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5" r:id="rId3"/>
    <p:sldMasterId id="2147483687" r:id="rId4"/>
    <p:sldMasterId id="2147483688" r:id="rId5"/>
    <p:sldMasterId id="2147483689" r:id="rId6"/>
    <p:sldMasterId id="2147483690" r:id="rId7"/>
    <p:sldMasterId id="2147483691" r:id="rId8"/>
    <p:sldMasterId id="2147483692" r:id="rId9"/>
    <p:sldMasterId id="2147483693" r:id="rId10"/>
    <p:sldMasterId id="2147483694" r:id="rId11"/>
    <p:sldMasterId id="2147483695" r:id="rId12"/>
    <p:sldMasterId id="2147483696" r:id="rId13"/>
    <p:sldMasterId id="2147483840" r:id="rId14"/>
  </p:sldMasterIdLst>
  <p:notesMasterIdLst>
    <p:notesMasterId r:id="rId72"/>
  </p:notesMasterIdLst>
  <p:sldIdLst>
    <p:sldId id="747" r:id="rId15"/>
    <p:sldId id="258" r:id="rId16"/>
    <p:sldId id="430" r:id="rId17"/>
    <p:sldId id="329" r:id="rId18"/>
    <p:sldId id="698" r:id="rId19"/>
    <p:sldId id="700" r:id="rId20"/>
    <p:sldId id="701" r:id="rId21"/>
    <p:sldId id="702" r:id="rId22"/>
    <p:sldId id="704" r:id="rId23"/>
    <p:sldId id="705" r:id="rId24"/>
    <p:sldId id="706" r:id="rId25"/>
    <p:sldId id="707" r:id="rId26"/>
    <p:sldId id="708" r:id="rId27"/>
    <p:sldId id="709" r:id="rId28"/>
    <p:sldId id="710" r:id="rId29"/>
    <p:sldId id="711" r:id="rId30"/>
    <p:sldId id="703" r:id="rId31"/>
    <p:sldId id="712" r:id="rId32"/>
    <p:sldId id="713" r:id="rId33"/>
    <p:sldId id="714" r:id="rId34"/>
    <p:sldId id="715" r:id="rId35"/>
    <p:sldId id="716" r:id="rId36"/>
    <p:sldId id="717" r:id="rId37"/>
    <p:sldId id="718" r:id="rId38"/>
    <p:sldId id="719" r:id="rId39"/>
    <p:sldId id="720" r:id="rId40"/>
    <p:sldId id="721" r:id="rId41"/>
    <p:sldId id="722" r:id="rId42"/>
    <p:sldId id="724" r:id="rId43"/>
    <p:sldId id="725" r:id="rId44"/>
    <p:sldId id="726" r:id="rId45"/>
    <p:sldId id="727" r:id="rId46"/>
    <p:sldId id="728" r:id="rId47"/>
    <p:sldId id="661" r:id="rId48"/>
    <p:sldId id="723" r:id="rId49"/>
    <p:sldId id="729" r:id="rId50"/>
    <p:sldId id="730" r:id="rId51"/>
    <p:sldId id="731" r:id="rId52"/>
    <p:sldId id="732" r:id="rId53"/>
    <p:sldId id="733" r:id="rId54"/>
    <p:sldId id="734" r:id="rId55"/>
    <p:sldId id="737" r:id="rId56"/>
    <p:sldId id="748" r:id="rId57"/>
    <p:sldId id="735" r:id="rId58"/>
    <p:sldId id="738" r:id="rId59"/>
    <p:sldId id="739" r:id="rId60"/>
    <p:sldId id="740" r:id="rId61"/>
    <p:sldId id="741" r:id="rId62"/>
    <p:sldId id="742" r:id="rId63"/>
    <p:sldId id="743" r:id="rId64"/>
    <p:sldId id="745" r:id="rId65"/>
    <p:sldId id="744" r:id="rId66"/>
    <p:sldId id="746" r:id="rId67"/>
    <p:sldId id="525" r:id="rId68"/>
    <p:sldId id="526" r:id="rId69"/>
    <p:sldId id="527" r:id="rId70"/>
    <p:sldId id="749" r:id="rId71"/>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9FD3"/>
    <a:srgbClr val="0C86B6"/>
    <a:srgbClr val="7773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414" autoAdjust="0"/>
  </p:normalViewPr>
  <p:slideViewPr>
    <p:cSldViewPr snapToGrid="0">
      <p:cViewPr varScale="1">
        <p:scale>
          <a:sx n="89" d="100"/>
          <a:sy n="89" d="100"/>
        </p:scale>
        <p:origin x="44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slide" Target="slides/slide33.xml"/><Relationship Id="rId50" Type="http://schemas.openxmlformats.org/officeDocument/2006/relationships/slide" Target="slides/slide36.xml"/><Relationship Id="rId55" Type="http://schemas.openxmlformats.org/officeDocument/2006/relationships/slide" Target="slides/slide41.xml"/><Relationship Id="rId63" Type="http://schemas.openxmlformats.org/officeDocument/2006/relationships/slide" Target="slides/slide49.xml"/><Relationship Id="rId68"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57.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slide" Target="slides/slide39.xml"/><Relationship Id="rId58" Type="http://schemas.openxmlformats.org/officeDocument/2006/relationships/slide" Target="slides/slide44.xml"/><Relationship Id="rId66" Type="http://schemas.openxmlformats.org/officeDocument/2006/relationships/slide" Target="slides/slide52.xml"/><Relationship Id="rId7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61" Type="http://schemas.openxmlformats.org/officeDocument/2006/relationships/slide" Target="slides/slide47.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slide" Target="slides/slide46.xml"/><Relationship Id="rId65" Type="http://schemas.openxmlformats.org/officeDocument/2006/relationships/slide" Target="slides/slide51.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slide" Target="slides/slide42.xml"/><Relationship Id="rId64" Type="http://schemas.openxmlformats.org/officeDocument/2006/relationships/slide" Target="slides/slide50.xml"/><Relationship Id="rId69" Type="http://schemas.openxmlformats.org/officeDocument/2006/relationships/slide" Target="slides/slide55.xml"/><Relationship Id="rId8" Type="http://schemas.openxmlformats.org/officeDocument/2006/relationships/slideMaster" Target="slideMasters/slideMaster8.xml"/><Relationship Id="rId51" Type="http://schemas.openxmlformats.org/officeDocument/2006/relationships/slide" Target="slides/slide37.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slide" Target="slides/slide45.xml"/><Relationship Id="rId67" Type="http://schemas.openxmlformats.org/officeDocument/2006/relationships/slide" Target="slides/slide53.xml"/><Relationship Id="rId20" Type="http://schemas.openxmlformats.org/officeDocument/2006/relationships/slide" Target="slides/slide6.xml"/><Relationship Id="rId41" Type="http://schemas.openxmlformats.org/officeDocument/2006/relationships/slide" Target="slides/slide27.xml"/><Relationship Id="rId54" Type="http://schemas.openxmlformats.org/officeDocument/2006/relationships/slide" Target="slides/slide40.xml"/><Relationship Id="rId62" Type="http://schemas.openxmlformats.org/officeDocument/2006/relationships/slide" Target="slides/slide48.xml"/><Relationship Id="rId70" Type="http://schemas.openxmlformats.org/officeDocument/2006/relationships/slide" Target="slides/slide56.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5362" name="页眉占位符 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vl1pPr>
          </a:lstStyle>
          <a:p>
            <a:pPr>
              <a:defRPr/>
            </a:pPr>
            <a:endParaRPr lang="zh-CN" altLang="en-US"/>
          </a:p>
        </p:txBody>
      </p:sp>
      <p:sp>
        <p:nvSpPr>
          <p:cNvPr id="15363"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vl1pPr>
          </a:lstStyle>
          <a:p>
            <a:pPr>
              <a:defRPr/>
            </a:pPr>
            <a:fld id="{995149CA-8B4C-4735-A827-488CD9373868}" type="datetimeFigureOut">
              <a:rPr lang="zh-CN" altLang="en-US"/>
              <a:pPr>
                <a:defRPr/>
              </a:pPr>
              <a:t>2023/4/22</a:t>
            </a:fld>
            <a:endParaRPr lang="zh-CN" altLang="en-US"/>
          </a:p>
        </p:txBody>
      </p:sp>
      <p:sp>
        <p:nvSpPr>
          <p:cNvPr id="70660"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15365" name="备注占位符 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5366"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vl1pPr>
          </a:lstStyle>
          <a:p>
            <a:pPr>
              <a:defRPr/>
            </a:pPr>
            <a:endParaRPr lang="zh-CN" altLang="en-US"/>
          </a:p>
        </p:txBody>
      </p:sp>
      <p:sp>
        <p:nvSpPr>
          <p:cNvPr id="15367"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a:lvl1pPr>
          </a:lstStyle>
          <a:p>
            <a:pPr>
              <a:defRPr/>
            </a:pPr>
            <a:fld id="{434C8A18-43F9-4F2C-A38C-A0B0923BA1A7}" type="slidenum">
              <a:rPr lang="zh-CN" altLang="en-US"/>
              <a:pPr>
                <a:defRPr/>
              </a:pPr>
              <a:t>‹#›</a:t>
            </a:fld>
            <a:endParaRPr lang="zh-CN" altLang="en-US"/>
          </a:p>
        </p:txBody>
      </p:sp>
    </p:spTree>
    <p:extLst>
      <p:ext uri="{BB962C8B-B14F-4D97-AF65-F5344CB8AC3E}">
        <p14:creationId xmlns:p14="http://schemas.microsoft.com/office/powerpoint/2010/main" val="26366006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30475FE-1AD9-42FF-B7BE-6EBB6EB8C660}" type="datetimeFigureOut">
              <a:rPr lang="zh-CN" altLang="en-US"/>
              <a:pPr>
                <a:defRPr/>
              </a:pPr>
              <a:t>2023/4/22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3E1041E-938E-47DF-A321-D09471E4783B}" type="slidenum">
              <a:rPr lang="zh-CN" altLang="en-US"/>
              <a:pPr>
                <a:defRPr/>
              </a:pPr>
              <a:t>‹#›</a:t>
            </a:fld>
            <a:endParaRPr lang="zh-CN" altLang="en-US"/>
          </a:p>
        </p:txBody>
      </p:sp>
    </p:spTree>
    <p:extLst>
      <p:ext uri="{BB962C8B-B14F-4D97-AF65-F5344CB8AC3E}">
        <p14:creationId xmlns:p14="http://schemas.microsoft.com/office/powerpoint/2010/main" val="4001565240"/>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BE44CB66-28FD-4C53-8AF3-3F4D38DCC788}" type="datetimeFigureOut">
              <a:rPr lang="zh-CN" altLang="en-US"/>
              <a:pPr>
                <a:defRPr/>
              </a:pPr>
              <a:t>2023/4/22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D970018-6D29-4094-8396-F1F21850DB2A}" type="slidenum">
              <a:rPr lang="zh-CN" altLang="en-US"/>
              <a:pPr>
                <a:defRPr/>
              </a:pPr>
              <a:t>‹#›</a:t>
            </a:fld>
            <a:endParaRPr lang="zh-CN" altLang="en-US"/>
          </a:p>
        </p:txBody>
      </p:sp>
    </p:spTree>
    <p:extLst>
      <p:ext uri="{BB962C8B-B14F-4D97-AF65-F5344CB8AC3E}">
        <p14:creationId xmlns:p14="http://schemas.microsoft.com/office/powerpoint/2010/main" val="3051289441"/>
      </p:ext>
    </p:extLst>
  </p:cSld>
  <p:clrMapOvr>
    <a:masterClrMapping/>
  </p:clrMapOvr>
  <p:transition spd="slow">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2023/4/22</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6794C0D1-8A63-45DE-9738-9AFAF3BA548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111923493"/>
      </p:ext>
    </p:extLst>
  </p:cSld>
  <p:clrMapOvr>
    <a:masterClrMapping/>
  </p:clrMapOvr>
  <p:transition spd="slow">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2023/4/22</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9F2658DC-7787-446C-8CD3-D69B6E7099D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121088243"/>
      </p:ext>
    </p:extLst>
  </p:cSld>
  <p:clrMapOvr>
    <a:masterClrMapping/>
  </p:clrMapOvr>
  <p:transition spd="slow">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2023/4/22</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6CC7BC44-3389-40B8-8EC9-C374552B3BD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779062592"/>
      </p:ext>
    </p:extLst>
  </p:cSld>
  <p:clrMapOvr>
    <a:masterClrMapping/>
  </p:clrMapOvr>
  <p:transition spd="slow">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2023/4/22</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80B7AFC1-14E2-4C93-9132-45225635837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282708636"/>
      </p:ext>
    </p:extLst>
  </p:cSld>
  <p:clrMapOvr>
    <a:masterClrMapping/>
  </p:clrMapOvr>
  <p:transition spd="slow">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2023/4/22</a:t>
            </a:fld>
            <a:endParaRPr lang="zh-CN" altLang="en-US" sz="1800">
              <a:solidFill>
                <a:srgbClr val="000000"/>
              </a:solidFill>
            </a:endParaRPr>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4777B72C-7DA0-4BEB-9C09-9D86371A48D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464645752"/>
      </p:ext>
    </p:extLst>
  </p:cSld>
  <p:clrMapOvr>
    <a:masterClrMapping/>
  </p:clrMapOvr>
  <p:transition spd="slow">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2023/4/22</a:t>
            </a:fld>
            <a:endParaRPr lang="zh-CN" altLang="en-US" sz="1800">
              <a:solidFill>
                <a:srgbClr val="000000"/>
              </a:solidFill>
            </a:endParaRPr>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1D3F8CB4-9689-49C6-AEF8-9F1F4651DC6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453811736"/>
      </p:ext>
    </p:extLst>
  </p:cSld>
  <p:clrMapOvr>
    <a:masterClrMapping/>
  </p:clrMapOvr>
  <p:transition spd="slow">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2023/4/22</a:t>
            </a:fld>
            <a:endParaRPr lang="zh-CN" altLang="en-US" sz="1800">
              <a:solidFill>
                <a:srgbClr val="000000"/>
              </a:solidFill>
            </a:endParaRPr>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8EE92583-A507-41D8-980F-843276B11B5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640706598"/>
      </p:ext>
    </p:extLst>
  </p:cSld>
  <p:clrMapOvr>
    <a:masterClrMapping/>
  </p:clrMapOvr>
  <p:transition spd="slow">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2023/4/22</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B6B341A8-F7A3-450C-9AC5-96D14A3C2BE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21795044"/>
      </p:ext>
    </p:extLst>
  </p:cSld>
  <p:clrMapOvr>
    <a:masterClrMapping/>
  </p:clrMapOvr>
  <p:transition spd="slow">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2023/4/22</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EAB0707E-454F-4A4F-92CC-C69A996092E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28921886"/>
      </p:ext>
    </p:extLst>
  </p:cSld>
  <p:clrMapOvr>
    <a:masterClrMapping/>
  </p:clrMapOvr>
  <p:transition spd="slow">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2023/4/22</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0615071B-EC94-4106-8992-A9C1039B4FE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672822665"/>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ABFCAE45-64D3-4B0E-8C8C-60B715005991}" type="datetimeFigureOut">
              <a:rPr lang="zh-CN" altLang="en-US"/>
              <a:pPr>
                <a:defRPr/>
              </a:pPr>
              <a:t>2023/4/22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5B82874-DE98-4447-B714-E803AF4EDA1E}" type="slidenum">
              <a:rPr lang="zh-CN" altLang="en-US"/>
              <a:pPr>
                <a:defRPr/>
              </a:pPr>
              <a:t>‹#›</a:t>
            </a:fld>
            <a:endParaRPr lang="zh-CN" altLang="en-US"/>
          </a:p>
        </p:txBody>
      </p:sp>
    </p:spTree>
    <p:extLst>
      <p:ext uri="{BB962C8B-B14F-4D97-AF65-F5344CB8AC3E}">
        <p14:creationId xmlns:p14="http://schemas.microsoft.com/office/powerpoint/2010/main" val="2307792866"/>
      </p:ext>
    </p:extLst>
  </p:cSld>
  <p:clrMapOvr>
    <a:masterClrMapping/>
  </p:clrMapOvr>
  <p:transition spd="slow">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2023/4/22</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474CBB77-0752-40CC-BCD6-678140B6D20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247101695"/>
      </p:ext>
    </p:extLst>
  </p:cSld>
  <p:clrMapOvr>
    <a:masterClrMapping/>
  </p:clrMapOvr>
  <p:transition spd="slow">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B435BC0-8F45-41C9-BC7E-B7DAF58E566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002722036"/>
      </p:ext>
    </p:extLst>
  </p:cSld>
  <p:clrMapOvr>
    <a:masterClrMapping/>
  </p:clrMapOvr>
  <p:transition spd="slow">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9B35CCD-397F-46E0-BCD9-A228D6CA404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604889147"/>
      </p:ext>
    </p:extLst>
  </p:cSld>
  <p:clrMapOvr>
    <a:masterClrMapping/>
  </p:clrMapOvr>
  <p:transition spd="slow">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7790E81-C14D-4213-8653-FD2877D74DD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76234920"/>
      </p:ext>
    </p:extLst>
  </p:cSld>
  <p:clrMapOvr>
    <a:masterClrMapping/>
  </p:clrMapOvr>
  <p:transition spd="slow">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1DF5C151-7257-4876-8879-3F7A9B8D5D6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012511777"/>
      </p:ext>
    </p:extLst>
  </p:cSld>
  <p:clrMapOvr>
    <a:masterClrMapping/>
  </p:clrMapOvr>
  <p:transition spd="slow">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2023/4/22</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3D53CF20-FD45-4613-802E-68C3982E1E9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763975419"/>
      </p:ext>
    </p:extLst>
  </p:cSld>
  <p:clrMapOvr>
    <a:masterClrMapping/>
  </p:clrMapOvr>
  <p:transition spd="slow">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2023/4/22</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710DB1CD-9E88-4CCD-802E-33DB224F277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25833130"/>
      </p:ext>
    </p:extLst>
  </p:cSld>
  <p:clrMapOvr>
    <a:masterClrMapping/>
  </p:clrMapOvr>
  <p:transition spd="slow">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2023/4/22</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19A2AC23-FEC2-492C-8E04-7803C06BD48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619378279"/>
      </p:ext>
    </p:extLst>
  </p:cSld>
  <p:clrMapOvr>
    <a:masterClrMapping/>
  </p:clrMapOvr>
  <p:transition spd="slow">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5EE35038-3388-4A6A-B2E6-BA9B4233A15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160832397"/>
      </p:ext>
    </p:extLst>
  </p:cSld>
  <p:clrMapOvr>
    <a:masterClrMapping/>
  </p:clrMapOvr>
  <p:transition spd="slow">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A73A33B6-94C7-46F5-9665-14643FBF3C1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286062760"/>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1819A886-C7D4-4C55-8E22-8DFFA147DA0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348979331"/>
      </p:ext>
    </p:extLst>
  </p:cSld>
  <p:clrMapOvr>
    <a:masterClrMapping/>
  </p:clrMapOvr>
  <p:transition spd="slow">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131FB91-015D-488F-B77D-8605FDAED8D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62998585"/>
      </p:ext>
    </p:extLst>
  </p:cSld>
  <p:clrMapOvr>
    <a:masterClrMapping/>
  </p:clrMapOvr>
  <p:transition spd="slow">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DDF5846-A8C3-4D0D-A015-53613FBC1AE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717288127"/>
      </p:ext>
    </p:extLst>
  </p:cSld>
  <p:clrMapOvr>
    <a:masterClrMapping/>
  </p:clrMapOvr>
  <p:transition spd="slow">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37C480F-6205-4A83-9094-449F16D30A4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073609117"/>
      </p:ext>
    </p:extLst>
  </p:cSld>
  <p:clrMapOvr>
    <a:masterClrMapping/>
  </p:clrMapOvr>
  <p:transition spd="slow">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9374D58-6BB5-4B7B-88F8-801AD8C060A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144963267"/>
      </p:ext>
    </p:extLst>
  </p:cSld>
  <p:clrMapOvr>
    <a:masterClrMapping/>
  </p:clrMapOvr>
  <p:transition spd="slow">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123DB30-D446-450C-8F0A-99539CCB26E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687950948"/>
      </p:ext>
    </p:extLst>
  </p:cSld>
  <p:clrMapOvr>
    <a:masterClrMapping/>
  </p:clrMapOvr>
  <p:transition spd="slow">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312D99FB-E6A1-49F6-A8CB-CFA35C57F1B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748944247"/>
      </p:ext>
    </p:extLst>
  </p:cSld>
  <p:clrMapOvr>
    <a:masterClrMapping/>
  </p:clrMapOvr>
  <p:transition spd="slow">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2023/4/22</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24359FAE-7219-4F9E-BAC0-CB7B49BC737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72577655"/>
      </p:ext>
    </p:extLst>
  </p:cSld>
  <p:clrMapOvr>
    <a:masterClrMapping/>
  </p:clrMapOvr>
  <p:transition spd="slow">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2023/4/22</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E088AE33-C934-4F43-A210-35DB448F100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716017437"/>
      </p:ext>
    </p:extLst>
  </p:cSld>
  <p:clrMapOvr>
    <a:masterClrMapping/>
  </p:clrMapOvr>
  <p:transition spd="slow">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2023/4/22</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008B0489-6D78-4913-AEF7-AF02ED6DD34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41429536"/>
      </p:ext>
    </p:extLst>
  </p:cSld>
  <p:clrMapOvr>
    <a:masterClrMapping/>
  </p:clrMapOvr>
  <p:transition spd="slow">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272BA57C-EEED-4329-93AA-40827441B2B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33924110"/>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E17D26D-E8D0-454C-9F01-C110900166B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715365830"/>
      </p:ext>
    </p:extLst>
  </p:cSld>
  <p:clrMapOvr>
    <a:masterClrMapping/>
  </p:clrMapOvr>
  <p:transition spd="slow">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7866FEE-AACC-4305-8269-8BE632646F1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518055496"/>
      </p:ext>
    </p:extLst>
  </p:cSld>
  <p:clrMapOvr>
    <a:masterClrMapping/>
  </p:clrMapOvr>
  <p:transition spd="slow">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5FC8B9F-F49C-4F09-8871-699D07881A6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46394724"/>
      </p:ext>
    </p:extLst>
  </p:cSld>
  <p:clrMapOvr>
    <a:masterClrMapping/>
  </p:clrMapOvr>
  <p:transition spd="slow">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861EDDF-E88B-47D4-874C-1A048DCAD5E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263723461"/>
      </p:ext>
    </p:extLst>
  </p:cSld>
  <p:clrMapOvr>
    <a:masterClrMapping/>
  </p:clrMapOvr>
  <p:transition spd="slow">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2023/4/22</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8D1211C4-1D62-4411-860D-84C3289DF31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05139549"/>
      </p:ext>
    </p:extLst>
  </p:cSld>
  <p:clrMapOvr>
    <a:masterClrMapping/>
  </p:clrMapOvr>
  <p:transition spd="slow">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2023/4/22</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B5463DFB-CB18-49FD-A12C-C9F73A1B5B2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18971217"/>
      </p:ext>
    </p:extLst>
  </p:cSld>
  <p:clrMapOvr>
    <a:masterClrMapping/>
  </p:clrMapOvr>
  <p:transition spd="slow">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2023/4/22</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45F5ECA5-0905-475B-AF1B-3E814A50437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033683769"/>
      </p:ext>
    </p:extLst>
  </p:cSld>
  <p:clrMapOvr>
    <a:masterClrMapping/>
  </p:clrMapOvr>
  <p:transition spd="slow">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2023/4/22</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A994042E-B9AD-4B12-847D-DEA935215B9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595471389"/>
      </p:ext>
    </p:extLst>
  </p:cSld>
  <p:clrMapOvr>
    <a:masterClrMapping/>
  </p:clrMapOvr>
  <p:transition spd="slow">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2023/4/22</a:t>
            </a:fld>
            <a:endParaRPr lang="zh-CN" altLang="en-US" sz="1800">
              <a:solidFill>
                <a:srgbClr val="000000"/>
              </a:solidFill>
            </a:endParaRPr>
          </a:p>
        </p:txBody>
      </p:sp>
      <p:sp>
        <p:nvSpPr>
          <p:cNvPr id="8"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a:ln/>
        </p:spPr>
        <p:txBody>
          <a:bodyPr/>
          <a:lstStyle>
            <a:lvl1pPr>
              <a:defRPr/>
            </a:lvl1pPr>
          </a:lstStyle>
          <a:p>
            <a:pPr>
              <a:defRPr/>
            </a:pPr>
            <a:fld id="{A43C7308-AF33-421B-981D-0E400064A6A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098563666"/>
      </p:ext>
    </p:extLst>
  </p:cSld>
  <p:clrMapOvr>
    <a:masterClrMapping/>
  </p:clrMapOvr>
  <p:transition spd="slow">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2023/4/22</a:t>
            </a:fld>
            <a:endParaRPr lang="zh-CN" altLang="en-US" sz="1800">
              <a:solidFill>
                <a:srgbClr val="000000"/>
              </a:solidFill>
            </a:endParaRPr>
          </a:p>
        </p:txBody>
      </p:sp>
      <p:sp>
        <p:nvSpPr>
          <p:cNvPr id="4"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a:ln/>
        </p:spPr>
        <p:txBody>
          <a:bodyPr/>
          <a:lstStyle>
            <a:lvl1pPr>
              <a:defRPr/>
            </a:lvl1pPr>
          </a:lstStyle>
          <a:p>
            <a:pPr>
              <a:defRPr/>
            </a:pPr>
            <a:fld id="{C77D8C0E-A8F5-4645-9E5A-4FC1C646816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179024641"/>
      </p:ext>
    </p:extLst>
  </p:cSld>
  <p:clrMapOvr>
    <a:masterClrMapping/>
  </p:clrMapOvr>
  <p:transition spd="slow">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2023/4/22</a:t>
            </a:fld>
            <a:endParaRPr lang="zh-CN" altLang="en-US" sz="1800">
              <a:solidFill>
                <a:srgbClr val="000000"/>
              </a:solidFill>
            </a:endParaRPr>
          </a:p>
        </p:txBody>
      </p:sp>
      <p:sp>
        <p:nvSpPr>
          <p:cNvPr id="3"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a:ln/>
        </p:spPr>
        <p:txBody>
          <a:bodyPr/>
          <a:lstStyle>
            <a:lvl1pPr>
              <a:defRPr/>
            </a:lvl1pPr>
          </a:lstStyle>
          <a:p>
            <a:pPr>
              <a:defRPr/>
            </a:pPr>
            <a:fld id="{EF426BF3-9081-4B3D-9DEC-C3CED790D63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17333396"/>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959AEB3-131F-41EF-A230-20A32428502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462038390"/>
      </p:ext>
    </p:extLst>
  </p:cSld>
  <p:clrMapOvr>
    <a:masterClrMapping/>
  </p:clrMapOvr>
  <p:transition spd="slow">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2023/4/22</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18CB99A0-8AF2-41C8-B87E-9ED651D0D19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31392119"/>
      </p:ext>
    </p:extLst>
  </p:cSld>
  <p:clrMapOvr>
    <a:masterClrMapping/>
  </p:clrMapOvr>
  <p:transition spd="slow">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2023/4/22</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22E2B618-C698-4994-B864-EBB0B8E7221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18169046"/>
      </p:ext>
    </p:extLst>
  </p:cSld>
  <p:clrMapOvr>
    <a:masterClrMapping/>
  </p:clrMapOvr>
  <p:transition spd="slow">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2023/4/22</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0E3632C1-7113-4D20-A96B-809274993D7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86418350"/>
      </p:ext>
    </p:extLst>
  </p:cSld>
  <p:clrMapOvr>
    <a:masterClrMapping/>
  </p:clrMapOvr>
  <p:transition spd="slow">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2023/4/22</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7020A78F-1E46-47F9-8111-8837C0FEF7A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5857891"/>
      </p:ext>
    </p:extLst>
  </p:cSld>
  <p:clrMapOvr>
    <a:masterClrMapping/>
  </p:clrMapOvr>
  <p:transition spd="slow">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068C85B-4AF6-4AAD-8AB2-54BEAEB36541}" type="datetime1">
              <a:rPr lang="zh-CN" altLang="en-US"/>
              <a:pPr>
                <a:defRPr/>
              </a:pPr>
              <a:t>2023/4/22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7F7A347-668B-4CFB-9ACA-7966738BDB4C}" type="slidenum">
              <a:rPr lang="zh-CN" altLang="en-US"/>
              <a:pPr>
                <a:defRPr/>
              </a:pPr>
              <a:t>‹#›</a:t>
            </a:fld>
            <a:endParaRPr lang="zh-CN" altLang="en-US"/>
          </a:p>
        </p:txBody>
      </p:sp>
    </p:spTree>
    <p:extLst>
      <p:ext uri="{BB962C8B-B14F-4D97-AF65-F5344CB8AC3E}">
        <p14:creationId xmlns:p14="http://schemas.microsoft.com/office/powerpoint/2010/main" val="3130320499"/>
      </p:ext>
    </p:extLst>
  </p:cSld>
  <p:clrMapOvr>
    <a:masterClrMapping/>
  </p:clrMapOvr>
  <p:transition spd="slow">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22DF463-7AFB-4572-A16C-41BD2409D561}" type="datetime1">
              <a:rPr lang="zh-CN" altLang="en-US"/>
              <a:pPr>
                <a:defRPr/>
              </a:pPr>
              <a:t>2023/4/22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783AB3A-6C8D-45FA-ADC1-27752F7DC9FA}" type="slidenum">
              <a:rPr lang="zh-CN" altLang="en-US"/>
              <a:pPr>
                <a:defRPr/>
              </a:pPr>
              <a:t>‹#›</a:t>
            </a:fld>
            <a:endParaRPr lang="zh-CN" altLang="en-US"/>
          </a:p>
        </p:txBody>
      </p:sp>
    </p:spTree>
    <p:extLst>
      <p:ext uri="{BB962C8B-B14F-4D97-AF65-F5344CB8AC3E}">
        <p14:creationId xmlns:p14="http://schemas.microsoft.com/office/powerpoint/2010/main" val="1683450313"/>
      </p:ext>
    </p:extLst>
  </p:cSld>
  <p:clrMapOvr>
    <a:masterClrMapping/>
  </p:clrMapOvr>
  <p:transition spd="slow">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01D89F8B-A2B5-4D60-B705-44BEBA9F208E}" type="datetime1">
              <a:rPr lang="zh-CN" altLang="en-US"/>
              <a:pPr>
                <a:defRPr/>
              </a:pPr>
              <a:t>2023/4/22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682EE4A-F8F8-461A-B76B-5C5E72D9F4B1}" type="slidenum">
              <a:rPr lang="zh-CN" altLang="en-US"/>
              <a:pPr>
                <a:defRPr/>
              </a:pPr>
              <a:t>‹#›</a:t>
            </a:fld>
            <a:endParaRPr lang="zh-CN" altLang="en-US"/>
          </a:p>
        </p:txBody>
      </p:sp>
    </p:spTree>
    <p:extLst>
      <p:ext uri="{BB962C8B-B14F-4D97-AF65-F5344CB8AC3E}">
        <p14:creationId xmlns:p14="http://schemas.microsoft.com/office/powerpoint/2010/main" val="2180054305"/>
      </p:ext>
    </p:extLst>
  </p:cSld>
  <p:clrMapOvr>
    <a:masterClrMapping/>
  </p:clrMapOvr>
  <p:transition spd="slow">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2533FE86-8FB7-49C3-A2D6-D57BE4A3A42D}" type="datetime1">
              <a:rPr lang="zh-CN" altLang="en-US"/>
              <a:pPr>
                <a:defRPr/>
              </a:pPr>
              <a:t>2023/4/22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1FDE3F5F-1588-4EF7-B176-3ADA77A0B9D4}" type="slidenum">
              <a:rPr lang="zh-CN" altLang="en-US"/>
              <a:pPr>
                <a:defRPr/>
              </a:pPr>
              <a:t>‹#›</a:t>
            </a:fld>
            <a:endParaRPr lang="zh-CN" altLang="en-US"/>
          </a:p>
        </p:txBody>
      </p:sp>
    </p:spTree>
    <p:extLst>
      <p:ext uri="{BB962C8B-B14F-4D97-AF65-F5344CB8AC3E}">
        <p14:creationId xmlns:p14="http://schemas.microsoft.com/office/powerpoint/2010/main" val="2743780899"/>
      </p:ext>
    </p:extLst>
  </p:cSld>
  <p:clrMapOvr>
    <a:masterClrMapping/>
  </p:clrMapOvr>
  <p:transition spd="slow">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89F53586-8018-49DE-BC51-E3B97D90A42C}" type="datetime1">
              <a:rPr lang="zh-CN" altLang="en-US"/>
              <a:pPr>
                <a:defRPr/>
              </a:pPr>
              <a:t>2023/4/22</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B8BAB491-33A4-4BA3-9C4A-E347A337048A}" type="slidenum">
              <a:rPr lang="zh-CN" altLang="en-US"/>
              <a:pPr>
                <a:defRPr/>
              </a:pPr>
              <a:t>‹#›</a:t>
            </a:fld>
            <a:endParaRPr lang="zh-CN" altLang="en-US"/>
          </a:p>
        </p:txBody>
      </p:sp>
    </p:spTree>
    <p:extLst>
      <p:ext uri="{BB962C8B-B14F-4D97-AF65-F5344CB8AC3E}">
        <p14:creationId xmlns:p14="http://schemas.microsoft.com/office/powerpoint/2010/main" val="1663795477"/>
      </p:ext>
    </p:extLst>
  </p:cSld>
  <p:clrMapOvr>
    <a:masterClrMapping/>
  </p:clrMapOvr>
  <p:transition spd="slow">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E9E168F3-9773-49C9-B024-823819F2C24A}" type="datetime1">
              <a:rPr lang="zh-CN" altLang="en-US"/>
              <a:pPr>
                <a:defRPr/>
              </a:pPr>
              <a:t>2023/4/22</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E79BF2B4-FA62-460D-A141-24F7D6DCA626}" type="slidenum">
              <a:rPr lang="zh-CN" altLang="en-US"/>
              <a:pPr>
                <a:defRPr/>
              </a:pPr>
              <a:t>‹#›</a:t>
            </a:fld>
            <a:endParaRPr lang="zh-CN" altLang="en-US"/>
          </a:p>
        </p:txBody>
      </p:sp>
    </p:spTree>
    <p:extLst>
      <p:ext uri="{BB962C8B-B14F-4D97-AF65-F5344CB8AC3E}">
        <p14:creationId xmlns:p14="http://schemas.microsoft.com/office/powerpoint/2010/main" val="2332953021"/>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1B2A06E5-6F11-4F91-9969-4B92288DF61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79354323"/>
      </p:ext>
    </p:extLst>
  </p:cSld>
  <p:clrMapOvr>
    <a:masterClrMapping/>
  </p:clrMapOvr>
  <p:transition spd="slow">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871194B6-88A9-4F0C-859F-1034DE60FAD9}" type="datetime1">
              <a:rPr lang="zh-CN" altLang="en-US"/>
              <a:pPr>
                <a:defRPr/>
              </a:pPr>
              <a:t>2023/4/22</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E7E6587F-D274-4993-B2F1-541C39E667ED}" type="slidenum">
              <a:rPr lang="zh-CN" altLang="en-US"/>
              <a:pPr>
                <a:defRPr/>
              </a:pPr>
              <a:t>‹#›</a:t>
            </a:fld>
            <a:endParaRPr lang="zh-CN" altLang="en-US"/>
          </a:p>
        </p:txBody>
      </p:sp>
    </p:spTree>
    <p:extLst>
      <p:ext uri="{BB962C8B-B14F-4D97-AF65-F5344CB8AC3E}">
        <p14:creationId xmlns:p14="http://schemas.microsoft.com/office/powerpoint/2010/main" val="2187967219"/>
      </p:ext>
    </p:extLst>
  </p:cSld>
  <p:clrMapOvr>
    <a:masterClrMapping/>
  </p:clrMapOvr>
  <p:transition spd="slow">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A671D1A3-798B-4914-9F22-9F86D78DB4B8}" type="datetime1">
              <a:rPr lang="zh-CN" altLang="en-US"/>
              <a:pPr>
                <a:defRPr/>
              </a:pPr>
              <a:t>2023/4/22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4C6B2FB-B009-4C99-9813-1A303E5F767D}" type="slidenum">
              <a:rPr lang="zh-CN" altLang="en-US"/>
              <a:pPr>
                <a:defRPr/>
              </a:pPr>
              <a:t>‹#›</a:t>
            </a:fld>
            <a:endParaRPr lang="zh-CN" altLang="en-US"/>
          </a:p>
        </p:txBody>
      </p:sp>
    </p:spTree>
    <p:extLst>
      <p:ext uri="{BB962C8B-B14F-4D97-AF65-F5344CB8AC3E}">
        <p14:creationId xmlns:p14="http://schemas.microsoft.com/office/powerpoint/2010/main" val="2444421972"/>
      </p:ext>
    </p:extLst>
  </p:cSld>
  <p:clrMapOvr>
    <a:masterClrMapping/>
  </p:clrMapOvr>
  <p:transition spd="slow">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4FF66ED-A013-47CC-BE36-F22DFFDDEDC9}" type="datetime1">
              <a:rPr lang="zh-CN" altLang="en-US"/>
              <a:pPr>
                <a:defRPr/>
              </a:pPr>
              <a:t>2023/4/22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A3FE5FCE-A0E2-404D-B26E-78B2C54C08D5}" type="slidenum">
              <a:rPr lang="zh-CN" altLang="en-US"/>
              <a:pPr>
                <a:defRPr/>
              </a:pPr>
              <a:t>‹#›</a:t>
            </a:fld>
            <a:endParaRPr lang="zh-CN" altLang="en-US"/>
          </a:p>
        </p:txBody>
      </p:sp>
    </p:spTree>
    <p:extLst>
      <p:ext uri="{BB962C8B-B14F-4D97-AF65-F5344CB8AC3E}">
        <p14:creationId xmlns:p14="http://schemas.microsoft.com/office/powerpoint/2010/main" val="274421552"/>
      </p:ext>
    </p:extLst>
  </p:cSld>
  <p:clrMapOvr>
    <a:masterClrMapping/>
  </p:clrMapOvr>
  <p:transition spd="slow">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F70F2E6-697F-4E55-AD4C-2F235AC830BF}" type="datetime1">
              <a:rPr lang="zh-CN" altLang="en-US"/>
              <a:pPr>
                <a:defRPr/>
              </a:pPr>
              <a:t>2023/4/22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BB98C5D-E8BC-40C4-A982-EC549FE907E9}" type="slidenum">
              <a:rPr lang="zh-CN" altLang="en-US"/>
              <a:pPr>
                <a:defRPr/>
              </a:pPr>
              <a:t>‹#›</a:t>
            </a:fld>
            <a:endParaRPr lang="zh-CN" altLang="en-US"/>
          </a:p>
        </p:txBody>
      </p:sp>
    </p:spTree>
    <p:extLst>
      <p:ext uri="{BB962C8B-B14F-4D97-AF65-F5344CB8AC3E}">
        <p14:creationId xmlns:p14="http://schemas.microsoft.com/office/powerpoint/2010/main" val="75397962"/>
      </p:ext>
    </p:extLst>
  </p:cSld>
  <p:clrMapOvr>
    <a:masterClrMapping/>
  </p:clrMapOvr>
  <p:transition spd="slow">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31EF615D-7EA6-47AA-8B92-F4A5C15CA3B9}" type="datetime1">
              <a:rPr lang="zh-CN" altLang="en-US"/>
              <a:pPr>
                <a:defRPr/>
              </a:pPr>
              <a:t>2023/4/22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C309B9D-D992-428D-B429-5476B6BF270E}" type="slidenum">
              <a:rPr lang="zh-CN" altLang="en-US"/>
              <a:pPr>
                <a:defRPr/>
              </a:pPr>
              <a:t>‹#›</a:t>
            </a:fld>
            <a:endParaRPr lang="zh-CN" altLang="en-US"/>
          </a:p>
        </p:txBody>
      </p:sp>
    </p:spTree>
    <p:extLst>
      <p:ext uri="{BB962C8B-B14F-4D97-AF65-F5344CB8AC3E}">
        <p14:creationId xmlns:p14="http://schemas.microsoft.com/office/powerpoint/2010/main" val="3134831347"/>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2023/4/22</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799D66DD-8370-4FB8-AD73-7A097657CBF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072789419"/>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2023/4/22</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CCE67B4E-F0E8-46C5-8189-C33417E5BA2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2624656"/>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2023/4/22</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0C79521F-E112-450A-88B7-87D76574D67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166370450"/>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83683314-EBBA-461F-BC86-8B492DF59C3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975935773"/>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3D658C7F-930D-47FE-8447-B0C20844380C}" type="datetimeFigureOut">
              <a:rPr lang="zh-CN" altLang="en-US"/>
              <a:pPr>
                <a:defRPr/>
              </a:pPr>
              <a:t>2023/4/22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A2E1615-566D-472E-AB39-0EA50891132A}" type="slidenum">
              <a:rPr lang="zh-CN" altLang="en-US"/>
              <a:pPr>
                <a:defRPr/>
              </a:pPr>
              <a:t>‹#›</a:t>
            </a:fld>
            <a:endParaRPr lang="zh-CN" altLang="en-US"/>
          </a:p>
        </p:txBody>
      </p:sp>
    </p:spTree>
    <p:extLst>
      <p:ext uri="{BB962C8B-B14F-4D97-AF65-F5344CB8AC3E}">
        <p14:creationId xmlns:p14="http://schemas.microsoft.com/office/powerpoint/2010/main" val="97807965"/>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1B4D3408-35CF-4E3E-B130-72F7DE7CA80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075261762"/>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124FBD3-F2EB-4E5F-BBEB-FD1C2E273A0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258536330"/>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47B505B-9C92-4A76-B23A-6757F39A628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56019969"/>
      </p:ext>
    </p:extLst>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FBE9533-B467-47DD-8B00-09F9D1D90FF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404541763"/>
      </p:ext>
    </p:extLst>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2583900-CB47-4F42-847B-AC43A0C1FF0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93114540"/>
      </p:ext>
    </p:extLst>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FFD3F2F-908E-4C83-9935-577DD5BF20A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593623758"/>
      </p:ext>
    </p:extLst>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6A364F8-B1F8-4C75-B4A3-546E420065A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010216119"/>
      </p:ext>
    </p:extLst>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2023/4/22</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73A68EEF-9870-41AF-8044-4BF09EDA232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066867101"/>
      </p:ext>
    </p:extLst>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2023/4/22</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CC3C6908-669A-4CAF-96F6-C30079EDBA2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922730491"/>
      </p:ext>
    </p:extLst>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2023/4/22</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573789E9-42CC-4591-972E-6D260637ED0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170632721"/>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881A8813-5D20-48B5-B37C-D9CDFB08669C}" type="datetimeFigureOut">
              <a:rPr lang="zh-CN" altLang="en-US"/>
              <a:pPr>
                <a:defRPr/>
              </a:pPr>
              <a:t>2023/4/22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DECE9C7-9110-448D-8264-DF4AF1E96B07}" type="slidenum">
              <a:rPr lang="zh-CN" altLang="en-US"/>
              <a:pPr>
                <a:defRPr/>
              </a:pPr>
              <a:t>‹#›</a:t>
            </a:fld>
            <a:endParaRPr lang="zh-CN" altLang="en-US"/>
          </a:p>
        </p:txBody>
      </p:sp>
    </p:spTree>
    <p:extLst>
      <p:ext uri="{BB962C8B-B14F-4D97-AF65-F5344CB8AC3E}">
        <p14:creationId xmlns:p14="http://schemas.microsoft.com/office/powerpoint/2010/main" val="3937979859"/>
      </p:ext>
    </p:extLst>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F461649A-A0C8-4B95-B2B7-1C5B629B555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307262454"/>
      </p:ext>
    </p:extLst>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FFC80948-A9DB-4E71-8B76-DF9947D260B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60767673"/>
      </p:ext>
    </p:extLst>
  </p:cSld>
  <p:clrMapOvr>
    <a:masterClrMapping/>
  </p:clrMapOvr>
  <p:transition spd="slow">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625BF949-EFA5-4059-ACA2-B9299D0BDFC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925021892"/>
      </p:ext>
    </p:extLst>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4DBFA88-303E-4177-B57A-B4F5D91730A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690246294"/>
      </p:ext>
    </p:extLst>
  </p:cSld>
  <p:clrMapOvr>
    <a:masterClrMapping/>
  </p:clrMapOvr>
  <p:transition spd="slow">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EAD07A5-59C9-4CFF-B709-4D7957A730E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58169481"/>
      </p:ext>
    </p:extLst>
  </p:cSld>
  <p:clrMapOvr>
    <a:masterClrMapping/>
  </p:clrMapOvr>
  <p:transition spd="slow">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1116C747-F36C-49DF-9D0A-69EB03ECB96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527565974"/>
      </p:ext>
    </p:extLst>
  </p:cSld>
  <p:clrMapOvr>
    <a:masterClrMapping/>
  </p:clrMapOvr>
  <p:transition spd="slow">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E74375B-D44C-4189-A4C9-17E124644C1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86853058"/>
      </p:ext>
    </p:extLst>
  </p:cSld>
  <p:clrMapOvr>
    <a:masterClrMapping/>
  </p:clrMapOvr>
  <p:transition spd="slow">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5375FF39-E1C1-4498-A016-C23AE159036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525692432"/>
      </p:ext>
    </p:extLst>
  </p:cSld>
  <p:clrMapOvr>
    <a:masterClrMapping/>
  </p:clrMapOvr>
  <p:transition spd="slow">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2023/4/22</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EBD75B78-2801-4C87-88F6-DCA85E72AF9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46139618"/>
      </p:ext>
    </p:extLst>
  </p:cSld>
  <p:clrMapOvr>
    <a:masterClrMapping/>
  </p:clrMapOvr>
  <p:transition spd="slow">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2023/4/22</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3B60D7AF-E901-40FC-BC5D-EF5DC33A626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853421337"/>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4F1374D9-DB0D-43BB-8066-A214420F3040}" type="datetimeFigureOut">
              <a:rPr lang="zh-CN" altLang="en-US"/>
              <a:pPr>
                <a:defRPr/>
              </a:pPr>
              <a:t>2023/4/22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8399C852-5807-4FB0-9A20-33F5E79FB720}" type="slidenum">
              <a:rPr lang="zh-CN" altLang="en-US"/>
              <a:pPr>
                <a:defRPr/>
              </a:pPr>
              <a:t>‹#›</a:t>
            </a:fld>
            <a:endParaRPr lang="zh-CN" altLang="en-US"/>
          </a:p>
        </p:txBody>
      </p:sp>
    </p:spTree>
    <p:extLst>
      <p:ext uri="{BB962C8B-B14F-4D97-AF65-F5344CB8AC3E}">
        <p14:creationId xmlns:p14="http://schemas.microsoft.com/office/powerpoint/2010/main" val="1147788984"/>
      </p:ext>
    </p:extLst>
  </p:cSld>
  <p:clrMapOvr>
    <a:masterClrMapping/>
  </p:clrMapOvr>
  <p:transition spd="slow">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2023/4/22</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70FA3BAF-8578-47B2-B6BE-E01399992F0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670996134"/>
      </p:ext>
    </p:extLst>
  </p:cSld>
  <p:clrMapOvr>
    <a:masterClrMapping/>
  </p:clrMapOvr>
  <p:transition spd="slow">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411C8B9-93EA-4114-8360-407E4995BC8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261691108"/>
      </p:ext>
    </p:extLst>
  </p:cSld>
  <p:clrMapOvr>
    <a:masterClrMapping/>
  </p:clrMapOvr>
  <p:transition spd="slow">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2023/4/22</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AAC8D0C1-AC16-4C0B-B9D2-931FFC0C66F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170014519"/>
      </p:ext>
    </p:extLst>
  </p:cSld>
  <p:clrMapOvr>
    <a:masterClrMapping/>
  </p:clrMapOvr>
  <p:transition spd="slow">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F992B82-690C-4063-B078-BB360CD31D8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59882445"/>
      </p:ext>
    </p:extLst>
  </p:cSld>
  <p:clrMapOvr>
    <a:masterClrMapping/>
  </p:clrMapOvr>
  <p:transition spd="slow">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2023/4/22</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0B868C8-492B-441A-B204-9DF1888E1DF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108113007"/>
      </p:ext>
    </p:extLst>
  </p:cSld>
  <p:clrMapOvr>
    <a:masterClrMapping/>
  </p:clrMapOvr>
  <p:transition spd="slow">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2023/4/22</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C6FD31F0-7185-43F7-8EF0-6EC08ED766D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007516995"/>
      </p:ext>
    </p:extLst>
  </p:cSld>
  <p:clrMapOvr>
    <a:masterClrMapping/>
  </p:clrMapOvr>
  <p:transition spd="slow">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2023/4/22</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4FC52205-32FA-4F1A-840B-74F6162E9F0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003873372"/>
      </p:ext>
    </p:extLst>
  </p:cSld>
  <p:clrMapOvr>
    <a:masterClrMapping/>
  </p:clrMapOvr>
  <p:transition spd="slow">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2023/4/22</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EE7F164B-A746-429B-A781-E550D0BBBEE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658243748"/>
      </p:ext>
    </p:extLst>
  </p:cSld>
  <p:clrMapOvr>
    <a:masterClrMapping/>
  </p:clrMapOvr>
  <p:transition spd="slow">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2023/4/22</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119A38C5-4CA0-41E4-9691-F37C4E33DCF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599854720"/>
      </p:ext>
    </p:extLst>
  </p:cSld>
  <p:clrMapOvr>
    <a:masterClrMapping/>
  </p:clrMapOvr>
  <p:transition spd="slow">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2023/4/22</a:t>
            </a:fld>
            <a:endParaRPr lang="zh-CN" altLang="en-US" sz="1800">
              <a:solidFill>
                <a:srgbClr val="000000"/>
              </a:solidFill>
            </a:endParaRPr>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91E2B5E2-0D37-418C-B6D3-65A79C2B604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340809943"/>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A1AFA74D-283A-4C00-ABA1-A546FDA39E27}" type="datetimeFigureOut">
              <a:rPr lang="zh-CN" altLang="en-US"/>
              <a:pPr>
                <a:defRPr/>
              </a:pPr>
              <a:t>2023/4/22</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D6B9B2A0-616D-415E-A524-601CC1609701}" type="slidenum">
              <a:rPr lang="zh-CN" altLang="en-US"/>
              <a:pPr>
                <a:defRPr/>
              </a:pPr>
              <a:t>‹#›</a:t>
            </a:fld>
            <a:endParaRPr lang="zh-CN" altLang="en-US"/>
          </a:p>
        </p:txBody>
      </p:sp>
    </p:spTree>
    <p:extLst>
      <p:ext uri="{BB962C8B-B14F-4D97-AF65-F5344CB8AC3E}">
        <p14:creationId xmlns:p14="http://schemas.microsoft.com/office/powerpoint/2010/main" val="2297667009"/>
      </p:ext>
    </p:extLst>
  </p:cSld>
  <p:clrMapOvr>
    <a:masterClrMapping/>
  </p:clrMapOvr>
  <p:transition spd="slow">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2023/4/22</a:t>
            </a:fld>
            <a:endParaRPr lang="zh-CN" altLang="en-US" sz="1800">
              <a:solidFill>
                <a:srgbClr val="000000"/>
              </a:solidFill>
            </a:endParaRPr>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B6852CCC-C654-414E-ADC3-34675201D7C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160467963"/>
      </p:ext>
    </p:extLst>
  </p:cSld>
  <p:clrMapOvr>
    <a:masterClrMapping/>
  </p:clrMapOvr>
  <p:transition spd="slow">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2023/4/22</a:t>
            </a:fld>
            <a:endParaRPr lang="zh-CN" altLang="en-US" sz="1800">
              <a:solidFill>
                <a:srgbClr val="000000"/>
              </a:solidFill>
            </a:endParaRPr>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220CB8BF-7B57-4AF5-B7B9-6871858AD99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820856563"/>
      </p:ext>
    </p:extLst>
  </p:cSld>
  <p:clrMapOvr>
    <a:masterClrMapping/>
  </p:clrMapOvr>
  <p:transition spd="slow">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2023/4/22</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9067FB3E-394E-4177-884F-F7D51BAED00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684460447"/>
      </p:ext>
    </p:extLst>
  </p:cSld>
  <p:clrMapOvr>
    <a:masterClrMapping/>
  </p:clrMapOvr>
  <p:transition spd="slow">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2023/4/22</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5796DB58-48EA-4CDF-A879-764ED95F92A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457379649"/>
      </p:ext>
    </p:extLst>
  </p:cSld>
  <p:clrMapOvr>
    <a:masterClrMapping/>
  </p:clrMapOvr>
  <p:transition spd="slow">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2023/4/22</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2BF4724F-999F-419A-88E0-62941572B5C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274916944"/>
      </p:ext>
    </p:extLst>
  </p:cSld>
  <p:clrMapOvr>
    <a:masterClrMapping/>
  </p:clrMapOvr>
  <p:transition spd="slow">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2023/4/22</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B58BB1BD-8423-4332-9202-3BD9F1A1CD5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732704098"/>
      </p:ext>
    </p:extLst>
  </p:cSld>
  <p:clrMapOvr>
    <a:masterClrMapping/>
  </p:clrMapOvr>
  <p:transition spd="slow">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2023/4/22</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D051DE7C-AF8C-47DA-A14F-A0445872D0A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177327700"/>
      </p:ext>
    </p:extLst>
  </p:cSld>
  <p:clrMapOvr>
    <a:masterClrMapping/>
  </p:clrMapOvr>
  <p:transition spd="slow">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2023/4/22</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53A59BAF-B654-479C-90C5-B04DAF62ED8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847617997"/>
      </p:ext>
    </p:extLst>
  </p:cSld>
  <p:clrMapOvr>
    <a:masterClrMapping/>
  </p:clrMapOvr>
  <p:transition spd="slow">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2023/4/22</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1CF000EA-A31A-4CEE-85CF-33C18C6F1B1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796948642"/>
      </p:ext>
    </p:extLst>
  </p:cSld>
  <p:clrMapOvr>
    <a:masterClrMapping/>
  </p:clrMapOvr>
  <p:transition spd="slow">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2023/4/22</a:t>
            </a:fld>
            <a:endParaRPr lang="zh-CN" altLang="en-US" sz="1800">
              <a:solidFill>
                <a:srgbClr val="000000"/>
              </a:solidFill>
            </a:endParaRPr>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7FD97230-4DB9-490B-9B39-2052D4AB60C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845391114"/>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834CB8C6-7A72-43EF-A6DE-1FA7F9BE8419}" type="datetimeFigureOut">
              <a:rPr lang="zh-CN" altLang="en-US"/>
              <a:pPr>
                <a:defRPr/>
              </a:pPr>
              <a:t>2023/4/22</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E2BA90EF-B174-4FAE-8E8D-7555F32FCD4F}" type="slidenum">
              <a:rPr lang="zh-CN" altLang="en-US"/>
              <a:pPr>
                <a:defRPr/>
              </a:pPr>
              <a:t>‹#›</a:t>
            </a:fld>
            <a:endParaRPr lang="zh-CN" altLang="en-US"/>
          </a:p>
        </p:txBody>
      </p:sp>
    </p:spTree>
    <p:extLst>
      <p:ext uri="{BB962C8B-B14F-4D97-AF65-F5344CB8AC3E}">
        <p14:creationId xmlns:p14="http://schemas.microsoft.com/office/powerpoint/2010/main" val="1841735685"/>
      </p:ext>
    </p:extLst>
  </p:cSld>
  <p:clrMapOvr>
    <a:masterClrMapping/>
  </p:clrMapOvr>
  <p:transition spd="slow">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2023/4/22</a:t>
            </a:fld>
            <a:endParaRPr lang="zh-CN" altLang="en-US" sz="1800">
              <a:solidFill>
                <a:srgbClr val="000000"/>
              </a:solidFill>
            </a:endParaRPr>
          </a:p>
        </p:txBody>
      </p:sp>
      <p:sp>
        <p:nvSpPr>
          <p:cNvPr id="8"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8"/>
          <p:cNvSpPr>
            <a:spLocks noGrp="1" noChangeArrowheads="1"/>
          </p:cNvSpPr>
          <p:nvPr>
            <p:ph type="sldNum" sz="quarter" idx="12"/>
          </p:nvPr>
        </p:nvSpPr>
        <p:spPr>
          <a:ln/>
        </p:spPr>
        <p:txBody>
          <a:bodyPr/>
          <a:lstStyle>
            <a:lvl1pPr>
              <a:defRPr/>
            </a:lvl1pPr>
          </a:lstStyle>
          <a:p>
            <a:pPr>
              <a:defRPr/>
            </a:pPr>
            <a:fld id="{86197538-66F1-4889-B3ED-16D2D817D65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269167821"/>
      </p:ext>
    </p:extLst>
  </p:cSld>
  <p:clrMapOvr>
    <a:masterClrMapping/>
  </p:clrMapOvr>
  <p:transition spd="slow">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2023/4/22</a:t>
            </a:fld>
            <a:endParaRPr lang="zh-CN" altLang="en-US" sz="1800">
              <a:solidFill>
                <a:srgbClr val="000000"/>
              </a:solidFill>
            </a:endParaRPr>
          </a:p>
        </p:txBody>
      </p:sp>
      <p:sp>
        <p:nvSpPr>
          <p:cNvPr id="4"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8"/>
          <p:cNvSpPr>
            <a:spLocks noGrp="1" noChangeArrowheads="1"/>
          </p:cNvSpPr>
          <p:nvPr>
            <p:ph type="sldNum" sz="quarter" idx="12"/>
          </p:nvPr>
        </p:nvSpPr>
        <p:spPr>
          <a:ln/>
        </p:spPr>
        <p:txBody>
          <a:bodyPr/>
          <a:lstStyle>
            <a:lvl1pPr>
              <a:defRPr/>
            </a:lvl1pPr>
          </a:lstStyle>
          <a:p>
            <a:pPr>
              <a:defRPr/>
            </a:pPr>
            <a:fld id="{D2DCA57C-9013-44DD-AF72-E1BA420DB78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34003383"/>
      </p:ext>
    </p:extLst>
  </p:cSld>
  <p:clrMapOvr>
    <a:masterClrMapping/>
  </p:clrMapOvr>
  <p:transition spd="slow">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2023/4/22</a:t>
            </a:fld>
            <a:endParaRPr lang="zh-CN" altLang="en-US" sz="1800">
              <a:solidFill>
                <a:srgbClr val="000000"/>
              </a:solidFill>
            </a:endParaRPr>
          </a:p>
        </p:txBody>
      </p:sp>
      <p:sp>
        <p:nvSpPr>
          <p:cNvPr id="3"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8"/>
          <p:cNvSpPr>
            <a:spLocks noGrp="1" noChangeArrowheads="1"/>
          </p:cNvSpPr>
          <p:nvPr>
            <p:ph type="sldNum" sz="quarter" idx="12"/>
          </p:nvPr>
        </p:nvSpPr>
        <p:spPr>
          <a:ln/>
        </p:spPr>
        <p:txBody>
          <a:bodyPr/>
          <a:lstStyle>
            <a:lvl1pPr>
              <a:defRPr/>
            </a:lvl1pPr>
          </a:lstStyle>
          <a:p>
            <a:pPr>
              <a:defRPr/>
            </a:pPr>
            <a:fld id="{B4AF3C19-7F90-41F7-BF60-E0829204DA4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95145625"/>
      </p:ext>
    </p:extLst>
  </p:cSld>
  <p:clrMapOvr>
    <a:masterClrMapping/>
  </p:clrMapOvr>
  <p:transition spd="slow">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2023/4/22</a:t>
            </a:fld>
            <a:endParaRPr lang="zh-CN" altLang="en-US" sz="1800">
              <a:solidFill>
                <a:srgbClr val="000000"/>
              </a:solidFill>
            </a:endParaRPr>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D4791593-0CBF-4530-82A3-B61289B5D91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469644028"/>
      </p:ext>
    </p:extLst>
  </p:cSld>
  <p:clrMapOvr>
    <a:masterClrMapping/>
  </p:clrMapOvr>
  <p:transition spd="slow">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2023/4/22</a:t>
            </a:fld>
            <a:endParaRPr lang="zh-CN" altLang="en-US" sz="1800">
              <a:solidFill>
                <a:srgbClr val="000000"/>
              </a:solidFill>
            </a:endParaRPr>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F3E1CC98-9C8E-40D9-9F67-4DDAD4ECC7E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130484425"/>
      </p:ext>
    </p:extLst>
  </p:cSld>
  <p:clrMapOvr>
    <a:masterClrMapping/>
  </p:clrMapOvr>
  <p:transition spd="slow">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2023/4/22</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9566AE7D-5858-42F5-93E9-69CC1BCEB83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032883062"/>
      </p:ext>
    </p:extLst>
  </p:cSld>
  <p:clrMapOvr>
    <a:masterClrMapping/>
  </p:clrMapOvr>
  <p:transition spd="slow">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2023/4/22</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8ABF53DC-EF57-414C-8CF7-2E200233FCC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753772558"/>
      </p:ext>
    </p:extLst>
  </p:cSld>
  <p:clrMapOvr>
    <a:masterClrMapping/>
  </p:clrMapOvr>
  <p:transition spd="slow">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2023/4/22</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23B6B30F-647A-4237-ADAB-5AD8CB76ABD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530513494"/>
      </p:ext>
    </p:extLst>
  </p:cSld>
  <p:clrMapOvr>
    <a:masterClrMapping/>
  </p:clrMapOvr>
  <p:transition spd="slow">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2023/4/22</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F569B261-9D02-4A43-9663-AF7D20FF473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178554065"/>
      </p:ext>
    </p:extLst>
  </p:cSld>
  <p:clrMapOvr>
    <a:masterClrMapping/>
  </p:clrMapOvr>
  <p:transition spd="slow">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2023/4/22</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5D035870-76A5-4B1D-812C-A9F3F25C2A6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217598502"/>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A787998A-CB3C-4C28-97C7-02A1CF9F60CD}" type="datetimeFigureOut">
              <a:rPr lang="zh-CN" altLang="en-US"/>
              <a:pPr>
                <a:defRPr/>
              </a:pPr>
              <a:t>2023/4/22</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7BBEACE5-3A93-4C35-B5A8-C55F9A38B716}" type="slidenum">
              <a:rPr lang="zh-CN" altLang="en-US"/>
              <a:pPr>
                <a:defRPr/>
              </a:pPr>
              <a:t>‹#›</a:t>
            </a:fld>
            <a:endParaRPr lang="zh-CN" altLang="en-US"/>
          </a:p>
        </p:txBody>
      </p:sp>
    </p:spTree>
    <p:extLst>
      <p:ext uri="{BB962C8B-B14F-4D97-AF65-F5344CB8AC3E}">
        <p14:creationId xmlns:p14="http://schemas.microsoft.com/office/powerpoint/2010/main" val="3252016653"/>
      </p:ext>
    </p:extLst>
  </p:cSld>
  <p:clrMapOvr>
    <a:masterClrMapping/>
  </p:clrMapOvr>
  <p:transition spd="slow">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2023/4/22</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43264348-C4F2-481A-89D7-0097085A692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456291045"/>
      </p:ext>
    </p:extLst>
  </p:cSld>
  <p:clrMapOvr>
    <a:masterClrMapping/>
  </p:clrMapOvr>
  <p:transition spd="slow">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2023/4/22</a:t>
            </a:fld>
            <a:endParaRPr lang="zh-CN" altLang="en-US" sz="1800">
              <a:solidFill>
                <a:srgbClr val="000000"/>
              </a:solidFill>
            </a:endParaRPr>
          </a:p>
        </p:txBody>
      </p:sp>
      <p:sp>
        <p:nvSpPr>
          <p:cNvPr id="8"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a:ln/>
        </p:spPr>
        <p:txBody>
          <a:bodyPr/>
          <a:lstStyle>
            <a:lvl1pPr>
              <a:defRPr/>
            </a:lvl1pPr>
          </a:lstStyle>
          <a:p>
            <a:pPr>
              <a:defRPr/>
            </a:pPr>
            <a:fld id="{AA9BBEA0-3568-4A0A-8EAB-58A036A384A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328987000"/>
      </p:ext>
    </p:extLst>
  </p:cSld>
  <p:clrMapOvr>
    <a:masterClrMapping/>
  </p:clrMapOvr>
  <p:transition spd="slow">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2023/4/22</a:t>
            </a:fld>
            <a:endParaRPr lang="zh-CN" altLang="en-US" sz="1800">
              <a:solidFill>
                <a:srgbClr val="000000"/>
              </a:solidFill>
            </a:endParaRPr>
          </a:p>
        </p:txBody>
      </p:sp>
      <p:sp>
        <p:nvSpPr>
          <p:cNvPr id="4"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a:ln/>
        </p:spPr>
        <p:txBody>
          <a:bodyPr/>
          <a:lstStyle>
            <a:lvl1pPr>
              <a:defRPr/>
            </a:lvl1pPr>
          </a:lstStyle>
          <a:p>
            <a:pPr>
              <a:defRPr/>
            </a:pPr>
            <a:fld id="{97F060FC-7FE5-4C37-BBFF-9A821868708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10935158"/>
      </p:ext>
    </p:extLst>
  </p:cSld>
  <p:clrMapOvr>
    <a:masterClrMapping/>
  </p:clrMapOvr>
  <p:transition spd="slow">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2023/4/22</a:t>
            </a:fld>
            <a:endParaRPr lang="zh-CN" altLang="en-US" sz="1800">
              <a:solidFill>
                <a:srgbClr val="000000"/>
              </a:solidFill>
            </a:endParaRPr>
          </a:p>
        </p:txBody>
      </p:sp>
      <p:sp>
        <p:nvSpPr>
          <p:cNvPr id="3"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a:ln/>
        </p:spPr>
        <p:txBody>
          <a:bodyPr/>
          <a:lstStyle>
            <a:lvl1pPr>
              <a:defRPr/>
            </a:lvl1pPr>
          </a:lstStyle>
          <a:p>
            <a:pPr>
              <a:defRPr/>
            </a:pPr>
            <a:fld id="{1FB1C19B-F9A8-493A-90C4-3AAF26FB064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207922061"/>
      </p:ext>
    </p:extLst>
  </p:cSld>
  <p:clrMapOvr>
    <a:masterClrMapping/>
  </p:clrMapOvr>
  <p:transition spd="slow">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2023/4/22</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77BDC5D7-D824-4494-988D-5CF70D0D261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984795551"/>
      </p:ext>
    </p:extLst>
  </p:cSld>
  <p:clrMapOvr>
    <a:masterClrMapping/>
  </p:clrMapOvr>
  <p:transition spd="slow">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2023/4/22</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129C205F-83E3-489A-92B5-31672966B66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211110323"/>
      </p:ext>
    </p:extLst>
  </p:cSld>
  <p:clrMapOvr>
    <a:masterClrMapping/>
  </p:clrMapOvr>
  <p:transition spd="slow">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2023/4/22</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28A21945-C30D-40E0-98BF-5018DFD815C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237680337"/>
      </p:ext>
    </p:extLst>
  </p:cSld>
  <p:clrMapOvr>
    <a:masterClrMapping/>
  </p:clrMapOvr>
  <p:transition spd="slow">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2023/4/22</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E0BFB541-AD70-42B8-8293-CE4ED22FE86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661283476"/>
      </p:ext>
    </p:extLst>
  </p:cSld>
  <p:clrMapOvr>
    <a:masterClrMapping/>
  </p:clrMapOvr>
  <p:transition spd="slow">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2023/4/22</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0BCCF558-1B9F-4E16-B1E7-BFAFD4E2D11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26368486"/>
      </p:ext>
    </p:extLst>
  </p:cSld>
  <p:clrMapOvr>
    <a:masterClrMapping/>
  </p:clrMapOvr>
  <p:transition spd="slow">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2023/4/22</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28258D28-277B-431E-98CB-21A759B03F5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80743608"/>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66C32927-974B-43E5-B641-1AECC01B38B2}" type="datetimeFigureOut">
              <a:rPr lang="zh-CN" altLang="en-US"/>
              <a:pPr>
                <a:defRPr/>
              </a:pPr>
              <a:t>2023/4/22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80FB0BE0-5CCA-4CBF-A0FF-DC22104EC3BD}" type="slidenum">
              <a:rPr lang="zh-CN" altLang="en-US"/>
              <a:pPr>
                <a:defRPr/>
              </a:pPr>
              <a:t>‹#›</a:t>
            </a:fld>
            <a:endParaRPr lang="zh-CN" altLang="en-US"/>
          </a:p>
        </p:txBody>
      </p:sp>
    </p:spTree>
    <p:extLst>
      <p:ext uri="{BB962C8B-B14F-4D97-AF65-F5344CB8AC3E}">
        <p14:creationId xmlns:p14="http://schemas.microsoft.com/office/powerpoint/2010/main" val="136374746"/>
      </p:ext>
    </p:extLst>
  </p:cSld>
  <p:clrMapOvr>
    <a:masterClrMapping/>
  </p:clrMapOvr>
  <p:transition spd="slow">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2023/4/22</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56A8F8A7-F42F-4158-BB35-A0876161647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527904826"/>
      </p:ext>
    </p:extLst>
  </p:cSld>
  <p:clrMapOvr>
    <a:masterClrMapping/>
  </p:clrMapOvr>
  <p:transition spd="slow">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2023/4/22</a:t>
            </a:fld>
            <a:endParaRPr lang="zh-CN" altLang="en-US" sz="1800">
              <a:solidFill>
                <a:srgbClr val="000000"/>
              </a:solidFill>
            </a:endParaRPr>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372BDDCC-FB5E-4168-94C1-F4DEBBD91AC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394911110"/>
      </p:ext>
    </p:extLst>
  </p:cSld>
  <p:clrMapOvr>
    <a:masterClrMapping/>
  </p:clrMapOvr>
  <p:transition spd="slow">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2023/4/22</a:t>
            </a:fld>
            <a:endParaRPr lang="zh-CN" altLang="en-US" sz="1800">
              <a:solidFill>
                <a:srgbClr val="000000"/>
              </a:solidFill>
            </a:endParaRPr>
          </a:p>
        </p:txBody>
      </p:sp>
      <p:sp>
        <p:nvSpPr>
          <p:cNvPr id="8"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a:ln/>
        </p:spPr>
        <p:txBody>
          <a:bodyPr/>
          <a:lstStyle>
            <a:lvl1pPr>
              <a:defRPr/>
            </a:lvl1pPr>
          </a:lstStyle>
          <a:p>
            <a:pPr>
              <a:defRPr/>
            </a:pPr>
            <a:fld id="{1B9F0C77-C3FB-46B3-A400-797F0F9459A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297395178"/>
      </p:ext>
    </p:extLst>
  </p:cSld>
  <p:clrMapOvr>
    <a:masterClrMapping/>
  </p:clrMapOvr>
  <p:transition spd="slow">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2023/4/22</a:t>
            </a:fld>
            <a:endParaRPr lang="zh-CN" altLang="en-US" sz="1800">
              <a:solidFill>
                <a:srgbClr val="000000"/>
              </a:solidFill>
            </a:endParaRPr>
          </a:p>
        </p:txBody>
      </p:sp>
      <p:sp>
        <p:nvSpPr>
          <p:cNvPr id="4"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a:ln/>
        </p:spPr>
        <p:txBody>
          <a:bodyPr/>
          <a:lstStyle>
            <a:lvl1pPr>
              <a:defRPr/>
            </a:lvl1pPr>
          </a:lstStyle>
          <a:p>
            <a:pPr>
              <a:defRPr/>
            </a:pPr>
            <a:fld id="{F25E1653-8FBB-44C9-BE29-D586D903378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878241638"/>
      </p:ext>
    </p:extLst>
  </p:cSld>
  <p:clrMapOvr>
    <a:masterClrMapping/>
  </p:clrMapOvr>
  <p:transition spd="slow">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2023/4/22</a:t>
            </a:fld>
            <a:endParaRPr lang="zh-CN" altLang="en-US" sz="1800">
              <a:solidFill>
                <a:srgbClr val="000000"/>
              </a:solidFill>
            </a:endParaRPr>
          </a:p>
        </p:txBody>
      </p:sp>
      <p:sp>
        <p:nvSpPr>
          <p:cNvPr id="3"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a:ln/>
        </p:spPr>
        <p:txBody>
          <a:bodyPr/>
          <a:lstStyle>
            <a:lvl1pPr>
              <a:defRPr/>
            </a:lvl1pPr>
          </a:lstStyle>
          <a:p>
            <a:pPr>
              <a:defRPr/>
            </a:pPr>
            <a:fld id="{7BFFF4B2-2F8B-4627-A34B-DD03CCDB5A4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54187082"/>
      </p:ext>
    </p:extLst>
  </p:cSld>
  <p:clrMapOvr>
    <a:masterClrMapping/>
  </p:clrMapOvr>
  <p:transition spd="slow">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2023/4/22</a:t>
            </a:fld>
            <a:endParaRPr lang="zh-CN" altLang="en-US" sz="1800">
              <a:solidFill>
                <a:srgbClr val="000000"/>
              </a:solidFill>
            </a:endParaRPr>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852ADFD9-D872-4D0B-BE90-A3EE8204F84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220774388"/>
      </p:ext>
    </p:extLst>
  </p:cSld>
  <p:clrMapOvr>
    <a:masterClrMapping/>
  </p:clrMapOvr>
  <p:transition spd="slow">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2023/4/22</a:t>
            </a:fld>
            <a:endParaRPr lang="zh-CN" altLang="en-US" sz="1800">
              <a:solidFill>
                <a:srgbClr val="000000"/>
              </a:solidFill>
            </a:endParaRPr>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F0228D92-DA67-46E8-A85B-AECE16462BA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424531870"/>
      </p:ext>
    </p:extLst>
  </p:cSld>
  <p:clrMapOvr>
    <a:masterClrMapping/>
  </p:clrMapOvr>
  <p:transition spd="slow">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2023/4/22</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58CBBB53-C775-4366-B2EB-DFEF0844CAA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680704101"/>
      </p:ext>
    </p:extLst>
  </p:cSld>
  <p:clrMapOvr>
    <a:masterClrMapping/>
  </p:clrMapOvr>
  <p:transition spd="slow">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2023/4/22</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EACB28DA-72A9-4708-9DEB-56B1B523EAC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08129035"/>
      </p:ext>
    </p:extLst>
  </p:cSld>
  <p:clrMapOvr>
    <a:masterClrMapping/>
  </p:clrMapOvr>
  <p:transition spd="slow">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2023/4/22</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DA8C582C-554F-43BE-B182-BEBFCB7EA90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831782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F38AB8B8-0D85-4BB8-A45B-E5D901A11D6B}" type="datetimeFigureOut">
              <a:rPr lang="zh-CN" altLang="en-US"/>
              <a:pPr>
                <a:defRPr/>
              </a:pPr>
              <a:t>2023/4/22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FB2C672B-5F1C-459D-885B-79BAF4D83AF8}" type="slidenum">
              <a:rPr lang="zh-CN" altLang="en-US"/>
              <a:pPr>
                <a:defRPr/>
              </a:pPr>
              <a:t>‹#›</a:t>
            </a:fld>
            <a:endParaRPr lang="zh-CN" altLang="en-US"/>
          </a:p>
        </p:txBody>
      </p:sp>
    </p:spTree>
    <p:extLst>
      <p:ext uri="{BB962C8B-B14F-4D97-AF65-F5344CB8AC3E}">
        <p14:creationId xmlns:p14="http://schemas.microsoft.com/office/powerpoint/2010/main" val="3548173809"/>
      </p:ext>
    </p:extLst>
  </p:cSld>
  <p:clrMapOvr>
    <a:masterClrMapping/>
  </p:clrMapOvr>
  <p:transition spd="slow">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2023/4/22</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DCC412CC-4F61-4BC0-8880-4B3F5FF619B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131774710"/>
      </p:ext>
    </p:extLst>
  </p:cSld>
  <p:clrMapOvr>
    <a:masterClrMapping/>
  </p:clrMapOvr>
  <p:transition spd="slow">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2023/4/22</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C83F4725-03B2-4922-AB0A-6F7121C8B74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142918080"/>
      </p:ext>
    </p:extLst>
  </p:cSld>
  <p:clrMapOvr>
    <a:masterClrMapping/>
  </p:clrMapOvr>
  <p:transition spd="slow">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2023/4/22</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BF0B0558-10B5-4292-B29D-6B41C5EFDE5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286260514"/>
      </p:ext>
    </p:extLst>
  </p:cSld>
  <p:clrMapOvr>
    <a:masterClrMapping/>
  </p:clrMapOvr>
  <p:transition spd="slow">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2023/4/22</a:t>
            </a:fld>
            <a:endParaRPr lang="zh-CN" altLang="en-US" sz="1800">
              <a:solidFill>
                <a:srgbClr val="000000"/>
              </a:solidFill>
            </a:endParaRPr>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AEF7087B-9499-4BAA-B278-E7E3219F799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81987008"/>
      </p:ext>
    </p:extLst>
  </p:cSld>
  <p:clrMapOvr>
    <a:masterClrMapping/>
  </p:clrMapOvr>
  <p:transition spd="slow">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2023/4/22</a:t>
            </a:fld>
            <a:endParaRPr lang="zh-CN" altLang="en-US" sz="1800">
              <a:solidFill>
                <a:srgbClr val="000000"/>
              </a:solidFill>
            </a:endParaRPr>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D869BAC8-39E8-4180-AABA-209DEE8904B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277178556"/>
      </p:ext>
    </p:extLst>
  </p:cSld>
  <p:clrMapOvr>
    <a:masterClrMapping/>
  </p:clrMapOvr>
  <p:transition spd="slow">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2023/4/22</a:t>
            </a:fld>
            <a:endParaRPr lang="zh-CN" altLang="en-US" sz="1800">
              <a:solidFill>
                <a:srgbClr val="000000"/>
              </a:solidFill>
            </a:endParaRPr>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84524D50-7C85-4B13-B91C-FD2D8690157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962588186"/>
      </p:ext>
    </p:extLst>
  </p:cSld>
  <p:clrMapOvr>
    <a:masterClrMapping/>
  </p:clrMapOvr>
  <p:transition spd="slow">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2023/4/22</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6AD13CEB-9661-484F-B9E2-2A99E2C7469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68358063"/>
      </p:ext>
    </p:extLst>
  </p:cSld>
  <p:clrMapOvr>
    <a:masterClrMapping/>
  </p:clrMapOvr>
  <p:transition spd="slow">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2023/4/22</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D576B6A4-2BA6-460C-B67E-0F82DAA900D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552812718"/>
      </p:ext>
    </p:extLst>
  </p:cSld>
  <p:clrMapOvr>
    <a:masterClrMapping/>
  </p:clrMapOvr>
  <p:transition spd="slow">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2023/4/22</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D02B1D5D-6B60-40B5-A4C7-73F6DE67EDA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286269201"/>
      </p:ext>
    </p:extLst>
  </p:cSld>
  <p:clrMapOvr>
    <a:masterClrMapping/>
  </p:clrMapOvr>
  <p:transition spd="slow">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2023/4/22</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307582B3-5D95-4714-9CA9-C1CAE84F8D4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5316377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pn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600ADC61-D2D0-495F-A7EC-6959BB9904CD}" type="datetimeFigureOut">
              <a:rPr lang="zh-CN" altLang="en-US"/>
              <a:pPr>
                <a:defRPr/>
              </a:pPr>
              <a:t>2023/4/22</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91DADE4B-F9F3-4BC9-865C-37EBC3201EA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42"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10243"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1268"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65E09109-F21B-4F68-9A69-D7D61C852EE1}" type="datetime1">
              <a:rPr lang="zh-CN" altLang="en-US"/>
              <a:pPr>
                <a:defRPr/>
              </a:pPr>
              <a:t>2023/4/22</a:t>
            </a:fld>
            <a:endParaRPr lang="zh-CN" altLang="en-US" sz="1800">
              <a:solidFill>
                <a:srgbClr val="000000"/>
              </a:solidFill>
            </a:endParaRPr>
          </a:p>
        </p:txBody>
      </p:sp>
      <p:sp>
        <p:nvSpPr>
          <p:cNvPr id="11269"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1270"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A0A76C85-48C1-4192-A904-CF92639E8047}"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126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1126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2292"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C809EA0C-9619-4B00-8850-DFA1D74EC1C3}" type="datetime1">
              <a:rPr lang="zh-CN" altLang="en-US"/>
              <a:pPr>
                <a:defRPr/>
              </a:pPr>
              <a:t>2023/4/22</a:t>
            </a:fld>
            <a:endParaRPr lang="zh-CN" altLang="en-US" sz="1800">
              <a:solidFill>
                <a:srgbClr val="000000"/>
              </a:solidFill>
            </a:endParaRPr>
          </a:p>
        </p:txBody>
      </p:sp>
      <p:sp>
        <p:nvSpPr>
          <p:cNvPr id="12293"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2294"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85961911-783E-451F-84AE-3089CBB88C2E}"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1229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3316"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7E8B9365-F54F-4F53-9BB5-A4411A6A73AA}" type="datetime1">
              <a:rPr lang="zh-CN" altLang="en-US"/>
              <a:pPr>
                <a:defRPr/>
              </a:pPr>
              <a:t>2023/4/22</a:t>
            </a:fld>
            <a:endParaRPr lang="zh-CN" altLang="en-US" sz="1800">
              <a:solidFill>
                <a:srgbClr val="000000"/>
              </a:solidFill>
            </a:endParaRPr>
          </a:p>
        </p:txBody>
      </p:sp>
      <p:sp>
        <p:nvSpPr>
          <p:cNvPr id="13317"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3318"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61AEC261-A507-4F0B-BB29-09B344E2B138}"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31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1331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4340" name="日期占位符 2"/>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CECE4F8F-44F9-4D63-B24F-04E6C3DA8043}" type="datetime1">
              <a:rPr lang="zh-CN" altLang="en-US"/>
              <a:pPr>
                <a:defRPr/>
              </a:pPr>
              <a:t>2023/4/22</a:t>
            </a:fld>
            <a:endParaRPr lang="zh-CN" altLang="en-US" sz="1800">
              <a:solidFill>
                <a:srgbClr val="000000"/>
              </a:solidFill>
            </a:endParaRPr>
          </a:p>
        </p:txBody>
      </p:sp>
      <p:sp>
        <p:nvSpPr>
          <p:cNvPr id="14341" name="页脚占位符 3"/>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4342" name="灯片编号占位符 4"/>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A2CC17DD-BAC9-4241-B3FC-D290F5781CA5}"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ea typeface="宋体" panose="02010600030101010101" pitchFamily="2" charset="-122"/>
              </a:defRPr>
            </a:lvl1pPr>
          </a:lstStyle>
          <a:p>
            <a:pPr>
              <a:defRPr/>
            </a:pPr>
            <a:fld id="{0A96737E-9B97-4A60-AF00-00172B1F2EF6}" type="datetime1">
              <a:rPr lang="zh-CN" altLang="en-US"/>
              <a:pPr>
                <a:defRPr/>
              </a:pPr>
              <a:t>2023/4/22</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ea typeface="宋体" panose="02010600030101010101" pitchFamily="2" charset="-122"/>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a:solidFill>
                  <a:srgbClr val="898989"/>
                </a:solidFill>
                <a:ea typeface="宋体" charset="-122"/>
              </a:defRPr>
            </a:lvl1pPr>
          </a:lstStyle>
          <a:p>
            <a:pPr>
              <a:defRPr/>
            </a:pPr>
            <a:fld id="{AC5C6AA3-2AF5-437A-B32E-16F33990EF62}" type="slidenum">
              <a:rPr lang="zh-CN" altLang="en-US"/>
              <a:pPr>
                <a:defRPr/>
              </a:pPr>
              <a:t>‹#›</a:t>
            </a:fld>
            <a:endParaRPr lang="zh-CN" altLang="en-US"/>
          </a:p>
        </p:txBody>
      </p:sp>
    </p:spTree>
    <p:extLst>
      <p:ext uri="{BB962C8B-B14F-4D97-AF65-F5344CB8AC3E}">
        <p14:creationId xmlns:p14="http://schemas.microsoft.com/office/powerpoint/2010/main" val="2914083049"/>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spd="slow">
    <p:fade/>
  </p:transition>
  <p:hf hdr="0" ftr="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205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3076"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latin typeface="Arial" pitchFamily="34" charset="0"/>
              </a:defRPr>
            </a:lvl1pPr>
          </a:lstStyle>
          <a:p>
            <a:pPr>
              <a:defRPr/>
            </a:pPr>
            <a:fld id="{C3A77D49-6FC4-4DE6-8981-0E47BCA08D72}" type="datetime1">
              <a:rPr lang="zh-CN" altLang="en-US"/>
              <a:pPr>
                <a:defRPr/>
              </a:pPr>
              <a:t>2023/4/22</a:t>
            </a:fld>
            <a:endParaRPr lang="zh-CN" altLang="en-US" sz="1800">
              <a:solidFill>
                <a:srgbClr val="000000"/>
              </a:solidFill>
            </a:endParaRPr>
          </a:p>
        </p:txBody>
      </p:sp>
      <p:sp>
        <p:nvSpPr>
          <p:cNvPr id="3077"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latin typeface="Arial" pitchFamily="34" charset="0"/>
              </a:defRPr>
            </a:lvl1pPr>
          </a:lstStyle>
          <a:p>
            <a:pPr>
              <a:defRPr/>
            </a:pPr>
            <a:endParaRPr lang="zh-CN" altLang="en-US"/>
          </a:p>
        </p:txBody>
      </p:sp>
      <p:sp>
        <p:nvSpPr>
          <p:cNvPr id="3078"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latin typeface="Arial" pitchFamily="34" charset="0"/>
              </a:defRPr>
            </a:lvl1pPr>
          </a:lstStyle>
          <a:p>
            <a:pPr>
              <a:defRPr/>
            </a:pPr>
            <a:fld id="{5057ABA0-AE8C-4D61-B4D2-ED7BA714F9B6}"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307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4100"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4029D01A-5AF9-4379-BE3B-9DB62B7464C6}" type="datetime1">
              <a:rPr lang="zh-CN" altLang="en-US"/>
              <a:pPr>
                <a:defRPr/>
              </a:pPr>
              <a:t>2023/4/22</a:t>
            </a:fld>
            <a:endParaRPr lang="zh-CN" altLang="en-US" sz="1800">
              <a:solidFill>
                <a:srgbClr val="000000"/>
              </a:solidFill>
            </a:endParaRPr>
          </a:p>
        </p:txBody>
      </p:sp>
      <p:sp>
        <p:nvSpPr>
          <p:cNvPr id="4101"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4102"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A3AF5E3F-7B16-4A7C-8480-39575B56042E}"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4099"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5124"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526F3183-F4D8-4DED-81E9-C81F6EBF49A1}" type="datetime1">
              <a:rPr lang="zh-CN" altLang="en-US"/>
              <a:pPr>
                <a:defRPr/>
              </a:pPr>
              <a:t>2023/4/22</a:t>
            </a:fld>
            <a:endParaRPr lang="zh-CN" altLang="en-US" sz="1800">
              <a:solidFill>
                <a:srgbClr val="000000"/>
              </a:solidFill>
            </a:endParaRPr>
          </a:p>
        </p:txBody>
      </p:sp>
      <p:sp>
        <p:nvSpPr>
          <p:cNvPr id="5125"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5126"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520DA161-7305-4CE9-93C7-AA3635D0BE21}"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5122"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5123"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6148"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B7F9E0B5-31DC-47DD-8066-E0D42EFB7ADE}" type="datetime1">
              <a:rPr lang="zh-CN" altLang="en-US"/>
              <a:pPr>
                <a:defRPr/>
              </a:pPr>
              <a:t>2023/4/22</a:t>
            </a:fld>
            <a:endParaRPr lang="zh-CN" altLang="en-US" sz="1800">
              <a:solidFill>
                <a:srgbClr val="000000"/>
              </a:solidFill>
            </a:endParaRPr>
          </a:p>
        </p:txBody>
      </p:sp>
      <p:sp>
        <p:nvSpPr>
          <p:cNvPr id="6149"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6150"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AF47FB1F-D911-4FD0-8750-8D14C79566AB}"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14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614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7172" name="日期占位符 6"/>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AEBD3FBB-6C61-47C0-B961-2CF8060FC76A}" type="datetime1">
              <a:rPr lang="zh-CN" altLang="en-US"/>
              <a:pPr>
                <a:defRPr/>
              </a:pPr>
              <a:t>2023/4/22</a:t>
            </a:fld>
            <a:endParaRPr lang="zh-CN" altLang="en-US" sz="1800">
              <a:solidFill>
                <a:srgbClr val="000000"/>
              </a:solidFill>
            </a:endParaRPr>
          </a:p>
        </p:txBody>
      </p:sp>
      <p:sp>
        <p:nvSpPr>
          <p:cNvPr id="7173" name="页脚占位符 7"/>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7174" name="灯片编号占位符 8"/>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3E51D066-13EF-4F4A-969B-C02CD572683B}"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17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717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8196" name="日期占位符 2"/>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668728BC-A982-40CB-84B8-012DD7F21F2B}" type="datetime1">
              <a:rPr lang="zh-CN" altLang="en-US"/>
              <a:pPr>
                <a:defRPr/>
              </a:pPr>
              <a:t>2023/4/22</a:t>
            </a:fld>
            <a:endParaRPr lang="zh-CN" altLang="en-US" sz="1800">
              <a:solidFill>
                <a:srgbClr val="000000"/>
              </a:solidFill>
            </a:endParaRPr>
          </a:p>
        </p:txBody>
      </p:sp>
      <p:sp>
        <p:nvSpPr>
          <p:cNvPr id="8197" name="页脚占位符 3"/>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8198" name="灯片编号占位符 4"/>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D0F711A4-1BD7-4379-AA45-809834F226BF}"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819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819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9220" name="日期占位符 1"/>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80BA1DE7-909B-4193-AE0D-0EC926297E7A}" type="datetime1">
              <a:rPr lang="zh-CN" altLang="en-US"/>
              <a:pPr>
                <a:defRPr/>
              </a:pPr>
              <a:t>2023/4/22</a:t>
            </a:fld>
            <a:endParaRPr lang="zh-CN" altLang="en-US" sz="1800">
              <a:solidFill>
                <a:srgbClr val="000000"/>
              </a:solidFill>
            </a:endParaRPr>
          </a:p>
        </p:txBody>
      </p:sp>
      <p:sp>
        <p:nvSpPr>
          <p:cNvPr id="9221" name="页脚占位符 2"/>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9222" name="灯片编号占位符 3"/>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4CC7EDEA-43F9-4B49-81FC-C8CD704E3196}"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218"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9219"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0244"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6DF84767-8373-4EE0-9D2E-49A57C383EED}" type="datetime1">
              <a:rPr lang="zh-CN" altLang="en-US"/>
              <a:pPr>
                <a:defRPr/>
              </a:pPr>
              <a:t>2023/4/22</a:t>
            </a:fld>
            <a:endParaRPr lang="zh-CN" altLang="en-US" sz="1800">
              <a:solidFill>
                <a:srgbClr val="000000"/>
              </a:solidFill>
            </a:endParaRPr>
          </a:p>
        </p:txBody>
      </p:sp>
      <p:sp>
        <p:nvSpPr>
          <p:cNvPr id="10245"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0246"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787961CA-67A1-4802-8BDA-3CD3E206DAD6}"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image.baidu.com/i?ct=503316480&amp;z=0&amp;tn=baiduimagedetail&amp;word=%B5%D8%D6%D0%BA%A3%B7%E7%BE%B0&amp;in=6797&amp;cl=2&amp;cm=1&amp;sc=0&amp;lm=-1&amp;pn=8&amp;rn=1&amp;di=152820869&amp;ln=1686&amp;fr=" TargetMode="External"/><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jpeg"/></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0.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88" y="-200025"/>
            <a:ext cx="12192001"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矩形 8"/>
          <p:cNvSpPr>
            <a:spLocks/>
          </p:cNvSpPr>
          <p:nvPr/>
        </p:nvSpPr>
        <p:spPr bwMode="auto">
          <a:xfrm>
            <a:off x="763588" y="1619250"/>
            <a:ext cx="11096625" cy="1819275"/>
          </a:xfrm>
          <a:custGeom>
            <a:avLst/>
            <a:gdLst>
              <a:gd name="T0" fmla="*/ 0 w 6696075"/>
              <a:gd name="T1" fmla="*/ 0 h 1819275"/>
              <a:gd name="T2" fmla="*/ 27862382 w 6696075"/>
              <a:gd name="T3" fmla="*/ 19050 h 1819275"/>
              <a:gd name="T4" fmla="*/ 27862382 w 6696075"/>
              <a:gd name="T5" fmla="*/ 1809750 h 1819275"/>
              <a:gd name="T6" fmla="*/ 4669799 w 6696075"/>
              <a:gd name="T7" fmla="*/ 1819275 h 1819275"/>
              <a:gd name="T8" fmla="*/ 0 w 6696075"/>
              <a:gd name="T9" fmla="*/ 0 h 1819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6075" h="1819275">
                <a:moveTo>
                  <a:pt x="0" y="0"/>
                </a:moveTo>
                <a:lnTo>
                  <a:pt x="6696075" y="19050"/>
                </a:lnTo>
                <a:lnTo>
                  <a:pt x="6696075" y="1809750"/>
                </a:lnTo>
                <a:lnTo>
                  <a:pt x="1122277" y="1819275"/>
                </a:lnTo>
                <a:lnTo>
                  <a:pt x="0" y="0"/>
                </a:lnTo>
                <a:close/>
              </a:path>
            </a:pathLst>
          </a:custGeom>
          <a:solidFill>
            <a:schemeClr val="accent1">
              <a:lumMod val="50000"/>
            </a:schemeClr>
          </a:solidFill>
          <a:ln>
            <a:noFill/>
          </a:ln>
        </p:spPr>
        <p:txBody>
          <a:bodyPr anchor="ctr"/>
          <a:lstStyle/>
          <a:p>
            <a:pPr>
              <a:defRPr/>
            </a:pPr>
            <a:endParaRPr lang="zh-CN" altLang="en-US"/>
          </a:p>
        </p:txBody>
      </p:sp>
      <p:sp>
        <p:nvSpPr>
          <p:cNvPr id="14340" name="矩形 9"/>
          <p:cNvSpPr>
            <a:spLocks noChangeArrowheads="1"/>
          </p:cNvSpPr>
          <p:nvPr/>
        </p:nvSpPr>
        <p:spPr bwMode="auto">
          <a:xfrm>
            <a:off x="12088813" y="1628775"/>
            <a:ext cx="171450" cy="1800225"/>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sp>
        <p:nvSpPr>
          <p:cNvPr id="14341" name="等腰三角形 11"/>
          <p:cNvSpPr>
            <a:spLocks/>
          </p:cNvSpPr>
          <p:nvPr/>
        </p:nvSpPr>
        <p:spPr bwMode="auto">
          <a:xfrm>
            <a:off x="5964238" y="1628775"/>
            <a:ext cx="5895975" cy="1800225"/>
          </a:xfrm>
          <a:custGeom>
            <a:avLst/>
            <a:gdLst>
              <a:gd name="T0" fmla="*/ 0 w 5895976"/>
              <a:gd name="T1" fmla="*/ 1800225 h 1800225"/>
              <a:gd name="T2" fmla="*/ 3586149 w 5895976"/>
              <a:gd name="T3" fmla="*/ 0 h 1800225"/>
              <a:gd name="T4" fmla="*/ 5895954 w 5895976"/>
              <a:gd name="T5" fmla="*/ 1800225 h 1800225"/>
              <a:gd name="T6" fmla="*/ 0 w 5895976"/>
              <a:gd name="T7" fmla="*/ 1800225 h 1800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95976" h="1800225">
                <a:moveTo>
                  <a:pt x="0" y="1800225"/>
                </a:moveTo>
                <a:lnTo>
                  <a:pt x="3586171" y="0"/>
                </a:lnTo>
                <a:lnTo>
                  <a:pt x="5895976" y="1800225"/>
                </a:lnTo>
                <a:lnTo>
                  <a:pt x="0" y="1800225"/>
                </a:lnTo>
                <a:close/>
              </a:path>
            </a:pathLst>
          </a:custGeom>
          <a:solidFill>
            <a:srgbClr val="0C86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4342" name="矩形 14"/>
          <p:cNvSpPr>
            <a:spLocks noChangeArrowheads="1"/>
          </p:cNvSpPr>
          <p:nvPr/>
        </p:nvSpPr>
        <p:spPr bwMode="auto">
          <a:xfrm>
            <a:off x="0" y="6448425"/>
            <a:ext cx="12192000" cy="419100"/>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sp>
        <p:nvSpPr>
          <p:cNvPr id="14343" name="矩形 17"/>
          <p:cNvSpPr>
            <a:spLocks noChangeArrowheads="1"/>
          </p:cNvSpPr>
          <p:nvPr/>
        </p:nvSpPr>
        <p:spPr bwMode="auto">
          <a:xfrm>
            <a:off x="9271000" y="6448425"/>
            <a:ext cx="2921000" cy="422275"/>
          </a:xfrm>
          <a:prstGeom prst="rect">
            <a:avLst/>
          </a:prstGeom>
          <a:solidFill>
            <a:srgbClr val="7773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sp>
        <p:nvSpPr>
          <p:cNvPr id="14344" name="直角三角形 15"/>
          <p:cNvSpPr>
            <a:spLocks noChangeArrowheads="1"/>
          </p:cNvSpPr>
          <p:nvPr/>
        </p:nvSpPr>
        <p:spPr bwMode="auto">
          <a:xfrm rot="-2482782">
            <a:off x="9013825" y="6180138"/>
            <a:ext cx="622300" cy="544512"/>
          </a:xfrm>
          <a:prstGeom prst="rtTriangle">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sp>
        <p:nvSpPr>
          <p:cNvPr id="14345" name="文本框 24"/>
          <p:cNvSpPr txBox="1">
            <a:spLocks noChangeArrowheads="1"/>
          </p:cNvSpPr>
          <p:nvPr/>
        </p:nvSpPr>
        <p:spPr bwMode="auto">
          <a:xfrm>
            <a:off x="2011363" y="2008188"/>
            <a:ext cx="96647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zh-CN" altLang="en-US" sz="4800" b="1">
                <a:solidFill>
                  <a:schemeClr val="bg1"/>
                </a:solidFill>
                <a:latin typeface="微软雅黑" pitchFamily="34" charset="-122"/>
                <a:ea typeface="微软雅黑" pitchFamily="34" charset="-122"/>
              </a:rPr>
              <a:t>第二单元  金融体系</a:t>
            </a:r>
          </a:p>
        </p:txBody>
      </p:sp>
      <p:sp>
        <p:nvSpPr>
          <p:cNvPr id="14346" name="矩形 25"/>
          <p:cNvSpPr>
            <a:spLocks noChangeArrowheads="1"/>
          </p:cNvSpPr>
          <p:nvPr/>
        </p:nvSpPr>
        <p:spPr bwMode="auto">
          <a:xfrm>
            <a:off x="6958013" y="2820988"/>
            <a:ext cx="438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eaLnBrk="1" hangingPunct="1">
              <a:buFont typeface="Arial" pitchFamily="34" charset="0"/>
              <a:buNone/>
            </a:pPr>
            <a:endParaRPr lang="zh-CN" altLang="en-US">
              <a:solidFill>
                <a:schemeClr val="bg1"/>
              </a:solidFill>
            </a:endParaRPr>
          </a:p>
        </p:txBody>
      </p:sp>
      <p:sp>
        <p:nvSpPr>
          <p:cNvPr id="14347" name="Rectangle 3"/>
          <p:cNvSpPr txBox="1">
            <a:spLocks noChangeArrowheads="1"/>
          </p:cNvSpPr>
          <p:nvPr/>
        </p:nvSpPr>
        <p:spPr bwMode="auto">
          <a:xfrm>
            <a:off x="2492375" y="3743325"/>
            <a:ext cx="7637463"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90000"/>
              </a:lnSpc>
              <a:spcBef>
                <a:spcPts val="1000"/>
              </a:spcBef>
              <a:buFont typeface="Arial" pitchFamily="34" charset="0"/>
              <a:buChar char="•"/>
            </a:pPr>
            <a:r>
              <a:rPr lang="zh-CN" altLang="en-US" sz="2400" b="1" dirty="0">
                <a:latin typeface="微软雅黑" pitchFamily="34" charset="-122"/>
                <a:ea typeface="微软雅黑" pitchFamily="34" charset="-122"/>
              </a:rPr>
              <a:t>第六讲     金融市场</a:t>
            </a:r>
          </a:p>
          <a:p>
            <a:pPr eaLnBrk="1" hangingPunct="1">
              <a:lnSpc>
                <a:spcPct val="90000"/>
              </a:lnSpc>
              <a:spcBef>
                <a:spcPts val="1000"/>
              </a:spcBef>
              <a:buFont typeface="Arial" pitchFamily="34" charset="0"/>
              <a:buChar char="•"/>
            </a:pPr>
            <a:r>
              <a:rPr lang="zh-CN" altLang="en-US" sz="2400" b="1" dirty="0" smtClean="0">
                <a:latin typeface="微软雅黑" pitchFamily="34" charset="-122"/>
                <a:ea typeface="微软雅黑" pitchFamily="34" charset="-122"/>
              </a:rPr>
              <a:t>第七讲     </a:t>
            </a:r>
            <a:r>
              <a:rPr lang="zh-CN" altLang="en-US" sz="2400" b="1" dirty="0">
                <a:latin typeface="微软雅黑" pitchFamily="34" charset="-122"/>
                <a:ea typeface="微软雅黑" pitchFamily="34" charset="-122"/>
              </a:rPr>
              <a:t>衍生工具市场 </a:t>
            </a:r>
          </a:p>
          <a:p>
            <a:pPr eaLnBrk="1" hangingPunct="1">
              <a:lnSpc>
                <a:spcPct val="90000"/>
              </a:lnSpc>
              <a:spcBef>
                <a:spcPts val="1000"/>
              </a:spcBef>
              <a:buFont typeface="Arial" pitchFamily="34" charset="0"/>
              <a:buChar char="•"/>
            </a:pPr>
            <a:r>
              <a:rPr lang="zh-CN" altLang="en-US" sz="2400" b="1" dirty="0">
                <a:solidFill>
                  <a:schemeClr val="tx2"/>
                </a:solidFill>
                <a:latin typeface="微软雅黑" pitchFamily="34" charset="-122"/>
                <a:ea typeface="微软雅黑" pitchFamily="34" charset="-122"/>
              </a:rPr>
              <a:t>第八讲     金融机构</a:t>
            </a:r>
          </a:p>
          <a:p>
            <a:pPr eaLnBrk="1" hangingPunct="1">
              <a:lnSpc>
                <a:spcPct val="90000"/>
              </a:lnSpc>
              <a:spcBef>
                <a:spcPts val="1000"/>
              </a:spcBef>
              <a:buFont typeface="Arial" pitchFamily="34" charset="0"/>
              <a:buChar char="•"/>
            </a:pPr>
            <a:r>
              <a:rPr lang="zh-CN" altLang="en-US" sz="2400" b="1" dirty="0" smtClean="0">
                <a:latin typeface="微软雅黑" pitchFamily="34" charset="-122"/>
                <a:ea typeface="微软雅黑" pitchFamily="34" charset="-122"/>
              </a:rPr>
              <a:t>第</a:t>
            </a:r>
            <a:r>
              <a:rPr lang="zh-CN" altLang="en-US" sz="2400" b="1" dirty="0">
                <a:latin typeface="微软雅黑" pitchFamily="34" charset="-122"/>
                <a:ea typeface="微软雅黑" pitchFamily="34" charset="-122"/>
              </a:rPr>
              <a:t>九</a:t>
            </a:r>
            <a:r>
              <a:rPr lang="zh-CN" altLang="en-US" sz="2400" b="1" dirty="0" smtClean="0">
                <a:latin typeface="微软雅黑" pitchFamily="34" charset="-122"/>
                <a:ea typeface="微软雅黑" pitchFamily="34" charset="-122"/>
              </a:rPr>
              <a:t>讲     中央银行</a:t>
            </a: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val="2506226211"/>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55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355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矩形 10"/>
          <p:cNvSpPr>
            <a:spLocks noChangeArrowheads="1"/>
          </p:cNvSpPr>
          <p:nvPr/>
        </p:nvSpPr>
        <p:spPr bwMode="auto">
          <a:xfrm>
            <a:off x="354013" y="1290638"/>
            <a:ext cx="38782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二、金融体系的构成与发展</a:t>
            </a:r>
            <a:endParaRPr lang="en-US" altLang="zh-CN" sz="2400" b="1">
              <a:latin typeface="微软雅黑" pitchFamily="34" charset="-122"/>
              <a:ea typeface="微软雅黑" pitchFamily="34" charset="-122"/>
            </a:endParaRPr>
          </a:p>
        </p:txBody>
      </p:sp>
      <p:sp>
        <p:nvSpPr>
          <p:cNvPr id="9" name="Rectangle 3"/>
          <p:cNvSpPr txBox="1">
            <a:spLocks noChangeArrowheads="1"/>
          </p:cNvSpPr>
          <p:nvPr/>
        </p:nvSpPr>
        <p:spPr>
          <a:xfrm>
            <a:off x="865188" y="2689193"/>
            <a:ext cx="11033125" cy="3147404"/>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0" indent="0" eaLnBrk="1" hangingPunct="1">
              <a:lnSpc>
                <a:spcPct val="150000"/>
              </a:lnSpc>
              <a:spcAft>
                <a:spcPct val="20000"/>
              </a:spcAft>
              <a:buClr>
                <a:srgbClr val="FF3300"/>
              </a:buClr>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1</a:t>
            </a:r>
            <a:r>
              <a:rPr lang="zh-CN" altLang="en-US" sz="2200" b="1" kern="0" dirty="0">
                <a:solidFill>
                  <a:schemeClr val="tx2"/>
                </a:solidFill>
                <a:latin typeface="微软雅黑" panose="020B0503020204020204" pitchFamily="34" charset="-122"/>
                <a:ea typeface="微软雅黑" panose="020B0503020204020204" pitchFamily="34" charset="-122"/>
              </a:rPr>
              <a:t>、分业经营和混业经营</a:t>
            </a:r>
          </a:p>
          <a:p>
            <a:pPr eaLnBrk="1" hangingPunct="1">
              <a:lnSpc>
                <a:spcPct val="1500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分</a:t>
            </a:r>
            <a:r>
              <a:rPr lang="zh-CN" altLang="en-US" sz="2000" dirty="0">
                <a:latin typeface="微软雅黑" panose="020B0503020204020204" pitchFamily="34" charset="-122"/>
                <a:ea typeface="微软雅黑" panose="020B0503020204020204" pitchFamily="34" charset="-122"/>
                <a:cs typeface="仿宋_GB2312"/>
              </a:rPr>
              <a:t>业经营是指对金融机构业务范围进行某种程度的分离管制。通常所说的分业经营是指银行、证券和保险业之间的分离。</a:t>
            </a:r>
          </a:p>
          <a:p>
            <a:pPr eaLnBrk="1" hangingPunct="1">
              <a:lnSpc>
                <a:spcPct val="1500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混</a:t>
            </a:r>
            <a:r>
              <a:rPr lang="zh-CN" altLang="en-US" sz="2000" dirty="0">
                <a:latin typeface="微软雅黑" panose="020B0503020204020204" pitchFamily="34" charset="-122"/>
                <a:ea typeface="微软雅黑" panose="020B0503020204020204" pitchFamily="34" charset="-122"/>
                <a:cs typeface="仿宋_GB2312"/>
              </a:rPr>
              <a:t>业经营是指允许各类金融机构业务范围有交叉，可以进行综合经营的金融制度。历史上由于银行业是金融业的核心，故混业经营又被称作全能银行制度（</a:t>
            </a:r>
            <a:r>
              <a:rPr lang="en-US" altLang="zh-CN" sz="2000" dirty="0">
                <a:latin typeface="微软雅黑" panose="020B0503020204020204" pitchFamily="34" charset="-122"/>
                <a:ea typeface="微软雅黑" panose="020B0503020204020204" pitchFamily="34" charset="-122"/>
                <a:cs typeface="仿宋_GB2312"/>
              </a:rPr>
              <a:t>Universal banking</a:t>
            </a:r>
            <a:r>
              <a:rPr lang="zh-CN" altLang="en-US" sz="2000" dirty="0">
                <a:latin typeface="微软雅黑" panose="020B0503020204020204" pitchFamily="34" charset="-122"/>
                <a:ea typeface="微软雅黑" panose="020B0503020204020204" pitchFamily="34" charset="-122"/>
                <a:cs typeface="仿宋_GB2312"/>
              </a:rPr>
              <a:t>）</a:t>
            </a:r>
          </a:p>
          <a:p>
            <a:pPr marL="0" indent="0" eaLnBrk="1" hangingPunct="1">
              <a:lnSpc>
                <a:spcPct val="150000"/>
              </a:lnSpc>
              <a:spcBef>
                <a:spcPct val="0"/>
              </a:spcBef>
              <a:buClr>
                <a:srgbClr val="FF3300"/>
              </a:buClr>
              <a:buFont typeface="Wingdings" panose="05000000000000000000" pitchFamily="2" charset="2"/>
              <a:buNone/>
              <a:defRPr/>
            </a:pPr>
            <a:r>
              <a:rPr lang="zh-CN" altLang="en-US" sz="2200" b="1" kern="0" dirty="0">
                <a:solidFill>
                  <a:schemeClr val="tx2"/>
                </a:solidFill>
                <a:latin typeface="微软雅黑" panose="020B0503020204020204" pitchFamily="34" charset="-122"/>
                <a:ea typeface="微软雅黑" panose="020B0503020204020204" pitchFamily="34" charset="-122"/>
              </a:rPr>
              <a:t> </a:t>
            </a:r>
            <a:r>
              <a:rPr lang="en-US" altLang="zh-CN" sz="2200" b="1" kern="0" dirty="0">
                <a:solidFill>
                  <a:schemeClr val="tx2"/>
                </a:solidFill>
                <a:latin typeface="微软雅黑" panose="020B0503020204020204" pitchFamily="34" charset="-122"/>
                <a:ea typeface="微软雅黑" panose="020B0503020204020204" pitchFamily="34" charset="-122"/>
              </a:rPr>
              <a:t>2</a:t>
            </a:r>
            <a:r>
              <a:rPr lang="zh-CN" altLang="en-US" sz="2200" b="1" kern="0" dirty="0">
                <a:solidFill>
                  <a:schemeClr val="tx2"/>
                </a:solidFill>
                <a:latin typeface="微软雅黑" panose="020B0503020204020204" pitchFamily="34" charset="-122"/>
                <a:ea typeface="微软雅黑" panose="020B0503020204020204" pitchFamily="34" charset="-122"/>
              </a:rPr>
              <a:t>、混业与分业之争：</a:t>
            </a:r>
            <a:r>
              <a:rPr lang="en-US" altLang="zh-CN" sz="2200" b="1" kern="0" dirty="0">
                <a:solidFill>
                  <a:schemeClr val="tx2"/>
                </a:solidFill>
                <a:latin typeface="微软雅黑" panose="020B0503020204020204" pitchFamily="34" charset="-122"/>
                <a:ea typeface="微软雅黑" panose="020B0503020204020204" pitchFamily="34" charset="-122"/>
              </a:rPr>
              <a:t> </a:t>
            </a:r>
            <a:r>
              <a:rPr lang="zh-CN" altLang="en-US" sz="2200" b="1" kern="0" dirty="0">
                <a:solidFill>
                  <a:schemeClr val="tx2"/>
                </a:solidFill>
                <a:latin typeface="微软雅黑" panose="020B0503020204020204" pitchFamily="34" charset="-122"/>
                <a:ea typeface="微软雅黑" panose="020B0503020204020204" pitchFamily="34" charset="-122"/>
              </a:rPr>
              <a:t>竞争与</a:t>
            </a:r>
            <a:r>
              <a:rPr lang="zh-CN" altLang="en-US" sz="2200" b="1" kern="0" dirty="0" smtClean="0">
                <a:solidFill>
                  <a:schemeClr val="tx2"/>
                </a:solidFill>
                <a:latin typeface="微软雅黑" panose="020B0503020204020204" pitchFamily="34" charset="-122"/>
                <a:ea typeface="微软雅黑" panose="020B0503020204020204" pitchFamily="34" charset="-122"/>
              </a:rPr>
              <a:t>风险</a:t>
            </a:r>
            <a:endParaRPr lang="zh-CN" altLang="en-US" sz="2000" dirty="0">
              <a:latin typeface="微软雅黑" panose="020B0503020204020204" pitchFamily="34" charset="-122"/>
              <a:ea typeface="微软雅黑" panose="020B0503020204020204" pitchFamily="34" charset="-122"/>
              <a:cs typeface="仿宋_GB2312"/>
            </a:endParaRPr>
          </a:p>
        </p:txBody>
      </p:sp>
      <p:sp>
        <p:nvSpPr>
          <p:cNvPr id="2" name="矩形 1"/>
          <p:cNvSpPr/>
          <p:nvPr/>
        </p:nvSpPr>
        <p:spPr>
          <a:xfrm>
            <a:off x="355600" y="1935163"/>
            <a:ext cx="5200650"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（二）金融机构的经营体制及其演变 </a:t>
            </a:r>
          </a:p>
        </p:txBody>
      </p:sp>
      <p:sp>
        <p:nvSpPr>
          <p:cNvPr id="23559" name="文本框 12"/>
          <p:cNvSpPr txBox="1">
            <a:spLocks noChangeArrowheads="1"/>
          </p:cNvSpPr>
          <p:nvPr/>
        </p:nvSpPr>
        <p:spPr bwMode="auto">
          <a:xfrm>
            <a:off x="865188" y="400050"/>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第一节   金融机构体系</a:t>
            </a:r>
            <a:endParaRPr lang="zh-CN" altLang="en-US" sz="2400" b="1">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57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457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矩形 10"/>
          <p:cNvSpPr>
            <a:spLocks noChangeArrowheads="1"/>
          </p:cNvSpPr>
          <p:nvPr/>
        </p:nvSpPr>
        <p:spPr bwMode="auto">
          <a:xfrm>
            <a:off x="355600" y="1303338"/>
            <a:ext cx="3878263"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二、金融体系的构成与发展</a:t>
            </a:r>
            <a:endParaRPr lang="en-US" altLang="zh-CN" sz="2400" b="1">
              <a:latin typeface="微软雅黑" pitchFamily="34" charset="-122"/>
              <a:ea typeface="微软雅黑" pitchFamily="34" charset="-122"/>
            </a:endParaRPr>
          </a:p>
        </p:txBody>
      </p:sp>
      <p:sp>
        <p:nvSpPr>
          <p:cNvPr id="9" name="Rectangle 3"/>
          <p:cNvSpPr txBox="1">
            <a:spLocks noChangeArrowheads="1"/>
          </p:cNvSpPr>
          <p:nvPr/>
        </p:nvSpPr>
        <p:spPr>
          <a:xfrm>
            <a:off x="768350" y="2863850"/>
            <a:ext cx="11272838" cy="343852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0" indent="0" eaLnBrk="1" hangingPunct="1">
              <a:lnSpc>
                <a:spcPct val="150000"/>
              </a:lnSpc>
              <a:spcAft>
                <a:spcPct val="20000"/>
              </a:spcAft>
              <a:buClr>
                <a:srgbClr val="FF3300"/>
              </a:buClr>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3</a:t>
            </a:r>
            <a:r>
              <a:rPr lang="zh-CN" altLang="en-US" sz="2200" b="1" kern="0" dirty="0">
                <a:solidFill>
                  <a:schemeClr val="tx2"/>
                </a:solidFill>
                <a:latin typeface="微软雅黑" panose="020B0503020204020204" pitchFamily="34" charset="-122"/>
                <a:ea typeface="微软雅黑" panose="020B0503020204020204" pitchFamily="34" charset="-122"/>
              </a:rPr>
              <a:t>、现代各国金融机构体系的发展趋势 </a:t>
            </a:r>
          </a:p>
          <a:p>
            <a:pPr marL="877888" lvl="1" indent="-342900" eaLnBrk="1" hangingPunct="1">
              <a:lnSpc>
                <a:spcPct val="120000"/>
              </a:lnSpc>
              <a:spcBef>
                <a:spcPct val="5000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业务</a:t>
            </a:r>
            <a:r>
              <a:rPr lang="zh-CN" altLang="en-US" sz="2000" dirty="0">
                <a:latin typeface="微软雅黑" panose="020B0503020204020204" pitchFamily="34" charset="-122"/>
                <a:ea typeface="微软雅黑" panose="020B0503020204020204" pitchFamily="34" charset="-122"/>
                <a:cs typeface="仿宋_GB2312"/>
              </a:rPr>
              <a:t>、组织、技术和管理不断创新的发展趋势</a:t>
            </a:r>
          </a:p>
          <a:p>
            <a:pPr marL="877888" lvl="1" indent="-342900" eaLnBrk="1" hangingPunct="1">
              <a:lnSpc>
                <a:spcPct val="120000"/>
              </a:lnSpc>
              <a:spcBef>
                <a:spcPct val="5000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业务</a:t>
            </a:r>
            <a:r>
              <a:rPr lang="zh-CN" altLang="en-US" sz="2000" dirty="0">
                <a:latin typeface="微软雅黑" panose="020B0503020204020204" pitchFamily="34" charset="-122"/>
                <a:ea typeface="微软雅黑" panose="020B0503020204020204" pitchFamily="34" charset="-122"/>
                <a:cs typeface="仿宋_GB2312"/>
              </a:rPr>
              <a:t>综合化发展趋势</a:t>
            </a:r>
          </a:p>
          <a:p>
            <a:pPr marL="877888" lvl="1" indent="-342900" eaLnBrk="1" hangingPunct="1">
              <a:lnSpc>
                <a:spcPct val="120000"/>
              </a:lnSpc>
              <a:spcBef>
                <a:spcPct val="5000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注重</a:t>
            </a:r>
            <a:r>
              <a:rPr lang="zh-CN" altLang="en-US" sz="2000" dirty="0">
                <a:latin typeface="微软雅黑" panose="020B0503020204020204" pitchFamily="34" charset="-122"/>
                <a:ea typeface="微软雅黑" panose="020B0503020204020204" pitchFamily="34" charset="-122"/>
                <a:cs typeface="仿宋_GB2312"/>
              </a:rPr>
              <a:t>兼并重组的发展趋势 </a:t>
            </a:r>
          </a:p>
          <a:p>
            <a:pPr marL="877888" lvl="1" indent="-342900" eaLnBrk="1" hangingPunct="1">
              <a:lnSpc>
                <a:spcPct val="120000"/>
              </a:lnSpc>
              <a:spcBef>
                <a:spcPct val="5000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经营</a:t>
            </a:r>
            <a:r>
              <a:rPr lang="zh-CN" altLang="en-US" sz="2000" dirty="0">
                <a:latin typeface="微软雅黑" panose="020B0503020204020204" pitchFamily="34" charset="-122"/>
                <a:ea typeface="微软雅黑" panose="020B0503020204020204" pitchFamily="34" charset="-122"/>
                <a:cs typeface="仿宋_GB2312"/>
              </a:rPr>
              <a:t>全球化的发展</a:t>
            </a:r>
            <a:r>
              <a:rPr lang="zh-CN" altLang="en-US" sz="2000" dirty="0" smtClean="0">
                <a:latin typeface="微软雅黑" panose="020B0503020204020204" pitchFamily="34" charset="-122"/>
                <a:ea typeface="微软雅黑" panose="020B0503020204020204" pitchFamily="34" charset="-122"/>
                <a:cs typeface="仿宋_GB2312"/>
              </a:rPr>
              <a:t>趋势</a:t>
            </a:r>
            <a:endParaRPr lang="zh-CN" altLang="en-US" sz="2000" dirty="0">
              <a:latin typeface="微软雅黑" panose="020B0503020204020204" pitchFamily="34" charset="-122"/>
              <a:ea typeface="微软雅黑" panose="020B0503020204020204" pitchFamily="34" charset="-122"/>
              <a:cs typeface="仿宋_GB2312"/>
            </a:endParaRPr>
          </a:p>
        </p:txBody>
      </p:sp>
      <p:sp>
        <p:nvSpPr>
          <p:cNvPr id="2" name="矩形 1"/>
          <p:cNvSpPr/>
          <p:nvPr/>
        </p:nvSpPr>
        <p:spPr>
          <a:xfrm>
            <a:off x="355600" y="2038350"/>
            <a:ext cx="5200650"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（二）金融机构的经营体制及其演变 </a:t>
            </a:r>
          </a:p>
        </p:txBody>
      </p:sp>
      <p:sp>
        <p:nvSpPr>
          <p:cNvPr id="24583" name="文本框 12"/>
          <p:cNvSpPr txBox="1">
            <a:spLocks noChangeArrowheads="1"/>
          </p:cNvSpPr>
          <p:nvPr/>
        </p:nvSpPr>
        <p:spPr bwMode="auto">
          <a:xfrm>
            <a:off x="865188" y="400050"/>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第一节   金融机构体系</a:t>
            </a:r>
            <a:endParaRPr lang="zh-CN" altLang="en-US" sz="2400" b="1">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60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560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矩形 10"/>
          <p:cNvSpPr>
            <a:spLocks noChangeArrowheads="1"/>
          </p:cNvSpPr>
          <p:nvPr/>
        </p:nvSpPr>
        <p:spPr bwMode="auto">
          <a:xfrm>
            <a:off x="354013" y="1539875"/>
            <a:ext cx="5416868"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dirty="0">
                <a:latin typeface="微软雅黑" pitchFamily="34" charset="-122"/>
                <a:ea typeface="微软雅黑" pitchFamily="34" charset="-122"/>
              </a:rPr>
              <a:t>三、中国金融机构</a:t>
            </a:r>
            <a:r>
              <a:rPr lang="zh-CN" altLang="en-US" sz="2400" b="1" dirty="0" smtClean="0">
                <a:latin typeface="微软雅黑" pitchFamily="34" charset="-122"/>
                <a:ea typeface="微软雅黑" pitchFamily="34" charset="-122"/>
              </a:rPr>
              <a:t>体系（自习与讨论）</a:t>
            </a:r>
            <a:endParaRPr lang="en-US" altLang="zh-CN" sz="2400" b="1" dirty="0">
              <a:latin typeface="微软雅黑" pitchFamily="34" charset="-122"/>
              <a:ea typeface="微软雅黑" pitchFamily="34" charset="-122"/>
            </a:endParaRPr>
          </a:p>
        </p:txBody>
      </p:sp>
      <p:sp>
        <p:nvSpPr>
          <p:cNvPr id="25605" name="Rectangle 3"/>
          <p:cNvSpPr txBox="1">
            <a:spLocks noChangeArrowheads="1"/>
          </p:cNvSpPr>
          <p:nvPr/>
        </p:nvSpPr>
        <p:spPr bwMode="auto">
          <a:xfrm>
            <a:off x="954088" y="2965518"/>
            <a:ext cx="10485437"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877888" indent="-34290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534988" lvl="1" indent="-447675" eaLnBrk="1" hangingPunct="1">
              <a:lnSpc>
                <a:spcPct val="150000"/>
              </a:lnSpc>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第一家现代民族资本银行是</a:t>
            </a:r>
            <a:r>
              <a:rPr lang="en-US" altLang="zh-CN" sz="2000" dirty="0">
                <a:latin typeface="微软雅黑" pitchFamily="34" charset="-122"/>
                <a:ea typeface="微软雅黑" pitchFamily="34" charset="-122"/>
                <a:cs typeface="仿宋_GB2312"/>
              </a:rPr>
              <a:t>1897</a:t>
            </a:r>
            <a:r>
              <a:rPr lang="zh-CN" altLang="en-US" sz="2000" dirty="0">
                <a:latin typeface="微软雅黑" pitchFamily="34" charset="-122"/>
                <a:ea typeface="微软雅黑" pitchFamily="34" charset="-122"/>
                <a:cs typeface="仿宋_GB2312"/>
              </a:rPr>
              <a:t>年</a:t>
            </a:r>
            <a:r>
              <a:rPr lang="en-US" altLang="zh-CN" sz="2000" dirty="0">
                <a:latin typeface="微软雅黑" pitchFamily="34" charset="-122"/>
                <a:ea typeface="微软雅黑" pitchFamily="34" charset="-122"/>
                <a:cs typeface="仿宋_GB2312"/>
              </a:rPr>
              <a:t>5</a:t>
            </a:r>
            <a:r>
              <a:rPr lang="zh-CN" altLang="en-US" sz="2000" dirty="0">
                <a:latin typeface="微软雅黑" pitchFamily="34" charset="-122"/>
                <a:ea typeface="微软雅黑" pitchFamily="34" charset="-122"/>
                <a:cs typeface="仿宋_GB2312"/>
              </a:rPr>
              <a:t>月</a:t>
            </a:r>
            <a:r>
              <a:rPr lang="en-US" altLang="zh-CN" sz="2000" dirty="0">
                <a:latin typeface="微软雅黑" pitchFamily="34" charset="-122"/>
                <a:ea typeface="微软雅黑" pitchFamily="34" charset="-122"/>
                <a:cs typeface="仿宋_GB2312"/>
              </a:rPr>
              <a:t>27</a:t>
            </a:r>
            <a:r>
              <a:rPr lang="zh-CN" altLang="en-US" sz="2000" dirty="0">
                <a:latin typeface="微软雅黑" pitchFamily="34" charset="-122"/>
                <a:ea typeface="微软雅黑" pitchFamily="34" charset="-122"/>
                <a:cs typeface="仿宋_GB2312"/>
              </a:rPr>
              <a:t>日成立的中国通商银行，这标志着中国现代银行信用事业的创始。 </a:t>
            </a:r>
          </a:p>
          <a:p>
            <a:pPr marL="534988" lvl="1" indent="-447675" eaLnBrk="1" hangingPunct="1">
              <a:lnSpc>
                <a:spcPct val="150000"/>
              </a:lnSpc>
              <a:buClr>
                <a:srgbClr val="00B050"/>
              </a:buClr>
              <a:buFont typeface="Wingdings" pitchFamily="2" charset="2"/>
              <a:buChar char="n"/>
            </a:pPr>
            <a:r>
              <a:rPr lang="en-US" altLang="zh-CN" sz="2000" dirty="0">
                <a:latin typeface="微软雅黑" pitchFamily="34" charset="-122"/>
                <a:ea typeface="微软雅黑" pitchFamily="34" charset="-122"/>
                <a:cs typeface="仿宋_GB2312"/>
              </a:rPr>
              <a:t>1905</a:t>
            </a:r>
            <a:r>
              <a:rPr lang="zh-CN" altLang="en-US" sz="2000" dirty="0">
                <a:latin typeface="微软雅黑" pitchFamily="34" charset="-122"/>
                <a:ea typeface="微软雅黑" pitchFamily="34" charset="-122"/>
                <a:cs typeface="仿宋_GB2312"/>
              </a:rPr>
              <a:t>年港英政府批准英商设立的上海众业公所，是在中国开设的首家证券交易所。</a:t>
            </a:r>
          </a:p>
          <a:p>
            <a:pPr marL="534988" lvl="1" indent="-447675" eaLnBrk="1" hangingPunct="1">
              <a:lnSpc>
                <a:spcPct val="150000"/>
              </a:lnSpc>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国民党统治时期，“四行”是中央银行、中国银行、交通银行、中国农民银行；“二局”是中央信托局和邮政储金汇业局；“一库”是指中央合作金库</a:t>
            </a:r>
          </a:p>
          <a:p>
            <a:pPr eaLnBrk="1" hangingPunct="1">
              <a:lnSpc>
                <a:spcPct val="150000"/>
              </a:lnSpc>
              <a:buClr>
                <a:srgbClr val="FF3300"/>
              </a:buClr>
              <a:buFont typeface="Wingdings" pitchFamily="2" charset="2"/>
              <a:buNone/>
            </a:pPr>
            <a:endParaRPr lang="zh-CN" altLang="en-US" sz="2000" dirty="0">
              <a:latin typeface="微软雅黑" pitchFamily="34" charset="-122"/>
              <a:ea typeface="微软雅黑" pitchFamily="34" charset="-122"/>
              <a:cs typeface="仿宋_GB2312"/>
            </a:endParaRPr>
          </a:p>
        </p:txBody>
      </p:sp>
      <p:sp>
        <p:nvSpPr>
          <p:cNvPr id="2" name="矩形 1"/>
          <p:cNvSpPr/>
          <p:nvPr/>
        </p:nvSpPr>
        <p:spPr>
          <a:xfrm>
            <a:off x="153988" y="2184400"/>
            <a:ext cx="4892675" cy="5349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（一）旧中国金融机构体系的变迁 </a:t>
            </a:r>
          </a:p>
        </p:txBody>
      </p:sp>
      <p:sp>
        <p:nvSpPr>
          <p:cNvPr id="25607" name="文本框 12"/>
          <p:cNvSpPr txBox="1">
            <a:spLocks noChangeArrowheads="1"/>
          </p:cNvSpPr>
          <p:nvPr/>
        </p:nvSpPr>
        <p:spPr bwMode="auto">
          <a:xfrm>
            <a:off x="865188" y="400050"/>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第一节   金融机构体系</a:t>
            </a:r>
            <a:endParaRPr lang="zh-CN" altLang="en-US" sz="2400" b="1">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62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662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矩形 10"/>
          <p:cNvSpPr>
            <a:spLocks noChangeArrowheads="1"/>
          </p:cNvSpPr>
          <p:nvPr/>
        </p:nvSpPr>
        <p:spPr bwMode="auto">
          <a:xfrm>
            <a:off x="460375" y="1293813"/>
            <a:ext cx="3262313"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三、中国金融机构体系</a:t>
            </a:r>
            <a:endParaRPr lang="en-US" altLang="zh-CN" sz="2400" b="1">
              <a:latin typeface="微软雅黑" pitchFamily="34" charset="-122"/>
              <a:ea typeface="微软雅黑" pitchFamily="34" charset="-122"/>
            </a:endParaRPr>
          </a:p>
        </p:txBody>
      </p:sp>
      <p:sp>
        <p:nvSpPr>
          <p:cNvPr id="2" name="矩形 1"/>
          <p:cNvSpPr/>
          <p:nvPr/>
        </p:nvSpPr>
        <p:spPr>
          <a:xfrm>
            <a:off x="460375" y="1971675"/>
            <a:ext cx="5108575" cy="9794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（二）新中国大陆地区金融机构体系</a:t>
            </a:r>
          </a:p>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 </a:t>
            </a:r>
          </a:p>
        </p:txBody>
      </p:sp>
      <p:sp>
        <p:nvSpPr>
          <p:cNvPr id="26685" name="Rectangle 5"/>
          <p:cNvSpPr>
            <a:spLocks noChangeArrowheads="1"/>
          </p:cNvSpPr>
          <p:nvPr/>
        </p:nvSpPr>
        <p:spPr bwMode="auto">
          <a:xfrm>
            <a:off x="1654175" y="6652855"/>
            <a:ext cx="9036050" cy="276590"/>
          </a:xfrm>
          <a:prstGeom prst="rect">
            <a:avLst/>
          </a:prstGeom>
          <a:gradFill rotWithShape="1">
            <a:gsLst>
              <a:gs pos="0">
                <a:srgbClr val="666666">
                  <a:alpha val="0"/>
                </a:srgbClr>
              </a:gs>
              <a:gs pos="100000">
                <a:srgbClr val="DDDDDD">
                  <a:alpha val="28998"/>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eaLnBrk="1" hangingPunct="1"/>
            <a:endParaRPr lang="zh-CN" altLang="en-US">
              <a:latin typeface="微软雅黑" pitchFamily="34" charset="-122"/>
              <a:ea typeface="微软雅黑" pitchFamily="34" charset="-122"/>
            </a:endParaRPr>
          </a:p>
        </p:txBody>
      </p:sp>
      <p:grpSp>
        <p:nvGrpSpPr>
          <p:cNvPr id="58" name="Group 6"/>
          <p:cNvGrpSpPr>
            <a:grpSpLocks/>
          </p:cNvGrpSpPr>
          <p:nvPr/>
        </p:nvGrpSpPr>
        <p:grpSpPr bwMode="auto">
          <a:xfrm>
            <a:off x="1413692" y="3000375"/>
            <a:ext cx="7624762" cy="720725"/>
            <a:chOff x="340" y="1616"/>
            <a:chExt cx="4803" cy="454"/>
          </a:xfrm>
        </p:grpSpPr>
        <p:sp>
          <p:nvSpPr>
            <p:cNvPr id="26672" name="Line 7"/>
            <p:cNvSpPr>
              <a:spLocks noChangeShapeType="1"/>
            </p:cNvSpPr>
            <p:nvPr/>
          </p:nvSpPr>
          <p:spPr bwMode="auto">
            <a:xfrm>
              <a:off x="933" y="2019"/>
              <a:ext cx="4210" cy="0"/>
            </a:xfrm>
            <a:prstGeom prst="line">
              <a:avLst/>
            </a:prstGeom>
            <a:noFill/>
            <a:ln w="952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en-US"/>
            </a:p>
          </p:txBody>
        </p:sp>
        <p:grpSp>
          <p:nvGrpSpPr>
            <p:cNvPr id="26673" name="Group 8"/>
            <p:cNvGrpSpPr>
              <a:grpSpLocks/>
            </p:cNvGrpSpPr>
            <p:nvPr/>
          </p:nvGrpSpPr>
          <p:grpSpPr bwMode="auto">
            <a:xfrm>
              <a:off x="340" y="1616"/>
              <a:ext cx="1587" cy="454"/>
              <a:chOff x="204" y="1071"/>
              <a:chExt cx="1447" cy="420"/>
            </a:xfrm>
          </p:grpSpPr>
          <p:grpSp>
            <p:nvGrpSpPr>
              <p:cNvPr id="26675" name="Group 9"/>
              <p:cNvGrpSpPr>
                <a:grpSpLocks/>
              </p:cNvGrpSpPr>
              <p:nvPr/>
            </p:nvGrpSpPr>
            <p:grpSpPr bwMode="auto">
              <a:xfrm>
                <a:off x="204" y="1071"/>
                <a:ext cx="1447" cy="420"/>
                <a:chOff x="612" y="1071"/>
                <a:chExt cx="1039" cy="420"/>
              </a:xfrm>
            </p:grpSpPr>
            <p:pic>
              <p:nvPicPr>
                <p:cNvPr id="26677" name="Picture 10" descr="ba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 y="1071"/>
                  <a:ext cx="1039"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Rectangle 11"/>
                <p:cNvSpPr>
                  <a:spLocks noChangeArrowheads="1"/>
                </p:cNvSpPr>
                <p:nvPr/>
              </p:nvSpPr>
              <p:spPr bwMode="auto">
                <a:xfrm flipV="1">
                  <a:off x="704" y="1077"/>
                  <a:ext cx="832" cy="161"/>
                </a:xfrm>
                <a:prstGeom prst="rect">
                  <a:avLst/>
                </a:prstGeom>
                <a:gradFill rotWithShape="1">
                  <a:gsLst>
                    <a:gs pos="0">
                      <a:srgbClr val="DDDDDD">
                        <a:gamma/>
                        <a:shade val="46275"/>
                        <a:invGamma/>
                        <a:alpha val="0"/>
                      </a:srgbClr>
                    </a:gs>
                    <a:gs pos="50000">
                      <a:srgbClr val="DDDDDD"/>
                    </a:gs>
                    <a:gs pos="100000">
                      <a:srgbClr val="DDDDDD">
                        <a:gamma/>
                        <a:shade val="46275"/>
                        <a:invGamma/>
                        <a:alpha val="0"/>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defRPr/>
                  </a:pPr>
                  <a:endParaRPr lang="zh-CN" altLang="en-US">
                    <a:latin typeface="微软雅黑" panose="020B0503020204020204" pitchFamily="34" charset="-122"/>
                    <a:ea typeface="微软雅黑" panose="020B0503020204020204" pitchFamily="34" charset="-122"/>
                  </a:endParaRPr>
                </a:p>
              </p:txBody>
            </p:sp>
          </p:grpSp>
          <p:sp>
            <p:nvSpPr>
              <p:cNvPr id="26676" name="Text Box 12"/>
              <p:cNvSpPr txBox="1">
                <a:spLocks noChangeArrowheads="1"/>
              </p:cNvSpPr>
              <p:nvPr/>
            </p:nvSpPr>
            <p:spPr bwMode="auto">
              <a:xfrm>
                <a:off x="385" y="1162"/>
                <a:ext cx="10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50000"/>
                  </a:spcBef>
                </a:pPr>
                <a:r>
                  <a:rPr lang="en-US" altLang="zh-CN" sz="2000" b="1" dirty="0">
                    <a:latin typeface="微软雅黑" pitchFamily="34" charset="-122"/>
                    <a:ea typeface="微软雅黑" pitchFamily="34" charset="-122"/>
                  </a:rPr>
                  <a:t>1948-1953</a:t>
                </a:r>
                <a:r>
                  <a:rPr lang="zh-CN" altLang="en-US" sz="2000" b="1" dirty="0">
                    <a:latin typeface="微软雅黑" pitchFamily="34" charset="-122"/>
                    <a:ea typeface="微软雅黑" pitchFamily="34" charset="-122"/>
                  </a:rPr>
                  <a:t>年</a:t>
                </a:r>
              </a:p>
            </p:txBody>
          </p:sp>
        </p:grpSp>
        <p:sp>
          <p:nvSpPr>
            <p:cNvPr id="26674" name="Rectangle 13"/>
            <p:cNvSpPr>
              <a:spLocks noChangeArrowheads="1"/>
            </p:cNvSpPr>
            <p:nvPr/>
          </p:nvSpPr>
          <p:spPr bwMode="auto">
            <a:xfrm>
              <a:off x="1983" y="1702"/>
              <a:ext cx="28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b="1" dirty="0">
                  <a:latin typeface="微软雅黑" pitchFamily="34" charset="-122"/>
                  <a:ea typeface="微软雅黑" pitchFamily="34" charset="-122"/>
                </a:rPr>
                <a:t>新型金融机构体系初步形成阶段</a:t>
              </a:r>
            </a:p>
          </p:txBody>
        </p:sp>
      </p:grpSp>
      <p:grpSp>
        <p:nvGrpSpPr>
          <p:cNvPr id="66" name="Group 14"/>
          <p:cNvGrpSpPr>
            <a:grpSpLocks/>
          </p:cNvGrpSpPr>
          <p:nvPr/>
        </p:nvGrpSpPr>
        <p:grpSpPr bwMode="auto">
          <a:xfrm>
            <a:off x="1413692" y="3671194"/>
            <a:ext cx="7624762" cy="668337"/>
            <a:chOff x="340" y="2057"/>
            <a:chExt cx="4803" cy="421"/>
          </a:xfrm>
        </p:grpSpPr>
        <p:sp>
          <p:nvSpPr>
            <p:cNvPr id="26663" name="Line 15"/>
            <p:cNvSpPr>
              <a:spLocks noChangeShapeType="1"/>
            </p:cNvSpPr>
            <p:nvPr/>
          </p:nvSpPr>
          <p:spPr bwMode="auto">
            <a:xfrm>
              <a:off x="933" y="2422"/>
              <a:ext cx="4210" cy="0"/>
            </a:xfrm>
            <a:prstGeom prst="line">
              <a:avLst/>
            </a:prstGeom>
            <a:noFill/>
            <a:ln w="952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en-US"/>
            </a:p>
          </p:txBody>
        </p:sp>
        <p:grpSp>
          <p:nvGrpSpPr>
            <p:cNvPr id="26664" name="Group 16"/>
            <p:cNvGrpSpPr>
              <a:grpSpLocks/>
            </p:cNvGrpSpPr>
            <p:nvPr/>
          </p:nvGrpSpPr>
          <p:grpSpPr bwMode="auto">
            <a:xfrm>
              <a:off x="340" y="2057"/>
              <a:ext cx="1587" cy="421"/>
              <a:chOff x="204" y="1070"/>
              <a:chExt cx="1447" cy="421"/>
            </a:xfrm>
          </p:grpSpPr>
          <p:grpSp>
            <p:nvGrpSpPr>
              <p:cNvPr id="26666" name="Group 17"/>
              <p:cNvGrpSpPr>
                <a:grpSpLocks/>
              </p:cNvGrpSpPr>
              <p:nvPr/>
            </p:nvGrpSpPr>
            <p:grpSpPr bwMode="auto">
              <a:xfrm>
                <a:off x="204" y="1070"/>
                <a:ext cx="1447" cy="421"/>
                <a:chOff x="612" y="1070"/>
                <a:chExt cx="1039" cy="421"/>
              </a:xfrm>
            </p:grpSpPr>
            <p:pic>
              <p:nvPicPr>
                <p:cNvPr id="26668" name="Picture 18" descr="ba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 y="1071"/>
                  <a:ext cx="1039"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19"/>
                <p:cNvSpPr>
                  <a:spLocks noChangeArrowheads="1"/>
                </p:cNvSpPr>
                <p:nvPr/>
              </p:nvSpPr>
              <p:spPr bwMode="auto">
                <a:xfrm flipV="1">
                  <a:off x="704" y="1070"/>
                  <a:ext cx="832" cy="174"/>
                </a:xfrm>
                <a:prstGeom prst="rect">
                  <a:avLst/>
                </a:prstGeom>
                <a:gradFill rotWithShape="1">
                  <a:gsLst>
                    <a:gs pos="0">
                      <a:srgbClr val="DDDDDD">
                        <a:gamma/>
                        <a:shade val="46275"/>
                        <a:invGamma/>
                        <a:alpha val="0"/>
                      </a:srgbClr>
                    </a:gs>
                    <a:gs pos="50000">
                      <a:srgbClr val="DDDDDD"/>
                    </a:gs>
                    <a:gs pos="100000">
                      <a:srgbClr val="DDDDDD">
                        <a:gamma/>
                        <a:shade val="46275"/>
                        <a:invGamma/>
                        <a:alpha val="0"/>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defRPr/>
                  </a:pPr>
                  <a:endParaRPr lang="zh-CN" altLang="en-US">
                    <a:latin typeface="微软雅黑" panose="020B0503020204020204" pitchFamily="34" charset="-122"/>
                    <a:ea typeface="微软雅黑" panose="020B0503020204020204" pitchFamily="34" charset="-122"/>
                  </a:endParaRPr>
                </a:p>
              </p:txBody>
            </p:sp>
          </p:grpSp>
          <p:sp>
            <p:nvSpPr>
              <p:cNvPr id="26667" name="Text Box 20"/>
              <p:cNvSpPr txBox="1">
                <a:spLocks noChangeArrowheads="1"/>
              </p:cNvSpPr>
              <p:nvPr/>
            </p:nvSpPr>
            <p:spPr bwMode="auto">
              <a:xfrm>
                <a:off x="385" y="1162"/>
                <a:ext cx="10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50000"/>
                  </a:spcBef>
                </a:pPr>
                <a:r>
                  <a:rPr lang="en-US" altLang="en-US" sz="2000" b="1" dirty="0">
                    <a:latin typeface="微软雅黑" pitchFamily="34" charset="-122"/>
                    <a:ea typeface="微软雅黑" pitchFamily="34" charset="-122"/>
                  </a:rPr>
                  <a:t>1953-1978年</a:t>
                </a:r>
                <a:endParaRPr lang="zh-CN" altLang="en-US" sz="2000" b="1" dirty="0">
                  <a:latin typeface="微软雅黑" pitchFamily="34" charset="-122"/>
                  <a:ea typeface="微软雅黑" pitchFamily="34" charset="-122"/>
                </a:endParaRPr>
              </a:p>
            </p:txBody>
          </p:sp>
        </p:grpSp>
        <p:sp>
          <p:nvSpPr>
            <p:cNvPr id="26665" name="Rectangle 21"/>
            <p:cNvSpPr>
              <a:spLocks noChangeArrowheads="1"/>
            </p:cNvSpPr>
            <p:nvPr/>
          </p:nvSpPr>
          <p:spPr bwMode="auto">
            <a:xfrm>
              <a:off x="1809" y="2128"/>
              <a:ext cx="314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b="1" dirty="0">
                  <a:latin typeface="微软雅黑" pitchFamily="34" charset="-122"/>
                  <a:ea typeface="微软雅黑" pitchFamily="34" charset="-122"/>
                </a:rPr>
                <a:t>  “</a:t>
              </a:r>
              <a:r>
                <a:rPr lang="zh-CN" altLang="en-US" sz="2400" b="1" dirty="0">
                  <a:latin typeface="微软雅黑" pitchFamily="34" charset="-122"/>
                  <a:ea typeface="微软雅黑" pitchFamily="34" charset="-122"/>
                </a:rPr>
                <a:t>大一统”金融机构体系确立阶段</a:t>
              </a:r>
            </a:p>
          </p:txBody>
        </p:sp>
      </p:grpSp>
      <p:grpSp>
        <p:nvGrpSpPr>
          <p:cNvPr id="74" name="Group 22"/>
          <p:cNvGrpSpPr>
            <a:grpSpLocks/>
          </p:cNvGrpSpPr>
          <p:nvPr/>
        </p:nvGrpSpPr>
        <p:grpSpPr bwMode="auto">
          <a:xfrm>
            <a:off x="1413692" y="4364038"/>
            <a:ext cx="8615363" cy="652462"/>
            <a:chOff x="340" y="2475"/>
            <a:chExt cx="5427" cy="411"/>
          </a:xfrm>
        </p:grpSpPr>
        <p:sp>
          <p:nvSpPr>
            <p:cNvPr id="26654" name="Line 23"/>
            <p:cNvSpPr>
              <a:spLocks noChangeShapeType="1"/>
            </p:cNvSpPr>
            <p:nvPr/>
          </p:nvSpPr>
          <p:spPr bwMode="auto">
            <a:xfrm>
              <a:off x="933" y="2825"/>
              <a:ext cx="4210" cy="0"/>
            </a:xfrm>
            <a:prstGeom prst="line">
              <a:avLst/>
            </a:prstGeom>
            <a:noFill/>
            <a:ln w="952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en-US"/>
            </a:p>
          </p:txBody>
        </p:sp>
        <p:grpSp>
          <p:nvGrpSpPr>
            <p:cNvPr id="26655" name="Group 24"/>
            <p:cNvGrpSpPr>
              <a:grpSpLocks/>
            </p:cNvGrpSpPr>
            <p:nvPr/>
          </p:nvGrpSpPr>
          <p:grpSpPr bwMode="auto">
            <a:xfrm>
              <a:off x="340" y="2475"/>
              <a:ext cx="1587" cy="411"/>
              <a:chOff x="204" y="1068"/>
              <a:chExt cx="1447" cy="423"/>
            </a:xfrm>
          </p:grpSpPr>
          <p:grpSp>
            <p:nvGrpSpPr>
              <p:cNvPr id="26657" name="Group 25"/>
              <p:cNvGrpSpPr>
                <a:grpSpLocks/>
              </p:cNvGrpSpPr>
              <p:nvPr/>
            </p:nvGrpSpPr>
            <p:grpSpPr bwMode="auto">
              <a:xfrm>
                <a:off x="204" y="1068"/>
                <a:ext cx="1447" cy="423"/>
                <a:chOff x="612" y="1068"/>
                <a:chExt cx="1039" cy="423"/>
              </a:xfrm>
            </p:grpSpPr>
            <p:pic>
              <p:nvPicPr>
                <p:cNvPr id="26659" name="Picture 26" descr="ba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 y="1071"/>
                  <a:ext cx="1039"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Rectangle 27"/>
                <p:cNvSpPr>
                  <a:spLocks noChangeArrowheads="1"/>
                </p:cNvSpPr>
                <p:nvPr/>
              </p:nvSpPr>
              <p:spPr bwMode="auto">
                <a:xfrm flipV="1">
                  <a:off x="704" y="1068"/>
                  <a:ext cx="832" cy="180"/>
                </a:xfrm>
                <a:prstGeom prst="rect">
                  <a:avLst/>
                </a:prstGeom>
                <a:gradFill rotWithShape="1">
                  <a:gsLst>
                    <a:gs pos="0">
                      <a:srgbClr val="DDDDDD">
                        <a:gamma/>
                        <a:shade val="46275"/>
                        <a:invGamma/>
                        <a:alpha val="0"/>
                      </a:srgbClr>
                    </a:gs>
                    <a:gs pos="50000">
                      <a:srgbClr val="DDDDDD"/>
                    </a:gs>
                    <a:gs pos="100000">
                      <a:srgbClr val="DDDDDD">
                        <a:gamma/>
                        <a:shade val="46275"/>
                        <a:invGamma/>
                        <a:alpha val="0"/>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defRPr/>
                  </a:pPr>
                  <a:endParaRPr lang="zh-CN" altLang="en-US">
                    <a:latin typeface="微软雅黑" panose="020B0503020204020204" pitchFamily="34" charset="-122"/>
                    <a:ea typeface="微软雅黑" panose="020B0503020204020204" pitchFamily="34" charset="-122"/>
                  </a:endParaRPr>
                </a:p>
              </p:txBody>
            </p:sp>
          </p:grpSp>
          <p:sp>
            <p:nvSpPr>
              <p:cNvPr id="26658" name="Text Box 28"/>
              <p:cNvSpPr txBox="1">
                <a:spLocks noChangeArrowheads="1"/>
              </p:cNvSpPr>
              <p:nvPr/>
            </p:nvSpPr>
            <p:spPr bwMode="auto">
              <a:xfrm>
                <a:off x="385" y="1162"/>
                <a:ext cx="116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50000"/>
                  </a:spcBef>
                </a:pPr>
                <a:r>
                  <a:rPr lang="en-US" altLang="zh-CN" b="1">
                    <a:latin typeface="微软雅黑" pitchFamily="34" charset="-122"/>
                    <a:ea typeface="微软雅黑" pitchFamily="34" charset="-122"/>
                  </a:rPr>
                  <a:t>1979-1983</a:t>
                </a:r>
                <a:r>
                  <a:rPr lang="zh-CN" altLang="en-US" b="1">
                    <a:latin typeface="微软雅黑" pitchFamily="34" charset="-122"/>
                    <a:ea typeface="微软雅黑" pitchFamily="34" charset="-122"/>
                  </a:rPr>
                  <a:t>年</a:t>
                </a:r>
                <a:r>
                  <a:rPr lang="en-US" altLang="zh-CN" b="1">
                    <a:latin typeface="微软雅黑" pitchFamily="34" charset="-122"/>
                    <a:ea typeface="微软雅黑" pitchFamily="34" charset="-122"/>
                  </a:rPr>
                  <a:t>9</a:t>
                </a:r>
                <a:r>
                  <a:rPr lang="zh-CN" altLang="en-US" b="1">
                    <a:latin typeface="微软雅黑" pitchFamily="34" charset="-122"/>
                    <a:ea typeface="微软雅黑" pitchFamily="34" charset="-122"/>
                  </a:rPr>
                  <a:t>月</a:t>
                </a:r>
              </a:p>
            </p:txBody>
          </p:sp>
        </p:grpSp>
        <p:sp>
          <p:nvSpPr>
            <p:cNvPr id="26656" name="Rectangle 29"/>
            <p:cNvSpPr>
              <a:spLocks noChangeArrowheads="1"/>
            </p:cNvSpPr>
            <p:nvPr/>
          </p:nvSpPr>
          <p:spPr bwMode="auto">
            <a:xfrm>
              <a:off x="1909" y="2526"/>
              <a:ext cx="385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b="1" dirty="0" smtClean="0">
                  <a:latin typeface="微软雅黑" pitchFamily="34" charset="-122"/>
                  <a:ea typeface="微软雅黑" pitchFamily="34" charset="-122"/>
                </a:rPr>
                <a:t> 改革</a:t>
              </a:r>
              <a:r>
                <a:rPr lang="zh-CN" altLang="en-US" sz="2400" b="1" dirty="0">
                  <a:latin typeface="微软雅黑" pitchFamily="34" charset="-122"/>
                  <a:ea typeface="微软雅黑" pitchFamily="34" charset="-122"/>
                </a:rPr>
                <a:t>和突破“大一统”金融机构体系的初期</a:t>
              </a:r>
            </a:p>
          </p:txBody>
        </p:sp>
      </p:grpSp>
      <p:grpSp>
        <p:nvGrpSpPr>
          <p:cNvPr id="82" name="Group 30"/>
          <p:cNvGrpSpPr>
            <a:grpSpLocks/>
          </p:cNvGrpSpPr>
          <p:nvPr/>
        </p:nvGrpSpPr>
        <p:grpSpPr bwMode="auto">
          <a:xfrm>
            <a:off x="1374780" y="5087938"/>
            <a:ext cx="8010525" cy="668337"/>
            <a:chOff x="340" y="2931"/>
            <a:chExt cx="5046" cy="421"/>
          </a:xfrm>
        </p:grpSpPr>
        <p:sp>
          <p:nvSpPr>
            <p:cNvPr id="26645" name="Line 31"/>
            <p:cNvSpPr>
              <a:spLocks noChangeShapeType="1"/>
            </p:cNvSpPr>
            <p:nvPr/>
          </p:nvSpPr>
          <p:spPr bwMode="auto">
            <a:xfrm>
              <a:off x="933" y="3339"/>
              <a:ext cx="4210" cy="0"/>
            </a:xfrm>
            <a:prstGeom prst="line">
              <a:avLst/>
            </a:prstGeom>
            <a:noFill/>
            <a:ln w="952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en-US"/>
            </a:p>
          </p:txBody>
        </p:sp>
        <p:grpSp>
          <p:nvGrpSpPr>
            <p:cNvPr id="26646" name="Group 32"/>
            <p:cNvGrpSpPr>
              <a:grpSpLocks/>
            </p:cNvGrpSpPr>
            <p:nvPr/>
          </p:nvGrpSpPr>
          <p:grpSpPr bwMode="auto">
            <a:xfrm>
              <a:off x="340" y="2931"/>
              <a:ext cx="1587" cy="421"/>
              <a:chOff x="204" y="2386"/>
              <a:chExt cx="1587" cy="421"/>
            </a:xfrm>
          </p:grpSpPr>
          <p:grpSp>
            <p:nvGrpSpPr>
              <p:cNvPr id="26648" name="Group 33"/>
              <p:cNvGrpSpPr>
                <a:grpSpLocks/>
              </p:cNvGrpSpPr>
              <p:nvPr/>
            </p:nvGrpSpPr>
            <p:grpSpPr bwMode="auto">
              <a:xfrm>
                <a:off x="204" y="2386"/>
                <a:ext cx="1587" cy="421"/>
                <a:chOff x="612" y="1070"/>
                <a:chExt cx="1039" cy="421"/>
              </a:xfrm>
            </p:grpSpPr>
            <p:pic>
              <p:nvPicPr>
                <p:cNvPr id="26650" name="Picture 34" descr="ba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 y="1071"/>
                  <a:ext cx="1039"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Rectangle 35"/>
                <p:cNvSpPr>
                  <a:spLocks noChangeArrowheads="1"/>
                </p:cNvSpPr>
                <p:nvPr/>
              </p:nvSpPr>
              <p:spPr bwMode="auto">
                <a:xfrm flipV="1">
                  <a:off x="704" y="1070"/>
                  <a:ext cx="832" cy="174"/>
                </a:xfrm>
                <a:prstGeom prst="rect">
                  <a:avLst/>
                </a:prstGeom>
                <a:gradFill rotWithShape="1">
                  <a:gsLst>
                    <a:gs pos="0">
                      <a:srgbClr val="DDDDDD">
                        <a:gamma/>
                        <a:shade val="46275"/>
                        <a:invGamma/>
                        <a:alpha val="0"/>
                      </a:srgbClr>
                    </a:gs>
                    <a:gs pos="50000">
                      <a:srgbClr val="DDDDDD"/>
                    </a:gs>
                    <a:gs pos="100000">
                      <a:srgbClr val="DDDDDD">
                        <a:gamma/>
                        <a:shade val="46275"/>
                        <a:invGamma/>
                        <a:alpha val="0"/>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defRPr/>
                  </a:pPr>
                  <a:endParaRPr lang="zh-CN" altLang="en-US">
                    <a:latin typeface="微软雅黑" panose="020B0503020204020204" pitchFamily="34" charset="-122"/>
                    <a:ea typeface="微软雅黑" panose="020B0503020204020204" pitchFamily="34" charset="-122"/>
                  </a:endParaRPr>
                </a:p>
              </p:txBody>
            </p:sp>
          </p:grpSp>
          <p:sp>
            <p:nvSpPr>
              <p:cNvPr id="26649" name="Text Box 36"/>
              <p:cNvSpPr txBox="1">
                <a:spLocks noChangeArrowheads="1"/>
              </p:cNvSpPr>
              <p:nvPr/>
            </p:nvSpPr>
            <p:spPr bwMode="auto">
              <a:xfrm>
                <a:off x="332" y="2478"/>
                <a:ext cx="139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lang="en-US" altLang="en-US" sz="2000" b="1" dirty="0" smtClean="0">
                    <a:latin typeface="微软雅黑" pitchFamily="34" charset="-122"/>
                    <a:ea typeface="微软雅黑" pitchFamily="34" charset="-122"/>
                  </a:rPr>
                  <a:t>  1984-1993</a:t>
                </a:r>
                <a:r>
                  <a:rPr lang="zh-CN" altLang="en-US" sz="2000" b="1" dirty="0">
                    <a:latin typeface="微软雅黑" pitchFamily="34" charset="-122"/>
                    <a:ea typeface="微软雅黑" pitchFamily="34" charset="-122"/>
                  </a:rPr>
                  <a:t>年</a:t>
                </a:r>
              </a:p>
            </p:txBody>
          </p:sp>
        </p:grpSp>
        <p:sp>
          <p:nvSpPr>
            <p:cNvPr id="26647" name="Rectangle 37"/>
            <p:cNvSpPr>
              <a:spLocks noChangeArrowheads="1"/>
            </p:cNvSpPr>
            <p:nvPr/>
          </p:nvSpPr>
          <p:spPr bwMode="auto">
            <a:xfrm>
              <a:off x="1989" y="2980"/>
              <a:ext cx="33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b="1" dirty="0">
                  <a:latin typeface="微软雅黑" pitchFamily="34" charset="-122"/>
                  <a:ea typeface="微软雅黑" pitchFamily="34" charset="-122"/>
                </a:rPr>
                <a:t>多样化的金融机构体系初具规模的阶段</a:t>
              </a:r>
            </a:p>
          </p:txBody>
        </p:sp>
      </p:grpSp>
      <p:grpSp>
        <p:nvGrpSpPr>
          <p:cNvPr id="90" name="Group 38"/>
          <p:cNvGrpSpPr>
            <a:grpSpLocks/>
          </p:cNvGrpSpPr>
          <p:nvPr/>
        </p:nvGrpSpPr>
        <p:grpSpPr bwMode="auto">
          <a:xfrm>
            <a:off x="1355324" y="5810786"/>
            <a:ext cx="8958807" cy="668338"/>
            <a:chOff x="340" y="3466"/>
            <a:chExt cx="5278" cy="421"/>
          </a:xfrm>
        </p:grpSpPr>
        <p:grpSp>
          <p:nvGrpSpPr>
            <p:cNvPr id="26637" name="Group 39"/>
            <p:cNvGrpSpPr>
              <a:grpSpLocks/>
            </p:cNvGrpSpPr>
            <p:nvPr/>
          </p:nvGrpSpPr>
          <p:grpSpPr bwMode="auto">
            <a:xfrm>
              <a:off x="340" y="3466"/>
              <a:ext cx="1587" cy="421"/>
              <a:chOff x="204" y="2386"/>
              <a:chExt cx="1587" cy="421"/>
            </a:xfrm>
          </p:grpSpPr>
          <p:grpSp>
            <p:nvGrpSpPr>
              <p:cNvPr id="26639" name="Group 40"/>
              <p:cNvGrpSpPr>
                <a:grpSpLocks/>
              </p:cNvGrpSpPr>
              <p:nvPr/>
            </p:nvGrpSpPr>
            <p:grpSpPr bwMode="auto">
              <a:xfrm>
                <a:off x="204" y="2386"/>
                <a:ext cx="1587" cy="421"/>
                <a:chOff x="612" y="1070"/>
                <a:chExt cx="1039" cy="421"/>
              </a:xfrm>
            </p:grpSpPr>
            <p:pic>
              <p:nvPicPr>
                <p:cNvPr id="26641" name="Picture 41" descr="ba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 y="1071"/>
                  <a:ext cx="1039"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 name="Rectangle 42"/>
                <p:cNvSpPr>
                  <a:spLocks noChangeArrowheads="1"/>
                </p:cNvSpPr>
                <p:nvPr/>
              </p:nvSpPr>
              <p:spPr bwMode="auto">
                <a:xfrm flipV="1">
                  <a:off x="704" y="1070"/>
                  <a:ext cx="832" cy="174"/>
                </a:xfrm>
                <a:prstGeom prst="rect">
                  <a:avLst/>
                </a:prstGeom>
                <a:gradFill rotWithShape="1">
                  <a:gsLst>
                    <a:gs pos="0">
                      <a:srgbClr val="DDDDDD">
                        <a:gamma/>
                        <a:shade val="46275"/>
                        <a:invGamma/>
                        <a:alpha val="0"/>
                      </a:srgbClr>
                    </a:gs>
                    <a:gs pos="50000">
                      <a:srgbClr val="DDDDDD"/>
                    </a:gs>
                    <a:gs pos="100000">
                      <a:srgbClr val="DDDDDD">
                        <a:gamma/>
                        <a:shade val="46275"/>
                        <a:invGamma/>
                        <a:alpha val="0"/>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defRPr/>
                  </a:pPr>
                  <a:endParaRPr lang="zh-CN" altLang="en-US">
                    <a:latin typeface="微软雅黑" panose="020B0503020204020204" pitchFamily="34" charset="-122"/>
                    <a:ea typeface="微软雅黑" panose="020B0503020204020204" pitchFamily="34" charset="-122"/>
                  </a:endParaRPr>
                </a:p>
              </p:txBody>
            </p:sp>
          </p:grpSp>
          <p:sp>
            <p:nvSpPr>
              <p:cNvPr id="26640" name="Text Box 43"/>
              <p:cNvSpPr txBox="1">
                <a:spLocks noChangeArrowheads="1"/>
              </p:cNvSpPr>
              <p:nvPr/>
            </p:nvSpPr>
            <p:spPr bwMode="auto">
              <a:xfrm>
                <a:off x="300" y="2478"/>
                <a:ext cx="1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50000"/>
                  </a:spcBef>
                </a:pPr>
                <a:r>
                  <a:rPr lang="en-US" altLang="en-US" sz="2000" b="1" dirty="0">
                    <a:latin typeface="微软雅黑" pitchFamily="34" charset="-122"/>
                    <a:ea typeface="微软雅黑" pitchFamily="34" charset="-122"/>
                  </a:rPr>
                  <a:t>1</a:t>
                </a:r>
                <a:r>
                  <a:rPr lang="en-US" altLang="en-US" sz="2000" b="1" dirty="0" smtClean="0">
                    <a:latin typeface="微软雅黑" pitchFamily="34" charset="-122"/>
                    <a:ea typeface="微软雅黑" pitchFamily="34" charset="-122"/>
                  </a:rPr>
                  <a:t>994</a:t>
                </a:r>
                <a:r>
                  <a:rPr lang="en-US" altLang="en-US" sz="2000" b="1" dirty="0">
                    <a:latin typeface="微软雅黑" pitchFamily="34" charset="-122"/>
                    <a:ea typeface="微软雅黑" pitchFamily="34" charset="-122"/>
                  </a:rPr>
                  <a:t>年至今</a:t>
                </a:r>
                <a:endParaRPr lang="zh-CN" altLang="en-US" sz="2000" b="1" dirty="0">
                  <a:latin typeface="微软雅黑" pitchFamily="34" charset="-122"/>
                  <a:ea typeface="微软雅黑" pitchFamily="34" charset="-122"/>
                </a:endParaRPr>
              </a:p>
            </p:txBody>
          </p:sp>
        </p:grpSp>
        <p:sp>
          <p:nvSpPr>
            <p:cNvPr id="26638" name="Rectangle 44"/>
            <p:cNvSpPr>
              <a:spLocks noChangeArrowheads="1"/>
            </p:cNvSpPr>
            <p:nvPr/>
          </p:nvSpPr>
          <p:spPr bwMode="auto">
            <a:xfrm>
              <a:off x="1911" y="3517"/>
              <a:ext cx="37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zh-CN" altLang="en-US" sz="2400" b="1" dirty="0">
                  <a:latin typeface="微软雅黑" pitchFamily="34" charset="-122"/>
                  <a:ea typeface="微软雅黑" pitchFamily="34" charset="-122"/>
                </a:rPr>
                <a:t>建设和完善社会主义市场金融机构体系的时期</a:t>
              </a:r>
            </a:p>
          </p:txBody>
        </p:sp>
      </p:grpSp>
      <p:sp>
        <p:nvSpPr>
          <p:cNvPr id="26636" name="文本框 12"/>
          <p:cNvSpPr txBox="1">
            <a:spLocks noChangeArrowheads="1"/>
          </p:cNvSpPr>
          <p:nvPr/>
        </p:nvSpPr>
        <p:spPr bwMode="auto">
          <a:xfrm>
            <a:off x="865188" y="400050"/>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第一节   金融机构体系</a:t>
            </a:r>
            <a:endParaRPr lang="zh-CN" altLang="en-US" sz="2400" b="1">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65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765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矩形 10"/>
          <p:cNvSpPr>
            <a:spLocks noChangeArrowheads="1"/>
          </p:cNvSpPr>
          <p:nvPr/>
        </p:nvSpPr>
        <p:spPr bwMode="auto">
          <a:xfrm>
            <a:off x="560388" y="1284288"/>
            <a:ext cx="326231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三、中国金融机构体系</a:t>
            </a:r>
            <a:endParaRPr lang="en-US" altLang="zh-CN" sz="2400" b="1">
              <a:latin typeface="微软雅黑" pitchFamily="34" charset="-122"/>
              <a:ea typeface="微软雅黑" pitchFamily="34" charset="-122"/>
            </a:endParaRPr>
          </a:p>
        </p:txBody>
      </p:sp>
      <p:sp>
        <p:nvSpPr>
          <p:cNvPr id="2" name="矩形 1"/>
          <p:cNvSpPr/>
          <p:nvPr/>
        </p:nvSpPr>
        <p:spPr>
          <a:xfrm>
            <a:off x="355600" y="1911350"/>
            <a:ext cx="6667210" cy="142192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（三）大陆地区现行的金融机构</a:t>
            </a:r>
            <a:r>
              <a:rPr lang="zh-CN" altLang="en-US" sz="2400" b="1" kern="0" dirty="0" smtClean="0">
                <a:latin typeface="微软雅黑" panose="020B0503020204020204" pitchFamily="34" charset="-122"/>
                <a:ea typeface="微软雅黑" panose="020B0503020204020204" pitchFamily="34" charset="-122"/>
              </a:rPr>
              <a:t>体系</a:t>
            </a:r>
            <a:r>
              <a:rPr lang="en-US" altLang="zh-CN" sz="2400" b="1" kern="0" dirty="0" smtClean="0">
                <a:latin typeface="微软雅黑" panose="020B0503020204020204" pitchFamily="34" charset="-122"/>
                <a:ea typeface="微软雅黑" panose="020B0503020204020204" pitchFamily="34" charset="-122"/>
              </a:rPr>
              <a:t>(</a:t>
            </a:r>
            <a:r>
              <a:rPr lang="zh-CN" altLang="en-US" sz="2400" b="1" kern="0" dirty="0" smtClean="0">
                <a:latin typeface="微软雅黑" panose="020B0503020204020204" pitchFamily="34" charset="-122"/>
                <a:ea typeface="微软雅黑" panose="020B0503020204020204" pitchFamily="34" charset="-122"/>
              </a:rPr>
              <a:t>见图</a:t>
            </a:r>
            <a:r>
              <a:rPr lang="en-US" altLang="zh-CN" sz="2400" b="1" kern="0" dirty="0" smtClean="0">
                <a:latin typeface="微软雅黑" panose="020B0503020204020204" pitchFamily="34" charset="-122"/>
                <a:ea typeface="微软雅黑" panose="020B0503020204020204" pitchFamily="34" charset="-122"/>
              </a:rPr>
              <a:t>11-1)</a:t>
            </a:r>
            <a:endParaRPr lang="zh-CN" altLang="en-US" sz="2400" b="1" kern="0" dirty="0">
              <a:latin typeface="微软雅黑" panose="020B0503020204020204" pitchFamily="34" charset="-122"/>
              <a:ea typeface="微软雅黑" panose="020B0503020204020204" pitchFamily="34" charset="-122"/>
            </a:endParaRPr>
          </a:p>
          <a:p>
            <a:pPr eaLnBrk="1" hangingPunct="1">
              <a:lnSpc>
                <a:spcPct val="120000"/>
              </a:lnSpc>
              <a:defRPr/>
            </a:pPr>
            <a:endParaRPr lang="zh-CN" altLang="en-US" sz="2400" b="1" kern="0" dirty="0">
              <a:latin typeface="微软雅黑" panose="020B0503020204020204" pitchFamily="34" charset="-122"/>
              <a:ea typeface="微软雅黑" panose="020B0503020204020204" pitchFamily="34" charset="-122"/>
            </a:endParaRPr>
          </a:p>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 </a:t>
            </a:r>
          </a:p>
        </p:txBody>
      </p:sp>
      <p:sp>
        <p:nvSpPr>
          <p:cNvPr id="27654" name="矩形 2"/>
          <p:cNvSpPr>
            <a:spLocks noChangeArrowheads="1"/>
          </p:cNvSpPr>
          <p:nvPr/>
        </p:nvSpPr>
        <p:spPr bwMode="auto">
          <a:xfrm>
            <a:off x="647700" y="2638425"/>
            <a:ext cx="11036300" cy="3747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34988" indent="-360363" eaLnBrk="1" hangingPunct="1">
              <a:lnSpc>
                <a:spcPct val="150000"/>
              </a:lnSpc>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中国大陆的存款性公司分为货币当局（中央银行）和其他存款性公司两部分。其他存款性公司包括大型商业银行 、政策性银行 、邮政储蓄银行 、合作金融机构 </a:t>
            </a:r>
            <a:r>
              <a:rPr lang="zh-CN" altLang="en-US" sz="2000" dirty="0" smtClean="0">
                <a:latin typeface="微软雅黑" pitchFamily="34" charset="-122"/>
                <a:ea typeface="微软雅黑" pitchFamily="34" charset="-122"/>
                <a:cs typeface="仿宋_GB2312"/>
              </a:rPr>
              <a:t>（信用社）、企业集团财务公司</a:t>
            </a:r>
            <a:endParaRPr lang="zh-CN" altLang="en-US" sz="2000" dirty="0">
              <a:latin typeface="微软雅黑" pitchFamily="34" charset="-122"/>
              <a:ea typeface="微软雅黑" pitchFamily="34" charset="-122"/>
              <a:cs typeface="仿宋_GB2312"/>
            </a:endParaRPr>
          </a:p>
          <a:p>
            <a:pPr marL="534988" indent="-360363" eaLnBrk="1" hangingPunct="1">
              <a:lnSpc>
                <a:spcPct val="150000"/>
              </a:lnSpc>
              <a:buClr>
                <a:srgbClr val="00B050"/>
              </a:buClr>
              <a:buFont typeface="Wingdings" pitchFamily="2" charset="2"/>
              <a:buChar char="n"/>
            </a:pPr>
            <a:r>
              <a:rPr lang="zh-CN" altLang="en-US" sz="2000" dirty="0" smtClean="0">
                <a:latin typeface="微软雅黑" pitchFamily="34" charset="-122"/>
                <a:ea typeface="微软雅黑" pitchFamily="34" charset="-122"/>
                <a:cs typeface="仿宋_GB2312"/>
              </a:rPr>
              <a:t>非</a:t>
            </a:r>
            <a:r>
              <a:rPr lang="zh-CN" altLang="en-US" sz="2000" dirty="0">
                <a:latin typeface="微软雅黑" pitchFamily="34" charset="-122"/>
                <a:ea typeface="微软雅黑" pitchFamily="34" charset="-122"/>
                <a:cs typeface="仿宋_GB2312"/>
              </a:rPr>
              <a:t>存款性金融公司包括保险机构 、证券机构、金融资产管理公司、小额贷款公司和贷款公司和其它非存款性</a:t>
            </a:r>
            <a:r>
              <a:rPr lang="zh-CN" altLang="en-US" sz="2000" dirty="0" smtClean="0">
                <a:latin typeface="微软雅黑" pitchFamily="34" charset="-122"/>
                <a:ea typeface="微软雅黑" pitchFamily="34" charset="-122"/>
                <a:cs typeface="仿宋_GB2312"/>
              </a:rPr>
              <a:t>公司</a:t>
            </a:r>
            <a:endParaRPr lang="zh-CN" altLang="en-US" sz="2000" dirty="0">
              <a:latin typeface="微软雅黑" pitchFamily="34" charset="-122"/>
              <a:ea typeface="微软雅黑" pitchFamily="34" charset="-122"/>
              <a:cs typeface="仿宋_GB2312"/>
            </a:endParaRPr>
          </a:p>
          <a:p>
            <a:pPr marL="534988" indent="-360363" eaLnBrk="1" hangingPunct="1">
              <a:lnSpc>
                <a:spcPts val="3500"/>
              </a:lnSpc>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合格的境外机构投资者</a:t>
            </a:r>
            <a:r>
              <a:rPr lang="en-US" altLang="zh-CN" sz="2000" dirty="0">
                <a:latin typeface="微软雅黑" pitchFamily="34" charset="-122"/>
                <a:ea typeface="微软雅黑" pitchFamily="34" charset="-122"/>
                <a:cs typeface="仿宋_GB2312"/>
              </a:rPr>
              <a:t>QFII </a:t>
            </a:r>
            <a:r>
              <a:rPr lang="zh-CN" altLang="en-US" sz="2000" dirty="0">
                <a:latin typeface="微软雅黑" pitchFamily="34" charset="-122"/>
                <a:ea typeface="微软雅黑" pitchFamily="34" charset="-122"/>
                <a:cs typeface="仿宋_GB2312"/>
              </a:rPr>
              <a:t>（</a:t>
            </a:r>
            <a:r>
              <a:rPr lang="en-US" altLang="zh-CN" sz="2000" i="1" dirty="0">
                <a:latin typeface="微软雅黑" pitchFamily="34" charset="-122"/>
                <a:ea typeface="微软雅黑" pitchFamily="34" charset="-122"/>
                <a:cs typeface="仿宋_GB2312"/>
              </a:rPr>
              <a:t>Qualified Foreign Institutional Investors</a:t>
            </a:r>
            <a:r>
              <a:rPr lang="zh-CN" altLang="en-US" sz="2000" dirty="0">
                <a:latin typeface="微软雅黑" pitchFamily="34" charset="-122"/>
                <a:ea typeface="微软雅黑" pitchFamily="34" charset="-122"/>
                <a:cs typeface="仿宋_GB2312"/>
              </a:rPr>
              <a:t>），包含瑞士银行有限公司等境外机构取得</a:t>
            </a:r>
            <a:r>
              <a:rPr lang="en-US" altLang="zh-CN" sz="2000" dirty="0">
                <a:latin typeface="微软雅黑" pitchFamily="34" charset="-122"/>
                <a:ea typeface="微软雅黑" pitchFamily="34" charset="-122"/>
                <a:cs typeface="仿宋_GB2312"/>
              </a:rPr>
              <a:t>QFII</a:t>
            </a:r>
            <a:r>
              <a:rPr lang="zh-CN" altLang="en-US" sz="2000" dirty="0">
                <a:latin typeface="微软雅黑" pitchFamily="34" charset="-122"/>
                <a:ea typeface="微软雅黑" pitchFamily="34" charset="-122"/>
                <a:cs typeface="仿宋_GB2312"/>
              </a:rPr>
              <a:t>资格。国家外汇管理局批准中国银行等境内机构投资者可以参与全球金融市场的交易</a:t>
            </a:r>
            <a:r>
              <a:rPr lang="en-US" altLang="zh-CN" sz="2000" dirty="0">
                <a:latin typeface="微软雅黑" pitchFamily="34" charset="-122"/>
                <a:ea typeface="微软雅黑" pitchFamily="34" charset="-122"/>
                <a:cs typeface="仿宋_GB2312"/>
              </a:rPr>
              <a:t>, </a:t>
            </a:r>
            <a:r>
              <a:rPr lang="zh-CN" altLang="en-US" sz="2000" dirty="0">
                <a:latin typeface="微软雅黑" pitchFamily="34" charset="-122"/>
                <a:ea typeface="微软雅黑" pitchFamily="34" charset="-122"/>
                <a:cs typeface="仿宋_GB2312"/>
              </a:rPr>
              <a:t>简称</a:t>
            </a:r>
            <a:r>
              <a:rPr lang="en-US" altLang="zh-CN" sz="2000" dirty="0">
                <a:latin typeface="微软雅黑" pitchFamily="34" charset="-122"/>
                <a:ea typeface="微软雅黑" pitchFamily="34" charset="-122"/>
                <a:cs typeface="仿宋_GB2312"/>
              </a:rPr>
              <a:t>QDII</a:t>
            </a:r>
            <a:r>
              <a:rPr lang="zh-CN" altLang="en-US" sz="2000" dirty="0">
                <a:latin typeface="微软雅黑" pitchFamily="34" charset="-122"/>
                <a:ea typeface="微软雅黑" pitchFamily="34" charset="-122"/>
                <a:cs typeface="仿宋_GB2312"/>
              </a:rPr>
              <a:t>（</a:t>
            </a:r>
            <a:r>
              <a:rPr lang="en-US" altLang="zh-CN" sz="2000" i="1" dirty="0">
                <a:latin typeface="微软雅黑" pitchFamily="34" charset="-122"/>
                <a:ea typeface="微软雅黑" pitchFamily="34" charset="-122"/>
                <a:cs typeface="仿宋_GB2312"/>
              </a:rPr>
              <a:t>Qualified Domestic Institutional Investors</a:t>
            </a:r>
            <a:r>
              <a:rPr lang="zh-CN" altLang="en-US" sz="2000" dirty="0">
                <a:latin typeface="微软雅黑" pitchFamily="34" charset="-122"/>
                <a:ea typeface="微软雅黑" pitchFamily="34" charset="-122"/>
                <a:cs typeface="仿宋_GB2312"/>
              </a:rPr>
              <a:t>）</a:t>
            </a:r>
          </a:p>
        </p:txBody>
      </p:sp>
      <p:sp>
        <p:nvSpPr>
          <p:cNvPr id="27655" name="文本框 12"/>
          <p:cNvSpPr txBox="1">
            <a:spLocks noChangeArrowheads="1"/>
          </p:cNvSpPr>
          <p:nvPr/>
        </p:nvSpPr>
        <p:spPr bwMode="auto">
          <a:xfrm>
            <a:off x="865188" y="400050"/>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第一节   金融机构体系</a:t>
            </a:r>
            <a:endParaRPr lang="zh-CN" altLang="en-US" sz="2400" b="1">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67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867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矩形 10"/>
          <p:cNvSpPr>
            <a:spLocks noChangeArrowheads="1"/>
          </p:cNvSpPr>
          <p:nvPr/>
        </p:nvSpPr>
        <p:spPr bwMode="auto">
          <a:xfrm>
            <a:off x="355600" y="1290638"/>
            <a:ext cx="3262313"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三、中国金融机构体系</a:t>
            </a:r>
            <a:endParaRPr lang="en-US" altLang="zh-CN" sz="2400" b="1">
              <a:latin typeface="微软雅黑" pitchFamily="34" charset="-122"/>
              <a:ea typeface="微软雅黑" pitchFamily="34" charset="-122"/>
            </a:endParaRPr>
          </a:p>
        </p:txBody>
      </p:sp>
      <p:sp>
        <p:nvSpPr>
          <p:cNvPr id="3" name="矩形 2"/>
          <p:cNvSpPr/>
          <p:nvPr/>
        </p:nvSpPr>
        <p:spPr>
          <a:xfrm>
            <a:off x="355601" y="1951038"/>
            <a:ext cx="11025762" cy="4432300"/>
          </a:xfrm>
          <a:prstGeom prst="rect">
            <a:avLst/>
          </a:prstGeom>
        </p:spPr>
        <p:txBody>
          <a:bodyPr wrap="square">
            <a:spAutoFit/>
          </a:bodyPr>
          <a:lstStyle/>
          <a:p>
            <a:pPr eaLnBrk="1" hangingPunct="1">
              <a:lnSpc>
                <a:spcPct val="150000"/>
              </a:lnSpc>
              <a:buClr>
                <a:srgbClr val="FF3300"/>
              </a:buClr>
              <a:defRPr/>
            </a:pPr>
            <a:r>
              <a:rPr lang="zh-CN" altLang="en-US" sz="2400" b="1" kern="0" dirty="0">
                <a:latin typeface="微软雅黑" panose="020B0503020204020204" pitchFamily="34" charset="-122"/>
                <a:ea typeface="微软雅黑" panose="020B0503020204020204" pitchFamily="34" charset="-122"/>
              </a:rPr>
              <a:t>（四）香港特别行政区的金融机构体系 </a:t>
            </a:r>
          </a:p>
          <a:p>
            <a:pPr marL="719138" indent="-358775" eaLnBrk="1" hangingPunct="1">
              <a:lnSpc>
                <a:spcPct val="1500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香港金融监管机构主要是金管局、证券及期货事务监察委员会与保险业监理处，同业组织是香港银行</a:t>
            </a:r>
            <a:r>
              <a:rPr lang="zh-CN" altLang="en-US" sz="2000" dirty="0" smtClean="0">
                <a:latin typeface="微软雅黑" panose="020B0503020204020204" pitchFamily="34" charset="-122"/>
                <a:ea typeface="微软雅黑" panose="020B0503020204020204" pitchFamily="34" charset="-122"/>
                <a:cs typeface="仿宋_GB2312"/>
              </a:rPr>
              <a:t>公会</a:t>
            </a:r>
            <a:endParaRPr lang="zh-CN" altLang="en-US" sz="2000" dirty="0">
              <a:latin typeface="微软雅黑" panose="020B0503020204020204" pitchFamily="34" charset="-122"/>
              <a:ea typeface="微软雅黑" panose="020B0503020204020204" pitchFamily="34" charset="-122"/>
              <a:cs typeface="仿宋_GB2312"/>
            </a:endParaRPr>
          </a:p>
          <a:p>
            <a:pPr marL="719138" indent="-358775" eaLnBrk="1" hangingPunct="1">
              <a:lnSpc>
                <a:spcPct val="1500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港币由汇丰银行、渣打银行、中国银行三家银行</a:t>
            </a:r>
            <a:r>
              <a:rPr lang="zh-CN" altLang="en-US" sz="2000" dirty="0" smtClean="0">
                <a:latin typeface="微软雅黑" panose="020B0503020204020204" pitchFamily="34" charset="-122"/>
                <a:ea typeface="微软雅黑" panose="020B0503020204020204" pitchFamily="34" charset="-122"/>
                <a:cs typeface="仿宋_GB2312"/>
              </a:rPr>
              <a:t>发行   </a:t>
            </a:r>
            <a:endParaRPr lang="zh-CN" altLang="en-US" sz="2000" dirty="0">
              <a:latin typeface="微软雅黑" panose="020B0503020204020204" pitchFamily="34" charset="-122"/>
              <a:ea typeface="微软雅黑" panose="020B0503020204020204" pitchFamily="34" charset="-122"/>
              <a:cs typeface="仿宋_GB2312"/>
            </a:endParaRPr>
          </a:p>
          <a:p>
            <a:pPr eaLnBrk="1" hangingPunct="1">
              <a:lnSpc>
                <a:spcPct val="150000"/>
              </a:lnSpc>
              <a:buClr>
                <a:srgbClr val="FF3300"/>
              </a:buClr>
              <a:defRPr/>
            </a:pPr>
            <a:r>
              <a:rPr lang="zh-CN" altLang="en-US" sz="2400" b="1" kern="0" dirty="0">
                <a:latin typeface="微软雅黑" panose="020B0503020204020204" pitchFamily="34" charset="-122"/>
                <a:ea typeface="微软雅黑" panose="020B0503020204020204" pitchFamily="34" charset="-122"/>
              </a:rPr>
              <a:t> （五）澳门特别行政区的金融机构体系</a:t>
            </a:r>
          </a:p>
          <a:p>
            <a:pPr marL="719138" indent="-358775" eaLnBrk="1" hangingPunct="1">
              <a:lnSpc>
                <a:spcPct val="1500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澳门不设中央银行，主管金融事务的最高级官员是经济协调政务司，制定金融政策和实施金融监管的权力机构是</a:t>
            </a:r>
            <a:r>
              <a:rPr lang="en-US" altLang="zh-CN" sz="2000" dirty="0">
                <a:latin typeface="微软雅黑" panose="020B0503020204020204" pitchFamily="34" charset="-122"/>
                <a:ea typeface="微软雅黑" panose="020B0503020204020204" pitchFamily="34" charset="-122"/>
                <a:cs typeface="仿宋_GB2312"/>
              </a:rPr>
              <a:t>1989</a:t>
            </a:r>
            <a:r>
              <a:rPr lang="zh-CN" altLang="en-US" sz="2000" dirty="0">
                <a:latin typeface="微软雅黑" panose="020B0503020204020204" pitchFamily="34" charset="-122"/>
                <a:ea typeface="微软雅黑" panose="020B0503020204020204" pitchFamily="34" charset="-122"/>
                <a:cs typeface="仿宋_GB2312"/>
              </a:rPr>
              <a:t>年</a:t>
            </a:r>
            <a:r>
              <a:rPr lang="en-US" altLang="zh-CN" sz="2000" dirty="0">
                <a:latin typeface="微软雅黑" panose="020B0503020204020204" pitchFamily="34" charset="-122"/>
                <a:ea typeface="微软雅黑" panose="020B0503020204020204" pitchFamily="34" charset="-122"/>
                <a:cs typeface="仿宋_GB2312"/>
              </a:rPr>
              <a:t>6</a:t>
            </a:r>
            <a:r>
              <a:rPr lang="zh-CN" altLang="en-US" sz="2000" dirty="0">
                <a:latin typeface="微软雅黑" panose="020B0503020204020204" pitchFamily="34" charset="-122"/>
                <a:ea typeface="微软雅黑" panose="020B0503020204020204" pitchFamily="34" charset="-122"/>
                <a:cs typeface="仿宋_GB2312"/>
              </a:rPr>
              <a:t>月成立的澳门货币暨汇兑监理署（简称</a:t>
            </a:r>
            <a:r>
              <a:rPr lang="en-US" altLang="zh-CN" sz="2000" dirty="0">
                <a:latin typeface="微软雅黑" panose="020B0503020204020204" pitchFamily="34" charset="-122"/>
                <a:ea typeface="微软雅黑" panose="020B0503020204020204" pitchFamily="34" charset="-122"/>
                <a:cs typeface="仿宋_GB2312"/>
              </a:rPr>
              <a:t>AMCM</a:t>
            </a:r>
            <a:r>
              <a:rPr lang="zh-CN" altLang="en-US" sz="2000" dirty="0">
                <a:latin typeface="微软雅黑" panose="020B0503020204020204" pitchFamily="34" charset="-122"/>
                <a:ea typeface="微软雅黑" panose="020B0503020204020204" pitchFamily="34" charset="-122"/>
                <a:cs typeface="仿宋_GB2312"/>
              </a:rPr>
              <a:t>）</a:t>
            </a:r>
            <a:r>
              <a:rPr lang="zh-CN" altLang="en-US" sz="2000" dirty="0" smtClean="0">
                <a:latin typeface="微软雅黑" panose="020B0503020204020204" pitchFamily="34" charset="-122"/>
                <a:ea typeface="微软雅黑" panose="020B0503020204020204" pitchFamily="34" charset="-122"/>
                <a:cs typeface="仿宋_GB2312"/>
              </a:rPr>
              <a:t>。</a:t>
            </a:r>
            <a:endParaRPr lang="zh-CN" altLang="en-US" sz="2000" dirty="0">
              <a:latin typeface="微软雅黑" panose="020B0503020204020204" pitchFamily="34" charset="-122"/>
              <a:ea typeface="微软雅黑" panose="020B0503020204020204" pitchFamily="34" charset="-122"/>
              <a:cs typeface="仿宋_GB2312"/>
            </a:endParaRPr>
          </a:p>
          <a:p>
            <a:pPr marL="719138" indent="-358775" eaLnBrk="1" hangingPunct="1">
              <a:lnSpc>
                <a:spcPct val="150000"/>
              </a:lnSpc>
              <a:buClr>
                <a:srgbClr val="00B050"/>
              </a:buClr>
              <a:buFont typeface="Wingdings" pitchFamily="2" charset="2"/>
              <a:buChar char="n"/>
              <a:defRPr/>
            </a:pPr>
            <a:r>
              <a:rPr lang="en-US" altLang="zh-CN" sz="2000" dirty="0">
                <a:latin typeface="微软雅黑" panose="020B0503020204020204" pitchFamily="34" charset="-122"/>
                <a:ea typeface="微软雅黑" panose="020B0503020204020204" pitchFamily="34" charset="-122"/>
                <a:cs typeface="仿宋_GB2312"/>
              </a:rPr>
              <a:t>1999</a:t>
            </a:r>
            <a:r>
              <a:rPr lang="zh-CN" altLang="en-US" sz="2000" dirty="0">
                <a:latin typeface="微软雅黑" panose="020B0503020204020204" pitchFamily="34" charset="-122"/>
                <a:ea typeface="微软雅黑" panose="020B0503020204020204" pitchFamily="34" charset="-122"/>
                <a:cs typeface="仿宋_GB2312"/>
              </a:rPr>
              <a:t>年澳门回归后，澳门货币仍由大西洋银行和中国银行澳门分行代理发行。澳门元与港元直接</a:t>
            </a:r>
            <a:r>
              <a:rPr lang="zh-CN" altLang="en-US" sz="2000" dirty="0" smtClean="0">
                <a:latin typeface="微软雅黑" panose="020B0503020204020204" pitchFamily="34" charset="-122"/>
                <a:ea typeface="微软雅黑" panose="020B0503020204020204" pitchFamily="34" charset="-122"/>
                <a:cs typeface="仿宋_GB2312"/>
              </a:rPr>
              <a:t>挂钩</a:t>
            </a:r>
            <a:endParaRPr lang="zh-CN" altLang="en-US" sz="2000" dirty="0">
              <a:latin typeface="微软雅黑" panose="020B0503020204020204" pitchFamily="34" charset="-122"/>
              <a:ea typeface="微软雅黑" panose="020B0503020204020204" pitchFamily="34" charset="-122"/>
              <a:cs typeface="仿宋_GB2312"/>
            </a:endParaRPr>
          </a:p>
        </p:txBody>
      </p:sp>
      <p:sp>
        <p:nvSpPr>
          <p:cNvPr id="28678" name="文本框 12"/>
          <p:cNvSpPr txBox="1">
            <a:spLocks noChangeArrowheads="1"/>
          </p:cNvSpPr>
          <p:nvPr/>
        </p:nvSpPr>
        <p:spPr bwMode="auto">
          <a:xfrm>
            <a:off x="865188" y="400050"/>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第一节   金融机构体系</a:t>
            </a:r>
            <a:endParaRPr lang="zh-CN" altLang="en-US" sz="2400" b="1">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69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969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矩形 10"/>
          <p:cNvSpPr>
            <a:spLocks noChangeArrowheads="1"/>
          </p:cNvSpPr>
          <p:nvPr/>
        </p:nvSpPr>
        <p:spPr bwMode="auto">
          <a:xfrm>
            <a:off x="560388" y="1160463"/>
            <a:ext cx="326231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三、中国金融机构体系</a:t>
            </a:r>
            <a:endParaRPr lang="en-US" altLang="zh-CN" sz="2400" b="1">
              <a:latin typeface="微软雅黑" pitchFamily="34" charset="-122"/>
              <a:ea typeface="微软雅黑" pitchFamily="34" charset="-122"/>
            </a:endParaRPr>
          </a:p>
        </p:txBody>
      </p:sp>
      <p:sp>
        <p:nvSpPr>
          <p:cNvPr id="3" name="矩形 2"/>
          <p:cNvSpPr/>
          <p:nvPr/>
        </p:nvSpPr>
        <p:spPr>
          <a:xfrm>
            <a:off x="484188" y="1922463"/>
            <a:ext cx="11199812" cy="4080732"/>
          </a:xfrm>
          <a:prstGeom prst="rect">
            <a:avLst/>
          </a:prstGeom>
        </p:spPr>
        <p:txBody>
          <a:bodyPr>
            <a:spAutoFit/>
          </a:bodyPr>
          <a:lstStyle/>
          <a:p>
            <a:pPr eaLnBrk="1" hangingPunct="1">
              <a:lnSpc>
                <a:spcPts val="3500"/>
              </a:lnSpc>
              <a:spcBef>
                <a:spcPts val="0"/>
              </a:spcBef>
              <a:buClr>
                <a:srgbClr val="FF3300"/>
              </a:buClr>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（六）台湾的金融机构体系 </a:t>
            </a:r>
          </a:p>
          <a:p>
            <a:pPr marL="622300" indent="-447675" eaLnBrk="1" hangingPunct="1">
              <a:lnSpc>
                <a:spcPts val="3500"/>
              </a:lnSpc>
              <a:spcBef>
                <a:spcPts val="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台湾的金融体系包括正式的金融体系与民间借贷两部分。 </a:t>
            </a:r>
          </a:p>
          <a:p>
            <a:pPr marL="622300" indent="-447675" eaLnBrk="1" hangingPunct="1">
              <a:lnSpc>
                <a:spcPts val="3500"/>
              </a:lnSpc>
              <a:spcBef>
                <a:spcPts val="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台湾的货币金融体系由“行政院金融监督管理委员会”及“中央银行”共同管理。为控制和稳定金融体系，台湾设有“中央存款保险公司” </a:t>
            </a:r>
          </a:p>
          <a:p>
            <a:pPr marL="622300" indent="-447675" eaLnBrk="1" hangingPunct="1">
              <a:lnSpc>
                <a:spcPts val="3500"/>
              </a:lnSpc>
              <a:spcBef>
                <a:spcPts val="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台湾的货币机构包括中央银行与存款货币机构，其中存款货币机构包括台湾的一般银行、中小企业银行、外国银行在台分行、信用合作社、农会信用部及渔会信用部等。</a:t>
            </a:r>
          </a:p>
          <a:p>
            <a:pPr marL="622300" indent="-447675" eaLnBrk="1" hangingPunct="1">
              <a:lnSpc>
                <a:spcPts val="3500"/>
              </a:lnSpc>
              <a:spcBef>
                <a:spcPts val="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台湾的金融市场机构包括证券投资基金、办理有价证券融资融券之证券商、证券经纪商、证券自营商、证券承销商、证券投资信托公司、证券投资顾问公司、证券金融公司、证券金融相关单位、期货商、票据交换所等机构</a:t>
            </a:r>
            <a:r>
              <a:rPr lang="zh-CN" altLang="en-US" sz="2000" dirty="0" smtClean="0">
                <a:latin typeface="微软雅黑" panose="020B0503020204020204" pitchFamily="34" charset="-122"/>
                <a:ea typeface="微软雅黑" panose="020B0503020204020204" pitchFamily="34" charset="-122"/>
                <a:cs typeface="仿宋_GB2312"/>
              </a:rPr>
              <a:t>。</a:t>
            </a:r>
            <a:endParaRPr lang="zh-CN" altLang="en-US" sz="2000" dirty="0">
              <a:latin typeface="微软雅黑" panose="020B0503020204020204" pitchFamily="34" charset="-122"/>
              <a:ea typeface="微软雅黑" panose="020B0503020204020204" pitchFamily="34" charset="-122"/>
              <a:cs typeface="仿宋_GB2312"/>
            </a:endParaRPr>
          </a:p>
        </p:txBody>
      </p:sp>
      <p:sp>
        <p:nvSpPr>
          <p:cNvPr id="29702" name="文本框 12"/>
          <p:cNvSpPr txBox="1">
            <a:spLocks noChangeArrowheads="1"/>
          </p:cNvSpPr>
          <p:nvPr/>
        </p:nvSpPr>
        <p:spPr bwMode="auto">
          <a:xfrm>
            <a:off x="865188" y="400050"/>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第一节   金融机构体系</a:t>
            </a:r>
            <a:endParaRPr lang="zh-CN" altLang="en-US" sz="2400" b="1">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30722"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pic>
        <p:nvPicPr>
          <p:cNvPr id="30723"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文本框 25"/>
          <p:cNvSpPr txBox="1">
            <a:spLocks noChangeArrowheads="1"/>
          </p:cNvSpPr>
          <p:nvPr/>
        </p:nvSpPr>
        <p:spPr bwMode="auto">
          <a:xfrm>
            <a:off x="3024188" y="3009900"/>
            <a:ext cx="8912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4800" b="1" dirty="0">
                <a:solidFill>
                  <a:srgbClr val="FFFFFF"/>
                </a:solidFill>
                <a:latin typeface="微软雅黑" pitchFamily="34" charset="-122"/>
                <a:ea typeface="微软雅黑" pitchFamily="34" charset="-122"/>
              </a:rPr>
              <a:t>存款</a:t>
            </a:r>
            <a:r>
              <a:rPr lang="zh-CN" altLang="en-US" sz="4800" b="1" dirty="0" smtClean="0">
                <a:solidFill>
                  <a:srgbClr val="FFFFFF"/>
                </a:solidFill>
                <a:latin typeface="微软雅黑" pitchFamily="34" charset="-122"/>
                <a:ea typeface="微软雅黑" pitchFamily="34" charset="-122"/>
              </a:rPr>
              <a:t>性公司</a:t>
            </a:r>
            <a:endParaRPr lang="zh-CN" altLang="en-US" sz="4800" b="1" dirty="0">
              <a:solidFill>
                <a:srgbClr val="FFFFFF"/>
              </a:solidFill>
              <a:latin typeface="微软雅黑" pitchFamily="34" charset="-122"/>
              <a:ea typeface="微软雅黑" pitchFamily="34" charset="-122"/>
            </a:endParaRPr>
          </a:p>
        </p:txBody>
      </p:sp>
      <p:sp>
        <p:nvSpPr>
          <p:cNvPr id="30725" name="文本框 2"/>
          <p:cNvSpPr txBox="1">
            <a:spLocks noChangeArrowheads="1"/>
          </p:cNvSpPr>
          <p:nvPr/>
        </p:nvSpPr>
        <p:spPr bwMode="auto">
          <a:xfrm>
            <a:off x="3024188" y="1895475"/>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en-US" altLang="zh-CN" sz="6600" b="1">
                <a:solidFill>
                  <a:srgbClr val="FFFFFF"/>
                </a:solidFill>
                <a:latin typeface="微软雅黑" pitchFamily="34" charset="-122"/>
                <a:ea typeface="微软雅黑" pitchFamily="34" charset="-122"/>
              </a:rPr>
              <a:t>Part 02</a:t>
            </a:r>
            <a:endParaRPr lang="zh-CN" altLang="en-US" sz="6600" b="1">
              <a:solidFill>
                <a:srgbClr val="FFFFFF"/>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74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174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矩形 10"/>
          <p:cNvSpPr>
            <a:spLocks noChangeArrowheads="1"/>
          </p:cNvSpPr>
          <p:nvPr/>
        </p:nvSpPr>
        <p:spPr bwMode="auto">
          <a:xfrm>
            <a:off x="450850" y="1312863"/>
            <a:ext cx="4892686"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dirty="0">
                <a:latin typeface="微软雅黑" pitchFamily="34" charset="-122"/>
                <a:ea typeface="微软雅黑" pitchFamily="34" charset="-122"/>
              </a:rPr>
              <a:t>一</a:t>
            </a:r>
            <a:r>
              <a:rPr lang="zh-CN" altLang="en-US" sz="2400" b="1" dirty="0" smtClean="0">
                <a:latin typeface="微软雅黑" pitchFamily="34" charset="-122"/>
                <a:ea typeface="微软雅黑" pitchFamily="34" charset="-122"/>
              </a:rPr>
              <a:t>、存款性公司的</a:t>
            </a:r>
            <a:r>
              <a:rPr lang="zh-CN" altLang="en-US" sz="2400" b="1" dirty="0">
                <a:latin typeface="微软雅黑" pitchFamily="34" charset="-122"/>
                <a:ea typeface="微软雅黑" pitchFamily="34" charset="-122"/>
              </a:rPr>
              <a:t>种类与运作原理 </a:t>
            </a:r>
            <a:endParaRPr lang="en-US" altLang="zh-CN" sz="2400" b="1" dirty="0">
              <a:latin typeface="微软雅黑" pitchFamily="34" charset="-122"/>
              <a:ea typeface="微软雅黑" pitchFamily="34" charset="-122"/>
            </a:endParaRPr>
          </a:p>
        </p:txBody>
      </p:sp>
      <p:sp>
        <p:nvSpPr>
          <p:cNvPr id="31749"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第二节  存款</a:t>
            </a:r>
            <a:r>
              <a:rPr lang="zh-CN" altLang="en-US" sz="2400" b="1" dirty="0" smtClean="0">
                <a:latin typeface="微软雅黑" pitchFamily="34" charset="-122"/>
                <a:ea typeface="微软雅黑" pitchFamily="34" charset="-122"/>
              </a:rPr>
              <a:t>性公司</a:t>
            </a:r>
            <a:endParaRPr lang="zh-CN" altLang="en-US" sz="2400" b="1" dirty="0">
              <a:solidFill>
                <a:srgbClr val="595959"/>
              </a:solidFill>
              <a:latin typeface="微软雅黑" pitchFamily="34" charset="-122"/>
              <a:ea typeface="微软雅黑" pitchFamily="34" charset="-122"/>
            </a:endParaRPr>
          </a:p>
        </p:txBody>
      </p:sp>
      <p:sp>
        <p:nvSpPr>
          <p:cNvPr id="7" name="矩形 6"/>
          <p:cNvSpPr/>
          <p:nvPr/>
        </p:nvSpPr>
        <p:spPr>
          <a:xfrm>
            <a:off x="355600" y="2097088"/>
            <a:ext cx="3570208" cy="49795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（一）存款</a:t>
            </a:r>
            <a:r>
              <a:rPr lang="zh-CN" altLang="en-US" sz="2400" b="1" kern="0" dirty="0" smtClean="0">
                <a:latin typeface="微软雅黑" panose="020B0503020204020204" pitchFamily="34" charset="-122"/>
                <a:ea typeface="微软雅黑" panose="020B0503020204020204" pitchFamily="34" charset="-122"/>
              </a:rPr>
              <a:t>性公司的种类</a:t>
            </a:r>
            <a:endParaRPr lang="zh-CN" altLang="en-US" sz="2400" b="1" kern="0" dirty="0">
              <a:latin typeface="微软雅黑" panose="020B0503020204020204" pitchFamily="34" charset="-122"/>
              <a:ea typeface="微软雅黑" panose="020B0503020204020204" pitchFamily="34" charset="-122"/>
            </a:endParaRPr>
          </a:p>
        </p:txBody>
      </p:sp>
      <p:sp>
        <p:nvSpPr>
          <p:cNvPr id="31751" name="矩形 1"/>
          <p:cNvSpPr>
            <a:spLocks noChangeArrowheads="1"/>
          </p:cNvSpPr>
          <p:nvPr/>
        </p:nvSpPr>
        <p:spPr bwMode="auto">
          <a:xfrm>
            <a:off x="317500" y="2787650"/>
            <a:ext cx="1170781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079500" lvl="2" indent="-360363" eaLnBrk="1" hangingPunct="1">
              <a:lnSpc>
                <a:spcPct val="120000"/>
              </a:lnSpc>
              <a:spcBef>
                <a:spcPct val="50000"/>
              </a:spcBef>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按照业务活动的目标不同：管理性、商业性和政策性三类</a:t>
            </a:r>
          </a:p>
          <a:p>
            <a:pPr marL="1439863" lvl="3" indent="-360363" eaLnBrk="1" hangingPunct="1">
              <a:lnSpc>
                <a:spcPct val="120000"/>
              </a:lnSpc>
              <a:spcBef>
                <a:spcPct val="50000"/>
              </a:spcBef>
              <a:buClr>
                <a:schemeClr val="tx1"/>
              </a:buClr>
              <a:buFont typeface="Wingdings" pitchFamily="2" charset="2"/>
              <a:buChar char="Ø"/>
            </a:pPr>
            <a:r>
              <a:rPr lang="zh-CN" altLang="en-US" sz="2000" dirty="0">
                <a:latin typeface="微软雅黑" pitchFamily="34" charset="-122"/>
                <a:ea typeface="微软雅黑" pitchFamily="34" charset="-122"/>
                <a:cs typeface="仿宋_GB2312"/>
              </a:rPr>
              <a:t>管理性存款</a:t>
            </a:r>
            <a:r>
              <a:rPr lang="zh-CN" altLang="en-US" sz="2000" dirty="0" smtClean="0">
                <a:latin typeface="微软雅黑" pitchFamily="34" charset="-122"/>
                <a:ea typeface="微软雅黑" pitchFamily="34" charset="-122"/>
                <a:cs typeface="仿宋_GB2312"/>
              </a:rPr>
              <a:t>性公司是</a:t>
            </a:r>
            <a:r>
              <a:rPr lang="zh-CN" altLang="en-US" sz="2000" dirty="0">
                <a:latin typeface="微软雅黑" pitchFamily="34" charset="-122"/>
                <a:ea typeface="微软雅黑" pitchFamily="34" charset="-122"/>
                <a:cs typeface="仿宋_GB2312"/>
              </a:rPr>
              <a:t>指中央银行</a:t>
            </a:r>
          </a:p>
          <a:p>
            <a:pPr marL="1439863" lvl="3" indent="-360363" eaLnBrk="1" hangingPunct="1">
              <a:lnSpc>
                <a:spcPct val="120000"/>
              </a:lnSpc>
              <a:spcBef>
                <a:spcPct val="50000"/>
              </a:spcBef>
              <a:buClr>
                <a:schemeClr val="tx1"/>
              </a:buClr>
              <a:buFont typeface="Wingdings" pitchFamily="2" charset="2"/>
              <a:buChar char="Ø"/>
            </a:pPr>
            <a:r>
              <a:rPr lang="zh-CN" altLang="en-US" sz="2000" dirty="0">
                <a:latin typeface="微软雅黑" pitchFamily="34" charset="-122"/>
                <a:ea typeface="微软雅黑" pitchFamily="34" charset="-122"/>
                <a:cs typeface="仿宋_GB2312"/>
              </a:rPr>
              <a:t>商业性存款</a:t>
            </a:r>
            <a:r>
              <a:rPr lang="zh-CN" altLang="en-US" sz="2000" dirty="0" smtClean="0">
                <a:latin typeface="微软雅黑" pitchFamily="34" charset="-122"/>
                <a:ea typeface="微软雅黑" pitchFamily="34" charset="-122"/>
                <a:cs typeface="仿宋_GB2312"/>
              </a:rPr>
              <a:t>性</a:t>
            </a:r>
            <a:r>
              <a:rPr lang="zh-CN" altLang="en-US" sz="2000" dirty="0">
                <a:latin typeface="微软雅黑" pitchFamily="34" charset="-122"/>
                <a:ea typeface="微软雅黑" pitchFamily="34" charset="-122"/>
                <a:cs typeface="仿宋_GB2312"/>
              </a:rPr>
              <a:t>公司</a:t>
            </a:r>
            <a:r>
              <a:rPr lang="zh-CN" altLang="en-US" sz="2000" dirty="0" smtClean="0">
                <a:latin typeface="微软雅黑" pitchFamily="34" charset="-122"/>
                <a:ea typeface="微软雅黑" pitchFamily="34" charset="-122"/>
                <a:cs typeface="仿宋_GB2312"/>
              </a:rPr>
              <a:t>主要</a:t>
            </a:r>
            <a:r>
              <a:rPr lang="zh-CN" altLang="en-US" sz="2000" dirty="0">
                <a:latin typeface="微软雅黑" pitchFamily="34" charset="-122"/>
                <a:ea typeface="微软雅黑" pitchFamily="34" charset="-122"/>
                <a:cs typeface="仿宋_GB2312"/>
              </a:rPr>
              <a:t>指商业银行、信贷协会、专业银行、信用社、财务公司等</a:t>
            </a:r>
          </a:p>
          <a:p>
            <a:pPr marL="1439863" lvl="3" indent="-360363" eaLnBrk="1" hangingPunct="1">
              <a:lnSpc>
                <a:spcPct val="120000"/>
              </a:lnSpc>
              <a:spcBef>
                <a:spcPct val="50000"/>
              </a:spcBef>
              <a:buClr>
                <a:schemeClr val="tx1"/>
              </a:buClr>
              <a:buFont typeface="Wingdings" pitchFamily="2" charset="2"/>
              <a:buChar char="Ø"/>
            </a:pPr>
            <a:r>
              <a:rPr lang="zh-CN" altLang="en-US" sz="2000" dirty="0">
                <a:latin typeface="微软雅黑" pitchFamily="34" charset="-122"/>
                <a:ea typeface="微软雅黑" pitchFamily="34" charset="-122"/>
                <a:cs typeface="仿宋_GB2312"/>
              </a:rPr>
              <a:t>政策性存款</a:t>
            </a:r>
            <a:r>
              <a:rPr lang="zh-CN" altLang="en-US" sz="2000" dirty="0" smtClean="0">
                <a:latin typeface="微软雅黑" pitchFamily="34" charset="-122"/>
                <a:ea typeface="微软雅黑" pitchFamily="34" charset="-122"/>
                <a:cs typeface="仿宋_GB2312"/>
              </a:rPr>
              <a:t>性</a:t>
            </a:r>
            <a:r>
              <a:rPr lang="zh-CN" altLang="en-US" sz="2000" dirty="0">
                <a:latin typeface="微软雅黑" pitchFamily="34" charset="-122"/>
                <a:ea typeface="微软雅黑" pitchFamily="34" charset="-122"/>
                <a:cs typeface="仿宋_GB2312"/>
              </a:rPr>
              <a:t>公司</a:t>
            </a:r>
            <a:r>
              <a:rPr lang="zh-CN" altLang="en-US" sz="2000" dirty="0" smtClean="0">
                <a:latin typeface="微软雅黑" pitchFamily="34" charset="-122"/>
                <a:ea typeface="微软雅黑" pitchFamily="34" charset="-122"/>
                <a:cs typeface="仿宋_GB2312"/>
              </a:rPr>
              <a:t>主要</a:t>
            </a:r>
            <a:r>
              <a:rPr lang="zh-CN" altLang="en-US" sz="2000" dirty="0">
                <a:latin typeface="微软雅黑" pitchFamily="34" charset="-122"/>
                <a:ea typeface="微软雅黑" pitchFamily="34" charset="-122"/>
                <a:cs typeface="仿宋_GB2312"/>
              </a:rPr>
              <a:t>指政策银行</a:t>
            </a: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77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277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矩形 10"/>
          <p:cNvSpPr>
            <a:spLocks noChangeArrowheads="1"/>
          </p:cNvSpPr>
          <p:nvPr/>
        </p:nvSpPr>
        <p:spPr bwMode="auto">
          <a:xfrm>
            <a:off x="560388" y="1290638"/>
            <a:ext cx="4892686"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dirty="0">
                <a:latin typeface="微软雅黑" pitchFamily="34" charset="-122"/>
                <a:ea typeface="微软雅黑" pitchFamily="34" charset="-122"/>
              </a:rPr>
              <a:t>一</a:t>
            </a:r>
            <a:r>
              <a:rPr lang="zh-CN" altLang="en-US" sz="2400" b="1" dirty="0" smtClean="0">
                <a:latin typeface="微软雅黑" pitchFamily="34" charset="-122"/>
                <a:ea typeface="微软雅黑" pitchFamily="34" charset="-122"/>
              </a:rPr>
              <a:t>、存款性公司的</a:t>
            </a:r>
            <a:r>
              <a:rPr lang="zh-CN" altLang="en-US" sz="2400" b="1" dirty="0">
                <a:latin typeface="微软雅黑" pitchFamily="34" charset="-122"/>
                <a:ea typeface="微软雅黑" pitchFamily="34" charset="-122"/>
              </a:rPr>
              <a:t>种类与运作原理 </a:t>
            </a:r>
            <a:endParaRPr lang="en-US" altLang="zh-CN" sz="2400" b="1" dirty="0">
              <a:latin typeface="微软雅黑" pitchFamily="34" charset="-122"/>
              <a:ea typeface="微软雅黑" pitchFamily="34" charset="-122"/>
            </a:endParaRPr>
          </a:p>
        </p:txBody>
      </p:sp>
      <p:sp>
        <p:nvSpPr>
          <p:cNvPr id="7" name="矩形 6"/>
          <p:cNvSpPr/>
          <p:nvPr/>
        </p:nvSpPr>
        <p:spPr>
          <a:xfrm>
            <a:off x="630238" y="1970088"/>
            <a:ext cx="4802187"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（二）存款性金融机构的运作原理</a:t>
            </a:r>
          </a:p>
        </p:txBody>
      </p:sp>
      <p:sp>
        <p:nvSpPr>
          <p:cNvPr id="32774" name="矩形 1"/>
          <p:cNvSpPr>
            <a:spLocks noChangeArrowheads="1"/>
          </p:cNvSpPr>
          <p:nvPr/>
        </p:nvSpPr>
        <p:spPr bwMode="auto">
          <a:xfrm>
            <a:off x="354013" y="2870200"/>
            <a:ext cx="11231562"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800100" lvl="1" indent="-342900" eaLnBrk="1" hangingPunct="1">
              <a:lnSpc>
                <a:spcPct val="150000"/>
              </a:lnSpc>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存款</a:t>
            </a:r>
            <a:r>
              <a:rPr lang="zh-CN" altLang="en-US" sz="2000" dirty="0" smtClean="0">
                <a:latin typeface="微软雅黑" pitchFamily="34" charset="-122"/>
                <a:ea typeface="微软雅黑" pitchFamily="34" charset="-122"/>
                <a:cs typeface="仿宋_GB2312"/>
              </a:rPr>
              <a:t>性公司的</a:t>
            </a:r>
            <a:r>
              <a:rPr lang="zh-CN" altLang="en-US" sz="2000" dirty="0">
                <a:latin typeface="微软雅黑" pitchFamily="34" charset="-122"/>
                <a:ea typeface="微软雅黑" pitchFamily="34" charset="-122"/>
                <a:cs typeface="仿宋_GB2312"/>
              </a:rPr>
              <a:t>基本业务是资产负债和表外业务。作为一种高杠杆企业，其自有资本低，所需的资金来源主要依靠外部负债获得，而负债业务的主要形式是各类存款和借入资金。 </a:t>
            </a:r>
          </a:p>
          <a:p>
            <a:pPr marL="800100" lvl="1" indent="-342900" eaLnBrk="1" hangingPunct="1">
              <a:lnSpc>
                <a:spcPct val="150000"/>
              </a:lnSpc>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在开展资产负债业务的同时，存款</a:t>
            </a:r>
            <a:r>
              <a:rPr lang="zh-CN" altLang="en-US" sz="2000" dirty="0" smtClean="0">
                <a:latin typeface="微软雅黑" pitchFamily="34" charset="-122"/>
                <a:ea typeface="微软雅黑" pitchFamily="34" charset="-122"/>
                <a:cs typeface="仿宋_GB2312"/>
              </a:rPr>
              <a:t>性公司还</a:t>
            </a:r>
            <a:r>
              <a:rPr lang="zh-CN" altLang="en-US" sz="2000" dirty="0">
                <a:latin typeface="微软雅黑" pitchFamily="34" charset="-122"/>
                <a:ea typeface="微软雅黑" pitchFamily="34" charset="-122"/>
                <a:cs typeface="仿宋_GB2312"/>
              </a:rPr>
              <a:t>承担着提供金融便利的表外业务，这类业务大都属于收取手续费、服务费的项目</a:t>
            </a:r>
            <a:r>
              <a:rPr lang="zh-CN" altLang="en-US" sz="2000" dirty="0" smtClean="0">
                <a:latin typeface="微软雅黑" pitchFamily="34" charset="-122"/>
                <a:ea typeface="微软雅黑" pitchFamily="34" charset="-122"/>
                <a:cs typeface="仿宋_GB2312"/>
              </a:rPr>
              <a:t>。</a:t>
            </a:r>
            <a:endParaRPr lang="en-US" altLang="zh-CN" sz="2000" dirty="0" smtClean="0">
              <a:latin typeface="微软雅黑" pitchFamily="34" charset="-122"/>
              <a:ea typeface="微软雅黑" pitchFamily="34" charset="-122"/>
              <a:cs typeface="仿宋_GB2312"/>
            </a:endParaRPr>
          </a:p>
          <a:p>
            <a:pPr marL="800100" lvl="1" indent="-342900" eaLnBrk="1" hangingPunct="1">
              <a:lnSpc>
                <a:spcPct val="150000"/>
              </a:lnSpc>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存款</a:t>
            </a:r>
            <a:r>
              <a:rPr lang="zh-CN" altLang="en-US" sz="2000" dirty="0" smtClean="0">
                <a:latin typeface="微软雅黑" pitchFamily="34" charset="-122"/>
                <a:ea typeface="微软雅黑" pitchFamily="34" charset="-122"/>
                <a:cs typeface="仿宋_GB2312"/>
              </a:rPr>
              <a:t>性公司的业务运作特点</a:t>
            </a:r>
            <a:r>
              <a:rPr lang="zh-CN" altLang="en-US" sz="2000" dirty="0" smtClean="0">
                <a:latin typeface="微软雅黑" pitchFamily="34" charset="-122"/>
                <a:ea typeface="微软雅黑" pitchFamily="34" charset="-122"/>
                <a:cs typeface="仿宋_GB2312"/>
                <a:sym typeface="Wingdings" panose="05000000000000000000" pitchFamily="2" charset="2"/>
              </a:rPr>
              <a:t>：（</a:t>
            </a:r>
            <a:r>
              <a:rPr lang="en-US" altLang="zh-CN" sz="2000" dirty="0" smtClean="0">
                <a:latin typeface="微软雅黑" pitchFamily="34" charset="-122"/>
                <a:ea typeface="微软雅黑" pitchFamily="34" charset="-122"/>
                <a:cs typeface="仿宋_GB2312"/>
                <a:sym typeface="Wingdings" panose="05000000000000000000" pitchFamily="2" charset="2"/>
              </a:rPr>
              <a:t>1</a:t>
            </a:r>
            <a:r>
              <a:rPr lang="zh-CN" altLang="en-US" sz="2000" dirty="0" smtClean="0">
                <a:latin typeface="微软雅黑" pitchFamily="34" charset="-122"/>
                <a:ea typeface="微软雅黑" pitchFamily="34" charset="-122"/>
                <a:cs typeface="仿宋_GB2312"/>
                <a:sym typeface="Wingdings" panose="05000000000000000000" pitchFamily="2" charset="2"/>
              </a:rPr>
              <a:t>）信用性；（</a:t>
            </a:r>
            <a:r>
              <a:rPr lang="en-US" altLang="zh-CN" sz="2000" dirty="0" smtClean="0">
                <a:latin typeface="微软雅黑" pitchFamily="34" charset="-122"/>
                <a:ea typeface="微软雅黑" pitchFamily="34" charset="-122"/>
                <a:cs typeface="仿宋_GB2312"/>
                <a:sym typeface="Wingdings" panose="05000000000000000000" pitchFamily="2" charset="2"/>
              </a:rPr>
              <a:t>2</a:t>
            </a:r>
            <a:r>
              <a:rPr lang="zh-CN" altLang="en-US" sz="2000" dirty="0" smtClean="0">
                <a:latin typeface="微软雅黑" pitchFamily="34" charset="-122"/>
                <a:ea typeface="微软雅黑" pitchFamily="34" charset="-122"/>
                <a:cs typeface="仿宋_GB2312"/>
                <a:sym typeface="Wingdings" panose="05000000000000000000" pitchFamily="2" charset="2"/>
              </a:rPr>
              <a:t>）风险性；（</a:t>
            </a:r>
            <a:r>
              <a:rPr lang="en-US" altLang="zh-CN" sz="2000" dirty="0" smtClean="0">
                <a:latin typeface="微软雅黑" pitchFamily="34" charset="-122"/>
                <a:ea typeface="微软雅黑" pitchFamily="34" charset="-122"/>
                <a:cs typeface="仿宋_GB2312"/>
                <a:sym typeface="Wingdings" panose="05000000000000000000" pitchFamily="2" charset="2"/>
              </a:rPr>
              <a:t>3</a:t>
            </a:r>
            <a:r>
              <a:rPr lang="zh-CN" altLang="en-US" sz="2000" dirty="0" smtClean="0">
                <a:latin typeface="微软雅黑" pitchFamily="34" charset="-122"/>
                <a:ea typeface="微软雅黑" pitchFamily="34" charset="-122"/>
                <a:cs typeface="仿宋_GB2312"/>
                <a:sym typeface="Wingdings" panose="05000000000000000000" pitchFamily="2" charset="2"/>
              </a:rPr>
              <a:t>）服务性</a:t>
            </a:r>
            <a:r>
              <a:rPr lang="zh-CN" altLang="en-US" sz="2000" dirty="0" smtClean="0">
                <a:latin typeface="微软雅黑" pitchFamily="34" charset="-122"/>
                <a:ea typeface="微软雅黑" pitchFamily="34" charset="-122"/>
                <a:cs typeface="仿宋_GB2312"/>
              </a:rPr>
              <a:t> </a:t>
            </a:r>
            <a:endParaRPr lang="zh-CN" altLang="en-US" sz="2000" dirty="0">
              <a:latin typeface="微软雅黑" pitchFamily="34" charset="-122"/>
              <a:ea typeface="微软雅黑" pitchFamily="34" charset="-122"/>
              <a:cs typeface="仿宋_GB2312"/>
            </a:endParaRPr>
          </a:p>
          <a:p>
            <a:pPr lvl="2" eaLnBrk="1" hangingPunct="1">
              <a:lnSpc>
                <a:spcPct val="120000"/>
              </a:lnSpc>
              <a:spcBef>
                <a:spcPct val="50000"/>
              </a:spcBef>
              <a:buClr>
                <a:srgbClr val="FF3300"/>
              </a:buClr>
              <a:buFont typeface="Wingdings" pitchFamily="2" charset="2"/>
              <a:buNone/>
            </a:pPr>
            <a:endParaRPr lang="zh-CN" altLang="en-US" sz="2000" dirty="0">
              <a:latin typeface="微软雅黑" pitchFamily="34" charset="-122"/>
              <a:ea typeface="微软雅黑" pitchFamily="34" charset="-122"/>
              <a:cs typeface="仿宋_GB2312"/>
            </a:endParaRPr>
          </a:p>
        </p:txBody>
      </p:sp>
      <p:sp>
        <p:nvSpPr>
          <p:cNvPr id="8"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第二节  存款</a:t>
            </a:r>
            <a:r>
              <a:rPr lang="zh-CN" altLang="en-US" sz="2400" b="1" dirty="0" smtClean="0">
                <a:latin typeface="微软雅黑" pitchFamily="34" charset="-122"/>
                <a:ea typeface="微软雅黑" pitchFamily="34" charset="-122"/>
              </a:rPr>
              <a:t>性公司</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3"/>
          <p:cNvSpPr>
            <a:spLocks noChangeArrowheads="1"/>
          </p:cNvSpPr>
          <p:nvPr/>
        </p:nvSpPr>
        <p:spPr bwMode="auto">
          <a:xfrm>
            <a:off x="0" y="0"/>
            <a:ext cx="4470400" cy="6858000"/>
          </a:xfrm>
          <a:prstGeom prst="rect">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grpSp>
        <p:nvGrpSpPr>
          <p:cNvPr id="15363" name="组合 14"/>
          <p:cNvGrpSpPr>
            <a:grpSpLocks/>
          </p:cNvGrpSpPr>
          <p:nvPr/>
        </p:nvGrpSpPr>
        <p:grpSpPr bwMode="auto">
          <a:xfrm>
            <a:off x="5254625" y="1978025"/>
            <a:ext cx="4105275" cy="611188"/>
            <a:chOff x="-315225" y="174812"/>
            <a:chExt cx="4103906" cy="611357"/>
          </a:xfrm>
        </p:grpSpPr>
        <p:sp>
          <p:nvSpPr>
            <p:cNvPr id="15366" name="矩形 12"/>
            <p:cNvSpPr>
              <a:spLocks noChangeArrowheads="1"/>
            </p:cNvSpPr>
            <p:nvPr/>
          </p:nvSpPr>
          <p:spPr bwMode="auto">
            <a:xfrm>
              <a:off x="-315225" y="174812"/>
              <a:ext cx="1422484" cy="611357"/>
            </a:xfrm>
            <a:prstGeom prst="rect">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r>
                <a:rPr lang="en-US" altLang="zh-CN" sz="2800" b="1" dirty="0">
                  <a:solidFill>
                    <a:srgbClr val="FFFFFF"/>
                  </a:solidFill>
                  <a:latin typeface="微软雅黑" pitchFamily="34" charset="-122"/>
                  <a:ea typeface="微软雅黑" pitchFamily="34" charset="-122"/>
                </a:rPr>
                <a:t> </a:t>
              </a:r>
              <a:r>
                <a:rPr lang="zh-CN" altLang="en-US" sz="2800" b="1" dirty="0" smtClean="0">
                  <a:solidFill>
                    <a:srgbClr val="FFFFFF"/>
                  </a:solidFill>
                  <a:latin typeface="微软雅黑" pitchFamily="34" charset="-122"/>
                  <a:ea typeface="微软雅黑" pitchFamily="34" charset="-122"/>
                </a:rPr>
                <a:t>第八讲</a:t>
              </a:r>
              <a:endParaRPr lang="zh-CN" altLang="en-US" sz="2800" b="1" dirty="0">
                <a:solidFill>
                  <a:srgbClr val="FFFFFF"/>
                </a:solidFill>
                <a:latin typeface="微软雅黑" pitchFamily="34" charset="-122"/>
                <a:ea typeface="微软雅黑" pitchFamily="34" charset="-122"/>
              </a:endParaRPr>
            </a:p>
          </p:txBody>
        </p:sp>
        <p:sp>
          <p:nvSpPr>
            <p:cNvPr id="15367" name="文本框 13"/>
            <p:cNvSpPr txBox="1">
              <a:spLocks noChangeArrowheads="1"/>
            </p:cNvSpPr>
            <p:nvPr/>
          </p:nvSpPr>
          <p:spPr bwMode="auto">
            <a:xfrm>
              <a:off x="1107260" y="200927"/>
              <a:ext cx="2681421" cy="523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800" b="1">
                  <a:solidFill>
                    <a:srgbClr val="404040"/>
                  </a:solidFill>
                  <a:latin typeface="微软雅黑" pitchFamily="34" charset="-122"/>
                  <a:ea typeface="微软雅黑" pitchFamily="34" charset="-122"/>
                </a:rPr>
                <a:t>金融机构</a:t>
              </a:r>
            </a:p>
          </p:txBody>
        </p:sp>
      </p:grpSp>
      <p:sp>
        <p:nvSpPr>
          <p:cNvPr id="15364" name="文本框 15"/>
          <p:cNvSpPr txBox="1">
            <a:spLocks noChangeArrowheads="1"/>
          </p:cNvSpPr>
          <p:nvPr/>
        </p:nvSpPr>
        <p:spPr bwMode="auto">
          <a:xfrm>
            <a:off x="5418306" y="3429000"/>
            <a:ext cx="5065544" cy="1401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05000"/>
              </a:lnSpc>
              <a:spcBef>
                <a:spcPct val="50000"/>
              </a:spcBef>
              <a:buClr>
                <a:srgbClr val="00B050"/>
              </a:buClr>
              <a:buFont typeface="Wingdings" pitchFamily="2" charset="2"/>
              <a:buChar char="Ø"/>
            </a:pPr>
            <a:r>
              <a:rPr lang="zh-CN" altLang="en-US" sz="2400" b="1" dirty="0">
                <a:latin typeface="微软雅黑" pitchFamily="34" charset="-122"/>
                <a:ea typeface="微软雅黑" pitchFamily="34" charset="-122"/>
              </a:rPr>
              <a:t> 金融机构体系</a:t>
            </a:r>
          </a:p>
          <a:p>
            <a:pPr eaLnBrk="1" hangingPunct="1">
              <a:lnSpc>
                <a:spcPct val="90000"/>
              </a:lnSpc>
              <a:spcBef>
                <a:spcPts val="1000"/>
              </a:spcBef>
              <a:buClr>
                <a:srgbClr val="00B050"/>
              </a:buClr>
              <a:buFont typeface="Wingdings" pitchFamily="2" charset="2"/>
              <a:buChar char="Ø"/>
            </a:pPr>
            <a:r>
              <a:rPr lang="zh-CN" altLang="en-US" sz="2400" b="1" dirty="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存款性公司</a:t>
            </a:r>
            <a:endParaRPr lang="zh-CN" altLang="en-US" sz="2400" b="1" dirty="0">
              <a:latin typeface="微软雅黑" pitchFamily="34" charset="-122"/>
              <a:ea typeface="微软雅黑" pitchFamily="34" charset="-122"/>
            </a:endParaRPr>
          </a:p>
          <a:p>
            <a:pPr eaLnBrk="1" hangingPunct="1">
              <a:lnSpc>
                <a:spcPct val="90000"/>
              </a:lnSpc>
              <a:spcBef>
                <a:spcPts val="1000"/>
              </a:spcBef>
              <a:buClr>
                <a:srgbClr val="00B050"/>
              </a:buClr>
              <a:buFont typeface="Wingdings" pitchFamily="2" charset="2"/>
              <a:buChar char="Ø"/>
            </a:pPr>
            <a:r>
              <a:rPr lang="zh-CN" altLang="en-US" sz="2400" b="1" dirty="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其他金融性公司</a:t>
            </a:r>
            <a:endParaRPr lang="zh-CN" altLang="en-US" sz="2400" b="1" dirty="0">
              <a:latin typeface="微软雅黑" pitchFamily="34" charset="-122"/>
              <a:ea typeface="微软雅黑" pitchFamily="34" charset="-122"/>
            </a:endParaRPr>
          </a:p>
        </p:txBody>
      </p:sp>
      <p:cxnSp>
        <p:nvCxnSpPr>
          <p:cNvPr id="15365" name="直接连接符 22"/>
          <p:cNvCxnSpPr>
            <a:cxnSpLocks noChangeShapeType="1"/>
          </p:cNvCxnSpPr>
          <p:nvPr/>
        </p:nvCxnSpPr>
        <p:spPr bwMode="auto">
          <a:xfrm>
            <a:off x="5570538" y="2651125"/>
            <a:ext cx="4186237"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379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矩形 10"/>
          <p:cNvSpPr>
            <a:spLocks noChangeArrowheads="1"/>
          </p:cNvSpPr>
          <p:nvPr/>
        </p:nvSpPr>
        <p:spPr bwMode="auto">
          <a:xfrm>
            <a:off x="415925" y="1303338"/>
            <a:ext cx="4892686"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dirty="0">
                <a:latin typeface="微软雅黑" pitchFamily="34" charset="-122"/>
                <a:ea typeface="微软雅黑" pitchFamily="34" charset="-122"/>
              </a:rPr>
              <a:t>一</a:t>
            </a:r>
            <a:r>
              <a:rPr lang="zh-CN" altLang="en-US" sz="2400" b="1" dirty="0" smtClean="0">
                <a:latin typeface="微软雅黑" pitchFamily="34" charset="-122"/>
                <a:ea typeface="微软雅黑" pitchFamily="34" charset="-122"/>
              </a:rPr>
              <a:t>、存款性公司的</a:t>
            </a:r>
            <a:r>
              <a:rPr lang="zh-CN" altLang="en-US" sz="2400" b="1" dirty="0">
                <a:latin typeface="微软雅黑" pitchFamily="34" charset="-122"/>
                <a:ea typeface="微软雅黑" pitchFamily="34" charset="-122"/>
              </a:rPr>
              <a:t>种类与运作原理 </a:t>
            </a:r>
            <a:endParaRPr lang="en-US" altLang="zh-CN" sz="2400" b="1" dirty="0">
              <a:latin typeface="微软雅黑" pitchFamily="34" charset="-122"/>
              <a:ea typeface="微软雅黑" pitchFamily="34" charset="-122"/>
            </a:endParaRPr>
          </a:p>
        </p:txBody>
      </p:sp>
      <p:sp>
        <p:nvSpPr>
          <p:cNvPr id="7" name="矩形 6"/>
          <p:cNvSpPr/>
          <p:nvPr/>
        </p:nvSpPr>
        <p:spPr>
          <a:xfrm>
            <a:off x="560388" y="2009775"/>
            <a:ext cx="5110162" cy="4968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（三）存款性金融机构的职能与作用</a:t>
            </a:r>
          </a:p>
        </p:txBody>
      </p:sp>
      <p:sp>
        <p:nvSpPr>
          <p:cNvPr id="33798" name="矩形 1"/>
          <p:cNvSpPr>
            <a:spLocks noChangeArrowheads="1"/>
          </p:cNvSpPr>
          <p:nvPr/>
        </p:nvSpPr>
        <p:spPr bwMode="auto">
          <a:xfrm>
            <a:off x="506413" y="2860675"/>
            <a:ext cx="100965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800100" lvl="1" indent="-342900" eaLnBrk="1" hangingPunct="1">
              <a:lnSpc>
                <a:spcPct val="150000"/>
              </a:lnSpc>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充当信用中介，实现对全社会的资源配置 </a:t>
            </a:r>
          </a:p>
          <a:p>
            <a:pPr marL="800100" lvl="1" indent="-342900" eaLnBrk="1" hangingPunct="1">
              <a:lnSpc>
                <a:spcPct val="150000"/>
              </a:lnSpc>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充当支付中介，对经济稳定和增长发挥重要作用 </a:t>
            </a:r>
          </a:p>
          <a:p>
            <a:pPr marL="800100" lvl="1" indent="-342900" eaLnBrk="1" hangingPunct="1">
              <a:lnSpc>
                <a:spcPct val="150000"/>
              </a:lnSpc>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创造信用与存款货币，在宏观经济调控中扮演重要角色 </a:t>
            </a:r>
          </a:p>
          <a:p>
            <a:pPr marL="800100" lvl="1" indent="-342900" eaLnBrk="1" hangingPunct="1">
              <a:lnSpc>
                <a:spcPct val="150000"/>
              </a:lnSpc>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转移与管理风险，实现金融、经济的安全运行 </a:t>
            </a:r>
          </a:p>
          <a:p>
            <a:pPr marL="800100" lvl="1" indent="-342900" eaLnBrk="1" hangingPunct="1">
              <a:lnSpc>
                <a:spcPct val="150000"/>
              </a:lnSpc>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提供各种服务便利，满足经济发展的各种金融服务需求</a:t>
            </a:r>
          </a:p>
        </p:txBody>
      </p:sp>
      <p:sp>
        <p:nvSpPr>
          <p:cNvPr id="8"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第二节  存款</a:t>
            </a:r>
            <a:r>
              <a:rPr lang="zh-CN" altLang="en-US" sz="2400" b="1" dirty="0" smtClean="0">
                <a:latin typeface="微软雅黑" pitchFamily="34" charset="-122"/>
                <a:ea typeface="微软雅黑" pitchFamily="34" charset="-122"/>
              </a:rPr>
              <a:t>性公司</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81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481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矩形 10"/>
          <p:cNvSpPr>
            <a:spLocks noChangeArrowheads="1"/>
          </p:cNvSpPr>
          <p:nvPr/>
        </p:nvSpPr>
        <p:spPr bwMode="auto">
          <a:xfrm>
            <a:off x="490538" y="1293813"/>
            <a:ext cx="45847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一、金融机构的种类与运作原理 </a:t>
            </a:r>
            <a:endParaRPr lang="en-US" altLang="zh-CN" sz="2400" b="1">
              <a:latin typeface="微软雅黑" pitchFamily="34" charset="-122"/>
              <a:ea typeface="微软雅黑" pitchFamily="34" charset="-122"/>
            </a:endParaRPr>
          </a:p>
        </p:txBody>
      </p:sp>
      <p:sp>
        <p:nvSpPr>
          <p:cNvPr id="7" name="矩形 6"/>
          <p:cNvSpPr/>
          <p:nvPr/>
        </p:nvSpPr>
        <p:spPr>
          <a:xfrm>
            <a:off x="560388" y="2078038"/>
            <a:ext cx="6032500" cy="4968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（四）存款性金融机构业务运作的内在要求</a:t>
            </a:r>
          </a:p>
        </p:txBody>
      </p:sp>
      <p:sp>
        <p:nvSpPr>
          <p:cNvPr id="34823" name="矩形 1"/>
          <p:cNvSpPr>
            <a:spLocks noChangeArrowheads="1"/>
          </p:cNvSpPr>
          <p:nvPr/>
        </p:nvSpPr>
        <p:spPr bwMode="auto">
          <a:xfrm>
            <a:off x="661481" y="2792413"/>
            <a:ext cx="10885251"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800100" lvl="1" indent="-342900" eaLnBrk="1" hangingPunct="1">
              <a:lnSpc>
                <a:spcPts val="3800"/>
              </a:lnSpc>
              <a:spcBef>
                <a:spcPct val="50000"/>
              </a:spcBef>
              <a:buClr>
                <a:srgbClr val="00B050"/>
              </a:buClr>
              <a:buFont typeface="Wingdings" pitchFamily="2" charset="2"/>
              <a:buChar char="n"/>
              <a:defRPr/>
            </a:pPr>
            <a:r>
              <a:rPr lang="zh-CN" altLang="en-US" sz="2000" dirty="0">
                <a:latin typeface="微软雅黑" pitchFamily="34" charset="-122"/>
                <a:ea typeface="微软雅黑" pitchFamily="34" charset="-122"/>
                <a:cs typeface="仿宋_GB2312"/>
              </a:rPr>
              <a:t>具有公信力。公信力使者获得公众信任的能力。只有公众对存款性金融机构有信心，存款性金融机构才能正常开展业务。</a:t>
            </a:r>
          </a:p>
          <a:p>
            <a:pPr marL="800100" lvl="1" indent="-342900" eaLnBrk="1" hangingPunct="1">
              <a:lnSpc>
                <a:spcPts val="3800"/>
              </a:lnSpc>
              <a:spcBef>
                <a:spcPct val="50000"/>
              </a:spcBef>
              <a:buClr>
                <a:srgbClr val="00B050"/>
              </a:buClr>
              <a:buFont typeface="Wingdings" pitchFamily="2" charset="2"/>
              <a:buChar char="n"/>
              <a:defRPr/>
            </a:pPr>
            <a:r>
              <a:rPr lang="zh-CN" altLang="en-US" sz="2000" dirty="0">
                <a:latin typeface="微软雅黑" pitchFamily="34" charset="-122"/>
                <a:ea typeface="微软雅黑" pitchFamily="34" charset="-122"/>
                <a:cs typeface="仿宋_GB2312"/>
              </a:rPr>
              <a:t>具有流动性。存款性金融机构需要保持足够的可用资金的能力，以便随时应付客户提存以及支付的需要。 </a:t>
            </a:r>
          </a:p>
          <a:p>
            <a:pPr marL="800100" lvl="1" indent="-342900" eaLnBrk="1" hangingPunct="1">
              <a:lnSpc>
                <a:spcPts val="3800"/>
              </a:lnSpc>
              <a:spcBef>
                <a:spcPct val="50000"/>
              </a:spcBef>
              <a:buClr>
                <a:srgbClr val="00B050"/>
              </a:buClr>
              <a:buFont typeface="Wingdings" pitchFamily="2" charset="2"/>
              <a:buChar char="n"/>
              <a:defRPr/>
            </a:pPr>
            <a:r>
              <a:rPr lang="zh-CN" altLang="en-US" sz="2000" dirty="0">
                <a:latin typeface="微软雅黑" pitchFamily="34" charset="-122"/>
                <a:ea typeface="微软雅黑" pitchFamily="34" charset="-122"/>
                <a:cs typeface="仿宋_GB2312"/>
              </a:rPr>
              <a:t>具有信息收集、辨识、筛选的能力。存款性金融机构通过收集、筛选潜在借款人的信息来确定他们偿还贷款的能力。 </a:t>
            </a:r>
          </a:p>
          <a:p>
            <a:pPr lvl="1" eaLnBrk="1" hangingPunct="1">
              <a:lnSpc>
                <a:spcPct val="150000"/>
              </a:lnSpc>
              <a:buClr>
                <a:srgbClr val="FF3300"/>
              </a:buClr>
              <a:defRPr/>
            </a:pPr>
            <a:endParaRPr lang="zh-CN" altLang="en-US" sz="2000" dirty="0">
              <a:latin typeface="微软雅黑" pitchFamily="34" charset="-122"/>
              <a:ea typeface="微软雅黑" pitchFamily="34" charset="-122"/>
              <a:cs typeface="仿宋_GB2312"/>
            </a:endParaRPr>
          </a:p>
        </p:txBody>
      </p:sp>
      <p:sp>
        <p:nvSpPr>
          <p:cNvPr id="8"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第二节  存款</a:t>
            </a:r>
            <a:r>
              <a:rPr lang="zh-CN" altLang="en-US" sz="2400" b="1" dirty="0" smtClean="0">
                <a:latin typeface="微软雅黑" pitchFamily="34" charset="-122"/>
                <a:ea typeface="微软雅黑" pitchFamily="34" charset="-122"/>
              </a:rPr>
              <a:t>性公司</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584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矩形 10"/>
          <p:cNvSpPr>
            <a:spLocks noChangeArrowheads="1"/>
          </p:cNvSpPr>
          <p:nvPr/>
        </p:nvSpPr>
        <p:spPr bwMode="auto">
          <a:xfrm>
            <a:off x="560388" y="1200150"/>
            <a:ext cx="20320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二、商业银行</a:t>
            </a:r>
            <a:endParaRPr lang="en-US" altLang="zh-CN" sz="2400" b="1">
              <a:latin typeface="微软雅黑" pitchFamily="34" charset="-122"/>
              <a:ea typeface="微软雅黑" pitchFamily="34" charset="-122"/>
            </a:endParaRPr>
          </a:p>
        </p:txBody>
      </p:sp>
      <p:sp>
        <p:nvSpPr>
          <p:cNvPr id="7" name="矩形 6"/>
          <p:cNvSpPr/>
          <p:nvPr/>
        </p:nvSpPr>
        <p:spPr>
          <a:xfrm>
            <a:off x="560388" y="1887538"/>
            <a:ext cx="3263900"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（一）商业银行的演进</a:t>
            </a:r>
          </a:p>
        </p:txBody>
      </p:sp>
      <p:sp>
        <p:nvSpPr>
          <p:cNvPr id="2" name="矩形 1"/>
          <p:cNvSpPr/>
          <p:nvPr/>
        </p:nvSpPr>
        <p:spPr>
          <a:xfrm>
            <a:off x="560388" y="2563813"/>
            <a:ext cx="10550525" cy="3919535"/>
          </a:xfrm>
          <a:prstGeom prst="rect">
            <a:avLst/>
          </a:prstGeom>
        </p:spPr>
        <p:txBody>
          <a:bodyPr wrap="square">
            <a:spAutoFit/>
          </a:bodyPr>
          <a:lstStyle/>
          <a:p>
            <a:pPr eaLnBrk="1" hangingPunct="1">
              <a:lnSpc>
                <a:spcPct val="120000"/>
              </a:lnSpc>
              <a:spcBef>
                <a:spcPct val="45000"/>
              </a:spcBef>
              <a:buClr>
                <a:srgbClr val="FF3300"/>
              </a:buClr>
              <a:buFont typeface="Wingdings" panose="05000000000000000000" pitchFamily="2" charset="2"/>
              <a:buNone/>
              <a:defRPr/>
            </a:pPr>
            <a:r>
              <a:rPr lang="en-US" altLang="zh-CN" sz="2200" b="1" kern="0" dirty="0">
                <a:solidFill>
                  <a:schemeClr val="tx2"/>
                </a:solidFill>
                <a:latin typeface="微软雅黑" panose="020B0503020204020204" pitchFamily="34" charset="-122"/>
                <a:ea typeface="微软雅黑" panose="020B0503020204020204" pitchFamily="34" charset="-122"/>
              </a:rPr>
              <a:t> 1</a:t>
            </a:r>
            <a:r>
              <a:rPr lang="zh-CN" altLang="en-US" sz="2200" b="1" kern="0" dirty="0">
                <a:solidFill>
                  <a:schemeClr val="tx2"/>
                </a:solidFill>
                <a:latin typeface="微软雅黑" panose="020B0503020204020204" pitchFamily="34" charset="-122"/>
                <a:ea typeface="微软雅黑" panose="020B0503020204020204" pitchFamily="34" charset="-122"/>
              </a:rPr>
              <a:t>、商业银行的起源</a:t>
            </a:r>
          </a:p>
          <a:p>
            <a:pPr marL="800100" lvl="1" indent="-342900" eaLnBrk="1" hangingPunct="1">
              <a:lnSpc>
                <a:spcPct val="120000"/>
              </a:lnSpc>
              <a:spcBef>
                <a:spcPct val="4500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货币经营业</a:t>
            </a:r>
          </a:p>
          <a:p>
            <a:pPr marL="800100" lvl="1" indent="-342900" eaLnBrk="1" hangingPunct="1">
              <a:lnSpc>
                <a:spcPct val="120000"/>
              </a:lnSpc>
              <a:spcBef>
                <a:spcPct val="4500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货币经营业向银行业的转变</a:t>
            </a:r>
          </a:p>
          <a:p>
            <a:pPr eaLnBrk="1" hangingPunct="1">
              <a:lnSpc>
                <a:spcPct val="120000"/>
              </a:lnSpc>
              <a:spcBef>
                <a:spcPct val="45000"/>
              </a:spcBef>
              <a:buClr>
                <a:srgbClr val="FF3300"/>
              </a:buClr>
              <a:buFont typeface="Wingdings" panose="05000000000000000000" pitchFamily="2" charset="2"/>
              <a:buNone/>
              <a:defRPr/>
            </a:pPr>
            <a:r>
              <a:rPr lang="zh-CN" altLang="en-US" sz="2200" b="1" kern="0" dirty="0">
                <a:solidFill>
                  <a:schemeClr val="tx2"/>
                </a:solidFill>
                <a:latin typeface="微软雅黑" panose="020B0503020204020204" pitchFamily="34" charset="-122"/>
                <a:ea typeface="微软雅黑" panose="020B0503020204020204" pitchFamily="34" charset="-122"/>
              </a:rPr>
              <a:t>  </a:t>
            </a:r>
            <a:r>
              <a:rPr lang="en-US" altLang="zh-CN" sz="2200" b="1" kern="0" dirty="0">
                <a:solidFill>
                  <a:schemeClr val="tx2"/>
                </a:solidFill>
                <a:latin typeface="微软雅黑" panose="020B0503020204020204" pitchFamily="34" charset="-122"/>
                <a:ea typeface="微软雅黑" panose="020B0503020204020204" pitchFamily="34" charset="-122"/>
              </a:rPr>
              <a:t>2</a:t>
            </a:r>
            <a:r>
              <a:rPr lang="zh-CN" altLang="en-US" sz="2200" b="1" kern="0" dirty="0">
                <a:solidFill>
                  <a:schemeClr val="tx2"/>
                </a:solidFill>
                <a:latin typeface="微软雅黑" panose="020B0503020204020204" pitchFamily="34" charset="-122"/>
                <a:ea typeface="微软雅黑" panose="020B0503020204020204" pitchFamily="34" charset="-122"/>
              </a:rPr>
              <a:t>、现代商业银行形成：两种途径</a:t>
            </a:r>
          </a:p>
          <a:p>
            <a:pPr marL="877888" lvl="2" indent="-342900" eaLnBrk="1" hangingPunct="1">
              <a:lnSpc>
                <a:spcPct val="120000"/>
              </a:lnSpc>
              <a:spcBef>
                <a:spcPct val="4500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从旧式的高利贷银行和机构转变而来</a:t>
            </a:r>
          </a:p>
          <a:p>
            <a:pPr marL="877888" lvl="2" indent="-342900" eaLnBrk="1" hangingPunct="1">
              <a:lnSpc>
                <a:spcPct val="120000"/>
              </a:lnSpc>
              <a:spcBef>
                <a:spcPct val="4500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直接组建股份制的商业银行。</a:t>
            </a:r>
            <a:r>
              <a:rPr lang="en-US" altLang="zh-CN" sz="2000" dirty="0">
                <a:latin typeface="微软雅黑" panose="020B0503020204020204" pitchFamily="34" charset="-122"/>
                <a:ea typeface="微软雅黑" panose="020B0503020204020204" pitchFamily="34" charset="-122"/>
                <a:cs typeface="仿宋_GB2312"/>
              </a:rPr>
              <a:t>1694</a:t>
            </a:r>
            <a:r>
              <a:rPr lang="zh-CN" altLang="en-US" sz="2000" dirty="0">
                <a:latin typeface="微软雅黑" panose="020B0503020204020204" pitchFamily="34" charset="-122"/>
                <a:ea typeface="微软雅黑" panose="020B0503020204020204" pitchFamily="34" charset="-122"/>
                <a:cs typeface="仿宋_GB2312"/>
              </a:rPr>
              <a:t>年，英国建立了第一家股份制商业银行</a:t>
            </a:r>
            <a:r>
              <a:rPr lang="en-US" altLang="zh-CN" sz="2000" dirty="0">
                <a:latin typeface="微软雅黑" panose="020B0503020204020204" pitchFamily="34" charset="-122"/>
                <a:ea typeface="微软雅黑" panose="020B0503020204020204" pitchFamily="34" charset="-122"/>
                <a:cs typeface="仿宋_GB2312"/>
              </a:rPr>
              <a:t>——</a:t>
            </a:r>
            <a:r>
              <a:rPr lang="zh-CN" altLang="en-US" sz="2000" dirty="0">
                <a:latin typeface="微软雅黑" panose="020B0503020204020204" pitchFamily="34" charset="-122"/>
                <a:ea typeface="微软雅黑" panose="020B0503020204020204" pitchFamily="34" charset="-122"/>
                <a:cs typeface="仿宋_GB2312"/>
              </a:rPr>
              <a:t>英格兰银行</a:t>
            </a:r>
          </a:p>
          <a:p>
            <a:pPr lvl="1" eaLnBrk="1" hangingPunct="1">
              <a:lnSpc>
                <a:spcPct val="150000"/>
              </a:lnSpc>
              <a:buClr>
                <a:srgbClr val="FF3300"/>
              </a:buClr>
              <a:defRPr/>
            </a:pPr>
            <a:endParaRPr lang="zh-CN" altLang="en-US" sz="2000" dirty="0">
              <a:latin typeface="微软雅黑" panose="020B0503020204020204" pitchFamily="34" charset="-122"/>
              <a:ea typeface="微软雅黑" panose="020B0503020204020204" pitchFamily="34" charset="-122"/>
              <a:cs typeface="仿宋_GB2312"/>
            </a:endParaRPr>
          </a:p>
        </p:txBody>
      </p:sp>
      <p:pic>
        <p:nvPicPr>
          <p:cNvPr id="35848" name="Picture 5" descr="u=177815347,443726314&amp;fm=2&amp;gp=19">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0903" y="2107591"/>
            <a:ext cx="2324947" cy="188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9234" y="2100229"/>
            <a:ext cx="4181475"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第二节  存款</a:t>
            </a:r>
            <a:r>
              <a:rPr lang="zh-CN" altLang="en-US" sz="2400" b="1" dirty="0" smtClean="0">
                <a:latin typeface="微软雅黑" pitchFamily="34" charset="-122"/>
                <a:ea typeface="微软雅黑" pitchFamily="34" charset="-122"/>
              </a:rPr>
              <a:t>性公司</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86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686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矩形 10"/>
          <p:cNvSpPr>
            <a:spLocks noChangeArrowheads="1"/>
          </p:cNvSpPr>
          <p:nvPr/>
        </p:nvSpPr>
        <p:spPr bwMode="auto">
          <a:xfrm>
            <a:off x="460375" y="1150938"/>
            <a:ext cx="20320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二、商业银行</a:t>
            </a:r>
            <a:endParaRPr lang="en-US" altLang="zh-CN" sz="2400" b="1">
              <a:latin typeface="微软雅黑" pitchFamily="34" charset="-122"/>
              <a:ea typeface="微软雅黑" pitchFamily="34" charset="-122"/>
            </a:endParaRPr>
          </a:p>
        </p:txBody>
      </p:sp>
      <p:sp>
        <p:nvSpPr>
          <p:cNvPr id="7" name="矩形 6"/>
          <p:cNvSpPr/>
          <p:nvPr/>
        </p:nvSpPr>
        <p:spPr>
          <a:xfrm>
            <a:off x="560388" y="1882775"/>
            <a:ext cx="3878262"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（二）商业银行的组织结构</a:t>
            </a:r>
          </a:p>
        </p:txBody>
      </p:sp>
      <p:sp>
        <p:nvSpPr>
          <p:cNvPr id="36870" name="矩形 1"/>
          <p:cNvSpPr>
            <a:spLocks noChangeArrowheads="1"/>
          </p:cNvSpPr>
          <p:nvPr/>
        </p:nvSpPr>
        <p:spPr bwMode="auto">
          <a:xfrm>
            <a:off x="972766" y="2828925"/>
            <a:ext cx="10612877"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1" hangingPunct="1">
              <a:lnSpc>
                <a:spcPct val="150000"/>
              </a:lnSpc>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总分行制是银行在大城市设立总行，在各地普遍设立分支行并形成庞大银行网络的制度</a:t>
            </a:r>
          </a:p>
          <a:p>
            <a:pPr marL="342900" indent="-342900" eaLnBrk="1" hangingPunct="1">
              <a:lnSpc>
                <a:spcPct val="150000"/>
              </a:lnSpc>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单一制商业银行</a:t>
            </a:r>
            <a:r>
              <a:rPr lang="en-US" altLang="zh-CN" sz="2000" dirty="0">
                <a:latin typeface="微软雅黑" pitchFamily="34" charset="-122"/>
                <a:ea typeface="微软雅黑" pitchFamily="34" charset="-122"/>
                <a:cs typeface="仿宋_GB2312"/>
              </a:rPr>
              <a:t>(unit banks)</a:t>
            </a:r>
            <a:r>
              <a:rPr lang="zh-CN" altLang="en-US" sz="2000" dirty="0">
                <a:latin typeface="微软雅黑" pitchFamily="34" charset="-122"/>
                <a:ea typeface="微软雅黑" pitchFamily="34" charset="-122"/>
                <a:cs typeface="仿宋_GB2312"/>
              </a:rPr>
              <a:t>，也叫单元制，是不设任何分支机构的银行制度，主要在美国采用</a:t>
            </a:r>
          </a:p>
          <a:p>
            <a:pPr marL="342900" indent="-342900" eaLnBrk="1" hangingPunct="1">
              <a:lnSpc>
                <a:spcPct val="150000"/>
              </a:lnSpc>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控股公司制是指由一家控股公司持有一家或多家银行的股份，或者是控股公司下设多个子公司的组织形式</a:t>
            </a:r>
          </a:p>
          <a:p>
            <a:pPr marL="342900" indent="-342900" eaLnBrk="1" hangingPunct="1">
              <a:lnSpc>
                <a:spcPct val="150000"/>
              </a:lnSpc>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连锁银行制是指由某一个人或某一个集团购买若干家独立银行的多数股票，从而控制这些银行的组织形式 </a:t>
            </a:r>
          </a:p>
        </p:txBody>
      </p:sp>
      <p:sp>
        <p:nvSpPr>
          <p:cNvPr id="8"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第二节  存款</a:t>
            </a:r>
            <a:r>
              <a:rPr lang="zh-CN" altLang="en-US" sz="2400" b="1" dirty="0" smtClean="0">
                <a:latin typeface="微软雅黑" pitchFamily="34" charset="-122"/>
                <a:ea typeface="微软雅黑" pitchFamily="34" charset="-122"/>
              </a:rPr>
              <a:t>性公司</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89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789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矩形 10"/>
          <p:cNvSpPr>
            <a:spLocks noChangeArrowheads="1"/>
          </p:cNvSpPr>
          <p:nvPr/>
        </p:nvSpPr>
        <p:spPr bwMode="auto">
          <a:xfrm>
            <a:off x="560388" y="1200150"/>
            <a:ext cx="20320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二、商业银行</a:t>
            </a:r>
            <a:endParaRPr lang="en-US" altLang="zh-CN" sz="2400" b="1">
              <a:latin typeface="微软雅黑" pitchFamily="34" charset="-122"/>
              <a:ea typeface="微软雅黑" pitchFamily="34" charset="-122"/>
            </a:endParaRPr>
          </a:p>
        </p:txBody>
      </p:sp>
      <p:sp>
        <p:nvSpPr>
          <p:cNvPr id="7" name="矩形 6"/>
          <p:cNvSpPr/>
          <p:nvPr/>
        </p:nvSpPr>
        <p:spPr>
          <a:xfrm>
            <a:off x="650875" y="1916113"/>
            <a:ext cx="3570288" cy="5365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（三）商业银行业务经营</a:t>
            </a:r>
          </a:p>
        </p:txBody>
      </p:sp>
      <p:sp>
        <p:nvSpPr>
          <p:cNvPr id="2" name="矩形 1"/>
          <p:cNvSpPr/>
          <p:nvPr/>
        </p:nvSpPr>
        <p:spPr>
          <a:xfrm>
            <a:off x="768350" y="2563813"/>
            <a:ext cx="11041063" cy="3378617"/>
          </a:xfrm>
          <a:prstGeom prst="rect">
            <a:avLst/>
          </a:prstGeom>
        </p:spPr>
        <p:txBody>
          <a:bodyPr>
            <a:spAutoFit/>
          </a:bodyPr>
          <a:lstStyle/>
          <a:p>
            <a:pPr eaLnBrk="1" hangingPunct="1">
              <a:lnSpc>
                <a:spcPts val="2600"/>
              </a:lnSpc>
              <a:spcBef>
                <a:spcPct val="50000"/>
              </a:spcBef>
              <a:buClr>
                <a:srgbClr val="FF3300"/>
              </a:buClr>
              <a:buFont typeface="Wingdings" panose="05000000000000000000" pitchFamily="2" charset="2"/>
              <a:buNone/>
              <a:defRPr/>
            </a:pPr>
            <a:r>
              <a:rPr lang="en-US" altLang="zh-CN" sz="2200" b="1" kern="0" dirty="0">
                <a:solidFill>
                  <a:schemeClr val="tx2"/>
                </a:solidFill>
                <a:latin typeface="微软雅黑" panose="020B0503020204020204" pitchFamily="34" charset="-122"/>
                <a:ea typeface="微软雅黑" panose="020B0503020204020204" pitchFamily="34" charset="-122"/>
              </a:rPr>
              <a:t>1</a:t>
            </a:r>
            <a:r>
              <a:rPr lang="zh-CN" altLang="en-US" sz="2200" b="1" kern="0" dirty="0">
                <a:solidFill>
                  <a:schemeClr val="tx2"/>
                </a:solidFill>
                <a:latin typeface="微软雅黑" panose="020B0503020204020204" pitchFamily="34" charset="-122"/>
                <a:ea typeface="微软雅黑" panose="020B0503020204020204" pitchFamily="34" charset="-122"/>
              </a:rPr>
              <a:t>、商业银行的业务类型     </a:t>
            </a:r>
          </a:p>
          <a:p>
            <a:pPr marL="342900" indent="-342900" eaLnBrk="1" hangingPunct="1">
              <a:lnSpc>
                <a:spcPts val="26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商业银行的表内业务</a:t>
            </a:r>
          </a:p>
          <a:p>
            <a:pPr marL="800100" lvl="1" indent="-342900" eaLnBrk="1" hangingPunct="1">
              <a:lnSpc>
                <a:spcPts val="2600"/>
              </a:lnSpc>
              <a:buClr>
                <a:schemeClr val="tx1"/>
              </a:buClr>
              <a:buFont typeface="Wingdings" pitchFamily="2" charset="2"/>
              <a:buChar char="Ø"/>
              <a:defRPr/>
            </a:pPr>
            <a:r>
              <a:rPr lang="zh-CN" altLang="en-US" sz="2000" dirty="0">
                <a:latin typeface="微软雅黑" panose="020B0503020204020204" pitchFamily="34" charset="-122"/>
                <a:ea typeface="微软雅黑" panose="020B0503020204020204" pitchFamily="34" charset="-122"/>
                <a:cs typeface="仿宋_GB2312"/>
              </a:rPr>
              <a:t>资产业务</a:t>
            </a:r>
            <a:r>
              <a:rPr lang="en-US" altLang="zh-CN" sz="2000" dirty="0">
                <a:latin typeface="微软雅黑" panose="020B0503020204020204" pitchFamily="34" charset="-122"/>
                <a:ea typeface="微软雅黑" panose="020B0503020204020204" pitchFamily="34" charset="-122"/>
                <a:cs typeface="仿宋_GB2312"/>
              </a:rPr>
              <a:t>(assets business)</a:t>
            </a:r>
            <a:r>
              <a:rPr lang="zh-CN" altLang="en-US" sz="2000" dirty="0">
                <a:latin typeface="微软雅黑" panose="020B0503020204020204" pitchFamily="34" charset="-122"/>
                <a:ea typeface="微软雅黑" panose="020B0503020204020204" pitchFamily="34" charset="-122"/>
                <a:cs typeface="仿宋_GB2312"/>
              </a:rPr>
              <a:t>是商业银行的资金运用项目，包括现金资产、信贷资产、证券投资等业务，反映出银行资金的存在形态及其拥有的对外债权。商业银行的资产业务是其取得收入的基本途径</a:t>
            </a:r>
          </a:p>
          <a:p>
            <a:pPr marL="800100" lvl="1" indent="-342900" eaLnBrk="1" hangingPunct="1">
              <a:lnSpc>
                <a:spcPts val="2600"/>
              </a:lnSpc>
              <a:spcBef>
                <a:spcPct val="50000"/>
              </a:spcBef>
              <a:buClr>
                <a:schemeClr val="tx1"/>
              </a:buClr>
              <a:buFont typeface="Wingdings" pitchFamily="2" charset="2"/>
              <a:buChar char="Ø"/>
              <a:defRPr/>
            </a:pPr>
            <a:r>
              <a:rPr lang="zh-CN" altLang="en-US" sz="2000" dirty="0">
                <a:latin typeface="微软雅黑" panose="020B0503020204020204" pitchFamily="34" charset="-122"/>
                <a:ea typeface="微软雅黑" panose="020B0503020204020204" pitchFamily="34" charset="-122"/>
                <a:cs typeface="仿宋_GB2312"/>
              </a:rPr>
              <a:t>负债业务</a:t>
            </a:r>
            <a:r>
              <a:rPr lang="en-US" altLang="zh-CN" sz="2000" dirty="0">
                <a:latin typeface="微软雅黑" panose="020B0503020204020204" pitchFamily="34" charset="-122"/>
                <a:ea typeface="微软雅黑" panose="020B0503020204020204" pitchFamily="34" charset="-122"/>
                <a:cs typeface="仿宋_GB2312"/>
              </a:rPr>
              <a:t>(liability business)</a:t>
            </a:r>
            <a:r>
              <a:rPr lang="zh-CN" altLang="en-US" sz="2000" dirty="0">
                <a:latin typeface="微软雅黑" panose="020B0503020204020204" pitchFamily="34" charset="-122"/>
                <a:ea typeface="微软雅黑" panose="020B0503020204020204" pitchFamily="34" charset="-122"/>
                <a:cs typeface="仿宋_GB2312"/>
              </a:rPr>
              <a:t>是指形成商业银行资金来源的业务。商业银行的负债业务主要有三种形式：被动负债指商业银行通过吸收存款来筹集资金；主动负债指商业银行通过发行各种金融工具主动吸收资金的业务；其他负债包括借入款和临时占用两</a:t>
            </a:r>
            <a:r>
              <a:rPr lang="zh-CN" altLang="en-US" sz="2000" dirty="0" smtClean="0">
                <a:latin typeface="微软雅黑" panose="020B0503020204020204" pitchFamily="34" charset="-122"/>
                <a:ea typeface="微软雅黑" panose="020B0503020204020204" pitchFamily="34" charset="-122"/>
                <a:cs typeface="仿宋_GB2312"/>
              </a:rPr>
              <a:t>类</a:t>
            </a:r>
            <a:endParaRPr lang="en-US" altLang="zh-CN" sz="2000" dirty="0" smtClean="0">
              <a:latin typeface="微软雅黑" panose="020B0503020204020204" pitchFamily="34" charset="-122"/>
              <a:ea typeface="微软雅黑" panose="020B0503020204020204" pitchFamily="34" charset="-122"/>
              <a:cs typeface="仿宋_GB2312"/>
            </a:endParaRPr>
          </a:p>
          <a:p>
            <a:pPr marL="800100" lvl="1" indent="-342900" eaLnBrk="1" hangingPunct="1">
              <a:lnSpc>
                <a:spcPts val="2600"/>
              </a:lnSpc>
              <a:spcBef>
                <a:spcPct val="50000"/>
              </a:spcBef>
              <a:buClr>
                <a:schemeClr val="tx1"/>
              </a:buClr>
              <a:buFont typeface="Wingdings" pitchFamily="2" charset="2"/>
              <a:buChar char="Ø"/>
              <a:defRPr/>
            </a:pPr>
            <a:r>
              <a:rPr lang="zh-CN" altLang="en-US" sz="2000" dirty="0" smtClean="0">
                <a:latin typeface="微软雅黑" panose="020B0503020204020204" pitchFamily="34" charset="-122"/>
                <a:ea typeface="微软雅黑" panose="020B0503020204020204" pitchFamily="34" charset="-122"/>
                <a:cs typeface="仿宋_GB2312"/>
              </a:rPr>
              <a:t>银行资本（</a:t>
            </a:r>
            <a:r>
              <a:rPr lang="en-US" altLang="zh-CN" sz="2000" dirty="0" smtClean="0">
                <a:latin typeface="微软雅黑" panose="020B0503020204020204" pitchFamily="34" charset="-122"/>
                <a:ea typeface="微软雅黑" panose="020B0503020204020204" pitchFamily="34" charset="-122"/>
                <a:cs typeface="仿宋_GB2312"/>
              </a:rPr>
              <a:t>Capital</a:t>
            </a:r>
            <a:r>
              <a:rPr lang="zh-CN" altLang="en-US" sz="2000" dirty="0" smtClean="0">
                <a:latin typeface="微软雅黑" panose="020B0503020204020204" pitchFamily="34" charset="-122"/>
                <a:ea typeface="微软雅黑" panose="020B0503020204020204" pitchFamily="34" charset="-122"/>
                <a:cs typeface="仿宋_GB2312"/>
              </a:rPr>
              <a:t>）：银行自身拥有的或能够永久支配使用的资金。</a:t>
            </a:r>
            <a:endParaRPr lang="zh-CN" altLang="en-US" sz="2000" dirty="0">
              <a:latin typeface="微软雅黑" panose="020B0503020204020204" pitchFamily="34" charset="-122"/>
              <a:ea typeface="微软雅黑" panose="020B0503020204020204" pitchFamily="34" charset="-122"/>
              <a:cs typeface="仿宋_GB2312"/>
            </a:endParaRPr>
          </a:p>
        </p:txBody>
      </p:sp>
      <p:sp>
        <p:nvSpPr>
          <p:cNvPr id="8"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第二节  存款</a:t>
            </a:r>
            <a:r>
              <a:rPr lang="zh-CN" altLang="en-US" sz="2400" b="1" dirty="0" smtClean="0">
                <a:latin typeface="微软雅黑" pitchFamily="34" charset="-122"/>
                <a:ea typeface="微软雅黑" pitchFamily="34" charset="-122"/>
              </a:rPr>
              <a:t>性公司</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91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891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矩形 10"/>
          <p:cNvSpPr>
            <a:spLocks noChangeArrowheads="1"/>
          </p:cNvSpPr>
          <p:nvPr/>
        </p:nvSpPr>
        <p:spPr bwMode="auto">
          <a:xfrm>
            <a:off x="450850" y="1160463"/>
            <a:ext cx="20320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二、商业银行</a:t>
            </a:r>
            <a:endParaRPr lang="en-US" altLang="zh-CN" sz="2400" b="1">
              <a:latin typeface="微软雅黑" pitchFamily="34" charset="-122"/>
              <a:ea typeface="微软雅黑" pitchFamily="34" charset="-122"/>
            </a:endParaRPr>
          </a:p>
        </p:txBody>
      </p:sp>
      <p:sp>
        <p:nvSpPr>
          <p:cNvPr id="7" name="矩形 6"/>
          <p:cNvSpPr/>
          <p:nvPr/>
        </p:nvSpPr>
        <p:spPr>
          <a:xfrm>
            <a:off x="450850" y="1785938"/>
            <a:ext cx="3570288" cy="5349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（三）商业银行业务经营</a:t>
            </a:r>
          </a:p>
        </p:txBody>
      </p:sp>
      <p:sp>
        <p:nvSpPr>
          <p:cNvPr id="38919" name="矩形 1"/>
          <p:cNvSpPr>
            <a:spLocks noChangeArrowheads="1"/>
          </p:cNvSpPr>
          <p:nvPr/>
        </p:nvSpPr>
        <p:spPr bwMode="auto">
          <a:xfrm>
            <a:off x="661988" y="2365375"/>
            <a:ext cx="11022012"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lnSpc>
                <a:spcPts val="3600"/>
              </a:lnSpc>
              <a:buClr>
                <a:srgbClr val="00B050"/>
              </a:buClr>
              <a:buFont typeface="Wingdings" pitchFamily="2" charset="2"/>
              <a:buChar char="n"/>
              <a:defRPr/>
            </a:pPr>
            <a:r>
              <a:rPr lang="zh-CN" altLang="en-US" sz="2000" dirty="0">
                <a:latin typeface="微软雅黑" pitchFamily="34" charset="-122"/>
                <a:ea typeface="微软雅黑" pitchFamily="34" charset="-122"/>
                <a:cs typeface="仿宋_GB2312"/>
              </a:rPr>
              <a:t>商业银行的表外业务</a:t>
            </a:r>
          </a:p>
          <a:p>
            <a:pPr marL="622300" lvl="1" indent="-261938" eaLnBrk="1" hangingPunct="1">
              <a:lnSpc>
                <a:spcPts val="3600"/>
              </a:lnSpc>
              <a:buFont typeface="Wingdings" pitchFamily="2" charset="2"/>
              <a:buChar char="Ø"/>
              <a:defRPr/>
            </a:pPr>
            <a:r>
              <a:rPr lang="zh-CN" altLang="en-US" sz="2000" dirty="0" smtClean="0">
                <a:latin typeface="微软雅黑" pitchFamily="34" charset="-122"/>
                <a:ea typeface="微软雅黑" pitchFamily="34" charset="-122"/>
                <a:cs typeface="仿宋_GB2312"/>
              </a:rPr>
              <a:t>表</a:t>
            </a:r>
            <a:r>
              <a:rPr lang="zh-CN" altLang="en-US" sz="2000" dirty="0">
                <a:latin typeface="微软雅黑" pitchFamily="34" charset="-122"/>
                <a:ea typeface="微软雅黑" pitchFamily="34" charset="-122"/>
                <a:cs typeface="仿宋_GB2312"/>
              </a:rPr>
              <a:t>外业务（</a:t>
            </a:r>
            <a:r>
              <a:rPr lang="en-US" altLang="zh-CN" sz="2000" dirty="0">
                <a:latin typeface="微软雅黑" pitchFamily="34" charset="-122"/>
                <a:ea typeface="微软雅黑" pitchFamily="34" charset="-122"/>
                <a:cs typeface="仿宋_GB2312"/>
              </a:rPr>
              <a:t>off balance sheet business</a:t>
            </a:r>
            <a:r>
              <a:rPr lang="zh-CN" altLang="en-US" sz="2000" dirty="0">
                <a:latin typeface="微软雅黑" pitchFamily="34" charset="-122"/>
                <a:ea typeface="微软雅黑" pitchFamily="34" charset="-122"/>
                <a:cs typeface="仿宋_GB2312"/>
              </a:rPr>
              <a:t>）是指不直接进入资产负债表内的</a:t>
            </a:r>
            <a:r>
              <a:rPr lang="zh-CN" altLang="en-US" sz="2000" dirty="0" smtClean="0">
                <a:latin typeface="微软雅黑" pitchFamily="34" charset="-122"/>
                <a:ea typeface="微软雅黑" pitchFamily="34" charset="-122"/>
                <a:cs typeface="仿宋_GB2312"/>
              </a:rPr>
              <a:t>业务有两</a:t>
            </a:r>
            <a:r>
              <a:rPr lang="zh-CN" altLang="en-US" sz="2000" dirty="0">
                <a:latin typeface="微软雅黑" pitchFamily="34" charset="-122"/>
                <a:ea typeface="微软雅黑" pitchFamily="34" charset="-122"/>
                <a:cs typeface="仿宋_GB2312"/>
              </a:rPr>
              <a:t>类： </a:t>
            </a:r>
          </a:p>
          <a:p>
            <a:pPr marL="703262" lvl="2" indent="-342900" eaLnBrk="1" hangingPunct="1">
              <a:lnSpc>
                <a:spcPts val="3600"/>
              </a:lnSpc>
              <a:buClr>
                <a:srgbClr val="00B050"/>
              </a:buClr>
              <a:buFont typeface="Arial" pitchFamily="34" charset="0"/>
              <a:buChar char="•"/>
              <a:defRPr/>
            </a:pPr>
            <a:r>
              <a:rPr lang="zh-CN" altLang="en-US" sz="2000" dirty="0">
                <a:latin typeface="微软雅黑" pitchFamily="34" charset="-122"/>
                <a:ea typeface="微软雅黑" pitchFamily="34" charset="-122"/>
                <a:cs typeface="仿宋_GB2312"/>
              </a:rPr>
              <a:t>中间业务</a:t>
            </a:r>
            <a:r>
              <a:rPr lang="zh-CN" altLang="en-US" sz="2000" dirty="0" smtClean="0">
                <a:latin typeface="微软雅黑" pitchFamily="34" charset="-122"/>
                <a:ea typeface="微软雅黑" pitchFamily="34" charset="-122"/>
                <a:cs typeface="仿宋_GB2312"/>
              </a:rPr>
              <a:t>包括：兑换</a:t>
            </a:r>
            <a:r>
              <a:rPr lang="zh-CN" altLang="en-US" sz="2000" dirty="0">
                <a:latin typeface="微软雅黑" pitchFamily="34" charset="-122"/>
                <a:ea typeface="微软雅黑" pitchFamily="34" charset="-122"/>
                <a:cs typeface="仿宋_GB2312"/>
              </a:rPr>
              <a:t>、保管、汇兑等种类，现代发展为各种结算业务、代理业务、信托业务、信用卡业务、理财业务、信息咨询业务等</a:t>
            </a:r>
          </a:p>
          <a:p>
            <a:pPr marL="703262" lvl="2" indent="-342900" eaLnBrk="1" hangingPunct="1">
              <a:lnSpc>
                <a:spcPts val="3600"/>
              </a:lnSpc>
              <a:buClr>
                <a:srgbClr val="00B050"/>
              </a:buClr>
              <a:buFont typeface="Arial" pitchFamily="34" charset="0"/>
              <a:buChar char="•"/>
              <a:defRPr/>
            </a:pPr>
            <a:r>
              <a:rPr lang="zh-CN" altLang="en-US" sz="2000" dirty="0" smtClean="0">
                <a:latin typeface="微软雅黑" pitchFamily="34" charset="-122"/>
                <a:ea typeface="微软雅黑" pitchFamily="34" charset="-122"/>
                <a:cs typeface="仿宋_GB2312"/>
              </a:rPr>
              <a:t>创新表</a:t>
            </a:r>
            <a:r>
              <a:rPr lang="zh-CN" altLang="en-US" sz="2000" dirty="0">
                <a:latin typeface="微软雅黑" pitchFamily="34" charset="-122"/>
                <a:ea typeface="微软雅黑" pitchFamily="34" charset="-122"/>
                <a:cs typeface="仿宋_GB2312"/>
              </a:rPr>
              <a:t>外业务是指不直接列入资产负债表内，但同表内的资产业务或负债业务关系密切的业务，又可称为或有资产业务与或有负债业务，</a:t>
            </a:r>
            <a:r>
              <a:rPr lang="zh-CN" altLang="en-US" sz="2000" dirty="0" smtClean="0">
                <a:latin typeface="微软雅黑" pitchFamily="34" charset="-122"/>
                <a:ea typeface="微软雅黑" pitchFamily="34" charset="-122"/>
                <a:cs typeface="仿宋_GB2312"/>
              </a:rPr>
              <a:t>如，贷款</a:t>
            </a:r>
            <a:r>
              <a:rPr lang="zh-CN" altLang="en-US" sz="2000" dirty="0">
                <a:latin typeface="微软雅黑" pitchFamily="34" charset="-122"/>
                <a:ea typeface="微软雅黑" pitchFamily="34" charset="-122"/>
                <a:cs typeface="仿宋_GB2312"/>
              </a:rPr>
              <a:t>承诺、担保、回购协议、票据发行便利和衍生性的互换、期货、期权、远期合约</a:t>
            </a:r>
            <a:r>
              <a:rPr lang="zh-CN" altLang="en-US" sz="2000" dirty="0" smtClean="0">
                <a:latin typeface="微软雅黑" pitchFamily="34" charset="-122"/>
                <a:ea typeface="微软雅黑" pitchFamily="34" charset="-122"/>
                <a:cs typeface="仿宋_GB2312"/>
              </a:rPr>
              <a:t>等</a:t>
            </a:r>
            <a:endParaRPr lang="en-US" altLang="zh-CN" sz="2000" dirty="0" smtClean="0">
              <a:latin typeface="微软雅黑" pitchFamily="34" charset="-122"/>
              <a:ea typeface="微软雅黑" pitchFamily="34" charset="-122"/>
              <a:cs typeface="仿宋_GB2312"/>
            </a:endParaRPr>
          </a:p>
          <a:p>
            <a:pPr marL="342900" lvl="2" indent="-342900" eaLnBrk="1" hangingPunct="1">
              <a:lnSpc>
                <a:spcPts val="3600"/>
              </a:lnSpc>
              <a:buClr>
                <a:srgbClr val="00B050"/>
              </a:buClr>
              <a:buFont typeface="Wingdings" pitchFamily="2" charset="2"/>
              <a:buChar char="n"/>
              <a:defRPr/>
            </a:pPr>
            <a:r>
              <a:rPr lang="zh-CN" altLang="en-US" sz="2000" dirty="0">
                <a:latin typeface="微软雅黑" pitchFamily="34" charset="-122"/>
                <a:ea typeface="微软雅黑" pitchFamily="34" charset="-122"/>
                <a:cs typeface="仿宋_GB2312"/>
              </a:rPr>
              <a:t>商业银行业务发展趋势</a:t>
            </a:r>
          </a:p>
          <a:p>
            <a:pPr marL="800100" lvl="1" indent="-342900" eaLnBrk="1" hangingPunct="1">
              <a:lnSpc>
                <a:spcPct val="150000"/>
              </a:lnSpc>
              <a:buClr>
                <a:schemeClr val="accent4">
                  <a:lumMod val="85000"/>
                  <a:lumOff val="15000"/>
                </a:schemeClr>
              </a:buClr>
              <a:buFont typeface="Wingdings" panose="05000000000000000000" pitchFamily="2" charset="2"/>
              <a:buChar char="Ø"/>
              <a:defRPr/>
            </a:pPr>
            <a:r>
              <a:rPr lang="zh-CN" altLang="en-US" sz="2000" dirty="0" smtClean="0">
                <a:latin typeface="微软雅黑" pitchFamily="34" charset="-122"/>
                <a:ea typeface="微软雅黑" pitchFamily="34" charset="-122"/>
                <a:cs typeface="仿宋_GB2312"/>
              </a:rPr>
              <a:t>（</a:t>
            </a:r>
            <a:r>
              <a:rPr lang="en-US" altLang="zh-CN" sz="2000" dirty="0" smtClean="0">
                <a:latin typeface="微软雅黑" pitchFamily="34" charset="-122"/>
                <a:ea typeface="微软雅黑" pitchFamily="34" charset="-122"/>
                <a:cs typeface="仿宋_GB2312"/>
              </a:rPr>
              <a:t>1</a:t>
            </a:r>
            <a:r>
              <a:rPr lang="zh-CN" altLang="en-US" sz="2000" dirty="0" smtClean="0">
                <a:latin typeface="微软雅黑" pitchFamily="34" charset="-122"/>
                <a:ea typeface="微软雅黑" pitchFamily="34" charset="-122"/>
                <a:cs typeface="仿宋_GB2312"/>
              </a:rPr>
              <a:t>）客户</a:t>
            </a:r>
            <a:r>
              <a:rPr lang="zh-CN" altLang="en-US" sz="2000" dirty="0">
                <a:latin typeface="微软雅黑" pitchFamily="34" charset="-122"/>
                <a:ea typeface="微软雅黑" pitchFamily="34" charset="-122"/>
                <a:cs typeface="仿宋_GB2312"/>
              </a:rPr>
              <a:t>为中心理念</a:t>
            </a:r>
            <a:r>
              <a:rPr lang="zh-CN" altLang="en-US" sz="2000" dirty="0" smtClean="0">
                <a:latin typeface="微软雅黑" pitchFamily="34" charset="-122"/>
                <a:ea typeface="微软雅黑" pitchFamily="34" charset="-122"/>
                <a:cs typeface="仿宋_GB2312"/>
              </a:rPr>
              <a:t>；（</a:t>
            </a:r>
            <a:r>
              <a:rPr lang="en-US" altLang="zh-CN" sz="2000" dirty="0" smtClean="0">
                <a:latin typeface="微软雅黑" pitchFamily="34" charset="-122"/>
                <a:ea typeface="微软雅黑" pitchFamily="34" charset="-122"/>
                <a:cs typeface="仿宋_GB2312"/>
              </a:rPr>
              <a:t>2</a:t>
            </a:r>
            <a:r>
              <a:rPr lang="zh-CN" altLang="en-US" sz="2000" dirty="0" smtClean="0">
                <a:latin typeface="微软雅黑" pitchFamily="34" charset="-122"/>
                <a:ea typeface="微软雅黑" pitchFamily="34" charset="-122"/>
                <a:cs typeface="仿宋_GB2312"/>
              </a:rPr>
              <a:t>）业务</a:t>
            </a:r>
            <a:r>
              <a:rPr lang="zh-CN" altLang="en-US" sz="2000" dirty="0">
                <a:latin typeface="微软雅黑" pitchFamily="34" charset="-122"/>
                <a:ea typeface="微软雅黑" pitchFamily="34" charset="-122"/>
                <a:cs typeface="仿宋_GB2312"/>
              </a:rPr>
              <a:t>创新与多元化</a:t>
            </a:r>
            <a:r>
              <a:rPr lang="zh-CN" altLang="en-US" sz="2000" dirty="0" smtClean="0">
                <a:latin typeface="微软雅黑" pitchFamily="34" charset="-122"/>
                <a:ea typeface="微软雅黑" pitchFamily="34" charset="-122"/>
                <a:cs typeface="仿宋_GB2312"/>
              </a:rPr>
              <a:t>；（</a:t>
            </a:r>
            <a:r>
              <a:rPr lang="en-US" altLang="zh-CN" sz="2000" dirty="0" smtClean="0">
                <a:latin typeface="微软雅黑" pitchFamily="34" charset="-122"/>
                <a:ea typeface="微软雅黑" pitchFamily="34" charset="-122"/>
                <a:cs typeface="仿宋_GB2312"/>
              </a:rPr>
              <a:t>3</a:t>
            </a:r>
            <a:r>
              <a:rPr lang="zh-CN" altLang="en-US" sz="2000" dirty="0" smtClean="0">
                <a:latin typeface="微软雅黑" pitchFamily="34" charset="-122"/>
                <a:ea typeface="微软雅黑" pitchFamily="34" charset="-122"/>
                <a:cs typeface="仿宋_GB2312"/>
              </a:rPr>
              <a:t>）科技</a:t>
            </a:r>
            <a:r>
              <a:rPr lang="zh-CN" altLang="en-US" sz="2000" dirty="0">
                <a:latin typeface="微软雅黑" pitchFamily="34" charset="-122"/>
                <a:ea typeface="微软雅黑" pitchFamily="34" charset="-122"/>
                <a:cs typeface="仿宋_GB2312"/>
              </a:rPr>
              <a:t>赋能促进业务</a:t>
            </a:r>
            <a:r>
              <a:rPr lang="zh-CN" altLang="en-US" sz="2000" dirty="0" smtClean="0">
                <a:latin typeface="微软雅黑" pitchFamily="34" charset="-122"/>
                <a:ea typeface="微软雅黑" pitchFamily="34" charset="-122"/>
                <a:cs typeface="仿宋_GB2312"/>
              </a:rPr>
              <a:t>经营</a:t>
            </a:r>
            <a:endParaRPr lang="zh-CN" altLang="en-US" sz="2000" dirty="0">
              <a:latin typeface="微软雅黑" pitchFamily="34" charset="-122"/>
              <a:ea typeface="微软雅黑" pitchFamily="34" charset="-122"/>
              <a:cs typeface="仿宋_GB2312"/>
            </a:endParaRPr>
          </a:p>
        </p:txBody>
      </p:sp>
      <p:sp>
        <p:nvSpPr>
          <p:cNvPr id="8"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第二节  存款</a:t>
            </a:r>
            <a:r>
              <a:rPr lang="zh-CN" altLang="en-US" sz="2400" b="1" dirty="0" smtClean="0">
                <a:latin typeface="微软雅黑" pitchFamily="34" charset="-122"/>
                <a:ea typeface="微软雅黑" pitchFamily="34" charset="-122"/>
              </a:rPr>
              <a:t>性公司</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93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993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矩形 10"/>
          <p:cNvSpPr>
            <a:spLocks noChangeArrowheads="1"/>
          </p:cNvSpPr>
          <p:nvPr/>
        </p:nvSpPr>
        <p:spPr bwMode="auto">
          <a:xfrm>
            <a:off x="560388" y="1263650"/>
            <a:ext cx="20320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二、商业银行</a:t>
            </a:r>
            <a:endParaRPr lang="en-US" altLang="zh-CN" sz="2400" b="1">
              <a:latin typeface="微软雅黑" pitchFamily="34" charset="-122"/>
              <a:ea typeface="微软雅黑" pitchFamily="34" charset="-122"/>
            </a:endParaRPr>
          </a:p>
        </p:txBody>
      </p:sp>
      <p:sp>
        <p:nvSpPr>
          <p:cNvPr id="7" name="矩形 6"/>
          <p:cNvSpPr/>
          <p:nvPr/>
        </p:nvSpPr>
        <p:spPr>
          <a:xfrm>
            <a:off x="560388" y="1922463"/>
            <a:ext cx="3570287" cy="5349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（三）商业银行业务经营</a:t>
            </a:r>
          </a:p>
        </p:txBody>
      </p:sp>
      <p:sp>
        <p:nvSpPr>
          <p:cNvPr id="8" name="矩形 7"/>
          <p:cNvSpPr/>
          <p:nvPr/>
        </p:nvSpPr>
        <p:spPr>
          <a:xfrm>
            <a:off x="631825" y="2719388"/>
            <a:ext cx="10885724" cy="3400931"/>
          </a:xfrm>
          <a:prstGeom prst="rect">
            <a:avLst/>
          </a:prstGeom>
        </p:spPr>
        <p:txBody>
          <a:bodyPr wrap="square">
            <a:spAutoFit/>
          </a:bodyPr>
          <a:lstStyle/>
          <a:p>
            <a:pPr eaLnBrk="1" hangingPunct="1">
              <a:lnSpc>
                <a:spcPts val="3600"/>
              </a:lnSpc>
              <a:spcBef>
                <a:spcPct val="50000"/>
              </a:spcBef>
              <a:buClr>
                <a:srgbClr val="FF3300"/>
              </a:buClr>
              <a:buFont typeface="Wingdings" panose="05000000000000000000" pitchFamily="2" charset="2"/>
              <a:buNone/>
              <a:defRPr/>
            </a:pPr>
            <a:r>
              <a:rPr lang="en-US" altLang="zh-CN" sz="2200" b="1" kern="0" dirty="0">
                <a:solidFill>
                  <a:schemeClr val="tx2"/>
                </a:solidFill>
                <a:latin typeface="微软雅黑" panose="020B0503020204020204" pitchFamily="34" charset="-122"/>
                <a:ea typeface="微软雅黑" panose="020B0503020204020204" pitchFamily="34" charset="-122"/>
              </a:rPr>
              <a:t>2</a:t>
            </a:r>
            <a:r>
              <a:rPr lang="zh-CN" altLang="en-US" sz="2200" b="1" kern="0" dirty="0">
                <a:solidFill>
                  <a:schemeClr val="tx2"/>
                </a:solidFill>
                <a:latin typeface="微软雅黑" panose="020B0503020204020204" pitchFamily="34" charset="-122"/>
                <a:ea typeface="微软雅黑" panose="020B0503020204020204" pitchFamily="34" charset="-122"/>
              </a:rPr>
              <a:t>、商业银行业务经营原则</a:t>
            </a:r>
          </a:p>
          <a:p>
            <a:pPr marL="800100" lvl="1" indent="-342900" eaLnBrk="1" hangingPunct="1">
              <a:lnSpc>
                <a:spcPts val="37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安全性原则</a:t>
            </a:r>
            <a:r>
              <a:rPr lang="en-US" altLang="zh-CN" sz="2000" dirty="0">
                <a:latin typeface="微软雅黑" panose="020B0503020204020204" pitchFamily="34" charset="-122"/>
                <a:ea typeface="微软雅黑" panose="020B0503020204020204" pitchFamily="34" charset="-122"/>
                <a:cs typeface="仿宋_GB2312"/>
              </a:rPr>
              <a:t>(safety)</a:t>
            </a:r>
            <a:r>
              <a:rPr lang="zh-CN" altLang="en-US" sz="2000" dirty="0">
                <a:latin typeface="微软雅黑" panose="020B0503020204020204" pitchFamily="34" charset="-122"/>
                <a:ea typeface="微软雅黑" panose="020B0503020204020204" pitchFamily="34" charset="-122"/>
                <a:cs typeface="仿宋_GB2312"/>
              </a:rPr>
              <a:t>。安全性指商业银行在经营中要尽量减少经营风险，保证资金的安全。安全性是商业银行生存和发展的基本要求 </a:t>
            </a:r>
          </a:p>
          <a:p>
            <a:pPr marL="800100" lvl="1" indent="-342900" eaLnBrk="1" hangingPunct="1">
              <a:lnSpc>
                <a:spcPts val="37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流动性原则</a:t>
            </a:r>
            <a:r>
              <a:rPr lang="en-US" altLang="zh-CN" sz="2000" dirty="0">
                <a:latin typeface="微软雅黑" panose="020B0503020204020204" pitchFamily="34" charset="-122"/>
                <a:ea typeface="微软雅黑" panose="020B0503020204020204" pitchFamily="34" charset="-122"/>
                <a:cs typeface="仿宋_GB2312"/>
              </a:rPr>
              <a:t>(liquidity)</a:t>
            </a:r>
            <a:r>
              <a:rPr lang="zh-CN" altLang="en-US" sz="2000" dirty="0">
                <a:latin typeface="微软雅黑" panose="020B0503020204020204" pitchFamily="34" charset="-122"/>
                <a:ea typeface="微软雅黑" panose="020B0503020204020204" pitchFamily="34" charset="-122"/>
                <a:cs typeface="仿宋_GB2312"/>
              </a:rPr>
              <a:t>。流动性是指商业银行能够随时满足客户提取存款、转账支付及贷款需求的能力。流动性能力既反映商业银行经营状况的好坏，也体现商业银行管理能力的高低     </a:t>
            </a:r>
          </a:p>
          <a:p>
            <a:pPr marL="800100" lvl="1" indent="-342900" eaLnBrk="1" hangingPunct="1">
              <a:lnSpc>
                <a:spcPts val="37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盈利性原则</a:t>
            </a:r>
            <a:r>
              <a:rPr lang="en-US" altLang="zh-CN" sz="2000" dirty="0">
                <a:latin typeface="微软雅黑" panose="020B0503020204020204" pitchFamily="34" charset="-122"/>
                <a:ea typeface="微软雅黑" panose="020B0503020204020204" pitchFamily="34" charset="-122"/>
                <a:cs typeface="仿宋_GB2312"/>
              </a:rPr>
              <a:t>(earnings)</a:t>
            </a:r>
            <a:r>
              <a:rPr lang="zh-CN" altLang="en-US" sz="2000" dirty="0">
                <a:latin typeface="微软雅黑" panose="020B0503020204020204" pitchFamily="34" charset="-122"/>
                <a:ea typeface="微软雅黑" panose="020B0503020204020204" pitchFamily="34" charset="-122"/>
                <a:cs typeface="仿宋_GB2312"/>
              </a:rPr>
              <a:t>。盈利性是指追求利润最大化，是商业银行的经营目的</a:t>
            </a:r>
          </a:p>
        </p:txBody>
      </p:sp>
      <p:sp>
        <p:nvSpPr>
          <p:cNvPr id="9"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第二节  存款</a:t>
            </a:r>
            <a:r>
              <a:rPr lang="zh-CN" altLang="en-US" sz="2400" b="1" dirty="0" smtClean="0">
                <a:latin typeface="微软雅黑" pitchFamily="34" charset="-122"/>
                <a:ea typeface="微软雅黑" pitchFamily="34" charset="-122"/>
              </a:rPr>
              <a:t>性公司</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96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096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矩形 10"/>
          <p:cNvSpPr>
            <a:spLocks noChangeArrowheads="1"/>
          </p:cNvSpPr>
          <p:nvPr/>
        </p:nvSpPr>
        <p:spPr bwMode="auto">
          <a:xfrm>
            <a:off x="355600" y="1219200"/>
            <a:ext cx="20320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二、商业银行</a:t>
            </a:r>
            <a:endParaRPr lang="en-US" altLang="zh-CN" sz="2400" b="1">
              <a:latin typeface="微软雅黑" pitchFamily="34" charset="-122"/>
              <a:ea typeface="微软雅黑" pitchFamily="34" charset="-122"/>
            </a:endParaRPr>
          </a:p>
        </p:txBody>
      </p:sp>
      <p:sp>
        <p:nvSpPr>
          <p:cNvPr id="7" name="矩形 6"/>
          <p:cNvSpPr/>
          <p:nvPr/>
        </p:nvSpPr>
        <p:spPr>
          <a:xfrm>
            <a:off x="500063" y="1812925"/>
            <a:ext cx="5416550" cy="4968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（四）商业银行经营管理的发展与创新</a:t>
            </a:r>
          </a:p>
        </p:txBody>
      </p:sp>
      <p:sp>
        <p:nvSpPr>
          <p:cNvPr id="40967" name="矩形 7"/>
          <p:cNvSpPr>
            <a:spLocks noChangeArrowheads="1"/>
          </p:cNvSpPr>
          <p:nvPr/>
        </p:nvSpPr>
        <p:spPr bwMode="auto">
          <a:xfrm>
            <a:off x="560388" y="2485924"/>
            <a:ext cx="11123612" cy="379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1" hangingPunct="1">
              <a:lnSpc>
                <a:spcPct val="150000"/>
              </a:lnSpc>
              <a:buClr>
                <a:srgbClr val="00B050"/>
              </a:buClr>
              <a:buFont typeface="Wingdings" pitchFamily="2" charset="2"/>
              <a:buChar char="n"/>
              <a:defRPr/>
            </a:pPr>
            <a:r>
              <a:rPr lang="zh-CN" altLang="en-US" sz="2000" dirty="0">
                <a:latin typeface="微软雅黑" pitchFamily="34" charset="-122"/>
                <a:ea typeface="微软雅黑" pitchFamily="34" charset="-122"/>
                <a:cs typeface="仿宋_GB2312"/>
              </a:rPr>
              <a:t>资产管理</a:t>
            </a:r>
            <a:r>
              <a:rPr lang="en-US" altLang="zh-CN" sz="2000" dirty="0">
                <a:latin typeface="微软雅黑" pitchFamily="34" charset="-122"/>
                <a:ea typeface="微软雅黑" pitchFamily="34" charset="-122"/>
                <a:cs typeface="仿宋_GB2312"/>
              </a:rPr>
              <a:t>(asset management)</a:t>
            </a:r>
            <a:r>
              <a:rPr lang="zh-CN" altLang="en-US" sz="2000" dirty="0">
                <a:latin typeface="微软雅黑" pitchFamily="34" charset="-122"/>
                <a:ea typeface="微软雅黑" pitchFamily="34" charset="-122"/>
                <a:cs typeface="仿宋_GB2312"/>
              </a:rPr>
              <a:t>理论</a:t>
            </a:r>
          </a:p>
          <a:p>
            <a:pPr marL="622300" indent="-349250" eaLnBrk="1" hangingPunct="1">
              <a:lnSpc>
                <a:spcPct val="150000"/>
              </a:lnSpc>
              <a:buClr>
                <a:srgbClr val="00B050"/>
              </a:buClr>
              <a:buFont typeface="Wingdings" pitchFamily="2" charset="2"/>
              <a:buChar char="u"/>
              <a:defRPr/>
            </a:pPr>
            <a:r>
              <a:rPr lang="zh-CN" altLang="en-US" sz="2000" dirty="0" smtClean="0">
                <a:latin typeface="微软雅黑" pitchFamily="34" charset="-122"/>
                <a:ea typeface="微软雅黑" pitchFamily="34" charset="-122"/>
                <a:cs typeface="仿宋_GB2312"/>
              </a:rPr>
              <a:t>最早</a:t>
            </a:r>
            <a:r>
              <a:rPr lang="zh-CN" altLang="en-US" sz="2000" dirty="0">
                <a:latin typeface="微软雅黑" pitchFamily="34" charset="-122"/>
                <a:ea typeface="微软雅黑" pitchFamily="34" charset="-122"/>
                <a:cs typeface="仿宋_GB2312"/>
              </a:rPr>
              <a:t>可追溯到</a:t>
            </a:r>
            <a:r>
              <a:rPr lang="en-US" altLang="zh-CN" sz="2000" dirty="0">
                <a:latin typeface="微软雅黑" pitchFamily="34" charset="-122"/>
                <a:ea typeface="微软雅黑" pitchFamily="34" charset="-122"/>
                <a:cs typeface="仿宋_GB2312"/>
              </a:rPr>
              <a:t>18</a:t>
            </a:r>
            <a:r>
              <a:rPr lang="zh-CN" altLang="en-US" sz="2000" dirty="0">
                <a:latin typeface="微软雅黑" pitchFamily="34" charset="-122"/>
                <a:ea typeface="微软雅黑" pitchFamily="34" charset="-122"/>
                <a:cs typeface="仿宋_GB2312"/>
              </a:rPr>
              <a:t>世纪英国的商业银行管理，该理论注重资产运用的管理，重点关注流动性管理。该理论认为银行资金来源的规模和结构是难以主动控制的，银行主要应通过资产项目的调整与组合来实现“三性”原则和经营目标。三个不同的发展阶段：</a:t>
            </a:r>
          </a:p>
          <a:p>
            <a:pPr marL="622300" indent="-261938" eaLnBrk="1" hangingPunct="1">
              <a:lnSpc>
                <a:spcPct val="150000"/>
              </a:lnSpc>
              <a:buClr>
                <a:schemeClr val="tx1"/>
              </a:buClr>
              <a:buFont typeface="Wingdings" pitchFamily="2" charset="2"/>
              <a:buChar char="Ø"/>
              <a:defRPr/>
            </a:pPr>
            <a:r>
              <a:rPr lang="zh-CN" altLang="en-US" sz="2000" dirty="0" smtClean="0">
                <a:latin typeface="微软雅黑" pitchFamily="34" charset="-122"/>
                <a:ea typeface="微软雅黑" pitchFamily="34" charset="-122"/>
                <a:cs typeface="仿宋_GB2312"/>
              </a:rPr>
              <a:t>一</a:t>
            </a:r>
            <a:r>
              <a:rPr lang="zh-CN" altLang="en-US" sz="2000" dirty="0">
                <a:latin typeface="微软雅黑" pitchFamily="34" charset="-122"/>
                <a:ea typeface="微软雅黑" pitchFamily="34" charset="-122"/>
                <a:cs typeface="仿宋_GB2312"/>
              </a:rPr>
              <a:t>是真实票据理论</a:t>
            </a:r>
            <a:r>
              <a:rPr lang="en-US" altLang="zh-CN" sz="2000" dirty="0">
                <a:latin typeface="微软雅黑" pitchFamily="34" charset="-122"/>
                <a:ea typeface="微软雅黑" pitchFamily="34" charset="-122"/>
                <a:cs typeface="仿宋_GB2312"/>
              </a:rPr>
              <a:t>(real bills doctrine)</a:t>
            </a:r>
            <a:r>
              <a:rPr lang="zh-CN" altLang="en-US" sz="2000" dirty="0">
                <a:latin typeface="微软雅黑" pitchFamily="34" charset="-122"/>
                <a:ea typeface="微软雅黑" pitchFamily="34" charset="-122"/>
                <a:cs typeface="仿宋_GB2312"/>
              </a:rPr>
              <a:t>，</a:t>
            </a:r>
          </a:p>
          <a:p>
            <a:pPr marL="622300" indent="-261938" eaLnBrk="1" hangingPunct="1">
              <a:lnSpc>
                <a:spcPct val="150000"/>
              </a:lnSpc>
              <a:buClr>
                <a:schemeClr val="tx1"/>
              </a:buClr>
              <a:buFont typeface="Wingdings" pitchFamily="2" charset="2"/>
              <a:buChar char="Ø"/>
              <a:defRPr/>
            </a:pPr>
            <a:r>
              <a:rPr lang="zh-CN" altLang="en-US" sz="2000" dirty="0" smtClean="0">
                <a:latin typeface="微软雅黑" pitchFamily="34" charset="-122"/>
                <a:ea typeface="微软雅黑" pitchFamily="34" charset="-122"/>
                <a:cs typeface="仿宋_GB2312"/>
              </a:rPr>
              <a:t>二</a:t>
            </a:r>
            <a:r>
              <a:rPr lang="zh-CN" altLang="en-US" sz="2000" dirty="0">
                <a:latin typeface="微软雅黑" pitchFamily="34" charset="-122"/>
                <a:ea typeface="微软雅黑" pitchFamily="34" charset="-122"/>
                <a:cs typeface="仿宋_GB2312"/>
              </a:rPr>
              <a:t>是可转换理论</a:t>
            </a:r>
            <a:r>
              <a:rPr lang="en-US" altLang="zh-CN" sz="2000" dirty="0">
                <a:latin typeface="微软雅黑" pitchFamily="34" charset="-122"/>
                <a:ea typeface="微软雅黑" pitchFamily="34" charset="-122"/>
                <a:cs typeface="仿宋_GB2312"/>
              </a:rPr>
              <a:t>(shift ability theory)</a:t>
            </a:r>
            <a:r>
              <a:rPr lang="zh-CN" altLang="en-US" sz="2000" dirty="0">
                <a:latin typeface="微软雅黑" pitchFamily="34" charset="-122"/>
                <a:ea typeface="微软雅黑" pitchFamily="34" charset="-122"/>
                <a:cs typeface="仿宋_GB2312"/>
              </a:rPr>
              <a:t>，</a:t>
            </a:r>
          </a:p>
          <a:p>
            <a:pPr marL="622300" indent="-261938" eaLnBrk="1" hangingPunct="1">
              <a:lnSpc>
                <a:spcPct val="150000"/>
              </a:lnSpc>
              <a:buClr>
                <a:schemeClr val="tx1"/>
              </a:buClr>
              <a:buFont typeface="Wingdings" pitchFamily="2" charset="2"/>
              <a:buChar char="Ø"/>
              <a:defRPr/>
            </a:pPr>
            <a:r>
              <a:rPr lang="zh-CN" altLang="en-US" sz="2000" dirty="0" smtClean="0">
                <a:latin typeface="微软雅黑" pitchFamily="34" charset="-122"/>
                <a:ea typeface="微软雅黑" pitchFamily="34" charset="-122"/>
                <a:cs typeface="仿宋_GB2312"/>
              </a:rPr>
              <a:t>三</a:t>
            </a:r>
            <a:r>
              <a:rPr lang="zh-CN" altLang="en-US" sz="2000" dirty="0">
                <a:latin typeface="微软雅黑" pitchFamily="34" charset="-122"/>
                <a:ea typeface="微软雅黑" pitchFamily="34" charset="-122"/>
                <a:cs typeface="仿宋_GB2312"/>
              </a:rPr>
              <a:t>是预期收入理论</a:t>
            </a:r>
            <a:r>
              <a:rPr lang="en-US" altLang="zh-CN" sz="2000" dirty="0">
                <a:latin typeface="微软雅黑" pitchFamily="34" charset="-122"/>
                <a:ea typeface="微软雅黑" pitchFamily="34" charset="-122"/>
                <a:cs typeface="仿宋_GB2312"/>
              </a:rPr>
              <a:t>(anticipated yield theory)</a:t>
            </a:r>
          </a:p>
          <a:p>
            <a:pPr lvl="1" eaLnBrk="1" hangingPunct="1">
              <a:lnSpc>
                <a:spcPts val="3700"/>
              </a:lnSpc>
              <a:buClr>
                <a:srgbClr val="FF3300"/>
              </a:buClr>
              <a:buFont typeface="Wingdings" pitchFamily="2" charset="2"/>
              <a:buNone/>
              <a:defRPr/>
            </a:pPr>
            <a:endParaRPr lang="zh-CN" altLang="en-US" sz="2000" dirty="0">
              <a:latin typeface="微软雅黑" pitchFamily="34" charset="-122"/>
              <a:ea typeface="微软雅黑" pitchFamily="34" charset="-122"/>
              <a:cs typeface="仿宋_GB2312"/>
            </a:endParaRPr>
          </a:p>
        </p:txBody>
      </p:sp>
      <p:sp>
        <p:nvSpPr>
          <p:cNvPr id="8"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第二节  存款</a:t>
            </a:r>
            <a:r>
              <a:rPr lang="zh-CN" altLang="en-US" sz="2400" b="1" dirty="0" smtClean="0">
                <a:latin typeface="微软雅黑" pitchFamily="34" charset="-122"/>
                <a:ea typeface="微软雅黑" pitchFamily="34" charset="-122"/>
              </a:rPr>
              <a:t>性公司</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98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198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矩形 10"/>
          <p:cNvSpPr>
            <a:spLocks noChangeArrowheads="1"/>
          </p:cNvSpPr>
          <p:nvPr/>
        </p:nvSpPr>
        <p:spPr bwMode="auto">
          <a:xfrm>
            <a:off x="560388" y="1189038"/>
            <a:ext cx="20320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二、商业银行</a:t>
            </a:r>
            <a:endParaRPr lang="en-US" altLang="zh-CN" sz="2400" b="1">
              <a:latin typeface="微软雅黑" pitchFamily="34" charset="-122"/>
              <a:ea typeface="微软雅黑" pitchFamily="34" charset="-122"/>
            </a:endParaRPr>
          </a:p>
        </p:txBody>
      </p:sp>
      <p:sp>
        <p:nvSpPr>
          <p:cNvPr id="7" name="矩形 6"/>
          <p:cNvSpPr/>
          <p:nvPr/>
        </p:nvSpPr>
        <p:spPr>
          <a:xfrm>
            <a:off x="768350" y="1795463"/>
            <a:ext cx="5416550"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（四）商业银行经营管理的发展与创新</a:t>
            </a:r>
          </a:p>
        </p:txBody>
      </p:sp>
      <p:sp>
        <p:nvSpPr>
          <p:cNvPr id="41990" name="矩形 7"/>
          <p:cNvSpPr>
            <a:spLocks noChangeArrowheads="1"/>
          </p:cNvSpPr>
          <p:nvPr/>
        </p:nvSpPr>
        <p:spPr bwMode="auto">
          <a:xfrm>
            <a:off x="641350" y="2605088"/>
            <a:ext cx="11042650" cy="3947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lnSpc>
                <a:spcPts val="3300"/>
              </a:lnSpc>
              <a:spcBef>
                <a:spcPct val="5000"/>
              </a:spcBef>
              <a:buClr>
                <a:srgbClr val="00B050"/>
              </a:buClr>
              <a:buFont typeface="Wingdings" pitchFamily="2" charset="2"/>
              <a:buChar char="n"/>
            </a:pPr>
            <a:r>
              <a:rPr lang="zh-CN" altLang="en-US" sz="2000" dirty="0" smtClean="0">
                <a:latin typeface="微软雅黑" pitchFamily="34" charset="-122"/>
                <a:ea typeface="微软雅黑" pitchFamily="34" charset="-122"/>
                <a:cs typeface="仿宋_GB2312"/>
              </a:rPr>
              <a:t>负债</a:t>
            </a:r>
            <a:r>
              <a:rPr lang="zh-CN" altLang="en-US" sz="2000" dirty="0">
                <a:latin typeface="微软雅黑" pitchFamily="34" charset="-122"/>
                <a:ea typeface="微软雅黑" pitchFamily="34" charset="-122"/>
                <a:cs typeface="仿宋_GB2312"/>
              </a:rPr>
              <a:t>管理</a:t>
            </a:r>
            <a:r>
              <a:rPr lang="en-US" altLang="zh-CN" sz="2000" dirty="0">
                <a:latin typeface="微软雅黑" pitchFamily="34" charset="-122"/>
                <a:ea typeface="微软雅黑" pitchFamily="34" charset="-122"/>
                <a:cs typeface="仿宋_GB2312"/>
              </a:rPr>
              <a:t>(liability management)</a:t>
            </a:r>
            <a:r>
              <a:rPr lang="zh-CN" altLang="en-US" sz="2000" dirty="0">
                <a:latin typeface="微软雅黑" pitchFamily="34" charset="-122"/>
                <a:ea typeface="微软雅黑" pitchFamily="34" charset="-122"/>
                <a:cs typeface="仿宋_GB2312"/>
              </a:rPr>
              <a:t>理论</a:t>
            </a:r>
          </a:p>
          <a:p>
            <a:pPr marL="536575" lvl="1" indent="-361950" eaLnBrk="1" hangingPunct="1">
              <a:lnSpc>
                <a:spcPts val="3300"/>
              </a:lnSpc>
              <a:spcBef>
                <a:spcPct val="5000"/>
              </a:spcBef>
              <a:buClr>
                <a:schemeClr val="tx1"/>
              </a:buClr>
              <a:buFont typeface="Wingdings" pitchFamily="2" charset="2"/>
              <a:buChar char="Ø"/>
            </a:pPr>
            <a:r>
              <a:rPr lang="zh-CN" altLang="en-US" sz="2000" dirty="0" smtClean="0">
                <a:latin typeface="微软雅黑" pitchFamily="34" charset="-122"/>
                <a:ea typeface="微软雅黑" pitchFamily="34" charset="-122"/>
                <a:cs typeface="仿宋_GB2312"/>
              </a:rPr>
              <a:t>负债</a:t>
            </a:r>
            <a:r>
              <a:rPr lang="zh-CN" altLang="en-US" sz="2000" dirty="0">
                <a:latin typeface="微软雅黑" pitchFamily="34" charset="-122"/>
                <a:ea typeface="微软雅黑" pitchFamily="34" charset="-122"/>
                <a:cs typeface="仿宋_GB2312"/>
              </a:rPr>
              <a:t>管理理论认为，银行可以通过调整负债项目实现“三性”原则的最佳组合。理论背景是</a:t>
            </a:r>
            <a:r>
              <a:rPr lang="en-US" altLang="zh-CN" sz="2000" dirty="0">
                <a:latin typeface="微软雅黑" pitchFamily="34" charset="-122"/>
                <a:ea typeface="微软雅黑" pitchFamily="34" charset="-122"/>
                <a:cs typeface="仿宋_GB2312"/>
              </a:rPr>
              <a:t>20</a:t>
            </a:r>
            <a:r>
              <a:rPr lang="zh-CN" altLang="en-US" sz="2000" dirty="0">
                <a:latin typeface="微软雅黑" pitchFamily="34" charset="-122"/>
                <a:ea typeface="微软雅黑" pitchFamily="34" charset="-122"/>
                <a:cs typeface="仿宋_GB2312"/>
              </a:rPr>
              <a:t>世纪</a:t>
            </a:r>
            <a:r>
              <a:rPr lang="en-US" altLang="zh-CN" sz="2000" dirty="0">
                <a:latin typeface="微软雅黑" pitchFamily="34" charset="-122"/>
                <a:ea typeface="微软雅黑" pitchFamily="34" charset="-122"/>
                <a:cs typeface="仿宋_GB2312"/>
              </a:rPr>
              <a:t>60</a:t>
            </a:r>
            <a:r>
              <a:rPr lang="zh-CN" altLang="en-US" sz="2000" dirty="0">
                <a:latin typeface="微软雅黑" pitchFamily="34" charset="-122"/>
                <a:ea typeface="微软雅黑" pitchFamily="34" charset="-122"/>
                <a:cs typeface="仿宋_GB2312"/>
              </a:rPr>
              <a:t>年代初西方各国实施严格的利率管制，大量资金脱离银行进入到金融市场。迫使商业银行通过负债业务创新，主动吸引客户资金，扩大资金来源，并根据资产业务的需要调整或组织负债，通过金融市场增强主动性负债的比重，让负债去适应和支持资产业务</a:t>
            </a:r>
          </a:p>
          <a:p>
            <a:pPr marL="342900" indent="-342900" eaLnBrk="1" hangingPunct="1">
              <a:lnSpc>
                <a:spcPts val="3300"/>
              </a:lnSpc>
              <a:spcBef>
                <a:spcPct val="5000"/>
              </a:spcBef>
              <a:buClr>
                <a:srgbClr val="00B050"/>
              </a:buClr>
              <a:buFont typeface="Wingdings" pitchFamily="2" charset="2"/>
              <a:buChar char="n"/>
            </a:pPr>
            <a:r>
              <a:rPr lang="zh-CN" altLang="en-US" sz="2000" dirty="0" smtClean="0">
                <a:latin typeface="微软雅黑" pitchFamily="34" charset="-122"/>
                <a:ea typeface="微软雅黑" pitchFamily="34" charset="-122"/>
              </a:rPr>
              <a:t>资产</a:t>
            </a:r>
            <a:r>
              <a:rPr lang="zh-CN" altLang="en-US" sz="2000" dirty="0">
                <a:latin typeface="微软雅黑" pitchFamily="34" charset="-122"/>
                <a:ea typeface="微软雅黑" pitchFamily="34" charset="-122"/>
              </a:rPr>
              <a:t>负债综合管理理论</a:t>
            </a:r>
          </a:p>
          <a:p>
            <a:pPr marL="534988" indent="-360363" eaLnBrk="1" hangingPunct="1">
              <a:lnSpc>
                <a:spcPts val="3300"/>
              </a:lnSpc>
              <a:spcBef>
                <a:spcPct val="5000"/>
              </a:spcBef>
              <a:buClr>
                <a:schemeClr val="tx1"/>
              </a:buClr>
              <a:buFont typeface="Wingdings" pitchFamily="2" charset="2"/>
              <a:buChar char="Ø"/>
            </a:pPr>
            <a:r>
              <a:rPr lang="zh-CN" altLang="en-US" sz="2000" dirty="0" smtClean="0">
                <a:latin typeface="微软雅黑" pitchFamily="34" charset="-122"/>
                <a:ea typeface="微软雅黑" pitchFamily="34" charset="-122"/>
              </a:rPr>
              <a:t>该</a:t>
            </a:r>
            <a:r>
              <a:rPr lang="zh-CN" altLang="en-US" sz="2000" dirty="0">
                <a:latin typeface="微软雅黑" pitchFamily="34" charset="-122"/>
                <a:ea typeface="微软雅黑" pitchFamily="34" charset="-122"/>
              </a:rPr>
              <a:t>理论强调将资产和负债综合考虑，通过统筹安排，实现三性的统一。资产负债综合管理的重点是主动利用对利率变化敏感的的业务，协调和控制业务配置状态，保证银行获得正的利差和资本净值。最普遍采用的方法是缺口分析</a:t>
            </a:r>
            <a:r>
              <a:rPr lang="en-US" altLang="zh-CN" sz="2000" dirty="0">
                <a:latin typeface="微软雅黑" pitchFamily="34" charset="-122"/>
                <a:ea typeface="微软雅黑" pitchFamily="34" charset="-122"/>
              </a:rPr>
              <a:t>(gap analysis</a:t>
            </a:r>
            <a:r>
              <a:rPr lang="en-US" altLang="zh-CN" sz="2000" dirty="0" smtClean="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p:txBody>
      </p:sp>
      <p:sp>
        <p:nvSpPr>
          <p:cNvPr id="8"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第二节  存款</a:t>
            </a:r>
            <a:r>
              <a:rPr lang="zh-CN" altLang="en-US" sz="2400" b="1" dirty="0" smtClean="0">
                <a:latin typeface="微软雅黑" pitchFamily="34" charset="-122"/>
                <a:ea typeface="微软雅黑" pitchFamily="34" charset="-122"/>
              </a:rPr>
              <a:t>性公司</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01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301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矩形 10"/>
          <p:cNvSpPr>
            <a:spLocks noChangeArrowheads="1"/>
          </p:cNvSpPr>
          <p:nvPr/>
        </p:nvSpPr>
        <p:spPr bwMode="auto">
          <a:xfrm>
            <a:off x="369888" y="1179513"/>
            <a:ext cx="2338387"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三、政策性银行</a:t>
            </a:r>
            <a:endParaRPr lang="en-US" altLang="zh-CN" sz="2400" b="1">
              <a:latin typeface="微软雅黑" pitchFamily="34" charset="-122"/>
              <a:ea typeface="微软雅黑" pitchFamily="34" charset="-122"/>
            </a:endParaRPr>
          </a:p>
        </p:txBody>
      </p:sp>
      <p:sp>
        <p:nvSpPr>
          <p:cNvPr id="7" name="矩形 6"/>
          <p:cNvSpPr/>
          <p:nvPr/>
        </p:nvSpPr>
        <p:spPr>
          <a:xfrm>
            <a:off x="369888" y="1849438"/>
            <a:ext cx="5108575"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（一）政策性银行的运作特征与作用</a:t>
            </a:r>
          </a:p>
        </p:txBody>
      </p:sp>
      <p:sp>
        <p:nvSpPr>
          <p:cNvPr id="43015" name="矩形 7"/>
          <p:cNvSpPr>
            <a:spLocks noChangeArrowheads="1"/>
          </p:cNvSpPr>
          <p:nvPr/>
        </p:nvSpPr>
        <p:spPr bwMode="auto">
          <a:xfrm>
            <a:off x="943581" y="2468729"/>
            <a:ext cx="11266250" cy="393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1" hangingPunct="1">
              <a:lnSpc>
                <a:spcPts val="3800"/>
              </a:lnSpc>
              <a:spcBef>
                <a:spcPts val="0"/>
              </a:spcBef>
              <a:buClr>
                <a:srgbClr val="00B050"/>
              </a:buClr>
              <a:buFont typeface="Wingdings" pitchFamily="2" charset="2"/>
              <a:buChar char="n"/>
              <a:defRPr/>
            </a:pPr>
            <a:r>
              <a:rPr lang="zh-CN" altLang="en-US" sz="2000" dirty="0">
                <a:latin typeface="微软雅黑" pitchFamily="34" charset="-122"/>
                <a:ea typeface="微软雅黑" pitchFamily="34" charset="-122"/>
                <a:cs typeface="仿宋_GB2312"/>
              </a:rPr>
              <a:t>政策性银行的特征： </a:t>
            </a:r>
          </a:p>
          <a:p>
            <a:pPr marL="360363" indent="447675" eaLnBrk="1" hangingPunct="1">
              <a:lnSpc>
                <a:spcPts val="3800"/>
              </a:lnSpc>
              <a:spcBef>
                <a:spcPts val="0"/>
              </a:spcBef>
              <a:buFont typeface="Wingdings" pitchFamily="2" charset="2"/>
              <a:buChar char="Ø"/>
              <a:defRPr/>
            </a:pPr>
            <a:r>
              <a:rPr lang="zh-CN" altLang="en-US" sz="2000" dirty="0">
                <a:latin typeface="微软雅黑" pitchFamily="34" charset="-122"/>
                <a:ea typeface="微软雅黑" pitchFamily="34" charset="-122"/>
                <a:cs typeface="仿宋_GB2312"/>
              </a:rPr>
              <a:t>不以盈利为经营目标 </a:t>
            </a:r>
          </a:p>
          <a:p>
            <a:pPr marL="360363" indent="447675" eaLnBrk="1" hangingPunct="1">
              <a:lnSpc>
                <a:spcPts val="3800"/>
              </a:lnSpc>
              <a:spcBef>
                <a:spcPts val="0"/>
              </a:spcBef>
              <a:buFont typeface="Wingdings" pitchFamily="2" charset="2"/>
              <a:buChar char="Ø"/>
              <a:defRPr/>
            </a:pPr>
            <a:r>
              <a:rPr lang="zh-CN" altLang="en-US" sz="2000" dirty="0">
                <a:latin typeface="微软雅黑" pitchFamily="34" charset="-122"/>
                <a:ea typeface="微软雅黑" pitchFamily="34" charset="-122"/>
                <a:cs typeface="仿宋_GB2312"/>
              </a:rPr>
              <a:t>具有特定的业务领域和对象</a:t>
            </a:r>
          </a:p>
          <a:p>
            <a:pPr marL="360363" indent="447675" eaLnBrk="1" hangingPunct="1">
              <a:lnSpc>
                <a:spcPts val="3800"/>
              </a:lnSpc>
              <a:spcBef>
                <a:spcPts val="0"/>
              </a:spcBef>
              <a:buFont typeface="Wingdings" pitchFamily="2" charset="2"/>
              <a:buChar char="Ø"/>
              <a:defRPr/>
            </a:pPr>
            <a:r>
              <a:rPr lang="zh-CN" altLang="en-US" sz="2000" dirty="0">
                <a:latin typeface="微软雅黑" pitchFamily="34" charset="-122"/>
                <a:ea typeface="微软雅黑" pitchFamily="34" charset="-122"/>
                <a:cs typeface="仿宋_GB2312"/>
              </a:rPr>
              <a:t>资金运作的特殊性</a:t>
            </a:r>
          </a:p>
          <a:p>
            <a:pPr marL="342900" indent="-342900" eaLnBrk="1" hangingPunct="1">
              <a:lnSpc>
                <a:spcPts val="3800"/>
              </a:lnSpc>
              <a:spcBef>
                <a:spcPts val="0"/>
              </a:spcBef>
              <a:buClr>
                <a:srgbClr val="00B050"/>
              </a:buClr>
              <a:buFont typeface="Wingdings" pitchFamily="2" charset="2"/>
              <a:buChar char="n"/>
              <a:defRPr/>
            </a:pPr>
            <a:r>
              <a:rPr lang="zh-CN" altLang="en-US" sz="2000" dirty="0">
                <a:latin typeface="微软雅黑" pitchFamily="34" charset="-122"/>
                <a:ea typeface="微软雅黑" pitchFamily="34" charset="-122"/>
                <a:cs typeface="仿宋_GB2312"/>
              </a:rPr>
              <a:t>政策性银行的作用 ：</a:t>
            </a:r>
          </a:p>
          <a:p>
            <a:pPr marL="800100" lvl="1" indent="-342900" eaLnBrk="1" hangingPunct="1">
              <a:lnSpc>
                <a:spcPts val="3800"/>
              </a:lnSpc>
              <a:spcBef>
                <a:spcPts val="0"/>
              </a:spcBef>
              <a:buClr>
                <a:schemeClr val="tx1"/>
              </a:buClr>
              <a:buFont typeface="Wingdings" pitchFamily="2" charset="2"/>
              <a:buChar char="Ø"/>
              <a:defRPr/>
            </a:pPr>
            <a:r>
              <a:rPr lang="zh-CN" altLang="en-US" sz="2000" dirty="0">
                <a:latin typeface="微软雅黑" pitchFamily="34" charset="-122"/>
                <a:ea typeface="微软雅黑" pitchFamily="34" charset="-122"/>
                <a:cs typeface="仿宋_GB2312"/>
              </a:rPr>
              <a:t>补充和完善市场融资机制 </a:t>
            </a:r>
          </a:p>
          <a:p>
            <a:pPr marL="800100" lvl="1" indent="-342900" eaLnBrk="1" hangingPunct="1">
              <a:lnSpc>
                <a:spcPts val="3800"/>
              </a:lnSpc>
              <a:spcBef>
                <a:spcPts val="0"/>
              </a:spcBef>
              <a:buClr>
                <a:schemeClr val="tx1"/>
              </a:buClr>
              <a:buFont typeface="Wingdings" pitchFamily="2" charset="2"/>
              <a:buChar char="Ø"/>
              <a:defRPr/>
            </a:pPr>
            <a:r>
              <a:rPr lang="zh-CN" altLang="en-US" sz="2000" dirty="0">
                <a:latin typeface="微软雅黑" pitchFamily="34" charset="-122"/>
                <a:ea typeface="微软雅黑" pitchFamily="34" charset="-122"/>
                <a:cs typeface="仿宋_GB2312"/>
              </a:rPr>
              <a:t>诱导和牵制商业性资金的流向 </a:t>
            </a:r>
          </a:p>
          <a:p>
            <a:pPr marL="800100" lvl="1" indent="-342900" eaLnBrk="1" hangingPunct="1">
              <a:lnSpc>
                <a:spcPts val="3800"/>
              </a:lnSpc>
              <a:spcBef>
                <a:spcPts val="0"/>
              </a:spcBef>
              <a:buClr>
                <a:schemeClr val="tx1"/>
              </a:buClr>
              <a:buFont typeface="Wingdings" pitchFamily="2" charset="2"/>
              <a:buChar char="Ø"/>
              <a:defRPr/>
            </a:pPr>
            <a:r>
              <a:rPr lang="zh-CN" altLang="en-US" sz="2000" dirty="0">
                <a:latin typeface="微软雅黑" pitchFamily="34" charset="-122"/>
                <a:ea typeface="微软雅黑" pitchFamily="34" charset="-122"/>
                <a:cs typeface="仿宋_GB2312"/>
              </a:rPr>
              <a:t>提供专业性的金融服务 </a:t>
            </a:r>
          </a:p>
        </p:txBody>
      </p:sp>
      <p:sp>
        <p:nvSpPr>
          <p:cNvPr id="8"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第二节  存款</a:t>
            </a:r>
            <a:r>
              <a:rPr lang="zh-CN" altLang="en-US" sz="2400" b="1" dirty="0" smtClean="0">
                <a:latin typeface="微软雅黑" pitchFamily="34" charset="-122"/>
                <a:ea typeface="微软雅黑" pitchFamily="34" charset="-122"/>
              </a:rPr>
              <a:t>性公司</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16386"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pic>
        <p:nvPicPr>
          <p:cNvPr id="16387"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文本框 25"/>
          <p:cNvSpPr txBox="1">
            <a:spLocks noChangeArrowheads="1"/>
          </p:cNvSpPr>
          <p:nvPr/>
        </p:nvSpPr>
        <p:spPr bwMode="auto">
          <a:xfrm>
            <a:off x="3024188" y="3009900"/>
            <a:ext cx="8912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4800" b="1">
                <a:solidFill>
                  <a:srgbClr val="FFFFFF"/>
                </a:solidFill>
                <a:latin typeface="微软雅黑" pitchFamily="34" charset="-122"/>
                <a:ea typeface="微软雅黑" pitchFamily="34" charset="-122"/>
              </a:rPr>
              <a:t>金融机构体系</a:t>
            </a:r>
          </a:p>
        </p:txBody>
      </p:sp>
      <p:sp>
        <p:nvSpPr>
          <p:cNvPr id="16389" name="文本框 2"/>
          <p:cNvSpPr txBox="1">
            <a:spLocks noChangeArrowheads="1"/>
          </p:cNvSpPr>
          <p:nvPr/>
        </p:nvSpPr>
        <p:spPr bwMode="auto">
          <a:xfrm>
            <a:off x="3024188" y="2008188"/>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en-US" altLang="zh-CN" sz="6600" b="1">
                <a:solidFill>
                  <a:srgbClr val="FFFFFF"/>
                </a:solidFill>
                <a:latin typeface="微软雅黑" pitchFamily="34" charset="-122"/>
                <a:ea typeface="微软雅黑" pitchFamily="34" charset="-122"/>
              </a:rPr>
              <a:t>Part 01</a:t>
            </a:r>
            <a:endParaRPr lang="zh-CN" altLang="en-US" sz="6600" b="1">
              <a:solidFill>
                <a:srgbClr val="FFFFFF"/>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03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403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矩形 10"/>
          <p:cNvSpPr>
            <a:spLocks noChangeArrowheads="1"/>
          </p:cNvSpPr>
          <p:nvPr/>
        </p:nvSpPr>
        <p:spPr bwMode="auto">
          <a:xfrm>
            <a:off x="484188" y="1160463"/>
            <a:ext cx="2338387"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三、政策性银行</a:t>
            </a:r>
            <a:endParaRPr lang="en-US" altLang="zh-CN" sz="2400" b="1">
              <a:latin typeface="微软雅黑" pitchFamily="34" charset="-122"/>
              <a:ea typeface="微软雅黑" pitchFamily="34" charset="-122"/>
            </a:endParaRPr>
          </a:p>
        </p:txBody>
      </p:sp>
      <p:sp>
        <p:nvSpPr>
          <p:cNvPr id="7" name="矩形 6"/>
          <p:cNvSpPr/>
          <p:nvPr/>
        </p:nvSpPr>
        <p:spPr>
          <a:xfrm>
            <a:off x="560388" y="1844675"/>
            <a:ext cx="3570287" cy="4968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（二）中国的政策性银行</a:t>
            </a:r>
          </a:p>
        </p:txBody>
      </p:sp>
      <p:sp>
        <p:nvSpPr>
          <p:cNvPr id="44038" name="矩形 7"/>
          <p:cNvSpPr>
            <a:spLocks noChangeArrowheads="1"/>
          </p:cNvSpPr>
          <p:nvPr/>
        </p:nvSpPr>
        <p:spPr bwMode="auto">
          <a:xfrm>
            <a:off x="963038" y="2663552"/>
            <a:ext cx="1062260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1" hangingPunct="1">
              <a:lnSpc>
                <a:spcPts val="3800"/>
              </a:lnSpc>
              <a:spcBef>
                <a:spcPct val="5000"/>
              </a:spcBef>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国家开发银行，</a:t>
            </a:r>
            <a:r>
              <a:rPr lang="en-US" altLang="zh-CN" sz="2000" dirty="0">
                <a:latin typeface="微软雅黑" pitchFamily="34" charset="-122"/>
                <a:ea typeface="微软雅黑" pitchFamily="34" charset="-122"/>
                <a:cs typeface="仿宋_GB2312"/>
              </a:rPr>
              <a:t>1994</a:t>
            </a:r>
            <a:r>
              <a:rPr lang="zh-CN" altLang="en-US" sz="2000" dirty="0">
                <a:latin typeface="微软雅黑" pitchFamily="34" charset="-122"/>
                <a:ea typeface="微软雅黑" pitchFamily="34" charset="-122"/>
                <a:cs typeface="仿宋_GB2312"/>
              </a:rPr>
              <a:t>年</a:t>
            </a:r>
            <a:r>
              <a:rPr lang="en-US" altLang="zh-CN" sz="2000" dirty="0">
                <a:latin typeface="微软雅黑" pitchFamily="34" charset="-122"/>
                <a:ea typeface="微软雅黑" pitchFamily="34" charset="-122"/>
                <a:cs typeface="仿宋_GB2312"/>
              </a:rPr>
              <a:t>3</a:t>
            </a:r>
            <a:r>
              <a:rPr lang="zh-CN" altLang="en-US" sz="2000" dirty="0">
                <a:latin typeface="微软雅黑" pitchFamily="34" charset="-122"/>
                <a:ea typeface="微软雅黑" pitchFamily="34" charset="-122"/>
                <a:cs typeface="仿宋_GB2312"/>
              </a:rPr>
              <a:t>月成立，主要承担关系国家经济发展命脉的基础设施、基础产业和支柱产业重大项目及配套工程建设的长期融资业务</a:t>
            </a:r>
            <a:endParaRPr lang="en-US" altLang="zh-CN" sz="2000" dirty="0">
              <a:latin typeface="微软雅黑" pitchFamily="34" charset="-122"/>
              <a:ea typeface="微软雅黑" pitchFamily="34" charset="-122"/>
              <a:cs typeface="仿宋_GB2312"/>
            </a:endParaRPr>
          </a:p>
          <a:p>
            <a:pPr marL="342900" indent="-342900" eaLnBrk="1" hangingPunct="1">
              <a:lnSpc>
                <a:spcPts val="3800"/>
              </a:lnSpc>
              <a:spcBef>
                <a:spcPct val="5000"/>
              </a:spcBef>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中国农业发展银行，</a:t>
            </a:r>
            <a:r>
              <a:rPr lang="en-US" altLang="zh-CN" sz="2000" dirty="0">
                <a:latin typeface="微软雅黑" pitchFamily="34" charset="-122"/>
                <a:ea typeface="微软雅黑" pitchFamily="34" charset="-122"/>
                <a:cs typeface="仿宋_GB2312"/>
              </a:rPr>
              <a:t>1994</a:t>
            </a:r>
            <a:r>
              <a:rPr lang="zh-CN" altLang="en-US" sz="2000" dirty="0">
                <a:latin typeface="微软雅黑" pitchFamily="34" charset="-122"/>
                <a:ea typeface="微软雅黑" pitchFamily="34" charset="-122"/>
                <a:cs typeface="仿宋_GB2312"/>
              </a:rPr>
              <a:t>年</a:t>
            </a:r>
            <a:r>
              <a:rPr lang="en-US" altLang="zh-CN" sz="2000" dirty="0">
                <a:latin typeface="微软雅黑" pitchFamily="34" charset="-122"/>
                <a:ea typeface="微软雅黑" pitchFamily="34" charset="-122"/>
                <a:cs typeface="仿宋_GB2312"/>
              </a:rPr>
              <a:t>4</a:t>
            </a:r>
            <a:r>
              <a:rPr lang="zh-CN" altLang="en-US" sz="2000" dirty="0">
                <a:latin typeface="微软雅黑" pitchFamily="34" charset="-122"/>
                <a:ea typeface="微软雅黑" pitchFamily="34" charset="-122"/>
                <a:cs typeface="仿宋_GB2312"/>
              </a:rPr>
              <a:t>月</a:t>
            </a:r>
            <a:r>
              <a:rPr lang="en-US" altLang="zh-CN" sz="2000" dirty="0">
                <a:latin typeface="微软雅黑" pitchFamily="34" charset="-122"/>
                <a:ea typeface="微软雅黑" pitchFamily="34" charset="-122"/>
                <a:cs typeface="仿宋_GB2312"/>
              </a:rPr>
              <a:t>29</a:t>
            </a:r>
            <a:r>
              <a:rPr lang="zh-CN" altLang="en-US" sz="2000" dirty="0">
                <a:latin typeface="微软雅黑" pitchFamily="34" charset="-122"/>
                <a:ea typeface="微软雅黑" pitchFamily="34" charset="-122"/>
                <a:cs typeface="仿宋_GB2312"/>
              </a:rPr>
              <a:t>日成立，主要承担国家规定的农业政策性金融业务的政策性银行</a:t>
            </a:r>
            <a:endParaRPr lang="en-US" altLang="zh-CN" sz="2000" dirty="0">
              <a:latin typeface="微软雅黑" pitchFamily="34" charset="-122"/>
              <a:ea typeface="微软雅黑" pitchFamily="34" charset="-122"/>
              <a:cs typeface="仿宋_GB2312"/>
            </a:endParaRPr>
          </a:p>
          <a:p>
            <a:pPr marL="342900" indent="-342900" eaLnBrk="1" hangingPunct="1">
              <a:lnSpc>
                <a:spcPts val="3800"/>
              </a:lnSpc>
              <a:spcBef>
                <a:spcPct val="5000"/>
              </a:spcBef>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中国进出口银行，</a:t>
            </a:r>
            <a:r>
              <a:rPr lang="en-US" altLang="zh-CN" sz="2000" dirty="0">
                <a:latin typeface="微软雅黑" pitchFamily="34" charset="-122"/>
                <a:ea typeface="微软雅黑" pitchFamily="34" charset="-122"/>
                <a:cs typeface="仿宋_GB2312"/>
              </a:rPr>
              <a:t>1994</a:t>
            </a:r>
            <a:r>
              <a:rPr lang="zh-CN" altLang="en-US" sz="2000" dirty="0">
                <a:latin typeface="微软雅黑" pitchFamily="34" charset="-122"/>
                <a:ea typeface="微软雅黑" pitchFamily="34" charset="-122"/>
                <a:cs typeface="仿宋_GB2312"/>
              </a:rPr>
              <a:t>年</a:t>
            </a:r>
            <a:r>
              <a:rPr lang="en-US" altLang="zh-CN" sz="2000" dirty="0">
                <a:latin typeface="微软雅黑" pitchFamily="34" charset="-122"/>
                <a:ea typeface="微软雅黑" pitchFamily="34" charset="-122"/>
                <a:cs typeface="仿宋_GB2312"/>
              </a:rPr>
              <a:t>5</a:t>
            </a:r>
            <a:r>
              <a:rPr lang="zh-CN" altLang="en-US" sz="2000" dirty="0">
                <a:latin typeface="微软雅黑" pitchFamily="34" charset="-122"/>
                <a:ea typeface="微软雅黑" pitchFamily="34" charset="-122"/>
                <a:cs typeface="仿宋_GB2312"/>
              </a:rPr>
              <a:t>月成立，承担机电产品和成套设备等资本性货物进出口金融</a:t>
            </a:r>
            <a:r>
              <a:rPr lang="zh-CN" altLang="en-US" sz="2000" dirty="0" smtClean="0">
                <a:latin typeface="微软雅黑" pitchFamily="34" charset="-122"/>
                <a:ea typeface="微软雅黑" pitchFamily="34" charset="-122"/>
                <a:cs typeface="仿宋_GB2312"/>
              </a:rPr>
              <a:t>业务</a:t>
            </a:r>
            <a:endParaRPr lang="zh-CN" altLang="en-US" sz="2000" dirty="0">
              <a:latin typeface="微软雅黑" pitchFamily="34" charset="-122"/>
              <a:ea typeface="微软雅黑" pitchFamily="34" charset="-122"/>
              <a:cs typeface="仿宋_GB2312"/>
            </a:endParaRPr>
          </a:p>
        </p:txBody>
      </p:sp>
      <p:sp>
        <p:nvSpPr>
          <p:cNvPr id="8"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第二节  存款</a:t>
            </a:r>
            <a:r>
              <a:rPr lang="zh-CN" altLang="en-US" sz="2400" b="1" dirty="0" smtClean="0">
                <a:latin typeface="微软雅黑" pitchFamily="34" charset="-122"/>
                <a:ea typeface="微软雅黑" pitchFamily="34" charset="-122"/>
              </a:rPr>
              <a:t>性公司</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05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505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矩形 10"/>
          <p:cNvSpPr>
            <a:spLocks noChangeArrowheads="1"/>
          </p:cNvSpPr>
          <p:nvPr/>
        </p:nvSpPr>
        <p:spPr bwMode="auto">
          <a:xfrm>
            <a:off x="484188" y="1322388"/>
            <a:ext cx="2738437"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四、合作金融机构 </a:t>
            </a:r>
            <a:endParaRPr lang="en-US" altLang="zh-CN" sz="2400" b="1">
              <a:latin typeface="微软雅黑" pitchFamily="34" charset="-122"/>
              <a:ea typeface="微软雅黑" pitchFamily="34" charset="-122"/>
            </a:endParaRPr>
          </a:p>
        </p:txBody>
      </p:sp>
      <p:sp>
        <p:nvSpPr>
          <p:cNvPr id="7" name="矩形 6"/>
          <p:cNvSpPr/>
          <p:nvPr/>
        </p:nvSpPr>
        <p:spPr>
          <a:xfrm>
            <a:off x="560388" y="1979613"/>
            <a:ext cx="4494212" cy="4968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（一）合作金融与合作金融机构</a:t>
            </a:r>
          </a:p>
        </p:txBody>
      </p:sp>
      <p:sp>
        <p:nvSpPr>
          <p:cNvPr id="45062" name="矩形 7"/>
          <p:cNvSpPr>
            <a:spLocks noChangeArrowheads="1"/>
          </p:cNvSpPr>
          <p:nvPr/>
        </p:nvSpPr>
        <p:spPr bwMode="auto">
          <a:xfrm>
            <a:off x="904672" y="2828925"/>
            <a:ext cx="10700426"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1" hangingPunct="1">
              <a:lnSpc>
                <a:spcPts val="3800"/>
              </a:lnSpc>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合作金融机构</a:t>
            </a:r>
            <a:r>
              <a:rPr lang="en-US" altLang="zh-CN" sz="2000" dirty="0">
                <a:latin typeface="微软雅黑" pitchFamily="34" charset="-122"/>
                <a:ea typeface="微软雅黑" pitchFamily="34" charset="-122"/>
                <a:cs typeface="仿宋_GB2312"/>
              </a:rPr>
              <a:t>(community financial institutions)</a:t>
            </a:r>
            <a:r>
              <a:rPr lang="zh-CN" altLang="en-US" sz="2000" dirty="0">
                <a:latin typeface="微软雅黑" pitchFamily="34" charset="-122"/>
                <a:ea typeface="微软雅黑" pitchFamily="34" charset="-122"/>
                <a:cs typeface="仿宋_GB2312"/>
              </a:rPr>
              <a:t>是指按照国际通行的合作原则，以股金为资本、以入股者为服务对象、以基本金融业务为经营内容的金融合作组织</a:t>
            </a:r>
          </a:p>
          <a:p>
            <a:pPr marL="534988" indent="-360363" eaLnBrk="1" hangingPunct="1">
              <a:lnSpc>
                <a:spcPts val="3800"/>
              </a:lnSpc>
              <a:buClr>
                <a:schemeClr val="tx1"/>
              </a:buClr>
              <a:buFont typeface="Wingdings" pitchFamily="2" charset="2"/>
              <a:buChar char="Ø"/>
            </a:pPr>
            <a:r>
              <a:rPr lang="zh-CN" altLang="en-US" sz="2000" dirty="0">
                <a:latin typeface="微软雅黑" pitchFamily="34" charset="-122"/>
                <a:ea typeface="微软雅黑" pitchFamily="34" charset="-122"/>
                <a:cs typeface="仿宋_GB2312"/>
              </a:rPr>
              <a:t>现代意义的合作金融始于</a:t>
            </a:r>
            <a:r>
              <a:rPr lang="en-US" altLang="zh-CN" sz="2000" dirty="0">
                <a:latin typeface="微软雅黑" pitchFamily="34" charset="-122"/>
                <a:ea typeface="微软雅黑" pitchFamily="34" charset="-122"/>
                <a:cs typeface="仿宋_GB2312"/>
              </a:rPr>
              <a:t>19</a:t>
            </a:r>
            <a:r>
              <a:rPr lang="zh-CN" altLang="en-US" sz="2000" dirty="0">
                <a:latin typeface="微软雅黑" pitchFamily="34" charset="-122"/>
                <a:ea typeface="微软雅黑" pitchFamily="34" charset="-122"/>
                <a:cs typeface="仿宋_GB2312"/>
              </a:rPr>
              <a:t>世纪中叶，历经</a:t>
            </a:r>
            <a:r>
              <a:rPr lang="en-US" altLang="zh-CN" sz="2000" dirty="0">
                <a:latin typeface="微软雅黑" pitchFamily="34" charset="-122"/>
                <a:ea typeface="微软雅黑" pitchFamily="34" charset="-122"/>
                <a:cs typeface="仿宋_GB2312"/>
              </a:rPr>
              <a:t>100</a:t>
            </a:r>
            <a:r>
              <a:rPr lang="zh-CN" altLang="en-US" sz="2000" dirty="0">
                <a:latin typeface="微软雅黑" pitchFamily="34" charset="-122"/>
                <a:ea typeface="微软雅黑" pitchFamily="34" charset="-122"/>
                <a:cs typeface="仿宋_GB2312"/>
              </a:rPr>
              <a:t>多年已逐步形成与商业性金融、政策性金融三足并立的现代金融体系</a:t>
            </a:r>
            <a:r>
              <a:rPr lang="zh-CN" altLang="en-US" sz="2000" dirty="0" smtClean="0">
                <a:latin typeface="微软雅黑" pitchFamily="34" charset="-122"/>
                <a:ea typeface="微软雅黑" pitchFamily="34" charset="-122"/>
                <a:cs typeface="仿宋_GB2312"/>
              </a:rPr>
              <a:t>格局     </a:t>
            </a:r>
            <a:endParaRPr lang="zh-CN" altLang="en-US" sz="2000" dirty="0">
              <a:latin typeface="微软雅黑" pitchFamily="34" charset="-122"/>
              <a:ea typeface="微软雅黑" pitchFamily="34" charset="-122"/>
              <a:cs typeface="仿宋_GB2312"/>
            </a:endParaRPr>
          </a:p>
        </p:txBody>
      </p:sp>
      <p:sp>
        <p:nvSpPr>
          <p:cNvPr id="8"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第二节  存款</a:t>
            </a:r>
            <a:r>
              <a:rPr lang="zh-CN" altLang="en-US" sz="2400" b="1" dirty="0" smtClean="0">
                <a:latin typeface="微软雅黑" pitchFamily="34" charset="-122"/>
                <a:ea typeface="微软雅黑" pitchFamily="34" charset="-122"/>
              </a:rPr>
              <a:t>性公司</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08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608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矩形 10"/>
          <p:cNvSpPr>
            <a:spLocks noChangeArrowheads="1"/>
          </p:cNvSpPr>
          <p:nvPr/>
        </p:nvSpPr>
        <p:spPr bwMode="auto">
          <a:xfrm>
            <a:off x="484188" y="1290638"/>
            <a:ext cx="2738437"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四、合作金融机构 </a:t>
            </a:r>
            <a:endParaRPr lang="en-US" altLang="zh-CN" sz="2400" b="1">
              <a:latin typeface="微软雅黑" pitchFamily="34" charset="-122"/>
              <a:ea typeface="微软雅黑" pitchFamily="34" charset="-122"/>
            </a:endParaRPr>
          </a:p>
        </p:txBody>
      </p:sp>
      <p:sp>
        <p:nvSpPr>
          <p:cNvPr id="7" name="矩形 6"/>
          <p:cNvSpPr/>
          <p:nvPr/>
        </p:nvSpPr>
        <p:spPr>
          <a:xfrm>
            <a:off x="639763" y="2038417"/>
            <a:ext cx="3262312"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（二）合作金融的种类</a:t>
            </a:r>
          </a:p>
        </p:txBody>
      </p:sp>
      <p:sp>
        <p:nvSpPr>
          <p:cNvPr id="46086" name="矩形 7"/>
          <p:cNvSpPr>
            <a:spLocks noChangeArrowheads="1"/>
          </p:cNvSpPr>
          <p:nvPr/>
        </p:nvSpPr>
        <p:spPr bwMode="auto">
          <a:xfrm>
            <a:off x="768350" y="2828925"/>
            <a:ext cx="108172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lnSpc>
                <a:spcPct val="150000"/>
              </a:lnSpc>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城市信用合作社是在城市中按一定社区范围，由城市居民和法人集资入股建立的合作金融组织是具有独立法人地位的经济实体</a:t>
            </a:r>
            <a:endParaRPr lang="en-US" altLang="zh-CN" sz="2000" dirty="0">
              <a:latin typeface="微软雅黑" pitchFamily="34" charset="-122"/>
              <a:ea typeface="微软雅黑" pitchFamily="34" charset="-122"/>
              <a:cs typeface="仿宋_GB2312"/>
            </a:endParaRPr>
          </a:p>
          <a:p>
            <a:pPr marL="342900" indent="-342900" eaLnBrk="1" hangingPunct="1">
              <a:lnSpc>
                <a:spcPct val="150000"/>
              </a:lnSpc>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农村信用社是由农民或农村的其他个人集资联合组成，以互助为主要宗旨的合作金融组织</a:t>
            </a:r>
            <a:r>
              <a:rPr lang="zh-CN" altLang="en-US" sz="2000" b="1" dirty="0">
                <a:solidFill>
                  <a:srgbClr val="FF3300"/>
                </a:solidFill>
                <a:latin typeface="仿宋_GB2312"/>
                <a:ea typeface="微软雅黑" pitchFamily="34" charset="-122"/>
                <a:cs typeface="仿宋_GB2312"/>
              </a:rPr>
              <a:t> </a:t>
            </a:r>
            <a:endParaRPr lang="en-US" altLang="zh-CN" sz="2000" b="1" dirty="0">
              <a:solidFill>
                <a:srgbClr val="FF3300"/>
              </a:solidFill>
              <a:latin typeface="仿宋_GB2312"/>
              <a:ea typeface="微软雅黑" pitchFamily="34" charset="-122"/>
              <a:cs typeface="仿宋_GB2312"/>
            </a:endParaRPr>
          </a:p>
          <a:p>
            <a:pPr marL="342900" indent="-342900" eaLnBrk="1" hangingPunct="1">
              <a:lnSpc>
                <a:spcPct val="150000"/>
              </a:lnSpc>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农村合作银行是由辖内农民、农村工商户、企业法人和其它经济组织入股组成的股份合作制社区性地方金融机构 </a:t>
            </a:r>
          </a:p>
        </p:txBody>
      </p:sp>
      <p:sp>
        <p:nvSpPr>
          <p:cNvPr id="8"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第二节  存款</a:t>
            </a:r>
            <a:r>
              <a:rPr lang="zh-CN" altLang="en-US" sz="2400" b="1" dirty="0" smtClean="0">
                <a:latin typeface="微软雅黑" pitchFamily="34" charset="-122"/>
                <a:ea typeface="微软雅黑" pitchFamily="34" charset="-122"/>
              </a:rPr>
              <a:t>性公司</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10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710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矩形 10"/>
          <p:cNvSpPr>
            <a:spLocks noChangeArrowheads="1"/>
          </p:cNvSpPr>
          <p:nvPr/>
        </p:nvSpPr>
        <p:spPr bwMode="auto">
          <a:xfrm>
            <a:off x="450850" y="1290638"/>
            <a:ext cx="2738438"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四、合作金融机构 </a:t>
            </a:r>
            <a:endParaRPr lang="en-US" altLang="zh-CN" sz="2400" b="1">
              <a:latin typeface="微软雅黑" pitchFamily="34" charset="-122"/>
              <a:ea typeface="微软雅黑" pitchFamily="34" charset="-122"/>
            </a:endParaRPr>
          </a:p>
        </p:txBody>
      </p:sp>
      <p:sp>
        <p:nvSpPr>
          <p:cNvPr id="7" name="矩形 6"/>
          <p:cNvSpPr/>
          <p:nvPr/>
        </p:nvSpPr>
        <p:spPr>
          <a:xfrm>
            <a:off x="560388" y="2078038"/>
            <a:ext cx="5418137" cy="4968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（三）合作金融机构的主要业务与管理</a:t>
            </a:r>
          </a:p>
        </p:txBody>
      </p:sp>
      <p:sp>
        <p:nvSpPr>
          <p:cNvPr id="47110" name="矩形 7"/>
          <p:cNvSpPr>
            <a:spLocks noChangeArrowheads="1"/>
          </p:cNvSpPr>
          <p:nvPr/>
        </p:nvSpPr>
        <p:spPr bwMode="auto">
          <a:xfrm>
            <a:off x="450850" y="2783018"/>
            <a:ext cx="11233150" cy="3801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800100" lvl="1" indent="-342900" eaLnBrk="1" hangingPunct="1">
              <a:lnSpc>
                <a:spcPct val="150000"/>
              </a:lnSpc>
              <a:spcBef>
                <a:spcPct val="5000"/>
              </a:spcBef>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农村信用社主要业务有：吸收农民和各种合作组织以及农村的机关、团体、学校等的储蓄存款；发放农民为解决临时生活困难所需的贷款，对农民和各种合作组织发放临时性的生产费用贷款；发放长期的生产设施贷款、开发性投资贷款及社员购买耐用消费品、建筑用房的贷款；办理农民、机关、团体等委托的信托业务；接受国家银行委托的代理农贷、公债和其他业务</a:t>
            </a:r>
          </a:p>
          <a:p>
            <a:pPr marL="800100" lvl="1" indent="-342900" eaLnBrk="1" hangingPunct="1">
              <a:lnSpc>
                <a:spcPct val="150000"/>
              </a:lnSpc>
              <a:spcBef>
                <a:spcPct val="5000"/>
              </a:spcBef>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城市信用社是为城市集体企业、个体工商户以及城市居民服务的金融企业，独立核算、自主经营、自负盈亏、民主管理。经营的业务有：办理城市集体企业和个体经济的存、贷、汇业务；办理城市个人储蓄存款业务；代办保险及其代收代付的业务</a:t>
            </a:r>
            <a:r>
              <a:rPr lang="zh-CN" altLang="en-US" sz="2000" dirty="0" smtClean="0">
                <a:latin typeface="微软雅黑" pitchFamily="34" charset="-122"/>
                <a:ea typeface="微软雅黑" pitchFamily="34" charset="-122"/>
                <a:cs typeface="仿宋_GB2312"/>
              </a:rPr>
              <a:t>等</a:t>
            </a:r>
            <a:endParaRPr lang="zh-CN" altLang="en-US" sz="2000" dirty="0">
              <a:latin typeface="微软雅黑" pitchFamily="34" charset="-122"/>
              <a:ea typeface="微软雅黑" pitchFamily="34" charset="-122"/>
              <a:cs typeface="仿宋_GB2312"/>
            </a:endParaRPr>
          </a:p>
        </p:txBody>
      </p:sp>
      <p:sp>
        <p:nvSpPr>
          <p:cNvPr id="8"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第二节  存款</a:t>
            </a:r>
            <a:r>
              <a:rPr lang="zh-CN" altLang="en-US" sz="2400" b="1" dirty="0" smtClean="0">
                <a:latin typeface="微软雅黑" pitchFamily="34" charset="-122"/>
                <a:ea typeface="微软雅黑" pitchFamily="34" charset="-122"/>
              </a:rPr>
              <a:t>性公司</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48130"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pic>
        <p:nvPicPr>
          <p:cNvPr id="48131"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文本框 25"/>
          <p:cNvSpPr txBox="1">
            <a:spLocks noChangeArrowheads="1"/>
          </p:cNvSpPr>
          <p:nvPr/>
        </p:nvSpPr>
        <p:spPr bwMode="auto">
          <a:xfrm>
            <a:off x="3024188" y="3009900"/>
            <a:ext cx="8912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4800" b="1" dirty="0" smtClean="0">
                <a:solidFill>
                  <a:srgbClr val="FFFFFF"/>
                </a:solidFill>
                <a:latin typeface="微软雅黑" pitchFamily="34" charset="-122"/>
                <a:ea typeface="微软雅黑" pitchFamily="34" charset="-122"/>
              </a:rPr>
              <a:t>其他金融性公司</a:t>
            </a:r>
            <a:endParaRPr lang="zh-CN" altLang="en-US" sz="4800" b="1" dirty="0">
              <a:solidFill>
                <a:srgbClr val="FFFFFF"/>
              </a:solidFill>
              <a:latin typeface="微软雅黑" pitchFamily="34" charset="-122"/>
              <a:ea typeface="微软雅黑" pitchFamily="34" charset="-122"/>
            </a:endParaRPr>
          </a:p>
        </p:txBody>
      </p:sp>
      <p:sp>
        <p:nvSpPr>
          <p:cNvPr id="48133" name="文本框 2"/>
          <p:cNvSpPr txBox="1">
            <a:spLocks noChangeArrowheads="1"/>
          </p:cNvSpPr>
          <p:nvPr/>
        </p:nvSpPr>
        <p:spPr bwMode="auto">
          <a:xfrm>
            <a:off x="3024188" y="1895475"/>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en-US" altLang="zh-CN" sz="6600" b="1">
                <a:solidFill>
                  <a:srgbClr val="FFFFFF"/>
                </a:solidFill>
                <a:latin typeface="微软雅黑" pitchFamily="34" charset="-122"/>
                <a:ea typeface="微软雅黑" pitchFamily="34" charset="-122"/>
              </a:rPr>
              <a:t>Part 03</a:t>
            </a:r>
            <a:endParaRPr lang="zh-CN" altLang="en-US" sz="6600" b="1">
              <a:solidFill>
                <a:srgbClr val="FFFFFF"/>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154" name="直接连接符 4"/>
          <p:cNvCxnSpPr>
            <a:cxnSpLocks noChangeShapeType="1"/>
          </p:cNvCxnSpPr>
          <p:nvPr/>
        </p:nvCxnSpPr>
        <p:spPr bwMode="auto">
          <a:xfrm>
            <a:off x="-257243" y="7493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915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矩形 10"/>
          <p:cNvSpPr>
            <a:spLocks noChangeArrowheads="1"/>
          </p:cNvSpPr>
          <p:nvPr/>
        </p:nvSpPr>
        <p:spPr bwMode="auto">
          <a:xfrm>
            <a:off x="354013" y="1312863"/>
            <a:ext cx="2954337"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一、投资类金融机构</a:t>
            </a:r>
            <a:endParaRPr lang="en-US" altLang="zh-CN" sz="2400" b="1">
              <a:latin typeface="微软雅黑" pitchFamily="34" charset="-122"/>
              <a:ea typeface="微软雅黑" pitchFamily="34" charset="-122"/>
            </a:endParaRPr>
          </a:p>
        </p:txBody>
      </p:sp>
      <p:sp>
        <p:nvSpPr>
          <p:cNvPr id="49157" name="文本框 12"/>
          <p:cNvSpPr txBox="1">
            <a:spLocks noChangeArrowheads="1"/>
          </p:cNvSpPr>
          <p:nvPr/>
        </p:nvSpPr>
        <p:spPr bwMode="auto">
          <a:xfrm>
            <a:off x="768350" y="352425"/>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第三节  </a:t>
            </a:r>
            <a:r>
              <a:rPr lang="zh-CN" altLang="en-US" sz="2400" b="1" dirty="0" smtClean="0">
                <a:latin typeface="微软雅黑" pitchFamily="34" charset="-122"/>
                <a:ea typeface="微软雅黑" pitchFamily="34" charset="-122"/>
              </a:rPr>
              <a:t>其他金融性公司</a:t>
            </a:r>
            <a:endParaRPr lang="zh-CN" altLang="en-US" sz="2400" b="1" dirty="0">
              <a:solidFill>
                <a:srgbClr val="595959"/>
              </a:solidFill>
              <a:latin typeface="微软雅黑" pitchFamily="34" charset="-122"/>
              <a:ea typeface="微软雅黑" pitchFamily="34" charset="-122"/>
            </a:endParaRPr>
          </a:p>
        </p:txBody>
      </p:sp>
      <p:sp>
        <p:nvSpPr>
          <p:cNvPr id="7" name="矩形 6"/>
          <p:cNvSpPr/>
          <p:nvPr/>
        </p:nvSpPr>
        <p:spPr>
          <a:xfrm>
            <a:off x="427038" y="1979613"/>
            <a:ext cx="3876675"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（一）投资类金融机构概述</a:t>
            </a:r>
          </a:p>
        </p:txBody>
      </p:sp>
      <p:sp>
        <p:nvSpPr>
          <p:cNvPr id="8" name="矩形 7"/>
          <p:cNvSpPr/>
          <p:nvPr/>
        </p:nvSpPr>
        <p:spPr>
          <a:xfrm>
            <a:off x="250825" y="2576513"/>
            <a:ext cx="11433175" cy="3924300"/>
          </a:xfrm>
          <a:prstGeom prst="rect">
            <a:avLst/>
          </a:prstGeom>
        </p:spPr>
        <p:txBody>
          <a:bodyPr>
            <a:spAutoFit/>
          </a:bodyPr>
          <a:lstStyle/>
          <a:p>
            <a:pPr marL="742950" lvl="1" indent="-285750" eaLnBrk="1" hangingPunct="1">
              <a:lnSpc>
                <a:spcPct val="150000"/>
              </a:lnSpc>
              <a:buClr>
                <a:srgbClr val="FF3300"/>
              </a:buClr>
              <a:buFont typeface="Wingdings" panose="05000000000000000000" pitchFamily="2" charset="2"/>
              <a:buNone/>
              <a:defRPr/>
            </a:pPr>
            <a:r>
              <a:rPr lang="en-US" altLang="zh-CN" sz="2200" b="1" kern="0" dirty="0">
                <a:solidFill>
                  <a:schemeClr val="tx2"/>
                </a:solidFill>
                <a:latin typeface="微软雅黑" panose="020B0503020204020204" pitchFamily="34" charset="-122"/>
                <a:ea typeface="微软雅黑" panose="020B0503020204020204" pitchFamily="34" charset="-122"/>
              </a:rPr>
              <a:t>1</a:t>
            </a:r>
            <a:r>
              <a:rPr lang="zh-CN" altLang="en-US" sz="2200" b="1" kern="0" dirty="0">
                <a:solidFill>
                  <a:schemeClr val="tx2"/>
                </a:solidFill>
                <a:latin typeface="微软雅黑" panose="020B0503020204020204" pitchFamily="34" charset="-122"/>
                <a:ea typeface="微软雅黑" panose="020B0503020204020204" pitchFamily="34" charset="-122"/>
              </a:rPr>
              <a:t>、投资类金融机构种类</a:t>
            </a:r>
          </a:p>
          <a:p>
            <a:pPr marL="1257300" lvl="2" indent="-342900" eaLnBrk="1" hangingPunct="1">
              <a:lnSpc>
                <a:spcPct val="150000"/>
              </a:lnSpc>
              <a:spcBef>
                <a:spcPct val="3000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证券公司</a:t>
            </a:r>
            <a:r>
              <a:rPr lang="en-US" altLang="zh-CN" sz="2000" dirty="0">
                <a:latin typeface="微软雅黑" panose="020B0503020204020204" pitchFamily="34" charset="-122"/>
                <a:ea typeface="微软雅黑" panose="020B0503020204020204" pitchFamily="34" charset="-122"/>
                <a:cs typeface="仿宋_GB2312"/>
              </a:rPr>
              <a:t>(securities company) </a:t>
            </a:r>
          </a:p>
          <a:p>
            <a:pPr marL="1714500" lvl="3" indent="-342900" eaLnBrk="1" hangingPunct="1">
              <a:lnSpc>
                <a:spcPct val="150000"/>
              </a:lnSpc>
              <a:buClr>
                <a:schemeClr val="tx1"/>
              </a:buClr>
              <a:buFont typeface="Wingdings" pitchFamily="2" charset="2"/>
              <a:buChar char="Ø"/>
              <a:defRPr/>
            </a:pPr>
            <a:r>
              <a:rPr lang="zh-CN" altLang="en-US" sz="2000" dirty="0">
                <a:latin typeface="微软雅黑" panose="020B0503020204020204" pitchFamily="34" charset="-122"/>
                <a:ea typeface="微软雅黑" panose="020B0503020204020204" pitchFamily="34" charset="-122"/>
                <a:cs typeface="仿宋_GB2312"/>
              </a:rPr>
              <a:t>经营证券业务的金融机构。其主要业务是代理证券发行与买卖或自营证券买卖、兼并与收购业务、研究及咨询服务、资产管理以及其他服务。</a:t>
            </a:r>
          </a:p>
          <a:p>
            <a:pPr marL="1257300" lvl="2" indent="-342900" eaLnBrk="1" hangingPunct="1">
              <a:lnSpc>
                <a:spcPct val="1500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投资基金（</a:t>
            </a:r>
            <a:r>
              <a:rPr lang="en-US" altLang="zh-CN" sz="2000" dirty="0">
                <a:latin typeface="微软雅黑" panose="020B0503020204020204" pitchFamily="34" charset="-122"/>
                <a:ea typeface="微软雅黑" panose="020B0503020204020204" pitchFamily="34" charset="-122"/>
                <a:cs typeface="仿宋_GB2312"/>
              </a:rPr>
              <a:t>investment funds</a:t>
            </a:r>
            <a:r>
              <a:rPr lang="zh-CN" altLang="en-US" sz="2000" dirty="0" smtClean="0">
                <a:latin typeface="微软雅黑" panose="020B0503020204020204" pitchFamily="34" charset="-122"/>
                <a:ea typeface="微软雅黑" panose="020B0503020204020204" pitchFamily="34" charset="-122"/>
                <a:cs typeface="仿宋_GB2312"/>
              </a:rPr>
              <a:t>）管理公司</a:t>
            </a:r>
            <a:endParaRPr lang="zh-CN" altLang="en-US" sz="2000" dirty="0">
              <a:latin typeface="微软雅黑" panose="020B0503020204020204" pitchFamily="34" charset="-122"/>
              <a:ea typeface="微软雅黑" panose="020B0503020204020204" pitchFamily="34" charset="-122"/>
              <a:cs typeface="仿宋_GB2312"/>
            </a:endParaRPr>
          </a:p>
          <a:p>
            <a:pPr marL="1714500" lvl="3" indent="-342900" eaLnBrk="1" hangingPunct="1">
              <a:lnSpc>
                <a:spcPct val="150000"/>
              </a:lnSpc>
              <a:buClr>
                <a:srgbClr val="777370"/>
              </a:buClr>
              <a:buFont typeface="Wingdings" pitchFamily="2" charset="2"/>
              <a:buChar char="Ø"/>
              <a:defRPr/>
            </a:pPr>
            <a:r>
              <a:rPr lang="zh-CN" altLang="zh-CN" sz="2000" dirty="0">
                <a:latin typeface="微软雅黑" panose="020B0503020204020204" pitchFamily="34" charset="-122"/>
                <a:ea typeface="微软雅黑" panose="020B0503020204020204" pitchFamily="34" charset="-122"/>
                <a:cs typeface="仿宋_GB2312"/>
              </a:rPr>
              <a:t>指以金融资产为专门经营对象，以资产的保值增值为根本目的，把具有相同投资目标的众多投资者资金集中起来，实行专家理财，通过投资组合将资金分散投资于各种有价证券等金融工具，投资者按出资比例分享收益、承担风险。</a:t>
            </a:r>
            <a:endParaRPr lang="zh-CN" altLang="en-US" sz="2000" dirty="0">
              <a:latin typeface="微软雅黑" panose="020B0503020204020204" pitchFamily="34" charset="-122"/>
              <a:ea typeface="微软雅黑" panose="020B0503020204020204" pitchFamily="34" charset="-122"/>
              <a:cs typeface="仿宋_GB2312"/>
            </a:endParaRPr>
          </a:p>
        </p:txBody>
      </p:sp>
    </p:spTree>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17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5017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矩形 10"/>
          <p:cNvSpPr>
            <a:spLocks noChangeArrowheads="1"/>
          </p:cNvSpPr>
          <p:nvPr/>
        </p:nvSpPr>
        <p:spPr bwMode="auto">
          <a:xfrm>
            <a:off x="355600" y="1200150"/>
            <a:ext cx="2954338"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一、投资类金融机构</a:t>
            </a:r>
            <a:endParaRPr lang="en-US" altLang="zh-CN" sz="2400" b="1">
              <a:latin typeface="微软雅黑" pitchFamily="34" charset="-122"/>
              <a:ea typeface="微软雅黑" pitchFamily="34" charset="-122"/>
            </a:endParaRPr>
          </a:p>
        </p:txBody>
      </p:sp>
      <p:sp>
        <p:nvSpPr>
          <p:cNvPr id="7" name="矩形 6"/>
          <p:cNvSpPr/>
          <p:nvPr/>
        </p:nvSpPr>
        <p:spPr>
          <a:xfrm>
            <a:off x="560388" y="1698625"/>
            <a:ext cx="3878262" cy="4968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（一）投资类金融机构概述</a:t>
            </a:r>
          </a:p>
        </p:txBody>
      </p:sp>
      <p:sp>
        <p:nvSpPr>
          <p:cNvPr id="50183" name="矩形 7"/>
          <p:cNvSpPr>
            <a:spLocks noChangeArrowheads="1"/>
          </p:cNvSpPr>
          <p:nvPr/>
        </p:nvSpPr>
        <p:spPr bwMode="auto">
          <a:xfrm>
            <a:off x="836579" y="2484438"/>
            <a:ext cx="10583896" cy="237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1" hangingPunct="1">
              <a:lnSpc>
                <a:spcPts val="3700"/>
              </a:lnSpc>
              <a:spcAft>
                <a:spcPct val="20000"/>
              </a:spcAft>
              <a:buClr>
                <a:srgbClr val="00B050"/>
              </a:buClr>
              <a:buFont typeface="Wingdings" pitchFamily="2" charset="2"/>
              <a:buChar char="n"/>
              <a:defRPr/>
            </a:pPr>
            <a:r>
              <a:rPr lang="zh-CN" altLang="en-US" sz="2000" dirty="0">
                <a:latin typeface="微软雅黑" pitchFamily="34" charset="-122"/>
                <a:ea typeface="微软雅黑" pitchFamily="34" charset="-122"/>
                <a:cs typeface="仿宋_GB2312"/>
              </a:rPr>
              <a:t>其他投资类金融机构</a:t>
            </a:r>
          </a:p>
          <a:p>
            <a:pPr marL="800100" lvl="1" indent="-342900" eaLnBrk="1" hangingPunct="1">
              <a:lnSpc>
                <a:spcPts val="3700"/>
              </a:lnSpc>
              <a:buFont typeface="Wingdings" pitchFamily="2" charset="2"/>
              <a:buChar char="Ø"/>
              <a:defRPr/>
            </a:pPr>
            <a:r>
              <a:rPr lang="zh-CN" altLang="en-US" sz="2000" dirty="0">
                <a:latin typeface="微软雅黑" pitchFamily="34" charset="-122"/>
                <a:ea typeface="微软雅黑" pitchFamily="34" charset="-122"/>
                <a:cs typeface="仿宋_GB2312"/>
              </a:rPr>
              <a:t>主要指金融期货公司、黄金投资公司、投资咨询公司和证券结算公司等。 </a:t>
            </a:r>
          </a:p>
          <a:p>
            <a:pPr marL="800100" lvl="1" indent="-342900" eaLnBrk="1" hangingPunct="1">
              <a:lnSpc>
                <a:spcPts val="3700"/>
              </a:lnSpc>
              <a:buFont typeface="Wingdings" pitchFamily="2" charset="2"/>
              <a:buChar char="Ø"/>
              <a:defRPr/>
            </a:pPr>
            <a:r>
              <a:rPr lang="zh-CN" altLang="en-US" sz="2000" dirty="0">
                <a:latin typeface="微软雅黑" pitchFamily="34" charset="-122"/>
                <a:ea typeface="微软雅黑" pitchFamily="34" charset="-122"/>
                <a:cs typeface="仿宋_GB2312"/>
              </a:rPr>
              <a:t>这类投资类金融机构所从事的业务各异。比如金融期货公司是专门从事标准化金融期货合约交易的机构，他们在指定的期货交易所进行交易。 </a:t>
            </a:r>
          </a:p>
          <a:p>
            <a:pPr eaLnBrk="1" hangingPunct="1">
              <a:lnSpc>
                <a:spcPct val="105000"/>
              </a:lnSpc>
              <a:spcBef>
                <a:spcPct val="5000"/>
              </a:spcBef>
              <a:buClr>
                <a:srgbClr val="FF3300"/>
              </a:buClr>
              <a:buFont typeface="Wingdings" pitchFamily="2" charset="2"/>
              <a:buNone/>
              <a:defRPr/>
            </a:pPr>
            <a:endParaRPr lang="zh-CN" altLang="en-US" sz="2000" dirty="0">
              <a:latin typeface="微软雅黑" pitchFamily="34" charset="-122"/>
              <a:ea typeface="微软雅黑" pitchFamily="34" charset="-122"/>
              <a:cs typeface="仿宋_GB2312"/>
            </a:endParaRPr>
          </a:p>
        </p:txBody>
      </p:sp>
      <p:sp>
        <p:nvSpPr>
          <p:cNvPr id="8" name="文本框 12"/>
          <p:cNvSpPr txBox="1">
            <a:spLocks noChangeArrowheads="1"/>
          </p:cNvSpPr>
          <p:nvPr/>
        </p:nvSpPr>
        <p:spPr bwMode="auto">
          <a:xfrm>
            <a:off x="768350" y="352425"/>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第三节  </a:t>
            </a:r>
            <a:r>
              <a:rPr lang="zh-CN" altLang="en-US" sz="2400" b="1" dirty="0" smtClean="0">
                <a:latin typeface="微软雅黑" pitchFamily="34" charset="-122"/>
                <a:ea typeface="微软雅黑" pitchFamily="34" charset="-122"/>
              </a:rPr>
              <a:t>其他金融性公司</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20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5120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矩形 10"/>
          <p:cNvSpPr>
            <a:spLocks noChangeArrowheads="1"/>
          </p:cNvSpPr>
          <p:nvPr/>
        </p:nvSpPr>
        <p:spPr bwMode="auto">
          <a:xfrm>
            <a:off x="450850" y="1189038"/>
            <a:ext cx="2954338"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一、投资类金融机构</a:t>
            </a:r>
            <a:endParaRPr lang="en-US" altLang="zh-CN" sz="2400" b="1">
              <a:latin typeface="微软雅黑" pitchFamily="34" charset="-122"/>
              <a:ea typeface="微软雅黑" pitchFamily="34" charset="-122"/>
            </a:endParaRPr>
          </a:p>
        </p:txBody>
      </p:sp>
      <p:sp>
        <p:nvSpPr>
          <p:cNvPr id="7" name="矩形 6"/>
          <p:cNvSpPr/>
          <p:nvPr/>
        </p:nvSpPr>
        <p:spPr>
          <a:xfrm>
            <a:off x="560388" y="1795463"/>
            <a:ext cx="2338387" cy="5349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（二）证券公司</a:t>
            </a:r>
          </a:p>
        </p:txBody>
      </p:sp>
      <p:sp>
        <p:nvSpPr>
          <p:cNvPr id="51206" name="矩形 7"/>
          <p:cNvSpPr>
            <a:spLocks noChangeArrowheads="1"/>
          </p:cNvSpPr>
          <p:nvPr/>
        </p:nvSpPr>
        <p:spPr bwMode="auto">
          <a:xfrm>
            <a:off x="560388" y="2463057"/>
            <a:ext cx="11028363" cy="3901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742950" lvl="1" indent="-285750" eaLnBrk="1" hangingPunct="1">
              <a:lnSpc>
                <a:spcPts val="3300"/>
              </a:lnSpc>
              <a:buClr>
                <a:srgbClr val="FF3300"/>
              </a:buClr>
            </a:pPr>
            <a:r>
              <a:rPr lang="en-US" altLang="zh-CN" sz="2200" b="1" dirty="0">
                <a:solidFill>
                  <a:schemeClr val="tx2"/>
                </a:solidFill>
                <a:latin typeface="微软雅黑" pitchFamily="34" charset="-122"/>
                <a:ea typeface="微软雅黑" pitchFamily="34" charset="-122"/>
              </a:rPr>
              <a:t>1</a:t>
            </a:r>
            <a:r>
              <a:rPr lang="zh-CN" altLang="en-US" sz="2200" b="1" dirty="0">
                <a:solidFill>
                  <a:schemeClr val="tx2"/>
                </a:solidFill>
                <a:latin typeface="微软雅黑" pitchFamily="34" charset="-122"/>
                <a:ea typeface="微软雅黑" pitchFamily="34" charset="-122"/>
              </a:rPr>
              <a:t>、证券公司的特点与作用   </a:t>
            </a:r>
          </a:p>
          <a:p>
            <a:pPr marL="1257300" lvl="2" indent="-342900" eaLnBrk="1" hangingPunct="1">
              <a:lnSpc>
                <a:spcPts val="3300"/>
              </a:lnSpc>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 </a:t>
            </a:r>
            <a:r>
              <a:rPr lang="zh-CN" altLang="en-US" sz="2000" dirty="0" smtClean="0">
                <a:latin typeface="微软雅黑" pitchFamily="34" charset="-122"/>
                <a:ea typeface="微软雅黑" pitchFamily="34" charset="-122"/>
                <a:cs typeface="仿宋_GB2312"/>
              </a:rPr>
              <a:t>专门</a:t>
            </a:r>
            <a:r>
              <a:rPr lang="zh-CN" altLang="en-US" sz="2000" dirty="0">
                <a:latin typeface="微软雅黑" pitchFamily="34" charset="-122"/>
                <a:ea typeface="微软雅黑" pitchFamily="34" charset="-122"/>
                <a:cs typeface="仿宋_GB2312"/>
              </a:rPr>
              <a:t>从事证券业务的金融机构。收入的主要来源是各种服务的手续费或佣金。 </a:t>
            </a:r>
          </a:p>
          <a:p>
            <a:pPr marL="1257300" lvl="2" indent="-342900" eaLnBrk="1" hangingPunct="1">
              <a:lnSpc>
                <a:spcPts val="3300"/>
              </a:lnSpc>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 </a:t>
            </a:r>
            <a:r>
              <a:rPr lang="zh-CN" altLang="en-US" sz="2000" dirty="0" smtClean="0">
                <a:latin typeface="微软雅黑" pitchFamily="34" charset="-122"/>
                <a:ea typeface="微软雅黑" pitchFamily="34" charset="-122"/>
                <a:cs typeface="仿宋_GB2312"/>
              </a:rPr>
              <a:t>在</a:t>
            </a:r>
            <a:r>
              <a:rPr lang="zh-CN" altLang="en-US" sz="2000" dirty="0">
                <a:latin typeface="微软雅黑" pitchFamily="34" charset="-122"/>
                <a:ea typeface="微软雅黑" pitchFamily="34" charset="-122"/>
                <a:cs typeface="仿宋_GB2312"/>
              </a:rPr>
              <a:t>现代社会经济发展中发挥着沟通资金供求、构造证券市场、推动企业购并、促进产业集中和规模经济形成、优化资源配置等作用</a:t>
            </a:r>
          </a:p>
          <a:p>
            <a:pPr marL="742950" lvl="1" indent="-285750" eaLnBrk="1" hangingPunct="1">
              <a:lnSpc>
                <a:spcPts val="3300"/>
              </a:lnSpc>
              <a:buClr>
                <a:srgbClr val="FF3300"/>
              </a:buClr>
              <a:buFont typeface="Wingdings" pitchFamily="2" charset="2"/>
              <a:buNone/>
            </a:pPr>
            <a:r>
              <a:rPr lang="en-US" altLang="zh-CN" sz="2200" b="1" dirty="0">
                <a:solidFill>
                  <a:schemeClr val="tx2"/>
                </a:solidFill>
                <a:latin typeface="微软雅黑" pitchFamily="34" charset="-122"/>
                <a:ea typeface="微软雅黑" pitchFamily="34" charset="-122"/>
              </a:rPr>
              <a:t>2</a:t>
            </a:r>
            <a:r>
              <a:rPr lang="zh-CN" altLang="en-US" sz="2200" b="1" dirty="0">
                <a:solidFill>
                  <a:schemeClr val="tx2"/>
                </a:solidFill>
                <a:latin typeface="微软雅黑" pitchFamily="34" charset="-122"/>
                <a:ea typeface="微软雅黑" pitchFamily="34" charset="-122"/>
              </a:rPr>
              <a:t>、证券公司的种类</a:t>
            </a:r>
          </a:p>
          <a:p>
            <a:pPr marL="1257300" lvl="2" indent="-342900" eaLnBrk="1" hangingPunct="1">
              <a:lnSpc>
                <a:spcPts val="3300"/>
              </a:lnSpc>
              <a:buClr>
                <a:srgbClr val="00B050"/>
              </a:buClr>
              <a:buFont typeface="Wingdings" pitchFamily="2" charset="2"/>
              <a:buChar char="n"/>
            </a:pPr>
            <a:r>
              <a:rPr lang="zh-CN" altLang="zh-CN" sz="2000" dirty="0" smtClean="0">
                <a:latin typeface="微软雅黑" pitchFamily="34" charset="-122"/>
                <a:ea typeface="微软雅黑" pitchFamily="34" charset="-122"/>
              </a:rPr>
              <a:t>独立的</a:t>
            </a:r>
            <a:r>
              <a:rPr lang="zh-CN" altLang="zh-CN" sz="2000" dirty="0">
                <a:latin typeface="微软雅黑" pitchFamily="34" charset="-122"/>
                <a:ea typeface="微软雅黑" pitchFamily="34" charset="-122"/>
              </a:rPr>
              <a:t>专业性证券公司</a:t>
            </a:r>
            <a:endParaRPr lang="zh-CN" altLang="en-US" sz="2000" dirty="0">
              <a:latin typeface="微软雅黑" pitchFamily="34" charset="-122"/>
              <a:ea typeface="微软雅黑" pitchFamily="34" charset="-122"/>
            </a:endParaRPr>
          </a:p>
          <a:p>
            <a:pPr marL="1257300" lvl="2" indent="-342900" eaLnBrk="1" hangingPunct="1">
              <a:lnSpc>
                <a:spcPts val="3300"/>
              </a:lnSpc>
              <a:buClr>
                <a:srgbClr val="00B050"/>
              </a:buClr>
              <a:buFont typeface="Wingdings" pitchFamily="2" charset="2"/>
              <a:buChar char="n"/>
            </a:pPr>
            <a:r>
              <a:rPr lang="zh-CN" altLang="zh-CN" sz="2000" dirty="0" smtClean="0">
                <a:latin typeface="微软雅黑" pitchFamily="34" charset="-122"/>
                <a:ea typeface="微软雅黑" pitchFamily="34" charset="-122"/>
              </a:rPr>
              <a:t>商业银行</a:t>
            </a:r>
            <a:r>
              <a:rPr lang="zh-CN" altLang="zh-CN" sz="2000" dirty="0">
                <a:latin typeface="微软雅黑" pitchFamily="34" charset="-122"/>
                <a:ea typeface="微软雅黑" pitchFamily="34" charset="-122"/>
              </a:rPr>
              <a:t>拥有的证券公司</a:t>
            </a:r>
            <a:endParaRPr lang="zh-CN" altLang="en-US" sz="2000" dirty="0">
              <a:latin typeface="微软雅黑" pitchFamily="34" charset="-122"/>
              <a:ea typeface="微软雅黑" pitchFamily="34" charset="-122"/>
            </a:endParaRPr>
          </a:p>
          <a:p>
            <a:pPr marL="1257300" lvl="2" indent="-342900" eaLnBrk="1" hangingPunct="1">
              <a:lnSpc>
                <a:spcPts val="3300"/>
              </a:lnSpc>
              <a:buClr>
                <a:srgbClr val="00B050"/>
              </a:buClr>
              <a:buFont typeface="Wingdings" pitchFamily="2" charset="2"/>
              <a:buChar char="n"/>
            </a:pPr>
            <a:r>
              <a:rPr lang="zh-CN" altLang="zh-CN" sz="2000" dirty="0" smtClean="0">
                <a:latin typeface="微软雅黑" pitchFamily="34" charset="-122"/>
                <a:ea typeface="微软雅黑" pitchFamily="34" charset="-122"/>
              </a:rPr>
              <a:t>全能型</a:t>
            </a:r>
            <a:r>
              <a:rPr lang="zh-CN" altLang="zh-CN" sz="2000" dirty="0">
                <a:latin typeface="微软雅黑" pitchFamily="34" charset="-122"/>
                <a:ea typeface="微软雅黑" pitchFamily="34" charset="-122"/>
              </a:rPr>
              <a:t>银行直接经营证券公司业务</a:t>
            </a:r>
            <a:endParaRPr lang="zh-CN" altLang="en-US" sz="2000" dirty="0">
              <a:latin typeface="微软雅黑" pitchFamily="34" charset="-122"/>
              <a:ea typeface="微软雅黑" pitchFamily="34" charset="-122"/>
            </a:endParaRPr>
          </a:p>
          <a:p>
            <a:pPr marL="1257300" lvl="2" indent="-342900" eaLnBrk="1" hangingPunct="1">
              <a:lnSpc>
                <a:spcPts val="3300"/>
              </a:lnSpc>
              <a:buClr>
                <a:srgbClr val="00B050"/>
              </a:buClr>
              <a:buFont typeface="Wingdings" pitchFamily="2" charset="2"/>
              <a:buChar char="n"/>
            </a:pPr>
            <a:r>
              <a:rPr lang="zh-CN" altLang="zh-CN" sz="2000" dirty="0" smtClean="0">
                <a:latin typeface="微软雅黑" pitchFamily="34" charset="-122"/>
                <a:ea typeface="微软雅黑" pitchFamily="34" charset="-122"/>
              </a:rPr>
              <a:t>一些</a:t>
            </a:r>
            <a:r>
              <a:rPr lang="zh-CN" altLang="zh-CN" sz="2000" dirty="0">
                <a:latin typeface="微软雅黑" pitchFamily="34" charset="-122"/>
                <a:ea typeface="微软雅黑" pitchFamily="34" charset="-122"/>
              </a:rPr>
              <a:t>大型跨国公司的财务公司也从事证券业务</a:t>
            </a:r>
            <a:endParaRPr lang="zh-CN" altLang="en-US" sz="2000" dirty="0">
              <a:latin typeface="微软雅黑" pitchFamily="34" charset="-122"/>
              <a:ea typeface="微软雅黑" pitchFamily="34" charset="-122"/>
            </a:endParaRPr>
          </a:p>
        </p:txBody>
      </p:sp>
      <p:sp>
        <p:nvSpPr>
          <p:cNvPr id="8" name="文本框 12"/>
          <p:cNvSpPr txBox="1">
            <a:spLocks noChangeArrowheads="1"/>
          </p:cNvSpPr>
          <p:nvPr/>
        </p:nvSpPr>
        <p:spPr bwMode="auto">
          <a:xfrm>
            <a:off x="768350" y="352425"/>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第三节  </a:t>
            </a:r>
            <a:r>
              <a:rPr lang="zh-CN" altLang="en-US" sz="2400" b="1" dirty="0" smtClean="0">
                <a:latin typeface="微软雅黑" pitchFamily="34" charset="-122"/>
                <a:ea typeface="微软雅黑" pitchFamily="34" charset="-122"/>
              </a:rPr>
              <a:t>其他金融性公司</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22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5222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矩形 10"/>
          <p:cNvSpPr>
            <a:spLocks noChangeArrowheads="1"/>
          </p:cNvSpPr>
          <p:nvPr/>
        </p:nvSpPr>
        <p:spPr bwMode="auto">
          <a:xfrm>
            <a:off x="355600" y="1290638"/>
            <a:ext cx="2954338"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一、投资类金融机构</a:t>
            </a:r>
            <a:endParaRPr lang="en-US" altLang="zh-CN" sz="2400" b="1">
              <a:latin typeface="微软雅黑" pitchFamily="34" charset="-122"/>
              <a:ea typeface="微软雅黑" pitchFamily="34" charset="-122"/>
            </a:endParaRPr>
          </a:p>
        </p:txBody>
      </p:sp>
      <p:sp>
        <p:nvSpPr>
          <p:cNvPr id="7" name="矩形 6"/>
          <p:cNvSpPr/>
          <p:nvPr/>
        </p:nvSpPr>
        <p:spPr>
          <a:xfrm>
            <a:off x="768350" y="2000250"/>
            <a:ext cx="2338388" cy="5349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（二）证券公司</a:t>
            </a:r>
          </a:p>
        </p:txBody>
      </p:sp>
      <p:sp>
        <p:nvSpPr>
          <p:cNvPr id="8" name="矩形 7"/>
          <p:cNvSpPr/>
          <p:nvPr/>
        </p:nvSpPr>
        <p:spPr>
          <a:xfrm>
            <a:off x="661346" y="2717799"/>
            <a:ext cx="9801225" cy="2631490"/>
          </a:xfrm>
          <a:prstGeom prst="rect">
            <a:avLst/>
          </a:prstGeom>
        </p:spPr>
        <p:txBody>
          <a:bodyPr>
            <a:spAutoFit/>
          </a:bodyPr>
          <a:lstStyle/>
          <a:p>
            <a:pPr lvl="1" eaLnBrk="1" hangingPunct="1">
              <a:lnSpc>
                <a:spcPct val="150000"/>
              </a:lnSpc>
              <a:buClr>
                <a:srgbClr val="FF3300"/>
              </a:buClr>
              <a:defRPr/>
            </a:pPr>
            <a:r>
              <a:rPr lang="en-US" altLang="zh-CN" sz="2200" b="1" kern="0" dirty="0">
                <a:solidFill>
                  <a:schemeClr val="tx2"/>
                </a:solidFill>
                <a:latin typeface="微软雅黑" panose="020B0503020204020204" pitchFamily="34" charset="-122"/>
                <a:ea typeface="微软雅黑" panose="020B0503020204020204" pitchFamily="34" charset="-122"/>
              </a:rPr>
              <a:t>3</a:t>
            </a:r>
            <a:r>
              <a:rPr lang="zh-CN" altLang="en-US" sz="2200" b="1" kern="0" dirty="0">
                <a:solidFill>
                  <a:schemeClr val="tx2"/>
                </a:solidFill>
                <a:latin typeface="微软雅黑" panose="020B0503020204020204" pitchFamily="34" charset="-122"/>
                <a:ea typeface="微软雅黑" panose="020B0503020204020204" pitchFamily="34" charset="-122"/>
              </a:rPr>
              <a:t>、证券公司的主要业务</a:t>
            </a:r>
          </a:p>
          <a:p>
            <a:pPr marL="1079500" lvl="2" indent="-360363" eaLnBrk="1" hangingPunct="1">
              <a:lnSpc>
                <a:spcPct val="150000"/>
              </a:lnSpc>
              <a:spcAft>
                <a:spcPct val="30000"/>
              </a:spcAft>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证券承销业务。受证券发行人的委托，在发行有效期内将证券销售出去</a:t>
            </a:r>
          </a:p>
          <a:p>
            <a:pPr marL="1079500" lvl="2" indent="-360363" eaLnBrk="1" hangingPunct="1">
              <a:lnSpc>
                <a:spcPct val="150000"/>
              </a:lnSpc>
              <a:spcAft>
                <a:spcPct val="30000"/>
              </a:spcAft>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证券</a:t>
            </a:r>
            <a:r>
              <a:rPr lang="zh-CN" altLang="en-US" sz="2000" dirty="0">
                <a:latin typeface="微软雅黑" panose="020B0503020204020204" pitchFamily="34" charset="-122"/>
                <a:ea typeface="微软雅黑" panose="020B0503020204020204" pitchFamily="34" charset="-122"/>
                <a:cs typeface="仿宋_GB2312"/>
              </a:rPr>
              <a:t>经纪业务。接受客户委托，代理客户买卖证券的业务</a:t>
            </a:r>
            <a:endParaRPr lang="en-US" altLang="zh-CN" sz="2000" dirty="0">
              <a:latin typeface="微软雅黑" panose="020B0503020204020204" pitchFamily="34" charset="-122"/>
              <a:ea typeface="微软雅黑" panose="020B0503020204020204" pitchFamily="34" charset="-122"/>
              <a:cs typeface="仿宋_GB2312"/>
            </a:endParaRPr>
          </a:p>
          <a:p>
            <a:pPr marL="1079500" lvl="2" indent="-360363" eaLnBrk="1" hangingPunct="1">
              <a:lnSpc>
                <a:spcPct val="15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证券</a:t>
            </a:r>
            <a:r>
              <a:rPr lang="zh-CN" altLang="en-US" sz="2000" dirty="0">
                <a:latin typeface="微软雅黑" panose="020B0503020204020204" pitchFamily="34" charset="-122"/>
                <a:ea typeface="微软雅黑" panose="020B0503020204020204" pitchFamily="34" charset="-122"/>
                <a:cs typeface="仿宋_GB2312"/>
              </a:rPr>
              <a:t>自营业务。利用自有资金从事证券买卖</a:t>
            </a:r>
          </a:p>
          <a:p>
            <a:pPr marL="1079500" lvl="2" indent="-360363" eaLnBrk="1" hangingPunct="1">
              <a:lnSpc>
                <a:spcPct val="1500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其他</a:t>
            </a:r>
            <a:r>
              <a:rPr lang="zh-CN" altLang="en-US" sz="2000" dirty="0" smtClean="0">
                <a:latin typeface="微软雅黑" panose="020B0503020204020204" pitchFamily="34" charset="-122"/>
                <a:ea typeface="微软雅黑" panose="020B0503020204020204" pitchFamily="34" charset="-122"/>
                <a:cs typeface="仿宋_GB2312"/>
              </a:rPr>
              <a:t>业务</a:t>
            </a:r>
            <a:endParaRPr lang="zh-CN" altLang="en-US" sz="2000" dirty="0">
              <a:latin typeface="微软雅黑" panose="020B0503020204020204" pitchFamily="34" charset="-122"/>
              <a:ea typeface="微软雅黑" panose="020B0503020204020204" pitchFamily="34" charset="-122"/>
              <a:cs typeface="仿宋_GB2312"/>
            </a:endParaRPr>
          </a:p>
        </p:txBody>
      </p:sp>
      <p:sp>
        <p:nvSpPr>
          <p:cNvPr id="9" name="文本框 12"/>
          <p:cNvSpPr txBox="1">
            <a:spLocks noChangeArrowheads="1"/>
          </p:cNvSpPr>
          <p:nvPr/>
        </p:nvSpPr>
        <p:spPr bwMode="auto">
          <a:xfrm>
            <a:off x="768350" y="352425"/>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第三节  </a:t>
            </a:r>
            <a:r>
              <a:rPr lang="zh-CN" altLang="en-US" sz="2400" b="1" dirty="0" smtClean="0">
                <a:latin typeface="微软雅黑" pitchFamily="34" charset="-122"/>
                <a:ea typeface="微软雅黑" pitchFamily="34" charset="-122"/>
              </a:rPr>
              <a:t>其他金融性公司</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25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5325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矩形 10"/>
          <p:cNvSpPr>
            <a:spLocks noChangeArrowheads="1"/>
          </p:cNvSpPr>
          <p:nvPr/>
        </p:nvSpPr>
        <p:spPr bwMode="auto">
          <a:xfrm>
            <a:off x="354013" y="1189038"/>
            <a:ext cx="2954337"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一、投资类金融机构</a:t>
            </a:r>
            <a:endParaRPr lang="en-US" altLang="zh-CN" sz="2400" b="1">
              <a:latin typeface="微软雅黑" pitchFamily="34" charset="-122"/>
              <a:ea typeface="微软雅黑" pitchFamily="34" charset="-122"/>
            </a:endParaRPr>
          </a:p>
        </p:txBody>
      </p:sp>
      <p:sp>
        <p:nvSpPr>
          <p:cNvPr id="7" name="矩形 6"/>
          <p:cNvSpPr/>
          <p:nvPr/>
        </p:nvSpPr>
        <p:spPr>
          <a:xfrm>
            <a:off x="622300" y="1854200"/>
            <a:ext cx="3570288" cy="4968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（三）投资基金管理公司</a:t>
            </a:r>
          </a:p>
        </p:txBody>
      </p:sp>
      <p:sp>
        <p:nvSpPr>
          <p:cNvPr id="8" name="矩形 7"/>
          <p:cNvSpPr/>
          <p:nvPr/>
        </p:nvSpPr>
        <p:spPr>
          <a:xfrm>
            <a:off x="614363" y="2543175"/>
            <a:ext cx="10971212" cy="3772828"/>
          </a:xfrm>
          <a:prstGeom prst="rect">
            <a:avLst/>
          </a:prstGeom>
        </p:spPr>
        <p:txBody>
          <a:bodyPr>
            <a:spAutoFit/>
          </a:bodyPr>
          <a:lstStyle/>
          <a:p>
            <a:pPr marL="742950" lvl="1" indent="-285750" eaLnBrk="1" hangingPunct="1">
              <a:lnSpc>
                <a:spcPts val="4100"/>
              </a:lnSpc>
              <a:buClr>
                <a:srgbClr val="FF3300"/>
              </a:buClr>
              <a:buFont typeface="Wingdings" panose="05000000000000000000" pitchFamily="2" charset="2"/>
              <a:buNone/>
              <a:defRPr/>
            </a:pPr>
            <a:r>
              <a:rPr lang="en-US" altLang="zh-CN" sz="2200" b="1" kern="0" dirty="0">
                <a:solidFill>
                  <a:schemeClr val="tx2"/>
                </a:solidFill>
                <a:latin typeface="微软雅黑" panose="020B0503020204020204" pitchFamily="34" charset="-122"/>
                <a:ea typeface="微软雅黑" panose="020B0503020204020204" pitchFamily="34" charset="-122"/>
              </a:rPr>
              <a:t>1</a:t>
            </a:r>
            <a:r>
              <a:rPr lang="zh-CN" altLang="en-US" sz="2200" b="1" kern="0" dirty="0">
                <a:solidFill>
                  <a:schemeClr val="tx2"/>
                </a:solidFill>
                <a:latin typeface="微软雅黑" panose="020B0503020204020204" pitchFamily="34" charset="-122"/>
                <a:ea typeface="微软雅黑" panose="020B0503020204020204" pitchFamily="34" charset="-122"/>
              </a:rPr>
              <a:t>、投资基金公司及其种类</a:t>
            </a:r>
          </a:p>
          <a:p>
            <a:pPr marL="1079500" lvl="2" indent="-360363" eaLnBrk="1" hangingPunct="1">
              <a:lnSpc>
                <a:spcPts val="41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投资基金管理公司是专门为中小投资者服务的投资机构，它通过发售基金份额，将众多投资者的资金集中起来，形成独立财产，通过专家理财，按照科学的投资组合原理进行投资，与投资者利益共享、风险共担 </a:t>
            </a:r>
          </a:p>
          <a:p>
            <a:pPr marL="1079500" lvl="2" indent="-360363" eaLnBrk="1" hangingPunct="1">
              <a:lnSpc>
                <a:spcPts val="41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依据</a:t>
            </a:r>
            <a:r>
              <a:rPr lang="zh-CN" altLang="en-US" sz="2000" dirty="0">
                <a:latin typeface="微软雅黑" panose="020B0503020204020204" pitchFamily="34" charset="-122"/>
                <a:ea typeface="微软雅黑" panose="020B0503020204020204" pitchFamily="34" charset="-122"/>
                <a:cs typeface="仿宋_GB2312"/>
              </a:rPr>
              <a:t>不同标准，投资基金可以分为不同</a:t>
            </a:r>
            <a:r>
              <a:rPr lang="zh-CN" altLang="en-US" sz="2000" dirty="0" smtClean="0">
                <a:latin typeface="微软雅黑" panose="020B0503020204020204" pitchFamily="34" charset="-122"/>
                <a:ea typeface="微软雅黑" panose="020B0503020204020204" pitchFamily="34" charset="-122"/>
                <a:cs typeface="仿宋_GB2312"/>
              </a:rPr>
              <a:t>种类</a:t>
            </a:r>
            <a:endParaRPr lang="en-US" altLang="zh-CN" sz="2000" dirty="0" smtClean="0">
              <a:latin typeface="微软雅黑" panose="020B0503020204020204" pitchFamily="34" charset="-122"/>
              <a:ea typeface="微软雅黑" panose="020B0503020204020204" pitchFamily="34" charset="-122"/>
              <a:cs typeface="仿宋_GB2312"/>
            </a:endParaRPr>
          </a:p>
          <a:p>
            <a:pPr marL="1079500" lvl="2" indent="-360363" eaLnBrk="1" hangingPunct="1">
              <a:lnSpc>
                <a:spcPts val="4100"/>
              </a:lnSpc>
              <a:buClr>
                <a:schemeClr val="tx1"/>
              </a:buClr>
              <a:buFont typeface="Wingdings" panose="05000000000000000000" pitchFamily="2" charset="2"/>
              <a:buChar char="Ø"/>
              <a:defRPr/>
            </a:pPr>
            <a:r>
              <a:rPr lang="zh-CN" altLang="en-US" sz="2000" dirty="0" smtClean="0">
                <a:latin typeface="微软雅黑" panose="020B0503020204020204" pitchFamily="34" charset="-122"/>
                <a:ea typeface="微软雅黑" panose="020B0503020204020204" pitchFamily="34" charset="-122"/>
                <a:cs typeface="仿宋_GB2312"/>
                <a:sym typeface="Wingdings" panose="05000000000000000000" pitchFamily="2" charset="2"/>
              </a:rPr>
              <a:t>按组织形态：公司型投资基金与契约型投资基金</a:t>
            </a:r>
            <a:endParaRPr lang="en-US" altLang="zh-CN" sz="2000" dirty="0" smtClean="0">
              <a:latin typeface="微软雅黑" panose="020B0503020204020204" pitchFamily="34" charset="-122"/>
              <a:ea typeface="微软雅黑" panose="020B0503020204020204" pitchFamily="34" charset="-122"/>
              <a:cs typeface="仿宋_GB2312"/>
              <a:sym typeface="Wingdings" panose="05000000000000000000" pitchFamily="2" charset="2"/>
            </a:endParaRPr>
          </a:p>
          <a:p>
            <a:pPr marL="1079500" lvl="2" indent="-360363" eaLnBrk="1" hangingPunct="1">
              <a:lnSpc>
                <a:spcPts val="4100"/>
              </a:lnSpc>
              <a:buClr>
                <a:schemeClr val="tx1"/>
              </a:buClr>
              <a:buFont typeface="Wingdings" panose="05000000000000000000" pitchFamily="2" charset="2"/>
              <a:buChar char="Ø"/>
              <a:defRPr/>
            </a:pPr>
            <a:r>
              <a:rPr lang="zh-CN" altLang="en-US" sz="2000" dirty="0" smtClean="0">
                <a:latin typeface="微软雅黑" panose="020B0503020204020204" pitchFamily="34" charset="-122"/>
                <a:ea typeface="微软雅黑" panose="020B0503020204020204" pitchFamily="34" charset="-122"/>
                <a:cs typeface="仿宋_GB2312"/>
                <a:sym typeface="Wingdings" panose="05000000000000000000" pitchFamily="2" charset="2"/>
              </a:rPr>
              <a:t>按可否赎回：封闭式基金与开放式基金</a:t>
            </a:r>
            <a:endParaRPr lang="zh-CN" altLang="en-US" sz="2000" dirty="0">
              <a:latin typeface="微软雅黑" panose="020B0503020204020204" pitchFamily="34" charset="-122"/>
              <a:ea typeface="微软雅黑" panose="020B0503020204020204" pitchFamily="34" charset="-122"/>
              <a:cs typeface="仿宋_GB2312"/>
            </a:endParaRPr>
          </a:p>
        </p:txBody>
      </p:sp>
      <p:sp>
        <p:nvSpPr>
          <p:cNvPr id="9" name="文本框 12"/>
          <p:cNvSpPr txBox="1">
            <a:spLocks noChangeArrowheads="1"/>
          </p:cNvSpPr>
          <p:nvPr/>
        </p:nvSpPr>
        <p:spPr bwMode="auto">
          <a:xfrm>
            <a:off x="768350" y="352425"/>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第三节  </a:t>
            </a:r>
            <a:r>
              <a:rPr lang="zh-CN" altLang="en-US" sz="2400" b="1" dirty="0" smtClean="0">
                <a:latin typeface="微软雅黑" pitchFamily="34" charset="-122"/>
                <a:ea typeface="微软雅黑" pitchFamily="34" charset="-122"/>
              </a:rPr>
              <a:t>其他金融性公司</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1741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矩形 10"/>
          <p:cNvSpPr>
            <a:spLocks noChangeArrowheads="1"/>
          </p:cNvSpPr>
          <p:nvPr/>
        </p:nvSpPr>
        <p:spPr bwMode="auto">
          <a:xfrm>
            <a:off x="354013" y="1539875"/>
            <a:ext cx="38782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一、金融机构的产生与功能</a:t>
            </a:r>
            <a:endParaRPr lang="en-US" altLang="zh-CN" sz="2400" b="1">
              <a:latin typeface="微软雅黑" pitchFamily="34" charset="-122"/>
              <a:ea typeface="微软雅黑" pitchFamily="34" charset="-122"/>
            </a:endParaRPr>
          </a:p>
        </p:txBody>
      </p:sp>
      <p:sp>
        <p:nvSpPr>
          <p:cNvPr id="17413" name="文本框 12"/>
          <p:cNvSpPr txBox="1">
            <a:spLocks noChangeArrowheads="1"/>
          </p:cNvSpPr>
          <p:nvPr/>
        </p:nvSpPr>
        <p:spPr bwMode="auto">
          <a:xfrm>
            <a:off x="865188" y="400050"/>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第一节   金融机构体系</a:t>
            </a:r>
            <a:endParaRPr lang="zh-CN" altLang="en-US" sz="2400" b="1">
              <a:solidFill>
                <a:srgbClr val="595959"/>
              </a:solidFill>
              <a:latin typeface="微软雅黑" pitchFamily="34" charset="-122"/>
              <a:ea typeface="微软雅黑" pitchFamily="34" charset="-122"/>
            </a:endParaRPr>
          </a:p>
        </p:txBody>
      </p:sp>
      <p:sp>
        <p:nvSpPr>
          <p:cNvPr id="9" name="Rectangle 3"/>
          <p:cNvSpPr txBox="1">
            <a:spLocks noChangeArrowheads="1"/>
          </p:cNvSpPr>
          <p:nvPr/>
        </p:nvSpPr>
        <p:spPr>
          <a:xfrm>
            <a:off x="598488" y="3090863"/>
            <a:ext cx="10142537" cy="343852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50000"/>
              </a:lnSpc>
              <a:buClr>
                <a:srgbClr val="FF3300"/>
              </a:buClr>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1</a:t>
            </a:r>
            <a:r>
              <a:rPr lang="zh-CN" altLang="en-US" sz="2200" b="1" kern="0" dirty="0">
                <a:solidFill>
                  <a:schemeClr val="tx2"/>
                </a:solidFill>
                <a:latin typeface="微软雅黑" panose="020B0503020204020204" pitchFamily="34" charset="-122"/>
                <a:ea typeface="微软雅黑" panose="020B0503020204020204" pitchFamily="34" charset="-122"/>
              </a:rPr>
              <a:t>、</a:t>
            </a:r>
            <a:r>
              <a:rPr lang="zh-CN" altLang="en-US" sz="2200" b="1" kern="0" dirty="0" smtClean="0">
                <a:solidFill>
                  <a:schemeClr val="tx2"/>
                </a:solidFill>
                <a:latin typeface="微软雅黑" panose="020B0503020204020204" pitchFamily="34" charset="-122"/>
                <a:ea typeface="微软雅黑" panose="020B0503020204020204" pitchFamily="34" charset="-122"/>
              </a:rPr>
              <a:t>金融机构的定义</a:t>
            </a:r>
            <a:endParaRPr lang="zh-CN" altLang="en-US" sz="2200" b="1" kern="0" dirty="0">
              <a:solidFill>
                <a:schemeClr val="tx2"/>
              </a:solidFill>
              <a:latin typeface="微软雅黑" panose="020B0503020204020204" pitchFamily="34" charset="-122"/>
              <a:ea typeface="微软雅黑" panose="020B0503020204020204" pitchFamily="34" charset="-122"/>
            </a:endParaRPr>
          </a:p>
          <a:p>
            <a:pPr eaLnBrk="1" hangingPunct="1">
              <a:lnSpc>
                <a:spcPct val="150000"/>
              </a:lnSpc>
              <a:spcBef>
                <a:spcPct val="30000"/>
              </a:spcBef>
              <a:buClr>
                <a:srgbClr val="00B050"/>
              </a:buClr>
              <a:buFont typeface="Wingdings" panose="05000000000000000000" pitchFamily="2" charset="2"/>
              <a:buChar char="n"/>
              <a:defRPr/>
            </a:pPr>
            <a:r>
              <a:rPr lang="zh-CN" altLang="en-US" sz="2000" dirty="0" smtClean="0">
                <a:latin typeface="微软雅黑" panose="020B0503020204020204" pitchFamily="34" charset="-122"/>
                <a:ea typeface="微软雅黑" panose="020B0503020204020204" pitchFamily="34" charset="-122"/>
              </a:rPr>
              <a:t>   金融</a:t>
            </a:r>
            <a:r>
              <a:rPr lang="zh-CN" altLang="en-US" sz="2000" dirty="0">
                <a:latin typeface="微软雅黑" panose="020B0503020204020204" pitchFamily="34" charset="-122"/>
                <a:ea typeface="微软雅黑" panose="020B0503020204020204" pitchFamily="34" charset="-122"/>
              </a:rPr>
              <a:t>机构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从事金融活动的组织，它通常以一定量的自有资金为运营资本，通过吸收存款、发行各种证券、接受他人的财产委托等形式形成资金来源，而后通过贷款、投资等形式运营资金，并且在向社会提供各种金融产品和金融服务的过程中取得收益 </a:t>
            </a:r>
          </a:p>
          <a:p>
            <a:pPr marL="534988" lvl="1" indent="0" eaLnBrk="1" hangingPunct="1">
              <a:lnSpc>
                <a:spcPct val="150000"/>
              </a:lnSpc>
              <a:buClr>
                <a:srgbClr val="FF3300"/>
              </a:buClr>
              <a:buFont typeface="Arial" panose="020B0604020202020204" pitchFamily="34" charset="0"/>
              <a:buNone/>
              <a:defRPr/>
            </a:pPr>
            <a:endParaRPr lang="zh-CN" altLang="en-US" sz="2000" dirty="0">
              <a:latin typeface="微软雅黑" panose="020B0503020204020204" pitchFamily="34" charset="-122"/>
              <a:ea typeface="微软雅黑" panose="020B0503020204020204" pitchFamily="34" charset="-122"/>
            </a:endParaRPr>
          </a:p>
        </p:txBody>
      </p:sp>
      <p:sp>
        <p:nvSpPr>
          <p:cNvPr id="2" name="矩形 1"/>
          <p:cNvSpPr/>
          <p:nvPr/>
        </p:nvSpPr>
        <p:spPr>
          <a:xfrm>
            <a:off x="153988" y="2184400"/>
            <a:ext cx="4185761" cy="535531"/>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（一）金融</a:t>
            </a:r>
            <a:r>
              <a:rPr lang="zh-CN" altLang="en-US" sz="2400" b="1" kern="0" dirty="0" smtClean="0">
                <a:latin typeface="微软雅黑" panose="020B0503020204020204" pitchFamily="34" charset="-122"/>
                <a:ea typeface="微软雅黑" panose="020B0503020204020204" pitchFamily="34" charset="-122"/>
              </a:rPr>
              <a:t>机构的界定与分类</a:t>
            </a:r>
            <a:endParaRPr lang="zh-CN" altLang="en-US" sz="2400" b="1" kern="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27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5427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矩形 10"/>
          <p:cNvSpPr>
            <a:spLocks noChangeArrowheads="1"/>
          </p:cNvSpPr>
          <p:nvPr/>
        </p:nvSpPr>
        <p:spPr bwMode="auto">
          <a:xfrm>
            <a:off x="450850" y="1209675"/>
            <a:ext cx="2954338"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一、投资类金融机构</a:t>
            </a:r>
            <a:endParaRPr lang="en-US" altLang="zh-CN" sz="2400" b="1">
              <a:latin typeface="微软雅黑" pitchFamily="34" charset="-122"/>
              <a:ea typeface="微软雅黑" pitchFamily="34" charset="-122"/>
            </a:endParaRPr>
          </a:p>
        </p:txBody>
      </p:sp>
      <p:sp>
        <p:nvSpPr>
          <p:cNvPr id="7" name="矩形 6"/>
          <p:cNvSpPr/>
          <p:nvPr/>
        </p:nvSpPr>
        <p:spPr>
          <a:xfrm>
            <a:off x="560388" y="1844675"/>
            <a:ext cx="3570287" cy="4968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（三）投资基金管理公司</a:t>
            </a:r>
          </a:p>
        </p:txBody>
      </p:sp>
      <p:sp>
        <p:nvSpPr>
          <p:cNvPr id="8" name="矩形 7"/>
          <p:cNvSpPr/>
          <p:nvPr/>
        </p:nvSpPr>
        <p:spPr>
          <a:xfrm>
            <a:off x="768350" y="2341563"/>
            <a:ext cx="10866066" cy="4324261"/>
          </a:xfrm>
          <a:prstGeom prst="rect">
            <a:avLst/>
          </a:prstGeom>
        </p:spPr>
        <p:txBody>
          <a:bodyPr wrap="square">
            <a:spAutoFit/>
          </a:bodyPr>
          <a:lstStyle/>
          <a:p>
            <a:pPr lvl="1" indent="-96838" eaLnBrk="1" hangingPunct="1">
              <a:lnSpc>
                <a:spcPts val="3300"/>
              </a:lnSpc>
              <a:buClr>
                <a:srgbClr val="FF3300"/>
              </a:buClr>
              <a:buFont typeface="Wingdings" panose="05000000000000000000" pitchFamily="2" charset="2"/>
              <a:buNone/>
              <a:defRPr/>
            </a:pPr>
            <a:r>
              <a:rPr lang="en-US" altLang="zh-CN" sz="2200" b="1" kern="0" dirty="0">
                <a:solidFill>
                  <a:schemeClr val="tx2"/>
                </a:solidFill>
                <a:latin typeface="微软雅黑" panose="020B0503020204020204" pitchFamily="34" charset="-122"/>
                <a:ea typeface="微软雅黑" panose="020B0503020204020204" pitchFamily="34" charset="-122"/>
              </a:rPr>
              <a:t>2</a:t>
            </a:r>
            <a:r>
              <a:rPr lang="zh-CN" altLang="en-US" sz="2200" b="1" kern="0" dirty="0">
                <a:solidFill>
                  <a:schemeClr val="tx2"/>
                </a:solidFill>
                <a:latin typeface="微软雅黑" panose="020B0503020204020204" pitchFamily="34" charset="-122"/>
                <a:ea typeface="微软雅黑" panose="020B0503020204020204" pitchFamily="34" charset="-122"/>
              </a:rPr>
              <a:t>、投资基金业务经营</a:t>
            </a:r>
          </a:p>
          <a:p>
            <a:pPr marL="808038" lvl="2" indent="-273050" eaLnBrk="1" hangingPunct="1">
              <a:lnSpc>
                <a:spcPts val="33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投资</a:t>
            </a:r>
            <a:r>
              <a:rPr lang="zh-CN" altLang="en-US" sz="2000" dirty="0">
                <a:latin typeface="微软雅黑" panose="020B0503020204020204" pitchFamily="34" charset="-122"/>
                <a:ea typeface="微软雅黑" panose="020B0503020204020204" pitchFamily="34" charset="-122"/>
                <a:cs typeface="仿宋_GB2312"/>
              </a:rPr>
              <a:t>基金的运作主要是通过发行基金单位的受益证券，集中投资者的资金，由基金托管人托管，并由基金管理人负责基金的操作，以获得投资收益和资本增值</a:t>
            </a:r>
            <a:r>
              <a:rPr lang="zh-CN" altLang="en-US" sz="2000" dirty="0" smtClean="0">
                <a:latin typeface="微软雅黑" panose="020B0503020204020204" pitchFamily="34" charset="-122"/>
                <a:ea typeface="微软雅黑" panose="020B0503020204020204" pitchFamily="34" charset="-122"/>
                <a:cs typeface="仿宋_GB2312"/>
              </a:rPr>
              <a:t>。</a:t>
            </a:r>
            <a:endParaRPr lang="en-US" altLang="zh-CN" sz="2000" dirty="0" smtClean="0">
              <a:latin typeface="微软雅黑" panose="020B0503020204020204" pitchFamily="34" charset="-122"/>
              <a:ea typeface="微软雅黑" panose="020B0503020204020204" pitchFamily="34" charset="-122"/>
              <a:cs typeface="仿宋_GB2312"/>
            </a:endParaRPr>
          </a:p>
          <a:p>
            <a:pPr marL="808038" lvl="2" indent="-273050" eaLnBrk="1" hangingPunct="1">
              <a:lnSpc>
                <a:spcPts val="33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经理与保管分开</a:t>
            </a:r>
            <a:endParaRPr lang="zh-CN" altLang="en-US" sz="2000" dirty="0">
              <a:latin typeface="微软雅黑" panose="020B0503020204020204" pitchFamily="34" charset="-122"/>
              <a:ea typeface="微软雅黑" panose="020B0503020204020204" pitchFamily="34" charset="-122"/>
              <a:cs typeface="仿宋_GB2312"/>
            </a:endParaRPr>
          </a:p>
          <a:p>
            <a:pPr eaLnBrk="1" hangingPunct="1">
              <a:lnSpc>
                <a:spcPts val="3300"/>
              </a:lnSpc>
              <a:buClr>
                <a:srgbClr val="FF3300"/>
              </a:buClr>
              <a:buFont typeface="Wingdings" panose="05000000000000000000" pitchFamily="2" charset="2"/>
              <a:buNone/>
              <a:defRPr/>
            </a:pPr>
            <a:r>
              <a:rPr lang="zh-CN" altLang="en-US" sz="2200" b="1" kern="0" dirty="0">
                <a:solidFill>
                  <a:schemeClr val="tx2"/>
                </a:solidFill>
                <a:latin typeface="微软雅黑" panose="020B0503020204020204" pitchFamily="34" charset="-122"/>
                <a:ea typeface="微软雅黑" panose="020B0503020204020204" pitchFamily="34" charset="-122"/>
              </a:rPr>
              <a:t>    </a:t>
            </a:r>
            <a:r>
              <a:rPr lang="en-US" altLang="zh-CN" sz="2200" b="1" kern="0" dirty="0">
                <a:solidFill>
                  <a:schemeClr val="tx2"/>
                </a:solidFill>
                <a:latin typeface="微软雅黑" panose="020B0503020204020204" pitchFamily="34" charset="-122"/>
                <a:ea typeface="微软雅黑" panose="020B0503020204020204" pitchFamily="34" charset="-122"/>
              </a:rPr>
              <a:t>3</a:t>
            </a:r>
            <a:r>
              <a:rPr lang="zh-CN" altLang="en-US" sz="2200" b="1" kern="0" dirty="0">
                <a:solidFill>
                  <a:schemeClr val="tx2"/>
                </a:solidFill>
                <a:latin typeface="微软雅黑" panose="020B0503020204020204" pitchFamily="34" charset="-122"/>
                <a:ea typeface="微软雅黑" panose="020B0503020204020204" pitchFamily="34" charset="-122"/>
              </a:rPr>
              <a:t>、投资基金管理公司特点</a:t>
            </a:r>
          </a:p>
          <a:p>
            <a:pPr marL="808038" lvl="2" indent="-273050" eaLnBrk="1" hangingPunct="1">
              <a:lnSpc>
                <a:spcPts val="33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集合理财、专业管理 </a:t>
            </a:r>
          </a:p>
          <a:p>
            <a:pPr marL="808038" lvl="2" indent="-273050" eaLnBrk="1" hangingPunct="1">
              <a:lnSpc>
                <a:spcPts val="33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组合投资、分散风险</a:t>
            </a:r>
          </a:p>
          <a:p>
            <a:pPr marL="808038" lvl="2" indent="-273050" eaLnBrk="1" hangingPunct="1">
              <a:lnSpc>
                <a:spcPts val="33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利益共享、风险共担</a:t>
            </a:r>
          </a:p>
          <a:p>
            <a:pPr marL="808038" lvl="2" indent="-273050" eaLnBrk="1" hangingPunct="1">
              <a:lnSpc>
                <a:spcPts val="33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严格监管、信息透明</a:t>
            </a:r>
          </a:p>
          <a:p>
            <a:pPr marL="808038" lvl="2" indent="-273050" eaLnBrk="1" hangingPunct="1">
              <a:lnSpc>
                <a:spcPts val="33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独立托管、保障安全</a:t>
            </a:r>
          </a:p>
        </p:txBody>
      </p:sp>
      <p:sp>
        <p:nvSpPr>
          <p:cNvPr id="9" name="文本框 12"/>
          <p:cNvSpPr txBox="1">
            <a:spLocks noChangeArrowheads="1"/>
          </p:cNvSpPr>
          <p:nvPr/>
        </p:nvSpPr>
        <p:spPr bwMode="auto">
          <a:xfrm>
            <a:off x="768350" y="352425"/>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第三节  </a:t>
            </a:r>
            <a:r>
              <a:rPr lang="zh-CN" altLang="en-US" sz="2400" b="1" dirty="0" smtClean="0">
                <a:latin typeface="微软雅黑" pitchFamily="34" charset="-122"/>
                <a:ea typeface="微软雅黑" pitchFamily="34" charset="-122"/>
              </a:rPr>
              <a:t>其他金融性公司</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29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5529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矩形 10"/>
          <p:cNvSpPr>
            <a:spLocks noChangeArrowheads="1"/>
          </p:cNvSpPr>
          <p:nvPr/>
        </p:nvSpPr>
        <p:spPr bwMode="auto">
          <a:xfrm>
            <a:off x="450850" y="1179513"/>
            <a:ext cx="3570208"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dirty="0">
                <a:latin typeface="微软雅黑" pitchFamily="34" charset="-122"/>
                <a:ea typeface="微软雅黑" pitchFamily="34" charset="-122"/>
              </a:rPr>
              <a:t>二</a:t>
            </a:r>
            <a:r>
              <a:rPr lang="zh-CN" altLang="en-US" sz="2400" b="1" dirty="0" smtClean="0">
                <a:latin typeface="微软雅黑" pitchFamily="34" charset="-122"/>
                <a:ea typeface="微软雅黑" pitchFamily="34" charset="-122"/>
              </a:rPr>
              <a:t>、保险保障</a:t>
            </a:r>
            <a:r>
              <a:rPr lang="zh-CN" altLang="en-US" sz="2400" b="1" dirty="0">
                <a:latin typeface="微软雅黑" pitchFamily="34" charset="-122"/>
                <a:ea typeface="微软雅黑" pitchFamily="34" charset="-122"/>
              </a:rPr>
              <a:t>性金融机构</a:t>
            </a:r>
            <a:endParaRPr lang="en-US" altLang="zh-CN" sz="2400" b="1" dirty="0">
              <a:latin typeface="微软雅黑" pitchFamily="34" charset="-122"/>
              <a:ea typeface="微软雅黑" pitchFamily="34" charset="-122"/>
            </a:endParaRPr>
          </a:p>
        </p:txBody>
      </p:sp>
      <p:sp>
        <p:nvSpPr>
          <p:cNvPr id="7" name="矩形 6"/>
          <p:cNvSpPr/>
          <p:nvPr/>
        </p:nvSpPr>
        <p:spPr>
          <a:xfrm>
            <a:off x="450850" y="1804988"/>
            <a:ext cx="4493538" cy="535531"/>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a:t>
            </a:r>
            <a:r>
              <a:rPr lang="zh-CN" altLang="en-US" sz="2400" b="1" kern="0" dirty="0" smtClean="0">
                <a:latin typeface="微软雅黑" panose="020B0503020204020204" pitchFamily="34" charset="-122"/>
                <a:ea typeface="微软雅黑" panose="020B0503020204020204" pitchFamily="34" charset="-122"/>
              </a:rPr>
              <a:t>）保险保障</a:t>
            </a:r>
            <a:r>
              <a:rPr lang="zh-CN" altLang="en-US" sz="2400" b="1" kern="0" dirty="0">
                <a:latin typeface="微软雅黑" panose="020B0503020204020204" pitchFamily="34" charset="-122"/>
                <a:ea typeface="微软雅黑" panose="020B0503020204020204" pitchFamily="34" charset="-122"/>
              </a:rPr>
              <a:t>类金融机构概述</a:t>
            </a:r>
          </a:p>
        </p:txBody>
      </p:sp>
      <p:sp>
        <p:nvSpPr>
          <p:cNvPr id="8" name="矩形 7"/>
          <p:cNvSpPr/>
          <p:nvPr/>
        </p:nvSpPr>
        <p:spPr>
          <a:xfrm>
            <a:off x="560388" y="2595563"/>
            <a:ext cx="10869612" cy="2908489"/>
          </a:xfrm>
          <a:prstGeom prst="rect">
            <a:avLst/>
          </a:prstGeom>
        </p:spPr>
        <p:txBody>
          <a:bodyPr>
            <a:spAutoFit/>
          </a:bodyPr>
          <a:lstStyle/>
          <a:p>
            <a:pPr marL="742950" lvl="1" indent="-285750" eaLnBrk="1" hangingPunct="1">
              <a:lnSpc>
                <a:spcPct val="150000"/>
              </a:lnSpc>
              <a:buClr>
                <a:srgbClr val="FF3300"/>
              </a:buClr>
              <a:defRPr/>
            </a:pPr>
            <a:r>
              <a:rPr lang="en-US" altLang="zh-CN" sz="2200" b="1" kern="0" dirty="0">
                <a:solidFill>
                  <a:schemeClr val="tx2"/>
                </a:solidFill>
                <a:latin typeface="微软雅黑" panose="020B0503020204020204" pitchFamily="34" charset="-122"/>
                <a:ea typeface="微软雅黑" panose="020B0503020204020204" pitchFamily="34" charset="-122"/>
              </a:rPr>
              <a:t>1</a:t>
            </a:r>
            <a:r>
              <a:rPr lang="zh-CN" altLang="en-US" sz="2200" b="1" kern="0" dirty="0">
                <a:solidFill>
                  <a:schemeClr val="tx2"/>
                </a:solidFill>
                <a:latin typeface="微软雅黑" panose="020B0503020204020204" pitchFamily="34" charset="-122"/>
                <a:ea typeface="微软雅黑" panose="020B0503020204020204" pitchFamily="34" charset="-122"/>
              </a:rPr>
              <a:t>、保障类金融机构的产生</a:t>
            </a:r>
          </a:p>
          <a:p>
            <a:pPr marL="1079500" lvl="2" indent="-360363" eaLnBrk="1" hangingPunct="1">
              <a:lnSpc>
                <a:spcPct val="1500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公元前</a:t>
            </a:r>
            <a:r>
              <a:rPr lang="en-US" altLang="zh-CN" sz="2000" dirty="0">
                <a:latin typeface="微软雅黑" panose="020B0503020204020204" pitchFamily="34" charset="-122"/>
                <a:ea typeface="微软雅黑" panose="020B0503020204020204" pitchFamily="34" charset="-122"/>
                <a:cs typeface="仿宋_GB2312"/>
              </a:rPr>
              <a:t>5</a:t>
            </a:r>
            <a:r>
              <a:rPr lang="zh-CN" altLang="en-US" sz="2000" dirty="0">
                <a:latin typeface="微软雅黑" panose="020B0503020204020204" pitchFamily="34" charset="-122"/>
                <a:ea typeface="微软雅黑" panose="020B0503020204020204" pitchFamily="34" charset="-122"/>
                <a:cs typeface="仿宋_GB2312"/>
              </a:rPr>
              <a:t>世纪，人寿保险和意外保险的原始形态。</a:t>
            </a:r>
          </a:p>
          <a:p>
            <a:pPr marL="1079500" lvl="2" indent="-360363" eaLnBrk="1" hangingPunct="1">
              <a:lnSpc>
                <a:spcPct val="150000"/>
              </a:lnSpc>
              <a:buClr>
                <a:srgbClr val="00B050"/>
              </a:buClr>
              <a:buFont typeface="Wingdings" pitchFamily="2" charset="2"/>
              <a:buChar char="n"/>
              <a:defRPr/>
            </a:pPr>
            <a:r>
              <a:rPr lang="en-US" altLang="zh-CN" sz="2000" dirty="0">
                <a:latin typeface="微软雅黑" panose="020B0503020204020204" pitchFamily="34" charset="-122"/>
                <a:ea typeface="微软雅黑" panose="020B0503020204020204" pitchFamily="34" charset="-122"/>
                <a:cs typeface="仿宋_GB2312"/>
              </a:rPr>
              <a:t>15</a:t>
            </a:r>
            <a:r>
              <a:rPr lang="zh-CN" altLang="en-US" sz="2000" dirty="0">
                <a:latin typeface="微软雅黑" panose="020B0503020204020204" pitchFamily="34" charset="-122"/>
                <a:ea typeface="微软雅黑" panose="020B0503020204020204" pitchFamily="34" charset="-122"/>
                <a:cs typeface="仿宋_GB2312"/>
              </a:rPr>
              <a:t>世纪以来，英国海上保险和人身保险业务发展起来。</a:t>
            </a:r>
          </a:p>
          <a:p>
            <a:pPr marL="1079500" lvl="2" indent="-360363" eaLnBrk="1" hangingPunct="1">
              <a:lnSpc>
                <a:spcPct val="150000"/>
              </a:lnSpc>
              <a:buClr>
                <a:srgbClr val="00B050"/>
              </a:buClr>
              <a:buFont typeface="Wingdings" pitchFamily="2" charset="2"/>
              <a:buChar char="n"/>
              <a:defRPr/>
            </a:pPr>
            <a:r>
              <a:rPr lang="en-US" altLang="zh-CN" sz="2000" dirty="0">
                <a:latin typeface="微软雅黑" panose="020B0503020204020204" pitchFamily="34" charset="-122"/>
                <a:ea typeface="微软雅黑" panose="020B0503020204020204" pitchFamily="34" charset="-122"/>
                <a:cs typeface="仿宋_GB2312"/>
              </a:rPr>
              <a:t>18</a:t>
            </a:r>
            <a:r>
              <a:rPr lang="zh-CN" altLang="en-US" sz="2000" dirty="0">
                <a:latin typeface="微软雅黑" panose="020B0503020204020204" pitchFamily="34" charset="-122"/>
                <a:ea typeface="微软雅黑" panose="020B0503020204020204" pitchFamily="34" charset="-122"/>
                <a:cs typeface="仿宋_GB2312"/>
              </a:rPr>
              <a:t>至</a:t>
            </a:r>
            <a:r>
              <a:rPr lang="en-US" altLang="zh-CN" sz="2000" dirty="0">
                <a:latin typeface="微软雅黑" panose="020B0503020204020204" pitchFamily="34" charset="-122"/>
                <a:ea typeface="微软雅黑" panose="020B0503020204020204" pitchFamily="34" charset="-122"/>
                <a:cs typeface="仿宋_GB2312"/>
              </a:rPr>
              <a:t>19</a:t>
            </a:r>
            <a:r>
              <a:rPr lang="zh-CN" altLang="en-US" sz="2000" dirty="0">
                <a:latin typeface="微软雅黑" panose="020B0503020204020204" pitchFamily="34" charset="-122"/>
                <a:ea typeface="微软雅黑" panose="020B0503020204020204" pitchFamily="34" charset="-122"/>
                <a:cs typeface="仿宋_GB2312"/>
              </a:rPr>
              <a:t>世纪，多种保险标的为内容的现代保险业形成。</a:t>
            </a:r>
          </a:p>
          <a:p>
            <a:pPr marL="1079500" lvl="2" indent="-360363" eaLnBrk="1" hangingPunct="1">
              <a:lnSpc>
                <a:spcPct val="150000"/>
              </a:lnSpc>
              <a:buClr>
                <a:srgbClr val="00B050"/>
              </a:buClr>
              <a:buFont typeface="Wingdings" pitchFamily="2" charset="2"/>
              <a:buChar char="n"/>
              <a:defRPr/>
            </a:pPr>
            <a:r>
              <a:rPr lang="en-US" altLang="zh-CN" sz="2000" dirty="0">
                <a:latin typeface="微软雅黑" panose="020B0503020204020204" pitchFamily="34" charset="-122"/>
                <a:ea typeface="微软雅黑" panose="020B0503020204020204" pitchFamily="34" charset="-122"/>
                <a:cs typeface="仿宋_GB2312"/>
              </a:rPr>
              <a:t>20</a:t>
            </a:r>
            <a:r>
              <a:rPr lang="zh-CN" altLang="en-US" sz="2000" dirty="0">
                <a:latin typeface="微软雅黑" panose="020B0503020204020204" pitchFamily="34" charset="-122"/>
                <a:ea typeface="微软雅黑" panose="020B0503020204020204" pitchFamily="34" charset="-122"/>
                <a:cs typeface="仿宋_GB2312"/>
              </a:rPr>
              <a:t>世纪</a:t>
            </a:r>
            <a:r>
              <a:rPr lang="en-US" altLang="zh-CN" sz="2000" dirty="0">
                <a:latin typeface="微软雅黑" panose="020B0503020204020204" pitchFamily="34" charset="-122"/>
                <a:ea typeface="微软雅黑" panose="020B0503020204020204" pitchFamily="34" charset="-122"/>
                <a:cs typeface="仿宋_GB2312"/>
              </a:rPr>
              <a:t>50</a:t>
            </a:r>
            <a:r>
              <a:rPr lang="zh-CN" altLang="en-US" sz="2000" dirty="0">
                <a:latin typeface="微软雅黑" panose="020B0503020204020204" pitchFamily="34" charset="-122"/>
                <a:ea typeface="微软雅黑" panose="020B0503020204020204" pitchFamily="34" charset="-122"/>
                <a:cs typeface="仿宋_GB2312"/>
              </a:rPr>
              <a:t>年代以来，社会保险迅速发展，最终形成了向劳动者提供基本生活保障为核心的社会保障制度</a:t>
            </a:r>
            <a:r>
              <a:rPr lang="zh-CN" altLang="en-US" sz="2000" dirty="0" smtClean="0">
                <a:latin typeface="微软雅黑" panose="020B0503020204020204" pitchFamily="34" charset="-122"/>
                <a:ea typeface="微软雅黑" panose="020B0503020204020204" pitchFamily="34" charset="-122"/>
                <a:cs typeface="仿宋_GB2312"/>
              </a:rPr>
              <a:t>。</a:t>
            </a:r>
            <a:endParaRPr lang="zh-CN" altLang="en-US" sz="2000" dirty="0">
              <a:latin typeface="微软雅黑" panose="020B0503020204020204" pitchFamily="34" charset="-122"/>
              <a:ea typeface="微软雅黑" panose="020B0503020204020204" pitchFamily="34" charset="-122"/>
              <a:cs typeface="仿宋_GB2312"/>
            </a:endParaRPr>
          </a:p>
        </p:txBody>
      </p:sp>
      <p:sp>
        <p:nvSpPr>
          <p:cNvPr id="9" name="文本框 12"/>
          <p:cNvSpPr txBox="1">
            <a:spLocks noChangeArrowheads="1"/>
          </p:cNvSpPr>
          <p:nvPr/>
        </p:nvSpPr>
        <p:spPr bwMode="auto">
          <a:xfrm>
            <a:off x="768350" y="352425"/>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第三节  </a:t>
            </a:r>
            <a:r>
              <a:rPr lang="zh-CN" altLang="en-US" sz="2400" b="1" dirty="0" smtClean="0">
                <a:latin typeface="微软雅黑" pitchFamily="34" charset="-122"/>
                <a:ea typeface="微软雅黑" pitchFamily="34" charset="-122"/>
              </a:rPr>
              <a:t>其他金融性公司</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32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5632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矩形 10"/>
          <p:cNvSpPr>
            <a:spLocks noChangeArrowheads="1"/>
          </p:cNvSpPr>
          <p:nvPr/>
        </p:nvSpPr>
        <p:spPr bwMode="auto">
          <a:xfrm>
            <a:off x="450850" y="1290638"/>
            <a:ext cx="3570208"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dirty="0">
                <a:latin typeface="微软雅黑" pitchFamily="34" charset="-122"/>
                <a:ea typeface="微软雅黑" pitchFamily="34" charset="-122"/>
              </a:rPr>
              <a:t>二</a:t>
            </a:r>
            <a:r>
              <a:rPr lang="zh-CN" altLang="en-US" sz="2400" b="1" dirty="0" smtClean="0">
                <a:latin typeface="微软雅黑" pitchFamily="34" charset="-122"/>
                <a:ea typeface="微软雅黑" pitchFamily="34" charset="-122"/>
              </a:rPr>
              <a:t>、保险保障</a:t>
            </a:r>
            <a:r>
              <a:rPr lang="zh-CN" altLang="en-US" sz="2400" b="1" dirty="0">
                <a:latin typeface="微软雅黑" pitchFamily="34" charset="-122"/>
                <a:ea typeface="微软雅黑" pitchFamily="34" charset="-122"/>
              </a:rPr>
              <a:t>性金融机构</a:t>
            </a:r>
            <a:endParaRPr lang="en-US" altLang="zh-CN" sz="2400" b="1" dirty="0">
              <a:latin typeface="微软雅黑" pitchFamily="34" charset="-122"/>
              <a:ea typeface="微软雅黑" pitchFamily="34" charset="-122"/>
            </a:endParaRPr>
          </a:p>
        </p:txBody>
      </p:sp>
      <p:sp>
        <p:nvSpPr>
          <p:cNvPr id="7" name="矩形 6"/>
          <p:cNvSpPr/>
          <p:nvPr/>
        </p:nvSpPr>
        <p:spPr>
          <a:xfrm>
            <a:off x="355600" y="1935163"/>
            <a:ext cx="4493538" cy="535531"/>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a:t>
            </a:r>
            <a:r>
              <a:rPr lang="zh-CN" altLang="en-US" sz="2400" b="1" kern="0" dirty="0" smtClean="0">
                <a:latin typeface="微软雅黑" panose="020B0503020204020204" pitchFamily="34" charset="-122"/>
                <a:ea typeface="微软雅黑" panose="020B0503020204020204" pitchFamily="34" charset="-122"/>
              </a:rPr>
              <a:t>）保险保障</a:t>
            </a:r>
            <a:r>
              <a:rPr lang="zh-CN" altLang="en-US" sz="2400" b="1" kern="0" dirty="0">
                <a:latin typeface="微软雅黑" panose="020B0503020204020204" pitchFamily="34" charset="-122"/>
                <a:ea typeface="微软雅黑" panose="020B0503020204020204" pitchFamily="34" charset="-122"/>
              </a:rPr>
              <a:t>类金融机构概述</a:t>
            </a:r>
          </a:p>
        </p:txBody>
      </p:sp>
      <p:sp>
        <p:nvSpPr>
          <p:cNvPr id="8" name="矩形 7"/>
          <p:cNvSpPr/>
          <p:nvPr/>
        </p:nvSpPr>
        <p:spPr>
          <a:xfrm>
            <a:off x="768350" y="2584450"/>
            <a:ext cx="10467097" cy="3000821"/>
          </a:xfrm>
          <a:prstGeom prst="rect">
            <a:avLst/>
          </a:prstGeom>
        </p:spPr>
        <p:txBody>
          <a:bodyPr wrap="square">
            <a:spAutoFit/>
          </a:bodyPr>
          <a:lstStyle/>
          <a:p>
            <a:pPr lvl="1" eaLnBrk="1" hangingPunct="1">
              <a:lnSpc>
                <a:spcPts val="3700"/>
              </a:lnSpc>
              <a:spcBef>
                <a:spcPct val="5000"/>
              </a:spcBef>
              <a:buClr>
                <a:srgbClr val="FF3300"/>
              </a:buClr>
              <a:defRPr/>
            </a:pPr>
            <a:r>
              <a:rPr lang="en-US" altLang="zh-CN" sz="2200" b="1" kern="0" dirty="0">
                <a:solidFill>
                  <a:schemeClr val="tx2"/>
                </a:solidFill>
                <a:latin typeface="微软雅黑" panose="020B0503020204020204" pitchFamily="34" charset="-122"/>
                <a:ea typeface="微软雅黑" panose="020B0503020204020204" pitchFamily="34" charset="-122"/>
              </a:rPr>
              <a:t>2</a:t>
            </a:r>
            <a:r>
              <a:rPr lang="zh-CN" altLang="en-US" sz="2200" b="1" kern="0" dirty="0" smtClean="0">
                <a:solidFill>
                  <a:schemeClr val="tx2"/>
                </a:solidFill>
                <a:latin typeface="微软雅黑" panose="020B0503020204020204" pitchFamily="34" charset="-122"/>
                <a:ea typeface="微软雅黑" panose="020B0503020204020204" pitchFamily="34" charset="-122"/>
              </a:rPr>
              <a:t>、保险保障</a:t>
            </a:r>
            <a:r>
              <a:rPr lang="zh-CN" altLang="en-US" sz="2200" b="1" kern="0" dirty="0">
                <a:solidFill>
                  <a:schemeClr val="tx2"/>
                </a:solidFill>
                <a:latin typeface="微软雅黑" panose="020B0503020204020204" pitchFamily="34" charset="-122"/>
                <a:ea typeface="微软雅黑" panose="020B0503020204020204" pitchFamily="34" charset="-122"/>
              </a:rPr>
              <a:t>类金融机构的运作特点</a:t>
            </a:r>
          </a:p>
          <a:p>
            <a:pPr marL="800100" lvl="1" indent="-342900" eaLnBrk="1" hangingPunct="1">
              <a:lnSpc>
                <a:spcPts val="3700"/>
              </a:lnSpc>
              <a:spcBef>
                <a:spcPct val="500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保险保障</a:t>
            </a:r>
            <a:r>
              <a:rPr lang="zh-CN" altLang="en-US" sz="2000" dirty="0">
                <a:latin typeface="微软雅黑" panose="020B0503020204020204" pitchFamily="34" charset="-122"/>
                <a:ea typeface="微软雅黑" panose="020B0503020204020204" pitchFamily="34" charset="-122"/>
                <a:cs typeface="仿宋_GB2312"/>
              </a:rPr>
              <a:t>类金融机构运作的最大特点是“一人有难，众人分担”。其基本原理是：</a:t>
            </a:r>
          </a:p>
          <a:p>
            <a:pPr marL="1079500" lvl="1" indent="-271463" eaLnBrk="1" hangingPunct="1">
              <a:lnSpc>
                <a:spcPts val="3700"/>
              </a:lnSpc>
              <a:spcBef>
                <a:spcPct val="5000"/>
              </a:spcBef>
              <a:buClr>
                <a:schemeClr val="tx1"/>
              </a:buClr>
              <a:buFont typeface="Wingdings" pitchFamily="2" charset="2"/>
              <a:buChar char="Ø"/>
              <a:defRPr/>
            </a:pPr>
            <a:r>
              <a:rPr lang="zh-CN" altLang="en-US" sz="2000" dirty="0">
                <a:latin typeface="微软雅黑" panose="020B0503020204020204" pitchFamily="34" charset="-122"/>
                <a:ea typeface="微软雅黑" panose="020B0503020204020204" pitchFamily="34" charset="-122"/>
                <a:cs typeface="仿宋_GB2312"/>
              </a:rPr>
              <a:t>业务经营符合大数定律</a:t>
            </a:r>
          </a:p>
          <a:p>
            <a:pPr marL="1079500" lvl="1" indent="-271463" eaLnBrk="1" hangingPunct="1">
              <a:lnSpc>
                <a:spcPts val="3700"/>
              </a:lnSpc>
              <a:spcBef>
                <a:spcPct val="5000"/>
              </a:spcBef>
              <a:buClr>
                <a:schemeClr val="tx1"/>
              </a:buClr>
              <a:buFont typeface="Wingdings" pitchFamily="2" charset="2"/>
              <a:buChar char="Ø"/>
              <a:defRPr/>
            </a:pPr>
            <a:r>
              <a:rPr lang="zh-CN" altLang="en-US" sz="2000" dirty="0">
                <a:latin typeface="微软雅黑" panose="020B0503020204020204" pitchFamily="34" charset="-122"/>
                <a:ea typeface="微软雅黑" panose="020B0503020204020204" pitchFamily="34" charset="-122"/>
                <a:cs typeface="仿宋_GB2312"/>
              </a:rPr>
              <a:t>业务具有独特的风险管理技术和要求</a:t>
            </a:r>
          </a:p>
          <a:p>
            <a:pPr marL="1079500" lvl="1" indent="-271463" eaLnBrk="1" hangingPunct="1">
              <a:lnSpc>
                <a:spcPts val="3700"/>
              </a:lnSpc>
              <a:spcBef>
                <a:spcPct val="5000"/>
              </a:spcBef>
              <a:buClr>
                <a:schemeClr val="tx1"/>
              </a:buClr>
              <a:buFont typeface="Wingdings" pitchFamily="2" charset="2"/>
              <a:buChar char="Ø"/>
              <a:defRPr/>
            </a:pPr>
            <a:r>
              <a:rPr lang="zh-CN" altLang="en-US" sz="2000" dirty="0">
                <a:latin typeface="微软雅黑" panose="020B0503020204020204" pitchFamily="34" charset="-122"/>
                <a:ea typeface="微软雅黑" panose="020B0503020204020204" pitchFamily="34" charset="-122"/>
                <a:cs typeface="仿宋_GB2312"/>
              </a:rPr>
              <a:t>通过收取保费，集合大量分散的储蓄资金，通过对资金进行充分、安全的投资运作，既可增强偿付能力，又有利可图</a:t>
            </a:r>
          </a:p>
        </p:txBody>
      </p:sp>
      <p:sp>
        <p:nvSpPr>
          <p:cNvPr id="9" name="文本框 12"/>
          <p:cNvSpPr txBox="1">
            <a:spLocks noChangeArrowheads="1"/>
          </p:cNvSpPr>
          <p:nvPr/>
        </p:nvSpPr>
        <p:spPr bwMode="auto">
          <a:xfrm>
            <a:off x="768350" y="352425"/>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第三节  </a:t>
            </a:r>
            <a:r>
              <a:rPr lang="zh-CN" altLang="en-US" sz="2400" b="1" dirty="0" smtClean="0">
                <a:latin typeface="微软雅黑" pitchFamily="34" charset="-122"/>
                <a:ea typeface="微软雅黑" pitchFamily="34" charset="-122"/>
              </a:rPr>
              <a:t>其他金融性公司</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32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5632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矩形 10"/>
          <p:cNvSpPr>
            <a:spLocks noChangeArrowheads="1"/>
          </p:cNvSpPr>
          <p:nvPr/>
        </p:nvSpPr>
        <p:spPr bwMode="auto">
          <a:xfrm>
            <a:off x="450850" y="1290638"/>
            <a:ext cx="2954338"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solidFill>
                  <a:srgbClr val="000000"/>
                </a:solidFill>
                <a:latin typeface="微软雅黑" pitchFamily="34" charset="-122"/>
                <a:ea typeface="微软雅黑" pitchFamily="34" charset="-122"/>
              </a:rPr>
              <a:t>二、保障性金融机构</a:t>
            </a:r>
            <a:endParaRPr lang="en-US" altLang="zh-CN" sz="2400" b="1">
              <a:solidFill>
                <a:srgbClr val="000000"/>
              </a:solidFill>
              <a:latin typeface="微软雅黑" pitchFamily="34" charset="-122"/>
              <a:ea typeface="微软雅黑" pitchFamily="34" charset="-122"/>
            </a:endParaRPr>
          </a:p>
        </p:txBody>
      </p:sp>
      <p:sp>
        <p:nvSpPr>
          <p:cNvPr id="7" name="矩形 6"/>
          <p:cNvSpPr/>
          <p:nvPr/>
        </p:nvSpPr>
        <p:spPr>
          <a:xfrm>
            <a:off x="561181" y="2032440"/>
            <a:ext cx="4493538" cy="535531"/>
          </a:xfrm>
          <a:prstGeom prst="rect">
            <a:avLst/>
          </a:prstGeom>
        </p:spPr>
        <p:txBody>
          <a:bodyPr wrap="none">
            <a:spAutoFit/>
          </a:bodyPr>
          <a:lstStyle/>
          <a:p>
            <a:pPr eaLnBrk="1" hangingPunct="1">
              <a:lnSpc>
                <a:spcPct val="120000"/>
              </a:lnSpc>
              <a:defRPr/>
            </a:pPr>
            <a:r>
              <a:rPr lang="zh-CN" altLang="en-US" sz="2400" b="1" kern="0" dirty="0">
                <a:solidFill>
                  <a:srgbClr val="000000"/>
                </a:solidFill>
                <a:latin typeface="微软雅黑" panose="020B0503020204020204" pitchFamily="34" charset="-122"/>
                <a:ea typeface="微软雅黑" panose="020B0503020204020204" pitchFamily="34" charset="-122"/>
              </a:rPr>
              <a:t>（一</a:t>
            </a:r>
            <a:r>
              <a:rPr lang="zh-CN" altLang="en-US" sz="2400" b="1" kern="0" dirty="0" smtClean="0">
                <a:solidFill>
                  <a:srgbClr val="000000"/>
                </a:solidFill>
                <a:latin typeface="微软雅黑" panose="020B0503020204020204" pitchFamily="34" charset="-122"/>
                <a:ea typeface="微软雅黑" panose="020B0503020204020204" pitchFamily="34" charset="-122"/>
              </a:rPr>
              <a:t>）保险保障</a:t>
            </a:r>
            <a:r>
              <a:rPr lang="zh-CN" altLang="en-US" sz="2400" b="1" kern="0" dirty="0">
                <a:solidFill>
                  <a:srgbClr val="000000"/>
                </a:solidFill>
                <a:latin typeface="微软雅黑" panose="020B0503020204020204" pitchFamily="34" charset="-122"/>
                <a:ea typeface="微软雅黑" panose="020B0503020204020204" pitchFamily="34" charset="-122"/>
              </a:rPr>
              <a:t>类金融机构概述</a:t>
            </a:r>
          </a:p>
        </p:txBody>
      </p:sp>
      <p:sp>
        <p:nvSpPr>
          <p:cNvPr id="2" name="矩形 1"/>
          <p:cNvSpPr/>
          <p:nvPr/>
        </p:nvSpPr>
        <p:spPr>
          <a:xfrm>
            <a:off x="978981" y="2830242"/>
            <a:ext cx="6481763" cy="2035175"/>
          </a:xfrm>
          <a:prstGeom prst="rect">
            <a:avLst/>
          </a:prstGeom>
        </p:spPr>
        <p:txBody>
          <a:bodyPr>
            <a:spAutoFit/>
          </a:bodyPr>
          <a:lstStyle/>
          <a:p>
            <a:pPr eaLnBrk="1" hangingPunct="1">
              <a:lnSpc>
                <a:spcPts val="3700"/>
              </a:lnSpc>
              <a:spcBef>
                <a:spcPct val="5000"/>
              </a:spcBef>
              <a:defRPr/>
            </a:pPr>
            <a:r>
              <a:rPr lang="zh-CN" altLang="en-US" sz="2200" b="1" kern="0" dirty="0">
                <a:solidFill>
                  <a:srgbClr val="44546A"/>
                </a:solidFill>
                <a:latin typeface="微软雅黑" panose="020B0503020204020204" pitchFamily="34" charset="-122"/>
                <a:ea typeface="微软雅黑" panose="020B0503020204020204" pitchFamily="34" charset="-122"/>
              </a:rPr>
              <a:t> </a:t>
            </a:r>
            <a:r>
              <a:rPr lang="en-US" altLang="zh-CN" sz="2200" b="1" kern="0" dirty="0">
                <a:solidFill>
                  <a:srgbClr val="44546A"/>
                </a:solidFill>
                <a:latin typeface="微软雅黑" panose="020B0503020204020204" pitchFamily="34" charset="-122"/>
                <a:ea typeface="微软雅黑" panose="020B0503020204020204" pitchFamily="34" charset="-122"/>
              </a:rPr>
              <a:t>3</a:t>
            </a:r>
            <a:r>
              <a:rPr lang="zh-CN" altLang="en-US" sz="2200" b="1" kern="0" dirty="0" smtClean="0">
                <a:solidFill>
                  <a:srgbClr val="44546A"/>
                </a:solidFill>
                <a:latin typeface="微软雅黑" panose="020B0503020204020204" pitchFamily="34" charset="-122"/>
                <a:ea typeface="微软雅黑" panose="020B0503020204020204" pitchFamily="34" charset="-122"/>
              </a:rPr>
              <a:t>、保险保障</a:t>
            </a:r>
            <a:r>
              <a:rPr lang="zh-CN" altLang="en-US" sz="2200" b="1" kern="0" dirty="0">
                <a:solidFill>
                  <a:srgbClr val="44546A"/>
                </a:solidFill>
                <a:latin typeface="微软雅黑" panose="020B0503020204020204" pitchFamily="34" charset="-122"/>
                <a:ea typeface="微软雅黑" panose="020B0503020204020204" pitchFamily="34" charset="-122"/>
              </a:rPr>
              <a:t>类金融机构的作用</a:t>
            </a:r>
          </a:p>
          <a:p>
            <a:pPr marL="800100" lvl="1" indent="-342900" eaLnBrk="1" hangingPunct="1">
              <a:lnSpc>
                <a:spcPts val="3700"/>
              </a:lnSpc>
              <a:spcBef>
                <a:spcPct val="5000"/>
              </a:spcBef>
              <a:buClr>
                <a:srgbClr val="00B050"/>
              </a:buClr>
              <a:buFont typeface="Wingdings" pitchFamily="2" charset="2"/>
              <a:buChar char="n"/>
              <a:defRPr/>
            </a:pPr>
            <a:r>
              <a:rPr lang="zh-CN" altLang="en-US" sz="2000" dirty="0" smtClean="0">
                <a:solidFill>
                  <a:srgbClr val="000000"/>
                </a:solidFill>
                <a:latin typeface="微软雅黑" panose="020B0503020204020204" pitchFamily="34" charset="-122"/>
                <a:ea typeface="微软雅黑" panose="020B0503020204020204" pitchFamily="34" charset="-122"/>
                <a:cs typeface="仿宋_GB2312"/>
              </a:rPr>
              <a:t>集中风险，风险分担、简体个体损失</a:t>
            </a:r>
            <a:endParaRPr lang="zh-CN" altLang="en-US" sz="2000" dirty="0">
              <a:solidFill>
                <a:srgbClr val="000000"/>
              </a:solidFill>
              <a:latin typeface="微软雅黑" panose="020B0503020204020204" pitchFamily="34" charset="-122"/>
              <a:ea typeface="微软雅黑" panose="020B0503020204020204" pitchFamily="34" charset="-122"/>
              <a:cs typeface="仿宋_GB2312"/>
            </a:endParaRPr>
          </a:p>
          <a:p>
            <a:pPr marL="800100" lvl="1" indent="-342900" eaLnBrk="1" hangingPunct="1">
              <a:lnSpc>
                <a:spcPts val="3700"/>
              </a:lnSpc>
              <a:spcBef>
                <a:spcPct val="5000"/>
              </a:spcBef>
              <a:buClr>
                <a:srgbClr val="00B050"/>
              </a:buClr>
              <a:buFont typeface="Wingdings" pitchFamily="2" charset="2"/>
              <a:buChar char="n"/>
              <a:defRPr/>
            </a:pPr>
            <a:r>
              <a:rPr lang="zh-CN" altLang="en-US" sz="2000" dirty="0" smtClean="0">
                <a:solidFill>
                  <a:srgbClr val="000000"/>
                </a:solidFill>
                <a:latin typeface="微软雅黑" panose="020B0503020204020204" pitchFamily="34" charset="-122"/>
                <a:ea typeface="微软雅黑" panose="020B0503020204020204" pitchFamily="34" charset="-122"/>
                <a:cs typeface="仿宋_GB2312"/>
              </a:rPr>
              <a:t>融通长期资金、</a:t>
            </a:r>
            <a:r>
              <a:rPr lang="zh-CN" altLang="en-US" sz="2000" dirty="0">
                <a:solidFill>
                  <a:srgbClr val="000000"/>
                </a:solidFill>
                <a:latin typeface="微软雅黑" panose="020B0503020204020204" pitchFamily="34" charset="-122"/>
                <a:ea typeface="微软雅黑" panose="020B0503020204020204" pitchFamily="34" charset="-122"/>
                <a:cs typeface="仿宋_GB2312"/>
              </a:rPr>
              <a:t>促进资本形成、重新配置资源 </a:t>
            </a:r>
          </a:p>
          <a:p>
            <a:pPr marL="800100" lvl="1" indent="-342900" eaLnBrk="1" hangingPunct="1">
              <a:lnSpc>
                <a:spcPts val="3700"/>
              </a:lnSpc>
              <a:spcBef>
                <a:spcPct val="5000"/>
              </a:spcBef>
              <a:buClr>
                <a:srgbClr val="00B050"/>
              </a:buClr>
              <a:buFont typeface="Wingdings" pitchFamily="2" charset="2"/>
              <a:buChar char="n"/>
              <a:defRPr/>
            </a:pPr>
            <a:r>
              <a:rPr lang="zh-CN" altLang="en-US" sz="2000" dirty="0">
                <a:solidFill>
                  <a:srgbClr val="000000"/>
                </a:solidFill>
                <a:latin typeface="微软雅黑" panose="020B0503020204020204" pitchFamily="34" charset="-122"/>
                <a:ea typeface="微软雅黑" panose="020B0503020204020204" pitchFamily="34" charset="-122"/>
                <a:cs typeface="仿宋_GB2312"/>
              </a:rPr>
              <a:t>提供经济保障、稳定</a:t>
            </a:r>
            <a:r>
              <a:rPr lang="zh-CN" altLang="en-US" sz="2000" dirty="0" smtClean="0">
                <a:solidFill>
                  <a:srgbClr val="000000"/>
                </a:solidFill>
                <a:latin typeface="微软雅黑" panose="020B0503020204020204" pitchFamily="34" charset="-122"/>
                <a:ea typeface="微软雅黑" panose="020B0503020204020204" pitchFamily="34" charset="-122"/>
                <a:cs typeface="仿宋_GB2312"/>
              </a:rPr>
              <a:t>社会生活</a:t>
            </a:r>
            <a:endParaRPr lang="zh-CN" altLang="en-US" dirty="0">
              <a:solidFill>
                <a:srgbClr val="000000"/>
              </a:solidFill>
            </a:endParaRPr>
          </a:p>
        </p:txBody>
      </p:sp>
      <p:sp>
        <p:nvSpPr>
          <p:cNvPr id="8" name="文本框 12"/>
          <p:cNvSpPr txBox="1">
            <a:spLocks noChangeArrowheads="1"/>
          </p:cNvSpPr>
          <p:nvPr/>
        </p:nvSpPr>
        <p:spPr bwMode="auto">
          <a:xfrm>
            <a:off x="768350" y="352425"/>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第三节  </a:t>
            </a:r>
            <a:r>
              <a:rPr lang="zh-CN" altLang="en-US" sz="2400" b="1" dirty="0" smtClean="0">
                <a:latin typeface="微软雅黑" pitchFamily="34" charset="-122"/>
                <a:ea typeface="微软雅黑" pitchFamily="34" charset="-122"/>
              </a:rPr>
              <a:t>其他金融性公司</a:t>
            </a:r>
            <a:endParaRPr lang="zh-CN" altLang="en-US" sz="2400" b="1" dirty="0">
              <a:solidFill>
                <a:srgbClr val="595959"/>
              </a:solidFill>
              <a:latin typeface="微软雅黑" pitchFamily="34" charset="-122"/>
              <a:ea typeface="微软雅黑" pitchFamily="34" charset="-122"/>
            </a:endParaRPr>
          </a:p>
        </p:txBody>
      </p:sp>
    </p:spTree>
    <p:extLst>
      <p:ext uri="{BB962C8B-B14F-4D97-AF65-F5344CB8AC3E}">
        <p14:creationId xmlns:p14="http://schemas.microsoft.com/office/powerpoint/2010/main" val="3898003555"/>
      </p:ext>
    </p:extLst>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34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5734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46088" y="1835150"/>
            <a:ext cx="2338387" cy="9794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（二）保险公司</a:t>
            </a:r>
          </a:p>
          <a:p>
            <a:pPr eaLnBrk="1" hangingPunct="1">
              <a:lnSpc>
                <a:spcPct val="120000"/>
              </a:lnSpc>
              <a:defRPr/>
            </a:pPr>
            <a:endParaRPr lang="zh-CN" altLang="en-US" sz="2400" b="1" kern="0" dirty="0">
              <a:latin typeface="微软雅黑" panose="020B0503020204020204" pitchFamily="34" charset="-122"/>
              <a:ea typeface="微软雅黑" panose="020B0503020204020204" pitchFamily="34" charset="-122"/>
            </a:endParaRPr>
          </a:p>
        </p:txBody>
      </p:sp>
      <p:sp>
        <p:nvSpPr>
          <p:cNvPr id="8" name="矩形 7"/>
          <p:cNvSpPr/>
          <p:nvPr/>
        </p:nvSpPr>
        <p:spPr>
          <a:xfrm>
            <a:off x="354013" y="2527300"/>
            <a:ext cx="11228387" cy="4173450"/>
          </a:xfrm>
          <a:prstGeom prst="rect">
            <a:avLst/>
          </a:prstGeom>
        </p:spPr>
        <p:txBody>
          <a:bodyPr>
            <a:spAutoFit/>
          </a:bodyPr>
          <a:lstStyle/>
          <a:p>
            <a:pPr marL="742950" lvl="1" indent="-285750" eaLnBrk="1" hangingPunct="1">
              <a:lnSpc>
                <a:spcPct val="130000"/>
              </a:lnSpc>
              <a:buClr>
                <a:srgbClr val="FF3300"/>
              </a:buClr>
              <a:defRPr/>
            </a:pPr>
            <a:r>
              <a:rPr lang="en-US" altLang="zh-CN" sz="2200" b="1" kern="0" dirty="0">
                <a:solidFill>
                  <a:schemeClr val="tx2"/>
                </a:solidFill>
                <a:latin typeface="微软雅黑" panose="020B0503020204020204" pitchFamily="34" charset="-122"/>
                <a:ea typeface="微软雅黑" panose="020B0503020204020204" pitchFamily="34" charset="-122"/>
              </a:rPr>
              <a:t>1</a:t>
            </a:r>
            <a:r>
              <a:rPr lang="zh-CN" altLang="en-US" sz="2200" b="1" kern="0" dirty="0">
                <a:solidFill>
                  <a:schemeClr val="tx2"/>
                </a:solidFill>
                <a:latin typeface="微软雅黑" panose="020B0503020204020204" pitchFamily="34" charset="-122"/>
                <a:ea typeface="微软雅黑" panose="020B0503020204020204" pitchFamily="34" charset="-122"/>
              </a:rPr>
              <a:t>、保险公司的概念及种类</a:t>
            </a:r>
          </a:p>
          <a:p>
            <a:pPr marL="1257300" lvl="2" indent="-342900" eaLnBrk="1" hangingPunct="1">
              <a:lnSpc>
                <a:spcPct val="130000"/>
              </a:lnSpc>
              <a:buClr>
                <a:srgbClr val="00B050"/>
              </a:buClr>
              <a:buFont typeface="Wingdings" pitchFamily="2" charset="2"/>
              <a:buChar char="n"/>
              <a:defRPr/>
            </a:pPr>
            <a:r>
              <a:rPr lang="zh-CN" altLang="zh-CN" sz="2000" dirty="0">
                <a:latin typeface="微软雅黑" panose="020B0503020204020204" pitchFamily="34" charset="-122"/>
                <a:ea typeface="微软雅黑" panose="020B0503020204020204" pitchFamily="34" charset="-122"/>
                <a:cs typeface="仿宋_GB2312"/>
              </a:rPr>
              <a:t>保险公司是收取保费并承担风险补偿责任，拥有专业化风险管理技术的机构组织</a:t>
            </a:r>
            <a:endParaRPr lang="zh-CN" altLang="en-US" sz="2000" dirty="0">
              <a:latin typeface="微软雅黑" panose="020B0503020204020204" pitchFamily="34" charset="-122"/>
              <a:ea typeface="微软雅黑" panose="020B0503020204020204" pitchFamily="34" charset="-122"/>
              <a:cs typeface="仿宋_GB2312"/>
            </a:endParaRPr>
          </a:p>
          <a:p>
            <a:pPr marL="1257300" lvl="2" indent="-342900" eaLnBrk="1" hangingPunct="1">
              <a:lnSpc>
                <a:spcPct val="1300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依据不同的划分标准，保险公司可以划分为不同的</a:t>
            </a:r>
            <a:r>
              <a:rPr lang="zh-CN" altLang="en-US" sz="2000" dirty="0" smtClean="0">
                <a:latin typeface="微软雅黑" panose="020B0503020204020204" pitchFamily="34" charset="-122"/>
                <a:ea typeface="微软雅黑" panose="020B0503020204020204" pitchFamily="34" charset="-122"/>
                <a:cs typeface="仿宋_GB2312"/>
              </a:rPr>
              <a:t>类型</a:t>
            </a:r>
            <a:endParaRPr lang="en-US" altLang="zh-CN" sz="2000" dirty="0" smtClean="0">
              <a:latin typeface="微软雅黑" panose="020B0503020204020204" pitchFamily="34" charset="-122"/>
              <a:ea typeface="微软雅黑" panose="020B0503020204020204" pitchFamily="34" charset="-122"/>
              <a:cs typeface="仿宋_GB2312"/>
            </a:endParaRPr>
          </a:p>
          <a:p>
            <a:pPr marL="1257300" lvl="2" indent="-342900" eaLnBrk="1" hangingPunct="1">
              <a:lnSpc>
                <a:spcPct val="130000"/>
              </a:lnSpc>
              <a:buClr>
                <a:schemeClr val="tx1"/>
              </a:buClr>
              <a:buFont typeface="Wingdings" panose="05000000000000000000" pitchFamily="2" charset="2"/>
              <a:buChar char="Ø"/>
              <a:defRPr/>
            </a:pPr>
            <a:r>
              <a:rPr lang="zh-CN" altLang="en-US" sz="2000" dirty="0" smtClean="0">
                <a:latin typeface="微软雅黑" panose="020B0503020204020204" pitchFamily="34" charset="-122"/>
                <a:ea typeface="微软雅黑" panose="020B0503020204020204" pitchFamily="34" charset="-122"/>
                <a:cs typeface="仿宋_GB2312"/>
              </a:rPr>
              <a:t>按基本业务分：人寿保险公司、财产保险公司、再保险公司</a:t>
            </a:r>
            <a:endParaRPr lang="en-US" altLang="zh-CN" sz="2000" dirty="0" smtClean="0">
              <a:latin typeface="微软雅黑" panose="020B0503020204020204" pitchFamily="34" charset="-122"/>
              <a:ea typeface="微软雅黑" panose="020B0503020204020204" pitchFamily="34" charset="-122"/>
              <a:cs typeface="仿宋_GB2312"/>
            </a:endParaRPr>
          </a:p>
          <a:p>
            <a:pPr marL="1257300" lvl="2" indent="-342900" eaLnBrk="1" hangingPunct="1">
              <a:lnSpc>
                <a:spcPct val="130000"/>
              </a:lnSpc>
              <a:buClr>
                <a:schemeClr val="tx1"/>
              </a:buClr>
              <a:buFont typeface="Wingdings" panose="05000000000000000000" pitchFamily="2" charset="2"/>
              <a:buChar char="Ø"/>
              <a:defRPr/>
            </a:pPr>
            <a:r>
              <a:rPr lang="zh-CN" altLang="en-US" sz="2000" dirty="0" smtClean="0">
                <a:latin typeface="微软雅黑" panose="020B0503020204020204" pitchFamily="34" charset="-122"/>
                <a:ea typeface="微软雅黑" panose="020B0503020204020204" pitchFamily="34" charset="-122"/>
                <a:cs typeface="仿宋_GB2312"/>
              </a:rPr>
              <a:t>按经营目的分：商业保险公司、政策性保险公司</a:t>
            </a:r>
            <a:endParaRPr lang="zh-CN" altLang="en-US" sz="2000" dirty="0">
              <a:latin typeface="微软雅黑" panose="020B0503020204020204" pitchFamily="34" charset="-122"/>
              <a:ea typeface="微软雅黑" panose="020B0503020204020204" pitchFamily="34" charset="-122"/>
              <a:cs typeface="仿宋_GB2312"/>
            </a:endParaRPr>
          </a:p>
          <a:p>
            <a:pPr marL="742950" lvl="1" indent="-285750" eaLnBrk="1" hangingPunct="1">
              <a:lnSpc>
                <a:spcPct val="130000"/>
              </a:lnSpc>
              <a:buClr>
                <a:srgbClr val="FF3300"/>
              </a:buClr>
              <a:defRPr/>
            </a:pPr>
            <a:r>
              <a:rPr lang="en-US" altLang="zh-CN" sz="2200" b="1" kern="0" dirty="0">
                <a:solidFill>
                  <a:schemeClr val="tx2"/>
                </a:solidFill>
                <a:latin typeface="微软雅黑" panose="020B0503020204020204" pitchFamily="34" charset="-122"/>
                <a:ea typeface="微软雅黑" panose="020B0503020204020204" pitchFamily="34" charset="-122"/>
              </a:rPr>
              <a:t>2</a:t>
            </a:r>
            <a:r>
              <a:rPr lang="zh-CN" altLang="en-US" sz="2200" b="1" kern="0" dirty="0">
                <a:solidFill>
                  <a:schemeClr val="tx2"/>
                </a:solidFill>
                <a:latin typeface="微软雅黑" panose="020B0503020204020204" pitchFamily="34" charset="-122"/>
                <a:ea typeface="微软雅黑" panose="020B0503020204020204" pitchFamily="34" charset="-122"/>
              </a:rPr>
              <a:t>、保险公司的主要业务与经营管理</a:t>
            </a:r>
          </a:p>
          <a:p>
            <a:pPr marL="1257300" lvl="2" indent="-342900" eaLnBrk="1" hangingPunct="1">
              <a:lnSpc>
                <a:spcPct val="1300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筹集资本金</a:t>
            </a:r>
          </a:p>
          <a:p>
            <a:pPr marL="1257300" lvl="2" indent="-342900" eaLnBrk="1" hangingPunct="1">
              <a:lnSpc>
                <a:spcPct val="1300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出售保单，收取保费</a:t>
            </a:r>
          </a:p>
          <a:p>
            <a:pPr marL="1257300" lvl="2" indent="-342900" eaLnBrk="1" hangingPunct="1">
              <a:lnSpc>
                <a:spcPct val="1300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给付赔偿款</a:t>
            </a:r>
          </a:p>
          <a:p>
            <a:pPr marL="1257300" lvl="2" indent="-342900" eaLnBrk="1" hangingPunct="1">
              <a:lnSpc>
                <a:spcPct val="1300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经营</a:t>
            </a:r>
            <a:r>
              <a:rPr lang="zh-CN" altLang="en-US" sz="2000" dirty="0" smtClean="0">
                <a:latin typeface="微软雅黑" panose="020B0503020204020204" pitchFamily="34" charset="-122"/>
                <a:ea typeface="微软雅黑" panose="020B0503020204020204" pitchFamily="34" charset="-122"/>
                <a:cs typeface="仿宋_GB2312"/>
              </a:rPr>
              <a:t>资产，证券投资</a:t>
            </a:r>
            <a:endParaRPr lang="zh-CN" altLang="en-US" sz="2000" dirty="0">
              <a:latin typeface="微软雅黑" panose="020B0503020204020204" pitchFamily="34" charset="-122"/>
              <a:ea typeface="微软雅黑" panose="020B0503020204020204" pitchFamily="34" charset="-122"/>
              <a:cs typeface="仿宋_GB2312"/>
            </a:endParaRPr>
          </a:p>
        </p:txBody>
      </p:sp>
      <p:sp>
        <p:nvSpPr>
          <p:cNvPr id="57350" name="矩形 10"/>
          <p:cNvSpPr>
            <a:spLocks noChangeArrowheads="1"/>
          </p:cNvSpPr>
          <p:nvPr/>
        </p:nvSpPr>
        <p:spPr bwMode="auto">
          <a:xfrm>
            <a:off x="355600" y="1200150"/>
            <a:ext cx="3570208"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dirty="0">
                <a:latin typeface="微软雅黑" pitchFamily="34" charset="-122"/>
                <a:ea typeface="微软雅黑" pitchFamily="34" charset="-122"/>
              </a:rPr>
              <a:t>二</a:t>
            </a:r>
            <a:r>
              <a:rPr lang="zh-CN" altLang="en-US" sz="2400" b="1" dirty="0" smtClean="0">
                <a:latin typeface="微软雅黑" pitchFamily="34" charset="-122"/>
                <a:ea typeface="微软雅黑" pitchFamily="34" charset="-122"/>
              </a:rPr>
              <a:t>、保险保障类金融</a:t>
            </a:r>
            <a:r>
              <a:rPr lang="zh-CN" altLang="en-US" sz="2400" b="1" dirty="0">
                <a:latin typeface="微软雅黑" pitchFamily="34" charset="-122"/>
                <a:ea typeface="微软雅黑" pitchFamily="34" charset="-122"/>
              </a:rPr>
              <a:t>机构</a:t>
            </a:r>
            <a:endParaRPr lang="en-US" altLang="zh-CN" sz="2400" b="1" dirty="0">
              <a:latin typeface="微软雅黑" pitchFamily="34" charset="-122"/>
              <a:ea typeface="微软雅黑" pitchFamily="34" charset="-122"/>
            </a:endParaRPr>
          </a:p>
        </p:txBody>
      </p:sp>
      <p:sp>
        <p:nvSpPr>
          <p:cNvPr id="9" name="文本框 12"/>
          <p:cNvSpPr txBox="1">
            <a:spLocks noChangeArrowheads="1"/>
          </p:cNvSpPr>
          <p:nvPr/>
        </p:nvSpPr>
        <p:spPr bwMode="auto">
          <a:xfrm>
            <a:off x="768350" y="352425"/>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第三节  </a:t>
            </a:r>
            <a:r>
              <a:rPr lang="zh-CN" altLang="en-US" sz="2400" b="1" dirty="0" smtClean="0">
                <a:latin typeface="微软雅黑" pitchFamily="34" charset="-122"/>
                <a:ea typeface="微软雅黑" pitchFamily="34" charset="-122"/>
              </a:rPr>
              <a:t>其他金融性公司</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37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5837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55600" y="1824038"/>
            <a:ext cx="2954338"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（三）社会保障机构</a:t>
            </a:r>
          </a:p>
        </p:txBody>
      </p:sp>
      <p:sp>
        <p:nvSpPr>
          <p:cNvPr id="8" name="矩形 7"/>
          <p:cNvSpPr/>
          <p:nvPr/>
        </p:nvSpPr>
        <p:spPr>
          <a:xfrm>
            <a:off x="609600" y="2415034"/>
            <a:ext cx="11074400" cy="3744102"/>
          </a:xfrm>
          <a:prstGeom prst="rect">
            <a:avLst/>
          </a:prstGeom>
        </p:spPr>
        <p:txBody>
          <a:bodyPr wrap="square">
            <a:spAutoFit/>
          </a:bodyPr>
          <a:lstStyle/>
          <a:p>
            <a:pPr eaLnBrk="1" hangingPunct="1">
              <a:lnSpc>
                <a:spcPts val="3200"/>
              </a:lnSpc>
              <a:buClr>
                <a:srgbClr val="FF3300"/>
              </a:buClr>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      1</a:t>
            </a:r>
            <a:r>
              <a:rPr lang="zh-CN" altLang="en-US" sz="2200" b="1" kern="0" dirty="0">
                <a:solidFill>
                  <a:schemeClr val="tx2"/>
                </a:solidFill>
                <a:latin typeface="微软雅黑" panose="020B0503020204020204" pitchFamily="34" charset="-122"/>
                <a:ea typeface="微软雅黑" panose="020B0503020204020204" pitchFamily="34" charset="-122"/>
              </a:rPr>
              <a:t>、社会保障</a:t>
            </a:r>
            <a:r>
              <a:rPr lang="en-US" altLang="zh-CN" sz="2200" b="1" kern="0" dirty="0">
                <a:solidFill>
                  <a:schemeClr val="tx2"/>
                </a:solidFill>
                <a:latin typeface="微软雅黑" panose="020B0503020204020204" pitchFamily="34" charset="-122"/>
                <a:ea typeface="微软雅黑" panose="020B0503020204020204" pitchFamily="34" charset="-122"/>
              </a:rPr>
              <a:t>(social insurance)</a:t>
            </a:r>
            <a:r>
              <a:rPr lang="zh-CN" altLang="en-US" sz="2200" b="1" kern="0" dirty="0">
                <a:solidFill>
                  <a:schemeClr val="tx2"/>
                </a:solidFill>
                <a:latin typeface="微软雅黑" panose="020B0503020204020204" pitchFamily="34" charset="-122"/>
                <a:ea typeface="微软雅黑" panose="020B0503020204020204" pitchFamily="34" charset="-122"/>
              </a:rPr>
              <a:t>的概念</a:t>
            </a:r>
          </a:p>
          <a:p>
            <a:pPr marL="800100" lvl="1" indent="-342900" eaLnBrk="1" hangingPunct="1">
              <a:lnSpc>
                <a:spcPts val="32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社会保障是一种为丧失劳动能力和机会的人提供最低生活费或补偿的制度，是保证社会安定的重要机制。包括为劳动者提供基本生活保障、最低生活保障和一些特殊保障等</a:t>
            </a:r>
          </a:p>
          <a:p>
            <a:pPr eaLnBrk="1" hangingPunct="1">
              <a:lnSpc>
                <a:spcPts val="3200"/>
              </a:lnSpc>
              <a:buClr>
                <a:srgbClr val="FF3300"/>
              </a:buClr>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      2</a:t>
            </a:r>
            <a:r>
              <a:rPr lang="zh-CN" altLang="en-US" sz="2200" b="1" kern="0" dirty="0">
                <a:solidFill>
                  <a:schemeClr val="tx2"/>
                </a:solidFill>
                <a:latin typeface="微软雅黑" panose="020B0503020204020204" pitchFamily="34" charset="-122"/>
                <a:ea typeface="微软雅黑" panose="020B0503020204020204" pitchFamily="34" charset="-122"/>
              </a:rPr>
              <a:t>、社会保障的功能</a:t>
            </a:r>
          </a:p>
          <a:p>
            <a:pPr marL="800100" lvl="1" indent="-342900" eaLnBrk="1" hangingPunct="1">
              <a:lnSpc>
                <a:spcPts val="32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一是保障的功能</a:t>
            </a:r>
          </a:p>
          <a:p>
            <a:pPr marL="800100" lvl="1" indent="-342900" eaLnBrk="1" hangingPunct="1">
              <a:lnSpc>
                <a:spcPts val="32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二是互济的功能</a:t>
            </a:r>
          </a:p>
          <a:p>
            <a:pPr marL="800100" lvl="1" indent="-342900" eaLnBrk="1" hangingPunct="1">
              <a:lnSpc>
                <a:spcPts val="32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三是调节收入分配关系的</a:t>
            </a:r>
            <a:r>
              <a:rPr lang="zh-CN" altLang="en-US" sz="2000" dirty="0" smtClean="0">
                <a:latin typeface="微软雅黑" panose="020B0503020204020204" pitchFamily="34" charset="-122"/>
                <a:ea typeface="微软雅黑" panose="020B0503020204020204" pitchFamily="34" charset="-122"/>
                <a:cs typeface="仿宋_GB2312"/>
              </a:rPr>
              <a:t>功能</a:t>
            </a:r>
            <a:endParaRPr lang="en-US" altLang="zh-CN" sz="2000" dirty="0" smtClean="0">
              <a:latin typeface="微软雅黑" panose="020B0503020204020204" pitchFamily="34" charset="-122"/>
              <a:ea typeface="微软雅黑" panose="020B0503020204020204" pitchFamily="34" charset="-122"/>
              <a:cs typeface="仿宋_GB2312"/>
            </a:endParaRPr>
          </a:p>
          <a:p>
            <a:pPr lvl="1" eaLnBrk="1" hangingPunct="1">
              <a:lnSpc>
                <a:spcPts val="3200"/>
              </a:lnSpc>
              <a:buClr>
                <a:srgbClr val="FF3300"/>
              </a:buClr>
              <a:defRPr/>
            </a:pPr>
            <a:r>
              <a:rPr lang="en-US" altLang="zh-CN" sz="2200" b="1" kern="0" dirty="0">
                <a:solidFill>
                  <a:schemeClr val="tx2"/>
                </a:solidFill>
                <a:latin typeface="微软雅黑" panose="020B0503020204020204" pitchFamily="34" charset="-122"/>
                <a:ea typeface="微软雅黑" panose="020B0503020204020204" pitchFamily="34" charset="-122"/>
              </a:rPr>
              <a:t>3</a:t>
            </a:r>
            <a:r>
              <a:rPr lang="zh-CN" altLang="en-US" sz="2200" b="1" kern="0" dirty="0">
                <a:solidFill>
                  <a:schemeClr val="tx2"/>
                </a:solidFill>
                <a:latin typeface="微软雅黑" panose="020B0503020204020204" pitchFamily="34" charset="-122"/>
                <a:ea typeface="微软雅黑" panose="020B0503020204020204" pitchFamily="34" charset="-122"/>
              </a:rPr>
              <a:t>、中国的社会保障机构</a:t>
            </a:r>
            <a:endParaRPr lang="en-US" altLang="zh-CN" sz="2200" b="1" kern="0" dirty="0">
              <a:solidFill>
                <a:schemeClr val="tx2"/>
              </a:solidFill>
              <a:latin typeface="微软雅黑" panose="020B0503020204020204" pitchFamily="34" charset="-122"/>
              <a:ea typeface="微软雅黑" panose="020B0503020204020204" pitchFamily="34" charset="-122"/>
            </a:endParaRPr>
          </a:p>
          <a:p>
            <a:pPr marL="800100" lvl="1" indent="-342900" eaLnBrk="1" hangingPunct="1">
              <a:lnSpc>
                <a:spcPts val="32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全国社会保险基金理事会</a:t>
            </a:r>
            <a:endParaRPr lang="zh-CN" altLang="en-US" sz="2000" dirty="0">
              <a:latin typeface="微软雅黑" panose="020B0503020204020204" pitchFamily="34" charset="-122"/>
              <a:ea typeface="微软雅黑" panose="020B0503020204020204" pitchFamily="34" charset="-122"/>
              <a:cs typeface="仿宋_GB2312"/>
            </a:endParaRPr>
          </a:p>
        </p:txBody>
      </p:sp>
      <p:sp>
        <p:nvSpPr>
          <p:cNvPr id="58374" name="矩形 10"/>
          <p:cNvSpPr>
            <a:spLocks noChangeArrowheads="1"/>
          </p:cNvSpPr>
          <p:nvPr/>
        </p:nvSpPr>
        <p:spPr bwMode="auto">
          <a:xfrm>
            <a:off x="355600" y="1209675"/>
            <a:ext cx="3639138"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dirty="0">
                <a:latin typeface="微软雅黑" pitchFamily="34" charset="-122"/>
                <a:ea typeface="微软雅黑" pitchFamily="34" charset="-122"/>
              </a:rPr>
              <a:t>二</a:t>
            </a:r>
            <a:r>
              <a:rPr lang="zh-CN" altLang="en-US" sz="2400" b="1" dirty="0" smtClean="0">
                <a:latin typeface="微软雅黑" pitchFamily="34" charset="-122"/>
                <a:ea typeface="微软雅黑" pitchFamily="34" charset="-122"/>
              </a:rPr>
              <a:t>、保险保障</a:t>
            </a:r>
            <a:r>
              <a:rPr lang="zh-CN" altLang="en-US" sz="2400" b="1" dirty="0">
                <a:latin typeface="微软雅黑" pitchFamily="34" charset="-122"/>
                <a:ea typeface="微软雅黑" pitchFamily="34" charset="-122"/>
              </a:rPr>
              <a:t>类</a:t>
            </a:r>
            <a:r>
              <a:rPr lang="zh-CN" altLang="en-US" sz="2400" b="1" dirty="0" smtClean="0">
                <a:latin typeface="微软雅黑" pitchFamily="34" charset="-122"/>
                <a:ea typeface="微软雅黑" pitchFamily="34" charset="-122"/>
              </a:rPr>
              <a:t>金融机构</a:t>
            </a:r>
            <a:r>
              <a:rPr lang="zh-CN" altLang="en-US" sz="2400" dirty="0" smtClean="0">
                <a:ea typeface="黑体" pitchFamily="49" charset="-122"/>
              </a:rPr>
              <a:t> </a:t>
            </a:r>
            <a:endParaRPr lang="en-US" altLang="zh-CN" sz="2400" b="1" dirty="0">
              <a:latin typeface="微软雅黑" pitchFamily="34" charset="-122"/>
              <a:ea typeface="微软雅黑" pitchFamily="34" charset="-122"/>
            </a:endParaRPr>
          </a:p>
        </p:txBody>
      </p:sp>
      <p:sp>
        <p:nvSpPr>
          <p:cNvPr id="9" name="文本框 12"/>
          <p:cNvSpPr txBox="1">
            <a:spLocks noChangeArrowheads="1"/>
          </p:cNvSpPr>
          <p:nvPr/>
        </p:nvSpPr>
        <p:spPr bwMode="auto">
          <a:xfrm>
            <a:off x="768350" y="352425"/>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第三节  </a:t>
            </a:r>
            <a:r>
              <a:rPr lang="zh-CN" altLang="en-US" sz="2400" b="1" dirty="0" smtClean="0">
                <a:latin typeface="微软雅黑" pitchFamily="34" charset="-122"/>
                <a:ea typeface="微软雅黑" pitchFamily="34" charset="-122"/>
              </a:rPr>
              <a:t>其他金融性公司</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39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5939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27038" y="1962150"/>
            <a:ext cx="2963862" cy="495300"/>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a:t>
            </a:r>
            <a:r>
              <a:rPr lang="zh-CN" altLang="en-US" sz="2400" b="1" dirty="0">
                <a:ea typeface="黑体" panose="02010609060101010101" pitchFamily="49" charset="-122"/>
              </a:rPr>
              <a:t>信托投资公司</a:t>
            </a:r>
            <a:endParaRPr lang="zh-CN" altLang="en-US" sz="2400" b="1" kern="0" dirty="0">
              <a:latin typeface="微软雅黑" panose="020B0503020204020204" pitchFamily="34" charset="-122"/>
              <a:ea typeface="微软雅黑" panose="020B0503020204020204" pitchFamily="34" charset="-122"/>
            </a:endParaRPr>
          </a:p>
        </p:txBody>
      </p:sp>
      <p:sp>
        <p:nvSpPr>
          <p:cNvPr id="8" name="矩形 7"/>
          <p:cNvSpPr/>
          <p:nvPr/>
        </p:nvSpPr>
        <p:spPr>
          <a:xfrm>
            <a:off x="846306" y="2584450"/>
            <a:ext cx="10758792" cy="3546612"/>
          </a:xfrm>
          <a:prstGeom prst="rect">
            <a:avLst/>
          </a:prstGeom>
        </p:spPr>
        <p:txBody>
          <a:bodyPr wrap="square">
            <a:spAutoFit/>
          </a:bodyPr>
          <a:lstStyle/>
          <a:p>
            <a:pPr eaLnBrk="1" hangingPunct="1">
              <a:lnSpc>
                <a:spcPct val="150000"/>
              </a:lnSpc>
              <a:spcBef>
                <a:spcPts val="600"/>
              </a:spcBef>
              <a:buClr>
                <a:srgbClr val="FF3300"/>
              </a:buClr>
              <a:buFont typeface="Wingdings" panose="05000000000000000000" pitchFamily="2" charset="2"/>
              <a:buNone/>
              <a:defRPr/>
            </a:pPr>
            <a:r>
              <a:rPr lang="en-US" altLang="zh-CN" sz="2200" b="1" kern="0" dirty="0">
                <a:solidFill>
                  <a:schemeClr val="tx2"/>
                </a:solidFill>
                <a:latin typeface="微软雅黑" panose="020B0503020204020204" pitchFamily="34" charset="-122"/>
                <a:ea typeface="微软雅黑" panose="020B0503020204020204" pitchFamily="34" charset="-122"/>
              </a:rPr>
              <a:t>1</a:t>
            </a:r>
            <a:r>
              <a:rPr lang="zh-CN" altLang="en-US" sz="2200" b="1" kern="0" dirty="0">
                <a:solidFill>
                  <a:schemeClr val="tx2"/>
                </a:solidFill>
                <a:latin typeface="微软雅黑" panose="020B0503020204020204" pitchFamily="34" charset="-122"/>
                <a:ea typeface="微软雅黑" panose="020B0503020204020204" pitchFamily="34" charset="-122"/>
              </a:rPr>
              <a:t>、信托与信托投资公司</a:t>
            </a:r>
          </a:p>
          <a:p>
            <a:pPr marL="342900" lvl="1" indent="-342900" eaLnBrk="1" hangingPunct="1">
              <a:lnSpc>
                <a:spcPct val="150000"/>
              </a:lnSpc>
              <a:spcBef>
                <a:spcPts val="60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信托的基本特征是“受人之托，代人理财”，其实质是一种财产转移与管理或安排。信托一经成立，信托财产即从委托人、受托人、受益人的自有财产中分离出来，成为一种独立运作的财产，仅服务于信托目的，并具有独特的破产隔离功能和存续的连贯性 </a:t>
            </a:r>
          </a:p>
          <a:p>
            <a:pPr marL="342900" lvl="1" indent="-342900" eaLnBrk="1" hangingPunct="1">
              <a:lnSpc>
                <a:spcPct val="150000"/>
              </a:lnSpc>
              <a:spcBef>
                <a:spcPts val="60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信托投资公司</a:t>
            </a:r>
            <a:r>
              <a:rPr lang="en-US" altLang="zh-CN" sz="2000" dirty="0">
                <a:latin typeface="微软雅黑" panose="020B0503020204020204" pitchFamily="34" charset="-122"/>
                <a:ea typeface="微软雅黑" panose="020B0503020204020204" pitchFamily="34" charset="-122"/>
                <a:cs typeface="仿宋_GB2312"/>
              </a:rPr>
              <a:t>(trust and investment companies)</a:t>
            </a:r>
            <a:r>
              <a:rPr lang="zh-CN" altLang="en-US" sz="2000" dirty="0">
                <a:latin typeface="微软雅黑" panose="020B0503020204020204" pitchFamily="34" charset="-122"/>
                <a:ea typeface="微软雅黑" panose="020B0503020204020204" pitchFamily="34" charset="-122"/>
                <a:cs typeface="仿宋_GB2312"/>
              </a:rPr>
              <a:t>是指以受托人身份专门从事信托业务的非存款类金融机构，其职能是管理财产事务，接受客户委托，代客户管理、经营、处置财产 </a:t>
            </a:r>
            <a:endParaRPr lang="en-US" altLang="zh-CN" sz="2000" dirty="0">
              <a:latin typeface="微软雅黑" panose="020B0503020204020204" pitchFamily="34" charset="-122"/>
              <a:ea typeface="微软雅黑" panose="020B0503020204020204" pitchFamily="34" charset="-122"/>
              <a:cs typeface="仿宋_GB2312"/>
            </a:endParaRPr>
          </a:p>
          <a:p>
            <a:pPr lvl="2" eaLnBrk="1" hangingPunct="1">
              <a:lnSpc>
                <a:spcPct val="150000"/>
              </a:lnSpc>
              <a:spcBef>
                <a:spcPts val="600"/>
              </a:spcBef>
              <a:buClr>
                <a:srgbClr val="FF3300"/>
              </a:buClr>
              <a:defRPr/>
            </a:pPr>
            <a:endParaRPr lang="zh-CN" altLang="en-US" sz="2000" dirty="0">
              <a:latin typeface="微软雅黑" panose="020B0503020204020204" pitchFamily="34" charset="-122"/>
              <a:ea typeface="微软雅黑" panose="020B0503020204020204" pitchFamily="34" charset="-122"/>
              <a:cs typeface="仿宋_GB2312"/>
            </a:endParaRPr>
          </a:p>
        </p:txBody>
      </p:sp>
      <p:sp>
        <p:nvSpPr>
          <p:cNvPr id="59398" name="矩形 10"/>
          <p:cNvSpPr>
            <a:spLocks noChangeArrowheads="1"/>
          </p:cNvSpPr>
          <p:nvPr/>
        </p:nvSpPr>
        <p:spPr bwMode="auto">
          <a:xfrm>
            <a:off x="355600" y="1298575"/>
            <a:ext cx="387826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三、其他非存款类金融机构</a:t>
            </a:r>
          </a:p>
        </p:txBody>
      </p:sp>
      <p:sp>
        <p:nvSpPr>
          <p:cNvPr id="9" name="文本框 12"/>
          <p:cNvSpPr txBox="1">
            <a:spLocks noChangeArrowheads="1"/>
          </p:cNvSpPr>
          <p:nvPr/>
        </p:nvSpPr>
        <p:spPr bwMode="auto">
          <a:xfrm>
            <a:off x="768350" y="352425"/>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第三节  </a:t>
            </a:r>
            <a:r>
              <a:rPr lang="zh-CN" altLang="en-US" sz="2400" b="1" dirty="0" smtClean="0">
                <a:latin typeface="微软雅黑" pitchFamily="34" charset="-122"/>
                <a:ea typeface="微软雅黑" pitchFamily="34" charset="-122"/>
              </a:rPr>
              <a:t>其他金融性公司</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41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6041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560388" y="1844675"/>
            <a:ext cx="2965450" cy="493713"/>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a:t>
            </a:r>
            <a:r>
              <a:rPr lang="zh-CN" altLang="en-US" sz="2400" b="1" dirty="0">
                <a:ea typeface="黑体" panose="02010609060101010101" pitchFamily="49" charset="-122"/>
              </a:rPr>
              <a:t>信托投资公司</a:t>
            </a:r>
            <a:endParaRPr lang="zh-CN" altLang="en-US" sz="2400" b="1" kern="0" dirty="0">
              <a:latin typeface="微软雅黑" panose="020B0503020204020204" pitchFamily="34" charset="-122"/>
              <a:ea typeface="微软雅黑" panose="020B0503020204020204" pitchFamily="34" charset="-122"/>
            </a:endParaRPr>
          </a:p>
        </p:txBody>
      </p:sp>
      <p:sp>
        <p:nvSpPr>
          <p:cNvPr id="8" name="矩形 7"/>
          <p:cNvSpPr/>
          <p:nvPr/>
        </p:nvSpPr>
        <p:spPr>
          <a:xfrm>
            <a:off x="658348" y="2589483"/>
            <a:ext cx="10722904" cy="3302443"/>
          </a:xfrm>
          <a:prstGeom prst="rect">
            <a:avLst/>
          </a:prstGeom>
          <a:ln w="12700">
            <a:solidFill>
              <a:schemeClr val="tx1"/>
            </a:solidFill>
            <a:prstDash val="dash"/>
          </a:ln>
        </p:spPr>
        <p:txBody>
          <a:bodyPr wrap="square">
            <a:spAutoFit/>
          </a:bodyPr>
          <a:lstStyle/>
          <a:p>
            <a:pPr eaLnBrk="1" hangingPunct="1">
              <a:lnSpc>
                <a:spcPct val="130000"/>
              </a:lnSpc>
              <a:buClr>
                <a:srgbClr val="FF3300"/>
              </a:buClr>
              <a:buFont typeface="Wingdings" panose="05000000000000000000" pitchFamily="2" charset="2"/>
              <a:buNone/>
              <a:defRPr/>
            </a:pPr>
            <a:r>
              <a:rPr lang="en-US" altLang="zh-CN" sz="2200" b="1" kern="0" dirty="0">
                <a:solidFill>
                  <a:schemeClr val="tx2"/>
                </a:solidFill>
                <a:latin typeface="微软雅黑" panose="020B0503020204020204" pitchFamily="34" charset="-122"/>
                <a:ea typeface="微软雅黑" panose="020B0503020204020204" pitchFamily="34" charset="-122"/>
              </a:rPr>
              <a:t>2</a:t>
            </a:r>
            <a:r>
              <a:rPr lang="zh-CN" altLang="en-US" sz="2200" b="1" kern="0" dirty="0">
                <a:solidFill>
                  <a:schemeClr val="tx2"/>
                </a:solidFill>
                <a:latin typeface="微软雅黑" panose="020B0503020204020204" pitchFamily="34" charset="-122"/>
                <a:ea typeface="微软雅黑" panose="020B0503020204020204" pitchFamily="34" charset="-122"/>
              </a:rPr>
              <a:t>、信托投资公司的经营特点</a:t>
            </a:r>
          </a:p>
          <a:p>
            <a:pPr marL="800100" lvl="1" indent="-342900" eaLnBrk="1" hangingPunct="1">
              <a:lnSpc>
                <a:spcPts val="3600"/>
              </a:lnSpc>
              <a:buClr>
                <a:srgbClr val="00B050"/>
              </a:buClr>
              <a:buFont typeface="Wingdings" pitchFamily="2" charset="2"/>
              <a:buChar char="n"/>
              <a:defRPr/>
            </a:pPr>
            <a:r>
              <a:rPr lang="zh-CN" altLang="en-US" sz="2000" b="1" dirty="0">
                <a:latin typeface="微软雅黑" panose="020B0503020204020204" pitchFamily="34" charset="-122"/>
                <a:ea typeface="微软雅黑" panose="020B0503020204020204" pitchFamily="34" charset="-122"/>
                <a:cs typeface="仿宋_GB2312"/>
              </a:rPr>
              <a:t>服务特征</a:t>
            </a:r>
            <a:r>
              <a:rPr lang="zh-CN" altLang="en-US" sz="2000" b="1" dirty="0" smtClean="0">
                <a:latin typeface="微软雅黑" panose="020B0503020204020204" pitchFamily="34" charset="-122"/>
                <a:ea typeface="微软雅黑" panose="020B0503020204020204" pitchFamily="34" charset="-122"/>
                <a:cs typeface="仿宋_GB2312"/>
              </a:rPr>
              <a:t>明显：</a:t>
            </a:r>
            <a:r>
              <a:rPr lang="zh-CN" altLang="en-US" sz="2000" dirty="0" smtClean="0">
                <a:latin typeface="微软雅黑" panose="020B0503020204020204" pitchFamily="34" charset="-122"/>
                <a:ea typeface="微软雅黑" panose="020B0503020204020204" pitchFamily="34" charset="-122"/>
                <a:cs typeface="仿宋_GB2312"/>
              </a:rPr>
              <a:t>信托投资公司</a:t>
            </a:r>
            <a:r>
              <a:rPr lang="zh-CN" altLang="en-US" sz="2000" dirty="0">
                <a:latin typeface="微软雅黑" panose="020B0503020204020204" pitchFamily="34" charset="-122"/>
                <a:ea typeface="微软雅黑" panose="020B0503020204020204" pitchFamily="34" charset="-122"/>
                <a:cs typeface="仿宋_GB2312"/>
              </a:rPr>
              <a:t>为委托人利益着想并为他们提供各种投资服务，收益来源为手续费 </a:t>
            </a:r>
          </a:p>
          <a:p>
            <a:pPr marL="800100" lvl="1" indent="-342900" eaLnBrk="1" hangingPunct="1">
              <a:lnSpc>
                <a:spcPts val="3600"/>
              </a:lnSpc>
              <a:buClr>
                <a:srgbClr val="00B050"/>
              </a:buClr>
              <a:buFont typeface="Wingdings" pitchFamily="2" charset="2"/>
              <a:buChar char="n"/>
              <a:defRPr/>
            </a:pPr>
            <a:r>
              <a:rPr lang="zh-CN" altLang="en-US" sz="2000" b="1" dirty="0">
                <a:latin typeface="微软雅黑" panose="020B0503020204020204" pitchFamily="34" charset="-122"/>
                <a:ea typeface="微软雅黑" panose="020B0503020204020204" pitchFamily="34" charset="-122"/>
                <a:cs typeface="仿宋_GB2312"/>
              </a:rPr>
              <a:t>与资本市场关系非常</a:t>
            </a:r>
            <a:r>
              <a:rPr lang="zh-CN" altLang="en-US" sz="2000" b="1" dirty="0" smtClean="0">
                <a:latin typeface="微软雅黑" panose="020B0503020204020204" pitchFamily="34" charset="-122"/>
                <a:ea typeface="微软雅黑" panose="020B0503020204020204" pitchFamily="34" charset="-122"/>
                <a:cs typeface="仿宋_GB2312"/>
              </a:rPr>
              <a:t>密切：</a:t>
            </a:r>
            <a:r>
              <a:rPr lang="zh-CN" altLang="en-US" sz="2000" dirty="0" smtClean="0">
                <a:latin typeface="微软雅黑" panose="020B0503020204020204" pitchFamily="34" charset="-122"/>
                <a:ea typeface="微软雅黑" panose="020B0503020204020204" pitchFamily="34" charset="-122"/>
                <a:cs typeface="仿宋_GB2312"/>
              </a:rPr>
              <a:t>信托投资公司</a:t>
            </a:r>
            <a:r>
              <a:rPr lang="zh-CN" altLang="en-US" sz="2000" dirty="0">
                <a:latin typeface="微软雅黑" panose="020B0503020204020204" pitchFamily="34" charset="-122"/>
                <a:ea typeface="微软雅黑" panose="020B0503020204020204" pitchFamily="34" charset="-122"/>
                <a:cs typeface="仿宋_GB2312"/>
              </a:rPr>
              <a:t>在资本市场上大量购买股票和</a:t>
            </a:r>
            <a:r>
              <a:rPr lang="zh-CN" altLang="en-US" sz="2000" dirty="0" smtClean="0">
                <a:latin typeface="微软雅黑" panose="020B0503020204020204" pitchFamily="34" charset="-122"/>
                <a:ea typeface="微软雅黑" panose="020B0503020204020204" pitchFamily="34" charset="-122"/>
                <a:cs typeface="仿宋_GB2312"/>
              </a:rPr>
              <a:t>债券</a:t>
            </a:r>
            <a:endParaRPr lang="en-US" altLang="zh-CN" sz="2000" dirty="0" smtClean="0">
              <a:latin typeface="微软雅黑" panose="020B0503020204020204" pitchFamily="34" charset="-122"/>
              <a:ea typeface="微软雅黑" panose="020B0503020204020204" pitchFamily="34" charset="-122"/>
              <a:cs typeface="仿宋_GB2312"/>
            </a:endParaRPr>
          </a:p>
          <a:p>
            <a:pPr marL="800100" lvl="1" indent="-342900" eaLnBrk="1" hangingPunct="1">
              <a:lnSpc>
                <a:spcPts val="3600"/>
              </a:lnSpc>
              <a:buClr>
                <a:srgbClr val="00B050"/>
              </a:buClr>
              <a:buFont typeface="Wingdings" pitchFamily="2" charset="2"/>
              <a:buChar char="n"/>
              <a:defRPr/>
            </a:pPr>
            <a:r>
              <a:rPr lang="zh-CN" altLang="en-US" sz="2000" b="1" dirty="0">
                <a:latin typeface="微软雅黑" panose="020B0503020204020204" pitchFamily="34" charset="-122"/>
                <a:ea typeface="微软雅黑" panose="020B0503020204020204" pitchFamily="34" charset="-122"/>
                <a:cs typeface="仿宋_GB2312"/>
              </a:rPr>
              <a:t>服务对象相当广泛：</a:t>
            </a:r>
            <a:r>
              <a:rPr lang="zh-CN" altLang="en-US" sz="2000" dirty="0">
                <a:latin typeface="微软雅黑" panose="020B0503020204020204" pitchFamily="34" charset="-122"/>
                <a:ea typeface="微软雅黑" panose="020B0503020204020204" pitchFamily="34" charset="-122"/>
                <a:cs typeface="仿宋_GB2312"/>
              </a:rPr>
              <a:t>具备法律行为能力的法人或个人都可成为委托人 </a:t>
            </a:r>
          </a:p>
          <a:p>
            <a:pPr marL="800100" lvl="1" indent="-342900" eaLnBrk="1" hangingPunct="1">
              <a:lnSpc>
                <a:spcPts val="3600"/>
              </a:lnSpc>
              <a:buClr>
                <a:srgbClr val="00B050"/>
              </a:buClr>
              <a:buFont typeface="Wingdings" pitchFamily="2" charset="2"/>
              <a:buChar char="n"/>
              <a:defRPr/>
            </a:pPr>
            <a:r>
              <a:rPr lang="zh-CN" altLang="en-US" sz="2000" b="1" dirty="0">
                <a:latin typeface="微软雅黑" panose="020B0503020204020204" pitchFamily="34" charset="-122"/>
                <a:ea typeface="微软雅黑" panose="020B0503020204020204" pitchFamily="34" charset="-122"/>
                <a:cs typeface="仿宋_GB2312"/>
              </a:rPr>
              <a:t>在经营中不需要提取准备金：</a:t>
            </a:r>
            <a:r>
              <a:rPr lang="zh-CN" altLang="en-US" sz="2000" dirty="0">
                <a:latin typeface="微软雅黑" panose="020B0503020204020204" pitchFamily="34" charset="-122"/>
                <a:ea typeface="微软雅黑" panose="020B0503020204020204" pitchFamily="34" charset="-122"/>
                <a:cs typeface="仿宋_GB2312"/>
              </a:rPr>
              <a:t>信托投资公司作为受托人在一定目的前提下，从容运用资金，不存在到期债务支付问题，故不需要提取</a:t>
            </a:r>
            <a:r>
              <a:rPr lang="zh-CN" altLang="en-US" sz="2000" dirty="0" smtClean="0">
                <a:latin typeface="微软雅黑" panose="020B0503020204020204" pitchFamily="34" charset="-122"/>
                <a:ea typeface="微软雅黑" panose="020B0503020204020204" pitchFamily="34" charset="-122"/>
                <a:cs typeface="仿宋_GB2312"/>
              </a:rPr>
              <a:t>准备金</a:t>
            </a:r>
            <a:endParaRPr lang="zh-CN" altLang="en-US" sz="2000" dirty="0">
              <a:latin typeface="微软雅黑" panose="020B0503020204020204" pitchFamily="34" charset="-122"/>
              <a:ea typeface="微软雅黑" panose="020B0503020204020204" pitchFamily="34" charset="-122"/>
              <a:cs typeface="仿宋_GB2312"/>
            </a:endParaRPr>
          </a:p>
        </p:txBody>
      </p:sp>
      <p:sp>
        <p:nvSpPr>
          <p:cNvPr id="60422" name="矩形 10"/>
          <p:cNvSpPr>
            <a:spLocks noChangeArrowheads="1"/>
          </p:cNvSpPr>
          <p:nvPr/>
        </p:nvSpPr>
        <p:spPr bwMode="auto">
          <a:xfrm>
            <a:off x="471488" y="1179513"/>
            <a:ext cx="3878262"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三、其他非存款类金融机构</a:t>
            </a:r>
          </a:p>
        </p:txBody>
      </p:sp>
      <p:sp>
        <p:nvSpPr>
          <p:cNvPr id="9" name="文本框 12"/>
          <p:cNvSpPr txBox="1">
            <a:spLocks noChangeArrowheads="1"/>
          </p:cNvSpPr>
          <p:nvPr/>
        </p:nvSpPr>
        <p:spPr bwMode="auto">
          <a:xfrm>
            <a:off x="768350" y="352425"/>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第三节  </a:t>
            </a:r>
            <a:r>
              <a:rPr lang="zh-CN" altLang="en-US" sz="2400" b="1" dirty="0" smtClean="0">
                <a:latin typeface="微软雅黑" pitchFamily="34" charset="-122"/>
                <a:ea typeface="微软雅黑" pitchFamily="34" charset="-122"/>
              </a:rPr>
              <a:t>其他金融性公司</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44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6144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50875" y="1677988"/>
            <a:ext cx="2963863" cy="495300"/>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a:t>
            </a:r>
            <a:r>
              <a:rPr lang="zh-CN" altLang="en-US" sz="2400" b="1" dirty="0">
                <a:ea typeface="黑体" panose="02010609060101010101" pitchFamily="49" charset="-122"/>
              </a:rPr>
              <a:t>金融租赁公司</a:t>
            </a:r>
            <a:endParaRPr lang="zh-CN" altLang="en-US" sz="2400" b="1" kern="0" dirty="0">
              <a:latin typeface="微软雅黑" panose="020B0503020204020204" pitchFamily="34" charset="-122"/>
              <a:ea typeface="微软雅黑" panose="020B0503020204020204" pitchFamily="34" charset="-122"/>
            </a:endParaRPr>
          </a:p>
        </p:txBody>
      </p:sp>
      <p:sp>
        <p:nvSpPr>
          <p:cNvPr id="8" name="矩形 7"/>
          <p:cNvSpPr/>
          <p:nvPr/>
        </p:nvSpPr>
        <p:spPr>
          <a:xfrm>
            <a:off x="560388" y="2332038"/>
            <a:ext cx="11123612" cy="4132262"/>
          </a:xfrm>
          <a:prstGeom prst="rect">
            <a:avLst/>
          </a:prstGeom>
        </p:spPr>
        <p:txBody>
          <a:bodyPr>
            <a:spAutoFit/>
          </a:bodyPr>
          <a:lstStyle/>
          <a:p>
            <a:pPr marL="742950" lvl="1" indent="-285750" eaLnBrk="1" hangingPunct="1">
              <a:lnSpc>
                <a:spcPts val="3500"/>
              </a:lnSpc>
              <a:buClr>
                <a:srgbClr val="FF3300"/>
              </a:buClr>
              <a:defRPr/>
            </a:pPr>
            <a:r>
              <a:rPr lang="en-US" altLang="zh-CN" sz="2200" b="1" kern="0" dirty="0">
                <a:solidFill>
                  <a:schemeClr val="tx2"/>
                </a:solidFill>
                <a:latin typeface="微软雅黑" panose="020B0503020204020204" pitchFamily="34" charset="-122"/>
                <a:ea typeface="微软雅黑" panose="020B0503020204020204" pitchFamily="34" charset="-122"/>
              </a:rPr>
              <a:t>1</a:t>
            </a:r>
            <a:r>
              <a:rPr lang="zh-CN" altLang="en-US" sz="2200" b="1" kern="0" dirty="0">
                <a:solidFill>
                  <a:schemeClr val="tx2"/>
                </a:solidFill>
                <a:latin typeface="微软雅黑" panose="020B0503020204020204" pitchFamily="34" charset="-122"/>
                <a:ea typeface="微软雅黑" panose="020B0503020204020204" pitchFamily="34" charset="-122"/>
              </a:rPr>
              <a:t>、租赁与金融租赁公司</a:t>
            </a:r>
            <a:endParaRPr lang="en-US" altLang="zh-CN" sz="2200" b="1" kern="0" dirty="0">
              <a:solidFill>
                <a:schemeClr val="tx2"/>
              </a:solidFill>
              <a:latin typeface="微软雅黑" panose="020B0503020204020204" pitchFamily="34" charset="-122"/>
              <a:ea typeface="微软雅黑" panose="020B0503020204020204" pitchFamily="34" charset="-122"/>
            </a:endParaRPr>
          </a:p>
          <a:p>
            <a:pPr marL="800100" lvl="1" indent="-342900" eaLnBrk="1" hangingPunct="1">
              <a:lnSpc>
                <a:spcPts val="35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租赁</a:t>
            </a:r>
            <a:endParaRPr lang="en-US" altLang="zh-CN" sz="2000" dirty="0">
              <a:latin typeface="微软雅黑" panose="020B0503020204020204" pitchFamily="34" charset="-122"/>
              <a:ea typeface="微软雅黑" panose="020B0503020204020204" pitchFamily="34" charset="-122"/>
              <a:cs typeface="仿宋_GB2312"/>
            </a:endParaRPr>
          </a:p>
          <a:p>
            <a:pPr marL="800100" lvl="1" indent="-342900" eaLnBrk="1" hangingPunct="1">
              <a:lnSpc>
                <a:spcPts val="35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金融租赁公司</a:t>
            </a:r>
            <a:r>
              <a:rPr lang="en-US" altLang="zh-CN" sz="2000" dirty="0">
                <a:latin typeface="微软雅黑" panose="020B0503020204020204" pitchFamily="34" charset="-122"/>
                <a:ea typeface="微软雅黑" panose="020B0503020204020204" pitchFamily="34" charset="-122"/>
                <a:cs typeface="仿宋_GB2312"/>
              </a:rPr>
              <a:t>(financial leasing companies)</a:t>
            </a:r>
            <a:r>
              <a:rPr lang="zh-CN" altLang="en-US" sz="2000" dirty="0">
                <a:latin typeface="微软雅黑" panose="020B0503020204020204" pitchFamily="34" charset="-122"/>
                <a:ea typeface="微软雅黑" panose="020B0503020204020204" pitchFamily="34" charset="-122"/>
                <a:cs typeface="仿宋_GB2312"/>
              </a:rPr>
              <a:t>是指专门为承租人提供资金融通的长期租赁公司。其所提供的融资租赁服务是所有权和经营权相分离的一种新的经济活动方式，具有投资、融资、促销和管理的</a:t>
            </a:r>
            <a:r>
              <a:rPr lang="zh-CN" altLang="en-US" sz="2000" dirty="0" smtClean="0">
                <a:latin typeface="微软雅黑" panose="020B0503020204020204" pitchFamily="34" charset="-122"/>
                <a:ea typeface="微软雅黑" panose="020B0503020204020204" pitchFamily="34" charset="-122"/>
                <a:cs typeface="仿宋_GB2312"/>
              </a:rPr>
              <a:t>功能</a:t>
            </a:r>
            <a:endParaRPr lang="zh-CN" altLang="en-US" sz="2000" dirty="0">
              <a:latin typeface="微软雅黑" panose="020B0503020204020204" pitchFamily="34" charset="-122"/>
              <a:ea typeface="微软雅黑" panose="020B0503020204020204" pitchFamily="34" charset="-122"/>
              <a:cs typeface="仿宋_GB2312"/>
            </a:endParaRPr>
          </a:p>
          <a:p>
            <a:pPr marL="742950" lvl="1" indent="-285750" eaLnBrk="1" hangingPunct="1">
              <a:lnSpc>
                <a:spcPts val="3500"/>
              </a:lnSpc>
              <a:buClr>
                <a:srgbClr val="FF3300"/>
              </a:buClr>
              <a:defRPr/>
            </a:pPr>
            <a:r>
              <a:rPr lang="zh-CN" altLang="en-US" sz="2400" b="1" dirty="0">
                <a:ea typeface="黑体" panose="02010609060101010101" pitchFamily="49" charset="-122"/>
              </a:rPr>
              <a:t> </a:t>
            </a:r>
            <a:r>
              <a:rPr lang="en-US" altLang="zh-CN" sz="2200" b="1" kern="0" dirty="0">
                <a:solidFill>
                  <a:schemeClr val="tx2"/>
                </a:solidFill>
                <a:latin typeface="微软雅黑" panose="020B0503020204020204" pitchFamily="34" charset="-122"/>
                <a:ea typeface="微软雅黑" panose="020B0503020204020204" pitchFamily="34" charset="-122"/>
              </a:rPr>
              <a:t>2</a:t>
            </a:r>
            <a:r>
              <a:rPr lang="zh-CN" altLang="en-US" sz="2200" b="1" kern="0" dirty="0">
                <a:solidFill>
                  <a:schemeClr val="tx2"/>
                </a:solidFill>
                <a:latin typeface="微软雅黑" panose="020B0503020204020204" pitchFamily="34" charset="-122"/>
                <a:ea typeface="微软雅黑" panose="020B0503020204020204" pitchFamily="34" charset="-122"/>
              </a:rPr>
              <a:t>、金融租赁公司的主要业务</a:t>
            </a:r>
          </a:p>
          <a:p>
            <a:pPr marL="800100" lvl="1" indent="-342900" eaLnBrk="1" hangingPunct="1">
              <a:lnSpc>
                <a:spcPts val="35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自担风险的融资租赁业务。包括直接融资租赁、经营租赁、回租</a:t>
            </a:r>
          </a:p>
          <a:p>
            <a:pPr marL="800100" lvl="1" indent="-342900" eaLnBrk="1" hangingPunct="1">
              <a:lnSpc>
                <a:spcPts val="35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公司同其它机构分担风险的融资租赁业务。包括联合租赁、杠杆租赁</a:t>
            </a:r>
          </a:p>
          <a:p>
            <a:pPr marL="800100" lvl="1" indent="-342900" eaLnBrk="1" hangingPunct="1">
              <a:lnSpc>
                <a:spcPts val="35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cs typeface="仿宋_GB2312"/>
              </a:rPr>
              <a:t>公司不承担风险的融资租赁业务。主要是委托租赁</a:t>
            </a:r>
          </a:p>
        </p:txBody>
      </p:sp>
      <p:sp>
        <p:nvSpPr>
          <p:cNvPr id="61446" name="矩形 10"/>
          <p:cNvSpPr>
            <a:spLocks noChangeArrowheads="1"/>
          </p:cNvSpPr>
          <p:nvPr/>
        </p:nvSpPr>
        <p:spPr bwMode="auto">
          <a:xfrm>
            <a:off x="460375" y="1069975"/>
            <a:ext cx="387826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三、其他非存款类金融机构</a:t>
            </a:r>
          </a:p>
        </p:txBody>
      </p:sp>
      <p:sp>
        <p:nvSpPr>
          <p:cNvPr id="9" name="文本框 12"/>
          <p:cNvSpPr txBox="1">
            <a:spLocks noChangeArrowheads="1"/>
          </p:cNvSpPr>
          <p:nvPr/>
        </p:nvSpPr>
        <p:spPr bwMode="auto">
          <a:xfrm>
            <a:off x="768350" y="352425"/>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第三节  </a:t>
            </a:r>
            <a:r>
              <a:rPr lang="zh-CN" altLang="en-US" sz="2400" b="1" dirty="0" smtClean="0">
                <a:latin typeface="微软雅黑" pitchFamily="34" charset="-122"/>
                <a:ea typeface="微软雅黑" pitchFamily="34" charset="-122"/>
              </a:rPr>
              <a:t>其他金融性公司</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46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6246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560388" y="1868488"/>
            <a:ext cx="3584575" cy="493712"/>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a:t>
            </a:r>
            <a:r>
              <a:rPr lang="zh-CN" altLang="en-US" sz="2400" b="1" dirty="0">
                <a:ea typeface="黑体" panose="02010609060101010101" pitchFamily="49" charset="-122"/>
              </a:rPr>
              <a:t>金融资产管理公司</a:t>
            </a:r>
            <a:endParaRPr lang="zh-CN" altLang="en-US" sz="2400" b="1" kern="0" dirty="0">
              <a:latin typeface="微软雅黑" panose="020B0503020204020204" pitchFamily="34" charset="-122"/>
              <a:ea typeface="微软雅黑" panose="020B0503020204020204" pitchFamily="34" charset="-122"/>
            </a:endParaRPr>
          </a:p>
        </p:txBody>
      </p:sp>
      <p:sp>
        <p:nvSpPr>
          <p:cNvPr id="8" name="矩形 7"/>
          <p:cNvSpPr/>
          <p:nvPr/>
        </p:nvSpPr>
        <p:spPr>
          <a:xfrm>
            <a:off x="376238" y="2497138"/>
            <a:ext cx="11307762" cy="3016210"/>
          </a:xfrm>
          <a:prstGeom prst="rect">
            <a:avLst/>
          </a:prstGeom>
        </p:spPr>
        <p:txBody>
          <a:bodyPr>
            <a:spAutoFit/>
          </a:bodyPr>
          <a:lstStyle/>
          <a:p>
            <a:pPr marL="742950" lvl="1" indent="-285750" eaLnBrk="1" hangingPunct="1">
              <a:lnSpc>
                <a:spcPts val="3800"/>
              </a:lnSpc>
              <a:buClr>
                <a:srgbClr val="FF3300"/>
              </a:buClr>
              <a:buFont typeface="Wingdings" panose="05000000000000000000" pitchFamily="2" charset="2"/>
              <a:buNone/>
              <a:defRPr/>
            </a:pPr>
            <a:r>
              <a:rPr lang="en-US" altLang="zh-CN" sz="2200" b="1" kern="0" dirty="0">
                <a:solidFill>
                  <a:schemeClr val="tx2"/>
                </a:solidFill>
                <a:latin typeface="微软雅黑" panose="020B0503020204020204" pitchFamily="34" charset="-122"/>
                <a:ea typeface="微软雅黑" panose="020B0503020204020204" pitchFamily="34" charset="-122"/>
              </a:rPr>
              <a:t>1</a:t>
            </a:r>
            <a:r>
              <a:rPr lang="zh-CN" altLang="en-US" sz="2200" b="1" kern="0" dirty="0" smtClean="0">
                <a:solidFill>
                  <a:schemeClr val="tx2"/>
                </a:solidFill>
                <a:latin typeface="微软雅黑" panose="020B0503020204020204" pitchFamily="34" charset="-122"/>
                <a:ea typeface="微软雅黑" panose="020B0503020204020204" pitchFamily="34" charset="-122"/>
              </a:rPr>
              <a:t>、政策性金融资产</a:t>
            </a:r>
            <a:r>
              <a:rPr lang="zh-CN" altLang="en-US" sz="2200" b="1" kern="0" dirty="0">
                <a:solidFill>
                  <a:schemeClr val="tx2"/>
                </a:solidFill>
                <a:latin typeface="微软雅黑" panose="020B0503020204020204" pitchFamily="34" charset="-122"/>
                <a:ea typeface="微软雅黑" panose="020B0503020204020204" pitchFamily="34" charset="-122"/>
              </a:rPr>
              <a:t>管理</a:t>
            </a:r>
            <a:r>
              <a:rPr lang="zh-CN" altLang="en-US" sz="2200" b="1" kern="0" dirty="0" smtClean="0">
                <a:solidFill>
                  <a:schemeClr val="tx2"/>
                </a:solidFill>
                <a:latin typeface="微软雅黑" panose="020B0503020204020204" pitchFamily="34" charset="-122"/>
                <a:ea typeface="微软雅黑" panose="020B0503020204020204" pitchFamily="34" charset="-122"/>
              </a:rPr>
              <a:t>公司</a:t>
            </a:r>
            <a:endParaRPr lang="zh-CN" altLang="en-US" sz="2200" b="1" kern="0" dirty="0">
              <a:solidFill>
                <a:schemeClr val="tx2"/>
              </a:solidFill>
              <a:latin typeface="微软雅黑" panose="020B0503020204020204" pitchFamily="34" charset="-122"/>
              <a:ea typeface="微软雅黑" panose="020B0503020204020204" pitchFamily="34" charset="-122"/>
            </a:endParaRPr>
          </a:p>
          <a:p>
            <a:pPr marL="800100" lvl="1" indent="-342900" eaLnBrk="1" hangingPunct="1">
              <a:lnSpc>
                <a:spcPts val="38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政策性金融资产</a:t>
            </a:r>
            <a:r>
              <a:rPr lang="zh-CN" altLang="en-US" sz="2000" dirty="0">
                <a:latin typeface="微软雅黑" panose="020B0503020204020204" pitchFamily="34" charset="-122"/>
                <a:ea typeface="微软雅黑" panose="020B0503020204020204" pitchFamily="34" charset="-122"/>
                <a:cs typeface="仿宋_GB2312"/>
              </a:rPr>
              <a:t>管理</a:t>
            </a:r>
            <a:r>
              <a:rPr lang="zh-CN" altLang="en-US" sz="2000" dirty="0" smtClean="0">
                <a:latin typeface="微软雅黑" panose="020B0503020204020204" pitchFamily="34" charset="-122"/>
                <a:ea typeface="微软雅黑" panose="020B0503020204020204" pitchFamily="34" charset="-122"/>
                <a:cs typeface="仿宋_GB2312"/>
              </a:rPr>
              <a:t>公司是</a:t>
            </a:r>
            <a:r>
              <a:rPr lang="zh-CN" altLang="en-US" sz="2000" dirty="0">
                <a:latin typeface="微软雅黑" panose="020B0503020204020204" pitchFamily="34" charset="-122"/>
                <a:ea typeface="微软雅黑" panose="020B0503020204020204" pitchFamily="34" charset="-122"/>
                <a:cs typeface="仿宋_GB2312"/>
              </a:rPr>
              <a:t>各国主要用于清理银行不良资产的金融</a:t>
            </a:r>
            <a:r>
              <a:rPr lang="zh-CN" altLang="en-US" sz="2000" dirty="0" smtClean="0">
                <a:latin typeface="微软雅黑" panose="020B0503020204020204" pitchFamily="34" charset="-122"/>
                <a:ea typeface="微软雅黑" panose="020B0503020204020204" pitchFamily="34" charset="-122"/>
                <a:cs typeface="仿宋_GB2312"/>
              </a:rPr>
              <a:t>机构</a:t>
            </a:r>
            <a:endParaRPr lang="en-US" altLang="zh-CN" sz="2200" b="1" kern="0" dirty="0" smtClean="0">
              <a:solidFill>
                <a:schemeClr val="tx2"/>
              </a:solidFill>
              <a:latin typeface="微软雅黑" panose="020B0503020204020204" pitchFamily="34" charset="-122"/>
              <a:ea typeface="微软雅黑" panose="020B0503020204020204" pitchFamily="34" charset="-122"/>
            </a:endParaRPr>
          </a:p>
          <a:p>
            <a:pPr marL="800100" lvl="1" indent="-342900" eaLnBrk="1" hangingPunct="1">
              <a:lnSpc>
                <a:spcPts val="38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运作程序：首先</a:t>
            </a:r>
            <a:r>
              <a:rPr lang="zh-CN" altLang="en-US" sz="2000" dirty="0">
                <a:latin typeface="微软雅黑" panose="020B0503020204020204" pitchFamily="34" charset="-122"/>
                <a:ea typeface="微软雅黑" panose="020B0503020204020204" pitchFamily="34" charset="-122"/>
                <a:cs typeface="仿宋_GB2312"/>
              </a:rPr>
              <a:t>，</a:t>
            </a:r>
            <a:r>
              <a:rPr lang="zh-CN" altLang="en-US" sz="2000" dirty="0" smtClean="0">
                <a:latin typeface="微软雅黑" panose="020B0503020204020204" pitchFamily="34" charset="-122"/>
                <a:ea typeface="微软雅黑" panose="020B0503020204020204" pitchFamily="34" charset="-122"/>
                <a:cs typeface="仿宋_GB2312"/>
              </a:rPr>
              <a:t>组建</a:t>
            </a:r>
            <a:r>
              <a:rPr lang="zh-CN" altLang="en-US" sz="2000" dirty="0">
                <a:latin typeface="微软雅黑" panose="020B0503020204020204" pitchFamily="34" charset="-122"/>
                <a:ea typeface="微软雅黑" panose="020B0503020204020204" pitchFamily="34" charset="-122"/>
                <a:cs typeface="仿宋_GB2312"/>
              </a:rPr>
              <a:t>公司并开始初步运作，包括审慎收购资产；再采取各种方式有效管理资产和变现资产，包括清收、拍卖、经营等，是一项涉及面广、技术性强、专业化程度高的</a:t>
            </a:r>
            <a:r>
              <a:rPr lang="zh-CN" altLang="en-US" sz="2000" dirty="0" smtClean="0">
                <a:latin typeface="微软雅黑" panose="020B0503020204020204" pitchFamily="34" charset="-122"/>
                <a:ea typeface="微软雅黑" panose="020B0503020204020204" pitchFamily="34" charset="-122"/>
                <a:cs typeface="仿宋_GB2312"/>
              </a:rPr>
              <a:t>工作</a:t>
            </a:r>
            <a:endParaRPr lang="en-US" altLang="zh-CN" sz="2000" dirty="0" smtClean="0">
              <a:latin typeface="微软雅黑" panose="020B0503020204020204" pitchFamily="34" charset="-122"/>
              <a:ea typeface="微软雅黑" panose="020B0503020204020204" pitchFamily="34" charset="-122"/>
              <a:cs typeface="仿宋_GB2312"/>
            </a:endParaRPr>
          </a:p>
          <a:p>
            <a:pPr marL="800100" lvl="1" indent="-342900" eaLnBrk="1" hangingPunct="1">
              <a:lnSpc>
                <a:spcPts val="38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中国在</a:t>
            </a:r>
            <a:r>
              <a:rPr lang="en-US" altLang="zh-CN" sz="2000" dirty="0" smtClean="0">
                <a:latin typeface="微软雅黑" panose="020B0503020204020204" pitchFamily="34" charset="-122"/>
                <a:ea typeface="微软雅黑" panose="020B0503020204020204" pitchFamily="34" charset="-122"/>
                <a:cs typeface="仿宋_GB2312"/>
              </a:rPr>
              <a:t>1999</a:t>
            </a:r>
            <a:r>
              <a:rPr lang="zh-CN" altLang="en-US" sz="2000" dirty="0" smtClean="0">
                <a:latin typeface="微软雅黑" panose="020B0503020204020204" pitchFamily="34" charset="-122"/>
                <a:ea typeface="微软雅黑" panose="020B0503020204020204" pitchFamily="34" charset="-122"/>
                <a:cs typeface="仿宋_GB2312"/>
              </a:rPr>
              <a:t>年设立了四大资产管理公司</a:t>
            </a:r>
            <a:endParaRPr lang="zh-CN" altLang="en-US" sz="2000" dirty="0">
              <a:latin typeface="微软雅黑" panose="020B0503020204020204" pitchFamily="34" charset="-122"/>
              <a:ea typeface="微软雅黑" panose="020B0503020204020204" pitchFamily="34" charset="-122"/>
              <a:cs typeface="仿宋_GB2312"/>
            </a:endParaRPr>
          </a:p>
        </p:txBody>
      </p:sp>
      <p:sp>
        <p:nvSpPr>
          <p:cNvPr id="62470" name="矩形 10"/>
          <p:cNvSpPr>
            <a:spLocks noChangeArrowheads="1"/>
          </p:cNvSpPr>
          <p:nvPr/>
        </p:nvSpPr>
        <p:spPr bwMode="auto">
          <a:xfrm>
            <a:off x="355600" y="1160463"/>
            <a:ext cx="387826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三、其他非存款类金融机构</a:t>
            </a:r>
          </a:p>
        </p:txBody>
      </p:sp>
      <p:sp>
        <p:nvSpPr>
          <p:cNvPr id="9" name="文本框 12"/>
          <p:cNvSpPr txBox="1">
            <a:spLocks noChangeArrowheads="1"/>
          </p:cNvSpPr>
          <p:nvPr/>
        </p:nvSpPr>
        <p:spPr bwMode="auto">
          <a:xfrm>
            <a:off x="768350" y="352425"/>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第三节  </a:t>
            </a:r>
            <a:r>
              <a:rPr lang="zh-CN" altLang="en-US" sz="2400" b="1" dirty="0" smtClean="0">
                <a:latin typeface="微软雅黑" pitchFamily="34" charset="-122"/>
                <a:ea typeface="微软雅黑" pitchFamily="34" charset="-122"/>
              </a:rPr>
              <a:t>其他金融性公司</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43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1843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矩形 10"/>
          <p:cNvSpPr>
            <a:spLocks noChangeArrowheads="1"/>
          </p:cNvSpPr>
          <p:nvPr/>
        </p:nvSpPr>
        <p:spPr bwMode="auto">
          <a:xfrm>
            <a:off x="354013" y="1539875"/>
            <a:ext cx="38782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一、金融机构的产生与功能</a:t>
            </a:r>
            <a:endParaRPr lang="en-US" altLang="zh-CN" sz="2400" b="1">
              <a:latin typeface="微软雅黑" pitchFamily="34" charset="-122"/>
              <a:ea typeface="微软雅黑" pitchFamily="34" charset="-122"/>
            </a:endParaRPr>
          </a:p>
        </p:txBody>
      </p:sp>
      <p:sp>
        <p:nvSpPr>
          <p:cNvPr id="9" name="Rectangle 3"/>
          <p:cNvSpPr txBox="1">
            <a:spLocks noChangeArrowheads="1"/>
          </p:cNvSpPr>
          <p:nvPr/>
        </p:nvSpPr>
        <p:spPr>
          <a:xfrm>
            <a:off x="560388" y="2865438"/>
            <a:ext cx="11029950" cy="343852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50000"/>
              </a:lnSpc>
              <a:buClr>
                <a:srgbClr val="FF3300"/>
              </a:buClr>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2</a:t>
            </a:r>
            <a:r>
              <a:rPr lang="zh-CN" altLang="en-US" sz="2200" b="1" kern="0" dirty="0">
                <a:solidFill>
                  <a:schemeClr val="tx2"/>
                </a:solidFill>
                <a:latin typeface="微软雅黑" panose="020B0503020204020204" pitchFamily="34" charset="-122"/>
                <a:ea typeface="微软雅黑" panose="020B0503020204020204" pitchFamily="34" charset="-122"/>
              </a:rPr>
              <a:t>、金融机构的分类</a:t>
            </a:r>
          </a:p>
          <a:p>
            <a:pPr marL="877888" lvl="1" indent="-342900" eaLnBrk="1" hangingPunct="1">
              <a:lnSpc>
                <a:spcPct val="150000"/>
              </a:lnSpc>
              <a:spcBef>
                <a:spcPct val="0"/>
              </a:spcBef>
              <a:buClr>
                <a:srgbClr val="00B050"/>
              </a:buClr>
              <a:buFont typeface="Wingdings" panose="05000000000000000000" pitchFamily="2" charset="2"/>
              <a:buChar char="n"/>
              <a:defRPr/>
            </a:pPr>
            <a:r>
              <a:rPr lang="zh-CN" altLang="en-US" sz="2000" dirty="0" smtClean="0">
                <a:latin typeface="微软雅黑" panose="020B0503020204020204" pitchFamily="34" charset="-122"/>
                <a:ea typeface="微软雅黑" panose="020B0503020204020204" pitchFamily="34" charset="-122"/>
              </a:rPr>
              <a:t>能否</a:t>
            </a:r>
            <a:r>
              <a:rPr lang="zh-CN" altLang="en-US" sz="2000" dirty="0">
                <a:latin typeface="微软雅黑" panose="020B0503020204020204" pitchFamily="34" charset="-122"/>
                <a:ea typeface="微软雅黑" panose="020B0503020204020204" pitchFamily="34" charset="-122"/>
              </a:rPr>
              <a:t>吸收存款</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存款性金融公司和非存款性金融公司</a:t>
            </a:r>
          </a:p>
          <a:p>
            <a:pPr marL="877888" lvl="1" indent="-342900" eaLnBrk="1" hangingPunct="1">
              <a:lnSpc>
                <a:spcPct val="150000"/>
              </a:lnSpc>
              <a:spcBef>
                <a:spcPct val="0"/>
              </a:spcBef>
              <a:buClr>
                <a:srgbClr val="00B050"/>
              </a:buClr>
              <a:buFont typeface="Wingdings" panose="05000000000000000000" pitchFamily="2" charset="2"/>
              <a:buChar char="n"/>
              <a:defRPr/>
            </a:pPr>
            <a:r>
              <a:rPr lang="zh-CN" altLang="en-US" sz="2000" dirty="0" smtClean="0">
                <a:latin typeface="微软雅黑" panose="020B0503020204020204" pitchFamily="34" charset="-122"/>
                <a:ea typeface="微软雅黑" panose="020B0503020204020204" pitchFamily="34" charset="-122"/>
              </a:rPr>
              <a:t>按职能与作用</a:t>
            </a:r>
            <a:r>
              <a:rPr lang="en-US" altLang="zh-CN"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管理性金融机构和营业性金融机构</a:t>
            </a:r>
          </a:p>
          <a:p>
            <a:pPr marL="877888" lvl="1" indent="-342900" eaLnBrk="1" hangingPunct="1">
              <a:lnSpc>
                <a:spcPct val="150000"/>
              </a:lnSpc>
              <a:spcBef>
                <a:spcPct val="0"/>
              </a:spcBef>
              <a:buClr>
                <a:srgbClr val="00B050"/>
              </a:buClr>
              <a:buFont typeface="Wingdings" panose="05000000000000000000" pitchFamily="2" charset="2"/>
              <a:buChar char="n"/>
              <a:defRPr/>
            </a:pPr>
            <a:r>
              <a:rPr lang="zh-CN" altLang="en-US" sz="2000" dirty="0" smtClean="0">
                <a:latin typeface="微软雅黑" panose="020B0503020204020204" pitchFamily="34" charset="-122"/>
                <a:ea typeface="微软雅黑" panose="020B0503020204020204" pitchFamily="34" charset="-122"/>
              </a:rPr>
              <a:t>按</a:t>
            </a:r>
            <a:r>
              <a:rPr lang="zh-CN" altLang="en-US" sz="2000" dirty="0">
                <a:latin typeface="微软雅黑" panose="020B0503020204020204" pitchFamily="34" charset="-122"/>
                <a:ea typeface="微软雅黑" panose="020B0503020204020204" pitchFamily="34" charset="-122"/>
              </a:rPr>
              <a:t>业务性质</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商业性金融机构和政策性金融机构 </a:t>
            </a:r>
          </a:p>
          <a:p>
            <a:pPr marL="877888" lvl="1" indent="-342900" eaLnBrk="1" hangingPunct="1">
              <a:lnSpc>
                <a:spcPct val="150000"/>
              </a:lnSpc>
              <a:spcBef>
                <a:spcPct val="0"/>
              </a:spcBef>
              <a:buClr>
                <a:srgbClr val="00B050"/>
              </a:buClr>
              <a:buFont typeface="Wingdings" panose="05000000000000000000" pitchFamily="2" charset="2"/>
              <a:buChar char="n"/>
              <a:defRPr/>
            </a:pPr>
            <a:r>
              <a:rPr lang="zh-CN" altLang="en-US" sz="2000" dirty="0" smtClean="0">
                <a:latin typeface="微软雅黑" panose="020B0503020204020204" pitchFamily="34" charset="-122"/>
                <a:ea typeface="微软雅黑" panose="020B0503020204020204" pitchFamily="34" charset="-122"/>
              </a:rPr>
              <a:t>按</a:t>
            </a:r>
            <a:r>
              <a:rPr lang="zh-CN" altLang="en-US" sz="2000" dirty="0">
                <a:latin typeface="微软雅黑" panose="020B0503020204020204" pitchFamily="34" charset="-122"/>
                <a:ea typeface="微软雅黑" panose="020B0503020204020204" pitchFamily="34" charset="-122"/>
              </a:rPr>
              <a:t>业务活动的地理范围</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国内金融机构和国际金融机构</a:t>
            </a:r>
          </a:p>
          <a:p>
            <a:pPr marL="877888" lvl="1" indent="-342900" eaLnBrk="1" hangingPunct="1">
              <a:lnSpc>
                <a:spcPct val="150000"/>
              </a:lnSpc>
              <a:spcBef>
                <a:spcPct val="0"/>
              </a:spcBef>
              <a:buClr>
                <a:srgbClr val="00B050"/>
              </a:buClr>
              <a:buFont typeface="Wingdings" panose="05000000000000000000" pitchFamily="2" charset="2"/>
              <a:buChar char="n"/>
              <a:defRPr/>
            </a:pPr>
            <a:r>
              <a:rPr lang="zh-CN" altLang="en-US" sz="2000" dirty="0" smtClean="0">
                <a:latin typeface="微软雅黑" panose="020B0503020204020204" pitchFamily="34" charset="-122"/>
                <a:ea typeface="微软雅黑" panose="020B0503020204020204" pitchFamily="34" charset="-122"/>
              </a:rPr>
              <a:t>按</a:t>
            </a:r>
            <a:r>
              <a:rPr lang="zh-CN" altLang="en-US" sz="2000" dirty="0">
                <a:latin typeface="微软雅黑" panose="020B0503020204020204" pitchFamily="34" charset="-122"/>
                <a:ea typeface="微软雅黑" panose="020B0503020204020204" pitchFamily="34" charset="-122"/>
              </a:rPr>
              <a:t>资本和业务规模</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为大、中、小型金融机构 </a:t>
            </a:r>
          </a:p>
          <a:p>
            <a:pPr marL="877888" lvl="1" indent="-342900" eaLnBrk="1" hangingPunct="1">
              <a:lnSpc>
                <a:spcPct val="150000"/>
              </a:lnSpc>
              <a:spcBef>
                <a:spcPct val="0"/>
              </a:spcBef>
              <a:buClr>
                <a:srgbClr val="00B050"/>
              </a:buClr>
              <a:buFont typeface="Wingdings" panose="05000000000000000000" pitchFamily="2" charset="2"/>
              <a:buChar char="n"/>
              <a:defRPr/>
            </a:pPr>
            <a:r>
              <a:rPr lang="zh-CN" altLang="en-US" sz="2000" dirty="0" smtClean="0">
                <a:latin typeface="微软雅黑" panose="020B0503020204020204" pitchFamily="34" charset="-122"/>
                <a:ea typeface="微软雅黑" panose="020B0503020204020204" pitchFamily="34" charset="-122"/>
              </a:rPr>
              <a:t>按</a:t>
            </a:r>
            <a:r>
              <a:rPr lang="zh-CN" altLang="en-US" sz="2000" dirty="0">
                <a:latin typeface="微软雅黑" panose="020B0503020204020204" pitchFamily="34" charset="-122"/>
                <a:ea typeface="微软雅黑" panose="020B0503020204020204" pitchFamily="34" charset="-122"/>
              </a:rPr>
              <a:t>组织方式</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公司制、合作制、股份合作制和其他组织制度（如独资形式）的金融机构 </a:t>
            </a:r>
          </a:p>
          <a:p>
            <a:pPr eaLnBrk="1" hangingPunct="1">
              <a:lnSpc>
                <a:spcPct val="150000"/>
              </a:lnSpc>
              <a:spcBef>
                <a:spcPct val="30000"/>
              </a:spcBef>
              <a:buClr>
                <a:srgbClr val="FF3300"/>
              </a:buClr>
              <a:buFont typeface="Wingdings" panose="05000000000000000000" pitchFamily="2" charset="2"/>
              <a:buNone/>
              <a:defRPr/>
            </a:pPr>
            <a:endParaRPr lang="zh-CN" altLang="en-US" sz="2000" dirty="0">
              <a:latin typeface="微软雅黑" panose="020B0503020204020204" pitchFamily="34" charset="-122"/>
              <a:ea typeface="微软雅黑" panose="020B0503020204020204" pitchFamily="34" charset="-122"/>
            </a:endParaRPr>
          </a:p>
        </p:txBody>
      </p:sp>
      <p:sp>
        <p:nvSpPr>
          <p:cNvPr id="2" name="矩形 1"/>
          <p:cNvSpPr/>
          <p:nvPr/>
        </p:nvSpPr>
        <p:spPr>
          <a:xfrm>
            <a:off x="153988" y="2184400"/>
            <a:ext cx="4185761" cy="497957"/>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（一）金融机构的界定与分类</a:t>
            </a:r>
          </a:p>
        </p:txBody>
      </p:sp>
      <p:sp>
        <p:nvSpPr>
          <p:cNvPr id="18439" name="文本框 12"/>
          <p:cNvSpPr txBox="1">
            <a:spLocks noChangeArrowheads="1"/>
          </p:cNvSpPr>
          <p:nvPr/>
        </p:nvSpPr>
        <p:spPr bwMode="auto">
          <a:xfrm>
            <a:off x="865188" y="400050"/>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第一节   金融机构体系</a:t>
            </a:r>
            <a:endParaRPr lang="zh-CN" altLang="en-US" sz="2400" b="1">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49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6349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588963" y="1868488"/>
            <a:ext cx="3582987" cy="493712"/>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a:t>
            </a:r>
            <a:r>
              <a:rPr lang="zh-CN" altLang="en-US" sz="2400" b="1" dirty="0">
                <a:ea typeface="黑体" panose="02010609060101010101" pitchFamily="49" charset="-122"/>
              </a:rPr>
              <a:t>金融资产管理公司</a:t>
            </a:r>
            <a:endParaRPr lang="zh-CN" altLang="en-US" sz="2400" b="1" kern="0" dirty="0">
              <a:latin typeface="微软雅黑" panose="020B0503020204020204" pitchFamily="34" charset="-122"/>
              <a:ea typeface="微软雅黑" panose="020B0503020204020204" pitchFamily="34" charset="-122"/>
            </a:endParaRPr>
          </a:p>
        </p:txBody>
      </p:sp>
      <p:sp>
        <p:nvSpPr>
          <p:cNvPr id="8" name="矩形 7"/>
          <p:cNvSpPr/>
          <p:nvPr/>
        </p:nvSpPr>
        <p:spPr>
          <a:xfrm>
            <a:off x="441325" y="2502962"/>
            <a:ext cx="11307763" cy="4180632"/>
          </a:xfrm>
          <a:prstGeom prst="rect">
            <a:avLst/>
          </a:prstGeom>
        </p:spPr>
        <p:txBody>
          <a:bodyPr>
            <a:spAutoFit/>
          </a:bodyPr>
          <a:lstStyle/>
          <a:p>
            <a:pPr marL="742950" lvl="1" indent="-285750" eaLnBrk="1" hangingPunct="1">
              <a:lnSpc>
                <a:spcPts val="3800"/>
              </a:lnSpc>
              <a:buClr>
                <a:srgbClr val="FF3300"/>
              </a:buClr>
              <a:buFont typeface="Wingdings" panose="05000000000000000000" pitchFamily="2" charset="2"/>
              <a:buNone/>
              <a:defRPr/>
            </a:pPr>
            <a:r>
              <a:rPr lang="en-US" altLang="zh-CN" sz="2200" b="1" kern="0" dirty="0">
                <a:solidFill>
                  <a:schemeClr val="tx2"/>
                </a:solidFill>
                <a:latin typeface="微软雅黑" panose="020B0503020204020204" pitchFamily="34" charset="-122"/>
                <a:ea typeface="微软雅黑" panose="020B0503020204020204" pitchFamily="34" charset="-122"/>
              </a:rPr>
              <a:t>2</a:t>
            </a:r>
            <a:r>
              <a:rPr lang="zh-CN" altLang="en-US" sz="2200" b="1" kern="0" dirty="0" smtClean="0">
                <a:solidFill>
                  <a:schemeClr val="tx2"/>
                </a:solidFill>
                <a:latin typeface="微软雅黑" panose="020B0503020204020204" pitchFamily="34" charset="-122"/>
                <a:ea typeface="微软雅黑" panose="020B0503020204020204" pitchFamily="34" charset="-122"/>
              </a:rPr>
              <a:t>、商业金融资产</a:t>
            </a:r>
            <a:r>
              <a:rPr lang="zh-CN" altLang="en-US" sz="2200" b="1" kern="0" dirty="0">
                <a:solidFill>
                  <a:schemeClr val="tx2"/>
                </a:solidFill>
                <a:latin typeface="微软雅黑" panose="020B0503020204020204" pitchFamily="34" charset="-122"/>
                <a:ea typeface="微软雅黑" panose="020B0503020204020204" pitchFamily="34" charset="-122"/>
              </a:rPr>
              <a:t>管理</a:t>
            </a:r>
            <a:r>
              <a:rPr lang="zh-CN" altLang="en-US" sz="2200" b="1" kern="0" dirty="0" smtClean="0">
                <a:solidFill>
                  <a:schemeClr val="tx2"/>
                </a:solidFill>
                <a:latin typeface="微软雅黑" panose="020B0503020204020204" pitchFamily="34" charset="-122"/>
                <a:ea typeface="微软雅黑" panose="020B0503020204020204" pitchFamily="34" charset="-122"/>
              </a:rPr>
              <a:t>公司</a:t>
            </a:r>
            <a:endParaRPr lang="en-US" altLang="zh-CN" sz="2200" b="1" kern="0" dirty="0" smtClean="0">
              <a:solidFill>
                <a:schemeClr val="tx2"/>
              </a:solidFill>
              <a:latin typeface="微软雅黑" panose="020B0503020204020204" pitchFamily="34" charset="-122"/>
              <a:ea typeface="微软雅黑" panose="020B0503020204020204" pitchFamily="34" charset="-122"/>
            </a:endParaRPr>
          </a:p>
          <a:p>
            <a:pPr marL="622300" lvl="1" eaLnBrk="1" hangingPunct="1">
              <a:lnSpc>
                <a:spcPct val="130000"/>
              </a:lnSpc>
              <a:buClr>
                <a:srgbClr val="00B050"/>
              </a:buClr>
              <a:defRPr/>
            </a:pPr>
            <a:r>
              <a:rPr lang="zh-CN" altLang="en-US" sz="2000" dirty="0" smtClean="0">
                <a:latin typeface="微软雅黑" panose="020B0503020204020204" pitchFamily="34" charset="-122"/>
                <a:ea typeface="微软雅黑" panose="020B0503020204020204" pitchFamily="34" charset="-122"/>
                <a:cs typeface="仿宋_GB2312"/>
              </a:rPr>
              <a:t>商业金融资产管理公司是由</a:t>
            </a:r>
            <a:r>
              <a:rPr lang="zh-CN" altLang="en-US" sz="2000" dirty="0">
                <a:latin typeface="微软雅黑" panose="020B0503020204020204" pitchFamily="34" charset="-122"/>
                <a:ea typeface="微软雅黑" panose="020B0503020204020204" pitchFamily="34" charset="-122"/>
                <a:cs typeface="仿宋_GB2312"/>
              </a:rPr>
              <a:t>大型金融机构设立的资产管理公司</a:t>
            </a:r>
            <a:endParaRPr lang="en-US" altLang="zh-CN" sz="2000" dirty="0">
              <a:latin typeface="微软雅黑" panose="020B0503020204020204" pitchFamily="34" charset="-122"/>
              <a:ea typeface="微软雅黑" panose="020B0503020204020204" pitchFamily="34" charset="-122"/>
              <a:cs typeface="仿宋_GB2312"/>
            </a:endParaRPr>
          </a:p>
          <a:p>
            <a:pPr marL="622300" lvl="1" eaLnBrk="1" hangingPunct="1">
              <a:lnSpc>
                <a:spcPct val="130000"/>
              </a:lnSpc>
              <a:buClr>
                <a:srgbClr val="00B050"/>
              </a:buClr>
              <a:defRPr/>
            </a:pPr>
            <a:r>
              <a:rPr lang="zh-CN" altLang="en-US" sz="2000" dirty="0">
                <a:latin typeface="微软雅黑" panose="020B0503020204020204" pitchFamily="34" charset="-122"/>
                <a:ea typeface="微软雅黑" panose="020B0503020204020204" pitchFamily="34" charset="-122"/>
                <a:cs typeface="仿宋_GB2312"/>
              </a:rPr>
              <a:t>经营范围：</a:t>
            </a:r>
          </a:p>
          <a:p>
            <a:pPr marL="1079500" lvl="1" indent="-457200" eaLnBrk="1" hangingPunct="1">
              <a:lnSpc>
                <a:spcPct val="13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投资管理</a:t>
            </a:r>
            <a:endParaRPr lang="en-US" altLang="zh-CN" sz="2000" dirty="0" smtClean="0">
              <a:latin typeface="微软雅黑" panose="020B0503020204020204" pitchFamily="34" charset="-122"/>
              <a:ea typeface="微软雅黑" panose="020B0503020204020204" pitchFamily="34" charset="-122"/>
              <a:cs typeface="仿宋_GB2312"/>
            </a:endParaRPr>
          </a:p>
          <a:p>
            <a:pPr marL="1079500" lvl="1" indent="-457200" eaLnBrk="1" hangingPunct="1">
              <a:lnSpc>
                <a:spcPct val="13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受托资产管理</a:t>
            </a:r>
            <a:endParaRPr lang="en-US" altLang="zh-CN" sz="2000" dirty="0" smtClean="0">
              <a:latin typeface="微软雅黑" panose="020B0503020204020204" pitchFamily="34" charset="-122"/>
              <a:ea typeface="微软雅黑" panose="020B0503020204020204" pitchFamily="34" charset="-122"/>
              <a:cs typeface="仿宋_GB2312"/>
            </a:endParaRPr>
          </a:p>
          <a:p>
            <a:pPr marL="1079500" lvl="1" indent="-457200" eaLnBrk="1" hangingPunct="1">
              <a:lnSpc>
                <a:spcPct val="13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股权投资</a:t>
            </a:r>
            <a:endParaRPr lang="en-US" altLang="zh-CN" sz="2000" dirty="0" smtClean="0">
              <a:latin typeface="微软雅黑" panose="020B0503020204020204" pitchFamily="34" charset="-122"/>
              <a:ea typeface="微软雅黑" panose="020B0503020204020204" pitchFamily="34" charset="-122"/>
              <a:cs typeface="仿宋_GB2312"/>
            </a:endParaRPr>
          </a:p>
          <a:p>
            <a:pPr marL="1079500" lvl="1" indent="-457200" eaLnBrk="1" hangingPunct="1">
              <a:lnSpc>
                <a:spcPct val="13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企业债务重组</a:t>
            </a:r>
            <a:endParaRPr lang="en-US" altLang="zh-CN" sz="2000" dirty="0" smtClean="0">
              <a:latin typeface="微软雅黑" panose="020B0503020204020204" pitchFamily="34" charset="-122"/>
              <a:ea typeface="微软雅黑" panose="020B0503020204020204" pitchFamily="34" charset="-122"/>
              <a:cs typeface="仿宋_GB2312"/>
            </a:endParaRPr>
          </a:p>
          <a:p>
            <a:pPr marL="1079500" lvl="1" indent="-457200" eaLnBrk="1" hangingPunct="1">
              <a:lnSpc>
                <a:spcPct val="13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并购及项目融资</a:t>
            </a:r>
            <a:endParaRPr lang="en-US" altLang="zh-CN" sz="2000" dirty="0" smtClean="0">
              <a:latin typeface="微软雅黑" panose="020B0503020204020204" pitchFamily="34" charset="-122"/>
              <a:ea typeface="微软雅黑" panose="020B0503020204020204" pitchFamily="34" charset="-122"/>
              <a:cs typeface="仿宋_GB2312"/>
            </a:endParaRPr>
          </a:p>
          <a:p>
            <a:pPr marL="1079500" lvl="1" indent="-457200" eaLnBrk="1" hangingPunct="1">
              <a:lnSpc>
                <a:spcPct val="13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财务顾问</a:t>
            </a:r>
            <a:endParaRPr lang="en-US" altLang="zh-CN" sz="2000" dirty="0" smtClean="0">
              <a:latin typeface="微软雅黑" panose="020B0503020204020204" pitchFamily="34" charset="-122"/>
              <a:ea typeface="微软雅黑" panose="020B0503020204020204" pitchFamily="34" charset="-122"/>
              <a:cs typeface="仿宋_GB2312"/>
            </a:endParaRPr>
          </a:p>
          <a:p>
            <a:pPr marL="1079500" lvl="1" indent="-457200" eaLnBrk="1" hangingPunct="1">
              <a:lnSpc>
                <a:spcPct val="13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委托管理资产投资</a:t>
            </a:r>
            <a:endParaRPr lang="zh-CN" altLang="en-US" sz="2000" dirty="0">
              <a:latin typeface="微软雅黑" panose="020B0503020204020204" pitchFamily="34" charset="-122"/>
              <a:ea typeface="微软雅黑" panose="020B0503020204020204" pitchFamily="34" charset="-122"/>
              <a:cs typeface="仿宋_GB2312"/>
            </a:endParaRPr>
          </a:p>
        </p:txBody>
      </p:sp>
      <p:sp>
        <p:nvSpPr>
          <p:cNvPr id="63494" name="矩形 10"/>
          <p:cNvSpPr>
            <a:spLocks noChangeArrowheads="1"/>
          </p:cNvSpPr>
          <p:nvPr/>
        </p:nvSpPr>
        <p:spPr bwMode="auto">
          <a:xfrm>
            <a:off x="441325" y="1160463"/>
            <a:ext cx="387826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三、其他非存款类金融机构</a:t>
            </a:r>
          </a:p>
        </p:txBody>
      </p:sp>
      <p:sp>
        <p:nvSpPr>
          <p:cNvPr id="9" name="文本框 12"/>
          <p:cNvSpPr txBox="1">
            <a:spLocks noChangeArrowheads="1"/>
          </p:cNvSpPr>
          <p:nvPr/>
        </p:nvSpPr>
        <p:spPr bwMode="auto">
          <a:xfrm>
            <a:off x="768350" y="352425"/>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第三节  </a:t>
            </a:r>
            <a:r>
              <a:rPr lang="zh-CN" altLang="en-US" sz="2400" b="1" dirty="0" smtClean="0">
                <a:latin typeface="微软雅黑" pitchFamily="34" charset="-122"/>
                <a:ea typeface="微软雅黑" pitchFamily="34" charset="-122"/>
              </a:rPr>
              <a:t>其他金融性公司</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6553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560388" y="1868488"/>
            <a:ext cx="2964273" cy="535531"/>
          </a:xfrm>
          <a:prstGeom prst="rect">
            <a:avLst/>
          </a:prstGeom>
        </p:spPr>
        <p:txBody>
          <a:bodyPr wrap="none">
            <a:spAutoFit/>
          </a:bodyPr>
          <a:lstStyle/>
          <a:p>
            <a:pPr eaLnBrk="1" hangingPunct="1">
              <a:lnSpc>
                <a:spcPct val="120000"/>
              </a:lnSpc>
              <a:defRPr/>
            </a:pPr>
            <a:r>
              <a:rPr lang="zh-CN" altLang="en-US" sz="2400" b="1" kern="0" dirty="0" smtClean="0">
                <a:latin typeface="微软雅黑" panose="020B0503020204020204" pitchFamily="34" charset="-122"/>
                <a:ea typeface="微软雅黑" panose="020B0503020204020204" pitchFamily="34" charset="-122"/>
              </a:rPr>
              <a:t>（四）</a:t>
            </a:r>
            <a:r>
              <a:rPr lang="zh-CN" altLang="en-US" sz="2400" b="1" dirty="0">
                <a:ea typeface="黑体" panose="02010609060101010101" pitchFamily="49" charset="-122"/>
              </a:rPr>
              <a:t>金融担保公司</a:t>
            </a:r>
            <a:endParaRPr lang="zh-CN" altLang="en-US" sz="2400" b="1" kern="0" dirty="0">
              <a:latin typeface="微软雅黑" panose="020B0503020204020204" pitchFamily="34" charset="-122"/>
              <a:ea typeface="微软雅黑" panose="020B0503020204020204" pitchFamily="34" charset="-122"/>
            </a:endParaRPr>
          </a:p>
        </p:txBody>
      </p:sp>
      <p:sp>
        <p:nvSpPr>
          <p:cNvPr id="65541" name="矩形 7"/>
          <p:cNvSpPr>
            <a:spLocks noChangeArrowheads="1"/>
          </p:cNvSpPr>
          <p:nvPr/>
        </p:nvSpPr>
        <p:spPr bwMode="auto">
          <a:xfrm>
            <a:off x="476250" y="2506663"/>
            <a:ext cx="11207750" cy="382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800100" lvl="1" indent="-342900" eaLnBrk="1" hangingPunct="1">
              <a:lnSpc>
                <a:spcPts val="3600"/>
              </a:lnSpc>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金融担保</a:t>
            </a:r>
            <a:r>
              <a:rPr lang="en-US" altLang="zh-CN" sz="2000" dirty="0">
                <a:latin typeface="微软雅黑" pitchFamily="34" charset="-122"/>
                <a:ea typeface="微软雅黑" pitchFamily="34" charset="-122"/>
                <a:cs typeface="仿宋_GB2312"/>
              </a:rPr>
              <a:t>(financial guarantee)</a:t>
            </a:r>
            <a:r>
              <a:rPr lang="zh-CN" altLang="en-US" sz="2000" dirty="0">
                <a:latin typeface="微软雅黑" pitchFamily="34" charset="-122"/>
                <a:ea typeface="微软雅黑" pitchFamily="34" charset="-122"/>
                <a:cs typeface="仿宋_GB2312"/>
              </a:rPr>
              <a:t>是一种以金融债权为对象的担保。包括直接融资担保和间接融资担保两部分，涉及的担保业务主要有借贷市场担保、履约担保和金融创新产品或衍生产品担保三类 </a:t>
            </a:r>
          </a:p>
          <a:p>
            <a:pPr marL="800100" lvl="1" indent="-342900" eaLnBrk="1" hangingPunct="1">
              <a:lnSpc>
                <a:spcPts val="3600"/>
              </a:lnSpc>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金融担保公司</a:t>
            </a:r>
            <a:r>
              <a:rPr lang="en-US" altLang="zh-CN" sz="2000" dirty="0">
                <a:latin typeface="微软雅黑" pitchFamily="34" charset="-122"/>
                <a:ea typeface="微软雅黑" pitchFamily="34" charset="-122"/>
                <a:cs typeface="仿宋_GB2312"/>
              </a:rPr>
              <a:t>(financial guarantee companies)</a:t>
            </a:r>
            <a:r>
              <a:rPr lang="zh-CN" altLang="en-US" sz="2000" dirty="0">
                <a:latin typeface="微软雅黑" pitchFamily="34" charset="-122"/>
                <a:ea typeface="微软雅黑" pitchFamily="34" charset="-122"/>
                <a:cs typeface="仿宋_GB2312"/>
              </a:rPr>
              <a:t>是专业从事信用担保的金融中介组织</a:t>
            </a:r>
            <a:r>
              <a:rPr lang="en-US" altLang="zh-CN" sz="2000" dirty="0">
                <a:latin typeface="微软雅黑" pitchFamily="34" charset="-122"/>
                <a:ea typeface="微软雅黑" pitchFamily="34" charset="-122"/>
                <a:cs typeface="仿宋_GB2312"/>
              </a:rPr>
              <a:t>,</a:t>
            </a:r>
            <a:r>
              <a:rPr lang="zh-CN" altLang="en-US" sz="2000" dirty="0">
                <a:latin typeface="微软雅黑" pitchFamily="34" charset="-122"/>
                <a:ea typeface="微软雅黑" pitchFamily="34" charset="-122"/>
                <a:cs typeface="仿宋_GB2312"/>
              </a:rPr>
              <a:t>为受信者提供信用保证</a:t>
            </a:r>
            <a:r>
              <a:rPr lang="en-US" altLang="zh-CN" sz="2000" dirty="0">
                <a:latin typeface="微软雅黑" pitchFamily="34" charset="-122"/>
                <a:ea typeface="微软雅黑" pitchFamily="34" charset="-122"/>
                <a:cs typeface="仿宋_GB2312"/>
              </a:rPr>
              <a:t>,</a:t>
            </a:r>
            <a:r>
              <a:rPr lang="zh-CN" altLang="en-US" sz="2000" dirty="0">
                <a:latin typeface="微软雅黑" pitchFamily="34" charset="-122"/>
                <a:ea typeface="微软雅黑" pitchFamily="34" charset="-122"/>
                <a:cs typeface="仿宋_GB2312"/>
              </a:rPr>
              <a:t>是具有独特的信用增强作用和风险管理特征的非存款类金融机构</a:t>
            </a:r>
          </a:p>
          <a:p>
            <a:pPr marL="800100" lvl="1" indent="-342900" eaLnBrk="1" hangingPunct="1">
              <a:lnSpc>
                <a:spcPts val="3600"/>
              </a:lnSpc>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金融担保公司在中小企业与银行之间起着桥梁与纽带作用</a:t>
            </a:r>
            <a:r>
              <a:rPr lang="en-US" altLang="zh-CN" sz="2000" dirty="0">
                <a:latin typeface="微软雅黑" pitchFamily="34" charset="-122"/>
                <a:ea typeface="微软雅黑" pitchFamily="34" charset="-122"/>
                <a:cs typeface="仿宋_GB2312"/>
              </a:rPr>
              <a:t>, </a:t>
            </a:r>
            <a:r>
              <a:rPr lang="zh-CN" altLang="en-US" sz="2000" dirty="0">
                <a:latin typeface="微软雅黑" pitchFamily="34" charset="-122"/>
                <a:ea typeface="微软雅黑" pitchFamily="34" charset="-122"/>
                <a:cs typeface="仿宋_GB2312"/>
              </a:rPr>
              <a:t>对于增强中小企业的信用</a:t>
            </a:r>
            <a:r>
              <a:rPr lang="en-US" altLang="zh-CN" sz="2000" dirty="0">
                <a:latin typeface="微软雅黑" pitchFamily="34" charset="-122"/>
                <a:ea typeface="微软雅黑" pitchFamily="34" charset="-122"/>
                <a:cs typeface="仿宋_GB2312"/>
              </a:rPr>
              <a:t>,</a:t>
            </a:r>
            <a:r>
              <a:rPr lang="zh-CN" altLang="en-US" sz="2000" dirty="0">
                <a:latin typeface="微软雅黑" pitchFamily="34" charset="-122"/>
                <a:ea typeface="微软雅黑" pitchFamily="34" charset="-122"/>
                <a:cs typeface="仿宋_GB2312"/>
              </a:rPr>
              <a:t>防范和化解银行信贷风险</a:t>
            </a:r>
            <a:r>
              <a:rPr lang="en-US" altLang="zh-CN" sz="2000" dirty="0">
                <a:latin typeface="微软雅黑" pitchFamily="34" charset="-122"/>
                <a:ea typeface="微软雅黑" pitchFamily="34" charset="-122"/>
                <a:cs typeface="仿宋_GB2312"/>
              </a:rPr>
              <a:t>,</a:t>
            </a:r>
            <a:r>
              <a:rPr lang="zh-CN" altLang="en-US" sz="2000" dirty="0">
                <a:latin typeface="微软雅黑" pitchFamily="34" charset="-122"/>
                <a:ea typeface="微软雅黑" pitchFamily="34" charset="-122"/>
                <a:cs typeface="仿宋_GB2312"/>
              </a:rPr>
              <a:t>通畅融资渠道</a:t>
            </a:r>
            <a:r>
              <a:rPr lang="en-US" altLang="zh-CN" sz="2000" dirty="0">
                <a:latin typeface="微软雅黑" pitchFamily="34" charset="-122"/>
                <a:ea typeface="微软雅黑" pitchFamily="34" charset="-122"/>
                <a:cs typeface="仿宋_GB2312"/>
              </a:rPr>
              <a:t>,</a:t>
            </a:r>
            <a:r>
              <a:rPr lang="zh-CN" altLang="en-US" sz="2000" dirty="0">
                <a:latin typeface="微软雅黑" pitchFamily="34" charset="-122"/>
                <a:ea typeface="微软雅黑" pitchFamily="34" charset="-122"/>
                <a:cs typeface="仿宋_GB2312"/>
              </a:rPr>
              <a:t>引导资金流向具有重要作用</a:t>
            </a:r>
          </a:p>
          <a:p>
            <a:pPr marL="800100" lvl="1" indent="-342900" eaLnBrk="1" hangingPunct="1">
              <a:lnSpc>
                <a:spcPts val="3900"/>
              </a:lnSpc>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在企业的人事和经营方面有很大的发言权，这是其他银行无法相比的</a:t>
            </a:r>
          </a:p>
        </p:txBody>
      </p:sp>
      <p:sp>
        <p:nvSpPr>
          <p:cNvPr id="65542" name="矩形 10"/>
          <p:cNvSpPr>
            <a:spLocks noChangeArrowheads="1"/>
          </p:cNvSpPr>
          <p:nvPr/>
        </p:nvSpPr>
        <p:spPr bwMode="auto">
          <a:xfrm>
            <a:off x="355600" y="1209675"/>
            <a:ext cx="387826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三、其他非存款类金融机构</a:t>
            </a:r>
          </a:p>
        </p:txBody>
      </p:sp>
      <p:sp>
        <p:nvSpPr>
          <p:cNvPr id="8" name="文本框 12"/>
          <p:cNvSpPr txBox="1">
            <a:spLocks noChangeArrowheads="1"/>
          </p:cNvSpPr>
          <p:nvPr/>
        </p:nvSpPr>
        <p:spPr bwMode="auto">
          <a:xfrm>
            <a:off x="768350" y="352425"/>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第三节  </a:t>
            </a:r>
            <a:r>
              <a:rPr lang="zh-CN" altLang="en-US" sz="2400" b="1" dirty="0" smtClean="0">
                <a:latin typeface="微软雅黑" pitchFamily="34" charset="-122"/>
                <a:ea typeface="微软雅黑" pitchFamily="34" charset="-122"/>
              </a:rPr>
              <a:t>其他金融性公司</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51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6451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560388" y="2000250"/>
            <a:ext cx="3583032" cy="535531"/>
          </a:xfrm>
          <a:prstGeom prst="rect">
            <a:avLst/>
          </a:prstGeom>
        </p:spPr>
        <p:txBody>
          <a:bodyPr wrap="none">
            <a:spAutoFit/>
          </a:bodyPr>
          <a:lstStyle/>
          <a:p>
            <a:pPr eaLnBrk="1" hangingPunct="1">
              <a:lnSpc>
                <a:spcPct val="120000"/>
              </a:lnSpc>
              <a:defRPr/>
            </a:pPr>
            <a:r>
              <a:rPr lang="zh-CN" altLang="en-US" sz="2400" b="1" kern="0" dirty="0" smtClean="0">
                <a:latin typeface="微软雅黑" panose="020B0503020204020204" pitchFamily="34" charset="-122"/>
                <a:ea typeface="微软雅黑" panose="020B0503020204020204" pitchFamily="34" charset="-122"/>
              </a:rPr>
              <a:t>（五）</a:t>
            </a:r>
            <a:r>
              <a:rPr lang="zh-CN" altLang="en-US" sz="2400" b="1" dirty="0">
                <a:ea typeface="黑体" panose="02010609060101010101" pitchFamily="49" charset="-122"/>
              </a:rPr>
              <a:t>汽车金融服务公司</a:t>
            </a:r>
            <a:endParaRPr lang="zh-CN" altLang="en-US" sz="2400" b="1" kern="0" dirty="0">
              <a:latin typeface="微软雅黑" panose="020B0503020204020204" pitchFamily="34" charset="-122"/>
              <a:ea typeface="微软雅黑" panose="020B0503020204020204" pitchFamily="34" charset="-122"/>
            </a:endParaRPr>
          </a:p>
        </p:txBody>
      </p:sp>
      <p:sp>
        <p:nvSpPr>
          <p:cNvPr id="64517" name="矩形 7"/>
          <p:cNvSpPr>
            <a:spLocks noChangeArrowheads="1"/>
          </p:cNvSpPr>
          <p:nvPr/>
        </p:nvSpPr>
        <p:spPr bwMode="auto">
          <a:xfrm>
            <a:off x="354013" y="2643188"/>
            <a:ext cx="11307762" cy="309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800100" lvl="1" indent="-342900" eaLnBrk="1" hangingPunct="1">
              <a:lnSpc>
                <a:spcPts val="3900"/>
              </a:lnSpc>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汽车金融服务公司（</a:t>
            </a:r>
            <a:r>
              <a:rPr lang="en-US" altLang="zh-CN" sz="2000" dirty="0">
                <a:latin typeface="微软雅黑" pitchFamily="34" charset="-122"/>
                <a:ea typeface="微软雅黑" pitchFamily="34" charset="-122"/>
                <a:cs typeface="仿宋_GB2312"/>
              </a:rPr>
              <a:t>automobile financial services companies</a:t>
            </a:r>
            <a:r>
              <a:rPr lang="zh-CN" altLang="en-US" sz="2000" dirty="0">
                <a:latin typeface="微软雅黑" pitchFamily="34" charset="-122"/>
                <a:ea typeface="微软雅黑" pitchFamily="34" charset="-122"/>
                <a:cs typeface="仿宋_GB2312"/>
              </a:rPr>
              <a:t>）是从事汽车消费信贷业务并提供相关汽车金融服务的专业机构</a:t>
            </a:r>
          </a:p>
          <a:p>
            <a:pPr marL="800100" lvl="1" indent="-342900" eaLnBrk="1" hangingPunct="1">
              <a:lnSpc>
                <a:spcPts val="3900"/>
              </a:lnSpc>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汽车金融公司在专业产品服务方面有丰富的经验和良好的条件，不仅向消费者提供了汽车信贷，而且对整个汽车制造、流通、消费等都具有重要意义</a:t>
            </a:r>
          </a:p>
          <a:p>
            <a:pPr marL="800100" lvl="1" indent="-342900" eaLnBrk="1" hangingPunct="1">
              <a:lnSpc>
                <a:spcPts val="3900"/>
              </a:lnSpc>
              <a:buClr>
                <a:srgbClr val="00B050"/>
              </a:buClr>
              <a:buFont typeface="Wingdings" pitchFamily="2" charset="2"/>
              <a:buChar char="n"/>
            </a:pPr>
            <a:r>
              <a:rPr lang="zh-CN" altLang="en-US" sz="2000" dirty="0">
                <a:latin typeface="微软雅黑" pitchFamily="34" charset="-122"/>
                <a:ea typeface="微软雅黑" pitchFamily="34" charset="-122"/>
                <a:cs typeface="仿宋_GB2312"/>
              </a:rPr>
              <a:t>汽车金融公司通常隶属于较大的汽车工业集团，不仅向消费者提供汽车消费服务，而且对企业提供优惠贷款，在企业的人事和经营方面有很大的发言权，这是其他银行无法相比的</a:t>
            </a:r>
          </a:p>
        </p:txBody>
      </p:sp>
      <p:sp>
        <p:nvSpPr>
          <p:cNvPr id="64518" name="矩形 10"/>
          <p:cNvSpPr>
            <a:spLocks noChangeArrowheads="1"/>
          </p:cNvSpPr>
          <p:nvPr/>
        </p:nvSpPr>
        <p:spPr bwMode="auto">
          <a:xfrm>
            <a:off x="355600" y="1304925"/>
            <a:ext cx="387826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三、其他非存款类金融机构</a:t>
            </a:r>
          </a:p>
        </p:txBody>
      </p:sp>
      <p:sp>
        <p:nvSpPr>
          <p:cNvPr id="8" name="文本框 12"/>
          <p:cNvSpPr txBox="1">
            <a:spLocks noChangeArrowheads="1"/>
          </p:cNvSpPr>
          <p:nvPr/>
        </p:nvSpPr>
        <p:spPr bwMode="auto">
          <a:xfrm>
            <a:off x="768350" y="352425"/>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第三节  </a:t>
            </a:r>
            <a:r>
              <a:rPr lang="zh-CN" altLang="en-US" sz="2400" b="1" dirty="0" smtClean="0">
                <a:latin typeface="微软雅黑" pitchFamily="34" charset="-122"/>
                <a:ea typeface="微软雅黑" pitchFamily="34" charset="-122"/>
              </a:rPr>
              <a:t>其他金融性公司</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56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6656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98500" y="1804988"/>
            <a:ext cx="4511675" cy="493712"/>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（六）</a:t>
            </a:r>
            <a:r>
              <a:rPr lang="zh-CN" altLang="en-US" sz="2400" b="1" dirty="0">
                <a:ea typeface="黑体" panose="02010609060101010101" pitchFamily="49" charset="-122"/>
              </a:rPr>
              <a:t>金融信息咨询服务类机构</a:t>
            </a:r>
            <a:endParaRPr lang="zh-CN" altLang="en-US" sz="2400" b="1" kern="0" dirty="0">
              <a:latin typeface="微软雅黑" panose="020B0503020204020204" pitchFamily="34" charset="-122"/>
              <a:ea typeface="微软雅黑" panose="020B0503020204020204" pitchFamily="34" charset="-122"/>
            </a:endParaRPr>
          </a:p>
        </p:txBody>
      </p:sp>
      <p:sp>
        <p:nvSpPr>
          <p:cNvPr id="66566" name="矩形 7"/>
          <p:cNvSpPr>
            <a:spLocks noChangeArrowheads="1"/>
          </p:cNvSpPr>
          <p:nvPr/>
        </p:nvSpPr>
        <p:spPr bwMode="auto">
          <a:xfrm>
            <a:off x="509588" y="2468563"/>
            <a:ext cx="11174412" cy="330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800100" lvl="1" indent="-342900" eaLnBrk="1" hangingPunct="1">
              <a:lnSpc>
                <a:spcPct val="150000"/>
              </a:lnSpc>
              <a:buClr>
                <a:srgbClr val="00B050"/>
              </a:buClr>
              <a:buFont typeface="Wingdings" pitchFamily="2" charset="2"/>
              <a:buChar char="n"/>
              <a:defRPr/>
            </a:pPr>
            <a:r>
              <a:rPr lang="zh-CN" altLang="zh-CN" sz="2000" dirty="0">
                <a:latin typeface="微软雅黑" pitchFamily="34" charset="-122"/>
                <a:ea typeface="微软雅黑" pitchFamily="34" charset="-122"/>
                <a:cs typeface="仿宋_GB2312"/>
              </a:rPr>
              <a:t>金融信息咨询服务机构（</a:t>
            </a:r>
            <a:r>
              <a:rPr lang="en-US" altLang="zh-CN" sz="2000" dirty="0">
                <a:latin typeface="微软雅黑" pitchFamily="34" charset="-122"/>
                <a:ea typeface="微软雅黑" pitchFamily="34" charset="-122"/>
                <a:cs typeface="仿宋_GB2312"/>
              </a:rPr>
              <a:t>financial information service company</a:t>
            </a:r>
            <a:r>
              <a:rPr lang="zh-CN" altLang="en-US" sz="2000" dirty="0">
                <a:latin typeface="微软雅黑" pitchFamily="34" charset="-122"/>
                <a:ea typeface="微软雅黑" pitchFamily="34" charset="-122"/>
                <a:cs typeface="仿宋_GB2312"/>
              </a:rPr>
              <a:t>）是指集合各种必要的财务收支和经营活动信息，专业化地从事对特定对象进行财务分析、信用调查等经济活动，出具必要的分析报告或文件，为客户提供有关债务人清偿能力信息的专业信息服务机构</a:t>
            </a:r>
          </a:p>
          <a:p>
            <a:pPr marL="800100" lvl="1" indent="-342900" eaLnBrk="1" hangingPunct="1">
              <a:lnSpc>
                <a:spcPct val="150000"/>
              </a:lnSpc>
              <a:buClr>
                <a:srgbClr val="00B050"/>
              </a:buClr>
              <a:buFont typeface="Wingdings" pitchFamily="2" charset="2"/>
              <a:buChar char="n"/>
              <a:defRPr/>
            </a:pPr>
            <a:r>
              <a:rPr lang="zh-CN" altLang="en-US" sz="2000" dirty="0">
                <a:latin typeface="微软雅黑" pitchFamily="34" charset="-122"/>
                <a:ea typeface="微软雅黑" pitchFamily="34" charset="-122"/>
              </a:rPr>
              <a:t>金融信息咨询服务类机构主要有三种类型：一是与直接融资活动和保障类金融机构业务活动密切相关的机构，如</a:t>
            </a:r>
            <a:r>
              <a:rPr lang="zh-CN" altLang="en-US" sz="2000" dirty="0">
                <a:solidFill>
                  <a:srgbClr val="FF0000"/>
                </a:solidFill>
                <a:latin typeface="微软雅黑" pitchFamily="34" charset="-122"/>
                <a:ea typeface="微软雅黑" pitchFamily="34" charset="-122"/>
              </a:rPr>
              <a:t>投资咨询公司</a:t>
            </a:r>
            <a:r>
              <a:rPr lang="zh-CN" altLang="en-US" sz="2000" dirty="0">
                <a:latin typeface="微软雅黑" pitchFamily="34" charset="-122"/>
                <a:ea typeface="微软雅黑" pitchFamily="34" charset="-122"/>
              </a:rPr>
              <a:t>；二是专门从事信用评级和债券评级的机构，如</a:t>
            </a:r>
            <a:r>
              <a:rPr lang="zh-CN" altLang="en-US" sz="2000" dirty="0">
                <a:solidFill>
                  <a:srgbClr val="FF0000"/>
                </a:solidFill>
                <a:latin typeface="微软雅黑" pitchFamily="34" charset="-122"/>
                <a:ea typeface="微软雅黑" pitchFamily="34" charset="-122"/>
              </a:rPr>
              <a:t>资信评估公司</a:t>
            </a:r>
            <a:r>
              <a:rPr lang="zh-CN" altLang="en-US" sz="2000" dirty="0">
                <a:latin typeface="微软雅黑" pitchFamily="34" charset="-122"/>
                <a:ea typeface="微软雅黑" pitchFamily="34" charset="-122"/>
              </a:rPr>
              <a:t>；三是专门从事企业财务信息服务和资格认证的机构，如</a:t>
            </a:r>
            <a:r>
              <a:rPr lang="zh-CN" altLang="en-US" sz="2000" dirty="0">
                <a:solidFill>
                  <a:srgbClr val="FF0000"/>
                </a:solidFill>
                <a:latin typeface="微软雅黑" pitchFamily="34" charset="-122"/>
                <a:ea typeface="微软雅黑" pitchFamily="34" charset="-122"/>
              </a:rPr>
              <a:t>会计师事务所</a:t>
            </a:r>
          </a:p>
          <a:p>
            <a:pPr marL="742950" lvl="1" indent="-285750" eaLnBrk="1" hangingPunct="1">
              <a:lnSpc>
                <a:spcPct val="150000"/>
              </a:lnSpc>
              <a:buClr>
                <a:srgbClr val="FF3300"/>
              </a:buClr>
              <a:buFont typeface="Wingdings" pitchFamily="2" charset="2"/>
              <a:buNone/>
              <a:defRPr/>
            </a:pPr>
            <a:endParaRPr lang="zh-CN" altLang="en-US" sz="2000" dirty="0">
              <a:latin typeface="微软雅黑" pitchFamily="34" charset="-122"/>
              <a:ea typeface="微软雅黑" pitchFamily="34" charset="-122"/>
            </a:endParaRPr>
          </a:p>
        </p:txBody>
      </p:sp>
      <p:sp>
        <p:nvSpPr>
          <p:cNvPr id="2" name="矩形 10"/>
          <p:cNvSpPr>
            <a:spLocks noChangeArrowheads="1"/>
          </p:cNvSpPr>
          <p:nvPr/>
        </p:nvSpPr>
        <p:spPr bwMode="auto">
          <a:xfrm>
            <a:off x="471488" y="1179513"/>
            <a:ext cx="38766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三、其他非存款类金融机构</a:t>
            </a:r>
          </a:p>
        </p:txBody>
      </p:sp>
      <p:sp>
        <p:nvSpPr>
          <p:cNvPr id="8" name="文本框 12"/>
          <p:cNvSpPr txBox="1">
            <a:spLocks noChangeArrowheads="1"/>
          </p:cNvSpPr>
          <p:nvPr/>
        </p:nvSpPr>
        <p:spPr bwMode="auto">
          <a:xfrm>
            <a:off x="768350" y="352425"/>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第三节  </a:t>
            </a:r>
            <a:r>
              <a:rPr lang="zh-CN" altLang="en-US" sz="2400" b="1" dirty="0" smtClean="0">
                <a:latin typeface="微软雅黑" pitchFamily="34" charset="-122"/>
                <a:ea typeface="微软雅黑" pitchFamily="34" charset="-122"/>
              </a:rPr>
              <a:t>其他金融性公司</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67586"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pic>
        <p:nvPicPr>
          <p:cNvPr id="67587"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文本框 25"/>
          <p:cNvSpPr txBox="1">
            <a:spLocks noChangeArrowheads="1"/>
          </p:cNvSpPr>
          <p:nvPr/>
        </p:nvSpPr>
        <p:spPr bwMode="auto">
          <a:xfrm>
            <a:off x="3024188" y="3009900"/>
            <a:ext cx="8912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4800" b="1">
                <a:solidFill>
                  <a:srgbClr val="FFFFFF"/>
                </a:solidFill>
                <a:latin typeface="微软雅黑" pitchFamily="34" charset="-122"/>
                <a:ea typeface="微软雅黑" pitchFamily="34" charset="-122"/>
              </a:rPr>
              <a:t>本讲讨论题</a:t>
            </a:r>
          </a:p>
        </p:txBody>
      </p:sp>
      <p:sp>
        <p:nvSpPr>
          <p:cNvPr id="67589" name="文本框 2"/>
          <p:cNvSpPr txBox="1">
            <a:spLocks noChangeArrowheads="1"/>
          </p:cNvSpPr>
          <p:nvPr/>
        </p:nvSpPr>
        <p:spPr bwMode="auto">
          <a:xfrm>
            <a:off x="3024188" y="2008188"/>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en-US" altLang="zh-CN" sz="6600" b="1">
                <a:solidFill>
                  <a:srgbClr val="FFFFFF"/>
                </a:solidFill>
                <a:latin typeface="微软雅黑" pitchFamily="34" charset="-122"/>
                <a:ea typeface="微软雅黑" pitchFamily="34" charset="-122"/>
              </a:rPr>
              <a:t>Part 04</a:t>
            </a:r>
            <a:endParaRPr lang="zh-CN" altLang="en-US" sz="6600" b="1">
              <a:solidFill>
                <a:srgbClr val="FFFFFF"/>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19888" y="2828925"/>
            <a:ext cx="4964112"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8611"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68612" name="组合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3" name="矩形 10"/>
          <p:cNvSpPr>
            <a:spLocks noChangeArrowheads="1"/>
          </p:cNvSpPr>
          <p:nvPr/>
        </p:nvSpPr>
        <p:spPr bwMode="auto">
          <a:xfrm>
            <a:off x="354013" y="1539875"/>
            <a:ext cx="17240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Wingdings" pitchFamily="2" charset="2"/>
              <a:buNone/>
            </a:pPr>
            <a:r>
              <a:rPr lang="zh-CN" altLang="en-US" sz="2400" b="1">
                <a:latin typeface="微软雅黑" pitchFamily="34" charset="-122"/>
                <a:ea typeface="微软雅黑" pitchFamily="34" charset="-122"/>
              </a:rPr>
              <a:t>一、讨论题</a:t>
            </a:r>
            <a:endParaRPr lang="en-US" altLang="zh-CN" sz="2400" b="1">
              <a:latin typeface="微软雅黑" pitchFamily="34" charset="-122"/>
              <a:ea typeface="微软雅黑" pitchFamily="34" charset="-122"/>
            </a:endParaRPr>
          </a:p>
        </p:txBody>
      </p:sp>
      <p:sp>
        <p:nvSpPr>
          <p:cNvPr id="68614" name="文本框 12"/>
          <p:cNvSpPr txBox="1">
            <a:spLocks noChangeArrowheads="1"/>
          </p:cNvSpPr>
          <p:nvPr/>
        </p:nvSpPr>
        <p:spPr bwMode="auto">
          <a:xfrm>
            <a:off x="768350"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solidFill>
                  <a:srgbClr val="595959"/>
                </a:solidFill>
                <a:latin typeface="微软雅黑" pitchFamily="34" charset="-122"/>
                <a:ea typeface="微软雅黑" pitchFamily="34" charset="-122"/>
              </a:rPr>
              <a:t>本讲讨论</a:t>
            </a:r>
          </a:p>
        </p:txBody>
      </p:sp>
      <p:sp>
        <p:nvSpPr>
          <p:cNvPr id="46087" name="Rectangle 3"/>
          <p:cNvSpPr txBox="1">
            <a:spLocks noChangeArrowheads="1"/>
          </p:cNvSpPr>
          <p:nvPr/>
        </p:nvSpPr>
        <p:spPr bwMode="auto">
          <a:xfrm>
            <a:off x="768350" y="2235943"/>
            <a:ext cx="8667750"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indent="0">
              <a:buFont typeface="Arial" panose="020B0604020202020204" pitchFamily="34" charset="0"/>
              <a:buNone/>
              <a:defRPr/>
            </a:pPr>
            <a:endParaRPr lang="en-US" altLang="zh-CN" sz="2000" b="1" dirty="0" smtClean="0">
              <a:latin typeface="微软雅黑" panose="020B0503020204020204" pitchFamily="34" charset="-122"/>
              <a:ea typeface="微软雅黑" panose="020B0503020204020204" pitchFamily="34" charset="-122"/>
            </a:endParaRPr>
          </a:p>
          <a:p>
            <a:pPr>
              <a:lnSpc>
                <a:spcPct val="150000"/>
              </a:lnSpc>
              <a:buClr>
                <a:srgbClr val="00B050"/>
              </a:buClr>
              <a:buFont typeface="Wingdings" pitchFamily="2" charset="2"/>
              <a:buChar char="n"/>
              <a:defRPr/>
            </a:pPr>
            <a:r>
              <a:rPr lang="zh-CN" altLang="en-US" sz="2000" b="1" dirty="0" smtClean="0">
                <a:latin typeface="微软雅黑" panose="020B0503020204020204" pitchFamily="34" charset="-122"/>
                <a:ea typeface="微软雅黑" panose="020B0503020204020204" pitchFamily="34" charset="-122"/>
              </a:rPr>
              <a:t>中国商业银行数字化转型的意义是什么？通过成功的案例说明。</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63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6963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6" name="矩形 10"/>
          <p:cNvSpPr>
            <a:spLocks noChangeArrowheads="1"/>
          </p:cNvSpPr>
          <p:nvPr/>
        </p:nvSpPr>
        <p:spPr bwMode="auto">
          <a:xfrm>
            <a:off x="636115" y="1539874"/>
            <a:ext cx="17240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Wingdings" pitchFamily="2" charset="2"/>
              <a:buNone/>
            </a:pPr>
            <a:r>
              <a:rPr lang="zh-CN" altLang="en-US" sz="2400" b="1" dirty="0">
                <a:latin typeface="微软雅黑" pitchFamily="34" charset="-122"/>
                <a:ea typeface="微软雅黑" pitchFamily="34" charset="-122"/>
              </a:rPr>
              <a:t>二、思考题</a:t>
            </a:r>
            <a:endParaRPr lang="en-US" altLang="zh-CN" sz="2400" b="1" dirty="0">
              <a:latin typeface="微软雅黑" pitchFamily="34" charset="-122"/>
              <a:ea typeface="微软雅黑" pitchFamily="34" charset="-122"/>
            </a:endParaRPr>
          </a:p>
        </p:txBody>
      </p:sp>
      <p:sp>
        <p:nvSpPr>
          <p:cNvPr id="69637" name="文本框 12"/>
          <p:cNvSpPr txBox="1">
            <a:spLocks noChangeArrowheads="1"/>
          </p:cNvSpPr>
          <p:nvPr/>
        </p:nvSpPr>
        <p:spPr bwMode="auto">
          <a:xfrm>
            <a:off x="768350" y="36353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solidFill>
                  <a:srgbClr val="595959"/>
                </a:solidFill>
                <a:latin typeface="微软雅黑" pitchFamily="34" charset="-122"/>
                <a:ea typeface="微软雅黑" pitchFamily="34" charset="-122"/>
              </a:rPr>
              <a:t>本讲讨论</a:t>
            </a:r>
          </a:p>
        </p:txBody>
      </p:sp>
      <p:sp>
        <p:nvSpPr>
          <p:cNvPr id="58374" name="Rectangle 3"/>
          <p:cNvSpPr txBox="1">
            <a:spLocks noChangeArrowheads="1"/>
          </p:cNvSpPr>
          <p:nvPr/>
        </p:nvSpPr>
        <p:spPr bwMode="auto">
          <a:xfrm>
            <a:off x="988776" y="2441574"/>
            <a:ext cx="8237538"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457200" indent="-457200" eaLnBrk="1" hangingPunct="1">
              <a:lnSpc>
                <a:spcPct val="150000"/>
              </a:lnSpc>
              <a:spcBef>
                <a:spcPct val="5000"/>
              </a:spcBef>
              <a:buFont typeface="Wingdings" panose="05000000000000000000" pitchFamily="2" charset="2"/>
              <a:buNone/>
              <a:defRPr/>
            </a:pP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现代金融机构体系构成有哪些？</a:t>
            </a:r>
            <a:endParaRPr lang="en-US" altLang="zh-CN" sz="2000" dirty="0" smtClean="0">
              <a:latin typeface="微软雅黑" panose="020B0503020204020204" pitchFamily="34" charset="-122"/>
              <a:ea typeface="微软雅黑" panose="020B0503020204020204" pitchFamily="34" charset="-122"/>
            </a:endParaRPr>
          </a:p>
          <a:p>
            <a:pPr marL="457200" indent="-457200" eaLnBrk="1" hangingPunct="1">
              <a:lnSpc>
                <a:spcPct val="150000"/>
              </a:lnSpc>
              <a:spcBef>
                <a:spcPct val="5000"/>
              </a:spcBef>
              <a:buFont typeface="Wingdings" panose="05000000000000000000" pitchFamily="2" charset="2"/>
              <a:buNone/>
              <a:defRPr/>
            </a:pPr>
            <a:r>
              <a:rPr lang="en-US" altLang="zh-CN" sz="2000" dirty="0" smtClean="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中国</a:t>
            </a:r>
            <a:r>
              <a:rPr lang="zh-CN" altLang="en-US" sz="2000" smtClean="0">
                <a:latin typeface="微软雅黑" panose="020B0503020204020204" pitchFamily="34" charset="-122"/>
                <a:ea typeface="微软雅黑" panose="020B0503020204020204" pitchFamily="34" charset="-122"/>
              </a:rPr>
              <a:t>的存款性公司由</a:t>
            </a:r>
            <a:r>
              <a:rPr lang="zh-CN" altLang="en-US" sz="2000" dirty="0">
                <a:latin typeface="微软雅黑" panose="020B0503020204020204" pitchFamily="34" charset="-122"/>
                <a:ea typeface="微软雅黑" panose="020B0503020204020204" pitchFamily="34" charset="-122"/>
              </a:rPr>
              <a:t>哪些机构组成</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457200" indent="-457200" eaLnBrk="1" hangingPunct="1">
              <a:lnSpc>
                <a:spcPct val="150000"/>
              </a:lnSpc>
              <a:spcBef>
                <a:spcPct val="5000"/>
              </a:spcBef>
              <a:buFont typeface="Wingdings" panose="05000000000000000000" pitchFamily="2" charset="2"/>
              <a:buNone/>
              <a:defRPr/>
            </a:pPr>
            <a:r>
              <a:rPr lang="en-US" altLang="zh-CN" sz="2000" dirty="0" smtClean="0">
                <a:latin typeface="微软雅黑" panose="020B0503020204020204" pitchFamily="34" charset="-122"/>
                <a:ea typeface="微软雅黑" panose="020B0503020204020204" pitchFamily="34" charset="-122"/>
              </a:rPr>
              <a:t>3. </a:t>
            </a:r>
            <a:r>
              <a:rPr lang="zh-CN" altLang="en-US" sz="2000" dirty="0" smtClean="0">
                <a:latin typeface="微软雅黑" panose="020B0503020204020204" pitchFamily="34" charset="-122"/>
                <a:ea typeface="微软雅黑" panose="020B0503020204020204" pitchFamily="34" charset="-122"/>
              </a:rPr>
              <a:t>商业银行的</a:t>
            </a:r>
            <a:r>
              <a:rPr lang="zh-CN" altLang="en-US" sz="2000" dirty="0">
                <a:latin typeface="微软雅黑" panose="020B0503020204020204" pitchFamily="34" charset="-122"/>
                <a:ea typeface="微软雅黑" panose="020B0503020204020204" pitchFamily="34" charset="-122"/>
              </a:rPr>
              <a:t>表外业务有哪些？</a:t>
            </a:r>
          </a:p>
          <a:p>
            <a:pPr marL="457200" indent="-457200" eaLnBrk="1" hangingPunct="1">
              <a:lnSpc>
                <a:spcPct val="150000"/>
              </a:lnSpc>
              <a:spcBef>
                <a:spcPct val="5000"/>
              </a:spcBef>
              <a:buFont typeface="Wingdings" panose="05000000000000000000" pitchFamily="2" charset="2"/>
              <a:buNone/>
              <a:defRPr/>
            </a:pPr>
            <a:r>
              <a:rPr lang="en-US" altLang="zh-CN" sz="2000" dirty="0">
                <a:latin typeface="微软雅黑" panose="020B0503020204020204" pitchFamily="34" charset="-122"/>
                <a:ea typeface="微软雅黑" panose="020B0503020204020204" pitchFamily="34" charset="-122"/>
              </a:rPr>
              <a:t>4</a:t>
            </a:r>
            <a:r>
              <a:rPr lang="en-US" altLang="zh-CN" sz="2000" dirty="0" smtClean="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论述商业银行管理理论的演变过程。</a:t>
            </a:r>
            <a:endParaRPr lang="en-US" altLang="zh-CN" sz="2000" dirty="0">
              <a:latin typeface="微软雅黑" panose="020B0503020204020204" pitchFamily="34" charset="-122"/>
              <a:ea typeface="微软雅黑" panose="020B0503020204020204" pitchFamily="34" charset="-122"/>
            </a:endParaRPr>
          </a:p>
          <a:p>
            <a:pPr marL="457200" indent="-457200" eaLnBrk="1" hangingPunct="1">
              <a:lnSpc>
                <a:spcPct val="150000"/>
              </a:lnSpc>
              <a:spcBef>
                <a:spcPct val="5000"/>
              </a:spcBef>
              <a:buFont typeface="Arial" panose="020B0604020202020204" pitchFamily="34" charset="0"/>
              <a:buNone/>
              <a:defRPr/>
            </a:pPr>
            <a:r>
              <a:rPr lang="en-US" altLang="zh-CN" sz="2000" dirty="0" smtClean="0">
                <a:latin typeface="微软雅黑" panose="020B0503020204020204" pitchFamily="34" charset="-122"/>
                <a:ea typeface="微软雅黑" panose="020B0503020204020204" pitchFamily="34" charset="-122"/>
              </a:rPr>
              <a:t>5. </a:t>
            </a:r>
            <a:r>
              <a:rPr lang="zh-CN" altLang="en-US" sz="2000" dirty="0">
                <a:latin typeface="微软雅黑" panose="020B0503020204020204" pitchFamily="34" charset="-122"/>
                <a:ea typeface="微软雅黑" panose="020B0503020204020204" pitchFamily="34" charset="-122"/>
              </a:rPr>
              <a:t>简述商业银行的资产管理理论。</a:t>
            </a:r>
          </a:p>
          <a:p>
            <a:pPr marL="457200" indent="-457200" eaLnBrk="1" hangingPunct="1">
              <a:lnSpc>
                <a:spcPct val="150000"/>
              </a:lnSpc>
              <a:spcBef>
                <a:spcPct val="5000"/>
              </a:spcBef>
              <a:buFont typeface="Wingdings" panose="05000000000000000000" pitchFamily="2" charset="2"/>
              <a:buNone/>
              <a:defRPr/>
            </a:pPr>
            <a:r>
              <a:rPr lang="en-US" altLang="zh-CN" sz="2000" dirty="0" smtClean="0">
                <a:latin typeface="微软雅黑" panose="020B0503020204020204" pitchFamily="34" charset="-122"/>
                <a:ea typeface="微软雅黑" panose="020B0503020204020204" pitchFamily="34" charset="-122"/>
              </a:rPr>
              <a:t>6.</a:t>
            </a:r>
            <a:r>
              <a:rPr lang="zh-CN" altLang="en-US" sz="2000" dirty="0" smtClean="0">
                <a:latin typeface="微软雅黑" panose="020B0503020204020204" pitchFamily="34" charset="-122"/>
                <a:ea typeface="微软雅黑" panose="020B0503020204020204" pitchFamily="34" charset="-122"/>
              </a:rPr>
              <a:t>中国其他金融性公司组成</a:t>
            </a:r>
            <a:r>
              <a:rPr lang="zh-CN" altLang="en-US" sz="2000" dirty="0">
                <a:latin typeface="微软雅黑" panose="020B0503020204020204" pitchFamily="34" charset="-122"/>
                <a:ea typeface="微软雅黑" panose="020B0503020204020204" pitchFamily="34" charset="-122"/>
              </a:rPr>
              <a:t>有哪些</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69639"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08863" y="2622550"/>
            <a:ext cx="4529137"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46082"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pic>
        <p:nvPicPr>
          <p:cNvPr id="46083"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文本框 2"/>
          <p:cNvSpPr txBox="1">
            <a:spLocks noChangeArrowheads="1"/>
          </p:cNvSpPr>
          <p:nvPr/>
        </p:nvSpPr>
        <p:spPr bwMode="auto">
          <a:xfrm>
            <a:off x="3024188" y="2608263"/>
            <a:ext cx="53625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3600" b="1" dirty="0" smtClean="0">
                <a:solidFill>
                  <a:srgbClr val="FFFFFF"/>
                </a:solidFill>
                <a:latin typeface="微软雅黑" pitchFamily="34" charset="-122"/>
                <a:ea typeface="微软雅黑" pitchFamily="34" charset="-122"/>
              </a:rPr>
              <a:t>金融机构体系构是现代金融体系的重要支柱</a:t>
            </a:r>
            <a:endParaRPr lang="zh-CN" altLang="en-US" sz="3600" b="1" dirty="0">
              <a:solidFill>
                <a:srgbClr val="FFFFFF"/>
              </a:solidFill>
              <a:latin typeface="微软雅黑" pitchFamily="34" charset="-122"/>
              <a:ea typeface="微软雅黑" pitchFamily="34" charset="-122"/>
            </a:endParaRPr>
          </a:p>
        </p:txBody>
      </p:sp>
      <p:sp>
        <p:nvSpPr>
          <p:cNvPr id="46085" name="日期占位符 1"/>
          <p:cNvSpPr>
            <a:spLocks noGrp="1"/>
          </p:cNvSpPr>
          <p:nvPr>
            <p:ph type="dt" sz="quarter" idx="10"/>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1E669E1-FF26-45FC-B177-A0A7247CF869}" type="datetime1">
              <a:rPr lang="zh-CN" altLang="en-US" smtClean="0">
                <a:solidFill>
                  <a:srgbClr val="898989"/>
                </a:solidFill>
              </a:rPr>
              <a:pPr/>
              <a:t>2023/4/22</a:t>
            </a:fld>
            <a:endParaRPr lang="zh-CN" altLang="en-US" smtClean="0">
              <a:solidFill>
                <a:srgbClr val="898989"/>
              </a:solidFill>
            </a:endParaRPr>
          </a:p>
        </p:txBody>
      </p:sp>
      <p:sp>
        <p:nvSpPr>
          <p:cNvPr id="46086"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buFont typeface="Arial" pitchFamily="34" charset="0"/>
              <a:buNone/>
            </a:pPr>
            <a:fld id="{FD687659-6576-40E5-A6A8-1605F8641AB1}" type="slidenum">
              <a:rPr lang="zh-CN" altLang="en-US" smtClean="0">
                <a:solidFill>
                  <a:srgbClr val="898989"/>
                </a:solidFill>
              </a:rPr>
              <a:pPr>
                <a:buFont typeface="Arial" pitchFamily="34" charset="0"/>
                <a:buNone/>
              </a:pPr>
              <a:t>57</a:t>
            </a:fld>
            <a:endParaRPr lang="zh-CN" altLang="en-US" smtClean="0">
              <a:solidFill>
                <a:srgbClr val="898989"/>
              </a:solidFill>
            </a:endParaRPr>
          </a:p>
        </p:txBody>
      </p:sp>
    </p:spTree>
    <p:extLst>
      <p:ext uri="{BB962C8B-B14F-4D97-AF65-F5344CB8AC3E}">
        <p14:creationId xmlns:p14="http://schemas.microsoft.com/office/powerpoint/2010/main" val="2758720803"/>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45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1945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矩形 10"/>
          <p:cNvSpPr>
            <a:spLocks noChangeArrowheads="1"/>
          </p:cNvSpPr>
          <p:nvPr/>
        </p:nvSpPr>
        <p:spPr bwMode="auto">
          <a:xfrm>
            <a:off x="354013" y="1539875"/>
            <a:ext cx="38782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一、金融机构的产生与功能</a:t>
            </a:r>
            <a:endParaRPr lang="en-US" altLang="zh-CN" sz="2400" b="1">
              <a:latin typeface="微软雅黑" pitchFamily="34" charset="-122"/>
              <a:ea typeface="微软雅黑" pitchFamily="34" charset="-122"/>
            </a:endParaRPr>
          </a:p>
        </p:txBody>
      </p:sp>
      <p:sp>
        <p:nvSpPr>
          <p:cNvPr id="9" name="Rectangle 3"/>
          <p:cNvSpPr txBox="1">
            <a:spLocks noChangeArrowheads="1"/>
          </p:cNvSpPr>
          <p:nvPr/>
        </p:nvSpPr>
        <p:spPr>
          <a:xfrm>
            <a:off x="768350" y="2863850"/>
            <a:ext cx="10756900" cy="343852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0" indent="0" eaLnBrk="1" hangingPunct="1">
              <a:lnSpc>
                <a:spcPct val="112000"/>
              </a:lnSpc>
              <a:buClr>
                <a:srgbClr val="FF3300"/>
              </a:buClr>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1</a:t>
            </a:r>
            <a:r>
              <a:rPr lang="zh-CN" altLang="en-US" sz="2200" b="1" kern="0" dirty="0">
                <a:solidFill>
                  <a:schemeClr val="tx2"/>
                </a:solidFill>
                <a:latin typeface="微软雅黑" panose="020B0503020204020204" pitchFamily="34" charset="-122"/>
                <a:ea typeface="微软雅黑" panose="020B0503020204020204" pitchFamily="34" charset="-122"/>
              </a:rPr>
              <a:t>、金融机构在经济发展中的地位    </a:t>
            </a:r>
          </a:p>
          <a:p>
            <a:pPr marL="982663" lvl="2" indent="-360363" eaLnBrk="1" hangingPunct="1">
              <a:lnSpc>
                <a:spcPct val="150000"/>
              </a:lnSpc>
              <a:spcBef>
                <a:spcPct val="30000"/>
              </a:spcBef>
              <a:buClr>
                <a:srgbClr val="00B050"/>
              </a:buClr>
              <a:buFont typeface="Wingdings" pitchFamily="2" charset="2"/>
              <a:buChar char="n"/>
              <a:defRPr/>
            </a:pPr>
            <a:r>
              <a:rPr lang="zh-CN" altLang="en-US" dirty="0" smtClean="0">
                <a:latin typeface="微软雅黑" panose="020B0503020204020204" pitchFamily="34" charset="-122"/>
                <a:ea typeface="微软雅黑" panose="020B0503020204020204" pitchFamily="34" charset="-122"/>
              </a:rPr>
              <a:t>金融</a:t>
            </a:r>
            <a:r>
              <a:rPr lang="zh-CN" altLang="en-US" dirty="0">
                <a:latin typeface="微软雅黑" panose="020B0503020204020204" pitchFamily="34" charset="-122"/>
                <a:ea typeface="微软雅黑" panose="020B0503020204020204" pitchFamily="34" charset="-122"/>
              </a:rPr>
              <a:t>机构是一国资金活动的总枢纽，引导资金流向并优化资源配置，提高生产要素的利用效率</a:t>
            </a:r>
          </a:p>
          <a:p>
            <a:pPr marL="982663" lvl="2" indent="-360363" eaLnBrk="1" hangingPunct="1">
              <a:lnSpc>
                <a:spcPct val="150000"/>
              </a:lnSpc>
              <a:buClr>
                <a:srgbClr val="00B050"/>
              </a:buClr>
              <a:buFont typeface="Wingdings" pitchFamily="2" charset="2"/>
              <a:buChar char="n"/>
              <a:defRPr/>
            </a:pPr>
            <a:r>
              <a:rPr lang="zh-CN" altLang="en-US" dirty="0" smtClean="0">
                <a:latin typeface="微软雅黑" panose="020B0503020204020204" pitchFamily="34" charset="-122"/>
                <a:ea typeface="微软雅黑" panose="020B0503020204020204" pitchFamily="34" charset="-122"/>
              </a:rPr>
              <a:t>金融</a:t>
            </a:r>
            <a:r>
              <a:rPr lang="zh-CN" altLang="en-US" dirty="0">
                <a:latin typeface="微软雅黑" panose="020B0503020204020204" pitchFamily="34" charset="-122"/>
                <a:ea typeface="微软雅黑" panose="020B0503020204020204" pitchFamily="34" charset="-122"/>
              </a:rPr>
              <a:t>机构是金融产业的载体，第三产业最重要的部分，也成为各国经济发展中的支柱</a:t>
            </a:r>
            <a:r>
              <a:rPr lang="zh-CN" altLang="en-US" dirty="0" smtClean="0">
                <a:latin typeface="微软雅黑" panose="020B0503020204020204" pitchFamily="34" charset="-122"/>
                <a:ea typeface="微软雅黑" panose="020B0503020204020204" pitchFamily="34" charset="-122"/>
              </a:rPr>
              <a:t>产业</a:t>
            </a:r>
            <a:endParaRPr lang="zh-CN" altLang="en-US" dirty="0">
              <a:latin typeface="微软雅黑" panose="020B0503020204020204" pitchFamily="34" charset="-122"/>
              <a:ea typeface="微软雅黑" panose="020B0503020204020204" pitchFamily="34" charset="-122"/>
            </a:endParaRPr>
          </a:p>
          <a:p>
            <a:pPr marL="982663" lvl="2" indent="-360363" eaLnBrk="1" hangingPunct="1">
              <a:lnSpc>
                <a:spcPct val="150000"/>
              </a:lnSpc>
              <a:buClr>
                <a:srgbClr val="00B050"/>
              </a:buClr>
              <a:buFont typeface="Wingdings" pitchFamily="2" charset="2"/>
              <a:buChar char="n"/>
              <a:defRPr/>
            </a:pPr>
            <a:r>
              <a:rPr lang="zh-CN" altLang="en-US" dirty="0" smtClean="0">
                <a:latin typeface="微软雅黑" panose="020B0503020204020204" pitchFamily="34" charset="-122"/>
                <a:ea typeface="微软雅黑" panose="020B0503020204020204" pitchFamily="34" charset="-122"/>
              </a:rPr>
              <a:t>金融</a:t>
            </a:r>
            <a:r>
              <a:rPr lang="zh-CN" altLang="en-US" dirty="0">
                <a:latin typeface="微软雅黑" panose="020B0503020204020204" pitchFamily="34" charset="-122"/>
                <a:ea typeface="微软雅黑" panose="020B0503020204020204" pitchFamily="34" charset="-122"/>
              </a:rPr>
              <a:t>机构是一国政府调节、管理经济活动的主要对象，是一国经济健康、有序、稳定运行的</a:t>
            </a:r>
            <a:r>
              <a:rPr lang="zh-CN" altLang="en-US" dirty="0" smtClean="0">
                <a:latin typeface="微软雅黑" panose="020B0503020204020204" pitchFamily="34" charset="-122"/>
                <a:ea typeface="微软雅黑" panose="020B0503020204020204" pitchFamily="34" charset="-122"/>
              </a:rPr>
              <a:t>保证 </a:t>
            </a:r>
            <a:endParaRPr lang="en-US" altLang="zh-CN" dirty="0">
              <a:latin typeface="微软雅黑" panose="020B0503020204020204" pitchFamily="34" charset="-122"/>
              <a:ea typeface="微软雅黑" panose="020B0503020204020204" pitchFamily="34" charset="-122"/>
            </a:endParaRPr>
          </a:p>
          <a:p>
            <a:pPr marL="1228725" lvl="2" eaLnBrk="1" hangingPunct="1">
              <a:lnSpc>
                <a:spcPct val="150000"/>
              </a:lnSpc>
              <a:buClr>
                <a:srgbClr val="FF3300"/>
              </a:buClr>
              <a:buFont typeface="Arial" panose="020B0604020202020204" pitchFamily="34" charset="0"/>
              <a:buNone/>
              <a:defRPr/>
            </a:pPr>
            <a:endParaRPr lang="zh-CN" altLang="en-US" dirty="0">
              <a:latin typeface="微软雅黑" panose="020B0503020204020204" pitchFamily="34" charset="-122"/>
              <a:ea typeface="微软雅黑" panose="020B0503020204020204" pitchFamily="34" charset="-122"/>
            </a:endParaRPr>
          </a:p>
        </p:txBody>
      </p:sp>
      <p:sp>
        <p:nvSpPr>
          <p:cNvPr id="2" name="矩形 1"/>
          <p:cNvSpPr/>
          <p:nvPr/>
        </p:nvSpPr>
        <p:spPr>
          <a:xfrm>
            <a:off x="153988" y="2184400"/>
            <a:ext cx="6124575" cy="9413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（二）金融机构在经济发展中的地位与功能 </a:t>
            </a:r>
          </a:p>
          <a:p>
            <a:pPr eaLnBrk="1" hangingPunct="1">
              <a:lnSpc>
                <a:spcPct val="120000"/>
              </a:lnSpc>
              <a:buFont typeface="Wingdings" panose="05000000000000000000" pitchFamily="2" charset="2"/>
              <a:buNone/>
              <a:defRPr/>
            </a:pPr>
            <a:endParaRPr lang="zh-CN" altLang="en-US" sz="2400" b="1" kern="0" dirty="0">
              <a:latin typeface="微软雅黑" panose="020B0503020204020204" pitchFamily="34" charset="-122"/>
              <a:ea typeface="微软雅黑" panose="020B0503020204020204" pitchFamily="34" charset="-122"/>
            </a:endParaRPr>
          </a:p>
        </p:txBody>
      </p:sp>
      <p:sp>
        <p:nvSpPr>
          <p:cNvPr id="19463" name="文本框 12"/>
          <p:cNvSpPr txBox="1">
            <a:spLocks noChangeArrowheads="1"/>
          </p:cNvSpPr>
          <p:nvPr/>
        </p:nvSpPr>
        <p:spPr bwMode="auto">
          <a:xfrm>
            <a:off x="865188" y="400050"/>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第一节   金融机构体系</a:t>
            </a:r>
            <a:endParaRPr lang="zh-CN" altLang="en-US" sz="2400" b="1">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48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048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矩形 10"/>
          <p:cNvSpPr>
            <a:spLocks noChangeArrowheads="1"/>
          </p:cNvSpPr>
          <p:nvPr/>
        </p:nvSpPr>
        <p:spPr bwMode="auto">
          <a:xfrm>
            <a:off x="354013" y="1263650"/>
            <a:ext cx="38782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一、金融机构的产生与功能</a:t>
            </a:r>
            <a:endParaRPr lang="en-US" altLang="zh-CN" sz="2400" b="1">
              <a:latin typeface="微软雅黑" pitchFamily="34" charset="-122"/>
              <a:ea typeface="微软雅黑" pitchFamily="34" charset="-122"/>
            </a:endParaRPr>
          </a:p>
        </p:txBody>
      </p:sp>
      <p:sp>
        <p:nvSpPr>
          <p:cNvPr id="9" name="Rectangle 3"/>
          <p:cNvSpPr txBox="1">
            <a:spLocks noChangeArrowheads="1"/>
          </p:cNvSpPr>
          <p:nvPr/>
        </p:nvSpPr>
        <p:spPr>
          <a:xfrm>
            <a:off x="865188" y="2543175"/>
            <a:ext cx="10539412" cy="3643616"/>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0" indent="0" eaLnBrk="1" hangingPunct="1">
              <a:lnSpc>
                <a:spcPct val="150000"/>
              </a:lnSpc>
              <a:spcAft>
                <a:spcPct val="20000"/>
              </a:spcAft>
              <a:buClr>
                <a:srgbClr val="FF3300"/>
              </a:buClr>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2</a:t>
            </a:r>
            <a:r>
              <a:rPr lang="zh-CN" altLang="en-US" sz="2200" b="1" kern="0" dirty="0">
                <a:solidFill>
                  <a:schemeClr val="tx2"/>
                </a:solidFill>
                <a:latin typeface="微软雅黑" panose="020B0503020204020204" pitchFamily="34" charset="-122"/>
                <a:ea typeface="微软雅黑" panose="020B0503020204020204" pitchFamily="34" charset="-122"/>
              </a:rPr>
              <a:t>、金融机构在经济发展中功能</a:t>
            </a:r>
          </a:p>
          <a:p>
            <a:pPr marL="877888" lvl="1" indent="-342900" eaLnBrk="1" hangingPunct="1">
              <a:lnSpc>
                <a:spcPct val="150000"/>
              </a:lnSpc>
              <a:spcBef>
                <a:spcPct val="1000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便利</a:t>
            </a:r>
            <a:r>
              <a:rPr lang="zh-CN" altLang="en-US" sz="2000" dirty="0">
                <a:latin typeface="微软雅黑" panose="020B0503020204020204" pitchFamily="34" charset="-122"/>
                <a:ea typeface="微软雅黑" panose="020B0503020204020204" pitchFamily="34" charset="-122"/>
              </a:rPr>
              <a:t>支付结算 </a:t>
            </a:r>
          </a:p>
          <a:p>
            <a:pPr marL="877888" lvl="1" indent="-342900" eaLnBrk="1" hangingPunct="1">
              <a:lnSpc>
                <a:spcPct val="150000"/>
              </a:lnSpc>
              <a:spcBef>
                <a:spcPct val="1000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促进</a:t>
            </a:r>
            <a:r>
              <a:rPr lang="zh-CN" altLang="en-US" sz="2000" dirty="0">
                <a:latin typeface="微软雅黑" panose="020B0503020204020204" pitchFamily="34" charset="-122"/>
                <a:ea typeface="微软雅黑" panose="020B0503020204020204" pitchFamily="34" charset="-122"/>
              </a:rPr>
              <a:t>资金融通，促进各种社会闲置资金的有效利用 </a:t>
            </a:r>
          </a:p>
          <a:p>
            <a:pPr marL="877888" lvl="1" indent="-342900" eaLnBrk="1" hangingPunct="1">
              <a:lnSpc>
                <a:spcPct val="150000"/>
              </a:lnSpc>
              <a:spcBef>
                <a:spcPct val="1000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降低</a:t>
            </a:r>
            <a:r>
              <a:rPr lang="zh-CN" altLang="en-US" sz="2000" dirty="0">
                <a:latin typeface="微软雅黑" panose="020B0503020204020204" pitchFamily="34" charset="-122"/>
                <a:ea typeface="微软雅黑" panose="020B0503020204020204" pitchFamily="34" charset="-122"/>
              </a:rPr>
              <a:t>交易成本</a:t>
            </a:r>
          </a:p>
          <a:p>
            <a:pPr marL="877888" lvl="1" indent="-342900" eaLnBrk="1" hangingPunct="1">
              <a:lnSpc>
                <a:spcPct val="150000"/>
              </a:lnSpc>
              <a:spcBef>
                <a:spcPct val="1000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改善</a:t>
            </a:r>
            <a:r>
              <a:rPr lang="zh-CN" altLang="en-US" sz="2000" dirty="0">
                <a:latin typeface="微软雅黑" panose="020B0503020204020204" pitchFamily="34" charset="-122"/>
                <a:ea typeface="微软雅黑" panose="020B0503020204020204" pitchFamily="34" charset="-122"/>
              </a:rPr>
              <a:t>信息不对称</a:t>
            </a:r>
          </a:p>
          <a:p>
            <a:pPr marL="877888" lvl="1" indent="-342900" eaLnBrk="1" hangingPunct="1">
              <a:lnSpc>
                <a:spcPct val="150000"/>
              </a:lnSpc>
              <a:spcBef>
                <a:spcPct val="1000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分散</a:t>
            </a:r>
            <a:r>
              <a:rPr lang="zh-CN" altLang="en-US" sz="2000" dirty="0">
                <a:latin typeface="微软雅黑" panose="020B0503020204020204" pitchFamily="34" charset="-122"/>
                <a:ea typeface="微软雅黑" panose="020B0503020204020204" pitchFamily="34" charset="-122"/>
              </a:rPr>
              <a:t>或转移风险 </a:t>
            </a:r>
          </a:p>
          <a:p>
            <a:pPr marL="877888" lvl="1" indent="-342900" eaLnBrk="1" hangingPunct="1">
              <a:lnSpc>
                <a:spcPct val="150000"/>
              </a:lnSpc>
              <a:spcBef>
                <a:spcPct val="1000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创造</a:t>
            </a:r>
            <a:r>
              <a:rPr lang="zh-CN" altLang="en-US" sz="2000" dirty="0">
                <a:latin typeface="微软雅黑" panose="020B0503020204020204" pitchFamily="34" charset="-122"/>
                <a:ea typeface="微软雅黑" panose="020B0503020204020204" pitchFamily="34" charset="-122"/>
              </a:rPr>
              <a:t>信用与存款</a:t>
            </a:r>
            <a:r>
              <a:rPr lang="zh-CN" altLang="en-US" sz="2000" dirty="0" smtClean="0">
                <a:latin typeface="微软雅黑" panose="020B0503020204020204" pitchFamily="34" charset="-122"/>
                <a:ea typeface="微软雅黑" panose="020B0503020204020204" pitchFamily="34" charset="-122"/>
              </a:rPr>
              <a:t>货币</a:t>
            </a:r>
            <a:endParaRPr lang="zh-CN" altLang="en-US" dirty="0">
              <a:latin typeface="微软雅黑" panose="020B0503020204020204" pitchFamily="34" charset="-122"/>
              <a:ea typeface="微软雅黑" panose="020B0503020204020204" pitchFamily="34" charset="-122"/>
            </a:endParaRPr>
          </a:p>
        </p:txBody>
      </p:sp>
      <p:sp>
        <p:nvSpPr>
          <p:cNvPr id="2" name="矩形 1"/>
          <p:cNvSpPr/>
          <p:nvPr/>
        </p:nvSpPr>
        <p:spPr>
          <a:xfrm>
            <a:off x="474663" y="1927225"/>
            <a:ext cx="6124575" cy="9413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（二）金融机构在经济发展中的地位与功能 </a:t>
            </a:r>
          </a:p>
          <a:p>
            <a:pPr eaLnBrk="1" hangingPunct="1">
              <a:lnSpc>
                <a:spcPct val="120000"/>
              </a:lnSpc>
              <a:buFont typeface="Wingdings" panose="05000000000000000000" pitchFamily="2" charset="2"/>
              <a:buNone/>
              <a:defRPr/>
            </a:pPr>
            <a:endParaRPr lang="zh-CN" altLang="en-US" sz="2400" b="1" kern="0" dirty="0">
              <a:latin typeface="微软雅黑" panose="020B0503020204020204" pitchFamily="34" charset="-122"/>
              <a:ea typeface="微软雅黑" panose="020B0503020204020204" pitchFamily="34" charset="-122"/>
            </a:endParaRPr>
          </a:p>
        </p:txBody>
      </p:sp>
      <p:sp>
        <p:nvSpPr>
          <p:cNvPr id="20487" name="文本框 12"/>
          <p:cNvSpPr txBox="1">
            <a:spLocks noChangeArrowheads="1"/>
          </p:cNvSpPr>
          <p:nvPr/>
        </p:nvSpPr>
        <p:spPr bwMode="auto">
          <a:xfrm>
            <a:off x="865188" y="400050"/>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第一节   金融机构体系</a:t>
            </a:r>
            <a:endParaRPr lang="zh-CN" altLang="en-US" sz="2400" b="1">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50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150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矩形 10"/>
          <p:cNvSpPr>
            <a:spLocks noChangeArrowheads="1"/>
          </p:cNvSpPr>
          <p:nvPr/>
        </p:nvSpPr>
        <p:spPr bwMode="auto">
          <a:xfrm>
            <a:off x="355600" y="1290638"/>
            <a:ext cx="3878263"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二、金融体系的构成与发展</a:t>
            </a:r>
            <a:endParaRPr lang="en-US" altLang="zh-CN" sz="2400" b="1">
              <a:latin typeface="微软雅黑" pitchFamily="34" charset="-122"/>
              <a:ea typeface="微软雅黑" pitchFamily="34" charset="-122"/>
            </a:endParaRPr>
          </a:p>
        </p:txBody>
      </p:sp>
      <p:sp>
        <p:nvSpPr>
          <p:cNvPr id="21510" name="Rectangle 3"/>
          <p:cNvSpPr txBox="1">
            <a:spLocks noChangeArrowheads="1"/>
          </p:cNvSpPr>
          <p:nvPr/>
        </p:nvSpPr>
        <p:spPr bwMode="auto">
          <a:xfrm>
            <a:off x="628650" y="2630488"/>
            <a:ext cx="11055350" cy="364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228725"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640"/>
              </a:lnSpc>
              <a:spcBef>
                <a:spcPts val="1000"/>
              </a:spcBef>
              <a:spcAft>
                <a:spcPct val="20000"/>
              </a:spcAft>
              <a:buClr>
                <a:srgbClr val="FF3300"/>
              </a:buClr>
              <a:buFont typeface="Wingdings" pitchFamily="2" charset="2"/>
              <a:buNone/>
              <a:defRPr/>
            </a:pPr>
            <a:r>
              <a:rPr lang="en-US" altLang="zh-CN" sz="2200" b="1" dirty="0" smtClean="0">
                <a:solidFill>
                  <a:schemeClr val="tx2"/>
                </a:solidFill>
                <a:latin typeface="微软雅黑" pitchFamily="34" charset="-122"/>
                <a:ea typeface="微软雅黑" pitchFamily="34" charset="-122"/>
              </a:rPr>
              <a:t>1</a:t>
            </a:r>
            <a:r>
              <a:rPr lang="zh-CN" altLang="en-US" sz="2200" b="1" dirty="0" smtClean="0">
                <a:solidFill>
                  <a:schemeClr val="tx2"/>
                </a:solidFill>
                <a:latin typeface="微软雅黑" pitchFamily="34" charset="-122"/>
                <a:ea typeface="微软雅黑" pitchFamily="34" charset="-122"/>
              </a:rPr>
              <a:t>、存款性公司</a:t>
            </a:r>
            <a:r>
              <a:rPr lang="en-US" altLang="zh-CN" sz="2200" b="1" dirty="0" smtClean="0">
                <a:solidFill>
                  <a:schemeClr val="tx2"/>
                </a:solidFill>
                <a:latin typeface="微软雅黑" pitchFamily="34" charset="-122"/>
                <a:ea typeface="微软雅黑" pitchFamily="34" charset="-122"/>
              </a:rPr>
              <a:t>:</a:t>
            </a:r>
            <a:r>
              <a:rPr lang="zh-CN" altLang="en-US" sz="2000" dirty="0" smtClean="0">
                <a:latin typeface="微软雅黑" pitchFamily="34" charset="-122"/>
                <a:ea typeface="微软雅黑" pitchFamily="34" charset="-122"/>
                <a:cs typeface="仿宋_GB2312"/>
              </a:rPr>
              <a:t>能够吸收存款并以存款作为其营运资金主要来源的金融机构。</a:t>
            </a:r>
          </a:p>
          <a:p>
            <a:pPr marL="622300" lvl="2" indent="-349250" eaLnBrk="1" hangingPunct="1">
              <a:lnSpc>
                <a:spcPts val="2640"/>
              </a:lnSpc>
              <a:spcBef>
                <a:spcPct val="50000"/>
              </a:spcBef>
              <a:buClr>
                <a:srgbClr val="00B050"/>
              </a:buClr>
              <a:buFont typeface="Wingdings" pitchFamily="2" charset="2"/>
              <a:buChar char="n"/>
              <a:defRPr/>
            </a:pPr>
            <a:r>
              <a:rPr lang="zh-CN" altLang="en-US" sz="2000" dirty="0" smtClean="0">
                <a:latin typeface="微软雅黑" pitchFamily="34" charset="-122"/>
                <a:ea typeface="微软雅黑" pitchFamily="34" charset="-122"/>
              </a:rPr>
              <a:t>中央银行：货币管理机关</a:t>
            </a:r>
            <a:endParaRPr lang="en-US" altLang="zh-CN" sz="2000" dirty="0" smtClean="0">
              <a:latin typeface="微软雅黑" pitchFamily="34" charset="-122"/>
              <a:ea typeface="微软雅黑" pitchFamily="34" charset="-122"/>
            </a:endParaRPr>
          </a:p>
          <a:p>
            <a:pPr marL="622300" lvl="2" indent="-349250" eaLnBrk="1" hangingPunct="1">
              <a:lnSpc>
                <a:spcPts val="2640"/>
              </a:lnSpc>
              <a:spcBef>
                <a:spcPct val="50000"/>
              </a:spcBef>
              <a:buClr>
                <a:srgbClr val="00B050"/>
              </a:buClr>
              <a:buFont typeface="Wingdings" pitchFamily="2" charset="2"/>
              <a:buChar char="n"/>
              <a:defRPr/>
            </a:pPr>
            <a:r>
              <a:rPr lang="zh-CN" altLang="en-US" sz="2000" dirty="0" smtClean="0">
                <a:latin typeface="微软雅黑" pitchFamily="34" charset="-122"/>
                <a:ea typeface="微软雅黑" pitchFamily="34" charset="-122"/>
              </a:rPr>
              <a:t>商业银行：存贷款业务为主，为客户提供多种金融业务</a:t>
            </a:r>
            <a:endParaRPr lang="en-US" altLang="zh-CN" sz="2000" dirty="0" smtClean="0">
              <a:latin typeface="微软雅黑" pitchFamily="34" charset="-122"/>
              <a:ea typeface="微软雅黑" pitchFamily="34" charset="-122"/>
            </a:endParaRPr>
          </a:p>
          <a:p>
            <a:pPr marL="622300" lvl="2" indent="-349250" eaLnBrk="1" hangingPunct="1">
              <a:lnSpc>
                <a:spcPts val="2640"/>
              </a:lnSpc>
              <a:spcBef>
                <a:spcPct val="50000"/>
              </a:spcBef>
              <a:buClr>
                <a:srgbClr val="00B050"/>
              </a:buClr>
              <a:buFont typeface="Wingdings" pitchFamily="2" charset="2"/>
              <a:buChar char="n"/>
              <a:defRPr/>
            </a:pPr>
            <a:r>
              <a:rPr lang="zh-CN" altLang="en-US" sz="2000" dirty="0" smtClean="0">
                <a:latin typeface="微软雅黑" pitchFamily="34" charset="-122"/>
                <a:ea typeface="微软雅黑" pitchFamily="34" charset="-122"/>
              </a:rPr>
              <a:t>专业银行：专门从事指定范围内的业务或提供专门服务的金融机构</a:t>
            </a:r>
          </a:p>
          <a:p>
            <a:pPr marL="622300" lvl="2" indent="-349250" eaLnBrk="1" hangingPunct="1">
              <a:lnSpc>
                <a:spcPts val="2640"/>
              </a:lnSpc>
              <a:spcBef>
                <a:spcPct val="50000"/>
              </a:spcBef>
              <a:buClr>
                <a:srgbClr val="00B050"/>
              </a:buClr>
              <a:buFont typeface="Wingdings" pitchFamily="2" charset="2"/>
              <a:buChar char="n"/>
              <a:defRPr/>
            </a:pPr>
            <a:r>
              <a:rPr lang="zh-CN" altLang="en-US" sz="2000" dirty="0" smtClean="0">
                <a:latin typeface="微软雅黑" pitchFamily="34" charset="-122"/>
                <a:ea typeface="微软雅黑" pitchFamily="34" charset="-122"/>
              </a:rPr>
              <a:t>信用合作社：以社员认缴的股金和存款为主要负债、以向社员贷款为主要资产并为社员提供结算等中间业务服务的合作性金融机构</a:t>
            </a:r>
          </a:p>
          <a:p>
            <a:pPr marL="622300" lvl="2" indent="-349250" eaLnBrk="1" hangingPunct="1">
              <a:lnSpc>
                <a:spcPts val="2640"/>
              </a:lnSpc>
              <a:spcBef>
                <a:spcPct val="50000"/>
              </a:spcBef>
              <a:buClr>
                <a:srgbClr val="00B050"/>
              </a:buClr>
              <a:buFont typeface="Wingdings" pitchFamily="2" charset="2"/>
              <a:buChar char="n"/>
              <a:defRPr/>
            </a:pPr>
            <a:r>
              <a:rPr lang="zh-CN" altLang="en-US" sz="2000" dirty="0" smtClean="0">
                <a:latin typeface="微软雅黑" pitchFamily="34" charset="-122"/>
                <a:ea typeface="微软雅黑" pitchFamily="34" charset="-122"/>
              </a:rPr>
              <a:t>企业集团财务公司：兼有部分商业银行和投资银行业务的非银行金融机构（中国特色，与国外金融公司不同）</a:t>
            </a:r>
          </a:p>
          <a:p>
            <a:pPr lvl="2" eaLnBrk="1" hangingPunct="1">
              <a:lnSpc>
                <a:spcPts val="2640"/>
              </a:lnSpc>
              <a:spcBef>
                <a:spcPts val="500"/>
              </a:spcBef>
              <a:buClr>
                <a:srgbClr val="FF3300"/>
              </a:buClr>
              <a:buFont typeface="Arial" pitchFamily="34" charset="0"/>
              <a:buNone/>
              <a:defRPr/>
            </a:pPr>
            <a:endParaRPr lang="zh-CN" altLang="en-US" sz="2000" dirty="0" smtClean="0">
              <a:latin typeface="微软雅黑" pitchFamily="34" charset="-122"/>
              <a:ea typeface="微软雅黑" pitchFamily="34" charset="-122"/>
            </a:endParaRPr>
          </a:p>
        </p:txBody>
      </p:sp>
      <p:sp>
        <p:nvSpPr>
          <p:cNvPr id="2" name="矩形 1"/>
          <p:cNvSpPr/>
          <p:nvPr/>
        </p:nvSpPr>
        <p:spPr>
          <a:xfrm>
            <a:off x="280988" y="1951038"/>
            <a:ext cx="4584700"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（一）金融机构体系的一般构成 </a:t>
            </a:r>
          </a:p>
        </p:txBody>
      </p:sp>
      <p:sp>
        <p:nvSpPr>
          <p:cNvPr id="21511" name="文本框 12"/>
          <p:cNvSpPr txBox="1">
            <a:spLocks noChangeArrowheads="1"/>
          </p:cNvSpPr>
          <p:nvPr/>
        </p:nvSpPr>
        <p:spPr bwMode="auto">
          <a:xfrm>
            <a:off x="865188" y="400050"/>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第一节   金融机构体系</a:t>
            </a:r>
            <a:endParaRPr lang="zh-CN" altLang="en-US" sz="2400" b="1">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53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253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矩形 10"/>
          <p:cNvSpPr>
            <a:spLocks noChangeArrowheads="1"/>
          </p:cNvSpPr>
          <p:nvPr/>
        </p:nvSpPr>
        <p:spPr bwMode="auto">
          <a:xfrm>
            <a:off x="355600" y="1209675"/>
            <a:ext cx="3878263"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Arial" pitchFamily="34" charset="0"/>
              <a:buNone/>
            </a:pPr>
            <a:r>
              <a:rPr lang="zh-CN" altLang="en-US" sz="2400" b="1">
                <a:latin typeface="微软雅黑" pitchFamily="34" charset="-122"/>
                <a:ea typeface="微软雅黑" pitchFamily="34" charset="-122"/>
              </a:rPr>
              <a:t>二、金融体系的构成与发展</a:t>
            </a:r>
            <a:endParaRPr lang="en-US" altLang="zh-CN" sz="2400" b="1">
              <a:latin typeface="微软雅黑" pitchFamily="34" charset="-122"/>
              <a:ea typeface="微软雅黑" pitchFamily="34" charset="-122"/>
            </a:endParaRPr>
          </a:p>
        </p:txBody>
      </p:sp>
      <p:sp>
        <p:nvSpPr>
          <p:cNvPr id="9" name="Rectangle 3"/>
          <p:cNvSpPr txBox="1">
            <a:spLocks noChangeArrowheads="1"/>
          </p:cNvSpPr>
          <p:nvPr/>
        </p:nvSpPr>
        <p:spPr>
          <a:xfrm>
            <a:off x="631825" y="2400301"/>
            <a:ext cx="11052175" cy="3960812"/>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0" indent="0" eaLnBrk="1" hangingPunct="1">
              <a:lnSpc>
                <a:spcPts val="2700"/>
              </a:lnSpc>
              <a:spcAft>
                <a:spcPct val="20000"/>
              </a:spcAft>
              <a:buClr>
                <a:srgbClr val="FF3300"/>
              </a:buClr>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2</a:t>
            </a:r>
            <a:r>
              <a:rPr lang="zh-CN" altLang="en-US" sz="2200" b="1" kern="0" dirty="0" smtClean="0">
                <a:solidFill>
                  <a:schemeClr val="tx2"/>
                </a:solidFill>
                <a:latin typeface="微软雅黑" panose="020B0503020204020204" pitchFamily="34" charset="-122"/>
                <a:ea typeface="微软雅黑" panose="020B0503020204020204" pitchFamily="34" charset="-122"/>
              </a:rPr>
              <a:t>、其他金融性公司</a:t>
            </a:r>
            <a:r>
              <a:rPr lang="en-US" altLang="zh-CN" sz="2200" b="1" kern="0" dirty="0">
                <a:solidFill>
                  <a:schemeClr val="tx2"/>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仿宋_GB2312"/>
              </a:rPr>
              <a:t>不以吸收存款为主要资金来源的金融机构</a:t>
            </a:r>
          </a:p>
          <a:p>
            <a:pPr marL="877888" lvl="1" indent="-342900" eaLnBrk="1" hangingPunct="1">
              <a:lnSpc>
                <a:spcPts val="27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保险公司</a:t>
            </a:r>
            <a:endParaRPr lang="en-US" altLang="zh-CN" sz="2000" dirty="0" smtClean="0">
              <a:latin typeface="微软雅黑" panose="020B0503020204020204" pitchFamily="34" charset="-122"/>
              <a:ea typeface="微软雅黑" panose="020B0503020204020204" pitchFamily="34" charset="-122"/>
              <a:cs typeface="仿宋_GB2312"/>
            </a:endParaRPr>
          </a:p>
          <a:p>
            <a:pPr marL="877888" lvl="1" indent="-342900" eaLnBrk="1" hangingPunct="1">
              <a:lnSpc>
                <a:spcPts val="27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信托投资公司</a:t>
            </a:r>
            <a:endParaRPr lang="zh-CN" altLang="en-US" sz="2000" dirty="0">
              <a:latin typeface="微软雅黑" panose="020B0503020204020204" pitchFamily="34" charset="-122"/>
              <a:ea typeface="微软雅黑" panose="020B0503020204020204" pitchFamily="34" charset="-122"/>
              <a:cs typeface="仿宋_GB2312"/>
            </a:endParaRPr>
          </a:p>
          <a:p>
            <a:pPr marL="877888" lvl="1" indent="-342900" eaLnBrk="1" hangingPunct="1">
              <a:lnSpc>
                <a:spcPts val="27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证券机构</a:t>
            </a:r>
            <a:endParaRPr lang="en-US" altLang="zh-CN" sz="2000" dirty="0" smtClean="0">
              <a:latin typeface="微软雅黑" panose="020B0503020204020204" pitchFamily="34" charset="-122"/>
              <a:ea typeface="微软雅黑" panose="020B0503020204020204" pitchFamily="34" charset="-122"/>
              <a:cs typeface="仿宋_GB2312"/>
            </a:endParaRPr>
          </a:p>
          <a:p>
            <a:pPr marL="877888" lvl="1" indent="-342900" eaLnBrk="1" hangingPunct="1">
              <a:lnSpc>
                <a:spcPts val="27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金融资产</a:t>
            </a:r>
            <a:r>
              <a:rPr lang="zh-CN" altLang="en-US" sz="2000" dirty="0">
                <a:latin typeface="微软雅黑" panose="020B0503020204020204" pitchFamily="34" charset="-122"/>
                <a:ea typeface="微软雅黑" panose="020B0503020204020204" pitchFamily="34" charset="-122"/>
                <a:cs typeface="仿宋_GB2312"/>
              </a:rPr>
              <a:t>管理公司</a:t>
            </a:r>
          </a:p>
          <a:p>
            <a:pPr marL="877888" lvl="1" indent="-342900" eaLnBrk="1" hangingPunct="1">
              <a:lnSpc>
                <a:spcPts val="27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金融租赁公司</a:t>
            </a:r>
            <a:endParaRPr lang="zh-CN" altLang="en-US" sz="2000" dirty="0">
              <a:latin typeface="微软雅黑" panose="020B0503020204020204" pitchFamily="34" charset="-122"/>
              <a:ea typeface="微软雅黑" panose="020B0503020204020204" pitchFamily="34" charset="-122"/>
              <a:cs typeface="仿宋_GB2312"/>
            </a:endParaRPr>
          </a:p>
          <a:p>
            <a:pPr marL="877888" lvl="1" indent="-342900" eaLnBrk="1" hangingPunct="1">
              <a:lnSpc>
                <a:spcPts val="27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金融公司（或翻译为财务公司，但与中国的集团内部财务公司不同）</a:t>
            </a:r>
            <a:endParaRPr lang="en-US" altLang="zh-CN" sz="2000" dirty="0" smtClean="0">
              <a:latin typeface="微软雅黑" panose="020B0503020204020204" pitchFamily="34" charset="-122"/>
              <a:ea typeface="微软雅黑" panose="020B0503020204020204" pitchFamily="34" charset="-122"/>
              <a:cs typeface="仿宋_GB2312"/>
            </a:endParaRPr>
          </a:p>
          <a:p>
            <a:pPr marL="877888" lvl="1" indent="-342900" eaLnBrk="1" hangingPunct="1">
              <a:lnSpc>
                <a:spcPts val="27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期货类机构</a:t>
            </a:r>
            <a:endParaRPr lang="en-US" altLang="zh-CN" sz="2000" dirty="0" smtClean="0">
              <a:latin typeface="微软雅黑" panose="020B0503020204020204" pitchFamily="34" charset="-122"/>
              <a:ea typeface="微软雅黑" panose="020B0503020204020204" pitchFamily="34" charset="-122"/>
              <a:cs typeface="仿宋_GB2312"/>
            </a:endParaRPr>
          </a:p>
          <a:p>
            <a:pPr marL="877888" lvl="1" indent="-342900" eaLnBrk="1" hangingPunct="1">
              <a:lnSpc>
                <a:spcPts val="27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黄金投融资机构</a:t>
            </a:r>
            <a:endParaRPr lang="en-US" altLang="zh-CN" sz="2000" dirty="0" smtClean="0">
              <a:latin typeface="微软雅黑" panose="020B0503020204020204" pitchFamily="34" charset="-122"/>
              <a:ea typeface="微软雅黑" panose="020B0503020204020204" pitchFamily="34" charset="-122"/>
              <a:cs typeface="仿宋_GB2312"/>
            </a:endParaRPr>
          </a:p>
          <a:p>
            <a:pPr marL="877888" lvl="1" indent="-342900" eaLnBrk="1" hangingPunct="1">
              <a:lnSpc>
                <a:spcPts val="27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专业融资公司：汽车金融公司、典当行</a:t>
            </a:r>
            <a:endParaRPr lang="en-US" altLang="zh-CN" sz="2000" dirty="0" smtClean="0">
              <a:latin typeface="微软雅黑" panose="020B0503020204020204" pitchFamily="34" charset="-122"/>
              <a:ea typeface="微软雅黑" panose="020B0503020204020204" pitchFamily="34" charset="-122"/>
              <a:cs typeface="仿宋_GB2312"/>
            </a:endParaRPr>
          </a:p>
          <a:p>
            <a:pPr marL="877888" lvl="1" indent="-342900" eaLnBrk="1" hangingPunct="1">
              <a:lnSpc>
                <a:spcPts val="2700"/>
              </a:lnSpc>
              <a:spcBef>
                <a:spcPct val="0"/>
              </a:spcBef>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cs typeface="仿宋_GB2312"/>
              </a:rPr>
              <a:t>信用</a:t>
            </a:r>
            <a:r>
              <a:rPr lang="zh-CN" altLang="en-US" sz="2000" dirty="0">
                <a:latin typeface="微软雅黑" panose="020B0503020204020204" pitchFamily="34" charset="-122"/>
                <a:ea typeface="微软雅黑" panose="020B0503020204020204" pitchFamily="34" charset="-122"/>
                <a:cs typeface="仿宋_GB2312"/>
              </a:rPr>
              <a:t>服务</a:t>
            </a:r>
            <a:r>
              <a:rPr lang="zh-CN" altLang="en-US" sz="2000" dirty="0" smtClean="0">
                <a:latin typeface="微软雅黑" panose="020B0503020204020204" pitchFamily="34" charset="-122"/>
                <a:ea typeface="微软雅黑" panose="020B0503020204020204" pitchFamily="34" charset="-122"/>
                <a:cs typeface="仿宋_GB2312"/>
              </a:rPr>
              <a:t>机构：信息</a:t>
            </a:r>
            <a:r>
              <a:rPr lang="zh-CN" altLang="en-US" sz="2000" dirty="0">
                <a:latin typeface="微软雅黑" panose="020B0503020204020204" pitchFamily="34" charset="-122"/>
                <a:ea typeface="微软雅黑" panose="020B0503020204020204" pitchFamily="34" charset="-122"/>
                <a:cs typeface="仿宋_GB2312"/>
              </a:rPr>
              <a:t>咨询公司、投资咨询等</a:t>
            </a:r>
          </a:p>
        </p:txBody>
      </p:sp>
      <p:sp>
        <p:nvSpPr>
          <p:cNvPr id="2" name="矩形 1"/>
          <p:cNvSpPr/>
          <p:nvPr/>
        </p:nvSpPr>
        <p:spPr>
          <a:xfrm>
            <a:off x="354013" y="1804988"/>
            <a:ext cx="4584700"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（一）金融机构体系的一般构成 </a:t>
            </a:r>
          </a:p>
        </p:txBody>
      </p:sp>
      <p:sp>
        <p:nvSpPr>
          <p:cNvPr id="22535" name="文本框 12"/>
          <p:cNvSpPr txBox="1">
            <a:spLocks noChangeArrowheads="1"/>
          </p:cNvSpPr>
          <p:nvPr/>
        </p:nvSpPr>
        <p:spPr bwMode="auto">
          <a:xfrm>
            <a:off x="865188" y="400050"/>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第一节   金融机构体系</a:t>
            </a:r>
            <a:endParaRPr lang="zh-CN" altLang="en-US" sz="2400" b="1">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清风素材 https://12sc.taobao.com">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2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3_Office 主题">
  <a:themeElements>
    <a:clrScheme name="1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4_Office 主题">
  <a:themeElements>
    <a:clrScheme name="1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4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5_Office 主题">
  <a:themeElements>
    <a:clrScheme name="1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5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_清风素材 https://12sc.taobao.com">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清风素材1 https://12sc.taobao.com">
  <a:themeElements>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清风素材2 https://12sc.taobao.com">
  <a:themeElements>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清风素材3 https://12sc.taobao.com">
  <a:themeElements>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7_Office 主题">
  <a:themeElements>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8_Office 主题">
  <a:themeElements>
    <a:clrScheme name="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8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9_Office 主题">
  <a:themeElements>
    <a:clrScheme name="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9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0_Office 主题">
  <a:themeElements>
    <a:clrScheme name="10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1_Office 主题">
  <a:themeElements>
    <a:clrScheme name="1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1877</TotalTime>
  <Words>9323</Words>
  <Application>Microsoft Office PowerPoint</Application>
  <PresentationFormat>Widescreen</PresentationFormat>
  <Paragraphs>423</Paragraphs>
  <Slides>57</Slides>
  <Notes>0</Notes>
  <HiddenSlides>0</HiddenSlides>
  <MMClips>0</MMClips>
  <ScaleCrop>false</ScaleCrop>
  <HeadingPairs>
    <vt:vector size="6" baseType="variant">
      <vt:variant>
        <vt:lpstr>Fonts Used</vt:lpstr>
      </vt:variant>
      <vt:variant>
        <vt:i4>8</vt:i4>
      </vt:variant>
      <vt:variant>
        <vt:lpstr>Theme</vt:lpstr>
      </vt:variant>
      <vt:variant>
        <vt:i4>14</vt:i4>
      </vt:variant>
      <vt:variant>
        <vt:lpstr>Slide Titles</vt:lpstr>
      </vt:variant>
      <vt:variant>
        <vt:i4>57</vt:i4>
      </vt:variant>
    </vt:vector>
  </HeadingPairs>
  <TitlesOfParts>
    <vt:vector size="79" baseType="lpstr">
      <vt:lpstr>仿宋_GB2312</vt:lpstr>
      <vt:lpstr>宋体</vt:lpstr>
      <vt:lpstr>微软雅黑</vt:lpstr>
      <vt:lpstr>黑体</vt:lpstr>
      <vt:lpstr>Arial</vt:lpstr>
      <vt:lpstr>Calibri</vt:lpstr>
      <vt:lpstr>Calibri Light</vt:lpstr>
      <vt:lpstr>Wingdings</vt:lpstr>
      <vt:lpstr>清风素材 https://12sc.taobao.com</vt:lpstr>
      <vt:lpstr>清风素材1 https://12sc.taobao.com</vt:lpstr>
      <vt:lpstr>清风素材2 https://12sc.taobao.com</vt:lpstr>
      <vt:lpstr>清风素材3 https://12sc.taobao.com</vt:lpstr>
      <vt:lpstr>7_Office 主题</vt:lpstr>
      <vt:lpstr>8_Office 主题</vt:lpstr>
      <vt:lpstr>9_Office 主题</vt:lpstr>
      <vt:lpstr>10_Office 主题</vt:lpstr>
      <vt:lpstr>11_Office 主题</vt:lpstr>
      <vt:lpstr>12_Office 主题</vt:lpstr>
      <vt:lpstr>13_Office 主题</vt:lpstr>
      <vt:lpstr>14_Office 主题</vt:lpstr>
      <vt:lpstr>15_Office 主题</vt:lpstr>
      <vt:lpstr>1_清风素材 https://12sc.taobao.com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清风素材;12sc.taobao.com</dc:creator>
  <cp:keywords>12sc.taobao.com</cp:keywords>
  <dc:description>12sc.taobao.com</dc:description>
  <cp:lastModifiedBy>Huancheng Du</cp:lastModifiedBy>
  <cp:revision>150</cp:revision>
  <dcterms:modified xsi:type="dcterms:W3CDTF">2023-04-22T16:28:47Z</dcterms:modified>
  <cp:category>12sc.taobao.com</cp:category>
  <cp:contentStatus>12sc.taobao.com</cp:contentStatus>
</cp:coreProperties>
</file>