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2" r:id="rId1"/>
  </p:sldMasterIdLst>
  <p:notesMasterIdLst>
    <p:notesMasterId r:id="rId95"/>
  </p:notesMasterIdLst>
  <p:sldIdLst>
    <p:sldId id="256" r:id="rId2"/>
    <p:sldId id="353" r:id="rId3"/>
    <p:sldId id="307" r:id="rId4"/>
    <p:sldId id="342" r:id="rId5"/>
    <p:sldId id="430" r:id="rId6"/>
    <p:sldId id="471" r:id="rId7"/>
    <p:sldId id="315" r:id="rId8"/>
    <p:sldId id="395" r:id="rId9"/>
    <p:sldId id="451" r:id="rId10"/>
    <p:sldId id="443" r:id="rId11"/>
    <p:sldId id="473" r:id="rId12"/>
    <p:sldId id="452" r:id="rId13"/>
    <p:sldId id="453" r:id="rId14"/>
    <p:sldId id="454" r:id="rId15"/>
    <p:sldId id="316" r:id="rId16"/>
    <p:sldId id="474" r:id="rId17"/>
    <p:sldId id="306" r:id="rId18"/>
    <p:sldId id="343" r:id="rId19"/>
    <p:sldId id="387" r:id="rId20"/>
    <p:sldId id="389" r:id="rId21"/>
    <p:sldId id="402" r:id="rId22"/>
    <p:sldId id="257" r:id="rId23"/>
    <p:sldId id="354" r:id="rId24"/>
    <p:sldId id="445" r:id="rId25"/>
    <p:sldId id="355" r:id="rId26"/>
    <p:sldId id="261" r:id="rId27"/>
    <p:sldId id="262" r:id="rId28"/>
    <p:sldId id="310" r:id="rId29"/>
    <p:sldId id="458" r:id="rId30"/>
    <p:sldId id="393" r:id="rId31"/>
    <p:sldId id="459" r:id="rId32"/>
    <p:sldId id="433" r:id="rId33"/>
    <p:sldId id="434" r:id="rId34"/>
    <p:sldId id="394" r:id="rId35"/>
    <p:sldId id="265" r:id="rId36"/>
    <p:sldId id="266" r:id="rId37"/>
    <p:sldId id="267" r:id="rId38"/>
    <p:sldId id="268" r:id="rId39"/>
    <p:sldId id="392" r:id="rId40"/>
    <p:sldId id="270" r:id="rId41"/>
    <p:sldId id="335" r:id="rId42"/>
    <p:sldId id="436" r:id="rId43"/>
    <p:sldId id="438" r:id="rId44"/>
    <p:sldId id="440" r:id="rId45"/>
    <p:sldId id="441" r:id="rId46"/>
    <p:sldId id="444" r:id="rId47"/>
    <p:sldId id="460" r:id="rId48"/>
    <p:sldId id="461" r:id="rId49"/>
    <p:sldId id="439" r:id="rId50"/>
    <p:sldId id="348" r:id="rId51"/>
    <p:sldId id="340" r:id="rId52"/>
    <p:sldId id="344" r:id="rId53"/>
    <p:sldId id="472" r:id="rId54"/>
    <p:sldId id="274" r:id="rId55"/>
    <p:sldId id="277" r:id="rId56"/>
    <p:sldId id="390" r:id="rId57"/>
    <p:sldId id="391" r:id="rId58"/>
    <p:sldId id="278" r:id="rId59"/>
    <p:sldId id="379" r:id="rId60"/>
    <p:sldId id="364" r:id="rId61"/>
    <p:sldId id="368" r:id="rId62"/>
    <p:sldId id="367" r:id="rId63"/>
    <p:sldId id="369" r:id="rId64"/>
    <p:sldId id="462" r:id="rId65"/>
    <p:sldId id="475" r:id="rId66"/>
    <p:sldId id="371" r:id="rId67"/>
    <p:sldId id="380" r:id="rId68"/>
    <p:sldId id="420" r:id="rId69"/>
    <p:sldId id="421" r:id="rId70"/>
    <p:sldId id="284" r:id="rId71"/>
    <p:sldId id="442" r:id="rId72"/>
    <p:sldId id="408" r:id="rId73"/>
    <p:sldId id="381" r:id="rId74"/>
    <p:sldId id="407" r:id="rId75"/>
    <p:sldId id="463" r:id="rId76"/>
    <p:sldId id="378" r:id="rId77"/>
    <p:sldId id="382" r:id="rId78"/>
    <p:sldId id="446" r:id="rId79"/>
    <p:sldId id="447" r:id="rId80"/>
    <p:sldId id="448" r:id="rId81"/>
    <p:sldId id="449" r:id="rId82"/>
    <p:sldId id="468" r:id="rId83"/>
    <p:sldId id="423" r:id="rId84"/>
    <p:sldId id="469" r:id="rId85"/>
    <p:sldId id="470" r:id="rId86"/>
    <p:sldId id="450" r:id="rId87"/>
    <p:sldId id="376" r:id="rId88"/>
    <p:sldId id="397" r:id="rId89"/>
    <p:sldId id="398" r:id="rId90"/>
    <p:sldId id="399" r:id="rId91"/>
    <p:sldId id="409" r:id="rId92"/>
    <p:sldId id="401" r:id="rId93"/>
    <p:sldId id="293" r:id="rId94"/>
  </p:sldIdLst>
  <p:sldSz cx="9144000" cy="6858000" type="screen4x3"/>
  <p:notesSz cx="6858000" cy="9144000"/>
  <p:defaultTextStyle>
    <a:defPPr>
      <a:defRPr lang="zh-CN"/>
    </a:defPPr>
    <a:lvl1pPr algn="l" rtl="0" fontAlgn="base">
      <a:spcBef>
        <a:spcPct val="0"/>
      </a:spcBef>
      <a:spcAft>
        <a:spcPct val="0"/>
      </a:spcAft>
      <a:buFont typeface="Arial" charset="0"/>
      <a:defRPr sz="2000" kern="1200">
        <a:solidFill>
          <a:schemeClr val="tx1"/>
        </a:solidFill>
        <a:latin typeface="Tahoma" pitchFamily="34" charset="0"/>
        <a:ea typeface="宋体" pitchFamily="2" charset="-122"/>
        <a:cs typeface="+mn-cs"/>
      </a:defRPr>
    </a:lvl1pPr>
    <a:lvl2pPr marL="457200" algn="l" rtl="0" fontAlgn="base">
      <a:spcBef>
        <a:spcPct val="0"/>
      </a:spcBef>
      <a:spcAft>
        <a:spcPct val="0"/>
      </a:spcAft>
      <a:buFont typeface="Arial" charset="0"/>
      <a:defRPr sz="2000" kern="1200">
        <a:solidFill>
          <a:schemeClr val="tx1"/>
        </a:solidFill>
        <a:latin typeface="Tahoma" pitchFamily="34" charset="0"/>
        <a:ea typeface="宋体" pitchFamily="2" charset="-122"/>
        <a:cs typeface="+mn-cs"/>
      </a:defRPr>
    </a:lvl2pPr>
    <a:lvl3pPr marL="914400" algn="l" rtl="0" fontAlgn="base">
      <a:spcBef>
        <a:spcPct val="0"/>
      </a:spcBef>
      <a:spcAft>
        <a:spcPct val="0"/>
      </a:spcAft>
      <a:buFont typeface="Arial" charset="0"/>
      <a:defRPr sz="2000" kern="1200">
        <a:solidFill>
          <a:schemeClr val="tx1"/>
        </a:solidFill>
        <a:latin typeface="Tahoma" pitchFamily="34" charset="0"/>
        <a:ea typeface="宋体" pitchFamily="2" charset="-122"/>
        <a:cs typeface="+mn-cs"/>
      </a:defRPr>
    </a:lvl3pPr>
    <a:lvl4pPr marL="1371600" algn="l" rtl="0" fontAlgn="base">
      <a:spcBef>
        <a:spcPct val="0"/>
      </a:spcBef>
      <a:spcAft>
        <a:spcPct val="0"/>
      </a:spcAft>
      <a:buFont typeface="Arial" charset="0"/>
      <a:defRPr sz="2000" kern="1200">
        <a:solidFill>
          <a:schemeClr val="tx1"/>
        </a:solidFill>
        <a:latin typeface="Tahoma" pitchFamily="34" charset="0"/>
        <a:ea typeface="宋体" pitchFamily="2" charset="-122"/>
        <a:cs typeface="+mn-cs"/>
      </a:defRPr>
    </a:lvl4pPr>
    <a:lvl5pPr marL="1828800" algn="l" rtl="0" fontAlgn="base">
      <a:spcBef>
        <a:spcPct val="0"/>
      </a:spcBef>
      <a:spcAft>
        <a:spcPct val="0"/>
      </a:spcAft>
      <a:buFont typeface="Arial" charset="0"/>
      <a:defRPr sz="2000" kern="1200">
        <a:solidFill>
          <a:schemeClr val="tx1"/>
        </a:solidFill>
        <a:latin typeface="Tahoma" pitchFamily="34" charset="0"/>
        <a:ea typeface="宋体" pitchFamily="2" charset="-122"/>
        <a:cs typeface="+mn-cs"/>
      </a:defRPr>
    </a:lvl5pPr>
    <a:lvl6pPr marL="2286000" algn="l" defTabSz="914400" rtl="0" eaLnBrk="1" latinLnBrk="0" hangingPunct="1">
      <a:defRPr sz="2000" kern="1200">
        <a:solidFill>
          <a:schemeClr val="tx1"/>
        </a:solidFill>
        <a:latin typeface="Tahoma" pitchFamily="34" charset="0"/>
        <a:ea typeface="宋体" pitchFamily="2" charset="-122"/>
        <a:cs typeface="+mn-cs"/>
      </a:defRPr>
    </a:lvl6pPr>
    <a:lvl7pPr marL="2743200" algn="l" defTabSz="914400" rtl="0" eaLnBrk="1" latinLnBrk="0" hangingPunct="1">
      <a:defRPr sz="2000" kern="1200">
        <a:solidFill>
          <a:schemeClr val="tx1"/>
        </a:solidFill>
        <a:latin typeface="Tahoma" pitchFamily="34" charset="0"/>
        <a:ea typeface="宋体" pitchFamily="2" charset="-122"/>
        <a:cs typeface="+mn-cs"/>
      </a:defRPr>
    </a:lvl7pPr>
    <a:lvl8pPr marL="3200400" algn="l" defTabSz="914400" rtl="0" eaLnBrk="1" latinLnBrk="0" hangingPunct="1">
      <a:defRPr sz="2000" kern="1200">
        <a:solidFill>
          <a:schemeClr val="tx1"/>
        </a:solidFill>
        <a:latin typeface="Tahoma" pitchFamily="34" charset="0"/>
        <a:ea typeface="宋体" pitchFamily="2" charset="-122"/>
        <a:cs typeface="+mn-cs"/>
      </a:defRPr>
    </a:lvl8pPr>
    <a:lvl9pPr marL="3657600" algn="l" defTabSz="914400" rtl="0" eaLnBrk="1" latinLnBrk="0" hangingPunct="1">
      <a:defRPr sz="2000" kern="1200">
        <a:solidFill>
          <a:schemeClr val="tx1"/>
        </a:solidFill>
        <a:latin typeface="Tahom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9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薛克庆" initials="薛克庆"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63300"/>
    <a:srgbClr val="996600"/>
    <a:srgbClr val="333300"/>
    <a:srgbClr val="006699"/>
    <a:srgbClr val="333399"/>
    <a:srgbClr val="9933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59" d="100"/>
          <a:sy n="59" d="100"/>
        </p:scale>
        <p:origin x="1500" y="48"/>
      </p:cViewPr>
      <p:guideLst>
        <p:guide orient="horz" pos="2160"/>
        <p:guide pos="2896"/>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buFontTx/>
              <a:buNone/>
              <a:defRPr kumimoji="1" sz="1200">
                <a:latin typeface="Times New Roman" panose="02020603050405020304" pitchFamily="18" charset="0"/>
                <a:ea typeface="宋体" panose="02010600030101010101" pitchFamily="2" charset="-122"/>
                <a:cs typeface="+mn-cs"/>
              </a:defRPr>
            </a:lvl1pPr>
          </a:lstStyle>
          <a:p>
            <a:pPr>
              <a:defRPr/>
            </a:pPr>
            <a:endParaRPr lang="en-US" altLang="zh-CN"/>
          </a:p>
        </p:txBody>
      </p:sp>
      <p:sp>
        <p:nvSpPr>
          <p:cNvPr id="23555"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buFontTx/>
              <a:buNone/>
              <a:defRPr kumimoji="1" sz="1200">
                <a:latin typeface="Times New Roman" panose="02020603050405020304" pitchFamily="18" charset="0"/>
                <a:ea typeface="宋体" panose="02010600030101010101" pitchFamily="2" charset="-122"/>
                <a:cs typeface="+mn-cs"/>
              </a:defRPr>
            </a:lvl1pPr>
          </a:lstStyle>
          <a:p>
            <a:pPr>
              <a:defRPr/>
            </a:pPr>
            <a:endParaRPr lang="en-US" altLang="zh-CN"/>
          </a:p>
        </p:txBody>
      </p:sp>
      <p:sp>
        <p:nvSpPr>
          <p:cNvPr id="91140" name="Rectangle 4"/>
          <p:cNvSpPr>
            <a:spLocks noGrp="1" noRot="1" noChangeAspect="1" noChangeArrowheads="1" noTextEdit="1"/>
          </p:cNvSpPr>
          <p:nvPr>
            <p:ph type="sldImg" idx="4294967295"/>
          </p:nvPr>
        </p:nvSpPr>
        <p:spPr bwMode="auto">
          <a:xfrm>
            <a:off x="1143000" y="685800"/>
            <a:ext cx="4572000" cy="3429000"/>
          </a:xfrm>
          <a:prstGeom prst="rect">
            <a:avLst/>
          </a:prstGeom>
          <a:noFill/>
          <a:ln w="9525">
            <a:solidFill>
              <a:srgbClr val="000000"/>
            </a:solidFill>
            <a:miter lim="800000"/>
            <a:headEnd/>
            <a:tailEnd/>
          </a:ln>
        </p:spPr>
      </p:sp>
      <p:sp>
        <p:nvSpPr>
          <p:cNvPr id="23557"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3558"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l">
              <a:buFontTx/>
              <a:buNone/>
              <a:defRPr kumimoji="1" sz="1200">
                <a:latin typeface="Times New Roman" panose="02020603050405020304" pitchFamily="18" charset="0"/>
                <a:ea typeface="宋体" panose="02010600030101010101" pitchFamily="2" charset="-122"/>
                <a:cs typeface="+mn-cs"/>
              </a:defRPr>
            </a:lvl1pPr>
          </a:lstStyle>
          <a:p>
            <a:pPr>
              <a:defRPr/>
            </a:pPr>
            <a:endParaRPr lang="en-US" altLang="zh-CN"/>
          </a:p>
        </p:txBody>
      </p:sp>
      <p:sp>
        <p:nvSpPr>
          <p:cNvPr id="23559"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a:buFont typeface="Arial" pitchFamily="34" charset="0"/>
              <a:buNone/>
              <a:defRPr sz="1200">
                <a:latin typeface="Times New Roman" pitchFamily="18" charset="0"/>
              </a:defRPr>
            </a:lvl1pPr>
          </a:lstStyle>
          <a:p>
            <a:pPr>
              <a:defRPr/>
            </a:pPr>
            <a:fld id="{3BF35AD4-5086-4342-BB69-5384884A7A9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headEnd/>
            <a:tailEnd/>
          </a:ln>
        </p:spPr>
        <p:txBody>
          <a:bodyPr/>
          <a:lstStyle/>
          <a:p>
            <a:pPr>
              <a:buFont typeface="Arial" charset="0"/>
              <a:buNone/>
            </a:pPr>
            <a:fld id="{CF596269-5B27-4EA5-B7EE-8F686F9F0839}" type="slidenum">
              <a:rPr lang="en-US" altLang="zh-CN" smtClean="0"/>
              <a:pPr>
                <a:buFont typeface="Arial" charset="0"/>
                <a:buNone/>
              </a:pPr>
              <a:t>26</a:t>
            </a:fld>
            <a:endParaRPr lang="en-US" altLang="zh-CN"/>
          </a:p>
        </p:txBody>
      </p:sp>
      <p:sp>
        <p:nvSpPr>
          <p:cNvPr id="92163" name="Rectangle 2"/>
          <p:cNvSpPr>
            <a:spLocks noGrp="1" noRot="1" noChangeAspect="1" noChangeArrowheads="1" noTextEdit="1"/>
          </p:cNvSpPr>
          <p:nvPr>
            <p:ph type="sldImg" idx="4294967295"/>
          </p:nvPr>
        </p:nvSpPr>
        <p:spPr>
          <a:ln/>
        </p:spPr>
      </p:sp>
      <p:sp>
        <p:nvSpPr>
          <p:cNvPr id="92164" name="Rectangle 3"/>
          <p:cNvSpPr>
            <a:spLocks noGrp="1" noChangeArrowheads="1"/>
          </p:cNvSpPr>
          <p:nvPr>
            <p:ph type="body" idx="4294967295"/>
          </p:nvPr>
        </p:nvSpPr>
        <p:spPr/>
        <p:txBody>
          <a:bodyPr>
            <a:prstTxWarp prst="textNoShape">
              <a:avLst/>
            </a:prstTxWarp>
          </a:bodyPr>
          <a:lstStyle/>
          <a:p>
            <a:pPr eaLnBrk="1" hangingPunct="1"/>
            <a:r>
              <a:rPr lang="zh-CN" altLang="en-US"/>
              <a:t>新古典宏观经济学的理论分析脱离了经济现实</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headEnd/>
            <a:tailEnd/>
          </a:ln>
        </p:spPr>
        <p:txBody>
          <a:bodyPr/>
          <a:lstStyle/>
          <a:p>
            <a:pPr>
              <a:buFont typeface="Arial" charset="0"/>
              <a:buNone/>
            </a:pPr>
            <a:fld id="{51996D14-E574-46AE-B0C3-F774923E4CB6}" type="slidenum">
              <a:rPr lang="en-US" altLang="zh-CN" smtClean="0"/>
              <a:pPr>
                <a:buFont typeface="Arial" charset="0"/>
                <a:buNone/>
              </a:pPr>
              <a:t>54</a:t>
            </a:fld>
            <a:endParaRPr lang="en-US" altLang="zh-CN"/>
          </a:p>
        </p:txBody>
      </p:sp>
      <p:sp>
        <p:nvSpPr>
          <p:cNvPr id="95235" name="Rectangle 2"/>
          <p:cNvSpPr>
            <a:spLocks noGrp="1" noRot="1" noChangeAspect="1" noChangeArrowheads="1" noTextEdit="1"/>
          </p:cNvSpPr>
          <p:nvPr>
            <p:ph type="sldImg" idx="4294967295"/>
          </p:nvPr>
        </p:nvSpPr>
        <p:spPr>
          <a:ln/>
        </p:spPr>
      </p:sp>
      <p:sp>
        <p:nvSpPr>
          <p:cNvPr id="95236" name="Rectangle 3"/>
          <p:cNvSpPr>
            <a:spLocks noGrp="1" noChangeArrowheads="1"/>
          </p:cNvSpPr>
          <p:nvPr>
            <p:ph type="body" idx="4294967295"/>
          </p:nvPr>
        </p:nvSpPr>
        <p:spPr/>
        <p:txBody>
          <a:bodyPr>
            <a:prstTxWarp prst="textNoShape">
              <a:avLst/>
            </a:prstTxWarp>
          </a:bodyPr>
          <a:lstStyle/>
          <a:p>
            <a:pPr algn="just" eaLnBrk="1" hangingPunct="1"/>
            <a:r>
              <a:rPr lang="zh-CN" altLang="en-US"/>
              <a:t>新凯恩斯主义经济学的基本特征包括不完全竞争、不完善市场、异质劳动和不对称信息。</a:t>
            </a:r>
          </a:p>
          <a:p>
            <a:pPr eaLnBrk="1" hangingPunct="1"/>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headEnd/>
            <a:tailEnd/>
          </a:ln>
        </p:spPr>
        <p:txBody>
          <a:bodyPr/>
          <a:lstStyle/>
          <a:p>
            <a:pPr>
              <a:buFont typeface="Arial" charset="0"/>
              <a:buNone/>
            </a:pPr>
            <a:fld id="{B0786284-6ECA-4BEB-AF8D-D289F8FCE497}" type="slidenum">
              <a:rPr lang="en-US" altLang="zh-CN" smtClean="0"/>
              <a:pPr>
                <a:buFont typeface="Arial" charset="0"/>
                <a:buNone/>
              </a:pPr>
              <a:t>75</a:t>
            </a:fld>
            <a:endParaRPr lang="en-US" altLang="zh-CN"/>
          </a:p>
        </p:txBody>
      </p:sp>
      <p:sp>
        <p:nvSpPr>
          <p:cNvPr id="97283" name="Rectangle 2"/>
          <p:cNvSpPr>
            <a:spLocks noGrp="1" noRot="1" noChangeAspect="1" noChangeArrowheads="1" noTextEdit="1"/>
          </p:cNvSpPr>
          <p:nvPr>
            <p:ph type="sldImg" idx="4294967295"/>
          </p:nvPr>
        </p:nvSpPr>
        <p:spPr>
          <a:ln/>
        </p:spPr>
      </p:sp>
      <p:sp>
        <p:nvSpPr>
          <p:cNvPr id="97284" name="Rectangle 3"/>
          <p:cNvSpPr>
            <a:spLocks noGrp="1" noChangeArrowheads="1"/>
          </p:cNvSpPr>
          <p:nvPr>
            <p:ph type="body" idx="4294967295"/>
          </p:nvPr>
        </p:nvSpPr>
        <p:spPr/>
        <p:txBody>
          <a:bodyPr>
            <a:prstTxWarp prst="textNoShape">
              <a:avLst/>
            </a:prstTxWarp>
          </a:bodyPr>
          <a:lstStyle/>
          <a:p>
            <a:pPr eaLnBrk="1" hangingPunct="1">
              <a:spcBef>
                <a:spcPct val="0"/>
              </a:spcBef>
            </a:pPr>
            <a:r>
              <a:rPr lang="zh-CN" altLang="en-US" sz="3200"/>
              <a:t>单个厂商降价，会使平均价格水平下降，实际货币余额增加，</a:t>
            </a:r>
            <a:r>
              <a:rPr lang="en-US" altLang="zh-CN" sz="3200"/>
              <a:t>LM</a:t>
            </a:r>
            <a:r>
              <a:rPr lang="zh-CN" altLang="en-US" sz="3200"/>
              <a:t>曲线右移，经济扩张，对所有厂商产品需求增加。这使小小的菜单成本使价格具有粘性。</a:t>
            </a:r>
          </a:p>
          <a:p>
            <a:pPr eaLnBrk="1" hangingPunct="1">
              <a:spcBef>
                <a:spcPct val="0"/>
              </a:spcBef>
            </a:pPr>
            <a:r>
              <a:rPr lang="zh-CN" altLang="en-US" sz="3200"/>
              <a:t>如果所有厂商在需求变化时都调整产量，就必然导致就业和产量的周期性波动。</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ln>
        </p:spPr>
        <p:txBody>
          <a:bodyPr/>
          <a:lstStyle/>
          <a:p>
            <a:pPr>
              <a:buFontTx/>
              <a:buNone/>
              <a:defRPr/>
            </a:pPr>
            <a:endParaRPr lang="zh-CN" altLang="en-US" sz="2400">
              <a:latin typeface="Times New Roman" panose="02020603050405020304" pitchFamily="18" charset="0"/>
            </a:endParaRPr>
          </a:p>
        </p:txBody>
      </p:sp>
      <p:sp>
        <p:nvSpPr>
          <p:cNvPr id="124930" name="Rectangle 2"/>
          <p:cNvSpPr>
            <a:spLocks noGrp="1" noChangeArrowheads="1"/>
          </p:cNvSpPr>
          <p:nvPr>
            <p:ph type="ctrTitle"/>
          </p:nvPr>
        </p:nvSpPr>
        <p:spPr>
          <a:xfrm>
            <a:off x="685800" y="990600"/>
            <a:ext cx="7772400" cy="1371600"/>
          </a:xfrm>
        </p:spPr>
        <p:txBody>
          <a:bodyPr/>
          <a:lstStyle>
            <a:lvl1pPr>
              <a:defRPr sz="4000"/>
            </a:lvl1pPr>
          </a:lstStyle>
          <a:p>
            <a:r>
              <a:rPr lang="zh-CN" altLang="en-US" noProof="1"/>
              <a:t>单击此处编辑母版标题样式</a:t>
            </a:r>
          </a:p>
        </p:txBody>
      </p:sp>
      <p:sp>
        <p:nvSpPr>
          <p:cNvPr id="124931" name="Rectangle 3"/>
          <p:cNvSpPr>
            <a:spLocks noGrp="1" noChangeArrowheads="1"/>
          </p:cNvSpPr>
          <p:nvPr>
            <p:ph type="subTitle" idx="1"/>
          </p:nvPr>
        </p:nvSpPr>
        <p:spPr>
          <a:xfrm>
            <a:off x="1447800" y="3429000"/>
            <a:ext cx="7010400" cy="1600200"/>
          </a:xfrm>
        </p:spPr>
        <p:txBody>
          <a:bodyPr/>
          <a:lstStyle>
            <a:lvl1pPr marL="0" indent="0">
              <a:buFont typeface="Wingdings" panose="05000000000000000000" pitchFamily="2" charset="2"/>
              <a:buNone/>
              <a:defRPr sz="2800"/>
            </a:lvl1pPr>
          </a:lstStyle>
          <a:p>
            <a:r>
              <a:rPr lang="zh-CN" altLang="en-US" noProof="1"/>
              <a:t>单击此处编辑母版副标题样式</a:t>
            </a:r>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a:defRPr/>
            </a:pPr>
            <a:fld id="{717E7C54-01A3-4A20-8E40-6FC1D34FDAF1}" type="datetime1">
              <a:rPr lang="zh-CN" altLang="en-US"/>
              <a:pPr>
                <a:defRPr/>
              </a:pPr>
              <a:t>2024/4/13</a:t>
            </a:fld>
            <a:endParaRPr lang="en-US" altLang="zh-CN"/>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8DB5F996-9795-4297-9EA5-E5D6BEB2A531}" type="slidenum">
              <a:rPr lang="zh-CN" altLang="en-US"/>
              <a:pPr>
                <a:defRPr/>
              </a:pPr>
              <a:t>‹#›</a:t>
            </a:fld>
            <a:endParaRPr lang="zh-CN" altLang="en-US"/>
          </a:p>
        </p:txBody>
      </p:sp>
    </p:spTree>
  </p:cSld>
  <p:clrMapOvr>
    <a:masterClrMapping/>
  </p:clrMapOvr>
  <p:transition>
    <p:pull dir="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6"/>
          <p:cNvSpPr>
            <a:spLocks noGrp="1" noChangeArrowheads="1"/>
          </p:cNvSpPr>
          <p:nvPr>
            <p:ph type="dt" sz="half" idx="10"/>
          </p:nvPr>
        </p:nvSpPr>
        <p:spPr>
          <a:ln/>
        </p:spPr>
        <p:txBody>
          <a:bodyPr/>
          <a:lstStyle>
            <a:lvl1pPr>
              <a:defRPr/>
            </a:lvl1pPr>
          </a:lstStyle>
          <a:p>
            <a:pPr>
              <a:defRPr/>
            </a:pPr>
            <a:fld id="{BACBC5CC-FBF0-4927-B4F7-A3CE4E28BE94}" type="datetime1">
              <a:rPr lang="zh-CN" altLang="en-US"/>
              <a:pPr>
                <a:defRPr/>
              </a:pPr>
              <a:t>2024/4/13</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D6FBB16D-A95F-4593-8411-C82FA1A3E9EC}" type="slidenum">
              <a:rPr lang="zh-CN" altLang="en-US"/>
              <a:pPr>
                <a:defRPr/>
              </a:pPr>
              <a:t>‹#›</a:t>
            </a:fld>
            <a:endParaRPr lang="zh-CN" altLang="en-US"/>
          </a:p>
        </p:txBody>
      </p:sp>
    </p:spTree>
  </p:cSld>
  <p:clrMapOvr>
    <a:masterClrMapping/>
  </p:clrMapOvr>
  <p:transition>
    <p:pull dir="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6"/>
          <p:cNvSpPr>
            <a:spLocks noGrp="1" noChangeArrowheads="1"/>
          </p:cNvSpPr>
          <p:nvPr>
            <p:ph type="dt" sz="half" idx="10"/>
          </p:nvPr>
        </p:nvSpPr>
        <p:spPr>
          <a:ln/>
        </p:spPr>
        <p:txBody>
          <a:bodyPr/>
          <a:lstStyle>
            <a:lvl1pPr>
              <a:defRPr/>
            </a:lvl1pPr>
          </a:lstStyle>
          <a:p>
            <a:pPr>
              <a:defRPr/>
            </a:pPr>
            <a:fld id="{F789C332-CE87-4AA4-BFEE-336569EF1312}" type="datetime1">
              <a:rPr lang="zh-CN" altLang="en-US"/>
              <a:pPr>
                <a:defRPr/>
              </a:pPr>
              <a:t>2024/4/13</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426287AA-518B-4000-8BBA-896DC14FF372}" type="slidenum">
              <a:rPr lang="zh-CN" altLang="en-US"/>
              <a:pPr>
                <a:defRPr/>
              </a:pPr>
              <a:t>‹#›</a:t>
            </a:fld>
            <a:endParaRPr lang="zh-CN" altLang="en-US"/>
          </a:p>
        </p:txBody>
      </p:sp>
    </p:spTree>
  </p:cSld>
  <p:clrMapOvr>
    <a:masterClrMapping/>
  </p:clrMapOvr>
  <p:transition>
    <p:pull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6"/>
          <p:cNvSpPr>
            <a:spLocks noGrp="1" noChangeArrowheads="1"/>
          </p:cNvSpPr>
          <p:nvPr>
            <p:ph type="dt" sz="half" idx="10"/>
          </p:nvPr>
        </p:nvSpPr>
        <p:spPr>
          <a:ln/>
        </p:spPr>
        <p:txBody>
          <a:bodyPr/>
          <a:lstStyle>
            <a:lvl1pPr>
              <a:defRPr/>
            </a:lvl1pPr>
          </a:lstStyle>
          <a:p>
            <a:pPr>
              <a:defRPr/>
            </a:pPr>
            <a:fld id="{3D9D31F9-33BD-4D74-B2A7-FED055F24673}" type="datetime1">
              <a:rPr lang="zh-CN" altLang="en-US"/>
              <a:pPr>
                <a:defRPr/>
              </a:pPr>
              <a:t>2024/4/13</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2549270F-D7A5-4C3A-B248-F1EC43F87012}" type="slidenum">
              <a:rPr lang="zh-CN" altLang="en-US"/>
              <a:pPr>
                <a:defRPr/>
              </a:pPr>
              <a:t>‹#›</a:t>
            </a:fld>
            <a:endParaRPr lang="zh-CN" altLang="en-US"/>
          </a:p>
        </p:txBody>
      </p:sp>
    </p:spTree>
  </p:cSld>
  <p:clrMapOvr>
    <a:masterClrMapping/>
  </p:clrMapOvr>
  <p:transition>
    <p:pull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fld id="{E52A2A05-8A27-48C8-9621-420ACC10FFAA}" type="datetime1">
              <a:rPr lang="zh-CN" altLang="en-US"/>
              <a:pPr>
                <a:defRPr/>
              </a:pPr>
              <a:t>2024/4/13</a:t>
            </a:fld>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6BA3C580-7AD1-448D-8963-27827D429738}" type="slidenum">
              <a:rPr lang="zh-CN" altLang="en-US"/>
              <a:pPr>
                <a:defRPr/>
              </a:pPr>
              <a:t>‹#›</a:t>
            </a:fld>
            <a:endParaRPr lang="zh-CN" altLang="en-US"/>
          </a:p>
        </p:txBody>
      </p:sp>
    </p:spTree>
  </p:cSld>
  <p:clrMapOvr>
    <a:masterClrMapping/>
  </p:clrMapOvr>
  <p:transition>
    <p:pull dir="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6"/>
          <p:cNvSpPr>
            <a:spLocks noGrp="1" noChangeArrowheads="1"/>
          </p:cNvSpPr>
          <p:nvPr>
            <p:ph type="dt" sz="half" idx="10"/>
          </p:nvPr>
        </p:nvSpPr>
        <p:spPr>
          <a:ln/>
        </p:spPr>
        <p:txBody>
          <a:bodyPr/>
          <a:lstStyle>
            <a:lvl1pPr>
              <a:defRPr/>
            </a:lvl1pPr>
          </a:lstStyle>
          <a:p>
            <a:pPr>
              <a:defRPr/>
            </a:pPr>
            <a:fld id="{53B45DA4-9892-464C-84C1-B517FDD0352F}" type="datetime1">
              <a:rPr lang="zh-CN" altLang="en-US"/>
              <a:pPr>
                <a:defRPr/>
              </a:pPr>
              <a:t>2024/4/13</a:t>
            </a:fld>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E15CBBA3-C8E6-43E3-BFF2-978DBFE64983}" type="slidenum">
              <a:rPr lang="zh-CN" altLang="en-US"/>
              <a:pPr>
                <a:defRPr/>
              </a:pPr>
              <a:t>‹#›</a:t>
            </a:fld>
            <a:endParaRPr lang="zh-CN" altLang="en-US"/>
          </a:p>
        </p:txBody>
      </p:sp>
    </p:spTree>
  </p:cSld>
  <p:clrMapOvr>
    <a:masterClrMapping/>
  </p:clrMapOvr>
  <p:transition>
    <p:pull dir="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6"/>
          <p:cNvSpPr>
            <a:spLocks noGrp="1" noChangeArrowheads="1"/>
          </p:cNvSpPr>
          <p:nvPr>
            <p:ph type="dt" sz="half" idx="10"/>
          </p:nvPr>
        </p:nvSpPr>
        <p:spPr>
          <a:ln/>
        </p:spPr>
        <p:txBody>
          <a:bodyPr/>
          <a:lstStyle>
            <a:lvl1pPr>
              <a:defRPr/>
            </a:lvl1pPr>
          </a:lstStyle>
          <a:p>
            <a:pPr>
              <a:defRPr/>
            </a:pPr>
            <a:fld id="{E8B8C55A-BFE9-4513-9118-1FA66D89C62B}" type="datetime1">
              <a:rPr lang="zh-CN" altLang="en-US"/>
              <a:pPr>
                <a:defRPr/>
              </a:pPr>
              <a:t>2024/4/13</a:t>
            </a:fld>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DF816031-044F-488C-8068-1D2967DAE35E}" type="slidenum">
              <a:rPr lang="zh-CN" altLang="en-US"/>
              <a:pPr>
                <a:defRPr/>
              </a:pPr>
              <a:t>‹#›</a:t>
            </a:fld>
            <a:endParaRPr lang="zh-CN" altLang="en-US"/>
          </a:p>
        </p:txBody>
      </p:sp>
    </p:spTree>
  </p:cSld>
  <p:clrMapOvr>
    <a:masterClrMapping/>
  </p:clrMapOvr>
  <p:transition>
    <p:pull dir="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6"/>
          <p:cNvSpPr>
            <a:spLocks noGrp="1" noChangeArrowheads="1"/>
          </p:cNvSpPr>
          <p:nvPr>
            <p:ph type="dt" sz="half" idx="10"/>
          </p:nvPr>
        </p:nvSpPr>
        <p:spPr>
          <a:ln/>
        </p:spPr>
        <p:txBody>
          <a:bodyPr/>
          <a:lstStyle>
            <a:lvl1pPr>
              <a:defRPr/>
            </a:lvl1pPr>
          </a:lstStyle>
          <a:p>
            <a:pPr>
              <a:defRPr/>
            </a:pPr>
            <a:fld id="{AE45C4B3-AD88-474C-AC98-6141E3C12C94}" type="datetime1">
              <a:rPr lang="zh-CN" altLang="en-US"/>
              <a:pPr>
                <a:defRPr/>
              </a:pPr>
              <a:t>2024/4/13</a:t>
            </a:fld>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C3EE55E6-F425-406C-A6C6-FA5DE99DC451}" type="slidenum">
              <a:rPr lang="zh-CN" altLang="en-US"/>
              <a:pPr>
                <a:defRPr/>
              </a:pPr>
              <a:t>‹#›</a:t>
            </a:fld>
            <a:endParaRPr lang="zh-CN" altLang="en-US"/>
          </a:p>
        </p:txBody>
      </p:sp>
    </p:spTree>
  </p:cSld>
  <p:clrMapOvr>
    <a:masterClrMapping/>
  </p:clrMapOvr>
  <p:transition>
    <p:pull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fld id="{F593F919-FC80-47B3-8159-AEE531440F82}" type="datetime1">
              <a:rPr lang="zh-CN" altLang="en-US"/>
              <a:pPr>
                <a:defRPr/>
              </a:pPr>
              <a:t>2024/4/13</a:t>
            </a:fld>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0E826777-6816-4924-8CCA-008ADEA22C54}" type="slidenum">
              <a:rPr lang="zh-CN" altLang="en-US"/>
              <a:pPr>
                <a:defRPr/>
              </a:pPr>
              <a:t>‹#›</a:t>
            </a:fld>
            <a:endParaRPr lang="zh-CN" altLang="en-US"/>
          </a:p>
        </p:txBody>
      </p:sp>
    </p:spTree>
  </p:cSld>
  <p:clrMapOvr>
    <a:masterClrMapping/>
  </p:clrMapOvr>
  <p:transition>
    <p:pull dir="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363DF669-35CC-47E5-BEF7-7D9611F06B2C}" type="datetime1">
              <a:rPr lang="zh-CN" altLang="en-US"/>
              <a:pPr>
                <a:defRPr/>
              </a:pPr>
              <a:t>2024/4/13</a:t>
            </a:fld>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EEEABE32-B22E-403E-9948-CE288E96D692}" type="slidenum">
              <a:rPr lang="zh-CN" altLang="en-US"/>
              <a:pPr>
                <a:defRPr/>
              </a:pPr>
              <a:t>‹#›</a:t>
            </a:fld>
            <a:endParaRPr lang="zh-CN" altLang="en-US"/>
          </a:p>
        </p:txBody>
      </p:sp>
    </p:spTree>
  </p:cSld>
  <p:clrMapOvr>
    <a:masterClrMapping/>
  </p:clrMapOvr>
  <p:transition>
    <p:pull dir="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72AE0369-BA20-4FAB-9E9E-C351205F3183}" type="datetime1">
              <a:rPr lang="zh-CN" altLang="en-US"/>
              <a:pPr>
                <a:defRPr/>
              </a:pPr>
              <a:t>2024/4/13</a:t>
            </a:fld>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ED086B6A-E6F5-4033-B01C-D6FE19A8C259}" type="slidenum">
              <a:rPr lang="zh-CN" altLang="en-US"/>
              <a:pPr>
                <a:defRPr/>
              </a:pPr>
              <a:t>‹#›</a:t>
            </a:fld>
            <a:endParaRPr lang="zh-CN" altLang="en-US"/>
          </a:p>
        </p:txBody>
      </p:sp>
    </p:spTree>
  </p:cSld>
  <p:clrMapOvr>
    <a:masterClrMapping/>
  </p:clrMapOvr>
  <p:transition>
    <p:pull dir="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bwMode="auto">
          <a:xfrm>
            <a:off x="574675" y="304800"/>
            <a:ext cx="8001000" cy="12160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3075" name="Rectangle 3"/>
          <p:cNvSpPr>
            <a:spLocks noGrp="1" noChangeArrowheads="1"/>
          </p:cNvSpPr>
          <p:nvPr>
            <p:ph type="body" idx="4294967295"/>
          </p:nvPr>
        </p:nvSpPr>
        <p:spPr bwMode="auto">
          <a:xfrm>
            <a:off x="566738" y="1752600"/>
            <a:ext cx="80010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23908" name="AutoShape 4"/>
          <p:cNvSpPr>
            <a:spLocks noChangeArrowheads="1"/>
          </p:cNvSpPr>
          <p:nvPr/>
        </p:nvSpPr>
        <p:spPr bwMode="auto">
          <a:xfrm>
            <a:off x="609600" y="1566863"/>
            <a:ext cx="7958138"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ln>
        </p:spPr>
        <p:txBody>
          <a:bodyPr/>
          <a:lstStyle/>
          <a:p>
            <a:pPr>
              <a:buFontTx/>
              <a:buNone/>
              <a:defRPr/>
            </a:pPr>
            <a:endParaRPr lang="zh-CN" altLang="en-US" sz="2400">
              <a:latin typeface="Times New Roman" panose="02020603050405020304" pitchFamily="18" charset="0"/>
            </a:endParaRPr>
          </a:p>
        </p:txBody>
      </p:sp>
      <p:sp>
        <p:nvSpPr>
          <p:cNvPr id="123909" name="Line 5"/>
          <p:cNvSpPr>
            <a:spLocks noChangeShapeType="1"/>
          </p:cNvSpPr>
          <p:nvPr/>
        </p:nvSpPr>
        <p:spPr bwMode="auto">
          <a:xfrm flipV="1">
            <a:off x="609600" y="6172200"/>
            <a:ext cx="7924800" cy="0"/>
          </a:xfrm>
          <a:prstGeom prst="line">
            <a:avLst/>
          </a:prstGeom>
          <a:noFill/>
          <a:ln w="3175">
            <a:solidFill>
              <a:schemeClr val="accent2"/>
            </a:solidFill>
            <a:round/>
          </a:ln>
          <a:effectLst/>
        </p:spPr>
        <p:txBody>
          <a:bodyPr/>
          <a:lstStyle/>
          <a:p>
            <a:pPr>
              <a:buFontTx/>
              <a:buNone/>
              <a:defRPr/>
            </a:pPr>
            <a:endParaRPr lang="zh-CN" altLang="en-US" sz="1800"/>
          </a:p>
        </p:txBody>
      </p:sp>
      <p:sp>
        <p:nvSpPr>
          <p:cNvPr id="123910" name="Rectangle 6"/>
          <p:cNvSpPr>
            <a:spLocks noGrp="1" noChangeArrowheads="1"/>
          </p:cNvSpPr>
          <p:nvPr>
            <p:ph type="dt" sz="half" idx="2"/>
          </p:nvPr>
        </p:nvSpPr>
        <p:spPr bwMode="auto">
          <a:xfrm>
            <a:off x="609600" y="6245225"/>
            <a:ext cx="1981200" cy="476250"/>
          </a:xfrm>
          <a:prstGeom prst="rect">
            <a:avLst/>
          </a:prstGeom>
          <a:noFill/>
          <a:ln w="9525">
            <a:noFill/>
            <a:miter lim="800000"/>
          </a:ln>
          <a:effectLst/>
        </p:spPr>
        <p:txBody>
          <a:bodyPr vert="horz" wrap="square" lIns="91440" tIns="45720" rIns="91440" bIns="45720" numCol="1" anchor="t" anchorCtr="0" compatLnSpc="1"/>
          <a:lstStyle>
            <a:lvl1pPr algn="l">
              <a:buFontTx/>
              <a:buNone/>
              <a:defRPr sz="1200">
                <a:latin typeface="+mn-lt"/>
              </a:defRPr>
            </a:lvl1pPr>
          </a:lstStyle>
          <a:p>
            <a:pPr>
              <a:defRPr/>
            </a:pPr>
            <a:fld id="{D27EDB3B-7C3A-4E9A-A0F7-D5A26F98C0F8}" type="datetime1">
              <a:rPr lang="zh-CN" altLang="en-US"/>
              <a:pPr>
                <a:defRPr/>
              </a:pPr>
              <a:t>2024/4/13</a:t>
            </a:fld>
            <a:endParaRPr lang="en-US" altLang="zh-CN"/>
          </a:p>
        </p:txBody>
      </p:sp>
      <p:sp>
        <p:nvSpPr>
          <p:cNvPr id="123911" name="Rectangle 7"/>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buFontTx/>
              <a:buNone/>
              <a:defRPr sz="1200">
                <a:latin typeface="+mn-lt"/>
              </a:defRPr>
            </a:lvl1pPr>
          </a:lstStyle>
          <a:p>
            <a:pPr>
              <a:defRPr/>
            </a:pPr>
            <a:endParaRPr lang="en-US" altLang="zh-CN"/>
          </a:p>
        </p:txBody>
      </p:sp>
      <p:sp>
        <p:nvSpPr>
          <p:cNvPr id="123912" name="Rectangle 8"/>
          <p:cNvSpPr>
            <a:spLocks noGrp="1" noChangeArrowheads="1"/>
          </p:cNvSpPr>
          <p:nvPr>
            <p:ph type="sldNum" sz="quarter" idx="4"/>
          </p:nvPr>
        </p:nvSpPr>
        <p:spPr bwMode="auto">
          <a:xfrm>
            <a:off x="6553200" y="6245225"/>
            <a:ext cx="1981200" cy="47625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lgn="r">
              <a:buFont typeface="Arial" pitchFamily="34" charset="0"/>
              <a:buNone/>
              <a:defRPr sz="1200">
                <a:latin typeface="Verdana" pitchFamily="34" charset="0"/>
              </a:defRPr>
            </a:lvl1pPr>
          </a:lstStyle>
          <a:p>
            <a:pPr>
              <a:defRPr/>
            </a:pPr>
            <a:fld id="{9A3B1360-FC83-427C-A5FB-92A9F0A01E54}"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70"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transition>
    <p:pull dir="ru"/>
  </p:transition>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2.bin"/><Relationship Id="rId1" Type="http://schemas.openxmlformats.org/officeDocument/2006/relationships/slideLayout" Target="../slideLayouts/slideLayout7.xml"/><Relationship Id="rId5" Type="http://schemas.openxmlformats.org/officeDocument/2006/relationships/image" Target="../media/image15.wmf"/><Relationship Id="rId4" Type="http://schemas.openxmlformats.org/officeDocument/2006/relationships/oleObject" Target="../embeddings/oleObject3.bin"/></Relationships>
</file>

<file path=ppt/slides/_rels/slide5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7.wmf"/></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baike.baidu.com/pic/88/11755987346621123.jpg" TargetMode="Externa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2"/>
          <p:cNvSpPr txBox="1">
            <a:spLocks noChangeArrowheads="1"/>
          </p:cNvSpPr>
          <p:nvPr/>
        </p:nvSpPr>
        <p:spPr bwMode="auto">
          <a:xfrm>
            <a:off x="-828675" y="1052513"/>
            <a:ext cx="10409238" cy="5447645"/>
          </a:xfrm>
          <a:prstGeom prst="rect">
            <a:avLst/>
          </a:prstGeom>
          <a:noFill/>
          <a:ln w="12700">
            <a:noFill/>
            <a:miter lim="800000"/>
            <a:headEnd/>
            <a:tailEnd/>
          </a:ln>
        </p:spPr>
        <p:txBody>
          <a:bodyPr>
            <a:spAutoFit/>
          </a:bodyPr>
          <a:lstStyle/>
          <a:p>
            <a:pPr algn="ctr"/>
            <a:r>
              <a:rPr lang="en-US" altLang="zh-CN" sz="3200" dirty="0">
                <a:latin typeface="Times New Roman" pitchFamily="18" charset="0"/>
              </a:rPr>
              <a:t>            </a:t>
            </a:r>
          </a:p>
          <a:p>
            <a:pPr algn="ctr"/>
            <a:endParaRPr lang="zh-CN" altLang="en-US" sz="3200" dirty="0">
              <a:latin typeface="Times New Roman" pitchFamily="18" charset="0"/>
            </a:endParaRPr>
          </a:p>
          <a:p>
            <a:pPr algn="ctr"/>
            <a:r>
              <a:rPr lang="zh-CN" altLang="en-US" sz="3200" dirty="0">
                <a:solidFill>
                  <a:srgbClr val="663300"/>
                </a:solidFill>
                <a:latin typeface="Times New Roman" pitchFamily="18" charset="0"/>
                <a:ea typeface="黑体" pitchFamily="2" charset="-122"/>
              </a:rPr>
              <a:t>新凯恩斯主义</a:t>
            </a:r>
          </a:p>
          <a:p>
            <a:pPr algn="ctr"/>
            <a:r>
              <a:rPr lang="zh-CN" altLang="en-US" sz="3200" b="1" dirty="0">
                <a:solidFill>
                  <a:srgbClr val="996600"/>
                </a:solidFill>
                <a:latin typeface="Times New Roman" pitchFamily="18" charset="0"/>
              </a:rPr>
              <a:t>（</a:t>
            </a:r>
            <a:r>
              <a:rPr lang="en-US" altLang="zh-CN" sz="3200" b="1" dirty="0">
                <a:solidFill>
                  <a:srgbClr val="996600"/>
                </a:solidFill>
                <a:latin typeface="Times New Roman" pitchFamily="18" charset="0"/>
              </a:rPr>
              <a:t>New—Keynesianism,   NK   </a:t>
            </a:r>
            <a:r>
              <a:rPr lang="zh-CN" altLang="en-US" sz="3200" b="1" dirty="0">
                <a:solidFill>
                  <a:srgbClr val="996600"/>
                </a:solidFill>
                <a:latin typeface="Times New Roman" pitchFamily="18" charset="0"/>
              </a:rPr>
              <a:t>）</a:t>
            </a:r>
          </a:p>
          <a:p>
            <a:pPr algn="ctr"/>
            <a:endParaRPr lang="zh-CN" altLang="en-US" sz="3200" b="1" dirty="0">
              <a:solidFill>
                <a:srgbClr val="996600"/>
              </a:solidFill>
              <a:latin typeface="Times New Roman" pitchFamily="18" charset="0"/>
            </a:endParaRPr>
          </a:p>
          <a:p>
            <a:pPr algn="ctr"/>
            <a:endParaRPr lang="en-US" altLang="zh-CN" sz="2800" dirty="0">
              <a:solidFill>
                <a:srgbClr val="663300"/>
              </a:solidFill>
              <a:latin typeface="Times New Roman" pitchFamily="18" charset="0"/>
              <a:ea typeface="黑体" pitchFamily="2" charset="-122"/>
            </a:endParaRPr>
          </a:p>
          <a:p>
            <a:pPr algn="ctr"/>
            <a:r>
              <a:rPr lang="zh-CN" altLang="en-US" sz="2800" dirty="0">
                <a:solidFill>
                  <a:srgbClr val="663300"/>
                </a:solidFill>
                <a:latin typeface="Times New Roman" pitchFamily="18" charset="0"/>
                <a:ea typeface="黑体" pitchFamily="2" charset="-122"/>
              </a:rPr>
              <a:t>或：新凯恩斯主义经济学</a:t>
            </a:r>
          </a:p>
          <a:p>
            <a:pPr algn="ctr"/>
            <a:r>
              <a:rPr lang="zh-CN" altLang="en-US" sz="2800" dirty="0">
                <a:solidFill>
                  <a:srgbClr val="996600"/>
                </a:solidFill>
                <a:latin typeface="Times New Roman" pitchFamily="18" charset="0"/>
              </a:rPr>
              <a:t>（</a:t>
            </a:r>
            <a:r>
              <a:rPr lang="en-US" altLang="zh-CN" sz="2800" dirty="0">
                <a:solidFill>
                  <a:srgbClr val="996600"/>
                </a:solidFill>
                <a:latin typeface="Times New Roman" pitchFamily="18" charset="0"/>
              </a:rPr>
              <a:t>New—Keynesian Economics,   NKE  </a:t>
            </a:r>
            <a:r>
              <a:rPr lang="zh-CN" altLang="en-US" sz="2800" dirty="0">
                <a:solidFill>
                  <a:srgbClr val="996600"/>
                </a:solidFill>
                <a:latin typeface="Times New Roman" pitchFamily="18" charset="0"/>
              </a:rPr>
              <a:t>）</a:t>
            </a:r>
          </a:p>
          <a:p>
            <a:pPr algn="ctr"/>
            <a:endParaRPr lang="zh-CN" altLang="en-US" sz="4000" b="1" dirty="0">
              <a:latin typeface="Times New Roman" pitchFamily="18" charset="0"/>
            </a:endParaRPr>
          </a:p>
          <a:p>
            <a:endParaRPr lang="zh-CN" altLang="en-US" sz="4000" b="1" dirty="0">
              <a:latin typeface="Times New Roman" pitchFamily="18" charset="0"/>
            </a:endParaRPr>
          </a:p>
          <a:p>
            <a:r>
              <a:rPr lang="zh-CN" altLang="en-US" sz="2400" dirty="0">
                <a:latin typeface="Times New Roman" pitchFamily="18" charset="0"/>
              </a:rPr>
              <a:t> </a:t>
            </a:r>
          </a:p>
        </p:txBody>
      </p:sp>
      <p:sp>
        <p:nvSpPr>
          <p:cNvPr id="5123" name="Text Box 3"/>
          <p:cNvSpPr txBox="1">
            <a:spLocks noChangeArrowheads="1"/>
          </p:cNvSpPr>
          <p:nvPr/>
        </p:nvSpPr>
        <p:spPr bwMode="auto">
          <a:xfrm>
            <a:off x="1023938" y="201613"/>
            <a:ext cx="3781805" cy="830997"/>
          </a:xfrm>
          <a:prstGeom prst="rect">
            <a:avLst/>
          </a:prstGeom>
          <a:noFill/>
          <a:ln w="25400">
            <a:noFill/>
            <a:miter lim="800000"/>
            <a:headEnd/>
            <a:tailEnd/>
          </a:ln>
        </p:spPr>
        <p:txBody>
          <a:bodyPr wrap="none">
            <a:spAutoFit/>
          </a:bodyPr>
          <a:lstStyle/>
          <a:p>
            <a:endParaRPr lang="en-US" altLang="zh-CN" sz="2400" b="1" dirty="0"/>
          </a:p>
          <a:p>
            <a:r>
              <a:rPr lang="en-US" altLang="zh-CN" sz="2400" b="1" dirty="0">
                <a:solidFill>
                  <a:srgbClr val="996600"/>
                </a:solidFill>
              </a:rPr>
              <a:t>&lt;</a:t>
            </a:r>
            <a:r>
              <a:rPr lang="zh-CN" altLang="en-US" sz="2400" b="1" dirty="0">
                <a:solidFill>
                  <a:srgbClr val="996600"/>
                </a:solidFill>
                <a:ea typeface="隶书" pitchFamily="49" charset="-122"/>
              </a:rPr>
              <a:t>当代西方经济学流派</a:t>
            </a:r>
            <a:r>
              <a:rPr lang="en-US" altLang="zh-CN" sz="2400" b="1" dirty="0">
                <a:solidFill>
                  <a:srgbClr val="996600"/>
                </a:solidFill>
              </a:rPr>
              <a:t>&gt;</a:t>
            </a:r>
            <a:r>
              <a:rPr lang="zh-CN" altLang="en-US" sz="2400" b="1" dirty="0">
                <a:solidFill>
                  <a:srgbClr val="996600"/>
                </a:solidFill>
                <a:ea typeface="隶书" pitchFamily="49" charset="-122"/>
              </a:rPr>
              <a:t>之</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050">
                                            <p:txEl>
                                              <p:pRg st="0" end="0"/>
                                            </p:txEl>
                                          </p:spTgt>
                                        </p:tgtEl>
                                        <p:attrNameLst>
                                          <p:attrName>style.visibility</p:attrName>
                                        </p:attrNameLst>
                                      </p:cBhvr>
                                      <p:to>
                                        <p:strVal val="visible"/>
                                      </p:to>
                                    </p:set>
                                    <p:anim calcmode="lin" valueType="num">
                                      <p:cBhvr additive="base">
                                        <p:cTn id="7" dur="500" fill="hold"/>
                                        <p:tgtEl>
                                          <p:spTgt spid="205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50">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2050">
                                            <p:txEl>
                                              <p:pRg st="2" end="2"/>
                                            </p:txEl>
                                          </p:spTgt>
                                        </p:tgtEl>
                                        <p:attrNameLst>
                                          <p:attrName>style.visibility</p:attrName>
                                        </p:attrNameLst>
                                      </p:cBhvr>
                                      <p:to>
                                        <p:strVal val="visible"/>
                                      </p:to>
                                    </p:set>
                                    <p:anim calcmode="lin" valueType="num">
                                      <p:cBhvr additive="base">
                                        <p:cTn id="12" dur="500" fill="hold"/>
                                        <p:tgtEl>
                                          <p:spTgt spid="2050">
                                            <p:txEl>
                                              <p:pRg st="2" end="2"/>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2050">
                                            <p:txEl>
                                              <p:pRg st="2" end="2"/>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2050">
                                            <p:txEl>
                                              <p:pRg st="3" end="3"/>
                                            </p:txEl>
                                          </p:spTgt>
                                        </p:tgtEl>
                                        <p:attrNameLst>
                                          <p:attrName>style.visibility</p:attrName>
                                        </p:attrNameLst>
                                      </p:cBhvr>
                                      <p:to>
                                        <p:strVal val="visible"/>
                                      </p:to>
                                    </p:set>
                                    <p:anim calcmode="lin" valueType="num">
                                      <p:cBhvr additive="base">
                                        <p:cTn id="17" dur="500" fill="hold"/>
                                        <p:tgtEl>
                                          <p:spTgt spid="2050">
                                            <p:txEl>
                                              <p:pRg st="3" end="3"/>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050">
                                            <p:txEl>
                                              <p:pRg st="3" end="3"/>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nodeType="afterEffect">
                                  <p:stCondLst>
                                    <p:cond delay="0"/>
                                  </p:stCondLst>
                                  <p:childTnLst>
                                    <p:set>
                                      <p:cBhvr>
                                        <p:cTn id="21" dur="1" fill="hold">
                                          <p:stCondLst>
                                            <p:cond delay="0"/>
                                          </p:stCondLst>
                                        </p:cTn>
                                        <p:tgtEl>
                                          <p:spTgt spid="2050">
                                            <p:txEl>
                                              <p:pRg st="6" end="6"/>
                                            </p:txEl>
                                          </p:spTgt>
                                        </p:tgtEl>
                                        <p:attrNameLst>
                                          <p:attrName>style.visibility</p:attrName>
                                        </p:attrNameLst>
                                      </p:cBhvr>
                                      <p:to>
                                        <p:strVal val="visible"/>
                                      </p:to>
                                    </p:set>
                                    <p:anim calcmode="lin" valueType="num">
                                      <p:cBhvr additive="base">
                                        <p:cTn id="22" dur="500" fill="hold"/>
                                        <p:tgtEl>
                                          <p:spTgt spid="2050">
                                            <p:txEl>
                                              <p:pRg st="6" end="6"/>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2050">
                                            <p:txEl>
                                              <p:pRg st="6" end="6"/>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nodeType="afterEffect">
                                  <p:stCondLst>
                                    <p:cond delay="0"/>
                                  </p:stCondLst>
                                  <p:childTnLst>
                                    <p:set>
                                      <p:cBhvr>
                                        <p:cTn id="26" dur="1" fill="hold">
                                          <p:stCondLst>
                                            <p:cond delay="0"/>
                                          </p:stCondLst>
                                        </p:cTn>
                                        <p:tgtEl>
                                          <p:spTgt spid="2050">
                                            <p:txEl>
                                              <p:pRg st="7" end="7"/>
                                            </p:txEl>
                                          </p:spTgt>
                                        </p:tgtEl>
                                        <p:attrNameLst>
                                          <p:attrName>style.visibility</p:attrName>
                                        </p:attrNameLst>
                                      </p:cBhvr>
                                      <p:to>
                                        <p:strVal val="visible"/>
                                      </p:to>
                                    </p:set>
                                    <p:anim calcmode="lin" valueType="num">
                                      <p:cBhvr additive="base">
                                        <p:cTn id="27" dur="500" fill="hold"/>
                                        <p:tgtEl>
                                          <p:spTgt spid="2050">
                                            <p:txEl>
                                              <p:pRg st="7" end="7"/>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050">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F2E17576-237B-4893-8776-4677183119AA}"/>
              </a:ext>
            </a:extLst>
          </p:cNvPr>
          <p:cNvSpPr>
            <a:spLocks noGrp="1"/>
          </p:cNvSpPr>
          <p:nvPr>
            <p:ph type="title"/>
          </p:nvPr>
        </p:nvSpPr>
        <p:spPr/>
        <p:txBody>
          <a:bodyPr/>
          <a:lstStyle/>
          <a:p>
            <a:r>
              <a:rPr lang="zh-CN" altLang="en-US" sz="3600" dirty="0"/>
              <a:t>关于“动物精神”（</a:t>
            </a:r>
            <a:r>
              <a:rPr lang="en-US" altLang="zh-CN" sz="3600" dirty="0">
                <a:solidFill>
                  <a:srgbClr val="663300"/>
                </a:solidFill>
                <a:latin typeface="Times New Roman" panose="02020603050405020304" pitchFamily="18" charset="0"/>
                <a:cs typeface="Times New Roman" panose="02020603050405020304" pitchFamily="18" charset="0"/>
              </a:rPr>
              <a:t> Animal Spirits </a:t>
            </a:r>
            <a:r>
              <a:rPr lang="zh-CN" altLang="en-US" sz="3600" dirty="0"/>
              <a:t>）</a:t>
            </a:r>
          </a:p>
        </p:txBody>
      </p:sp>
      <p:sp>
        <p:nvSpPr>
          <p:cNvPr id="6" name="内容占位符 5">
            <a:extLst>
              <a:ext uri="{FF2B5EF4-FFF2-40B4-BE49-F238E27FC236}">
                <a16:creationId xmlns:a16="http://schemas.microsoft.com/office/drawing/2014/main" id="{9C70A7B0-61A2-46EB-A672-689BB8A6A92E}"/>
              </a:ext>
            </a:extLst>
          </p:cNvPr>
          <p:cNvSpPr>
            <a:spLocks noGrp="1"/>
          </p:cNvSpPr>
          <p:nvPr>
            <p:ph idx="1"/>
          </p:nvPr>
        </p:nvSpPr>
        <p:spPr/>
        <p:txBody>
          <a:bodyPr/>
          <a:lstStyle/>
          <a:p>
            <a:r>
              <a:rPr lang="zh-CN" altLang="zh-CN" sz="2800" kern="100" dirty="0">
                <a:solidFill>
                  <a:srgbClr val="191919"/>
                </a:solidFill>
                <a:effectLst/>
                <a:latin typeface="Arial" panose="020B0604020202020204" pitchFamily="34" charset="0"/>
                <a:ea typeface="等线" panose="02010600030101010101" pitchFamily="2" charset="-122"/>
                <a:cs typeface="Arial" panose="020B0604020202020204" pitchFamily="34" charset="0"/>
              </a:rPr>
              <a:t>在《通论》中，凯恩斯使用“动物精神”的概念表达“并非基于各种概率加权平均而做出的合乎理性的定量决策，而是一种自发的行为冲动。”</a:t>
            </a:r>
            <a:endParaRPr lang="en-US" altLang="zh-CN" sz="2800" kern="100" dirty="0">
              <a:solidFill>
                <a:srgbClr val="191919"/>
              </a:solidFill>
              <a:effectLst/>
              <a:latin typeface="Arial" panose="020B0604020202020204" pitchFamily="34" charset="0"/>
              <a:ea typeface="等线" panose="02010600030101010101" pitchFamily="2" charset="-122"/>
              <a:cs typeface="Arial" panose="020B0604020202020204" pitchFamily="34" charset="0"/>
            </a:endParaRPr>
          </a:p>
          <a:p>
            <a:pPr marL="0" indent="0">
              <a:buNone/>
            </a:pP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zh-CN" altLang="zh-CN" sz="2800" kern="100" dirty="0">
                <a:solidFill>
                  <a:srgbClr val="663300"/>
                </a:solidFill>
                <a:effectLst/>
                <a:latin typeface="Times New Roman" panose="02020603050405020304" pitchFamily="18" charset="0"/>
                <a:ea typeface="宋体" panose="02010600030101010101" pitchFamily="2" charset="-122"/>
                <a:cs typeface="Times New Roman" panose="02020603050405020304" pitchFamily="18" charset="0"/>
              </a:rPr>
              <a:t>动物精神是凯恩斯解释大萧条的核心理念</a:t>
            </a:r>
            <a:endParaRPr lang="en-US" altLang="zh-CN" sz="2800" kern="100" dirty="0">
              <a:solidFill>
                <a:srgbClr val="663300"/>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099376456"/>
      </p:ext>
    </p:extLst>
  </p:cSld>
  <p:clrMapOvr>
    <a:masterClrMapping/>
  </p:clrMapOvr>
  <p:transition>
    <p:pull dir="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F2E17576-237B-4893-8776-4677183119AA}"/>
              </a:ext>
            </a:extLst>
          </p:cNvPr>
          <p:cNvSpPr>
            <a:spLocks noGrp="1"/>
          </p:cNvSpPr>
          <p:nvPr>
            <p:ph type="title"/>
          </p:nvPr>
        </p:nvSpPr>
        <p:spPr/>
        <p:txBody>
          <a:bodyPr/>
          <a:lstStyle/>
          <a:p>
            <a:r>
              <a:rPr lang="zh-CN" altLang="en-US" sz="3600" dirty="0"/>
              <a:t>关于“动物精神”（</a:t>
            </a:r>
            <a:r>
              <a:rPr lang="en-US" altLang="zh-CN" sz="3600" dirty="0">
                <a:solidFill>
                  <a:srgbClr val="663300"/>
                </a:solidFill>
                <a:latin typeface="Times New Roman" panose="02020603050405020304" pitchFamily="18" charset="0"/>
                <a:cs typeface="Times New Roman" panose="02020603050405020304" pitchFamily="18" charset="0"/>
              </a:rPr>
              <a:t> Animal Spirits </a:t>
            </a:r>
            <a:r>
              <a:rPr lang="zh-CN" altLang="en-US" sz="3600" dirty="0"/>
              <a:t>）</a:t>
            </a:r>
          </a:p>
        </p:txBody>
      </p:sp>
      <p:sp>
        <p:nvSpPr>
          <p:cNvPr id="6" name="内容占位符 5">
            <a:extLst>
              <a:ext uri="{FF2B5EF4-FFF2-40B4-BE49-F238E27FC236}">
                <a16:creationId xmlns:a16="http://schemas.microsoft.com/office/drawing/2014/main" id="{9C70A7B0-61A2-46EB-A672-689BB8A6A92E}"/>
              </a:ext>
            </a:extLst>
          </p:cNvPr>
          <p:cNvSpPr>
            <a:spLocks noGrp="1"/>
          </p:cNvSpPr>
          <p:nvPr>
            <p:ph idx="1"/>
          </p:nvPr>
        </p:nvSpPr>
        <p:spPr>
          <a:xfrm>
            <a:off x="566738" y="1752600"/>
            <a:ext cx="8181726" cy="4267200"/>
          </a:xfrm>
        </p:spPr>
        <p:txBody>
          <a:bodyPr/>
          <a:lstStyle/>
          <a:p>
            <a:r>
              <a:rPr lang="zh-CN" altLang="zh-CN" sz="2800" kern="100" dirty="0">
                <a:solidFill>
                  <a:srgbClr val="663300"/>
                </a:solidFill>
                <a:effectLst/>
                <a:latin typeface="Times New Roman" panose="02020603050405020304" pitchFamily="18" charset="0"/>
                <a:ea typeface="宋体" panose="02010600030101010101" pitchFamily="2" charset="-122"/>
                <a:cs typeface="Times New Roman" panose="02020603050405020304" pitchFamily="18" charset="0"/>
              </a:rPr>
              <a:t>《通论》后，几乎所有的动物精神，</a:t>
            </a:r>
            <a:r>
              <a:rPr lang="zh-CN" altLang="en-US" sz="2800" kern="100" dirty="0">
                <a:solidFill>
                  <a:srgbClr val="663300"/>
                </a:solidFill>
                <a:latin typeface="Times New Roman" panose="02020603050405020304" pitchFamily="18" charset="0"/>
                <a:ea typeface="宋体" panose="02010600030101010101" pitchFamily="2" charset="-122"/>
                <a:cs typeface="Times New Roman" panose="02020603050405020304" pitchFamily="18" charset="0"/>
              </a:rPr>
              <a:t>包括</a:t>
            </a:r>
            <a:r>
              <a:rPr lang="zh-CN" altLang="zh-CN" sz="2800" kern="100" dirty="0">
                <a:solidFill>
                  <a:srgbClr val="663300"/>
                </a:solidFill>
                <a:effectLst/>
                <a:latin typeface="Times New Roman" panose="02020603050405020304" pitchFamily="18" charset="0"/>
                <a:ea typeface="宋体" panose="02010600030101010101" pitchFamily="2" charset="-122"/>
                <a:cs typeface="Times New Roman" panose="02020603050405020304" pitchFamily="18" charset="0"/>
              </a:rPr>
              <a:t>非经济动机</a:t>
            </a:r>
            <a:r>
              <a:rPr lang="zh-CN" altLang="en-US" sz="2800" kern="100" dirty="0">
                <a:solidFill>
                  <a:srgbClr val="663300"/>
                </a:solidFill>
                <a:latin typeface="Times New Roman" panose="02020603050405020304" pitchFamily="18" charset="0"/>
                <a:ea typeface="宋体" panose="02010600030101010101" pitchFamily="2" charset="-122"/>
                <a:cs typeface="Times New Roman" panose="02020603050405020304" pitchFamily="18" charset="0"/>
              </a:rPr>
              <a:t>和</a:t>
            </a:r>
            <a:r>
              <a:rPr lang="zh-CN" altLang="zh-CN" sz="2800" kern="100" dirty="0">
                <a:solidFill>
                  <a:srgbClr val="663300"/>
                </a:solidFill>
                <a:effectLst/>
                <a:latin typeface="Times New Roman" panose="02020603050405020304" pitchFamily="18" charset="0"/>
                <a:ea typeface="宋体" panose="02010600030101010101" pitchFamily="2" charset="-122"/>
                <a:cs typeface="Times New Roman" panose="02020603050405020304" pitchFamily="18" charset="0"/>
              </a:rPr>
              <a:t>非理性行为，都被他的追随者一一抹杀。 “被注了水的《通论》在五六十年代几乎被普遍接受。”</a:t>
            </a:r>
            <a:endParaRPr lang="en-US" altLang="zh-CN" sz="2800" kern="100" dirty="0">
              <a:solidFill>
                <a:srgbClr val="6633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en-US" altLang="zh-CN" sz="2800" kern="100" dirty="0">
              <a:solidFill>
                <a:srgbClr val="6633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800" kern="100" dirty="0">
                <a:solidFill>
                  <a:srgbClr val="663300"/>
                </a:solidFill>
                <a:latin typeface="Times New Roman" panose="02020603050405020304" pitchFamily="18" charset="0"/>
                <a:ea typeface="宋体" panose="02010600030101010101" pitchFamily="2" charset="-122"/>
                <a:cs typeface="Times New Roman" panose="02020603050405020304" pitchFamily="18" charset="0"/>
              </a:rPr>
              <a:t>阿克洛夫主张：</a:t>
            </a:r>
            <a:endParaRPr lang="en-US" altLang="zh-CN" sz="2800" kern="100" dirty="0">
              <a:solidFill>
                <a:srgbClr val="66330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r>
              <a:rPr lang="en-US" altLang="zh-CN" sz="2800" kern="100" dirty="0">
                <a:solidFill>
                  <a:srgbClr val="6633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kern="100" dirty="0">
                <a:solidFill>
                  <a:srgbClr val="663300"/>
                </a:solidFill>
                <a:latin typeface="Times New Roman" panose="02020603050405020304" pitchFamily="18" charset="0"/>
                <a:ea typeface="宋体" panose="02010600030101010101" pitchFamily="2" charset="-122"/>
                <a:cs typeface="Times New Roman" panose="02020603050405020304" pitchFamily="18" charset="0"/>
              </a:rPr>
              <a:t>重新重视人的动物精神。公平等社会心理因素应成为影响经济行为人的重要因素</a:t>
            </a:r>
            <a:endParaRPr lang="zh-CN" altLang="en-US" sz="2800" dirty="0">
              <a:solidFill>
                <a:srgbClr val="663300"/>
              </a:solidFill>
            </a:endParaRPr>
          </a:p>
        </p:txBody>
      </p:sp>
    </p:spTree>
    <p:extLst>
      <p:ext uri="{BB962C8B-B14F-4D97-AF65-F5344CB8AC3E}">
        <p14:creationId xmlns:p14="http://schemas.microsoft.com/office/powerpoint/2010/main" val="4223623408"/>
      </p:ext>
    </p:extLst>
  </p:cSld>
  <p:clrMapOvr>
    <a:masterClrMapping/>
  </p:clrMapOvr>
  <p:transition>
    <p:pull dir="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6FE85B-9A20-412C-9999-C823980A4DEE}"/>
              </a:ext>
            </a:extLst>
          </p:cNvPr>
          <p:cNvSpPr>
            <a:spLocks noGrp="1"/>
          </p:cNvSpPr>
          <p:nvPr>
            <p:ph type="title"/>
          </p:nvPr>
        </p:nvSpPr>
        <p:spPr/>
        <p:txBody>
          <a:bodyPr/>
          <a:lstStyle/>
          <a:p>
            <a:r>
              <a:rPr lang="zh-CN" altLang="zh-CN" sz="3200" kern="100" dirty="0">
                <a:solidFill>
                  <a:srgbClr val="996600"/>
                </a:solidFill>
                <a:effectLst/>
                <a:latin typeface="Times New Roman" panose="02020603050405020304" pitchFamily="18" charset="0"/>
                <a:ea typeface="宋体" panose="02010600030101010101" pitchFamily="2" charset="-122"/>
              </a:rPr>
              <a:t>动物精神</a:t>
            </a:r>
            <a:r>
              <a:rPr lang="zh-CN" altLang="en-US" sz="3200" kern="100" dirty="0">
                <a:solidFill>
                  <a:srgbClr val="996600"/>
                </a:solidFill>
                <a:latin typeface="Times New Roman" panose="02020603050405020304" pitchFamily="18" charset="0"/>
                <a:ea typeface="宋体" panose="02010600030101010101" pitchFamily="2" charset="-122"/>
              </a:rPr>
              <a:t>的基本内涵</a:t>
            </a:r>
            <a:r>
              <a:rPr lang="zh-CN" altLang="zh-CN" sz="3200" kern="100" dirty="0">
                <a:solidFill>
                  <a:srgbClr val="996600"/>
                </a:solidFill>
                <a:effectLst/>
                <a:latin typeface="Times New Roman" panose="02020603050405020304" pitchFamily="18" charset="0"/>
                <a:ea typeface="宋体" panose="02010600030101010101" pitchFamily="2" charset="-122"/>
              </a:rPr>
              <a:t>：</a:t>
            </a:r>
            <a:endParaRPr lang="zh-CN" altLang="en-US" sz="3200" dirty="0">
              <a:solidFill>
                <a:srgbClr val="996600"/>
              </a:solidFill>
            </a:endParaRPr>
          </a:p>
        </p:txBody>
      </p:sp>
      <p:sp>
        <p:nvSpPr>
          <p:cNvPr id="3" name="内容占位符 2">
            <a:extLst>
              <a:ext uri="{FF2B5EF4-FFF2-40B4-BE49-F238E27FC236}">
                <a16:creationId xmlns:a16="http://schemas.microsoft.com/office/drawing/2014/main" id="{62EF032A-C302-40D7-9622-521AA77843D3}"/>
              </a:ext>
            </a:extLst>
          </p:cNvPr>
          <p:cNvSpPr>
            <a:spLocks noGrp="1"/>
          </p:cNvSpPr>
          <p:nvPr>
            <p:ph idx="1"/>
          </p:nvPr>
        </p:nvSpPr>
        <p:spPr>
          <a:xfrm>
            <a:off x="-108520" y="1752600"/>
            <a:ext cx="9361040" cy="4267200"/>
          </a:xfrm>
        </p:spPr>
        <p:txBody>
          <a:bodyPr/>
          <a:lstStyle/>
          <a:p>
            <a:pPr indent="266700" algn="just"/>
            <a:r>
              <a:rPr lang="en-US" altLang="zh-CN" sz="2400" kern="100" dirty="0">
                <a:solidFill>
                  <a:srgbClr val="663300"/>
                </a:solidFill>
                <a:effectLst/>
                <a:latin typeface="Times New Roman" panose="02020603050405020304" pitchFamily="18" charset="0"/>
                <a:ea typeface="宋体" panose="02010600030101010101" pitchFamily="2" charset="-122"/>
              </a:rPr>
              <a:t>1</a:t>
            </a:r>
            <a:r>
              <a:rPr lang="zh-CN" altLang="zh-CN" sz="2400" kern="100" dirty="0">
                <a:solidFill>
                  <a:srgbClr val="663300"/>
                </a:solidFill>
                <a:effectLst/>
                <a:latin typeface="Times New Roman" panose="02020603050405020304" pitchFamily="18" charset="0"/>
                <a:ea typeface="宋体" panose="02010600030101010101" pitchFamily="2" charset="-122"/>
              </a:rPr>
              <a:t>．</a:t>
            </a:r>
            <a:r>
              <a:rPr lang="zh-CN" altLang="zh-CN" sz="2400" b="1" kern="100" dirty="0">
                <a:solidFill>
                  <a:srgbClr val="663300"/>
                </a:solidFill>
                <a:effectLst/>
                <a:latin typeface="Times New Roman" panose="02020603050405020304" pitchFamily="18" charset="0"/>
                <a:ea typeface="宋体" panose="02010600030101010101" pitchFamily="2" charset="-122"/>
              </a:rPr>
              <a:t>信心。</a:t>
            </a:r>
            <a:r>
              <a:rPr lang="zh-CN" altLang="en-US" sz="2400" kern="100" dirty="0">
                <a:solidFill>
                  <a:srgbClr val="663300"/>
                </a:solidFill>
                <a:effectLst/>
                <a:latin typeface="Times New Roman" panose="02020603050405020304" pitchFamily="18" charset="0"/>
                <a:ea typeface="宋体" panose="02010600030101010101" pitchFamily="2" charset="-122"/>
              </a:rPr>
              <a:t>最重要的动物精神元素</a:t>
            </a:r>
            <a:endParaRPr lang="zh-CN" altLang="zh-CN" sz="2400" kern="100" dirty="0">
              <a:solidFill>
                <a:srgbClr val="663300"/>
              </a:solidFill>
              <a:effectLst/>
              <a:latin typeface="Times New Roman" panose="02020603050405020304" pitchFamily="18" charset="0"/>
              <a:ea typeface="宋体" panose="02010600030101010101" pitchFamily="2" charset="-122"/>
            </a:endParaRPr>
          </a:p>
          <a:p>
            <a:pPr indent="266700" algn="just"/>
            <a:r>
              <a:rPr lang="en-US" altLang="zh-CN" sz="2400" kern="100" dirty="0">
                <a:solidFill>
                  <a:srgbClr val="663300"/>
                </a:solidFill>
                <a:effectLst/>
                <a:latin typeface="Times New Roman" panose="02020603050405020304" pitchFamily="18" charset="0"/>
                <a:ea typeface="宋体" panose="02010600030101010101" pitchFamily="2" charset="-122"/>
              </a:rPr>
              <a:t>2</a:t>
            </a:r>
            <a:r>
              <a:rPr lang="zh-CN" altLang="zh-CN" sz="2400" kern="100" dirty="0">
                <a:solidFill>
                  <a:srgbClr val="663300"/>
                </a:solidFill>
                <a:effectLst/>
                <a:latin typeface="Times New Roman" panose="02020603050405020304" pitchFamily="18" charset="0"/>
                <a:ea typeface="宋体" panose="02010600030101010101" pitchFamily="2" charset="-122"/>
              </a:rPr>
              <a:t>．</a:t>
            </a:r>
            <a:r>
              <a:rPr lang="zh-CN" altLang="zh-CN" sz="2400" b="1" kern="100" dirty="0">
                <a:solidFill>
                  <a:srgbClr val="663300"/>
                </a:solidFill>
                <a:effectLst/>
                <a:latin typeface="Times New Roman" panose="02020603050405020304" pitchFamily="18" charset="0"/>
                <a:ea typeface="宋体" panose="02010600030101010101" pitchFamily="2" charset="-122"/>
              </a:rPr>
              <a:t>公平</a:t>
            </a:r>
            <a:r>
              <a:rPr lang="zh-CN" altLang="en-US" sz="2400" b="1" kern="100" dirty="0">
                <a:solidFill>
                  <a:srgbClr val="663300"/>
                </a:solidFill>
                <a:effectLst/>
                <a:latin typeface="Times New Roman" panose="02020603050405020304" pitchFamily="18" charset="0"/>
                <a:ea typeface="宋体" panose="02010600030101010101" pitchFamily="2" charset="-122"/>
              </a:rPr>
              <a:t>感</a:t>
            </a:r>
            <a:r>
              <a:rPr lang="zh-CN" altLang="zh-CN" sz="2400" b="1" kern="100" dirty="0">
                <a:solidFill>
                  <a:srgbClr val="663300"/>
                </a:solidFill>
                <a:effectLst/>
                <a:latin typeface="Times New Roman" panose="02020603050405020304" pitchFamily="18" charset="0"/>
                <a:ea typeface="宋体" panose="02010600030101010101" pitchFamily="2" charset="-122"/>
              </a:rPr>
              <a:t>。</a:t>
            </a:r>
            <a:r>
              <a:rPr lang="zh-CN" altLang="zh-CN" sz="2400" kern="100" dirty="0">
                <a:solidFill>
                  <a:srgbClr val="663300"/>
                </a:solidFill>
                <a:effectLst/>
                <a:latin typeface="Times New Roman" panose="02020603050405020304" pitchFamily="18" charset="0"/>
                <a:ea typeface="宋体" panose="02010600030101010101" pitchFamily="2" charset="-122"/>
              </a:rPr>
              <a:t>工资和价格</a:t>
            </a:r>
            <a:r>
              <a:rPr lang="zh-CN" altLang="en-US" sz="2400" kern="100" dirty="0">
                <a:solidFill>
                  <a:srgbClr val="663300"/>
                </a:solidFill>
                <a:latin typeface="Times New Roman" panose="02020603050405020304" pitchFamily="18" charset="0"/>
                <a:ea typeface="宋体" panose="02010600030101010101" pitchFamily="2" charset="-122"/>
              </a:rPr>
              <a:t>最重要的决定因素</a:t>
            </a:r>
            <a:endParaRPr lang="zh-CN" altLang="zh-CN" sz="2400" kern="100" dirty="0">
              <a:solidFill>
                <a:srgbClr val="663300"/>
              </a:solidFill>
              <a:effectLst/>
              <a:latin typeface="Times New Roman" panose="02020603050405020304" pitchFamily="18" charset="0"/>
              <a:ea typeface="宋体" panose="02010600030101010101" pitchFamily="2" charset="-122"/>
            </a:endParaRPr>
          </a:p>
          <a:p>
            <a:pPr indent="266700" algn="just"/>
            <a:r>
              <a:rPr lang="en-US" altLang="zh-CN" sz="2400" kern="100" dirty="0">
                <a:solidFill>
                  <a:srgbClr val="663300"/>
                </a:solidFill>
                <a:effectLst/>
                <a:latin typeface="Times New Roman" panose="02020603050405020304" pitchFamily="18" charset="0"/>
                <a:ea typeface="宋体" panose="02010600030101010101" pitchFamily="2" charset="-122"/>
              </a:rPr>
              <a:t>3</a:t>
            </a:r>
            <a:r>
              <a:rPr lang="zh-CN" altLang="zh-CN" sz="2400" kern="100" dirty="0">
                <a:solidFill>
                  <a:srgbClr val="663300"/>
                </a:solidFill>
                <a:effectLst/>
                <a:latin typeface="Times New Roman" panose="02020603050405020304" pitchFamily="18" charset="0"/>
                <a:ea typeface="宋体" panose="02010600030101010101" pitchFamily="2" charset="-122"/>
              </a:rPr>
              <a:t>．</a:t>
            </a:r>
            <a:r>
              <a:rPr lang="zh-CN" altLang="zh-CN" sz="2400" b="1" kern="100" dirty="0">
                <a:solidFill>
                  <a:srgbClr val="663300"/>
                </a:solidFill>
                <a:effectLst/>
                <a:latin typeface="Times New Roman" panose="02020603050405020304" pitchFamily="18" charset="0"/>
                <a:ea typeface="宋体" panose="02010600030101010101" pitchFamily="2" charset="-122"/>
              </a:rPr>
              <a:t>腐败</a:t>
            </a:r>
            <a:r>
              <a:rPr lang="zh-CN" altLang="en-US" sz="2400" b="1" kern="100" dirty="0">
                <a:solidFill>
                  <a:srgbClr val="663300"/>
                </a:solidFill>
                <a:effectLst/>
                <a:latin typeface="Times New Roman" panose="02020603050405020304" pitchFamily="18" charset="0"/>
                <a:ea typeface="宋体" panose="02010600030101010101" pitchFamily="2" charset="-122"/>
              </a:rPr>
              <a:t>和欺诈</a:t>
            </a:r>
            <a:r>
              <a:rPr lang="zh-CN" altLang="en-US" sz="2400" kern="100" dirty="0">
                <a:solidFill>
                  <a:srgbClr val="663300"/>
                </a:solidFill>
                <a:effectLst/>
                <a:latin typeface="Times New Roman" panose="02020603050405020304" pitchFamily="18" charset="0"/>
                <a:ea typeface="宋体" panose="02010600030101010101" pitchFamily="2" charset="-122"/>
              </a:rPr>
              <a:t>（技术上合法但心术不正的经济行为）</a:t>
            </a:r>
            <a:r>
              <a:rPr lang="zh-CN" altLang="zh-CN" sz="2400" kern="100" dirty="0">
                <a:solidFill>
                  <a:srgbClr val="663300"/>
                </a:solidFill>
                <a:effectLst/>
                <a:latin typeface="Times New Roman" panose="02020603050405020304" pitchFamily="18" charset="0"/>
                <a:ea typeface="宋体" panose="02010600030101010101" pitchFamily="2" charset="-122"/>
              </a:rPr>
              <a:t>。</a:t>
            </a:r>
            <a:r>
              <a:rPr lang="zh-CN" altLang="en-US" sz="2400" kern="100" dirty="0">
                <a:solidFill>
                  <a:srgbClr val="663300"/>
                </a:solidFill>
                <a:effectLst/>
                <a:latin typeface="Times New Roman" panose="02020603050405020304" pitchFamily="18" charset="0"/>
                <a:ea typeface="宋体" panose="02010600030101010101" pitchFamily="2" charset="-122"/>
              </a:rPr>
              <a:t>经济运行的阴暗面引发衰退</a:t>
            </a:r>
            <a:endParaRPr lang="zh-CN" altLang="zh-CN" sz="2400" kern="100" dirty="0">
              <a:solidFill>
                <a:srgbClr val="663300"/>
              </a:solidFill>
              <a:effectLst/>
              <a:latin typeface="Times New Roman" panose="02020603050405020304" pitchFamily="18" charset="0"/>
              <a:ea typeface="宋体" panose="02010600030101010101" pitchFamily="2" charset="-122"/>
            </a:endParaRPr>
          </a:p>
          <a:p>
            <a:pPr indent="266700" algn="just"/>
            <a:r>
              <a:rPr lang="en-US" altLang="zh-CN" sz="2400" kern="100" dirty="0">
                <a:solidFill>
                  <a:srgbClr val="663300"/>
                </a:solidFill>
                <a:effectLst/>
                <a:latin typeface="Times New Roman" panose="02020603050405020304" pitchFamily="18" charset="0"/>
                <a:ea typeface="宋体" panose="02010600030101010101" pitchFamily="2" charset="-122"/>
              </a:rPr>
              <a:t>4</a:t>
            </a:r>
            <a:r>
              <a:rPr lang="zh-CN" altLang="zh-CN" sz="2400" kern="100" dirty="0">
                <a:solidFill>
                  <a:srgbClr val="663300"/>
                </a:solidFill>
                <a:effectLst/>
                <a:latin typeface="Times New Roman" panose="02020603050405020304" pitchFamily="18" charset="0"/>
                <a:ea typeface="宋体" panose="02010600030101010101" pitchFamily="2" charset="-122"/>
              </a:rPr>
              <a:t>．</a:t>
            </a:r>
            <a:r>
              <a:rPr lang="zh-CN" altLang="zh-CN" sz="2400" b="1" kern="100" dirty="0">
                <a:solidFill>
                  <a:srgbClr val="663300"/>
                </a:solidFill>
                <a:effectLst/>
                <a:latin typeface="Times New Roman" panose="02020603050405020304" pitchFamily="18" charset="0"/>
                <a:ea typeface="宋体" panose="02010600030101010101" pitchFamily="2" charset="-122"/>
              </a:rPr>
              <a:t>货币幻觉。</a:t>
            </a:r>
            <a:r>
              <a:rPr lang="zh-CN" altLang="en-US" sz="2400" kern="100" dirty="0">
                <a:solidFill>
                  <a:srgbClr val="663300"/>
                </a:solidFill>
                <a:effectLst/>
                <a:latin typeface="Times New Roman" panose="02020603050405020304" pitchFamily="18" charset="0"/>
                <a:ea typeface="宋体" panose="02010600030101010101" pitchFamily="2" charset="-122"/>
              </a:rPr>
              <a:t>人们能否准确地预期到</a:t>
            </a:r>
            <a:r>
              <a:rPr lang="zh-CN" altLang="zh-CN" sz="2400" kern="100" dirty="0">
                <a:solidFill>
                  <a:srgbClr val="663300"/>
                </a:solidFill>
                <a:effectLst/>
                <a:latin typeface="Times New Roman" panose="02020603050405020304" pitchFamily="18" charset="0"/>
                <a:ea typeface="宋体" panose="02010600030101010101" pitchFamily="2" charset="-122"/>
              </a:rPr>
              <a:t>通货膨胀</a:t>
            </a:r>
          </a:p>
          <a:p>
            <a:pPr indent="266700" algn="just"/>
            <a:r>
              <a:rPr lang="en-US" altLang="zh-CN" sz="2400" kern="100" dirty="0">
                <a:solidFill>
                  <a:srgbClr val="663300"/>
                </a:solidFill>
                <a:effectLst/>
                <a:latin typeface="Times New Roman" panose="02020603050405020304" pitchFamily="18" charset="0"/>
                <a:ea typeface="宋体" panose="02010600030101010101" pitchFamily="2" charset="-122"/>
              </a:rPr>
              <a:t>5</a:t>
            </a:r>
            <a:r>
              <a:rPr lang="zh-CN" altLang="zh-CN" sz="2400" kern="100" dirty="0">
                <a:solidFill>
                  <a:srgbClr val="663300"/>
                </a:solidFill>
                <a:effectLst/>
                <a:latin typeface="Times New Roman" panose="02020603050405020304" pitchFamily="18" charset="0"/>
                <a:ea typeface="宋体" panose="02010600030101010101" pitchFamily="2" charset="-122"/>
              </a:rPr>
              <a:t>．</a:t>
            </a:r>
            <a:r>
              <a:rPr lang="zh-CN" altLang="zh-CN" sz="2400" b="1" kern="100" dirty="0">
                <a:solidFill>
                  <a:srgbClr val="663300"/>
                </a:solidFill>
                <a:effectLst/>
                <a:latin typeface="Times New Roman" panose="02020603050405020304" pitchFamily="18" charset="0"/>
                <a:ea typeface="宋体" panose="02010600030101010101" pitchFamily="2" charset="-122"/>
              </a:rPr>
              <a:t>故事。</a:t>
            </a:r>
            <a:r>
              <a:rPr lang="zh-CN" altLang="zh-CN" sz="2400" kern="100" dirty="0">
                <a:solidFill>
                  <a:srgbClr val="663300"/>
                </a:solidFill>
                <a:effectLst/>
                <a:latin typeface="Times New Roman" panose="02020603050405020304" pitchFamily="18" charset="0"/>
                <a:ea typeface="宋体" panose="02010600030101010101" pitchFamily="2" charset="-122"/>
              </a:rPr>
              <a:t>每个人对现实生活的感觉、对自我身份的认同以及对自身行为的看法，是同自身与他人的生活故事交织在一起的。这些故事汇集成国家和世界的故事，并在经济中发挥重要作用。</a:t>
            </a:r>
          </a:p>
          <a:p>
            <a:endParaRPr lang="zh-CN" altLang="en-US" dirty="0"/>
          </a:p>
        </p:txBody>
      </p:sp>
    </p:spTree>
    <p:extLst>
      <p:ext uri="{BB962C8B-B14F-4D97-AF65-F5344CB8AC3E}">
        <p14:creationId xmlns:p14="http://schemas.microsoft.com/office/powerpoint/2010/main" val="3645257413"/>
      </p:ext>
    </p:extLst>
  </p:cSld>
  <p:clrMapOvr>
    <a:masterClrMapping/>
  </p:clrMapOvr>
  <p:transition>
    <p:pull dir="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DBE3C2-7A1C-41C3-895A-8E491D622CA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2E24EF2-271E-4C71-ABDA-2CDFD973749F}"/>
              </a:ext>
            </a:extLst>
          </p:cNvPr>
          <p:cNvSpPr>
            <a:spLocks noGrp="1"/>
          </p:cNvSpPr>
          <p:nvPr>
            <p:ph idx="1"/>
          </p:nvPr>
        </p:nvSpPr>
        <p:spPr/>
        <p:txBody>
          <a:bodyPr/>
          <a:lstStyle/>
          <a:p>
            <a:r>
              <a:rPr lang="zh-CN" altLang="en-US" dirty="0"/>
              <a:t>阿克洛夫：</a:t>
            </a:r>
            <a:endParaRPr lang="en-US" altLang="zh-CN" dirty="0"/>
          </a:p>
          <a:p>
            <a:pPr marL="0" indent="0">
              <a:buNone/>
            </a:pPr>
            <a:r>
              <a:rPr lang="en-US" altLang="zh-CN" dirty="0"/>
              <a:t>  《</a:t>
            </a:r>
            <a:r>
              <a:rPr lang="zh-CN" altLang="en-US" dirty="0"/>
              <a:t>身份经济学</a:t>
            </a:r>
            <a:r>
              <a:rPr lang="en-US" altLang="zh-CN" dirty="0">
                <a:latin typeface="Times New Roman" panose="02020603050405020304" pitchFamily="18" charset="0"/>
                <a:cs typeface="Times New Roman" panose="02020603050405020304" pitchFamily="18" charset="0"/>
              </a:rPr>
              <a:t>》(identity economics)</a:t>
            </a:r>
            <a:r>
              <a:rPr lang="zh-CN" altLang="en-US" dirty="0">
                <a:latin typeface="Times New Roman" panose="02020603050405020304" pitchFamily="18" charset="0"/>
                <a:cs typeface="Times New Roman" panose="02020603050405020304" pitchFamily="18" charset="0"/>
              </a:rPr>
              <a:t>创建者</a:t>
            </a:r>
          </a:p>
        </p:txBody>
      </p:sp>
    </p:spTree>
    <p:extLst>
      <p:ext uri="{BB962C8B-B14F-4D97-AF65-F5344CB8AC3E}">
        <p14:creationId xmlns:p14="http://schemas.microsoft.com/office/powerpoint/2010/main" val="3351239795"/>
      </p:ext>
    </p:extLst>
  </p:cSld>
  <p:clrMapOvr>
    <a:masterClrMapping/>
  </p:clrMapOvr>
  <p:transition>
    <p:pull dir="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5A1A1E-E2EB-4C69-A254-87D2BFF0FF21}"/>
              </a:ext>
            </a:extLst>
          </p:cNvPr>
          <p:cNvSpPr>
            <a:spLocks noGrp="1"/>
          </p:cNvSpPr>
          <p:nvPr>
            <p:ph type="title"/>
          </p:nvPr>
        </p:nvSpPr>
        <p:spPr/>
        <p:txBody>
          <a:bodyPr/>
          <a:lstStyle/>
          <a:p>
            <a:r>
              <a:rPr lang="zh-CN" altLang="en-US" sz="2400" dirty="0"/>
              <a:t>推荐阅读文献</a:t>
            </a:r>
          </a:p>
        </p:txBody>
      </p:sp>
      <p:sp>
        <p:nvSpPr>
          <p:cNvPr id="4" name="Rectangle 1">
            <a:extLst>
              <a:ext uri="{FF2B5EF4-FFF2-40B4-BE49-F238E27FC236}">
                <a16:creationId xmlns:a16="http://schemas.microsoft.com/office/drawing/2014/main" id="{EAE58A06-4CA2-446E-8D8A-688FB743ACF8}"/>
              </a:ext>
            </a:extLst>
          </p:cNvPr>
          <p:cNvSpPr>
            <a:spLocks noGrp="1" noChangeArrowheads="1"/>
          </p:cNvSpPr>
          <p:nvPr>
            <p:ph idx="1"/>
          </p:nvPr>
        </p:nvSpPr>
        <p:spPr bwMode="auto">
          <a:xfrm>
            <a:off x="566738" y="2562762"/>
            <a:ext cx="6237510" cy="2646878"/>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indent="0">
              <a:spcBef>
                <a:spcPct val="0"/>
              </a:spcBef>
              <a:buClrTx/>
              <a:buNone/>
            </a:pPr>
            <a:r>
              <a:rPr kumimoji="0" lang="zh-CN" altLang="zh-CN" sz="1800" b="1" i="0" u="none" strike="noStrike" cap="none" normalizeH="0" baseline="0" dirty="0">
                <a:ln>
                  <a:noFill/>
                </a:ln>
                <a:solidFill>
                  <a:srgbClr val="996600"/>
                </a:solidFill>
                <a:effectLst/>
                <a:latin typeface="微软雅黑" panose="020B0503020204020204" pitchFamily="34" charset="-122"/>
                <a:ea typeface="微软雅黑" panose="020B0503020204020204" pitchFamily="34" charset="-122"/>
              </a:rPr>
              <a:t>George A. Akerlof</a:t>
            </a:r>
            <a:br>
              <a:rPr kumimoji="0" lang="zh-CN" altLang="zh-CN" sz="1800" b="1" i="0" u="none" strike="noStrike" cap="none" normalizeH="0" baseline="0" dirty="0">
                <a:ln>
                  <a:noFill/>
                </a:ln>
                <a:solidFill>
                  <a:srgbClr val="996600"/>
                </a:solidFill>
                <a:effectLst/>
                <a:latin typeface="微软雅黑" panose="020B0503020204020204" pitchFamily="34" charset="-122"/>
                <a:ea typeface="微软雅黑" panose="020B0503020204020204" pitchFamily="34" charset="-122"/>
              </a:rPr>
            </a:br>
            <a:r>
              <a:rPr kumimoji="0" lang="zh-CN" altLang="zh-CN" sz="1800" b="1" i="0" u="none" strike="noStrike" cap="none" normalizeH="0" baseline="0" dirty="0">
                <a:ln>
                  <a:noFill/>
                </a:ln>
                <a:solidFill>
                  <a:srgbClr val="996600"/>
                </a:solidFill>
                <a:effectLst/>
                <a:latin typeface="微软雅黑" panose="020B0503020204020204" pitchFamily="34" charset="-122"/>
                <a:ea typeface="微软雅黑" panose="020B0503020204020204" pitchFamily="34" charset="-122"/>
              </a:rPr>
              <a:t>乔治·阿克洛夫</a:t>
            </a:r>
            <a:r>
              <a:rPr kumimoji="0" lang="zh-CN" altLang="en-US" sz="1800" b="1" i="0" u="none" strike="noStrike" cap="none" normalizeH="0" baseline="0" dirty="0">
                <a:ln>
                  <a:noFill/>
                </a:ln>
                <a:solidFill>
                  <a:srgbClr val="996600"/>
                </a:solidFill>
                <a:effectLst/>
                <a:latin typeface="微软雅黑" panose="020B0503020204020204" pitchFamily="34" charset="-122"/>
                <a:ea typeface="微软雅黑" panose="020B0503020204020204" pitchFamily="34" charset="-122"/>
              </a:rPr>
              <a:t>：</a:t>
            </a:r>
            <a:endParaRPr kumimoji="0" lang="en-US" altLang="zh-CN" sz="1800" b="1" i="0" u="none" strike="noStrike" cap="none" normalizeH="0" baseline="0" dirty="0">
              <a:ln>
                <a:noFill/>
              </a:ln>
              <a:solidFill>
                <a:srgbClr val="996600"/>
              </a:solidFill>
              <a:effectLst/>
              <a:latin typeface="微软雅黑" panose="020B0503020204020204" pitchFamily="34" charset="-122"/>
              <a:ea typeface="微软雅黑" panose="020B0503020204020204" pitchFamily="34" charset="-122"/>
            </a:endParaRPr>
          </a:p>
          <a:p>
            <a:pPr marL="0" indent="0">
              <a:spcBef>
                <a:spcPct val="0"/>
              </a:spcBef>
              <a:buClrTx/>
              <a:buNone/>
            </a:pPr>
            <a:endParaRPr kumimoji="0" lang="zh-CN" altLang="zh-CN" sz="1800" b="0" i="0" u="none" strike="noStrike" cap="none" normalizeH="0" baseline="0" dirty="0">
              <a:ln>
                <a:noFill/>
              </a:ln>
              <a:solidFill>
                <a:srgbClr val="996600"/>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rgbClr val="996600"/>
                </a:solidFill>
                <a:effectLst/>
                <a:latin typeface="Arial" panose="020B0604020202020204" pitchFamily="34" charset="0"/>
              </a:rPr>
              <a:t>回望当年：过去</a:t>
            </a:r>
            <a:r>
              <a:rPr kumimoji="0" lang="en-US" altLang="zh-CN" sz="2400" b="0" i="0" u="none" strike="noStrike" cap="none" normalizeH="0" baseline="0" dirty="0">
                <a:ln>
                  <a:noFill/>
                </a:ln>
                <a:solidFill>
                  <a:srgbClr val="996600"/>
                </a:solidFill>
                <a:effectLst/>
                <a:latin typeface="Arial" panose="020B0604020202020204" pitchFamily="34" charset="0"/>
              </a:rPr>
              <a:t>60</a:t>
            </a:r>
            <a:r>
              <a:rPr kumimoji="0" lang="zh-CN" altLang="en-US" sz="2400" b="0" i="0" u="none" strike="noStrike" cap="none" normalizeH="0" baseline="0" dirty="0">
                <a:ln>
                  <a:noFill/>
                </a:ln>
                <a:solidFill>
                  <a:srgbClr val="996600"/>
                </a:solidFill>
                <a:effectLst/>
                <a:latin typeface="Arial" panose="020B0604020202020204" pitchFamily="34" charset="0"/>
              </a:rPr>
              <a:t>年宏观经济学的教训</a:t>
            </a:r>
            <a:endParaRPr kumimoji="0" lang="en-US" altLang="zh-CN" sz="2400" b="0" i="0" u="none" strike="noStrike" cap="none" normalizeH="0" baseline="0" dirty="0">
              <a:ln>
                <a:noFill/>
              </a:ln>
              <a:solidFill>
                <a:srgbClr val="99660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rgbClr val="996600"/>
              </a:solidFill>
              <a:effectLst/>
              <a:latin typeface="Arial" panose="020B0604020202020204"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996600"/>
                </a:solidFill>
                <a:effectLst/>
                <a:latin typeface="Times New Roman" panose="02020603050405020304" pitchFamily="18" charset="0"/>
                <a:ea typeface="微软雅黑" panose="020B0503020204020204" pitchFamily="34" charset="-122"/>
                <a:cs typeface="Times New Roman" panose="02020603050405020304" pitchFamily="18" charset="0"/>
              </a:rPr>
              <a:t>What They Were Thinking Then: The Consequences for </a:t>
            </a:r>
            <a:endParaRPr kumimoji="0" lang="en-US" altLang="zh-CN" sz="2000" b="0" i="0" u="none" strike="noStrike" cap="none" normalizeH="0" baseline="0" dirty="0">
              <a:ln>
                <a:noFill/>
              </a:ln>
              <a:solidFill>
                <a:srgbClr val="996600"/>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996600"/>
                </a:solidFill>
                <a:effectLst/>
                <a:latin typeface="Times New Roman" panose="02020603050405020304" pitchFamily="18" charset="0"/>
                <a:ea typeface="微软雅黑" panose="020B0503020204020204" pitchFamily="34" charset="-122"/>
                <a:cs typeface="Times New Roman" panose="02020603050405020304" pitchFamily="18" charset="0"/>
              </a:rPr>
              <a:t>Macroeconomics during the Past 60 Years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rgbClr val="99660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800" dirty="0">
                <a:solidFill>
                  <a:srgbClr val="996600"/>
                </a:solidFill>
                <a:latin typeface="Arial" panose="020B0604020202020204" pitchFamily="34" charset="0"/>
              </a:rPr>
              <a:t>                                                             《</a:t>
            </a:r>
            <a:r>
              <a:rPr lang="zh-CN" altLang="en-US" sz="1800" dirty="0">
                <a:solidFill>
                  <a:srgbClr val="996600"/>
                </a:solidFill>
                <a:latin typeface="Arial" panose="020B0604020202020204" pitchFamily="34" charset="0"/>
              </a:rPr>
              <a:t>比较</a:t>
            </a:r>
            <a:r>
              <a:rPr lang="en-US" altLang="zh-CN" sz="1800" dirty="0">
                <a:solidFill>
                  <a:srgbClr val="996600"/>
                </a:solidFill>
                <a:latin typeface="Arial" panose="020B0604020202020204" pitchFamily="34" charset="0"/>
              </a:rPr>
              <a:t>》2020</a:t>
            </a:r>
            <a:r>
              <a:rPr lang="zh-CN" altLang="en-US" sz="1800" dirty="0">
                <a:solidFill>
                  <a:srgbClr val="996600"/>
                </a:solidFill>
                <a:latin typeface="Arial" panose="020B0604020202020204" pitchFamily="34" charset="0"/>
              </a:rPr>
              <a:t>（</a:t>
            </a:r>
            <a:r>
              <a:rPr lang="en-US" altLang="zh-CN" sz="1800" dirty="0">
                <a:solidFill>
                  <a:srgbClr val="996600"/>
                </a:solidFill>
                <a:latin typeface="Arial" panose="020B0604020202020204" pitchFamily="34" charset="0"/>
              </a:rPr>
              <a:t>1</a:t>
            </a:r>
            <a:r>
              <a:rPr lang="zh-CN" altLang="en-US" sz="1800" dirty="0">
                <a:solidFill>
                  <a:srgbClr val="996600"/>
                </a:solidFill>
                <a:latin typeface="Arial" panose="020B0604020202020204" pitchFamily="34" charset="0"/>
              </a:rPr>
              <a:t>）</a:t>
            </a:r>
            <a:endParaRPr kumimoji="0" lang="zh-CN" altLang="zh-CN" sz="1800" b="0" i="0" u="none" strike="noStrike" cap="none" normalizeH="0" baseline="0" dirty="0">
              <a:ln>
                <a:noFill/>
              </a:ln>
              <a:solidFill>
                <a:srgbClr val="996600"/>
              </a:solidFill>
              <a:effectLst/>
              <a:latin typeface="Arial" panose="020B0604020202020204" pitchFamily="34" charset="0"/>
            </a:endParaRPr>
          </a:p>
        </p:txBody>
      </p:sp>
    </p:spTree>
    <p:extLst>
      <p:ext uri="{BB962C8B-B14F-4D97-AF65-F5344CB8AC3E}">
        <p14:creationId xmlns:p14="http://schemas.microsoft.com/office/powerpoint/2010/main" val="1203620263"/>
      </p:ext>
    </p:extLst>
  </p:cSld>
  <p:clrMapOvr>
    <a:masterClrMapping/>
  </p:clrMapOvr>
  <p:transition>
    <p:pull dir="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idx="4294967295"/>
          </p:nvPr>
        </p:nvSpPr>
        <p:spPr/>
        <p:txBody>
          <a:bodyPr anchor="ctr"/>
          <a:lstStyle/>
          <a:p>
            <a:pPr eaLnBrk="1" hangingPunct="1">
              <a:defRPr/>
            </a:pPr>
            <a:r>
              <a:rPr lang="zh-CN" altLang="en-US" sz="2800" dirty="0">
                <a:solidFill>
                  <a:srgbClr val="996600"/>
                </a:solidFill>
                <a:effectLst>
                  <a:outerShdw blurRad="38100" dist="38100" dir="2700000" algn="tl">
                    <a:srgbClr val="C0C0C0"/>
                  </a:outerShdw>
                </a:effectLst>
                <a:ea typeface="黑体" panose="02010609060101010101" pitchFamily="2" charset="-122"/>
              </a:rPr>
              <a:t>新凯恩斯主义的主要代表人物</a:t>
            </a:r>
          </a:p>
        </p:txBody>
      </p:sp>
      <p:sp>
        <p:nvSpPr>
          <p:cNvPr id="83971" name="Rectangle 3"/>
          <p:cNvSpPr>
            <a:spLocks noGrp="1" noChangeArrowheads="1"/>
          </p:cNvSpPr>
          <p:nvPr>
            <p:ph type="body" idx="4294967295"/>
          </p:nvPr>
        </p:nvSpPr>
        <p:spPr/>
        <p:txBody>
          <a:bodyPr/>
          <a:lstStyle/>
          <a:p>
            <a:pPr eaLnBrk="1" hangingPunct="1">
              <a:defRPr/>
            </a:pPr>
            <a:r>
              <a:rPr lang="zh-CN" altLang="en-US" sz="2800" b="1" dirty="0">
                <a:solidFill>
                  <a:srgbClr val="663300"/>
                </a:solidFill>
                <a:effectLst>
                  <a:outerShdw blurRad="38100" dist="38100" dir="2700000" algn="tl">
                    <a:srgbClr val="C0C0C0"/>
                  </a:outerShdw>
                </a:effectLst>
              </a:rPr>
              <a:t>迈克尔</a:t>
            </a:r>
            <a:r>
              <a:rPr lang="en-US" altLang="zh-CN" sz="2800" b="1" dirty="0">
                <a:solidFill>
                  <a:srgbClr val="663300"/>
                </a:solidFill>
                <a:effectLst>
                  <a:outerShdw blurRad="38100" dist="38100" dir="2700000" algn="tl">
                    <a:srgbClr val="C0C0C0"/>
                  </a:outerShdw>
                </a:effectLst>
              </a:rPr>
              <a:t>·</a:t>
            </a:r>
            <a:r>
              <a:rPr lang="zh-CN" altLang="en-US" sz="2800" b="1" dirty="0">
                <a:solidFill>
                  <a:srgbClr val="663300"/>
                </a:solidFill>
                <a:effectLst>
                  <a:outerShdw blurRad="38100" dist="38100" dir="2700000" algn="tl">
                    <a:srgbClr val="C0C0C0"/>
                  </a:outerShdw>
                </a:effectLst>
              </a:rPr>
              <a:t>帕金</a:t>
            </a:r>
            <a:r>
              <a:rPr lang="en-US" altLang="zh-CN" sz="2800" b="1" dirty="0">
                <a:solidFill>
                  <a:srgbClr val="663300"/>
                </a:solidFill>
                <a:effectLst>
                  <a:outerShdw blurRad="38100" dist="38100" dir="2700000" algn="tl">
                    <a:srgbClr val="C0C0C0"/>
                  </a:outerShdw>
                </a:effectLst>
              </a:rPr>
              <a:t>(Michael </a:t>
            </a:r>
            <a:r>
              <a:rPr lang="en-US" altLang="zh-CN" sz="2800" b="1" dirty="0" err="1">
                <a:solidFill>
                  <a:srgbClr val="663300"/>
                </a:solidFill>
                <a:effectLst>
                  <a:outerShdw blurRad="38100" dist="38100" dir="2700000" algn="tl">
                    <a:srgbClr val="C0C0C0"/>
                  </a:outerShdw>
                </a:effectLst>
              </a:rPr>
              <a:t>Pakin</a:t>
            </a:r>
            <a:r>
              <a:rPr lang="en-US" altLang="zh-CN" sz="2800" b="1" dirty="0">
                <a:solidFill>
                  <a:srgbClr val="663300"/>
                </a:solidFill>
                <a:effectLst>
                  <a:outerShdw blurRad="38100" dist="38100" dir="2700000" algn="tl">
                    <a:srgbClr val="C0C0C0"/>
                  </a:outerShdw>
                </a:effectLst>
              </a:rPr>
              <a:t>) </a:t>
            </a:r>
          </a:p>
          <a:p>
            <a:pPr eaLnBrk="1" hangingPunct="1">
              <a:defRPr/>
            </a:pPr>
            <a:r>
              <a:rPr lang="zh-CN" altLang="en-US" sz="2800" b="1" dirty="0">
                <a:solidFill>
                  <a:srgbClr val="663300"/>
                </a:solidFill>
                <a:effectLst>
                  <a:outerShdw blurRad="38100" dist="38100" dir="2700000" algn="tl">
                    <a:srgbClr val="C0C0C0"/>
                  </a:outerShdw>
                </a:effectLst>
              </a:rPr>
              <a:t>劳伦斯</a:t>
            </a:r>
            <a:r>
              <a:rPr lang="en-US" altLang="zh-CN" sz="2800" b="1" dirty="0">
                <a:solidFill>
                  <a:srgbClr val="663300"/>
                </a:solidFill>
                <a:effectLst>
                  <a:outerShdw blurRad="38100" dist="38100" dir="2700000" algn="tl">
                    <a:srgbClr val="C0C0C0"/>
                  </a:outerShdw>
                </a:effectLst>
              </a:rPr>
              <a:t>·</a:t>
            </a:r>
            <a:r>
              <a:rPr lang="zh-CN" altLang="en-US" sz="2800" b="1" dirty="0">
                <a:solidFill>
                  <a:srgbClr val="663300"/>
                </a:solidFill>
                <a:effectLst>
                  <a:outerShdw blurRad="38100" dist="38100" dir="2700000" algn="tl">
                    <a:srgbClr val="C0C0C0"/>
                  </a:outerShdw>
                </a:effectLst>
              </a:rPr>
              <a:t>鲍尔（</a:t>
            </a:r>
            <a:r>
              <a:rPr lang="en-US" altLang="zh-CN" sz="2800" b="1" dirty="0">
                <a:solidFill>
                  <a:srgbClr val="663300"/>
                </a:solidFill>
                <a:effectLst>
                  <a:outerShdw blurRad="38100" dist="38100" dir="2700000" algn="tl">
                    <a:srgbClr val="C0C0C0"/>
                  </a:outerShdw>
                </a:effectLst>
              </a:rPr>
              <a:t>Lawrence Ball</a:t>
            </a:r>
            <a:r>
              <a:rPr lang="zh-CN" altLang="en-US" sz="2800" b="1" dirty="0">
                <a:solidFill>
                  <a:srgbClr val="663300"/>
                </a:solidFill>
                <a:effectLst>
                  <a:outerShdw blurRad="38100" dist="38100" dir="2700000" algn="tl">
                    <a:srgbClr val="C0C0C0"/>
                  </a:outerShdw>
                </a:effectLst>
              </a:rPr>
              <a:t>）</a:t>
            </a:r>
          </a:p>
          <a:p>
            <a:pPr eaLnBrk="1" hangingPunct="1">
              <a:defRPr/>
            </a:pPr>
            <a:r>
              <a:rPr lang="zh-CN" altLang="en-US" sz="2800" b="1" dirty="0">
                <a:solidFill>
                  <a:srgbClr val="663300"/>
                </a:solidFill>
                <a:effectLst>
                  <a:outerShdw blurRad="38100" dist="38100" dir="2700000" algn="tl">
                    <a:srgbClr val="C0C0C0"/>
                  </a:outerShdw>
                </a:effectLst>
              </a:rPr>
              <a:t>埃德蒙</a:t>
            </a:r>
            <a:r>
              <a:rPr lang="en-US" altLang="zh-CN" sz="2800" b="1" dirty="0">
                <a:solidFill>
                  <a:srgbClr val="663300"/>
                </a:solidFill>
                <a:effectLst>
                  <a:outerShdw blurRad="38100" dist="38100" dir="2700000" algn="tl">
                    <a:srgbClr val="C0C0C0"/>
                  </a:outerShdw>
                </a:effectLst>
                <a:latin typeface="Arial" panose="020B0604020202020204" pitchFamily="34" charset="0"/>
              </a:rPr>
              <a:t>•</a:t>
            </a:r>
            <a:r>
              <a:rPr lang="zh-CN" altLang="en-US" sz="2800" b="1" dirty="0">
                <a:solidFill>
                  <a:srgbClr val="663300"/>
                </a:solidFill>
                <a:effectLst>
                  <a:outerShdw blurRad="38100" dist="38100" dir="2700000" algn="tl">
                    <a:srgbClr val="C0C0C0"/>
                  </a:outerShdw>
                </a:effectLst>
              </a:rPr>
              <a:t>费尔普斯（</a:t>
            </a:r>
            <a:r>
              <a:rPr lang="en-US" altLang="zh-CN" sz="2800" b="1" dirty="0">
                <a:solidFill>
                  <a:srgbClr val="663300"/>
                </a:solidFill>
                <a:effectLst>
                  <a:outerShdw blurRad="38100" dist="38100" dir="2700000" algn="tl">
                    <a:srgbClr val="C0C0C0"/>
                  </a:outerShdw>
                </a:effectLst>
              </a:rPr>
              <a:t>Edmund Phelps</a:t>
            </a:r>
            <a:r>
              <a:rPr lang="zh-CN" altLang="en-US" sz="2800" b="1" dirty="0">
                <a:solidFill>
                  <a:srgbClr val="663300"/>
                </a:solidFill>
                <a:effectLst>
                  <a:outerShdw blurRad="38100" dist="38100" dir="2700000" algn="tl">
                    <a:srgbClr val="C0C0C0"/>
                  </a:outerShdw>
                </a:effectLst>
              </a:rPr>
              <a:t>）     （</a:t>
            </a:r>
            <a:r>
              <a:rPr lang="en-US" altLang="zh-CN" sz="2800" b="1" dirty="0">
                <a:solidFill>
                  <a:srgbClr val="663300"/>
                </a:solidFill>
                <a:effectLst>
                  <a:outerShdw blurRad="38100" dist="38100" dir="2700000" algn="tl">
                    <a:srgbClr val="C0C0C0"/>
                  </a:outerShdw>
                </a:effectLst>
              </a:rPr>
              <a:t>2006</a:t>
            </a:r>
            <a:r>
              <a:rPr lang="zh-CN" altLang="en-US" sz="2800" b="1" dirty="0">
                <a:solidFill>
                  <a:srgbClr val="663300"/>
                </a:solidFill>
                <a:effectLst>
                  <a:outerShdw blurRad="38100" dist="38100" dir="2700000" algn="tl">
                    <a:srgbClr val="C0C0C0"/>
                  </a:outerShdw>
                </a:effectLst>
              </a:rPr>
              <a:t>年经济学诺贝尔奖获得者）</a:t>
            </a:r>
            <a:endParaRPr lang="en-US" altLang="zh-CN" sz="2800" b="1" dirty="0">
              <a:solidFill>
                <a:srgbClr val="663300"/>
              </a:solidFill>
              <a:effectLst>
                <a:outerShdw blurRad="38100" dist="38100" dir="2700000" algn="tl">
                  <a:srgbClr val="C0C0C0"/>
                </a:outerShdw>
              </a:effectLst>
            </a:endParaRPr>
          </a:p>
          <a:p>
            <a:pPr eaLnBrk="1" hangingPunct="1">
              <a:defRPr/>
            </a:pPr>
            <a:r>
              <a:rPr lang="zh-CN" altLang="zh-CN" sz="2800" b="1" kern="100" dirty="0">
                <a:solidFill>
                  <a:srgbClr val="663300"/>
                </a:solidFill>
                <a:effectLst/>
                <a:latin typeface="Times New Roman" panose="02020603050405020304" pitchFamily="18" charset="0"/>
                <a:ea typeface="宋体" panose="02010600030101010101" pitchFamily="2" charset="-122"/>
                <a:cs typeface="Times New Roman" panose="02020603050405020304" pitchFamily="18" charset="0"/>
              </a:rPr>
              <a:t>斯坦利</a:t>
            </a:r>
            <a:r>
              <a:rPr lang="en-US" altLang="zh-CN" sz="2800" b="1" kern="100" dirty="0">
                <a:solidFill>
                  <a:srgbClr val="663300"/>
                </a:solidFill>
                <a:effectLst/>
                <a:latin typeface="Times New Roman" panose="02020603050405020304" pitchFamily="18" charset="0"/>
                <a:ea typeface="宋体" panose="02010600030101010101" pitchFamily="2" charset="-122"/>
              </a:rPr>
              <a:t>·</a:t>
            </a:r>
            <a:r>
              <a:rPr lang="zh-CN" altLang="zh-CN" sz="2800" b="1" kern="100" dirty="0">
                <a:solidFill>
                  <a:srgbClr val="663300"/>
                </a:solidFill>
                <a:effectLst/>
                <a:latin typeface="Times New Roman" panose="02020603050405020304" pitchFamily="18" charset="0"/>
                <a:ea typeface="宋体" panose="02010600030101010101" pitchFamily="2" charset="-122"/>
                <a:cs typeface="Times New Roman" panose="02020603050405020304" pitchFamily="18" charset="0"/>
              </a:rPr>
              <a:t>费希尔（</a:t>
            </a:r>
            <a:r>
              <a:rPr lang="en-US" altLang="zh-CN" sz="2800" b="1" kern="100" dirty="0">
                <a:solidFill>
                  <a:srgbClr val="663300"/>
                </a:solidFill>
                <a:effectLst/>
                <a:latin typeface="Times New Roman" panose="02020603050405020304" pitchFamily="18" charset="0"/>
                <a:ea typeface="宋体" panose="02010600030101010101" pitchFamily="2" charset="-122"/>
              </a:rPr>
              <a:t>Stanley Fischer</a:t>
            </a:r>
            <a:r>
              <a:rPr lang="zh-CN" altLang="zh-CN" sz="2800" b="1" kern="100" dirty="0">
                <a:solidFill>
                  <a:srgbClr val="6633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sz="2800" b="1" dirty="0">
              <a:solidFill>
                <a:srgbClr val="663300"/>
              </a:solidFill>
              <a:effectLst>
                <a:outerShdw blurRad="38100" dist="38100" dir="2700000" algn="tl">
                  <a:srgbClr val="C0C0C0"/>
                </a:outerShdw>
              </a:effectLst>
            </a:endParaRPr>
          </a:p>
          <a:p>
            <a:pPr eaLnBrk="1" hangingPunct="1">
              <a:defRPr/>
            </a:pPr>
            <a:endParaRPr lang="en-US" altLang="zh-CN" b="1" dirty="0">
              <a:effectLst>
                <a:outerShdw blurRad="38100" dist="38100" dir="2700000" algn="tl">
                  <a:srgbClr val="C0C0C0"/>
                </a:outerShdw>
              </a:effectLst>
            </a:endParaRPr>
          </a:p>
        </p:txBody>
      </p:sp>
    </p:spTree>
  </p:cSld>
  <p:clrMapOvr>
    <a:masterClrMapping/>
  </p:clrMapOvr>
  <p:transition>
    <p:pull dir="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1D72100E-8B38-B9FE-8E59-9186E9675D19}"/>
              </a:ext>
            </a:extLst>
          </p:cNvPr>
          <p:cNvSpPr>
            <a:spLocks noGrp="1"/>
          </p:cNvSpPr>
          <p:nvPr>
            <p:ph type="title"/>
          </p:nvPr>
        </p:nvSpPr>
        <p:spPr/>
        <p:txBody>
          <a:bodyPr/>
          <a:lstStyle/>
          <a:p>
            <a:r>
              <a:rPr lang="zh-CN" altLang="en-US" sz="2800" dirty="0">
                <a:solidFill>
                  <a:srgbClr val="663300"/>
                </a:solidFill>
              </a:rPr>
              <a:t>西方经济学领域的“盐水派” 和“淡水派”</a:t>
            </a:r>
            <a:endParaRPr lang="zh-CN" altLang="en-US" sz="2800" dirty="0"/>
          </a:p>
        </p:txBody>
      </p:sp>
      <p:sp>
        <p:nvSpPr>
          <p:cNvPr id="5" name="内容占位符 4">
            <a:extLst>
              <a:ext uri="{FF2B5EF4-FFF2-40B4-BE49-F238E27FC236}">
                <a16:creationId xmlns:a16="http://schemas.microsoft.com/office/drawing/2014/main" id="{49388675-FE3C-CE88-8D53-ABBE6B016A91}"/>
              </a:ext>
            </a:extLst>
          </p:cNvPr>
          <p:cNvSpPr>
            <a:spLocks noGrp="1"/>
          </p:cNvSpPr>
          <p:nvPr>
            <p:ph sz="half" idx="1"/>
          </p:nvPr>
        </p:nvSpPr>
        <p:spPr/>
        <p:txBody>
          <a:bodyPr/>
          <a:lstStyle/>
          <a:p>
            <a:r>
              <a:rPr lang="zh-CN" altLang="en-US" sz="2800" dirty="0">
                <a:solidFill>
                  <a:srgbClr val="663300"/>
                </a:solidFill>
              </a:rPr>
              <a:t>“盐水派”</a:t>
            </a:r>
            <a:endParaRPr lang="en-US" altLang="zh-CN" sz="2800" dirty="0">
              <a:solidFill>
                <a:srgbClr val="663300"/>
              </a:solidFill>
            </a:endParaRPr>
          </a:p>
          <a:p>
            <a:pPr marL="0" indent="0">
              <a:buNone/>
            </a:pPr>
            <a:r>
              <a:rPr lang="zh-CN" altLang="en-US" sz="2800" dirty="0">
                <a:solidFill>
                  <a:srgbClr val="663300"/>
                </a:solidFill>
              </a:rPr>
              <a:t>（</a:t>
            </a:r>
            <a:r>
              <a:rPr lang="en-US" altLang="zh-CN" sz="2800" dirty="0">
                <a:solidFill>
                  <a:srgbClr val="663300"/>
                </a:solidFill>
              </a:rPr>
              <a:t>saltwater </a:t>
            </a:r>
            <a:r>
              <a:rPr lang="en-US" altLang="zh-CN" sz="2800" dirty="0" err="1">
                <a:solidFill>
                  <a:srgbClr val="663300"/>
                </a:solidFill>
              </a:rPr>
              <a:t>shool</a:t>
            </a:r>
            <a:r>
              <a:rPr lang="zh-CN" altLang="en-US" sz="2800" dirty="0">
                <a:solidFill>
                  <a:srgbClr val="663300"/>
                </a:solidFill>
              </a:rPr>
              <a:t>）</a:t>
            </a:r>
            <a:r>
              <a:rPr lang="zh-CN" altLang="zh-CN" sz="2800" kern="100" dirty="0">
                <a:solidFill>
                  <a:srgbClr val="996600"/>
                </a:solidFill>
                <a:effectLst/>
                <a:latin typeface="Times New Roman" panose="02020603050405020304" pitchFamily="18" charset="0"/>
                <a:ea typeface="宋体" panose="02010600030101010101" pitchFamily="2" charset="-122"/>
              </a:rPr>
              <a:t>凯恩斯主义者任职的大学</a:t>
            </a:r>
            <a:r>
              <a:rPr lang="zh-CN" altLang="en-US" sz="2800" kern="100" dirty="0">
                <a:solidFill>
                  <a:srgbClr val="996600"/>
                </a:solidFill>
                <a:effectLst/>
                <a:latin typeface="Times New Roman" panose="02020603050405020304" pitchFamily="18" charset="0"/>
                <a:ea typeface="宋体" panose="02010600030101010101" pitchFamily="2" charset="-122"/>
              </a:rPr>
              <a:t>哈佛大学、麻省理工、哥伦比亚大学等</a:t>
            </a:r>
            <a:r>
              <a:rPr lang="zh-CN" altLang="zh-CN" sz="2800" kern="100" dirty="0">
                <a:solidFill>
                  <a:srgbClr val="996600"/>
                </a:solidFill>
                <a:effectLst/>
                <a:latin typeface="Times New Roman" panose="02020603050405020304" pitchFamily="18" charset="0"/>
                <a:ea typeface="宋体" panose="02010600030101010101" pitchFamily="2" charset="-122"/>
              </a:rPr>
              <a:t>基本上都位于东西海岸，因而被称为“盐水派”经济学家。</a:t>
            </a:r>
            <a:endParaRPr lang="en-US" altLang="zh-CN" sz="2800" kern="100" dirty="0">
              <a:solidFill>
                <a:srgbClr val="996600"/>
              </a:solidFill>
              <a:effectLst/>
              <a:latin typeface="Times New Roman" panose="02020603050405020304" pitchFamily="18" charset="0"/>
              <a:ea typeface="宋体" panose="02010600030101010101" pitchFamily="2" charset="-122"/>
            </a:endParaRPr>
          </a:p>
          <a:p>
            <a:endParaRPr lang="zh-CN" altLang="en-US" dirty="0"/>
          </a:p>
        </p:txBody>
      </p:sp>
      <p:sp>
        <p:nvSpPr>
          <p:cNvPr id="6" name="内容占位符 5">
            <a:extLst>
              <a:ext uri="{FF2B5EF4-FFF2-40B4-BE49-F238E27FC236}">
                <a16:creationId xmlns:a16="http://schemas.microsoft.com/office/drawing/2014/main" id="{9AD532A5-76EA-8623-2CAD-C879227E6A3E}"/>
              </a:ext>
            </a:extLst>
          </p:cNvPr>
          <p:cNvSpPr>
            <a:spLocks noGrp="1"/>
          </p:cNvSpPr>
          <p:nvPr>
            <p:ph sz="half" idx="2"/>
          </p:nvPr>
        </p:nvSpPr>
        <p:spPr>
          <a:xfrm>
            <a:off x="4643438" y="1752600"/>
            <a:ext cx="4249042" cy="4267200"/>
          </a:xfrm>
        </p:spPr>
        <p:txBody>
          <a:bodyPr/>
          <a:lstStyle/>
          <a:p>
            <a:r>
              <a:rPr lang="zh-CN" altLang="en-US" dirty="0">
                <a:solidFill>
                  <a:srgbClr val="663300"/>
                </a:solidFill>
              </a:rPr>
              <a:t>“淡水派” </a:t>
            </a:r>
            <a:endParaRPr lang="en-US" altLang="zh-CN" dirty="0">
              <a:solidFill>
                <a:srgbClr val="663300"/>
              </a:solidFill>
            </a:endParaRPr>
          </a:p>
          <a:p>
            <a:pPr marL="0" indent="0">
              <a:buNone/>
            </a:pPr>
            <a:r>
              <a:rPr lang="zh-CN" altLang="en-US" dirty="0">
                <a:solidFill>
                  <a:srgbClr val="663300"/>
                </a:solidFill>
              </a:rPr>
              <a:t>（</a:t>
            </a:r>
            <a:r>
              <a:rPr lang="en-US" altLang="zh-CN" dirty="0">
                <a:solidFill>
                  <a:srgbClr val="663300"/>
                </a:solidFill>
              </a:rPr>
              <a:t>freshwater </a:t>
            </a:r>
            <a:r>
              <a:rPr lang="en-US" altLang="zh-CN" dirty="0" err="1">
                <a:solidFill>
                  <a:srgbClr val="663300"/>
                </a:solidFill>
              </a:rPr>
              <a:t>shool</a:t>
            </a:r>
            <a:r>
              <a:rPr lang="zh-CN" altLang="en-US" dirty="0">
                <a:solidFill>
                  <a:srgbClr val="663300"/>
                </a:solidFill>
              </a:rPr>
              <a:t>）</a:t>
            </a:r>
            <a:endParaRPr lang="en-US" altLang="zh-CN" dirty="0">
              <a:solidFill>
                <a:srgbClr val="663300"/>
              </a:solidFill>
            </a:endParaRPr>
          </a:p>
          <a:p>
            <a:r>
              <a:rPr lang="zh-CN" altLang="zh-CN" sz="2400" kern="100" dirty="0">
                <a:solidFill>
                  <a:srgbClr val="996600"/>
                </a:solidFill>
                <a:effectLst/>
                <a:latin typeface="Times New Roman" panose="02020603050405020304" pitchFamily="18" charset="0"/>
                <a:ea typeface="宋体" panose="02010600030101010101" pitchFamily="2" charset="-122"/>
              </a:rPr>
              <a:t>新</a:t>
            </a:r>
            <a:r>
              <a:rPr lang="zh-CN" altLang="en-US" sz="2400" kern="100" dirty="0">
                <a:solidFill>
                  <a:srgbClr val="996600"/>
                </a:solidFill>
                <a:latin typeface="Times New Roman" panose="02020603050405020304" pitchFamily="18" charset="0"/>
                <a:ea typeface="宋体" panose="02010600030101010101" pitchFamily="2" charset="-122"/>
              </a:rPr>
              <a:t>自由主义</a:t>
            </a:r>
            <a:r>
              <a:rPr lang="zh-CN" altLang="zh-CN" sz="2400" kern="100" dirty="0">
                <a:solidFill>
                  <a:srgbClr val="996600"/>
                </a:solidFill>
                <a:effectLst/>
                <a:latin typeface="Times New Roman" panose="02020603050405020304" pitchFamily="18" charset="0"/>
                <a:ea typeface="宋体" panose="02010600030101010101" pitchFamily="2" charset="-122"/>
              </a:rPr>
              <a:t>经济学家主要任职于芝加哥大学、罗彻斯特大学、明尼苏达大学、卡内基—梅隆大学等，基本上都位于五大湖附近，被称为“淡水派”经济学家。</a:t>
            </a:r>
          </a:p>
          <a:p>
            <a:endParaRPr lang="zh-CN" altLang="en-US" dirty="0"/>
          </a:p>
        </p:txBody>
      </p:sp>
    </p:spTree>
    <p:extLst>
      <p:ext uri="{BB962C8B-B14F-4D97-AF65-F5344CB8AC3E}">
        <p14:creationId xmlns:p14="http://schemas.microsoft.com/office/powerpoint/2010/main" val="869061840"/>
      </p:ext>
    </p:extLst>
  </p:cSld>
  <p:clrMapOvr>
    <a:masterClrMapping/>
  </p:clrMapOvr>
  <p:transition>
    <p:pull dir="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idx="4294967295"/>
          </p:nvPr>
        </p:nvSpPr>
        <p:spPr>
          <a:xfrm>
            <a:off x="574675" y="266700"/>
            <a:ext cx="8001000" cy="1216025"/>
          </a:xfrm>
        </p:spPr>
        <p:txBody>
          <a:bodyPr anchor="ctr"/>
          <a:lstStyle/>
          <a:p>
            <a:pPr eaLnBrk="1" hangingPunct="1">
              <a:defRPr/>
            </a:pPr>
            <a:r>
              <a:rPr lang="zh-CN" altLang="en-US" sz="2800" dirty="0">
                <a:solidFill>
                  <a:srgbClr val="663300"/>
                </a:solidFill>
                <a:effectLst>
                  <a:outerShdw blurRad="38100" dist="38100" dir="2700000" algn="tl">
                    <a:srgbClr val="C0C0C0"/>
                  </a:outerShdw>
                </a:effectLst>
                <a:latin typeface="黑体" panose="02010609060101010101" pitchFamily="49" charset="-122"/>
                <a:ea typeface="黑体" panose="02010609060101010101" pitchFamily="49" charset="-122"/>
              </a:rPr>
              <a:t>一、新凯恩斯主义产生的背景</a:t>
            </a:r>
          </a:p>
        </p:txBody>
      </p:sp>
      <p:sp>
        <p:nvSpPr>
          <p:cNvPr id="60419" name="Rectangle 3"/>
          <p:cNvSpPr>
            <a:spLocks noGrp="1" noChangeArrowheads="1"/>
          </p:cNvSpPr>
          <p:nvPr>
            <p:ph type="body" idx="4294967295"/>
          </p:nvPr>
        </p:nvSpPr>
        <p:spPr>
          <a:xfrm>
            <a:off x="0" y="1600200"/>
            <a:ext cx="9467850" cy="4530725"/>
          </a:xfrm>
        </p:spPr>
        <p:txBody>
          <a:bodyPr/>
          <a:lstStyle/>
          <a:p>
            <a:pPr eaLnBrk="1" hangingPunct="1">
              <a:lnSpc>
                <a:spcPct val="150000"/>
              </a:lnSpc>
              <a:spcBef>
                <a:spcPct val="0"/>
              </a:spcBef>
              <a:buClr>
                <a:schemeClr val="bg1"/>
              </a:buClr>
              <a:buFontTx/>
              <a:buNone/>
              <a:defRPr/>
            </a:pPr>
            <a:r>
              <a:rPr lang="en-US" altLang="zh-CN" sz="2400" b="1" dirty="0">
                <a:solidFill>
                  <a:srgbClr val="663300"/>
                </a:solidFill>
                <a:effectLst>
                  <a:outerShdw blurRad="38100" dist="38100" dir="2700000" algn="tl">
                    <a:srgbClr val="C0C0C0"/>
                  </a:outerShdw>
                </a:effectLst>
              </a:rPr>
              <a:t>1</a:t>
            </a:r>
            <a:r>
              <a:rPr lang="zh-CN" altLang="en-US" sz="2400" b="1" dirty="0">
                <a:solidFill>
                  <a:srgbClr val="663300"/>
                </a:solidFill>
                <a:effectLst>
                  <a:outerShdw blurRad="38100" dist="38100" dir="2700000" algn="tl">
                    <a:srgbClr val="C0C0C0"/>
                  </a:outerShdw>
                </a:effectLst>
              </a:rPr>
              <a:t>、原凯恩斯主义（</a:t>
            </a:r>
            <a:r>
              <a:rPr lang="en-US" altLang="zh-CN" sz="2400" b="1" dirty="0">
                <a:solidFill>
                  <a:srgbClr val="663300"/>
                </a:solidFill>
                <a:effectLst>
                  <a:outerShdw blurRad="38100" dist="38100" dir="2700000" algn="tl">
                    <a:srgbClr val="C0C0C0"/>
                  </a:outerShdw>
                </a:effectLst>
              </a:rPr>
              <a:t>original </a:t>
            </a:r>
            <a:r>
              <a:rPr lang="en-US" altLang="zh-CN" sz="2400" b="1" dirty="0" err="1">
                <a:solidFill>
                  <a:srgbClr val="663300"/>
                </a:solidFill>
                <a:effectLst>
                  <a:outerShdw blurRad="38100" dist="38100" dir="2700000" algn="tl">
                    <a:srgbClr val="C0C0C0"/>
                  </a:outerShdw>
                </a:effectLst>
              </a:rPr>
              <a:t>keynesian</a:t>
            </a:r>
            <a:r>
              <a:rPr lang="zh-CN" altLang="en-US" sz="2400" b="1" dirty="0">
                <a:solidFill>
                  <a:srgbClr val="663300"/>
                </a:solidFill>
                <a:effectLst>
                  <a:outerShdw blurRad="38100" dist="38100" dir="2700000" algn="tl">
                    <a:srgbClr val="C0C0C0"/>
                  </a:outerShdw>
                </a:effectLst>
              </a:rPr>
              <a:t>）的衰落</a:t>
            </a:r>
          </a:p>
          <a:p>
            <a:pPr eaLnBrk="1" hangingPunct="1">
              <a:lnSpc>
                <a:spcPct val="150000"/>
              </a:lnSpc>
              <a:spcBef>
                <a:spcPct val="0"/>
              </a:spcBef>
              <a:buClr>
                <a:schemeClr val="bg1"/>
              </a:buClr>
              <a:buFontTx/>
              <a:buNone/>
              <a:defRPr/>
            </a:pPr>
            <a:r>
              <a:rPr lang="zh-CN" altLang="en-US" sz="2400" b="1" dirty="0">
                <a:solidFill>
                  <a:srgbClr val="663300"/>
                </a:solidFill>
                <a:effectLst>
                  <a:outerShdw blurRad="38100" dist="38100" dir="2700000" algn="tl">
                    <a:srgbClr val="C0C0C0"/>
                  </a:outerShdw>
                </a:effectLst>
              </a:rPr>
              <a:t>  理论上</a:t>
            </a:r>
            <a:r>
              <a:rPr lang="en-US" altLang="zh-CN" sz="2400" b="1" dirty="0">
                <a:solidFill>
                  <a:srgbClr val="663300"/>
                </a:solidFill>
                <a:effectLst>
                  <a:outerShdw blurRad="38100" dist="38100" dir="2700000" algn="tl">
                    <a:srgbClr val="C0C0C0"/>
                  </a:outerShdw>
                </a:effectLst>
              </a:rPr>
              <a:t>:</a:t>
            </a:r>
          </a:p>
          <a:p>
            <a:pPr eaLnBrk="1" hangingPunct="1">
              <a:lnSpc>
                <a:spcPct val="150000"/>
              </a:lnSpc>
              <a:spcBef>
                <a:spcPct val="0"/>
              </a:spcBef>
              <a:buClr>
                <a:schemeClr val="bg1"/>
              </a:buClr>
              <a:buFontTx/>
              <a:buNone/>
              <a:defRPr/>
            </a:pPr>
            <a:r>
              <a:rPr lang="en-US" altLang="zh-CN" sz="2400" b="1" dirty="0">
                <a:solidFill>
                  <a:srgbClr val="663300"/>
                </a:solidFill>
                <a:effectLst>
                  <a:outerShdw blurRad="38100" dist="38100" dir="2700000" algn="tl">
                    <a:srgbClr val="C0C0C0"/>
                  </a:outerShdw>
                </a:effectLst>
              </a:rPr>
              <a:t>    </a:t>
            </a:r>
            <a:r>
              <a:rPr lang="zh-CN" altLang="en-US" sz="2400" b="1" dirty="0">
                <a:solidFill>
                  <a:srgbClr val="663300"/>
                </a:solidFill>
                <a:effectLst>
                  <a:outerShdw blurRad="38100" dist="38100" dir="2700000" algn="tl">
                    <a:srgbClr val="C0C0C0"/>
                  </a:outerShdw>
                </a:effectLst>
              </a:rPr>
              <a:t>原凯恩斯主义</a:t>
            </a:r>
            <a:r>
              <a:rPr lang="en-US" altLang="zh-CN" sz="2400" b="1" dirty="0">
                <a:solidFill>
                  <a:srgbClr val="663300"/>
                </a:solidFill>
                <a:effectLst>
                  <a:outerShdw blurRad="38100" dist="38100" dir="2700000" algn="tl">
                    <a:srgbClr val="C0C0C0"/>
                  </a:outerShdw>
                </a:effectLst>
              </a:rPr>
              <a:t>=</a:t>
            </a:r>
            <a:r>
              <a:rPr lang="zh-CN" altLang="en-US" sz="2400" b="1" dirty="0">
                <a:solidFill>
                  <a:srgbClr val="663300"/>
                </a:solidFill>
                <a:effectLst>
                  <a:outerShdw blurRad="38100" dist="38100" dir="2700000" algn="tl">
                    <a:srgbClr val="C0C0C0"/>
                  </a:outerShdw>
                </a:effectLst>
              </a:rPr>
              <a:t>新古典综合派</a:t>
            </a:r>
            <a:r>
              <a:rPr lang="en-US" altLang="zh-CN" sz="2400" b="1" dirty="0">
                <a:solidFill>
                  <a:srgbClr val="663300"/>
                </a:solidFill>
                <a:effectLst>
                  <a:outerShdw blurRad="38100" dist="38100" dir="2700000" algn="tl">
                    <a:srgbClr val="C0C0C0"/>
                  </a:outerShdw>
                </a:effectLst>
              </a:rPr>
              <a:t>+</a:t>
            </a:r>
            <a:r>
              <a:rPr lang="zh-CN" altLang="en-US" sz="2400" b="1" dirty="0">
                <a:solidFill>
                  <a:srgbClr val="663300"/>
                </a:solidFill>
                <a:effectLst>
                  <a:outerShdw blurRad="38100" dist="38100" dir="2700000" algn="tl">
                    <a:srgbClr val="C0C0C0"/>
                  </a:outerShdw>
                </a:effectLst>
              </a:rPr>
              <a:t>新剑桥学派</a:t>
            </a:r>
          </a:p>
          <a:p>
            <a:pPr eaLnBrk="1" hangingPunct="1">
              <a:lnSpc>
                <a:spcPct val="150000"/>
              </a:lnSpc>
              <a:spcBef>
                <a:spcPct val="0"/>
              </a:spcBef>
              <a:buClr>
                <a:schemeClr val="bg1"/>
              </a:buClr>
              <a:buFontTx/>
              <a:buNone/>
              <a:defRPr/>
            </a:pPr>
            <a:r>
              <a:rPr lang="zh-CN" altLang="en-US" sz="2400" b="1" dirty="0">
                <a:solidFill>
                  <a:srgbClr val="663300"/>
                </a:solidFill>
                <a:effectLst>
                  <a:outerShdw blurRad="38100" dist="38100" dir="2700000" algn="tl">
                    <a:srgbClr val="C0C0C0"/>
                  </a:outerShdw>
                </a:effectLst>
              </a:rPr>
              <a:t>  实际上</a:t>
            </a:r>
            <a:r>
              <a:rPr lang="en-US" altLang="zh-CN" sz="2400" b="1" dirty="0">
                <a:solidFill>
                  <a:srgbClr val="663300"/>
                </a:solidFill>
                <a:effectLst>
                  <a:outerShdw blurRad="38100" dist="38100" dir="2700000" algn="tl">
                    <a:srgbClr val="C0C0C0"/>
                  </a:outerShdw>
                </a:effectLst>
              </a:rPr>
              <a:t>:</a:t>
            </a:r>
          </a:p>
          <a:p>
            <a:pPr eaLnBrk="1" hangingPunct="1">
              <a:lnSpc>
                <a:spcPct val="150000"/>
              </a:lnSpc>
              <a:spcBef>
                <a:spcPct val="0"/>
              </a:spcBef>
              <a:buClr>
                <a:schemeClr val="bg1"/>
              </a:buClr>
              <a:buFontTx/>
              <a:buNone/>
              <a:defRPr/>
            </a:pPr>
            <a:r>
              <a:rPr lang="en-US" altLang="zh-CN" sz="2400" b="1" dirty="0">
                <a:solidFill>
                  <a:srgbClr val="663300"/>
                </a:solidFill>
                <a:effectLst>
                  <a:outerShdw blurRad="38100" dist="38100" dir="2700000" algn="tl">
                    <a:srgbClr val="C0C0C0"/>
                  </a:outerShdw>
                </a:effectLst>
              </a:rPr>
              <a:t>    </a:t>
            </a:r>
            <a:r>
              <a:rPr lang="zh-CN" altLang="en-US" sz="2400" b="1" dirty="0">
                <a:solidFill>
                  <a:srgbClr val="663300"/>
                </a:solidFill>
                <a:effectLst>
                  <a:outerShdw blurRad="38100" dist="38100" dir="2700000" algn="tl">
                    <a:srgbClr val="C0C0C0"/>
                  </a:outerShdw>
                </a:effectLst>
              </a:rPr>
              <a:t>原凯恩斯主义</a:t>
            </a:r>
            <a:r>
              <a:rPr lang="en-US" altLang="zh-CN" sz="2400" b="1" dirty="0">
                <a:solidFill>
                  <a:srgbClr val="663300"/>
                </a:solidFill>
                <a:effectLst>
                  <a:outerShdw blurRad="38100" dist="38100" dir="2700000" algn="tl">
                    <a:srgbClr val="C0C0C0"/>
                  </a:outerShdw>
                </a:effectLst>
              </a:rPr>
              <a:t>=</a:t>
            </a:r>
            <a:r>
              <a:rPr lang="zh-CN" altLang="en-US" sz="2400" b="1" dirty="0">
                <a:solidFill>
                  <a:srgbClr val="663300"/>
                </a:solidFill>
                <a:effectLst>
                  <a:outerShdw blurRad="38100" dist="38100" dir="2700000" algn="tl">
                    <a:srgbClr val="C0C0C0"/>
                  </a:outerShdw>
                </a:effectLst>
              </a:rPr>
              <a:t>新古典综合派</a:t>
            </a:r>
          </a:p>
          <a:p>
            <a:pPr eaLnBrk="1" hangingPunct="1">
              <a:lnSpc>
                <a:spcPct val="150000"/>
              </a:lnSpc>
              <a:spcBef>
                <a:spcPct val="0"/>
              </a:spcBef>
              <a:buClr>
                <a:schemeClr val="bg1"/>
              </a:buClr>
              <a:buFontTx/>
              <a:buNone/>
              <a:defRPr/>
            </a:pPr>
            <a:endParaRPr lang="zh-CN" altLang="en-US" b="1" dirty="0">
              <a:effectLst>
                <a:outerShdw blurRad="38100" dist="38100" dir="2700000" algn="tl">
                  <a:srgbClr val="C0C0C0"/>
                </a:outerShdw>
              </a:effectLst>
            </a:endParaRPr>
          </a:p>
          <a:p>
            <a:pPr eaLnBrk="1" hangingPunct="1">
              <a:lnSpc>
                <a:spcPct val="150000"/>
              </a:lnSpc>
              <a:spcBef>
                <a:spcPct val="0"/>
              </a:spcBef>
              <a:buClr>
                <a:schemeClr val="bg1"/>
              </a:buClr>
              <a:buFontTx/>
              <a:buNone/>
              <a:defRPr/>
            </a:pPr>
            <a:r>
              <a:rPr lang="zh-CN" altLang="en-US" sz="800" dirty="0">
                <a:effectLst>
                  <a:outerShdw blurRad="38100" dist="38100" dir="2700000" algn="tl">
                    <a:srgbClr val="C0C0C0"/>
                  </a:outerShdw>
                </a:effectLst>
              </a:rPr>
              <a:t> </a:t>
            </a:r>
            <a:r>
              <a:rPr lang="zh-CN" altLang="en-US" sz="700" dirty="0">
                <a:effectLst>
                  <a:outerShdw blurRad="38100" dist="38100" dir="2700000" algn="tl">
                    <a:srgbClr val="C0C0C0"/>
                  </a:outerShdw>
                </a:effectLst>
              </a:rPr>
              <a:t>       </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60418"/>
                                        </p:tgtEl>
                                        <p:attrNameLst>
                                          <p:attrName>style.visibility</p:attrName>
                                        </p:attrNameLst>
                                      </p:cBhvr>
                                      <p:to>
                                        <p:strVal val="visible"/>
                                      </p:to>
                                    </p:set>
                                    <p:anim calcmode="lin" valueType="num">
                                      <p:cBhvr>
                                        <p:cTn id="7" dur="1000" fill="hold"/>
                                        <p:tgtEl>
                                          <p:spTgt spid="60418"/>
                                        </p:tgtEl>
                                        <p:attrNameLst>
                                          <p:attrName>ppt_x</p:attrName>
                                        </p:attrNameLst>
                                      </p:cBhvr>
                                      <p:tavLst>
                                        <p:tav tm="0">
                                          <p:val>
                                            <p:strVal val="#ppt_x-.2"/>
                                          </p:val>
                                        </p:tav>
                                        <p:tav tm="100000">
                                          <p:val>
                                            <p:strVal val="#ppt_x"/>
                                          </p:val>
                                        </p:tav>
                                      </p:tavLst>
                                    </p:anim>
                                    <p:anim calcmode="lin" valueType="num">
                                      <p:cBhvr>
                                        <p:cTn id="8" dur="1000" fill="hold"/>
                                        <p:tgtEl>
                                          <p:spTgt spid="60418"/>
                                        </p:tgtEl>
                                        <p:attrNameLst>
                                          <p:attrName>ppt_y</p:attrName>
                                        </p:attrNameLst>
                                      </p:cBhvr>
                                      <p:tavLst>
                                        <p:tav tm="0">
                                          <p:val>
                                            <p:strVal val="#ppt_y"/>
                                          </p:val>
                                        </p:tav>
                                        <p:tav tm="100000">
                                          <p:val>
                                            <p:strVal val="#ppt_y"/>
                                          </p:val>
                                        </p:tav>
                                      </p:tavLst>
                                    </p:anim>
                                    <p:animEffect transition="in" filter="wipe(right)" prLst="gradientSize: 0.1">
                                      <p:cBhvr>
                                        <p:cTn id="9" dur="1000"/>
                                        <p:tgtEl>
                                          <p:spTgt spid="60418"/>
                                        </p:tgtEl>
                                      </p:cBhvr>
                                    </p:animEffect>
                                  </p:childTnLst>
                                </p:cTn>
                              </p:par>
                            </p:childTnLst>
                          </p:cTn>
                        </p:par>
                        <p:par>
                          <p:cTn id="10" fill="hold">
                            <p:stCondLst>
                              <p:cond delay="1000"/>
                            </p:stCondLst>
                            <p:childTnLst>
                              <p:par>
                                <p:cTn id="11" presetID="3" presetClass="entr" presetSubtype="10" fill="hold" nodeType="afterEffect">
                                  <p:stCondLst>
                                    <p:cond delay="0"/>
                                  </p:stCondLst>
                                  <p:childTnLst>
                                    <p:set>
                                      <p:cBhvr>
                                        <p:cTn id="12" dur="1" fill="hold">
                                          <p:stCondLst>
                                            <p:cond delay="0"/>
                                          </p:stCondLst>
                                        </p:cTn>
                                        <p:tgtEl>
                                          <p:spTgt spid="60419">
                                            <p:txEl>
                                              <p:pRg st="0" end="0"/>
                                            </p:txEl>
                                          </p:spTgt>
                                        </p:tgtEl>
                                        <p:attrNameLst>
                                          <p:attrName>style.visibility</p:attrName>
                                        </p:attrNameLst>
                                      </p:cBhvr>
                                      <p:to>
                                        <p:strVal val="visible"/>
                                      </p:to>
                                    </p:set>
                                    <p:animEffect transition="in" filter="blinds(horizontal)">
                                      <p:cBhvr>
                                        <p:cTn id="13" dur="500"/>
                                        <p:tgtEl>
                                          <p:spTgt spid="60419">
                                            <p:txEl>
                                              <p:pRg st="0" end="0"/>
                                            </p:txEl>
                                          </p:spTgt>
                                        </p:tgtEl>
                                      </p:cBhvr>
                                    </p:animEffect>
                                  </p:childTnLst>
                                </p:cTn>
                              </p:par>
                            </p:childTnLst>
                          </p:cTn>
                        </p:par>
                        <p:par>
                          <p:cTn id="14" fill="hold">
                            <p:stCondLst>
                              <p:cond delay="1500"/>
                            </p:stCondLst>
                            <p:childTnLst>
                              <p:par>
                                <p:cTn id="15" presetID="3" presetClass="entr" presetSubtype="10" fill="hold" nodeType="afterEffect">
                                  <p:stCondLst>
                                    <p:cond delay="0"/>
                                  </p:stCondLst>
                                  <p:childTnLst>
                                    <p:set>
                                      <p:cBhvr>
                                        <p:cTn id="16" dur="1" fill="hold">
                                          <p:stCondLst>
                                            <p:cond delay="0"/>
                                          </p:stCondLst>
                                        </p:cTn>
                                        <p:tgtEl>
                                          <p:spTgt spid="60419">
                                            <p:txEl>
                                              <p:pRg st="1" end="1"/>
                                            </p:txEl>
                                          </p:spTgt>
                                        </p:tgtEl>
                                        <p:attrNameLst>
                                          <p:attrName>style.visibility</p:attrName>
                                        </p:attrNameLst>
                                      </p:cBhvr>
                                      <p:to>
                                        <p:strVal val="visible"/>
                                      </p:to>
                                    </p:set>
                                    <p:animEffect transition="in" filter="blinds(horizontal)">
                                      <p:cBhvr>
                                        <p:cTn id="17" dur="500"/>
                                        <p:tgtEl>
                                          <p:spTgt spid="60419">
                                            <p:txEl>
                                              <p:pRg st="1" end="1"/>
                                            </p:txEl>
                                          </p:spTgt>
                                        </p:tgtEl>
                                      </p:cBhvr>
                                    </p:animEffect>
                                  </p:childTnLst>
                                </p:cTn>
                              </p:par>
                            </p:childTnLst>
                          </p:cTn>
                        </p:par>
                        <p:par>
                          <p:cTn id="18" fill="hold">
                            <p:stCondLst>
                              <p:cond delay="2000"/>
                            </p:stCondLst>
                            <p:childTnLst>
                              <p:par>
                                <p:cTn id="19" presetID="3" presetClass="entr" presetSubtype="10" fill="hold" nodeType="afterEffect">
                                  <p:stCondLst>
                                    <p:cond delay="0"/>
                                  </p:stCondLst>
                                  <p:childTnLst>
                                    <p:set>
                                      <p:cBhvr>
                                        <p:cTn id="20" dur="1" fill="hold">
                                          <p:stCondLst>
                                            <p:cond delay="0"/>
                                          </p:stCondLst>
                                        </p:cTn>
                                        <p:tgtEl>
                                          <p:spTgt spid="60419">
                                            <p:txEl>
                                              <p:pRg st="2" end="2"/>
                                            </p:txEl>
                                          </p:spTgt>
                                        </p:tgtEl>
                                        <p:attrNameLst>
                                          <p:attrName>style.visibility</p:attrName>
                                        </p:attrNameLst>
                                      </p:cBhvr>
                                      <p:to>
                                        <p:strVal val="visible"/>
                                      </p:to>
                                    </p:set>
                                    <p:animEffect transition="in" filter="blinds(horizontal)">
                                      <p:cBhvr>
                                        <p:cTn id="21" dur="500"/>
                                        <p:tgtEl>
                                          <p:spTgt spid="60419">
                                            <p:txEl>
                                              <p:pRg st="2" end="2"/>
                                            </p:txEl>
                                          </p:spTgt>
                                        </p:tgtEl>
                                      </p:cBhvr>
                                    </p:animEffect>
                                  </p:childTnLst>
                                </p:cTn>
                              </p:par>
                            </p:childTnLst>
                          </p:cTn>
                        </p:par>
                        <p:par>
                          <p:cTn id="22" fill="hold">
                            <p:stCondLst>
                              <p:cond delay="2500"/>
                            </p:stCondLst>
                            <p:childTnLst>
                              <p:par>
                                <p:cTn id="23" presetID="3" presetClass="entr" presetSubtype="10" fill="hold" nodeType="afterEffect">
                                  <p:stCondLst>
                                    <p:cond delay="0"/>
                                  </p:stCondLst>
                                  <p:childTnLst>
                                    <p:set>
                                      <p:cBhvr>
                                        <p:cTn id="24" dur="1" fill="hold">
                                          <p:stCondLst>
                                            <p:cond delay="0"/>
                                          </p:stCondLst>
                                        </p:cTn>
                                        <p:tgtEl>
                                          <p:spTgt spid="60419">
                                            <p:txEl>
                                              <p:pRg st="3" end="3"/>
                                            </p:txEl>
                                          </p:spTgt>
                                        </p:tgtEl>
                                        <p:attrNameLst>
                                          <p:attrName>style.visibility</p:attrName>
                                        </p:attrNameLst>
                                      </p:cBhvr>
                                      <p:to>
                                        <p:strVal val="visible"/>
                                      </p:to>
                                    </p:set>
                                    <p:animEffect transition="in" filter="blinds(horizontal)">
                                      <p:cBhvr>
                                        <p:cTn id="25" dur="500"/>
                                        <p:tgtEl>
                                          <p:spTgt spid="60419">
                                            <p:txEl>
                                              <p:pRg st="3" end="3"/>
                                            </p:txEl>
                                          </p:spTgt>
                                        </p:tgtEl>
                                      </p:cBhvr>
                                    </p:animEffect>
                                  </p:childTnLst>
                                </p:cTn>
                              </p:par>
                            </p:childTnLst>
                          </p:cTn>
                        </p:par>
                        <p:par>
                          <p:cTn id="26" fill="hold">
                            <p:stCondLst>
                              <p:cond delay="3000"/>
                            </p:stCondLst>
                            <p:childTnLst>
                              <p:par>
                                <p:cTn id="27" presetID="3" presetClass="entr" presetSubtype="10" fill="hold" nodeType="afterEffect">
                                  <p:stCondLst>
                                    <p:cond delay="0"/>
                                  </p:stCondLst>
                                  <p:childTnLst>
                                    <p:set>
                                      <p:cBhvr>
                                        <p:cTn id="28" dur="1" fill="hold">
                                          <p:stCondLst>
                                            <p:cond delay="0"/>
                                          </p:stCondLst>
                                        </p:cTn>
                                        <p:tgtEl>
                                          <p:spTgt spid="60419">
                                            <p:txEl>
                                              <p:pRg st="4" end="4"/>
                                            </p:txEl>
                                          </p:spTgt>
                                        </p:tgtEl>
                                        <p:attrNameLst>
                                          <p:attrName>style.visibility</p:attrName>
                                        </p:attrNameLst>
                                      </p:cBhvr>
                                      <p:to>
                                        <p:strVal val="visible"/>
                                      </p:to>
                                    </p:set>
                                    <p:animEffect transition="in" filter="blinds(horizontal)">
                                      <p:cBhvr>
                                        <p:cTn id="29" dur="500"/>
                                        <p:tgtEl>
                                          <p:spTgt spid="60419">
                                            <p:txEl>
                                              <p:pRg st="4" end="4"/>
                                            </p:txEl>
                                          </p:spTgt>
                                        </p:tgtEl>
                                      </p:cBhvr>
                                    </p:animEffect>
                                  </p:childTnLst>
                                </p:cTn>
                              </p:par>
                            </p:childTnLst>
                          </p:cTn>
                        </p:par>
                        <p:par>
                          <p:cTn id="30" fill="hold">
                            <p:stCondLst>
                              <p:cond delay="3500"/>
                            </p:stCondLst>
                            <p:childTnLst>
                              <p:par>
                                <p:cTn id="31" presetID="29" presetClass="entr" presetSubtype="0" fill="hold" nodeType="afterEffect">
                                  <p:stCondLst>
                                    <p:cond delay="0"/>
                                  </p:stCondLst>
                                  <p:childTnLst>
                                    <p:set>
                                      <p:cBhvr>
                                        <p:cTn id="32" dur="1" fill="hold">
                                          <p:stCondLst>
                                            <p:cond delay="0"/>
                                          </p:stCondLst>
                                        </p:cTn>
                                        <p:tgtEl>
                                          <p:spTgt spid="60419">
                                            <p:txEl>
                                              <p:pRg st="6" end="6"/>
                                            </p:txEl>
                                          </p:spTgt>
                                        </p:tgtEl>
                                        <p:attrNameLst>
                                          <p:attrName>style.visibility</p:attrName>
                                        </p:attrNameLst>
                                      </p:cBhvr>
                                      <p:to>
                                        <p:strVal val="visible"/>
                                      </p:to>
                                    </p:set>
                                    <p:anim calcmode="lin" valueType="num">
                                      <p:cBhvr>
                                        <p:cTn id="33" dur="1000" fill="hold"/>
                                        <p:tgtEl>
                                          <p:spTgt spid="60419">
                                            <p:txEl>
                                              <p:pRg st="6" end="6"/>
                                            </p:txEl>
                                          </p:spTgt>
                                        </p:tgtEl>
                                        <p:attrNameLst>
                                          <p:attrName>ppt_x</p:attrName>
                                        </p:attrNameLst>
                                      </p:cBhvr>
                                      <p:tavLst>
                                        <p:tav tm="0">
                                          <p:val>
                                            <p:strVal val="#ppt_x-.2"/>
                                          </p:val>
                                        </p:tav>
                                        <p:tav tm="100000">
                                          <p:val>
                                            <p:strVal val="#ppt_x"/>
                                          </p:val>
                                        </p:tav>
                                      </p:tavLst>
                                    </p:anim>
                                    <p:anim calcmode="lin" valueType="num">
                                      <p:cBhvr>
                                        <p:cTn id="34" dur="1000" fill="hold"/>
                                        <p:tgtEl>
                                          <p:spTgt spid="60419">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35" dur="1000"/>
                                        <p:tgtEl>
                                          <p:spTgt spid="604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idx="4294967295"/>
          </p:nvPr>
        </p:nvSpPr>
        <p:spPr/>
        <p:txBody>
          <a:bodyPr anchor="ctr"/>
          <a:lstStyle/>
          <a:p>
            <a:pPr eaLnBrk="1" hangingPunct="1">
              <a:defRPr/>
            </a:pPr>
            <a:r>
              <a:rPr lang="zh-CN" altLang="en-US" sz="2400" dirty="0">
                <a:solidFill>
                  <a:srgbClr val="996600"/>
                </a:solidFill>
                <a:ea typeface="黑体" pitchFamily="2" charset="-122"/>
              </a:rPr>
              <a:t>原凯恩斯主义的衰落</a:t>
            </a:r>
            <a:br>
              <a:rPr lang="zh-CN" altLang="en-US" sz="2400" dirty="0">
                <a:solidFill>
                  <a:srgbClr val="996600"/>
                </a:solidFill>
                <a:ea typeface="黑体" pitchFamily="2" charset="-122"/>
              </a:rPr>
            </a:br>
            <a:r>
              <a:rPr lang="zh-CN" altLang="en-US" sz="2400" noProof="1">
                <a:effectLst>
                  <a:outerShdw blurRad="38100" dist="38100" dir="2700000" algn="tl">
                    <a:srgbClr val="C0C0C0"/>
                  </a:outerShdw>
                </a:effectLst>
                <a:latin typeface="黑体" pitchFamily="2" charset="-122"/>
                <a:ea typeface="黑体" pitchFamily="2" charset="-122"/>
              </a:rPr>
              <a:t>（</a:t>
            </a:r>
            <a:r>
              <a:rPr lang="zh-CN" altLang="zh-CN" sz="2400" noProof="1">
                <a:effectLst>
                  <a:outerShdw blurRad="38100" dist="38100" dir="2700000" algn="tl">
                    <a:srgbClr val="C0C0C0"/>
                  </a:outerShdw>
                </a:effectLst>
                <a:latin typeface="黑体" pitchFamily="2" charset="-122"/>
                <a:ea typeface="黑体" pitchFamily="2" charset="-122"/>
              </a:rPr>
              <a:t>1</a:t>
            </a:r>
            <a:r>
              <a:rPr lang="zh-CN" altLang="en-US" sz="2400" noProof="1">
                <a:effectLst>
                  <a:outerShdw blurRad="38100" dist="38100" dir="2700000" algn="tl">
                    <a:srgbClr val="C0C0C0"/>
                  </a:outerShdw>
                </a:effectLst>
                <a:latin typeface="黑体" pitchFamily="2" charset="-122"/>
                <a:ea typeface="黑体" pitchFamily="2" charset="-122"/>
              </a:rPr>
              <a:t>）对</a:t>
            </a:r>
            <a:r>
              <a:rPr lang="zh-CN" altLang="en-US" sz="2400" noProof="1">
                <a:effectLst>
                  <a:outerShdw blurRad="38100" dist="38100" dir="2700000" algn="tl">
                    <a:srgbClr val="C0C0C0"/>
                  </a:outerShdw>
                </a:effectLst>
                <a:latin typeface="Arial" charset="0"/>
                <a:ea typeface="黑体" pitchFamily="2" charset="-122"/>
              </a:rPr>
              <a:t>“</a:t>
            </a:r>
            <a:r>
              <a:rPr lang="zh-CN" altLang="en-US" sz="2400" noProof="1">
                <a:effectLst>
                  <a:outerShdw blurRad="38100" dist="38100" dir="2700000" algn="tl">
                    <a:srgbClr val="C0C0C0"/>
                  </a:outerShdw>
                </a:effectLst>
                <a:latin typeface="黑体" pitchFamily="2" charset="-122"/>
                <a:ea typeface="黑体" pitchFamily="2" charset="-122"/>
              </a:rPr>
              <a:t>滞涨</a:t>
            </a:r>
            <a:r>
              <a:rPr lang="zh-CN" altLang="en-US" sz="2400" noProof="1">
                <a:effectLst>
                  <a:outerShdw blurRad="38100" dist="38100" dir="2700000" algn="tl">
                    <a:srgbClr val="C0C0C0"/>
                  </a:outerShdw>
                </a:effectLst>
                <a:latin typeface="Arial" charset="0"/>
                <a:ea typeface="黑体" pitchFamily="2" charset="-122"/>
              </a:rPr>
              <a:t>”</a:t>
            </a:r>
            <a:r>
              <a:rPr lang="zh-CN" altLang="en-US" sz="2400" noProof="1">
                <a:effectLst>
                  <a:outerShdw blurRad="38100" dist="38100" dir="2700000" algn="tl">
                    <a:srgbClr val="C0C0C0"/>
                  </a:outerShdw>
                </a:effectLst>
                <a:latin typeface="黑体" pitchFamily="2" charset="-122"/>
                <a:ea typeface="黑体" pitchFamily="2" charset="-122"/>
              </a:rPr>
              <a:t>的理论解释无力</a:t>
            </a:r>
          </a:p>
        </p:txBody>
      </p:sp>
      <p:sp>
        <p:nvSpPr>
          <p:cNvPr id="14341" name="文本占位符 14340"/>
          <p:cNvSpPr>
            <a:spLocks noGrp="1"/>
          </p:cNvSpPr>
          <p:nvPr>
            <p:ph type="body" sz="half" idx="4294967295"/>
          </p:nvPr>
        </p:nvSpPr>
        <p:spPr>
          <a:xfrm>
            <a:off x="566738" y="1752600"/>
            <a:ext cx="3924300" cy="4267200"/>
          </a:xfrm>
        </p:spPr>
        <p:txBody>
          <a:bodyPr/>
          <a:lstStyle>
            <a:lvl1pPr lvl="0">
              <a:defRPr sz="2600"/>
            </a:lvl1pPr>
            <a:lvl2pPr lvl="1">
              <a:defRPr sz="2200"/>
            </a:lvl2pPr>
            <a:lvl3pPr lvl="2">
              <a:defRPr sz="2100"/>
            </a:lvl3pPr>
            <a:lvl4pPr lvl="3">
              <a:defRPr sz="1800"/>
            </a:lvl4pPr>
            <a:lvl5pPr lvl="4">
              <a:defRPr sz="1800"/>
            </a:lvl5pPr>
          </a:lstStyle>
          <a:p>
            <a:pPr eaLnBrk="1" hangingPunct="1">
              <a:lnSpc>
                <a:spcPct val="150000"/>
              </a:lnSpc>
              <a:spcBef>
                <a:spcPct val="0"/>
              </a:spcBef>
              <a:buClr>
                <a:srgbClr val="000000"/>
              </a:buClr>
              <a:buFont typeface="Wingdings" pitchFamily="2" charset="2"/>
              <a:buNone/>
              <a:defRPr/>
            </a:pPr>
            <a:endParaRPr lang="en-US" altLang="zh-CN" sz="2200" b="1" noProof="1">
              <a:solidFill>
                <a:srgbClr val="993300"/>
              </a:solidFill>
              <a:effectLst>
                <a:outerShdw blurRad="38100" dist="38100" dir="2700000">
                  <a:srgbClr val="000000"/>
                </a:outerShdw>
              </a:effectLst>
            </a:endParaRPr>
          </a:p>
          <a:p>
            <a:pPr eaLnBrk="1" hangingPunct="1">
              <a:lnSpc>
                <a:spcPct val="150000"/>
              </a:lnSpc>
              <a:spcBef>
                <a:spcPct val="0"/>
              </a:spcBef>
              <a:buClr>
                <a:srgbClr val="000000"/>
              </a:buClr>
              <a:buFont typeface="Wingdings" pitchFamily="2" charset="2"/>
              <a:buNone/>
              <a:defRPr/>
            </a:pPr>
            <a:r>
              <a:rPr lang="zh-CN" altLang="en-US" sz="2800" b="1" noProof="1">
                <a:solidFill>
                  <a:srgbClr val="993300"/>
                </a:solidFill>
                <a:effectLst>
                  <a:outerShdw blurRad="38100" dist="38100" dir="2700000">
                    <a:srgbClr val="000000"/>
                  </a:outerShdw>
                </a:effectLst>
              </a:rPr>
              <a:t>原凯恩斯主义</a:t>
            </a:r>
            <a:r>
              <a:rPr lang="zh-CN" altLang="en-US" sz="2800" noProof="1">
                <a:solidFill>
                  <a:srgbClr val="993300"/>
                </a:solidFill>
                <a:effectLst>
                  <a:outerShdw blurRad="38100" dist="38100" dir="2700000">
                    <a:srgbClr val="000000"/>
                  </a:outerShdw>
                </a:effectLst>
              </a:rPr>
              <a:t>：</a:t>
            </a:r>
            <a:r>
              <a:rPr lang="zh-CN" altLang="en-US" sz="2800" b="1" noProof="1">
                <a:effectLst>
                  <a:outerShdw blurRad="38100" dist="38100" dir="2700000">
                    <a:srgbClr val="FFFFFF"/>
                  </a:outerShdw>
                </a:effectLst>
              </a:rPr>
              <a:t>失业与通货膨胀之间存在替代关系</a:t>
            </a:r>
          </a:p>
          <a:p>
            <a:pPr eaLnBrk="1" hangingPunct="1">
              <a:lnSpc>
                <a:spcPct val="150000"/>
              </a:lnSpc>
              <a:spcBef>
                <a:spcPct val="0"/>
              </a:spcBef>
              <a:buClr>
                <a:srgbClr val="000000"/>
              </a:buClr>
              <a:buFont typeface="Wingdings" pitchFamily="2" charset="2"/>
              <a:buNone/>
              <a:defRPr/>
            </a:pPr>
            <a:r>
              <a:rPr lang="zh-CN" altLang="en-US" sz="2800" b="1" noProof="1">
                <a:solidFill>
                  <a:srgbClr val="993300"/>
                </a:solidFill>
                <a:effectLst>
                  <a:outerShdw blurRad="38100" dist="38100" dir="2700000">
                    <a:srgbClr val="000000"/>
                  </a:outerShdw>
                </a:effectLst>
              </a:rPr>
              <a:t>滞涨</a:t>
            </a:r>
            <a:r>
              <a:rPr lang="zh-CN" altLang="en-US" sz="2800" noProof="1">
                <a:solidFill>
                  <a:srgbClr val="993300"/>
                </a:solidFill>
                <a:effectLst>
                  <a:outerShdw blurRad="38100" dist="38100" dir="2700000">
                    <a:srgbClr val="000000"/>
                  </a:outerShdw>
                </a:effectLst>
              </a:rPr>
              <a:t>：</a:t>
            </a:r>
            <a:r>
              <a:rPr lang="zh-CN" altLang="en-US" sz="2800" b="1" noProof="1">
                <a:effectLst>
                  <a:outerShdw blurRad="38100" dist="38100" dir="2700000">
                    <a:srgbClr val="FFFFFF"/>
                  </a:outerShdw>
                </a:effectLst>
              </a:rPr>
              <a:t>高失业与高通货膨胀并存</a:t>
            </a:r>
          </a:p>
          <a:p>
            <a:pPr eaLnBrk="1" hangingPunct="1">
              <a:defRPr/>
            </a:pPr>
            <a:endParaRPr lang="zh-CN" altLang="en-US" sz="2200" b="1" noProof="1">
              <a:effectLst>
                <a:outerShdw blurRad="38100" dist="38100" dir="2700000">
                  <a:srgbClr val="FFFFFF"/>
                </a:outerShdw>
              </a:effectLst>
            </a:endParaRPr>
          </a:p>
          <a:p>
            <a:pPr>
              <a:defRPr/>
            </a:pPr>
            <a:endParaRPr lang="zh-CN" altLang="en-US" sz="2200" b="1" noProof="1">
              <a:effectLst>
                <a:outerShdw blurRad="38100" dist="38100" dir="2700000">
                  <a:srgbClr val="FFFFFF"/>
                </a:outerShdw>
              </a:effectLst>
            </a:endParaRPr>
          </a:p>
        </p:txBody>
      </p:sp>
      <p:sp>
        <p:nvSpPr>
          <p:cNvPr id="15364" name="文本占位符 14341"/>
          <p:cNvSpPr>
            <a:spLocks noGrp="1" noChangeArrowheads="1"/>
          </p:cNvSpPr>
          <p:nvPr>
            <p:ph type="body" sz="half" idx="4294967295"/>
          </p:nvPr>
        </p:nvSpPr>
        <p:spPr>
          <a:xfrm>
            <a:off x="4643438" y="1752600"/>
            <a:ext cx="4249737" cy="4267200"/>
          </a:xfrm>
        </p:spPr>
        <p:txBody>
          <a:bodyPr/>
          <a:lstStyle/>
          <a:p>
            <a:r>
              <a:rPr lang="zh-CN" altLang="en-US" sz="2600" b="1">
                <a:solidFill>
                  <a:srgbClr val="993300"/>
                </a:solidFill>
              </a:rPr>
              <a:t>原凯恩斯主义理论模型在统计检验上的失败</a:t>
            </a:r>
          </a:p>
          <a:p>
            <a:pPr eaLnBrk="1" hangingPunct="1"/>
            <a:r>
              <a:rPr lang="en-US" altLang="zh-CN" sz="2600" b="1"/>
              <a:t> 20</a:t>
            </a:r>
            <a:r>
              <a:rPr lang="zh-CN" altLang="en-US" sz="2600" b="1"/>
              <a:t>世纪</a:t>
            </a:r>
            <a:r>
              <a:rPr lang="en-US" altLang="zh-CN" sz="2600" b="1"/>
              <a:t>70</a:t>
            </a:r>
            <a:r>
              <a:rPr lang="zh-CN" altLang="en-US" sz="2600" b="1"/>
              <a:t>年代的统计检验结果：</a:t>
            </a:r>
          </a:p>
          <a:p>
            <a:pPr eaLnBrk="1" hangingPunct="1">
              <a:buFont typeface="Wingdings" pitchFamily="2" charset="2"/>
              <a:buNone/>
            </a:pPr>
            <a:r>
              <a:rPr lang="zh-CN" altLang="en-US" sz="2600" b="1"/>
              <a:t>          通货膨胀与失业之间正相关，经济现实是高通货膨胀与高失业并存。</a:t>
            </a:r>
            <a:r>
              <a:rPr lang="zh-CN" altLang="en-US" sz="2600" b="1">
                <a:latin typeface="Arial" charset="0"/>
              </a:rPr>
              <a:t> </a:t>
            </a:r>
          </a:p>
        </p:txBody>
      </p:sp>
    </p:spTree>
  </p:cSld>
  <p:clrMapOvr>
    <a:masterClrMapping/>
  </p:clrMapOvr>
  <p:transition>
    <p:pull dir="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narrow aqua button bckgrd"/>
          <p:cNvPicPr>
            <a:picLocks noChangeAspect="1" noChangeArrowheads="1"/>
          </p:cNvPicPr>
          <p:nvPr/>
        </p:nvPicPr>
        <p:blipFill>
          <a:blip r:embed="rId2"/>
          <a:srcRect r="1688"/>
          <a:stretch>
            <a:fillRect/>
          </a:stretch>
        </p:blipFill>
        <p:spPr bwMode="auto">
          <a:xfrm>
            <a:off x="0" y="0"/>
            <a:ext cx="9144000" cy="6858000"/>
          </a:xfrm>
          <a:prstGeom prst="rect">
            <a:avLst/>
          </a:prstGeom>
          <a:noFill/>
          <a:ln w="9525">
            <a:noFill/>
            <a:miter lim="800000"/>
            <a:headEnd/>
            <a:tailEnd/>
          </a:ln>
        </p:spPr>
      </p:pic>
      <p:sp>
        <p:nvSpPr>
          <p:cNvPr id="16387" name="Rectangle 3"/>
          <p:cNvSpPr>
            <a:spLocks noGrp="1" noChangeArrowheads="1"/>
          </p:cNvSpPr>
          <p:nvPr>
            <p:ph type="title" idx="4294967295"/>
          </p:nvPr>
        </p:nvSpPr>
        <p:spPr>
          <a:xfrm>
            <a:off x="609600" y="50800"/>
            <a:ext cx="8229600" cy="685800"/>
          </a:xfrm>
        </p:spPr>
        <p:txBody>
          <a:bodyPr anchor="ctr"/>
          <a:lstStyle/>
          <a:p>
            <a:pPr eaLnBrk="1" hangingPunct="1">
              <a:lnSpc>
                <a:spcPct val="80000"/>
              </a:lnSpc>
            </a:pPr>
            <a:r>
              <a:rPr lang="zh-CN" altLang="en-US" sz="2500"/>
              <a:t>60年代的菲利普斯曲线</a:t>
            </a:r>
          </a:p>
        </p:txBody>
      </p:sp>
      <p:sp>
        <p:nvSpPr>
          <p:cNvPr id="16388" name="Rectangle 4"/>
          <p:cNvSpPr>
            <a:spLocks noChangeArrowheads="1"/>
          </p:cNvSpPr>
          <p:nvPr/>
        </p:nvSpPr>
        <p:spPr bwMode="auto">
          <a:xfrm>
            <a:off x="2271713" y="1292225"/>
            <a:ext cx="5889625" cy="4737100"/>
          </a:xfrm>
          <a:prstGeom prst="rect">
            <a:avLst/>
          </a:prstGeom>
          <a:solidFill>
            <a:srgbClr val="F3F6F9"/>
          </a:solidFill>
          <a:ln w="209550">
            <a:solidFill>
              <a:srgbClr val="F3F6F9"/>
            </a:solidFill>
            <a:miter lim="800000"/>
            <a:headEnd/>
            <a:tailEnd/>
          </a:ln>
        </p:spPr>
        <p:txBody>
          <a:bodyPr/>
          <a:lstStyle/>
          <a:p>
            <a:endParaRPr lang="zh-CN" altLang="en-US" sz="1800"/>
          </a:p>
        </p:txBody>
      </p:sp>
      <p:sp>
        <p:nvSpPr>
          <p:cNvPr id="16389" name="Rectangle 5"/>
          <p:cNvSpPr>
            <a:spLocks noChangeArrowheads="1"/>
          </p:cNvSpPr>
          <p:nvPr/>
        </p:nvSpPr>
        <p:spPr bwMode="auto">
          <a:xfrm>
            <a:off x="2271713" y="1292225"/>
            <a:ext cx="5889625" cy="4737100"/>
          </a:xfrm>
          <a:prstGeom prst="rect">
            <a:avLst/>
          </a:prstGeom>
          <a:solidFill>
            <a:srgbClr val="F2F4F8"/>
          </a:solidFill>
          <a:ln w="190500">
            <a:solidFill>
              <a:srgbClr val="F2F4F8"/>
            </a:solidFill>
            <a:miter lim="800000"/>
            <a:headEnd/>
            <a:tailEnd/>
          </a:ln>
        </p:spPr>
        <p:txBody>
          <a:bodyPr/>
          <a:lstStyle/>
          <a:p>
            <a:endParaRPr lang="zh-CN" altLang="en-US" sz="1800"/>
          </a:p>
        </p:txBody>
      </p:sp>
      <p:sp>
        <p:nvSpPr>
          <p:cNvPr id="16390" name="Rectangle 6"/>
          <p:cNvSpPr>
            <a:spLocks noChangeArrowheads="1"/>
          </p:cNvSpPr>
          <p:nvPr/>
        </p:nvSpPr>
        <p:spPr bwMode="auto">
          <a:xfrm>
            <a:off x="2271713" y="1292225"/>
            <a:ext cx="5889625" cy="4737100"/>
          </a:xfrm>
          <a:prstGeom prst="rect">
            <a:avLst/>
          </a:prstGeom>
          <a:solidFill>
            <a:srgbClr val="F1F4F7"/>
          </a:solidFill>
          <a:ln w="171450">
            <a:solidFill>
              <a:srgbClr val="F1F4F7"/>
            </a:solidFill>
            <a:miter lim="800000"/>
            <a:headEnd/>
            <a:tailEnd/>
          </a:ln>
        </p:spPr>
        <p:txBody>
          <a:bodyPr/>
          <a:lstStyle/>
          <a:p>
            <a:endParaRPr lang="zh-CN" altLang="en-US" sz="1800"/>
          </a:p>
        </p:txBody>
      </p:sp>
      <p:sp>
        <p:nvSpPr>
          <p:cNvPr id="16391" name="Rectangle 7"/>
          <p:cNvSpPr>
            <a:spLocks noChangeArrowheads="1"/>
          </p:cNvSpPr>
          <p:nvPr/>
        </p:nvSpPr>
        <p:spPr bwMode="auto">
          <a:xfrm>
            <a:off x="2271713" y="1292225"/>
            <a:ext cx="5889625" cy="4737100"/>
          </a:xfrm>
          <a:prstGeom prst="rect">
            <a:avLst/>
          </a:prstGeom>
          <a:solidFill>
            <a:srgbClr val="F0F2F5"/>
          </a:solidFill>
          <a:ln w="152400">
            <a:solidFill>
              <a:srgbClr val="F0F2F5"/>
            </a:solidFill>
            <a:miter lim="800000"/>
            <a:headEnd/>
            <a:tailEnd/>
          </a:ln>
        </p:spPr>
        <p:txBody>
          <a:bodyPr/>
          <a:lstStyle/>
          <a:p>
            <a:endParaRPr lang="zh-CN" altLang="en-US" sz="1800"/>
          </a:p>
        </p:txBody>
      </p:sp>
      <p:sp>
        <p:nvSpPr>
          <p:cNvPr id="16392" name="Rectangle 8"/>
          <p:cNvSpPr>
            <a:spLocks noChangeArrowheads="1"/>
          </p:cNvSpPr>
          <p:nvPr/>
        </p:nvSpPr>
        <p:spPr bwMode="auto">
          <a:xfrm>
            <a:off x="2271713" y="1292225"/>
            <a:ext cx="5889625" cy="4737100"/>
          </a:xfrm>
          <a:prstGeom prst="rect">
            <a:avLst/>
          </a:prstGeom>
          <a:solidFill>
            <a:srgbClr val="EEF1F4"/>
          </a:solidFill>
          <a:ln w="133350">
            <a:solidFill>
              <a:srgbClr val="EEF1F4"/>
            </a:solidFill>
            <a:miter lim="800000"/>
            <a:headEnd/>
            <a:tailEnd/>
          </a:ln>
        </p:spPr>
        <p:txBody>
          <a:bodyPr/>
          <a:lstStyle/>
          <a:p>
            <a:endParaRPr lang="zh-CN" altLang="en-US" sz="1800"/>
          </a:p>
        </p:txBody>
      </p:sp>
      <p:sp>
        <p:nvSpPr>
          <p:cNvPr id="16393" name="Rectangle 9"/>
          <p:cNvSpPr>
            <a:spLocks noChangeArrowheads="1"/>
          </p:cNvSpPr>
          <p:nvPr/>
        </p:nvSpPr>
        <p:spPr bwMode="auto">
          <a:xfrm>
            <a:off x="2271713" y="1292225"/>
            <a:ext cx="5889625" cy="4737100"/>
          </a:xfrm>
          <a:prstGeom prst="rect">
            <a:avLst/>
          </a:prstGeom>
          <a:solidFill>
            <a:srgbClr val="EDEFF3"/>
          </a:solidFill>
          <a:ln w="114300">
            <a:solidFill>
              <a:srgbClr val="EDEFF3"/>
            </a:solidFill>
            <a:miter lim="800000"/>
            <a:headEnd/>
            <a:tailEnd/>
          </a:ln>
        </p:spPr>
        <p:txBody>
          <a:bodyPr/>
          <a:lstStyle/>
          <a:p>
            <a:endParaRPr lang="zh-CN" altLang="en-US" sz="1800"/>
          </a:p>
        </p:txBody>
      </p:sp>
      <p:sp>
        <p:nvSpPr>
          <p:cNvPr id="16394" name="Rectangle 10"/>
          <p:cNvSpPr>
            <a:spLocks noChangeArrowheads="1"/>
          </p:cNvSpPr>
          <p:nvPr/>
        </p:nvSpPr>
        <p:spPr bwMode="auto">
          <a:xfrm>
            <a:off x="2271713" y="1292225"/>
            <a:ext cx="5889625" cy="4737100"/>
          </a:xfrm>
          <a:prstGeom prst="rect">
            <a:avLst/>
          </a:prstGeom>
          <a:solidFill>
            <a:srgbClr val="EBEEF2"/>
          </a:solidFill>
          <a:ln w="95250">
            <a:solidFill>
              <a:srgbClr val="EBEEF2"/>
            </a:solidFill>
            <a:miter lim="800000"/>
            <a:headEnd/>
            <a:tailEnd/>
          </a:ln>
        </p:spPr>
        <p:txBody>
          <a:bodyPr/>
          <a:lstStyle/>
          <a:p>
            <a:endParaRPr lang="zh-CN" altLang="en-US" sz="1800"/>
          </a:p>
        </p:txBody>
      </p:sp>
      <p:sp>
        <p:nvSpPr>
          <p:cNvPr id="16395" name="Rectangle 11"/>
          <p:cNvSpPr>
            <a:spLocks noChangeArrowheads="1"/>
          </p:cNvSpPr>
          <p:nvPr/>
        </p:nvSpPr>
        <p:spPr bwMode="auto">
          <a:xfrm>
            <a:off x="2271713" y="1292225"/>
            <a:ext cx="5889625" cy="4737100"/>
          </a:xfrm>
          <a:prstGeom prst="rect">
            <a:avLst/>
          </a:prstGeom>
          <a:solidFill>
            <a:srgbClr val="EAECF1"/>
          </a:solidFill>
          <a:ln w="76200">
            <a:solidFill>
              <a:srgbClr val="EAECF1"/>
            </a:solidFill>
            <a:miter lim="800000"/>
            <a:headEnd/>
            <a:tailEnd/>
          </a:ln>
        </p:spPr>
        <p:txBody>
          <a:bodyPr/>
          <a:lstStyle/>
          <a:p>
            <a:endParaRPr lang="zh-CN" altLang="en-US" sz="1800"/>
          </a:p>
        </p:txBody>
      </p:sp>
      <p:sp>
        <p:nvSpPr>
          <p:cNvPr id="16396" name="Rectangle 12"/>
          <p:cNvSpPr>
            <a:spLocks noChangeArrowheads="1"/>
          </p:cNvSpPr>
          <p:nvPr/>
        </p:nvSpPr>
        <p:spPr bwMode="auto">
          <a:xfrm>
            <a:off x="2271713" y="1292225"/>
            <a:ext cx="5889625" cy="4737100"/>
          </a:xfrm>
          <a:prstGeom prst="rect">
            <a:avLst/>
          </a:prstGeom>
          <a:solidFill>
            <a:srgbClr val="E9EBF0"/>
          </a:solidFill>
          <a:ln w="57150">
            <a:solidFill>
              <a:srgbClr val="E9EBF0"/>
            </a:solidFill>
            <a:miter lim="800000"/>
            <a:headEnd/>
            <a:tailEnd/>
          </a:ln>
        </p:spPr>
        <p:txBody>
          <a:bodyPr/>
          <a:lstStyle/>
          <a:p>
            <a:endParaRPr lang="zh-CN" altLang="en-US" sz="1800"/>
          </a:p>
        </p:txBody>
      </p:sp>
      <p:sp>
        <p:nvSpPr>
          <p:cNvPr id="16397" name="Rectangle 13"/>
          <p:cNvSpPr>
            <a:spLocks noChangeArrowheads="1"/>
          </p:cNvSpPr>
          <p:nvPr/>
        </p:nvSpPr>
        <p:spPr bwMode="auto">
          <a:xfrm>
            <a:off x="2271713" y="1292225"/>
            <a:ext cx="5889625" cy="4737100"/>
          </a:xfrm>
          <a:prstGeom prst="rect">
            <a:avLst/>
          </a:prstGeom>
          <a:solidFill>
            <a:srgbClr val="E7EAEF"/>
          </a:solidFill>
          <a:ln w="38100">
            <a:solidFill>
              <a:srgbClr val="E7EAEF"/>
            </a:solidFill>
            <a:miter lim="800000"/>
            <a:headEnd/>
            <a:tailEnd/>
          </a:ln>
        </p:spPr>
        <p:txBody>
          <a:bodyPr/>
          <a:lstStyle/>
          <a:p>
            <a:endParaRPr lang="zh-CN" altLang="en-US" sz="1800"/>
          </a:p>
        </p:txBody>
      </p:sp>
      <p:sp>
        <p:nvSpPr>
          <p:cNvPr id="16398" name="Rectangle 14"/>
          <p:cNvSpPr>
            <a:spLocks noChangeArrowheads="1"/>
          </p:cNvSpPr>
          <p:nvPr/>
        </p:nvSpPr>
        <p:spPr bwMode="auto">
          <a:xfrm>
            <a:off x="2271713" y="1292225"/>
            <a:ext cx="5889625" cy="4737100"/>
          </a:xfrm>
          <a:prstGeom prst="rect">
            <a:avLst/>
          </a:prstGeom>
          <a:solidFill>
            <a:srgbClr val="E6E9EF"/>
          </a:solidFill>
          <a:ln w="19050">
            <a:solidFill>
              <a:srgbClr val="E6E9EF"/>
            </a:solidFill>
            <a:miter lim="800000"/>
            <a:headEnd/>
            <a:tailEnd/>
          </a:ln>
        </p:spPr>
        <p:txBody>
          <a:bodyPr/>
          <a:lstStyle/>
          <a:p>
            <a:endParaRPr lang="zh-CN" altLang="en-US" sz="1800"/>
          </a:p>
        </p:txBody>
      </p:sp>
      <p:sp>
        <p:nvSpPr>
          <p:cNvPr id="16399" name="Rectangle 15"/>
          <p:cNvSpPr>
            <a:spLocks noChangeArrowheads="1"/>
          </p:cNvSpPr>
          <p:nvPr/>
        </p:nvSpPr>
        <p:spPr bwMode="auto">
          <a:xfrm>
            <a:off x="2120900" y="1141413"/>
            <a:ext cx="5965825" cy="4830762"/>
          </a:xfrm>
          <a:prstGeom prst="rect">
            <a:avLst/>
          </a:prstGeom>
          <a:solidFill>
            <a:srgbClr val="FFFFFF"/>
          </a:solidFill>
          <a:ln w="9525">
            <a:noFill/>
            <a:miter lim="800000"/>
            <a:headEnd/>
            <a:tailEnd/>
          </a:ln>
        </p:spPr>
        <p:txBody>
          <a:bodyPr/>
          <a:lstStyle/>
          <a:p>
            <a:endParaRPr lang="zh-CN" altLang="en-US" sz="1800"/>
          </a:p>
        </p:txBody>
      </p:sp>
      <p:sp>
        <p:nvSpPr>
          <p:cNvPr id="16400" name="Freeform 16"/>
          <p:cNvSpPr>
            <a:spLocks noChangeArrowheads="1"/>
          </p:cNvSpPr>
          <p:nvPr/>
        </p:nvSpPr>
        <p:spPr bwMode="auto">
          <a:xfrm>
            <a:off x="2120900" y="1141413"/>
            <a:ext cx="5965825" cy="4830762"/>
          </a:xfrm>
          <a:custGeom>
            <a:avLst/>
            <a:gdLst>
              <a:gd name="T0" fmla="*/ 0 w 3758"/>
              <a:gd name="T1" fmla="*/ 0 h 3043"/>
              <a:gd name="T2" fmla="*/ 0 w 3758"/>
              <a:gd name="T3" fmla="*/ 2147483647 h 3043"/>
              <a:gd name="T4" fmla="*/ 2147483647 w 3758"/>
              <a:gd name="T5" fmla="*/ 2147483647 h 3043"/>
              <a:gd name="T6" fmla="*/ 0 60000 65536"/>
              <a:gd name="T7" fmla="*/ 0 60000 65536"/>
              <a:gd name="T8" fmla="*/ 0 60000 65536"/>
              <a:gd name="T9" fmla="*/ 0 w 3758"/>
              <a:gd name="T10" fmla="*/ 0 h 3043"/>
              <a:gd name="T11" fmla="*/ 3758 w 3758"/>
              <a:gd name="T12" fmla="*/ 3043 h 3043"/>
            </a:gdLst>
            <a:ahLst/>
            <a:cxnLst>
              <a:cxn ang="T6">
                <a:pos x="T0" y="T1"/>
              </a:cxn>
              <a:cxn ang="T7">
                <a:pos x="T2" y="T3"/>
              </a:cxn>
              <a:cxn ang="T8">
                <a:pos x="T4" y="T5"/>
              </a:cxn>
            </a:cxnLst>
            <a:rect l="T9" t="T10" r="T11" b="T12"/>
            <a:pathLst>
              <a:path w="3758" h="3043">
                <a:moveTo>
                  <a:pt x="0" y="0"/>
                </a:moveTo>
                <a:lnTo>
                  <a:pt x="0" y="3043"/>
                </a:lnTo>
                <a:lnTo>
                  <a:pt x="3758" y="3043"/>
                </a:lnTo>
              </a:path>
            </a:pathLst>
          </a:custGeom>
          <a:noFill/>
          <a:ln w="19050">
            <a:solidFill>
              <a:srgbClr val="000000"/>
            </a:solidFill>
            <a:round/>
            <a:headEnd/>
            <a:tailEnd/>
          </a:ln>
        </p:spPr>
        <p:txBody>
          <a:bodyPr/>
          <a:lstStyle/>
          <a:p>
            <a:endParaRPr lang="zh-CN" altLang="en-US"/>
          </a:p>
        </p:txBody>
      </p:sp>
      <p:sp>
        <p:nvSpPr>
          <p:cNvPr id="16401" name="Rectangle 17"/>
          <p:cNvSpPr>
            <a:spLocks noChangeArrowheads="1"/>
          </p:cNvSpPr>
          <p:nvPr/>
        </p:nvSpPr>
        <p:spPr bwMode="auto">
          <a:xfrm>
            <a:off x="2481263" y="6048375"/>
            <a:ext cx="120650" cy="258763"/>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Arial" charset="0"/>
              </a:rPr>
              <a:t>1</a:t>
            </a:r>
            <a:endParaRPr lang="zh-CN" altLang="en-US" sz="2400">
              <a:latin typeface="Arial" charset="0"/>
            </a:endParaRPr>
          </a:p>
        </p:txBody>
      </p:sp>
      <p:sp>
        <p:nvSpPr>
          <p:cNvPr id="16402" name="Rectangle 18"/>
          <p:cNvSpPr>
            <a:spLocks noChangeArrowheads="1"/>
          </p:cNvSpPr>
          <p:nvPr/>
        </p:nvSpPr>
        <p:spPr bwMode="auto">
          <a:xfrm>
            <a:off x="2917825" y="6048375"/>
            <a:ext cx="120650" cy="258763"/>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Arial" charset="0"/>
              </a:rPr>
              <a:t>2</a:t>
            </a:r>
            <a:endParaRPr lang="zh-CN" altLang="en-US" sz="2400">
              <a:latin typeface="Arial" charset="0"/>
            </a:endParaRPr>
          </a:p>
        </p:txBody>
      </p:sp>
      <p:sp>
        <p:nvSpPr>
          <p:cNvPr id="16403" name="Rectangle 19"/>
          <p:cNvSpPr>
            <a:spLocks noChangeArrowheads="1"/>
          </p:cNvSpPr>
          <p:nvPr/>
        </p:nvSpPr>
        <p:spPr bwMode="auto">
          <a:xfrm>
            <a:off x="3336925" y="6048375"/>
            <a:ext cx="120650" cy="258763"/>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Arial" charset="0"/>
              </a:rPr>
              <a:t>3</a:t>
            </a:r>
            <a:endParaRPr lang="zh-CN" altLang="en-US" sz="2400">
              <a:latin typeface="Arial" charset="0"/>
            </a:endParaRPr>
          </a:p>
        </p:txBody>
      </p:sp>
      <p:sp>
        <p:nvSpPr>
          <p:cNvPr id="16404" name="Rectangle 20"/>
          <p:cNvSpPr>
            <a:spLocks noChangeArrowheads="1"/>
          </p:cNvSpPr>
          <p:nvPr/>
        </p:nvSpPr>
        <p:spPr bwMode="auto">
          <a:xfrm>
            <a:off x="3773488" y="6048375"/>
            <a:ext cx="120650" cy="258763"/>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Arial" charset="0"/>
              </a:rPr>
              <a:t>4</a:t>
            </a:r>
            <a:endParaRPr lang="zh-CN" altLang="en-US" sz="2400">
              <a:latin typeface="Arial" charset="0"/>
            </a:endParaRPr>
          </a:p>
        </p:txBody>
      </p:sp>
      <p:sp>
        <p:nvSpPr>
          <p:cNvPr id="16405" name="Rectangle 21"/>
          <p:cNvSpPr>
            <a:spLocks noChangeArrowheads="1"/>
          </p:cNvSpPr>
          <p:nvPr/>
        </p:nvSpPr>
        <p:spPr bwMode="auto">
          <a:xfrm>
            <a:off x="4210050" y="6048375"/>
            <a:ext cx="120650" cy="258763"/>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Arial" charset="0"/>
              </a:rPr>
              <a:t>5</a:t>
            </a:r>
            <a:endParaRPr lang="zh-CN" altLang="en-US" sz="2400">
              <a:latin typeface="Arial" charset="0"/>
            </a:endParaRPr>
          </a:p>
        </p:txBody>
      </p:sp>
      <p:sp>
        <p:nvSpPr>
          <p:cNvPr id="16406" name="Rectangle 22"/>
          <p:cNvSpPr>
            <a:spLocks noChangeArrowheads="1"/>
          </p:cNvSpPr>
          <p:nvPr/>
        </p:nvSpPr>
        <p:spPr bwMode="auto">
          <a:xfrm>
            <a:off x="4627563" y="6048375"/>
            <a:ext cx="120650" cy="258763"/>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Arial" charset="0"/>
              </a:rPr>
              <a:t>6</a:t>
            </a:r>
            <a:endParaRPr lang="zh-CN" altLang="en-US" sz="2400">
              <a:latin typeface="Arial" charset="0"/>
            </a:endParaRPr>
          </a:p>
        </p:txBody>
      </p:sp>
      <p:sp>
        <p:nvSpPr>
          <p:cNvPr id="16407" name="Rectangle 23"/>
          <p:cNvSpPr>
            <a:spLocks noChangeArrowheads="1"/>
          </p:cNvSpPr>
          <p:nvPr/>
        </p:nvSpPr>
        <p:spPr bwMode="auto">
          <a:xfrm>
            <a:off x="5065713" y="6048375"/>
            <a:ext cx="120650" cy="258763"/>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Arial" charset="0"/>
              </a:rPr>
              <a:t>7</a:t>
            </a:r>
            <a:endParaRPr lang="zh-CN" altLang="en-US" sz="2400">
              <a:latin typeface="Arial" charset="0"/>
            </a:endParaRPr>
          </a:p>
        </p:txBody>
      </p:sp>
      <p:sp>
        <p:nvSpPr>
          <p:cNvPr id="16408" name="Rectangle 24"/>
          <p:cNvSpPr>
            <a:spLocks noChangeArrowheads="1"/>
          </p:cNvSpPr>
          <p:nvPr/>
        </p:nvSpPr>
        <p:spPr bwMode="auto">
          <a:xfrm>
            <a:off x="5483225" y="6048375"/>
            <a:ext cx="120650" cy="258763"/>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Arial" charset="0"/>
              </a:rPr>
              <a:t>8</a:t>
            </a:r>
            <a:endParaRPr lang="zh-CN" altLang="en-US" sz="2400">
              <a:latin typeface="Arial" charset="0"/>
            </a:endParaRPr>
          </a:p>
        </p:txBody>
      </p:sp>
      <p:sp>
        <p:nvSpPr>
          <p:cNvPr id="16409" name="Rectangle 25"/>
          <p:cNvSpPr>
            <a:spLocks noChangeArrowheads="1"/>
          </p:cNvSpPr>
          <p:nvPr/>
        </p:nvSpPr>
        <p:spPr bwMode="auto">
          <a:xfrm>
            <a:off x="5919788" y="6048375"/>
            <a:ext cx="120650" cy="258763"/>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Arial" charset="0"/>
              </a:rPr>
              <a:t>9</a:t>
            </a:r>
            <a:endParaRPr lang="zh-CN" altLang="en-US" sz="2400">
              <a:latin typeface="Arial" charset="0"/>
            </a:endParaRPr>
          </a:p>
        </p:txBody>
      </p:sp>
      <p:sp>
        <p:nvSpPr>
          <p:cNvPr id="16410" name="Rectangle 26"/>
          <p:cNvSpPr>
            <a:spLocks noChangeArrowheads="1"/>
          </p:cNvSpPr>
          <p:nvPr/>
        </p:nvSpPr>
        <p:spPr bwMode="auto">
          <a:xfrm>
            <a:off x="6281738" y="6048375"/>
            <a:ext cx="241300" cy="258763"/>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Arial" charset="0"/>
              </a:rPr>
              <a:t>10</a:t>
            </a:r>
            <a:endParaRPr lang="zh-CN" altLang="en-US" sz="2400">
              <a:latin typeface="Arial" charset="0"/>
            </a:endParaRPr>
          </a:p>
        </p:txBody>
      </p:sp>
      <p:sp>
        <p:nvSpPr>
          <p:cNvPr id="16411" name="Rectangle 27"/>
          <p:cNvSpPr>
            <a:spLocks noChangeArrowheads="1"/>
          </p:cNvSpPr>
          <p:nvPr/>
        </p:nvSpPr>
        <p:spPr bwMode="auto">
          <a:xfrm>
            <a:off x="1911350" y="6048375"/>
            <a:ext cx="120650" cy="258763"/>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Arial" charset="0"/>
              </a:rPr>
              <a:t>0</a:t>
            </a:r>
            <a:endParaRPr lang="zh-CN" altLang="en-US" sz="2400">
              <a:latin typeface="Arial" charset="0"/>
            </a:endParaRPr>
          </a:p>
        </p:txBody>
      </p:sp>
      <p:sp>
        <p:nvSpPr>
          <p:cNvPr id="16412" name="Rectangle 28"/>
          <p:cNvSpPr>
            <a:spLocks noChangeArrowheads="1"/>
          </p:cNvSpPr>
          <p:nvPr/>
        </p:nvSpPr>
        <p:spPr bwMode="auto">
          <a:xfrm>
            <a:off x="1911350" y="5059363"/>
            <a:ext cx="120650" cy="258762"/>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Arial" charset="0"/>
              </a:rPr>
              <a:t>2</a:t>
            </a:r>
            <a:endParaRPr lang="zh-CN" altLang="en-US" sz="2400">
              <a:latin typeface="Arial" charset="0"/>
            </a:endParaRPr>
          </a:p>
        </p:txBody>
      </p:sp>
      <p:sp>
        <p:nvSpPr>
          <p:cNvPr id="16413" name="Rectangle 29"/>
          <p:cNvSpPr>
            <a:spLocks noChangeArrowheads="1"/>
          </p:cNvSpPr>
          <p:nvPr/>
        </p:nvSpPr>
        <p:spPr bwMode="auto">
          <a:xfrm>
            <a:off x="1911350" y="4259263"/>
            <a:ext cx="120650" cy="258762"/>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Arial" charset="0"/>
              </a:rPr>
              <a:t>4</a:t>
            </a:r>
            <a:endParaRPr lang="zh-CN" altLang="en-US" sz="2400">
              <a:latin typeface="Arial" charset="0"/>
            </a:endParaRPr>
          </a:p>
        </p:txBody>
      </p:sp>
      <p:sp>
        <p:nvSpPr>
          <p:cNvPr id="16414" name="Rectangle 30"/>
          <p:cNvSpPr>
            <a:spLocks noChangeArrowheads="1"/>
          </p:cNvSpPr>
          <p:nvPr/>
        </p:nvSpPr>
        <p:spPr bwMode="auto">
          <a:xfrm>
            <a:off x="1911350" y="3441700"/>
            <a:ext cx="120650" cy="258763"/>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Arial" charset="0"/>
              </a:rPr>
              <a:t>6</a:t>
            </a:r>
            <a:endParaRPr lang="zh-CN" altLang="en-US" sz="2400">
              <a:latin typeface="Arial" charset="0"/>
            </a:endParaRPr>
          </a:p>
        </p:txBody>
      </p:sp>
      <p:sp>
        <p:nvSpPr>
          <p:cNvPr id="16415" name="Rectangle 31"/>
          <p:cNvSpPr>
            <a:spLocks noChangeArrowheads="1"/>
          </p:cNvSpPr>
          <p:nvPr/>
        </p:nvSpPr>
        <p:spPr bwMode="auto">
          <a:xfrm>
            <a:off x="1911350" y="2643188"/>
            <a:ext cx="120650" cy="258762"/>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Arial" charset="0"/>
              </a:rPr>
              <a:t>8</a:t>
            </a:r>
            <a:endParaRPr lang="zh-CN" altLang="en-US" sz="2400">
              <a:latin typeface="Arial" charset="0"/>
            </a:endParaRPr>
          </a:p>
        </p:txBody>
      </p:sp>
      <p:sp>
        <p:nvSpPr>
          <p:cNvPr id="16416" name="Rectangle 32"/>
          <p:cNvSpPr>
            <a:spLocks noChangeArrowheads="1"/>
          </p:cNvSpPr>
          <p:nvPr/>
        </p:nvSpPr>
        <p:spPr bwMode="auto">
          <a:xfrm>
            <a:off x="1778000" y="1825625"/>
            <a:ext cx="241300" cy="258763"/>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Arial" charset="0"/>
              </a:rPr>
              <a:t>10</a:t>
            </a:r>
            <a:endParaRPr lang="zh-CN" altLang="en-US" sz="2400">
              <a:latin typeface="Arial" charset="0"/>
            </a:endParaRPr>
          </a:p>
        </p:txBody>
      </p:sp>
      <p:grpSp>
        <p:nvGrpSpPr>
          <p:cNvPr id="2" name="Group 33"/>
          <p:cNvGrpSpPr>
            <a:grpSpLocks/>
          </p:cNvGrpSpPr>
          <p:nvPr/>
        </p:nvGrpSpPr>
        <p:grpSpPr bwMode="auto">
          <a:xfrm>
            <a:off x="3659188" y="4260850"/>
            <a:ext cx="1349375" cy="1254125"/>
            <a:chOff x="2305" y="2684"/>
            <a:chExt cx="850" cy="790"/>
          </a:xfrm>
        </p:grpSpPr>
        <p:sp>
          <p:nvSpPr>
            <p:cNvPr id="16458" name="Line 34"/>
            <p:cNvSpPr>
              <a:spLocks noChangeShapeType="1"/>
            </p:cNvSpPr>
            <p:nvPr/>
          </p:nvSpPr>
          <p:spPr bwMode="auto">
            <a:xfrm>
              <a:off x="2844" y="3414"/>
              <a:ext cx="311" cy="24"/>
            </a:xfrm>
            <a:prstGeom prst="line">
              <a:avLst/>
            </a:prstGeom>
            <a:noFill/>
            <a:ln w="57150">
              <a:solidFill>
                <a:srgbClr val="D2435C"/>
              </a:solidFill>
              <a:round/>
              <a:headEnd/>
              <a:tailEnd/>
            </a:ln>
          </p:spPr>
          <p:txBody>
            <a:bodyPr/>
            <a:lstStyle/>
            <a:p>
              <a:endParaRPr lang="zh-CN" altLang="en-US"/>
            </a:p>
          </p:txBody>
        </p:sp>
        <p:sp>
          <p:nvSpPr>
            <p:cNvPr id="16459" name="Line 35"/>
            <p:cNvSpPr>
              <a:spLocks noChangeShapeType="1"/>
            </p:cNvSpPr>
            <p:nvPr/>
          </p:nvSpPr>
          <p:spPr bwMode="auto">
            <a:xfrm>
              <a:off x="2736" y="3366"/>
              <a:ext cx="132" cy="108"/>
            </a:xfrm>
            <a:prstGeom prst="line">
              <a:avLst/>
            </a:prstGeom>
            <a:noFill/>
            <a:ln w="57150">
              <a:solidFill>
                <a:srgbClr val="D2435C"/>
              </a:solidFill>
              <a:round/>
              <a:headEnd/>
              <a:tailEnd/>
            </a:ln>
          </p:spPr>
          <p:txBody>
            <a:bodyPr/>
            <a:lstStyle/>
            <a:p>
              <a:endParaRPr lang="zh-CN" altLang="en-US"/>
            </a:p>
          </p:txBody>
        </p:sp>
        <p:sp>
          <p:nvSpPr>
            <p:cNvPr id="16460" name="Line 36"/>
            <p:cNvSpPr>
              <a:spLocks noChangeShapeType="1"/>
            </p:cNvSpPr>
            <p:nvPr/>
          </p:nvSpPr>
          <p:spPr bwMode="auto">
            <a:xfrm>
              <a:off x="2556" y="3295"/>
              <a:ext cx="180" cy="71"/>
            </a:xfrm>
            <a:prstGeom prst="line">
              <a:avLst/>
            </a:prstGeom>
            <a:noFill/>
            <a:ln w="57150">
              <a:solidFill>
                <a:srgbClr val="D2435C"/>
              </a:solidFill>
              <a:round/>
              <a:headEnd/>
              <a:tailEnd/>
            </a:ln>
          </p:spPr>
          <p:txBody>
            <a:bodyPr/>
            <a:lstStyle/>
            <a:p>
              <a:endParaRPr lang="zh-CN" altLang="en-US"/>
            </a:p>
          </p:txBody>
        </p:sp>
        <p:sp>
          <p:nvSpPr>
            <p:cNvPr id="16461" name="Line 37"/>
            <p:cNvSpPr>
              <a:spLocks noChangeShapeType="1"/>
            </p:cNvSpPr>
            <p:nvPr/>
          </p:nvSpPr>
          <p:spPr bwMode="auto">
            <a:xfrm>
              <a:off x="2377" y="2947"/>
              <a:ext cx="179" cy="348"/>
            </a:xfrm>
            <a:prstGeom prst="line">
              <a:avLst/>
            </a:prstGeom>
            <a:noFill/>
            <a:ln w="57150">
              <a:solidFill>
                <a:srgbClr val="D2435C"/>
              </a:solidFill>
              <a:round/>
              <a:headEnd/>
              <a:tailEnd/>
            </a:ln>
          </p:spPr>
          <p:txBody>
            <a:bodyPr/>
            <a:lstStyle/>
            <a:p>
              <a:endParaRPr lang="zh-CN" altLang="en-US"/>
            </a:p>
          </p:txBody>
        </p:sp>
        <p:sp>
          <p:nvSpPr>
            <p:cNvPr id="16462" name="Line 38"/>
            <p:cNvSpPr>
              <a:spLocks noChangeShapeType="1"/>
            </p:cNvSpPr>
            <p:nvPr/>
          </p:nvSpPr>
          <p:spPr bwMode="auto">
            <a:xfrm>
              <a:off x="2305" y="2684"/>
              <a:ext cx="60" cy="323"/>
            </a:xfrm>
            <a:prstGeom prst="line">
              <a:avLst/>
            </a:prstGeom>
            <a:noFill/>
            <a:ln w="57150">
              <a:solidFill>
                <a:srgbClr val="D2435C"/>
              </a:solidFill>
              <a:round/>
              <a:headEnd/>
              <a:tailEnd/>
            </a:ln>
          </p:spPr>
          <p:txBody>
            <a:bodyPr/>
            <a:lstStyle/>
            <a:p>
              <a:endParaRPr lang="zh-CN" altLang="en-US"/>
            </a:p>
          </p:txBody>
        </p:sp>
      </p:grpSp>
      <p:sp>
        <p:nvSpPr>
          <p:cNvPr id="16418" name="Line 39"/>
          <p:cNvSpPr>
            <a:spLocks noChangeShapeType="1"/>
          </p:cNvSpPr>
          <p:nvPr/>
        </p:nvSpPr>
        <p:spPr bwMode="auto">
          <a:xfrm flipH="1">
            <a:off x="2139950" y="1939925"/>
            <a:ext cx="150813" cy="1588"/>
          </a:xfrm>
          <a:prstGeom prst="line">
            <a:avLst/>
          </a:prstGeom>
          <a:noFill/>
          <a:ln w="19050">
            <a:solidFill>
              <a:srgbClr val="000000"/>
            </a:solidFill>
            <a:round/>
            <a:headEnd/>
            <a:tailEnd/>
          </a:ln>
        </p:spPr>
        <p:txBody>
          <a:bodyPr/>
          <a:lstStyle/>
          <a:p>
            <a:endParaRPr lang="zh-CN" altLang="en-US"/>
          </a:p>
        </p:txBody>
      </p:sp>
      <p:sp>
        <p:nvSpPr>
          <p:cNvPr id="16419" name="Line 40"/>
          <p:cNvSpPr>
            <a:spLocks noChangeShapeType="1"/>
          </p:cNvSpPr>
          <p:nvPr/>
        </p:nvSpPr>
        <p:spPr bwMode="auto">
          <a:xfrm flipH="1">
            <a:off x="2139950" y="2757488"/>
            <a:ext cx="150813" cy="1587"/>
          </a:xfrm>
          <a:prstGeom prst="line">
            <a:avLst/>
          </a:prstGeom>
          <a:noFill/>
          <a:ln w="19050">
            <a:solidFill>
              <a:srgbClr val="000000"/>
            </a:solidFill>
            <a:round/>
            <a:headEnd/>
            <a:tailEnd/>
          </a:ln>
        </p:spPr>
        <p:txBody>
          <a:bodyPr/>
          <a:lstStyle/>
          <a:p>
            <a:endParaRPr lang="zh-CN" altLang="en-US"/>
          </a:p>
        </p:txBody>
      </p:sp>
      <p:sp>
        <p:nvSpPr>
          <p:cNvPr id="16420" name="Line 41"/>
          <p:cNvSpPr>
            <a:spLocks noChangeShapeType="1"/>
          </p:cNvSpPr>
          <p:nvPr/>
        </p:nvSpPr>
        <p:spPr bwMode="auto">
          <a:xfrm flipH="1">
            <a:off x="2139950" y="3556000"/>
            <a:ext cx="150813" cy="1588"/>
          </a:xfrm>
          <a:prstGeom prst="line">
            <a:avLst/>
          </a:prstGeom>
          <a:noFill/>
          <a:ln w="19050">
            <a:solidFill>
              <a:srgbClr val="000000"/>
            </a:solidFill>
            <a:round/>
            <a:headEnd/>
            <a:tailEnd/>
          </a:ln>
        </p:spPr>
        <p:txBody>
          <a:bodyPr/>
          <a:lstStyle/>
          <a:p>
            <a:endParaRPr lang="zh-CN" altLang="en-US"/>
          </a:p>
        </p:txBody>
      </p:sp>
      <p:sp>
        <p:nvSpPr>
          <p:cNvPr id="16421" name="Line 42"/>
          <p:cNvSpPr>
            <a:spLocks noChangeShapeType="1"/>
          </p:cNvSpPr>
          <p:nvPr/>
        </p:nvSpPr>
        <p:spPr bwMode="auto">
          <a:xfrm flipH="1">
            <a:off x="2139950" y="4373563"/>
            <a:ext cx="150813" cy="1587"/>
          </a:xfrm>
          <a:prstGeom prst="line">
            <a:avLst/>
          </a:prstGeom>
          <a:noFill/>
          <a:ln w="19050">
            <a:solidFill>
              <a:srgbClr val="000000"/>
            </a:solidFill>
            <a:round/>
            <a:headEnd/>
            <a:tailEnd/>
          </a:ln>
        </p:spPr>
        <p:txBody>
          <a:bodyPr/>
          <a:lstStyle/>
          <a:p>
            <a:endParaRPr lang="zh-CN" altLang="en-US"/>
          </a:p>
        </p:txBody>
      </p:sp>
      <p:sp>
        <p:nvSpPr>
          <p:cNvPr id="16422" name="Line 43"/>
          <p:cNvSpPr>
            <a:spLocks noChangeShapeType="1"/>
          </p:cNvSpPr>
          <p:nvPr/>
        </p:nvSpPr>
        <p:spPr bwMode="auto">
          <a:xfrm flipH="1">
            <a:off x="2139950" y="5173663"/>
            <a:ext cx="150813" cy="1587"/>
          </a:xfrm>
          <a:prstGeom prst="line">
            <a:avLst/>
          </a:prstGeom>
          <a:noFill/>
          <a:ln w="19050">
            <a:solidFill>
              <a:srgbClr val="000000"/>
            </a:solidFill>
            <a:round/>
            <a:headEnd/>
            <a:tailEnd/>
          </a:ln>
        </p:spPr>
        <p:txBody>
          <a:bodyPr/>
          <a:lstStyle/>
          <a:p>
            <a:endParaRPr lang="zh-CN" altLang="en-US"/>
          </a:p>
        </p:txBody>
      </p:sp>
      <p:sp>
        <p:nvSpPr>
          <p:cNvPr id="16423" name="Line 44"/>
          <p:cNvSpPr>
            <a:spLocks noChangeShapeType="1"/>
          </p:cNvSpPr>
          <p:nvPr/>
        </p:nvSpPr>
        <p:spPr bwMode="auto">
          <a:xfrm>
            <a:off x="2557463" y="5819775"/>
            <a:ext cx="1587" cy="152400"/>
          </a:xfrm>
          <a:prstGeom prst="line">
            <a:avLst/>
          </a:prstGeom>
          <a:noFill/>
          <a:ln w="19050">
            <a:solidFill>
              <a:srgbClr val="000000"/>
            </a:solidFill>
            <a:round/>
            <a:headEnd/>
            <a:tailEnd/>
          </a:ln>
        </p:spPr>
        <p:txBody>
          <a:bodyPr/>
          <a:lstStyle/>
          <a:p>
            <a:endParaRPr lang="zh-CN" altLang="en-US"/>
          </a:p>
        </p:txBody>
      </p:sp>
      <p:sp>
        <p:nvSpPr>
          <p:cNvPr id="16424" name="Line 45"/>
          <p:cNvSpPr>
            <a:spLocks noChangeShapeType="1"/>
          </p:cNvSpPr>
          <p:nvPr/>
        </p:nvSpPr>
        <p:spPr bwMode="auto">
          <a:xfrm>
            <a:off x="2994025" y="5819775"/>
            <a:ext cx="1588" cy="152400"/>
          </a:xfrm>
          <a:prstGeom prst="line">
            <a:avLst/>
          </a:prstGeom>
          <a:noFill/>
          <a:ln w="19050">
            <a:solidFill>
              <a:srgbClr val="000000"/>
            </a:solidFill>
            <a:round/>
            <a:headEnd/>
            <a:tailEnd/>
          </a:ln>
        </p:spPr>
        <p:txBody>
          <a:bodyPr/>
          <a:lstStyle/>
          <a:p>
            <a:endParaRPr lang="zh-CN" altLang="en-US"/>
          </a:p>
        </p:txBody>
      </p:sp>
      <p:sp>
        <p:nvSpPr>
          <p:cNvPr id="16425" name="Line 46"/>
          <p:cNvSpPr>
            <a:spLocks noChangeShapeType="1"/>
          </p:cNvSpPr>
          <p:nvPr/>
        </p:nvSpPr>
        <p:spPr bwMode="auto">
          <a:xfrm>
            <a:off x="3411538" y="5819775"/>
            <a:ext cx="1587" cy="152400"/>
          </a:xfrm>
          <a:prstGeom prst="line">
            <a:avLst/>
          </a:prstGeom>
          <a:noFill/>
          <a:ln w="19050">
            <a:solidFill>
              <a:srgbClr val="000000"/>
            </a:solidFill>
            <a:round/>
            <a:headEnd/>
            <a:tailEnd/>
          </a:ln>
        </p:spPr>
        <p:txBody>
          <a:bodyPr/>
          <a:lstStyle/>
          <a:p>
            <a:endParaRPr lang="zh-CN" altLang="en-US"/>
          </a:p>
        </p:txBody>
      </p:sp>
      <p:sp>
        <p:nvSpPr>
          <p:cNvPr id="16426" name="Line 47"/>
          <p:cNvSpPr>
            <a:spLocks noChangeShapeType="1"/>
          </p:cNvSpPr>
          <p:nvPr/>
        </p:nvSpPr>
        <p:spPr bwMode="auto">
          <a:xfrm>
            <a:off x="4267200" y="5819775"/>
            <a:ext cx="1588" cy="152400"/>
          </a:xfrm>
          <a:prstGeom prst="line">
            <a:avLst/>
          </a:prstGeom>
          <a:noFill/>
          <a:ln w="19050">
            <a:solidFill>
              <a:srgbClr val="000000"/>
            </a:solidFill>
            <a:round/>
            <a:headEnd/>
            <a:tailEnd/>
          </a:ln>
        </p:spPr>
        <p:txBody>
          <a:bodyPr/>
          <a:lstStyle/>
          <a:p>
            <a:endParaRPr lang="zh-CN" altLang="en-US"/>
          </a:p>
        </p:txBody>
      </p:sp>
      <p:sp>
        <p:nvSpPr>
          <p:cNvPr id="16427" name="Line 48"/>
          <p:cNvSpPr>
            <a:spLocks noChangeShapeType="1"/>
          </p:cNvSpPr>
          <p:nvPr/>
        </p:nvSpPr>
        <p:spPr bwMode="auto">
          <a:xfrm>
            <a:off x="4703763" y="5819775"/>
            <a:ext cx="1587" cy="152400"/>
          </a:xfrm>
          <a:prstGeom prst="line">
            <a:avLst/>
          </a:prstGeom>
          <a:noFill/>
          <a:ln w="19050">
            <a:solidFill>
              <a:srgbClr val="000000"/>
            </a:solidFill>
            <a:round/>
            <a:headEnd/>
            <a:tailEnd/>
          </a:ln>
        </p:spPr>
        <p:txBody>
          <a:bodyPr/>
          <a:lstStyle/>
          <a:p>
            <a:endParaRPr lang="zh-CN" altLang="en-US"/>
          </a:p>
        </p:txBody>
      </p:sp>
      <p:sp>
        <p:nvSpPr>
          <p:cNvPr id="16428" name="Line 49"/>
          <p:cNvSpPr>
            <a:spLocks noChangeShapeType="1"/>
          </p:cNvSpPr>
          <p:nvPr/>
        </p:nvSpPr>
        <p:spPr bwMode="auto">
          <a:xfrm>
            <a:off x="5141913" y="5819775"/>
            <a:ext cx="1587" cy="152400"/>
          </a:xfrm>
          <a:prstGeom prst="line">
            <a:avLst/>
          </a:prstGeom>
          <a:noFill/>
          <a:ln w="19050">
            <a:solidFill>
              <a:srgbClr val="000000"/>
            </a:solidFill>
            <a:round/>
            <a:headEnd/>
            <a:tailEnd/>
          </a:ln>
        </p:spPr>
        <p:txBody>
          <a:bodyPr/>
          <a:lstStyle/>
          <a:p>
            <a:endParaRPr lang="zh-CN" altLang="en-US"/>
          </a:p>
        </p:txBody>
      </p:sp>
      <p:sp>
        <p:nvSpPr>
          <p:cNvPr id="16429" name="Line 50"/>
          <p:cNvSpPr>
            <a:spLocks noChangeShapeType="1"/>
          </p:cNvSpPr>
          <p:nvPr/>
        </p:nvSpPr>
        <p:spPr bwMode="auto">
          <a:xfrm>
            <a:off x="5559425" y="5819775"/>
            <a:ext cx="1588" cy="152400"/>
          </a:xfrm>
          <a:prstGeom prst="line">
            <a:avLst/>
          </a:prstGeom>
          <a:noFill/>
          <a:ln w="19050">
            <a:solidFill>
              <a:srgbClr val="000000"/>
            </a:solidFill>
            <a:round/>
            <a:headEnd/>
            <a:tailEnd/>
          </a:ln>
        </p:spPr>
        <p:txBody>
          <a:bodyPr/>
          <a:lstStyle/>
          <a:p>
            <a:endParaRPr lang="zh-CN" altLang="en-US"/>
          </a:p>
        </p:txBody>
      </p:sp>
      <p:sp>
        <p:nvSpPr>
          <p:cNvPr id="16430" name="Line 51"/>
          <p:cNvSpPr>
            <a:spLocks noChangeShapeType="1"/>
          </p:cNvSpPr>
          <p:nvPr/>
        </p:nvSpPr>
        <p:spPr bwMode="auto">
          <a:xfrm>
            <a:off x="5995988" y="5819775"/>
            <a:ext cx="1587" cy="152400"/>
          </a:xfrm>
          <a:prstGeom prst="line">
            <a:avLst/>
          </a:prstGeom>
          <a:noFill/>
          <a:ln w="19050">
            <a:solidFill>
              <a:srgbClr val="000000"/>
            </a:solidFill>
            <a:round/>
            <a:headEnd/>
            <a:tailEnd/>
          </a:ln>
        </p:spPr>
        <p:txBody>
          <a:bodyPr/>
          <a:lstStyle/>
          <a:p>
            <a:endParaRPr lang="zh-CN" altLang="en-US"/>
          </a:p>
        </p:txBody>
      </p:sp>
      <p:sp>
        <p:nvSpPr>
          <p:cNvPr id="16431" name="Line 52"/>
          <p:cNvSpPr>
            <a:spLocks noChangeShapeType="1"/>
          </p:cNvSpPr>
          <p:nvPr/>
        </p:nvSpPr>
        <p:spPr bwMode="auto">
          <a:xfrm>
            <a:off x="6413500" y="5819775"/>
            <a:ext cx="1588" cy="152400"/>
          </a:xfrm>
          <a:prstGeom prst="line">
            <a:avLst/>
          </a:prstGeom>
          <a:noFill/>
          <a:ln w="19050">
            <a:solidFill>
              <a:srgbClr val="000000"/>
            </a:solidFill>
            <a:round/>
            <a:headEnd/>
            <a:tailEnd/>
          </a:ln>
        </p:spPr>
        <p:txBody>
          <a:bodyPr/>
          <a:lstStyle/>
          <a:p>
            <a:endParaRPr lang="zh-CN" altLang="en-US"/>
          </a:p>
        </p:txBody>
      </p:sp>
      <p:sp>
        <p:nvSpPr>
          <p:cNvPr id="16432" name="Rectangle 53"/>
          <p:cNvSpPr>
            <a:spLocks noChangeArrowheads="1"/>
          </p:cNvSpPr>
          <p:nvPr/>
        </p:nvSpPr>
        <p:spPr bwMode="auto">
          <a:xfrm>
            <a:off x="6729413" y="6319838"/>
            <a:ext cx="1638300" cy="244475"/>
          </a:xfrm>
          <a:prstGeom prst="rect">
            <a:avLst/>
          </a:prstGeom>
          <a:noFill/>
          <a:ln w="9525">
            <a:noFill/>
            <a:miter lim="800000"/>
            <a:headEnd/>
            <a:tailEnd/>
          </a:ln>
        </p:spPr>
        <p:txBody>
          <a:bodyPr wrap="none" lIns="0" tIns="0" rIns="0" bIns="0">
            <a:spAutoFit/>
          </a:bodyPr>
          <a:lstStyle/>
          <a:p>
            <a:pPr eaLnBrk="0" hangingPunct="0"/>
            <a:r>
              <a:rPr lang="zh-CN" altLang="en-US" sz="1600" b="1">
                <a:solidFill>
                  <a:srgbClr val="000000"/>
                </a:solidFill>
                <a:latin typeface="Arial" charset="0"/>
              </a:rPr>
              <a:t>失业率（百分比）</a:t>
            </a:r>
            <a:endParaRPr lang="zh-CN" altLang="en-US" sz="2400">
              <a:latin typeface="Arial" charset="0"/>
            </a:endParaRPr>
          </a:p>
        </p:txBody>
      </p:sp>
      <p:sp>
        <p:nvSpPr>
          <p:cNvPr id="16433" name="Rectangle 54"/>
          <p:cNvSpPr>
            <a:spLocks noChangeArrowheads="1"/>
          </p:cNvSpPr>
          <p:nvPr/>
        </p:nvSpPr>
        <p:spPr bwMode="auto">
          <a:xfrm>
            <a:off x="609600" y="1143000"/>
            <a:ext cx="1433513" cy="488950"/>
          </a:xfrm>
          <a:prstGeom prst="rect">
            <a:avLst/>
          </a:prstGeom>
          <a:noFill/>
          <a:ln w="9525">
            <a:noFill/>
            <a:miter lim="800000"/>
            <a:headEnd/>
            <a:tailEnd/>
          </a:ln>
        </p:spPr>
        <p:txBody>
          <a:bodyPr wrap="none" lIns="0" tIns="0" rIns="0" bIns="0">
            <a:spAutoFit/>
          </a:bodyPr>
          <a:lstStyle/>
          <a:p>
            <a:pPr algn="ctr" eaLnBrk="0" hangingPunct="0"/>
            <a:r>
              <a:rPr lang="zh-CN" altLang="en-US" sz="1600" b="1">
                <a:solidFill>
                  <a:srgbClr val="000000"/>
                </a:solidFill>
                <a:latin typeface="Arial" charset="0"/>
              </a:rPr>
              <a:t>通货膨胀率</a:t>
            </a:r>
          </a:p>
          <a:p>
            <a:pPr algn="ctr" eaLnBrk="0" hangingPunct="0"/>
            <a:r>
              <a:rPr lang="zh-CN" altLang="en-US" sz="1600" b="1">
                <a:solidFill>
                  <a:srgbClr val="000000"/>
                </a:solidFill>
                <a:latin typeface="Arial" charset="0"/>
              </a:rPr>
              <a:t>（每年百分比）</a:t>
            </a:r>
            <a:endParaRPr lang="zh-CN" altLang="en-US" sz="2400">
              <a:latin typeface="Arial" charset="0"/>
            </a:endParaRPr>
          </a:p>
        </p:txBody>
      </p:sp>
      <p:grpSp>
        <p:nvGrpSpPr>
          <p:cNvPr id="3" name="Group 55"/>
          <p:cNvGrpSpPr>
            <a:grpSpLocks/>
          </p:cNvGrpSpPr>
          <p:nvPr/>
        </p:nvGrpSpPr>
        <p:grpSpPr bwMode="auto">
          <a:xfrm>
            <a:off x="3462338" y="4054475"/>
            <a:ext cx="393700" cy="260350"/>
            <a:chOff x="2181" y="2554"/>
            <a:chExt cx="248" cy="164"/>
          </a:xfrm>
        </p:grpSpPr>
        <p:sp>
          <p:nvSpPr>
            <p:cNvPr id="16456" name="Oval 56"/>
            <p:cNvSpPr>
              <a:spLocks noChangeArrowheads="1"/>
            </p:cNvSpPr>
            <p:nvPr/>
          </p:nvSpPr>
          <p:spPr bwMode="auto">
            <a:xfrm>
              <a:off x="2269" y="2660"/>
              <a:ext cx="58" cy="58"/>
            </a:xfrm>
            <a:prstGeom prst="ellipse">
              <a:avLst/>
            </a:prstGeom>
            <a:solidFill>
              <a:srgbClr val="000000"/>
            </a:solidFill>
            <a:ln w="9525">
              <a:noFill/>
              <a:round/>
              <a:headEnd/>
              <a:tailEnd/>
            </a:ln>
          </p:spPr>
          <p:txBody>
            <a:bodyPr/>
            <a:lstStyle/>
            <a:p>
              <a:endParaRPr lang="zh-CN" altLang="en-US" sz="1800"/>
            </a:p>
          </p:txBody>
        </p:sp>
        <p:sp>
          <p:nvSpPr>
            <p:cNvPr id="16457" name="Rectangle 57"/>
            <p:cNvSpPr>
              <a:spLocks noChangeArrowheads="1"/>
            </p:cNvSpPr>
            <p:nvPr/>
          </p:nvSpPr>
          <p:spPr bwMode="auto">
            <a:xfrm>
              <a:off x="2181" y="2554"/>
              <a:ext cx="248" cy="134"/>
            </a:xfrm>
            <a:prstGeom prst="rect">
              <a:avLst/>
            </a:prstGeom>
            <a:noFill/>
            <a:ln w="9525">
              <a:noFill/>
              <a:miter lim="800000"/>
              <a:headEnd/>
              <a:tailEnd/>
            </a:ln>
          </p:spPr>
          <p:txBody>
            <a:bodyPr wrap="none" lIns="0" tIns="0" rIns="0" bIns="0">
              <a:spAutoFit/>
            </a:bodyPr>
            <a:lstStyle/>
            <a:p>
              <a:pPr eaLnBrk="0" hangingPunct="0"/>
              <a:r>
                <a:rPr lang="zh-CN" altLang="en-US" sz="1400">
                  <a:solidFill>
                    <a:srgbClr val="000000"/>
                  </a:solidFill>
                  <a:latin typeface="Arial" charset="0"/>
                </a:rPr>
                <a:t>1968</a:t>
              </a:r>
              <a:endParaRPr lang="zh-CN" altLang="en-US" sz="2400">
                <a:latin typeface="Arial" charset="0"/>
              </a:endParaRPr>
            </a:p>
          </p:txBody>
        </p:sp>
      </p:grpSp>
      <p:grpSp>
        <p:nvGrpSpPr>
          <p:cNvPr id="4" name="Group 58"/>
          <p:cNvGrpSpPr>
            <a:grpSpLocks/>
          </p:cNvGrpSpPr>
          <p:nvPr/>
        </p:nvGrpSpPr>
        <p:grpSpPr bwMode="auto">
          <a:xfrm>
            <a:off x="3735388" y="4605338"/>
            <a:ext cx="527050" cy="212725"/>
            <a:chOff x="2353" y="2901"/>
            <a:chExt cx="332" cy="134"/>
          </a:xfrm>
        </p:grpSpPr>
        <p:sp>
          <p:nvSpPr>
            <p:cNvPr id="16454" name="Oval 59"/>
            <p:cNvSpPr>
              <a:spLocks noChangeArrowheads="1"/>
            </p:cNvSpPr>
            <p:nvPr/>
          </p:nvSpPr>
          <p:spPr bwMode="auto">
            <a:xfrm>
              <a:off x="2353" y="2923"/>
              <a:ext cx="58" cy="58"/>
            </a:xfrm>
            <a:prstGeom prst="ellipse">
              <a:avLst/>
            </a:prstGeom>
            <a:solidFill>
              <a:srgbClr val="000000"/>
            </a:solidFill>
            <a:ln w="9525">
              <a:noFill/>
              <a:round/>
              <a:headEnd/>
              <a:tailEnd/>
            </a:ln>
          </p:spPr>
          <p:txBody>
            <a:bodyPr/>
            <a:lstStyle/>
            <a:p>
              <a:endParaRPr lang="zh-CN" altLang="en-US" sz="1800"/>
            </a:p>
          </p:txBody>
        </p:sp>
        <p:sp>
          <p:nvSpPr>
            <p:cNvPr id="16455" name="Rectangle 60"/>
            <p:cNvSpPr>
              <a:spLocks noChangeArrowheads="1"/>
            </p:cNvSpPr>
            <p:nvPr/>
          </p:nvSpPr>
          <p:spPr bwMode="auto">
            <a:xfrm>
              <a:off x="2437" y="2901"/>
              <a:ext cx="248" cy="134"/>
            </a:xfrm>
            <a:prstGeom prst="rect">
              <a:avLst/>
            </a:prstGeom>
            <a:noFill/>
            <a:ln w="9525">
              <a:noFill/>
              <a:miter lim="800000"/>
              <a:headEnd/>
              <a:tailEnd/>
            </a:ln>
          </p:spPr>
          <p:txBody>
            <a:bodyPr wrap="none" lIns="0" tIns="0" rIns="0" bIns="0">
              <a:spAutoFit/>
            </a:bodyPr>
            <a:lstStyle/>
            <a:p>
              <a:pPr eaLnBrk="0" hangingPunct="0"/>
              <a:r>
                <a:rPr lang="zh-CN" altLang="en-US" sz="1400">
                  <a:solidFill>
                    <a:srgbClr val="000000"/>
                  </a:solidFill>
                  <a:latin typeface="Arial" charset="0"/>
                </a:rPr>
                <a:t>1966</a:t>
              </a:r>
              <a:endParaRPr lang="zh-CN" altLang="en-US" sz="2400">
                <a:latin typeface="Arial" charset="0"/>
              </a:endParaRPr>
            </a:p>
          </p:txBody>
        </p:sp>
      </p:grpSp>
      <p:grpSp>
        <p:nvGrpSpPr>
          <p:cNvPr id="5" name="Group 61"/>
          <p:cNvGrpSpPr>
            <a:grpSpLocks/>
          </p:cNvGrpSpPr>
          <p:nvPr/>
        </p:nvGrpSpPr>
        <p:grpSpPr bwMode="auto">
          <a:xfrm>
            <a:off x="4951413" y="5383213"/>
            <a:ext cx="531812" cy="212725"/>
            <a:chOff x="3119" y="3391"/>
            <a:chExt cx="335" cy="134"/>
          </a:xfrm>
        </p:grpSpPr>
        <p:sp>
          <p:nvSpPr>
            <p:cNvPr id="16452" name="Oval 62"/>
            <p:cNvSpPr>
              <a:spLocks noChangeArrowheads="1"/>
            </p:cNvSpPr>
            <p:nvPr/>
          </p:nvSpPr>
          <p:spPr bwMode="auto">
            <a:xfrm>
              <a:off x="3119" y="3414"/>
              <a:ext cx="58" cy="58"/>
            </a:xfrm>
            <a:prstGeom prst="ellipse">
              <a:avLst/>
            </a:prstGeom>
            <a:solidFill>
              <a:srgbClr val="000000"/>
            </a:solidFill>
            <a:ln w="9525">
              <a:noFill/>
              <a:round/>
              <a:headEnd/>
              <a:tailEnd/>
            </a:ln>
          </p:spPr>
          <p:txBody>
            <a:bodyPr/>
            <a:lstStyle/>
            <a:p>
              <a:endParaRPr lang="zh-CN" altLang="en-US" sz="1800"/>
            </a:p>
          </p:txBody>
        </p:sp>
        <p:sp>
          <p:nvSpPr>
            <p:cNvPr id="16453" name="Rectangle 63"/>
            <p:cNvSpPr>
              <a:spLocks noChangeArrowheads="1"/>
            </p:cNvSpPr>
            <p:nvPr/>
          </p:nvSpPr>
          <p:spPr bwMode="auto">
            <a:xfrm>
              <a:off x="3206" y="3391"/>
              <a:ext cx="248" cy="134"/>
            </a:xfrm>
            <a:prstGeom prst="rect">
              <a:avLst/>
            </a:prstGeom>
            <a:noFill/>
            <a:ln w="9525">
              <a:noFill/>
              <a:miter lim="800000"/>
              <a:headEnd/>
              <a:tailEnd/>
            </a:ln>
          </p:spPr>
          <p:txBody>
            <a:bodyPr wrap="none" lIns="0" tIns="0" rIns="0" bIns="0">
              <a:spAutoFit/>
            </a:bodyPr>
            <a:lstStyle/>
            <a:p>
              <a:pPr eaLnBrk="0" hangingPunct="0"/>
              <a:r>
                <a:rPr lang="zh-CN" altLang="en-US" sz="1400">
                  <a:solidFill>
                    <a:srgbClr val="000000"/>
                  </a:solidFill>
                  <a:latin typeface="Arial" charset="0"/>
                </a:rPr>
                <a:t>1961</a:t>
              </a:r>
              <a:endParaRPr lang="zh-CN" altLang="en-US" sz="2400">
                <a:latin typeface="Arial" charset="0"/>
              </a:endParaRPr>
            </a:p>
          </p:txBody>
        </p:sp>
      </p:grpSp>
      <p:grpSp>
        <p:nvGrpSpPr>
          <p:cNvPr id="6" name="Group 64"/>
          <p:cNvGrpSpPr>
            <a:grpSpLocks/>
          </p:cNvGrpSpPr>
          <p:nvPr/>
        </p:nvGrpSpPr>
        <p:grpSpPr bwMode="auto">
          <a:xfrm>
            <a:off x="4457700" y="5205413"/>
            <a:ext cx="393700" cy="268287"/>
            <a:chOff x="2808" y="3279"/>
            <a:chExt cx="248" cy="169"/>
          </a:xfrm>
        </p:grpSpPr>
        <p:sp>
          <p:nvSpPr>
            <p:cNvPr id="16450" name="Oval 65"/>
            <p:cNvSpPr>
              <a:spLocks noChangeArrowheads="1"/>
            </p:cNvSpPr>
            <p:nvPr/>
          </p:nvSpPr>
          <p:spPr bwMode="auto">
            <a:xfrm>
              <a:off x="2820" y="3390"/>
              <a:ext cx="58" cy="58"/>
            </a:xfrm>
            <a:prstGeom prst="ellipse">
              <a:avLst/>
            </a:prstGeom>
            <a:solidFill>
              <a:srgbClr val="000000"/>
            </a:solidFill>
            <a:ln w="9525">
              <a:noFill/>
              <a:round/>
              <a:headEnd/>
              <a:tailEnd/>
            </a:ln>
          </p:spPr>
          <p:txBody>
            <a:bodyPr/>
            <a:lstStyle/>
            <a:p>
              <a:endParaRPr lang="zh-CN" altLang="en-US" sz="1800"/>
            </a:p>
          </p:txBody>
        </p:sp>
        <p:sp>
          <p:nvSpPr>
            <p:cNvPr id="16451" name="Rectangle 66"/>
            <p:cNvSpPr>
              <a:spLocks noChangeArrowheads="1"/>
            </p:cNvSpPr>
            <p:nvPr/>
          </p:nvSpPr>
          <p:spPr bwMode="auto">
            <a:xfrm>
              <a:off x="2808" y="3279"/>
              <a:ext cx="248" cy="134"/>
            </a:xfrm>
            <a:prstGeom prst="rect">
              <a:avLst/>
            </a:prstGeom>
            <a:noFill/>
            <a:ln w="9525">
              <a:noFill/>
              <a:miter lim="800000"/>
              <a:headEnd/>
              <a:tailEnd/>
            </a:ln>
          </p:spPr>
          <p:txBody>
            <a:bodyPr wrap="none" lIns="0" tIns="0" rIns="0" bIns="0">
              <a:spAutoFit/>
            </a:bodyPr>
            <a:lstStyle/>
            <a:p>
              <a:pPr eaLnBrk="0" hangingPunct="0"/>
              <a:r>
                <a:rPr lang="zh-CN" altLang="en-US" sz="1400">
                  <a:solidFill>
                    <a:srgbClr val="000000"/>
                  </a:solidFill>
                  <a:latin typeface="Arial" charset="0"/>
                </a:rPr>
                <a:t>1962</a:t>
              </a:r>
              <a:endParaRPr lang="zh-CN" altLang="en-US" sz="2400">
                <a:latin typeface="Arial" charset="0"/>
              </a:endParaRPr>
            </a:p>
          </p:txBody>
        </p:sp>
      </p:grpSp>
      <p:grpSp>
        <p:nvGrpSpPr>
          <p:cNvPr id="7" name="Group 67"/>
          <p:cNvGrpSpPr>
            <a:grpSpLocks/>
          </p:cNvGrpSpPr>
          <p:nvPr/>
        </p:nvGrpSpPr>
        <p:grpSpPr bwMode="auto">
          <a:xfrm>
            <a:off x="4362450" y="5457825"/>
            <a:ext cx="393700" cy="366713"/>
            <a:chOff x="2748" y="3438"/>
            <a:chExt cx="248" cy="231"/>
          </a:xfrm>
        </p:grpSpPr>
        <p:sp>
          <p:nvSpPr>
            <p:cNvPr id="16448" name="Oval 68"/>
            <p:cNvSpPr>
              <a:spLocks noChangeArrowheads="1"/>
            </p:cNvSpPr>
            <p:nvPr/>
          </p:nvSpPr>
          <p:spPr bwMode="auto">
            <a:xfrm>
              <a:off x="2832" y="3438"/>
              <a:ext cx="58" cy="58"/>
            </a:xfrm>
            <a:prstGeom prst="ellipse">
              <a:avLst/>
            </a:prstGeom>
            <a:solidFill>
              <a:srgbClr val="000000"/>
            </a:solidFill>
            <a:ln w="9525">
              <a:noFill/>
              <a:round/>
              <a:headEnd/>
              <a:tailEnd/>
            </a:ln>
          </p:spPr>
          <p:txBody>
            <a:bodyPr/>
            <a:lstStyle/>
            <a:p>
              <a:endParaRPr lang="zh-CN" altLang="en-US" sz="1800"/>
            </a:p>
          </p:txBody>
        </p:sp>
        <p:sp>
          <p:nvSpPr>
            <p:cNvPr id="16449" name="Rectangle 69"/>
            <p:cNvSpPr>
              <a:spLocks noChangeArrowheads="1"/>
            </p:cNvSpPr>
            <p:nvPr/>
          </p:nvSpPr>
          <p:spPr bwMode="auto">
            <a:xfrm>
              <a:off x="2748" y="3535"/>
              <a:ext cx="248" cy="134"/>
            </a:xfrm>
            <a:prstGeom prst="rect">
              <a:avLst/>
            </a:prstGeom>
            <a:noFill/>
            <a:ln w="9525">
              <a:noFill/>
              <a:miter lim="800000"/>
              <a:headEnd/>
              <a:tailEnd/>
            </a:ln>
          </p:spPr>
          <p:txBody>
            <a:bodyPr wrap="none" lIns="0" tIns="0" rIns="0" bIns="0">
              <a:spAutoFit/>
            </a:bodyPr>
            <a:lstStyle/>
            <a:p>
              <a:pPr eaLnBrk="0" hangingPunct="0"/>
              <a:r>
                <a:rPr lang="zh-CN" altLang="en-US" sz="1400">
                  <a:solidFill>
                    <a:srgbClr val="000000"/>
                  </a:solidFill>
                  <a:latin typeface="Arial" charset="0"/>
                </a:rPr>
                <a:t>1963</a:t>
              </a:r>
              <a:endParaRPr lang="zh-CN" altLang="en-US" sz="2400">
                <a:latin typeface="Arial" charset="0"/>
              </a:endParaRPr>
            </a:p>
          </p:txBody>
        </p:sp>
      </p:grpSp>
      <p:grpSp>
        <p:nvGrpSpPr>
          <p:cNvPr id="8" name="Group 70"/>
          <p:cNvGrpSpPr>
            <a:grpSpLocks/>
          </p:cNvGrpSpPr>
          <p:nvPr/>
        </p:nvGrpSpPr>
        <p:grpSpPr bwMode="auto">
          <a:xfrm>
            <a:off x="3279775" y="4711700"/>
            <a:ext cx="528638" cy="212725"/>
            <a:chOff x="2066" y="2968"/>
            <a:chExt cx="333" cy="134"/>
          </a:xfrm>
        </p:grpSpPr>
        <p:sp>
          <p:nvSpPr>
            <p:cNvPr id="16446" name="Oval 71"/>
            <p:cNvSpPr>
              <a:spLocks noChangeArrowheads="1"/>
            </p:cNvSpPr>
            <p:nvPr/>
          </p:nvSpPr>
          <p:spPr bwMode="auto">
            <a:xfrm>
              <a:off x="2341" y="2971"/>
              <a:ext cx="58" cy="58"/>
            </a:xfrm>
            <a:prstGeom prst="ellipse">
              <a:avLst/>
            </a:prstGeom>
            <a:solidFill>
              <a:srgbClr val="000000"/>
            </a:solidFill>
            <a:ln w="9525">
              <a:noFill/>
              <a:round/>
              <a:headEnd/>
              <a:tailEnd/>
            </a:ln>
          </p:spPr>
          <p:txBody>
            <a:bodyPr/>
            <a:lstStyle/>
            <a:p>
              <a:endParaRPr lang="zh-CN" altLang="en-US" sz="1800"/>
            </a:p>
          </p:txBody>
        </p:sp>
        <p:sp>
          <p:nvSpPr>
            <p:cNvPr id="16447" name="Rectangle 72"/>
            <p:cNvSpPr>
              <a:spLocks noChangeArrowheads="1"/>
            </p:cNvSpPr>
            <p:nvPr/>
          </p:nvSpPr>
          <p:spPr bwMode="auto">
            <a:xfrm>
              <a:off x="2066" y="2968"/>
              <a:ext cx="248" cy="134"/>
            </a:xfrm>
            <a:prstGeom prst="rect">
              <a:avLst/>
            </a:prstGeom>
            <a:noFill/>
            <a:ln w="9525">
              <a:noFill/>
              <a:miter lim="800000"/>
              <a:headEnd/>
              <a:tailEnd/>
            </a:ln>
          </p:spPr>
          <p:txBody>
            <a:bodyPr wrap="none" lIns="0" tIns="0" rIns="0" bIns="0">
              <a:spAutoFit/>
            </a:bodyPr>
            <a:lstStyle/>
            <a:p>
              <a:pPr eaLnBrk="0" hangingPunct="0"/>
              <a:r>
                <a:rPr lang="zh-CN" altLang="en-US" sz="1400">
                  <a:solidFill>
                    <a:srgbClr val="000000"/>
                  </a:solidFill>
                  <a:latin typeface="Arial" charset="0"/>
                </a:rPr>
                <a:t>1967</a:t>
              </a:r>
              <a:endParaRPr lang="zh-CN" altLang="en-US" sz="2400">
                <a:latin typeface="Arial" charset="0"/>
              </a:endParaRPr>
            </a:p>
          </p:txBody>
        </p:sp>
      </p:grpSp>
      <p:grpSp>
        <p:nvGrpSpPr>
          <p:cNvPr id="9" name="Group 73"/>
          <p:cNvGrpSpPr>
            <a:grpSpLocks/>
          </p:cNvGrpSpPr>
          <p:nvPr/>
        </p:nvGrpSpPr>
        <p:grpSpPr bwMode="auto">
          <a:xfrm>
            <a:off x="3589338" y="5192713"/>
            <a:ext cx="522287" cy="238125"/>
            <a:chOff x="2261" y="3271"/>
            <a:chExt cx="329" cy="150"/>
          </a:xfrm>
        </p:grpSpPr>
        <p:sp>
          <p:nvSpPr>
            <p:cNvPr id="16444" name="Oval 74"/>
            <p:cNvSpPr>
              <a:spLocks noChangeArrowheads="1"/>
            </p:cNvSpPr>
            <p:nvPr/>
          </p:nvSpPr>
          <p:spPr bwMode="auto">
            <a:xfrm>
              <a:off x="2532" y="3271"/>
              <a:ext cx="58" cy="58"/>
            </a:xfrm>
            <a:prstGeom prst="ellipse">
              <a:avLst/>
            </a:prstGeom>
            <a:solidFill>
              <a:srgbClr val="000000"/>
            </a:solidFill>
            <a:ln w="9525">
              <a:noFill/>
              <a:round/>
              <a:headEnd/>
              <a:tailEnd/>
            </a:ln>
          </p:spPr>
          <p:txBody>
            <a:bodyPr/>
            <a:lstStyle/>
            <a:p>
              <a:endParaRPr lang="zh-CN" altLang="en-US" sz="1800"/>
            </a:p>
          </p:txBody>
        </p:sp>
        <p:sp>
          <p:nvSpPr>
            <p:cNvPr id="16445" name="Rectangle 75"/>
            <p:cNvSpPr>
              <a:spLocks noChangeArrowheads="1"/>
            </p:cNvSpPr>
            <p:nvPr/>
          </p:nvSpPr>
          <p:spPr bwMode="auto">
            <a:xfrm>
              <a:off x="2261" y="3287"/>
              <a:ext cx="248" cy="134"/>
            </a:xfrm>
            <a:prstGeom prst="rect">
              <a:avLst/>
            </a:prstGeom>
            <a:noFill/>
            <a:ln w="9525">
              <a:noFill/>
              <a:miter lim="800000"/>
              <a:headEnd/>
              <a:tailEnd/>
            </a:ln>
          </p:spPr>
          <p:txBody>
            <a:bodyPr wrap="none" lIns="0" tIns="0" rIns="0" bIns="0">
              <a:spAutoFit/>
            </a:bodyPr>
            <a:lstStyle/>
            <a:p>
              <a:pPr eaLnBrk="0" hangingPunct="0"/>
              <a:r>
                <a:rPr lang="zh-CN" altLang="en-US" sz="1400">
                  <a:solidFill>
                    <a:srgbClr val="000000"/>
                  </a:solidFill>
                  <a:latin typeface="Arial" charset="0"/>
                </a:rPr>
                <a:t>1965</a:t>
              </a:r>
              <a:endParaRPr lang="zh-CN" altLang="en-US" sz="2400">
                <a:latin typeface="Arial" charset="0"/>
              </a:endParaRPr>
            </a:p>
          </p:txBody>
        </p:sp>
      </p:grpSp>
      <p:grpSp>
        <p:nvGrpSpPr>
          <p:cNvPr id="10" name="Group 76"/>
          <p:cNvGrpSpPr>
            <a:grpSpLocks/>
          </p:cNvGrpSpPr>
          <p:nvPr/>
        </p:nvGrpSpPr>
        <p:grpSpPr bwMode="auto">
          <a:xfrm>
            <a:off x="3925888" y="5307013"/>
            <a:ext cx="452437" cy="333375"/>
            <a:chOff x="2473" y="3343"/>
            <a:chExt cx="285" cy="210"/>
          </a:xfrm>
        </p:grpSpPr>
        <p:sp>
          <p:nvSpPr>
            <p:cNvPr id="16442" name="Oval 77"/>
            <p:cNvSpPr>
              <a:spLocks noChangeArrowheads="1"/>
            </p:cNvSpPr>
            <p:nvPr/>
          </p:nvSpPr>
          <p:spPr bwMode="auto">
            <a:xfrm>
              <a:off x="2700" y="3343"/>
              <a:ext cx="58" cy="58"/>
            </a:xfrm>
            <a:prstGeom prst="ellipse">
              <a:avLst/>
            </a:prstGeom>
            <a:solidFill>
              <a:srgbClr val="000000"/>
            </a:solidFill>
            <a:ln w="9525">
              <a:noFill/>
              <a:round/>
              <a:headEnd/>
              <a:tailEnd/>
            </a:ln>
          </p:spPr>
          <p:txBody>
            <a:bodyPr/>
            <a:lstStyle/>
            <a:p>
              <a:endParaRPr lang="zh-CN" altLang="en-US" sz="1800"/>
            </a:p>
          </p:txBody>
        </p:sp>
        <p:sp>
          <p:nvSpPr>
            <p:cNvPr id="16443" name="Rectangle 78"/>
            <p:cNvSpPr>
              <a:spLocks noChangeArrowheads="1"/>
            </p:cNvSpPr>
            <p:nvPr/>
          </p:nvSpPr>
          <p:spPr bwMode="auto">
            <a:xfrm>
              <a:off x="2473" y="3419"/>
              <a:ext cx="248" cy="134"/>
            </a:xfrm>
            <a:prstGeom prst="rect">
              <a:avLst/>
            </a:prstGeom>
            <a:noFill/>
            <a:ln w="9525">
              <a:noFill/>
              <a:miter lim="800000"/>
              <a:headEnd/>
              <a:tailEnd/>
            </a:ln>
          </p:spPr>
          <p:txBody>
            <a:bodyPr wrap="none" lIns="0" tIns="0" rIns="0" bIns="0">
              <a:spAutoFit/>
            </a:bodyPr>
            <a:lstStyle/>
            <a:p>
              <a:pPr eaLnBrk="0" hangingPunct="0"/>
              <a:r>
                <a:rPr lang="zh-CN" altLang="en-US" sz="1400">
                  <a:solidFill>
                    <a:srgbClr val="000000"/>
                  </a:solidFill>
                  <a:latin typeface="Arial" charset="0"/>
                </a:rPr>
                <a:t>1964</a:t>
              </a:r>
              <a:endParaRPr lang="zh-CN" altLang="en-US" sz="2400">
                <a:latin typeface="Arial" charset="0"/>
              </a:endParaRPr>
            </a:p>
          </p:txBody>
        </p:sp>
      </p:gr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dissolve">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dissolv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dissolve">
                                      <p:cBhvr>
                                        <p:cTn id="42" dur="5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9"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strips(upLeft)">
                                      <p:cBhvr>
                                        <p:cTn id="4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idx="4294967295"/>
          </p:nvPr>
        </p:nvSpPr>
        <p:spPr/>
        <p:txBody>
          <a:bodyPr anchor="ctr"/>
          <a:lstStyle/>
          <a:p>
            <a:pPr eaLnBrk="1" hangingPunct="1">
              <a:defRPr/>
            </a:pPr>
            <a:r>
              <a:rPr lang="zh-CN" altLang="en-US" sz="3200" b="1" dirty="0">
                <a:solidFill>
                  <a:srgbClr val="996600"/>
                </a:solidFill>
                <a:effectLst>
                  <a:outerShdw blurRad="38100" dist="38100" dir="2700000" algn="tl">
                    <a:srgbClr val="C0C0C0"/>
                  </a:outerShdw>
                </a:effectLst>
                <a:ea typeface="隶书" panose="02010509060101010101" pitchFamily="49" charset="-122"/>
              </a:rPr>
              <a:t>凯恩斯主义三个主要学派</a:t>
            </a:r>
          </a:p>
        </p:txBody>
      </p:sp>
      <p:sp>
        <p:nvSpPr>
          <p:cNvPr id="161795" name="Rectangle 3"/>
          <p:cNvSpPr>
            <a:spLocks noGrp="1" noChangeArrowheads="1"/>
          </p:cNvSpPr>
          <p:nvPr>
            <p:ph type="body" idx="4294967295"/>
          </p:nvPr>
        </p:nvSpPr>
        <p:spPr>
          <a:xfrm>
            <a:off x="0" y="1600200"/>
            <a:ext cx="9467850" cy="4530725"/>
          </a:xfrm>
        </p:spPr>
        <p:txBody>
          <a:bodyPr/>
          <a:lstStyle/>
          <a:p>
            <a:pPr eaLnBrk="1" hangingPunct="1">
              <a:defRPr/>
            </a:pPr>
            <a:endParaRPr lang="en-US" altLang="zh-CN" sz="2800" dirty="0">
              <a:solidFill>
                <a:srgbClr val="663300"/>
              </a:solidFill>
              <a:effectLst>
                <a:outerShdw blurRad="38100" dist="38100" dir="2700000" algn="tl">
                  <a:srgbClr val="C0C0C0"/>
                </a:outerShdw>
              </a:effectLst>
              <a:latin typeface="黑体" panose="02010609060101010101" pitchFamily="2" charset="-122"/>
              <a:ea typeface="黑体" panose="02010609060101010101" pitchFamily="2" charset="-122"/>
            </a:endParaRPr>
          </a:p>
          <a:p>
            <a:pPr eaLnBrk="1" hangingPunct="1">
              <a:defRPr/>
            </a:pPr>
            <a:r>
              <a:rPr lang="zh-CN" altLang="en-US" sz="2800" dirty="0">
                <a:solidFill>
                  <a:srgbClr val="663300"/>
                </a:solidFill>
                <a:effectLst>
                  <a:outerShdw blurRad="38100" dist="38100" dir="2700000" algn="tl">
                    <a:srgbClr val="C0C0C0"/>
                  </a:outerShdw>
                </a:effectLst>
                <a:latin typeface="黑体" panose="02010609060101010101" pitchFamily="2" charset="-122"/>
                <a:ea typeface="黑体" panose="02010609060101010101" pitchFamily="2" charset="-122"/>
              </a:rPr>
              <a:t>新古典综合派</a:t>
            </a:r>
            <a:r>
              <a:rPr lang="en-US" altLang="zh-CN" sz="2800" dirty="0">
                <a:solidFill>
                  <a:srgbClr val="663300"/>
                </a:solidFill>
                <a:effectLst>
                  <a:outerShdw blurRad="38100" dist="38100" dir="2700000" algn="tl">
                    <a:srgbClr val="C0C0C0"/>
                  </a:outerShdw>
                </a:effectLst>
                <a:latin typeface="黑体" panose="02010609060101010101" pitchFamily="2" charset="-122"/>
                <a:ea typeface="黑体" panose="02010609060101010101" pitchFamily="2" charset="-122"/>
              </a:rPr>
              <a:t>:</a:t>
            </a:r>
            <a:r>
              <a:rPr lang="en-US" altLang="zh-CN" sz="2800" dirty="0">
                <a:solidFill>
                  <a:srgbClr val="663300"/>
                </a:solidFill>
                <a:effectLst>
                  <a:outerShdw blurRad="38100" dist="38100" dir="2700000" algn="tl">
                    <a:srgbClr val="C0C0C0"/>
                  </a:outerShdw>
                </a:effectLst>
              </a:rPr>
              <a:t> </a:t>
            </a:r>
          </a:p>
          <a:p>
            <a:pPr eaLnBrk="1" hangingPunct="1">
              <a:buFont typeface="Wingdings" pitchFamily="2" charset="2"/>
              <a:buNone/>
              <a:defRPr/>
            </a:pPr>
            <a:r>
              <a:rPr lang="en-US" altLang="zh-CN" sz="2800" b="1" dirty="0">
                <a:solidFill>
                  <a:srgbClr val="996600"/>
                </a:solidFill>
                <a:effectLst>
                  <a:outerShdw blurRad="38100" dist="38100" dir="2700000" algn="tl">
                    <a:srgbClr val="C0C0C0"/>
                  </a:outerShdw>
                </a:effectLst>
              </a:rPr>
              <a:t>         40</a:t>
            </a:r>
            <a:r>
              <a:rPr lang="en-US" altLang="en-US" sz="2800" b="1" dirty="0">
                <a:solidFill>
                  <a:srgbClr val="996600"/>
                </a:solidFill>
                <a:effectLst>
                  <a:outerShdw blurRad="38100" dist="38100" dir="2700000" algn="tl">
                    <a:srgbClr val="C0C0C0"/>
                  </a:outerShdw>
                </a:effectLst>
              </a:rPr>
              <a:t>～</a:t>
            </a:r>
            <a:r>
              <a:rPr lang="en-US" altLang="zh-CN" sz="2800" b="1" dirty="0">
                <a:solidFill>
                  <a:srgbClr val="996600"/>
                </a:solidFill>
                <a:effectLst>
                  <a:outerShdw blurRad="38100" dist="38100" dir="2700000" algn="tl">
                    <a:srgbClr val="C0C0C0"/>
                  </a:outerShdw>
                </a:effectLst>
              </a:rPr>
              <a:t>60</a:t>
            </a:r>
            <a:r>
              <a:rPr lang="zh-CN" altLang="en-US" sz="2800" b="1" dirty="0">
                <a:solidFill>
                  <a:srgbClr val="996600"/>
                </a:solidFill>
                <a:effectLst>
                  <a:outerShdw blurRad="38100" dist="38100" dir="2700000" algn="tl">
                    <a:srgbClr val="C0C0C0"/>
                  </a:outerShdw>
                </a:effectLst>
              </a:rPr>
              <a:t>年代末美国的凯恩斯主义</a:t>
            </a:r>
          </a:p>
          <a:p>
            <a:pPr eaLnBrk="1" hangingPunct="1">
              <a:defRPr/>
            </a:pPr>
            <a:r>
              <a:rPr lang="zh-CN" altLang="en-US" sz="2800" dirty="0">
                <a:solidFill>
                  <a:srgbClr val="663300"/>
                </a:solidFill>
                <a:effectLst>
                  <a:outerShdw blurRad="38100" dist="38100" dir="2700000" algn="tl">
                    <a:srgbClr val="C0C0C0"/>
                  </a:outerShdw>
                </a:effectLst>
                <a:latin typeface="黑体" panose="02010609060101010101" pitchFamily="2" charset="-122"/>
                <a:ea typeface="黑体" panose="02010609060101010101" pitchFamily="2" charset="-122"/>
              </a:rPr>
              <a:t>新剑桥学派</a:t>
            </a:r>
            <a:r>
              <a:rPr lang="en-US" altLang="zh-CN" sz="2800" dirty="0">
                <a:solidFill>
                  <a:srgbClr val="663300"/>
                </a:solidFill>
                <a:effectLst>
                  <a:outerShdw blurRad="38100" dist="38100" dir="2700000" algn="tl">
                    <a:srgbClr val="C0C0C0"/>
                  </a:outerShdw>
                </a:effectLst>
                <a:latin typeface="黑体" panose="02010609060101010101" pitchFamily="2" charset="-122"/>
                <a:ea typeface="黑体" panose="02010609060101010101" pitchFamily="2" charset="-122"/>
              </a:rPr>
              <a:t>:</a:t>
            </a:r>
          </a:p>
          <a:p>
            <a:pPr eaLnBrk="1" hangingPunct="1">
              <a:defRPr/>
            </a:pPr>
            <a:r>
              <a:rPr lang="en-US" altLang="zh-CN" sz="2800" b="1" dirty="0">
                <a:solidFill>
                  <a:srgbClr val="663300"/>
                </a:solidFill>
                <a:effectLst>
                  <a:outerShdw blurRad="38100" dist="38100" dir="2700000" algn="tl">
                    <a:srgbClr val="C0C0C0"/>
                  </a:outerShdw>
                </a:effectLst>
              </a:rPr>
              <a:t>     </a:t>
            </a:r>
            <a:r>
              <a:rPr lang="zh-CN" altLang="en-US" sz="2800" b="1" dirty="0">
                <a:solidFill>
                  <a:srgbClr val="996600"/>
                </a:solidFill>
                <a:effectLst>
                  <a:outerShdw blurRad="38100" dist="38100" dir="2700000" algn="tl">
                    <a:srgbClr val="C0C0C0"/>
                  </a:outerShdw>
                </a:effectLst>
              </a:rPr>
              <a:t>英国的凯恩斯主义</a:t>
            </a:r>
          </a:p>
          <a:p>
            <a:pPr eaLnBrk="1" hangingPunct="1">
              <a:defRPr/>
            </a:pPr>
            <a:r>
              <a:rPr lang="zh-CN" altLang="en-US" sz="2800" dirty="0">
                <a:solidFill>
                  <a:srgbClr val="663300"/>
                </a:solidFill>
                <a:effectLst>
                  <a:outerShdw blurRad="38100" dist="38100" dir="2700000" algn="tl">
                    <a:srgbClr val="C0C0C0"/>
                  </a:outerShdw>
                </a:effectLst>
                <a:latin typeface="黑体" panose="02010609060101010101" pitchFamily="2" charset="-122"/>
                <a:ea typeface="黑体" panose="02010609060101010101" pitchFamily="2" charset="-122"/>
              </a:rPr>
              <a:t>新凯恩斯主义</a:t>
            </a:r>
            <a:r>
              <a:rPr lang="en-US" altLang="zh-CN" sz="2800" dirty="0">
                <a:solidFill>
                  <a:srgbClr val="663300"/>
                </a:solidFill>
                <a:effectLst>
                  <a:outerShdw blurRad="38100" dist="38100" dir="2700000" algn="tl">
                    <a:srgbClr val="C0C0C0"/>
                  </a:outerShdw>
                </a:effectLst>
                <a:latin typeface="黑体" panose="02010609060101010101" pitchFamily="2" charset="-122"/>
                <a:ea typeface="黑体" panose="02010609060101010101" pitchFamily="2" charset="-122"/>
              </a:rPr>
              <a:t>:</a:t>
            </a:r>
          </a:p>
          <a:p>
            <a:pPr eaLnBrk="1" hangingPunct="1">
              <a:defRPr/>
            </a:pPr>
            <a:r>
              <a:rPr lang="en-US" altLang="zh-CN" sz="2800" b="1" dirty="0">
                <a:solidFill>
                  <a:srgbClr val="663300"/>
                </a:solidFill>
                <a:effectLst>
                  <a:outerShdw blurRad="38100" dist="38100" dir="2700000" algn="tl">
                    <a:srgbClr val="C0C0C0"/>
                  </a:outerShdw>
                </a:effectLst>
              </a:rPr>
              <a:t>      </a:t>
            </a:r>
            <a:r>
              <a:rPr lang="en-US" altLang="zh-CN" sz="2800" b="1" dirty="0">
                <a:solidFill>
                  <a:srgbClr val="996600"/>
                </a:solidFill>
                <a:effectLst>
                  <a:outerShdw blurRad="38100" dist="38100" dir="2700000" algn="tl">
                    <a:srgbClr val="C0C0C0"/>
                  </a:outerShdw>
                </a:effectLst>
              </a:rPr>
              <a:t>80</a:t>
            </a:r>
            <a:r>
              <a:rPr lang="zh-CN" altLang="en-US" sz="2800" b="1" dirty="0">
                <a:solidFill>
                  <a:srgbClr val="996600"/>
                </a:solidFill>
                <a:effectLst>
                  <a:outerShdw blurRad="38100" dist="38100" dir="2700000" algn="tl">
                    <a:srgbClr val="C0C0C0"/>
                  </a:outerShdw>
                </a:effectLst>
              </a:rPr>
              <a:t>年代中期美国兴起的凯恩斯主义</a:t>
            </a:r>
          </a:p>
        </p:txBody>
      </p:sp>
    </p:spTree>
  </p:cSld>
  <p:clrMapOvr>
    <a:masterClrMapping/>
  </p:clrMapOvr>
  <p:transition>
    <p:pull dir="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narrow aqua button bckgrd"/>
          <p:cNvPicPr>
            <a:picLocks noChangeAspect="1" noChangeArrowheads="1"/>
          </p:cNvPicPr>
          <p:nvPr/>
        </p:nvPicPr>
        <p:blipFill>
          <a:blip r:embed="rId2"/>
          <a:srcRect r="1688"/>
          <a:stretch>
            <a:fillRect/>
          </a:stretch>
        </p:blipFill>
        <p:spPr bwMode="auto">
          <a:xfrm>
            <a:off x="0" y="0"/>
            <a:ext cx="9144000" cy="6858000"/>
          </a:xfrm>
          <a:prstGeom prst="rect">
            <a:avLst/>
          </a:prstGeom>
          <a:noFill/>
          <a:ln w="9525">
            <a:noFill/>
            <a:miter lim="800000"/>
            <a:headEnd/>
            <a:tailEnd/>
          </a:ln>
        </p:spPr>
      </p:pic>
      <p:sp>
        <p:nvSpPr>
          <p:cNvPr id="17411" name="Rectangle 3"/>
          <p:cNvSpPr>
            <a:spLocks noGrp="1" noChangeArrowheads="1"/>
          </p:cNvSpPr>
          <p:nvPr>
            <p:ph type="title" idx="4294967295"/>
          </p:nvPr>
        </p:nvSpPr>
        <p:spPr>
          <a:xfrm>
            <a:off x="609600" y="50800"/>
            <a:ext cx="8229600" cy="685800"/>
          </a:xfrm>
        </p:spPr>
        <p:txBody>
          <a:bodyPr anchor="ctr"/>
          <a:lstStyle/>
          <a:p>
            <a:pPr eaLnBrk="1" hangingPunct="1">
              <a:lnSpc>
                <a:spcPct val="80000"/>
              </a:lnSpc>
            </a:pPr>
            <a:r>
              <a:rPr lang="zh-CN" altLang="en-US" sz="2500"/>
              <a:t>菲利普斯曲线的破灭</a:t>
            </a:r>
          </a:p>
        </p:txBody>
      </p:sp>
      <p:sp>
        <p:nvSpPr>
          <p:cNvPr id="17412" name="Rectangle 4"/>
          <p:cNvSpPr>
            <a:spLocks noChangeArrowheads="1"/>
          </p:cNvSpPr>
          <p:nvPr/>
        </p:nvSpPr>
        <p:spPr bwMode="auto">
          <a:xfrm>
            <a:off x="2265363" y="1273175"/>
            <a:ext cx="5853112" cy="4775200"/>
          </a:xfrm>
          <a:prstGeom prst="rect">
            <a:avLst/>
          </a:prstGeom>
          <a:solidFill>
            <a:srgbClr val="F3F6F9"/>
          </a:solidFill>
          <a:ln w="207963">
            <a:solidFill>
              <a:srgbClr val="F3F6F9"/>
            </a:solidFill>
            <a:miter lim="800000"/>
            <a:headEnd/>
            <a:tailEnd/>
          </a:ln>
        </p:spPr>
        <p:txBody>
          <a:bodyPr/>
          <a:lstStyle/>
          <a:p>
            <a:endParaRPr lang="zh-CN" altLang="en-US" sz="1800"/>
          </a:p>
        </p:txBody>
      </p:sp>
      <p:sp>
        <p:nvSpPr>
          <p:cNvPr id="17413" name="Rectangle 5"/>
          <p:cNvSpPr>
            <a:spLocks noChangeArrowheads="1"/>
          </p:cNvSpPr>
          <p:nvPr/>
        </p:nvSpPr>
        <p:spPr bwMode="auto">
          <a:xfrm>
            <a:off x="2265363" y="1273175"/>
            <a:ext cx="5853112" cy="4775200"/>
          </a:xfrm>
          <a:prstGeom prst="rect">
            <a:avLst/>
          </a:prstGeom>
          <a:solidFill>
            <a:srgbClr val="F2F4F8"/>
          </a:solidFill>
          <a:ln w="188913">
            <a:solidFill>
              <a:srgbClr val="F2F4F8"/>
            </a:solidFill>
            <a:miter lim="800000"/>
            <a:headEnd/>
            <a:tailEnd/>
          </a:ln>
        </p:spPr>
        <p:txBody>
          <a:bodyPr/>
          <a:lstStyle/>
          <a:p>
            <a:endParaRPr lang="zh-CN" altLang="en-US" sz="1800"/>
          </a:p>
        </p:txBody>
      </p:sp>
      <p:sp>
        <p:nvSpPr>
          <p:cNvPr id="17414" name="Rectangle 6"/>
          <p:cNvSpPr>
            <a:spLocks noChangeArrowheads="1"/>
          </p:cNvSpPr>
          <p:nvPr/>
        </p:nvSpPr>
        <p:spPr bwMode="auto">
          <a:xfrm>
            <a:off x="2265363" y="1273175"/>
            <a:ext cx="5853112" cy="4775200"/>
          </a:xfrm>
          <a:prstGeom prst="rect">
            <a:avLst/>
          </a:prstGeom>
          <a:solidFill>
            <a:srgbClr val="F1F4F7"/>
          </a:solidFill>
          <a:ln w="169863">
            <a:solidFill>
              <a:srgbClr val="F1F4F7"/>
            </a:solidFill>
            <a:miter lim="800000"/>
            <a:headEnd/>
            <a:tailEnd/>
          </a:ln>
        </p:spPr>
        <p:txBody>
          <a:bodyPr/>
          <a:lstStyle/>
          <a:p>
            <a:endParaRPr lang="zh-CN" altLang="en-US" sz="1800"/>
          </a:p>
        </p:txBody>
      </p:sp>
      <p:sp>
        <p:nvSpPr>
          <p:cNvPr id="17415" name="Rectangle 7"/>
          <p:cNvSpPr>
            <a:spLocks noChangeArrowheads="1"/>
          </p:cNvSpPr>
          <p:nvPr/>
        </p:nvSpPr>
        <p:spPr bwMode="auto">
          <a:xfrm>
            <a:off x="2265363" y="1273175"/>
            <a:ext cx="5853112" cy="4775200"/>
          </a:xfrm>
          <a:prstGeom prst="rect">
            <a:avLst/>
          </a:prstGeom>
          <a:solidFill>
            <a:srgbClr val="F0F2F5"/>
          </a:solidFill>
          <a:ln w="150813">
            <a:solidFill>
              <a:srgbClr val="F0F2F5"/>
            </a:solidFill>
            <a:miter lim="800000"/>
            <a:headEnd/>
            <a:tailEnd/>
          </a:ln>
        </p:spPr>
        <p:txBody>
          <a:bodyPr/>
          <a:lstStyle/>
          <a:p>
            <a:endParaRPr lang="zh-CN" altLang="en-US" sz="1800"/>
          </a:p>
        </p:txBody>
      </p:sp>
      <p:sp>
        <p:nvSpPr>
          <p:cNvPr id="17416" name="Rectangle 8"/>
          <p:cNvSpPr>
            <a:spLocks noChangeArrowheads="1"/>
          </p:cNvSpPr>
          <p:nvPr/>
        </p:nvSpPr>
        <p:spPr bwMode="auto">
          <a:xfrm>
            <a:off x="2265363" y="1273175"/>
            <a:ext cx="5853112" cy="4775200"/>
          </a:xfrm>
          <a:prstGeom prst="rect">
            <a:avLst/>
          </a:prstGeom>
          <a:solidFill>
            <a:srgbClr val="EEF1F4"/>
          </a:solidFill>
          <a:ln w="133350">
            <a:solidFill>
              <a:srgbClr val="EEF1F4"/>
            </a:solidFill>
            <a:miter lim="800000"/>
            <a:headEnd/>
            <a:tailEnd/>
          </a:ln>
        </p:spPr>
        <p:txBody>
          <a:bodyPr/>
          <a:lstStyle/>
          <a:p>
            <a:endParaRPr lang="zh-CN" altLang="en-US" sz="1800"/>
          </a:p>
        </p:txBody>
      </p:sp>
      <p:sp>
        <p:nvSpPr>
          <p:cNvPr id="17417" name="Rectangle 9"/>
          <p:cNvSpPr>
            <a:spLocks noChangeArrowheads="1"/>
          </p:cNvSpPr>
          <p:nvPr/>
        </p:nvSpPr>
        <p:spPr bwMode="auto">
          <a:xfrm>
            <a:off x="2265363" y="1273175"/>
            <a:ext cx="5853112" cy="4775200"/>
          </a:xfrm>
          <a:prstGeom prst="rect">
            <a:avLst/>
          </a:prstGeom>
          <a:solidFill>
            <a:srgbClr val="EDEFF3"/>
          </a:solidFill>
          <a:ln w="114300">
            <a:solidFill>
              <a:srgbClr val="EDEFF3"/>
            </a:solidFill>
            <a:miter lim="800000"/>
            <a:headEnd/>
            <a:tailEnd/>
          </a:ln>
        </p:spPr>
        <p:txBody>
          <a:bodyPr/>
          <a:lstStyle/>
          <a:p>
            <a:endParaRPr lang="zh-CN" altLang="en-US" sz="1800"/>
          </a:p>
        </p:txBody>
      </p:sp>
      <p:sp>
        <p:nvSpPr>
          <p:cNvPr id="17418" name="Rectangle 10"/>
          <p:cNvSpPr>
            <a:spLocks noChangeArrowheads="1"/>
          </p:cNvSpPr>
          <p:nvPr/>
        </p:nvSpPr>
        <p:spPr bwMode="auto">
          <a:xfrm>
            <a:off x="2265363" y="1273175"/>
            <a:ext cx="5853112" cy="4775200"/>
          </a:xfrm>
          <a:prstGeom prst="rect">
            <a:avLst/>
          </a:prstGeom>
          <a:solidFill>
            <a:srgbClr val="EBEEF2"/>
          </a:solidFill>
          <a:ln w="95250">
            <a:solidFill>
              <a:srgbClr val="EBEEF2"/>
            </a:solidFill>
            <a:miter lim="800000"/>
            <a:headEnd/>
            <a:tailEnd/>
          </a:ln>
        </p:spPr>
        <p:txBody>
          <a:bodyPr/>
          <a:lstStyle/>
          <a:p>
            <a:endParaRPr lang="zh-CN" altLang="en-US" sz="1800"/>
          </a:p>
        </p:txBody>
      </p:sp>
      <p:sp>
        <p:nvSpPr>
          <p:cNvPr id="17419" name="Rectangle 11"/>
          <p:cNvSpPr>
            <a:spLocks noChangeArrowheads="1"/>
          </p:cNvSpPr>
          <p:nvPr/>
        </p:nvSpPr>
        <p:spPr bwMode="auto">
          <a:xfrm>
            <a:off x="2265363" y="1273175"/>
            <a:ext cx="5853112" cy="4775200"/>
          </a:xfrm>
          <a:prstGeom prst="rect">
            <a:avLst/>
          </a:prstGeom>
          <a:solidFill>
            <a:srgbClr val="EAECF1"/>
          </a:solidFill>
          <a:ln w="76200">
            <a:solidFill>
              <a:srgbClr val="EAECF1"/>
            </a:solidFill>
            <a:miter lim="800000"/>
            <a:headEnd/>
            <a:tailEnd/>
          </a:ln>
        </p:spPr>
        <p:txBody>
          <a:bodyPr/>
          <a:lstStyle/>
          <a:p>
            <a:endParaRPr lang="zh-CN" altLang="en-US" sz="1800"/>
          </a:p>
        </p:txBody>
      </p:sp>
      <p:sp>
        <p:nvSpPr>
          <p:cNvPr id="17420" name="Rectangle 12"/>
          <p:cNvSpPr>
            <a:spLocks noChangeArrowheads="1"/>
          </p:cNvSpPr>
          <p:nvPr/>
        </p:nvSpPr>
        <p:spPr bwMode="auto">
          <a:xfrm>
            <a:off x="2265363" y="1273175"/>
            <a:ext cx="5853112" cy="4775200"/>
          </a:xfrm>
          <a:prstGeom prst="rect">
            <a:avLst/>
          </a:prstGeom>
          <a:solidFill>
            <a:srgbClr val="E9EBF0"/>
          </a:solidFill>
          <a:ln w="57150">
            <a:solidFill>
              <a:srgbClr val="E9EBF0"/>
            </a:solidFill>
            <a:miter lim="800000"/>
            <a:headEnd/>
            <a:tailEnd/>
          </a:ln>
        </p:spPr>
        <p:txBody>
          <a:bodyPr/>
          <a:lstStyle/>
          <a:p>
            <a:endParaRPr lang="zh-CN" altLang="en-US" sz="1800"/>
          </a:p>
        </p:txBody>
      </p:sp>
      <p:sp>
        <p:nvSpPr>
          <p:cNvPr id="17421" name="Rectangle 13"/>
          <p:cNvSpPr>
            <a:spLocks noChangeArrowheads="1"/>
          </p:cNvSpPr>
          <p:nvPr/>
        </p:nvSpPr>
        <p:spPr bwMode="auto">
          <a:xfrm>
            <a:off x="2265363" y="1273175"/>
            <a:ext cx="5853112" cy="4775200"/>
          </a:xfrm>
          <a:prstGeom prst="rect">
            <a:avLst/>
          </a:prstGeom>
          <a:solidFill>
            <a:srgbClr val="E7EAEF"/>
          </a:solidFill>
          <a:ln w="38100">
            <a:solidFill>
              <a:srgbClr val="E7EAEF"/>
            </a:solidFill>
            <a:miter lim="800000"/>
            <a:headEnd/>
            <a:tailEnd/>
          </a:ln>
        </p:spPr>
        <p:txBody>
          <a:bodyPr/>
          <a:lstStyle/>
          <a:p>
            <a:endParaRPr lang="zh-CN" altLang="en-US" sz="1800"/>
          </a:p>
        </p:txBody>
      </p:sp>
      <p:sp>
        <p:nvSpPr>
          <p:cNvPr id="17422" name="Rectangle 14"/>
          <p:cNvSpPr>
            <a:spLocks noChangeArrowheads="1"/>
          </p:cNvSpPr>
          <p:nvPr/>
        </p:nvSpPr>
        <p:spPr bwMode="auto">
          <a:xfrm>
            <a:off x="2265363" y="1273175"/>
            <a:ext cx="5853112" cy="4775200"/>
          </a:xfrm>
          <a:prstGeom prst="rect">
            <a:avLst/>
          </a:prstGeom>
          <a:solidFill>
            <a:srgbClr val="E6E9EF"/>
          </a:solidFill>
          <a:ln w="19050">
            <a:solidFill>
              <a:srgbClr val="E6E9EF"/>
            </a:solidFill>
            <a:miter lim="800000"/>
            <a:headEnd/>
            <a:tailEnd/>
          </a:ln>
        </p:spPr>
        <p:txBody>
          <a:bodyPr/>
          <a:lstStyle/>
          <a:p>
            <a:endParaRPr lang="zh-CN" altLang="en-US" sz="1800"/>
          </a:p>
        </p:txBody>
      </p:sp>
      <p:sp>
        <p:nvSpPr>
          <p:cNvPr id="17423" name="Rectangle 15"/>
          <p:cNvSpPr>
            <a:spLocks noChangeArrowheads="1"/>
          </p:cNvSpPr>
          <p:nvPr/>
        </p:nvSpPr>
        <p:spPr bwMode="auto">
          <a:xfrm>
            <a:off x="2132013" y="1160463"/>
            <a:ext cx="5948362" cy="4830762"/>
          </a:xfrm>
          <a:prstGeom prst="rect">
            <a:avLst/>
          </a:prstGeom>
          <a:solidFill>
            <a:srgbClr val="FFFFFF"/>
          </a:solidFill>
          <a:ln w="9525">
            <a:noFill/>
            <a:miter lim="800000"/>
            <a:headEnd/>
            <a:tailEnd/>
          </a:ln>
        </p:spPr>
        <p:txBody>
          <a:bodyPr/>
          <a:lstStyle/>
          <a:p>
            <a:endParaRPr lang="zh-CN" altLang="en-US" sz="1800"/>
          </a:p>
        </p:txBody>
      </p:sp>
      <p:sp>
        <p:nvSpPr>
          <p:cNvPr id="17424" name="Freeform 16"/>
          <p:cNvSpPr>
            <a:spLocks noChangeArrowheads="1"/>
          </p:cNvSpPr>
          <p:nvPr/>
        </p:nvSpPr>
        <p:spPr bwMode="auto">
          <a:xfrm>
            <a:off x="2132013" y="1160463"/>
            <a:ext cx="5948362" cy="4830762"/>
          </a:xfrm>
          <a:custGeom>
            <a:avLst/>
            <a:gdLst>
              <a:gd name="T0" fmla="*/ 0 w 3747"/>
              <a:gd name="T1" fmla="*/ 0 h 3043"/>
              <a:gd name="T2" fmla="*/ 0 w 3747"/>
              <a:gd name="T3" fmla="*/ 2147483647 h 3043"/>
              <a:gd name="T4" fmla="*/ 2147483647 w 3747"/>
              <a:gd name="T5" fmla="*/ 2147483647 h 3043"/>
              <a:gd name="T6" fmla="*/ 0 60000 65536"/>
              <a:gd name="T7" fmla="*/ 0 60000 65536"/>
              <a:gd name="T8" fmla="*/ 0 60000 65536"/>
              <a:gd name="T9" fmla="*/ 0 w 3747"/>
              <a:gd name="T10" fmla="*/ 0 h 3043"/>
              <a:gd name="T11" fmla="*/ 3747 w 3747"/>
              <a:gd name="T12" fmla="*/ 3043 h 3043"/>
            </a:gdLst>
            <a:ahLst/>
            <a:cxnLst>
              <a:cxn ang="T6">
                <a:pos x="T0" y="T1"/>
              </a:cxn>
              <a:cxn ang="T7">
                <a:pos x="T2" y="T3"/>
              </a:cxn>
              <a:cxn ang="T8">
                <a:pos x="T4" y="T5"/>
              </a:cxn>
            </a:cxnLst>
            <a:rect l="T9" t="T10" r="T11" b="T12"/>
            <a:pathLst>
              <a:path w="3747" h="3043">
                <a:moveTo>
                  <a:pt x="0" y="0"/>
                </a:moveTo>
                <a:lnTo>
                  <a:pt x="0" y="3043"/>
                </a:lnTo>
                <a:lnTo>
                  <a:pt x="3747" y="3043"/>
                </a:lnTo>
              </a:path>
            </a:pathLst>
          </a:custGeom>
          <a:noFill/>
          <a:ln w="19050">
            <a:solidFill>
              <a:srgbClr val="000000"/>
            </a:solidFill>
            <a:round/>
            <a:headEnd/>
            <a:tailEnd/>
          </a:ln>
        </p:spPr>
        <p:txBody>
          <a:bodyPr/>
          <a:lstStyle/>
          <a:p>
            <a:endParaRPr lang="zh-CN" altLang="en-US"/>
          </a:p>
        </p:txBody>
      </p:sp>
      <p:sp>
        <p:nvSpPr>
          <p:cNvPr id="17425" name="Rectangle 17"/>
          <p:cNvSpPr>
            <a:spLocks noChangeArrowheads="1"/>
          </p:cNvSpPr>
          <p:nvPr/>
        </p:nvSpPr>
        <p:spPr bwMode="auto">
          <a:xfrm>
            <a:off x="2492375" y="6067425"/>
            <a:ext cx="120650" cy="258763"/>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Arial" charset="0"/>
              </a:rPr>
              <a:t>1</a:t>
            </a:r>
            <a:endParaRPr lang="zh-CN" altLang="en-US" sz="2400">
              <a:latin typeface="Arial" charset="0"/>
            </a:endParaRPr>
          </a:p>
        </p:txBody>
      </p:sp>
      <p:sp>
        <p:nvSpPr>
          <p:cNvPr id="17426" name="Rectangle 18"/>
          <p:cNvSpPr>
            <a:spLocks noChangeArrowheads="1"/>
          </p:cNvSpPr>
          <p:nvPr/>
        </p:nvSpPr>
        <p:spPr bwMode="auto">
          <a:xfrm>
            <a:off x="2927350" y="6067425"/>
            <a:ext cx="120650" cy="258763"/>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Arial" charset="0"/>
              </a:rPr>
              <a:t>2</a:t>
            </a:r>
            <a:endParaRPr lang="zh-CN" altLang="en-US" sz="2400">
              <a:latin typeface="Arial" charset="0"/>
            </a:endParaRPr>
          </a:p>
        </p:txBody>
      </p:sp>
      <p:sp>
        <p:nvSpPr>
          <p:cNvPr id="17427" name="Rectangle 19"/>
          <p:cNvSpPr>
            <a:spLocks noChangeArrowheads="1"/>
          </p:cNvSpPr>
          <p:nvPr/>
        </p:nvSpPr>
        <p:spPr bwMode="auto">
          <a:xfrm>
            <a:off x="3344863" y="6067425"/>
            <a:ext cx="120650" cy="258763"/>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Arial" charset="0"/>
              </a:rPr>
              <a:t>3</a:t>
            </a:r>
            <a:endParaRPr lang="zh-CN" altLang="en-US" sz="2400">
              <a:latin typeface="Arial" charset="0"/>
            </a:endParaRPr>
          </a:p>
        </p:txBody>
      </p:sp>
      <p:sp>
        <p:nvSpPr>
          <p:cNvPr id="17428" name="Rectangle 20"/>
          <p:cNvSpPr>
            <a:spLocks noChangeArrowheads="1"/>
          </p:cNvSpPr>
          <p:nvPr/>
        </p:nvSpPr>
        <p:spPr bwMode="auto">
          <a:xfrm>
            <a:off x="3779838" y="6067425"/>
            <a:ext cx="120650" cy="258763"/>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Arial" charset="0"/>
              </a:rPr>
              <a:t>4</a:t>
            </a:r>
            <a:endParaRPr lang="zh-CN" altLang="en-US" sz="2400">
              <a:latin typeface="Arial" charset="0"/>
            </a:endParaRPr>
          </a:p>
        </p:txBody>
      </p:sp>
      <p:sp>
        <p:nvSpPr>
          <p:cNvPr id="17429" name="Rectangle 21"/>
          <p:cNvSpPr>
            <a:spLocks noChangeArrowheads="1"/>
          </p:cNvSpPr>
          <p:nvPr/>
        </p:nvSpPr>
        <p:spPr bwMode="auto">
          <a:xfrm>
            <a:off x="4216400" y="6067425"/>
            <a:ext cx="120650" cy="258763"/>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Arial" charset="0"/>
              </a:rPr>
              <a:t>5</a:t>
            </a:r>
            <a:endParaRPr lang="zh-CN" altLang="en-US" sz="2400">
              <a:latin typeface="Arial" charset="0"/>
            </a:endParaRPr>
          </a:p>
        </p:txBody>
      </p:sp>
      <p:sp>
        <p:nvSpPr>
          <p:cNvPr id="17430" name="Rectangle 22"/>
          <p:cNvSpPr>
            <a:spLocks noChangeArrowheads="1"/>
          </p:cNvSpPr>
          <p:nvPr/>
        </p:nvSpPr>
        <p:spPr bwMode="auto">
          <a:xfrm>
            <a:off x="4632325" y="6067425"/>
            <a:ext cx="120650" cy="258763"/>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Arial" charset="0"/>
              </a:rPr>
              <a:t>6</a:t>
            </a:r>
            <a:endParaRPr lang="zh-CN" altLang="en-US" sz="2400">
              <a:latin typeface="Arial" charset="0"/>
            </a:endParaRPr>
          </a:p>
        </p:txBody>
      </p:sp>
      <p:sp>
        <p:nvSpPr>
          <p:cNvPr id="17431" name="Rectangle 23"/>
          <p:cNvSpPr>
            <a:spLocks noChangeArrowheads="1"/>
          </p:cNvSpPr>
          <p:nvPr/>
        </p:nvSpPr>
        <p:spPr bwMode="auto">
          <a:xfrm>
            <a:off x="5068888" y="6067425"/>
            <a:ext cx="120650" cy="258763"/>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Arial" charset="0"/>
              </a:rPr>
              <a:t>7</a:t>
            </a:r>
            <a:endParaRPr lang="zh-CN" altLang="en-US" sz="2400">
              <a:latin typeface="Arial" charset="0"/>
            </a:endParaRPr>
          </a:p>
        </p:txBody>
      </p:sp>
      <p:sp>
        <p:nvSpPr>
          <p:cNvPr id="17432" name="Rectangle 24"/>
          <p:cNvSpPr>
            <a:spLocks noChangeArrowheads="1"/>
          </p:cNvSpPr>
          <p:nvPr/>
        </p:nvSpPr>
        <p:spPr bwMode="auto">
          <a:xfrm>
            <a:off x="5484813" y="6067425"/>
            <a:ext cx="120650" cy="258763"/>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Arial" charset="0"/>
              </a:rPr>
              <a:t>8</a:t>
            </a:r>
            <a:endParaRPr lang="zh-CN" altLang="en-US" sz="2400">
              <a:latin typeface="Arial" charset="0"/>
            </a:endParaRPr>
          </a:p>
        </p:txBody>
      </p:sp>
      <p:sp>
        <p:nvSpPr>
          <p:cNvPr id="17433" name="Rectangle 25"/>
          <p:cNvSpPr>
            <a:spLocks noChangeArrowheads="1"/>
          </p:cNvSpPr>
          <p:nvPr/>
        </p:nvSpPr>
        <p:spPr bwMode="auto">
          <a:xfrm>
            <a:off x="5921375" y="6067425"/>
            <a:ext cx="120650" cy="258763"/>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Arial" charset="0"/>
              </a:rPr>
              <a:t>9</a:t>
            </a:r>
            <a:endParaRPr lang="zh-CN" altLang="en-US" sz="2400">
              <a:latin typeface="Arial" charset="0"/>
            </a:endParaRPr>
          </a:p>
        </p:txBody>
      </p:sp>
      <p:sp>
        <p:nvSpPr>
          <p:cNvPr id="17434" name="Rectangle 26"/>
          <p:cNvSpPr>
            <a:spLocks noChangeArrowheads="1"/>
          </p:cNvSpPr>
          <p:nvPr/>
        </p:nvSpPr>
        <p:spPr bwMode="auto">
          <a:xfrm>
            <a:off x="6281738" y="6067425"/>
            <a:ext cx="241300" cy="258763"/>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Arial" charset="0"/>
              </a:rPr>
              <a:t>10</a:t>
            </a:r>
            <a:endParaRPr lang="zh-CN" altLang="en-US" sz="2400">
              <a:latin typeface="Arial" charset="0"/>
            </a:endParaRPr>
          </a:p>
        </p:txBody>
      </p:sp>
      <p:sp>
        <p:nvSpPr>
          <p:cNvPr id="17435" name="Rectangle 27"/>
          <p:cNvSpPr>
            <a:spLocks noChangeArrowheads="1"/>
          </p:cNvSpPr>
          <p:nvPr/>
        </p:nvSpPr>
        <p:spPr bwMode="auto">
          <a:xfrm>
            <a:off x="1924050" y="6067425"/>
            <a:ext cx="120650" cy="258763"/>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Arial" charset="0"/>
              </a:rPr>
              <a:t>0</a:t>
            </a:r>
            <a:endParaRPr lang="zh-CN" altLang="en-US" sz="2400">
              <a:latin typeface="Arial" charset="0"/>
            </a:endParaRPr>
          </a:p>
        </p:txBody>
      </p:sp>
      <p:sp>
        <p:nvSpPr>
          <p:cNvPr id="17436" name="Rectangle 28"/>
          <p:cNvSpPr>
            <a:spLocks noChangeArrowheads="1"/>
          </p:cNvSpPr>
          <p:nvPr/>
        </p:nvSpPr>
        <p:spPr bwMode="auto">
          <a:xfrm>
            <a:off x="1924050" y="5078413"/>
            <a:ext cx="120650" cy="258762"/>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Arial" charset="0"/>
              </a:rPr>
              <a:t>2</a:t>
            </a:r>
            <a:endParaRPr lang="zh-CN" altLang="en-US" sz="2400">
              <a:latin typeface="Arial" charset="0"/>
            </a:endParaRPr>
          </a:p>
        </p:txBody>
      </p:sp>
      <p:sp>
        <p:nvSpPr>
          <p:cNvPr id="17437" name="Rectangle 29"/>
          <p:cNvSpPr>
            <a:spLocks noChangeArrowheads="1"/>
          </p:cNvSpPr>
          <p:nvPr/>
        </p:nvSpPr>
        <p:spPr bwMode="auto">
          <a:xfrm>
            <a:off x="1924050" y="4278313"/>
            <a:ext cx="120650" cy="258762"/>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Arial" charset="0"/>
              </a:rPr>
              <a:t>4</a:t>
            </a:r>
            <a:endParaRPr lang="zh-CN" altLang="en-US" sz="2400">
              <a:latin typeface="Arial" charset="0"/>
            </a:endParaRPr>
          </a:p>
        </p:txBody>
      </p:sp>
      <p:sp>
        <p:nvSpPr>
          <p:cNvPr id="17438" name="Rectangle 30"/>
          <p:cNvSpPr>
            <a:spLocks noChangeArrowheads="1"/>
          </p:cNvSpPr>
          <p:nvPr/>
        </p:nvSpPr>
        <p:spPr bwMode="auto">
          <a:xfrm>
            <a:off x="1924050" y="3460750"/>
            <a:ext cx="120650" cy="258763"/>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Arial" charset="0"/>
              </a:rPr>
              <a:t>6</a:t>
            </a:r>
            <a:endParaRPr lang="zh-CN" altLang="en-US" sz="2400">
              <a:latin typeface="Arial" charset="0"/>
            </a:endParaRPr>
          </a:p>
        </p:txBody>
      </p:sp>
      <p:sp>
        <p:nvSpPr>
          <p:cNvPr id="17439" name="Rectangle 31"/>
          <p:cNvSpPr>
            <a:spLocks noChangeArrowheads="1"/>
          </p:cNvSpPr>
          <p:nvPr/>
        </p:nvSpPr>
        <p:spPr bwMode="auto">
          <a:xfrm>
            <a:off x="1924050" y="2662238"/>
            <a:ext cx="120650" cy="258762"/>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Arial" charset="0"/>
              </a:rPr>
              <a:t>8</a:t>
            </a:r>
            <a:endParaRPr lang="zh-CN" altLang="en-US" sz="2400">
              <a:latin typeface="Arial" charset="0"/>
            </a:endParaRPr>
          </a:p>
        </p:txBody>
      </p:sp>
      <p:sp>
        <p:nvSpPr>
          <p:cNvPr id="17440" name="Rectangle 32"/>
          <p:cNvSpPr>
            <a:spLocks noChangeArrowheads="1"/>
          </p:cNvSpPr>
          <p:nvPr/>
        </p:nvSpPr>
        <p:spPr bwMode="auto">
          <a:xfrm>
            <a:off x="1792288" y="1844675"/>
            <a:ext cx="241300" cy="258763"/>
          </a:xfrm>
          <a:prstGeom prst="rect">
            <a:avLst/>
          </a:prstGeom>
          <a:noFill/>
          <a:ln w="9525">
            <a:noFill/>
            <a:miter lim="800000"/>
            <a:headEnd/>
            <a:tailEnd/>
          </a:ln>
        </p:spPr>
        <p:txBody>
          <a:bodyPr wrap="none" lIns="0" tIns="0" rIns="0" bIns="0">
            <a:spAutoFit/>
          </a:bodyPr>
          <a:lstStyle/>
          <a:p>
            <a:pPr eaLnBrk="0" hangingPunct="0"/>
            <a:r>
              <a:rPr lang="zh-CN" altLang="en-US" sz="1700">
                <a:solidFill>
                  <a:srgbClr val="000000"/>
                </a:solidFill>
                <a:latin typeface="Arial" charset="0"/>
              </a:rPr>
              <a:t>10</a:t>
            </a:r>
            <a:endParaRPr lang="zh-CN" altLang="en-US" sz="2400">
              <a:latin typeface="Arial" charset="0"/>
            </a:endParaRPr>
          </a:p>
        </p:txBody>
      </p:sp>
      <p:grpSp>
        <p:nvGrpSpPr>
          <p:cNvPr id="2" name="Group 33"/>
          <p:cNvGrpSpPr>
            <a:grpSpLocks/>
          </p:cNvGrpSpPr>
          <p:nvPr/>
        </p:nvGrpSpPr>
        <p:grpSpPr bwMode="auto">
          <a:xfrm>
            <a:off x="3629025" y="3841750"/>
            <a:ext cx="1382713" cy="1692275"/>
            <a:chOff x="2286" y="2420"/>
            <a:chExt cx="871" cy="1066"/>
          </a:xfrm>
        </p:grpSpPr>
        <p:sp>
          <p:nvSpPr>
            <p:cNvPr id="17504" name="Line 34"/>
            <p:cNvSpPr>
              <a:spLocks noChangeShapeType="1"/>
            </p:cNvSpPr>
            <p:nvPr/>
          </p:nvSpPr>
          <p:spPr bwMode="auto">
            <a:xfrm>
              <a:off x="2847" y="3426"/>
              <a:ext cx="310" cy="24"/>
            </a:xfrm>
            <a:prstGeom prst="line">
              <a:avLst/>
            </a:prstGeom>
            <a:noFill/>
            <a:ln w="57150">
              <a:solidFill>
                <a:srgbClr val="D2435C"/>
              </a:solidFill>
              <a:round/>
              <a:headEnd/>
              <a:tailEnd/>
            </a:ln>
          </p:spPr>
          <p:txBody>
            <a:bodyPr/>
            <a:lstStyle/>
            <a:p>
              <a:endParaRPr lang="zh-CN" altLang="en-US"/>
            </a:p>
          </p:txBody>
        </p:sp>
        <p:sp>
          <p:nvSpPr>
            <p:cNvPr id="17505" name="Line 35"/>
            <p:cNvSpPr>
              <a:spLocks noChangeShapeType="1"/>
            </p:cNvSpPr>
            <p:nvPr/>
          </p:nvSpPr>
          <p:spPr bwMode="auto">
            <a:xfrm>
              <a:off x="2739" y="3378"/>
              <a:ext cx="132" cy="108"/>
            </a:xfrm>
            <a:prstGeom prst="line">
              <a:avLst/>
            </a:prstGeom>
            <a:noFill/>
            <a:ln w="57150">
              <a:solidFill>
                <a:srgbClr val="D2435C"/>
              </a:solidFill>
              <a:round/>
              <a:headEnd/>
              <a:tailEnd/>
            </a:ln>
          </p:spPr>
          <p:txBody>
            <a:bodyPr/>
            <a:lstStyle/>
            <a:p>
              <a:endParaRPr lang="zh-CN" altLang="en-US"/>
            </a:p>
          </p:txBody>
        </p:sp>
        <p:sp>
          <p:nvSpPr>
            <p:cNvPr id="17506" name="Line 36"/>
            <p:cNvSpPr>
              <a:spLocks noChangeShapeType="1"/>
            </p:cNvSpPr>
            <p:nvPr/>
          </p:nvSpPr>
          <p:spPr bwMode="auto">
            <a:xfrm>
              <a:off x="2560" y="3307"/>
              <a:ext cx="179" cy="71"/>
            </a:xfrm>
            <a:prstGeom prst="line">
              <a:avLst/>
            </a:prstGeom>
            <a:noFill/>
            <a:ln w="57150">
              <a:solidFill>
                <a:srgbClr val="D2435C"/>
              </a:solidFill>
              <a:round/>
              <a:headEnd/>
              <a:tailEnd/>
            </a:ln>
          </p:spPr>
          <p:txBody>
            <a:bodyPr/>
            <a:lstStyle/>
            <a:p>
              <a:endParaRPr lang="zh-CN" altLang="en-US"/>
            </a:p>
          </p:txBody>
        </p:sp>
        <p:sp>
          <p:nvSpPr>
            <p:cNvPr id="17507" name="Line 37"/>
            <p:cNvSpPr>
              <a:spLocks noChangeShapeType="1"/>
            </p:cNvSpPr>
            <p:nvPr/>
          </p:nvSpPr>
          <p:spPr bwMode="auto">
            <a:xfrm>
              <a:off x="2381" y="2959"/>
              <a:ext cx="179" cy="348"/>
            </a:xfrm>
            <a:prstGeom prst="line">
              <a:avLst/>
            </a:prstGeom>
            <a:noFill/>
            <a:ln w="57150">
              <a:solidFill>
                <a:srgbClr val="D2435C"/>
              </a:solidFill>
              <a:round/>
              <a:headEnd/>
              <a:tailEnd/>
            </a:ln>
          </p:spPr>
          <p:txBody>
            <a:bodyPr/>
            <a:lstStyle/>
            <a:p>
              <a:endParaRPr lang="zh-CN" altLang="en-US"/>
            </a:p>
          </p:txBody>
        </p:sp>
        <p:sp>
          <p:nvSpPr>
            <p:cNvPr id="17508" name="Line 38"/>
            <p:cNvSpPr>
              <a:spLocks noChangeShapeType="1"/>
            </p:cNvSpPr>
            <p:nvPr/>
          </p:nvSpPr>
          <p:spPr bwMode="auto">
            <a:xfrm>
              <a:off x="2310" y="2696"/>
              <a:ext cx="59" cy="323"/>
            </a:xfrm>
            <a:prstGeom prst="line">
              <a:avLst/>
            </a:prstGeom>
            <a:noFill/>
            <a:ln w="57150">
              <a:solidFill>
                <a:srgbClr val="D2435C"/>
              </a:solidFill>
              <a:round/>
              <a:headEnd/>
              <a:tailEnd/>
            </a:ln>
          </p:spPr>
          <p:txBody>
            <a:bodyPr/>
            <a:lstStyle/>
            <a:p>
              <a:endParaRPr lang="zh-CN" altLang="en-US"/>
            </a:p>
          </p:txBody>
        </p:sp>
        <p:sp>
          <p:nvSpPr>
            <p:cNvPr id="17509" name="Line 39"/>
            <p:cNvSpPr>
              <a:spLocks noChangeShapeType="1"/>
            </p:cNvSpPr>
            <p:nvPr/>
          </p:nvSpPr>
          <p:spPr bwMode="auto">
            <a:xfrm>
              <a:off x="2286" y="2588"/>
              <a:ext cx="24" cy="108"/>
            </a:xfrm>
            <a:prstGeom prst="line">
              <a:avLst/>
            </a:prstGeom>
            <a:noFill/>
            <a:ln w="57150">
              <a:solidFill>
                <a:srgbClr val="D2435C"/>
              </a:solidFill>
              <a:round/>
              <a:headEnd/>
              <a:tailEnd/>
            </a:ln>
          </p:spPr>
          <p:txBody>
            <a:bodyPr/>
            <a:lstStyle/>
            <a:p>
              <a:endParaRPr lang="zh-CN" altLang="en-US"/>
            </a:p>
          </p:txBody>
        </p:sp>
        <p:sp>
          <p:nvSpPr>
            <p:cNvPr id="17510" name="Line 40"/>
            <p:cNvSpPr>
              <a:spLocks noChangeShapeType="1"/>
            </p:cNvSpPr>
            <p:nvPr/>
          </p:nvSpPr>
          <p:spPr bwMode="auto">
            <a:xfrm flipH="1">
              <a:off x="2286" y="2420"/>
              <a:ext cx="406" cy="168"/>
            </a:xfrm>
            <a:prstGeom prst="line">
              <a:avLst/>
            </a:prstGeom>
            <a:noFill/>
            <a:ln w="57150">
              <a:solidFill>
                <a:srgbClr val="D2435C"/>
              </a:solidFill>
              <a:round/>
              <a:headEnd/>
              <a:tailEnd/>
            </a:ln>
          </p:spPr>
          <p:txBody>
            <a:bodyPr/>
            <a:lstStyle/>
            <a:p>
              <a:endParaRPr lang="zh-CN" altLang="en-US"/>
            </a:p>
          </p:txBody>
        </p:sp>
      </p:grpSp>
      <p:grpSp>
        <p:nvGrpSpPr>
          <p:cNvPr id="3" name="Group 41"/>
          <p:cNvGrpSpPr>
            <a:grpSpLocks/>
          </p:cNvGrpSpPr>
          <p:nvPr/>
        </p:nvGrpSpPr>
        <p:grpSpPr bwMode="auto">
          <a:xfrm>
            <a:off x="4273550" y="3841750"/>
            <a:ext cx="415925" cy="457200"/>
            <a:chOff x="2692" y="2420"/>
            <a:chExt cx="262" cy="288"/>
          </a:xfrm>
        </p:grpSpPr>
        <p:sp>
          <p:nvSpPr>
            <p:cNvPr id="17502" name="Line 42"/>
            <p:cNvSpPr>
              <a:spLocks noChangeShapeType="1"/>
            </p:cNvSpPr>
            <p:nvPr/>
          </p:nvSpPr>
          <p:spPr bwMode="auto">
            <a:xfrm flipH="1">
              <a:off x="2692" y="2420"/>
              <a:ext cx="262" cy="1"/>
            </a:xfrm>
            <a:prstGeom prst="line">
              <a:avLst/>
            </a:prstGeom>
            <a:noFill/>
            <a:ln w="57150">
              <a:solidFill>
                <a:srgbClr val="D2435C"/>
              </a:solidFill>
              <a:round/>
              <a:headEnd/>
              <a:tailEnd/>
            </a:ln>
          </p:spPr>
          <p:txBody>
            <a:bodyPr/>
            <a:lstStyle/>
            <a:p>
              <a:endParaRPr lang="zh-CN" altLang="en-US"/>
            </a:p>
          </p:txBody>
        </p:sp>
        <p:sp>
          <p:nvSpPr>
            <p:cNvPr id="17503" name="Line 43"/>
            <p:cNvSpPr>
              <a:spLocks noChangeShapeType="1"/>
            </p:cNvSpPr>
            <p:nvPr/>
          </p:nvSpPr>
          <p:spPr bwMode="auto">
            <a:xfrm flipV="1">
              <a:off x="2859" y="2420"/>
              <a:ext cx="95" cy="288"/>
            </a:xfrm>
            <a:prstGeom prst="line">
              <a:avLst/>
            </a:prstGeom>
            <a:noFill/>
            <a:ln w="57150">
              <a:solidFill>
                <a:srgbClr val="D2435C"/>
              </a:solidFill>
              <a:round/>
              <a:headEnd/>
              <a:tailEnd/>
            </a:ln>
          </p:spPr>
          <p:txBody>
            <a:bodyPr/>
            <a:lstStyle/>
            <a:p>
              <a:endParaRPr lang="zh-CN" altLang="en-US"/>
            </a:p>
          </p:txBody>
        </p:sp>
      </p:grpSp>
      <p:sp>
        <p:nvSpPr>
          <p:cNvPr id="120876" name="Line 44"/>
          <p:cNvSpPr>
            <a:spLocks noChangeShapeType="1"/>
          </p:cNvSpPr>
          <p:nvPr/>
        </p:nvSpPr>
        <p:spPr bwMode="auto">
          <a:xfrm>
            <a:off x="4216400" y="3708400"/>
            <a:ext cx="322263" cy="590550"/>
          </a:xfrm>
          <a:prstGeom prst="line">
            <a:avLst/>
          </a:prstGeom>
          <a:noFill/>
          <a:ln w="57150">
            <a:solidFill>
              <a:srgbClr val="D2435C"/>
            </a:solidFill>
            <a:round/>
            <a:headEnd/>
            <a:tailEnd/>
          </a:ln>
        </p:spPr>
        <p:txBody>
          <a:bodyPr/>
          <a:lstStyle/>
          <a:p>
            <a:endParaRPr lang="zh-CN" altLang="en-US"/>
          </a:p>
        </p:txBody>
      </p:sp>
      <p:sp>
        <p:nvSpPr>
          <p:cNvPr id="17444" name="Line 45"/>
          <p:cNvSpPr>
            <a:spLocks noChangeShapeType="1"/>
          </p:cNvSpPr>
          <p:nvPr/>
        </p:nvSpPr>
        <p:spPr bwMode="auto">
          <a:xfrm flipH="1">
            <a:off x="2151063" y="1958975"/>
            <a:ext cx="152400" cy="1588"/>
          </a:xfrm>
          <a:prstGeom prst="line">
            <a:avLst/>
          </a:prstGeom>
          <a:noFill/>
          <a:ln w="19050">
            <a:solidFill>
              <a:srgbClr val="000000"/>
            </a:solidFill>
            <a:round/>
            <a:headEnd/>
            <a:tailEnd/>
          </a:ln>
        </p:spPr>
        <p:txBody>
          <a:bodyPr/>
          <a:lstStyle/>
          <a:p>
            <a:endParaRPr lang="zh-CN" altLang="en-US"/>
          </a:p>
        </p:txBody>
      </p:sp>
      <p:sp>
        <p:nvSpPr>
          <p:cNvPr id="17445" name="Line 46"/>
          <p:cNvSpPr>
            <a:spLocks noChangeShapeType="1"/>
          </p:cNvSpPr>
          <p:nvPr/>
        </p:nvSpPr>
        <p:spPr bwMode="auto">
          <a:xfrm flipH="1">
            <a:off x="2151063" y="2776538"/>
            <a:ext cx="152400" cy="1587"/>
          </a:xfrm>
          <a:prstGeom prst="line">
            <a:avLst/>
          </a:prstGeom>
          <a:noFill/>
          <a:ln w="19050">
            <a:solidFill>
              <a:srgbClr val="000000"/>
            </a:solidFill>
            <a:round/>
            <a:headEnd/>
            <a:tailEnd/>
          </a:ln>
        </p:spPr>
        <p:txBody>
          <a:bodyPr/>
          <a:lstStyle/>
          <a:p>
            <a:endParaRPr lang="zh-CN" altLang="en-US"/>
          </a:p>
        </p:txBody>
      </p:sp>
      <p:sp>
        <p:nvSpPr>
          <p:cNvPr id="17446" name="Line 47"/>
          <p:cNvSpPr>
            <a:spLocks noChangeShapeType="1"/>
          </p:cNvSpPr>
          <p:nvPr/>
        </p:nvSpPr>
        <p:spPr bwMode="auto">
          <a:xfrm flipH="1">
            <a:off x="2151063" y="3575050"/>
            <a:ext cx="152400" cy="1588"/>
          </a:xfrm>
          <a:prstGeom prst="line">
            <a:avLst/>
          </a:prstGeom>
          <a:noFill/>
          <a:ln w="19050">
            <a:solidFill>
              <a:srgbClr val="000000"/>
            </a:solidFill>
            <a:round/>
            <a:headEnd/>
            <a:tailEnd/>
          </a:ln>
        </p:spPr>
        <p:txBody>
          <a:bodyPr/>
          <a:lstStyle/>
          <a:p>
            <a:endParaRPr lang="zh-CN" altLang="en-US"/>
          </a:p>
        </p:txBody>
      </p:sp>
      <p:sp>
        <p:nvSpPr>
          <p:cNvPr id="17447" name="Line 48"/>
          <p:cNvSpPr>
            <a:spLocks noChangeShapeType="1"/>
          </p:cNvSpPr>
          <p:nvPr/>
        </p:nvSpPr>
        <p:spPr bwMode="auto">
          <a:xfrm flipH="1">
            <a:off x="2151063" y="4392613"/>
            <a:ext cx="152400" cy="1587"/>
          </a:xfrm>
          <a:prstGeom prst="line">
            <a:avLst/>
          </a:prstGeom>
          <a:noFill/>
          <a:ln w="19050">
            <a:solidFill>
              <a:srgbClr val="000000"/>
            </a:solidFill>
            <a:round/>
            <a:headEnd/>
            <a:tailEnd/>
          </a:ln>
        </p:spPr>
        <p:txBody>
          <a:bodyPr/>
          <a:lstStyle/>
          <a:p>
            <a:endParaRPr lang="zh-CN" altLang="en-US"/>
          </a:p>
        </p:txBody>
      </p:sp>
      <p:sp>
        <p:nvSpPr>
          <p:cNvPr id="17448" name="Line 49"/>
          <p:cNvSpPr>
            <a:spLocks noChangeShapeType="1"/>
          </p:cNvSpPr>
          <p:nvPr/>
        </p:nvSpPr>
        <p:spPr bwMode="auto">
          <a:xfrm flipH="1">
            <a:off x="2151063" y="5192713"/>
            <a:ext cx="152400" cy="1587"/>
          </a:xfrm>
          <a:prstGeom prst="line">
            <a:avLst/>
          </a:prstGeom>
          <a:noFill/>
          <a:ln w="19050">
            <a:solidFill>
              <a:srgbClr val="000000"/>
            </a:solidFill>
            <a:round/>
            <a:headEnd/>
            <a:tailEnd/>
          </a:ln>
        </p:spPr>
        <p:txBody>
          <a:bodyPr/>
          <a:lstStyle/>
          <a:p>
            <a:endParaRPr lang="zh-CN" altLang="en-US"/>
          </a:p>
        </p:txBody>
      </p:sp>
      <p:sp>
        <p:nvSpPr>
          <p:cNvPr id="17449" name="Line 50"/>
          <p:cNvSpPr>
            <a:spLocks noChangeShapeType="1"/>
          </p:cNvSpPr>
          <p:nvPr/>
        </p:nvSpPr>
        <p:spPr bwMode="auto">
          <a:xfrm>
            <a:off x="2568575" y="5838825"/>
            <a:ext cx="1588" cy="152400"/>
          </a:xfrm>
          <a:prstGeom prst="line">
            <a:avLst/>
          </a:prstGeom>
          <a:noFill/>
          <a:ln w="19050">
            <a:solidFill>
              <a:srgbClr val="000000"/>
            </a:solidFill>
            <a:round/>
            <a:headEnd/>
            <a:tailEnd/>
          </a:ln>
        </p:spPr>
        <p:txBody>
          <a:bodyPr/>
          <a:lstStyle/>
          <a:p>
            <a:endParaRPr lang="zh-CN" altLang="en-US"/>
          </a:p>
        </p:txBody>
      </p:sp>
      <p:sp>
        <p:nvSpPr>
          <p:cNvPr id="17450" name="Line 51"/>
          <p:cNvSpPr>
            <a:spLocks noChangeShapeType="1"/>
          </p:cNvSpPr>
          <p:nvPr/>
        </p:nvSpPr>
        <p:spPr bwMode="auto">
          <a:xfrm>
            <a:off x="3003550" y="5838825"/>
            <a:ext cx="1588" cy="152400"/>
          </a:xfrm>
          <a:prstGeom prst="line">
            <a:avLst/>
          </a:prstGeom>
          <a:noFill/>
          <a:ln w="19050">
            <a:solidFill>
              <a:srgbClr val="000000"/>
            </a:solidFill>
            <a:round/>
            <a:headEnd/>
            <a:tailEnd/>
          </a:ln>
        </p:spPr>
        <p:txBody>
          <a:bodyPr/>
          <a:lstStyle/>
          <a:p>
            <a:endParaRPr lang="zh-CN" altLang="en-US"/>
          </a:p>
        </p:txBody>
      </p:sp>
      <p:sp>
        <p:nvSpPr>
          <p:cNvPr id="17451" name="Line 52"/>
          <p:cNvSpPr>
            <a:spLocks noChangeShapeType="1"/>
          </p:cNvSpPr>
          <p:nvPr/>
        </p:nvSpPr>
        <p:spPr bwMode="auto">
          <a:xfrm>
            <a:off x="3421063" y="5838825"/>
            <a:ext cx="1587" cy="152400"/>
          </a:xfrm>
          <a:prstGeom prst="line">
            <a:avLst/>
          </a:prstGeom>
          <a:noFill/>
          <a:ln w="19050">
            <a:solidFill>
              <a:srgbClr val="000000"/>
            </a:solidFill>
            <a:round/>
            <a:headEnd/>
            <a:tailEnd/>
          </a:ln>
        </p:spPr>
        <p:txBody>
          <a:bodyPr/>
          <a:lstStyle/>
          <a:p>
            <a:endParaRPr lang="zh-CN" altLang="en-US"/>
          </a:p>
        </p:txBody>
      </p:sp>
      <p:sp>
        <p:nvSpPr>
          <p:cNvPr id="17452" name="Line 53"/>
          <p:cNvSpPr>
            <a:spLocks noChangeShapeType="1"/>
          </p:cNvSpPr>
          <p:nvPr/>
        </p:nvSpPr>
        <p:spPr bwMode="auto">
          <a:xfrm>
            <a:off x="3856038" y="5838825"/>
            <a:ext cx="1587" cy="152400"/>
          </a:xfrm>
          <a:prstGeom prst="line">
            <a:avLst/>
          </a:prstGeom>
          <a:noFill/>
          <a:ln w="19050">
            <a:solidFill>
              <a:srgbClr val="000000"/>
            </a:solidFill>
            <a:round/>
            <a:headEnd/>
            <a:tailEnd/>
          </a:ln>
        </p:spPr>
        <p:txBody>
          <a:bodyPr/>
          <a:lstStyle/>
          <a:p>
            <a:endParaRPr lang="zh-CN" altLang="en-US"/>
          </a:p>
        </p:txBody>
      </p:sp>
      <p:sp>
        <p:nvSpPr>
          <p:cNvPr id="17453" name="Line 54"/>
          <p:cNvSpPr>
            <a:spLocks noChangeShapeType="1"/>
          </p:cNvSpPr>
          <p:nvPr/>
        </p:nvSpPr>
        <p:spPr bwMode="auto">
          <a:xfrm>
            <a:off x="4273550" y="5838825"/>
            <a:ext cx="1588" cy="152400"/>
          </a:xfrm>
          <a:prstGeom prst="line">
            <a:avLst/>
          </a:prstGeom>
          <a:noFill/>
          <a:ln w="19050">
            <a:solidFill>
              <a:srgbClr val="000000"/>
            </a:solidFill>
            <a:round/>
            <a:headEnd/>
            <a:tailEnd/>
          </a:ln>
        </p:spPr>
        <p:txBody>
          <a:bodyPr/>
          <a:lstStyle/>
          <a:p>
            <a:endParaRPr lang="zh-CN" altLang="en-US"/>
          </a:p>
        </p:txBody>
      </p:sp>
      <p:sp>
        <p:nvSpPr>
          <p:cNvPr id="17454" name="Line 55"/>
          <p:cNvSpPr>
            <a:spLocks noChangeShapeType="1"/>
          </p:cNvSpPr>
          <p:nvPr/>
        </p:nvSpPr>
        <p:spPr bwMode="auto">
          <a:xfrm>
            <a:off x="4708525" y="5838825"/>
            <a:ext cx="1588" cy="152400"/>
          </a:xfrm>
          <a:prstGeom prst="line">
            <a:avLst/>
          </a:prstGeom>
          <a:noFill/>
          <a:ln w="19050">
            <a:solidFill>
              <a:srgbClr val="000000"/>
            </a:solidFill>
            <a:round/>
            <a:headEnd/>
            <a:tailEnd/>
          </a:ln>
        </p:spPr>
        <p:txBody>
          <a:bodyPr/>
          <a:lstStyle/>
          <a:p>
            <a:endParaRPr lang="zh-CN" altLang="en-US"/>
          </a:p>
        </p:txBody>
      </p:sp>
      <p:sp>
        <p:nvSpPr>
          <p:cNvPr id="17455" name="Line 56"/>
          <p:cNvSpPr>
            <a:spLocks noChangeShapeType="1"/>
          </p:cNvSpPr>
          <p:nvPr/>
        </p:nvSpPr>
        <p:spPr bwMode="auto">
          <a:xfrm>
            <a:off x="5145088" y="5838825"/>
            <a:ext cx="1587" cy="152400"/>
          </a:xfrm>
          <a:prstGeom prst="line">
            <a:avLst/>
          </a:prstGeom>
          <a:noFill/>
          <a:ln w="19050">
            <a:solidFill>
              <a:srgbClr val="000000"/>
            </a:solidFill>
            <a:round/>
            <a:headEnd/>
            <a:tailEnd/>
          </a:ln>
        </p:spPr>
        <p:txBody>
          <a:bodyPr/>
          <a:lstStyle/>
          <a:p>
            <a:endParaRPr lang="zh-CN" altLang="en-US"/>
          </a:p>
        </p:txBody>
      </p:sp>
      <p:sp>
        <p:nvSpPr>
          <p:cNvPr id="17456" name="Line 57"/>
          <p:cNvSpPr>
            <a:spLocks noChangeShapeType="1"/>
          </p:cNvSpPr>
          <p:nvPr/>
        </p:nvSpPr>
        <p:spPr bwMode="auto">
          <a:xfrm>
            <a:off x="5561013" y="5838825"/>
            <a:ext cx="1587" cy="152400"/>
          </a:xfrm>
          <a:prstGeom prst="line">
            <a:avLst/>
          </a:prstGeom>
          <a:noFill/>
          <a:ln w="19050">
            <a:solidFill>
              <a:srgbClr val="000000"/>
            </a:solidFill>
            <a:round/>
            <a:headEnd/>
            <a:tailEnd/>
          </a:ln>
        </p:spPr>
        <p:txBody>
          <a:bodyPr/>
          <a:lstStyle/>
          <a:p>
            <a:endParaRPr lang="zh-CN" altLang="en-US"/>
          </a:p>
        </p:txBody>
      </p:sp>
      <p:sp>
        <p:nvSpPr>
          <p:cNvPr id="17457" name="Line 58"/>
          <p:cNvSpPr>
            <a:spLocks noChangeShapeType="1"/>
          </p:cNvSpPr>
          <p:nvPr/>
        </p:nvSpPr>
        <p:spPr bwMode="auto">
          <a:xfrm>
            <a:off x="5997575" y="5838825"/>
            <a:ext cx="1588" cy="152400"/>
          </a:xfrm>
          <a:prstGeom prst="line">
            <a:avLst/>
          </a:prstGeom>
          <a:noFill/>
          <a:ln w="19050">
            <a:solidFill>
              <a:srgbClr val="000000"/>
            </a:solidFill>
            <a:round/>
            <a:headEnd/>
            <a:tailEnd/>
          </a:ln>
        </p:spPr>
        <p:txBody>
          <a:bodyPr/>
          <a:lstStyle/>
          <a:p>
            <a:endParaRPr lang="zh-CN" altLang="en-US"/>
          </a:p>
        </p:txBody>
      </p:sp>
      <p:sp>
        <p:nvSpPr>
          <p:cNvPr id="17458" name="Line 59"/>
          <p:cNvSpPr>
            <a:spLocks noChangeShapeType="1"/>
          </p:cNvSpPr>
          <p:nvPr/>
        </p:nvSpPr>
        <p:spPr bwMode="auto">
          <a:xfrm>
            <a:off x="6413500" y="5838825"/>
            <a:ext cx="1588" cy="152400"/>
          </a:xfrm>
          <a:prstGeom prst="line">
            <a:avLst/>
          </a:prstGeom>
          <a:noFill/>
          <a:ln w="19050">
            <a:solidFill>
              <a:srgbClr val="000000"/>
            </a:solidFill>
            <a:round/>
            <a:headEnd/>
            <a:tailEnd/>
          </a:ln>
        </p:spPr>
        <p:txBody>
          <a:bodyPr/>
          <a:lstStyle/>
          <a:p>
            <a:endParaRPr lang="zh-CN" altLang="en-US"/>
          </a:p>
        </p:txBody>
      </p:sp>
      <p:sp>
        <p:nvSpPr>
          <p:cNvPr id="17459" name="Rectangle 60"/>
          <p:cNvSpPr>
            <a:spLocks noChangeArrowheads="1"/>
          </p:cNvSpPr>
          <p:nvPr/>
        </p:nvSpPr>
        <p:spPr bwMode="auto">
          <a:xfrm>
            <a:off x="6740525" y="6323013"/>
            <a:ext cx="1638300" cy="244475"/>
          </a:xfrm>
          <a:prstGeom prst="rect">
            <a:avLst/>
          </a:prstGeom>
          <a:noFill/>
          <a:ln w="9525">
            <a:noFill/>
            <a:miter lim="800000"/>
            <a:headEnd/>
            <a:tailEnd/>
          </a:ln>
        </p:spPr>
        <p:txBody>
          <a:bodyPr wrap="none" lIns="0" tIns="0" rIns="0" bIns="0">
            <a:spAutoFit/>
          </a:bodyPr>
          <a:lstStyle/>
          <a:p>
            <a:pPr eaLnBrk="0" hangingPunct="0"/>
            <a:r>
              <a:rPr lang="zh-CN" altLang="en-US" sz="1600" b="1">
                <a:solidFill>
                  <a:srgbClr val="000000"/>
                </a:solidFill>
                <a:latin typeface="Arial" charset="0"/>
              </a:rPr>
              <a:t>失业率（百分比）</a:t>
            </a:r>
            <a:endParaRPr lang="en-US" altLang="zh-CN" sz="1600" b="1">
              <a:solidFill>
                <a:srgbClr val="000000"/>
              </a:solidFill>
              <a:latin typeface="Arial" charset="0"/>
            </a:endParaRPr>
          </a:p>
        </p:txBody>
      </p:sp>
      <p:sp>
        <p:nvSpPr>
          <p:cNvPr id="17460" name="Rectangle 61"/>
          <p:cNvSpPr>
            <a:spLocks noChangeArrowheads="1"/>
          </p:cNvSpPr>
          <p:nvPr/>
        </p:nvSpPr>
        <p:spPr bwMode="auto">
          <a:xfrm>
            <a:off x="747713" y="1149350"/>
            <a:ext cx="1433512" cy="488950"/>
          </a:xfrm>
          <a:prstGeom prst="rect">
            <a:avLst/>
          </a:prstGeom>
          <a:noFill/>
          <a:ln w="9525">
            <a:noFill/>
            <a:miter lim="800000"/>
            <a:headEnd/>
            <a:tailEnd/>
          </a:ln>
        </p:spPr>
        <p:txBody>
          <a:bodyPr wrap="none" lIns="0" tIns="0" rIns="0" bIns="0">
            <a:spAutoFit/>
          </a:bodyPr>
          <a:lstStyle/>
          <a:p>
            <a:pPr algn="ctr" eaLnBrk="0" hangingPunct="0"/>
            <a:r>
              <a:rPr lang="zh-CN" altLang="en-US" sz="1600" b="1">
                <a:solidFill>
                  <a:srgbClr val="000000"/>
                </a:solidFill>
                <a:latin typeface="Arial" charset="0"/>
              </a:rPr>
              <a:t>通货膨胀率</a:t>
            </a:r>
          </a:p>
          <a:p>
            <a:pPr algn="ctr" eaLnBrk="0" hangingPunct="0"/>
            <a:r>
              <a:rPr lang="zh-CN" altLang="en-US" sz="1600" b="1">
                <a:solidFill>
                  <a:srgbClr val="000000"/>
                </a:solidFill>
                <a:latin typeface="Arial" charset="0"/>
              </a:rPr>
              <a:t>（每年百分比）</a:t>
            </a:r>
            <a:endParaRPr lang="en-US" altLang="zh-CN" sz="2400">
              <a:latin typeface="Arial" charset="0"/>
            </a:endParaRPr>
          </a:p>
        </p:txBody>
      </p:sp>
      <p:grpSp>
        <p:nvGrpSpPr>
          <p:cNvPr id="4" name="Group 62"/>
          <p:cNvGrpSpPr>
            <a:grpSpLocks/>
          </p:cNvGrpSpPr>
          <p:nvPr/>
        </p:nvGrpSpPr>
        <p:grpSpPr bwMode="auto">
          <a:xfrm>
            <a:off x="4013200" y="3476625"/>
            <a:ext cx="393700" cy="285750"/>
            <a:chOff x="2528" y="2190"/>
            <a:chExt cx="248" cy="180"/>
          </a:xfrm>
        </p:grpSpPr>
        <p:sp>
          <p:nvSpPr>
            <p:cNvPr id="17500" name="Oval 63"/>
            <p:cNvSpPr>
              <a:spLocks noChangeArrowheads="1"/>
            </p:cNvSpPr>
            <p:nvPr/>
          </p:nvSpPr>
          <p:spPr bwMode="auto">
            <a:xfrm>
              <a:off x="2632" y="2312"/>
              <a:ext cx="58" cy="58"/>
            </a:xfrm>
            <a:prstGeom prst="ellipse">
              <a:avLst/>
            </a:prstGeom>
            <a:solidFill>
              <a:srgbClr val="000000"/>
            </a:solidFill>
            <a:ln w="9525">
              <a:noFill/>
              <a:round/>
              <a:headEnd/>
              <a:tailEnd/>
            </a:ln>
          </p:spPr>
          <p:txBody>
            <a:bodyPr/>
            <a:lstStyle/>
            <a:p>
              <a:endParaRPr lang="zh-CN" altLang="en-US" sz="1800"/>
            </a:p>
          </p:txBody>
        </p:sp>
        <p:sp>
          <p:nvSpPr>
            <p:cNvPr id="17501" name="Rectangle 64"/>
            <p:cNvSpPr>
              <a:spLocks noChangeArrowheads="1"/>
            </p:cNvSpPr>
            <p:nvPr/>
          </p:nvSpPr>
          <p:spPr bwMode="auto">
            <a:xfrm>
              <a:off x="2528" y="2190"/>
              <a:ext cx="248" cy="134"/>
            </a:xfrm>
            <a:prstGeom prst="rect">
              <a:avLst/>
            </a:prstGeom>
            <a:noFill/>
            <a:ln w="9525">
              <a:noFill/>
              <a:miter lim="800000"/>
              <a:headEnd/>
              <a:tailEnd/>
            </a:ln>
          </p:spPr>
          <p:txBody>
            <a:bodyPr wrap="none" lIns="0" tIns="0" rIns="0" bIns="0">
              <a:spAutoFit/>
            </a:bodyPr>
            <a:lstStyle/>
            <a:p>
              <a:pPr eaLnBrk="0" hangingPunct="0"/>
              <a:r>
                <a:rPr lang="zh-CN" altLang="en-US" sz="1400">
                  <a:solidFill>
                    <a:srgbClr val="000000"/>
                  </a:solidFill>
                  <a:latin typeface="Arial" charset="0"/>
                </a:rPr>
                <a:t>1973</a:t>
              </a:r>
              <a:endParaRPr lang="zh-CN" altLang="en-US" sz="2400">
                <a:latin typeface="Arial" charset="0"/>
              </a:endParaRPr>
            </a:p>
          </p:txBody>
        </p:sp>
      </p:grpSp>
      <p:grpSp>
        <p:nvGrpSpPr>
          <p:cNvPr id="5" name="Group 65"/>
          <p:cNvGrpSpPr>
            <a:grpSpLocks/>
          </p:cNvGrpSpPr>
          <p:nvPr/>
        </p:nvGrpSpPr>
        <p:grpSpPr bwMode="auto">
          <a:xfrm>
            <a:off x="3743325" y="4605338"/>
            <a:ext cx="517525" cy="212725"/>
            <a:chOff x="2358" y="2901"/>
            <a:chExt cx="326" cy="134"/>
          </a:xfrm>
        </p:grpSpPr>
        <p:sp>
          <p:nvSpPr>
            <p:cNvPr id="17498" name="Oval 66"/>
            <p:cNvSpPr>
              <a:spLocks noChangeArrowheads="1"/>
            </p:cNvSpPr>
            <p:nvPr/>
          </p:nvSpPr>
          <p:spPr bwMode="auto">
            <a:xfrm>
              <a:off x="2358" y="2935"/>
              <a:ext cx="58" cy="58"/>
            </a:xfrm>
            <a:prstGeom prst="ellipse">
              <a:avLst/>
            </a:prstGeom>
            <a:solidFill>
              <a:srgbClr val="000000"/>
            </a:solidFill>
            <a:ln w="9525">
              <a:noFill/>
              <a:round/>
              <a:headEnd/>
              <a:tailEnd/>
            </a:ln>
          </p:spPr>
          <p:txBody>
            <a:bodyPr/>
            <a:lstStyle/>
            <a:p>
              <a:endParaRPr lang="zh-CN" altLang="en-US" sz="1800"/>
            </a:p>
          </p:txBody>
        </p:sp>
        <p:sp>
          <p:nvSpPr>
            <p:cNvPr id="17499" name="Rectangle 67"/>
            <p:cNvSpPr>
              <a:spLocks noChangeArrowheads="1"/>
            </p:cNvSpPr>
            <p:nvPr/>
          </p:nvSpPr>
          <p:spPr bwMode="auto">
            <a:xfrm>
              <a:off x="2436" y="2901"/>
              <a:ext cx="248" cy="134"/>
            </a:xfrm>
            <a:prstGeom prst="rect">
              <a:avLst/>
            </a:prstGeom>
            <a:noFill/>
            <a:ln w="9525">
              <a:noFill/>
              <a:miter lim="800000"/>
              <a:headEnd/>
              <a:tailEnd/>
            </a:ln>
          </p:spPr>
          <p:txBody>
            <a:bodyPr wrap="none" lIns="0" tIns="0" rIns="0" bIns="0">
              <a:spAutoFit/>
            </a:bodyPr>
            <a:lstStyle/>
            <a:p>
              <a:pPr eaLnBrk="0" hangingPunct="0"/>
              <a:r>
                <a:rPr lang="zh-CN" altLang="en-US" sz="1400">
                  <a:solidFill>
                    <a:srgbClr val="000000"/>
                  </a:solidFill>
                  <a:latin typeface="Arial" charset="0"/>
                </a:rPr>
                <a:t>1966</a:t>
              </a:r>
              <a:endParaRPr lang="zh-CN" altLang="en-US" sz="2400">
                <a:latin typeface="Arial" charset="0"/>
              </a:endParaRPr>
            </a:p>
          </p:txBody>
        </p:sp>
      </p:grpSp>
      <p:grpSp>
        <p:nvGrpSpPr>
          <p:cNvPr id="6" name="Group 68"/>
          <p:cNvGrpSpPr>
            <a:grpSpLocks/>
          </p:cNvGrpSpPr>
          <p:nvPr/>
        </p:nvGrpSpPr>
        <p:grpSpPr bwMode="auto">
          <a:xfrm>
            <a:off x="4481513" y="4237038"/>
            <a:ext cx="534987" cy="212725"/>
            <a:chOff x="2823" y="2669"/>
            <a:chExt cx="337" cy="134"/>
          </a:xfrm>
        </p:grpSpPr>
        <p:sp>
          <p:nvSpPr>
            <p:cNvPr id="17496" name="Oval 69"/>
            <p:cNvSpPr>
              <a:spLocks noChangeArrowheads="1"/>
            </p:cNvSpPr>
            <p:nvPr/>
          </p:nvSpPr>
          <p:spPr bwMode="auto">
            <a:xfrm>
              <a:off x="2823" y="2684"/>
              <a:ext cx="58" cy="58"/>
            </a:xfrm>
            <a:prstGeom prst="ellipse">
              <a:avLst/>
            </a:prstGeom>
            <a:solidFill>
              <a:srgbClr val="000000"/>
            </a:solidFill>
            <a:ln w="9525">
              <a:noFill/>
              <a:round/>
              <a:headEnd/>
              <a:tailEnd/>
            </a:ln>
          </p:spPr>
          <p:txBody>
            <a:bodyPr/>
            <a:lstStyle/>
            <a:p>
              <a:endParaRPr lang="zh-CN" altLang="en-US" sz="1800"/>
            </a:p>
          </p:txBody>
        </p:sp>
        <p:sp>
          <p:nvSpPr>
            <p:cNvPr id="17497" name="Rectangle 70"/>
            <p:cNvSpPr>
              <a:spLocks noChangeArrowheads="1"/>
            </p:cNvSpPr>
            <p:nvPr/>
          </p:nvSpPr>
          <p:spPr bwMode="auto">
            <a:xfrm>
              <a:off x="2912" y="2669"/>
              <a:ext cx="248" cy="134"/>
            </a:xfrm>
            <a:prstGeom prst="rect">
              <a:avLst/>
            </a:prstGeom>
            <a:noFill/>
            <a:ln w="9525">
              <a:noFill/>
              <a:miter lim="800000"/>
              <a:headEnd/>
              <a:tailEnd/>
            </a:ln>
          </p:spPr>
          <p:txBody>
            <a:bodyPr wrap="none" lIns="0" tIns="0" rIns="0" bIns="0">
              <a:spAutoFit/>
            </a:bodyPr>
            <a:lstStyle/>
            <a:p>
              <a:pPr eaLnBrk="0" hangingPunct="0"/>
              <a:r>
                <a:rPr lang="zh-CN" altLang="en-US" sz="1400">
                  <a:solidFill>
                    <a:srgbClr val="000000"/>
                  </a:solidFill>
                  <a:latin typeface="Arial" charset="0"/>
                </a:rPr>
                <a:t>1972</a:t>
              </a:r>
              <a:endParaRPr lang="zh-CN" altLang="en-US" sz="2400">
                <a:latin typeface="Arial" charset="0"/>
              </a:endParaRPr>
            </a:p>
          </p:txBody>
        </p:sp>
      </p:grpSp>
      <p:grpSp>
        <p:nvGrpSpPr>
          <p:cNvPr id="7" name="Group 71"/>
          <p:cNvGrpSpPr>
            <a:grpSpLocks/>
          </p:cNvGrpSpPr>
          <p:nvPr/>
        </p:nvGrpSpPr>
        <p:grpSpPr bwMode="auto">
          <a:xfrm>
            <a:off x="4632325" y="3748088"/>
            <a:ext cx="536575" cy="212725"/>
            <a:chOff x="2918" y="2361"/>
            <a:chExt cx="338" cy="134"/>
          </a:xfrm>
        </p:grpSpPr>
        <p:sp>
          <p:nvSpPr>
            <p:cNvPr id="17494" name="Oval 72"/>
            <p:cNvSpPr>
              <a:spLocks noChangeArrowheads="1"/>
            </p:cNvSpPr>
            <p:nvPr/>
          </p:nvSpPr>
          <p:spPr bwMode="auto">
            <a:xfrm>
              <a:off x="2918" y="2396"/>
              <a:ext cx="58" cy="58"/>
            </a:xfrm>
            <a:prstGeom prst="ellipse">
              <a:avLst/>
            </a:prstGeom>
            <a:solidFill>
              <a:srgbClr val="000000"/>
            </a:solidFill>
            <a:ln w="9525">
              <a:noFill/>
              <a:round/>
              <a:headEnd/>
              <a:tailEnd/>
            </a:ln>
          </p:spPr>
          <p:txBody>
            <a:bodyPr/>
            <a:lstStyle/>
            <a:p>
              <a:endParaRPr lang="zh-CN" altLang="en-US" sz="1800"/>
            </a:p>
          </p:txBody>
        </p:sp>
        <p:sp>
          <p:nvSpPr>
            <p:cNvPr id="17495" name="Rectangle 73"/>
            <p:cNvSpPr>
              <a:spLocks noChangeArrowheads="1"/>
            </p:cNvSpPr>
            <p:nvPr/>
          </p:nvSpPr>
          <p:spPr bwMode="auto">
            <a:xfrm>
              <a:off x="3008" y="2361"/>
              <a:ext cx="248" cy="134"/>
            </a:xfrm>
            <a:prstGeom prst="rect">
              <a:avLst/>
            </a:prstGeom>
            <a:noFill/>
            <a:ln w="9525">
              <a:noFill/>
              <a:miter lim="800000"/>
              <a:headEnd/>
              <a:tailEnd/>
            </a:ln>
          </p:spPr>
          <p:txBody>
            <a:bodyPr wrap="none" lIns="0" tIns="0" rIns="0" bIns="0">
              <a:spAutoFit/>
            </a:bodyPr>
            <a:lstStyle/>
            <a:p>
              <a:pPr eaLnBrk="0" hangingPunct="0"/>
              <a:r>
                <a:rPr lang="zh-CN" altLang="en-US" sz="1400" dirty="0">
                  <a:solidFill>
                    <a:srgbClr val="000000"/>
                  </a:solidFill>
                  <a:latin typeface="Arial" charset="0"/>
                </a:rPr>
                <a:t>1971</a:t>
              </a:r>
              <a:endParaRPr lang="zh-CN" altLang="en-US" sz="2400" dirty="0">
                <a:latin typeface="Arial" charset="0"/>
              </a:endParaRPr>
            </a:p>
          </p:txBody>
        </p:sp>
      </p:grpSp>
      <p:grpSp>
        <p:nvGrpSpPr>
          <p:cNvPr id="8" name="Group 74"/>
          <p:cNvGrpSpPr>
            <a:grpSpLocks/>
          </p:cNvGrpSpPr>
          <p:nvPr/>
        </p:nvGrpSpPr>
        <p:grpSpPr bwMode="auto">
          <a:xfrm>
            <a:off x="4954588" y="5391150"/>
            <a:ext cx="536575" cy="212725"/>
            <a:chOff x="3121" y="3396"/>
            <a:chExt cx="338" cy="134"/>
          </a:xfrm>
        </p:grpSpPr>
        <p:sp>
          <p:nvSpPr>
            <p:cNvPr id="17492" name="Oval 75"/>
            <p:cNvSpPr>
              <a:spLocks noChangeArrowheads="1"/>
            </p:cNvSpPr>
            <p:nvPr/>
          </p:nvSpPr>
          <p:spPr bwMode="auto">
            <a:xfrm>
              <a:off x="3121" y="3426"/>
              <a:ext cx="58" cy="58"/>
            </a:xfrm>
            <a:prstGeom prst="ellipse">
              <a:avLst/>
            </a:prstGeom>
            <a:solidFill>
              <a:srgbClr val="000000"/>
            </a:solidFill>
            <a:ln w="9525">
              <a:noFill/>
              <a:round/>
              <a:headEnd/>
              <a:tailEnd/>
            </a:ln>
          </p:spPr>
          <p:txBody>
            <a:bodyPr/>
            <a:lstStyle/>
            <a:p>
              <a:endParaRPr lang="zh-CN" altLang="en-US" sz="1800"/>
            </a:p>
          </p:txBody>
        </p:sp>
        <p:sp>
          <p:nvSpPr>
            <p:cNvPr id="17493" name="Rectangle 76"/>
            <p:cNvSpPr>
              <a:spLocks noChangeArrowheads="1"/>
            </p:cNvSpPr>
            <p:nvPr/>
          </p:nvSpPr>
          <p:spPr bwMode="auto">
            <a:xfrm>
              <a:off x="3211" y="3396"/>
              <a:ext cx="248" cy="134"/>
            </a:xfrm>
            <a:prstGeom prst="rect">
              <a:avLst/>
            </a:prstGeom>
            <a:noFill/>
            <a:ln w="9525">
              <a:noFill/>
              <a:miter lim="800000"/>
              <a:headEnd/>
              <a:tailEnd/>
            </a:ln>
          </p:spPr>
          <p:txBody>
            <a:bodyPr wrap="none" lIns="0" tIns="0" rIns="0" bIns="0">
              <a:spAutoFit/>
            </a:bodyPr>
            <a:lstStyle/>
            <a:p>
              <a:pPr eaLnBrk="0" hangingPunct="0"/>
              <a:r>
                <a:rPr lang="zh-CN" altLang="en-US" sz="1400">
                  <a:solidFill>
                    <a:srgbClr val="000000"/>
                  </a:solidFill>
                  <a:latin typeface="Arial" charset="0"/>
                </a:rPr>
                <a:t>1961</a:t>
              </a:r>
              <a:endParaRPr lang="zh-CN" altLang="en-US" sz="2400">
                <a:latin typeface="Arial" charset="0"/>
              </a:endParaRPr>
            </a:p>
          </p:txBody>
        </p:sp>
      </p:grpSp>
      <p:grpSp>
        <p:nvGrpSpPr>
          <p:cNvPr id="9" name="Group 77"/>
          <p:cNvGrpSpPr>
            <a:grpSpLocks/>
          </p:cNvGrpSpPr>
          <p:nvPr/>
        </p:nvGrpSpPr>
        <p:grpSpPr bwMode="auto">
          <a:xfrm>
            <a:off x="4464050" y="5200650"/>
            <a:ext cx="393700" cy="292100"/>
            <a:chOff x="2812" y="3276"/>
            <a:chExt cx="248" cy="184"/>
          </a:xfrm>
        </p:grpSpPr>
        <p:sp>
          <p:nvSpPr>
            <p:cNvPr id="17490" name="Oval 78"/>
            <p:cNvSpPr>
              <a:spLocks noChangeArrowheads="1"/>
            </p:cNvSpPr>
            <p:nvPr/>
          </p:nvSpPr>
          <p:spPr bwMode="auto">
            <a:xfrm>
              <a:off x="2823" y="3402"/>
              <a:ext cx="58" cy="58"/>
            </a:xfrm>
            <a:prstGeom prst="ellipse">
              <a:avLst/>
            </a:prstGeom>
            <a:solidFill>
              <a:srgbClr val="000000"/>
            </a:solidFill>
            <a:ln w="9525">
              <a:noFill/>
              <a:round/>
              <a:headEnd/>
              <a:tailEnd/>
            </a:ln>
          </p:spPr>
          <p:txBody>
            <a:bodyPr/>
            <a:lstStyle/>
            <a:p>
              <a:endParaRPr lang="zh-CN" altLang="en-US" sz="1800"/>
            </a:p>
          </p:txBody>
        </p:sp>
        <p:sp>
          <p:nvSpPr>
            <p:cNvPr id="17491" name="Rectangle 79"/>
            <p:cNvSpPr>
              <a:spLocks noChangeArrowheads="1"/>
            </p:cNvSpPr>
            <p:nvPr/>
          </p:nvSpPr>
          <p:spPr bwMode="auto">
            <a:xfrm>
              <a:off x="2812" y="3276"/>
              <a:ext cx="248" cy="134"/>
            </a:xfrm>
            <a:prstGeom prst="rect">
              <a:avLst/>
            </a:prstGeom>
            <a:noFill/>
            <a:ln w="9525">
              <a:noFill/>
              <a:miter lim="800000"/>
              <a:headEnd/>
              <a:tailEnd/>
            </a:ln>
          </p:spPr>
          <p:txBody>
            <a:bodyPr wrap="none" lIns="0" tIns="0" rIns="0" bIns="0">
              <a:spAutoFit/>
            </a:bodyPr>
            <a:lstStyle/>
            <a:p>
              <a:pPr eaLnBrk="0" hangingPunct="0"/>
              <a:r>
                <a:rPr lang="zh-CN" altLang="en-US" sz="1400">
                  <a:solidFill>
                    <a:srgbClr val="000000"/>
                  </a:solidFill>
                  <a:latin typeface="Arial" charset="0"/>
                </a:rPr>
                <a:t>1962</a:t>
              </a:r>
              <a:endParaRPr lang="zh-CN" altLang="en-US" sz="2400">
                <a:latin typeface="Arial" charset="0"/>
              </a:endParaRPr>
            </a:p>
          </p:txBody>
        </p:sp>
      </p:grpSp>
      <p:grpSp>
        <p:nvGrpSpPr>
          <p:cNvPr id="10" name="Group 80"/>
          <p:cNvGrpSpPr>
            <a:grpSpLocks/>
          </p:cNvGrpSpPr>
          <p:nvPr/>
        </p:nvGrpSpPr>
        <p:grpSpPr bwMode="auto">
          <a:xfrm>
            <a:off x="4368800" y="5476875"/>
            <a:ext cx="393700" cy="355600"/>
            <a:chOff x="2752" y="3450"/>
            <a:chExt cx="248" cy="224"/>
          </a:xfrm>
        </p:grpSpPr>
        <p:sp>
          <p:nvSpPr>
            <p:cNvPr id="17488" name="Oval 81"/>
            <p:cNvSpPr>
              <a:spLocks noChangeArrowheads="1"/>
            </p:cNvSpPr>
            <p:nvPr/>
          </p:nvSpPr>
          <p:spPr bwMode="auto">
            <a:xfrm>
              <a:off x="2835" y="3450"/>
              <a:ext cx="58" cy="58"/>
            </a:xfrm>
            <a:prstGeom prst="ellipse">
              <a:avLst/>
            </a:prstGeom>
            <a:solidFill>
              <a:srgbClr val="000000"/>
            </a:solidFill>
            <a:ln w="9525">
              <a:noFill/>
              <a:round/>
              <a:headEnd/>
              <a:tailEnd/>
            </a:ln>
          </p:spPr>
          <p:txBody>
            <a:bodyPr/>
            <a:lstStyle/>
            <a:p>
              <a:endParaRPr lang="zh-CN" altLang="en-US" sz="1800"/>
            </a:p>
          </p:txBody>
        </p:sp>
        <p:sp>
          <p:nvSpPr>
            <p:cNvPr id="17489" name="Rectangle 82"/>
            <p:cNvSpPr>
              <a:spLocks noChangeArrowheads="1"/>
            </p:cNvSpPr>
            <p:nvPr/>
          </p:nvSpPr>
          <p:spPr bwMode="auto">
            <a:xfrm>
              <a:off x="2752" y="3540"/>
              <a:ext cx="248" cy="134"/>
            </a:xfrm>
            <a:prstGeom prst="rect">
              <a:avLst/>
            </a:prstGeom>
            <a:noFill/>
            <a:ln w="9525">
              <a:noFill/>
              <a:miter lim="800000"/>
              <a:headEnd/>
              <a:tailEnd/>
            </a:ln>
          </p:spPr>
          <p:txBody>
            <a:bodyPr wrap="none" lIns="0" tIns="0" rIns="0" bIns="0">
              <a:spAutoFit/>
            </a:bodyPr>
            <a:lstStyle/>
            <a:p>
              <a:pPr eaLnBrk="0" hangingPunct="0"/>
              <a:r>
                <a:rPr lang="zh-CN" altLang="en-US" sz="1400">
                  <a:solidFill>
                    <a:srgbClr val="000000"/>
                  </a:solidFill>
                  <a:latin typeface="Arial" charset="0"/>
                </a:rPr>
                <a:t>1963</a:t>
              </a:r>
              <a:endParaRPr lang="zh-CN" altLang="en-US" sz="2400">
                <a:latin typeface="Arial" charset="0"/>
              </a:endParaRPr>
            </a:p>
          </p:txBody>
        </p:sp>
      </p:grpSp>
      <p:grpSp>
        <p:nvGrpSpPr>
          <p:cNvPr id="11" name="Group 83"/>
          <p:cNvGrpSpPr>
            <a:grpSpLocks/>
          </p:cNvGrpSpPr>
          <p:nvPr/>
        </p:nvGrpSpPr>
        <p:grpSpPr bwMode="auto">
          <a:xfrm>
            <a:off x="3290888" y="4719638"/>
            <a:ext cx="525462" cy="212725"/>
            <a:chOff x="2073" y="2973"/>
            <a:chExt cx="331" cy="134"/>
          </a:xfrm>
        </p:grpSpPr>
        <p:sp>
          <p:nvSpPr>
            <p:cNvPr id="17486" name="Oval 84"/>
            <p:cNvSpPr>
              <a:spLocks noChangeArrowheads="1"/>
            </p:cNvSpPr>
            <p:nvPr/>
          </p:nvSpPr>
          <p:spPr bwMode="auto">
            <a:xfrm>
              <a:off x="2346" y="2983"/>
              <a:ext cx="58" cy="58"/>
            </a:xfrm>
            <a:prstGeom prst="ellipse">
              <a:avLst/>
            </a:prstGeom>
            <a:solidFill>
              <a:srgbClr val="000000"/>
            </a:solidFill>
            <a:ln w="9525">
              <a:noFill/>
              <a:round/>
              <a:headEnd/>
              <a:tailEnd/>
            </a:ln>
          </p:spPr>
          <p:txBody>
            <a:bodyPr/>
            <a:lstStyle/>
            <a:p>
              <a:endParaRPr lang="zh-CN" altLang="en-US" sz="1800"/>
            </a:p>
          </p:txBody>
        </p:sp>
        <p:sp>
          <p:nvSpPr>
            <p:cNvPr id="17487" name="Rectangle 85"/>
            <p:cNvSpPr>
              <a:spLocks noChangeArrowheads="1"/>
            </p:cNvSpPr>
            <p:nvPr/>
          </p:nvSpPr>
          <p:spPr bwMode="auto">
            <a:xfrm>
              <a:off x="2073" y="2973"/>
              <a:ext cx="248" cy="134"/>
            </a:xfrm>
            <a:prstGeom prst="rect">
              <a:avLst/>
            </a:prstGeom>
            <a:noFill/>
            <a:ln w="9525">
              <a:noFill/>
              <a:miter lim="800000"/>
              <a:headEnd/>
              <a:tailEnd/>
            </a:ln>
          </p:spPr>
          <p:txBody>
            <a:bodyPr wrap="none" lIns="0" tIns="0" rIns="0" bIns="0">
              <a:spAutoFit/>
            </a:bodyPr>
            <a:lstStyle/>
            <a:p>
              <a:pPr eaLnBrk="0" hangingPunct="0"/>
              <a:r>
                <a:rPr lang="zh-CN" altLang="en-US" sz="1400">
                  <a:solidFill>
                    <a:srgbClr val="000000"/>
                  </a:solidFill>
                  <a:latin typeface="Arial" charset="0"/>
                </a:rPr>
                <a:t>1967</a:t>
              </a:r>
              <a:endParaRPr lang="zh-CN" altLang="en-US" sz="2400">
                <a:latin typeface="Arial" charset="0"/>
              </a:endParaRPr>
            </a:p>
          </p:txBody>
        </p:sp>
      </p:grpSp>
      <p:grpSp>
        <p:nvGrpSpPr>
          <p:cNvPr id="12" name="Group 86"/>
          <p:cNvGrpSpPr>
            <a:grpSpLocks/>
          </p:cNvGrpSpPr>
          <p:nvPr/>
        </p:nvGrpSpPr>
        <p:grpSpPr bwMode="auto">
          <a:xfrm>
            <a:off x="3189288" y="4224338"/>
            <a:ext cx="512762" cy="212725"/>
            <a:chOff x="2009" y="2661"/>
            <a:chExt cx="323" cy="134"/>
          </a:xfrm>
        </p:grpSpPr>
        <p:sp>
          <p:nvSpPr>
            <p:cNvPr id="17484" name="Oval 87"/>
            <p:cNvSpPr>
              <a:spLocks noChangeArrowheads="1"/>
            </p:cNvSpPr>
            <p:nvPr/>
          </p:nvSpPr>
          <p:spPr bwMode="auto">
            <a:xfrm>
              <a:off x="2274" y="2672"/>
              <a:ext cx="58" cy="58"/>
            </a:xfrm>
            <a:prstGeom prst="ellipse">
              <a:avLst/>
            </a:prstGeom>
            <a:solidFill>
              <a:srgbClr val="000000"/>
            </a:solidFill>
            <a:ln w="9525">
              <a:noFill/>
              <a:round/>
              <a:headEnd/>
              <a:tailEnd/>
            </a:ln>
          </p:spPr>
          <p:txBody>
            <a:bodyPr/>
            <a:lstStyle/>
            <a:p>
              <a:endParaRPr lang="zh-CN" altLang="en-US" sz="1800"/>
            </a:p>
          </p:txBody>
        </p:sp>
        <p:sp>
          <p:nvSpPr>
            <p:cNvPr id="17485" name="Rectangle 88"/>
            <p:cNvSpPr>
              <a:spLocks noChangeArrowheads="1"/>
            </p:cNvSpPr>
            <p:nvPr/>
          </p:nvSpPr>
          <p:spPr bwMode="auto">
            <a:xfrm>
              <a:off x="2009" y="2661"/>
              <a:ext cx="248" cy="134"/>
            </a:xfrm>
            <a:prstGeom prst="rect">
              <a:avLst/>
            </a:prstGeom>
            <a:noFill/>
            <a:ln w="9525">
              <a:noFill/>
              <a:miter lim="800000"/>
              <a:headEnd/>
              <a:tailEnd/>
            </a:ln>
          </p:spPr>
          <p:txBody>
            <a:bodyPr wrap="none" lIns="0" tIns="0" rIns="0" bIns="0">
              <a:spAutoFit/>
            </a:bodyPr>
            <a:lstStyle/>
            <a:p>
              <a:pPr eaLnBrk="0" hangingPunct="0"/>
              <a:r>
                <a:rPr lang="zh-CN" altLang="en-US" sz="1400">
                  <a:solidFill>
                    <a:srgbClr val="000000"/>
                  </a:solidFill>
                  <a:latin typeface="Arial" charset="0"/>
                </a:rPr>
                <a:t>1968</a:t>
              </a:r>
              <a:endParaRPr lang="zh-CN" altLang="en-US" sz="2400">
                <a:latin typeface="Arial" charset="0"/>
              </a:endParaRPr>
            </a:p>
          </p:txBody>
        </p:sp>
      </p:grpSp>
      <p:grpSp>
        <p:nvGrpSpPr>
          <p:cNvPr id="13" name="Group 89"/>
          <p:cNvGrpSpPr>
            <a:grpSpLocks/>
          </p:cNvGrpSpPr>
          <p:nvPr/>
        </p:nvGrpSpPr>
        <p:grpSpPr bwMode="auto">
          <a:xfrm>
            <a:off x="3157538" y="4008438"/>
            <a:ext cx="525462" cy="212725"/>
            <a:chOff x="1989" y="2525"/>
            <a:chExt cx="331" cy="134"/>
          </a:xfrm>
        </p:grpSpPr>
        <p:sp>
          <p:nvSpPr>
            <p:cNvPr id="17482" name="Oval 90"/>
            <p:cNvSpPr>
              <a:spLocks noChangeArrowheads="1"/>
            </p:cNvSpPr>
            <p:nvPr/>
          </p:nvSpPr>
          <p:spPr bwMode="auto">
            <a:xfrm>
              <a:off x="2262" y="2552"/>
              <a:ext cx="58" cy="58"/>
            </a:xfrm>
            <a:prstGeom prst="ellipse">
              <a:avLst/>
            </a:prstGeom>
            <a:solidFill>
              <a:srgbClr val="000000"/>
            </a:solidFill>
            <a:ln w="9525">
              <a:noFill/>
              <a:round/>
              <a:headEnd/>
              <a:tailEnd/>
            </a:ln>
          </p:spPr>
          <p:txBody>
            <a:bodyPr/>
            <a:lstStyle/>
            <a:p>
              <a:endParaRPr lang="zh-CN" altLang="en-US" sz="1800"/>
            </a:p>
          </p:txBody>
        </p:sp>
        <p:sp>
          <p:nvSpPr>
            <p:cNvPr id="17483" name="Rectangle 91"/>
            <p:cNvSpPr>
              <a:spLocks noChangeArrowheads="1"/>
            </p:cNvSpPr>
            <p:nvPr/>
          </p:nvSpPr>
          <p:spPr bwMode="auto">
            <a:xfrm>
              <a:off x="1989" y="2525"/>
              <a:ext cx="248" cy="134"/>
            </a:xfrm>
            <a:prstGeom prst="rect">
              <a:avLst/>
            </a:prstGeom>
            <a:noFill/>
            <a:ln w="9525">
              <a:noFill/>
              <a:miter lim="800000"/>
              <a:headEnd/>
              <a:tailEnd/>
            </a:ln>
          </p:spPr>
          <p:txBody>
            <a:bodyPr wrap="none" lIns="0" tIns="0" rIns="0" bIns="0">
              <a:spAutoFit/>
            </a:bodyPr>
            <a:lstStyle/>
            <a:p>
              <a:pPr eaLnBrk="0" hangingPunct="0"/>
              <a:r>
                <a:rPr lang="zh-CN" altLang="en-US" sz="1400">
                  <a:solidFill>
                    <a:srgbClr val="000000"/>
                  </a:solidFill>
                  <a:latin typeface="Arial" charset="0"/>
                </a:rPr>
                <a:t>1969</a:t>
              </a:r>
              <a:endParaRPr lang="zh-CN" altLang="en-US" sz="2400">
                <a:latin typeface="Arial" charset="0"/>
              </a:endParaRPr>
            </a:p>
          </p:txBody>
        </p:sp>
      </p:grpSp>
      <p:grpSp>
        <p:nvGrpSpPr>
          <p:cNvPr id="14" name="Group 92"/>
          <p:cNvGrpSpPr>
            <a:grpSpLocks/>
          </p:cNvGrpSpPr>
          <p:nvPr/>
        </p:nvGrpSpPr>
        <p:grpSpPr bwMode="auto">
          <a:xfrm>
            <a:off x="3949700" y="3784600"/>
            <a:ext cx="393700" cy="487363"/>
            <a:chOff x="2488" y="2384"/>
            <a:chExt cx="248" cy="307"/>
          </a:xfrm>
        </p:grpSpPr>
        <p:sp>
          <p:nvSpPr>
            <p:cNvPr id="17478" name="Line 93"/>
            <p:cNvSpPr>
              <a:spLocks noChangeShapeType="1"/>
            </p:cNvSpPr>
            <p:nvPr/>
          </p:nvSpPr>
          <p:spPr bwMode="auto">
            <a:xfrm flipH="1">
              <a:off x="2656" y="2456"/>
              <a:ext cx="24" cy="84"/>
            </a:xfrm>
            <a:prstGeom prst="line">
              <a:avLst/>
            </a:prstGeom>
            <a:noFill/>
            <a:ln w="19050">
              <a:solidFill>
                <a:srgbClr val="000000"/>
              </a:solidFill>
              <a:round/>
              <a:headEnd/>
              <a:tailEnd/>
            </a:ln>
          </p:spPr>
          <p:txBody>
            <a:bodyPr/>
            <a:lstStyle/>
            <a:p>
              <a:endParaRPr lang="zh-CN" altLang="en-US"/>
            </a:p>
          </p:txBody>
        </p:sp>
        <p:grpSp>
          <p:nvGrpSpPr>
            <p:cNvPr id="17479" name="Group 94"/>
            <p:cNvGrpSpPr>
              <a:grpSpLocks/>
            </p:cNvGrpSpPr>
            <p:nvPr/>
          </p:nvGrpSpPr>
          <p:grpSpPr bwMode="auto">
            <a:xfrm>
              <a:off x="2488" y="2384"/>
              <a:ext cx="248" cy="307"/>
              <a:chOff x="2488" y="2384"/>
              <a:chExt cx="248" cy="307"/>
            </a:xfrm>
          </p:grpSpPr>
          <p:sp>
            <p:nvSpPr>
              <p:cNvPr id="17480" name="Oval 95"/>
              <p:cNvSpPr>
                <a:spLocks noChangeArrowheads="1"/>
              </p:cNvSpPr>
              <p:nvPr/>
            </p:nvSpPr>
            <p:spPr bwMode="auto">
              <a:xfrm>
                <a:off x="2656" y="2384"/>
                <a:ext cx="58" cy="58"/>
              </a:xfrm>
              <a:prstGeom prst="ellipse">
                <a:avLst/>
              </a:prstGeom>
              <a:solidFill>
                <a:srgbClr val="000000"/>
              </a:solidFill>
              <a:ln w="9525">
                <a:noFill/>
                <a:round/>
                <a:headEnd/>
                <a:tailEnd/>
              </a:ln>
            </p:spPr>
            <p:txBody>
              <a:bodyPr/>
              <a:lstStyle/>
              <a:p>
                <a:endParaRPr lang="zh-CN" altLang="en-US" sz="1800"/>
              </a:p>
            </p:txBody>
          </p:sp>
          <p:sp>
            <p:nvSpPr>
              <p:cNvPr id="17481" name="Rectangle 96"/>
              <p:cNvSpPr>
                <a:spLocks noChangeArrowheads="1"/>
              </p:cNvSpPr>
              <p:nvPr/>
            </p:nvSpPr>
            <p:spPr bwMode="auto">
              <a:xfrm>
                <a:off x="2488" y="2557"/>
                <a:ext cx="248" cy="134"/>
              </a:xfrm>
              <a:prstGeom prst="rect">
                <a:avLst/>
              </a:prstGeom>
              <a:noFill/>
              <a:ln w="9525">
                <a:noFill/>
                <a:miter lim="800000"/>
                <a:headEnd/>
                <a:tailEnd/>
              </a:ln>
            </p:spPr>
            <p:txBody>
              <a:bodyPr wrap="none" lIns="0" tIns="0" rIns="0" bIns="0">
                <a:spAutoFit/>
              </a:bodyPr>
              <a:lstStyle/>
              <a:p>
                <a:pPr eaLnBrk="0" hangingPunct="0"/>
                <a:r>
                  <a:rPr lang="zh-CN" altLang="en-US" sz="1400">
                    <a:solidFill>
                      <a:srgbClr val="000000"/>
                    </a:solidFill>
                    <a:latin typeface="Arial" charset="0"/>
                  </a:rPr>
                  <a:t>1970</a:t>
                </a:r>
                <a:endParaRPr lang="zh-CN" altLang="en-US" sz="2400">
                  <a:latin typeface="Arial" charset="0"/>
                </a:endParaRPr>
              </a:p>
            </p:txBody>
          </p:sp>
        </p:grpSp>
      </p:grpSp>
      <p:grpSp>
        <p:nvGrpSpPr>
          <p:cNvPr id="16" name="Group 97"/>
          <p:cNvGrpSpPr>
            <a:grpSpLocks/>
          </p:cNvGrpSpPr>
          <p:nvPr/>
        </p:nvGrpSpPr>
        <p:grpSpPr bwMode="auto">
          <a:xfrm>
            <a:off x="3594100" y="5211763"/>
            <a:ext cx="525463" cy="220662"/>
            <a:chOff x="2264" y="3283"/>
            <a:chExt cx="331" cy="139"/>
          </a:xfrm>
        </p:grpSpPr>
        <p:sp>
          <p:nvSpPr>
            <p:cNvPr id="17476" name="Oval 98"/>
            <p:cNvSpPr>
              <a:spLocks noChangeArrowheads="1"/>
            </p:cNvSpPr>
            <p:nvPr/>
          </p:nvSpPr>
          <p:spPr bwMode="auto">
            <a:xfrm>
              <a:off x="2537" y="3283"/>
              <a:ext cx="58" cy="58"/>
            </a:xfrm>
            <a:prstGeom prst="ellipse">
              <a:avLst/>
            </a:prstGeom>
            <a:solidFill>
              <a:srgbClr val="000000"/>
            </a:solidFill>
            <a:ln w="9525">
              <a:noFill/>
              <a:round/>
              <a:headEnd/>
              <a:tailEnd/>
            </a:ln>
          </p:spPr>
          <p:txBody>
            <a:bodyPr/>
            <a:lstStyle/>
            <a:p>
              <a:endParaRPr lang="zh-CN" altLang="en-US" sz="1800"/>
            </a:p>
          </p:txBody>
        </p:sp>
        <p:sp>
          <p:nvSpPr>
            <p:cNvPr id="17477" name="Rectangle 99"/>
            <p:cNvSpPr>
              <a:spLocks noChangeArrowheads="1"/>
            </p:cNvSpPr>
            <p:nvPr/>
          </p:nvSpPr>
          <p:spPr bwMode="auto">
            <a:xfrm>
              <a:off x="2264" y="3288"/>
              <a:ext cx="248" cy="134"/>
            </a:xfrm>
            <a:prstGeom prst="rect">
              <a:avLst/>
            </a:prstGeom>
            <a:noFill/>
            <a:ln w="9525">
              <a:noFill/>
              <a:miter lim="800000"/>
              <a:headEnd/>
              <a:tailEnd/>
            </a:ln>
          </p:spPr>
          <p:txBody>
            <a:bodyPr wrap="none" lIns="0" tIns="0" rIns="0" bIns="0">
              <a:spAutoFit/>
            </a:bodyPr>
            <a:lstStyle/>
            <a:p>
              <a:pPr eaLnBrk="0" hangingPunct="0"/>
              <a:r>
                <a:rPr lang="zh-CN" altLang="en-US" sz="1400">
                  <a:solidFill>
                    <a:srgbClr val="000000"/>
                  </a:solidFill>
                  <a:latin typeface="Arial" charset="0"/>
                </a:rPr>
                <a:t>1965</a:t>
              </a:r>
              <a:endParaRPr lang="zh-CN" altLang="en-US" sz="2400">
                <a:latin typeface="Arial" charset="0"/>
              </a:endParaRPr>
            </a:p>
          </p:txBody>
        </p:sp>
      </p:grpSp>
      <p:grpSp>
        <p:nvGrpSpPr>
          <p:cNvPr id="17" name="Group 100"/>
          <p:cNvGrpSpPr>
            <a:grpSpLocks/>
          </p:cNvGrpSpPr>
          <p:nvPr/>
        </p:nvGrpSpPr>
        <p:grpSpPr bwMode="auto">
          <a:xfrm>
            <a:off x="3930650" y="5326063"/>
            <a:ext cx="454025" cy="315912"/>
            <a:chOff x="2476" y="3355"/>
            <a:chExt cx="286" cy="199"/>
          </a:xfrm>
        </p:grpSpPr>
        <p:sp>
          <p:nvSpPr>
            <p:cNvPr id="17474" name="Oval 101"/>
            <p:cNvSpPr>
              <a:spLocks noChangeArrowheads="1"/>
            </p:cNvSpPr>
            <p:nvPr/>
          </p:nvSpPr>
          <p:spPr bwMode="auto">
            <a:xfrm>
              <a:off x="2704" y="3355"/>
              <a:ext cx="58" cy="58"/>
            </a:xfrm>
            <a:prstGeom prst="ellipse">
              <a:avLst/>
            </a:prstGeom>
            <a:solidFill>
              <a:srgbClr val="000000"/>
            </a:solidFill>
            <a:ln w="9525">
              <a:noFill/>
              <a:round/>
              <a:headEnd/>
              <a:tailEnd/>
            </a:ln>
          </p:spPr>
          <p:txBody>
            <a:bodyPr/>
            <a:lstStyle/>
            <a:p>
              <a:endParaRPr lang="zh-CN" altLang="en-US" sz="1800"/>
            </a:p>
          </p:txBody>
        </p:sp>
        <p:sp>
          <p:nvSpPr>
            <p:cNvPr id="17475" name="Rectangle 102"/>
            <p:cNvSpPr>
              <a:spLocks noChangeArrowheads="1"/>
            </p:cNvSpPr>
            <p:nvPr/>
          </p:nvSpPr>
          <p:spPr bwMode="auto">
            <a:xfrm>
              <a:off x="2476" y="3420"/>
              <a:ext cx="248" cy="134"/>
            </a:xfrm>
            <a:prstGeom prst="rect">
              <a:avLst/>
            </a:prstGeom>
            <a:noFill/>
            <a:ln w="9525">
              <a:noFill/>
              <a:miter lim="800000"/>
              <a:headEnd/>
              <a:tailEnd/>
            </a:ln>
          </p:spPr>
          <p:txBody>
            <a:bodyPr wrap="none" lIns="0" tIns="0" rIns="0" bIns="0">
              <a:spAutoFit/>
            </a:bodyPr>
            <a:lstStyle/>
            <a:p>
              <a:pPr eaLnBrk="0" hangingPunct="0"/>
              <a:r>
                <a:rPr lang="zh-CN" altLang="en-US" sz="1400">
                  <a:solidFill>
                    <a:srgbClr val="000000"/>
                  </a:solidFill>
                  <a:latin typeface="Arial" charset="0"/>
                </a:rPr>
                <a:t>1964</a:t>
              </a:r>
              <a:endParaRPr lang="zh-CN" altLang="en-US" sz="2400">
                <a:latin typeface="Arial" charset="0"/>
              </a:endParaRPr>
            </a:p>
          </p:txBody>
        </p:sp>
      </p:gr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dissolv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dissolv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dissolv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dissolve">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dissolve">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dissolve">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dissolve">
                                      <p:cBhvr>
                                        <p:cTn id="52" dur="500"/>
                                        <p:tgtEl>
                                          <p:spTgt spid="14"/>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dissolve">
                                      <p:cBhvr>
                                        <p:cTn id="57" dur="500"/>
                                        <p:tgtEl>
                                          <p:spTgt spid="7"/>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dissolve">
                                      <p:cBhvr>
                                        <p:cTn id="62" dur="500"/>
                                        <p:tgtEl>
                                          <p:spTgt spid="6"/>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4"/>
                                        </p:tgtEl>
                                        <p:attrNameLst>
                                          <p:attrName>style.visibility</p:attrName>
                                        </p:attrNameLst>
                                      </p:cBhvr>
                                      <p:to>
                                        <p:strVal val="visible"/>
                                      </p:to>
                                    </p:set>
                                    <p:animEffect transition="in" filter="dissolve">
                                      <p:cBhvr>
                                        <p:cTn id="67" dur="500"/>
                                        <p:tgtEl>
                                          <p:spTgt spid="4"/>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2"/>
                                        </p:tgtEl>
                                        <p:attrNameLst>
                                          <p:attrName>style.visibility</p:attrName>
                                        </p:attrNameLst>
                                      </p:cBhvr>
                                      <p:to>
                                        <p:strVal val="visible"/>
                                      </p:to>
                                    </p:set>
                                    <p:animEffect transition="in" filter="wipe(down)">
                                      <p:cBhvr>
                                        <p:cTn id="72" dur="500"/>
                                        <p:tgtEl>
                                          <p:spTgt spid="2"/>
                                        </p:tgtEl>
                                      </p:cBhvr>
                                    </p:animEffect>
                                  </p:childTnLst>
                                </p:cTn>
                              </p:par>
                            </p:childTnLst>
                          </p:cTn>
                        </p:par>
                        <p:par>
                          <p:cTn id="73" fill="hold">
                            <p:stCondLst>
                              <p:cond delay="500"/>
                            </p:stCondLst>
                            <p:childTnLst>
                              <p:par>
                                <p:cTn id="74" presetID="18" presetClass="entr" presetSubtype="6" fill="hold" nodeType="afterEffect">
                                  <p:stCondLst>
                                    <p:cond delay="0"/>
                                  </p:stCondLst>
                                  <p:childTnLst>
                                    <p:set>
                                      <p:cBhvr>
                                        <p:cTn id="75" dur="1" fill="hold">
                                          <p:stCondLst>
                                            <p:cond delay="0"/>
                                          </p:stCondLst>
                                        </p:cTn>
                                        <p:tgtEl>
                                          <p:spTgt spid="3"/>
                                        </p:tgtEl>
                                        <p:attrNameLst>
                                          <p:attrName>style.visibility</p:attrName>
                                        </p:attrNameLst>
                                      </p:cBhvr>
                                      <p:to>
                                        <p:strVal val="visible"/>
                                      </p:to>
                                    </p:set>
                                    <p:animEffect transition="in" filter="strips(downRight)">
                                      <p:cBhvr>
                                        <p:cTn id="76" dur="500"/>
                                        <p:tgtEl>
                                          <p:spTgt spid="3"/>
                                        </p:tgtEl>
                                      </p:cBhvr>
                                    </p:animEffect>
                                  </p:childTnLst>
                                </p:cTn>
                              </p:par>
                            </p:childTnLst>
                          </p:cTn>
                        </p:par>
                        <p:par>
                          <p:cTn id="77" fill="hold">
                            <p:stCondLst>
                              <p:cond delay="1000"/>
                            </p:stCondLst>
                            <p:childTnLst>
                              <p:par>
                                <p:cTn id="78" presetID="18" presetClass="entr" presetSubtype="9" fill="hold" grpId="0" nodeType="afterEffect">
                                  <p:stCondLst>
                                    <p:cond delay="0"/>
                                  </p:stCondLst>
                                  <p:childTnLst>
                                    <p:set>
                                      <p:cBhvr>
                                        <p:cTn id="79" dur="1" fill="hold">
                                          <p:stCondLst>
                                            <p:cond delay="0"/>
                                          </p:stCondLst>
                                        </p:cTn>
                                        <p:tgtEl>
                                          <p:spTgt spid="120876"/>
                                        </p:tgtEl>
                                        <p:attrNameLst>
                                          <p:attrName>style.visibility</p:attrName>
                                        </p:attrNameLst>
                                      </p:cBhvr>
                                      <p:to>
                                        <p:strVal val="visible"/>
                                      </p:to>
                                    </p:set>
                                    <p:animEffect transition="in" filter="strips(upLeft)">
                                      <p:cBhvr>
                                        <p:cTn id="80" dur="500"/>
                                        <p:tgtEl>
                                          <p:spTgt spid="1208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7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20833"/>
          <p:cNvSpPr>
            <a:spLocks noGrp="1" noChangeArrowheads="1"/>
          </p:cNvSpPr>
          <p:nvPr>
            <p:ph type="title"/>
          </p:nvPr>
        </p:nvSpPr>
        <p:spPr/>
        <p:txBody>
          <a:bodyPr/>
          <a:lstStyle/>
          <a:p>
            <a:r>
              <a:rPr lang="zh-CN" altLang="en-US" sz="3200" dirty="0">
                <a:solidFill>
                  <a:srgbClr val="996600"/>
                </a:solidFill>
                <a:ea typeface="黑体" pitchFamily="2" charset="-122"/>
              </a:rPr>
              <a:t>原凯恩斯主义的衰落</a:t>
            </a:r>
          </a:p>
        </p:txBody>
      </p:sp>
      <p:sp>
        <p:nvSpPr>
          <p:cNvPr id="120835" name="文本占位符 120834"/>
          <p:cNvSpPr>
            <a:spLocks noGrp="1"/>
          </p:cNvSpPr>
          <p:nvPr>
            <p:ph type="body" idx="1"/>
          </p:nvPr>
        </p:nvSpPr>
        <p:spPr/>
        <p:txBody>
          <a:bodyPr/>
          <a:lstStyle/>
          <a:p>
            <a:pPr eaLnBrk="1" hangingPunct="1">
              <a:lnSpc>
                <a:spcPct val="150000"/>
              </a:lnSpc>
              <a:spcBef>
                <a:spcPct val="0"/>
              </a:spcBef>
              <a:buClr>
                <a:srgbClr val="000000"/>
              </a:buClr>
              <a:buFont typeface="Wingdings" pitchFamily="2" charset="2"/>
              <a:buNone/>
              <a:defRPr/>
            </a:pPr>
            <a:endParaRPr lang="en-US" altLang="zh-CN" sz="2800" b="1" noProof="1">
              <a:solidFill>
                <a:srgbClr val="663300"/>
              </a:solidFill>
              <a:effectLst>
                <a:outerShdw blurRad="38100" dist="38100" dir="2700000">
                  <a:srgbClr val="FFFFFF"/>
                </a:outerShdw>
              </a:effectLst>
            </a:endParaRPr>
          </a:p>
          <a:p>
            <a:pPr eaLnBrk="1" hangingPunct="1">
              <a:lnSpc>
                <a:spcPct val="150000"/>
              </a:lnSpc>
              <a:spcBef>
                <a:spcPct val="0"/>
              </a:spcBef>
              <a:buClr>
                <a:srgbClr val="000000"/>
              </a:buClr>
              <a:buFont typeface="Wingdings" pitchFamily="2" charset="2"/>
              <a:buNone/>
              <a:defRPr/>
            </a:pPr>
            <a:r>
              <a:rPr lang="zh-CN" altLang="en-US" sz="2800" b="1" noProof="1">
                <a:solidFill>
                  <a:srgbClr val="663300"/>
                </a:solidFill>
                <a:effectLst>
                  <a:outerShdw blurRad="38100" dist="38100" dir="2700000">
                    <a:srgbClr val="FFFFFF"/>
                  </a:outerShdw>
                </a:effectLst>
              </a:rPr>
              <a:t>（</a:t>
            </a:r>
            <a:r>
              <a:rPr lang="en-US" altLang="zh-CN" sz="2800" b="1" noProof="1">
                <a:solidFill>
                  <a:srgbClr val="663300"/>
                </a:solidFill>
                <a:effectLst>
                  <a:outerShdw blurRad="38100" dist="38100" dir="2700000">
                    <a:srgbClr val="FFFFFF"/>
                  </a:outerShdw>
                </a:effectLst>
              </a:rPr>
              <a:t>2</a:t>
            </a:r>
            <a:r>
              <a:rPr lang="zh-CN" altLang="en-US" sz="2800" b="1" noProof="1">
                <a:solidFill>
                  <a:srgbClr val="663300"/>
                </a:solidFill>
                <a:effectLst>
                  <a:outerShdw blurRad="38100" dist="38100" dir="2700000">
                    <a:srgbClr val="FFFFFF"/>
                  </a:outerShdw>
                </a:effectLst>
              </a:rPr>
              <a:t>）新古典综合派没有系统解释美国经济</a:t>
            </a:r>
            <a:r>
              <a:rPr lang="zh-CN" altLang="en-US" sz="2800" b="1" noProof="1">
                <a:solidFill>
                  <a:srgbClr val="663300"/>
                </a:solidFill>
                <a:effectLst>
                  <a:outerShdw blurRad="38100" dist="38100" dir="2700000">
                    <a:srgbClr val="FFFFFF"/>
                  </a:outerShdw>
                </a:effectLst>
                <a:latin typeface="Arial" panose="020B0604020202020204" pitchFamily="34" charset="0"/>
              </a:rPr>
              <a:t>“</a:t>
            </a:r>
            <a:r>
              <a:rPr lang="zh-CN" altLang="en-US" sz="2800" b="1" noProof="1">
                <a:solidFill>
                  <a:srgbClr val="663300"/>
                </a:solidFill>
                <a:effectLst>
                  <a:outerShdw blurRad="38100" dist="38100" dir="2700000">
                    <a:srgbClr val="FFFFFF"/>
                  </a:outerShdw>
                </a:effectLst>
              </a:rPr>
              <a:t>滞涨</a:t>
            </a:r>
            <a:r>
              <a:rPr lang="zh-CN" altLang="en-US" sz="2800" b="1" noProof="1">
                <a:solidFill>
                  <a:srgbClr val="663300"/>
                </a:solidFill>
                <a:effectLst>
                  <a:outerShdw blurRad="38100" dist="38100" dir="2700000">
                    <a:srgbClr val="FFFFFF"/>
                  </a:outerShdw>
                </a:effectLst>
                <a:latin typeface="Arial" panose="020B0604020202020204" pitchFamily="34" charset="0"/>
              </a:rPr>
              <a:t>”</a:t>
            </a:r>
            <a:r>
              <a:rPr lang="zh-CN" altLang="en-US" sz="2800" b="1" noProof="1">
                <a:solidFill>
                  <a:srgbClr val="663300"/>
                </a:solidFill>
                <a:effectLst>
                  <a:outerShdw blurRad="38100" dist="38100" dir="2700000">
                    <a:srgbClr val="FFFFFF"/>
                  </a:outerShdw>
                </a:effectLst>
              </a:rPr>
              <a:t>中劳动生产率低的问题</a:t>
            </a:r>
            <a:endParaRPr lang="en-US" altLang="zh-CN" sz="2800" b="1" noProof="1">
              <a:solidFill>
                <a:srgbClr val="663300"/>
              </a:solidFill>
              <a:effectLst>
                <a:outerShdw blurRad="38100" dist="38100" dir="2700000">
                  <a:srgbClr val="FFFFFF"/>
                </a:outerShdw>
              </a:effectLst>
            </a:endParaRPr>
          </a:p>
          <a:p>
            <a:pPr eaLnBrk="1" hangingPunct="1">
              <a:lnSpc>
                <a:spcPct val="150000"/>
              </a:lnSpc>
              <a:spcBef>
                <a:spcPct val="0"/>
              </a:spcBef>
              <a:buClr>
                <a:srgbClr val="000000"/>
              </a:buClr>
              <a:buFont typeface="Wingdings" pitchFamily="2" charset="2"/>
              <a:buNone/>
              <a:defRPr/>
            </a:pPr>
            <a:endParaRPr lang="en-US" altLang="zh-CN" sz="2800" b="1" noProof="1">
              <a:solidFill>
                <a:srgbClr val="663300"/>
              </a:solidFill>
              <a:effectLst>
                <a:outerShdw blurRad="38100" dist="38100" dir="2700000">
                  <a:srgbClr val="FFFFFF"/>
                </a:outerShdw>
              </a:effectLst>
            </a:endParaRPr>
          </a:p>
          <a:p>
            <a:pPr eaLnBrk="1" hangingPunct="1">
              <a:lnSpc>
                <a:spcPct val="150000"/>
              </a:lnSpc>
              <a:spcBef>
                <a:spcPct val="0"/>
              </a:spcBef>
              <a:buClr>
                <a:srgbClr val="000000"/>
              </a:buClr>
              <a:buNone/>
              <a:defRPr/>
            </a:pPr>
            <a:r>
              <a:rPr lang="zh-CN" altLang="en-US" sz="2800" b="1" noProof="1">
                <a:solidFill>
                  <a:srgbClr val="663300"/>
                </a:solidFill>
                <a:effectLst>
                  <a:outerShdw blurRad="38100" dist="38100" dir="2700000">
                    <a:srgbClr val="FFFFFF"/>
                  </a:outerShdw>
                </a:effectLst>
              </a:rPr>
              <a:t>（</a:t>
            </a:r>
            <a:r>
              <a:rPr lang="en-US" altLang="zh-CN" sz="2800" b="1" noProof="1">
                <a:solidFill>
                  <a:srgbClr val="663300"/>
                </a:solidFill>
                <a:effectLst>
                  <a:outerShdw blurRad="38100" dist="38100" dir="2700000">
                    <a:srgbClr val="FFFFFF"/>
                  </a:outerShdw>
                </a:effectLst>
              </a:rPr>
              <a:t>3</a:t>
            </a:r>
            <a:r>
              <a:rPr lang="zh-CN" altLang="en-US" sz="2800" b="1" noProof="1">
                <a:solidFill>
                  <a:srgbClr val="663300"/>
                </a:solidFill>
                <a:effectLst>
                  <a:outerShdw blurRad="38100" dist="38100" dir="2700000">
                    <a:srgbClr val="FFFFFF"/>
                  </a:outerShdw>
                </a:effectLst>
              </a:rPr>
              <a:t>）新古典综合派鼓励消费、抑制储蓄，使资本形成缓慢，对劳动生产率的提高产生不利影响。</a:t>
            </a:r>
          </a:p>
          <a:p>
            <a:pPr eaLnBrk="1" hangingPunct="1">
              <a:lnSpc>
                <a:spcPct val="150000"/>
              </a:lnSpc>
              <a:spcBef>
                <a:spcPct val="0"/>
              </a:spcBef>
              <a:buClr>
                <a:srgbClr val="000000"/>
              </a:buClr>
              <a:buFont typeface="Wingdings" pitchFamily="2" charset="2"/>
              <a:buNone/>
              <a:defRPr/>
            </a:pPr>
            <a:endParaRPr lang="zh-CN" altLang="en-US" sz="2800" b="1" noProof="1">
              <a:solidFill>
                <a:srgbClr val="663300"/>
              </a:solidFill>
              <a:effectLst>
                <a:outerShdw blurRad="38100" dist="38100" dir="2700000">
                  <a:srgbClr val="FFFFFF"/>
                </a:outerShdw>
              </a:effectLst>
            </a:endParaRPr>
          </a:p>
          <a:p>
            <a:pPr eaLnBrk="1" hangingPunct="1">
              <a:lnSpc>
                <a:spcPct val="150000"/>
              </a:lnSpc>
              <a:spcBef>
                <a:spcPct val="0"/>
              </a:spcBef>
              <a:buClr>
                <a:srgbClr val="000000"/>
              </a:buClr>
              <a:buFont typeface="Wingdings" pitchFamily="2" charset="2"/>
              <a:buNone/>
              <a:defRPr/>
            </a:pPr>
            <a:endParaRPr lang="zh-CN" altLang="en-US" sz="3400" b="1" noProof="1">
              <a:effectLst>
                <a:outerShdw blurRad="38100" dist="38100" dir="2700000">
                  <a:srgbClr val="FFFFFF"/>
                </a:outerShdw>
              </a:effectLst>
            </a:endParaRPr>
          </a:p>
          <a:p>
            <a:pPr eaLnBrk="1" hangingPunct="1">
              <a:lnSpc>
                <a:spcPct val="150000"/>
              </a:lnSpc>
              <a:spcBef>
                <a:spcPct val="0"/>
              </a:spcBef>
              <a:buClr>
                <a:srgbClr val="000000"/>
              </a:buClr>
              <a:buFont typeface="Wingdings" pitchFamily="2" charset="2"/>
              <a:buNone/>
              <a:defRPr/>
            </a:pPr>
            <a:r>
              <a:rPr lang="zh-CN" altLang="en-US" b="1" noProof="1">
                <a:effectLst>
                  <a:outerShdw blurRad="38100" dist="38100" dir="2700000">
                    <a:srgbClr val="FFFFFF"/>
                  </a:outerShdw>
                </a:effectLst>
              </a:rPr>
              <a:t>          </a:t>
            </a:r>
          </a:p>
        </p:txBody>
      </p:sp>
    </p:spTree>
  </p:cSld>
  <p:clrMapOvr>
    <a:masterClrMapping/>
  </p:clrMapOvr>
  <p:transition>
    <p:pull dir="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Text Box 2"/>
          <p:cNvSpPr txBox="1">
            <a:spLocks noChangeArrowheads="1"/>
          </p:cNvSpPr>
          <p:nvPr/>
        </p:nvSpPr>
        <p:spPr bwMode="auto">
          <a:xfrm>
            <a:off x="827088" y="1484313"/>
            <a:ext cx="1098550" cy="1614487"/>
          </a:xfrm>
          <a:prstGeom prst="rect">
            <a:avLst/>
          </a:prstGeom>
          <a:noFill/>
          <a:ln w="12700">
            <a:noFill/>
            <a:miter lim="800000"/>
            <a:headEnd/>
            <a:tailEnd/>
          </a:ln>
        </p:spPr>
        <p:txBody>
          <a:bodyPr wrap="none">
            <a:spAutoFit/>
          </a:bodyPr>
          <a:lstStyle/>
          <a:p>
            <a:r>
              <a:rPr lang="en-US" altLang="zh-CN" sz="2400">
                <a:latin typeface="Times New Roman" pitchFamily="18" charset="0"/>
                <a:cs typeface="Times New Roman" pitchFamily="18" charset="0"/>
              </a:rPr>
              <a:t>       </a:t>
            </a:r>
            <a:r>
              <a:rPr lang="en-US" altLang="zh-CN" sz="2400">
                <a:latin typeface="Times New Roman" pitchFamily="18" charset="0"/>
              </a:rPr>
              <a:t> </a:t>
            </a:r>
          </a:p>
          <a:p>
            <a:pPr>
              <a:lnSpc>
                <a:spcPct val="150000"/>
              </a:lnSpc>
            </a:pPr>
            <a:r>
              <a:rPr lang="en-US" altLang="zh-CN" sz="2400">
                <a:latin typeface="Times New Roman" pitchFamily="18" charset="0"/>
              </a:rPr>
              <a:t>            </a:t>
            </a:r>
            <a:endParaRPr lang="en-US" altLang="zh-CN" sz="4000" b="1">
              <a:latin typeface="Times New Roman" pitchFamily="18" charset="0"/>
            </a:endParaRPr>
          </a:p>
          <a:p>
            <a:endParaRPr lang="en-US" altLang="zh-CN" sz="4000">
              <a:latin typeface="Times New Roman" pitchFamily="18" charset="0"/>
            </a:endParaRPr>
          </a:p>
        </p:txBody>
      </p:sp>
      <p:sp>
        <p:nvSpPr>
          <p:cNvPr id="20483" name="Rectangle 3"/>
          <p:cNvSpPr>
            <a:spLocks noGrp="1" noChangeArrowheads="1"/>
          </p:cNvSpPr>
          <p:nvPr>
            <p:ph type="title" idx="4294967295"/>
          </p:nvPr>
        </p:nvSpPr>
        <p:spPr/>
        <p:txBody>
          <a:bodyPr anchor="ctr"/>
          <a:lstStyle/>
          <a:p>
            <a:pPr eaLnBrk="1" hangingPunct="1"/>
            <a:r>
              <a:rPr lang="en-US" altLang="zh-CN" sz="3200" b="1" dirty="0">
                <a:solidFill>
                  <a:srgbClr val="663300"/>
                </a:solidFill>
              </a:rPr>
              <a:t>2 </a:t>
            </a:r>
            <a:r>
              <a:rPr lang="zh-CN" altLang="en-US" sz="3200" b="1" dirty="0">
                <a:solidFill>
                  <a:srgbClr val="663300"/>
                </a:solidFill>
              </a:rPr>
              <a:t>、反凯恩斯主义的盛行</a:t>
            </a:r>
          </a:p>
        </p:txBody>
      </p:sp>
      <p:sp>
        <p:nvSpPr>
          <p:cNvPr id="20484" name="Rectangle 4"/>
          <p:cNvSpPr>
            <a:spLocks noGrp="1" noChangeArrowheads="1"/>
          </p:cNvSpPr>
          <p:nvPr>
            <p:ph type="body" idx="4294967295"/>
          </p:nvPr>
        </p:nvSpPr>
        <p:spPr/>
        <p:txBody>
          <a:bodyPr/>
          <a:lstStyle/>
          <a:p>
            <a:pPr eaLnBrk="1" hangingPunct="1"/>
            <a:r>
              <a:rPr lang="en-US" altLang="zh-CN" b="1" dirty="0"/>
              <a:t>        </a:t>
            </a:r>
            <a:r>
              <a:rPr lang="zh-CN" altLang="en-US" b="1" dirty="0">
                <a:solidFill>
                  <a:srgbClr val="996600"/>
                </a:solidFill>
              </a:rPr>
              <a:t>货币主义</a:t>
            </a:r>
          </a:p>
          <a:p>
            <a:pPr eaLnBrk="1" hangingPunct="1"/>
            <a:r>
              <a:rPr lang="zh-CN" altLang="en-US" b="1" dirty="0">
                <a:solidFill>
                  <a:srgbClr val="996600"/>
                </a:solidFill>
              </a:rPr>
              <a:t>        供给学派 </a:t>
            </a:r>
          </a:p>
          <a:p>
            <a:pPr eaLnBrk="1" hangingPunct="1"/>
            <a:r>
              <a:rPr lang="zh-CN" altLang="en-US" b="1" dirty="0">
                <a:solidFill>
                  <a:srgbClr val="996600"/>
                </a:solidFill>
              </a:rPr>
              <a:t>        新古典宏观经济学</a:t>
            </a:r>
            <a:endParaRPr lang="en-US" altLang="zh-CN" b="1" dirty="0">
              <a:solidFill>
                <a:srgbClr val="996600"/>
              </a:solidFill>
            </a:endParaRPr>
          </a:p>
          <a:p>
            <a:pPr eaLnBrk="1" hangingPunct="1"/>
            <a:r>
              <a:rPr lang="en-US" altLang="zh-CN" b="1" dirty="0">
                <a:solidFill>
                  <a:srgbClr val="996600"/>
                </a:solidFill>
              </a:rPr>
              <a:t>        </a:t>
            </a:r>
            <a:r>
              <a:rPr lang="zh-CN" altLang="en-US" b="1" dirty="0">
                <a:solidFill>
                  <a:srgbClr val="996600"/>
                </a:solidFill>
              </a:rPr>
              <a:t>公共选择学派</a:t>
            </a:r>
            <a:endParaRPr lang="en-US" altLang="zh-CN" b="1" dirty="0">
              <a:solidFill>
                <a:srgbClr val="996600"/>
              </a:solidFill>
            </a:endParaRPr>
          </a:p>
          <a:p>
            <a:pPr eaLnBrk="1" hangingPunct="1"/>
            <a:r>
              <a:rPr lang="en-US" altLang="zh-CN" b="1" dirty="0">
                <a:solidFill>
                  <a:srgbClr val="996600"/>
                </a:solidFill>
              </a:rPr>
              <a:t>             </a:t>
            </a:r>
            <a:r>
              <a:rPr lang="zh-CN" altLang="zh-CN" b="1" dirty="0">
                <a:solidFill>
                  <a:srgbClr val="996600"/>
                </a:solidFill>
              </a:rPr>
              <a:t>…</a:t>
            </a:r>
            <a:r>
              <a:rPr lang="en-US" altLang="zh-CN" b="1" dirty="0">
                <a:solidFill>
                  <a:srgbClr val="996600"/>
                </a:solidFill>
              </a:rPr>
              <a:t>…</a:t>
            </a:r>
            <a:endParaRPr lang="zh-CN" altLang="en-US" b="1" dirty="0">
              <a:solidFill>
                <a:srgbClr val="996600"/>
              </a:solidFill>
            </a:endParaRPr>
          </a:p>
          <a:p>
            <a:pPr eaLnBrk="1" hangingPunct="1"/>
            <a:r>
              <a:rPr lang="zh-CN" altLang="en-US" b="1" dirty="0">
                <a:solidFill>
                  <a:srgbClr val="996600"/>
                </a:solidFill>
              </a:rPr>
              <a:t>等反凯恩斯主义学派地位上升</a:t>
            </a:r>
          </a:p>
          <a:p>
            <a:pPr eaLnBrk="1" hangingPunct="1"/>
            <a:r>
              <a:rPr lang="zh-CN" altLang="en-US" b="1" dirty="0">
                <a:solidFill>
                  <a:srgbClr val="996600"/>
                </a:solidFill>
              </a:rPr>
              <a:t>       </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26">
                                            <p:txEl>
                                              <p:pRg st="1" end="1"/>
                                            </p:txEl>
                                          </p:spTgt>
                                        </p:tgtEl>
                                        <p:attrNameLst>
                                          <p:attrName>style.visibility</p:attrName>
                                        </p:attrNameLst>
                                      </p:cBhvr>
                                      <p:to>
                                        <p:strVal val="visible"/>
                                      </p:to>
                                    </p:set>
                                    <p:anim calcmode="lin" valueType="num">
                                      <p:cBhvr>
                                        <p:cTn id="7" dur="500" fill="hold"/>
                                        <p:tgtEl>
                                          <p:spTgt spid="1026">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1026">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102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p:txBody>
          <a:bodyPr anchor="ctr"/>
          <a:lstStyle/>
          <a:p>
            <a:pPr eaLnBrk="1" hangingPunct="1"/>
            <a:r>
              <a:rPr lang="en-US" altLang="zh-CN" sz="3200" b="1" dirty="0">
                <a:solidFill>
                  <a:srgbClr val="663300"/>
                </a:solidFill>
              </a:rPr>
              <a:t>3</a:t>
            </a:r>
            <a:r>
              <a:rPr lang="zh-CN" altLang="en-US" sz="3200" b="1" dirty="0">
                <a:solidFill>
                  <a:srgbClr val="663300"/>
                </a:solidFill>
              </a:rPr>
              <a:t>、 新凯恩斯主义的兴起</a:t>
            </a:r>
          </a:p>
        </p:txBody>
      </p:sp>
      <p:sp>
        <p:nvSpPr>
          <p:cNvPr id="163843" name="Rectangle 3"/>
          <p:cNvSpPr>
            <a:spLocks noGrp="1" noChangeArrowheads="1"/>
          </p:cNvSpPr>
          <p:nvPr>
            <p:ph type="body" idx="4294967295"/>
          </p:nvPr>
        </p:nvSpPr>
        <p:spPr/>
        <p:txBody>
          <a:bodyPr/>
          <a:lstStyle/>
          <a:p>
            <a:pPr eaLnBrk="1" hangingPunct="1">
              <a:buNone/>
              <a:defRPr/>
            </a:pPr>
            <a:r>
              <a:rPr lang="en-US" altLang="zh-CN" b="1" dirty="0">
                <a:effectLst>
                  <a:outerShdw blurRad="38100" dist="38100" dir="2700000" algn="tl">
                    <a:srgbClr val="C0C0C0"/>
                  </a:outerShdw>
                </a:effectLst>
              </a:rPr>
              <a:t>      </a:t>
            </a:r>
            <a:r>
              <a:rPr lang="zh-CN" altLang="en-US" sz="2800" b="1" dirty="0">
                <a:solidFill>
                  <a:srgbClr val="996600"/>
                </a:solidFill>
                <a:effectLst>
                  <a:outerShdw blurRad="38100" dist="38100" dir="2700000" algn="tl">
                    <a:srgbClr val="C0C0C0"/>
                  </a:outerShdw>
                </a:effectLst>
              </a:rPr>
              <a:t>美国的一些中青年经济学家为振兴凯恩斯主义经济学建立了新的理论</a:t>
            </a:r>
            <a:r>
              <a:rPr lang="en-US" altLang="zh-CN" sz="2800" b="1" dirty="0">
                <a:solidFill>
                  <a:srgbClr val="996600"/>
                </a:solidFill>
                <a:effectLst>
                  <a:outerShdw blurRad="38100" dist="38100" dir="2700000" algn="tl">
                    <a:srgbClr val="C0C0C0"/>
                  </a:outerShdw>
                </a:effectLst>
                <a:latin typeface="Arial" panose="020B0604020202020204" pitchFamily="34" charset="0"/>
              </a:rPr>
              <a:t>——</a:t>
            </a:r>
            <a:r>
              <a:rPr lang="zh-CN" altLang="en-US" sz="2800" b="1" dirty="0">
                <a:solidFill>
                  <a:srgbClr val="996600"/>
                </a:solidFill>
                <a:effectLst>
                  <a:outerShdw blurRad="38100" dist="38100" dir="2700000" algn="tl">
                    <a:srgbClr val="C0C0C0"/>
                  </a:outerShdw>
                </a:effectLst>
              </a:rPr>
              <a:t>新凯恩斯主义</a:t>
            </a:r>
            <a:endParaRPr lang="en-US" altLang="zh-CN" sz="2800" b="1" dirty="0">
              <a:solidFill>
                <a:srgbClr val="996600"/>
              </a:solidFill>
              <a:effectLst>
                <a:outerShdw blurRad="38100" dist="38100" dir="2700000" algn="tl">
                  <a:srgbClr val="C0C0C0"/>
                </a:outerShdw>
              </a:effectLst>
            </a:endParaRPr>
          </a:p>
          <a:p>
            <a:pPr eaLnBrk="1" hangingPunct="1">
              <a:buNone/>
              <a:defRPr/>
            </a:pPr>
            <a:r>
              <a:rPr lang="zh-CN" altLang="en-US" sz="2800" b="1" dirty="0">
                <a:solidFill>
                  <a:srgbClr val="996600"/>
                </a:solidFill>
                <a:effectLst>
                  <a:outerShdw blurRad="38100" dist="38100" dir="2700000" algn="tl">
                    <a:srgbClr val="C0C0C0"/>
                  </a:outerShdw>
                </a:effectLst>
              </a:rPr>
              <a:t>名称中用“</a:t>
            </a:r>
            <a:r>
              <a:rPr lang="en-US" altLang="zh-CN" sz="2800" b="1" dirty="0">
                <a:solidFill>
                  <a:srgbClr val="996600"/>
                </a:solidFill>
              </a:rPr>
              <a:t>New</a:t>
            </a:r>
            <a:r>
              <a:rPr lang="zh-CN" altLang="en-US" sz="2800" b="1" dirty="0">
                <a:solidFill>
                  <a:srgbClr val="996600"/>
                </a:solidFill>
                <a:effectLst>
                  <a:outerShdw blurRad="38100" dist="38100" dir="2700000" algn="tl">
                    <a:srgbClr val="C0C0C0"/>
                  </a:outerShdw>
                </a:effectLst>
              </a:rPr>
              <a:t>”区别于“</a:t>
            </a:r>
            <a:r>
              <a:rPr lang="en-US" altLang="zh-CN" sz="2800" b="1" dirty="0">
                <a:solidFill>
                  <a:srgbClr val="996600"/>
                </a:solidFill>
                <a:effectLst>
                  <a:outerShdw blurRad="38100" dist="38100" dir="2700000" algn="tl">
                    <a:srgbClr val="C0C0C0"/>
                  </a:outerShdw>
                </a:effectLst>
              </a:rPr>
              <a:t>Neo</a:t>
            </a:r>
            <a:r>
              <a:rPr lang="zh-CN" altLang="en-US" sz="2800" b="1" dirty="0">
                <a:solidFill>
                  <a:srgbClr val="996600"/>
                </a:solidFill>
                <a:effectLst>
                  <a:outerShdw blurRad="38100" dist="38100" dir="2700000" algn="tl">
                    <a:srgbClr val="C0C0C0"/>
                  </a:outerShdw>
                </a:effectLst>
              </a:rPr>
              <a:t>”</a:t>
            </a:r>
          </a:p>
          <a:p>
            <a:pPr eaLnBrk="1" hangingPunct="1">
              <a:defRPr/>
            </a:pPr>
            <a:r>
              <a:rPr lang="zh-CN" altLang="en-US" sz="2800" b="1" dirty="0">
                <a:solidFill>
                  <a:schemeClr val="accent2">
                    <a:lumMod val="50000"/>
                  </a:schemeClr>
                </a:solidFill>
                <a:effectLst>
                  <a:outerShdw blurRad="38100" dist="38100" dir="2700000" algn="tl">
                    <a:srgbClr val="C0C0C0"/>
                  </a:outerShdw>
                </a:effectLst>
              </a:rPr>
              <a:t>          新古典综合派</a:t>
            </a:r>
          </a:p>
          <a:p>
            <a:pPr eaLnBrk="1" hangingPunct="1">
              <a:buFont typeface="Wingdings" pitchFamily="2" charset="2"/>
              <a:buNone/>
              <a:defRPr/>
            </a:pPr>
            <a:r>
              <a:rPr lang="zh-CN" altLang="en-US" sz="2800" b="1" dirty="0">
                <a:solidFill>
                  <a:srgbClr val="996600"/>
                </a:solidFill>
                <a:effectLst>
                  <a:outerShdw blurRad="38100" dist="38100" dir="2700000" algn="tl">
                    <a:srgbClr val="C0C0C0"/>
                  </a:outerShdw>
                </a:effectLst>
              </a:rPr>
              <a:t>       </a:t>
            </a:r>
            <a:r>
              <a:rPr lang="en-US" altLang="zh-CN" sz="2800" b="1" dirty="0">
                <a:solidFill>
                  <a:srgbClr val="996600"/>
                </a:solidFill>
                <a:effectLst>
                  <a:outerShdw blurRad="38100" dist="38100" dir="2700000" algn="tl">
                    <a:srgbClr val="C0C0C0"/>
                  </a:outerShdw>
                </a:effectLst>
              </a:rPr>
              <a:t>Neo</a:t>
            </a:r>
            <a:r>
              <a:rPr lang="en-US" altLang="zh-CN" sz="2800" b="1" dirty="0">
                <a:solidFill>
                  <a:srgbClr val="996600"/>
                </a:solidFill>
                <a:effectLst>
                  <a:outerShdw blurRad="38100" dist="38100" dir="2700000" algn="tl">
                    <a:srgbClr val="C0C0C0"/>
                  </a:outerShdw>
                </a:effectLst>
                <a:latin typeface="Arial" panose="020B0604020202020204" pitchFamily="34" charset="0"/>
              </a:rPr>
              <a:t>—</a:t>
            </a:r>
            <a:r>
              <a:rPr lang="en-US" altLang="zh-CN" sz="2800" b="1" dirty="0">
                <a:solidFill>
                  <a:srgbClr val="996600"/>
                </a:solidFill>
                <a:effectLst>
                  <a:outerShdw blurRad="38100" dist="38100" dir="2700000" algn="tl">
                    <a:srgbClr val="C0C0C0"/>
                  </a:outerShdw>
                </a:effectLst>
              </a:rPr>
              <a:t>Classical Synthesis School</a:t>
            </a:r>
          </a:p>
          <a:p>
            <a:pPr eaLnBrk="1" hangingPunct="1">
              <a:defRPr/>
            </a:pPr>
            <a:r>
              <a:rPr lang="zh-CN" altLang="en-US" sz="2800" b="1" dirty="0">
                <a:solidFill>
                  <a:schemeClr val="accent2">
                    <a:lumMod val="50000"/>
                  </a:schemeClr>
                </a:solidFill>
                <a:effectLst>
                  <a:outerShdw blurRad="38100" dist="38100" dir="2700000" algn="tl">
                    <a:srgbClr val="C0C0C0"/>
                  </a:outerShdw>
                </a:effectLst>
              </a:rPr>
              <a:t>          新凯恩斯主义</a:t>
            </a:r>
          </a:p>
          <a:p>
            <a:pPr eaLnBrk="1" hangingPunct="1">
              <a:buFont typeface="Wingdings" pitchFamily="2" charset="2"/>
              <a:buNone/>
              <a:defRPr/>
            </a:pPr>
            <a:r>
              <a:rPr lang="zh-CN" altLang="en-US" sz="2800" b="1" dirty="0">
                <a:solidFill>
                  <a:srgbClr val="996600"/>
                </a:solidFill>
              </a:rPr>
              <a:t>       </a:t>
            </a:r>
            <a:r>
              <a:rPr lang="en-US" altLang="zh-CN" sz="2800" b="1" dirty="0">
                <a:solidFill>
                  <a:srgbClr val="996600"/>
                </a:solidFill>
              </a:rPr>
              <a:t>New</a:t>
            </a:r>
            <a:r>
              <a:rPr lang="en-US" altLang="zh-CN" sz="2800" b="1" dirty="0">
                <a:solidFill>
                  <a:srgbClr val="996600"/>
                </a:solidFill>
                <a:latin typeface="Arial" panose="020B0604020202020204" pitchFamily="34" charset="0"/>
              </a:rPr>
              <a:t>—</a:t>
            </a:r>
            <a:r>
              <a:rPr lang="en-US" altLang="zh-CN" sz="2800" b="1" dirty="0">
                <a:solidFill>
                  <a:srgbClr val="996600"/>
                </a:solidFill>
              </a:rPr>
              <a:t>Keynesianism</a:t>
            </a:r>
            <a:endParaRPr lang="en-US" altLang="zh-CN" sz="2800" b="1" dirty="0">
              <a:solidFill>
                <a:srgbClr val="996600"/>
              </a:solidFill>
              <a:effectLst>
                <a:outerShdw blurRad="38100" dist="38100" dir="2700000" algn="tl">
                  <a:srgbClr val="C0C0C0"/>
                </a:outerShdw>
              </a:effectLst>
            </a:endParaRPr>
          </a:p>
          <a:p>
            <a:pPr eaLnBrk="1" hangingPunct="1">
              <a:defRPr/>
            </a:pPr>
            <a:endParaRPr lang="en-US" altLang="zh-CN" b="1" dirty="0">
              <a:effectLst>
                <a:outerShdw blurRad="38100" dist="38100" dir="2700000" algn="tl">
                  <a:srgbClr val="C0C0C0"/>
                </a:outerShdw>
              </a:effectLst>
            </a:endParaRPr>
          </a:p>
          <a:p>
            <a:pPr eaLnBrk="1" hangingPunct="1">
              <a:defRPr/>
            </a:pPr>
            <a:endParaRPr lang="en-US" altLang="zh-CN" b="1" dirty="0">
              <a:effectLst>
                <a:outerShdw blurRad="38100" dist="38100" dir="2700000" algn="tl">
                  <a:srgbClr val="C0C0C0"/>
                </a:outerShdw>
              </a:effectLst>
            </a:endParaRPr>
          </a:p>
        </p:txBody>
      </p:sp>
    </p:spTree>
  </p:cSld>
  <p:clrMapOvr>
    <a:masterClrMapping/>
  </p:clrMapOvr>
  <p:transition>
    <p:pull dir="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0" y="1184275"/>
            <a:ext cx="18253075" cy="944563"/>
          </a:xfrm>
          <a:prstGeom prst="rect">
            <a:avLst/>
          </a:prstGeom>
          <a:noFill/>
          <a:ln w="12700">
            <a:noFill/>
            <a:miter lim="800000"/>
            <a:headEnd/>
            <a:tailEnd/>
          </a:ln>
        </p:spPr>
        <p:txBody>
          <a:bodyPr>
            <a:spAutoFit/>
          </a:bodyPr>
          <a:lstStyle/>
          <a:p>
            <a:r>
              <a:rPr lang="en-US" altLang="zh-CN" sz="2400">
                <a:latin typeface="Times New Roman" pitchFamily="18" charset="0"/>
              </a:rPr>
              <a:t> </a:t>
            </a:r>
          </a:p>
          <a:p>
            <a:r>
              <a:rPr lang="en-US" altLang="zh-CN" sz="2400">
                <a:latin typeface="Times New Roman" pitchFamily="18" charset="0"/>
              </a:rPr>
              <a:t>   </a:t>
            </a:r>
            <a:r>
              <a:rPr lang="en-US" altLang="zh-CN" sz="3200">
                <a:latin typeface="Times New Roman" pitchFamily="18" charset="0"/>
              </a:rPr>
              <a:t>    </a:t>
            </a:r>
          </a:p>
        </p:txBody>
      </p:sp>
      <p:sp>
        <p:nvSpPr>
          <p:cNvPr id="22531" name="Rectangle 3"/>
          <p:cNvSpPr>
            <a:spLocks noGrp="1" noChangeArrowheads="1"/>
          </p:cNvSpPr>
          <p:nvPr>
            <p:ph type="title" idx="4294967295"/>
          </p:nvPr>
        </p:nvSpPr>
        <p:spPr/>
        <p:txBody>
          <a:bodyPr anchor="ctr"/>
          <a:lstStyle/>
          <a:p>
            <a:pPr eaLnBrk="1" hangingPunct="1"/>
            <a:r>
              <a:rPr lang="zh-CN" altLang="en-US" sz="3200" dirty="0">
                <a:solidFill>
                  <a:srgbClr val="663300"/>
                </a:solidFill>
                <a:ea typeface="隶书" pitchFamily="49" charset="-122"/>
              </a:rPr>
              <a:t>二、新凯恩斯主义对</a:t>
            </a:r>
            <a:br>
              <a:rPr lang="zh-CN" altLang="en-US" sz="3200" dirty="0">
                <a:solidFill>
                  <a:srgbClr val="663300"/>
                </a:solidFill>
                <a:ea typeface="隶书" pitchFamily="49" charset="-122"/>
              </a:rPr>
            </a:br>
            <a:r>
              <a:rPr lang="zh-CN" altLang="en-US" sz="3200" dirty="0">
                <a:solidFill>
                  <a:srgbClr val="663300"/>
                </a:solidFill>
                <a:ea typeface="隶书" pitchFamily="49" charset="-122"/>
              </a:rPr>
              <a:t>原凯恩斯主义和新古典宏观经济学的批评</a:t>
            </a:r>
          </a:p>
        </p:txBody>
      </p:sp>
      <p:sp>
        <p:nvSpPr>
          <p:cNvPr id="22532" name="Rectangle 4"/>
          <p:cNvSpPr>
            <a:spLocks noGrp="1" noChangeArrowheads="1"/>
          </p:cNvSpPr>
          <p:nvPr>
            <p:ph type="body" idx="4294967295"/>
          </p:nvPr>
        </p:nvSpPr>
        <p:spPr/>
        <p:txBody>
          <a:bodyPr/>
          <a:lstStyle/>
          <a:p>
            <a:pPr eaLnBrk="1" hangingPunct="1"/>
            <a:endParaRPr lang="en-US" altLang="zh-CN" b="1" dirty="0"/>
          </a:p>
          <a:p>
            <a:pPr eaLnBrk="1" hangingPunct="1"/>
            <a:r>
              <a:rPr lang="en-US" altLang="zh-CN" dirty="0">
                <a:solidFill>
                  <a:srgbClr val="663300"/>
                </a:solidFill>
                <a:latin typeface="黑体" pitchFamily="2" charset="-122"/>
                <a:ea typeface="黑体" pitchFamily="2" charset="-122"/>
              </a:rPr>
              <a:t>70</a:t>
            </a:r>
            <a:r>
              <a:rPr lang="zh-CN" altLang="en-US" dirty="0">
                <a:solidFill>
                  <a:srgbClr val="663300"/>
                </a:solidFill>
                <a:latin typeface="黑体" pitchFamily="2" charset="-122"/>
                <a:ea typeface="黑体" pitchFamily="2" charset="-122"/>
              </a:rPr>
              <a:t>年代之前占统治地位的经济学</a:t>
            </a:r>
            <a:r>
              <a:rPr lang="en-US" altLang="zh-CN" dirty="0">
                <a:solidFill>
                  <a:srgbClr val="663300"/>
                </a:solidFill>
                <a:latin typeface="黑体" pitchFamily="2" charset="-122"/>
                <a:ea typeface="黑体" pitchFamily="2" charset="-122"/>
              </a:rPr>
              <a:t>:</a:t>
            </a:r>
          </a:p>
          <a:p>
            <a:pPr eaLnBrk="1" hangingPunct="1">
              <a:buFont typeface="Wingdings" pitchFamily="2" charset="2"/>
              <a:buNone/>
            </a:pPr>
            <a:r>
              <a:rPr lang="en-US" altLang="zh-CN" b="1" dirty="0">
                <a:latin typeface="黑体" pitchFamily="2" charset="-122"/>
                <a:ea typeface="黑体" pitchFamily="2" charset="-122"/>
              </a:rPr>
              <a:t>          </a:t>
            </a:r>
            <a:r>
              <a:rPr lang="zh-CN" altLang="en-US" sz="2800" dirty="0">
                <a:solidFill>
                  <a:srgbClr val="996600"/>
                </a:solidFill>
                <a:latin typeface="黑体" pitchFamily="2" charset="-122"/>
                <a:ea typeface="黑体" pitchFamily="2" charset="-122"/>
              </a:rPr>
              <a:t>新古典综合派</a:t>
            </a:r>
            <a:r>
              <a:rPr lang="en-US" altLang="zh-CN" sz="2800" dirty="0">
                <a:solidFill>
                  <a:srgbClr val="996600"/>
                </a:solidFill>
                <a:latin typeface="黑体" pitchFamily="2" charset="-122"/>
                <a:ea typeface="黑体" pitchFamily="2" charset="-122"/>
              </a:rPr>
              <a:t>(</a:t>
            </a:r>
            <a:r>
              <a:rPr lang="zh-CN" altLang="en-US" sz="2800" dirty="0">
                <a:solidFill>
                  <a:srgbClr val="996600"/>
                </a:solidFill>
                <a:latin typeface="黑体" pitchFamily="2" charset="-122"/>
                <a:ea typeface="黑体" pitchFamily="2" charset="-122"/>
              </a:rPr>
              <a:t>原凯恩斯主义</a:t>
            </a:r>
            <a:r>
              <a:rPr lang="en-US" altLang="zh-CN" sz="2800" dirty="0">
                <a:solidFill>
                  <a:srgbClr val="996600"/>
                </a:solidFill>
                <a:latin typeface="黑体" pitchFamily="2" charset="-122"/>
                <a:ea typeface="黑体" pitchFamily="2" charset="-122"/>
              </a:rPr>
              <a:t>)          </a:t>
            </a:r>
          </a:p>
          <a:p>
            <a:pPr eaLnBrk="1" hangingPunct="1"/>
            <a:r>
              <a:rPr lang="en-US" altLang="zh-CN" sz="2800" dirty="0">
                <a:solidFill>
                  <a:srgbClr val="663300"/>
                </a:solidFill>
                <a:latin typeface="黑体" pitchFamily="2" charset="-122"/>
                <a:ea typeface="黑体" pitchFamily="2" charset="-122"/>
              </a:rPr>
              <a:t>70</a:t>
            </a:r>
            <a:r>
              <a:rPr lang="zh-CN" altLang="en-US" sz="2800" dirty="0">
                <a:solidFill>
                  <a:srgbClr val="663300"/>
                </a:solidFill>
                <a:latin typeface="黑体" pitchFamily="2" charset="-122"/>
                <a:ea typeface="黑体" pitchFamily="2" charset="-122"/>
              </a:rPr>
              <a:t>年代以后占主导地位的经济学</a:t>
            </a:r>
            <a:r>
              <a:rPr lang="en-US" altLang="zh-CN" sz="2800" dirty="0">
                <a:solidFill>
                  <a:srgbClr val="663300"/>
                </a:solidFill>
                <a:latin typeface="黑体" pitchFamily="2" charset="-122"/>
                <a:ea typeface="黑体" pitchFamily="2" charset="-122"/>
              </a:rPr>
              <a:t>:</a:t>
            </a:r>
          </a:p>
          <a:p>
            <a:pPr eaLnBrk="1" hangingPunct="1">
              <a:buFont typeface="Wingdings" pitchFamily="2" charset="2"/>
              <a:buNone/>
            </a:pPr>
            <a:r>
              <a:rPr lang="en-US" altLang="zh-CN" b="1" dirty="0">
                <a:latin typeface="黑体" pitchFamily="2" charset="-122"/>
                <a:ea typeface="黑体" pitchFamily="2" charset="-122"/>
              </a:rPr>
              <a:t>          </a:t>
            </a:r>
            <a:r>
              <a:rPr lang="zh-CN" altLang="en-US" sz="2800" dirty="0">
                <a:solidFill>
                  <a:srgbClr val="996600"/>
                </a:solidFill>
                <a:latin typeface="黑体" pitchFamily="2" charset="-122"/>
                <a:ea typeface="黑体" pitchFamily="2" charset="-122"/>
              </a:rPr>
              <a:t>新古典宏观经济学 </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146">
                                            <p:txEl>
                                              <p:pRg st="1" end="1"/>
                                            </p:txEl>
                                          </p:spTgt>
                                        </p:tgtEl>
                                        <p:attrNameLst>
                                          <p:attrName>style.visibility</p:attrName>
                                        </p:attrNameLst>
                                      </p:cBhvr>
                                      <p:to>
                                        <p:strVal val="visible"/>
                                      </p:to>
                                    </p:set>
                                    <p:anim calcmode="lin" valueType="num">
                                      <p:cBhvr additive="base">
                                        <p:cTn id="7" dur="500" fill="hold"/>
                                        <p:tgtEl>
                                          <p:spTgt spid="6146">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146">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p:txBody>
          <a:bodyPr anchor="ctr"/>
          <a:lstStyle/>
          <a:p>
            <a:pPr eaLnBrk="1" hangingPunct="1"/>
            <a:r>
              <a:rPr lang="en-US" altLang="zh-CN" sz="2800" b="1" dirty="0">
                <a:solidFill>
                  <a:srgbClr val="996600"/>
                </a:solidFill>
                <a:latin typeface="黑体" pitchFamily="2" charset="-122"/>
                <a:ea typeface="黑体" pitchFamily="2" charset="-122"/>
              </a:rPr>
              <a:t>(</a:t>
            </a:r>
            <a:r>
              <a:rPr lang="zh-CN" altLang="en-US" sz="2800" b="1" dirty="0">
                <a:solidFill>
                  <a:srgbClr val="996600"/>
                </a:solidFill>
                <a:latin typeface="黑体" pitchFamily="2" charset="-122"/>
                <a:ea typeface="黑体" pitchFamily="2" charset="-122"/>
              </a:rPr>
              <a:t>一</a:t>
            </a:r>
            <a:r>
              <a:rPr lang="en-US" altLang="zh-CN" sz="2800" b="1" dirty="0">
                <a:solidFill>
                  <a:srgbClr val="996600"/>
                </a:solidFill>
                <a:latin typeface="黑体" pitchFamily="2" charset="-122"/>
                <a:ea typeface="黑体" pitchFamily="2" charset="-122"/>
              </a:rPr>
              <a:t>)</a:t>
            </a:r>
            <a:r>
              <a:rPr lang="zh-CN" altLang="en-US" sz="2800" b="1" dirty="0">
                <a:solidFill>
                  <a:srgbClr val="996600"/>
                </a:solidFill>
                <a:latin typeface="黑体" pitchFamily="2" charset="-122"/>
                <a:ea typeface="黑体" pitchFamily="2" charset="-122"/>
              </a:rPr>
              <a:t>新凯恩斯主义对原凯恩斯主义</a:t>
            </a:r>
            <a:br>
              <a:rPr lang="en-US" altLang="zh-CN" sz="2800" b="1" dirty="0">
                <a:solidFill>
                  <a:srgbClr val="996600"/>
                </a:solidFill>
                <a:latin typeface="黑体" pitchFamily="2" charset="-122"/>
                <a:ea typeface="黑体" pitchFamily="2" charset="-122"/>
              </a:rPr>
            </a:br>
            <a:r>
              <a:rPr lang="en-US" altLang="zh-CN" sz="2800" b="1" dirty="0">
                <a:solidFill>
                  <a:srgbClr val="996600"/>
                </a:solidFill>
                <a:latin typeface="黑体" pitchFamily="2" charset="-122"/>
                <a:ea typeface="黑体" pitchFamily="2" charset="-122"/>
              </a:rPr>
              <a:t>          </a:t>
            </a:r>
            <a:r>
              <a:rPr lang="zh-CN" altLang="en-US" sz="2800" b="1" dirty="0">
                <a:solidFill>
                  <a:srgbClr val="996600"/>
                </a:solidFill>
                <a:latin typeface="黑体" pitchFamily="2" charset="-122"/>
                <a:ea typeface="黑体" pitchFamily="2" charset="-122"/>
              </a:rPr>
              <a:t>（新古典综合派）的批评</a:t>
            </a:r>
            <a:endParaRPr lang="zh-CN" altLang="en-US" sz="2800" b="1" dirty="0">
              <a:solidFill>
                <a:srgbClr val="996600"/>
              </a:solidFill>
            </a:endParaRPr>
          </a:p>
        </p:txBody>
      </p:sp>
      <p:sp>
        <p:nvSpPr>
          <p:cNvPr id="164867" name="Rectangle 3"/>
          <p:cNvSpPr>
            <a:spLocks noGrp="1" noChangeArrowheads="1"/>
          </p:cNvSpPr>
          <p:nvPr>
            <p:ph type="body" idx="4294967295"/>
          </p:nvPr>
        </p:nvSpPr>
        <p:spPr/>
        <p:txBody>
          <a:bodyPr/>
          <a:lstStyle/>
          <a:p>
            <a:pPr eaLnBrk="1" hangingPunct="1">
              <a:defRPr/>
            </a:pPr>
            <a:r>
              <a:rPr lang="zh-CN" altLang="en-US" sz="2800" dirty="0">
                <a:solidFill>
                  <a:srgbClr val="663300"/>
                </a:solidFill>
              </a:rPr>
              <a:t>（</a:t>
            </a:r>
            <a:r>
              <a:rPr lang="en-US" altLang="zh-CN" sz="2800" dirty="0">
                <a:solidFill>
                  <a:srgbClr val="663300"/>
                </a:solidFill>
              </a:rPr>
              <a:t>1</a:t>
            </a:r>
            <a:r>
              <a:rPr lang="zh-CN" altLang="en-US" sz="2800" dirty="0">
                <a:solidFill>
                  <a:srgbClr val="663300"/>
                </a:solidFill>
              </a:rPr>
              <a:t>）</a:t>
            </a:r>
            <a:r>
              <a:rPr lang="zh-CN" altLang="en-US" sz="2800" dirty="0">
                <a:solidFill>
                  <a:srgbClr val="663300"/>
                </a:solidFill>
                <a:latin typeface="Arial" panose="020B0604020202020204" pitchFamily="34" charset="0"/>
              </a:rPr>
              <a:t>  </a:t>
            </a:r>
            <a:r>
              <a:rPr lang="zh-CN" altLang="en-US" sz="2800" dirty="0">
                <a:solidFill>
                  <a:srgbClr val="663300"/>
                </a:solidFill>
              </a:rPr>
              <a:t>用工资、价格刚性解释失业产生的原因， 但没有系统的刚性理论</a:t>
            </a:r>
            <a:endParaRPr lang="en-US" altLang="zh-CN" sz="2800" dirty="0">
              <a:solidFill>
                <a:srgbClr val="663300"/>
              </a:solidFill>
            </a:endParaRPr>
          </a:p>
          <a:p>
            <a:pPr marL="0" indent="0" eaLnBrk="1" hangingPunct="1">
              <a:buNone/>
              <a:defRPr/>
            </a:pPr>
            <a:endParaRPr lang="en-US" altLang="zh-CN" sz="2800" dirty="0">
              <a:solidFill>
                <a:srgbClr val="663300"/>
              </a:solidFill>
            </a:endParaRPr>
          </a:p>
          <a:p>
            <a:pPr eaLnBrk="1" hangingPunct="1">
              <a:defRPr/>
            </a:pPr>
            <a:r>
              <a:rPr lang="zh-CN" altLang="en-US" sz="2800" dirty="0">
                <a:solidFill>
                  <a:srgbClr val="663300"/>
                </a:solidFill>
              </a:rPr>
              <a:t>（</a:t>
            </a:r>
            <a:r>
              <a:rPr lang="en-US" altLang="zh-CN" sz="2800" dirty="0">
                <a:solidFill>
                  <a:srgbClr val="663300"/>
                </a:solidFill>
              </a:rPr>
              <a:t>2</a:t>
            </a:r>
            <a:r>
              <a:rPr lang="zh-CN" altLang="en-US" sz="2800" dirty="0">
                <a:solidFill>
                  <a:srgbClr val="663300"/>
                </a:solidFill>
              </a:rPr>
              <a:t>）给凯恩斯宏观经济学缺少微观基础，只是机械地把新古典微观经济学与凯恩斯宏观经济学进行综合</a:t>
            </a:r>
            <a:endParaRPr lang="en-US" altLang="zh-CN" sz="2800" dirty="0">
              <a:solidFill>
                <a:srgbClr val="663300"/>
              </a:solidFill>
            </a:endParaRPr>
          </a:p>
          <a:p>
            <a:pPr marL="0" indent="0" eaLnBrk="1" hangingPunct="1">
              <a:buNone/>
              <a:defRPr/>
            </a:pPr>
            <a:endParaRPr lang="zh-CN" altLang="en-US" sz="2800" dirty="0">
              <a:solidFill>
                <a:srgbClr val="663300"/>
              </a:solidFill>
            </a:endParaRPr>
          </a:p>
          <a:p>
            <a:pPr eaLnBrk="1" hangingPunct="1">
              <a:defRPr/>
            </a:pPr>
            <a:r>
              <a:rPr lang="zh-CN" altLang="en-US" sz="2800" dirty="0">
                <a:solidFill>
                  <a:srgbClr val="663300"/>
                </a:solidFill>
              </a:rPr>
              <a:t>（</a:t>
            </a:r>
            <a:r>
              <a:rPr lang="en-US" altLang="zh-CN" sz="2800" dirty="0">
                <a:solidFill>
                  <a:srgbClr val="663300"/>
                </a:solidFill>
              </a:rPr>
              <a:t>3</a:t>
            </a:r>
            <a:r>
              <a:rPr lang="zh-CN" altLang="en-US" sz="2800" dirty="0">
                <a:solidFill>
                  <a:srgbClr val="663300"/>
                </a:solidFill>
              </a:rPr>
              <a:t>）未从微观经济主体行为的角度研究失业的原因</a:t>
            </a:r>
          </a:p>
          <a:p>
            <a:pPr eaLnBrk="1" hangingPunct="1">
              <a:defRPr/>
            </a:pPr>
            <a:endParaRPr lang="zh-CN" altLang="en-US" sz="2800" b="1" dirty="0">
              <a:solidFill>
                <a:srgbClr val="996600"/>
              </a:solidFill>
            </a:endParaRPr>
          </a:p>
          <a:p>
            <a:pPr eaLnBrk="1" hangingPunct="1">
              <a:defRPr/>
            </a:pPr>
            <a:endParaRPr lang="zh-CN" altLang="en-US" sz="2800" b="1" dirty="0">
              <a:effectLst>
                <a:outerShdw blurRad="38100" dist="38100" dir="2700000" algn="tl">
                  <a:srgbClr val="C0C0C0"/>
                </a:outerShdw>
              </a:effectLst>
            </a:endParaRPr>
          </a:p>
          <a:p>
            <a:pPr eaLnBrk="1" hangingPunct="1">
              <a:defRPr/>
            </a:pPr>
            <a:endParaRPr lang="en-US" altLang="zh-CN" dirty="0">
              <a:effectLst>
                <a:outerShdw blurRad="38100" dist="38100" dir="2700000" algn="tl">
                  <a:srgbClr val="C0C0C0"/>
                </a:outerShdw>
              </a:effectLst>
            </a:endParaRPr>
          </a:p>
        </p:txBody>
      </p:sp>
    </p:spTree>
  </p:cSld>
  <p:clrMapOvr>
    <a:masterClrMapping/>
  </p:clrMapOvr>
  <p:transition>
    <p:pull dir="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441325" y="1439863"/>
            <a:ext cx="590550" cy="1554162"/>
          </a:xfrm>
          <a:prstGeom prst="rect">
            <a:avLst/>
          </a:prstGeom>
          <a:noFill/>
          <a:ln w="12700">
            <a:noFill/>
            <a:miter lim="800000"/>
            <a:headEnd/>
            <a:tailEnd/>
          </a:ln>
        </p:spPr>
        <p:txBody>
          <a:bodyPr wrap="none">
            <a:spAutoFit/>
          </a:bodyPr>
          <a:lstStyle/>
          <a:p>
            <a:endParaRPr lang="en-US" altLang="zh-CN" sz="3200">
              <a:latin typeface="Times New Roman" pitchFamily="18" charset="0"/>
            </a:endParaRPr>
          </a:p>
          <a:p>
            <a:endParaRPr lang="en-US" altLang="zh-CN" sz="3200">
              <a:latin typeface="Times New Roman" pitchFamily="18" charset="0"/>
            </a:endParaRPr>
          </a:p>
          <a:p>
            <a:r>
              <a:rPr lang="en-US" altLang="zh-CN" sz="3200">
                <a:latin typeface="Times New Roman" pitchFamily="18" charset="0"/>
              </a:rPr>
              <a:t>    </a:t>
            </a:r>
          </a:p>
        </p:txBody>
      </p:sp>
      <p:sp>
        <p:nvSpPr>
          <p:cNvPr id="25603" name="Rectangle 3"/>
          <p:cNvSpPr>
            <a:spLocks noGrp="1" noChangeArrowheads="1"/>
          </p:cNvSpPr>
          <p:nvPr>
            <p:ph type="title" idx="4294967295"/>
          </p:nvPr>
        </p:nvSpPr>
        <p:spPr/>
        <p:txBody>
          <a:bodyPr anchor="ctr"/>
          <a:lstStyle/>
          <a:p>
            <a:pPr eaLnBrk="1" hangingPunct="1"/>
            <a:r>
              <a:rPr lang="en-US" altLang="zh-CN" sz="2800" b="1">
                <a:solidFill>
                  <a:srgbClr val="996600"/>
                </a:solidFill>
                <a:latin typeface="黑体" pitchFamily="2" charset="-122"/>
                <a:ea typeface="黑体" pitchFamily="2" charset="-122"/>
              </a:rPr>
              <a:t>(</a:t>
            </a:r>
            <a:r>
              <a:rPr lang="zh-CN" altLang="en-US" sz="2800" b="1">
                <a:solidFill>
                  <a:srgbClr val="996600"/>
                </a:solidFill>
                <a:latin typeface="黑体" pitchFamily="2" charset="-122"/>
                <a:ea typeface="黑体" pitchFamily="2" charset="-122"/>
              </a:rPr>
              <a:t>二</a:t>
            </a:r>
            <a:r>
              <a:rPr lang="en-US" altLang="zh-CN" sz="2800" b="1">
                <a:solidFill>
                  <a:srgbClr val="996600"/>
                </a:solidFill>
                <a:latin typeface="黑体" pitchFamily="2" charset="-122"/>
                <a:ea typeface="黑体" pitchFamily="2" charset="-122"/>
              </a:rPr>
              <a:t>)</a:t>
            </a:r>
            <a:r>
              <a:rPr lang="zh-CN" altLang="en-US" sz="2800" b="1">
                <a:solidFill>
                  <a:srgbClr val="996600"/>
                </a:solidFill>
                <a:latin typeface="黑体" pitchFamily="2" charset="-122"/>
                <a:ea typeface="黑体" pitchFamily="2" charset="-122"/>
              </a:rPr>
              <a:t>新凯恩斯主义对新古典宏观经济学的批评</a:t>
            </a:r>
            <a:br>
              <a:rPr lang="zh-CN" altLang="en-US" sz="2800" b="1">
                <a:solidFill>
                  <a:srgbClr val="996600"/>
                </a:solidFill>
                <a:latin typeface="黑体" pitchFamily="2" charset="-122"/>
                <a:ea typeface="黑体" pitchFamily="2" charset="-122"/>
              </a:rPr>
            </a:br>
            <a:r>
              <a:rPr lang="zh-CN" altLang="en-US" sz="2800" b="1">
                <a:solidFill>
                  <a:srgbClr val="996600"/>
                </a:solidFill>
                <a:latin typeface="黑体" pitchFamily="2" charset="-122"/>
                <a:ea typeface="黑体" pitchFamily="2" charset="-122"/>
              </a:rPr>
              <a:t>                  </a:t>
            </a:r>
            <a:r>
              <a:rPr lang="en-US" altLang="zh-CN" sz="2800" b="1">
                <a:solidFill>
                  <a:srgbClr val="996600"/>
                </a:solidFill>
                <a:latin typeface="黑体" pitchFamily="2" charset="-122"/>
                <a:ea typeface="黑体" pitchFamily="2" charset="-122"/>
              </a:rPr>
              <a:t>(</a:t>
            </a:r>
            <a:r>
              <a:rPr lang="zh-CN" altLang="en-US" sz="2800" b="1">
                <a:solidFill>
                  <a:srgbClr val="996600"/>
                </a:solidFill>
                <a:latin typeface="黑体" pitchFamily="2" charset="-122"/>
                <a:ea typeface="黑体" pitchFamily="2" charset="-122"/>
              </a:rPr>
              <a:t>新古典宏观经济学的缺陷</a:t>
            </a:r>
            <a:r>
              <a:rPr lang="en-US" altLang="zh-CN" sz="2800" b="1">
                <a:solidFill>
                  <a:srgbClr val="996600"/>
                </a:solidFill>
                <a:latin typeface="黑体" pitchFamily="2" charset="-122"/>
                <a:ea typeface="黑体" pitchFamily="2" charset="-122"/>
              </a:rPr>
              <a:t>)</a:t>
            </a:r>
            <a:endParaRPr lang="en-US" altLang="zh-CN" sz="3400" b="1">
              <a:latin typeface="黑体" pitchFamily="2" charset="-122"/>
              <a:ea typeface="黑体" pitchFamily="2" charset="-122"/>
            </a:endParaRPr>
          </a:p>
        </p:txBody>
      </p:sp>
      <p:sp>
        <p:nvSpPr>
          <p:cNvPr id="8196" name="Rectangle 4"/>
          <p:cNvSpPr>
            <a:spLocks noGrp="1" noChangeArrowheads="1"/>
          </p:cNvSpPr>
          <p:nvPr>
            <p:ph type="body" idx="4294967295"/>
          </p:nvPr>
        </p:nvSpPr>
        <p:spPr>
          <a:xfrm>
            <a:off x="107504" y="1600200"/>
            <a:ext cx="9036496" cy="4530725"/>
          </a:xfrm>
        </p:spPr>
        <p:txBody>
          <a:bodyPr/>
          <a:lstStyle/>
          <a:p>
            <a:pPr eaLnBrk="1" hangingPunct="1">
              <a:defRPr/>
            </a:pPr>
            <a:endParaRPr lang="en-US" altLang="zh-CN" dirty="0"/>
          </a:p>
          <a:p>
            <a:pPr eaLnBrk="1" hangingPunct="1">
              <a:defRPr/>
            </a:pPr>
            <a:r>
              <a:rPr lang="en-US" altLang="zh-CN" sz="2800" b="1" dirty="0">
                <a:solidFill>
                  <a:srgbClr val="663300"/>
                </a:solidFill>
              </a:rPr>
              <a:t>(1)</a:t>
            </a:r>
            <a:r>
              <a:rPr lang="zh-CN" altLang="en-US" sz="2800" b="1" dirty="0">
                <a:solidFill>
                  <a:srgbClr val="663300"/>
                </a:solidFill>
              </a:rPr>
              <a:t>理论与实际脱节</a:t>
            </a:r>
          </a:p>
          <a:p>
            <a:pPr eaLnBrk="1" hangingPunct="1">
              <a:defRPr/>
            </a:pPr>
            <a:r>
              <a:rPr lang="zh-CN" altLang="en-US" sz="2800" b="1" dirty="0">
                <a:solidFill>
                  <a:srgbClr val="663300"/>
                </a:solidFill>
              </a:rPr>
              <a:t>     新古典宏观经济学过于追求理论结构和分析方</a:t>
            </a:r>
          </a:p>
          <a:p>
            <a:pPr eaLnBrk="1" hangingPunct="1">
              <a:defRPr/>
            </a:pPr>
            <a:r>
              <a:rPr lang="zh-CN" altLang="en-US" sz="2800" b="1" dirty="0">
                <a:solidFill>
                  <a:srgbClr val="663300"/>
                </a:solidFill>
              </a:rPr>
              <a:t>法的完美性，忽略经验检验。</a:t>
            </a:r>
          </a:p>
          <a:p>
            <a:pPr eaLnBrk="1" hangingPunct="1">
              <a:defRPr/>
            </a:pPr>
            <a:r>
              <a:rPr lang="zh-CN" altLang="en-US" sz="2800" b="1" dirty="0">
                <a:solidFill>
                  <a:srgbClr val="663300"/>
                </a:solidFill>
              </a:rPr>
              <a:t>    其影响主要在学术方面，而无实际意义</a:t>
            </a:r>
            <a:endParaRPr lang="en-US" altLang="zh-CN" sz="2800" b="1" dirty="0">
              <a:solidFill>
                <a:srgbClr val="663300"/>
              </a:solidFill>
            </a:endParaRPr>
          </a:p>
          <a:p>
            <a:pPr eaLnBrk="1" hangingPunct="1">
              <a:defRPr/>
            </a:pPr>
            <a:r>
              <a:rPr lang="en-US" altLang="zh-CN" sz="2800" b="1" dirty="0">
                <a:solidFill>
                  <a:srgbClr val="663300"/>
                </a:solidFill>
              </a:rPr>
              <a:t>(2)</a:t>
            </a:r>
            <a:r>
              <a:rPr lang="zh-CN" altLang="en-US" sz="2800" b="1" dirty="0">
                <a:solidFill>
                  <a:srgbClr val="663300"/>
                </a:solidFill>
              </a:rPr>
              <a:t>政策无效性的宏观结论</a:t>
            </a:r>
            <a:r>
              <a:rPr lang="en-US" altLang="zh-CN" sz="2800" b="1" dirty="0">
                <a:solidFill>
                  <a:srgbClr val="663300"/>
                </a:solidFill>
              </a:rPr>
              <a:t>,</a:t>
            </a:r>
            <a:r>
              <a:rPr lang="zh-CN" altLang="en-US" sz="2800" b="1" dirty="0">
                <a:solidFill>
                  <a:srgbClr val="663300"/>
                </a:solidFill>
              </a:rPr>
              <a:t> 缺乏说服力</a:t>
            </a:r>
          </a:p>
          <a:p>
            <a:pPr eaLnBrk="1" hangingPunct="1">
              <a:defRPr/>
            </a:pPr>
            <a:endParaRPr lang="zh-CN" altLang="en-US" b="1" dirty="0"/>
          </a:p>
          <a:p>
            <a:pPr eaLnBrk="1" hangingPunct="1">
              <a:defRPr/>
            </a:pPr>
            <a:endParaRPr lang="zh-CN" altLang="en-US" dirty="0"/>
          </a:p>
          <a:p>
            <a:pPr eaLnBrk="1" hangingPunct="1">
              <a:defRPr/>
            </a:pPr>
            <a:endParaRPr lang="en-US" altLang="zh-CN" dirty="0">
              <a:effectLst>
                <a:outerShdw blurRad="38100" dist="38100" dir="2700000" algn="tl">
                  <a:srgbClr val="C0C0C0"/>
                </a:outerShdw>
              </a:effectLst>
            </a:endParaRPr>
          </a:p>
        </p:txBody>
      </p:sp>
    </p:spTree>
  </p:cSld>
  <p:clrMapOvr>
    <a:masterClrMapping/>
  </p:clrMapOvr>
  <p:transition>
    <p:pull dir="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0" y="981075"/>
            <a:ext cx="9769475" cy="579438"/>
          </a:xfrm>
          <a:prstGeom prst="rect">
            <a:avLst/>
          </a:prstGeom>
          <a:noFill/>
          <a:ln w="12700">
            <a:noFill/>
            <a:miter lim="800000"/>
            <a:headEnd/>
            <a:tailEnd/>
          </a:ln>
        </p:spPr>
        <p:txBody>
          <a:bodyPr>
            <a:spAutoFit/>
          </a:bodyPr>
          <a:lstStyle/>
          <a:p>
            <a:r>
              <a:rPr lang="en-US" altLang="zh-CN" sz="3200">
                <a:latin typeface="Times New Roman" pitchFamily="18" charset="0"/>
              </a:rPr>
              <a:t>        </a:t>
            </a:r>
          </a:p>
        </p:txBody>
      </p:sp>
      <p:sp>
        <p:nvSpPr>
          <p:cNvPr id="27651" name="Rectangle 3"/>
          <p:cNvSpPr>
            <a:spLocks noGrp="1" noChangeArrowheads="1"/>
          </p:cNvSpPr>
          <p:nvPr>
            <p:ph type="title" idx="4294967295"/>
          </p:nvPr>
        </p:nvSpPr>
        <p:spPr/>
        <p:txBody>
          <a:bodyPr anchor="ctr"/>
          <a:lstStyle/>
          <a:p>
            <a:pPr eaLnBrk="1" hangingPunct="1"/>
            <a:r>
              <a:rPr lang="zh-CN" altLang="en-US" sz="2800" dirty="0">
                <a:solidFill>
                  <a:srgbClr val="996600"/>
                </a:solidFill>
                <a:ea typeface="黑体" pitchFamily="2" charset="-122"/>
              </a:rPr>
              <a:t>三、新凯恩斯主义继承的</a:t>
            </a:r>
            <a:br>
              <a:rPr lang="zh-CN" altLang="en-US" sz="2800" dirty="0">
                <a:solidFill>
                  <a:srgbClr val="996600"/>
                </a:solidFill>
                <a:ea typeface="黑体" pitchFamily="2" charset="-122"/>
              </a:rPr>
            </a:br>
            <a:r>
              <a:rPr lang="zh-CN" altLang="en-US" sz="2800" dirty="0">
                <a:solidFill>
                  <a:srgbClr val="996600"/>
                </a:solidFill>
                <a:ea typeface="黑体" pitchFamily="2" charset="-122"/>
              </a:rPr>
              <a:t>        凯恩斯主义的基本假说和研究方法</a:t>
            </a:r>
          </a:p>
        </p:txBody>
      </p:sp>
      <p:sp>
        <p:nvSpPr>
          <p:cNvPr id="9220" name="Rectangle 4"/>
          <p:cNvSpPr>
            <a:spLocks noGrp="1" noChangeArrowheads="1"/>
          </p:cNvSpPr>
          <p:nvPr>
            <p:ph type="body" idx="4294967295"/>
          </p:nvPr>
        </p:nvSpPr>
        <p:spPr>
          <a:xfrm>
            <a:off x="566738" y="1752600"/>
            <a:ext cx="8397750" cy="4267200"/>
          </a:xfrm>
        </p:spPr>
        <p:txBody>
          <a:bodyPr/>
          <a:lstStyle/>
          <a:p>
            <a:pPr eaLnBrk="1" hangingPunct="1">
              <a:defRPr/>
            </a:pPr>
            <a:endParaRPr lang="en-US" altLang="zh-CN" sz="3400" b="1" dirty="0"/>
          </a:p>
          <a:p>
            <a:pPr eaLnBrk="1" hangingPunct="1">
              <a:defRPr/>
            </a:pPr>
            <a:r>
              <a:rPr lang="zh-CN" altLang="en-US" sz="2800" b="1" dirty="0">
                <a:solidFill>
                  <a:srgbClr val="663300"/>
                </a:solidFill>
              </a:rPr>
              <a:t>（一）非市场出清（</a:t>
            </a:r>
            <a:r>
              <a:rPr lang="en-US" altLang="zh-CN" sz="2800" b="1" dirty="0">
                <a:solidFill>
                  <a:srgbClr val="663300"/>
                </a:solidFill>
                <a:latin typeface="Times New Roman" panose="02020603050405020304" pitchFamily="18" charset="0"/>
                <a:cs typeface="Times New Roman" panose="02020603050405020304" pitchFamily="18" charset="0"/>
              </a:rPr>
              <a:t>Non clearing market</a:t>
            </a:r>
            <a:r>
              <a:rPr lang="zh-CN" altLang="en-US" sz="2800" b="1" dirty="0">
                <a:solidFill>
                  <a:srgbClr val="663300"/>
                </a:solidFill>
              </a:rPr>
              <a:t>）假设</a:t>
            </a:r>
          </a:p>
          <a:p>
            <a:pPr eaLnBrk="1" hangingPunct="1">
              <a:defRPr/>
            </a:pPr>
            <a:r>
              <a:rPr lang="zh-CN" altLang="en-US" sz="2800" b="1" dirty="0">
                <a:solidFill>
                  <a:srgbClr val="663300"/>
                </a:solidFill>
              </a:rPr>
              <a:t>       凯恩斯主义：</a:t>
            </a:r>
          </a:p>
          <a:p>
            <a:pPr eaLnBrk="1" hangingPunct="1">
              <a:defRPr/>
            </a:pPr>
            <a:r>
              <a:rPr lang="zh-CN" altLang="en-US" sz="2800" b="1" dirty="0">
                <a:solidFill>
                  <a:srgbClr val="663300"/>
                </a:solidFill>
              </a:rPr>
              <a:t>价格水平的调节难以使市场达到充分就业的均衡，非均衡是一种常态。</a:t>
            </a:r>
          </a:p>
          <a:p>
            <a:pPr marL="0" indent="0" eaLnBrk="1" hangingPunct="1">
              <a:buNone/>
              <a:defRPr/>
            </a:pPr>
            <a:r>
              <a:rPr lang="zh-CN" altLang="en-US" sz="3400" b="1" dirty="0"/>
              <a:t>    </a:t>
            </a:r>
          </a:p>
          <a:p>
            <a:pPr eaLnBrk="1" hangingPunct="1">
              <a:defRPr/>
            </a:pPr>
            <a:endParaRPr lang="en-US" altLang="zh-CN" sz="3400" b="1" dirty="0">
              <a:effectLst>
                <a:outerShdw blurRad="38100" dist="38100" dir="2700000" algn="tl">
                  <a:srgbClr val="C0C0C0"/>
                </a:outerShdw>
              </a:effectLst>
            </a:endParaRPr>
          </a:p>
        </p:txBody>
      </p:sp>
    </p:spTree>
  </p:cSld>
  <p:clrMapOvr>
    <a:masterClrMapping/>
  </p:clrMapOvr>
  <p:transition>
    <p:pull dir="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p:cNvSpPr txBox="1">
            <a:spLocks noChangeArrowheads="1"/>
          </p:cNvSpPr>
          <p:nvPr/>
        </p:nvSpPr>
        <p:spPr bwMode="auto">
          <a:xfrm>
            <a:off x="0" y="1193800"/>
            <a:ext cx="9236075" cy="823913"/>
          </a:xfrm>
          <a:prstGeom prst="rect">
            <a:avLst/>
          </a:prstGeom>
          <a:noFill/>
          <a:ln w="12700">
            <a:noFill/>
            <a:miter lim="800000"/>
            <a:headEnd/>
            <a:tailEnd/>
          </a:ln>
        </p:spPr>
        <p:txBody>
          <a:bodyPr>
            <a:spAutoFit/>
          </a:bodyPr>
          <a:lstStyle/>
          <a:p>
            <a:pPr>
              <a:lnSpc>
                <a:spcPct val="150000"/>
              </a:lnSpc>
            </a:pPr>
            <a:endParaRPr lang="zh-CN" altLang="en-US" sz="3200" b="1">
              <a:latin typeface="Times New Roman" pitchFamily="18" charset="0"/>
            </a:endParaRPr>
          </a:p>
        </p:txBody>
      </p:sp>
      <p:sp>
        <p:nvSpPr>
          <p:cNvPr id="28675" name="Rectangle 3"/>
          <p:cNvSpPr>
            <a:spLocks noGrp="1" noChangeArrowheads="1"/>
          </p:cNvSpPr>
          <p:nvPr>
            <p:ph type="title" idx="4294967295"/>
          </p:nvPr>
        </p:nvSpPr>
        <p:spPr>
          <a:xfrm>
            <a:off x="323528" y="304800"/>
            <a:ext cx="8252147" cy="1216025"/>
          </a:xfrm>
        </p:spPr>
        <p:txBody>
          <a:bodyPr anchor="ctr"/>
          <a:lstStyle/>
          <a:p>
            <a:pPr eaLnBrk="1" hangingPunct="1"/>
            <a:r>
              <a:rPr lang="zh-CN" altLang="en-US" sz="2000" b="1" dirty="0">
                <a:solidFill>
                  <a:srgbClr val="663300"/>
                </a:solidFill>
                <a:ea typeface="黑体" pitchFamily="2" charset="-122"/>
              </a:rPr>
              <a:t>新凯恩斯主义继承的凯恩斯主义的基本假说</a:t>
            </a:r>
            <a:br>
              <a:rPr lang="en-US" altLang="zh-CN" sz="2000" b="1" dirty="0">
                <a:solidFill>
                  <a:srgbClr val="663300"/>
                </a:solidFill>
                <a:ea typeface="黑体" pitchFamily="2" charset="-122"/>
              </a:rPr>
            </a:br>
            <a:r>
              <a:rPr lang="zh-CN" altLang="en-US" sz="2800" b="1" dirty="0">
                <a:latin typeface="黑体" pitchFamily="2" charset="-122"/>
                <a:ea typeface="黑体" pitchFamily="2" charset="-122"/>
              </a:rPr>
              <a:t>（二）</a:t>
            </a:r>
            <a:r>
              <a:rPr lang="zh-CN" altLang="en-US" sz="2800" b="1" dirty="0">
                <a:latin typeface="Arial" charset="0"/>
                <a:ea typeface="黑体" pitchFamily="2" charset="-122"/>
              </a:rPr>
              <a:t>  </a:t>
            </a:r>
            <a:r>
              <a:rPr lang="zh-CN" altLang="en-US" sz="2800" b="1" dirty="0">
                <a:latin typeface="黑体" pitchFamily="2" charset="-122"/>
                <a:ea typeface="黑体" pitchFamily="2" charset="-122"/>
              </a:rPr>
              <a:t>货币非中性（</a:t>
            </a:r>
            <a:r>
              <a:rPr lang="en-US" altLang="zh-CN" sz="2800" b="1" dirty="0">
                <a:latin typeface="黑体" pitchFamily="2" charset="-122"/>
                <a:ea typeface="黑体" pitchFamily="2" charset="-122"/>
              </a:rPr>
              <a:t>Non-neutrality of Money</a:t>
            </a:r>
            <a:r>
              <a:rPr lang="zh-CN" altLang="en-US" sz="2800" b="1" dirty="0">
                <a:latin typeface="黑体" pitchFamily="2" charset="-122"/>
                <a:ea typeface="黑体" pitchFamily="2" charset="-122"/>
              </a:rPr>
              <a:t>）</a:t>
            </a:r>
          </a:p>
        </p:txBody>
      </p:sp>
      <p:sp>
        <p:nvSpPr>
          <p:cNvPr id="64516" name="Rectangle 4"/>
          <p:cNvSpPr>
            <a:spLocks noGrp="1" noChangeArrowheads="1"/>
          </p:cNvSpPr>
          <p:nvPr>
            <p:ph type="body" idx="4294967295"/>
          </p:nvPr>
        </p:nvSpPr>
        <p:spPr/>
        <p:txBody>
          <a:bodyPr/>
          <a:lstStyle/>
          <a:p>
            <a:pPr eaLnBrk="1" hangingPunct="1">
              <a:defRPr/>
            </a:pPr>
            <a:r>
              <a:rPr lang="zh-CN" altLang="en-US" b="1" dirty="0">
                <a:solidFill>
                  <a:srgbClr val="996600"/>
                </a:solidFill>
              </a:rPr>
              <a:t>新古典经济学：</a:t>
            </a:r>
          </a:p>
          <a:p>
            <a:pPr eaLnBrk="1" hangingPunct="1">
              <a:buFont typeface="Wingdings" pitchFamily="2" charset="2"/>
              <a:buNone/>
              <a:defRPr/>
            </a:pPr>
            <a:r>
              <a:rPr lang="zh-CN" altLang="en-US" b="1" dirty="0">
                <a:solidFill>
                  <a:srgbClr val="996600"/>
                </a:solidFill>
              </a:rPr>
              <a:t>     货币中性</a:t>
            </a:r>
            <a:r>
              <a:rPr lang="en-US" altLang="zh-CN" dirty="0">
                <a:solidFill>
                  <a:srgbClr val="996600"/>
                </a:solidFill>
                <a:latin typeface="Times New Roman" panose="02020603050405020304" pitchFamily="18" charset="0"/>
                <a:cs typeface="Times New Roman" panose="02020603050405020304" pitchFamily="18" charset="0"/>
              </a:rPr>
              <a:t>(monetary neutrality)</a:t>
            </a:r>
          </a:p>
          <a:p>
            <a:pPr eaLnBrk="1" hangingPunct="1">
              <a:buFont typeface="Wingdings" pitchFamily="2" charset="2"/>
              <a:buNone/>
              <a:defRPr/>
            </a:pPr>
            <a:r>
              <a:rPr lang="en-US" altLang="zh-CN" b="1" dirty="0"/>
              <a:t>        </a:t>
            </a:r>
            <a:r>
              <a:rPr lang="zh-CN" altLang="en-US" b="1" dirty="0"/>
              <a:t>货币数量仅影响价格水平，而不影响实际产量</a:t>
            </a:r>
          </a:p>
          <a:p>
            <a:pPr eaLnBrk="1" hangingPunct="1">
              <a:defRPr/>
            </a:pPr>
            <a:endParaRPr lang="zh-CN" altLang="en-US" b="1" dirty="0"/>
          </a:p>
          <a:p>
            <a:pPr eaLnBrk="1" hangingPunct="1">
              <a:defRPr/>
            </a:pPr>
            <a:r>
              <a:rPr lang="zh-CN" altLang="en-US" b="1" dirty="0">
                <a:solidFill>
                  <a:srgbClr val="996600"/>
                </a:solidFill>
              </a:rPr>
              <a:t>凯恩斯主义：货币非中性</a:t>
            </a:r>
          </a:p>
          <a:p>
            <a:pPr eaLnBrk="1" hangingPunct="1">
              <a:buFont typeface="Wingdings" pitchFamily="2" charset="2"/>
              <a:buNone/>
              <a:defRPr/>
            </a:pPr>
            <a:r>
              <a:rPr lang="zh-CN" altLang="en-US" b="1" dirty="0"/>
              <a:t>       货币数量变化会影响实际产量</a:t>
            </a:r>
          </a:p>
          <a:p>
            <a:pPr eaLnBrk="1" hangingPunct="1">
              <a:defRPr/>
            </a:pPr>
            <a:endParaRPr lang="en-US" altLang="zh-CN" dirty="0">
              <a:effectLst>
                <a:outerShdw blurRad="38100" dist="38100" dir="2700000" algn="tl">
                  <a:srgbClr val="C0C0C0"/>
                </a:outerShdw>
              </a:effectLst>
            </a:endParaRP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nodePh="1">
                                  <p:stCondLst>
                                    <p:cond delay="0"/>
                                  </p:stCondLst>
                                  <p:endCondLst>
                                    <p:cond delay="0"/>
                                  </p:endCondLst>
                                  <p:childTnLst>
                                    <p:set>
                                      <p:cBhvr>
                                        <p:cTn id="6" dur="1" fill="hold">
                                          <p:stCondLst>
                                            <p:cond delay="0"/>
                                          </p:stCondLst>
                                        </p:cTn>
                                        <p:tgtEl>
                                          <p:spTgt spid="64514">
                                            <p:txEl>
                                              <p:pRg st="0" end="0"/>
                                            </p:txEl>
                                          </p:spTgt>
                                        </p:tgtEl>
                                        <p:attrNameLst>
                                          <p:attrName>style.visibility</p:attrName>
                                        </p:attrNameLst>
                                      </p:cBhvr>
                                      <p:to>
                                        <p:strVal val="visible"/>
                                      </p:to>
                                    </p:set>
                                    <p:anim calcmode="lin" valueType="num">
                                      <p:cBhvr additive="base">
                                        <p:cTn id="7" dur="500" fill="hold"/>
                                        <p:tgtEl>
                                          <p:spTgt spid="6451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4514">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0" y="1058863"/>
            <a:ext cx="9144000" cy="641350"/>
          </a:xfrm>
          <a:prstGeom prst="rect">
            <a:avLst/>
          </a:prstGeom>
          <a:noFill/>
          <a:ln w="12700">
            <a:noFill/>
            <a:miter lim="800000"/>
            <a:headEnd/>
            <a:tailEnd/>
          </a:ln>
        </p:spPr>
        <p:txBody>
          <a:bodyPr>
            <a:spAutoFit/>
          </a:bodyPr>
          <a:lstStyle/>
          <a:p>
            <a:endParaRPr lang="zh-CN" altLang="en-US" sz="3600" b="1">
              <a:latin typeface="Times New Roman" pitchFamily="18" charset="0"/>
            </a:endParaRPr>
          </a:p>
        </p:txBody>
      </p:sp>
      <p:sp>
        <p:nvSpPr>
          <p:cNvPr id="29699" name="Rectangle 3"/>
          <p:cNvSpPr>
            <a:spLocks noGrp="1" noChangeArrowheads="1"/>
          </p:cNvSpPr>
          <p:nvPr>
            <p:ph type="title" idx="4294967295"/>
          </p:nvPr>
        </p:nvSpPr>
        <p:spPr/>
        <p:txBody>
          <a:bodyPr anchor="ctr"/>
          <a:lstStyle/>
          <a:p>
            <a:pPr eaLnBrk="1" hangingPunct="1"/>
            <a:r>
              <a:rPr lang="zh-CN" altLang="en-US" sz="2400" dirty="0">
                <a:solidFill>
                  <a:srgbClr val="663300"/>
                </a:solidFill>
                <a:latin typeface="+mn-ea"/>
                <a:ea typeface="+mn-ea"/>
              </a:rPr>
              <a:t>新凯恩斯主义继承的凯恩斯主义的基本假说</a:t>
            </a:r>
            <a:br>
              <a:rPr lang="en-US" altLang="zh-CN" sz="2400" dirty="0">
                <a:solidFill>
                  <a:srgbClr val="663300"/>
                </a:solidFill>
                <a:ea typeface="黑体" pitchFamily="2" charset="-122"/>
              </a:rPr>
            </a:br>
            <a:r>
              <a:rPr lang="zh-CN" altLang="en-US" sz="2800" b="1" dirty="0">
                <a:solidFill>
                  <a:srgbClr val="996600"/>
                </a:solidFill>
                <a:ea typeface="黑体" pitchFamily="2" charset="-122"/>
              </a:rPr>
              <a:t>（三）重视政府干预经济的必要性和有效性</a:t>
            </a:r>
          </a:p>
        </p:txBody>
      </p:sp>
      <p:sp>
        <p:nvSpPr>
          <p:cNvPr id="10244" name="Rectangle 4"/>
          <p:cNvSpPr>
            <a:spLocks noGrp="1" noChangeArrowheads="1"/>
          </p:cNvSpPr>
          <p:nvPr>
            <p:ph type="body" idx="4294967295"/>
          </p:nvPr>
        </p:nvSpPr>
        <p:spPr/>
        <p:txBody>
          <a:bodyPr/>
          <a:lstStyle/>
          <a:p>
            <a:pPr eaLnBrk="1" hangingPunct="1">
              <a:buNone/>
              <a:defRPr/>
            </a:pPr>
            <a:r>
              <a:rPr lang="zh-CN" altLang="zh-CN" sz="2400" b="1" kern="100" dirty="0">
                <a:solidFill>
                  <a:srgbClr val="996600"/>
                </a:solidFill>
                <a:effectLst/>
                <a:latin typeface="Times New Roman" panose="02020603050405020304" pitchFamily="18" charset="0"/>
                <a:ea typeface="宋体" panose="02010600030101010101" pitchFamily="2" charset="-122"/>
              </a:rPr>
              <a:t>新凯恩斯主义对政府干预经济的必要性和有效性的解释：</a:t>
            </a:r>
            <a:endParaRPr lang="en-US" altLang="zh-CN" sz="2400" b="1" kern="100" dirty="0">
              <a:solidFill>
                <a:srgbClr val="996600"/>
              </a:solidFill>
              <a:effectLst/>
              <a:latin typeface="Times New Roman" panose="02020603050405020304" pitchFamily="18" charset="0"/>
              <a:ea typeface="宋体" panose="02010600030101010101" pitchFamily="2" charset="-122"/>
            </a:endParaRPr>
          </a:p>
          <a:p>
            <a:pPr eaLnBrk="1" hangingPunct="1">
              <a:buNone/>
              <a:defRPr/>
            </a:pPr>
            <a:endParaRPr lang="en-US" altLang="zh-CN" sz="2400" b="1" kern="100" dirty="0">
              <a:solidFill>
                <a:srgbClr val="996600"/>
              </a:solidFill>
              <a:effectLst/>
              <a:latin typeface="Times New Roman" panose="02020603050405020304" pitchFamily="18" charset="0"/>
              <a:ea typeface="宋体" panose="02010600030101010101" pitchFamily="2" charset="-122"/>
            </a:endParaRPr>
          </a:p>
          <a:p>
            <a:pPr eaLnBrk="1" hangingPunct="1">
              <a:buNone/>
              <a:defRPr/>
            </a:pPr>
            <a:r>
              <a:rPr lang="en-US" altLang="zh-CN" sz="2400" b="1" kern="100" dirty="0">
                <a:solidFill>
                  <a:srgbClr val="996600"/>
                </a:solidFill>
                <a:latin typeface="Times New Roman" panose="02020603050405020304" pitchFamily="18" charset="0"/>
                <a:ea typeface="宋体" panose="02010600030101010101" pitchFamily="2" charset="-122"/>
              </a:rPr>
              <a:t>1.</a:t>
            </a:r>
            <a:r>
              <a:rPr lang="zh-CN" altLang="zh-CN" sz="2400" b="1" kern="100" dirty="0">
                <a:solidFill>
                  <a:srgbClr val="996600"/>
                </a:solidFill>
                <a:effectLst/>
                <a:latin typeface="Times New Roman" panose="02020603050405020304" pitchFamily="18" charset="0"/>
                <a:ea typeface="宋体" panose="02010600030101010101" pitchFamily="2" charset="-122"/>
              </a:rPr>
              <a:t>和原凯恩斯主义相同，重视非自愿失业的存在</a:t>
            </a:r>
            <a:endParaRPr lang="en-US" altLang="zh-CN" sz="2400" b="1" kern="100" dirty="0">
              <a:solidFill>
                <a:srgbClr val="996600"/>
              </a:solidFill>
              <a:effectLst/>
              <a:latin typeface="Times New Roman" panose="02020603050405020304" pitchFamily="18" charset="0"/>
              <a:ea typeface="宋体" panose="02010600030101010101" pitchFamily="2" charset="-122"/>
            </a:endParaRPr>
          </a:p>
          <a:p>
            <a:pPr eaLnBrk="1" hangingPunct="1">
              <a:buNone/>
              <a:defRPr/>
            </a:pPr>
            <a:endParaRPr lang="en-US" altLang="zh-CN" sz="2400" b="1" kern="100" dirty="0">
              <a:solidFill>
                <a:srgbClr val="996600"/>
              </a:solidFill>
              <a:effectLst/>
              <a:latin typeface="Times New Roman" panose="02020603050405020304" pitchFamily="18" charset="0"/>
              <a:ea typeface="宋体" panose="02010600030101010101" pitchFamily="2" charset="-122"/>
            </a:endParaRPr>
          </a:p>
          <a:p>
            <a:pPr eaLnBrk="1" hangingPunct="1">
              <a:buNone/>
              <a:defRPr/>
            </a:pPr>
            <a:r>
              <a:rPr lang="en-US" altLang="zh-CN" sz="2400" b="1" kern="100" dirty="0">
                <a:solidFill>
                  <a:srgbClr val="996600"/>
                </a:solidFill>
                <a:latin typeface="Times New Roman" panose="02020603050405020304" pitchFamily="18" charset="0"/>
                <a:ea typeface="宋体" panose="02010600030101010101" pitchFamily="2" charset="-122"/>
              </a:rPr>
              <a:t>2.</a:t>
            </a:r>
            <a:r>
              <a:rPr lang="zh-CN" altLang="zh-CN" sz="2400" b="1" kern="100" dirty="0">
                <a:solidFill>
                  <a:srgbClr val="996600"/>
                </a:solidFill>
                <a:effectLst/>
                <a:latin typeface="Times New Roman" panose="02020603050405020304" pitchFamily="18" charset="0"/>
                <a:ea typeface="宋体" panose="02010600030101010101" pitchFamily="2" charset="-122"/>
              </a:rPr>
              <a:t>重视工资黏性和价格黏性对失业的影响</a:t>
            </a:r>
            <a:endParaRPr lang="en-US" altLang="zh-CN" sz="2400" b="1" kern="100" dirty="0">
              <a:solidFill>
                <a:srgbClr val="996600"/>
              </a:solidFill>
              <a:effectLst/>
              <a:latin typeface="Times New Roman" panose="02020603050405020304" pitchFamily="18" charset="0"/>
              <a:ea typeface="宋体" panose="02010600030101010101" pitchFamily="2" charset="-122"/>
            </a:endParaRPr>
          </a:p>
          <a:p>
            <a:pPr eaLnBrk="1" hangingPunct="1">
              <a:buNone/>
              <a:defRPr/>
            </a:pPr>
            <a:endParaRPr lang="en-US" altLang="zh-CN" sz="2400" b="1" kern="100" dirty="0">
              <a:solidFill>
                <a:srgbClr val="996600"/>
              </a:solidFill>
              <a:effectLst/>
              <a:latin typeface="Times New Roman" panose="02020603050405020304" pitchFamily="18" charset="0"/>
              <a:ea typeface="宋体" panose="02010600030101010101" pitchFamily="2" charset="-122"/>
            </a:endParaRPr>
          </a:p>
          <a:p>
            <a:pPr eaLnBrk="1" hangingPunct="1">
              <a:buNone/>
              <a:defRPr/>
            </a:pPr>
            <a:r>
              <a:rPr lang="en-US" altLang="zh-CN" sz="2400" b="1" kern="100" dirty="0">
                <a:solidFill>
                  <a:srgbClr val="996600"/>
                </a:solidFill>
                <a:latin typeface="Times New Roman" panose="02020603050405020304" pitchFamily="18" charset="0"/>
                <a:ea typeface="宋体" panose="02010600030101010101" pitchFamily="2" charset="-122"/>
              </a:rPr>
              <a:t>3.</a:t>
            </a:r>
            <a:r>
              <a:rPr lang="zh-CN" altLang="zh-CN" sz="2400" b="1" kern="100" dirty="0">
                <a:solidFill>
                  <a:srgbClr val="996600"/>
                </a:solidFill>
                <a:effectLst/>
                <a:latin typeface="Times New Roman" panose="02020603050405020304" pitchFamily="18" charset="0"/>
                <a:ea typeface="宋体" panose="02010600030101010101" pitchFamily="2" charset="-122"/>
              </a:rPr>
              <a:t>重视知识、技术进步等对经济增长的影响，而知识、技术进步具有外部效应，外部效应会影响最优增长率的实现</a:t>
            </a:r>
          </a:p>
        </p:txBody>
      </p:sp>
    </p:spTree>
  </p:cSld>
  <p:clrMapOvr>
    <a:masterClrMapping/>
  </p:clrMapOvr>
  <p:transition>
    <p:pull dir="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idx="4294967295"/>
          </p:nvPr>
        </p:nvSpPr>
        <p:spPr/>
        <p:txBody>
          <a:bodyPr anchor="ctr"/>
          <a:lstStyle/>
          <a:p>
            <a:pPr eaLnBrk="1" hangingPunct="1">
              <a:defRPr/>
            </a:pPr>
            <a:r>
              <a:rPr lang="zh-CN" altLang="en-US" sz="3200" b="1" dirty="0">
                <a:solidFill>
                  <a:srgbClr val="996600"/>
                </a:solidFill>
                <a:effectLst>
                  <a:outerShdw blurRad="38100" dist="38100" dir="2700000" algn="tl">
                    <a:srgbClr val="C0C0C0"/>
                  </a:outerShdw>
                </a:effectLst>
                <a:ea typeface="隶书" panose="02010509060101010101" pitchFamily="49" charset="-122"/>
              </a:rPr>
              <a:t>主要内容安排：</a:t>
            </a:r>
          </a:p>
        </p:txBody>
      </p:sp>
      <p:sp>
        <p:nvSpPr>
          <p:cNvPr id="61443" name="Rectangle 3"/>
          <p:cNvSpPr>
            <a:spLocks noGrp="1" noChangeArrowheads="1"/>
          </p:cNvSpPr>
          <p:nvPr>
            <p:ph type="body" idx="4294967295"/>
          </p:nvPr>
        </p:nvSpPr>
        <p:spPr/>
        <p:txBody>
          <a:bodyPr/>
          <a:lstStyle/>
          <a:p>
            <a:pPr eaLnBrk="1" hangingPunct="1">
              <a:defRPr/>
            </a:pPr>
            <a:r>
              <a:rPr lang="zh-CN" altLang="en-US" sz="2800" b="1" dirty="0">
                <a:solidFill>
                  <a:srgbClr val="663300"/>
                </a:solidFill>
                <a:effectLst>
                  <a:outerShdw blurRad="38100" dist="38100" dir="2700000" algn="tl">
                    <a:srgbClr val="C0C0C0"/>
                  </a:outerShdw>
                </a:effectLst>
              </a:rPr>
              <a:t>新凯恩斯主义产生的背景</a:t>
            </a:r>
          </a:p>
          <a:p>
            <a:pPr eaLnBrk="1" hangingPunct="1">
              <a:defRPr/>
            </a:pPr>
            <a:r>
              <a:rPr lang="zh-CN" altLang="en-US" sz="2800" b="1" dirty="0">
                <a:solidFill>
                  <a:srgbClr val="663300"/>
                </a:solidFill>
                <a:effectLst>
                  <a:outerShdw blurRad="38100" dist="38100" dir="2700000" algn="tl">
                    <a:srgbClr val="C0C0C0"/>
                  </a:outerShdw>
                </a:effectLst>
              </a:rPr>
              <a:t>新凯恩斯主义新古典综合派的批评</a:t>
            </a:r>
          </a:p>
          <a:p>
            <a:pPr eaLnBrk="1" hangingPunct="1">
              <a:defRPr/>
            </a:pPr>
            <a:r>
              <a:rPr lang="zh-CN" altLang="en-US" sz="2800" b="1" dirty="0">
                <a:solidFill>
                  <a:srgbClr val="663300"/>
                </a:solidFill>
                <a:effectLst>
                  <a:outerShdw blurRad="38100" dist="38100" dir="2700000" algn="tl">
                    <a:srgbClr val="C0C0C0"/>
                  </a:outerShdw>
                </a:effectLst>
              </a:rPr>
              <a:t>新凯恩斯主义继承的凯恩斯主义的基本假说和研究方法</a:t>
            </a:r>
          </a:p>
          <a:p>
            <a:pPr eaLnBrk="1" hangingPunct="1">
              <a:defRPr/>
            </a:pPr>
            <a:r>
              <a:rPr lang="zh-CN" altLang="en-US" sz="2800" b="1" dirty="0">
                <a:solidFill>
                  <a:srgbClr val="663300"/>
                </a:solidFill>
                <a:effectLst>
                  <a:outerShdw blurRad="38100" dist="38100" dir="2700000" algn="tl">
                    <a:srgbClr val="C0C0C0"/>
                  </a:outerShdw>
                </a:effectLst>
              </a:rPr>
              <a:t>新凯恩斯主义的主要理论</a:t>
            </a:r>
          </a:p>
          <a:p>
            <a:pPr eaLnBrk="1" hangingPunct="1">
              <a:defRPr/>
            </a:pPr>
            <a:r>
              <a:rPr lang="zh-CN" altLang="en-US" sz="2800" b="1" dirty="0">
                <a:solidFill>
                  <a:srgbClr val="663300"/>
                </a:solidFill>
                <a:effectLst>
                  <a:outerShdw blurRad="38100" dist="38100" dir="2700000" algn="tl">
                    <a:srgbClr val="C0C0C0"/>
                  </a:outerShdw>
                </a:effectLst>
              </a:rPr>
              <a:t>新凯恩斯主义的政策主张</a:t>
            </a:r>
          </a:p>
          <a:p>
            <a:pPr eaLnBrk="1" hangingPunct="1">
              <a:defRPr/>
            </a:pPr>
            <a:endParaRPr lang="zh-CN" altLang="en-US" sz="2800" b="1" dirty="0">
              <a:solidFill>
                <a:srgbClr val="663300"/>
              </a:solidFill>
              <a:effectLst>
                <a:outerShdw blurRad="38100" dist="38100" dir="2700000" algn="tl">
                  <a:srgbClr val="C0C0C0"/>
                </a:outerShdw>
              </a:effectLst>
            </a:endParaRPr>
          </a:p>
          <a:p>
            <a:pPr eaLnBrk="1" hangingPunct="1">
              <a:defRPr/>
            </a:pPr>
            <a:endParaRPr lang="en-US" altLang="zh-CN" b="1" dirty="0">
              <a:effectLst>
                <a:outerShdw blurRad="38100" dist="38100" dir="2700000" algn="tl">
                  <a:srgbClr val="C0C0C0"/>
                </a:outerShdw>
              </a:effectLst>
            </a:endParaRP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1442"/>
                                        </p:tgtEl>
                                        <p:attrNameLst>
                                          <p:attrName>style.visibility</p:attrName>
                                        </p:attrNameLst>
                                      </p:cBhvr>
                                      <p:to>
                                        <p:strVal val="visible"/>
                                      </p:to>
                                    </p:set>
                                    <p:animEffect transition="in" filter="blinds(horizontal)">
                                      <p:cBhvr>
                                        <p:cTn id="7" dur="500"/>
                                        <p:tgtEl>
                                          <p:spTgt spid="61442"/>
                                        </p:tgtEl>
                                      </p:cBhvr>
                                    </p:animEffect>
                                  </p:childTnLst>
                                </p:cTn>
                              </p:par>
                            </p:childTnLst>
                          </p:cTn>
                        </p:par>
                        <p:par>
                          <p:cTn id="8" fill="hold">
                            <p:stCondLst>
                              <p:cond delay="500"/>
                            </p:stCondLst>
                            <p:childTnLst>
                              <p:par>
                                <p:cTn id="9" presetID="18" presetClass="entr" presetSubtype="6" fill="hold" nodeType="afterEffect">
                                  <p:stCondLst>
                                    <p:cond delay="0"/>
                                  </p:stCondLst>
                                  <p:childTnLst>
                                    <p:set>
                                      <p:cBhvr>
                                        <p:cTn id="10" dur="1" fill="hold">
                                          <p:stCondLst>
                                            <p:cond delay="0"/>
                                          </p:stCondLst>
                                        </p:cTn>
                                        <p:tgtEl>
                                          <p:spTgt spid="61443">
                                            <p:txEl>
                                              <p:pRg st="0" end="0"/>
                                            </p:txEl>
                                          </p:spTgt>
                                        </p:tgtEl>
                                        <p:attrNameLst>
                                          <p:attrName>style.visibility</p:attrName>
                                        </p:attrNameLst>
                                      </p:cBhvr>
                                      <p:to>
                                        <p:strVal val="visible"/>
                                      </p:to>
                                    </p:set>
                                    <p:animEffect transition="in" filter="strips(downRight)">
                                      <p:cBhvr>
                                        <p:cTn id="11" dur="500"/>
                                        <p:tgtEl>
                                          <p:spTgt spid="61443">
                                            <p:txEl>
                                              <p:pRg st="0" end="0"/>
                                            </p:txEl>
                                          </p:spTgt>
                                        </p:tgtEl>
                                      </p:cBhvr>
                                    </p:animEffect>
                                  </p:childTnLst>
                                </p:cTn>
                              </p:par>
                            </p:childTnLst>
                          </p:cTn>
                        </p:par>
                        <p:par>
                          <p:cTn id="12" fill="hold">
                            <p:stCondLst>
                              <p:cond delay="1000"/>
                            </p:stCondLst>
                            <p:childTnLst>
                              <p:par>
                                <p:cTn id="13" presetID="18" presetClass="entr" presetSubtype="6" fill="hold" nodeType="afterEffect">
                                  <p:stCondLst>
                                    <p:cond delay="0"/>
                                  </p:stCondLst>
                                  <p:childTnLst>
                                    <p:set>
                                      <p:cBhvr>
                                        <p:cTn id="14" dur="1" fill="hold">
                                          <p:stCondLst>
                                            <p:cond delay="0"/>
                                          </p:stCondLst>
                                        </p:cTn>
                                        <p:tgtEl>
                                          <p:spTgt spid="61443">
                                            <p:txEl>
                                              <p:pRg st="1" end="1"/>
                                            </p:txEl>
                                          </p:spTgt>
                                        </p:tgtEl>
                                        <p:attrNameLst>
                                          <p:attrName>style.visibility</p:attrName>
                                        </p:attrNameLst>
                                      </p:cBhvr>
                                      <p:to>
                                        <p:strVal val="visible"/>
                                      </p:to>
                                    </p:set>
                                    <p:animEffect transition="in" filter="strips(downRight)">
                                      <p:cBhvr>
                                        <p:cTn id="15" dur="500"/>
                                        <p:tgtEl>
                                          <p:spTgt spid="61443">
                                            <p:txEl>
                                              <p:pRg st="1" end="1"/>
                                            </p:txEl>
                                          </p:spTgt>
                                        </p:tgtEl>
                                      </p:cBhvr>
                                    </p:animEffect>
                                  </p:childTnLst>
                                </p:cTn>
                              </p:par>
                            </p:childTnLst>
                          </p:cTn>
                        </p:par>
                        <p:par>
                          <p:cTn id="16" fill="hold">
                            <p:stCondLst>
                              <p:cond delay="1500"/>
                            </p:stCondLst>
                            <p:childTnLst>
                              <p:par>
                                <p:cTn id="17" presetID="18" presetClass="entr" presetSubtype="6" fill="hold" nodeType="afterEffect">
                                  <p:stCondLst>
                                    <p:cond delay="0"/>
                                  </p:stCondLst>
                                  <p:childTnLst>
                                    <p:set>
                                      <p:cBhvr>
                                        <p:cTn id="18" dur="1" fill="hold">
                                          <p:stCondLst>
                                            <p:cond delay="0"/>
                                          </p:stCondLst>
                                        </p:cTn>
                                        <p:tgtEl>
                                          <p:spTgt spid="61443">
                                            <p:txEl>
                                              <p:pRg st="2" end="2"/>
                                            </p:txEl>
                                          </p:spTgt>
                                        </p:tgtEl>
                                        <p:attrNameLst>
                                          <p:attrName>style.visibility</p:attrName>
                                        </p:attrNameLst>
                                      </p:cBhvr>
                                      <p:to>
                                        <p:strVal val="visible"/>
                                      </p:to>
                                    </p:set>
                                    <p:animEffect transition="in" filter="strips(downRight)">
                                      <p:cBhvr>
                                        <p:cTn id="19" dur="500"/>
                                        <p:tgtEl>
                                          <p:spTgt spid="61443">
                                            <p:txEl>
                                              <p:pRg st="2" end="2"/>
                                            </p:txEl>
                                          </p:spTgt>
                                        </p:tgtEl>
                                      </p:cBhvr>
                                    </p:animEffect>
                                  </p:childTnLst>
                                </p:cTn>
                              </p:par>
                            </p:childTnLst>
                          </p:cTn>
                        </p:par>
                        <p:par>
                          <p:cTn id="20" fill="hold">
                            <p:stCondLst>
                              <p:cond delay="2000"/>
                            </p:stCondLst>
                            <p:childTnLst>
                              <p:par>
                                <p:cTn id="21" presetID="18" presetClass="entr" presetSubtype="6" fill="hold" nodeType="afterEffect">
                                  <p:stCondLst>
                                    <p:cond delay="0"/>
                                  </p:stCondLst>
                                  <p:childTnLst>
                                    <p:set>
                                      <p:cBhvr>
                                        <p:cTn id="22" dur="1" fill="hold">
                                          <p:stCondLst>
                                            <p:cond delay="0"/>
                                          </p:stCondLst>
                                        </p:cTn>
                                        <p:tgtEl>
                                          <p:spTgt spid="61443">
                                            <p:txEl>
                                              <p:pRg st="3" end="3"/>
                                            </p:txEl>
                                          </p:spTgt>
                                        </p:tgtEl>
                                        <p:attrNameLst>
                                          <p:attrName>style.visibility</p:attrName>
                                        </p:attrNameLst>
                                      </p:cBhvr>
                                      <p:to>
                                        <p:strVal val="visible"/>
                                      </p:to>
                                    </p:set>
                                    <p:animEffect transition="in" filter="strips(downRight)">
                                      <p:cBhvr>
                                        <p:cTn id="23" dur="500"/>
                                        <p:tgtEl>
                                          <p:spTgt spid="61443">
                                            <p:txEl>
                                              <p:pRg st="3" end="3"/>
                                            </p:txEl>
                                          </p:spTgt>
                                        </p:tgtEl>
                                      </p:cBhvr>
                                    </p:animEffect>
                                  </p:childTnLst>
                                </p:cTn>
                              </p:par>
                            </p:childTnLst>
                          </p:cTn>
                        </p:par>
                        <p:par>
                          <p:cTn id="24" fill="hold">
                            <p:stCondLst>
                              <p:cond delay="2500"/>
                            </p:stCondLst>
                            <p:childTnLst>
                              <p:par>
                                <p:cTn id="25" presetID="18" presetClass="entr" presetSubtype="6" fill="hold" nodeType="afterEffect">
                                  <p:stCondLst>
                                    <p:cond delay="0"/>
                                  </p:stCondLst>
                                  <p:childTnLst>
                                    <p:set>
                                      <p:cBhvr>
                                        <p:cTn id="26" dur="1" fill="hold">
                                          <p:stCondLst>
                                            <p:cond delay="0"/>
                                          </p:stCondLst>
                                        </p:cTn>
                                        <p:tgtEl>
                                          <p:spTgt spid="61443">
                                            <p:txEl>
                                              <p:pRg st="4" end="4"/>
                                            </p:txEl>
                                          </p:spTgt>
                                        </p:tgtEl>
                                        <p:attrNameLst>
                                          <p:attrName>style.visibility</p:attrName>
                                        </p:attrNameLst>
                                      </p:cBhvr>
                                      <p:to>
                                        <p:strVal val="visible"/>
                                      </p:to>
                                    </p:set>
                                    <p:animEffect transition="in" filter="strips(downRight)">
                                      <p:cBhvr>
                                        <p:cTn id="27" dur="500"/>
                                        <p:tgtEl>
                                          <p:spTgt spid="614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sz="2000" dirty="0">
                <a:solidFill>
                  <a:srgbClr val="663300"/>
                </a:solidFill>
                <a:latin typeface="+mn-ea"/>
                <a:ea typeface="+mn-ea"/>
              </a:rPr>
              <a:t>新凯恩斯主义继承的凯恩斯主义的基本假说</a:t>
            </a:r>
            <a:br>
              <a:rPr lang="en-US" altLang="zh-CN" sz="2000" dirty="0">
                <a:solidFill>
                  <a:srgbClr val="663300"/>
                </a:solidFill>
                <a:latin typeface="+mn-ea"/>
                <a:ea typeface="+mn-ea"/>
              </a:rPr>
            </a:br>
            <a:r>
              <a:rPr lang="en-US" altLang="zh-CN" sz="2800" dirty="0">
                <a:solidFill>
                  <a:srgbClr val="663300"/>
                </a:solidFill>
                <a:latin typeface="黑体" pitchFamily="2" charset="-122"/>
                <a:ea typeface="黑体" pitchFamily="2" charset="-122"/>
              </a:rPr>
              <a:t>(</a:t>
            </a:r>
            <a:r>
              <a:rPr lang="zh-CN" altLang="en-US" sz="2800" dirty="0">
                <a:solidFill>
                  <a:srgbClr val="663300"/>
                </a:solidFill>
                <a:latin typeface="黑体" pitchFamily="2" charset="-122"/>
                <a:ea typeface="黑体" pitchFamily="2" charset="-122"/>
              </a:rPr>
              <a:t>四</a:t>
            </a:r>
            <a:r>
              <a:rPr lang="en-US" altLang="zh-CN" sz="2800" dirty="0">
                <a:solidFill>
                  <a:srgbClr val="663300"/>
                </a:solidFill>
                <a:latin typeface="黑体" pitchFamily="2" charset="-122"/>
                <a:ea typeface="黑体" pitchFamily="2" charset="-122"/>
              </a:rPr>
              <a:t>)</a:t>
            </a:r>
            <a:r>
              <a:rPr lang="zh-CN" altLang="en-US" sz="2800" dirty="0">
                <a:solidFill>
                  <a:srgbClr val="663300"/>
                </a:solidFill>
                <a:latin typeface="黑体" pitchFamily="2" charset="-122"/>
                <a:ea typeface="黑体" pitchFamily="2" charset="-122"/>
              </a:rPr>
              <a:t>重视短期分析</a:t>
            </a:r>
          </a:p>
        </p:txBody>
      </p:sp>
      <p:sp>
        <p:nvSpPr>
          <p:cNvPr id="30723" name="Rectangle 3"/>
          <p:cNvSpPr>
            <a:spLocks noGrp="1" noChangeArrowheads="1"/>
          </p:cNvSpPr>
          <p:nvPr>
            <p:ph idx="1"/>
          </p:nvPr>
        </p:nvSpPr>
        <p:spPr/>
        <p:txBody>
          <a:bodyPr/>
          <a:lstStyle/>
          <a:p>
            <a:pPr eaLnBrk="1" hangingPunct="1"/>
            <a:endParaRPr lang="en-US" altLang="zh-CN" sz="3200" dirty="0">
              <a:solidFill>
                <a:srgbClr val="996600"/>
              </a:solidFill>
            </a:endParaRPr>
          </a:p>
          <a:p>
            <a:pPr eaLnBrk="1" hangingPunct="1"/>
            <a:r>
              <a:rPr lang="zh-CN" altLang="en-US" sz="3200" dirty="0">
                <a:solidFill>
                  <a:srgbClr val="663300"/>
                </a:solidFill>
              </a:rPr>
              <a:t>新凯恩斯主义理论的核心概念</a:t>
            </a:r>
            <a:r>
              <a:rPr lang="en-US" altLang="zh-CN" sz="3200" dirty="0">
                <a:solidFill>
                  <a:srgbClr val="663300"/>
                </a:solidFill>
              </a:rPr>
              <a:t>——</a:t>
            </a:r>
            <a:r>
              <a:rPr lang="zh-CN" altLang="en-US" sz="3200" dirty="0">
                <a:solidFill>
                  <a:srgbClr val="663300"/>
                </a:solidFill>
              </a:rPr>
              <a:t>黏性（</a:t>
            </a:r>
            <a:r>
              <a:rPr lang="en-US" altLang="zh-CN" sz="3200" b="1" dirty="0">
                <a:solidFill>
                  <a:srgbClr val="663300"/>
                </a:solidFill>
              </a:rPr>
              <a:t> </a:t>
            </a:r>
            <a:r>
              <a:rPr lang="en-US" altLang="zh-CN" sz="3200" dirty="0">
                <a:solidFill>
                  <a:srgbClr val="663300"/>
                </a:solidFill>
              </a:rPr>
              <a:t>sticky </a:t>
            </a:r>
            <a:r>
              <a:rPr lang="zh-CN" altLang="en-US" sz="3200" dirty="0">
                <a:solidFill>
                  <a:srgbClr val="663300"/>
                </a:solidFill>
              </a:rPr>
              <a:t>）是个短期概念</a:t>
            </a:r>
            <a:endParaRPr lang="en-US" altLang="zh-CN" sz="3200" dirty="0">
              <a:solidFill>
                <a:srgbClr val="663300"/>
              </a:solidFill>
            </a:endParaRPr>
          </a:p>
          <a:p>
            <a:pPr marL="0" indent="0" eaLnBrk="1" hangingPunct="1">
              <a:buNone/>
            </a:pPr>
            <a:endParaRPr lang="en-US" altLang="zh-CN" sz="3200" dirty="0">
              <a:solidFill>
                <a:srgbClr val="663300"/>
              </a:solidFill>
            </a:endParaRPr>
          </a:p>
          <a:p>
            <a:pPr eaLnBrk="1" hangingPunct="1"/>
            <a:r>
              <a:rPr lang="zh-CN" altLang="en-US" sz="3200" dirty="0">
                <a:solidFill>
                  <a:srgbClr val="663300"/>
                </a:solidFill>
              </a:rPr>
              <a:t>货币短期非中性 长期中性</a:t>
            </a:r>
          </a:p>
          <a:p>
            <a:pPr marL="0" indent="0" eaLnBrk="1" hangingPunct="1">
              <a:buNone/>
            </a:pPr>
            <a:endParaRPr lang="en-US" altLang="zh-CN" sz="3200" dirty="0">
              <a:solidFill>
                <a:srgbClr val="663300"/>
              </a:solidFill>
            </a:endParaRPr>
          </a:p>
          <a:p>
            <a:pPr eaLnBrk="1" hangingPunct="1"/>
            <a:endParaRPr lang="en-US" altLang="zh-CN" sz="3200" dirty="0">
              <a:solidFill>
                <a:srgbClr val="663300"/>
              </a:solidFill>
            </a:endParaRPr>
          </a:p>
          <a:p>
            <a:pPr marL="0" indent="0" eaLnBrk="1" hangingPunct="1">
              <a:buNone/>
            </a:pPr>
            <a:endParaRPr lang="zh-CN" altLang="en-US" dirty="0"/>
          </a:p>
        </p:txBody>
      </p:sp>
    </p:spTree>
  </p:cSld>
  <p:clrMapOvr>
    <a:masterClrMapping/>
  </p:clrMapOvr>
  <p:transition>
    <p:pull dir="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30912B-AD80-43E6-A3BD-92051C8D8ADE}"/>
              </a:ext>
            </a:extLst>
          </p:cNvPr>
          <p:cNvSpPr>
            <a:spLocks noGrp="1"/>
          </p:cNvSpPr>
          <p:nvPr>
            <p:ph type="title"/>
          </p:nvPr>
        </p:nvSpPr>
        <p:spPr/>
        <p:txBody>
          <a:bodyPr/>
          <a:lstStyle/>
          <a:p>
            <a:r>
              <a:rPr lang="zh-CN" altLang="zh-CN" sz="2800" kern="100" spc="30" dirty="0">
                <a:solidFill>
                  <a:srgbClr val="000000"/>
                </a:solidFill>
                <a:effectLst/>
                <a:latin typeface="Times New Roman" panose="02020603050405020304" pitchFamily="18" charset="0"/>
                <a:ea typeface="宋体" panose="02010600030101010101" pitchFamily="2" charset="-122"/>
              </a:rPr>
              <a:t>新凯恩斯主义的形成</a:t>
            </a:r>
            <a:br>
              <a:rPr lang="en-US" altLang="zh-CN" sz="2800" kern="100" spc="30" dirty="0">
                <a:solidFill>
                  <a:srgbClr val="000000"/>
                </a:solidFill>
                <a:effectLst/>
                <a:latin typeface="Times New Roman" panose="02020603050405020304" pitchFamily="18" charset="0"/>
                <a:ea typeface="宋体" panose="02010600030101010101" pitchFamily="2" charset="-122"/>
              </a:rPr>
            </a:br>
            <a:r>
              <a:rPr lang="en-US" altLang="zh-CN" sz="2800" kern="100" spc="30" dirty="0">
                <a:solidFill>
                  <a:srgbClr val="000000"/>
                </a:solidFill>
                <a:effectLst/>
                <a:latin typeface="Times New Roman" panose="02020603050405020304" pitchFamily="18" charset="0"/>
                <a:ea typeface="宋体" panose="02010600030101010101" pitchFamily="2" charset="-122"/>
              </a:rPr>
              <a:t>             </a:t>
            </a:r>
            <a:r>
              <a:rPr lang="zh-CN" altLang="zh-CN" sz="2800" kern="100" spc="30" dirty="0">
                <a:solidFill>
                  <a:srgbClr val="000000"/>
                </a:solidFill>
                <a:effectLst/>
                <a:latin typeface="Times New Roman" panose="02020603050405020304" pitchFamily="18" charset="0"/>
                <a:ea typeface="宋体" panose="02010600030101010101" pitchFamily="2" charset="-122"/>
              </a:rPr>
              <a:t>——凯恩斯主义经济学重新占据主导地位</a:t>
            </a:r>
            <a:endParaRPr lang="zh-CN" altLang="en-US" sz="2800" dirty="0"/>
          </a:p>
        </p:txBody>
      </p:sp>
      <p:sp>
        <p:nvSpPr>
          <p:cNvPr id="3" name="内容占位符 2">
            <a:extLst>
              <a:ext uri="{FF2B5EF4-FFF2-40B4-BE49-F238E27FC236}">
                <a16:creationId xmlns:a16="http://schemas.microsoft.com/office/drawing/2014/main" id="{088B478D-C7FE-4733-A138-31E78768AD55}"/>
              </a:ext>
            </a:extLst>
          </p:cNvPr>
          <p:cNvSpPr>
            <a:spLocks noGrp="1"/>
          </p:cNvSpPr>
          <p:nvPr>
            <p:ph idx="1"/>
          </p:nvPr>
        </p:nvSpPr>
        <p:spPr/>
        <p:txBody>
          <a:bodyPr/>
          <a:lstStyle/>
          <a:p>
            <a:pPr indent="266700" algn="just">
              <a:lnSpc>
                <a:spcPts val="3600"/>
              </a:lnSpc>
              <a:spcAft>
                <a:spcPts val="500"/>
              </a:spcAft>
            </a:pPr>
            <a:r>
              <a:rPr lang="zh-CN" altLang="zh-CN" sz="2400" b="1" kern="100" spc="30" dirty="0">
                <a:solidFill>
                  <a:srgbClr val="663300"/>
                </a:solidFill>
                <a:effectLst/>
                <a:latin typeface="Times New Roman" panose="02020603050405020304" pitchFamily="18" charset="0"/>
                <a:ea typeface="宋体" panose="02010600030101010101" pitchFamily="2" charset="-122"/>
              </a:rPr>
              <a:t>新凯恩斯主义</a:t>
            </a:r>
            <a:r>
              <a:rPr lang="zh-CN" altLang="zh-CN" sz="2400" b="1" kern="100" dirty="0">
                <a:solidFill>
                  <a:srgbClr val="663300"/>
                </a:solidFill>
                <a:effectLst/>
                <a:latin typeface="Times New Roman" panose="02020603050405020304" pitchFamily="18" charset="0"/>
                <a:ea typeface="宋体" panose="02010600030101010101" pitchFamily="2" charset="-122"/>
              </a:rPr>
              <a:t>既继承凯恩斯主义的基本传统</a:t>
            </a:r>
            <a:endParaRPr lang="en-US" altLang="zh-CN" sz="2400" b="1" kern="100" dirty="0">
              <a:solidFill>
                <a:srgbClr val="663300"/>
              </a:solidFill>
              <a:effectLst/>
              <a:latin typeface="Times New Roman" panose="02020603050405020304" pitchFamily="18" charset="0"/>
              <a:ea typeface="宋体" panose="02010600030101010101" pitchFamily="2" charset="-122"/>
            </a:endParaRPr>
          </a:p>
          <a:p>
            <a:pPr indent="266700" algn="just">
              <a:lnSpc>
                <a:spcPts val="3600"/>
              </a:lnSpc>
              <a:spcAft>
                <a:spcPts val="500"/>
              </a:spcAft>
            </a:pPr>
            <a:r>
              <a:rPr lang="zh-CN" altLang="zh-CN" sz="2400" b="1" kern="100" dirty="0">
                <a:solidFill>
                  <a:srgbClr val="663300"/>
                </a:solidFill>
                <a:effectLst/>
                <a:latin typeface="Times New Roman" panose="02020603050405020304" pitchFamily="18" charset="0"/>
                <a:ea typeface="宋体" panose="02010600030101010101" pitchFamily="2" charset="-122"/>
              </a:rPr>
              <a:t>吸收反凯恩斯主义的理论和方法等，弥补凯恩斯主义的缺陷，发展完善凯恩斯主义经济学。</a:t>
            </a:r>
            <a:endParaRPr lang="en-US" altLang="zh-CN" sz="2400" b="1" kern="100" dirty="0">
              <a:solidFill>
                <a:srgbClr val="663300"/>
              </a:solidFill>
              <a:effectLst/>
              <a:latin typeface="Times New Roman" panose="02020603050405020304" pitchFamily="18" charset="0"/>
              <a:ea typeface="宋体" panose="02010600030101010101" pitchFamily="2" charset="-122"/>
            </a:endParaRPr>
          </a:p>
          <a:p>
            <a:r>
              <a:rPr lang="zh-CN" altLang="zh-CN" sz="2400" b="1" kern="100" spc="30" dirty="0">
                <a:solidFill>
                  <a:srgbClr val="663300"/>
                </a:solidFill>
                <a:effectLst/>
                <a:latin typeface="Times New Roman" panose="02020603050405020304" pitchFamily="18" charset="0"/>
                <a:ea typeface="宋体" panose="02010600030101010101" pitchFamily="2" charset="-122"/>
              </a:rPr>
              <a:t>到</a:t>
            </a:r>
            <a:r>
              <a:rPr lang="en-US" altLang="zh-CN" sz="2400" b="1" kern="100" spc="30" dirty="0">
                <a:solidFill>
                  <a:srgbClr val="663300"/>
                </a:solidFill>
                <a:effectLst/>
                <a:latin typeface="Times New Roman" panose="02020603050405020304" pitchFamily="18" charset="0"/>
                <a:ea typeface="宋体" panose="02010600030101010101" pitchFamily="2" charset="-122"/>
              </a:rPr>
              <a:t>80</a:t>
            </a:r>
            <a:r>
              <a:rPr lang="zh-CN" altLang="zh-CN" sz="2400" b="1" kern="100" spc="30" dirty="0">
                <a:solidFill>
                  <a:srgbClr val="663300"/>
                </a:solidFill>
                <a:effectLst/>
                <a:latin typeface="Times New Roman" panose="02020603050405020304" pitchFamily="18" charset="0"/>
                <a:ea typeface="宋体" panose="02010600030101010101" pitchFamily="2" charset="-122"/>
              </a:rPr>
              <a:t>年代中期，曼昆宣称凯恩斯经济学已经“投胎再生”。凯恩斯主义再次占据西方经济学主导地位。</a:t>
            </a:r>
            <a:endParaRPr lang="zh-CN" altLang="zh-CN" sz="2400" b="1" kern="100" dirty="0">
              <a:solidFill>
                <a:srgbClr val="663300"/>
              </a:solidFill>
              <a:effectLst/>
              <a:latin typeface="Times New Roman" panose="02020603050405020304" pitchFamily="18" charset="0"/>
              <a:ea typeface="宋体" panose="02010600030101010101" pitchFamily="2" charset="-122"/>
            </a:endParaRPr>
          </a:p>
          <a:p>
            <a:pPr indent="266700" algn="just">
              <a:lnSpc>
                <a:spcPts val="3600"/>
              </a:lnSpc>
              <a:spcAft>
                <a:spcPts val="500"/>
              </a:spcAft>
            </a:pPr>
            <a:endParaRPr lang="en-US" altLang="zh-CN" sz="2400" b="1" kern="100" dirty="0">
              <a:solidFill>
                <a:srgbClr val="663300"/>
              </a:solidFill>
              <a:effectLst/>
              <a:latin typeface="Times New Roman" panose="02020603050405020304" pitchFamily="18" charset="0"/>
              <a:ea typeface="宋体" panose="02010600030101010101" pitchFamily="2" charset="-122"/>
            </a:endParaRPr>
          </a:p>
          <a:p>
            <a:endParaRPr lang="zh-CN" altLang="en-US" dirty="0"/>
          </a:p>
        </p:txBody>
      </p:sp>
    </p:spTree>
    <p:extLst>
      <p:ext uri="{BB962C8B-B14F-4D97-AF65-F5344CB8AC3E}">
        <p14:creationId xmlns:p14="http://schemas.microsoft.com/office/powerpoint/2010/main" val="628153423"/>
      </p:ext>
    </p:extLst>
  </p:cSld>
  <p:clrMapOvr>
    <a:masterClrMapping/>
  </p:clrMapOvr>
  <p:transition>
    <p:pull dir="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37A221-3074-4297-A632-D02F897A5CEE}"/>
              </a:ext>
            </a:extLst>
          </p:cNvPr>
          <p:cNvSpPr>
            <a:spLocks noGrp="1"/>
          </p:cNvSpPr>
          <p:nvPr>
            <p:ph type="title"/>
          </p:nvPr>
        </p:nvSpPr>
        <p:spPr/>
        <p:txBody>
          <a:bodyPr/>
          <a:lstStyle/>
          <a:p>
            <a:r>
              <a:rPr lang="zh-CN" altLang="en-US" sz="2800" dirty="0">
                <a:solidFill>
                  <a:srgbClr val="663300"/>
                </a:solidFill>
                <a:latin typeface="黑体" panose="02010609060101010101" pitchFamily="49" charset="-122"/>
                <a:ea typeface="黑体" panose="02010609060101010101" pitchFamily="49" charset="-122"/>
              </a:rPr>
              <a:t>四</a:t>
            </a:r>
            <a:r>
              <a:rPr lang="zh-CN" altLang="en-US" sz="2800" dirty="0">
                <a:solidFill>
                  <a:srgbClr val="663300"/>
                </a:solidFill>
              </a:rPr>
              <a:t>、</a:t>
            </a:r>
            <a:r>
              <a:rPr lang="zh-CN" altLang="en-US" sz="2800" b="1" dirty="0">
                <a:solidFill>
                  <a:srgbClr val="663300"/>
                </a:solidFill>
                <a:ea typeface="黑体" pitchFamily="2" charset="-122"/>
              </a:rPr>
              <a:t>新凯恩斯主义的基本假设</a:t>
            </a:r>
            <a:endParaRPr lang="zh-CN" altLang="en-US" sz="2800" dirty="0"/>
          </a:p>
        </p:txBody>
      </p:sp>
      <p:sp>
        <p:nvSpPr>
          <p:cNvPr id="3" name="内容占位符 2">
            <a:extLst>
              <a:ext uri="{FF2B5EF4-FFF2-40B4-BE49-F238E27FC236}">
                <a16:creationId xmlns:a16="http://schemas.microsoft.com/office/drawing/2014/main" id="{9AA6EFA9-2490-41DF-8F6F-9AE40426D27B}"/>
              </a:ext>
            </a:extLst>
          </p:cNvPr>
          <p:cNvSpPr>
            <a:spLocks noGrp="1"/>
          </p:cNvSpPr>
          <p:nvPr>
            <p:ph idx="1"/>
          </p:nvPr>
        </p:nvSpPr>
        <p:spPr/>
        <p:txBody>
          <a:bodyPr/>
          <a:lstStyle/>
          <a:p>
            <a:endParaRPr lang="en-US" altLang="zh-CN" sz="3200" b="1" dirty="0">
              <a:solidFill>
                <a:srgbClr val="996600"/>
              </a:solidFill>
            </a:endParaRPr>
          </a:p>
          <a:p>
            <a:r>
              <a:rPr lang="zh-CN" altLang="en-US" sz="2800" b="1" dirty="0">
                <a:solidFill>
                  <a:srgbClr val="996600"/>
                </a:solidFill>
              </a:rPr>
              <a:t>  工资黏性和价格黏性</a:t>
            </a:r>
            <a:endParaRPr lang="en-US" altLang="zh-CN" sz="2800" b="1" dirty="0">
              <a:solidFill>
                <a:srgbClr val="996600"/>
              </a:solidFill>
            </a:endParaRPr>
          </a:p>
          <a:p>
            <a:r>
              <a:rPr lang="zh-CN" altLang="en-US" sz="2800" b="1" dirty="0">
                <a:solidFill>
                  <a:srgbClr val="996600"/>
                </a:solidFill>
              </a:rPr>
              <a:t>  不完全竞争市场</a:t>
            </a:r>
            <a:endParaRPr lang="en-US" altLang="zh-CN" sz="2800" b="1" dirty="0">
              <a:solidFill>
                <a:srgbClr val="996600"/>
              </a:solidFill>
            </a:endParaRPr>
          </a:p>
          <a:p>
            <a:r>
              <a:rPr lang="zh-CN" altLang="en-US" sz="2800" b="1" dirty="0">
                <a:solidFill>
                  <a:srgbClr val="996600"/>
                </a:solidFill>
              </a:rPr>
              <a:t>   经济主体行为的最大化目标</a:t>
            </a:r>
            <a:endParaRPr lang="en-US" altLang="zh-CN" sz="2800" b="1" dirty="0">
              <a:solidFill>
                <a:srgbClr val="996600"/>
              </a:solidFill>
            </a:endParaRPr>
          </a:p>
          <a:p>
            <a:r>
              <a:rPr lang="zh-CN" altLang="en-US" sz="2800" b="1" dirty="0">
                <a:solidFill>
                  <a:srgbClr val="996600"/>
                </a:solidFill>
              </a:rPr>
              <a:t>   近似理性预期</a:t>
            </a:r>
            <a:endParaRPr lang="en-US" altLang="zh-CN" sz="2800" b="1" dirty="0">
              <a:solidFill>
                <a:srgbClr val="996600"/>
              </a:solidFill>
            </a:endParaRPr>
          </a:p>
          <a:p>
            <a:endParaRPr lang="zh-CN" altLang="en-US" dirty="0"/>
          </a:p>
        </p:txBody>
      </p:sp>
    </p:spTree>
    <p:extLst>
      <p:ext uri="{BB962C8B-B14F-4D97-AF65-F5344CB8AC3E}">
        <p14:creationId xmlns:p14="http://schemas.microsoft.com/office/powerpoint/2010/main" val="464404868"/>
      </p:ext>
    </p:extLst>
  </p:cSld>
  <p:clrMapOvr>
    <a:masterClrMapping/>
  </p:clrMapOvr>
  <p:transition>
    <p:pull dir="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1234FB-695B-43B8-8F30-F7366DDFB0D6}"/>
              </a:ext>
            </a:extLst>
          </p:cNvPr>
          <p:cNvSpPr>
            <a:spLocks noGrp="1"/>
          </p:cNvSpPr>
          <p:nvPr>
            <p:ph type="title"/>
          </p:nvPr>
        </p:nvSpPr>
        <p:spPr/>
        <p:txBody>
          <a:bodyPr/>
          <a:lstStyle/>
          <a:p>
            <a:r>
              <a:rPr lang="zh-CN" altLang="en-US" sz="2800" b="1" dirty="0">
                <a:solidFill>
                  <a:srgbClr val="663300"/>
                </a:solidFill>
                <a:latin typeface="+mn-ea"/>
                <a:ea typeface="+mn-ea"/>
              </a:rPr>
              <a:t>新凯恩斯主义的基本假设</a:t>
            </a:r>
            <a:endParaRPr lang="zh-CN" altLang="en-US" sz="2800" b="1" dirty="0">
              <a:latin typeface="+mn-ea"/>
              <a:ea typeface="+mn-ea"/>
            </a:endParaRPr>
          </a:p>
        </p:txBody>
      </p:sp>
      <p:sp>
        <p:nvSpPr>
          <p:cNvPr id="3" name="内容占位符 2">
            <a:extLst>
              <a:ext uri="{FF2B5EF4-FFF2-40B4-BE49-F238E27FC236}">
                <a16:creationId xmlns:a16="http://schemas.microsoft.com/office/drawing/2014/main" id="{4C3A5659-F3E7-4A71-A565-883D50F680DD}"/>
              </a:ext>
            </a:extLst>
          </p:cNvPr>
          <p:cNvSpPr>
            <a:spLocks noGrp="1"/>
          </p:cNvSpPr>
          <p:nvPr>
            <p:ph idx="1"/>
          </p:nvPr>
        </p:nvSpPr>
        <p:spPr/>
        <p:txBody>
          <a:bodyPr/>
          <a:lstStyle/>
          <a:p>
            <a:pPr eaLnBrk="1" hangingPunct="1">
              <a:defRPr/>
            </a:pPr>
            <a:endParaRPr lang="en-US" altLang="zh-CN" b="1" dirty="0">
              <a:solidFill>
                <a:srgbClr val="996600"/>
              </a:solidFill>
            </a:endParaRPr>
          </a:p>
          <a:p>
            <a:pPr eaLnBrk="1" hangingPunct="1">
              <a:defRPr/>
            </a:pPr>
            <a:r>
              <a:rPr lang="en-US" altLang="zh-CN" b="1" dirty="0">
                <a:solidFill>
                  <a:srgbClr val="663300"/>
                </a:solidFill>
              </a:rPr>
              <a:t> 1</a:t>
            </a:r>
            <a:r>
              <a:rPr lang="zh-CN" altLang="en-US" b="1" dirty="0">
                <a:solidFill>
                  <a:srgbClr val="663300"/>
                </a:solidFill>
              </a:rPr>
              <a:t>、工资黏性和价格黏性</a:t>
            </a:r>
          </a:p>
          <a:p>
            <a:pPr eaLnBrk="1" hangingPunct="1">
              <a:defRPr/>
            </a:pPr>
            <a:endParaRPr lang="zh-CN" altLang="en-US" b="1" dirty="0">
              <a:solidFill>
                <a:srgbClr val="663300"/>
              </a:solidFill>
            </a:endParaRPr>
          </a:p>
          <a:p>
            <a:pPr algn="ctr" eaLnBrk="1" hangingPunct="1">
              <a:buFont typeface="Wingdings" pitchFamily="2" charset="2"/>
              <a:buNone/>
              <a:defRPr/>
            </a:pPr>
            <a:r>
              <a:rPr lang="zh-CN" altLang="en-US" b="1" dirty="0">
                <a:solidFill>
                  <a:srgbClr val="663300"/>
                </a:solidFill>
                <a:ea typeface="隶书" panose="02010509060101010101" pitchFamily="49" charset="-122"/>
              </a:rPr>
              <a:t>  价格黏性</a:t>
            </a:r>
            <a:r>
              <a:rPr lang="en-US" altLang="zh-CN" b="1" dirty="0">
                <a:solidFill>
                  <a:srgbClr val="663300"/>
                </a:solidFill>
                <a:latin typeface="Times New Roman" panose="02020603050405020304" pitchFamily="18" charset="0"/>
                <a:cs typeface="Times New Roman" panose="02020603050405020304" pitchFamily="18" charset="0"/>
              </a:rPr>
              <a:t>(sticky price)</a:t>
            </a:r>
            <a:br>
              <a:rPr lang="en-US" altLang="zh-CN" dirty="0">
                <a:solidFill>
                  <a:srgbClr val="663300"/>
                </a:solidFill>
                <a:effectLst>
                  <a:outerShdw blurRad="38100" dist="38100" dir="2700000" algn="tl">
                    <a:srgbClr val="C0C0C0"/>
                  </a:outerShdw>
                </a:effectLst>
                <a:latin typeface="Times New Roman" panose="02020603050405020304" pitchFamily="18" charset="0"/>
                <a:ea typeface="隶书" panose="02010509060101010101" pitchFamily="49" charset="-122"/>
                <a:cs typeface="Times New Roman" panose="02020603050405020304" pitchFamily="18" charset="0"/>
              </a:rPr>
            </a:br>
            <a:r>
              <a:rPr lang="zh-CN" altLang="en-US" dirty="0">
                <a:solidFill>
                  <a:srgbClr val="663300"/>
                </a:solidFill>
                <a:effectLst>
                  <a:outerShdw blurRad="38100" dist="38100" dir="2700000" algn="tl">
                    <a:srgbClr val="C0C0C0"/>
                  </a:outerShdw>
                </a:effectLst>
                <a:ea typeface="隶书" panose="02010509060101010101" pitchFamily="49" charset="-122"/>
              </a:rPr>
              <a:t>工资黏性</a:t>
            </a:r>
            <a:r>
              <a:rPr lang="en-US" altLang="zh-CN" b="1" dirty="0">
                <a:solidFill>
                  <a:srgbClr val="663300"/>
                </a:solidFill>
                <a:latin typeface="Times New Roman" panose="02020603050405020304" pitchFamily="18" charset="0"/>
                <a:cs typeface="Times New Roman" panose="02020603050405020304" pitchFamily="18" charset="0"/>
              </a:rPr>
              <a:t>(sticky wage)</a:t>
            </a:r>
          </a:p>
          <a:p>
            <a:pPr algn="ctr" eaLnBrk="1" hangingPunct="1">
              <a:buFont typeface="Wingdings" pitchFamily="2" charset="2"/>
              <a:buNone/>
              <a:defRPr/>
            </a:pPr>
            <a:endParaRPr lang="en-US" altLang="zh-CN" b="1" dirty="0">
              <a:solidFill>
                <a:srgbClr val="663300"/>
              </a:solidFill>
            </a:endParaRPr>
          </a:p>
          <a:p>
            <a:pPr algn="ctr" eaLnBrk="1" hangingPunct="1">
              <a:buFont typeface="Wingdings" pitchFamily="2" charset="2"/>
              <a:buNone/>
              <a:defRPr/>
            </a:pPr>
            <a:r>
              <a:rPr lang="zh-CN" altLang="en-US" sz="2400" b="1" dirty="0">
                <a:solidFill>
                  <a:srgbClr val="996600"/>
                </a:solidFill>
              </a:rPr>
              <a:t>曼昆和鲍尔的论文</a:t>
            </a:r>
            <a:r>
              <a:rPr lang="en-US" altLang="zh-CN" sz="2400" b="1" dirty="0">
                <a:solidFill>
                  <a:srgbClr val="996600"/>
                </a:solidFill>
              </a:rPr>
              <a:t>《</a:t>
            </a:r>
            <a:r>
              <a:rPr lang="zh-CN" altLang="en-US" sz="2400" b="1" dirty="0">
                <a:solidFill>
                  <a:srgbClr val="996600"/>
                </a:solidFill>
              </a:rPr>
              <a:t>价格黏性宣言</a:t>
            </a:r>
            <a:r>
              <a:rPr lang="en-US" altLang="zh-CN" sz="2400" b="1" dirty="0">
                <a:solidFill>
                  <a:srgbClr val="996600"/>
                </a:solidFill>
              </a:rPr>
              <a:t>》</a:t>
            </a:r>
            <a:r>
              <a:rPr lang="zh-CN" altLang="en-US" sz="2400" b="1" dirty="0">
                <a:solidFill>
                  <a:srgbClr val="996600"/>
                </a:solidFill>
              </a:rPr>
              <a:t>（</a:t>
            </a:r>
            <a:r>
              <a:rPr lang="en-US" altLang="zh-CN" sz="2400" b="1" dirty="0">
                <a:solidFill>
                  <a:srgbClr val="996600"/>
                </a:solidFill>
              </a:rPr>
              <a:t>A Sticky-Price Manifesto</a:t>
            </a:r>
            <a:r>
              <a:rPr lang="zh-CN" altLang="en-US" sz="2400" b="1" dirty="0">
                <a:solidFill>
                  <a:srgbClr val="996600"/>
                </a:solidFill>
              </a:rPr>
              <a:t>）被视为新凯恩斯主义的宣言之一</a:t>
            </a:r>
          </a:p>
        </p:txBody>
      </p:sp>
    </p:spTree>
    <p:extLst>
      <p:ext uri="{BB962C8B-B14F-4D97-AF65-F5344CB8AC3E}">
        <p14:creationId xmlns:p14="http://schemas.microsoft.com/office/powerpoint/2010/main" val="295934379"/>
      </p:ext>
    </p:extLst>
  </p:cSld>
  <p:clrMapOvr>
    <a:masterClrMapping/>
  </p:clrMapOvr>
  <p:transition>
    <p:pull dir="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zh-CN" altLang="en-US" sz="2800" dirty="0">
                <a:solidFill>
                  <a:srgbClr val="996600"/>
                </a:solidFill>
                <a:ea typeface="黑体" pitchFamily="2" charset="-122"/>
              </a:rPr>
              <a:t>与</a:t>
            </a:r>
            <a:r>
              <a:rPr lang="en-US" altLang="zh-CN" sz="2800" dirty="0">
                <a:solidFill>
                  <a:srgbClr val="996600"/>
                </a:solidFill>
                <a:latin typeface="Arial" charset="0"/>
                <a:ea typeface="黑体" pitchFamily="2" charset="-122"/>
              </a:rPr>
              <a:t>“</a:t>
            </a:r>
            <a:r>
              <a:rPr lang="zh-CN" altLang="en-US" sz="2800" dirty="0">
                <a:solidFill>
                  <a:srgbClr val="996600"/>
                </a:solidFill>
                <a:latin typeface="Arial" charset="0"/>
                <a:ea typeface="黑体" pitchFamily="2" charset="-122"/>
              </a:rPr>
              <a:t>黏</a:t>
            </a:r>
            <a:r>
              <a:rPr lang="zh-CN" altLang="en-US" sz="2800" dirty="0">
                <a:solidFill>
                  <a:srgbClr val="996600"/>
                </a:solidFill>
                <a:ea typeface="黑体" pitchFamily="2" charset="-122"/>
              </a:rPr>
              <a:t>性</a:t>
            </a:r>
            <a:r>
              <a:rPr lang="zh-CN" altLang="en-US" sz="2800" dirty="0">
                <a:solidFill>
                  <a:srgbClr val="996600"/>
                </a:solidFill>
                <a:latin typeface="Arial" charset="0"/>
                <a:ea typeface="黑体" pitchFamily="2" charset="-122"/>
              </a:rPr>
              <a:t>”</a:t>
            </a:r>
            <a:r>
              <a:rPr lang="zh-CN" altLang="en-US" sz="2800" dirty="0">
                <a:solidFill>
                  <a:srgbClr val="996600"/>
                </a:solidFill>
                <a:ea typeface="黑体" pitchFamily="2" charset="-122"/>
              </a:rPr>
              <a:t>相关的一组概念</a:t>
            </a:r>
          </a:p>
        </p:txBody>
      </p:sp>
      <p:sp>
        <p:nvSpPr>
          <p:cNvPr id="33795" name="Rectangle 4"/>
          <p:cNvSpPr>
            <a:spLocks noGrp="1" noChangeArrowheads="1"/>
          </p:cNvSpPr>
          <p:nvPr>
            <p:ph sz="half" idx="1"/>
          </p:nvPr>
        </p:nvSpPr>
        <p:spPr/>
        <p:txBody>
          <a:bodyPr/>
          <a:lstStyle/>
          <a:p>
            <a:pPr eaLnBrk="1" hangingPunct="1"/>
            <a:endParaRPr lang="en-US" altLang="zh-CN" dirty="0">
              <a:solidFill>
                <a:srgbClr val="663300"/>
              </a:solidFill>
              <a:ea typeface="黑体" pitchFamily="2" charset="-122"/>
            </a:endParaRPr>
          </a:p>
          <a:p>
            <a:pPr eaLnBrk="1" hangingPunct="1"/>
            <a:r>
              <a:rPr lang="zh-CN" altLang="en-US" dirty="0">
                <a:solidFill>
                  <a:srgbClr val="663300"/>
                </a:solidFill>
                <a:ea typeface="黑体" pitchFamily="2" charset="-122"/>
              </a:rPr>
              <a:t>弹性</a:t>
            </a:r>
          </a:p>
          <a:p>
            <a:pPr eaLnBrk="1" hangingPunct="1"/>
            <a:r>
              <a:rPr lang="zh-CN" altLang="en-US" dirty="0">
                <a:solidFill>
                  <a:srgbClr val="663300"/>
                </a:solidFill>
                <a:ea typeface="黑体" pitchFamily="2" charset="-122"/>
              </a:rPr>
              <a:t>刚性</a:t>
            </a:r>
          </a:p>
          <a:p>
            <a:pPr eaLnBrk="1" hangingPunct="1"/>
            <a:r>
              <a:rPr lang="zh-CN" altLang="en-US" dirty="0">
                <a:solidFill>
                  <a:srgbClr val="663300"/>
                </a:solidFill>
                <a:ea typeface="黑体" pitchFamily="2" charset="-122"/>
              </a:rPr>
              <a:t>粘性</a:t>
            </a:r>
          </a:p>
        </p:txBody>
      </p:sp>
      <p:sp>
        <p:nvSpPr>
          <p:cNvPr id="33796" name="Rectangle 5"/>
          <p:cNvSpPr>
            <a:spLocks noGrp="1" noChangeArrowheads="1"/>
          </p:cNvSpPr>
          <p:nvPr>
            <p:ph sz="half" idx="2"/>
          </p:nvPr>
        </p:nvSpPr>
        <p:spPr/>
        <p:txBody>
          <a:bodyPr/>
          <a:lstStyle/>
          <a:p>
            <a:pPr eaLnBrk="1" hangingPunct="1">
              <a:buFont typeface="Wingdings" pitchFamily="2" charset="2"/>
              <a:buNone/>
            </a:pPr>
            <a:r>
              <a:rPr lang="zh-CN" altLang="en-US" sz="2600" b="1" dirty="0">
                <a:solidFill>
                  <a:srgbClr val="663300"/>
                </a:solidFill>
                <a:latin typeface="黑体" pitchFamily="2" charset="-122"/>
                <a:ea typeface="黑体" pitchFamily="2" charset="-122"/>
              </a:rPr>
              <a:t>区分依据</a:t>
            </a:r>
            <a:r>
              <a:rPr lang="en-US" altLang="zh-CN" sz="2600" b="1" dirty="0">
                <a:solidFill>
                  <a:srgbClr val="663300"/>
                </a:solidFill>
                <a:latin typeface="黑体" pitchFamily="2" charset="-122"/>
                <a:ea typeface="黑体" pitchFamily="2" charset="-122"/>
              </a:rPr>
              <a:t>:</a:t>
            </a:r>
          </a:p>
          <a:p>
            <a:pPr eaLnBrk="1" hangingPunct="1"/>
            <a:r>
              <a:rPr lang="zh-CN" altLang="en-US" sz="2600" dirty="0">
                <a:solidFill>
                  <a:srgbClr val="996600"/>
                </a:solidFill>
                <a:latin typeface="黑体" pitchFamily="2" charset="-122"/>
                <a:ea typeface="黑体" pitchFamily="2" charset="-122"/>
              </a:rPr>
              <a:t>价格是否变动和变动方向和幅度</a:t>
            </a:r>
          </a:p>
          <a:p>
            <a:pPr eaLnBrk="1" hangingPunct="1"/>
            <a:r>
              <a:rPr lang="zh-CN" altLang="en-US" sz="2600" dirty="0">
                <a:solidFill>
                  <a:srgbClr val="996600"/>
                </a:solidFill>
                <a:latin typeface="黑体" pitchFamily="2" charset="-122"/>
                <a:ea typeface="黑体" pitchFamily="2" charset="-122"/>
              </a:rPr>
              <a:t>影响价格变动的因素有无供求关系以外的因素</a:t>
            </a:r>
          </a:p>
          <a:p>
            <a:pPr eaLnBrk="1" hangingPunct="1"/>
            <a:r>
              <a:rPr lang="zh-CN" altLang="en-US" sz="2600" dirty="0">
                <a:solidFill>
                  <a:srgbClr val="996600"/>
                </a:solidFill>
                <a:latin typeface="黑体" pitchFamily="2" charset="-122"/>
                <a:ea typeface="黑体" pitchFamily="2" charset="-122"/>
              </a:rPr>
              <a:t>结果是不是充分就业的均衡</a:t>
            </a:r>
          </a:p>
        </p:txBody>
      </p:sp>
    </p:spTree>
  </p:cSld>
  <p:clrMapOvr>
    <a:masterClrMapping/>
  </p:clrMapOvr>
  <p:transition>
    <p:pull dir="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365125" y="1077913"/>
            <a:ext cx="184150" cy="823912"/>
          </a:xfrm>
          <a:prstGeom prst="rect">
            <a:avLst/>
          </a:prstGeom>
          <a:noFill/>
          <a:ln w="12700">
            <a:noFill/>
            <a:miter lim="800000"/>
            <a:headEnd/>
            <a:tailEnd/>
          </a:ln>
        </p:spPr>
        <p:txBody>
          <a:bodyPr wrap="none">
            <a:spAutoFit/>
          </a:bodyPr>
          <a:lstStyle/>
          <a:p>
            <a:pPr>
              <a:lnSpc>
                <a:spcPct val="150000"/>
              </a:lnSpc>
            </a:pPr>
            <a:endParaRPr lang="zh-CN" altLang="en-US" sz="3200" b="1">
              <a:latin typeface="Times New Roman" pitchFamily="18" charset="0"/>
            </a:endParaRPr>
          </a:p>
        </p:txBody>
      </p:sp>
      <p:sp>
        <p:nvSpPr>
          <p:cNvPr id="34819" name="Rectangle 3"/>
          <p:cNvSpPr>
            <a:spLocks noGrp="1" noChangeArrowheads="1"/>
          </p:cNvSpPr>
          <p:nvPr>
            <p:ph type="title" idx="4294967295"/>
          </p:nvPr>
        </p:nvSpPr>
        <p:spPr/>
        <p:txBody>
          <a:bodyPr anchor="ctr"/>
          <a:lstStyle/>
          <a:p>
            <a:pPr eaLnBrk="1" hangingPunct="1"/>
            <a:r>
              <a:rPr lang="zh-CN" altLang="en-US" sz="2800" b="1" dirty="0">
                <a:solidFill>
                  <a:srgbClr val="996600"/>
                </a:solidFill>
              </a:rPr>
              <a:t>弹性</a:t>
            </a:r>
            <a:r>
              <a:rPr lang="en-US" altLang="zh-CN" sz="2800" b="1" dirty="0">
                <a:solidFill>
                  <a:srgbClr val="996600"/>
                </a:solidFill>
              </a:rPr>
              <a:t>(elasticity)</a:t>
            </a:r>
            <a:r>
              <a:rPr lang="zh-CN" altLang="en-US" sz="2800" b="1" dirty="0">
                <a:solidFill>
                  <a:srgbClr val="996600"/>
                </a:solidFill>
              </a:rPr>
              <a:t>：</a:t>
            </a:r>
          </a:p>
        </p:txBody>
      </p:sp>
      <p:sp>
        <p:nvSpPr>
          <p:cNvPr id="12292" name="Rectangle 4"/>
          <p:cNvSpPr>
            <a:spLocks noGrp="1" noChangeArrowheads="1"/>
          </p:cNvSpPr>
          <p:nvPr>
            <p:ph type="body" idx="4294967295"/>
          </p:nvPr>
        </p:nvSpPr>
        <p:spPr>
          <a:xfrm>
            <a:off x="566738" y="1752600"/>
            <a:ext cx="8325742" cy="4267200"/>
          </a:xfrm>
        </p:spPr>
        <p:txBody>
          <a:bodyPr/>
          <a:lstStyle/>
          <a:p>
            <a:pPr eaLnBrk="1" hangingPunct="1">
              <a:defRPr/>
            </a:pPr>
            <a:endParaRPr lang="en-US" altLang="zh-CN" b="1" dirty="0"/>
          </a:p>
          <a:p>
            <a:pPr eaLnBrk="1" hangingPunct="1">
              <a:defRPr/>
            </a:pPr>
            <a:r>
              <a:rPr lang="en-US" altLang="zh-CN" b="1" dirty="0"/>
              <a:t> </a:t>
            </a:r>
            <a:r>
              <a:rPr lang="zh-CN" altLang="en-US" sz="2800" b="1" dirty="0">
                <a:solidFill>
                  <a:srgbClr val="996600"/>
                </a:solidFill>
              </a:rPr>
              <a:t>（</a:t>
            </a:r>
            <a:r>
              <a:rPr lang="en-US" altLang="zh-CN" sz="2800" b="1" dirty="0">
                <a:solidFill>
                  <a:srgbClr val="996600"/>
                </a:solidFill>
              </a:rPr>
              <a:t>1</a:t>
            </a:r>
            <a:r>
              <a:rPr lang="zh-CN" altLang="en-US" sz="2800" b="1" dirty="0">
                <a:solidFill>
                  <a:srgbClr val="996600"/>
                </a:solidFill>
              </a:rPr>
              <a:t>）</a:t>
            </a:r>
            <a:r>
              <a:rPr lang="zh-CN" altLang="en-US" sz="2800" b="1" dirty="0">
                <a:solidFill>
                  <a:srgbClr val="996600"/>
                </a:solidFill>
                <a:latin typeface="Arial" panose="020B0604020202020204" pitchFamily="34" charset="0"/>
              </a:rPr>
              <a:t>  </a:t>
            </a:r>
            <a:r>
              <a:rPr lang="zh-CN" altLang="en-US" sz="2800" b="1" dirty="0">
                <a:solidFill>
                  <a:srgbClr val="996600"/>
                </a:solidFill>
              </a:rPr>
              <a:t>工资和价格可以上下调整，使供求相等；</a:t>
            </a:r>
          </a:p>
          <a:p>
            <a:pPr marL="0" indent="0" eaLnBrk="1" hangingPunct="1">
              <a:buNone/>
              <a:defRPr/>
            </a:pPr>
            <a:r>
              <a:rPr lang="zh-CN" altLang="en-US" sz="2800" b="1" dirty="0">
                <a:solidFill>
                  <a:srgbClr val="996600"/>
                </a:solidFill>
              </a:rPr>
              <a:t> </a:t>
            </a:r>
            <a:endParaRPr lang="en-US" altLang="zh-CN" sz="2800" b="1" dirty="0">
              <a:solidFill>
                <a:srgbClr val="996600"/>
              </a:solidFill>
            </a:endParaRPr>
          </a:p>
          <a:p>
            <a:pPr eaLnBrk="1" hangingPunct="1">
              <a:defRPr/>
            </a:pPr>
            <a:r>
              <a:rPr lang="zh-CN" altLang="en-US" sz="2800" b="1" dirty="0">
                <a:solidFill>
                  <a:srgbClr val="996600"/>
                </a:solidFill>
              </a:rPr>
              <a:t>（</a:t>
            </a:r>
            <a:r>
              <a:rPr lang="en-US" altLang="zh-CN" sz="2800" b="1" dirty="0">
                <a:solidFill>
                  <a:srgbClr val="996600"/>
                </a:solidFill>
              </a:rPr>
              <a:t>2</a:t>
            </a:r>
            <a:r>
              <a:rPr lang="zh-CN" altLang="en-US" sz="2800" b="1" dirty="0">
                <a:solidFill>
                  <a:srgbClr val="996600"/>
                </a:solidFill>
              </a:rPr>
              <a:t>）</a:t>
            </a:r>
            <a:r>
              <a:rPr lang="zh-CN" altLang="en-US" sz="2800" b="1" dirty="0">
                <a:solidFill>
                  <a:srgbClr val="996600"/>
                </a:solidFill>
                <a:latin typeface="Arial" panose="020B0604020202020204" pitchFamily="34" charset="0"/>
              </a:rPr>
              <a:t> </a:t>
            </a:r>
            <a:r>
              <a:rPr lang="zh-CN" altLang="en-US" sz="2800" b="1" dirty="0">
                <a:solidFill>
                  <a:srgbClr val="996600"/>
                </a:solidFill>
              </a:rPr>
              <a:t> 工资和价格的变化完全取决于供求</a:t>
            </a:r>
          </a:p>
          <a:p>
            <a:pPr marL="0" indent="0" eaLnBrk="1" hangingPunct="1">
              <a:buNone/>
              <a:defRPr/>
            </a:pPr>
            <a:endParaRPr lang="zh-CN" altLang="en-US" sz="2800" b="1" dirty="0"/>
          </a:p>
          <a:p>
            <a:pPr eaLnBrk="1" hangingPunct="1">
              <a:defRPr/>
            </a:pPr>
            <a:endParaRPr lang="en-US" altLang="zh-CN" sz="3400" dirty="0">
              <a:effectLst>
                <a:outerShdw blurRad="38100" dist="38100" dir="2700000" algn="tl">
                  <a:srgbClr val="C0C0C0"/>
                </a:outerShdw>
              </a:effectLst>
            </a:endParaRP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8" presetClass="entr" presetSubtype="0" accel="50000" fill="hold" nodeType="afterEffect" nodePh="1">
                                  <p:stCondLst>
                                    <p:cond delay="0"/>
                                  </p:stCondLst>
                                  <p:endCondLst>
                                    <p:cond delay="0"/>
                                  </p:endCondLst>
                                  <p:childTnLst>
                                    <p:set>
                                      <p:cBhvr>
                                        <p:cTn id="6" dur="1" fill="hold">
                                          <p:stCondLst>
                                            <p:cond delay="0"/>
                                          </p:stCondLst>
                                        </p:cTn>
                                        <p:tgtEl>
                                          <p:spTgt spid="12290">
                                            <p:txEl>
                                              <p:pRg st="0" end="0"/>
                                            </p:txEl>
                                          </p:spTgt>
                                        </p:tgtEl>
                                        <p:attrNameLst>
                                          <p:attrName>style.visibility</p:attrName>
                                        </p:attrNameLst>
                                      </p:cBhvr>
                                      <p:to>
                                        <p:strVal val="visible"/>
                                      </p:to>
                                    </p:set>
                                    <p:anim calcmode="lin" valueType="num">
                                      <p:cBhvr>
                                        <p:cTn id="7" dur="1000" fill="hold"/>
                                        <p:tgtEl>
                                          <p:spTgt spid="12290">
                                            <p:txEl>
                                              <p:pRg st="0" end="0"/>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8" dur="1000" fill="hold"/>
                                        <p:tgtEl>
                                          <p:spTgt spid="12290">
                                            <p:txEl>
                                              <p:pRg st="0" end="0"/>
                                            </p:txEl>
                                          </p:spTgt>
                                        </p:tgtEl>
                                        <p:attrNameLst>
                                          <p:attrName>ppt_x</p:attrName>
                                        </p:attrNameLst>
                                      </p:cBhvr>
                                      <p:tavLst>
                                        <p:tav tm="0">
                                          <p:val>
                                            <p:fltVal val="-1"/>
                                          </p:val>
                                        </p:tav>
                                        <p:tav tm="50000">
                                          <p:val>
                                            <p:fltVal val="0.95"/>
                                          </p:val>
                                        </p:tav>
                                        <p:tav tm="100000">
                                          <p:val>
                                            <p:strVal val="#ppt_x"/>
                                          </p:val>
                                        </p:tav>
                                      </p:tavLst>
                                    </p:anim>
                                    <p:anim calcmode="lin" valueType="num">
                                      <p:cBhvr>
                                        <p:cTn id="9" dur="1000" fill="hold"/>
                                        <p:tgtEl>
                                          <p:spTgt spid="12290">
                                            <p:txEl>
                                              <p:pRg st="0" end="0"/>
                                            </p:txEl>
                                          </p:spTgt>
                                        </p:tgtEl>
                                        <p:attrNameLst>
                                          <p:attrName>ppt_y</p:attrName>
                                        </p:attrNameLst>
                                      </p:cBhvr>
                                      <p:tavLst>
                                        <p:tav tm="0">
                                          <p:val>
                                            <p:strVal val="#ppt_y"/>
                                          </p:val>
                                        </p:tav>
                                        <p:tav tm="100000">
                                          <p:val>
                                            <p:strVal val="#ppt_y"/>
                                          </p:val>
                                        </p:tav>
                                      </p:tavLst>
                                    </p:anim>
                                    <p:animEffect transition="in" filter="fade">
                                      <p:cBhvr>
                                        <p:cTn id="10" dur="1000"/>
                                        <p:tgtEl>
                                          <p:spTgt spid="1229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0" y="1236663"/>
            <a:ext cx="717550" cy="1371600"/>
          </a:xfrm>
          <a:prstGeom prst="rect">
            <a:avLst/>
          </a:prstGeom>
          <a:noFill/>
          <a:ln w="12700">
            <a:noFill/>
            <a:miter lim="800000"/>
            <a:headEnd/>
            <a:tailEnd/>
          </a:ln>
        </p:spPr>
        <p:txBody>
          <a:bodyPr wrap="none">
            <a:spAutoFit/>
          </a:bodyPr>
          <a:lstStyle/>
          <a:p>
            <a:pPr>
              <a:lnSpc>
                <a:spcPct val="150000"/>
              </a:lnSpc>
            </a:pPr>
            <a:r>
              <a:rPr lang="en-US" altLang="zh-CN" sz="2400">
                <a:latin typeface="Times New Roman" pitchFamily="18" charset="0"/>
              </a:rPr>
              <a:t>       </a:t>
            </a:r>
            <a:endParaRPr lang="en-US" altLang="zh-CN" sz="3200" b="1">
              <a:latin typeface="Times New Roman" pitchFamily="18" charset="0"/>
            </a:endParaRPr>
          </a:p>
          <a:p>
            <a:pPr>
              <a:lnSpc>
                <a:spcPct val="150000"/>
              </a:lnSpc>
            </a:pPr>
            <a:endParaRPr lang="en-US" altLang="zh-CN" sz="3200" b="1">
              <a:latin typeface="Times New Roman" pitchFamily="18" charset="0"/>
            </a:endParaRPr>
          </a:p>
        </p:txBody>
      </p:sp>
      <p:sp>
        <p:nvSpPr>
          <p:cNvPr id="35843" name="Rectangle 3"/>
          <p:cNvSpPr>
            <a:spLocks noGrp="1" noChangeArrowheads="1"/>
          </p:cNvSpPr>
          <p:nvPr>
            <p:ph type="title" idx="4294967295"/>
          </p:nvPr>
        </p:nvSpPr>
        <p:spPr/>
        <p:txBody>
          <a:bodyPr anchor="ctr"/>
          <a:lstStyle/>
          <a:p>
            <a:pPr eaLnBrk="1" hangingPunct="1"/>
            <a:r>
              <a:rPr lang="zh-CN" altLang="en-US" sz="2800" b="1" dirty="0">
                <a:solidFill>
                  <a:srgbClr val="663300"/>
                </a:solidFill>
              </a:rPr>
              <a:t>刚性 </a:t>
            </a:r>
            <a:r>
              <a:rPr lang="en-US" altLang="zh-CN" sz="2800" b="1" dirty="0">
                <a:solidFill>
                  <a:srgbClr val="663300"/>
                </a:solidFill>
              </a:rPr>
              <a:t>(rigidity)</a:t>
            </a:r>
            <a:r>
              <a:rPr lang="zh-CN" altLang="en-US" sz="2800" b="1" dirty="0">
                <a:solidFill>
                  <a:srgbClr val="663300"/>
                </a:solidFill>
              </a:rPr>
              <a:t>：</a:t>
            </a:r>
          </a:p>
        </p:txBody>
      </p:sp>
      <p:sp>
        <p:nvSpPr>
          <p:cNvPr id="35844" name="Rectangle 4"/>
          <p:cNvSpPr>
            <a:spLocks noGrp="1" noChangeArrowheads="1"/>
          </p:cNvSpPr>
          <p:nvPr>
            <p:ph type="body" idx="4294967295"/>
          </p:nvPr>
        </p:nvSpPr>
        <p:spPr>
          <a:xfrm>
            <a:off x="107504" y="1752600"/>
            <a:ext cx="8712968" cy="4267200"/>
          </a:xfrm>
        </p:spPr>
        <p:txBody>
          <a:bodyPr/>
          <a:lstStyle/>
          <a:p>
            <a:pPr eaLnBrk="1" hangingPunct="1"/>
            <a:endParaRPr lang="en-US" altLang="zh-CN" b="1" dirty="0"/>
          </a:p>
          <a:p>
            <a:pPr eaLnBrk="1" hangingPunct="1"/>
            <a:r>
              <a:rPr lang="en-US" altLang="zh-CN" b="1" dirty="0">
                <a:solidFill>
                  <a:srgbClr val="996600"/>
                </a:solidFill>
              </a:rPr>
              <a:t> </a:t>
            </a:r>
            <a:r>
              <a:rPr lang="zh-CN" altLang="en-US" sz="2800" b="1" dirty="0">
                <a:solidFill>
                  <a:srgbClr val="996600"/>
                </a:solidFill>
              </a:rPr>
              <a:t>（</a:t>
            </a:r>
            <a:r>
              <a:rPr lang="en-US" altLang="zh-CN" sz="2800" b="1" dirty="0">
                <a:solidFill>
                  <a:srgbClr val="996600"/>
                </a:solidFill>
              </a:rPr>
              <a:t>1</a:t>
            </a:r>
            <a:r>
              <a:rPr lang="zh-CN" altLang="en-US" sz="2800" b="1" dirty="0">
                <a:solidFill>
                  <a:srgbClr val="996600"/>
                </a:solidFill>
              </a:rPr>
              <a:t>）</a:t>
            </a:r>
            <a:r>
              <a:rPr lang="zh-CN" altLang="en-US" sz="2800" b="1" dirty="0">
                <a:solidFill>
                  <a:srgbClr val="996600"/>
                </a:solidFill>
                <a:latin typeface="Arial" charset="0"/>
              </a:rPr>
              <a:t>   </a:t>
            </a:r>
            <a:r>
              <a:rPr lang="zh-CN" altLang="en-US" sz="2800" b="1" dirty="0">
                <a:solidFill>
                  <a:srgbClr val="996600"/>
                </a:solidFill>
              </a:rPr>
              <a:t>工资和价格不能下降</a:t>
            </a:r>
            <a:endParaRPr lang="en-US" altLang="zh-CN" sz="2800" b="1" dirty="0">
              <a:solidFill>
                <a:srgbClr val="996600"/>
              </a:solidFill>
            </a:endParaRPr>
          </a:p>
          <a:p>
            <a:pPr marL="0" indent="0" eaLnBrk="1" hangingPunct="1">
              <a:buNone/>
            </a:pPr>
            <a:endParaRPr lang="zh-CN" altLang="en-US" sz="2800" b="1" dirty="0">
              <a:solidFill>
                <a:srgbClr val="996600"/>
              </a:solidFill>
            </a:endParaRPr>
          </a:p>
          <a:p>
            <a:pPr eaLnBrk="1" hangingPunct="1"/>
            <a:r>
              <a:rPr lang="zh-CN" altLang="en-US" sz="2800" b="1" dirty="0">
                <a:solidFill>
                  <a:srgbClr val="996600"/>
                </a:solidFill>
              </a:rPr>
              <a:t> （</a:t>
            </a:r>
            <a:r>
              <a:rPr lang="en-US" altLang="zh-CN" sz="2800" b="1" dirty="0">
                <a:solidFill>
                  <a:srgbClr val="996600"/>
                </a:solidFill>
              </a:rPr>
              <a:t>2</a:t>
            </a:r>
            <a:r>
              <a:rPr lang="zh-CN" altLang="en-US" sz="2800" b="1" dirty="0">
                <a:solidFill>
                  <a:srgbClr val="996600"/>
                </a:solidFill>
              </a:rPr>
              <a:t>）</a:t>
            </a:r>
            <a:r>
              <a:rPr lang="zh-CN" altLang="en-US" sz="2800" b="1" dirty="0">
                <a:solidFill>
                  <a:srgbClr val="996600"/>
                </a:solidFill>
                <a:latin typeface="Arial" charset="0"/>
              </a:rPr>
              <a:t>  </a:t>
            </a:r>
            <a:r>
              <a:rPr lang="zh-CN" altLang="en-US" sz="2800" b="1" dirty="0">
                <a:solidFill>
                  <a:srgbClr val="996600"/>
                </a:solidFill>
              </a:rPr>
              <a:t> 工资和价格变化受到供求以外的因素影响</a:t>
            </a:r>
            <a:endParaRPr lang="en-US" altLang="zh-CN" sz="2800" b="1" dirty="0">
              <a:solidFill>
                <a:srgbClr val="996600"/>
              </a:solidFill>
            </a:endParaRPr>
          </a:p>
          <a:p>
            <a:pPr marL="0" indent="0" eaLnBrk="1" hangingPunct="1">
              <a:buNone/>
            </a:pPr>
            <a:endParaRPr lang="zh-CN" altLang="en-US" sz="2800" b="1" dirty="0">
              <a:solidFill>
                <a:srgbClr val="996600"/>
              </a:solidFill>
            </a:endParaRPr>
          </a:p>
          <a:p>
            <a:pPr eaLnBrk="1" hangingPunct="1"/>
            <a:r>
              <a:rPr lang="zh-CN" altLang="en-US" sz="2800" b="1" dirty="0">
                <a:solidFill>
                  <a:srgbClr val="996600"/>
                </a:solidFill>
              </a:rPr>
              <a:t> （</a:t>
            </a:r>
            <a:r>
              <a:rPr lang="en-US" altLang="zh-CN" sz="2800" b="1" dirty="0">
                <a:solidFill>
                  <a:srgbClr val="996600"/>
                </a:solidFill>
              </a:rPr>
              <a:t>3</a:t>
            </a:r>
            <a:r>
              <a:rPr lang="zh-CN" altLang="en-US" sz="2800" b="1" dirty="0">
                <a:solidFill>
                  <a:srgbClr val="996600"/>
                </a:solidFill>
              </a:rPr>
              <a:t>）</a:t>
            </a:r>
            <a:r>
              <a:rPr lang="zh-CN" altLang="en-US" sz="2800" b="1" dirty="0">
                <a:solidFill>
                  <a:srgbClr val="996600"/>
                </a:solidFill>
                <a:latin typeface="Arial" charset="0"/>
              </a:rPr>
              <a:t>  </a:t>
            </a:r>
            <a:r>
              <a:rPr lang="zh-CN" altLang="en-US" sz="2800" b="1" dirty="0">
                <a:solidFill>
                  <a:srgbClr val="996600"/>
                </a:solidFill>
              </a:rPr>
              <a:t> 刚性的存在使非均衡成为常态</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8" presetClass="entr" presetSubtype="0" accel="50000" fill="hold" nodeType="afterEffect">
                                  <p:stCondLst>
                                    <p:cond delay="0"/>
                                  </p:stCondLst>
                                  <p:childTnLst>
                                    <p:set>
                                      <p:cBhvr>
                                        <p:cTn id="6" dur="1" fill="hold">
                                          <p:stCondLst>
                                            <p:cond delay="0"/>
                                          </p:stCondLst>
                                        </p:cTn>
                                        <p:tgtEl>
                                          <p:spTgt spid="13314">
                                            <p:txEl>
                                              <p:pRg st="0" end="0"/>
                                            </p:txEl>
                                          </p:spTgt>
                                        </p:tgtEl>
                                        <p:attrNameLst>
                                          <p:attrName>style.visibility</p:attrName>
                                        </p:attrNameLst>
                                      </p:cBhvr>
                                      <p:to>
                                        <p:strVal val="visible"/>
                                      </p:to>
                                    </p:set>
                                    <p:anim calcmode="lin" valueType="num">
                                      <p:cBhvr>
                                        <p:cTn id="7" dur="1000" fill="hold"/>
                                        <p:tgtEl>
                                          <p:spTgt spid="13314">
                                            <p:txEl>
                                              <p:pRg st="0" end="0"/>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8" dur="1000" fill="hold"/>
                                        <p:tgtEl>
                                          <p:spTgt spid="13314">
                                            <p:txEl>
                                              <p:pRg st="0" end="0"/>
                                            </p:txEl>
                                          </p:spTgt>
                                        </p:tgtEl>
                                        <p:attrNameLst>
                                          <p:attrName>ppt_x</p:attrName>
                                        </p:attrNameLst>
                                      </p:cBhvr>
                                      <p:tavLst>
                                        <p:tav tm="0">
                                          <p:val>
                                            <p:fltVal val="-1"/>
                                          </p:val>
                                        </p:tav>
                                        <p:tav tm="50000">
                                          <p:val>
                                            <p:fltVal val="0.95"/>
                                          </p:val>
                                        </p:tav>
                                        <p:tav tm="100000">
                                          <p:val>
                                            <p:strVal val="#ppt_x"/>
                                          </p:val>
                                        </p:tav>
                                      </p:tavLst>
                                    </p:anim>
                                    <p:anim calcmode="lin" valueType="num">
                                      <p:cBhvr>
                                        <p:cTn id="9" dur="1000" fill="hold"/>
                                        <p:tgtEl>
                                          <p:spTgt spid="13314">
                                            <p:txEl>
                                              <p:pRg st="0" end="0"/>
                                            </p:txEl>
                                          </p:spTgt>
                                        </p:tgtEl>
                                        <p:attrNameLst>
                                          <p:attrName>ppt_y</p:attrName>
                                        </p:attrNameLst>
                                      </p:cBhvr>
                                      <p:tavLst>
                                        <p:tav tm="0">
                                          <p:val>
                                            <p:strVal val="#ppt_y"/>
                                          </p:val>
                                        </p:tav>
                                        <p:tav tm="100000">
                                          <p:val>
                                            <p:strVal val="#ppt_y"/>
                                          </p:val>
                                        </p:tav>
                                      </p:tavLst>
                                    </p:anim>
                                    <p:animEffect transition="in" filter="fade">
                                      <p:cBhvr>
                                        <p:cTn id="10" dur="1000"/>
                                        <p:tgtEl>
                                          <p:spTgt spid="133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250825" y="1296988"/>
            <a:ext cx="565150" cy="639762"/>
          </a:xfrm>
          <a:prstGeom prst="rect">
            <a:avLst/>
          </a:prstGeom>
          <a:noFill/>
          <a:ln w="12700">
            <a:noFill/>
            <a:miter lim="800000"/>
            <a:headEnd/>
            <a:tailEnd/>
          </a:ln>
        </p:spPr>
        <p:txBody>
          <a:bodyPr wrap="none">
            <a:spAutoFit/>
          </a:bodyPr>
          <a:lstStyle/>
          <a:p>
            <a:pPr>
              <a:lnSpc>
                <a:spcPct val="150000"/>
              </a:lnSpc>
            </a:pPr>
            <a:r>
              <a:rPr lang="en-US" altLang="zh-CN" sz="2400">
                <a:latin typeface="Times New Roman" pitchFamily="18" charset="0"/>
              </a:rPr>
              <a:t>     </a:t>
            </a:r>
            <a:endParaRPr lang="en-US" altLang="zh-CN" sz="3200">
              <a:latin typeface="Times New Roman" pitchFamily="18" charset="0"/>
            </a:endParaRPr>
          </a:p>
        </p:txBody>
      </p:sp>
      <p:sp>
        <p:nvSpPr>
          <p:cNvPr id="36867" name="Rectangle 3"/>
          <p:cNvSpPr>
            <a:spLocks noGrp="1" noChangeArrowheads="1"/>
          </p:cNvSpPr>
          <p:nvPr>
            <p:ph type="title" idx="4294967295"/>
          </p:nvPr>
        </p:nvSpPr>
        <p:spPr/>
        <p:txBody>
          <a:bodyPr anchor="ctr"/>
          <a:lstStyle/>
          <a:p>
            <a:pPr eaLnBrk="1" hangingPunct="1"/>
            <a:r>
              <a:rPr lang="zh-CN" altLang="en-US" sz="3200" b="1" dirty="0">
                <a:solidFill>
                  <a:srgbClr val="663300"/>
                </a:solidFill>
              </a:rPr>
              <a:t>黏性 </a:t>
            </a:r>
            <a:r>
              <a:rPr lang="en-US" altLang="zh-CN" sz="3200" b="1" dirty="0">
                <a:solidFill>
                  <a:srgbClr val="663300"/>
                </a:solidFill>
                <a:latin typeface="Times New Roman" panose="02020603050405020304" pitchFamily="18" charset="0"/>
                <a:cs typeface="Times New Roman" panose="02020603050405020304" pitchFamily="18" charset="0"/>
              </a:rPr>
              <a:t>(sticky)</a:t>
            </a:r>
            <a:r>
              <a:rPr lang="zh-CN" altLang="en-US" sz="3200" b="1" dirty="0">
                <a:solidFill>
                  <a:srgbClr val="663300"/>
                </a:solidFill>
              </a:rPr>
              <a:t>：</a:t>
            </a:r>
          </a:p>
        </p:txBody>
      </p:sp>
      <p:sp>
        <p:nvSpPr>
          <p:cNvPr id="14340" name="Rectangle 4"/>
          <p:cNvSpPr>
            <a:spLocks noGrp="1" noChangeArrowheads="1"/>
          </p:cNvSpPr>
          <p:nvPr>
            <p:ph type="body" idx="4294967295"/>
          </p:nvPr>
        </p:nvSpPr>
        <p:spPr>
          <a:xfrm>
            <a:off x="179388" y="1600200"/>
            <a:ext cx="8964612" cy="4530725"/>
          </a:xfrm>
        </p:spPr>
        <p:txBody>
          <a:bodyPr/>
          <a:lstStyle/>
          <a:p>
            <a:pPr eaLnBrk="1" hangingPunct="1">
              <a:defRPr/>
            </a:pPr>
            <a:endParaRPr lang="en-US" altLang="zh-CN" sz="2800" b="1" dirty="0">
              <a:solidFill>
                <a:srgbClr val="663300"/>
              </a:solidFill>
            </a:endParaRPr>
          </a:p>
          <a:p>
            <a:pPr eaLnBrk="1" hangingPunct="1">
              <a:defRPr/>
            </a:pPr>
            <a:r>
              <a:rPr lang="zh-CN" altLang="en-US" sz="2800" b="1" dirty="0">
                <a:solidFill>
                  <a:srgbClr val="663300"/>
                </a:solidFill>
              </a:rPr>
              <a:t>（</a:t>
            </a:r>
            <a:r>
              <a:rPr lang="en-US" altLang="zh-CN" sz="2800" b="1" dirty="0">
                <a:solidFill>
                  <a:srgbClr val="663300"/>
                </a:solidFill>
              </a:rPr>
              <a:t>1</a:t>
            </a:r>
            <a:r>
              <a:rPr lang="zh-CN" altLang="en-US" sz="2800" b="1" dirty="0">
                <a:solidFill>
                  <a:srgbClr val="663300"/>
                </a:solidFill>
              </a:rPr>
              <a:t>）工资和价格不能灵活、迅速地随市场条件变动</a:t>
            </a:r>
            <a:endParaRPr lang="en-US" altLang="zh-CN" sz="2800" b="1" dirty="0">
              <a:solidFill>
                <a:srgbClr val="663300"/>
              </a:solidFill>
            </a:endParaRPr>
          </a:p>
          <a:p>
            <a:pPr eaLnBrk="1" hangingPunct="1">
              <a:defRPr/>
            </a:pPr>
            <a:endParaRPr lang="zh-CN" altLang="en-US" sz="2800" b="1" dirty="0">
              <a:solidFill>
                <a:srgbClr val="663300"/>
              </a:solidFill>
            </a:endParaRPr>
          </a:p>
          <a:p>
            <a:pPr eaLnBrk="1" hangingPunct="1">
              <a:defRPr/>
            </a:pPr>
            <a:r>
              <a:rPr lang="zh-CN" altLang="en-US" sz="2800" b="1" dirty="0">
                <a:solidFill>
                  <a:srgbClr val="663300"/>
                </a:solidFill>
              </a:rPr>
              <a:t>（</a:t>
            </a:r>
            <a:r>
              <a:rPr lang="en-US" altLang="zh-CN" sz="2800" b="1" dirty="0">
                <a:solidFill>
                  <a:srgbClr val="663300"/>
                </a:solidFill>
              </a:rPr>
              <a:t>2</a:t>
            </a:r>
            <a:r>
              <a:rPr lang="zh-CN" altLang="en-US" sz="2800" b="1" dirty="0">
                <a:solidFill>
                  <a:srgbClr val="663300"/>
                </a:solidFill>
              </a:rPr>
              <a:t>）工资和价格变化受到供求以外的因素影响</a:t>
            </a:r>
            <a:endParaRPr lang="en-US" altLang="zh-CN" sz="2800" b="1" dirty="0">
              <a:solidFill>
                <a:srgbClr val="663300"/>
              </a:solidFill>
            </a:endParaRPr>
          </a:p>
          <a:p>
            <a:pPr eaLnBrk="1" hangingPunct="1">
              <a:defRPr/>
            </a:pPr>
            <a:endParaRPr lang="zh-CN" altLang="en-US" sz="2800" b="1" dirty="0">
              <a:solidFill>
                <a:srgbClr val="663300"/>
              </a:solidFill>
            </a:endParaRPr>
          </a:p>
          <a:p>
            <a:pPr eaLnBrk="1" hangingPunct="1">
              <a:defRPr/>
            </a:pPr>
            <a:r>
              <a:rPr lang="zh-CN" altLang="en-US" sz="2800" b="1" dirty="0">
                <a:solidFill>
                  <a:srgbClr val="663300"/>
                </a:solidFill>
              </a:rPr>
              <a:t>（</a:t>
            </a:r>
            <a:r>
              <a:rPr lang="en-US" altLang="zh-CN" sz="2800" b="1" dirty="0">
                <a:solidFill>
                  <a:srgbClr val="663300"/>
                </a:solidFill>
              </a:rPr>
              <a:t>3</a:t>
            </a:r>
            <a:r>
              <a:rPr lang="zh-CN" altLang="en-US" sz="2800" b="1" dirty="0">
                <a:solidFill>
                  <a:srgbClr val="663300"/>
                </a:solidFill>
              </a:rPr>
              <a:t>）黏性的存在使非均衡成为常态</a:t>
            </a:r>
          </a:p>
          <a:p>
            <a:pPr eaLnBrk="1" hangingPunct="1">
              <a:defRPr/>
            </a:pPr>
            <a:endParaRPr lang="zh-CN" altLang="en-US" sz="2800" b="1" dirty="0">
              <a:solidFill>
                <a:srgbClr val="663300"/>
              </a:solidFill>
            </a:endParaRPr>
          </a:p>
          <a:p>
            <a:pPr marL="0" indent="0" eaLnBrk="1" hangingPunct="1">
              <a:buNone/>
              <a:defRPr/>
            </a:pPr>
            <a:r>
              <a:rPr lang="zh-CN" altLang="en-US" dirty="0"/>
              <a:t> </a:t>
            </a:r>
          </a:p>
          <a:p>
            <a:pPr eaLnBrk="1" hangingPunct="1">
              <a:defRPr/>
            </a:pPr>
            <a:endParaRPr lang="en-US" altLang="zh-CN" dirty="0">
              <a:effectLst>
                <a:outerShdw blurRad="38100" dist="38100" dir="2700000" algn="tl">
                  <a:srgbClr val="C0C0C0"/>
                </a:outerShdw>
              </a:effectLst>
            </a:endParaRPr>
          </a:p>
        </p:txBody>
      </p:sp>
    </p:spTree>
  </p:cSld>
  <p:clrMapOvr>
    <a:masterClrMapping/>
  </p:clrMapOvr>
  <p:transition>
    <p:pull dir="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179388" y="765175"/>
            <a:ext cx="8964612" cy="579438"/>
          </a:xfrm>
          <a:prstGeom prst="rect">
            <a:avLst/>
          </a:prstGeom>
          <a:noFill/>
          <a:ln w="12700">
            <a:noFill/>
            <a:miter lim="800000"/>
            <a:headEnd/>
            <a:tailEnd/>
          </a:ln>
        </p:spPr>
        <p:txBody>
          <a:bodyPr>
            <a:spAutoFit/>
          </a:bodyPr>
          <a:lstStyle/>
          <a:p>
            <a:endParaRPr lang="zh-CN" altLang="en-US" sz="3200" b="1">
              <a:latin typeface="Times New Roman" pitchFamily="18" charset="0"/>
            </a:endParaRPr>
          </a:p>
        </p:txBody>
      </p:sp>
      <p:sp>
        <p:nvSpPr>
          <p:cNvPr id="15363" name="Rectangle 3"/>
          <p:cNvSpPr>
            <a:spLocks noGrp="1" noChangeArrowheads="1"/>
          </p:cNvSpPr>
          <p:nvPr>
            <p:ph type="title" idx="4294967295"/>
          </p:nvPr>
        </p:nvSpPr>
        <p:spPr/>
        <p:txBody>
          <a:bodyPr anchor="ctr"/>
          <a:lstStyle/>
          <a:p>
            <a:pPr eaLnBrk="1" hangingPunct="1">
              <a:defRPr/>
            </a:pPr>
            <a:r>
              <a:rPr lang="zh-CN" altLang="en-US" sz="3200" b="1" dirty="0">
                <a:solidFill>
                  <a:srgbClr val="663300"/>
                </a:solidFill>
                <a:effectLst>
                  <a:outerShdw blurRad="38100" dist="38100" dir="2700000" algn="tl">
                    <a:srgbClr val="C0C0C0"/>
                  </a:outerShdw>
                </a:effectLst>
                <a:latin typeface="隶书" panose="02010509060101010101" pitchFamily="49" charset="-122"/>
                <a:ea typeface="隶书" panose="02010509060101010101" pitchFamily="49" charset="-122"/>
              </a:rPr>
              <a:t>粘性  刚性  弹性的比较</a:t>
            </a:r>
          </a:p>
        </p:txBody>
      </p:sp>
      <p:sp>
        <p:nvSpPr>
          <p:cNvPr id="15364" name="Rectangle 4"/>
          <p:cNvSpPr>
            <a:spLocks noGrp="1" noChangeArrowheads="1"/>
          </p:cNvSpPr>
          <p:nvPr>
            <p:ph type="body" idx="4294967295"/>
          </p:nvPr>
        </p:nvSpPr>
        <p:spPr>
          <a:xfrm>
            <a:off x="457200" y="1600200"/>
            <a:ext cx="8507413" cy="4530725"/>
          </a:xfrm>
        </p:spPr>
        <p:txBody>
          <a:bodyPr/>
          <a:lstStyle/>
          <a:p>
            <a:pPr eaLnBrk="1" hangingPunct="1">
              <a:lnSpc>
                <a:spcPct val="90000"/>
              </a:lnSpc>
              <a:defRPr/>
            </a:pPr>
            <a:r>
              <a:rPr lang="zh-CN" altLang="en-US" sz="2400" b="1" dirty="0">
                <a:solidFill>
                  <a:schemeClr val="hlink"/>
                </a:solidFill>
              </a:rPr>
              <a:t>学派       工资、价格的特征</a:t>
            </a:r>
            <a:r>
              <a:rPr lang="en-US" altLang="zh-CN" sz="2400" b="1" dirty="0">
                <a:solidFill>
                  <a:schemeClr val="hlink"/>
                </a:solidFill>
              </a:rPr>
              <a:t>      </a:t>
            </a:r>
            <a:r>
              <a:rPr lang="zh-CN" altLang="en-US" sz="2400" b="1" dirty="0">
                <a:solidFill>
                  <a:schemeClr val="hlink"/>
                </a:solidFill>
              </a:rPr>
              <a:t>市场是否出清</a:t>
            </a:r>
          </a:p>
          <a:p>
            <a:pPr eaLnBrk="1" hangingPunct="1">
              <a:lnSpc>
                <a:spcPct val="90000"/>
              </a:lnSpc>
              <a:defRPr/>
            </a:pPr>
            <a:endParaRPr lang="zh-CN" altLang="en-US" sz="2400" b="1" dirty="0"/>
          </a:p>
          <a:p>
            <a:pPr eaLnBrk="1" hangingPunct="1">
              <a:lnSpc>
                <a:spcPct val="90000"/>
              </a:lnSpc>
              <a:defRPr/>
            </a:pPr>
            <a:r>
              <a:rPr lang="zh-CN" altLang="en-US" sz="2400" b="1" dirty="0"/>
              <a:t>新古典宏</a:t>
            </a:r>
          </a:p>
          <a:p>
            <a:pPr eaLnBrk="1" hangingPunct="1">
              <a:lnSpc>
                <a:spcPct val="90000"/>
              </a:lnSpc>
              <a:defRPr/>
            </a:pPr>
            <a:r>
              <a:rPr lang="zh-CN" altLang="en-US" sz="2400" b="1" dirty="0"/>
              <a:t>观经济学      完全弹性                 出清</a:t>
            </a:r>
          </a:p>
          <a:p>
            <a:pPr eaLnBrk="1" hangingPunct="1">
              <a:lnSpc>
                <a:spcPct val="90000"/>
              </a:lnSpc>
              <a:defRPr/>
            </a:pPr>
            <a:endParaRPr lang="zh-CN" altLang="en-US" sz="2400" b="1" dirty="0"/>
          </a:p>
          <a:p>
            <a:pPr eaLnBrk="1" hangingPunct="1">
              <a:lnSpc>
                <a:spcPct val="90000"/>
              </a:lnSpc>
              <a:defRPr/>
            </a:pPr>
            <a:r>
              <a:rPr lang="zh-CN" altLang="en-US" sz="2400" b="1" dirty="0"/>
              <a:t>原凯恩斯</a:t>
            </a:r>
          </a:p>
          <a:p>
            <a:pPr eaLnBrk="1" hangingPunct="1">
              <a:lnSpc>
                <a:spcPct val="90000"/>
              </a:lnSpc>
              <a:defRPr/>
            </a:pPr>
            <a:r>
              <a:rPr lang="zh-CN" altLang="en-US" sz="2400" b="1" dirty="0"/>
              <a:t>主义            刚性                      非出清</a:t>
            </a:r>
          </a:p>
          <a:p>
            <a:pPr eaLnBrk="1" hangingPunct="1">
              <a:lnSpc>
                <a:spcPct val="90000"/>
              </a:lnSpc>
              <a:defRPr/>
            </a:pPr>
            <a:endParaRPr lang="zh-CN" altLang="en-US" sz="2400" b="1" dirty="0"/>
          </a:p>
          <a:p>
            <a:pPr eaLnBrk="1" hangingPunct="1">
              <a:lnSpc>
                <a:spcPct val="90000"/>
              </a:lnSpc>
              <a:defRPr/>
            </a:pPr>
            <a:r>
              <a:rPr lang="zh-CN" altLang="en-US" sz="2400" b="1" dirty="0"/>
              <a:t>新凯恩斯</a:t>
            </a:r>
          </a:p>
          <a:p>
            <a:pPr eaLnBrk="1" hangingPunct="1">
              <a:lnSpc>
                <a:spcPct val="90000"/>
              </a:lnSpc>
              <a:defRPr/>
            </a:pPr>
            <a:r>
              <a:rPr lang="zh-CN" altLang="en-US" sz="2400" b="1" dirty="0"/>
              <a:t>主义            黏性                      非出清</a:t>
            </a:r>
            <a:endParaRPr lang="en-US" altLang="zh-CN" sz="2400" dirty="0">
              <a:effectLst>
                <a:outerShdw blurRad="38100" dist="38100" dir="2700000" algn="tl">
                  <a:srgbClr val="C0C0C0"/>
                </a:outerShdw>
              </a:effectLst>
            </a:endParaRPr>
          </a:p>
        </p:txBody>
      </p:sp>
    </p:spTree>
  </p:cSld>
  <p:clrMapOvr>
    <a:masterClrMapping/>
  </p:clrMapOvr>
  <p:transition>
    <p:pull dir="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zh-CN" altLang="en-US" sz="3200" dirty="0">
                <a:solidFill>
                  <a:srgbClr val="663300"/>
                </a:solidFill>
                <a:ea typeface="黑体" pitchFamily="2" charset="-122"/>
              </a:rPr>
              <a:t>新凯恩斯主义的基本假设</a:t>
            </a:r>
          </a:p>
        </p:txBody>
      </p:sp>
      <p:sp>
        <p:nvSpPr>
          <p:cNvPr id="40963" name="Rectangle 3"/>
          <p:cNvSpPr>
            <a:spLocks noGrp="1" noChangeArrowheads="1"/>
          </p:cNvSpPr>
          <p:nvPr>
            <p:ph idx="1"/>
          </p:nvPr>
        </p:nvSpPr>
        <p:spPr>
          <a:xfrm>
            <a:off x="566738" y="1752600"/>
            <a:ext cx="3924300" cy="4267200"/>
          </a:xfrm>
        </p:spPr>
        <p:txBody>
          <a:bodyPr/>
          <a:lstStyle/>
          <a:p>
            <a:pPr eaLnBrk="1" hangingPunct="1">
              <a:buFont typeface="Wingdings" pitchFamily="2" charset="2"/>
              <a:buNone/>
            </a:pPr>
            <a:r>
              <a:rPr lang="en-US" altLang="zh-CN" sz="2200" b="1" dirty="0"/>
              <a:t> </a:t>
            </a:r>
            <a:r>
              <a:rPr lang="en-US" altLang="zh-CN" sz="2600" b="1" dirty="0">
                <a:latin typeface="隶书" pitchFamily="49" charset="-122"/>
                <a:ea typeface="隶书" pitchFamily="49" charset="-122"/>
              </a:rPr>
              <a:t>2</a:t>
            </a:r>
            <a:r>
              <a:rPr lang="zh-CN" altLang="en-US" sz="2600" b="1" dirty="0">
                <a:latin typeface="隶书" pitchFamily="49" charset="-122"/>
                <a:ea typeface="隶书" pitchFamily="49" charset="-122"/>
              </a:rPr>
              <a:t>、不完全竞争市场</a:t>
            </a:r>
          </a:p>
          <a:p>
            <a:pPr eaLnBrk="1" hangingPunct="1">
              <a:buFont typeface="Wingdings" pitchFamily="2" charset="2"/>
              <a:buNone/>
            </a:pPr>
            <a:endParaRPr lang="zh-CN" altLang="en-US" sz="2600" b="1" dirty="0">
              <a:latin typeface="隶书" pitchFamily="49" charset="-122"/>
              <a:ea typeface="隶书" pitchFamily="49" charset="-122"/>
            </a:endParaRPr>
          </a:p>
          <a:p>
            <a:pPr eaLnBrk="1" hangingPunct="1"/>
            <a:r>
              <a:rPr lang="zh-CN" altLang="en-US" sz="2200" b="1" dirty="0"/>
              <a:t>（</a:t>
            </a:r>
            <a:r>
              <a:rPr lang="en-US" altLang="zh-CN" sz="2200" b="1" dirty="0"/>
              <a:t>1</a:t>
            </a:r>
            <a:r>
              <a:rPr lang="zh-CN" altLang="en-US" sz="2200" b="1" dirty="0"/>
              <a:t>）</a:t>
            </a:r>
            <a:r>
              <a:rPr lang="zh-CN" altLang="en-US" sz="2200" b="1" dirty="0">
                <a:latin typeface="Arial" charset="0"/>
              </a:rPr>
              <a:t> </a:t>
            </a:r>
            <a:r>
              <a:rPr lang="zh-CN" altLang="en-US" sz="2200" b="1" dirty="0"/>
              <a:t>厂商面临的需求曲线负斜率，对其产品有价格决定权</a:t>
            </a:r>
          </a:p>
          <a:p>
            <a:pPr eaLnBrk="1" hangingPunct="1">
              <a:buFont typeface="Wingdings" pitchFamily="2" charset="2"/>
              <a:buNone/>
            </a:pPr>
            <a:endParaRPr lang="zh-CN" altLang="en-US" sz="2200" b="1" dirty="0"/>
          </a:p>
          <a:p>
            <a:pPr eaLnBrk="1" hangingPunct="1"/>
            <a:r>
              <a:rPr lang="zh-CN" altLang="en-US" sz="2200" b="1" dirty="0">
                <a:solidFill>
                  <a:schemeClr val="tx2"/>
                </a:solidFill>
              </a:rPr>
              <a:t>（</a:t>
            </a:r>
            <a:r>
              <a:rPr lang="en-US" altLang="zh-CN" sz="2200" b="1" dirty="0">
                <a:solidFill>
                  <a:schemeClr val="tx2"/>
                </a:solidFill>
              </a:rPr>
              <a:t>2</a:t>
            </a:r>
            <a:r>
              <a:rPr lang="zh-CN" altLang="en-US" sz="2200" b="1" dirty="0">
                <a:solidFill>
                  <a:schemeClr val="tx2"/>
                </a:solidFill>
              </a:rPr>
              <a:t>）</a:t>
            </a:r>
            <a:r>
              <a:rPr lang="zh-CN" altLang="en-US" sz="2200" b="1" dirty="0"/>
              <a:t>当需求变化时，厂商往往是调整</a:t>
            </a:r>
            <a:r>
              <a:rPr lang="zh-CN" altLang="en-US" sz="3100" b="1" dirty="0">
                <a:solidFill>
                  <a:srgbClr val="C00000"/>
                </a:solidFill>
                <a:ea typeface="隶书" pitchFamily="49" charset="-122"/>
              </a:rPr>
              <a:t>产量</a:t>
            </a:r>
            <a:r>
              <a:rPr lang="zh-CN" altLang="en-US" sz="2200" b="1" dirty="0"/>
              <a:t>， 而不是</a:t>
            </a:r>
            <a:r>
              <a:rPr lang="zh-CN" altLang="en-US" sz="3100" b="1" dirty="0">
                <a:solidFill>
                  <a:srgbClr val="C00000"/>
                </a:solidFill>
                <a:ea typeface="隶书" pitchFamily="49" charset="-122"/>
              </a:rPr>
              <a:t>价格</a:t>
            </a:r>
            <a:r>
              <a:rPr lang="zh-CN" altLang="en-US" sz="3100" b="1" dirty="0"/>
              <a:t> </a:t>
            </a:r>
            <a:endParaRPr lang="zh-CN" altLang="en-US" sz="2200" b="1" dirty="0"/>
          </a:p>
          <a:p>
            <a:pPr eaLnBrk="1" hangingPunct="1"/>
            <a:r>
              <a:rPr lang="en-US" altLang="zh-CN" sz="2200" b="1" dirty="0"/>
              <a:t> </a:t>
            </a:r>
            <a:endParaRPr lang="zh-CN" altLang="en-US" sz="2200" b="1" dirty="0"/>
          </a:p>
        </p:txBody>
      </p:sp>
      <p:sp>
        <p:nvSpPr>
          <p:cNvPr id="40964" name="文本占位符 41988"/>
          <p:cNvSpPr>
            <a:spLocks noGrp="1" noChangeArrowheads="1"/>
          </p:cNvSpPr>
          <p:nvPr>
            <p:ph type="body" sz="half" idx="4294967295"/>
          </p:nvPr>
        </p:nvSpPr>
        <p:spPr>
          <a:xfrm>
            <a:off x="4643438" y="1752600"/>
            <a:ext cx="3924300" cy="4267200"/>
          </a:xfrm>
        </p:spPr>
        <p:txBody>
          <a:bodyPr/>
          <a:lstStyle/>
          <a:p>
            <a:endParaRPr lang="zh-CN" altLang="en-US" sz="2200"/>
          </a:p>
        </p:txBody>
      </p:sp>
      <p:pic>
        <p:nvPicPr>
          <p:cNvPr id="40965" name="图片 5"/>
          <p:cNvPicPr>
            <a:picLocks noChangeAspect="1" noChangeArrowheads="1"/>
          </p:cNvPicPr>
          <p:nvPr/>
        </p:nvPicPr>
        <p:blipFill>
          <a:blip r:embed="rId2"/>
          <a:srcRect l="5229" t="-452" r="20422" b="452"/>
          <a:stretch>
            <a:fillRect/>
          </a:stretch>
        </p:blipFill>
        <p:spPr bwMode="auto">
          <a:xfrm>
            <a:off x="4643438" y="1673225"/>
            <a:ext cx="4364037" cy="4478338"/>
          </a:xfrm>
          <a:prstGeom prst="rect">
            <a:avLst/>
          </a:prstGeom>
          <a:solidFill>
            <a:schemeClr val="bg1"/>
          </a:solidFill>
          <a:ln w="9525">
            <a:noFill/>
            <a:miter lim="800000"/>
            <a:headEnd/>
            <a:tailEnd/>
          </a:ln>
        </p:spPr>
      </p:pic>
    </p:spTree>
  </p:cSld>
  <p:clrMapOvr>
    <a:masterClrMapping/>
  </p:clrMapOvr>
  <p:transition>
    <p:pull dir="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idx="4294967295"/>
          </p:nvPr>
        </p:nvSpPr>
        <p:spPr>
          <a:xfrm>
            <a:off x="0" y="277813"/>
            <a:ext cx="9144000" cy="1143000"/>
          </a:xfrm>
        </p:spPr>
        <p:txBody>
          <a:bodyPr anchor="ctr"/>
          <a:lstStyle/>
          <a:p>
            <a:pPr eaLnBrk="1" hangingPunct="1">
              <a:defRPr/>
            </a:pPr>
            <a:r>
              <a:rPr lang="zh-CN" altLang="en-US" sz="3200" dirty="0">
                <a:solidFill>
                  <a:srgbClr val="663300"/>
                </a:solidFill>
                <a:effectLst>
                  <a:outerShdw blurRad="38100" dist="38100" dir="2700000" algn="tl">
                    <a:srgbClr val="C0C0C0"/>
                  </a:outerShdw>
                </a:effectLst>
                <a:latin typeface="黑体" panose="02010609060101010101" pitchFamily="49" charset="-122"/>
                <a:ea typeface="黑体" panose="02010609060101010101" pitchFamily="49" charset="-122"/>
              </a:rPr>
              <a:t>   </a:t>
            </a:r>
            <a:r>
              <a:rPr lang="zh-CN" altLang="en-US" sz="2800" dirty="0">
                <a:solidFill>
                  <a:srgbClr val="663300"/>
                </a:solidFill>
                <a:effectLst>
                  <a:outerShdw blurRad="38100" dist="38100" dir="2700000" algn="tl">
                    <a:srgbClr val="C0C0C0"/>
                  </a:outerShdw>
                </a:effectLst>
                <a:latin typeface="黑体" panose="02010609060101010101" pitchFamily="49" charset="-122"/>
                <a:ea typeface="黑体" panose="02010609060101010101" pitchFamily="49" charset="-122"/>
              </a:rPr>
              <a:t>“新凯恩斯主义”课堂内容中的主要知识点</a:t>
            </a:r>
          </a:p>
        </p:txBody>
      </p:sp>
      <p:sp>
        <p:nvSpPr>
          <p:cNvPr id="130051" name="Rectangle 3"/>
          <p:cNvSpPr>
            <a:spLocks noGrp="1" noChangeArrowheads="1"/>
          </p:cNvSpPr>
          <p:nvPr>
            <p:ph type="body" idx="4294967295"/>
          </p:nvPr>
        </p:nvSpPr>
        <p:spPr>
          <a:xfrm>
            <a:off x="566738" y="1752600"/>
            <a:ext cx="8397750" cy="4267200"/>
          </a:xfrm>
        </p:spPr>
        <p:txBody>
          <a:bodyPr/>
          <a:lstStyle/>
          <a:p>
            <a:pPr eaLnBrk="1" hangingPunct="1">
              <a:defRPr/>
            </a:pPr>
            <a:r>
              <a:rPr lang="zh-CN" altLang="en-US" sz="2400" dirty="0">
                <a:solidFill>
                  <a:srgbClr val="996600"/>
                </a:solidFill>
                <a:effectLst>
                  <a:outerShdw blurRad="38100" dist="38100" dir="2700000" algn="tl">
                    <a:srgbClr val="C0C0C0"/>
                  </a:outerShdw>
                </a:effectLst>
                <a:latin typeface="黑体" panose="02010609060101010101" pitchFamily="49" charset="-122"/>
                <a:ea typeface="黑体" panose="02010609060101010101" pitchFamily="49" charset="-122"/>
              </a:rPr>
              <a:t>新凯恩斯主义与新古典综合派发展凯恩斯经济学的异同点</a:t>
            </a:r>
          </a:p>
          <a:p>
            <a:pPr eaLnBrk="1" hangingPunct="1">
              <a:defRPr/>
            </a:pPr>
            <a:r>
              <a:rPr lang="zh-CN" altLang="en-US" sz="2400" dirty="0">
                <a:solidFill>
                  <a:srgbClr val="996600"/>
                </a:solidFill>
                <a:latin typeface="黑体" panose="02010609060101010101" pitchFamily="49" charset="-122"/>
                <a:ea typeface="黑体" panose="02010609060101010101" pitchFamily="49" charset="-122"/>
              </a:rPr>
              <a:t>黏性的概念</a:t>
            </a:r>
            <a:r>
              <a:rPr lang="en-US" altLang="zh-CN" sz="2400" dirty="0">
                <a:solidFill>
                  <a:srgbClr val="996600"/>
                </a:solidFill>
                <a:latin typeface="黑体" panose="02010609060101010101" pitchFamily="49" charset="-122"/>
                <a:ea typeface="黑体" panose="02010609060101010101" pitchFamily="49" charset="-122"/>
              </a:rPr>
              <a:t>:  </a:t>
            </a:r>
          </a:p>
          <a:p>
            <a:pPr eaLnBrk="1" hangingPunct="1">
              <a:buFont typeface="Wingdings" pitchFamily="2" charset="2"/>
              <a:buNone/>
              <a:defRPr/>
            </a:pPr>
            <a:r>
              <a:rPr lang="en-US" altLang="zh-CN" sz="2400" dirty="0">
                <a:solidFill>
                  <a:srgbClr val="996600"/>
                </a:solidFill>
                <a:latin typeface="黑体" panose="02010609060101010101" pitchFamily="49" charset="-122"/>
                <a:ea typeface="黑体" panose="02010609060101010101" pitchFamily="49" charset="-122"/>
              </a:rPr>
              <a:t>      </a:t>
            </a:r>
            <a:r>
              <a:rPr lang="zh-CN" altLang="en-US" sz="2400" dirty="0">
                <a:solidFill>
                  <a:srgbClr val="996600"/>
                </a:solidFill>
                <a:latin typeface="黑体" panose="02010609060101010101" pitchFamily="49" charset="-122"/>
                <a:ea typeface="黑体" panose="02010609060101010101" pitchFamily="49" charset="-122"/>
              </a:rPr>
              <a:t>工资黏性   价格黏性</a:t>
            </a:r>
          </a:p>
          <a:p>
            <a:pPr eaLnBrk="1" hangingPunct="1">
              <a:defRPr/>
            </a:pPr>
            <a:r>
              <a:rPr lang="zh-CN" altLang="en-US" sz="2400" dirty="0">
                <a:solidFill>
                  <a:srgbClr val="996600"/>
                </a:solidFill>
                <a:latin typeface="黑体" panose="02010609060101010101" pitchFamily="49" charset="-122"/>
                <a:ea typeface="黑体" panose="02010609060101010101" pitchFamily="49" charset="-122"/>
              </a:rPr>
              <a:t>工资黏性存在的原因：</a:t>
            </a:r>
          </a:p>
          <a:p>
            <a:pPr eaLnBrk="1" hangingPunct="1">
              <a:buFont typeface="Wingdings" pitchFamily="2" charset="2"/>
              <a:buNone/>
              <a:defRPr/>
            </a:pPr>
            <a:r>
              <a:rPr lang="zh-CN" altLang="en-US" sz="2400" dirty="0">
                <a:solidFill>
                  <a:srgbClr val="996600"/>
                </a:solidFill>
                <a:latin typeface="黑体" panose="02010609060101010101" pitchFamily="49" charset="-122"/>
                <a:ea typeface="黑体" panose="02010609060101010101" pitchFamily="49" charset="-122"/>
              </a:rPr>
              <a:t>      工资合同论  效率工资模型</a:t>
            </a:r>
          </a:p>
          <a:p>
            <a:pPr eaLnBrk="1" hangingPunct="1">
              <a:defRPr/>
            </a:pPr>
            <a:r>
              <a:rPr lang="zh-CN" altLang="en-US" sz="2400" dirty="0">
                <a:solidFill>
                  <a:srgbClr val="996600"/>
                </a:solidFill>
                <a:latin typeface="黑体" panose="02010609060101010101" pitchFamily="49" charset="-122"/>
                <a:ea typeface="黑体" panose="02010609060101010101" pitchFamily="49" charset="-122"/>
              </a:rPr>
              <a:t>价格黏性存在的原因</a:t>
            </a:r>
            <a:r>
              <a:rPr lang="en-US" altLang="zh-CN" sz="2400" dirty="0">
                <a:solidFill>
                  <a:srgbClr val="996600"/>
                </a:solidFill>
                <a:latin typeface="黑体" panose="02010609060101010101" pitchFamily="49" charset="-122"/>
                <a:ea typeface="黑体" panose="02010609060101010101" pitchFamily="49" charset="-122"/>
              </a:rPr>
              <a:t>:</a:t>
            </a:r>
          </a:p>
          <a:p>
            <a:pPr marL="0" indent="0" eaLnBrk="1" hangingPunct="1">
              <a:buNone/>
              <a:defRPr/>
            </a:pPr>
            <a:r>
              <a:rPr lang="zh-CN" altLang="en-US" sz="2400" dirty="0">
                <a:solidFill>
                  <a:srgbClr val="996600"/>
                </a:solidFill>
                <a:latin typeface="黑体" panose="02010609060101010101" pitchFamily="49" charset="-122"/>
                <a:ea typeface="黑体" panose="02010609060101010101" pitchFamily="49" charset="-122"/>
              </a:rPr>
              <a:t>      菜单成本论；  折弯需求曲线模型</a:t>
            </a:r>
            <a:endParaRPr lang="en-US" altLang="zh-CN" sz="2400" dirty="0">
              <a:solidFill>
                <a:srgbClr val="996600"/>
              </a:solidFill>
              <a:latin typeface="黑体" panose="02010609060101010101" pitchFamily="49" charset="-122"/>
              <a:ea typeface="黑体" panose="02010609060101010101" pitchFamily="49" charset="-122"/>
            </a:endParaRPr>
          </a:p>
          <a:p>
            <a:pPr eaLnBrk="1" hangingPunct="1">
              <a:defRPr/>
            </a:pPr>
            <a:r>
              <a:rPr lang="zh-CN" altLang="en-US" sz="2400" dirty="0">
                <a:solidFill>
                  <a:srgbClr val="996600"/>
                </a:solidFill>
                <a:latin typeface="黑体" panose="02010609060101010101" pitchFamily="49" charset="-122"/>
                <a:ea typeface="黑体" panose="02010609060101010101" pitchFamily="49" charset="-122"/>
              </a:rPr>
              <a:t>政策主张：粗调</a:t>
            </a:r>
            <a:endParaRPr lang="en-US" altLang="zh-CN" sz="2400" dirty="0">
              <a:solidFill>
                <a:srgbClr val="996600"/>
              </a:solidFill>
              <a:latin typeface="黑体" panose="02010609060101010101" pitchFamily="49" charset="-122"/>
              <a:ea typeface="黑体" panose="02010609060101010101" pitchFamily="49" charset="-122"/>
            </a:endParaRPr>
          </a:p>
          <a:p>
            <a:pPr eaLnBrk="1" hangingPunct="1">
              <a:buFont typeface="Wingdings" pitchFamily="2" charset="2"/>
              <a:buNone/>
              <a:defRPr/>
            </a:pPr>
            <a:r>
              <a:rPr lang="en-US" altLang="zh-CN" sz="2000" dirty="0">
                <a:solidFill>
                  <a:srgbClr val="996600"/>
                </a:solidFill>
                <a:latin typeface="黑体" panose="02010609060101010101" pitchFamily="49" charset="-122"/>
                <a:ea typeface="黑体" panose="02010609060101010101" pitchFamily="49" charset="-122"/>
              </a:rPr>
              <a:t>       </a:t>
            </a:r>
            <a:endParaRPr lang="zh-CN" altLang="en-US" sz="2000" dirty="0">
              <a:solidFill>
                <a:srgbClr val="996600"/>
              </a:solidFill>
              <a:latin typeface="黑体" panose="02010609060101010101" pitchFamily="49" charset="-122"/>
              <a:ea typeface="黑体" panose="02010609060101010101" pitchFamily="49" charset="-122"/>
            </a:endParaRPr>
          </a:p>
          <a:p>
            <a:pPr eaLnBrk="1" hangingPunct="1">
              <a:buFont typeface="Wingdings" pitchFamily="2" charset="2"/>
              <a:buNone/>
              <a:defRPr/>
            </a:pPr>
            <a:endParaRPr lang="en-US" altLang="zh-CN" sz="2600" b="1" dirty="0">
              <a:ea typeface="隶书" panose="02010509060101010101" pitchFamily="49" charset="-122"/>
            </a:endParaRPr>
          </a:p>
        </p:txBody>
      </p:sp>
    </p:spTree>
  </p:cSld>
  <p:clrMapOvr>
    <a:masterClrMapping/>
  </p:clrMapOvr>
  <p:transition>
    <p:pull dir="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250825" y="1116013"/>
            <a:ext cx="590550" cy="2043112"/>
          </a:xfrm>
          <a:prstGeom prst="rect">
            <a:avLst/>
          </a:prstGeom>
          <a:noFill/>
          <a:ln w="12700">
            <a:noFill/>
            <a:miter lim="800000"/>
            <a:headEnd/>
            <a:tailEnd/>
          </a:ln>
        </p:spPr>
        <p:txBody>
          <a:bodyPr wrap="none">
            <a:spAutoFit/>
          </a:bodyPr>
          <a:lstStyle/>
          <a:p>
            <a:pPr>
              <a:lnSpc>
                <a:spcPct val="150000"/>
              </a:lnSpc>
            </a:pPr>
            <a:endParaRPr lang="en-US" altLang="zh-CN" sz="3200" b="1">
              <a:latin typeface="Times New Roman" pitchFamily="18" charset="0"/>
            </a:endParaRPr>
          </a:p>
          <a:p>
            <a:pPr>
              <a:lnSpc>
                <a:spcPct val="150000"/>
              </a:lnSpc>
            </a:pPr>
            <a:r>
              <a:rPr lang="en-US" altLang="zh-CN" sz="3200" b="1">
                <a:latin typeface="Times New Roman" pitchFamily="18" charset="0"/>
              </a:rPr>
              <a:t>    </a:t>
            </a:r>
          </a:p>
          <a:p>
            <a:endParaRPr lang="en-US" altLang="zh-CN" sz="3200" b="1">
              <a:latin typeface="Times New Roman" pitchFamily="18" charset="0"/>
            </a:endParaRPr>
          </a:p>
        </p:txBody>
      </p:sp>
      <p:sp>
        <p:nvSpPr>
          <p:cNvPr id="41987" name="Rectangle 3"/>
          <p:cNvSpPr>
            <a:spLocks noGrp="1" noChangeArrowheads="1"/>
          </p:cNvSpPr>
          <p:nvPr>
            <p:ph type="title" idx="4294967295"/>
          </p:nvPr>
        </p:nvSpPr>
        <p:spPr/>
        <p:txBody>
          <a:bodyPr anchor="ctr"/>
          <a:lstStyle/>
          <a:p>
            <a:pPr eaLnBrk="1" hangingPunct="1"/>
            <a:r>
              <a:rPr lang="zh-CN" altLang="en-US" sz="2800" dirty="0">
                <a:solidFill>
                  <a:srgbClr val="663300"/>
                </a:solidFill>
                <a:ea typeface="黑体" pitchFamily="2" charset="-122"/>
              </a:rPr>
              <a:t>新凯恩斯主义的基本假设</a:t>
            </a:r>
            <a:endParaRPr lang="zh-CN" altLang="zh-CN" sz="2800" dirty="0">
              <a:solidFill>
                <a:srgbClr val="663300"/>
              </a:solidFill>
              <a:ea typeface="黑体" pitchFamily="2" charset="-122"/>
            </a:endParaRPr>
          </a:p>
        </p:txBody>
      </p:sp>
      <p:sp>
        <p:nvSpPr>
          <p:cNvPr id="17412" name="Rectangle 4"/>
          <p:cNvSpPr>
            <a:spLocks noGrp="1" noChangeArrowheads="1"/>
          </p:cNvSpPr>
          <p:nvPr>
            <p:ph type="body" idx="4294967295"/>
          </p:nvPr>
        </p:nvSpPr>
        <p:spPr/>
        <p:txBody>
          <a:bodyPr/>
          <a:lstStyle/>
          <a:p>
            <a:pPr marL="0" indent="0" eaLnBrk="1" hangingPunct="1">
              <a:buNone/>
              <a:defRPr/>
            </a:pPr>
            <a:endParaRPr lang="en-US" altLang="zh-CN" sz="2800" b="1" dirty="0">
              <a:solidFill>
                <a:srgbClr val="996600"/>
              </a:solidFill>
            </a:endParaRPr>
          </a:p>
          <a:p>
            <a:pPr marL="0" indent="0" eaLnBrk="1" hangingPunct="1">
              <a:buNone/>
              <a:defRPr/>
            </a:pPr>
            <a:r>
              <a:rPr lang="en-US" altLang="zh-CN" sz="2800" b="1" dirty="0">
                <a:solidFill>
                  <a:srgbClr val="996600"/>
                </a:solidFill>
              </a:rPr>
              <a:t>3</a:t>
            </a:r>
            <a:r>
              <a:rPr lang="zh-CN" altLang="en-US" sz="2800" b="1" dirty="0">
                <a:solidFill>
                  <a:srgbClr val="996600"/>
                </a:solidFill>
              </a:rPr>
              <a:t>、最大化原则假设</a:t>
            </a:r>
          </a:p>
          <a:p>
            <a:pPr eaLnBrk="1" hangingPunct="1">
              <a:defRPr/>
            </a:pPr>
            <a:r>
              <a:rPr lang="zh-CN" altLang="en-US" sz="2800" b="1" dirty="0">
                <a:solidFill>
                  <a:srgbClr val="996600"/>
                </a:solidFill>
              </a:rPr>
              <a:t>    消费者效用最大化</a:t>
            </a:r>
          </a:p>
          <a:p>
            <a:pPr eaLnBrk="1" hangingPunct="1">
              <a:defRPr/>
            </a:pPr>
            <a:r>
              <a:rPr lang="zh-CN" altLang="en-US" sz="2800" b="1" dirty="0">
                <a:solidFill>
                  <a:srgbClr val="996600"/>
                </a:solidFill>
              </a:rPr>
              <a:t>    生产者利润最大化</a:t>
            </a:r>
          </a:p>
          <a:p>
            <a:pPr marL="0" indent="0" eaLnBrk="1" hangingPunct="1">
              <a:buNone/>
              <a:defRPr/>
            </a:pPr>
            <a:r>
              <a:rPr lang="zh-CN" altLang="en-US" sz="2800" b="1" dirty="0">
                <a:solidFill>
                  <a:srgbClr val="996600"/>
                </a:solidFill>
              </a:rPr>
              <a:t> 是研究微观经济主体行为的出发点</a:t>
            </a:r>
          </a:p>
          <a:p>
            <a:pPr eaLnBrk="1" hangingPunct="1">
              <a:defRPr/>
            </a:pPr>
            <a:endParaRPr lang="zh-CN" altLang="en-US" sz="3400" b="1" dirty="0"/>
          </a:p>
          <a:p>
            <a:pPr eaLnBrk="1" hangingPunct="1">
              <a:defRPr/>
            </a:pPr>
            <a:endParaRPr lang="en-US" altLang="zh-CN" sz="3400" dirty="0">
              <a:effectLst>
                <a:outerShdw blurRad="38100" dist="38100" dir="2700000" algn="tl">
                  <a:srgbClr val="C0C0C0"/>
                </a:outerShdw>
              </a:effectLst>
            </a:endParaRP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7410">
                                            <p:txEl>
                                              <p:pRg st="1" end="1"/>
                                            </p:txEl>
                                          </p:spTgt>
                                        </p:tgtEl>
                                        <p:attrNameLst>
                                          <p:attrName>style.visibility</p:attrName>
                                        </p:attrNameLst>
                                      </p:cBhvr>
                                      <p:to>
                                        <p:strVal val="visible"/>
                                      </p:to>
                                    </p:set>
                                    <p:anim calcmode="lin" valueType="num">
                                      <p:cBhvr additive="base">
                                        <p:cTn id="7" dur="500" fill="hold"/>
                                        <p:tgtEl>
                                          <p:spTgt spid="1741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0">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p:txBody>
          <a:bodyPr anchor="ctr"/>
          <a:lstStyle/>
          <a:p>
            <a:pPr eaLnBrk="1" hangingPunct="1"/>
            <a:r>
              <a:rPr lang="zh-CN" altLang="en-US" sz="2800" dirty="0">
                <a:solidFill>
                  <a:srgbClr val="663300"/>
                </a:solidFill>
                <a:ea typeface="黑体" pitchFamily="2" charset="-122"/>
              </a:rPr>
              <a:t>新凯恩斯主义的基本假设</a:t>
            </a:r>
            <a:endParaRPr lang="zh-CN" altLang="zh-CN" sz="2800" dirty="0">
              <a:solidFill>
                <a:srgbClr val="663300"/>
              </a:solidFill>
              <a:ea typeface="黑体" pitchFamily="2" charset="-122"/>
            </a:endParaRPr>
          </a:p>
        </p:txBody>
      </p:sp>
      <p:sp>
        <p:nvSpPr>
          <p:cNvPr id="43011" name="Rectangle 3"/>
          <p:cNvSpPr>
            <a:spLocks noGrp="1" noChangeArrowheads="1"/>
          </p:cNvSpPr>
          <p:nvPr>
            <p:ph type="body" idx="4294967295"/>
          </p:nvPr>
        </p:nvSpPr>
        <p:spPr/>
        <p:txBody>
          <a:bodyPr/>
          <a:lstStyle/>
          <a:p>
            <a:pPr eaLnBrk="1" hangingPunct="1"/>
            <a:r>
              <a:rPr lang="en-US" altLang="zh-CN" sz="2800" b="1" dirty="0">
                <a:solidFill>
                  <a:srgbClr val="996600"/>
                </a:solidFill>
              </a:rPr>
              <a:t>4</a:t>
            </a:r>
            <a:r>
              <a:rPr lang="zh-CN" altLang="en-US" sz="2800" b="1" dirty="0">
                <a:solidFill>
                  <a:srgbClr val="996600"/>
                </a:solidFill>
              </a:rPr>
              <a:t>、理性预期约束</a:t>
            </a:r>
            <a:r>
              <a:rPr lang="en-US" altLang="zh-CN" sz="2800" b="1" dirty="0">
                <a:solidFill>
                  <a:srgbClr val="996600"/>
                </a:solidFill>
              </a:rPr>
              <a:t>  (rational constraint expectation)</a:t>
            </a:r>
          </a:p>
          <a:p>
            <a:pPr eaLnBrk="1" hangingPunct="1"/>
            <a:r>
              <a:rPr lang="en-US" altLang="zh-CN" sz="2800" b="1" dirty="0">
                <a:solidFill>
                  <a:srgbClr val="996600"/>
                </a:solidFill>
              </a:rPr>
              <a:t>     </a:t>
            </a:r>
            <a:r>
              <a:rPr lang="zh-CN" altLang="en-US" sz="2800" b="1" dirty="0">
                <a:solidFill>
                  <a:srgbClr val="996600"/>
                </a:solidFill>
              </a:rPr>
              <a:t>或近似理性预期</a:t>
            </a:r>
          </a:p>
          <a:p>
            <a:pPr eaLnBrk="1" hangingPunct="1">
              <a:buFont typeface="Wingdings" pitchFamily="2" charset="2"/>
              <a:buNone/>
            </a:pPr>
            <a:r>
              <a:rPr lang="zh-CN" altLang="en-US" sz="2800" b="1" dirty="0">
                <a:solidFill>
                  <a:srgbClr val="996600"/>
                </a:solidFill>
              </a:rPr>
              <a:t>   （</a:t>
            </a:r>
            <a:r>
              <a:rPr lang="en-US" altLang="zh-CN" sz="2800" b="1" dirty="0">
                <a:solidFill>
                  <a:srgbClr val="996600"/>
                </a:solidFill>
              </a:rPr>
              <a:t>near-rationality</a:t>
            </a:r>
            <a:r>
              <a:rPr lang="zh-CN" altLang="en-US" sz="2800" b="1" dirty="0">
                <a:solidFill>
                  <a:srgbClr val="996600"/>
                </a:solidFill>
              </a:rPr>
              <a:t>）</a:t>
            </a:r>
            <a:endParaRPr lang="en-US" altLang="zh-CN" sz="2800" b="1" dirty="0">
              <a:solidFill>
                <a:srgbClr val="996600"/>
              </a:solidFill>
            </a:endParaRPr>
          </a:p>
          <a:p>
            <a:pPr eaLnBrk="1" hangingPunct="1">
              <a:buFont typeface="Wingdings" pitchFamily="2" charset="2"/>
              <a:buNone/>
            </a:pPr>
            <a:r>
              <a:rPr lang="zh-CN" altLang="en-US" sz="2800" b="1" dirty="0">
                <a:solidFill>
                  <a:srgbClr val="663300"/>
                </a:solidFill>
              </a:rPr>
              <a:t>新凯恩斯主义接受理性预期假说，但由于市场不完全和信息不对称等原因，理性预期通常受到约束或限制</a:t>
            </a:r>
          </a:p>
        </p:txBody>
      </p:sp>
    </p:spTree>
  </p:cSld>
  <p:clrMapOvr>
    <a:masterClrMapping/>
  </p:clrMapOvr>
  <p:transition>
    <p:pull dir="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7D6B52-DB44-4462-8E80-1F4C77A4E00E}"/>
              </a:ext>
            </a:extLst>
          </p:cNvPr>
          <p:cNvSpPr>
            <a:spLocks noGrp="1"/>
          </p:cNvSpPr>
          <p:nvPr>
            <p:ph type="title"/>
          </p:nvPr>
        </p:nvSpPr>
        <p:spPr/>
        <p:txBody>
          <a:bodyPr/>
          <a:lstStyle/>
          <a:p>
            <a:r>
              <a:rPr lang="zh-CN" altLang="zh-CN" sz="2800" b="1" dirty="0"/>
              <a:t>曼昆和罗默组编的</a:t>
            </a:r>
            <a:r>
              <a:rPr lang="zh-CN" altLang="en-US" sz="2800" b="1" dirty="0"/>
              <a:t>“新凯恩斯主义”</a:t>
            </a:r>
            <a:r>
              <a:rPr lang="zh-CN" altLang="zh-CN" sz="2800" b="1" dirty="0"/>
              <a:t>两卷本：</a:t>
            </a:r>
            <a:endParaRPr lang="zh-CN" altLang="en-US" sz="2800" b="1" dirty="0"/>
          </a:p>
        </p:txBody>
      </p:sp>
      <p:sp>
        <p:nvSpPr>
          <p:cNvPr id="3" name="内容占位符 2">
            <a:extLst>
              <a:ext uri="{FF2B5EF4-FFF2-40B4-BE49-F238E27FC236}">
                <a16:creationId xmlns:a16="http://schemas.microsoft.com/office/drawing/2014/main" id="{9A4AE625-70BA-4CC2-A8FC-9FBBDC1A8191}"/>
              </a:ext>
            </a:extLst>
          </p:cNvPr>
          <p:cNvSpPr>
            <a:spLocks noGrp="1"/>
          </p:cNvSpPr>
          <p:nvPr>
            <p:ph idx="1"/>
          </p:nvPr>
        </p:nvSpPr>
        <p:spPr/>
        <p:txBody>
          <a:bodyPr/>
          <a:lstStyle/>
          <a:p>
            <a:r>
              <a:rPr lang="zh-CN" altLang="zh-CN" sz="2400" b="1" dirty="0"/>
              <a:t>《新凯恩斯主义经济学（卷</a:t>
            </a:r>
            <a:r>
              <a:rPr lang="en-US" altLang="zh-CN" sz="2400" b="1" dirty="0"/>
              <a:t>1</a:t>
            </a:r>
            <a:r>
              <a:rPr lang="zh-CN" altLang="zh-CN" sz="2400" b="1" dirty="0"/>
              <a:t>）：不完全竞争和黏性价格》</a:t>
            </a:r>
            <a:r>
              <a:rPr lang="en-US" altLang="zh-CN" sz="2400" b="1" dirty="0">
                <a:solidFill>
                  <a:srgbClr val="996600"/>
                </a:solidFill>
                <a:latin typeface="Times New Roman" panose="02020603050405020304" pitchFamily="18" charset="0"/>
                <a:cs typeface="Times New Roman" panose="02020603050405020304" pitchFamily="18" charset="0"/>
              </a:rPr>
              <a:t>(New Keynesian Economics,Vol.1,Imperfect Competition and Sticky Prices,MIT,1991)</a:t>
            </a:r>
            <a:r>
              <a:rPr lang="zh-CN" altLang="zh-CN" sz="2400" b="1" dirty="0"/>
              <a:t>主题是不完全竞争市场价格黏性的形成</a:t>
            </a:r>
            <a:endParaRPr lang="en-US" altLang="zh-CN" sz="2400" b="1" dirty="0"/>
          </a:p>
          <a:p>
            <a:endParaRPr lang="en-US" altLang="zh-CN" sz="2400" b="1" dirty="0"/>
          </a:p>
          <a:p>
            <a:r>
              <a:rPr lang="zh-CN" altLang="zh-CN" sz="2400" b="1" dirty="0"/>
              <a:t>《新凯恩斯主义经济学（卷</a:t>
            </a:r>
            <a:r>
              <a:rPr lang="en-US" altLang="zh-CN" sz="2400" b="1" dirty="0"/>
              <a:t>2</a:t>
            </a:r>
            <a:r>
              <a:rPr lang="zh-CN" altLang="zh-CN" sz="2400" b="1" dirty="0"/>
              <a:t>）：协调失败和实际刚性》</a:t>
            </a:r>
            <a:r>
              <a:rPr lang="en-US" altLang="zh-CN" sz="2400" b="1" dirty="0">
                <a:solidFill>
                  <a:srgbClr val="996600"/>
                </a:solidFill>
                <a:latin typeface="Times New Roman" panose="02020603050405020304" pitchFamily="18" charset="0"/>
                <a:cs typeface="Times New Roman" panose="02020603050405020304" pitchFamily="18" charset="0"/>
              </a:rPr>
              <a:t>(New Keynesian Economics,Vol.2,Coordination Failures and Real Ridities,MIT,1991)</a:t>
            </a:r>
            <a:r>
              <a:rPr lang="zh-CN" altLang="zh-CN" sz="2400" b="1" dirty="0">
                <a:solidFill>
                  <a:srgbClr val="996600"/>
                </a:solidFill>
                <a:latin typeface="Times New Roman" panose="02020603050405020304" pitchFamily="18" charset="0"/>
                <a:cs typeface="Times New Roman" panose="02020603050405020304" pitchFamily="18" charset="0"/>
              </a:rPr>
              <a:t>）</a:t>
            </a:r>
            <a:endParaRPr lang="en-US" altLang="zh-CN" sz="2400" b="1" dirty="0">
              <a:solidFill>
                <a:srgbClr val="996600"/>
              </a:solidFill>
              <a:latin typeface="Times New Roman" panose="02020603050405020304" pitchFamily="18" charset="0"/>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1626659870"/>
      </p:ext>
    </p:extLst>
  </p:cSld>
  <p:clrMapOvr>
    <a:masterClrMapping/>
  </p:clrMapOvr>
  <p:transition>
    <p:pull dir="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448E0E-73AB-4946-B207-B2DC07F10BFA}"/>
              </a:ext>
            </a:extLst>
          </p:cNvPr>
          <p:cNvSpPr>
            <a:spLocks noGrp="1"/>
          </p:cNvSpPr>
          <p:nvPr>
            <p:ph type="title"/>
          </p:nvPr>
        </p:nvSpPr>
        <p:spPr/>
        <p:txBody>
          <a:bodyPr/>
          <a:lstStyle/>
          <a:p>
            <a:r>
              <a:rPr lang="zh-CN" altLang="en-US" sz="2800" b="1" dirty="0">
                <a:solidFill>
                  <a:srgbClr val="996600"/>
                </a:solidFill>
              </a:rPr>
              <a:t>根据</a:t>
            </a:r>
            <a:r>
              <a:rPr lang="zh-CN" altLang="zh-CN" sz="2800" b="1" dirty="0">
                <a:solidFill>
                  <a:srgbClr val="996600"/>
                </a:solidFill>
              </a:rPr>
              <a:t>对两个问题的回答，</a:t>
            </a:r>
            <a:br>
              <a:rPr lang="en-US" altLang="zh-CN" sz="2800" b="1" dirty="0">
                <a:solidFill>
                  <a:srgbClr val="996600"/>
                </a:solidFill>
              </a:rPr>
            </a:br>
            <a:r>
              <a:rPr lang="en-US" altLang="zh-CN" sz="2800" b="1" dirty="0">
                <a:solidFill>
                  <a:srgbClr val="996600"/>
                </a:solidFill>
              </a:rPr>
              <a:t>        </a:t>
            </a:r>
            <a:r>
              <a:rPr lang="zh-CN" altLang="zh-CN" sz="2800" b="1" dirty="0">
                <a:solidFill>
                  <a:srgbClr val="996600"/>
                </a:solidFill>
              </a:rPr>
              <a:t>可以界定什么是新凯恩斯主义：</a:t>
            </a:r>
            <a:endParaRPr lang="zh-CN" altLang="en-US" sz="2800" dirty="0">
              <a:solidFill>
                <a:srgbClr val="996600"/>
              </a:solidFill>
            </a:endParaRPr>
          </a:p>
        </p:txBody>
      </p:sp>
      <p:sp>
        <p:nvSpPr>
          <p:cNvPr id="3" name="内容占位符 2">
            <a:extLst>
              <a:ext uri="{FF2B5EF4-FFF2-40B4-BE49-F238E27FC236}">
                <a16:creationId xmlns:a16="http://schemas.microsoft.com/office/drawing/2014/main" id="{7DECA5C7-2100-4F13-A2E2-4C9E0BB5CC74}"/>
              </a:ext>
            </a:extLst>
          </p:cNvPr>
          <p:cNvSpPr>
            <a:spLocks noGrp="1"/>
          </p:cNvSpPr>
          <p:nvPr>
            <p:ph idx="1"/>
          </p:nvPr>
        </p:nvSpPr>
        <p:spPr/>
        <p:txBody>
          <a:bodyPr/>
          <a:lstStyle/>
          <a:p>
            <a:endParaRPr lang="en-US" altLang="zh-CN" sz="2400" b="1" dirty="0"/>
          </a:p>
          <a:p>
            <a:r>
              <a:rPr lang="zh-CN" altLang="zh-CN" sz="2400" b="1" dirty="0"/>
              <a:t>（</a:t>
            </a:r>
            <a:r>
              <a:rPr lang="en-US" altLang="zh-CN" sz="2400" b="1" dirty="0"/>
              <a:t>1</a:t>
            </a:r>
            <a:r>
              <a:rPr lang="zh-CN" altLang="zh-CN" sz="2400" b="1" dirty="0"/>
              <a:t>）是否否定</a:t>
            </a:r>
            <a:r>
              <a:rPr lang="zh-CN" altLang="zh-CN" sz="2400" b="1" dirty="0">
                <a:solidFill>
                  <a:srgbClr val="C00000"/>
                </a:solidFill>
              </a:rPr>
              <a:t>古典二分法</a:t>
            </a:r>
            <a:r>
              <a:rPr lang="zh-CN" altLang="zh-CN" sz="2400" b="1" dirty="0"/>
              <a:t>？即货币供给量的变动是否影响实际就业或产量？</a:t>
            </a:r>
            <a:endParaRPr lang="en-US" altLang="zh-CN" sz="2400" b="1" dirty="0"/>
          </a:p>
          <a:p>
            <a:endParaRPr lang="en-US" altLang="zh-CN" sz="2400" b="1" dirty="0"/>
          </a:p>
          <a:p>
            <a:r>
              <a:rPr lang="zh-CN" altLang="zh-CN" sz="2400" b="1" dirty="0"/>
              <a:t>（</a:t>
            </a:r>
            <a:r>
              <a:rPr lang="en-US" altLang="zh-CN" sz="2400" b="1" dirty="0"/>
              <a:t>2</a:t>
            </a:r>
            <a:r>
              <a:rPr lang="zh-CN" altLang="zh-CN" sz="2400" b="1" dirty="0"/>
              <a:t>）</a:t>
            </a:r>
            <a:r>
              <a:rPr lang="zh-CN" altLang="zh-CN" sz="2400" b="1" dirty="0">
                <a:solidFill>
                  <a:srgbClr val="C00000"/>
                </a:solidFill>
              </a:rPr>
              <a:t>不完全市场</a:t>
            </a:r>
            <a:r>
              <a:rPr lang="zh-CN" altLang="zh-CN" sz="2400" b="1" dirty="0"/>
              <a:t>对经济波动的影响重要吗？即不完全竞争、不完全信息及价格</a:t>
            </a:r>
            <a:r>
              <a:rPr lang="zh-CN" altLang="en-US" sz="2400" b="1" dirty="0"/>
              <a:t>黏</a:t>
            </a:r>
            <a:r>
              <a:rPr lang="zh-CN" altLang="zh-CN" sz="2400" b="1" dirty="0"/>
              <a:t>性分析是理论的核心命题吗？</a:t>
            </a:r>
            <a:endParaRPr lang="en-US" altLang="zh-CN" sz="2400" b="1" dirty="0"/>
          </a:p>
          <a:p>
            <a:endParaRPr lang="en-US" altLang="zh-CN" sz="2400" b="1" dirty="0"/>
          </a:p>
          <a:p>
            <a:r>
              <a:rPr lang="zh-CN" altLang="zh-CN" sz="2400" b="1" dirty="0"/>
              <a:t>只有新凯恩斯主义对此问题都做出肯定答案</a:t>
            </a:r>
            <a:endParaRPr lang="zh-CN" altLang="zh-CN" sz="2400" dirty="0"/>
          </a:p>
          <a:p>
            <a:endParaRPr lang="zh-CN" altLang="en-US" dirty="0"/>
          </a:p>
        </p:txBody>
      </p:sp>
    </p:spTree>
    <p:extLst>
      <p:ext uri="{BB962C8B-B14F-4D97-AF65-F5344CB8AC3E}">
        <p14:creationId xmlns:p14="http://schemas.microsoft.com/office/powerpoint/2010/main" val="2680150035"/>
      </p:ext>
    </p:extLst>
  </p:cSld>
  <p:clrMapOvr>
    <a:masterClrMapping/>
  </p:clrMapOvr>
  <p:transition>
    <p:pull dir="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964969-1DE5-4F9F-BFEB-892DAE875A94}"/>
              </a:ext>
            </a:extLst>
          </p:cNvPr>
          <p:cNvSpPr>
            <a:spLocks noGrp="1"/>
          </p:cNvSpPr>
          <p:nvPr>
            <p:ph type="title"/>
          </p:nvPr>
        </p:nvSpPr>
        <p:spPr/>
        <p:txBody>
          <a:bodyPr/>
          <a:lstStyle/>
          <a:p>
            <a:r>
              <a:rPr lang="zh-CN" altLang="en-US" sz="3200" dirty="0">
                <a:solidFill>
                  <a:srgbClr val="663300"/>
                </a:solidFill>
                <a:latin typeface="黑体" panose="02010609060101010101" pitchFamily="49" charset="-122"/>
                <a:ea typeface="黑体" panose="02010609060101010101" pitchFamily="49" charset="-122"/>
              </a:rPr>
              <a:t>新凯恩斯主义的黏性理论</a:t>
            </a:r>
            <a:endParaRPr lang="zh-CN" altLang="en-US" sz="3200" dirty="0"/>
          </a:p>
        </p:txBody>
      </p:sp>
      <p:sp>
        <p:nvSpPr>
          <p:cNvPr id="4" name="内容占位符 3">
            <a:extLst>
              <a:ext uri="{FF2B5EF4-FFF2-40B4-BE49-F238E27FC236}">
                <a16:creationId xmlns:a16="http://schemas.microsoft.com/office/drawing/2014/main" id="{EECC3E3E-62B5-4AF6-9573-7D0C92D7F514}"/>
              </a:ext>
            </a:extLst>
          </p:cNvPr>
          <p:cNvSpPr>
            <a:spLocks noGrp="1"/>
          </p:cNvSpPr>
          <p:nvPr>
            <p:ph sz="half" idx="1"/>
          </p:nvPr>
        </p:nvSpPr>
        <p:spPr/>
        <p:txBody>
          <a:bodyPr/>
          <a:lstStyle/>
          <a:p>
            <a:pPr marL="0" indent="0">
              <a:buNone/>
            </a:pPr>
            <a:r>
              <a:rPr lang="zh-CN" altLang="en-US" sz="2800" dirty="0">
                <a:solidFill>
                  <a:srgbClr val="996600"/>
                </a:solidFill>
                <a:latin typeface="黑体" panose="02010609060101010101" pitchFamily="49" charset="-122"/>
                <a:ea typeface="黑体" panose="02010609060101010101" pitchFamily="49" charset="-122"/>
              </a:rPr>
              <a:t> </a:t>
            </a:r>
            <a:endParaRPr lang="en-US" altLang="zh-CN" sz="2800" dirty="0">
              <a:solidFill>
                <a:srgbClr val="996600"/>
              </a:solidFill>
              <a:latin typeface="黑体" panose="02010609060101010101" pitchFamily="49" charset="-122"/>
              <a:ea typeface="黑体" panose="02010609060101010101" pitchFamily="49" charset="-122"/>
            </a:endParaRPr>
          </a:p>
          <a:p>
            <a:r>
              <a:rPr lang="zh-CN" altLang="en-US" sz="2800" dirty="0">
                <a:solidFill>
                  <a:srgbClr val="996600"/>
                </a:solidFill>
                <a:latin typeface="黑体" panose="02010609060101010101" pitchFamily="49" charset="-122"/>
                <a:ea typeface="黑体" panose="02010609060101010101" pitchFamily="49" charset="-122"/>
              </a:rPr>
              <a:t>工资黏性理论</a:t>
            </a:r>
            <a:endParaRPr lang="en-US" altLang="zh-CN" sz="2800" dirty="0">
              <a:solidFill>
                <a:srgbClr val="996600"/>
              </a:solidFill>
              <a:latin typeface="黑体" panose="02010609060101010101" pitchFamily="49" charset="-122"/>
              <a:ea typeface="黑体" panose="02010609060101010101" pitchFamily="49" charset="-122"/>
            </a:endParaRPr>
          </a:p>
          <a:p>
            <a:r>
              <a:rPr lang="zh-CN" altLang="en-US" sz="2800" dirty="0"/>
              <a:t>      </a:t>
            </a:r>
            <a:r>
              <a:rPr lang="zh-CN" altLang="en-US" sz="2800" dirty="0">
                <a:solidFill>
                  <a:srgbClr val="663300"/>
                </a:solidFill>
              </a:rPr>
              <a:t>劳动合同论</a:t>
            </a:r>
            <a:endParaRPr lang="en-US" altLang="zh-CN" sz="2800" dirty="0">
              <a:solidFill>
                <a:srgbClr val="663300"/>
              </a:solidFill>
            </a:endParaRPr>
          </a:p>
          <a:p>
            <a:r>
              <a:rPr lang="en-US" altLang="zh-CN" dirty="0">
                <a:solidFill>
                  <a:srgbClr val="663300"/>
                </a:solidFill>
              </a:rPr>
              <a:t>      </a:t>
            </a:r>
            <a:r>
              <a:rPr lang="zh-CN" altLang="en-US" sz="2800" b="1" dirty="0">
                <a:solidFill>
                  <a:srgbClr val="663300"/>
                </a:solidFill>
              </a:rPr>
              <a:t>效率工资理论</a:t>
            </a:r>
            <a:endParaRPr lang="en-US" altLang="zh-CN" sz="2800" b="1" dirty="0">
              <a:solidFill>
                <a:srgbClr val="663300"/>
              </a:solidFill>
            </a:endParaRPr>
          </a:p>
          <a:p>
            <a:r>
              <a:rPr lang="zh-CN" altLang="en-US" b="1" dirty="0">
                <a:solidFill>
                  <a:srgbClr val="663300"/>
                </a:solidFill>
              </a:rPr>
              <a:t>      隐性合同论</a:t>
            </a:r>
            <a:endParaRPr lang="en-US" altLang="zh-CN" sz="2800" b="1" dirty="0">
              <a:solidFill>
                <a:srgbClr val="663300"/>
              </a:solidFill>
            </a:endParaRPr>
          </a:p>
          <a:p>
            <a:pPr marL="0" indent="0">
              <a:buNone/>
            </a:pPr>
            <a:r>
              <a:rPr lang="zh-CN" altLang="en-US" sz="2800" dirty="0">
                <a:solidFill>
                  <a:srgbClr val="996600"/>
                </a:solidFill>
                <a:latin typeface="黑体" panose="02010609060101010101" pitchFamily="49" charset="-122"/>
                <a:ea typeface="黑体" panose="02010609060101010101" pitchFamily="49" charset="-122"/>
              </a:rPr>
              <a:t> </a:t>
            </a:r>
            <a:endParaRPr lang="zh-CN" altLang="en-US" dirty="0"/>
          </a:p>
        </p:txBody>
      </p:sp>
      <p:sp>
        <p:nvSpPr>
          <p:cNvPr id="5" name="内容占位符 4">
            <a:extLst>
              <a:ext uri="{FF2B5EF4-FFF2-40B4-BE49-F238E27FC236}">
                <a16:creationId xmlns:a16="http://schemas.microsoft.com/office/drawing/2014/main" id="{B414A51C-1194-46E2-9D2B-032F6C850C26}"/>
              </a:ext>
            </a:extLst>
          </p:cNvPr>
          <p:cNvSpPr>
            <a:spLocks noGrp="1"/>
          </p:cNvSpPr>
          <p:nvPr>
            <p:ph sz="half" idx="2"/>
          </p:nvPr>
        </p:nvSpPr>
        <p:spPr>
          <a:xfrm>
            <a:off x="4643438" y="1752600"/>
            <a:ext cx="4249042" cy="4267200"/>
          </a:xfrm>
        </p:spPr>
        <p:txBody>
          <a:bodyPr/>
          <a:lstStyle/>
          <a:p>
            <a:endParaRPr lang="en-US" altLang="zh-CN" sz="2800" dirty="0">
              <a:solidFill>
                <a:srgbClr val="996600"/>
              </a:solidFill>
              <a:latin typeface="黑体" panose="02010609060101010101" pitchFamily="49" charset="-122"/>
              <a:ea typeface="黑体" panose="02010609060101010101" pitchFamily="49" charset="-122"/>
            </a:endParaRPr>
          </a:p>
          <a:p>
            <a:r>
              <a:rPr lang="zh-CN" altLang="en-US" sz="2800" dirty="0">
                <a:solidFill>
                  <a:srgbClr val="996600"/>
                </a:solidFill>
                <a:latin typeface="黑体" panose="02010609060101010101" pitchFamily="49" charset="-122"/>
                <a:ea typeface="黑体" panose="02010609060101010101" pitchFamily="49" charset="-122"/>
              </a:rPr>
              <a:t>价格黏性理论</a:t>
            </a:r>
            <a:endParaRPr lang="en-US" altLang="zh-CN" sz="2800" dirty="0">
              <a:solidFill>
                <a:srgbClr val="996600"/>
              </a:solidFill>
              <a:latin typeface="黑体" panose="02010609060101010101" pitchFamily="49" charset="-122"/>
              <a:ea typeface="黑体" panose="02010609060101010101" pitchFamily="49" charset="-122"/>
            </a:endParaRPr>
          </a:p>
          <a:p>
            <a:pPr eaLnBrk="1" hangingPunct="1">
              <a:lnSpc>
                <a:spcPct val="80000"/>
              </a:lnSpc>
              <a:defRPr/>
            </a:pPr>
            <a:r>
              <a:rPr lang="zh-CN" altLang="en-US" sz="2800" b="1" dirty="0">
                <a:solidFill>
                  <a:srgbClr val="993300"/>
                </a:solidFill>
              </a:rPr>
              <a:t>   </a:t>
            </a:r>
            <a:r>
              <a:rPr lang="zh-CN" altLang="en-US" sz="2800" b="1" dirty="0">
                <a:solidFill>
                  <a:srgbClr val="663300"/>
                </a:solidFill>
              </a:rPr>
              <a:t>菜单成本论</a:t>
            </a:r>
          </a:p>
          <a:p>
            <a:pPr eaLnBrk="1" hangingPunct="1">
              <a:lnSpc>
                <a:spcPct val="80000"/>
              </a:lnSpc>
              <a:defRPr/>
            </a:pPr>
            <a:r>
              <a:rPr lang="zh-CN" altLang="en-US" sz="2800" b="1" dirty="0">
                <a:solidFill>
                  <a:srgbClr val="663300"/>
                </a:solidFill>
              </a:rPr>
              <a:t>   折弯的需求曲线模型</a:t>
            </a:r>
            <a:endParaRPr lang="zh-CN" altLang="en-US" dirty="0">
              <a:solidFill>
                <a:srgbClr val="663300"/>
              </a:solidFill>
            </a:endParaRPr>
          </a:p>
          <a:p>
            <a:endParaRPr lang="zh-CN" altLang="en-US" dirty="0"/>
          </a:p>
        </p:txBody>
      </p:sp>
    </p:spTree>
    <p:extLst>
      <p:ext uri="{BB962C8B-B14F-4D97-AF65-F5344CB8AC3E}">
        <p14:creationId xmlns:p14="http://schemas.microsoft.com/office/powerpoint/2010/main" val="3415836584"/>
      </p:ext>
    </p:extLst>
  </p:cSld>
  <p:clrMapOvr>
    <a:masterClrMapping/>
  </p:clrMapOvr>
  <p:transition>
    <p:pull dir="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D8690D-E200-4F05-A40D-0C79CE74E2F2}"/>
              </a:ext>
            </a:extLst>
          </p:cNvPr>
          <p:cNvSpPr>
            <a:spLocks noGrp="1"/>
          </p:cNvSpPr>
          <p:nvPr>
            <p:ph type="title"/>
          </p:nvPr>
        </p:nvSpPr>
        <p:spPr/>
        <p:txBody>
          <a:bodyPr/>
          <a:lstStyle/>
          <a:p>
            <a:r>
              <a:rPr lang="zh-CN" altLang="en-US" sz="3200" dirty="0">
                <a:solidFill>
                  <a:srgbClr val="663300"/>
                </a:solidFill>
                <a:latin typeface="黑体" panose="02010609060101010101" pitchFamily="49" charset="-122"/>
                <a:ea typeface="黑体" panose="02010609060101010101" pitchFamily="49" charset="-122"/>
              </a:rPr>
              <a:t>黏性与失业</a:t>
            </a:r>
            <a:endParaRPr lang="zh-CN" altLang="en-US" sz="3200" dirty="0"/>
          </a:p>
        </p:txBody>
      </p:sp>
      <p:sp>
        <p:nvSpPr>
          <p:cNvPr id="3" name="内容占位符 2">
            <a:extLst>
              <a:ext uri="{FF2B5EF4-FFF2-40B4-BE49-F238E27FC236}">
                <a16:creationId xmlns:a16="http://schemas.microsoft.com/office/drawing/2014/main" id="{6BCBB8B8-3F5B-4804-BE2C-577B7CFBD58D}"/>
              </a:ext>
            </a:extLst>
          </p:cNvPr>
          <p:cNvSpPr>
            <a:spLocks noGrp="1"/>
          </p:cNvSpPr>
          <p:nvPr>
            <p:ph idx="1"/>
          </p:nvPr>
        </p:nvSpPr>
        <p:spPr/>
        <p:txBody>
          <a:bodyPr/>
          <a:lstStyle/>
          <a:p>
            <a:pPr eaLnBrk="1" hangingPunct="1">
              <a:defRPr/>
            </a:pPr>
            <a:endParaRPr lang="en-US" altLang="zh-CN" sz="2800" dirty="0">
              <a:solidFill>
                <a:srgbClr val="663300"/>
              </a:solidFill>
            </a:endParaRPr>
          </a:p>
          <a:p>
            <a:pPr eaLnBrk="1" hangingPunct="1">
              <a:defRPr/>
            </a:pPr>
            <a:r>
              <a:rPr lang="zh-CN" altLang="en-US" sz="2800" dirty="0">
                <a:solidFill>
                  <a:srgbClr val="663300"/>
                </a:solidFill>
              </a:rPr>
              <a:t>解释失业产生的原因是新凯恩斯主义和新古典综合派共同的目标，二者的侧重点不同：</a:t>
            </a:r>
            <a:endParaRPr lang="en-US" altLang="zh-CN" sz="2800" dirty="0">
              <a:solidFill>
                <a:srgbClr val="663300"/>
              </a:solidFill>
            </a:endParaRPr>
          </a:p>
          <a:p>
            <a:pPr eaLnBrk="1" hangingPunct="1">
              <a:buNone/>
              <a:defRPr/>
            </a:pPr>
            <a:r>
              <a:rPr lang="en-US" altLang="zh-CN" sz="2800" dirty="0"/>
              <a:t>     </a:t>
            </a:r>
            <a:endParaRPr lang="zh-CN" altLang="en-US" sz="2800" b="1" dirty="0"/>
          </a:p>
          <a:p>
            <a:pPr eaLnBrk="1" hangingPunct="1">
              <a:defRPr/>
            </a:pPr>
            <a:r>
              <a:rPr lang="zh-CN" altLang="en-US" sz="2800" b="1" dirty="0"/>
              <a:t>   </a:t>
            </a:r>
            <a:r>
              <a:rPr lang="zh-CN" altLang="en-US" sz="2800" b="1" dirty="0">
                <a:solidFill>
                  <a:srgbClr val="996600"/>
                </a:solidFill>
              </a:rPr>
              <a:t>新古典综合派：需求不足（宏观）</a:t>
            </a:r>
          </a:p>
          <a:p>
            <a:pPr eaLnBrk="1" hangingPunct="1">
              <a:defRPr/>
            </a:pPr>
            <a:r>
              <a:rPr lang="zh-CN" altLang="en-US" sz="2800" b="1" dirty="0">
                <a:solidFill>
                  <a:srgbClr val="996600"/>
                </a:solidFill>
              </a:rPr>
              <a:t>   新凯恩斯主义：工资和价格黏性（微观）</a:t>
            </a:r>
          </a:p>
          <a:p>
            <a:endParaRPr lang="en-US" altLang="zh-CN" sz="2800" dirty="0">
              <a:solidFill>
                <a:srgbClr val="663300"/>
              </a:solidFill>
              <a:latin typeface="黑体" panose="02010609060101010101" pitchFamily="49" charset="-122"/>
              <a:ea typeface="黑体" panose="02010609060101010101" pitchFamily="49" charset="-122"/>
            </a:endParaRPr>
          </a:p>
          <a:p>
            <a:endParaRPr lang="zh-CN" altLang="en-US" dirty="0"/>
          </a:p>
        </p:txBody>
      </p:sp>
    </p:spTree>
    <p:extLst>
      <p:ext uri="{BB962C8B-B14F-4D97-AF65-F5344CB8AC3E}">
        <p14:creationId xmlns:p14="http://schemas.microsoft.com/office/powerpoint/2010/main" val="1357615701"/>
      </p:ext>
    </p:extLst>
  </p:cSld>
  <p:clrMapOvr>
    <a:masterClrMapping/>
  </p:clrMapOvr>
  <p:transition>
    <p:pull dir="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257C4F-8D09-4BB4-9C2F-F623078B377F}"/>
              </a:ext>
            </a:extLst>
          </p:cNvPr>
          <p:cNvSpPr>
            <a:spLocks noGrp="1"/>
          </p:cNvSpPr>
          <p:nvPr>
            <p:ph type="title"/>
          </p:nvPr>
        </p:nvSpPr>
        <p:spPr/>
        <p:txBody>
          <a:bodyPr/>
          <a:lstStyle/>
          <a:p>
            <a:r>
              <a:rPr lang="zh-CN" altLang="en-US" sz="2800" dirty="0">
                <a:solidFill>
                  <a:srgbClr val="663300"/>
                </a:solidFill>
                <a:latin typeface="黑体" panose="02010609060101010101" pitchFamily="49" charset="-122"/>
                <a:ea typeface="黑体" panose="02010609060101010101" pitchFamily="49" charset="-122"/>
              </a:rPr>
              <a:t>五、工资黏性理论</a:t>
            </a:r>
            <a:endParaRPr lang="zh-CN" altLang="en-US" sz="2800" dirty="0"/>
          </a:p>
        </p:txBody>
      </p:sp>
      <p:sp>
        <p:nvSpPr>
          <p:cNvPr id="3" name="内容占位符 2">
            <a:extLst>
              <a:ext uri="{FF2B5EF4-FFF2-40B4-BE49-F238E27FC236}">
                <a16:creationId xmlns:a16="http://schemas.microsoft.com/office/drawing/2014/main" id="{0AA14FB5-A610-4611-B0AC-B922AC39EC13}"/>
              </a:ext>
            </a:extLst>
          </p:cNvPr>
          <p:cNvSpPr>
            <a:spLocks noGrp="1"/>
          </p:cNvSpPr>
          <p:nvPr>
            <p:ph idx="1"/>
          </p:nvPr>
        </p:nvSpPr>
        <p:spPr/>
        <p:txBody>
          <a:bodyPr/>
          <a:lstStyle/>
          <a:p>
            <a:endParaRPr lang="en-US" altLang="zh-CN" sz="3200" b="1" dirty="0">
              <a:solidFill>
                <a:srgbClr val="996600"/>
              </a:solidFill>
            </a:endParaRPr>
          </a:p>
          <a:p>
            <a:r>
              <a:rPr lang="zh-CN" altLang="en-US" sz="2800" b="1" dirty="0">
                <a:solidFill>
                  <a:srgbClr val="996600"/>
                </a:solidFill>
              </a:rPr>
              <a:t>劳动合同论</a:t>
            </a:r>
            <a:endParaRPr lang="en-US" altLang="zh-CN" sz="2800" b="1" dirty="0">
              <a:solidFill>
                <a:srgbClr val="996600"/>
              </a:solidFill>
            </a:endParaRPr>
          </a:p>
          <a:p>
            <a:r>
              <a:rPr lang="zh-CN" altLang="en-US" sz="2800" b="1" dirty="0">
                <a:solidFill>
                  <a:srgbClr val="996600"/>
                </a:solidFill>
              </a:rPr>
              <a:t>效率工资模型</a:t>
            </a:r>
            <a:r>
              <a:rPr lang="zh-CN" altLang="en-US" sz="2800" dirty="0">
                <a:solidFill>
                  <a:srgbClr val="996600"/>
                </a:solidFill>
              </a:rPr>
              <a:t>（</a:t>
            </a:r>
            <a:r>
              <a:rPr lang="en-US" altLang="zh-CN" sz="2800" dirty="0">
                <a:solidFill>
                  <a:srgbClr val="996600"/>
                </a:solidFill>
                <a:latin typeface="Times New Roman" panose="02020603050405020304" pitchFamily="18" charset="0"/>
                <a:cs typeface="Times New Roman" panose="02020603050405020304" pitchFamily="18" charset="0"/>
              </a:rPr>
              <a:t>efficiency wage  theory</a:t>
            </a:r>
            <a:r>
              <a:rPr lang="zh-CN" altLang="en-US" sz="2800" dirty="0">
                <a:solidFill>
                  <a:srgbClr val="996600"/>
                </a:solidFill>
              </a:rPr>
              <a:t>）</a:t>
            </a:r>
            <a:endParaRPr lang="en-US" altLang="zh-CN" sz="2800" dirty="0">
              <a:solidFill>
                <a:srgbClr val="996600"/>
              </a:solidFill>
            </a:endParaRPr>
          </a:p>
          <a:p>
            <a:r>
              <a:rPr lang="zh-CN" altLang="zh-CN" sz="2800" dirty="0">
                <a:solidFill>
                  <a:srgbClr val="996600"/>
                </a:solidFill>
                <a:latin typeface="黑体" panose="02010609060101010101" pitchFamily="49" charset="-122"/>
                <a:ea typeface="黑体" panose="02010609060101010101" pitchFamily="49" charset="-122"/>
              </a:rPr>
              <a:t>隐性合同理论（</a:t>
            </a:r>
            <a:r>
              <a:rPr lang="en-US" altLang="zh-CN" sz="2800" dirty="0">
                <a:solidFill>
                  <a:srgbClr val="996600"/>
                </a:solidFill>
                <a:latin typeface="Times New Roman" panose="02020603050405020304" pitchFamily="18" charset="0"/>
                <a:ea typeface="黑体" panose="02010609060101010101" pitchFamily="49" charset="-122"/>
                <a:cs typeface="Times New Roman" panose="02020603050405020304" pitchFamily="18" charset="0"/>
              </a:rPr>
              <a:t>implicit contract theory</a:t>
            </a:r>
            <a:r>
              <a:rPr lang="zh-CN" altLang="zh-CN" sz="2800" dirty="0">
                <a:solidFill>
                  <a:srgbClr val="996600"/>
                </a:solidFill>
                <a:latin typeface="黑体" panose="02010609060101010101" pitchFamily="49" charset="-122"/>
                <a:ea typeface="黑体" panose="02010609060101010101" pitchFamily="49" charset="-122"/>
              </a:rPr>
              <a:t>）</a:t>
            </a:r>
            <a:endParaRPr lang="zh-CN" altLang="en-US" sz="2800" dirty="0">
              <a:solidFill>
                <a:srgbClr val="996600"/>
              </a:solidFill>
            </a:endParaRPr>
          </a:p>
        </p:txBody>
      </p:sp>
    </p:spTree>
    <p:extLst>
      <p:ext uri="{BB962C8B-B14F-4D97-AF65-F5344CB8AC3E}">
        <p14:creationId xmlns:p14="http://schemas.microsoft.com/office/powerpoint/2010/main" val="3897370154"/>
      </p:ext>
    </p:extLst>
  </p:cSld>
  <p:clrMapOvr>
    <a:masterClrMapping/>
  </p:clrMapOvr>
  <p:transition>
    <p:pull dir="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51EFBA-3061-4815-9F37-B2BA9B12CD5D}"/>
              </a:ext>
            </a:extLst>
          </p:cNvPr>
          <p:cNvSpPr>
            <a:spLocks noGrp="1"/>
          </p:cNvSpPr>
          <p:nvPr>
            <p:ph type="title"/>
          </p:nvPr>
        </p:nvSpPr>
        <p:spPr/>
        <p:txBody>
          <a:bodyPr/>
          <a:lstStyle/>
          <a:p>
            <a:r>
              <a:rPr lang="zh-CN" altLang="en-US" sz="18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工资黏性理论</a:t>
            </a:r>
            <a:r>
              <a:rPr lang="zh-CN" altLang="en-US" sz="1800" b="1"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a:t>
            </a:r>
            <a:br>
              <a:rPr lang="en-US" altLang="zh-CN" sz="1800" b="1"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br>
            <a:r>
              <a:rPr lang="zh-CN" altLang="en-US" sz="1800" b="1"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（一）劳动合同论</a:t>
            </a:r>
            <a:endParaRPr lang="zh-CN" altLang="en-US" dirty="0"/>
          </a:p>
        </p:txBody>
      </p:sp>
      <p:sp>
        <p:nvSpPr>
          <p:cNvPr id="4" name="内容占位符 3">
            <a:extLst>
              <a:ext uri="{FF2B5EF4-FFF2-40B4-BE49-F238E27FC236}">
                <a16:creationId xmlns:a16="http://schemas.microsoft.com/office/drawing/2014/main" id="{654C6001-FA56-4D2E-8EEC-0EBC27C424FE}"/>
              </a:ext>
            </a:extLst>
          </p:cNvPr>
          <p:cNvSpPr>
            <a:spLocks noGrp="1"/>
          </p:cNvSpPr>
          <p:nvPr>
            <p:ph sz="half" idx="1"/>
          </p:nvPr>
        </p:nvSpPr>
        <p:spPr>
          <a:xfrm>
            <a:off x="566738" y="1752600"/>
            <a:ext cx="4076700" cy="4267200"/>
          </a:xfrm>
        </p:spPr>
        <p:txBody>
          <a:bodyPr/>
          <a:lstStyle/>
          <a:p>
            <a:r>
              <a:rPr lang="zh-CN" altLang="zh-CN" sz="2000" kern="100" dirty="0">
                <a:solidFill>
                  <a:srgbClr val="996600"/>
                </a:solidFill>
                <a:effectLst/>
                <a:latin typeface="Times New Roman" panose="02020603050405020304" pitchFamily="18" charset="0"/>
                <a:ea typeface="宋体" panose="02010600030101010101" pitchFamily="2" charset="-122"/>
                <a:cs typeface="Times New Roman" panose="02020603050405020304" pitchFamily="18" charset="0"/>
              </a:rPr>
              <a:t>工资不是由即期市场决定的，而是以合同的形式确定一段时期的工资水平。即在合同规定的期限内，工资水平是固定的，并且不同厂商设定或调整工资的时间是交错的。</a:t>
            </a:r>
            <a:endParaRPr lang="en-US" altLang="zh-CN" sz="2000" kern="100" dirty="0">
              <a:solidFill>
                <a:srgbClr val="9966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en-US" altLang="zh-CN" sz="2000" kern="100" dirty="0">
              <a:solidFill>
                <a:srgbClr val="9966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2000" kern="100" dirty="0">
                <a:solidFill>
                  <a:srgbClr val="996600"/>
                </a:solidFill>
                <a:effectLst/>
                <a:latin typeface="Times New Roman" panose="02020603050405020304" pitchFamily="18" charset="0"/>
                <a:ea typeface="宋体" panose="02010600030101010101" pitchFamily="2" charset="-122"/>
              </a:rPr>
              <a:t>初始的名义工资率为</a:t>
            </a:r>
            <a:r>
              <a:rPr lang="en-US" altLang="zh-CN" sz="2000" kern="100" dirty="0">
                <a:solidFill>
                  <a:srgbClr val="996600"/>
                </a:solidFill>
                <a:effectLst/>
                <a:latin typeface="Times New Roman" panose="02020603050405020304" pitchFamily="18" charset="0"/>
                <a:ea typeface="宋体" panose="02010600030101010101" pitchFamily="2" charset="-122"/>
              </a:rPr>
              <a:t>W</a:t>
            </a:r>
            <a:r>
              <a:rPr lang="en-US" altLang="zh-CN" sz="2000" kern="100" baseline="-25000" dirty="0">
                <a:solidFill>
                  <a:srgbClr val="996600"/>
                </a:solidFill>
                <a:effectLst/>
                <a:latin typeface="Times New Roman" panose="02020603050405020304" pitchFamily="18" charset="0"/>
                <a:ea typeface="宋体" panose="02010600030101010101" pitchFamily="2" charset="-122"/>
              </a:rPr>
              <a:t>0</a:t>
            </a:r>
            <a:r>
              <a:rPr lang="zh-CN" altLang="zh-CN" sz="2000" kern="100" dirty="0">
                <a:solidFill>
                  <a:srgbClr val="996600"/>
                </a:solidFill>
                <a:effectLst/>
                <a:latin typeface="Times New Roman" panose="02020603050405020304" pitchFamily="18" charset="0"/>
                <a:ea typeface="宋体" panose="02010600030101010101" pitchFamily="2" charset="-122"/>
              </a:rPr>
              <a:t>，短期供给曲线位于</a:t>
            </a:r>
            <a:r>
              <a:rPr lang="en-US" altLang="zh-CN" sz="2000" kern="100" dirty="0">
                <a:solidFill>
                  <a:srgbClr val="996600"/>
                </a:solidFill>
                <a:effectLst/>
                <a:latin typeface="Times New Roman" panose="02020603050405020304" pitchFamily="18" charset="0"/>
                <a:ea typeface="宋体" panose="02010600030101010101" pitchFamily="2" charset="-122"/>
              </a:rPr>
              <a:t>SRAS</a:t>
            </a:r>
            <a:r>
              <a:rPr lang="en-US" altLang="zh-CN" sz="2000" kern="100" baseline="-25000" dirty="0">
                <a:solidFill>
                  <a:srgbClr val="996600"/>
                </a:solidFill>
                <a:effectLst/>
                <a:latin typeface="Times New Roman" panose="02020603050405020304" pitchFamily="18" charset="0"/>
                <a:ea typeface="宋体" panose="02010600030101010101" pitchFamily="2" charset="-122"/>
              </a:rPr>
              <a:t>0</a:t>
            </a:r>
            <a:r>
              <a:rPr lang="zh-CN" altLang="zh-CN" sz="2000" kern="100" dirty="0">
                <a:solidFill>
                  <a:srgbClr val="996600"/>
                </a:solidFill>
                <a:effectLst/>
                <a:latin typeface="Times New Roman" panose="02020603050405020304" pitchFamily="18" charset="0"/>
                <a:ea typeface="宋体" panose="02010600030101010101" pitchFamily="2" charset="-122"/>
              </a:rPr>
              <a:t>（</a:t>
            </a:r>
            <a:r>
              <a:rPr lang="en-US" altLang="zh-CN" sz="2000" kern="100" dirty="0">
                <a:solidFill>
                  <a:srgbClr val="996600"/>
                </a:solidFill>
                <a:effectLst/>
                <a:latin typeface="Times New Roman" panose="02020603050405020304" pitchFamily="18" charset="0"/>
                <a:ea typeface="宋体" panose="02010600030101010101" pitchFamily="2" charset="-122"/>
              </a:rPr>
              <a:t>W</a:t>
            </a:r>
            <a:r>
              <a:rPr lang="en-US" altLang="zh-CN" sz="2000" kern="100" baseline="-25000" dirty="0">
                <a:solidFill>
                  <a:srgbClr val="996600"/>
                </a:solidFill>
                <a:effectLst/>
                <a:latin typeface="Times New Roman" panose="02020603050405020304" pitchFamily="18" charset="0"/>
                <a:ea typeface="宋体" panose="02010600030101010101" pitchFamily="2" charset="-122"/>
              </a:rPr>
              <a:t>0</a:t>
            </a:r>
            <a:r>
              <a:rPr lang="zh-CN" altLang="zh-CN" sz="2000" kern="100" dirty="0">
                <a:solidFill>
                  <a:srgbClr val="996600"/>
                </a:solidFill>
                <a:effectLst/>
                <a:latin typeface="Times New Roman" panose="02020603050405020304" pitchFamily="18" charset="0"/>
                <a:ea typeface="宋体" panose="02010600030101010101" pitchFamily="2" charset="-122"/>
              </a:rPr>
              <a:t>），总需求曲线位于</a:t>
            </a:r>
            <a:r>
              <a:rPr lang="en-US" altLang="zh-CN" sz="2000" kern="100" dirty="0">
                <a:solidFill>
                  <a:srgbClr val="996600"/>
                </a:solidFill>
                <a:effectLst/>
                <a:latin typeface="Times New Roman" panose="02020603050405020304" pitchFamily="18" charset="0"/>
                <a:ea typeface="宋体" panose="02010600030101010101" pitchFamily="2" charset="-122"/>
              </a:rPr>
              <a:t>AD</a:t>
            </a:r>
            <a:r>
              <a:rPr lang="en-US" altLang="zh-CN" sz="2000" kern="100" baseline="-25000" dirty="0">
                <a:solidFill>
                  <a:srgbClr val="996600"/>
                </a:solidFill>
                <a:effectLst/>
                <a:latin typeface="Times New Roman" panose="02020603050405020304" pitchFamily="18" charset="0"/>
                <a:ea typeface="宋体" panose="02010600030101010101" pitchFamily="2" charset="-122"/>
              </a:rPr>
              <a:t>0</a:t>
            </a:r>
            <a:r>
              <a:rPr lang="zh-CN" altLang="zh-CN" sz="2000" kern="100" dirty="0">
                <a:solidFill>
                  <a:srgbClr val="996600"/>
                </a:solidFill>
                <a:effectLst/>
                <a:latin typeface="Times New Roman" panose="02020603050405020304" pitchFamily="18" charset="0"/>
                <a:ea typeface="宋体" panose="02010600030101010101" pitchFamily="2" charset="-122"/>
              </a:rPr>
              <a:t>，均衡点为</a:t>
            </a:r>
            <a:r>
              <a:rPr lang="en-US" altLang="zh-CN" sz="2000" kern="100" dirty="0">
                <a:solidFill>
                  <a:srgbClr val="996600"/>
                </a:solidFill>
                <a:effectLst/>
                <a:latin typeface="Times New Roman" panose="02020603050405020304" pitchFamily="18" charset="0"/>
                <a:ea typeface="宋体" panose="02010600030101010101" pitchFamily="2" charset="-122"/>
              </a:rPr>
              <a:t>A</a:t>
            </a:r>
            <a:r>
              <a:rPr lang="zh-CN" altLang="zh-CN" sz="2000" kern="100" dirty="0">
                <a:solidFill>
                  <a:srgbClr val="996600"/>
                </a:solidFill>
                <a:effectLst/>
                <a:latin typeface="Times New Roman" panose="02020603050405020304" pitchFamily="18" charset="0"/>
                <a:ea typeface="宋体" panose="02010600030101010101" pitchFamily="2" charset="-122"/>
              </a:rPr>
              <a:t>。</a:t>
            </a:r>
            <a:endParaRPr lang="zh-CN" altLang="en-US" sz="2000" dirty="0">
              <a:solidFill>
                <a:srgbClr val="996600"/>
              </a:solidFill>
            </a:endParaRPr>
          </a:p>
        </p:txBody>
      </p:sp>
      <p:pic>
        <p:nvPicPr>
          <p:cNvPr id="6" name="内容占位符 5">
            <a:extLst>
              <a:ext uri="{FF2B5EF4-FFF2-40B4-BE49-F238E27FC236}">
                <a16:creationId xmlns:a16="http://schemas.microsoft.com/office/drawing/2014/main" id="{A92ECE36-B794-411A-AD97-D5ADE0DA4D1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l="418" r="1878" b="10648"/>
          <a:stretch>
            <a:fillRect/>
          </a:stretch>
        </p:blipFill>
        <p:spPr>
          <a:xfrm>
            <a:off x="4643438" y="2586076"/>
            <a:ext cx="3924300" cy="2600247"/>
          </a:xfrm>
          <a:prstGeom prst="rect">
            <a:avLst/>
          </a:prstGeom>
          <a:solidFill>
            <a:srgbClr val="FFFFFF"/>
          </a:solidFill>
          <a:ln>
            <a:noFill/>
          </a:ln>
        </p:spPr>
      </p:pic>
      <p:sp>
        <p:nvSpPr>
          <p:cNvPr id="7" name="文本框 6">
            <a:extLst>
              <a:ext uri="{FF2B5EF4-FFF2-40B4-BE49-F238E27FC236}">
                <a16:creationId xmlns:a16="http://schemas.microsoft.com/office/drawing/2014/main" id="{F6FA3DE5-8199-43EA-A0AF-40A94B591448}"/>
              </a:ext>
            </a:extLst>
          </p:cNvPr>
          <p:cNvSpPr txBox="1"/>
          <p:nvPr/>
        </p:nvSpPr>
        <p:spPr>
          <a:xfrm>
            <a:off x="4006158" y="5438083"/>
            <a:ext cx="5198860" cy="335989"/>
          </a:xfrm>
          <a:prstGeom prst="rect">
            <a:avLst/>
          </a:prstGeom>
          <a:noFill/>
        </p:spPr>
        <p:txBody>
          <a:bodyPr wrap="none" rtlCol="0">
            <a:spAutoFit/>
          </a:bodyPr>
          <a:lstStyle/>
          <a:p>
            <a:pPr indent="266700" algn="ctr">
              <a:lnSpc>
                <a:spcPts val="1875"/>
              </a:lnSpc>
              <a:spcBef>
                <a:spcPts val="500"/>
              </a:spcBef>
              <a:spcAft>
                <a:spcPts val="500"/>
              </a:spcAft>
            </a:pPr>
            <a:r>
              <a:rPr lang="zh-CN" altLang="zh-CN" sz="2000" kern="100">
                <a:solidFill>
                  <a:srgbClr val="000000"/>
                </a:solidFill>
                <a:effectLst/>
                <a:latin typeface="Times New Roman" panose="02020603050405020304" pitchFamily="18" charset="0"/>
                <a:ea typeface="宋体" panose="02010600030101010101" pitchFamily="2" charset="-122"/>
              </a:rPr>
              <a:t>长期工资合同、理性预期与货币政策效应</a:t>
            </a:r>
            <a:r>
              <a:rPr lang="en-US" altLang="zh-CN" sz="2000" kern="100">
                <a:effectLst/>
                <a:latin typeface="Times New Roman" panose="02020603050405020304" pitchFamily="18" charset="0"/>
                <a:ea typeface="宋体" panose="02010600030101010101" pitchFamily="2" charset="-122"/>
              </a:rPr>
              <a:t>  </a:t>
            </a:r>
            <a:endParaRPr lang="zh-CN" altLang="zh-CN" sz="20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729989773"/>
      </p:ext>
    </p:extLst>
  </p:cSld>
  <p:clrMapOvr>
    <a:masterClrMapping/>
  </p:clrMapOvr>
  <p:transition>
    <p:pull dir="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50CCFF-FF7B-458F-909C-CECCB50FC2BD}"/>
              </a:ext>
            </a:extLst>
          </p:cNvPr>
          <p:cNvSpPr>
            <a:spLocks noGrp="1"/>
          </p:cNvSpPr>
          <p:nvPr>
            <p:ph type="title"/>
          </p:nvPr>
        </p:nvSpPr>
        <p:spPr/>
        <p:txBody>
          <a:bodyPr/>
          <a:lstStyle/>
          <a:p>
            <a:r>
              <a:rPr lang="zh-CN" altLang="en-US" sz="18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工资黏性理论：</a:t>
            </a:r>
            <a:br>
              <a:rPr lang="en-US" altLang="zh-CN" sz="18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br>
            <a:r>
              <a:rPr lang="zh-CN" altLang="en-US" sz="18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（一）</a:t>
            </a:r>
            <a:r>
              <a:rPr lang="zh-CN" altLang="en-US" sz="1800" b="1"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劳动合同论</a:t>
            </a:r>
            <a:endParaRPr lang="zh-CN" altLang="en-US" sz="1800" dirty="0"/>
          </a:p>
        </p:txBody>
      </p:sp>
      <p:sp>
        <p:nvSpPr>
          <p:cNvPr id="3" name="内容占位符 2">
            <a:extLst>
              <a:ext uri="{FF2B5EF4-FFF2-40B4-BE49-F238E27FC236}">
                <a16:creationId xmlns:a16="http://schemas.microsoft.com/office/drawing/2014/main" id="{E9CFDE4A-4943-4E21-A441-F503F6A5B936}"/>
              </a:ext>
            </a:extLst>
          </p:cNvPr>
          <p:cNvSpPr>
            <a:spLocks noGrp="1"/>
          </p:cNvSpPr>
          <p:nvPr>
            <p:ph sz="half" idx="1"/>
          </p:nvPr>
        </p:nvSpPr>
        <p:spPr/>
        <p:txBody>
          <a:bodyPr/>
          <a:lstStyle/>
          <a:p>
            <a:r>
              <a:rPr lang="zh-CN" altLang="zh-CN" sz="1800" kern="100" dirty="0">
                <a:solidFill>
                  <a:srgbClr val="000000"/>
                </a:solidFill>
                <a:effectLst/>
                <a:latin typeface="Times New Roman" panose="02020603050405020304" pitchFamily="18" charset="0"/>
                <a:ea typeface="宋体" panose="02010600030101010101" pitchFamily="2" charset="-122"/>
              </a:rPr>
              <a:t>当发生需求冲击，总需求曲线由</a:t>
            </a:r>
            <a:r>
              <a:rPr lang="en-US" altLang="zh-CN" sz="1800" kern="100" dirty="0">
                <a:solidFill>
                  <a:srgbClr val="000000"/>
                </a:solidFill>
                <a:effectLst/>
                <a:latin typeface="Times New Roman" panose="02020603050405020304" pitchFamily="18" charset="0"/>
                <a:ea typeface="宋体" panose="02010600030101010101" pitchFamily="2" charset="-122"/>
              </a:rPr>
              <a:t>AD</a:t>
            </a:r>
            <a:r>
              <a:rPr lang="en-US" altLang="zh-CN" sz="1800" kern="100" baseline="-25000" dirty="0">
                <a:solidFill>
                  <a:srgbClr val="000000"/>
                </a:solidFill>
                <a:effectLst/>
                <a:latin typeface="Times New Roman" panose="02020603050405020304" pitchFamily="18" charset="0"/>
                <a:ea typeface="宋体" panose="02010600030101010101" pitchFamily="2" charset="-122"/>
              </a:rPr>
              <a:t>0</a:t>
            </a:r>
            <a:r>
              <a:rPr lang="zh-CN" altLang="zh-CN" sz="1800" kern="100" dirty="0">
                <a:solidFill>
                  <a:srgbClr val="000000"/>
                </a:solidFill>
                <a:effectLst/>
                <a:latin typeface="Times New Roman" panose="02020603050405020304" pitchFamily="18" charset="0"/>
                <a:ea typeface="宋体" panose="02010600030101010101" pitchFamily="2" charset="-122"/>
              </a:rPr>
              <a:t>移动到</a:t>
            </a:r>
            <a:r>
              <a:rPr lang="en-US" altLang="zh-CN" sz="1800" kern="100" dirty="0">
                <a:solidFill>
                  <a:srgbClr val="000000"/>
                </a:solidFill>
                <a:effectLst/>
                <a:latin typeface="Times New Roman" panose="02020603050405020304" pitchFamily="18" charset="0"/>
                <a:ea typeface="宋体" panose="02010600030101010101" pitchFamily="2" charset="-122"/>
              </a:rPr>
              <a:t>AD</a:t>
            </a:r>
            <a:r>
              <a:rPr lang="en-US" altLang="zh-CN" sz="1800" kern="100" baseline="-25000" dirty="0">
                <a:solidFill>
                  <a:srgbClr val="000000"/>
                </a:solidFill>
                <a:effectLst/>
                <a:latin typeface="Times New Roman" panose="02020603050405020304" pitchFamily="18" charset="0"/>
                <a:ea typeface="宋体" panose="02010600030101010101" pitchFamily="2" charset="-122"/>
              </a:rPr>
              <a:t>1</a:t>
            </a:r>
            <a:r>
              <a:rPr lang="zh-CN" altLang="zh-CN" sz="1800" kern="100" dirty="0">
                <a:solidFill>
                  <a:srgbClr val="000000"/>
                </a:solidFill>
                <a:effectLst/>
                <a:latin typeface="Times New Roman" panose="02020603050405020304" pitchFamily="18" charset="0"/>
                <a:ea typeface="宋体" panose="02010600030101010101" pitchFamily="2" charset="-122"/>
              </a:rPr>
              <a:t>，如果工资和价格都是弹性的，那么，短期供给曲线会由</a:t>
            </a:r>
            <a:r>
              <a:rPr lang="en-US" altLang="zh-CN" sz="1800" kern="100" dirty="0">
                <a:solidFill>
                  <a:srgbClr val="000000"/>
                </a:solidFill>
                <a:effectLst/>
                <a:latin typeface="Times New Roman" panose="02020603050405020304" pitchFamily="18" charset="0"/>
                <a:ea typeface="宋体" panose="02010600030101010101" pitchFamily="2" charset="-122"/>
              </a:rPr>
              <a:t>SRAS</a:t>
            </a:r>
            <a:r>
              <a:rPr lang="en-US" altLang="zh-CN" sz="1800" kern="100" baseline="-25000" dirty="0">
                <a:solidFill>
                  <a:srgbClr val="000000"/>
                </a:solidFill>
                <a:effectLst/>
                <a:latin typeface="Times New Roman" panose="02020603050405020304" pitchFamily="18" charset="0"/>
                <a:ea typeface="宋体" panose="02010600030101010101" pitchFamily="2" charset="-122"/>
              </a:rPr>
              <a:t>0</a:t>
            </a:r>
            <a:r>
              <a:rPr lang="zh-CN" altLang="zh-CN" sz="1800" kern="100" dirty="0">
                <a:solidFill>
                  <a:srgbClr val="000000"/>
                </a:solidFill>
                <a:effectLst/>
                <a:latin typeface="Times New Roman" panose="02020603050405020304" pitchFamily="18" charset="0"/>
                <a:ea typeface="宋体" panose="02010600030101010101" pitchFamily="2" charset="-122"/>
              </a:rPr>
              <a:t>（</a:t>
            </a:r>
            <a:r>
              <a:rPr lang="en-US" altLang="zh-CN" sz="1800" kern="100" dirty="0">
                <a:solidFill>
                  <a:srgbClr val="000000"/>
                </a:solidFill>
                <a:effectLst/>
                <a:latin typeface="Times New Roman" panose="02020603050405020304" pitchFamily="18" charset="0"/>
                <a:ea typeface="宋体" panose="02010600030101010101" pitchFamily="2" charset="-122"/>
              </a:rPr>
              <a:t>W</a:t>
            </a:r>
            <a:r>
              <a:rPr lang="en-US" altLang="zh-CN" sz="1800" kern="100" baseline="-25000" dirty="0">
                <a:solidFill>
                  <a:srgbClr val="000000"/>
                </a:solidFill>
                <a:effectLst/>
                <a:latin typeface="Times New Roman" panose="02020603050405020304" pitchFamily="18" charset="0"/>
                <a:ea typeface="宋体" panose="02010600030101010101" pitchFamily="2" charset="-122"/>
              </a:rPr>
              <a:t>0</a:t>
            </a:r>
            <a:r>
              <a:rPr lang="zh-CN" altLang="zh-CN" sz="1800" kern="100" dirty="0">
                <a:solidFill>
                  <a:srgbClr val="000000"/>
                </a:solidFill>
                <a:effectLst/>
                <a:latin typeface="Times New Roman" panose="02020603050405020304" pitchFamily="18" charset="0"/>
                <a:ea typeface="宋体" panose="02010600030101010101" pitchFamily="2" charset="-122"/>
              </a:rPr>
              <a:t>）移动至</a:t>
            </a:r>
            <a:r>
              <a:rPr lang="en-US" altLang="zh-CN" sz="1800" kern="100" dirty="0">
                <a:solidFill>
                  <a:srgbClr val="000000"/>
                </a:solidFill>
                <a:effectLst/>
                <a:latin typeface="Times New Roman" panose="02020603050405020304" pitchFamily="18" charset="0"/>
                <a:ea typeface="宋体" panose="02010600030101010101" pitchFamily="2" charset="-122"/>
              </a:rPr>
              <a:t>SRAS</a:t>
            </a:r>
            <a:r>
              <a:rPr lang="en-US" altLang="zh-CN" sz="1800" kern="100" baseline="-25000" dirty="0">
                <a:solidFill>
                  <a:srgbClr val="000000"/>
                </a:solidFill>
                <a:effectLst/>
                <a:latin typeface="Times New Roman" panose="02020603050405020304" pitchFamily="18" charset="0"/>
                <a:ea typeface="宋体" panose="02010600030101010101" pitchFamily="2" charset="-122"/>
              </a:rPr>
              <a:t>1</a:t>
            </a:r>
            <a:r>
              <a:rPr lang="zh-CN" altLang="zh-CN" sz="1800" kern="100" dirty="0">
                <a:solidFill>
                  <a:srgbClr val="000000"/>
                </a:solidFill>
                <a:effectLst/>
                <a:latin typeface="Times New Roman" panose="02020603050405020304" pitchFamily="18" charset="0"/>
                <a:ea typeface="宋体" panose="02010600030101010101" pitchFamily="2" charset="-122"/>
              </a:rPr>
              <a:t>（</a:t>
            </a:r>
            <a:r>
              <a:rPr lang="en-US" altLang="zh-CN" sz="1800" kern="100" dirty="0">
                <a:solidFill>
                  <a:srgbClr val="000000"/>
                </a:solidFill>
                <a:effectLst/>
                <a:latin typeface="Times New Roman" panose="02020603050405020304" pitchFamily="18" charset="0"/>
                <a:ea typeface="宋体" panose="02010600030101010101" pitchFamily="2" charset="-122"/>
              </a:rPr>
              <a:t>W</a:t>
            </a:r>
            <a:r>
              <a:rPr lang="en-US" altLang="zh-CN" sz="1800" kern="100" baseline="-25000" dirty="0">
                <a:solidFill>
                  <a:srgbClr val="000000"/>
                </a:solidFill>
                <a:effectLst/>
                <a:latin typeface="Times New Roman" panose="02020603050405020304" pitchFamily="18" charset="0"/>
                <a:ea typeface="宋体" panose="02010600030101010101" pitchFamily="2" charset="-122"/>
              </a:rPr>
              <a:t>1</a:t>
            </a:r>
            <a:r>
              <a:rPr lang="zh-CN" altLang="zh-CN" sz="1800" kern="100" dirty="0">
                <a:solidFill>
                  <a:srgbClr val="000000"/>
                </a:solidFill>
                <a:effectLst/>
                <a:latin typeface="Times New Roman" panose="02020603050405020304" pitchFamily="18" charset="0"/>
                <a:ea typeface="宋体" panose="02010600030101010101" pitchFamily="2" charset="-122"/>
              </a:rPr>
              <a:t>），新的均衡点为</a:t>
            </a:r>
            <a:r>
              <a:rPr lang="en-US" altLang="zh-CN" sz="1800" kern="100" dirty="0">
                <a:solidFill>
                  <a:srgbClr val="000000"/>
                </a:solidFill>
                <a:effectLst/>
                <a:latin typeface="Times New Roman" panose="02020603050405020304" pitchFamily="18" charset="0"/>
                <a:ea typeface="宋体" panose="02010600030101010101" pitchFamily="2" charset="-122"/>
              </a:rPr>
              <a:t>C</a:t>
            </a:r>
            <a:r>
              <a:rPr lang="zh-CN" altLang="zh-CN" sz="1800" kern="100" dirty="0">
                <a:solidFill>
                  <a:srgbClr val="000000"/>
                </a:solidFill>
                <a:effectLst/>
                <a:latin typeface="Times New Roman" panose="02020603050405020304" pitchFamily="18" charset="0"/>
                <a:ea typeface="宋体" panose="02010600030101010101" pitchFamily="2" charset="-122"/>
              </a:rPr>
              <a:t>。如果价格是弹性的，而名义工资是黏性的，货币工资因为按照之前签订的工资合同维持在</a:t>
            </a:r>
            <a:r>
              <a:rPr lang="en-US" altLang="zh-CN" sz="1800" kern="100" dirty="0">
                <a:solidFill>
                  <a:srgbClr val="000000"/>
                </a:solidFill>
                <a:effectLst/>
                <a:latin typeface="Times New Roman" panose="02020603050405020304" pitchFamily="18" charset="0"/>
                <a:ea typeface="宋体" panose="02010600030101010101" pitchFamily="2" charset="-122"/>
              </a:rPr>
              <a:t>W</a:t>
            </a:r>
            <a:r>
              <a:rPr lang="en-US" altLang="zh-CN" sz="1800" kern="100" baseline="-25000" dirty="0">
                <a:solidFill>
                  <a:srgbClr val="000000"/>
                </a:solidFill>
                <a:effectLst/>
                <a:latin typeface="Times New Roman" panose="02020603050405020304" pitchFamily="18" charset="0"/>
                <a:ea typeface="宋体" panose="02010600030101010101" pitchFamily="2" charset="-122"/>
              </a:rPr>
              <a:t>0</a:t>
            </a:r>
            <a:r>
              <a:rPr lang="zh-CN" altLang="zh-CN" sz="1800" kern="100" dirty="0">
                <a:solidFill>
                  <a:srgbClr val="000000"/>
                </a:solidFill>
                <a:effectLst/>
                <a:latin typeface="Times New Roman" panose="02020603050405020304" pitchFamily="18" charset="0"/>
                <a:ea typeface="宋体" panose="02010600030101010101" pitchFamily="2" charset="-122"/>
              </a:rPr>
              <a:t>，那么新的均衡点会移动到</a:t>
            </a:r>
            <a:r>
              <a:rPr lang="en-US" altLang="zh-CN" sz="1800" kern="100" dirty="0">
                <a:solidFill>
                  <a:srgbClr val="000000"/>
                </a:solidFill>
                <a:effectLst/>
                <a:latin typeface="Times New Roman" panose="02020603050405020304" pitchFamily="18" charset="0"/>
                <a:ea typeface="宋体" panose="02010600030101010101" pitchFamily="2" charset="-122"/>
              </a:rPr>
              <a:t>B</a:t>
            </a:r>
            <a:r>
              <a:rPr lang="zh-CN" altLang="zh-CN" sz="1800" kern="100" dirty="0">
                <a:solidFill>
                  <a:srgbClr val="000000"/>
                </a:solidFill>
                <a:effectLst/>
                <a:latin typeface="Times New Roman" panose="02020603050405020304" pitchFamily="18" charset="0"/>
                <a:ea typeface="宋体" panose="02010600030101010101" pitchFamily="2" charset="-122"/>
              </a:rPr>
              <a:t>，而不能到</a:t>
            </a:r>
            <a:r>
              <a:rPr lang="en-US" altLang="zh-CN" sz="1800" kern="100" dirty="0">
                <a:solidFill>
                  <a:srgbClr val="000000"/>
                </a:solidFill>
                <a:effectLst/>
                <a:latin typeface="Times New Roman" panose="02020603050405020304" pitchFamily="18" charset="0"/>
                <a:ea typeface="宋体" panose="02010600030101010101" pitchFamily="2" charset="-122"/>
              </a:rPr>
              <a:t>C</a:t>
            </a:r>
            <a:r>
              <a:rPr lang="zh-CN" altLang="zh-CN" sz="1800" kern="100" dirty="0">
                <a:solidFill>
                  <a:srgbClr val="000000"/>
                </a:solidFill>
                <a:effectLst/>
                <a:latin typeface="Times New Roman" panose="02020603050405020304" pitchFamily="18" charset="0"/>
                <a:ea typeface="宋体" panose="02010600030101010101" pitchFamily="2" charset="-122"/>
              </a:rPr>
              <a:t>。</a:t>
            </a:r>
            <a:endParaRPr lang="en-US" altLang="zh-CN" sz="1800" kern="100" dirty="0">
              <a:solidFill>
                <a:srgbClr val="000000"/>
              </a:solidFill>
              <a:effectLst/>
              <a:latin typeface="Times New Roman" panose="02020603050405020304" pitchFamily="18" charset="0"/>
              <a:ea typeface="宋体" panose="02010600030101010101" pitchFamily="2" charset="-122"/>
            </a:endParaRPr>
          </a:p>
          <a:p>
            <a:r>
              <a:rPr lang="zh-CN" altLang="zh-CN" sz="1800" kern="100" dirty="0">
                <a:solidFill>
                  <a:srgbClr val="000000"/>
                </a:solidFill>
                <a:effectLst/>
                <a:latin typeface="Times New Roman" panose="02020603050405020304" pitchFamily="18" charset="0"/>
                <a:ea typeface="宋体" panose="02010600030101010101" pitchFamily="2" charset="-122"/>
              </a:rPr>
              <a:t>中央银行如果增加货币供给量，且政策被预期到，那么总需求曲线会右移至</a:t>
            </a:r>
            <a:r>
              <a:rPr lang="en-US" altLang="zh-CN" sz="1800" kern="100" dirty="0">
                <a:solidFill>
                  <a:srgbClr val="000000"/>
                </a:solidFill>
                <a:effectLst/>
                <a:latin typeface="Times New Roman" panose="02020603050405020304" pitchFamily="18" charset="0"/>
                <a:ea typeface="宋体" panose="02010600030101010101" pitchFamily="2" charset="-122"/>
              </a:rPr>
              <a:t>AD</a:t>
            </a:r>
            <a:r>
              <a:rPr lang="en-US" altLang="zh-CN" sz="1800" kern="100" baseline="-25000" dirty="0">
                <a:solidFill>
                  <a:srgbClr val="000000"/>
                </a:solidFill>
                <a:effectLst/>
                <a:latin typeface="Times New Roman" panose="02020603050405020304" pitchFamily="18" charset="0"/>
                <a:ea typeface="宋体" panose="02010600030101010101" pitchFamily="2" charset="-122"/>
              </a:rPr>
              <a:t>0</a:t>
            </a:r>
            <a:r>
              <a:rPr lang="zh-CN" altLang="zh-CN" sz="1800" kern="100" dirty="0">
                <a:solidFill>
                  <a:srgbClr val="000000"/>
                </a:solidFill>
                <a:effectLst/>
                <a:latin typeface="Times New Roman" panose="02020603050405020304" pitchFamily="18" charset="0"/>
                <a:ea typeface="宋体" panose="02010600030101010101" pitchFamily="2" charset="-122"/>
              </a:rPr>
              <a:t>，经济又恢复到</a:t>
            </a:r>
            <a:r>
              <a:rPr lang="en-US" altLang="zh-CN" sz="1800" kern="100" dirty="0">
                <a:solidFill>
                  <a:srgbClr val="000000"/>
                </a:solidFill>
                <a:effectLst/>
                <a:latin typeface="Times New Roman" panose="02020603050405020304" pitchFamily="18" charset="0"/>
                <a:ea typeface="宋体" panose="02010600030101010101" pitchFamily="2" charset="-122"/>
              </a:rPr>
              <a:t>A</a:t>
            </a:r>
            <a:r>
              <a:rPr lang="zh-CN" altLang="zh-CN" sz="1800" kern="100" dirty="0">
                <a:solidFill>
                  <a:srgbClr val="000000"/>
                </a:solidFill>
                <a:effectLst/>
                <a:latin typeface="Times New Roman" panose="02020603050405020304" pitchFamily="18" charset="0"/>
                <a:ea typeface="宋体" panose="02010600030101010101" pitchFamily="2" charset="-122"/>
              </a:rPr>
              <a:t>点的均衡状态。</a:t>
            </a:r>
            <a:endParaRPr lang="en-US" altLang="zh-CN" sz="1800" kern="100" dirty="0">
              <a:solidFill>
                <a:srgbClr val="000000"/>
              </a:solidFill>
              <a:latin typeface="Times New Roman" panose="02020603050405020304" pitchFamily="18" charset="0"/>
              <a:ea typeface="宋体" panose="02010600030101010101" pitchFamily="2" charset="-122"/>
            </a:endParaRPr>
          </a:p>
          <a:p>
            <a:r>
              <a:rPr lang="zh-CN" altLang="zh-CN" sz="1800" kern="100" dirty="0">
                <a:solidFill>
                  <a:srgbClr val="000000"/>
                </a:solidFill>
                <a:effectLst/>
                <a:latin typeface="Times New Roman" panose="02020603050405020304" pitchFamily="18" charset="0"/>
                <a:ea typeface="宋体" panose="02010600030101010101" pitchFamily="2" charset="-122"/>
              </a:rPr>
              <a:t>在长期合同下，货币工资在合同中签订，</a:t>
            </a:r>
            <a:r>
              <a:rPr lang="zh-CN" altLang="en-US" sz="1800" kern="100" dirty="0">
                <a:solidFill>
                  <a:srgbClr val="000000"/>
                </a:solidFill>
                <a:effectLst/>
                <a:latin typeface="Times New Roman" panose="02020603050405020304" pitchFamily="18" charset="0"/>
                <a:ea typeface="宋体" panose="02010600030101010101" pitchFamily="2" charset="-122"/>
              </a:rPr>
              <a:t>中央银行调整货币数量的速度快于工资调整的速度，</a:t>
            </a:r>
            <a:r>
              <a:rPr lang="zh-CN" altLang="zh-CN" sz="1800" kern="100" dirty="0">
                <a:solidFill>
                  <a:srgbClr val="000000"/>
                </a:solidFill>
                <a:effectLst/>
                <a:latin typeface="Times New Roman" panose="02020603050405020304" pitchFamily="18" charset="0"/>
                <a:ea typeface="宋体" panose="02010600030101010101" pitchFamily="2" charset="-122"/>
              </a:rPr>
              <a:t>货币政策即使能够被理性预期到，货币供给量的变动也会影响实际工资从而影响就业和产出，即货币非中性。</a:t>
            </a:r>
            <a:endParaRPr lang="zh-CN" altLang="zh-CN" sz="1800" kern="100" dirty="0">
              <a:effectLst/>
              <a:latin typeface="Times New Roman" panose="02020603050405020304" pitchFamily="18" charset="0"/>
              <a:ea typeface="宋体" panose="02010600030101010101" pitchFamily="2" charset="-122"/>
            </a:endParaRPr>
          </a:p>
          <a:p>
            <a:endParaRPr lang="zh-CN" altLang="en-US" dirty="0"/>
          </a:p>
        </p:txBody>
      </p:sp>
      <p:pic>
        <p:nvPicPr>
          <p:cNvPr id="5" name="内容占位符 5">
            <a:extLst>
              <a:ext uri="{FF2B5EF4-FFF2-40B4-BE49-F238E27FC236}">
                <a16:creationId xmlns:a16="http://schemas.microsoft.com/office/drawing/2014/main" id="{E191FB2A-71F2-4486-A9DC-8DDBCE11120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l="418" r="1878" b="10648"/>
          <a:stretch>
            <a:fillRect/>
          </a:stretch>
        </p:blipFill>
        <p:spPr>
          <a:xfrm>
            <a:off x="4643438" y="2586076"/>
            <a:ext cx="3924300" cy="2600247"/>
          </a:xfrm>
          <a:prstGeom prst="rect">
            <a:avLst/>
          </a:prstGeom>
          <a:solidFill>
            <a:srgbClr val="FFFFFF"/>
          </a:solidFill>
          <a:ln>
            <a:noFill/>
          </a:ln>
        </p:spPr>
      </p:pic>
      <p:sp>
        <p:nvSpPr>
          <p:cNvPr id="6" name="文本框 5">
            <a:extLst>
              <a:ext uri="{FF2B5EF4-FFF2-40B4-BE49-F238E27FC236}">
                <a16:creationId xmlns:a16="http://schemas.microsoft.com/office/drawing/2014/main" id="{62A19814-DCB0-4855-8BA2-A4C8C17E25BE}"/>
              </a:ext>
            </a:extLst>
          </p:cNvPr>
          <p:cNvSpPr txBox="1"/>
          <p:nvPr/>
        </p:nvSpPr>
        <p:spPr>
          <a:xfrm>
            <a:off x="3995936" y="5418098"/>
            <a:ext cx="5522993" cy="335989"/>
          </a:xfrm>
          <a:prstGeom prst="rect">
            <a:avLst/>
          </a:prstGeom>
          <a:noFill/>
        </p:spPr>
        <p:txBody>
          <a:bodyPr wrap="square" rtlCol="0">
            <a:spAutoFit/>
          </a:bodyPr>
          <a:lstStyle/>
          <a:p>
            <a:pPr indent="266700" algn="ctr">
              <a:lnSpc>
                <a:spcPts val="1875"/>
              </a:lnSpc>
              <a:spcBef>
                <a:spcPts val="500"/>
              </a:spcBef>
              <a:spcAft>
                <a:spcPts val="500"/>
              </a:spcAft>
            </a:pPr>
            <a:r>
              <a:rPr lang="zh-CN" altLang="zh-CN" sz="1800" kern="100" dirty="0">
                <a:solidFill>
                  <a:srgbClr val="000000"/>
                </a:solidFill>
                <a:effectLst/>
                <a:latin typeface="Times New Roman" panose="02020603050405020304" pitchFamily="18" charset="0"/>
                <a:ea typeface="宋体" panose="02010600030101010101" pitchFamily="2" charset="-122"/>
              </a:rPr>
              <a:t>长期工资合同、理性预期与货币政策效应</a:t>
            </a:r>
            <a:r>
              <a:rPr lang="en-US" altLang="zh-CN" sz="1800" kern="100" dirty="0">
                <a:effectLst/>
                <a:latin typeface="Times New Roman" panose="02020603050405020304" pitchFamily="18" charset="0"/>
                <a:ea typeface="宋体" panose="02010600030101010101" pitchFamily="2" charset="-122"/>
              </a:rPr>
              <a:t>  </a:t>
            </a:r>
            <a:endParaRPr lang="zh-CN" altLang="zh-CN" sz="18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676941706"/>
      </p:ext>
    </p:extLst>
  </p:cSld>
  <p:clrMapOvr>
    <a:masterClrMapping/>
  </p:clrMapOvr>
  <p:transition>
    <p:pull dir="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11C29A-F6AC-4135-AA9F-231EF4469AE5}"/>
              </a:ext>
            </a:extLst>
          </p:cNvPr>
          <p:cNvSpPr>
            <a:spLocks noGrp="1"/>
          </p:cNvSpPr>
          <p:nvPr>
            <p:ph type="title"/>
          </p:nvPr>
        </p:nvSpPr>
        <p:spPr>
          <a:xfrm>
            <a:off x="323528" y="304800"/>
            <a:ext cx="8820472" cy="1216025"/>
          </a:xfrm>
        </p:spPr>
        <p:txBody>
          <a:bodyPr/>
          <a:lstStyle/>
          <a:p>
            <a:r>
              <a:rPr lang="zh-CN" altLang="en-US" sz="2400" dirty="0">
                <a:solidFill>
                  <a:srgbClr val="996600"/>
                </a:solidFill>
                <a:latin typeface="黑体" panose="02010609060101010101" pitchFamily="49" charset="-122"/>
                <a:ea typeface="黑体" panose="02010609060101010101" pitchFamily="49" charset="-122"/>
              </a:rPr>
              <a:t>工资黏性理论：</a:t>
            </a:r>
            <a:br>
              <a:rPr lang="en-US" altLang="zh-CN" sz="2400" dirty="0">
                <a:solidFill>
                  <a:srgbClr val="996600"/>
                </a:solidFill>
                <a:latin typeface="黑体" panose="02010609060101010101" pitchFamily="49" charset="-122"/>
                <a:ea typeface="黑体" panose="02010609060101010101" pitchFamily="49" charset="-122"/>
              </a:rPr>
            </a:br>
            <a:r>
              <a:rPr lang="en-US" altLang="zh-CN" sz="2400" dirty="0">
                <a:solidFill>
                  <a:srgbClr val="996600"/>
                </a:solidFill>
                <a:latin typeface="黑体" panose="02010609060101010101" pitchFamily="49" charset="-122"/>
                <a:ea typeface="黑体" panose="02010609060101010101" pitchFamily="49" charset="-122"/>
              </a:rPr>
              <a:t>(</a:t>
            </a:r>
            <a:r>
              <a:rPr lang="zh-CN" altLang="en-US" sz="2400" dirty="0">
                <a:solidFill>
                  <a:srgbClr val="996600"/>
                </a:solidFill>
                <a:latin typeface="黑体" panose="02010609060101010101" pitchFamily="49" charset="-122"/>
                <a:ea typeface="黑体" panose="02010609060101010101" pitchFamily="49" charset="-122"/>
              </a:rPr>
              <a:t>二</a:t>
            </a:r>
            <a:r>
              <a:rPr lang="en-US" altLang="zh-CN" sz="2400" dirty="0">
                <a:solidFill>
                  <a:srgbClr val="996600"/>
                </a:solidFill>
                <a:latin typeface="黑体" panose="02010609060101010101" pitchFamily="49" charset="-122"/>
                <a:ea typeface="黑体" panose="02010609060101010101" pitchFamily="49" charset="-122"/>
              </a:rPr>
              <a:t>)</a:t>
            </a:r>
            <a:r>
              <a:rPr lang="zh-CN" altLang="en-US" sz="2400" dirty="0">
                <a:solidFill>
                  <a:srgbClr val="663300"/>
                </a:solidFill>
                <a:latin typeface="黑体" panose="02010609060101010101" pitchFamily="49" charset="-122"/>
                <a:ea typeface="黑体" panose="02010609060101010101" pitchFamily="49" charset="-122"/>
              </a:rPr>
              <a:t>效率工资模型（</a:t>
            </a:r>
            <a:r>
              <a:rPr lang="en-US" altLang="zh-CN" sz="2400" dirty="0">
                <a:solidFill>
                  <a:srgbClr val="663300"/>
                </a:solidFill>
                <a:latin typeface="黑体" panose="02010609060101010101" pitchFamily="49" charset="-122"/>
                <a:ea typeface="黑体" panose="02010609060101010101" pitchFamily="49" charset="-122"/>
              </a:rPr>
              <a:t>efficiency wage  theory</a:t>
            </a:r>
            <a:r>
              <a:rPr lang="zh-CN" altLang="en-US" sz="2400" dirty="0">
                <a:solidFill>
                  <a:srgbClr val="663300"/>
                </a:solidFill>
                <a:latin typeface="黑体" panose="02010609060101010101" pitchFamily="49" charset="-122"/>
                <a:ea typeface="黑体" panose="02010609060101010101" pitchFamily="49" charset="-122"/>
              </a:rPr>
              <a:t>） </a:t>
            </a:r>
          </a:p>
        </p:txBody>
      </p:sp>
      <p:sp>
        <p:nvSpPr>
          <p:cNvPr id="3" name="内容占位符 2">
            <a:extLst>
              <a:ext uri="{FF2B5EF4-FFF2-40B4-BE49-F238E27FC236}">
                <a16:creationId xmlns:a16="http://schemas.microsoft.com/office/drawing/2014/main" id="{EF8EFDCB-287D-45D0-930F-5416650C57C3}"/>
              </a:ext>
            </a:extLst>
          </p:cNvPr>
          <p:cNvSpPr>
            <a:spLocks noGrp="1"/>
          </p:cNvSpPr>
          <p:nvPr>
            <p:ph idx="1"/>
          </p:nvPr>
        </p:nvSpPr>
        <p:spPr/>
        <p:txBody>
          <a:bodyPr/>
          <a:lstStyle/>
          <a:p>
            <a:pPr marL="0" indent="0" eaLnBrk="1" hangingPunct="1">
              <a:buNone/>
              <a:defRPr/>
            </a:pPr>
            <a:r>
              <a:rPr lang="zh-CN" altLang="en-US" sz="3200" b="1" dirty="0">
                <a:solidFill>
                  <a:srgbClr val="996600"/>
                </a:solidFill>
              </a:rPr>
              <a:t>       </a:t>
            </a:r>
            <a:endParaRPr lang="en-US" altLang="zh-CN" sz="3200" b="1" dirty="0">
              <a:solidFill>
                <a:srgbClr val="996600"/>
              </a:solidFill>
            </a:endParaRPr>
          </a:p>
          <a:p>
            <a:pPr eaLnBrk="1" hangingPunct="1"/>
            <a:r>
              <a:rPr lang="zh-CN" altLang="en-US" sz="2400" b="1" dirty="0">
                <a:solidFill>
                  <a:srgbClr val="663300"/>
                </a:solidFill>
              </a:rPr>
              <a:t>效率工资的含义</a:t>
            </a:r>
          </a:p>
          <a:p>
            <a:pPr eaLnBrk="1" hangingPunct="1"/>
            <a:r>
              <a:rPr lang="zh-CN" altLang="en-US" sz="2400" b="1" dirty="0">
                <a:solidFill>
                  <a:srgbClr val="663300"/>
                </a:solidFill>
              </a:rPr>
              <a:t>效率工资模型的假设条件</a:t>
            </a:r>
          </a:p>
          <a:p>
            <a:pPr eaLnBrk="1" hangingPunct="1"/>
            <a:r>
              <a:rPr lang="zh-CN" altLang="en-US" sz="2400" b="1" dirty="0">
                <a:solidFill>
                  <a:srgbClr val="663300"/>
                </a:solidFill>
              </a:rPr>
              <a:t>效率工资的决定</a:t>
            </a:r>
          </a:p>
          <a:p>
            <a:pPr eaLnBrk="1" hangingPunct="1"/>
            <a:r>
              <a:rPr lang="zh-CN" altLang="en-US" sz="2400" b="1" dirty="0">
                <a:solidFill>
                  <a:srgbClr val="663300"/>
                </a:solidFill>
              </a:rPr>
              <a:t>效率工资的形成机理</a:t>
            </a:r>
          </a:p>
          <a:p>
            <a:pPr eaLnBrk="1" hangingPunct="1"/>
            <a:r>
              <a:rPr lang="zh-CN" altLang="en-US" sz="2400" b="1" dirty="0">
                <a:solidFill>
                  <a:srgbClr val="663300"/>
                </a:solidFill>
              </a:rPr>
              <a:t>效率工资的结果：非自愿失业的长期存在</a:t>
            </a:r>
          </a:p>
          <a:p>
            <a:pPr marL="0" indent="0" eaLnBrk="1" hangingPunct="1">
              <a:buNone/>
              <a:defRPr/>
            </a:pPr>
            <a:r>
              <a:rPr lang="en-US" altLang="zh-CN" sz="3200" b="1" dirty="0">
                <a:solidFill>
                  <a:srgbClr val="996600"/>
                </a:solidFill>
              </a:rPr>
              <a:t>   </a:t>
            </a:r>
          </a:p>
          <a:p>
            <a:endParaRPr lang="zh-CN" altLang="en-US" dirty="0"/>
          </a:p>
        </p:txBody>
      </p:sp>
    </p:spTree>
    <p:extLst>
      <p:ext uri="{BB962C8B-B14F-4D97-AF65-F5344CB8AC3E}">
        <p14:creationId xmlns:p14="http://schemas.microsoft.com/office/powerpoint/2010/main" val="3353744762"/>
      </p:ext>
    </p:extLst>
  </p:cSld>
  <p:clrMapOvr>
    <a:masterClrMapping/>
  </p:clrMapOvr>
  <p:transition>
    <p:pull dir="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FAAA12-922A-4EF8-BC26-8162809CBCB8}"/>
              </a:ext>
            </a:extLst>
          </p:cNvPr>
          <p:cNvSpPr>
            <a:spLocks noGrp="1"/>
          </p:cNvSpPr>
          <p:nvPr>
            <p:ph type="title"/>
          </p:nvPr>
        </p:nvSpPr>
        <p:spPr/>
        <p:txBody>
          <a:bodyPr/>
          <a:lstStyle/>
          <a:p>
            <a:r>
              <a:rPr lang="zh-CN" altLang="en-US" sz="2800" dirty="0">
                <a:solidFill>
                  <a:srgbClr val="996600"/>
                </a:solidFill>
                <a:effectLst>
                  <a:outerShdw blurRad="38100" dist="38100" dir="2700000" algn="tl">
                    <a:srgbClr val="C0C0C0"/>
                  </a:outerShdw>
                </a:effectLst>
                <a:ea typeface="黑体" panose="02010609060101010101" pitchFamily="2" charset="-122"/>
              </a:rPr>
              <a:t>新凯恩斯主义的主要代表人物</a:t>
            </a:r>
            <a:endParaRPr lang="zh-CN" altLang="en-US" sz="2800" dirty="0"/>
          </a:p>
        </p:txBody>
      </p:sp>
      <p:pic>
        <p:nvPicPr>
          <p:cNvPr id="8" name="Picture 8" descr="634562328703375000b07a265k1_nEO_IMG">
            <a:extLst>
              <a:ext uri="{FF2B5EF4-FFF2-40B4-BE49-F238E27FC236}">
                <a16:creationId xmlns:a16="http://schemas.microsoft.com/office/drawing/2014/main" id="{A7F6069B-962A-4796-A646-5108936C3BC3}"/>
              </a:ext>
            </a:extLst>
          </p:cNvPr>
          <p:cNvPicPr>
            <a:picLocks noGrp="1" noChangeAspect="1" noChangeArrowheads="1"/>
          </p:cNvPicPr>
          <p:nvPr>
            <p:ph idx="1"/>
          </p:nvPr>
        </p:nvPicPr>
        <p:blipFill>
          <a:blip r:embed="rId2"/>
          <a:stretch>
            <a:fillRect/>
          </a:stretch>
        </p:blipFill>
        <p:spPr bwMode="auto">
          <a:xfrm flipH="1">
            <a:off x="1331640" y="2132856"/>
            <a:ext cx="1008276" cy="1015663"/>
          </a:xfrm>
          <a:prstGeom prst="rect">
            <a:avLst/>
          </a:prstGeom>
          <a:noFill/>
          <a:ln w="9525">
            <a:noFill/>
            <a:miter lim="800000"/>
            <a:headEnd/>
            <a:tailEnd/>
          </a:ln>
        </p:spPr>
      </p:pic>
      <p:sp>
        <p:nvSpPr>
          <p:cNvPr id="9" name="文本框 8">
            <a:extLst>
              <a:ext uri="{FF2B5EF4-FFF2-40B4-BE49-F238E27FC236}">
                <a16:creationId xmlns:a16="http://schemas.microsoft.com/office/drawing/2014/main" id="{E5826E45-66CA-4F1A-85B8-6E8CB81CCDF4}"/>
              </a:ext>
            </a:extLst>
          </p:cNvPr>
          <p:cNvSpPr txBox="1"/>
          <p:nvPr/>
        </p:nvSpPr>
        <p:spPr>
          <a:xfrm>
            <a:off x="3995936" y="2221388"/>
            <a:ext cx="1845022" cy="1015663"/>
          </a:xfrm>
          <a:prstGeom prst="rect">
            <a:avLst/>
          </a:prstGeom>
          <a:noFill/>
        </p:spPr>
        <p:txBody>
          <a:bodyPr wrap="square" rtlCol="0">
            <a:spAutoFit/>
          </a:bodyPr>
          <a:lstStyle/>
          <a:p>
            <a:r>
              <a:rPr lang="zh-CN" altLang="en-US" sz="2000" b="1" dirty="0">
                <a:solidFill>
                  <a:srgbClr val="663300"/>
                </a:solidFill>
                <a:ea typeface="黑体" pitchFamily="2" charset="-122"/>
              </a:rPr>
              <a:t>哈佛大学</a:t>
            </a:r>
            <a:endParaRPr lang="en-US" altLang="zh-CN" sz="2000" b="1" dirty="0">
              <a:solidFill>
                <a:srgbClr val="663300"/>
              </a:solidFill>
              <a:ea typeface="黑体" pitchFamily="2" charset="-122"/>
            </a:endParaRPr>
          </a:p>
          <a:p>
            <a:r>
              <a:rPr lang="zh-CN" altLang="en-US" sz="2000" b="1" dirty="0">
                <a:solidFill>
                  <a:srgbClr val="663300"/>
                </a:solidFill>
                <a:ea typeface="黑体" pitchFamily="2" charset="-122"/>
              </a:rPr>
              <a:t>经济学教授</a:t>
            </a:r>
          </a:p>
          <a:p>
            <a:endParaRPr lang="zh-CN" altLang="en-US" dirty="0"/>
          </a:p>
        </p:txBody>
      </p:sp>
      <p:sp>
        <p:nvSpPr>
          <p:cNvPr id="10" name="文本框 9">
            <a:extLst>
              <a:ext uri="{FF2B5EF4-FFF2-40B4-BE49-F238E27FC236}">
                <a16:creationId xmlns:a16="http://schemas.microsoft.com/office/drawing/2014/main" id="{F5A71E13-A9F3-4104-B853-F22725EA076A}"/>
              </a:ext>
            </a:extLst>
          </p:cNvPr>
          <p:cNvSpPr txBox="1"/>
          <p:nvPr/>
        </p:nvSpPr>
        <p:spPr>
          <a:xfrm>
            <a:off x="1331640" y="3937615"/>
            <a:ext cx="4105027" cy="1015663"/>
          </a:xfrm>
          <a:prstGeom prst="rect">
            <a:avLst/>
          </a:prstGeom>
          <a:noFill/>
        </p:spPr>
        <p:txBody>
          <a:bodyPr wrap="square" rtlCol="0">
            <a:spAutoFit/>
          </a:bodyPr>
          <a:lstStyle/>
          <a:p>
            <a:r>
              <a:rPr lang="zh-CN" altLang="en-US" sz="2000" b="1" dirty="0">
                <a:solidFill>
                  <a:srgbClr val="663300"/>
                </a:solidFill>
                <a:effectLst>
                  <a:outerShdw blurRad="38100" dist="38100" dir="2700000" algn="tl">
                    <a:srgbClr val="C0C0C0"/>
                  </a:outerShdw>
                </a:effectLst>
              </a:rPr>
              <a:t>格雷戈里</a:t>
            </a:r>
            <a:r>
              <a:rPr lang="en-US" altLang="zh-CN" sz="2000" b="1" dirty="0">
                <a:solidFill>
                  <a:srgbClr val="663300"/>
                </a:solidFill>
                <a:effectLst>
                  <a:outerShdw blurRad="38100" dist="38100" dir="2700000" algn="tl">
                    <a:srgbClr val="C0C0C0"/>
                  </a:outerShdw>
                </a:effectLst>
              </a:rPr>
              <a:t>·</a:t>
            </a:r>
            <a:r>
              <a:rPr lang="zh-CN" altLang="en-US" sz="2000" b="1" dirty="0">
                <a:solidFill>
                  <a:srgbClr val="663300"/>
                </a:solidFill>
                <a:effectLst>
                  <a:outerShdw blurRad="38100" dist="38100" dir="2700000" algn="tl">
                    <a:srgbClr val="C0C0C0"/>
                  </a:outerShdw>
                </a:effectLst>
              </a:rPr>
              <a:t>曼昆</a:t>
            </a:r>
            <a:endParaRPr lang="en-US" altLang="zh-CN" sz="2000" b="1" dirty="0">
              <a:solidFill>
                <a:srgbClr val="663300"/>
              </a:solidFill>
              <a:effectLst>
                <a:outerShdw blurRad="38100" dist="38100" dir="2700000" algn="tl">
                  <a:srgbClr val="C0C0C0"/>
                </a:outerShdw>
              </a:effectLst>
            </a:endParaRPr>
          </a:p>
          <a:p>
            <a:r>
              <a:rPr lang="zh-CN" altLang="en-US" sz="2000" b="1" dirty="0">
                <a:solidFill>
                  <a:srgbClr val="663300"/>
                </a:solidFill>
                <a:effectLst>
                  <a:outerShdw blurRad="38100" dist="38100" dir="2700000" algn="tl">
                    <a:srgbClr val="C0C0C0"/>
                  </a:outerShdw>
                </a:effectLst>
              </a:rPr>
              <a:t>（</a:t>
            </a:r>
            <a:r>
              <a:rPr lang="en-US" altLang="zh-CN" sz="2000" b="1" dirty="0" err="1">
                <a:solidFill>
                  <a:srgbClr val="663300"/>
                </a:solidFill>
                <a:effectLst>
                  <a:outerShdw blurRad="38100" dist="38100" dir="2700000" algn="tl">
                    <a:srgbClr val="C0C0C0"/>
                  </a:outerShdw>
                </a:effectLst>
              </a:rPr>
              <a:t>N.Gregory</a:t>
            </a:r>
            <a:r>
              <a:rPr lang="en-US" altLang="zh-CN" sz="2000" b="1" dirty="0">
                <a:solidFill>
                  <a:srgbClr val="663300"/>
                </a:solidFill>
                <a:effectLst>
                  <a:outerShdw blurRad="38100" dist="38100" dir="2700000" algn="tl">
                    <a:srgbClr val="C0C0C0"/>
                  </a:outerShdw>
                </a:effectLst>
              </a:rPr>
              <a:t> Mankiw</a:t>
            </a:r>
            <a:r>
              <a:rPr lang="zh-CN" altLang="en-US" sz="2000" b="1" dirty="0">
                <a:solidFill>
                  <a:srgbClr val="663300"/>
                </a:solidFill>
                <a:effectLst>
                  <a:outerShdw blurRad="38100" dist="38100" dir="2700000" algn="tl">
                    <a:srgbClr val="C0C0C0"/>
                  </a:outerShdw>
                </a:effectLst>
              </a:rPr>
              <a:t>）</a:t>
            </a:r>
          </a:p>
          <a:p>
            <a:endParaRPr lang="zh-CN" altLang="en-US" dirty="0"/>
          </a:p>
        </p:txBody>
      </p:sp>
    </p:spTree>
    <p:extLst>
      <p:ext uri="{BB962C8B-B14F-4D97-AF65-F5344CB8AC3E}">
        <p14:creationId xmlns:p14="http://schemas.microsoft.com/office/powerpoint/2010/main" val="1526952934"/>
      </p:ext>
    </p:extLst>
  </p:cSld>
  <p:clrMapOvr>
    <a:masterClrMapping/>
  </p:clrMapOvr>
  <p:transition>
    <p:pull dir="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Grp="1" noChangeArrowheads="1"/>
          </p:cNvSpPr>
          <p:nvPr>
            <p:ph type="title"/>
          </p:nvPr>
        </p:nvSpPr>
        <p:spPr/>
        <p:txBody>
          <a:bodyPr/>
          <a:lstStyle/>
          <a:p>
            <a:pPr eaLnBrk="1" hangingPunct="1"/>
            <a:endParaRPr lang="zh-CN" altLang="en-US"/>
          </a:p>
        </p:txBody>
      </p:sp>
      <p:sp>
        <p:nvSpPr>
          <p:cNvPr id="153603" name="Rectangle 3"/>
          <p:cNvSpPr>
            <a:spLocks noGrp="1" noChangeArrowheads="1"/>
          </p:cNvSpPr>
          <p:nvPr>
            <p:ph type="body" idx="1"/>
          </p:nvPr>
        </p:nvSpPr>
        <p:spPr/>
        <p:txBody>
          <a:bodyPr/>
          <a:lstStyle/>
          <a:p>
            <a:pPr eaLnBrk="1" hangingPunct="1">
              <a:defRPr/>
            </a:pPr>
            <a:r>
              <a:rPr lang="zh-CN" altLang="en-US" sz="2600" b="1" dirty="0">
                <a:solidFill>
                  <a:srgbClr val="663300"/>
                </a:solidFill>
              </a:rPr>
              <a:t>效率工资</a:t>
            </a:r>
            <a:r>
              <a:rPr lang="zh-CN" altLang="en-US" sz="2600" b="1" dirty="0">
                <a:solidFill>
                  <a:srgbClr val="663300"/>
                </a:solidFill>
                <a:latin typeface="Times New Roman" panose="02020603050405020304" pitchFamily="18" charset="0"/>
                <a:cs typeface="Times New Roman" panose="02020603050405020304" pitchFamily="18" charset="0"/>
              </a:rPr>
              <a:t>（</a:t>
            </a:r>
            <a:r>
              <a:rPr lang="en-US" altLang="zh-CN" sz="2600" b="1" dirty="0">
                <a:solidFill>
                  <a:srgbClr val="663300"/>
                </a:solidFill>
                <a:latin typeface="Times New Roman" panose="02020603050405020304" pitchFamily="18" charset="0"/>
                <a:cs typeface="Times New Roman" panose="02020603050405020304" pitchFamily="18" charset="0"/>
              </a:rPr>
              <a:t>efficiency wage</a:t>
            </a:r>
            <a:r>
              <a:rPr lang="zh-CN" altLang="en-US" sz="2600" b="1" dirty="0">
                <a:solidFill>
                  <a:srgbClr val="663300"/>
                </a:solidFill>
                <a:latin typeface="Times New Roman" panose="02020603050405020304" pitchFamily="18" charset="0"/>
                <a:cs typeface="Times New Roman" panose="02020603050405020304" pitchFamily="18" charset="0"/>
              </a:rPr>
              <a:t>）</a:t>
            </a:r>
            <a:r>
              <a:rPr lang="zh-CN" altLang="en-US" sz="2600" b="1" dirty="0">
                <a:solidFill>
                  <a:srgbClr val="663300"/>
                </a:solidFill>
              </a:rPr>
              <a:t>的含义：</a:t>
            </a:r>
          </a:p>
          <a:p>
            <a:pPr eaLnBrk="1" hangingPunct="1">
              <a:buFont typeface="Wingdings" pitchFamily="2" charset="2"/>
              <a:buNone/>
              <a:defRPr/>
            </a:pPr>
            <a:endParaRPr lang="zh-CN" altLang="en-US" sz="2600" b="1" dirty="0">
              <a:solidFill>
                <a:srgbClr val="663300"/>
              </a:solidFill>
            </a:endParaRPr>
          </a:p>
          <a:p>
            <a:pPr eaLnBrk="1" hangingPunct="1">
              <a:defRPr/>
            </a:pPr>
            <a:r>
              <a:rPr lang="zh-CN" altLang="en-US" sz="2600" b="1" dirty="0">
                <a:solidFill>
                  <a:srgbClr val="663300"/>
                </a:solidFill>
              </a:rPr>
              <a:t>       ①能调动工人积极性的实际工资水平；</a:t>
            </a:r>
          </a:p>
          <a:p>
            <a:pPr eaLnBrk="1" hangingPunct="1">
              <a:defRPr/>
            </a:pPr>
            <a:r>
              <a:rPr lang="zh-CN" altLang="en-US" sz="2600" b="1" dirty="0">
                <a:solidFill>
                  <a:srgbClr val="663300"/>
                </a:solidFill>
              </a:rPr>
              <a:t>       ②一般高于劳动市场出清的工资水平</a:t>
            </a:r>
          </a:p>
          <a:p>
            <a:pPr eaLnBrk="1" hangingPunct="1">
              <a:defRPr/>
            </a:pPr>
            <a:endParaRPr lang="en-US" altLang="zh-CN" sz="2600" dirty="0">
              <a:effectLst>
                <a:outerShdw blurRad="38100" dist="38100" dir="2700000" algn="tl">
                  <a:srgbClr val="C0C0C0"/>
                </a:outerShdw>
              </a:effectLst>
            </a:endParaRPr>
          </a:p>
        </p:txBody>
      </p:sp>
      <p:pic>
        <p:nvPicPr>
          <p:cNvPr id="47108" name="图片 47"/>
          <p:cNvPicPr>
            <a:picLocks noChangeAspect="1" noChangeArrowheads="1"/>
          </p:cNvPicPr>
          <p:nvPr/>
        </p:nvPicPr>
        <p:blipFill>
          <a:blip r:embed="rId2"/>
          <a:srcRect l="7445" r="16614" b="10234"/>
          <a:stretch>
            <a:fillRect/>
          </a:stretch>
        </p:blipFill>
        <p:spPr bwMode="auto">
          <a:xfrm>
            <a:off x="4575175" y="1752600"/>
            <a:ext cx="4518025" cy="4373563"/>
          </a:xfrm>
          <a:prstGeom prst="rect">
            <a:avLst/>
          </a:prstGeom>
          <a:solidFill>
            <a:schemeClr val="bg1"/>
          </a:solidFill>
          <a:ln w="9525">
            <a:noFill/>
            <a:miter lim="800000"/>
            <a:headEnd/>
            <a:tailEnd/>
          </a:ln>
        </p:spPr>
      </p:pic>
    </p:spTree>
  </p:cSld>
  <p:clrMapOvr>
    <a:masterClrMapping/>
  </p:clrMapOvr>
  <p:transition>
    <p:pull dir="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idx="4294967295"/>
          </p:nvPr>
        </p:nvSpPr>
        <p:spPr>
          <a:xfrm>
            <a:off x="457200" y="277813"/>
            <a:ext cx="8867775" cy="1143000"/>
          </a:xfrm>
        </p:spPr>
        <p:txBody>
          <a:bodyPr anchor="ctr"/>
          <a:lstStyle/>
          <a:p>
            <a:pPr eaLnBrk="1" hangingPunct="1">
              <a:defRPr/>
            </a:pPr>
            <a:r>
              <a:rPr lang="zh-CN" altLang="en-US" sz="2800" b="1" dirty="0">
                <a:solidFill>
                  <a:srgbClr val="663300"/>
                </a:solidFill>
                <a:effectLst>
                  <a:outerShdw blurRad="38100" dist="38100" dir="2700000" algn="tl">
                    <a:srgbClr val="C0C0C0"/>
                  </a:outerShdw>
                </a:effectLst>
              </a:rPr>
              <a:t>亚当</a:t>
            </a:r>
            <a:r>
              <a:rPr lang="en-US" altLang="zh-CN" sz="2800" b="1" dirty="0">
                <a:solidFill>
                  <a:srgbClr val="663300"/>
                </a:solidFill>
                <a:effectLst>
                  <a:outerShdw blurRad="38100" dist="38100" dir="2700000" algn="tl">
                    <a:srgbClr val="C0C0C0"/>
                  </a:outerShdw>
                </a:effectLst>
              </a:rPr>
              <a:t>.</a:t>
            </a:r>
            <a:r>
              <a:rPr lang="zh-CN" altLang="en-US" sz="2800" b="1" dirty="0">
                <a:solidFill>
                  <a:srgbClr val="663300"/>
                </a:solidFill>
                <a:effectLst>
                  <a:outerShdw blurRad="38100" dist="38100" dir="2700000" algn="tl">
                    <a:srgbClr val="C0C0C0"/>
                  </a:outerShdw>
                </a:effectLst>
              </a:rPr>
              <a:t>斯密关于工人工资与劳动生产率之间关系的论述</a:t>
            </a:r>
          </a:p>
        </p:txBody>
      </p:sp>
      <p:sp>
        <p:nvSpPr>
          <p:cNvPr id="128003" name="Rectangle 3"/>
          <p:cNvSpPr>
            <a:spLocks noGrp="1" noChangeArrowheads="1"/>
          </p:cNvSpPr>
          <p:nvPr>
            <p:ph type="body" idx="4294967295"/>
          </p:nvPr>
        </p:nvSpPr>
        <p:spPr/>
        <p:txBody>
          <a:bodyPr/>
          <a:lstStyle/>
          <a:p>
            <a:pPr eaLnBrk="1" hangingPunct="1">
              <a:defRPr/>
            </a:pPr>
            <a:endParaRPr lang="en-US" altLang="zh-CN" sz="2400" dirty="0">
              <a:solidFill>
                <a:srgbClr val="996600"/>
              </a:solidFill>
              <a:effectLst>
                <a:outerShdw blurRad="38100" dist="38100" dir="2700000" algn="tl">
                  <a:srgbClr val="C0C0C0"/>
                </a:outerShdw>
              </a:effectLst>
              <a:latin typeface="隶书" panose="02010509060101010101" pitchFamily="49" charset="-122"/>
              <a:ea typeface="隶书" panose="02010509060101010101" pitchFamily="49" charset="-122"/>
            </a:endParaRPr>
          </a:p>
          <a:p>
            <a:pPr eaLnBrk="1" hangingPunct="1">
              <a:defRPr/>
            </a:pPr>
            <a:r>
              <a:rPr lang="zh-CN" altLang="en-US" sz="2400" dirty="0">
                <a:solidFill>
                  <a:srgbClr val="996600"/>
                </a:solidFill>
                <a:effectLst>
                  <a:outerShdw blurRad="38100" dist="38100" dir="2700000" algn="tl">
                    <a:srgbClr val="C0C0C0"/>
                  </a:outerShdw>
                </a:effectLst>
                <a:latin typeface="隶书" panose="02010509060101010101" pitchFamily="49" charset="-122"/>
                <a:ea typeface="隶书" panose="02010509060101010101" pitchFamily="49" charset="-122"/>
              </a:rPr>
              <a:t>劳动工资，是对勤勉的鼓励；</a:t>
            </a:r>
          </a:p>
          <a:p>
            <a:pPr eaLnBrk="1" hangingPunct="1">
              <a:defRPr/>
            </a:pPr>
            <a:r>
              <a:rPr lang="zh-CN" altLang="en-US" sz="2400" dirty="0">
                <a:solidFill>
                  <a:srgbClr val="996600"/>
                </a:solidFill>
                <a:effectLst>
                  <a:outerShdw blurRad="38100" dist="38100" dir="2700000" algn="tl">
                    <a:srgbClr val="C0C0C0"/>
                  </a:outerShdw>
                </a:effectLst>
                <a:latin typeface="隶书" panose="02010509060101010101" pitchFamily="49" charset="-122"/>
                <a:ea typeface="隶书" panose="02010509060101010101" pitchFamily="49" charset="-122"/>
              </a:rPr>
              <a:t>丰富的生活资料，使劳动者体力增进；</a:t>
            </a:r>
          </a:p>
          <a:p>
            <a:pPr eaLnBrk="1" hangingPunct="1">
              <a:defRPr/>
            </a:pPr>
            <a:r>
              <a:rPr lang="zh-CN" altLang="en-US" sz="2400" dirty="0">
                <a:solidFill>
                  <a:srgbClr val="996600"/>
                </a:solidFill>
                <a:effectLst>
                  <a:outerShdw blurRad="38100" dist="38100" dir="2700000" algn="tl">
                    <a:srgbClr val="C0C0C0"/>
                  </a:outerShdw>
                </a:effectLst>
                <a:latin typeface="隶书" panose="02010509060101010101" pitchFamily="49" charset="-122"/>
                <a:ea typeface="隶书" panose="02010509060101010101" pitchFamily="49" charset="-122"/>
              </a:rPr>
              <a:t>生活改善和晚景优裕的愉快希望，使他们更加努力；</a:t>
            </a:r>
          </a:p>
          <a:p>
            <a:pPr eaLnBrk="1" hangingPunct="1">
              <a:defRPr/>
            </a:pPr>
            <a:r>
              <a:rPr lang="zh-CN" altLang="en-US" sz="2400" dirty="0">
                <a:solidFill>
                  <a:srgbClr val="996600"/>
                </a:solidFill>
                <a:effectLst>
                  <a:outerShdw blurRad="38100" dist="38100" dir="2700000" algn="tl">
                    <a:srgbClr val="C0C0C0"/>
                  </a:outerShdw>
                </a:effectLst>
                <a:latin typeface="隶书" panose="02010509060101010101" pitchFamily="49" charset="-122"/>
                <a:ea typeface="隶书" panose="02010509060101010101" pitchFamily="49" charset="-122"/>
              </a:rPr>
              <a:t>所以，高工资地方的劳动者，总是比低工资地方的劳动者活泼、勤勉和敏捷。</a:t>
            </a:r>
          </a:p>
          <a:p>
            <a:pPr eaLnBrk="1" hangingPunct="1">
              <a:defRPr/>
            </a:pPr>
            <a:r>
              <a:rPr lang="zh-CN" altLang="en-US" sz="2400" dirty="0">
                <a:solidFill>
                  <a:srgbClr val="996600"/>
                </a:solidFill>
                <a:effectLst>
                  <a:outerShdw blurRad="38100" dist="38100" dir="2700000" algn="tl">
                    <a:srgbClr val="C0C0C0"/>
                  </a:outerShdw>
                </a:effectLst>
                <a:latin typeface="隶书" panose="02010509060101010101" pitchFamily="49" charset="-122"/>
                <a:ea typeface="隶书" panose="02010509060101010101" pitchFamily="49" charset="-122"/>
              </a:rPr>
              <a:t>               </a:t>
            </a:r>
            <a:r>
              <a:rPr lang="en-US" altLang="zh-CN" sz="2400" dirty="0">
                <a:solidFill>
                  <a:srgbClr val="996600"/>
                </a:solidFill>
                <a:effectLst>
                  <a:outerShdw blurRad="38100" dist="38100" dir="2700000" algn="tl">
                    <a:srgbClr val="C0C0C0"/>
                  </a:outerShdw>
                </a:effectLst>
                <a:latin typeface="Arial" panose="020B0604020202020204" pitchFamily="34" charset="0"/>
                <a:ea typeface="隶书" panose="02010509060101010101" pitchFamily="49" charset="-122"/>
              </a:rPr>
              <a:t>——</a:t>
            </a:r>
            <a:r>
              <a:rPr lang="zh-CN" altLang="en-US" sz="2400" dirty="0">
                <a:solidFill>
                  <a:srgbClr val="996600"/>
                </a:solidFill>
                <a:effectLst>
                  <a:outerShdw blurRad="38100" dist="38100" dir="2700000" algn="tl">
                    <a:srgbClr val="C0C0C0"/>
                  </a:outerShdw>
                </a:effectLst>
                <a:latin typeface="隶书" panose="02010509060101010101" pitchFamily="49" charset="-122"/>
                <a:ea typeface="隶书" panose="02010509060101010101" pitchFamily="49" charset="-122"/>
              </a:rPr>
              <a:t>摘自</a:t>
            </a:r>
            <a:r>
              <a:rPr lang="en-US" altLang="zh-CN" sz="2400" dirty="0">
                <a:solidFill>
                  <a:srgbClr val="996600"/>
                </a:solidFill>
                <a:effectLst>
                  <a:outerShdw blurRad="38100" dist="38100" dir="2700000" algn="tl">
                    <a:srgbClr val="C0C0C0"/>
                  </a:outerShdw>
                </a:effectLst>
                <a:latin typeface="隶书" panose="02010509060101010101" pitchFamily="49" charset="-122"/>
                <a:ea typeface="隶书" panose="02010509060101010101" pitchFamily="49" charset="-122"/>
              </a:rPr>
              <a:t>《</a:t>
            </a:r>
            <a:r>
              <a:rPr lang="zh-CN" altLang="en-US" sz="2400" dirty="0">
                <a:solidFill>
                  <a:srgbClr val="996600"/>
                </a:solidFill>
                <a:effectLst>
                  <a:outerShdw blurRad="38100" dist="38100" dir="2700000" algn="tl">
                    <a:srgbClr val="C0C0C0"/>
                  </a:outerShdw>
                </a:effectLst>
                <a:latin typeface="隶书" panose="02010509060101010101" pitchFamily="49" charset="-122"/>
                <a:ea typeface="隶书" panose="02010509060101010101" pitchFamily="49" charset="-122"/>
              </a:rPr>
              <a:t>国富论</a:t>
            </a:r>
            <a:r>
              <a:rPr lang="en-US" altLang="zh-CN" sz="2400" dirty="0">
                <a:solidFill>
                  <a:srgbClr val="996600"/>
                </a:solidFill>
                <a:effectLst>
                  <a:outerShdw blurRad="38100" dist="38100" dir="2700000" algn="tl">
                    <a:srgbClr val="C0C0C0"/>
                  </a:outerShdw>
                </a:effectLst>
                <a:latin typeface="隶书" panose="02010509060101010101" pitchFamily="49" charset="-122"/>
                <a:ea typeface="隶书" panose="02010509060101010101" pitchFamily="49" charset="-122"/>
              </a:rPr>
              <a:t>》</a:t>
            </a:r>
          </a:p>
        </p:txBody>
      </p:sp>
    </p:spTree>
  </p:cSld>
  <p:clrMapOvr>
    <a:masterClrMapping/>
  </p:clrMapOvr>
  <p:transition>
    <p:pull dir="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idx="4294967295"/>
          </p:nvPr>
        </p:nvSpPr>
        <p:spPr/>
        <p:txBody>
          <a:bodyPr anchor="ctr"/>
          <a:lstStyle/>
          <a:p>
            <a:pPr eaLnBrk="1" hangingPunct="1">
              <a:defRPr/>
            </a:pPr>
            <a:r>
              <a:rPr lang="zh-CN" altLang="en-US" sz="2400" b="1" dirty="0">
                <a:effectLst>
                  <a:outerShdw blurRad="38100" dist="38100" dir="2700000" algn="tl">
                    <a:srgbClr val="C0C0C0"/>
                  </a:outerShdw>
                </a:effectLst>
              </a:rPr>
              <a:t>效率工资案例</a:t>
            </a:r>
            <a:r>
              <a:rPr lang="en-US" altLang="zh-CN" sz="2400" b="1" dirty="0">
                <a:effectLst>
                  <a:outerShdw blurRad="38100" dist="38100" dir="2700000" algn="tl">
                    <a:srgbClr val="C0C0C0"/>
                  </a:outerShdw>
                </a:effectLst>
              </a:rPr>
              <a:t>:</a:t>
            </a:r>
            <a:br>
              <a:rPr lang="en-US" altLang="zh-CN" sz="2400" b="1" dirty="0">
                <a:effectLst>
                  <a:outerShdw blurRad="38100" dist="38100" dir="2700000" algn="tl">
                    <a:srgbClr val="C0C0C0"/>
                  </a:outerShdw>
                </a:effectLst>
              </a:rPr>
            </a:br>
            <a:r>
              <a:rPr lang="en-US" altLang="zh-CN" sz="2400" b="1" dirty="0">
                <a:effectLst>
                  <a:outerShdw blurRad="38100" dist="38100" dir="2700000" algn="tl">
                    <a:srgbClr val="C0C0C0"/>
                  </a:outerShdw>
                </a:effectLst>
              </a:rPr>
              <a:t>         </a:t>
            </a:r>
            <a:r>
              <a:rPr lang="zh-CN" altLang="en-US" sz="2400" b="1" dirty="0">
                <a:effectLst>
                  <a:outerShdw blurRad="38100" dist="38100" dir="2700000" algn="tl">
                    <a:srgbClr val="C0C0C0"/>
                  </a:outerShdw>
                </a:effectLst>
              </a:rPr>
              <a:t>福特的</a:t>
            </a:r>
            <a:r>
              <a:rPr lang="en-US" altLang="zh-CN" sz="2400" b="1" dirty="0">
                <a:effectLst>
                  <a:outerShdw blurRad="38100" dist="38100" dir="2700000" algn="tl">
                    <a:srgbClr val="C0C0C0"/>
                  </a:outerShdw>
                </a:effectLst>
              </a:rPr>
              <a:t>5</a:t>
            </a:r>
            <a:r>
              <a:rPr lang="zh-CN" altLang="en-US" sz="2400" b="1" dirty="0">
                <a:effectLst>
                  <a:outerShdw blurRad="38100" dist="38100" dir="2700000" algn="tl">
                    <a:srgbClr val="C0C0C0"/>
                  </a:outerShdw>
                </a:effectLst>
              </a:rPr>
              <a:t>美元日工资</a:t>
            </a:r>
          </a:p>
        </p:txBody>
      </p:sp>
      <p:sp>
        <p:nvSpPr>
          <p:cNvPr id="145411" name="Rectangle 3"/>
          <p:cNvSpPr>
            <a:spLocks noGrp="1" noChangeArrowheads="1"/>
          </p:cNvSpPr>
          <p:nvPr>
            <p:ph type="body" idx="4294967295"/>
          </p:nvPr>
        </p:nvSpPr>
        <p:spPr>
          <a:xfrm>
            <a:off x="457200" y="1600200"/>
            <a:ext cx="8686800" cy="4530725"/>
          </a:xfrm>
        </p:spPr>
        <p:txBody>
          <a:bodyPr/>
          <a:lstStyle/>
          <a:p>
            <a:pPr eaLnBrk="1" hangingPunct="1">
              <a:defRPr/>
            </a:pPr>
            <a:r>
              <a:rPr lang="en-US" altLang="zh-CN" sz="2800" b="1" dirty="0">
                <a:solidFill>
                  <a:srgbClr val="663300"/>
                </a:solidFill>
                <a:effectLst>
                  <a:outerShdw blurRad="38100" dist="38100" dir="2700000" algn="tl">
                    <a:srgbClr val="C0C0C0"/>
                  </a:outerShdw>
                </a:effectLst>
              </a:rPr>
              <a:t>1914</a:t>
            </a:r>
            <a:r>
              <a:rPr lang="zh-CN" altLang="en-US" sz="2800" b="1" dirty="0">
                <a:solidFill>
                  <a:srgbClr val="663300"/>
                </a:solidFill>
                <a:effectLst>
                  <a:outerShdw blurRad="38100" dist="38100" dir="2700000" algn="tl">
                    <a:srgbClr val="C0C0C0"/>
                  </a:outerShdw>
                </a:effectLst>
              </a:rPr>
              <a:t>年</a:t>
            </a:r>
            <a:r>
              <a:rPr lang="en-US" altLang="zh-CN" sz="2800" b="1" dirty="0">
                <a:solidFill>
                  <a:srgbClr val="663300"/>
                </a:solidFill>
                <a:effectLst>
                  <a:outerShdw blurRad="38100" dist="38100" dir="2700000" algn="tl">
                    <a:srgbClr val="C0C0C0"/>
                  </a:outerShdw>
                </a:effectLst>
              </a:rPr>
              <a:t>,</a:t>
            </a:r>
            <a:r>
              <a:rPr lang="zh-CN" altLang="en-US" sz="2800" b="1" dirty="0">
                <a:solidFill>
                  <a:srgbClr val="663300"/>
                </a:solidFill>
                <a:effectLst>
                  <a:outerShdw blurRad="38100" dist="38100" dir="2700000" algn="tl">
                    <a:srgbClr val="C0C0C0"/>
                  </a:outerShdw>
                </a:effectLst>
              </a:rPr>
              <a:t>福特汽车公司支付工人＄</a:t>
            </a:r>
            <a:r>
              <a:rPr lang="en-US" altLang="zh-CN" sz="2800" b="1" dirty="0">
                <a:solidFill>
                  <a:srgbClr val="663300"/>
                </a:solidFill>
                <a:effectLst>
                  <a:outerShdw blurRad="38100" dist="38100" dir="2700000" algn="tl">
                    <a:srgbClr val="C0C0C0"/>
                  </a:outerShdw>
                </a:effectLst>
              </a:rPr>
              <a:t>5/</a:t>
            </a:r>
            <a:r>
              <a:rPr lang="zh-CN" altLang="en-US" sz="2800" b="1" dirty="0">
                <a:solidFill>
                  <a:srgbClr val="663300"/>
                </a:solidFill>
                <a:effectLst>
                  <a:outerShdw blurRad="38100" dist="38100" dir="2700000" algn="tl">
                    <a:srgbClr val="C0C0C0"/>
                  </a:outerShdw>
                </a:effectLst>
              </a:rPr>
              <a:t>天工资</a:t>
            </a:r>
            <a:r>
              <a:rPr lang="en-US" altLang="zh-CN" sz="2800" b="1" dirty="0">
                <a:solidFill>
                  <a:srgbClr val="663300"/>
                </a:solidFill>
                <a:effectLst>
                  <a:outerShdw blurRad="38100" dist="38100" dir="2700000" algn="tl">
                    <a:srgbClr val="C0C0C0"/>
                  </a:outerShdw>
                </a:effectLst>
              </a:rPr>
              <a:t>,</a:t>
            </a:r>
          </a:p>
          <a:p>
            <a:pPr eaLnBrk="1" hangingPunct="1">
              <a:defRPr/>
            </a:pPr>
            <a:r>
              <a:rPr lang="zh-CN" altLang="en-US" sz="2800" b="1" dirty="0">
                <a:solidFill>
                  <a:srgbClr val="663300"/>
                </a:solidFill>
                <a:effectLst>
                  <a:outerShdw blurRad="38100" dist="38100" dir="2700000" algn="tl">
                    <a:srgbClr val="C0C0C0"/>
                  </a:outerShdw>
                </a:effectLst>
              </a:rPr>
              <a:t>当时的平均工资</a:t>
            </a:r>
            <a:r>
              <a:rPr lang="en-US" altLang="zh-CN" sz="2800" b="1" dirty="0">
                <a:solidFill>
                  <a:srgbClr val="663300"/>
                </a:solidFill>
                <a:effectLst>
                  <a:outerShdw blurRad="38100" dist="38100" dir="2700000" algn="tl">
                    <a:srgbClr val="C0C0C0"/>
                  </a:outerShdw>
                </a:effectLst>
              </a:rPr>
              <a:t>:</a:t>
            </a:r>
            <a:r>
              <a:rPr lang="zh-CN" altLang="en-US" sz="2800" b="1" dirty="0">
                <a:solidFill>
                  <a:srgbClr val="663300"/>
                </a:solidFill>
                <a:effectLst>
                  <a:outerShdw blurRad="38100" dist="38100" dir="2700000" algn="tl">
                    <a:srgbClr val="C0C0C0"/>
                  </a:outerShdw>
                </a:effectLst>
              </a:rPr>
              <a:t>＄</a:t>
            </a:r>
            <a:r>
              <a:rPr lang="en-US" altLang="zh-CN" sz="2800" b="1" dirty="0">
                <a:solidFill>
                  <a:srgbClr val="663300"/>
                </a:solidFill>
                <a:effectLst>
                  <a:outerShdw blurRad="38100" dist="38100" dir="2700000" algn="tl">
                    <a:srgbClr val="C0C0C0"/>
                  </a:outerShdw>
                </a:effectLst>
              </a:rPr>
              <a:t>2.34 /</a:t>
            </a:r>
            <a:r>
              <a:rPr lang="zh-CN" altLang="en-US" sz="2800" b="1" dirty="0">
                <a:solidFill>
                  <a:srgbClr val="663300"/>
                </a:solidFill>
                <a:effectLst>
                  <a:outerShdw blurRad="38100" dist="38100" dir="2700000" algn="tl">
                    <a:srgbClr val="C0C0C0"/>
                  </a:outerShdw>
                </a:effectLst>
              </a:rPr>
              <a:t>天</a:t>
            </a:r>
          </a:p>
          <a:p>
            <a:pPr eaLnBrk="1" hangingPunct="1">
              <a:defRPr/>
            </a:pPr>
            <a:endParaRPr lang="zh-CN" altLang="en-US" sz="2800" b="1" dirty="0">
              <a:solidFill>
                <a:srgbClr val="663300"/>
              </a:solidFill>
              <a:effectLst>
                <a:outerShdw blurRad="38100" dist="38100" dir="2700000" algn="tl">
                  <a:srgbClr val="C0C0C0"/>
                </a:outerShdw>
              </a:effectLst>
            </a:endParaRPr>
          </a:p>
          <a:p>
            <a:pPr eaLnBrk="1" hangingPunct="1">
              <a:defRPr/>
            </a:pPr>
            <a:r>
              <a:rPr lang="zh-CN" altLang="en-US" sz="2800" b="1" dirty="0">
                <a:solidFill>
                  <a:srgbClr val="663300"/>
                </a:solidFill>
                <a:effectLst>
                  <a:outerShdw blurRad="38100" dist="38100" dir="2700000" algn="tl">
                    <a:srgbClr val="C0C0C0"/>
                  </a:outerShdw>
                </a:effectLst>
              </a:rPr>
              <a:t>结果</a:t>
            </a:r>
            <a:r>
              <a:rPr lang="en-US" altLang="zh-CN" sz="2800" b="1" dirty="0">
                <a:solidFill>
                  <a:srgbClr val="663300"/>
                </a:solidFill>
                <a:effectLst>
                  <a:outerShdw blurRad="38100" dist="38100" dir="2700000" algn="tl">
                    <a:srgbClr val="C0C0C0"/>
                  </a:outerShdw>
                </a:effectLst>
              </a:rPr>
              <a:t>:</a:t>
            </a:r>
          </a:p>
          <a:p>
            <a:pPr eaLnBrk="1" hangingPunct="1">
              <a:defRPr/>
            </a:pPr>
            <a:r>
              <a:rPr lang="en-US" altLang="zh-CN" sz="2800" b="1" dirty="0">
                <a:solidFill>
                  <a:srgbClr val="663300"/>
                </a:solidFill>
                <a:effectLst>
                  <a:outerShdw blurRad="38100" dist="38100" dir="2700000" algn="tl">
                    <a:srgbClr val="C0C0C0"/>
                  </a:outerShdw>
                </a:effectLst>
              </a:rPr>
              <a:t> </a:t>
            </a:r>
            <a:r>
              <a:rPr lang="zh-CN" altLang="en-US" sz="2800" b="1" dirty="0">
                <a:solidFill>
                  <a:srgbClr val="663300"/>
                </a:solidFill>
                <a:effectLst>
                  <a:outerShdw blurRad="38100" dist="38100" dir="2700000" algn="tl">
                    <a:srgbClr val="C0C0C0"/>
                  </a:outerShdw>
                </a:effectLst>
              </a:rPr>
              <a:t>工人努力程度增加</a:t>
            </a:r>
            <a:r>
              <a:rPr lang="en-US" altLang="zh-CN" sz="2800" b="1" dirty="0">
                <a:solidFill>
                  <a:srgbClr val="663300"/>
                </a:solidFill>
                <a:effectLst>
                  <a:outerShdw blurRad="38100" dist="38100" dir="2700000" algn="tl">
                    <a:srgbClr val="C0C0C0"/>
                  </a:outerShdw>
                </a:effectLst>
              </a:rPr>
              <a:t>:</a:t>
            </a:r>
          </a:p>
          <a:p>
            <a:pPr eaLnBrk="1" hangingPunct="1">
              <a:defRPr/>
            </a:pPr>
            <a:r>
              <a:rPr lang="en-US" altLang="zh-CN" sz="2800" b="1" dirty="0">
                <a:solidFill>
                  <a:srgbClr val="663300"/>
                </a:solidFill>
                <a:effectLst>
                  <a:outerShdw blurRad="38100" dist="38100" dir="2700000" algn="tl">
                    <a:srgbClr val="C0C0C0"/>
                  </a:outerShdw>
                </a:effectLst>
              </a:rPr>
              <a:t>    </a:t>
            </a:r>
            <a:r>
              <a:rPr lang="zh-CN" altLang="en-US" sz="2800" b="1" dirty="0">
                <a:solidFill>
                  <a:srgbClr val="663300"/>
                </a:solidFill>
                <a:effectLst>
                  <a:outerShdw blurRad="38100" dist="38100" dir="2700000" algn="tl">
                    <a:srgbClr val="C0C0C0"/>
                  </a:outerShdw>
                </a:effectLst>
              </a:rPr>
              <a:t>旷工减少了</a:t>
            </a:r>
            <a:r>
              <a:rPr lang="en-US" altLang="zh-CN" sz="2800" b="1" dirty="0">
                <a:solidFill>
                  <a:srgbClr val="663300"/>
                </a:solidFill>
                <a:effectLst>
                  <a:outerShdw blurRad="38100" dist="38100" dir="2700000" algn="tl">
                    <a:srgbClr val="C0C0C0"/>
                  </a:outerShdw>
                </a:effectLst>
              </a:rPr>
              <a:t>75%</a:t>
            </a:r>
          </a:p>
          <a:p>
            <a:pPr eaLnBrk="1" hangingPunct="1">
              <a:defRPr/>
            </a:pPr>
            <a:r>
              <a:rPr lang="en-US" altLang="zh-CN" sz="2800" b="1" dirty="0">
                <a:solidFill>
                  <a:srgbClr val="663300"/>
                </a:solidFill>
                <a:effectLst>
                  <a:outerShdw blurRad="38100" dist="38100" dir="2700000" algn="tl">
                    <a:srgbClr val="C0C0C0"/>
                  </a:outerShdw>
                </a:effectLst>
              </a:rPr>
              <a:t>    </a:t>
            </a:r>
            <a:r>
              <a:rPr lang="zh-CN" altLang="en-US" sz="2800" b="1" dirty="0">
                <a:solidFill>
                  <a:srgbClr val="663300"/>
                </a:solidFill>
                <a:effectLst>
                  <a:outerShdw blurRad="38100" dist="38100" dir="2700000" algn="tl">
                    <a:srgbClr val="C0C0C0"/>
                  </a:outerShdw>
                </a:effectLst>
              </a:rPr>
              <a:t>劳动成本降低</a:t>
            </a:r>
          </a:p>
          <a:p>
            <a:pPr eaLnBrk="1" hangingPunct="1">
              <a:defRPr/>
            </a:pPr>
            <a:endParaRPr lang="en-US" altLang="zh-CN" b="1" dirty="0">
              <a:effectLst>
                <a:outerShdw blurRad="38100" dist="38100" dir="2700000" algn="tl">
                  <a:srgbClr val="C0C0C0"/>
                </a:outerShdw>
              </a:effectLst>
            </a:endParaRPr>
          </a:p>
        </p:txBody>
      </p:sp>
      <p:pic>
        <p:nvPicPr>
          <p:cNvPr id="49156" name="Picture 9" descr="d68b65cb98816e52bf09e632"/>
          <p:cNvPicPr>
            <a:picLocks noChangeAspect="1" noChangeArrowheads="1"/>
          </p:cNvPicPr>
          <p:nvPr/>
        </p:nvPicPr>
        <p:blipFill>
          <a:blip r:embed="rId2"/>
          <a:srcRect/>
          <a:stretch>
            <a:fillRect/>
          </a:stretch>
        </p:blipFill>
        <p:spPr bwMode="auto">
          <a:xfrm>
            <a:off x="6588125" y="260350"/>
            <a:ext cx="2160588" cy="1343025"/>
          </a:xfrm>
          <a:prstGeom prst="rect">
            <a:avLst/>
          </a:prstGeom>
          <a:noFill/>
          <a:ln w="9525">
            <a:noFill/>
            <a:miter lim="800000"/>
            <a:headEnd/>
            <a:tailEnd/>
          </a:ln>
        </p:spPr>
      </p:pic>
    </p:spTree>
  </p:cSld>
  <p:clrMapOvr>
    <a:masterClrMapping/>
  </p:clrMapOvr>
  <p:transition>
    <p:pull dir="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7D53F3-6F18-0B37-9664-F28A4B809CB8}"/>
              </a:ext>
            </a:extLst>
          </p:cNvPr>
          <p:cNvSpPr>
            <a:spLocks noGrp="1"/>
          </p:cNvSpPr>
          <p:nvPr>
            <p:ph type="title"/>
          </p:nvPr>
        </p:nvSpPr>
        <p:spPr/>
        <p:txBody>
          <a:bodyPr/>
          <a:lstStyle/>
          <a:p>
            <a:endParaRPr lang="zh-CN" altLang="en-US"/>
          </a:p>
        </p:txBody>
      </p:sp>
      <p:pic>
        <p:nvPicPr>
          <p:cNvPr id="6" name="内容占位符 5">
            <a:extLst>
              <a:ext uri="{FF2B5EF4-FFF2-40B4-BE49-F238E27FC236}">
                <a16:creationId xmlns:a16="http://schemas.microsoft.com/office/drawing/2014/main" id="{8A2D5EDA-5B83-EE1E-DE2E-3CFA3D5703C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643438" y="2721173"/>
            <a:ext cx="3924300" cy="2330053"/>
          </a:xfrm>
        </p:spPr>
      </p:pic>
      <p:pic>
        <p:nvPicPr>
          <p:cNvPr id="7" name="内容占位符 6">
            <a:extLst>
              <a:ext uri="{FF2B5EF4-FFF2-40B4-BE49-F238E27FC236}">
                <a16:creationId xmlns:a16="http://schemas.microsoft.com/office/drawing/2014/main" id="{AD73FC5A-C52E-6D15-D24A-80D7E651F575}"/>
              </a:ext>
            </a:extLst>
          </p:cNvPr>
          <p:cNvPicPr>
            <a:picLocks noGrp="1" noChangeAspect="1"/>
          </p:cNvPicPr>
          <p:nvPr>
            <p:ph sz="half" idx="1"/>
          </p:nvPr>
        </p:nvPicPr>
        <p:blipFill>
          <a:blip r:embed="rId3" cstate="print">
            <a:extLst>
              <a:ext uri="{28A0092B-C50C-407E-A947-70E740481C1C}">
                <a14:useLocalDpi xmlns:a14="http://schemas.microsoft.com/office/drawing/2010/main" val="0"/>
              </a:ext>
            </a:extLst>
          </a:blip>
          <a:srcRect/>
          <a:stretch>
            <a:fillRect/>
          </a:stretch>
        </p:blipFill>
        <p:spPr bwMode="auto">
          <a:xfrm>
            <a:off x="566738" y="2410954"/>
            <a:ext cx="3924300" cy="2950492"/>
          </a:xfrm>
          <a:prstGeom prst="rect">
            <a:avLst/>
          </a:prstGeom>
          <a:noFill/>
          <a:ln>
            <a:noFill/>
          </a:ln>
        </p:spPr>
      </p:pic>
      <p:sp>
        <p:nvSpPr>
          <p:cNvPr id="9" name="文本框 8">
            <a:extLst>
              <a:ext uri="{FF2B5EF4-FFF2-40B4-BE49-F238E27FC236}">
                <a16:creationId xmlns:a16="http://schemas.microsoft.com/office/drawing/2014/main" id="{E8478B5C-E08B-5383-AC16-30C584CC4BDF}"/>
              </a:ext>
            </a:extLst>
          </p:cNvPr>
          <p:cNvSpPr txBox="1"/>
          <p:nvPr/>
        </p:nvSpPr>
        <p:spPr>
          <a:xfrm>
            <a:off x="1115616" y="1988840"/>
            <a:ext cx="3005951" cy="400110"/>
          </a:xfrm>
          <a:prstGeom prst="rect">
            <a:avLst/>
          </a:prstGeom>
          <a:noFill/>
        </p:spPr>
        <p:txBody>
          <a:bodyPr wrap="none" rtlCol="0">
            <a:spAutoFit/>
          </a:bodyPr>
          <a:lstStyle/>
          <a:p>
            <a:r>
              <a:rPr lang="zh-CN" altLang="en-US" dirty="0"/>
              <a:t>福特公司流水线上的工人</a:t>
            </a:r>
          </a:p>
        </p:txBody>
      </p:sp>
      <p:sp>
        <p:nvSpPr>
          <p:cNvPr id="10" name="文本框 9">
            <a:extLst>
              <a:ext uri="{FF2B5EF4-FFF2-40B4-BE49-F238E27FC236}">
                <a16:creationId xmlns:a16="http://schemas.microsoft.com/office/drawing/2014/main" id="{C0B30768-F456-87F2-A873-6EF18646F4F7}"/>
              </a:ext>
            </a:extLst>
          </p:cNvPr>
          <p:cNvSpPr txBox="1"/>
          <p:nvPr/>
        </p:nvSpPr>
        <p:spPr>
          <a:xfrm>
            <a:off x="5724128" y="2132856"/>
            <a:ext cx="1723549" cy="400110"/>
          </a:xfrm>
          <a:prstGeom prst="rect">
            <a:avLst/>
          </a:prstGeom>
          <a:noFill/>
        </p:spPr>
        <p:txBody>
          <a:bodyPr wrap="none" rtlCol="0">
            <a:spAutoFit/>
          </a:bodyPr>
          <a:lstStyle/>
          <a:p>
            <a:r>
              <a:rPr lang="zh-CN" altLang="en-US"/>
              <a:t>福特公司总部</a:t>
            </a:r>
          </a:p>
        </p:txBody>
      </p:sp>
    </p:spTree>
    <p:extLst>
      <p:ext uri="{BB962C8B-B14F-4D97-AF65-F5344CB8AC3E}">
        <p14:creationId xmlns:p14="http://schemas.microsoft.com/office/powerpoint/2010/main" val="3127175795"/>
      </p:ext>
    </p:extLst>
  </p:cSld>
  <p:clrMapOvr>
    <a:masterClrMapping/>
  </p:clrMapOvr>
  <p:transition>
    <p:pull dir="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82550" y="836613"/>
            <a:ext cx="9226550" cy="749300"/>
          </a:xfrm>
          <a:prstGeom prst="rect">
            <a:avLst/>
          </a:prstGeom>
          <a:noFill/>
          <a:ln w="12700">
            <a:noFill/>
            <a:miter lim="800000"/>
            <a:headEnd/>
            <a:tailEnd/>
          </a:ln>
        </p:spPr>
        <p:txBody>
          <a:bodyPr>
            <a:spAutoFit/>
          </a:bodyPr>
          <a:lstStyle/>
          <a:p>
            <a:pPr>
              <a:lnSpc>
                <a:spcPct val="135000"/>
              </a:lnSpc>
            </a:pPr>
            <a:endParaRPr lang="zh-CN" altLang="en-US" sz="3200">
              <a:latin typeface="Times New Roman" pitchFamily="18" charset="0"/>
            </a:endParaRPr>
          </a:p>
        </p:txBody>
      </p:sp>
      <p:sp>
        <p:nvSpPr>
          <p:cNvPr id="50179" name="Rectangle 3"/>
          <p:cNvSpPr>
            <a:spLocks noGrp="1" noChangeArrowheads="1"/>
          </p:cNvSpPr>
          <p:nvPr>
            <p:ph type="title" idx="4294967295"/>
          </p:nvPr>
        </p:nvSpPr>
        <p:spPr/>
        <p:txBody>
          <a:bodyPr anchor="ctr"/>
          <a:lstStyle/>
          <a:p>
            <a:pPr eaLnBrk="1" hangingPunct="1"/>
            <a:r>
              <a:rPr lang="zh-CN" altLang="en-US" sz="3200" dirty="0">
                <a:solidFill>
                  <a:srgbClr val="996600"/>
                </a:solidFill>
                <a:ea typeface="隶书" pitchFamily="49" charset="-122"/>
              </a:rPr>
              <a:t>效率工资模型的假设条件：</a:t>
            </a:r>
          </a:p>
        </p:txBody>
      </p:sp>
      <p:sp>
        <p:nvSpPr>
          <p:cNvPr id="21508" name="Rectangle 4"/>
          <p:cNvSpPr>
            <a:spLocks noGrp="1" noChangeArrowheads="1"/>
          </p:cNvSpPr>
          <p:nvPr>
            <p:ph type="body" idx="4294967295"/>
          </p:nvPr>
        </p:nvSpPr>
        <p:spPr>
          <a:xfrm>
            <a:off x="457200" y="1600200"/>
            <a:ext cx="8867775" cy="4530725"/>
          </a:xfrm>
        </p:spPr>
        <p:txBody>
          <a:bodyPr/>
          <a:lstStyle/>
          <a:p>
            <a:pPr marL="0" indent="0" eaLnBrk="1" hangingPunct="1">
              <a:buNone/>
              <a:defRPr/>
            </a:pPr>
            <a:endParaRPr lang="en-US" altLang="zh-CN" dirty="0"/>
          </a:p>
          <a:p>
            <a:pPr marL="0" indent="0" eaLnBrk="1" hangingPunct="1">
              <a:buNone/>
              <a:defRPr/>
            </a:pPr>
            <a:r>
              <a:rPr lang="en-US" altLang="zh-CN" sz="2800" dirty="0">
                <a:solidFill>
                  <a:srgbClr val="663300"/>
                </a:solidFill>
              </a:rPr>
              <a:t> </a:t>
            </a:r>
            <a:r>
              <a:rPr lang="en-US" altLang="zh-CN" sz="2800" b="1" dirty="0">
                <a:solidFill>
                  <a:srgbClr val="663300"/>
                </a:solidFill>
              </a:rPr>
              <a:t>① </a:t>
            </a:r>
            <a:r>
              <a:rPr lang="zh-CN" altLang="en-US" sz="2800" b="1" dirty="0">
                <a:solidFill>
                  <a:srgbClr val="663300"/>
                </a:solidFill>
              </a:rPr>
              <a:t>异质劳动</a:t>
            </a:r>
          </a:p>
          <a:p>
            <a:pPr eaLnBrk="1" hangingPunct="1">
              <a:defRPr/>
            </a:pPr>
            <a:r>
              <a:rPr lang="zh-CN" altLang="en-US" sz="2800" b="1" dirty="0">
                <a:solidFill>
                  <a:srgbClr val="663300"/>
                </a:solidFill>
              </a:rPr>
              <a:t>     </a:t>
            </a:r>
            <a:r>
              <a:rPr lang="en-US" altLang="zh-CN" sz="2800" b="1" dirty="0">
                <a:solidFill>
                  <a:srgbClr val="663300"/>
                </a:solidFill>
              </a:rPr>
              <a:t> </a:t>
            </a:r>
            <a:r>
              <a:rPr lang="zh-CN" altLang="en-US" sz="2800" b="1" dirty="0">
                <a:solidFill>
                  <a:srgbClr val="663300"/>
                </a:solidFill>
              </a:rPr>
              <a:t>同一工人的劳动生产率会因其努力程度的不同而不同</a:t>
            </a:r>
          </a:p>
          <a:p>
            <a:pPr marL="0" indent="0" eaLnBrk="1" hangingPunct="1">
              <a:buNone/>
              <a:defRPr/>
            </a:pPr>
            <a:r>
              <a:rPr lang="zh-CN" altLang="en-US" sz="2800" b="1" dirty="0">
                <a:solidFill>
                  <a:srgbClr val="663300"/>
                </a:solidFill>
              </a:rPr>
              <a:t>  ② 工人的劳动生产率取决于实际工资水平，是工资率的增函数</a:t>
            </a:r>
          </a:p>
          <a:p>
            <a:pPr marL="0" indent="0" eaLnBrk="1" hangingPunct="1">
              <a:buNone/>
              <a:defRPr/>
            </a:pPr>
            <a:r>
              <a:rPr lang="zh-CN" altLang="en-US" sz="2800" b="1" dirty="0">
                <a:solidFill>
                  <a:srgbClr val="663300"/>
                </a:solidFill>
              </a:rPr>
              <a:t> </a:t>
            </a:r>
            <a:endParaRPr lang="zh-CN" altLang="en-US" sz="2800" b="1" dirty="0">
              <a:solidFill>
                <a:srgbClr val="663300"/>
              </a:solidFill>
              <a:effectLst>
                <a:outerShdw blurRad="38100" dist="38100" dir="2700000" algn="tl">
                  <a:srgbClr val="C0C0C0"/>
                </a:outerShdw>
              </a:effectLst>
            </a:endParaRP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afterEffect" nodePh="1">
                                  <p:stCondLst>
                                    <p:cond delay="0"/>
                                  </p:stCondLst>
                                  <p:endCondLst>
                                    <p:cond delay="0"/>
                                  </p:endCondLst>
                                  <p:childTnLst>
                                    <p:set>
                                      <p:cBhvr>
                                        <p:cTn id="6" dur="1" fill="hold">
                                          <p:stCondLst>
                                            <p:cond delay="0"/>
                                          </p:stCondLst>
                                        </p:cTn>
                                        <p:tgtEl>
                                          <p:spTgt spid="21506">
                                            <p:txEl>
                                              <p:pRg st="0" end="0"/>
                                            </p:txEl>
                                          </p:spTgt>
                                        </p:tgtEl>
                                        <p:attrNameLst>
                                          <p:attrName>style.visibility</p:attrName>
                                        </p:attrNameLst>
                                      </p:cBhvr>
                                      <p:to>
                                        <p:strVal val="visible"/>
                                      </p:to>
                                    </p:set>
                                    <p:anim calcmode="lin" valueType="num">
                                      <p:cBhvr>
                                        <p:cTn id="7" dur="1000" fill="hold"/>
                                        <p:tgtEl>
                                          <p:spTgt spid="21506">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21506">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2150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230188" y="908050"/>
            <a:ext cx="9374188" cy="1554163"/>
          </a:xfrm>
          <a:prstGeom prst="rect">
            <a:avLst/>
          </a:prstGeom>
          <a:noFill/>
          <a:ln w="12700">
            <a:noFill/>
            <a:miter lim="800000"/>
            <a:headEnd/>
            <a:tailEnd/>
          </a:ln>
        </p:spPr>
        <p:txBody>
          <a:bodyPr>
            <a:spAutoFit/>
          </a:bodyPr>
          <a:lstStyle/>
          <a:p>
            <a:endParaRPr lang="en-US" altLang="zh-CN" sz="3200" b="1">
              <a:latin typeface="Times New Roman" pitchFamily="18" charset="0"/>
            </a:endParaRPr>
          </a:p>
          <a:p>
            <a:r>
              <a:rPr lang="en-US" altLang="zh-CN" sz="3200" b="1">
                <a:latin typeface="Times New Roman" pitchFamily="18" charset="0"/>
              </a:rPr>
              <a:t>       </a:t>
            </a:r>
          </a:p>
          <a:p>
            <a:r>
              <a:rPr lang="en-US" altLang="zh-CN" sz="3200" b="1">
                <a:latin typeface="Times New Roman" pitchFamily="18" charset="0"/>
              </a:rPr>
              <a:t>    </a:t>
            </a:r>
          </a:p>
        </p:txBody>
      </p:sp>
      <p:sp>
        <p:nvSpPr>
          <p:cNvPr id="51203" name="Rectangle 3"/>
          <p:cNvSpPr>
            <a:spLocks noGrp="1" noChangeArrowheads="1"/>
          </p:cNvSpPr>
          <p:nvPr>
            <p:ph type="title" idx="4294967295"/>
          </p:nvPr>
        </p:nvSpPr>
        <p:spPr/>
        <p:txBody>
          <a:bodyPr anchor="ctr"/>
          <a:lstStyle/>
          <a:p>
            <a:pPr eaLnBrk="1" hangingPunct="1"/>
            <a:r>
              <a:rPr lang="zh-CN" altLang="en-US" sz="3000" b="1">
                <a:ea typeface="隶书" pitchFamily="49" charset="-122"/>
              </a:rPr>
              <a:t>效率工资模型：</a:t>
            </a:r>
            <a:br>
              <a:rPr lang="zh-CN" altLang="en-US" sz="3000" b="1">
                <a:ea typeface="隶书" pitchFamily="49" charset="-122"/>
              </a:rPr>
            </a:br>
            <a:r>
              <a:rPr lang="zh-CN" altLang="en-US" sz="3000" b="1">
                <a:ea typeface="隶书" pitchFamily="49" charset="-122"/>
              </a:rPr>
              <a:t>效率工资的决定</a:t>
            </a:r>
            <a:r>
              <a:rPr lang="en-US" altLang="zh-CN" b="1"/>
              <a:t>Ⅰ:</a:t>
            </a:r>
            <a:r>
              <a:rPr lang="zh-CN" altLang="en-US" b="1"/>
              <a:t>代数解释</a:t>
            </a:r>
          </a:p>
        </p:txBody>
      </p:sp>
      <mc:AlternateContent xmlns:mc="http://schemas.openxmlformats.org/markup-compatibility/2006" xmlns:a14="http://schemas.microsoft.com/office/drawing/2010/main">
        <mc:Choice Requires="a14">
          <p:sp>
            <p:nvSpPr>
              <p:cNvPr id="26628" name="Rectangle 4"/>
              <p:cNvSpPr>
                <a:spLocks noGrp="1" noChangeArrowheads="1"/>
              </p:cNvSpPr>
              <p:nvPr>
                <p:ph type="body" idx="4294967295"/>
              </p:nvPr>
            </p:nvSpPr>
            <p:spPr>
              <a:xfrm>
                <a:off x="0" y="1600200"/>
                <a:ext cx="9540875" cy="4530725"/>
              </a:xfrm>
            </p:spPr>
            <p:txBody>
              <a:bodyPr/>
              <a:lstStyle/>
              <a:p>
                <a:pPr eaLnBrk="1" hangingPunct="1">
                  <a:defRPr/>
                </a:pPr>
                <a:r>
                  <a:rPr lang="en-US" altLang="zh-CN" b="1" dirty="0"/>
                  <a:t>   </a:t>
                </a:r>
              </a:p>
              <a:p>
                <a:pPr eaLnBrk="1" hangingPunct="1">
                  <a:defRPr/>
                </a:pPr>
                <a:r>
                  <a:rPr lang="en-US" altLang="zh-CN" b="1" dirty="0"/>
                  <a:t>     </a:t>
                </a:r>
                <a:r>
                  <a:rPr lang="zh-CN" altLang="en-US" b="1" dirty="0"/>
                  <a:t>厂商的利润函数：</a:t>
                </a:r>
                <a14:m>
                  <m:oMath xmlns:m="http://schemas.openxmlformats.org/officeDocument/2006/math">
                    <m:r>
                      <a:rPr lang="zh-CN" altLang="en-US" b="1" i="1" smtClean="0">
                        <a:latin typeface="Cambria Math" panose="02040503050406030204" pitchFamily="18" charset="0"/>
                      </a:rPr>
                      <m:t>𝝅</m:t>
                    </m:r>
                  </m:oMath>
                </a14:m>
                <a:r>
                  <a:rPr lang="en-US" altLang="zh-CN" b="1" dirty="0"/>
                  <a:t>=Y-</a:t>
                </a:r>
                <a:r>
                  <a:rPr lang="en-US" altLang="zh-CN" b="1" dirty="0" err="1"/>
                  <a:t>wL</a:t>
                </a:r>
                <a:r>
                  <a:rPr lang="en-US" altLang="zh-CN" b="1" dirty="0"/>
                  <a:t>                   </a:t>
                </a:r>
                <a:r>
                  <a:rPr lang="en-US" altLang="zh-CN" b="1" dirty="0">
                    <a:solidFill>
                      <a:schemeClr val="bg2"/>
                    </a:solidFill>
                  </a:rPr>
                  <a:t>(1)</a:t>
                </a:r>
              </a:p>
              <a:p>
                <a:pPr eaLnBrk="1" hangingPunct="1">
                  <a:defRPr/>
                </a:pPr>
                <a:r>
                  <a:rPr lang="zh-CN" altLang="en-US" b="1" dirty="0"/>
                  <a:t>产量函数：</a:t>
                </a:r>
                <a:r>
                  <a:rPr lang="en-US" altLang="zh-CN" b="1" dirty="0"/>
                  <a:t>Y=F</a:t>
                </a:r>
                <a:r>
                  <a:rPr lang="zh-CN" altLang="en-US" b="1" dirty="0"/>
                  <a:t>（</a:t>
                </a:r>
                <a:r>
                  <a:rPr lang="en-US" altLang="zh-CN" b="1" dirty="0" err="1"/>
                  <a:t>eL</a:t>
                </a:r>
                <a:r>
                  <a:rPr lang="zh-CN" altLang="en-US" b="1" dirty="0"/>
                  <a:t>）   </a:t>
                </a:r>
                <a:r>
                  <a:rPr lang="en-US" altLang="zh-CN" b="1" dirty="0"/>
                  <a:t>F'</a:t>
                </a:r>
                <a:r>
                  <a:rPr lang="zh-CN" altLang="en-US" b="1" dirty="0"/>
                  <a:t>（</a:t>
                </a:r>
                <a:r>
                  <a:rPr lang="en-US" altLang="zh-CN" b="1" dirty="0" err="1"/>
                  <a:t>eL</a:t>
                </a:r>
                <a:r>
                  <a:rPr lang="zh-CN" altLang="en-US" b="1" dirty="0"/>
                  <a:t>）</a:t>
                </a:r>
                <a:r>
                  <a:rPr lang="en-US" altLang="zh-CN" b="1" dirty="0"/>
                  <a:t>&gt;0   </a:t>
                </a:r>
              </a:p>
              <a:p>
                <a:pPr eaLnBrk="1" hangingPunct="1">
                  <a:buFont typeface="Wingdings" pitchFamily="2" charset="2"/>
                  <a:buNone/>
                  <a:defRPr/>
                </a:pPr>
                <a:r>
                  <a:rPr lang="en-US" altLang="zh-CN" b="1" dirty="0"/>
                  <a:t> F''</a:t>
                </a:r>
                <a:r>
                  <a:rPr lang="zh-CN" altLang="en-US" b="1" dirty="0"/>
                  <a:t>（</a:t>
                </a:r>
                <a:r>
                  <a:rPr lang="en-US" altLang="zh-CN" b="1" dirty="0" err="1"/>
                  <a:t>eL</a:t>
                </a:r>
                <a:r>
                  <a:rPr lang="zh-CN" altLang="en-US" b="1" dirty="0"/>
                  <a:t>）</a:t>
                </a:r>
                <a:r>
                  <a:rPr lang="en-US" altLang="zh-CN" b="1" dirty="0"/>
                  <a:t>&lt;0                                                </a:t>
                </a:r>
                <a:r>
                  <a:rPr lang="en-US" altLang="zh-CN" b="1" dirty="0">
                    <a:solidFill>
                      <a:schemeClr val="bg2"/>
                    </a:solidFill>
                  </a:rPr>
                  <a:t>(2)</a:t>
                </a:r>
              </a:p>
              <a:p>
                <a:pPr eaLnBrk="1" hangingPunct="1">
                  <a:defRPr/>
                </a:pPr>
                <a:r>
                  <a:rPr lang="en-US" altLang="zh-CN" b="1" dirty="0"/>
                  <a:t> </a:t>
                </a:r>
                <a:r>
                  <a:rPr lang="zh-CN" altLang="en-US" b="1" dirty="0"/>
                  <a:t>努力程度函数：</a:t>
                </a:r>
                <a:r>
                  <a:rPr lang="en-US" altLang="zh-CN" b="1" dirty="0"/>
                  <a:t>e=e</a:t>
                </a:r>
                <a:r>
                  <a:rPr lang="zh-CN" altLang="en-US" b="1" dirty="0"/>
                  <a:t>（</a:t>
                </a:r>
                <a:r>
                  <a:rPr lang="en-US" altLang="zh-CN" b="1" dirty="0"/>
                  <a:t>w</a:t>
                </a:r>
                <a:r>
                  <a:rPr lang="zh-CN" altLang="en-US" b="1" dirty="0"/>
                  <a:t>）     </a:t>
                </a:r>
                <a:r>
                  <a:rPr lang="en-US" altLang="zh-CN" b="1" dirty="0"/>
                  <a:t>e'&gt;0           </a:t>
                </a:r>
                <a:r>
                  <a:rPr lang="en-US" altLang="zh-CN" b="1" dirty="0">
                    <a:solidFill>
                      <a:schemeClr val="bg2"/>
                    </a:solidFill>
                  </a:rPr>
                  <a:t>(3)</a:t>
                </a:r>
              </a:p>
              <a:p>
                <a:pPr eaLnBrk="1" hangingPunct="1">
                  <a:defRPr/>
                </a:pPr>
                <a:r>
                  <a:rPr lang="en-US" altLang="zh-CN" b="1" dirty="0"/>
                  <a:t> </a:t>
                </a:r>
                <a:r>
                  <a:rPr lang="zh-CN" altLang="en-US" b="1" dirty="0"/>
                  <a:t>厂商目标：</a:t>
                </a:r>
                <a:r>
                  <a:rPr lang="en-US" altLang="zh-CN" b="1" dirty="0"/>
                  <a:t>max </a:t>
                </a:r>
                <a14:m>
                  <m:oMath xmlns:m="http://schemas.openxmlformats.org/officeDocument/2006/math">
                    <m:r>
                      <a:rPr lang="zh-CN" altLang="en-US" b="1" i="1" smtClean="0">
                        <a:latin typeface="Cambria Math" panose="02040503050406030204" pitchFamily="18" charset="0"/>
                      </a:rPr>
                      <m:t>𝝅</m:t>
                    </m:r>
                  </m:oMath>
                </a14:m>
                <a:r>
                  <a:rPr lang="en-US" altLang="zh-CN" b="1" dirty="0"/>
                  <a:t>= F</a:t>
                </a:r>
                <a:r>
                  <a:rPr lang="zh-CN" altLang="en-US" b="1" dirty="0"/>
                  <a:t>（</a:t>
                </a:r>
                <a:r>
                  <a:rPr lang="en-US" altLang="zh-CN" b="1" dirty="0"/>
                  <a:t>e</a:t>
                </a:r>
                <a:r>
                  <a:rPr lang="zh-CN" altLang="en-US" b="1" dirty="0"/>
                  <a:t>（</a:t>
                </a:r>
                <a:r>
                  <a:rPr lang="en-US" altLang="zh-CN" b="1" dirty="0"/>
                  <a:t>w</a:t>
                </a:r>
                <a:r>
                  <a:rPr lang="zh-CN" altLang="en-US" b="1" dirty="0"/>
                  <a:t>）</a:t>
                </a:r>
                <a:r>
                  <a:rPr lang="en-US" altLang="zh-CN" b="1" dirty="0"/>
                  <a:t>L</a:t>
                </a:r>
                <a:r>
                  <a:rPr lang="zh-CN" altLang="en-US" b="1" dirty="0"/>
                  <a:t>）</a:t>
                </a:r>
                <a:r>
                  <a:rPr lang="en-US" altLang="zh-CN" b="1" dirty="0"/>
                  <a:t>-</a:t>
                </a:r>
                <a:r>
                  <a:rPr lang="en-US" altLang="zh-CN" b="1" dirty="0" err="1"/>
                  <a:t>wL</a:t>
                </a:r>
                <a:r>
                  <a:rPr lang="en-US" altLang="zh-CN" b="1" dirty="0"/>
                  <a:t>   </a:t>
                </a:r>
                <a:r>
                  <a:rPr lang="en-US" altLang="zh-CN" b="1" dirty="0">
                    <a:solidFill>
                      <a:schemeClr val="bg2"/>
                    </a:solidFill>
                  </a:rPr>
                  <a:t>(4)</a:t>
                </a:r>
              </a:p>
              <a:p>
                <a:pPr eaLnBrk="1" hangingPunct="1">
                  <a:defRPr/>
                </a:pPr>
                <a:endParaRPr lang="en-US" altLang="zh-CN" dirty="0">
                  <a:solidFill>
                    <a:schemeClr val="bg2"/>
                  </a:solidFill>
                  <a:effectLst>
                    <a:outerShdw blurRad="38100" dist="38100" dir="2700000" algn="tl">
                      <a:srgbClr val="C0C0C0"/>
                    </a:outerShdw>
                  </a:effectLst>
                </a:endParaRPr>
              </a:p>
            </p:txBody>
          </p:sp>
        </mc:Choice>
        <mc:Fallback xmlns="">
          <p:sp>
            <p:nvSpPr>
              <p:cNvPr id="26628" name="Rectangle 4"/>
              <p:cNvSpPr>
                <a:spLocks noGrp="1" noRot="1" noChangeAspect="1" noMove="1" noResize="1" noEditPoints="1" noAdjustHandles="1" noChangeArrowheads="1" noChangeShapeType="1" noTextEdit="1"/>
              </p:cNvSpPr>
              <p:nvPr>
                <p:ph type="body" idx="4294967295"/>
              </p:nvPr>
            </p:nvSpPr>
            <p:spPr>
              <a:xfrm>
                <a:off x="0" y="1600200"/>
                <a:ext cx="9540875" cy="4530725"/>
              </a:xfrm>
              <a:blipFill>
                <a:blip r:embed="rId2"/>
                <a:stretch>
                  <a:fillRect l="-1278" t="-808" r="-2173"/>
                </a:stretch>
              </a:blipFill>
            </p:spPr>
            <p:txBody>
              <a:bodyPr/>
              <a:lstStyle/>
              <a:p>
                <a:r>
                  <a:rPr lang="zh-CN" altLang="en-US">
                    <a:noFill/>
                  </a:rPr>
                  <a:t> </a:t>
                </a:r>
              </a:p>
            </p:txBody>
          </p:sp>
        </mc:Fallback>
      </mc:AlternateContent>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6626">
                                            <p:txEl>
                                              <p:pRg st="2" end="2"/>
                                            </p:txEl>
                                          </p:spTgt>
                                        </p:tgtEl>
                                        <p:attrNameLst>
                                          <p:attrName>style.visibility</p:attrName>
                                        </p:attrNameLst>
                                      </p:cBhvr>
                                      <p:to>
                                        <p:strVal val="visible"/>
                                      </p:to>
                                    </p:set>
                                    <p:anim calcmode="lin" valueType="num">
                                      <p:cBhvr additive="base">
                                        <p:cTn id="7" dur="500" fill="hold"/>
                                        <p:tgtEl>
                                          <p:spTgt spid="26626">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62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5"/>
          <p:cNvSpPr>
            <a:spLocks noGrp="1" noChangeArrowheads="1"/>
          </p:cNvSpPr>
          <p:nvPr>
            <p:ph type="title" idx="4294967295"/>
          </p:nvPr>
        </p:nvSpPr>
        <p:spPr/>
        <p:txBody>
          <a:bodyPr anchor="ctr"/>
          <a:lstStyle/>
          <a:p>
            <a:pPr eaLnBrk="1" hangingPunct="1"/>
            <a:endParaRPr lang="zh-CN" altLang="en-US"/>
          </a:p>
        </p:txBody>
      </p:sp>
      <p:sp>
        <p:nvSpPr>
          <p:cNvPr id="1028" name="Rectangle 3"/>
          <p:cNvSpPr>
            <a:spLocks noGrp="1" noChangeArrowheads="1"/>
          </p:cNvSpPr>
          <p:nvPr>
            <p:ph type="body" sz="half" idx="4294967295"/>
          </p:nvPr>
        </p:nvSpPr>
        <p:spPr>
          <a:xfrm>
            <a:off x="566738" y="1752600"/>
            <a:ext cx="7920037" cy="4267200"/>
          </a:xfrm>
        </p:spPr>
        <p:txBody>
          <a:bodyPr/>
          <a:lstStyle/>
          <a:p>
            <a:pPr eaLnBrk="1" hangingPunct="1"/>
            <a:r>
              <a:rPr lang="zh-CN" altLang="en-US"/>
              <a:t>对</a:t>
            </a:r>
            <a:r>
              <a:rPr lang="en-US" altLang="zh-CN" i="1"/>
              <a:t>L</a:t>
            </a:r>
            <a:r>
              <a:rPr lang="zh-CN" altLang="en-US"/>
              <a:t>和</a:t>
            </a:r>
            <a:r>
              <a:rPr lang="en-US" altLang="zh-CN" i="1"/>
              <a:t>w</a:t>
            </a:r>
            <a:r>
              <a:rPr lang="zh-CN" altLang="en-US" i="1"/>
              <a:t>的</a:t>
            </a:r>
            <a:r>
              <a:rPr lang="zh-CN" altLang="en-US"/>
              <a:t>一阶条件为：</a:t>
            </a:r>
          </a:p>
          <a:p>
            <a:pPr eaLnBrk="1" hangingPunct="1"/>
            <a:endParaRPr lang="zh-CN" altLang="en-US"/>
          </a:p>
        </p:txBody>
      </p:sp>
      <p:graphicFrame>
        <p:nvGraphicFramePr>
          <p:cNvPr id="1026" name="Object 4"/>
          <p:cNvGraphicFramePr>
            <a:graphicFrameLocks noGrp="1" noChangeAspect="1"/>
          </p:cNvGraphicFramePr>
          <p:nvPr>
            <p:ph sz="half" idx="4294967295"/>
          </p:nvPr>
        </p:nvGraphicFramePr>
        <p:xfrm>
          <a:off x="1136650" y="2865438"/>
          <a:ext cx="6535738" cy="1223962"/>
        </p:xfrm>
        <a:graphic>
          <a:graphicData uri="http://schemas.openxmlformats.org/presentationml/2006/ole">
            <mc:AlternateContent xmlns:mc="http://schemas.openxmlformats.org/markup-compatibility/2006">
              <mc:Choice xmlns:v="urn:schemas-microsoft-com:vml" Requires="v">
                <p:oleObj r:id="rId2" imgW="2197100" imgH="431800" progId="Equation.DSMT4">
                  <p:embed/>
                </p:oleObj>
              </mc:Choice>
              <mc:Fallback>
                <p:oleObj r:id="rId2" imgW="2197100" imgH="431800"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6650" y="2865438"/>
                        <a:ext cx="6535738"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pull dir="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10"/>
          <p:cNvSpPr>
            <a:spLocks noGrp="1" noChangeArrowheads="1"/>
          </p:cNvSpPr>
          <p:nvPr>
            <p:ph type="title" idx="4294967295"/>
          </p:nvPr>
        </p:nvSpPr>
        <p:spPr/>
        <p:txBody>
          <a:bodyPr anchor="ctr"/>
          <a:lstStyle/>
          <a:p>
            <a:pPr eaLnBrk="1" hangingPunct="1"/>
            <a:endParaRPr lang="zh-CN" altLang="en-US"/>
          </a:p>
        </p:txBody>
      </p:sp>
      <p:sp>
        <p:nvSpPr>
          <p:cNvPr id="2053" name="Rectangle 3"/>
          <p:cNvSpPr>
            <a:spLocks noGrp="1" noChangeArrowheads="1"/>
          </p:cNvSpPr>
          <p:nvPr>
            <p:ph type="body" sz="half" idx="4294967295"/>
          </p:nvPr>
        </p:nvSpPr>
        <p:spPr>
          <a:xfrm>
            <a:off x="566738" y="1752600"/>
            <a:ext cx="3925887" cy="4267200"/>
          </a:xfrm>
        </p:spPr>
        <p:txBody>
          <a:bodyPr/>
          <a:lstStyle/>
          <a:p>
            <a:pPr eaLnBrk="1" hangingPunct="1">
              <a:buFont typeface="Wingdings" pitchFamily="2" charset="2"/>
              <a:buNone/>
            </a:pPr>
            <a:r>
              <a:rPr lang="zh-CN" altLang="en-US" sz="2600"/>
              <a:t>（</a:t>
            </a:r>
            <a:r>
              <a:rPr lang="en-US" altLang="zh-CN" sz="2600"/>
              <a:t>5</a:t>
            </a:r>
            <a:r>
              <a:rPr lang="zh-CN" altLang="en-US" sz="2600"/>
              <a:t>）式也可写作为：</a:t>
            </a:r>
          </a:p>
          <a:p>
            <a:pPr eaLnBrk="1" hangingPunct="1"/>
            <a:endParaRPr lang="zh-CN" altLang="en-US" sz="2600"/>
          </a:p>
        </p:txBody>
      </p:sp>
      <p:graphicFrame>
        <p:nvGraphicFramePr>
          <p:cNvPr id="2050" name="Object 4"/>
          <p:cNvGraphicFramePr>
            <a:graphicFrameLocks noGrp="1" noChangeAspect="1"/>
          </p:cNvGraphicFramePr>
          <p:nvPr>
            <p:ph sz="quarter" idx="4294967295"/>
          </p:nvPr>
        </p:nvGraphicFramePr>
        <p:xfrm>
          <a:off x="1276350" y="2586038"/>
          <a:ext cx="6049963" cy="889000"/>
        </p:xfrm>
        <a:graphic>
          <a:graphicData uri="http://schemas.openxmlformats.org/presentationml/2006/ole">
            <mc:AlternateContent xmlns:mc="http://schemas.openxmlformats.org/markup-compatibility/2006">
              <mc:Choice xmlns:v="urn:schemas-microsoft-com:vml" Requires="v">
                <p:oleObj r:id="rId2" imgW="1485900" imgH="419100" progId="Equation.DSMT4">
                  <p:embed/>
                </p:oleObj>
              </mc:Choice>
              <mc:Fallback>
                <p:oleObj r:id="rId2" imgW="1485900" imgH="419100"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6350" y="2586038"/>
                        <a:ext cx="6049963"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23911" name="Text Box 7"/>
          <p:cNvSpPr txBox="1">
            <a:spLocks noChangeArrowheads="1"/>
          </p:cNvSpPr>
          <p:nvPr/>
        </p:nvSpPr>
        <p:spPr bwMode="auto">
          <a:xfrm>
            <a:off x="808038" y="3716338"/>
            <a:ext cx="6859587" cy="903287"/>
          </a:xfrm>
          <a:prstGeom prst="rect">
            <a:avLst/>
          </a:prstGeom>
          <a:noFill/>
          <a:ln>
            <a:noFill/>
          </a:ln>
          <a:effectLst/>
        </p:spPr>
        <p:txBody>
          <a:bodyPr>
            <a:spAutoFit/>
          </a:bodyPr>
          <a:lstStyle/>
          <a:p>
            <a:pPr>
              <a:lnSpc>
                <a:spcPct val="90000"/>
              </a:lnSpc>
              <a:spcBef>
                <a:spcPct val="20000"/>
              </a:spcBef>
              <a:buClr>
                <a:schemeClr val="hlink"/>
              </a:buClr>
              <a:buSzPct val="65000"/>
              <a:buFont typeface="Wingdings" panose="05000000000000000000" pitchFamily="2" charset="2"/>
              <a:buNone/>
              <a:defRPr/>
            </a:pPr>
            <a:r>
              <a:rPr lang="zh-CN" altLang="en-US" sz="2800">
                <a:effectLst>
                  <a:outerShdw blurRad="38100" dist="38100" dir="2700000" algn="tl">
                    <a:srgbClr val="C0C0C0"/>
                  </a:outerShdw>
                </a:effectLst>
              </a:rPr>
              <a:t>将（</a:t>
            </a:r>
            <a:r>
              <a:rPr lang="en-US" altLang="zh-CN" sz="2800">
                <a:effectLst>
                  <a:outerShdw blurRad="38100" dist="38100" dir="2700000" algn="tl">
                    <a:srgbClr val="C0C0C0"/>
                  </a:outerShdw>
                </a:effectLst>
              </a:rPr>
              <a:t>7</a:t>
            </a:r>
            <a:r>
              <a:rPr lang="zh-CN" altLang="en-US" sz="2800">
                <a:effectLst>
                  <a:outerShdw blurRad="38100" dist="38100" dir="2700000" algn="tl">
                    <a:srgbClr val="C0C0C0"/>
                  </a:outerShdw>
                </a:effectLst>
              </a:rPr>
              <a:t>）代入（</a:t>
            </a:r>
            <a:r>
              <a:rPr lang="en-US" altLang="zh-CN" sz="2800">
                <a:effectLst>
                  <a:outerShdw blurRad="38100" dist="38100" dir="2700000" algn="tl">
                    <a:srgbClr val="C0C0C0"/>
                  </a:outerShdw>
                </a:effectLst>
              </a:rPr>
              <a:t>6</a:t>
            </a:r>
            <a:r>
              <a:rPr lang="zh-CN" altLang="en-US" sz="2800">
                <a:effectLst>
                  <a:outerShdw blurRad="38100" dist="38100" dir="2700000" algn="tl">
                    <a:srgbClr val="C0C0C0"/>
                  </a:outerShdw>
                </a:effectLst>
              </a:rPr>
              <a:t>）并用</a:t>
            </a:r>
            <a:r>
              <a:rPr lang="en-US" altLang="zh-CN" sz="2800">
                <a:effectLst>
                  <a:outerShdw blurRad="38100" dist="38100" dir="2700000" algn="tl">
                    <a:srgbClr val="C0C0C0"/>
                  </a:outerShdw>
                </a:effectLst>
              </a:rPr>
              <a:t>L</a:t>
            </a:r>
            <a:r>
              <a:rPr lang="zh-CN" altLang="en-US" sz="2800">
                <a:effectLst>
                  <a:outerShdw blurRad="38100" dist="38100" dir="2700000" algn="tl">
                    <a:srgbClr val="C0C0C0"/>
                  </a:outerShdw>
                </a:effectLst>
              </a:rPr>
              <a:t>去除两边可得</a:t>
            </a:r>
          </a:p>
          <a:p>
            <a:pPr>
              <a:buFontTx/>
              <a:buNone/>
              <a:defRPr/>
            </a:pPr>
            <a:endParaRPr lang="zh-CN" altLang="en-US" sz="2800"/>
          </a:p>
        </p:txBody>
      </p:sp>
      <p:sp>
        <p:nvSpPr>
          <p:cNvPr id="2055" name="Text Box 8"/>
          <p:cNvSpPr txBox="1">
            <a:spLocks noChangeArrowheads="1"/>
          </p:cNvSpPr>
          <p:nvPr/>
        </p:nvSpPr>
        <p:spPr bwMode="auto">
          <a:xfrm>
            <a:off x="950913" y="4659313"/>
            <a:ext cx="184150" cy="366712"/>
          </a:xfrm>
          <a:prstGeom prst="rect">
            <a:avLst/>
          </a:prstGeom>
          <a:noFill/>
          <a:ln w="9525">
            <a:noFill/>
            <a:miter lim="800000"/>
            <a:headEnd/>
            <a:tailEnd/>
          </a:ln>
        </p:spPr>
        <p:txBody>
          <a:bodyPr wrap="none">
            <a:spAutoFit/>
          </a:bodyPr>
          <a:lstStyle/>
          <a:p>
            <a:endParaRPr lang="zh-CN" altLang="en-US" sz="1800"/>
          </a:p>
        </p:txBody>
      </p:sp>
      <p:graphicFrame>
        <p:nvGraphicFramePr>
          <p:cNvPr id="2051" name="Object 9"/>
          <p:cNvGraphicFramePr>
            <a:graphicFrameLocks noGrp="1" noChangeAspect="1"/>
          </p:cNvGraphicFramePr>
          <p:nvPr>
            <p:ph sz="quarter" idx="4294967295"/>
          </p:nvPr>
        </p:nvGraphicFramePr>
        <p:xfrm>
          <a:off x="1206500" y="4357688"/>
          <a:ext cx="5965825" cy="827087"/>
        </p:xfrm>
        <a:graphic>
          <a:graphicData uri="http://schemas.openxmlformats.org/presentationml/2006/ole">
            <mc:AlternateContent xmlns:mc="http://schemas.openxmlformats.org/markup-compatibility/2006">
              <mc:Choice xmlns:v="urn:schemas-microsoft-com:vml" Requires="v">
                <p:oleObj r:id="rId4" imgW="1168400" imgH="419100" progId="Equation.DSMT4">
                  <p:embed/>
                </p:oleObj>
              </mc:Choice>
              <mc:Fallback>
                <p:oleObj r:id="rId4" imgW="1168400" imgH="419100" progId="Equation.DSMT4">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6500" y="4357688"/>
                        <a:ext cx="5965825"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pull dir="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365125" y="1135063"/>
            <a:ext cx="8167688" cy="579437"/>
          </a:xfrm>
          <a:prstGeom prst="rect">
            <a:avLst/>
          </a:prstGeom>
          <a:noFill/>
          <a:ln w="12700">
            <a:noFill/>
            <a:miter lim="800000"/>
            <a:headEnd/>
            <a:tailEnd/>
          </a:ln>
        </p:spPr>
        <p:txBody>
          <a:bodyPr>
            <a:spAutoFit/>
          </a:bodyPr>
          <a:lstStyle/>
          <a:p>
            <a:endParaRPr lang="en-US" altLang="zh-CN" sz="3200">
              <a:latin typeface="Times New Roman" pitchFamily="18" charset="0"/>
            </a:endParaRPr>
          </a:p>
        </p:txBody>
      </p:sp>
      <p:sp>
        <p:nvSpPr>
          <p:cNvPr id="52227" name="Rectangle 11"/>
          <p:cNvSpPr>
            <a:spLocks noGrp="1" noChangeArrowheads="1"/>
          </p:cNvSpPr>
          <p:nvPr>
            <p:ph type="title" idx="4294967295"/>
          </p:nvPr>
        </p:nvSpPr>
        <p:spPr/>
        <p:txBody>
          <a:bodyPr anchor="ctr"/>
          <a:lstStyle/>
          <a:p>
            <a:pPr eaLnBrk="1" hangingPunct="1"/>
            <a:r>
              <a:rPr lang="zh-CN" altLang="en-US"/>
              <a:t>效率工资满足</a:t>
            </a:r>
            <a:r>
              <a:rPr lang="en-US" altLang="zh-CN"/>
              <a:t>:</a:t>
            </a:r>
          </a:p>
        </p:txBody>
      </p:sp>
      <mc:AlternateContent xmlns:mc="http://schemas.openxmlformats.org/markup-compatibility/2006" xmlns:a14="http://schemas.microsoft.com/office/drawing/2010/main">
        <mc:Choice Requires="a14">
          <p:sp>
            <p:nvSpPr>
              <p:cNvPr id="52228" name="Rectangle 12"/>
              <p:cNvSpPr>
                <a:spLocks noGrp="1" noChangeArrowheads="1"/>
              </p:cNvSpPr>
              <p:nvPr>
                <p:ph type="body" idx="4294967295"/>
              </p:nvPr>
            </p:nvSpPr>
            <p:spPr/>
            <p:txBody>
              <a:bodyPr/>
              <a:lstStyle/>
              <a:p>
                <a:pPr eaLnBrk="1" hangingPunct="1"/>
                <a:r>
                  <a:rPr lang="en-US" altLang="zh-CN" b="1" dirty="0"/>
                  <a:t>w e'</a:t>
                </a:r>
                <a:r>
                  <a:rPr lang="zh-CN" altLang="en-US" b="1" dirty="0"/>
                  <a:t>（</a:t>
                </a:r>
                <a:r>
                  <a:rPr lang="en-US" altLang="zh-CN" b="1" dirty="0"/>
                  <a:t>w</a:t>
                </a:r>
                <a:r>
                  <a:rPr lang="zh-CN" altLang="en-US" b="1" dirty="0"/>
                  <a:t>）</a:t>
                </a:r>
                <a:r>
                  <a:rPr lang="en-US" altLang="zh-CN" b="1" dirty="0"/>
                  <a:t>/ e</a:t>
                </a:r>
                <a:r>
                  <a:rPr lang="zh-CN" altLang="en-US" b="1" dirty="0"/>
                  <a:t>（</a:t>
                </a:r>
                <a:r>
                  <a:rPr lang="en-US" altLang="zh-CN" b="1" dirty="0"/>
                  <a:t>w</a:t>
                </a:r>
                <a:r>
                  <a:rPr lang="zh-CN" altLang="en-US" b="1" dirty="0"/>
                  <a:t>）</a:t>
                </a:r>
                <a:r>
                  <a:rPr lang="en-US" altLang="zh-CN" b="1" dirty="0"/>
                  <a:t>=1     </a:t>
                </a:r>
                <a:r>
                  <a:rPr lang="zh-CN" altLang="en-US" b="1" dirty="0"/>
                  <a:t>或</a:t>
                </a:r>
              </a:p>
              <a:p>
                <a:pPr algn="ctr" eaLnBrk="1" hangingPunct="1"/>
                <a14:m>
                  <m:oMath xmlns:m="http://schemas.openxmlformats.org/officeDocument/2006/math">
                    <m:f>
                      <m:fPr>
                        <m:ctrlPr>
                          <a:rPr lang="en-US" altLang="zh-CN" b="1" i="1" smtClean="0">
                            <a:latin typeface="Cambria Math" panose="02040503050406030204" pitchFamily="18" charset="0"/>
                          </a:rPr>
                        </m:ctrlPr>
                      </m:fPr>
                      <m:num>
                        <m:r>
                          <m:rPr>
                            <m:nor/>
                          </m:rPr>
                          <a:rPr lang="en-US" altLang="zh-CN" b="1" dirty="0"/>
                          <m:t>Δe</m:t>
                        </m:r>
                        <m:r>
                          <m:rPr>
                            <m:nor/>
                          </m:rPr>
                          <a:rPr lang="en-US" altLang="zh-CN" b="1" dirty="0"/>
                          <m:t>/ </m:t>
                        </m:r>
                        <m:r>
                          <m:rPr>
                            <m:nor/>
                          </m:rPr>
                          <a:rPr lang="en-US" altLang="zh-CN" b="1" dirty="0"/>
                          <m:t>e</m:t>
                        </m:r>
                      </m:num>
                      <m:den>
                        <m:r>
                          <m:rPr>
                            <m:nor/>
                          </m:rPr>
                          <a:rPr lang="en-US" altLang="zh-CN" b="1" dirty="0"/>
                          <m:t>Δw</m:t>
                        </m:r>
                        <m:r>
                          <m:rPr>
                            <m:nor/>
                          </m:rPr>
                          <a:rPr lang="en-US" altLang="zh-CN" b="1" dirty="0"/>
                          <m:t>/ </m:t>
                        </m:r>
                        <m:r>
                          <m:rPr>
                            <m:nor/>
                          </m:rPr>
                          <a:rPr lang="en-US" altLang="zh-CN" b="1" dirty="0"/>
                          <m:t>w</m:t>
                        </m:r>
                      </m:den>
                    </m:f>
                  </m:oMath>
                </a14:m>
                <a:r>
                  <a:rPr lang="en-US" altLang="zh-CN" b="1" dirty="0"/>
                  <a:t>=1     </a:t>
                </a:r>
              </a:p>
              <a:p>
                <a:pPr eaLnBrk="1" hangingPunct="1"/>
                <a:endParaRPr lang="en-US" altLang="zh-CN" b="1" dirty="0"/>
              </a:p>
              <a:p>
                <a:pPr eaLnBrk="1" hangingPunct="1"/>
                <a:r>
                  <a:rPr lang="zh-CN" altLang="en-US" b="1" dirty="0"/>
                  <a:t>工人工作努力程度对工资的弹性等于</a:t>
                </a:r>
                <a:r>
                  <a:rPr lang="en-US" altLang="zh-CN" b="1" dirty="0"/>
                  <a:t>1</a:t>
                </a:r>
              </a:p>
              <a:p>
                <a:pPr eaLnBrk="1" hangingPunct="1"/>
                <a:r>
                  <a:rPr lang="en-US" altLang="zh-CN" dirty="0">
                    <a:latin typeface="Arial" charset="0"/>
                  </a:rPr>
                  <a:t> </a:t>
                </a:r>
                <a:endParaRPr lang="en-US" altLang="zh-CN" dirty="0"/>
              </a:p>
              <a:p>
                <a:pPr eaLnBrk="1" hangingPunct="1"/>
                <a:endParaRPr lang="zh-CN" altLang="en-US" dirty="0"/>
              </a:p>
            </p:txBody>
          </p:sp>
        </mc:Choice>
        <mc:Fallback xmlns="">
          <p:sp>
            <p:nvSpPr>
              <p:cNvPr id="52228" name="Rectangle 12"/>
              <p:cNvSpPr>
                <a:spLocks noGrp="1" noRot="1" noChangeAspect="1" noMove="1" noResize="1" noEditPoints="1" noAdjustHandles="1" noChangeArrowheads="1" noChangeShapeType="1" noTextEdit="1"/>
              </p:cNvSpPr>
              <p:nvPr>
                <p:ph type="body" idx="4294967295"/>
              </p:nvPr>
            </p:nvSpPr>
            <p:spPr>
              <a:blipFill>
                <a:blip r:embed="rId2"/>
                <a:stretch>
                  <a:fillRect l="-1601" t="-2143"/>
                </a:stretch>
              </a:blipFill>
            </p:spPr>
            <p:txBody>
              <a:bodyPr/>
              <a:lstStyle/>
              <a:p>
                <a:r>
                  <a:rPr lang="zh-CN" altLang="en-US">
                    <a:noFill/>
                  </a:rPr>
                  <a:t> </a:t>
                </a:r>
              </a:p>
            </p:txBody>
          </p:sp>
        </mc:Fallback>
      </mc:AlternateContent>
    </p:spTree>
  </p:cSld>
  <p:clrMapOvr>
    <a:masterClrMapping/>
  </p:clrMapOvr>
  <p:transition>
    <p:pull dir="ru"/>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4"/>
          <p:cNvSpPr>
            <a:spLocks noGrp="1" noChangeArrowheads="1"/>
          </p:cNvSpPr>
          <p:nvPr>
            <p:ph type="title" idx="4294967295"/>
          </p:nvPr>
        </p:nvSpPr>
        <p:spPr/>
        <p:txBody>
          <a:bodyPr anchor="ctr"/>
          <a:lstStyle/>
          <a:p>
            <a:pPr eaLnBrk="1" hangingPunct="1"/>
            <a:r>
              <a:rPr lang="zh-CN" altLang="en-US">
                <a:ea typeface="隶书" pitchFamily="49" charset="-122"/>
              </a:rPr>
              <a:t>效率工资的决定</a:t>
            </a:r>
            <a:r>
              <a:rPr lang="en-US" altLang="zh-CN"/>
              <a:t>Ⅱ:</a:t>
            </a:r>
            <a:r>
              <a:rPr lang="zh-CN" altLang="en-US"/>
              <a:t>图象解释</a:t>
            </a:r>
          </a:p>
        </p:txBody>
      </p:sp>
      <mc:AlternateContent xmlns:mc="http://schemas.openxmlformats.org/markup-compatibility/2006" xmlns:a14="http://schemas.microsoft.com/office/drawing/2010/main">
        <mc:Choice Requires="a14">
          <p:sp>
            <p:nvSpPr>
              <p:cNvPr id="53251" name="Rectangle 7"/>
              <p:cNvSpPr>
                <a:spLocks noGrp="1" noChangeArrowheads="1"/>
              </p:cNvSpPr>
              <p:nvPr>
                <p:ph type="body" sz="half" idx="4294967295"/>
              </p:nvPr>
            </p:nvSpPr>
            <p:spPr>
              <a:xfrm>
                <a:off x="4641850" y="1752600"/>
                <a:ext cx="3925888" cy="4267200"/>
              </a:xfrm>
            </p:spPr>
            <p:txBody>
              <a:bodyPr/>
              <a:lstStyle/>
              <a:p>
                <a:pPr eaLnBrk="1" hangingPunct="1"/>
                <a:r>
                  <a:rPr lang="zh-CN" altLang="en-US" sz="2600" b="1" dirty="0">
                    <a:solidFill>
                      <a:schemeClr val="accent2"/>
                    </a:solidFill>
                  </a:rPr>
                  <a:t>上图</a:t>
                </a:r>
                <a:r>
                  <a:rPr lang="en-US" altLang="zh-CN" sz="2600" b="1" dirty="0">
                    <a:solidFill>
                      <a:schemeClr val="accent2"/>
                    </a:solidFill>
                  </a:rPr>
                  <a:t>:</a:t>
                </a:r>
                <a:r>
                  <a:rPr lang="zh-CN" altLang="en-US" sz="2600" b="1" dirty="0"/>
                  <a:t>工人努力程度随工资的增长而增加的规律</a:t>
                </a:r>
              </a:p>
              <a:p>
                <a:pPr eaLnBrk="1" hangingPunct="1"/>
                <a:r>
                  <a:rPr lang="zh-CN" altLang="en-US" sz="2600" b="1" dirty="0">
                    <a:solidFill>
                      <a:schemeClr val="accent2"/>
                    </a:solidFill>
                  </a:rPr>
                  <a:t>下图</a:t>
                </a:r>
                <a:r>
                  <a:rPr lang="en-US" altLang="zh-CN" sz="2600" b="1" dirty="0">
                    <a:solidFill>
                      <a:schemeClr val="accent2"/>
                    </a:solidFill>
                  </a:rPr>
                  <a:t>:</a:t>
                </a:r>
                <a:r>
                  <a:rPr lang="zh-CN" altLang="en-US" sz="2600" b="1" dirty="0"/>
                  <a:t>平均工资成本随工资增长呈先递减再递增的规律</a:t>
                </a:r>
                <a:endParaRPr lang="en-US" altLang="zh-CN" sz="2600" b="1" dirty="0"/>
              </a:p>
              <a:p>
                <a:pPr eaLnBrk="1" hangingPunct="1"/>
                <a:r>
                  <a:rPr lang="en-US" altLang="zh-CN" sz="2600" b="1" dirty="0"/>
                  <a:t>W=W</a:t>
                </a:r>
                <a14:m>
                  <m:oMath xmlns:m="http://schemas.openxmlformats.org/officeDocument/2006/math">
                    <m:r>
                      <a:rPr lang="en-US" altLang="zh-CN" sz="2600" b="1" i="1" smtClean="0">
                        <a:latin typeface="Cambria Math" panose="02040503050406030204" pitchFamily="18" charset="0"/>
                        <a:ea typeface="Cambria Math" panose="02040503050406030204" pitchFamily="18" charset="0"/>
                      </a:rPr>
                      <m:t>∗</m:t>
                    </m:r>
                    <m:r>
                      <a:rPr lang="zh-CN" altLang="en-US" sz="2600" b="1" i="1">
                        <a:latin typeface="Cambria Math" panose="02040503050406030204" pitchFamily="18" charset="0"/>
                        <a:ea typeface="Cambria Math" panose="02040503050406030204" pitchFamily="18" charset="0"/>
                      </a:rPr>
                      <m:t>，</m:t>
                    </m:r>
                    <m:f>
                      <m:fPr>
                        <m:ctrlPr>
                          <a:rPr lang="en-US" altLang="zh-CN" sz="2600" b="1" i="1" smtClean="0">
                            <a:latin typeface="Cambria Math" panose="02040503050406030204" pitchFamily="18" charset="0"/>
                            <a:ea typeface="Cambria Math" panose="02040503050406030204" pitchFamily="18" charset="0"/>
                          </a:rPr>
                        </m:ctrlPr>
                      </m:fPr>
                      <m:num>
                        <m:r>
                          <a:rPr lang="en-US" altLang="zh-CN" sz="2600" b="1" i="1" smtClean="0">
                            <a:latin typeface="Cambria Math" panose="02040503050406030204" pitchFamily="18" charset="0"/>
                            <a:ea typeface="Cambria Math" panose="02040503050406030204" pitchFamily="18" charset="0"/>
                          </a:rPr>
                          <m:t>𝒆</m:t>
                        </m:r>
                      </m:num>
                      <m:den>
                        <m:r>
                          <a:rPr lang="en-US" altLang="zh-CN" sz="2600" b="1" i="1" smtClean="0">
                            <a:latin typeface="Cambria Math" panose="02040503050406030204" pitchFamily="18" charset="0"/>
                            <a:ea typeface="Cambria Math" panose="02040503050406030204" pitchFamily="18" charset="0"/>
                          </a:rPr>
                          <m:t>𝒘</m:t>
                        </m:r>
                      </m:den>
                    </m:f>
                  </m:oMath>
                </a14:m>
                <a:r>
                  <a:rPr lang="zh-CN" altLang="en-US" sz="2600" b="1" dirty="0"/>
                  <a:t>最高或平均成本最低</a:t>
                </a:r>
                <a:endParaRPr lang="en-US" altLang="zh-CN" sz="2600" b="1" dirty="0"/>
              </a:p>
              <a:p>
                <a:pPr eaLnBrk="1" hangingPunct="1"/>
                <a14:m>
                  <m:oMath xmlns:m="http://schemas.openxmlformats.org/officeDocument/2006/math">
                    <m:f>
                      <m:fPr>
                        <m:ctrlPr>
                          <a:rPr lang="en-US" altLang="zh-CN" sz="2600" b="1" i="1" smtClean="0">
                            <a:latin typeface="Cambria Math" panose="02040503050406030204" pitchFamily="18" charset="0"/>
                          </a:rPr>
                        </m:ctrlPr>
                      </m:fPr>
                      <m:num>
                        <m:r>
                          <a:rPr lang="el-GR" altLang="zh-CN" sz="2600" b="1" i="0" smtClean="0">
                            <a:latin typeface="Cambria Math" panose="02040503050406030204" pitchFamily="18" charset="0"/>
                          </a:rPr>
                          <m:t>𝚫</m:t>
                        </m:r>
                        <m:r>
                          <a:rPr lang="en-US" altLang="zh-CN" sz="2600" b="1" i="1" smtClean="0">
                            <a:latin typeface="Cambria Math" panose="02040503050406030204" pitchFamily="18" charset="0"/>
                          </a:rPr>
                          <m:t>𝒆</m:t>
                        </m:r>
                      </m:num>
                      <m:den>
                        <m:r>
                          <a:rPr lang="el-GR" altLang="zh-CN" sz="2600" b="1" i="0" smtClean="0">
                            <a:latin typeface="Cambria Math" panose="02040503050406030204" pitchFamily="18" charset="0"/>
                          </a:rPr>
                          <m:t>𝚫</m:t>
                        </m:r>
                        <m:r>
                          <a:rPr lang="en-US" altLang="zh-CN" sz="2600" b="1" i="1" smtClean="0">
                            <a:latin typeface="Cambria Math" panose="02040503050406030204" pitchFamily="18" charset="0"/>
                          </a:rPr>
                          <m:t>𝒘</m:t>
                        </m:r>
                      </m:den>
                    </m:f>
                  </m:oMath>
                </a14:m>
                <a:r>
                  <a:rPr lang="en-US" altLang="zh-CN" sz="2600" b="1" dirty="0"/>
                  <a:t>=</a:t>
                </a:r>
                <a14:m>
                  <m:oMath xmlns:m="http://schemas.openxmlformats.org/officeDocument/2006/math">
                    <m:f>
                      <m:fPr>
                        <m:ctrlPr>
                          <a:rPr lang="en-US" altLang="zh-CN" sz="2600" b="1" i="1" dirty="0" smtClean="0">
                            <a:latin typeface="Cambria Math" panose="02040503050406030204" pitchFamily="18" charset="0"/>
                          </a:rPr>
                        </m:ctrlPr>
                      </m:fPr>
                      <m:num>
                        <m:r>
                          <a:rPr lang="en-US" altLang="zh-CN" sz="2600" b="1" i="1" dirty="0" smtClean="0">
                            <a:latin typeface="Cambria Math" panose="02040503050406030204" pitchFamily="18" charset="0"/>
                          </a:rPr>
                          <m:t>𝒆</m:t>
                        </m:r>
                      </m:num>
                      <m:den>
                        <m:r>
                          <a:rPr lang="en-US" altLang="zh-CN" sz="2600" b="1" i="1" dirty="0" smtClean="0">
                            <a:latin typeface="Cambria Math" panose="02040503050406030204" pitchFamily="18" charset="0"/>
                          </a:rPr>
                          <m:t>𝒘</m:t>
                        </m:r>
                      </m:den>
                    </m:f>
                  </m:oMath>
                </a14:m>
                <a:endParaRPr lang="en-US" altLang="zh-CN" sz="2600" b="1" dirty="0"/>
              </a:p>
              <a:p>
                <a:pPr eaLnBrk="1" hangingPunct="1"/>
                <a:r>
                  <a:rPr lang="zh-CN" altLang="en-US" sz="2600" b="1" dirty="0"/>
                  <a:t>努力程度对工资的弹性</a:t>
                </a:r>
                <a:r>
                  <a:rPr lang="en-US" altLang="zh-CN" sz="2600" b="1" dirty="0"/>
                  <a:t>=1</a:t>
                </a:r>
              </a:p>
              <a:p>
                <a:pPr eaLnBrk="1" hangingPunct="1"/>
                <a:endParaRPr lang="zh-CN" altLang="en-US" sz="2600" b="1" dirty="0"/>
              </a:p>
            </p:txBody>
          </p:sp>
        </mc:Choice>
        <mc:Fallback xmlns="">
          <p:sp>
            <p:nvSpPr>
              <p:cNvPr id="53251" name="Rectangle 7"/>
              <p:cNvSpPr>
                <a:spLocks noGrp="1" noRot="1" noChangeAspect="1" noMove="1" noResize="1" noEditPoints="1" noAdjustHandles="1" noChangeArrowheads="1" noChangeShapeType="1" noTextEdit="1"/>
              </p:cNvSpPr>
              <p:nvPr>
                <p:ph type="body" sz="half" idx="4294967295"/>
              </p:nvPr>
            </p:nvSpPr>
            <p:spPr>
              <a:xfrm>
                <a:off x="4641850" y="1752600"/>
                <a:ext cx="3925888" cy="4267200"/>
              </a:xfrm>
              <a:blipFill>
                <a:blip r:embed="rId2"/>
                <a:stretch>
                  <a:fillRect l="-2329" t="-1571" r="-466" b="-24000"/>
                </a:stretch>
              </a:blipFill>
            </p:spPr>
            <p:txBody>
              <a:bodyPr/>
              <a:lstStyle/>
              <a:p>
                <a:r>
                  <a:rPr lang="zh-CN" altLang="en-US">
                    <a:noFill/>
                  </a:rPr>
                  <a:t> </a:t>
                </a:r>
              </a:p>
            </p:txBody>
          </p:sp>
        </mc:Fallback>
      </mc:AlternateContent>
      <p:pic>
        <p:nvPicPr>
          <p:cNvPr id="53252" name="Picture 9"/>
          <p:cNvPicPr>
            <a:picLocks noGrp="1" noChangeAspect="1" noChangeArrowheads="1"/>
          </p:cNvPicPr>
          <p:nvPr>
            <p:ph sz="quarter" idx="4294967295"/>
          </p:nvPr>
        </p:nvPicPr>
        <p:blipFill>
          <a:blip r:embed="rId3"/>
          <a:srcRect/>
          <a:stretch>
            <a:fillRect/>
          </a:stretch>
        </p:blipFill>
        <p:spPr>
          <a:xfrm>
            <a:off x="430213" y="3773805"/>
            <a:ext cx="4303712" cy="2441575"/>
          </a:xfrm>
        </p:spPr>
      </p:pic>
      <p:pic>
        <p:nvPicPr>
          <p:cNvPr id="53253" name="图片 6"/>
          <p:cNvPicPr>
            <a:picLocks noChangeAspect="1" noChangeArrowheads="1"/>
          </p:cNvPicPr>
          <p:nvPr/>
        </p:nvPicPr>
        <p:blipFill>
          <a:blip r:embed="rId4"/>
          <a:srcRect l="745" r="7527" b="10065"/>
          <a:stretch>
            <a:fillRect/>
          </a:stretch>
        </p:blipFill>
        <p:spPr bwMode="auto">
          <a:xfrm>
            <a:off x="428625" y="1520825"/>
            <a:ext cx="4305300" cy="2219325"/>
          </a:xfrm>
          <a:prstGeom prst="rect">
            <a:avLst/>
          </a:prstGeom>
          <a:solidFill>
            <a:schemeClr val="bg1"/>
          </a:solidFill>
          <a:ln w="9525">
            <a:noFill/>
            <a:miter lim="800000"/>
            <a:headEnd/>
            <a:tailEnd/>
          </a:ln>
        </p:spPr>
      </p:pic>
      <p:sp>
        <p:nvSpPr>
          <p:cNvPr id="2" name="文本框 1">
            <a:extLst>
              <a:ext uri="{FF2B5EF4-FFF2-40B4-BE49-F238E27FC236}">
                <a16:creationId xmlns:a16="http://schemas.microsoft.com/office/drawing/2014/main" id="{DA021C44-BAB2-4C44-B886-32E5DF4FC3CE}"/>
              </a:ext>
            </a:extLst>
          </p:cNvPr>
          <p:cNvSpPr txBox="1"/>
          <p:nvPr/>
        </p:nvSpPr>
        <p:spPr>
          <a:xfrm>
            <a:off x="251520" y="6669360"/>
            <a:ext cx="3005951" cy="400110"/>
          </a:xfrm>
          <a:prstGeom prst="rect">
            <a:avLst/>
          </a:prstGeom>
          <a:noFill/>
        </p:spPr>
        <p:txBody>
          <a:bodyPr wrap="none" rtlCol="0">
            <a:spAutoFit/>
          </a:bodyPr>
          <a:lstStyle/>
          <a:p>
            <a:r>
              <a:rPr lang="zh-CN" altLang="en-US" b="1" dirty="0">
                <a:solidFill>
                  <a:srgbClr val="663300"/>
                </a:solidFill>
              </a:rPr>
              <a:t>思考：失业率上升的影响</a:t>
            </a:r>
          </a:p>
        </p:txBody>
      </p:sp>
    </p:spTree>
  </p:cSld>
  <p:clrMapOvr>
    <a:masterClrMapping/>
  </p:clrMapOvr>
  <p:transition>
    <p:pull dir="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BCF89001-6BC6-4BFA-9D5D-C6865B5846BB}"/>
              </a:ext>
            </a:extLst>
          </p:cNvPr>
          <p:cNvSpPr>
            <a:spLocks noGrp="1"/>
          </p:cNvSpPr>
          <p:nvPr>
            <p:ph type="title"/>
          </p:nvPr>
        </p:nvSpPr>
        <p:spPr/>
        <p:txBody>
          <a:bodyPr/>
          <a:lstStyle/>
          <a:p>
            <a:r>
              <a:rPr lang="zh-CN" altLang="en-US" sz="2800" dirty="0">
                <a:solidFill>
                  <a:srgbClr val="996600"/>
                </a:solidFill>
                <a:effectLst>
                  <a:outerShdw blurRad="38100" dist="38100" dir="2700000" algn="tl">
                    <a:srgbClr val="C0C0C0"/>
                  </a:outerShdw>
                </a:effectLst>
                <a:ea typeface="黑体" panose="02010609060101010101" pitchFamily="2" charset="-122"/>
              </a:rPr>
              <a:t>新凯恩斯主义的主要代表人物</a:t>
            </a:r>
            <a:endParaRPr lang="zh-CN" altLang="en-US" sz="2800" dirty="0"/>
          </a:p>
        </p:txBody>
      </p:sp>
      <p:pic>
        <p:nvPicPr>
          <p:cNvPr id="7" name="内容占位符 8">
            <a:extLst>
              <a:ext uri="{FF2B5EF4-FFF2-40B4-BE49-F238E27FC236}">
                <a16:creationId xmlns:a16="http://schemas.microsoft.com/office/drawing/2014/main" id="{FE06C981-D033-473C-A108-46CD956554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3608" y="4149080"/>
            <a:ext cx="2278673" cy="1350992"/>
          </a:xfrm>
        </p:spPr>
      </p:pic>
      <p:sp>
        <p:nvSpPr>
          <p:cNvPr id="8" name="文本框 7">
            <a:extLst>
              <a:ext uri="{FF2B5EF4-FFF2-40B4-BE49-F238E27FC236}">
                <a16:creationId xmlns:a16="http://schemas.microsoft.com/office/drawing/2014/main" id="{EF66F287-7EB7-46D0-AA39-446997000FEE}"/>
              </a:ext>
            </a:extLst>
          </p:cNvPr>
          <p:cNvSpPr txBox="1"/>
          <p:nvPr/>
        </p:nvSpPr>
        <p:spPr>
          <a:xfrm>
            <a:off x="971600" y="2204864"/>
            <a:ext cx="3307316" cy="707886"/>
          </a:xfrm>
          <a:prstGeom prst="rect">
            <a:avLst/>
          </a:prstGeom>
          <a:noFill/>
        </p:spPr>
        <p:txBody>
          <a:bodyPr wrap="none" rtlCol="0">
            <a:spAutoFit/>
          </a:bodyPr>
          <a:lstStyle/>
          <a:p>
            <a:r>
              <a:rPr lang="en-US" altLang="zh-CN" dirty="0"/>
              <a:t>2018</a:t>
            </a:r>
            <a:r>
              <a:rPr lang="zh-CN" altLang="en-US" dirty="0"/>
              <a:t>年经济学诺贝奖获得者</a:t>
            </a:r>
            <a:endParaRPr lang="en-US" altLang="zh-CN" dirty="0"/>
          </a:p>
          <a:p>
            <a:r>
              <a:rPr lang="zh-CN" altLang="en-US" dirty="0"/>
              <a:t>罗默（</a:t>
            </a:r>
            <a:r>
              <a:rPr lang="en-US" altLang="zh-CN" dirty="0"/>
              <a:t>Paul. M. Romer</a:t>
            </a:r>
            <a:r>
              <a:rPr lang="zh-CN" altLang="en-US" dirty="0"/>
              <a:t>）</a:t>
            </a:r>
          </a:p>
        </p:txBody>
      </p:sp>
    </p:spTree>
    <p:extLst>
      <p:ext uri="{BB962C8B-B14F-4D97-AF65-F5344CB8AC3E}">
        <p14:creationId xmlns:p14="http://schemas.microsoft.com/office/powerpoint/2010/main" val="3354493244"/>
      </p:ext>
    </p:extLst>
  </p:cSld>
  <p:clrMapOvr>
    <a:masterClrMapping/>
  </p:clrMapOvr>
  <p:transition>
    <p:pull dir="ru"/>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idx="4294967295"/>
          </p:nvPr>
        </p:nvSpPr>
        <p:spPr/>
        <p:txBody>
          <a:bodyPr anchor="ctr"/>
          <a:lstStyle/>
          <a:p>
            <a:pPr eaLnBrk="1" hangingPunct="1">
              <a:defRPr/>
            </a:pPr>
            <a:r>
              <a:rPr lang="zh-CN" altLang="en-US" sz="3200" dirty="0">
                <a:solidFill>
                  <a:srgbClr val="996600"/>
                </a:solidFill>
                <a:effectLst>
                  <a:outerShdw blurRad="38100" dist="38100" dir="2700000" algn="tl">
                    <a:srgbClr val="C0C0C0"/>
                  </a:outerShdw>
                </a:effectLst>
              </a:rPr>
              <a:t>效率工资的形成机理</a:t>
            </a:r>
          </a:p>
        </p:txBody>
      </p:sp>
      <p:sp>
        <p:nvSpPr>
          <p:cNvPr id="182275" name="Rectangle 3"/>
          <p:cNvSpPr>
            <a:spLocks noGrp="1" noChangeArrowheads="1"/>
          </p:cNvSpPr>
          <p:nvPr>
            <p:ph type="body" idx="4294967295"/>
          </p:nvPr>
        </p:nvSpPr>
        <p:spPr/>
        <p:txBody>
          <a:bodyPr/>
          <a:lstStyle/>
          <a:p>
            <a:pPr eaLnBrk="1" hangingPunct="1">
              <a:lnSpc>
                <a:spcPct val="135000"/>
              </a:lnSpc>
              <a:defRPr/>
            </a:pPr>
            <a:r>
              <a:rPr lang="en-US" altLang="zh-CN" dirty="0">
                <a:effectLst>
                  <a:outerShdw blurRad="38100" dist="38100" dir="2700000" algn="tl">
                    <a:srgbClr val="C0C0C0"/>
                  </a:outerShdw>
                </a:effectLst>
                <a:latin typeface="Arial" panose="020B0604020202020204" pitchFamily="34" charset="0"/>
              </a:rPr>
              <a:t> </a:t>
            </a:r>
            <a:r>
              <a:rPr lang="zh-CN" altLang="en-US" dirty="0"/>
              <a:t>怠工模型</a:t>
            </a:r>
          </a:p>
          <a:p>
            <a:pPr eaLnBrk="1" hangingPunct="1">
              <a:lnSpc>
                <a:spcPct val="135000"/>
              </a:lnSpc>
              <a:defRPr/>
            </a:pPr>
            <a:r>
              <a:rPr lang="zh-CN" altLang="en-US" dirty="0">
                <a:effectLst>
                  <a:outerShdw blurRad="38100" dist="38100" dir="2700000" algn="tl">
                    <a:srgbClr val="C0C0C0"/>
                  </a:outerShdw>
                </a:effectLst>
              </a:rPr>
              <a:t>逆向选择模型</a:t>
            </a:r>
          </a:p>
          <a:p>
            <a:pPr eaLnBrk="1" hangingPunct="1">
              <a:lnSpc>
                <a:spcPct val="135000"/>
              </a:lnSpc>
              <a:defRPr/>
            </a:pPr>
            <a:r>
              <a:rPr lang="zh-CN" altLang="en-US" dirty="0">
                <a:effectLst>
                  <a:outerShdw blurRad="38100" dist="38100" dir="2700000" algn="tl">
                    <a:srgbClr val="C0C0C0"/>
                  </a:outerShdw>
                </a:effectLst>
              </a:rPr>
              <a:t>社会模型</a:t>
            </a:r>
          </a:p>
        </p:txBody>
      </p:sp>
    </p:spTree>
  </p:cSld>
  <p:clrMapOvr>
    <a:masterClrMapping/>
  </p:clrMapOvr>
  <p:transition>
    <p:pull dir="ru"/>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p:txBody>
          <a:bodyPr anchor="ctr"/>
          <a:lstStyle/>
          <a:p>
            <a:pPr eaLnBrk="1" hangingPunct="1"/>
            <a:r>
              <a:rPr lang="zh-CN" altLang="en-US" sz="2800" b="1" dirty="0">
                <a:solidFill>
                  <a:srgbClr val="663300"/>
                </a:solidFill>
              </a:rPr>
              <a:t>怠工模型</a:t>
            </a:r>
            <a:r>
              <a:rPr lang="zh-CN" altLang="en-US" sz="2800" dirty="0">
                <a:solidFill>
                  <a:srgbClr val="663300"/>
                </a:solidFill>
              </a:rPr>
              <a:t>（</a:t>
            </a:r>
            <a:r>
              <a:rPr lang="en-US" altLang="zh-CN" sz="2800" dirty="0">
                <a:solidFill>
                  <a:srgbClr val="663300"/>
                </a:solidFill>
              </a:rPr>
              <a:t>shirking model</a:t>
            </a:r>
            <a:r>
              <a:rPr lang="zh-CN" altLang="en-US" sz="2800" dirty="0">
                <a:solidFill>
                  <a:srgbClr val="663300"/>
                </a:solidFill>
              </a:rPr>
              <a:t>）</a:t>
            </a:r>
          </a:p>
        </p:txBody>
      </p:sp>
      <p:sp>
        <p:nvSpPr>
          <p:cNvPr id="186371" name="Rectangle 3"/>
          <p:cNvSpPr>
            <a:spLocks noGrp="1" noChangeArrowheads="1"/>
          </p:cNvSpPr>
          <p:nvPr>
            <p:ph type="body" idx="4294967295"/>
          </p:nvPr>
        </p:nvSpPr>
        <p:spPr/>
        <p:txBody>
          <a:bodyPr/>
          <a:lstStyle/>
          <a:p>
            <a:pPr eaLnBrk="1" hangingPunct="1">
              <a:defRPr/>
            </a:pPr>
            <a:r>
              <a:rPr lang="en-US" altLang="zh-CN" dirty="0">
                <a:latin typeface="Arial" charset="0"/>
              </a:rPr>
              <a:t>  </a:t>
            </a:r>
            <a:r>
              <a:rPr lang="en-US" altLang="zh-CN" dirty="0"/>
              <a:t>     </a:t>
            </a:r>
            <a:r>
              <a:rPr lang="en-US" altLang="zh-CN" dirty="0">
                <a:solidFill>
                  <a:srgbClr val="996600"/>
                </a:solidFill>
              </a:rPr>
              <a:t> </a:t>
            </a:r>
            <a:r>
              <a:rPr lang="zh-CN" altLang="en-US" b="1" dirty="0">
                <a:solidFill>
                  <a:srgbClr val="996600"/>
                </a:solidFill>
              </a:rPr>
              <a:t>为了达到效用最大化，工人根据厂商支付的工资水平决定是否偷懒</a:t>
            </a:r>
          </a:p>
          <a:p>
            <a:pPr eaLnBrk="1" hangingPunct="1">
              <a:defRPr/>
            </a:pPr>
            <a:r>
              <a:rPr lang="zh-CN" altLang="en-US" b="1" dirty="0">
                <a:solidFill>
                  <a:srgbClr val="996600"/>
                </a:solidFill>
              </a:rPr>
              <a:t>       高工资提高了工人被解雇的代价，减少怠工行为</a:t>
            </a:r>
          </a:p>
          <a:p>
            <a:pPr eaLnBrk="1" hangingPunct="1">
              <a:defRPr/>
            </a:pPr>
            <a:r>
              <a:rPr lang="zh-CN" altLang="en-US" b="1" dirty="0">
                <a:solidFill>
                  <a:srgbClr val="996600"/>
                </a:solidFill>
              </a:rPr>
              <a:t>      厂商支付高于市场均衡工资的工资水平</a:t>
            </a:r>
            <a:endParaRPr lang="zh-CN" altLang="en-US" b="1" dirty="0">
              <a:solidFill>
                <a:srgbClr val="996600"/>
              </a:solidFill>
              <a:effectLst>
                <a:outerShdw blurRad="38100" dist="38100" dir="2700000" algn="tl">
                  <a:srgbClr val="C0C0C0"/>
                </a:outerShdw>
              </a:effectLst>
            </a:endParaRPr>
          </a:p>
        </p:txBody>
      </p:sp>
    </p:spTree>
  </p:cSld>
  <p:clrMapOvr>
    <a:masterClrMapping/>
  </p:clrMapOvr>
  <p:transition>
    <p:pull dir="ru"/>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idx="4294967295"/>
          </p:nvPr>
        </p:nvSpPr>
        <p:spPr/>
        <p:txBody>
          <a:bodyPr anchor="ctr"/>
          <a:lstStyle/>
          <a:p>
            <a:pPr eaLnBrk="1" hangingPunct="1">
              <a:defRPr/>
            </a:pPr>
            <a:r>
              <a:rPr lang="zh-CN" altLang="en-US" sz="3400" dirty="0">
                <a:solidFill>
                  <a:srgbClr val="663300"/>
                </a:solidFill>
                <a:effectLst>
                  <a:outerShdw blurRad="38100" dist="38100" dir="2700000" algn="tl">
                    <a:srgbClr val="C0C0C0"/>
                  </a:outerShdw>
                </a:effectLst>
              </a:rPr>
              <a:t>逆向选择模型</a:t>
            </a:r>
            <a:br>
              <a:rPr lang="zh-CN" altLang="en-US" sz="3400" dirty="0">
                <a:solidFill>
                  <a:srgbClr val="663300"/>
                </a:solidFill>
                <a:effectLst>
                  <a:outerShdw blurRad="38100" dist="38100" dir="2700000" algn="tl">
                    <a:srgbClr val="C0C0C0"/>
                  </a:outerShdw>
                </a:effectLst>
              </a:rPr>
            </a:br>
            <a:r>
              <a:rPr lang="en-US" altLang="zh-CN" sz="3000" dirty="0">
                <a:solidFill>
                  <a:srgbClr val="663300"/>
                </a:solidFill>
                <a:effectLst>
                  <a:outerShdw blurRad="38100" dist="38100" dir="2700000" algn="tl">
                    <a:srgbClr val="C0C0C0"/>
                  </a:outerShdw>
                </a:effectLst>
              </a:rPr>
              <a:t>(adverse selection model)</a:t>
            </a:r>
            <a:endParaRPr lang="en-US" altLang="zh-CN" sz="3400" dirty="0">
              <a:solidFill>
                <a:srgbClr val="663300"/>
              </a:solidFill>
              <a:effectLst>
                <a:outerShdw blurRad="38100" dist="38100" dir="2700000" algn="tl">
                  <a:srgbClr val="C0C0C0"/>
                </a:outerShdw>
              </a:effectLst>
            </a:endParaRPr>
          </a:p>
        </p:txBody>
      </p:sp>
      <p:sp>
        <p:nvSpPr>
          <p:cNvPr id="185347" name="Rectangle 3"/>
          <p:cNvSpPr>
            <a:spLocks noGrp="1" noChangeArrowheads="1"/>
          </p:cNvSpPr>
          <p:nvPr>
            <p:ph type="body" idx="4294967295"/>
          </p:nvPr>
        </p:nvSpPr>
        <p:spPr/>
        <p:txBody>
          <a:bodyPr/>
          <a:lstStyle/>
          <a:p>
            <a:pPr eaLnBrk="1" hangingPunct="1">
              <a:lnSpc>
                <a:spcPct val="135000"/>
              </a:lnSpc>
              <a:defRPr/>
            </a:pPr>
            <a:r>
              <a:rPr lang="zh-CN" altLang="en-US" b="1" dirty="0">
                <a:solidFill>
                  <a:srgbClr val="996600"/>
                </a:solidFill>
                <a:effectLst>
                  <a:outerShdw blurRad="38100" dist="38100" dir="2700000" algn="tl">
                    <a:srgbClr val="C0C0C0"/>
                  </a:outerShdw>
                </a:effectLst>
              </a:rPr>
              <a:t>厂商与工人之间存在就业信息的不对称</a:t>
            </a:r>
          </a:p>
          <a:p>
            <a:pPr eaLnBrk="1" hangingPunct="1">
              <a:lnSpc>
                <a:spcPct val="135000"/>
              </a:lnSpc>
              <a:defRPr/>
            </a:pPr>
            <a:r>
              <a:rPr lang="zh-CN" altLang="en-US" b="1" dirty="0">
                <a:solidFill>
                  <a:srgbClr val="996600"/>
                </a:solidFill>
                <a:effectLst>
                  <a:outerShdw blurRad="38100" dist="38100" dir="2700000" algn="tl">
                    <a:srgbClr val="C0C0C0"/>
                  </a:outerShdw>
                </a:effectLst>
              </a:rPr>
              <a:t>厂商根据求职者提出的工资高低衡量其能力。</a:t>
            </a:r>
          </a:p>
          <a:p>
            <a:pPr eaLnBrk="1" hangingPunct="1">
              <a:lnSpc>
                <a:spcPct val="135000"/>
              </a:lnSpc>
              <a:defRPr/>
            </a:pPr>
            <a:r>
              <a:rPr lang="zh-CN" altLang="en-US" b="1" dirty="0">
                <a:solidFill>
                  <a:srgbClr val="996600"/>
                </a:solidFill>
                <a:effectLst>
                  <a:outerShdw blurRad="38100" dist="38100" dir="2700000" algn="tl">
                    <a:srgbClr val="C0C0C0"/>
                  </a:outerShdw>
                </a:effectLst>
              </a:rPr>
              <a:t>工人的能力被认为与其期望工资正相关，较高的工资能够吸引能力强的工人。</a:t>
            </a:r>
          </a:p>
          <a:p>
            <a:pPr eaLnBrk="1" hangingPunct="1">
              <a:lnSpc>
                <a:spcPct val="135000"/>
              </a:lnSpc>
              <a:defRPr/>
            </a:pPr>
            <a:endParaRPr lang="en-US" altLang="zh-CN" b="1" dirty="0">
              <a:effectLst>
                <a:outerShdw blurRad="38100" dist="38100" dir="2700000" algn="tl">
                  <a:srgbClr val="C0C0C0"/>
                </a:outerShdw>
              </a:effectLst>
            </a:endParaRPr>
          </a:p>
        </p:txBody>
      </p:sp>
    </p:spTree>
  </p:cSld>
  <p:clrMapOvr>
    <a:masterClrMapping/>
  </p:clrMapOvr>
  <p:transition>
    <p:pull dir="ru"/>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idx="4294967295"/>
          </p:nvPr>
        </p:nvSpPr>
        <p:spPr/>
        <p:txBody>
          <a:bodyPr anchor="ctr"/>
          <a:lstStyle/>
          <a:p>
            <a:pPr eaLnBrk="1" hangingPunct="1">
              <a:defRPr/>
            </a:pPr>
            <a:r>
              <a:rPr lang="zh-CN" altLang="en-US" sz="3600" dirty="0">
                <a:solidFill>
                  <a:srgbClr val="663300"/>
                </a:solidFill>
                <a:effectLst>
                  <a:outerShdw blurRad="38100" dist="38100" dir="2700000" algn="tl">
                    <a:srgbClr val="C0C0C0"/>
                  </a:outerShdw>
                </a:effectLst>
              </a:rPr>
              <a:t>逆向选择模型</a:t>
            </a:r>
            <a:br>
              <a:rPr lang="zh-CN" altLang="en-US" sz="3600" dirty="0">
                <a:solidFill>
                  <a:srgbClr val="663300"/>
                </a:solidFill>
                <a:effectLst>
                  <a:outerShdw blurRad="38100" dist="38100" dir="2700000" algn="tl">
                    <a:srgbClr val="C0C0C0"/>
                  </a:outerShdw>
                </a:effectLst>
              </a:rPr>
            </a:br>
            <a:r>
              <a:rPr lang="en-US" altLang="zh-CN" sz="2400" dirty="0">
                <a:solidFill>
                  <a:srgbClr val="6633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(adverse selection model)</a:t>
            </a:r>
            <a:endParaRPr lang="zh-CN" altLang="zh-CN" sz="2400"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187395" name="Rectangle 3"/>
          <p:cNvSpPr>
            <a:spLocks noGrp="1" noChangeArrowheads="1"/>
          </p:cNvSpPr>
          <p:nvPr>
            <p:ph type="body" idx="4294967295"/>
          </p:nvPr>
        </p:nvSpPr>
        <p:spPr/>
        <p:txBody>
          <a:bodyPr/>
          <a:lstStyle/>
          <a:p>
            <a:pPr eaLnBrk="1" hangingPunct="1">
              <a:lnSpc>
                <a:spcPct val="135000"/>
              </a:lnSpc>
              <a:defRPr/>
            </a:pPr>
            <a:r>
              <a:rPr lang="zh-CN" altLang="en-US" sz="2600" b="1" dirty="0">
                <a:solidFill>
                  <a:srgbClr val="996600"/>
                </a:solidFill>
                <a:effectLst>
                  <a:outerShdw blurRad="38100" dist="38100" dir="2700000" algn="tl">
                    <a:srgbClr val="C0C0C0"/>
                  </a:outerShdw>
                </a:effectLst>
              </a:rPr>
              <a:t>求职者提出低工资的申请是其能力较低的表现，</a:t>
            </a:r>
          </a:p>
          <a:p>
            <a:pPr eaLnBrk="1" hangingPunct="1">
              <a:lnSpc>
                <a:spcPct val="135000"/>
              </a:lnSpc>
              <a:defRPr/>
            </a:pPr>
            <a:r>
              <a:rPr lang="zh-CN" altLang="en-US" sz="2600" b="1" dirty="0">
                <a:solidFill>
                  <a:srgbClr val="996600"/>
                </a:solidFill>
                <a:effectLst>
                  <a:outerShdw blurRad="38100" dist="38100" dir="2700000" algn="tl">
                    <a:srgbClr val="C0C0C0"/>
                  </a:outerShdw>
                </a:effectLst>
              </a:rPr>
              <a:t>厂商放弃正向选择（放弃要求低工资的求职者）而选择高工资</a:t>
            </a:r>
          </a:p>
          <a:p>
            <a:pPr eaLnBrk="1" hangingPunct="1">
              <a:defRPr/>
            </a:pPr>
            <a:endParaRPr lang="zh-CN" altLang="en-US" sz="2600" b="1" dirty="0">
              <a:solidFill>
                <a:srgbClr val="996600"/>
              </a:solidFill>
              <a:effectLst>
                <a:outerShdw blurRad="38100" dist="38100" dir="2700000" algn="tl">
                  <a:srgbClr val="C0C0C0"/>
                </a:outerShdw>
              </a:effectLst>
            </a:endParaRPr>
          </a:p>
          <a:p>
            <a:pPr eaLnBrk="1" hangingPunct="1">
              <a:lnSpc>
                <a:spcPct val="135000"/>
              </a:lnSpc>
              <a:defRPr/>
            </a:pPr>
            <a:endParaRPr lang="zh-CN" altLang="en-US" sz="2600" b="1" dirty="0">
              <a:solidFill>
                <a:srgbClr val="996600"/>
              </a:solidFill>
              <a:effectLst>
                <a:outerShdw blurRad="38100" dist="38100" dir="2700000" algn="tl">
                  <a:srgbClr val="C0C0C0"/>
                </a:outerShdw>
              </a:effectLst>
            </a:endParaRPr>
          </a:p>
          <a:p>
            <a:pPr eaLnBrk="1" hangingPunct="1">
              <a:buFont typeface="Wingdings" pitchFamily="2" charset="2"/>
              <a:buNone/>
              <a:defRPr/>
            </a:pPr>
            <a:r>
              <a:rPr lang="zh-CN" altLang="en-US" sz="2600" b="1" dirty="0">
                <a:solidFill>
                  <a:srgbClr val="996600"/>
                </a:solidFill>
              </a:rPr>
              <a:t>所有厂商都做逆向选择的结果：</a:t>
            </a:r>
          </a:p>
          <a:p>
            <a:pPr eaLnBrk="1" hangingPunct="1">
              <a:defRPr/>
            </a:pPr>
            <a:r>
              <a:rPr lang="zh-CN" altLang="en-US" sz="2600" b="1" dirty="0">
                <a:solidFill>
                  <a:srgbClr val="996600"/>
                </a:solidFill>
              </a:rPr>
              <a:t>在职工人的工资高于市场出清水平</a:t>
            </a:r>
          </a:p>
          <a:p>
            <a:pPr eaLnBrk="1" hangingPunct="1">
              <a:defRPr/>
            </a:pPr>
            <a:endParaRPr lang="en-US" altLang="zh-CN" sz="2600" b="1" dirty="0">
              <a:effectLst>
                <a:outerShdw blurRad="38100" dist="38100" dir="2700000" algn="tl">
                  <a:srgbClr val="C0C0C0"/>
                </a:outerShdw>
              </a:effectLst>
            </a:endParaRPr>
          </a:p>
        </p:txBody>
      </p:sp>
    </p:spTree>
  </p:cSld>
  <p:clrMapOvr>
    <a:masterClrMapping/>
  </p:clrMapOvr>
  <p:transition>
    <p:pull dir="ru"/>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C74B336-F7A0-4CCD-B7B9-DB9336131D2E}"/>
              </a:ext>
            </a:extLst>
          </p:cNvPr>
          <p:cNvSpPr txBox="1"/>
          <p:nvPr/>
        </p:nvSpPr>
        <p:spPr>
          <a:xfrm>
            <a:off x="755576" y="2132856"/>
            <a:ext cx="184731" cy="400110"/>
          </a:xfrm>
          <a:prstGeom prst="rect">
            <a:avLst/>
          </a:prstGeom>
          <a:noFill/>
        </p:spPr>
        <p:txBody>
          <a:bodyPr wrap="none" rtlCol="0">
            <a:spAutoFit/>
          </a:bodyPr>
          <a:lstStyle/>
          <a:p>
            <a:endParaRPr lang="zh-CN" altLang="en-US" dirty="0"/>
          </a:p>
        </p:txBody>
      </p:sp>
      <p:sp>
        <p:nvSpPr>
          <p:cNvPr id="5" name="标题 4">
            <a:extLst>
              <a:ext uri="{FF2B5EF4-FFF2-40B4-BE49-F238E27FC236}">
                <a16:creationId xmlns:a16="http://schemas.microsoft.com/office/drawing/2014/main" id="{C1AAFAA0-2D5D-44EA-8B21-B1BE4DA134AE}"/>
              </a:ext>
            </a:extLst>
          </p:cNvPr>
          <p:cNvSpPr>
            <a:spLocks noGrp="1"/>
          </p:cNvSpPr>
          <p:nvPr>
            <p:ph type="title"/>
          </p:nvPr>
        </p:nvSpPr>
        <p:spPr/>
        <p:txBody>
          <a:bodyPr/>
          <a:lstStyle/>
          <a:p>
            <a:r>
              <a:rPr lang="zh-CN" altLang="en-US" sz="2400" dirty="0">
                <a:effectLst>
                  <a:outerShdw blurRad="38100" dist="38100" dir="2700000" algn="tl">
                    <a:srgbClr val="C0C0C0"/>
                  </a:outerShdw>
                </a:effectLst>
              </a:rPr>
              <a:t>社会模型：</a:t>
            </a:r>
            <a:br>
              <a:rPr lang="zh-CN" altLang="en-US" sz="2400" dirty="0">
                <a:effectLst>
                  <a:outerShdw blurRad="38100" dist="38100" dir="2700000" algn="tl">
                    <a:srgbClr val="C0C0C0"/>
                  </a:outerShdw>
                </a:effectLst>
              </a:rPr>
            </a:br>
            <a:r>
              <a:rPr lang="en-US" altLang="zh-CN" sz="2400" dirty="0">
                <a:effectLst>
                  <a:outerShdw blurRad="38100" dist="38100" dir="2700000" algn="tl">
                    <a:srgbClr val="C0C0C0"/>
                  </a:outerShdw>
                </a:effectLst>
              </a:rPr>
              <a:t>gift exchange model </a:t>
            </a:r>
            <a:r>
              <a:rPr lang="zh-CN" altLang="en-US" sz="2400" dirty="0">
                <a:effectLst>
                  <a:outerShdw blurRad="38100" dist="38100" dir="2700000" algn="tl">
                    <a:srgbClr val="C0C0C0"/>
                  </a:outerShdw>
                </a:effectLst>
              </a:rPr>
              <a:t>（桃李相报）</a:t>
            </a:r>
            <a:endParaRPr lang="zh-CN" altLang="en-US" sz="2400" dirty="0"/>
          </a:p>
        </p:txBody>
      </p:sp>
      <p:sp>
        <p:nvSpPr>
          <p:cNvPr id="4" name="内容占位符 3">
            <a:extLst>
              <a:ext uri="{FF2B5EF4-FFF2-40B4-BE49-F238E27FC236}">
                <a16:creationId xmlns:a16="http://schemas.microsoft.com/office/drawing/2014/main" id="{7F5991A9-D896-4541-A2B5-4A3114BED7E6}"/>
              </a:ext>
            </a:extLst>
          </p:cNvPr>
          <p:cNvSpPr>
            <a:spLocks noGrp="1"/>
          </p:cNvSpPr>
          <p:nvPr>
            <p:ph idx="1"/>
          </p:nvPr>
        </p:nvSpPr>
        <p:spPr/>
        <p:txBody>
          <a:bodyPr/>
          <a:lstStyle/>
          <a:p>
            <a:r>
              <a:rPr lang="zh-CN" altLang="en-US" sz="2400" b="1" kern="100" dirty="0">
                <a:solidFill>
                  <a:srgbClr val="996600"/>
                </a:solidFill>
                <a:effectLst/>
                <a:latin typeface="Times New Roman" panose="02020603050405020304" pitchFamily="18" charset="0"/>
                <a:ea typeface="宋体" panose="02010600030101010101" pitchFamily="2" charset="-122"/>
                <a:cs typeface="Times New Roman" panose="02020603050405020304" pitchFamily="18" charset="0"/>
              </a:rPr>
              <a:t>纳入社会学因素，</a:t>
            </a:r>
            <a:r>
              <a:rPr lang="zh-CN" altLang="zh-CN" sz="2400" b="1" kern="100" dirty="0">
                <a:solidFill>
                  <a:srgbClr val="996600"/>
                </a:solidFill>
                <a:effectLst/>
                <a:latin typeface="Times New Roman" panose="02020603050405020304" pitchFamily="18" charset="0"/>
                <a:ea typeface="宋体" panose="02010600030101010101" pitchFamily="2" charset="-122"/>
                <a:cs typeface="Times New Roman" panose="02020603050405020304" pitchFamily="18" charset="0"/>
              </a:rPr>
              <a:t>强调劳动力市场的特点：</a:t>
            </a:r>
            <a:endParaRPr lang="en-US" altLang="zh-CN" sz="2400" b="1" kern="100" dirty="0">
              <a:solidFill>
                <a:srgbClr val="9966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2400" b="1" kern="100" dirty="0">
                <a:solidFill>
                  <a:srgbClr val="996600"/>
                </a:solidFill>
                <a:effectLst/>
                <a:latin typeface="Times New Roman" panose="02020603050405020304" pitchFamily="18" charset="0"/>
                <a:ea typeface="宋体" panose="02010600030101010101" pitchFamily="2" charset="-122"/>
                <a:cs typeface="Times New Roman" panose="02020603050405020304" pitchFamily="18" charset="0"/>
              </a:rPr>
              <a:t>①与机器和原材料等要素相比，劳动力有情感，因而需要激励；</a:t>
            </a:r>
            <a:endParaRPr lang="en-US" altLang="zh-CN" sz="2400" b="1" kern="100" dirty="0">
              <a:solidFill>
                <a:srgbClr val="9966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2400" b="1" kern="100" dirty="0">
                <a:solidFill>
                  <a:srgbClr val="996600"/>
                </a:solidFill>
                <a:effectLst/>
                <a:latin typeface="Times New Roman" panose="02020603050405020304" pitchFamily="18" charset="0"/>
                <a:ea typeface="宋体" panose="02010600030101010101" pitchFamily="2" charset="-122"/>
                <a:cs typeface="Times New Roman" panose="02020603050405020304" pitchFamily="18" charset="0"/>
              </a:rPr>
              <a:t>②工人会因为工资、压力、健康等原因而影响工作效率甚至罢工；</a:t>
            </a:r>
            <a:endParaRPr lang="en-US" altLang="zh-CN" sz="2400" b="1" kern="100" dirty="0">
              <a:solidFill>
                <a:srgbClr val="9966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2400" b="1" kern="100" dirty="0">
                <a:solidFill>
                  <a:srgbClr val="996600"/>
                </a:solidFill>
                <a:effectLst/>
                <a:latin typeface="Times New Roman" panose="02020603050405020304" pitchFamily="18" charset="0"/>
                <a:ea typeface="宋体" panose="02010600030101010101" pitchFamily="2" charset="-122"/>
                <a:cs typeface="Times New Roman" panose="02020603050405020304" pitchFamily="18" charset="0"/>
              </a:rPr>
              <a:t>③工人之间会相互比较，因而效用函数是相互依赖、而不是彼此独立的。</a:t>
            </a:r>
            <a:endParaRPr lang="en-US" altLang="zh-CN" sz="2400" b="1" kern="100" dirty="0">
              <a:solidFill>
                <a:srgbClr val="9966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en-US" altLang="zh-CN" sz="2400" b="1" kern="100" dirty="0">
              <a:solidFill>
                <a:srgbClr val="996600"/>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561470700"/>
      </p:ext>
    </p:extLst>
  </p:cSld>
  <p:clrMapOvr>
    <a:masterClrMapping/>
  </p:clrMapOvr>
  <p:transition>
    <p:pull dir="ru"/>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C74B336-F7A0-4CCD-B7B9-DB9336131D2E}"/>
              </a:ext>
            </a:extLst>
          </p:cNvPr>
          <p:cNvSpPr txBox="1"/>
          <p:nvPr/>
        </p:nvSpPr>
        <p:spPr>
          <a:xfrm>
            <a:off x="755576" y="2132856"/>
            <a:ext cx="184731" cy="400110"/>
          </a:xfrm>
          <a:prstGeom prst="rect">
            <a:avLst/>
          </a:prstGeom>
          <a:noFill/>
        </p:spPr>
        <p:txBody>
          <a:bodyPr wrap="none" rtlCol="0">
            <a:spAutoFit/>
          </a:bodyPr>
          <a:lstStyle/>
          <a:p>
            <a:endParaRPr lang="zh-CN" altLang="en-US" dirty="0"/>
          </a:p>
        </p:txBody>
      </p:sp>
      <p:sp>
        <p:nvSpPr>
          <p:cNvPr id="5" name="标题 4">
            <a:extLst>
              <a:ext uri="{FF2B5EF4-FFF2-40B4-BE49-F238E27FC236}">
                <a16:creationId xmlns:a16="http://schemas.microsoft.com/office/drawing/2014/main" id="{C1AAFAA0-2D5D-44EA-8B21-B1BE4DA134AE}"/>
              </a:ext>
            </a:extLst>
          </p:cNvPr>
          <p:cNvSpPr>
            <a:spLocks noGrp="1"/>
          </p:cNvSpPr>
          <p:nvPr>
            <p:ph type="title"/>
          </p:nvPr>
        </p:nvSpPr>
        <p:spPr/>
        <p:txBody>
          <a:bodyPr/>
          <a:lstStyle/>
          <a:p>
            <a:r>
              <a:rPr lang="zh-CN" altLang="en-US" sz="2400" dirty="0">
                <a:effectLst>
                  <a:outerShdw blurRad="38100" dist="38100" dir="2700000" algn="tl">
                    <a:srgbClr val="C0C0C0"/>
                  </a:outerShdw>
                </a:effectLst>
              </a:rPr>
              <a:t>社会模型：</a:t>
            </a:r>
            <a:br>
              <a:rPr lang="zh-CN" altLang="en-US" sz="2400" dirty="0">
                <a:effectLst>
                  <a:outerShdw blurRad="38100" dist="38100" dir="2700000" algn="tl">
                    <a:srgbClr val="C0C0C0"/>
                  </a:outerShdw>
                </a:effectLst>
              </a:rPr>
            </a:br>
            <a:r>
              <a:rPr lang="en-US" altLang="zh-CN" sz="2400" dirty="0">
                <a:effectLst>
                  <a:outerShdw blurRad="38100" dist="38100" dir="2700000" algn="tl">
                    <a:srgbClr val="C0C0C0"/>
                  </a:outerShdw>
                </a:effectLst>
              </a:rPr>
              <a:t>gift exchange model </a:t>
            </a:r>
            <a:r>
              <a:rPr lang="zh-CN" altLang="en-US" sz="2400" dirty="0">
                <a:effectLst>
                  <a:outerShdw blurRad="38100" dist="38100" dir="2700000" algn="tl">
                    <a:srgbClr val="C0C0C0"/>
                  </a:outerShdw>
                </a:effectLst>
              </a:rPr>
              <a:t>（桃李相报）</a:t>
            </a:r>
            <a:endParaRPr lang="zh-CN" altLang="en-US" sz="2400" dirty="0"/>
          </a:p>
        </p:txBody>
      </p:sp>
      <mc:AlternateContent xmlns:mc="http://schemas.openxmlformats.org/markup-compatibility/2006" xmlns:a14="http://schemas.microsoft.com/office/drawing/2010/main">
        <mc:Choice Requires="a14">
          <p:sp>
            <p:nvSpPr>
              <p:cNvPr id="6" name="内容占位符 5">
                <a:extLst>
                  <a:ext uri="{FF2B5EF4-FFF2-40B4-BE49-F238E27FC236}">
                    <a16:creationId xmlns:a16="http://schemas.microsoft.com/office/drawing/2014/main" id="{E8844035-FE51-4D45-8EB5-0294BC987C9A}"/>
                  </a:ext>
                </a:extLst>
              </p:cNvPr>
              <p:cNvSpPr>
                <a:spLocks noGrp="1"/>
              </p:cNvSpPr>
              <p:nvPr>
                <p:ph idx="1"/>
              </p:nvPr>
            </p:nvSpPr>
            <p:spPr/>
            <p:txBody>
              <a:bodyPr/>
              <a:lstStyle/>
              <a:p>
                <a:pPr indent="266700" algn="just">
                  <a:lnSpc>
                    <a:spcPts val="3600"/>
                  </a:lnSpc>
                </a:pPr>
                <a:r>
                  <a:rPr lang="zh-CN" altLang="zh-CN" sz="2400" b="1" kern="100" dirty="0">
                    <a:solidFill>
                      <a:srgbClr val="663300"/>
                    </a:solidFill>
                    <a:effectLst/>
                    <a:latin typeface="Times New Roman" panose="02020603050405020304" pitchFamily="18" charset="0"/>
                    <a:ea typeface="宋体" panose="02010600030101010101" pitchFamily="2" charset="-122"/>
                    <a:cs typeface="Times New Roman" panose="02020603050405020304" pitchFamily="18" charset="0"/>
                  </a:rPr>
                  <a:t>阿克洛夫</a:t>
                </a:r>
                <a:r>
                  <a:rPr lang="en-US" altLang="zh-CN" sz="2400" b="1" kern="100" dirty="0">
                    <a:solidFill>
                      <a:srgbClr val="663300"/>
                    </a:solidFill>
                    <a:effectLst/>
                    <a:latin typeface="Times New Roman" panose="02020603050405020304" pitchFamily="18" charset="0"/>
                    <a:ea typeface="宋体" panose="02010600030101010101" pitchFamily="2" charset="-122"/>
                    <a:cs typeface="Times New Roman" panose="02020603050405020304" pitchFamily="18" charset="0"/>
                  </a:rPr>
                  <a:t>&amp;</a:t>
                </a:r>
                <a:r>
                  <a:rPr lang="zh-CN" altLang="zh-CN" sz="2400" b="1" kern="100" dirty="0">
                    <a:solidFill>
                      <a:srgbClr val="663300"/>
                    </a:solidFill>
                    <a:effectLst/>
                    <a:latin typeface="Times New Roman" panose="02020603050405020304" pitchFamily="18" charset="0"/>
                    <a:ea typeface="宋体" panose="02010600030101010101" pitchFamily="2" charset="-122"/>
                    <a:cs typeface="Times New Roman" panose="02020603050405020304" pitchFamily="18" charset="0"/>
                  </a:rPr>
                  <a:t>耶伦</a:t>
                </a:r>
                <a:r>
                  <a:rPr lang="zh-CN" altLang="en-US" sz="2400" b="1" kern="100" dirty="0">
                    <a:solidFill>
                      <a:srgbClr val="6633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400" b="1" kern="100" dirty="0">
                    <a:solidFill>
                      <a:srgbClr val="663300"/>
                    </a:solidFill>
                    <a:effectLst/>
                    <a:latin typeface="Times New Roman" panose="02020603050405020304" pitchFamily="18" charset="0"/>
                    <a:ea typeface="宋体" panose="02010600030101010101" pitchFamily="2" charset="-122"/>
                    <a:cs typeface="Times New Roman" panose="02020603050405020304" pitchFamily="18" charset="0"/>
                  </a:rPr>
                  <a:t>“公平的工资——努力假说</a:t>
                </a:r>
                <a:r>
                  <a:rPr lang="zh-CN" altLang="en-US" sz="2400" b="1" kern="100" dirty="0">
                    <a:solidFill>
                      <a:srgbClr val="6633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sz="2400" b="1" dirty="0">
                  <a:solidFill>
                    <a:srgbClr val="663300"/>
                  </a:solidFill>
                </a:endParaRPr>
              </a:p>
              <a:p>
                <a:pPr indent="266700" algn="just">
                  <a:lnSpc>
                    <a:spcPts val="3600"/>
                  </a:lnSpc>
                </a:pPr>
                <a:r>
                  <a:rPr lang="zh-CN" altLang="zh-CN" sz="2400" kern="100" dirty="0">
                    <a:solidFill>
                      <a:srgbClr val="996600"/>
                    </a:solidFill>
                    <a:effectLst/>
                    <a:latin typeface="Times New Roman" panose="02020603050405020304" pitchFamily="18" charset="0"/>
                    <a:ea typeface="宋体" panose="02010600030101010101" pitchFamily="2" charset="-122"/>
                  </a:rPr>
                  <a:t>影响单个工人效用的因素包括工人的相对工资、努力程度以及失业率：</a:t>
                </a:r>
              </a:p>
              <a:p>
                <a:pPr indent="266700" algn="just">
                  <a:lnSpc>
                    <a:spcPts val="3600"/>
                  </a:lnSpc>
                </a:pPr>
                <a:r>
                  <a:rPr lang="en-US" altLang="zh-CN" sz="2400" kern="100" dirty="0">
                    <a:solidFill>
                      <a:srgbClr val="996600"/>
                    </a:solidFill>
                    <a:effectLst/>
                    <a:latin typeface="Times New Roman" panose="02020603050405020304" pitchFamily="18" charset="0"/>
                    <a:ea typeface="宋体" panose="02010600030101010101" pitchFamily="2" charset="-122"/>
                  </a:rPr>
                  <a:t>U=</a:t>
                </a:r>
                <a:r>
                  <a:rPr lang="zh-CN" altLang="zh-CN" sz="2400" kern="100" dirty="0">
                    <a:solidFill>
                      <a:srgbClr val="996600"/>
                    </a:solidFill>
                    <a:effectLst/>
                    <a:latin typeface="Times New Roman" panose="02020603050405020304" pitchFamily="18" charset="0"/>
                    <a:ea typeface="宋体" panose="02010600030101010101" pitchFamily="2" charset="-122"/>
                  </a:rPr>
                  <a:t>ƒ（</a:t>
                </a:r>
                <a:r>
                  <a:rPr lang="en-US" altLang="zh-CN" sz="2400" kern="100" dirty="0">
                    <a:solidFill>
                      <a:srgbClr val="996600"/>
                    </a:solidFill>
                    <a:effectLst/>
                    <a:latin typeface="Times New Roman" panose="02020603050405020304" pitchFamily="18" charset="0"/>
                    <a:ea typeface="宋体" panose="02010600030101010101" pitchFamily="2" charset="-122"/>
                  </a:rPr>
                  <a:t>w/</a:t>
                </a:r>
                <a14:m>
                  <m:oMath xmlns:m="http://schemas.openxmlformats.org/officeDocument/2006/math">
                    <m:acc>
                      <m:accPr>
                        <m:chr m:val="̅"/>
                        <m:ctrlPr>
                          <a:rPr lang="zh-CN" altLang="zh-CN" sz="2400" i="1" kern="100">
                            <a:solidFill>
                              <a:srgbClr val="996600"/>
                            </a:solidFill>
                            <a:effectLst/>
                            <a:latin typeface="Cambria Math" panose="02040503050406030204" pitchFamily="18" charset="0"/>
                            <a:ea typeface="Cambria Math" panose="02040503050406030204" pitchFamily="18" charset="0"/>
                          </a:rPr>
                        </m:ctrlPr>
                      </m:accPr>
                      <m:e>
                        <m:r>
                          <a:rPr lang="en-US" altLang="zh-CN" sz="2400" i="1" kern="100">
                            <a:solidFill>
                              <a:srgbClr val="996600"/>
                            </a:solidFill>
                            <a:effectLst/>
                            <a:latin typeface="Cambria Math" panose="02040503050406030204" pitchFamily="18" charset="0"/>
                            <a:ea typeface="宋体" panose="02010600030101010101" pitchFamily="2" charset="-122"/>
                          </a:rPr>
                          <m:t>𝑤</m:t>
                        </m:r>
                      </m:e>
                    </m:acc>
                  </m:oMath>
                </a14:m>
                <a:r>
                  <a:rPr lang="zh-CN" altLang="zh-CN" sz="2400" kern="100" dirty="0">
                    <a:solidFill>
                      <a:srgbClr val="996600"/>
                    </a:solidFill>
                    <a:effectLst/>
                    <a:latin typeface="Times New Roman" panose="02020603050405020304" pitchFamily="18" charset="0"/>
                    <a:ea typeface="宋体" panose="02010600030101010101" pitchFamily="2" charset="-122"/>
                  </a:rPr>
                  <a:t>，</a:t>
                </a:r>
                <a:r>
                  <a:rPr lang="en-US" altLang="zh-CN" sz="2400" kern="100" dirty="0">
                    <a:solidFill>
                      <a:srgbClr val="996600"/>
                    </a:solidFill>
                    <a:effectLst/>
                    <a:latin typeface="Times New Roman" panose="02020603050405020304" pitchFamily="18" charset="0"/>
                    <a:ea typeface="宋体" panose="02010600030101010101" pitchFamily="2" charset="-122"/>
                  </a:rPr>
                  <a:t>e</a:t>
                </a:r>
                <a:r>
                  <a:rPr lang="zh-CN" altLang="zh-CN" sz="2400" kern="100" dirty="0">
                    <a:solidFill>
                      <a:srgbClr val="996600"/>
                    </a:solidFill>
                    <a:effectLst/>
                    <a:latin typeface="Times New Roman" panose="02020603050405020304" pitchFamily="18" charset="0"/>
                    <a:ea typeface="宋体" panose="02010600030101010101" pitchFamily="2" charset="-122"/>
                  </a:rPr>
                  <a:t>，</a:t>
                </a:r>
                <a:r>
                  <a:rPr lang="en-US" altLang="zh-CN" sz="2400" kern="100" dirty="0">
                    <a:solidFill>
                      <a:srgbClr val="996600"/>
                    </a:solidFill>
                    <a:effectLst/>
                    <a:latin typeface="Times New Roman" panose="02020603050405020304" pitchFamily="18" charset="0"/>
                    <a:ea typeface="宋体" panose="02010600030101010101" pitchFamily="2" charset="-122"/>
                  </a:rPr>
                  <a:t>u</a:t>
                </a:r>
                <a:r>
                  <a:rPr lang="zh-CN" altLang="zh-CN" sz="2400" kern="100" dirty="0">
                    <a:solidFill>
                      <a:srgbClr val="996600"/>
                    </a:solidFill>
                    <a:effectLst/>
                    <a:latin typeface="Times New Roman" panose="02020603050405020304" pitchFamily="18" charset="0"/>
                    <a:ea typeface="宋体" panose="02010600030101010101" pitchFamily="2" charset="-122"/>
                  </a:rPr>
                  <a:t>） </a:t>
                </a:r>
                <a:r>
                  <a:rPr lang="en-US" altLang="zh-CN" sz="2400" kern="100" dirty="0">
                    <a:solidFill>
                      <a:srgbClr val="996600"/>
                    </a:solidFill>
                    <a:effectLst/>
                    <a:latin typeface="Times New Roman" panose="02020603050405020304" pitchFamily="18" charset="0"/>
                    <a:ea typeface="宋体" panose="02010600030101010101" pitchFamily="2" charset="-122"/>
                  </a:rPr>
                  <a:t>                                         </a:t>
                </a:r>
              </a:p>
              <a:p>
                <a:pPr indent="266700" algn="just">
                  <a:lnSpc>
                    <a:spcPts val="3600"/>
                  </a:lnSpc>
                </a:pPr>
                <a:r>
                  <a:rPr lang="zh-CN" altLang="zh-CN" sz="2400" kern="100" dirty="0">
                    <a:solidFill>
                      <a:srgbClr val="9966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400" kern="100" dirty="0">
                    <a:solidFill>
                      <a:srgbClr val="996600"/>
                    </a:solidFill>
                    <a:effectLst/>
                    <a:latin typeface="Times New Roman" panose="02020603050405020304" pitchFamily="18" charset="0"/>
                    <a:ea typeface="宋体" panose="02010600030101010101" pitchFamily="2" charset="-122"/>
                  </a:rPr>
                  <a:t>w/</a:t>
                </a:r>
                <a14:m>
                  <m:oMath xmlns:m="http://schemas.openxmlformats.org/officeDocument/2006/math">
                    <m:acc>
                      <m:accPr>
                        <m:chr m:val="̅"/>
                        <m:ctrlPr>
                          <a:rPr lang="zh-CN" altLang="zh-CN" sz="2400" i="1">
                            <a:solidFill>
                              <a:srgbClr val="996600"/>
                            </a:solidFill>
                            <a:effectLst/>
                            <a:latin typeface="Cambria Math" panose="02040503050406030204" pitchFamily="18" charset="0"/>
                            <a:ea typeface="Cambria Math" panose="02040503050406030204" pitchFamily="18" charset="0"/>
                          </a:rPr>
                        </m:ctrlPr>
                      </m:accPr>
                      <m:e>
                        <m:r>
                          <a:rPr lang="en-US" altLang="zh-CN" sz="2400" i="1" kern="100">
                            <a:solidFill>
                              <a:srgbClr val="996600"/>
                            </a:solidFill>
                            <a:effectLst/>
                            <a:latin typeface="Cambria Math" panose="02040503050406030204" pitchFamily="18" charset="0"/>
                            <a:ea typeface="宋体" panose="02010600030101010101" pitchFamily="2" charset="-122"/>
                            <a:cs typeface="Times New Roman" panose="02020603050405020304" pitchFamily="18" charset="0"/>
                          </a:rPr>
                          <m:t>𝑤</m:t>
                        </m:r>
                      </m:e>
                    </m:acc>
                  </m:oMath>
                </a14:m>
                <a:r>
                  <a:rPr lang="zh-CN" altLang="zh-CN" sz="2400" kern="100" dirty="0">
                    <a:solidFill>
                      <a:srgbClr val="996600"/>
                    </a:solidFill>
                    <a:effectLst/>
                    <a:latin typeface="Times New Roman" panose="02020603050405020304" pitchFamily="18" charset="0"/>
                    <a:ea typeface="宋体" panose="02010600030101010101" pitchFamily="2" charset="-122"/>
                    <a:cs typeface="Times New Roman" panose="02020603050405020304" pitchFamily="18" charset="0"/>
                  </a:rPr>
                  <a:t>）表示实际工资与公平工资的比较或比率，</a:t>
                </a:r>
                <a:r>
                  <a:rPr lang="en-US" altLang="zh-CN" sz="2400" kern="100" dirty="0">
                    <a:solidFill>
                      <a:srgbClr val="996600"/>
                    </a:solidFill>
                    <a:effectLst/>
                    <a:latin typeface="Times New Roman" panose="02020603050405020304" pitchFamily="18" charset="0"/>
                    <a:ea typeface="宋体" panose="02010600030101010101" pitchFamily="2" charset="-122"/>
                  </a:rPr>
                  <a:t>e</a:t>
                </a:r>
                <a:r>
                  <a:rPr lang="zh-CN" altLang="zh-CN" sz="2400" kern="100" dirty="0">
                    <a:solidFill>
                      <a:srgbClr val="996600"/>
                    </a:solidFill>
                    <a:effectLst/>
                    <a:latin typeface="Times New Roman" panose="02020603050405020304" pitchFamily="18" charset="0"/>
                    <a:ea typeface="宋体" panose="02010600030101010101" pitchFamily="2" charset="-122"/>
                    <a:cs typeface="Times New Roman" panose="02020603050405020304" pitchFamily="18" charset="0"/>
                  </a:rPr>
                  <a:t>表示努力程度，</a:t>
                </a:r>
                <a:r>
                  <a:rPr lang="en-US" altLang="zh-CN" sz="2400" kern="100" dirty="0">
                    <a:solidFill>
                      <a:srgbClr val="996600"/>
                    </a:solidFill>
                    <a:effectLst/>
                    <a:latin typeface="Times New Roman" panose="02020603050405020304" pitchFamily="18" charset="0"/>
                    <a:ea typeface="宋体" panose="02010600030101010101" pitchFamily="2" charset="-122"/>
                  </a:rPr>
                  <a:t>u</a:t>
                </a:r>
                <a:r>
                  <a:rPr lang="zh-CN" altLang="zh-CN" sz="2400" kern="100" dirty="0">
                    <a:solidFill>
                      <a:srgbClr val="996600"/>
                    </a:solidFill>
                    <a:effectLst/>
                    <a:latin typeface="Times New Roman" panose="02020603050405020304" pitchFamily="18" charset="0"/>
                    <a:ea typeface="宋体" panose="02010600030101010101" pitchFamily="2" charset="-122"/>
                    <a:cs typeface="Times New Roman" panose="02020603050405020304" pitchFamily="18" charset="0"/>
                  </a:rPr>
                  <a:t>表示失业率。如果工人没有得到公平，即</a:t>
                </a:r>
                <a:r>
                  <a:rPr lang="en-US" altLang="zh-CN" sz="2400" kern="100" dirty="0">
                    <a:solidFill>
                      <a:srgbClr val="996600"/>
                    </a:solidFill>
                    <a:effectLst/>
                    <a:latin typeface="宋体" panose="02010600030101010101" pitchFamily="2" charset="-122"/>
                    <a:cs typeface="Times New Roman" panose="02020603050405020304" pitchFamily="18" charset="0"/>
                  </a:rPr>
                  <a:t>w</a:t>
                </a:r>
                <a:r>
                  <a:rPr lang="zh-CN" altLang="zh-CN" sz="2400" kern="100" dirty="0">
                    <a:solidFill>
                      <a:srgbClr val="996600"/>
                    </a:solidFill>
                    <a:effectLst/>
                    <a:ea typeface="宋体" panose="02010600030101010101" pitchFamily="2" charset="-122"/>
                    <a:cs typeface="Times New Roman" panose="02020603050405020304" pitchFamily="18" charset="0"/>
                  </a:rPr>
                  <a:t>＜</a:t>
                </a:r>
                <a14:m>
                  <m:oMath xmlns:m="http://schemas.openxmlformats.org/officeDocument/2006/math">
                    <m:acc>
                      <m:accPr>
                        <m:chr m:val="̅"/>
                        <m:ctrlPr>
                          <a:rPr lang="zh-CN" altLang="zh-CN" sz="2400" i="1">
                            <a:solidFill>
                              <a:srgbClr val="996600"/>
                            </a:solidFill>
                            <a:effectLst/>
                            <a:latin typeface="Cambria Math" panose="02040503050406030204" pitchFamily="18" charset="0"/>
                            <a:ea typeface="Cambria Math" panose="02040503050406030204" pitchFamily="18" charset="0"/>
                          </a:rPr>
                        </m:ctrlPr>
                      </m:accPr>
                      <m:e>
                        <m:r>
                          <a:rPr lang="en-US" altLang="zh-CN" sz="2400" i="1" kern="100">
                            <a:solidFill>
                              <a:srgbClr val="996600"/>
                            </a:solidFill>
                            <a:effectLst/>
                            <a:latin typeface="Cambria Math" panose="02040503050406030204" pitchFamily="18" charset="0"/>
                            <a:ea typeface="宋体" panose="02010600030101010101" pitchFamily="2" charset="-122"/>
                            <a:cs typeface="Times New Roman" panose="02020603050405020304" pitchFamily="18" charset="0"/>
                          </a:rPr>
                          <m:t>𝑤</m:t>
                        </m:r>
                      </m:e>
                    </m:acc>
                  </m:oMath>
                </a14:m>
                <a:r>
                  <a:rPr lang="en-US" altLang="zh-CN" sz="2400" kern="100" dirty="0">
                    <a:solidFill>
                      <a:srgbClr val="996600"/>
                    </a:solidFill>
                    <a:effectLst/>
                    <a:latin typeface="宋体" panose="02010600030101010101" pitchFamily="2" charset="-122"/>
                    <a:cs typeface="Times New Roman" panose="02020603050405020304" pitchFamily="18" charset="0"/>
                  </a:rPr>
                  <a:t>,</a:t>
                </a:r>
                <a:r>
                  <a:rPr lang="zh-CN" altLang="zh-CN" sz="2400" kern="100" dirty="0">
                    <a:solidFill>
                      <a:srgbClr val="996600"/>
                    </a:solidFill>
                    <a:effectLst/>
                    <a:ea typeface="宋体" panose="02010600030101010101" pitchFamily="2" charset="-122"/>
                    <a:cs typeface="Times New Roman" panose="02020603050405020304" pitchFamily="18" charset="0"/>
                  </a:rPr>
                  <a:t>会降低努力程度。</a:t>
                </a:r>
                <a:endParaRPr lang="en-US" altLang="zh-CN" sz="2400" kern="100" dirty="0">
                  <a:solidFill>
                    <a:srgbClr val="996600"/>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just">
                  <a:lnSpc>
                    <a:spcPts val="3600"/>
                  </a:lnSpc>
                </a:pPr>
                <a:r>
                  <a:rPr lang="zh-CN" altLang="en-US" sz="2400" kern="100" dirty="0">
                    <a:solidFill>
                      <a:srgbClr val="996600"/>
                    </a:solidFill>
                    <a:latin typeface="Times New Roman" panose="02020603050405020304" pitchFamily="18" charset="0"/>
                    <a:ea typeface="宋体" panose="02010600030101010101" pitchFamily="2" charset="-122"/>
                    <a:cs typeface="Times New Roman" panose="02020603050405020304" pitchFamily="18" charset="0"/>
                  </a:rPr>
                  <a:t>厂商支付“公平工资”高于市场均衡工资的效率工资</a:t>
                </a:r>
                <a:endParaRPr lang="zh-CN" altLang="en-US" sz="2400" dirty="0">
                  <a:solidFill>
                    <a:srgbClr val="996600"/>
                  </a:solidFill>
                </a:endParaRPr>
              </a:p>
            </p:txBody>
          </p:sp>
        </mc:Choice>
        <mc:Fallback xmlns="">
          <p:sp>
            <p:nvSpPr>
              <p:cNvPr id="6" name="内容占位符 5">
                <a:extLst>
                  <a:ext uri="{FF2B5EF4-FFF2-40B4-BE49-F238E27FC236}">
                    <a16:creationId xmlns:a16="http://schemas.microsoft.com/office/drawing/2014/main" id="{E8844035-FE51-4D45-8EB5-0294BC987C9A}"/>
                  </a:ext>
                </a:extLst>
              </p:cNvPr>
              <p:cNvSpPr>
                <a:spLocks noGrp="1" noRot="1" noChangeAspect="1" noMove="1" noResize="1" noEditPoints="1" noAdjustHandles="1" noChangeArrowheads="1" noChangeShapeType="1" noTextEdit="1"/>
              </p:cNvSpPr>
              <p:nvPr>
                <p:ph idx="1"/>
              </p:nvPr>
            </p:nvSpPr>
            <p:spPr>
              <a:blipFill>
                <a:blip r:embed="rId2"/>
                <a:stretch>
                  <a:fillRect t="-571" r="-11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91204437"/>
      </p:ext>
    </p:extLst>
  </p:cSld>
  <p:clrMapOvr>
    <a:masterClrMapping/>
  </p:clrMapOvr>
  <p:transition>
    <p:pull dir="ru"/>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idx="4294967295"/>
          </p:nvPr>
        </p:nvSpPr>
        <p:spPr/>
        <p:txBody>
          <a:bodyPr anchor="ctr"/>
          <a:lstStyle/>
          <a:p>
            <a:pPr eaLnBrk="1" hangingPunct="1">
              <a:defRPr/>
            </a:pPr>
            <a:r>
              <a:rPr lang="zh-CN" altLang="en-US" sz="2800" dirty="0">
                <a:solidFill>
                  <a:srgbClr val="996600"/>
                </a:solidFill>
                <a:effectLst>
                  <a:outerShdw blurRad="38100" dist="38100" dir="2700000" algn="tl">
                    <a:srgbClr val="C0C0C0"/>
                  </a:outerShdw>
                </a:effectLst>
              </a:rPr>
              <a:t>工资水平影响工人体质</a:t>
            </a:r>
          </a:p>
        </p:txBody>
      </p:sp>
      <p:sp>
        <p:nvSpPr>
          <p:cNvPr id="59395" name="Rectangle 3"/>
          <p:cNvSpPr>
            <a:spLocks noGrp="1" noChangeArrowheads="1"/>
          </p:cNvSpPr>
          <p:nvPr>
            <p:ph type="body" idx="4294967295"/>
          </p:nvPr>
        </p:nvSpPr>
        <p:spPr/>
        <p:txBody>
          <a:bodyPr/>
          <a:lstStyle/>
          <a:p>
            <a:pPr marL="0" indent="0" eaLnBrk="1" hangingPunct="1">
              <a:buNone/>
            </a:pPr>
            <a:r>
              <a:rPr lang="en-US" altLang="zh-CN" dirty="0">
                <a:latin typeface="Arial" charset="0"/>
              </a:rPr>
              <a:t> </a:t>
            </a:r>
          </a:p>
          <a:p>
            <a:pPr eaLnBrk="1" hangingPunct="1"/>
            <a:r>
              <a:rPr lang="zh-CN" altLang="en-US" dirty="0"/>
              <a:t>较高的工资能够保证工人的营养和健康</a:t>
            </a:r>
          </a:p>
        </p:txBody>
      </p:sp>
    </p:spTree>
  </p:cSld>
  <p:clrMapOvr>
    <a:masterClrMapping/>
  </p:clrMapOvr>
  <p:transition>
    <p:pull dir="ru"/>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2" name="Rectangle 4"/>
          <p:cNvSpPr>
            <a:spLocks noGrp="1" noChangeArrowheads="1"/>
          </p:cNvSpPr>
          <p:nvPr>
            <p:ph type="title" idx="4294967295"/>
          </p:nvPr>
        </p:nvSpPr>
        <p:spPr/>
        <p:txBody>
          <a:bodyPr anchor="ctr"/>
          <a:lstStyle/>
          <a:p>
            <a:pPr eaLnBrk="1" hangingPunct="1">
              <a:defRPr/>
            </a:pPr>
            <a:r>
              <a:rPr lang="zh-CN" altLang="en-US" sz="3200" dirty="0">
                <a:solidFill>
                  <a:srgbClr val="996600"/>
                </a:solidFill>
                <a:effectLst>
                  <a:outerShdw blurRad="38100" dist="38100" dir="2700000" algn="tl">
                    <a:srgbClr val="C0C0C0"/>
                  </a:outerShdw>
                </a:effectLst>
                <a:ea typeface="隶书" panose="02010509060101010101" pitchFamily="49" charset="-122"/>
              </a:rPr>
              <a:t>实施效率工资的结果</a:t>
            </a:r>
          </a:p>
        </p:txBody>
      </p:sp>
      <p:sp>
        <p:nvSpPr>
          <p:cNvPr id="114693" name="Rectangle 5"/>
          <p:cNvSpPr>
            <a:spLocks noGrp="1" noChangeArrowheads="1"/>
          </p:cNvSpPr>
          <p:nvPr>
            <p:ph type="body" sz="half" idx="4294967295"/>
          </p:nvPr>
        </p:nvSpPr>
        <p:spPr>
          <a:xfrm>
            <a:off x="566738" y="1752600"/>
            <a:ext cx="3925887" cy="4267200"/>
          </a:xfrm>
        </p:spPr>
        <p:txBody>
          <a:bodyPr/>
          <a:lstStyle/>
          <a:p>
            <a:pPr eaLnBrk="1" hangingPunct="1">
              <a:defRPr/>
            </a:pPr>
            <a:endParaRPr lang="en-US" altLang="zh-CN" sz="2800" b="1" dirty="0">
              <a:effectLst>
                <a:outerShdw blurRad="38100" dist="38100" dir="2700000" algn="tl">
                  <a:srgbClr val="C0C0C0"/>
                </a:outerShdw>
              </a:effectLst>
            </a:endParaRPr>
          </a:p>
          <a:p>
            <a:pPr eaLnBrk="1" hangingPunct="1">
              <a:defRPr/>
            </a:pPr>
            <a:r>
              <a:rPr lang="zh-CN" altLang="en-US" sz="2800" b="1" dirty="0">
                <a:effectLst>
                  <a:outerShdw blurRad="38100" dist="38100" dir="2700000" algn="tl">
                    <a:srgbClr val="C0C0C0"/>
                  </a:outerShdw>
                </a:effectLst>
              </a:rPr>
              <a:t>工资高于市场均衡工资</a:t>
            </a:r>
            <a:endParaRPr lang="en-US" altLang="zh-CN" sz="2800" b="1" dirty="0">
              <a:effectLst>
                <a:outerShdw blurRad="38100" dist="38100" dir="2700000" algn="tl">
                  <a:srgbClr val="C0C0C0"/>
                </a:outerShdw>
              </a:effectLst>
            </a:endParaRPr>
          </a:p>
          <a:p>
            <a:pPr marL="0" indent="0" eaLnBrk="1" hangingPunct="1">
              <a:buNone/>
              <a:defRPr/>
            </a:pPr>
            <a:endParaRPr lang="en-US" altLang="zh-CN" sz="2800" b="1" dirty="0">
              <a:effectLst>
                <a:outerShdw blurRad="38100" dist="38100" dir="2700000" algn="tl">
                  <a:srgbClr val="C0C0C0"/>
                </a:outerShdw>
              </a:effectLst>
            </a:endParaRPr>
          </a:p>
          <a:p>
            <a:pPr eaLnBrk="1" hangingPunct="1">
              <a:defRPr/>
            </a:pPr>
            <a:r>
              <a:rPr lang="zh-CN" altLang="en-US" sz="2800" b="1" dirty="0">
                <a:effectLst>
                  <a:outerShdw blurRad="38100" dist="38100" dir="2700000" algn="tl">
                    <a:srgbClr val="C0C0C0"/>
                  </a:outerShdw>
                </a:effectLst>
              </a:rPr>
              <a:t>非自愿失业长期存在</a:t>
            </a:r>
            <a:endParaRPr lang="zh-CN" altLang="en-US" sz="2800" dirty="0">
              <a:effectLst>
                <a:outerShdw blurRad="38100" dist="38100" dir="2700000" algn="tl">
                  <a:srgbClr val="C0C0C0"/>
                </a:outerShdw>
              </a:effectLst>
            </a:endParaRPr>
          </a:p>
          <a:p>
            <a:pPr eaLnBrk="1" hangingPunct="1">
              <a:defRPr/>
            </a:pPr>
            <a:endParaRPr lang="zh-CN" altLang="en-US" sz="2800" b="1" dirty="0">
              <a:effectLst>
                <a:outerShdw blurRad="38100" dist="38100" dir="2700000" algn="tl">
                  <a:srgbClr val="C0C0C0"/>
                </a:outerShdw>
              </a:effectLst>
            </a:endParaRPr>
          </a:p>
          <a:p>
            <a:pPr eaLnBrk="1" hangingPunct="1">
              <a:buFont typeface="Wingdings" pitchFamily="2" charset="2"/>
              <a:buNone/>
              <a:defRPr/>
            </a:pPr>
            <a:endParaRPr lang="zh-CN" altLang="en-US" sz="3500" b="1" dirty="0">
              <a:effectLst>
                <a:outerShdw blurRad="38100" dist="38100" dir="2700000" algn="tl">
                  <a:srgbClr val="C0C0C0"/>
                </a:outerShdw>
              </a:effectLst>
            </a:endParaRPr>
          </a:p>
        </p:txBody>
      </p:sp>
      <p:pic>
        <p:nvPicPr>
          <p:cNvPr id="60420" name="图片 6"/>
          <p:cNvPicPr>
            <a:picLocks noChangeAspect="1" noChangeArrowheads="1"/>
          </p:cNvPicPr>
          <p:nvPr/>
        </p:nvPicPr>
        <p:blipFill>
          <a:blip r:embed="rId2"/>
          <a:srcRect l="6587" r="16681" b="10512"/>
          <a:stretch>
            <a:fillRect/>
          </a:stretch>
        </p:blipFill>
        <p:spPr bwMode="auto">
          <a:xfrm>
            <a:off x="4440238" y="1752600"/>
            <a:ext cx="4703762" cy="4371975"/>
          </a:xfrm>
          <a:prstGeom prst="rect">
            <a:avLst/>
          </a:prstGeom>
          <a:solidFill>
            <a:schemeClr val="bg1"/>
          </a:solidFill>
          <a:ln w="9525">
            <a:noFill/>
            <a:miter lim="800000"/>
            <a:headEnd/>
            <a:tailEnd/>
          </a:ln>
        </p:spPr>
      </p:pic>
    </p:spTree>
    <p:extLst>
      <p:ext uri="{BB962C8B-B14F-4D97-AF65-F5344CB8AC3E}">
        <p14:creationId xmlns:p14="http://schemas.microsoft.com/office/powerpoint/2010/main" val="1376231032"/>
      </p:ext>
    </p:extLst>
  </p:cSld>
  <p:clrMapOvr>
    <a:masterClrMapping/>
  </p:clrMapOvr>
  <p:transition>
    <p:pull dir="ru"/>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A8C67E-7A0C-47CD-A0E4-62AE452DDB6A}"/>
              </a:ext>
            </a:extLst>
          </p:cNvPr>
          <p:cNvSpPr>
            <a:spLocks noGrp="1"/>
          </p:cNvSpPr>
          <p:nvPr>
            <p:ph type="title"/>
          </p:nvPr>
        </p:nvSpPr>
        <p:spPr>
          <a:xfrm>
            <a:off x="574674" y="304800"/>
            <a:ext cx="8173789" cy="1216025"/>
          </a:xfrm>
        </p:spPr>
        <p:txBody>
          <a:bodyPr/>
          <a:lstStyle/>
          <a:p>
            <a:br>
              <a:rPr lang="en-US" altLang="zh-CN" sz="3200" b="1" dirty="0">
                <a:solidFill>
                  <a:srgbClr val="996600"/>
                </a:solidFill>
              </a:rPr>
            </a:br>
            <a:r>
              <a:rPr lang="zh-CN" altLang="en-US" sz="2400" b="1" dirty="0">
                <a:solidFill>
                  <a:srgbClr val="996600"/>
                </a:solidFill>
                <a:latin typeface="黑体" panose="02010609060101010101" pitchFamily="49" charset="-122"/>
                <a:ea typeface="黑体" panose="02010609060101010101" pitchFamily="49" charset="-122"/>
              </a:rPr>
              <a:t>工资黏性理论：</a:t>
            </a:r>
            <a:br>
              <a:rPr lang="en-US" altLang="zh-CN" sz="2400" b="1" dirty="0">
                <a:solidFill>
                  <a:srgbClr val="996600"/>
                </a:solidFill>
                <a:latin typeface="黑体" panose="02010609060101010101" pitchFamily="49" charset="-122"/>
                <a:ea typeface="黑体" panose="02010609060101010101" pitchFamily="49" charset="-122"/>
              </a:rPr>
            </a:br>
            <a:r>
              <a:rPr lang="zh-CN" altLang="en-US" sz="2400" b="1" dirty="0">
                <a:solidFill>
                  <a:srgbClr val="663300"/>
                </a:solidFill>
                <a:latin typeface="黑体" panose="02010609060101010101" pitchFamily="49" charset="-122"/>
                <a:ea typeface="黑体" panose="02010609060101010101" pitchFamily="49" charset="-122"/>
              </a:rPr>
              <a:t>（三）</a:t>
            </a:r>
            <a:r>
              <a:rPr lang="zh-CN" altLang="zh-CN" sz="2400" b="1" dirty="0">
                <a:solidFill>
                  <a:srgbClr val="663300"/>
                </a:solidFill>
                <a:latin typeface="黑体" panose="02010609060101010101" pitchFamily="49" charset="-122"/>
                <a:ea typeface="黑体" panose="02010609060101010101" pitchFamily="49" charset="-122"/>
              </a:rPr>
              <a:t>隐性合同理论（</a:t>
            </a:r>
            <a:r>
              <a:rPr lang="en-US" altLang="zh-CN" sz="2400" b="1" dirty="0">
                <a:solidFill>
                  <a:srgbClr val="663300"/>
                </a:solidFill>
                <a:latin typeface="黑体" panose="02010609060101010101" pitchFamily="49" charset="-122"/>
                <a:ea typeface="黑体" panose="02010609060101010101" pitchFamily="49" charset="-122"/>
              </a:rPr>
              <a:t>implicit contract theory</a:t>
            </a:r>
            <a:r>
              <a:rPr lang="zh-CN" altLang="zh-CN" sz="2400" b="1" dirty="0">
                <a:solidFill>
                  <a:srgbClr val="663300"/>
                </a:solidFill>
                <a:latin typeface="黑体" panose="02010609060101010101" pitchFamily="49" charset="-122"/>
                <a:ea typeface="黑体" panose="02010609060101010101" pitchFamily="49" charset="-122"/>
              </a:rPr>
              <a:t>）</a:t>
            </a:r>
            <a:endParaRPr lang="zh-CN" altLang="en-US" sz="2400" b="1" dirty="0">
              <a:solidFill>
                <a:srgbClr val="663300"/>
              </a:solidFill>
              <a:latin typeface="黑体" panose="02010609060101010101" pitchFamily="49" charset="-122"/>
              <a:ea typeface="黑体" panose="02010609060101010101" pitchFamily="49" charset="-122"/>
            </a:endParaRPr>
          </a:p>
        </p:txBody>
      </p:sp>
      <p:sp>
        <p:nvSpPr>
          <p:cNvPr id="3" name="内容占位符 2">
            <a:extLst>
              <a:ext uri="{FF2B5EF4-FFF2-40B4-BE49-F238E27FC236}">
                <a16:creationId xmlns:a16="http://schemas.microsoft.com/office/drawing/2014/main" id="{DC3F20CA-7F8D-4B10-9C0C-FAFA4B0255D4}"/>
              </a:ext>
            </a:extLst>
          </p:cNvPr>
          <p:cNvSpPr>
            <a:spLocks noGrp="1"/>
          </p:cNvSpPr>
          <p:nvPr>
            <p:ph idx="1"/>
          </p:nvPr>
        </p:nvSpPr>
        <p:spPr/>
        <p:txBody>
          <a:bodyPr/>
          <a:lstStyle/>
          <a:p>
            <a:r>
              <a:rPr lang="zh-CN" altLang="zh-CN" sz="2800" b="1" dirty="0">
                <a:solidFill>
                  <a:srgbClr val="996600"/>
                </a:solidFill>
              </a:rPr>
              <a:t>工人与厂商之间存在一种隐性合同——符合工人与厂商双方利益的一种默契。</a:t>
            </a:r>
            <a:endParaRPr lang="en-US" altLang="zh-CN" sz="2800" b="1" dirty="0">
              <a:solidFill>
                <a:srgbClr val="996600"/>
              </a:solidFill>
            </a:endParaRPr>
          </a:p>
          <a:p>
            <a:pPr marL="0" indent="0">
              <a:buNone/>
            </a:pPr>
            <a:endParaRPr lang="en-US" altLang="zh-CN" sz="2800" b="1" dirty="0">
              <a:solidFill>
                <a:srgbClr val="996600"/>
              </a:solidFill>
            </a:endParaRPr>
          </a:p>
          <a:p>
            <a:r>
              <a:rPr lang="zh-CN" altLang="zh-CN" sz="2800" b="1" dirty="0">
                <a:solidFill>
                  <a:srgbClr val="996600"/>
                </a:solidFill>
              </a:rPr>
              <a:t>厂商为了获取工人的忠诚，需要给工人提供一种保证。工人为了在经济环境发生变化时能够有稳定的收入和消费，因而厂商和工人之间会形成一种默契，保证各种情况下稳定的工作关系。</a:t>
            </a:r>
            <a:endParaRPr lang="en-US" altLang="zh-CN" sz="2800" b="1" dirty="0">
              <a:solidFill>
                <a:srgbClr val="996600"/>
              </a:solidFill>
            </a:endParaRPr>
          </a:p>
          <a:p>
            <a:endParaRPr lang="zh-CN" altLang="en-US" dirty="0"/>
          </a:p>
        </p:txBody>
      </p:sp>
    </p:spTree>
    <p:extLst>
      <p:ext uri="{BB962C8B-B14F-4D97-AF65-F5344CB8AC3E}">
        <p14:creationId xmlns:p14="http://schemas.microsoft.com/office/powerpoint/2010/main" val="2477021263"/>
      </p:ext>
    </p:extLst>
  </p:cSld>
  <p:clrMapOvr>
    <a:masterClrMapping/>
  </p:clrMapOvr>
  <p:transition>
    <p:pull dir="ru"/>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8D2DCE-637D-4A8C-96F4-7F9E984F0884}"/>
              </a:ext>
            </a:extLst>
          </p:cNvPr>
          <p:cNvSpPr>
            <a:spLocks noGrp="1"/>
          </p:cNvSpPr>
          <p:nvPr>
            <p:ph type="title"/>
          </p:nvPr>
        </p:nvSpPr>
        <p:spPr/>
        <p:txBody>
          <a:bodyPr/>
          <a:lstStyle/>
          <a:p>
            <a:r>
              <a:rPr lang="zh-CN" altLang="zh-CN" sz="3200" b="1" dirty="0">
                <a:solidFill>
                  <a:srgbClr val="663300"/>
                </a:solidFill>
              </a:rPr>
              <a:t>隐性合同理论</a:t>
            </a:r>
            <a:r>
              <a:rPr lang="zh-CN" altLang="zh-CN" sz="2000" b="1" dirty="0">
                <a:solidFill>
                  <a:srgbClr val="663300"/>
                </a:solidFill>
              </a:rPr>
              <a:t>（</a:t>
            </a:r>
            <a:r>
              <a:rPr lang="en-US" altLang="zh-CN" sz="2000" b="1" dirty="0">
                <a:solidFill>
                  <a:srgbClr val="663300"/>
                </a:solidFill>
              </a:rPr>
              <a:t>implicit contract theory</a:t>
            </a:r>
            <a:r>
              <a:rPr lang="zh-CN" altLang="zh-CN" sz="2000" b="1" dirty="0">
                <a:solidFill>
                  <a:srgbClr val="663300"/>
                </a:solidFill>
              </a:rPr>
              <a:t>）</a:t>
            </a:r>
            <a:endParaRPr lang="zh-CN" altLang="en-US" sz="2000" dirty="0">
              <a:solidFill>
                <a:srgbClr val="663300"/>
              </a:solidFill>
            </a:endParaRPr>
          </a:p>
        </p:txBody>
      </p:sp>
      <p:sp>
        <p:nvSpPr>
          <p:cNvPr id="3" name="内容占位符 2">
            <a:extLst>
              <a:ext uri="{FF2B5EF4-FFF2-40B4-BE49-F238E27FC236}">
                <a16:creationId xmlns:a16="http://schemas.microsoft.com/office/drawing/2014/main" id="{B94215C6-39EA-48E0-9136-183EF81FDCE8}"/>
              </a:ext>
            </a:extLst>
          </p:cNvPr>
          <p:cNvSpPr>
            <a:spLocks noGrp="1"/>
          </p:cNvSpPr>
          <p:nvPr>
            <p:ph idx="1"/>
          </p:nvPr>
        </p:nvSpPr>
        <p:spPr/>
        <p:txBody>
          <a:bodyPr/>
          <a:lstStyle/>
          <a:p>
            <a:endParaRPr lang="en-US" altLang="zh-CN" b="1" dirty="0"/>
          </a:p>
          <a:p>
            <a:r>
              <a:rPr lang="zh-CN" altLang="zh-CN" sz="2400" b="1" dirty="0">
                <a:solidFill>
                  <a:srgbClr val="996600"/>
                </a:solidFill>
              </a:rPr>
              <a:t>厂商支付工资不仅包含由工人的边际生产率决定的劳动报酬，而且包含为应对经济冲击带来的收入波动而增加的一份保险</a:t>
            </a:r>
            <a:r>
              <a:rPr lang="zh-CN" altLang="en-US" sz="2400" b="1" dirty="0">
                <a:solidFill>
                  <a:srgbClr val="996600"/>
                </a:solidFill>
              </a:rPr>
              <a:t>：</a:t>
            </a:r>
            <a:endParaRPr lang="en-US" altLang="zh-CN" sz="2400" b="1" dirty="0">
              <a:solidFill>
                <a:srgbClr val="996600"/>
              </a:solidFill>
            </a:endParaRPr>
          </a:p>
          <a:p>
            <a:pPr marL="0" indent="0" algn="ctr">
              <a:buNone/>
            </a:pPr>
            <a:r>
              <a:rPr lang="zh-CN" altLang="zh-CN" sz="2800" b="1" dirty="0">
                <a:solidFill>
                  <a:srgbClr val="663300"/>
                </a:solidFill>
                <a:latin typeface="黑体" panose="02010609060101010101" pitchFamily="49" charset="-122"/>
                <a:ea typeface="黑体" panose="02010609060101010101" pitchFamily="49" charset="-122"/>
              </a:rPr>
              <a:t>工资</a:t>
            </a:r>
            <a:r>
              <a:rPr lang="en-US" altLang="zh-CN" sz="2800" b="1" dirty="0">
                <a:solidFill>
                  <a:srgbClr val="663300"/>
                </a:solidFill>
                <a:latin typeface="黑体" panose="02010609060101010101" pitchFamily="49" charset="-122"/>
                <a:ea typeface="黑体" panose="02010609060101010101" pitchFamily="49" charset="-122"/>
              </a:rPr>
              <a:t>=</a:t>
            </a:r>
            <a:r>
              <a:rPr lang="zh-CN" altLang="zh-CN" sz="2800" b="1" dirty="0">
                <a:solidFill>
                  <a:srgbClr val="663300"/>
                </a:solidFill>
                <a:latin typeface="黑体" panose="02010609060101010101" pitchFamily="49" charset="-122"/>
                <a:ea typeface="黑体" panose="02010609060101010101" pitchFamily="49" charset="-122"/>
              </a:rPr>
              <a:t>劳动的边际收益产品</a:t>
            </a:r>
            <a:r>
              <a:rPr lang="en-US" altLang="zh-CN" sz="2800" b="1" dirty="0">
                <a:solidFill>
                  <a:srgbClr val="663300"/>
                </a:solidFill>
                <a:latin typeface="黑体" panose="02010609060101010101" pitchFamily="49" charset="-122"/>
                <a:ea typeface="黑体" panose="02010609060101010101" pitchFamily="49" charset="-122"/>
              </a:rPr>
              <a:t>+</a:t>
            </a:r>
            <a:r>
              <a:rPr lang="zh-CN" altLang="zh-CN" sz="2800" b="1" dirty="0">
                <a:solidFill>
                  <a:srgbClr val="663300"/>
                </a:solidFill>
                <a:latin typeface="黑体" panose="02010609060101010101" pitchFamily="49" charset="-122"/>
                <a:ea typeface="黑体" panose="02010609060101010101" pitchFamily="49" charset="-122"/>
              </a:rPr>
              <a:t>保险金</a:t>
            </a:r>
          </a:p>
          <a:p>
            <a:r>
              <a:rPr lang="zh-CN" altLang="zh-CN" sz="2400" b="1" dirty="0">
                <a:solidFill>
                  <a:srgbClr val="996600"/>
                </a:solidFill>
              </a:rPr>
              <a:t>厂商支付的工资大于工人的边际收益产品</a:t>
            </a:r>
            <a:endParaRPr lang="en-US" altLang="zh-CN" sz="2400" b="1" dirty="0">
              <a:solidFill>
                <a:srgbClr val="996600"/>
              </a:solidFill>
            </a:endParaRPr>
          </a:p>
          <a:p>
            <a:r>
              <a:rPr lang="zh-CN" altLang="zh-CN" sz="2400" b="1" dirty="0">
                <a:solidFill>
                  <a:srgbClr val="996600"/>
                </a:solidFill>
              </a:rPr>
              <a:t>在存在失业的情况下，厂商也不会迅速降低工资，形成实际工资黏性，并导致持续失业</a:t>
            </a:r>
          </a:p>
        </p:txBody>
      </p:sp>
    </p:spTree>
    <p:extLst>
      <p:ext uri="{BB962C8B-B14F-4D97-AF65-F5344CB8AC3E}">
        <p14:creationId xmlns:p14="http://schemas.microsoft.com/office/powerpoint/2010/main" val="4002824683"/>
      </p:ext>
    </p:extLst>
  </p:cSld>
  <p:clrMapOvr>
    <a:masterClrMapping/>
  </p:clrMapOvr>
  <p:transition>
    <p:pull dir="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idx="4294967295"/>
          </p:nvPr>
        </p:nvSpPr>
        <p:spPr/>
        <p:txBody>
          <a:bodyPr anchor="ctr"/>
          <a:lstStyle/>
          <a:p>
            <a:pPr eaLnBrk="1" hangingPunct="1">
              <a:defRPr/>
            </a:pPr>
            <a:r>
              <a:rPr lang="zh-CN" altLang="en-US" sz="3200" dirty="0">
                <a:solidFill>
                  <a:srgbClr val="996600"/>
                </a:solidFill>
                <a:effectLst>
                  <a:outerShdw blurRad="38100" dist="38100" dir="2700000" algn="tl">
                    <a:srgbClr val="C0C0C0"/>
                  </a:outerShdw>
                </a:effectLst>
                <a:ea typeface="黑体" panose="02010609060101010101" pitchFamily="2" charset="-122"/>
              </a:rPr>
              <a:t>新凯恩斯主义的主要代表人物</a:t>
            </a:r>
          </a:p>
        </p:txBody>
      </p:sp>
      <p:pic>
        <p:nvPicPr>
          <p:cNvPr id="9219" name="Picture 4" descr="11755987346621123_small">
            <a:hlinkClick r:id="rId2"/>
          </p:cNvPr>
          <p:cNvPicPr>
            <a:picLocks noGrp="1" noChangeAspect="1" noChangeArrowheads="1"/>
          </p:cNvPicPr>
          <p:nvPr>
            <p:ph type="body" idx="4294967295"/>
          </p:nvPr>
        </p:nvPicPr>
        <p:blipFill>
          <a:blip r:embed="rId3"/>
          <a:srcRect/>
          <a:stretch>
            <a:fillRect/>
          </a:stretch>
        </p:blipFill>
        <p:spPr>
          <a:xfrm>
            <a:off x="1485900" y="1846263"/>
            <a:ext cx="1227395" cy="1726753"/>
          </a:xfrm>
        </p:spPr>
      </p:pic>
      <p:sp>
        <p:nvSpPr>
          <p:cNvPr id="82949" name="Rectangle 5"/>
          <p:cNvSpPr>
            <a:spLocks noChangeArrowheads="1"/>
          </p:cNvSpPr>
          <p:nvPr/>
        </p:nvSpPr>
        <p:spPr bwMode="auto">
          <a:xfrm rot="10791517" flipV="1">
            <a:off x="1397000" y="5411788"/>
            <a:ext cx="7132638" cy="482600"/>
          </a:xfrm>
          <a:prstGeom prst="rect">
            <a:avLst/>
          </a:prstGeom>
          <a:noFill/>
          <a:ln w="12700" cap="sq">
            <a:noFill/>
            <a:miter lim="800000"/>
            <a:headEnd type="none" w="sm" len="sm"/>
            <a:tailEnd type="none" w="sm" len="sm"/>
          </a:ln>
          <a:effectLst/>
        </p:spPr>
        <p:txBody>
          <a:bodyPr>
            <a:spAutoFit/>
          </a:bodyPr>
          <a:lstStyle/>
          <a:p>
            <a:pPr>
              <a:lnSpc>
                <a:spcPct val="80000"/>
              </a:lnSpc>
              <a:spcBef>
                <a:spcPct val="20000"/>
              </a:spcBef>
              <a:buClr>
                <a:schemeClr val="hlink"/>
              </a:buClr>
              <a:buSzPct val="65000"/>
              <a:buFont typeface="Wingdings" panose="05000000000000000000" pitchFamily="2" charset="2"/>
              <a:buChar char="n"/>
              <a:defRPr/>
            </a:pPr>
            <a:r>
              <a:rPr lang="zh-CN" altLang="en-US" sz="3200" dirty="0">
                <a:effectLst>
                  <a:outerShdw blurRad="38100" dist="38100" dir="2700000" algn="tl">
                    <a:srgbClr val="C0C0C0"/>
                  </a:outerShdw>
                </a:effectLst>
              </a:rPr>
              <a:t>约瑟夫</a:t>
            </a:r>
            <a:r>
              <a:rPr lang="en-US" altLang="zh-CN" sz="3200" dirty="0">
                <a:effectLst>
                  <a:outerShdw blurRad="38100" dist="38100" dir="2700000" algn="tl">
                    <a:srgbClr val="C0C0C0"/>
                  </a:outerShdw>
                </a:effectLst>
              </a:rPr>
              <a:t>·</a:t>
            </a:r>
            <a:r>
              <a:rPr lang="zh-CN" altLang="en-US" sz="3200" dirty="0">
                <a:effectLst>
                  <a:outerShdw blurRad="38100" dist="38100" dir="2700000" algn="tl">
                    <a:srgbClr val="C0C0C0"/>
                  </a:outerShdw>
                </a:effectLst>
              </a:rPr>
              <a:t>斯蒂格利茨</a:t>
            </a:r>
            <a:r>
              <a:rPr lang="en-US" altLang="zh-CN" sz="3200" dirty="0">
                <a:effectLst>
                  <a:outerShdw blurRad="38100" dist="38100" dir="2700000" algn="tl">
                    <a:srgbClr val="C0C0C0"/>
                  </a:outerShdw>
                </a:effectLst>
              </a:rPr>
              <a:t>(Joseph </a:t>
            </a:r>
            <a:r>
              <a:rPr lang="en-US" altLang="zh-CN" sz="3200" dirty="0" err="1">
                <a:effectLst>
                  <a:outerShdw blurRad="38100" dist="38100" dir="2700000" algn="tl">
                    <a:srgbClr val="C0C0C0"/>
                  </a:outerShdw>
                </a:effectLst>
              </a:rPr>
              <a:t>Stiglize</a:t>
            </a:r>
            <a:r>
              <a:rPr lang="en-US" altLang="zh-CN" sz="3200" dirty="0">
                <a:effectLst>
                  <a:outerShdw blurRad="38100" dist="38100" dir="2700000" algn="tl">
                    <a:srgbClr val="C0C0C0"/>
                  </a:outerShdw>
                </a:effectLst>
              </a:rPr>
              <a:t>)</a:t>
            </a:r>
          </a:p>
        </p:txBody>
      </p:sp>
      <p:sp>
        <p:nvSpPr>
          <p:cNvPr id="9221" name="Text Box 7"/>
          <p:cNvSpPr txBox="1">
            <a:spLocks noChangeArrowheads="1"/>
          </p:cNvSpPr>
          <p:nvPr/>
        </p:nvSpPr>
        <p:spPr bwMode="auto">
          <a:xfrm>
            <a:off x="3708400" y="1557338"/>
            <a:ext cx="7343775" cy="2308324"/>
          </a:xfrm>
          <a:prstGeom prst="rect">
            <a:avLst/>
          </a:prstGeom>
          <a:noFill/>
          <a:ln w="25400">
            <a:noFill/>
            <a:miter lim="800000"/>
            <a:headEnd/>
            <a:tailEnd/>
          </a:ln>
        </p:spPr>
        <p:txBody>
          <a:bodyPr>
            <a:spAutoFit/>
          </a:bodyPr>
          <a:lstStyle/>
          <a:p>
            <a:endParaRPr lang="en-US" altLang="zh-CN" sz="2400" b="1" dirty="0">
              <a:solidFill>
                <a:srgbClr val="663300"/>
              </a:solidFill>
            </a:endParaRPr>
          </a:p>
          <a:p>
            <a:r>
              <a:rPr lang="en-US" altLang="zh-CN" sz="2400" b="1" dirty="0">
                <a:solidFill>
                  <a:srgbClr val="663300"/>
                </a:solidFill>
              </a:rPr>
              <a:t>1969</a:t>
            </a:r>
            <a:r>
              <a:rPr lang="zh-CN" altLang="en-US" sz="2400" b="1" dirty="0">
                <a:solidFill>
                  <a:srgbClr val="663300"/>
                </a:solidFill>
              </a:rPr>
              <a:t>年，耶鲁大学经济学教授</a:t>
            </a:r>
          </a:p>
          <a:p>
            <a:r>
              <a:rPr lang="en-US" altLang="zh-CN" sz="2400" b="1" dirty="0">
                <a:solidFill>
                  <a:srgbClr val="663300"/>
                </a:solidFill>
              </a:rPr>
              <a:t>1993</a:t>
            </a:r>
            <a:r>
              <a:rPr lang="zh-CN" altLang="en-US" sz="2400" b="1" dirty="0">
                <a:solidFill>
                  <a:srgbClr val="663300"/>
                </a:solidFill>
              </a:rPr>
              <a:t>年，克林顿总统经济顾问团成员和主席</a:t>
            </a:r>
          </a:p>
          <a:p>
            <a:r>
              <a:rPr lang="en-US" altLang="zh-CN" sz="2400" b="1" dirty="0">
                <a:solidFill>
                  <a:srgbClr val="663300"/>
                </a:solidFill>
              </a:rPr>
              <a:t>1997</a:t>
            </a:r>
            <a:r>
              <a:rPr lang="zh-CN" altLang="en-US" sz="2400" b="1" dirty="0">
                <a:solidFill>
                  <a:srgbClr val="663300"/>
                </a:solidFill>
              </a:rPr>
              <a:t>年，世界银行副行长，首席经济学家</a:t>
            </a:r>
          </a:p>
          <a:p>
            <a:r>
              <a:rPr lang="en-US" altLang="zh-CN" sz="2400" b="1" dirty="0">
                <a:solidFill>
                  <a:srgbClr val="663300"/>
                </a:solidFill>
              </a:rPr>
              <a:t>2001</a:t>
            </a:r>
            <a:r>
              <a:rPr lang="zh-CN" altLang="en-US" sz="2400" b="1" dirty="0">
                <a:solidFill>
                  <a:srgbClr val="663300"/>
                </a:solidFill>
              </a:rPr>
              <a:t>年，获经济学诺贝尔奖</a:t>
            </a:r>
          </a:p>
          <a:p>
            <a:endParaRPr lang="en-US" altLang="zh-CN" sz="2400" b="1" dirty="0"/>
          </a:p>
        </p:txBody>
      </p:sp>
    </p:spTree>
    <p:extLst>
      <p:ext uri="{BB962C8B-B14F-4D97-AF65-F5344CB8AC3E}">
        <p14:creationId xmlns:p14="http://schemas.microsoft.com/office/powerpoint/2010/main" val="3109258552"/>
      </p:ext>
    </p:extLst>
  </p:cSld>
  <p:clrMapOvr>
    <a:masterClrMapping/>
  </p:clrMapOvr>
  <p:transition>
    <p:pull dir="ru"/>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441325" y="1316038"/>
            <a:ext cx="184150" cy="457200"/>
          </a:xfrm>
          <a:prstGeom prst="rect">
            <a:avLst/>
          </a:prstGeom>
          <a:noFill/>
          <a:ln w="12700">
            <a:noFill/>
            <a:miter lim="800000"/>
            <a:headEnd/>
            <a:tailEnd/>
          </a:ln>
        </p:spPr>
        <p:txBody>
          <a:bodyPr wrap="none">
            <a:spAutoFit/>
          </a:bodyPr>
          <a:lstStyle/>
          <a:p>
            <a:endParaRPr lang="zh-CN" altLang="en-US" sz="2400" b="1">
              <a:latin typeface="Times New Roman" pitchFamily="18" charset="0"/>
            </a:endParaRPr>
          </a:p>
        </p:txBody>
      </p:sp>
      <p:sp>
        <p:nvSpPr>
          <p:cNvPr id="66563" name="Rectangle 3"/>
          <p:cNvSpPr>
            <a:spLocks noGrp="1" noChangeArrowheads="1"/>
          </p:cNvSpPr>
          <p:nvPr>
            <p:ph type="title" idx="4294967295"/>
          </p:nvPr>
        </p:nvSpPr>
        <p:spPr/>
        <p:txBody>
          <a:bodyPr anchor="ctr"/>
          <a:lstStyle/>
          <a:p>
            <a:pPr eaLnBrk="1" hangingPunct="1"/>
            <a:r>
              <a:rPr lang="zh-CN" altLang="en-US" sz="3200" dirty="0">
                <a:solidFill>
                  <a:srgbClr val="663300"/>
                </a:solidFill>
                <a:latin typeface="黑体" panose="02010609060101010101" pitchFamily="49" charset="-122"/>
                <a:ea typeface="黑体" panose="02010609060101010101" pitchFamily="49" charset="-122"/>
              </a:rPr>
              <a:t>六、价格黏性理论</a:t>
            </a:r>
          </a:p>
        </p:txBody>
      </p:sp>
      <p:sp>
        <p:nvSpPr>
          <p:cNvPr id="34820" name="Rectangle 4"/>
          <p:cNvSpPr>
            <a:spLocks noGrp="1" noChangeArrowheads="1"/>
          </p:cNvSpPr>
          <p:nvPr>
            <p:ph type="body" idx="4294967295"/>
          </p:nvPr>
        </p:nvSpPr>
        <p:spPr/>
        <p:txBody>
          <a:bodyPr/>
          <a:lstStyle/>
          <a:p>
            <a:pPr eaLnBrk="1" hangingPunct="1">
              <a:defRPr/>
            </a:pPr>
            <a:r>
              <a:rPr lang="zh-CN" altLang="en-US" sz="2800" b="1" dirty="0">
                <a:solidFill>
                  <a:srgbClr val="996600"/>
                </a:solidFill>
              </a:rPr>
              <a:t>菜单成本论</a:t>
            </a:r>
            <a:endParaRPr lang="en-US" altLang="zh-CN" sz="2800" b="1" dirty="0">
              <a:solidFill>
                <a:srgbClr val="996600"/>
              </a:solidFill>
            </a:endParaRPr>
          </a:p>
          <a:p>
            <a:pPr eaLnBrk="1" hangingPunct="1">
              <a:defRPr/>
            </a:pPr>
            <a:r>
              <a:rPr lang="zh-CN" altLang="en-US" sz="2800" b="1" dirty="0">
                <a:solidFill>
                  <a:srgbClr val="663300"/>
                </a:solidFill>
              </a:rPr>
              <a:t>   菜单成本论</a:t>
            </a:r>
            <a:r>
              <a:rPr lang="en-US" altLang="zh-CN" sz="2800" b="1" dirty="0">
                <a:solidFill>
                  <a:srgbClr val="663300"/>
                </a:solidFill>
              </a:rPr>
              <a:t>Ⅰ</a:t>
            </a:r>
            <a:r>
              <a:rPr lang="zh-CN" altLang="en-US" sz="2800" b="1" dirty="0">
                <a:solidFill>
                  <a:srgbClr val="663300"/>
                </a:solidFill>
              </a:rPr>
              <a:t>：价格调整的外部性→总需求的外部性</a:t>
            </a:r>
            <a:endParaRPr lang="en-US" altLang="zh-CN" sz="2800" b="1" dirty="0">
              <a:solidFill>
                <a:srgbClr val="663300"/>
              </a:solidFill>
            </a:endParaRPr>
          </a:p>
          <a:p>
            <a:pPr eaLnBrk="1" hangingPunct="1">
              <a:defRPr/>
            </a:pPr>
            <a:r>
              <a:rPr lang="zh-CN" altLang="en-US" sz="2800" b="1" dirty="0">
                <a:solidFill>
                  <a:srgbClr val="663300"/>
                </a:solidFill>
                <a:latin typeface="+mn-ea"/>
              </a:rPr>
              <a:t>  菜单成本论</a:t>
            </a:r>
            <a:r>
              <a:rPr lang="en-US" altLang="en-US" sz="2800" b="1" dirty="0">
                <a:solidFill>
                  <a:srgbClr val="663300"/>
                </a:solidFill>
                <a:latin typeface="+mn-ea"/>
              </a:rPr>
              <a:t>Ⅱ</a:t>
            </a:r>
            <a:r>
              <a:rPr lang="zh-CN" altLang="en-US" sz="2800" b="1" dirty="0">
                <a:solidFill>
                  <a:srgbClr val="663300"/>
                </a:solidFill>
                <a:latin typeface="+mn-ea"/>
              </a:rPr>
              <a:t>：</a:t>
            </a:r>
            <a:r>
              <a:rPr lang="zh-CN" altLang="en-US" sz="2800" b="1" dirty="0">
                <a:solidFill>
                  <a:srgbClr val="663300"/>
                </a:solidFill>
                <a:effectLst>
                  <a:outerShdw blurRad="38100" dist="38100" dir="2700000" algn="tl">
                    <a:srgbClr val="C0C0C0"/>
                  </a:outerShdw>
                </a:effectLst>
                <a:latin typeface="+mn-ea"/>
              </a:rPr>
              <a:t>根据厂商均衡解释</a:t>
            </a:r>
            <a:r>
              <a:rPr lang="zh-CN" altLang="en-US" sz="2800" b="1" dirty="0">
                <a:solidFill>
                  <a:srgbClr val="663300"/>
                </a:solidFill>
                <a:latin typeface="+mn-ea"/>
              </a:rPr>
              <a:t>价格黏性</a:t>
            </a:r>
            <a:endParaRPr lang="en-US" altLang="zh-CN" sz="2800" b="1" dirty="0">
              <a:solidFill>
                <a:srgbClr val="663300"/>
              </a:solidFill>
              <a:latin typeface="+mn-ea"/>
            </a:endParaRPr>
          </a:p>
          <a:p>
            <a:pPr eaLnBrk="1" hangingPunct="1">
              <a:defRPr/>
            </a:pPr>
            <a:r>
              <a:rPr lang="zh-CN" altLang="en-US" sz="2800" b="1" dirty="0">
                <a:solidFill>
                  <a:srgbClr val="663300"/>
                </a:solidFill>
                <a:latin typeface="+mn-ea"/>
              </a:rPr>
              <a:t>  菜单成本论</a:t>
            </a:r>
            <a:r>
              <a:rPr lang="en-US" altLang="en-US" sz="2800" b="1" dirty="0">
                <a:solidFill>
                  <a:srgbClr val="663300"/>
                </a:solidFill>
                <a:latin typeface="+mn-ea"/>
              </a:rPr>
              <a:t>Ⅲ</a:t>
            </a:r>
            <a:r>
              <a:rPr lang="en-US" altLang="zh-CN" sz="2800" b="1" dirty="0">
                <a:solidFill>
                  <a:srgbClr val="663300"/>
                </a:solidFill>
                <a:latin typeface="+mn-ea"/>
              </a:rPr>
              <a:t>:</a:t>
            </a:r>
            <a:r>
              <a:rPr lang="zh-CN" altLang="en-US" sz="2800" b="1" dirty="0">
                <a:solidFill>
                  <a:srgbClr val="663300"/>
                </a:solidFill>
                <a:latin typeface="+mn-ea"/>
              </a:rPr>
              <a:t>利润函数解释</a:t>
            </a:r>
            <a:endParaRPr lang="en-US" altLang="zh-CN" sz="2800" b="1" dirty="0">
              <a:solidFill>
                <a:srgbClr val="663300"/>
              </a:solidFill>
              <a:latin typeface="+mn-ea"/>
            </a:endParaRPr>
          </a:p>
          <a:p>
            <a:pPr eaLnBrk="1" hangingPunct="1">
              <a:defRPr/>
            </a:pPr>
            <a:endParaRPr lang="zh-CN" altLang="en-US" sz="2800" b="1" dirty="0">
              <a:solidFill>
                <a:srgbClr val="996600"/>
              </a:solidFill>
            </a:endParaRPr>
          </a:p>
          <a:p>
            <a:pPr eaLnBrk="1" hangingPunct="1">
              <a:defRPr/>
            </a:pPr>
            <a:r>
              <a:rPr lang="zh-CN" altLang="en-US" sz="2800" b="1" dirty="0">
                <a:solidFill>
                  <a:srgbClr val="996600"/>
                </a:solidFill>
              </a:rPr>
              <a:t>寡头垄断与价格粘性</a:t>
            </a:r>
            <a:r>
              <a:rPr lang="en-US" altLang="zh-CN" sz="2800" b="1" dirty="0">
                <a:solidFill>
                  <a:srgbClr val="996600"/>
                </a:solidFill>
              </a:rPr>
              <a:t>:</a:t>
            </a:r>
            <a:r>
              <a:rPr lang="zh-CN" altLang="en-US" sz="2800" b="1" dirty="0">
                <a:solidFill>
                  <a:srgbClr val="996600"/>
                </a:solidFill>
              </a:rPr>
              <a:t>用折弯需求曲线模型解释</a:t>
            </a:r>
          </a:p>
          <a:p>
            <a:pPr marL="0" indent="0" eaLnBrk="1" hangingPunct="1">
              <a:buNone/>
              <a:defRPr/>
            </a:pPr>
            <a:endParaRPr lang="zh-CN" altLang="en-US" b="1" dirty="0"/>
          </a:p>
          <a:p>
            <a:pPr eaLnBrk="1" hangingPunct="1">
              <a:defRPr/>
            </a:pPr>
            <a:endParaRPr lang="en-US" altLang="zh-CN" dirty="0">
              <a:effectLst>
                <a:outerShdw blurRad="38100" dist="38100" dir="2700000" algn="tl">
                  <a:srgbClr val="C0C0C0"/>
                </a:outerShdw>
              </a:effectLst>
            </a:endParaRP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afterEffect" nodePh="1">
                                  <p:stCondLst>
                                    <p:cond delay="0"/>
                                  </p:stCondLst>
                                  <p:endCondLst>
                                    <p:cond delay="0"/>
                                  </p:endCondLst>
                                  <p:childTnLst>
                                    <p:set>
                                      <p:cBhvr>
                                        <p:cTn id="6" dur="1" fill="hold">
                                          <p:stCondLst>
                                            <p:cond delay="0"/>
                                          </p:stCondLst>
                                        </p:cTn>
                                        <p:tgtEl>
                                          <p:spTgt spid="34818">
                                            <p:txEl>
                                              <p:pRg st="0" end="0"/>
                                            </p:txEl>
                                          </p:spTgt>
                                        </p:tgtEl>
                                        <p:attrNameLst>
                                          <p:attrName>style.visibility</p:attrName>
                                        </p:attrNameLst>
                                      </p:cBhvr>
                                      <p:to>
                                        <p:strVal val="visible"/>
                                      </p:to>
                                    </p:set>
                                    <p:anim calcmode="lin" valueType="num">
                                      <p:cBhvr additive="base">
                                        <p:cTn id="7" dur="500" fill="hold"/>
                                        <p:tgtEl>
                                          <p:spTgt spid="3481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4818">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970349-D3FF-480F-9AB5-561F9DB02D01}"/>
              </a:ext>
            </a:extLst>
          </p:cNvPr>
          <p:cNvSpPr>
            <a:spLocks noGrp="1"/>
          </p:cNvSpPr>
          <p:nvPr>
            <p:ph type="title"/>
          </p:nvPr>
        </p:nvSpPr>
        <p:spPr>
          <a:xfrm>
            <a:off x="574674" y="304800"/>
            <a:ext cx="8245797" cy="1216025"/>
          </a:xfrm>
        </p:spPr>
        <p:txBody>
          <a:bodyPr/>
          <a:lstStyle/>
          <a:p>
            <a:r>
              <a:rPr lang="zh-CN" altLang="en-US" sz="2800" b="1" dirty="0">
                <a:solidFill>
                  <a:srgbClr val="996600"/>
                </a:solidFill>
              </a:rPr>
              <a:t>菜单成本（</a:t>
            </a:r>
            <a:r>
              <a:rPr lang="en-US" altLang="zh-CN" sz="2800" dirty="0">
                <a:solidFill>
                  <a:srgbClr val="996600"/>
                </a:solidFill>
              </a:rPr>
              <a:t>menu cost</a:t>
            </a:r>
            <a:r>
              <a:rPr lang="zh-CN" altLang="en-US" sz="2800" b="1" dirty="0">
                <a:solidFill>
                  <a:srgbClr val="996600"/>
                </a:solidFill>
              </a:rPr>
              <a:t>）的含义：</a:t>
            </a:r>
            <a:endParaRPr lang="zh-CN" altLang="en-US" sz="2800" dirty="0">
              <a:solidFill>
                <a:srgbClr val="996600"/>
              </a:solidFill>
            </a:endParaRPr>
          </a:p>
        </p:txBody>
      </p:sp>
      <p:sp>
        <p:nvSpPr>
          <p:cNvPr id="3" name="内容占位符 2">
            <a:extLst>
              <a:ext uri="{FF2B5EF4-FFF2-40B4-BE49-F238E27FC236}">
                <a16:creationId xmlns:a16="http://schemas.microsoft.com/office/drawing/2014/main" id="{78C05F0D-18F6-49B4-A6C4-05641C2BF33B}"/>
              </a:ext>
            </a:extLst>
          </p:cNvPr>
          <p:cNvSpPr>
            <a:spLocks noGrp="1"/>
          </p:cNvSpPr>
          <p:nvPr>
            <p:ph idx="1"/>
          </p:nvPr>
        </p:nvSpPr>
        <p:spPr/>
        <p:txBody>
          <a:bodyPr/>
          <a:lstStyle/>
          <a:p>
            <a:r>
              <a:rPr lang="zh-CN" altLang="en-US" sz="2800" b="1" dirty="0">
                <a:solidFill>
                  <a:srgbClr val="663300"/>
                </a:solidFill>
              </a:rPr>
              <a:t>厂商调整价格所花费的成本，包括研究与确定新价格、编印价目表、通知销售人员、更换价格标签等所花费的成；</a:t>
            </a:r>
            <a:endParaRPr lang="en-US" altLang="zh-CN" sz="2800" b="1" dirty="0">
              <a:solidFill>
                <a:srgbClr val="663300"/>
              </a:solidFill>
            </a:endParaRPr>
          </a:p>
          <a:p>
            <a:pPr marL="0" indent="0">
              <a:buNone/>
            </a:pPr>
            <a:endParaRPr lang="en-US" altLang="zh-CN" sz="2800" b="1" dirty="0">
              <a:solidFill>
                <a:srgbClr val="663300"/>
              </a:solidFill>
            </a:endParaRPr>
          </a:p>
          <a:p>
            <a:r>
              <a:rPr lang="zh-CN" altLang="zh-CN" sz="2800" b="1" dirty="0">
                <a:solidFill>
                  <a:srgbClr val="663300"/>
                </a:solidFill>
                <a:effectLst/>
                <a:latin typeface="Times New Roman" panose="02020603050405020304" pitchFamily="18" charset="0"/>
                <a:ea typeface="宋体" panose="02010600030101010101" pitchFamily="2" charset="-122"/>
                <a:cs typeface="Times New Roman" panose="02020603050405020304" pitchFamily="18" charset="0"/>
              </a:rPr>
              <a:t>厂商还需要考虑价格调整是否符合未来预期；</a:t>
            </a:r>
            <a:endParaRPr lang="en-US" altLang="zh-CN" sz="2800" b="1" dirty="0">
              <a:solidFill>
                <a:srgbClr val="6633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en-US" altLang="zh-CN" sz="2800" b="1" dirty="0">
              <a:solidFill>
                <a:srgbClr val="663300"/>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800" b="1" dirty="0">
                <a:solidFill>
                  <a:srgbClr val="6633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sz="2800" b="1" dirty="0">
                <a:solidFill>
                  <a:srgbClr val="663300"/>
                </a:solidFill>
                <a:effectLst/>
                <a:latin typeface="Times New Roman" panose="02020603050405020304" pitchFamily="18" charset="0"/>
                <a:ea typeface="宋体" panose="02010600030101010101" pitchFamily="2" charset="-122"/>
                <a:cs typeface="Times New Roman" panose="02020603050405020304" pitchFamily="18" charset="0"/>
              </a:rPr>
              <a:t>价格调整对消费者会带来何种影响</a:t>
            </a:r>
            <a:endParaRPr lang="zh-CN" altLang="en-US" sz="2800" b="1" dirty="0">
              <a:solidFill>
                <a:srgbClr val="663300"/>
              </a:solidFill>
            </a:endParaRPr>
          </a:p>
          <a:p>
            <a:pPr eaLnBrk="1" hangingPunct="1">
              <a:defRPr/>
            </a:pPr>
            <a:endParaRPr lang="zh-CN" altLang="en-US" b="1" dirty="0"/>
          </a:p>
          <a:p>
            <a:endParaRPr lang="zh-CN" altLang="en-US" dirty="0"/>
          </a:p>
        </p:txBody>
      </p:sp>
    </p:spTree>
    <p:extLst>
      <p:ext uri="{BB962C8B-B14F-4D97-AF65-F5344CB8AC3E}">
        <p14:creationId xmlns:p14="http://schemas.microsoft.com/office/powerpoint/2010/main" val="1243463385"/>
      </p:ext>
    </p:extLst>
  </p:cSld>
  <p:clrMapOvr>
    <a:masterClrMapping/>
  </p:clrMapOvr>
  <p:transition>
    <p:pull dir="ru"/>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zh-CN" altLang="en-US" sz="2800" b="1" dirty="0">
                <a:solidFill>
                  <a:srgbClr val="663300"/>
                </a:solidFill>
              </a:rPr>
              <a:t>菜单成本论</a:t>
            </a:r>
            <a:r>
              <a:rPr lang="en-US" altLang="zh-CN" sz="2800" b="1" dirty="0">
                <a:solidFill>
                  <a:srgbClr val="663300"/>
                </a:solidFill>
              </a:rPr>
              <a:t>Ⅰ</a:t>
            </a:r>
            <a:r>
              <a:rPr lang="zh-CN" altLang="en-US" sz="2800" b="1" dirty="0">
                <a:solidFill>
                  <a:srgbClr val="663300"/>
                </a:solidFill>
              </a:rPr>
              <a:t>：</a:t>
            </a:r>
            <a:br>
              <a:rPr lang="en-US" altLang="zh-CN" sz="2800" b="1" dirty="0">
                <a:solidFill>
                  <a:srgbClr val="663300"/>
                </a:solidFill>
              </a:rPr>
            </a:br>
            <a:r>
              <a:rPr lang="en-US" altLang="zh-CN" sz="2800" b="1" dirty="0">
                <a:solidFill>
                  <a:srgbClr val="663300"/>
                </a:solidFill>
              </a:rPr>
              <a:t>          </a:t>
            </a:r>
            <a:r>
              <a:rPr lang="zh-CN" altLang="en-US" sz="2800" b="1" dirty="0">
                <a:solidFill>
                  <a:srgbClr val="996600"/>
                </a:solidFill>
              </a:rPr>
              <a:t>价格调整的外部性→总需求的外部性</a:t>
            </a:r>
          </a:p>
        </p:txBody>
      </p:sp>
      <p:sp>
        <p:nvSpPr>
          <p:cNvPr id="67587" name="Rectangle 3"/>
          <p:cNvSpPr>
            <a:spLocks noGrp="1" noChangeArrowheads="1"/>
          </p:cNvSpPr>
          <p:nvPr>
            <p:ph type="body" idx="1"/>
          </p:nvPr>
        </p:nvSpPr>
        <p:spPr/>
        <p:txBody>
          <a:bodyPr/>
          <a:lstStyle/>
          <a:p>
            <a:pPr eaLnBrk="1" hangingPunct="1"/>
            <a:endParaRPr lang="en-US" altLang="zh-CN" sz="2800" b="1" dirty="0"/>
          </a:p>
          <a:p>
            <a:pPr eaLnBrk="1" hangingPunct="1"/>
            <a:r>
              <a:rPr lang="zh-CN" altLang="en-US" sz="2400" b="1" dirty="0">
                <a:solidFill>
                  <a:srgbClr val="663300"/>
                </a:solidFill>
              </a:rPr>
              <a:t>价格调整的外部性：</a:t>
            </a:r>
          </a:p>
          <a:p>
            <a:pPr eaLnBrk="1" hangingPunct="1">
              <a:buFont typeface="Wingdings" pitchFamily="2" charset="2"/>
              <a:buNone/>
            </a:pPr>
            <a:r>
              <a:rPr lang="zh-CN" altLang="en-US" sz="2400" b="1" dirty="0">
                <a:solidFill>
                  <a:srgbClr val="663300"/>
                </a:solidFill>
              </a:rPr>
              <a:t>         一个企业的价格下降有利于其他企业需求的增加→总需求增加：总需求的外部性（</a:t>
            </a:r>
            <a:r>
              <a:rPr lang="en-US" altLang="zh-CN" sz="2400" b="1" dirty="0">
                <a:solidFill>
                  <a:srgbClr val="663300"/>
                </a:solidFill>
              </a:rPr>
              <a:t>aggregate-demand externality</a:t>
            </a:r>
            <a:r>
              <a:rPr lang="zh-CN" altLang="en-US" sz="2400" b="1" dirty="0">
                <a:solidFill>
                  <a:srgbClr val="663300"/>
                </a:solidFill>
              </a:rPr>
              <a:t>）</a:t>
            </a:r>
          </a:p>
          <a:p>
            <a:pPr eaLnBrk="1" hangingPunct="1"/>
            <a:r>
              <a:rPr lang="zh-CN" altLang="en-US" sz="2400" b="1" dirty="0">
                <a:solidFill>
                  <a:srgbClr val="663300"/>
                </a:solidFill>
              </a:rPr>
              <a:t>结果：</a:t>
            </a:r>
          </a:p>
          <a:p>
            <a:pPr eaLnBrk="1" hangingPunct="1">
              <a:buFont typeface="Wingdings" pitchFamily="2" charset="2"/>
              <a:buNone/>
            </a:pPr>
            <a:r>
              <a:rPr lang="zh-CN" altLang="en-US" sz="2400" b="1" dirty="0">
                <a:solidFill>
                  <a:srgbClr val="663300"/>
                </a:solidFill>
              </a:rPr>
              <a:t>        企业降价对宏观经济的收益大于对单个企业的收益</a:t>
            </a:r>
            <a:r>
              <a:rPr lang="en-US" altLang="zh-CN" sz="2400" b="1" dirty="0">
                <a:solidFill>
                  <a:srgbClr val="663300"/>
                </a:solidFill>
              </a:rPr>
              <a:t>,</a:t>
            </a:r>
            <a:r>
              <a:rPr lang="zh-CN" altLang="en-US" sz="2400" b="1" dirty="0">
                <a:solidFill>
                  <a:srgbClr val="663300"/>
                </a:solidFill>
              </a:rPr>
              <a:t>如果考虑菜单成本</a:t>
            </a:r>
            <a:r>
              <a:rPr lang="en-US" altLang="zh-CN" sz="2400" b="1" dirty="0">
                <a:solidFill>
                  <a:srgbClr val="663300"/>
                </a:solidFill>
              </a:rPr>
              <a:t>,</a:t>
            </a:r>
            <a:r>
              <a:rPr lang="zh-CN" altLang="en-US" sz="2400" b="1" dirty="0">
                <a:solidFill>
                  <a:srgbClr val="663300"/>
                </a:solidFill>
              </a:rPr>
              <a:t>导致价格黏性</a:t>
            </a:r>
          </a:p>
          <a:p>
            <a:endParaRPr lang="zh-CN" altLang="en-US" dirty="0"/>
          </a:p>
        </p:txBody>
      </p:sp>
    </p:spTree>
  </p:cSld>
  <p:clrMapOvr>
    <a:masterClrMapping/>
  </p:clrMapOvr>
  <p:transition>
    <p:pull dir="ru"/>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40" name="Rectangle 4"/>
          <p:cNvSpPr>
            <a:spLocks noGrp="1" noChangeArrowheads="1"/>
          </p:cNvSpPr>
          <p:nvPr>
            <p:ph type="title" idx="4294967295"/>
          </p:nvPr>
        </p:nvSpPr>
        <p:spPr/>
        <p:txBody>
          <a:bodyPr anchor="ctr"/>
          <a:lstStyle/>
          <a:p>
            <a:pPr eaLnBrk="1" hangingPunct="1">
              <a:defRPr/>
            </a:pPr>
            <a:r>
              <a:rPr lang="zh-CN" altLang="en-US" sz="3200" b="1" dirty="0">
                <a:solidFill>
                  <a:srgbClr val="663300"/>
                </a:solidFill>
                <a:latin typeface="+mn-ea"/>
              </a:rPr>
              <a:t>菜单成本论</a:t>
            </a:r>
            <a:r>
              <a:rPr lang="en-US" altLang="en-US" sz="3200" b="1" dirty="0">
                <a:solidFill>
                  <a:srgbClr val="663300"/>
                </a:solidFill>
                <a:latin typeface="+mn-ea"/>
              </a:rPr>
              <a:t>Ⅱ</a:t>
            </a:r>
            <a:r>
              <a:rPr lang="zh-CN" altLang="en-US" sz="3200" b="1" dirty="0">
                <a:solidFill>
                  <a:srgbClr val="663300"/>
                </a:solidFill>
                <a:latin typeface="+mn-ea"/>
              </a:rPr>
              <a:t>：</a:t>
            </a:r>
            <a:r>
              <a:rPr lang="zh-CN" altLang="en-US" sz="3200" b="1" dirty="0">
                <a:solidFill>
                  <a:srgbClr val="663300"/>
                </a:solidFill>
                <a:effectLst>
                  <a:outerShdw blurRad="38100" dist="38100" dir="2700000" algn="tl">
                    <a:srgbClr val="C0C0C0"/>
                  </a:outerShdw>
                </a:effectLst>
                <a:latin typeface="+mn-ea"/>
              </a:rPr>
              <a:t>根据厂商均衡解释</a:t>
            </a:r>
            <a:r>
              <a:rPr lang="zh-CN" altLang="en-US" sz="3200" b="1" dirty="0">
                <a:solidFill>
                  <a:srgbClr val="663300"/>
                </a:solidFill>
                <a:latin typeface="+mn-ea"/>
              </a:rPr>
              <a:t>价格黏性</a:t>
            </a:r>
            <a:endParaRPr lang="zh-CN" altLang="en-US" sz="3200" b="1" dirty="0">
              <a:solidFill>
                <a:srgbClr val="996600"/>
              </a:solidFill>
            </a:endParaRPr>
          </a:p>
        </p:txBody>
      </p:sp>
      <p:pic>
        <p:nvPicPr>
          <p:cNvPr id="71683" name="Picture 9"/>
          <p:cNvPicPr>
            <a:picLocks noGrp="1" noChangeAspect="1" noChangeArrowheads="1"/>
          </p:cNvPicPr>
          <p:nvPr>
            <p:ph type="body" sz="half" idx="4294967295"/>
          </p:nvPr>
        </p:nvPicPr>
        <p:blipFill>
          <a:blip r:embed="rId2"/>
          <a:srcRect/>
          <a:stretch>
            <a:fillRect/>
          </a:stretch>
        </p:blipFill>
        <p:spPr>
          <a:xfrm>
            <a:off x="457200" y="1341438"/>
            <a:ext cx="4038600" cy="4679950"/>
          </a:xfrm>
        </p:spPr>
      </p:pic>
      <p:pic>
        <p:nvPicPr>
          <p:cNvPr id="71684" name="Picture 10"/>
          <p:cNvPicPr>
            <a:picLocks noGrp="1" noChangeAspect="1" noChangeArrowheads="1"/>
          </p:cNvPicPr>
          <p:nvPr>
            <p:ph type="body" sz="half" idx="4294967295"/>
          </p:nvPr>
        </p:nvPicPr>
        <p:blipFill>
          <a:blip r:embed="rId3"/>
          <a:srcRect/>
          <a:stretch>
            <a:fillRect/>
          </a:stretch>
        </p:blipFill>
        <p:spPr>
          <a:xfrm>
            <a:off x="4648200" y="1484313"/>
            <a:ext cx="4038600" cy="3240087"/>
          </a:xfrm>
        </p:spPr>
      </p:pic>
      <p:sp>
        <p:nvSpPr>
          <p:cNvPr id="116747" name="Text Box 11"/>
          <p:cNvSpPr txBox="1">
            <a:spLocks noChangeArrowheads="1"/>
          </p:cNvSpPr>
          <p:nvPr/>
        </p:nvSpPr>
        <p:spPr bwMode="auto">
          <a:xfrm>
            <a:off x="4767263" y="4829175"/>
            <a:ext cx="4224337" cy="1971675"/>
          </a:xfrm>
          <a:prstGeom prst="rect">
            <a:avLst/>
          </a:prstGeom>
          <a:noFill/>
          <a:ln w="25400" algn="ctr">
            <a:noFill/>
            <a:miter lim="800000"/>
          </a:ln>
          <a:effectLst/>
        </p:spPr>
        <p:txBody>
          <a:bodyPr wrap="none">
            <a:spAutoFit/>
          </a:bodyPr>
          <a:lstStyle/>
          <a:p>
            <a:pPr>
              <a:spcBef>
                <a:spcPct val="20000"/>
              </a:spcBef>
              <a:buClr>
                <a:schemeClr val="hlink"/>
              </a:buClr>
              <a:buSzPct val="65000"/>
              <a:buFont typeface="Wingdings" panose="05000000000000000000" pitchFamily="2" charset="2"/>
              <a:buNone/>
              <a:defRPr/>
            </a:pPr>
            <a:r>
              <a:rPr kumimoji="1" lang="zh-CN" altLang="en-US" sz="2800" b="1"/>
              <a:t>因为存在菜单成本</a:t>
            </a:r>
            <a:r>
              <a:rPr kumimoji="1" lang="en-US" altLang="zh-CN" sz="2800" b="1"/>
              <a:t>,</a:t>
            </a:r>
            <a:r>
              <a:rPr kumimoji="1" lang="zh-CN" altLang="en-US" sz="2800" b="1"/>
              <a:t>当市场</a:t>
            </a:r>
          </a:p>
          <a:p>
            <a:pPr>
              <a:spcBef>
                <a:spcPct val="20000"/>
              </a:spcBef>
              <a:buClr>
                <a:schemeClr val="hlink"/>
              </a:buClr>
              <a:buSzPct val="65000"/>
              <a:buFont typeface="Wingdings" panose="05000000000000000000" pitchFamily="2" charset="2"/>
              <a:buNone/>
              <a:defRPr/>
            </a:pPr>
            <a:r>
              <a:rPr kumimoji="1" lang="zh-CN" altLang="en-US" sz="2800" b="1"/>
              <a:t>情况变化时</a:t>
            </a:r>
            <a:r>
              <a:rPr kumimoji="1" lang="en-US" altLang="zh-CN" sz="2800" b="1"/>
              <a:t>,</a:t>
            </a:r>
            <a:r>
              <a:rPr kumimoji="1" lang="zh-CN" altLang="en-US" sz="2800" b="1"/>
              <a:t>厂商往往不调</a:t>
            </a:r>
          </a:p>
          <a:p>
            <a:pPr>
              <a:spcBef>
                <a:spcPct val="20000"/>
              </a:spcBef>
              <a:buClr>
                <a:schemeClr val="hlink"/>
              </a:buClr>
              <a:buSzPct val="65000"/>
              <a:buFont typeface="Wingdings" panose="05000000000000000000" pitchFamily="2" charset="2"/>
              <a:buNone/>
              <a:defRPr/>
            </a:pPr>
            <a:r>
              <a:rPr kumimoji="1" lang="zh-CN" altLang="en-US" sz="2800" b="1"/>
              <a:t>整价格</a:t>
            </a:r>
            <a:r>
              <a:rPr kumimoji="1" lang="en-US" altLang="zh-CN" sz="2800" b="1"/>
              <a:t>——</a:t>
            </a:r>
            <a:r>
              <a:rPr kumimoji="1" lang="zh-CN" altLang="en-US" sz="2800" b="1"/>
              <a:t>价格粘性</a:t>
            </a:r>
            <a:endParaRPr lang="zh-CN" altLang="en-US" sz="2800" b="1">
              <a:effectLst>
                <a:outerShdw blurRad="38100" dist="38100" dir="2700000" algn="tl">
                  <a:srgbClr val="C0C0C0"/>
                </a:outerShdw>
              </a:effectLst>
            </a:endParaRPr>
          </a:p>
          <a:p>
            <a:pPr>
              <a:buFontTx/>
              <a:buNone/>
              <a:defRPr/>
            </a:pPr>
            <a:endParaRPr lang="zh-CN" altLang="en-US" sz="2800"/>
          </a:p>
        </p:txBody>
      </p:sp>
    </p:spTree>
  </p:cSld>
  <p:clrMapOvr>
    <a:masterClrMapping/>
  </p:clrMapOvr>
  <p:transition>
    <p:pull dir="ru"/>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zh-CN" altLang="en-US" sz="3200" b="1" dirty="0">
                <a:solidFill>
                  <a:srgbClr val="663300"/>
                </a:solidFill>
                <a:latin typeface="+mn-ea"/>
              </a:rPr>
              <a:t>菜单成本论</a:t>
            </a:r>
            <a:r>
              <a:rPr lang="en-US" altLang="en-US" sz="3200" b="1" dirty="0">
                <a:solidFill>
                  <a:srgbClr val="663300"/>
                </a:solidFill>
                <a:latin typeface="+mn-ea"/>
              </a:rPr>
              <a:t>Ⅲ</a:t>
            </a:r>
            <a:r>
              <a:rPr lang="en-US" altLang="zh-CN" sz="3200" b="1" dirty="0">
                <a:solidFill>
                  <a:srgbClr val="663300"/>
                </a:solidFill>
                <a:latin typeface="+mn-ea"/>
              </a:rPr>
              <a:t>:</a:t>
            </a:r>
            <a:r>
              <a:rPr lang="zh-CN" altLang="en-US" sz="3200" b="1" dirty="0">
                <a:solidFill>
                  <a:srgbClr val="663300"/>
                </a:solidFill>
                <a:latin typeface="+mn-ea"/>
              </a:rPr>
              <a:t>利润函数解释</a:t>
            </a:r>
            <a:r>
              <a:rPr lang="en-US" altLang="zh-CN" sz="3200" b="1">
                <a:solidFill>
                  <a:srgbClr val="663300"/>
                </a:solidFill>
                <a:latin typeface="+mn-ea"/>
              </a:rPr>
              <a:t>-</a:t>
            </a:r>
            <a:r>
              <a:rPr lang="zh-CN" altLang="en-US" sz="3200" b="1">
                <a:solidFill>
                  <a:srgbClr val="996600"/>
                </a:solidFill>
                <a:latin typeface="黑体" pitchFamily="2" charset="-122"/>
                <a:ea typeface="黑体" pitchFamily="2" charset="-122"/>
              </a:rPr>
              <a:t>近似</a:t>
            </a:r>
            <a:r>
              <a:rPr lang="zh-CN" altLang="en-US" sz="3200" b="1" dirty="0">
                <a:solidFill>
                  <a:srgbClr val="996600"/>
                </a:solidFill>
                <a:latin typeface="黑体" pitchFamily="2" charset="-122"/>
                <a:ea typeface="黑体" pitchFamily="2" charset="-122"/>
              </a:rPr>
              <a:t>理性</a:t>
            </a:r>
          </a:p>
        </p:txBody>
      </p:sp>
      <p:sp>
        <p:nvSpPr>
          <p:cNvPr id="72707" name="Rectangle 4"/>
          <p:cNvSpPr>
            <a:spLocks noGrp="1" noChangeArrowheads="1"/>
          </p:cNvSpPr>
          <p:nvPr>
            <p:ph type="body" sz="half" idx="1"/>
          </p:nvPr>
        </p:nvSpPr>
        <p:spPr/>
        <p:txBody>
          <a:bodyPr/>
          <a:lstStyle/>
          <a:p>
            <a:r>
              <a:rPr lang="zh-CN" altLang="en-US" b="1" dirty="0"/>
              <a:t>利润曲线的顶部较平缓：价格变动带来的利润增量较小</a:t>
            </a:r>
            <a:endParaRPr lang="en-US" altLang="zh-CN" b="1" dirty="0"/>
          </a:p>
          <a:p>
            <a:pPr marL="0" indent="0">
              <a:buNone/>
            </a:pPr>
            <a:endParaRPr lang="en-US" altLang="zh-CN" b="1" dirty="0"/>
          </a:p>
          <a:p>
            <a:r>
              <a:rPr lang="zh-CN" altLang="en-US" b="1" dirty="0"/>
              <a:t>需求变动引起利润曲线位移，菜单成本存在，价格不变→价格粘性</a:t>
            </a:r>
          </a:p>
          <a:p>
            <a:endParaRPr lang="zh-CN" altLang="en-US" sz="2600" b="1" dirty="0"/>
          </a:p>
        </p:txBody>
      </p:sp>
      <p:pic>
        <p:nvPicPr>
          <p:cNvPr id="72708" name="Picture 6"/>
          <p:cNvPicPr>
            <a:picLocks noGrp="1" noChangeAspect="1" noChangeArrowheads="1"/>
          </p:cNvPicPr>
          <p:nvPr>
            <p:ph type="body" sz="half" idx="2"/>
          </p:nvPr>
        </p:nvPicPr>
        <p:blipFill>
          <a:blip r:embed="rId2"/>
          <a:srcRect/>
          <a:stretch>
            <a:fillRect/>
          </a:stretch>
        </p:blipFill>
        <p:spPr>
          <a:xfrm>
            <a:off x="4500563" y="1916113"/>
            <a:ext cx="4392612" cy="3435350"/>
          </a:xfrm>
        </p:spPr>
      </p:pic>
    </p:spTree>
  </p:cSld>
  <p:clrMapOvr>
    <a:masterClrMapping/>
  </p:clrMapOvr>
  <p:transition>
    <p:pull dir="ru"/>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0" y="1058863"/>
            <a:ext cx="8964613" cy="579437"/>
          </a:xfrm>
          <a:prstGeom prst="rect">
            <a:avLst/>
          </a:prstGeom>
          <a:noFill/>
          <a:ln w="12700">
            <a:noFill/>
            <a:miter lim="800000"/>
            <a:headEnd/>
            <a:tailEnd/>
          </a:ln>
        </p:spPr>
        <p:txBody>
          <a:bodyPr>
            <a:spAutoFit/>
          </a:bodyPr>
          <a:lstStyle/>
          <a:p>
            <a:r>
              <a:rPr lang="en-US" altLang="zh-CN" sz="3200">
                <a:latin typeface="Times New Roman" pitchFamily="18" charset="0"/>
              </a:rPr>
              <a:t>     </a:t>
            </a:r>
          </a:p>
        </p:txBody>
      </p:sp>
      <p:sp>
        <p:nvSpPr>
          <p:cNvPr id="73731" name="Rectangle 3"/>
          <p:cNvSpPr>
            <a:spLocks noGrp="1" noChangeArrowheads="1"/>
          </p:cNvSpPr>
          <p:nvPr>
            <p:ph type="title" idx="4294967295"/>
          </p:nvPr>
        </p:nvSpPr>
        <p:spPr/>
        <p:txBody>
          <a:bodyPr anchor="ctr"/>
          <a:lstStyle/>
          <a:p>
            <a:pPr eaLnBrk="1" hangingPunct="1"/>
            <a:r>
              <a:rPr lang="zh-CN" altLang="en-US" sz="2800" b="1">
                <a:solidFill>
                  <a:srgbClr val="996600"/>
                </a:solidFill>
                <a:latin typeface="黑体" pitchFamily="2" charset="-122"/>
                <a:ea typeface="黑体" pitchFamily="2" charset="-122"/>
              </a:rPr>
              <a:t>价格粘性的理论解释</a:t>
            </a:r>
            <a:r>
              <a:rPr lang="en-US" altLang="en-US" b="1"/>
              <a:t>Ⅳ</a:t>
            </a:r>
            <a:r>
              <a:rPr lang="en-US" altLang="zh-CN" sz="2800" b="1">
                <a:solidFill>
                  <a:srgbClr val="996600"/>
                </a:solidFill>
                <a:latin typeface="黑体" pitchFamily="2" charset="-122"/>
                <a:ea typeface="黑体" pitchFamily="2" charset="-122"/>
              </a:rPr>
              <a:t>:</a:t>
            </a:r>
            <a:br>
              <a:rPr lang="en-US" altLang="zh-CN" sz="2800" b="1">
                <a:solidFill>
                  <a:srgbClr val="996600"/>
                </a:solidFill>
                <a:latin typeface="黑体" pitchFamily="2" charset="-122"/>
                <a:ea typeface="黑体" pitchFamily="2" charset="-122"/>
              </a:rPr>
            </a:br>
            <a:r>
              <a:rPr lang="en-US" altLang="zh-CN" sz="2800" b="1">
                <a:solidFill>
                  <a:srgbClr val="996600"/>
                </a:solidFill>
                <a:latin typeface="黑体" pitchFamily="2" charset="-122"/>
                <a:ea typeface="黑体" pitchFamily="2" charset="-122"/>
              </a:rPr>
              <a:t>                  </a:t>
            </a:r>
            <a:r>
              <a:rPr lang="zh-CN" altLang="en-US" sz="2800" b="1">
                <a:solidFill>
                  <a:srgbClr val="996600"/>
                </a:solidFill>
                <a:latin typeface="黑体" pitchFamily="2" charset="-122"/>
                <a:ea typeface="黑体" pitchFamily="2" charset="-122"/>
              </a:rPr>
              <a:t>寡头垄断与价格粘性</a:t>
            </a:r>
          </a:p>
        </p:txBody>
      </p:sp>
      <p:sp>
        <p:nvSpPr>
          <p:cNvPr id="38916" name="Rectangle 4"/>
          <p:cNvSpPr>
            <a:spLocks noGrp="1" noChangeArrowheads="1"/>
          </p:cNvSpPr>
          <p:nvPr>
            <p:ph type="body" idx="4294967295"/>
          </p:nvPr>
        </p:nvSpPr>
        <p:spPr>
          <a:xfrm>
            <a:off x="457200" y="1600200"/>
            <a:ext cx="8686800" cy="4530725"/>
          </a:xfrm>
        </p:spPr>
        <p:txBody>
          <a:bodyPr/>
          <a:lstStyle/>
          <a:p>
            <a:pPr eaLnBrk="1" hangingPunct="1">
              <a:defRPr/>
            </a:pPr>
            <a:endParaRPr lang="en-US" altLang="zh-CN" dirty="0"/>
          </a:p>
          <a:p>
            <a:pPr eaLnBrk="1" hangingPunct="1">
              <a:defRPr/>
            </a:pPr>
            <a:r>
              <a:rPr lang="zh-CN" altLang="en-US" sz="2800" b="1" dirty="0">
                <a:solidFill>
                  <a:srgbClr val="663300"/>
                </a:solidFill>
              </a:rPr>
              <a:t>根据折弯的需求曲线模型解释</a:t>
            </a:r>
            <a:endParaRPr lang="en-US" altLang="zh-CN" sz="2800" b="1" dirty="0">
              <a:solidFill>
                <a:srgbClr val="663300"/>
              </a:solidFill>
            </a:endParaRPr>
          </a:p>
          <a:p>
            <a:pPr indent="266700" algn="just">
              <a:lnSpc>
                <a:spcPts val="2600"/>
              </a:lnSpc>
            </a:pPr>
            <a:r>
              <a:rPr lang="en-US" altLang="zh-CN" sz="2000" b="1" kern="100" dirty="0">
                <a:solidFill>
                  <a:srgbClr val="996600"/>
                </a:solidFill>
                <a:effectLst/>
                <a:latin typeface="Times New Roman" panose="02020603050405020304" pitchFamily="18" charset="0"/>
                <a:ea typeface="宋体" panose="02010600030101010101" pitchFamily="2" charset="-122"/>
              </a:rPr>
              <a:t>1.</a:t>
            </a:r>
            <a:r>
              <a:rPr lang="zh-CN" altLang="zh-CN" sz="2000" b="1" kern="100" dirty="0">
                <a:solidFill>
                  <a:srgbClr val="996600"/>
                </a:solidFill>
                <a:effectLst/>
                <a:latin typeface="Times New Roman" panose="02020603050405020304" pitchFamily="18" charset="0"/>
                <a:ea typeface="宋体" panose="02010600030101010101" pitchFamily="2" charset="-122"/>
              </a:rPr>
              <a:t>假设条件</a:t>
            </a:r>
          </a:p>
          <a:p>
            <a:pPr indent="266700" algn="just">
              <a:lnSpc>
                <a:spcPts val="2600"/>
              </a:lnSpc>
            </a:pPr>
            <a:r>
              <a:rPr lang="zh-CN" altLang="zh-CN" sz="2000" b="1" kern="100" dirty="0">
                <a:solidFill>
                  <a:srgbClr val="996600"/>
                </a:solidFill>
                <a:effectLst/>
                <a:latin typeface="Times New Roman" panose="02020603050405020304" pitchFamily="18" charset="0"/>
                <a:ea typeface="宋体" panose="02010600030101010101" pitchFamily="2" charset="-122"/>
              </a:rPr>
              <a:t>（</a:t>
            </a:r>
            <a:r>
              <a:rPr lang="en-US" altLang="zh-CN" sz="2000" b="1" kern="100" dirty="0">
                <a:solidFill>
                  <a:srgbClr val="996600"/>
                </a:solidFill>
                <a:effectLst/>
                <a:latin typeface="Times New Roman" panose="02020603050405020304" pitchFamily="18" charset="0"/>
                <a:ea typeface="宋体" panose="02010600030101010101" pitchFamily="2" charset="-122"/>
              </a:rPr>
              <a:t>1</a:t>
            </a:r>
            <a:r>
              <a:rPr lang="zh-CN" altLang="zh-CN" sz="2000" b="1" kern="100" dirty="0">
                <a:solidFill>
                  <a:srgbClr val="996600"/>
                </a:solidFill>
                <a:effectLst/>
                <a:latin typeface="Times New Roman" panose="02020603050405020304" pitchFamily="18" charset="0"/>
                <a:ea typeface="宋体" panose="02010600030101010101" pitchFamily="2" charset="-122"/>
              </a:rPr>
              <a:t>）市场结构为寡头垄断</a:t>
            </a:r>
          </a:p>
          <a:p>
            <a:pPr indent="266700" algn="just">
              <a:lnSpc>
                <a:spcPts val="2600"/>
              </a:lnSpc>
            </a:pPr>
            <a:r>
              <a:rPr lang="zh-CN" altLang="zh-CN" sz="2000" b="1" kern="100" dirty="0">
                <a:solidFill>
                  <a:srgbClr val="996600"/>
                </a:solidFill>
                <a:effectLst/>
                <a:latin typeface="Times New Roman" panose="02020603050405020304" pitchFamily="18" charset="0"/>
                <a:ea typeface="宋体" panose="02010600030101010101" pitchFamily="2" charset="-122"/>
              </a:rPr>
              <a:t>（</a:t>
            </a:r>
            <a:r>
              <a:rPr lang="en-US" altLang="zh-CN" sz="2000" b="1" kern="100" dirty="0">
                <a:solidFill>
                  <a:srgbClr val="996600"/>
                </a:solidFill>
                <a:effectLst/>
                <a:latin typeface="Times New Roman" panose="02020603050405020304" pitchFamily="18" charset="0"/>
                <a:ea typeface="宋体" panose="02010600030101010101" pitchFamily="2" charset="-122"/>
              </a:rPr>
              <a:t>2</a:t>
            </a:r>
            <a:r>
              <a:rPr lang="zh-CN" altLang="zh-CN" sz="2000" b="1" kern="100" dirty="0">
                <a:solidFill>
                  <a:srgbClr val="996600"/>
                </a:solidFill>
                <a:effectLst/>
                <a:latin typeface="Times New Roman" panose="02020603050405020304" pitchFamily="18" charset="0"/>
                <a:ea typeface="宋体" panose="02010600030101010101" pitchFamily="2" charset="-122"/>
              </a:rPr>
              <a:t>）商品的总供给大于总需求，对于厂商而言，如何增加销售成为影响利润的重要因素。</a:t>
            </a:r>
          </a:p>
          <a:p>
            <a:pPr indent="266700" algn="just">
              <a:lnSpc>
                <a:spcPts val="2600"/>
              </a:lnSpc>
            </a:pPr>
            <a:r>
              <a:rPr lang="en-US" altLang="zh-CN" sz="2000" b="1" kern="100" dirty="0">
                <a:solidFill>
                  <a:srgbClr val="996600"/>
                </a:solidFill>
                <a:effectLst/>
                <a:latin typeface="Times New Roman" panose="02020603050405020304" pitchFamily="18" charset="0"/>
                <a:ea typeface="宋体" panose="02010600030101010101" pitchFamily="2" charset="-122"/>
              </a:rPr>
              <a:t>2.</a:t>
            </a:r>
            <a:r>
              <a:rPr lang="zh-CN" altLang="zh-CN" sz="2000" b="1" kern="100" dirty="0">
                <a:solidFill>
                  <a:srgbClr val="996600"/>
                </a:solidFill>
                <a:effectLst/>
                <a:latin typeface="Times New Roman" panose="02020603050405020304" pitchFamily="18" charset="0"/>
                <a:ea typeface="宋体" panose="02010600030101010101" pitchFamily="2" charset="-122"/>
              </a:rPr>
              <a:t>厂商面临折弯的需求曲线</a:t>
            </a:r>
            <a:endParaRPr lang="en-US" altLang="zh-CN" sz="2000" b="1" kern="100" dirty="0">
              <a:solidFill>
                <a:srgbClr val="996600"/>
              </a:solidFill>
              <a:effectLst/>
              <a:latin typeface="Times New Roman" panose="02020603050405020304" pitchFamily="18" charset="0"/>
              <a:ea typeface="宋体" panose="02010600030101010101" pitchFamily="2" charset="-122"/>
            </a:endParaRPr>
          </a:p>
          <a:p>
            <a:pPr indent="266700" algn="just">
              <a:lnSpc>
                <a:spcPts val="2600"/>
              </a:lnSpc>
            </a:pPr>
            <a:r>
              <a:rPr lang="en-US" altLang="zh-CN" sz="2000" b="1" kern="100" dirty="0">
                <a:solidFill>
                  <a:srgbClr val="996600"/>
                </a:solidFill>
                <a:effectLst/>
                <a:latin typeface="Times New Roman" panose="02020603050405020304" pitchFamily="18" charset="0"/>
                <a:ea typeface="宋体" panose="02010600030101010101" pitchFamily="2" charset="-122"/>
              </a:rPr>
              <a:t>3.</a:t>
            </a:r>
            <a:r>
              <a:rPr lang="zh-CN" altLang="zh-CN" sz="2000" b="1" kern="100" dirty="0">
                <a:solidFill>
                  <a:srgbClr val="996600"/>
                </a:solidFill>
                <a:effectLst/>
                <a:latin typeface="Times New Roman" panose="02020603050405020304" pitchFamily="18" charset="0"/>
                <a:ea typeface="宋体" panose="02010600030101010101" pitchFamily="2" charset="-122"/>
              </a:rPr>
              <a:t>折弯的需求曲线对应非连续的边际收益曲线并导致价格黏性</a:t>
            </a:r>
          </a:p>
          <a:p>
            <a:pPr indent="266700" algn="just">
              <a:lnSpc>
                <a:spcPts val="2600"/>
              </a:lnSpc>
            </a:pPr>
            <a:endParaRPr lang="en-US" altLang="zh-CN" sz="2000" b="1" kern="100" dirty="0">
              <a:solidFill>
                <a:srgbClr val="996600"/>
              </a:solidFill>
              <a:effectLst/>
              <a:latin typeface="Times New Roman" panose="02020603050405020304" pitchFamily="18" charset="0"/>
              <a:ea typeface="宋体" panose="02010600030101010101" pitchFamily="2" charset="-122"/>
            </a:endParaRPr>
          </a:p>
          <a:p>
            <a:pPr indent="266700" algn="just">
              <a:lnSpc>
                <a:spcPts val="2600"/>
              </a:lnSpc>
            </a:pPr>
            <a:endParaRPr lang="zh-CN" altLang="zh-CN" sz="2000" kern="100" dirty="0">
              <a:solidFill>
                <a:srgbClr val="996600"/>
              </a:solidFill>
              <a:effectLst/>
              <a:latin typeface="Times New Roman" panose="02020603050405020304" pitchFamily="18" charset="0"/>
              <a:ea typeface="宋体" panose="02010600030101010101" pitchFamily="2" charset="-122"/>
            </a:endParaRPr>
          </a:p>
          <a:p>
            <a:pPr eaLnBrk="1" hangingPunct="1">
              <a:defRPr/>
            </a:pPr>
            <a:endParaRPr lang="zh-CN" altLang="en-US" b="1" dirty="0">
              <a:solidFill>
                <a:srgbClr val="996600"/>
              </a:solidFill>
            </a:endParaRPr>
          </a:p>
          <a:p>
            <a:pPr eaLnBrk="1" hangingPunct="1">
              <a:defRPr/>
            </a:pPr>
            <a:endParaRPr lang="zh-CN" altLang="en-US" dirty="0">
              <a:solidFill>
                <a:srgbClr val="996600"/>
              </a:solidFill>
            </a:endParaRPr>
          </a:p>
          <a:p>
            <a:pPr eaLnBrk="1" hangingPunct="1">
              <a:defRPr/>
            </a:pPr>
            <a:endParaRPr lang="zh-CN" altLang="en-US" dirty="0">
              <a:solidFill>
                <a:srgbClr val="996600"/>
              </a:solidFill>
            </a:endParaRPr>
          </a:p>
          <a:p>
            <a:pPr eaLnBrk="1" hangingPunct="1">
              <a:defRPr/>
            </a:pPr>
            <a:endParaRPr lang="en-US" altLang="zh-CN" dirty="0">
              <a:effectLst>
                <a:outerShdw blurRad="38100" dist="38100" dir="2700000" algn="tl">
                  <a:srgbClr val="C0C0C0"/>
                </a:outerShdw>
              </a:effectLst>
            </a:endParaRP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nodeType="afterEffect">
                                  <p:stCondLst>
                                    <p:cond delay="0"/>
                                  </p:stCondLst>
                                  <p:childTnLst>
                                    <p:set>
                                      <p:cBhvr>
                                        <p:cTn id="6" dur="1" fill="hold">
                                          <p:stCondLst>
                                            <p:cond delay="0"/>
                                          </p:stCondLst>
                                        </p:cTn>
                                        <p:tgtEl>
                                          <p:spTgt spid="38914">
                                            <p:txEl>
                                              <p:pRg st="0" end="0"/>
                                            </p:txEl>
                                          </p:spTgt>
                                        </p:tgtEl>
                                        <p:attrNameLst>
                                          <p:attrName>style.visibility</p:attrName>
                                        </p:attrNameLst>
                                      </p:cBhvr>
                                      <p:to>
                                        <p:strVal val="visible"/>
                                      </p:to>
                                    </p:set>
                                    <p:anim calcmode="lin" valueType="num">
                                      <p:cBhvr>
                                        <p:cTn id="7" dur="1000" fill="hold"/>
                                        <p:tgtEl>
                                          <p:spTgt spid="38914">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38914">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389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p:txBody>
          <a:bodyPr anchor="ctr"/>
          <a:lstStyle/>
          <a:p>
            <a:pPr eaLnBrk="1" hangingPunct="1">
              <a:defRPr/>
            </a:pPr>
            <a:r>
              <a:rPr lang="zh-CN" altLang="en-US" sz="2800" b="1" dirty="0">
                <a:solidFill>
                  <a:srgbClr val="663300"/>
                </a:solidFill>
              </a:rPr>
              <a:t>折弯的需求曲线模型</a:t>
            </a:r>
            <a:br>
              <a:rPr lang="zh-CN" altLang="en-US" sz="2800" b="1" dirty="0">
                <a:solidFill>
                  <a:srgbClr val="663300"/>
                </a:solidFill>
              </a:rPr>
            </a:br>
            <a:r>
              <a:rPr lang="zh-CN" altLang="en-US" sz="2800" dirty="0">
                <a:solidFill>
                  <a:srgbClr val="663300"/>
                </a:solidFill>
              </a:rPr>
              <a:t>（</a:t>
            </a:r>
            <a:r>
              <a:rPr lang="en-US" altLang="zh-CN" sz="2800" dirty="0">
                <a:solidFill>
                  <a:srgbClr val="663300"/>
                </a:solidFill>
              </a:rPr>
              <a:t>kinked demand curve</a:t>
            </a:r>
            <a:r>
              <a:rPr lang="zh-CN" altLang="en-US" sz="2800" dirty="0">
                <a:solidFill>
                  <a:srgbClr val="663300"/>
                </a:solidFill>
              </a:rPr>
              <a:t>）</a:t>
            </a:r>
            <a:r>
              <a:rPr lang="zh-CN" altLang="en-US" sz="2800" b="1" dirty="0">
                <a:solidFill>
                  <a:srgbClr val="663300"/>
                </a:solidFill>
              </a:rPr>
              <a:t> </a:t>
            </a:r>
            <a:br>
              <a:rPr lang="zh-CN" altLang="en-US" sz="2800" b="1" dirty="0">
                <a:solidFill>
                  <a:srgbClr val="663300"/>
                </a:solidFill>
              </a:rPr>
            </a:br>
            <a:r>
              <a:rPr lang="en-US" altLang="zh-CN" sz="2800" b="1" dirty="0">
                <a:solidFill>
                  <a:srgbClr val="663300"/>
                </a:solidFill>
              </a:rPr>
              <a:t>(</a:t>
            </a:r>
            <a:r>
              <a:rPr lang="zh-CN" altLang="en-US" sz="2800" b="1" dirty="0">
                <a:solidFill>
                  <a:srgbClr val="663300"/>
                </a:solidFill>
              </a:rPr>
              <a:t>斯威齐模型</a:t>
            </a:r>
            <a:r>
              <a:rPr lang="en-US" altLang="zh-CN" sz="2800" b="1" dirty="0">
                <a:solidFill>
                  <a:srgbClr val="663300"/>
                </a:solidFill>
              </a:rPr>
              <a:t>)</a:t>
            </a:r>
            <a:endParaRPr lang="zh-CN" altLang="en-US" sz="2800" dirty="0">
              <a:solidFill>
                <a:srgbClr val="663300"/>
              </a:solidFill>
              <a:effectLst>
                <a:outerShdw blurRad="38100" dist="38100" dir="2700000" algn="tl">
                  <a:srgbClr val="C0C0C0"/>
                </a:outerShdw>
              </a:effectLst>
            </a:endParaRPr>
          </a:p>
        </p:txBody>
      </p:sp>
      <p:sp>
        <p:nvSpPr>
          <p:cNvPr id="5" name="内容占位符 4"/>
          <p:cNvSpPr>
            <a:spLocks noGrp="1"/>
          </p:cNvSpPr>
          <p:nvPr>
            <p:ph sz="half" idx="4294967295"/>
          </p:nvPr>
        </p:nvSpPr>
        <p:spPr>
          <a:xfrm>
            <a:off x="566738" y="1752600"/>
            <a:ext cx="3925887" cy="4267200"/>
          </a:xfrm>
        </p:spPr>
        <p:txBody>
          <a:bodyPr/>
          <a:lstStyle/>
          <a:p>
            <a:pPr eaLnBrk="1" hangingPunct="1">
              <a:defRPr/>
            </a:pPr>
            <a:endParaRPr lang="en-US" altLang="zh-CN" sz="2600" b="1" dirty="0">
              <a:solidFill>
                <a:schemeClr val="tx2"/>
              </a:solidFill>
              <a:effectLst>
                <a:outerShdw blurRad="38100" dist="38100" dir="2700000" algn="tl">
                  <a:srgbClr val="C0C0C0"/>
                </a:outerShdw>
              </a:effectLst>
            </a:endParaRPr>
          </a:p>
          <a:p>
            <a:pPr eaLnBrk="1" hangingPunct="1">
              <a:defRPr/>
            </a:pPr>
            <a:r>
              <a:rPr lang="zh-CN" altLang="en-US" sz="2600" b="1" dirty="0">
                <a:solidFill>
                  <a:srgbClr val="996600"/>
                </a:solidFill>
                <a:effectLst>
                  <a:outerShdw blurRad="38100" dist="38100" dir="2700000" algn="tl">
                    <a:srgbClr val="C0C0C0"/>
                  </a:outerShdw>
                </a:effectLst>
              </a:rPr>
              <a:t>厂商的两条需求曲线</a:t>
            </a:r>
          </a:p>
          <a:p>
            <a:pPr eaLnBrk="1" hangingPunct="1">
              <a:defRPr/>
            </a:pPr>
            <a:r>
              <a:rPr lang="zh-CN" altLang="en-US" sz="2600" b="1" dirty="0">
                <a:solidFill>
                  <a:srgbClr val="996600"/>
                </a:solidFill>
                <a:effectLst>
                  <a:outerShdw blurRad="38100" dist="38100" dir="2700000" algn="tl">
                    <a:srgbClr val="C0C0C0"/>
                  </a:outerShdw>
                </a:effectLst>
              </a:rPr>
              <a:t>折弯的需求曲线</a:t>
            </a:r>
          </a:p>
          <a:p>
            <a:pPr eaLnBrk="1" hangingPunct="1">
              <a:defRPr/>
            </a:pPr>
            <a:r>
              <a:rPr lang="zh-CN" altLang="en-US" sz="2600" b="1" dirty="0">
                <a:solidFill>
                  <a:srgbClr val="996600"/>
                </a:solidFill>
                <a:effectLst>
                  <a:outerShdw blurRad="38100" dist="38100" dir="2700000" algn="tl">
                    <a:srgbClr val="C0C0C0"/>
                  </a:outerShdw>
                </a:effectLst>
              </a:rPr>
              <a:t>间断的边际收益曲线</a:t>
            </a:r>
          </a:p>
          <a:p>
            <a:pPr eaLnBrk="1" hangingPunct="1">
              <a:defRPr/>
            </a:pPr>
            <a:r>
              <a:rPr lang="zh-CN" altLang="en-US" sz="2600" b="1" dirty="0">
                <a:solidFill>
                  <a:srgbClr val="996600"/>
                </a:solidFill>
                <a:effectLst>
                  <a:outerShdw blurRad="38100" dist="38100" dir="2700000" algn="tl">
                    <a:srgbClr val="C0C0C0"/>
                  </a:outerShdw>
                </a:effectLst>
              </a:rPr>
              <a:t>成本在一定范围内变化不影响价格</a:t>
            </a:r>
            <a:r>
              <a:rPr lang="en-US" altLang="zh-CN" sz="2600" b="1" dirty="0">
                <a:solidFill>
                  <a:srgbClr val="996600"/>
                </a:solidFill>
                <a:effectLst>
                  <a:outerShdw blurRad="38100" dist="38100" dir="2700000" algn="tl">
                    <a:srgbClr val="C0C0C0"/>
                  </a:outerShdw>
                </a:effectLst>
              </a:rPr>
              <a:t>----</a:t>
            </a:r>
            <a:r>
              <a:rPr lang="zh-CN" altLang="en-US" sz="2600" b="1" dirty="0">
                <a:solidFill>
                  <a:srgbClr val="996600"/>
                </a:solidFill>
                <a:effectLst>
                  <a:outerShdw blurRad="38100" dist="38100" dir="2700000" algn="tl">
                    <a:srgbClr val="C0C0C0"/>
                  </a:outerShdw>
                </a:effectLst>
              </a:rPr>
              <a:t>价格粘性</a:t>
            </a:r>
          </a:p>
          <a:p>
            <a:pPr eaLnBrk="1" hangingPunct="1">
              <a:defRPr/>
            </a:pPr>
            <a:endParaRPr lang="zh-CN" altLang="en-US" sz="2600" dirty="0">
              <a:effectLst>
                <a:outerShdw blurRad="38100" dist="38100" dir="2700000" algn="tl">
                  <a:srgbClr val="C0C0C0"/>
                </a:outerShdw>
              </a:effectLst>
            </a:endParaRPr>
          </a:p>
        </p:txBody>
      </p:sp>
      <p:pic>
        <p:nvPicPr>
          <p:cNvPr id="74756" name="Picture 2"/>
          <p:cNvPicPr>
            <a:picLocks noGrp="1" noChangeAspect="1" noChangeArrowheads="1"/>
          </p:cNvPicPr>
          <p:nvPr>
            <p:ph sz="half" idx="4294967295"/>
          </p:nvPr>
        </p:nvPicPr>
        <p:blipFill>
          <a:blip r:embed="rId2"/>
          <a:srcRect/>
          <a:stretch>
            <a:fillRect/>
          </a:stretch>
        </p:blipFill>
        <p:spPr>
          <a:xfrm>
            <a:off x="4572000" y="2071688"/>
            <a:ext cx="4429125" cy="4071937"/>
          </a:xfrm>
        </p:spPr>
      </p:pic>
    </p:spTree>
  </p:cSld>
  <p:clrMapOvr>
    <a:masterClrMapping/>
  </p:clrMapOvr>
  <p:transition>
    <p:pull dir="ru"/>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4"/>
          <p:cNvSpPr>
            <a:spLocks noGrp="1" noChangeArrowheads="1"/>
          </p:cNvSpPr>
          <p:nvPr>
            <p:ph type="title" idx="4294967295"/>
          </p:nvPr>
        </p:nvSpPr>
        <p:spPr/>
        <p:txBody>
          <a:bodyPr anchor="ctr"/>
          <a:lstStyle/>
          <a:p>
            <a:pPr eaLnBrk="1" hangingPunct="1"/>
            <a:r>
              <a:rPr lang="zh-CN" altLang="en-US" sz="3200" b="1" dirty="0">
                <a:solidFill>
                  <a:srgbClr val="996600"/>
                </a:solidFill>
              </a:rPr>
              <a:t>（</a:t>
            </a:r>
            <a:r>
              <a:rPr lang="en-US" altLang="zh-CN" sz="3200" b="1" dirty="0">
                <a:solidFill>
                  <a:srgbClr val="996600"/>
                </a:solidFill>
              </a:rPr>
              <a:t>2</a:t>
            </a:r>
            <a:r>
              <a:rPr lang="zh-CN" altLang="en-US" sz="3200" b="1" dirty="0">
                <a:solidFill>
                  <a:srgbClr val="996600"/>
                </a:solidFill>
              </a:rPr>
              <a:t>）价格黏性的结果</a:t>
            </a:r>
            <a:br>
              <a:rPr lang="zh-CN" altLang="en-US" sz="3200" b="1" dirty="0">
                <a:solidFill>
                  <a:srgbClr val="996600"/>
                </a:solidFill>
              </a:rPr>
            </a:br>
            <a:r>
              <a:rPr lang="zh-CN" altLang="en-US" sz="3200" b="1" dirty="0">
                <a:solidFill>
                  <a:srgbClr val="996600"/>
                </a:solidFill>
              </a:rPr>
              <a:t>                   </a:t>
            </a:r>
            <a:r>
              <a:rPr lang="en-US" altLang="zh-CN" sz="3200" b="1" dirty="0">
                <a:solidFill>
                  <a:srgbClr val="996600"/>
                </a:solidFill>
                <a:latin typeface="Arial" charset="0"/>
              </a:rPr>
              <a:t>——</a:t>
            </a:r>
            <a:r>
              <a:rPr lang="zh-CN" altLang="en-US" sz="3200" b="1" dirty="0">
                <a:solidFill>
                  <a:srgbClr val="996600"/>
                </a:solidFill>
                <a:latin typeface="Arial" charset="0"/>
              </a:rPr>
              <a:t>非自愿失业</a:t>
            </a:r>
            <a:endParaRPr lang="zh-CN" altLang="en-US" sz="3200" b="1" dirty="0">
              <a:solidFill>
                <a:srgbClr val="996600"/>
              </a:solidFill>
            </a:endParaRPr>
          </a:p>
        </p:txBody>
      </p:sp>
      <p:sp>
        <p:nvSpPr>
          <p:cNvPr id="118789" name="Rectangle 5"/>
          <p:cNvSpPr>
            <a:spLocks noGrp="1" noChangeArrowheads="1"/>
          </p:cNvSpPr>
          <p:nvPr>
            <p:ph type="body" sz="half" idx="4294967295"/>
          </p:nvPr>
        </p:nvSpPr>
        <p:spPr>
          <a:xfrm>
            <a:off x="566738" y="1752600"/>
            <a:ext cx="3925887" cy="4267200"/>
          </a:xfrm>
        </p:spPr>
        <p:txBody>
          <a:bodyPr/>
          <a:lstStyle/>
          <a:p>
            <a:pPr eaLnBrk="1" hangingPunct="1">
              <a:defRPr/>
            </a:pPr>
            <a:endParaRPr lang="zh-CN" altLang="en-US" sz="2600" b="1">
              <a:effectLst>
                <a:outerShdw blurRad="38100" dist="38100" dir="2700000" algn="tl">
                  <a:srgbClr val="C0C0C0"/>
                </a:outerShdw>
              </a:effectLst>
            </a:endParaRPr>
          </a:p>
          <a:p>
            <a:pPr eaLnBrk="1" hangingPunct="1">
              <a:defRPr/>
            </a:pPr>
            <a:endParaRPr lang="zh-CN" altLang="en-US" sz="2600" b="1">
              <a:effectLst>
                <a:outerShdw blurRad="38100" dist="38100" dir="2700000" algn="tl">
                  <a:srgbClr val="C0C0C0"/>
                </a:outerShdw>
              </a:effectLst>
            </a:endParaRPr>
          </a:p>
          <a:p>
            <a:pPr eaLnBrk="1" hangingPunct="1">
              <a:defRPr/>
            </a:pPr>
            <a:r>
              <a:rPr lang="zh-CN" altLang="en-US" sz="2600" b="1">
                <a:effectLst>
                  <a:outerShdw blurRad="38100" dist="38100" dir="2700000" algn="tl">
                    <a:srgbClr val="C0C0C0"/>
                  </a:outerShdw>
                </a:effectLst>
              </a:rPr>
              <a:t>实际国民收入小于充分就业的国民收入水平</a:t>
            </a:r>
            <a:endParaRPr lang="en-US" altLang="zh-CN" sz="2600" b="1">
              <a:effectLst>
                <a:outerShdw blurRad="38100" dist="38100" dir="2700000" algn="tl">
                  <a:srgbClr val="C0C0C0"/>
                </a:outerShdw>
              </a:effectLst>
            </a:endParaRPr>
          </a:p>
          <a:p>
            <a:pPr eaLnBrk="1" hangingPunct="1">
              <a:defRPr/>
            </a:pPr>
            <a:r>
              <a:rPr lang="zh-CN" altLang="en-US" sz="2600" b="1">
                <a:effectLst>
                  <a:outerShdw blurRad="38100" dist="38100" dir="2700000" algn="tl">
                    <a:srgbClr val="C0C0C0"/>
                  </a:outerShdw>
                </a:effectLst>
              </a:rPr>
              <a:t>当</a:t>
            </a:r>
            <a:r>
              <a:rPr lang="en-US" altLang="zh-CN" sz="2600" b="1">
                <a:effectLst>
                  <a:outerShdw blurRad="38100" dist="38100" dir="2700000" algn="tl">
                    <a:srgbClr val="C0C0C0"/>
                  </a:outerShdw>
                </a:effectLst>
              </a:rPr>
              <a:t>AD ↓</a:t>
            </a:r>
            <a:r>
              <a:rPr lang="zh-CN" altLang="en-US" sz="2600" b="1">
                <a:effectLst>
                  <a:outerShdw blurRad="38100" dist="38100" dir="2700000" algn="tl">
                    <a:srgbClr val="C0C0C0"/>
                  </a:outerShdw>
                </a:effectLst>
              </a:rPr>
              <a:t>时，加剧加剧萧条</a:t>
            </a:r>
          </a:p>
          <a:p>
            <a:pPr eaLnBrk="1" hangingPunct="1">
              <a:defRPr/>
            </a:pPr>
            <a:endParaRPr lang="zh-CN" altLang="en-US" sz="2600"/>
          </a:p>
        </p:txBody>
      </p:sp>
      <p:pic>
        <p:nvPicPr>
          <p:cNvPr id="75780" name="内容占位符 5" descr="供给曲线.jpg"/>
          <p:cNvPicPr>
            <a:picLocks noGrp="1" noChangeAspect="1" noChangeArrowheads="1"/>
          </p:cNvPicPr>
          <p:nvPr>
            <p:ph sz="half" idx="4294967295"/>
          </p:nvPr>
        </p:nvPicPr>
        <p:blipFill>
          <a:blip r:embed="rId2"/>
          <a:srcRect/>
          <a:stretch>
            <a:fillRect/>
          </a:stretch>
        </p:blipFill>
        <p:spPr>
          <a:xfrm>
            <a:off x="4641850" y="2152650"/>
            <a:ext cx="3925888" cy="3467100"/>
          </a:xfrm>
        </p:spPr>
      </p:pic>
    </p:spTree>
  </p:cSld>
  <p:clrMapOvr>
    <a:masterClrMapping/>
  </p:clrMapOvr>
  <p:transition>
    <p:pull dir="ru"/>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840F7433-8F38-46F3-86B2-3751EA89770F}"/>
              </a:ext>
            </a:extLst>
          </p:cNvPr>
          <p:cNvSpPr>
            <a:spLocks noGrp="1"/>
          </p:cNvSpPr>
          <p:nvPr>
            <p:ph type="title"/>
          </p:nvPr>
        </p:nvSpPr>
        <p:spPr/>
        <p:txBody>
          <a:bodyPr/>
          <a:lstStyle/>
          <a:p>
            <a:r>
              <a:rPr lang="zh-CN" altLang="en-US" sz="2800" kern="100" dirty="0">
                <a:solidFill>
                  <a:srgbClr val="663300"/>
                </a:solidFill>
                <a:latin typeface="黑体" panose="02010609060101010101" pitchFamily="49" charset="-122"/>
                <a:ea typeface="黑体" panose="02010609060101010101" pitchFamily="49" charset="-122"/>
                <a:cs typeface="Times New Roman" panose="02020603050405020304" pitchFamily="18" charset="0"/>
              </a:rPr>
              <a:t>七</a:t>
            </a:r>
            <a:r>
              <a:rPr lang="zh-CN" altLang="en-US" sz="2800" kern="100" dirty="0">
                <a:solidFill>
                  <a:srgbClr val="663300"/>
                </a:solidFill>
                <a:effectLst/>
                <a:latin typeface="黑体" panose="02010609060101010101" pitchFamily="49" charset="-122"/>
                <a:ea typeface="黑体" panose="02010609060101010101" pitchFamily="49" charset="-122"/>
                <a:cs typeface="Times New Roman" panose="02020603050405020304" pitchFamily="18" charset="0"/>
              </a:rPr>
              <a:t>、</a:t>
            </a:r>
            <a:r>
              <a:rPr lang="zh-CN" altLang="zh-CN" sz="2800" kern="100" dirty="0">
                <a:solidFill>
                  <a:srgbClr val="663300"/>
                </a:solidFill>
                <a:effectLst/>
                <a:latin typeface="黑体" panose="02010609060101010101" pitchFamily="49" charset="-122"/>
                <a:ea typeface="黑体" panose="02010609060101010101" pitchFamily="49" charset="-122"/>
                <a:cs typeface="Times New Roman" panose="02020603050405020304" pitchFamily="18" charset="0"/>
              </a:rPr>
              <a:t>技术进步内生化：内生经济增长理论的核心</a:t>
            </a:r>
            <a:endParaRPr lang="zh-CN" altLang="en-US" sz="2800" dirty="0">
              <a:solidFill>
                <a:srgbClr val="663300"/>
              </a:solidFill>
              <a:latin typeface="黑体" panose="02010609060101010101" pitchFamily="49" charset="-122"/>
              <a:ea typeface="黑体" panose="02010609060101010101" pitchFamily="49" charset="-122"/>
            </a:endParaRPr>
          </a:p>
        </p:txBody>
      </p:sp>
      <p:sp>
        <p:nvSpPr>
          <p:cNvPr id="6" name="内容占位符 5">
            <a:extLst>
              <a:ext uri="{FF2B5EF4-FFF2-40B4-BE49-F238E27FC236}">
                <a16:creationId xmlns:a16="http://schemas.microsoft.com/office/drawing/2014/main" id="{68771D72-D18A-4A68-86A2-1322B17AC638}"/>
              </a:ext>
            </a:extLst>
          </p:cNvPr>
          <p:cNvSpPr>
            <a:spLocks noGrp="1"/>
          </p:cNvSpPr>
          <p:nvPr>
            <p:ph idx="1"/>
          </p:nvPr>
        </p:nvSpPr>
        <p:spPr/>
        <p:txBody>
          <a:bodyPr/>
          <a:lstStyle/>
          <a:p>
            <a:r>
              <a:rPr lang="zh-CN" altLang="zh-CN" sz="2800" b="1" kern="100" dirty="0">
                <a:solidFill>
                  <a:srgbClr val="996600"/>
                </a:solidFill>
                <a:effectLst/>
                <a:latin typeface="Times New Roman" panose="02020603050405020304" pitchFamily="18" charset="0"/>
                <a:ea typeface="宋体" panose="02010600030101010101" pitchFamily="2" charset="-122"/>
              </a:rPr>
              <a:t>超越新古典增长模型</a:t>
            </a:r>
            <a:endParaRPr lang="en-US" altLang="zh-CN" sz="2800" b="1" kern="100" dirty="0">
              <a:solidFill>
                <a:srgbClr val="996600"/>
              </a:solidFill>
              <a:effectLst/>
              <a:latin typeface="Times New Roman" panose="02020603050405020304" pitchFamily="18" charset="0"/>
              <a:ea typeface="宋体" panose="02010600030101010101" pitchFamily="2" charset="-122"/>
            </a:endParaRPr>
          </a:p>
          <a:p>
            <a:r>
              <a:rPr lang="zh-CN" altLang="zh-CN" sz="2800" b="1" kern="100" dirty="0">
                <a:solidFill>
                  <a:srgbClr val="996600"/>
                </a:solidFill>
                <a:effectLst/>
                <a:latin typeface="Times New Roman" panose="02020603050405020304" pitchFamily="18" charset="0"/>
                <a:ea typeface="宋体" panose="02010600030101010101" pitchFamily="2" charset="-122"/>
              </a:rPr>
              <a:t>重视技术进步和政府干预：内生增长理论的基本思想</a:t>
            </a:r>
            <a:endParaRPr lang="en-US" altLang="zh-CN" sz="2800" b="1" kern="100" dirty="0">
              <a:solidFill>
                <a:srgbClr val="996600"/>
              </a:solidFill>
              <a:effectLst/>
              <a:latin typeface="Times New Roman" panose="02020603050405020304" pitchFamily="18" charset="0"/>
              <a:ea typeface="宋体" panose="02010600030101010101" pitchFamily="2" charset="-122"/>
            </a:endParaRPr>
          </a:p>
          <a:p>
            <a:r>
              <a:rPr lang="zh-CN" altLang="zh-CN" sz="2800" b="1" kern="100" dirty="0">
                <a:solidFill>
                  <a:srgbClr val="996600"/>
                </a:solidFill>
                <a:effectLst/>
                <a:latin typeface="Times New Roman" panose="02020603050405020304" pitchFamily="18" charset="0"/>
                <a:ea typeface="宋体" panose="02010600030101010101" pitchFamily="2" charset="-122"/>
                <a:cs typeface="Times New Roman" panose="02020603050405020304" pitchFamily="18" charset="0"/>
              </a:rPr>
              <a:t>技术进步成为解释变量：内生增长理论的主要特点</a:t>
            </a:r>
            <a:endParaRPr lang="zh-CN" altLang="zh-CN" sz="2800" kern="100" dirty="0">
              <a:solidFill>
                <a:srgbClr val="996600"/>
              </a:solidFill>
              <a:effectLst/>
              <a:latin typeface="Times New Roman" panose="02020603050405020304" pitchFamily="18" charset="0"/>
              <a:ea typeface="宋体" panose="02010600030101010101" pitchFamily="2" charset="-122"/>
            </a:endParaRPr>
          </a:p>
          <a:p>
            <a:endParaRPr lang="zh-CN" altLang="zh-CN" sz="2800" kern="100" dirty="0">
              <a:solidFill>
                <a:srgbClr val="996600"/>
              </a:solidFill>
              <a:effectLst/>
              <a:latin typeface="Times New Roman" panose="02020603050405020304" pitchFamily="18" charset="0"/>
              <a:ea typeface="宋体" panose="02010600030101010101" pitchFamily="2" charset="-122"/>
            </a:endParaRPr>
          </a:p>
          <a:p>
            <a:endParaRPr lang="zh-CN" altLang="en-US" dirty="0"/>
          </a:p>
        </p:txBody>
      </p:sp>
    </p:spTree>
    <p:extLst>
      <p:ext uri="{BB962C8B-B14F-4D97-AF65-F5344CB8AC3E}">
        <p14:creationId xmlns:p14="http://schemas.microsoft.com/office/powerpoint/2010/main" val="4190266017"/>
      </p:ext>
    </p:extLst>
  </p:cSld>
  <p:clrMapOvr>
    <a:masterClrMapping/>
  </p:clrMapOvr>
  <p:transition>
    <p:pull dir="ru"/>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E18BBC-2888-43A6-9B06-7EBB71BC5A6E}"/>
              </a:ext>
            </a:extLst>
          </p:cNvPr>
          <p:cNvSpPr>
            <a:spLocks noGrp="1"/>
          </p:cNvSpPr>
          <p:nvPr>
            <p:ph type="title"/>
          </p:nvPr>
        </p:nvSpPr>
        <p:spPr/>
        <p:txBody>
          <a:bodyPr/>
          <a:lstStyle/>
          <a:p>
            <a:r>
              <a:rPr lang="zh-CN" altLang="en-US" sz="2800" kern="100" dirty="0">
                <a:solidFill>
                  <a:srgbClr val="663300"/>
                </a:solidFill>
                <a:latin typeface="黑体" panose="02010609060101010101" pitchFamily="49" charset="-122"/>
                <a:ea typeface="黑体" panose="02010609060101010101" pitchFamily="49" charset="-122"/>
                <a:cs typeface="Times New Roman" panose="02020603050405020304" pitchFamily="18" charset="0"/>
              </a:rPr>
              <a:t>七</a:t>
            </a:r>
            <a:r>
              <a:rPr lang="zh-CN" altLang="en-US" sz="2800" kern="100" dirty="0">
                <a:solidFill>
                  <a:srgbClr val="663300"/>
                </a:solidFill>
                <a:effectLst/>
                <a:latin typeface="黑体" panose="02010609060101010101" pitchFamily="49" charset="-122"/>
                <a:ea typeface="黑体" panose="02010609060101010101" pitchFamily="49" charset="-122"/>
                <a:cs typeface="Times New Roman" panose="02020603050405020304" pitchFamily="18" charset="0"/>
              </a:rPr>
              <a:t>、</a:t>
            </a:r>
            <a:r>
              <a:rPr lang="zh-CN" altLang="zh-CN" sz="2800" kern="100" dirty="0">
                <a:solidFill>
                  <a:srgbClr val="663300"/>
                </a:solidFill>
                <a:effectLst/>
                <a:latin typeface="黑体" panose="02010609060101010101" pitchFamily="49" charset="-122"/>
                <a:ea typeface="黑体" panose="02010609060101010101" pitchFamily="49" charset="-122"/>
                <a:cs typeface="Times New Roman" panose="02020603050405020304" pitchFamily="18" charset="0"/>
              </a:rPr>
              <a:t>技术进步内生化：内生经济增长理论的核心</a:t>
            </a:r>
            <a:endParaRPr lang="zh-CN" altLang="en-US" sz="2800" dirty="0"/>
          </a:p>
        </p:txBody>
      </p:sp>
      <p:sp>
        <p:nvSpPr>
          <p:cNvPr id="3" name="内容占位符 2">
            <a:extLst>
              <a:ext uri="{FF2B5EF4-FFF2-40B4-BE49-F238E27FC236}">
                <a16:creationId xmlns:a16="http://schemas.microsoft.com/office/drawing/2014/main" id="{63F71ADE-7611-4F08-B425-76128D59B169}"/>
              </a:ext>
            </a:extLst>
          </p:cNvPr>
          <p:cNvSpPr>
            <a:spLocks noGrp="1"/>
          </p:cNvSpPr>
          <p:nvPr>
            <p:ph idx="1"/>
          </p:nvPr>
        </p:nvSpPr>
        <p:spPr/>
        <p:txBody>
          <a:bodyPr/>
          <a:lstStyle/>
          <a:p>
            <a:pPr marL="0" indent="0">
              <a:buNone/>
            </a:pPr>
            <a:r>
              <a:rPr lang="zh-CN" altLang="en-US" sz="2800" b="1" kern="100" dirty="0">
                <a:solidFill>
                  <a:srgbClr val="663300"/>
                </a:solidFill>
                <a:effectLst/>
                <a:latin typeface="Times New Roman" panose="02020603050405020304" pitchFamily="18" charset="0"/>
                <a:ea typeface="宋体" panose="02010600030101010101" pitchFamily="2" charset="-122"/>
              </a:rPr>
              <a:t>（一）</a:t>
            </a:r>
            <a:r>
              <a:rPr lang="zh-CN" altLang="zh-CN" sz="2800" b="1" kern="100" dirty="0">
                <a:solidFill>
                  <a:srgbClr val="663300"/>
                </a:solidFill>
                <a:effectLst/>
                <a:latin typeface="Times New Roman" panose="02020603050405020304" pitchFamily="18" charset="0"/>
                <a:ea typeface="宋体" panose="02010600030101010101" pitchFamily="2" charset="-122"/>
              </a:rPr>
              <a:t>超越新古典增长模型</a:t>
            </a:r>
            <a:endParaRPr lang="en-US" altLang="zh-CN" sz="2800" b="1" kern="100" dirty="0">
              <a:solidFill>
                <a:srgbClr val="663300"/>
              </a:solidFill>
              <a:effectLst/>
              <a:latin typeface="Times New Roman" panose="02020603050405020304" pitchFamily="18" charset="0"/>
              <a:ea typeface="宋体" panose="02010600030101010101" pitchFamily="2" charset="-122"/>
            </a:endParaRPr>
          </a:p>
          <a:p>
            <a:r>
              <a:rPr lang="zh-CN" altLang="zh-CN" sz="2400" b="1" kern="100" dirty="0">
                <a:solidFill>
                  <a:srgbClr val="996600"/>
                </a:solidFill>
                <a:effectLst/>
                <a:latin typeface="Times New Roman" panose="02020603050405020304" pitchFamily="18" charset="0"/>
                <a:ea typeface="宋体" panose="02010600030101010101" pitchFamily="2" charset="-122"/>
                <a:cs typeface="Times New Roman" panose="02020603050405020304" pitchFamily="18" charset="0"/>
              </a:rPr>
              <a:t>新古典增长模型</a:t>
            </a:r>
            <a:r>
              <a:rPr lang="zh-CN" altLang="en-US" sz="2400" b="1" kern="100" dirty="0">
                <a:solidFill>
                  <a:srgbClr val="9966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400" b="1" kern="100" dirty="0">
                <a:solidFill>
                  <a:srgbClr val="996600"/>
                </a:solidFill>
                <a:effectLst/>
                <a:latin typeface="Times New Roman" panose="02020603050405020304" pitchFamily="18" charset="0"/>
                <a:ea typeface="宋体" panose="02010600030101010101" pitchFamily="2" charset="-122"/>
                <a:cs typeface="Times New Roman" panose="02020603050405020304" pitchFamily="18" charset="0"/>
              </a:rPr>
              <a:t>技术进步是一个外生变量</a:t>
            </a:r>
            <a:r>
              <a:rPr lang="zh-CN" altLang="en-US" sz="2400" b="1" kern="100" dirty="0">
                <a:solidFill>
                  <a:srgbClr val="9966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400" b="1" kern="100" dirty="0">
                <a:solidFill>
                  <a:srgbClr val="996600"/>
                </a:solidFill>
                <a:effectLst/>
                <a:latin typeface="Times New Roman" panose="02020603050405020304" pitchFamily="18" charset="0"/>
                <a:ea typeface="宋体" panose="02010600030101010101" pitchFamily="2" charset="-122"/>
                <a:cs typeface="Times New Roman" panose="02020603050405020304" pitchFamily="18" charset="0"/>
              </a:rPr>
              <a:t>技术进步对经济增长的贡献是采用“余值”的方法测度</a:t>
            </a:r>
            <a:endParaRPr lang="en-US" altLang="zh-CN" sz="2400" b="1" kern="100" dirty="0">
              <a:solidFill>
                <a:srgbClr val="9966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en-US" altLang="zh-CN" sz="2400" b="1" kern="100" dirty="0">
              <a:solidFill>
                <a:srgbClr val="9966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400" b="1" kern="100" dirty="0">
                <a:solidFill>
                  <a:srgbClr val="996600"/>
                </a:solidFill>
                <a:latin typeface="Times New Roman" panose="02020603050405020304" pitchFamily="18" charset="0"/>
                <a:ea typeface="宋体" panose="02010600030101010101" pitchFamily="2" charset="-122"/>
                <a:cs typeface="Times New Roman" panose="02020603050405020304" pitchFamily="18" charset="0"/>
              </a:rPr>
              <a:t>环境污染和自然资源短缺，</a:t>
            </a:r>
            <a:r>
              <a:rPr lang="zh-CN" altLang="zh-CN" sz="2400" b="1" kern="100" dirty="0">
                <a:solidFill>
                  <a:srgbClr val="996600"/>
                </a:solidFill>
                <a:effectLst/>
                <a:latin typeface="Times New Roman" panose="02020603050405020304" pitchFamily="18" charset="0"/>
                <a:ea typeface="宋体" panose="02010600030101010101" pitchFamily="2" charset="-122"/>
              </a:rPr>
              <a:t>寻求新的经济增长的驱动力</a:t>
            </a:r>
            <a:r>
              <a:rPr lang="zh-CN" altLang="en-US" sz="2400" b="1" kern="100" dirty="0">
                <a:solidFill>
                  <a:srgbClr val="996600"/>
                </a:solidFill>
                <a:effectLst/>
                <a:latin typeface="Times New Roman" panose="02020603050405020304" pitchFamily="18" charset="0"/>
                <a:ea typeface="宋体" panose="02010600030101010101" pitchFamily="2" charset="-122"/>
              </a:rPr>
              <a:t>：</a:t>
            </a:r>
            <a:r>
              <a:rPr lang="zh-CN" altLang="zh-CN" sz="2400" b="1" kern="100" dirty="0">
                <a:solidFill>
                  <a:srgbClr val="996600"/>
                </a:solidFill>
                <a:effectLst/>
                <a:latin typeface="Times New Roman" panose="02020603050405020304" pitchFamily="18" charset="0"/>
                <a:ea typeface="宋体" panose="02010600030101010101" pitchFamily="2" charset="-122"/>
              </a:rPr>
              <a:t>收益递增、人力资本、研究与开发、技术扩散、外部效应等都成为内生增长理论的重要论题。</a:t>
            </a:r>
            <a:endParaRPr lang="en-US" altLang="zh-CN" sz="2400" b="1" kern="100" dirty="0">
              <a:solidFill>
                <a:srgbClr val="996600"/>
              </a:solidFill>
              <a:effectLst/>
              <a:latin typeface="Times New Roman" panose="02020603050405020304" pitchFamily="18" charset="0"/>
              <a:ea typeface="宋体" panose="02010600030101010101" pitchFamily="2" charset="-122"/>
            </a:endParaRPr>
          </a:p>
          <a:p>
            <a:pPr marL="0" indent="0">
              <a:buNone/>
            </a:pPr>
            <a:endParaRPr lang="en-US" altLang="zh-CN" sz="2400" b="1" kern="100" dirty="0">
              <a:solidFill>
                <a:srgbClr val="996600"/>
              </a:solidFill>
              <a:effectLst/>
              <a:latin typeface="Times New Roman" panose="02020603050405020304" pitchFamily="18" charset="0"/>
              <a:ea typeface="宋体" panose="02010600030101010101" pitchFamily="2" charset="-122"/>
            </a:endParaRPr>
          </a:p>
          <a:p>
            <a:r>
              <a:rPr lang="zh-CN" altLang="en-US" sz="2400" b="1" kern="100" dirty="0">
                <a:solidFill>
                  <a:srgbClr val="996600"/>
                </a:solidFill>
                <a:latin typeface="Times New Roman" panose="02020603050405020304" pitchFamily="18" charset="0"/>
                <a:ea typeface="宋体" panose="02010600030101010101" pitchFamily="2" charset="-122"/>
              </a:rPr>
              <a:t>新</a:t>
            </a:r>
            <a:r>
              <a:rPr lang="zh-CN" altLang="zh-CN" sz="2400" b="1" kern="100" dirty="0">
                <a:solidFill>
                  <a:srgbClr val="996600"/>
                </a:solidFill>
                <a:effectLst/>
                <a:latin typeface="Times New Roman" panose="02020603050405020304" pitchFamily="18" charset="0"/>
                <a:ea typeface="宋体" panose="02010600030101010101" pitchFamily="2" charset="-122"/>
              </a:rPr>
              <a:t>凯恩斯主义者而且把技术进步内生化</a:t>
            </a:r>
          </a:p>
          <a:p>
            <a:pPr marL="0" indent="0">
              <a:buNone/>
            </a:pPr>
            <a:endParaRPr lang="zh-CN" altLang="en-US" dirty="0"/>
          </a:p>
        </p:txBody>
      </p:sp>
    </p:spTree>
    <p:extLst>
      <p:ext uri="{BB962C8B-B14F-4D97-AF65-F5344CB8AC3E}">
        <p14:creationId xmlns:p14="http://schemas.microsoft.com/office/powerpoint/2010/main" val="233817132"/>
      </p:ext>
    </p:extLst>
  </p:cSld>
  <p:clrMapOvr>
    <a:masterClrMapping/>
  </p:clrMapOvr>
  <p:transition>
    <p:pull dir="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noChangeArrowheads="1"/>
          </p:cNvSpPr>
          <p:nvPr>
            <p:ph type="title"/>
          </p:nvPr>
        </p:nvSpPr>
        <p:spPr>
          <a:xfrm>
            <a:off x="0" y="304800"/>
            <a:ext cx="8575675" cy="1216025"/>
          </a:xfrm>
        </p:spPr>
        <p:txBody>
          <a:bodyPr/>
          <a:lstStyle/>
          <a:p>
            <a:pPr eaLnBrk="1" hangingPunct="1"/>
            <a:r>
              <a:rPr lang="zh-CN" altLang="en-US" sz="2800" b="1" dirty="0">
                <a:solidFill>
                  <a:srgbClr val="663300"/>
                </a:solidFill>
              </a:rPr>
              <a:t>耶伦（</a:t>
            </a:r>
            <a:r>
              <a:rPr lang="en-US" altLang="zh-CN" sz="2800" b="1" dirty="0">
                <a:solidFill>
                  <a:srgbClr val="663300"/>
                </a:solidFill>
              </a:rPr>
              <a:t>Janet L. Yellen</a:t>
            </a:r>
            <a:r>
              <a:rPr lang="zh-CN" altLang="en-US" sz="2800" b="1" dirty="0">
                <a:solidFill>
                  <a:srgbClr val="663300"/>
                </a:solidFill>
              </a:rPr>
              <a:t>）</a:t>
            </a:r>
            <a:r>
              <a:rPr lang="en-US" altLang="zh-CN" sz="2800" b="1" dirty="0">
                <a:solidFill>
                  <a:srgbClr val="663300"/>
                </a:solidFill>
              </a:rPr>
              <a:t>&amp;</a:t>
            </a:r>
            <a:br>
              <a:rPr lang="en-US" sz="2800" b="1" dirty="0">
                <a:solidFill>
                  <a:srgbClr val="663300"/>
                </a:solidFill>
              </a:rPr>
            </a:br>
            <a:r>
              <a:rPr lang="zh-CN" altLang="en-US" sz="2800" b="1" dirty="0">
                <a:solidFill>
                  <a:srgbClr val="663300"/>
                </a:solidFill>
              </a:rPr>
              <a:t>乔治</a:t>
            </a:r>
            <a:r>
              <a:rPr lang="en-US" altLang="zh-CN" sz="2800" b="1" dirty="0">
                <a:solidFill>
                  <a:srgbClr val="663300"/>
                </a:solidFill>
              </a:rPr>
              <a:t>-</a:t>
            </a:r>
            <a:r>
              <a:rPr lang="zh-CN" altLang="en-US" sz="2800" b="1" dirty="0">
                <a:solidFill>
                  <a:srgbClr val="663300"/>
                </a:solidFill>
              </a:rPr>
              <a:t>阿克洛夫</a:t>
            </a:r>
            <a:r>
              <a:rPr lang="en-US" altLang="zh-CN" sz="2800" b="1" dirty="0">
                <a:solidFill>
                  <a:srgbClr val="663300"/>
                </a:solidFill>
              </a:rPr>
              <a:t>(George </a:t>
            </a:r>
            <a:r>
              <a:rPr lang="en-US" altLang="zh-CN" sz="2800" b="1" dirty="0" err="1">
                <a:solidFill>
                  <a:srgbClr val="663300"/>
                </a:solidFill>
              </a:rPr>
              <a:t>Akerlof</a:t>
            </a:r>
            <a:r>
              <a:rPr lang="en-US" altLang="zh-CN" sz="2800" b="1" dirty="0">
                <a:solidFill>
                  <a:srgbClr val="663300"/>
                </a:solidFill>
              </a:rPr>
              <a:t>)</a:t>
            </a:r>
            <a:endParaRPr lang="zh-CN" altLang="en-US" sz="2800" b="1" dirty="0">
              <a:solidFill>
                <a:srgbClr val="663300"/>
              </a:solidFill>
            </a:endParaRPr>
          </a:p>
        </p:txBody>
      </p:sp>
      <p:pic>
        <p:nvPicPr>
          <p:cNvPr id="5" name="内容占位符 4">
            <a:extLst>
              <a:ext uri="{FF2B5EF4-FFF2-40B4-BE49-F238E27FC236}">
                <a16:creationId xmlns:a16="http://schemas.microsoft.com/office/drawing/2014/main" id="{A44E4351-E5A3-47A4-91AE-EA002C142EC1}"/>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259632" y="3172244"/>
            <a:ext cx="2160240" cy="1215134"/>
          </a:xfrm>
        </p:spPr>
      </p:pic>
      <p:sp>
        <p:nvSpPr>
          <p:cNvPr id="6" name="文本框 5">
            <a:extLst>
              <a:ext uri="{FF2B5EF4-FFF2-40B4-BE49-F238E27FC236}">
                <a16:creationId xmlns:a16="http://schemas.microsoft.com/office/drawing/2014/main" id="{952020F7-0784-4CE6-AB89-EDB50AD9A7D0}"/>
              </a:ext>
            </a:extLst>
          </p:cNvPr>
          <p:cNvSpPr txBox="1"/>
          <p:nvPr/>
        </p:nvSpPr>
        <p:spPr>
          <a:xfrm>
            <a:off x="683568" y="1797715"/>
            <a:ext cx="3518912" cy="707886"/>
          </a:xfrm>
          <a:prstGeom prst="rect">
            <a:avLst/>
          </a:prstGeom>
          <a:noFill/>
        </p:spPr>
        <p:txBody>
          <a:bodyPr wrap="none" rtlCol="0">
            <a:spAutoFit/>
          </a:bodyPr>
          <a:lstStyle/>
          <a:p>
            <a:r>
              <a:rPr lang="zh-CN" altLang="en-US" dirty="0"/>
              <a:t>奥巴马任命耶伦为美联储主席</a:t>
            </a:r>
            <a:endParaRPr lang="en-US" altLang="zh-CN" dirty="0"/>
          </a:p>
          <a:p>
            <a:r>
              <a:rPr lang="zh-CN" altLang="en-US" dirty="0"/>
              <a:t>（</a:t>
            </a:r>
            <a:r>
              <a:rPr lang="en-US" altLang="zh-CN" dirty="0"/>
              <a:t>2014-2018</a:t>
            </a:r>
            <a:r>
              <a:rPr lang="zh-CN" altLang="en-US" dirty="0"/>
              <a:t>）</a:t>
            </a:r>
          </a:p>
        </p:txBody>
      </p:sp>
      <p:sp>
        <p:nvSpPr>
          <p:cNvPr id="3" name="内容占位符 2">
            <a:extLst>
              <a:ext uri="{FF2B5EF4-FFF2-40B4-BE49-F238E27FC236}">
                <a16:creationId xmlns:a16="http://schemas.microsoft.com/office/drawing/2014/main" id="{BA3D5FCC-CB83-4EFF-83D1-99DB648BD718}"/>
              </a:ext>
            </a:extLst>
          </p:cNvPr>
          <p:cNvSpPr>
            <a:spLocks noGrp="1"/>
          </p:cNvSpPr>
          <p:nvPr>
            <p:ph sz="half" idx="2"/>
          </p:nvPr>
        </p:nvSpPr>
        <p:spPr/>
        <p:txBody>
          <a:bodyPr/>
          <a:lstStyle/>
          <a:p>
            <a:r>
              <a:rPr lang="en-US" altLang="zh-CN" sz="2000" dirty="0"/>
              <a:t>2021</a:t>
            </a:r>
            <a:r>
              <a:rPr lang="zh-CN" altLang="en-US" sz="2000" dirty="0"/>
              <a:t>年，美国财长</a:t>
            </a:r>
            <a:endParaRPr lang="en-US" altLang="zh-CN" sz="2000" dirty="0"/>
          </a:p>
          <a:p>
            <a:endParaRPr lang="zh-CN" altLang="en-US" sz="2000" dirty="0"/>
          </a:p>
        </p:txBody>
      </p:sp>
      <p:pic>
        <p:nvPicPr>
          <p:cNvPr id="7" name="图片 6">
            <a:extLst>
              <a:ext uri="{FF2B5EF4-FFF2-40B4-BE49-F238E27FC236}">
                <a16:creationId xmlns:a16="http://schemas.microsoft.com/office/drawing/2014/main" id="{21A542F4-2147-4884-B52F-59C377C8F74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24128" y="3130408"/>
            <a:ext cx="2009800" cy="1256970"/>
          </a:xfrm>
          <a:prstGeom prst="rect">
            <a:avLst/>
          </a:prstGeom>
        </p:spPr>
      </p:pic>
    </p:spTree>
  </p:cSld>
  <p:clrMapOvr>
    <a:masterClrMapping/>
  </p:clrMapOvr>
  <p:transition>
    <p:pull dir="ru"/>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47CAD0-6684-471D-BF85-C5DC1C3C23F5}"/>
              </a:ext>
            </a:extLst>
          </p:cNvPr>
          <p:cNvSpPr>
            <a:spLocks noGrp="1"/>
          </p:cNvSpPr>
          <p:nvPr>
            <p:ph type="title"/>
          </p:nvPr>
        </p:nvSpPr>
        <p:spPr/>
        <p:txBody>
          <a:bodyPr/>
          <a:lstStyle/>
          <a:p>
            <a:r>
              <a:rPr lang="zh-CN" altLang="en-US" sz="2800" kern="100" dirty="0">
                <a:solidFill>
                  <a:srgbClr val="663300"/>
                </a:solidFill>
                <a:latin typeface="黑体" panose="02010609060101010101" pitchFamily="49" charset="-122"/>
                <a:ea typeface="黑体" panose="02010609060101010101" pitchFamily="49" charset="-122"/>
                <a:cs typeface="Times New Roman" panose="02020603050405020304" pitchFamily="18" charset="0"/>
              </a:rPr>
              <a:t>七</a:t>
            </a:r>
            <a:r>
              <a:rPr lang="zh-CN" altLang="en-US" sz="2800" kern="100" dirty="0">
                <a:solidFill>
                  <a:srgbClr val="663300"/>
                </a:solidFill>
                <a:effectLst/>
                <a:latin typeface="黑体" panose="02010609060101010101" pitchFamily="49" charset="-122"/>
                <a:ea typeface="黑体" panose="02010609060101010101" pitchFamily="49" charset="-122"/>
                <a:cs typeface="Times New Roman" panose="02020603050405020304" pitchFamily="18" charset="0"/>
              </a:rPr>
              <a:t>、</a:t>
            </a:r>
            <a:r>
              <a:rPr lang="zh-CN" altLang="zh-CN" sz="2800" kern="100" dirty="0">
                <a:solidFill>
                  <a:srgbClr val="663300"/>
                </a:solidFill>
                <a:effectLst/>
                <a:latin typeface="黑体" panose="02010609060101010101" pitchFamily="49" charset="-122"/>
                <a:ea typeface="黑体" panose="02010609060101010101" pitchFamily="49" charset="-122"/>
                <a:cs typeface="Times New Roman" panose="02020603050405020304" pitchFamily="18" charset="0"/>
              </a:rPr>
              <a:t>技术进步内生化：内生经济增长理论的核心</a:t>
            </a:r>
            <a:endParaRPr lang="zh-CN" altLang="en-US" sz="2800" dirty="0"/>
          </a:p>
        </p:txBody>
      </p:sp>
      <p:sp>
        <p:nvSpPr>
          <p:cNvPr id="3" name="内容占位符 2">
            <a:extLst>
              <a:ext uri="{FF2B5EF4-FFF2-40B4-BE49-F238E27FC236}">
                <a16:creationId xmlns:a16="http://schemas.microsoft.com/office/drawing/2014/main" id="{D81D03FD-D310-4582-A1B6-B69368CBCAC2}"/>
              </a:ext>
            </a:extLst>
          </p:cNvPr>
          <p:cNvSpPr>
            <a:spLocks noGrp="1"/>
          </p:cNvSpPr>
          <p:nvPr>
            <p:ph idx="1"/>
          </p:nvPr>
        </p:nvSpPr>
        <p:spPr>
          <a:xfrm>
            <a:off x="179512" y="1752600"/>
            <a:ext cx="8784976" cy="4267200"/>
          </a:xfrm>
        </p:spPr>
        <p:txBody>
          <a:bodyPr/>
          <a:lstStyle/>
          <a:p>
            <a:pPr marL="0" indent="0">
              <a:buNone/>
            </a:pPr>
            <a:r>
              <a:rPr lang="zh-CN" altLang="en-US" sz="2800" b="1" kern="100" dirty="0">
                <a:solidFill>
                  <a:srgbClr val="996600"/>
                </a:solidFill>
                <a:effectLst/>
                <a:latin typeface="Times New Roman" panose="02020603050405020304" pitchFamily="18" charset="0"/>
                <a:ea typeface="宋体" panose="02010600030101010101" pitchFamily="2" charset="-122"/>
              </a:rPr>
              <a:t>（二）</a:t>
            </a:r>
            <a:r>
              <a:rPr lang="zh-CN" altLang="zh-CN" sz="2800" b="1" kern="100" dirty="0">
                <a:solidFill>
                  <a:srgbClr val="996600"/>
                </a:solidFill>
                <a:effectLst/>
                <a:latin typeface="Times New Roman" panose="02020603050405020304" pitchFamily="18" charset="0"/>
                <a:ea typeface="宋体" panose="02010600030101010101" pitchFamily="2" charset="-122"/>
              </a:rPr>
              <a:t>重视技术进步和政府干预：内生增长理论的基本思想</a:t>
            </a:r>
            <a:endParaRPr lang="en-US" altLang="zh-CN" sz="2800" b="1" kern="100" dirty="0">
              <a:solidFill>
                <a:srgbClr val="996600"/>
              </a:solidFill>
              <a:effectLst/>
              <a:latin typeface="Times New Roman" panose="02020603050405020304" pitchFamily="18" charset="0"/>
              <a:ea typeface="宋体" panose="02010600030101010101" pitchFamily="2" charset="-122"/>
            </a:endParaRPr>
          </a:p>
          <a:p>
            <a:pPr indent="266700" algn="just">
              <a:lnSpc>
                <a:spcPts val="2400"/>
              </a:lnSpc>
            </a:pPr>
            <a:r>
              <a:rPr lang="en-US" altLang="zh-CN" sz="2400" b="1" kern="100" dirty="0">
                <a:solidFill>
                  <a:srgbClr val="663300"/>
                </a:solidFill>
                <a:effectLst/>
                <a:latin typeface="Times New Roman" panose="02020603050405020304" pitchFamily="18" charset="0"/>
                <a:ea typeface="宋体" panose="02010600030101010101" pitchFamily="2" charset="-122"/>
              </a:rPr>
              <a:t>(1)</a:t>
            </a:r>
            <a:r>
              <a:rPr lang="zh-CN" altLang="zh-CN" sz="2400" b="1" kern="100" dirty="0">
                <a:solidFill>
                  <a:srgbClr val="663300"/>
                </a:solidFill>
                <a:effectLst/>
                <a:latin typeface="Times New Roman" panose="02020603050405020304" pitchFamily="18" charset="0"/>
                <a:ea typeface="宋体" panose="02010600030101010101" pitchFamily="2" charset="-122"/>
              </a:rPr>
              <a:t>技术进步（包含知识的增长）是经济增长的主要动力。</a:t>
            </a:r>
            <a:r>
              <a:rPr lang="en-US" altLang="zh-CN" sz="2400" b="1" kern="100" dirty="0">
                <a:solidFill>
                  <a:srgbClr val="663300"/>
                </a:solidFill>
                <a:effectLst/>
                <a:latin typeface="Times New Roman" panose="02020603050405020304" pitchFamily="18" charset="0"/>
                <a:ea typeface="宋体" panose="02010600030101010101" pitchFamily="2" charset="-122"/>
              </a:rPr>
              <a:t> </a:t>
            </a:r>
          </a:p>
          <a:p>
            <a:pPr indent="0" algn="just">
              <a:lnSpc>
                <a:spcPts val="2400"/>
              </a:lnSpc>
              <a:buNone/>
            </a:pPr>
            <a:endParaRPr lang="en-US" altLang="zh-CN" sz="2400" b="1" kern="100" dirty="0">
              <a:solidFill>
                <a:srgbClr val="663300"/>
              </a:solidFill>
              <a:effectLst/>
              <a:latin typeface="Times New Roman" panose="02020603050405020304" pitchFamily="18" charset="0"/>
              <a:ea typeface="宋体" panose="02010600030101010101" pitchFamily="2" charset="-122"/>
            </a:endParaRPr>
          </a:p>
          <a:p>
            <a:pPr indent="266700" algn="just">
              <a:lnSpc>
                <a:spcPts val="2400"/>
              </a:lnSpc>
            </a:pPr>
            <a:r>
              <a:rPr lang="en-US" altLang="zh-CN" sz="2400" b="1" kern="100" dirty="0">
                <a:solidFill>
                  <a:srgbClr val="663300"/>
                </a:solidFill>
                <a:effectLst/>
                <a:latin typeface="Times New Roman" panose="02020603050405020304" pitchFamily="18" charset="0"/>
                <a:ea typeface="宋体" panose="02010600030101010101" pitchFamily="2" charset="-122"/>
              </a:rPr>
              <a:t>(2)</a:t>
            </a:r>
            <a:r>
              <a:rPr lang="zh-CN" altLang="zh-CN" sz="2400" b="1" kern="100" dirty="0">
                <a:solidFill>
                  <a:srgbClr val="663300"/>
                </a:solidFill>
                <a:effectLst/>
                <a:latin typeface="Times New Roman" panose="02020603050405020304" pitchFamily="18" charset="0"/>
                <a:ea typeface="宋体" panose="02010600030101010101" pitchFamily="2" charset="-122"/>
              </a:rPr>
              <a:t>技术进步内生化。技术进步内生于厂商追求利润的投资过程，投资增加会促进技术进步及规模收益递增。</a:t>
            </a:r>
            <a:endParaRPr lang="en-US" altLang="zh-CN" sz="2400" b="1" kern="100" dirty="0">
              <a:solidFill>
                <a:srgbClr val="663300"/>
              </a:solidFill>
              <a:effectLst/>
              <a:latin typeface="Times New Roman" panose="02020603050405020304" pitchFamily="18" charset="0"/>
              <a:ea typeface="宋体" panose="02010600030101010101" pitchFamily="2" charset="-122"/>
            </a:endParaRPr>
          </a:p>
          <a:p>
            <a:pPr indent="0" algn="just">
              <a:lnSpc>
                <a:spcPts val="2400"/>
              </a:lnSpc>
              <a:buNone/>
            </a:pPr>
            <a:endParaRPr lang="zh-CN" altLang="zh-CN" sz="2400" b="1" kern="100" dirty="0">
              <a:solidFill>
                <a:srgbClr val="663300"/>
              </a:solidFill>
              <a:effectLst/>
              <a:latin typeface="Times New Roman" panose="02020603050405020304" pitchFamily="18" charset="0"/>
              <a:ea typeface="宋体" panose="02010600030101010101" pitchFamily="2" charset="-122"/>
            </a:endParaRPr>
          </a:p>
          <a:p>
            <a:pPr indent="266700" algn="just">
              <a:lnSpc>
                <a:spcPts val="2400"/>
              </a:lnSpc>
            </a:pPr>
            <a:r>
              <a:rPr lang="en-US" altLang="zh-CN" sz="2400" b="1" kern="100" dirty="0">
                <a:solidFill>
                  <a:srgbClr val="663300"/>
                </a:solidFill>
                <a:effectLst/>
                <a:latin typeface="Times New Roman" panose="02020603050405020304" pitchFamily="18" charset="0"/>
                <a:ea typeface="宋体" panose="02010600030101010101" pitchFamily="2" charset="-122"/>
              </a:rPr>
              <a:t>(3)</a:t>
            </a:r>
            <a:r>
              <a:rPr lang="zh-CN" altLang="zh-CN" sz="2400" b="1" kern="100" dirty="0">
                <a:solidFill>
                  <a:srgbClr val="663300"/>
                </a:solidFill>
                <a:effectLst/>
                <a:latin typeface="Times New Roman" panose="02020603050405020304" pitchFamily="18" charset="0"/>
                <a:ea typeface="宋体" panose="02010600030101010101" pitchFamily="2" charset="-122"/>
              </a:rPr>
              <a:t>知识、人力资本具有外部效应，如果没有政府干预，经济增长率通常低于社会最优增长率。实现最优增长需要政府干预。</a:t>
            </a:r>
          </a:p>
          <a:p>
            <a:endParaRPr lang="en-US" altLang="zh-CN" sz="3200" b="1" kern="100" dirty="0">
              <a:solidFill>
                <a:srgbClr val="996600"/>
              </a:solidFill>
              <a:effectLst/>
              <a:latin typeface="Times New Roman" panose="02020603050405020304" pitchFamily="18" charset="0"/>
              <a:ea typeface="宋体" panose="02010600030101010101" pitchFamily="2" charset="-122"/>
            </a:endParaRPr>
          </a:p>
          <a:p>
            <a:endParaRPr lang="zh-CN" altLang="en-US" dirty="0"/>
          </a:p>
        </p:txBody>
      </p:sp>
    </p:spTree>
    <p:extLst>
      <p:ext uri="{BB962C8B-B14F-4D97-AF65-F5344CB8AC3E}">
        <p14:creationId xmlns:p14="http://schemas.microsoft.com/office/powerpoint/2010/main" val="2074070596"/>
      </p:ext>
    </p:extLst>
  </p:cSld>
  <p:clrMapOvr>
    <a:masterClrMapping/>
  </p:clrMapOvr>
  <p:transition>
    <p:pull dir="ru"/>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39AC5C-A595-4921-8AEB-F2E2261EA848}"/>
              </a:ext>
            </a:extLst>
          </p:cNvPr>
          <p:cNvSpPr>
            <a:spLocks noGrp="1"/>
          </p:cNvSpPr>
          <p:nvPr>
            <p:ph type="title"/>
          </p:nvPr>
        </p:nvSpPr>
        <p:spPr/>
        <p:txBody>
          <a:bodyPr/>
          <a:lstStyle/>
          <a:p>
            <a:r>
              <a:rPr lang="zh-CN" altLang="en-US" sz="2800" kern="100" dirty="0">
                <a:solidFill>
                  <a:srgbClr val="663300"/>
                </a:solidFill>
                <a:latin typeface="黑体" panose="02010609060101010101" pitchFamily="49" charset="-122"/>
                <a:ea typeface="黑体" panose="02010609060101010101" pitchFamily="49" charset="-122"/>
                <a:cs typeface="Times New Roman" panose="02020603050405020304" pitchFamily="18" charset="0"/>
              </a:rPr>
              <a:t>七</a:t>
            </a:r>
            <a:r>
              <a:rPr lang="zh-CN" altLang="en-US" sz="2800" kern="100" dirty="0">
                <a:solidFill>
                  <a:srgbClr val="663300"/>
                </a:solidFill>
                <a:effectLst/>
                <a:latin typeface="黑体" panose="02010609060101010101" pitchFamily="49" charset="-122"/>
                <a:ea typeface="黑体" panose="02010609060101010101" pitchFamily="49" charset="-122"/>
                <a:cs typeface="Times New Roman" panose="02020603050405020304" pitchFamily="18" charset="0"/>
              </a:rPr>
              <a:t>、</a:t>
            </a:r>
            <a:r>
              <a:rPr lang="zh-CN" altLang="zh-CN" sz="2800" kern="100" dirty="0">
                <a:solidFill>
                  <a:srgbClr val="663300"/>
                </a:solidFill>
                <a:effectLst/>
                <a:latin typeface="黑体" panose="02010609060101010101" pitchFamily="49" charset="-122"/>
                <a:ea typeface="黑体" panose="02010609060101010101" pitchFamily="49" charset="-122"/>
                <a:cs typeface="Times New Roman" panose="02020603050405020304" pitchFamily="18" charset="0"/>
              </a:rPr>
              <a:t>技术进步内生化：内生经济增长理论的核心</a:t>
            </a:r>
            <a:endParaRPr lang="zh-CN" altLang="en-US" sz="2800" dirty="0"/>
          </a:p>
        </p:txBody>
      </p:sp>
      <p:sp>
        <p:nvSpPr>
          <p:cNvPr id="3" name="内容占位符 2">
            <a:extLst>
              <a:ext uri="{FF2B5EF4-FFF2-40B4-BE49-F238E27FC236}">
                <a16:creationId xmlns:a16="http://schemas.microsoft.com/office/drawing/2014/main" id="{7730EAB1-5E3C-4880-A4F6-92D9915ED7CD}"/>
              </a:ext>
            </a:extLst>
          </p:cNvPr>
          <p:cNvSpPr>
            <a:spLocks noGrp="1"/>
          </p:cNvSpPr>
          <p:nvPr>
            <p:ph idx="1"/>
          </p:nvPr>
        </p:nvSpPr>
        <p:spPr/>
        <p:txBody>
          <a:bodyPr/>
          <a:lstStyle/>
          <a:p>
            <a:r>
              <a:rPr lang="zh-CN" altLang="zh-CN" sz="2800" b="1" kern="100" dirty="0">
                <a:solidFill>
                  <a:srgbClr val="996600"/>
                </a:solidFill>
                <a:effectLst/>
                <a:latin typeface="Times New Roman" panose="02020603050405020304" pitchFamily="18" charset="0"/>
                <a:ea typeface="宋体" panose="02010600030101010101" pitchFamily="2" charset="-122"/>
                <a:cs typeface="Times New Roman" panose="02020603050405020304" pitchFamily="18" charset="0"/>
              </a:rPr>
              <a:t>技术进步成为解释变量：内生增长理论的主要特点</a:t>
            </a:r>
            <a:endParaRPr lang="en-US" altLang="zh-CN" sz="2800" b="1" kern="100" dirty="0">
              <a:solidFill>
                <a:srgbClr val="9966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2800" kern="100" dirty="0">
                <a:effectLst/>
                <a:latin typeface="Times New Roman" panose="02020603050405020304" pitchFamily="18" charset="0"/>
                <a:ea typeface="宋体" panose="02010600030101010101" pitchFamily="2" charset="-122"/>
              </a:rPr>
              <a:t>以技术进步内生化为核心，新凯恩斯主义者构建了若干内生增长模型</a:t>
            </a:r>
            <a:r>
              <a:rPr lang="zh-CN" altLang="en-US" sz="2800" kern="100" dirty="0">
                <a:effectLst/>
                <a:latin typeface="Times New Roman" panose="02020603050405020304" pitchFamily="18" charset="0"/>
                <a:ea typeface="宋体" panose="02010600030101010101" pitchFamily="2" charset="-122"/>
              </a:rPr>
              <a:t>：</a:t>
            </a:r>
            <a:endParaRPr lang="en-US" altLang="zh-CN" sz="2800" kern="100" dirty="0">
              <a:effectLst/>
              <a:latin typeface="Times New Roman" panose="02020603050405020304" pitchFamily="18" charset="0"/>
              <a:ea typeface="宋体" panose="02010600030101010101" pitchFamily="2" charset="-122"/>
            </a:endParaRPr>
          </a:p>
          <a:p>
            <a:pPr marL="0" indent="0">
              <a:buNone/>
            </a:pPr>
            <a:r>
              <a:rPr lang="en-US" altLang="zh-CN" sz="2800" kern="100" dirty="0">
                <a:latin typeface="Times New Roman" panose="02020603050405020304" pitchFamily="18" charset="0"/>
                <a:ea typeface="宋体" panose="02010600030101010101" pitchFamily="2" charset="-122"/>
              </a:rPr>
              <a:t>       </a:t>
            </a:r>
            <a:r>
              <a:rPr lang="en-US" altLang="zh-CN" sz="2800" kern="100" dirty="0">
                <a:effectLst/>
                <a:latin typeface="Times New Roman" panose="02020603050405020304" pitchFamily="18" charset="0"/>
                <a:ea typeface="宋体" panose="02010600030101010101" pitchFamily="2" charset="-122"/>
              </a:rPr>
              <a:t>AK</a:t>
            </a:r>
            <a:r>
              <a:rPr lang="zh-CN" altLang="zh-CN" sz="2800" kern="100" dirty="0">
                <a:effectLst/>
                <a:latin typeface="Times New Roman" panose="02020603050405020304" pitchFamily="18" charset="0"/>
                <a:ea typeface="宋体" panose="02010600030101010101" pitchFamily="2" charset="-122"/>
              </a:rPr>
              <a:t>模型</a:t>
            </a:r>
            <a:endParaRPr lang="en-US" altLang="zh-CN" sz="2800" kern="100" dirty="0">
              <a:effectLst/>
              <a:latin typeface="Times New Roman" panose="02020603050405020304" pitchFamily="18" charset="0"/>
              <a:ea typeface="宋体" panose="02010600030101010101" pitchFamily="2" charset="-122"/>
            </a:endParaRPr>
          </a:p>
          <a:p>
            <a:pPr marL="0" indent="0">
              <a:buNone/>
            </a:pPr>
            <a:r>
              <a:rPr lang="en-US" altLang="zh-CN" sz="2800" kern="100" dirty="0">
                <a:latin typeface="Times New Roman" panose="02020603050405020304" pitchFamily="18" charset="0"/>
                <a:ea typeface="宋体" panose="02010600030101010101" pitchFamily="2" charset="-122"/>
              </a:rPr>
              <a:t>       </a:t>
            </a:r>
            <a:r>
              <a:rPr lang="zh-CN" altLang="zh-CN" sz="2800" kern="100" dirty="0">
                <a:effectLst/>
                <a:latin typeface="Times New Roman" panose="02020603050405020304" pitchFamily="18" charset="0"/>
                <a:ea typeface="宋体" panose="02010600030101010101" pitchFamily="2" charset="-122"/>
              </a:rPr>
              <a:t>常数替代弹性（</a:t>
            </a:r>
            <a:r>
              <a:rPr lang="en-US" altLang="zh-CN" sz="2800" kern="100" dirty="0">
                <a:effectLst/>
                <a:latin typeface="Times New Roman" panose="02020603050405020304" pitchFamily="18" charset="0"/>
                <a:ea typeface="宋体" panose="02010600030101010101" pitchFamily="2" charset="-122"/>
              </a:rPr>
              <a:t>CES</a:t>
            </a:r>
            <a:r>
              <a:rPr lang="zh-CN" altLang="zh-CN" sz="2800" kern="100" dirty="0">
                <a:effectLst/>
                <a:latin typeface="Times New Roman" panose="02020603050405020304" pitchFamily="18" charset="0"/>
                <a:ea typeface="宋体" panose="02010600030101010101" pitchFamily="2" charset="-122"/>
              </a:rPr>
              <a:t>）模型</a:t>
            </a:r>
            <a:endParaRPr lang="en-US" altLang="zh-CN" sz="2800" kern="100" dirty="0">
              <a:effectLst/>
              <a:latin typeface="Times New Roman" panose="02020603050405020304" pitchFamily="18" charset="0"/>
              <a:ea typeface="宋体" panose="02010600030101010101" pitchFamily="2" charset="-122"/>
            </a:endParaRPr>
          </a:p>
          <a:p>
            <a:pPr marL="0" indent="0">
              <a:buNone/>
            </a:pPr>
            <a:r>
              <a:rPr lang="en-US" altLang="zh-CN" sz="2800" kern="100" dirty="0">
                <a:solidFill>
                  <a:srgbClr val="996600"/>
                </a:solidFill>
                <a:latin typeface="Times New Roman" panose="02020603050405020304" pitchFamily="18" charset="0"/>
                <a:ea typeface="宋体" panose="02010600030101010101" pitchFamily="2" charset="-122"/>
              </a:rPr>
              <a:t>           </a:t>
            </a:r>
            <a:r>
              <a:rPr lang="zh-CN" altLang="zh-CN" sz="2800" kern="100" dirty="0">
                <a:solidFill>
                  <a:srgbClr val="996600"/>
                </a:solidFill>
                <a:latin typeface="Times New Roman" panose="02020603050405020304" pitchFamily="18" charset="0"/>
                <a:ea typeface="宋体" panose="02010600030101010101" pitchFamily="2" charset="-122"/>
              </a:rPr>
              <a:t>…</a:t>
            </a:r>
            <a:r>
              <a:rPr lang="en-US" altLang="zh-CN" sz="2800" kern="100" dirty="0">
                <a:solidFill>
                  <a:srgbClr val="996600"/>
                </a:solidFill>
                <a:latin typeface="Times New Roman" panose="02020603050405020304" pitchFamily="18" charset="0"/>
                <a:ea typeface="宋体" panose="02010600030101010101" pitchFamily="2" charset="-122"/>
              </a:rPr>
              <a:t>……</a:t>
            </a:r>
            <a:endParaRPr lang="zh-CN" altLang="zh-CN" sz="2800" kern="100" dirty="0">
              <a:solidFill>
                <a:srgbClr val="996600"/>
              </a:solidFill>
              <a:effectLst/>
              <a:latin typeface="Times New Roman" panose="02020603050405020304" pitchFamily="18" charset="0"/>
              <a:ea typeface="宋体" panose="02010600030101010101" pitchFamily="2" charset="-122"/>
            </a:endParaRPr>
          </a:p>
          <a:p>
            <a:endParaRPr lang="zh-CN" altLang="en-US" dirty="0"/>
          </a:p>
        </p:txBody>
      </p:sp>
    </p:spTree>
    <p:extLst>
      <p:ext uri="{BB962C8B-B14F-4D97-AF65-F5344CB8AC3E}">
        <p14:creationId xmlns:p14="http://schemas.microsoft.com/office/powerpoint/2010/main" val="1660783285"/>
      </p:ext>
    </p:extLst>
  </p:cSld>
  <p:clrMapOvr>
    <a:masterClrMapping/>
  </p:clrMapOvr>
  <p:transition>
    <p:pull dir="ru"/>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0" y="1082675"/>
            <a:ext cx="184150" cy="823913"/>
          </a:xfrm>
          <a:prstGeom prst="rect">
            <a:avLst/>
          </a:prstGeom>
          <a:noFill/>
          <a:ln w="12700">
            <a:noFill/>
            <a:miter lim="800000"/>
            <a:headEnd/>
            <a:tailEnd/>
          </a:ln>
        </p:spPr>
        <p:txBody>
          <a:bodyPr wrap="none">
            <a:spAutoFit/>
          </a:bodyPr>
          <a:lstStyle/>
          <a:p>
            <a:pPr>
              <a:lnSpc>
                <a:spcPct val="150000"/>
              </a:lnSpc>
            </a:pPr>
            <a:endParaRPr lang="zh-CN" altLang="en-US" sz="3200">
              <a:latin typeface="Times New Roman" pitchFamily="18" charset="0"/>
            </a:endParaRPr>
          </a:p>
        </p:txBody>
      </p:sp>
      <p:sp>
        <p:nvSpPr>
          <p:cNvPr id="79875" name="Rectangle 3"/>
          <p:cNvSpPr>
            <a:spLocks noGrp="1" noChangeArrowheads="1"/>
          </p:cNvSpPr>
          <p:nvPr>
            <p:ph type="title" idx="4294967295"/>
          </p:nvPr>
        </p:nvSpPr>
        <p:spPr/>
        <p:txBody>
          <a:bodyPr anchor="ctr"/>
          <a:lstStyle/>
          <a:p>
            <a:pPr eaLnBrk="1" hangingPunct="1"/>
            <a:r>
              <a:rPr lang="zh-CN" altLang="en-US" sz="2400" b="1" dirty="0">
                <a:solidFill>
                  <a:srgbClr val="663300"/>
                </a:solidFill>
              </a:rPr>
              <a:t>八、</a:t>
            </a:r>
            <a:r>
              <a:rPr lang="zh-CN" altLang="en-US" sz="2400" b="1" dirty="0">
                <a:solidFill>
                  <a:srgbClr val="663300"/>
                </a:solidFill>
                <a:latin typeface="Arial" charset="0"/>
              </a:rPr>
              <a:t> </a:t>
            </a:r>
            <a:r>
              <a:rPr lang="zh-CN" altLang="en-US" sz="2400" b="1" dirty="0">
                <a:solidFill>
                  <a:srgbClr val="663300"/>
                </a:solidFill>
              </a:rPr>
              <a:t> 新凯恩斯主义的政策主张：</a:t>
            </a:r>
            <a:br>
              <a:rPr lang="en-US" altLang="zh-CN" sz="2400" b="1" dirty="0">
                <a:solidFill>
                  <a:srgbClr val="663300"/>
                </a:solidFill>
              </a:rPr>
            </a:br>
            <a:r>
              <a:rPr lang="en-US" altLang="zh-CN" sz="2400" b="1" dirty="0">
                <a:solidFill>
                  <a:srgbClr val="663300"/>
                </a:solidFill>
              </a:rPr>
              <a:t>                 </a:t>
            </a:r>
            <a:r>
              <a:rPr lang="zh-CN" altLang="zh-CN" sz="2400" b="1" kern="100" dirty="0">
                <a:solidFill>
                  <a:srgbClr val="000000"/>
                </a:solidFill>
                <a:effectLst/>
                <a:latin typeface="Times New Roman" panose="02020603050405020304" pitchFamily="18" charset="0"/>
                <a:ea typeface="宋体" panose="02010600030101010101" pitchFamily="2" charset="-122"/>
              </a:rPr>
              <a:t>粗调以避免宏观经济剧烈波动</a:t>
            </a:r>
            <a:endParaRPr lang="zh-CN" altLang="en-US" sz="2400" b="1" dirty="0">
              <a:solidFill>
                <a:srgbClr val="663300"/>
              </a:solidFill>
            </a:endParaRPr>
          </a:p>
        </p:txBody>
      </p:sp>
      <p:sp>
        <p:nvSpPr>
          <p:cNvPr id="43012" name="Rectangle 4"/>
          <p:cNvSpPr>
            <a:spLocks noGrp="1" noChangeArrowheads="1"/>
          </p:cNvSpPr>
          <p:nvPr>
            <p:ph type="body" idx="4294967295"/>
          </p:nvPr>
        </p:nvSpPr>
        <p:spPr>
          <a:xfrm>
            <a:off x="457200" y="1600200"/>
            <a:ext cx="8939213" cy="4530725"/>
          </a:xfrm>
        </p:spPr>
        <p:txBody>
          <a:bodyPr/>
          <a:lstStyle/>
          <a:p>
            <a:pPr marL="0" indent="0" eaLnBrk="1" hangingPunct="1">
              <a:buNone/>
              <a:defRPr/>
            </a:pPr>
            <a:r>
              <a:rPr lang="en-US" altLang="zh-CN" b="1" dirty="0">
                <a:solidFill>
                  <a:srgbClr val="663300"/>
                </a:solidFill>
                <a:latin typeface="Arial" panose="020B0604020202020204" pitchFamily="34" charset="0"/>
              </a:rPr>
              <a:t> </a:t>
            </a:r>
          </a:p>
          <a:p>
            <a:pPr eaLnBrk="1" hangingPunct="1">
              <a:defRPr/>
            </a:pPr>
            <a:r>
              <a:rPr lang="zh-CN" altLang="en-US" sz="2000" b="1" dirty="0">
                <a:solidFill>
                  <a:srgbClr val="663300"/>
                </a:solidFill>
                <a:latin typeface="Arial" panose="020B0604020202020204" pitchFamily="34" charset="0"/>
              </a:rPr>
              <a:t>（一）</a:t>
            </a:r>
            <a:r>
              <a:rPr lang="zh-CN" altLang="zh-CN" sz="2000" b="1" kern="100" dirty="0">
                <a:solidFill>
                  <a:srgbClr val="000000"/>
                </a:solidFill>
                <a:effectLst/>
                <a:latin typeface="Times New Roman" panose="02020603050405020304" pitchFamily="18" charset="0"/>
                <a:ea typeface="宋体" panose="02010600030101010101" pitchFamily="2" charset="-122"/>
              </a:rPr>
              <a:t>新凯恩斯主义对市场失灵及政府干预经济的必要性的解释</a:t>
            </a:r>
            <a:endParaRPr lang="zh-CN" altLang="zh-CN" sz="2000" kern="100" dirty="0">
              <a:effectLst/>
              <a:latin typeface="Times New Roman" panose="02020603050405020304" pitchFamily="18" charset="0"/>
              <a:ea typeface="宋体" panose="02010600030101010101" pitchFamily="2" charset="-122"/>
            </a:endParaRPr>
          </a:p>
          <a:p>
            <a:pPr marL="0" indent="0" eaLnBrk="1" hangingPunct="1">
              <a:buNone/>
              <a:defRPr/>
            </a:pPr>
            <a:endParaRPr lang="en-US" altLang="zh-CN" sz="2000" b="1" dirty="0">
              <a:solidFill>
                <a:srgbClr val="663300"/>
              </a:solidFill>
            </a:endParaRPr>
          </a:p>
          <a:p>
            <a:pPr eaLnBrk="1" hangingPunct="1">
              <a:defRPr/>
            </a:pPr>
            <a:r>
              <a:rPr lang="en-US" altLang="zh-CN" dirty="0"/>
              <a:t>1.</a:t>
            </a:r>
            <a:r>
              <a:rPr lang="zh-CN" altLang="en-US" dirty="0"/>
              <a:t>黏</a:t>
            </a:r>
            <a:r>
              <a:rPr lang="zh-CN" altLang="zh-CN" dirty="0"/>
              <a:t>性的存在导致市场失灵，经济恢复的过程十分缓慢，特别是经济严重衰退时期。</a:t>
            </a:r>
            <a:endParaRPr lang="en-US" altLang="zh-CN" dirty="0"/>
          </a:p>
          <a:p>
            <a:pPr eaLnBrk="1" hangingPunct="1">
              <a:defRPr/>
            </a:pPr>
            <a:endParaRPr lang="en-US" altLang="zh-CN" dirty="0"/>
          </a:p>
          <a:p>
            <a:pPr eaLnBrk="1" hangingPunct="1">
              <a:defRPr/>
            </a:pPr>
            <a:r>
              <a:rPr lang="en-US" altLang="zh-CN" dirty="0"/>
              <a:t>2.</a:t>
            </a:r>
            <a:r>
              <a:rPr lang="zh-CN" altLang="zh-CN" dirty="0"/>
              <a:t>外部效应的存在降低了最优经济增长率的实现。</a:t>
            </a:r>
            <a:endParaRPr lang="en-US" altLang="zh-CN" dirty="0"/>
          </a:p>
          <a:p>
            <a:pPr eaLnBrk="1" hangingPunct="1">
              <a:defRPr/>
            </a:pPr>
            <a:endParaRPr lang="en-US" altLang="zh-CN" b="1" dirty="0">
              <a:effectLst>
                <a:outerShdw blurRad="38100" dist="38100" dir="2700000" algn="tl">
                  <a:srgbClr val="C0C0C0"/>
                </a:outerShdw>
              </a:effectLst>
            </a:endParaRP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afterEffect" nodePh="1">
                                  <p:stCondLst>
                                    <p:cond delay="0"/>
                                  </p:stCondLst>
                                  <p:endCondLst>
                                    <p:cond delay="0"/>
                                  </p:endCondLst>
                                  <p:childTnLst>
                                    <p:set>
                                      <p:cBhvr>
                                        <p:cTn id="6" dur="1" fill="hold">
                                          <p:stCondLst>
                                            <p:cond delay="0"/>
                                          </p:stCondLst>
                                        </p:cTn>
                                        <p:tgtEl>
                                          <p:spTgt spid="43010">
                                            <p:txEl>
                                              <p:pRg st="0" end="0"/>
                                            </p:txEl>
                                          </p:spTgt>
                                        </p:tgtEl>
                                        <p:attrNameLst>
                                          <p:attrName>style.visibility</p:attrName>
                                        </p:attrNameLst>
                                      </p:cBhvr>
                                      <p:to>
                                        <p:strVal val="visible"/>
                                      </p:to>
                                    </p:set>
                                    <p:anim calcmode="lin" valueType="num">
                                      <p:cBhvr additive="base">
                                        <p:cTn id="7" dur="500" fill="hold"/>
                                        <p:tgtEl>
                                          <p:spTgt spid="43010">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3010">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F38E73-5A82-4EA6-9EE0-C55B39FB336A}"/>
              </a:ext>
            </a:extLst>
          </p:cNvPr>
          <p:cNvSpPr>
            <a:spLocks noGrp="1"/>
          </p:cNvSpPr>
          <p:nvPr>
            <p:ph type="title"/>
          </p:nvPr>
        </p:nvSpPr>
        <p:spPr/>
        <p:txBody>
          <a:bodyPr/>
          <a:lstStyle/>
          <a:p>
            <a:pPr eaLnBrk="1" hangingPunct="1">
              <a:defRPr/>
            </a:pPr>
            <a:r>
              <a:rPr lang="zh-CN" altLang="en-US" sz="2400" b="1" dirty="0">
                <a:solidFill>
                  <a:srgbClr val="663300"/>
                </a:solidFill>
                <a:latin typeface="Arial" panose="020B0604020202020204" pitchFamily="34" charset="0"/>
              </a:rPr>
              <a:t>（一）</a:t>
            </a:r>
            <a:r>
              <a:rPr lang="zh-CN" altLang="zh-CN" sz="2400" b="1" kern="100" dirty="0">
                <a:solidFill>
                  <a:srgbClr val="000000"/>
                </a:solidFill>
                <a:effectLst/>
                <a:latin typeface="Times New Roman" panose="02020603050405020304" pitchFamily="18" charset="0"/>
                <a:ea typeface="宋体" panose="02010600030101010101" pitchFamily="2" charset="-122"/>
              </a:rPr>
              <a:t>新凯恩斯主义</a:t>
            </a:r>
            <a:br>
              <a:rPr lang="en-US" altLang="zh-CN" sz="2400" b="1" kern="100" dirty="0">
                <a:solidFill>
                  <a:srgbClr val="000000"/>
                </a:solidFill>
                <a:effectLst/>
                <a:latin typeface="Times New Roman" panose="02020603050405020304" pitchFamily="18" charset="0"/>
                <a:ea typeface="宋体" panose="02010600030101010101" pitchFamily="2" charset="-122"/>
              </a:rPr>
            </a:br>
            <a:r>
              <a:rPr lang="en-US" altLang="zh-CN" sz="2400" b="1" kern="100" dirty="0">
                <a:solidFill>
                  <a:srgbClr val="000000"/>
                </a:solidFill>
                <a:effectLst/>
                <a:latin typeface="Times New Roman" panose="02020603050405020304" pitchFamily="18" charset="0"/>
                <a:ea typeface="宋体" panose="02010600030101010101" pitchFamily="2" charset="-122"/>
              </a:rPr>
              <a:t>        </a:t>
            </a:r>
            <a:r>
              <a:rPr lang="zh-CN" altLang="zh-CN" sz="2400" b="1" kern="100" dirty="0">
                <a:solidFill>
                  <a:srgbClr val="000000"/>
                </a:solidFill>
                <a:effectLst/>
                <a:latin typeface="Times New Roman" panose="02020603050405020304" pitchFamily="18" charset="0"/>
                <a:ea typeface="宋体" panose="02010600030101010101" pitchFamily="2" charset="-122"/>
              </a:rPr>
              <a:t>对市场失灵及政府干预经济的必要性的解释</a:t>
            </a:r>
            <a:endParaRPr lang="zh-CN" altLang="en-US" sz="2400" dirty="0"/>
          </a:p>
        </p:txBody>
      </p:sp>
      <p:sp>
        <p:nvSpPr>
          <p:cNvPr id="3" name="内容占位符 2">
            <a:extLst>
              <a:ext uri="{FF2B5EF4-FFF2-40B4-BE49-F238E27FC236}">
                <a16:creationId xmlns:a16="http://schemas.microsoft.com/office/drawing/2014/main" id="{E9FEC473-1316-43F3-A9D4-F6A8393E3E4C}"/>
              </a:ext>
            </a:extLst>
          </p:cNvPr>
          <p:cNvSpPr>
            <a:spLocks noGrp="1"/>
          </p:cNvSpPr>
          <p:nvPr>
            <p:ph idx="1"/>
          </p:nvPr>
        </p:nvSpPr>
        <p:spPr/>
        <p:txBody>
          <a:bodyPr/>
          <a:lstStyle/>
          <a:p>
            <a:pPr marL="0" indent="0">
              <a:buNone/>
            </a:pPr>
            <a:endParaRPr lang="en-US" altLang="zh-CN" dirty="0"/>
          </a:p>
          <a:p>
            <a:pPr marL="0" indent="0">
              <a:buNone/>
            </a:pPr>
            <a:r>
              <a:rPr lang="en-US" altLang="zh-CN" dirty="0"/>
              <a:t>3.</a:t>
            </a:r>
            <a:r>
              <a:rPr lang="zh-CN" altLang="zh-CN" dirty="0"/>
              <a:t>经济变量变动的不确定性导致政策没有规则</a:t>
            </a:r>
            <a:endParaRPr lang="en-US" altLang="zh-CN" dirty="0"/>
          </a:p>
          <a:p>
            <a:r>
              <a:rPr lang="zh-CN" altLang="zh-CN" dirty="0"/>
              <a:t>因为造成经济波动的冲击是随机的，经济波动是不规则和不可预期的，因此，政府政策也不应墨守某种规则。</a:t>
            </a:r>
          </a:p>
          <a:p>
            <a:endParaRPr lang="zh-CN" altLang="en-US" dirty="0"/>
          </a:p>
        </p:txBody>
      </p:sp>
    </p:spTree>
    <p:extLst>
      <p:ext uri="{BB962C8B-B14F-4D97-AF65-F5344CB8AC3E}">
        <p14:creationId xmlns:p14="http://schemas.microsoft.com/office/powerpoint/2010/main" val="2896219003"/>
      </p:ext>
    </p:extLst>
  </p:cSld>
  <p:clrMapOvr>
    <a:masterClrMapping/>
  </p:clrMapOvr>
  <p:transition>
    <p:pull dir="ru"/>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47DCC3-B7BE-4E71-AFCA-2FA262D31BCE}"/>
              </a:ext>
            </a:extLst>
          </p:cNvPr>
          <p:cNvSpPr>
            <a:spLocks noGrp="1"/>
          </p:cNvSpPr>
          <p:nvPr>
            <p:ph type="title"/>
          </p:nvPr>
        </p:nvSpPr>
        <p:spPr/>
        <p:txBody>
          <a:bodyPr/>
          <a:lstStyle/>
          <a:p>
            <a:pPr eaLnBrk="1" hangingPunct="1">
              <a:defRPr/>
            </a:pPr>
            <a:r>
              <a:rPr lang="zh-CN" altLang="en-US" sz="2400" b="1" dirty="0">
                <a:solidFill>
                  <a:srgbClr val="663300"/>
                </a:solidFill>
              </a:rPr>
              <a:t>（二）新凯恩斯主义的政策主张：</a:t>
            </a:r>
            <a:br>
              <a:rPr lang="en-US" altLang="zh-CN" sz="2400" b="1" dirty="0">
                <a:solidFill>
                  <a:srgbClr val="663300"/>
                </a:solidFill>
              </a:rPr>
            </a:br>
            <a:r>
              <a:rPr lang="en-US" altLang="zh-CN" sz="2400" b="1" dirty="0">
                <a:solidFill>
                  <a:srgbClr val="663300"/>
                </a:solidFill>
              </a:rPr>
              <a:t>                          </a:t>
            </a:r>
            <a:r>
              <a:rPr lang="zh-CN" altLang="zh-CN" sz="2400" b="1" kern="100" dirty="0">
                <a:solidFill>
                  <a:srgbClr val="000000"/>
                </a:solidFill>
                <a:effectLst/>
                <a:latin typeface="Times New Roman" panose="02020603050405020304" pitchFamily="18" charset="0"/>
                <a:ea typeface="宋体" panose="02010600030101010101" pitchFamily="2" charset="-122"/>
              </a:rPr>
              <a:t>反对政策规则，主张粗调</a:t>
            </a:r>
            <a:endParaRPr lang="zh-CN" altLang="en-US" sz="2400" b="1" dirty="0">
              <a:solidFill>
                <a:srgbClr val="663300"/>
              </a:solidFill>
            </a:endParaRPr>
          </a:p>
        </p:txBody>
      </p:sp>
      <p:sp>
        <p:nvSpPr>
          <p:cNvPr id="3" name="内容占位符 2">
            <a:extLst>
              <a:ext uri="{FF2B5EF4-FFF2-40B4-BE49-F238E27FC236}">
                <a16:creationId xmlns:a16="http://schemas.microsoft.com/office/drawing/2014/main" id="{DB79A038-A6E6-42B0-A37B-8DE636CDD14F}"/>
              </a:ext>
            </a:extLst>
          </p:cNvPr>
          <p:cNvSpPr>
            <a:spLocks noGrp="1"/>
          </p:cNvSpPr>
          <p:nvPr>
            <p:ph idx="1"/>
          </p:nvPr>
        </p:nvSpPr>
        <p:spPr/>
        <p:txBody>
          <a:bodyPr/>
          <a:lstStyle/>
          <a:p>
            <a:pPr eaLnBrk="1" hangingPunct="1">
              <a:defRPr/>
            </a:pPr>
            <a:r>
              <a:rPr lang="en-US" altLang="zh-CN" sz="2800" dirty="0"/>
              <a:t>1.</a:t>
            </a:r>
            <a:r>
              <a:rPr lang="zh-CN" altLang="en-US" sz="2800" dirty="0"/>
              <a:t>反对政策规则，主张政府对经济实行</a:t>
            </a:r>
          </a:p>
          <a:p>
            <a:pPr eaLnBrk="1" hangingPunct="1">
              <a:defRPr/>
            </a:pPr>
            <a:r>
              <a:rPr lang="zh-CN" altLang="en-US" sz="2800" dirty="0"/>
              <a:t>           </a:t>
            </a:r>
            <a:r>
              <a:rPr lang="zh-CN" altLang="en-US" sz="2800" dirty="0">
                <a:solidFill>
                  <a:schemeClr val="hlink"/>
                </a:solidFill>
                <a:latin typeface="Arial" panose="020B0604020202020204" pitchFamily="34" charset="0"/>
              </a:rPr>
              <a:t>“</a:t>
            </a:r>
            <a:r>
              <a:rPr lang="zh-CN" altLang="en-US" sz="2800" dirty="0">
                <a:solidFill>
                  <a:schemeClr val="hlink"/>
                </a:solidFill>
              </a:rPr>
              <a:t>粗调</a:t>
            </a:r>
            <a:r>
              <a:rPr lang="zh-CN" altLang="en-US" sz="2800" dirty="0">
                <a:solidFill>
                  <a:schemeClr val="hlink"/>
                </a:solidFill>
                <a:latin typeface="Arial" panose="020B0604020202020204" pitchFamily="34" charset="0"/>
              </a:rPr>
              <a:t>”</a:t>
            </a:r>
            <a:r>
              <a:rPr lang="zh-CN" altLang="en-US" sz="2800" dirty="0">
                <a:solidFill>
                  <a:schemeClr val="hlink"/>
                </a:solidFill>
              </a:rPr>
              <a:t>（</a:t>
            </a:r>
            <a:r>
              <a:rPr lang="en-US" altLang="zh-CN" sz="2800" dirty="0">
                <a:solidFill>
                  <a:schemeClr val="hlink"/>
                </a:solidFill>
              </a:rPr>
              <a:t>rough-tuning</a:t>
            </a:r>
            <a:r>
              <a:rPr lang="zh-CN" altLang="en-US" sz="2800" dirty="0">
                <a:solidFill>
                  <a:schemeClr val="hlink"/>
                </a:solidFill>
              </a:rPr>
              <a:t>）</a:t>
            </a:r>
            <a:r>
              <a:rPr lang="zh-CN" altLang="en-US" sz="2800" dirty="0"/>
              <a:t>： 政府采取旨在消除或避免严重的宏观经济波动的政策。即当经济出现较严重的问题时采取相应政策</a:t>
            </a:r>
            <a:r>
              <a:rPr lang="en-US" altLang="zh-CN" sz="2800" dirty="0"/>
              <a:t>.</a:t>
            </a:r>
          </a:p>
          <a:p>
            <a:pPr eaLnBrk="1" hangingPunct="1">
              <a:defRPr/>
            </a:pPr>
            <a:r>
              <a:rPr lang="zh-CN" altLang="en-US" sz="2800" dirty="0"/>
              <a:t>    反对</a:t>
            </a:r>
            <a:r>
              <a:rPr lang="zh-CN" altLang="en-US" sz="2800" dirty="0">
                <a:solidFill>
                  <a:srgbClr val="006699"/>
                </a:solidFill>
                <a:latin typeface="Arial" panose="020B0604020202020204" pitchFamily="34" charset="0"/>
              </a:rPr>
              <a:t>“</a:t>
            </a:r>
            <a:r>
              <a:rPr lang="zh-CN" altLang="en-US" sz="2800" dirty="0">
                <a:solidFill>
                  <a:srgbClr val="006699"/>
                </a:solidFill>
              </a:rPr>
              <a:t>微调</a:t>
            </a:r>
            <a:r>
              <a:rPr lang="zh-CN" altLang="en-US" sz="2800" dirty="0">
                <a:solidFill>
                  <a:srgbClr val="006699"/>
                </a:solidFill>
                <a:latin typeface="Arial" panose="020B0604020202020204" pitchFamily="34" charset="0"/>
              </a:rPr>
              <a:t>”</a:t>
            </a:r>
            <a:r>
              <a:rPr lang="en-US" altLang="zh-CN" sz="2800" dirty="0">
                <a:solidFill>
                  <a:srgbClr val="006699"/>
                </a:solidFill>
              </a:rPr>
              <a:t>(fine-tuning)</a:t>
            </a:r>
          </a:p>
          <a:p>
            <a:pPr eaLnBrk="1" hangingPunct="1">
              <a:defRPr/>
            </a:pPr>
            <a:r>
              <a:rPr lang="en-US" altLang="zh-CN" sz="2800" dirty="0"/>
              <a:t>    </a:t>
            </a:r>
            <a:r>
              <a:rPr lang="zh-CN" altLang="en-US" sz="2800" dirty="0"/>
              <a:t>新古典综合派主张的</a:t>
            </a:r>
            <a:r>
              <a:rPr lang="en-US" altLang="zh-CN" sz="2800" dirty="0"/>
              <a:t>”</a:t>
            </a:r>
            <a:r>
              <a:rPr lang="zh-CN" altLang="en-US" sz="2800" dirty="0"/>
              <a:t>微调”规则性更强</a:t>
            </a:r>
          </a:p>
          <a:p>
            <a:endParaRPr lang="zh-CN" altLang="en-US" dirty="0"/>
          </a:p>
        </p:txBody>
      </p:sp>
    </p:spTree>
    <p:extLst>
      <p:ext uri="{BB962C8B-B14F-4D97-AF65-F5344CB8AC3E}">
        <p14:creationId xmlns:p14="http://schemas.microsoft.com/office/powerpoint/2010/main" val="685594438"/>
      </p:ext>
    </p:extLst>
  </p:cSld>
  <p:clrMapOvr>
    <a:masterClrMapping/>
  </p:clrMapOvr>
  <p:transition>
    <p:pull dir="ru"/>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1044575" y="1052513"/>
            <a:ext cx="10872788" cy="579437"/>
          </a:xfrm>
          <a:prstGeom prst="rect">
            <a:avLst/>
          </a:prstGeom>
          <a:noFill/>
          <a:ln w="12700">
            <a:noFill/>
            <a:miter lim="800000"/>
            <a:headEnd/>
            <a:tailEnd/>
          </a:ln>
        </p:spPr>
        <p:txBody>
          <a:bodyPr>
            <a:spAutoFit/>
          </a:bodyPr>
          <a:lstStyle/>
          <a:p>
            <a:r>
              <a:rPr lang="en-US" altLang="zh-CN" sz="3200">
                <a:latin typeface="Times New Roman" pitchFamily="18" charset="0"/>
              </a:rPr>
              <a:t>    </a:t>
            </a:r>
            <a:endParaRPr lang="en-US" altLang="zh-CN" sz="2400">
              <a:latin typeface="Times New Roman" pitchFamily="18" charset="0"/>
            </a:endParaRPr>
          </a:p>
        </p:txBody>
      </p:sp>
      <p:sp>
        <p:nvSpPr>
          <p:cNvPr id="80899" name="Rectangle 3"/>
          <p:cNvSpPr>
            <a:spLocks noGrp="1" noChangeArrowheads="1"/>
          </p:cNvSpPr>
          <p:nvPr>
            <p:ph type="title" idx="4294967295"/>
          </p:nvPr>
        </p:nvSpPr>
        <p:spPr/>
        <p:txBody>
          <a:bodyPr anchor="ctr"/>
          <a:lstStyle/>
          <a:p>
            <a:pPr eaLnBrk="1" hangingPunct="1"/>
            <a:r>
              <a:rPr lang="zh-CN" altLang="en-US" sz="2800" b="1" dirty="0">
                <a:solidFill>
                  <a:srgbClr val="663300"/>
                </a:solidFill>
              </a:rPr>
              <a:t>（二）新凯恩斯主义的政策主张</a:t>
            </a:r>
            <a:endParaRPr lang="zh-CN" altLang="en-US" sz="2800" b="1" dirty="0"/>
          </a:p>
        </p:txBody>
      </p:sp>
      <p:sp>
        <p:nvSpPr>
          <p:cNvPr id="44036" name="Rectangle 4"/>
          <p:cNvSpPr>
            <a:spLocks noGrp="1" noChangeArrowheads="1"/>
          </p:cNvSpPr>
          <p:nvPr>
            <p:ph type="body" idx="4294967295"/>
          </p:nvPr>
        </p:nvSpPr>
        <p:spPr>
          <a:xfrm>
            <a:off x="0" y="1600200"/>
            <a:ext cx="9144000" cy="4530725"/>
          </a:xfrm>
        </p:spPr>
        <p:txBody>
          <a:bodyPr/>
          <a:lstStyle/>
          <a:p>
            <a:pPr eaLnBrk="1" hangingPunct="1">
              <a:defRPr/>
            </a:pPr>
            <a:endParaRPr lang="en-US" altLang="zh-CN" b="1" dirty="0"/>
          </a:p>
          <a:p>
            <a:pPr eaLnBrk="1" hangingPunct="1">
              <a:buNone/>
              <a:defRPr/>
            </a:pPr>
            <a:r>
              <a:rPr lang="en-US" altLang="zh-CN" b="1" dirty="0"/>
              <a:t>    </a:t>
            </a:r>
            <a:r>
              <a:rPr lang="en-US" altLang="zh-CN" sz="2800" b="1" dirty="0">
                <a:solidFill>
                  <a:srgbClr val="996600"/>
                </a:solidFill>
              </a:rPr>
              <a:t>2.</a:t>
            </a:r>
            <a:r>
              <a:rPr lang="zh-CN" altLang="en-US" sz="2800" b="1" dirty="0">
                <a:solidFill>
                  <a:srgbClr val="996600"/>
                </a:solidFill>
              </a:rPr>
              <a:t>实施降低粘性的价格政策和就业政策</a:t>
            </a:r>
            <a:endParaRPr lang="en-US" altLang="zh-CN" sz="2800" b="1" dirty="0">
              <a:solidFill>
                <a:srgbClr val="996600"/>
              </a:solidFill>
            </a:endParaRPr>
          </a:p>
          <a:p>
            <a:pPr eaLnBrk="1" hangingPunct="1">
              <a:buNone/>
              <a:defRPr/>
            </a:pPr>
            <a:endParaRPr lang="en-US" altLang="zh-CN" sz="2800" b="1" dirty="0">
              <a:solidFill>
                <a:srgbClr val="996600"/>
              </a:solidFill>
            </a:endParaRPr>
          </a:p>
          <a:p>
            <a:pPr eaLnBrk="1" hangingPunct="1">
              <a:buNone/>
              <a:defRPr/>
            </a:pPr>
            <a:r>
              <a:rPr lang="zh-CN" altLang="en-US" sz="2400" b="1" dirty="0"/>
              <a:t>降低工资粘性的政策</a:t>
            </a:r>
            <a:r>
              <a:rPr lang="en-US" altLang="zh-CN" sz="2400" b="1" dirty="0">
                <a:latin typeface="宋体" panose="02010600030101010101" pitchFamily="2" charset="-122"/>
              </a:rPr>
              <a:t>——</a:t>
            </a:r>
            <a:r>
              <a:rPr lang="zh-CN" altLang="en-US" sz="2400" b="1" dirty="0"/>
              <a:t>改革劳动制度</a:t>
            </a:r>
          </a:p>
          <a:p>
            <a:pPr eaLnBrk="1" hangingPunct="1">
              <a:defRPr/>
            </a:pPr>
            <a:r>
              <a:rPr lang="zh-CN" altLang="en-US" sz="2400" dirty="0"/>
              <a:t>    工作保障法规的软化</a:t>
            </a:r>
          </a:p>
          <a:p>
            <a:pPr eaLnBrk="1" hangingPunct="1">
              <a:defRPr/>
            </a:pPr>
            <a:r>
              <a:rPr lang="zh-CN" altLang="en-US" sz="2400" dirty="0"/>
              <a:t>    失业补偿制度的改革以激励失业者积极寻找工作</a:t>
            </a:r>
          </a:p>
          <a:p>
            <a:pPr eaLnBrk="1" hangingPunct="1">
              <a:defRPr/>
            </a:pPr>
            <a:r>
              <a:rPr lang="zh-CN" altLang="en-US" sz="2400" dirty="0"/>
              <a:t>    增加对失业者的培训以增强他们的人力资本</a:t>
            </a:r>
          </a:p>
          <a:p>
            <a:pPr eaLnBrk="1" hangingPunct="1">
              <a:defRPr/>
            </a:pPr>
            <a:endParaRPr lang="zh-CN" altLang="en-US" dirty="0"/>
          </a:p>
          <a:p>
            <a:pPr eaLnBrk="1" hangingPunct="1">
              <a:defRPr/>
            </a:pPr>
            <a:endParaRPr lang="en-US" altLang="zh-CN" dirty="0">
              <a:effectLst>
                <a:outerShdw blurRad="38100" dist="38100" dir="2700000" algn="tl">
                  <a:srgbClr val="C0C0C0"/>
                </a:outerShdw>
              </a:effectLst>
            </a:endParaRP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nodeType="afterEffect">
                                  <p:stCondLst>
                                    <p:cond delay="0"/>
                                  </p:stCondLst>
                                  <p:childTnLst>
                                    <p:set>
                                      <p:cBhvr>
                                        <p:cTn id="6" dur="1" fill="hold">
                                          <p:stCondLst>
                                            <p:cond delay="0"/>
                                          </p:stCondLst>
                                        </p:cTn>
                                        <p:tgtEl>
                                          <p:spTgt spid="44034">
                                            <p:txEl>
                                              <p:pRg st="0" end="0"/>
                                            </p:txEl>
                                          </p:spTgt>
                                        </p:tgtEl>
                                        <p:attrNameLst>
                                          <p:attrName>style.visibility</p:attrName>
                                        </p:attrNameLst>
                                      </p:cBhvr>
                                      <p:to>
                                        <p:strVal val="visible"/>
                                      </p:to>
                                    </p:set>
                                    <p:anim calcmode="lin" valueType="num">
                                      <p:cBhvr>
                                        <p:cTn id="7" dur="500" fill="hold"/>
                                        <p:tgtEl>
                                          <p:spTgt spid="44034">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44034">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44034">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44034">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411E4A-0BAE-42BF-8E4B-5A04BE1B09B3}"/>
              </a:ext>
            </a:extLst>
          </p:cNvPr>
          <p:cNvSpPr>
            <a:spLocks noGrp="1"/>
          </p:cNvSpPr>
          <p:nvPr>
            <p:ph type="title"/>
          </p:nvPr>
        </p:nvSpPr>
        <p:spPr/>
        <p:txBody>
          <a:bodyPr/>
          <a:lstStyle/>
          <a:p>
            <a:r>
              <a:rPr lang="zh-CN" altLang="en-US" sz="2800" b="1" dirty="0">
                <a:solidFill>
                  <a:srgbClr val="663300"/>
                </a:solidFill>
              </a:rPr>
              <a:t>（二）新凯恩斯主义的政策主张</a:t>
            </a:r>
            <a:endParaRPr lang="zh-CN" altLang="en-US" sz="2800" dirty="0"/>
          </a:p>
        </p:txBody>
      </p:sp>
      <p:sp>
        <p:nvSpPr>
          <p:cNvPr id="3" name="内容占位符 2">
            <a:extLst>
              <a:ext uri="{FF2B5EF4-FFF2-40B4-BE49-F238E27FC236}">
                <a16:creationId xmlns:a16="http://schemas.microsoft.com/office/drawing/2014/main" id="{87DAF196-D9A9-443F-9784-B4010AB171FE}"/>
              </a:ext>
            </a:extLst>
          </p:cNvPr>
          <p:cNvSpPr>
            <a:spLocks noGrp="1"/>
          </p:cNvSpPr>
          <p:nvPr>
            <p:ph idx="1"/>
          </p:nvPr>
        </p:nvSpPr>
        <p:spPr/>
        <p:txBody>
          <a:bodyPr/>
          <a:lstStyle/>
          <a:p>
            <a:pPr>
              <a:lnSpc>
                <a:spcPts val="3900"/>
              </a:lnSpc>
            </a:pPr>
            <a:endParaRPr lang="en-US" altLang="zh-CN" sz="2800" b="1" kern="100" dirty="0">
              <a:solidFill>
                <a:srgbClr val="996600"/>
              </a:solidFill>
              <a:effectLst/>
              <a:latin typeface="Times New Roman" panose="02020603050405020304" pitchFamily="18" charset="0"/>
              <a:ea typeface="宋体" panose="02010600030101010101" pitchFamily="2" charset="-122"/>
            </a:endParaRPr>
          </a:p>
          <a:p>
            <a:pPr>
              <a:lnSpc>
                <a:spcPts val="3900"/>
              </a:lnSpc>
            </a:pPr>
            <a:r>
              <a:rPr lang="en-US" altLang="zh-CN" sz="2800" b="1" kern="100" dirty="0">
                <a:solidFill>
                  <a:srgbClr val="996600"/>
                </a:solidFill>
                <a:effectLst/>
                <a:latin typeface="Times New Roman" panose="02020603050405020304" pitchFamily="18" charset="0"/>
                <a:ea typeface="宋体" panose="02010600030101010101" pitchFamily="2" charset="-122"/>
              </a:rPr>
              <a:t>3.</a:t>
            </a:r>
            <a:r>
              <a:rPr lang="zh-CN" altLang="en-US" sz="2800" b="1" kern="100" dirty="0">
                <a:solidFill>
                  <a:srgbClr val="996600"/>
                </a:solidFill>
                <a:effectLst/>
                <a:latin typeface="Times New Roman" panose="02020603050405020304" pitchFamily="18" charset="0"/>
                <a:ea typeface="宋体" panose="02010600030101010101" pitchFamily="2" charset="-122"/>
              </a:rPr>
              <a:t>（</a:t>
            </a:r>
            <a:r>
              <a:rPr lang="zh-CN" altLang="zh-CN" sz="2800" b="1" kern="100" dirty="0">
                <a:solidFill>
                  <a:srgbClr val="996600"/>
                </a:solidFill>
                <a:effectLst/>
                <a:latin typeface="Times New Roman" panose="02020603050405020304" pitchFamily="18" charset="0"/>
                <a:ea typeface="宋体" panose="02010600030101010101" pitchFamily="2" charset="-122"/>
              </a:rPr>
              <a:t>内生增长理论的政策含义</a:t>
            </a:r>
            <a:r>
              <a:rPr lang="zh-CN" altLang="en-US" sz="2800" b="1" kern="100" dirty="0">
                <a:solidFill>
                  <a:srgbClr val="996600"/>
                </a:solidFill>
                <a:effectLst/>
                <a:latin typeface="Times New Roman" panose="02020603050405020304" pitchFamily="18" charset="0"/>
                <a:ea typeface="宋体" panose="02010600030101010101" pitchFamily="2" charset="-122"/>
              </a:rPr>
              <a:t>）</a:t>
            </a:r>
            <a:r>
              <a:rPr lang="zh-CN" altLang="zh-CN" sz="2800" b="1" kern="100" dirty="0">
                <a:solidFill>
                  <a:srgbClr val="996600"/>
                </a:solidFill>
                <a:effectLst/>
                <a:latin typeface="Times New Roman" panose="02020603050405020304" pitchFamily="18" charset="0"/>
                <a:ea typeface="宋体" panose="02010600030101010101" pitchFamily="2" charset="-122"/>
              </a:rPr>
              <a:t>政府应采取增加知识和投资从而促进技术进步的政策。</a:t>
            </a:r>
          </a:p>
          <a:p>
            <a:pPr marL="0" indent="0">
              <a:buNone/>
            </a:pPr>
            <a:endParaRPr lang="zh-CN" altLang="en-US" dirty="0"/>
          </a:p>
        </p:txBody>
      </p:sp>
    </p:spTree>
    <p:extLst>
      <p:ext uri="{BB962C8B-B14F-4D97-AF65-F5344CB8AC3E}">
        <p14:creationId xmlns:p14="http://schemas.microsoft.com/office/powerpoint/2010/main" val="3040226776"/>
      </p:ext>
    </p:extLst>
  </p:cSld>
  <p:clrMapOvr>
    <a:masterClrMapping/>
  </p:clrMapOvr>
  <p:transition>
    <p:pull dir="ru"/>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idx="4294967295"/>
          </p:nvPr>
        </p:nvSpPr>
        <p:spPr/>
        <p:txBody>
          <a:bodyPr anchor="ctr"/>
          <a:lstStyle/>
          <a:p>
            <a:pPr eaLnBrk="1" hangingPunct="1">
              <a:defRPr/>
            </a:pPr>
            <a:r>
              <a:rPr lang="zh-CN" altLang="en-US" sz="2800" dirty="0">
                <a:effectLst>
                  <a:outerShdw blurRad="38100" dist="38100" dir="2700000" algn="tl">
                    <a:srgbClr val="C0C0C0"/>
                  </a:outerShdw>
                </a:effectLst>
              </a:rPr>
              <a:t>新凯恩斯主义评价</a:t>
            </a:r>
          </a:p>
        </p:txBody>
      </p:sp>
      <p:sp>
        <p:nvSpPr>
          <p:cNvPr id="194563" name="Rectangle 3"/>
          <p:cNvSpPr>
            <a:spLocks noGrp="1" noChangeArrowheads="1"/>
          </p:cNvSpPr>
          <p:nvPr>
            <p:ph type="body" idx="4294967295"/>
          </p:nvPr>
        </p:nvSpPr>
        <p:spPr/>
        <p:txBody>
          <a:bodyPr/>
          <a:lstStyle/>
          <a:p>
            <a:pPr eaLnBrk="1" hangingPunct="1">
              <a:buFont typeface="Wingdings" pitchFamily="2" charset="2"/>
              <a:buNone/>
              <a:defRPr/>
            </a:pPr>
            <a:r>
              <a:rPr lang="zh-CN" altLang="en-US" b="1" dirty="0">
                <a:effectLst>
                  <a:outerShdw blurRad="38100" dist="38100" dir="2700000" algn="tl">
                    <a:srgbClr val="C0C0C0"/>
                  </a:outerShdw>
                </a:effectLst>
              </a:rPr>
              <a:t>批评：</a:t>
            </a:r>
          </a:p>
          <a:p>
            <a:pPr eaLnBrk="1" hangingPunct="1">
              <a:defRPr/>
            </a:pPr>
            <a:r>
              <a:rPr lang="zh-CN" altLang="en-US" sz="2800" dirty="0">
                <a:solidFill>
                  <a:srgbClr val="663300"/>
                </a:solidFill>
                <a:latin typeface="黑体" panose="02010609060101010101" pitchFamily="49" charset="-122"/>
                <a:ea typeface="黑体" panose="02010609060101010101" pitchFamily="49" charset="-122"/>
              </a:rPr>
              <a:t>理论庞杂，且关联性弱，没有融合起来建立统一的新凯恩斯主义理论</a:t>
            </a:r>
          </a:p>
          <a:p>
            <a:pPr eaLnBrk="1" hangingPunct="1">
              <a:buFont typeface="Wingdings" pitchFamily="2" charset="2"/>
              <a:buNone/>
              <a:defRPr/>
            </a:pPr>
            <a:endParaRPr lang="zh-CN" altLang="en-US" dirty="0">
              <a:solidFill>
                <a:srgbClr val="663300"/>
              </a:solidFill>
              <a:effectLst>
                <a:outerShdw blurRad="38100" dist="38100" dir="2700000" algn="tl">
                  <a:srgbClr val="C0C0C0"/>
                </a:outerShdw>
              </a:effectLst>
            </a:endParaRPr>
          </a:p>
          <a:p>
            <a:pPr eaLnBrk="1" hangingPunct="1">
              <a:buFont typeface="Wingdings" pitchFamily="2" charset="2"/>
              <a:buNone/>
              <a:defRPr/>
            </a:pPr>
            <a:r>
              <a:rPr lang="zh-CN" altLang="en-US" b="1" dirty="0">
                <a:solidFill>
                  <a:srgbClr val="663300"/>
                </a:solidFill>
                <a:effectLst>
                  <a:outerShdw blurRad="38100" dist="38100" dir="2700000" algn="tl">
                    <a:srgbClr val="C0C0C0"/>
                  </a:outerShdw>
                </a:effectLst>
              </a:rPr>
              <a:t>作用：</a:t>
            </a:r>
          </a:p>
          <a:p>
            <a:pPr eaLnBrk="1" hangingPunct="1">
              <a:defRPr/>
            </a:pPr>
            <a:r>
              <a:rPr lang="zh-CN" altLang="en-US" sz="2800" dirty="0">
                <a:solidFill>
                  <a:srgbClr val="663300"/>
                </a:solidFill>
                <a:latin typeface="黑体" panose="02010609060101010101" pitchFamily="49" charset="-122"/>
                <a:ea typeface="黑体" panose="02010609060101010101" pitchFamily="49" charset="-122"/>
              </a:rPr>
              <a:t>避免了凯恩斯主义的衰落；</a:t>
            </a:r>
            <a:endParaRPr lang="en-US" altLang="zh-CN" sz="2800" dirty="0">
              <a:solidFill>
                <a:srgbClr val="663300"/>
              </a:solidFill>
              <a:latin typeface="黑体" panose="02010609060101010101" pitchFamily="49" charset="-122"/>
              <a:ea typeface="黑体" panose="02010609060101010101" pitchFamily="49" charset="-122"/>
            </a:endParaRPr>
          </a:p>
          <a:p>
            <a:pPr eaLnBrk="1" hangingPunct="1">
              <a:defRPr/>
            </a:pPr>
            <a:r>
              <a:rPr lang="zh-CN" altLang="en-US" sz="2800" dirty="0">
                <a:solidFill>
                  <a:srgbClr val="663300"/>
                </a:solidFill>
                <a:latin typeface="黑体" panose="02010609060101010101" pitchFamily="49" charset="-122"/>
                <a:ea typeface="黑体" panose="02010609060101010101" pitchFamily="49" charset="-122"/>
              </a:rPr>
              <a:t>保住了凯恩斯主义的主导地位</a:t>
            </a:r>
          </a:p>
        </p:txBody>
      </p:sp>
    </p:spTree>
  </p:cSld>
  <p:clrMapOvr>
    <a:masterClrMapping/>
  </p:clrMapOvr>
  <p:transition>
    <p:pull dir="ru"/>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algn="ctr"/>
            <a:r>
              <a:rPr lang="zh-CN" altLang="en-US" sz="2800" dirty="0">
                <a:solidFill>
                  <a:srgbClr val="663300"/>
                </a:solidFill>
                <a:ea typeface="黑体" pitchFamily="2" charset="-122"/>
              </a:rPr>
              <a:t>“新凯恩斯主义”课堂内容总结</a:t>
            </a:r>
          </a:p>
        </p:txBody>
      </p:sp>
      <p:sp>
        <p:nvSpPr>
          <p:cNvPr id="82947" name="Rectangle 3"/>
          <p:cNvSpPr>
            <a:spLocks noGrp="1" noChangeArrowheads="1"/>
          </p:cNvSpPr>
          <p:nvPr>
            <p:ph idx="1"/>
          </p:nvPr>
        </p:nvSpPr>
        <p:spPr/>
        <p:txBody>
          <a:bodyPr/>
          <a:lstStyle/>
          <a:p>
            <a:pPr>
              <a:buFont typeface="Wingdings" pitchFamily="2" charset="2"/>
              <a:buNone/>
            </a:pPr>
            <a:r>
              <a:rPr lang="en-US" altLang="zh-CN" b="1" dirty="0"/>
              <a:t>        </a:t>
            </a:r>
          </a:p>
          <a:p>
            <a:pPr>
              <a:buFont typeface="Wingdings" pitchFamily="2" charset="2"/>
              <a:buNone/>
            </a:pPr>
            <a:r>
              <a:rPr lang="en-US" altLang="zh-CN" b="1" dirty="0">
                <a:solidFill>
                  <a:srgbClr val="996600"/>
                </a:solidFill>
              </a:rPr>
              <a:t>1.</a:t>
            </a:r>
            <a:r>
              <a:rPr lang="zh-CN" altLang="en-US" b="1" dirty="0">
                <a:solidFill>
                  <a:srgbClr val="996600"/>
                </a:solidFill>
              </a:rPr>
              <a:t>新凯恩斯主义是</a:t>
            </a:r>
            <a:r>
              <a:rPr lang="en-US" altLang="zh-CN" b="1" dirty="0">
                <a:solidFill>
                  <a:srgbClr val="996600"/>
                </a:solidFill>
              </a:rPr>
              <a:t>80</a:t>
            </a:r>
            <a:r>
              <a:rPr lang="zh-CN" altLang="en-US" b="1" dirty="0">
                <a:solidFill>
                  <a:srgbClr val="996600"/>
                </a:solidFill>
              </a:rPr>
              <a:t>年代在美国产生的以拯救凯恩斯主义经济学为己任的一个经济学流派</a:t>
            </a:r>
          </a:p>
        </p:txBody>
      </p:sp>
    </p:spTree>
  </p:cSld>
  <p:clrMapOvr>
    <a:masterClrMapping/>
  </p:clrMapOvr>
  <p:transition>
    <p:pull dir="ru"/>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zh-CN" altLang="en-US" sz="3200" dirty="0">
                <a:solidFill>
                  <a:srgbClr val="663300"/>
                </a:solidFill>
                <a:ea typeface="黑体" pitchFamily="2" charset="-122"/>
              </a:rPr>
              <a:t>“新凯恩斯主义”课堂内容总结</a:t>
            </a:r>
          </a:p>
        </p:txBody>
      </p:sp>
      <p:sp>
        <p:nvSpPr>
          <p:cNvPr id="83971" name="Rectangle 3"/>
          <p:cNvSpPr>
            <a:spLocks noGrp="1" noChangeArrowheads="1"/>
          </p:cNvSpPr>
          <p:nvPr>
            <p:ph idx="1"/>
          </p:nvPr>
        </p:nvSpPr>
        <p:spPr>
          <a:xfrm>
            <a:off x="323850" y="1752600"/>
            <a:ext cx="8569325" cy="4267200"/>
          </a:xfrm>
        </p:spPr>
        <p:txBody>
          <a:bodyPr/>
          <a:lstStyle/>
          <a:p>
            <a:endParaRPr lang="en-US" altLang="zh-CN" b="1" dirty="0"/>
          </a:p>
          <a:p>
            <a:r>
              <a:rPr lang="en-US" altLang="zh-CN" b="1" dirty="0">
                <a:solidFill>
                  <a:srgbClr val="996600"/>
                </a:solidFill>
              </a:rPr>
              <a:t>2.</a:t>
            </a:r>
            <a:r>
              <a:rPr lang="zh-CN" altLang="en-US" b="1" dirty="0">
                <a:solidFill>
                  <a:srgbClr val="996600"/>
                </a:solidFill>
              </a:rPr>
              <a:t>新凯恩斯主义继承的凯恩斯主义的基本假说和研究方法</a:t>
            </a:r>
          </a:p>
          <a:p>
            <a:pPr>
              <a:buFont typeface="Wingdings" pitchFamily="2" charset="2"/>
              <a:buNone/>
            </a:pPr>
            <a:r>
              <a:rPr lang="zh-CN" altLang="en-US" b="1" dirty="0">
                <a:solidFill>
                  <a:srgbClr val="996600"/>
                </a:solidFill>
              </a:rPr>
              <a:t>          非自愿失业的存在</a:t>
            </a:r>
          </a:p>
          <a:p>
            <a:pPr>
              <a:buFont typeface="Wingdings" pitchFamily="2" charset="2"/>
              <a:buNone/>
            </a:pPr>
            <a:r>
              <a:rPr lang="zh-CN" altLang="en-US" b="1" dirty="0">
                <a:solidFill>
                  <a:srgbClr val="996600"/>
                </a:solidFill>
              </a:rPr>
              <a:t>          货币非中性</a:t>
            </a:r>
          </a:p>
          <a:p>
            <a:pPr>
              <a:buFont typeface="Wingdings" pitchFamily="2" charset="2"/>
              <a:buNone/>
            </a:pPr>
            <a:r>
              <a:rPr lang="zh-CN" altLang="en-US" b="1" dirty="0">
                <a:solidFill>
                  <a:srgbClr val="996600"/>
                </a:solidFill>
              </a:rPr>
              <a:t>          重视政府干预</a:t>
            </a:r>
          </a:p>
          <a:p>
            <a:pPr>
              <a:buFont typeface="Wingdings" pitchFamily="2" charset="2"/>
              <a:buNone/>
            </a:pPr>
            <a:r>
              <a:rPr lang="zh-CN" altLang="en-US" b="1" dirty="0">
                <a:solidFill>
                  <a:srgbClr val="996600"/>
                </a:solidFill>
              </a:rPr>
              <a:t>          短期分析</a:t>
            </a:r>
          </a:p>
          <a:p>
            <a:endParaRPr lang="zh-CN" altLang="en-US" b="1" dirty="0"/>
          </a:p>
        </p:txBody>
      </p:sp>
    </p:spTree>
  </p:cSld>
  <p:clrMapOvr>
    <a:masterClrMapping/>
  </p:clrMapOvr>
  <p:transition>
    <p:pull dir="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title"/>
          </p:nvPr>
        </p:nvSpPr>
        <p:spPr/>
        <p:txBody>
          <a:bodyPr/>
          <a:lstStyle/>
          <a:p>
            <a:r>
              <a:rPr lang="zh-CN" altLang="en-US" sz="2000" b="1" dirty="0">
                <a:solidFill>
                  <a:srgbClr val="663300"/>
                </a:solidFill>
                <a:ea typeface="黑体" pitchFamily="2" charset="-122"/>
              </a:rPr>
              <a:t>推荐阅读书目</a:t>
            </a:r>
            <a:r>
              <a:rPr lang="en-US" altLang="zh-CN" sz="2000" b="1" dirty="0">
                <a:solidFill>
                  <a:srgbClr val="663300"/>
                </a:solidFill>
                <a:ea typeface="黑体" pitchFamily="2" charset="-122"/>
              </a:rPr>
              <a:t>:</a:t>
            </a:r>
          </a:p>
        </p:txBody>
      </p:sp>
      <p:sp>
        <p:nvSpPr>
          <p:cNvPr id="12291" name="Rectangle 5"/>
          <p:cNvSpPr>
            <a:spLocks noGrp="1" noChangeArrowheads="1"/>
          </p:cNvSpPr>
          <p:nvPr>
            <p:ph type="body" sz="half" idx="1"/>
          </p:nvPr>
        </p:nvSpPr>
        <p:spPr/>
        <p:txBody>
          <a:bodyPr/>
          <a:lstStyle/>
          <a:p>
            <a:r>
              <a:rPr lang="en-US" altLang="zh-CN" sz="2200" dirty="0"/>
              <a:t>[</a:t>
            </a:r>
            <a:r>
              <a:rPr lang="zh-CN" altLang="en-US" sz="2200" dirty="0"/>
              <a:t>美</a:t>
            </a:r>
            <a:r>
              <a:rPr lang="en-US" altLang="zh-CN" sz="2200" dirty="0"/>
              <a:t>]</a:t>
            </a:r>
            <a:r>
              <a:rPr lang="zh-CN" altLang="en-US" sz="2200" dirty="0"/>
              <a:t>乔治</a:t>
            </a:r>
            <a:r>
              <a:rPr lang="en-US" altLang="zh-CN" sz="2200" dirty="0"/>
              <a:t>·</a:t>
            </a:r>
            <a:r>
              <a:rPr lang="zh-CN" altLang="en-US" sz="2200" dirty="0"/>
              <a:t>阿克洛夫 </a:t>
            </a:r>
            <a:r>
              <a:rPr lang="en-US" altLang="zh-CN" sz="2200" dirty="0">
                <a:solidFill>
                  <a:srgbClr val="663300"/>
                </a:solidFill>
              </a:rPr>
              <a:t>(George </a:t>
            </a:r>
            <a:r>
              <a:rPr lang="en-US" altLang="zh-CN" sz="2200" dirty="0" err="1">
                <a:solidFill>
                  <a:srgbClr val="663300"/>
                </a:solidFill>
              </a:rPr>
              <a:t>Akerlof</a:t>
            </a:r>
            <a:r>
              <a:rPr lang="en-US" altLang="zh-CN" sz="2200" dirty="0">
                <a:solidFill>
                  <a:srgbClr val="663300"/>
                </a:solidFill>
              </a:rPr>
              <a:t>)</a:t>
            </a:r>
            <a:r>
              <a:rPr lang="zh-CN" altLang="en-US" sz="2200" dirty="0"/>
              <a:t> 罗伯特</a:t>
            </a:r>
            <a:r>
              <a:rPr lang="en-US" altLang="zh-CN" sz="2200" dirty="0"/>
              <a:t>·</a:t>
            </a:r>
            <a:r>
              <a:rPr lang="zh-CN" altLang="en-US" sz="2200" dirty="0"/>
              <a:t>席勒</a:t>
            </a:r>
            <a:r>
              <a:rPr lang="en-US" altLang="zh-CN" sz="2200" dirty="0"/>
              <a:t>(Robert </a:t>
            </a:r>
            <a:r>
              <a:rPr lang="en-US" altLang="zh-CN" sz="2200" dirty="0" err="1"/>
              <a:t>J.Shiler</a:t>
            </a:r>
            <a:r>
              <a:rPr lang="en-US" altLang="zh-CN" sz="2200" dirty="0"/>
              <a:t>)</a:t>
            </a:r>
            <a:r>
              <a:rPr lang="zh-CN" altLang="en-US" sz="2200" dirty="0"/>
              <a:t>著</a:t>
            </a:r>
          </a:p>
          <a:p>
            <a:r>
              <a:rPr lang="en-US" altLang="zh-CN" sz="2200" dirty="0">
                <a:solidFill>
                  <a:srgbClr val="663300"/>
                </a:solidFill>
                <a:latin typeface="黑体" pitchFamily="2" charset="-122"/>
                <a:ea typeface="黑体" pitchFamily="2" charset="-122"/>
              </a:rPr>
              <a:t>《</a:t>
            </a:r>
            <a:r>
              <a:rPr lang="zh-CN" altLang="en-US" sz="2200" dirty="0">
                <a:solidFill>
                  <a:srgbClr val="663300"/>
                </a:solidFill>
                <a:latin typeface="黑体" pitchFamily="2" charset="-122"/>
                <a:ea typeface="黑体" pitchFamily="2" charset="-122"/>
              </a:rPr>
              <a:t>动物精神：人类心理如何驱动经济、影响全球资本市场</a:t>
            </a:r>
            <a:r>
              <a:rPr lang="en-US" altLang="zh-CN" sz="2200" dirty="0">
                <a:solidFill>
                  <a:srgbClr val="663300"/>
                </a:solidFill>
                <a:latin typeface="Times New Roman" panose="02020603050405020304" pitchFamily="18" charset="0"/>
                <a:ea typeface="黑体" pitchFamily="2" charset="-122"/>
                <a:cs typeface="Times New Roman" panose="02020603050405020304" pitchFamily="18" charset="0"/>
              </a:rPr>
              <a:t>》(</a:t>
            </a:r>
            <a:r>
              <a:rPr lang="en-US" altLang="zh-CN" sz="2200" dirty="0">
                <a:solidFill>
                  <a:srgbClr val="663300"/>
                </a:solidFill>
                <a:latin typeface="Times New Roman" panose="02020603050405020304" pitchFamily="18" charset="0"/>
                <a:cs typeface="Times New Roman" panose="02020603050405020304" pitchFamily="18" charset="0"/>
              </a:rPr>
              <a:t>Animal Spirits: How Human </a:t>
            </a:r>
            <a:r>
              <a:rPr lang="en-US" altLang="zh-CN" sz="2200" dirty="0" err="1">
                <a:solidFill>
                  <a:srgbClr val="663300"/>
                </a:solidFill>
                <a:latin typeface="Times New Roman" panose="02020603050405020304" pitchFamily="18" charset="0"/>
                <a:cs typeface="Times New Roman" panose="02020603050405020304" pitchFamily="18" charset="0"/>
              </a:rPr>
              <a:t>Psycholdgy</a:t>
            </a:r>
            <a:r>
              <a:rPr lang="en-US" altLang="zh-CN" sz="2200" dirty="0">
                <a:solidFill>
                  <a:srgbClr val="663300"/>
                </a:solidFill>
                <a:latin typeface="Times New Roman" panose="02020603050405020304" pitchFamily="18" charset="0"/>
                <a:cs typeface="Times New Roman" panose="02020603050405020304" pitchFamily="18" charset="0"/>
              </a:rPr>
              <a:t> and Why It Matters for Global Capitalism )</a:t>
            </a:r>
          </a:p>
          <a:p>
            <a:r>
              <a:rPr lang="zh-CN" altLang="en-US" sz="2200" dirty="0"/>
              <a:t>北京：中信出版社</a:t>
            </a:r>
            <a:r>
              <a:rPr lang="en-US" altLang="zh-CN" sz="2200" dirty="0"/>
              <a:t>2016</a:t>
            </a:r>
            <a:endParaRPr lang="zh-CN" altLang="en-US" sz="2200" dirty="0"/>
          </a:p>
        </p:txBody>
      </p:sp>
      <p:sp>
        <p:nvSpPr>
          <p:cNvPr id="12292" name="Rectangle 6"/>
          <p:cNvSpPr>
            <a:spLocks noGrp="1" noChangeArrowheads="1"/>
          </p:cNvSpPr>
          <p:nvPr>
            <p:ph type="body" sz="half" idx="2"/>
          </p:nvPr>
        </p:nvSpPr>
        <p:spPr/>
        <p:txBody>
          <a:bodyPr/>
          <a:lstStyle/>
          <a:p>
            <a:r>
              <a:rPr lang="zh-CN" altLang="zh-CN" sz="2400" kern="100" dirty="0">
                <a:effectLst/>
                <a:latin typeface="Times New Roman" panose="02020603050405020304" pitchFamily="18" charset="0"/>
                <a:ea typeface="宋体" panose="02010600030101010101" pitchFamily="2" charset="-122"/>
              </a:rPr>
              <a:t>本书的论点：</a:t>
            </a:r>
            <a:endParaRPr lang="en-US" altLang="zh-CN" sz="2400" kern="100" dirty="0">
              <a:effectLst/>
              <a:latin typeface="Times New Roman" panose="02020603050405020304" pitchFamily="18" charset="0"/>
              <a:ea typeface="宋体" panose="02010600030101010101" pitchFamily="2" charset="-122"/>
            </a:endParaRPr>
          </a:p>
          <a:p>
            <a:pPr marL="0" indent="0">
              <a:buNone/>
            </a:pPr>
            <a:r>
              <a:rPr lang="zh-CN" altLang="zh-CN" sz="2400" kern="100" dirty="0">
                <a:solidFill>
                  <a:srgbClr val="996600"/>
                </a:solidFill>
                <a:effectLst/>
                <a:latin typeface="Times New Roman" panose="02020603050405020304" pitchFamily="18" charset="0"/>
                <a:ea typeface="宋体" panose="02010600030101010101" pitchFamily="2" charset="-122"/>
              </a:rPr>
              <a:t>理解经济的运转以及政府在经济中的作用不能仅仅考虑 经济动机，还需要我们深入考察信心、公平、腐败、货币幻觉以及历史带给我们的故事。……</a:t>
            </a:r>
            <a:endParaRPr lang="en-US" altLang="zh-CN" sz="2400" kern="100" dirty="0">
              <a:solidFill>
                <a:srgbClr val="996600"/>
              </a:solidFill>
              <a:effectLst/>
              <a:latin typeface="Times New Roman" panose="02020603050405020304" pitchFamily="18" charset="0"/>
              <a:ea typeface="宋体" panose="02010600030101010101" pitchFamily="2" charset="-122"/>
            </a:endParaRPr>
          </a:p>
          <a:p>
            <a:pPr marL="0" indent="0">
              <a:buNone/>
            </a:pPr>
            <a:r>
              <a:rPr lang="zh-CN" altLang="zh-CN" sz="2400" kern="100" dirty="0">
                <a:solidFill>
                  <a:srgbClr val="996600"/>
                </a:solidFill>
                <a:effectLst/>
                <a:latin typeface="Times New Roman" panose="02020603050405020304" pitchFamily="18" charset="0"/>
                <a:ea typeface="宋体" panose="02010600030101010101" pitchFamily="2" charset="-122"/>
              </a:rPr>
              <a:t>只有在思想和政策中充分重视动物精神的作用，才能找到 解决问题的办法。</a:t>
            </a:r>
          </a:p>
          <a:p>
            <a:endParaRPr lang="zh-CN" altLang="en-US" sz="2200" dirty="0"/>
          </a:p>
        </p:txBody>
      </p:sp>
    </p:spTree>
  </p:cSld>
  <p:clrMapOvr>
    <a:masterClrMapping/>
  </p:clrMapOvr>
  <p:transition>
    <p:pull dir="ru"/>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zh-CN" altLang="en-US" sz="3200" dirty="0">
                <a:solidFill>
                  <a:srgbClr val="663300"/>
                </a:solidFill>
                <a:ea typeface="黑体" pitchFamily="2" charset="-122"/>
              </a:rPr>
              <a:t>“新凯恩斯主义”课堂内容总结</a:t>
            </a:r>
          </a:p>
        </p:txBody>
      </p:sp>
      <p:sp>
        <p:nvSpPr>
          <p:cNvPr id="84995" name="Rectangle 3"/>
          <p:cNvSpPr>
            <a:spLocks noGrp="1" noChangeArrowheads="1"/>
          </p:cNvSpPr>
          <p:nvPr>
            <p:ph idx="1"/>
          </p:nvPr>
        </p:nvSpPr>
        <p:spPr/>
        <p:txBody>
          <a:bodyPr/>
          <a:lstStyle/>
          <a:p>
            <a:pPr>
              <a:buFont typeface="Wingdings" pitchFamily="2" charset="2"/>
              <a:buNone/>
            </a:pPr>
            <a:r>
              <a:rPr lang="en-US" altLang="zh-CN" b="1" dirty="0">
                <a:solidFill>
                  <a:srgbClr val="993300"/>
                </a:solidFill>
              </a:rPr>
              <a:t>    </a:t>
            </a:r>
          </a:p>
          <a:p>
            <a:pPr>
              <a:buFont typeface="Wingdings" pitchFamily="2" charset="2"/>
              <a:buNone/>
            </a:pPr>
            <a:r>
              <a:rPr lang="en-US" altLang="zh-CN" b="1" dirty="0">
                <a:solidFill>
                  <a:srgbClr val="993300"/>
                </a:solidFill>
              </a:rPr>
              <a:t>    </a:t>
            </a:r>
            <a:r>
              <a:rPr lang="en-US" altLang="zh-CN" b="1" dirty="0">
                <a:solidFill>
                  <a:srgbClr val="996600"/>
                </a:solidFill>
              </a:rPr>
              <a:t>3.</a:t>
            </a:r>
            <a:r>
              <a:rPr lang="zh-CN" altLang="en-US" b="1" dirty="0">
                <a:solidFill>
                  <a:srgbClr val="996600"/>
                </a:solidFill>
              </a:rPr>
              <a:t> 从微观经济主体行为角度构建凯恩斯主义宏观经济学的 微观基础。</a:t>
            </a:r>
            <a:endParaRPr lang="en-US" altLang="zh-CN" b="1" dirty="0">
              <a:solidFill>
                <a:srgbClr val="996600"/>
              </a:solidFill>
            </a:endParaRPr>
          </a:p>
          <a:p>
            <a:pPr>
              <a:buFont typeface="Wingdings" pitchFamily="2" charset="2"/>
              <a:buNone/>
            </a:pPr>
            <a:endParaRPr lang="zh-CN" altLang="en-US" b="1" dirty="0">
              <a:solidFill>
                <a:srgbClr val="996600"/>
              </a:solidFill>
            </a:endParaRPr>
          </a:p>
          <a:p>
            <a:pPr>
              <a:buFont typeface="Wingdings" pitchFamily="2" charset="2"/>
              <a:buNone/>
            </a:pPr>
            <a:r>
              <a:rPr lang="en-US" altLang="zh-CN" b="1" dirty="0">
                <a:solidFill>
                  <a:srgbClr val="996600"/>
                </a:solidFill>
              </a:rPr>
              <a:t>    4.</a:t>
            </a:r>
            <a:r>
              <a:rPr lang="zh-CN" altLang="en-US" b="1" dirty="0">
                <a:solidFill>
                  <a:srgbClr val="996600"/>
                </a:solidFill>
              </a:rPr>
              <a:t>核心理论是黏性理论，包括工资黏性和价格黏性，黏性是导致失业和加剧经济周期性波动的原因</a:t>
            </a:r>
          </a:p>
          <a:p>
            <a:pPr>
              <a:buFont typeface="Wingdings" pitchFamily="2" charset="2"/>
              <a:buNone/>
            </a:pPr>
            <a:r>
              <a:rPr lang="en-US" altLang="zh-CN" b="1" dirty="0">
                <a:solidFill>
                  <a:srgbClr val="996600"/>
                </a:solidFill>
              </a:rPr>
              <a:t>    </a:t>
            </a:r>
            <a:endParaRPr lang="zh-CN" altLang="en-US" b="1" dirty="0">
              <a:solidFill>
                <a:srgbClr val="996600"/>
              </a:solidFill>
            </a:endParaRPr>
          </a:p>
        </p:txBody>
      </p:sp>
    </p:spTree>
  </p:cSld>
  <p:clrMapOvr>
    <a:masterClrMapping/>
  </p:clrMapOvr>
  <p:transition>
    <p:pull dir="ru"/>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zh-CN" altLang="en-US" sz="3200" dirty="0">
                <a:solidFill>
                  <a:srgbClr val="663300"/>
                </a:solidFill>
                <a:ea typeface="黑体" pitchFamily="2" charset="-122"/>
              </a:rPr>
              <a:t>“新凯恩斯主义”课堂内容总结</a:t>
            </a:r>
          </a:p>
        </p:txBody>
      </p:sp>
      <p:sp>
        <p:nvSpPr>
          <p:cNvPr id="86019" name="Rectangle 3"/>
          <p:cNvSpPr>
            <a:spLocks noGrp="1" noChangeArrowheads="1"/>
          </p:cNvSpPr>
          <p:nvPr>
            <p:ph sz="half" idx="1"/>
          </p:nvPr>
        </p:nvSpPr>
        <p:spPr/>
        <p:txBody>
          <a:bodyPr/>
          <a:lstStyle/>
          <a:p>
            <a:pPr>
              <a:buFont typeface="Wingdings" pitchFamily="2" charset="2"/>
              <a:buNone/>
            </a:pPr>
            <a:endParaRPr lang="zh-CN" altLang="en-US" b="1" dirty="0">
              <a:solidFill>
                <a:srgbClr val="996600"/>
              </a:solidFill>
            </a:endParaRPr>
          </a:p>
          <a:p>
            <a:pPr>
              <a:buFont typeface="Wingdings" pitchFamily="2" charset="2"/>
              <a:buNone/>
            </a:pPr>
            <a:r>
              <a:rPr lang="en-US" altLang="zh-CN" b="1" dirty="0"/>
              <a:t> </a:t>
            </a:r>
            <a:r>
              <a:rPr lang="en-US" altLang="zh-CN" b="1" dirty="0">
                <a:solidFill>
                  <a:srgbClr val="996600"/>
                </a:solidFill>
              </a:rPr>
              <a:t>5.</a:t>
            </a:r>
            <a:r>
              <a:rPr lang="zh-CN" altLang="en-US" b="1" dirty="0">
                <a:solidFill>
                  <a:srgbClr val="996600"/>
                </a:solidFill>
              </a:rPr>
              <a:t>工资黏性理论：</a:t>
            </a:r>
            <a:endParaRPr lang="en-US" altLang="zh-CN" b="1" dirty="0">
              <a:solidFill>
                <a:srgbClr val="996600"/>
              </a:solidFill>
            </a:endParaRPr>
          </a:p>
          <a:p>
            <a:pPr>
              <a:buFont typeface="Wingdings" pitchFamily="2" charset="2"/>
              <a:buNone/>
            </a:pPr>
            <a:r>
              <a:rPr lang="zh-CN" altLang="en-US" b="1" dirty="0">
                <a:solidFill>
                  <a:srgbClr val="996600"/>
                </a:solidFill>
              </a:rPr>
              <a:t>    长期劳动合同论 </a:t>
            </a:r>
            <a:endParaRPr lang="en-US" altLang="zh-CN" b="1" dirty="0">
              <a:solidFill>
                <a:srgbClr val="996600"/>
              </a:solidFill>
            </a:endParaRPr>
          </a:p>
          <a:p>
            <a:pPr>
              <a:buFont typeface="Wingdings" pitchFamily="2" charset="2"/>
              <a:buNone/>
            </a:pPr>
            <a:r>
              <a:rPr lang="zh-CN" altLang="en-US" b="1" dirty="0">
                <a:solidFill>
                  <a:srgbClr val="996600"/>
                </a:solidFill>
              </a:rPr>
              <a:t>    效率工资模型 </a:t>
            </a:r>
            <a:endParaRPr lang="en-US" altLang="zh-CN" b="1" dirty="0">
              <a:solidFill>
                <a:srgbClr val="996600"/>
              </a:solidFill>
            </a:endParaRPr>
          </a:p>
          <a:p>
            <a:pPr>
              <a:buFont typeface="Wingdings" pitchFamily="2" charset="2"/>
              <a:buNone/>
            </a:pPr>
            <a:r>
              <a:rPr lang="en-US" altLang="zh-CN" b="1" dirty="0">
                <a:solidFill>
                  <a:srgbClr val="996600"/>
                </a:solidFill>
              </a:rPr>
              <a:t>   </a:t>
            </a:r>
            <a:r>
              <a:rPr lang="zh-CN" altLang="en-US" b="1" dirty="0">
                <a:solidFill>
                  <a:srgbClr val="996600"/>
                </a:solidFill>
              </a:rPr>
              <a:t> 隐性合同论</a:t>
            </a:r>
            <a:endParaRPr lang="en-US" altLang="zh-CN" b="1" dirty="0">
              <a:solidFill>
                <a:srgbClr val="996600"/>
              </a:solidFill>
            </a:endParaRPr>
          </a:p>
          <a:p>
            <a:pPr>
              <a:buFont typeface="Wingdings" pitchFamily="2" charset="2"/>
              <a:buNone/>
            </a:pPr>
            <a:endParaRPr lang="zh-CN" altLang="en-US" b="1" dirty="0">
              <a:solidFill>
                <a:srgbClr val="996600"/>
              </a:solidFill>
            </a:endParaRPr>
          </a:p>
        </p:txBody>
      </p:sp>
      <p:sp>
        <p:nvSpPr>
          <p:cNvPr id="2" name="内容占位符 1">
            <a:extLst>
              <a:ext uri="{FF2B5EF4-FFF2-40B4-BE49-F238E27FC236}">
                <a16:creationId xmlns:a16="http://schemas.microsoft.com/office/drawing/2014/main" id="{3974124A-9B1C-4C3D-97F2-BACEA77717C6}"/>
              </a:ext>
            </a:extLst>
          </p:cNvPr>
          <p:cNvSpPr>
            <a:spLocks noGrp="1"/>
          </p:cNvSpPr>
          <p:nvPr>
            <p:ph sz="half" idx="2"/>
          </p:nvPr>
        </p:nvSpPr>
        <p:spPr/>
        <p:txBody>
          <a:bodyPr/>
          <a:lstStyle/>
          <a:p>
            <a:endParaRPr lang="en-US" altLang="zh-CN" b="1" dirty="0">
              <a:solidFill>
                <a:srgbClr val="996600"/>
              </a:solidFill>
            </a:endParaRPr>
          </a:p>
          <a:p>
            <a:pPr marL="0" indent="0">
              <a:buNone/>
            </a:pPr>
            <a:r>
              <a:rPr lang="en-US" altLang="zh-CN" b="1" dirty="0">
                <a:solidFill>
                  <a:srgbClr val="996600"/>
                </a:solidFill>
              </a:rPr>
              <a:t>6.</a:t>
            </a:r>
            <a:r>
              <a:rPr lang="zh-CN" altLang="en-US" b="1" dirty="0">
                <a:solidFill>
                  <a:srgbClr val="996600"/>
                </a:solidFill>
              </a:rPr>
              <a:t>价格黏性理论：</a:t>
            </a:r>
            <a:endParaRPr lang="en-US" altLang="zh-CN" b="1" dirty="0">
              <a:solidFill>
                <a:srgbClr val="996600"/>
              </a:solidFill>
            </a:endParaRPr>
          </a:p>
          <a:p>
            <a:pPr marL="0" indent="0">
              <a:buNone/>
            </a:pPr>
            <a:r>
              <a:rPr lang="en-US" altLang="zh-CN" b="1" dirty="0">
                <a:solidFill>
                  <a:srgbClr val="996600"/>
                </a:solidFill>
              </a:rPr>
              <a:t>    </a:t>
            </a:r>
            <a:r>
              <a:rPr lang="zh-CN" altLang="en-US" b="1" dirty="0">
                <a:solidFill>
                  <a:srgbClr val="996600"/>
                </a:solidFill>
              </a:rPr>
              <a:t>总需求的外部性  </a:t>
            </a:r>
            <a:endParaRPr lang="en-US" altLang="zh-CN" b="1" dirty="0">
              <a:solidFill>
                <a:srgbClr val="996600"/>
              </a:solidFill>
            </a:endParaRPr>
          </a:p>
          <a:p>
            <a:pPr marL="0" indent="0">
              <a:buNone/>
            </a:pPr>
            <a:r>
              <a:rPr lang="zh-CN" altLang="en-US" b="1" dirty="0">
                <a:solidFill>
                  <a:srgbClr val="996600"/>
                </a:solidFill>
              </a:rPr>
              <a:t>    基于厂商均衡    </a:t>
            </a:r>
            <a:endParaRPr lang="en-US" altLang="zh-CN" b="1" dirty="0">
              <a:solidFill>
                <a:srgbClr val="996600"/>
              </a:solidFill>
            </a:endParaRPr>
          </a:p>
          <a:p>
            <a:pPr marL="0" indent="0">
              <a:buNone/>
            </a:pPr>
            <a:r>
              <a:rPr lang="zh-CN" altLang="en-US" b="1" dirty="0">
                <a:solidFill>
                  <a:srgbClr val="996600"/>
                </a:solidFill>
              </a:rPr>
              <a:t>    近似理性  （根据利润函数）</a:t>
            </a:r>
            <a:endParaRPr lang="en-US" altLang="zh-CN" b="1" dirty="0">
              <a:solidFill>
                <a:srgbClr val="996600"/>
              </a:solidFill>
            </a:endParaRPr>
          </a:p>
          <a:p>
            <a:pPr marL="0" indent="0">
              <a:buNone/>
            </a:pPr>
            <a:r>
              <a:rPr lang="en-US" altLang="zh-CN" b="1" dirty="0">
                <a:solidFill>
                  <a:srgbClr val="996600"/>
                </a:solidFill>
              </a:rPr>
              <a:t>    </a:t>
            </a:r>
            <a:r>
              <a:rPr lang="zh-CN" altLang="en-US" b="1" dirty="0">
                <a:solidFill>
                  <a:srgbClr val="996600"/>
                </a:solidFill>
              </a:rPr>
              <a:t>折弯的需求曲线模型</a:t>
            </a:r>
            <a:endParaRPr lang="zh-CN" altLang="en-US" dirty="0"/>
          </a:p>
        </p:txBody>
      </p:sp>
    </p:spTree>
  </p:cSld>
  <p:clrMapOvr>
    <a:masterClrMapping/>
  </p:clrMapOvr>
  <p:transition>
    <p:pull dir="ru"/>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zh-CN" altLang="en-US" sz="3200" dirty="0">
                <a:solidFill>
                  <a:srgbClr val="663300"/>
                </a:solidFill>
                <a:ea typeface="黑体" pitchFamily="2" charset="-122"/>
              </a:rPr>
              <a:t>“新凯恩斯主义”课堂内容总结</a:t>
            </a:r>
          </a:p>
        </p:txBody>
      </p:sp>
      <p:sp>
        <p:nvSpPr>
          <p:cNvPr id="87043" name="Rectangle 3"/>
          <p:cNvSpPr>
            <a:spLocks noGrp="1" noChangeArrowheads="1"/>
          </p:cNvSpPr>
          <p:nvPr>
            <p:ph type="body" idx="1"/>
          </p:nvPr>
        </p:nvSpPr>
        <p:spPr/>
        <p:txBody>
          <a:bodyPr/>
          <a:lstStyle/>
          <a:p>
            <a:pPr marL="0" indent="0">
              <a:buNone/>
            </a:pPr>
            <a:endParaRPr lang="zh-CN" altLang="en-US" sz="2600" b="1" dirty="0">
              <a:solidFill>
                <a:srgbClr val="996600"/>
              </a:solidFill>
            </a:endParaRPr>
          </a:p>
          <a:p>
            <a:r>
              <a:rPr lang="en-US" altLang="zh-CN" sz="2600" b="1" dirty="0">
                <a:solidFill>
                  <a:srgbClr val="996600"/>
                </a:solidFill>
              </a:rPr>
              <a:t>7.</a:t>
            </a:r>
            <a:r>
              <a:rPr lang="zh-CN" altLang="en-US" sz="2600" b="1" dirty="0">
                <a:solidFill>
                  <a:srgbClr val="996600"/>
                </a:solidFill>
              </a:rPr>
              <a:t> 政策主张：粗调  弱化黏性</a:t>
            </a:r>
            <a:endParaRPr lang="en-US" altLang="zh-CN" sz="2600" b="1" dirty="0">
              <a:solidFill>
                <a:srgbClr val="996600"/>
              </a:solidFill>
            </a:endParaRPr>
          </a:p>
          <a:p>
            <a:pPr marL="0" indent="0">
              <a:buNone/>
            </a:pPr>
            <a:endParaRPr lang="zh-CN" altLang="en-US" sz="2600" b="1" dirty="0">
              <a:solidFill>
                <a:srgbClr val="996600"/>
              </a:solidFill>
            </a:endParaRPr>
          </a:p>
          <a:p>
            <a:r>
              <a:rPr lang="en-US" altLang="zh-CN" sz="2600" b="1" dirty="0">
                <a:solidFill>
                  <a:srgbClr val="996600"/>
                </a:solidFill>
              </a:rPr>
              <a:t>8.</a:t>
            </a:r>
            <a:r>
              <a:rPr lang="zh-CN" altLang="en-US" sz="2600" b="1" dirty="0">
                <a:solidFill>
                  <a:srgbClr val="996600"/>
                </a:solidFill>
              </a:rPr>
              <a:t>新凯恩斯主义依然具有海纳百川、吸纳异己理论的特点，从而保持了凯恩斯主义理论的活力和学术地位</a:t>
            </a:r>
          </a:p>
          <a:p>
            <a:endParaRPr lang="zh-CN" altLang="en-US" sz="2600" b="1" dirty="0">
              <a:solidFill>
                <a:srgbClr val="333300"/>
              </a:solidFill>
            </a:endParaRPr>
          </a:p>
          <a:p>
            <a:pPr>
              <a:buFont typeface="Wingdings" pitchFamily="2" charset="2"/>
              <a:buNone/>
            </a:pPr>
            <a:r>
              <a:rPr lang="zh-CN" altLang="en-US" sz="2600" b="1" dirty="0">
                <a:solidFill>
                  <a:srgbClr val="333300"/>
                </a:solidFill>
              </a:rPr>
              <a:t> </a:t>
            </a:r>
          </a:p>
        </p:txBody>
      </p:sp>
    </p:spTree>
  </p:cSld>
  <p:clrMapOvr>
    <a:masterClrMapping/>
  </p:clrMapOvr>
  <p:transition>
    <p:pull dir="ru"/>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2"/>
          <p:cNvSpPr txBox="1">
            <a:spLocks noChangeArrowheads="1"/>
          </p:cNvSpPr>
          <p:nvPr/>
        </p:nvSpPr>
        <p:spPr bwMode="auto">
          <a:xfrm>
            <a:off x="0" y="1098550"/>
            <a:ext cx="285750" cy="1555750"/>
          </a:xfrm>
          <a:prstGeom prst="rect">
            <a:avLst/>
          </a:prstGeom>
          <a:noFill/>
          <a:ln w="12700">
            <a:noFill/>
            <a:miter lim="800000"/>
            <a:headEnd/>
            <a:tailEnd/>
          </a:ln>
        </p:spPr>
        <p:txBody>
          <a:bodyPr wrap="none">
            <a:spAutoFit/>
          </a:bodyPr>
          <a:lstStyle/>
          <a:p>
            <a:pPr>
              <a:lnSpc>
                <a:spcPct val="150000"/>
              </a:lnSpc>
            </a:pPr>
            <a:r>
              <a:rPr lang="en-US" altLang="zh-CN" sz="3200">
                <a:latin typeface="Times New Roman" pitchFamily="18" charset="0"/>
              </a:rPr>
              <a:t> </a:t>
            </a:r>
          </a:p>
          <a:p>
            <a:pPr>
              <a:lnSpc>
                <a:spcPct val="150000"/>
              </a:lnSpc>
            </a:pPr>
            <a:endParaRPr lang="en-US" altLang="zh-CN" sz="3200">
              <a:latin typeface="Times New Roman" pitchFamily="18" charset="0"/>
            </a:endParaRPr>
          </a:p>
        </p:txBody>
      </p:sp>
      <p:sp>
        <p:nvSpPr>
          <p:cNvPr id="89091" name="Rectangle 3"/>
          <p:cNvSpPr>
            <a:spLocks noGrp="1" noChangeArrowheads="1"/>
          </p:cNvSpPr>
          <p:nvPr>
            <p:ph type="title" idx="4294967295"/>
          </p:nvPr>
        </p:nvSpPr>
        <p:spPr/>
        <p:txBody>
          <a:bodyPr anchor="ctr"/>
          <a:lstStyle/>
          <a:p>
            <a:pPr eaLnBrk="1" hangingPunct="1"/>
            <a:r>
              <a:rPr lang="zh-CN" altLang="en-US" sz="3200" b="1" dirty="0">
                <a:solidFill>
                  <a:srgbClr val="663300"/>
                </a:solidFill>
              </a:rPr>
              <a:t>复习思考题：</a:t>
            </a:r>
          </a:p>
        </p:txBody>
      </p:sp>
      <p:sp>
        <p:nvSpPr>
          <p:cNvPr id="45060" name="Rectangle 4"/>
          <p:cNvSpPr>
            <a:spLocks noGrp="1" noChangeArrowheads="1"/>
          </p:cNvSpPr>
          <p:nvPr>
            <p:ph type="body" idx="4294967295"/>
          </p:nvPr>
        </p:nvSpPr>
        <p:spPr/>
        <p:txBody>
          <a:bodyPr/>
          <a:lstStyle/>
          <a:p>
            <a:pPr eaLnBrk="1" hangingPunct="1">
              <a:defRPr/>
            </a:pPr>
            <a:r>
              <a:rPr lang="en-US" altLang="zh-CN" sz="2400" b="1" dirty="0">
                <a:solidFill>
                  <a:srgbClr val="996600"/>
                </a:solidFill>
                <a:latin typeface="Arial" charset="0"/>
              </a:rPr>
              <a:t>1.</a:t>
            </a:r>
            <a:r>
              <a:rPr lang="zh-CN" altLang="en-US" sz="2400" b="1" dirty="0">
                <a:solidFill>
                  <a:srgbClr val="996600"/>
                </a:solidFill>
                <a:latin typeface="Arial" charset="0"/>
              </a:rPr>
              <a:t>新凯恩斯主义继承的凯恩斯主义的基本假说和研究方法包含哪些基本内容？ </a:t>
            </a:r>
            <a:r>
              <a:rPr lang="zh-CN" altLang="en-US" sz="2400" b="1" dirty="0">
                <a:solidFill>
                  <a:srgbClr val="996600"/>
                </a:solidFill>
              </a:rPr>
              <a:t> </a:t>
            </a:r>
            <a:endParaRPr lang="en-US" altLang="zh-CN" sz="2400" b="1" dirty="0">
              <a:solidFill>
                <a:srgbClr val="996600"/>
              </a:solidFill>
            </a:endParaRPr>
          </a:p>
          <a:p>
            <a:pPr eaLnBrk="1" hangingPunct="1">
              <a:defRPr/>
            </a:pPr>
            <a:r>
              <a:rPr lang="en-US" altLang="zh-CN" sz="2400" b="1" dirty="0">
                <a:solidFill>
                  <a:srgbClr val="996600"/>
                </a:solidFill>
              </a:rPr>
              <a:t>2.</a:t>
            </a:r>
            <a:r>
              <a:rPr lang="zh-CN" altLang="en-US" sz="2400" b="1" dirty="0">
                <a:solidFill>
                  <a:srgbClr val="996600"/>
                </a:solidFill>
              </a:rPr>
              <a:t>新凯恩斯主义如何运用效率工资模型解释工资黏性及失业？</a:t>
            </a:r>
          </a:p>
          <a:p>
            <a:pPr eaLnBrk="1" hangingPunct="1">
              <a:defRPr/>
            </a:pPr>
            <a:r>
              <a:rPr lang="en-US" altLang="zh-CN" sz="2400" b="1">
                <a:solidFill>
                  <a:srgbClr val="996600"/>
                </a:solidFill>
                <a:latin typeface="Arial" charset="0"/>
              </a:rPr>
              <a:t>3.</a:t>
            </a:r>
            <a:r>
              <a:rPr lang="zh-CN" altLang="en-US" sz="2400" b="1">
                <a:solidFill>
                  <a:srgbClr val="996600"/>
                </a:solidFill>
                <a:latin typeface="Arial" charset="0"/>
              </a:rPr>
              <a:t> </a:t>
            </a:r>
            <a:r>
              <a:rPr lang="zh-CN" altLang="en-US" sz="2400" b="1" dirty="0">
                <a:solidFill>
                  <a:srgbClr val="996600"/>
                </a:solidFill>
                <a:latin typeface="Arial" charset="0"/>
              </a:rPr>
              <a:t>新凯恩斯主义如何运用菜单成本论和折弯的需求曲线模型解释</a:t>
            </a:r>
            <a:r>
              <a:rPr lang="zh-CN" altLang="en-US" sz="2400" b="1" dirty="0">
                <a:solidFill>
                  <a:srgbClr val="996600"/>
                </a:solidFill>
              </a:rPr>
              <a:t>价格黏性？</a:t>
            </a:r>
          </a:p>
          <a:p>
            <a:pPr marL="0" indent="0" eaLnBrk="1" hangingPunct="1">
              <a:buNone/>
              <a:defRPr/>
            </a:pPr>
            <a:endParaRPr lang="en-US" altLang="zh-CN" b="1" dirty="0">
              <a:effectLst>
                <a:outerShdw blurRad="38100" dist="38100" dir="2700000" algn="tl">
                  <a:srgbClr val="C0C0C0"/>
                </a:outerShdw>
              </a:effectLst>
            </a:endParaRPr>
          </a:p>
        </p:txBody>
      </p:sp>
    </p:spTree>
  </p:cSld>
  <p:clrMapOvr>
    <a:masterClrMapping/>
  </p:clrMapOvr>
  <p:transition>
    <p:pull dir="ru"/>
  </p:transition>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Balance</Template>
  <TotalTime>1566</TotalTime>
  <Pages>0</Pages>
  <Words>5180</Words>
  <Characters>0</Characters>
  <Application>Microsoft Office PowerPoint</Application>
  <DocSecurity>0</DocSecurity>
  <PresentationFormat>全屏显示(4:3)</PresentationFormat>
  <Lines>0</Lines>
  <Paragraphs>644</Paragraphs>
  <Slides>93</Slides>
  <Notes>3</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93</vt:i4>
      </vt:variant>
    </vt:vector>
  </HeadingPairs>
  <TitlesOfParts>
    <vt:vector size="106" baseType="lpstr">
      <vt:lpstr>等线</vt:lpstr>
      <vt:lpstr>黑体</vt:lpstr>
      <vt:lpstr>隶书</vt:lpstr>
      <vt:lpstr>宋体</vt:lpstr>
      <vt:lpstr>微软雅黑</vt:lpstr>
      <vt:lpstr>Arial</vt:lpstr>
      <vt:lpstr>Cambria Math</vt:lpstr>
      <vt:lpstr>Tahoma</vt:lpstr>
      <vt:lpstr>Times New Roman</vt:lpstr>
      <vt:lpstr>Verdana</vt:lpstr>
      <vt:lpstr>Wingdings</vt:lpstr>
      <vt:lpstr>Profile</vt:lpstr>
      <vt:lpstr>Equation.DSMT4</vt:lpstr>
      <vt:lpstr>PowerPoint 演示文稿</vt:lpstr>
      <vt:lpstr>凯恩斯主义三个主要学派</vt:lpstr>
      <vt:lpstr>主要内容安排：</vt:lpstr>
      <vt:lpstr>   “新凯恩斯主义”课堂内容中的主要知识点</vt:lpstr>
      <vt:lpstr>新凯恩斯主义的主要代表人物</vt:lpstr>
      <vt:lpstr>新凯恩斯主义的主要代表人物</vt:lpstr>
      <vt:lpstr>新凯恩斯主义的主要代表人物</vt:lpstr>
      <vt:lpstr>耶伦（Janet L. Yellen）&amp; 乔治-阿克洛夫(George Akerlof)</vt:lpstr>
      <vt:lpstr>推荐阅读书目:</vt:lpstr>
      <vt:lpstr>关于“动物精神”（ Animal Spirits ）</vt:lpstr>
      <vt:lpstr>关于“动物精神”（ Animal Spirits ）</vt:lpstr>
      <vt:lpstr>动物精神的基本内涵：</vt:lpstr>
      <vt:lpstr>PowerPoint 演示文稿</vt:lpstr>
      <vt:lpstr>推荐阅读文献</vt:lpstr>
      <vt:lpstr>新凯恩斯主义的主要代表人物</vt:lpstr>
      <vt:lpstr>西方经济学领域的“盐水派” 和“淡水派”</vt:lpstr>
      <vt:lpstr>一、新凯恩斯主义产生的背景</vt:lpstr>
      <vt:lpstr>原凯恩斯主义的衰落 （1）对“滞涨”的理论解释无力</vt:lpstr>
      <vt:lpstr>60年代的菲利普斯曲线</vt:lpstr>
      <vt:lpstr>菲利普斯曲线的破灭</vt:lpstr>
      <vt:lpstr>原凯恩斯主义的衰落</vt:lpstr>
      <vt:lpstr>2 、反凯恩斯主义的盛行</vt:lpstr>
      <vt:lpstr>3、 新凯恩斯主义的兴起</vt:lpstr>
      <vt:lpstr>二、新凯恩斯主义对 原凯恩斯主义和新古典宏观经济学的批评</vt:lpstr>
      <vt:lpstr>(一)新凯恩斯主义对原凯恩斯主义           （新古典综合派）的批评</vt:lpstr>
      <vt:lpstr>(二)新凯恩斯主义对新古典宏观经济学的批评                   (新古典宏观经济学的缺陷)</vt:lpstr>
      <vt:lpstr>三、新凯恩斯主义继承的         凯恩斯主义的基本假说和研究方法</vt:lpstr>
      <vt:lpstr>新凯恩斯主义继承的凯恩斯主义的基本假说 （二）  货币非中性（Non-neutrality of Money）</vt:lpstr>
      <vt:lpstr>新凯恩斯主义继承的凯恩斯主义的基本假说 （三）重视政府干预经济的必要性和有效性</vt:lpstr>
      <vt:lpstr>新凯恩斯主义继承的凯恩斯主义的基本假说 (四)重视短期分析</vt:lpstr>
      <vt:lpstr>新凯恩斯主义的形成              ——凯恩斯主义经济学重新占据主导地位</vt:lpstr>
      <vt:lpstr>四、新凯恩斯主义的基本假设</vt:lpstr>
      <vt:lpstr>新凯恩斯主义的基本假设</vt:lpstr>
      <vt:lpstr>与“黏性”相关的一组概念</vt:lpstr>
      <vt:lpstr>弹性(elasticity)：</vt:lpstr>
      <vt:lpstr>刚性 (rigidity)：</vt:lpstr>
      <vt:lpstr>黏性 (sticky)：</vt:lpstr>
      <vt:lpstr>粘性  刚性  弹性的比较</vt:lpstr>
      <vt:lpstr>新凯恩斯主义的基本假设</vt:lpstr>
      <vt:lpstr>新凯恩斯主义的基本假设</vt:lpstr>
      <vt:lpstr>新凯恩斯主义的基本假设</vt:lpstr>
      <vt:lpstr>曼昆和罗默组编的“新凯恩斯主义”两卷本：</vt:lpstr>
      <vt:lpstr>根据对两个问题的回答，         可以界定什么是新凯恩斯主义：</vt:lpstr>
      <vt:lpstr>新凯恩斯主义的黏性理论</vt:lpstr>
      <vt:lpstr>黏性与失业</vt:lpstr>
      <vt:lpstr>五、工资黏性理论</vt:lpstr>
      <vt:lpstr>工资黏性理论： （一）劳动合同论</vt:lpstr>
      <vt:lpstr>工资黏性理论： （一）劳动合同论</vt:lpstr>
      <vt:lpstr>工资黏性理论： (二)效率工资模型（efficiency wage  theory） </vt:lpstr>
      <vt:lpstr>PowerPoint 演示文稿</vt:lpstr>
      <vt:lpstr>亚当.斯密关于工人工资与劳动生产率之间关系的论述</vt:lpstr>
      <vt:lpstr>效率工资案例:          福特的5美元日工资</vt:lpstr>
      <vt:lpstr>PowerPoint 演示文稿</vt:lpstr>
      <vt:lpstr>效率工资模型的假设条件：</vt:lpstr>
      <vt:lpstr>效率工资模型： 效率工资的决定Ⅰ:代数解释</vt:lpstr>
      <vt:lpstr>PowerPoint 演示文稿</vt:lpstr>
      <vt:lpstr>PowerPoint 演示文稿</vt:lpstr>
      <vt:lpstr>效率工资满足:</vt:lpstr>
      <vt:lpstr>效率工资的决定Ⅱ:图象解释</vt:lpstr>
      <vt:lpstr>效率工资的形成机理</vt:lpstr>
      <vt:lpstr>怠工模型（shirking model）</vt:lpstr>
      <vt:lpstr>逆向选择模型 (adverse selection model)</vt:lpstr>
      <vt:lpstr>逆向选择模型 (adverse selection model)</vt:lpstr>
      <vt:lpstr>社会模型： gift exchange model （桃李相报）</vt:lpstr>
      <vt:lpstr>社会模型： gift exchange model （桃李相报）</vt:lpstr>
      <vt:lpstr>工资水平影响工人体质</vt:lpstr>
      <vt:lpstr>实施效率工资的结果</vt:lpstr>
      <vt:lpstr> 工资黏性理论： （三）隐性合同理论（implicit contract theory）</vt:lpstr>
      <vt:lpstr>隐性合同理论（implicit contract theory）</vt:lpstr>
      <vt:lpstr>六、价格黏性理论</vt:lpstr>
      <vt:lpstr>菜单成本（menu cost）的含义：</vt:lpstr>
      <vt:lpstr>菜单成本论Ⅰ：           价格调整的外部性→总需求的外部性</vt:lpstr>
      <vt:lpstr>菜单成本论Ⅱ：根据厂商均衡解释价格黏性</vt:lpstr>
      <vt:lpstr>菜单成本论Ⅲ:利润函数解释-近似理性</vt:lpstr>
      <vt:lpstr>价格粘性的理论解释Ⅳ:                   寡头垄断与价格粘性</vt:lpstr>
      <vt:lpstr>折弯的需求曲线模型 （kinked demand curve）  (斯威齐模型)</vt:lpstr>
      <vt:lpstr>（2）价格黏性的结果                    ——非自愿失业</vt:lpstr>
      <vt:lpstr>七、技术进步内生化：内生经济增长理论的核心</vt:lpstr>
      <vt:lpstr>七、技术进步内生化：内生经济增长理论的核心</vt:lpstr>
      <vt:lpstr>七、技术进步内生化：内生经济增长理论的核心</vt:lpstr>
      <vt:lpstr>七、技术进步内生化：内生经济增长理论的核心</vt:lpstr>
      <vt:lpstr>八、  新凯恩斯主义的政策主张：                  粗调以避免宏观经济剧烈波动</vt:lpstr>
      <vt:lpstr>（一）新凯恩斯主义         对市场失灵及政府干预经济的必要性的解释</vt:lpstr>
      <vt:lpstr>（二）新凯恩斯主义的政策主张：                           反对政策规则，主张粗调</vt:lpstr>
      <vt:lpstr>（二）新凯恩斯主义的政策主张</vt:lpstr>
      <vt:lpstr>（二）新凯恩斯主义的政策主张</vt:lpstr>
      <vt:lpstr>新凯恩斯主义评价</vt:lpstr>
      <vt:lpstr>“新凯恩斯主义”课堂内容总结</vt:lpstr>
      <vt:lpstr>“新凯恩斯主义”课堂内容总结</vt:lpstr>
      <vt:lpstr>“新凯恩斯主义”课堂内容总结</vt:lpstr>
      <vt:lpstr>“新凯恩斯主义”课堂内容总结</vt:lpstr>
      <vt:lpstr>“新凯恩斯主义”课堂内容总结</vt:lpstr>
      <vt:lpstr>复习思考题：</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xuekq</dc:creator>
  <cp:lastModifiedBy>炜同 薛</cp:lastModifiedBy>
  <cp:revision>285</cp:revision>
  <dcterms:created xsi:type="dcterms:W3CDTF">2005-03-28T02:28:32Z</dcterms:created>
  <dcterms:modified xsi:type="dcterms:W3CDTF">2024-04-13T03:43:55Z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2052-10.1.0.6135</vt:lpwstr>
  </property>
</Properties>
</file>