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96" r:id="rId5"/>
    <p:sldId id="292" r:id="rId6"/>
    <p:sldId id="261" r:id="rId7"/>
    <p:sldId id="262" r:id="rId8"/>
    <p:sldId id="265" r:id="rId9"/>
    <p:sldId id="266" r:id="rId10"/>
    <p:sldId id="263" r:id="rId11"/>
    <p:sldId id="302" r:id="rId12"/>
    <p:sldId id="299" r:id="rId13"/>
    <p:sldId id="264" r:id="rId14"/>
    <p:sldId id="297" r:id="rId15"/>
    <p:sldId id="267" r:id="rId16"/>
    <p:sldId id="293" r:id="rId17"/>
    <p:sldId id="268" r:id="rId18"/>
    <p:sldId id="270" r:id="rId19"/>
    <p:sldId id="271" r:id="rId20"/>
    <p:sldId id="272" r:id="rId21"/>
    <p:sldId id="273" r:id="rId22"/>
    <p:sldId id="274" r:id="rId23"/>
    <p:sldId id="275" r:id="rId24"/>
    <p:sldId id="276" r:id="rId25"/>
    <p:sldId id="294" r:id="rId26"/>
    <p:sldId id="278" r:id="rId27"/>
    <p:sldId id="279" r:id="rId28"/>
    <p:sldId id="280" r:id="rId29"/>
    <p:sldId id="281" r:id="rId30"/>
    <p:sldId id="282" r:id="rId31"/>
    <p:sldId id="283" r:id="rId32"/>
    <p:sldId id="284" r:id="rId33"/>
    <p:sldId id="285" r:id="rId34"/>
    <p:sldId id="295" r:id="rId35"/>
    <p:sldId id="301" r:id="rId36"/>
    <p:sldId id="300" r:id="rId37"/>
    <p:sldId id="286" r:id="rId38"/>
    <p:sldId id="287" r:id="rId39"/>
    <p:sldId id="288" r:id="rId40"/>
    <p:sldId id="289"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1" autoAdjust="0"/>
    <p:restoredTop sz="94660"/>
  </p:normalViewPr>
  <p:slideViewPr>
    <p:cSldViewPr snapToGrid="0">
      <p:cViewPr varScale="1">
        <p:scale>
          <a:sx n="109" d="100"/>
          <a:sy n="109" d="100"/>
        </p:scale>
        <p:origin x="208"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Zhiyu" userId="ac0a4e748700494f" providerId="LiveId" clId="{B2740489-19A8-2542-93D2-9D92892087CB}"/>
    <pc:docChg chg="custSel modSld">
      <pc:chgData name="Lu Zhiyu" userId="ac0a4e748700494f" providerId="LiveId" clId="{B2740489-19A8-2542-93D2-9D92892087CB}" dt="2024-12-02T04:46:36.911" v="4" actId="478"/>
      <pc:docMkLst>
        <pc:docMk/>
      </pc:docMkLst>
      <pc:sldChg chg="addSp delSp modSp">
        <pc:chgData name="Lu Zhiyu" userId="ac0a4e748700494f" providerId="LiveId" clId="{B2740489-19A8-2542-93D2-9D92892087CB}" dt="2024-12-02T04:46:36.911" v="4" actId="478"/>
        <pc:sldMkLst>
          <pc:docMk/>
          <pc:sldMk cId="2083162779" sldId="256"/>
        </pc:sldMkLst>
      </pc:sldChg>
    </pc:docChg>
  </pc:docChgLst>
  <pc:docChgLst>
    <pc:chgData name="Lu Zhiyu" userId="ac0a4e748700494f" providerId="LiveId" clId="{A35C1C00-2F20-B24B-AECA-0C9E243161C0}"/>
    <pc:docChg chg="modSld">
      <pc:chgData name="Lu Zhiyu" userId="ac0a4e748700494f" providerId="LiveId" clId="{A35C1C00-2F20-B24B-AECA-0C9E243161C0}" dt="2024-12-04T06:01:04.872" v="0" actId="14100"/>
      <pc:docMkLst>
        <pc:docMk/>
      </pc:docMkLst>
      <pc:sldChg chg="modSp mod">
        <pc:chgData name="Lu Zhiyu" userId="ac0a4e748700494f" providerId="LiveId" clId="{A35C1C00-2F20-B24B-AECA-0C9E243161C0}" dt="2024-12-04T06:01:04.872" v="0" actId="14100"/>
        <pc:sldMkLst>
          <pc:docMk/>
          <pc:sldMk cId="4268905705" sldId="278"/>
        </pc:sldMkLst>
        <pc:cxnChg chg="mod">
          <ac:chgData name="Lu Zhiyu" userId="ac0a4e748700494f" providerId="LiveId" clId="{A35C1C00-2F20-B24B-AECA-0C9E243161C0}" dt="2024-12-04T06:01:04.872" v="0" actId="14100"/>
          <ac:cxnSpMkLst>
            <pc:docMk/>
            <pc:sldMk cId="4268905705" sldId="278"/>
            <ac:cxnSpMk id="5" creationId="{DE9D1B36-073A-4C0A-A9DD-DE633F55F03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877F-254E-4274-A02C-8EDEF175DC57}" type="datetimeFigureOut">
              <a:rPr lang="zh-CN" altLang="en-US" smtClean="0"/>
              <a:t>2024/12/3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16B5C-3DE1-46D6-A5C5-7E535EB81B59}" type="slidenum">
              <a:rPr lang="zh-CN" altLang="en-US" smtClean="0"/>
              <a:t>‹#›</a:t>
            </a:fld>
            <a:endParaRPr lang="zh-CN" altLang="en-US"/>
          </a:p>
        </p:txBody>
      </p:sp>
    </p:spTree>
    <p:extLst>
      <p:ext uri="{BB962C8B-B14F-4D97-AF65-F5344CB8AC3E}">
        <p14:creationId xmlns:p14="http://schemas.microsoft.com/office/powerpoint/2010/main" val="240562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FF9C6-F222-4525-88B7-29140DF5E7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B40AEFF-122F-4691-9F60-2A1EB4472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B98DB9-2389-4743-9CF7-20BF363105C1}"/>
              </a:ext>
            </a:extLst>
          </p:cNvPr>
          <p:cNvSpPr>
            <a:spLocks noGrp="1"/>
          </p:cNvSpPr>
          <p:nvPr>
            <p:ph type="dt" sz="half" idx="10"/>
          </p:nvPr>
        </p:nvSpPr>
        <p:spPr/>
        <p:txBody>
          <a:bodyPr/>
          <a:lstStyle/>
          <a:p>
            <a:fld id="{C42669F5-2EF7-4130-B839-EA24856E535B}" type="datetime1">
              <a:rPr lang="zh-CN" altLang="en-US" smtClean="0"/>
              <a:t>2024/12/3</a:t>
            </a:fld>
            <a:endParaRPr lang="zh-CN" altLang="en-US"/>
          </a:p>
        </p:txBody>
      </p:sp>
      <p:sp>
        <p:nvSpPr>
          <p:cNvPr id="5" name="页脚占位符 4">
            <a:extLst>
              <a:ext uri="{FF2B5EF4-FFF2-40B4-BE49-F238E27FC236}">
                <a16:creationId xmlns:a16="http://schemas.microsoft.com/office/drawing/2014/main" id="{661FD188-B2B2-4AD3-AD11-745554AC9F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F886D-B6D7-4011-B8E5-2320DD3B4F7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82362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C989E-BA38-4F6D-B1C1-9E8136CB8D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E14E64-F048-461D-92E6-08F0CB8B35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F7FAB4-ECE2-43D4-9990-703EB8A0E694}"/>
              </a:ext>
            </a:extLst>
          </p:cNvPr>
          <p:cNvSpPr>
            <a:spLocks noGrp="1"/>
          </p:cNvSpPr>
          <p:nvPr>
            <p:ph type="dt" sz="half" idx="10"/>
          </p:nvPr>
        </p:nvSpPr>
        <p:spPr/>
        <p:txBody>
          <a:bodyPr/>
          <a:lstStyle/>
          <a:p>
            <a:fld id="{9930A21B-3D6C-4968-ABD8-6E1993A33CCA}" type="datetime1">
              <a:rPr lang="zh-CN" altLang="en-US" smtClean="0"/>
              <a:t>2024/12/3</a:t>
            </a:fld>
            <a:endParaRPr lang="zh-CN" altLang="en-US"/>
          </a:p>
        </p:txBody>
      </p:sp>
      <p:sp>
        <p:nvSpPr>
          <p:cNvPr id="5" name="页脚占位符 4">
            <a:extLst>
              <a:ext uri="{FF2B5EF4-FFF2-40B4-BE49-F238E27FC236}">
                <a16:creationId xmlns:a16="http://schemas.microsoft.com/office/drawing/2014/main" id="{27DF7F7E-6657-4C98-9371-B500B226A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4B315-7469-4AE6-9F65-E72BB56674C4}"/>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9642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87F699-828C-4849-8357-A2D432F9B9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4F5A63-1D48-4C2C-BCE1-6E472DE21C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A28011-020A-4E98-936F-68C96BDBA94E}"/>
              </a:ext>
            </a:extLst>
          </p:cNvPr>
          <p:cNvSpPr>
            <a:spLocks noGrp="1"/>
          </p:cNvSpPr>
          <p:nvPr>
            <p:ph type="dt" sz="half" idx="10"/>
          </p:nvPr>
        </p:nvSpPr>
        <p:spPr/>
        <p:txBody>
          <a:bodyPr/>
          <a:lstStyle/>
          <a:p>
            <a:fld id="{ECFE351F-B0F8-4B90-BE1C-4AEE8CDD6201}" type="datetime1">
              <a:rPr lang="zh-CN" altLang="en-US" smtClean="0"/>
              <a:t>2024/12/3</a:t>
            </a:fld>
            <a:endParaRPr lang="zh-CN" altLang="en-US"/>
          </a:p>
        </p:txBody>
      </p:sp>
      <p:sp>
        <p:nvSpPr>
          <p:cNvPr id="5" name="页脚占位符 4">
            <a:extLst>
              <a:ext uri="{FF2B5EF4-FFF2-40B4-BE49-F238E27FC236}">
                <a16:creationId xmlns:a16="http://schemas.microsoft.com/office/drawing/2014/main" id="{00EF86B9-2C23-44BC-B896-BAF6D1EB9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2490F4-8CBA-46F3-B85A-8320F71C0C31}"/>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5621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B1B14-0EDF-4D11-809A-9E8B7EF3B8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0E39C-166B-40AC-B5BE-D4DCD52513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B10161-F7EE-4845-9D79-01931240B298}"/>
              </a:ext>
            </a:extLst>
          </p:cNvPr>
          <p:cNvSpPr>
            <a:spLocks noGrp="1"/>
          </p:cNvSpPr>
          <p:nvPr>
            <p:ph type="dt" sz="half" idx="10"/>
          </p:nvPr>
        </p:nvSpPr>
        <p:spPr/>
        <p:txBody>
          <a:bodyPr/>
          <a:lstStyle/>
          <a:p>
            <a:fld id="{32B9341F-68DF-4EE7-92DD-CBB6BDD2212C}" type="datetime1">
              <a:rPr lang="zh-CN" altLang="en-US" smtClean="0"/>
              <a:t>2024/12/3</a:t>
            </a:fld>
            <a:endParaRPr lang="zh-CN" altLang="en-US"/>
          </a:p>
        </p:txBody>
      </p:sp>
      <p:sp>
        <p:nvSpPr>
          <p:cNvPr id="5" name="页脚占位符 4">
            <a:extLst>
              <a:ext uri="{FF2B5EF4-FFF2-40B4-BE49-F238E27FC236}">
                <a16:creationId xmlns:a16="http://schemas.microsoft.com/office/drawing/2014/main" id="{9DA7E2A3-D64E-4DAE-8B03-E02CCEFA30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36C2-5624-4FA8-8DCF-A3397C6BAEF2}"/>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5872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A57BB-5658-493A-8102-F979E5E58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C22489-0943-4201-B000-E73EEB886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C146AE-BAC0-492F-9973-F03553F03022}"/>
              </a:ext>
            </a:extLst>
          </p:cNvPr>
          <p:cNvSpPr>
            <a:spLocks noGrp="1"/>
          </p:cNvSpPr>
          <p:nvPr>
            <p:ph type="dt" sz="half" idx="10"/>
          </p:nvPr>
        </p:nvSpPr>
        <p:spPr/>
        <p:txBody>
          <a:bodyPr/>
          <a:lstStyle/>
          <a:p>
            <a:fld id="{6D1D5069-D30A-41EC-99C9-109327F13D2F}" type="datetime1">
              <a:rPr lang="zh-CN" altLang="en-US" smtClean="0"/>
              <a:t>2024/12/3</a:t>
            </a:fld>
            <a:endParaRPr lang="zh-CN" altLang="en-US"/>
          </a:p>
        </p:txBody>
      </p:sp>
      <p:sp>
        <p:nvSpPr>
          <p:cNvPr id="5" name="页脚占位符 4">
            <a:extLst>
              <a:ext uri="{FF2B5EF4-FFF2-40B4-BE49-F238E27FC236}">
                <a16:creationId xmlns:a16="http://schemas.microsoft.com/office/drawing/2014/main" id="{CFA740B5-3FDC-4485-AE53-BD03F013E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D14E6-ACB3-4CE8-A079-46CFC982B40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1663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943C4-A1E4-4AD0-967E-6C10DC4986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BEDCBA-DAC2-400F-B699-F59E45D7AA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7E1168-6A0E-4846-80FE-D9DF6A9BB6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1C0576-98AB-4019-8E7B-5392CA718DCF}"/>
              </a:ext>
            </a:extLst>
          </p:cNvPr>
          <p:cNvSpPr>
            <a:spLocks noGrp="1"/>
          </p:cNvSpPr>
          <p:nvPr>
            <p:ph type="dt" sz="half" idx="10"/>
          </p:nvPr>
        </p:nvSpPr>
        <p:spPr/>
        <p:txBody>
          <a:bodyPr/>
          <a:lstStyle/>
          <a:p>
            <a:fld id="{744D1571-853D-4CD7-82C5-1FBEC2B866E9}" type="datetime1">
              <a:rPr lang="zh-CN" altLang="en-US" smtClean="0"/>
              <a:t>2024/12/3</a:t>
            </a:fld>
            <a:endParaRPr lang="zh-CN" altLang="en-US"/>
          </a:p>
        </p:txBody>
      </p:sp>
      <p:sp>
        <p:nvSpPr>
          <p:cNvPr id="6" name="页脚占位符 5">
            <a:extLst>
              <a:ext uri="{FF2B5EF4-FFF2-40B4-BE49-F238E27FC236}">
                <a16:creationId xmlns:a16="http://schemas.microsoft.com/office/drawing/2014/main" id="{F97F1711-6F65-46DB-B91F-87582B4C81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64434D-35AD-4116-A2BB-1869548FDC49}"/>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2793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EBF1-87EC-43A1-B987-0FC5E2FA42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ABACE6-D762-488E-935F-FE8C8A4F2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597905-783E-4052-B539-3B3F5341AC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0B6ED4-58D6-4CD0-A40F-40E2BD713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4F54F2-6DF2-4A07-9220-79E0852F0C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7D593A-D1EC-40C9-A963-099E876A7B6C}"/>
              </a:ext>
            </a:extLst>
          </p:cNvPr>
          <p:cNvSpPr>
            <a:spLocks noGrp="1"/>
          </p:cNvSpPr>
          <p:nvPr>
            <p:ph type="dt" sz="half" idx="10"/>
          </p:nvPr>
        </p:nvSpPr>
        <p:spPr/>
        <p:txBody>
          <a:bodyPr/>
          <a:lstStyle/>
          <a:p>
            <a:fld id="{598B9FED-0399-4D9F-97F4-0CBDD330387A}" type="datetime1">
              <a:rPr lang="zh-CN" altLang="en-US" smtClean="0"/>
              <a:t>2024/12/3</a:t>
            </a:fld>
            <a:endParaRPr lang="zh-CN" altLang="en-US"/>
          </a:p>
        </p:txBody>
      </p:sp>
      <p:sp>
        <p:nvSpPr>
          <p:cNvPr id="8" name="页脚占位符 7">
            <a:extLst>
              <a:ext uri="{FF2B5EF4-FFF2-40B4-BE49-F238E27FC236}">
                <a16:creationId xmlns:a16="http://schemas.microsoft.com/office/drawing/2014/main" id="{0402CB34-01A9-497F-B677-6C96D3D035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271608-A9BB-4093-9782-F4A66E1AF5B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078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8C03E-42C7-4A1B-A325-0662FA181F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3F21B-3D5D-4308-BB59-3DCD4973740C}"/>
              </a:ext>
            </a:extLst>
          </p:cNvPr>
          <p:cNvSpPr>
            <a:spLocks noGrp="1"/>
          </p:cNvSpPr>
          <p:nvPr>
            <p:ph type="dt" sz="half" idx="10"/>
          </p:nvPr>
        </p:nvSpPr>
        <p:spPr/>
        <p:txBody>
          <a:bodyPr/>
          <a:lstStyle/>
          <a:p>
            <a:fld id="{C6B81589-2489-4358-9A94-2E59B5AD381F}" type="datetime1">
              <a:rPr lang="zh-CN" altLang="en-US" smtClean="0"/>
              <a:t>2024/12/3</a:t>
            </a:fld>
            <a:endParaRPr lang="zh-CN" altLang="en-US"/>
          </a:p>
        </p:txBody>
      </p:sp>
      <p:sp>
        <p:nvSpPr>
          <p:cNvPr id="4" name="页脚占位符 3">
            <a:extLst>
              <a:ext uri="{FF2B5EF4-FFF2-40B4-BE49-F238E27FC236}">
                <a16:creationId xmlns:a16="http://schemas.microsoft.com/office/drawing/2014/main" id="{EFB62DCB-328B-4680-805A-EE0BF6BBB0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48A734-256D-42B9-8CD2-EACED68792F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92959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1E40D-86E6-4F6E-9F90-2F893D5143F2}"/>
              </a:ext>
            </a:extLst>
          </p:cNvPr>
          <p:cNvSpPr>
            <a:spLocks noGrp="1"/>
          </p:cNvSpPr>
          <p:nvPr>
            <p:ph type="dt" sz="half" idx="10"/>
          </p:nvPr>
        </p:nvSpPr>
        <p:spPr/>
        <p:txBody>
          <a:bodyPr/>
          <a:lstStyle/>
          <a:p>
            <a:fld id="{290F4150-7F95-4BAC-90D9-B1682119C563}" type="datetime1">
              <a:rPr lang="zh-CN" altLang="en-US" smtClean="0"/>
              <a:t>2024/12/3</a:t>
            </a:fld>
            <a:endParaRPr lang="zh-CN" altLang="en-US"/>
          </a:p>
        </p:txBody>
      </p:sp>
      <p:sp>
        <p:nvSpPr>
          <p:cNvPr id="3" name="页脚占位符 2">
            <a:extLst>
              <a:ext uri="{FF2B5EF4-FFF2-40B4-BE49-F238E27FC236}">
                <a16:creationId xmlns:a16="http://schemas.microsoft.com/office/drawing/2014/main" id="{1982147B-E659-4D78-A343-06A8F1C4C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F796ED-8D42-497B-B4EA-B122773C6B97}"/>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8885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605AB-DBD9-4EA6-A9F5-9B2FC047E7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151510-A048-40FF-BCB2-83E48736E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77FA79-CA47-4201-B821-E2274CBC6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5ADA46-F06D-498E-BDA6-52D2C62BE83C}"/>
              </a:ext>
            </a:extLst>
          </p:cNvPr>
          <p:cNvSpPr>
            <a:spLocks noGrp="1"/>
          </p:cNvSpPr>
          <p:nvPr>
            <p:ph type="dt" sz="half" idx="10"/>
          </p:nvPr>
        </p:nvSpPr>
        <p:spPr/>
        <p:txBody>
          <a:bodyPr/>
          <a:lstStyle/>
          <a:p>
            <a:fld id="{9D90E69A-8318-4447-8540-6AFFA807378A}" type="datetime1">
              <a:rPr lang="zh-CN" altLang="en-US" smtClean="0"/>
              <a:t>2024/12/3</a:t>
            </a:fld>
            <a:endParaRPr lang="zh-CN" altLang="en-US"/>
          </a:p>
        </p:txBody>
      </p:sp>
      <p:sp>
        <p:nvSpPr>
          <p:cNvPr id="6" name="页脚占位符 5">
            <a:extLst>
              <a:ext uri="{FF2B5EF4-FFF2-40B4-BE49-F238E27FC236}">
                <a16:creationId xmlns:a16="http://schemas.microsoft.com/office/drawing/2014/main" id="{FA3BF2F2-2625-4EFB-8C80-71D2AEBCAD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0DEA6-707E-4F77-9F6E-857D7DCBA07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3073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87DA7-7063-4A68-8252-CCB24F6297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82F09A-E0C5-4A75-86CC-4D0D9EEAD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74E280-B5E6-4344-A55F-8BDFAA2DA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325087-DEDB-4271-94F5-A67A39F2AE55}"/>
              </a:ext>
            </a:extLst>
          </p:cNvPr>
          <p:cNvSpPr>
            <a:spLocks noGrp="1"/>
          </p:cNvSpPr>
          <p:nvPr>
            <p:ph type="dt" sz="half" idx="10"/>
          </p:nvPr>
        </p:nvSpPr>
        <p:spPr/>
        <p:txBody>
          <a:bodyPr/>
          <a:lstStyle/>
          <a:p>
            <a:fld id="{F79A3C8F-477B-463E-BD08-1167CB35F34D}" type="datetime1">
              <a:rPr lang="zh-CN" altLang="en-US" smtClean="0"/>
              <a:t>2024/12/3</a:t>
            </a:fld>
            <a:endParaRPr lang="zh-CN" altLang="en-US"/>
          </a:p>
        </p:txBody>
      </p:sp>
      <p:sp>
        <p:nvSpPr>
          <p:cNvPr id="6" name="页脚占位符 5">
            <a:extLst>
              <a:ext uri="{FF2B5EF4-FFF2-40B4-BE49-F238E27FC236}">
                <a16:creationId xmlns:a16="http://schemas.microsoft.com/office/drawing/2014/main" id="{EF0BABB0-C4EF-4B37-8029-3CFA59B054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9C9D2-9135-4374-967E-5F69D23B3328}"/>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4078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E46675-B03E-444A-83EB-E3C61A62E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BAE5E8-7C28-4F4F-805C-96A652E60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1B5E9-1296-42A4-8502-7B96CB61C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EF95-E371-444B-B426-C08BFB4B47C6}" type="datetime1">
              <a:rPr lang="zh-CN" altLang="en-US" smtClean="0"/>
              <a:t>2024/12/3</a:t>
            </a:fld>
            <a:endParaRPr lang="zh-CN" altLang="en-US"/>
          </a:p>
        </p:txBody>
      </p:sp>
      <p:sp>
        <p:nvSpPr>
          <p:cNvPr id="5" name="页脚占位符 4">
            <a:extLst>
              <a:ext uri="{FF2B5EF4-FFF2-40B4-BE49-F238E27FC236}">
                <a16:creationId xmlns:a16="http://schemas.microsoft.com/office/drawing/2014/main" id="{15AE2864-008E-4A57-A6CE-263DEBC76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A16949-A0A3-4B1F-B9FC-E4057BC5B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41800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F3E0-C236-4F70-B452-2AB093D4D46F}"/>
              </a:ext>
            </a:extLst>
          </p:cNvPr>
          <p:cNvSpPr>
            <a:spLocks noGrp="1"/>
          </p:cNvSpPr>
          <p:nvPr>
            <p:ph type="ctrTitle"/>
          </p:nvPr>
        </p:nvSpPr>
        <p:spPr/>
        <p:txBody>
          <a:bodyPr>
            <a:normAutofit/>
          </a:bodyPr>
          <a:lstStyle/>
          <a:p>
            <a:r>
              <a:rPr lang="zh-CN" altLang="en-US" sz="3600" dirty="0">
                <a:latin typeface="宋体" panose="02010600030101010101" pitchFamily="2" charset="-122"/>
                <a:ea typeface="宋体" panose="02010600030101010101" pitchFamily="2" charset="-122"/>
              </a:rPr>
              <a:t>投资银行学</a:t>
            </a:r>
          </a:p>
        </p:txBody>
      </p:sp>
      <p:sp>
        <p:nvSpPr>
          <p:cNvPr id="3" name="副标题 2">
            <a:extLst>
              <a:ext uri="{FF2B5EF4-FFF2-40B4-BE49-F238E27FC236}">
                <a16:creationId xmlns:a16="http://schemas.microsoft.com/office/drawing/2014/main" id="{E463F1F7-9FC9-4F2A-8A1E-2D9933381F1D}"/>
              </a:ext>
            </a:extLst>
          </p:cNvPr>
          <p:cNvSpPr>
            <a:spLocks noGrp="1"/>
          </p:cNvSpPr>
          <p:nvPr>
            <p:ph type="subTitle" idx="1"/>
          </p:nvPr>
        </p:nvSpPr>
        <p:spPr>
          <a:xfrm>
            <a:off x="4859258" y="3621773"/>
            <a:ext cx="5090769" cy="1655762"/>
          </a:xfrm>
        </p:spPr>
        <p:txBody>
          <a:bodyPr anchor="ctr">
            <a:normAutofit/>
          </a:bodyPr>
          <a:lstStyle/>
          <a:p>
            <a:pPr algn="l"/>
            <a:r>
              <a:rPr lang="zh-CN" altLang="en-US" dirty="0">
                <a:latin typeface="宋体" panose="02010600030101010101" pitchFamily="2" charset="-122"/>
                <a:ea typeface="宋体" panose="02010600030101010101" pitchFamily="2" charset="-122"/>
              </a:rPr>
              <a:t>主讲人：王盈</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邮箱：</a:t>
            </a:r>
            <a:r>
              <a:rPr lang="en-US" altLang="zh-CN" dirty="0">
                <a:latin typeface="宋体" panose="02010600030101010101" pitchFamily="2" charset="-122"/>
                <a:ea typeface="宋体" panose="02010600030101010101" pitchFamily="2" charset="-122"/>
              </a:rPr>
              <a:t>yywang@cufe.edu.cn</a:t>
            </a:r>
            <a:endParaRPr lang="zh-CN" altLang="en-US"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4D272252-CBB8-4D09-A358-D326F5602936}"/>
              </a:ext>
            </a:extLst>
          </p:cNvPr>
          <p:cNvSpPr>
            <a:spLocks noGrp="1"/>
          </p:cNvSpPr>
          <p:nvPr>
            <p:ph type="sldNum" sz="quarter" idx="12"/>
          </p:nvPr>
        </p:nvSpPr>
        <p:spPr/>
        <p:txBody>
          <a:bodyPr/>
          <a:lstStyle/>
          <a:p>
            <a:fld id="{D59A92B6-63D0-4749-8E4E-E12FD465A899}" type="slidenum">
              <a:rPr lang="zh-CN" altLang="en-US" smtClean="0"/>
              <a:t>1</a:t>
            </a:fld>
            <a:endParaRPr lang="zh-CN" altLang="en-US" dirty="0"/>
          </a:p>
        </p:txBody>
      </p:sp>
    </p:spTree>
    <p:extLst>
      <p:ext uri="{BB962C8B-B14F-4D97-AF65-F5344CB8AC3E}">
        <p14:creationId xmlns:p14="http://schemas.microsoft.com/office/powerpoint/2010/main" val="208316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投资银行定义</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85074"/>
            <a:ext cx="10515600" cy="4351338"/>
          </a:xfrm>
        </p:spPr>
        <p:txBody>
          <a:bodyPr/>
          <a:lstStyle/>
          <a:p>
            <a:r>
              <a:rPr lang="zh-CN" altLang="en-US" sz="2400" dirty="0">
                <a:latin typeface="宋体" panose="02010600030101010101" pitchFamily="2" charset="-122"/>
                <a:ea typeface="宋体" panose="02010600030101010101" pitchFamily="2" charset="-122"/>
              </a:rPr>
              <a:t>美国：投资银行</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10</a:t>
            </a:fld>
            <a:endParaRPr lang="zh-CN" altLang="en-US"/>
          </a:p>
        </p:txBody>
      </p:sp>
      <p:pic>
        <p:nvPicPr>
          <p:cNvPr id="8" name="图片 7" descr="美林.jpg">
            <a:extLst>
              <a:ext uri="{FF2B5EF4-FFF2-40B4-BE49-F238E27FC236}">
                <a16:creationId xmlns:a16="http://schemas.microsoft.com/office/drawing/2014/main" id="{6333A22B-D8E8-4A81-864C-0FC462F18A38}"/>
              </a:ext>
            </a:extLst>
          </p:cNvPr>
          <p:cNvPicPr>
            <a:picLocks noChangeAspect="1"/>
          </p:cNvPicPr>
          <p:nvPr/>
        </p:nvPicPr>
        <p:blipFill>
          <a:blip r:embed="rId2" cstate="print"/>
          <a:stretch>
            <a:fillRect/>
          </a:stretch>
        </p:blipFill>
        <p:spPr>
          <a:xfrm>
            <a:off x="4250753" y="2285454"/>
            <a:ext cx="2890345" cy="1676400"/>
          </a:xfrm>
          <a:prstGeom prst="rect">
            <a:avLst/>
          </a:prstGeom>
        </p:spPr>
      </p:pic>
      <p:pic>
        <p:nvPicPr>
          <p:cNvPr id="10" name="图片 9" descr="摩根斯坦利.jpg">
            <a:extLst>
              <a:ext uri="{FF2B5EF4-FFF2-40B4-BE49-F238E27FC236}">
                <a16:creationId xmlns:a16="http://schemas.microsoft.com/office/drawing/2014/main" id="{A1E04489-9EFD-478D-9B40-96A3AF5CECB8}"/>
              </a:ext>
            </a:extLst>
          </p:cNvPr>
          <p:cNvPicPr>
            <a:picLocks noChangeAspect="1"/>
          </p:cNvPicPr>
          <p:nvPr/>
        </p:nvPicPr>
        <p:blipFill>
          <a:blip r:embed="rId3" cstate="print"/>
          <a:stretch>
            <a:fillRect/>
          </a:stretch>
        </p:blipFill>
        <p:spPr>
          <a:xfrm>
            <a:off x="7451153" y="2268456"/>
            <a:ext cx="2614613" cy="1673352"/>
          </a:xfrm>
          <a:prstGeom prst="rect">
            <a:avLst/>
          </a:prstGeom>
        </p:spPr>
      </p:pic>
      <p:pic>
        <p:nvPicPr>
          <p:cNvPr id="11" name="图片 10" descr="雷曼兄弟.jpg">
            <a:extLst>
              <a:ext uri="{FF2B5EF4-FFF2-40B4-BE49-F238E27FC236}">
                <a16:creationId xmlns:a16="http://schemas.microsoft.com/office/drawing/2014/main" id="{9A370137-56CE-4EEA-AEA3-66E60CDA1C00}"/>
              </a:ext>
            </a:extLst>
          </p:cNvPr>
          <p:cNvPicPr>
            <a:picLocks noChangeAspect="1"/>
          </p:cNvPicPr>
          <p:nvPr/>
        </p:nvPicPr>
        <p:blipFill>
          <a:blip r:embed="rId4" cstate="print"/>
          <a:stretch>
            <a:fillRect/>
          </a:stretch>
        </p:blipFill>
        <p:spPr>
          <a:xfrm>
            <a:off x="2812821" y="4226635"/>
            <a:ext cx="2819400" cy="2114550"/>
          </a:xfrm>
          <a:prstGeom prst="rect">
            <a:avLst/>
          </a:prstGeom>
        </p:spPr>
      </p:pic>
      <p:pic>
        <p:nvPicPr>
          <p:cNvPr id="12" name="图片 11" descr="高盛.jpg">
            <a:extLst>
              <a:ext uri="{FF2B5EF4-FFF2-40B4-BE49-F238E27FC236}">
                <a16:creationId xmlns:a16="http://schemas.microsoft.com/office/drawing/2014/main" id="{C3741E65-B198-4F1E-954E-5B8E59F0425B}"/>
              </a:ext>
            </a:extLst>
          </p:cNvPr>
          <p:cNvPicPr>
            <a:picLocks noChangeAspect="1"/>
          </p:cNvPicPr>
          <p:nvPr/>
        </p:nvPicPr>
        <p:blipFill>
          <a:blip r:embed="rId5" cstate="print"/>
          <a:stretch>
            <a:fillRect/>
          </a:stretch>
        </p:blipFill>
        <p:spPr>
          <a:xfrm>
            <a:off x="2117153" y="2192255"/>
            <a:ext cx="1828800" cy="1895707"/>
          </a:xfrm>
          <a:prstGeom prst="rect">
            <a:avLst/>
          </a:prstGeom>
        </p:spPr>
      </p:pic>
      <p:pic>
        <p:nvPicPr>
          <p:cNvPr id="13" name="图片 12" descr="贝尔斯登.jpg">
            <a:extLst>
              <a:ext uri="{FF2B5EF4-FFF2-40B4-BE49-F238E27FC236}">
                <a16:creationId xmlns:a16="http://schemas.microsoft.com/office/drawing/2014/main" id="{D4D570D7-ED13-4347-A69E-8189D0684538}"/>
              </a:ext>
            </a:extLst>
          </p:cNvPr>
          <p:cNvPicPr>
            <a:picLocks noChangeAspect="1"/>
          </p:cNvPicPr>
          <p:nvPr/>
        </p:nvPicPr>
        <p:blipFill>
          <a:blip r:embed="rId6" cstate="print"/>
          <a:stretch>
            <a:fillRect/>
          </a:stretch>
        </p:blipFill>
        <p:spPr>
          <a:xfrm>
            <a:off x="6162993" y="4226635"/>
            <a:ext cx="2743200" cy="2057400"/>
          </a:xfrm>
          <a:prstGeom prst="rect">
            <a:avLst/>
          </a:prstGeom>
        </p:spPr>
      </p:pic>
    </p:spTree>
    <p:extLst>
      <p:ext uri="{BB962C8B-B14F-4D97-AF65-F5344CB8AC3E}">
        <p14:creationId xmlns:p14="http://schemas.microsoft.com/office/powerpoint/2010/main" val="3373779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2008</a:t>
            </a:r>
            <a:r>
              <a:rPr lang="zh-CN" altLang="en-US" sz="3200" dirty="0">
                <a:latin typeface="宋体" panose="02010600030101010101" pitchFamily="2" charset="-122"/>
                <a:ea typeface="宋体" panose="02010600030101010101" pitchFamily="2" charset="-122"/>
              </a:rPr>
              <a:t>金融危机</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住房抵押贷款证券化</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36827"/>
            <a:ext cx="10515600" cy="4540136"/>
          </a:xfrm>
        </p:spPr>
        <p:txBody>
          <a:bodyPr>
            <a:normAutofit/>
          </a:bodyPr>
          <a:lstStyle/>
          <a:p>
            <a:r>
              <a:rPr lang="zh-CN" altLang="en-US" dirty="0">
                <a:latin typeface="宋体" panose="02010600030101010101" pitchFamily="2" charset="-122"/>
                <a:ea typeface="宋体" panose="02010600030101010101" pitchFamily="2" charset="-122"/>
              </a:rPr>
              <a:t>住房抵押贷款证券化操作流程</a:t>
            </a:r>
            <a:endParaRPr lang="en-US" altLang="zh-CN"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11</a:t>
            </a:fld>
            <a:endParaRPr lang="zh-CN" altLang="en-US" dirty="0"/>
          </a:p>
        </p:txBody>
      </p:sp>
      <p:grpSp>
        <p:nvGrpSpPr>
          <p:cNvPr id="6" name="组合 5">
            <a:extLst>
              <a:ext uri="{FF2B5EF4-FFF2-40B4-BE49-F238E27FC236}">
                <a16:creationId xmlns:a16="http://schemas.microsoft.com/office/drawing/2014/main" id="{F7CBE4D3-3EFD-8B20-A98D-4B4F51678D03}"/>
              </a:ext>
            </a:extLst>
          </p:cNvPr>
          <p:cNvGrpSpPr/>
          <p:nvPr/>
        </p:nvGrpSpPr>
        <p:grpSpPr>
          <a:xfrm>
            <a:off x="511829" y="2476116"/>
            <a:ext cx="11393086" cy="2915419"/>
            <a:chOff x="1664340" y="2742737"/>
            <a:chExt cx="9712413" cy="2092399"/>
          </a:xfrm>
        </p:grpSpPr>
        <p:sp>
          <p:nvSpPr>
            <p:cNvPr id="8" name="矩形 7">
              <a:extLst>
                <a:ext uri="{FF2B5EF4-FFF2-40B4-BE49-F238E27FC236}">
                  <a16:creationId xmlns:a16="http://schemas.microsoft.com/office/drawing/2014/main" id="{DCCB848C-A780-4894-A749-0FD680013FA7}"/>
                </a:ext>
              </a:extLst>
            </p:cNvPr>
            <p:cNvSpPr/>
            <p:nvPr/>
          </p:nvSpPr>
          <p:spPr>
            <a:xfrm>
              <a:off x="1664340" y="2868189"/>
              <a:ext cx="572322" cy="1966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购房人</a:t>
              </a:r>
            </a:p>
          </p:txBody>
        </p:sp>
        <p:sp>
          <p:nvSpPr>
            <p:cNvPr id="9" name="矩形 8">
              <a:extLst>
                <a:ext uri="{FF2B5EF4-FFF2-40B4-BE49-F238E27FC236}">
                  <a16:creationId xmlns:a16="http://schemas.microsoft.com/office/drawing/2014/main" id="{0623F35F-FC2A-42A8-8187-D1E3E49808DF}"/>
                </a:ext>
              </a:extLst>
            </p:cNvPr>
            <p:cNvSpPr/>
            <p:nvPr/>
          </p:nvSpPr>
          <p:spPr>
            <a:xfrm>
              <a:off x="2620678" y="2868190"/>
              <a:ext cx="615898" cy="1966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银行房贷</a:t>
              </a:r>
              <a:r>
                <a:rPr lang="en-US" altLang="zh-CN" sz="2000" dirty="0">
                  <a:latin typeface="宋体" panose="02010600030101010101" pitchFamily="2" charset="-122"/>
                  <a:ea typeface="宋体" panose="02010600030101010101" pitchFamily="2" charset="-122"/>
                </a:rPr>
                <a:t>1000</a:t>
              </a:r>
              <a:r>
                <a:rPr lang="zh-CN" altLang="en-US" sz="2000" dirty="0">
                  <a:latin typeface="宋体" panose="02010600030101010101" pitchFamily="2" charset="-122"/>
                  <a:ea typeface="宋体" panose="02010600030101010101" pitchFamily="2" charset="-122"/>
                </a:rPr>
                <a:t>万</a:t>
              </a:r>
            </a:p>
          </p:txBody>
        </p:sp>
        <p:sp>
          <p:nvSpPr>
            <p:cNvPr id="10" name="矩形 9">
              <a:extLst>
                <a:ext uri="{FF2B5EF4-FFF2-40B4-BE49-F238E27FC236}">
                  <a16:creationId xmlns:a16="http://schemas.microsoft.com/office/drawing/2014/main" id="{ACAFE98E-04CC-4396-89E0-A4D739E043EB}"/>
                </a:ext>
              </a:extLst>
            </p:cNvPr>
            <p:cNvSpPr/>
            <p:nvPr/>
          </p:nvSpPr>
          <p:spPr>
            <a:xfrm>
              <a:off x="3706391" y="2868189"/>
              <a:ext cx="1540993" cy="1966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特殊目的公司</a:t>
              </a:r>
              <a:endParaRPr lang="en-US" altLang="zh-CN" sz="2000" dirty="0"/>
            </a:p>
            <a:p>
              <a:pPr algn="ctr"/>
              <a:r>
                <a:rPr lang="en-US" altLang="zh-CN" sz="2000" dirty="0"/>
                <a:t>SPV</a:t>
              </a:r>
            </a:p>
            <a:p>
              <a:pPr algn="ctr"/>
              <a:r>
                <a:rPr lang="zh-CN" altLang="en-US" sz="2000" dirty="0"/>
                <a:t>资金池</a:t>
              </a:r>
              <a:endParaRPr lang="en-US" altLang="zh-CN" sz="2000" dirty="0"/>
            </a:p>
            <a:p>
              <a:pPr algn="ctr"/>
              <a:r>
                <a:rPr lang="en-US" altLang="zh-CN" sz="2000" dirty="0"/>
                <a:t>1000</a:t>
              </a:r>
              <a:r>
                <a:rPr lang="zh-CN" altLang="en-US" sz="2000" dirty="0"/>
                <a:t>万</a:t>
              </a:r>
            </a:p>
          </p:txBody>
        </p:sp>
        <p:grpSp>
          <p:nvGrpSpPr>
            <p:cNvPr id="16" name="组合 15">
              <a:extLst>
                <a:ext uri="{FF2B5EF4-FFF2-40B4-BE49-F238E27FC236}">
                  <a16:creationId xmlns:a16="http://schemas.microsoft.com/office/drawing/2014/main" id="{12D37230-CF1F-4EF7-92CD-2F28B5EFE20A}"/>
                </a:ext>
              </a:extLst>
            </p:cNvPr>
            <p:cNvGrpSpPr/>
            <p:nvPr/>
          </p:nvGrpSpPr>
          <p:grpSpPr>
            <a:xfrm>
              <a:off x="5901937" y="2877975"/>
              <a:ext cx="1599103" cy="1957159"/>
              <a:chOff x="4656972" y="2868189"/>
              <a:chExt cx="572322" cy="1957159"/>
            </a:xfrm>
          </p:grpSpPr>
          <p:sp>
            <p:nvSpPr>
              <p:cNvPr id="11" name="矩形 10">
                <a:extLst>
                  <a:ext uri="{FF2B5EF4-FFF2-40B4-BE49-F238E27FC236}">
                    <a16:creationId xmlns:a16="http://schemas.microsoft.com/office/drawing/2014/main" id="{F036EB6D-8290-4FFB-B777-778367623B42}"/>
                  </a:ext>
                </a:extLst>
              </p:cNvPr>
              <p:cNvSpPr/>
              <p:nvPr/>
            </p:nvSpPr>
            <p:spPr>
              <a:xfrm>
                <a:off x="4656972" y="2868189"/>
                <a:ext cx="572322" cy="42759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宋体" panose="02010600030101010101" pitchFamily="2" charset="-122"/>
                    <a:ea typeface="宋体" panose="02010600030101010101" pitchFamily="2" charset="-122"/>
                  </a:rPr>
                  <a:t>AAA</a:t>
                </a:r>
                <a:r>
                  <a:rPr lang="zh-CN" altLang="en-US" sz="2000" dirty="0">
                    <a:latin typeface="宋体" panose="02010600030101010101" pitchFamily="2" charset="-122"/>
                    <a:ea typeface="宋体" panose="02010600030101010101" pitchFamily="2" charset="-122"/>
                  </a:rPr>
                  <a:t>债券</a:t>
                </a:r>
                <a:endParaRPr lang="en-US" altLang="zh-CN" sz="2000" dirty="0">
                  <a:latin typeface="宋体" panose="02010600030101010101" pitchFamily="2" charset="-122"/>
                  <a:ea typeface="宋体" panose="02010600030101010101" pitchFamily="2" charset="-122"/>
                </a:endParaRPr>
              </a:p>
              <a:p>
                <a:pPr algn="ctr"/>
                <a:r>
                  <a:rPr lang="en-US" altLang="zh-CN" sz="2000" dirty="0">
                    <a:latin typeface="宋体" panose="02010600030101010101" pitchFamily="2" charset="-122"/>
                    <a:ea typeface="宋体" panose="02010600030101010101" pitchFamily="2" charset="-122"/>
                  </a:rPr>
                  <a:t>300</a:t>
                </a:r>
                <a:r>
                  <a:rPr lang="zh-CN" altLang="en-US" sz="2000" dirty="0">
                    <a:latin typeface="宋体" panose="02010600030101010101" pitchFamily="2" charset="-122"/>
                    <a:ea typeface="宋体" panose="02010600030101010101" pitchFamily="2" charset="-122"/>
                  </a:rPr>
                  <a:t>万</a:t>
                </a:r>
              </a:p>
            </p:txBody>
          </p:sp>
          <p:sp>
            <p:nvSpPr>
              <p:cNvPr id="12" name="矩形 11">
                <a:extLst>
                  <a:ext uri="{FF2B5EF4-FFF2-40B4-BE49-F238E27FC236}">
                    <a16:creationId xmlns:a16="http://schemas.microsoft.com/office/drawing/2014/main" id="{FE7DC8A8-BA71-4D97-BE02-839C3EC53148}"/>
                  </a:ext>
                </a:extLst>
              </p:cNvPr>
              <p:cNvSpPr/>
              <p:nvPr/>
            </p:nvSpPr>
            <p:spPr>
              <a:xfrm>
                <a:off x="4656972" y="3305655"/>
                <a:ext cx="572322" cy="537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宋体" panose="02010600030101010101" pitchFamily="2" charset="-122"/>
                    <a:ea typeface="宋体" panose="02010600030101010101" pitchFamily="2" charset="-122"/>
                  </a:rPr>
                  <a:t>BBB</a:t>
                </a:r>
                <a:r>
                  <a:rPr lang="zh-CN" altLang="en-US" sz="2000" dirty="0">
                    <a:latin typeface="宋体" panose="02010600030101010101" pitchFamily="2" charset="-122"/>
                    <a:ea typeface="宋体" panose="02010600030101010101" pitchFamily="2" charset="-122"/>
                  </a:rPr>
                  <a:t>债券</a:t>
                </a:r>
                <a:endParaRPr lang="en-US" altLang="zh-CN" sz="2000" dirty="0">
                  <a:latin typeface="宋体" panose="02010600030101010101" pitchFamily="2" charset="-122"/>
                  <a:ea typeface="宋体" panose="02010600030101010101" pitchFamily="2" charset="-122"/>
                </a:endParaRPr>
              </a:p>
              <a:p>
                <a:pPr algn="ctr"/>
                <a:r>
                  <a:rPr lang="en-US" altLang="zh-CN" sz="2000" dirty="0">
                    <a:latin typeface="宋体" panose="02010600030101010101" pitchFamily="2" charset="-122"/>
                    <a:ea typeface="宋体" panose="02010600030101010101" pitchFamily="2" charset="-122"/>
                  </a:rPr>
                  <a:t>400</a:t>
                </a:r>
                <a:r>
                  <a:rPr lang="zh-CN" altLang="en-US" sz="2000" dirty="0">
                    <a:latin typeface="宋体" panose="02010600030101010101" pitchFamily="2" charset="-122"/>
                    <a:ea typeface="宋体" panose="02010600030101010101" pitchFamily="2" charset="-122"/>
                  </a:rPr>
                  <a:t>万</a:t>
                </a:r>
              </a:p>
            </p:txBody>
          </p:sp>
          <p:sp>
            <p:nvSpPr>
              <p:cNvPr id="14" name="矩形 13">
                <a:extLst>
                  <a:ext uri="{FF2B5EF4-FFF2-40B4-BE49-F238E27FC236}">
                    <a16:creationId xmlns:a16="http://schemas.microsoft.com/office/drawing/2014/main" id="{2F31977F-F15A-4321-96A0-E6BE6AB1BD90}"/>
                  </a:ext>
                </a:extLst>
              </p:cNvPr>
              <p:cNvSpPr/>
              <p:nvPr/>
            </p:nvSpPr>
            <p:spPr>
              <a:xfrm>
                <a:off x="4656972" y="3853354"/>
                <a:ext cx="572322" cy="5378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股权类</a:t>
                </a:r>
                <a:endParaRPr lang="en-US" altLang="zh-CN" sz="2000" dirty="0">
                  <a:latin typeface="宋体" panose="02010600030101010101" pitchFamily="2" charset="-122"/>
                  <a:ea typeface="宋体" panose="02010600030101010101" pitchFamily="2" charset="-122"/>
                </a:endParaRPr>
              </a:p>
              <a:p>
                <a:pPr algn="ctr"/>
                <a:r>
                  <a:rPr lang="en-US" altLang="zh-CN" sz="2000" dirty="0">
                    <a:latin typeface="宋体" panose="02010600030101010101" pitchFamily="2" charset="-122"/>
                    <a:ea typeface="宋体" panose="02010600030101010101" pitchFamily="2" charset="-122"/>
                  </a:rPr>
                  <a:t>200</a:t>
                </a:r>
                <a:r>
                  <a:rPr lang="zh-CN" altLang="en-US" sz="2000" dirty="0">
                    <a:latin typeface="宋体" panose="02010600030101010101" pitchFamily="2" charset="-122"/>
                    <a:ea typeface="宋体" panose="02010600030101010101" pitchFamily="2" charset="-122"/>
                  </a:rPr>
                  <a:t>万</a:t>
                </a:r>
              </a:p>
            </p:txBody>
          </p:sp>
          <p:sp>
            <p:nvSpPr>
              <p:cNvPr id="15" name="矩形 14">
                <a:extLst>
                  <a:ext uri="{FF2B5EF4-FFF2-40B4-BE49-F238E27FC236}">
                    <a16:creationId xmlns:a16="http://schemas.microsoft.com/office/drawing/2014/main" id="{4349FDA1-B99E-481D-B8BA-CF2BA9949531}"/>
                  </a:ext>
                </a:extLst>
              </p:cNvPr>
              <p:cNvSpPr/>
              <p:nvPr/>
            </p:nvSpPr>
            <p:spPr>
              <a:xfrm>
                <a:off x="4656972" y="4401054"/>
                <a:ext cx="572322" cy="4242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过度抵押</a:t>
                </a:r>
                <a:endParaRPr lang="en-US" altLang="zh-CN" sz="2000" dirty="0">
                  <a:latin typeface="宋体" panose="02010600030101010101" pitchFamily="2" charset="-122"/>
                  <a:ea typeface="宋体" panose="02010600030101010101" pitchFamily="2" charset="-122"/>
                </a:endParaRPr>
              </a:p>
              <a:p>
                <a:pPr algn="ct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万</a:t>
                </a:r>
              </a:p>
            </p:txBody>
          </p:sp>
        </p:grpSp>
        <p:cxnSp>
          <p:nvCxnSpPr>
            <p:cNvPr id="18" name="直接箭头连接符 17">
              <a:extLst>
                <a:ext uri="{FF2B5EF4-FFF2-40B4-BE49-F238E27FC236}">
                  <a16:creationId xmlns:a16="http://schemas.microsoft.com/office/drawing/2014/main" id="{B063FEA9-16AA-4D81-8A01-D3EB15F817AB}"/>
                </a:ext>
              </a:extLst>
            </p:cNvPr>
            <p:cNvCxnSpPr/>
            <p:nvPr/>
          </p:nvCxnSpPr>
          <p:spPr>
            <a:xfrm>
              <a:off x="7729640" y="3039229"/>
              <a:ext cx="743361"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00A0EA9D-8BC4-4C6F-973E-7E0ADDD639E1}"/>
                </a:ext>
              </a:extLst>
            </p:cNvPr>
            <p:cNvSpPr txBox="1"/>
            <p:nvPr/>
          </p:nvSpPr>
          <p:spPr>
            <a:xfrm>
              <a:off x="8480675" y="2742737"/>
              <a:ext cx="2728948" cy="59640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保险公司，商业银行，养老基金，共同基金</a:t>
              </a:r>
            </a:p>
          </p:txBody>
        </p:sp>
        <p:cxnSp>
          <p:nvCxnSpPr>
            <p:cNvPr id="26" name="直接箭头连接符 25">
              <a:extLst>
                <a:ext uri="{FF2B5EF4-FFF2-40B4-BE49-F238E27FC236}">
                  <a16:creationId xmlns:a16="http://schemas.microsoft.com/office/drawing/2014/main" id="{F2512D25-C224-4C56-86CC-A04AE538B5C3}"/>
                </a:ext>
              </a:extLst>
            </p:cNvPr>
            <p:cNvCxnSpPr/>
            <p:nvPr/>
          </p:nvCxnSpPr>
          <p:spPr>
            <a:xfrm>
              <a:off x="7737314" y="3592910"/>
              <a:ext cx="743361"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EC474394-2279-4877-98E8-D04F71819B5E}"/>
                </a:ext>
              </a:extLst>
            </p:cNvPr>
            <p:cNvSpPr txBox="1"/>
            <p:nvPr/>
          </p:nvSpPr>
          <p:spPr>
            <a:xfrm>
              <a:off x="8525907" y="3408244"/>
              <a:ext cx="2541926" cy="33133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投资银行，对冲基金</a:t>
              </a:r>
            </a:p>
          </p:txBody>
        </p:sp>
        <p:cxnSp>
          <p:nvCxnSpPr>
            <p:cNvPr id="28" name="直接箭头连接符 27">
              <a:extLst>
                <a:ext uri="{FF2B5EF4-FFF2-40B4-BE49-F238E27FC236}">
                  <a16:creationId xmlns:a16="http://schemas.microsoft.com/office/drawing/2014/main" id="{F313787B-70FE-4ADB-B4F9-D8A5E96B850C}"/>
                </a:ext>
              </a:extLst>
            </p:cNvPr>
            <p:cNvCxnSpPr/>
            <p:nvPr/>
          </p:nvCxnSpPr>
          <p:spPr>
            <a:xfrm>
              <a:off x="7751568" y="4133434"/>
              <a:ext cx="74336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8BF9ACE0-55EA-469D-AE9E-12D16C3F1F8C}"/>
                </a:ext>
              </a:extLst>
            </p:cNvPr>
            <p:cNvSpPr txBox="1"/>
            <p:nvPr/>
          </p:nvSpPr>
          <p:spPr>
            <a:xfrm>
              <a:off x="8540161" y="3948768"/>
              <a:ext cx="2669461" cy="59640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房地美，房利美等房贷机构</a:t>
              </a:r>
            </a:p>
          </p:txBody>
        </p:sp>
        <p:cxnSp>
          <p:nvCxnSpPr>
            <p:cNvPr id="30" name="直接箭头连接符 29">
              <a:extLst>
                <a:ext uri="{FF2B5EF4-FFF2-40B4-BE49-F238E27FC236}">
                  <a16:creationId xmlns:a16="http://schemas.microsoft.com/office/drawing/2014/main" id="{5E451BE7-28F8-412B-A82D-CECDF8536442}"/>
                </a:ext>
              </a:extLst>
            </p:cNvPr>
            <p:cNvCxnSpPr/>
            <p:nvPr/>
          </p:nvCxnSpPr>
          <p:spPr>
            <a:xfrm>
              <a:off x="7759244" y="4634492"/>
              <a:ext cx="74336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517FEAB-45C5-4EF6-9DBE-22CADEB1B70A}"/>
                </a:ext>
              </a:extLst>
            </p:cNvPr>
            <p:cNvSpPr txBox="1"/>
            <p:nvPr/>
          </p:nvSpPr>
          <p:spPr>
            <a:xfrm>
              <a:off x="8547837" y="4449826"/>
              <a:ext cx="2828916" cy="33133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过度抵押，风险缓冲垫</a:t>
              </a:r>
            </a:p>
          </p:txBody>
        </p:sp>
        <p:sp>
          <p:nvSpPr>
            <p:cNvPr id="32" name="箭头: 右 31">
              <a:extLst>
                <a:ext uri="{FF2B5EF4-FFF2-40B4-BE49-F238E27FC236}">
                  <a16:creationId xmlns:a16="http://schemas.microsoft.com/office/drawing/2014/main" id="{83C8030C-929A-4645-81D7-42667D6622A9}"/>
                </a:ext>
              </a:extLst>
            </p:cNvPr>
            <p:cNvSpPr/>
            <p:nvPr/>
          </p:nvSpPr>
          <p:spPr>
            <a:xfrm>
              <a:off x="2236662" y="3592910"/>
              <a:ext cx="384016" cy="153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DCD3BB60-A748-445A-9082-81D8E20EFD20}"/>
                </a:ext>
              </a:extLst>
            </p:cNvPr>
            <p:cNvSpPr/>
            <p:nvPr/>
          </p:nvSpPr>
          <p:spPr>
            <a:xfrm>
              <a:off x="3270562" y="3620328"/>
              <a:ext cx="384016" cy="153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04CEE057-4B63-413A-B8F0-6A08A9261DAC}"/>
                </a:ext>
              </a:extLst>
            </p:cNvPr>
            <p:cNvSpPr/>
            <p:nvPr/>
          </p:nvSpPr>
          <p:spPr>
            <a:xfrm>
              <a:off x="5357023" y="3628007"/>
              <a:ext cx="384016" cy="153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2120119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2008</a:t>
            </a:r>
            <a:r>
              <a:rPr lang="zh-CN" altLang="en-US" sz="3200" dirty="0">
                <a:latin typeface="宋体" panose="02010600030101010101" pitchFamily="2" charset="-122"/>
                <a:ea typeface="宋体" panose="02010600030101010101" pitchFamily="2" charset="-122"/>
              </a:rPr>
              <a:t>金融危机</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住房抵押贷款证券化</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36827"/>
            <a:ext cx="10515600" cy="4540136"/>
          </a:xfrm>
        </p:spPr>
        <p:txBody>
          <a:bodyPr>
            <a:normAutofit/>
          </a:bodyPr>
          <a:lstStyle/>
          <a:p>
            <a:r>
              <a:rPr lang="zh-CN" altLang="en-US" dirty="0">
                <a:latin typeface="宋体" panose="02010600030101010101" pitchFamily="2" charset="-122"/>
                <a:ea typeface="宋体" panose="02010600030101010101" pitchFamily="2" charset="-122"/>
              </a:rPr>
              <a:t>住房抵押贷款证券化操作流程</a:t>
            </a:r>
            <a:endParaRPr lang="en-US" altLang="zh-CN"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12</a:t>
            </a:fld>
            <a:endParaRPr lang="zh-CN" altLang="en-US" dirty="0"/>
          </a:p>
        </p:txBody>
      </p:sp>
      <p:grpSp>
        <p:nvGrpSpPr>
          <p:cNvPr id="6" name="组合 5">
            <a:extLst>
              <a:ext uri="{FF2B5EF4-FFF2-40B4-BE49-F238E27FC236}">
                <a16:creationId xmlns:a16="http://schemas.microsoft.com/office/drawing/2014/main" id="{F7CBE4D3-3EFD-8B20-A98D-4B4F51678D03}"/>
              </a:ext>
            </a:extLst>
          </p:cNvPr>
          <p:cNvGrpSpPr/>
          <p:nvPr/>
        </p:nvGrpSpPr>
        <p:grpSpPr>
          <a:xfrm>
            <a:off x="511829" y="2476116"/>
            <a:ext cx="11393086" cy="2915419"/>
            <a:chOff x="1664340" y="2742737"/>
            <a:chExt cx="9712413" cy="2092399"/>
          </a:xfrm>
        </p:grpSpPr>
        <p:sp>
          <p:nvSpPr>
            <p:cNvPr id="8" name="矩形 7">
              <a:extLst>
                <a:ext uri="{FF2B5EF4-FFF2-40B4-BE49-F238E27FC236}">
                  <a16:creationId xmlns:a16="http://schemas.microsoft.com/office/drawing/2014/main" id="{DCCB848C-A780-4894-A749-0FD680013FA7}"/>
                </a:ext>
              </a:extLst>
            </p:cNvPr>
            <p:cNvSpPr/>
            <p:nvPr/>
          </p:nvSpPr>
          <p:spPr>
            <a:xfrm>
              <a:off x="1664340" y="2868189"/>
              <a:ext cx="572322" cy="1966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购房人</a:t>
              </a:r>
            </a:p>
          </p:txBody>
        </p:sp>
        <p:sp>
          <p:nvSpPr>
            <p:cNvPr id="9" name="矩形 8">
              <a:extLst>
                <a:ext uri="{FF2B5EF4-FFF2-40B4-BE49-F238E27FC236}">
                  <a16:creationId xmlns:a16="http://schemas.microsoft.com/office/drawing/2014/main" id="{0623F35F-FC2A-42A8-8187-D1E3E49808DF}"/>
                </a:ext>
              </a:extLst>
            </p:cNvPr>
            <p:cNvSpPr/>
            <p:nvPr/>
          </p:nvSpPr>
          <p:spPr>
            <a:xfrm>
              <a:off x="2620678" y="2868190"/>
              <a:ext cx="615898" cy="1966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银行房贷</a:t>
              </a:r>
              <a:r>
                <a:rPr lang="en-US" altLang="zh-CN" sz="2000" dirty="0">
                  <a:latin typeface="宋体" panose="02010600030101010101" pitchFamily="2" charset="-122"/>
                  <a:ea typeface="宋体" panose="02010600030101010101" pitchFamily="2" charset="-122"/>
                </a:rPr>
                <a:t>1000</a:t>
              </a:r>
              <a:r>
                <a:rPr lang="zh-CN" altLang="en-US" sz="2000" dirty="0">
                  <a:latin typeface="宋体" panose="02010600030101010101" pitchFamily="2" charset="-122"/>
                  <a:ea typeface="宋体" panose="02010600030101010101" pitchFamily="2" charset="-122"/>
                </a:rPr>
                <a:t>万</a:t>
              </a:r>
            </a:p>
          </p:txBody>
        </p:sp>
        <p:sp>
          <p:nvSpPr>
            <p:cNvPr id="10" name="矩形 9">
              <a:extLst>
                <a:ext uri="{FF2B5EF4-FFF2-40B4-BE49-F238E27FC236}">
                  <a16:creationId xmlns:a16="http://schemas.microsoft.com/office/drawing/2014/main" id="{ACAFE98E-04CC-4396-89E0-A4D739E043EB}"/>
                </a:ext>
              </a:extLst>
            </p:cNvPr>
            <p:cNvSpPr/>
            <p:nvPr/>
          </p:nvSpPr>
          <p:spPr>
            <a:xfrm>
              <a:off x="3706391" y="2868189"/>
              <a:ext cx="1540993" cy="1966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特殊目的公司</a:t>
              </a:r>
              <a:endParaRPr lang="en-US" altLang="zh-CN" sz="2000" dirty="0"/>
            </a:p>
            <a:p>
              <a:pPr algn="ctr"/>
              <a:r>
                <a:rPr lang="en-US" altLang="zh-CN" sz="2000" dirty="0"/>
                <a:t>SPV</a:t>
              </a:r>
            </a:p>
            <a:p>
              <a:pPr algn="ctr"/>
              <a:r>
                <a:rPr lang="zh-CN" altLang="en-US" sz="2000" dirty="0"/>
                <a:t>资金池</a:t>
              </a:r>
              <a:endParaRPr lang="en-US" altLang="zh-CN" sz="2000" dirty="0"/>
            </a:p>
            <a:p>
              <a:pPr algn="ctr"/>
              <a:r>
                <a:rPr lang="en-US" altLang="zh-CN" sz="2000" dirty="0"/>
                <a:t>1000</a:t>
              </a:r>
              <a:r>
                <a:rPr lang="zh-CN" altLang="en-US" sz="2000" dirty="0"/>
                <a:t>万</a:t>
              </a:r>
            </a:p>
          </p:txBody>
        </p:sp>
        <p:grpSp>
          <p:nvGrpSpPr>
            <p:cNvPr id="16" name="组合 15">
              <a:extLst>
                <a:ext uri="{FF2B5EF4-FFF2-40B4-BE49-F238E27FC236}">
                  <a16:creationId xmlns:a16="http://schemas.microsoft.com/office/drawing/2014/main" id="{12D37230-CF1F-4EF7-92CD-2F28B5EFE20A}"/>
                </a:ext>
              </a:extLst>
            </p:cNvPr>
            <p:cNvGrpSpPr/>
            <p:nvPr/>
          </p:nvGrpSpPr>
          <p:grpSpPr>
            <a:xfrm>
              <a:off x="5901937" y="2877975"/>
              <a:ext cx="1599103" cy="1957159"/>
              <a:chOff x="4656972" y="2868189"/>
              <a:chExt cx="572322" cy="1957159"/>
            </a:xfrm>
          </p:grpSpPr>
          <p:sp>
            <p:nvSpPr>
              <p:cNvPr id="11" name="矩形 10">
                <a:extLst>
                  <a:ext uri="{FF2B5EF4-FFF2-40B4-BE49-F238E27FC236}">
                    <a16:creationId xmlns:a16="http://schemas.microsoft.com/office/drawing/2014/main" id="{F036EB6D-8290-4FFB-B777-778367623B42}"/>
                  </a:ext>
                </a:extLst>
              </p:cNvPr>
              <p:cNvSpPr/>
              <p:nvPr/>
            </p:nvSpPr>
            <p:spPr>
              <a:xfrm>
                <a:off x="4656972" y="2868189"/>
                <a:ext cx="572322" cy="42759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宋体" panose="02010600030101010101" pitchFamily="2" charset="-122"/>
                    <a:ea typeface="宋体" panose="02010600030101010101" pitchFamily="2" charset="-122"/>
                  </a:rPr>
                  <a:t>AAA</a:t>
                </a:r>
                <a:r>
                  <a:rPr lang="zh-CN" altLang="en-US" sz="2000" dirty="0">
                    <a:latin typeface="宋体" panose="02010600030101010101" pitchFamily="2" charset="-122"/>
                    <a:ea typeface="宋体" panose="02010600030101010101" pitchFamily="2" charset="-122"/>
                  </a:rPr>
                  <a:t>债券</a:t>
                </a:r>
                <a:endParaRPr lang="en-US" altLang="zh-CN" sz="2000" dirty="0">
                  <a:latin typeface="宋体" panose="02010600030101010101" pitchFamily="2" charset="-122"/>
                  <a:ea typeface="宋体" panose="02010600030101010101" pitchFamily="2" charset="-122"/>
                </a:endParaRPr>
              </a:p>
              <a:p>
                <a:pPr algn="ctr"/>
                <a:r>
                  <a:rPr lang="en-US" altLang="zh-CN" sz="2000" dirty="0">
                    <a:latin typeface="宋体" panose="02010600030101010101" pitchFamily="2" charset="-122"/>
                    <a:ea typeface="宋体" panose="02010600030101010101" pitchFamily="2" charset="-122"/>
                  </a:rPr>
                  <a:t>300</a:t>
                </a:r>
                <a:r>
                  <a:rPr lang="zh-CN" altLang="en-US" sz="2000" dirty="0">
                    <a:latin typeface="宋体" panose="02010600030101010101" pitchFamily="2" charset="-122"/>
                    <a:ea typeface="宋体" panose="02010600030101010101" pitchFamily="2" charset="-122"/>
                  </a:rPr>
                  <a:t>万</a:t>
                </a:r>
              </a:p>
            </p:txBody>
          </p:sp>
          <p:sp>
            <p:nvSpPr>
              <p:cNvPr id="12" name="矩形 11">
                <a:extLst>
                  <a:ext uri="{FF2B5EF4-FFF2-40B4-BE49-F238E27FC236}">
                    <a16:creationId xmlns:a16="http://schemas.microsoft.com/office/drawing/2014/main" id="{FE7DC8A8-BA71-4D97-BE02-839C3EC53148}"/>
                  </a:ext>
                </a:extLst>
              </p:cNvPr>
              <p:cNvSpPr/>
              <p:nvPr/>
            </p:nvSpPr>
            <p:spPr>
              <a:xfrm>
                <a:off x="4656972" y="3305655"/>
                <a:ext cx="572322" cy="537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宋体" panose="02010600030101010101" pitchFamily="2" charset="-122"/>
                    <a:ea typeface="宋体" panose="02010600030101010101" pitchFamily="2" charset="-122"/>
                  </a:rPr>
                  <a:t>BBB</a:t>
                </a:r>
                <a:r>
                  <a:rPr lang="zh-CN" altLang="en-US" sz="2000" dirty="0">
                    <a:latin typeface="宋体" panose="02010600030101010101" pitchFamily="2" charset="-122"/>
                    <a:ea typeface="宋体" panose="02010600030101010101" pitchFamily="2" charset="-122"/>
                  </a:rPr>
                  <a:t>债券</a:t>
                </a:r>
                <a:endParaRPr lang="en-US" altLang="zh-CN" sz="2000" dirty="0">
                  <a:latin typeface="宋体" panose="02010600030101010101" pitchFamily="2" charset="-122"/>
                  <a:ea typeface="宋体" panose="02010600030101010101" pitchFamily="2" charset="-122"/>
                </a:endParaRPr>
              </a:p>
              <a:p>
                <a:pPr algn="ctr"/>
                <a:r>
                  <a:rPr lang="en-US" altLang="zh-CN" sz="2000" dirty="0">
                    <a:latin typeface="宋体" panose="02010600030101010101" pitchFamily="2" charset="-122"/>
                    <a:ea typeface="宋体" panose="02010600030101010101" pitchFamily="2" charset="-122"/>
                  </a:rPr>
                  <a:t>400</a:t>
                </a:r>
                <a:r>
                  <a:rPr lang="zh-CN" altLang="en-US" sz="2000" dirty="0">
                    <a:latin typeface="宋体" panose="02010600030101010101" pitchFamily="2" charset="-122"/>
                    <a:ea typeface="宋体" panose="02010600030101010101" pitchFamily="2" charset="-122"/>
                  </a:rPr>
                  <a:t>万</a:t>
                </a:r>
              </a:p>
            </p:txBody>
          </p:sp>
          <p:sp>
            <p:nvSpPr>
              <p:cNvPr id="14" name="矩形 13">
                <a:extLst>
                  <a:ext uri="{FF2B5EF4-FFF2-40B4-BE49-F238E27FC236}">
                    <a16:creationId xmlns:a16="http://schemas.microsoft.com/office/drawing/2014/main" id="{2F31977F-F15A-4321-96A0-E6BE6AB1BD90}"/>
                  </a:ext>
                </a:extLst>
              </p:cNvPr>
              <p:cNvSpPr/>
              <p:nvPr/>
            </p:nvSpPr>
            <p:spPr>
              <a:xfrm>
                <a:off x="4656972" y="3853354"/>
                <a:ext cx="572322" cy="5378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股权类</a:t>
                </a:r>
                <a:endParaRPr lang="en-US" altLang="zh-CN" sz="2000" dirty="0">
                  <a:latin typeface="宋体" panose="02010600030101010101" pitchFamily="2" charset="-122"/>
                  <a:ea typeface="宋体" panose="02010600030101010101" pitchFamily="2" charset="-122"/>
                </a:endParaRPr>
              </a:p>
              <a:p>
                <a:pPr algn="ctr"/>
                <a:r>
                  <a:rPr lang="en-US" altLang="zh-CN" sz="2000" dirty="0">
                    <a:latin typeface="宋体" panose="02010600030101010101" pitchFamily="2" charset="-122"/>
                    <a:ea typeface="宋体" panose="02010600030101010101" pitchFamily="2" charset="-122"/>
                  </a:rPr>
                  <a:t>200</a:t>
                </a:r>
                <a:r>
                  <a:rPr lang="zh-CN" altLang="en-US" sz="2000" dirty="0">
                    <a:latin typeface="宋体" panose="02010600030101010101" pitchFamily="2" charset="-122"/>
                    <a:ea typeface="宋体" panose="02010600030101010101" pitchFamily="2" charset="-122"/>
                  </a:rPr>
                  <a:t>万</a:t>
                </a:r>
              </a:p>
            </p:txBody>
          </p:sp>
          <p:sp>
            <p:nvSpPr>
              <p:cNvPr id="15" name="矩形 14">
                <a:extLst>
                  <a:ext uri="{FF2B5EF4-FFF2-40B4-BE49-F238E27FC236}">
                    <a16:creationId xmlns:a16="http://schemas.microsoft.com/office/drawing/2014/main" id="{4349FDA1-B99E-481D-B8BA-CF2BA9949531}"/>
                  </a:ext>
                </a:extLst>
              </p:cNvPr>
              <p:cNvSpPr/>
              <p:nvPr/>
            </p:nvSpPr>
            <p:spPr>
              <a:xfrm>
                <a:off x="4656972" y="4401054"/>
                <a:ext cx="572322" cy="4242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过度抵押</a:t>
                </a:r>
                <a:endParaRPr lang="en-US" altLang="zh-CN" sz="2000" dirty="0">
                  <a:latin typeface="宋体" panose="02010600030101010101" pitchFamily="2" charset="-122"/>
                  <a:ea typeface="宋体" panose="02010600030101010101" pitchFamily="2" charset="-122"/>
                </a:endParaRPr>
              </a:p>
              <a:p>
                <a:pPr algn="ct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万</a:t>
                </a:r>
              </a:p>
            </p:txBody>
          </p:sp>
        </p:grpSp>
        <p:cxnSp>
          <p:nvCxnSpPr>
            <p:cNvPr id="18" name="直接箭头连接符 17">
              <a:extLst>
                <a:ext uri="{FF2B5EF4-FFF2-40B4-BE49-F238E27FC236}">
                  <a16:creationId xmlns:a16="http://schemas.microsoft.com/office/drawing/2014/main" id="{B063FEA9-16AA-4D81-8A01-D3EB15F817AB}"/>
                </a:ext>
              </a:extLst>
            </p:cNvPr>
            <p:cNvCxnSpPr/>
            <p:nvPr/>
          </p:nvCxnSpPr>
          <p:spPr>
            <a:xfrm>
              <a:off x="7729640" y="3039229"/>
              <a:ext cx="743361"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00A0EA9D-8BC4-4C6F-973E-7E0ADDD639E1}"/>
                </a:ext>
              </a:extLst>
            </p:cNvPr>
            <p:cNvSpPr txBox="1"/>
            <p:nvPr/>
          </p:nvSpPr>
          <p:spPr>
            <a:xfrm>
              <a:off x="8480675" y="2742737"/>
              <a:ext cx="2728948" cy="59640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保险公司，商业银行，养老基金，共同基金</a:t>
              </a:r>
            </a:p>
          </p:txBody>
        </p:sp>
        <p:cxnSp>
          <p:nvCxnSpPr>
            <p:cNvPr id="26" name="直接箭头连接符 25">
              <a:extLst>
                <a:ext uri="{FF2B5EF4-FFF2-40B4-BE49-F238E27FC236}">
                  <a16:creationId xmlns:a16="http://schemas.microsoft.com/office/drawing/2014/main" id="{F2512D25-C224-4C56-86CC-A04AE538B5C3}"/>
                </a:ext>
              </a:extLst>
            </p:cNvPr>
            <p:cNvCxnSpPr/>
            <p:nvPr/>
          </p:nvCxnSpPr>
          <p:spPr>
            <a:xfrm>
              <a:off x="7737314" y="3592910"/>
              <a:ext cx="743361"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EC474394-2279-4877-98E8-D04F71819B5E}"/>
                </a:ext>
              </a:extLst>
            </p:cNvPr>
            <p:cNvSpPr txBox="1"/>
            <p:nvPr/>
          </p:nvSpPr>
          <p:spPr>
            <a:xfrm>
              <a:off x="8525907" y="3408244"/>
              <a:ext cx="2541926" cy="33133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投资银行，对冲基金</a:t>
              </a:r>
            </a:p>
          </p:txBody>
        </p:sp>
        <p:cxnSp>
          <p:nvCxnSpPr>
            <p:cNvPr id="28" name="直接箭头连接符 27">
              <a:extLst>
                <a:ext uri="{FF2B5EF4-FFF2-40B4-BE49-F238E27FC236}">
                  <a16:creationId xmlns:a16="http://schemas.microsoft.com/office/drawing/2014/main" id="{F313787B-70FE-4ADB-B4F9-D8A5E96B850C}"/>
                </a:ext>
              </a:extLst>
            </p:cNvPr>
            <p:cNvCxnSpPr/>
            <p:nvPr/>
          </p:nvCxnSpPr>
          <p:spPr>
            <a:xfrm>
              <a:off x="7751568" y="4133434"/>
              <a:ext cx="74336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8BF9ACE0-55EA-469D-AE9E-12D16C3F1F8C}"/>
                </a:ext>
              </a:extLst>
            </p:cNvPr>
            <p:cNvSpPr txBox="1"/>
            <p:nvPr/>
          </p:nvSpPr>
          <p:spPr>
            <a:xfrm>
              <a:off x="8540161" y="3948768"/>
              <a:ext cx="2669461" cy="59640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房地美，房利美等房贷机构</a:t>
              </a:r>
            </a:p>
          </p:txBody>
        </p:sp>
        <p:cxnSp>
          <p:nvCxnSpPr>
            <p:cNvPr id="30" name="直接箭头连接符 29">
              <a:extLst>
                <a:ext uri="{FF2B5EF4-FFF2-40B4-BE49-F238E27FC236}">
                  <a16:creationId xmlns:a16="http://schemas.microsoft.com/office/drawing/2014/main" id="{5E451BE7-28F8-412B-A82D-CECDF8536442}"/>
                </a:ext>
              </a:extLst>
            </p:cNvPr>
            <p:cNvCxnSpPr/>
            <p:nvPr/>
          </p:nvCxnSpPr>
          <p:spPr>
            <a:xfrm>
              <a:off x="7759244" y="4634492"/>
              <a:ext cx="74336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517FEAB-45C5-4EF6-9DBE-22CADEB1B70A}"/>
                </a:ext>
              </a:extLst>
            </p:cNvPr>
            <p:cNvSpPr txBox="1"/>
            <p:nvPr/>
          </p:nvSpPr>
          <p:spPr>
            <a:xfrm>
              <a:off x="8547837" y="4449826"/>
              <a:ext cx="2828916" cy="33133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过度抵押，风险缓冲垫</a:t>
              </a:r>
            </a:p>
          </p:txBody>
        </p:sp>
        <p:sp>
          <p:nvSpPr>
            <p:cNvPr id="32" name="箭头: 右 31">
              <a:extLst>
                <a:ext uri="{FF2B5EF4-FFF2-40B4-BE49-F238E27FC236}">
                  <a16:creationId xmlns:a16="http://schemas.microsoft.com/office/drawing/2014/main" id="{83C8030C-929A-4645-81D7-42667D6622A9}"/>
                </a:ext>
              </a:extLst>
            </p:cNvPr>
            <p:cNvSpPr/>
            <p:nvPr/>
          </p:nvSpPr>
          <p:spPr>
            <a:xfrm>
              <a:off x="2236662" y="3592910"/>
              <a:ext cx="384016" cy="153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DCD3BB60-A748-445A-9082-81D8E20EFD20}"/>
                </a:ext>
              </a:extLst>
            </p:cNvPr>
            <p:cNvSpPr/>
            <p:nvPr/>
          </p:nvSpPr>
          <p:spPr>
            <a:xfrm>
              <a:off x="3270562" y="3620328"/>
              <a:ext cx="384016" cy="153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04CEE057-4B63-413A-B8F0-6A08A9261DAC}"/>
                </a:ext>
              </a:extLst>
            </p:cNvPr>
            <p:cNvSpPr/>
            <p:nvPr/>
          </p:nvSpPr>
          <p:spPr>
            <a:xfrm>
              <a:off x="5357023" y="3628007"/>
              <a:ext cx="384016" cy="153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a:extLst>
              <a:ext uri="{FF2B5EF4-FFF2-40B4-BE49-F238E27FC236}">
                <a16:creationId xmlns:a16="http://schemas.microsoft.com/office/drawing/2014/main" id="{2F82FF27-8A50-D8D2-26CB-98CC45D7B33F}"/>
              </a:ext>
            </a:extLst>
          </p:cNvPr>
          <p:cNvGrpSpPr/>
          <p:nvPr/>
        </p:nvGrpSpPr>
        <p:grpSpPr>
          <a:xfrm>
            <a:off x="6765187" y="3671386"/>
            <a:ext cx="4952680" cy="2752722"/>
            <a:chOff x="6765187" y="3671386"/>
            <a:chExt cx="4952680" cy="2752722"/>
          </a:xfrm>
        </p:grpSpPr>
        <p:sp>
          <p:nvSpPr>
            <p:cNvPr id="17" name="箭头: 圆角右 16">
              <a:extLst>
                <a:ext uri="{FF2B5EF4-FFF2-40B4-BE49-F238E27FC236}">
                  <a16:creationId xmlns:a16="http://schemas.microsoft.com/office/drawing/2014/main" id="{16B28FC7-2746-6C03-B1D9-8C9C042F035B}"/>
                </a:ext>
              </a:extLst>
            </p:cNvPr>
            <p:cNvSpPr/>
            <p:nvPr/>
          </p:nvSpPr>
          <p:spPr>
            <a:xfrm rot="5400000">
              <a:off x="6646155" y="4431278"/>
              <a:ext cx="2092724" cy="572940"/>
            </a:xfrm>
            <a:prstGeom prst="bentArrow">
              <a:avLst>
                <a:gd name="adj1" fmla="val 25000"/>
                <a:gd name="adj2" fmla="val 2386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213F2B8B-7C7C-464B-7AC7-DD3538DCE5FB}"/>
                </a:ext>
              </a:extLst>
            </p:cNvPr>
            <p:cNvSpPr/>
            <p:nvPr/>
          </p:nvSpPr>
          <p:spPr>
            <a:xfrm>
              <a:off x="6765187" y="5828321"/>
              <a:ext cx="1875818" cy="59578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信用违约互换</a:t>
              </a:r>
              <a:r>
                <a:rPr lang="en-US" altLang="zh-CN" sz="2000" dirty="0">
                  <a:latin typeface="宋体" panose="02010600030101010101" pitchFamily="2" charset="-122"/>
                  <a:ea typeface="宋体" panose="02010600030101010101" pitchFamily="2" charset="-122"/>
                </a:rPr>
                <a:t>CDS</a:t>
              </a:r>
              <a:endParaRPr lang="zh-CN" altLang="en-US" sz="2000" dirty="0">
                <a:latin typeface="宋体" panose="02010600030101010101" pitchFamily="2" charset="-122"/>
                <a:ea typeface="宋体" panose="02010600030101010101" pitchFamily="2" charset="-122"/>
              </a:endParaRPr>
            </a:p>
          </p:txBody>
        </p:sp>
        <p:cxnSp>
          <p:nvCxnSpPr>
            <p:cNvPr id="21" name="直接箭头连接符 20">
              <a:extLst>
                <a:ext uri="{FF2B5EF4-FFF2-40B4-BE49-F238E27FC236}">
                  <a16:creationId xmlns:a16="http://schemas.microsoft.com/office/drawing/2014/main" id="{797411F2-B0A8-7D27-270A-E6CFA204C918}"/>
                </a:ext>
              </a:extLst>
            </p:cNvPr>
            <p:cNvCxnSpPr>
              <a:cxnSpLocks/>
            </p:cNvCxnSpPr>
            <p:nvPr/>
          </p:nvCxnSpPr>
          <p:spPr>
            <a:xfrm flipV="1">
              <a:off x="8724053" y="6122352"/>
              <a:ext cx="433097" cy="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03214748-D980-950C-AC8E-11CDF5D127C7}"/>
                </a:ext>
              </a:extLst>
            </p:cNvPr>
            <p:cNvSpPr txBox="1"/>
            <p:nvPr/>
          </p:nvSpPr>
          <p:spPr>
            <a:xfrm>
              <a:off x="9210210" y="5865050"/>
              <a:ext cx="2507657" cy="461664"/>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保险公司 </a:t>
              </a:r>
              <a:r>
                <a:rPr lang="en-US" altLang="zh-CN" sz="2400" dirty="0">
                  <a:latin typeface="宋体" panose="02010600030101010101" pitchFamily="2" charset="-122"/>
                  <a:ea typeface="宋体" panose="02010600030101010101" pitchFamily="2" charset="-122"/>
                </a:rPr>
                <a:t>AIG</a:t>
              </a:r>
              <a:endParaRPr lang="zh-CN" altLang="en-US" sz="2400" dirty="0">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349056403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投资银行的定义</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13</a:t>
            </a:fld>
            <a:endParaRPr lang="zh-CN" altLang="en-US"/>
          </a:p>
        </p:txBody>
      </p:sp>
      <p:sp>
        <p:nvSpPr>
          <p:cNvPr id="6" name="内容占位符 2">
            <a:extLst>
              <a:ext uri="{FF2B5EF4-FFF2-40B4-BE49-F238E27FC236}">
                <a16:creationId xmlns:a16="http://schemas.microsoft.com/office/drawing/2014/main" id="{16CDAA09-54EB-425B-9DFC-90BA8D6FDAE3}"/>
              </a:ext>
            </a:extLst>
          </p:cNvPr>
          <p:cNvSpPr txBox="1">
            <a:spLocks/>
          </p:cNvSpPr>
          <p:nvPr/>
        </p:nvSpPr>
        <p:spPr>
          <a:xfrm>
            <a:off x="1385853" y="1749859"/>
            <a:ext cx="41148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宋体" panose="02010600030101010101" pitchFamily="2" charset="-122"/>
                <a:ea typeface="宋体" panose="02010600030101010101" pitchFamily="2" charset="-122"/>
              </a:rPr>
              <a:t>日本：证券公司</a:t>
            </a:r>
            <a:endParaRPr lang="en-US" altLang="zh-CN" sz="2400" dirty="0">
              <a:latin typeface="宋体" panose="02010600030101010101" pitchFamily="2" charset="-122"/>
              <a:ea typeface="宋体" panose="02010600030101010101" pitchFamily="2" charset="-122"/>
            </a:endParaRPr>
          </a:p>
          <a:p>
            <a:pPr>
              <a:buFont typeface="Arial" panose="020B0604020202020204" pitchFamily="34" charset="0"/>
              <a:buNone/>
            </a:pPr>
            <a:endParaRPr lang="zh-CN" altLang="en-US" dirty="0"/>
          </a:p>
        </p:txBody>
      </p:sp>
      <p:sp>
        <p:nvSpPr>
          <p:cNvPr id="8" name="内容占位符 2">
            <a:extLst>
              <a:ext uri="{FF2B5EF4-FFF2-40B4-BE49-F238E27FC236}">
                <a16:creationId xmlns:a16="http://schemas.microsoft.com/office/drawing/2014/main" id="{7DB7AEA0-48E5-4FEC-9342-F46039A39E9C}"/>
              </a:ext>
            </a:extLst>
          </p:cNvPr>
          <p:cNvSpPr txBox="1">
            <a:spLocks/>
          </p:cNvSpPr>
          <p:nvPr/>
        </p:nvSpPr>
        <p:spPr>
          <a:xfrm>
            <a:off x="5805453" y="1749859"/>
            <a:ext cx="41148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英国：商人银行</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图片 9" descr="日本-野村证券.jpg">
            <a:extLst>
              <a:ext uri="{FF2B5EF4-FFF2-40B4-BE49-F238E27FC236}">
                <a16:creationId xmlns:a16="http://schemas.microsoft.com/office/drawing/2014/main" id="{CCA55DCC-B6E0-42F3-B946-59EB9FDC59FD}"/>
              </a:ext>
            </a:extLst>
          </p:cNvPr>
          <p:cNvPicPr>
            <a:picLocks noChangeAspect="1"/>
          </p:cNvPicPr>
          <p:nvPr/>
        </p:nvPicPr>
        <p:blipFill>
          <a:blip r:embed="rId2" cstate="print"/>
          <a:stretch>
            <a:fillRect/>
          </a:stretch>
        </p:blipFill>
        <p:spPr>
          <a:xfrm>
            <a:off x="1619930" y="2571065"/>
            <a:ext cx="3352800" cy="2540000"/>
          </a:xfrm>
          <a:prstGeom prst="rect">
            <a:avLst/>
          </a:prstGeom>
        </p:spPr>
      </p:pic>
      <p:pic>
        <p:nvPicPr>
          <p:cNvPr id="11" name="图片 10" descr="巴林银行.jpg">
            <a:extLst>
              <a:ext uri="{FF2B5EF4-FFF2-40B4-BE49-F238E27FC236}">
                <a16:creationId xmlns:a16="http://schemas.microsoft.com/office/drawing/2014/main" id="{44AB66C4-0C94-4284-A490-51FD50A07E97}"/>
              </a:ext>
            </a:extLst>
          </p:cNvPr>
          <p:cNvPicPr>
            <a:picLocks noChangeAspect="1"/>
          </p:cNvPicPr>
          <p:nvPr/>
        </p:nvPicPr>
        <p:blipFill>
          <a:blip r:embed="rId3" cstate="print"/>
          <a:stretch>
            <a:fillRect/>
          </a:stretch>
        </p:blipFill>
        <p:spPr>
          <a:xfrm>
            <a:off x="6115729" y="2571065"/>
            <a:ext cx="3506391" cy="2514600"/>
          </a:xfrm>
          <a:prstGeom prst="rect">
            <a:avLst/>
          </a:prstGeom>
        </p:spPr>
      </p:pic>
      <p:sp>
        <p:nvSpPr>
          <p:cNvPr id="12" name="TextBox 6">
            <a:extLst>
              <a:ext uri="{FF2B5EF4-FFF2-40B4-BE49-F238E27FC236}">
                <a16:creationId xmlns:a16="http://schemas.microsoft.com/office/drawing/2014/main" id="{99126BF0-5BDB-430E-B919-4D524F1A1E25}"/>
              </a:ext>
            </a:extLst>
          </p:cNvPr>
          <p:cNvSpPr txBox="1"/>
          <p:nvPr/>
        </p:nvSpPr>
        <p:spPr>
          <a:xfrm>
            <a:off x="6496730" y="5390465"/>
            <a:ext cx="3259064"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巴林银行</a:t>
            </a:r>
            <a:r>
              <a:rPr lang="en-US" altLang="zh-CN" sz="2400" dirty="0">
                <a:latin typeface="宋体" panose="02010600030101010101" pitchFamily="2" charset="-122"/>
                <a:ea typeface="宋体" panose="02010600030101010101" pitchFamily="2" charset="-122"/>
              </a:rPr>
              <a:t>(1762-1995)</a:t>
            </a:r>
            <a:endParaRPr lang="zh-CN" altLang="en-US" sz="2400" dirty="0">
              <a:latin typeface="宋体" panose="02010600030101010101" pitchFamily="2" charset="-122"/>
              <a:ea typeface="宋体" panose="02010600030101010101" pitchFamily="2" charset="-122"/>
            </a:endParaRPr>
          </a:p>
        </p:txBody>
      </p:sp>
      <p:sp>
        <p:nvSpPr>
          <p:cNvPr id="13" name="TextBox 7">
            <a:extLst>
              <a:ext uri="{FF2B5EF4-FFF2-40B4-BE49-F238E27FC236}">
                <a16:creationId xmlns:a16="http://schemas.microsoft.com/office/drawing/2014/main" id="{654D61A3-2E7C-4412-B027-D0AFA383A54B}"/>
              </a:ext>
            </a:extLst>
          </p:cNvPr>
          <p:cNvSpPr txBox="1"/>
          <p:nvPr/>
        </p:nvSpPr>
        <p:spPr>
          <a:xfrm>
            <a:off x="1779257" y="5470606"/>
            <a:ext cx="2667000"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野村证券</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5679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2021</a:t>
            </a:r>
            <a:r>
              <a:rPr lang="zh-CN" altLang="en-US" sz="3200" dirty="0">
                <a:latin typeface="宋体" panose="02010600030101010101" pitchFamily="2" charset="-122"/>
                <a:ea typeface="宋体" panose="02010600030101010101" pitchFamily="2" charset="-122"/>
              </a:rPr>
              <a:t>年</a:t>
            </a:r>
            <a:r>
              <a:rPr lang="en-US" altLang="zh-CN" sz="3200" dirty="0">
                <a:latin typeface="宋体" panose="02010600030101010101" pitchFamily="2" charset="-122"/>
                <a:ea typeface="宋体" panose="02010600030101010101" pitchFamily="2" charset="-122"/>
              </a:rPr>
              <a:t>4</a:t>
            </a:r>
            <a:r>
              <a:rPr lang="zh-CN" altLang="en-US" sz="3200" dirty="0">
                <a:latin typeface="宋体" panose="02010600030101010101" pitchFamily="2" charset="-122"/>
                <a:ea typeface="宋体" panose="02010600030101010101" pitchFamily="2" charset="-122"/>
              </a:rPr>
              <a:t>月，野村证券与</a:t>
            </a:r>
            <a:r>
              <a:rPr lang="en-US" altLang="zh-CN" sz="3200" dirty="0">
                <a:latin typeface="宋体" panose="02010600030101010101" pitchFamily="2" charset="-122"/>
                <a:ea typeface="宋体" panose="02010600030101010101" pitchFamily="2" charset="-122"/>
              </a:rPr>
              <a:t>Bill Hwang</a:t>
            </a:r>
            <a:r>
              <a:rPr lang="zh-CN" altLang="en-US" sz="3200" dirty="0">
                <a:latin typeface="宋体" panose="02010600030101010101" pitchFamily="2" charset="-122"/>
                <a:ea typeface="宋体" panose="02010600030101010101" pitchFamily="2" charset="-122"/>
              </a:rPr>
              <a:t>爆仓事件</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14</a:t>
            </a:fld>
            <a:endParaRPr lang="zh-CN" altLang="en-US" dirty="0"/>
          </a:p>
        </p:txBody>
      </p:sp>
      <p:sp>
        <p:nvSpPr>
          <p:cNvPr id="14" name="流程图: 可选过程 13">
            <a:extLst>
              <a:ext uri="{FF2B5EF4-FFF2-40B4-BE49-F238E27FC236}">
                <a16:creationId xmlns:a16="http://schemas.microsoft.com/office/drawing/2014/main" id="{8765974B-1668-4492-B401-2745921A732A}"/>
              </a:ext>
            </a:extLst>
          </p:cNvPr>
          <p:cNvSpPr/>
          <p:nvPr/>
        </p:nvSpPr>
        <p:spPr>
          <a:xfrm>
            <a:off x="3685309" y="1821873"/>
            <a:ext cx="1413163" cy="50540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高盛</a:t>
            </a:r>
          </a:p>
        </p:txBody>
      </p:sp>
      <p:sp>
        <p:nvSpPr>
          <p:cNvPr id="15" name="流程图: 可选过程 14">
            <a:extLst>
              <a:ext uri="{FF2B5EF4-FFF2-40B4-BE49-F238E27FC236}">
                <a16:creationId xmlns:a16="http://schemas.microsoft.com/office/drawing/2014/main" id="{EEA10C77-05EF-47BF-8F01-E5697266292A}"/>
              </a:ext>
            </a:extLst>
          </p:cNvPr>
          <p:cNvSpPr/>
          <p:nvPr/>
        </p:nvSpPr>
        <p:spPr>
          <a:xfrm>
            <a:off x="6802582" y="1821872"/>
            <a:ext cx="1413163" cy="50540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野村证券</a:t>
            </a:r>
          </a:p>
        </p:txBody>
      </p:sp>
      <p:sp>
        <p:nvSpPr>
          <p:cNvPr id="16" name="流程图: 可选过程 15">
            <a:extLst>
              <a:ext uri="{FF2B5EF4-FFF2-40B4-BE49-F238E27FC236}">
                <a16:creationId xmlns:a16="http://schemas.microsoft.com/office/drawing/2014/main" id="{05C84923-3B9F-42A2-B839-16D5679CE271}"/>
              </a:ext>
            </a:extLst>
          </p:cNvPr>
          <p:cNvSpPr/>
          <p:nvPr/>
        </p:nvSpPr>
        <p:spPr>
          <a:xfrm>
            <a:off x="5181600" y="1821872"/>
            <a:ext cx="1523989" cy="50540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摩根士丹利</a:t>
            </a:r>
          </a:p>
        </p:txBody>
      </p:sp>
      <p:sp>
        <p:nvSpPr>
          <p:cNvPr id="17" name="流程图: 可选过程 16">
            <a:extLst>
              <a:ext uri="{FF2B5EF4-FFF2-40B4-BE49-F238E27FC236}">
                <a16:creationId xmlns:a16="http://schemas.microsoft.com/office/drawing/2014/main" id="{3223E3A2-BAC3-4C2D-8A2B-BB4F77CACF83}"/>
              </a:ext>
            </a:extLst>
          </p:cNvPr>
          <p:cNvSpPr/>
          <p:nvPr/>
        </p:nvSpPr>
        <p:spPr>
          <a:xfrm>
            <a:off x="4114351" y="3027505"/>
            <a:ext cx="3329539" cy="72043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宋体" panose="02010600030101010101" pitchFamily="2" charset="-122"/>
                <a:ea typeface="宋体" panose="02010600030101010101" pitchFamily="2" charset="-122"/>
              </a:rPr>
              <a:t>Bill Hwang</a:t>
            </a:r>
          </a:p>
          <a:p>
            <a:pPr algn="ctr"/>
            <a:r>
              <a:rPr lang="en-US" altLang="zh-CN" sz="2400" dirty="0" err="1">
                <a:solidFill>
                  <a:schemeClr val="tx1"/>
                </a:solidFill>
                <a:latin typeface="宋体" panose="02010600030101010101" pitchFamily="2" charset="-122"/>
                <a:ea typeface="宋体" panose="02010600030101010101" pitchFamily="2" charset="-122"/>
              </a:rPr>
              <a:t>Archegos</a:t>
            </a:r>
            <a:r>
              <a:rPr lang="en-US" altLang="zh-CN" sz="2400" dirty="0">
                <a:solidFill>
                  <a:schemeClr val="tx1"/>
                </a:solidFill>
                <a:latin typeface="宋体" panose="02010600030101010101" pitchFamily="2" charset="-122"/>
                <a:ea typeface="宋体" panose="02010600030101010101" pitchFamily="2" charset="-122"/>
              </a:rPr>
              <a:t> Cap </a:t>
            </a:r>
            <a:r>
              <a:rPr lang="en-US" altLang="zh-CN" sz="2400" dirty="0" err="1">
                <a:solidFill>
                  <a:schemeClr val="tx1"/>
                </a:solidFill>
                <a:latin typeface="宋体" panose="02010600030101010101" pitchFamily="2" charset="-122"/>
                <a:ea typeface="宋体" panose="02010600030101010101" pitchFamily="2" charset="-122"/>
              </a:rPr>
              <a:t>Mgmt</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18" name="流程图: 可选过程 17">
            <a:extLst>
              <a:ext uri="{FF2B5EF4-FFF2-40B4-BE49-F238E27FC236}">
                <a16:creationId xmlns:a16="http://schemas.microsoft.com/office/drawing/2014/main" id="{F9EE0D31-F888-4D75-AB05-1FDD654B26D0}"/>
              </a:ext>
            </a:extLst>
          </p:cNvPr>
          <p:cNvSpPr/>
          <p:nvPr/>
        </p:nvSpPr>
        <p:spPr>
          <a:xfrm>
            <a:off x="2736428" y="4329547"/>
            <a:ext cx="2514446" cy="70788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宋体" panose="02010600030101010101" pitchFamily="2" charset="-122"/>
                <a:ea typeface="宋体" panose="02010600030101010101" pitchFamily="2" charset="-122"/>
              </a:rPr>
              <a:t>中概股</a:t>
            </a:r>
            <a:endParaRPr lang="en-US" altLang="zh-CN" sz="2400" dirty="0">
              <a:solidFill>
                <a:schemeClr val="tx1"/>
              </a:solidFill>
              <a:latin typeface="宋体" panose="02010600030101010101" pitchFamily="2" charset="-122"/>
              <a:ea typeface="宋体" panose="02010600030101010101" pitchFamily="2" charset="-122"/>
            </a:endParaRPr>
          </a:p>
          <a:p>
            <a:pPr algn="ctr"/>
            <a:r>
              <a:rPr lang="zh-CN" altLang="en-US" sz="2400" dirty="0">
                <a:solidFill>
                  <a:schemeClr val="tx1"/>
                </a:solidFill>
                <a:latin typeface="宋体" panose="02010600030101010101" pitchFamily="2" charset="-122"/>
                <a:ea typeface="宋体" panose="02010600030101010101" pitchFamily="2" charset="-122"/>
              </a:rPr>
              <a:t>（教育，电子烟）</a:t>
            </a:r>
          </a:p>
        </p:txBody>
      </p:sp>
      <p:sp>
        <p:nvSpPr>
          <p:cNvPr id="19" name="流程图: 可选过程 18">
            <a:extLst>
              <a:ext uri="{FF2B5EF4-FFF2-40B4-BE49-F238E27FC236}">
                <a16:creationId xmlns:a16="http://schemas.microsoft.com/office/drawing/2014/main" id="{8899F165-4B3F-46E0-8CE9-BC2C8C691FF4}"/>
              </a:ext>
            </a:extLst>
          </p:cNvPr>
          <p:cNvSpPr/>
          <p:nvPr/>
        </p:nvSpPr>
        <p:spPr>
          <a:xfrm>
            <a:off x="7308200" y="4312558"/>
            <a:ext cx="1732928" cy="70788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宋体" panose="02010600030101010101" pitchFamily="2" charset="-122"/>
                <a:ea typeface="宋体" panose="02010600030101010101" pitchFamily="2" charset="-122"/>
              </a:rPr>
              <a:t>中概股</a:t>
            </a:r>
            <a:endParaRPr lang="en-US" altLang="zh-CN" sz="2400" dirty="0">
              <a:solidFill>
                <a:schemeClr val="tx1"/>
              </a:solidFill>
              <a:latin typeface="宋体" panose="02010600030101010101" pitchFamily="2" charset="-122"/>
              <a:ea typeface="宋体" panose="02010600030101010101" pitchFamily="2" charset="-122"/>
            </a:endParaRPr>
          </a:p>
          <a:p>
            <a:pPr algn="ctr"/>
            <a:r>
              <a:rPr lang="zh-CN" altLang="en-US" sz="2400" dirty="0">
                <a:solidFill>
                  <a:schemeClr val="tx1"/>
                </a:solidFill>
                <a:latin typeface="宋体" panose="02010600030101010101" pitchFamily="2" charset="-122"/>
                <a:ea typeface="宋体" panose="02010600030101010101" pitchFamily="2" charset="-122"/>
              </a:rPr>
              <a:t>（其他）</a:t>
            </a:r>
          </a:p>
        </p:txBody>
      </p:sp>
      <p:sp>
        <p:nvSpPr>
          <p:cNvPr id="20" name="流程图: 可选过程 19">
            <a:extLst>
              <a:ext uri="{FF2B5EF4-FFF2-40B4-BE49-F238E27FC236}">
                <a16:creationId xmlns:a16="http://schemas.microsoft.com/office/drawing/2014/main" id="{2191741E-DA67-4121-8169-444988C1BEF8}"/>
              </a:ext>
            </a:extLst>
          </p:cNvPr>
          <p:cNvSpPr/>
          <p:nvPr/>
        </p:nvSpPr>
        <p:spPr>
          <a:xfrm>
            <a:off x="5394059" y="4322473"/>
            <a:ext cx="1732928" cy="70788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宋体" panose="02010600030101010101" pitchFamily="2" charset="-122"/>
                <a:ea typeface="宋体" panose="02010600030101010101" pitchFamily="2" charset="-122"/>
              </a:rPr>
              <a:t>Viacom</a:t>
            </a:r>
            <a:r>
              <a:rPr lang="zh-CN" altLang="en-US" sz="2400" dirty="0">
                <a:solidFill>
                  <a:schemeClr val="tx1"/>
                </a:solidFill>
                <a:latin typeface="宋体" panose="02010600030101010101" pitchFamily="2" charset="-122"/>
                <a:ea typeface="宋体" panose="02010600030101010101" pitchFamily="2" charset="-122"/>
              </a:rPr>
              <a:t>（传媒）</a:t>
            </a:r>
          </a:p>
        </p:txBody>
      </p:sp>
      <p:cxnSp>
        <p:nvCxnSpPr>
          <p:cNvPr id="23" name="直接箭头连接符 22">
            <a:extLst>
              <a:ext uri="{FF2B5EF4-FFF2-40B4-BE49-F238E27FC236}">
                <a16:creationId xmlns:a16="http://schemas.microsoft.com/office/drawing/2014/main" id="{73BA8A0C-5AE5-4CDF-898A-FB1855FF947E}"/>
              </a:ext>
            </a:extLst>
          </p:cNvPr>
          <p:cNvCxnSpPr>
            <a:cxnSpLocks/>
          </p:cNvCxnSpPr>
          <p:nvPr/>
        </p:nvCxnSpPr>
        <p:spPr>
          <a:xfrm>
            <a:off x="4599709" y="2396836"/>
            <a:ext cx="997527" cy="588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A7E5324-0280-4DFB-B969-1149B43BC203}"/>
              </a:ext>
            </a:extLst>
          </p:cNvPr>
          <p:cNvCxnSpPr>
            <a:cxnSpLocks/>
          </p:cNvCxnSpPr>
          <p:nvPr/>
        </p:nvCxnSpPr>
        <p:spPr>
          <a:xfrm>
            <a:off x="6005945" y="2452976"/>
            <a:ext cx="0" cy="53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B896F75-0EE8-4B54-8A10-68D361C014B5}"/>
              </a:ext>
            </a:extLst>
          </p:cNvPr>
          <p:cNvCxnSpPr>
            <a:cxnSpLocks/>
          </p:cNvCxnSpPr>
          <p:nvPr/>
        </p:nvCxnSpPr>
        <p:spPr>
          <a:xfrm flipH="1">
            <a:off x="6705600" y="2452976"/>
            <a:ext cx="498619" cy="53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7BCE33C-DB62-42F0-95C2-7F622DDA5934}"/>
              </a:ext>
            </a:extLst>
          </p:cNvPr>
          <p:cNvCxnSpPr>
            <a:cxnSpLocks/>
          </p:cNvCxnSpPr>
          <p:nvPr/>
        </p:nvCxnSpPr>
        <p:spPr>
          <a:xfrm flipH="1">
            <a:off x="4440382" y="3671455"/>
            <a:ext cx="658090" cy="55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9FCC744E-6C6E-4C0F-866B-1B5AB52729DE}"/>
              </a:ext>
            </a:extLst>
          </p:cNvPr>
          <p:cNvCxnSpPr>
            <a:cxnSpLocks/>
          </p:cNvCxnSpPr>
          <p:nvPr/>
        </p:nvCxnSpPr>
        <p:spPr>
          <a:xfrm>
            <a:off x="6054725" y="3691803"/>
            <a:ext cx="0" cy="513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FFFF469-F244-4A2F-A083-3A986CD5D581}"/>
              </a:ext>
            </a:extLst>
          </p:cNvPr>
          <p:cNvCxnSpPr>
            <a:cxnSpLocks/>
          </p:cNvCxnSpPr>
          <p:nvPr/>
        </p:nvCxnSpPr>
        <p:spPr>
          <a:xfrm>
            <a:off x="7031182" y="3726873"/>
            <a:ext cx="477981"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3CF77F6-9F7C-4B88-BE80-144FA4EC1DEB}"/>
              </a:ext>
            </a:extLst>
          </p:cNvPr>
          <p:cNvSpPr txBox="1"/>
          <p:nvPr/>
        </p:nvSpPr>
        <p:spPr>
          <a:xfrm>
            <a:off x="1184563" y="5188527"/>
            <a:ext cx="9559637" cy="1200329"/>
          </a:xfrm>
          <a:prstGeom prst="rect">
            <a:avLst/>
          </a:prstGeom>
          <a:noFill/>
        </p:spPr>
        <p:txBody>
          <a:bodyPr wrap="square" rtlCol="0">
            <a:spAutoFit/>
          </a:bodyPr>
          <a:lstStyle/>
          <a:p>
            <a:r>
              <a:rPr lang="en-US" altLang="zh-CN" sz="2400" dirty="0" err="1">
                <a:latin typeface="宋体" panose="02010600030101010101" pitchFamily="2" charset="-122"/>
                <a:ea typeface="宋体" panose="02010600030101010101" pitchFamily="2" charset="-122"/>
              </a:rPr>
              <a:t>Archegos</a:t>
            </a:r>
            <a:r>
              <a:rPr lang="en-US" altLang="zh-CN" sz="2400" dirty="0">
                <a:latin typeface="宋体" panose="02010600030101010101" pitchFamily="2" charset="-122"/>
                <a:ea typeface="宋体" panose="02010600030101010101" pitchFamily="2" charset="-122"/>
              </a:rPr>
              <a:t> Capital Management</a:t>
            </a:r>
            <a:r>
              <a:rPr lang="zh-CN" altLang="en-US" sz="2400" dirty="0">
                <a:latin typeface="宋体" panose="02010600030101010101" pitchFamily="2" charset="-122"/>
                <a:ea typeface="宋体" panose="02010600030101010101" pitchFamily="2" charset="-122"/>
              </a:rPr>
              <a:t>： 管理资产约</a:t>
            </a:r>
            <a:r>
              <a:rPr lang="en-US" altLang="zh-CN" sz="2400" dirty="0">
                <a:latin typeface="宋体" panose="02010600030101010101" pitchFamily="2" charset="-122"/>
                <a:ea typeface="宋体" panose="02010600030101010101" pitchFamily="2" charset="-122"/>
              </a:rPr>
              <a:t>800</a:t>
            </a:r>
            <a:r>
              <a:rPr lang="zh-CN" altLang="en-US" sz="2400" dirty="0">
                <a:latin typeface="宋体" panose="02010600030101010101" pitchFamily="2" charset="-122"/>
                <a:ea typeface="宋体" panose="02010600030101010101" pitchFamily="2" charset="-122"/>
              </a:rPr>
              <a:t>亿美元，</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到</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倍杠杆，重仓中概股。</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2021</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月，野村证券公告损失</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亿美元。</a:t>
            </a:r>
          </a:p>
        </p:txBody>
      </p:sp>
    </p:spTree>
    <p:extLst>
      <p:ext uri="{BB962C8B-B14F-4D97-AF65-F5344CB8AC3E}">
        <p14:creationId xmlns:p14="http://schemas.microsoft.com/office/powerpoint/2010/main" val="1538141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投资银行的功能</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rPr>
              <a:t>媒介资金供需</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构造证券市场</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优化资源配置</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促进产业整合</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15</a:t>
            </a:fld>
            <a:endParaRPr lang="zh-CN" altLang="en-US"/>
          </a:p>
        </p:txBody>
      </p:sp>
    </p:spTree>
    <p:extLst>
      <p:ext uri="{BB962C8B-B14F-4D97-AF65-F5344CB8AC3E}">
        <p14:creationId xmlns:p14="http://schemas.microsoft.com/office/powerpoint/2010/main" val="229621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投资银行的功能</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03273"/>
            <a:ext cx="10515600" cy="4351338"/>
          </a:xfrm>
        </p:spPr>
        <p:txBody>
          <a:bodyPr>
            <a:normAutofit/>
          </a:bodyPr>
          <a:lstStyle/>
          <a:p>
            <a:r>
              <a:rPr lang="zh-CN" altLang="en-US" sz="2400" dirty="0">
                <a:latin typeface="宋体" panose="02010600030101010101" pitchFamily="2" charset="-122"/>
                <a:ea typeface="宋体" panose="02010600030101010101" pitchFamily="2" charset="-122"/>
              </a:rPr>
              <a:t>媒介资金供需</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16</a:t>
            </a:fld>
            <a:endParaRPr lang="zh-CN" altLang="en-US" dirty="0"/>
          </a:p>
        </p:txBody>
      </p:sp>
      <p:grpSp>
        <p:nvGrpSpPr>
          <p:cNvPr id="22" name="组合 21">
            <a:extLst>
              <a:ext uri="{FF2B5EF4-FFF2-40B4-BE49-F238E27FC236}">
                <a16:creationId xmlns:a16="http://schemas.microsoft.com/office/drawing/2014/main" id="{C72CF00E-3CAB-4EA5-B56D-DDF23780EAF2}"/>
              </a:ext>
            </a:extLst>
          </p:cNvPr>
          <p:cNvGrpSpPr/>
          <p:nvPr/>
        </p:nvGrpSpPr>
        <p:grpSpPr>
          <a:xfrm>
            <a:off x="2499247" y="2020668"/>
            <a:ext cx="7162800" cy="4495800"/>
            <a:chOff x="1295400" y="1981200"/>
            <a:chExt cx="7162800" cy="4495800"/>
          </a:xfrm>
        </p:grpSpPr>
        <p:grpSp>
          <p:nvGrpSpPr>
            <p:cNvPr id="23" name="组合 22">
              <a:extLst>
                <a:ext uri="{FF2B5EF4-FFF2-40B4-BE49-F238E27FC236}">
                  <a16:creationId xmlns:a16="http://schemas.microsoft.com/office/drawing/2014/main" id="{2A2167FE-A22A-4C86-A33A-87EF744B32A3}"/>
                </a:ext>
              </a:extLst>
            </p:cNvPr>
            <p:cNvGrpSpPr/>
            <p:nvPr/>
          </p:nvGrpSpPr>
          <p:grpSpPr>
            <a:xfrm>
              <a:off x="1447800" y="2362200"/>
              <a:ext cx="7010400" cy="2479581"/>
              <a:chOff x="1447800" y="2362200"/>
              <a:chExt cx="7010400" cy="2479581"/>
            </a:xfrm>
          </p:grpSpPr>
          <p:sp>
            <p:nvSpPr>
              <p:cNvPr id="38" name="Line 10">
                <a:extLst>
                  <a:ext uri="{FF2B5EF4-FFF2-40B4-BE49-F238E27FC236}">
                    <a16:creationId xmlns:a16="http://schemas.microsoft.com/office/drawing/2014/main" id="{94C1564E-516E-4DD0-B26C-0B67D9E4EC65}"/>
                  </a:ext>
                </a:extLst>
              </p:cNvPr>
              <p:cNvSpPr>
                <a:spLocks noChangeShapeType="1"/>
              </p:cNvSpPr>
              <p:nvPr/>
            </p:nvSpPr>
            <p:spPr bwMode="auto">
              <a:xfrm flipH="1">
                <a:off x="3657600" y="2362200"/>
                <a:ext cx="2133600" cy="0"/>
              </a:xfrm>
              <a:prstGeom prst="line">
                <a:avLst/>
              </a:prstGeom>
              <a:noFill/>
              <a:ln w="76200">
                <a:solidFill>
                  <a:srgbClr val="00B0F0"/>
                </a:solidFill>
                <a:round/>
                <a:headEnd/>
                <a:tailEnd/>
              </a:ln>
              <a:effectLst/>
            </p:spPr>
            <p:txBody>
              <a:bodyPr wrap="none" anchor="ctr"/>
              <a:lstStyle/>
              <a:p>
                <a:endParaRPr lang="zh-CN" altLang="en-US"/>
              </a:p>
            </p:txBody>
          </p:sp>
          <p:sp>
            <p:nvSpPr>
              <p:cNvPr id="39" name="左右箭头 23">
                <a:extLst>
                  <a:ext uri="{FF2B5EF4-FFF2-40B4-BE49-F238E27FC236}">
                    <a16:creationId xmlns:a16="http://schemas.microsoft.com/office/drawing/2014/main" id="{BE0A9848-9EE7-41F7-96B0-94B36E2B7864}"/>
                  </a:ext>
                </a:extLst>
              </p:cNvPr>
              <p:cNvSpPr/>
              <p:nvPr/>
            </p:nvSpPr>
            <p:spPr>
              <a:xfrm rot="2648321" flipV="1">
                <a:off x="1575590" y="3584051"/>
                <a:ext cx="2057400" cy="197860"/>
              </a:xfrm>
              <a:prstGeom prst="lef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左右箭头 24">
                <a:extLst>
                  <a:ext uri="{FF2B5EF4-FFF2-40B4-BE49-F238E27FC236}">
                    <a16:creationId xmlns:a16="http://schemas.microsoft.com/office/drawing/2014/main" id="{8C20B0E4-4880-4E9E-BCCF-21D7F47526A0}"/>
                  </a:ext>
                </a:extLst>
              </p:cNvPr>
              <p:cNvSpPr/>
              <p:nvPr/>
            </p:nvSpPr>
            <p:spPr>
              <a:xfrm rot="18758754" flipV="1">
                <a:off x="5820257" y="3627688"/>
                <a:ext cx="2057400" cy="152400"/>
              </a:xfrm>
              <a:prstGeom prst="lef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左箭头 25">
                <a:extLst>
                  <a:ext uri="{FF2B5EF4-FFF2-40B4-BE49-F238E27FC236}">
                    <a16:creationId xmlns:a16="http://schemas.microsoft.com/office/drawing/2014/main" id="{84CA1298-78F8-4F09-BC91-E4E1E643E21C}"/>
                  </a:ext>
                </a:extLst>
              </p:cNvPr>
              <p:cNvSpPr/>
              <p:nvPr/>
            </p:nvSpPr>
            <p:spPr>
              <a:xfrm rot="18763181">
                <a:off x="6049347" y="3783028"/>
                <a:ext cx="1922106" cy="195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左箭头 26">
                <a:extLst>
                  <a:ext uri="{FF2B5EF4-FFF2-40B4-BE49-F238E27FC236}">
                    <a16:creationId xmlns:a16="http://schemas.microsoft.com/office/drawing/2014/main" id="{D48E7C52-713E-4C95-8497-2BF672028517}"/>
                  </a:ext>
                </a:extLst>
              </p:cNvPr>
              <p:cNvSpPr/>
              <p:nvPr/>
            </p:nvSpPr>
            <p:spPr>
              <a:xfrm rot="2615673">
                <a:off x="1447800" y="3777336"/>
                <a:ext cx="2057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27">
                <a:extLst>
                  <a:ext uri="{FF2B5EF4-FFF2-40B4-BE49-F238E27FC236}">
                    <a16:creationId xmlns:a16="http://schemas.microsoft.com/office/drawing/2014/main" id="{4FD37127-1AF7-483F-8E61-220268C02786}"/>
                  </a:ext>
                </a:extLst>
              </p:cNvPr>
              <p:cNvSpPr txBox="1"/>
              <p:nvPr/>
            </p:nvSpPr>
            <p:spPr>
              <a:xfrm>
                <a:off x="7239000" y="3943290"/>
                <a:ext cx="83820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资金</a:t>
                </a:r>
              </a:p>
            </p:txBody>
          </p:sp>
          <p:sp>
            <p:nvSpPr>
              <p:cNvPr id="44" name="TextBox 30">
                <a:extLst>
                  <a:ext uri="{FF2B5EF4-FFF2-40B4-BE49-F238E27FC236}">
                    <a16:creationId xmlns:a16="http://schemas.microsoft.com/office/drawing/2014/main" id="{3E820F4C-0AA7-4A42-AA2A-543A850B16D3}"/>
                  </a:ext>
                </a:extLst>
              </p:cNvPr>
              <p:cNvSpPr txBox="1"/>
              <p:nvPr/>
            </p:nvSpPr>
            <p:spPr>
              <a:xfrm>
                <a:off x="5562600" y="3200400"/>
                <a:ext cx="1219200" cy="400110"/>
              </a:xfrm>
              <a:prstGeom prst="rect">
                <a:avLst/>
              </a:prstGeom>
              <a:noFill/>
            </p:spPr>
            <p:txBody>
              <a:bodyPr wrap="square" rtlCol="0">
                <a:spAutoFit/>
              </a:bodyPr>
              <a:lstStyle/>
              <a:p>
                <a:r>
                  <a:rPr lang="zh-CN" altLang="en-US" sz="2000" dirty="0">
                    <a:solidFill>
                      <a:schemeClr val="tx2">
                        <a:lumMod val="75000"/>
                      </a:schemeClr>
                    </a:solidFill>
                    <a:latin typeface="宋体" panose="02010600030101010101" pitchFamily="2" charset="-122"/>
                    <a:ea typeface="宋体" panose="02010600030101010101" pitchFamily="2" charset="-122"/>
                  </a:rPr>
                  <a:t>契约关系</a:t>
                </a:r>
              </a:p>
            </p:txBody>
          </p:sp>
          <p:sp>
            <p:nvSpPr>
              <p:cNvPr id="45" name="TextBox 33">
                <a:extLst>
                  <a:ext uri="{FF2B5EF4-FFF2-40B4-BE49-F238E27FC236}">
                    <a16:creationId xmlns:a16="http://schemas.microsoft.com/office/drawing/2014/main" id="{717141AC-05CE-403F-8F93-CCDF86233E0E}"/>
                  </a:ext>
                </a:extLst>
              </p:cNvPr>
              <p:cNvSpPr txBox="1"/>
              <p:nvPr/>
            </p:nvSpPr>
            <p:spPr>
              <a:xfrm>
                <a:off x="7239000" y="4267200"/>
                <a:ext cx="121920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存款利率</a:t>
                </a:r>
              </a:p>
            </p:txBody>
          </p:sp>
        </p:grpSp>
        <p:grpSp>
          <p:nvGrpSpPr>
            <p:cNvPr id="24" name="组合 23">
              <a:extLst>
                <a:ext uri="{FF2B5EF4-FFF2-40B4-BE49-F238E27FC236}">
                  <a16:creationId xmlns:a16="http://schemas.microsoft.com/office/drawing/2014/main" id="{4E76FCF0-EF52-4591-BD46-80B57D69DC18}"/>
                </a:ext>
              </a:extLst>
            </p:cNvPr>
            <p:cNvGrpSpPr/>
            <p:nvPr/>
          </p:nvGrpSpPr>
          <p:grpSpPr>
            <a:xfrm>
              <a:off x="1295400" y="1981200"/>
              <a:ext cx="6781800" cy="4495800"/>
              <a:chOff x="1295400" y="1981200"/>
              <a:chExt cx="6781800" cy="4495800"/>
            </a:xfrm>
          </p:grpSpPr>
          <p:sp>
            <p:nvSpPr>
              <p:cNvPr id="25" name="TextBox 29">
                <a:extLst>
                  <a:ext uri="{FF2B5EF4-FFF2-40B4-BE49-F238E27FC236}">
                    <a16:creationId xmlns:a16="http://schemas.microsoft.com/office/drawing/2014/main" id="{AACB357E-CF51-4C43-A405-92CD9FA15358}"/>
                  </a:ext>
                </a:extLst>
              </p:cNvPr>
              <p:cNvSpPr txBox="1"/>
              <p:nvPr/>
            </p:nvSpPr>
            <p:spPr>
              <a:xfrm>
                <a:off x="2667000" y="3200400"/>
                <a:ext cx="1219200" cy="400110"/>
              </a:xfrm>
              <a:prstGeom prst="rect">
                <a:avLst/>
              </a:prstGeom>
              <a:noFill/>
            </p:spPr>
            <p:txBody>
              <a:bodyPr wrap="square" rtlCol="0">
                <a:spAutoFit/>
              </a:bodyPr>
              <a:lstStyle/>
              <a:p>
                <a:r>
                  <a:rPr lang="zh-CN" altLang="en-US" sz="2000" dirty="0">
                    <a:solidFill>
                      <a:schemeClr val="tx2">
                        <a:lumMod val="75000"/>
                      </a:schemeClr>
                    </a:solidFill>
                    <a:latin typeface="宋体" panose="02010600030101010101" pitchFamily="2" charset="-122"/>
                    <a:ea typeface="宋体" panose="02010600030101010101" pitchFamily="2" charset="-122"/>
                  </a:rPr>
                  <a:t>契约关系</a:t>
                </a:r>
              </a:p>
            </p:txBody>
          </p:sp>
          <p:grpSp>
            <p:nvGrpSpPr>
              <p:cNvPr id="26" name="组合 25">
                <a:extLst>
                  <a:ext uri="{FF2B5EF4-FFF2-40B4-BE49-F238E27FC236}">
                    <a16:creationId xmlns:a16="http://schemas.microsoft.com/office/drawing/2014/main" id="{D2E033B5-CCAB-4E54-8B86-902604D559EE}"/>
                  </a:ext>
                </a:extLst>
              </p:cNvPr>
              <p:cNvGrpSpPr/>
              <p:nvPr/>
            </p:nvGrpSpPr>
            <p:grpSpPr>
              <a:xfrm>
                <a:off x="1295400" y="1981200"/>
                <a:ext cx="6781800" cy="4495800"/>
                <a:chOff x="1295400" y="1981200"/>
                <a:chExt cx="6781800" cy="4495800"/>
              </a:xfrm>
            </p:grpSpPr>
            <p:sp>
              <p:nvSpPr>
                <p:cNvPr id="27" name="TextBox 28">
                  <a:extLst>
                    <a:ext uri="{FF2B5EF4-FFF2-40B4-BE49-F238E27FC236}">
                      <a16:creationId xmlns:a16="http://schemas.microsoft.com/office/drawing/2014/main" id="{DF347E1C-D1AE-4F82-8E8F-65DA7265BD46}"/>
                    </a:ext>
                  </a:extLst>
                </p:cNvPr>
                <p:cNvSpPr txBox="1"/>
                <p:nvPr/>
              </p:nvSpPr>
              <p:spPr>
                <a:xfrm>
                  <a:off x="1447800" y="3886200"/>
                  <a:ext cx="83820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资金</a:t>
                  </a:r>
                </a:p>
              </p:txBody>
            </p:sp>
            <p:grpSp>
              <p:nvGrpSpPr>
                <p:cNvPr id="28" name="组合 27">
                  <a:extLst>
                    <a:ext uri="{FF2B5EF4-FFF2-40B4-BE49-F238E27FC236}">
                      <a16:creationId xmlns:a16="http://schemas.microsoft.com/office/drawing/2014/main" id="{6C6218E4-8817-4B27-802E-B11FD335BB0A}"/>
                    </a:ext>
                  </a:extLst>
                </p:cNvPr>
                <p:cNvGrpSpPr/>
                <p:nvPr/>
              </p:nvGrpSpPr>
              <p:grpSpPr>
                <a:xfrm>
                  <a:off x="1295400" y="1981200"/>
                  <a:ext cx="6781800" cy="4495800"/>
                  <a:chOff x="1295400" y="1981200"/>
                  <a:chExt cx="6781800" cy="4495800"/>
                </a:xfrm>
              </p:grpSpPr>
              <p:grpSp>
                <p:nvGrpSpPr>
                  <p:cNvPr id="29" name="组合 28">
                    <a:extLst>
                      <a:ext uri="{FF2B5EF4-FFF2-40B4-BE49-F238E27FC236}">
                        <a16:creationId xmlns:a16="http://schemas.microsoft.com/office/drawing/2014/main" id="{CE2046A3-5EAB-4290-B009-1B0B14B21C17}"/>
                      </a:ext>
                    </a:extLst>
                  </p:cNvPr>
                  <p:cNvGrpSpPr/>
                  <p:nvPr/>
                </p:nvGrpSpPr>
                <p:grpSpPr>
                  <a:xfrm>
                    <a:off x="1295400" y="1981200"/>
                    <a:ext cx="6781800" cy="4495800"/>
                    <a:chOff x="1295400" y="1981200"/>
                    <a:chExt cx="6781800" cy="4495800"/>
                  </a:xfrm>
                </p:grpSpPr>
                <p:grpSp>
                  <p:nvGrpSpPr>
                    <p:cNvPr id="31" name="组合 23">
                      <a:extLst>
                        <a:ext uri="{FF2B5EF4-FFF2-40B4-BE49-F238E27FC236}">
                          <a16:creationId xmlns:a16="http://schemas.microsoft.com/office/drawing/2014/main" id="{31CEA120-5A1B-4733-BDCE-E46432DA3FEA}"/>
                        </a:ext>
                      </a:extLst>
                    </p:cNvPr>
                    <p:cNvGrpSpPr/>
                    <p:nvPr/>
                  </p:nvGrpSpPr>
                  <p:grpSpPr>
                    <a:xfrm>
                      <a:off x="1295400" y="1981200"/>
                      <a:ext cx="6781800" cy="4495800"/>
                      <a:chOff x="1295400" y="1981200"/>
                      <a:chExt cx="6781800" cy="4495800"/>
                    </a:xfrm>
                  </p:grpSpPr>
                  <p:grpSp>
                    <p:nvGrpSpPr>
                      <p:cNvPr id="33" name="组合 21">
                        <a:extLst>
                          <a:ext uri="{FF2B5EF4-FFF2-40B4-BE49-F238E27FC236}">
                            <a16:creationId xmlns:a16="http://schemas.microsoft.com/office/drawing/2014/main" id="{FDFFEF5A-A469-464D-94B5-F46BF5C5A97F}"/>
                          </a:ext>
                        </a:extLst>
                      </p:cNvPr>
                      <p:cNvGrpSpPr/>
                      <p:nvPr/>
                    </p:nvGrpSpPr>
                    <p:grpSpPr>
                      <a:xfrm>
                        <a:off x="1295400" y="1981200"/>
                        <a:ext cx="6781800" cy="2860675"/>
                        <a:chOff x="1295400" y="2743200"/>
                        <a:chExt cx="6781800" cy="2860675"/>
                      </a:xfrm>
                    </p:grpSpPr>
                    <p:sp>
                      <p:nvSpPr>
                        <p:cNvPr id="35" name="Rectangle 3">
                          <a:extLst>
                            <a:ext uri="{FF2B5EF4-FFF2-40B4-BE49-F238E27FC236}">
                              <a16:creationId xmlns:a16="http://schemas.microsoft.com/office/drawing/2014/main" id="{859A9607-0AD7-4727-A2A5-BCD803AAA0D6}"/>
                            </a:ext>
                          </a:extLst>
                        </p:cNvPr>
                        <p:cNvSpPr>
                          <a:spLocks noChangeArrowheads="1"/>
                        </p:cNvSpPr>
                        <p:nvPr/>
                      </p:nvSpPr>
                      <p:spPr bwMode="auto">
                        <a:xfrm>
                          <a:off x="1295400" y="2743200"/>
                          <a:ext cx="2286000" cy="914400"/>
                        </a:xfrm>
                        <a:prstGeom prst="rect">
                          <a:avLst/>
                        </a:prstGeom>
                        <a:solidFill>
                          <a:srgbClr val="0070C0"/>
                        </a:solidFill>
                        <a:ln w="9525">
                          <a:solidFill>
                            <a:srgbClr val="0070C0"/>
                          </a:solidFill>
                          <a:miter lim="800000"/>
                          <a:headEnd/>
                          <a:tailEnd/>
                        </a:ln>
                        <a:effectLst/>
                        <a:scene3d>
                          <a:camera prst="legacyPerspectiveTop"/>
                          <a:lightRig rig="legacyFlat3" dir="b"/>
                        </a:scene3d>
                        <a:sp3d extrusionH="887400" prstMaterial="legacyMatte">
                          <a:bevelT w="13500" h="13500" prst="angle"/>
                          <a:bevelB w="13500" h="13500" prst="angle"/>
                          <a:extrusionClr>
                            <a:srgbClr val="00CCFF"/>
                          </a:extrusionClr>
                        </a:sp3d>
                      </p:spPr>
                      <p:txBody>
                        <a:bodyPr wrap="none" anchor="ctr">
                          <a:flatTx/>
                        </a:bodyPr>
                        <a:lstStyle/>
                        <a:p>
                          <a:pPr algn="ctr"/>
                          <a:r>
                            <a:rPr kumimoji="1" lang="zh-CN" altLang="en-US" sz="4000" b="1" dirty="0">
                              <a:solidFill>
                                <a:srgbClr val="FFFF99"/>
                              </a:solidFill>
                              <a:effectLst>
                                <a:outerShdw blurRad="38100" dist="38100" dir="2700000" algn="tl">
                                  <a:srgbClr val="000000"/>
                                </a:outerShdw>
                              </a:effectLst>
                              <a:latin typeface="宋体" panose="02010600030101010101" pitchFamily="2" charset="-122"/>
                              <a:ea typeface="宋体" panose="02010600030101010101" pitchFamily="2" charset="-122"/>
                            </a:rPr>
                            <a:t>筹资者</a:t>
                          </a:r>
                        </a:p>
                      </p:txBody>
                    </p:sp>
                    <p:sp>
                      <p:nvSpPr>
                        <p:cNvPr id="36" name="Rectangle 4">
                          <a:extLst>
                            <a:ext uri="{FF2B5EF4-FFF2-40B4-BE49-F238E27FC236}">
                              <a16:creationId xmlns:a16="http://schemas.microsoft.com/office/drawing/2014/main" id="{D8C7AAC8-FB36-4844-BE10-72F4DA976296}"/>
                            </a:ext>
                          </a:extLst>
                        </p:cNvPr>
                        <p:cNvSpPr>
                          <a:spLocks noChangeArrowheads="1"/>
                        </p:cNvSpPr>
                        <p:nvPr/>
                      </p:nvSpPr>
                      <p:spPr bwMode="auto">
                        <a:xfrm>
                          <a:off x="5867400" y="2743200"/>
                          <a:ext cx="2209800" cy="914400"/>
                        </a:xfrm>
                        <a:prstGeom prst="rect">
                          <a:avLst/>
                        </a:prstGeom>
                        <a:solidFill>
                          <a:srgbClr val="0070C0"/>
                        </a:solidFill>
                        <a:ln w="9525">
                          <a:miter lim="800000"/>
                          <a:headEnd/>
                          <a:tailEnd/>
                        </a:ln>
                        <a:effectLst/>
                        <a:scene3d>
                          <a:camera prst="legacyPerspectiveTop"/>
                          <a:lightRig rig="legacyFlat3" dir="b"/>
                        </a:scene3d>
                        <a:sp3d extrusionH="887400" prstMaterial="legacyMatte">
                          <a:bevelT w="13500" h="13500" prst="angle"/>
                          <a:bevelB w="13500" h="13500" prst="angle"/>
                          <a:extrusionClr>
                            <a:srgbClr val="00CCFF"/>
                          </a:extrusionClr>
                        </a:sp3d>
                      </p:spPr>
                      <p:txBody>
                        <a:bodyPr wrap="none" anchor="ctr">
                          <a:flatTx/>
                        </a:bodyPr>
                        <a:lstStyle/>
                        <a:p>
                          <a:pPr algn="ctr"/>
                          <a:r>
                            <a:rPr kumimoji="1" lang="zh-CN" altLang="en-US" sz="4000" b="1" dirty="0">
                              <a:solidFill>
                                <a:srgbClr val="FFFF99"/>
                              </a:solidFill>
                              <a:effectLst>
                                <a:outerShdw blurRad="38100" dist="38100" dir="2700000" algn="tl">
                                  <a:srgbClr val="000000"/>
                                </a:outerShdw>
                              </a:effectLst>
                              <a:latin typeface="宋体" panose="02010600030101010101" pitchFamily="2" charset="-122"/>
                              <a:ea typeface="宋体" panose="02010600030101010101" pitchFamily="2" charset="-122"/>
                            </a:rPr>
                            <a:t>投资者</a:t>
                          </a:r>
                        </a:p>
                      </p:txBody>
                    </p:sp>
                    <p:sp>
                      <p:nvSpPr>
                        <p:cNvPr id="37" name="Rectangle 5">
                          <a:extLst>
                            <a:ext uri="{FF2B5EF4-FFF2-40B4-BE49-F238E27FC236}">
                              <a16:creationId xmlns:a16="http://schemas.microsoft.com/office/drawing/2014/main" id="{02437BA4-65DF-41A7-B11A-1575EBA1C443}"/>
                            </a:ext>
                          </a:extLst>
                        </p:cNvPr>
                        <p:cNvSpPr>
                          <a:spLocks noChangeArrowheads="1"/>
                        </p:cNvSpPr>
                        <p:nvPr/>
                      </p:nvSpPr>
                      <p:spPr bwMode="auto">
                        <a:xfrm>
                          <a:off x="3389313" y="4689475"/>
                          <a:ext cx="2667000" cy="914400"/>
                        </a:xfrm>
                        <a:prstGeom prst="rect">
                          <a:avLst/>
                        </a:prstGeom>
                        <a:solidFill>
                          <a:srgbClr val="C00000"/>
                        </a:solidFill>
                        <a:ln w="9525">
                          <a:solidFill>
                            <a:srgbClr val="C00000"/>
                          </a:solidFill>
                          <a:miter lim="800000"/>
                          <a:headEnd/>
                          <a:tailEnd/>
                        </a:ln>
                        <a:effectLst/>
                        <a:scene3d>
                          <a:camera prst="legacyPerspectiveBottom"/>
                          <a:lightRig rig="legacyFlat3" dir="t"/>
                        </a:scene3d>
                        <a:sp3d extrusionH="887400" prstMaterial="legacyMatte">
                          <a:bevelT w="13500" h="13500" prst="angle"/>
                          <a:bevelB w="13500" h="13500" prst="angle"/>
                          <a:extrusionClr>
                            <a:srgbClr val="990000"/>
                          </a:extrusionClr>
                        </a:sp3d>
                      </p:spPr>
                      <p:txBody>
                        <a:bodyPr wrap="none" anchor="ctr">
                          <a:flatTx/>
                        </a:bodyPr>
                        <a:lstStyle/>
                        <a:p>
                          <a:pPr algn="ctr"/>
                          <a:r>
                            <a:rPr kumimoji="1" lang="zh-CN" altLang="en-US" sz="4000" b="1" dirty="0">
                              <a:solidFill>
                                <a:schemeClr val="bg1"/>
                              </a:solidFill>
                              <a:effectLst>
                                <a:outerShdw blurRad="38100" dist="38100" dir="2700000" algn="tl">
                                  <a:srgbClr val="000000"/>
                                </a:outerShdw>
                              </a:effectLst>
                              <a:latin typeface="宋体" panose="02010600030101010101" pitchFamily="2" charset="-122"/>
                              <a:ea typeface="宋体" panose="02010600030101010101" pitchFamily="2" charset="-122"/>
                            </a:rPr>
                            <a:t>商业银行</a:t>
                          </a:r>
                        </a:p>
                      </p:txBody>
                    </p:sp>
                  </p:grpSp>
                  <p:sp>
                    <p:nvSpPr>
                      <p:cNvPr id="34" name="椭圆 33">
                        <a:extLst>
                          <a:ext uri="{FF2B5EF4-FFF2-40B4-BE49-F238E27FC236}">
                            <a16:creationId xmlns:a16="http://schemas.microsoft.com/office/drawing/2014/main" id="{C7285B15-5C67-470D-B094-B37E17EED9AC}"/>
                          </a:ext>
                        </a:extLst>
                      </p:cNvPr>
                      <p:cNvSpPr/>
                      <p:nvPr/>
                    </p:nvSpPr>
                    <p:spPr>
                      <a:xfrm>
                        <a:off x="3352800" y="5410200"/>
                        <a:ext cx="2971800" cy="1066800"/>
                      </a:xfrm>
                      <a:prstGeom prst="ellipse">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TextBox 22">
                      <a:extLst>
                        <a:ext uri="{FF2B5EF4-FFF2-40B4-BE49-F238E27FC236}">
                          <a16:creationId xmlns:a16="http://schemas.microsoft.com/office/drawing/2014/main" id="{9A823C74-752B-4320-A2CA-C929528D09A1}"/>
                        </a:ext>
                      </a:extLst>
                    </p:cNvPr>
                    <p:cNvSpPr txBox="1"/>
                    <p:nvPr/>
                  </p:nvSpPr>
                  <p:spPr>
                    <a:xfrm>
                      <a:off x="3628572" y="5648980"/>
                      <a:ext cx="2438400"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间接融资中介</a:t>
                      </a:r>
                    </a:p>
                  </p:txBody>
                </p:sp>
              </p:grpSp>
              <p:sp>
                <p:nvSpPr>
                  <p:cNvPr id="30" name="TextBox 34">
                    <a:extLst>
                      <a:ext uri="{FF2B5EF4-FFF2-40B4-BE49-F238E27FC236}">
                        <a16:creationId xmlns:a16="http://schemas.microsoft.com/office/drawing/2014/main" id="{3F66BEC8-D884-4D2F-8B1A-06410DA1156E}"/>
                      </a:ext>
                    </a:extLst>
                  </p:cNvPr>
                  <p:cNvSpPr txBox="1"/>
                  <p:nvPr/>
                </p:nvSpPr>
                <p:spPr>
                  <a:xfrm>
                    <a:off x="1447800" y="4267200"/>
                    <a:ext cx="121920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贷款利率</a:t>
                    </a:r>
                  </a:p>
                </p:txBody>
              </p:sp>
            </p:grpSp>
          </p:grpSp>
        </p:grpSp>
      </p:grpSp>
    </p:spTree>
    <p:extLst>
      <p:ext uri="{BB962C8B-B14F-4D97-AF65-F5344CB8AC3E}">
        <p14:creationId xmlns:p14="http://schemas.microsoft.com/office/powerpoint/2010/main" val="438430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投资银行的功能</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03273"/>
            <a:ext cx="10515600" cy="4351338"/>
          </a:xfrm>
        </p:spPr>
        <p:txBody>
          <a:bodyPr>
            <a:normAutofit/>
          </a:bodyPr>
          <a:lstStyle/>
          <a:p>
            <a:r>
              <a:rPr lang="zh-CN" altLang="en-US" sz="2400" dirty="0">
                <a:latin typeface="宋体" panose="02010600030101010101" pitchFamily="2" charset="-122"/>
                <a:ea typeface="宋体" panose="02010600030101010101" pitchFamily="2" charset="-122"/>
              </a:rPr>
              <a:t>媒介资金供需</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17</a:t>
            </a:fld>
            <a:endParaRPr lang="zh-CN" altLang="en-US" dirty="0"/>
          </a:p>
        </p:txBody>
      </p:sp>
      <p:grpSp>
        <p:nvGrpSpPr>
          <p:cNvPr id="6" name="组合 5">
            <a:extLst>
              <a:ext uri="{FF2B5EF4-FFF2-40B4-BE49-F238E27FC236}">
                <a16:creationId xmlns:a16="http://schemas.microsoft.com/office/drawing/2014/main" id="{1F2E0572-D2BF-4038-9CE7-C1484C9581A8}"/>
              </a:ext>
            </a:extLst>
          </p:cNvPr>
          <p:cNvGrpSpPr/>
          <p:nvPr/>
        </p:nvGrpSpPr>
        <p:grpSpPr>
          <a:xfrm>
            <a:off x="2584769" y="2122086"/>
            <a:ext cx="6781800" cy="4572000"/>
            <a:chOff x="1295400" y="1905000"/>
            <a:chExt cx="6781800" cy="4572000"/>
          </a:xfrm>
        </p:grpSpPr>
        <p:grpSp>
          <p:nvGrpSpPr>
            <p:cNvPr id="8" name="组合 7">
              <a:extLst>
                <a:ext uri="{FF2B5EF4-FFF2-40B4-BE49-F238E27FC236}">
                  <a16:creationId xmlns:a16="http://schemas.microsoft.com/office/drawing/2014/main" id="{406758AE-A0D3-4A5F-B956-58F6249AED6F}"/>
                </a:ext>
              </a:extLst>
            </p:cNvPr>
            <p:cNvGrpSpPr/>
            <p:nvPr/>
          </p:nvGrpSpPr>
          <p:grpSpPr>
            <a:xfrm>
              <a:off x="1295400" y="1905000"/>
              <a:ext cx="6781800" cy="4572000"/>
              <a:chOff x="1295400" y="1905000"/>
              <a:chExt cx="6781800" cy="4572000"/>
            </a:xfrm>
          </p:grpSpPr>
          <p:grpSp>
            <p:nvGrpSpPr>
              <p:cNvPr id="10" name="组合 9">
                <a:extLst>
                  <a:ext uri="{FF2B5EF4-FFF2-40B4-BE49-F238E27FC236}">
                    <a16:creationId xmlns:a16="http://schemas.microsoft.com/office/drawing/2014/main" id="{9BCC2C75-2D56-41A6-9EF9-EB8F7A3D1DB6}"/>
                  </a:ext>
                </a:extLst>
              </p:cNvPr>
              <p:cNvGrpSpPr/>
              <p:nvPr/>
            </p:nvGrpSpPr>
            <p:grpSpPr>
              <a:xfrm>
                <a:off x="1295400" y="1905000"/>
                <a:ext cx="6781800" cy="4572000"/>
                <a:chOff x="1295400" y="1905000"/>
                <a:chExt cx="6781800" cy="4572000"/>
              </a:xfrm>
            </p:grpSpPr>
            <p:sp>
              <p:nvSpPr>
                <p:cNvPr id="12" name="TextBox 17">
                  <a:extLst>
                    <a:ext uri="{FF2B5EF4-FFF2-40B4-BE49-F238E27FC236}">
                      <a16:creationId xmlns:a16="http://schemas.microsoft.com/office/drawing/2014/main" id="{FC66EA74-1BDE-4E52-AB0B-EFF5C1C5B176}"/>
                    </a:ext>
                  </a:extLst>
                </p:cNvPr>
                <p:cNvSpPr txBox="1"/>
                <p:nvPr/>
              </p:nvSpPr>
              <p:spPr>
                <a:xfrm>
                  <a:off x="1600200" y="3733800"/>
                  <a:ext cx="1103082" cy="400110"/>
                </a:xfrm>
                <a:prstGeom prst="rect">
                  <a:avLst/>
                </a:prstGeom>
                <a:noFill/>
              </p:spPr>
              <p:txBody>
                <a:bodyPr wrap="square" rtlCol="0">
                  <a:spAutoFit/>
                </a:bodyPr>
                <a:lstStyle/>
                <a:p>
                  <a:r>
                    <a:rPr lang="zh-CN" altLang="en-US" sz="2000" dirty="0">
                      <a:solidFill>
                        <a:schemeClr val="tx2">
                          <a:lumMod val="75000"/>
                        </a:schemeClr>
                      </a:solidFill>
                      <a:latin typeface="宋体" panose="02010600030101010101" pitchFamily="2" charset="-122"/>
                      <a:ea typeface="宋体" panose="02010600030101010101" pitchFamily="2" charset="-122"/>
                    </a:rPr>
                    <a:t>手续费</a:t>
                  </a:r>
                </a:p>
              </p:txBody>
            </p:sp>
            <p:grpSp>
              <p:nvGrpSpPr>
                <p:cNvPr id="13" name="组合 12">
                  <a:extLst>
                    <a:ext uri="{FF2B5EF4-FFF2-40B4-BE49-F238E27FC236}">
                      <a16:creationId xmlns:a16="http://schemas.microsoft.com/office/drawing/2014/main" id="{32895C27-6CEF-4C1C-9524-333164AE2B81}"/>
                    </a:ext>
                  </a:extLst>
                </p:cNvPr>
                <p:cNvGrpSpPr/>
                <p:nvPr/>
              </p:nvGrpSpPr>
              <p:grpSpPr>
                <a:xfrm>
                  <a:off x="1295400" y="1905000"/>
                  <a:ext cx="6781800" cy="2936875"/>
                  <a:chOff x="1295400" y="2667000"/>
                  <a:chExt cx="6781800" cy="2936875"/>
                </a:xfrm>
              </p:grpSpPr>
              <p:sp>
                <p:nvSpPr>
                  <p:cNvPr id="15" name="Rectangle 3">
                    <a:extLst>
                      <a:ext uri="{FF2B5EF4-FFF2-40B4-BE49-F238E27FC236}">
                        <a16:creationId xmlns:a16="http://schemas.microsoft.com/office/drawing/2014/main" id="{E29E7D2D-CBDE-42D2-ABE0-D7D5D1A8D197}"/>
                      </a:ext>
                    </a:extLst>
                  </p:cNvPr>
                  <p:cNvSpPr>
                    <a:spLocks noChangeArrowheads="1"/>
                  </p:cNvSpPr>
                  <p:nvPr/>
                </p:nvSpPr>
                <p:spPr bwMode="auto">
                  <a:xfrm>
                    <a:off x="1295400" y="2743200"/>
                    <a:ext cx="2286000" cy="914400"/>
                  </a:xfrm>
                  <a:prstGeom prst="rect">
                    <a:avLst/>
                  </a:prstGeom>
                  <a:solidFill>
                    <a:srgbClr val="0070C0"/>
                  </a:solidFill>
                  <a:ln w="9525">
                    <a:solidFill>
                      <a:srgbClr val="0070C0"/>
                    </a:solidFill>
                    <a:miter lim="800000"/>
                    <a:headEnd/>
                    <a:tailEnd/>
                  </a:ln>
                  <a:effectLst/>
                  <a:scene3d>
                    <a:camera prst="legacyPerspectiveTop"/>
                    <a:lightRig rig="legacyFlat3" dir="b"/>
                  </a:scene3d>
                  <a:sp3d extrusionH="887400" prstMaterial="legacyMatte">
                    <a:bevelT w="13500" h="13500" prst="angle"/>
                    <a:bevelB w="13500" h="13500" prst="angle"/>
                    <a:extrusionClr>
                      <a:srgbClr val="00CCFF"/>
                    </a:extrusionClr>
                  </a:sp3d>
                </p:spPr>
                <p:txBody>
                  <a:bodyPr wrap="none" anchor="ctr">
                    <a:flatTx/>
                  </a:bodyPr>
                  <a:lstStyle/>
                  <a:p>
                    <a:pPr algn="ctr"/>
                    <a:r>
                      <a:rPr kumimoji="1" lang="zh-CN" altLang="en-US" sz="4000" b="1" dirty="0">
                        <a:solidFill>
                          <a:srgbClr val="FFFF99"/>
                        </a:solidFill>
                        <a:effectLst>
                          <a:outerShdw blurRad="38100" dist="38100" dir="2700000" algn="tl">
                            <a:srgbClr val="000000"/>
                          </a:outerShdw>
                        </a:effectLst>
                        <a:latin typeface="宋体" panose="02010600030101010101" pitchFamily="2" charset="-122"/>
                        <a:ea typeface="宋体" panose="02010600030101010101" pitchFamily="2" charset="-122"/>
                      </a:rPr>
                      <a:t>筹资者</a:t>
                    </a:r>
                  </a:p>
                </p:txBody>
              </p:sp>
              <p:sp>
                <p:nvSpPr>
                  <p:cNvPr id="16" name="Rectangle 4">
                    <a:extLst>
                      <a:ext uri="{FF2B5EF4-FFF2-40B4-BE49-F238E27FC236}">
                        <a16:creationId xmlns:a16="http://schemas.microsoft.com/office/drawing/2014/main" id="{3C14D038-0562-4C6F-963F-BB7B76533FC5}"/>
                      </a:ext>
                    </a:extLst>
                  </p:cNvPr>
                  <p:cNvSpPr>
                    <a:spLocks noChangeArrowheads="1"/>
                  </p:cNvSpPr>
                  <p:nvPr/>
                </p:nvSpPr>
                <p:spPr bwMode="auto">
                  <a:xfrm>
                    <a:off x="5867400" y="2743200"/>
                    <a:ext cx="2209800" cy="914400"/>
                  </a:xfrm>
                  <a:prstGeom prst="rect">
                    <a:avLst/>
                  </a:prstGeom>
                  <a:solidFill>
                    <a:srgbClr val="0070C0"/>
                  </a:solidFill>
                  <a:ln w="9525">
                    <a:miter lim="800000"/>
                    <a:headEnd/>
                    <a:tailEnd/>
                  </a:ln>
                  <a:effectLst/>
                  <a:scene3d>
                    <a:camera prst="legacyPerspectiveTop"/>
                    <a:lightRig rig="legacyFlat3" dir="b"/>
                  </a:scene3d>
                  <a:sp3d extrusionH="887400" prstMaterial="legacyMatte">
                    <a:bevelT w="13500" h="13500" prst="angle"/>
                    <a:bevelB w="13500" h="13500" prst="angle"/>
                    <a:extrusionClr>
                      <a:srgbClr val="00CCFF"/>
                    </a:extrusionClr>
                  </a:sp3d>
                </p:spPr>
                <p:txBody>
                  <a:bodyPr wrap="none" anchor="ctr">
                    <a:flatTx/>
                  </a:bodyPr>
                  <a:lstStyle/>
                  <a:p>
                    <a:pPr algn="ctr"/>
                    <a:r>
                      <a:rPr kumimoji="1" lang="zh-CN" altLang="en-US" sz="4000" b="1" dirty="0">
                        <a:solidFill>
                          <a:srgbClr val="FFFF99"/>
                        </a:solidFill>
                        <a:effectLst>
                          <a:outerShdw blurRad="38100" dist="38100" dir="2700000" algn="tl">
                            <a:srgbClr val="000000"/>
                          </a:outerShdw>
                        </a:effectLst>
                        <a:latin typeface="宋体" panose="02010600030101010101" pitchFamily="2" charset="-122"/>
                        <a:ea typeface="宋体" panose="02010600030101010101" pitchFamily="2" charset="-122"/>
                      </a:rPr>
                      <a:t>投资者</a:t>
                    </a:r>
                  </a:p>
                </p:txBody>
              </p:sp>
              <p:sp>
                <p:nvSpPr>
                  <p:cNvPr id="17" name="Rectangle 5">
                    <a:extLst>
                      <a:ext uri="{FF2B5EF4-FFF2-40B4-BE49-F238E27FC236}">
                        <a16:creationId xmlns:a16="http://schemas.microsoft.com/office/drawing/2014/main" id="{BC3D448A-1FC9-4D15-953E-BD915084DB04}"/>
                      </a:ext>
                    </a:extLst>
                  </p:cNvPr>
                  <p:cNvSpPr>
                    <a:spLocks noChangeArrowheads="1"/>
                  </p:cNvSpPr>
                  <p:nvPr/>
                </p:nvSpPr>
                <p:spPr bwMode="auto">
                  <a:xfrm>
                    <a:off x="3389313" y="4689475"/>
                    <a:ext cx="2667000" cy="914400"/>
                  </a:xfrm>
                  <a:prstGeom prst="rect">
                    <a:avLst/>
                  </a:prstGeom>
                  <a:solidFill>
                    <a:srgbClr val="C00000"/>
                  </a:solidFill>
                  <a:ln w="9525">
                    <a:solidFill>
                      <a:srgbClr val="C00000"/>
                    </a:solidFill>
                    <a:miter lim="800000"/>
                    <a:headEnd/>
                    <a:tailEnd/>
                  </a:ln>
                  <a:effectLst/>
                  <a:scene3d>
                    <a:camera prst="legacyPerspectiveBottom"/>
                    <a:lightRig rig="legacyFlat3" dir="t"/>
                  </a:scene3d>
                  <a:sp3d extrusionH="887400" prstMaterial="legacyMatte">
                    <a:bevelT w="13500" h="13500" prst="angle"/>
                    <a:bevelB w="13500" h="13500" prst="angle"/>
                    <a:extrusionClr>
                      <a:srgbClr val="990000"/>
                    </a:extrusionClr>
                  </a:sp3d>
                </p:spPr>
                <p:txBody>
                  <a:bodyPr wrap="none" anchor="ctr">
                    <a:flatTx/>
                  </a:bodyPr>
                  <a:lstStyle/>
                  <a:p>
                    <a:pPr algn="ctr"/>
                    <a:r>
                      <a:rPr kumimoji="1" lang="zh-CN" altLang="en-US" sz="4000" b="1" dirty="0">
                        <a:solidFill>
                          <a:schemeClr val="bg1"/>
                        </a:solidFill>
                        <a:effectLst>
                          <a:outerShdw blurRad="38100" dist="38100" dir="2700000" algn="tl">
                            <a:srgbClr val="000000"/>
                          </a:outerShdw>
                        </a:effectLst>
                        <a:latin typeface="宋体" panose="02010600030101010101" pitchFamily="2" charset="-122"/>
                        <a:ea typeface="宋体" panose="02010600030101010101" pitchFamily="2" charset="-122"/>
                      </a:rPr>
                      <a:t>投资银行</a:t>
                    </a:r>
                  </a:p>
                </p:txBody>
              </p:sp>
              <p:sp>
                <p:nvSpPr>
                  <p:cNvPr id="18" name="Line 9">
                    <a:extLst>
                      <a:ext uri="{FF2B5EF4-FFF2-40B4-BE49-F238E27FC236}">
                        <a16:creationId xmlns:a16="http://schemas.microsoft.com/office/drawing/2014/main" id="{8B935FDC-1658-4DB9-B709-BD24557B1AED}"/>
                      </a:ext>
                    </a:extLst>
                  </p:cNvPr>
                  <p:cNvSpPr>
                    <a:spLocks noChangeShapeType="1"/>
                  </p:cNvSpPr>
                  <p:nvPr/>
                </p:nvSpPr>
                <p:spPr bwMode="auto">
                  <a:xfrm flipV="1">
                    <a:off x="6096000" y="3657600"/>
                    <a:ext cx="1295400" cy="1600200"/>
                  </a:xfrm>
                  <a:prstGeom prst="line">
                    <a:avLst/>
                  </a:prstGeom>
                  <a:noFill/>
                  <a:ln w="76200">
                    <a:solidFill>
                      <a:srgbClr val="00B0F0"/>
                    </a:solidFill>
                    <a:round/>
                    <a:headEnd/>
                    <a:tailEnd/>
                  </a:ln>
                  <a:effectLst/>
                </p:spPr>
                <p:txBody>
                  <a:bodyPr wrap="none" anchor="ctr"/>
                  <a:lstStyle/>
                  <a:p>
                    <a:endParaRPr lang="zh-CN" altLang="en-US"/>
                  </a:p>
                </p:txBody>
              </p:sp>
              <p:sp>
                <p:nvSpPr>
                  <p:cNvPr id="19" name="左右箭头 14">
                    <a:extLst>
                      <a:ext uri="{FF2B5EF4-FFF2-40B4-BE49-F238E27FC236}">
                        <a16:creationId xmlns:a16="http://schemas.microsoft.com/office/drawing/2014/main" id="{F373D5C1-9F13-4105-B044-3EBB57A9F47F}"/>
                      </a:ext>
                    </a:extLst>
                  </p:cNvPr>
                  <p:cNvSpPr/>
                  <p:nvPr/>
                </p:nvSpPr>
                <p:spPr>
                  <a:xfrm flipV="1">
                    <a:off x="3672114" y="3048000"/>
                    <a:ext cx="2057400" cy="152400"/>
                  </a:xfrm>
                  <a:prstGeom prst="lef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Line 9">
                    <a:extLst>
                      <a:ext uri="{FF2B5EF4-FFF2-40B4-BE49-F238E27FC236}">
                        <a16:creationId xmlns:a16="http://schemas.microsoft.com/office/drawing/2014/main" id="{6BBC3703-D830-4DCA-811B-D50DD23AF45F}"/>
                      </a:ext>
                    </a:extLst>
                  </p:cNvPr>
                  <p:cNvSpPr>
                    <a:spLocks noChangeShapeType="1"/>
                  </p:cNvSpPr>
                  <p:nvPr/>
                </p:nvSpPr>
                <p:spPr bwMode="auto">
                  <a:xfrm flipH="1" flipV="1">
                    <a:off x="1905000" y="3657600"/>
                    <a:ext cx="1447800" cy="1524000"/>
                  </a:xfrm>
                  <a:prstGeom prst="line">
                    <a:avLst/>
                  </a:prstGeom>
                  <a:noFill/>
                  <a:ln w="76200">
                    <a:solidFill>
                      <a:srgbClr val="00B0F0"/>
                    </a:solidFill>
                    <a:round/>
                    <a:headEnd/>
                    <a:tailEnd/>
                  </a:ln>
                  <a:effectLst/>
                </p:spPr>
                <p:txBody>
                  <a:bodyPr wrap="none" anchor="ctr"/>
                  <a:lstStyle/>
                  <a:p>
                    <a:endParaRPr lang="zh-CN" altLang="en-US"/>
                  </a:p>
                </p:txBody>
              </p:sp>
              <p:sp>
                <p:nvSpPr>
                  <p:cNvPr id="21" name="TextBox 18">
                    <a:extLst>
                      <a:ext uri="{FF2B5EF4-FFF2-40B4-BE49-F238E27FC236}">
                        <a16:creationId xmlns:a16="http://schemas.microsoft.com/office/drawing/2014/main" id="{D7995438-C6CD-499E-849A-36CF7D09BE0A}"/>
                      </a:ext>
                    </a:extLst>
                  </p:cNvPr>
                  <p:cNvSpPr txBox="1"/>
                  <p:nvPr/>
                </p:nvSpPr>
                <p:spPr>
                  <a:xfrm>
                    <a:off x="4114800" y="2667000"/>
                    <a:ext cx="1219200" cy="400110"/>
                  </a:xfrm>
                  <a:prstGeom prst="rect">
                    <a:avLst/>
                  </a:prstGeom>
                  <a:noFill/>
                </p:spPr>
                <p:txBody>
                  <a:bodyPr wrap="square" rtlCol="0">
                    <a:spAutoFit/>
                  </a:bodyPr>
                  <a:lstStyle/>
                  <a:p>
                    <a:r>
                      <a:rPr lang="zh-CN" altLang="en-US" sz="2000" dirty="0">
                        <a:solidFill>
                          <a:schemeClr val="tx2">
                            <a:lumMod val="75000"/>
                          </a:schemeClr>
                        </a:solidFill>
                        <a:latin typeface="宋体" panose="02010600030101010101" pitchFamily="2" charset="-122"/>
                        <a:ea typeface="宋体" panose="02010600030101010101" pitchFamily="2" charset="-122"/>
                      </a:rPr>
                      <a:t>契约关系</a:t>
                    </a:r>
                  </a:p>
                </p:txBody>
              </p:sp>
            </p:grpSp>
            <p:sp>
              <p:nvSpPr>
                <p:cNvPr id="14" name="椭圆 13">
                  <a:extLst>
                    <a:ext uri="{FF2B5EF4-FFF2-40B4-BE49-F238E27FC236}">
                      <a16:creationId xmlns:a16="http://schemas.microsoft.com/office/drawing/2014/main" id="{E5BB8634-4310-407A-A993-5DD81F074E52}"/>
                    </a:ext>
                  </a:extLst>
                </p:cNvPr>
                <p:cNvSpPr/>
                <p:nvPr/>
              </p:nvSpPr>
              <p:spPr>
                <a:xfrm>
                  <a:off x="3352800" y="5410200"/>
                  <a:ext cx="2971800" cy="1066800"/>
                </a:xfrm>
                <a:prstGeom prst="ellipse">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22">
                <a:extLst>
                  <a:ext uri="{FF2B5EF4-FFF2-40B4-BE49-F238E27FC236}">
                    <a16:creationId xmlns:a16="http://schemas.microsoft.com/office/drawing/2014/main" id="{44C114A5-E902-4C53-B3C7-4A924FA5ABDF}"/>
                  </a:ext>
                </a:extLst>
              </p:cNvPr>
              <p:cNvSpPr txBox="1"/>
              <p:nvPr/>
            </p:nvSpPr>
            <p:spPr>
              <a:xfrm>
                <a:off x="3628572" y="5648980"/>
                <a:ext cx="2438400"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直接融资中介</a:t>
                </a:r>
              </a:p>
            </p:txBody>
          </p:sp>
        </p:grpSp>
        <p:sp>
          <p:nvSpPr>
            <p:cNvPr id="9" name="TextBox 27">
              <a:extLst>
                <a:ext uri="{FF2B5EF4-FFF2-40B4-BE49-F238E27FC236}">
                  <a16:creationId xmlns:a16="http://schemas.microsoft.com/office/drawing/2014/main" id="{0EE395EE-C2CB-451E-8D5B-7A95A785D5F2}"/>
                </a:ext>
              </a:extLst>
            </p:cNvPr>
            <p:cNvSpPr txBox="1"/>
            <p:nvPr/>
          </p:nvSpPr>
          <p:spPr>
            <a:xfrm>
              <a:off x="6752772" y="3813630"/>
              <a:ext cx="1103082" cy="400110"/>
            </a:xfrm>
            <a:prstGeom prst="rect">
              <a:avLst/>
            </a:prstGeom>
            <a:noFill/>
          </p:spPr>
          <p:txBody>
            <a:bodyPr wrap="square" rtlCol="0">
              <a:spAutoFit/>
            </a:bodyPr>
            <a:lstStyle/>
            <a:p>
              <a:r>
                <a:rPr lang="zh-CN" altLang="en-US" sz="2000" dirty="0">
                  <a:solidFill>
                    <a:schemeClr val="tx2">
                      <a:lumMod val="75000"/>
                    </a:schemeClr>
                  </a:solidFill>
                  <a:latin typeface="宋体" panose="02010600030101010101" pitchFamily="2" charset="-122"/>
                  <a:ea typeface="宋体" panose="02010600030101010101" pitchFamily="2" charset="-122"/>
                </a:rPr>
                <a:t>手续费</a:t>
              </a:r>
            </a:p>
          </p:txBody>
        </p:sp>
      </p:grpSp>
    </p:spTree>
    <p:extLst>
      <p:ext uri="{BB962C8B-B14F-4D97-AF65-F5344CB8AC3E}">
        <p14:creationId xmlns:p14="http://schemas.microsoft.com/office/powerpoint/2010/main" val="352784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735298"/>
          </a:xfrm>
        </p:spPr>
        <p:txBody>
          <a:bodyPr>
            <a:normAutofit/>
          </a:bodyPr>
          <a:lstStyle/>
          <a:p>
            <a:r>
              <a:rPr lang="zh-CN" altLang="en-US" sz="3200" dirty="0">
                <a:latin typeface="宋体" panose="02010600030101010101" pitchFamily="2" charset="-122"/>
                <a:ea typeface="宋体" panose="02010600030101010101" pitchFamily="2" charset="-122"/>
              </a:rPr>
              <a:t>投资银行的功能</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314028"/>
            <a:ext cx="10515600" cy="4862936"/>
          </a:xfrm>
        </p:spPr>
        <p:txBody>
          <a:bodyPr>
            <a:noAutofit/>
          </a:bodyPr>
          <a:lstStyle/>
          <a:p>
            <a:r>
              <a:rPr lang="zh-CN" altLang="en-US" sz="2000" b="1" dirty="0">
                <a:latin typeface="宋体" panose="02010600030101010101" pitchFamily="2" charset="-122"/>
                <a:ea typeface="宋体" panose="02010600030101010101" pitchFamily="2" charset="-122"/>
              </a:rPr>
              <a:t>媒介资金供需（投资银行）</a:t>
            </a:r>
            <a:endParaRPr lang="en-US" altLang="zh-CN" sz="2000" b="1"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b="1" dirty="0">
                <a:latin typeface="宋体" panose="02010600030101010101" pitchFamily="2" charset="-122"/>
                <a:ea typeface="宋体" panose="02010600030101010101" pitchFamily="2" charset="-122"/>
              </a:rPr>
              <a:t>直接融资</a:t>
            </a:r>
            <a:r>
              <a:rPr lang="zh-CN" altLang="en-US" sz="2000" dirty="0">
                <a:latin typeface="宋体" panose="02010600030101010101" pitchFamily="2" charset="-122"/>
                <a:ea typeface="宋体" panose="02010600030101010101" pitchFamily="2" charset="-122"/>
              </a:rPr>
              <a:t>的中介，仅充当</a:t>
            </a:r>
            <a:r>
              <a:rPr lang="zh-CN" altLang="en-US" sz="2000" b="1" dirty="0">
                <a:latin typeface="宋体" panose="02010600030101010101" pitchFamily="2" charset="-122"/>
                <a:ea typeface="宋体" panose="02010600030101010101" pitchFamily="2" charset="-122"/>
              </a:rPr>
              <a:t>中介人</a:t>
            </a:r>
            <a:r>
              <a:rPr lang="zh-CN" altLang="en-US" sz="2000" dirty="0">
                <a:latin typeface="宋体" panose="02010600030101010101" pitchFamily="2" charset="-122"/>
                <a:ea typeface="宋体" panose="02010600030101010101" pitchFamily="2" charset="-122"/>
              </a:rPr>
              <a:t>的角色</a:t>
            </a:r>
            <a:endParaRPr lang="en-US" altLang="zh-CN" sz="2000"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为筹资者寻找合适的融资机会，为投资者寻找合适的投资机会</a:t>
            </a:r>
            <a:endParaRPr lang="en-US" altLang="zh-CN" sz="2000"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并不介入投资者和筹资者的之间的权利和义务之中</a:t>
            </a:r>
            <a:endParaRPr lang="en-US" altLang="zh-CN" sz="2000"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只是收取</a:t>
            </a:r>
            <a:r>
              <a:rPr lang="zh-CN" altLang="en-US" sz="2000" b="1" dirty="0">
                <a:latin typeface="宋体" panose="02010600030101010101" pitchFamily="2" charset="-122"/>
                <a:ea typeface="宋体" panose="02010600030101010101" pitchFamily="2" charset="-122"/>
              </a:rPr>
              <a:t>佣金</a:t>
            </a:r>
            <a:endParaRPr lang="en-US" altLang="zh-CN" sz="2000" b="1"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投资者和筹资者直接拥有契约关系</a:t>
            </a:r>
            <a:endParaRPr lang="en-US" altLang="zh-CN" sz="18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媒介资金供需（商业银行）</a:t>
            </a:r>
            <a:endParaRPr lang="en-US" altLang="zh-CN" sz="2000" b="1"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b="1" dirty="0">
                <a:latin typeface="宋体" panose="02010600030101010101" pitchFamily="2" charset="-122"/>
                <a:ea typeface="宋体" panose="02010600030101010101" pitchFamily="2" charset="-122"/>
              </a:rPr>
              <a:t>间接融资</a:t>
            </a:r>
            <a:r>
              <a:rPr lang="zh-CN" altLang="en-US" sz="2000" dirty="0">
                <a:latin typeface="宋体" panose="02010600030101010101" pitchFamily="2" charset="-122"/>
                <a:ea typeface="宋体" panose="02010600030101010101" pitchFamily="2" charset="-122"/>
              </a:rPr>
              <a:t>的中介</a:t>
            </a:r>
            <a:endParaRPr lang="en-US" altLang="zh-CN" sz="2000"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具有资金需求者和资金供给者的</a:t>
            </a:r>
            <a:r>
              <a:rPr lang="zh-CN" altLang="en-US" sz="2000" b="1" dirty="0">
                <a:latin typeface="宋体" panose="02010600030101010101" pitchFamily="2" charset="-122"/>
                <a:ea typeface="宋体" panose="02010600030101010101" pitchFamily="2" charset="-122"/>
              </a:rPr>
              <a:t>双重身份</a:t>
            </a:r>
            <a:endParaRPr lang="en-US" altLang="zh-CN" sz="2000" b="1"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分别与筹资者和投资者发生权利和义务关系</a:t>
            </a:r>
            <a:endParaRPr lang="en-US" altLang="zh-CN" sz="2000"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b="1" dirty="0">
                <a:latin typeface="宋体" panose="02010600030101010101" pitchFamily="2" charset="-122"/>
                <a:ea typeface="宋体" panose="02010600030101010101" pitchFamily="2" charset="-122"/>
              </a:rPr>
              <a:t>存贷利率差</a:t>
            </a:r>
            <a:r>
              <a:rPr lang="zh-CN" altLang="en-US" sz="2000" dirty="0">
                <a:latin typeface="宋体" panose="02010600030101010101" pitchFamily="2" charset="-122"/>
                <a:ea typeface="宋体" panose="02010600030101010101" pitchFamily="2" charset="-122"/>
              </a:rPr>
              <a:t>异</a:t>
            </a:r>
            <a:endParaRPr lang="en-US" altLang="zh-CN" sz="2000"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投资者和筹资者不存在直接的契约关系</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10042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18</a:t>
            </a:fld>
            <a:endParaRPr lang="zh-CN" altLang="en-US"/>
          </a:p>
        </p:txBody>
      </p:sp>
    </p:spTree>
    <p:extLst>
      <p:ext uri="{BB962C8B-B14F-4D97-AF65-F5344CB8AC3E}">
        <p14:creationId xmlns:p14="http://schemas.microsoft.com/office/powerpoint/2010/main" val="205701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投资银行的功能</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90688"/>
            <a:ext cx="10515600" cy="4486275"/>
          </a:xfrm>
        </p:spPr>
        <p:txBody>
          <a:bodyPr>
            <a:normAutofit/>
          </a:bodyPr>
          <a:lstStyle/>
          <a:p>
            <a:r>
              <a:rPr lang="zh-CN" altLang="en-US" sz="2400" b="1" dirty="0">
                <a:latin typeface="宋体" panose="02010600030101010101" pitchFamily="2" charset="-122"/>
                <a:ea typeface="宋体" panose="02010600030101010101" pitchFamily="2" charset="-122"/>
              </a:rPr>
              <a:t>构造证券市场</a:t>
            </a:r>
            <a:endParaRPr lang="en-US" altLang="zh-CN" sz="2400" b="1"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400" b="1" dirty="0">
                <a:latin typeface="宋体" panose="02010600030101010101" pitchFamily="2" charset="-122"/>
                <a:ea typeface="宋体" panose="02010600030101010101" pitchFamily="2" charset="-122"/>
              </a:rPr>
              <a:t>构建证券一级市场</a:t>
            </a:r>
            <a:endParaRPr lang="en-US" altLang="zh-CN" sz="2400" b="1" dirty="0">
              <a:latin typeface="宋体" panose="02010600030101010101" pitchFamily="2" charset="-122"/>
              <a:ea typeface="宋体" panose="02010600030101010101" pitchFamily="2" charset="-122"/>
            </a:endParaRPr>
          </a:p>
          <a:p>
            <a:pPr marL="717550" indent="0">
              <a:buNone/>
            </a:pPr>
            <a:r>
              <a:rPr lang="zh-CN" altLang="zh-CN" sz="2400" dirty="0">
                <a:solidFill>
                  <a:srgbClr val="000000"/>
                </a:solidFill>
                <a:latin typeface="宋体" panose="02010600030101010101" pitchFamily="2" charset="-122"/>
                <a:ea typeface="宋体" panose="02010600030101010101" pitchFamily="2" charset="-122"/>
              </a:rPr>
              <a:t>在证券发行过程中，投资银行通过咨询、承销、分销、代销、融券等方式辅助构建证券发行市场。</a:t>
            </a:r>
            <a:endParaRPr lang="en-US" altLang="zh-CN" sz="2400" dirty="0">
              <a:latin typeface="宋体" panose="02010600030101010101" pitchFamily="2" charset="-122"/>
              <a:ea typeface="宋体" panose="02010600030101010101" pitchFamily="2" charset="-122"/>
            </a:endParaRPr>
          </a:p>
          <a:p>
            <a:pPr>
              <a:buFont typeface="Wingdings" pitchFamily="2" charset="2"/>
              <a:buChar char="p"/>
            </a:pPr>
            <a:endParaRPr lang="en-US" altLang="zh-CN" sz="2400"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tabLst>
                <a:tab pos="717550" algn="l"/>
              </a:tabLst>
            </a:pPr>
            <a:r>
              <a:rPr lang="zh-CN" altLang="en-US" sz="2400" b="1" dirty="0">
                <a:latin typeface="宋体" panose="02010600030101010101" pitchFamily="2" charset="-122"/>
                <a:ea typeface="宋体" panose="02010600030101010101" pitchFamily="2" charset="-122"/>
              </a:rPr>
              <a:t>稳定二级市场</a:t>
            </a:r>
            <a:endParaRPr lang="en-US" altLang="zh-CN" sz="2400" b="1" dirty="0">
              <a:latin typeface="宋体" panose="02010600030101010101" pitchFamily="2" charset="-122"/>
              <a:ea typeface="宋体" panose="02010600030101010101" pitchFamily="2" charset="-122"/>
            </a:endParaRPr>
          </a:p>
          <a:p>
            <a:pPr marL="717550" indent="0">
              <a:buNone/>
              <a:tabLst>
                <a:tab pos="717550" algn="l"/>
              </a:tabLst>
            </a:pPr>
            <a:r>
              <a:rPr lang="zh-CN" altLang="zh-CN" sz="2400" dirty="0">
                <a:solidFill>
                  <a:srgbClr val="000000"/>
                </a:solidFill>
                <a:latin typeface="宋体" panose="02010600030101010101" pitchFamily="2" charset="-122"/>
                <a:ea typeface="宋体" panose="02010600030101010101" pitchFamily="2" charset="-122"/>
              </a:rPr>
              <a:t>在证券交易过程中，投资银行以</a:t>
            </a:r>
            <a:r>
              <a:rPr lang="zh-CN" altLang="zh-CN" sz="2400" b="1" dirty="0">
                <a:solidFill>
                  <a:srgbClr val="000000"/>
                </a:solidFill>
                <a:latin typeface="宋体" panose="02010600030101010101" pitchFamily="2" charset="-122"/>
                <a:ea typeface="宋体" panose="02010600030101010101" pitchFamily="2" charset="-122"/>
              </a:rPr>
              <a:t>自营商、经纪商和做市商</a:t>
            </a:r>
            <a:r>
              <a:rPr lang="zh-CN" altLang="zh-CN" sz="2400" dirty="0">
                <a:solidFill>
                  <a:srgbClr val="000000"/>
                </a:solidFill>
                <a:latin typeface="宋体" panose="02010600030101010101" pitchFamily="2" charset="-122"/>
                <a:ea typeface="宋体" panose="02010600030101010101" pitchFamily="2" charset="-122"/>
              </a:rPr>
              <a:t>的身份参与其中，不仅将零星资金和证券结合起来实现了交易，同时还根据证券价格的变化，适时吞吐大量证券、搜集市场信息、进行市场预测，促使证券价格围绕自身的预期价值波动，从而起到了活跃并稳定市场的作用，吸引了广大投资者，促进了二级市场的繁荣</a:t>
            </a:r>
            <a:endParaRPr lang="zh-CN" altLang="en-US" sz="2400" b="1"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19</a:t>
            </a:fld>
            <a:endParaRPr lang="zh-CN" altLang="en-US"/>
          </a:p>
        </p:txBody>
      </p:sp>
    </p:spTree>
    <p:extLst>
      <p:ext uri="{BB962C8B-B14F-4D97-AF65-F5344CB8AC3E}">
        <p14:creationId xmlns:p14="http://schemas.microsoft.com/office/powerpoint/2010/main" val="214779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教材</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a:lnSpc>
                <a:spcPct val="100000"/>
              </a:lnSpc>
            </a:pPr>
            <a:r>
              <a:rPr lang="zh-CN" altLang="en-US" sz="2400" b="1" dirty="0">
                <a:latin typeface="宋体" panose="02010600030101010101" pitchFamily="2" charset="-122"/>
                <a:ea typeface="宋体" panose="02010600030101010101" pitchFamily="2" charset="-122"/>
              </a:rPr>
              <a:t>主讲教材</a:t>
            </a:r>
            <a:endParaRPr lang="en-US" altLang="zh-CN" sz="2400" b="1" dirty="0">
              <a:latin typeface="宋体" panose="02010600030101010101" pitchFamily="2" charset="-122"/>
              <a:ea typeface="宋体" panose="02010600030101010101" pitchFamily="2" charset="-122"/>
            </a:endParaRPr>
          </a:p>
          <a:p>
            <a:pPr marL="717550" indent="-355600">
              <a:lnSpc>
                <a:spcPct val="100000"/>
              </a:lnSpc>
              <a:buFont typeface="Wingdings" panose="05000000000000000000" pitchFamily="2" charset="2"/>
              <a:buChar char="p"/>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投资银行学</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韩复龄著，对外经济贸易大学出版社</a:t>
            </a:r>
            <a:endParaRPr lang="en-US" altLang="zh-CN" sz="2400" dirty="0">
              <a:latin typeface="宋体" panose="02010600030101010101" pitchFamily="2" charset="-122"/>
              <a:ea typeface="宋体" panose="02010600030101010101" pitchFamily="2" charset="-122"/>
            </a:endParaRPr>
          </a:p>
          <a:p>
            <a:pPr marL="0" indent="0">
              <a:lnSpc>
                <a:spcPct val="100000"/>
              </a:lnSpc>
              <a:buNone/>
            </a:pP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b="1" dirty="0">
                <a:latin typeface="宋体" panose="02010600030101010101" pitchFamily="2" charset="-122"/>
                <a:ea typeface="宋体" panose="02010600030101010101" pitchFamily="2" charset="-122"/>
              </a:rPr>
              <a:t>推荐书籍</a:t>
            </a:r>
            <a:endParaRPr lang="en-US" altLang="zh-CN" sz="2400" b="1" dirty="0">
              <a:latin typeface="宋体" panose="02010600030101010101" pitchFamily="2" charset="-122"/>
              <a:ea typeface="宋体" panose="02010600030101010101" pitchFamily="2" charset="-122"/>
            </a:endParaRPr>
          </a:p>
          <a:p>
            <a:pPr marL="717550" indent="-355600">
              <a:buFont typeface="Wingdings" pitchFamily="2" charset="2"/>
              <a:buChar char="p"/>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华尔街投资银行史：华尔街金融王朝的秘密</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查尔斯</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盖斯特著，向桢译，中国财政经济出版社</a:t>
            </a:r>
            <a:endParaRPr lang="en-US" altLang="zh-CN" sz="2400" dirty="0">
              <a:latin typeface="宋体" panose="02010600030101010101" pitchFamily="2" charset="-122"/>
              <a:ea typeface="宋体" panose="02010600030101010101" pitchFamily="2" charset="-122"/>
            </a:endParaRPr>
          </a:p>
          <a:p>
            <a:pPr marL="717550" indent="-355600">
              <a:buFont typeface="Wingdings" pitchFamily="2" charset="2"/>
              <a:buChar char="p"/>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金融之巅：美国投行兴衰史</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同生辉著，中国发展出版社</a:t>
            </a:r>
            <a:endParaRPr lang="en-US" altLang="zh-CN" sz="24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endParaRPr lang="zh-CN" altLang="en-US"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a:t>
            </a:fld>
            <a:endParaRPr lang="zh-CN" altLang="en-US"/>
          </a:p>
        </p:txBody>
      </p:sp>
    </p:spTree>
    <p:extLst>
      <p:ext uri="{BB962C8B-B14F-4D97-AF65-F5344CB8AC3E}">
        <p14:creationId xmlns:p14="http://schemas.microsoft.com/office/powerpoint/2010/main" val="207383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44102"/>
          </a:xfrm>
        </p:spPr>
        <p:txBody>
          <a:bodyPr>
            <a:normAutofit/>
          </a:bodyPr>
          <a:lstStyle/>
          <a:p>
            <a:r>
              <a:rPr lang="zh-CN" altLang="en-US" sz="3200" dirty="0">
                <a:latin typeface="宋体" panose="02010600030101010101" pitchFamily="2" charset="-122"/>
                <a:ea typeface="宋体" panose="02010600030101010101" pitchFamily="2" charset="-122"/>
              </a:rPr>
              <a:t>投资银行的功能</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199" y="1246294"/>
            <a:ext cx="10730653" cy="4930669"/>
          </a:xfrm>
        </p:spPr>
        <p:txBody>
          <a:bodyPr>
            <a:noAutofit/>
          </a:bodyPr>
          <a:lstStyle/>
          <a:p>
            <a:r>
              <a:rPr lang="zh-CN" altLang="en-US" sz="2400" b="1" dirty="0">
                <a:latin typeface="宋体" panose="02010600030101010101" pitchFamily="2" charset="-122"/>
                <a:ea typeface="宋体" panose="02010600030101010101" pitchFamily="2" charset="-122"/>
              </a:rPr>
              <a:t>构造证券市场</a:t>
            </a:r>
            <a:endParaRPr lang="en-US" altLang="zh-CN" sz="2400" b="1"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400" b="1" dirty="0">
                <a:latin typeface="宋体" panose="02010600030101010101" pitchFamily="2" charset="-122"/>
                <a:ea typeface="宋体" panose="02010600030101010101" pitchFamily="2" charset="-122"/>
              </a:rPr>
              <a:t>创新金融工具</a:t>
            </a:r>
            <a:endParaRPr lang="en-US" altLang="zh-CN" sz="2400" b="1" dirty="0">
              <a:latin typeface="宋体" panose="02010600030101010101" pitchFamily="2" charset="-122"/>
              <a:ea typeface="宋体" panose="02010600030101010101" pitchFamily="2" charset="-122"/>
            </a:endParaRPr>
          </a:p>
          <a:p>
            <a:pPr marL="717550" indent="0">
              <a:buNone/>
            </a:pPr>
            <a:r>
              <a:rPr lang="zh-CN" altLang="zh-CN" sz="2400" dirty="0">
                <a:solidFill>
                  <a:srgbClr val="000000"/>
                </a:solidFill>
                <a:latin typeface="宋体" panose="02010600030101010101" pitchFamily="2" charset="-122"/>
                <a:ea typeface="宋体" panose="02010600030101010101" pitchFamily="2" charset="-122"/>
              </a:rPr>
              <a:t>投资银行作为金融领域最活跃、最积极的力量，从事金融工具与投资工具的创新，本着风险控制、保持最佳流动性和追求最大利益的原则，面对客户需求，不断推出创新的金融工具如期货、期权、互换等金融衍生工具</a:t>
            </a:r>
            <a:r>
              <a:rPr lang="zh-CN" altLang="en-US" sz="2400" dirty="0">
                <a:solidFill>
                  <a:srgbClr val="000000"/>
                </a:solidFill>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717550" indent="-355600">
              <a:lnSpc>
                <a:spcPct val="110000"/>
              </a:lnSpc>
              <a:buFont typeface="Wingdings" panose="05000000000000000000" pitchFamily="2" charset="2"/>
              <a:buChar char="ü"/>
            </a:pPr>
            <a:r>
              <a:rPr lang="zh-CN" altLang="en-US" sz="2400" b="1" dirty="0">
                <a:latin typeface="宋体" panose="02010600030101010101" pitchFamily="2" charset="-122"/>
                <a:ea typeface="宋体" panose="02010600030101010101" pitchFamily="2" charset="-122"/>
              </a:rPr>
              <a:t>证券信息传播</a:t>
            </a:r>
            <a:endParaRPr lang="en-US" altLang="zh-CN" sz="2400" b="1" dirty="0">
              <a:latin typeface="宋体" panose="02010600030101010101" pitchFamily="2" charset="-122"/>
              <a:ea typeface="宋体" panose="02010600030101010101" pitchFamily="2" charset="-122"/>
            </a:endParaRPr>
          </a:p>
          <a:p>
            <a:pPr marL="717550" indent="0">
              <a:lnSpc>
                <a:spcPct val="110000"/>
              </a:lnSpc>
              <a:buNone/>
            </a:pPr>
            <a:r>
              <a:rPr lang="zh-CN" altLang="zh-CN" sz="2400" dirty="0">
                <a:solidFill>
                  <a:srgbClr val="000000"/>
                </a:solidFill>
                <a:latin typeface="宋体" panose="02010600030101010101" pitchFamily="2" charset="-122"/>
                <a:ea typeface="宋体" panose="02010600030101010101" pitchFamily="2" charset="-122"/>
              </a:rPr>
              <a:t>投资银行通过搜集资料、调查研究、介入交易、提供咨询等方式积极从事信息传播的工作。</a:t>
            </a:r>
            <a:endParaRPr lang="en-US" altLang="zh-CN" sz="2400" dirty="0">
              <a:solidFill>
                <a:srgbClr val="000000"/>
              </a:solidFill>
              <a:latin typeface="宋体" panose="02010600030101010101" pitchFamily="2" charset="-122"/>
              <a:ea typeface="宋体" panose="02010600030101010101" pitchFamily="2" charset="-122"/>
            </a:endParaRPr>
          </a:p>
          <a:p>
            <a:pPr marL="717550" lvl="2" indent="-355600" algn="just">
              <a:lnSpc>
                <a:spcPct val="110000"/>
              </a:lnSpc>
              <a:buFont typeface="Wingdings" panose="05000000000000000000" pitchFamily="2" charset="2"/>
              <a:buChar char="ü"/>
            </a:pPr>
            <a:r>
              <a:rPr lang="zh-CN" altLang="en-US" sz="2400" b="1" dirty="0">
                <a:solidFill>
                  <a:srgbClr val="000000"/>
                </a:solidFill>
                <a:latin typeface="宋体" panose="02010600030101010101" pitchFamily="2" charset="-122"/>
                <a:ea typeface="宋体" panose="02010600030101010101" pitchFamily="2" charset="-122"/>
              </a:rPr>
              <a:t>提高证券市场效率</a:t>
            </a:r>
            <a:endParaRPr lang="en-US" altLang="zh-CN" sz="2400" b="1" dirty="0">
              <a:solidFill>
                <a:srgbClr val="000000"/>
              </a:solidFill>
              <a:latin typeface="宋体" panose="02010600030101010101" pitchFamily="2" charset="-122"/>
              <a:ea typeface="宋体" panose="02010600030101010101" pitchFamily="2" charset="-122"/>
            </a:endParaRPr>
          </a:p>
          <a:p>
            <a:pPr marL="717550" lvl="2" indent="0" algn="just">
              <a:lnSpc>
                <a:spcPct val="110000"/>
              </a:lnSpc>
              <a:buNone/>
              <a:tabLst>
                <a:tab pos="539750" algn="l"/>
              </a:tabLst>
            </a:pPr>
            <a:r>
              <a:rPr lang="zh-CN" altLang="zh-CN" sz="2400" dirty="0">
                <a:solidFill>
                  <a:srgbClr val="000000"/>
                </a:solidFill>
                <a:latin typeface="宋体" panose="02010600030101010101" pitchFamily="2" charset="-122"/>
                <a:ea typeface="宋体" panose="02010600030101010101" pitchFamily="2" charset="-122"/>
              </a:rPr>
              <a:t>投资银行通过代理发放股息、红利、债息，代理偿还债券本金等业务，使投资者及时获取投资收益，降低了运作成本，提高了证券市场的整体运营效率</a:t>
            </a:r>
            <a:endParaRPr lang="zh-CN" altLang="en-US" sz="2400" dirty="0">
              <a:solidFill>
                <a:srgbClr val="000000"/>
              </a:solidFill>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1009228"/>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20</a:t>
            </a:fld>
            <a:endParaRPr lang="zh-CN" altLang="en-US"/>
          </a:p>
        </p:txBody>
      </p:sp>
    </p:spTree>
    <p:extLst>
      <p:ext uri="{BB962C8B-B14F-4D97-AF65-F5344CB8AC3E}">
        <p14:creationId xmlns:p14="http://schemas.microsoft.com/office/powerpoint/2010/main" val="2195577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投资银行的功能</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55650" y="1606515"/>
            <a:ext cx="10598150" cy="4570448"/>
          </a:xfrm>
        </p:spPr>
        <p:txBody>
          <a:bodyPr>
            <a:noAutofit/>
          </a:bodyPr>
          <a:lstStyle/>
          <a:p>
            <a:r>
              <a:rPr lang="zh-CN" altLang="en-US" sz="2400" b="1" dirty="0">
                <a:latin typeface="宋体" panose="02010600030101010101" pitchFamily="2" charset="-122"/>
                <a:ea typeface="宋体" panose="02010600030101010101" pitchFamily="2" charset="-122"/>
              </a:rPr>
              <a:t>优化资源配置</a:t>
            </a:r>
            <a:endParaRPr lang="en-US" altLang="zh-CN" sz="2400" b="1"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帮助经营状况和发展前景好的企业融资上市，促进资金向边际产出搞的产业或企业流动</a:t>
            </a:r>
            <a:endParaRPr lang="en-US" altLang="zh-CN" sz="2400" dirty="0">
              <a:solidFill>
                <a:srgbClr val="000000"/>
              </a:solidFill>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zh-CN" sz="2400" dirty="0">
                <a:solidFill>
                  <a:srgbClr val="000000"/>
                </a:solidFill>
                <a:latin typeface="宋体" panose="02010600030101010101" pitchFamily="2" charset="-122"/>
                <a:ea typeface="宋体" panose="02010600030101010101" pitchFamily="2" charset="-122"/>
              </a:rPr>
              <a:t>便利了政府债券的发行，使政府可以获得足够的资金用于提供公共产品，加强基础建设，从而为经济的长远发展奠定基础。</a:t>
            </a:r>
            <a:endParaRPr lang="en-US" altLang="zh-CN" sz="2400" dirty="0">
              <a:solidFill>
                <a:srgbClr val="000000"/>
              </a:solidFill>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zh-CN" sz="2400" dirty="0">
                <a:solidFill>
                  <a:srgbClr val="000000"/>
                </a:solidFill>
                <a:latin typeface="宋体" panose="02010600030101010101" pitchFamily="2" charset="-122"/>
                <a:ea typeface="宋体" panose="02010600030101010101" pitchFamily="2" charset="-122"/>
              </a:rPr>
              <a:t>为资信较低企业融通资金。通过将这些企业的财务状况完全暴露在市场之中，让投资者在充分了解其中的风险后谨慎投资，起到了风险投资宣传的“播种机”作用。</a:t>
            </a:r>
            <a:endParaRPr lang="en-US" altLang="zh-CN" sz="2400" dirty="0">
              <a:solidFill>
                <a:srgbClr val="000000"/>
              </a:solidFill>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zh-CN" sz="2400" dirty="0">
                <a:solidFill>
                  <a:srgbClr val="000000"/>
                </a:solidFill>
                <a:latin typeface="宋体" panose="02010600030101010101" pitchFamily="2" charset="-122"/>
                <a:ea typeface="宋体" panose="02010600030101010101" pitchFamily="2" charset="-122"/>
              </a:rPr>
              <a:t>投资银行活跃于并购的各个环节，提供信息服务和融资安排，使被低效配置的存量资本调整到效率更高的优势企业，或通过本企业资产的重组发挥更高的效能。</a:t>
            </a:r>
            <a:endParaRPr lang="en-US" altLang="zh-CN" sz="2400" dirty="0">
              <a:solidFill>
                <a:srgbClr val="000000"/>
              </a:solidFill>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400" dirty="0">
                <a:solidFill>
                  <a:srgbClr val="000000"/>
                </a:solidFill>
                <a:latin typeface="宋体" panose="02010600030101010101" pitchFamily="2" charset="-122"/>
                <a:ea typeface="宋体" panose="02010600030101010101" pitchFamily="2" charset="-122"/>
              </a:rPr>
              <a:t>为高科技企业发行股票，债券，或者直接进行股本投资的方式</a:t>
            </a:r>
            <a:endParaRPr lang="en-US" altLang="zh-CN" sz="2400" dirty="0">
              <a:solidFill>
                <a:srgbClr val="000000"/>
              </a:solidFill>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21</a:t>
            </a:fld>
            <a:endParaRPr lang="zh-CN" altLang="en-US"/>
          </a:p>
        </p:txBody>
      </p:sp>
    </p:spTree>
    <p:extLst>
      <p:ext uri="{BB962C8B-B14F-4D97-AF65-F5344CB8AC3E}">
        <p14:creationId xmlns:p14="http://schemas.microsoft.com/office/powerpoint/2010/main" val="3620778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投资银行的功能</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57867"/>
            <a:ext cx="10515600" cy="4619096"/>
          </a:xfrm>
        </p:spPr>
        <p:txBody>
          <a:bodyPr>
            <a:normAutofit/>
          </a:bodyPr>
          <a:lstStyle/>
          <a:p>
            <a:r>
              <a:rPr lang="zh-CN" altLang="en-US" sz="2400" b="1" dirty="0">
                <a:latin typeface="宋体" panose="02010600030101010101" pitchFamily="2" charset="-122"/>
                <a:ea typeface="宋体" panose="02010600030101010101" pitchFamily="2" charset="-122"/>
              </a:rPr>
              <a:t>促进产业整合</a:t>
            </a:r>
            <a:endParaRPr lang="en-US" altLang="zh-CN" sz="2400" b="1" dirty="0">
              <a:latin typeface="宋体" panose="02010600030101010101" pitchFamily="2" charset="-122"/>
              <a:ea typeface="宋体" panose="02010600030101010101" pitchFamily="2" charset="-122"/>
            </a:endParaRPr>
          </a:p>
          <a:p>
            <a:pPr marL="717550" indent="-355600">
              <a:lnSpc>
                <a:spcPct val="100000"/>
              </a:lnSpc>
              <a:buFont typeface="Wingdings" panose="05000000000000000000" pitchFamily="2" charset="2"/>
              <a:buChar char="ü"/>
            </a:pPr>
            <a:r>
              <a:rPr lang="zh-CN" altLang="en-US" sz="2400" dirty="0">
                <a:solidFill>
                  <a:srgbClr val="000000"/>
                </a:solidFill>
                <a:latin typeface="宋体" panose="02010600030101010101" pitchFamily="2" charset="-122"/>
                <a:ea typeface="宋体" panose="02010600030101010101" pitchFamily="2" charset="-122"/>
              </a:rPr>
              <a:t>企业兼并与收购是一个技术性很强的工作，选择合适的并购对象、合适的并购时间、合适的并购价格及进行针对并购的合理的财务安排等都需要大量的资料、专业的人才和先进的技术。</a:t>
            </a:r>
            <a:r>
              <a:rPr lang="en-US" altLang="zh-CN" sz="2400" dirty="0">
                <a:solidFill>
                  <a:srgbClr val="000000"/>
                </a:solidFill>
                <a:latin typeface="宋体" panose="02010600030101010101" pitchFamily="2" charset="-122"/>
                <a:ea typeface="宋体" panose="02010600030101010101" pitchFamily="2" charset="-122"/>
              </a:rPr>
              <a:t>      </a:t>
            </a:r>
          </a:p>
          <a:p>
            <a:pPr marL="717550" indent="-355600">
              <a:lnSpc>
                <a:spcPct val="100000"/>
              </a:lnSpc>
              <a:buFont typeface="Wingdings" panose="05000000000000000000" pitchFamily="2" charset="2"/>
              <a:buChar char="ü"/>
            </a:pPr>
            <a:r>
              <a:rPr lang="zh-CN" altLang="zh-CN" sz="2400" dirty="0">
                <a:solidFill>
                  <a:srgbClr val="000000"/>
                </a:solidFill>
                <a:latin typeface="宋体" panose="02010600030101010101" pitchFamily="2" charset="-122"/>
                <a:ea typeface="宋体" panose="02010600030101010101" pitchFamily="2" charset="-122"/>
              </a:rPr>
              <a:t>投资银行凭借其专业优势，依赖其广泛的信息网络、精明的战略策划、熟练的财务技巧和对法律的精通，来完成对企业的前期调查、实物评估、方案设计、协议执行以及配套的融资安排、实力的增加重组规划等诸多高度专业化的工作。</a:t>
            </a:r>
            <a:endParaRPr lang="en-US" altLang="zh-CN" sz="2400" dirty="0">
              <a:solidFill>
                <a:srgbClr val="000000"/>
              </a:solidFill>
              <a:latin typeface="宋体" panose="02010600030101010101" pitchFamily="2" charset="-122"/>
              <a:ea typeface="宋体" panose="02010600030101010101" pitchFamily="2" charset="-122"/>
            </a:endParaRPr>
          </a:p>
          <a:p>
            <a:pPr marL="717550" indent="-355600">
              <a:lnSpc>
                <a:spcPct val="100000"/>
              </a:lnSpc>
              <a:buFont typeface="Wingdings" panose="05000000000000000000" pitchFamily="2" charset="2"/>
              <a:buChar char="ü"/>
            </a:pPr>
            <a:r>
              <a:rPr lang="zh-CN" altLang="zh-CN" sz="2400" dirty="0">
                <a:solidFill>
                  <a:srgbClr val="000000"/>
                </a:solidFill>
                <a:latin typeface="宋体" panose="02010600030101010101" pitchFamily="2" charset="-122"/>
                <a:ea typeface="宋体" panose="02010600030101010101" pitchFamily="2" charset="-122"/>
              </a:rPr>
              <a:t>投资银行促进了企业、社会资本的集中和生产的社会化，最终推动了社会经济的加快发展。</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22</a:t>
            </a:fld>
            <a:endParaRPr lang="zh-CN" altLang="en-US"/>
          </a:p>
        </p:txBody>
      </p:sp>
    </p:spTree>
    <p:extLst>
      <p:ext uri="{BB962C8B-B14F-4D97-AF65-F5344CB8AC3E}">
        <p14:creationId xmlns:p14="http://schemas.microsoft.com/office/powerpoint/2010/main" val="2803207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投资银行的业务划分</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rPr>
              <a:t>发行与承销</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证券经纪交易</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私募发行</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兼并与收购</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资产管理</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基金管理</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金融创新</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风险投资与私募股权投资</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23</a:t>
            </a:fld>
            <a:endParaRPr lang="zh-CN" altLang="en-US"/>
          </a:p>
        </p:txBody>
      </p:sp>
    </p:spTree>
    <p:extLst>
      <p:ext uri="{BB962C8B-B14F-4D97-AF65-F5344CB8AC3E}">
        <p14:creationId xmlns:p14="http://schemas.microsoft.com/office/powerpoint/2010/main" val="285161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投资银行的业务划分：发行与承销</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22955"/>
            <a:ext cx="10515600" cy="4486275"/>
          </a:xfrm>
        </p:spPr>
        <p:txBody>
          <a:bodyPr>
            <a:noAutofit/>
          </a:bodyPr>
          <a:lstStyle/>
          <a:p>
            <a:pPr marL="342900" lvl="1" indent="-342900"/>
            <a:r>
              <a:rPr lang="zh-CN" altLang="zh-CN" sz="2000" dirty="0">
                <a:solidFill>
                  <a:srgbClr val="000000"/>
                </a:solidFill>
                <a:latin typeface="宋体" panose="02010600030101010101" pitchFamily="2" charset="-122"/>
                <a:ea typeface="宋体" panose="02010600030101010101" pitchFamily="2" charset="-122"/>
              </a:rPr>
              <a:t>证券发行与承销是投资银行最本源、最基础的业务活动，是投资银行的一项传统核心业务。</a:t>
            </a:r>
            <a:endParaRPr lang="en-US" altLang="zh-CN" sz="2000" dirty="0">
              <a:solidFill>
                <a:srgbClr val="000000"/>
              </a:solidFill>
              <a:latin typeface="宋体" panose="02010600030101010101" pitchFamily="2" charset="-122"/>
              <a:ea typeface="宋体" panose="02010600030101010101" pitchFamily="2" charset="-122"/>
            </a:endParaRPr>
          </a:p>
          <a:p>
            <a:pPr marL="0" lvl="1" indent="0">
              <a:buNone/>
            </a:pPr>
            <a:endParaRPr lang="en-US" altLang="zh-CN" sz="2000" dirty="0">
              <a:solidFill>
                <a:srgbClr val="000000"/>
              </a:solidFill>
              <a:latin typeface="宋体" panose="02010600030101010101" pitchFamily="2" charset="-122"/>
              <a:ea typeface="宋体" panose="02010600030101010101" pitchFamily="2" charset="-122"/>
            </a:endParaRPr>
          </a:p>
          <a:p>
            <a:pPr marL="342900" lvl="1" indent="-342900"/>
            <a:r>
              <a:rPr lang="zh-CN" altLang="en-US" sz="2000" dirty="0">
                <a:solidFill>
                  <a:srgbClr val="000000"/>
                </a:solidFill>
                <a:latin typeface="宋体" panose="02010600030101010101" pitchFamily="2" charset="-122"/>
                <a:ea typeface="宋体" panose="02010600030101010101" pitchFamily="2" charset="-122"/>
              </a:rPr>
              <a:t>证券发行与承销业务</a:t>
            </a:r>
            <a:r>
              <a:rPr lang="zh-CN" altLang="zh-CN" sz="2000" dirty="0">
                <a:solidFill>
                  <a:srgbClr val="000000"/>
                </a:solidFill>
                <a:latin typeface="宋体" panose="02010600030101010101" pitchFamily="2" charset="-122"/>
                <a:ea typeface="宋体" panose="02010600030101010101" pitchFamily="2" charset="-122"/>
              </a:rPr>
              <a:t>是指投资银行接受证券发行的委托，在法律规定或约定的时间范围内，利用自己的良好信誉和销售渠道（营业网点）将拟发行的证券发售给投资者的活动。</a:t>
            </a:r>
            <a:endParaRPr lang="en-US" altLang="zh-CN" sz="2000" dirty="0">
              <a:solidFill>
                <a:srgbClr val="000000"/>
              </a:solidFill>
              <a:latin typeface="宋体" panose="02010600030101010101" pitchFamily="2" charset="-122"/>
              <a:ea typeface="宋体" panose="02010600030101010101" pitchFamily="2" charset="-122"/>
            </a:endParaRPr>
          </a:p>
          <a:p>
            <a:pPr marL="342900" lvl="1" indent="-342900"/>
            <a:endParaRPr lang="en-US" altLang="zh-CN" sz="2000" dirty="0">
              <a:solidFill>
                <a:srgbClr val="000000"/>
              </a:solidFill>
              <a:latin typeface="宋体" panose="02010600030101010101" pitchFamily="2" charset="-122"/>
              <a:ea typeface="宋体" panose="02010600030101010101" pitchFamily="2" charset="-122"/>
            </a:endParaRPr>
          </a:p>
          <a:p>
            <a:pPr marL="342900" lvl="1" indent="-342900"/>
            <a:r>
              <a:rPr lang="zh-CN" altLang="en-US" sz="2000" dirty="0">
                <a:solidFill>
                  <a:srgbClr val="000000"/>
                </a:solidFill>
                <a:latin typeface="宋体" panose="02010600030101010101" pitchFamily="2" charset="-122"/>
                <a:ea typeface="宋体" panose="02010600030101010101" pitchFamily="2" charset="-122"/>
              </a:rPr>
              <a:t>包括本国中央政府，地方政府，政府机构发行的债券，企业发行的股票和债券，外国政府和公司在本国和世界发行的证券等。</a:t>
            </a:r>
            <a:endParaRPr lang="en-US" altLang="zh-CN" sz="2000" dirty="0">
              <a:solidFill>
                <a:srgbClr val="000000"/>
              </a:solidFill>
              <a:latin typeface="宋体" panose="02010600030101010101" pitchFamily="2" charset="-122"/>
              <a:ea typeface="宋体" panose="02010600030101010101" pitchFamily="2" charset="-122"/>
            </a:endParaRPr>
          </a:p>
          <a:p>
            <a:pPr marL="342900" lvl="1" indent="-342900"/>
            <a:endParaRPr lang="en-US" altLang="zh-CN" sz="2000" dirty="0">
              <a:solidFill>
                <a:srgbClr val="000000"/>
              </a:solidFill>
              <a:latin typeface="宋体" panose="02010600030101010101" pitchFamily="2" charset="-122"/>
              <a:ea typeface="宋体" panose="02010600030101010101" pitchFamily="2" charset="-122"/>
            </a:endParaRPr>
          </a:p>
          <a:p>
            <a:pPr marL="342900" lvl="1" indent="-342900"/>
            <a:r>
              <a:rPr lang="zh-CN" altLang="en-US" sz="2000" dirty="0">
                <a:solidFill>
                  <a:srgbClr val="000000"/>
                </a:solidFill>
                <a:latin typeface="宋体" panose="02010600030101010101" pitchFamily="2" charset="-122"/>
                <a:ea typeface="宋体" panose="02010600030101010101" pitchFamily="2" charset="-122"/>
              </a:rPr>
              <a:t>承销方式包括：包销，投标承购，代销，赞助推销</a:t>
            </a:r>
            <a:endParaRPr lang="en-US" altLang="zh-CN" sz="2000" dirty="0">
              <a:solidFill>
                <a:srgbClr val="000000"/>
              </a:solidFill>
              <a:latin typeface="宋体" panose="02010600030101010101" pitchFamily="2" charset="-122"/>
              <a:ea typeface="宋体" panose="02010600030101010101" pitchFamily="2" charset="-122"/>
            </a:endParaRPr>
          </a:p>
          <a:p>
            <a:pPr marL="342900" lvl="1" indent="-342900"/>
            <a:endParaRPr lang="en-US" altLang="zh-CN" sz="2000" dirty="0">
              <a:solidFill>
                <a:srgbClr val="000000"/>
              </a:solidFill>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包销案例</a:t>
            </a:r>
            <a:endParaRPr lang="en-US" altLang="zh-CN" sz="2000" dirty="0">
              <a:latin typeface="宋体" panose="02010600030101010101" pitchFamily="2" charset="-122"/>
              <a:ea typeface="宋体" panose="02010600030101010101" pitchFamily="2" charset="-122"/>
            </a:endParaRPr>
          </a:p>
          <a:p>
            <a:pPr indent="41275">
              <a:buNone/>
            </a:pPr>
            <a:r>
              <a:rPr lang="zh-CN" altLang="en-US" sz="2000" dirty="0">
                <a:latin typeface="宋体" panose="02010600030101010101" pitchFamily="2" charset="-122"/>
                <a:ea typeface="宋体" panose="02010600030101010101" pitchFamily="2" charset="-122"/>
              </a:rPr>
              <a:t>浦东建设（</a:t>
            </a:r>
            <a:r>
              <a:rPr lang="en-US" altLang="zh-CN" sz="2000" dirty="0">
                <a:latin typeface="宋体" panose="02010600030101010101" pitchFamily="2" charset="-122"/>
                <a:ea typeface="宋体" panose="02010600030101010101" pitchFamily="2" charset="-122"/>
              </a:rPr>
              <a:t>600284</a:t>
            </a:r>
            <a:r>
              <a:rPr lang="zh-CN" altLang="en-US" sz="2000" dirty="0">
                <a:latin typeface="宋体" panose="02010600030101010101" pitchFamily="2" charset="-122"/>
                <a:ea typeface="宋体" panose="02010600030101010101" pitchFamily="2" charset="-122"/>
              </a:rPr>
              <a:t>）于</a:t>
            </a:r>
            <a:r>
              <a:rPr lang="en-US" altLang="zh-CN" sz="2000" dirty="0">
                <a:latin typeface="宋体" panose="02010600030101010101" pitchFamily="2" charset="-122"/>
                <a:ea typeface="宋体" panose="02010600030101010101" pitchFamily="2" charset="-122"/>
              </a:rPr>
              <a:t>2008</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6</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23</a:t>
            </a:r>
            <a:r>
              <a:rPr lang="zh-CN" altLang="en-US" sz="2000" dirty="0">
                <a:latin typeface="宋体" panose="02010600030101010101" pitchFamily="2" charset="-122"/>
                <a:ea typeface="宋体" panose="02010600030101010101" pitchFamily="2" charset="-122"/>
              </a:rPr>
              <a:t>日公开增发股票，发行价</a:t>
            </a:r>
            <a:r>
              <a:rPr lang="en-US" altLang="zh-CN" sz="2000" dirty="0">
                <a:latin typeface="宋体" panose="02010600030101010101" pitchFamily="2" charset="-122"/>
                <a:ea typeface="宋体" panose="02010600030101010101" pitchFamily="2" charset="-122"/>
              </a:rPr>
              <a:t>10.64</a:t>
            </a:r>
            <a:r>
              <a:rPr lang="zh-CN" altLang="en-US" sz="2000" dirty="0">
                <a:latin typeface="宋体" panose="02010600030101010101" pitchFamily="2" charset="-122"/>
                <a:ea typeface="宋体" panose="02010600030101010101" pitchFamily="2" charset="-122"/>
              </a:rPr>
              <a:t>元，发行总数约为</a:t>
            </a:r>
            <a:r>
              <a:rPr lang="en-US" altLang="zh-CN" sz="2000" dirty="0">
                <a:latin typeface="宋体" panose="02010600030101010101" pitchFamily="2" charset="-122"/>
                <a:ea typeface="宋体" panose="02010600030101010101" pitchFamily="2" charset="-122"/>
              </a:rPr>
              <a:t>1.2</a:t>
            </a:r>
            <a:r>
              <a:rPr lang="zh-CN" altLang="en-US" sz="2000" dirty="0">
                <a:latin typeface="宋体" panose="02010600030101010101" pitchFamily="2" charset="-122"/>
                <a:ea typeface="宋体" panose="02010600030101010101" pitchFamily="2" charset="-122"/>
              </a:rPr>
              <a:t>亿股，海通证券在余额包销的方式下，包销了</a:t>
            </a:r>
            <a:r>
              <a:rPr lang="en-US" altLang="zh-CN" sz="2000" dirty="0">
                <a:latin typeface="宋体" panose="02010600030101010101" pitchFamily="2" charset="-122"/>
                <a:ea typeface="宋体" panose="02010600030101010101" pitchFamily="2" charset="-122"/>
              </a:rPr>
              <a:t>92137831</a:t>
            </a:r>
            <a:r>
              <a:rPr lang="zh-CN" altLang="en-US" sz="2000" dirty="0">
                <a:latin typeface="宋体" panose="02010600030101010101" pitchFamily="2" charset="-122"/>
                <a:ea typeface="宋体" panose="02010600030101010101" pitchFamily="2" charset="-122"/>
              </a:rPr>
              <a:t>股，占比高达</a:t>
            </a:r>
            <a:r>
              <a:rPr lang="en-US" altLang="zh-CN" sz="2000" dirty="0">
                <a:latin typeface="宋体" panose="02010600030101010101" pitchFamily="2" charset="-122"/>
                <a:ea typeface="宋体" panose="02010600030101010101" pitchFamily="2" charset="-122"/>
              </a:rPr>
              <a:t>76.78%</a:t>
            </a:r>
            <a:r>
              <a:rPr lang="zh-CN" altLang="en-US" sz="2000" dirty="0">
                <a:latin typeface="宋体" panose="02010600030101010101" pitchFamily="2" charset="-122"/>
                <a:ea typeface="宋体" panose="02010600030101010101" pitchFamily="2" charset="-122"/>
              </a:rPr>
              <a:t>，占公司总股数的</a:t>
            </a:r>
            <a:r>
              <a:rPr lang="en-US" altLang="zh-CN" sz="2000" dirty="0">
                <a:latin typeface="宋体" panose="02010600030101010101" pitchFamily="2" charset="-122"/>
                <a:ea typeface="宋体" panose="02010600030101010101" pitchFamily="2" charset="-122"/>
              </a:rPr>
              <a:t>26.63%</a:t>
            </a:r>
            <a:r>
              <a:rPr lang="zh-CN" altLang="en-US" sz="2000" dirty="0">
                <a:latin typeface="宋体" panose="02010600030101010101" pitchFamily="2" charset="-122"/>
                <a:ea typeface="宋体" panose="02010600030101010101" pitchFamily="2" charset="-122"/>
              </a:rPr>
              <a:t>。</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24</a:t>
            </a:fld>
            <a:endParaRPr lang="zh-CN" altLang="en-US"/>
          </a:p>
        </p:txBody>
      </p:sp>
    </p:spTree>
    <p:extLst>
      <p:ext uri="{BB962C8B-B14F-4D97-AF65-F5344CB8AC3E}">
        <p14:creationId xmlns:p14="http://schemas.microsoft.com/office/powerpoint/2010/main" val="2932754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投资银行的业务划分：证券经纪交易</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17227"/>
            <a:ext cx="10515600" cy="4659736"/>
          </a:xfrm>
        </p:spPr>
        <p:txBody>
          <a:bodyPr>
            <a:normAutofit/>
          </a:bodyPr>
          <a:lstStyle/>
          <a:p>
            <a:pPr marL="269875" lvl="2" indent="-269875"/>
            <a:r>
              <a:rPr lang="zh-CN" altLang="en-US" sz="2400" dirty="0">
                <a:solidFill>
                  <a:srgbClr val="000000"/>
                </a:solidFill>
                <a:latin typeface="宋体" panose="02010600030101010101" pitchFamily="2" charset="-122"/>
                <a:ea typeface="宋体" panose="02010600030101010101" pitchFamily="2" charset="-122"/>
              </a:rPr>
              <a:t>证券经纪业务</a:t>
            </a:r>
            <a:r>
              <a:rPr lang="zh-CN" altLang="zh-CN" sz="2400" dirty="0">
                <a:solidFill>
                  <a:srgbClr val="000000"/>
                </a:solidFill>
                <a:latin typeface="宋体" panose="02010600030101010101" pitchFamily="2" charset="-122"/>
                <a:ea typeface="宋体" panose="02010600030101010101" pitchFamily="2" charset="-122"/>
              </a:rPr>
              <a:t>是指投资银行受客户委托代理其买卖证券，实现证券的交易，同时对客户的投资决策提供指导和咨询。</a:t>
            </a:r>
            <a:endParaRPr lang="en-US" altLang="zh-CN" sz="2400" dirty="0">
              <a:solidFill>
                <a:srgbClr val="000000"/>
              </a:solidFill>
              <a:latin typeface="宋体" panose="02010600030101010101" pitchFamily="2" charset="-122"/>
              <a:ea typeface="宋体" panose="02010600030101010101" pitchFamily="2" charset="-122"/>
            </a:endParaRPr>
          </a:p>
          <a:p>
            <a:pPr marL="269875" lvl="2" indent="-269875"/>
            <a:endParaRPr lang="en-US" altLang="zh-CN" sz="2400" dirty="0">
              <a:solidFill>
                <a:srgbClr val="000000"/>
              </a:solidFill>
              <a:latin typeface="宋体" panose="02010600030101010101" pitchFamily="2" charset="-122"/>
              <a:ea typeface="宋体" panose="02010600030101010101" pitchFamily="2" charset="-122"/>
            </a:endParaRPr>
          </a:p>
          <a:p>
            <a:pPr marL="269875" lvl="2" indent="-269875"/>
            <a:r>
              <a:rPr lang="zh-CN" altLang="zh-CN" sz="2400" dirty="0">
                <a:solidFill>
                  <a:srgbClr val="000000"/>
                </a:solidFill>
                <a:latin typeface="宋体" panose="02010600030101010101" pitchFamily="2" charset="-122"/>
                <a:ea typeface="宋体" panose="02010600030101010101" pitchFamily="2" charset="-122"/>
              </a:rPr>
              <a:t>在证券二级市场上的买卖者之间并不直接联系、直接交易，他们也不依靠证券交易所作为媒介进行交易，而是依靠投资银行促成交易。</a:t>
            </a:r>
            <a:endParaRPr lang="en-US" altLang="zh-CN" sz="2400" dirty="0">
              <a:solidFill>
                <a:srgbClr val="000000"/>
              </a:solidFill>
              <a:latin typeface="宋体" panose="02010600030101010101" pitchFamily="2" charset="-122"/>
              <a:ea typeface="宋体" panose="02010600030101010101" pitchFamily="2" charset="-122"/>
            </a:endParaRPr>
          </a:p>
          <a:p>
            <a:pPr marL="269875" indent="-269875"/>
            <a:endParaRPr lang="en-US" altLang="zh-CN" sz="2400" dirty="0">
              <a:latin typeface="宋体" panose="02010600030101010101" pitchFamily="2" charset="-122"/>
              <a:ea typeface="宋体" panose="02010600030101010101" pitchFamily="2" charset="-122"/>
            </a:endParaRPr>
          </a:p>
          <a:p>
            <a:pPr marL="269875" indent="-269875"/>
            <a:r>
              <a:rPr lang="zh-CN" altLang="en-US" sz="2400" dirty="0">
                <a:latin typeface="宋体" panose="02010600030101010101" pitchFamily="2" charset="-122"/>
                <a:ea typeface="宋体" panose="02010600030101010101" pitchFamily="2" charset="-122"/>
              </a:rPr>
              <a:t>做市商：投资银行在证券市场上充当通过不断买进卖出证券以保持市场连续性的角色</a:t>
            </a:r>
            <a:endParaRPr lang="en-US" altLang="zh-CN" sz="2400" dirty="0">
              <a:latin typeface="宋体" panose="02010600030101010101" pitchFamily="2" charset="-122"/>
              <a:ea typeface="宋体" panose="02010600030101010101" pitchFamily="2" charset="-122"/>
            </a:endParaRPr>
          </a:p>
          <a:p>
            <a:pPr marL="269875" indent="-269875"/>
            <a:r>
              <a:rPr lang="zh-CN" altLang="en-US" sz="2400" dirty="0">
                <a:latin typeface="宋体" panose="02010600030101010101" pitchFamily="2" charset="-122"/>
                <a:ea typeface="宋体" panose="02010600030101010101" pitchFamily="2" charset="-122"/>
              </a:rPr>
              <a:t>经纪商：投资银行代表买方或者卖方，按照客户提出的价格代理进行交易</a:t>
            </a:r>
            <a:endParaRPr lang="en-US" altLang="zh-CN" sz="2400" dirty="0">
              <a:latin typeface="宋体" panose="02010600030101010101" pitchFamily="2" charset="-122"/>
              <a:ea typeface="宋体" panose="02010600030101010101" pitchFamily="2" charset="-122"/>
            </a:endParaRPr>
          </a:p>
          <a:p>
            <a:pPr marL="269875" indent="-269875"/>
            <a:r>
              <a:rPr lang="zh-CN" altLang="en-US" sz="2400" dirty="0">
                <a:latin typeface="宋体" panose="02010600030101010101" pitchFamily="2" charset="-122"/>
                <a:ea typeface="宋体" panose="02010600030101010101" pitchFamily="2" charset="-122"/>
              </a:rPr>
              <a:t>自营商：投资银行自营买卖证券使资产保值增值。</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25</a:t>
            </a:fld>
            <a:endParaRPr lang="zh-CN" altLang="en-US"/>
          </a:p>
        </p:txBody>
      </p:sp>
    </p:spTree>
    <p:extLst>
      <p:ext uri="{BB962C8B-B14F-4D97-AF65-F5344CB8AC3E}">
        <p14:creationId xmlns:p14="http://schemas.microsoft.com/office/powerpoint/2010/main" val="1671092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801688"/>
          </a:xfrm>
        </p:spPr>
        <p:txBody>
          <a:bodyPr>
            <a:normAutofit/>
          </a:bodyPr>
          <a:lstStyle/>
          <a:p>
            <a:r>
              <a:rPr lang="zh-CN" altLang="en-US" sz="3200" dirty="0">
                <a:latin typeface="宋体" panose="02010600030101010101" pitchFamily="2" charset="-122"/>
                <a:ea typeface="宋体" panose="02010600030101010101" pitchFamily="2" charset="-122"/>
              </a:rPr>
              <a:t>投资银行的业务划分：兼并与收购</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463040"/>
            <a:ext cx="10515600" cy="4713923"/>
          </a:xfrm>
        </p:spPr>
        <p:txBody>
          <a:bodyPr>
            <a:noAutofit/>
          </a:bodyPr>
          <a:lstStyle/>
          <a:p>
            <a:pPr marL="342900" lvl="1" indent="-342900"/>
            <a:r>
              <a:rPr lang="zh-CN" altLang="zh-CN" dirty="0">
                <a:solidFill>
                  <a:srgbClr val="000000"/>
                </a:solidFill>
                <a:latin typeface="宋体" panose="02010600030101010101" pitchFamily="2" charset="-122"/>
                <a:ea typeface="宋体" panose="02010600030101010101" pitchFamily="2" charset="-122"/>
              </a:rPr>
              <a:t>投资银行凭借其高度专业化的优势，通过杠杆收购、公司改组及资产结构重组、兼并与收购的对象、提供有关买卖价格或非价格条款的咨询、帮助猎手公司筹集和融通必要的资金等方式参与企业的并购活动</a:t>
            </a:r>
            <a:r>
              <a:rPr lang="zh-CN" altLang="en-US" dirty="0">
                <a:solidFill>
                  <a:srgbClr val="000000"/>
                </a:solidFill>
                <a:latin typeface="宋体" panose="02010600030101010101" pitchFamily="2" charset="-122"/>
                <a:ea typeface="宋体" panose="02010600030101010101" pitchFamily="2" charset="-122"/>
              </a:rPr>
              <a:t>，</a:t>
            </a:r>
            <a:r>
              <a:rPr lang="zh-CN" altLang="zh-CN" dirty="0">
                <a:solidFill>
                  <a:srgbClr val="000000"/>
                </a:solidFill>
                <a:latin typeface="宋体" panose="02010600030101010101" pitchFamily="2" charset="-122"/>
                <a:ea typeface="宋体" panose="02010600030101010101" pitchFamily="2" charset="-122"/>
              </a:rPr>
              <a:t>为企业并购节约信息搜寻成本、合同成本以及多种风险成本</a:t>
            </a:r>
            <a:r>
              <a:rPr lang="zh-CN" altLang="en-US" dirty="0">
                <a:solidFill>
                  <a:srgbClr val="000000"/>
                </a:solidFill>
                <a:latin typeface="宋体" panose="02010600030101010101" pitchFamily="2" charset="-122"/>
                <a:ea typeface="宋体" panose="02010600030101010101" pitchFamily="2" charset="-122"/>
              </a:rPr>
              <a:t>，</a:t>
            </a:r>
            <a:r>
              <a:rPr lang="zh-CN" altLang="zh-CN" dirty="0">
                <a:solidFill>
                  <a:srgbClr val="000000"/>
                </a:solidFill>
                <a:latin typeface="宋体" panose="02010600030101010101" pitchFamily="2" charset="-122"/>
                <a:ea typeface="宋体" panose="02010600030101010101" pitchFamily="2" charset="-122"/>
              </a:rPr>
              <a:t>在企业并购中充分的发挥着积极作用，推了动经济体制改革和产业结构调整。</a:t>
            </a:r>
            <a:endParaRPr lang="zh-CN" altLang="en-US" dirty="0">
              <a:solidFill>
                <a:srgbClr val="000000"/>
              </a:solidFill>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案例：高盛收购双汇发展</a:t>
            </a:r>
            <a:endParaRPr lang="en-US" altLang="zh-CN" sz="2400" dirty="0">
              <a:latin typeface="宋体" panose="02010600030101010101" pitchFamily="2" charset="-122"/>
              <a:ea typeface="宋体" panose="02010600030101010101" pitchFamily="2" charset="-122"/>
            </a:endParaRPr>
          </a:p>
          <a:p>
            <a:pPr marL="612775" indent="-342900">
              <a:buFont typeface="Wingdings" panose="05000000000000000000" pitchFamily="2" charset="2"/>
              <a:buChar char="ü"/>
            </a:pPr>
            <a:r>
              <a:rPr lang="en-US" altLang="zh-CN" sz="2400" dirty="0">
                <a:latin typeface="宋体" panose="02010600030101010101" pitchFamily="2" charset="-122"/>
                <a:ea typeface="宋体" panose="02010600030101010101" pitchFamily="2" charset="-122"/>
              </a:rPr>
              <a:t>2006</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月，高盛通过罗特克斯香港公司中标，使用</a:t>
            </a:r>
            <a:r>
              <a:rPr lang="en-US" altLang="zh-CN" sz="2400" dirty="0">
                <a:latin typeface="宋体" panose="02010600030101010101" pitchFamily="2" charset="-122"/>
                <a:ea typeface="宋体" panose="02010600030101010101" pitchFamily="2" charset="-122"/>
              </a:rPr>
              <a:t>20.1</a:t>
            </a:r>
            <a:r>
              <a:rPr lang="zh-CN" altLang="en-US" sz="2400" dirty="0">
                <a:latin typeface="宋体" panose="02010600030101010101" pitchFamily="2" charset="-122"/>
                <a:ea typeface="宋体" panose="02010600030101010101" pitchFamily="2" charset="-122"/>
              </a:rPr>
              <a:t>亿元人民币收购双汇集团</a:t>
            </a:r>
            <a:r>
              <a:rPr lang="en-US" altLang="zh-CN" sz="2400" dirty="0">
                <a:latin typeface="宋体" panose="02010600030101010101" pitchFamily="2" charset="-122"/>
                <a:ea typeface="宋体" panose="02010600030101010101" pitchFamily="2" charset="-122"/>
              </a:rPr>
              <a:t>100%</a:t>
            </a:r>
            <a:r>
              <a:rPr lang="zh-CN" altLang="en-US" sz="2400" dirty="0">
                <a:latin typeface="宋体" panose="02010600030101010101" pitchFamily="2" charset="-122"/>
                <a:ea typeface="宋体" panose="02010600030101010101" pitchFamily="2" charset="-122"/>
              </a:rPr>
              <a:t>股权，从而收购双汇集团拥有的上市公司双汇发展</a:t>
            </a:r>
            <a:r>
              <a:rPr lang="en-US" altLang="zh-CN" sz="2400" dirty="0">
                <a:latin typeface="宋体" panose="02010600030101010101" pitchFamily="2" charset="-122"/>
                <a:ea typeface="宋体" panose="02010600030101010101" pitchFamily="2" charset="-122"/>
              </a:rPr>
              <a:t>35.72%</a:t>
            </a:r>
            <a:r>
              <a:rPr lang="zh-CN" altLang="en-US" sz="2400" dirty="0">
                <a:latin typeface="宋体" panose="02010600030101010101" pitchFamily="2" charset="-122"/>
                <a:ea typeface="宋体" panose="02010600030101010101" pitchFamily="2" charset="-122"/>
              </a:rPr>
              <a:t>的股份</a:t>
            </a:r>
            <a:endParaRPr lang="en-US" altLang="zh-CN" sz="2400" dirty="0">
              <a:latin typeface="宋体" panose="02010600030101010101" pitchFamily="2" charset="-122"/>
              <a:ea typeface="宋体" panose="02010600030101010101" pitchFamily="2" charset="-122"/>
            </a:endParaRPr>
          </a:p>
          <a:p>
            <a:pPr marL="612775" indent="-342900">
              <a:buFont typeface="Wingdings" panose="05000000000000000000" pitchFamily="2" charset="2"/>
              <a:buChar char="ü"/>
            </a:pPr>
            <a:r>
              <a:rPr lang="en-US" altLang="zh-CN" sz="2400" dirty="0">
                <a:latin typeface="宋体" panose="02010600030101010101" pitchFamily="2" charset="-122"/>
                <a:ea typeface="宋体" panose="02010600030101010101" pitchFamily="2" charset="-122"/>
              </a:rPr>
              <a:t>2007</a:t>
            </a:r>
            <a:r>
              <a:rPr lang="zh-CN" altLang="en-US" sz="2400" dirty="0">
                <a:latin typeface="宋体" panose="02010600030101010101" pitchFamily="2" charset="-122"/>
                <a:ea typeface="宋体" panose="02010600030101010101" pitchFamily="2" charset="-122"/>
              </a:rPr>
              <a:t>年，高盛使用近</a:t>
            </a:r>
            <a:r>
              <a:rPr lang="en-US" altLang="zh-CN" sz="2400" dirty="0">
                <a:latin typeface="宋体" panose="02010600030101010101" pitchFamily="2" charset="-122"/>
                <a:ea typeface="宋体" panose="02010600030101010101" pitchFamily="2" charset="-122"/>
              </a:rPr>
              <a:t>63</a:t>
            </a:r>
            <a:r>
              <a:rPr lang="zh-CN" altLang="en-US" sz="2400" dirty="0">
                <a:latin typeface="宋体" panose="02010600030101010101" pitchFamily="2" charset="-122"/>
                <a:ea typeface="宋体" panose="02010600030101010101" pitchFamily="2" charset="-122"/>
              </a:rPr>
              <a:t>亿人民币收购海宇投资持有的双汇发展</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的股份</a:t>
            </a:r>
            <a:endParaRPr lang="en-US" altLang="zh-CN" sz="2400" dirty="0">
              <a:latin typeface="宋体" panose="02010600030101010101" pitchFamily="2" charset="-122"/>
              <a:ea typeface="宋体" panose="02010600030101010101" pitchFamily="2" charset="-122"/>
            </a:endParaRPr>
          </a:p>
          <a:p>
            <a:pPr marL="612775" indent="-3429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罗特克斯有高盛策略投资（亚洲）有限公司和鼎晖有限公司投入建立。</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a:cxnSpLocks/>
          </p:cNvCxnSpPr>
          <p:nvPr/>
        </p:nvCxnSpPr>
        <p:spPr>
          <a:xfrm>
            <a:off x="796925" y="1165121"/>
            <a:ext cx="105568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26</a:t>
            </a:fld>
            <a:endParaRPr lang="zh-CN" altLang="en-US"/>
          </a:p>
        </p:txBody>
      </p:sp>
    </p:spTree>
    <p:extLst>
      <p:ext uri="{BB962C8B-B14F-4D97-AF65-F5344CB8AC3E}">
        <p14:creationId xmlns:p14="http://schemas.microsoft.com/office/powerpoint/2010/main" val="4268905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兼并与收购</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27</a:t>
            </a:fld>
            <a:endParaRPr lang="zh-CN" altLang="en-US"/>
          </a:p>
        </p:txBody>
      </p:sp>
      <p:grpSp>
        <p:nvGrpSpPr>
          <p:cNvPr id="6" name="组合 5">
            <a:extLst>
              <a:ext uri="{FF2B5EF4-FFF2-40B4-BE49-F238E27FC236}">
                <a16:creationId xmlns:a16="http://schemas.microsoft.com/office/drawing/2014/main" id="{CCA2B3CD-06D6-48A6-A4F0-36698F0A8BF3}"/>
              </a:ext>
            </a:extLst>
          </p:cNvPr>
          <p:cNvGrpSpPr/>
          <p:nvPr/>
        </p:nvGrpSpPr>
        <p:grpSpPr>
          <a:xfrm>
            <a:off x="2944388" y="480727"/>
            <a:ext cx="7622011" cy="5867400"/>
            <a:chOff x="990600" y="685800"/>
            <a:chExt cx="6553200" cy="5867400"/>
          </a:xfrm>
        </p:grpSpPr>
        <p:grpSp>
          <p:nvGrpSpPr>
            <p:cNvPr id="8" name="组合 7">
              <a:extLst>
                <a:ext uri="{FF2B5EF4-FFF2-40B4-BE49-F238E27FC236}">
                  <a16:creationId xmlns:a16="http://schemas.microsoft.com/office/drawing/2014/main" id="{9DC489C6-4AC7-4B4B-A6EF-49474592066E}"/>
                </a:ext>
              </a:extLst>
            </p:cNvPr>
            <p:cNvGrpSpPr/>
            <p:nvPr/>
          </p:nvGrpSpPr>
          <p:grpSpPr>
            <a:xfrm>
              <a:off x="3505200" y="3276600"/>
              <a:ext cx="2667000" cy="907197"/>
              <a:chOff x="1752600" y="1676400"/>
              <a:chExt cx="2667000" cy="907197"/>
            </a:xfrm>
          </p:grpSpPr>
          <p:sp>
            <p:nvSpPr>
              <p:cNvPr id="38" name="圆角矩形 3">
                <a:extLst>
                  <a:ext uri="{FF2B5EF4-FFF2-40B4-BE49-F238E27FC236}">
                    <a16:creationId xmlns:a16="http://schemas.microsoft.com/office/drawing/2014/main" id="{65A02054-377A-4C17-8A8F-A80BC846BD82}"/>
                  </a:ext>
                </a:extLst>
              </p:cNvPr>
              <p:cNvSpPr/>
              <p:nvPr/>
            </p:nvSpPr>
            <p:spPr>
              <a:xfrm>
                <a:off x="1752600" y="1676400"/>
                <a:ext cx="2667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Box 4">
                <a:extLst>
                  <a:ext uri="{FF2B5EF4-FFF2-40B4-BE49-F238E27FC236}">
                    <a16:creationId xmlns:a16="http://schemas.microsoft.com/office/drawing/2014/main" id="{E6BED4BF-CA8E-4324-8546-B1A842636FA7}"/>
                  </a:ext>
                </a:extLst>
              </p:cNvPr>
              <p:cNvSpPr txBox="1"/>
              <p:nvPr/>
            </p:nvSpPr>
            <p:spPr>
              <a:xfrm>
                <a:off x="1905000" y="1752600"/>
                <a:ext cx="2286000" cy="830997"/>
              </a:xfrm>
              <a:prstGeom prst="rect">
                <a:avLst/>
              </a:prstGeom>
              <a:noFill/>
            </p:spPr>
            <p:txBody>
              <a:bodyPr wrap="square" rtlCol="0">
                <a:spAutoFit/>
              </a:bodyPr>
              <a:lstStyle/>
              <a:p>
                <a:pPr algn="ctr"/>
                <a:r>
                  <a:rPr lang="zh-CN" altLang="en-US" sz="2400" dirty="0">
                    <a:solidFill>
                      <a:schemeClr val="bg1"/>
                    </a:solidFill>
                    <a:latin typeface="宋体" panose="02010600030101010101" pitchFamily="2" charset="-122"/>
                    <a:ea typeface="宋体" panose="02010600030101010101" pitchFamily="2" charset="-122"/>
                  </a:rPr>
                  <a:t>罗特克斯香港公司</a:t>
                </a:r>
              </a:p>
            </p:txBody>
          </p:sp>
        </p:grpSp>
        <p:grpSp>
          <p:nvGrpSpPr>
            <p:cNvPr id="9" name="组合 8">
              <a:extLst>
                <a:ext uri="{FF2B5EF4-FFF2-40B4-BE49-F238E27FC236}">
                  <a16:creationId xmlns:a16="http://schemas.microsoft.com/office/drawing/2014/main" id="{846F0C4B-45F6-4BEA-8C7F-3A6B0FF69E7A}"/>
                </a:ext>
              </a:extLst>
            </p:cNvPr>
            <p:cNvGrpSpPr/>
            <p:nvPr/>
          </p:nvGrpSpPr>
          <p:grpSpPr>
            <a:xfrm>
              <a:off x="4876800" y="1981200"/>
              <a:ext cx="2667000" cy="838200"/>
              <a:chOff x="1752600" y="1676400"/>
              <a:chExt cx="2667000" cy="838200"/>
            </a:xfrm>
          </p:grpSpPr>
          <p:sp>
            <p:nvSpPr>
              <p:cNvPr id="36" name="圆角矩形 7">
                <a:extLst>
                  <a:ext uri="{FF2B5EF4-FFF2-40B4-BE49-F238E27FC236}">
                    <a16:creationId xmlns:a16="http://schemas.microsoft.com/office/drawing/2014/main" id="{C48238FA-3EA8-4B72-8A67-F9EC261FA0EB}"/>
                  </a:ext>
                </a:extLst>
              </p:cNvPr>
              <p:cNvSpPr/>
              <p:nvPr/>
            </p:nvSpPr>
            <p:spPr>
              <a:xfrm>
                <a:off x="1752600" y="1676400"/>
                <a:ext cx="2667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TextBox 8">
                <a:extLst>
                  <a:ext uri="{FF2B5EF4-FFF2-40B4-BE49-F238E27FC236}">
                    <a16:creationId xmlns:a16="http://schemas.microsoft.com/office/drawing/2014/main" id="{048935EE-F4CB-4611-823C-081E93329A48}"/>
                  </a:ext>
                </a:extLst>
              </p:cNvPr>
              <p:cNvSpPr txBox="1"/>
              <p:nvPr/>
            </p:nvSpPr>
            <p:spPr>
              <a:xfrm>
                <a:off x="1905000" y="1752600"/>
                <a:ext cx="2286000" cy="461665"/>
              </a:xfrm>
              <a:prstGeom prst="rect">
                <a:avLst/>
              </a:prstGeom>
              <a:noFill/>
            </p:spPr>
            <p:txBody>
              <a:bodyPr wrap="square" rtlCol="0">
                <a:spAutoFit/>
              </a:bodyPr>
              <a:lstStyle/>
              <a:p>
                <a:pPr algn="ctr"/>
                <a:r>
                  <a:rPr lang="zh-CN" altLang="en-US" sz="2400" dirty="0">
                    <a:solidFill>
                      <a:schemeClr val="bg1"/>
                    </a:solidFill>
                    <a:latin typeface="宋体" panose="02010600030101010101" pitchFamily="2" charset="-122"/>
                    <a:ea typeface="宋体" panose="02010600030101010101" pitchFamily="2" charset="-122"/>
                  </a:rPr>
                  <a:t>鼎晖有限公司</a:t>
                </a:r>
              </a:p>
            </p:txBody>
          </p:sp>
        </p:grpSp>
        <p:grpSp>
          <p:nvGrpSpPr>
            <p:cNvPr id="10" name="组合 9">
              <a:extLst>
                <a:ext uri="{FF2B5EF4-FFF2-40B4-BE49-F238E27FC236}">
                  <a16:creationId xmlns:a16="http://schemas.microsoft.com/office/drawing/2014/main" id="{0DE20411-3D7B-45BD-A833-8F1B2EDF6288}"/>
                </a:ext>
              </a:extLst>
            </p:cNvPr>
            <p:cNvGrpSpPr/>
            <p:nvPr/>
          </p:nvGrpSpPr>
          <p:grpSpPr>
            <a:xfrm>
              <a:off x="3352800" y="685800"/>
              <a:ext cx="2667000" cy="838200"/>
              <a:chOff x="1752600" y="1676400"/>
              <a:chExt cx="2667000" cy="838200"/>
            </a:xfrm>
          </p:grpSpPr>
          <p:sp>
            <p:nvSpPr>
              <p:cNvPr id="34" name="圆角矩形 10">
                <a:extLst>
                  <a:ext uri="{FF2B5EF4-FFF2-40B4-BE49-F238E27FC236}">
                    <a16:creationId xmlns:a16="http://schemas.microsoft.com/office/drawing/2014/main" id="{1BD99324-958F-43B2-AF36-5F1A62CEE8AE}"/>
                  </a:ext>
                </a:extLst>
              </p:cNvPr>
              <p:cNvSpPr/>
              <p:nvPr/>
            </p:nvSpPr>
            <p:spPr>
              <a:xfrm>
                <a:off x="1752600" y="1676400"/>
                <a:ext cx="2667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TextBox 11">
                <a:extLst>
                  <a:ext uri="{FF2B5EF4-FFF2-40B4-BE49-F238E27FC236}">
                    <a16:creationId xmlns:a16="http://schemas.microsoft.com/office/drawing/2014/main" id="{5617D376-6B21-4768-9EFD-66C1EDEAA4BF}"/>
                  </a:ext>
                </a:extLst>
              </p:cNvPr>
              <p:cNvSpPr txBox="1"/>
              <p:nvPr/>
            </p:nvSpPr>
            <p:spPr>
              <a:xfrm>
                <a:off x="1905000" y="1752600"/>
                <a:ext cx="2286000" cy="461665"/>
              </a:xfrm>
              <a:prstGeom prst="rect">
                <a:avLst/>
              </a:prstGeom>
              <a:noFill/>
            </p:spPr>
            <p:txBody>
              <a:bodyPr wrap="square" rtlCol="0">
                <a:spAutoFit/>
              </a:bodyPr>
              <a:lstStyle/>
              <a:p>
                <a:pPr algn="ctr"/>
                <a:r>
                  <a:rPr lang="zh-CN" altLang="en-US" sz="2400" dirty="0">
                    <a:solidFill>
                      <a:schemeClr val="bg1"/>
                    </a:solidFill>
                    <a:latin typeface="宋体" panose="02010600030101010101" pitchFamily="2" charset="-122"/>
                    <a:ea typeface="宋体" panose="02010600030101010101" pitchFamily="2" charset="-122"/>
                  </a:rPr>
                  <a:t>高盛</a:t>
                </a:r>
              </a:p>
            </p:txBody>
          </p:sp>
        </p:grpSp>
        <p:grpSp>
          <p:nvGrpSpPr>
            <p:cNvPr id="11" name="组合 10">
              <a:extLst>
                <a:ext uri="{FF2B5EF4-FFF2-40B4-BE49-F238E27FC236}">
                  <a16:creationId xmlns:a16="http://schemas.microsoft.com/office/drawing/2014/main" id="{C5D74001-96E4-44BC-AED3-197FB63B4E72}"/>
                </a:ext>
              </a:extLst>
            </p:cNvPr>
            <p:cNvGrpSpPr/>
            <p:nvPr/>
          </p:nvGrpSpPr>
          <p:grpSpPr>
            <a:xfrm>
              <a:off x="3505200" y="4495800"/>
              <a:ext cx="2667000" cy="838200"/>
              <a:chOff x="1752600" y="1676400"/>
              <a:chExt cx="2667000" cy="838200"/>
            </a:xfrm>
          </p:grpSpPr>
          <p:sp>
            <p:nvSpPr>
              <p:cNvPr id="32" name="圆角矩形 13">
                <a:extLst>
                  <a:ext uri="{FF2B5EF4-FFF2-40B4-BE49-F238E27FC236}">
                    <a16:creationId xmlns:a16="http://schemas.microsoft.com/office/drawing/2014/main" id="{16030683-6E8D-42BD-A59B-39FD3A72CC51}"/>
                  </a:ext>
                </a:extLst>
              </p:cNvPr>
              <p:cNvSpPr/>
              <p:nvPr/>
            </p:nvSpPr>
            <p:spPr>
              <a:xfrm>
                <a:off x="1752600" y="1676400"/>
                <a:ext cx="2667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TextBox 14">
                <a:extLst>
                  <a:ext uri="{FF2B5EF4-FFF2-40B4-BE49-F238E27FC236}">
                    <a16:creationId xmlns:a16="http://schemas.microsoft.com/office/drawing/2014/main" id="{24B8B8DA-D8D7-4CC0-B4A4-6232F6F03B8F}"/>
                  </a:ext>
                </a:extLst>
              </p:cNvPr>
              <p:cNvSpPr txBox="1"/>
              <p:nvPr/>
            </p:nvSpPr>
            <p:spPr>
              <a:xfrm>
                <a:off x="1905000" y="1752600"/>
                <a:ext cx="2286000" cy="461665"/>
              </a:xfrm>
              <a:prstGeom prst="rect">
                <a:avLst/>
              </a:prstGeom>
              <a:noFill/>
            </p:spPr>
            <p:txBody>
              <a:bodyPr wrap="square" rtlCol="0">
                <a:spAutoFit/>
              </a:bodyPr>
              <a:lstStyle/>
              <a:p>
                <a:pPr algn="ctr"/>
                <a:r>
                  <a:rPr lang="zh-CN" altLang="en-US" sz="2400" dirty="0">
                    <a:solidFill>
                      <a:schemeClr val="bg1"/>
                    </a:solidFill>
                    <a:latin typeface="宋体" panose="02010600030101010101" pitchFamily="2" charset="-122"/>
                    <a:ea typeface="宋体" panose="02010600030101010101" pitchFamily="2" charset="-122"/>
                  </a:rPr>
                  <a:t>双汇集团</a:t>
                </a:r>
              </a:p>
            </p:txBody>
          </p:sp>
        </p:grpSp>
        <p:grpSp>
          <p:nvGrpSpPr>
            <p:cNvPr id="12" name="组合 11">
              <a:extLst>
                <a:ext uri="{FF2B5EF4-FFF2-40B4-BE49-F238E27FC236}">
                  <a16:creationId xmlns:a16="http://schemas.microsoft.com/office/drawing/2014/main" id="{6B105F97-F08C-4057-AC46-0522575B74A3}"/>
                </a:ext>
              </a:extLst>
            </p:cNvPr>
            <p:cNvGrpSpPr/>
            <p:nvPr/>
          </p:nvGrpSpPr>
          <p:grpSpPr>
            <a:xfrm>
              <a:off x="3505200" y="5715000"/>
              <a:ext cx="2667000" cy="838200"/>
              <a:chOff x="1752600" y="1676400"/>
              <a:chExt cx="2667000" cy="838200"/>
            </a:xfrm>
          </p:grpSpPr>
          <p:sp>
            <p:nvSpPr>
              <p:cNvPr id="30" name="圆角矩形 16">
                <a:extLst>
                  <a:ext uri="{FF2B5EF4-FFF2-40B4-BE49-F238E27FC236}">
                    <a16:creationId xmlns:a16="http://schemas.microsoft.com/office/drawing/2014/main" id="{ED2F3C23-DDEE-4A52-8642-4A68EA223FDB}"/>
                  </a:ext>
                </a:extLst>
              </p:cNvPr>
              <p:cNvSpPr/>
              <p:nvPr/>
            </p:nvSpPr>
            <p:spPr>
              <a:xfrm>
                <a:off x="1752600" y="1676400"/>
                <a:ext cx="2667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TextBox 17">
                <a:extLst>
                  <a:ext uri="{FF2B5EF4-FFF2-40B4-BE49-F238E27FC236}">
                    <a16:creationId xmlns:a16="http://schemas.microsoft.com/office/drawing/2014/main" id="{823A3EF0-F976-4EAE-B89D-5F60099E8BA4}"/>
                  </a:ext>
                </a:extLst>
              </p:cNvPr>
              <p:cNvSpPr txBox="1"/>
              <p:nvPr/>
            </p:nvSpPr>
            <p:spPr>
              <a:xfrm>
                <a:off x="1905000" y="1752600"/>
                <a:ext cx="2286000" cy="461665"/>
              </a:xfrm>
              <a:prstGeom prst="rect">
                <a:avLst/>
              </a:prstGeom>
              <a:noFill/>
            </p:spPr>
            <p:txBody>
              <a:bodyPr wrap="square" rtlCol="0">
                <a:spAutoFit/>
              </a:bodyPr>
              <a:lstStyle/>
              <a:p>
                <a:pPr algn="ctr"/>
                <a:r>
                  <a:rPr lang="zh-CN" altLang="en-US" sz="2400" dirty="0">
                    <a:solidFill>
                      <a:schemeClr val="bg1"/>
                    </a:solidFill>
                    <a:latin typeface="宋体" panose="02010600030101010101" pitchFamily="2" charset="-122"/>
                    <a:ea typeface="宋体" panose="02010600030101010101" pitchFamily="2" charset="-122"/>
                  </a:rPr>
                  <a:t>双汇发展</a:t>
                </a:r>
              </a:p>
            </p:txBody>
          </p:sp>
        </p:grpSp>
        <p:grpSp>
          <p:nvGrpSpPr>
            <p:cNvPr id="13" name="组合 12">
              <a:extLst>
                <a:ext uri="{FF2B5EF4-FFF2-40B4-BE49-F238E27FC236}">
                  <a16:creationId xmlns:a16="http://schemas.microsoft.com/office/drawing/2014/main" id="{652372F7-BFC9-4BA9-9689-CAA7EC4816EB}"/>
                </a:ext>
              </a:extLst>
            </p:cNvPr>
            <p:cNvGrpSpPr/>
            <p:nvPr/>
          </p:nvGrpSpPr>
          <p:grpSpPr>
            <a:xfrm>
              <a:off x="2057400" y="1981200"/>
              <a:ext cx="2667000" cy="1276529"/>
              <a:chOff x="1752600" y="1676400"/>
              <a:chExt cx="2667000" cy="1276529"/>
            </a:xfrm>
          </p:grpSpPr>
          <p:sp>
            <p:nvSpPr>
              <p:cNvPr id="28" name="圆角矩形 19">
                <a:extLst>
                  <a:ext uri="{FF2B5EF4-FFF2-40B4-BE49-F238E27FC236}">
                    <a16:creationId xmlns:a16="http://schemas.microsoft.com/office/drawing/2014/main" id="{580ABEF1-5937-4263-9FF4-252A5C901193}"/>
                  </a:ext>
                </a:extLst>
              </p:cNvPr>
              <p:cNvSpPr/>
              <p:nvPr/>
            </p:nvSpPr>
            <p:spPr>
              <a:xfrm>
                <a:off x="1752600" y="1676400"/>
                <a:ext cx="2667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TextBox 20">
                <a:extLst>
                  <a:ext uri="{FF2B5EF4-FFF2-40B4-BE49-F238E27FC236}">
                    <a16:creationId xmlns:a16="http://schemas.microsoft.com/office/drawing/2014/main" id="{13ADB859-1B72-445C-B8DF-0A22C8332FB2}"/>
                  </a:ext>
                </a:extLst>
              </p:cNvPr>
              <p:cNvSpPr txBox="1"/>
              <p:nvPr/>
            </p:nvSpPr>
            <p:spPr>
              <a:xfrm>
                <a:off x="1905000" y="1752600"/>
                <a:ext cx="2286000" cy="1200329"/>
              </a:xfrm>
              <a:prstGeom prst="rect">
                <a:avLst/>
              </a:prstGeom>
              <a:noFill/>
            </p:spPr>
            <p:txBody>
              <a:bodyPr wrap="square" rtlCol="0">
                <a:spAutoFit/>
              </a:bodyPr>
              <a:lstStyle/>
              <a:p>
                <a:pPr algn="ctr"/>
                <a:r>
                  <a:rPr lang="zh-CN" altLang="en-US" sz="2400" dirty="0">
                    <a:solidFill>
                      <a:schemeClr val="bg1"/>
                    </a:solidFill>
                    <a:latin typeface="宋体" panose="02010600030101010101" pitchFamily="2" charset="-122"/>
                    <a:ea typeface="宋体" panose="02010600030101010101" pitchFamily="2" charset="-122"/>
                  </a:rPr>
                  <a:t>高盛策略投资（亚洲）有限公司</a:t>
                </a:r>
              </a:p>
            </p:txBody>
          </p:sp>
        </p:grpSp>
        <p:cxnSp>
          <p:nvCxnSpPr>
            <p:cNvPr id="14" name="直接箭头连接符 13">
              <a:extLst>
                <a:ext uri="{FF2B5EF4-FFF2-40B4-BE49-F238E27FC236}">
                  <a16:creationId xmlns:a16="http://schemas.microsoft.com/office/drawing/2014/main" id="{0D187447-4E53-4891-87CC-ADBB06E1722C}"/>
                </a:ext>
              </a:extLst>
            </p:cNvPr>
            <p:cNvCxnSpPr/>
            <p:nvPr/>
          </p:nvCxnSpPr>
          <p:spPr>
            <a:xfrm flipH="1">
              <a:off x="3657600" y="1600200"/>
              <a:ext cx="2286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A41B53A-E383-407B-807D-2B072DF1B04F}"/>
                </a:ext>
              </a:extLst>
            </p:cNvPr>
            <p:cNvCxnSpPr/>
            <p:nvPr/>
          </p:nvCxnSpPr>
          <p:spPr>
            <a:xfrm>
              <a:off x="3810000" y="28956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4A6B358-2724-4404-8DCB-42AC1FEDD0FF}"/>
                </a:ext>
              </a:extLst>
            </p:cNvPr>
            <p:cNvCxnSpPr/>
            <p:nvPr/>
          </p:nvCxnSpPr>
          <p:spPr>
            <a:xfrm>
              <a:off x="4876800" y="4114800"/>
              <a:ext cx="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EA39B33-C384-4E21-860E-3DB7A9A47306}"/>
                </a:ext>
              </a:extLst>
            </p:cNvPr>
            <p:cNvCxnSpPr/>
            <p:nvPr/>
          </p:nvCxnSpPr>
          <p:spPr>
            <a:xfrm>
              <a:off x="4876800" y="5410200"/>
              <a:ext cx="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CC6083A-490E-4F23-8042-8DB36D8776FF}"/>
                </a:ext>
              </a:extLst>
            </p:cNvPr>
            <p:cNvCxnSpPr/>
            <p:nvPr/>
          </p:nvCxnSpPr>
          <p:spPr>
            <a:xfrm flipH="1">
              <a:off x="5410200" y="28956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34">
              <a:extLst>
                <a:ext uri="{FF2B5EF4-FFF2-40B4-BE49-F238E27FC236}">
                  <a16:creationId xmlns:a16="http://schemas.microsoft.com/office/drawing/2014/main" id="{65ACA5D1-E8E4-4040-BD70-70E432FD50DE}"/>
                </a:ext>
              </a:extLst>
            </p:cNvPr>
            <p:cNvSpPr txBox="1"/>
            <p:nvPr/>
          </p:nvSpPr>
          <p:spPr>
            <a:xfrm>
              <a:off x="2819400" y="1600200"/>
              <a:ext cx="838200"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100%</a:t>
              </a:r>
              <a:endParaRPr lang="zh-CN" altLang="en-US" sz="2400" dirty="0">
                <a:latin typeface="宋体" panose="02010600030101010101" pitchFamily="2" charset="-122"/>
                <a:ea typeface="宋体" panose="02010600030101010101" pitchFamily="2" charset="-122"/>
              </a:endParaRPr>
            </a:p>
          </p:txBody>
        </p:sp>
        <p:sp>
          <p:nvSpPr>
            <p:cNvPr id="20" name="TextBox 35">
              <a:extLst>
                <a:ext uri="{FF2B5EF4-FFF2-40B4-BE49-F238E27FC236}">
                  <a16:creationId xmlns:a16="http://schemas.microsoft.com/office/drawing/2014/main" id="{0A9F275F-3018-4EF2-9E95-8175EF88E93B}"/>
                </a:ext>
              </a:extLst>
            </p:cNvPr>
            <p:cNvSpPr txBox="1"/>
            <p:nvPr/>
          </p:nvSpPr>
          <p:spPr>
            <a:xfrm>
              <a:off x="3200400" y="2895600"/>
              <a:ext cx="685800"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51%</a:t>
              </a:r>
              <a:endParaRPr lang="zh-CN" altLang="en-US" sz="2400" dirty="0">
                <a:latin typeface="宋体" panose="02010600030101010101" pitchFamily="2" charset="-122"/>
                <a:ea typeface="宋体" panose="02010600030101010101" pitchFamily="2" charset="-122"/>
              </a:endParaRPr>
            </a:p>
          </p:txBody>
        </p:sp>
        <p:sp>
          <p:nvSpPr>
            <p:cNvPr id="21" name="TextBox 36">
              <a:extLst>
                <a:ext uri="{FF2B5EF4-FFF2-40B4-BE49-F238E27FC236}">
                  <a16:creationId xmlns:a16="http://schemas.microsoft.com/office/drawing/2014/main" id="{0D5A947B-F0EE-4E68-8274-9370EB722F56}"/>
                </a:ext>
              </a:extLst>
            </p:cNvPr>
            <p:cNvSpPr txBox="1"/>
            <p:nvPr/>
          </p:nvSpPr>
          <p:spPr>
            <a:xfrm>
              <a:off x="4038600" y="4114800"/>
              <a:ext cx="762000" cy="830997"/>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100%</a:t>
              </a:r>
              <a:endParaRPr lang="zh-CN" altLang="en-US" sz="2400" dirty="0">
                <a:latin typeface="宋体" panose="02010600030101010101" pitchFamily="2" charset="-122"/>
                <a:ea typeface="宋体" panose="02010600030101010101" pitchFamily="2" charset="-122"/>
              </a:endParaRPr>
            </a:p>
          </p:txBody>
        </p:sp>
        <p:sp>
          <p:nvSpPr>
            <p:cNvPr id="22" name="TextBox 37">
              <a:extLst>
                <a:ext uri="{FF2B5EF4-FFF2-40B4-BE49-F238E27FC236}">
                  <a16:creationId xmlns:a16="http://schemas.microsoft.com/office/drawing/2014/main" id="{1BB1B093-E2E4-410D-A77A-0685872DE263}"/>
                </a:ext>
              </a:extLst>
            </p:cNvPr>
            <p:cNvSpPr txBox="1"/>
            <p:nvPr/>
          </p:nvSpPr>
          <p:spPr>
            <a:xfrm>
              <a:off x="3752683" y="5334000"/>
              <a:ext cx="1047916" cy="461665"/>
            </a:xfrm>
            <a:prstGeom prst="rect">
              <a:avLst/>
            </a:prstGeom>
            <a:noFill/>
          </p:spPr>
          <p:txBody>
            <a:bodyPr wrap="square" rtlCol="0">
              <a:spAutoFit/>
            </a:bodyPr>
            <a:lstStyle/>
            <a:p>
              <a:r>
                <a:rPr lang="en-US" altLang="zh-CN" sz="2400" dirty="0">
                  <a:solidFill>
                    <a:srgbClr val="FF0000"/>
                  </a:solidFill>
                  <a:latin typeface="宋体" panose="02010600030101010101" pitchFamily="2" charset="-122"/>
                  <a:ea typeface="宋体" panose="02010600030101010101" pitchFamily="2" charset="-122"/>
                </a:rPr>
                <a:t>35.72%</a:t>
              </a:r>
              <a:endParaRPr lang="zh-CN" altLang="en-US" sz="2400" dirty="0">
                <a:solidFill>
                  <a:srgbClr val="FF0000"/>
                </a:solidFill>
                <a:latin typeface="宋体" panose="02010600030101010101" pitchFamily="2" charset="-122"/>
                <a:ea typeface="宋体" panose="02010600030101010101" pitchFamily="2" charset="-122"/>
              </a:endParaRPr>
            </a:p>
          </p:txBody>
        </p:sp>
        <p:sp>
          <p:nvSpPr>
            <p:cNvPr id="23" name="TextBox 38">
              <a:extLst>
                <a:ext uri="{FF2B5EF4-FFF2-40B4-BE49-F238E27FC236}">
                  <a16:creationId xmlns:a16="http://schemas.microsoft.com/office/drawing/2014/main" id="{D6A7E4CF-6BA1-4754-8E78-1FD43B656E15}"/>
                </a:ext>
              </a:extLst>
            </p:cNvPr>
            <p:cNvSpPr txBox="1"/>
            <p:nvPr/>
          </p:nvSpPr>
          <p:spPr>
            <a:xfrm>
              <a:off x="5791200" y="2895600"/>
              <a:ext cx="685800"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49%</a:t>
              </a:r>
              <a:endParaRPr lang="zh-CN" altLang="en-US" sz="2400" dirty="0">
                <a:latin typeface="宋体" panose="02010600030101010101" pitchFamily="2" charset="-122"/>
                <a:ea typeface="宋体" panose="02010600030101010101" pitchFamily="2" charset="-122"/>
              </a:endParaRPr>
            </a:p>
          </p:txBody>
        </p:sp>
        <p:cxnSp>
          <p:nvCxnSpPr>
            <p:cNvPr id="24" name="直接连接符 23">
              <a:extLst>
                <a:ext uri="{FF2B5EF4-FFF2-40B4-BE49-F238E27FC236}">
                  <a16:creationId xmlns:a16="http://schemas.microsoft.com/office/drawing/2014/main" id="{8AB6D6DD-9630-47B9-A102-7522B3A13F0C}"/>
                </a:ext>
              </a:extLst>
            </p:cNvPr>
            <p:cNvCxnSpPr/>
            <p:nvPr/>
          </p:nvCxnSpPr>
          <p:spPr>
            <a:xfrm flipH="1">
              <a:off x="990600" y="1143000"/>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CC7ED30-BDCD-4A7B-BF9A-28C5FBD7B12D}"/>
                </a:ext>
              </a:extLst>
            </p:cNvPr>
            <p:cNvCxnSpPr/>
            <p:nvPr/>
          </p:nvCxnSpPr>
          <p:spPr>
            <a:xfrm>
              <a:off x="990600" y="1143000"/>
              <a:ext cx="0" cy="495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9BF549C-DB41-4A45-8BB1-513BE265EB52}"/>
                </a:ext>
              </a:extLst>
            </p:cNvPr>
            <p:cNvCxnSpPr/>
            <p:nvPr/>
          </p:nvCxnSpPr>
          <p:spPr>
            <a:xfrm>
              <a:off x="990600" y="6096000"/>
              <a:ext cx="2362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50">
              <a:extLst>
                <a:ext uri="{FF2B5EF4-FFF2-40B4-BE49-F238E27FC236}">
                  <a16:creationId xmlns:a16="http://schemas.microsoft.com/office/drawing/2014/main" id="{EE5C2EA1-3B00-40E1-AD29-D19D134D64F2}"/>
                </a:ext>
              </a:extLst>
            </p:cNvPr>
            <p:cNvSpPr txBox="1"/>
            <p:nvPr/>
          </p:nvSpPr>
          <p:spPr>
            <a:xfrm>
              <a:off x="1524000" y="5638800"/>
              <a:ext cx="914400" cy="461665"/>
            </a:xfrm>
            <a:prstGeom prst="rect">
              <a:avLst/>
            </a:prstGeom>
            <a:noFill/>
          </p:spPr>
          <p:txBody>
            <a:bodyPr wrap="square" rtlCol="0">
              <a:spAutoFit/>
            </a:bodyPr>
            <a:lstStyle/>
            <a:p>
              <a:r>
                <a:rPr lang="en-US" altLang="zh-CN" sz="2400" dirty="0">
                  <a:solidFill>
                    <a:srgbClr val="FF0000"/>
                  </a:solidFill>
                  <a:latin typeface="宋体" panose="02010600030101010101" pitchFamily="2" charset="-122"/>
                  <a:ea typeface="宋体" panose="02010600030101010101" pitchFamily="2" charset="-122"/>
                </a:rPr>
                <a:t>25%</a:t>
              </a:r>
              <a:endParaRPr lang="zh-CN" altLang="en-US" sz="2400" dirty="0">
                <a:solidFill>
                  <a:srgbClr val="FF0000"/>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3164702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762634"/>
          </a:xfrm>
        </p:spPr>
        <p:txBody>
          <a:bodyPr>
            <a:normAutofit/>
          </a:bodyPr>
          <a:lstStyle/>
          <a:p>
            <a:r>
              <a:rPr lang="zh-CN" altLang="en-US" sz="3200" dirty="0">
                <a:latin typeface="宋体" panose="02010600030101010101" pitchFamily="2" charset="-122"/>
                <a:ea typeface="宋体" panose="02010600030101010101" pitchFamily="2" charset="-122"/>
              </a:rPr>
              <a:t>投资银行的业务划分：资产管理</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347895"/>
            <a:ext cx="10515600" cy="4612321"/>
          </a:xfrm>
        </p:spPr>
        <p:txBody>
          <a:bodyPr>
            <a:normAutofit/>
          </a:bodyPr>
          <a:lstStyle/>
          <a:p>
            <a:pPr marL="342900" lvl="2" indent="-342900"/>
            <a:r>
              <a:rPr lang="zh-CN" altLang="zh-CN" sz="2400" dirty="0">
                <a:solidFill>
                  <a:srgbClr val="000000"/>
                </a:solidFill>
                <a:latin typeface="宋体" panose="02010600030101010101" pitchFamily="2" charset="-122"/>
                <a:ea typeface="宋体" panose="02010600030101010101" pitchFamily="2" charset="-122"/>
              </a:rPr>
              <a:t>资产管理实际上是指投资银行受客户委托，作为客户的金融顾问或经营管理顾问，利用在证券市场上投资理财的技能和经验而提供咨询、策划或操作，在严格遵循客户委托意见或事先约定的规则前提下，通过证券市场对客户的委托资产进行有效的管理和运营，以实现其资产保值和有效增值。</a:t>
            </a:r>
            <a:endParaRPr lang="en-US" altLang="zh-CN" sz="2400" dirty="0">
              <a:solidFill>
                <a:srgbClr val="000000"/>
              </a:solidFill>
              <a:latin typeface="宋体" pitchFamily="2" charset="-122"/>
              <a:ea typeface="宋体" pitchFamily="2" charset="-122"/>
            </a:endParaRPr>
          </a:p>
          <a:p>
            <a:pPr marL="342900" lvl="2" indent="-342900"/>
            <a:endParaRPr lang="en-US" altLang="zh-CN" sz="2400" dirty="0">
              <a:solidFill>
                <a:srgbClr val="000000"/>
              </a:solidFill>
              <a:latin typeface="宋体" pitchFamily="2" charset="-122"/>
              <a:ea typeface="宋体" pitchFamily="2" charset="-122"/>
            </a:endParaRPr>
          </a:p>
          <a:p>
            <a:pPr marL="342900" lvl="2" indent="-342900"/>
            <a:r>
              <a:rPr lang="zh-CN" altLang="en-US" sz="2400" dirty="0">
                <a:solidFill>
                  <a:srgbClr val="000000"/>
                </a:solidFill>
                <a:latin typeface="宋体" panose="02010600030101010101" pitchFamily="2" charset="-122"/>
                <a:ea typeface="宋体" panose="02010600030101010101" pitchFamily="2" charset="-122"/>
              </a:rPr>
              <a:t>提供决策分析资料、帮助企业出谋划策</a:t>
            </a:r>
            <a:endParaRPr lang="en-US" altLang="zh-CN" sz="2400" dirty="0">
              <a:solidFill>
                <a:srgbClr val="000000"/>
              </a:solidFill>
              <a:latin typeface="宋体" panose="02010600030101010101" pitchFamily="2" charset="-122"/>
              <a:ea typeface="宋体" panose="02010600030101010101" pitchFamily="2" charset="-122"/>
            </a:endParaRPr>
          </a:p>
          <a:p>
            <a:pPr marL="342900" lvl="2" indent="-342900"/>
            <a:endParaRPr lang="en-US" altLang="zh-CN" sz="2400" dirty="0">
              <a:solidFill>
                <a:srgbClr val="000000"/>
              </a:solidFill>
              <a:latin typeface="宋体" panose="02010600030101010101" pitchFamily="2" charset="-122"/>
              <a:ea typeface="宋体" panose="02010600030101010101" pitchFamily="2" charset="-122"/>
            </a:endParaRPr>
          </a:p>
          <a:p>
            <a:pPr marL="342900" lvl="2" indent="-342900"/>
            <a:r>
              <a:rPr lang="en-US" altLang="zh-CN" sz="2400" dirty="0">
                <a:solidFill>
                  <a:srgbClr val="000000"/>
                </a:solidFill>
                <a:latin typeface="宋体" panose="02010600030101010101" pitchFamily="2" charset="-122"/>
                <a:ea typeface="宋体" panose="02010600030101010101" pitchFamily="2" charset="-122"/>
              </a:rPr>
              <a:t>CFA Level 3 IPS</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R</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risk</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R</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return</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T</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time</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T</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taxes</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L</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Liquidity</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L</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legal</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U</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Unique</a:t>
            </a:r>
            <a:r>
              <a:rPr lang="zh-CN" altLang="en-US" sz="2400" dirty="0">
                <a:solidFill>
                  <a:srgbClr val="000000"/>
                </a:solidFill>
                <a:latin typeface="宋体" panose="02010600030101010101" pitchFamily="2" charset="-122"/>
                <a:ea typeface="宋体" panose="02010600030101010101" pitchFamily="2" charset="-122"/>
              </a:rPr>
              <a:t>）</a:t>
            </a:r>
            <a:endParaRPr lang="en-US" altLang="zh-CN" sz="2400" dirty="0">
              <a:solidFill>
                <a:srgbClr val="000000"/>
              </a:solidFill>
              <a:latin typeface="宋体" panose="02010600030101010101" pitchFamily="2" charset="-122"/>
              <a:ea typeface="宋体" panose="02010600030101010101" pitchFamily="2" charset="-122"/>
            </a:endParaRPr>
          </a:p>
          <a:p>
            <a:pPr marL="342900" lvl="2" indent="-342900"/>
            <a:endParaRPr lang="en-US" altLang="zh-CN" sz="2400" dirty="0">
              <a:solidFill>
                <a:srgbClr val="000000"/>
              </a:solidFill>
              <a:latin typeface="宋体" panose="02010600030101010101" pitchFamily="2" charset="-122"/>
              <a:ea typeface="宋体" panose="02010600030101010101" pitchFamily="2" charset="-122"/>
            </a:endParaRPr>
          </a:p>
          <a:p>
            <a:pPr marL="342900" lvl="2" indent="-342900"/>
            <a:r>
              <a:rPr lang="zh-CN" altLang="en-US" sz="2400" dirty="0">
                <a:solidFill>
                  <a:srgbClr val="000000"/>
                </a:solidFill>
                <a:latin typeface="宋体" panose="02010600030101010101" pitchFamily="2" charset="-122"/>
                <a:ea typeface="宋体" panose="02010600030101010101" pitchFamily="2" charset="-122"/>
              </a:rPr>
              <a:t>养老基金，保险公司，学校捐赠基金，个人理财等</a:t>
            </a:r>
            <a:endParaRPr lang="en-US" altLang="zh-CN" sz="2400" dirty="0">
              <a:solidFill>
                <a:srgbClr val="000000"/>
              </a:solidFill>
              <a:latin typeface="宋体" panose="02010600030101010101" pitchFamily="2" charset="-122"/>
              <a:ea typeface="宋体" panose="02010600030101010101" pitchFamily="2" charset="-122"/>
            </a:endParaRPr>
          </a:p>
          <a:p>
            <a:pPr marL="0" lvl="2" indent="0">
              <a:buNone/>
            </a:pPr>
            <a:endParaRPr lang="en-US" altLang="zh-CN" sz="1800" dirty="0">
              <a:solidFill>
                <a:srgbClr val="000000"/>
              </a:solidFill>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1098973"/>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28</a:t>
            </a:fld>
            <a:endParaRPr lang="zh-CN" altLang="en-US"/>
          </a:p>
        </p:txBody>
      </p:sp>
    </p:spTree>
    <p:extLst>
      <p:ext uri="{BB962C8B-B14F-4D97-AF65-F5344CB8AC3E}">
        <p14:creationId xmlns:p14="http://schemas.microsoft.com/office/powerpoint/2010/main" val="3402632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投资银行的业务划分：基金管理</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rPr>
              <a:t>基金</a:t>
            </a:r>
            <a:r>
              <a:rPr lang="zh-CN" altLang="zh-CN" sz="2400" dirty="0">
                <a:solidFill>
                  <a:srgbClr val="000000"/>
                </a:solidFill>
                <a:latin typeface="宋体" panose="02010600030101010101" pitchFamily="2" charset="-122"/>
                <a:ea typeface="宋体" panose="02010600030101010101" pitchFamily="2" charset="-122"/>
              </a:rPr>
              <a:t>是由基金发起人组织，吸收大量投资者的零散资金，聘请有专门知识和投资经验的专家进行投资并取得收益的组合投资方式。</a:t>
            </a:r>
            <a:endParaRPr lang="en-US" altLang="zh-CN" sz="2400" dirty="0">
              <a:solidFill>
                <a:srgbClr val="000000"/>
              </a:solidFill>
              <a:latin typeface="宋体" panose="02010600030101010101" pitchFamily="2" charset="-122"/>
              <a:ea typeface="宋体" panose="02010600030101010101" pitchFamily="2" charset="-122"/>
            </a:endParaRPr>
          </a:p>
          <a:p>
            <a:endParaRPr lang="en-US" altLang="zh-CN" sz="2400" dirty="0">
              <a:solidFill>
                <a:srgbClr val="000000"/>
              </a:solidFill>
              <a:latin typeface="宋体" panose="02010600030101010101" pitchFamily="2" charset="-122"/>
              <a:ea typeface="宋体" panose="02010600030101010101" pitchFamily="2" charset="-122"/>
            </a:endParaRPr>
          </a:p>
          <a:p>
            <a:r>
              <a:rPr lang="zh-CN" altLang="zh-CN" sz="2400" dirty="0">
                <a:solidFill>
                  <a:srgbClr val="000000"/>
                </a:solidFill>
                <a:latin typeface="宋体" panose="02010600030101010101" pitchFamily="2" charset="-122"/>
                <a:ea typeface="宋体" panose="02010600030101010101" pitchFamily="2" charset="-122"/>
              </a:rPr>
              <a:t>投资银行可以作为基金的发起人，发起和建立基金（基金的投资者可能是个人，也可能是机构投资者）；也可作为基金管理者管理自己发行的基金；</a:t>
            </a:r>
            <a:endParaRPr lang="en-US" altLang="zh-CN" sz="2400" dirty="0">
              <a:solidFill>
                <a:srgbClr val="000000"/>
              </a:solidFill>
              <a:latin typeface="宋体" panose="02010600030101010101" pitchFamily="2" charset="-122"/>
              <a:ea typeface="宋体" panose="02010600030101010101" pitchFamily="2" charset="-122"/>
            </a:endParaRPr>
          </a:p>
          <a:p>
            <a:endParaRPr lang="en-US" altLang="zh-CN" sz="2400" dirty="0">
              <a:solidFill>
                <a:srgbClr val="000000"/>
              </a:solidFill>
              <a:latin typeface="宋体" panose="02010600030101010101" pitchFamily="2" charset="-122"/>
              <a:ea typeface="宋体" panose="02010600030101010101" pitchFamily="2" charset="-122"/>
            </a:endParaRPr>
          </a:p>
          <a:p>
            <a:r>
              <a:rPr lang="zh-CN" altLang="zh-CN" sz="2400" dirty="0">
                <a:solidFill>
                  <a:srgbClr val="000000"/>
                </a:solidFill>
                <a:latin typeface="宋体" panose="02010600030101010101" pitchFamily="2" charset="-122"/>
                <a:ea typeface="宋体" panose="02010600030101010101" pitchFamily="2" charset="-122"/>
              </a:rPr>
              <a:t>还可以作为基金的承销人，帮助其他基金发行人向投资者发售受益凭证，募集投资者的资金（这一过程和证券的承销过程很相似）。</a:t>
            </a:r>
            <a:endParaRPr lang="zh-CN" altLang="en-US"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29</a:t>
            </a:fld>
            <a:endParaRPr lang="zh-CN" altLang="en-US"/>
          </a:p>
        </p:txBody>
      </p:sp>
    </p:spTree>
    <p:extLst>
      <p:ext uri="{BB962C8B-B14F-4D97-AF65-F5344CB8AC3E}">
        <p14:creationId xmlns:p14="http://schemas.microsoft.com/office/powerpoint/2010/main" val="138987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课程主要内容</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90688"/>
            <a:ext cx="10515600" cy="4486275"/>
          </a:xfrm>
        </p:spPr>
        <p:txBody>
          <a:bodyPr>
            <a:normAutofit/>
          </a:bodyPr>
          <a:lstStyle/>
          <a:p>
            <a:r>
              <a:rPr lang="zh-CN" altLang="en-US" sz="1900" dirty="0">
                <a:latin typeface="宋体" panose="02010600030101010101" pitchFamily="2" charset="-122"/>
                <a:ea typeface="宋体" panose="02010600030101010101" pitchFamily="2" charset="-122"/>
              </a:rPr>
              <a:t>投资银行概论</a:t>
            </a:r>
            <a:endParaRPr lang="en-US" altLang="zh-CN" sz="1900" dirty="0">
              <a:latin typeface="宋体" panose="02010600030101010101" pitchFamily="2" charset="-122"/>
              <a:ea typeface="宋体" panose="02010600030101010101" pitchFamily="2" charset="-122"/>
            </a:endParaRPr>
          </a:p>
          <a:p>
            <a:r>
              <a:rPr lang="zh-CN" altLang="en-US" sz="1900" dirty="0">
                <a:latin typeface="宋体" panose="02010600030101010101" pitchFamily="2" charset="-122"/>
                <a:ea typeface="宋体" panose="02010600030101010101" pitchFamily="2" charset="-122"/>
              </a:rPr>
              <a:t>历史演进与发展趋势</a:t>
            </a:r>
            <a:endParaRPr lang="en-US" altLang="zh-CN" sz="1900" dirty="0">
              <a:latin typeface="宋体" panose="02010600030101010101" pitchFamily="2" charset="-122"/>
              <a:ea typeface="宋体" panose="02010600030101010101" pitchFamily="2" charset="-122"/>
            </a:endParaRPr>
          </a:p>
          <a:p>
            <a:r>
              <a:rPr lang="zh-CN" altLang="en-US" sz="1900" dirty="0">
                <a:latin typeface="宋体" panose="02010600030101010101" pitchFamily="2" charset="-122"/>
                <a:ea typeface="宋体" panose="02010600030101010101" pitchFamily="2" charset="-122"/>
              </a:rPr>
              <a:t>组织结构</a:t>
            </a:r>
            <a:endParaRPr lang="en-US" altLang="zh-CN" sz="1900" dirty="0">
              <a:latin typeface="宋体" panose="02010600030101010101" pitchFamily="2" charset="-122"/>
              <a:ea typeface="宋体" panose="02010600030101010101" pitchFamily="2" charset="-122"/>
            </a:endParaRPr>
          </a:p>
          <a:p>
            <a:r>
              <a:rPr lang="zh-CN" altLang="en-US" sz="1900" dirty="0">
                <a:latin typeface="宋体" panose="02010600030101010101" pitchFamily="2" charset="-122"/>
                <a:ea typeface="宋体" panose="02010600030101010101" pitchFamily="2" charset="-122"/>
              </a:rPr>
              <a:t>证券的发行与承销</a:t>
            </a:r>
            <a:endParaRPr lang="en-US" altLang="zh-CN" sz="1900" dirty="0">
              <a:latin typeface="宋体" panose="02010600030101010101" pitchFamily="2" charset="-122"/>
              <a:ea typeface="宋体" panose="02010600030101010101" pitchFamily="2" charset="-122"/>
            </a:endParaRPr>
          </a:p>
          <a:p>
            <a:r>
              <a:rPr lang="zh-CN" altLang="en-US" sz="1900" dirty="0">
                <a:latin typeface="宋体" panose="02010600030101010101" pitchFamily="2" charset="-122"/>
                <a:ea typeface="宋体" panose="02010600030101010101" pitchFamily="2" charset="-122"/>
              </a:rPr>
              <a:t>经纪业务</a:t>
            </a:r>
            <a:endParaRPr lang="en-US" altLang="zh-CN" sz="1900" dirty="0">
              <a:latin typeface="宋体" panose="02010600030101010101" pitchFamily="2" charset="-122"/>
              <a:ea typeface="宋体" panose="02010600030101010101" pitchFamily="2" charset="-122"/>
            </a:endParaRPr>
          </a:p>
          <a:p>
            <a:r>
              <a:rPr lang="zh-CN" altLang="en-US" sz="1900" dirty="0">
                <a:latin typeface="宋体" panose="02010600030101010101" pitchFamily="2" charset="-122"/>
                <a:ea typeface="宋体" panose="02010600030101010101" pitchFamily="2" charset="-122"/>
              </a:rPr>
              <a:t>自营业务</a:t>
            </a:r>
            <a:endParaRPr lang="en-US" altLang="zh-CN" sz="1900" dirty="0">
              <a:latin typeface="宋体" panose="02010600030101010101" pitchFamily="2" charset="-122"/>
              <a:ea typeface="宋体" panose="02010600030101010101" pitchFamily="2" charset="-122"/>
            </a:endParaRPr>
          </a:p>
          <a:p>
            <a:r>
              <a:rPr lang="zh-CN" altLang="en-US" sz="1900" dirty="0">
                <a:latin typeface="宋体" panose="02010600030101010101" pitchFamily="2" charset="-122"/>
                <a:ea typeface="宋体" panose="02010600030101010101" pitchFamily="2" charset="-122"/>
              </a:rPr>
              <a:t>公司并购业务</a:t>
            </a:r>
            <a:endParaRPr lang="en-US" altLang="zh-CN" sz="1900" dirty="0">
              <a:latin typeface="宋体" panose="02010600030101010101" pitchFamily="2" charset="-122"/>
              <a:ea typeface="宋体" panose="02010600030101010101" pitchFamily="2" charset="-122"/>
            </a:endParaRPr>
          </a:p>
          <a:p>
            <a:r>
              <a:rPr lang="zh-CN" altLang="en-US" sz="1900" dirty="0">
                <a:latin typeface="宋体" panose="02010600030101010101" pitchFamily="2" charset="-122"/>
                <a:ea typeface="宋体" panose="02010600030101010101" pitchFamily="2" charset="-122"/>
              </a:rPr>
              <a:t>基金管理</a:t>
            </a:r>
            <a:endParaRPr lang="en-US" altLang="zh-CN" sz="1900" dirty="0">
              <a:latin typeface="宋体" panose="02010600030101010101" pitchFamily="2" charset="-122"/>
              <a:ea typeface="宋体" panose="02010600030101010101" pitchFamily="2" charset="-122"/>
            </a:endParaRPr>
          </a:p>
          <a:p>
            <a:r>
              <a:rPr lang="zh-CN" altLang="en-US" sz="1900" dirty="0">
                <a:latin typeface="宋体" panose="02010600030101010101" pitchFamily="2" charset="-122"/>
                <a:ea typeface="宋体" panose="02010600030101010101" pitchFamily="2" charset="-122"/>
              </a:rPr>
              <a:t>私募股权与风险投资</a:t>
            </a:r>
            <a:endParaRPr lang="en-US" altLang="zh-CN" sz="1900" dirty="0">
              <a:latin typeface="宋体" panose="02010600030101010101" pitchFamily="2" charset="-122"/>
              <a:ea typeface="宋体" panose="02010600030101010101" pitchFamily="2" charset="-122"/>
            </a:endParaRPr>
          </a:p>
          <a:p>
            <a:r>
              <a:rPr lang="zh-CN" altLang="en-US" sz="1900" dirty="0">
                <a:latin typeface="宋体" panose="02010600030101010101" pitchFamily="2" charset="-122"/>
                <a:ea typeface="宋体" panose="02010600030101010101" pitchFamily="2" charset="-122"/>
              </a:rPr>
              <a:t>风险管理与金融创新</a:t>
            </a:r>
            <a:endParaRPr lang="en-US" altLang="zh-CN" sz="1900" dirty="0">
              <a:latin typeface="宋体" panose="02010600030101010101" pitchFamily="2" charset="-122"/>
              <a:ea typeface="宋体" panose="02010600030101010101" pitchFamily="2" charset="-122"/>
            </a:endParaRPr>
          </a:p>
          <a:p>
            <a:pPr marL="0" indent="0">
              <a:lnSpc>
                <a:spcPct val="100000"/>
              </a:lnSpc>
              <a:buNone/>
            </a:pPr>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a:t>
            </a:fld>
            <a:endParaRPr lang="zh-CN" altLang="en-US"/>
          </a:p>
        </p:txBody>
      </p:sp>
    </p:spTree>
    <p:extLst>
      <p:ext uri="{BB962C8B-B14F-4D97-AF65-F5344CB8AC3E}">
        <p14:creationId xmlns:p14="http://schemas.microsoft.com/office/powerpoint/2010/main" val="1117663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投资银行的业务划分：金融创新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90688"/>
            <a:ext cx="10515600" cy="4486275"/>
          </a:xfrm>
        </p:spPr>
        <p:txBody>
          <a:bodyPr>
            <a:noAutofit/>
          </a:bodyPr>
          <a:lstStyle/>
          <a:p>
            <a:r>
              <a:rPr lang="zh-CN" altLang="en-US" sz="2400" dirty="0">
                <a:solidFill>
                  <a:srgbClr val="000000"/>
                </a:solidFill>
                <a:latin typeface="宋体" panose="02010600030101010101" pitchFamily="2" charset="-122"/>
                <a:ea typeface="宋体" panose="02010600030101010101" pitchFamily="2" charset="-122"/>
              </a:rPr>
              <a:t>重视金融新产品的开发和创新，提高市场竞争力</a:t>
            </a:r>
            <a:endParaRPr lang="en-US" altLang="zh-CN" sz="2400" dirty="0">
              <a:solidFill>
                <a:srgbClr val="000000"/>
              </a:solidFill>
              <a:latin typeface="宋体" panose="02010600030101010101" pitchFamily="2" charset="-122"/>
              <a:ea typeface="宋体" panose="02010600030101010101" pitchFamily="2" charset="-122"/>
            </a:endParaRPr>
          </a:p>
          <a:p>
            <a:endParaRPr lang="en-US" altLang="zh-CN" sz="2400" dirty="0">
              <a:solidFill>
                <a:srgbClr val="000000"/>
              </a:solidFill>
              <a:latin typeface="宋体" panose="02010600030101010101" pitchFamily="2" charset="-122"/>
              <a:ea typeface="宋体" panose="02010600030101010101" pitchFamily="2" charset="-122"/>
            </a:endParaRPr>
          </a:p>
          <a:p>
            <a:r>
              <a:rPr lang="zh-CN" altLang="zh-CN" sz="2400" dirty="0">
                <a:solidFill>
                  <a:srgbClr val="000000"/>
                </a:solidFill>
                <a:latin typeface="宋体" panose="02010600030101010101" pitchFamily="2" charset="-122"/>
                <a:ea typeface="宋体" panose="02010600030101010101" pitchFamily="2" charset="-122"/>
              </a:rPr>
              <a:t>投资银行利用期货、期权、利率掉期、货币掉期等金融衍生工具控制投资风险，进一步拓展了投资银行的业务空间和资本收益。</a:t>
            </a:r>
            <a:endParaRPr lang="en-US" altLang="zh-CN" sz="2400" dirty="0">
              <a:latin typeface="宋体" panose="02010600030101010101" pitchFamily="2" charset="-122"/>
              <a:ea typeface="宋体" panose="02010600030101010101" pitchFamily="2" charset="-122"/>
            </a:endParaRPr>
          </a:p>
          <a:p>
            <a:endParaRPr lang="en-US" altLang="zh-CN" sz="2400" dirty="0">
              <a:solidFill>
                <a:srgbClr val="000000"/>
              </a:solidFill>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作为经纪商，代理客户买卖这类金融工具，收取佣金</a:t>
            </a:r>
            <a:endParaRPr lang="en-US" altLang="zh-CN" sz="2400" dirty="0">
              <a:solidFill>
                <a:srgbClr val="000000"/>
              </a:solidFill>
              <a:latin typeface="宋体" panose="02010600030101010101" pitchFamily="2" charset="-122"/>
              <a:ea typeface="宋体" panose="02010600030101010101" pitchFamily="2" charset="-122"/>
            </a:endParaRPr>
          </a:p>
          <a:p>
            <a:endParaRPr lang="en-US" altLang="zh-CN" sz="2400" dirty="0">
              <a:solidFill>
                <a:srgbClr val="000000"/>
              </a:solidFill>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套利，例如</a:t>
            </a:r>
            <a:r>
              <a:rPr lang="zh-CN" altLang="en-US" sz="2400" dirty="0">
                <a:latin typeface="宋体" panose="02010600030101010101" pitchFamily="2" charset="-122"/>
                <a:ea typeface="宋体" panose="02010600030101010101" pitchFamily="2" charset="-122"/>
              </a:rPr>
              <a:t>买权卖权等价理论</a:t>
            </a:r>
            <a:endParaRPr lang="en-US" altLang="zh-CN" sz="2400" dirty="0">
              <a:solidFill>
                <a:srgbClr val="000000"/>
              </a:solidFill>
              <a:latin typeface="宋体" panose="02010600030101010101" pitchFamily="2" charset="-122"/>
              <a:ea typeface="宋体" panose="02010600030101010101" pitchFamily="2" charset="-122"/>
            </a:endParaRPr>
          </a:p>
          <a:p>
            <a:endParaRPr lang="en-US" altLang="zh-CN" sz="2400" dirty="0">
              <a:solidFill>
                <a:srgbClr val="000000"/>
              </a:solidFill>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套期保值</a:t>
            </a:r>
            <a:endParaRPr lang="en-US" altLang="zh-CN" sz="2400" dirty="0">
              <a:solidFill>
                <a:srgbClr val="000000"/>
              </a:solidFill>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30</a:t>
            </a:fld>
            <a:endParaRPr lang="zh-CN" altLang="en-US"/>
          </a:p>
        </p:txBody>
      </p:sp>
    </p:spTree>
    <p:extLst>
      <p:ext uri="{BB962C8B-B14F-4D97-AF65-F5344CB8AC3E}">
        <p14:creationId xmlns:p14="http://schemas.microsoft.com/office/powerpoint/2010/main" val="2836881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投资银行的业务划分：风险投资</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marL="342900" lvl="2" indent="-342900"/>
            <a:r>
              <a:rPr lang="zh-CN" altLang="zh-CN" sz="2400" dirty="0">
                <a:solidFill>
                  <a:srgbClr val="000000"/>
                </a:solidFill>
                <a:latin typeface="宋体" panose="02010600030101010101" pitchFamily="2" charset="-122"/>
                <a:ea typeface="宋体" panose="02010600030101010101" pitchFamily="2" charset="-122"/>
              </a:rPr>
              <a:t>风险投资又称创业投资，是指对新兴公司在创业期和拓展期进行的资金融通，表现为风险大、收益高。</a:t>
            </a:r>
            <a:endParaRPr lang="en-US" altLang="zh-CN" sz="2400" dirty="0">
              <a:solidFill>
                <a:srgbClr val="000000"/>
              </a:solidFill>
              <a:latin typeface="宋体" panose="02010600030101010101" pitchFamily="2" charset="-122"/>
              <a:ea typeface="宋体" panose="02010600030101010101" pitchFamily="2" charset="-122"/>
            </a:endParaRPr>
          </a:p>
          <a:p>
            <a:pPr marL="342900" lvl="2" indent="-342900"/>
            <a:endParaRPr lang="en-US" altLang="zh-CN" sz="2400" dirty="0">
              <a:solidFill>
                <a:srgbClr val="000000"/>
              </a:solidFill>
              <a:latin typeface="宋体" panose="02010600030101010101" pitchFamily="2" charset="-122"/>
              <a:ea typeface="宋体" panose="02010600030101010101" pitchFamily="2" charset="-122"/>
            </a:endParaRPr>
          </a:p>
          <a:p>
            <a:pPr marL="342900" lvl="2" indent="-342900"/>
            <a:r>
              <a:rPr lang="zh-CN" altLang="zh-CN" sz="2400" dirty="0">
                <a:solidFill>
                  <a:srgbClr val="000000"/>
                </a:solidFill>
                <a:latin typeface="宋体" panose="02010600030101010101" pitchFamily="2" charset="-122"/>
                <a:ea typeface="宋体" panose="02010600030101010101" pitchFamily="2" charset="-122"/>
              </a:rPr>
              <a:t>这类公司高额潜在收益的实现过程中存在着很大的不确定性，其破产、倒闭的风险也非常大但却有很大的市场潜力。</a:t>
            </a:r>
            <a:endParaRPr lang="en-US" altLang="zh-CN" sz="2400" dirty="0">
              <a:solidFill>
                <a:srgbClr val="000000"/>
              </a:solidFill>
              <a:latin typeface="宋体" panose="02010600030101010101" pitchFamily="2" charset="-122"/>
              <a:ea typeface="宋体" panose="02010600030101010101" pitchFamily="2" charset="-122"/>
            </a:endParaRPr>
          </a:p>
          <a:p>
            <a:pPr marL="0" lvl="2" indent="0">
              <a:buNone/>
            </a:pPr>
            <a:endParaRPr lang="en-US" altLang="zh-CN" sz="2400" dirty="0">
              <a:latin typeface="宋体" panose="02010600030101010101" pitchFamily="2" charset="-122"/>
              <a:ea typeface="宋体" panose="02010600030101010101" pitchFamily="2" charset="-122"/>
            </a:endParaRPr>
          </a:p>
          <a:p>
            <a:pPr marL="342900" lvl="2" indent="-342900"/>
            <a:r>
              <a:rPr lang="zh-CN" altLang="en-US" sz="2400" dirty="0">
                <a:latin typeface="宋体" panose="02010600030101010101" pitchFamily="2" charset="-122"/>
                <a:ea typeface="宋体" panose="02010600030101010101" pitchFamily="2" charset="-122"/>
              </a:rPr>
              <a:t>投资银行设有专门的“创业基金”或“风险基金”</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31</a:t>
            </a:fld>
            <a:endParaRPr lang="zh-CN" altLang="en-US"/>
          </a:p>
        </p:txBody>
      </p:sp>
    </p:spTree>
    <p:extLst>
      <p:ext uri="{BB962C8B-B14F-4D97-AF65-F5344CB8AC3E}">
        <p14:creationId xmlns:p14="http://schemas.microsoft.com/office/powerpoint/2010/main" val="1030183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投资银行的业务划分：中信证券</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39148"/>
            <a:ext cx="10515600" cy="4537815"/>
          </a:xfrm>
        </p:spPr>
        <p:txBody>
          <a:bodyPr>
            <a:normAutofit/>
          </a:bodyPr>
          <a:lstStyle/>
          <a:p>
            <a:r>
              <a:rPr lang="zh-CN" altLang="en-US" sz="2400" dirty="0">
                <a:latin typeface="宋体" panose="02010600030101010101" pitchFamily="2" charset="-122"/>
                <a:ea typeface="宋体" panose="02010600030101010101" pitchFamily="2" charset="-122"/>
              </a:rPr>
              <a:t>中信证券股份有限公司是一家主要从事经纪业务、投行业务、自营业务及资产管理等业务的公司。截至</a:t>
            </a:r>
            <a:r>
              <a:rPr lang="en-US" altLang="zh-CN" sz="2400" dirty="0">
                <a:latin typeface="宋体" panose="02010600030101010101" pitchFamily="2" charset="-122"/>
                <a:ea typeface="宋体" panose="02010600030101010101" pitchFamily="2" charset="-122"/>
              </a:rPr>
              <a:t>2010</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公司的股票基金交易市场份额排名第一</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是我国第一批综合类创新试点券商</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本土最大的证券公司之一。</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32</a:t>
            </a:fld>
            <a:endParaRPr lang="zh-CN" altLang="en-US"/>
          </a:p>
        </p:txBody>
      </p:sp>
      <p:graphicFrame>
        <p:nvGraphicFramePr>
          <p:cNvPr id="6" name="表格 5">
            <a:extLst>
              <a:ext uri="{FF2B5EF4-FFF2-40B4-BE49-F238E27FC236}">
                <a16:creationId xmlns:a16="http://schemas.microsoft.com/office/drawing/2014/main" id="{46F984B7-90FE-4A76-B9A4-D41E1AB2AA4D}"/>
              </a:ext>
            </a:extLst>
          </p:cNvPr>
          <p:cNvGraphicFramePr>
            <a:graphicFrameLocks noGrp="1"/>
          </p:cNvGraphicFramePr>
          <p:nvPr>
            <p:extLst>
              <p:ext uri="{D42A27DB-BD31-4B8C-83A1-F6EECF244321}">
                <p14:modId xmlns:p14="http://schemas.microsoft.com/office/powerpoint/2010/main" val="4077906823"/>
              </p:ext>
            </p:extLst>
          </p:nvPr>
        </p:nvGraphicFramePr>
        <p:xfrm>
          <a:off x="1070187" y="2743199"/>
          <a:ext cx="9856166" cy="3884644"/>
        </p:xfrm>
        <a:graphic>
          <a:graphicData uri="http://schemas.openxmlformats.org/drawingml/2006/table">
            <a:tbl>
              <a:tblPr>
                <a:tableStyleId>{5C22544A-7EE6-4342-B048-85BDC9FD1C3A}</a:tableStyleId>
              </a:tblPr>
              <a:tblGrid>
                <a:gridCol w="2038897">
                  <a:extLst>
                    <a:ext uri="{9D8B030D-6E8A-4147-A177-3AD203B41FA5}">
                      <a16:colId xmlns:a16="http://schemas.microsoft.com/office/drawing/2014/main" val="325842505"/>
                    </a:ext>
                  </a:extLst>
                </a:gridCol>
                <a:gridCol w="2286036">
                  <a:extLst>
                    <a:ext uri="{9D8B030D-6E8A-4147-A177-3AD203B41FA5}">
                      <a16:colId xmlns:a16="http://schemas.microsoft.com/office/drawing/2014/main" val="1233161605"/>
                    </a:ext>
                  </a:extLst>
                </a:gridCol>
                <a:gridCol w="1627175">
                  <a:extLst>
                    <a:ext uri="{9D8B030D-6E8A-4147-A177-3AD203B41FA5}">
                      <a16:colId xmlns:a16="http://schemas.microsoft.com/office/drawing/2014/main" val="2767170719"/>
                    </a:ext>
                  </a:extLst>
                </a:gridCol>
                <a:gridCol w="2589634">
                  <a:extLst>
                    <a:ext uri="{9D8B030D-6E8A-4147-A177-3AD203B41FA5}">
                      <a16:colId xmlns:a16="http://schemas.microsoft.com/office/drawing/2014/main" val="3345031752"/>
                    </a:ext>
                  </a:extLst>
                </a:gridCol>
                <a:gridCol w="1314424">
                  <a:extLst>
                    <a:ext uri="{9D8B030D-6E8A-4147-A177-3AD203B41FA5}">
                      <a16:colId xmlns:a16="http://schemas.microsoft.com/office/drawing/2014/main" val="3517412128"/>
                    </a:ext>
                  </a:extLst>
                </a:gridCol>
              </a:tblGrid>
              <a:tr h="831794">
                <a:tc>
                  <a:txBody>
                    <a:bodyPr/>
                    <a:lstStyle/>
                    <a:p>
                      <a:pPr algn="ctr" rtl="0" fontAlgn="ctr"/>
                      <a:r>
                        <a:rPr lang="zh-CN" altLang="en-US" sz="2400" b="0" u="none" strike="noStrike" dirty="0">
                          <a:effectLst/>
                          <a:latin typeface="宋体" panose="02010600030101010101" pitchFamily="2" charset="-122"/>
                          <a:ea typeface="宋体" panose="02010600030101010101" pitchFamily="2" charset="-122"/>
                        </a:rPr>
                        <a:t>分行业</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zh-CN" altLang="en-US" sz="2400" b="0" u="none" strike="noStrike">
                          <a:effectLst/>
                          <a:latin typeface="宋体" panose="02010600030101010101" pitchFamily="2" charset="-122"/>
                          <a:ea typeface="宋体" panose="02010600030101010101" pitchFamily="2" charset="-122"/>
                        </a:rPr>
                        <a:t>营业收入（万元）</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zh-CN" altLang="en-US" sz="2400" b="0" u="none" strike="noStrike">
                          <a:effectLst/>
                          <a:latin typeface="宋体" panose="02010600030101010101" pitchFamily="2" charset="-122"/>
                          <a:ea typeface="宋体" panose="02010600030101010101" pitchFamily="2" charset="-122"/>
                        </a:rPr>
                        <a:t>收入比例</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zh-CN" altLang="en-US" sz="2400" b="0" u="none" strike="noStrike" dirty="0">
                          <a:effectLst/>
                          <a:latin typeface="宋体" panose="02010600030101010101" pitchFamily="2" charset="-122"/>
                          <a:ea typeface="宋体" panose="02010600030101010101" pitchFamily="2" charset="-122"/>
                        </a:rPr>
                        <a:t>营业成本（万元）</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zh-CN" altLang="en-US" sz="2400" b="0" u="none" strike="noStrike" dirty="0">
                          <a:effectLst/>
                          <a:latin typeface="宋体" panose="02010600030101010101" pitchFamily="2" charset="-122"/>
                          <a:ea typeface="宋体" panose="02010600030101010101" pitchFamily="2" charset="-122"/>
                        </a:rPr>
                        <a:t>毛利率</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346479005"/>
                  </a:ext>
                </a:extLst>
              </a:tr>
              <a:tr h="421756">
                <a:tc>
                  <a:txBody>
                    <a:bodyPr/>
                    <a:lstStyle/>
                    <a:p>
                      <a:pPr algn="ctr" rtl="0" fontAlgn="ctr"/>
                      <a:r>
                        <a:rPr lang="zh-CN" altLang="en-US" sz="2400" b="0" u="none" strike="noStrike" dirty="0">
                          <a:effectLst/>
                          <a:latin typeface="宋体" panose="02010600030101010101" pitchFamily="2" charset="-122"/>
                          <a:ea typeface="宋体" panose="02010600030101010101" pitchFamily="2" charset="-122"/>
                        </a:rPr>
                        <a:t>经纪业务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dirty="0">
                          <a:effectLst/>
                          <a:latin typeface="宋体" panose="02010600030101010101" pitchFamily="2" charset="-122"/>
                          <a:ea typeface="宋体" panose="02010600030101010101" pitchFamily="2" charset="-122"/>
                        </a:rPr>
                        <a:t>234260.4</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38.78%</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a:effectLst/>
                          <a:latin typeface="宋体" panose="02010600030101010101" pitchFamily="2" charset="-122"/>
                          <a:ea typeface="宋体" panose="02010600030101010101" pitchFamily="2" charset="-122"/>
                        </a:rPr>
                        <a:t>127112.4</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a:effectLst/>
                          <a:latin typeface="宋体" panose="02010600030101010101" pitchFamily="2" charset="-122"/>
                          <a:ea typeface="宋体" panose="02010600030101010101" pitchFamily="2" charset="-122"/>
                        </a:rPr>
                        <a:t>45.74%</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4252514272"/>
                  </a:ext>
                </a:extLst>
              </a:tr>
              <a:tr h="736446">
                <a:tc>
                  <a:txBody>
                    <a:bodyPr/>
                    <a:lstStyle/>
                    <a:p>
                      <a:pPr algn="ctr" rtl="0" fontAlgn="ctr"/>
                      <a:r>
                        <a:rPr lang="zh-CN" altLang="en-US" sz="2400" b="0" u="none" strike="noStrike">
                          <a:effectLst/>
                          <a:latin typeface="宋体" panose="02010600030101010101" pitchFamily="2" charset="-122"/>
                          <a:ea typeface="宋体" panose="02010600030101010101" pitchFamily="2" charset="-122"/>
                        </a:rPr>
                        <a:t>资产管理业务</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dirty="0">
                          <a:effectLst/>
                          <a:latin typeface="宋体" panose="02010600030101010101" pitchFamily="2" charset="-122"/>
                          <a:ea typeface="宋体" panose="02010600030101010101" pitchFamily="2" charset="-122"/>
                        </a:rPr>
                        <a:t>34545.08</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5.72%</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a:effectLst/>
                          <a:latin typeface="宋体" panose="02010600030101010101" pitchFamily="2" charset="-122"/>
                          <a:ea typeface="宋体" panose="02010600030101010101" pitchFamily="2" charset="-122"/>
                        </a:rPr>
                        <a:t>20495.72</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a:effectLst/>
                          <a:latin typeface="宋体" panose="02010600030101010101" pitchFamily="2" charset="-122"/>
                          <a:ea typeface="宋体" panose="02010600030101010101" pitchFamily="2" charset="-122"/>
                        </a:rPr>
                        <a:t>40.67%</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883598703"/>
                  </a:ext>
                </a:extLst>
              </a:tr>
              <a:tr h="736446">
                <a:tc>
                  <a:txBody>
                    <a:bodyPr/>
                    <a:lstStyle/>
                    <a:p>
                      <a:pPr algn="ctr" rtl="0" fontAlgn="ctr"/>
                      <a:r>
                        <a:rPr lang="zh-CN" altLang="en-US" sz="2400" b="0" u="none" strike="noStrike">
                          <a:effectLst/>
                          <a:latin typeface="宋体" panose="02010600030101010101" pitchFamily="2" charset="-122"/>
                          <a:ea typeface="宋体" panose="02010600030101010101" pitchFamily="2" charset="-122"/>
                        </a:rPr>
                        <a:t>证券投资业务</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dirty="0">
                          <a:effectLst/>
                          <a:latin typeface="宋体" panose="02010600030101010101" pitchFamily="2" charset="-122"/>
                          <a:ea typeface="宋体" panose="02010600030101010101" pitchFamily="2" charset="-122"/>
                        </a:rPr>
                        <a:t>216075.1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35.77%</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dirty="0">
                          <a:effectLst/>
                          <a:latin typeface="宋体" panose="02010600030101010101" pitchFamily="2" charset="-122"/>
                          <a:ea typeface="宋体" panose="02010600030101010101" pitchFamily="2" charset="-122"/>
                        </a:rPr>
                        <a:t>114364.4</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a:effectLst/>
                          <a:latin typeface="宋体" panose="02010600030101010101" pitchFamily="2" charset="-122"/>
                          <a:ea typeface="宋体" panose="02010600030101010101" pitchFamily="2" charset="-122"/>
                        </a:rPr>
                        <a:t>47.07%</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69605963"/>
                  </a:ext>
                </a:extLst>
              </a:tr>
              <a:tr h="736446">
                <a:tc>
                  <a:txBody>
                    <a:bodyPr/>
                    <a:lstStyle/>
                    <a:p>
                      <a:pPr algn="ctr" rtl="0" fontAlgn="ctr"/>
                      <a:r>
                        <a:rPr lang="zh-CN" altLang="en-US" sz="2400" b="0" u="none" strike="noStrike">
                          <a:effectLst/>
                          <a:latin typeface="宋体" panose="02010600030101010101" pitchFamily="2" charset="-122"/>
                          <a:ea typeface="宋体" panose="02010600030101010101" pitchFamily="2" charset="-122"/>
                        </a:rPr>
                        <a:t>证券承销业务</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a:effectLst/>
                          <a:latin typeface="宋体" panose="02010600030101010101" pitchFamily="2" charset="-122"/>
                          <a:ea typeface="宋体" panose="02010600030101010101" pitchFamily="2" charset="-122"/>
                        </a:rPr>
                        <a:t>63032.53</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10.43%</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dirty="0">
                          <a:effectLst/>
                          <a:latin typeface="宋体" panose="02010600030101010101" pitchFamily="2" charset="-122"/>
                          <a:ea typeface="宋体" panose="02010600030101010101" pitchFamily="2" charset="-122"/>
                        </a:rPr>
                        <a:t>53788.9</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dirty="0">
                          <a:effectLst/>
                          <a:latin typeface="宋体" panose="02010600030101010101" pitchFamily="2" charset="-122"/>
                          <a:ea typeface="宋体" panose="02010600030101010101" pitchFamily="2" charset="-122"/>
                        </a:rPr>
                        <a:t>14.66%</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930176759"/>
                  </a:ext>
                </a:extLst>
              </a:tr>
              <a:tr h="421756">
                <a:tc>
                  <a:txBody>
                    <a:bodyPr/>
                    <a:lstStyle/>
                    <a:p>
                      <a:pPr algn="ctr" rtl="0" fontAlgn="ctr"/>
                      <a:r>
                        <a:rPr lang="zh-CN" altLang="en-US" sz="2400" b="0" u="none" strike="noStrike">
                          <a:effectLst/>
                          <a:latin typeface="宋体" panose="02010600030101010101" pitchFamily="2" charset="-122"/>
                          <a:ea typeface="宋体" panose="02010600030101010101" pitchFamily="2" charset="-122"/>
                        </a:rPr>
                        <a:t>其他</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a:effectLst/>
                          <a:latin typeface="宋体" panose="02010600030101010101" pitchFamily="2" charset="-122"/>
                          <a:ea typeface="宋体" panose="02010600030101010101" pitchFamily="2" charset="-122"/>
                        </a:rPr>
                        <a:t>56221.16</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9.31%</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dirty="0">
                          <a:effectLst/>
                          <a:latin typeface="宋体" panose="02010600030101010101" pitchFamily="2" charset="-122"/>
                          <a:ea typeface="宋体" panose="02010600030101010101" pitchFamily="2" charset="-122"/>
                        </a:rPr>
                        <a:t>17680.21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rtl="0" fontAlgn="ctr"/>
                      <a:r>
                        <a:rPr lang="en-US" altLang="zh-CN" sz="2400" b="0" u="none" strike="noStrike" dirty="0">
                          <a:effectLst/>
                          <a:latin typeface="宋体" panose="02010600030101010101" pitchFamily="2" charset="-122"/>
                          <a:ea typeface="宋体" panose="02010600030101010101" pitchFamily="2" charset="-122"/>
                        </a:rPr>
                        <a:t>68.55%</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528898060"/>
                  </a:ext>
                </a:extLst>
              </a:tr>
            </a:tbl>
          </a:graphicData>
        </a:graphic>
      </p:graphicFrame>
    </p:spTree>
    <p:extLst>
      <p:ext uri="{BB962C8B-B14F-4D97-AF65-F5344CB8AC3E}">
        <p14:creationId xmlns:p14="http://schemas.microsoft.com/office/powerpoint/2010/main" val="1841667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投资银行的业务划分：中信证券</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96925" y="1576769"/>
            <a:ext cx="10515600" cy="4351338"/>
          </a:xfrm>
        </p:spPr>
        <p:txBody>
          <a:bodyPr>
            <a:normAutofit/>
          </a:bodyPr>
          <a:lstStyle/>
          <a:p>
            <a:r>
              <a:rPr lang="en-US" altLang="zh-CN" sz="2400" dirty="0">
                <a:latin typeface="宋体" panose="02010600030101010101" pitchFamily="2" charset="-122"/>
                <a:ea typeface="宋体" panose="02010600030101010101" pitchFamily="2" charset="-122"/>
              </a:rPr>
              <a:t>2017</a:t>
            </a:r>
            <a:r>
              <a:rPr lang="zh-CN" altLang="en-US" sz="2400" dirty="0">
                <a:latin typeface="宋体" panose="02010600030101010101" pitchFamily="2" charset="-122"/>
                <a:ea typeface="宋体" panose="02010600030101010101" pitchFamily="2" charset="-122"/>
              </a:rPr>
              <a:t>年中信证券营业收入结构情况</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33</a:t>
            </a:fld>
            <a:endParaRPr lang="zh-CN" altLang="en-US"/>
          </a:p>
        </p:txBody>
      </p:sp>
      <p:graphicFrame>
        <p:nvGraphicFramePr>
          <p:cNvPr id="4" name="表格 3">
            <a:extLst>
              <a:ext uri="{FF2B5EF4-FFF2-40B4-BE49-F238E27FC236}">
                <a16:creationId xmlns:a16="http://schemas.microsoft.com/office/drawing/2014/main" id="{293645F4-4578-455B-B136-D43F4ECA4381}"/>
              </a:ext>
            </a:extLst>
          </p:cNvPr>
          <p:cNvGraphicFramePr>
            <a:graphicFrameLocks noGrp="1"/>
          </p:cNvGraphicFramePr>
          <p:nvPr>
            <p:extLst>
              <p:ext uri="{D42A27DB-BD31-4B8C-83A1-F6EECF244321}">
                <p14:modId xmlns:p14="http://schemas.microsoft.com/office/powerpoint/2010/main" val="2433171322"/>
              </p:ext>
            </p:extLst>
          </p:nvPr>
        </p:nvGraphicFramePr>
        <p:xfrm>
          <a:off x="629918" y="2118931"/>
          <a:ext cx="10723881" cy="3455513"/>
        </p:xfrm>
        <a:graphic>
          <a:graphicData uri="http://schemas.openxmlformats.org/drawingml/2006/table">
            <a:tbl>
              <a:tblPr>
                <a:tableStyleId>{5C22544A-7EE6-4342-B048-85BDC9FD1C3A}</a:tableStyleId>
              </a:tblPr>
              <a:tblGrid>
                <a:gridCol w="2905486">
                  <a:extLst>
                    <a:ext uri="{9D8B030D-6E8A-4147-A177-3AD203B41FA5}">
                      <a16:colId xmlns:a16="http://schemas.microsoft.com/office/drawing/2014/main" val="1727109053"/>
                    </a:ext>
                  </a:extLst>
                </a:gridCol>
                <a:gridCol w="2588524">
                  <a:extLst>
                    <a:ext uri="{9D8B030D-6E8A-4147-A177-3AD203B41FA5}">
                      <a16:colId xmlns:a16="http://schemas.microsoft.com/office/drawing/2014/main" val="2661283319"/>
                    </a:ext>
                  </a:extLst>
                </a:gridCol>
                <a:gridCol w="1373501">
                  <a:extLst>
                    <a:ext uri="{9D8B030D-6E8A-4147-A177-3AD203B41FA5}">
                      <a16:colId xmlns:a16="http://schemas.microsoft.com/office/drawing/2014/main" val="1332891252"/>
                    </a:ext>
                  </a:extLst>
                </a:gridCol>
                <a:gridCol w="2482869">
                  <a:extLst>
                    <a:ext uri="{9D8B030D-6E8A-4147-A177-3AD203B41FA5}">
                      <a16:colId xmlns:a16="http://schemas.microsoft.com/office/drawing/2014/main" val="1798953321"/>
                    </a:ext>
                  </a:extLst>
                </a:gridCol>
                <a:gridCol w="1373501">
                  <a:extLst>
                    <a:ext uri="{9D8B030D-6E8A-4147-A177-3AD203B41FA5}">
                      <a16:colId xmlns:a16="http://schemas.microsoft.com/office/drawing/2014/main" val="3679517931"/>
                    </a:ext>
                  </a:extLst>
                </a:gridCol>
              </a:tblGrid>
              <a:tr h="819018">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分行业</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营业收入（万元）</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收入比例</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营业成本（万元）</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毛利率</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503199395"/>
                  </a:ext>
                </a:extLst>
              </a:tr>
              <a:tr h="527299">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经纪业务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1,081,546.11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24.98%</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593,940.82</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45.08%</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45200186"/>
                  </a:ext>
                </a:extLst>
              </a:tr>
              <a:tr h="527299">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资产管理业务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757,499.51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17.50%</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403,308.38</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46.76%</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944847546"/>
                  </a:ext>
                </a:extLst>
              </a:tr>
              <a:tr h="527299">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证券投资业务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772,919.67</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17.85%</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408,196.50</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47.19%</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858275857"/>
                  </a:ext>
                </a:extLst>
              </a:tr>
              <a:tr h="527299">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证券承销业务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400,192.61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9.24%</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218,574.84</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45.38%</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685155157"/>
                  </a:ext>
                </a:extLst>
              </a:tr>
              <a:tr h="527299">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其他业务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1,317,005.51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30.42%</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1,080,309.80</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17.97%</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647089924"/>
                  </a:ext>
                </a:extLst>
              </a:tr>
            </a:tbl>
          </a:graphicData>
        </a:graphic>
      </p:graphicFrame>
    </p:spTree>
    <p:extLst>
      <p:ext uri="{BB962C8B-B14F-4D97-AF65-F5344CB8AC3E}">
        <p14:creationId xmlns:p14="http://schemas.microsoft.com/office/powerpoint/2010/main" val="1460507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投资银行的业务划分：中信证券</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32374"/>
            <a:ext cx="10515600" cy="4544589"/>
          </a:xfrm>
        </p:spPr>
        <p:txBody>
          <a:bodyPr>
            <a:normAutofit/>
          </a:bodyPr>
          <a:lstStyle/>
          <a:p>
            <a:r>
              <a:rPr lang="zh-CN" altLang="en-US" sz="2400" dirty="0">
                <a:latin typeface="宋体" panose="02010600030101010101" pitchFamily="2" charset="-122"/>
                <a:ea typeface="宋体" panose="02010600030101010101" pitchFamily="2" charset="-122"/>
              </a:rPr>
              <a:t>截至</a:t>
            </a:r>
            <a:r>
              <a:rPr lang="en-US" altLang="zh-CN" sz="2400" dirty="0">
                <a:latin typeface="宋体" panose="02010600030101010101" pitchFamily="2" charset="-122"/>
                <a:ea typeface="宋体" panose="02010600030101010101" pitchFamily="2" charset="-122"/>
              </a:rPr>
              <a:t>2020</a:t>
            </a:r>
            <a:r>
              <a:rPr lang="zh-CN" altLang="en-US" sz="2400" dirty="0">
                <a:latin typeface="宋体" panose="02010600030101010101" pitchFamily="2" charset="-122"/>
                <a:ea typeface="宋体" panose="02010600030101010101" pitchFamily="2" charset="-122"/>
              </a:rPr>
              <a:t>年末，中信证券总资产达</a:t>
            </a:r>
            <a:r>
              <a:rPr lang="en-US" altLang="zh-CN" sz="2400" dirty="0">
                <a:latin typeface="宋体" panose="02010600030101010101" pitchFamily="2" charset="-122"/>
                <a:ea typeface="宋体" panose="02010600030101010101" pitchFamily="2" charset="-122"/>
              </a:rPr>
              <a:t>1.05</a:t>
            </a:r>
            <a:r>
              <a:rPr lang="zh-CN" altLang="en-US" sz="2400" dirty="0">
                <a:latin typeface="宋体" panose="02010600030101010101" pitchFamily="2" charset="-122"/>
                <a:ea typeface="宋体" panose="02010600030101010101" pitchFamily="2" charset="-122"/>
              </a:rPr>
              <a:t>万亿元，成为国内首家资产规模过万亿元的证券公司</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2020</a:t>
            </a:r>
            <a:r>
              <a:rPr lang="zh-CN" altLang="en-US" sz="2400" dirty="0">
                <a:latin typeface="宋体" panose="02010600030101010101" pitchFamily="2" charset="-122"/>
                <a:ea typeface="宋体" panose="02010600030101010101" pitchFamily="2" charset="-122"/>
              </a:rPr>
              <a:t>年中信证券营业收入结构情况</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34</a:t>
            </a:fld>
            <a:endParaRPr lang="zh-CN" altLang="en-US"/>
          </a:p>
        </p:txBody>
      </p:sp>
      <p:graphicFrame>
        <p:nvGraphicFramePr>
          <p:cNvPr id="4" name="表格 3">
            <a:extLst>
              <a:ext uri="{FF2B5EF4-FFF2-40B4-BE49-F238E27FC236}">
                <a16:creationId xmlns:a16="http://schemas.microsoft.com/office/drawing/2014/main" id="{A07D7E1A-918E-4855-AED1-CFF422141CEF}"/>
              </a:ext>
            </a:extLst>
          </p:cNvPr>
          <p:cNvGraphicFramePr>
            <a:graphicFrameLocks noGrp="1"/>
          </p:cNvGraphicFramePr>
          <p:nvPr>
            <p:extLst>
              <p:ext uri="{D42A27DB-BD31-4B8C-83A1-F6EECF244321}">
                <p14:modId xmlns:p14="http://schemas.microsoft.com/office/powerpoint/2010/main" val="3286277460"/>
              </p:ext>
            </p:extLst>
          </p:nvPr>
        </p:nvGraphicFramePr>
        <p:xfrm>
          <a:off x="732357" y="3062319"/>
          <a:ext cx="10727285" cy="2541759"/>
        </p:xfrm>
        <a:graphic>
          <a:graphicData uri="http://schemas.openxmlformats.org/drawingml/2006/table">
            <a:tbl>
              <a:tblPr>
                <a:tableStyleId>{5C22544A-7EE6-4342-B048-85BDC9FD1C3A}</a:tableStyleId>
              </a:tblPr>
              <a:tblGrid>
                <a:gridCol w="2906408">
                  <a:extLst>
                    <a:ext uri="{9D8B030D-6E8A-4147-A177-3AD203B41FA5}">
                      <a16:colId xmlns:a16="http://schemas.microsoft.com/office/drawing/2014/main" val="3009276286"/>
                    </a:ext>
                  </a:extLst>
                </a:gridCol>
                <a:gridCol w="2589344">
                  <a:extLst>
                    <a:ext uri="{9D8B030D-6E8A-4147-A177-3AD203B41FA5}">
                      <a16:colId xmlns:a16="http://schemas.microsoft.com/office/drawing/2014/main" val="2384817885"/>
                    </a:ext>
                  </a:extLst>
                </a:gridCol>
                <a:gridCol w="1373938">
                  <a:extLst>
                    <a:ext uri="{9D8B030D-6E8A-4147-A177-3AD203B41FA5}">
                      <a16:colId xmlns:a16="http://schemas.microsoft.com/office/drawing/2014/main" val="349424655"/>
                    </a:ext>
                  </a:extLst>
                </a:gridCol>
                <a:gridCol w="2483657">
                  <a:extLst>
                    <a:ext uri="{9D8B030D-6E8A-4147-A177-3AD203B41FA5}">
                      <a16:colId xmlns:a16="http://schemas.microsoft.com/office/drawing/2014/main" val="1958659562"/>
                    </a:ext>
                  </a:extLst>
                </a:gridCol>
                <a:gridCol w="1373938">
                  <a:extLst>
                    <a:ext uri="{9D8B030D-6E8A-4147-A177-3AD203B41FA5}">
                      <a16:colId xmlns:a16="http://schemas.microsoft.com/office/drawing/2014/main" val="157728870"/>
                    </a:ext>
                  </a:extLst>
                </a:gridCol>
              </a:tblGrid>
              <a:tr h="436159">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分行业</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营业收入（万元）</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收入比例</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营业成本（万元）</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毛利率</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438518101"/>
                  </a:ext>
                </a:extLst>
              </a:tr>
              <a:tr h="421120">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经纪业务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1,439,797.14</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26.48%</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854,048.32</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40.68%</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308114821"/>
                  </a:ext>
                </a:extLst>
              </a:tr>
              <a:tr h="421120">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资产管理业务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956,105.63</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17.58%</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482,317.41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49.55%</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4885631"/>
                  </a:ext>
                </a:extLst>
              </a:tr>
              <a:tr h="421120">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证券投资业务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1,340,609.99</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24.65%</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1,072,077.75</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20.03%</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783480341"/>
                  </a:ext>
                </a:extLst>
              </a:tr>
              <a:tr h="421120">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证券承销业务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648,747.69</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11.93%</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259,234.42</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60.03%</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133976508"/>
                  </a:ext>
                </a:extLst>
              </a:tr>
              <a:tr h="421120">
                <a:tc>
                  <a:txBody>
                    <a:bodyPr/>
                    <a:lstStyle/>
                    <a:p>
                      <a:pPr algn="ctr" fontAlgn="ctr"/>
                      <a:r>
                        <a:rPr lang="zh-CN" altLang="en-US" sz="2400" b="0" u="none" strike="noStrike" dirty="0">
                          <a:effectLst/>
                          <a:latin typeface="宋体" panose="02010600030101010101" pitchFamily="2" charset="-122"/>
                          <a:ea typeface="宋体" panose="02010600030101010101" pitchFamily="2" charset="-122"/>
                        </a:rPr>
                        <a:t>其他业务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a:effectLst/>
                          <a:latin typeface="宋体" panose="02010600030101010101" pitchFamily="2" charset="-122"/>
                          <a:ea typeface="宋体" panose="02010600030101010101" pitchFamily="2" charset="-122"/>
                        </a:rPr>
                        <a:t>1,053,012.58</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solidFill>
                            <a:srgbClr val="FF0000"/>
                          </a:solidFill>
                          <a:effectLst/>
                          <a:latin typeface="宋体" panose="02010600030101010101" pitchFamily="2" charset="-122"/>
                          <a:ea typeface="宋体" panose="02010600030101010101" pitchFamily="2" charset="-122"/>
                        </a:rPr>
                        <a:t>19.36%</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706,770.53</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u="none" strike="noStrike" dirty="0">
                          <a:effectLst/>
                          <a:latin typeface="宋体" panose="02010600030101010101" pitchFamily="2" charset="-122"/>
                          <a:ea typeface="宋体" panose="02010600030101010101" pitchFamily="2" charset="-122"/>
                        </a:rPr>
                        <a:t>32.88%</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609253200"/>
                  </a:ext>
                </a:extLst>
              </a:tr>
            </a:tbl>
          </a:graphicData>
        </a:graphic>
      </p:graphicFrame>
    </p:spTree>
    <p:extLst>
      <p:ext uri="{BB962C8B-B14F-4D97-AF65-F5344CB8AC3E}">
        <p14:creationId xmlns:p14="http://schemas.microsoft.com/office/powerpoint/2010/main" val="3976843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91514"/>
          </a:xfrm>
        </p:spPr>
        <p:txBody>
          <a:bodyPr>
            <a:normAutofit/>
          </a:bodyPr>
          <a:lstStyle/>
          <a:p>
            <a:r>
              <a:rPr lang="zh-CN" altLang="en-US" sz="3200" dirty="0">
                <a:latin typeface="宋体" panose="02010600030101010101" pitchFamily="2" charset="-122"/>
                <a:ea typeface="宋体" panose="02010600030101010101" pitchFamily="2" charset="-122"/>
              </a:rPr>
              <a:t>投资银行的业务划分：中信证券</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93710"/>
            <a:ext cx="10515600" cy="4638087"/>
          </a:xfrm>
        </p:spPr>
        <p:txBody>
          <a:bodyPr>
            <a:normAutofit/>
          </a:bodyPr>
          <a:lstStyle/>
          <a:p>
            <a:r>
              <a:rPr lang="en-US" altLang="zh-CN" sz="2400" dirty="0">
                <a:latin typeface="宋体" panose="02010600030101010101" pitchFamily="2" charset="-122"/>
                <a:ea typeface="宋体" panose="02010600030101010101" pitchFamily="2" charset="-122"/>
              </a:rPr>
              <a:t>2022</a:t>
            </a:r>
            <a:r>
              <a:rPr lang="zh-CN" altLang="en-US" sz="2400" dirty="0">
                <a:latin typeface="宋体" panose="02010600030101010101" pitchFamily="2" charset="-122"/>
                <a:ea typeface="宋体" panose="02010600030101010101" pitchFamily="2" charset="-122"/>
              </a:rPr>
              <a:t>年年末中信证券营业收入结构情况</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671549" y="105664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35</a:t>
            </a:fld>
            <a:endParaRPr lang="zh-CN" altLang="en-US"/>
          </a:p>
        </p:txBody>
      </p:sp>
      <p:graphicFrame>
        <p:nvGraphicFramePr>
          <p:cNvPr id="6" name="表格 5">
            <a:extLst>
              <a:ext uri="{FF2B5EF4-FFF2-40B4-BE49-F238E27FC236}">
                <a16:creationId xmlns:a16="http://schemas.microsoft.com/office/drawing/2014/main" id="{7E65575E-72BB-ABC9-DEAC-C826F6208F17}"/>
              </a:ext>
            </a:extLst>
          </p:cNvPr>
          <p:cNvGraphicFramePr>
            <a:graphicFrameLocks noGrp="1"/>
          </p:cNvGraphicFramePr>
          <p:nvPr>
            <p:extLst>
              <p:ext uri="{D42A27DB-BD31-4B8C-83A1-F6EECF244321}">
                <p14:modId xmlns:p14="http://schemas.microsoft.com/office/powerpoint/2010/main" val="1977878603"/>
              </p:ext>
            </p:extLst>
          </p:nvPr>
        </p:nvGraphicFramePr>
        <p:xfrm>
          <a:off x="773147" y="1748155"/>
          <a:ext cx="10741521" cy="3264111"/>
        </p:xfrm>
        <a:graphic>
          <a:graphicData uri="http://schemas.openxmlformats.org/drawingml/2006/table">
            <a:tbl>
              <a:tblPr>
                <a:tableStyleId>{5C22544A-7EE6-4342-B048-85BDC9FD1C3A}</a:tableStyleId>
              </a:tblPr>
              <a:tblGrid>
                <a:gridCol w="2102195">
                  <a:extLst>
                    <a:ext uri="{9D8B030D-6E8A-4147-A177-3AD203B41FA5}">
                      <a16:colId xmlns:a16="http://schemas.microsoft.com/office/drawing/2014/main" val="604919418"/>
                    </a:ext>
                  </a:extLst>
                </a:gridCol>
                <a:gridCol w="2348919">
                  <a:extLst>
                    <a:ext uri="{9D8B030D-6E8A-4147-A177-3AD203B41FA5}">
                      <a16:colId xmlns:a16="http://schemas.microsoft.com/office/drawing/2014/main" val="871818763"/>
                    </a:ext>
                  </a:extLst>
                </a:gridCol>
                <a:gridCol w="1840512">
                  <a:extLst>
                    <a:ext uri="{9D8B030D-6E8A-4147-A177-3AD203B41FA5}">
                      <a16:colId xmlns:a16="http://schemas.microsoft.com/office/drawing/2014/main" val="1850722762"/>
                    </a:ext>
                  </a:extLst>
                </a:gridCol>
                <a:gridCol w="2431366">
                  <a:extLst>
                    <a:ext uri="{9D8B030D-6E8A-4147-A177-3AD203B41FA5}">
                      <a16:colId xmlns:a16="http://schemas.microsoft.com/office/drawing/2014/main" val="261181627"/>
                    </a:ext>
                  </a:extLst>
                </a:gridCol>
                <a:gridCol w="2018529">
                  <a:extLst>
                    <a:ext uri="{9D8B030D-6E8A-4147-A177-3AD203B41FA5}">
                      <a16:colId xmlns:a16="http://schemas.microsoft.com/office/drawing/2014/main" val="3923159509"/>
                    </a:ext>
                  </a:extLst>
                </a:gridCol>
              </a:tblGrid>
              <a:tr h="729666">
                <a:tc>
                  <a:txBody>
                    <a:bodyPr/>
                    <a:lstStyle/>
                    <a:p>
                      <a:pPr algn="ctr" fontAlgn="ctr"/>
                      <a:r>
                        <a:rPr lang="zh-CN" altLang="en-US" sz="2400" u="none" strike="noStrike" dirty="0">
                          <a:effectLst/>
                          <a:latin typeface="宋体" panose="02010600030101010101" pitchFamily="2" charset="-122"/>
                          <a:ea typeface="宋体" panose="02010600030101010101" pitchFamily="2" charset="-122"/>
                        </a:rPr>
                        <a:t>分行业</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u="none" strike="noStrike">
                          <a:effectLst/>
                          <a:latin typeface="宋体" panose="02010600030101010101" pitchFamily="2" charset="-122"/>
                          <a:ea typeface="宋体" panose="02010600030101010101" pitchFamily="2" charset="-122"/>
                        </a:rPr>
                        <a:t>营业收入（万元）</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u="none" strike="noStrike">
                          <a:effectLst/>
                          <a:latin typeface="宋体" panose="02010600030101010101" pitchFamily="2" charset="-122"/>
                          <a:ea typeface="宋体" panose="02010600030101010101" pitchFamily="2" charset="-122"/>
                        </a:rPr>
                        <a:t>收入比例</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u="none" strike="noStrike">
                          <a:effectLst/>
                          <a:latin typeface="宋体" panose="02010600030101010101" pitchFamily="2" charset="-122"/>
                          <a:ea typeface="宋体" panose="02010600030101010101" pitchFamily="2" charset="-122"/>
                        </a:rPr>
                        <a:t>营业成本（万元）</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u="none" strike="noStrike" dirty="0">
                          <a:effectLst/>
                          <a:latin typeface="宋体" panose="02010600030101010101" pitchFamily="2" charset="-122"/>
                          <a:ea typeface="宋体" panose="02010600030101010101" pitchFamily="2" charset="-122"/>
                        </a:rPr>
                        <a:t>毛利率</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305120793"/>
                  </a:ext>
                </a:extLst>
              </a:tr>
              <a:tr h="506889">
                <a:tc>
                  <a:txBody>
                    <a:bodyPr/>
                    <a:lstStyle/>
                    <a:p>
                      <a:pPr algn="ctr" fontAlgn="ctr"/>
                      <a:r>
                        <a:rPr lang="zh-CN" altLang="en-US" sz="2400" u="none" strike="noStrike" dirty="0">
                          <a:effectLst/>
                          <a:latin typeface="宋体" panose="02010600030101010101" pitchFamily="2" charset="-122"/>
                          <a:ea typeface="宋体" panose="02010600030101010101" pitchFamily="2" charset="-122"/>
                        </a:rPr>
                        <a:t>经纪业务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effectLst/>
                          <a:latin typeface="宋体" panose="02010600030101010101" pitchFamily="2" charset="-122"/>
                          <a:ea typeface="宋体" panose="02010600030101010101" pitchFamily="2" charset="-122"/>
                        </a:rPr>
                        <a:t>1648830.54</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solidFill>
                            <a:srgbClr val="FF0000"/>
                          </a:solidFill>
                          <a:effectLst/>
                          <a:latin typeface="宋体" panose="02010600030101010101" pitchFamily="2" charset="-122"/>
                          <a:ea typeface="宋体" panose="02010600030101010101" pitchFamily="2" charset="-122"/>
                        </a:rPr>
                        <a:t>25.32%</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effectLst/>
                          <a:latin typeface="宋体" panose="02010600030101010101" pitchFamily="2" charset="-122"/>
                          <a:ea typeface="宋体" panose="02010600030101010101" pitchFamily="2" charset="-122"/>
                        </a:rPr>
                        <a:t>1253156.14</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effectLst/>
                          <a:latin typeface="宋体" panose="02010600030101010101" pitchFamily="2" charset="-122"/>
                          <a:ea typeface="宋体" panose="02010600030101010101" pitchFamily="2" charset="-122"/>
                        </a:rPr>
                        <a:t>24%</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75117034"/>
                  </a:ext>
                </a:extLst>
              </a:tr>
              <a:tr h="506889">
                <a:tc>
                  <a:txBody>
                    <a:bodyPr/>
                    <a:lstStyle/>
                    <a:p>
                      <a:pPr algn="ctr" fontAlgn="ctr"/>
                      <a:r>
                        <a:rPr lang="zh-CN" altLang="en-US" sz="2400" u="none" strike="noStrike" dirty="0">
                          <a:effectLst/>
                          <a:latin typeface="宋体" panose="02010600030101010101" pitchFamily="2" charset="-122"/>
                          <a:ea typeface="宋体" panose="02010600030101010101" pitchFamily="2" charset="-122"/>
                        </a:rPr>
                        <a:t>资产管理业务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effectLst/>
                          <a:latin typeface="宋体" panose="02010600030101010101" pitchFamily="2" charset="-122"/>
                          <a:ea typeface="宋体" panose="02010600030101010101" pitchFamily="2" charset="-122"/>
                        </a:rPr>
                        <a:t>1218480.36</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solidFill>
                            <a:srgbClr val="FF0000"/>
                          </a:solidFill>
                          <a:effectLst/>
                          <a:latin typeface="宋体" panose="02010600030101010101" pitchFamily="2" charset="-122"/>
                          <a:ea typeface="宋体" panose="02010600030101010101" pitchFamily="2" charset="-122"/>
                        </a:rPr>
                        <a:t>18.71%</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effectLst/>
                          <a:latin typeface="宋体" panose="02010600030101010101" pitchFamily="2" charset="-122"/>
                          <a:ea typeface="宋体" panose="02010600030101010101" pitchFamily="2" charset="-122"/>
                        </a:rPr>
                        <a:t>647940.37</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effectLst/>
                          <a:latin typeface="宋体" panose="02010600030101010101" pitchFamily="2" charset="-122"/>
                          <a:ea typeface="宋体" panose="02010600030101010101" pitchFamily="2" charset="-122"/>
                        </a:rPr>
                        <a:t>46.82%</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4249573625"/>
                  </a:ext>
                </a:extLst>
              </a:tr>
              <a:tr h="506889">
                <a:tc>
                  <a:txBody>
                    <a:bodyPr/>
                    <a:lstStyle/>
                    <a:p>
                      <a:pPr algn="ctr" fontAlgn="ctr"/>
                      <a:r>
                        <a:rPr lang="zh-CN" altLang="en-US" sz="2400" u="none" strike="noStrike">
                          <a:effectLst/>
                          <a:latin typeface="宋体" panose="02010600030101010101" pitchFamily="2" charset="-122"/>
                          <a:ea typeface="宋体" panose="02010600030101010101" pitchFamily="2" charset="-122"/>
                        </a:rPr>
                        <a:t>证券投资业务</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effectLst/>
                          <a:latin typeface="宋体" panose="02010600030101010101" pitchFamily="2" charset="-122"/>
                          <a:ea typeface="宋体" panose="02010600030101010101" pitchFamily="2" charset="-122"/>
                        </a:rPr>
                        <a:t>1577190.57</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solidFill>
                            <a:srgbClr val="FF0000"/>
                          </a:solidFill>
                          <a:effectLst/>
                          <a:latin typeface="宋体" panose="02010600030101010101" pitchFamily="2" charset="-122"/>
                          <a:ea typeface="宋体" panose="02010600030101010101" pitchFamily="2" charset="-122"/>
                        </a:rPr>
                        <a:t>24.22%</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i="0" u="none" strike="noStrike" dirty="0">
                          <a:solidFill>
                            <a:srgbClr val="000000"/>
                          </a:solidFill>
                          <a:effectLst/>
                          <a:latin typeface="宋体" panose="02010600030101010101" pitchFamily="2" charset="-122"/>
                          <a:ea typeface="宋体" panose="02010600030101010101" pitchFamily="2" charset="-122"/>
                        </a:rPr>
                        <a:t>489728.55</a:t>
                      </a:r>
                    </a:p>
                  </a:txBody>
                  <a:tcPr marL="6350" marR="6350" marT="6350" marB="0" anchor="ctr"/>
                </a:tc>
                <a:tc>
                  <a:txBody>
                    <a:bodyPr/>
                    <a:lstStyle/>
                    <a:p>
                      <a:pPr algn="ctr" fontAlgn="ctr"/>
                      <a:r>
                        <a:rPr lang="en-US" altLang="zh-CN" sz="2400" u="none" strike="noStrike" dirty="0">
                          <a:effectLst/>
                          <a:latin typeface="宋体" panose="02010600030101010101" pitchFamily="2" charset="-122"/>
                          <a:ea typeface="宋体" panose="02010600030101010101" pitchFamily="2" charset="-122"/>
                        </a:rPr>
                        <a:t>68.95%</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149034468"/>
                  </a:ext>
                </a:extLst>
              </a:tr>
              <a:tr h="506889">
                <a:tc>
                  <a:txBody>
                    <a:bodyPr/>
                    <a:lstStyle/>
                    <a:p>
                      <a:pPr algn="ctr" fontAlgn="ctr"/>
                      <a:r>
                        <a:rPr lang="zh-CN" altLang="en-US" sz="2400" u="none" strike="noStrike">
                          <a:effectLst/>
                          <a:latin typeface="宋体" panose="02010600030101010101" pitchFamily="2" charset="-122"/>
                          <a:ea typeface="宋体" panose="02010600030101010101" pitchFamily="2" charset="-122"/>
                        </a:rPr>
                        <a:t>证券承销业务</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i="0" u="none" strike="noStrike" dirty="0">
                          <a:solidFill>
                            <a:srgbClr val="000000"/>
                          </a:solidFill>
                          <a:effectLst/>
                          <a:latin typeface="宋体" panose="02010600030101010101" pitchFamily="2" charset="-122"/>
                          <a:ea typeface="宋体" panose="02010600030101010101" pitchFamily="2" charset="-122"/>
                        </a:rPr>
                        <a:t>851090.06</a:t>
                      </a:r>
                    </a:p>
                  </a:txBody>
                  <a:tcPr marL="6350" marR="6350" marT="6350" marB="0" anchor="ctr"/>
                </a:tc>
                <a:tc>
                  <a:txBody>
                    <a:bodyPr/>
                    <a:lstStyle/>
                    <a:p>
                      <a:pPr algn="ctr" fontAlgn="ctr"/>
                      <a:r>
                        <a:rPr lang="en-US" altLang="zh-CN" sz="2400" u="none" strike="noStrike" dirty="0">
                          <a:solidFill>
                            <a:srgbClr val="FF0000"/>
                          </a:solidFill>
                          <a:effectLst/>
                          <a:latin typeface="宋体" panose="02010600030101010101" pitchFamily="2" charset="-122"/>
                          <a:ea typeface="宋体" panose="02010600030101010101" pitchFamily="2" charset="-122"/>
                        </a:rPr>
                        <a:t>13.07%</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b="0" i="0" u="none" strike="noStrike" dirty="0">
                          <a:solidFill>
                            <a:srgbClr val="000000"/>
                          </a:solidFill>
                          <a:effectLst/>
                          <a:latin typeface="宋体" panose="02010600030101010101" pitchFamily="2" charset="-122"/>
                          <a:ea typeface="宋体" panose="02010600030101010101" pitchFamily="2" charset="-122"/>
                        </a:rPr>
                        <a:t>359887.34</a:t>
                      </a:r>
                    </a:p>
                  </a:txBody>
                  <a:tcPr marL="6350" marR="6350" marT="6350" marB="0" anchor="ctr"/>
                </a:tc>
                <a:tc>
                  <a:txBody>
                    <a:bodyPr/>
                    <a:lstStyle/>
                    <a:p>
                      <a:pPr algn="ctr" fontAlgn="ctr"/>
                      <a:r>
                        <a:rPr lang="en-US" altLang="zh-CN" sz="2400" u="none" strike="noStrike" dirty="0">
                          <a:effectLst/>
                          <a:latin typeface="宋体" panose="02010600030101010101" pitchFamily="2" charset="-122"/>
                          <a:ea typeface="宋体" panose="02010600030101010101" pitchFamily="2" charset="-122"/>
                        </a:rPr>
                        <a:t>57.71%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804282443"/>
                  </a:ext>
                </a:extLst>
              </a:tr>
              <a:tr h="506889">
                <a:tc>
                  <a:txBody>
                    <a:bodyPr/>
                    <a:lstStyle/>
                    <a:p>
                      <a:pPr algn="ctr" fontAlgn="ctr"/>
                      <a:r>
                        <a:rPr lang="zh-CN" altLang="en-US" sz="2400" u="none" strike="noStrike" dirty="0">
                          <a:effectLst/>
                          <a:latin typeface="宋体" panose="02010600030101010101" pitchFamily="2" charset="-122"/>
                          <a:ea typeface="宋体" panose="02010600030101010101" pitchFamily="2" charset="-122"/>
                        </a:rPr>
                        <a:t>其他业务</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effectLst/>
                          <a:latin typeface="宋体" panose="02010600030101010101" pitchFamily="2" charset="-122"/>
                          <a:ea typeface="宋体" panose="02010600030101010101" pitchFamily="2" charset="-122"/>
                        </a:rPr>
                        <a:t>1215259.27</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solidFill>
                            <a:srgbClr val="FF0000"/>
                          </a:solidFill>
                          <a:effectLst/>
                          <a:latin typeface="宋体" panose="02010600030101010101" pitchFamily="2" charset="-122"/>
                          <a:ea typeface="宋体" panose="02010600030101010101" pitchFamily="2" charset="-122"/>
                        </a:rPr>
                        <a:t>27.66%</a:t>
                      </a:r>
                      <a:endParaRPr lang="en-US" altLang="zh-CN" sz="2400" b="0"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effectLst/>
                          <a:latin typeface="宋体" panose="02010600030101010101" pitchFamily="2" charset="-122"/>
                          <a:ea typeface="宋体" panose="02010600030101010101" pitchFamily="2" charset="-122"/>
                        </a:rPr>
                        <a:t>897127.13</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400" u="none" strike="noStrike" dirty="0">
                          <a:effectLst/>
                          <a:latin typeface="宋体" panose="02010600030101010101" pitchFamily="2" charset="-122"/>
                          <a:ea typeface="宋体" panose="02010600030101010101" pitchFamily="2" charset="-122"/>
                        </a:rPr>
                        <a:t>18.67%</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179997401"/>
                  </a:ext>
                </a:extLst>
              </a:tr>
            </a:tbl>
          </a:graphicData>
        </a:graphic>
      </p:graphicFrame>
      <p:pic>
        <p:nvPicPr>
          <p:cNvPr id="10" name="图片 9">
            <a:extLst>
              <a:ext uri="{FF2B5EF4-FFF2-40B4-BE49-F238E27FC236}">
                <a16:creationId xmlns:a16="http://schemas.microsoft.com/office/drawing/2014/main" id="{111D1ACC-BACB-09F0-596D-E19AB6D3BF59}"/>
              </a:ext>
            </a:extLst>
          </p:cNvPr>
          <p:cNvPicPr>
            <a:picLocks noChangeAspect="1"/>
          </p:cNvPicPr>
          <p:nvPr/>
        </p:nvPicPr>
        <p:blipFill>
          <a:blip r:embed="rId2"/>
          <a:stretch>
            <a:fillRect/>
          </a:stretch>
        </p:blipFill>
        <p:spPr>
          <a:xfrm>
            <a:off x="1680274" y="5003800"/>
            <a:ext cx="2680060" cy="1595120"/>
          </a:xfrm>
          <a:prstGeom prst="rect">
            <a:avLst/>
          </a:prstGeom>
        </p:spPr>
      </p:pic>
      <p:sp>
        <p:nvSpPr>
          <p:cNvPr id="11" name="文本框 10">
            <a:extLst>
              <a:ext uri="{FF2B5EF4-FFF2-40B4-BE49-F238E27FC236}">
                <a16:creationId xmlns:a16="http://schemas.microsoft.com/office/drawing/2014/main" id="{5CED186C-1529-8449-2440-B175B8671C48}"/>
              </a:ext>
            </a:extLst>
          </p:cNvPr>
          <p:cNvSpPr txBox="1"/>
          <p:nvPr/>
        </p:nvSpPr>
        <p:spPr>
          <a:xfrm>
            <a:off x="1273387" y="6544676"/>
            <a:ext cx="5012266" cy="369332"/>
          </a:xfrm>
          <a:prstGeom prst="rect">
            <a:avLst/>
          </a:prstGeom>
          <a:noFill/>
        </p:spPr>
        <p:txBody>
          <a:bodyPr wrap="square" rtlCol="0">
            <a:spAutoFit/>
          </a:bodyPr>
          <a:lstStyle/>
          <a:p>
            <a:r>
              <a:rPr lang="en-US" altLang="zh-CN" dirty="0"/>
              <a:t>2023</a:t>
            </a:r>
            <a:r>
              <a:rPr lang="zh-CN" altLang="en-US" dirty="0"/>
              <a:t>年，中信证券营业收入结构情况</a:t>
            </a:r>
          </a:p>
        </p:txBody>
      </p:sp>
    </p:spTree>
    <p:extLst>
      <p:ext uri="{BB962C8B-B14F-4D97-AF65-F5344CB8AC3E}">
        <p14:creationId xmlns:p14="http://schemas.microsoft.com/office/powerpoint/2010/main" val="3114313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BFC4F-FD68-656A-C8B8-BF802F34D06B}"/>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投资银行的业务划分：中信证券</a:t>
            </a:r>
            <a:r>
              <a:rPr lang="en-US" altLang="zh-CN" sz="3200" dirty="0">
                <a:latin typeface="宋体" panose="02010600030101010101" pitchFamily="2" charset="-122"/>
                <a:ea typeface="宋体" panose="02010600030101010101" pitchFamily="2" charset="-122"/>
              </a:rPr>
              <a:t>2007-2022</a:t>
            </a:r>
            <a:r>
              <a:rPr lang="zh-CN" altLang="en-US" sz="3200" dirty="0">
                <a:latin typeface="宋体" panose="02010600030101010101" pitchFamily="2" charset="-122"/>
                <a:ea typeface="宋体" panose="02010600030101010101" pitchFamily="2" charset="-122"/>
              </a:rPr>
              <a:t>各</a:t>
            </a:r>
            <a:r>
              <a:rPr lang="zh-CN" altLang="en-US" sz="3200" b="1" dirty="0">
                <a:latin typeface="宋体" panose="02010600030101010101" pitchFamily="2" charset="-122"/>
                <a:ea typeface="宋体" panose="02010600030101010101" pitchFamily="2" charset="-122"/>
              </a:rPr>
              <a:t>业务总量</a:t>
            </a:r>
            <a:r>
              <a:rPr lang="zh-CN" altLang="en-US" sz="3200" dirty="0">
                <a:latin typeface="宋体" panose="02010600030101010101" pitchFamily="2" charset="-122"/>
                <a:ea typeface="宋体" panose="02010600030101010101" pitchFamily="2" charset="-122"/>
              </a:rPr>
              <a:t>及</a:t>
            </a:r>
            <a:r>
              <a:rPr lang="zh-CN" altLang="en-US" sz="3200" b="1" dirty="0">
                <a:latin typeface="宋体" panose="02010600030101010101" pitchFamily="2" charset="-122"/>
                <a:ea typeface="宋体" panose="02010600030101010101" pitchFamily="2" charset="-122"/>
              </a:rPr>
              <a:t>占比</a:t>
            </a:r>
            <a:endParaRPr lang="zh-CN" altLang="en-US" sz="3200" b="1" dirty="0"/>
          </a:p>
        </p:txBody>
      </p:sp>
      <p:sp>
        <p:nvSpPr>
          <p:cNvPr id="4" name="灯片编号占位符 3">
            <a:extLst>
              <a:ext uri="{FF2B5EF4-FFF2-40B4-BE49-F238E27FC236}">
                <a16:creationId xmlns:a16="http://schemas.microsoft.com/office/drawing/2014/main" id="{1843F9E6-5636-F1D3-DF37-8FBFE3B13C00}"/>
              </a:ext>
            </a:extLst>
          </p:cNvPr>
          <p:cNvSpPr>
            <a:spLocks noGrp="1"/>
          </p:cNvSpPr>
          <p:nvPr>
            <p:ph type="sldNum" sz="quarter" idx="12"/>
          </p:nvPr>
        </p:nvSpPr>
        <p:spPr/>
        <p:txBody>
          <a:bodyPr/>
          <a:lstStyle/>
          <a:p>
            <a:fld id="{D59A92B6-63D0-4749-8E4E-E12FD465A899}" type="slidenum">
              <a:rPr lang="zh-CN" altLang="en-US" smtClean="0"/>
              <a:t>36</a:t>
            </a:fld>
            <a:endParaRPr lang="zh-CN" altLang="en-US"/>
          </a:p>
        </p:txBody>
      </p:sp>
      <p:pic>
        <p:nvPicPr>
          <p:cNvPr id="5" name="图片 4">
            <a:extLst>
              <a:ext uri="{FF2B5EF4-FFF2-40B4-BE49-F238E27FC236}">
                <a16:creationId xmlns:a16="http://schemas.microsoft.com/office/drawing/2014/main" id="{987B622F-ACE0-9E3E-25E7-9551ECB51E9A}"/>
              </a:ext>
            </a:extLst>
          </p:cNvPr>
          <p:cNvPicPr>
            <a:picLocks noChangeAspect="1"/>
          </p:cNvPicPr>
          <p:nvPr/>
        </p:nvPicPr>
        <p:blipFill>
          <a:blip r:embed="rId2"/>
          <a:stretch>
            <a:fillRect/>
          </a:stretch>
        </p:blipFill>
        <p:spPr>
          <a:xfrm>
            <a:off x="419100" y="1749364"/>
            <a:ext cx="11353800" cy="1757258"/>
          </a:xfrm>
          <a:prstGeom prst="rect">
            <a:avLst/>
          </a:prstGeom>
        </p:spPr>
      </p:pic>
      <p:pic>
        <p:nvPicPr>
          <p:cNvPr id="9" name="图片 8">
            <a:extLst>
              <a:ext uri="{FF2B5EF4-FFF2-40B4-BE49-F238E27FC236}">
                <a16:creationId xmlns:a16="http://schemas.microsoft.com/office/drawing/2014/main" id="{DEFB6A83-AA6E-AE77-ED07-BD133DB82691}"/>
              </a:ext>
            </a:extLst>
          </p:cNvPr>
          <p:cNvPicPr>
            <a:picLocks noChangeAspect="1"/>
          </p:cNvPicPr>
          <p:nvPr/>
        </p:nvPicPr>
        <p:blipFill>
          <a:blip r:embed="rId3"/>
          <a:stretch>
            <a:fillRect/>
          </a:stretch>
        </p:blipFill>
        <p:spPr>
          <a:xfrm>
            <a:off x="544584" y="4318831"/>
            <a:ext cx="11353800" cy="1438877"/>
          </a:xfrm>
          <a:prstGeom prst="rect">
            <a:avLst/>
          </a:prstGeom>
        </p:spPr>
      </p:pic>
    </p:spTree>
    <p:extLst>
      <p:ext uri="{BB962C8B-B14F-4D97-AF65-F5344CB8AC3E}">
        <p14:creationId xmlns:p14="http://schemas.microsoft.com/office/powerpoint/2010/main" val="3882961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801688"/>
          </a:xfrm>
        </p:spPr>
        <p:txBody>
          <a:bodyPr>
            <a:normAutofit/>
          </a:bodyPr>
          <a:lstStyle/>
          <a:p>
            <a:r>
              <a:rPr lang="zh-CN" altLang="en-US" sz="3200" dirty="0">
                <a:latin typeface="宋体" panose="02010600030101010101" pitchFamily="2" charset="-122"/>
                <a:ea typeface="宋体" panose="02010600030101010101" pitchFamily="2" charset="-122"/>
              </a:rPr>
              <a:t>投资银行业务的发展趋势</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354668"/>
            <a:ext cx="10515600" cy="4822296"/>
          </a:xfrm>
        </p:spPr>
        <p:txBody>
          <a:bodyPr>
            <a:noAutofit/>
          </a:bodyPr>
          <a:lstStyle/>
          <a:p>
            <a:r>
              <a:rPr lang="zh-CN" altLang="en-US" sz="2000" b="1" dirty="0">
                <a:latin typeface="宋体" panose="02010600030101010101" pitchFamily="2" charset="-122"/>
                <a:ea typeface="宋体" panose="02010600030101010101" pitchFamily="2" charset="-122"/>
              </a:rPr>
              <a:t>多样化趋势</a:t>
            </a:r>
            <a:endParaRPr lang="en-US" altLang="zh-CN" sz="2000" b="1" dirty="0">
              <a:latin typeface="宋体" panose="02010600030101010101" pitchFamily="2" charset="-122"/>
              <a:ea typeface="宋体" panose="02010600030101010101" pitchFamily="2" charset="-122"/>
            </a:endParaRPr>
          </a:p>
          <a:p>
            <a:pPr marL="361950" indent="0">
              <a:buNone/>
            </a:pPr>
            <a:r>
              <a:rPr lang="zh-CN" altLang="zh-CN" sz="2000" dirty="0">
                <a:solidFill>
                  <a:srgbClr val="000000"/>
                </a:solidFill>
                <a:latin typeface="宋体" panose="02010600030101010101" pitchFamily="2" charset="-122"/>
                <a:ea typeface="宋体" panose="02010600030101010101" pitchFamily="2" charset="-122"/>
              </a:rPr>
              <a:t>投资银行已经完全跳出传统证券承销与证券经纪狭窄的业务框架，形成了证券承销与经纪、私募发行、兼并收购、项目融资、公司理财、基金管理、投资咨询、资产证券化、风险投资等多元化的业务结构。</a:t>
            </a:r>
            <a:endParaRPr lang="en-US" altLang="zh-CN" sz="20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国际化趋势</a:t>
            </a:r>
            <a:endParaRPr lang="en-US" altLang="zh-CN" sz="2000" b="1" dirty="0">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dirty="0">
                <a:solidFill>
                  <a:srgbClr val="000000"/>
                </a:solidFill>
                <a:latin typeface="宋体" panose="02010600030101010101" pitchFamily="2" charset="-122"/>
                <a:ea typeface="宋体" panose="02010600030101010101" pitchFamily="2" charset="-122"/>
              </a:rPr>
              <a:t>全球业务网络已经建立和逐步完善</a:t>
            </a:r>
            <a:endParaRPr lang="en-US" altLang="zh-CN" sz="2000" dirty="0">
              <a:solidFill>
                <a:srgbClr val="000000"/>
              </a:solidFill>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dirty="0">
                <a:solidFill>
                  <a:srgbClr val="000000"/>
                </a:solidFill>
                <a:latin typeface="宋体" panose="02010600030101010101" pitchFamily="2" charset="-122"/>
                <a:ea typeface="宋体" panose="02010600030101010101" pitchFamily="2" charset="-122"/>
              </a:rPr>
              <a:t>国际业务规模迅速膨胀</a:t>
            </a:r>
            <a:endParaRPr lang="en-US" altLang="zh-CN" sz="2000" dirty="0">
              <a:solidFill>
                <a:srgbClr val="000000"/>
              </a:solidFill>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dirty="0">
                <a:solidFill>
                  <a:srgbClr val="000000"/>
                </a:solidFill>
                <a:latin typeface="宋体" panose="02010600030101010101" pitchFamily="2" charset="-122"/>
                <a:ea typeface="宋体" panose="02010600030101010101" pitchFamily="2" charset="-122"/>
              </a:rPr>
              <a:t>国际业务的管理机制已经比较完善</a:t>
            </a:r>
            <a:endParaRPr lang="en-US" altLang="zh-CN" sz="2000" dirty="0">
              <a:solidFill>
                <a:srgbClr val="000000"/>
              </a:solidFill>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dirty="0">
                <a:solidFill>
                  <a:srgbClr val="000000"/>
                </a:solidFill>
                <a:latin typeface="宋体" panose="02010600030101010101" pitchFamily="2" charset="-122"/>
                <a:ea typeface="宋体" panose="02010600030101010101" pitchFamily="2" charset="-122"/>
              </a:rPr>
              <a:t>国际业务多样化、一体化已成为现实</a:t>
            </a:r>
            <a:endParaRPr lang="en-US" altLang="zh-CN" sz="2000" dirty="0">
              <a:solidFill>
                <a:srgbClr val="000000"/>
              </a:solidFill>
              <a:latin typeface="宋体" panose="02010600030101010101" pitchFamily="2" charset="-122"/>
              <a:ea typeface="宋体" panose="02010600030101010101" pitchFamily="2" charset="-122"/>
            </a:endParaRPr>
          </a:p>
          <a:p>
            <a:pPr marL="717550" indent="-355600">
              <a:buFont typeface="Wingdings" panose="05000000000000000000" pitchFamily="2" charset="2"/>
              <a:buChar char="ü"/>
            </a:pPr>
            <a:r>
              <a:rPr lang="zh-CN" altLang="en-US" sz="2000" dirty="0">
                <a:solidFill>
                  <a:srgbClr val="000000"/>
                </a:solidFill>
                <a:latin typeface="宋体" panose="02010600030101010101" pitchFamily="2" charset="-122"/>
                <a:ea typeface="宋体" panose="02010600030101010101" pitchFamily="2" charset="-122"/>
              </a:rPr>
              <a:t>投资银行拥有着大量的国外资产 </a:t>
            </a:r>
            <a:endParaRPr lang="en-US" altLang="zh-CN" sz="20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专业化趋势</a:t>
            </a:r>
            <a:endParaRPr lang="en-US" altLang="zh-CN" sz="2000" b="1" dirty="0">
              <a:latin typeface="宋体" panose="02010600030101010101" pitchFamily="2" charset="-122"/>
              <a:ea typeface="宋体" panose="02010600030101010101" pitchFamily="2" charset="-122"/>
            </a:endParaRPr>
          </a:p>
          <a:p>
            <a:pPr marL="361950" indent="0">
              <a:buNone/>
            </a:pPr>
            <a:r>
              <a:rPr lang="zh-CN" altLang="en-US" sz="2000" dirty="0">
                <a:solidFill>
                  <a:srgbClr val="000000"/>
                </a:solidFill>
                <a:latin typeface="宋体" panose="02010600030101010101" pitchFamily="2" charset="-122"/>
                <a:ea typeface="宋体" panose="02010600030101010101" pitchFamily="2" charset="-122"/>
              </a:rPr>
              <a:t>投资银行是一个知识密集型的行业，需要专业的知识和专门的技能。</a:t>
            </a:r>
            <a:endParaRPr lang="en-US" altLang="zh-CN" sz="20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集中化趋势</a:t>
            </a:r>
            <a:endParaRPr lang="en-US" altLang="zh-CN" sz="2000" b="1" dirty="0">
              <a:latin typeface="宋体" panose="02010600030101010101" pitchFamily="2" charset="-122"/>
              <a:ea typeface="宋体" panose="02010600030101010101" pitchFamily="2" charset="-122"/>
            </a:endParaRPr>
          </a:p>
          <a:p>
            <a:pPr marL="361950" indent="0">
              <a:buNone/>
            </a:pPr>
            <a:r>
              <a:rPr lang="zh-CN" altLang="en-US" sz="2000" dirty="0">
                <a:latin typeface="宋体" panose="02010600030101010101" pitchFamily="2" charset="-122"/>
                <a:ea typeface="宋体" panose="02010600030101010101" pitchFamily="2" charset="-122"/>
              </a:rPr>
              <a:t>各大投行纷纷通过并购，重组，上市等手段扩大规模</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144801"/>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37</a:t>
            </a:fld>
            <a:endParaRPr lang="zh-CN" altLang="en-US"/>
          </a:p>
        </p:txBody>
      </p:sp>
    </p:spTree>
    <p:extLst>
      <p:ext uri="{BB962C8B-B14F-4D97-AF65-F5344CB8AC3E}">
        <p14:creationId xmlns:p14="http://schemas.microsoft.com/office/powerpoint/2010/main" val="1723366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542502"/>
          </a:xfrm>
        </p:spPr>
        <p:txBody>
          <a:bodyPr>
            <a:normAutofit/>
          </a:bodyPr>
          <a:lstStyle/>
          <a:p>
            <a:r>
              <a:rPr lang="zh-CN" altLang="en-US" sz="3200" dirty="0">
                <a:latin typeface="宋体" panose="02010600030101010101" pitchFamily="2" charset="-122"/>
                <a:ea typeface="宋体" panose="02010600030101010101" pitchFamily="2" charset="-122"/>
              </a:rPr>
              <a:t>投资银行与商业银行的区别</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6012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38</a:t>
            </a:fld>
            <a:endParaRPr lang="zh-CN" altLang="en-US"/>
          </a:p>
        </p:txBody>
      </p:sp>
      <p:graphicFrame>
        <p:nvGraphicFramePr>
          <p:cNvPr id="8" name="表格 7">
            <a:extLst>
              <a:ext uri="{FF2B5EF4-FFF2-40B4-BE49-F238E27FC236}">
                <a16:creationId xmlns:a16="http://schemas.microsoft.com/office/drawing/2014/main" id="{1A048931-55F4-46F2-8184-60FCA0C51578}"/>
              </a:ext>
            </a:extLst>
          </p:cNvPr>
          <p:cNvGraphicFramePr>
            <a:graphicFrameLocks noGrp="1"/>
          </p:cNvGraphicFramePr>
          <p:nvPr>
            <p:extLst>
              <p:ext uri="{D42A27DB-BD31-4B8C-83A1-F6EECF244321}">
                <p14:modId xmlns:p14="http://schemas.microsoft.com/office/powerpoint/2010/main" val="181308182"/>
              </p:ext>
            </p:extLst>
          </p:nvPr>
        </p:nvGraphicFramePr>
        <p:xfrm>
          <a:off x="838200" y="1019386"/>
          <a:ext cx="10683240" cy="5794587"/>
        </p:xfrm>
        <a:graphic>
          <a:graphicData uri="http://schemas.openxmlformats.org/drawingml/2006/table">
            <a:tbl>
              <a:tblPr firstRow="1" bandRow="1">
                <a:tableStyleId>{5C22544A-7EE6-4342-B048-85BDC9FD1C3A}</a:tableStyleId>
              </a:tblPr>
              <a:tblGrid>
                <a:gridCol w="2697180">
                  <a:extLst>
                    <a:ext uri="{9D8B030D-6E8A-4147-A177-3AD203B41FA5}">
                      <a16:colId xmlns:a16="http://schemas.microsoft.com/office/drawing/2014/main" val="20000"/>
                    </a:ext>
                  </a:extLst>
                </a:gridCol>
                <a:gridCol w="3840780">
                  <a:extLst>
                    <a:ext uri="{9D8B030D-6E8A-4147-A177-3AD203B41FA5}">
                      <a16:colId xmlns:a16="http://schemas.microsoft.com/office/drawing/2014/main" val="20001"/>
                    </a:ext>
                  </a:extLst>
                </a:gridCol>
                <a:gridCol w="4145280">
                  <a:extLst>
                    <a:ext uri="{9D8B030D-6E8A-4147-A177-3AD203B41FA5}">
                      <a16:colId xmlns:a16="http://schemas.microsoft.com/office/drawing/2014/main" val="20002"/>
                    </a:ext>
                  </a:extLst>
                </a:gridCol>
              </a:tblGrid>
              <a:tr h="457200">
                <a:tc>
                  <a:txBody>
                    <a:bodyPr/>
                    <a:lstStyle/>
                    <a:p>
                      <a:pPr algn="ctr"/>
                      <a:r>
                        <a:rPr lang="zh-CN" altLang="en-US" sz="2400" b="1" dirty="0">
                          <a:solidFill>
                            <a:srgbClr val="000000"/>
                          </a:solidFill>
                          <a:latin typeface="宋体" panose="02010600030101010101" pitchFamily="2" charset="-122"/>
                          <a:ea typeface="宋体" panose="02010600030101010101" pitchFamily="2" charset="-122"/>
                        </a:rPr>
                        <a:t>区别点</a:t>
                      </a:r>
                    </a:p>
                  </a:txBody>
                  <a:tcPr anchor="ctr"/>
                </a:tc>
                <a:tc>
                  <a:txBody>
                    <a:bodyPr/>
                    <a:lstStyle/>
                    <a:p>
                      <a:pPr algn="ctr"/>
                      <a:r>
                        <a:rPr lang="zh-CN" altLang="en-US" sz="2400" b="1" dirty="0">
                          <a:solidFill>
                            <a:srgbClr val="000000"/>
                          </a:solidFill>
                          <a:latin typeface="宋体" panose="02010600030101010101" pitchFamily="2" charset="-122"/>
                          <a:ea typeface="宋体" panose="02010600030101010101" pitchFamily="2" charset="-122"/>
                        </a:rPr>
                        <a:t>投资银行</a:t>
                      </a:r>
                    </a:p>
                  </a:txBody>
                  <a:tcPr anchor="ctr"/>
                </a:tc>
                <a:tc>
                  <a:txBody>
                    <a:bodyPr/>
                    <a:lstStyle/>
                    <a:p>
                      <a:pPr algn="ctr"/>
                      <a:r>
                        <a:rPr lang="zh-CN" altLang="en-US" sz="2400" b="1" dirty="0">
                          <a:solidFill>
                            <a:srgbClr val="000000"/>
                          </a:solidFill>
                          <a:latin typeface="宋体" panose="02010600030101010101" pitchFamily="2" charset="-122"/>
                          <a:ea typeface="宋体" panose="02010600030101010101" pitchFamily="2" charset="-122"/>
                        </a:rPr>
                        <a:t>商业银行</a:t>
                      </a:r>
                    </a:p>
                  </a:txBody>
                  <a:tcPr anchor="ctr"/>
                </a:tc>
                <a:extLst>
                  <a:ext uri="{0D108BD9-81ED-4DB2-BD59-A6C34878D82A}">
                    <a16:rowId xmlns:a16="http://schemas.microsoft.com/office/drawing/2014/main" val="10000"/>
                  </a:ext>
                </a:extLst>
              </a:tr>
              <a:tr h="822960">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融资方式</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直接融资，并侧重长期融资</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间接融资，并侧重短期融资</a:t>
                      </a:r>
                    </a:p>
                  </a:txBody>
                  <a:tcPr anchor="ctr"/>
                </a:tc>
                <a:extLst>
                  <a:ext uri="{0D108BD9-81ED-4DB2-BD59-A6C34878D82A}">
                    <a16:rowId xmlns:a16="http://schemas.microsoft.com/office/drawing/2014/main" val="10001"/>
                  </a:ext>
                </a:extLst>
              </a:tr>
              <a:tr h="457200">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基础业务</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证券承销</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存贷款</a:t>
                      </a:r>
                    </a:p>
                  </a:txBody>
                  <a:tcPr anchor="ctr"/>
                </a:tc>
                <a:extLst>
                  <a:ext uri="{0D108BD9-81ED-4DB2-BD59-A6C34878D82A}">
                    <a16:rowId xmlns:a16="http://schemas.microsoft.com/office/drawing/2014/main" val="10002"/>
                  </a:ext>
                </a:extLst>
              </a:tr>
              <a:tr h="457200">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业务活动领域</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资本市场</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货币市场</a:t>
                      </a:r>
                    </a:p>
                  </a:txBody>
                  <a:tcPr anchor="ctr"/>
                </a:tc>
                <a:extLst>
                  <a:ext uri="{0D108BD9-81ED-4DB2-BD59-A6C34878D82A}">
                    <a16:rowId xmlns:a16="http://schemas.microsoft.com/office/drawing/2014/main" val="10003"/>
                  </a:ext>
                </a:extLst>
              </a:tr>
              <a:tr h="457200">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利润来源</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客户支付的佣金</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存贷款息差</a:t>
                      </a:r>
                    </a:p>
                  </a:txBody>
                  <a:tcPr anchor="ctr"/>
                </a:tc>
                <a:extLst>
                  <a:ext uri="{0D108BD9-81ED-4DB2-BD59-A6C34878D82A}">
                    <a16:rowId xmlns:a16="http://schemas.microsoft.com/office/drawing/2014/main" val="10004"/>
                  </a:ext>
                </a:extLst>
              </a:tr>
              <a:tr h="1188720">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经营理念</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在控制风险的前提下，稳健并开拓并重</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追求安全性、盈利性和流动性的结合，必须坚持稳健性原则</a:t>
                      </a:r>
                    </a:p>
                  </a:txBody>
                  <a:tcPr anchor="ctr"/>
                </a:tc>
                <a:extLst>
                  <a:ext uri="{0D108BD9-81ED-4DB2-BD59-A6C34878D82A}">
                    <a16:rowId xmlns:a16="http://schemas.microsoft.com/office/drawing/2014/main" val="10005"/>
                  </a:ext>
                </a:extLst>
              </a:tr>
              <a:tr h="411480">
                <a:tc rowSpan="2">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监管机构</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证监会</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央行</a:t>
                      </a:r>
                    </a:p>
                  </a:txBody>
                  <a:tcPr anchor="ctr"/>
                </a:tc>
                <a:extLst>
                  <a:ext uri="{0D108BD9-81ED-4DB2-BD59-A6C34878D82A}">
                    <a16:rowId xmlns:a16="http://schemas.microsoft.com/office/drawing/2014/main" val="10006"/>
                  </a:ext>
                </a:extLst>
              </a:tr>
              <a:tr h="411480">
                <a:tc vMerge="1">
                  <a:txBody>
                    <a:bodyPr/>
                    <a:lstStyle/>
                    <a:p>
                      <a:endParaRPr lang="zh-CN" altLang="en-US"/>
                    </a:p>
                  </a:txBody>
                  <a:tcPr/>
                </a:tc>
                <a:tc gridSpan="2">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金融控股公司：国家金融监督管理总局</a:t>
                      </a:r>
                    </a:p>
                  </a:txBody>
                  <a:tcPr anchor="ctr"/>
                </a:tc>
                <a:tc hMerge="1">
                  <a:txBody>
                    <a:bodyPr/>
                    <a:lstStyle/>
                    <a:p>
                      <a:pPr algn="ctr"/>
                      <a:endParaRPr lang="zh-CN" altLang="en-US" sz="2400" b="0" dirty="0">
                        <a:solidFill>
                          <a:srgbClr val="000000"/>
                        </a:solidFill>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767473307"/>
                  </a:ext>
                </a:extLst>
              </a:tr>
              <a:tr h="1039707">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风险特征</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投行的投资人风险较大，投行风险较小</a:t>
                      </a:r>
                    </a:p>
                  </a:txBody>
                  <a:tcPr anchor="ctr"/>
                </a:tc>
                <a:tc>
                  <a:txBody>
                    <a:bodyPr/>
                    <a:lstStyle/>
                    <a:p>
                      <a:pPr algn="ctr"/>
                      <a:r>
                        <a:rPr lang="zh-CN" altLang="en-US" sz="2400" b="0" dirty="0">
                          <a:solidFill>
                            <a:srgbClr val="000000"/>
                          </a:solidFill>
                          <a:latin typeface="宋体" panose="02010600030101010101" pitchFamily="2" charset="-122"/>
                          <a:ea typeface="宋体" panose="02010600030101010101" pitchFamily="2" charset="-122"/>
                        </a:rPr>
                        <a:t>商业银行的存款人风险较小，商业银行风险较大</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177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0-#ppt_w/2"/>
                                          </p:val>
                                        </p:tav>
                                        <p:tav tm="100000">
                                          <p:val>
                                            <p:strVal val="#ppt_x"/>
                                          </p:val>
                                        </p:tav>
                                      </p:tavLst>
                                    </p:anim>
                                    <p:anim calcmode="lin" valueType="num">
                                      <p:cBhvr additive="base">
                                        <p:cTn id="8" dur="2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投资银行与商业银行的趋同化</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400" dirty="0">
                <a:solidFill>
                  <a:srgbClr val="000000"/>
                </a:solidFill>
                <a:latin typeface="宋体" panose="02010600030101010101" pitchFamily="2" charset="-122"/>
                <a:ea typeface="宋体" panose="02010600030101010101" pitchFamily="2" charset="-122"/>
              </a:rPr>
              <a:t>由于投资银行业的创新层出不穷，投资银行业务迅速膨胀，开始蚕食着原属于其他金融机构的业务领域，尤其是对商业银行的资金存贷市场展开了猛烈的攻势 </a:t>
            </a:r>
          </a:p>
          <a:p>
            <a:endParaRPr lang="en-US" altLang="zh-CN" sz="2400" dirty="0">
              <a:solidFill>
                <a:srgbClr val="000000"/>
              </a:solidFill>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在证券化的浪潮下，商业银行为了自身的生存和发展，也开始大量介入投资银行业务 </a:t>
            </a: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规范和划分投资银行和商业银行业务的分界线已经越来越模糊，投资银行与商业银行的业务发展趋于一致</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39</a:t>
            </a:fld>
            <a:endParaRPr lang="zh-CN" altLang="en-US"/>
          </a:p>
        </p:txBody>
      </p:sp>
    </p:spTree>
    <p:extLst>
      <p:ext uri="{BB962C8B-B14F-4D97-AF65-F5344CB8AC3E}">
        <p14:creationId xmlns:p14="http://schemas.microsoft.com/office/powerpoint/2010/main" val="124447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课程安排</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86346"/>
            <a:ext cx="10515600" cy="4590617"/>
          </a:xfrm>
        </p:spPr>
        <p:txBody>
          <a:bodyPr>
            <a:normAutofit lnSpcReduction="10000"/>
          </a:bodyPr>
          <a:lstStyle/>
          <a:p>
            <a:r>
              <a:rPr lang="zh-CN" altLang="en-US" sz="2300" dirty="0">
                <a:latin typeface="宋体" panose="02010600030101010101" pitchFamily="2" charset="-122"/>
                <a:ea typeface="宋体" panose="02010600030101010101" pitchFamily="2" charset="-122"/>
              </a:rPr>
              <a:t>主讲内容：课件</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教材</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案例</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其他</a:t>
            </a:r>
            <a:endParaRPr lang="en-US" altLang="zh-CN" sz="23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zh-CN" altLang="en-US" sz="2300" b="1" dirty="0">
                <a:solidFill>
                  <a:srgbClr val="FF0000"/>
                </a:solidFill>
                <a:latin typeface="宋体" panose="02010600030101010101" pitchFamily="2" charset="-122"/>
                <a:ea typeface="宋体" panose="02010600030101010101" pitchFamily="2" charset="-122"/>
              </a:rPr>
              <a:t>期末考试内容以课件及上课内容为主</a:t>
            </a:r>
            <a:endParaRPr lang="en-US" altLang="zh-CN" sz="2300" b="1" dirty="0">
              <a:solidFill>
                <a:srgbClr val="FF0000"/>
              </a:solidFill>
              <a:latin typeface="宋体" panose="02010600030101010101" pitchFamily="2" charset="-122"/>
              <a:ea typeface="宋体" panose="02010600030101010101" pitchFamily="2" charset="-122"/>
            </a:endParaRPr>
          </a:p>
          <a:p>
            <a:pPr marL="0" indent="0">
              <a:buNone/>
            </a:pPr>
            <a:endParaRPr lang="en-US" altLang="zh-CN" sz="2300" dirty="0">
              <a:latin typeface="宋体" panose="02010600030101010101" pitchFamily="2" charset="-122"/>
              <a:ea typeface="宋体" panose="02010600030101010101" pitchFamily="2" charset="-122"/>
            </a:endParaRPr>
          </a:p>
          <a:p>
            <a:r>
              <a:rPr lang="zh-CN" altLang="en-US" sz="2300" dirty="0">
                <a:latin typeface="宋体" panose="02010600030101010101" pitchFamily="2" charset="-122"/>
                <a:ea typeface="宋体" panose="02010600030101010101" pitchFamily="2" charset="-122"/>
              </a:rPr>
              <a:t>最终成绩 </a:t>
            </a:r>
            <a:r>
              <a:rPr lang="en-US" altLang="zh-CN" sz="2300" dirty="0">
                <a:latin typeface="宋体" panose="02010600030101010101" pitchFamily="2" charset="-122"/>
                <a:ea typeface="宋体" panose="02010600030101010101" pitchFamily="2" charset="-122"/>
              </a:rPr>
              <a:t>= </a:t>
            </a:r>
            <a:r>
              <a:rPr lang="zh-CN" altLang="en-US" sz="2300" dirty="0">
                <a:latin typeface="宋体" panose="02010600030101010101" pitchFamily="2" charset="-122"/>
                <a:ea typeface="宋体" panose="02010600030101010101" pitchFamily="2" charset="-122"/>
              </a:rPr>
              <a:t>平时成绩（</a:t>
            </a:r>
            <a:r>
              <a:rPr lang="en-US" altLang="zh-CN" sz="2300" dirty="0">
                <a:latin typeface="宋体" panose="02010600030101010101" pitchFamily="2" charset="-122"/>
                <a:ea typeface="宋体" panose="02010600030101010101" pitchFamily="2" charset="-122"/>
              </a:rPr>
              <a:t>40%</a:t>
            </a:r>
            <a:r>
              <a:rPr lang="zh-CN" altLang="en-US" sz="2300" dirty="0">
                <a:latin typeface="宋体" panose="02010600030101010101" pitchFamily="2" charset="-122"/>
                <a:ea typeface="宋体" panose="02010600030101010101" pitchFamily="2" charset="-122"/>
              </a:rPr>
              <a:t>） </a:t>
            </a:r>
            <a:r>
              <a:rPr lang="en-US" altLang="zh-CN" sz="2300" dirty="0">
                <a:latin typeface="宋体" panose="02010600030101010101" pitchFamily="2" charset="-122"/>
                <a:ea typeface="宋体" panose="02010600030101010101" pitchFamily="2" charset="-122"/>
              </a:rPr>
              <a:t>+ </a:t>
            </a:r>
            <a:r>
              <a:rPr lang="zh-CN" altLang="en-US" sz="2300" dirty="0">
                <a:latin typeface="宋体" panose="02010600030101010101" pitchFamily="2" charset="-122"/>
                <a:ea typeface="宋体" panose="02010600030101010101" pitchFamily="2" charset="-122"/>
              </a:rPr>
              <a:t>期末考试 （</a:t>
            </a:r>
            <a:r>
              <a:rPr lang="en-US" altLang="zh-CN" sz="2300" dirty="0">
                <a:latin typeface="宋体" panose="02010600030101010101" pitchFamily="2" charset="-122"/>
                <a:ea typeface="宋体" panose="02010600030101010101" pitchFamily="2" charset="-122"/>
              </a:rPr>
              <a:t>60%</a:t>
            </a:r>
            <a:r>
              <a:rPr lang="zh-CN" altLang="en-US" sz="2300" dirty="0">
                <a:latin typeface="宋体" panose="02010600030101010101" pitchFamily="2" charset="-122"/>
                <a:ea typeface="宋体" panose="02010600030101010101" pitchFamily="2" charset="-122"/>
              </a:rPr>
              <a:t>）</a:t>
            </a:r>
            <a:endParaRPr lang="en-US" altLang="zh-CN" sz="23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zh-CN" altLang="en-US" sz="2300" dirty="0">
                <a:latin typeface="宋体" panose="02010600030101010101" pitchFamily="2" charset="-122"/>
                <a:ea typeface="宋体" panose="02010600030101010101" pitchFamily="2" charset="-122"/>
              </a:rPr>
              <a:t>平时成绩包括：课堂签到，课堂表现，团队作业</a:t>
            </a:r>
            <a:endParaRPr lang="en-US" altLang="zh-CN" sz="23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zh-CN" altLang="en-US" sz="2300" dirty="0">
                <a:latin typeface="宋体" panose="02010600030101010101" pitchFamily="2" charset="-122"/>
                <a:ea typeface="宋体" panose="02010600030101010101" pitchFamily="2" charset="-122"/>
              </a:rPr>
              <a:t>期末考试（</a:t>
            </a:r>
            <a:r>
              <a:rPr lang="en-US" altLang="zh-CN" sz="2300" dirty="0">
                <a:latin typeface="宋体" panose="02010600030101010101" pitchFamily="2" charset="-122"/>
                <a:ea typeface="宋体" panose="02010600030101010101" pitchFamily="2" charset="-122"/>
              </a:rPr>
              <a:t>60%</a:t>
            </a:r>
            <a:r>
              <a:rPr lang="zh-CN" altLang="en-US" sz="2300" dirty="0">
                <a:latin typeface="宋体" panose="02010600030101010101" pitchFamily="2" charset="-122"/>
                <a:ea typeface="宋体" panose="02010600030101010101" pitchFamily="2" charset="-122"/>
              </a:rPr>
              <a:t>）包括选择题，简答题及案例分析。</a:t>
            </a:r>
            <a:endParaRPr lang="en-US" altLang="zh-CN" sz="2300" dirty="0">
              <a:latin typeface="宋体" panose="02010600030101010101" pitchFamily="2" charset="-122"/>
              <a:ea typeface="宋体" panose="02010600030101010101" pitchFamily="2" charset="-122"/>
            </a:endParaRPr>
          </a:p>
          <a:p>
            <a:endParaRPr lang="en-US" altLang="zh-CN" sz="2300" dirty="0">
              <a:latin typeface="宋体" panose="02010600030101010101" pitchFamily="2" charset="-122"/>
              <a:ea typeface="宋体" panose="02010600030101010101" pitchFamily="2" charset="-122"/>
            </a:endParaRPr>
          </a:p>
          <a:p>
            <a:r>
              <a:rPr lang="zh-CN" altLang="en-US" sz="2300" dirty="0">
                <a:latin typeface="宋体" panose="02010600030101010101" pitchFamily="2" charset="-122"/>
                <a:ea typeface="宋体" panose="02010600030101010101" pitchFamily="2" charset="-122"/>
              </a:rPr>
              <a:t>团队作业</a:t>
            </a:r>
            <a:endParaRPr lang="en-US" altLang="zh-CN" sz="23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en-US" altLang="zh-CN" sz="2300" dirty="0">
                <a:latin typeface="宋体" panose="02010600030101010101" pitchFamily="2" charset="-122"/>
                <a:ea typeface="宋体" panose="02010600030101010101" pitchFamily="2" charset="-122"/>
              </a:rPr>
              <a:t>4</a:t>
            </a:r>
            <a:r>
              <a:rPr lang="zh-CN" altLang="en-US" sz="2300" dirty="0">
                <a:latin typeface="宋体" panose="02010600030101010101" pitchFamily="2" charset="-122"/>
                <a:ea typeface="宋体" panose="02010600030101010101" pitchFamily="2" charset="-122"/>
              </a:rPr>
              <a:t>到</a:t>
            </a:r>
            <a:r>
              <a:rPr lang="en-US" altLang="zh-CN" sz="2300" dirty="0">
                <a:latin typeface="宋体" panose="02010600030101010101" pitchFamily="2" charset="-122"/>
                <a:ea typeface="宋体" panose="02010600030101010101" pitchFamily="2" charset="-122"/>
              </a:rPr>
              <a:t>5</a:t>
            </a:r>
            <a:r>
              <a:rPr lang="zh-CN" altLang="en-US" sz="2300" dirty="0">
                <a:latin typeface="宋体" panose="02010600030101010101" pitchFamily="2" charset="-122"/>
                <a:ea typeface="宋体" panose="02010600030101010101" pitchFamily="2" charset="-122"/>
              </a:rPr>
              <a:t>人一组，自由组队，选择一个</a:t>
            </a:r>
            <a:r>
              <a:rPr lang="zh-CN" altLang="en-US" sz="2300" b="1" dirty="0">
                <a:solidFill>
                  <a:srgbClr val="FF0000"/>
                </a:solidFill>
                <a:latin typeface="宋体" panose="02010600030101010101" pitchFamily="2" charset="-122"/>
                <a:ea typeface="宋体" panose="02010600030101010101" pitchFamily="2" charset="-122"/>
              </a:rPr>
              <a:t>近三年来</a:t>
            </a:r>
            <a:r>
              <a:rPr lang="zh-CN" altLang="en-US" sz="2300" dirty="0">
                <a:latin typeface="宋体" panose="02010600030101010101" pitchFamily="2" charset="-122"/>
                <a:ea typeface="宋体" panose="02010600030101010101" pitchFamily="2" charset="-122"/>
              </a:rPr>
              <a:t>投资银行相关案例进行分析</a:t>
            </a:r>
            <a:endParaRPr lang="en-US" altLang="zh-CN" sz="23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zh-CN" altLang="en-US" sz="2300" dirty="0">
                <a:latin typeface="宋体" panose="02010600030101010101" pitchFamily="2" charset="-122"/>
                <a:ea typeface="宋体" panose="02010600030101010101" pitchFamily="2" charset="-122"/>
              </a:rPr>
              <a:t>教学周第</a:t>
            </a:r>
            <a:r>
              <a:rPr lang="en-US" altLang="zh-CN" sz="2300" dirty="0">
                <a:latin typeface="宋体" panose="02010600030101010101" pitchFamily="2" charset="-122"/>
                <a:ea typeface="宋体" panose="02010600030101010101" pitchFamily="2" charset="-122"/>
              </a:rPr>
              <a:t>13</a:t>
            </a:r>
            <a:r>
              <a:rPr lang="zh-CN" altLang="en-US" sz="2300" dirty="0">
                <a:latin typeface="宋体" panose="02010600030101010101" pitchFamily="2" charset="-122"/>
                <a:ea typeface="宋体" panose="02010600030101010101" pitchFamily="2" charset="-122"/>
              </a:rPr>
              <a:t>周提交一个案例报告</a:t>
            </a:r>
            <a:endParaRPr lang="en-US" altLang="zh-CN" sz="23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en-US" altLang="zh-CN" sz="2300" dirty="0">
                <a:latin typeface="宋体" panose="02010600030101010101" pitchFamily="2" charset="-122"/>
                <a:ea typeface="宋体" panose="02010600030101010101" pitchFamily="2" charset="-122"/>
              </a:rPr>
              <a:t>14</a:t>
            </a:r>
            <a:r>
              <a:rPr lang="zh-CN" altLang="en-US" sz="2300" dirty="0">
                <a:latin typeface="宋体" panose="02010600030101010101" pitchFamily="2" charset="-122"/>
                <a:ea typeface="宋体" panose="02010600030101010101" pitchFamily="2" charset="-122"/>
              </a:rPr>
              <a:t>，</a:t>
            </a:r>
            <a:r>
              <a:rPr lang="en-US" altLang="zh-CN" sz="2300" dirty="0">
                <a:latin typeface="宋体" panose="02010600030101010101" pitchFamily="2" charset="-122"/>
                <a:ea typeface="宋体" panose="02010600030101010101" pitchFamily="2" charset="-122"/>
              </a:rPr>
              <a:t>15</a:t>
            </a:r>
            <a:r>
              <a:rPr lang="zh-CN" altLang="en-US" sz="2300" dirty="0">
                <a:latin typeface="宋体" panose="02010600030101010101" pitchFamily="2" charset="-122"/>
                <a:ea typeface="宋体" panose="02010600030101010101" pitchFamily="2" charset="-122"/>
              </a:rPr>
              <a:t>周抽选特色案例进行分享（以具体课程进度为主）</a:t>
            </a:r>
            <a:endParaRPr lang="en-US" altLang="zh-CN" sz="2300" dirty="0">
              <a:latin typeface="宋体" panose="02010600030101010101" pitchFamily="2" charset="-122"/>
              <a:ea typeface="宋体" panose="02010600030101010101" pitchFamily="2" charset="-122"/>
            </a:endParaRPr>
          </a:p>
          <a:p>
            <a:pPr marL="269875" indent="0">
              <a:buNone/>
            </a:pPr>
            <a:endParaRPr lang="en-US" altLang="zh-CN" sz="23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a:t>
            </a:fld>
            <a:endParaRPr lang="zh-CN" altLang="en-US"/>
          </a:p>
        </p:txBody>
      </p:sp>
    </p:spTree>
    <p:extLst>
      <p:ext uri="{BB962C8B-B14F-4D97-AF65-F5344CB8AC3E}">
        <p14:creationId xmlns:p14="http://schemas.microsoft.com/office/powerpoint/2010/main" val="4049087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小结</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rPr>
              <a:t>投资银行的四种定义</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投资银行的功能</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投资银行的业务构成</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投资银行与商业银行的区别</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40</a:t>
            </a:fld>
            <a:endParaRPr lang="zh-CN" altLang="en-US"/>
          </a:p>
        </p:txBody>
      </p:sp>
    </p:spTree>
    <p:extLst>
      <p:ext uri="{BB962C8B-B14F-4D97-AF65-F5344CB8AC3E}">
        <p14:creationId xmlns:p14="http://schemas.microsoft.com/office/powerpoint/2010/main" val="317255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F3E0-C236-4F70-B452-2AB093D4D46F}"/>
              </a:ext>
            </a:extLst>
          </p:cNvPr>
          <p:cNvSpPr>
            <a:spLocks noGrp="1"/>
          </p:cNvSpPr>
          <p:nvPr>
            <p:ph type="ctrTitle"/>
          </p:nvPr>
        </p:nvSpPr>
        <p:spPr/>
        <p:txBody>
          <a:bodyPr>
            <a:normAutofit/>
          </a:bodyPr>
          <a:lstStyle/>
          <a:p>
            <a:r>
              <a:rPr lang="zh-CN" altLang="en-US" sz="3600" dirty="0">
                <a:latin typeface="宋体" panose="02010600030101010101" pitchFamily="2" charset="-122"/>
                <a:ea typeface="宋体" panose="02010600030101010101" pitchFamily="2" charset="-122"/>
              </a:rPr>
              <a:t>投资银行学</a:t>
            </a:r>
            <a:br>
              <a:rPr lang="en-US" altLang="zh-CN" sz="3600" dirty="0">
                <a:latin typeface="宋体" panose="02010600030101010101" pitchFamily="2" charset="-122"/>
                <a:ea typeface="宋体" panose="02010600030101010101" pitchFamily="2" charset="-122"/>
              </a:rPr>
            </a:br>
            <a:br>
              <a:rPr lang="en-US" altLang="zh-CN" sz="3600" dirty="0">
                <a:latin typeface="宋体" panose="02010600030101010101" pitchFamily="2" charset="-122"/>
                <a:ea typeface="宋体" panose="02010600030101010101" pitchFamily="2" charset="-122"/>
              </a:rPr>
            </a:br>
            <a:r>
              <a:rPr lang="zh-CN" altLang="en-US" sz="3600" dirty="0">
                <a:latin typeface="宋体" panose="02010600030101010101" pitchFamily="2" charset="-122"/>
                <a:ea typeface="宋体" panose="02010600030101010101" pitchFamily="2" charset="-122"/>
              </a:rPr>
              <a:t>第一讲：投资银行概论</a:t>
            </a:r>
          </a:p>
        </p:txBody>
      </p:sp>
      <p:sp>
        <p:nvSpPr>
          <p:cNvPr id="3" name="副标题 2">
            <a:extLst>
              <a:ext uri="{FF2B5EF4-FFF2-40B4-BE49-F238E27FC236}">
                <a16:creationId xmlns:a16="http://schemas.microsoft.com/office/drawing/2014/main" id="{E463F1F7-9FC9-4F2A-8A1E-2D9933381F1D}"/>
              </a:ext>
            </a:extLst>
          </p:cNvPr>
          <p:cNvSpPr>
            <a:spLocks noGrp="1"/>
          </p:cNvSpPr>
          <p:nvPr>
            <p:ph type="subTitle" idx="1"/>
          </p:nvPr>
        </p:nvSpPr>
        <p:spPr>
          <a:xfrm>
            <a:off x="4859258" y="3621773"/>
            <a:ext cx="5090769" cy="1655762"/>
          </a:xfrm>
        </p:spPr>
        <p:txBody>
          <a:bodyPr anchor="ctr">
            <a:normAutofit/>
          </a:bodyPr>
          <a:lstStyle/>
          <a:p>
            <a:pPr algn="l"/>
            <a:r>
              <a:rPr lang="zh-CN" altLang="en-US" dirty="0">
                <a:latin typeface="宋体" panose="02010600030101010101" pitchFamily="2" charset="-122"/>
                <a:ea typeface="宋体" panose="02010600030101010101" pitchFamily="2" charset="-122"/>
              </a:rPr>
              <a:t>主讲人：王盈</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邮箱：</a:t>
            </a:r>
            <a:r>
              <a:rPr lang="en-US" altLang="zh-CN" dirty="0">
                <a:latin typeface="宋体" panose="02010600030101010101" pitchFamily="2" charset="-122"/>
                <a:ea typeface="宋体" panose="02010600030101010101" pitchFamily="2" charset="-122"/>
              </a:rPr>
              <a:t>yywang@cufe.edu.cn</a:t>
            </a:r>
            <a:endParaRPr lang="zh-CN" altLang="en-US"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4D272252-CBB8-4D09-A358-D326F5602936}"/>
              </a:ext>
            </a:extLst>
          </p:cNvPr>
          <p:cNvSpPr>
            <a:spLocks noGrp="1"/>
          </p:cNvSpPr>
          <p:nvPr>
            <p:ph type="sldNum" sz="quarter" idx="12"/>
          </p:nvPr>
        </p:nvSpPr>
        <p:spPr/>
        <p:txBody>
          <a:bodyPr/>
          <a:lstStyle/>
          <a:p>
            <a:fld id="{D59A92B6-63D0-4749-8E4E-E12FD465A899}" type="slidenum">
              <a:rPr lang="zh-CN" altLang="en-US" smtClean="0"/>
              <a:t>5</a:t>
            </a:fld>
            <a:endParaRPr lang="zh-CN" altLang="en-US" dirty="0"/>
          </a:p>
        </p:txBody>
      </p:sp>
    </p:spTree>
    <p:extLst>
      <p:ext uri="{BB962C8B-B14F-4D97-AF65-F5344CB8AC3E}">
        <p14:creationId xmlns:p14="http://schemas.microsoft.com/office/powerpoint/2010/main" val="50545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第一讲： 投资银行概论</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rPr>
              <a:t>投资银行的定义</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投资银行的功能</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投资银行的业务划分</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投资银行业务的发展趋势</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投资银行与商业银行的比较</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6</a:t>
            </a:fld>
            <a:endParaRPr lang="zh-CN" altLang="en-US"/>
          </a:p>
        </p:txBody>
      </p:sp>
    </p:spTree>
    <p:extLst>
      <p:ext uri="{BB962C8B-B14F-4D97-AF65-F5344CB8AC3E}">
        <p14:creationId xmlns:p14="http://schemas.microsoft.com/office/powerpoint/2010/main" val="176086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投资银行定义</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52052"/>
            <a:ext cx="10515600" cy="4351338"/>
          </a:xfrm>
        </p:spPr>
        <p:txBody>
          <a:bodyPr>
            <a:normAutofit/>
          </a:bodyPr>
          <a:lstStyle/>
          <a:p>
            <a:r>
              <a:rPr lang="zh-CN" altLang="zh-CN" sz="2400" dirty="0">
                <a:solidFill>
                  <a:srgbClr val="000000"/>
                </a:solidFill>
                <a:latin typeface="宋体" panose="02010600030101010101" pitchFamily="2" charset="-122"/>
                <a:ea typeface="宋体" panose="02010600030101010101" pitchFamily="2" charset="-122"/>
              </a:rPr>
              <a:t>投资银行又称商人银行</a:t>
            </a:r>
            <a:r>
              <a:rPr lang="zh-CN" altLang="en-US" sz="2400" dirty="0">
                <a:solidFill>
                  <a:srgbClr val="000000"/>
                </a:solidFill>
                <a:latin typeface="宋体" panose="02010600030101010101" pitchFamily="2" charset="-122"/>
                <a:ea typeface="宋体" panose="02010600030101010101" pitchFamily="2" charset="-122"/>
              </a:rPr>
              <a:t>，</a:t>
            </a:r>
            <a:r>
              <a:rPr lang="zh-CN" altLang="zh-CN" sz="2400" dirty="0">
                <a:solidFill>
                  <a:srgbClr val="000000"/>
                </a:solidFill>
                <a:latin typeface="宋体" panose="02010600030101010101" pitchFamily="2" charset="-122"/>
                <a:ea typeface="宋体" panose="02010600030101010101" pitchFamily="2" charset="-122"/>
              </a:rPr>
              <a:t>是指专门从事证券发行、承销、交易、企业重组、兼并与收购、公司理财、基金管理、投资分析、风险投资、项目融资等业务的非银行金融机构，是</a:t>
            </a:r>
            <a:r>
              <a:rPr lang="zh-CN" altLang="zh-CN" sz="2400" b="1" dirty="0">
                <a:solidFill>
                  <a:srgbClr val="FF0000"/>
                </a:solidFill>
                <a:latin typeface="宋体" panose="02010600030101010101" pitchFamily="2" charset="-122"/>
                <a:ea typeface="宋体" panose="02010600030101010101" pitchFamily="2" charset="-122"/>
              </a:rPr>
              <a:t>资本市场</a:t>
            </a:r>
            <a:r>
              <a:rPr lang="zh-CN" altLang="zh-CN" sz="2400" dirty="0">
                <a:solidFill>
                  <a:srgbClr val="000000"/>
                </a:solidFill>
                <a:latin typeface="宋体" panose="02010600030101010101" pitchFamily="2" charset="-122"/>
                <a:ea typeface="宋体" panose="02010600030101010101" pitchFamily="2" charset="-122"/>
              </a:rPr>
              <a:t>上的主要</a:t>
            </a:r>
            <a:r>
              <a:rPr lang="zh-CN" altLang="zh-CN" sz="2400" b="1" dirty="0">
                <a:solidFill>
                  <a:srgbClr val="FF0000"/>
                </a:solidFill>
                <a:latin typeface="宋体" panose="02010600030101010101" pitchFamily="2" charset="-122"/>
                <a:ea typeface="宋体" panose="02010600030101010101" pitchFamily="2" charset="-122"/>
              </a:rPr>
              <a:t>金融中介</a:t>
            </a:r>
            <a:r>
              <a:rPr lang="zh-CN" altLang="zh-CN" sz="2400" dirty="0">
                <a:solidFill>
                  <a:srgbClr val="000000"/>
                </a:solidFill>
                <a:latin typeface="宋体" panose="02010600030101010101" pitchFamily="2" charset="-122"/>
                <a:ea typeface="宋体" panose="02010600030101010101" pitchFamily="2" charset="-122"/>
              </a:rPr>
              <a:t>。</a:t>
            </a:r>
            <a:endParaRPr lang="en-US" altLang="zh-CN" sz="2400" dirty="0">
              <a:solidFill>
                <a:srgbClr val="000000"/>
              </a:solidFill>
              <a:latin typeface="宋体" panose="02010600030101010101" pitchFamily="2" charset="-122"/>
              <a:ea typeface="宋体" panose="02010600030101010101" pitchFamily="2" charset="-122"/>
            </a:endParaRPr>
          </a:p>
          <a:p>
            <a:endParaRPr lang="en-US" altLang="zh-CN" sz="2400" dirty="0">
              <a:solidFill>
                <a:srgbClr val="000000"/>
              </a:solidFill>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资本市场：期限在一年以上的中长期资金市场，期限长，风险大，具有长期较稳定收入，包括股票市场，债券市场等</a:t>
            </a:r>
            <a:endParaRPr lang="en-US" altLang="zh-CN" sz="2400" dirty="0">
              <a:solidFill>
                <a:srgbClr val="000000"/>
              </a:solidFill>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货币市场：期限在一年以下的短期资金市场，期限短，流动性强，风险小，包括同行业拆借市场，票据市场等。</a:t>
            </a:r>
            <a:endParaRPr lang="zh-CN" altLang="en-US"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7</a:t>
            </a:fld>
            <a:endParaRPr lang="zh-CN" altLang="en-US"/>
          </a:p>
        </p:txBody>
      </p:sp>
      <p:pic>
        <p:nvPicPr>
          <p:cNvPr id="6" name="图片 5" descr="投行1.jpg">
            <a:extLst>
              <a:ext uri="{FF2B5EF4-FFF2-40B4-BE49-F238E27FC236}">
                <a16:creationId xmlns:a16="http://schemas.microsoft.com/office/drawing/2014/main" id="{902DC3A0-51E1-4069-A16B-3743B5F5AB4E}"/>
              </a:ext>
            </a:extLst>
          </p:cNvPr>
          <p:cNvPicPr>
            <a:picLocks noChangeAspect="1"/>
          </p:cNvPicPr>
          <p:nvPr/>
        </p:nvPicPr>
        <p:blipFill>
          <a:blip r:embed="rId2" cstate="print"/>
          <a:stretch>
            <a:fillRect/>
          </a:stretch>
        </p:blipFill>
        <p:spPr>
          <a:xfrm>
            <a:off x="9421707" y="4658966"/>
            <a:ext cx="1679116" cy="1391533"/>
          </a:xfrm>
          <a:prstGeom prst="rect">
            <a:avLst/>
          </a:prstGeom>
        </p:spPr>
      </p:pic>
    </p:spTree>
    <p:extLst>
      <p:ext uri="{BB962C8B-B14F-4D97-AF65-F5344CB8AC3E}">
        <p14:creationId xmlns:p14="http://schemas.microsoft.com/office/powerpoint/2010/main" val="417865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投资银行的定义</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30775"/>
            <a:ext cx="10515600" cy="4646188"/>
          </a:xfrm>
        </p:spPr>
        <p:txBody>
          <a:bodyPr>
            <a:normAutofit/>
          </a:bodyPr>
          <a:lstStyle/>
          <a:p>
            <a:r>
              <a:rPr lang="zh-CN" altLang="en-US" sz="2400" b="1" dirty="0">
                <a:latin typeface="宋体" panose="02010600030101010101" pitchFamily="2" charset="-122"/>
                <a:ea typeface="宋体" panose="02010600030101010101" pitchFamily="2" charset="-122"/>
              </a:rPr>
              <a:t>最广泛的定义</a:t>
            </a:r>
            <a:endParaRPr lang="en-US" altLang="zh-CN" sz="2400" b="1" dirty="0">
              <a:latin typeface="宋体" panose="02010600030101010101" pitchFamily="2" charset="-122"/>
              <a:ea typeface="宋体" panose="02010600030101010101" pitchFamily="2" charset="-122"/>
            </a:endParaRPr>
          </a:p>
          <a:p>
            <a:pPr>
              <a:buNone/>
            </a:pPr>
            <a:r>
              <a:rPr lang="en-US" altLang="zh-CN" sz="2400" dirty="0">
                <a:solidFill>
                  <a:srgbClr val="000000"/>
                </a:solidFill>
                <a:latin typeface="宋体" panose="02010600030101010101" pitchFamily="2" charset="-122"/>
                <a:ea typeface="宋体" panose="02010600030101010101" pitchFamily="2" charset="-122"/>
              </a:rPr>
              <a:t>  </a:t>
            </a:r>
            <a:r>
              <a:rPr lang="zh-CN" altLang="zh-CN" sz="2400" dirty="0">
                <a:solidFill>
                  <a:srgbClr val="000000"/>
                </a:solidFill>
                <a:latin typeface="宋体" panose="02010600030101010101" pitchFamily="2" charset="-122"/>
                <a:ea typeface="宋体" panose="02010600030101010101" pitchFamily="2" charset="-122"/>
              </a:rPr>
              <a:t>投资银行学实际上包括所有经营华尔街金融业务的大公司。从国际企业的证券承销业务到零售交易业务以及其他包括房地产和保险在内的</a:t>
            </a:r>
            <a:r>
              <a:rPr lang="zh-CN" altLang="zh-CN" sz="2400" b="1" dirty="0">
                <a:latin typeface="宋体" panose="02010600030101010101" pitchFamily="2" charset="-122"/>
                <a:ea typeface="宋体" panose="02010600030101010101" pitchFamily="2" charset="-122"/>
              </a:rPr>
              <a:t>各种金融服务业务</a:t>
            </a:r>
            <a:r>
              <a:rPr lang="zh-CN" altLang="zh-CN" sz="2400" dirty="0">
                <a:solidFill>
                  <a:srgbClr val="000000"/>
                </a:solidFill>
                <a:latin typeface="宋体" panose="02010600030101010101" pitchFamily="2" charset="-122"/>
                <a:ea typeface="宋体" panose="02010600030101010101" pitchFamily="2" charset="-122"/>
              </a:rPr>
              <a:t>，从事与华尔街金融活动有关的所有内容都包含在内。</a:t>
            </a:r>
            <a:endParaRPr lang="en-US" altLang="zh-CN" sz="2400" dirty="0">
              <a:solidFill>
                <a:srgbClr val="000000"/>
              </a:solidFill>
              <a:latin typeface="宋体" panose="02010600030101010101" pitchFamily="2" charset="-122"/>
              <a:ea typeface="宋体" panose="02010600030101010101" pitchFamily="2" charset="-122"/>
            </a:endParaRPr>
          </a:p>
          <a:p>
            <a:pPr>
              <a:buNone/>
            </a:pPr>
            <a:endParaRPr lang="en-US" altLang="zh-CN" sz="2400" dirty="0">
              <a:latin typeface="宋体" panose="02010600030101010101" pitchFamily="2" charset="-122"/>
              <a:ea typeface="宋体" panose="02010600030101010101" pitchFamily="2" charset="-122"/>
            </a:endParaRPr>
          </a:p>
          <a:p>
            <a:r>
              <a:rPr lang="zh-CN" altLang="en-US" sz="2400" b="1" dirty="0">
                <a:solidFill>
                  <a:srgbClr val="FF0000"/>
                </a:solidFill>
                <a:latin typeface="宋体" panose="02010600030101010101" pitchFamily="2" charset="-122"/>
                <a:ea typeface="宋体" panose="02010600030101010101" pitchFamily="2" charset="-122"/>
              </a:rPr>
              <a:t>较广泛的定义</a:t>
            </a:r>
            <a:endParaRPr lang="en-US" altLang="zh-CN" sz="2400" b="1" dirty="0">
              <a:solidFill>
                <a:srgbClr val="FF0000"/>
              </a:solidFill>
              <a:latin typeface="宋体" panose="02010600030101010101" pitchFamily="2" charset="-122"/>
              <a:ea typeface="宋体" panose="02010600030101010101" pitchFamily="2" charset="-122"/>
            </a:endParaRPr>
          </a:p>
          <a:p>
            <a:pPr>
              <a:buNone/>
            </a:pPr>
            <a:r>
              <a:rPr lang="en-US" altLang="zh-CN" sz="2400" dirty="0">
                <a:solidFill>
                  <a:srgbClr val="000000"/>
                </a:solidFill>
                <a:latin typeface="宋体" panose="02010600030101010101" pitchFamily="2" charset="-122"/>
                <a:ea typeface="宋体" panose="02010600030101010101" pitchFamily="2" charset="-122"/>
              </a:rPr>
              <a:t>  </a:t>
            </a:r>
            <a:r>
              <a:rPr lang="zh-CN" altLang="zh-CN" sz="2400" dirty="0">
                <a:solidFill>
                  <a:srgbClr val="000000"/>
                </a:solidFill>
                <a:latin typeface="宋体" panose="02010600030101010101" pitchFamily="2" charset="-122"/>
                <a:ea typeface="宋体" panose="02010600030101010101" pitchFamily="2" charset="-122"/>
              </a:rPr>
              <a:t>投资银行学包括所有从事资本市场业务活动的金融机构。这里所指的资本市场业务包括证券承销、公司理财、并购、以公平观点来管理基金与风险资本、创业投资等</a:t>
            </a:r>
            <a:r>
              <a:rPr lang="zh-CN" altLang="en-US" sz="2400" dirty="0">
                <a:solidFill>
                  <a:srgbClr val="000000"/>
                </a:solidFill>
                <a:latin typeface="宋体" panose="02010600030101010101" pitchFamily="2" charset="-122"/>
                <a:ea typeface="宋体" panose="02010600030101010101" pitchFamily="2" charset="-122"/>
              </a:rPr>
              <a:t>，</a:t>
            </a:r>
            <a:r>
              <a:rPr lang="zh-CN" altLang="zh-CN" sz="2400" dirty="0">
                <a:solidFill>
                  <a:srgbClr val="000000"/>
                </a:solidFill>
                <a:latin typeface="宋体" panose="02010600030101010101" pitchFamily="2" charset="-122"/>
                <a:ea typeface="宋体" panose="02010600030101010101" pitchFamily="2" charset="-122"/>
              </a:rPr>
              <a:t>也包括为金融机构进行的非零售性质的批发交易业务和商人银行业务。</a:t>
            </a:r>
            <a:endParaRPr lang="zh-CN" altLang="en-US" sz="2400" dirty="0">
              <a:latin typeface="宋体" panose="02010600030101010101" pitchFamily="2" charset="-122"/>
              <a:ea typeface="宋体" panose="02010600030101010101" pitchFamily="2" charset="-122"/>
            </a:endParaRPr>
          </a:p>
          <a:p>
            <a:pPr>
              <a:lnSpc>
                <a:spcPct val="100000"/>
              </a:lnSpc>
            </a:pPr>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8</a:t>
            </a:fld>
            <a:endParaRPr lang="zh-CN" altLang="en-US" dirty="0"/>
          </a:p>
        </p:txBody>
      </p:sp>
      <p:pic>
        <p:nvPicPr>
          <p:cNvPr id="6" name="图片 5" descr="华尔街.jpg">
            <a:extLst>
              <a:ext uri="{FF2B5EF4-FFF2-40B4-BE49-F238E27FC236}">
                <a16:creationId xmlns:a16="http://schemas.microsoft.com/office/drawing/2014/main" id="{B0C5FC14-9D5B-4BEB-A70F-74B272AA77F7}"/>
              </a:ext>
            </a:extLst>
          </p:cNvPr>
          <p:cNvPicPr>
            <a:picLocks noChangeAspect="1"/>
          </p:cNvPicPr>
          <p:nvPr/>
        </p:nvPicPr>
        <p:blipFill>
          <a:blip r:embed="rId2" cstate="print"/>
          <a:stretch>
            <a:fillRect/>
          </a:stretch>
        </p:blipFill>
        <p:spPr>
          <a:xfrm>
            <a:off x="9470661" y="2848982"/>
            <a:ext cx="1557232" cy="1038155"/>
          </a:xfrm>
          <a:prstGeom prst="rect">
            <a:avLst/>
          </a:prstGeom>
        </p:spPr>
      </p:pic>
      <p:pic>
        <p:nvPicPr>
          <p:cNvPr id="8" name="图片 7" descr="保险.jpg">
            <a:extLst>
              <a:ext uri="{FF2B5EF4-FFF2-40B4-BE49-F238E27FC236}">
                <a16:creationId xmlns:a16="http://schemas.microsoft.com/office/drawing/2014/main" id="{C0FDECBE-5F8F-49F7-AF18-D95E81D0FD87}"/>
              </a:ext>
            </a:extLst>
          </p:cNvPr>
          <p:cNvPicPr>
            <a:picLocks noChangeAspect="1"/>
          </p:cNvPicPr>
          <p:nvPr/>
        </p:nvPicPr>
        <p:blipFill>
          <a:blip r:embed="rId3" cstate="print"/>
          <a:stretch>
            <a:fillRect/>
          </a:stretch>
        </p:blipFill>
        <p:spPr>
          <a:xfrm>
            <a:off x="9367519" y="5460054"/>
            <a:ext cx="881757" cy="1102196"/>
          </a:xfrm>
          <a:prstGeom prst="rect">
            <a:avLst/>
          </a:prstGeom>
        </p:spPr>
      </p:pic>
      <p:pic>
        <p:nvPicPr>
          <p:cNvPr id="9" name="图片 8" descr="房地产.jpg">
            <a:extLst>
              <a:ext uri="{FF2B5EF4-FFF2-40B4-BE49-F238E27FC236}">
                <a16:creationId xmlns:a16="http://schemas.microsoft.com/office/drawing/2014/main" id="{90F2891D-5A85-46DB-BD52-CF0249938193}"/>
              </a:ext>
            </a:extLst>
          </p:cNvPr>
          <p:cNvPicPr>
            <a:picLocks noChangeAspect="1"/>
          </p:cNvPicPr>
          <p:nvPr/>
        </p:nvPicPr>
        <p:blipFill>
          <a:blip r:embed="rId4" cstate="print"/>
          <a:stretch>
            <a:fillRect/>
          </a:stretch>
        </p:blipFill>
        <p:spPr>
          <a:xfrm>
            <a:off x="7071359" y="5485512"/>
            <a:ext cx="1692017" cy="1076738"/>
          </a:xfrm>
          <a:prstGeom prst="rect">
            <a:avLst/>
          </a:prstGeom>
        </p:spPr>
      </p:pic>
    </p:spTree>
    <p:extLst>
      <p:ext uri="{BB962C8B-B14F-4D97-AF65-F5344CB8AC3E}">
        <p14:creationId xmlns:p14="http://schemas.microsoft.com/office/powerpoint/2010/main" val="126122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投资银行的定义</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60978" y="1432456"/>
            <a:ext cx="10515600" cy="4351338"/>
          </a:xfrm>
        </p:spPr>
        <p:txBody>
          <a:bodyPr>
            <a:normAutofit lnSpcReduction="10000"/>
          </a:bodyPr>
          <a:lstStyle/>
          <a:p>
            <a:r>
              <a:rPr lang="zh-CN" altLang="en-US" sz="2400" b="1" dirty="0">
                <a:latin typeface="宋体" panose="02010600030101010101" pitchFamily="2" charset="-122"/>
                <a:ea typeface="宋体" panose="02010600030101010101" pitchFamily="2" charset="-122"/>
              </a:rPr>
              <a:t>较狭义的定义</a:t>
            </a:r>
            <a:endParaRPr lang="en-US" altLang="zh-CN" sz="2400" b="1" dirty="0">
              <a:latin typeface="宋体" panose="02010600030101010101" pitchFamily="2" charset="-122"/>
              <a:ea typeface="宋体" panose="02010600030101010101" pitchFamily="2" charset="-122"/>
            </a:endParaRPr>
          </a:p>
          <a:p>
            <a:pPr>
              <a:buNone/>
            </a:pPr>
            <a:r>
              <a:rPr lang="en-US" altLang="zh-CN" sz="2400" dirty="0">
                <a:solidFill>
                  <a:srgbClr val="000000"/>
                </a:solidFill>
                <a:latin typeface="宋体" panose="02010600030101010101" pitchFamily="2" charset="-122"/>
                <a:ea typeface="宋体" panose="02010600030101010101" pitchFamily="2" charset="-122"/>
              </a:rPr>
              <a:t>  </a:t>
            </a:r>
            <a:r>
              <a:rPr lang="zh-CN" altLang="zh-CN" sz="2400" dirty="0">
                <a:solidFill>
                  <a:srgbClr val="000000"/>
                </a:solidFill>
                <a:latin typeface="宋体" panose="02010600030101010101" pitchFamily="2" charset="-122"/>
                <a:ea typeface="宋体" panose="02010600030101010101" pitchFamily="2" charset="-122"/>
              </a:rPr>
              <a:t>投资银行学只限于某些从事资本市场业务活动的金融机构</a:t>
            </a:r>
            <a:r>
              <a:rPr lang="zh-CN" altLang="en-US" sz="2400" dirty="0">
                <a:solidFill>
                  <a:srgbClr val="000000"/>
                </a:solidFill>
                <a:latin typeface="宋体" panose="02010600030101010101" pitchFamily="2" charset="-122"/>
                <a:ea typeface="宋体" panose="02010600030101010101" pitchFamily="2" charset="-122"/>
              </a:rPr>
              <a:t>，</a:t>
            </a:r>
            <a:r>
              <a:rPr lang="zh-CN" altLang="zh-CN" sz="2400" dirty="0">
                <a:solidFill>
                  <a:srgbClr val="000000"/>
                </a:solidFill>
                <a:latin typeface="宋体" panose="02010600030101010101" pitchFamily="2" charset="-122"/>
                <a:ea typeface="宋体" panose="02010600030101010101" pitchFamily="2" charset="-122"/>
              </a:rPr>
              <a:t>主要包括证券承销、合并与兼并。</a:t>
            </a:r>
            <a:r>
              <a:rPr lang="zh-CN" altLang="en-US" sz="2400" dirty="0">
                <a:solidFill>
                  <a:srgbClr val="000000"/>
                </a:solidFill>
                <a:latin typeface="宋体" panose="02010600030101010101" pitchFamily="2" charset="-122"/>
                <a:ea typeface="宋体" panose="02010600030101010101" pitchFamily="2" charset="-122"/>
              </a:rPr>
              <a:t>但基金管理、创业投资、风险管理等业务不包括在内。</a:t>
            </a:r>
            <a:endParaRPr lang="en-US" altLang="zh-CN" sz="2400" dirty="0">
              <a:solidFill>
                <a:srgbClr val="000000"/>
              </a:solidFill>
              <a:latin typeface="宋体" panose="02010600030101010101" pitchFamily="2" charset="-122"/>
              <a:ea typeface="宋体" panose="02010600030101010101" pitchFamily="2" charset="-122"/>
            </a:endParaRPr>
          </a:p>
          <a:p>
            <a:pPr>
              <a:buNone/>
            </a:pPr>
            <a:endParaRPr lang="en-US" altLang="zh-CN" sz="2400" dirty="0">
              <a:latin typeface="宋体" panose="02010600030101010101" pitchFamily="2" charset="-122"/>
              <a:ea typeface="宋体" panose="02010600030101010101" pitchFamily="2" charset="-122"/>
            </a:endParaRPr>
          </a:p>
          <a:p>
            <a:pPr>
              <a:buNone/>
            </a:pPr>
            <a:endParaRPr lang="en-US" altLang="zh-CN" sz="2400" dirty="0">
              <a:latin typeface="宋体" panose="02010600030101010101" pitchFamily="2" charset="-122"/>
              <a:ea typeface="宋体" panose="02010600030101010101" pitchFamily="2" charset="-122"/>
            </a:endParaRPr>
          </a:p>
          <a:p>
            <a:pPr>
              <a:buNone/>
            </a:pPr>
            <a:endParaRPr lang="en-US" altLang="zh-CN" sz="2400" dirty="0">
              <a:latin typeface="宋体" panose="02010600030101010101" pitchFamily="2" charset="-122"/>
              <a:ea typeface="宋体" panose="02010600030101010101" pitchFamily="2" charset="-122"/>
            </a:endParaRPr>
          </a:p>
          <a:p>
            <a:pPr>
              <a:buNone/>
            </a:pPr>
            <a:endParaRPr lang="en-US" altLang="zh-CN" sz="2400"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最狭义的定义</a:t>
            </a:r>
            <a:endParaRPr lang="en-US" altLang="zh-CN" sz="2400" b="1" dirty="0">
              <a:latin typeface="宋体" panose="02010600030101010101" pitchFamily="2" charset="-122"/>
              <a:ea typeface="宋体" panose="02010600030101010101" pitchFamily="2" charset="-122"/>
            </a:endParaRPr>
          </a:p>
          <a:p>
            <a:pPr>
              <a:buNone/>
            </a:pPr>
            <a:r>
              <a:rPr lang="en-US" altLang="zh-CN" sz="2400" dirty="0">
                <a:solidFill>
                  <a:srgbClr val="000000"/>
                </a:solidFill>
                <a:latin typeface="宋体" panose="02010600030101010101" pitchFamily="2" charset="-122"/>
                <a:ea typeface="宋体" panose="02010600030101010101" pitchFamily="2" charset="-122"/>
              </a:rPr>
              <a:t>  </a:t>
            </a:r>
            <a:r>
              <a:rPr lang="zh-CN" altLang="zh-CN" sz="2400" dirty="0">
                <a:solidFill>
                  <a:srgbClr val="000000"/>
                </a:solidFill>
                <a:latin typeface="宋体" panose="02010600030101010101" pitchFamily="2" charset="-122"/>
                <a:ea typeface="宋体" panose="02010600030101010101" pitchFamily="2" charset="-122"/>
              </a:rPr>
              <a:t>投资银行学应回到它过去的原则上，严格限于从事证券业务的一级市场承销和筹措资金，以及二级市场上进行经纪、自营等传统业务证券交易的金融机构。</a:t>
            </a:r>
            <a:endParaRPr lang="zh-CN" altLang="en-US" sz="2400" dirty="0">
              <a:latin typeface="宋体" panose="02010600030101010101" pitchFamily="2" charset="-122"/>
              <a:ea typeface="宋体" panose="02010600030101010101" pitchFamily="2" charset="-122"/>
            </a:endParaRPr>
          </a:p>
          <a:p>
            <a:pPr>
              <a:lnSpc>
                <a:spcPct val="100000"/>
              </a:lnSpc>
            </a:pPr>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9</a:t>
            </a:fld>
            <a:endParaRPr lang="zh-CN" altLang="en-US"/>
          </a:p>
        </p:txBody>
      </p:sp>
      <p:pic>
        <p:nvPicPr>
          <p:cNvPr id="6" name="图片 5" descr="基金.jpg">
            <a:extLst>
              <a:ext uri="{FF2B5EF4-FFF2-40B4-BE49-F238E27FC236}">
                <a16:creationId xmlns:a16="http://schemas.microsoft.com/office/drawing/2014/main" id="{F1FB3CAF-8780-4ABD-B772-D33779E2B980}"/>
              </a:ext>
            </a:extLst>
          </p:cNvPr>
          <p:cNvPicPr>
            <a:picLocks noChangeAspect="1"/>
          </p:cNvPicPr>
          <p:nvPr/>
        </p:nvPicPr>
        <p:blipFill>
          <a:blip r:embed="rId2" cstate="print"/>
          <a:stretch>
            <a:fillRect/>
          </a:stretch>
        </p:blipFill>
        <p:spPr>
          <a:xfrm>
            <a:off x="2452653" y="2668638"/>
            <a:ext cx="1786890" cy="1276350"/>
          </a:xfrm>
          <a:prstGeom prst="rect">
            <a:avLst/>
          </a:prstGeom>
        </p:spPr>
      </p:pic>
      <p:pic>
        <p:nvPicPr>
          <p:cNvPr id="8" name="图片 7" descr="创投.jpg">
            <a:extLst>
              <a:ext uri="{FF2B5EF4-FFF2-40B4-BE49-F238E27FC236}">
                <a16:creationId xmlns:a16="http://schemas.microsoft.com/office/drawing/2014/main" id="{039CAEB1-077A-46CB-984E-656299D42893}"/>
              </a:ext>
            </a:extLst>
          </p:cNvPr>
          <p:cNvPicPr>
            <a:picLocks noChangeAspect="1"/>
          </p:cNvPicPr>
          <p:nvPr/>
        </p:nvPicPr>
        <p:blipFill>
          <a:blip r:embed="rId3" cstate="print"/>
          <a:stretch>
            <a:fillRect/>
          </a:stretch>
        </p:blipFill>
        <p:spPr>
          <a:xfrm>
            <a:off x="4967253" y="2592438"/>
            <a:ext cx="990600" cy="1415144"/>
          </a:xfrm>
          <a:prstGeom prst="rect">
            <a:avLst/>
          </a:prstGeom>
        </p:spPr>
      </p:pic>
      <p:pic>
        <p:nvPicPr>
          <p:cNvPr id="9" name="图片 8" descr="风险管理.jpg">
            <a:extLst>
              <a:ext uri="{FF2B5EF4-FFF2-40B4-BE49-F238E27FC236}">
                <a16:creationId xmlns:a16="http://schemas.microsoft.com/office/drawing/2014/main" id="{6482335E-763B-4794-B29C-1ED00DD8A48C}"/>
              </a:ext>
            </a:extLst>
          </p:cNvPr>
          <p:cNvPicPr>
            <a:picLocks noChangeAspect="1"/>
          </p:cNvPicPr>
          <p:nvPr/>
        </p:nvPicPr>
        <p:blipFill>
          <a:blip r:embed="rId4" cstate="print"/>
          <a:stretch>
            <a:fillRect/>
          </a:stretch>
        </p:blipFill>
        <p:spPr>
          <a:xfrm>
            <a:off x="6643653" y="2516238"/>
            <a:ext cx="1466850" cy="1466850"/>
          </a:xfrm>
          <a:prstGeom prst="rect">
            <a:avLst/>
          </a:prstGeom>
        </p:spPr>
      </p:pic>
      <p:pic>
        <p:nvPicPr>
          <p:cNvPr id="10" name="图片 9" descr="兼并.jpg">
            <a:extLst>
              <a:ext uri="{FF2B5EF4-FFF2-40B4-BE49-F238E27FC236}">
                <a16:creationId xmlns:a16="http://schemas.microsoft.com/office/drawing/2014/main" id="{AB63D95F-6E44-491B-A680-C26392C2DFE1}"/>
              </a:ext>
            </a:extLst>
          </p:cNvPr>
          <p:cNvPicPr>
            <a:picLocks noChangeAspect="1"/>
          </p:cNvPicPr>
          <p:nvPr/>
        </p:nvPicPr>
        <p:blipFill>
          <a:blip r:embed="rId5" cstate="print"/>
          <a:stretch>
            <a:fillRect/>
          </a:stretch>
        </p:blipFill>
        <p:spPr>
          <a:xfrm>
            <a:off x="5031132" y="5283782"/>
            <a:ext cx="2129735" cy="1325562"/>
          </a:xfrm>
          <a:prstGeom prst="rect">
            <a:avLst/>
          </a:prstGeom>
        </p:spPr>
      </p:pic>
    </p:spTree>
    <p:extLst>
      <p:ext uri="{BB962C8B-B14F-4D97-AF65-F5344CB8AC3E}">
        <p14:creationId xmlns:p14="http://schemas.microsoft.com/office/powerpoint/2010/main" val="5002283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TotalTime>
  <Words>3425</Words>
  <Application>Microsoft Macintosh PowerPoint</Application>
  <PresentationFormat>宽屏</PresentationFormat>
  <Paragraphs>492</Paragraphs>
  <Slides>40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等线</vt:lpstr>
      <vt:lpstr>等线 Light</vt:lpstr>
      <vt:lpstr>宋体</vt:lpstr>
      <vt:lpstr>Arial</vt:lpstr>
      <vt:lpstr>Wingdings</vt:lpstr>
      <vt:lpstr>Office 主题​​</vt:lpstr>
      <vt:lpstr>投资银行学</vt:lpstr>
      <vt:lpstr>教材</vt:lpstr>
      <vt:lpstr>课程主要内容</vt:lpstr>
      <vt:lpstr>课程安排</vt:lpstr>
      <vt:lpstr>投资银行学  第一讲：投资银行概论</vt:lpstr>
      <vt:lpstr>第一讲： 投资银行概论</vt:lpstr>
      <vt:lpstr>投资银行定义</vt:lpstr>
      <vt:lpstr>投资银行的定义</vt:lpstr>
      <vt:lpstr>投资银行的定义</vt:lpstr>
      <vt:lpstr>投资银行定义</vt:lpstr>
      <vt:lpstr>2008金融危机—住房抵押贷款证券化</vt:lpstr>
      <vt:lpstr>2008金融危机—住房抵押贷款证券化</vt:lpstr>
      <vt:lpstr>投资银行的定义</vt:lpstr>
      <vt:lpstr>2021年4月，野村证券与Bill Hwang爆仓事件</vt:lpstr>
      <vt:lpstr>投资银行的功能</vt:lpstr>
      <vt:lpstr>投资银行的功能</vt:lpstr>
      <vt:lpstr>投资银行的功能</vt:lpstr>
      <vt:lpstr>投资银行的功能</vt:lpstr>
      <vt:lpstr>投资银行的功能</vt:lpstr>
      <vt:lpstr>投资银行的功能</vt:lpstr>
      <vt:lpstr>投资银行的功能</vt:lpstr>
      <vt:lpstr>投资银行的功能</vt:lpstr>
      <vt:lpstr>投资银行的业务划分</vt:lpstr>
      <vt:lpstr>投资银行的业务划分：发行与承销</vt:lpstr>
      <vt:lpstr>投资银行的业务划分：证券经纪交易</vt:lpstr>
      <vt:lpstr>投资银行的业务划分：兼并与收购</vt:lpstr>
      <vt:lpstr>兼并与收购</vt:lpstr>
      <vt:lpstr>投资银行的业务划分：资产管理</vt:lpstr>
      <vt:lpstr>投资银行的业务划分：基金管理</vt:lpstr>
      <vt:lpstr>投资银行的业务划分：金融创新</vt:lpstr>
      <vt:lpstr>投资银行的业务划分：风险投资</vt:lpstr>
      <vt:lpstr>投资银行的业务划分：中信证券</vt:lpstr>
      <vt:lpstr>投资银行的业务划分：中信证券</vt:lpstr>
      <vt:lpstr>投资银行的业务划分：中信证券</vt:lpstr>
      <vt:lpstr>投资银行的业务划分：中信证券</vt:lpstr>
      <vt:lpstr>投资银行的业务划分：中信证券2007-2022各业务总量及占比</vt:lpstr>
      <vt:lpstr>投资银行业务的发展趋势</vt:lpstr>
      <vt:lpstr>投资银行与商业银行的区别</vt:lpstr>
      <vt:lpstr>投资银行与商业银行的趋同化</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风险投资的基本概念</dc:title>
  <dc:creator>#WANG YING (G3530991N)#</dc:creator>
  <cp:lastModifiedBy>Lu Zhiyu</cp:lastModifiedBy>
  <cp:revision>47</cp:revision>
  <dcterms:created xsi:type="dcterms:W3CDTF">2019-07-23T02:02:12Z</dcterms:created>
  <dcterms:modified xsi:type="dcterms:W3CDTF">2024-12-04T06:01:15Z</dcterms:modified>
</cp:coreProperties>
</file>