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41" r:id="rId2"/>
    <p:sldId id="264" r:id="rId3"/>
    <p:sldId id="317" r:id="rId4"/>
    <p:sldId id="318" r:id="rId5"/>
    <p:sldId id="319" r:id="rId6"/>
    <p:sldId id="320" r:id="rId7"/>
    <p:sldId id="321" r:id="rId8"/>
    <p:sldId id="322" r:id="rId9"/>
    <p:sldId id="323" r:id="rId10"/>
    <p:sldId id="258" r:id="rId11"/>
    <p:sldId id="259" r:id="rId12"/>
    <p:sldId id="260" r:id="rId13"/>
    <p:sldId id="261" r:id="rId14"/>
    <p:sldId id="262" r:id="rId15"/>
    <p:sldId id="263" r:id="rId16"/>
    <p:sldId id="291" r:id="rId17"/>
    <p:sldId id="266" r:id="rId18"/>
    <p:sldId id="292" r:id="rId19"/>
    <p:sldId id="293" r:id="rId20"/>
    <p:sldId id="294" r:id="rId21"/>
    <p:sldId id="296" r:id="rId22"/>
    <p:sldId id="297" r:id="rId23"/>
    <p:sldId id="298" r:id="rId24"/>
    <p:sldId id="299" r:id="rId25"/>
    <p:sldId id="300" r:id="rId26"/>
    <p:sldId id="301" r:id="rId27"/>
    <p:sldId id="302" r:id="rId28"/>
    <p:sldId id="303" r:id="rId29"/>
    <p:sldId id="304" r:id="rId30"/>
    <p:sldId id="305" r:id="rId31"/>
    <p:sldId id="311" r:id="rId32"/>
    <p:sldId id="312" r:id="rId33"/>
    <p:sldId id="313" r:id="rId34"/>
    <p:sldId id="314" r:id="rId35"/>
    <p:sldId id="315" r:id="rId36"/>
    <p:sldId id="316"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82" autoAdjust="0"/>
    <p:restoredTop sz="94660"/>
  </p:normalViewPr>
  <p:slideViewPr>
    <p:cSldViewPr snapToGrid="0">
      <p:cViewPr varScale="1">
        <p:scale>
          <a:sx n="123" d="100"/>
          <a:sy n="123" d="100"/>
        </p:scale>
        <p:origin x="5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Zhiyu" userId="ac0a4e748700494f" providerId="LiveId" clId="{EE44A9F7-FAE5-4243-8A67-6A8EE9BC937C}"/>
    <pc:docChg chg="custSel modSld">
      <pc:chgData name="Lu Zhiyu" userId="ac0a4e748700494f" providerId="LiveId" clId="{EE44A9F7-FAE5-4243-8A67-6A8EE9BC937C}" dt="2024-11-25T03:15:48.499" v="13" actId="478"/>
      <pc:docMkLst>
        <pc:docMk/>
      </pc:docMkLst>
      <pc:sldChg chg="addSp delSp modSp mod">
        <pc:chgData name="Lu Zhiyu" userId="ac0a4e748700494f" providerId="LiveId" clId="{EE44A9F7-FAE5-4243-8A67-6A8EE9BC937C}" dt="2024-11-25T03:15:48.499" v="13" actId="478"/>
        <pc:sldMkLst>
          <pc:docMk/>
          <pc:sldMk cId="2681602406" sldId="301"/>
        </pc:sldMkLst>
        <pc:picChg chg="add del mod">
          <ac:chgData name="Lu Zhiyu" userId="ac0a4e748700494f" providerId="LiveId" clId="{EE44A9F7-FAE5-4243-8A67-6A8EE9BC937C}" dt="2024-11-25T03:15:48.499" v="13" actId="478"/>
          <ac:picMkLst>
            <pc:docMk/>
            <pc:sldMk cId="2681602406" sldId="301"/>
            <ac:picMk id="3" creationId="{9CF34367-6CFE-EAE6-09DF-85DA9643F71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6C95AD-2511-4453-8F16-FFD11FBCC44C}" type="doc">
      <dgm:prSet loTypeId="urn:microsoft.com/office/officeart/2005/8/layout/arrow2" loCatId="process" qsTypeId="urn:microsoft.com/office/officeart/2005/8/quickstyle/simple1" qsCatId="simple" csTypeId="urn:microsoft.com/office/officeart/2005/8/colors/accent2_1" csCatId="accent2" phldr="1"/>
      <dgm:spPr/>
    </dgm:pt>
    <dgm:pt modelId="{D8B2E75F-EA60-400F-B9C5-ACCEF0FCDDF0}">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创始人</a:t>
          </a:r>
        </a:p>
      </dgm:t>
    </dgm:pt>
    <dgm:pt modelId="{F9ACC6E5-E229-41F4-8DB1-898862F64569}" type="parTrans" cxnId="{547C258F-A9C9-4965-A320-3E2077CE40D3}">
      <dgm:prSet/>
      <dgm:spPr/>
      <dgm:t>
        <a:bodyPr/>
        <a:lstStyle/>
        <a:p>
          <a:endParaRPr lang="zh-CN" altLang="en-US"/>
        </a:p>
      </dgm:t>
    </dgm:pt>
    <dgm:pt modelId="{B2FA40E3-38C7-45D7-8867-659616C4B337}" type="sibTrans" cxnId="{547C258F-A9C9-4965-A320-3E2077CE40D3}">
      <dgm:prSet/>
      <dgm:spPr/>
      <dgm:t>
        <a:bodyPr/>
        <a:lstStyle/>
        <a:p>
          <a:endParaRPr lang="zh-CN" altLang="en-US"/>
        </a:p>
      </dgm:t>
    </dgm:pt>
    <dgm:pt modelId="{86312B76-08EC-47DB-A4F2-05C4630BC076}">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天使投资</a:t>
          </a:r>
        </a:p>
      </dgm:t>
    </dgm:pt>
    <dgm:pt modelId="{EAB017B9-B9A3-4712-9D08-62A1FD9058FD}" type="parTrans" cxnId="{091483AC-53F0-4FE8-9F6A-550B00AE59DE}">
      <dgm:prSet/>
      <dgm:spPr/>
      <dgm:t>
        <a:bodyPr/>
        <a:lstStyle/>
        <a:p>
          <a:endParaRPr lang="zh-CN" altLang="en-US"/>
        </a:p>
      </dgm:t>
    </dgm:pt>
    <dgm:pt modelId="{C2F2F8EE-699B-444B-BA38-3A96E95E1713}" type="sibTrans" cxnId="{091483AC-53F0-4FE8-9F6A-550B00AE59DE}">
      <dgm:prSet/>
      <dgm:spPr/>
      <dgm:t>
        <a:bodyPr/>
        <a:lstStyle/>
        <a:p>
          <a:endParaRPr lang="zh-CN" altLang="en-US"/>
        </a:p>
      </dgm:t>
    </dgm:pt>
    <dgm:pt modelId="{E718E268-9A58-4FE1-AE55-44367925034A}">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风险投资 </a:t>
          </a:r>
          <a:r>
            <a:rPr lang="en-US" altLang="zh-CN" sz="1800" b="0" dirty="0">
              <a:solidFill>
                <a:schemeClr val="tx1"/>
              </a:solidFill>
              <a:latin typeface="宋体" panose="02010600030101010101" pitchFamily="2" charset="-122"/>
              <a:ea typeface="宋体" panose="02010600030101010101" pitchFamily="2" charset="-122"/>
            </a:rPr>
            <a:t>VC</a:t>
          </a:r>
          <a:endParaRPr lang="zh-CN" altLang="en-US" sz="1800" b="0" dirty="0">
            <a:solidFill>
              <a:schemeClr val="tx1"/>
            </a:solidFill>
            <a:latin typeface="宋体" panose="02010600030101010101" pitchFamily="2" charset="-122"/>
            <a:ea typeface="宋体" panose="02010600030101010101" pitchFamily="2" charset="-122"/>
          </a:endParaRPr>
        </a:p>
      </dgm:t>
    </dgm:pt>
    <dgm:pt modelId="{86CD071A-7057-4C55-B774-C5D7000A81C0}" type="parTrans" cxnId="{955C296B-DAF2-4031-8AA4-1BAF712E4AF7}">
      <dgm:prSet/>
      <dgm:spPr/>
      <dgm:t>
        <a:bodyPr/>
        <a:lstStyle/>
        <a:p>
          <a:endParaRPr lang="zh-CN" altLang="en-US"/>
        </a:p>
      </dgm:t>
    </dgm:pt>
    <dgm:pt modelId="{A8E5F26A-EFCD-4E24-ACF2-EF08C13C1B43}" type="sibTrans" cxnId="{955C296B-DAF2-4031-8AA4-1BAF712E4AF7}">
      <dgm:prSet/>
      <dgm:spPr/>
      <dgm:t>
        <a:bodyPr/>
        <a:lstStyle/>
        <a:p>
          <a:endParaRPr lang="zh-CN" altLang="en-US"/>
        </a:p>
      </dgm:t>
    </dgm:pt>
    <dgm:pt modelId="{DBF92D99-29A5-4EEF-A7B6-6B727A5F1961}">
      <dgm:prSet phldrT="[文本]" custT="1"/>
      <dgm:spPr/>
      <dgm:t>
        <a:bodyPr/>
        <a:lstStyle/>
        <a:p>
          <a:r>
            <a:rPr lang="zh-CN" altLang="en-US" sz="1800" b="0" dirty="0">
              <a:solidFill>
                <a:schemeClr val="tx1"/>
              </a:solidFill>
              <a:latin typeface="宋体" panose="02010600030101010101" pitchFamily="2" charset="-122"/>
              <a:ea typeface="宋体" panose="02010600030101010101" pitchFamily="2" charset="-122"/>
            </a:rPr>
            <a:t>私募股权投资 </a:t>
          </a:r>
          <a:r>
            <a:rPr lang="en-US" altLang="zh-CN" sz="1800" b="0" dirty="0">
              <a:solidFill>
                <a:schemeClr val="tx1"/>
              </a:solidFill>
              <a:latin typeface="宋体" panose="02010600030101010101" pitchFamily="2" charset="-122"/>
              <a:ea typeface="宋体" panose="02010600030101010101" pitchFamily="2" charset="-122"/>
            </a:rPr>
            <a:t>PE</a:t>
          </a:r>
          <a:endParaRPr lang="zh-CN" altLang="en-US" sz="1800" b="0" dirty="0">
            <a:solidFill>
              <a:schemeClr val="tx1"/>
            </a:solidFill>
            <a:latin typeface="宋体" panose="02010600030101010101" pitchFamily="2" charset="-122"/>
            <a:ea typeface="宋体" panose="02010600030101010101" pitchFamily="2" charset="-122"/>
          </a:endParaRPr>
        </a:p>
      </dgm:t>
    </dgm:pt>
    <dgm:pt modelId="{2A89063F-EBAB-43D1-89B7-4E47A2CEF5F7}" type="parTrans" cxnId="{44B2F637-A5A6-4958-AF7F-F9E81FEF4871}">
      <dgm:prSet/>
      <dgm:spPr/>
      <dgm:t>
        <a:bodyPr/>
        <a:lstStyle/>
        <a:p>
          <a:endParaRPr lang="zh-CN" altLang="en-US"/>
        </a:p>
      </dgm:t>
    </dgm:pt>
    <dgm:pt modelId="{83F9DFBB-CBA9-4EE8-872F-0602205CEB22}" type="sibTrans" cxnId="{44B2F637-A5A6-4958-AF7F-F9E81FEF4871}">
      <dgm:prSet/>
      <dgm:spPr/>
      <dgm:t>
        <a:bodyPr/>
        <a:lstStyle/>
        <a:p>
          <a:endParaRPr lang="zh-CN" altLang="en-US"/>
        </a:p>
      </dgm:t>
    </dgm:pt>
    <dgm:pt modelId="{184CE93C-20F4-4F9E-AEC7-041E9ACA0F32}">
      <dgm:prSet phldrT="[文本]" custT="1"/>
      <dgm:spPr/>
      <dgm:t>
        <a:bodyPr/>
        <a:lstStyle/>
        <a:p>
          <a:r>
            <a:rPr lang="en-US" altLang="zh-CN" sz="1800" b="0" dirty="0">
              <a:solidFill>
                <a:schemeClr val="tx1"/>
              </a:solidFill>
              <a:latin typeface="宋体" panose="02010600030101010101" pitchFamily="2" charset="-122"/>
              <a:ea typeface="宋体" panose="02010600030101010101" pitchFamily="2" charset="-122"/>
            </a:rPr>
            <a:t>IPO/</a:t>
          </a:r>
          <a:r>
            <a:rPr lang="zh-CN" altLang="en-US" sz="1800" b="0" dirty="0">
              <a:solidFill>
                <a:schemeClr val="tx1"/>
              </a:solidFill>
              <a:latin typeface="宋体" panose="02010600030101010101" pitchFamily="2" charset="-122"/>
              <a:ea typeface="宋体" panose="02010600030101010101" pitchFamily="2" charset="-122"/>
            </a:rPr>
            <a:t>并购</a:t>
          </a:r>
        </a:p>
      </dgm:t>
    </dgm:pt>
    <dgm:pt modelId="{C71B0199-2024-4BAD-88D6-EAAAAD891068}" type="parTrans" cxnId="{BB835F3F-2885-4802-B818-33D94DF71BEC}">
      <dgm:prSet/>
      <dgm:spPr/>
      <dgm:t>
        <a:bodyPr/>
        <a:lstStyle/>
        <a:p>
          <a:endParaRPr lang="zh-CN" altLang="en-US"/>
        </a:p>
      </dgm:t>
    </dgm:pt>
    <dgm:pt modelId="{B9853BFB-A593-43F5-B2B6-CC7D6D5A2F52}" type="sibTrans" cxnId="{BB835F3F-2885-4802-B818-33D94DF71BEC}">
      <dgm:prSet/>
      <dgm:spPr/>
      <dgm:t>
        <a:bodyPr/>
        <a:lstStyle/>
        <a:p>
          <a:endParaRPr lang="zh-CN" altLang="en-US"/>
        </a:p>
      </dgm:t>
    </dgm:pt>
    <dgm:pt modelId="{97B04FAA-F67E-41B4-90E3-2183D5E0D5FB}" type="pres">
      <dgm:prSet presAssocID="{6F6C95AD-2511-4453-8F16-FFD11FBCC44C}" presName="arrowDiagram" presStyleCnt="0">
        <dgm:presLayoutVars>
          <dgm:chMax val="5"/>
          <dgm:dir/>
          <dgm:resizeHandles val="exact"/>
        </dgm:presLayoutVars>
      </dgm:prSet>
      <dgm:spPr/>
    </dgm:pt>
    <dgm:pt modelId="{8D758D3E-E87B-472B-B115-EA75211A0F75}" type="pres">
      <dgm:prSet presAssocID="{6F6C95AD-2511-4453-8F16-FFD11FBCC44C}" presName="arrow" presStyleLbl="bgShp" presStyleIdx="0" presStyleCnt="1" custLinFactNeighborX="-24604" custLinFactNeighborY="-5310"/>
      <dgm:spPr/>
    </dgm:pt>
    <dgm:pt modelId="{83647C83-96E3-4A84-A175-E40BB17041C4}" type="pres">
      <dgm:prSet presAssocID="{6F6C95AD-2511-4453-8F16-FFD11FBCC44C}" presName="arrowDiagram5" presStyleCnt="0"/>
      <dgm:spPr/>
    </dgm:pt>
    <dgm:pt modelId="{56C75EB8-FDA3-4555-98F2-1FC910FC6B49}" type="pres">
      <dgm:prSet presAssocID="{D8B2E75F-EA60-400F-B9C5-ACCEF0FCDDF0}" presName="bullet5a" presStyleLbl="node1" presStyleIdx="0" presStyleCnt="5" custLinFactX="-300000" custLinFactY="100000" custLinFactNeighborX="-314782" custLinFactNeighborY="165744"/>
      <dgm:spPr/>
    </dgm:pt>
    <dgm:pt modelId="{B338EAC5-EA05-4EB0-8B98-D4FB431BEA45}" type="pres">
      <dgm:prSet presAssocID="{D8B2E75F-EA60-400F-B9C5-ACCEF0FCDDF0}" presName="textBox5a" presStyleLbl="revTx" presStyleIdx="0" presStyleCnt="5" custScaleY="44735" custLinFactNeighborX="-94708" custLinFactNeighborY="11077">
        <dgm:presLayoutVars>
          <dgm:bulletEnabled val="1"/>
        </dgm:presLayoutVars>
      </dgm:prSet>
      <dgm:spPr/>
    </dgm:pt>
    <dgm:pt modelId="{18753371-6E96-4AD0-8763-3C6E1AE260BB}" type="pres">
      <dgm:prSet presAssocID="{86312B76-08EC-47DB-A4F2-05C4630BC076}" presName="bullet5b" presStyleLbl="node1" presStyleIdx="1" presStyleCnt="5" custLinFactX="-200000" custLinFactY="85249" custLinFactNeighborX="-225720" custLinFactNeighborY="100000"/>
      <dgm:spPr/>
    </dgm:pt>
    <dgm:pt modelId="{7114F642-8411-4B55-86AE-B42824641F78}" type="pres">
      <dgm:prSet presAssocID="{86312B76-08EC-47DB-A4F2-05C4630BC076}" presName="textBox5b" presStyleLbl="revTx" presStyleIdx="1" presStyleCnt="5" custScaleY="37993" custLinFactNeighborX="-85737" custLinFactNeighborY="-1393">
        <dgm:presLayoutVars>
          <dgm:bulletEnabled val="1"/>
        </dgm:presLayoutVars>
      </dgm:prSet>
      <dgm:spPr/>
    </dgm:pt>
    <dgm:pt modelId="{D6268010-2AD5-438D-85D7-B064B00A7D03}" type="pres">
      <dgm:prSet presAssocID="{E718E268-9A58-4FE1-AE55-44367925034A}" presName="bullet5c" presStyleLbl="node1" presStyleIdx="2" presStyleCnt="5" custLinFactX="-100000" custLinFactNeighborX="-149283" custLinFactNeighborY="87639"/>
      <dgm:spPr/>
    </dgm:pt>
    <dgm:pt modelId="{014D9FDA-1A1E-461D-859D-21850C0B597B}" type="pres">
      <dgm:prSet presAssocID="{E718E268-9A58-4FE1-AE55-44367925034A}" presName="textBox5c" presStyleLbl="revTx" presStyleIdx="2" presStyleCnt="5" custScaleX="131677" custScaleY="23067" custLinFactNeighborX="-61382" custLinFactNeighborY="-19567">
        <dgm:presLayoutVars>
          <dgm:bulletEnabled val="1"/>
        </dgm:presLayoutVars>
      </dgm:prSet>
      <dgm:spPr/>
    </dgm:pt>
    <dgm:pt modelId="{A2E2D12A-9836-4128-AD2C-4577C80DCD3B}" type="pres">
      <dgm:prSet presAssocID="{DBF92D99-29A5-4EEF-A7B6-6B727A5F1961}" presName="bullet5d" presStyleLbl="node1" presStyleIdx="3" presStyleCnt="5" custLinFactX="-43640" custLinFactNeighborX="-100000" custLinFactNeighborY="54444"/>
      <dgm:spPr/>
    </dgm:pt>
    <dgm:pt modelId="{5F2FB543-3AF9-4E1B-8C3B-1B97BCF5FDA3}" type="pres">
      <dgm:prSet presAssocID="{DBF92D99-29A5-4EEF-A7B6-6B727A5F1961}" presName="textBox5d" presStyleLbl="revTx" presStyleIdx="3" presStyleCnt="5" custScaleX="178445" custScaleY="38929" custLinFactNeighborX="-15699" custLinFactNeighborY="-14001">
        <dgm:presLayoutVars>
          <dgm:bulletEnabled val="1"/>
        </dgm:presLayoutVars>
      </dgm:prSet>
      <dgm:spPr/>
    </dgm:pt>
    <dgm:pt modelId="{02DC7D2A-D8C7-465E-8324-2EAA8180A4F8}" type="pres">
      <dgm:prSet presAssocID="{184CE93C-20F4-4F9E-AEC7-041E9ACA0F32}" presName="bullet5e" presStyleLbl="node1" presStyleIdx="4" presStyleCnt="5"/>
      <dgm:spPr/>
    </dgm:pt>
    <dgm:pt modelId="{58A01EF5-D58F-49B4-913D-6928510306C9}" type="pres">
      <dgm:prSet presAssocID="{184CE93C-20F4-4F9E-AEC7-041E9ACA0F32}" presName="textBox5e" presStyleLbl="revTx" presStyleIdx="4" presStyleCnt="5">
        <dgm:presLayoutVars>
          <dgm:bulletEnabled val="1"/>
        </dgm:presLayoutVars>
      </dgm:prSet>
      <dgm:spPr/>
    </dgm:pt>
  </dgm:ptLst>
  <dgm:cxnLst>
    <dgm:cxn modelId="{D7CF1418-FBBE-4DBC-B8C9-1A4091DDFAB9}" type="presOf" srcId="{DBF92D99-29A5-4EEF-A7B6-6B727A5F1961}" destId="{5F2FB543-3AF9-4E1B-8C3B-1B97BCF5FDA3}" srcOrd="0" destOrd="0" presId="urn:microsoft.com/office/officeart/2005/8/layout/arrow2"/>
    <dgm:cxn modelId="{1E7FC41A-3F26-44C6-AD09-87CE2470DC61}" type="presOf" srcId="{184CE93C-20F4-4F9E-AEC7-041E9ACA0F32}" destId="{58A01EF5-D58F-49B4-913D-6928510306C9}" srcOrd="0" destOrd="0" presId="urn:microsoft.com/office/officeart/2005/8/layout/arrow2"/>
    <dgm:cxn modelId="{A19E0D27-1300-4A7C-9BC2-636C7F8AA889}" type="presOf" srcId="{D8B2E75F-EA60-400F-B9C5-ACCEF0FCDDF0}" destId="{B338EAC5-EA05-4EB0-8B98-D4FB431BEA45}" srcOrd="0" destOrd="0" presId="urn:microsoft.com/office/officeart/2005/8/layout/arrow2"/>
    <dgm:cxn modelId="{DEAA9033-12A6-491C-97C5-652DA281015D}" type="presOf" srcId="{86312B76-08EC-47DB-A4F2-05C4630BC076}" destId="{7114F642-8411-4B55-86AE-B42824641F78}" srcOrd="0" destOrd="0" presId="urn:microsoft.com/office/officeart/2005/8/layout/arrow2"/>
    <dgm:cxn modelId="{44B2F637-A5A6-4958-AF7F-F9E81FEF4871}" srcId="{6F6C95AD-2511-4453-8F16-FFD11FBCC44C}" destId="{DBF92D99-29A5-4EEF-A7B6-6B727A5F1961}" srcOrd="3" destOrd="0" parTransId="{2A89063F-EBAB-43D1-89B7-4E47A2CEF5F7}" sibTransId="{83F9DFBB-CBA9-4EE8-872F-0602205CEB22}"/>
    <dgm:cxn modelId="{BB835F3F-2885-4802-B818-33D94DF71BEC}" srcId="{6F6C95AD-2511-4453-8F16-FFD11FBCC44C}" destId="{184CE93C-20F4-4F9E-AEC7-041E9ACA0F32}" srcOrd="4" destOrd="0" parTransId="{C71B0199-2024-4BAD-88D6-EAAAAD891068}" sibTransId="{B9853BFB-A593-43F5-B2B6-CC7D6D5A2F52}"/>
    <dgm:cxn modelId="{955C296B-DAF2-4031-8AA4-1BAF712E4AF7}" srcId="{6F6C95AD-2511-4453-8F16-FFD11FBCC44C}" destId="{E718E268-9A58-4FE1-AE55-44367925034A}" srcOrd="2" destOrd="0" parTransId="{86CD071A-7057-4C55-B774-C5D7000A81C0}" sibTransId="{A8E5F26A-EFCD-4E24-ACF2-EF08C13C1B43}"/>
    <dgm:cxn modelId="{547C258F-A9C9-4965-A320-3E2077CE40D3}" srcId="{6F6C95AD-2511-4453-8F16-FFD11FBCC44C}" destId="{D8B2E75F-EA60-400F-B9C5-ACCEF0FCDDF0}" srcOrd="0" destOrd="0" parTransId="{F9ACC6E5-E229-41F4-8DB1-898862F64569}" sibTransId="{B2FA40E3-38C7-45D7-8867-659616C4B337}"/>
    <dgm:cxn modelId="{091483AC-53F0-4FE8-9F6A-550B00AE59DE}" srcId="{6F6C95AD-2511-4453-8F16-FFD11FBCC44C}" destId="{86312B76-08EC-47DB-A4F2-05C4630BC076}" srcOrd="1" destOrd="0" parTransId="{EAB017B9-B9A3-4712-9D08-62A1FD9058FD}" sibTransId="{C2F2F8EE-699B-444B-BA38-3A96E95E1713}"/>
    <dgm:cxn modelId="{735154B1-82C1-46F9-AD01-4A76E90A523F}" type="presOf" srcId="{E718E268-9A58-4FE1-AE55-44367925034A}" destId="{014D9FDA-1A1E-461D-859D-21850C0B597B}" srcOrd="0" destOrd="0" presId="urn:microsoft.com/office/officeart/2005/8/layout/arrow2"/>
    <dgm:cxn modelId="{8C3C3AC5-726C-4061-B6E6-7FFA776FDAE6}" type="presOf" srcId="{6F6C95AD-2511-4453-8F16-FFD11FBCC44C}" destId="{97B04FAA-F67E-41B4-90E3-2183D5E0D5FB}" srcOrd="0" destOrd="0" presId="urn:microsoft.com/office/officeart/2005/8/layout/arrow2"/>
    <dgm:cxn modelId="{C8365528-39A9-4891-B17F-605492DCB5BF}" type="presParOf" srcId="{97B04FAA-F67E-41B4-90E3-2183D5E0D5FB}" destId="{8D758D3E-E87B-472B-B115-EA75211A0F75}" srcOrd="0" destOrd="0" presId="urn:microsoft.com/office/officeart/2005/8/layout/arrow2"/>
    <dgm:cxn modelId="{27276D83-68CA-4778-9D33-B902E5F46123}" type="presParOf" srcId="{97B04FAA-F67E-41B4-90E3-2183D5E0D5FB}" destId="{83647C83-96E3-4A84-A175-E40BB17041C4}" srcOrd="1" destOrd="0" presId="urn:microsoft.com/office/officeart/2005/8/layout/arrow2"/>
    <dgm:cxn modelId="{F870DE55-53FC-41BF-AC3B-FAA484C9F511}" type="presParOf" srcId="{83647C83-96E3-4A84-A175-E40BB17041C4}" destId="{56C75EB8-FDA3-4555-98F2-1FC910FC6B49}" srcOrd="0" destOrd="0" presId="urn:microsoft.com/office/officeart/2005/8/layout/arrow2"/>
    <dgm:cxn modelId="{B8EA502E-D0AE-4425-983D-570890AFF28E}" type="presParOf" srcId="{83647C83-96E3-4A84-A175-E40BB17041C4}" destId="{B338EAC5-EA05-4EB0-8B98-D4FB431BEA45}" srcOrd="1" destOrd="0" presId="urn:microsoft.com/office/officeart/2005/8/layout/arrow2"/>
    <dgm:cxn modelId="{38EE0B61-09E4-466C-8027-081D5414D696}" type="presParOf" srcId="{83647C83-96E3-4A84-A175-E40BB17041C4}" destId="{18753371-6E96-4AD0-8763-3C6E1AE260BB}" srcOrd="2" destOrd="0" presId="urn:microsoft.com/office/officeart/2005/8/layout/arrow2"/>
    <dgm:cxn modelId="{95D46966-0684-48F9-87EE-1C2DA402CF90}" type="presParOf" srcId="{83647C83-96E3-4A84-A175-E40BB17041C4}" destId="{7114F642-8411-4B55-86AE-B42824641F78}" srcOrd="3" destOrd="0" presId="urn:microsoft.com/office/officeart/2005/8/layout/arrow2"/>
    <dgm:cxn modelId="{0D6A2552-C594-425D-BD4C-3D2232FA840E}" type="presParOf" srcId="{83647C83-96E3-4A84-A175-E40BB17041C4}" destId="{D6268010-2AD5-438D-85D7-B064B00A7D03}" srcOrd="4" destOrd="0" presId="urn:microsoft.com/office/officeart/2005/8/layout/arrow2"/>
    <dgm:cxn modelId="{D7BEE3C6-B913-42BF-9FBF-640276C5FA41}" type="presParOf" srcId="{83647C83-96E3-4A84-A175-E40BB17041C4}" destId="{014D9FDA-1A1E-461D-859D-21850C0B597B}" srcOrd="5" destOrd="0" presId="urn:microsoft.com/office/officeart/2005/8/layout/arrow2"/>
    <dgm:cxn modelId="{7CB01EF3-ECB4-4C76-BF30-A6073A614300}" type="presParOf" srcId="{83647C83-96E3-4A84-A175-E40BB17041C4}" destId="{A2E2D12A-9836-4128-AD2C-4577C80DCD3B}" srcOrd="6" destOrd="0" presId="urn:microsoft.com/office/officeart/2005/8/layout/arrow2"/>
    <dgm:cxn modelId="{2E00F352-3DE7-4D33-935E-ACA1D06BC797}" type="presParOf" srcId="{83647C83-96E3-4A84-A175-E40BB17041C4}" destId="{5F2FB543-3AF9-4E1B-8C3B-1B97BCF5FDA3}" srcOrd="7" destOrd="0" presId="urn:microsoft.com/office/officeart/2005/8/layout/arrow2"/>
    <dgm:cxn modelId="{BD10C47A-0892-4DC1-8B1B-06CC7FA6911F}" type="presParOf" srcId="{83647C83-96E3-4A84-A175-E40BB17041C4}" destId="{02DC7D2A-D8C7-465E-8324-2EAA8180A4F8}" srcOrd="8" destOrd="0" presId="urn:microsoft.com/office/officeart/2005/8/layout/arrow2"/>
    <dgm:cxn modelId="{6FC78F26-BDF2-4755-A001-51268303AE9A}" type="presParOf" srcId="{83647C83-96E3-4A84-A175-E40BB17041C4}" destId="{58A01EF5-D58F-49B4-913D-6928510306C9}"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5536CB-427C-4983-AAB5-044460CEA22E}" type="doc">
      <dgm:prSet loTypeId="urn:microsoft.com/office/officeart/2005/8/layout/process2" loCatId="process" qsTypeId="urn:microsoft.com/office/officeart/2005/8/quickstyle/simple1" qsCatId="simple" csTypeId="urn:microsoft.com/office/officeart/2005/8/colors/accent1_2" csCatId="accent1" phldr="1"/>
      <dgm:spPr/>
    </dgm:pt>
    <dgm:pt modelId="{DA435294-86F1-4820-ABEF-6370B7E16BEE}">
      <dgm:prSet phldrT="[文本]" custT="1"/>
      <dgm:spPr/>
      <dgm:t>
        <a:bodyPr/>
        <a:lstStyle/>
        <a:p>
          <a:r>
            <a:rPr lang="en-US" altLang="zh-CN" sz="2000" dirty="0">
              <a:latin typeface="宋体" panose="02010600030101010101" pitchFamily="2" charset="-122"/>
              <a:ea typeface="宋体" panose="02010600030101010101" pitchFamily="2" charset="-122"/>
            </a:rPr>
            <a:t>VC/PE</a:t>
          </a:r>
          <a:r>
            <a:rPr lang="zh-CN" altLang="en-US" sz="2000" dirty="0">
              <a:latin typeface="宋体" panose="02010600030101010101" pitchFamily="2" charset="-122"/>
              <a:ea typeface="宋体" panose="02010600030101010101" pitchFamily="2" charset="-122"/>
            </a:rPr>
            <a:t>募集资金</a:t>
          </a:r>
          <a:endParaRPr lang="en-US" altLang="zh-CN" sz="20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融资方式和结构，</a:t>
          </a:r>
          <a:r>
            <a:rPr lang="en-US" altLang="zh-CN" sz="1800" dirty="0">
              <a:latin typeface="宋体" panose="02010600030101010101" pitchFamily="2" charset="-122"/>
              <a:ea typeface="宋体" panose="02010600030101010101" pitchFamily="2" charset="-122"/>
            </a:rPr>
            <a:t>LP/GP, </a:t>
          </a:r>
          <a:r>
            <a:rPr lang="zh-CN" altLang="en-US" sz="1800" dirty="0">
              <a:latin typeface="宋体" panose="02010600030101010101" pitchFamily="2" charset="-122"/>
              <a:ea typeface="宋体" panose="02010600030101010101" pitchFamily="2" charset="-122"/>
            </a:rPr>
            <a:t>有限合伙协议，基金的管理，费用和收益分成</a:t>
          </a:r>
        </a:p>
      </dgm:t>
    </dgm:pt>
    <dgm:pt modelId="{A58B1E1C-FEDC-4C61-B126-185340FB55E2}" type="parTrans" cxnId="{9E59E8BC-FCB9-452A-8F46-9ADD155769C6}">
      <dgm:prSet/>
      <dgm:spPr/>
      <dgm:t>
        <a:bodyPr/>
        <a:lstStyle/>
        <a:p>
          <a:endParaRPr lang="zh-CN" altLang="en-US"/>
        </a:p>
      </dgm:t>
    </dgm:pt>
    <dgm:pt modelId="{A1EDEBD5-B6D1-4828-A24C-09D7AB1B4F5F}" type="sibTrans" cxnId="{9E59E8BC-FCB9-452A-8F46-9ADD155769C6}">
      <dgm:prSet/>
      <dgm:spPr/>
      <dgm:t>
        <a:bodyPr/>
        <a:lstStyle/>
        <a:p>
          <a:endParaRPr lang="zh-CN" altLang="en-US"/>
        </a:p>
      </dgm:t>
    </dgm:pt>
    <dgm:pt modelId="{07081861-6ACF-46A4-8C7D-638F1FEA523C}">
      <dgm:prSet phldrT="[文本]" custT="1"/>
      <dgm:spPr/>
      <dgm:t>
        <a:bodyPr/>
        <a:lstStyle/>
        <a:p>
          <a:r>
            <a:rPr lang="zh-CN" altLang="en-US" sz="2000" dirty="0">
              <a:latin typeface="宋体" panose="02010600030101010101" pitchFamily="2" charset="-122"/>
              <a:ea typeface="宋体" panose="02010600030101010101" pitchFamily="2" charset="-122"/>
            </a:rPr>
            <a:t>对被投资公司进行投资，监管，提供价值服务</a:t>
          </a:r>
          <a:endParaRPr lang="en-US" altLang="zh-CN" sz="20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项目选择，尽职调查，公司估值，交易结构，公司治理</a:t>
          </a:r>
          <a:endParaRPr lang="en-US" altLang="zh-CN" sz="1800" dirty="0">
            <a:latin typeface="宋体" panose="02010600030101010101" pitchFamily="2" charset="-122"/>
            <a:ea typeface="宋体" panose="02010600030101010101" pitchFamily="2" charset="-122"/>
          </a:endParaRPr>
        </a:p>
      </dgm:t>
    </dgm:pt>
    <dgm:pt modelId="{E01ED301-F0B0-425D-9E1F-F85E65E77D4F}" type="parTrans" cxnId="{545C5DD7-B1EA-46FA-8E18-3AE6A1255D8D}">
      <dgm:prSet/>
      <dgm:spPr/>
      <dgm:t>
        <a:bodyPr/>
        <a:lstStyle/>
        <a:p>
          <a:endParaRPr lang="zh-CN" altLang="en-US"/>
        </a:p>
      </dgm:t>
    </dgm:pt>
    <dgm:pt modelId="{847C1B37-D666-4871-A2DB-A84466801A7A}" type="sibTrans" cxnId="{545C5DD7-B1EA-46FA-8E18-3AE6A1255D8D}">
      <dgm:prSet/>
      <dgm:spPr/>
      <dgm:t>
        <a:bodyPr/>
        <a:lstStyle/>
        <a:p>
          <a:endParaRPr lang="zh-CN" altLang="en-US"/>
        </a:p>
      </dgm:t>
    </dgm:pt>
    <dgm:pt modelId="{2CFA0354-06A2-4FE2-B99B-06AB4ED5B30F}">
      <dgm:prSet phldrT="[文本]" custT="1"/>
      <dgm:spPr/>
      <dgm:t>
        <a:bodyPr/>
        <a:lstStyle/>
        <a:p>
          <a:r>
            <a:rPr lang="en-US" altLang="zh-CN" sz="2000" dirty="0">
              <a:latin typeface="宋体" panose="02010600030101010101" pitchFamily="2" charset="-122"/>
              <a:ea typeface="宋体" panose="02010600030101010101" pitchFamily="2" charset="-122"/>
            </a:rPr>
            <a:t>VC/PE</a:t>
          </a:r>
          <a:r>
            <a:rPr lang="zh-CN" altLang="en-US" sz="2000" dirty="0">
              <a:latin typeface="宋体" panose="02010600030101010101" pitchFamily="2" charset="-122"/>
              <a:ea typeface="宋体" panose="02010600030101010101" pitchFamily="2" charset="-122"/>
            </a:rPr>
            <a:t>从成功项目退出，并向投资者返还资金</a:t>
          </a:r>
          <a:endParaRPr lang="en-US" altLang="zh-CN" sz="20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撤资渠道和收益</a:t>
          </a:r>
          <a:endParaRPr lang="en-US" altLang="zh-CN" sz="1800" dirty="0">
            <a:latin typeface="宋体" panose="02010600030101010101" pitchFamily="2" charset="-122"/>
            <a:ea typeface="宋体" panose="02010600030101010101" pitchFamily="2" charset="-122"/>
          </a:endParaRPr>
        </a:p>
      </dgm:t>
    </dgm:pt>
    <dgm:pt modelId="{CE95C6D3-9843-4BE6-9166-D32C656C6822}" type="parTrans" cxnId="{B686578A-AA19-41B3-8974-A294EBD00A5F}">
      <dgm:prSet/>
      <dgm:spPr/>
      <dgm:t>
        <a:bodyPr/>
        <a:lstStyle/>
        <a:p>
          <a:endParaRPr lang="zh-CN" altLang="en-US"/>
        </a:p>
      </dgm:t>
    </dgm:pt>
    <dgm:pt modelId="{170FA166-0F85-440A-AB07-C9CF15AF2680}" type="sibTrans" cxnId="{B686578A-AA19-41B3-8974-A294EBD00A5F}">
      <dgm:prSet/>
      <dgm:spPr/>
      <dgm:t>
        <a:bodyPr/>
        <a:lstStyle/>
        <a:p>
          <a:endParaRPr lang="zh-CN" altLang="en-US"/>
        </a:p>
      </dgm:t>
    </dgm:pt>
    <dgm:pt modelId="{42CB38F0-0C43-41CA-8313-91932B1509DB}">
      <dgm:prSet phldrT="[文本]" custT="1"/>
      <dgm:spPr/>
      <dgm:t>
        <a:bodyPr/>
        <a:lstStyle/>
        <a:p>
          <a:r>
            <a:rPr lang="zh-CN" altLang="en-US" sz="2000" dirty="0">
              <a:latin typeface="宋体" panose="02010600030101010101" pitchFamily="2" charset="-122"/>
              <a:ea typeface="宋体" panose="02010600030101010101" pitchFamily="2" charset="-122"/>
            </a:rPr>
            <a:t>新一轮周期</a:t>
          </a:r>
          <a:endParaRPr lang="en-US" altLang="zh-CN" sz="2000" dirty="0">
            <a:latin typeface="宋体" panose="02010600030101010101" pitchFamily="2" charset="-122"/>
            <a:ea typeface="宋体" panose="02010600030101010101" pitchFamily="2" charset="-122"/>
          </a:endParaRPr>
        </a:p>
      </dgm:t>
    </dgm:pt>
    <dgm:pt modelId="{D9EB39A1-02F3-487A-B62C-F7A6F34C89D5}" type="parTrans" cxnId="{3DBA6F9A-5835-4B05-BD71-14A09CB496B5}">
      <dgm:prSet/>
      <dgm:spPr/>
      <dgm:t>
        <a:bodyPr/>
        <a:lstStyle/>
        <a:p>
          <a:endParaRPr lang="zh-CN" altLang="en-US"/>
        </a:p>
      </dgm:t>
    </dgm:pt>
    <dgm:pt modelId="{73B05FA3-0AD2-4409-A1A8-8CDBB9AE4DEB}" type="sibTrans" cxnId="{3DBA6F9A-5835-4B05-BD71-14A09CB496B5}">
      <dgm:prSet/>
      <dgm:spPr/>
      <dgm:t>
        <a:bodyPr/>
        <a:lstStyle/>
        <a:p>
          <a:endParaRPr lang="zh-CN" altLang="en-US"/>
        </a:p>
      </dgm:t>
    </dgm:pt>
    <dgm:pt modelId="{1375BCEC-60FD-46DE-9BD8-91176FD29BCB}" type="pres">
      <dgm:prSet presAssocID="{D15536CB-427C-4983-AAB5-044460CEA22E}" presName="linearFlow" presStyleCnt="0">
        <dgm:presLayoutVars>
          <dgm:resizeHandles val="exact"/>
        </dgm:presLayoutVars>
      </dgm:prSet>
      <dgm:spPr/>
    </dgm:pt>
    <dgm:pt modelId="{76B2595B-3C74-4C43-B5F2-D7FBBD4EDCB3}" type="pres">
      <dgm:prSet presAssocID="{DA435294-86F1-4820-ABEF-6370B7E16BEE}" presName="node" presStyleLbl="node1" presStyleIdx="0" presStyleCnt="4" custScaleX="441636">
        <dgm:presLayoutVars>
          <dgm:bulletEnabled val="1"/>
        </dgm:presLayoutVars>
      </dgm:prSet>
      <dgm:spPr/>
    </dgm:pt>
    <dgm:pt modelId="{3816A464-54FC-481A-A905-63D2E0E9663A}" type="pres">
      <dgm:prSet presAssocID="{A1EDEBD5-B6D1-4828-A24C-09D7AB1B4F5F}" presName="sibTrans" presStyleLbl="sibTrans2D1" presStyleIdx="0" presStyleCnt="3"/>
      <dgm:spPr/>
    </dgm:pt>
    <dgm:pt modelId="{843FDEDC-70DD-45CE-95A0-F72AF196FC5E}" type="pres">
      <dgm:prSet presAssocID="{A1EDEBD5-B6D1-4828-A24C-09D7AB1B4F5F}" presName="connectorText" presStyleLbl="sibTrans2D1" presStyleIdx="0" presStyleCnt="3"/>
      <dgm:spPr/>
    </dgm:pt>
    <dgm:pt modelId="{54137E1F-3A98-47AA-9073-B073C003EF86}" type="pres">
      <dgm:prSet presAssocID="{07081861-6ACF-46A4-8C7D-638F1FEA523C}" presName="node" presStyleLbl="node1" presStyleIdx="1" presStyleCnt="4" custScaleX="443489">
        <dgm:presLayoutVars>
          <dgm:bulletEnabled val="1"/>
        </dgm:presLayoutVars>
      </dgm:prSet>
      <dgm:spPr/>
    </dgm:pt>
    <dgm:pt modelId="{D823468C-AC1B-4EB9-847F-0AC9D1D00DE3}" type="pres">
      <dgm:prSet presAssocID="{847C1B37-D666-4871-A2DB-A84466801A7A}" presName="sibTrans" presStyleLbl="sibTrans2D1" presStyleIdx="1" presStyleCnt="3"/>
      <dgm:spPr/>
    </dgm:pt>
    <dgm:pt modelId="{4D8877D8-18CE-41F4-AD28-1A0C1B4C86A4}" type="pres">
      <dgm:prSet presAssocID="{847C1B37-D666-4871-A2DB-A84466801A7A}" presName="connectorText" presStyleLbl="sibTrans2D1" presStyleIdx="1" presStyleCnt="3"/>
      <dgm:spPr/>
    </dgm:pt>
    <dgm:pt modelId="{69C608E5-7A88-4987-8E47-BFD73F14D82A}" type="pres">
      <dgm:prSet presAssocID="{2CFA0354-06A2-4FE2-B99B-06AB4ED5B30F}" presName="node" presStyleLbl="node1" presStyleIdx="2" presStyleCnt="4" custScaleX="444416">
        <dgm:presLayoutVars>
          <dgm:bulletEnabled val="1"/>
        </dgm:presLayoutVars>
      </dgm:prSet>
      <dgm:spPr/>
    </dgm:pt>
    <dgm:pt modelId="{9A022035-5545-4123-8C08-2F8EC8E9F535}" type="pres">
      <dgm:prSet presAssocID="{170FA166-0F85-440A-AB07-C9CF15AF2680}" presName="sibTrans" presStyleLbl="sibTrans2D1" presStyleIdx="2" presStyleCnt="3"/>
      <dgm:spPr/>
    </dgm:pt>
    <dgm:pt modelId="{A36644DA-8180-47FD-9F2B-593FE4906F18}" type="pres">
      <dgm:prSet presAssocID="{170FA166-0F85-440A-AB07-C9CF15AF2680}" presName="connectorText" presStyleLbl="sibTrans2D1" presStyleIdx="2" presStyleCnt="3"/>
      <dgm:spPr/>
    </dgm:pt>
    <dgm:pt modelId="{97C9CC03-2DC1-42DE-9A9F-F5D8B0601CB3}" type="pres">
      <dgm:prSet presAssocID="{42CB38F0-0C43-41CA-8313-91932B1509DB}" presName="node" presStyleLbl="node1" presStyleIdx="3" presStyleCnt="4" custScaleX="449050">
        <dgm:presLayoutVars>
          <dgm:bulletEnabled val="1"/>
        </dgm:presLayoutVars>
      </dgm:prSet>
      <dgm:spPr/>
    </dgm:pt>
  </dgm:ptLst>
  <dgm:cxnLst>
    <dgm:cxn modelId="{6C57391A-178D-4F7B-9EDA-5DC790520670}" type="presOf" srcId="{DA435294-86F1-4820-ABEF-6370B7E16BEE}" destId="{76B2595B-3C74-4C43-B5F2-D7FBBD4EDCB3}" srcOrd="0" destOrd="0" presId="urn:microsoft.com/office/officeart/2005/8/layout/process2"/>
    <dgm:cxn modelId="{38FCCD41-3056-4DC7-9AAC-52E6057CA931}" type="presOf" srcId="{A1EDEBD5-B6D1-4828-A24C-09D7AB1B4F5F}" destId="{3816A464-54FC-481A-A905-63D2E0E9663A}" srcOrd="0" destOrd="0" presId="urn:microsoft.com/office/officeart/2005/8/layout/process2"/>
    <dgm:cxn modelId="{D1408E60-7EB5-4802-8112-61E25892F89E}" type="presOf" srcId="{A1EDEBD5-B6D1-4828-A24C-09D7AB1B4F5F}" destId="{843FDEDC-70DD-45CE-95A0-F72AF196FC5E}" srcOrd="1" destOrd="0" presId="urn:microsoft.com/office/officeart/2005/8/layout/process2"/>
    <dgm:cxn modelId="{6FC5377A-B6B3-4BCF-8C1F-BB42BCE7B7F2}" type="presOf" srcId="{170FA166-0F85-440A-AB07-C9CF15AF2680}" destId="{A36644DA-8180-47FD-9F2B-593FE4906F18}" srcOrd="1" destOrd="0" presId="urn:microsoft.com/office/officeart/2005/8/layout/process2"/>
    <dgm:cxn modelId="{B686578A-AA19-41B3-8974-A294EBD00A5F}" srcId="{D15536CB-427C-4983-AAB5-044460CEA22E}" destId="{2CFA0354-06A2-4FE2-B99B-06AB4ED5B30F}" srcOrd="2" destOrd="0" parTransId="{CE95C6D3-9843-4BE6-9166-D32C656C6822}" sibTransId="{170FA166-0F85-440A-AB07-C9CF15AF2680}"/>
    <dgm:cxn modelId="{6C8A679A-7AC7-47EA-BBBA-BE237B04FE60}" type="presOf" srcId="{2CFA0354-06A2-4FE2-B99B-06AB4ED5B30F}" destId="{69C608E5-7A88-4987-8E47-BFD73F14D82A}" srcOrd="0" destOrd="0" presId="urn:microsoft.com/office/officeart/2005/8/layout/process2"/>
    <dgm:cxn modelId="{3DBA6F9A-5835-4B05-BD71-14A09CB496B5}" srcId="{D15536CB-427C-4983-AAB5-044460CEA22E}" destId="{42CB38F0-0C43-41CA-8313-91932B1509DB}" srcOrd="3" destOrd="0" parTransId="{D9EB39A1-02F3-487A-B62C-F7A6F34C89D5}" sibTransId="{73B05FA3-0AD2-4409-A1A8-8CDBB9AE4DEB}"/>
    <dgm:cxn modelId="{212820A5-0E4A-4C50-96F0-311CE7E28399}" type="presOf" srcId="{847C1B37-D666-4871-A2DB-A84466801A7A}" destId="{D823468C-AC1B-4EB9-847F-0AC9D1D00DE3}" srcOrd="0" destOrd="0" presId="urn:microsoft.com/office/officeart/2005/8/layout/process2"/>
    <dgm:cxn modelId="{15B059AC-4E39-4AAE-B485-CBD80082A794}" type="presOf" srcId="{D15536CB-427C-4983-AAB5-044460CEA22E}" destId="{1375BCEC-60FD-46DE-9BD8-91176FD29BCB}" srcOrd="0" destOrd="0" presId="urn:microsoft.com/office/officeart/2005/8/layout/process2"/>
    <dgm:cxn modelId="{62FB57BA-697B-4A88-805A-EFE307F542C4}" type="presOf" srcId="{170FA166-0F85-440A-AB07-C9CF15AF2680}" destId="{9A022035-5545-4123-8C08-2F8EC8E9F535}" srcOrd="0" destOrd="0" presId="urn:microsoft.com/office/officeart/2005/8/layout/process2"/>
    <dgm:cxn modelId="{62976DBA-3B16-4B2D-A668-6CC808F82009}" type="presOf" srcId="{07081861-6ACF-46A4-8C7D-638F1FEA523C}" destId="{54137E1F-3A98-47AA-9073-B073C003EF86}" srcOrd="0" destOrd="0" presId="urn:microsoft.com/office/officeart/2005/8/layout/process2"/>
    <dgm:cxn modelId="{9E59E8BC-FCB9-452A-8F46-9ADD155769C6}" srcId="{D15536CB-427C-4983-AAB5-044460CEA22E}" destId="{DA435294-86F1-4820-ABEF-6370B7E16BEE}" srcOrd="0" destOrd="0" parTransId="{A58B1E1C-FEDC-4C61-B126-185340FB55E2}" sibTransId="{A1EDEBD5-B6D1-4828-A24C-09D7AB1B4F5F}"/>
    <dgm:cxn modelId="{545C5DD7-B1EA-46FA-8E18-3AE6A1255D8D}" srcId="{D15536CB-427C-4983-AAB5-044460CEA22E}" destId="{07081861-6ACF-46A4-8C7D-638F1FEA523C}" srcOrd="1" destOrd="0" parTransId="{E01ED301-F0B0-425D-9E1F-F85E65E77D4F}" sibTransId="{847C1B37-D666-4871-A2DB-A84466801A7A}"/>
    <dgm:cxn modelId="{16860BE5-C666-4A87-855E-8B2C49A8C610}" type="presOf" srcId="{42CB38F0-0C43-41CA-8313-91932B1509DB}" destId="{97C9CC03-2DC1-42DE-9A9F-F5D8B0601CB3}" srcOrd="0" destOrd="0" presId="urn:microsoft.com/office/officeart/2005/8/layout/process2"/>
    <dgm:cxn modelId="{155627E8-F264-422B-BF5A-BC84AB9EA97E}" type="presOf" srcId="{847C1B37-D666-4871-A2DB-A84466801A7A}" destId="{4D8877D8-18CE-41F4-AD28-1A0C1B4C86A4}" srcOrd="1" destOrd="0" presId="urn:microsoft.com/office/officeart/2005/8/layout/process2"/>
    <dgm:cxn modelId="{40DA4E1D-9381-49B0-A0B7-97104671B00C}" type="presParOf" srcId="{1375BCEC-60FD-46DE-9BD8-91176FD29BCB}" destId="{76B2595B-3C74-4C43-B5F2-D7FBBD4EDCB3}" srcOrd="0" destOrd="0" presId="urn:microsoft.com/office/officeart/2005/8/layout/process2"/>
    <dgm:cxn modelId="{C8FA6962-3DF2-42CE-9A3C-8DC141B0B809}" type="presParOf" srcId="{1375BCEC-60FD-46DE-9BD8-91176FD29BCB}" destId="{3816A464-54FC-481A-A905-63D2E0E9663A}" srcOrd="1" destOrd="0" presId="urn:microsoft.com/office/officeart/2005/8/layout/process2"/>
    <dgm:cxn modelId="{693DB678-EF97-455F-8532-708F5F07A49F}" type="presParOf" srcId="{3816A464-54FC-481A-A905-63D2E0E9663A}" destId="{843FDEDC-70DD-45CE-95A0-F72AF196FC5E}" srcOrd="0" destOrd="0" presId="urn:microsoft.com/office/officeart/2005/8/layout/process2"/>
    <dgm:cxn modelId="{21AEA0EE-80A6-4E86-97FA-DC9FC2019A3F}" type="presParOf" srcId="{1375BCEC-60FD-46DE-9BD8-91176FD29BCB}" destId="{54137E1F-3A98-47AA-9073-B073C003EF86}" srcOrd="2" destOrd="0" presId="urn:microsoft.com/office/officeart/2005/8/layout/process2"/>
    <dgm:cxn modelId="{AA222316-37C8-4210-ABAF-817643070935}" type="presParOf" srcId="{1375BCEC-60FD-46DE-9BD8-91176FD29BCB}" destId="{D823468C-AC1B-4EB9-847F-0AC9D1D00DE3}" srcOrd="3" destOrd="0" presId="urn:microsoft.com/office/officeart/2005/8/layout/process2"/>
    <dgm:cxn modelId="{7B5FE685-0168-485E-A572-7B9C26D2984D}" type="presParOf" srcId="{D823468C-AC1B-4EB9-847F-0AC9D1D00DE3}" destId="{4D8877D8-18CE-41F4-AD28-1A0C1B4C86A4}" srcOrd="0" destOrd="0" presId="urn:microsoft.com/office/officeart/2005/8/layout/process2"/>
    <dgm:cxn modelId="{B7480130-9503-4AF5-A943-49A83CEEAB12}" type="presParOf" srcId="{1375BCEC-60FD-46DE-9BD8-91176FD29BCB}" destId="{69C608E5-7A88-4987-8E47-BFD73F14D82A}" srcOrd="4" destOrd="0" presId="urn:microsoft.com/office/officeart/2005/8/layout/process2"/>
    <dgm:cxn modelId="{8D3C1427-C964-457F-B366-216F8FDE50C3}" type="presParOf" srcId="{1375BCEC-60FD-46DE-9BD8-91176FD29BCB}" destId="{9A022035-5545-4123-8C08-2F8EC8E9F535}" srcOrd="5" destOrd="0" presId="urn:microsoft.com/office/officeart/2005/8/layout/process2"/>
    <dgm:cxn modelId="{200EF835-A9D5-40AF-83AA-61A1FA126BEB}" type="presParOf" srcId="{9A022035-5545-4123-8C08-2F8EC8E9F535}" destId="{A36644DA-8180-47FD-9F2B-593FE4906F18}" srcOrd="0" destOrd="0" presId="urn:microsoft.com/office/officeart/2005/8/layout/process2"/>
    <dgm:cxn modelId="{842ADDD2-D3F5-4884-9FC6-BAED5A778838}" type="presParOf" srcId="{1375BCEC-60FD-46DE-9BD8-91176FD29BCB}" destId="{97C9CC03-2DC1-42DE-9A9F-F5D8B0601CB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58D3E-E87B-472B-B115-EA75211A0F75}">
      <dsp:nvSpPr>
        <dsp:cNvPr id="0" name=""/>
        <dsp:cNvSpPr/>
      </dsp:nvSpPr>
      <dsp:spPr>
        <a:xfrm>
          <a:off x="0" y="0"/>
          <a:ext cx="7327014" cy="4579384"/>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C75EB8-FDA3-4555-98F2-1FC910FC6B49}">
      <dsp:nvSpPr>
        <dsp:cNvPr id="0" name=""/>
        <dsp:cNvSpPr/>
      </dsp:nvSpPr>
      <dsp:spPr>
        <a:xfrm>
          <a:off x="338267" y="3853065"/>
          <a:ext cx="168521" cy="168521"/>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38EAC5-EA05-4EB0-8B98-D4FB431BEA45}">
      <dsp:nvSpPr>
        <dsp:cNvPr id="0" name=""/>
        <dsp:cNvSpPr/>
      </dsp:nvSpPr>
      <dsp:spPr>
        <a:xfrm>
          <a:off x="549522" y="3911382"/>
          <a:ext cx="959838" cy="487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96" tIns="0" rIns="0" bIns="0" numCol="1" spcCol="1270" anchor="t" anchorCtr="0">
          <a:noAutofit/>
        </a:bodyPr>
        <a:lstStyle/>
        <a:p>
          <a:pPr marL="0" lvl="0" indent="0" algn="l" defTabSz="800100">
            <a:lnSpc>
              <a:spcPct val="90000"/>
            </a:lnSpc>
            <a:spcBef>
              <a:spcPct val="0"/>
            </a:spcBef>
            <a:spcAft>
              <a:spcPct val="35000"/>
            </a:spcAft>
            <a:buNone/>
          </a:pPr>
          <a:r>
            <a:rPr lang="zh-CN" altLang="en-US" sz="1800" b="0" kern="1200" dirty="0">
              <a:solidFill>
                <a:schemeClr val="tx1"/>
              </a:solidFill>
              <a:latin typeface="宋体" panose="02010600030101010101" pitchFamily="2" charset="-122"/>
              <a:ea typeface="宋体" panose="02010600030101010101" pitchFamily="2" charset="-122"/>
            </a:rPr>
            <a:t>创始人</a:t>
          </a:r>
        </a:p>
      </dsp:txBody>
      <dsp:txXfrm>
        <a:off x="549522" y="3911382"/>
        <a:ext cx="959838" cy="487563"/>
      </dsp:txXfrm>
    </dsp:sp>
    <dsp:sp modelId="{18753371-6E96-4AD0-8763-3C6E1AE260BB}">
      <dsp:nvSpPr>
        <dsp:cNvPr id="0" name=""/>
        <dsp:cNvSpPr/>
      </dsp:nvSpPr>
      <dsp:spPr>
        <a:xfrm>
          <a:off x="1163587" y="3017371"/>
          <a:ext cx="263772" cy="26377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14F642-8411-4B55-86AE-B42824641F78}">
      <dsp:nvSpPr>
        <dsp:cNvPr id="0" name=""/>
        <dsp:cNvSpPr/>
      </dsp:nvSpPr>
      <dsp:spPr>
        <a:xfrm>
          <a:off x="1375600" y="3228777"/>
          <a:ext cx="1216284" cy="728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68" tIns="0" rIns="0" bIns="0" numCol="1" spcCol="1270" anchor="t" anchorCtr="0">
          <a:noAutofit/>
        </a:bodyPr>
        <a:lstStyle/>
        <a:p>
          <a:pPr marL="0" lvl="0" indent="0" algn="l" defTabSz="800100">
            <a:lnSpc>
              <a:spcPct val="90000"/>
            </a:lnSpc>
            <a:spcBef>
              <a:spcPct val="0"/>
            </a:spcBef>
            <a:spcAft>
              <a:spcPct val="35000"/>
            </a:spcAft>
            <a:buNone/>
          </a:pPr>
          <a:r>
            <a:rPr lang="zh-CN" altLang="en-US" sz="1800" b="0" kern="1200" dirty="0">
              <a:solidFill>
                <a:schemeClr val="tx1"/>
              </a:solidFill>
              <a:latin typeface="宋体" panose="02010600030101010101" pitchFamily="2" charset="-122"/>
              <a:ea typeface="宋体" panose="02010600030101010101" pitchFamily="2" charset="-122"/>
            </a:rPr>
            <a:t>天使投资</a:t>
          </a:r>
        </a:p>
      </dsp:txBody>
      <dsp:txXfrm>
        <a:off x="1375600" y="3228777"/>
        <a:ext cx="1216284" cy="728995"/>
      </dsp:txXfrm>
    </dsp:sp>
    <dsp:sp modelId="{D6268010-2AD5-438D-85D7-B064B00A7D03}">
      <dsp:nvSpPr>
        <dsp:cNvPr id="0" name=""/>
        <dsp:cNvSpPr/>
      </dsp:nvSpPr>
      <dsp:spPr>
        <a:xfrm>
          <a:off x="2582121" y="2138145"/>
          <a:ext cx="351696" cy="351696"/>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4D9FDA-1A1E-461D-859D-21850C0B597B}">
      <dsp:nvSpPr>
        <dsp:cNvPr id="0" name=""/>
        <dsp:cNvSpPr/>
      </dsp:nvSpPr>
      <dsp:spPr>
        <a:xfrm>
          <a:off x="2542704" y="2492170"/>
          <a:ext cx="1862062" cy="593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57" tIns="0" rIns="0" bIns="0" numCol="1" spcCol="1270" anchor="t" anchorCtr="0">
          <a:noAutofit/>
        </a:bodyPr>
        <a:lstStyle/>
        <a:p>
          <a:pPr marL="0" lvl="0" indent="0" algn="l" defTabSz="800100">
            <a:lnSpc>
              <a:spcPct val="90000"/>
            </a:lnSpc>
            <a:spcBef>
              <a:spcPct val="0"/>
            </a:spcBef>
            <a:spcAft>
              <a:spcPct val="35000"/>
            </a:spcAft>
            <a:buNone/>
          </a:pPr>
          <a:r>
            <a:rPr lang="zh-CN" altLang="en-US" sz="1800" b="0" kern="1200" dirty="0">
              <a:solidFill>
                <a:schemeClr val="tx1"/>
              </a:solidFill>
              <a:latin typeface="宋体" panose="02010600030101010101" pitchFamily="2" charset="-122"/>
              <a:ea typeface="宋体" panose="02010600030101010101" pitchFamily="2" charset="-122"/>
            </a:rPr>
            <a:t>风险投资 </a:t>
          </a:r>
          <a:r>
            <a:rPr lang="en-US" altLang="zh-CN" sz="1800" b="0" kern="1200" dirty="0">
              <a:solidFill>
                <a:schemeClr val="tx1"/>
              </a:solidFill>
              <a:latin typeface="宋体" panose="02010600030101010101" pitchFamily="2" charset="-122"/>
              <a:ea typeface="宋体" panose="02010600030101010101" pitchFamily="2" charset="-122"/>
            </a:rPr>
            <a:t>VC</a:t>
          </a:r>
          <a:endParaRPr lang="zh-CN" altLang="en-US" sz="1800" b="0" kern="1200" dirty="0">
            <a:solidFill>
              <a:schemeClr val="tx1"/>
            </a:solidFill>
            <a:latin typeface="宋体" panose="02010600030101010101" pitchFamily="2" charset="-122"/>
            <a:ea typeface="宋体" panose="02010600030101010101" pitchFamily="2" charset="-122"/>
          </a:endParaRPr>
        </a:p>
      </dsp:txBody>
      <dsp:txXfrm>
        <a:off x="2542704" y="2492170"/>
        <a:ext cx="1862062" cy="593655"/>
      </dsp:txXfrm>
    </dsp:sp>
    <dsp:sp modelId="{A2E2D12A-9836-4128-AD2C-4577C80DCD3B}">
      <dsp:nvSpPr>
        <dsp:cNvPr id="0" name=""/>
        <dsp:cNvSpPr/>
      </dsp:nvSpPr>
      <dsp:spPr>
        <a:xfrm>
          <a:off x="4169146" y="1531384"/>
          <a:ext cx="454274" cy="454274"/>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2FB543-3AF9-4E1B-8C3B-1B97BCF5FDA3}">
      <dsp:nvSpPr>
        <dsp:cNvPr id="0" name=""/>
        <dsp:cNvSpPr/>
      </dsp:nvSpPr>
      <dsp:spPr>
        <a:xfrm>
          <a:off x="4243982" y="2018506"/>
          <a:ext cx="2614938" cy="1194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711" tIns="0" rIns="0" bIns="0" numCol="1" spcCol="1270" anchor="t" anchorCtr="0">
          <a:noAutofit/>
        </a:bodyPr>
        <a:lstStyle/>
        <a:p>
          <a:pPr marL="0" lvl="0" indent="0" algn="l" defTabSz="800100">
            <a:lnSpc>
              <a:spcPct val="90000"/>
            </a:lnSpc>
            <a:spcBef>
              <a:spcPct val="0"/>
            </a:spcBef>
            <a:spcAft>
              <a:spcPct val="35000"/>
            </a:spcAft>
            <a:buNone/>
          </a:pPr>
          <a:r>
            <a:rPr lang="zh-CN" altLang="en-US" sz="1800" b="0" kern="1200" dirty="0">
              <a:solidFill>
                <a:schemeClr val="tx1"/>
              </a:solidFill>
              <a:latin typeface="宋体" panose="02010600030101010101" pitchFamily="2" charset="-122"/>
              <a:ea typeface="宋体" panose="02010600030101010101" pitchFamily="2" charset="-122"/>
            </a:rPr>
            <a:t>私募股权投资 </a:t>
          </a:r>
          <a:r>
            <a:rPr lang="en-US" altLang="zh-CN" sz="1800" b="0" kern="1200" dirty="0">
              <a:solidFill>
                <a:schemeClr val="tx1"/>
              </a:solidFill>
              <a:latin typeface="宋体" panose="02010600030101010101" pitchFamily="2" charset="-122"/>
              <a:ea typeface="宋体" panose="02010600030101010101" pitchFamily="2" charset="-122"/>
            </a:rPr>
            <a:t>PE</a:t>
          </a:r>
          <a:endParaRPr lang="zh-CN" altLang="en-US" sz="1800" b="0" kern="1200" dirty="0">
            <a:solidFill>
              <a:schemeClr val="tx1"/>
            </a:solidFill>
            <a:latin typeface="宋体" panose="02010600030101010101" pitchFamily="2" charset="-122"/>
            <a:ea typeface="宋体" panose="02010600030101010101" pitchFamily="2" charset="-122"/>
          </a:endParaRPr>
        </a:p>
      </dsp:txBody>
      <dsp:txXfrm>
        <a:off x="4243982" y="2018506"/>
        <a:ext cx="2614938" cy="1194414"/>
      </dsp:txXfrm>
    </dsp:sp>
    <dsp:sp modelId="{02DC7D2A-D8C7-465E-8324-2EAA8180A4F8}">
      <dsp:nvSpPr>
        <dsp:cNvPr id="0" name=""/>
        <dsp:cNvSpPr/>
      </dsp:nvSpPr>
      <dsp:spPr>
        <a:xfrm>
          <a:off x="6224789" y="919540"/>
          <a:ext cx="578834" cy="578834"/>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01EF5-D58F-49B4-913D-6928510306C9}">
      <dsp:nvSpPr>
        <dsp:cNvPr id="0" name=""/>
        <dsp:cNvSpPr/>
      </dsp:nvSpPr>
      <dsp:spPr>
        <a:xfrm>
          <a:off x="6514206" y="1208957"/>
          <a:ext cx="1465402" cy="3370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6712" tIns="0" rIns="0" bIns="0" numCol="1" spcCol="1270" anchor="t" anchorCtr="0">
          <a:noAutofit/>
        </a:bodyPr>
        <a:lstStyle/>
        <a:p>
          <a:pPr marL="0" lvl="0" indent="0" algn="l" defTabSz="800100">
            <a:lnSpc>
              <a:spcPct val="90000"/>
            </a:lnSpc>
            <a:spcBef>
              <a:spcPct val="0"/>
            </a:spcBef>
            <a:spcAft>
              <a:spcPct val="35000"/>
            </a:spcAft>
            <a:buNone/>
          </a:pPr>
          <a:r>
            <a:rPr lang="en-US" altLang="zh-CN" sz="1800" b="0" kern="1200" dirty="0">
              <a:solidFill>
                <a:schemeClr val="tx1"/>
              </a:solidFill>
              <a:latin typeface="宋体" panose="02010600030101010101" pitchFamily="2" charset="-122"/>
              <a:ea typeface="宋体" panose="02010600030101010101" pitchFamily="2" charset="-122"/>
            </a:rPr>
            <a:t>IPO/</a:t>
          </a:r>
          <a:r>
            <a:rPr lang="zh-CN" altLang="en-US" sz="1800" b="0" kern="1200" dirty="0">
              <a:solidFill>
                <a:schemeClr val="tx1"/>
              </a:solidFill>
              <a:latin typeface="宋体" panose="02010600030101010101" pitchFamily="2" charset="-122"/>
              <a:ea typeface="宋体" panose="02010600030101010101" pitchFamily="2" charset="-122"/>
            </a:rPr>
            <a:t>并购</a:t>
          </a:r>
        </a:p>
      </dsp:txBody>
      <dsp:txXfrm>
        <a:off x="6514206" y="1208957"/>
        <a:ext cx="1465402" cy="33704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2595B-3C74-4C43-B5F2-D7FBBD4EDCB3}">
      <dsp:nvSpPr>
        <dsp:cNvPr id="0" name=""/>
        <dsp:cNvSpPr/>
      </dsp:nvSpPr>
      <dsp:spPr>
        <a:xfrm>
          <a:off x="18590" y="4546"/>
          <a:ext cx="8861652" cy="8452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宋体" panose="02010600030101010101" pitchFamily="2" charset="-122"/>
              <a:ea typeface="宋体" panose="02010600030101010101" pitchFamily="2" charset="-122"/>
            </a:rPr>
            <a:t>VC/PE</a:t>
          </a:r>
          <a:r>
            <a:rPr lang="zh-CN" altLang="en-US" sz="2000" kern="1200" dirty="0">
              <a:latin typeface="宋体" panose="02010600030101010101" pitchFamily="2" charset="-122"/>
              <a:ea typeface="宋体" panose="02010600030101010101" pitchFamily="2" charset="-122"/>
            </a:rPr>
            <a:t>募集资金</a:t>
          </a:r>
          <a:endParaRPr lang="en-US" altLang="zh-CN" sz="2000" kern="1200" dirty="0">
            <a:latin typeface="宋体" panose="02010600030101010101" pitchFamily="2" charset="-122"/>
            <a:ea typeface="宋体" panose="02010600030101010101" pitchFamily="2" charset="-122"/>
          </a:endParaRPr>
        </a:p>
        <a:p>
          <a:pPr marL="0" lvl="0" indent="0" algn="ctr" defTabSz="889000">
            <a:lnSpc>
              <a:spcPct val="90000"/>
            </a:lnSpc>
            <a:spcBef>
              <a:spcPct val="0"/>
            </a:spcBef>
            <a:spcAft>
              <a:spcPct val="35000"/>
            </a:spcAft>
            <a:buNone/>
          </a:pPr>
          <a:r>
            <a:rPr lang="zh-CN" altLang="en-US" sz="1800" kern="1200" dirty="0">
              <a:latin typeface="宋体" panose="02010600030101010101" pitchFamily="2" charset="-122"/>
              <a:ea typeface="宋体" panose="02010600030101010101" pitchFamily="2" charset="-122"/>
            </a:rPr>
            <a:t>融资方式和结构，</a:t>
          </a:r>
          <a:r>
            <a:rPr lang="en-US" altLang="zh-CN" sz="1800" kern="1200" dirty="0">
              <a:latin typeface="宋体" panose="02010600030101010101" pitchFamily="2" charset="-122"/>
              <a:ea typeface="宋体" panose="02010600030101010101" pitchFamily="2" charset="-122"/>
            </a:rPr>
            <a:t>LP/GP, </a:t>
          </a:r>
          <a:r>
            <a:rPr lang="zh-CN" altLang="en-US" sz="1800" kern="1200" dirty="0">
              <a:latin typeface="宋体" panose="02010600030101010101" pitchFamily="2" charset="-122"/>
              <a:ea typeface="宋体" panose="02010600030101010101" pitchFamily="2" charset="-122"/>
            </a:rPr>
            <a:t>有限合伙协议，基金的管理，费用和收益分成</a:t>
          </a:r>
        </a:p>
      </dsp:txBody>
      <dsp:txXfrm>
        <a:off x="43347" y="29303"/>
        <a:ext cx="8812138" cy="795767"/>
      </dsp:txXfrm>
    </dsp:sp>
    <dsp:sp modelId="{3816A464-54FC-481A-A905-63D2E0E9663A}">
      <dsp:nvSpPr>
        <dsp:cNvPr id="0" name=""/>
        <dsp:cNvSpPr/>
      </dsp:nvSpPr>
      <dsp:spPr>
        <a:xfrm rot="5400000">
          <a:off x="4290926" y="870959"/>
          <a:ext cx="316980" cy="3803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5400000">
        <a:off x="4335303" y="902657"/>
        <a:ext cx="228226" cy="221886"/>
      </dsp:txXfrm>
    </dsp:sp>
    <dsp:sp modelId="{54137E1F-3A98-47AA-9073-B073C003EF86}">
      <dsp:nvSpPr>
        <dsp:cNvPr id="0" name=""/>
        <dsp:cNvSpPr/>
      </dsp:nvSpPr>
      <dsp:spPr>
        <a:xfrm>
          <a:off x="0" y="1272468"/>
          <a:ext cx="8898834" cy="8452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宋体" panose="02010600030101010101" pitchFamily="2" charset="-122"/>
              <a:ea typeface="宋体" panose="02010600030101010101" pitchFamily="2" charset="-122"/>
            </a:rPr>
            <a:t>对被投资公司进行投资，监管，提供价值服务</a:t>
          </a:r>
          <a:endParaRPr lang="en-US" altLang="zh-CN" sz="2000" kern="1200" dirty="0">
            <a:latin typeface="宋体" panose="02010600030101010101" pitchFamily="2" charset="-122"/>
            <a:ea typeface="宋体" panose="02010600030101010101" pitchFamily="2" charset="-122"/>
          </a:endParaRPr>
        </a:p>
        <a:p>
          <a:pPr marL="0" lvl="0" indent="0" algn="ctr" defTabSz="889000">
            <a:lnSpc>
              <a:spcPct val="90000"/>
            </a:lnSpc>
            <a:spcBef>
              <a:spcPct val="0"/>
            </a:spcBef>
            <a:spcAft>
              <a:spcPct val="35000"/>
            </a:spcAft>
            <a:buNone/>
          </a:pPr>
          <a:r>
            <a:rPr lang="zh-CN" altLang="en-US" sz="1800" kern="1200" dirty="0">
              <a:latin typeface="宋体" panose="02010600030101010101" pitchFamily="2" charset="-122"/>
              <a:ea typeface="宋体" panose="02010600030101010101" pitchFamily="2" charset="-122"/>
            </a:rPr>
            <a:t>项目选择，尽职调查，公司估值，交易结构，公司治理</a:t>
          </a:r>
          <a:endParaRPr lang="en-US" altLang="zh-CN" sz="1800" kern="1200" dirty="0">
            <a:latin typeface="宋体" panose="02010600030101010101" pitchFamily="2" charset="-122"/>
            <a:ea typeface="宋体" panose="02010600030101010101" pitchFamily="2" charset="-122"/>
          </a:endParaRPr>
        </a:p>
      </dsp:txBody>
      <dsp:txXfrm>
        <a:off x="24757" y="1297225"/>
        <a:ext cx="8849320" cy="795767"/>
      </dsp:txXfrm>
    </dsp:sp>
    <dsp:sp modelId="{D823468C-AC1B-4EB9-847F-0AC9D1D00DE3}">
      <dsp:nvSpPr>
        <dsp:cNvPr id="0" name=""/>
        <dsp:cNvSpPr/>
      </dsp:nvSpPr>
      <dsp:spPr>
        <a:xfrm rot="5400000">
          <a:off x="4290926" y="2138881"/>
          <a:ext cx="316980" cy="3803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5400000">
        <a:off x="4335303" y="2170579"/>
        <a:ext cx="228226" cy="221886"/>
      </dsp:txXfrm>
    </dsp:sp>
    <dsp:sp modelId="{69C608E5-7A88-4987-8E47-BFD73F14D82A}">
      <dsp:nvSpPr>
        <dsp:cNvPr id="0" name=""/>
        <dsp:cNvSpPr/>
      </dsp:nvSpPr>
      <dsp:spPr>
        <a:xfrm>
          <a:off x="-9300" y="2540389"/>
          <a:ext cx="8917434" cy="8452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宋体" panose="02010600030101010101" pitchFamily="2" charset="-122"/>
              <a:ea typeface="宋体" panose="02010600030101010101" pitchFamily="2" charset="-122"/>
            </a:rPr>
            <a:t>VC/PE</a:t>
          </a:r>
          <a:r>
            <a:rPr lang="zh-CN" altLang="en-US" sz="2000" kern="1200" dirty="0">
              <a:latin typeface="宋体" panose="02010600030101010101" pitchFamily="2" charset="-122"/>
              <a:ea typeface="宋体" panose="02010600030101010101" pitchFamily="2" charset="-122"/>
            </a:rPr>
            <a:t>从成功项目退出，并向投资者返还资金</a:t>
          </a:r>
          <a:endParaRPr lang="en-US" altLang="zh-CN" sz="2000" kern="1200" dirty="0">
            <a:latin typeface="宋体" panose="02010600030101010101" pitchFamily="2" charset="-122"/>
            <a:ea typeface="宋体" panose="02010600030101010101" pitchFamily="2" charset="-122"/>
          </a:endParaRPr>
        </a:p>
        <a:p>
          <a:pPr marL="0" lvl="0" indent="0" algn="ctr" defTabSz="889000">
            <a:lnSpc>
              <a:spcPct val="90000"/>
            </a:lnSpc>
            <a:spcBef>
              <a:spcPct val="0"/>
            </a:spcBef>
            <a:spcAft>
              <a:spcPct val="35000"/>
            </a:spcAft>
            <a:buNone/>
          </a:pPr>
          <a:r>
            <a:rPr lang="zh-CN" altLang="en-US" sz="1800" kern="1200" dirty="0">
              <a:latin typeface="宋体" panose="02010600030101010101" pitchFamily="2" charset="-122"/>
              <a:ea typeface="宋体" panose="02010600030101010101" pitchFamily="2" charset="-122"/>
            </a:rPr>
            <a:t>撤资渠道和收益</a:t>
          </a:r>
          <a:endParaRPr lang="en-US" altLang="zh-CN" sz="1800" kern="1200" dirty="0">
            <a:latin typeface="宋体" panose="02010600030101010101" pitchFamily="2" charset="-122"/>
            <a:ea typeface="宋体" panose="02010600030101010101" pitchFamily="2" charset="-122"/>
          </a:endParaRPr>
        </a:p>
      </dsp:txBody>
      <dsp:txXfrm>
        <a:off x="15457" y="2565146"/>
        <a:ext cx="8867920" cy="795767"/>
      </dsp:txXfrm>
    </dsp:sp>
    <dsp:sp modelId="{9A022035-5545-4123-8C08-2F8EC8E9F535}">
      <dsp:nvSpPr>
        <dsp:cNvPr id="0" name=""/>
        <dsp:cNvSpPr/>
      </dsp:nvSpPr>
      <dsp:spPr>
        <a:xfrm rot="5400000">
          <a:off x="4290926" y="3406802"/>
          <a:ext cx="316980" cy="3803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5400000">
        <a:off x="4335303" y="3438500"/>
        <a:ext cx="228226" cy="221886"/>
      </dsp:txXfrm>
    </dsp:sp>
    <dsp:sp modelId="{97C9CC03-2DC1-42DE-9A9F-F5D8B0601CB3}">
      <dsp:nvSpPr>
        <dsp:cNvPr id="0" name=""/>
        <dsp:cNvSpPr/>
      </dsp:nvSpPr>
      <dsp:spPr>
        <a:xfrm>
          <a:off x="-55792" y="3808311"/>
          <a:ext cx="9010418" cy="8452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宋体" panose="02010600030101010101" pitchFamily="2" charset="-122"/>
              <a:ea typeface="宋体" panose="02010600030101010101" pitchFamily="2" charset="-122"/>
            </a:rPr>
            <a:t>新一轮周期</a:t>
          </a:r>
          <a:endParaRPr lang="en-US" altLang="zh-CN" sz="2000" kern="1200" dirty="0">
            <a:latin typeface="宋体" panose="02010600030101010101" pitchFamily="2" charset="-122"/>
            <a:ea typeface="宋体" panose="02010600030101010101" pitchFamily="2" charset="-122"/>
          </a:endParaRPr>
        </a:p>
      </dsp:txBody>
      <dsp:txXfrm>
        <a:off x="-31035" y="3833068"/>
        <a:ext cx="8960904" cy="795767"/>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9877F-254E-4274-A02C-8EDEF175DC57}" type="datetimeFigureOut">
              <a:rPr lang="zh-CN" altLang="en-US" smtClean="0"/>
              <a:t>2024/11/25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16B5C-3DE1-46D6-A5C5-7E535EB81B59}" type="slidenum">
              <a:rPr lang="zh-CN" altLang="en-US" smtClean="0"/>
              <a:t>‹#›</a:t>
            </a:fld>
            <a:endParaRPr lang="zh-CN" altLang="en-US"/>
          </a:p>
        </p:txBody>
      </p:sp>
    </p:spTree>
    <p:extLst>
      <p:ext uri="{BB962C8B-B14F-4D97-AF65-F5344CB8AC3E}">
        <p14:creationId xmlns:p14="http://schemas.microsoft.com/office/powerpoint/2010/main" val="240562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FF9C6-F222-4525-88B7-29140DF5E7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B40AEFF-122F-4691-9F60-2A1EB4472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B98DB9-2389-4743-9CF7-20BF363105C1}"/>
              </a:ext>
            </a:extLst>
          </p:cNvPr>
          <p:cNvSpPr>
            <a:spLocks noGrp="1"/>
          </p:cNvSpPr>
          <p:nvPr>
            <p:ph type="dt" sz="half" idx="10"/>
          </p:nvPr>
        </p:nvSpPr>
        <p:spPr/>
        <p:txBody>
          <a:bodyPr/>
          <a:lstStyle/>
          <a:p>
            <a:fld id="{C42669F5-2EF7-4130-B839-EA24856E535B}" type="datetime1">
              <a:rPr lang="zh-CN" altLang="en-US" smtClean="0"/>
              <a:t>2024/11/25</a:t>
            </a:fld>
            <a:endParaRPr lang="zh-CN" altLang="en-US"/>
          </a:p>
        </p:txBody>
      </p:sp>
      <p:sp>
        <p:nvSpPr>
          <p:cNvPr id="5" name="页脚占位符 4">
            <a:extLst>
              <a:ext uri="{FF2B5EF4-FFF2-40B4-BE49-F238E27FC236}">
                <a16:creationId xmlns:a16="http://schemas.microsoft.com/office/drawing/2014/main" id="{661FD188-B2B2-4AD3-AD11-745554AC9F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AF886D-B6D7-4011-B8E5-2320DD3B4F7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82362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C989E-BA38-4F6D-B1C1-9E8136CB8D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E14E64-F048-461D-92E6-08F0CB8B35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F7FAB4-ECE2-43D4-9990-703EB8A0E694}"/>
              </a:ext>
            </a:extLst>
          </p:cNvPr>
          <p:cNvSpPr>
            <a:spLocks noGrp="1"/>
          </p:cNvSpPr>
          <p:nvPr>
            <p:ph type="dt" sz="half" idx="10"/>
          </p:nvPr>
        </p:nvSpPr>
        <p:spPr/>
        <p:txBody>
          <a:bodyPr/>
          <a:lstStyle/>
          <a:p>
            <a:fld id="{9930A21B-3D6C-4968-ABD8-6E1993A33CCA}" type="datetime1">
              <a:rPr lang="zh-CN" altLang="en-US" smtClean="0"/>
              <a:t>2024/11/25</a:t>
            </a:fld>
            <a:endParaRPr lang="zh-CN" altLang="en-US"/>
          </a:p>
        </p:txBody>
      </p:sp>
      <p:sp>
        <p:nvSpPr>
          <p:cNvPr id="5" name="页脚占位符 4">
            <a:extLst>
              <a:ext uri="{FF2B5EF4-FFF2-40B4-BE49-F238E27FC236}">
                <a16:creationId xmlns:a16="http://schemas.microsoft.com/office/drawing/2014/main" id="{27DF7F7E-6657-4C98-9371-B500B226A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D4B315-7469-4AE6-9F65-E72BB56674C4}"/>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9642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87F699-828C-4849-8357-A2D432F9B9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4F5A63-1D48-4C2C-BCE1-6E472DE21CD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A28011-020A-4E98-936F-68C96BDBA94E}"/>
              </a:ext>
            </a:extLst>
          </p:cNvPr>
          <p:cNvSpPr>
            <a:spLocks noGrp="1"/>
          </p:cNvSpPr>
          <p:nvPr>
            <p:ph type="dt" sz="half" idx="10"/>
          </p:nvPr>
        </p:nvSpPr>
        <p:spPr/>
        <p:txBody>
          <a:bodyPr/>
          <a:lstStyle/>
          <a:p>
            <a:fld id="{ECFE351F-B0F8-4B90-BE1C-4AEE8CDD6201}" type="datetime1">
              <a:rPr lang="zh-CN" altLang="en-US" smtClean="0"/>
              <a:t>2024/11/25</a:t>
            </a:fld>
            <a:endParaRPr lang="zh-CN" altLang="en-US"/>
          </a:p>
        </p:txBody>
      </p:sp>
      <p:sp>
        <p:nvSpPr>
          <p:cNvPr id="5" name="页脚占位符 4">
            <a:extLst>
              <a:ext uri="{FF2B5EF4-FFF2-40B4-BE49-F238E27FC236}">
                <a16:creationId xmlns:a16="http://schemas.microsoft.com/office/drawing/2014/main" id="{00EF86B9-2C23-44BC-B896-BAF6D1EB96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2490F4-8CBA-46F3-B85A-8320F71C0C31}"/>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56217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B1B14-0EDF-4D11-809A-9E8B7EF3B8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0E39C-166B-40AC-B5BE-D4DCD52513E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B10161-F7EE-4845-9D79-01931240B298}"/>
              </a:ext>
            </a:extLst>
          </p:cNvPr>
          <p:cNvSpPr>
            <a:spLocks noGrp="1"/>
          </p:cNvSpPr>
          <p:nvPr>
            <p:ph type="dt" sz="half" idx="10"/>
          </p:nvPr>
        </p:nvSpPr>
        <p:spPr/>
        <p:txBody>
          <a:bodyPr/>
          <a:lstStyle/>
          <a:p>
            <a:fld id="{32B9341F-68DF-4EE7-92DD-CBB6BDD2212C}" type="datetime1">
              <a:rPr lang="zh-CN" altLang="en-US" smtClean="0"/>
              <a:t>2024/11/25</a:t>
            </a:fld>
            <a:endParaRPr lang="zh-CN" altLang="en-US"/>
          </a:p>
        </p:txBody>
      </p:sp>
      <p:sp>
        <p:nvSpPr>
          <p:cNvPr id="5" name="页脚占位符 4">
            <a:extLst>
              <a:ext uri="{FF2B5EF4-FFF2-40B4-BE49-F238E27FC236}">
                <a16:creationId xmlns:a16="http://schemas.microsoft.com/office/drawing/2014/main" id="{9DA7E2A3-D64E-4DAE-8B03-E02CCEFA30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336C2-5624-4FA8-8DCF-A3397C6BAEF2}"/>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5872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A57BB-5658-493A-8102-F979E5E58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C22489-0943-4201-B000-E73EEB886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C146AE-BAC0-492F-9973-F03553F03022}"/>
              </a:ext>
            </a:extLst>
          </p:cNvPr>
          <p:cNvSpPr>
            <a:spLocks noGrp="1"/>
          </p:cNvSpPr>
          <p:nvPr>
            <p:ph type="dt" sz="half" idx="10"/>
          </p:nvPr>
        </p:nvSpPr>
        <p:spPr/>
        <p:txBody>
          <a:bodyPr/>
          <a:lstStyle/>
          <a:p>
            <a:fld id="{6D1D5069-D30A-41EC-99C9-109327F13D2F}" type="datetime1">
              <a:rPr lang="zh-CN" altLang="en-US" smtClean="0"/>
              <a:t>2024/11/25</a:t>
            </a:fld>
            <a:endParaRPr lang="zh-CN" altLang="en-US"/>
          </a:p>
        </p:txBody>
      </p:sp>
      <p:sp>
        <p:nvSpPr>
          <p:cNvPr id="5" name="页脚占位符 4">
            <a:extLst>
              <a:ext uri="{FF2B5EF4-FFF2-40B4-BE49-F238E27FC236}">
                <a16:creationId xmlns:a16="http://schemas.microsoft.com/office/drawing/2014/main" id="{CFA740B5-3FDC-4485-AE53-BD03F013E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8D14E6-ACB3-4CE8-A079-46CFC982B40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1663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943C4-A1E4-4AD0-967E-6C10DC4986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BEDCBA-DAC2-400F-B699-F59E45D7AA3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7E1168-6A0E-4846-80FE-D9DF6A9BB6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C1C0576-98AB-4019-8E7B-5392CA718DCF}"/>
              </a:ext>
            </a:extLst>
          </p:cNvPr>
          <p:cNvSpPr>
            <a:spLocks noGrp="1"/>
          </p:cNvSpPr>
          <p:nvPr>
            <p:ph type="dt" sz="half" idx="10"/>
          </p:nvPr>
        </p:nvSpPr>
        <p:spPr/>
        <p:txBody>
          <a:bodyPr/>
          <a:lstStyle/>
          <a:p>
            <a:fld id="{744D1571-853D-4CD7-82C5-1FBEC2B866E9}" type="datetime1">
              <a:rPr lang="zh-CN" altLang="en-US" smtClean="0"/>
              <a:t>2024/11/25</a:t>
            </a:fld>
            <a:endParaRPr lang="zh-CN" altLang="en-US"/>
          </a:p>
        </p:txBody>
      </p:sp>
      <p:sp>
        <p:nvSpPr>
          <p:cNvPr id="6" name="页脚占位符 5">
            <a:extLst>
              <a:ext uri="{FF2B5EF4-FFF2-40B4-BE49-F238E27FC236}">
                <a16:creationId xmlns:a16="http://schemas.microsoft.com/office/drawing/2014/main" id="{F97F1711-6F65-46DB-B91F-87582B4C81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64434D-35AD-4116-A2BB-1869548FDC49}"/>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27936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5EBF1-87EC-43A1-B987-0FC5E2FA42D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ABACE6-D762-488E-935F-FE8C8A4F2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597905-783E-4052-B539-3B3F5341AC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0B6ED4-58D6-4CD0-A40F-40E2BD713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14F54F2-6DF2-4A07-9220-79E0852F0C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7D593A-D1EC-40C9-A963-099E876A7B6C}"/>
              </a:ext>
            </a:extLst>
          </p:cNvPr>
          <p:cNvSpPr>
            <a:spLocks noGrp="1"/>
          </p:cNvSpPr>
          <p:nvPr>
            <p:ph type="dt" sz="half" idx="10"/>
          </p:nvPr>
        </p:nvSpPr>
        <p:spPr/>
        <p:txBody>
          <a:bodyPr/>
          <a:lstStyle/>
          <a:p>
            <a:fld id="{598B9FED-0399-4D9F-97F4-0CBDD330387A}" type="datetime1">
              <a:rPr lang="zh-CN" altLang="en-US" smtClean="0"/>
              <a:t>2024/11/25</a:t>
            </a:fld>
            <a:endParaRPr lang="zh-CN" altLang="en-US"/>
          </a:p>
        </p:txBody>
      </p:sp>
      <p:sp>
        <p:nvSpPr>
          <p:cNvPr id="8" name="页脚占位符 7">
            <a:extLst>
              <a:ext uri="{FF2B5EF4-FFF2-40B4-BE49-F238E27FC236}">
                <a16:creationId xmlns:a16="http://schemas.microsoft.com/office/drawing/2014/main" id="{0402CB34-01A9-497F-B677-6C96D3D035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271608-A9BB-4093-9782-F4A66E1AF5B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078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8C03E-42C7-4A1B-A325-0662FA181FC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3F21B-3D5D-4308-BB59-3DCD4973740C}"/>
              </a:ext>
            </a:extLst>
          </p:cNvPr>
          <p:cNvSpPr>
            <a:spLocks noGrp="1"/>
          </p:cNvSpPr>
          <p:nvPr>
            <p:ph type="dt" sz="half" idx="10"/>
          </p:nvPr>
        </p:nvSpPr>
        <p:spPr/>
        <p:txBody>
          <a:bodyPr/>
          <a:lstStyle/>
          <a:p>
            <a:fld id="{C6B81589-2489-4358-9A94-2E59B5AD381F}" type="datetime1">
              <a:rPr lang="zh-CN" altLang="en-US" smtClean="0"/>
              <a:t>2024/11/25</a:t>
            </a:fld>
            <a:endParaRPr lang="zh-CN" altLang="en-US"/>
          </a:p>
        </p:txBody>
      </p:sp>
      <p:sp>
        <p:nvSpPr>
          <p:cNvPr id="4" name="页脚占位符 3">
            <a:extLst>
              <a:ext uri="{FF2B5EF4-FFF2-40B4-BE49-F238E27FC236}">
                <a16:creationId xmlns:a16="http://schemas.microsoft.com/office/drawing/2014/main" id="{EFB62DCB-328B-4680-805A-EE0BF6BBB0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48A734-256D-42B9-8CD2-EACED68792F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92959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11E40D-86E6-4F6E-9F90-2F893D5143F2}"/>
              </a:ext>
            </a:extLst>
          </p:cNvPr>
          <p:cNvSpPr>
            <a:spLocks noGrp="1"/>
          </p:cNvSpPr>
          <p:nvPr>
            <p:ph type="dt" sz="half" idx="10"/>
          </p:nvPr>
        </p:nvSpPr>
        <p:spPr/>
        <p:txBody>
          <a:bodyPr/>
          <a:lstStyle/>
          <a:p>
            <a:fld id="{290F4150-7F95-4BAC-90D9-B1682119C563}" type="datetime1">
              <a:rPr lang="zh-CN" altLang="en-US" smtClean="0"/>
              <a:t>2024/11/25</a:t>
            </a:fld>
            <a:endParaRPr lang="zh-CN" altLang="en-US"/>
          </a:p>
        </p:txBody>
      </p:sp>
      <p:sp>
        <p:nvSpPr>
          <p:cNvPr id="3" name="页脚占位符 2">
            <a:extLst>
              <a:ext uri="{FF2B5EF4-FFF2-40B4-BE49-F238E27FC236}">
                <a16:creationId xmlns:a16="http://schemas.microsoft.com/office/drawing/2014/main" id="{1982147B-E659-4D78-A343-06A8F1C4C3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F796ED-8D42-497B-B4EA-B122773C6B97}"/>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8885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605AB-DBD9-4EA6-A9F5-9B2FC047E7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151510-A048-40FF-BCB2-83E48736E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77FA79-CA47-4201-B821-E2274CBC6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5ADA46-F06D-498E-BDA6-52D2C62BE83C}"/>
              </a:ext>
            </a:extLst>
          </p:cNvPr>
          <p:cNvSpPr>
            <a:spLocks noGrp="1"/>
          </p:cNvSpPr>
          <p:nvPr>
            <p:ph type="dt" sz="half" idx="10"/>
          </p:nvPr>
        </p:nvSpPr>
        <p:spPr/>
        <p:txBody>
          <a:bodyPr/>
          <a:lstStyle/>
          <a:p>
            <a:fld id="{9D90E69A-8318-4447-8540-6AFFA807378A}" type="datetime1">
              <a:rPr lang="zh-CN" altLang="en-US" smtClean="0"/>
              <a:t>2024/11/25</a:t>
            </a:fld>
            <a:endParaRPr lang="zh-CN" altLang="en-US"/>
          </a:p>
        </p:txBody>
      </p:sp>
      <p:sp>
        <p:nvSpPr>
          <p:cNvPr id="6" name="页脚占位符 5">
            <a:extLst>
              <a:ext uri="{FF2B5EF4-FFF2-40B4-BE49-F238E27FC236}">
                <a16:creationId xmlns:a16="http://schemas.microsoft.com/office/drawing/2014/main" id="{FA3BF2F2-2625-4EFB-8C80-71D2AEBCAD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0DEA6-707E-4F77-9F6E-857D7DCBA07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3073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87DA7-7063-4A68-8252-CCB24F6297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82F09A-E0C5-4A75-86CC-4D0D9EEAD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74E280-B5E6-4344-A55F-8BDFAA2DA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325087-DEDB-4271-94F5-A67A39F2AE55}"/>
              </a:ext>
            </a:extLst>
          </p:cNvPr>
          <p:cNvSpPr>
            <a:spLocks noGrp="1"/>
          </p:cNvSpPr>
          <p:nvPr>
            <p:ph type="dt" sz="half" idx="10"/>
          </p:nvPr>
        </p:nvSpPr>
        <p:spPr/>
        <p:txBody>
          <a:bodyPr/>
          <a:lstStyle/>
          <a:p>
            <a:fld id="{F79A3C8F-477B-463E-BD08-1167CB35F34D}" type="datetime1">
              <a:rPr lang="zh-CN" altLang="en-US" smtClean="0"/>
              <a:t>2024/11/25</a:t>
            </a:fld>
            <a:endParaRPr lang="zh-CN" altLang="en-US"/>
          </a:p>
        </p:txBody>
      </p:sp>
      <p:sp>
        <p:nvSpPr>
          <p:cNvPr id="6" name="页脚占位符 5">
            <a:extLst>
              <a:ext uri="{FF2B5EF4-FFF2-40B4-BE49-F238E27FC236}">
                <a16:creationId xmlns:a16="http://schemas.microsoft.com/office/drawing/2014/main" id="{EF0BABB0-C4EF-4B37-8029-3CFA59B054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F9C9D2-9135-4374-967E-5F69D23B3328}"/>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40784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8E46675-B03E-444A-83EB-E3C61A62E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BAE5E8-7C28-4F4F-805C-96A652E60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B1B5E9-1296-42A4-8502-7B96CB61C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EF95-E371-444B-B426-C08BFB4B47C6}" type="datetime1">
              <a:rPr lang="zh-CN" altLang="en-US" smtClean="0"/>
              <a:t>2024/11/25</a:t>
            </a:fld>
            <a:endParaRPr lang="zh-CN" altLang="en-US"/>
          </a:p>
        </p:txBody>
      </p:sp>
      <p:sp>
        <p:nvSpPr>
          <p:cNvPr id="5" name="页脚占位符 4">
            <a:extLst>
              <a:ext uri="{FF2B5EF4-FFF2-40B4-BE49-F238E27FC236}">
                <a16:creationId xmlns:a16="http://schemas.microsoft.com/office/drawing/2014/main" id="{15AE2864-008E-4A57-A6CE-263DEBC76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9A16949-A0A3-4B1F-B9FC-E4057BC5B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41800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0F3E0-C236-4F70-B452-2AB093D4D46F}"/>
              </a:ext>
            </a:extLst>
          </p:cNvPr>
          <p:cNvSpPr>
            <a:spLocks noGrp="1"/>
          </p:cNvSpPr>
          <p:nvPr>
            <p:ph type="ctrTitle"/>
          </p:nvPr>
        </p:nvSpPr>
        <p:spPr/>
        <p:txBody>
          <a:bodyPr>
            <a:normAutofit/>
          </a:bodyPr>
          <a:lstStyle/>
          <a:p>
            <a:r>
              <a:rPr lang="zh-CN" altLang="en-US" sz="3600" dirty="0">
                <a:latin typeface="宋体" panose="02010600030101010101" pitchFamily="2" charset="-122"/>
                <a:ea typeface="宋体" panose="02010600030101010101" pitchFamily="2" charset="-122"/>
              </a:rPr>
              <a:t>投资银行学</a:t>
            </a:r>
            <a:br>
              <a:rPr lang="en-US" altLang="zh-CN" sz="3600" dirty="0">
                <a:latin typeface="宋体" panose="02010600030101010101" pitchFamily="2" charset="-122"/>
                <a:ea typeface="宋体" panose="02010600030101010101" pitchFamily="2" charset="-122"/>
              </a:rPr>
            </a:br>
            <a:br>
              <a:rPr lang="en-US" altLang="zh-CN" sz="3600" dirty="0">
                <a:latin typeface="宋体" panose="02010600030101010101" pitchFamily="2" charset="-122"/>
                <a:ea typeface="宋体" panose="02010600030101010101" pitchFamily="2" charset="-122"/>
              </a:rPr>
            </a:br>
            <a:r>
              <a:rPr lang="zh-CN" altLang="en-US" sz="3600" dirty="0">
                <a:latin typeface="宋体" panose="02010600030101010101" pitchFamily="2" charset="-122"/>
                <a:ea typeface="宋体" panose="02010600030101010101" pitchFamily="2" charset="-122"/>
              </a:rPr>
              <a:t>第十一讲：风险投资与私募股权投资（一）</a:t>
            </a:r>
          </a:p>
        </p:txBody>
      </p:sp>
      <p:sp>
        <p:nvSpPr>
          <p:cNvPr id="3" name="副标题 2">
            <a:extLst>
              <a:ext uri="{FF2B5EF4-FFF2-40B4-BE49-F238E27FC236}">
                <a16:creationId xmlns:a16="http://schemas.microsoft.com/office/drawing/2014/main" id="{E463F1F7-9FC9-4F2A-8A1E-2D9933381F1D}"/>
              </a:ext>
            </a:extLst>
          </p:cNvPr>
          <p:cNvSpPr>
            <a:spLocks noGrp="1"/>
          </p:cNvSpPr>
          <p:nvPr>
            <p:ph type="subTitle" idx="1"/>
          </p:nvPr>
        </p:nvSpPr>
        <p:spPr>
          <a:xfrm>
            <a:off x="4859258" y="3621773"/>
            <a:ext cx="5090769" cy="1655762"/>
          </a:xfrm>
        </p:spPr>
        <p:txBody>
          <a:bodyPr anchor="ctr">
            <a:normAutofit/>
          </a:bodyPr>
          <a:lstStyle/>
          <a:p>
            <a:pPr algn="l"/>
            <a:r>
              <a:rPr lang="zh-CN" altLang="en-US" dirty="0">
                <a:latin typeface="宋体" panose="02010600030101010101" pitchFamily="2" charset="-122"/>
                <a:ea typeface="宋体" panose="02010600030101010101" pitchFamily="2" charset="-122"/>
              </a:rPr>
              <a:t>主讲人：王盈</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邮箱：</a:t>
            </a:r>
            <a:r>
              <a:rPr lang="en-US" altLang="zh-CN" dirty="0">
                <a:latin typeface="宋体" panose="02010600030101010101" pitchFamily="2" charset="-122"/>
                <a:ea typeface="宋体" panose="02010600030101010101" pitchFamily="2" charset="-122"/>
              </a:rPr>
              <a:t>yywang@cufe.edu.cn</a:t>
            </a:r>
            <a:endParaRPr lang="zh-CN" altLang="en-US"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4D272252-CBB8-4D09-A358-D326F5602936}"/>
              </a:ext>
            </a:extLst>
          </p:cNvPr>
          <p:cNvSpPr>
            <a:spLocks noGrp="1"/>
          </p:cNvSpPr>
          <p:nvPr>
            <p:ph type="sldNum" sz="quarter" idx="12"/>
          </p:nvPr>
        </p:nvSpPr>
        <p:spPr/>
        <p:txBody>
          <a:bodyPr/>
          <a:lstStyle/>
          <a:p>
            <a:fld id="{D59A92B6-63D0-4749-8E4E-E12FD465A899}" type="slidenum">
              <a:rPr lang="zh-CN" altLang="en-US" smtClean="0"/>
              <a:t>1</a:t>
            </a:fld>
            <a:endParaRPr lang="zh-CN" altLang="en-US" dirty="0"/>
          </a:p>
        </p:txBody>
      </p:sp>
    </p:spTree>
    <p:extLst>
      <p:ext uri="{BB962C8B-B14F-4D97-AF65-F5344CB8AC3E}">
        <p14:creationId xmlns:p14="http://schemas.microsoft.com/office/powerpoint/2010/main" val="50545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美国研究与发展公司（</a:t>
            </a:r>
            <a:r>
              <a:rPr lang="en-US" altLang="zh-CN" sz="3200" dirty="0">
                <a:latin typeface="宋体" panose="02010600030101010101" pitchFamily="2" charset="-122"/>
                <a:ea typeface="宋体" panose="02010600030101010101" pitchFamily="2" charset="-122"/>
              </a:rPr>
              <a:t>AR&amp;D</a:t>
            </a:r>
            <a:r>
              <a:rPr lang="zh-CN" altLang="en-US" sz="3200"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pPr>
              <a:lnSpc>
                <a:spcPct val="100000"/>
              </a:lnSpc>
            </a:pPr>
            <a:r>
              <a:rPr lang="zh-CN" altLang="en-US" sz="2400" dirty="0">
                <a:latin typeface="宋体" panose="02010600030101010101" pitchFamily="2" charset="-122"/>
                <a:ea typeface="宋体" panose="02010600030101010101" pitchFamily="2" charset="-122"/>
              </a:rPr>
              <a:t>成立背景</a:t>
            </a:r>
            <a:endParaRPr lang="en-US" altLang="zh-CN" sz="24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solidFill>
                  <a:srgbClr val="FF0000"/>
                </a:solidFill>
                <a:latin typeface="宋体" panose="02010600030101010101" pitchFamily="2" charset="-122"/>
                <a:ea typeface="宋体" panose="02010600030101010101" pitchFamily="2" charset="-122"/>
              </a:rPr>
              <a:t>高新技术企业</a:t>
            </a:r>
            <a:endParaRPr lang="en-US" altLang="zh-CN" sz="1800" dirty="0">
              <a:solidFill>
                <a:srgbClr val="FF0000"/>
              </a:solidFill>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国家生产力发展的关键</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传统融资困难，需要开辟新的融资渠道</a:t>
            </a:r>
            <a:endParaRPr lang="en-US" altLang="zh-CN" sz="1800" dirty="0">
              <a:latin typeface="宋体" panose="02010600030101010101" pitchFamily="2" charset="-122"/>
              <a:ea typeface="宋体" panose="02010600030101010101" pitchFamily="2" charset="-122"/>
            </a:endParaRPr>
          </a:p>
          <a:p>
            <a:pPr marL="717550" indent="-355600">
              <a:lnSpc>
                <a:spcPct val="100000"/>
              </a:lnSpc>
              <a:buFont typeface="+mj-lt"/>
              <a:buAutoNum type="arabicPeriod"/>
            </a:pPr>
            <a:r>
              <a:rPr lang="zh-CN" altLang="en-US" sz="1800" dirty="0">
                <a:latin typeface="宋体" panose="02010600030101010101" pitchFamily="2" charset="-122"/>
                <a:ea typeface="宋体" panose="02010600030101010101" pitchFamily="2" charset="-122"/>
              </a:rPr>
              <a:t>自身力量小，无法进行内部融资；</a:t>
            </a:r>
            <a:endParaRPr lang="en-US" altLang="zh-CN" sz="1800" dirty="0">
              <a:latin typeface="宋体" panose="02010600030101010101" pitchFamily="2" charset="-122"/>
              <a:ea typeface="宋体" panose="02010600030101010101" pitchFamily="2" charset="-122"/>
            </a:endParaRPr>
          </a:p>
          <a:p>
            <a:pPr marL="717550" indent="-355600">
              <a:lnSpc>
                <a:spcPct val="100000"/>
              </a:lnSpc>
              <a:buFont typeface="+mj-lt"/>
              <a:buAutoNum type="arabicPeriod"/>
            </a:pPr>
            <a:r>
              <a:rPr lang="zh-CN" altLang="en-US" sz="1800" dirty="0">
                <a:latin typeface="宋体" panose="02010600030101010101" pitchFamily="2" charset="-122"/>
                <a:ea typeface="宋体" panose="02010600030101010101" pitchFamily="2" charset="-122"/>
              </a:rPr>
              <a:t>尚未建立信誉，没有固定资产或资金作为贷款的抵押担保，无法从传统融资渠道获取资金</a:t>
            </a:r>
            <a:endParaRPr lang="en-US" altLang="zh-CN" sz="1800" dirty="0">
              <a:latin typeface="宋体" panose="02010600030101010101" pitchFamily="2" charset="-122"/>
              <a:ea typeface="宋体" panose="02010600030101010101" pitchFamily="2" charset="-122"/>
            </a:endParaRPr>
          </a:p>
          <a:p>
            <a:pPr marL="717550" indent="-355600">
              <a:lnSpc>
                <a:spcPct val="100000"/>
              </a:lnSpc>
              <a:buFont typeface="+mj-lt"/>
              <a:buAutoNum type="arabicPeriod"/>
            </a:pPr>
            <a:r>
              <a:rPr lang="zh-CN" altLang="en-US" sz="1800" dirty="0">
                <a:latin typeface="宋体" panose="02010600030101010101" pitchFamily="2" charset="-122"/>
                <a:ea typeface="宋体" panose="02010600030101010101" pitchFamily="2" charset="-122"/>
              </a:rPr>
              <a:t>技术，管理，市场，政策等风险大，成功率低，一旦成功回报率高，很难得到投资者的认同</a:t>
            </a:r>
            <a:endParaRPr lang="en-US" altLang="zh-CN" sz="1800" dirty="0">
              <a:latin typeface="宋体" panose="02010600030101010101" pitchFamily="2" charset="-122"/>
              <a:ea typeface="宋体" panose="02010600030101010101" pitchFamily="2" charset="-122"/>
            </a:endParaRPr>
          </a:p>
          <a:p>
            <a:pPr marL="717550" indent="-355600">
              <a:lnSpc>
                <a:spcPct val="100000"/>
              </a:lnSpc>
              <a:buFont typeface="+mj-lt"/>
              <a:buAutoNum type="arabicPeriod"/>
            </a:pPr>
            <a:r>
              <a:rPr lang="zh-CN" altLang="en-US" sz="1800" dirty="0">
                <a:latin typeface="宋体" panose="02010600030101010101" pitchFamily="2" charset="-122"/>
                <a:ea typeface="宋体" panose="02010600030101010101" pitchFamily="2" charset="-122"/>
              </a:rPr>
              <a:t>不符合股票融资的要求</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10</a:t>
            </a:fld>
            <a:endParaRPr lang="zh-CN" altLang="en-US"/>
          </a:p>
        </p:txBody>
      </p:sp>
    </p:spTree>
    <p:extLst>
      <p:ext uri="{BB962C8B-B14F-4D97-AF65-F5344CB8AC3E}">
        <p14:creationId xmlns:p14="http://schemas.microsoft.com/office/powerpoint/2010/main" val="165621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美国研究与发展公司（</a:t>
            </a:r>
            <a:r>
              <a:rPr lang="en-US" altLang="zh-CN" sz="3200" dirty="0">
                <a:latin typeface="宋体" panose="02010600030101010101" pitchFamily="2" charset="-122"/>
                <a:ea typeface="宋体" panose="02010600030101010101" pitchFamily="2" charset="-122"/>
              </a:rPr>
              <a:t>AR&amp;D</a:t>
            </a:r>
            <a:r>
              <a:rPr lang="zh-CN" altLang="en-US" sz="3200"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lnSpcReduction="10000"/>
          </a:bodyPr>
          <a:lstStyle/>
          <a:p>
            <a:pPr>
              <a:lnSpc>
                <a:spcPct val="100000"/>
              </a:lnSpc>
            </a:pPr>
            <a:r>
              <a:rPr lang="zh-CN" altLang="en-US" sz="2400" dirty="0">
                <a:latin typeface="宋体" panose="02010600030101010101" pitchFamily="2" charset="-122"/>
                <a:ea typeface="宋体" panose="02010600030101010101" pitchFamily="2" charset="-122"/>
              </a:rPr>
              <a:t>艰难起步</a:t>
            </a:r>
            <a:endParaRPr lang="en-US" altLang="zh-CN" sz="24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公司成立时，</a:t>
            </a:r>
            <a:r>
              <a:rPr lang="en-US" altLang="zh-CN" sz="1800" dirty="0">
                <a:latin typeface="宋体" panose="02010600030101010101" pitchFamily="2" charset="-122"/>
                <a:ea typeface="宋体" panose="02010600030101010101" pitchFamily="2" charset="-122"/>
              </a:rPr>
              <a:t>AR&amp;D</a:t>
            </a:r>
            <a:r>
              <a:rPr lang="zh-CN" altLang="en-US" sz="1800" dirty="0">
                <a:latin typeface="宋体" panose="02010600030101010101" pitchFamily="2" charset="-122"/>
                <a:ea typeface="宋体" panose="02010600030101010101" pitchFamily="2" charset="-122"/>
              </a:rPr>
              <a:t>希望以每股</a:t>
            </a:r>
            <a:r>
              <a:rPr lang="en-US" altLang="zh-CN" sz="1800" dirty="0">
                <a:latin typeface="宋体" panose="02010600030101010101" pitchFamily="2" charset="-122"/>
                <a:ea typeface="宋体" panose="02010600030101010101" pitchFamily="2" charset="-122"/>
              </a:rPr>
              <a:t>25</a:t>
            </a:r>
            <a:r>
              <a:rPr lang="zh-CN" altLang="en-US" sz="1800" dirty="0">
                <a:latin typeface="宋体" panose="02010600030101010101" pitchFamily="2" charset="-122"/>
                <a:ea typeface="宋体" panose="02010600030101010101" pitchFamily="2" charset="-122"/>
              </a:rPr>
              <a:t>美元发售</a:t>
            </a:r>
            <a:r>
              <a:rPr lang="en-US" altLang="zh-CN" sz="1800" dirty="0">
                <a:latin typeface="宋体" panose="02010600030101010101" pitchFamily="2" charset="-122"/>
                <a:ea typeface="宋体" panose="02010600030101010101" pitchFamily="2" charset="-122"/>
              </a:rPr>
              <a:t>20</a:t>
            </a:r>
            <a:r>
              <a:rPr lang="zh-CN" altLang="en-US" sz="1800" dirty="0">
                <a:latin typeface="宋体" panose="02010600030101010101" pitchFamily="2" charset="-122"/>
                <a:ea typeface="宋体" panose="02010600030101010101" pitchFamily="2" charset="-122"/>
              </a:rPr>
              <a:t>万股股票，以便于从机构投资者那筹集</a:t>
            </a:r>
            <a:r>
              <a:rPr lang="en-US" altLang="zh-CN" sz="1800" dirty="0">
                <a:latin typeface="宋体" panose="02010600030101010101" pitchFamily="2" charset="-122"/>
                <a:ea typeface="宋体" panose="02010600030101010101" pitchFamily="2" charset="-122"/>
              </a:rPr>
              <a:t>500</a:t>
            </a:r>
            <a:r>
              <a:rPr lang="zh-CN" altLang="en-US" sz="1800" dirty="0">
                <a:latin typeface="宋体" panose="02010600030101010101" pitchFamily="2" charset="-122"/>
                <a:ea typeface="宋体" panose="02010600030101010101" pitchFamily="2" charset="-122"/>
              </a:rPr>
              <a:t>万美元</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由于机构投资者兴趣不大，股票市场大跌，</a:t>
            </a:r>
            <a:r>
              <a:rPr lang="en-US" altLang="zh-CN" sz="1800" dirty="0">
                <a:latin typeface="宋体" panose="02010600030101010101" pitchFamily="2" charset="-122"/>
                <a:ea typeface="宋体" panose="02010600030101010101" pitchFamily="2" charset="-122"/>
              </a:rPr>
              <a:t>AR&amp;D</a:t>
            </a:r>
            <a:r>
              <a:rPr lang="zh-CN" altLang="en-US" sz="1800" dirty="0">
                <a:latin typeface="宋体" panose="02010600030101010101" pitchFamily="2" charset="-122"/>
                <a:ea typeface="宋体" panose="02010600030101010101" pitchFamily="2" charset="-122"/>
              </a:rPr>
              <a:t>只售出了</a:t>
            </a:r>
            <a:r>
              <a:rPr lang="en-US" altLang="zh-CN" sz="1800" dirty="0">
                <a:latin typeface="宋体" panose="02010600030101010101" pitchFamily="2" charset="-122"/>
                <a:ea typeface="宋体" panose="02010600030101010101" pitchFamily="2" charset="-122"/>
              </a:rPr>
              <a:t>139930</a:t>
            </a:r>
            <a:r>
              <a:rPr lang="zh-CN" altLang="en-US" sz="1800" dirty="0">
                <a:latin typeface="宋体" panose="02010600030101010101" pitchFamily="2" charset="-122"/>
                <a:ea typeface="宋体" panose="02010600030101010101" pitchFamily="2" charset="-122"/>
              </a:rPr>
              <a:t>股股票，除掉发行费用，只筹集到</a:t>
            </a:r>
            <a:r>
              <a:rPr lang="en-US" altLang="zh-CN" sz="1800" dirty="0">
                <a:latin typeface="宋体" panose="02010600030101010101" pitchFamily="2" charset="-122"/>
                <a:ea typeface="宋体" panose="02010600030101010101" pitchFamily="2" charset="-122"/>
              </a:rPr>
              <a:t>350</a:t>
            </a:r>
            <a:r>
              <a:rPr lang="zh-CN" altLang="en-US" sz="1800" dirty="0">
                <a:latin typeface="宋体" panose="02010600030101010101" pitchFamily="2" charset="-122"/>
                <a:ea typeface="宋体" panose="02010600030101010101" pitchFamily="2" charset="-122"/>
              </a:rPr>
              <a:t>万美元</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从</a:t>
            </a:r>
            <a:r>
              <a:rPr lang="en-US" altLang="zh-CN" sz="1800" dirty="0">
                <a:latin typeface="宋体" panose="02010600030101010101" pitchFamily="2" charset="-122"/>
                <a:ea typeface="宋体" panose="02010600030101010101" pitchFamily="2" charset="-122"/>
              </a:rPr>
              <a:t>AR&amp;D</a:t>
            </a:r>
            <a:r>
              <a:rPr lang="zh-CN" altLang="en-US" sz="1800" dirty="0">
                <a:latin typeface="宋体" panose="02010600030101010101" pitchFamily="2" charset="-122"/>
                <a:ea typeface="宋体" panose="02010600030101010101" pitchFamily="2" charset="-122"/>
              </a:rPr>
              <a:t>成立的</a:t>
            </a:r>
            <a:r>
              <a:rPr lang="en-US" altLang="zh-CN" sz="1800" dirty="0">
                <a:latin typeface="宋体" panose="02010600030101010101" pitchFamily="2" charset="-122"/>
                <a:ea typeface="宋体" panose="02010600030101010101" pitchFamily="2" charset="-122"/>
              </a:rPr>
              <a:t>1946</a:t>
            </a:r>
            <a:r>
              <a:rPr lang="zh-CN" altLang="en-US" sz="1800" dirty="0">
                <a:latin typeface="宋体" panose="02010600030101010101" pitchFamily="2" charset="-122"/>
                <a:ea typeface="宋体" panose="02010600030101010101" pitchFamily="2" charset="-122"/>
              </a:rPr>
              <a:t>年到</a:t>
            </a:r>
            <a:r>
              <a:rPr lang="en-US" altLang="zh-CN" sz="1800" dirty="0">
                <a:latin typeface="宋体" panose="02010600030101010101" pitchFamily="2" charset="-122"/>
                <a:ea typeface="宋体" panose="02010600030101010101" pitchFamily="2" charset="-122"/>
              </a:rPr>
              <a:t>1958</a:t>
            </a:r>
            <a:r>
              <a:rPr lang="zh-CN" altLang="en-US" sz="1800" dirty="0">
                <a:latin typeface="宋体" panose="02010600030101010101" pitchFamily="2" charset="-122"/>
                <a:ea typeface="宋体" panose="02010600030101010101" pitchFamily="2" charset="-122"/>
              </a:rPr>
              <a:t>年，美国竟无人效仿成立第二家同类机构</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solidFill>
                  <a:srgbClr val="FF0000"/>
                </a:solidFill>
                <a:latin typeface="宋体" panose="02010600030101010101" pitchFamily="2" charset="-122"/>
                <a:ea typeface="宋体" panose="02010600030101010101" pitchFamily="2" charset="-122"/>
              </a:rPr>
              <a:t>由于投资项目不确定，投资风险大，投资收益不确定，风险投资刚出现时不能被投资者完全接受</a:t>
            </a:r>
            <a:endParaRPr lang="en-US" altLang="zh-CN" sz="1800" dirty="0">
              <a:solidFill>
                <a:srgbClr val="FF0000"/>
              </a:solidFill>
              <a:latin typeface="宋体" panose="02010600030101010101" pitchFamily="2" charset="-122"/>
              <a:ea typeface="宋体" panose="02010600030101010101" pitchFamily="2" charset="-122"/>
            </a:endParaRPr>
          </a:p>
          <a:p>
            <a:pPr marL="0" indent="0">
              <a:lnSpc>
                <a:spcPct val="100000"/>
              </a:lnSpc>
              <a:buNone/>
            </a:pPr>
            <a:endParaRPr lang="en-US" altLang="zh-CN" sz="1800" dirty="0">
              <a:solidFill>
                <a:srgbClr val="FF0000"/>
              </a:solidFill>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AR&amp;D</a:t>
            </a:r>
            <a:r>
              <a:rPr lang="zh-CN" altLang="en-US" sz="1800" dirty="0">
                <a:latin typeface="宋体" panose="02010600030101010101" pitchFamily="2" charset="-122"/>
                <a:ea typeface="宋体" panose="02010600030101010101" pitchFamily="2" charset="-122"/>
              </a:rPr>
              <a:t>第一批投资了高压电工程公司（</a:t>
            </a:r>
            <a:r>
              <a:rPr lang="en-US" altLang="zh-CN" sz="1800" dirty="0">
                <a:latin typeface="宋体" panose="02010600030101010101" pitchFamily="2" charset="-122"/>
                <a:ea typeface="宋体" panose="02010600030101010101" pitchFamily="2" charset="-122"/>
              </a:rPr>
              <a:t>High Voltage Engineering Corporation), </a:t>
            </a:r>
            <a:r>
              <a:rPr lang="zh-CN" altLang="en-US" sz="1800" dirty="0">
                <a:latin typeface="宋体" panose="02010600030101010101" pitchFamily="2" charset="-122"/>
                <a:ea typeface="宋体" panose="02010600030101010101" pitchFamily="2" charset="-122"/>
              </a:rPr>
              <a:t>特雷尔雷伯公司（</a:t>
            </a:r>
            <a:r>
              <a:rPr lang="en-US" altLang="zh-CN" sz="1800" dirty="0" err="1">
                <a:latin typeface="宋体" panose="02010600030101010101" pitchFamily="2" charset="-122"/>
                <a:ea typeface="宋体" panose="02010600030101010101" pitchFamily="2" charset="-122"/>
              </a:rPr>
              <a:t>Tracerlab</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 西斯科产品公司（</a:t>
            </a:r>
            <a:r>
              <a:rPr lang="en-US" altLang="zh-CN" sz="1800" dirty="0" err="1">
                <a:latin typeface="宋体" panose="02010600030101010101" pitchFamily="2" charset="-122"/>
                <a:ea typeface="宋体" panose="02010600030101010101" pitchFamily="2" charset="-122"/>
              </a:rPr>
              <a:t>Circo</a:t>
            </a:r>
            <a:r>
              <a:rPr lang="en-US" altLang="zh-CN" sz="1800" dirty="0">
                <a:latin typeface="宋体" panose="02010600030101010101" pitchFamily="2" charset="-122"/>
                <a:ea typeface="宋体" panose="02010600030101010101" pitchFamily="2" charset="-122"/>
              </a:rPr>
              <a:t> Products)</a:t>
            </a:r>
            <a:r>
              <a:rPr lang="zh-CN" altLang="en-US" sz="1800" dirty="0">
                <a:latin typeface="宋体" panose="02010600030101010101" pitchFamily="2" charset="-122"/>
                <a:ea typeface="宋体" panose="02010600030101010101" pitchFamily="2" charset="-122"/>
              </a:rPr>
              <a:t>等</a:t>
            </a:r>
            <a:r>
              <a:rPr lang="en-US" altLang="zh-CN" sz="1800" dirty="0">
                <a:latin typeface="宋体" panose="02010600030101010101" pitchFamily="2" charset="-122"/>
                <a:ea typeface="宋体" panose="02010600030101010101" pitchFamily="2" charset="-122"/>
              </a:rPr>
              <a:t>8</a:t>
            </a:r>
            <a:r>
              <a:rPr lang="zh-CN" altLang="en-US" sz="1800" dirty="0">
                <a:latin typeface="宋体" panose="02010600030101010101" pitchFamily="2" charset="-122"/>
                <a:ea typeface="宋体" panose="02010600030101010101" pitchFamily="2" charset="-122"/>
              </a:rPr>
              <a:t>个投资项目，包括</a:t>
            </a:r>
            <a:r>
              <a:rPr lang="en-US" altLang="zh-CN" sz="1800" dirty="0">
                <a:latin typeface="宋体" panose="02010600030101010101" pitchFamily="2" charset="-122"/>
                <a:ea typeface="宋体" panose="02010600030101010101" pitchFamily="2" charset="-122"/>
              </a:rPr>
              <a:t>6</a:t>
            </a:r>
            <a:r>
              <a:rPr lang="zh-CN" altLang="en-US" sz="1800" dirty="0">
                <a:latin typeface="宋体" panose="02010600030101010101" pitchFamily="2" charset="-122"/>
                <a:ea typeface="宋体" panose="02010600030101010101" pitchFamily="2" charset="-122"/>
              </a:rPr>
              <a:t>个初创公司和</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个已成立的公司</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为了帮助投资的公司摆脱困难，</a:t>
            </a:r>
            <a:r>
              <a:rPr lang="en-US" altLang="zh-CN" sz="1800" dirty="0">
                <a:latin typeface="宋体" panose="02010600030101010101" pitchFamily="2" charset="-122"/>
                <a:ea typeface="宋体" panose="02010600030101010101" pitchFamily="2" charset="-122"/>
              </a:rPr>
              <a:t>AR&amp;D</a:t>
            </a:r>
            <a:r>
              <a:rPr lang="zh-CN" altLang="en-US" sz="1800" dirty="0">
                <a:latin typeface="宋体" panose="02010600030101010101" pitchFamily="2" charset="-122"/>
                <a:ea typeface="宋体" panose="02010600030101010101" pitchFamily="2" charset="-122"/>
              </a:rPr>
              <a:t>的董事参与投资公司的管理</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solidFill>
                  <a:srgbClr val="FF0000"/>
                </a:solidFill>
                <a:latin typeface="宋体" panose="02010600030101010101" pitchFamily="2" charset="-122"/>
                <a:ea typeface="宋体" panose="02010600030101010101" pitchFamily="2" charset="-122"/>
              </a:rPr>
              <a:t>风险投资是一种资金和管理结合的投资，参与公司的管理，降低投资风险，提高投资成功率</a:t>
            </a:r>
            <a:endParaRPr lang="en-US" altLang="zh-CN" sz="1800" dirty="0">
              <a:solidFill>
                <a:srgbClr val="FF0000"/>
              </a:solidFill>
              <a:latin typeface="宋体" panose="02010600030101010101" pitchFamily="2" charset="-122"/>
              <a:ea typeface="宋体" panose="02010600030101010101" pitchFamily="2" charset="-122"/>
            </a:endParaRPr>
          </a:p>
          <a:p>
            <a:pPr>
              <a:buFont typeface="Wingdings" panose="05000000000000000000" pitchFamily="2" charset="2"/>
              <a:buChar char="Ø"/>
            </a:pPr>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11</a:t>
            </a:fld>
            <a:endParaRPr lang="zh-CN" altLang="en-US"/>
          </a:p>
        </p:txBody>
      </p:sp>
    </p:spTree>
    <p:extLst>
      <p:ext uri="{BB962C8B-B14F-4D97-AF65-F5344CB8AC3E}">
        <p14:creationId xmlns:p14="http://schemas.microsoft.com/office/powerpoint/2010/main" val="302893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美国研究与发展公司（</a:t>
            </a:r>
            <a:r>
              <a:rPr lang="en-US" altLang="zh-CN" sz="3200" dirty="0">
                <a:latin typeface="宋体" panose="02010600030101010101" pitchFamily="2" charset="-122"/>
                <a:ea typeface="宋体" panose="02010600030101010101" pitchFamily="2" charset="-122"/>
              </a:rPr>
              <a:t>AR&amp;D</a:t>
            </a:r>
            <a:r>
              <a:rPr lang="zh-CN" altLang="en-US" sz="3200"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pPr>
              <a:lnSpc>
                <a:spcPct val="100000"/>
              </a:lnSpc>
            </a:pPr>
            <a:r>
              <a:rPr lang="zh-CN" altLang="en-US" sz="2400" dirty="0">
                <a:latin typeface="宋体" panose="02010600030101010101" pitchFamily="2" charset="-122"/>
                <a:ea typeface="宋体" panose="02010600030101010101" pitchFamily="2" charset="-122"/>
              </a:rPr>
              <a:t>出现转机</a:t>
            </a:r>
            <a:endParaRPr lang="en-US" altLang="zh-CN" sz="24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1949</a:t>
            </a:r>
            <a:r>
              <a:rPr lang="zh-CN" altLang="en-US" sz="1800" dirty="0">
                <a:latin typeface="宋体" panose="02010600030101010101" pitchFamily="2" charset="-122"/>
                <a:ea typeface="宋体" panose="02010600030101010101" pitchFamily="2" charset="-122"/>
              </a:rPr>
              <a:t>年，为了摆脱公司资金紧张的困境，</a:t>
            </a:r>
            <a:r>
              <a:rPr lang="en-US" altLang="zh-CN" sz="1800" dirty="0">
                <a:latin typeface="宋体" panose="02010600030101010101" pitchFamily="2" charset="-122"/>
                <a:ea typeface="宋体" panose="02010600030101010101" pitchFamily="2" charset="-122"/>
              </a:rPr>
              <a:t>AR&amp;D</a:t>
            </a:r>
            <a:r>
              <a:rPr lang="zh-CN" altLang="en-US" sz="1800" dirty="0">
                <a:latin typeface="宋体" panose="02010600030101010101" pitchFamily="2" charset="-122"/>
                <a:ea typeface="宋体" panose="02010600030101010101" pitchFamily="2" charset="-122"/>
              </a:rPr>
              <a:t>决定再次筹资</a:t>
            </a:r>
            <a:r>
              <a:rPr lang="en-US" altLang="zh-CN" sz="1800" dirty="0">
                <a:latin typeface="宋体" panose="02010600030101010101" pitchFamily="2" charset="-122"/>
                <a:ea typeface="宋体" panose="02010600030101010101" pitchFamily="2" charset="-122"/>
              </a:rPr>
              <a:t>400</a:t>
            </a:r>
            <a:r>
              <a:rPr lang="zh-CN" altLang="en-US" sz="1800" dirty="0">
                <a:latin typeface="宋体" panose="02010600030101010101" pitchFamily="2" charset="-122"/>
                <a:ea typeface="宋体" panose="02010600030101010101" pitchFamily="2" charset="-122"/>
              </a:rPr>
              <a:t>万美元，但是只售出</a:t>
            </a:r>
            <a:r>
              <a:rPr lang="en-US" altLang="zh-CN" sz="1800" dirty="0">
                <a:latin typeface="宋体" panose="02010600030101010101" pitchFamily="2" charset="-122"/>
                <a:ea typeface="宋体" panose="02010600030101010101" pitchFamily="2" charset="-122"/>
              </a:rPr>
              <a:t>166500</a:t>
            </a:r>
            <a:r>
              <a:rPr lang="zh-CN" altLang="en-US" sz="1800" dirty="0">
                <a:latin typeface="宋体" panose="02010600030101010101" pitchFamily="2" charset="-122"/>
                <a:ea typeface="宋体" panose="02010600030101010101" pitchFamily="2" charset="-122"/>
              </a:rPr>
              <a:t>股股票，筹集到了</a:t>
            </a:r>
            <a:r>
              <a:rPr lang="en-US" altLang="zh-CN" sz="1800" dirty="0">
                <a:latin typeface="宋体" panose="02010600030101010101" pitchFamily="2" charset="-122"/>
                <a:ea typeface="宋体" panose="02010600030101010101" pitchFamily="2" charset="-122"/>
              </a:rPr>
              <a:t>170</a:t>
            </a:r>
            <a:r>
              <a:rPr lang="zh-CN" altLang="en-US" sz="1800" dirty="0">
                <a:latin typeface="宋体" panose="02010600030101010101" pitchFamily="2" charset="-122"/>
                <a:ea typeface="宋体" panose="02010600030101010101" pitchFamily="2" charset="-122"/>
              </a:rPr>
              <a:t>万美元，而且是私募筹集</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1951</a:t>
            </a:r>
            <a:r>
              <a:rPr lang="zh-CN" altLang="en-US" sz="1800" dirty="0">
                <a:latin typeface="宋体" panose="02010600030101010101" pitchFamily="2" charset="-122"/>
                <a:ea typeface="宋体" panose="02010600030101010101" pitchFamily="2" charset="-122"/>
              </a:rPr>
              <a:t>年，投资的公司中有</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个开始盈利，</a:t>
            </a:r>
            <a:r>
              <a:rPr lang="en-US" altLang="zh-CN" sz="1800" dirty="0">
                <a:latin typeface="宋体" panose="02010600030101010101" pitchFamily="2" charset="-122"/>
                <a:ea typeface="宋体" panose="02010600030101010101" pitchFamily="2" charset="-122"/>
              </a:rPr>
              <a:t>AR&amp;D</a:t>
            </a:r>
            <a:r>
              <a:rPr lang="zh-CN" altLang="en-US" sz="1800" dirty="0">
                <a:latin typeface="宋体" panose="02010600030101010101" pitchFamily="2" charset="-122"/>
                <a:ea typeface="宋体" panose="02010600030101010101" pitchFamily="2" charset="-122"/>
              </a:rPr>
              <a:t>因此转机筹集到了剩下的</a:t>
            </a:r>
            <a:r>
              <a:rPr lang="en-US" altLang="zh-CN" sz="1800" dirty="0">
                <a:latin typeface="宋体" panose="02010600030101010101" pitchFamily="2" charset="-122"/>
                <a:ea typeface="宋体" panose="02010600030101010101" pitchFamily="2" charset="-122"/>
              </a:rPr>
              <a:t>230</a:t>
            </a:r>
            <a:r>
              <a:rPr lang="zh-CN" altLang="en-US" sz="1800" dirty="0">
                <a:latin typeface="宋体" panose="02010600030101010101" pitchFamily="2" charset="-122"/>
                <a:ea typeface="宋体" panose="02010600030101010101" pitchFamily="2" charset="-122"/>
              </a:rPr>
              <a:t>万美元</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接下来的</a:t>
            </a:r>
            <a:r>
              <a:rPr lang="en-US" altLang="zh-CN" sz="1800" dirty="0">
                <a:latin typeface="宋体" panose="02010600030101010101" pitchFamily="2" charset="-122"/>
                <a:ea typeface="宋体" panose="02010600030101010101" pitchFamily="2" charset="-122"/>
              </a:rPr>
              <a:t>8</a:t>
            </a:r>
            <a:r>
              <a:rPr lang="zh-CN" altLang="en-US" sz="1800" dirty="0">
                <a:latin typeface="宋体" panose="02010600030101010101" pitchFamily="2" charset="-122"/>
                <a:ea typeface="宋体" panose="02010600030101010101" pitchFamily="2" charset="-122"/>
              </a:rPr>
              <a:t>年中，</a:t>
            </a:r>
            <a:r>
              <a:rPr lang="en-US" altLang="zh-CN" sz="1800" dirty="0">
                <a:latin typeface="宋体" panose="02010600030101010101" pitchFamily="2" charset="-122"/>
                <a:ea typeface="宋体" panose="02010600030101010101" pitchFamily="2" charset="-122"/>
              </a:rPr>
              <a:t>AR&amp;D</a:t>
            </a:r>
            <a:r>
              <a:rPr lang="zh-CN" altLang="en-US" sz="1800" dirty="0">
                <a:latin typeface="宋体" panose="02010600030101010101" pitchFamily="2" charset="-122"/>
                <a:ea typeface="宋体" panose="02010600030101010101" pitchFamily="2" charset="-122"/>
              </a:rPr>
              <a:t>股票价值总在</a:t>
            </a:r>
            <a:r>
              <a:rPr lang="en-US" altLang="zh-CN" sz="1800" dirty="0">
                <a:latin typeface="宋体" panose="02010600030101010101" pitchFamily="2" charset="-122"/>
                <a:ea typeface="宋体" panose="02010600030101010101" pitchFamily="2" charset="-122"/>
              </a:rPr>
              <a:t>19</a:t>
            </a:r>
            <a:r>
              <a:rPr lang="zh-CN" altLang="en-US" sz="1800" dirty="0">
                <a:latin typeface="宋体" panose="02010600030101010101" pitchFamily="2" charset="-122"/>
                <a:ea typeface="宋体" panose="02010600030101010101" pitchFamily="2" charset="-122"/>
              </a:rPr>
              <a:t>美元以下，低于票面价值</a:t>
            </a:r>
            <a:r>
              <a:rPr lang="en-US" altLang="zh-CN" sz="1800" dirty="0">
                <a:latin typeface="宋体" panose="02010600030101010101" pitchFamily="2" charset="-122"/>
                <a:ea typeface="宋体" panose="02010600030101010101" pitchFamily="2" charset="-122"/>
              </a:rPr>
              <a:t>25</a:t>
            </a:r>
            <a:r>
              <a:rPr lang="zh-CN" altLang="en-US" sz="1800" dirty="0">
                <a:latin typeface="宋体" panose="02010600030101010101" pitchFamily="2" charset="-122"/>
                <a:ea typeface="宋体" panose="02010600030101010101" pitchFamily="2" charset="-122"/>
              </a:rPr>
              <a:t>美元</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endParaRPr lang="en-US" altLang="zh-CN" sz="1800" dirty="0">
              <a:solidFill>
                <a:srgbClr val="7030A0"/>
              </a:solidFill>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solidFill>
                  <a:srgbClr val="FF0000"/>
                </a:solidFill>
                <a:latin typeface="宋体" panose="02010600030101010101" pitchFamily="2" charset="-122"/>
                <a:ea typeface="宋体" panose="02010600030101010101" pitchFamily="2" charset="-122"/>
              </a:rPr>
              <a:t>风险投资是一种流动性很小的中长期投资</a:t>
            </a:r>
            <a:endParaRPr lang="en-US" altLang="zh-CN" sz="1800" dirty="0">
              <a:solidFill>
                <a:srgbClr val="FF0000"/>
              </a:solidFill>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其投资周期要经历研究开发，产品研制，正式生产，扩大生产，盈利规模进一步扩大，生产销售进一步增加等阶段，直到企业股票上市，股票升值时，投资者才能收回风险资本，获得投资利润</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此过程一般需经</a:t>
            </a:r>
            <a:r>
              <a:rPr lang="en-US" altLang="zh-CN" sz="1800" dirty="0">
                <a:latin typeface="宋体" panose="02010600030101010101" pitchFamily="2" charset="-122"/>
                <a:ea typeface="宋体" panose="02010600030101010101" pitchFamily="2" charset="-122"/>
              </a:rPr>
              <a:t>3~8</a:t>
            </a:r>
            <a:r>
              <a:rPr lang="zh-CN" altLang="en-US" sz="1800" dirty="0">
                <a:latin typeface="宋体" panose="02010600030101010101" pitchFamily="2" charset="-122"/>
                <a:ea typeface="宋体" panose="02010600030101010101" pitchFamily="2" charset="-122"/>
              </a:rPr>
              <a:t>年</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由于流动性小，又被称为“呆滞资金”。</a:t>
            </a:r>
          </a:p>
          <a:p>
            <a:pPr>
              <a:buFont typeface="Wingdings" panose="05000000000000000000" pitchFamily="2" charset="2"/>
              <a:buChar char="Ø"/>
            </a:pPr>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12</a:t>
            </a:fld>
            <a:endParaRPr lang="zh-CN" altLang="en-US"/>
          </a:p>
        </p:txBody>
      </p:sp>
    </p:spTree>
    <p:extLst>
      <p:ext uri="{BB962C8B-B14F-4D97-AF65-F5344CB8AC3E}">
        <p14:creationId xmlns:p14="http://schemas.microsoft.com/office/powerpoint/2010/main" val="298267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美国研究与发展公司（</a:t>
            </a:r>
            <a:r>
              <a:rPr lang="en-US" altLang="zh-CN" sz="3200" dirty="0">
                <a:latin typeface="宋体" panose="02010600030101010101" pitchFamily="2" charset="-122"/>
                <a:ea typeface="宋体" panose="02010600030101010101" pitchFamily="2" charset="-122"/>
              </a:rPr>
              <a:t>AR&amp;D</a:t>
            </a:r>
            <a:r>
              <a:rPr lang="zh-CN" altLang="en-US" sz="3200"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pPr>
              <a:lnSpc>
                <a:spcPct val="100000"/>
              </a:lnSpc>
            </a:pPr>
            <a:r>
              <a:rPr lang="zh-CN" altLang="en-US" sz="2400" dirty="0">
                <a:latin typeface="宋体" panose="02010600030101010101" pitchFamily="2" charset="-122"/>
                <a:ea typeface="宋体" panose="02010600030101010101" pitchFamily="2" charset="-122"/>
              </a:rPr>
              <a:t>最终成功</a:t>
            </a:r>
            <a:endParaRPr lang="en-US" altLang="zh-CN" sz="24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1957</a:t>
            </a:r>
            <a:r>
              <a:rPr lang="zh-CN" altLang="en-US" sz="1800" dirty="0">
                <a:latin typeface="宋体" panose="02010600030101010101" pitchFamily="2" charset="-122"/>
                <a:ea typeface="宋体" panose="02010600030101010101" pitchFamily="2" charset="-122"/>
              </a:rPr>
              <a:t>年投资数字设备公司（</a:t>
            </a:r>
            <a:r>
              <a:rPr lang="en-US" altLang="zh-CN" sz="1800" dirty="0">
                <a:latin typeface="宋体" panose="02010600030101010101" pitchFamily="2" charset="-122"/>
                <a:ea typeface="宋体" panose="02010600030101010101" pitchFamily="2" charset="-122"/>
              </a:rPr>
              <a:t>Digital Equipment Corporation</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DEC)</a:t>
            </a: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最初投资不到</a:t>
            </a:r>
            <a:r>
              <a:rPr lang="en-US" altLang="zh-CN" sz="1800" dirty="0">
                <a:latin typeface="宋体" panose="02010600030101010101" pitchFamily="2" charset="-122"/>
                <a:ea typeface="宋体" panose="02010600030101010101" pitchFamily="2" charset="-122"/>
              </a:rPr>
              <a:t>7</a:t>
            </a:r>
            <a:r>
              <a:rPr lang="zh-CN" altLang="en-US" sz="1800" dirty="0">
                <a:latin typeface="宋体" panose="02010600030101010101" pitchFamily="2" charset="-122"/>
                <a:ea typeface="宋体" panose="02010600030101010101" pitchFamily="2" charset="-122"/>
              </a:rPr>
              <a:t>万美元，占有</a:t>
            </a:r>
            <a:r>
              <a:rPr lang="en-US" altLang="zh-CN" sz="1800" dirty="0">
                <a:latin typeface="宋体" panose="02010600030101010101" pitchFamily="2" charset="-122"/>
                <a:ea typeface="宋体" panose="02010600030101010101" pitchFamily="2" charset="-122"/>
              </a:rPr>
              <a:t>77%</a:t>
            </a:r>
            <a:r>
              <a:rPr lang="zh-CN" altLang="en-US" sz="1800" dirty="0">
                <a:latin typeface="宋体" panose="02010600030101010101" pitchFamily="2" charset="-122"/>
                <a:ea typeface="宋体" panose="02010600030101010101" pitchFamily="2" charset="-122"/>
              </a:rPr>
              <a:t>的股份，到</a:t>
            </a:r>
            <a:r>
              <a:rPr lang="en-US" altLang="zh-CN" sz="1800" dirty="0">
                <a:latin typeface="宋体" panose="02010600030101010101" pitchFamily="2" charset="-122"/>
                <a:ea typeface="宋体" panose="02010600030101010101" pitchFamily="2" charset="-122"/>
              </a:rPr>
              <a:t>1971</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AR&amp;D</a:t>
            </a:r>
            <a:r>
              <a:rPr lang="zh-CN" altLang="en-US" sz="1800" dirty="0">
                <a:latin typeface="宋体" panose="02010600030101010101" pitchFamily="2" charset="-122"/>
                <a:ea typeface="宋体" panose="02010600030101010101" pitchFamily="2" charset="-122"/>
              </a:rPr>
              <a:t>持有的</a:t>
            </a:r>
            <a:r>
              <a:rPr lang="en-US" altLang="zh-CN" sz="1800" dirty="0">
                <a:latin typeface="宋体" panose="02010600030101010101" pitchFamily="2" charset="-122"/>
                <a:ea typeface="宋体" panose="02010600030101010101" pitchFamily="2" charset="-122"/>
              </a:rPr>
              <a:t>DEC</a:t>
            </a:r>
            <a:r>
              <a:rPr lang="zh-CN" altLang="en-US" sz="1800" dirty="0">
                <a:latin typeface="宋体" panose="02010600030101010101" pitchFamily="2" charset="-122"/>
                <a:ea typeface="宋体" panose="02010600030101010101" pitchFamily="2" charset="-122"/>
              </a:rPr>
              <a:t>的股份价值增加到</a:t>
            </a:r>
            <a:r>
              <a:rPr lang="en-US" altLang="zh-CN" sz="1800" dirty="0">
                <a:latin typeface="宋体" panose="02010600030101010101" pitchFamily="2" charset="-122"/>
                <a:ea typeface="宋体" panose="02010600030101010101" pitchFamily="2" charset="-122"/>
              </a:rPr>
              <a:t>3.55</a:t>
            </a:r>
            <a:r>
              <a:rPr lang="zh-CN" altLang="en-US" sz="1800" dirty="0">
                <a:latin typeface="宋体" panose="02010600030101010101" pitchFamily="2" charset="-122"/>
                <a:ea typeface="宋体" panose="02010600030101010101" pitchFamily="2" charset="-122"/>
              </a:rPr>
              <a:t>亿美元</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1960</a:t>
            </a:r>
            <a:r>
              <a:rPr lang="zh-CN" altLang="en-US" sz="1800" dirty="0">
                <a:latin typeface="宋体" panose="02010600030101010101" pitchFamily="2" charset="-122"/>
                <a:ea typeface="宋体" panose="02010600030101010101" pitchFamily="2" charset="-122"/>
              </a:rPr>
              <a:t>年，雷曼兄弟承销</a:t>
            </a:r>
            <a:r>
              <a:rPr lang="en-US" altLang="zh-CN" sz="1800" dirty="0">
                <a:latin typeface="宋体" panose="02010600030101010101" pitchFamily="2" charset="-122"/>
                <a:ea typeface="宋体" panose="02010600030101010101" pitchFamily="2" charset="-122"/>
              </a:rPr>
              <a:t>AR&amp;D</a:t>
            </a:r>
            <a:r>
              <a:rPr lang="zh-CN" altLang="en-US" sz="1800" dirty="0">
                <a:latin typeface="宋体" panose="02010600030101010101" pitchFamily="2" charset="-122"/>
                <a:ea typeface="宋体" panose="02010600030101010101" pitchFamily="2" charset="-122"/>
              </a:rPr>
              <a:t>股票，每股报价</a:t>
            </a:r>
            <a:r>
              <a:rPr lang="en-US" altLang="zh-CN" sz="1800" dirty="0">
                <a:latin typeface="宋体" panose="02010600030101010101" pitchFamily="2" charset="-122"/>
                <a:ea typeface="宋体" panose="02010600030101010101" pitchFamily="2" charset="-122"/>
              </a:rPr>
              <a:t>74.10</a:t>
            </a:r>
            <a:r>
              <a:rPr lang="zh-CN" altLang="en-US" sz="1800" dirty="0">
                <a:latin typeface="宋体" panose="02010600030101010101" pitchFamily="2" charset="-122"/>
                <a:ea typeface="宋体" panose="02010600030101010101" pitchFamily="2" charset="-122"/>
              </a:rPr>
              <a:t>美元，筹集到</a:t>
            </a:r>
            <a:r>
              <a:rPr lang="en-US" altLang="zh-CN" sz="1800" dirty="0">
                <a:latin typeface="宋体" panose="02010600030101010101" pitchFamily="2" charset="-122"/>
                <a:ea typeface="宋体" panose="02010600030101010101" pitchFamily="2" charset="-122"/>
              </a:rPr>
              <a:t>800</a:t>
            </a:r>
            <a:r>
              <a:rPr lang="zh-CN" altLang="en-US" sz="1800" dirty="0">
                <a:latin typeface="宋体" panose="02010600030101010101" pitchFamily="2" charset="-122"/>
                <a:ea typeface="宋体" panose="02010600030101010101" pitchFamily="2" charset="-122"/>
              </a:rPr>
              <a:t>万美元</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1972</a:t>
            </a:r>
            <a:r>
              <a:rPr lang="zh-CN" altLang="en-US" sz="1800" dirty="0">
                <a:latin typeface="宋体" panose="02010600030101010101" pitchFamily="2" charset="-122"/>
                <a:ea typeface="宋体" panose="02010600030101010101" pitchFamily="2" charset="-122"/>
              </a:rPr>
              <a:t>年，泰壳斯泰隆（</a:t>
            </a:r>
            <a:r>
              <a:rPr lang="en-US" altLang="zh-CN" sz="1800" dirty="0">
                <a:latin typeface="宋体" panose="02010600030101010101" pitchFamily="2" charset="-122"/>
                <a:ea typeface="宋体" panose="02010600030101010101" pitchFamily="2" charset="-122"/>
              </a:rPr>
              <a:t>Textron</a:t>
            </a:r>
            <a:r>
              <a:rPr lang="zh-CN" altLang="en-US" sz="1800" dirty="0">
                <a:latin typeface="宋体" panose="02010600030101010101" pitchFamily="2" charset="-122"/>
                <a:ea typeface="宋体" panose="02010600030101010101" pitchFamily="2" charset="-122"/>
              </a:rPr>
              <a:t>）收购</a:t>
            </a:r>
            <a:r>
              <a:rPr lang="en-US" altLang="zh-CN" sz="1800" dirty="0">
                <a:latin typeface="宋体" panose="02010600030101010101" pitchFamily="2" charset="-122"/>
                <a:ea typeface="宋体" panose="02010600030101010101" pitchFamily="2" charset="-122"/>
              </a:rPr>
              <a:t>AR&amp;D</a:t>
            </a:r>
            <a:r>
              <a:rPr lang="zh-CN" altLang="en-US" sz="1800" dirty="0">
                <a:latin typeface="宋体" panose="02010600030101010101" pitchFamily="2" charset="-122"/>
                <a:ea typeface="宋体" panose="02010600030101010101" pitchFamily="2" charset="-122"/>
              </a:rPr>
              <a:t>，每股</a:t>
            </a:r>
            <a:r>
              <a:rPr lang="en-US" altLang="zh-CN" sz="1800" dirty="0">
                <a:latin typeface="宋体" panose="02010600030101010101" pitchFamily="2" charset="-122"/>
                <a:ea typeface="宋体" panose="02010600030101010101" pitchFamily="2" charset="-122"/>
              </a:rPr>
              <a:t>813</a:t>
            </a:r>
            <a:r>
              <a:rPr lang="zh-CN" altLang="en-US" sz="1800" dirty="0">
                <a:latin typeface="宋体" panose="02010600030101010101" pitchFamily="2" charset="-122"/>
                <a:ea typeface="宋体" panose="02010600030101010101" pitchFamily="2" charset="-122"/>
              </a:rPr>
              <a:t>美元。</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endParaRPr lang="en-US" altLang="zh-CN" sz="1800" dirty="0">
              <a:solidFill>
                <a:srgbClr val="7030A0"/>
              </a:solidFill>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solidFill>
                  <a:srgbClr val="FF0000"/>
                </a:solidFill>
                <a:latin typeface="宋体" panose="02010600030101010101" pitchFamily="2" charset="-122"/>
                <a:ea typeface="宋体" panose="02010600030101010101" pitchFamily="2" charset="-122"/>
              </a:rPr>
              <a:t>风险投资是高风险高收益并存的投资</a:t>
            </a:r>
            <a:endParaRPr lang="en-US" altLang="zh-CN" sz="1800" dirty="0">
              <a:solidFill>
                <a:srgbClr val="FF0000"/>
              </a:solidFill>
              <a:latin typeface="宋体" panose="02010600030101010101" pitchFamily="2" charset="-122"/>
              <a:ea typeface="宋体" panose="02010600030101010101" pitchFamily="2" charset="-122"/>
            </a:endParaRPr>
          </a:p>
          <a:p>
            <a:pPr marL="0" indent="0">
              <a:buNone/>
            </a:pPr>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13</a:t>
            </a:fld>
            <a:endParaRPr lang="zh-CN" altLang="en-US"/>
          </a:p>
        </p:txBody>
      </p:sp>
    </p:spTree>
    <p:extLst>
      <p:ext uri="{BB962C8B-B14F-4D97-AF65-F5344CB8AC3E}">
        <p14:creationId xmlns:p14="http://schemas.microsoft.com/office/powerpoint/2010/main" val="276071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风险投资的基本特征</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14</a:t>
            </a:fld>
            <a:endParaRPr lang="zh-CN" altLang="en-US"/>
          </a:p>
        </p:txBody>
      </p:sp>
      <p:graphicFrame>
        <p:nvGraphicFramePr>
          <p:cNvPr id="6" name="表格 5">
            <a:extLst>
              <a:ext uri="{FF2B5EF4-FFF2-40B4-BE49-F238E27FC236}">
                <a16:creationId xmlns:a16="http://schemas.microsoft.com/office/drawing/2014/main" id="{E5819222-4635-4045-AA45-59F92D9B8257}"/>
              </a:ext>
            </a:extLst>
          </p:cNvPr>
          <p:cNvGraphicFramePr>
            <a:graphicFrameLocks noGrp="1"/>
          </p:cNvGraphicFramePr>
          <p:nvPr>
            <p:extLst>
              <p:ext uri="{D42A27DB-BD31-4B8C-83A1-F6EECF244321}">
                <p14:modId xmlns:p14="http://schemas.microsoft.com/office/powerpoint/2010/main" val="2323629997"/>
              </p:ext>
            </p:extLst>
          </p:nvPr>
        </p:nvGraphicFramePr>
        <p:xfrm>
          <a:off x="927557" y="1981199"/>
          <a:ext cx="10426243" cy="3274956"/>
        </p:xfrm>
        <a:graphic>
          <a:graphicData uri="http://schemas.openxmlformats.org/drawingml/2006/table">
            <a:tbl>
              <a:tblPr firstRow="1" bandRow="1">
                <a:tableStyleId>{5FD0F851-EC5A-4D38-B0AD-8093EC10F338}</a:tableStyleId>
              </a:tblPr>
              <a:tblGrid>
                <a:gridCol w="2453117">
                  <a:extLst>
                    <a:ext uri="{9D8B030D-6E8A-4147-A177-3AD203B41FA5}">
                      <a16:colId xmlns:a16="http://schemas.microsoft.com/office/drawing/2014/main" val="20000"/>
                    </a:ext>
                  </a:extLst>
                </a:gridCol>
                <a:gridCol w="7973126">
                  <a:extLst>
                    <a:ext uri="{9D8B030D-6E8A-4147-A177-3AD203B41FA5}">
                      <a16:colId xmlns:a16="http://schemas.microsoft.com/office/drawing/2014/main" val="20001"/>
                    </a:ext>
                  </a:extLst>
                </a:gridCol>
              </a:tblGrid>
              <a:tr h="545826">
                <a:tc>
                  <a:txBody>
                    <a:bodyPr/>
                    <a:lstStyle/>
                    <a:p>
                      <a:r>
                        <a:rPr lang="zh-CN" altLang="en-US" sz="1800" b="0" dirty="0">
                          <a:latin typeface="宋体" panose="02010600030101010101" pitchFamily="2" charset="-122"/>
                          <a:ea typeface="宋体" panose="02010600030101010101" pitchFamily="2" charset="-122"/>
                        </a:rPr>
                        <a:t>投资性质</a:t>
                      </a:r>
                    </a:p>
                  </a:txBody>
                  <a:tcPr marL="91449" marR="91449" marT="45732" marB="45732" anchor="ctr"/>
                </a:tc>
                <a:tc>
                  <a:txBody>
                    <a:bodyPr/>
                    <a:lstStyle/>
                    <a:p>
                      <a:r>
                        <a:rPr lang="zh-CN" altLang="en-US" sz="1800" b="0" dirty="0">
                          <a:latin typeface="宋体" panose="02010600030101010101" pitchFamily="2" charset="-122"/>
                          <a:ea typeface="宋体" panose="02010600030101010101" pitchFamily="2" charset="-122"/>
                        </a:rPr>
                        <a:t>一种私募的权益投资</a:t>
                      </a:r>
                    </a:p>
                  </a:txBody>
                  <a:tcPr marL="91449" marR="91449" marT="45732" marB="45732" anchor="ctr"/>
                </a:tc>
                <a:extLst>
                  <a:ext uri="{0D108BD9-81ED-4DB2-BD59-A6C34878D82A}">
                    <a16:rowId xmlns:a16="http://schemas.microsoft.com/office/drawing/2014/main" val="10000"/>
                  </a:ext>
                </a:extLst>
              </a:tr>
              <a:tr h="545826">
                <a:tc>
                  <a:txBody>
                    <a:bodyPr/>
                    <a:lstStyle/>
                    <a:p>
                      <a:r>
                        <a:rPr lang="zh-CN" altLang="en-US" sz="1800" dirty="0">
                          <a:latin typeface="宋体" panose="02010600030101010101" pitchFamily="2" charset="-122"/>
                          <a:ea typeface="宋体" panose="02010600030101010101" pitchFamily="2" charset="-122"/>
                        </a:rPr>
                        <a:t>投资对象</a:t>
                      </a:r>
                      <a:endParaRPr lang="zh-CN" altLang="en-US" sz="1800" b="0" dirty="0">
                        <a:latin typeface="宋体" panose="02010600030101010101" pitchFamily="2" charset="-122"/>
                        <a:ea typeface="宋体" panose="02010600030101010101" pitchFamily="2" charset="-122"/>
                      </a:endParaRPr>
                    </a:p>
                  </a:txBody>
                  <a:tcPr marL="91449" marR="91449" marT="45732" marB="45732" anchor="ctr"/>
                </a:tc>
                <a:tc>
                  <a:txBody>
                    <a:bodyPr/>
                    <a:lstStyle/>
                    <a:p>
                      <a:r>
                        <a:rPr lang="zh-CN" altLang="en-US" sz="1800" dirty="0">
                          <a:latin typeface="宋体" panose="02010600030101010101" pitchFamily="2" charset="-122"/>
                          <a:ea typeface="宋体" panose="02010600030101010101" pitchFamily="2" charset="-122"/>
                        </a:rPr>
                        <a:t>非上市的中小企业，并且通常为高新技术企业</a:t>
                      </a:r>
                      <a:endParaRPr lang="zh-CN" altLang="en-US" sz="1800" b="0" dirty="0">
                        <a:latin typeface="宋体" panose="02010600030101010101" pitchFamily="2" charset="-122"/>
                        <a:ea typeface="宋体" panose="02010600030101010101" pitchFamily="2" charset="-122"/>
                      </a:endParaRPr>
                    </a:p>
                  </a:txBody>
                  <a:tcPr marL="91449" marR="91449" marT="45732" marB="45732" anchor="ctr"/>
                </a:tc>
                <a:extLst>
                  <a:ext uri="{0D108BD9-81ED-4DB2-BD59-A6C34878D82A}">
                    <a16:rowId xmlns:a16="http://schemas.microsoft.com/office/drawing/2014/main" val="10001"/>
                  </a:ext>
                </a:extLst>
              </a:tr>
              <a:tr h="545826">
                <a:tc>
                  <a:txBody>
                    <a:bodyPr/>
                    <a:lstStyle/>
                    <a:p>
                      <a:r>
                        <a:rPr lang="zh-CN" altLang="en-US" sz="1800" dirty="0">
                          <a:latin typeface="宋体" panose="02010600030101010101" pitchFamily="2" charset="-122"/>
                          <a:ea typeface="宋体" panose="02010600030101010101" pitchFamily="2" charset="-122"/>
                        </a:rPr>
                        <a:t>投资期限</a:t>
                      </a:r>
                      <a:endParaRPr lang="zh-CN" altLang="en-US" sz="1800" b="0" dirty="0">
                        <a:latin typeface="宋体" panose="02010600030101010101" pitchFamily="2" charset="-122"/>
                        <a:ea typeface="宋体" panose="02010600030101010101" pitchFamily="2" charset="-122"/>
                      </a:endParaRPr>
                    </a:p>
                  </a:txBody>
                  <a:tcPr marL="91449" marR="91449" marT="45732" marB="45732" anchor="ctr"/>
                </a:tc>
                <a:tc>
                  <a:txBody>
                    <a:bodyPr/>
                    <a:lstStyle/>
                    <a:p>
                      <a:r>
                        <a:rPr lang="zh-CN" altLang="en-US" sz="1800" dirty="0">
                          <a:latin typeface="宋体" panose="02010600030101010101" pitchFamily="2" charset="-122"/>
                          <a:ea typeface="宋体" panose="02010600030101010101" pitchFamily="2" charset="-122"/>
                        </a:rPr>
                        <a:t>一般为</a:t>
                      </a:r>
                      <a:r>
                        <a:rPr lang="en-US" altLang="zh-CN" sz="1800" dirty="0">
                          <a:latin typeface="宋体" panose="02010600030101010101" pitchFamily="2" charset="-122"/>
                          <a:ea typeface="宋体" panose="02010600030101010101" pitchFamily="2" charset="-122"/>
                        </a:rPr>
                        <a:t>3-8</a:t>
                      </a:r>
                      <a:r>
                        <a:rPr lang="zh-CN" altLang="en-US" sz="1800" dirty="0">
                          <a:latin typeface="宋体" panose="02010600030101010101" pitchFamily="2" charset="-122"/>
                          <a:ea typeface="宋体" panose="02010600030101010101" pitchFamily="2" charset="-122"/>
                        </a:rPr>
                        <a:t>年，是一种流动性较小的中长期投资</a:t>
                      </a:r>
                      <a:endParaRPr lang="zh-CN" altLang="en-US" sz="1800" b="0" dirty="0">
                        <a:latin typeface="宋体" panose="02010600030101010101" pitchFamily="2" charset="-122"/>
                        <a:ea typeface="宋体" panose="02010600030101010101" pitchFamily="2" charset="-122"/>
                      </a:endParaRPr>
                    </a:p>
                  </a:txBody>
                  <a:tcPr marL="91449" marR="91449" marT="45732" marB="45732" anchor="ctr"/>
                </a:tc>
                <a:extLst>
                  <a:ext uri="{0D108BD9-81ED-4DB2-BD59-A6C34878D82A}">
                    <a16:rowId xmlns:a16="http://schemas.microsoft.com/office/drawing/2014/main" val="10002"/>
                  </a:ext>
                </a:extLst>
              </a:tr>
              <a:tr h="545826">
                <a:tc>
                  <a:txBody>
                    <a:bodyPr/>
                    <a:lstStyle/>
                    <a:p>
                      <a:r>
                        <a:rPr lang="zh-CN" altLang="en-US" sz="1800" dirty="0">
                          <a:latin typeface="宋体" panose="02010600030101010101" pitchFamily="2" charset="-122"/>
                          <a:ea typeface="宋体" panose="02010600030101010101" pitchFamily="2" charset="-122"/>
                        </a:rPr>
                        <a:t>投资方式</a:t>
                      </a:r>
                      <a:endParaRPr lang="zh-CN" altLang="en-US" sz="1800" b="0" dirty="0">
                        <a:latin typeface="宋体" panose="02010600030101010101" pitchFamily="2" charset="-122"/>
                        <a:ea typeface="宋体" panose="02010600030101010101" pitchFamily="2" charset="-122"/>
                      </a:endParaRPr>
                    </a:p>
                  </a:txBody>
                  <a:tcPr marL="91449" marR="91449" marT="45732" marB="45732" anchor="ctr"/>
                </a:tc>
                <a:tc>
                  <a:txBody>
                    <a:bodyPr/>
                    <a:lstStyle/>
                    <a:p>
                      <a:r>
                        <a:rPr lang="zh-CN" altLang="en-US" sz="1800" dirty="0">
                          <a:latin typeface="宋体" panose="02010600030101010101" pitchFamily="2" charset="-122"/>
                          <a:ea typeface="宋体" panose="02010600030101010101" pitchFamily="2" charset="-122"/>
                        </a:rPr>
                        <a:t>是一种高专业化和程序化的组合投资</a:t>
                      </a:r>
                      <a:endParaRPr lang="zh-CN" altLang="en-US" sz="1800" b="0" dirty="0">
                        <a:latin typeface="宋体" panose="02010600030101010101" pitchFamily="2" charset="-122"/>
                        <a:ea typeface="宋体" panose="02010600030101010101" pitchFamily="2" charset="-122"/>
                      </a:endParaRPr>
                    </a:p>
                  </a:txBody>
                  <a:tcPr marL="91449" marR="91449" marT="45732" marB="45732" anchor="ctr"/>
                </a:tc>
                <a:extLst>
                  <a:ext uri="{0D108BD9-81ED-4DB2-BD59-A6C34878D82A}">
                    <a16:rowId xmlns:a16="http://schemas.microsoft.com/office/drawing/2014/main" val="10003"/>
                  </a:ext>
                </a:extLst>
              </a:tr>
              <a:tr h="545826">
                <a:tc>
                  <a:txBody>
                    <a:bodyPr/>
                    <a:lstStyle/>
                    <a:p>
                      <a:r>
                        <a:rPr lang="zh-CN" altLang="en-US" sz="1800" dirty="0">
                          <a:latin typeface="宋体" panose="02010600030101010101" pitchFamily="2" charset="-122"/>
                          <a:ea typeface="宋体" panose="02010600030101010101" pitchFamily="2" charset="-122"/>
                        </a:rPr>
                        <a:t>管理角度</a:t>
                      </a:r>
                      <a:endParaRPr lang="zh-CN" altLang="en-US" sz="1800" b="0" dirty="0">
                        <a:latin typeface="宋体" panose="02010600030101010101" pitchFamily="2" charset="-122"/>
                        <a:ea typeface="宋体" panose="02010600030101010101" pitchFamily="2" charset="-122"/>
                      </a:endParaRPr>
                    </a:p>
                  </a:txBody>
                  <a:tcPr marL="91449" marR="91449" marT="45732" marB="45732" anchor="ctr"/>
                </a:tc>
                <a:tc>
                  <a:txBody>
                    <a:bodyPr/>
                    <a:lstStyle/>
                    <a:p>
                      <a:r>
                        <a:rPr lang="zh-CN" altLang="en-US" sz="1800" dirty="0">
                          <a:latin typeface="宋体" panose="02010600030101010101" pitchFamily="2" charset="-122"/>
                          <a:ea typeface="宋体" panose="02010600030101010101" pitchFamily="2" charset="-122"/>
                        </a:rPr>
                        <a:t>是一种参与管理型的专业投资</a:t>
                      </a:r>
                      <a:endParaRPr lang="zh-CN" altLang="en-US" sz="1800" b="0" dirty="0">
                        <a:latin typeface="宋体" panose="02010600030101010101" pitchFamily="2" charset="-122"/>
                        <a:ea typeface="宋体" panose="02010600030101010101" pitchFamily="2" charset="-122"/>
                      </a:endParaRPr>
                    </a:p>
                  </a:txBody>
                  <a:tcPr marL="91449" marR="91449" marT="45732" marB="45732" anchor="ctr"/>
                </a:tc>
                <a:extLst>
                  <a:ext uri="{0D108BD9-81ED-4DB2-BD59-A6C34878D82A}">
                    <a16:rowId xmlns:a16="http://schemas.microsoft.com/office/drawing/2014/main" val="10004"/>
                  </a:ext>
                </a:extLst>
              </a:tr>
              <a:tr h="545826">
                <a:tc>
                  <a:txBody>
                    <a:bodyPr/>
                    <a:lstStyle/>
                    <a:p>
                      <a:r>
                        <a:rPr lang="zh-CN" altLang="en-US" sz="1800" dirty="0">
                          <a:latin typeface="宋体" panose="02010600030101010101" pitchFamily="2" charset="-122"/>
                          <a:ea typeface="宋体" panose="02010600030101010101" pitchFamily="2" charset="-122"/>
                        </a:rPr>
                        <a:t>投资目标</a:t>
                      </a:r>
                      <a:endParaRPr lang="zh-CN" altLang="en-US" sz="1800" b="0" dirty="0">
                        <a:latin typeface="宋体" panose="02010600030101010101" pitchFamily="2" charset="-122"/>
                        <a:ea typeface="宋体" panose="02010600030101010101" pitchFamily="2" charset="-122"/>
                      </a:endParaRPr>
                    </a:p>
                  </a:txBody>
                  <a:tcPr marL="91449" marR="91449" marT="45732" marB="45732" anchor="ctr"/>
                </a:tc>
                <a:tc>
                  <a:txBody>
                    <a:bodyPr/>
                    <a:lstStyle/>
                    <a:p>
                      <a:r>
                        <a:rPr lang="zh-CN" altLang="en-US" sz="1800" dirty="0">
                          <a:latin typeface="宋体" panose="02010600030101010101" pitchFamily="2" charset="-122"/>
                          <a:ea typeface="宋体" panose="02010600030101010101" pitchFamily="2" charset="-122"/>
                        </a:rPr>
                        <a:t>风险投资是一种追求超额回报的财务性投资</a:t>
                      </a:r>
                      <a:endParaRPr lang="zh-CN" altLang="en-US" sz="1800" b="0" dirty="0">
                        <a:latin typeface="宋体" panose="02010600030101010101" pitchFamily="2" charset="-122"/>
                        <a:ea typeface="宋体" panose="02010600030101010101" pitchFamily="2" charset="-122"/>
                      </a:endParaRPr>
                    </a:p>
                  </a:txBody>
                  <a:tcPr marL="91449" marR="91449" marT="45732" marB="45732"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9830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风险投资与一般金融投资的比较</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15</a:t>
            </a:fld>
            <a:endParaRPr lang="zh-CN" altLang="en-US"/>
          </a:p>
        </p:txBody>
      </p:sp>
      <p:graphicFrame>
        <p:nvGraphicFramePr>
          <p:cNvPr id="6" name="表格 5">
            <a:extLst>
              <a:ext uri="{FF2B5EF4-FFF2-40B4-BE49-F238E27FC236}">
                <a16:creationId xmlns:a16="http://schemas.microsoft.com/office/drawing/2014/main" id="{03E3E502-B78F-486F-8DC6-1021B8CC118F}"/>
              </a:ext>
            </a:extLst>
          </p:cNvPr>
          <p:cNvGraphicFramePr>
            <a:graphicFrameLocks noGrp="1"/>
          </p:cNvGraphicFramePr>
          <p:nvPr>
            <p:extLst>
              <p:ext uri="{D42A27DB-BD31-4B8C-83A1-F6EECF244321}">
                <p14:modId xmlns:p14="http://schemas.microsoft.com/office/powerpoint/2010/main" val="3948167969"/>
              </p:ext>
            </p:extLst>
          </p:nvPr>
        </p:nvGraphicFramePr>
        <p:xfrm>
          <a:off x="838200" y="1509652"/>
          <a:ext cx="10391159" cy="4918120"/>
        </p:xfrm>
        <a:graphic>
          <a:graphicData uri="http://schemas.openxmlformats.org/drawingml/2006/table">
            <a:tbl>
              <a:tblPr firstRow="1" bandRow="1">
                <a:tableStyleId>{7DF18680-E054-41AD-8BC1-D1AEF772440D}</a:tableStyleId>
              </a:tblPr>
              <a:tblGrid>
                <a:gridCol w="1070191">
                  <a:extLst>
                    <a:ext uri="{9D8B030D-6E8A-4147-A177-3AD203B41FA5}">
                      <a16:colId xmlns:a16="http://schemas.microsoft.com/office/drawing/2014/main" val="20000"/>
                    </a:ext>
                  </a:extLst>
                </a:gridCol>
                <a:gridCol w="4660602">
                  <a:extLst>
                    <a:ext uri="{9D8B030D-6E8A-4147-A177-3AD203B41FA5}">
                      <a16:colId xmlns:a16="http://schemas.microsoft.com/office/drawing/2014/main" val="20001"/>
                    </a:ext>
                  </a:extLst>
                </a:gridCol>
                <a:gridCol w="4660366">
                  <a:extLst>
                    <a:ext uri="{9D8B030D-6E8A-4147-A177-3AD203B41FA5}">
                      <a16:colId xmlns:a16="http://schemas.microsoft.com/office/drawing/2014/main" val="20002"/>
                    </a:ext>
                  </a:extLst>
                </a:gridCol>
              </a:tblGrid>
              <a:tr h="354428">
                <a:tc>
                  <a:txBody>
                    <a:bodyPr/>
                    <a:lstStyle/>
                    <a:p>
                      <a:pPr algn="ctr">
                        <a:spcAft>
                          <a:spcPts val="0"/>
                        </a:spcAft>
                      </a:pPr>
                      <a:r>
                        <a:rPr lang="zh-CN" sz="1600" kern="100" dirty="0">
                          <a:latin typeface="宋体" panose="02010600030101010101" pitchFamily="2" charset="-122"/>
                          <a:ea typeface="宋体" panose="02010600030101010101" pitchFamily="2" charset="-122"/>
                        </a:rPr>
                        <a:t>对比项目 </a:t>
                      </a:r>
                      <a:endParaRPr lang="zh-CN" sz="1600" b="1"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ctr">
                        <a:spcAft>
                          <a:spcPts val="0"/>
                        </a:spcAft>
                      </a:pPr>
                      <a:r>
                        <a:rPr lang="zh-CN" sz="1600" kern="100" dirty="0">
                          <a:latin typeface="宋体" panose="02010600030101010101" pitchFamily="2" charset="-122"/>
                          <a:ea typeface="宋体" panose="02010600030101010101" pitchFamily="2" charset="-122"/>
                        </a:rPr>
                        <a:t>风险投资 </a:t>
                      </a:r>
                      <a:endParaRPr lang="zh-CN" sz="1600" b="1"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ctr">
                        <a:spcAft>
                          <a:spcPts val="0"/>
                        </a:spcAft>
                      </a:pPr>
                      <a:r>
                        <a:rPr lang="zh-CN" sz="1600" kern="100" dirty="0">
                          <a:latin typeface="宋体" panose="02010600030101010101" pitchFamily="2" charset="-122"/>
                          <a:ea typeface="宋体" panose="02010600030101010101" pitchFamily="2" charset="-122"/>
                        </a:rPr>
                        <a:t>一般金融投资 </a:t>
                      </a:r>
                      <a:endParaRPr lang="zh-CN" sz="1600" b="1" kern="100" dirty="0">
                        <a:latin typeface="宋体" panose="02010600030101010101" pitchFamily="2" charset="-122"/>
                        <a:ea typeface="宋体" panose="02010600030101010101" pitchFamily="2" charset="-122"/>
                        <a:cs typeface="Times New Roman"/>
                      </a:endParaRPr>
                    </a:p>
                  </a:txBody>
                  <a:tcPr marL="91439" marR="91439" marT="45715" marB="45715" anchor="ctr"/>
                </a:tc>
                <a:extLst>
                  <a:ext uri="{0D108BD9-81ED-4DB2-BD59-A6C34878D82A}">
                    <a16:rowId xmlns:a16="http://schemas.microsoft.com/office/drawing/2014/main" val="10000"/>
                  </a:ext>
                </a:extLst>
              </a:tr>
              <a:tr h="623261">
                <a:tc>
                  <a:txBody>
                    <a:bodyPr/>
                    <a:lstStyle/>
                    <a:p>
                      <a:pPr algn="ctr">
                        <a:spcAft>
                          <a:spcPts val="0"/>
                        </a:spcAft>
                      </a:pPr>
                      <a:r>
                        <a:rPr lang="zh-CN" sz="1600" kern="100" dirty="0">
                          <a:latin typeface="宋体" panose="02010600030101010101" pitchFamily="2" charset="-122"/>
                          <a:ea typeface="宋体" panose="02010600030101010101" pitchFamily="2" charset="-122"/>
                        </a:rPr>
                        <a:t>投资对象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just">
                        <a:spcAft>
                          <a:spcPts val="0"/>
                        </a:spcAft>
                      </a:pPr>
                      <a:r>
                        <a:rPr lang="zh-CN" sz="1600" kern="100" dirty="0">
                          <a:latin typeface="宋体" panose="02010600030101010101" pitchFamily="2" charset="-122"/>
                          <a:ea typeface="宋体" panose="02010600030101010101" pitchFamily="2" charset="-122"/>
                        </a:rPr>
                        <a:t>新兴的、迅速发展的、具有巨大竞争潜力的企业，主要以中小企业为主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just">
                        <a:spcAft>
                          <a:spcPts val="0"/>
                        </a:spcAft>
                      </a:pPr>
                      <a:r>
                        <a:rPr lang="zh-CN" sz="1600" kern="100" dirty="0">
                          <a:latin typeface="宋体" panose="02010600030101010101" pitchFamily="2" charset="-122"/>
                          <a:ea typeface="宋体" panose="02010600030101010101" pitchFamily="2" charset="-122"/>
                        </a:rPr>
                        <a:t>成熟的传统企业，主要以大中型企业为主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extLst>
                  <a:ext uri="{0D108BD9-81ED-4DB2-BD59-A6C34878D82A}">
                    <a16:rowId xmlns:a16="http://schemas.microsoft.com/office/drawing/2014/main" val="10001"/>
                  </a:ext>
                </a:extLst>
              </a:tr>
              <a:tr h="578453">
                <a:tc>
                  <a:txBody>
                    <a:bodyPr/>
                    <a:lstStyle/>
                    <a:p>
                      <a:pPr algn="ctr">
                        <a:spcAft>
                          <a:spcPts val="0"/>
                        </a:spcAft>
                      </a:pPr>
                      <a:r>
                        <a:rPr lang="zh-CN" sz="1600" kern="100" dirty="0">
                          <a:latin typeface="宋体" panose="02010600030101010101" pitchFamily="2" charset="-122"/>
                          <a:ea typeface="宋体" panose="02010600030101010101" pitchFamily="2" charset="-122"/>
                        </a:rPr>
                        <a:t>投资方式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just">
                        <a:spcAft>
                          <a:spcPts val="0"/>
                        </a:spcAft>
                      </a:pPr>
                      <a:r>
                        <a:rPr lang="zh-CN" sz="1600" kern="100" dirty="0">
                          <a:latin typeface="宋体" panose="02010600030101010101" pitchFamily="2" charset="-122"/>
                          <a:ea typeface="宋体" panose="02010600030101010101" pitchFamily="2" charset="-122"/>
                        </a:rPr>
                        <a:t>通常采取股权式投资，所关注的是企业的发展前景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just">
                        <a:spcAft>
                          <a:spcPts val="0"/>
                        </a:spcAft>
                      </a:pPr>
                      <a:r>
                        <a:rPr lang="zh-CN" sz="1600" kern="100" dirty="0">
                          <a:latin typeface="宋体" panose="02010600030101010101" pitchFamily="2" charset="-122"/>
                          <a:ea typeface="宋体" panose="02010600030101010101" pitchFamily="2" charset="-122"/>
                        </a:rPr>
                        <a:t>主要采取贷款方式，需要按时偿还本息，所关心的是安全性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extLst>
                  <a:ext uri="{0D108BD9-81ED-4DB2-BD59-A6C34878D82A}">
                    <a16:rowId xmlns:a16="http://schemas.microsoft.com/office/drawing/2014/main" val="10002"/>
                  </a:ext>
                </a:extLst>
              </a:tr>
              <a:tr h="593402">
                <a:tc>
                  <a:txBody>
                    <a:bodyPr/>
                    <a:lstStyle/>
                    <a:p>
                      <a:pPr algn="ctr">
                        <a:spcAft>
                          <a:spcPts val="0"/>
                        </a:spcAft>
                      </a:pPr>
                      <a:r>
                        <a:rPr lang="zh-CN" sz="1600" kern="100" dirty="0">
                          <a:latin typeface="宋体" panose="02010600030101010101" pitchFamily="2" charset="-122"/>
                          <a:ea typeface="宋体" panose="02010600030101010101" pitchFamily="2" charset="-122"/>
                        </a:rPr>
                        <a:t>投资审查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just">
                        <a:spcAft>
                          <a:spcPts val="0"/>
                        </a:spcAft>
                      </a:pPr>
                      <a:r>
                        <a:rPr lang="zh-CN" sz="1600" kern="100" dirty="0">
                          <a:latin typeface="宋体" panose="02010600030101010101" pitchFamily="2" charset="-122"/>
                          <a:ea typeface="宋体" panose="02010600030101010101" pitchFamily="2" charset="-122"/>
                        </a:rPr>
                        <a:t>以技术实现的可能性为审查重点，对技术创新和市场前景的考察是关键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just">
                        <a:spcAft>
                          <a:spcPts val="0"/>
                        </a:spcAft>
                      </a:pPr>
                      <a:r>
                        <a:rPr lang="zh-CN" sz="1600" kern="100" dirty="0">
                          <a:latin typeface="宋体" panose="02010600030101010101" pitchFamily="2" charset="-122"/>
                          <a:ea typeface="宋体" panose="02010600030101010101" pitchFamily="2" charset="-122"/>
                        </a:rPr>
                        <a:t>以财务分析和物质保证为审查重点，有无偿还力是关键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extLst>
                  <a:ext uri="{0D108BD9-81ED-4DB2-BD59-A6C34878D82A}">
                    <a16:rowId xmlns:a16="http://schemas.microsoft.com/office/drawing/2014/main" val="10003"/>
                  </a:ext>
                </a:extLst>
              </a:tr>
              <a:tr h="620817">
                <a:tc>
                  <a:txBody>
                    <a:bodyPr/>
                    <a:lstStyle/>
                    <a:p>
                      <a:pPr algn="ctr">
                        <a:spcAft>
                          <a:spcPts val="0"/>
                        </a:spcAft>
                      </a:pPr>
                      <a:r>
                        <a:rPr lang="zh-CN" sz="1600" kern="100" dirty="0">
                          <a:latin typeface="宋体" panose="02010600030101010101" pitchFamily="2" charset="-122"/>
                          <a:ea typeface="宋体" panose="02010600030101010101" pitchFamily="2" charset="-122"/>
                        </a:rPr>
                        <a:t>投资管理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just">
                        <a:spcAft>
                          <a:spcPts val="0"/>
                        </a:spcAft>
                      </a:pPr>
                      <a:r>
                        <a:rPr lang="zh-CN" sz="1600" kern="100" dirty="0">
                          <a:latin typeface="宋体" panose="02010600030101010101" pitchFamily="2" charset="-122"/>
                          <a:ea typeface="宋体" panose="02010600030101010101" pitchFamily="2" charset="-122"/>
                        </a:rPr>
                        <a:t>参与企业的经营管理和决策，投资管理严密，是合作开发关系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just">
                        <a:spcAft>
                          <a:spcPts val="0"/>
                        </a:spcAft>
                      </a:pPr>
                      <a:r>
                        <a:rPr lang="zh-CN" sz="1600" kern="100" dirty="0">
                          <a:latin typeface="宋体" panose="02010600030101010101" pitchFamily="2" charset="-122"/>
                          <a:ea typeface="宋体" panose="02010600030101010101" pitchFamily="2" charset="-122"/>
                        </a:rPr>
                        <a:t>对企业的运营有参考咨询作用，一般不介入企业决策系统，是借贷关系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extLst>
                  <a:ext uri="{0D108BD9-81ED-4DB2-BD59-A6C34878D82A}">
                    <a16:rowId xmlns:a16="http://schemas.microsoft.com/office/drawing/2014/main" val="10004"/>
                  </a:ext>
                </a:extLst>
              </a:tr>
              <a:tr h="597558">
                <a:tc>
                  <a:txBody>
                    <a:bodyPr/>
                    <a:lstStyle/>
                    <a:p>
                      <a:pPr algn="ctr">
                        <a:spcAft>
                          <a:spcPts val="0"/>
                        </a:spcAft>
                      </a:pPr>
                      <a:r>
                        <a:rPr lang="zh-CN" sz="1600" kern="100" dirty="0">
                          <a:latin typeface="宋体" panose="02010600030101010101" pitchFamily="2" charset="-122"/>
                          <a:ea typeface="宋体" panose="02010600030101010101" pitchFamily="2" charset="-122"/>
                        </a:rPr>
                        <a:t>投资回报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just">
                        <a:spcAft>
                          <a:spcPts val="0"/>
                        </a:spcAft>
                      </a:pPr>
                      <a:r>
                        <a:rPr lang="zh-CN" sz="1600" kern="100" dirty="0">
                          <a:latin typeface="宋体" panose="02010600030101010101" pitchFamily="2" charset="-122"/>
                          <a:ea typeface="宋体" panose="02010600030101010101" pitchFamily="2" charset="-122"/>
                        </a:rPr>
                        <a:t>风险共担，利润共享，企业若获得巨大发展，可转让股权收回投资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just">
                        <a:spcAft>
                          <a:spcPts val="0"/>
                        </a:spcAft>
                      </a:pPr>
                      <a:r>
                        <a:rPr lang="zh-CN" sz="1600" kern="100" dirty="0">
                          <a:latin typeface="宋体" panose="02010600030101010101" pitchFamily="2" charset="-122"/>
                          <a:ea typeface="宋体" panose="02010600030101010101" pitchFamily="2" charset="-122"/>
                        </a:rPr>
                        <a:t>按贷款合同期限收回本息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extLst>
                  <a:ext uri="{0D108BD9-81ED-4DB2-BD59-A6C34878D82A}">
                    <a16:rowId xmlns:a16="http://schemas.microsoft.com/office/drawing/2014/main" val="10005"/>
                  </a:ext>
                </a:extLst>
              </a:tr>
              <a:tr h="597558">
                <a:tc>
                  <a:txBody>
                    <a:bodyPr/>
                    <a:lstStyle/>
                    <a:p>
                      <a:pPr algn="ctr">
                        <a:spcAft>
                          <a:spcPts val="0"/>
                        </a:spcAft>
                      </a:pPr>
                      <a:r>
                        <a:rPr lang="zh-CN" sz="1600" kern="100" dirty="0">
                          <a:latin typeface="宋体" panose="02010600030101010101" pitchFamily="2" charset="-122"/>
                          <a:ea typeface="宋体" panose="02010600030101010101" pitchFamily="2" charset="-122"/>
                        </a:rPr>
                        <a:t>投资风险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just">
                        <a:spcAft>
                          <a:spcPts val="0"/>
                        </a:spcAft>
                      </a:pPr>
                      <a:r>
                        <a:rPr lang="zh-CN" sz="1600" kern="100" dirty="0">
                          <a:latin typeface="宋体" panose="02010600030101010101" pitchFamily="2" charset="-122"/>
                          <a:ea typeface="宋体" panose="02010600030101010101" pitchFamily="2" charset="-122"/>
                        </a:rPr>
                        <a:t>风险大，投资的大部分企业可能失败，一旦成功，收益足以弥补全部亏损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just">
                        <a:spcAft>
                          <a:spcPts val="0"/>
                        </a:spcAft>
                      </a:pPr>
                      <a:r>
                        <a:rPr lang="zh-CN" sz="1600" kern="100" dirty="0">
                          <a:latin typeface="宋体" panose="02010600030101010101" pitchFamily="2" charset="-122"/>
                          <a:ea typeface="宋体" panose="02010600030101010101" pitchFamily="2" charset="-122"/>
                        </a:rPr>
                        <a:t>风险较小，到期如收不回本息，除追究经营者责任外，所欠本息不能豁免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extLst>
                  <a:ext uri="{0D108BD9-81ED-4DB2-BD59-A6C34878D82A}">
                    <a16:rowId xmlns:a16="http://schemas.microsoft.com/office/drawing/2014/main" val="10006"/>
                  </a:ext>
                </a:extLst>
              </a:tr>
              <a:tr h="597558">
                <a:tc>
                  <a:txBody>
                    <a:bodyPr/>
                    <a:lstStyle/>
                    <a:p>
                      <a:pPr algn="ctr">
                        <a:spcAft>
                          <a:spcPts val="0"/>
                        </a:spcAft>
                      </a:pPr>
                      <a:r>
                        <a:rPr lang="zh-CN" sz="1600" kern="100" dirty="0">
                          <a:latin typeface="宋体" panose="02010600030101010101" pitchFamily="2" charset="-122"/>
                          <a:ea typeface="宋体" panose="02010600030101010101" pitchFamily="2" charset="-122"/>
                        </a:rPr>
                        <a:t>人员素质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just">
                        <a:spcAft>
                          <a:spcPts val="0"/>
                        </a:spcAft>
                      </a:pPr>
                      <a:r>
                        <a:rPr lang="zh-CN" sz="1600" kern="100" dirty="0">
                          <a:latin typeface="宋体" panose="02010600030101010101" pitchFamily="2" charset="-122"/>
                          <a:ea typeface="宋体" panose="02010600030101010101" pitchFamily="2" charset="-122"/>
                        </a:rPr>
                        <a:t>懂技术、管理、金融和市场，能进行风险分析和控制，有较强的承受力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just">
                        <a:spcAft>
                          <a:spcPts val="0"/>
                        </a:spcAft>
                      </a:pPr>
                      <a:r>
                        <a:rPr lang="zh-CN" sz="1600" kern="100" dirty="0">
                          <a:latin typeface="宋体" panose="02010600030101010101" pitchFamily="2" charset="-122"/>
                          <a:ea typeface="宋体" panose="02010600030101010101" pitchFamily="2" charset="-122"/>
                        </a:rPr>
                        <a:t>懂财务管理，不要求懂技术开发，可行性</a:t>
                      </a:r>
                      <a:r>
                        <a:rPr lang="en-US" altLang="zh-CN" sz="1600" kern="100" dirty="0">
                          <a:latin typeface="宋体" panose="02010600030101010101" pitchFamily="2" charset="-122"/>
                          <a:ea typeface="宋体" panose="02010600030101010101" pitchFamily="2" charset="-122"/>
                        </a:rPr>
                        <a:t>,</a:t>
                      </a:r>
                      <a:r>
                        <a:rPr lang="zh-CN" sz="1600" kern="100" dirty="0">
                          <a:latin typeface="宋体" panose="02010600030101010101" pitchFamily="2" charset="-122"/>
                          <a:ea typeface="宋体" panose="02010600030101010101" pitchFamily="2" charset="-122"/>
                        </a:rPr>
                        <a:t>研究水平较低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extLst>
                  <a:ext uri="{0D108BD9-81ED-4DB2-BD59-A6C34878D82A}">
                    <a16:rowId xmlns:a16="http://schemas.microsoft.com/office/drawing/2014/main" val="10007"/>
                  </a:ext>
                </a:extLst>
              </a:tr>
              <a:tr h="354428">
                <a:tc>
                  <a:txBody>
                    <a:bodyPr/>
                    <a:lstStyle/>
                    <a:p>
                      <a:pPr algn="ctr">
                        <a:spcAft>
                          <a:spcPts val="0"/>
                        </a:spcAft>
                      </a:pPr>
                      <a:r>
                        <a:rPr lang="zh-CN" sz="1600" kern="100" dirty="0">
                          <a:latin typeface="宋体" panose="02010600030101010101" pitchFamily="2" charset="-122"/>
                          <a:ea typeface="宋体" panose="02010600030101010101" pitchFamily="2" charset="-122"/>
                        </a:rPr>
                        <a:t>市场重点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just">
                        <a:spcAft>
                          <a:spcPts val="0"/>
                        </a:spcAft>
                      </a:pPr>
                      <a:r>
                        <a:rPr lang="zh-CN" sz="1600" kern="100" dirty="0">
                          <a:latin typeface="宋体" panose="02010600030101010101" pitchFamily="2" charset="-122"/>
                          <a:ea typeface="宋体" panose="02010600030101010101" pitchFamily="2" charset="-122"/>
                        </a:rPr>
                        <a:t>未来潜在市场，难以预测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tc>
                  <a:txBody>
                    <a:bodyPr/>
                    <a:lstStyle/>
                    <a:p>
                      <a:pPr algn="just">
                        <a:spcAft>
                          <a:spcPts val="0"/>
                        </a:spcAft>
                      </a:pPr>
                      <a:r>
                        <a:rPr lang="zh-CN" sz="1600" kern="100" dirty="0">
                          <a:latin typeface="宋体" panose="02010600030101010101" pitchFamily="2" charset="-122"/>
                          <a:ea typeface="宋体" panose="02010600030101010101" pitchFamily="2" charset="-122"/>
                        </a:rPr>
                        <a:t>现有成熟市场，易于预测 </a:t>
                      </a:r>
                      <a:endParaRPr lang="zh-CN" sz="1600" b="0" kern="100" dirty="0">
                        <a:latin typeface="宋体" panose="02010600030101010101" pitchFamily="2" charset="-122"/>
                        <a:ea typeface="宋体" panose="02010600030101010101" pitchFamily="2" charset="-122"/>
                        <a:cs typeface="Times New Roman"/>
                      </a:endParaRPr>
                    </a:p>
                  </a:txBody>
                  <a:tcPr marL="91439" marR="91439" marT="45715" marB="45715"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24640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的运作流程</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16</a:t>
            </a:fld>
            <a:endParaRPr lang="zh-CN" altLang="en-US"/>
          </a:p>
        </p:txBody>
      </p:sp>
      <p:graphicFrame>
        <p:nvGraphicFramePr>
          <p:cNvPr id="8" name="图示 7">
            <a:extLst>
              <a:ext uri="{FF2B5EF4-FFF2-40B4-BE49-F238E27FC236}">
                <a16:creationId xmlns:a16="http://schemas.microsoft.com/office/drawing/2014/main" id="{F9075419-3437-470D-9A7B-D068BBCF7A12}"/>
              </a:ext>
            </a:extLst>
          </p:cNvPr>
          <p:cNvGraphicFramePr/>
          <p:nvPr>
            <p:extLst>
              <p:ext uri="{D42A27DB-BD31-4B8C-83A1-F6EECF244321}">
                <p14:modId xmlns:p14="http://schemas.microsoft.com/office/powerpoint/2010/main" val="335391684"/>
              </p:ext>
            </p:extLst>
          </p:nvPr>
        </p:nvGraphicFramePr>
        <p:xfrm>
          <a:off x="1636644" y="1590260"/>
          <a:ext cx="8898834" cy="4658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2389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组织框架</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有限合伙型</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17</a:t>
            </a:fld>
            <a:endParaRPr lang="zh-CN" altLang="en-US" dirty="0"/>
          </a:p>
        </p:txBody>
      </p:sp>
      <p:pic>
        <p:nvPicPr>
          <p:cNvPr id="8" name="图片 7">
            <a:extLst>
              <a:ext uri="{FF2B5EF4-FFF2-40B4-BE49-F238E27FC236}">
                <a16:creationId xmlns:a16="http://schemas.microsoft.com/office/drawing/2014/main" id="{BA1B402B-58E9-48D0-BA8C-882E3C27178A}"/>
              </a:ext>
            </a:extLst>
          </p:cNvPr>
          <p:cNvPicPr>
            <a:picLocks noChangeAspect="1"/>
          </p:cNvPicPr>
          <p:nvPr/>
        </p:nvPicPr>
        <p:blipFill>
          <a:blip r:embed="rId2"/>
          <a:stretch>
            <a:fillRect/>
          </a:stretch>
        </p:blipFill>
        <p:spPr>
          <a:xfrm>
            <a:off x="2348945" y="1690688"/>
            <a:ext cx="7056788" cy="4236900"/>
          </a:xfrm>
          <a:prstGeom prst="rect">
            <a:avLst/>
          </a:prstGeom>
        </p:spPr>
      </p:pic>
    </p:spTree>
    <p:extLst>
      <p:ext uri="{BB962C8B-B14F-4D97-AF65-F5344CB8AC3E}">
        <p14:creationId xmlns:p14="http://schemas.microsoft.com/office/powerpoint/2010/main" val="1784694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基金投资类型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43879"/>
            <a:ext cx="10515600" cy="4633084"/>
          </a:xfrm>
        </p:spPr>
        <p:txBody>
          <a:bodyPr>
            <a:normAutofit/>
          </a:bodyPr>
          <a:lstStyle/>
          <a:p>
            <a:pPr>
              <a:lnSpc>
                <a:spcPct val="100000"/>
              </a:lnSpc>
            </a:pPr>
            <a:r>
              <a:rPr lang="zh-CN" altLang="en-US" sz="1800" dirty="0">
                <a:latin typeface="宋体" panose="02010600030101010101" pitchFamily="2" charset="-122"/>
                <a:ea typeface="宋体" panose="02010600030101010101" pitchFamily="2" charset="-122"/>
              </a:rPr>
              <a:t>按所投企业成长阶段分类</a:t>
            </a:r>
            <a:endParaRPr lang="en-US" altLang="zh-CN" sz="1800" dirty="0">
              <a:latin typeface="宋体" panose="02010600030101010101" pitchFamily="2" charset="-122"/>
              <a:ea typeface="宋体" panose="02010600030101010101" pitchFamily="2" charset="-122"/>
            </a:endParaRPr>
          </a:p>
          <a:p>
            <a:pPr marL="536575" indent="-271463">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天使资本，创业投资，成长资本，收购资本，夹层资本，破产重组资本</a:t>
            </a:r>
            <a:endParaRPr lang="en-US" altLang="zh-CN" sz="1800" dirty="0">
              <a:latin typeface="宋体" panose="02010600030101010101" pitchFamily="2" charset="-122"/>
              <a:ea typeface="宋体" panose="02010600030101010101" pitchFamily="2" charset="-122"/>
            </a:endParaRPr>
          </a:p>
          <a:p>
            <a:pPr marL="879475" indent="-342900">
              <a:lnSpc>
                <a:spcPct val="100000"/>
              </a:lnSpc>
              <a:buFontTx/>
              <a:buChar char="-"/>
            </a:pPr>
            <a:r>
              <a:rPr lang="zh-CN" altLang="en-US" sz="1800" dirty="0">
                <a:latin typeface="宋体" panose="02010600030101010101" pitchFamily="2" charset="-122"/>
                <a:ea typeface="宋体" panose="02010600030101010101" pitchFamily="2" charset="-122"/>
              </a:rPr>
              <a:t>天使资本：富有个人用他们的净财富进行投资</a:t>
            </a:r>
            <a:endParaRPr lang="en-US" altLang="zh-CN" sz="1800" dirty="0">
              <a:latin typeface="宋体" panose="02010600030101010101" pitchFamily="2" charset="-122"/>
              <a:ea typeface="宋体" panose="02010600030101010101" pitchFamily="2" charset="-122"/>
            </a:endParaRPr>
          </a:p>
          <a:p>
            <a:pPr marL="879475" indent="-342900">
              <a:lnSpc>
                <a:spcPct val="100000"/>
              </a:lnSpc>
              <a:buFontTx/>
              <a:buChar char="-"/>
            </a:pPr>
            <a:r>
              <a:rPr lang="zh-CN" altLang="en-US" sz="1800" dirty="0">
                <a:latin typeface="宋体" panose="02010600030101010101" pitchFamily="2" charset="-122"/>
                <a:ea typeface="宋体" panose="02010600030101010101" pitchFamily="2" charset="-122"/>
              </a:rPr>
              <a:t>创业投资：投资于创意阶段，研发阶段，原型阶段或产业化早期阶段；适合小资金</a:t>
            </a:r>
            <a:r>
              <a:rPr lang="en-US" altLang="zh-CN" sz="1800" dirty="0">
                <a:latin typeface="宋体" panose="02010600030101010101" pitchFamily="2" charset="-122"/>
                <a:ea typeface="宋体" panose="02010600030101010101" pitchFamily="2" charset="-122"/>
              </a:rPr>
              <a:t>LP</a:t>
            </a:r>
          </a:p>
          <a:p>
            <a:pPr marL="879475" indent="-342900">
              <a:lnSpc>
                <a:spcPct val="100000"/>
              </a:lnSpc>
              <a:buFontTx/>
              <a:buChar char="-"/>
            </a:pPr>
            <a:r>
              <a:rPr lang="zh-CN" altLang="en-US" sz="1800" dirty="0">
                <a:latin typeface="宋体" panose="02010600030101010101" pitchFamily="2" charset="-122"/>
                <a:ea typeface="宋体" panose="02010600030101010101" pitchFamily="2" charset="-122"/>
              </a:rPr>
              <a:t>成长基金：投资于产业化成功后的企业扩张阶段，不控股</a:t>
            </a:r>
            <a:endParaRPr lang="en-US" altLang="zh-CN" sz="1800" dirty="0">
              <a:latin typeface="宋体" panose="02010600030101010101" pitchFamily="2" charset="-122"/>
              <a:ea typeface="宋体" panose="02010600030101010101" pitchFamily="2" charset="-122"/>
            </a:endParaRPr>
          </a:p>
          <a:p>
            <a:pPr marL="879475" indent="-342900">
              <a:lnSpc>
                <a:spcPct val="100000"/>
              </a:lnSpc>
              <a:buFontTx/>
              <a:buChar char="-"/>
            </a:pPr>
            <a:r>
              <a:rPr lang="zh-CN" altLang="en-US" sz="1800" dirty="0">
                <a:latin typeface="宋体" panose="02010600030101010101" pitchFamily="2" charset="-122"/>
                <a:ea typeface="宋体" panose="02010600030101010101" pitchFamily="2" charset="-122"/>
              </a:rPr>
              <a:t>收购资本：绝对控股处于稳定成长期的企业，有连续</a:t>
            </a:r>
            <a:r>
              <a:rPr lang="en-US" altLang="zh-CN" sz="1800" dirty="0">
                <a:latin typeface="宋体" panose="02010600030101010101" pitchFamily="2" charset="-122"/>
                <a:ea typeface="宋体" panose="02010600030101010101" pitchFamily="2" charset="-122"/>
              </a:rPr>
              <a:t>3-5</a:t>
            </a:r>
            <a:r>
              <a:rPr lang="zh-CN" altLang="en-US" sz="1800" dirty="0">
                <a:latin typeface="宋体" panose="02010600030101010101" pitchFamily="2" charset="-122"/>
                <a:ea typeface="宋体" panose="02010600030101010101" pitchFamily="2" charset="-122"/>
              </a:rPr>
              <a:t>年以上的盈利，通过企业内部重组或者行业整合来帮助企业确定市场地位。适合大资金</a:t>
            </a: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，通常采用杠杆收购（</a:t>
            </a:r>
            <a:r>
              <a:rPr lang="en-US" altLang="zh-CN" sz="1800" dirty="0">
                <a:latin typeface="宋体" panose="02010600030101010101" pitchFamily="2" charset="-122"/>
                <a:ea typeface="宋体" panose="02010600030101010101" pitchFamily="2" charset="-122"/>
              </a:rPr>
              <a:t>LBO</a:t>
            </a:r>
            <a:r>
              <a:rPr lang="zh-CN" altLang="en-US" sz="1800" dirty="0">
                <a:latin typeface="宋体" panose="02010600030101010101" pitchFamily="2" charset="-122"/>
                <a:ea typeface="宋体" panose="02010600030101010101" pitchFamily="2" charset="-122"/>
              </a:rPr>
              <a:t>）方式</a:t>
            </a:r>
            <a:endParaRPr lang="en-US" altLang="zh-CN" sz="1800" dirty="0">
              <a:latin typeface="宋体" panose="02010600030101010101" pitchFamily="2" charset="-122"/>
              <a:ea typeface="宋体" panose="02010600030101010101" pitchFamily="2" charset="-122"/>
            </a:endParaRPr>
          </a:p>
          <a:p>
            <a:pPr marL="879475" indent="-342900">
              <a:lnSpc>
                <a:spcPct val="100000"/>
              </a:lnSpc>
              <a:buFontTx/>
              <a:buChar char="-"/>
            </a:pPr>
            <a:r>
              <a:rPr lang="zh-CN" altLang="en-US" sz="1800" dirty="0">
                <a:latin typeface="宋体" panose="02010600030101010101" pitchFamily="2" charset="-122"/>
                <a:ea typeface="宋体" panose="02010600030101010101" pitchFamily="2" charset="-122"/>
              </a:rPr>
              <a:t>夹层资本：通常以债权与股权相结合的形式投资处于稳定成长期的上市之前的企业</a:t>
            </a:r>
            <a:endParaRPr lang="en-US" altLang="zh-CN" sz="1800" dirty="0">
              <a:latin typeface="宋体" panose="02010600030101010101" pitchFamily="2" charset="-122"/>
              <a:ea typeface="宋体" panose="02010600030101010101" pitchFamily="2" charset="-122"/>
            </a:endParaRPr>
          </a:p>
          <a:p>
            <a:pPr marL="879475" indent="-342900">
              <a:lnSpc>
                <a:spcPct val="100000"/>
              </a:lnSpc>
              <a:buFontTx/>
              <a:buChar char="-"/>
            </a:pPr>
            <a:r>
              <a:rPr lang="en-US" altLang="zh-CN" sz="1800" dirty="0">
                <a:latin typeface="宋体" panose="02010600030101010101" pitchFamily="2" charset="-122"/>
                <a:ea typeface="宋体" panose="02010600030101010101" pitchFamily="2" charset="-122"/>
              </a:rPr>
              <a:t>Pre-IPO</a:t>
            </a:r>
            <a:r>
              <a:rPr lang="zh-CN" altLang="en-US" sz="1800" dirty="0">
                <a:latin typeface="宋体" panose="02010600030101010101" pitchFamily="2" charset="-122"/>
                <a:ea typeface="宋体" panose="02010600030101010101" pitchFamily="2" charset="-122"/>
              </a:rPr>
              <a:t>投资：主要投资于企业上市前阶段</a:t>
            </a:r>
            <a:endParaRPr lang="en-US" altLang="zh-CN" sz="1800" dirty="0">
              <a:latin typeface="宋体" panose="02010600030101010101" pitchFamily="2" charset="-122"/>
              <a:ea typeface="宋体" panose="02010600030101010101" pitchFamily="2" charset="-122"/>
            </a:endParaRPr>
          </a:p>
          <a:p>
            <a:pPr marL="879475" indent="-342900">
              <a:lnSpc>
                <a:spcPct val="100000"/>
              </a:lnSpc>
              <a:buFontTx/>
              <a:buChar char="-"/>
            </a:pPr>
            <a:r>
              <a:rPr lang="zh-CN" altLang="en-US" sz="1800" dirty="0">
                <a:latin typeface="宋体" panose="02010600030101010101" pitchFamily="2" charset="-122"/>
                <a:ea typeface="宋体" panose="02010600030101010101" pitchFamily="2" charset="-122"/>
              </a:rPr>
              <a:t>破产重组资本：专注于为陷于财务危机的企业提供财务拯救的基金</a:t>
            </a:r>
            <a:endParaRPr lang="en-US" altLang="zh-CN" sz="1800" dirty="0">
              <a:latin typeface="宋体" panose="02010600030101010101" pitchFamily="2" charset="-122"/>
              <a:ea typeface="宋体" panose="02010600030101010101" pitchFamily="2" charset="-122"/>
            </a:endParaRPr>
          </a:p>
          <a:p>
            <a:pPr marL="536575" indent="-271463">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投资顺序：种子轮，天使轮，</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轮，</a:t>
            </a:r>
            <a:r>
              <a:rPr lang="en-US" altLang="zh-CN" sz="1800" dirty="0">
                <a:latin typeface="宋体" panose="02010600030101010101" pitchFamily="2" charset="-122"/>
                <a:ea typeface="宋体" panose="02010600030101010101" pitchFamily="2" charset="-122"/>
              </a:rPr>
              <a:t>B</a:t>
            </a:r>
            <a:r>
              <a:rPr lang="zh-CN" altLang="en-US" sz="1800" dirty="0">
                <a:latin typeface="宋体" panose="02010600030101010101" pitchFamily="2" charset="-122"/>
                <a:ea typeface="宋体" panose="02010600030101010101" pitchFamily="2" charset="-122"/>
              </a:rPr>
              <a:t>轮，</a:t>
            </a:r>
            <a:r>
              <a:rPr lang="en-US" altLang="zh-CN" sz="1800" dirty="0">
                <a:latin typeface="宋体" panose="02010600030101010101" pitchFamily="2" charset="-122"/>
                <a:ea typeface="宋体" panose="02010600030101010101" pitchFamily="2" charset="-122"/>
              </a:rPr>
              <a:t>C</a:t>
            </a:r>
            <a:r>
              <a:rPr lang="zh-CN" altLang="en-US" sz="1800" dirty="0">
                <a:latin typeface="宋体" panose="02010600030101010101" pitchFamily="2" charset="-122"/>
                <a:ea typeface="宋体" panose="02010600030101010101" pitchFamily="2" charset="-122"/>
              </a:rPr>
              <a:t>轮。。。</a:t>
            </a:r>
            <a:r>
              <a:rPr lang="en-US" altLang="zh-CN" sz="1800" dirty="0">
                <a:latin typeface="宋体" panose="02010600030101010101" pitchFamily="2" charset="-122"/>
                <a:ea typeface="宋体" panose="02010600030101010101" pitchFamily="2" charset="-122"/>
              </a:rPr>
              <a:t>IPO</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18</a:t>
            </a:fld>
            <a:endParaRPr lang="zh-CN" altLang="en-US" dirty="0"/>
          </a:p>
        </p:txBody>
      </p:sp>
    </p:spTree>
    <p:extLst>
      <p:ext uri="{BB962C8B-B14F-4D97-AF65-F5344CB8AC3E}">
        <p14:creationId xmlns:p14="http://schemas.microsoft.com/office/powerpoint/2010/main" val="2822382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44517"/>
            <a:ext cx="10515600" cy="1325563"/>
          </a:xfrm>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基金投资类型</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838200" y="869123"/>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19</a:t>
            </a:fld>
            <a:endParaRPr lang="zh-CN" altLang="en-US" dirty="0"/>
          </a:p>
        </p:txBody>
      </p:sp>
      <p:sp>
        <p:nvSpPr>
          <p:cNvPr id="8" name="文本框 7">
            <a:extLst>
              <a:ext uri="{FF2B5EF4-FFF2-40B4-BE49-F238E27FC236}">
                <a16:creationId xmlns:a16="http://schemas.microsoft.com/office/drawing/2014/main" id="{CFF422E5-5250-465B-A9CD-EE5C721646EC}"/>
              </a:ext>
            </a:extLst>
          </p:cNvPr>
          <p:cNvSpPr txBox="1"/>
          <p:nvPr/>
        </p:nvSpPr>
        <p:spPr>
          <a:xfrm>
            <a:off x="987286" y="1053547"/>
            <a:ext cx="8673547" cy="369332"/>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2023</a:t>
            </a:r>
            <a:r>
              <a:rPr lang="zh-CN" altLang="en-US" dirty="0">
                <a:latin typeface="宋体" panose="02010600030101010101" pitchFamily="2" charset="-122"/>
                <a:ea typeface="宋体" panose="02010600030101010101" pitchFamily="2" charset="-122"/>
              </a:rPr>
              <a:t>年中国股权投资新募集基金以创业投资基金为主。</a:t>
            </a:r>
            <a:endParaRPr lang="en-US" altLang="zh-CN"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8758B12F-617E-91FB-3EBB-926AFE2987C9}"/>
              </a:ext>
            </a:extLst>
          </p:cNvPr>
          <p:cNvPicPr>
            <a:picLocks noChangeAspect="1"/>
          </p:cNvPicPr>
          <p:nvPr/>
        </p:nvPicPr>
        <p:blipFill>
          <a:blip r:embed="rId2"/>
          <a:stretch>
            <a:fillRect/>
          </a:stretch>
        </p:blipFill>
        <p:spPr>
          <a:xfrm>
            <a:off x="909742" y="1462755"/>
            <a:ext cx="10598151" cy="5123807"/>
          </a:xfrm>
          <a:prstGeom prst="rect">
            <a:avLst/>
          </a:prstGeom>
        </p:spPr>
      </p:pic>
    </p:spTree>
    <p:extLst>
      <p:ext uri="{BB962C8B-B14F-4D97-AF65-F5344CB8AC3E}">
        <p14:creationId xmlns:p14="http://schemas.microsoft.com/office/powerpoint/2010/main" val="263787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风险投资与私募股权投资</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lstStyle/>
          <a:p>
            <a:r>
              <a:rPr lang="zh-CN" altLang="en-US" sz="2400" dirty="0">
                <a:latin typeface="宋体" panose="02010600030101010101" pitchFamily="2" charset="-122"/>
                <a:ea typeface="宋体" panose="02010600030101010101" pitchFamily="2" charset="-122"/>
              </a:rPr>
              <a:t>风险投资与私募股权投资的基本概念</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风险投资与私募股权投资的运作过程</a:t>
            </a:r>
            <a:endParaRPr lang="en-US" altLang="zh-CN" sz="24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rPr>
              <a:t>GP</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LP</a:t>
            </a:r>
            <a:r>
              <a:rPr lang="zh-CN" altLang="en-US" sz="2400" dirty="0">
                <a:latin typeface="宋体" panose="02010600030101010101" pitchFamily="2" charset="-122"/>
                <a:ea typeface="宋体" panose="02010600030101010101" pitchFamily="2" charset="-122"/>
              </a:rPr>
              <a:t>之间的有限合伙协议</a:t>
            </a:r>
            <a:endParaRPr lang="en-US" altLang="zh-CN" sz="24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rPr>
              <a:t>VC</a:t>
            </a:r>
            <a:r>
              <a:rPr lang="zh-CN" altLang="en-US" sz="2400" dirty="0">
                <a:latin typeface="宋体" panose="02010600030101010101" pitchFamily="2" charset="-122"/>
                <a:ea typeface="宋体" panose="02010600030101010101" pitchFamily="2" charset="-122"/>
              </a:rPr>
              <a:t>和风险企业之间的投资条款清单</a:t>
            </a:r>
            <a:endParaRPr lang="en-US" altLang="zh-CN" sz="24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退出机制的选择</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投资银行在风险投资中的作用</a:t>
            </a:r>
            <a:endParaRPr lang="en-US" altLang="zh-CN" sz="2400" dirty="0">
              <a:latin typeface="宋体" panose="02010600030101010101" pitchFamily="2" charset="-122"/>
              <a:ea typeface="宋体" panose="02010600030101010101" pitchFamily="2" charset="-122"/>
            </a:endParaRPr>
          </a:p>
          <a:p>
            <a:pPr marL="0" indent="0">
              <a:buNone/>
            </a:pPr>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a:t>
            </a:fld>
            <a:endParaRPr lang="zh-CN" altLang="en-US"/>
          </a:p>
        </p:txBody>
      </p:sp>
    </p:spTree>
    <p:extLst>
      <p:ext uri="{BB962C8B-B14F-4D97-AF65-F5344CB8AC3E}">
        <p14:creationId xmlns:p14="http://schemas.microsoft.com/office/powerpoint/2010/main" val="2514277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基金投资类型</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20</a:t>
            </a:fld>
            <a:endParaRPr lang="zh-CN" altLang="en-US" dirty="0"/>
          </a:p>
        </p:txBody>
      </p:sp>
      <p:sp>
        <p:nvSpPr>
          <p:cNvPr id="8" name="文本框 7">
            <a:extLst>
              <a:ext uri="{FF2B5EF4-FFF2-40B4-BE49-F238E27FC236}">
                <a16:creationId xmlns:a16="http://schemas.microsoft.com/office/drawing/2014/main" id="{CFF422E5-5250-465B-A9CD-EE5C721646EC}"/>
              </a:ext>
            </a:extLst>
          </p:cNvPr>
          <p:cNvSpPr txBox="1"/>
          <p:nvPr/>
        </p:nvSpPr>
        <p:spPr>
          <a:xfrm>
            <a:off x="755650" y="180459"/>
            <a:ext cx="867354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信息来源：</a:t>
            </a:r>
            <a:r>
              <a:rPr lang="zh-CN" altLang="zh-CN" dirty="0">
                <a:latin typeface="宋体" panose="02010600030101010101" pitchFamily="2" charset="-122"/>
                <a:ea typeface="宋体" panose="02010600030101010101" pitchFamily="2" charset="-122"/>
              </a:rPr>
              <a:t>清科研究中心</a:t>
            </a:r>
            <a:r>
              <a:rPr lang="en-US" altLang="zh-CN" dirty="0">
                <a:latin typeface="宋体" panose="02010600030101010101" pitchFamily="2" charset="-122"/>
                <a:ea typeface="宋体" panose="02010600030101010101" pitchFamily="2" charset="-122"/>
              </a:rPr>
              <a:t>《2023</a:t>
            </a:r>
            <a:r>
              <a:rPr lang="zh-CN" altLang="zh-CN" dirty="0">
                <a:latin typeface="宋体" panose="02010600030101010101" pitchFamily="2" charset="-122"/>
                <a:ea typeface="宋体" panose="02010600030101010101" pitchFamily="2" charset="-122"/>
              </a:rPr>
              <a:t>年中国股权投资市场回顾与展望报告</a:t>
            </a:r>
            <a:r>
              <a:rPr lang="en-US" altLang="zh-CN" dirty="0">
                <a:latin typeface="宋体" panose="02010600030101010101" pitchFamily="2" charset="-122"/>
                <a:ea typeface="宋体" panose="02010600030101010101" pitchFamily="2" charset="-122"/>
              </a:rPr>
              <a:t>》</a:t>
            </a:r>
          </a:p>
        </p:txBody>
      </p:sp>
      <p:pic>
        <p:nvPicPr>
          <p:cNvPr id="6" name="图片 5">
            <a:extLst>
              <a:ext uri="{FF2B5EF4-FFF2-40B4-BE49-F238E27FC236}">
                <a16:creationId xmlns:a16="http://schemas.microsoft.com/office/drawing/2014/main" id="{9788F4A2-A5FF-7253-CAD6-5E3D7F112F80}"/>
              </a:ext>
            </a:extLst>
          </p:cNvPr>
          <p:cNvPicPr>
            <a:picLocks noChangeAspect="1"/>
          </p:cNvPicPr>
          <p:nvPr/>
        </p:nvPicPr>
        <p:blipFill>
          <a:blip r:embed="rId2"/>
          <a:stretch>
            <a:fillRect/>
          </a:stretch>
        </p:blipFill>
        <p:spPr>
          <a:xfrm>
            <a:off x="276274" y="1573818"/>
            <a:ext cx="5922222" cy="4974666"/>
          </a:xfrm>
          <a:prstGeom prst="rect">
            <a:avLst/>
          </a:prstGeom>
        </p:spPr>
      </p:pic>
      <p:pic>
        <p:nvPicPr>
          <p:cNvPr id="11" name="图片 10">
            <a:extLst>
              <a:ext uri="{FF2B5EF4-FFF2-40B4-BE49-F238E27FC236}">
                <a16:creationId xmlns:a16="http://schemas.microsoft.com/office/drawing/2014/main" id="{D1FFF607-5027-7041-D6BC-878DB0E6A7E1}"/>
              </a:ext>
            </a:extLst>
          </p:cNvPr>
          <p:cNvPicPr>
            <a:picLocks noChangeAspect="1"/>
          </p:cNvPicPr>
          <p:nvPr/>
        </p:nvPicPr>
        <p:blipFill>
          <a:blip r:embed="rId3"/>
          <a:stretch>
            <a:fillRect/>
          </a:stretch>
        </p:blipFill>
        <p:spPr>
          <a:xfrm>
            <a:off x="6604000" y="1315742"/>
            <a:ext cx="5121748" cy="5415554"/>
          </a:xfrm>
          <a:prstGeom prst="rect">
            <a:avLst/>
          </a:prstGeom>
        </p:spPr>
      </p:pic>
    </p:spTree>
    <p:extLst>
      <p:ext uri="{BB962C8B-B14F-4D97-AF65-F5344CB8AC3E}">
        <p14:creationId xmlns:p14="http://schemas.microsoft.com/office/powerpoint/2010/main" val="2285076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755650" y="192816"/>
            <a:ext cx="10515600" cy="541475"/>
          </a:xfrm>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基金投资类型</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855869"/>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21</a:t>
            </a:fld>
            <a:endParaRPr lang="zh-CN" altLang="en-US" dirty="0"/>
          </a:p>
        </p:txBody>
      </p:sp>
      <p:sp>
        <p:nvSpPr>
          <p:cNvPr id="8" name="文本框 7">
            <a:extLst>
              <a:ext uri="{FF2B5EF4-FFF2-40B4-BE49-F238E27FC236}">
                <a16:creationId xmlns:a16="http://schemas.microsoft.com/office/drawing/2014/main" id="{CFF422E5-5250-465B-A9CD-EE5C721646EC}"/>
              </a:ext>
            </a:extLst>
          </p:cNvPr>
          <p:cNvSpPr txBox="1"/>
          <p:nvPr/>
        </p:nvSpPr>
        <p:spPr>
          <a:xfrm>
            <a:off x="838200" y="883466"/>
            <a:ext cx="867354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信息来源：</a:t>
            </a:r>
            <a:r>
              <a:rPr lang="zh-CN" altLang="zh-CN" dirty="0">
                <a:latin typeface="宋体" panose="02010600030101010101" pitchFamily="2" charset="-122"/>
                <a:ea typeface="宋体" panose="02010600030101010101" pitchFamily="2" charset="-122"/>
              </a:rPr>
              <a:t>清科研究中心</a:t>
            </a:r>
            <a:r>
              <a:rPr lang="en-US" altLang="zh-CN" dirty="0">
                <a:latin typeface="宋体" panose="02010600030101010101" pitchFamily="2" charset="-122"/>
                <a:ea typeface="宋体" panose="02010600030101010101" pitchFamily="2" charset="-122"/>
              </a:rPr>
              <a:t>《2023</a:t>
            </a:r>
            <a:r>
              <a:rPr lang="zh-CN" altLang="zh-CN" dirty="0">
                <a:latin typeface="宋体" panose="02010600030101010101" pitchFamily="2" charset="-122"/>
                <a:ea typeface="宋体" panose="02010600030101010101" pitchFamily="2" charset="-122"/>
              </a:rPr>
              <a:t>年中国股权投资市场回顾与展望报告</a:t>
            </a:r>
            <a:r>
              <a:rPr lang="en-US" altLang="zh-CN" dirty="0">
                <a:latin typeface="宋体" panose="02010600030101010101" pitchFamily="2" charset="-122"/>
                <a:ea typeface="宋体" panose="02010600030101010101" pitchFamily="2" charset="-122"/>
              </a:rPr>
              <a:t>》</a:t>
            </a:r>
          </a:p>
        </p:txBody>
      </p:sp>
      <p:pic>
        <p:nvPicPr>
          <p:cNvPr id="4" name="图片 3">
            <a:extLst>
              <a:ext uri="{FF2B5EF4-FFF2-40B4-BE49-F238E27FC236}">
                <a16:creationId xmlns:a16="http://schemas.microsoft.com/office/drawing/2014/main" id="{B92CCD6A-D24C-7738-8A38-CCBBBE83279B}"/>
              </a:ext>
            </a:extLst>
          </p:cNvPr>
          <p:cNvPicPr>
            <a:picLocks noChangeAspect="1"/>
          </p:cNvPicPr>
          <p:nvPr/>
        </p:nvPicPr>
        <p:blipFill>
          <a:blip r:embed="rId2"/>
          <a:stretch>
            <a:fillRect/>
          </a:stretch>
        </p:blipFill>
        <p:spPr>
          <a:xfrm>
            <a:off x="982132" y="1440501"/>
            <a:ext cx="9929707" cy="5224683"/>
          </a:xfrm>
          <a:prstGeom prst="rect">
            <a:avLst/>
          </a:prstGeom>
        </p:spPr>
      </p:pic>
    </p:spTree>
    <p:extLst>
      <p:ext uri="{BB962C8B-B14F-4D97-AF65-F5344CB8AC3E}">
        <p14:creationId xmlns:p14="http://schemas.microsoft.com/office/powerpoint/2010/main" val="307973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基金</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有限合伙人（</a:t>
            </a:r>
            <a:r>
              <a:rPr lang="en-US" altLang="zh-CN" sz="3200" dirty="0">
                <a:latin typeface="宋体" panose="02010600030101010101" pitchFamily="2" charset="-122"/>
                <a:ea typeface="宋体" panose="02010600030101010101" pitchFamily="2" charset="-122"/>
              </a:rPr>
              <a:t>LP</a:t>
            </a:r>
            <a:r>
              <a:rPr lang="zh-CN" altLang="en-US" sz="3200"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470996"/>
            <a:ext cx="10515600" cy="4705967"/>
          </a:xfrm>
        </p:spPr>
        <p:txBody>
          <a:bodyPr>
            <a:normAutofit/>
          </a:bodyPr>
          <a:lstStyle/>
          <a:p>
            <a:pPr>
              <a:lnSpc>
                <a:spcPct val="100000"/>
              </a:lnSpc>
            </a:pPr>
            <a:r>
              <a:rPr lang="zh-CN" altLang="en-US" sz="1800" dirty="0">
                <a:latin typeface="宋体" panose="02010600030101010101" pitchFamily="2" charset="-122"/>
                <a:ea typeface="宋体" panose="02010600030101010101" pitchFamily="2" charset="-122"/>
              </a:rPr>
              <a:t>有限合伙人</a:t>
            </a:r>
            <a:r>
              <a:rPr lang="en-US" altLang="zh-CN" sz="1800" dirty="0">
                <a:latin typeface="宋体" panose="02010600030101010101" pitchFamily="2" charset="-122"/>
                <a:ea typeface="宋体" panose="02010600030101010101" pitchFamily="2" charset="-122"/>
              </a:rPr>
              <a:t>(LP)</a:t>
            </a:r>
          </a:p>
          <a:p>
            <a:pPr marL="536575" indent="-271463">
              <a:lnSpc>
                <a:spcPct val="100000"/>
              </a:lnSpc>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VC/PE</a:t>
            </a:r>
            <a:r>
              <a:rPr lang="zh-CN" altLang="en-US" sz="1800" dirty="0">
                <a:latin typeface="宋体" panose="02010600030101010101" pitchFamily="2" charset="-122"/>
                <a:ea typeface="宋体" panose="02010600030101010101" pitchFamily="2" charset="-122"/>
              </a:rPr>
              <a:t>的投资者，风险投资的资金来源</a:t>
            </a:r>
            <a:endParaRPr lang="en-US" altLang="zh-CN" sz="1800" dirty="0">
              <a:latin typeface="宋体" panose="02010600030101010101" pitchFamily="2" charset="-122"/>
              <a:ea typeface="宋体" panose="02010600030101010101" pitchFamily="2" charset="-122"/>
            </a:endParaRPr>
          </a:p>
          <a:p>
            <a:pPr marL="536575" indent="-271463">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他们以投资的数额为上限承担有限责任，不直接控制对所投公司的选择和管理</a:t>
            </a:r>
            <a:endParaRPr lang="en-US" altLang="zh-CN" sz="1800" dirty="0">
              <a:latin typeface="宋体" panose="02010600030101010101" pitchFamily="2" charset="-122"/>
              <a:ea typeface="宋体" panose="02010600030101010101" pitchFamily="2" charset="-122"/>
            </a:endParaRPr>
          </a:p>
          <a:p>
            <a:pPr marL="536575" indent="-271463">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包括：</a:t>
            </a:r>
            <a:endParaRPr lang="en-US" altLang="zh-CN" sz="1800" dirty="0">
              <a:latin typeface="宋体" panose="02010600030101010101" pitchFamily="2" charset="-122"/>
              <a:ea typeface="宋体" panose="02010600030101010101" pitchFamily="2" charset="-122"/>
            </a:endParaRPr>
          </a:p>
          <a:p>
            <a:pPr marL="879475" indent="-342900">
              <a:lnSpc>
                <a:spcPct val="100000"/>
              </a:lnSpc>
              <a:buFontTx/>
              <a:buChar char="-"/>
            </a:pPr>
            <a:r>
              <a:rPr lang="zh-CN" altLang="en-US" sz="1800" dirty="0">
                <a:latin typeface="宋体" panose="02010600030101010101" pitchFamily="2" charset="-122"/>
                <a:ea typeface="宋体" panose="02010600030101010101" pitchFamily="2" charset="-122"/>
              </a:rPr>
              <a:t>养老金</a:t>
            </a:r>
            <a:endParaRPr lang="en-US" altLang="zh-CN" sz="1800" dirty="0">
              <a:latin typeface="宋体" panose="02010600030101010101" pitchFamily="2" charset="-122"/>
              <a:ea typeface="宋体" panose="02010600030101010101" pitchFamily="2" charset="-122"/>
            </a:endParaRPr>
          </a:p>
          <a:p>
            <a:pPr marL="879475" indent="-342900">
              <a:lnSpc>
                <a:spcPct val="100000"/>
              </a:lnSpc>
              <a:buFontTx/>
              <a:buChar char="-"/>
            </a:pPr>
            <a:r>
              <a:rPr lang="zh-CN" altLang="en-US" sz="1800" dirty="0">
                <a:latin typeface="宋体" panose="02010600030101010101" pitchFamily="2" charset="-122"/>
                <a:ea typeface="宋体" panose="02010600030101010101" pitchFamily="2" charset="-122"/>
              </a:rPr>
              <a:t>学校，慈善机构的捐赠基金</a:t>
            </a:r>
            <a:endParaRPr lang="en-US" altLang="zh-CN" sz="1800" dirty="0">
              <a:latin typeface="宋体" panose="02010600030101010101" pitchFamily="2" charset="-122"/>
              <a:ea typeface="宋体" panose="02010600030101010101" pitchFamily="2" charset="-122"/>
            </a:endParaRPr>
          </a:p>
          <a:p>
            <a:pPr marL="879475" indent="-342900">
              <a:lnSpc>
                <a:spcPct val="100000"/>
              </a:lnSpc>
              <a:buFontTx/>
              <a:buChar char="-"/>
            </a:pPr>
            <a:r>
              <a:rPr lang="zh-CN" altLang="en-US" sz="1800" dirty="0">
                <a:latin typeface="宋体" panose="02010600030101010101" pitchFamily="2" charset="-122"/>
                <a:ea typeface="宋体" panose="02010600030101010101" pitchFamily="2" charset="-122"/>
              </a:rPr>
              <a:t>商业银行，投资银行，保险公司，企业</a:t>
            </a:r>
            <a:endParaRPr lang="en-US" altLang="zh-CN" sz="1800" dirty="0">
              <a:latin typeface="宋体" panose="02010600030101010101" pitchFamily="2" charset="-122"/>
              <a:ea typeface="宋体" panose="02010600030101010101" pitchFamily="2" charset="-122"/>
            </a:endParaRPr>
          </a:p>
          <a:p>
            <a:pPr marL="879475" indent="-342900">
              <a:lnSpc>
                <a:spcPct val="100000"/>
              </a:lnSpc>
              <a:buFontTx/>
              <a:buChar char="-"/>
            </a:pPr>
            <a:r>
              <a:rPr lang="zh-CN" altLang="en-US" sz="1800" dirty="0">
                <a:latin typeface="宋体" panose="02010600030101010101" pitchFamily="2" charset="-122"/>
                <a:ea typeface="宋体" panose="02010600030101010101" pitchFamily="2" charset="-122"/>
              </a:rPr>
              <a:t>主权财富基金</a:t>
            </a:r>
            <a:endParaRPr lang="en-US" altLang="zh-CN" sz="1800" dirty="0">
              <a:latin typeface="宋体" panose="02010600030101010101" pitchFamily="2" charset="-122"/>
              <a:ea typeface="宋体" panose="02010600030101010101" pitchFamily="2" charset="-122"/>
            </a:endParaRPr>
          </a:p>
          <a:p>
            <a:pPr marL="879475" indent="-342900">
              <a:lnSpc>
                <a:spcPct val="100000"/>
              </a:lnSpc>
              <a:buFontTx/>
              <a:buChar char="-"/>
            </a:pPr>
            <a:r>
              <a:rPr lang="zh-CN" altLang="en-US" sz="1800" dirty="0">
                <a:latin typeface="宋体" panose="02010600030101010101" pitchFamily="2" charset="-122"/>
                <a:ea typeface="宋体" panose="02010600030101010101" pitchFamily="2" charset="-122"/>
              </a:rPr>
              <a:t>基金之基金（</a:t>
            </a:r>
            <a:r>
              <a:rPr lang="en-US" altLang="zh-CN" sz="1800" dirty="0">
                <a:latin typeface="宋体" panose="02010600030101010101" pitchFamily="2" charset="-122"/>
                <a:ea typeface="宋体" panose="02010600030101010101" pitchFamily="2" charset="-122"/>
              </a:rPr>
              <a:t>Funds-of-Funds, FOF)</a:t>
            </a:r>
          </a:p>
          <a:p>
            <a:pPr marL="879475" indent="-342900">
              <a:lnSpc>
                <a:spcPct val="100000"/>
              </a:lnSpc>
              <a:buFontTx/>
              <a:buChar char="-"/>
            </a:pPr>
            <a:r>
              <a:rPr lang="zh-CN" altLang="en-US" sz="1800" dirty="0">
                <a:latin typeface="宋体" panose="02010600030101010101" pitchFamily="2" charset="-122"/>
                <a:ea typeface="宋体" panose="02010600030101010101" pitchFamily="2" charset="-122"/>
              </a:rPr>
              <a:t>富裕的家庭和个人</a:t>
            </a:r>
            <a:endParaRPr lang="en-US" altLang="zh-CN" sz="1800" dirty="0">
              <a:latin typeface="宋体" panose="02010600030101010101" pitchFamily="2" charset="-122"/>
              <a:ea typeface="宋体" panose="02010600030101010101" pitchFamily="2" charset="-122"/>
            </a:endParaRPr>
          </a:p>
          <a:p>
            <a:pPr marL="536575" indent="-271463">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国外的</a:t>
            </a: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中</a:t>
            </a:r>
            <a:r>
              <a:rPr lang="en-US" altLang="zh-CN" sz="1800" dirty="0">
                <a:latin typeface="宋体" panose="02010600030101010101" pitchFamily="2" charset="-122"/>
                <a:ea typeface="宋体" panose="02010600030101010101" pitchFamily="2" charset="-122"/>
              </a:rPr>
              <a:t>98%</a:t>
            </a:r>
            <a:r>
              <a:rPr lang="zh-CN" altLang="en-US" sz="1800" dirty="0">
                <a:latin typeface="宋体" panose="02010600030101010101" pitchFamily="2" charset="-122"/>
                <a:ea typeface="宋体" panose="02010600030101010101" pitchFamily="2" charset="-122"/>
              </a:rPr>
              <a:t>左右是机构投资者，其中养老保险，企业财团，</a:t>
            </a:r>
            <a:r>
              <a:rPr lang="en-US" altLang="zh-CN" sz="1800" dirty="0">
                <a:latin typeface="宋体" panose="02010600030101010101" pitchFamily="2" charset="-122"/>
                <a:ea typeface="宋体" panose="02010600030101010101" pitchFamily="2" charset="-122"/>
              </a:rPr>
              <a:t>FOF</a:t>
            </a:r>
            <a:r>
              <a:rPr lang="zh-CN" altLang="en-US" sz="1800" dirty="0">
                <a:latin typeface="宋体" panose="02010600030101010101" pitchFamily="2" charset="-122"/>
                <a:ea typeface="宋体" panose="02010600030101010101" pitchFamily="2" charset="-122"/>
              </a:rPr>
              <a:t>，投资公司，银行等金融机构，基金会等机构投资者占到全部的</a:t>
            </a:r>
            <a:r>
              <a:rPr lang="en-US" altLang="zh-CN" sz="1800" dirty="0">
                <a:latin typeface="宋体" panose="02010600030101010101" pitchFamily="2" charset="-122"/>
                <a:ea typeface="宋体" panose="02010600030101010101" pitchFamily="2" charset="-122"/>
              </a:rPr>
              <a:t>80%</a:t>
            </a:r>
            <a:r>
              <a:rPr lang="zh-CN" altLang="en-US" sz="1800" dirty="0">
                <a:latin typeface="宋体" panose="02010600030101010101" pitchFamily="2" charset="-122"/>
                <a:ea typeface="宋体" panose="02010600030101010101" pitchFamily="2" charset="-122"/>
              </a:rPr>
              <a:t>以上</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22</a:t>
            </a:fld>
            <a:endParaRPr lang="zh-CN" altLang="en-US" dirty="0"/>
          </a:p>
        </p:txBody>
      </p:sp>
    </p:spTree>
    <p:extLst>
      <p:ext uri="{BB962C8B-B14F-4D97-AF65-F5344CB8AC3E}">
        <p14:creationId xmlns:p14="http://schemas.microsoft.com/office/powerpoint/2010/main" val="169611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VC/PE LP</a:t>
            </a:r>
            <a:r>
              <a:rPr lang="zh-CN" altLang="en-US" sz="3200" dirty="0">
                <a:latin typeface="宋体" panose="02010600030101010101" pitchFamily="2" charset="-122"/>
                <a:ea typeface="宋体" panose="02010600030101010101" pitchFamily="2" charset="-122"/>
              </a:rPr>
              <a:t>在中国</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43270"/>
            <a:ext cx="10515600" cy="4533693"/>
          </a:xfrm>
        </p:spPr>
        <p:txBody>
          <a:bodyPr>
            <a:normAutofit/>
          </a:bodyPr>
          <a:lstStyle/>
          <a:p>
            <a:pPr>
              <a:lnSpc>
                <a:spcPct val="100000"/>
              </a:lnSpc>
            </a:pPr>
            <a:r>
              <a:rPr lang="en-US" altLang="zh-CN" sz="1800" dirty="0">
                <a:latin typeface="宋体" panose="02010600030101010101" pitchFamily="2" charset="-122"/>
                <a:ea typeface="宋体" panose="02010600030101010101" pitchFamily="2" charset="-122"/>
              </a:rPr>
              <a:t>2019</a:t>
            </a:r>
            <a:r>
              <a:rPr lang="zh-CN" altLang="en-US" sz="1800" dirty="0">
                <a:latin typeface="宋体" panose="02010600030101010101" pitchFamily="2" charset="-122"/>
                <a:ea typeface="宋体" panose="02010600030101010101" pitchFamily="2" charset="-122"/>
              </a:rPr>
              <a:t>年中国股权投资市场人民币基金</a:t>
            </a: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出资额达到</a:t>
            </a:r>
            <a:r>
              <a:rPr lang="en-US" altLang="zh-CN" sz="1800" dirty="0">
                <a:latin typeface="宋体" panose="02010600030101010101" pitchFamily="2" charset="-122"/>
                <a:ea typeface="宋体" panose="02010600030101010101" pitchFamily="2" charset="-122"/>
              </a:rPr>
              <a:t>9166</a:t>
            </a:r>
            <a:r>
              <a:rPr lang="zh-CN" altLang="en-US" sz="1800" dirty="0">
                <a:latin typeface="宋体" panose="02010600030101010101" pitchFamily="2" charset="-122"/>
                <a:ea typeface="宋体" panose="02010600030101010101" pitchFamily="2" charset="-122"/>
              </a:rPr>
              <a:t>亿元；近</a:t>
            </a:r>
            <a:r>
              <a:rPr lang="en-US" altLang="zh-CN" sz="1800" dirty="0">
                <a:latin typeface="宋体" panose="02010600030101010101" pitchFamily="2" charset="-122"/>
                <a:ea typeface="宋体" panose="02010600030101010101" pitchFamily="2" charset="-122"/>
              </a:rPr>
              <a:t>12</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000</a:t>
            </a:r>
            <a:r>
              <a:rPr lang="zh-CN" altLang="en-US" sz="1800" dirty="0">
                <a:latin typeface="宋体" panose="02010600030101010101" pitchFamily="2" charset="-122"/>
                <a:ea typeface="宋体" panose="02010600030101010101" pitchFamily="2" charset="-122"/>
              </a:rPr>
              <a:t>家机构及个人</a:t>
            </a: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参与</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600</a:t>
            </a:r>
            <a:r>
              <a:rPr lang="zh-CN" altLang="en-US" sz="1800" dirty="0">
                <a:latin typeface="宋体" panose="02010600030101010101" pitchFamily="2" charset="-122"/>
                <a:ea typeface="宋体" panose="02010600030101010101" pitchFamily="2" charset="-122"/>
              </a:rPr>
              <a:t>余支人民币基金募集，投资主体趋于机构化和国资化</a:t>
            </a:r>
            <a:endParaRPr lang="en-US" altLang="zh-CN" sz="1800" dirty="0">
              <a:latin typeface="宋体" panose="02010600030101010101" pitchFamily="2" charset="-122"/>
              <a:ea typeface="宋体" panose="02010600030101010101" pitchFamily="2" charset="-122"/>
            </a:endParaRPr>
          </a:p>
          <a:p>
            <a:pPr marL="536575" indent="-271463">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机构</a:t>
            </a: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占比增长</a:t>
            </a:r>
            <a:endParaRPr lang="en-US" altLang="zh-CN" sz="1800" dirty="0">
              <a:latin typeface="宋体" panose="02010600030101010101" pitchFamily="2" charset="-122"/>
              <a:ea typeface="宋体" panose="02010600030101010101" pitchFamily="2" charset="-122"/>
            </a:endParaRPr>
          </a:p>
          <a:p>
            <a:pPr marL="879475" indent="-342900">
              <a:lnSpc>
                <a:spcPct val="100000"/>
              </a:lnSpc>
              <a:buFontTx/>
              <a:buChar char="-"/>
            </a:pP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以非上市公司，政府机构</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政府出资平台，政府引导基金，私募基金管理机构以及金融机构为主</a:t>
            </a:r>
            <a:endParaRPr lang="en-US" altLang="zh-CN" sz="1800" dirty="0">
              <a:latin typeface="宋体" panose="02010600030101010101" pitchFamily="2" charset="-122"/>
              <a:ea typeface="宋体" panose="02010600030101010101" pitchFamily="2" charset="-122"/>
            </a:endParaRPr>
          </a:p>
          <a:p>
            <a:pPr marL="536575" indent="-271463">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国资</a:t>
            </a: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渗透率显著提高</a:t>
            </a:r>
            <a:endParaRPr lang="en-US" altLang="zh-CN" sz="1800" dirty="0">
              <a:latin typeface="宋体" panose="02010600030101010101" pitchFamily="2" charset="-122"/>
              <a:ea typeface="宋体" panose="02010600030101010101" pitchFamily="2" charset="-122"/>
            </a:endParaRPr>
          </a:p>
          <a:p>
            <a:pPr marL="879475" indent="-342900">
              <a:lnSpc>
                <a:spcPct val="100000"/>
              </a:lnSpc>
              <a:buFontTx/>
              <a:buChar char="-"/>
            </a:pPr>
            <a:r>
              <a:rPr lang="zh-CN" altLang="en-US" sz="1800" dirty="0">
                <a:latin typeface="宋体" panose="02010600030101010101" pitchFamily="2" charset="-122"/>
                <a:ea typeface="宋体" panose="02010600030101010101" pitchFamily="2" charset="-122"/>
              </a:rPr>
              <a:t>非上市公司</a:t>
            </a: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出资中，国资背景企业占比</a:t>
            </a:r>
            <a:r>
              <a:rPr lang="en-US" altLang="zh-CN" sz="1800" dirty="0">
                <a:latin typeface="宋体" panose="02010600030101010101" pitchFamily="2" charset="-122"/>
                <a:ea typeface="宋体" panose="02010600030101010101" pitchFamily="2" charset="-122"/>
              </a:rPr>
              <a:t>33.2%</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879475" indent="-342900">
              <a:lnSpc>
                <a:spcPct val="100000"/>
              </a:lnSpc>
              <a:buFontTx/>
              <a:buChar char="-"/>
            </a:pPr>
            <a:r>
              <a:rPr lang="zh-CN" altLang="en-US" sz="1800" dirty="0">
                <a:latin typeface="宋体" panose="02010600030101010101" pitchFamily="2" charset="-122"/>
                <a:ea typeface="宋体" panose="02010600030101010101" pitchFamily="2" charset="-122"/>
              </a:rPr>
              <a:t>政府机构</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政府出资平台，政府引导金，金融机构等机构</a:t>
            </a: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以国资背景为主</a:t>
            </a:r>
            <a:endParaRPr lang="en-US" altLang="zh-CN" sz="1800" dirty="0">
              <a:latin typeface="宋体" panose="02010600030101010101" pitchFamily="2" charset="-122"/>
              <a:ea typeface="宋体" panose="02010600030101010101" pitchFamily="2" charset="-122"/>
            </a:endParaRPr>
          </a:p>
          <a:p>
            <a:pPr marL="536575" indent="-271463">
              <a:lnSpc>
                <a:spcPct val="100000"/>
              </a:lnSpc>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单次出资额平均为</a:t>
            </a:r>
            <a:r>
              <a:rPr lang="en-US" altLang="zh-CN" sz="1800" dirty="0">
                <a:latin typeface="宋体" panose="02010600030101010101" pitchFamily="2" charset="-122"/>
                <a:ea typeface="宋体" panose="02010600030101010101" pitchFamily="2" charset="-122"/>
              </a:rPr>
              <a:t>0.7</a:t>
            </a:r>
            <a:r>
              <a:rPr lang="zh-CN" altLang="en-US" sz="1800" dirty="0">
                <a:latin typeface="宋体" panose="02010600030101010101" pitchFamily="2" charset="-122"/>
                <a:ea typeface="宋体" panose="02010600030101010101" pitchFamily="2" charset="-122"/>
              </a:rPr>
              <a:t>亿元</a:t>
            </a:r>
            <a:endParaRPr lang="en-US" altLang="zh-CN" sz="1800" dirty="0">
              <a:latin typeface="宋体" panose="02010600030101010101" pitchFamily="2" charset="-122"/>
              <a:ea typeface="宋体" panose="02010600030101010101" pitchFamily="2" charset="-122"/>
            </a:endParaRPr>
          </a:p>
          <a:p>
            <a:pPr marL="536575" indent="-271463">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机构</a:t>
            </a: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中，政府引导基金投资活跃度最高，单支政府引导金平均出资次数达</a:t>
            </a:r>
            <a:r>
              <a:rPr lang="en-US" altLang="zh-CN" sz="1800" dirty="0">
                <a:latin typeface="宋体" panose="02010600030101010101" pitchFamily="2" charset="-122"/>
                <a:ea typeface="宋体" panose="02010600030101010101" pitchFamily="2" charset="-122"/>
              </a:rPr>
              <a:t>2.76</a:t>
            </a:r>
            <a:r>
              <a:rPr lang="zh-CN" altLang="en-US" sz="1800" dirty="0">
                <a:latin typeface="宋体" panose="02010600030101010101" pitchFamily="2" charset="-122"/>
                <a:ea typeface="宋体" panose="02010600030101010101" pitchFamily="2" charset="-122"/>
              </a:rPr>
              <a:t>次</a:t>
            </a:r>
            <a:endParaRPr lang="en-US" altLang="zh-CN" sz="1800" dirty="0">
              <a:latin typeface="宋体" panose="02010600030101010101" pitchFamily="2" charset="-122"/>
              <a:ea typeface="宋体" panose="02010600030101010101" pitchFamily="2" charset="-122"/>
            </a:endParaRPr>
          </a:p>
          <a:p>
            <a:pPr marL="536575" indent="-271463">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富有家族及个人作为原始投资者占据数量优势</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23</a:t>
            </a:fld>
            <a:endParaRPr lang="zh-CN" altLang="en-US" dirty="0"/>
          </a:p>
        </p:txBody>
      </p:sp>
    </p:spTree>
    <p:extLst>
      <p:ext uri="{BB962C8B-B14F-4D97-AF65-F5344CB8AC3E}">
        <p14:creationId xmlns:p14="http://schemas.microsoft.com/office/powerpoint/2010/main" val="1659841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VC/PE LP</a:t>
            </a:r>
            <a:r>
              <a:rPr lang="zh-CN" altLang="en-US" sz="3200" dirty="0">
                <a:latin typeface="宋体" panose="02010600030101010101" pitchFamily="2" charset="-122"/>
                <a:ea typeface="宋体" panose="02010600030101010101" pitchFamily="2" charset="-122"/>
              </a:rPr>
              <a:t>在中国</a:t>
            </a:r>
            <a:r>
              <a:rPr lang="en-US" altLang="zh-CN" sz="3200" dirty="0">
                <a:latin typeface="宋体" panose="02010600030101010101" pitchFamily="2" charset="-122"/>
                <a:ea typeface="宋体" panose="02010600030101010101" pitchFamily="2" charset="-122"/>
              </a:rPr>
              <a:t>2019</a:t>
            </a:r>
            <a:endParaRPr lang="zh-CN" altLang="en-US" sz="32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24</a:t>
            </a:fld>
            <a:endParaRPr lang="zh-CN" altLang="en-US" dirty="0"/>
          </a:p>
        </p:txBody>
      </p:sp>
      <p:sp>
        <p:nvSpPr>
          <p:cNvPr id="6" name="文本框 5">
            <a:extLst>
              <a:ext uri="{FF2B5EF4-FFF2-40B4-BE49-F238E27FC236}">
                <a16:creationId xmlns:a16="http://schemas.microsoft.com/office/drawing/2014/main" id="{997238C3-189F-4695-9981-641803EB6BC8}"/>
              </a:ext>
            </a:extLst>
          </p:cNvPr>
          <p:cNvSpPr txBox="1"/>
          <p:nvPr/>
        </p:nvSpPr>
        <p:spPr>
          <a:xfrm>
            <a:off x="887896" y="1451113"/>
            <a:ext cx="867354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信息来源：</a:t>
            </a:r>
            <a:r>
              <a:rPr lang="zh-CN" altLang="zh-CN" dirty="0">
                <a:latin typeface="宋体" panose="02010600030101010101" pitchFamily="2" charset="-122"/>
                <a:ea typeface="宋体" panose="02010600030101010101" pitchFamily="2" charset="-122"/>
              </a:rPr>
              <a:t>清科研究中心</a:t>
            </a:r>
            <a:r>
              <a:rPr lang="en-US" altLang="zh-CN" dirty="0">
                <a:latin typeface="宋体" panose="02010600030101010101" pitchFamily="2" charset="-122"/>
                <a:ea typeface="宋体" panose="02010600030101010101" pitchFamily="2" charset="-122"/>
              </a:rPr>
              <a:t>《2019</a:t>
            </a:r>
            <a:r>
              <a:rPr lang="zh-CN" altLang="zh-CN" dirty="0">
                <a:latin typeface="宋体" panose="02010600030101010101" pitchFamily="2" charset="-122"/>
                <a:ea typeface="宋体" panose="02010600030101010101" pitchFamily="2" charset="-122"/>
              </a:rPr>
              <a:t>年中国股权投资市场回顾与展望报告</a:t>
            </a:r>
            <a:r>
              <a:rPr lang="en-US" altLang="zh-CN" dirty="0">
                <a:latin typeface="宋体" panose="02010600030101010101" pitchFamily="2" charset="-122"/>
                <a:ea typeface="宋体" panose="02010600030101010101" pitchFamily="2" charset="-122"/>
              </a:rPr>
              <a:t>》</a:t>
            </a:r>
          </a:p>
        </p:txBody>
      </p:sp>
      <p:pic>
        <p:nvPicPr>
          <p:cNvPr id="9" name="图片 8">
            <a:extLst>
              <a:ext uri="{FF2B5EF4-FFF2-40B4-BE49-F238E27FC236}">
                <a16:creationId xmlns:a16="http://schemas.microsoft.com/office/drawing/2014/main" id="{4F827780-46B8-41F2-8693-F0C09F0EAAB9}"/>
              </a:ext>
            </a:extLst>
          </p:cNvPr>
          <p:cNvPicPr>
            <a:picLocks noChangeAspect="1"/>
          </p:cNvPicPr>
          <p:nvPr/>
        </p:nvPicPr>
        <p:blipFill>
          <a:blip r:embed="rId2"/>
          <a:stretch>
            <a:fillRect/>
          </a:stretch>
        </p:blipFill>
        <p:spPr>
          <a:xfrm>
            <a:off x="559905" y="2246194"/>
            <a:ext cx="11353800" cy="3867457"/>
          </a:xfrm>
          <a:prstGeom prst="rect">
            <a:avLst/>
          </a:prstGeom>
        </p:spPr>
      </p:pic>
    </p:spTree>
    <p:extLst>
      <p:ext uri="{BB962C8B-B14F-4D97-AF65-F5344CB8AC3E}">
        <p14:creationId xmlns:p14="http://schemas.microsoft.com/office/powerpoint/2010/main" val="270252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基金</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普通合伙人（</a:t>
            </a:r>
            <a:r>
              <a:rPr lang="en-US" altLang="zh-CN" sz="3200" dirty="0">
                <a:latin typeface="宋体" panose="02010600030101010101" pitchFamily="2" charset="-122"/>
                <a:ea typeface="宋体" panose="02010600030101010101" pitchFamily="2" charset="-122"/>
              </a:rPr>
              <a:t>GP</a:t>
            </a:r>
            <a:r>
              <a:rPr lang="zh-CN" altLang="en-US" sz="3200"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90688"/>
            <a:ext cx="10515600" cy="4486275"/>
          </a:xfrm>
        </p:spPr>
        <p:txBody>
          <a:bodyPr>
            <a:normAutofit/>
          </a:bodyPr>
          <a:lstStyle/>
          <a:p>
            <a:pPr>
              <a:lnSpc>
                <a:spcPct val="100000"/>
              </a:lnSpc>
            </a:pPr>
            <a:r>
              <a:rPr lang="zh-CN" altLang="en-US" sz="2000" dirty="0">
                <a:latin typeface="宋体" panose="02010600030101010101" pitchFamily="2" charset="-122"/>
                <a:ea typeface="宋体" panose="02010600030101010101" pitchFamily="2" charset="-122"/>
              </a:rPr>
              <a:t>普通合伙人（</a:t>
            </a:r>
            <a:r>
              <a:rPr lang="en-US" altLang="zh-CN" sz="2000" dirty="0">
                <a:latin typeface="宋体" panose="02010600030101010101" pitchFamily="2" charset="-122"/>
                <a:ea typeface="宋体" panose="02010600030101010101" pitchFamily="2" charset="-122"/>
              </a:rPr>
              <a:t>GP</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536575" indent="-271463">
              <a:lnSpc>
                <a:spcPct val="10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GP</a:t>
            </a:r>
            <a:r>
              <a:rPr lang="zh-CN" altLang="en-US" sz="2000" dirty="0">
                <a:latin typeface="宋体" panose="02010600030101010101" pitchFamily="2" charset="-122"/>
                <a:ea typeface="宋体" panose="02010600030101010101" pitchFamily="2" charset="-122"/>
              </a:rPr>
              <a:t>对投资公司组合的选择和管理负无限责任</a:t>
            </a:r>
            <a:endParaRPr lang="en-US" altLang="zh-CN" sz="2000" dirty="0">
              <a:latin typeface="宋体" panose="02010600030101010101" pitchFamily="2" charset="-122"/>
              <a:ea typeface="宋体" panose="02010600030101010101" pitchFamily="2" charset="-122"/>
            </a:endParaRPr>
          </a:p>
          <a:p>
            <a:pPr marL="536575" indent="-271463">
              <a:lnSpc>
                <a:spcPct val="10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为了减少经营风险，在进行基金架构设计的时候，需要对此进行一定的法律规避</a:t>
            </a:r>
            <a:endParaRPr lang="en-US" altLang="zh-CN" sz="2000" dirty="0">
              <a:latin typeface="宋体" panose="02010600030101010101" pitchFamily="2" charset="-122"/>
              <a:ea typeface="宋体" panose="02010600030101010101" pitchFamily="2" charset="-122"/>
            </a:endParaRPr>
          </a:p>
          <a:p>
            <a:pPr marL="536575" indent="-271463">
              <a:lnSpc>
                <a:spcPct val="10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GP</a:t>
            </a:r>
            <a:r>
              <a:rPr lang="zh-CN" altLang="en-US" sz="2000" dirty="0">
                <a:latin typeface="宋体" panose="02010600030101010101" pitchFamily="2" charset="-122"/>
                <a:ea typeface="宋体" panose="02010600030101010101" pitchFamily="2" charset="-122"/>
              </a:rPr>
              <a:t>为有限责任公司（</a:t>
            </a:r>
            <a:r>
              <a:rPr lang="en-US" altLang="zh-CN" sz="2000" dirty="0">
                <a:latin typeface="宋体" panose="02010600030101010101" pitchFamily="2" charset="-122"/>
                <a:ea typeface="宋体" panose="02010600030101010101" pitchFamily="2" charset="-122"/>
              </a:rPr>
              <a:t>LLC</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879475" indent="-342900">
              <a:lnSpc>
                <a:spcPct val="100000"/>
              </a:lnSpc>
              <a:buFontTx/>
              <a:buChar char="-"/>
            </a:pPr>
            <a:r>
              <a:rPr lang="zh-CN" altLang="en-US" sz="2000" dirty="0">
                <a:latin typeface="宋体" panose="02010600030101010101" pitchFamily="2" charset="-122"/>
                <a:ea typeface="宋体" panose="02010600030101010101" pitchFamily="2" charset="-122"/>
              </a:rPr>
              <a:t>公司成为了普通合伙人，而自然人投资者成为了公司的股东</a:t>
            </a:r>
            <a:endParaRPr lang="en-US" altLang="zh-CN" sz="2000" dirty="0">
              <a:latin typeface="宋体" panose="02010600030101010101" pitchFamily="2" charset="-122"/>
              <a:ea typeface="宋体" panose="02010600030101010101" pitchFamily="2" charset="-122"/>
            </a:endParaRPr>
          </a:p>
          <a:p>
            <a:pPr marL="879475" indent="-342900">
              <a:lnSpc>
                <a:spcPct val="100000"/>
              </a:lnSpc>
              <a:buFontTx/>
              <a:buChar char="-"/>
            </a:pPr>
            <a:r>
              <a:rPr lang="zh-CN" altLang="en-US" sz="2000" dirty="0">
                <a:latin typeface="宋体" panose="02010600030101010101" pitchFamily="2" charset="-122"/>
                <a:ea typeface="宋体" panose="02010600030101010101" pitchFamily="2" charset="-122"/>
              </a:rPr>
              <a:t>作为基金的普通合伙人在基金层面承担无限连带责任，满足合伙企业法的要求</a:t>
            </a:r>
            <a:endParaRPr lang="en-US" altLang="zh-CN" sz="2000" dirty="0">
              <a:latin typeface="宋体" panose="02010600030101010101" pitchFamily="2" charset="-122"/>
              <a:ea typeface="宋体" panose="02010600030101010101" pitchFamily="2" charset="-122"/>
            </a:endParaRPr>
          </a:p>
          <a:p>
            <a:pPr marL="879475" indent="-342900">
              <a:lnSpc>
                <a:spcPct val="100000"/>
              </a:lnSpc>
              <a:buFontTx/>
              <a:buChar char="-"/>
            </a:pPr>
            <a:r>
              <a:rPr lang="zh-CN" altLang="en-US" sz="2000" dirty="0">
                <a:latin typeface="宋体" panose="02010600030101010101" pitchFamily="2" charset="-122"/>
                <a:ea typeface="宋体" panose="02010600030101010101" pitchFamily="2" charset="-122"/>
              </a:rPr>
              <a:t>在</a:t>
            </a:r>
            <a:r>
              <a:rPr lang="en-US" altLang="zh-CN" sz="2000" dirty="0">
                <a:latin typeface="宋体" panose="02010600030101010101" pitchFamily="2" charset="-122"/>
                <a:ea typeface="宋体" panose="02010600030101010101" pitchFamily="2" charset="-122"/>
              </a:rPr>
              <a:t>GP</a:t>
            </a:r>
            <a:r>
              <a:rPr lang="zh-CN" altLang="en-US" sz="2000" dirty="0">
                <a:latin typeface="宋体" panose="02010600030101010101" pitchFamily="2" charset="-122"/>
                <a:ea typeface="宋体" panose="02010600030101010101" pitchFamily="2" charset="-122"/>
              </a:rPr>
              <a:t>（有限责任）内部，根据公司法，各股东以认缴的注册资本为限承担有限责任，从而在股东层面有效规避了</a:t>
            </a:r>
            <a:r>
              <a:rPr lang="en-US" altLang="zh-CN" sz="2000" dirty="0">
                <a:latin typeface="宋体" panose="02010600030101010101" pitchFamily="2" charset="-122"/>
                <a:ea typeface="宋体" panose="02010600030101010101" pitchFamily="2" charset="-122"/>
              </a:rPr>
              <a:t>GP</a:t>
            </a:r>
            <a:r>
              <a:rPr lang="zh-CN" altLang="en-US" sz="2000" dirty="0">
                <a:latin typeface="宋体" panose="02010600030101010101" pitchFamily="2" charset="-122"/>
                <a:ea typeface="宋体" panose="02010600030101010101" pitchFamily="2" charset="-122"/>
              </a:rPr>
              <a:t>（有限公司）须承担的无限连带责任风险</a:t>
            </a:r>
            <a:endParaRPr lang="en-US" altLang="zh-CN" sz="20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25</a:t>
            </a:fld>
            <a:endParaRPr lang="zh-CN" altLang="en-US" dirty="0"/>
          </a:p>
        </p:txBody>
      </p:sp>
    </p:spTree>
    <p:extLst>
      <p:ext uri="{BB962C8B-B14F-4D97-AF65-F5344CB8AC3E}">
        <p14:creationId xmlns:p14="http://schemas.microsoft.com/office/powerpoint/2010/main" val="4218339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基金</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有限合伙人（</a:t>
            </a:r>
            <a:r>
              <a:rPr lang="en-US" altLang="zh-CN" sz="3200" dirty="0">
                <a:latin typeface="宋体" panose="02010600030101010101" pitchFamily="2" charset="-122"/>
                <a:ea typeface="宋体" panose="02010600030101010101" pitchFamily="2" charset="-122"/>
              </a:rPr>
              <a:t>LP</a:t>
            </a:r>
            <a:r>
              <a:rPr lang="zh-CN" altLang="en-US" sz="3200" dirty="0">
                <a:latin typeface="宋体" panose="02010600030101010101" pitchFamily="2" charset="-122"/>
                <a:ea typeface="宋体" panose="02010600030101010101" pitchFamily="2" charset="-122"/>
              </a:rPr>
              <a:t>）</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26</a:t>
            </a:fld>
            <a:endParaRPr lang="zh-CN" altLang="en-US" dirty="0"/>
          </a:p>
        </p:txBody>
      </p:sp>
      <p:grpSp>
        <p:nvGrpSpPr>
          <p:cNvPr id="19" name="组合 18">
            <a:extLst>
              <a:ext uri="{FF2B5EF4-FFF2-40B4-BE49-F238E27FC236}">
                <a16:creationId xmlns:a16="http://schemas.microsoft.com/office/drawing/2014/main" id="{AF3B5E63-5EC3-4F50-8A87-3B104D5E3B13}"/>
              </a:ext>
            </a:extLst>
          </p:cNvPr>
          <p:cNvGrpSpPr/>
          <p:nvPr/>
        </p:nvGrpSpPr>
        <p:grpSpPr>
          <a:xfrm>
            <a:off x="901142" y="1961324"/>
            <a:ext cx="5095469" cy="2239617"/>
            <a:chOff x="901142" y="1961324"/>
            <a:chExt cx="5095469" cy="2239617"/>
          </a:xfrm>
        </p:grpSpPr>
        <p:sp>
          <p:nvSpPr>
            <p:cNvPr id="8" name="矩形: 圆角 7">
              <a:extLst>
                <a:ext uri="{FF2B5EF4-FFF2-40B4-BE49-F238E27FC236}">
                  <a16:creationId xmlns:a16="http://schemas.microsoft.com/office/drawing/2014/main" id="{ABEFBA8E-DFC4-4098-A83F-CA058C5E882E}"/>
                </a:ext>
              </a:extLst>
            </p:cNvPr>
            <p:cNvSpPr/>
            <p:nvPr/>
          </p:nvSpPr>
          <p:spPr>
            <a:xfrm>
              <a:off x="1245704" y="1981200"/>
              <a:ext cx="1928192" cy="43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普通合伙人（</a:t>
              </a:r>
              <a:r>
                <a:rPr lang="en-US" altLang="zh-CN" dirty="0"/>
                <a:t>GP</a:t>
              </a:r>
              <a:r>
                <a:rPr lang="zh-CN" altLang="en-US" dirty="0"/>
                <a:t>）</a:t>
              </a:r>
            </a:p>
          </p:txBody>
        </p:sp>
        <p:sp>
          <p:nvSpPr>
            <p:cNvPr id="9" name="矩形: 圆角 8">
              <a:extLst>
                <a:ext uri="{FF2B5EF4-FFF2-40B4-BE49-F238E27FC236}">
                  <a16:creationId xmlns:a16="http://schemas.microsoft.com/office/drawing/2014/main" id="{C7F8BD73-58D7-4546-AFD3-22638EC753A9}"/>
                </a:ext>
              </a:extLst>
            </p:cNvPr>
            <p:cNvSpPr/>
            <p:nvPr/>
          </p:nvSpPr>
          <p:spPr>
            <a:xfrm>
              <a:off x="3445559" y="1961324"/>
              <a:ext cx="1928192" cy="43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有限合伙人（</a:t>
              </a:r>
              <a:r>
                <a:rPr lang="en-US" altLang="zh-CN" dirty="0"/>
                <a:t>LP</a:t>
              </a:r>
              <a:r>
                <a:rPr lang="zh-CN" altLang="en-US" dirty="0"/>
                <a:t>）</a:t>
              </a:r>
            </a:p>
          </p:txBody>
        </p:sp>
        <p:sp>
          <p:nvSpPr>
            <p:cNvPr id="10" name="矩形: 圆角 9">
              <a:extLst>
                <a:ext uri="{FF2B5EF4-FFF2-40B4-BE49-F238E27FC236}">
                  <a16:creationId xmlns:a16="http://schemas.microsoft.com/office/drawing/2014/main" id="{820474C3-36C1-480E-9875-5E00D1494779}"/>
                </a:ext>
              </a:extLst>
            </p:cNvPr>
            <p:cNvSpPr/>
            <p:nvPr/>
          </p:nvSpPr>
          <p:spPr>
            <a:xfrm>
              <a:off x="2630556" y="3763619"/>
              <a:ext cx="1517374" cy="43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基金</a:t>
              </a:r>
            </a:p>
          </p:txBody>
        </p:sp>
        <p:cxnSp>
          <p:nvCxnSpPr>
            <p:cNvPr id="12" name="直接箭头连接符 11">
              <a:extLst>
                <a:ext uri="{FF2B5EF4-FFF2-40B4-BE49-F238E27FC236}">
                  <a16:creationId xmlns:a16="http://schemas.microsoft.com/office/drawing/2014/main" id="{02F8EA80-CE3F-41E4-8B49-6CB18ADB031C}"/>
                </a:ext>
              </a:extLst>
            </p:cNvPr>
            <p:cNvCxnSpPr>
              <a:cxnSpLocks/>
            </p:cNvCxnSpPr>
            <p:nvPr/>
          </p:nvCxnSpPr>
          <p:spPr>
            <a:xfrm>
              <a:off x="2073965" y="2418522"/>
              <a:ext cx="1166198" cy="132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3ED3C22-8505-46AF-9CA7-963D7D0CD6E8}"/>
                </a:ext>
              </a:extLst>
            </p:cNvPr>
            <p:cNvCxnSpPr>
              <a:stCxn id="9" idx="2"/>
            </p:cNvCxnSpPr>
            <p:nvPr/>
          </p:nvCxnSpPr>
          <p:spPr>
            <a:xfrm flipH="1">
              <a:off x="3511826" y="2398646"/>
              <a:ext cx="897829" cy="1345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76CF4840-4BB8-4F43-9F25-F07304DF35BC}"/>
                </a:ext>
              </a:extLst>
            </p:cNvPr>
            <p:cNvSpPr txBox="1"/>
            <p:nvPr/>
          </p:nvSpPr>
          <p:spPr>
            <a:xfrm>
              <a:off x="901142" y="2657062"/>
              <a:ext cx="2166729" cy="1077218"/>
            </a:xfrm>
            <a:prstGeom prst="rect">
              <a:avLst/>
            </a:prstGeom>
            <a:noFill/>
          </p:spPr>
          <p:txBody>
            <a:bodyPr wrap="square" rtlCol="0">
              <a:spAutoFit/>
            </a:bodyPr>
            <a:lstStyle/>
            <a:p>
              <a:r>
                <a:rPr lang="zh-CN" altLang="en-US" sz="1600" dirty="0"/>
                <a:t>出资</a:t>
              </a:r>
              <a:r>
                <a:rPr lang="en-US" altLang="zh-CN" sz="1600" dirty="0"/>
                <a:t>1%</a:t>
              </a:r>
            </a:p>
            <a:p>
              <a:r>
                <a:rPr lang="zh-CN" altLang="en-US" sz="1600" dirty="0"/>
                <a:t>负责运营</a:t>
              </a:r>
              <a:endParaRPr lang="en-US" altLang="zh-CN" sz="1600" dirty="0"/>
            </a:p>
            <a:p>
              <a:r>
                <a:rPr lang="zh-CN" altLang="en-US" sz="1600" dirty="0"/>
                <a:t>承担无限责任</a:t>
              </a:r>
              <a:endParaRPr lang="en-US" altLang="zh-CN" sz="1600" dirty="0"/>
            </a:p>
            <a:p>
              <a:r>
                <a:rPr lang="zh-CN" altLang="en-US" sz="1600" dirty="0"/>
                <a:t>管理费</a:t>
              </a:r>
              <a:r>
                <a:rPr lang="en-US" altLang="zh-CN" sz="1600" dirty="0"/>
                <a:t>+</a:t>
              </a:r>
              <a:r>
                <a:rPr lang="zh-CN" altLang="en-US" sz="1600" dirty="0"/>
                <a:t>收益分成</a:t>
              </a:r>
              <a:r>
                <a:rPr lang="en-US" altLang="zh-CN" sz="1600" dirty="0"/>
                <a:t>20%</a:t>
              </a:r>
              <a:endParaRPr lang="zh-CN" altLang="en-US" sz="1600" dirty="0"/>
            </a:p>
          </p:txBody>
        </p:sp>
        <p:sp>
          <p:nvSpPr>
            <p:cNvPr id="18" name="文本框 17">
              <a:extLst>
                <a:ext uri="{FF2B5EF4-FFF2-40B4-BE49-F238E27FC236}">
                  <a16:creationId xmlns:a16="http://schemas.microsoft.com/office/drawing/2014/main" id="{02B26834-9C7A-4180-8508-2084F1AF45B7}"/>
                </a:ext>
              </a:extLst>
            </p:cNvPr>
            <p:cNvSpPr txBox="1"/>
            <p:nvPr/>
          </p:nvSpPr>
          <p:spPr>
            <a:xfrm>
              <a:off x="4366594" y="2597430"/>
              <a:ext cx="1630017" cy="1077218"/>
            </a:xfrm>
            <a:prstGeom prst="rect">
              <a:avLst/>
            </a:prstGeom>
            <a:noFill/>
          </p:spPr>
          <p:txBody>
            <a:bodyPr wrap="square" rtlCol="0">
              <a:spAutoFit/>
            </a:bodyPr>
            <a:lstStyle/>
            <a:p>
              <a:r>
                <a:rPr lang="zh-CN" altLang="en-US" sz="1600" dirty="0"/>
                <a:t>出资</a:t>
              </a:r>
              <a:r>
                <a:rPr lang="en-US" altLang="zh-CN" sz="1600" dirty="0"/>
                <a:t>99%</a:t>
              </a:r>
            </a:p>
            <a:p>
              <a:r>
                <a:rPr lang="zh-CN" altLang="en-US" sz="1600" dirty="0"/>
                <a:t>不负责运营</a:t>
              </a:r>
              <a:endParaRPr lang="en-US" altLang="zh-CN" sz="1600" dirty="0"/>
            </a:p>
            <a:p>
              <a:r>
                <a:rPr lang="zh-CN" altLang="en-US" sz="1600" dirty="0"/>
                <a:t>承担有限责任</a:t>
              </a:r>
              <a:endParaRPr lang="en-US" altLang="zh-CN" sz="1600" dirty="0"/>
            </a:p>
            <a:p>
              <a:r>
                <a:rPr lang="zh-CN" altLang="en-US" sz="1600" dirty="0"/>
                <a:t>收益分成</a:t>
              </a:r>
              <a:r>
                <a:rPr lang="en-US" altLang="zh-CN" sz="1600" dirty="0"/>
                <a:t>80%</a:t>
              </a:r>
              <a:endParaRPr lang="zh-CN" altLang="en-US" sz="1600" dirty="0"/>
            </a:p>
          </p:txBody>
        </p:sp>
      </p:grpSp>
      <p:grpSp>
        <p:nvGrpSpPr>
          <p:cNvPr id="35" name="组合 34">
            <a:extLst>
              <a:ext uri="{FF2B5EF4-FFF2-40B4-BE49-F238E27FC236}">
                <a16:creationId xmlns:a16="http://schemas.microsoft.com/office/drawing/2014/main" id="{8B615283-A290-43A7-9AF4-EFB78062337E}"/>
              </a:ext>
            </a:extLst>
          </p:cNvPr>
          <p:cNvGrpSpPr/>
          <p:nvPr/>
        </p:nvGrpSpPr>
        <p:grpSpPr>
          <a:xfrm>
            <a:off x="6367670" y="3001619"/>
            <a:ext cx="5327376" cy="2912646"/>
            <a:chOff x="6367670" y="3001619"/>
            <a:chExt cx="5327376" cy="2912646"/>
          </a:xfrm>
        </p:grpSpPr>
        <p:grpSp>
          <p:nvGrpSpPr>
            <p:cNvPr id="20" name="组合 19">
              <a:extLst>
                <a:ext uri="{FF2B5EF4-FFF2-40B4-BE49-F238E27FC236}">
                  <a16:creationId xmlns:a16="http://schemas.microsoft.com/office/drawing/2014/main" id="{BF2B9ABF-B8C7-4CB4-89B4-AF26BCDC652A}"/>
                </a:ext>
              </a:extLst>
            </p:cNvPr>
            <p:cNvGrpSpPr/>
            <p:nvPr/>
          </p:nvGrpSpPr>
          <p:grpSpPr>
            <a:xfrm>
              <a:off x="6599577" y="3674648"/>
              <a:ext cx="5095469" cy="2239617"/>
              <a:chOff x="901142" y="1961324"/>
              <a:chExt cx="5095469" cy="2239617"/>
            </a:xfrm>
          </p:grpSpPr>
          <p:sp>
            <p:nvSpPr>
              <p:cNvPr id="21" name="矩形: 圆角 20">
                <a:extLst>
                  <a:ext uri="{FF2B5EF4-FFF2-40B4-BE49-F238E27FC236}">
                    <a16:creationId xmlns:a16="http://schemas.microsoft.com/office/drawing/2014/main" id="{408CA4EF-E807-4E4F-AF48-0D2634367AF8}"/>
                  </a:ext>
                </a:extLst>
              </p:cNvPr>
              <p:cNvSpPr/>
              <p:nvPr/>
            </p:nvSpPr>
            <p:spPr>
              <a:xfrm>
                <a:off x="1007167" y="1981200"/>
                <a:ext cx="2166729" cy="43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GP—</a:t>
                </a:r>
                <a:r>
                  <a:rPr lang="zh-CN" altLang="en-US" dirty="0"/>
                  <a:t>有限责任公司</a:t>
                </a:r>
              </a:p>
            </p:txBody>
          </p:sp>
          <p:sp>
            <p:nvSpPr>
              <p:cNvPr id="22" name="矩形: 圆角 21">
                <a:extLst>
                  <a:ext uri="{FF2B5EF4-FFF2-40B4-BE49-F238E27FC236}">
                    <a16:creationId xmlns:a16="http://schemas.microsoft.com/office/drawing/2014/main" id="{4F689BBA-20F6-4BD9-ADA9-9AF1D8575271}"/>
                  </a:ext>
                </a:extLst>
              </p:cNvPr>
              <p:cNvSpPr/>
              <p:nvPr/>
            </p:nvSpPr>
            <p:spPr>
              <a:xfrm>
                <a:off x="3445559" y="1961324"/>
                <a:ext cx="1928192" cy="43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有限合伙人（</a:t>
                </a:r>
                <a:r>
                  <a:rPr lang="en-US" altLang="zh-CN" dirty="0"/>
                  <a:t>LP</a:t>
                </a:r>
                <a:r>
                  <a:rPr lang="zh-CN" altLang="en-US" dirty="0"/>
                  <a:t>）</a:t>
                </a:r>
              </a:p>
            </p:txBody>
          </p:sp>
          <p:sp>
            <p:nvSpPr>
              <p:cNvPr id="23" name="矩形: 圆角 22">
                <a:extLst>
                  <a:ext uri="{FF2B5EF4-FFF2-40B4-BE49-F238E27FC236}">
                    <a16:creationId xmlns:a16="http://schemas.microsoft.com/office/drawing/2014/main" id="{65407754-D16F-4406-A2F7-D115D81B0F41}"/>
                  </a:ext>
                </a:extLst>
              </p:cNvPr>
              <p:cNvSpPr/>
              <p:nvPr/>
            </p:nvSpPr>
            <p:spPr>
              <a:xfrm>
                <a:off x="2630556" y="3763619"/>
                <a:ext cx="1517374" cy="43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基金</a:t>
                </a:r>
              </a:p>
            </p:txBody>
          </p:sp>
          <p:cxnSp>
            <p:nvCxnSpPr>
              <p:cNvPr id="24" name="直接箭头连接符 23">
                <a:extLst>
                  <a:ext uri="{FF2B5EF4-FFF2-40B4-BE49-F238E27FC236}">
                    <a16:creationId xmlns:a16="http://schemas.microsoft.com/office/drawing/2014/main" id="{508A6DAB-F6FC-48DB-9F19-4FEAD23E2E93}"/>
                  </a:ext>
                </a:extLst>
              </p:cNvPr>
              <p:cNvCxnSpPr>
                <a:cxnSpLocks/>
              </p:cNvCxnSpPr>
              <p:nvPr/>
            </p:nvCxnSpPr>
            <p:spPr>
              <a:xfrm>
                <a:off x="2073965" y="2418522"/>
                <a:ext cx="1166198" cy="132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9B5D888-3B4A-4FF0-8998-C5C997D46499}"/>
                  </a:ext>
                </a:extLst>
              </p:cNvPr>
              <p:cNvCxnSpPr>
                <a:stCxn id="22" idx="2"/>
              </p:cNvCxnSpPr>
              <p:nvPr/>
            </p:nvCxnSpPr>
            <p:spPr>
              <a:xfrm flipH="1">
                <a:off x="3511826" y="2398646"/>
                <a:ext cx="897829" cy="1345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A11A635-73B7-46EE-B27C-16889F0F2092}"/>
                  </a:ext>
                </a:extLst>
              </p:cNvPr>
              <p:cNvSpPr txBox="1"/>
              <p:nvPr/>
            </p:nvSpPr>
            <p:spPr>
              <a:xfrm>
                <a:off x="901142" y="2657062"/>
                <a:ext cx="2166729" cy="1077218"/>
              </a:xfrm>
              <a:prstGeom prst="rect">
                <a:avLst/>
              </a:prstGeom>
              <a:noFill/>
            </p:spPr>
            <p:txBody>
              <a:bodyPr wrap="square" rtlCol="0">
                <a:spAutoFit/>
              </a:bodyPr>
              <a:lstStyle/>
              <a:p>
                <a:r>
                  <a:rPr lang="zh-CN" altLang="en-US" sz="1600" dirty="0"/>
                  <a:t>出资</a:t>
                </a:r>
                <a:r>
                  <a:rPr lang="en-US" altLang="zh-CN" sz="1600" dirty="0"/>
                  <a:t>1%</a:t>
                </a:r>
              </a:p>
              <a:p>
                <a:r>
                  <a:rPr lang="zh-CN" altLang="en-US" sz="1600" dirty="0"/>
                  <a:t>负责运营</a:t>
                </a:r>
                <a:endParaRPr lang="en-US" altLang="zh-CN" sz="1600" dirty="0"/>
              </a:p>
              <a:p>
                <a:r>
                  <a:rPr lang="zh-CN" altLang="en-US" sz="1600" dirty="0"/>
                  <a:t>承担无限责任</a:t>
                </a:r>
                <a:endParaRPr lang="en-US" altLang="zh-CN" sz="1600" dirty="0"/>
              </a:p>
              <a:p>
                <a:r>
                  <a:rPr lang="zh-CN" altLang="en-US" sz="1600" dirty="0"/>
                  <a:t>管理费</a:t>
                </a:r>
                <a:r>
                  <a:rPr lang="en-US" altLang="zh-CN" sz="1600" dirty="0"/>
                  <a:t>+</a:t>
                </a:r>
                <a:r>
                  <a:rPr lang="zh-CN" altLang="en-US" sz="1600" dirty="0"/>
                  <a:t>收益分成</a:t>
                </a:r>
                <a:r>
                  <a:rPr lang="en-US" altLang="zh-CN" sz="1600" dirty="0"/>
                  <a:t>20%</a:t>
                </a:r>
                <a:endParaRPr lang="zh-CN" altLang="en-US" sz="1600" dirty="0"/>
              </a:p>
            </p:txBody>
          </p:sp>
          <p:sp>
            <p:nvSpPr>
              <p:cNvPr id="27" name="文本框 26">
                <a:extLst>
                  <a:ext uri="{FF2B5EF4-FFF2-40B4-BE49-F238E27FC236}">
                    <a16:creationId xmlns:a16="http://schemas.microsoft.com/office/drawing/2014/main" id="{A1EF7F19-E5AD-43EB-BA23-CF2F26A246CD}"/>
                  </a:ext>
                </a:extLst>
              </p:cNvPr>
              <p:cNvSpPr txBox="1"/>
              <p:nvPr/>
            </p:nvSpPr>
            <p:spPr>
              <a:xfrm>
                <a:off x="4366594" y="2597430"/>
                <a:ext cx="1630017" cy="1077218"/>
              </a:xfrm>
              <a:prstGeom prst="rect">
                <a:avLst/>
              </a:prstGeom>
              <a:noFill/>
            </p:spPr>
            <p:txBody>
              <a:bodyPr wrap="square" rtlCol="0">
                <a:spAutoFit/>
              </a:bodyPr>
              <a:lstStyle/>
              <a:p>
                <a:r>
                  <a:rPr lang="zh-CN" altLang="en-US" sz="1600" dirty="0"/>
                  <a:t>出资</a:t>
                </a:r>
                <a:r>
                  <a:rPr lang="en-US" altLang="zh-CN" sz="1600" dirty="0"/>
                  <a:t>99%</a:t>
                </a:r>
              </a:p>
              <a:p>
                <a:r>
                  <a:rPr lang="zh-CN" altLang="en-US" sz="1600" dirty="0"/>
                  <a:t>不负责运营</a:t>
                </a:r>
                <a:endParaRPr lang="en-US" altLang="zh-CN" sz="1600" dirty="0"/>
              </a:p>
              <a:p>
                <a:r>
                  <a:rPr lang="zh-CN" altLang="en-US" sz="1600" dirty="0"/>
                  <a:t>承担有限责任</a:t>
                </a:r>
                <a:endParaRPr lang="en-US" altLang="zh-CN" sz="1600" dirty="0"/>
              </a:p>
              <a:p>
                <a:r>
                  <a:rPr lang="zh-CN" altLang="en-US" sz="1600" dirty="0"/>
                  <a:t>收益分成</a:t>
                </a:r>
                <a:r>
                  <a:rPr lang="en-US" altLang="zh-CN" sz="1600" dirty="0"/>
                  <a:t>80%</a:t>
                </a:r>
                <a:endParaRPr lang="zh-CN" altLang="en-US" sz="1600" dirty="0"/>
              </a:p>
            </p:txBody>
          </p:sp>
        </p:grpSp>
        <p:sp>
          <p:nvSpPr>
            <p:cNvPr id="28" name="矩形 27">
              <a:extLst>
                <a:ext uri="{FF2B5EF4-FFF2-40B4-BE49-F238E27FC236}">
                  <a16:creationId xmlns:a16="http://schemas.microsoft.com/office/drawing/2014/main" id="{B047E110-143D-48F5-97AE-7EAD52958E73}"/>
                </a:ext>
              </a:extLst>
            </p:cNvPr>
            <p:cNvSpPr/>
            <p:nvPr/>
          </p:nvSpPr>
          <p:spPr>
            <a:xfrm>
              <a:off x="6367670" y="3008243"/>
              <a:ext cx="834888" cy="29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股东</a:t>
              </a:r>
              <a:r>
                <a:rPr lang="en-US" altLang="zh-CN" dirty="0"/>
                <a:t>1</a:t>
              </a:r>
              <a:endParaRPr lang="zh-CN" altLang="en-US" dirty="0"/>
            </a:p>
          </p:txBody>
        </p:sp>
        <p:sp>
          <p:nvSpPr>
            <p:cNvPr id="29" name="矩形 28">
              <a:extLst>
                <a:ext uri="{FF2B5EF4-FFF2-40B4-BE49-F238E27FC236}">
                  <a16:creationId xmlns:a16="http://schemas.microsoft.com/office/drawing/2014/main" id="{A5B24F0F-4601-4BC2-A43B-F93247445714}"/>
                </a:ext>
              </a:extLst>
            </p:cNvPr>
            <p:cNvSpPr/>
            <p:nvPr/>
          </p:nvSpPr>
          <p:spPr>
            <a:xfrm>
              <a:off x="7991058" y="3001619"/>
              <a:ext cx="834889" cy="29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股东</a:t>
              </a:r>
              <a:r>
                <a:rPr lang="en-US" altLang="zh-CN" dirty="0"/>
                <a:t>N</a:t>
              </a:r>
              <a:endParaRPr lang="zh-CN" altLang="en-US" dirty="0"/>
            </a:p>
          </p:txBody>
        </p:sp>
        <p:cxnSp>
          <p:nvCxnSpPr>
            <p:cNvPr id="31" name="直接箭头连接符 30">
              <a:extLst>
                <a:ext uri="{FF2B5EF4-FFF2-40B4-BE49-F238E27FC236}">
                  <a16:creationId xmlns:a16="http://schemas.microsoft.com/office/drawing/2014/main" id="{C07E4080-938A-4706-A13E-26BD6B50A187}"/>
                </a:ext>
              </a:extLst>
            </p:cNvPr>
            <p:cNvCxnSpPr/>
            <p:nvPr/>
          </p:nvCxnSpPr>
          <p:spPr>
            <a:xfrm>
              <a:off x="7017026" y="3359426"/>
              <a:ext cx="371061" cy="315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4805F039-2395-48B7-89DE-778A6DDBCA1C}"/>
                </a:ext>
              </a:extLst>
            </p:cNvPr>
            <p:cNvCxnSpPr>
              <a:cxnSpLocks/>
            </p:cNvCxnSpPr>
            <p:nvPr/>
          </p:nvCxnSpPr>
          <p:spPr>
            <a:xfrm flipH="1">
              <a:off x="8163340" y="3359426"/>
              <a:ext cx="245162" cy="315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485C45DF-A79C-4CEB-BDD8-50D3C9A33027}"/>
              </a:ext>
            </a:extLst>
          </p:cNvPr>
          <p:cNvSpPr txBox="1"/>
          <p:nvPr/>
        </p:nvSpPr>
        <p:spPr>
          <a:xfrm>
            <a:off x="2223052" y="4729921"/>
            <a:ext cx="2577548" cy="369332"/>
          </a:xfrm>
          <a:prstGeom prst="rect">
            <a:avLst/>
          </a:prstGeom>
          <a:noFill/>
        </p:spPr>
        <p:txBody>
          <a:bodyPr wrap="square" rtlCol="0">
            <a:spAutoFit/>
          </a:bodyPr>
          <a:lstStyle/>
          <a:p>
            <a:r>
              <a:rPr lang="zh-CN" altLang="en-US" dirty="0"/>
              <a:t>图</a:t>
            </a:r>
            <a:r>
              <a:rPr lang="en-US" altLang="zh-CN" dirty="0"/>
              <a:t>1</a:t>
            </a:r>
            <a:r>
              <a:rPr lang="zh-CN" altLang="en-US" dirty="0"/>
              <a:t>：</a:t>
            </a:r>
            <a:r>
              <a:rPr lang="en-US" altLang="zh-CN" dirty="0"/>
              <a:t>VC/PE</a:t>
            </a:r>
            <a:r>
              <a:rPr lang="zh-CN" altLang="en-US" dirty="0"/>
              <a:t>一般架构</a:t>
            </a:r>
          </a:p>
        </p:txBody>
      </p:sp>
      <p:sp>
        <p:nvSpPr>
          <p:cNvPr id="37" name="文本框 36">
            <a:extLst>
              <a:ext uri="{FF2B5EF4-FFF2-40B4-BE49-F238E27FC236}">
                <a16:creationId xmlns:a16="http://schemas.microsoft.com/office/drawing/2014/main" id="{26C3D1FF-BC4E-482B-BE4A-561315A0BD52}"/>
              </a:ext>
            </a:extLst>
          </p:cNvPr>
          <p:cNvSpPr txBox="1"/>
          <p:nvPr/>
        </p:nvSpPr>
        <p:spPr>
          <a:xfrm>
            <a:off x="7388087" y="6183796"/>
            <a:ext cx="3346174" cy="369332"/>
          </a:xfrm>
          <a:prstGeom prst="rect">
            <a:avLst/>
          </a:prstGeom>
          <a:noFill/>
        </p:spPr>
        <p:txBody>
          <a:bodyPr wrap="square" rtlCol="0">
            <a:spAutoFit/>
          </a:bodyPr>
          <a:lstStyle/>
          <a:p>
            <a:r>
              <a:rPr lang="zh-CN" altLang="en-US" dirty="0"/>
              <a:t>图</a:t>
            </a:r>
            <a:r>
              <a:rPr lang="en-US" altLang="zh-CN" dirty="0"/>
              <a:t>1</a:t>
            </a:r>
            <a:r>
              <a:rPr lang="zh-CN" altLang="en-US" dirty="0"/>
              <a:t>：</a:t>
            </a:r>
            <a:r>
              <a:rPr lang="en-US" altLang="zh-CN" dirty="0"/>
              <a:t>VC/PE</a:t>
            </a:r>
            <a:r>
              <a:rPr lang="zh-CN" altLang="en-US" dirty="0"/>
              <a:t>有限责任公司架构</a:t>
            </a:r>
          </a:p>
        </p:txBody>
      </p:sp>
    </p:spTree>
    <p:extLst>
      <p:ext uri="{BB962C8B-B14F-4D97-AF65-F5344CB8AC3E}">
        <p14:creationId xmlns:p14="http://schemas.microsoft.com/office/powerpoint/2010/main" val="2681602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资金募集流程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04122"/>
            <a:ext cx="10515600" cy="4672841"/>
          </a:xfrm>
        </p:spPr>
        <p:txBody>
          <a:bodyPr>
            <a:normAutofit/>
          </a:bodyPr>
          <a:lstStyle/>
          <a:p>
            <a:r>
              <a:rPr lang="zh-CN" altLang="en-US" sz="2000" dirty="0">
                <a:latin typeface="宋体" panose="02010600030101010101" pitchFamily="2" charset="-122"/>
                <a:ea typeface="宋体" panose="02010600030101010101" pitchFamily="2" charset="-122"/>
              </a:rPr>
              <a:t>基金管理公司备案</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风险投资公司作为</a:t>
            </a:r>
            <a:r>
              <a:rPr lang="en-US" altLang="zh-CN" sz="2000" dirty="0">
                <a:latin typeface="宋体" panose="02010600030101010101" pitchFamily="2" charset="-122"/>
                <a:ea typeface="宋体" panose="02010600030101010101" pitchFamily="2" charset="-122"/>
              </a:rPr>
              <a:t>GP</a:t>
            </a:r>
            <a:r>
              <a:rPr lang="zh-CN" altLang="en-US" sz="2000" dirty="0">
                <a:latin typeface="宋体" panose="02010600030101010101" pitchFamily="2" charset="-122"/>
                <a:ea typeface="宋体" panose="02010600030101010101" pitchFamily="2" charset="-122"/>
              </a:rPr>
              <a:t>，发起基金募集</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LP</a:t>
            </a:r>
            <a:r>
              <a:rPr lang="zh-CN" altLang="en-US" sz="2000" dirty="0">
                <a:latin typeface="宋体" panose="02010600030101010101" pitchFamily="2" charset="-122"/>
                <a:ea typeface="宋体" panose="02010600030101010101" pitchFamily="2" charset="-122"/>
              </a:rPr>
              <a:t>承诺投资资本额度（</a:t>
            </a:r>
            <a:r>
              <a:rPr lang="en-US" altLang="zh-CN" sz="2000" dirty="0">
                <a:latin typeface="宋体" panose="02010600030101010101" pitchFamily="2" charset="-122"/>
                <a:ea typeface="宋体" panose="02010600030101010101" pitchFamily="2" charset="-122"/>
              </a:rPr>
              <a:t>Committed Capital, </a:t>
            </a:r>
            <a:r>
              <a:rPr lang="zh-CN" altLang="en-US" sz="2000" dirty="0">
                <a:latin typeface="宋体" panose="02010600030101010101" pitchFamily="2" charset="-122"/>
                <a:ea typeface="宋体" panose="02010600030101010101" pitchFamily="2" charset="-122"/>
              </a:rPr>
              <a:t>承诺资金）</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基金封闭并备案，获得全部承诺资本</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基金开始投资：出资请求（</a:t>
            </a:r>
            <a:r>
              <a:rPr lang="en-US" altLang="zh-CN" sz="2000" dirty="0">
                <a:latin typeface="宋体" panose="02010600030101010101" pitchFamily="2" charset="-122"/>
                <a:ea typeface="宋体" panose="02010600030101010101" pitchFamily="2" charset="-122"/>
              </a:rPr>
              <a:t>capital calls</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27</a:t>
            </a:fld>
            <a:endParaRPr lang="zh-CN" altLang="en-US" dirty="0"/>
          </a:p>
        </p:txBody>
      </p:sp>
      <p:pic>
        <p:nvPicPr>
          <p:cNvPr id="4" name="图片 3">
            <a:extLst>
              <a:ext uri="{FF2B5EF4-FFF2-40B4-BE49-F238E27FC236}">
                <a16:creationId xmlns:a16="http://schemas.microsoft.com/office/drawing/2014/main" id="{6DFE3896-97B7-447C-9365-50C8B33F9B69}"/>
              </a:ext>
            </a:extLst>
          </p:cNvPr>
          <p:cNvPicPr>
            <a:picLocks noChangeAspect="1"/>
          </p:cNvPicPr>
          <p:nvPr/>
        </p:nvPicPr>
        <p:blipFill>
          <a:blip r:embed="rId2"/>
          <a:stretch>
            <a:fillRect/>
          </a:stretch>
        </p:blipFill>
        <p:spPr>
          <a:xfrm>
            <a:off x="958221" y="3690732"/>
            <a:ext cx="9915187" cy="2349500"/>
          </a:xfrm>
          <a:prstGeom prst="rect">
            <a:avLst/>
          </a:prstGeom>
        </p:spPr>
      </p:pic>
    </p:spTree>
    <p:extLst>
      <p:ext uri="{BB962C8B-B14F-4D97-AF65-F5344CB8AC3E}">
        <p14:creationId xmlns:p14="http://schemas.microsoft.com/office/powerpoint/2010/main" val="456524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VC/PE</a:t>
            </a:r>
            <a:r>
              <a:rPr lang="zh-CN" altLang="en-US" sz="3200" dirty="0">
                <a:latin typeface="宋体" panose="02010600030101010101" pitchFamily="2" charset="-122"/>
                <a:ea typeface="宋体" panose="02010600030101010101" pitchFamily="2" charset="-122"/>
              </a:rPr>
              <a:t>资金募集流程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43880"/>
            <a:ext cx="10515600" cy="4633083"/>
          </a:xfrm>
        </p:spPr>
        <p:txBody>
          <a:bodyPr>
            <a:normAutofit/>
          </a:bodyPr>
          <a:lstStyle/>
          <a:p>
            <a:r>
              <a:rPr lang="zh-CN" altLang="en-US" sz="1800" dirty="0">
                <a:latin typeface="宋体" panose="02010600030101010101" pitchFamily="2" charset="-122"/>
                <a:ea typeface="宋体" panose="02010600030101010101" pitchFamily="2" charset="-122"/>
              </a:rPr>
              <a:t>出资请求</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承诺资本：</a:t>
            </a: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承诺投资资本的额度</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当基金关闭时，</a:t>
            </a: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必须支付一定比例（</a:t>
            </a:r>
            <a:r>
              <a:rPr lang="en-US" altLang="zh-CN" sz="1800" dirty="0">
                <a:latin typeface="宋体" panose="02010600030101010101" pitchFamily="2" charset="-122"/>
                <a:ea typeface="宋体" panose="02010600030101010101" pitchFamily="2" charset="-122"/>
              </a:rPr>
              <a:t>10%-35%</a:t>
            </a:r>
            <a:r>
              <a:rPr lang="zh-CN" altLang="en-US" sz="1800" dirty="0">
                <a:latin typeface="宋体" panose="02010600030101010101" pitchFamily="2" charset="-122"/>
                <a:ea typeface="宋体" panose="02010600030101010101" pitchFamily="2" charset="-122"/>
              </a:rPr>
              <a:t>）的承诺资金</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当公司找到项目并进行投资时，</a:t>
            </a:r>
            <a:r>
              <a:rPr lang="en-US" altLang="zh-CN" sz="1800" dirty="0">
                <a:latin typeface="宋体" panose="02010600030101010101" pitchFamily="2" charset="-122"/>
                <a:ea typeface="宋体" panose="02010600030101010101" pitchFamily="2" charset="-122"/>
              </a:rPr>
              <a:t>GP</a:t>
            </a:r>
            <a:r>
              <a:rPr lang="zh-CN" altLang="en-US" sz="1800" dirty="0">
                <a:latin typeface="宋体" panose="02010600030101010101" pitchFamily="2" charset="-122"/>
                <a:ea typeface="宋体" panose="02010600030101010101" pitchFamily="2" charset="-122"/>
              </a:rPr>
              <a:t>会发出出资请求，承诺资本之后会进行“投入”</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GP</a:t>
            </a:r>
            <a:r>
              <a:rPr lang="zh-CN" altLang="en-US" sz="1800" dirty="0">
                <a:latin typeface="宋体" panose="02010600030101010101" pitchFamily="2" charset="-122"/>
                <a:ea typeface="宋体" panose="02010600030101010101" pitchFamily="2" charset="-122"/>
              </a:rPr>
              <a:t>会在协议中列出资本支出计划，但是不会确定具体的时间和金额</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一般而言，</a:t>
            </a:r>
            <a:r>
              <a:rPr lang="en-US" altLang="zh-CN" sz="1800" dirty="0">
                <a:latin typeface="宋体" panose="02010600030101010101" pitchFamily="2" charset="-122"/>
                <a:ea typeface="宋体" panose="02010600030101010101" pitchFamily="2" charset="-122"/>
              </a:rPr>
              <a:t>VC/PE</a:t>
            </a:r>
            <a:r>
              <a:rPr lang="zh-CN" altLang="en-US" sz="1800" dirty="0">
                <a:latin typeface="宋体" panose="02010600030101010101" pitchFamily="2" charset="-122"/>
                <a:ea typeface="宋体" panose="02010600030101010101" pitchFamily="2" charset="-122"/>
              </a:rPr>
              <a:t>在前四年完成大部分的投资</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出资请求和资金最终投入公司的时间间隔短则</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天，长则</a:t>
            </a:r>
            <a:r>
              <a:rPr lang="en-US" altLang="zh-CN" sz="1800" dirty="0">
                <a:latin typeface="宋体" panose="02010600030101010101" pitchFamily="2" charset="-122"/>
                <a:ea typeface="宋体" panose="02010600030101010101" pitchFamily="2" charset="-122"/>
              </a:rPr>
              <a:t>30</a:t>
            </a:r>
            <a:r>
              <a:rPr lang="zh-CN" altLang="en-US" sz="1800" dirty="0">
                <a:latin typeface="宋体" panose="02010600030101010101" pitchFamily="2" charset="-122"/>
                <a:ea typeface="宋体" panose="02010600030101010101" pitchFamily="2" charset="-122"/>
              </a:rPr>
              <a:t>天</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优点</a:t>
            </a:r>
            <a:endParaRPr lang="en-US" altLang="zh-CN" sz="1800" dirty="0">
              <a:latin typeface="宋体" panose="02010600030101010101" pitchFamily="2" charset="-122"/>
              <a:ea typeface="宋体" panose="02010600030101010101" pitchFamily="2" charset="-122"/>
            </a:endParaRPr>
          </a:p>
          <a:p>
            <a:pPr marL="822325" indent="-285750">
              <a:buFontTx/>
              <a:buChar char="-"/>
            </a:pPr>
            <a:r>
              <a:rPr lang="en-US" altLang="zh-CN" sz="1800" dirty="0">
                <a:latin typeface="宋体" panose="02010600030101010101" pitchFamily="2" charset="-122"/>
                <a:ea typeface="宋体" panose="02010600030101010101" pitchFamily="2" charset="-122"/>
              </a:rPr>
              <a:t>GP</a:t>
            </a:r>
            <a:r>
              <a:rPr lang="zh-CN" altLang="en-US" sz="1800" dirty="0">
                <a:latin typeface="宋体" panose="02010600030101010101" pitchFamily="2" charset="-122"/>
                <a:ea typeface="宋体" panose="02010600030101010101" pitchFamily="2" charset="-122"/>
              </a:rPr>
              <a:t>所用资金投资于拥有高收益的项目，保证高收益；</a:t>
            </a:r>
            <a:endParaRPr lang="en-US" altLang="zh-CN" sz="1800" dirty="0">
              <a:latin typeface="宋体" panose="02010600030101010101" pitchFamily="2" charset="-122"/>
              <a:ea typeface="宋体" panose="02010600030101010101" pitchFamily="2" charset="-122"/>
            </a:endParaRPr>
          </a:p>
          <a:p>
            <a:pPr marL="822325" indent="-285750">
              <a:buFontTx/>
              <a:buChar char="-"/>
            </a:pPr>
            <a:r>
              <a:rPr lang="zh-CN" altLang="en-US" sz="1800" dirty="0">
                <a:latin typeface="宋体" panose="02010600030101010101" pitchFamily="2" charset="-122"/>
                <a:ea typeface="宋体" panose="02010600030101010101" pitchFamily="2" charset="-122"/>
              </a:rPr>
              <a:t>增加了</a:t>
            </a: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的流动性和资产的多样性</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缺点</a:t>
            </a:r>
            <a:endParaRPr lang="en-US" altLang="zh-CN" sz="1800" dirty="0">
              <a:latin typeface="宋体" panose="02010600030101010101" pitchFamily="2" charset="-122"/>
              <a:ea typeface="宋体" panose="02010600030101010101" pitchFamily="2" charset="-122"/>
            </a:endParaRPr>
          </a:p>
          <a:p>
            <a:pPr marL="808038" indent="-271463">
              <a:buNone/>
              <a:tabLst>
                <a:tab pos="808038" algn="l"/>
              </a:tabLst>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收到出资请求时，</a:t>
            </a: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出现了流动性问题</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28</a:t>
            </a:fld>
            <a:endParaRPr lang="zh-CN" altLang="en-US" dirty="0"/>
          </a:p>
        </p:txBody>
      </p:sp>
    </p:spTree>
    <p:extLst>
      <p:ext uri="{BB962C8B-B14F-4D97-AF65-F5344CB8AC3E}">
        <p14:creationId xmlns:p14="http://schemas.microsoft.com/office/powerpoint/2010/main" val="2058458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GP</a:t>
            </a:r>
            <a:r>
              <a:rPr lang="zh-CN" altLang="en-US" sz="3200" dirty="0">
                <a:latin typeface="宋体" panose="02010600030101010101" pitchFamily="2" charset="-122"/>
                <a:ea typeface="宋体" panose="02010600030101010101" pitchFamily="2" charset="-122"/>
              </a:rPr>
              <a:t>与</a:t>
            </a:r>
            <a:r>
              <a:rPr lang="en-US" altLang="zh-CN" sz="3200" dirty="0">
                <a:latin typeface="宋体" panose="02010600030101010101" pitchFamily="2" charset="-122"/>
                <a:ea typeface="宋体" panose="02010600030101010101" pitchFamily="2" charset="-122"/>
              </a:rPr>
              <a:t>LP</a:t>
            </a:r>
            <a:r>
              <a:rPr lang="zh-CN" altLang="en-US" sz="3200" dirty="0">
                <a:latin typeface="宋体" panose="02010600030101010101" pitchFamily="2" charset="-122"/>
                <a:ea typeface="宋体" panose="02010600030101010101" pitchFamily="2" charset="-122"/>
              </a:rPr>
              <a:t>的关系</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lnSpcReduction="10000"/>
          </a:bodyPr>
          <a:lstStyle/>
          <a:p>
            <a:r>
              <a:rPr lang="en-US" altLang="zh-CN" sz="2000" dirty="0">
                <a:latin typeface="宋体" panose="02010600030101010101" pitchFamily="2" charset="-122"/>
                <a:ea typeface="宋体" panose="02010600030101010101" pitchFamily="2" charset="-122"/>
              </a:rPr>
              <a:t>LP</a:t>
            </a:r>
            <a:r>
              <a:rPr lang="zh-CN" altLang="en-US" sz="2000" dirty="0">
                <a:latin typeface="宋体" panose="02010600030101010101" pitchFamily="2" charset="-122"/>
                <a:ea typeface="宋体" panose="02010600030101010101" pitchFamily="2" charset="-122"/>
              </a:rPr>
              <a:t>选择</a:t>
            </a:r>
            <a:r>
              <a:rPr lang="en-US" altLang="zh-CN" sz="2000" dirty="0">
                <a:latin typeface="宋体" panose="02010600030101010101" pitchFamily="2" charset="-122"/>
                <a:ea typeface="宋体" panose="02010600030101010101" pitchFamily="2" charset="-122"/>
              </a:rPr>
              <a:t>GP</a:t>
            </a:r>
          </a:p>
          <a:p>
            <a:pPr marL="536575" indent="-271463">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过往业绩：鸡生蛋，蛋生鸡</a:t>
            </a:r>
            <a:endParaRPr lang="en-US" altLang="zh-CN" sz="20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声誉和经验</a:t>
            </a:r>
            <a:endParaRPr lang="en-US" altLang="zh-CN" sz="20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LP</a:t>
            </a:r>
            <a:r>
              <a:rPr lang="zh-CN" altLang="en-US" sz="2000" dirty="0">
                <a:latin typeface="宋体" panose="02010600030101010101" pitchFamily="2" charset="-122"/>
                <a:ea typeface="宋体" panose="02010600030101010101" pitchFamily="2" charset="-122"/>
              </a:rPr>
              <a:t>不喜欢发生意外：</a:t>
            </a:r>
            <a:r>
              <a:rPr lang="en-US" altLang="zh-CN" sz="2000" dirty="0">
                <a:latin typeface="宋体" panose="02010600030101010101" pitchFamily="2" charset="-122"/>
                <a:ea typeface="宋体" panose="02010600030101010101" pitchFamily="2" charset="-122"/>
              </a:rPr>
              <a:t>copy-paste</a:t>
            </a:r>
          </a:p>
          <a:p>
            <a:pPr marL="536575" indent="-271463">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时机</a:t>
            </a:r>
            <a:endParaRPr lang="en-US" altLang="zh-CN" sz="20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没有过往业绩的情况下，</a:t>
            </a:r>
            <a:r>
              <a:rPr lang="en-US" altLang="zh-CN" sz="2000" dirty="0">
                <a:latin typeface="宋体" panose="02010600030101010101" pitchFamily="2" charset="-122"/>
                <a:ea typeface="宋体" panose="02010600030101010101" pitchFamily="2" charset="-122"/>
              </a:rPr>
              <a:t>GP</a:t>
            </a:r>
            <a:r>
              <a:rPr lang="zh-CN" altLang="en-US" sz="2000" dirty="0">
                <a:latin typeface="宋体" panose="02010600030101010101" pitchFamily="2" charset="-122"/>
                <a:ea typeface="宋体" panose="02010600030101010101" pitchFamily="2" charset="-122"/>
              </a:rPr>
              <a:t>如何成功筹集第一支基金？</a:t>
            </a:r>
            <a:endParaRPr lang="en-US" altLang="zh-CN" sz="2000" dirty="0">
              <a:latin typeface="宋体" panose="02010600030101010101" pitchFamily="2" charset="-122"/>
              <a:ea typeface="宋体" panose="02010600030101010101" pitchFamily="2" charset="-122"/>
            </a:endParaRPr>
          </a:p>
          <a:p>
            <a:pPr marL="265112" indent="0">
              <a:buNone/>
            </a:pP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委托代理</a:t>
            </a:r>
            <a:endParaRPr lang="en-US" altLang="zh-CN" sz="20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灵活性（盲池）</a:t>
            </a:r>
            <a:endParaRPr lang="en-US" altLang="zh-CN" sz="20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激励机制</a:t>
            </a:r>
            <a:endParaRPr lang="en-US" altLang="zh-CN" sz="20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有限合伙协议（</a:t>
            </a:r>
            <a:r>
              <a:rPr lang="en-US" altLang="zh-CN" sz="2000" dirty="0">
                <a:latin typeface="宋体" panose="02010600030101010101" pitchFamily="2" charset="-122"/>
                <a:ea typeface="宋体" panose="02010600030101010101" pitchFamily="2" charset="-122"/>
              </a:rPr>
              <a:t>LPA</a:t>
            </a:r>
            <a:r>
              <a:rPr lang="zh-CN" altLang="en-US" sz="20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29</a:t>
            </a:fld>
            <a:endParaRPr lang="zh-CN" altLang="en-US" dirty="0"/>
          </a:p>
        </p:txBody>
      </p:sp>
    </p:spTree>
    <p:extLst>
      <p:ext uri="{BB962C8B-B14F-4D97-AF65-F5344CB8AC3E}">
        <p14:creationId xmlns:p14="http://schemas.microsoft.com/office/powerpoint/2010/main" val="119062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企业成长路径</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pPr>
              <a:lnSpc>
                <a:spcPct val="100000"/>
              </a:lnSpc>
            </a:pPr>
            <a:r>
              <a:rPr lang="zh-CN" altLang="en-US" sz="2000" dirty="0">
                <a:latin typeface="宋体" panose="02010600030101010101" pitchFamily="2" charset="-122"/>
                <a:ea typeface="宋体" panose="02010600030101010101" pitchFamily="2" charset="-122"/>
              </a:rPr>
              <a:t>企业规模不断增加，股权不断稀释</a:t>
            </a:r>
            <a:endParaRPr lang="en-US" altLang="zh-CN" sz="2000" dirty="0">
              <a:latin typeface="宋体" panose="02010600030101010101" pitchFamily="2" charset="-122"/>
              <a:ea typeface="宋体" panose="02010600030101010101" pitchFamily="2" charset="-122"/>
            </a:endParaRPr>
          </a:p>
          <a:p>
            <a:pPr marL="0" indent="0">
              <a:lnSpc>
                <a:spcPct val="100000"/>
              </a:lnSpc>
              <a:buNone/>
            </a:pP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3</a:t>
            </a:fld>
            <a:endParaRPr lang="zh-CN" altLang="en-US"/>
          </a:p>
        </p:txBody>
      </p:sp>
      <p:graphicFrame>
        <p:nvGraphicFramePr>
          <p:cNvPr id="6" name="图示 5">
            <a:extLst>
              <a:ext uri="{FF2B5EF4-FFF2-40B4-BE49-F238E27FC236}">
                <a16:creationId xmlns:a16="http://schemas.microsoft.com/office/drawing/2014/main" id="{CED46301-E638-4242-A63D-F44E9D825019}"/>
              </a:ext>
            </a:extLst>
          </p:cNvPr>
          <p:cNvGraphicFramePr/>
          <p:nvPr/>
        </p:nvGraphicFramePr>
        <p:xfrm>
          <a:off x="1552090" y="1900929"/>
          <a:ext cx="8632205" cy="4579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0317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a:latin typeface="宋体" panose="02010600030101010101" pitchFamily="2" charset="-122"/>
                <a:ea typeface="宋体" panose="02010600030101010101" pitchFamily="2" charset="-122"/>
              </a:rPr>
              <a:t>GP</a:t>
            </a:r>
            <a:r>
              <a:rPr lang="zh-CN" altLang="en-US" sz="3200" dirty="0">
                <a:latin typeface="宋体" panose="02010600030101010101" pitchFamily="2" charset="-122"/>
                <a:ea typeface="宋体" panose="02010600030101010101" pitchFamily="2" charset="-122"/>
              </a:rPr>
              <a:t>和</a:t>
            </a:r>
            <a:r>
              <a:rPr lang="en-US" altLang="zh-CN" sz="3200" dirty="0">
                <a:latin typeface="宋体" panose="02010600030101010101" pitchFamily="2" charset="-122"/>
                <a:ea typeface="宋体" panose="02010600030101010101" pitchFamily="2" charset="-122"/>
              </a:rPr>
              <a:t>LP</a:t>
            </a:r>
            <a:r>
              <a:rPr lang="zh-CN" altLang="en-US" sz="3200" dirty="0">
                <a:latin typeface="宋体" panose="02010600030101010101" pitchFamily="2" charset="-122"/>
                <a:ea typeface="宋体" panose="02010600030101010101" pitchFamily="2" charset="-122"/>
              </a:rPr>
              <a:t>之间的有限合伙协议（</a:t>
            </a:r>
            <a:r>
              <a:rPr lang="en-US" altLang="zh-CN" sz="3200" dirty="0">
                <a:latin typeface="宋体" panose="02010600030101010101" pitchFamily="2" charset="-122"/>
                <a:ea typeface="宋体" panose="02010600030101010101" pitchFamily="2" charset="-122"/>
              </a:rPr>
              <a:t>LPA</a:t>
            </a:r>
            <a:r>
              <a:rPr lang="zh-CN" altLang="en-US" sz="3200"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基金的特征</a:t>
            </a:r>
            <a:endParaRPr lang="en-US" altLang="zh-CN" sz="20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基金的最小和最大规模，出资金额，存续期</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基金的管理</a:t>
            </a:r>
            <a:endParaRPr lang="en-US" altLang="zh-CN" sz="20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限制集中度，债务的使用，跟投，利润再投资等</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普通合伙人的行为</a:t>
            </a:r>
            <a:endParaRPr lang="en-US" altLang="zh-CN" sz="20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个人资金的投资，出售合伙权益，未来募集资金，用于投资的时间，新</a:t>
            </a:r>
            <a:r>
              <a:rPr lang="en-US" altLang="zh-CN" sz="2000" dirty="0">
                <a:latin typeface="宋体" panose="02010600030101010101" pitchFamily="2" charset="-122"/>
                <a:ea typeface="宋体" panose="02010600030101010101" pitchFamily="2" charset="-122"/>
              </a:rPr>
              <a:t>GP</a:t>
            </a:r>
            <a:r>
              <a:rPr lang="zh-CN" altLang="en-US" sz="2000" dirty="0">
                <a:latin typeface="宋体" panose="02010600030101010101" pitchFamily="2" charset="-122"/>
                <a:ea typeface="宋体" panose="02010600030101010101" pitchFamily="2" charset="-122"/>
              </a:rPr>
              <a:t>的加入</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投资的类型</a:t>
            </a:r>
            <a:endParaRPr lang="en-US" altLang="zh-CN" sz="2000" dirty="0">
              <a:latin typeface="宋体" panose="02010600030101010101" pitchFamily="2" charset="-122"/>
              <a:ea typeface="宋体" panose="02010600030101010101" pitchFamily="2" charset="-122"/>
            </a:endParaRPr>
          </a:p>
          <a:p>
            <a:pPr marL="630238" indent="-360363">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投资对象的限定：比如限制投资于其他基金，二级市场证券，杠杆收购，其他资产类别</a:t>
            </a:r>
            <a:endParaRPr lang="en-US" altLang="zh-CN" sz="2400" dirty="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30</a:t>
            </a:fld>
            <a:endParaRPr lang="zh-CN" altLang="en-US" dirty="0"/>
          </a:p>
        </p:txBody>
      </p:sp>
    </p:spTree>
    <p:extLst>
      <p:ext uri="{BB962C8B-B14F-4D97-AF65-F5344CB8AC3E}">
        <p14:creationId xmlns:p14="http://schemas.microsoft.com/office/powerpoint/2010/main" val="3362040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920750" y="-51387"/>
            <a:ext cx="10515600" cy="1325563"/>
          </a:xfrm>
        </p:spPr>
        <p:txBody>
          <a:bodyPr>
            <a:normAutofit/>
          </a:bodyPr>
          <a:lstStyle/>
          <a:p>
            <a:r>
              <a:rPr lang="en-US" altLang="zh-CN" sz="3200" dirty="0">
                <a:latin typeface="宋体" panose="02010600030101010101" pitchFamily="2" charset="-122"/>
                <a:ea typeface="宋体" panose="02010600030101010101" pitchFamily="2" charset="-122"/>
              </a:rPr>
              <a:t>GP</a:t>
            </a:r>
            <a:r>
              <a:rPr lang="zh-CN" altLang="en-US" sz="3200" dirty="0">
                <a:latin typeface="宋体" panose="02010600030101010101" pitchFamily="2" charset="-122"/>
                <a:ea typeface="宋体" panose="02010600030101010101" pitchFamily="2" charset="-122"/>
              </a:rPr>
              <a:t>和</a:t>
            </a:r>
            <a:r>
              <a:rPr lang="en-US" altLang="zh-CN" sz="3200" dirty="0">
                <a:latin typeface="宋体" panose="02010600030101010101" pitchFamily="2" charset="-122"/>
                <a:ea typeface="宋体" panose="02010600030101010101" pitchFamily="2" charset="-122"/>
              </a:rPr>
              <a:t>LP</a:t>
            </a:r>
            <a:r>
              <a:rPr lang="zh-CN" altLang="en-US" sz="3200" dirty="0">
                <a:latin typeface="宋体" panose="02010600030101010101" pitchFamily="2" charset="-122"/>
                <a:ea typeface="宋体" panose="02010600030101010101" pitchFamily="2" charset="-122"/>
              </a:rPr>
              <a:t>之间的费用和收益分成</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96925" y="1060176"/>
            <a:ext cx="10515600" cy="5296167"/>
          </a:xfrm>
        </p:spPr>
        <p:txBody>
          <a:bodyPr>
            <a:normAutofit/>
          </a:bodyPr>
          <a:lstStyle/>
          <a:p>
            <a:r>
              <a:rPr lang="zh-CN" altLang="en-US" sz="1900" dirty="0">
                <a:latin typeface="宋体" panose="02010600030101010101" pitchFamily="2" charset="-122"/>
                <a:ea typeface="宋体" panose="02010600030101010101" pitchFamily="2" charset="-122"/>
              </a:rPr>
              <a:t>管理费</a:t>
            </a:r>
            <a:endParaRPr lang="en-US" altLang="zh-CN" sz="19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900" dirty="0">
                <a:latin typeface="宋体" panose="02010600030101010101" pitchFamily="2" charset="-122"/>
                <a:ea typeface="宋体" panose="02010600030101010101" pitchFamily="2" charset="-122"/>
              </a:rPr>
              <a:t>从可供投资的基金中直接扣减</a:t>
            </a:r>
            <a:endParaRPr lang="en-US" altLang="zh-CN" sz="19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900" dirty="0">
                <a:latin typeface="宋体" panose="02010600030101010101" pitchFamily="2" charset="-122"/>
                <a:ea typeface="宋体" panose="02010600030101010101" pitchFamily="2" charset="-122"/>
              </a:rPr>
              <a:t>募资时设定：</a:t>
            </a:r>
            <a:r>
              <a:rPr lang="en-US" altLang="zh-CN" sz="1900" dirty="0">
                <a:latin typeface="宋体" panose="02010600030101010101" pitchFamily="2" charset="-122"/>
                <a:ea typeface="宋体" panose="02010600030101010101" pitchFamily="2" charset="-122"/>
              </a:rPr>
              <a:t>2%</a:t>
            </a:r>
            <a:r>
              <a:rPr lang="zh-CN" altLang="en-US" sz="1900" dirty="0">
                <a:latin typeface="宋体" panose="02010600030101010101" pitchFamily="2" charset="-122"/>
                <a:ea typeface="宋体" panose="02010600030101010101" pitchFamily="2" charset="-122"/>
              </a:rPr>
              <a:t>；</a:t>
            </a:r>
            <a:endParaRPr lang="en-US" altLang="zh-CN" sz="1900" dirty="0">
              <a:latin typeface="宋体" panose="02010600030101010101" pitchFamily="2" charset="-122"/>
              <a:ea typeface="宋体" panose="02010600030101010101" pitchFamily="2" charset="-122"/>
            </a:endParaRPr>
          </a:p>
          <a:p>
            <a:pPr marL="893763" indent="-357188">
              <a:buFontTx/>
              <a:buChar char="-"/>
            </a:pPr>
            <a:r>
              <a:rPr lang="zh-CN" altLang="en-US" sz="1900" dirty="0">
                <a:latin typeface="宋体" panose="02010600030101010101" pitchFamily="2" charset="-122"/>
                <a:ea typeface="宋体" panose="02010600030101010101" pitchFamily="2" charset="-122"/>
              </a:rPr>
              <a:t>承诺资本：</a:t>
            </a:r>
            <a:r>
              <a:rPr lang="en-US" altLang="zh-CN" sz="1900" dirty="0">
                <a:latin typeface="宋体" panose="02010600030101010101" pitchFamily="2" charset="-122"/>
                <a:ea typeface="宋体" panose="02010600030101010101" pitchFamily="2" charset="-122"/>
              </a:rPr>
              <a:t>GP</a:t>
            </a:r>
            <a:r>
              <a:rPr lang="zh-CN" altLang="en-US" sz="1900" dirty="0">
                <a:latin typeface="宋体" panose="02010600030101010101" pitchFamily="2" charset="-122"/>
                <a:ea typeface="宋体" panose="02010600030101010101" pitchFamily="2" charset="-122"/>
              </a:rPr>
              <a:t>募集更大的基金</a:t>
            </a:r>
            <a:endParaRPr lang="en-US" altLang="zh-CN" sz="1900" dirty="0">
              <a:latin typeface="宋体" panose="02010600030101010101" pitchFamily="2" charset="-122"/>
              <a:ea typeface="宋体" panose="02010600030101010101" pitchFamily="2" charset="-122"/>
            </a:endParaRPr>
          </a:p>
          <a:p>
            <a:pPr marL="893763" indent="-357188">
              <a:buFontTx/>
              <a:buChar char="-"/>
            </a:pPr>
            <a:r>
              <a:rPr lang="zh-CN" altLang="en-US" sz="1900" dirty="0">
                <a:latin typeface="宋体" panose="02010600030101010101" pitchFamily="2" charset="-122"/>
                <a:ea typeface="宋体" panose="02010600030101010101" pitchFamily="2" charset="-122"/>
              </a:rPr>
              <a:t>已投资资本：</a:t>
            </a:r>
            <a:r>
              <a:rPr lang="en-US" altLang="zh-CN" sz="1900" dirty="0">
                <a:latin typeface="宋体" panose="02010600030101010101" pitchFamily="2" charset="-122"/>
                <a:ea typeface="宋体" panose="02010600030101010101" pitchFamily="2" charset="-122"/>
              </a:rPr>
              <a:t>GP</a:t>
            </a:r>
            <a:r>
              <a:rPr lang="zh-CN" altLang="en-US" sz="1900" dirty="0">
                <a:latin typeface="宋体" panose="02010600030101010101" pitchFamily="2" charset="-122"/>
                <a:ea typeface="宋体" panose="02010600030101010101" pitchFamily="2" charset="-122"/>
              </a:rPr>
              <a:t>进行不理想的项目投资</a:t>
            </a:r>
            <a:endParaRPr lang="en-US" altLang="zh-CN" sz="1900" dirty="0">
              <a:latin typeface="宋体" panose="02010600030101010101" pitchFamily="2" charset="-122"/>
              <a:ea typeface="宋体" panose="02010600030101010101" pitchFamily="2" charset="-122"/>
            </a:endParaRPr>
          </a:p>
          <a:p>
            <a:pPr marL="893763" indent="-357188">
              <a:buFontTx/>
              <a:buChar char="-"/>
            </a:pPr>
            <a:r>
              <a:rPr lang="zh-CN" altLang="en-US" sz="1900" dirty="0">
                <a:latin typeface="宋体" panose="02010600030101010101" pitchFamily="2" charset="-122"/>
                <a:ea typeface="宋体" panose="02010600030101010101" pitchFamily="2" charset="-122"/>
              </a:rPr>
              <a:t>管理资产的规模：</a:t>
            </a:r>
            <a:r>
              <a:rPr lang="en-US" altLang="zh-CN" sz="1900" dirty="0">
                <a:latin typeface="宋体" panose="02010600030101010101" pitchFamily="2" charset="-122"/>
                <a:ea typeface="宋体" panose="02010600030101010101" pitchFamily="2" charset="-122"/>
              </a:rPr>
              <a:t>GP</a:t>
            </a:r>
            <a:r>
              <a:rPr lang="zh-CN" altLang="en-US" sz="1900" dirty="0">
                <a:latin typeface="宋体" panose="02010600030101010101" pitchFamily="2" charset="-122"/>
                <a:ea typeface="宋体" panose="02010600030101010101" pitchFamily="2" charset="-122"/>
              </a:rPr>
              <a:t>会高估所管理的资产</a:t>
            </a:r>
            <a:endParaRPr lang="en-US" altLang="zh-CN" sz="19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900" dirty="0">
                <a:latin typeface="宋体" panose="02010600030101010101" pitchFamily="2" charset="-122"/>
                <a:ea typeface="宋体" panose="02010600030101010101" pitchFamily="2" charset="-122"/>
              </a:rPr>
              <a:t>不同规模，不同类别的基金管理费率不同</a:t>
            </a:r>
            <a:endParaRPr lang="en-US" altLang="zh-CN" sz="19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900" dirty="0">
                <a:latin typeface="宋体" panose="02010600030101010101" pitchFamily="2" charset="-122"/>
                <a:ea typeface="宋体" panose="02010600030101010101" pitchFamily="2" charset="-122"/>
              </a:rPr>
              <a:t>一只基金的最后几年收取的管理费通常会逐渐降低</a:t>
            </a:r>
            <a:endParaRPr lang="en-US" altLang="zh-CN" sz="19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900" dirty="0">
                <a:latin typeface="宋体" panose="02010600030101010101" pitchFamily="2" charset="-122"/>
                <a:ea typeface="宋体" panose="02010600030101010101" pitchFamily="2" charset="-122"/>
              </a:rPr>
              <a:t>基于预算的费用</a:t>
            </a:r>
            <a:endParaRPr lang="en-US" altLang="zh-CN" sz="1900" dirty="0">
              <a:latin typeface="宋体" panose="02010600030101010101" pitchFamily="2" charset="-122"/>
              <a:ea typeface="宋体" panose="02010600030101010101" pitchFamily="2" charset="-122"/>
            </a:endParaRPr>
          </a:p>
          <a:p>
            <a:pPr marL="265112" indent="0">
              <a:buNone/>
            </a:pPr>
            <a:endParaRPr lang="en-US" altLang="zh-CN" sz="19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96925" y="942872"/>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31</a:t>
            </a:fld>
            <a:endParaRPr lang="zh-CN" altLang="en-US" dirty="0"/>
          </a:p>
        </p:txBody>
      </p:sp>
    </p:spTree>
    <p:extLst>
      <p:ext uri="{BB962C8B-B14F-4D97-AF65-F5344CB8AC3E}">
        <p14:creationId xmlns:p14="http://schemas.microsoft.com/office/powerpoint/2010/main" val="4213005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920750" y="-51387"/>
            <a:ext cx="10515600" cy="1325563"/>
          </a:xfrm>
        </p:spPr>
        <p:txBody>
          <a:bodyPr>
            <a:normAutofit/>
          </a:bodyPr>
          <a:lstStyle/>
          <a:p>
            <a:r>
              <a:rPr lang="en-US" altLang="zh-CN" sz="3200" dirty="0">
                <a:latin typeface="宋体" panose="02010600030101010101" pitchFamily="2" charset="-122"/>
                <a:ea typeface="宋体" panose="02010600030101010101" pitchFamily="2" charset="-122"/>
              </a:rPr>
              <a:t>GP</a:t>
            </a:r>
            <a:r>
              <a:rPr lang="zh-CN" altLang="en-US" sz="3200" dirty="0">
                <a:latin typeface="宋体" panose="02010600030101010101" pitchFamily="2" charset="-122"/>
                <a:ea typeface="宋体" panose="02010600030101010101" pitchFamily="2" charset="-122"/>
              </a:rPr>
              <a:t>和</a:t>
            </a:r>
            <a:r>
              <a:rPr lang="en-US" altLang="zh-CN" sz="3200" dirty="0">
                <a:latin typeface="宋体" panose="02010600030101010101" pitchFamily="2" charset="-122"/>
                <a:ea typeface="宋体" panose="02010600030101010101" pitchFamily="2" charset="-122"/>
              </a:rPr>
              <a:t>LP</a:t>
            </a:r>
            <a:r>
              <a:rPr lang="zh-CN" altLang="en-US" sz="3200" dirty="0">
                <a:latin typeface="宋体" panose="02010600030101010101" pitchFamily="2" charset="-122"/>
                <a:ea typeface="宋体" panose="02010600030101010101" pitchFamily="2" charset="-122"/>
              </a:rPr>
              <a:t>之间的费用和收益分成</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96925" y="1060176"/>
            <a:ext cx="10515600" cy="5296167"/>
          </a:xfrm>
        </p:spPr>
        <p:txBody>
          <a:bodyPr>
            <a:normAutofit/>
          </a:bodyPr>
          <a:lstStyle/>
          <a:p>
            <a:r>
              <a:rPr lang="zh-CN" altLang="en-US" sz="1900" dirty="0">
                <a:latin typeface="宋体" panose="02010600030101010101" pitchFamily="2" charset="-122"/>
                <a:ea typeface="宋体" panose="02010600030101010101" pitchFamily="2" charset="-122"/>
              </a:rPr>
              <a:t>收益分成</a:t>
            </a:r>
            <a:endParaRPr lang="en-US" altLang="zh-CN" sz="19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en-US" altLang="zh-CN" sz="1900" dirty="0">
                <a:latin typeface="宋体" panose="02010600030101010101" pitchFamily="2" charset="-122"/>
                <a:ea typeface="宋体" panose="02010600030101010101" pitchFamily="2" charset="-122"/>
              </a:rPr>
              <a:t>GP</a:t>
            </a:r>
            <a:r>
              <a:rPr lang="zh-CN" altLang="en-US" sz="1900" dirty="0">
                <a:latin typeface="宋体" panose="02010600030101010101" pitchFamily="2" charset="-122"/>
                <a:ea typeface="宋体" panose="02010600030101010101" pitchFamily="2" charset="-122"/>
              </a:rPr>
              <a:t>分享投资收益的比例，</a:t>
            </a:r>
            <a:r>
              <a:rPr lang="en-US" altLang="zh-CN" sz="1900" dirty="0">
                <a:latin typeface="宋体" panose="02010600030101010101" pitchFamily="2" charset="-122"/>
                <a:ea typeface="宋体" panose="02010600030101010101" pitchFamily="2" charset="-122"/>
              </a:rPr>
              <a:t>20%</a:t>
            </a:r>
          </a:p>
          <a:p>
            <a:pPr marL="536575" indent="-271463">
              <a:buFont typeface="Wingdings" panose="05000000000000000000" pitchFamily="2" charset="2"/>
              <a:buChar char="Ø"/>
            </a:pPr>
            <a:r>
              <a:rPr lang="zh-CN" altLang="en-US" sz="1900" dirty="0">
                <a:latin typeface="宋体" panose="02010600030101010101" pitchFamily="2" charset="-122"/>
                <a:ea typeface="宋体" panose="02010600030101010101" pitchFamily="2" charset="-122"/>
              </a:rPr>
              <a:t>最低回报率（优先回报率）</a:t>
            </a:r>
            <a:endParaRPr lang="en-US" altLang="zh-CN" sz="1900" dirty="0">
              <a:latin typeface="宋体" panose="02010600030101010101" pitchFamily="2" charset="-122"/>
              <a:ea typeface="宋体" panose="02010600030101010101" pitchFamily="2" charset="-122"/>
            </a:endParaRPr>
          </a:p>
          <a:p>
            <a:pPr marL="893763" indent="-357188">
              <a:buFontTx/>
              <a:buChar char="-"/>
              <a:tabLst>
                <a:tab pos="893763" algn="l"/>
              </a:tabLst>
            </a:pPr>
            <a:r>
              <a:rPr lang="en-US" altLang="zh-CN" sz="1900" dirty="0">
                <a:latin typeface="宋体" panose="02010600030101010101" pitchFamily="2" charset="-122"/>
                <a:ea typeface="宋体" panose="02010600030101010101" pitchFamily="2" charset="-122"/>
              </a:rPr>
              <a:t>8%</a:t>
            </a:r>
            <a:r>
              <a:rPr lang="zh-CN" altLang="en-US" sz="1900" dirty="0">
                <a:latin typeface="宋体" panose="02010600030101010101" pitchFamily="2" charset="-122"/>
                <a:ea typeface="宋体" panose="02010600030101010101" pitchFamily="2" charset="-122"/>
              </a:rPr>
              <a:t>最低回报率下</a:t>
            </a:r>
            <a:r>
              <a:rPr lang="en-US" altLang="zh-CN" sz="1900" dirty="0">
                <a:latin typeface="宋体" panose="02010600030101010101" pitchFamily="2" charset="-122"/>
                <a:ea typeface="宋体" panose="02010600030101010101" pitchFamily="2" charset="-122"/>
              </a:rPr>
              <a:t>20%</a:t>
            </a:r>
            <a:r>
              <a:rPr lang="zh-CN" altLang="en-US" sz="1900" dirty="0">
                <a:latin typeface="宋体" panose="02010600030101010101" pitchFamily="2" charset="-122"/>
                <a:ea typeface="宋体" panose="02010600030101010101" pitchFamily="2" charset="-122"/>
              </a:rPr>
              <a:t>的收益分成， </a:t>
            </a:r>
            <a:r>
              <a:rPr lang="en-US" altLang="zh-CN" sz="1900" dirty="0">
                <a:latin typeface="宋体" panose="02010600030101010101" pitchFamily="2" charset="-122"/>
                <a:ea typeface="宋体" panose="02010600030101010101" pitchFamily="2" charset="-122"/>
              </a:rPr>
              <a:t>LP</a:t>
            </a:r>
            <a:r>
              <a:rPr lang="zh-CN" altLang="en-US" sz="1900" dirty="0">
                <a:latin typeface="宋体" panose="02010600030101010101" pitchFamily="2" charset="-122"/>
                <a:ea typeface="宋体" panose="02010600030101010101" pitchFamily="2" charset="-122"/>
              </a:rPr>
              <a:t>获得</a:t>
            </a:r>
            <a:r>
              <a:rPr lang="en-US" altLang="zh-CN" sz="1900" dirty="0">
                <a:latin typeface="宋体" panose="02010600030101010101" pitchFamily="2" charset="-122"/>
                <a:ea typeface="宋体" panose="02010600030101010101" pitchFamily="2" charset="-122"/>
              </a:rPr>
              <a:t>15%</a:t>
            </a:r>
            <a:r>
              <a:rPr lang="zh-CN" altLang="en-US" sz="1900" dirty="0">
                <a:latin typeface="宋体" panose="02010600030101010101" pitchFamily="2" charset="-122"/>
                <a:ea typeface="宋体" panose="02010600030101010101" pitchFamily="2" charset="-122"/>
              </a:rPr>
              <a:t>的投资回报后，收益分成的比例提高到</a:t>
            </a:r>
            <a:r>
              <a:rPr lang="en-US" altLang="zh-CN" sz="1900" dirty="0">
                <a:latin typeface="宋体" panose="02010600030101010101" pitchFamily="2" charset="-122"/>
                <a:ea typeface="宋体" panose="02010600030101010101" pitchFamily="2" charset="-122"/>
              </a:rPr>
              <a:t>25%</a:t>
            </a:r>
          </a:p>
          <a:p>
            <a:pPr marL="536575" indent="-271463">
              <a:buFont typeface="Wingdings" panose="05000000000000000000" pitchFamily="2" charset="2"/>
              <a:buChar char="Ø"/>
            </a:pPr>
            <a:r>
              <a:rPr lang="en-US" altLang="zh-CN" sz="1900" dirty="0">
                <a:latin typeface="宋体" panose="02010600030101010101" pitchFamily="2" charset="-122"/>
                <a:ea typeface="宋体" panose="02010600030101010101" pitchFamily="2" charset="-122"/>
              </a:rPr>
              <a:t>VC/PE</a:t>
            </a:r>
            <a:r>
              <a:rPr lang="zh-CN" altLang="en-US" sz="1900" dirty="0">
                <a:latin typeface="宋体" panose="02010600030101010101" pitchFamily="2" charset="-122"/>
                <a:ea typeface="宋体" panose="02010600030101010101" pitchFamily="2" charset="-122"/>
              </a:rPr>
              <a:t>合伙人只能根据投资成功退出时的价格来获得收益分成，而不是根据账面价值的增长</a:t>
            </a:r>
            <a:endParaRPr lang="en-US" altLang="zh-CN" sz="19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900" dirty="0">
                <a:latin typeface="宋体" panose="02010600030101010101" pitchFamily="2" charset="-122"/>
                <a:ea typeface="宋体" panose="02010600030101010101" pitchFamily="2" charset="-122"/>
              </a:rPr>
              <a:t>投资一旦实现退出就会进行收益分成，而不是等到基金到期后再统一结算</a:t>
            </a:r>
            <a:endParaRPr lang="en-US" altLang="zh-CN" sz="19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900" dirty="0">
                <a:latin typeface="宋体" panose="02010600030101010101" pitchFamily="2" charset="-122"/>
                <a:ea typeface="宋体" panose="02010600030101010101" pitchFamily="2" charset="-122"/>
              </a:rPr>
              <a:t>投资回报分配时间</a:t>
            </a:r>
            <a:endParaRPr lang="en-US" altLang="zh-CN" sz="1900" dirty="0">
              <a:latin typeface="宋体" panose="02010600030101010101" pitchFamily="2" charset="-122"/>
              <a:ea typeface="宋体" panose="02010600030101010101" pitchFamily="2" charset="-122"/>
            </a:endParaRPr>
          </a:p>
          <a:p>
            <a:pPr marL="893763" indent="-357188">
              <a:buFontTx/>
              <a:buChar char="-"/>
              <a:tabLst>
                <a:tab pos="893763" algn="l"/>
              </a:tabLst>
            </a:pPr>
            <a:r>
              <a:rPr lang="en-US" altLang="zh-CN" sz="1900" dirty="0">
                <a:latin typeface="宋体" panose="02010600030101010101" pitchFamily="2" charset="-122"/>
                <a:ea typeface="宋体" panose="02010600030101010101" pitchFamily="2" charset="-122"/>
              </a:rPr>
              <a:t>By Deal</a:t>
            </a:r>
            <a:r>
              <a:rPr lang="zh-CN" altLang="en-US" sz="1900" dirty="0">
                <a:latin typeface="宋体" panose="02010600030101010101" pitchFamily="2" charset="-122"/>
                <a:ea typeface="宋体" panose="02010600030101010101" pitchFamily="2" charset="-122"/>
              </a:rPr>
              <a:t>：在每个投资项目产生回报后立即进行分配</a:t>
            </a:r>
            <a:endParaRPr lang="en-US" altLang="zh-CN" sz="1900" dirty="0">
              <a:latin typeface="宋体" panose="02010600030101010101" pitchFamily="2" charset="-122"/>
              <a:ea typeface="宋体" panose="02010600030101010101" pitchFamily="2" charset="-122"/>
            </a:endParaRPr>
          </a:p>
          <a:p>
            <a:pPr marL="893763" indent="-357188">
              <a:buFontTx/>
              <a:buChar char="-"/>
              <a:tabLst>
                <a:tab pos="893763" algn="l"/>
              </a:tabLst>
            </a:pPr>
            <a:r>
              <a:rPr lang="en-US" altLang="zh-CN" sz="1900" dirty="0">
                <a:latin typeface="宋体" panose="02010600030101010101" pitchFamily="2" charset="-122"/>
                <a:ea typeface="宋体" panose="02010600030101010101" pitchFamily="2" charset="-122"/>
              </a:rPr>
              <a:t>By Fund</a:t>
            </a:r>
            <a:r>
              <a:rPr lang="zh-CN" altLang="en-US" sz="1900" dirty="0">
                <a:latin typeface="宋体" panose="02010600030101010101" pitchFamily="2" charset="-122"/>
                <a:ea typeface="宋体" panose="02010600030101010101" pitchFamily="2" charset="-122"/>
              </a:rPr>
              <a:t>：还本后分配</a:t>
            </a:r>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96925" y="942872"/>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32</a:t>
            </a:fld>
            <a:endParaRPr lang="zh-CN" altLang="en-US" dirty="0"/>
          </a:p>
        </p:txBody>
      </p:sp>
    </p:spTree>
    <p:extLst>
      <p:ext uri="{BB962C8B-B14F-4D97-AF65-F5344CB8AC3E}">
        <p14:creationId xmlns:p14="http://schemas.microsoft.com/office/powerpoint/2010/main" val="1925392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920750" y="-51387"/>
            <a:ext cx="10515600" cy="1325563"/>
          </a:xfrm>
        </p:spPr>
        <p:txBody>
          <a:bodyPr>
            <a:normAutofit/>
          </a:bodyPr>
          <a:lstStyle/>
          <a:p>
            <a:r>
              <a:rPr lang="en-US" altLang="zh-CN" sz="3200" dirty="0">
                <a:latin typeface="宋体" panose="02010600030101010101" pitchFamily="2" charset="-122"/>
                <a:ea typeface="宋体" panose="02010600030101010101" pitchFamily="2" charset="-122"/>
              </a:rPr>
              <a:t>GP</a:t>
            </a:r>
            <a:r>
              <a:rPr lang="zh-CN" altLang="en-US" sz="3200" dirty="0">
                <a:latin typeface="宋体" panose="02010600030101010101" pitchFamily="2" charset="-122"/>
                <a:ea typeface="宋体" panose="02010600030101010101" pitchFamily="2" charset="-122"/>
              </a:rPr>
              <a:t>和</a:t>
            </a:r>
            <a:r>
              <a:rPr lang="en-US" altLang="zh-CN" sz="3200" dirty="0">
                <a:latin typeface="宋体" panose="02010600030101010101" pitchFamily="2" charset="-122"/>
                <a:ea typeface="宋体" panose="02010600030101010101" pitchFamily="2" charset="-122"/>
              </a:rPr>
              <a:t>LP</a:t>
            </a:r>
            <a:r>
              <a:rPr lang="zh-CN" altLang="en-US" sz="3200" dirty="0">
                <a:latin typeface="宋体" panose="02010600030101010101" pitchFamily="2" charset="-122"/>
                <a:ea typeface="宋体" panose="02010600030101010101" pitchFamily="2" charset="-122"/>
              </a:rPr>
              <a:t>之间的费用和收益分成</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96925" y="1060176"/>
            <a:ext cx="10515600" cy="5296167"/>
          </a:xfrm>
        </p:spPr>
        <p:txBody>
          <a:bodyPr>
            <a:normAutofit/>
          </a:bodyPr>
          <a:lstStyle/>
          <a:p>
            <a:r>
              <a:rPr lang="en-US" altLang="zh-CN" sz="1900" dirty="0">
                <a:latin typeface="宋体" panose="02010600030101010101" pitchFamily="2" charset="-122"/>
                <a:ea typeface="宋体" panose="02010600030101010101" pitchFamily="2" charset="-122"/>
              </a:rPr>
              <a:t>By Deal</a:t>
            </a:r>
          </a:p>
          <a:p>
            <a:pPr marL="536575" indent="-271463">
              <a:buFont typeface="Wingdings" panose="05000000000000000000" pitchFamily="2" charset="2"/>
              <a:buChar char="Ø"/>
            </a:pPr>
            <a:r>
              <a:rPr lang="zh-CN" altLang="en-US" sz="1900" dirty="0">
                <a:latin typeface="宋体" panose="02010600030101010101" pitchFamily="2" charset="-122"/>
                <a:ea typeface="宋体" panose="02010600030101010101" pitchFamily="2" charset="-122"/>
              </a:rPr>
              <a:t>每个投资项目退出后，就该项目投资回报所得在</a:t>
            </a:r>
            <a:r>
              <a:rPr lang="en-US" altLang="zh-CN" sz="1900" dirty="0">
                <a:latin typeface="宋体" panose="02010600030101010101" pitchFamily="2" charset="-122"/>
                <a:ea typeface="宋体" panose="02010600030101010101" pitchFamily="2" charset="-122"/>
              </a:rPr>
              <a:t>GP</a:t>
            </a:r>
            <a:r>
              <a:rPr lang="zh-CN" altLang="en-US" sz="1900" dirty="0">
                <a:latin typeface="宋体" panose="02010600030101010101" pitchFamily="2" charset="-122"/>
                <a:ea typeface="宋体" panose="02010600030101010101" pitchFamily="2" charset="-122"/>
              </a:rPr>
              <a:t>和</a:t>
            </a:r>
            <a:r>
              <a:rPr lang="en-US" altLang="zh-CN" sz="1900" dirty="0">
                <a:latin typeface="宋体" panose="02010600030101010101" pitchFamily="2" charset="-122"/>
                <a:ea typeface="宋体" panose="02010600030101010101" pitchFamily="2" charset="-122"/>
              </a:rPr>
              <a:t>LP</a:t>
            </a:r>
            <a:r>
              <a:rPr lang="zh-CN" altLang="en-US" sz="1900" dirty="0">
                <a:latin typeface="宋体" panose="02010600030101010101" pitchFamily="2" charset="-122"/>
                <a:ea typeface="宋体" panose="02010600030101010101" pitchFamily="2" charset="-122"/>
              </a:rPr>
              <a:t>之间按</a:t>
            </a:r>
            <a:r>
              <a:rPr lang="en-US" altLang="zh-CN" sz="1900" dirty="0">
                <a:latin typeface="宋体" panose="02010600030101010101" pitchFamily="2" charset="-122"/>
                <a:ea typeface="宋体" panose="02010600030101010101" pitchFamily="2" charset="-122"/>
              </a:rPr>
              <a:t>LPA</a:t>
            </a:r>
            <a:r>
              <a:rPr lang="zh-CN" altLang="en-US" sz="1900" dirty="0">
                <a:latin typeface="宋体" panose="02010600030101010101" pitchFamily="2" charset="-122"/>
                <a:ea typeface="宋体" panose="02010600030101010101" pitchFamily="2" charset="-122"/>
              </a:rPr>
              <a:t>约定直接进行分配。</a:t>
            </a:r>
            <a:endParaRPr lang="en-US" altLang="zh-CN" sz="19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900" dirty="0">
                <a:latin typeface="宋体" panose="02010600030101010101" pitchFamily="2" charset="-122"/>
                <a:ea typeface="宋体" panose="02010600030101010101" pitchFamily="2" charset="-122"/>
              </a:rPr>
              <a:t>对自己过度分配</a:t>
            </a:r>
            <a:endParaRPr lang="en-US" altLang="zh-CN" sz="1900" dirty="0">
              <a:latin typeface="宋体" panose="02010600030101010101" pitchFamily="2" charset="-122"/>
              <a:ea typeface="宋体" panose="02010600030101010101" pitchFamily="2" charset="-122"/>
            </a:endParaRPr>
          </a:p>
          <a:p>
            <a:pPr marL="879475" indent="-342900">
              <a:buFontTx/>
              <a:buChar char="-"/>
            </a:pPr>
            <a:r>
              <a:rPr lang="en-US" altLang="zh-CN" sz="1900" dirty="0">
                <a:latin typeface="宋体" panose="02010600030101010101" pitchFamily="2" charset="-122"/>
                <a:ea typeface="宋体" panose="02010600030101010101" pitchFamily="2" charset="-122"/>
              </a:rPr>
              <a:t>GP</a:t>
            </a:r>
            <a:r>
              <a:rPr lang="zh-CN" altLang="en-US" sz="1900" dirty="0">
                <a:latin typeface="宋体" panose="02010600030101010101" pitchFamily="2" charset="-122"/>
                <a:ea typeface="宋体" panose="02010600030101010101" pitchFamily="2" charset="-122"/>
              </a:rPr>
              <a:t>获得的收益分成超过了</a:t>
            </a:r>
            <a:r>
              <a:rPr lang="en-US" altLang="zh-CN" sz="1900" dirty="0">
                <a:latin typeface="宋体" panose="02010600030101010101" pitchFamily="2" charset="-122"/>
                <a:ea typeface="宋体" panose="02010600030101010101" pitchFamily="2" charset="-122"/>
              </a:rPr>
              <a:t>LPA</a:t>
            </a:r>
            <a:r>
              <a:rPr lang="zh-CN" altLang="en-US" sz="1900" dirty="0">
                <a:latin typeface="宋体" panose="02010600030101010101" pitchFamily="2" charset="-122"/>
                <a:ea typeface="宋体" panose="02010600030101010101" pitchFamily="2" charset="-122"/>
              </a:rPr>
              <a:t>规定的水平</a:t>
            </a:r>
            <a:endParaRPr lang="en-US" altLang="zh-CN" sz="1900" dirty="0">
              <a:latin typeface="宋体" panose="02010600030101010101" pitchFamily="2" charset="-122"/>
              <a:ea typeface="宋体" panose="02010600030101010101" pitchFamily="2" charset="-122"/>
            </a:endParaRPr>
          </a:p>
          <a:p>
            <a:pPr marL="879475" indent="-342900">
              <a:buFontTx/>
              <a:buChar char="-"/>
            </a:pPr>
            <a:r>
              <a:rPr lang="zh-CN" altLang="en-US" sz="1900" dirty="0">
                <a:latin typeface="宋体" panose="02010600030101010101" pitchFamily="2" charset="-122"/>
                <a:ea typeface="宋体" panose="02010600030101010101" pitchFamily="2" charset="-122"/>
              </a:rPr>
              <a:t>前期好项目实现退出，</a:t>
            </a:r>
            <a:r>
              <a:rPr lang="en-US" altLang="zh-CN" sz="1900" dirty="0">
                <a:latin typeface="宋体" panose="02010600030101010101" pitchFamily="2" charset="-122"/>
                <a:ea typeface="宋体" panose="02010600030101010101" pitchFamily="2" charset="-122"/>
              </a:rPr>
              <a:t>GP</a:t>
            </a:r>
            <a:r>
              <a:rPr lang="zh-CN" altLang="en-US" sz="1900" dirty="0">
                <a:latin typeface="宋体" panose="02010600030101010101" pitchFamily="2" charset="-122"/>
                <a:ea typeface="宋体" panose="02010600030101010101" pitchFamily="2" charset="-122"/>
              </a:rPr>
              <a:t>获得收益分成；但是之后项目损失，投资价值下跌，</a:t>
            </a:r>
            <a:r>
              <a:rPr lang="en-US" altLang="zh-CN" sz="1900" dirty="0">
                <a:latin typeface="宋体" panose="02010600030101010101" pitchFamily="2" charset="-122"/>
                <a:ea typeface="宋体" panose="02010600030101010101" pitchFamily="2" charset="-122"/>
              </a:rPr>
              <a:t>GP</a:t>
            </a:r>
            <a:r>
              <a:rPr lang="zh-CN" altLang="en-US" sz="1900" dirty="0">
                <a:latin typeface="宋体" panose="02010600030101010101" pitchFamily="2" charset="-122"/>
                <a:ea typeface="宋体" panose="02010600030101010101" pitchFamily="2" charset="-122"/>
              </a:rPr>
              <a:t>会被指责“对自己过度分配”</a:t>
            </a:r>
            <a:endParaRPr lang="en-US" altLang="zh-CN" sz="19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900" dirty="0">
                <a:latin typeface="宋体" panose="02010600030101010101" pitchFamily="2" charset="-122"/>
                <a:ea typeface="宋体" panose="02010600030101010101" pitchFamily="2" charset="-122"/>
              </a:rPr>
              <a:t>利润回拨（</a:t>
            </a:r>
            <a:r>
              <a:rPr lang="en-US" altLang="zh-CN" sz="1900" dirty="0" err="1">
                <a:latin typeface="宋体" panose="02010600030101010101" pitchFamily="2" charset="-122"/>
                <a:ea typeface="宋体" panose="02010600030101010101" pitchFamily="2" charset="-122"/>
              </a:rPr>
              <a:t>clawback</a:t>
            </a:r>
            <a:r>
              <a:rPr lang="zh-CN" altLang="en-US" sz="1900" dirty="0">
                <a:latin typeface="宋体" panose="02010600030101010101" pitchFamily="2" charset="-122"/>
                <a:ea typeface="宋体" panose="02010600030101010101" pitchFamily="2" charset="-122"/>
              </a:rPr>
              <a:t>）</a:t>
            </a:r>
            <a:endParaRPr lang="en-US" altLang="zh-CN" sz="1900" dirty="0">
              <a:latin typeface="宋体" panose="02010600030101010101" pitchFamily="2" charset="-122"/>
              <a:ea typeface="宋体" panose="02010600030101010101" pitchFamily="2" charset="-122"/>
            </a:endParaRPr>
          </a:p>
          <a:p>
            <a:pPr marL="893763" indent="-357188">
              <a:buFontTx/>
              <a:buChar char="-"/>
            </a:pPr>
            <a:r>
              <a:rPr lang="zh-CN" altLang="en-US" sz="1900" dirty="0">
                <a:latin typeface="宋体" panose="02010600030101010101" pitchFamily="2" charset="-122"/>
                <a:ea typeface="宋体" panose="02010600030101010101" pitchFamily="2" charset="-122"/>
              </a:rPr>
              <a:t>采用</a:t>
            </a:r>
            <a:r>
              <a:rPr lang="en-US" altLang="zh-CN" sz="1900" dirty="0">
                <a:latin typeface="宋体" panose="02010600030101010101" pitchFamily="2" charset="-122"/>
                <a:ea typeface="宋体" panose="02010600030101010101" pitchFamily="2" charset="-122"/>
              </a:rPr>
              <a:t>By Deal</a:t>
            </a:r>
            <a:r>
              <a:rPr lang="zh-CN" altLang="en-US" sz="1900" dirty="0">
                <a:latin typeface="宋体" panose="02010600030101010101" pitchFamily="2" charset="-122"/>
                <a:ea typeface="宋体" panose="02010600030101010101" pitchFamily="2" charset="-122"/>
              </a:rPr>
              <a:t>进行分配时，</a:t>
            </a:r>
            <a:r>
              <a:rPr lang="en-US" altLang="zh-CN" sz="1900" dirty="0">
                <a:latin typeface="宋体" panose="02010600030101010101" pitchFamily="2" charset="-122"/>
                <a:ea typeface="宋体" panose="02010600030101010101" pitchFamily="2" charset="-122"/>
              </a:rPr>
              <a:t>LP</a:t>
            </a:r>
            <a:r>
              <a:rPr lang="zh-CN" altLang="en-US" sz="1900" dirty="0">
                <a:latin typeface="宋体" panose="02010600030101010101" pitchFamily="2" charset="-122"/>
                <a:ea typeface="宋体" panose="02010600030101010101" pitchFamily="2" charset="-122"/>
              </a:rPr>
              <a:t>会对项目产生的损失，或者</a:t>
            </a:r>
            <a:r>
              <a:rPr lang="en-US" altLang="zh-CN" sz="1900" dirty="0">
                <a:latin typeface="宋体" panose="02010600030101010101" pitchFamily="2" charset="-122"/>
                <a:ea typeface="宋体" panose="02010600030101010101" pitchFamily="2" charset="-122"/>
              </a:rPr>
              <a:t>GP</a:t>
            </a:r>
            <a:r>
              <a:rPr lang="zh-CN" altLang="en-US" sz="1900" dirty="0">
                <a:latin typeface="宋体" panose="02010600030101010101" pitchFamily="2" charset="-122"/>
                <a:ea typeface="宋体" panose="02010600030101010101" pitchFamily="2" charset="-122"/>
              </a:rPr>
              <a:t>超出</a:t>
            </a:r>
            <a:r>
              <a:rPr lang="en-US" altLang="zh-CN" sz="1900" dirty="0">
                <a:latin typeface="宋体" panose="02010600030101010101" pitchFamily="2" charset="-122"/>
                <a:ea typeface="宋体" panose="02010600030101010101" pitchFamily="2" charset="-122"/>
              </a:rPr>
              <a:t>LPA</a:t>
            </a:r>
            <a:r>
              <a:rPr lang="zh-CN" altLang="en-US" sz="1900" dirty="0">
                <a:latin typeface="宋体" panose="02010600030101010101" pitchFamily="2" charset="-122"/>
                <a:ea typeface="宋体" panose="02010600030101010101" pitchFamily="2" charset="-122"/>
              </a:rPr>
              <a:t>规定的收益分成比例的部分要求进行回拨</a:t>
            </a:r>
            <a:endParaRPr lang="en-US" altLang="zh-CN" sz="1900" dirty="0">
              <a:latin typeface="宋体" panose="02010600030101010101" pitchFamily="2" charset="-122"/>
              <a:ea typeface="宋体" panose="02010600030101010101" pitchFamily="2" charset="-122"/>
            </a:endParaRPr>
          </a:p>
          <a:p>
            <a:pPr marL="893763" indent="-357188">
              <a:buFontTx/>
              <a:buChar char="-"/>
            </a:pPr>
            <a:r>
              <a:rPr lang="zh-CN" altLang="en-US" sz="1900" dirty="0">
                <a:latin typeface="宋体" panose="02010600030101010101" pitchFamily="2" charset="-122"/>
                <a:ea typeface="宋体" panose="02010600030101010101" pitchFamily="2" charset="-122"/>
              </a:rPr>
              <a:t>即使</a:t>
            </a:r>
            <a:r>
              <a:rPr lang="en-US" altLang="zh-CN" sz="1900" dirty="0">
                <a:latin typeface="宋体" panose="02010600030101010101" pitchFamily="2" charset="-122"/>
                <a:ea typeface="宋体" panose="02010600030101010101" pitchFamily="2" charset="-122"/>
              </a:rPr>
              <a:t>LPA</a:t>
            </a:r>
            <a:r>
              <a:rPr lang="zh-CN" altLang="en-US" sz="1900" dirty="0">
                <a:latin typeface="宋体" panose="02010600030101010101" pitchFamily="2" charset="-122"/>
                <a:ea typeface="宋体" panose="02010600030101010101" pitchFamily="2" charset="-122"/>
              </a:rPr>
              <a:t>要求只有当基金到期后在进行回拨，良好的</a:t>
            </a:r>
            <a:r>
              <a:rPr lang="en-US" altLang="zh-CN" sz="1900" dirty="0">
                <a:latin typeface="宋体" panose="02010600030101010101" pitchFamily="2" charset="-122"/>
                <a:ea typeface="宋体" panose="02010600030101010101" pitchFamily="2" charset="-122"/>
              </a:rPr>
              <a:t>GP</a:t>
            </a:r>
            <a:r>
              <a:rPr lang="zh-CN" altLang="en-US" sz="1900" dirty="0">
                <a:latin typeface="宋体" panose="02010600030101010101" pitchFamily="2" charset="-122"/>
                <a:ea typeface="宋体" panose="02010600030101010101" pitchFamily="2" charset="-122"/>
              </a:rPr>
              <a:t>预期“对自己过度分配”行为短期内不会扭转，会利用私人资金，或消减管理费补偿</a:t>
            </a:r>
            <a:r>
              <a:rPr lang="en-US" altLang="zh-CN" sz="1900" dirty="0">
                <a:latin typeface="宋体" panose="02010600030101010101" pitchFamily="2" charset="-122"/>
                <a:ea typeface="宋体" panose="02010600030101010101" pitchFamily="2" charset="-122"/>
              </a:rPr>
              <a:t>LP</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96925" y="942872"/>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33</a:t>
            </a:fld>
            <a:endParaRPr lang="zh-CN" altLang="en-US" dirty="0"/>
          </a:p>
        </p:txBody>
      </p:sp>
    </p:spTree>
    <p:extLst>
      <p:ext uri="{BB962C8B-B14F-4D97-AF65-F5344CB8AC3E}">
        <p14:creationId xmlns:p14="http://schemas.microsoft.com/office/powerpoint/2010/main" val="3895735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920750" y="-51387"/>
            <a:ext cx="10515600" cy="1325563"/>
          </a:xfrm>
        </p:spPr>
        <p:txBody>
          <a:bodyPr>
            <a:normAutofit/>
          </a:bodyPr>
          <a:lstStyle/>
          <a:p>
            <a:r>
              <a:rPr lang="en-US" altLang="zh-CN" sz="3200" dirty="0">
                <a:latin typeface="宋体" panose="02010600030101010101" pitchFamily="2" charset="-122"/>
                <a:ea typeface="宋体" panose="02010600030101010101" pitchFamily="2" charset="-122"/>
              </a:rPr>
              <a:t>GP</a:t>
            </a:r>
            <a:r>
              <a:rPr lang="zh-CN" altLang="en-US" sz="3200" dirty="0">
                <a:latin typeface="宋体" panose="02010600030101010101" pitchFamily="2" charset="-122"/>
                <a:ea typeface="宋体" panose="02010600030101010101" pitchFamily="2" charset="-122"/>
              </a:rPr>
              <a:t>和</a:t>
            </a:r>
            <a:r>
              <a:rPr lang="en-US" altLang="zh-CN" sz="3200" dirty="0">
                <a:latin typeface="宋体" panose="02010600030101010101" pitchFamily="2" charset="-122"/>
                <a:ea typeface="宋体" panose="02010600030101010101" pitchFamily="2" charset="-122"/>
              </a:rPr>
              <a:t>LP</a:t>
            </a:r>
            <a:r>
              <a:rPr lang="zh-CN" altLang="en-US" sz="3200" dirty="0">
                <a:latin typeface="宋体" panose="02010600030101010101" pitchFamily="2" charset="-122"/>
                <a:ea typeface="宋体" panose="02010600030101010101" pitchFamily="2" charset="-122"/>
              </a:rPr>
              <a:t>之间的费用和收益分成</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96925" y="1060176"/>
            <a:ext cx="10515600" cy="5296167"/>
          </a:xfrm>
        </p:spPr>
        <p:txBody>
          <a:bodyPr>
            <a:normAutofit/>
          </a:bodyPr>
          <a:lstStyle/>
          <a:p>
            <a:r>
              <a:rPr lang="en-US" altLang="zh-CN" sz="1900" dirty="0">
                <a:latin typeface="宋体" panose="02010600030101010101" pitchFamily="2" charset="-122"/>
                <a:ea typeface="宋体" panose="02010600030101010101" pitchFamily="2" charset="-122"/>
              </a:rPr>
              <a:t>By</a:t>
            </a:r>
            <a:r>
              <a:rPr lang="zh-CN" altLang="en-US" sz="1900" dirty="0">
                <a:latin typeface="宋体" panose="02010600030101010101" pitchFamily="2" charset="-122"/>
                <a:ea typeface="宋体" panose="02010600030101010101" pitchFamily="2" charset="-122"/>
              </a:rPr>
              <a:t> </a:t>
            </a:r>
            <a:r>
              <a:rPr lang="en-US" altLang="zh-CN" sz="1900" dirty="0">
                <a:latin typeface="宋体" panose="02010600030101010101" pitchFamily="2" charset="-122"/>
                <a:ea typeface="宋体" panose="02010600030101010101" pitchFamily="2" charset="-122"/>
              </a:rPr>
              <a:t>Fund</a:t>
            </a:r>
          </a:p>
          <a:p>
            <a:pPr marL="536575" indent="-271463">
              <a:buFont typeface="Wingdings" panose="05000000000000000000" pitchFamily="2" charset="2"/>
              <a:buChar char="Ø"/>
            </a:pP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不动产”模式，</a:t>
            </a:r>
            <a:r>
              <a:rPr lang="en-US" altLang="zh-CN" sz="1900" dirty="0">
                <a:latin typeface="宋体" panose="02010600030101010101" pitchFamily="2" charset="-122"/>
                <a:ea typeface="宋体" panose="02010600030101010101" pitchFamily="2" charset="-122"/>
              </a:rPr>
              <a:t>LP</a:t>
            </a:r>
            <a:r>
              <a:rPr lang="zh-CN" altLang="en-US" sz="1900" dirty="0">
                <a:latin typeface="宋体" panose="02010600030101010101" pitchFamily="2" charset="-122"/>
                <a:ea typeface="宋体" panose="02010600030101010101" pitchFamily="2" charset="-122"/>
              </a:rPr>
              <a:t>首先将基金中的全部原始投入收回（或投资成本</a:t>
            </a:r>
            <a:r>
              <a:rPr lang="en-US" altLang="zh-CN" sz="1900" dirty="0">
                <a:latin typeface="宋体" panose="02010600030101010101" pitchFamily="2" charset="-122"/>
                <a:ea typeface="宋体" panose="02010600030101010101" pitchFamily="2" charset="-122"/>
              </a:rPr>
              <a:t>+</a:t>
            </a:r>
            <a:r>
              <a:rPr lang="zh-CN" altLang="en-US" sz="1900" dirty="0">
                <a:latin typeface="宋体" panose="02010600030101010101" pitchFamily="2" charset="-122"/>
                <a:ea typeface="宋体" panose="02010600030101010101" pitchFamily="2" charset="-122"/>
              </a:rPr>
              <a:t>优先回报），再进行收益分成</a:t>
            </a:r>
            <a:endParaRPr lang="en-US" altLang="zh-CN" sz="19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900" dirty="0">
                <a:latin typeface="宋体" panose="02010600030101010101" pitchFamily="2" charset="-122"/>
                <a:ea typeface="宋体" panose="02010600030101010101" pitchFamily="2" charset="-122"/>
              </a:rPr>
              <a:t>前期投资项目退出分配给</a:t>
            </a:r>
            <a:r>
              <a:rPr lang="en-US" altLang="zh-CN" sz="1900" dirty="0">
                <a:latin typeface="宋体" panose="02010600030101010101" pitchFamily="2" charset="-122"/>
                <a:ea typeface="宋体" panose="02010600030101010101" pitchFamily="2" charset="-122"/>
              </a:rPr>
              <a:t>LP</a:t>
            </a:r>
            <a:r>
              <a:rPr lang="zh-CN" altLang="en-US" sz="1900" dirty="0">
                <a:latin typeface="宋体" panose="02010600030101010101" pitchFamily="2" charset="-122"/>
                <a:ea typeface="宋体" panose="02010600030101010101" pitchFamily="2" charset="-122"/>
              </a:rPr>
              <a:t>，收益分成来自于后期投资项目退出</a:t>
            </a:r>
            <a:endParaRPr lang="en-US" altLang="zh-CN" sz="19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900" dirty="0">
                <a:latin typeface="宋体" panose="02010600030101010101" pitchFamily="2" charset="-122"/>
                <a:ea typeface="宋体" panose="02010600030101010101" pitchFamily="2" charset="-122"/>
              </a:rPr>
              <a:t>这种激励机制导致投资回收期短，回报率低</a:t>
            </a:r>
            <a:endParaRPr lang="en-US" altLang="zh-CN" sz="19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96925" y="942872"/>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34</a:t>
            </a:fld>
            <a:endParaRPr lang="zh-CN" altLang="en-US" dirty="0"/>
          </a:p>
        </p:txBody>
      </p:sp>
    </p:spTree>
    <p:extLst>
      <p:ext uri="{BB962C8B-B14F-4D97-AF65-F5344CB8AC3E}">
        <p14:creationId xmlns:p14="http://schemas.microsoft.com/office/powerpoint/2010/main" val="2212523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920750" y="-51387"/>
            <a:ext cx="10515600" cy="1325563"/>
          </a:xfrm>
        </p:spPr>
        <p:txBody>
          <a:bodyPr>
            <a:normAutofit/>
          </a:bodyPr>
          <a:lstStyle/>
          <a:p>
            <a:r>
              <a:rPr lang="en-US" altLang="zh-CN" sz="3200" dirty="0">
                <a:latin typeface="宋体" panose="02010600030101010101" pitchFamily="2" charset="-122"/>
                <a:ea typeface="宋体" panose="02010600030101010101" pitchFamily="2" charset="-122"/>
              </a:rPr>
              <a:t>GP</a:t>
            </a:r>
            <a:r>
              <a:rPr lang="zh-CN" altLang="en-US" sz="3200" dirty="0">
                <a:latin typeface="宋体" panose="02010600030101010101" pitchFamily="2" charset="-122"/>
                <a:ea typeface="宋体" panose="02010600030101010101" pitchFamily="2" charset="-122"/>
              </a:rPr>
              <a:t>和</a:t>
            </a:r>
            <a:r>
              <a:rPr lang="en-US" altLang="zh-CN" sz="3200" dirty="0">
                <a:latin typeface="宋体" panose="02010600030101010101" pitchFamily="2" charset="-122"/>
                <a:ea typeface="宋体" panose="02010600030101010101" pitchFamily="2" charset="-122"/>
              </a:rPr>
              <a:t>LP</a:t>
            </a:r>
            <a:r>
              <a:rPr lang="zh-CN" altLang="en-US" sz="3200" dirty="0">
                <a:latin typeface="宋体" panose="02010600030101010101" pitchFamily="2" charset="-122"/>
                <a:ea typeface="宋体" panose="02010600030101010101" pitchFamily="2" charset="-122"/>
              </a:rPr>
              <a:t>之间的费用和收益分成：例子</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96925" y="1060176"/>
            <a:ext cx="10515600" cy="5296167"/>
          </a:xfrm>
        </p:spPr>
        <p:txBody>
          <a:bodyPr>
            <a:normAutofit/>
          </a:bodyPr>
          <a:lstStyle/>
          <a:p>
            <a:r>
              <a:rPr lang="zh-CN" altLang="en-US" sz="1800" dirty="0">
                <a:latin typeface="宋体" panose="02010600030101010101" pitchFamily="2" charset="-122"/>
                <a:ea typeface="宋体" panose="02010600030101010101" pitchFamily="2" charset="-122"/>
              </a:rPr>
              <a:t>假设一个</a:t>
            </a:r>
            <a:r>
              <a:rPr lang="en-US" altLang="zh-CN" sz="1800" dirty="0">
                <a:latin typeface="宋体" panose="02010600030101010101" pitchFamily="2" charset="-122"/>
                <a:ea typeface="宋体" panose="02010600030101010101" pitchFamily="2" charset="-122"/>
              </a:rPr>
              <a:t>GP</a:t>
            </a:r>
            <a:r>
              <a:rPr lang="zh-CN" altLang="en-US" sz="1800" dirty="0">
                <a:latin typeface="宋体" panose="02010600030101010101" pitchFamily="2" charset="-122"/>
                <a:ea typeface="宋体" panose="02010600030101010101" pitchFamily="2" charset="-122"/>
              </a:rPr>
              <a:t>募集了一只</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亿美元的基金，并进行了</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笔投资，每笔投资金额</a:t>
            </a:r>
            <a:r>
              <a:rPr lang="en-US" altLang="zh-CN" sz="1800" dirty="0">
                <a:latin typeface="宋体" panose="02010600030101010101" pitchFamily="2" charset="-122"/>
                <a:ea typeface="宋体" panose="02010600030101010101" pitchFamily="2" charset="-122"/>
              </a:rPr>
              <a:t>1000</a:t>
            </a:r>
            <a:r>
              <a:rPr lang="zh-CN" altLang="en-US" sz="1800" dirty="0">
                <a:latin typeface="宋体" panose="02010600030101010101" pitchFamily="2" charset="-122"/>
                <a:ea typeface="宋体" panose="02010600030101010101" pitchFamily="2" charset="-122"/>
              </a:rPr>
              <a:t>万美元。有两笔投资实现了较早清算，每笔退出价格为</a:t>
            </a:r>
            <a:r>
              <a:rPr lang="en-US" altLang="zh-CN" sz="1800" dirty="0">
                <a:latin typeface="宋体" panose="02010600030101010101" pitchFamily="2" charset="-122"/>
                <a:ea typeface="宋体" panose="02010600030101010101" pitchFamily="2" charset="-122"/>
              </a:rPr>
              <a:t>5000</a:t>
            </a:r>
            <a:r>
              <a:rPr lang="zh-CN" altLang="en-US" sz="1800" dirty="0">
                <a:latin typeface="宋体" panose="02010600030101010101" pitchFamily="2" charset="-122"/>
                <a:ea typeface="宋体" panose="02010600030101010101" pitchFamily="2" charset="-122"/>
              </a:rPr>
              <a:t>万美元，而其他八笔投资则仍在投资组合中，按照原始投入估值。假设基金是按照标准的</a:t>
            </a:r>
            <a:r>
              <a:rPr lang="en-US" altLang="zh-CN" sz="1800" dirty="0">
                <a:latin typeface="宋体" panose="02010600030101010101" pitchFamily="2" charset="-122"/>
                <a:ea typeface="宋体" panose="02010600030101010101" pitchFamily="2" charset="-122"/>
              </a:rPr>
              <a:t>80%-20%</a:t>
            </a:r>
            <a:r>
              <a:rPr lang="zh-CN" altLang="en-US" sz="1800" dirty="0">
                <a:latin typeface="宋体" panose="02010600030101010101" pitchFamily="2" charset="-122"/>
                <a:ea typeface="宋体" panose="02010600030101010101" pitchFamily="2" charset="-122"/>
              </a:rPr>
              <a:t>收益分成法。</a:t>
            </a:r>
            <a:endParaRPr lang="en-US" altLang="zh-CN" sz="1800" dirty="0">
              <a:latin typeface="宋体" panose="02010600030101010101" pitchFamily="2" charset="-122"/>
              <a:ea typeface="宋体" panose="02010600030101010101" pitchFamily="2" charset="-122"/>
            </a:endParaRPr>
          </a:p>
          <a:p>
            <a:pPr marL="265112" indent="0">
              <a:buNone/>
            </a:pP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By Deal:</a:t>
            </a:r>
            <a:r>
              <a:rPr lang="zh-CN" altLang="en-US" sz="1800" dirty="0">
                <a:latin typeface="宋体" panose="02010600030101010101" pitchFamily="2" charset="-122"/>
                <a:ea typeface="宋体" panose="02010600030101010101" pitchFamily="2" charset="-122"/>
              </a:rPr>
              <a:t>遵循</a:t>
            </a:r>
            <a:r>
              <a:rPr lang="en-US" altLang="zh-CN" sz="1800" dirty="0">
                <a:latin typeface="宋体" panose="02010600030101010101" pitchFamily="2" charset="-122"/>
                <a:ea typeface="宋体" panose="02010600030101010101" pitchFamily="2" charset="-122"/>
              </a:rPr>
              <a:t>GP</a:t>
            </a:r>
            <a:r>
              <a:rPr lang="zh-CN" altLang="en-US" sz="1800" dirty="0">
                <a:latin typeface="宋体" panose="02010600030101010101" pitchFamily="2" charset="-122"/>
                <a:ea typeface="宋体" panose="02010600030101010101" pitchFamily="2" charset="-122"/>
              </a:rPr>
              <a:t>和</a:t>
            </a: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的分成从一开始有收益就进行分配。</a:t>
            </a:r>
            <a:endParaRPr lang="en-US" altLang="zh-CN" sz="1800" dirty="0">
              <a:latin typeface="宋体" panose="02010600030101010101" pitchFamily="2" charset="-122"/>
              <a:ea typeface="宋体" panose="02010600030101010101" pitchFamily="2" charset="-122"/>
            </a:endParaRPr>
          </a:p>
          <a:p>
            <a:pPr marL="893763" indent="-357188">
              <a:buFontTx/>
              <a:buChar char="-"/>
              <a:tabLst>
                <a:tab pos="893763" algn="l"/>
              </a:tabLst>
            </a:pPr>
            <a:r>
              <a:rPr lang="zh-CN" altLang="en-US" sz="1800" dirty="0">
                <a:latin typeface="宋体" panose="02010600030101010101" pitchFamily="2" charset="-122"/>
                <a:ea typeface="宋体" panose="02010600030101010101" pitchFamily="2" charset="-122"/>
              </a:rPr>
              <a:t>当前两项投资成功退出时就进行分配</a:t>
            </a:r>
            <a:endParaRPr lang="en-US" altLang="zh-CN" sz="1800" dirty="0">
              <a:latin typeface="宋体" panose="02010600030101010101" pitchFamily="2" charset="-122"/>
              <a:ea typeface="宋体" panose="02010600030101010101" pitchFamily="2" charset="-122"/>
            </a:endParaRPr>
          </a:p>
          <a:p>
            <a:pPr marL="893763" indent="-357188">
              <a:buFontTx/>
              <a:buChar char="-"/>
              <a:tabLst>
                <a:tab pos="893763" algn="l"/>
              </a:tabLst>
            </a:pPr>
            <a:r>
              <a:rPr lang="en-US" altLang="zh-CN" sz="1800" dirty="0">
                <a:latin typeface="宋体" panose="02010600030101010101" pitchFamily="2" charset="-122"/>
                <a:ea typeface="宋体" panose="02010600030101010101" pitchFamily="2" charset="-122"/>
              </a:rPr>
              <a:t>LP</a:t>
            </a:r>
            <a:r>
              <a:rPr lang="zh-CN" altLang="en-US" sz="1800" dirty="0">
                <a:latin typeface="宋体" panose="02010600030101010101" pitchFamily="2" charset="-122"/>
                <a:ea typeface="宋体" panose="02010600030101010101" pitchFamily="2" charset="-122"/>
              </a:rPr>
              <a:t>：回收原始投资 </a:t>
            </a:r>
            <a:r>
              <a:rPr lang="en-US" altLang="zh-CN" sz="1800" dirty="0">
                <a:latin typeface="宋体" panose="02010600030101010101" pitchFamily="2" charset="-122"/>
                <a:ea typeface="宋体" panose="02010600030101010101" pitchFamily="2" charset="-122"/>
              </a:rPr>
              <a:t>2000</a:t>
            </a:r>
            <a:r>
              <a:rPr lang="zh-CN" altLang="en-US" sz="1800" dirty="0">
                <a:latin typeface="宋体" panose="02010600030101010101" pitchFamily="2" charset="-122"/>
                <a:ea typeface="宋体" panose="02010600030101010101" pitchFamily="2" charset="-122"/>
              </a:rPr>
              <a:t>万 </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收益分成 </a:t>
            </a:r>
            <a:r>
              <a:rPr lang="en-US" altLang="zh-CN" sz="1800" dirty="0">
                <a:latin typeface="宋体" panose="02010600030101010101" pitchFamily="2" charset="-122"/>
                <a:ea typeface="宋体" panose="02010600030101010101" pitchFamily="2" charset="-122"/>
              </a:rPr>
              <a:t>6400</a:t>
            </a:r>
            <a:r>
              <a:rPr lang="zh-CN" altLang="en-US" sz="1800" dirty="0">
                <a:latin typeface="宋体" panose="02010600030101010101" pitchFamily="2" charset="-122"/>
                <a:ea typeface="宋体" panose="02010600030101010101" pitchFamily="2" charset="-122"/>
              </a:rPr>
              <a:t>万（资本利得</a:t>
            </a:r>
            <a:r>
              <a:rPr lang="en-US" altLang="zh-CN" sz="1800" dirty="0">
                <a:latin typeface="宋体" panose="02010600030101010101" pitchFamily="2" charset="-122"/>
                <a:ea typeface="宋体" panose="02010600030101010101" pitchFamily="2" charset="-122"/>
              </a:rPr>
              <a:t>8000</a:t>
            </a:r>
            <a:r>
              <a:rPr lang="zh-CN" altLang="en-US" sz="1800" dirty="0">
                <a:latin typeface="宋体" panose="02010600030101010101" pitchFamily="2" charset="-122"/>
                <a:ea typeface="宋体" panose="02010600030101010101" pitchFamily="2" charset="-122"/>
              </a:rPr>
              <a:t>万*</a:t>
            </a:r>
            <a:r>
              <a:rPr lang="en-US" altLang="zh-CN" sz="1800" dirty="0">
                <a:latin typeface="宋体" panose="02010600030101010101" pitchFamily="2" charset="-122"/>
                <a:ea typeface="宋体" panose="02010600030101010101" pitchFamily="2" charset="-122"/>
              </a:rPr>
              <a:t>80%</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893763" indent="-357188">
              <a:buFontTx/>
              <a:buChar char="-"/>
              <a:tabLst>
                <a:tab pos="893763" algn="l"/>
              </a:tabLst>
            </a:pPr>
            <a:r>
              <a:rPr lang="en-US" altLang="zh-CN" sz="1800" dirty="0">
                <a:latin typeface="宋体" panose="02010600030101010101" pitchFamily="2" charset="-122"/>
                <a:ea typeface="宋体" panose="02010600030101010101" pitchFamily="2" charset="-122"/>
              </a:rPr>
              <a:t>GP</a:t>
            </a:r>
            <a:r>
              <a:rPr lang="zh-CN" altLang="en-US" sz="1800" dirty="0">
                <a:latin typeface="宋体" panose="02010600030101010101" pitchFamily="2" charset="-122"/>
                <a:ea typeface="宋体" panose="02010600030101010101" pitchFamily="2" charset="-122"/>
              </a:rPr>
              <a:t>：收益分成 </a:t>
            </a:r>
            <a:r>
              <a:rPr lang="en-US" altLang="zh-CN" sz="1800" dirty="0">
                <a:latin typeface="宋体" panose="02010600030101010101" pitchFamily="2" charset="-122"/>
                <a:ea typeface="宋体" panose="02010600030101010101" pitchFamily="2" charset="-122"/>
              </a:rPr>
              <a:t>1600</a:t>
            </a:r>
            <a:r>
              <a:rPr lang="zh-CN" altLang="en-US" sz="1800" dirty="0">
                <a:latin typeface="宋体" panose="02010600030101010101" pitchFamily="2" charset="-122"/>
                <a:ea typeface="宋体" panose="02010600030101010101" pitchFamily="2" charset="-122"/>
              </a:rPr>
              <a:t>万（资本利得</a:t>
            </a:r>
            <a:r>
              <a:rPr lang="en-US" altLang="zh-CN" sz="1800" dirty="0">
                <a:latin typeface="宋体" panose="02010600030101010101" pitchFamily="2" charset="-122"/>
                <a:ea typeface="宋体" panose="02010600030101010101" pitchFamily="2" charset="-122"/>
              </a:rPr>
              <a:t>8000</a:t>
            </a:r>
            <a:r>
              <a:rPr lang="zh-CN" altLang="en-US" sz="1800" dirty="0">
                <a:latin typeface="宋体" panose="02010600030101010101" pitchFamily="2" charset="-122"/>
                <a:ea typeface="宋体" panose="02010600030101010101" pitchFamily="2" charset="-122"/>
              </a:rPr>
              <a:t>万*</a:t>
            </a:r>
            <a:r>
              <a:rPr lang="en-US" altLang="zh-CN" sz="1800" dirty="0">
                <a:latin typeface="宋体" panose="02010600030101010101" pitchFamily="2" charset="-122"/>
                <a:ea typeface="宋体" panose="02010600030101010101" pitchFamily="2" charset="-122"/>
              </a:rPr>
              <a:t>20%</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By Fund</a:t>
            </a:r>
            <a:r>
              <a:rPr lang="zh-CN" altLang="en-US" sz="2000" dirty="0">
                <a:latin typeface="宋体" panose="02010600030101010101" pitchFamily="2" charset="-122"/>
                <a:ea typeface="宋体" panose="02010600030101010101" pitchFamily="2" charset="-122"/>
              </a:rPr>
              <a:t>：不动产模式</a:t>
            </a:r>
            <a:endParaRPr lang="en-US" altLang="zh-CN" sz="2000" dirty="0">
              <a:latin typeface="宋体" panose="02010600030101010101" pitchFamily="2" charset="-122"/>
              <a:ea typeface="宋体" panose="02010600030101010101" pitchFamily="2" charset="-122"/>
            </a:endParaRPr>
          </a:p>
          <a:p>
            <a:pPr marL="893763" indent="-357188">
              <a:buFontTx/>
              <a:buChar char="-"/>
              <a:tabLst>
                <a:tab pos="893763" algn="l"/>
              </a:tabLst>
            </a:pPr>
            <a:r>
              <a:rPr lang="en-US" altLang="zh-CN" sz="2000" dirty="0">
                <a:latin typeface="宋体" panose="02010600030101010101" pitchFamily="2" charset="-122"/>
                <a:ea typeface="宋体" panose="02010600030101010101" pitchFamily="2" charset="-122"/>
              </a:rPr>
              <a:t>LP</a:t>
            </a:r>
            <a:r>
              <a:rPr lang="zh-CN" altLang="en-US" sz="2000" dirty="0">
                <a:latin typeface="宋体" panose="02010600030101010101" pitchFamily="2" charset="-122"/>
                <a:ea typeface="宋体" panose="02010600030101010101" pitchFamily="2" charset="-122"/>
              </a:rPr>
              <a:t>：回收原始总投资</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亿元美元（来自于前两个项目）</a:t>
            </a:r>
            <a:endParaRPr lang="en-US" altLang="zh-CN" sz="2000" dirty="0">
              <a:latin typeface="宋体" panose="02010600030101010101" pitchFamily="2" charset="-122"/>
              <a:ea typeface="宋体" panose="02010600030101010101" pitchFamily="2" charset="-122"/>
            </a:endParaRPr>
          </a:p>
          <a:p>
            <a:pPr marL="893763" indent="-357188">
              <a:buFontTx/>
              <a:buChar char="-"/>
              <a:tabLst>
                <a:tab pos="893763" algn="l"/>
              </a:tabLst>
            </a:pPr>
            <a:r>
              <a:rPr lang="en-US" altLang="zh-CN" sz="2000" dirty="0">
                <a:latin typeface="宋体" panose="02010600030101010101" pitchFamily="2" charset="-122"/>
                <a:ea typeface="宋体" panose="02010600030101010101" pitchFamily="2" charset="-122"/>
              </a:rPr>
              <a:t>GP</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LP</a:t>
            </a:r>
            <a:r>
              <a:rPr lang="zh-CN" altLang="en-US" sz="2000" dirty="0">
                <a:latin typeface="宋体" panose="02010600030101010101" pitchFamily="2" charset="-122"/>
                <a:ea typeface="宋体" panose="02010600030101010101" pitchFamily="2" charset="-122"/>
              </a:rPr>
              <a:t>收益分成来自于随后八个项目的退出</a:t>
            </a:r>
            <a:endParaRPr lang="en-US" altLang="zh-CN" sz="1900" dirty="0">
              <a:latin typeface="宋体" panose="02010600030101010101" pitchFamily="2" charset="-122"/>
              <a:ea typeface="宋体" panose="02010600030101010101" pitchFamily="2" charset="-122"/>
            </a:endParaRPr>
          </a:p>
          <a:p>
            <a:pPr marL="536575" indent="0">
              <a:buNone/>
              <a:tabLst>
                <a:tab pos="893763" algn="l"/>
              </a:tabLst>
            </a:pPr>
            <a:endParaRPr lang="en-US" altLang="zh-CN" sz="1900" dirty="0">
              <a:latin typeface="宋体" panose="02010600030101010101" pitchFamily="2" charset="-122"/>
              <a:ea typeface="宋体" panose="02010600030101010101" pitchFamily="2" charset="-122"/>
            </a:endParaRPr>
          </a:p>
          <a:p>
            <a:pPr marL="536575" indent="0">
              <a:buNone/>
              <a:tabLst>
                <a:tab pos="893763" algn="l"/>
              </a:tabLst>
            </a:pPr>
            <a:endParaRPr lang="en-US" altLang="zh-CN" sz="19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96925" y="942872"/>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35</a:t>
            </a:fld>
            <a:endParaRPr lang="zh-CN" altLang="en-US" dirty="0"/>
          </a:p>
        </p:txBody>
      </p:sp>
    </p:spTree>
    <p:extLst>
      <p:ext uri="{BB962C8B-B14F-4D97-AF65-F5344CB8AC3E}">
        <p14:creationId xmlns:p14="http://schemas.microsoft.com/office/powerpoint/2010/main" val="1271716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920750" y="-51387"/>
            <a:ext cx="10515600" cy="1325563"/>
          </a:xfrm>
        </p:spPr>
        <p:txBody>
          <a:bodyPr>
            <a:normAutofit/>
          </a:bodyPr>
          <a:lstStyle/>
          <a:p>
            <a:r>
              <a:rPr lang="en-US" altLang="zh-CN" sz="3200" dirty="0">
                <a:latin typeface="宋体" panose="02010600030101010101" pitchFamily="2" charset="-122"/>
                <a:ea typeface="宋体" panose="02010600030101010101" pitchFamily="2" charset="-122"/>
              </a:rPr>
              <a:t>GP</a:t>
            </a:r>
            <a:r>
              <a:rPr lang="zh-CN" altLang="en-US" sz="3200" dirty="0">
                <a:latin typeface="宋体" panose="02010600030101010101" pitchFamily="2" charset="-122"/>
                <a:ea typeface="宋体" panose="02010600030101010101" pitchFamily="2" charset="-122"/>
              </a:rPr>
              <a:t>和</a:t>
            </a:r>
            <a:r>
              <a:rPr lang="en-US" altLang="zh-CN" sz="3200" dirty="0">
                <a:latin typeface="宋体" panose="02010600030101010101" pitchFamily="2" charset="-122"/>
                <a:ea typeface="宋体" panose="02010600030101010101" pitchFamily="2" charset="-122"/>
              </a:rPr>
              <a:t>LP</a:t>
            </a:r>
            <a:r>
              <a:rPr lang="zh-CN" altLang="en-US" sz="3200" dirty="0">
                <a:latin typeface="宋体" panose="02010600030101010101" pitchFamily="2" charset="-122"/>
                <a:ea typeface="宋体" panose="02010600030101010101" pitchFamily="2" charset="-122"/>
              </a:rPr>
              <a:t>之间的费用和收益分成：例子</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96925" y="1060176"/>
            <a:ext cx="10515600" cy="5296167"/>
          </a:xfrm>
        </p:spPr>
        <p:txBody>
          <a:bodyPr>
            <a:normAutofit/>
          </a:bodyPr>
          <a:lstStyle/>
          <a:p>
            <a:r>
              <a:rPr lang="zh-CN" altLang="en-US" sz="1800" dirty="0">
                <a:latin typeface="宋体" panose="02010600030101010101" pitchFamily="2" charset="-122"/>
                <a:ea typeface="宋体" panose="02010600030101010101" pitchFamily="2" charset="-122"/>
              </a:rPr>
              <a:t>假设一个</a:t>
            </a:r>
            <a:r>
              <a:rPr lang="en-US" altLang="zh-CN" sz="1800" dirty="0">
                <a:latin typeface="宋体" panose="02010600030101010101" pitchFamily="2" charset="-122"/>
                <a:ea typeface="宋体" panose="02010600030101010101" pitchFamily="2" charset="-122"/>
              </a:rPr>
              <a:t>GP</a:t>
            </a:r>
            <a:r>
              <a:rPr lang="zh-CN" altLang="en-US" sz="1800" dirty="0">
                <a:latin typeface="宋体" panose="02010600030101010101" pitchFamily="2" charset="-122"/>
                <a:ea typeface="宋体" panose="02010600030101010101" pitchFamily="2" charset="-122"/>
              </a:rPr>
              <a:t>募集了一只</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亿美元的基金，并进行了</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笔投资，每笔投资金额</a:t>
            </a:r>
            <a:r>
              <a:rPr lang="en-US" altLang="zh-CN" sz="1800" dirty="0">
                <a:latin typeface="宋体" panose="02010600030101010101" pitchFamily="2" charset="-122"/>
                <a:ea typeface="宋体" panose="02010600030101010101" pitchFamily="2" charset="-122"/>
              </a:rPr>
              <a:t>1000</a:t>
            </a:r>
            <a:r>
              <a:rPr lang="zh-CN" altLang="en-US" sz="1800" dirty="0">
                <a:latin typeface="宋体" panose="02010600030101010101" pitchFamily="2" charset="-122"/>
                <a:ea typeface="宋体" panose="02010600030101010101" pitchFamily="2" charset="-122"/>
              </a:rPr>
              <a:t>万美元。有两笔投资实现了较早清算，每笔退出价格为</a:t>
            </a:r>
            <a:r>
              <a:rPr lang="en-US" altLang="zh-CN" sz="1800" dirty="0">
                <a:latin typeface="宋体" panose="02010600030101010101" pitchFamily="2" charset="-122"/>
                <a:ea typeface="宋体" panose="02010600030101010101" pitchFamily="2" charset="-122"/>
              </a:rPr>
              <a:t>5000</a:t>
            </a:r>
            <a:r>
              <a:rPr lang="zh-CN" altLang="en-US" sz="1800" dirty="0">
                <a:latin typeface="宋体" panose="02010600030101010101" pitchFamily="2" charset="-122"/>
                <a:ea typeface="宋体" panose="02010600030101010101" pitchFamily="2" charset="-122"/>
              </a:rPr>
              <a:t>万美元，而其他八笔投资则仍在投资组合中，按照原始投入估值。假设基金是按照标准的</a:t>
            </a:r>
            <a:r>
              <a:rPr lang="en-US" altLang="zh-CN" sz="1800" dirty="0">
                <a:latin typeface="宋体" panose="02010600030101010101" pitchFamily="2" charset="-122"/>
                <a:ea typeface="宋体" panose="02010600030101010101" pitchFamily="2" charset="-122"/>
              </a:rPr>
              <a:t>80%-20%</a:t>
            </a:r>
            <a:r>
              <a:rPr lang="zh-CN" altLang="en-US" sz="1800" dirty="0">
                <a:latin typeface="宋体" panose="02010600030101010101" pitchFamily="2" charset="-122"/>
                <a:ea typeface="宋体" panose="02010600030101010101" pitchFamily="2" charset="-122"/>
              </a:rPr>
              <a:t>收益分成法。</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如果剩余的投资组合的价值只有</a:t>
            </a:r>
            <a:r>
              <a:rPr lang="en-US" altLang="zh-CN" sz="1800" dirty="0">
                <a:latin typeface="宋体" panose="02010600030101010101" pitchFamily="2" charset="-122"/>
                <a:ea typeface="宋体" panose="02010600030101010101" pitchFamily="2" charset="-122"/>
              </a:rPr>
              <a:t>4000</a:t>
            </a:r>
            <a:r>
              <a:rPr lang="zh-CN" altLang="en-US" sz="1800" dirty="0">
                <a:latin typeface="宋体" panose="02010600030101010101" pitchFamily="2" charset="-122"/>
                <a:ea typeface="宋体" panose="02010600030101010101" pitchFamily="2" charset="-122"/>
              </a:rPr>
              <a:t>万美元</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出现</a:t>
            </a:r>
            <a:r>
              <a:rPr lang="en-US" altLang="zh-CN" sz="1800" dirty="0">
                <a:latin typeface="宋体" panose="02010600030101010101" pitchFamily="2" charset="-122"/>
                <a:ea typeface="宋体" panose="02010600030101010101" pitchFamily="2" charset="-122"/>
              </a:rPr>
              <a:t>GP</a:t>
            </a:r>
            <a:r>
              <a:rPr lang="zh-CN" altLang="en-US" sz="1800" dirty="0">
                <a:latin typeface="宋体" panose="02010600030101010101" pitchFamily="2" charset="-122"/>
                <a:ea typeface="宋体" panose="02010600030101010101" pitchFamily="2" charset="-122"/>
              </a:rPr>
              <a:t>对自己过度分配的情况</a:t>
            </a:r>
            <a:endParaRPr lang="en-US" altLang="zh-CN" sz="1800" dirty="0">
              <a:latin typeface="宋体" panose="02010600030101010101" pitchFamily="2" charset="-122"/>
              <a:ea typeface="宋体" panose="02010600030101010101" pitchFamily="2" charset="-122"/>
            </a:endParaRPr>
          </a:p>
          <a:p>
            <a:pPr marL="536575" indent="-271463">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GP</a:t>
            </a:r>
            <a:r>
              <a:rPr lang="zh-CN" altLang="en-US" sz="1800" dirty="0">
                <a:latin typeface="宋体" panose="02010600030101010101" pitchFamily="2" charset="-122"/>
                <a:ea typeface="宋体" panose="02010600030101010101" pitchFamily="2" charset="-122"/>
              </a:rPr>
              <a:t>需要回拨</a:t>
            </a:r>
            <a:r>
              <a:rPr lang="en-US" altLang="zh-CN" sz="1800" dirty="0">
                <a:latin typeface="宋体" panose="02010600030101010101" pitchFamily="2" charset="-122"/>
                <a:ea typeface="宋体" panose="02010600030101010101" pitchFamily="2" charset="-122"/>
              </a:rPr>
              <a:t>800</a:t>
            </a:r>
            <a:r>
              <a:rPr lang="zh-CN" altLang="en-US" sz="1800" dirty="0">
                <a:latin typeface="宋体" panose="02010600030101010101" pitchFamily="2" charset="-122"/>
                <a:ea typeface="宋体" panose="02010600030101010101" pitchFamily="2" charset="-122"/>
              </a:rPr>
              <a:t>万美元</a:t>
            </a:r>
            <a:endParaRPr lang="en-US" altLang="zh-CN" sz="1800" dirty="0">
              <a:latin typeface="宋体" panose="02010600030101010101" pitchFamily="2" charset="-122"/>
              <a:ea typeface="宋体" panose="02010600030101010101" pitchFamily="2" charset="-122"/>
            </a:endParaRPr>
          </a:p>
          <a:p>
            <a:pPr marL="536575" indent="0">
              <a:buNone/>
              <a:tabLst>
                <a:tab pos="893763" algn="l"/>
              </a:tabLst>
            </a:pPr>
            <a:endParaRPr lang="en-US" altLang="zh-CN" sz="1900" dirty="0">
              <a:latin typeface="宋体" panose="02010600030101010101" pitchFamily="2" charset="-122"/>
              <a:ea typeface="宋体" panose="02010600030101010101" pitchFamily="2" charset="-122"/>
            </a:endParaRPr>
          </a:p>
          <a:p>
            <a:pPr marL="536575" indent="0">
              <a:buNone/>
              <a:tabLst>
                <a:tab pos="893763" algn="l"/>
              </a:tabLst>
            </a:pPr>
            <a:endParaRPr lang="en-US" altLang="zh-CN" sz="19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96925" y="942872"/>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36</a:t>
            </a:fld>
            <a:endParaRPr lang="zh-CN" altLang="en-US" dirty="0"/>
          </a:p>
        </p:txBody>
      </p:sp>
      <p:graphicFrame>
        <p:nvGraphicFramePr>
          <p:cNvPr id="10" name="表格 10">
            <a:extLst>
              <a:ext uri="{FF2B5EF4-FFF2-40B4-BE49-F238E27FC236}">
                <a16:creationId xmlns:a16="http://schemas.microsoft.com/office/drawing/2014/main" id="{7B08C380-710D-452D-A956-D99F2E50B5B3}"/>
              </a:ext>
            </a:extLst>
          </p:cNvPr>
          <p:cNvGraphicFramePr>
            <a:graphicFrameLocks noGrp="1"/>
          </p:cNvGraphicFramePr>
          <p:nvPr>
            <p:extLst>
              <p:ext uri="{D42A27DB-BD31-4B8C-83A1-F6EECF244321}">
                <p14:modId xmlns:p14="http://schemas.microsoft.com/office/powerpoint/2010/main" val="971545372"/>
              </p:ext>
            </p:extLst>
          </p:nvPr>
        </p:nvGraphicFramePr>
        <p:xfrm>
          <a:off x="1113185" y="3462864"/>
          <a:ext cx="10117759" cy="2763520"/>
        </p:xfrm>
        <a:graphic>
          <a:graphicData uri="http://schemas.openxmlformats.org/drawingml/2006/table">
            <a:tbl>
              <a:tblPr firstRow="1" bandRow="1">
                <a:tableStyleId>{5C22544A-7EE6-4342-B048-85BDC9FD1C3A}</a:tableStyleId>
              </a:tblPr>
              <a:tblGrid>
                <a:gridCol w="1665956">
                  <a:extLst>
                    <a:ext uri="{9D8B030D-6E8A-4147-A177-3AD203B41FA5}">
                      <a16:colId xmlns:a16="http://schemas.microsoft.com/office/drawing/2014/main" val="1576838116"/>
                    </a:ext>
                  </a:extLst>
                </a:gridCol>
                <a:gridCol w="3392922">
                  <a:extLst>
                    <a:ext uri="{9D8B030D-6E8A-4147-A177-3AD203B41FA5}">
                      <a16:colId xmlns:a16="http://schemas.microsoft.com/office/drawing/2014/main" val="951180763"/>
                    </a:ext>
                  </a:extLst>
                </a:gridCol>
                <a:gridCol w="2554496">
                  <a:extLst>
                    <a:ext uri="{9D8B030D-6E8A-4147-A177-3AD203B41FA5}">
                      <a16:colId xmlns:a16="http://schemas.microsoft.com/office/drawing/2014/main" val="1128077914"/>
                    </a:ext>
                  </a:extLst>
                </a:gridCol>
                <a:gridCol w="2504385">
                  <a:extLst>
                    <a:ext uri="{9D8B030D-6E8A-4147-A177-3AD203B41FA5}">
                      <a16:colId xmlns:a16="http://schemas.microsoft.com/office/drawing/2014/main" val="2918846237"/>
                    </a:ext>
                  </a:extLst>
                </a:gridCol>
              </a:tblGrid>
              <a:tr h="370840">
                <a:tc>
                  <a:txBody>
                    <a:bodyPr/>
                    <a:lstStyle/>
                    <a:p>
                      <a:pPr algn="ctr"/>
                      <a:endParaRPr lang="en-US" altLang="zh-CN" dirty="0">
                        <a:latin typeface="宋体" panose="02010600030101010101" pitchFamily="2" charset="-122"/>
                        <a:ea typeface="宋体" panose="02010600030101010101" pitchFamily="2" charset="-122"/>
                      </a:endParaRPr>
                    </a:p>
                  </a:txBody>
                  <a:tcPr/>
                </a:tc>
                <a:tc>
                  <a:txBody>
                    <a:bodyPr/>
                    <a:lstStyle/>
                    <a:p>
                      <a:pPr algn="ctr"/>
                      <a:r>
                        <a:rPr lang="zh-CN" altLang="en-US" dirty="0">
                          <a:latin typeface="宋体" panose="02010600030101010101" pitchFamily="2" charset="-122"/>
                          <a:ea typeface="宋体" panose="02010600030101010101" pitchFamily="2" charset="-122"/>
                        </a:rPr>
                        <a:t>前两项投资</a:t>
                      </a:r>
                    </a:p>
                  </a:txBody>
                  <a:tcPr/>
                </a:tc>
                <a:tc>
                  <a:txBody>
                    <a:bodyPr/>
                    <a:lstStyle/>
                    <a:p>
                      <a:pPr algn="ctr"/>
                      <a:r>
                        <a:rPr lang="zh-CN" altLang="en-US" dirty="0">
                          <a:latin typeface="宋体" panose="02010600030101010101" pitchFamily="2" charset="-122"/>
                          <a:ea typeface="宋体" panose="02010600030101010101" pitchFamily="2" charset="-122"/>
                        </a:rPr>
                        <a:t>其他八项投资</a:t>
                      </a:r>
                    </a:p>
                  </a:txBody>
                  <a:tcPr/>
                </a:tc>
                <a:tc>
                  <a:txBody>
                    <a:bodyPr/>
                    <a:lstStyle/>
                    <a:p>
                      <a:pPr algn="ctr"/>
                      <a:r>
                        <a:rPr lang="zh-CN" altLang="en-US" dirty="0">
                          <a:latin typeface="宋体" panose="02010600030101010101" pitchFamily="2" charset="-122"/>
                          <a:ea typeface="宋体" panose="02010600030101010101" pitchFamily="2" charset="-122"/>
                        </a:rPr>
                        <a:t>总十项投资</a:t>
                      </a:r>
                    </a:p>
                  </a:txBody>
                  <a:tcPr/>
                </a:tc>
                <a:extLst>
                  <a:ext uri="{0D108BD9-81ED-4DB2-BD59-A6C34878D82A}">
                    <a16:rowId xmlns:a16="http://schemas.microsoft.com/office/drawing/2014/main" val="4132916690"/>
                  </a:ext>
                </a:extLst>
              </a:tr>
              <a:tr h="370840">
                <a:tc>
                  <a:txBody>
                    <a:bodyPr/>
                    <a:lstStyle/>
                    <a:p>
                      <a:pPr algn="ctr"/>
                      <a:r>
                        <a:rPr lang="en-US" altLang="zh-CN" dirty="0">
                          <a:latin typeface="宋体" panose="02010600030101010101" pitchFamily="2" charset="-122"/>
                          <a:ea typeface="宋体" panose="02010600030101010101" pitchFamily="2" charset="-122"/>
                        </a:rPr>
                        <a:t>LP+GP</a:t>
                      </a:r>
                      <a:endParaRPr lang="zh-CN" altLang="en-US" dirty="0">
                        <a:latin typeface="宋体" panose="02010600030101010101" pitchFamily="2" charset="-122"/>
                        <a:ea typeface="宋体" panose="02010600030101010101" pitchFamily="2" charset="-122"/>
                      </a:endParaRPr>
                    </a:p>
                  </a:txBody>
                  <a:tcPr/>
                </a:tc>
                <a:tc>
                  <a:txBody>
                    <a:bodyPr/>
                    <a:lstStyle/>
                    <a:p>
                      <a:pPr algn="l"/>
                      <a:r>
                        <a:rPr lang="zh-CN" altLang="en-US" dirty="0">
                          <a:latin typeface="宋体" panose="02010600030101010101" pitchFamily="2" charset="-122"/>
                          <a:ea typeface="宋体" panose="02010600030101010101" pitchFamily="2" charset="-122"/>
                        </a:rPr>
                        <a:t>原始投资 </a:t>
                      </a:r>
                      <a:r>
                        <a:rPr lang="en-US" altLang="zh-CN" dirty="0">
                          <a:latin typeface="宋体" panose="02010600030101010101" pitchFamily="2" charset="-122"/>
                          <a:ea typeface="宋体" panose="02010600030101010101" pitchFamily="2" charset="-122"/>
                        </a:rPr>
                        <a:t>2000</a:t>
                      </a:r>
                      <a:r>
                        <a:rPr lang="zh-CN" altLang="en-US" dirty="0">
                          <a:latin typeface="宋体" panose="02010600030101010101" pitchFamily="2" charset="-122"/>
                          <a:ea typeface="宋体" panose="02010600030101010101" pitchFamily="2" charset="-122"/>
                        </a:rPr>
                        <a:t>万</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资本利得 </a:t>
                      </a:r>
                      <a:r>
                        <a:rPr lang="en-US" altLang="zh-CN" dirty="0">
                          <a:latin typeface="宋体" panose="02010600030101010101" pitchFamily="2" charset="-122"/>
                          <a:ea typeface="宋体" panose="02010600030101010101" pitchFamily="2" charset="-122"/>
                        </a:rPr>
                        <a:t>8000</a:t>
                      </a:r>
                      <a:r>
                        <a:rPr lang="zh-CN" altLang="en-US" dirty="0">
                          <a:latin typeface="宋体" panose="02010600030101010101" pitchFamily="2" charset="-122"/>
                          <a:ea typeface="宋体" panose="02010600030101010101" pitchFamily="2" charset="-122"/>
                        </a:rPr>
                        <a:t>万</a:t>
                      </a:r>
                    </a:p>
                  </a:txBody>
                  <a:tcPr/>
                </a:tc>
                <a:tc>
                  <a:txBody>
                    <a:bodyPr/>
                    <a:lstStyle/>
                    <a:p>
                      <a:pPr algn="l"/>
                      <a:r>
                        <a:rPr lang="zh-CN" altLang="en-US" dirty="0">
                          <a:latin typeface="宋体" panose="02010600030101010101" pitchFamily="2" charset="-122"/>
                          <a:ea typeface="宋体" panose="02010600030101010101" pitchFamily="2" charset="-122"/>
                        </a:rPr>
                        <a:t>原始投资 </a:t>
                      </a:r>
                      <a:r>
                        <a:rPr lang="en-US" altLang="zh-CN" dirty="0">
                          <a:latin typeface="宋体" panose="02010600030101010101" pitchFamily="2" charset="-122"/>
                          <a:ea typeface="宋体" panose="02010600030101010101" pitchFamily="2" charset="-122"/>
                        </a:rPr>
                        <a:t>8000</a:t>
                      </a:r>
                      <a:r>
                        <a:rPr lang="zh-CN" altLang="en-US" dirty="0">
                          <a:latin typeface="宋体" panose="02010600030101010101" pitchFamily="2" charset="-122"/>
                          <a:ea typeface="宋体" panose="02010600030101010101" pitchFamily="2" charset="-122"/>
                        </a:rPr>
                        <a:t>万</a:t>
                      </a:r>
                    </a:p>
                  </a:txBody>
                  <a:tcPr/>
                </a:tc>
                <a:tc>
                  <a:txBody>
                    <a:bodyPr/>
                    <a:lstStyle/>
                    <a:p>
                      <a:pPr algn="l"/>
                      <a:r>
                        <a:rPr lang="zh-CN" altLang="en-US" dirty="0">
                          <a:latin typeface="宋体" panose="02010600030101010101" pitchFamily="2" charset="-122"/>
                          <a:ea typeface="宋体" panose="02010600030101010101" pitchFamily="2" charset="-122"/>
                        </a:rPr>
                        <a:t>原始投资 </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亿美元</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资本利得 </a:t>
                      </a:r>
                      <a:r>
                        <a:rPr lang="en-US" altLang="zh-CN" dirty="0">
                          <a:latin typeface="宋体" panose="02010600030101010101" pitchFamily="2" charset="-122"/>
                          <a:ea typeface="宋体" panose="02010600030101010101" pitchFamily="2" charset="-122"/>
                        </a:rPr>
                        <a:t>4000</a:t>
                      </a:r>
                      <a:r>
                        <a:rPr lang="zh-CN" altLang="en-US" dirty="0">
                          <a:latin typeface="宋体" panose="02010600030101010101" pitchFamily="2" charset="-122"/>
                          <a:ea typeface="宋体" panose="02010600030101010101" pitchFamily="2" charset="-122"/>
                        </a:rPr>
                        <a:t>万</a:t>
                      </a:r>
                    </a:p>
                  </a:txBody>
                  <a:tcPr/>
                </a:tc>
                <a:extLst>
                  <a:ext uri="{0D108BD9-81ED-4DB2-BD59-A6C34878D82A}">
                    <a16:rowId xmlns:a16="http://schemas.microsoft.com/office/drawing/2014/main" val="2367941951"/>
                  </a:ext>
                </a:extLst>
              </a:tr>
              <a:tr h="370840">
                <a:tc rowSpan="2">
                  <a:txBody>
                    <a:bodyPr/>
                    <a:lstStyle/>
                    <a:p>
                      <a:pPr algn="ctr"/>
                      <a:r>
                        <a:rPr lang="en-US" altLang="zh-CN" dirty="0">
                          <a:latin typeface="宋体" panose="02010600030101010101" pitchFamily="2" charset="-122"/>
                          <a:ea typeface="宋体" panose="02010600030101010101" pitchFamily="2" charset="-122"/>
                        </a:rPr>
                        <a:t>LP</a:t>
                      </a:r>
                      <a:endParaRPr lang="zh-CN" altLang="en-US" dirty="0">
                        <a:latin typeface="宋体" panose="02010600030101010101" pitchFamily="2" charset="-122"/>
                        <a:ea typeface="宋体" panose="02010600030101010101" pitchFamily="2" charset="-122"/>
                      </a:endParaRPr>
                    </a:p>
                  </a:txBody>
                  <a:tcPr/>
                </a:tc>
                <a:tc>
                  <a:txBody>
                    <a:bodyPr/>
                    <a:lstStyle/>
                    <a:p>
                      <a:pPr algn="l"/>
                      <a:r>
                        <a:rPr lang="zh-CN" altLang="en-US" dirty="0">
                          <a:latin typeface="宋体" panose="02010600030101010101" pitchFamily="2" charset="-122"/>
                          <a:ea typeface="宋体" panose="02010600030101010101" pitchFamily="2" charset="-122"/>
                        </a:rPr>
                        <a:t>回收原始投资 </a:t>
                      </a:r>
                      <a:r>
                        <a:rPr lang="en-US" altLang="zh-CN" dirty="0">
                          <a:latin typeface="宋体" panose="02010600030101010101" pitchFamily="2" charset="-122"/>
                          <a:ea typeface="宋体" panose="02010600030101010101" pitchFamily="2" charset="-122"/>
                        </a:rPr>
                        <a:t>2000</a:t>
                      </a:r>
                      <a:r>
                        <a:rPr lang="zh-CN" altLang="en-US" dirty="0">
                          <a:latin typeface="宋体" panose="02010600030101010101" pitchFamily="2" charset="-122"/>
                          <a:ea typeface="宋体" panose="02010600030101010101" pitchFamily="2" charset="-122"/>
                        </a:rPr>
                        <a:t>万</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收益分成 </a:t>
                      </a:r>
                      <a:r>
                        <a:rPr lang="en-US" altLang="zh-CN" dirty="0">
                          <a:latin typeface="宋体" panose="02010600030101010101" pitchFamily="2" charset="-122"/>
                          <a:ea typeface="宋体" panose="02010600030101010101" pitchFamily="2" charset="-122"/>
                        </a:rPr>
                        <a:t>6400</a:t>
                      </a:r>
                      <a:r>
                        <a:rPr lang="zh-CN" altLang="en-US" dirty="0">
                          <a:latin typeface="宋体" panose="02010600030101010101" pitchFamily="2" charset="-122"/>
                          <a:ea typeface="宋体" panose="02010600030101010101" pitchFamily="2" charset="-122"/>
                        </a:rPr>
                        <a:t>万</a:t>
                      </a:r>
                    </a:p>
                  </a:txBody>
                  <a:tcPr/>
                </a:tc>
                <a:tc>
                  <a:txBody>
                    <a:bodyPr/>
                    <a:lstStyle/>
                    <a:p>
                      <a:pPr algn="l"/>
                      <a:r>
                        <a:rPr lang="zh-CN" altLang="en-US" dirty="0">
                          <a:latin typeface="宋体" panose="02010600030101010101" pitchFamily="2" charset="-122"/>
                          <a:ea typeface="宋体" panose="02010600030101010101" pitchFamily="2" charset="-122"/>
                        </a:rPr>
                        <a:t>回收原始投资 </a:t>
                      </a:r>
                      <a:r>
                        <a:rPr lang="en-US" altLang="zh-CN" dirty="0">
                          <a:latin typeface="宋体" panose="02010600030101010101" pitchFamily="2" charset="-122"/>
                          <a:ea typeface="宋体" panose="02010600030101010101" pitchFamily="2" charset="-122"/>
                        </a:rPr>
                        <a:t>4000</a:t>
                      </a:r>
                      <a:r>
                        <a:rPr lang="zh-CN" altLang="en-US" dirty="0">
                          <a:latin typeface="宋体" panose="02010600030101010101" pitchFamily="2" charset="-122"/>
                          <a:ea typeface="宋体" panose="02010600030101010101" pitchFamily="2" charset="-122"/>
                        </a:rPr>
                        <a:t>万</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收益分成 </a:t>
                      </a:r>
                      <a:r>
                        <a:rPr lang="en-US" altLang="zh-CN" dirty="0">
                          <a:latin typeface="宋体" panose="02010600030101010101" pitchFamily="2" charset="-122"/>
                          <a:ea typeface="宋体" panose="02010600030101010101" pitchFamily="2" charset="-122"/>
                        </a:rPr>
                        <a:t>0</a:t>
                      </a:r>
                      <a:endParaRPr lang="zh-CN" altLang="en-US" dirty="0">
                        <a:latin typeface="宋体" panose="02010600030101010101" pitchFamily="2" charset="-122"/>
                        <a:ea typeface="宋体" panose="02010600030101010101" pitchFamily="2" charset="-122"/>
                      </a:endParaRPr>
                    </a:p>
                  </a:txBody>
                  <a:tcPr/>
                </a:tc>
                <a:tc>
                  <a:txBody>
                    <a:bodyPr/>
                    <a:lstStyle/>
                    <a:p>
                      <a:pPr algn="l"/>
                      <a:r>
                        <a:rPr lang="zh-CN" altLang="en-US" dirty="0">
                          <a:latin typeface="宋体" panose="02010600030101010101" pitchFamily="2" charset="-122"/>
                          <a:ea typeface="宋体" panose="02010600030101010101" pitchFamily="2" charset="-122"/>
                        </a:rPr>
                        <a:t>回收原始投资 </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亿美元</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收益分成 </a:t>
                      </a:r>
                      <a:r>
                        <a:rPr lang="en-US" altLang="zh-CN" dirty="0">
                          <a:latin typeface="宋体" panose="02010600030101010101" pitchFamily="2" charset="-122"/>
                          <a:ea typeface="宋体" panose="02010600030101010101" pitchFamily="2" charset="-122"/>
                        </a:rPr>
                        <a:t>3200</a:t>
                      </a:r>
                      <a:r>
                        <a:rPr lang="zh-CN" altLang="en-US" dirty="0">
                          <a:latin typeface="宋体" panose="02010600030101010101" pitchFamily="2" charset="-122"/>
                          <a:ea typeface="宋体" panose="02010600030101010101" pitchFamily="2" charset="-122"/>
                        </a:rPr>
                        <a:t>万</a:t>
                      </a:r>
                    </a:p>
                  </a:txBody>
                  <a:tcPr/>
                </a:tc>
                <a:extLst>
                  <a:ext uri="{0D108BD9-81ED-4DB2-BD59-A6C34878D82A}">
                    <a16:rowId xmlns:a16="http://schemas.microsoft.com/office/drawing/2014/main" val="3874337472"/>
                  </a:ext>
                </a:extLst>
              </a:tr>
              <a:tr h="370840">
                <a:tc vMerge="1">
                  <a:txBody>
                    <a:bodyPr/>
                    <a:lstStyle/>
                    <a:p>
                      <a:endParaRPr lang="zh-CN" altLang="en-US" dirty="0"/>
                    </a:p>
                  </a:txBody>
                  <a:tcPr/>
                </a:tc>
                <a:tc gridSpan="2">
                  <a:txBody>
                    <a:bodyPr/>
                    <a:lstStyle/>
                    <a:p>
                      <a:pPr algn="l"/>
                      <a:r>
                        <a:rPr lang="zh-CN" altLang="en-US" dirty="0">
                          <a:solidFill>
                            <a:srgbClr val="7030A0"/>
                          </a:solidFill>
                          <a:latin typeface="宋体" panose="02010600030101010101" pitchFamily="2" charset="-122"/>
                          <a:ea typeface="宋体" panose="02010600030101010101" pitchFamily="2" charset="-122"/>
                        </a:rPr>
                        <a:t>合计： </a:t>
                      </a:r>
                      <a:r>
                        <a:rPr lang="en-US" altLang="zh-CN" dirty="0">
                          <a:solidFill>
                            <a:srgbClr val="7030A0"/>
                          </a:solidFill>
                          <a:latin typeface="宋体" panose="02010600030101010101" pitchFamily="2" charset="-122"/>
                          <a:ea typeface="宋体" panose="02010600030101010101" pitchFamily="2" charset="-122"/>
                        </a:rPr>
                        <a:t>12400</a:t>
                      </a:r>
                      <a:r>
                        <a:rPr lang="zh-CN" altLang="en-US" dirty="0">
                          <a:solidFill>
                            <a:srgbClr val="7030A0"/>
                          </a:solidFill>
                          <a:latin typeface="宋体" panose="02010600030101010101" pitchFamily="2" charset="-122"/>
                          <a:ea typeface="宋体" panose="02010600030101010101" pitchFamily="2" charset="-122"/>
                        </a:rPr>
                        <a:t>万</a:t>
                      </a:r>
                    </a:p>
                  </a:txBody>
                  <a:tcPr/>
                </a:tc>
                <a:tc hMerge="1">
                  <a:txBody>
                    <a:bodyPr/>
                    <a:lstStyle/>
                    <a:p>
                      <a:endParaRPr lang="zh-CN" altLang="en-US" dirty="0"/>
                    </a:p>
                  </a:txBody>
                  <a:tcPr/>
                </a:tc>
                <a:tc>
                  <a:txBody>
                    <a:bodyPr/>
                    <a:lstStyle/>
                    <a:p>
                      <a:pPr algn="l"/>
                      <a:r>
                        <a:rPr lang="zh-CN" altLang="en-US" dirty="0">
                          <a:solidFill>
                            <a:srgbClr val="FF0000"/>
                          </a:solidFill>
                          <a:latin typeface="宋体" panose="02010600030101010101" pitchFamily="2" charset="-122"/>
                          <a:ea typeface="宋体" panose="02010600030101010101" pitchFamily="2" charset="-122"/>
                        </a:rPr>
                        <a:t>合计：</a:t>
                      </a:r>
                      <a:r>
                        <a:rPr lang="en-US" altLang="zh-CN" dirty="0">
                          <a:solidFill>
                            <a:srgbClr val="FF0000"/>
                          </a:solidFill>
                          <a:latin typeface="宋体" panose="02010600030101010101" pitchFamily="2" charset="-122"/>
                          <a:ea typeface="宋体" panose="02010600030101010101" pitchFamily="2" charset="-122"/>
                        </a:rPr>
                        <a:t>13200</a:t>
                      </a:r>
                      <a:r>
                        <a:rPr lang="zh-CN" altLang="en-US" dirty="0">
                          <a:solidFill>
                            <a:srgbClr val="FF0000"/>
                          </a:solidFill>
                          <a:latin typeface="宋体" panose="02010600030101010101" pitchFamily="2" charset="-122"/>
                          <a:ea typeface="宋体" panose="02010600030101010101" pitchFamily="2" charset="-122"/>
                        </a:rPr>
                        <a:t>万</a:t>
                      </a:r>
                    </a:p>
                  </a:txBody>
                  <a:tcPr/>
                </a:tc>
                <a:extLst>
                  <a:ext uri="{0D108BD9-81ED-4DB2-BD59-A6C34878D82A}">
                    <a16:rowId xmlns:a16="http://schemas.microsoft.com/office/drawing/2014/main" val="91515888"/>
                  </a:ext>
                </a:extLst>
              </a:tr>
              <a:tr h="370840">
                <a:tc rowSpan="2">
                  <a:txBody>
                    <a:bodyPr/>
                    <a:lstStyle/>
                    <a:p>
                      <a:pPr algn="ctr"/>
                      <a:r>
                        <a:rPr lang="en-US" altLang="zh-CN" dirty="0">
                          <a:latin typeface="宋体" panose="02010600030101010101" pitchFamily="2" charset="-122"/>
                          <a:ea typeface="宋体" panose="02010600030101010101" pitchFamily="2" charset="-122"/>
                        </a:rPr>
                        <a:t>GP</a:t>
                      </a:r>
                      <a:endParaRPr lang="zh-CN" altLang="en-US" dirty="0">
                        <a:latin typeface="宋体" panose="02010600030101010101" pitchFamily="2" charset="-122"/>
                        <a:ea typeface="宋体" panose="02010600030101010101" pitchFamily="2" charset="-122"/>
                      </a:endParaRPr>
                    </a:p>
                  </a:txBody>
                  <a:tcPr/>
                </a:tc>
                <a:tc>
                  <a:txBody>
                    <a:bodyPr/>
                    <a:lstStyle/>
                    <a:p>
                      <a:pPr algn="l"/>
                      <a:r>
                        <a:rPr lang="zh-CN" altLang="en-US" dirty="0">
                          <a:latin typeface="宋体" panose="02010600030101010101" pitchFamily="2" charset="-122"/>
                          <a:ea typeface="宋体" panose="02010600030101010101" pitchFamily="2" charset="-122"/>
                        </a:rPr>
                        <a:t>收益分成 </a:t>
                      </a:r>
                      <a:r>
                        <a:rPr lang="en-US" altLang="zh-CN" dirty="0">
                          <a:latin typeface="宋体" panose="02010600030101010101" pitchFamily="2" charset="-122"/>
                          <a:ea typeface="宋体" panose="02010600030101010101" pitchFamily="2" charset="-122"/>
                        </a:rPr>
                        <a:t>1600</a:t>
                      </a:r>
                      <a:r>
                        <a:rPr lang="zh-CN" altLang="en-US" dirty="0">
                          <a:latin typeface="宋体" panose="02010600030101010101" pitchFamily="2" charset="-122"/>
                          <a:ea typeface="宋体" panose="02010600030101010101" pitchFamily="2" charset="-122"/>
                        </a:rPr>
                        <a:t>万</a:t>
                      </a:r>
                    </a:p>
                  </a:txBody>
                  <a:tcPr/>
                </a:tc>
                <a:tc>
                  <a:txBody>
                    <a:bodyPr/>
                    <a:lstStyle/>
                    <a:p>
                      <a:pPr algn="l"/>
                      <a:r>
                        <a:rPr lang="zh-CN" altLang="en-US" dirty="0">
                          <a:latin typeface="宋体" panose="02010600030101010101" pitchFamily="2" charset="-122"/>
                          <a:ea typeface="宋体" panose="02010600030101010101" pitchFamily="2" charset="-122"/>
                        </a:rPr>
                        <a:t>收益分成 </a:t>
                      </a:r>
                      <a:r>
                        <a:rPr lang="en-US" altLang="zh-CN" dirty="0">
                          <a:latin typeface="宋体" panose="02010600030101010101" pitchFamily="2" charset="-122"/>
                          <a:ea typeface="宋体" panose="02010600030101010101" pitchFamily="2" charset="-122"/>
                        </a:rPr>
                        <a:t>0</a:t>
                      </a:r>
                      <a:endParaRPr lang="zh-CN" altLang="en-US" dirty="0">
                        <a:latin typeface="宋体" panose="02010600030101010101" pitchFamily="2" charset="-122"/>
                        <a:ea typeface="宋体" panose="02010600030101010101" pitchFamily="2" charset="-122"/>
                      </a:endParaRPr>
                    </a:p>
                  </a:txBody>
                  <a:tcPr/>
                </a:tc>
                <a:tc>
                  <a:txBody>
                    <a:bodyPr/>
                    <a:lstStyle/>
                    <a:p>
                      <a:pPr algn="l"/>
                      <a:r>
                        <a:rPr lang="zh-CN" altLang="en-US" dirty="0">
                          <a:latin typeface="宋体" panose="02010600030101010101" pitchFamily="2" charset="-122"/>
                          <a:ea typeface="宋体" panose="02010600030101010101" pitchFamily="2" charset="-122"/>
                        </a:rPr>
                        <a:t>收益分成 </a:t>
                      </a:r>
                      <a:r>
                        <a:rPr lang="en-US" altLang="zh-CN" dirty="0">
                          <a:latin typeface="宋体" panose="02010600030101010101" pitchFamily="2" charset="-122"/>
                          <a:ea typeface="宋体" panose="02010600030101010101" pitchFamily="2" charset="-122"/>
                        </a:rPr>
                        <a:t>800</a:t>
                      </a:r>
                      <a:r>
                        <a:rPr lang="zh-CN" altLang="en-US" dirty="0">
                          <a:latin typeface="宋体" panose="02010600030101010101" pitchFamily="2" charset="-122"/>
                          <a:ea typeface="宋体" panose="02010600030101010101" pitchFamily="2" charset="-122"/>
                        </a:rPr>
                        <a:t>万</a:t>
                      </a:r>
                    </a:p>
                  </a:txBody>
                  <a:tcPr/>
                </a:tc>
                <a:extLst>
                  <a:ext uri="{0D108BD9-81ED-4DB2-BD59-A6C34878D82A}">
                    <a16:rowId xmlns:a16="http://schemas.microsoft.com/office/drawing/2014/main" val="2073901919"/>
                  </a:ext>
                </a:extLst>
              </a:tr>
              <a:tr h="370840">
                <a:tc vMerge="1">
                  <a:txBody>
                    <a:bodyPr/>
                    <a:lstStyle/>
                    <a:p>
                      <a:endParaRPr lang="zh-CN" altLang="en-US" dirty="0"/>
                    </a:p>
                  </a:txBody>
                  <a:tcPr/>
                </a:tc>
                <a:tc gridSpan="2">
                  <a:txBody>
                    <a:bodyPr/>
                    <a:lstStyle/>
                    <a:p>
                      <a:pPr algn="l"/>
                      <a:r>
                        <a:rPr lang="zh-CN" altLang="en-US" dirty="0">
                          <a:solidFill>
                            <a:srgbClr val="7030A0"/>
                          </a:solidFill>
                          <a:latin typeface="宋体" panose="02010600030101010101" pitchFamily="2" charset="-122"/>
                          <a:ea typeface="宋体" panose="02010600030101010101" pitchFamily="2" charset="-122"/>
                        </a:rPr>
                        <a:t>合计：</a:t>
                      </a:r>
                      <a:r>
                        <a:rPr lang="en-US" altLang="zh-CN" dirty="0">
                          <a:solidFill>
                            <a:srgbClr val="7030A0"/>
                          </a:solidFill>
                          <a:latin typeface="宋体" panose="02010600030101010101" pitchFamily="2" charset="-122"/>
                          <a:ea typeface="宋体" panose="02010600030101010101" pitchFamily="2" charset="-122"/>
                        </a:rPr>
                        <a:t>1600</a:t>
                      </a:r>
                      <a:r>
                        <a:rPr lang="zh-CN" altLang="en-US" dirty="0">
                          <a:solidFill>
                            <a:srgbClr val="7030A0"/>
                          </a:solidFill>
                          <a:latin typeface="宋体" panose="02010600030101010101" pitchFamily="2" charset="-122"/>
                          <a:ea typeface="宋体" panose="02010600030101010101" pitchFamily="2" charset="-122"/>
                        </a:rPr>
                        <a:t>万</a:t>
                      </a:r>
                    </a:p>
                  </a:txBody>
                  <a:tcPr/>
                </a:tc>
                <a:tc hMerge="1">
                  <a:txBody>
                    <a:bodyPr/>
                    <a:lstStyle/>
                    <a:p>
                      <a:endParaRPr lang="zh-CN" altLang="en-US" dirty="0"/>
                    </a:p>
                  </a:txBody>
                  <a:tcPr/>
                </a:tc>
                <a:tc>
                  <a:txBody>
                    <a:bodyPr/>
                    <a:lstStyle/>
                    <a:p>
                      <a:pPr algn="l"/>
                      <a:r>
                        <a:rPr lang="zh-CN" altLang="en-US" dirty="0">
                          <a:solidFill>
                            <a:srgbClr val="FF0000"/>
                          </a:solidFill>
                          <a:latin typeface="宋体" panose="02010600030101010101" pitchFamily="2" charset="-122"/>
                          <a:ea typeface="宋体" panose="02010600030101010101" pitchFamily="2" charset="-122"/>
                        </a:rPr>
                        <a:t>合计：</a:t>
                      </a:r>
                      <a:r>
                        <a:rPr lang="en-US" altLang="zh-CN" dirty="0">
                          <a:solidFill>
                            <a:srgbClr val="FF0000"/>
                          </a:solidFill>
                          <a:latin typeface="宋体" panose="02010600030101010101" pitchFamily="2" charset="-122"/>
                          <a:ea typeface="宋体" panose="02010600030101010101" pitchFamily="2" charset="-122"/>
                        </a:rPr>
                        <a:t>800</a:t>
                      </a:r>
                      <a:r>
                        <a:rPr lang="zh-CN" altLang="en-US" dirty="0">
                          <a:solidFill>
                            <a:srgbClr val="FF0000"/>
                          </a:solidFill>
                          <a:latin typeface="宋体" panose="02010600030101010101" pitchFamily="2" charset="-122"/>
                          <a:ea typeface="宋体" panose="02010600030101010101" pitchFamily="2" charset="-122"/>
                        </a:rPr>
                        <a:t>万</a:t>
                      </a:r>
                    </a:p>
                  </a:txBody>
                  <a:tcPr/>
                </a:tc>
                <a:extLst>
                  <a:ext uri="{0D108BD9-81ED-4DB2-BD59-A6C34878D82A}">
                    <a16:rowId xmlns:a16="http://schemas.microsoft.com/office/drawing/2014/main" val="284035110"/>
                  </a:ext>
                </a:extLst>
              </a:tr>
            </a:tbl>
          </a:graphicData>
        </a:graphic>
      </p:graphicFrame>
    </p:spTree>
    <p:extLst>
      <p:ext uri="{BB962C8B-B14F-4D97-AF65-F5344CB8AC3E}">
        <p14:creationId xmlns:p14="http://schemas.microsoft.com/office/powerpoint/2010/main" val="1415269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风险投资的定义</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lstStyle/>
          <a:p>
            <a:pPr>
              <a:lnSpc>
                <a:spcPct val="100000"/>
              </a:lnSpc>
            </a:pPr>
            <a:r>
              <a:rPr lang="zh-CN" altLang="en-US" sz="2400" dirty="0">
                <a:latin typeface="宋体" panose="02010600030101010101" pitchFamily="2" charset="-122"/>
                <a:ea typeface="宋体" panose="02010600030101010101" pitchFamily="2" charset="-122"/>
              </a:rPr>
              <a:t>根据美国全美风险投资协会（</a:t>
            </a:r>
            <a:r>
              <a:rPr lang="en-US" altLang="zh-CN" sz="2400" dirty="0">
                <a:latin typeface="宋体" panose="02010600030101010101" pitchFamily="2" charset="-122"/>
                <a:ea typeface="宋体" panose="02010600030101010101" pitchFamily="2" charset="-122"/>
              </a:rPr>
              <a:t>NVCA</a:t>
            </a:r>
            <a:r>
              <a:rPr lang="zh-CN" altLang="en-US" sz="2400" dirty="0">
                <a:latin typeface="宋体" panose="02010600030101010101" pitchFamily="2" charset="-122"/>
                <a:ea typeface="宋体" panose="02010600030101010101" pitchFamily="2" charset="-122"/>
              </a:rPr>
              <a:t>）的定义，风险投资（</a:t>
            </a:r>
            <a:r>
              <a:rPr lang="en-US" altLang="zh-CN" sz="2400" dirty="0">
                <a:latin typeface="宋体" panose="02010600030101010101" pitchFamily="2" charset="-122"/>
                <a:ea typeface="宋体" panose="02010600030101010101" pitchFamily="2" charset="-122"/>
              </a:rPr>
              <a:t>Venture Capital, VC</a:t>
            </a:r>
            <a:r>
              <a:rPr lang="zh-CN" altLang="en-US" sz="2400" dirty="0">
                <a:latin typeface="宋体" panose="02010600030101010101" pitchFamily="2" charset="-122"/>
                <a:ea typeface="宋体" panose="02010600030101010101" pitchFamily="2" charset="-122"/>
              </a:rPr>
              <a:t>）是指投资于极具发展潜力的风险企业并为之提供专业化经营服务的一种权益性资本。</a:t>
            </a:r>
            <a:endParaRPr lang="en-US" altLang="zh-CN" sz="2400" dirty="0">
              <a:latin typeface="宋体" panose="02010600030101010101" pitchFamily="2" charset="-122"/>
              <a:ea typeface="宋体" panose="02010600030101010101" pitchFamily="2" charset="-122"/>
            </a:endParaRPr>
          </a:p>
          <a:p>
            <a:pPr>
              <a:lnSpc>
                <a:spcPct val="100000"/>
              </a:lnSpc>
            </a:pPr>
            <a:endParaRPr lang="en-US" altLang="zh-CN" sz="2400" dirty="0">
              <a:latin typeface="宋体" panose="02010600030101010101" pitchFamily="2" charset="-122"/>
              <a:ea typeface="宋体" panose="02010600030101010101" pitchFamily="2" charset="-122"/>
            </a:endParaRPr>
          </a:p>
          <a:p>
            <a:pPr>
              <a:lnSpc>
                <a:spcPct val="100000"/>
              </a:lnSpc>
            </a:pPr>
            <a:r>
              <a:rPr lang="zh-CN" altLang="en-US" sz="2400" dirty="0">
                <a:latin typeface="宋体" panose="02010600030101010101" pitchFamily="2" charset="-122"/>
                <a:ea typeface="宋体" panose="02010600030101010101" pitchFamily="2" charset="-122"/>
              </a:rPr>
              <a:t>风险投资的本质内涵是“以</a:t>
            </a:r>
            <a:r>
              <a:rPr lang="zh-CN" altLang="en-US" sz="2400" dirty="0">
                <a:solidFill>
                  <a:srgbClr val="7030A0"/>
                </a:solidFill>
                <a:latin typeface="宋体" panose="02010600030101010101" pitchFamily="2" charset="-122"/>
                <a:ea typeface="宋体" panose="02010600030101010101" pitchFamily="2" charset="-122"/>
              </a:rPr>
              <a:t>资本支持</a:t>
            </a:r>
            <a:r>
              <a:rPr lang="zh-CN" altLang="en-US" sz="2400" dirty="0">
                <a:latin typeface="宋体" panose="02010600030101010101" pitchFamily="2" charset="-122"/>
                <a:ea typeface="宋体" panose="02010600030101010101" pitchFamily="2" charset="-122"/>
              </a:rPr>
              <a:t>与</a:t>
            </a:r>
            <a:r>
              <a:rPr lang="zh-CN" altLang="en-US" sz="2400" dirty="0">
                <a:solidFill>
                  <a:srgbClr val="7030A0"/>
                </a:solidFill>
                <a:latin typeface="宋体" panose="02010600030101010101" pitchFamily="2" charset="-122"/>
                <a:ea typeface="宋体" panose="02010600030101010101" pitchFamily="2" charset="-122"/>
              </a:rPr>
              <a:t>经营管理</a:t>
            </a:r>
            <a:r>
              <a:rPr lang="zh-CN" altLang="en-US" sz="2400" dirty="0">
                <a:latin typeface="宋体" panose="02010600030101010101" pitchFamily="2" charset="-122"/>
                <a:ea typeface="宋体" panose="02010600030101010101" pitchFamily="2" charset="-122"/>
              </a:rPr>
              <a:t>服务培育和辅导企业创业与发展”。</a:t>
            </a:r>
            <a:endParaRPr lang="en-US" altLang="zh-CN" sz="2400" dirty="0">
              <a:latin typeface="宋体" panose="02010600030101010101" pitchFamily="2" charset="-122"/>
              <a:ea typeface="宋体" panose="02010600030101010101" pitchFamily="2" charset="-122"/>
            </a:endParaRPr>
          </a:p>
          <a:p>
            <a:pPr>
              <a:lnSpc>
                <a:spcPct val="100000"/>
              </a:lnSpc>
            </a:pPr>
            <a:endParaRPr lang="en-US" altLang="zh-CN" sz="2400" dirty="0">
              <a:latin typeface="宋体" panose="02010600030101010101" pitchFamily="2" charset="-122"/>
              <a:ea typeface="宋体" panose="02010600030101010101" pitchFamily="2" charset="-122"/>
            </a:endParaRPr>
          </a:p>
          <a:p>
            <a:pPr>
              <a:lnSpc>
                <a:spcPct val="100000"/>
              </a:lnSpc>
            </a:pPr>
            <a:r>
              <a:rPr lang="zh-CN" altLang="en-US" sz="2400" dirty="0">
                <a:latin typeface="宋体" panose="02010600030101010101" pitchFamily="2" charset="-122"/>
                <a:ea typeface="宋体" panose="02010600030101010101" pitchFamily="2" charset="-122"/>
              </a:rPr>
              <a:t>风险投资出现的标志：</a:t>
            </a:r>
            <a:r>
              <a:rPr lang="en-US" altLang="zh-CN" sz="2400" dirty="0">
                <a:latin typeface="宋体" panose="02010600030101010101" pitchFamily="2" charset="-122"/>
                <a:ea typeface="宋体" panose="02010600030101010101" pitchFamily="2" charset="-122"/>
              </a:rPr>
              <a:t>1946</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日美国研究与发展公司（</a:t>
            </a:r>
            <a:r>
              <a:rPr lang="en-US" altLang="zh-CN" sz="2400" dirty="0">
                <a:latin typeface="宋体" panose="02010600030101010101" pitchFamily="2" charset="-122"/>
                <a:ea typeface="宋体" panose="02010600030101010101" pitchFamily="2" charset="-122"/>
              </a:rPr>
              <a:t>AR&amp;D</a:t>
            </a:r>
            <a:r>
              <a:rPr lang="zh-CN" altLang="en-US" sz="2400" dirty="0">
                <a:latin typeface="宋体" panose="02010600030101010101" pitchFamily="2" charset="-122"/>
                <a:ea typeface="宋体" panose="02010600030101010101" pitchFamily="2" charset="-122"/>
              </a:rPr>
              <a:t>）的成立</a:t>
            </a:r>
          </a:p>
          <a:p>
            <a:endParaRPr lang="zh-CN" altLang="en-US"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a:t>
            </a:fld>
            <a:endParaRPr lang="zh-CN" altLang="en-US"/>
          </a:p>
        </p:txBody>
      </p:sp>
    </p:spTree>
    <p:extLst>
      <p:ext uri="{BB962C8B-B14F-4D97-AF65-F5344CB8AC3E}">
        <p14:creationId xmlns:p14="http://schemas.microsoft.com/office/powerpoint/2010/main" val="394131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私募股权投资基本概念</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pPr>
              <a:lnSpc>
                <a:spcPct val="100000"/>
              </a:lnSpc>
            </a:pPr>
            <a:r>
              <a:rPr lang="zh-CN" altLang="en-US" sz="2000" dirty="0">
                <a:latin typeface="宋体" panose="02010600030101010101" pitchFamily="2" charset="-122"/>
                <a:ea typeface="宋体" panose="02010600030101010101" pitchFamily="2" charset="-122"/>
              </a:rPr>
              <a:t>私募股权投资（</a:t>
            </a:r>
            <a:r>
              <a:rPr lang="en-US" altLang="zh-CN" sz="2000" dirty="0">
                <a:latin typeface="宋体" panose="02010600030101010101" pitchFamily="2" charset="-122"/>
                <a:ea typeface="宋体" panose="02010600030101010101" pitchFamily="2" charset="-122"/>
              </a:rPr>
              <a:t>Private Equity</a:t>
            </a:r>
            <a:r>
              <a:rPr lang="zh-CN" altLang="en-US" sz="2000" dirty="0">
                <a:latin typeface="宋体" panose="02010600030101010101" pitchFamily="2" charset="-122"/>
                <a:ea typeface="宋体" panose="02010600030101010101" pitchFamily="2" charset="-122"/>
              </a:rPr>
              <a:t>，简称</a:t>
            </a:r>
            <a:r>
              <a:rPr lang="en-US" altLang="zh-CN" sz="2000" dirty="0">
                <a:latin typeface="宋体" panose="02010600030101010101" pitchFamily="2" charset="-122"/>
                <a:ea typeface="宋体" panose="02010600030101010101" pitchFamily="2" charset="-122"/>
              </a:rPr>
              <a:t>PE</a:t>
            </a:r>
            <a:r>
              <a:rPr lang="zh-CN" altLang="en-US" sz="2000" dirty="0">
                <a:latin typeface="宋体" panose="02010600030101010101" pitchFamily="2" charset="-122"/>
                <a:ea typeface="宋体" panose="02010600030101010101" pitchFamily="2" charset="-122"/>
              </a:rPr>
              <a:t>），是指投资于非上市股权，或者上市公司非公开交易股权的一种投资方式。</a:t>
            </a: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广义的私募股权投资为涵盖企业首次公开发行前各阶段的权益投资，即对处于种子期、初创期、发展期、扩展期、成熟期等各个时期企业所进行的股权进行投资。</a:t>
            </a: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狭义的私募股权投资不包括风险投资</a:t>
            </a:r>
            <a:r>
              <a:rPr lang="en-US" altLang="zh-CN" sz="2000" dirty="0">
                <a:latin typeface="宋体" panose="02010600030101010101" pitchFamily="2" charset="-122"/>
                <a:ea typeface="宋体" panose="02010600030101010101" pitchFamily="2" charset="-122"/>
              </a:rPr>
              <a:t>(VC)</a:t>
            </a:r>
            <a:r>
              <a:rPr lang="zh-CN" altLang="en-US" sz="2000" dirty="0">
                <a:latin typeface="宋体" panose="02010600030101010101" pitchFamily="2" charset="-122"/>
                <a:ea typeface="宋体" panose="02010600030101010101" pitchFamily="2" charset="-122"/>
              </a:rPr>
              <a:t>，主要指对已经形成一定规模的，并产生稳定现金流的企业进行私募股权投资，也可称为产业投资</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5</a:t>
            </a:fld>
            <a:endParaRPr lang="zh-CN" altLang="en-US"/>
          </a:p>
        </p:txBody>
      </p:sp>
    </p:spTree>
    <p:extLst>
      <p:ext uri="{BB962C8B-B14F-4D97-AF65-F5344CB8AC3E}">
        <p14:creationId xmlns:p14="http://schemas.microsoft.com/office/powerpoint/2010/main" val="369969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981074"/>
          </a:xfrm>
        </p:spPr>
        <p:txBody>
          <a:bodyPr>
            <a:normAutofit/>
          </a:bodyPr>
          <a:lstStyle/>
          <a:p>
            <a:r>
              <a:rPr lang="zh-CN" altLang="en-US" sz="3200" dirty="0">
                <a:latin typeface="宋体" panose="02010600030101010101" pitchFamily="2" charset="-122"/>
                <a:ea typeface="宋体" panose="02010600030101010101" pitchFamily="2" charset="-122"/>
              </a:rPr>
              <a:t>图</a:t>
            </a:r>
            <a:r>
              <a:rPr lang="en-US" altLang="zh-CN" sz="3200" dirty="0">
                <a:latin typeface="宋体" panose="02010600030101010101" pitchFamily="2" charset="-122"/>
                <a:ea typeface="宋体" panose="02010600030101010101" pitchFamily="2" charset="-122"/>
              </a:rPr>
              <a:t>1</a:t>
            </a:r>
            <a:r>
              <a:rPr lang="zh-CN" altLang="en-US" sz="3200" dirty="0">
                <a:latin typeface="宋体" panose="02010600030101010101" pitchFamily="2" charset="-122"/>
                <a:ea typeface="宋体" panose="02010600030101010101" pitchFamily="2" charset="-122"/>
              </a:rPr>
              <a:t>：</a:t>
            </a:r>
            <a:r>
              <a:rPr lang="en-US" altLang="zh-CN" sz="3200" dirty="0">
                <a:latin typeface="宋体" panose="02010600030101010101" pitchFamily="2" charset="-122"/>
                <a:ea typeface="宋体" panose="02010600030101010101" pitchFamily="2" charset="-122"/>
              </a:rPr>
              <a:t>2013-2023</a:t>
            </a:r>
            <a:r>
              <a:rPr lang="zh-CN" altLang="en-US" sz="3200" dirty="0">
                <a:latin typeface="宋体" panose="02010600030101010101" pitchFamily="2" charset="-122"/>
                <a:ea typeface="宋体" panose="02010600030101010101" pitchFamily="2" charset="-122"/>
              </a:rPr>
              <a:t>年中国股权投资基金募资情况</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6</a:t>
            </a:fld>
            <a:endParaRPr lang="zh-CN" altLang="en-US"/>
          </a:p>
        </p:txBody>
      </p:sp>
      <p:sp>
        <p:nvSpPr>
          <p:cNvPr id="3" name="文本框 2">
            <a:extLst>
              <a:ext uri="{FF2B5EF4-FFF2-40B4-BE49-F238E27FC236}">
                <a16:creationId xmlns:a16="http://schemas.microsoft.com/office/drawing/2014/main" id="{56366E6D-B37D-4309-946A-D7FA79DAA4E6}"/>
              </a:ext>
            </a:extLst>
          </p:cNvPr>
          <p:cNvSpPr txBox="1"/>
          <p:nvPr/>
        </p:nvSpPr>
        <p:spPr>
          <a:xfrm>
            <a:off x="887896" y="1451113"/>
            <a:ext cx="867354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信息来源：</a:t>
            </a:r>
            <a:r>
              <a:rPr lang="zh-CN" altLang="zh-CN" dirty="0">
                <a:latin typeface="宋体" panose="02010600030101010101" pitchFamily="2" charset="-122"/>
                <a:ea typeface="宋体" panose="02010600030101010101" pitchFamily="2" charset="-122"/>
              </a:rPr>
              <a:t>清科研究中心</a:t>
            </a:r>
            <a:r>
              <a:rPr lang="en-US" altLang="zh-CN" dirty="0">
                <a:latin typeface="宋体" panose="02010600030101010101" pitchFamily="2" charset="-122"/>
                <a:ea typeface="宋体" panose="02010600030101010101" pitchFamily="2" charset="-122"/>
              </a:rPr>
              <a:t>《2023</a:t>
            </a:r>
            <a:r>
              <a:rPr lang="zh-CN" altLang="zh-CN" dirty="0">
                <a:latin typeface="宋体" panose="02010600030101010101" pitchFamily="2" charset="-122"/>
                <a:ea typeface="宋体" panose="02010600030101010101" pitchFamily="2" charset="-122"/>
              </a:rPr>
              <a:t>年中国股权投资市场回顾与展望报告</a:t>
            </a:r>
            <a:r>
              <a:rPr lang="en-US" altLang="zh-CN" dirty="0">
                <a:latin typeface="宋体" panose="02010600030101010101" pitchFamily="2" charset="-122"/>
                <a:ea typeface="宋体" panose="02010600030101010101" pitchFamily="2" charset="-122"/>
              </a:rPr>
              <a:t>》</a:t>
            </a:r>
          </a:p>
        </p:txBody>
      </p:sp>
      <p:pic>
        <p:nvPicPr>
          <p:cNvPr id="10" name="图片 9">
            <a:extLst>
              <a:ext uri="{FF2B5EF4-FFF2-40B4-BE49-F238E27FC236}">
                <a16:creationId xmlns:a16="http://schemas.microsoft.com/office/drawing/2014/main" id="{BF879678-2BDF-764C-8334-70ABEA866D19}"/>
              </a:ext>
            </a:extLst>
          </p:cNvPr>
          <p:cNvPicPr>
            <a:picLocks noChangeAspect="1"/>
          </p:cNvPicPr>
          <p:nvPr/>
        </p:nvPicPr>
        <p:blipFill>
          <a:blip r:embed="rId2"/>
          <a:stretch>
            <a:fillRect/>
          </a:stretch>
        </p:blipFill>
        <p:spPr>
          <a:xfrm>
            <a:off x="1049866" y="2034547"/>
            <a:ext cx="10092267" cy="4000538"/>
          </a:xfrm>
          <a:prstGeom prst="rect">
            <a:avLst/>
          </a:prstGeom>
        </p:spPr>
      </p:pic>
    </p:spTree>
    <p:extLst>
      <p:ext uri="{BB962C8B-B14F-4D97-AF65-F5344CB8AC3E}">
        <p14:creationId xmlns:p14="http://schemas.microsoft.com/office/powerpoint/2010/main" val="847890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981074"/>
          </a:xfrm>
        </p:spPr>
        <p:txBody>
          <a:bodyPr>
            <a:normAutofit/>
          </a:bodyPr>
          <a:lstStyle/>
          <a:p>
            <a:r>
              <a:rPr lang="zh-CN" altLang="en-US" sz="3200" dirty="0">
                <a:latin typeface="宋体" panose="02010600030101010101" pitchFamily="2" charset="-122"/>
                <a:ea typeface="宋体" panose="02010600030101010101" pitchFamily="2" charset="-122"/>
              </a:rPr>
              <a:t>图</a:t>
            </a:r>
            <a:r>
              <a:rPr lang="en-US" altLang="zh-CN" sz="3200" dirty="0">
                <a:latin typeface="宋体" panose="02010600030101010101" pitchFamily="2" charset="-122"/>
                <a:ea typeface="宋体" panose="02010600030101010101" pitchFamily="2" charset="-122"/>
              </a:rPr>
              <a:t>2</a:t>
            </a:r>
            <a:r>
              <a:rPr lang="zh-CN" altLang="en-US" sz="3200" dirty="0">
                <a:latin typeface="宋体" panose="02010600030101010101" pitchFamily="2" charset="-122"/>
                <a:ea typeface="宋体" panose="02010600030101010101" pitchFamily="2" charset="-122"/>
              </a:rPr>
              <a:t>：</a:t>
            </a:r>
            <a:r>
              <a:rPr lang="en-US" altLang="zh-CN" sz="3200" dirty="0">
                <a:latin typeface="宋体" panose="02010600030101010101" pitchFamily="2" charset="-122"/>
                <a:ea typeface="宋体" panose="02010600030101010101" pitchFamily="2" charset="-122"/>
              </a:rPr>
              <a:t>2013-2023</a:t>
            </a:r>
            <a:r>
              <a:rPr lang="zh-CN" altLang="en-US" sz="3200" dirty="0">
                <a:latin typeface="宋体" panose="02010600030101010101" pitchFamily="2" charset="-122"/>
                <a:ea typeface="宋体" panose="02010600030101010101" pitchFamily="2" charset="-122"/>
              </a:rPr>
              <a:t>年中国股权投资基金投资情况</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7</a:t>
            </a:fld>
            <a:endParaRPr lang="zh-CN" altLang="en-US"/>
          </a:p>
        </p:txBody>
      </p:sp>
      <p:sp>
        <p:nvSpPr>
          <p:cNvPr id="6" name="文本框 5">
            <a:extLst>
              <a:ext uri="{FF2B5EF4-FFF2-40B4-BE49-F238E27FC236}">
                <a16:creationId xmlns:a16="http://schemas.microsoft.com/office/drawing/2014/main" id="{8FA1530D-46AE-45C1-9429-A1B39CFB9658}"/>
              </a:ext>
            </a:extLst>
          </p:cNvPr>
          <p:cNvSpPr txBox="1"/>
          <p:nvPr/>
        </p:nvSpPr>
        <p:spPr>
          <a:xfrm>
            <a:off x="887896" y="1451113"/>
            <a:ext cx="867354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信息来源：</a:t>
            </a:r>
            <a:r>
              <a:rPr lang="zh-CN" altLang="zh-CN" dirty="0">
                <a:latin typeface="宋体" panose="02010600030101010101" pitchFamily="2" charset="-122"/>
                <a:ea typeface="宋体" panose="02010600030101010101" pitchFamily="2" charset="-122"/>
              </a:rPr>
              <a:t>清科研究中心</a:t>
            </a:r>
            <a:r>
              <a:rPr lang="en-US" altLang="zh-CN" dirty="0">
                <a:latin typeface="宋体" panose="02010600030101010101" pitchFamily="2" charset="-122"/>
                <a:ea typeface="宋体" panose="02010600030101010101" pitchFamily="2" charset="-122"/>
              </a:rPr>
              <a:t>《2023</a:t>
            </a:r>
            <a:r>
              <a:rPr lang="zh-CN" altLang="zh-CN" dirty="0">
                <a:latin typeface="宋体" panose="02010600030101010101" pitchFamily="2" charset="-122"/>
                <a:ea typeface="宋体" panose="02010600030101010101" pitchFamily="2" charset="-122"/>
              </a:rPr>
              <a:t>年中国股权投资市场回顾与展望报告</a:t>
            </a:r>
            <a:r>
              <a:rPr lang="en-US" altLang="zh-CN" dirty="0">
                <a:latin typeface="宋体" panose="02010600030101010101" pitchFamily="2" charset="-122"/>
                <a:ea typeface="宋体" panose="02010600030101010101" pitchFamily="2" charset="-122"/>
              </a:rPr>
              <a:t>》</a:t>
            </a:r>
          </a:p>
        </p:txBody>
      </p:sp>
      <p:pic>
        <p:nvPicPr>
          <p:cNvPr id="8" name="图片 7">
            <a:extLst>
              <a:ext uri="{FF2B5EF4-FFF2-40B4-BE49-F238E27FC236}">
                <a16:creationId xmlns:a16="http://schemas.microsoft.com/office/drawing/2014/main" id="{D0BE75F5-B8D9-691C-DC80-6153F1F4DEFB}"/>
              </a:ext>
            </a:extLst>
          </p:cNvPr>
          <p:cNvPicPr>
            <a:picLocks noChangeAspect="1"/>
          </p:cNvPicPr>
          <p:nvPr/>
        </p:nvPicPr>
        <p:blipFill>
          <a:blip r:embed="rId2"/>
          <a:stretch>
            <a:fillRect/>
          </a:stretch>
        </p:blipFill>
        <p:spPr>
          <a:xfrm>
            <a:off x="495043" y="1880235"/>
            <a:ext cx="11304104" cy="4612639"/>
          </a:xfrm>
          <a:prstGeom prst="rect">
            <a:avLst/>
          </a:prstGeom>
        </p:spPr>
      </p:pic>
    </p:spTree>
    <p:extLst>
      <p:ext uri="{BB962C8B-B14F-4D97-AF65-F5344CB8AC3E}">
        <p14:creationId xmlns:p14="http://schemas.microsoft.com/office/powerpoint/2010/main" val="74590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风险投资与私募股权投资</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lstStyle/>
          <a:p>
            <a:r>
              <a:rPr lang="zh-CN" altLang="en-US" sz="2400" dirty="0">
                <a:latin typeface="宋体" panose="02010600030101010101" pitchFamily="2" charset="-122"/>
                <a:ea typeface="宋体" panose="02010600030101010101" pitchFamily="2" charset="-122"/>
              </a:rPr>
              <a:t>阿里巴巴</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日本软银</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腾讯</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南非</a:t>
            </a:r>
            <a:r>
              <a:rPr lang="en-US" altLang="zh-CN" sz="2400" dirty="0">
                <a:latin typeface="宋体" panose="02010600030101010101" pitchFamily="2" charset="-122"/>
                <a:ea typeface="宋体" panose="02010600030101010101" pitchFamily="2" charset="-122"/>
              </a:rPr>
              <a:t>MIH</a:t>
            </a:r>
          </a:p>
          <a:p>
            <a:r>
              <a:rPr lang="zh-CN" altLang="en-US" sz="2400" dirty="0">
                <a:latin typeface="宋体" panose="02010600030101010101" pitchFamily="2" charset="-122"/>
                <a:ea typeface="宋体" panose="02010600030101010101" pitchFamily="2" charset="-122"/>
              </a:rPr>
              <a:t>京东</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今日资本</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Google—Kleiner Perkins Caufield &amp; Byers, </a:t>
            </a:r>
            <a:r>
              <a:rPr lang="zh-CN" altLang="en-US" sz="2400" dirty="0">
                <a:latin typeface="宋体" panose="02010600030101010101" pitchFamily="2" charset="-122"/>
                <a:ea typeface="宋体" panose="02010600030101010101" pitchFamily="2" charset="-122"/>
              </a:rPr>
              <a:t>红杉资本</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Facebook—Accel Partners, Breyer Capital</a:t>
            </a:r>
          </a:p>
          <a:p>
            <a:r>
              <a:rPr lang="en-US" altLang="zh-CN" sz="2400" dirty="0">
                <a:latin typeface="宋体" panose="02010600030101010101" pitchFamily="2" charset="-122"/>
                <a:ea typeface="宋体" panose="02010600030101010101" pitchFamily="2" charset="-122"/>
              </a:rPr>
              <a:t>Twitter—Union Square Ventures</a:t>
            </a:r>
          </a:p>
          <a:p>
            <a:r>
              <a:rPr lang="en-US" altLang="zh-CN" sz="2400" dirty="0">
                <a:latin typeface="宋体" panose="02010600030101010101" pitchFamily="2" charset="-122"/>
                <a:ea typeface="宋体" panose="02010600030101010101" pitchFamily="2" charset="-122"/>
              </a:rPr>
              <a:t>…</a:t>
            </a: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8</a:t>
            </a:fld>
            <a:endParaRPr lang="zh-CN" altLang="en-US"/>
          </a:p>
        </p:txBody>
      </p:sp>
    </p:spTree>
    <p:extLst>
      <p:ext uri="{BB962C8B-B14F-4D97-AF65-F5344CB8AC3E}">
        <p14:creationId xmlns:p14="http://schemas.microsoft.com/office/powerpoint/2010/main" val="1892843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风险投资的运作主体</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9</a:t>
            </a:fld>
            <a:endParaRPr lang="zh-CN" altLang="en-US"/>
          </a:p>
        </p:txBody>
      </p:sp>
      <p:grpSp>
        <p:nvGrpSpPr>
          <p:cNvPr id="8" name="组合 7">
            <a:extLst>
              <a:ext uri="{FF2B5EF4-FFF2-40B4-BE49-F238E27FC236}">
                <a16:creationId xmlns:a16="http://schemas.microsoft.com/office/drawing/2014/main" id="{D4E62DD5-4EA7-4F8D-85F8-DEFFA46759FC}"/>
              </a:ext>
            </a:extLst>
          </p:cNvPr>
          <p:cNvGrpSpPr/>
          <p:nvPr/>
        </p:nvGrpSpPr>
        <p:grpSpPr>
          <a:xfrm>
            <a:off x="826442" y="1524000"/>
            <a:ext cx="9550009" cy="4968870"/>
            <a:chOff x="35136" y="1346201"/>
            <a:chExt cx="9024763" cy="4954587"/>
          </a:xfrm>
        </p:grpSpPr>
        <p:sp>
          <p:nvSpPr>
            <p:cNvPr id="9" name="Oval 2">
              <a:extLst>
                <a:ext uri="{FF2B5EF4-FFF2-40B4-BE49-F238E27FC236}">
                  <a16:creationId xmlns:a16="http://schemas.microsoft.com/office/drawing/2014/main" id="{63386567-44BE-4D5A-8F15-94482D1AF3C9}"/>
                </a:ext>
              </a:extLst>
            </p:cNvPr>
            <p:cNvSpPr>
              <a:spLocks noChangeArrowheads="1"/>
            </p:cNvSpPr>
            <p:nvPr/>
          </p:nvSpPr>
          <p:spPr bwMode="gray">
            <a:xfrm>
              <a:off x="2514600" y="2060575"/>
              <a:ext cx="2743200" cy="2743200"/>
            </a:xfrm>
            <a:prstGeom prst="ellipse">
              <a:avLst/>
            </a:prstGeom>
            <a:solidFill>
              <a:schemeClr val="bg1">
                <a:alpha val="79999"/>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p>
          </p:txBody>
        </p:sp>
        <p:sp>
          <p:nvSpPr>
            <p:cNvPr id="10" name="Oval 3">
              <a:extLst>
                <a:ext uri="{FF2B5EF4-FFF2-40B4-BE49-F238E27FC236}">
                  <a16:creationId xmlns:a16="http://schemas.microsoft.com/office/drawing/2014/main" id="{B766F1FA-9361-4699-82EF-301B6DFC116C}"/>
                </a:ext>
              </a:extLst>
            </p:cNvPr>
            <p:cNvSpPr>
              <a:spLocks noChangeArrowheads="1"/>
            </p:cNvSpPr>
            <p:nvPr/>
          </p:nvSpPr>
          <p:spPr bwMode="gray">
            <a:xfrm>
              <a:off x="3657600" y="2574925"/>
              <a:ext cx="1619250" cy="1619250"/>
            </a:xfrm>
            <a:prstGeom prst="ellipse">
              <a:avLst/>
            </a:prstGeom>
            <a:solidFill>
              <a:srgbClr val="DCDCDC">
                <a:alpha val="50195"/>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p>
          </p:txBody>
        </p:sp>
        <p:sp>
          <p:nvSpPr>
            <p:cNvPr id="11" name="Line 4">
              <a:extLst>
                <a:ext uri="{FF2B5EF4-FFF2-40B4-BE49-F238E27FC236}">
                  <a16:creationId xmlns:a16="http://schemas.microsoft.com/office/drawing/2014/main" id="{EFC6B8FD-98E2-48E0-BD97-774773F66BF5}"/>
                </a:ext>
              </a:extLst>
            </p:cNvPr>
            <p:cNvSpPr>
              <a:spLocks noChangeShapeType="1"/>
            </p:cNvSpPr>
            <p:nvPr/>
          </p:nvSpPr>
          <p:spPr bwMode="gray">
            <a:xfrm>
              <a:off x="3132138" y="2349500"/>
              <a:ext cx="1308100" cy="1084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6">
              <a:extLst>
                <a:ext uri="{FF2B5EF4-FFF2-40B4-BE49-F238E27FC236}">
                  <a16:creationId xmlns:a16="http://schemas.microsoft.com/office/drawing/2014/main" id="{CE04A0AF-C807-4660-BC90-F19ED3BC09C7}"/>
                </a:ext>
              </a:extLst>
            </p:cNvPr>
            <p:cNvSpPr>
              <a:spLocks noChangeShapeType="1"/>
            </p:cNvSpPr>
            <p:nvPr/>
          </p:nvSpPr>
          <p:spPr bwMode="gray">
            <a:xfrm flipH="1">
              <a:off x="3829050" y="3736975"/>
              <a:ext cx="819150" cy="140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8">
              <a:extLst>
                <a:ext uri="{FF2B5EF4-FFF2-40B4-BE49-F238E27FC236}">
                  <a16:creationId xmlns:a16="http://schemas.microsoft.com/office/drawing/2014/main" id="{D2663A93-0202-4C86-B186-538AD400DD02}"/>
                </a:ext>
              </a:extLst>
            </p:cNvPr>
            <p:cNvSpPr>
              <a:spLocks noChangeShapeType="1"/>
            </p:cNvSpPr>
            <p:nvPr/>
          </p:nvSpPr>
          <p:spPr bwMode="gray">
            <a:xfrm flipV="1">
              <a:off x="5029200" y="2365375"/>
              <a:ext cx="53340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Oval 9">
              <a:extLst>
                <a:ext uri="{FF2B5EF4-FFF2-40B4-BE49-F238E27FC236}">
                  <a16:creationId xmlns:a16="http://schemas.microsoft.com/office/drawing/2014/main" id="{54A33654-A577-4A6C-9980-397E729F0768}"/>
                </a:ext>
              </a:extLst>
            </p:cNvPr>
            <p:cNvSpPr>
              <a:spLocks noChangeArrowheads="1"/>
            </p:cNvSpPr>
            <p:nvPr/>
          </p:nvSpPr>
          <p:spPr bwMode="gray">
            <a:xfrm>
              <a:off x="4295775" y="2965450"/>
              <a:ext cx="895350" cy="895350"/>
            </a:xfrm>
            <a:prstGeom prst="ellipse">
              <a:avLst/>
            </a:prstGeom>
            <a:solidFill>
              <a:srgbClr val="C0C0C0">
                <a:alpha val="50195"/>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p>
          </p:txBody>
        </p:sp>
        <p:grpSp>
          <p:nvGrpSpPr>
            <p:cNvPr id="15" name="Group 40">
              <a:extLst>
                <a:ext uri="{FF2B5EF4-FFF2-40B4-BE49-F238E27FC236}">
                  <a16:creationId xmlns:a16="http://schemas.microsoft.com/office/drawing/2014/main" id="{168F71D7-FADE-439E-93A2-3DD07236A969}"/>
                </a:ext>
              </a:extLst>
            </p:cNvPr>
            <p:cNvGrpSpPr>
              <a:grpSpLocks/>
            </p:cNvGrpSpPr>
            <p:nvPr/>
          </p:nvGrpSpPr>
          <p:grpSpPr bwMode="auto">
            <a:xfrm>
              <a:off x="1331913" y="1557338"/>
              <a:ext cx="2160587" cy="1384300"/>
              <a:chOff x="2064" y="1008"/>
              <a:chExt cx="722" cy="872"/>
            </a:xfrm>
          </p:grpSpPr>
          <p:sp>
            <p:nvSpPr>
              <p:cNvPr id="72" name="Oval 41">
                <a:extLst>
                  <a:ext uri="{FF2B5EF4-FFF2-40B4-BE49-F238E27FC236}">
                    <a16:creationId xmlns:a16="http://schemas.microsoft.com/office/drawing/2014/main" id="{9F323EA5-A96C-46FE-9977-E353D8A2CD3D}"/>
                  </a:ext>
                </a:extLst>
              </p:cNvPr>
              <p:cNvSpPr>
                <a:spLocks noChangeArrowheads="1"/>
              </p:cNvSpPr>
              <p:nvPr/>
            </p:nvSpPr>
            <p:spPr bwMode="gray">
              <a:xfrm>
                <a:off x="2064" y="1008"/>
                <a:ext cx="722" cy="727"/>
              </a:xfrm>
              <a:prstGeom prst="ellipse">
                <a:avLst/>
              </a:prstGeom>
              <a:solidFill>
                <a:srgbClr val="EAEAEA">
                  <a:alpha val="50195"/>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p>
            </p:txBody>
          </p:sp>
          <p:grpSp>
            <p:nvGrpSpPr>
              <p:cNvPr id="73" name="Group 42">
                <a:extLst>
                  <a:ext uri="{FF2B5EF4-FFF2-40B4-BE49-F238E27FC236}">
                    <a16:creationId xmlns:a16="http://schemas.microsoft.com/office/drawing/2014/main" id="{11F30F30-D8AA-4063-9D6D-5C299C9A3C49}"/>
                  </a:ext>
                </a:extLst>
              </p:cNvPr>
              <p:cNvGrpSpPr>
                <a:grpSpLocks/>
              </p:cNvGrpSpPr>
              <p:nvPr/>
            </p:nvGrpSpPr>
            <p:grpSpPr bwMode="auto">
              <a:xfrm>
                <a:off x="2086" y="1031"/>
                <a:ext cx="680" cy="849"/>
                <a:chOff x="3975" y="1593"/>
                <a:chExt cx="931" cy="1163"/>
              </a:xfrm>
            </p:grpSpPr>
            <p:pic>
              <p:nvPicPr>
                <p:cNvPr id="84" name="Picture 43" descr="circuler_1">
                  <a:extLst>
                    <a:ext uri="{FF2B5EF4-FFF2-40B4-BE49-F238E27FC236}">
                      <a16:creationId xmlns:a16="http://schemas.microsoft.com/office/drawing/2014/main" id="{353BADCF-D8B5-4766-96DE-0F5B4C7D5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Oval 44">
                  <a:extLst>
                    <a:ext uri="{FF2B5EF4-FFF2-40B4-BE49-F238E27FC236}">
                      <a16:creationId xmlns:a16="http://schemas.microsoft.com/office/drawing/2014/main" id="{34C7CDC6-3385-45F1-A903-FE713B94AB62}"/>
                    </a:ext>
                  </a:extLst>
                </p:cNvPr>
                <p:cNvSpPr>
                  <a:spLocks noChangeArrowheads="1"/>
                </p:cNvSpPr>
                <p:nvPr/>
              </p:nvSpPr>
              <p:spPr bwMode="gray">
                <a:xfrm>
                  <a:off x="3975" y="1654"/>
                  <a:ext cx="931" cy="937"/>
                </a:xfrm>
                <a:prstGeom prst="ellipse">
                  <a:avLst/>
                </a:prstGeom>
                <a:solidFill>
                  <a:schemeClr val="accent2">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p>
              </p:txBody>
            </p:sp>
            <p:grpSp>
              <p:nvGrpSpPr>
                <p:cNvPr id="86" name="Group 46">
                  <a:extLst>
                    <a:ext uri="{FF2B5EF4-FFF2-40B4-BE49-F238E27FC236}">
                      <a16:creationId xmlns:a16="http://schemas.microsoft.com/office/drawing/2014/main" id="{2DEF6505-8ADB-45F1-AA52-048A4FA9F331}"/>
                    </a:ext>
                  </a:extLst>
                </p:cNvPr>
                <p:cNvGrpSpPr>
                  <a:grpSpLocks/>
                </p:cNvGrpSpPr>
                <p:nvPr/>
              </p:nvGrpSpPr>
              <p:grpSpPr bwMode="auto">
                <a:xfrm rot="-3733502" flipH="1" flipV="1">
                  <a:off x="4256" y="2247"/>
                  <a:ext cx="820" cy="198"/>
                  <a:chOff x="2532" y="1051"/>
                  <a:chExt cx="893" cy="246"/>
                </a:xfrm>
              </p:grpSpPr>
              <p:grpSp>
                <p:nvGrpSpPr>
                  <p:cNvPr id="87" name="Group 47">
                    <a:extLst>
                      <a:ext uri="{FF2B5EF4-FFF2-40B4-BE49-F238E27FC236}">
                        <a16:creationId xmlns:a16="http://schemas.microsoft.com/office/drawing/2014/main" id="{23C80CAB-434A-477D-8263-1ACB93164A89}"/>
                      </a:ext>
                    </a:extLst>
                  </p:cNvPr>
                  <p:cNvGrpSpPr>
                    <a:grpSpLocks/>
                  </p:cNvGrpSpPr>
                  <p:nvPr/>
                </p:nvGrpSpPr>
                <p:grpSpPr bwMode="auto">
                  <a:xfrm>
                    <a:off x="2532" y="1051"/>
                    <a:ext cx="743" cy="185"/>
                    <a:chOff x="1565" y="2568"/>
                    <a:chExt cx="1118" cy="279"/>
                  </a:xfrm>
                </p:grpSpPr>
                <p:sp>
                  <p:nvSpPr>
                    <p:cNvPr id="93" name="AutoShape 48">
                      <a:extLst>
                        <a:ext uri="{FF2B5EF4-FFF2-40B4-BE49-F238E27FC236}">
                          <a16:creationId xmlns:a16="http://schemas.microsoft.com/office/drawing/2014/main" id="{8BD88B66-C0D6-4D52-8397-2863D1E9C2B8}"/>
                        </a:ext>
                      </a:extLst>
                    </p:cNvPr>
                    <p:cNvSpPr>
                      <a:spLocks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4" name="AutoShape 50">
                      <a:extLst>
                        <a:ext uri="{FF2B5EF4-FFF2-40B4-BE49-F238E27FC236}">
                          <a16:creationId xmlns:a16="http://schemas.microsoft.com/office/drawing/2014/main" id="{5304E512-B811-4B57-991D-8606443D103B}"/>
                        </a:ext>
                      </a:extLst>
                    </p:cNvPr>
                    <p:cNvSpPr>
                      <a:spLocks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5" name="AutoShape 51">
                      <a:extLst>
                        <a:ext uri="{FF2B5EF4-FFF2-40B4-BE49-F238E27FC236}">
                          <a16:creationId xmlns:a16="http://schemas.microsoft.com/office/drawing/2014/main" id="{ACFE8EA8-84AE-4CB0-91FE-7212F6B5C30C}"/>
                        </a:ext>
                      </a:extLst>
                    </p:cNvPr>
                    <p:cNvSpPr>
                      <a:spLocks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88" name="Group 52">
                    <a:extLst>
                      <a:ext uri="{FF2B5EF4-FFF2-40B4-BE49-F238E27FC236}">
                        <a16:creationId xmlns:a16="http://schemas.microsoft.com/office/drawing/2014/main" id="{47DAD149-4739-4D7F-B231-22A404C2A78A}"/>
                      </a:ext>
                    </a:extLst>
                  </p:cNvPr>
                  <p:cNvGrpSpPr>
                    <a:grpSpLocks/>
                  </p:cNvGrpSpPr>
                  <p:nvPr/>
                </p:nvGrpSpPr>
                <p:grpSpPr bwMode="auto">
                  <a:xfrm rot="1353540">
                    <a:off x="2682" y="1111"/>
                    <a:ext cx="743" cy="186"/>
                    <a:chOff x="1565" y="2568"/>
                    <a:chExt cx="1118" cy="279"/>
                  </a:xfrm>
                </p:grpSpPr>
                <p:sp>
                  <p:nvSpPr>
                    <p:cNvPr id="89" name="AutoShape 53">
                      <a:extLst>
                        <a:ext uri="{FF2B5EF4-FFF2-40B4-BE49-F238E27FC236}">
                          <a16:creationId xmlns:a16="http://schemas.microsoft.com/office/drawing/2014/main" id="{B9FC2349-0EEF-496B-8773-7E6B864F69DF}"/>
                        </a:ext>
                      </a:extLst>
                    </p:cNvPr>
                    <p:cNvSpPr>
                      <a:spLocks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0" name="AutoShape 54">
                      <a:extLst>
                        <a:ext uri="{FF2B5EF4-FFF2-40B4-BE49-F238E27FC236}">
                          <a16:creationId xmlns:a16="http://schemas.microsoft.com/office/drawing/2014/main" id="{FE548F4F-EBC8-45FD-AB3E-A9B597255435}"/>
                        </a:ext>
                      </a:extLst>
                    </p:cNvPr>
                    <p:cNvSpPr>
                      <a:spLocks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1" name="AutoShape 55">
                      <a:extLst>
                        <a:ext uri="{FF2B5EF4-FFF2-40B4-BE49-F238E27FC236}">
                          <a16:creationId xmlns:a16="http://schemas.microsoft.com/office/drawing/2014/main" id="{753C9608-1F8D-4B83-BB44-2F0C5C31D038}"/>
                        </a:ext>
                      </a:extLst>
                    </p:cNvPr>
                    <p:cNvSpPr>
                      <a:spLocks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2" name="AutoShape 56">
                      <a:extLst>
                        <a:ext uri="{FF2B5EF4-FFF2-40B4-BE49-F238E27FC236}">
                          <a16:creationId xmlns:a16="http://schemas.microsoft.com/office/drawing/2014/main" id="{04996EFA-142D-4D00-A642-90BB07555CA6}"/>
                        </a:ext>
                      </a:extLst>
                    </p:cNvPr>
                    <p:cNvSpPr>
                      <a:spLocks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grpSp>
          <p:grpSp>
            <p:nvGrpSpPr>
              <p:cNvPr id="74" name="Group 57">
                <a:extLst>
                  <a:ext uri="{FF2B5EF4-FFF2-40B4-BE49-F238E27FC236}">
                    <a16:creationId xmlns:a16="http://schemas.microsoft.com/office/drawing/2014/main" id="{9947A1C8-4BC5-4D45-AF37-4540EE074C60}"/>
                  </a:ext>
                </a:extLst>
              </p:cNvPr>
              <p:cNvGrpSpPr>
                <a:grpSpLocks/>
              </p:cNvGrpSpPr>
              <p:nvPr/>
            </p:nvGrpSpPr>
            <p:grpSpPr bwMode="auto">
              <a:xfrm rot="-3733502" flipH="1" flipV="1">
                <a:off x="2407" y="1525"/>
                <a:ext cx="441" cy="112"/>
                <a:chOff x="2623" y="1051"/>
                <a:chExt cx="748" cy="215"/>
              </a:xfrm>
            </p:grpSpPr>
            <p:grpSp>
              <p:nvGrpSpPr>
                <p:cNvPr id="76" name="Group 58">
                  <a:extLst>
                    <a:ext uri="{FF2B5EF4-FFF2-40B4-BE49-F238E27FC236}">
                      <a16:creationId xmlns:a16="http://schemas.microsoft.com/office/drawing/2014/main" id="{90B8C925-B9A4-4E9B-A346-B941A8B355BA}"/>
                    </a:ext>
                  </a:extLst>
                </p:cNvPr>
                <p:cNvGrpSpPr>
                  <a:grpSpLocks/>
                </p:cNvGrpSpPr>
                <p:nvPr/>
              </p:nvGrpSpPr>
              <p:grpSpPr bwMode="auto">
                <a:xfrm>
                  <a:off x="2623" y="1051"/>
                  <a:ext cx="653" cy="185"/>
                  <a:chOff x="1701" y="2568"/>
                  <a:chExt cx="982" cy="279"/>
                </a:xfrm>
              </p:grpSpPr>
              <p:sp>
                <p:nvSpPr>
                  <p:cNvPr id="81" name="AutoShape 60">
                    <a:extLst>
                      <a:ext uri="{FF2B5EF4-FFF2-40B4-BE49-F238E27FC236}">
                        <a16:creationId xmlns:a16="http://schemas.microsoft.com/office/drawing/2014/main" id="{DB7FB692-F05F-478D-8E9D-F40AF9095888}"/>
                      </a:ext>
                    </a:extLst>
                  </p:cNvPr>
                  <p:cNvSpPr>
                    <a:spLocks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2" name="AutoShape 61">
                    <a:extLst>
                      <a:ext uri="{FF2B5EF4-FFF2-40B4-BE49-F238E27FC236}">
                        <a16:creationId xmlns:a16="http://schemas.microsoft.com/office/drawing/2014/main" id="{94C25EA3-7142-4C1E-A0D8-9647934EF7E8}"/>
                      </a:ext>
                    </a:extLst>
                  </p:cNvPr>
                  <p:cNvSpPr>
                    <a:spLocks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3" name="AutoShape 62">
                    <a:extLst>
                      <a:ext uri="{FF2B5EF4-FFF2-40B4-BE49-F238E27FC236}">
                        <a16:creationId xmlns:a16="http://schemas.microsoft.com/office/drawing/2014/main" id="{1D0738FC-91C6-4DC5-9111-212CB37F704A}"/>
                      </a:ext>
                    </a:extLst>
                  </p:cNvPr>
                  <p:cNvSpPr>
                    <a:spLocks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77" name="Group 63">
                  <a:extLst>
                    <a:ext uri="{FF2B5EF4-FFF2-40B4-BE49-F238E27FC236}">
                      <a16:creationId xmlns:a16="http://schemas.microsoft.com/office/drawing/2014/main" id="{BCEAC426-09C1-4505-A89B-B2D28741C724}"/>
                    </a:ext>
                  </a:extLst>
                </p:cNvPr>
                <p:cNvGrpSpPr>
                  <a:grpSpLocks/>
                </p:cNvGrpSpPr>
                <p:nvPr/>
              </p:nvGrpSpPr>
              <p:grpSpPr bwMode="auto">
                <a:xfrm rot="1353540">
                  <a:off x="2688" y="1100"/>
                  <a:ext cx="683" cy="166"/>
                  <a:chOff x="1565" y="2568"/>
                  <a:chExt cx="1028" cy="249"/>
                </a:xfrm>
              </p:grpSpPr>
              <p:sp>
                <p:nvSpPr>
                  <p:cNvPr id="78" name="AutoShape 64">
                    <a:extLst>
                      <a:ext uri="{FF2B5EF4-FFF2-40B4-BE49-F238E27FC236}">
                        <a16:creationId xmlns:a16="http://schemas.microsoft.com/office/drawing/2014/main" id="{BA74BF88-B88D-4420-A43D-B193C7652048}"/>
                      </a:ext>
                    </a:extLst>
                  </p:cNvPr>
                  <p:cNvSpPr>
                    <a:spLocks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9" name="AutoShape 65">
                    <a:extLst>
                      <a:ext uri="{FF2B5EF4-FFF2-40B4-BE49-F238E27FC236}">
                        <a16:creationId xmlns:a16="http://schemas.microsoft.com/office/drawing/2014/main" id="{E6347A67-8C85-4B51-9784-3D145CBFA9CD}"/>
                      </a:ext>
                    </a:extLst>
                  </p:cNvPr>
                  <p:cNvSpPr>
                    <a:spLocks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0" name="AutoShape 66">
                    <a:extLst>
                      <a:ext uri="{FF2B5EF4-FFF2-40B4-BE49-F238E27FC236}">
                        <a16:creationId xmlns:a16="http://schemas.microsoft.com/office/drawing/2014/main" id="{427D23A7-1815-45D7-A290-24AB4C83D757}"/>
                      </a:ext>
                    </a:extLst>
                  </p:cNvPr>
                  <p:cNvSpPr>
                    <a:spLocks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sp>
            <p:nvSpPr>
              <p:cNvPr id="75" name="Rectangle 68">
                <a:extLst>
                  <a:ext uri="{FF2B5EF4-FFF2-40B4-BE49-F238E27FC236}">
                    <a16:creationId xmlns:a16="http://schemas.microsoft.com/office/drawing/2014/main" id="{32983F9D-5F30-443D-814D-66A0823B5393}"/>
                  </a:ext>
                </a:extLst>
              </p:cNvPr>
              <p:cNvSpPr>
                <a:spLocks noChangeArrowheads="1"/>
              </p:cNvSpPr>
              <p:nvPr/>
            </p:nvSpPr>
            <p:spPr bwMode="gray">
              <a:xfrm>
                <a:off x="2184" y="1202"/>
                <a:ext cx="50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zh-CN" altLang="en-US" b="1" dirty="0">
                    <a:solidFill>
                      <a:schemeClr val="bg1"/>
                    </a:solidFill>
                    <a:latin typeface="宋体" panose="02010600030101010101" pitchFamily="2" charset="-122"/>
                    <a:ea typeface="宋体" panose="02010600030101010101" pitchFamily="2" charset="-122"/>
                  </a:rPr>
                  <a:t>投资者：</a:t>
                </a:r>
                <a:endParaRPr lang="en-US" altLang="zh-CN" b="1" dirty="0">
                  <a:solidFill>
                    <a:schemeClr val="bg1"/>
                  </a:solidFill>
                  <a:latin typeface="宋体" panose="02010600030101010101" pitchFamily="2" charset="-122"/>
                  <a:ea typeface="宋体" panose="02010600030101010101" pitchFamily="2" charset="-122"/>
                </a:endParaRPr>
              </a:p>
              <a:p>
                <a:r>
                  <a:rPr lang="zh-CN" altLang="en-US" b="1" dirty="0">
                    <a:solidFill>
                      <a:schemeClr val="bg1"/>
                    </a:solidFill>
                    <a:latin typeface="宋体" panose="02010600030101010101" pitchFamily="2" charset="-122"/>
                    <a:ea typeface="宋体" panose="02010600030101010101" pitchFamily="2" charset="-122"/>
                  </a:rPr>
                  <a:t>资金供给者</a:t>
                </a:r>
                <a:endParaRPr lang="en-US" altLang="zh-CN" b="1" dirty="0">
                  <a:solidFill>
                    <a:schemeClr val="bg1"/>
                  </a:solidFill>
                  <a:latin typeface="宋体" panose="02010600030101010101" pitchFamily="2" charset="-122"/>
                  <a:ea typeface="宋体" panose="02010600030101010101" pitchFamily="2" charset="-122"/>
                </a:endParaRPr>
              </a:p>
            </p:txBody>
          </p:sp>
        </p:grpSp>
        <p:grpSp>
          <p:nvGrpSpPr>
            <p:cNvPr id="16" name="Group 69">
              <a:extLst>
                <a:ext uri="{FF2B5EF4-FFF2-40B4-BE49-F238E27FC236}">
                  <a16:creationId xmlns:a16="http://schemas.microsoft.com/office/drawing/2014/main" id="{5ABF6A8A-9656-4509-84C4-C5B699711846}"/>
                </a:ext>
              </a:extLst>
            </p:cNvPr>
            <p:cNvGrpSpPr>
              <a:grpSpLocks/>
            </p:cNvGrpSpPr>
            <p:nvPr/>
          </p:nvGrpSpPr>
          <p:grpSpPr bwMode="auto">
            <a:xfrm>
              <a:off x="2943225" y="4967288"/>
              <a:ext cx="1773238" cy="1333500"/>
              <a:chOff x="2064" y="1008"/>
              <a:chExt cx="722" cy="840"/>
            </a:xfrm>
          </p:grpSpPr>
          <p:sp>
            <p:nvSpPr>
              <p:cNvPr id="46" name="Oval 70">
                <a:extLst>
                  <a:ext uri="{FF2B5EF4-FFF2-40B4-BE49-F238E27FC236}">
                    <a16:creationId xmlns:a16="http://schemas.microsoft.com/office/drawing/2014/main" id="{078949BA-955D-43FB-B648-B818486D3C3F}"/>
                  </a:ext>
                </a:extLst>
              </p:cNvPr>
              <p:cNvSpPr>
                <a:spLocks noChangeArrowheads="1"/>
              </p:cNvSpPr>
              <p:nvPr/>
            </p:nvSpPr>
            <p:spPr bwMode="gray">
              <a:xfrm>
                <a:off x="2064" y="1008"/>
                <a:ext cx="722" cy="727"/>
              </a:xfrm>
              <a:prstGeom prst="ellipse">
                <a:avLst/>
              </a:prstGeom>
              <a:solidFill>
                <a:srgbClr val="EAEAEA">
                  <a:alpha val="50195"/>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p>
            </p:txBody>
          </p:sp>
          <p:grpSp>
            <p:nvGrpSpPr>
              <p:cNvPr id="47" name="Group 71">
                <a:extLst>
                  <a:ext uri="{FF2B5EF4-FFF2-40B4-BE49-F238E27FC236}">
                    <a16:creationId xmlns:a16="http://schemas.microsoft.com/office/drawing/2014/main" id="{80E82046-A52A-4102-9E8D-8B14C5A34C92}"/>
                  </a:ext>
                </a:extLst>
              </p:cNvPr>
              <p:cNvGrpSpPr>
                <a:grpSpLocks/>
              </p:cNvGrpSpPr>
              <p:nvPr/>
            </p:nvGrpSpPr>
            <p:grpSpPr bwMode="auto">
              <a:xfrm>
                <a:off x="2085" y="1029"/>
                <a:ext cx="690" cy="819"/>
                <a:chOff x="3975" y="1591"/>
                <a:chExt cx="945" cy="1123"/>
              </a:xfrm>
            </p:grpSpPr>
            <p:pic>
              <p:nvPicPr>
                <p:cNvPr id="60" name="Picture 72" descr="circuler_1">
                  <a:extLst>
                    <a:ext uri="{FF2B5EF4-FFF2-40B4-BE49-F238E27FC236}">
                      <a16:creationId xmlns:a16="http://schemas.microsoft.com/office/drawing/2014/main" id="{00D50BDC-5544-4B4C-9F8B-0CE31D070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73">
                  <a:extLst>
                    <a:ext uri="{FF2B5EF4-FFF2-40B4-BE49-F238E27FC236}">
                      <a16:creationId xmlns:a16="http://schemas.microsoft.com/office/drawing/2014/main" id="{7FC9C957-B7F3-4D0D-95D6-9B8EA3068629}"/>
                    </a:ext>
                  </a:extLst>
                </p:cNvPr>
                <p:cNvSpPr>
                  <a:spLocks noChangeArrowheads="1"/>
                </p:cNvSpPr>
                <p:nvPr/>
              </p:nvSpPr>
              <p:spPr bwMode="gray">
                <a:xfrm>
                  <a:off x="3989" y="1591"/>
                  <a:ext cx="931" cy="937"/>
                </a:xfrm>
                <a:prstGeom prst="ellipse">
                  <a:avLst/>
                </a:prstGeom>
                <a:solidFill>
                  <a:schemeClr val="accent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p>
              </p:txBody>
            </p:sp>
            <p:grpSp>
              <p:nvGrpSpPr>
                <p:cNvPr id="62" name="Group 75">
                  <a:extLst>
                    <a:ext uri="{FF2B5EF4-FFF2-40B4-BE49-F238E27FC236}">
                      <a16:creationId xmlns:a16="http://schemas.microsoft.com/office/drawing/2014/main" id="{DB890288-0942-417A-AFD6-34304BF2C0D4}"/>
                    </a:ext>
                  </a:extLst>
                </p:cNvPr>
                <p:cNvGrpSpPr>
                  <a:grpSpLocks/>
                </p:cNvGrpSpPr>
                <p:nvPr/>
              </p:nvGrpSpPr>
              <p:grpSpPr bwMode="auto">
                <a:xfrm rot="-3733502" flipH="1" flipV="1">
                  <a:off x="4305" y="2242"/>
                  <a:ext cx="770" cy="173"/>
                  <a:chOff x="2532" y="1051"/>
                  <a:chExt cx="839" cy="215"/>
                </a:xfrm>
              </p:grpSpPr>
              <p:grpSp>
                <p:nvGrpSpPr>
                  <p:cNvPr id="63" name="Group 76">
                    <a:extLst>
                      <a:ext uri="{FF2B5EF4-FFF2-40B4-BE49-F238E27FC236}">
                        <a16:creationId xmlns:a16="http://schemas.microsoft.com/office/drawing/2014/main" id="{DBD261F0-2410-491E-A693-EE48F909DD4A}"/>
                      </a:ext>
                    </a:extLst>
                  </p:cNvPr>
                  <p:cNvGrpSpPr>
                    <a:grpSpLocks/>
                  </p:cNvGrpSpPr>
                  <p:nvPr/>
                </p:nvGrpSpPr>
                <p:grpSpPr bwMode="auto">
                  <a:xfrm>
                    <a:off x="2532" y="1051"/>
                    <a:ext cx="743" cy="185"/>
                    <a:chOff x="1565" y="2568"/>
                    <a:chExt cx="1118" cy="279"/>
                  </a:xfrm>
                </p:grpSpPr>
                <p:sp>
                  <p:nvSpPr>
                    <p:cNvPr id="68" name="AutoShape 77">
                      <a:extLst>
                        <a:ext uri="{FF2B5EF4-FFF2-40B4-BE49-F238E27FC236}">
                          <a16:creationId xmlns:a16="http://schemas.microsoft.com/office/drawing/2014/main" id="{DE9A9BD2-87F5-419F-9237-9B2DEDAB36A0}"/>
                        </a:ext>
                      </a:extLst>
                    </p:cNvPr>
                    <p:cNvSpPr>
                      <a:spLocks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9" name="AutoShape 78">
                      <a:extLst>
                        <a:ext uri="{FF2B5EF4-FFF2-40B4-BE49-F238E27FC236}">
                          <a16:creationId xmlns:a16="http://schemas.microsoft.com/office/drawing/2014/main" id="{1C957B9B-66C3-41AE-949E-93203465621B}"/>
                        </a:ext>
                      </a:extLst>
                    </p:cNvPr>
                    <p:cNvSpPr>
                      <a:spLocks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0" name="AutoShape 79">
                      <a:extLst>
                        <a:ext uri="{FF2B5EF4-FFF2-40B4-BE49-F238E27FC236}">
                          <a16:creationId xmlns:a16="http://schemas.microsoft.com/office/drawing/2014/main" id="{D35D0638-E1B3-4B61-9323-0231A3C90867}"/>
                        </a:ext>
                      </a:extLst>
                    </p:cNvPr>
                    <p:cNvSpPr>
                      <a:spLocks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1" name="AutoShape 80">
                      <a:extLst>
                        <a:ext uri="{FF2B5EF4-FFF2-40B4-BE49-F238E27FC236}">
                          <a16:creationId xmlns:a16="http://schemas.microsoft.com/office/drawing/2014/main" id="{08D8C71A-5211-46C2-A206-3406ED7F0DE0}"/>
                        </a:ext>
                      </a:extLst>
                    </p:cNvPr>
                    <p:cNvSpPr>
                      <a:spLocks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64" name="Group 81">
                    <a:extLst>
                      <a:ext uri="{FF2B5EF4-FFF2-40B4-BE49-F238E27FC236}">
                        <a16:creationId xmlns:a16="http://schemas.microsoft.com/office/drawing/2014/main" id="{45B521E7-99D2-4E5F-B2FE-067062131CB3}"/>
                      </a:ext>
                    </a:extLst>
                  </p:cNvPr>
                  <p:cNvGrpSpPr>
                    <a:grpSpLocks/>
                  </p:cNvGrpSpPr>
                  <p:nvPr/>
                </p:nvGrpSpPr>
                <p:grpSpPr bwMode="auto">
                  <a:xfrm rot="1353540">
                    <a:off x="2688" y="1100"/>
                    <a:ext cx="683" cy="166"/>
                    <a:chOff x="1565" y="2568"/>
                    <a:chExt cx="1028" cy="249"/>
                  </a:xfrm>
                </p:grpSpPr>
                <p:sp>
                  <p:nvSpPr>
                    <p:cNvPr id="65" name="AutoShape 82">
                      <a:extLst>
                        <a:ext uri="{FF2B5EF4-FFF2-40B4-BE49-F238E27FC236}">
                          <a16:creationId xmlns:a16="http://schemas.microsoft.com/office/drawing/2014/main" id="{EFDDCA73-1F86-446B-99C3-AA6FCAE56798}"/>
                        </a:ext>
                      </a:extLst>
                    </p:cNvPr>
                    <p:cNvSpPr>
                      <a:spLocks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6" name="AutoShape 83">
                      <a:extLst>
                        <a:ext uri="{FF2B5EF4-FFF2-40B4-BE49-F238E27FC236}">
                          <a16:creationId xmlns:a16="http://schemas.microsoft.com/office/drawing/2014/main" id="{47365058-737D-430C-AC1E-133191E336F9}"/>
                        </a:ext>
                      </a:extLst>
                    </p:cNvPr>
                    <p:cNvSpPr>
                      <a:spLocks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7" name="AutoShape 84">
                      <a:extLst>
                        <a:ext uri="{FF2B5EF4-FFF2-40B4-BE49-F238E27FC236}">
                          <a16:creationId xmlns:a16="http://schemas.microsoft.com/office/drawing/2014/main" id="{4E4B6870-CD2F-4841-B50B-EEE0A1A6A52E}"/>
                        </a:ext>
                      </a:extLst>
                    </p:cNvPr>
                    <p:cNvSpPr>
                      <a:spLocks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grpSp>
          <p:grpSp>
            <p:nvGrpSpPr>
              <p:cNvPr id="48" name="Group 86">
                <a:extLst>
                  <a:ext uri="{FF2B5EF4-FFF2-40B4-BE49-F238E27FC236}">
                    <a16:creationId xmlns:a16="http://schemas.microsoft.com/office/drawing/2014/main" id="{750A17C0-E39E-424E-8F57-D80215E5EF08}"/>
                  </a:ext>
                </a:extLst>
              </p:cNvPr>
              <p:cNvGrpSpPr>
                <a:grpSpLocks/>
              </p:cNvGrpSpPr>
              <p:nvPr/>
            </p:nvGrpSpPr>
            <p:grpSpPr bwMode="auto">
              <a:xfrm rot="-3733502" flipH="1" flipV="1">
                <a:off x="2362" y="1505"/>
                <a:ext cx="527" cy="128"/>
                <a:chOff x="2532" y="1051"/>
                <a:chExt cx="893" cy="246"/>
              </a:xfrm>
            </p:grpSpPr>
            <p:grpSp>
              <p:nvGrpSpPr>
                <p:cNvPr id="50" name="Group 87">
                  <a:extLst>
                    <a:ext uri="{FF2B5EF4-FFF2-40B4-BE49-F238E27FC236}">
                      <a16:creationId xmlns:a16="http://schemas.microsoft.com/office/drawing/2014/main" id="{B8CABFB3-16F0-43AE-8E14-4DE84A411195}"/>
                    </a:ext>
                  </a:extLst>
                </p:cNvPr>
                <p:cNvGrpSpPr>
                  <a:grpSpLocks/>
                </p:cNvGrpSpPr>
                <p:nvPr/>
              </p:nvGrpSpPr>
              <p:grpSpPr bwMode="auto">
                <a:xfrm>
                  <a:off x="2532" y="1051"/>
                  <a:ext cx="743" cy="185"/>
                  <a:chOff x="1565" y="2568"/>
                  <a:chExt cx="1118" cy="279"/>
                </a:xfrm>
              </p:grpSpPr>
              <p:sp>
                <p:nvSpPr>
                  <p:cNvPr id="56" name="AutoShape 88">
                    <a:extLst>
                      <a:ext uri="{FF2B5EF4-FFF2-40B4-BE49-F238E27FC236}">
                        <a16:creationId xmlns:a16="http://schemas.microsoft.com/office/drawing/2014/main" id="{22302F8F-A026-4A07-9C1C-8872DB2D7E0E}"/>
                      </a:ext>
                    </a:extLst>
                  </p:cNvPr>
                  <p:cNvSpPr>
                    <a:spLocks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7" name="AutoShape 89">
                    <a:extLst>
                      <a:ext uri="{FF2B5EF4-FFF2-40B4-BE49-F238E27FC236}">
                        <a16:creationId xmlns:a16="http://schemas.microsoft.com/office/drawing/2014/main" id="{40835AE6-0A80-4BFE-92A5-9F42870B0FB6}"/>
                      </a:ext>
                    </a:extLst>
                  </p:cNvPr>
                  <p:cNvSpPr>
                    <a:spLocks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8" name="AutoShape 90">
                    <a:extLst>
                      <a:ext uri="{FF2B5EF4-FFF2-40B4-BE49-F238E27FC236}">
                        <a16:creationId xmlns:a16="http://schemas.microsoft.com/office/drawing/2014/main" id="{B237F7D2-59C8-4C6C-8919-49FFE819F0C3}"/>
                      </a:ext>
                    </a:extLst>
                  </p:cNvPr>
                  <p:cNvSpPr>
                    <a:spLocks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9" name="AutoShape 91">
                    <a:extLst>
                      <a:ext uri="{FF2B5EF4-FFF2-40B4-BE49-F238E27FC236}">
                        <a16:creationId xmlns:a16="http://schemas.microsoft.com/office/drawing/2014/main" id="{1F34B6B5-FE05-45C2-B465-106010285532}"/>
                      </a:ext>
                    </a:extLst>
                  </p:cNvPr>
                  <p:cNvSpPr>
                    <a:spLocks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51" name="Group 92">
                  <a:extLst>
                    <a:ext uri="{FF2B5EF4-FFF2-40B4-BE49-F238E27FC236}">
                      <a16:creationId xmlns:a16="http://schemas.microsoft.com/office/drawing/2014/main" id="{49CCCE2F-1CF7-4C0C-9FC8-A949376CFA3D}"/>
                    </a:ext>
                  </a:extLst>
                </p:cNvPr>
                <p:cNvGrpSpPr>
                  <a:grpSpLocks/>
                </p:cNvGrpSpPr>
                <p:nvPr/>
              </p:nvGrpSpPr>
              <p:grpSpPr bwMode="auto">
                <a:xfrm rot="1353540">
                  <a:off x="2682" y="1111"/>
                  <a:ext cx="743" cy="186"/>
                  <a:chOff x="1565" y="2568"/>
                  <a:chExt cx="1118" cy="279"/>
                </a:xfrm>
              </p:grpSpPr>
              <p:sp>
                <p:nvSpPr>
                  <p:cNvPr id="52" name="AutoShape 93">
                    <a:extLst>
                      <a:ext uri="{FF2B5EF4-FFF2-40B4-BE49-F238E27FC236}">
                        <a16:creationId xmlns:a16="http://schemas.microsoft.com/office/drawing/2014/main" id="{D05F38A0-22F9-4E08-96F9-9143E55E284B}"/>
                      </a:ext>
                    </a:extLst>
                  </p:cNvPr>
                  <p:cNvSpPr>
                    <a:spLocks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3" name="AutoShape 94">
                    <a:extLst>
                      <a:ext uri="{FF2B5EF4-FFF2-40B4-BE49-F238E27FC236}">
                        <a16:creationId xmlns:a16="http://schemas.microsoft.com/office/drawing/2014/main" id="{85896457-F34B-4CBB-A3D9-79CE640F45A9}"/>
                      </a:ext>
                    </a:extLst>
                  </p:cNvPr>
                  <p:cNvSpPr>
                    <a:spLocks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4" name="AutoShape 95">
                    <a:extLst>
                      <a:ext uri="{FF2B5EF4-FFF2-40B4-BE49-F238E27FC236}">
                        <a16:creationId xmlns:a16="http://schemas.microsoft.com/office/drawing/2014/main" id="{A309168F-E42F-449B-A4D6-8A6CEE818DFA}"/>
                      </a:ext>
                    </a:extLst>
                  </p:cNvPr>
                  <p:cNvSpPr>
                    <a:spLocks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5" name="AutoShape 96">
                    <a:extLst>
                      <a:ext uri="{FF2B5EF4-FFF2-40B4-BE49-F238E27FC236}">
                        <a16:creationId xmlns:a16="http://schemas.microsoft.com/office/drawing/2014/main" id="{FDD031CA-F55B-467D-8E19-B092289A1E57}"/>
                      </a:ext>
                    </a:extLst>
                  </p:cNvPr>
                  <p:cNvSpPr>
                    <a:spLocks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sp>
            <p:nvSpPr>
              <p:cNvPr id="49" name="Rectangle 97">
                <a:extLst>
                  <a:ext uri="{FF2B5EF4-FFF2-40B4-BE49-F238E27FC236}">
                    <a16:creationId xmlns:a16="http://schemas.microsoft.com/office/drawing/2014/main" id="{4D9552EE-A33A-41CC-903F-5663FDB74F08}"/>
                  </a:ext>
                </a:extLst>
              </p:cNvPr>
              <p:cNvSpPr>
                <a:spLocks noChangeArrowheads="1"/>
              </p:cNvSpPr>
              <p:nvPr/>
            </p:nvSpPr>
            <p:spPr bwMode="gray">
              <a:xfrm>
                <a:off x="2141" y="1173"/>
                <a:ext cx="61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zh-CN" altLang="en-US" b="1" dirty="0">
                    <a:solidFill>
                      <a:schemeClr val="bg1"/>
                    </a:solidFill>
                    <a:latin typeface="宋体" panose="02010600030101010101" pitchFamily="2" charset="-122"/>
                    <a:ea typeface="宋体" panose="02010600030101010101" pitchFamily="2" charset="-122"/>
                  </a:rPr>
                  <a:t>风险投资机构：资金运作者 </a:t>
                </a:r>
                <a:endParaRPr lang="en-US" altLang="zh-CN" b="1" dirty="0">
                  <a:solidFill>
                    <a:schemeClr val="bg1"/>
                  </a:solidFill>
                  <a:latin typeface="宋体" panose="02010600030101010101" pitchFamily="2" charset="-122"/>
                  <a:ea typeface="宋体" panose="02010600030101010101" pitchFamily="2" charset="-122"/>
                </a:endParaRPr>
              </a:p>
            </p:txBody>
          </p:sp>
        </p:grpSp>
        <p:grpSp>
          <p:nvGrpSpPr>
            <p:cNvPr id="17" name="Group 127">
              <a:extLst>
                <a:ext uri="{FF2B5EF4-FFF2-40B4-BE49-F238E27FC236}">
                  <a16:creationId xmlns:a16="http://schemas.microsoft.com/office/drawing/2014/main" id="{B3EE7515-C02C-4323-B9A6-74B8DF285AAA}"/>
                </a:ext>
              </a:extLst>
            </p:cNvPr>
            <p:cNvGrpSpPr>
              <a:grpSpLocks/>
            </p:cNvGrpSpPr>
            <p:nvPr/>
          </p:nvGrpSpPr>
          <p:grpSpPr bwMode="auto">
            <a:xfrm>
              <a:off x="4284663" y="1346201"/>
              <a:ext cx="2663825" cy="1335088"/>
              <a:chOff x="2064" y="1008"/>
              <a:chExt cx="722" cy="841"/>
            </a:xfrm>
          </p:grpSpPr>
          <p:sp>
            <p:nvSpPr>
              <p:cNvPr id="22" name="Oval 128">
                <a:extLst>
                  <a:ext uri="{FF2B5EF4-FFF2-40B4-BE49-F238E27FC236}">
                    <a16:creationId xmlns:a16="http://schemas.microsoft.com/office/drawing/2014/main" id="{92248BDC-4F85-4586-9E08-F4F167240594}"/>
                  </a:ext>
                </a:extLst>
              </p:cNvPr>
              <p:cNvSpPr>
                <a:spLocks noChangeArrowheads="1"/>
              </p:cNvSpPr>
              <p:nvPr/>
            </p:nvSpPr>
            <p:spPr bwMode="gray">
              <a:xfrm>
                <a:off x="2064" y="1008"/>
                <a:ext cx="722" cy="727"/>
              </a:xfrm>
              <a:prstGeom prst="ellipse">
                <a:avLst/>
              </a:prstGeom>
              <a:solidFill>
                <a:srgbClr val="EAEAEA">
                  <a:alpha val="50195"/>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p>
            </p:txBody>
          </p:sp>
          <p:grpSp>
            <p:nvGrpSpPr>
              <p:cNvPr id="23" name="Group 129">
                <a:extLst>
                  <a:ext uri="{FF2B5EF4-FFF2-40B4-BE49-F238E27FC236}">
                    <a16:creationId xmlns:a16="http://schemas.microsoft.com/office/drawing/2014/main" id="{AE41F50B-2DDD-4260-9A59-FB818D18907F}"/>
                  </a:ext>
                </a:extLst>
              </p:cNvPr>
              <p:cNvGrpSpPr>
                <a:grpSpLocks/>
              </p:cNvGrpSpPr>
              <p:nvPr/>
            </p:nvGrpSpPr>
            <p:grpSpPr bwMode="auto">
              <a:xfrm>
                <a:off x="2087" y="1031"/>
                <a:ext cx="689" cy="818"/>
                <a:chOff x="3975" y="1593"/>
                <a:chExt cx="943" cy="1121"/>
              </a:xfrm>
            </p:grpSpPr>
            <p:pic>
              <p:nvPicPr>
                <p:cNvPr id="34" name="Picture 130" descr="circuler_1">
                  <a:extLst>
                    <a:ext uri="{FF2B5EF4-FFF2-40B4-BE49-F238E27FC236}">
                      <a16:creationId xmlns:a16="http://schemas.microsoft.com/office/drawing/2014/main" id="{E034A1B0-8FAD-4060-A25C-0538B6368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Oval 131">
                  <a:extLst>
                    <a:ext uri="{FF2B5EF4-FFF2-40B4-BE49-F238E27FC236}">
                      <a16:creationId xmlns:a16="http://schemas.microsoft.com/office/drawing/2014/main" id="{CB12F455-5C20-4E0A-9849-D23B4AC73762}"/>
                    </a:ext>
                  </a:extLst>
                </p:cNvPr>
                <p:cNvSpPr>
                  <a:spLocks noChangeArrowheads="1"/>
                </p:cNvSpPr>
                <p:nvPr/>
              </p:nvSpPr>
              <p:spPr bwMode="gray">
                <a:xfrm>
                  <a:off x="3987" y="1593"/>
                  <a:ext cx="931" cy="937"/>
                </a:xfrm>
                <a:prstGeom prst="ellipse">
                  <a:avLst/>
                </a:prstGeom>
                <a:solidFill>
                  <a:schemeClr val="folHlink">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p>
              </p:txBody>
            </p:sp>
            <p:grpSp>
              <p:nvGrpSpPr>
                <p:cNvPr id="36" name="Group 133">
                  <a:extLst>
                    <a:ext uri="{FF2B5EF4-FFF2-40B4-BE49-F238E27FC236}">
                      <a16:creationId xmlns:a16="http://schemas.microsoft.com/office/drawing/2014/main" id="{2666A492-C7CC-4D5E-9465-1171119D74EE}"/>
                    </a:ext>
                  </a:extLst>
                </p:cNvPr>
                <p:cNvGrpSpPr>
                  <a:grpSpLocks/>
                </p:cNvGrpSpPr>
                <p:nvPr/>
              </p:nvGrpSpPr>
              <p:grpSpPr bwMode="auto">
                <a:xfrm rot="-3733502" flipH="1" flipV="1">
                  <a:off x="4305" y="2242"/>
                  <a:ext cx="770" cy="173"/>
                  <a:chOff x="2532" y="1051"/>
                  <a:chExt cx="839" cy="215"/>
                </a:xfrm>
              </p:grpSpPr>
              <p:grpSp>
                <p:nvGrpSpPr>
                  <p:cNvPr id="37" name="Group 134">
                    <a:extLst>
                      <a:ext uri="{FF2B5EF4-FFF2-40B4-BE49-F238E27FC236}">
                        <a16:creationId xmlns:a16="http://schemas.microsoft.com/office/drawing/2014/main" id="{418205AC-0893-49FB-90A5-E15C57EAED39}"/>
                      </a:ext>
                    </a:extLst>
                  </p:cNvPr>
                  <p:cNvGrpSpPr>
                    <a:grpSpLocks/>
                  </p:cNvGrpSpPr>
                  <p:nvPr/>
                </p:nvGrpSpPr>
                <p:grpSpPr bwMode="auto">
                  <a:xfrm>
                    <a:off x="2532" y="1051"/>
                    <a:ext cx="743" cy="185"/>
                    <a:chOff x="1565" y="2568"/>
                    <a:chExt cx="1118" cy="279"/>
                  </a:xfrm>
                </p:grpSpPr>
                <p:sp>
                  <p:nvSpPr>
                    <p:cNvPr id="42" name="AutoShape 135">
                      <a:extLst>
                        <a:ext uri="{FF2B5EF4-FFF2-40B4-BE49-F238E27FC236}">
                          <a16:creationId xmlns:a16="http://schemas.microsoft.com/office/drawing/2014/main" id="{2CDF1B2C-0C3E-4C55-BD3A-CBD1063FF44F}"/>
                        </a:ext>
                      </a:extLst>
                    </p:cNvPr>
                    <p:cNvSpPr>
                      <a:spLocks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3" name="AutoShape 136">
                      <a:extLst>
                        <a:ext uri="{FF2B5EF4-FFF2-40B4-BE49-F238E27FC236}">
                          <a16:creationId xmlns:a16="http://schemas.microsoft.com/office/drawing/2014/main" id="{44585D41-B636-4422-B941-FEABFCD7D476}"/>
                        </a:ext>
                      </a:extLst>
                    </p:cNvPr>
                    <p:cNvSpPr>
                      <a:spLocks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4" name="AutoShape 137">
                      <a:extLst>
                        <a:ext uri="{FF2B5EF4-FFF2-40B4-BE49-F238E27FC236}">
                          <a16:creationId xmlns:a16="http://schemas.microsoft.com/office/drawing/2014/main" id="{E6189D2A-5C82-4DF3-B23A-EBE3BF286F6E}"/>
                        </a:ext>
                      </a:extLst>
                    </p:cNvPr>
                    <p:cNvSpPr>
                      <a:spLocks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5" name="AutoShape 138">
                      <a:extLst>
                        <a:ext uri="{FF2B5EF4-FFF2-40B4-BE49-F238E27FC236}">
                          <a16:creationId xmlns:a16="http://schemas.microsoft.com/office/drawing/2014/main" id="{F66D9FBB-32E3-43C2-91BF-1C18926ACB8E}"/>
                        </a:ext>
                      </a:extLst>
                    </p:cNvPr>
                    <p:cNvSpPr>
                      <a:spLocks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38" name="Group 139">
                    <a:extLst>
                      <a:ext uri="{FF2B5EF4-FFF2-40B4-BE49-F238E27FC236}">
                        <a16:creationId xmlns:a16="http://schemas.microsoft.com/office/drawing/2014/main" id="{FD6DBA5C-3FA8-43CE-830A-30A27E85807F}"/>
                      </a:ext>
                    </a:extLst>
                  </p:cNvPr>
                  <p:cNvGrpSpPr>
                    <a:grpSpLocks/>
                  </p:cNvGrpSpPr>
                  <p:nvPr/>
                </p:nvGrpSpPr>
                <p:grpSpPr bwMode="auto">
                  <a:xfrm rot="1353540">
                    <a:off x="2688" y="1100"/>
                    <a:ext cx="683" cy="166"/>
                    <a:chOff x="1565" y="2568"/>
                    <a:chExt cx="1028" cy="249"/>
                  </a:xfrm>
                </p:grpSpPr>
                <p:sp>
                  <p:nvSpPr>
                    <p:cNvPr id="39" name="AutoShape 140">
                      <a:extLst>
                        <a:ext uri="{FF2B5EF4-FFF2-40B4-BE49-F238E27FC236}">
                          <a16:creationId xmlns:a16="http://schemas.microsoft.com/office/drawing/2014/main" id="{1759D2BF-1235-438D-961D-4E96E7E0B85E}"/>
                        </a:ext>
                      </a:extLst>
                    </p:cNvPr>
                    <p:cNvSpPr>
                      <a:spLocks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0" name="AutoShape 141">
                      <a:extLst>
                        <a:ext uri="{FF2B5EF4-FFF2-40B4-BE49-F238E27FC236}">
                          <a16:creationId xmlns:a16="http://schemas.microsoft.com/office/drawing/2014/main" id="{590BF9FA-508B-44C0-ADA2-E0B170D2B29B}"/>
                        </a:ext>
                      </a:extLst>
                    </p:cNvPr>
                    <p:cNvSpPr>
                      <a:spLocks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 name="AutoShape 142">
                      <a:extLst>
                        <a:ext uri="{FF2B5EF4-FFF2-40B4-BE49-F238E27FC236}">
                          <a16:creationId xmlns:a16="http://schemas.microsoft.com/office/drawing/2014/main" id="{EA18E68A-E9C5-482F-BFF3-CC1C1E9E1E01}"/>
                        </a:ext>
                      </a:extLst>
                    </p:cNvPr>
                    <p:cNvSpPr>
                      <a:spLocks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grpSp>
          <p:grpSp>
            <p:nvGrpSpPr>
              <p:cNvPr id="24" name="Group 144">
                <a:extLst>
                  <a:ext uri="{FF2B5EF4-FFF2-40B4-BE49-F238E27FC236}">
                    <a16:creationId xmlns:a16="http://schemas.microsoft.com/office/drawing/2014/main" id="{509FCCCF-A5E6-47B6-B166-3E5BFE02C59B}"/>
                  </a:ext>
                </a:extLst>
              </p:cNvPr>
              <p:cNvGrpSpPr>
                <a:grpSpLocks/>
              </p:cNvGrpSpPr>
              <p:nvPr/>
            </p:nvGrpSpPr>
            <p:grpSpPr bwMode="auto">
              <a:xfrm rot="-3733502" flipH="1" flipV="1">
                <a:off x="2418" y="1503"/>
                <a:ext cx="471" cy="98"/>
                <a:chOff x="2532" y="1051"/>
                <a:chExt cx="798" cy="189"/>
              </a:xfrm>
            </p:grpSpPr>
            <p:grpSp>
              <p:nvGrpSpPr>
                <p:cNvPr id="26" name="Group 145">
                  <a:extLst>
                    <a:ext uri="{FF2B5EF4-FFF2-40B4-BE49-F238E27FC236}">
                      <a16:creationId xmlns:a16="http://schemas.microsoft.com/office/drawing/2014/main" id="{5E09CC84-15A4-4B27-BC49-F00958EBD24B}"/>
                    </a:ext>
                  </a:extLst>
                </p:cNvPr>
                <p:cNvGrpSpPr>
                  <a:grpSpLocks/>
                </p:cNvGrpSpPr>
                <p:nvPr/>
              </p:nvGrpSpPr>
              <p:grpSpPr bwMode="auto">
                <a:xfrm>
                  <a:off x="2532" y="1051"/>
                  <a:ext cx="743" cy="185"/>
                  <a:chOff x="1565" y="2568"/>
                  <a:chExt cx="1118" cy="279"/>
                </a:xfrm>
              </p:grpSpPr>
              <p:sp>
                <p:nvSpPr>
                  <p:cNvPr id="30" name="AutoShape 146">
                    <a:extLst>
                      <a:ext uri="{FF2B5EF4-FFF2-40B4-BE49-F238E27FC236}">
                        <a16:creationId xmlns:a16="http://schemas.microsoft.com/office/drawing/2014/main" id="{D54FC171-D26C-4827-BD10-C18895E03A21}"/>
                      </a:ext>
                    </a:extLst>
                  </p:cNvPr>
                  <p:cNvSpPr>
                    <a:spLocks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1" name="AutoShape 147">
                    <a:extLst>
                      <a:ext uri="{FF2B5EF4-FFF2-40B4-BE49-F238E27FC236}">
                        <a16:creationId xmlns:a16="http://schemas.microsoft.com/office/drawing/2014/main" id="{02041FD8-4B76-4B0B-8705-4EDB05CA68C2}"/>
                      </a:ext>
                    </a:extLst>
                  </p:cNvPr>
                  <p:cNvSpPr>
                    <a:spLocks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2" name="AutoShape 148">
                    <a:extLst>
                      <a:ext uri="{FF2B5EF4-FFF2-40B4-BE49-F238E27FC236}">
                        <a16:creationId xmlns:a16="http://schemas.microsoft.com/office/drawing/2014/main" id="{C3311FF3-5121-4F50-B42D-DC6AA37953B0}"/>
                      </a:ext>
                    </a:extLst>
                  </p:cNvPr>
                  <p:cNvSpPr>
                    <a:spLocks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3" name="AutoShape 149">
                    <a:extLst>
                      <a:ext uri="{FF2B5EF4-FFF2-40B4-BE49-F238E27FC236}">
                        <a16:creationId xmlns:a16="http://schemas.microsoft.com/office/drawing/2014/main" id="{55EB78F8-C2F7-40EF-A675-5D75E6A18A69}"/>
                      </a:ext>
                    </a:extLst>
                  </p:cNvPr>
                  <p:cNvSpPr>
                    <a:spLocks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27" name="Group 150">
                  <a:extLst>
                    <a:ext uri="{FF2B5EF4-FFF2-40B4-BE49-F238E27FC236}">
                      <a16:creationId xmlns:a16="http://schemas.microsoft.com/office/drawing/2014/main" id="{4D917662-6204-4AA9-AB41-1E1F46D84925}"/>
                    </a:ext>
                  </a:extLst>
                </p:cNvPr>
                <p:cNvGrpSpPr>
                  <a:grpSpLocks/>
                </p:cNvGrpSpPr>
                <p:nvPr/>
              </p:nvGrpSpPr>
              <p:grpSpPr bwMode="auto">
                <a:xfrm rot="1353540">
                  <a:off x="2696" y="1089"/>
                  <a:ext cx="634" cy="151"/>
                  <a:chOff x="1565" y="2568"/>
                  <a:chExt cx="952" cy="227"/>
                </a:xfrm>
              </p:grpSpPr>
              <p:sp>
                <p:nvSpPr>
                  <p:cNvPr id="28" name="AutoShape 151">
                    <a:extLst>
                      <a:ext uri="{FF2B5EF4-FFF2-40B4-BE49-F238E27FC236}">
                        <a16:creationId xmlns:a16="http://schemas.microsoft.com/office/drawing/2014/main" id="{AF96679E-91C7-42B1-A9A1-6DDB6EE7C643}"/>
                      </a:ext>
                    </a:extLst>
                  </p:cNvPr>
                  <p:cNvSpPr>
                    <a:spLocks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9" name="AutoShape 152">
                    <a:extLst>
                      <a:ext uri="{FF2B5EF4-FFF2-40B4-BE49-F238E27FC236}">
                        <a16:creationId xmlns:a16="http://schemas.microsoft.com/office/drawing/2014/main" id="{82490749-D7C3-4CFE-97DC-3BE0B2E5A418}"/>
                      </a:ext>
                    </a:extLst>
                  </p:cNvPr>
                  <p:cNvSpPr>
                    <a:spLocks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sp>
            <p:nvSpPr>
              <p:cNvPr id="25" name="Rectangle 155">
                <a:extLst>
                  <a:ext uri="{FF2B5EF4-FFF2-40B4-BE49-F238E27FC236}">
                    <a16:creationId xmlns:a16="http://schemas.microsoft.com/office/drawing/2014/main" id="{600121DC-2B23-4378-B490-7D206FEF95F4}"/>
                  </a:ext>
                </a:extLst>
              </p:cNvPr>
              <p:cNvSpPr>
                <a:spLocks noChangeArrowheads="1"/>
              </p:cNvSpPr>
              <p:nvPr/>
            </p:nvSpPr>
            <p:spPr bwMode="gray">
              <a:xfrm>
                <a:off x="2103" y="1272"/>
                <a:ext cx="64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zh-CN" altLang="en-US" b="1" dirty="0">
                    <a:solidFill>
                      <a:schemeClr val="bg1"/>
                    </a:solidFill>
                    <a:latin typeface="宋体" panose="02010600030101010101" pitchFamily="2" charset="-122"/>
                    <a:ea typeface="宋体" panose="02010600030101010101" pitchFamily="2" charset="-122"/>
                  </a:rPr>
                  <a:t>风险企业：资金使用者</a:t>
                </a:r>
                <a:endParaRPr lang="en-US" altLang="zh-CN" b="1" dirty="0">
                  <a:solidFill>
                    <a:schemeClr val="bg1"/>
                  </a:solidFill>
                  <a:latin typeface="宋体" panose="02010600030101010101" pitchFamily="2" charset="-122"/>
                  <a:ea typeface="宋体" panose="02010600030101010101" pitchFamily="2" charset="-122"/>
                </a:endParaRPr>
              </a:p>
            </p:txBody>
          </p:sp>
        </p:grpSp>
        <p:sp>
          <p:nvSpPr>
            <p:cNvPr id="18" name="AutoShape 172">
              <a:extLst>
                <a:ext uri="{FF2B5EF4-FFF2-40B4-BE49-F238E27FC236}">
                  <a16:creationId xmlns:a16="http://schemas.microsoft.com/office/drawing/2014/main" id="{97AD07FE-D492-49D5-8028-DD7E4CC2A2CD}"/>
                </a:ext>
              </a:extLst>
            </p:cNvPr>
            <p:cNvSpPr>
              <a:spLocks/>
            </p:cNvSpPr>
            <p:nvPr/>
          </p:nvSpPr>
          <p:spPr bwMode="auto">
            <a:xfrm>
              <a:off x="7019924" y="2349500"/>
              <a:ext cx="2039975" cy="1511300"/>
            </a:xfrm>
            <a:prstGeom prst="accentCallout2">
              <a:avLst>
                <a:gd name="adj1" fmla="val 78838"/>
                <a:gd name="adj2" fmla="val -12171"/>
                <a:gd name="adj3" fmla="val 31167"/>
                <a:gd name="adj4" fmla="val -38907"/>
                <a:gd name="adj5" fmla="val -21866"/>
                <a:gd name="adj6" fmla="val -49134"/>
              </a:avLst>
            </a:prstGeom>
            <a:noFill/>
            <a:ln w="9525">
              <a:solidFill>
                <a:schemeClr val="folHlink"/>
              </a:solidFill>
              <a:miter lim="800000"/>
              <a:headEnd/>
              <a:tailEnd type="diamond" w="med" len="med"/>
            </a:ln>
            <a:extLst>
              <a:ext uri="{909E8E84-426E-40DD-AFC4-6F175D3DCCD1}">
                <a14:hiddenFill xmlns:a14="http://schemas.microsoft.com/office/drawing/2010/main">
                  <a:solidFill>
                    <a:srgbClr val="FFFFFF"/>
                  </a:solidFill>
                </a14:hiddenFill>
              </a:ext>
            </a:extLst>
          </p:spPr>
          <p:txBody>
            <a:bodyPr anchor="ctr"/>
            <a:lstStyle/>
            <a:p>
              <a:pPr eaLnBrk="0" hangingPunct="0"/>
              <a:r>
                <a:rPr lang="zh-CN" altLang="en-US" dirty="0">
                  <a:latin typeface="宋体" panose="02010600030101010101" pitchFamily="2" charset="-122"/>
                  <a:ea typeface="宋体" panose="02010600030101010101" pitchFamily="2" charset="-122"/>
                </a:rPr>
                <a:t>一个好的风险企业是完成风险投资过程的关键，如果风险投资家的职能是发现价值的话，那么风险企业的只能就是创造价值。</a:t>
              </a:r>
            </a:p>
          </p:txBody>
        </p:sp>
        <p:sp>
          <p:nvSpPr>
            <p:cNvPr id="19" name="AutoShape 175">
              <a:extLst>
                <a:ext uri="{FF2B5EF4-FFF2-40B4-BE49-F238E27FC236}">
                  <a16:creationId xmlns:a16="http://schemas.microsoft.com/office/drawing/2014/main" id="{08233D9C-ABCB-4CC8-93B1-183465DDC717}"/>
                </a:ext>
              </a:extLst>
            </p:cNvPr>
            <p:cNvSpPr>
              <a:spLocks/>
            </p:cNvSpPr>
            <p:nvPr/>
          </p:nvSpPr>
          <p:spPr bwMode="auto">
            <a:xfrm>
              <a:off x="46247" y="2682875"/>
              <a:ext cx="1938128" cy="1584325"/>
            </a:xfrm>
            <a:prstGeom prst="accentCallout2">
              <a:avLst>
                <a:gd name="adj1" fmla="val 26278"/>
                <a:gd name="adj2" fmla="val 104782"/>
                <a:gd name="adj3" fmla="val 26278"/>
                <a:gd name="adj4" fmla="val 118926"/>
                <a:gd name="adj5" fmla="val -4361"/>
                <a:gd name="adj6" fmla="val 130398"/>
              </a:avLst>
            </a:prstGeom>
            <a:noFill/>
            <a:ln w="9525">
              <a:solidFill>
                <a:schemeClr val="accent2"/>
              </a:solidFill>
              <a:miter lim="800000"/>
              <a:headEnd/>
              <a:tailEnd type="diamond" w="med" len="med"/>
            </a:ln>
            <a:extLst>
              <a:ext uri="{909E8E84-426E-40DD-AFC4-6F175D3DCCD1}">
                <a14:hiddenFill xmlns:a14="http://schemas.microsoft.com/office/drawing/2010/main">
                  <a:solidFill>
                    <a:srgbClr val="FFFFFF"/>
                  </a:solidFill>
                </a14:hiddenFill>
              </a:ext>
            </a:extLst>
          </p:spPr>
          <p:txBody>
            <a:bodyPr anchor="ctr"/>
            <a:lstStyle/>
            <a:p>
              <a:pPr algn="just" eaLnBrk="0" hangingPunct="0"/>
              <a:r>
                <a:rPr lang="zh-CN" altLang="en-US" dirty="0">
                  <a:latin typeface="宋体" panose="02010600030101010101" pitchFamily="2" charset="-122"/>
                  <a:ea typeface="宋体" panose="02010600030101010101" pitchFamily="2" charset="-122"/>
                </a:rPr>
                <a:t>包括企业、保险公司、养老金、退休基金等机构投资者的介入，构成了风险投资的资金供给方</a:t>
              </a:r>
              <a:r>
                <a:rPr lang="zh-CN" altLang="en-US" dirty="0">
                  <a:solidFill>
                    <a:schemeClr val="tx2"/>
                  </a:solidFill>
                  <a:latin typeface="宋体" panose="02010600030101010101" pitchFamily="2" charset="-122"/>
                  <a:ea typeface="宋体" panose="02010600030101010101" pitchFamily="2" charset="-122"/>
                </a:rPr>
                <a:t>。</a:t>
              </a:r>
            </a:p>
            <a:p>
              <a:pPr algn="r" eaLnBrk="0" hangingPunct="0"/>
              <a:endParaRPr lang="en-US" altLang="zh-CN" sz="1600" dirty="0">
                <a:solidFill>
                  <a:schemeClr val="tx2"/>
                </a:solidFill>
              </a:endParaRPr>
            </a:p>
          </p:txBody>
        </p:sp>
        <p:sp>
          <p:nvSpPr>
            <p:cNvPr id="20" name="AutoShape 176">
              <a:extLst>
                <a:ext uri="{FF2B5EF4-FFF2-40B4-BE49-F238E27FC236}">
                  <a16:creationId xmlns:a16="http://schemas.microsoft.com/office/drawing/2014/main" id="{4EB75492-A828-4345-ABE8-429656D60BC6}"/>
                </a:ext>
              </a:extLst>
            </p:cNvPr>
            <p:cNvSpPr>
              <a:spLocks/>
            </p:cNvSpPr>
            <p:nvPr/>
          </p:nvSpPr>
          <p:spPr bwMode="auto">
            <a:xfrm>
              <a:off x="35136" y="4437063"/>
              <a:ext cx="1938128" cy="1368425"/>
            </a:xfrm>
            <a:prstGeom prst="accentCallout2">
              <a:avLst>
                <a:gd name="adj1" fmla="val 29148"/>
                <a:gd name="adj2" fmla="val 105046"/>
                <a:gd name="adj3" fmla="val 29148"/>
                <a:gd name="adj4" fmla="val 105046"/>
                <a:gd name="adj5" fmla="val 91519"/>
                <a:gd name="adj6" fmla="val 176389"/>
              </a:avLst>
            </a:prstGeom>
            <a:noFill/>
            <a:ln w="9525">
              <a:solidFill>
                <a:schemeClr val="accent1"/>
              </a:solidFill>
              <a:miter lim="800000"/>
              <a:headEnd/>
              <a:tailEnd type="diamond" w="med" len="med"/>
            </a:ln>
            <a:extLst>
              <a:ext uri="{909E8E84-426E-40DD-AFC4-6F175D3DCCD1}">
                <a14:hiddenFill xmlns:a14="http://schemas.microsoft.com/office/drawing/2010/main">
                  <a:solidFill>
                    <a:srgbClr val="FFFFFF"/>
                  </a:solidFill>
                </a14:hiddenFill>
              </a:ext>
            </a:extLst>
          </p:spPr>
          <p:txBody>
            <a:bodyPr anchor="ctr"/>
            <a:lstStyle/>
            <a:p>
              <a:pPr algn="just" eaLnBrk="0" hangingPunct="0"/>
              <a:r>
                <a:rPr lang="zh-CN" altLang="en-US" dirty="0">
                  <a:latin typeface="宋体" panose="02010600030101010101" pitchFamily="2" charset="-122"/>
                  <a:ea typeface="宋体" panose="02010600030101010101" pitchFamily="2" charset="-122"/>
                </a:rPr>
                <a:t>风险投资公司在风险投资的运作中处于中心地位，是沟通风险投资资金持有人与企业的桥梁。</a:t>
              </a:r>
            </a:p>
          </p:txBody>
        </p:sp>
        <p:sp>
          <p:nvSpPr>
            <p:cNvPr id="21" name="Rectangle 177">
              <a:extLst>
                <a:ext uri="{FF2B5EF4-FFF2-40B4-BE49-F238E27FC236}">
                  <a16:creationId xmlns:a16="http://schemas.microsoft.com/office/drawing/2014/main" id="{BC205AEA-20ED-4053-A41E-E9BF9B559E74}"/>
                </a:ext>
              </a:extLst>
            </p:cNvPr>
            <p:cNvSpPr>
              <a:spLocks noChangeArrowheads="1"/>
            </p:cNvSpPr>
            <p:nvPr/>
          </p:nvSpPr>
          <p:spPr bwMode="auto">
            <a:xfrm>
              <a:off x="4934645" y="4464888"/>
              <a:ext cx="4029843" cy="460338"/>
            </a:xfrm>
            <a:prstGeom prst="rect">
              <a:avLst/>
            </a:prstGeom>
            <a:noFill/>
            <a:ln w="9525" algn="ctr">
              <a:noFill/>
              <a:miter lim="800000"/>
              <a:headEnd/>
              <a:tailEnd/>
            </a:ln>
            <a:effectLst/>
          </p:spPr>
          <p:txBody>
            <a:bodyPr>
              <a:spAutoFit/>
            </a:bodyPr>
            <a:lstStyle/>
            <a:p>
              <a:pPr eaLnBrk="0" hangingPunct="0">
                <a:defRPr/>
              </a:pPr>
              <a:r>
                <a:rPr lang="zh-CN" alt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宋体" panose="02010600030101010101" pitchFamily="2" charset="-122"/>
                  <a:ea typeface="宋体" panose="02010600030101010101" pitchFamily="2" charset="-122"/>
                </a:rPr>
                <a:t>风险投资的主要当事人</a:t>
              </a:r>
              <a:endParaRPr lang="en-US" altLang="zh-CN"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15588217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3587</Words>
  <Application>Microsoft Macintosh PowerPoint</Application>
  <PresentationFormat>宽屏</PresentationFormat>
  <Paragraphs>381</Paragraphs>
  <Slides>36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等线</vt:lpstr>
      <vt:lpstr>等线 Light</vt:lpstr>
      <vt:lpstr>宋体</vt:lpstr>
      <vt:lpstr>Arial</vt:lpstr>
      <vt:lpstr>Wingdings</vt:lpstr>
      <vt:lpstr>Office 主题​​</vt:lpstr>
      <vt:lpstr>投资银行学  第十一讲：风险投资与私募股权投资（一）</vt:lpstr>
      <vt:lpstr>风险投资与私募股权投资</vt:lpstr>
      <vt:lpstr>企业成长路径</vt:lpstr>
      <vt:lpstr>风险投资的定义</vt:lpstr>
      <vt:lpstr>私募股权投资基本概念</vt:lpstr>
      <vt:lpstr>图1：2013-2023年中国股权投资基金募资情况</vt:lpstr>
      <vt:lpstr>图2：2013-2023年中国股权投资基金投资情况</vt:lpstr>
      <vt:lpstr>风险投资与私募股权投资</vt:lpstr>
      <vt:lpstr>风险投资的运作主体</vt:lpstr>
      <vt:lpstr>美国研究与发展公司（AR&amp;D）</vt:lpstr>
      <vt:lpstr>美国研究与发展公司（AR&amp;D）</vt:lpstr>
      <vt:lpstr>美国研究与发展公司（AR&amp;D）</vt:lpstr>
      <vt:lpstr>美国研究与发展公司（AR&amp;D）</vt:lpstr>
      <vt:lpstr>风险投资的基本特征</vt:lpstr>
      <vt:lpstr>风险投资与一般金融投资的比较</vt:lpstr>
      <vt:lpstr>VC/PE的运作流程</vt:lpstr>
      <vt:lpstr>VC/PE组织框架—有限合伙型</vt:lpstr>
      <vt:lpstr>VC/PE基金投资类型</vt:lpstr>
      <vt:lpstr>VC/PE基金投资类型</vt:lpstr>
      <vt:lpstr>VC/PE基金投资类型</vt:lpstr>
      <vt:lpstr>VC/PE基金投资类型</vt:lpstr>
      <vt:lpstr>VC/PE基金—有限合伙人（LP）</vt:lpstr>
      <vt:lpstr>VC/PE LP在中国</vt:lpstr>
      <vt:lpstr>VC/PE LP在中国2019</vt:lpstr>
      <vt:lpstr>VC/PE基金—普通合伙人（GP）</vt:lpstr>
      <vt:lpstr>VC/PE基金—有限合伙人（LP）</vt:lpstr>
      <vt:lpstr>VC/PE资金募集流程</vt:lpstr>
      <vt:lpstr>VC/PE资金募集流程</vt:lpstr>
      <vt:lpstr>GP与LP的关系</vt:lpstr>
      <vt:lpstr>GP和LP之间的有限合伙协议（LPA）</vt:lpstr>
      <vt:lpstr>GP和LP之间的费用和收益分成</vt:lpstr>
      <vt:lpstr>GP和LP之间的费用和收益分成</vt:lpstr>
      <vt:lpstr>GP和LP之间的费用和收益分成</vt:lpstr>
      <vt:lpstr>GP和LP之间的费用和收益分成</vt:lpstr>
      <vt:lpstr>GP和LP之间的费用和收益分成：例子</vt:lpstr>
      <vt:lpstr>GP和LP之间的费用和收益分成：例子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风险投资的基本概念</dc:title>
  <dc:creator>#WANG YING (G3530991N)#</dc:creator>
  <cp:lastModifiedBy>Lu Zhiyu</cp:lastModifiedBy>
  <cp:revision>28</cp:revision>
  <dcterms:created xsi:type="dcterms:W3CDTF">2019-07-23T02:02:12Z</dcterms:created>
  <dcterms:modified xsi:type="dcterms:W3CDTF">2024-11-25T03:15:58Z</dcterms:modified>
</cp:coreProperties>
</file>