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2" r:id="rId2"/>
    <p:sldId id="297" r:id="rId3"/>
    <p:sldId id="261" r:id="rId4"/>
    <p:sldId id="296" r:id="rId5"/>
    <p:sldId id="293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692FF4-DDC8-438A-B4D4-4FF630F745AD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119A269C-124D-435F-B36D-4DE7B89C80E9}">
      <dgm:prSet phldrT="[文本]" custT="1"/>
      <dgm:spPr/>
      <dgm:t>
        <a:bodyPr/>
        <a:lstStyle/>
        <a:p>
          <a:r>
            <a:rPr lang="en-US" altLang="zh-CN" sz="2000" b="1" dirty="0">
              <a:latin typeface="+mn-ea"/>
              <a:ea typeface="+mn-ea"/>
            </a:rPr>
            <a:t>1933</a:t>
          </a:r>
          <a:r>
            <a:rPr lang="zh-CN" altLang="en-US" sz="2000" b="1" dirty="0">
              <a:latin typeface="+mn-ea"/>
              <a:ea typeface="+mn-ea"/>
            </a:rPr>
            <a:t>年前</a:t>
          </a:r>
          <a:endParaRPr lang="en-US" altLang="zh-CN" sz="2000" b="1" dirty="0">
            <a:latin typeface="+mn-ea"/>
            <a:ea typeface="+mn-ea"/>
          </a:endParaRPr>
        </a:p>
        <a:p>
          <a:r>
            <a:rPr lang="zh-CN" altLang="en-US" sz="2000" b="1" dirty="0">
              <a:latin typeface="+mn-ea"/>
              <a:ea typeface="+mn-ea"/>
            </a:rPr>
            <a:t>混业</a:t>
          </a:r>
        </a:p>
      </dgm:t>
    </dgm:pt>
    <dgm:pt modelId="{EEF0252F-74F0-446E-B913-0370B9C18B04}" type="parTrans" cxnId="{3D2C3948-8148-4147-B09F-098B47F358EB}">
      <dgm:prSet/>
      <dgm:spPr/>
      <dgm:t>
        <a:bodyPr/>
        <a:lstStyle/>
        <a:p>
          <a:endParaRPr lang="zh-CN" altLang="en-US"/>
        </a:p>
      </dgm:t>
    </dgm:pt>
    <dgm:pt modelId="{A5383619-425D-42D3-989A-747C21E051DE}" type="sibTrans" cxnId="{3D2C3948-8148-4147-B09F-098B47F358EB}">
      <dgm:prSet/>
      <dgm:spPr/>
      <dgm:t>
        <a:bodyPr/>
        <a:lstStyle/>
        <a:p>
          <a:endParaRPr lang="zh-CN" altLang="en-US"/>
        </a:p>
      </dgm:t>
    </dgm:pt>
    <dgm:pt modelId="{D10B0335-CAC8-46CC-8FAF-AFD7802B002E}">
      <dgm:prSet phldrT="[文本]" custT="1"/>
      <dgm:spPr/>
      <dgm:t>
        <a:bodyPr/>
        <a:lstStyle/>
        <a:p>
          <a:r>
            <a:rPr lang="en-US" altLang="zh-CN" sz="2000" b="1" dirty="0">
              <a:latin typeface="+mn-ea"/>
              <a:ea typeface="+mn-ea"/>
            </a:rPr>
            <a:t>1933</a:t>
          </a:r>
        </a:p>
        <a:p>
          <a:r>
            <a:rPr lang="zh-CN" altLang="en-US" sz="2000" b="1" dirty="0">
              <a:latin typeface="+mn-ea"/>
              <a:ea typeface="+mn-ea"/>
            </a:rPr>
            <a:t>大萧条</a:t>
          </a:r>
          <a:r>
            <a:rPr lang="en-US" altLang="zh-CN" sz="2000" b="1" dirty="0">
              <a:latin typeface="+mn-ea"/>
              <a:ea typeface="+mn-ea"/>
            </a:rPr>
            <a:t>《</a:t>
          </a:r>
          <a:r>
            <a:rPr lang="zh-CN" altLang="en-US" sz="2000" b="1" dirty="0">
              <a:latin typeface="+mn-ea"/>
              <a:ea typeface="+mn-ea"/>
            </a:rPr>
            <a:t>格拉斯</a:t>
          </a:r>
          <a:r>
            <a:rPr lang="en-US" altLang="zh-CN" sz="2000" b="1" dirty="0">
              <a:latin typeface="+mn-ea"/>
              <a:ea typeface="+mn-ea"/>
            </a:rPr>
            <a:t>-</a:t>
          </a:r>
          <a:r>
            <a:rPr lang="zh-CN" altLang="en-US" sz="2000" b="1" dirty="0">
              <a:latin typeface="+mn-ea"/>
              <a:ea typeface="+mn-ea"/>
            </a:rPr>
            <a:t>斯蒂格尔法案</a:t>
          </a:r>
          <a:r>
            <a:rPr lang="en-US" altLang="zh-CN" sz="2000" b="1" dirty="0">
              <a:latin typeface="+mn-ea"/>
              <a:ea typeface="+mn-ea"/>
            </a:rPr>
            <a:t>》</a:t>
          </a:r>
          <a:r>
            <a:rPr lang="zh-CN" altLang="en-US" sz="2000" b="1" dirty="0">
              <a:latin typeface="+mn-ea"/>
              <a:ea typeface="+mn-ea"/>
            </a:rPr>
            <a:t>分业</a:t>
          </a:r>
          <a:endParaRPr lang="en-US" altLang="zh-CN" sz="2000" b="1" dirty="0">
            <a:latin typeface="+mn-ea"/>
            <a:ea typeface="+mn-ea"/>
          </a:endParaRPr>
        </a:p>
      </dgm:t>
    </dgm:pt>
    <dgm:pt modelId="{14A42831-6308-4A5F-96C9-9A5C10A32DCF}" type="parTrans" cxnId="{5E922B68-80B0-4082-A753-8EE8E4E85157}">
      <dgm:prSet/>
      <dgm:spPr/>
      <dgm:t>
        <a:bodyPr/>
        <a:lstStyle/>
        <a:p>
          <a:endParaRPr lang="zh-CN" altLang="en-US"/>
        </a:p>
      </dgm:t>
    </dgm:pt>
    <dgm:pt modelId="{DCA4820B-C30E-4FC4-8920-E04FF7474618}" type="sibTrans" cxnId="{5E922B68-80B0-4082-A753-8EE8E4E85157}">
      <dgm:prSet/>
      <dgm:spPr/>
      <dgm:t>
        <a:bodyPr/>
        <a:lstStyle/>
        <a:p>
          <a:endParaRPr lang="zh-CN" altLang="en-US"/>
        </a:p>
      </dgm:t>
    </dgm:pt>
    <dgm:pt modelId="{0E6D775D-3561-4B9C-AC18-05F7B2E87688}">
      <dgm:prSet phldrT="[文本]" custT="1"/>
      <dgm:spPr/>
      <dgm:t>
        <a:bodyPr/>
        <a:lstStyle/>
        <a:p>
          <a:r>
            <a:rPr lang="en-US" altLang="zh-CN" sz="2000" b="1" dirty="0">
              <a:latin typeface="+mn-ea"/>
              <a:ea typeface="+mn-ea"/>
            </a:rPr>
            <a:t>1999</a:t>
          </a:r>
        </a:p>
        <a:p>
          <a:r>
            <a:rPr lang="en-US" altLang="zh-CN" sz="2000" b="1" dirty="0">
              <a:latin typeface="+mn-ea"/>
              <a:ea typeface="+mn-ea"/>
            </a:rPr>
            <a:t>《</a:t>
          </a:r>
          <a:r>
            <a:rPr lang="zh-CN" altLang="en-US" sz="2000" b="1" dirty="0">
              <a:latin typeface="+mn-ea"/>
              <a:ea typeface="+mn-ea"/>
            </a:rPr>
            <a:t>金融服务现代法案</a:t>
          </a:r>
          <a:r>
            <a:rPr lang="en-US" altLang="zh-CN" sz="2000" b="1" dirty="0">
              <a:latin typeface="+mn-ea"/>
              <a:ea typeface="+mn-ea"/>
            </a:rPr>
            <a:t>》</a:t>
          </a:r>
          <a:r>
            <a:rPr lang="zh-CN" altLang="en-US" sz="2000" b="1" dirty="0">
              <a:latin typeface="+mn-ea"/>
              <a:ea typeface="+mn-ea"/>
            </a:rPr>
            <a:t>混业</a:t>
          </a:r>
        </a:p>
      </dgm:t>
    </dgm:pt>
    <dgm:pt modelId="{70B50E54-D887-451A-9F2D-EFD6DA768463}" type="parTrans" cxnId="{AB9A3E89-5130-40C8-A086-96810AA356E7}">
      <dgm:prSet/>
      <dgm:spPr/>
      <dgm:t>
        <a:bodyPr/>
        <a:lstStyle/>
        <a:p>
          <a:endParaRPr lang="zh-CN" altLang="en-US"/>
        </a:p>
      </dgm:t>
    </dgm:pt>
    <dgm:pt modelId="{EBC97DEE-9B0E-4F24-AC3C-29F89DE7C29A}" type="sibTrans" cxnId="{AB9A3E89-5130-40C8-A086-96810AA356E7}">
      <dgm:prSet/>
      <dgm:spPr/>
      <dgm:t>
        <a:bodyPr/>
        <a:lstStyle/>
        <a:p>
          <a:endParaRPr lang="zh-CN" altLang="en-US"/>
        </a:p>
      </dgm:t>
    </dgm:pt>
    <dgm:pt modelId="{DD8A1431-22EB-4AB7-AD29-B5D54E33AA7E}">
      <dgm:prSet phldrT="[文本]" custT="1"/>
      <dgm:spPr/>
      <dgm:t>
        <a:bodyPr/>
        <a:lstStyle/>
        <a:p>
          <a:r>
            <a:rPr lang="en-US" altLang="zh-CN" sz="2000" b="1" dirty="0">
              <a:latin typeface="+mn-ea"/>
              <a:ea typeface="+mn-ea"/>
            </a:rPr>
            <a:t>2008</a:t>
          </a:r>
        </a:p>
        <a:p>
          <a:r>
            <a:rPr lang="zh-CN" altLang="en-US" sz="2000" b="1" dirty="0">
              <a:latin typeface="+mn-ea"/>
              <a:ea typeface="+mn-ea"/>
            </a:rPr>
            <a:t>金融危机，金融控股公司 混业</a:t>
          </a:r>
        </a:p>
      </dgm:t>
    </dgm:pt>
    <dgm:pt modelId="{8C28381A-1F87-4A57-A3F2-183952E0591B}" type="parTrans" cxnId="{83F579E1-5192-4F3A-ACC5-F52B97778BF7}">
      <dgm:prSet/>
      <dgm:spPr/>
      <dgm:t>
        <a:bodyPr/>
        <a:lstStyle/>
        <a:p>
          <a:endParaRPr lang="zh-CN" altLang="en-US"/>
        </a:p>
      </dgm:t>
    </dgm:pt>
    <dgm:pt modelId="{610758DF-DB51-496A-ACDA-5CF8339B21E3}" type="sibTrans" cxnId="{83F579E1-5192-4F3A-ACC5-F52B97778BF7}">
      <dgm:prSet/>
      <dgm:spPr/>
      <dgm:t>
        <a:bodyPr/>
        <a:lstStyle/>
        <a:p>
          <a:endParaRPr lang="zh-CN" altLang="en-US"/>
        </a:p>
      </dgm:t>
    </dgm:pt>
    <dgm:pt modelId="{24A9FAA8-4CF6-47B9-9E84-0711EE13AF97}">
      <dgm:prSet phldrT="[文本]" custT="1"/>
      <dgm:spPr/>
      <dgm:t>
        <a:bodyPr/>
        <a:lstStyle/>
        <a:p>
          <a:r>
            <a:rPr lang="zh-CN" altLang="en-US" sz="2000" b="1" dirty="0">
              <a:latin typeface="+mn-ea"/>
              <a:ea typeface="+mn-ea"/>
            </a:rPr>
            <a:t>未来</a:t>
          </a:r>
          <a:endParaRPr lang="en-US" altLang="zh-CN" sz="2000" b="1" dirty="0">
            <a:latin typeface="+mn-ea"/>
            <a:ea typeface="+mn-ea"/>
          </a:endParaRPr>
        </a:p>
        <a:p>
          <a:r>
            <a:rPr lang="zh-CN" altLang="en-US" sz="2000" b="1" dirty="0">
              <a:latin typeface="+mn-ea"/>
              <a:ea typeface="+mn-ea"/>
            </a:rPr>
            <a:t>混业？分业？</a:t>
          </a:r>
          <a:endParaRPr lang="en-US" altLang="zh-CN" sz="2000" b="1" dirty="0">
            <a:latin typeface="+mn-ea"/>
            <a:ea typeface="+mn-ea"/>
          </a:endParaRPr>
        </a:p>
      </dgm:t>
    </dgm:pt>
    <dgm:pt modelId="{D73778C4-2BA5-4721-B34D-107EBC33CA75}" type="parTrans" cxnId="{8B067DE7-3F0B-43F6-9620-21D42670403F}">
      <dgm:prSet/>
      <dgm:spPr/>
      <dgm:t>
        <a:bodyPr/>
        <a:lstStyle/>
        <a:p>
          <a:endParaRPr lang="zh-CN" altLang="en-US"/>
        </a:p>
      </dgm:t>
    </dgm:pt>
    <dgm:pt modelId="{2C44521A-F641-4958-AA27-5A225907C8CD}" type="sibTrans" cxnId="{8B067DE7-3F0B-43F6-9620-21D42670403F}">
      <dgm:prSet/>
      <dgm:spPr/>
      <dgm:t>
        <a:bodyPr/>
        <a:lstStyle/>
        <a:p>
          <a:endParaRPr lang="zh-CN" altLang="en-US"/>
        </a:p>
      </dgm:t>
    </dgm:pt>
    <dgm:pt modelId="{5A59A18E-4653-47A3-A075-85BD32846F53}" type="pres">
      <dgm:prSet presAssocID="{F0692FF4-DDC8-438A-B4D4-4FF630F745AD}" presName="Name0" presStyleCnt="0">
        <dgm:presLayoutVars>
          <dgm:dir/>
          <dgm:animLvl val="lvl"/>
          <dgm:resizeHandles val="exact"/>
        </dgm:presLayoutVars>
      </dgm:prSet>
      <dgm:spPr/>
    </dgm:pt>
    <dgm:pt modelId="{CE98DF82-5D3D-43B9-8D3C-77E68B3873CE}" type="pres">
      <dgm:prSet presAssocID="{24A9FAA8-4CF6-47B9-9E84-0711EE13AF97}" presName="boxAndChildren" presStyleCnt="0"/>
      <dgm:spPr/>
    </dgm:pt>
    <dgm:pt modelId="{D9FFFC1F-7305-4C84-8ABF-82A265EBABBF}" type="pres">
      <dgm:prSet presAssocID="{24A9FAA8-4CF6-47B9-9E84-0711EE13AF97}" presName="parentTextBox" presStyleLbl="node1" presStyleIdx="0" presStyleCnt="5"/>
      <dgm:spPr/>
    </dgm:pt>
    <dgm:pt modelId="{58396909-4839-4171-AB87-9D13B807803C}" type="pres">
      <dgm:prSet presAssocID="{610758DF-DB51-496A-ACDA-5CF8339B21E3}" presName="sp" presStyleCnt="0"/>
      <dgm:spPr/>
    </dgm:pt>
    <dgm:pt modelId="{4B70B2FE-FEDD-4A43-A525-3A42E21A52F0}" type="pres">
      <dgm:prSet presAssocID="{DD8A1431-22EB-4AB7-AD29-B5D54E33AA7E}" presName="arrowAndChildren" presStyleCnt="0"/>
      <dgm:spPr/>
    </dgm:pt>
    <dgm:pt modelId="{B08135C8-E509-4FCC-BF59-ADAB5BCC7B81}" type="pres">
      <dgm:prSet presAssocID="{DD8A1431-22EB-4AB7-AD29-B5D54E33AA7E}" presName="parentTextArrow" presStyleLbl="node1" presStyleIdx="1" presStyleCnt="5"/>
      <dgm:spPr/>
    </dgm:pt>
    <dgm:pt modelId="{9DFD2B11-B3F5-4E5E-9BF6-27AECD667458}" type="pres">
      <dgm:prSet presAssocID="{EBC97DEE-9B0E-4F24-AC3C-29F89DE7C29A}" presName="sp" presStyleCnt="0"/>
      <dgm:spPr/>
    </dgm:pt>
    <dgm:pt modelId="{58F13FC3-B206-45F4-AFA8-A00CF807A325}" type="pres">
      <dgm:prSet presAssocID="{0E6D775D-3561-4B9C-AC18-05F7B2E87688}" presName="arrowAndChildren" presStyleCnt="0"/>
      <dgm:spPr/>
    </dgm:pt>
    <dgm:pt modelId="{F9EBC83B-3476-4C64-99AF-784F5EC059C5}" type="pres">
      <dgm:prSet presAssocID="{0E6D775D-3561-4B9C-AC18-05F7B2E87688}" presName="parentTextArrow" presStyleLbl="node1" presStyleIdx="2" presStyleCnt="5"/>
      <dgm:spPr/>
    </dgm:pt>
    <dgm:pt modelId="{A5B04794-90F9-4726-951E-F0E59A582E23}" type="pres">
      <dgm:prSet presAssocID="{DCA4820B-C30E-4FC4-8920-E04FF7474618}" presName="sp" presStyleCnt="0"/>
      <dgm:spPr/>
    </dgm:pt>
    <dgm:pt modelId="{EEECA87F-99CD-471A-994B-43A74C13C75F}" type="pres">
      <dgm:prSet presAssocID="{D10B0335-CAC8-46CC-8FAF-AFD7802B002E}" presName="arrowAndChildren" presStyleCnt="0"/>
      <dgm:spPr/>
    </dgm:pt>
    <dgm:pt modelId="{17F9BEF7-1E9F-40C2-8863-F7513A29D169}" type="pres">
      <dgm:prSet presAssocID="{D10B0335-CAC8-46CC-8FAF-AFD7802B002E}" presName="parentTextArrow" presStyleLbl="node1" presStyleIdx="3" presStyleCnt="5"/>
      <dgm:spPr/>
    </dgm:pt>
    <dgm:pt modelId="{486B1C05-C5E6-4034-A45C-BAA8BC30A338}" type="pres">
      <dgm:prSet presAssocID="{A5383619-425D-42D3-989A-747C21E051DE}" presName="sp" presStyleCnt="0"/>
      <dgm:spPr/>
    </dgm:pt>
    <dgm:pt modelId="{18DBEFF0-3C9C-4E2B-BA45-200151E5AECB}" type="pres">
      <dgm:prSet presAssocID="{119A269C-124D-435F-B36D-4DE7B89C80E9}" presName="arrowAndChildren" presStyleCnt="0"/>
      <dgm:spPr/>
    </dgm:pt>
    <dgm:pt modelId="{5B9874CE-B433-4855-B00C-DE2A88B210C0}" type="pres">
      <dgm:prSet presAssocID="{119A269C-124D-435F-B36D-4DE7B89C80E9}" presName="parentTextArrow" presStyleLbl="node1" presStyleIdx="4" presStyleCnt="5" custLinFactNeighborX="-12924" custLinFactNeighborY="-6554"/>
      <dgm:spPr/>
    </dgm:pt>
  </dgm:ptLst>
  <dgm:cxnLst>
    <dgm:cxn modelId="{66645D1D-20AD-442F-8F04-EF2F4456AEAC}" type="presOf" srcId="{F0692FF4-DDC8-438A-B4D4-4FF630F745AD}" destId="{5A59A18E-4653-47A3-A075-85BD32846F53}" srcOrd="0" destOrd="0" presId="urn:microsoft.com/office/officeart/2005/8/layout/process4"/>
    <dgm:cxn modelId="{450E1C5D-1DD1-44B1-A969-2BB1D67DF648}" type="presOf" srcId="{24A9FAA8-4CF6-47B9-9E84-0711EE13AF97}" destId="{D9FFFC1F-7305-4C84-8ABF-82A265EBABBF}" srcOrd="0" destOrd="0" presId="urn:microsoft.com/office/officeart/2005/8/layout/process4"/>
    <dgm:cxn modelId="{783F1566-67C7-433D-B69A-FFD416A80F6D}" type="presOf" srcId="{0E6D775D-3561-4B9C-AC18-05F7B2E87688}" destId="{F9EBC83B-3476-4C64-99AF-784F5EC059C5}" srcOrd="0" destOrd="0" presId="urn:microsoft.com/office/officeart/2005/8/layout/process4"/>
    <dgm:cxn modelId="{5E922B68-80B0-4082-A753-8EE8E4E85157}" srcId="{F0692FF4-DDC8-438A-B4D4-4FF630F745AD}" destId="{D10B0335-CAC8-46CC-8FAF-AFD7802B002E}" srcOrd="1" destOrd="0" parTransId="{14A42831-6308-4A5F-96C9-9A5C10A32DCF}" sibTransId="{DCA4820B-C30E-4FC4-8920-E04FF7474618}"/>
    <dgm:cxn modelId="{3D2C3948-8148-4147-B09F-098B47F358EB}" srcId="{F0692FF4-DDC8-438A-B4D4-4FF630F745AD}" destId="{119A269C-124D-435F-B36D-4DE7B89C80E9}" srcOrd="0" destOrd="0" parTransId="{EEF0252F-74F0-446E-B913-0370B9C18B04}" sibTransId="{A5383619-425D-42D3-989A-747C21E051DE}"/>
    <dgm:cxn modelId="{C6973E50-AAC6-4A53-9498-153CA833E0FC}" type="presOf" srcId="{119A269C-124D-435F-B36D-4DE7B89C80E9}" destId="{5B9874CE-B433-4855-B00C-DE2A88B210C0}" srcOrd="0" destOrd="0" presId="urn:microsoft.com/office/officeart/2005/8/layout/process4"/>
    <dgm:cxn modelId="{AB9A3E89-5130-40C8-A086-96810AA356E7}" srcId="{F0692FF4-DDC8-438A-B4D4-4FF630F745AD}" destId="{0E6D775D-3561-4B9C-AC18-05F7B2E87688}" srcOrd="2" destOrd="0" parTransId="{70B50E54-D887-451A-9F2D-EFD6DA768463}" sibTransId="{EBC97DEE-9B0E-4F24-AC3C-29F89DE7C29A}"/>
    <dgm:cxn modelId="{EC58A2DB-251C-42B3-B074-B268D2792D68}" type="presOf" srcId="{D10B0335-CAC8-46CC-8FAF-AFD7802B002E}" destId="{17F9BEF7-1E9F-40C2-8863-F7513A29D169}" srcOrd="0" destOrd="0" presId="urn:microsoft.com/office/officeart/2005/8/layout/process4"/>
    <dgm:cxn modelId="{83F579E1-5192-4F3A-ACC5-F52B97778BF7}" srcId="{F0692FF4-DDC8-438A-B4D4-4FF630F745AD}" destId="{DD8A1431-22EB-4AB7-AD29-B5D54E33AA7E}" srcOrd="3" destOrd="0" parTransId="{8C28381A-1F87-4A57-A3F2-183952E0591B}" sibTransId="{610758DF-DB51-496A-ACDA-5CF8339B21E3}"/>
    <dgm:cxn modelId="{8B067DE7-3F0B-43F6-9620-21D42670403F}" srcId="{F0692FF4-DDC8-438A-B4D4-4FF630F745AD}" destId="{24A9FAA8-4CF6-47B9-9E84-0711EE13AF97}" srcOrd="4" destOrd="0" parTransId="{D73778C4-2BA5-4721-B34D-107EBC33CA75}" sibTransId="{2C44521A-F641-4958-AA27-5A225907C8CD}"/>
    <dgm:cxn modelId="{B9255EFD-33F7-4C61-A757-4F0B431771E1}" type="presOf" srcId="{DD8A1431-22EB-4AB7-AD29-B5D54E33AA7E}" destId="{B08135C8-E509-4FCC-BF59-ADAB5BCC7B81}" srcOrd="0" destOrd="0" presId="urn:microsoft.com/office/officeart/2005/8/layout/process4"/>
    <dgm:cxn modelId="{35A15752-7402-4100-9B16-19FC6D3741E4}" type="presParOf" srcId="{5A59A18E-4653-47A3-A075-85BD32846F53}" destId="{CE98DF82-5D3D-43B9-8D3C-77E68B3873CE}" srcOrd="0" destOrd="0" presId="urn:microsoft.com/office/officeart/2005/8/layout/process4"/>
    <dgm:cxn modelId="{71CCE969-0FFE-49C9-AE41-1C1484EF4ECA}" type="presParOf" srcId="{CE98DF82-5D3D-43B9-8D3C-77E68B3873CE}" destId="{D9FFFC1F-7305-4C84-8ABF-82A265EBABBF}" srcOrd="0" destOrd="0" presId="urn:microsoft.com/office/officeart/2005/8/layout/process4"/>
    <dgm:cxn modelId="{E89E347F-B500-4EAD-A4FE-8ACF271E8511}" type="presParOf" srcId="{5A59A18E-4653-47A3-A075-85BD32846F53}" destId="{58396909-4839-4171-AB87-9D13B807803C}" srcOrd="1" destOrd="0" presId="urn:microsoft.com/office/officeart/2005/8/layout/process4"/>
    <dgm:cxn modelId="{23E71A07-77A3-477C-8F47-940C36AAE54A}" type="presParOf" srcId="{5A59A18E-4653-47A3-A075-85BD32846F53}" destId="{4B70B2FE-FEDD-4A43-A525-3A42E21A52F0}" srcOrd="2" destOrd="0" presId="urn:microsoft.com/office/officeart/2005/8/layout/process4"/>
    <dgm:cxn modelId="{392DC795-7A3F-4254-8F6A-AD372411CC4C}" type="presParOf" srcId="{4B70B2FE-FEDD-4A43-A525-3A42E21A52F0}" destId="{B08135C8-E509-4FCC-BF59-ADAB5BCC7B81}" srcOrd="0" destOrd="0" presId="urn:microsoft.com/office/officeart/2005/8/layout/process4"/>
    <dgm:cxn modelId="{97EFAC05-B12A-4F02-A6C6-A731E08F5701}" type="presParOf" srcId="{5A59A18E-4653-47A3-A075-85BD32846F53}" destId="{9DFD2B11-B3F5-4E5E-9BF6-27AECD667458}" srcOrd="3" destOrd="0" presId="urn:microsoft.com/office/officeart/2005/8/layout/process4"/>
    <dgm:cxn modelId="{26FB340F-B07B-4C3D-ADAC-EB69D62EE05D}" type="presParOf" srcId="{5A59A18E-4653-47A3-A075-85BD32846F53}" destId="{58F13FC3-B206-45F4-AFA8-A00CF807A325}" srcOrd="4" destOrd="0" presId="urn:microsoft.com/office/officeart/2005/8/layout/process4"/>
    <dgm:cxn modelId="{269F3483-7FB8-4B0C-8CC6-75E4F948BD30}" type="presParOf" srcId="{58F13FC3-B206-45F4-AFA8-A00CF807A325}" destId="{F9EBC83B-3476-4C64-99AF-784F5EC059C5}" srcOrd="0" destOrd="0" presId="urn:microsoft.com/office/officeart/2005/8/layout/process4"/>
    <dgm:cxn modelId="{9F1BE327-1FF0-4EF4-AF25-78745F9E2FF3}" type="presParOf" srcId="{5A59A18E-4653-47A3-A075-85BD32846F53}" destId="{A5B04794-90F9-4726-951E-F0E59A582E23}" srcOrd="5" destOrd="0" presId="urn:microsoft.com/office/officeart/2005/8/layout/process4"/>
    <dgm:cxn modelId="{E0BED803-ABC4-4296-B8CC-ACAF8EECF96D}" type="presParOf" srcId="{5A59A18E-4653-47A3-A075-85BD32846F53}" destId="{EEECA87F-99CD-471A-994B-43A74C13C75F}" srcOrd="6" destOrd="0" presId="urn:microsoft.com/office/officeart/2005/8/layout/process4"/>
    <dgm:cxn modelId="{DB54A164-EB03-45C6-B8DB-6F666FAAFFFA}" type="presParOf" srcId="{EEECA87F-99CD-471A-994B-43A74C13C75F}" destId="{17F9BEF7-1E9F-40C2-8863-F7513A29D169}" srcOrd="0" destOrd="0" presId="urn:microsoft.com/office/officeart/2005/8/layout/process4"/>
    <dgm:cxn modelId="{AD4E95DC-7DE0-49D3-92FC-202132A6C280}" type="presParOf" srcId="{5A59A18E-4653-47A3-A075-85BD32846F53}" destId="{486B1C05-C5E6-4034-A45C-BAA8BC30A338}" srcOrd="7" destOrd="0" presId="urn:microsoft.com/office/officeart/2005/8/layout/process4"/>
    <dgm:cxn modelId="{4304DA8F-E1FB-4C32-B939-EFCE7BC3C9D6}" type="presParOf" srcId="{5A59A18E-4653-47A3-A075-85BD32846F53}" destId="{18DBEFF0-3C9C-4E2B-BA45-200151E5AECB}" srcOrd="8" destOrd="0" presId="urn:microsoft.com/office/officeart/2005/8/layout/process4"/>
    <dgm:cxn modelId="{D169B256-CBF4-485D-B602-A9F855F8898A}" type="presParOf" srcId="{18DBEFF0-3C9C-4E2B-BA45-200151E5AECB}" destId="{5B9874CE-B433-4855-B00C-DE2A88B210C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FFFC1F-7305-4C84-8ABF-82A265EBABBF}">
      <dsp:nvSpPr>
        <dsp:cNvPr id="0" name=""/>
        <dsp:cNvSpPr/>
      </dsp:nvSpPr>
      <dsp:spPr>
        <a:xfrm>
          <a:off x="0" y="4957181"/>
          <a:ext cx="4898520" cy="8132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+mn-ea"/>
              <a:ea typeface="+mn-ea"/>
            </a:rPr>
            <a:t>未来</a:t>
          </a:r>
          <a:endParaRPr lang="en-US" altLang="zh-CN" sz="2000" b="1" kern="1200" dirty="0">
            <a:latin typeface="+mn-ea"/>
            <a:ea typeface="+mn-ea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+mn-ea"/>
              <a:ea typeface="+mn-ea"/>
            </a:rPr>
            <a:t>混业？分业？</a:t>
          </a:r>
          <a:endParaRPr lang="en-US" altLang="zh-CN" sz="2000" b="1" kern="1200" dirty="0">
            <a:latin typeface="+mn-ea"/>
            <a:ea typeface="+mn-ea"/>
          </a:endParaRPr>
        </a:p>
      </dsp:txBody>
      <dsp:txXfrm>
        <a:off x="0" y="4957181"/>
        <a:ext cx="4898520" cy="813266"/>
      </dsp:txXfrm>
    </dsp:sp>
    <dsp:sp modelId="{B08135C8-E509-4FCC-BF59-ADAB5BCC7B81}">
      <dsp:nvSpPr>
        <dsp:cNvPr id="0" name=""/>
        <dsp:cNvSpPr/>
      </dsp:nvSpPr>
      <dsp:spPr>
        <a:xfrm rot="10800000">
          <a:off x="0" y="3718575"/>
          <a:ext cx="4898520" cy="125080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+mn-ea"/>
              <a:ea typeface="+mn-ea"/>
            </a:rPr>
            <a:t>2008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+mn-ea"/>
              <a:ea typeface="+mn-ea"/>
            </a:rPr>
            <a:t>金融危机，金融控股公司 混业</a:t>
          </a:r>
        </a:p>
      </dsp:txBody>
      <dsp:txXfrm rot="10800000">
        <a:off x="0" y="3718575"/>
        <a:ext cx="4898520" cy="812735"/>
      </dsp:txXfrm>
    </dsp:sp>
    <dsp:sp modelId="{F9EBC83B-3476-4C64-99AF-784F5EC059C5}">
      <dsp:nvSpPr>
        <dsp:cNvPr id="0" name=""/>
        <dsp:cNvSpPr/>
      </dsp:nvSpPr>
      <dsp:spPr>
        <a:xfrm rot="10800000">
          <a:off x="0" y="2479970"/>
          <a:ext cx="4898520" cy="125080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+mn-ea"/>
              <a:ea typeface="+mn-ea"/>
            </a:rPr>
            <a:t>1999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+mn-ea"/>
              <a:ea typeface="+mn-ea"/>
            </a:rPr>
            <a:t>《</a:t>
          </a:r>
          <a:r>
            <a:rPr lang="zh-CN" altLang="en-US" sz="2000" b="1" kern="1200" dirty="0">
              <a:latin typeface="+mn-ea"/>
              <a:ea typeface="+mn-ea"/>
            </a:rPr>
            <a:t>金融服务现代法案</a:t>
          </a:r>
          <a:r>
            <a:rPr lang="en-US" altLang="zh-CN" sz="2000" b="1" kern="1200" dirty="0">
              <a:latin typeface="+mn-ea"/>
              <a:ea typeface="+mn-ea"/>
            </a:rPr>
            <a:t>》</a:t>
          </a:r>
          <a:r>
            <a:rPr lang="zh-CN" altLang="en-US" sz="2000" b="1" kern="1200" dirty="0">
              <a:latin typeface="+mn-ea"/>
              <a:ea typeface="+mn-ea"/>
            </a:rPr>
            <a:t>混业</a:t>
          </a:r>
        </a:p>
      </dsp:txBody>
      <dsp:txXfrm rot="10800000">
        <a:off x="0" y="2479970"/>
        <a:ext cx="4898520" cy="812735"/>
      </dsp:txXfrm>
    </dsp:sp>
    <dsp:sp modelId="{17F9BEF7-1E9F-40C2-8863-F7513A29D169}">
      <dsp:nvSpPr>
        <dsp:cNvPr id="0" name=""/>
        <dsp:cNvSpPr/>
      </dsp:nvSpPr>
      <dsp:spPr>
        <a:xfrm rot="10800000">
          <a:off x="0" y="1241365"/>
          <a:ext cx="4898520" cy="125080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+mn-ea"/>
              <a:ea typeface="+mn-ea"/>
            </a:rPr>
            <a:t>1933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+mn-ea"/>
              <a:ea typeface="+mn-ea"/>
            </a:rPr>
            <a:t>大萧条</a:t>
          </a:r>
          <a:r>
            <a:rPr lang="en-US" altLang="zh-CN" sz="2000" b="1" kern="1200" dirty="0">
              <a:latin typeface="+mn-ea"/>
              <a:ea typeface="+mn-ea"/>
            </a:rPr>
            <a:t>《</a:t>
          </a:r>
          <a:r>
            <a:rPr lang="zh-CN" altLang="en-US" sz="2000" b="1" kern="1200" dirty="0">
              <a:latin typeface="+mn-ea"/>
              <a:ea typeface="+mn-ea"/>
            </a:rPr>
            <a:t>格拉斯</a:t>
          </a:r>
          <a:r>
            <a:rPr lang="en-US" altLang="zh-CN" sz="2000" b="1" kern="1200" dirty="0">
              <a:latin typeface="+mn-ea"/>
              <a:ea typeface="+mn-ea"/>
            </a:rPr>
            <a:t>-</a:t>
          </a:r>
          <a:r>
            <a:rPr lang="zh-CN" altLang="en-US" sz="2000" b="1" kern="1200" dirty="0">
              <a:latin typeface="+mn-ea"/>
              <a:ea typeface="+mn-ea"/>
            </a:rPr>
            <a:t>斯蒂格尔法案</a:t>
          </a:r>
          <a:r>
            <a:rPr lang="en-US" altLang="zh-CN" sz="2000" b="1" kern="1200" dirty="0">
              <a:latin typeface="+mn-ea"/>
              <a:ea typeface="+mn-ea"/>
            </a:rPr>
            <a:t>》</a:t>
          </a:r>
          <a:r>
            <a:rPr lang="zh-CN" altLang="en-US" sz="2000" b="1" kern="1200" dirty="0">
              <a:latin typeface="+mn-ea"/>
              <a:ea typeface="+mn-ea"/>
            </a:rPr>
            <a:t>分业</a:t>
          </a:r>
          <a:endParaRPr lang="en-US" altLang="zh-CN" sz="2000" b="1" kern="1200" dirty="0">
            <a:latin typeface="+mn-ea"/>
            <a:ea typeface="+mn-ea"/>
          </a:endParaRPr>
        </a:p>
      </dsp:txBody>
      <dsp:txXfrm rot="10800000">
        <a:off x="0" y="1241365"/>
        <a:ext cx="4898520" cy="812735"/>
      </dsp:txXfrm>
    </dsp:sp>
    <dsp:sp modelId="{5B9874CE-B433-4855-B00C-DE2A88B210C0}">
      <dsp:nvSpPr>
        <dsp:cNvPr id="0" name=""/>
        <dsp:cNvSpPr/>
      </dsp:nvSpPr>
      <dsp:spPr>
        <a:xfrm rot="10800000">
          <a:off x="0" y="0"/>
          <a:ext cx="4898520" cy="1250804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b="1" kern="1200" dirty="0">
              <a:latin typeface="+mn-ea"/>
              <a:ea typeface="+mn-ea"/>
            </a:rPr>
            <a:t>1933</a:t>
          </a:r>
          <a:r>
            <a:rPr lang="zh-CN" altLang="en-US" sz="2000" b="1" kern="1200" dirty="0">
              <a:latin typeface="+mn-ea"/>
              <a:ea typeface="+mn-ea"/>
            </a:rPr>
            <a:t>年前</a:t>
          </a:r>
          <a:endParaRPr lang="en-US" altLang="zh-CN" sz="2000" b="1" kern="1200" dirty="0">
            <a:latin typeface="+mn-ea"/>
            <a:ea typeface="+mn-ea"/>
          </a:endParaRP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b="1" kern="1200" dirty="0">
              <a:latin typeface="+mn-ea"/>
              <a:ea typeface="+mn-ea"/>
            </a:rPr>
            <a:t>混业</a:t>
          </a:r>
        </a:p>
      </dsp:txBody>
      <dsp:txXfrm rot="10800000">
        <a:off x="0" y="0"/>
        <a:ext cx="4898520" cy="812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9877F-254E-4274-A02C-8EDEF175DC57}" type="datetimeFigureOut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16B5C-3DE1-46D6-A5C5-7E535EB81B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562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FF9C6-F222-4525-88B7-29140DF5E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B40AEFF-122F-4691-9F60-2A1EB4472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B98DB9-2389-4743-9CF7-20BF3631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669F5-2EF7-4130-B839-EA24856E535B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FD188-B2B2-4AD3-AD11-745554AC9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F886D-B6D7-4011-B8E5-2320DD3B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62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C989E-BA38-4F6D-B1C1-9E8136CB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E14E64-F048-461D-92E6-08F0CB8B3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7FAB4-ECE2-43D4-9990-703EB8A0E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0A21B-3D6C-4968-ABD8-6E1993A33CCA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F7F7E-6657-4C98-9371-B500B226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D4B315-7469-4AE6-9F65-E72BB5667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25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87F699-828C-4849-8357-A2D432F9B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F5A63-1D48-4C2C-BCE1-6E472DE21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A28011-020A-4E98-936F-68C96BDBA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FE351F-B0F8-4B90-BE1C-4AEE8CDD6201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F86B9-2C23-44BC-B896-BAF6D1EB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2490F4-8CBA-46F3-B85A-8320F71C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176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8B1B14-0EDF-4D11-809A-9E8B7EF3B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0E39C-166B-40AC-B5BE-D4DCD5251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10161-F7EE-4845-9D79-01931240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9341F-68DF-4EE7-92DD-CBB6BDD2212C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A7E2A3-D64E-4DAE-8B03-E02CCEFA3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7336C2-5624-4FA8-8DCF-A3397C6BA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2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A57BB-5658-493A-8102-F979E5E58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C22489-0943-4201-B000-E73EEB886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146AE-BAC0-492F-9973-F03553F0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D5069-D30A-41EC-99C9-109327F13D2F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A740B5-3FDC-4485-AE53-BD03F013E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D14E6-ACB3-4CE8-A079-46CFC982B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638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943C4-A1E4-4AD0-967E-6C10DC49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EDCBA-DAC2-400F-B699-F59E45D7A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7E1168-6A0E-4846-80FE-D9DF6A9BB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C0576-98AB-4019-8E7B-5392CA718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D1571-853D-4CD7-82C5-1FBEC2B866E9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7F1711-6F65-46DB-B91F-87582B4C8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64434D-35AD-4116-A2BB-1869548F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364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5EBF1-87EC-43A1-B987-0FC5E2FA4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ABACE6-D762-488E-935F-FE8C8A4F2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597905-783E-4052-B539-3B3F5341A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0B6ED4-58D6-4CD0-A40F-40E2BD713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4F54F2-6DF2-4A07-9220-79E0852F0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7D593A-D1EC-40C9-A963-099E876A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B9FED-0399-4D9F-97F4-0CBDD330387A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02CB34-01A9-497F-B677-6C96D3D0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7271608-A9BB-4093-9782-F4A66E1A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8C03E-42C7-4A1B-A325-0662FA181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B3F21B-3D5D-4308-BB59-3DCD4973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81589-2489-4358-9A94-2E59B5AD381F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B62DCB-328B-4680-805A-EE0BF6BB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48A734-256D-42B9-8CD2-EACED687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599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11E40D-86E6-4F6E-9F90-2F893D51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F4150-7F95-4BAC-90D9-B1682119C563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82147B-E659-4D78-A343-06A8F1C4C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F796ED-8D42-497B-B4EA-B122773C6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851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605AB-DBD9-4EA6-A9F5-9B2FC047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151510-A048-40FF-BCB2-83E48736E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7FA79-CA47-4201-B821-E2274CBC6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5ADA46-F06D-498E-BDA6-52D2C62BE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E69A-8318-4447-8540-6AFFA807378A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BF2F2-2625-4EFB-8C80-71D2AEBC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0DEA6-707E-4F77-9F6E-857D7DCB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73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87DA7-7063-4A68-8252-CCB24F62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82F09A-E0C5-4A75-86CC-4D0D9EEAD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74E280-B5E6-4344-A55F-8BDFAA2DA8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325087-DEDB-4271-94F5-A67A39F2A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A3C8F-477B-463E-BD08-1167CB35F34D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0BABB0-C4EF-4B37-8029-3CFA59B0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9C9D2-9135-4374-967E-5F69D23B3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4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E46675-B03E-444A-83EB-E3C61A62E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BAE5E8-7C28-4F4F-805C-96A652E60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B1B5E9-1296-42A4-8502-7B96CB61C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6EF95-E371-444B-B426-C08BFB4B47C6}" type="datetime1">
              <a:rPr lang="zh-CN" altLang="en-US" smtClean="0"/>
              <a:t>2023/2/19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E2864-008E-4A57-A6CE-263DEBC76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16949-A0A3-4B1F-B9FC-E4057BC5B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A92B6-63D0-4749-8E4E-E12FD465A8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00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0F3E0-C236-4F70-B452-2AB093D4D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789" y="1122363"/>
            <a:ext cx="11244106" cy="2387600"/>
          </a:xfrm>
        </p:spPr>
        <p:txBody>
          <a:bodyPr>
            <a:normAutofit/>
          </a:bodyPr>
          <a:lstStyle/>
          <a:p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Effects of separating commercial and investment banking: Evidence from the dissolution of a joint venture investment bank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63F1F7-9FC9-4F2A-8A1E-2D9933381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9258" y="3621773"/>
            <a:ext cx="5090769" cy="1655762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Fumio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Akiyoshi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(2019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JFE)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272252-CBB8-4D09-A358-D326F5602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545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62CF-97B0-45B3-BEF1-39006F27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1733" y="1399342"/>
            <a:ext cx="4583036" cy="2939328"/>
          </a:xfrm>
        </p:spPr>
        <p:txBody>
          <a:bodyPr>
            <a:normAutofit fontScale="90000"/>
          </a:bodyPr>
          <a:lstStyle/>
          <a:p>
            <a:br>
              <a:rPr lang="zh-CN" altLang="en-US" dirty="0"/>
            </a:b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br>
              <a:rPr lang="en-US" altLang="zh-CN" sz="3600" dirty="0">
                <a:latin typeface="+mn-ea"/>
                <a:ea typeface="+mn-ea"/>
              </a:rPr>
            </a:br>
            <a:r>
              <a:rPr lang="zh-CN" altLang="en-US" sz="3600" dirty="0">
                <a:latin typeface="+mn-ea"/>
                <a:ea typeface="+mn-ea"/>
              </a:rPr>
              <a:t>混业到分业是否会影响其客户的利益？</a:t>
            </a:r>
            <a:br>
              <a:rPr lang="en-US" altLang="zh-CN" sz="3600" dirty="0">
                <a:latin typeface="+mn-ea"/>
                <a:ea typeface="+mn-ea"/>
              </a:rPr>
            </a:br>
            <a:br>
              <a:rPr lang="en-US" altLang="zh-CN" sz="3600" dirty="0">
                <a:latin typeface="+mn-ea"/>
                <a:ea typeface="+mn-ea"/>
              </a:rPr>
            </a:b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分业会给客户带来成本！</a:t>
            </a:r>
            <a:br>
              <a:rPr lang="en-US" altLang="zh-CN" sz="3600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zh-CN" altLang="en-US" sz="3600" dirty="0">
                <a:solidFill>
                  <a:srgbClr val="FF0000"/>
                </a:solidFill>
                <a:latin typeface="+mn-ea"/>
                <a:ea typeface="+mn-ea"/>
              </a:rPr>
              <a:t>信息分享！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5229C-192A-4CBE-8BA2-91542EF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2</a:t>
            </a:fld>
            <a:endParaRPr lang="zh-CN" altLang="en-US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02E5AF4-95B7-4BB3-9983-2404C27A24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5447148"/>
              </p:ext>
            </p:extLst>
          </p:nvPr>
        </p:nvGraphicFramePr>
        <p:xfrm>
          <a:off x="2032000" y="365126"/>
          <a:ext cx="4898521" cy="577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0858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62CF-97B0-45B3-BEF1-39006F27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1999</a:t>
            </a:r>
            <a:r>
              <a:rPr lang="zh-CN" altLang="en-US" sz="36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dirty="0">
                <a:latin typeface="宋体" panose="02010600030101010101" pitchFamily="2" charset="-122"/>
                <a:ea typeface="宋体" panose="02010600030101010101" pitchFamily="2" charset="-122"/>
              </a:rPr>
              <a:t>Joint Venture</a:t>
            </a:r>
            <a:br>
              <a:rPr lang="en-US" altLang="zh-CN" dirty="0"/>
            </a:b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E9D1B36-073A-4C0A-A9DD-DE633F55F03E}"/>
              </a:ext>
            </a:extLst>
          </p:cNvPr>
          <p:cNvCxnSpPr/>
          <p:nvPr/>
        </p:nvCxnSpPr>
        <p:spPr>
          <a:xfrm>
            <a:off x="755650" y="1346200"/>
            <a:ext cx="1059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5229C-192A-4CBE-8BA2-91542EF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9AB251-EEB4-4DFB-9EB9-65D47C2ADA49}"/>
              </a:ext>
            </a:extLst>
          </p:cNvPr>
          <p:cNvSpPr/>
          <p:nvPr/>
        </p:nvSpPr>
        <p:spPr>
          <a:xfrm>
            <a:off x="1368447" y="1904474"/>
            <a:ext cx="3544088" cy="103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Daiwa Securities Group </a:t>
            </a:r>
          </a:p>
          <a:p>
            <a:pPr algn="ctr"/>
            <a:r>
              <a:rPr lang="en-US" altLang="zh-CN" dirty="0"/>
              <a:t>(DSG</a:t>
            </a:r>
            <a:r>
              <a:rPr lang="zh-CN" altLang="en-US" dirty="0"/>
              <a:t>，大和证券集团）</a:t>
            </a:r>
            <a:endParaRPr lang="en-US" altLang="zh-CN" dirty="0"/>
          </a:p>
          <a:p>
            <a:pPr algn="ctr"/>
            <a:r>
              <a:rPr lang="zh-CN" altLang="en-US" dirty="0"/>
              <a:t>承销业务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BAB5C9E-7A22-4AF4-9D4B-70A9ECA14119}"/>
              </a:ext>
            </a:extLst>
          </p:cNvPr>
          <p:cNvSpPr/>
          <p:nvPr/>
        </p:nvSpPr>
        <p:spPr>
          <a:xfrm>
            <a:off x="6244196" y="1904474"/>
            <a:ext cx="3544088" cy="103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Sumitomo Mitsui Financial Group</a:t>
            </a:r>
          </a:p>
          <a:p>
            <a:pPr algn="ctr"/>
            <a:r>
              <a:rPr lang="en-US" altLang="zh-CN" dirty="0"/>
              <a:t>(SMFG,</a:t>
            </a:r>
            <a:r>
              <a:rPr lang="zh-CN" altLang="en-US" dirty="0"/>
              <a:t>日本三井住友金融集团）</a:t>
            </a:r>
            <a:endParaRPr lang="en-US" altLang="zh-CN" dirty="0"/>
          </a:p>
          <a:p>
            <a:pPr algn="ctr"/>
            <a:r>
              <a:rPr lang="zh-CN" altLang="en-US" dirty="0"/>
              <a:t>借贷业务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619A8A3-B94A-47BD-A921-9EB4A18DDF18}"/>
              </a:ext>
            </a:extLst>
          </p:cNvPr>
          <p:cNvSpPr/>
          <p:nvPr/>
        </p:nvSpPr>
        <p:spPr>
          <a:xfrm>
            <a:off x="3847837" y="4200984"/>
            <a:ext cx="3544088" cy="103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Daiwa Securities SMBC </a:t>
            </a:r>
          </a:p>
          <a:p>
            <a:pPr algn="ctr"/>
            <a:r>
              <a:rPr lang="zh-CN" altLang="en-US" dirty="0"/>
              <a:t>承销业务，借贷业务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7A2653-EE26-40FB-8684-04CBD366B41B}"/>
              </a:ext>
            </a:extLst>
          </p:cNvPr>
          <p:cNvCxnSpPr/>
          <p:nvPr/>
        </p:nvCxnSpPr>
        <p:spPr>
          <a:xfrm>
            <a:off x="3216166" y="3008061"/>
            <a:ext cx="2062129" cy="112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E43FD56D-BE6A-446D-BA98-4A5E1D2C831A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6035040" y="2938692"/>
            <a:ext cx="1981200" cy="1198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F93A173-FF46-4F8D-ABE8-5F1B50EA2FDA}"/>
              </a:ext>
            </a:extLst>
          </p:cNvPr>
          <p:cNvSpPr txBox="1"/>
          <p:nvPr/>
        </p:nvSpPr>
        <p:spPr>
          <a:xfrm>
            <a:off x="1368447" y="5599911"/>
            <a:ext cx="6848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1948</a:t>
            </a:r>
            <a:r>
              <a:rPr lang="zh-CN" altLang="en-US" dirty="0"/>
              <a:t>年，日本</a:t>
            </a:r>
            <a:r>
              <a:rPr lang="en-US" altLang="zh-CN" dirty="0"/>
              <a:t>《</a:t>
            </a:r>
            <a:r>
              <a:rPr lang="zh-CN" altLang="en-US" dirty="0"/>
              <a:t>证券交易法</a:t>
            </a:r>
            <a:r>
              <a:rPr lang="en-US" altLang="zh-CN" dirty="0"/>
              <a:t>》</a:t>
            </a:r>
            <a:r>
              <a:rPr lang="zh-CN" altLang="en-US" dirty="0"/>
              <a:t>确立投资银行和商业银行分业经营。</a:t>
            </a:r>
            <a:endParaRPr lang="en-US" altLang="zh-CN" dirty="0"/>
          </a:p>
          <a:p>
            <a:r>
              <a:rPr lang="en-US" altLang="zh-CN" dirty="0"/>
              <a:t>1992</a:t>
            </a:r>
            <a:r>
              <a:rPr lang="zh-CN" altLang="en-US" dirty="0"/>
              <a:t>年，新法案允许商业银行通过子公司进行证券承销业务。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F43FE1D-8FA4-49FB-805E-CC5FBB4E48D6}"/>
              </a:ext>
            </a:extLst>
          </p:cNvPr>
          <p:cNvSpPr txBox="1"/>
          <p:nvPr/>
        </p:nvSpPr>
        <p:spPr>
          <a:xfrm>
            <a:off x="7210096" y="3457644"/>
            <a:ext cx="80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40%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EA61BA-D121-4B66-80B7-6A7F4AD59F1B}"/>
              </a:ext>
            </a:extLst>
          </p:cNvPr>
          <p:cNvSpPr txBox="1"/>
          <p:nvPr/>
        </p:nvSpPr>
        <p:spPr>
          <a:xfrm>
            <a:off x="3041693" y="3386089"/>
            <a:ext cx="80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60%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60867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62CF-97B0-45B3-BEF1-39006F27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Sep, 10, 2009 Dissolution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E9D1B36-073A-4C0A-A9DD-DE633F55F03E}"/>
              </a:ext>
            </a:extLst>
          </p:cNvPr>
          <p:cNvCxnSpPr/>
          <p:nvPr/>
        </p:nvCxnSpPr>
        <p:spPr>
          <a:xfrm>
            <a:off x="755650" y="1346200"/>
            <a:ext cx="1059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5229C-192A-4CBE-8BA2-91542EF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DD9AB251-EEB4-4DFB-9EB9-65D47C2ADA49}"/>
              </a:ext>
            </a:extLst>
          </p:cNvPr>
          <p:cNvSpPr/>
          <p:nvPr/>
        </p:nvSpPr>
        <p:spPr>
          <a:xfrm>
            <a:off x="1368447" y="1904474"/>
            <a:ext cx="3544088" cy="103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Daiwa Securities Group </a:t>
            </a:r>
          </a:p>
          <a:p>
            <a:pPr algn="ctr"/>
            <a:r>
              <a:rPr lang="en-US" altLang="zh-CN" dirty="0"/>
              <a:t>(DSG</a:t>
            </a:r>
            <a:r>
              <a:rPr lang="zh-CN" altLang="en-US" dirty="0"/>
              <a:t>，大和证券集团）</a:t>
            </a:r>
            <a:endParaRPr lang="en-US" altLang="zh-CN" dirty="0"/>
          </a:p>
          <a:p>
            <a:pPr algn="ctr"/>
            <a:r>
              <a:rPr lang="zh-CN" altLang="en-US" dirty="0"/>
              <a:t>承销业务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BBAB5C9E-7A22-4AF4-9D4B-70A9ECA14119}"/>
              </a:ext>
            </a:extLst>
          </p:cNvPr>
          <p:cNvSpPr/>
          <p:nvPr/>
        </p:nvSpPr>
        <p:spPr>
          <a:xfrm>
            <a:off x="6244196" y="1904474"/>
            <a:ext cx="3544088" cy="103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Sumitomo Mitsui Financial Group</a:t>
            </a:r>
          </a:p>
          <a:p>
            <a:pPr algn="ctr"/>
            <a:r>
              <a:rPr lang="en-US" altLang="zh-CN" dirty="0"/>
              <a:t>(SMFG,</a:t>
            </a:r>
            <a:r>
              <a:rPr lang="zh-CN" altLang="en-US" dirty="0"/>
              <a:t>日本三井住友金融集团）</a:t>
            </a:r>
            <a:endParaRPr lang="en-US" altLang="zh-CN" dirty="0"/>
          </a:p>
          <a:p>
            <a:pPr algn="ctr"/>
            <a:r>
              <a:rPr lang="zh-CN" altLang="en-US" dirty="0"/>
              <a:t>借贷业务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619A8A3-B94A-47BD-A921-9EB4A18DDF18}"/>
              </a:ext>
            </a:extLst>
          </p:cNvPr>
          <p:cNvSpPr/>
          <p:nvPr/>
        </p:nvSpPr>
        <p:spPr>
          <a:xfrm>
            <a:off x="1368447" y="4358639"/>
            <a:ext cx="3544088" cy="10342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Daiwa Securities SMBC</a:t>
            </a:r>
          </a:p>
          <a:p>
            <a:pPr algn="ctr"/>
            <a:r>
              <a:rPr lang="en-US" altLang="zh-CN" dirty="0"/>
              <a:t>(Daiwa Securities Capital Markets) </a:t>
            </a:r>
          </a:p>
          <a:p>
            <a:pPr algn="ctr"/>
            <a:r>
              <a:rPr lang="zh-CN" altLang="en-US" dirty="0"/>
              <a:t>承销业务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7A2653-EE26-40FB-8684-04CBD366B41B}"/>
              </a:ext>
            </a:extLst>
          </p:cNvPr>
          <p:cNvCxnSpPr>
            <a:cxnSpLocks/>
          </p:cNvCxnSpPr>
          <p:nvPr/>
        </p:nvCxnSpPr>
        <p:spPr>
          <a:xfrm>
            <a:off x="3216166" y="3008061"/>
            <a:ext cx="0" cy="1242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2520D133-74D1-456A-B7D2-558B09E8F5DE}"/>
              </a:ext>
            </a:extLst>
          </p:cNvPr>
          <p:cNvSpPr txBox="1"/>
          <p:nvPr/>
        </p:nvSpPr>
        <p:spPr>
          <a:xfrm>
            <a:off x="3418952" y="3172022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100%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7890EED-32A0-4B71-B22D-73D1ECA4E6EA}"/>
              </a:ext>
            </a:extLst>
          </p:cNvPr>
          <p:cNvSpPr txBox="1"/>
          <p:nvPr/>
        </p:nvSpPr>
        <p:spPr>
          <a:xfrm>
            <a:off x="6006567" y="3375273"/>
            <a:ext cx="57327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样本：</a:t>
            </a:r>
            <a:r>
              <a:rPr lang="en-US" altLang="zh-CN" sz="2000" dirty="0">
                <a:latin typeface="+mn-ea"/>
              </a:rPr>
              <a:t>1999-2009</a:t>
            </a:r>
            <a:r>
              <a:rPr lang="zh-CN" altLang="en-US" sz="2000" dirty="0">
                <a:latin typeface="+mn-ea"/>
              </a:rPr>
              <a:t>年</a:t>
            </a:r>
            <a:r>
              <a:rPr lang="en-US" altLang="zh-CN" sz="2000" dirty="0">
                <a:latin typeface="+mn-ea"/>
              </a:rPr>
              <a:t>9</a:t>
            </a:r>
            <a:r>
              <a:rPr lang="zh-CN" altLang="en-US" sz="2000" dirty="0">
                <a:latin typeface="+mn-ea"/>
              </a:rPr>
              <a:t>月 合资公司作为</a:t>
            </a:r>
            <a:r>
              <a:rPr lang="en-US" altLang="zh-CN" sz="2000" dirty="0">
                <a:latin typeface="+mn-ea"/>
              </a:rPr>
              <a:t>IPO</a:t>
            </a:r>
            <a:r>
              <a:rPr lang="zh-CN" altLang="en-US" sz="2000" dirty="0">
                <a:latin typeface="+mn-ea"/>
              </a:rPr>
              <a:t>主承销商的</a:t>
            </a:r>
            <a:r>
              <a:rPr lang="en-US" altLang="zh-CN" sz="2000" dirty="0">
                <a:latin typeface="+mn-ea"/>
              </a:rPr>
              <a:t>124</a:t>
            </a:r>
            <a:r>
              <a:rPr lang="zh-CN" altLang="en-US" sz="2000" dirty="0">
                <a:latin typeface="+mn-ea"/>
              </a:rPr>
              <a:t>家上市公司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（其中</a:t>
            </a:r>
            <a:r>
              <a:rPr lang="en-US" altLang="zh-CN" sz="2000" dirty="0">
                <a:latin typeface="+mn-ea"/>
              </a:rPr>
              <a:t>60</a:t>
            </a:r>
            <a:r>
              <a:rPr lang="zh-CN" altLang="en-US" sz="2000" dirty="0">
                <a:latin typeface="+mn-ea"/>
              </a:rPr>
              <a:t>家与</a:t>
            </a:r>
            <a:r>
              <a:rPr lang="en-US" altLang="zh-CN" sz="2000" dirty="0">
                <a:latin typeface="+mn-ea"/>
              </a:rPr>
              <a:t>SMFG</a:t>
            </a:r>
            <a:r>
              <a:rPr lang="zh-CN" altLang="en-US" sz="2000" dirty="0">
                <a:latin typeface="+mn-ea"/>
              </a:rPr>
              <a:t>有借贷关系）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解体公告时，与</a:t>
            </a:r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SMFG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有借贷关系的客户市值大跌，特别是小的，年轻的，没有债券评级的，分析师覆盖少的，融资约束强的公司。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33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3862CF-97B0-45B3-BEF1-39006F27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+mn-ea"/>
                <a:ea typeface="+mn-ea"/>
              </a:rPr>
              <a:t>解体后客户</a:t>
            </a:r>
            <a:r>
              <a:rPr lang="en-US" altLang="zh-CN" sz="3200" dirty="0">
                <a:latin typeface="+mn-ea"/>
                <a:ea typeface="+mn-ea"/>
              </a:rPr>
              <a:t>SEO</a:t>
            </a:r>
            <a:endParaRPr lang="zh-CN" altLang="en-US" sz="3200" dirty="0">
              <a:latin typeface="+mn-ea"/>
              <a:ea typeface="+mn-ea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3DA5C3-F46B-4E3E-8CCB-F04FAAED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</a:rPr>
              <a:t>样本：</a:t>
            </a:r>
            <a:r>
              <a:rPr lang="en-US" altLang="zh-CN" sz="2400" dirty="0">
                <a:latin typeface="+mn-ea"/>
              </a:rPr>
              <a:t>1999-2009</a:t>
            </a:r>
            <a:r>
              <a:rPr lang="zh-CN" altLang="en-US" sz="2400" dirty="0">
                <a:latin typeface="+mn-ea"/>
              </a:rPr>
              <a:t>年</a:t>
            </a:r>
            <a:r>
              <a:rPr lang="en-US" altLang="zh-CN" sz="2400" dirty="0">
                <a:latin typeface="+mn-ea"/>
              </a:rPr>
              <a:t>9</a:t>
            </a:r>
            <a:r>
              <a:rPr lang="zh-CN" altLang="en-US" sz="2400" dirty="0">
                <a:latin typeface="+mn-ea"/>
              </a:rPr>
              <a:t>月 合资公司作为</a:t>
            </a:r>
            <a:r>
              <a:rPr lang="en-US" altLang="zh-CN" sz="2400" dirty="0">
                <a:latin typeface="+mn-ea"/>
              </a:rPr>
              <a:t>IPO</a:t>
            </a:r>
            <a:r>
              <a:rPr lang="zh-CN" altLang="en-US" sz="2400" dirty="0">
                <a:latin typeface="+mn-ea"/>
              </a:rPr>
              <a:t>主承销商的</a:t>
            </a:r>
            <a:r>
              <a:rPr lang="en-US" altLang="zh-CN" sz="2400" dirty="0">
                <a:latin typeface="+mn-ea"/>
              </a:rPr>
              <a:t>124</a:t>
            </a:r>
            <a:r>
              <a:rPr lang="zh-CN" altLang="en-US" sz="2400" dirty="0">
                <a:latin typeface="+mn-ea"/>
              </a:rPr>
              <a:t>家</a:t>
            </a:r>
            <a:r>
              <a:rPr lang="zh-CN" altLang="en-US" sz="2400">
                <a:latin typeface="+mn-ea"/>
              </a:rPr>
              <a:t>上市公司，在</a:t>
            </a:r>
            <a:r>
              <a:rPr lang="en-US" altLang="zh-CN" sz="2400">
                <a:latin typeface="+mn-ea"/>
              </a:rPr>
              <a:t>2000-2015</a:t>
            </a:r>
            <a:r>
              <a:rPr lang="zh-CN" altLang="en-US" sz="2400" dirty="0">
                <a:latin typeface="+mn-ea"/>
              </a:rPr>
              <a:t>年间，其中有</a:t>
            </a:r>
            <a:r>
              <a:rPr lang="en-US" altLang="zh-CN" sz="2400" dirty="0">
                <a:latin typeface="+mn-ea"/>
              </a:rPr>
              <a:t>60</a:t>
            </a:r>
            <a:r>
              <a:rPr lang="zh-CN" altLang="en-US" sz="2400" dirty="0">
                <a:latin typeface="+mn-ea"/>
              </a:rPr>
              <a:t>家客户进行了</a:t>
            </a:r>
            <a:r>
              <a:rPr lang="en-US" altLang="zh-CN" sz="2400" dirty="0">
                <a:latin typeface="+mn-ea"/>
              </a:rPr>
              <a:t>84</a:t>
            </a:r>
            <a:r>
              <a:rPr lang="zh-CN" altLang="en-US" sz="2400" dirty="0">
                <a:latin typeface="+mn-ea"/>
              </a:rPr>
              <a:t>次</a:t>
            </a:r>
            <a:r>
              <a:rPr lang="en-US" altLang="zh-CN" sz="2400" dirty="0">
                <a:latin typeface="+mn-ea"/>
              </a:rPr>
              <a:t>SEO</a:t>
            </a:r>
            <a:r>
              <a:rPr lang="zh-CN" altLang="en-US" sz="2400" dirty="0">
                <a:latin typeface="+mn-ea"/>
              </a:rPr>
              <a:t>（其中解体前</a:t>
            </a:r>
            <a:r>
              <a:rPr lang="en-US" altLang="zh-CN" sz="2400" dirty="0">
                <a:latin typeface="+mn-ea"/>
              </a:rPr>
              <a:t>60</a:t>
            </a:r>
            <a:r>
              <a:rPr lang="zh-CN" altLang="en-US" sz="2400" dirty="0">
                <a:latin typeface="+mn-ea"/>
              </a:rPr>
              <a:t>次，解体后</a:t>
            </a:r>
            <a:r>
              <a:rPr lang="en-US" altLang="zh-CN" sz="2400" dirty="0">
                <a:latin typeface="+mn-ea"/>
              </a:rPr>
              <a:t>24</a:t>
            </a:r>
            <a:r>
              <a:rPr lang="zh-CN" altLang="en-US" sz="2400" dirty="0">
                <a:latin typeface="+mn-ea"/>
              </a:rPr>
              <a:t>次）</a:t>
            </a:r>
            <a:endParaRPr lang="en-US" altLang="zh-CN" sz="2400" dirty="0">
              <a:latin typeface="+mn-ea"/>
            </a:endParaRPr>
          </a:p>
          <a:p>
            <a:pPr marL="0" indent="0">
              <a:buNone/>
            </a:pPr>
            <a:endParaRPr lang="en-US" altLang="zh-CN" sz="2400" dirty="0">
              <a:latin typeface="+mn-ea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解体后，与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SMFG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有借贷关系的客户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SEO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时更容易更换主承销商，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SEO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discount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越高。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E9D1B36-073A-4C0A-A9DD-DE633F55F03E}"/>
              </a:ext>
            </a:extLst>
          </p:cNvPr>
          <p:cNvCxnSpPr/>
          <p:nvPr/>
        </p:nvCxnSpPr>
        <p:spPr>
          <a:xfrm>
            <a:off x="755650" y="1346200"/>
            <a:ext cx="105981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95229C-192A-4CBE-8BA2-91542EF4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A92B6-63D0-4749-8E4E-E12FD465A8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76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358</Words>
  <Application>Microsoft Office PowerPoint</Application>
  <PresentationFormat>宽屏</PresentationFormat>
  <Paragraphs>50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Effects of separating commercial and investment banking: Evidence from the dissolution of a joint venture investment bank </vt:lpstr>
      <vt:lpstr>   混业到分业是否会影响其客户的利益？  分业会给客户带来成本！ 信息分享！</vt:lpstr>
      <vt:lpstr>1999 Joint Venture </vt:lpstr>
      <vt:lpstr>Sep, 10, 2009 Dissolution</vt:lpstr>
      <vt:lpstr>解体后客户SEO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风险投资的基本概念</dc:title>
  <dc:creator>#WANG YING (G3530991N)#</dc:creator>
  <cp:lastModifiedBy>WANG0371@e.ntu.edu.sg</cp:lastModifiedBy>
  <cp:revision>52</cp:revision>
  <dcterms:created xsi:type="dcterms:W3CDTF">2019-07-23T02:02:12Z</dcterms:created>
  <dcterms:modified xsi:type="dcterms:W3CDTF">2023-02-19T14:13:41Z</dcterms:modified>
</cp:coreProperties>
</file>