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92" r:id="rId2"/>
    <p:sldId id="261" r:id="rId3"/>
    <p:sldId id="334" r:id="rId4"/>
    <p:sldId id="335" r:id="rId5"/>
    <p:sldId id="336" r:id="rId6"/>
    <p:sldId id="337" r:id="rId7"/>
    <p:sldId id="338" r:id="rId8"/>
    <p:sldId id="339" r:id="rId9"/>
    <p:sldId id="340" r:id="rId10"/>
    <p:sldId id="341" r:id="rId11"/>
    <p:sldId id="342" r:id="rId12"/>
    <p:sldId id="343" r:id="rId13"/>
    <p:sldId id="344" r:id="rId14"/>
    <p:sldId id="345" r:id="rId15"/>
    <p:sldId id="346" r:id="rId16"/>
    <p:sldId id="347" r:id="rId17"/>
    <p:sldId id="348" r:id="rId18"/>
    <p:sldId id="350" r:id="rId19"/>
    <p:sldId id="362" r:id="rId20"/>
    <p:sldId id="386" r:id="rId21"/>
    <p:sldId id="364" r:id="rId22"/>
    <p:sldId id="368" r:id="rId23"/>
    <p:sldId id="365" r:id="rId24"/>
    <p:sldId id="366" r:id="rId25"/>
    <p:sldId id="367" r:id="rId26"/>
    <p:sldId id="371" r:id="rId27"/>
    <p:sldId id="369" r:id="rId28"/>
    <p:sldId id="370" r:id="rId29"/>
    <p:sldId id="372" r:id="rId30"/>
    <p:sldId id="373" r:id="rId31"/>
    <p:sldId id="375" r:id="rId32"/>
    <p:sldId id="376" r:id="rId33"/>
    <p:sldId id="377" r:id="rId34"/>
    <p:sldId id="374" r:id="rId35"/>
    <p:sldId id="363" r:id="rId36"/>
    <p:sldId id="385" r:id="rId37"/>
    <p:sldId id="378" r:id="rId38"/>
    <p:sldId id="351" r:id="rId39"/>
    <p:sldId id="352" r:id="rId40"/>
    <p:sldId id="387" r:id="rId41"/>
    <p:sldId id="381" r:id="rId42"/>
    <p:sldId id="353" r:id="rId43"/>
    <p:sldId id="354" r:id="rId44"/>
    <p:sldId id="355" r:id="rId45"/>
    <p:sldId id="356" r:id="rId46"/>
    <p:sldId id="357" r:id="rId47"/>
    <p:sldId id="382" r:id="rId48"/>
    <p:sldId id="383" r:id="rId49"/>
    <p:sldId id="358" r:id="rId50"/>
    <p:sldId id="360" r:id="rId51"/>
    <p:sldId id="361" r:id="rId52"/>
    <p:sldId id="384" r:id="rId53"/>
    <p:sldId id="379" r:id="rId54"/>
    <p:sldId id="333" r:id="rId5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C77580-EB26-5F46-B38B-447254C3D281}" v="2" dt="2024-12-08T11:58:28.975"/>
  </p1510:revLst>
</p1510:revInfo>
</file>

<file path=ppt/tableStyles.xml><?xml version="1.0" encoding="utf-8"?>
<a:tblStyleLst xmlns:a="http://schemas.openxmlformats.org/drawingml/2006/main" def="{5C22544A-7EE6-4342-B048-85BDC9FD1C3A}">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1" autoAdjust="0"/>
    <p:restoredTop sz="94660"/>
  </p:normalViewPr>
  <p:slideViewPr>
    <p:cSldViewPr snapToGrid="0">
      <p:cViewPr varScale="1">
        <p:scale>
          <a:sx n="109" d="100"/>
          <a:sy n="109" d="100"/>
        </p:scale>
        <p:origin x="208" y="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 Zhiyu" userId="ac0a4e748700494f" providerId="LiveId" clId="{ABC77580-EB26-5F46-B38B-447254C3D281}"/>
    <pc:docChg chg="modSld">
      <pc:chgData name="Lu Zhiyu" userId="ac0a4e748700494f" providerId="LiveId" clId="{ABC77580-EB26-5F46-B38B-447254C3D281}" dt="2024-12-08T11:58:57.615" v="1" actId="14100"/>
      <pc:docMkLst>
        <pc:docMk/>
      </pc:docMkLst>
      <pc:sldChg chg="modSp">
        <pc:chgData name="Lu Zhiyu" userId="ac0a4e748700494f" providerId="LiveId" clId="{ABC77580-EB26-5F46-B38B-447254C3D281}" dt="2024-12-08T11:58:27.033" v="0" actId="20578"/>
        <pc:sldMkLst>
          <pc:docMk/>
          <pc:sldMk cId="3209891843" sldId="338"/>
        </pc:sldMkLst>
        <pc:spChg chg="mod">
          <ac:chgData name="Lu Zhiyu" userId="ac0a4e748700494f" providerId="LiveId" clId="{ABC77580-EB26-5F46-B38B-447254C3D281}" dt="2024-12-08T11:58:27.033" v="0" actId="20578"/>
          <ac:spMkLst>
            <pc:docMk/>
            <pc:sldMk cId="3209891843" sldId="338"/>
            <ac:spMk id="3" creationId="{653DA5C3-F46B-4E3E-8CCB-F04FAAED5314}"/>
          </ac:spMkLst>
        </pc:spChg>
      </pc:sldChg>
      <pc:sldChg chg="modSp mod">
        <pc:chgData name="Lu Zhiyu" userId="ac0a4e748700494f" providerId="LiveId" clId="{ABC77580-EB26-5F46-B38B-447254C3D281}" dt="2024-12-08T11:58:57.615" v="1" actId="14100"/>
        <pc:sldMkLst>
          <pc:docMk/>
          <pc:sldMk cId="2178724736" sldId="343"/>
        </pc:sldMkLst>
        <pc:picChg chg="mod">
          <ac:chgData name="Lu Zhiyu" userId="ac0a4e748700494f" providerId="LiveId" clId="{ABC77580-EB26-5F46-B38B-447254C3D281}" dt="2024-12-08T11:58:57.615" v="1" actId="14100"/>
          <ac:picMkLst>
            <pc:docMk/>
            <pc:sldMk cId="2178724736" sldId="343"/>
            <ac:picMk id="6" creationId="{119B8196-7ADA-4706-AEED-D9B93DD8C358}"/>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楷体" panose="02010609060101010101" pitchFamily="49" charset="-122"/>
                <a:ea typeface="楷体" panose="02010609060101010101" pitchFamily="49" charset="-122"/>
                <a:cs typeface="+mn-cs"/>
              </a:defRPr>
            </a:pPr>
            <a:r>
              <a:rPr lang="zh-CN" altLang="en-US" dirty="0">
                <a:solidFill>
                  <a:schemeClr val="tx1"/>
                </a:solidFill>
              </a:rPr>
              <a:t>成功募集股票数量</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楷体" panose="02010609060101010101" pitchFamily="49" charset="-122"/>
              <a:ea typeface="楷体" panose="02010609060101010101" pitchFamily="49" charset="-122"/>
              <a:cs typeface="+mn-cs"/>
            </a:defRPr>
          </a:pPr>
          <a:endParaRPr lang="zh-CN"/>
        </a:p>
      </c:txPr>
    </c:title>
    <c:autoTitleDeleted val="0"/>
    <c:plotArea>
      <c:layout/>
      <c:pieChart>
        <c:varyColors val="1"/>
        <c:ser>
          <c:idx val="0"/>
          <c:order val="0"/>
          <c:tx>
            <c:strRef>
              <c:f>Sheet1!$B$1</c:f>
              <c:strCache>
                <c:ptCount val="1"/>
                <c:pt idx="0">
                  <c:v>股票数量</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1F8-4B78-B6BD-989A23E51CCF}"/>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51F8-4B78-B6BD-989A23E51CCF}"/>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5-51F8-4B78-B6BD-989A23E51CCF}"/>
              </c:ext>
            </c:extLst>
          </c:dPt>
          <c:dPt>
            <c:idx val="3"/>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7-51F8-4B78-B6BD-989A23E51CCF}"/>
              </c:ext>
            </c:extLst>
          </c:dPt>
          <c:dLbls>
            <c:dLbl>
              <c:idx val="3"/>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楷体" panose="02010609060101010101" pitchFamily="49" charset="-122"/>
                      <a:ea typeface="楷体" panose="02010609060101010101" pitchFamily="49" charset="-122"/>
                      <a:cs typeface="+mn-cs"/>
                    </a:defRPr>
                  </a:pPr>
                  <a:endParaRPr lang="zh-CN"/>
                </a:p>
              </c:txPr>
              <c:showLegendKey val="0"/>
              <c:showVal val="0"/>
              <c:showCatName val="0"/>
              <c:showSerName val="0"/>
              <c:showPercent val="1"/>
              <c:showBubbleSize val="0"/>
              <c:extLst>
                <c:ext xmlns:c16="http://schemas.microsoft.com/office/drawing/2014/chart" uri="{C3380CC4-5D6E-409C-BE32-E72D297353CC}">
                  <c16:uniqueId val="{00000007-51F8-4B78-B6BD-989A23E51CCF}"/>
                </c:ext>
              </c:extLst>
            </c:dLbl>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楷体" panose="02010609060101010101" pitchFamily="49" charset="-122"/>
                    <a:ea typeface="楷体" panose="02010609060101010101" pitchFamily="49" charset="-122"/>
                    <a:cs typeface="+mn-cs"/>
                  </a:defRPr>
                </a:pPr>
                <a:endParaRPr lang="zh-CN"/>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战略配售</c:v>
                </c:pt>
                <c:pt idx="1">
                  <c:v>网下发行</c:v>
                </c:pt>
                <c:pt idx="2">
                  <c:v>网上发行</c:v>
                </c:pt>
                <c:pt idx="3">
                  <c:v>承销商包销</c:v>
                </c:pt>
              </c:strCache>
            </c:strRef>
          </c:cat>
          <c:val>
            <c:numRef>
              <c:f>Sheet1!$B$2:$B$5</c:f>
              <c:numCache>
                <c:formatCode>General</c:formatCode>
                <c:ptCount val="4"/>
                <c:pt idx="0">
                  <c:v>1519371</c:v>
                </c:pt>
                <c:pt idx="1">
                  <c:v>31466334</c:v>
                </c:pt>
                <c:pt idx="2">
                  <c:v>12620576</c:v>
                </c:pt>
                <c:pt idx="3">
                  <c:v>638924</c:v>
                </c:pt>
              </c:numCache>
            </c:numRef>
          </c:val>
          <c:extLst>
            <c:ext xmlns:c16="http://schemas.microsoft.com/office/drawing/2014/chart" uri="{C3380CC4-5D6E-409C-BE32-E72D297353CC}">
              <c16:uniqueId val="{00000008-51F8-4B78-B6BD-989A23E51CCF}"/>
            </c:ext>
          </c:extLst>
        </c:ser>
        <c:dLbls>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楷体" panose="02010609060101010101" pitchFamily="49" charset="-122"/>
              <a:ea typeface="楷体" panose="02010609060101010101" pitchFamily="49" charset="-122"/>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楷体" panose="02010609060101010101" pitchFamily="49" charset="-122"/>
          <a:ea typeface="楷体" panose="02010609060101010101" pitchFamily="49" charset="-122"/>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A9877F-254E-4274-A02C-8EDEF175DC57}" type="datetimeFigureOut">
              <a:rPr lang="zh-CN" altLang="en-US" smtClean="0"/>
              <a:t>2024/12/8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516B5C-3DE1-46D6-A5C5-7E535EB81B59}" type="slidenum">
              <a:rPr lang="zh-CN" altLang="en-US" smtClean="0"/>
              <a:t>‹#›</a:t>
            </a:fld>
            <a:endParaRPr lang="zh-CN" altLang="en-US"/>
          </a:p>
        </p:txBody>
      </p:sp>
    </p:spTree>
    <p:extLst>
      <p:ext uri="{BB962C8B-B14F-4D97-AF65-F5344CB8AC3E}">
        <p14:creationId xmlns:p14="http://schemas.microsoft.com/office/powerpoint/2010/main" val="2405621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AFF9C6-F222-4525-88B7-29140DF5E78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B40AEFF-122F-4691-9F60-2A1EB44723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4B98DB9-2389-4743-9CF7-20BF363105C1}"/>
              </a:ext>
            </a:extLst>
          </p:cNvPr>
          <p:cNvSpPr>
            <a:spLocks noGrp="1"/>
          </p:cNvSpPr>
          <p:nvPr>
            <p:ph type="dt" sz="half" idx="10"/>
          </p:nvPr>
        </p:nvSpPr>
        <p:spPr/>
        <p:txBody>
          <a:bodyPr/>
          <a:lstStyle/>
          <a:p>
            <a:fld id="{C42669F5-2EF7-4130-B839-EA24856E535B}" type="datetime1">
              <a:rPr lang="zh-CN" altLang="en-US" smtClean="0"/>
              <a:t>2024/12/8</a:t>
            </a:fld>
            <a:endParaRPr lang="zh-CN" altLang="en-US"/>
          </a:p>
        </p:txBody>
      </p:sp>
      <p:sp>
        <p:nvSpPr>
          <p:cNvPr id="5" name="页脚占位符 4">
            <a:extLst>
              <a:ext uri="{FF2B5EF4-FFF2-40B4-BE49-F238E27FC236}">
                <a16:creationId xmlns:a16="http://schemas.microsoft.com/office/drawing/2014/main" id="{661FD188-B2B2-4AD3-AD11-745554AC9F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AF886D-B6D7-4011-B8E5-2320DD3B4F70}"/>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823623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BC989E-BA38-4F6D-B1C1-9E8136CB8DF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1E14E64-F048-461D-92E6-08F0CB8B354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EF7FAB4-ECE2-43D4-9990-703EB8A0E694}"/>
              </a:ext>
            </a:extLst>
          </p:cNvPr>
          <p:cNvSpPr>
            <a:spLocks noGrp="1"/>
          </p:cNvSpPr>
          <p:nvPr>
            <p:ph type="dt" sz="half" idx="10"/>
          </p:nvPr>
        </p:nvSpPr>
        <p:spPr/>
        <p:txBody>
          <a:bodyPr/>
          <a:lstStyle/>
          <a:p>
            <a:fld id="{9930A21B-3D6C-4968-ABD8-6E1993A33CCA}" type="datetime1">
              <a:rPr lang="zh-CN" altLang="en-US" smtClean="0"/>
              <a:t>2024/12/8</a:t>
            </a:fld>
            <a:endParaRPr lang="zh-CN" altLang="en-US"/>
          </a:p>
        </p:txBody>
      </p:sp>
      <p:sp>
        <p:nvSpPr>
          <p:cNvPr id="5" name="页脚占位符 4">
            <a:extLst>
              <a:ext uri="{FF2B5EF4-FFF2-40B4-BE49-F238E27FC236}">
                <a16:creationId xmlns:a16="http://schemas.microsoft.com/office/drawing/2014/main" id="{27DF7F7E-6657-4C98-9371-B500B226A9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D4B315-7469-4AE6-9F65-E72BB56674C4}"/>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96425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887F699-828C-4849-8357-A2D432F9B97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F4F5A63-1D48-4C2C-BCE1-6E472DE21CD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5A28011-020A-4E98-936F-68C96BDBA94E}"/>
              </a:ext>
            </a:extLst>
          </p:cNvPr>
          <p:cNvSpPr>
            <a:spLocks noGrp="1"/>
          </p:cNvSpPr>
          <p:nvPr>
            <p:ph type="dt" sz="half" idx="10"/>
          </p:nvPr>
        </p:nvSpPr>
        <p:spPr/>
        <p:txBody>
          <a:bodyPr/>
          <a:lstStyle/>
          <a:p>
            <a:fld id="{ECFE351F-B0F8-4B90-BE1C-4AEE8CDD6201}" type="datetime1">
              <a:rPr lang="zh-CN" altLang="en-US" smtClean="0"/>
              <a:t>2024/12/8</a:t>
            </a:fld>
            <a:endParaRPr lang="zh-CN" altLang="en-US"/>
          </a:p>
        </p:txBody>
      </p:sp>
      <p:sp>
        <p:nvSpPr>
          <p:cNvPr id="5" name="页脚占位符 4">
            <a:extLst>
              <a:ext uri="{FF2B5EF4-FFF2-40B4-BE49-F238E27FC236}">
                <a16:creationId xmlns:a16="http://schemas.microsoft.com/office/drawing/2014/main" id="{00EF86B9-2C23-44BC-B896-BAF6D1EB96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2490F4-8CBA-46F3-B85A-8320F71C0C31}"/>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1562176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8B1B14-0EDF-4D11-809A-9E8B7EF3B84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010E39C-166B-40AC-B5BE-D4DCD52513E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BB10161-F7EE-4845-9D79-01931240B298}"/>
              </a:ext>
            </a:extLst>
          </p:cNvPr>
          <p:cNvSpPr>
            <a:spLocks noGrp="1"/>
          </p:cNvSpPr>
          <p:nvPr>
            <p:ph type="dt" sz="half" idx="10"/>
          </p:nvPr>
        </p:nvSpPr>
        <p:spPr/>
        <p:txBody>
          <a:bodyPr/>
          <a:lstStyle/>
          <a:p>
            <a:fld id="{32B9341F-68DF-4EE7-92DD-CBB6BDD2212C}" type="datetime1">
              <a:rPr lang="zh-CN" altLang="en-US" smtClean="0"/>
              <a:t>2024/12/8</a:t>
            </a:fld>
            <a:endParaRPr lang="zh-CN" altLang="en-US"/>
          </a:p>
        </p:txBody>
      </p:sp>
      <p:sp>
        <p:nvSpPr>
          <p:cNvPr id="5" name="页脚占位符 4">
            <a:extLst>
              <a:ext uri="{FF2B5EF4-FFF2-40B4-BE49-F238E27FC236}">
                <a16:creationId xmlns:a16="http://schemas.microsoft.com/office/drawing/2014/main" id="{9DA7E2A3-D64E-4DAE-8B03-E02CCEFA305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7336C2-5624-4FA8-8DCF-A3397C6BAEF2}"/>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758720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CA57BB-5658-493A-8102-F979E5E5846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0C22489-0943-4201-B000-E73EEB8862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DC146AE-BAC0-492F-9973-F03553F03022}"/>
              </a:ext>
            </a:extLst>
          </p:cNvPr>
          <p:cNvSpPr>
            <a:spLocks noGrp="1"/>
          </p:cNvSpPr>
          <p:nvPr>
            <p:ph type="dt" sz="half" idx="10"/>
          </p:nvPr>
        </p:nvSpPr>
        <p:spPr/>
        <p:txBody>
          <a:bodyPr/>
          <a:lstStyle/>
          <a:p>
            <a:fld id="{6D1D5069-D30A-41EC-99C9-109327F13D2F}" type="datetime1">
              <a:rPr lang="zh-CN" altLang="en-US" smtClean="0"/>
              <a:t>2024/12/8</a:t>
            </a:fld>
            <a:endParaRPr lang="zh-CN" altLang="en-US"/>
          </a:p>
        </p:txBody>
      </p:sp>
      <p:sp>
        <p:nvSpPr>
          <p:cNvPr id="5" name="页脚占位符 4">
            <a:extLst>
              <a:ext uri="{FF2B5EF4-FFF2-40B4-BE49-F238E27FC236}">
                <a16:creationId xmlns:a16="http://schemas.microsoft.com/office/drawing/2014/main" id="{CFA740B5-3FDC-4485-AE53-BD03F013E8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8D14E6-ACB3-4CE8-A079-46CFC982B405}"/>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1716638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F943C4-A1E4-4AD0-967E-6C10DC49869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6BEDCBA-DAC2-400F-B699-F59E45D7AA3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47E1168-6A0E-4846-80FE-D9DF6A9BB68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C1C0576-98AB-4019-8E7B-5392CA718DCF}"/>
              </a:ext>
            </a:extLst>
          </p:cNvPr>
          <p:cNvSpPr>
            <a:spLocks noGrp="1"/>
          </p:cNvSpPr>
          <p:nvPr>
            <p:ph type="dt" sz="half" idx="10"/>
          </p:nvPr>
        </p:nvSpPr>
        <p:spPr/>
        <p:txBody>
          <a:bodyPr/>
          <a:lstStyle/>
          <a:p>
            <a:fld id="{744D1571-853D-4CD7-82C5-1FBEC2B866E9}" type="datetime1">
              <a:rPr lang="zh-CN" altLang="en-US" smtClean="0"/>
              <a:t>2024/12/8</a:t>
            </a:fld>
            <a:endParaRPr lang="zh-CN" altLang="en-US"/>
          </a:p>
        </p:txBody>
      </p:sp>
      <p:sp>
        <p:nvSpPr>
          <p:cNvPr id="6" name="页脚占位符 5">
            <a:extLst>
              <a:ext uri="{FF2B5EF4-FFF2-40B4-BE49-F238E27FC236}">
                <a16:creationId xmlns:a16="http://schemas.microsoft.com/office/drawing/2014/main" id="{F97F1711-6F65-46DB-B91F-87582B4C81C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264434D-35AD-4116-A2BB-1869548FDC49}"/>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1279364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35EBF1-87EC-43A1-B987-0FC5E2FA42D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BABACE6-D762-488E-935F-FE8C8A4F2E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C597905-783E-4052-B539-3B3F5341AC1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80B6ED4-58D6-4CD0-A40F-40E2BD7134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14F54F2-6DF2-4A07-9220-79E0852F0C3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77D593A-D1EC-40C9-A963-099E876A7B6C}"/>
              </a:ext>
            </a:extLst>
          </p:cNvPr>
          <p:cNvSpPr>
            <a:spLocks noGrp="1"/>
          </p:cNvSpPr>
          <p:nvPr>
            <p:ph type="dt" sz="half" idx="10"/>
          </p:nvPr>
        </p:nvSpPr>
        <p:spPr/>
        <p:txBody>
          <a:bodyPr/>
          <a:lstStyle/>
          <a:p>
            <a:fld id="{598B9FED-0399-4D9F-97F4-0CBDD330387A}" type="datetime1">
              <a:rPr lang="zh-CN" altLang="en-US" smtClean="0"/>
              <a:t>2024/12/8</a:t>
            </a:fld>
            <a:endParaRPr lang="zh-CN" altLang="en-US"/>
          </a:p>
        </p:txBody>
      </p:sp>
      <p:sp>
        <p:nvSpPr>
          <p:cNvPr id="8" name="页脚占位符 7">
            <a:extLst>
              <a:ext uri="{FF2B5EF4-FFF2-40B4-BE49-F238E27FC236}">
                <a16:creationId xmlns:a16="http://schemas.microsoft.com/office/drawing/2014/main" id="{0402CB34-01A9-497F-B677-6C96D3D0359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7271608-A9BB-4093-9782-F4A66E1AF5B0}"/>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07889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C8C03E-42C7-4A1B-A325-0662FA181FC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9B3F21B-3D5D-4308-BB59-3DCD4973740C}"/>
              </a:ext>
            </a:extLst>
          </p:cNvPr>
          <p:cNvSpPr>
            <a:spLocks noGrp="1"/>
          </p:cNvSpPr>
          <p:nvPr>
            <p:ph type="dt" sz="half" idx="10"/>
          </p:nvPr>
        </p:nvSpPr>
        <p:spPr/>
        <p:txBody>
          <a:bodyPr/>
          <a:lstStyle/>
          <a:p>
            <a:fld id="{C6B81589-2489-4358-9A94-2E59B5AD381F}" type="datetime1">
              <a:rPr lang="zh-CN" altLang="en-US" smtClean="0"/>
              <a:t>2024/12/8</a:t>
            </a:fld>
            <a:endParaRPr lang="zh-CN" altLang="en-US"/>
          </a:p>
        </p:txBody>
      </p:sp>
      <p:sp>
        <p:nvSpPr>
          <p:cNvPr id="4" name="页脚占位符 3">
            <a:extLst>
              <a:ext uri="{FF2B5EF4-FFF2-40B4-BE49-F238E27FC236}">
                <a16:creationId xmlns:a16="http://schemas.microsoft.com/office/drawing/2014/main" id="{EFB62DCB-328B-4680-805A-EE0BF6BBB02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148A734-256D-42B9-8CD2-EACED68792F5}"/>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929599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411E40D-86E6-4F6E-9F90-2F893D5143F2}"/>
              </a:ext>
            </a:extLst>
          </p:cNvPr>
          <p:cNvSpPr>
            <a:spLocks noGrp="1"/>
          </p:cNvSpPr>
          <p:nvPr>
            <p:ph type="dt" sz="half" idx="10"/>
          </p:nvPr>
        </p:nvSpPr>
        <p:spPr/>
        <p:txBody>
          <a:bodyPr/>
          <a:lstStyle/>
          <a:p>
            <a:fld id="{290F4150-7F95-4BAC-90D9-B1682119C563}" type="datetime1">
              <a:rPr lang="zh-CN" altLang="en-US" smtClean="0"/>
              <a:t>2024/12/8</a:t>
            </a:fld>
            <a:endParaRPr lang="zh-CN" altLang="en-US"/>
          </a:p>
        </p:txBody>
      </p:sp>
      <p:sp>
        <p:nvSpPr>
          <p:cNvPr id="3" name="页脚占位符 2">
            <a:extLst>
              <a:ext uri="{FF2B5EF4-FFF2-40B4-BE49-F238E27FC236}">
                <a16:creationId xmlns:a16="http://schemas.microsoft.com/office/drawing/2014/main" id="{1982147B-E659-4D78-A343-06A8F1C4C33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8F796ED-8D42-497B-B4EA-B122773C6B97}"/>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1788851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F605AB-DBD9-4EA6-A9F5-9B2FC047E70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E151510-A048-40FF-BCB2-83E48736E7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377FA79-CA47-4201-B821-E2274CBC6F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05ADA46-F06D-498E-BDA6-52D2C62BE83C}"/>
              </a:ext>
            </a:extLst>
          </p:cNvPr>
          <p:cNvSpPr>
            <a:spLocks noGrp="1"/>
          </p:cNvSpPr>
          <p:nvPr>
            <p:ph type="dt" sz="half" idx="10"/>
          </p:nvPr>
        </p:nvSpPr>
        <p:spPr/>
        <p:txBody>
          <a:bodyPr/>
          <a:lstStyle/>
          <a:p>
            <a:fld id="{9D90E69A-8318-4447-8540-6AFFA807378A}" type="datetime1">
              <a:rPr lang="zh-CN" altLang="en-US" smtClean="0"/>
              <a:t>2024/12/8</a:t>
            </a:fld>
            <a:endParaRPr lang="zh-CN" altLang="en-US"/>
          </a:p>
        </p:txBody>
      </p:sp>
      <p:sp>
        <p:nvSpPr>
          <p:cNvPr id="6" name="页脚占位符 5">
            <a:extLst>
              <a:ext uri="{FF2B5EF4-FFF2-40B4-BE49-F238E27FC236}">
                <a16:creationId xmlns:a16="http://schemas.microsoft.com/office/drawing/2014/main" id="{FA3BF2F2-2625-4EFB-8C80-71D2AEBCAD9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550DEA6-707E-4F77-9F6E-857D7DCBA075}"/>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730739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87DA7-7063-4A68-8252-CCB24F6297A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582F09A-E0C5-4A75-86CC-4D0D9EEAD6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374E280-B5E6-4344-A55F-8BDFAA2DA8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B325087-DEDB-4271-94F5-A67A39F2AE55}"/>
              </a:ext>
            </a:extLst>
          </p:cNvPr>
          <p:cNvSpPr>
            <a:spLocks noGrp="1"/>
          </p:cNvSpPr>
          <p:nvPr>
            <p:ph type="dt" sz="half" idx="10"/>
          </p:nvPr>
        </p:nvSpPr>
        <p:spPr/>
        <p:txBody>
          <a:bodyPr/>
          <a:lstStyle/>
          <a:p>
            <a:fld id="{F79A3C8F-477B-463E-BD08-1167CB35F34D}" type="datetime1">
              <a:rPr lang="zh-CN" altLang="en-US" smtClean="0"/>
              <a:t>2024/12/8</a:t>
            </a:fld>
            <a:endParaRPr lang="zh-CN" altLang="en-US"/>
          </a:p>
        </p:txBody>
      </p:sp>
      <p:sp>
        <p:nvSpPr>
          <p:cNvPr id="6" name="页脚占位符 5">
            <a:extLst>
              <a:ext uri="{FF2B5EF4-FFF2-40B4-BE49-F238E27FC236}">
                <a16:creationId xmlns:a16="http://schemas.microsoft.com/office/drawing/2014/main" id="{EF0BABB0-C4EF-4B37-8029-3CFA59B0542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F9C9D2-9135-4374-967E-5F69D23B3328}"/>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407848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8E46675-B03E-444A-83EB-E3C61A62E4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7BAE5E8-7C28-4F4F-805C-96A652E60D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6B1B5E9-1296-42A4-8502-7B96CB61CA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E6EF95-E371-444B-B426-C08BFB4B47C6}" type="datetime1">
              <a:rPr lang="zh-CN" altLang="en-US" smtClean="0"/>
              <a:t>2024/12/8</a:t>
            </a:fld>
            <a:endParaRPr lang="zh-CN" altLang="en-US"/>
          </a:p>
        </p:txBody>
      </p:sp>
      <p:sp>
        <p:nvSpPr>
          <p:cNvPr id="5" name="页脚占位符 4">
            <a:extLst>
              <a:ext uri="{FF2B5EF4-FFF2-40B4-BE49-F238E27FC236}">
                <a16:creationId xmlns:a16="http://schemas.microsoft.com/office/drawing/2014/main" id="{15AE2864-008E-4A57-A6CE-263DEBC767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9A16949-A0A3-4B1F-B9FC-E4057BC5B5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418004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00F3E0-C236-4F70-B452-2AB093D4D46F}"/>
              </a:ext>
            </a:extLst>
          </p:cNvPr>
          <p:cNvSpPr>
            <a:spLocks noGrp="1"/>
          </p:cNvSpPr>
          <p:nvPr>
            <p:ph type="ctrTitle"/>
          </p:nvPr>
        </p:nvSpPr>
        <p:spPr/>
        <p:txBody>
          <a:bodyPr>
            <a:normAutofit/>
          </a:bodyPr>
          <a:lstStyle/>
          <a:p>
            <a:r>
              <a:rPr lang="zh-CN" altLang="en-US" sz="3600" dirty="0">
                <a:latin typeface="宋体" panose="02010600030101010101" pitchFamily="2" charset="-122"/>
                <a:ea typeface="宋体" panose="02010600030101010101" pitchFamily="2" charset="-122"/>
              </a:rPr>
              <a:t>投资银行学</a:t>
            </a:r>
            <a:br>
              <a:rPr lang="en-US" altLang="zh-CN" sz="3600" dirty="0">
                <a:latin typeface="宋体" panose="02010600030101010101" pitchFamily="2" charset="-122"/>
                <a:ea typeface="宋体" panose="02010600030101010101" pitchFamily="2" charset="-122"/>
              </a:rPr>
            </a:br>
            <a:br>
              <a:rPr lang="en-US" altLang="zh-CN" sz="3600" dirty="0">
                <a:latin typeface="宋体" panose="02010600030101010101" pitchFamily="2" charset="-122"/>
                <a:ea typeface="宋体" panose="02010600030101010101" pitchFamily="2" charset="-122"/>
              </a:rPr>
            </a:br>
            <a:r>
              <a:rPr lang="zh-CN" altLang="en-US" sz="3600" dirty="0">
                <a:latin typeface="宋体" panose="02010600030101010101" pitchFamily="2" charset="-122"/>
                <a:ea typeface="宋体" panose="02010600030101010101" pitchFamily="2" charset="-122"/>
              </a:rPr>
              <a:t>第五讲：证券的发行与承销</a:t>
            </a:r>
          </a:p>
        </p:txBody>
      </p:sp>
      <p:sp>
        <p:nvSpPr>
          <p:cNvPr id="3" name="副标题 2">
            <a:extLst>
              <a:ext uri="{FF2B5EF4-FFF2-40B4-BE49-F238E27FC236}">
                <a16:creationId xmlns:a16="http://schemas.microsoft.com/office/drawing/2014/main" id="{E463F1F7-9FC9-4F2A-8A1E-2D9933381F1D}"/>
              </a:ext>
            </a:extLst>
          </p:cNvPr>
          <p:cNvSpPr>
            <a:spLocks noGrp="1"/>
          </p:cNvSpPr>
          <p:nvPr>
            <p:ph type="subTitle" idx="1"/>
          </p:nvPr>
        </p:nvSpPr>
        <p:spPr>
          <a:xfrm>
            <a:off x="4859258" y="3621773"/>
            <a:ext cx="5090769" cy="1655762"/>
          </a:xfrm>
        </p:spPr>
        <p:txBody>
          <a:bodyPr anchor="ctr">
            <a:normAutofit/>
          </a:bodyPr>
          <a:lstStyle/>
          <a:p>
            <a:pPr algn="l"/>
            <a:r>
              <a:rPr lang="zh-CN" altLang="en-US" dirty="0">
                <a:latin typeface="宋体" panose="02010600030101010101" pitchFamily="2" charset="-122"/>
                <a:ea typeface="宋体" panose="02010600030101010101" pitchFamily="2" charset="-122"/>
              </a:rPr>
              <a:t>主讲人：王盈</a:t>
            </a:r>
            <a:endParaRPr lang="en-US" altLang="zh-CN" dirty="0">
              <a:latin typeface="宋体" panose="02010600030101010101" pitchFamily="2" charset="-122"/>
              <a:ea typeface="宋体" panose="02010600030101010101" pitchFamily="2" charset="-122"/>
            </a:endParaRPr>
          </a:p>
          <a:p>
            <a:pPr algn="l"/>
            <a:r>
              <a:rPr lang="zh-CN" altLang="en-US" dirty="0">
                <a:latin typeface="宋体" panose="02010600030101010101" pitchFamily="2" charset="-122"/>
                <a:ea typeface="宋体" panose="02010600030101010101" pitchFamily="2" charset="-122"/>
              </a:rPr>
              <a:t>邮箱：</a:t>
            </a:r>
            <a:r>
              <a:rPr lang="en-US" altLang="zh-CN" dirty="0">
                <a:latin typeface="宋体" panose="02010600030101010101" pitchFamily="2" charset="-122"/>
                <a:ea typeface="宋体" panose="02010600030101010101" pitchFamily="2" charset="-122"/>
              </a:rPr>
              <a:t>yywang@cufe.edu.cn</a:t>
            </a:r>
            <a:endParaRPr lang="zh-CN" altLang="en-US" dirty="0">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id="{4D272252-CBB8-4D09-A358-D326F5602936}"/>
              </a:ext>
            </a:extLst>
          </p:cNvPr>
          <p:cNvSpPr>
            <a:spLocks noGrp="1"/>
          </p:cNvSpPr>
          <p:nvPr>
            <p:ph type="sldNum" sz="quarter" idx="12"/>
          </p:nvPr>
        </p:nvSpPr>
        <p:spPr/>
        <p:txBody>
          <a:bodyPr/>
          <a:lstStyle/>
          <a:p>
            <a:fld id="{D59A92B6-63D0-4749-8E4E-E12FD465A899}" type="slidenum">
              <a:rPr lang="zh-CN" altLang="en-US" smtClean="0"/>
              <a:t>1</a:t>
            </a:fld>
            <a:endParaRPr lang="zh-CN" altLang="en-US" dirty="0"/>
          </a:p>
        </p:txBody>
      </p:sp>
    </p:spTree>
    <p:extLst>
      <p:ext uri="{BB962C8B-B14F-4D97-AF65-F5344CB8AC3E}">
        <p14:creationId xmlns:p14="http://schemas.microsoft.com/office/powerpoint/2010/main" val="505453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2800" dirty="0">
                <a:latin typeface="宋体" panose="02010600030101010101" pitchFamily="2" charset="-122"/>
                <a:ea typeface="宋体" panose="02010600030101010101" pitchFamily="2" charset="-122"/>
              </a:rPr>
              <a:t>中国石油</a:t>
            </a:r>
            <a:r>
              <a:rPr lang="en-US" altLang="zh-CN" sz="2800" dirty="0">
                <a:latin typeface="宋体" panose="02010600030101010101" pitchFamily="2" charset="-122"/>
                <a:ea typeface="宋体" panose="02010600030101010101" pitchFamily="2" charset="-122"/>
              </a:rPr>
              <a:t>A</a:t>
            </a:r>
            <a:r>
              <a:rPr lang="zh-CN" altLang="en-US" sz="2800" dirty="0">
                <a:latin typeface="宋体" panose="02010600030101010101" pitchFamily="2" charset="-122"/>
                <a:ea typeface="宋体" panose="02010600030101010101" pitchFamily="2" charset="-122"/>
              </a:rPr>
              <a:t>股发行案例</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627835"/>
            <a:ext cx="10515600" cy="4549128"/>
          </a:xfrm>
        </p:spPr>
        <p:txBody>
          <a:bodyPr>
            <a:noAutofit/>
          </a:bodyPr>
          <a:lstStyle/>
          <a:p>
            <a:r>
              <a:rPr lang="zh-CN" altLang="en-US" sz="2000" dirty="0">
                <a:latin typeface="宋体" panose="02010600030101010101" pitchFamily="2" charset="-122"/>
                <a:ea typeface="宋体" panose="02010600030101010101" pitchFamily="2" charset="-122"/>
              </a:rPr>
              <a:t>中国石油</a:t>
            </a:r>
            <a:r>
              <a:rPr lang="en-US" altLang="zh-CN" sz="2000" dirty="0">
                <a:latin typeface="宋体" panose="02010600030101010101" pitchFamily="2" charset="-122"/>
                <a:ea typeface="宋体" panose="02010600030101010101" pitchFamily="2" charset="-122"/>
              </a:rPr>
              <a:t>A</a:t>
            </a:r>
            <a:r>
              <a:rPr lang="zh-CN" altLang="en-US" sz="2000" dirty="0">
                <a:latin typeface="宋体" panose="02010600030101010101" pitchFamily="2" charset="-122"/>
                <a:ea typeface="宋体" panose="02010600030101010101" pitchFamily="2" charset="-122"/>
              </a:rPr>
              <a:t>股发行前股权结构</a:t>
            </a:r>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10</a:t>
            </a:fld>
            <a:endParaRPr lang="zh-CN" altLang="en-US"/>
          </a:p>
        </p:txBody>
      </p:sp>
      <p:graphicFrame>
        <p:nvGraphicFramePr>
          <p:cNvPr id="6" name="Group 69">
            <a:extLst>
              <a:ext uri="{FF2B5EF4-FFF2-40B4-BE49-F238E27FC236}">
                <a16:creationId xmlns:a16="http://schemas.microsoft.com/office/drawing/2014/main" id="{F9154FAC-D2F5-4EA4-8ECC-80D5F66F7A22}"/>
              </a:ext>
            </a:extLst>
          </p:cNvPr>
          <p:cNvGraphicFramePr>
            <a:graphicFrameLocks/>
          </p:cNvGraphicFramePr>
          <p:nvPr>
            <p:extLst>
              <p:ext uri="{D42A27DB-BD31-4B8C-83A1-F6EECF244321}">
                <p14:modId xmlns:p14="http://schemas.microsoft.com/office/powerpoint/2010/main" val="2241678924"/>
              </p:ext>
            </p:extLst>
          </p:nvPr>
        </p:nvGraphicFramePr>
        <p:xfrm>
          <a:off x="620712" y="2237194"/>
          <a:ext cx="10733087" cy="3575771"/>
        </p:xfrm>
        <a:graphic>
          <a:graphicData uri="http://schemas.openxmlformats.org/drawingml/2006/table">
            <a:tbl>
              <a:tblPr/>
              <a:tblGrid>
                <a:gridCol w="2267814">
                  <a:extLst>
                    <a:ext uri="{9D8B030D-6E8A-4147-A177-3AD203B41FA5}">
                      <a16:colId xmlns:a16="http://schemas.microsoft.com/office/drawing/2014/main" val="20000"/>
                    </a:ext>
                  </a:extLst>
                </a:gridCol>
                <a:gridCol w="2958018">
                  <a:extLst>
                    <a:ext uri="{9D8B030D-6E8A-4147-A177-3AD203B41FA5}">
                      <a16:colId xmlns:a16="http://schemas.microsoft.com/office/drawing/2014/main" val="20001"/>
                    </a:ext>
                  </a:extLst>
                </a:gridCol>
                <a:gridCol w="2549237">
                  <a:extLst>
                    <a:ext uri="{9D8B030D-6E8A-4147-A177-3AD203B41FA5}">
                      <a16:colId xmlns:a16="http://schemas.microsoft.com/office/drawing/2014/main" val="20002"/>
                    </a:ext>
                  </a:extLst>
                </a:gridCol>
                <a:gridCol w="2958018">
                  <a:extLst>
                    <a:ext uri="{9D8B030D-6E8A-4147-A177-3AD203B41FA5}">
                      <a16:colId xmlns:a16="http://schemas.microsoft.com/office/drawing/2014/main" val="20003"/>
                    </a:ext>
                  </a:extLst>
                </a:gridCol>
              </a:tblGrid>
              <a:tr h="455522">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zh-CN" altLang="en-US" sz="2000" b="0" i="0" u="none" strike="noStrike" cap="none" normalizeH="0" baseline="0" dirty="0">
                        <a:ln>
                          <a:noFill/>
                        </a:ln>
                        <a:solidFill>
                          <a:schemeClr val="tx1"/>
                        </a:solidFill>
                        <a:effectLst/>
                        <a:latin typeface="宋体" pitchFamily="2" charset="-122"/>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宋体" pitchFamily="2" charset="-122"/>
                          <a:ea typeface="宋体" pitchFamily="2" charset="-122"/>
                        </a:rPr>
                        <a:t>美国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宋体" pitchFamily="2" charset="-122"/>
                          <a:ea typeface="宋体" pitchFamily="2" charset="-122"/>
                        </a:rPr>
                        <a:t>香港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宋体" pitchFamily="2" charset="-122"/>
                          <a:ea typeface="宋体" pitchFamily="2" charset="-122"/>
                        </a:rPr>
                        <a:t>大陆</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1455">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宋体" pitchFamily="2" charset="-122"/>
                          <a:ea typeface="宋体" pitchFamily="2" charset="-122"/>
                        </a:rPr>
                        <a:t>上市时间</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itchFamily="2" charset="-122"/>
                          <a:ea typeface="宋体" pitchFamily="2" charset="-122"/>
                        </a:rPr>
                        <a:t>2000</a:t>
                      </a:r>
                      <a:r>
                        <a:rPr kumimoji="1" lang="zh-CN" altLang="en-US" sz="2000" b="0" i="0" u="none" strike="noStrike" cap="none" normalizeH="0" baseline="0" dirty="0">
                          <a:ln>
                            <a:noFill/>
                          </a:ln>
                          <a:solidFill>
                            <a:schemeClr val="tx1"/>
                          </a:solidFill>
                          <a:effectLst/>
                          <a:latin typeface="宋体" pitchFamily="2" charset="-122"/>
                          <a:ea typeface="宋体" pitchFamily="2" charset="-122"/>
                        </a:rPr>
                        <a:t>年</a:t>
                      </a:r>
                      <a:r>
                        <a:rPr kumimoji="1" lang="en-US" altLang="zh-CN" sz="2000" b="0" i="0" u="none" strike="noStrike" cap="none" normalizeH="0" baseline="0" dirty="0">
                          <a:ln>
                            <a:noFill/>
                          </a:ln>
                          <a:solidFill>
                            <a:schemeClr val="tx1"/>
                          </a:solidFill>
                          <a:effectLst/>
                          <a:latin typeface="宋体" pitchFamily="2" charset="-122"/>
                          <a:ea typeface="宋体" pitchFamily="2" charset="-122"/>
                        </a:rPr>
                        <a:t>4</a:t>
                      </a:r>
                      <a:r>
                        <a:rPr kumimoji="1" lang="zh-CN" altLang="en-US" sz="2000" b="0" i="0" u="none" strike="noStrike" cap="none" normalizeH="0" baseline="0" dirty="0">
                          <a:ln>
                            <a:noFill/>
                          </a:ln>
                          <a:solidFill>
                            <a:schemeClr val="tx1"/>
                          </a:solidFill>
                          <a:effectLst/>
                          <a:latin typeface="宋体" pitchFamily="2" charset="-122"/>
                          <a:ea typeface="宋体" pitchFamily="2" charset="-122"/>
                        </a:rPr>
                        <a:t>月</a:t>
                      </a:r>
                      <a:r>
                        <a:rPr kumimoji="1" lang="en-US" altLang="zh-CN" sz="2000" b="0" i="0" u="none" strike="noStrike" cap="none" normalizeH="0" baseline="0" dirty="0">
                          <a:ln>
                            <a:noFill/>
                          </a:ln>
                          <a:solidFill>
                            <a:schemeClr val="tx1"/>
                          </a:solidFill>
                          <a:effectLst/>
                          <a:latin typeface="宋体" pitchFamily="2" charset="-122"/>
                          <a:ea typeface="宋体" pitchFamily="2" charset="-122"/>
                        </a:rPr>
                        <a:t>6</a:t>
                      </a:r>
                      <a:r>
                        <a:rPr kumimoji="1" lang="zh-CN" altLang="en-US" sz="2000" b="0" i="0" u="none" strike="noStrike" cap="none" normalizeH="0" baseline="0" dirty="0">
                          <a:ln>
                            <a:noFill/>
                          </a:ln>
                          <a:solidFill>
                            <a:schemeClr val="tx1"/>
                          </a:solidFill>
                          <a:effectLst/>
                          <a:latin typeface="宋体" pitchFamily="2" charset="-122"/>
                          <a:ea typeface="宋体" pitchFamily="2" charset="-122"/>
                        </a:rPr>
                        <a:t>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宋体" pitchFamily="2" charset="-122"/>
                          <a:ea typeface="宋体" pitchFamily="2" charset="-122"/>
                        </a:rPr>
                        <a:t>2000</a:t>
                      </a:r>
                      <a:r>
                        <a:rPr kumimoji="1" lang="zh-CN" altLang="en-US" sz="2000" b="0" i="0" u="none" strike="noStrike" cap="none" normalizeH="0" baseline="0">
                          <a:ln>
                            <a:noFill/>
                          </a:ln>
                          <a:solidFill>
                            <a:schemeClr val="tx1"/>
                          </a:solidFill>
                          <a:effectLst/>
                          <a:latin typeface="宋体" pitchFamily="2" charset="-122"/>
                          <a:ea typeface="宋体" pitchFamily="2" charset="-122"/>
                        </a:rPr>
                        <a:t>年</a:t>
                      </a:r>
                      <a:r>
                        <a:rPr kumimoji="1" lang="en-US" altLang="zh-CN" sz="2000" b="0" i="0" u="none" strike="noStrike" cap="none" normalizeH="0" baseline="0">
                          <a:ln>
                            <a:noFill/>
                          </a:ln>
                          <a:solidFill>
                            <a:schemeClr val="tx1"/>
                          </a:solidFill>
                          <a:effectLst/>
                          <a:latin typeface="宋体" pitchFamily="2" charset="-122"/>
                          <a:ea typeface="宋体" pitchFamily="2" charset="-122"/>
                        </a:rPr>
                        <a:t>4</a:t>
                      </a:r>
                      <a:r>
                        <a:rPr kumimoji="1" lang="zh-CN" altLang="en-US" sz="2000" b="0" i="0" u="none" strike="noStrike" cap="none" normalizeH="0" baseline="0">
                          <a:ln>
                            <a:noFill/>
                          </a:ln>
                          <a:solidFill>
                            <a:schemeClr val="tx1"/>
                          </a:solidFill>
                          <a:effectLst/>
                          <a:latin typeface="宋体" pitchFamily="2" charset="-122"/>
                          <a:ea typeface="宋体" pitchFamily="2" charset="-122"/>
                        </a:rPr>
                        <a:t>月</a:t>
                      </a:r>
                      <a:r>
                        <a:rPr kumimoji="1" lang="en-US" altLang="zh-CN" sz="2000" b="0" i="0" u="none" strike="noStrike" cap="none" normalizeH="0" baseline="0">
                          <a:ln>
                            <a:noFill/>
                          </a:ln>
                          <a:solidFill>
                            <a:schemeClr val="tx1"/>
                          </a:solidFill>
                          <a:effectLst/>
                          <a:latin typeface="宋体" pitchFamily="2" charset="-122"/>
                          <a:ea typeface="宋体" pitchFamily="2" charset="-122"/>
                        </a:rPr>
                        <a:t>7</a:t>
                      </a:r>
                      <a:r>
                        <a:rPr kumimoji="1" lang="zh-CN" altLang="en-US" sz="2000" b="0" i="0" u="none" strike="noStrike" cap="none" normalizeH="0" baseline="0">
                          <a:ln>
                            <a:noFill/>
                          </a:ln>
                          <a:solidFill>
                            <a:schemeClr val="tx1"/>
                          </a:solidFill>
                          <a:effectLst/>
                          <a:latin typeface="宋体" pitchFamily="2" charset="-122"/>
                          <a:ea typeface="宋体" pitchFamily="2" charset="-122"/>
                        </a:rPr>
                        <a:t>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宋体" pitchFamily="2" charset="-122"/>
                          <a:ea typeface="宋体" pitchFamily="2" charset="-122"/>
                        </a:rPr>
                        <a:t>2007</a:t>
                      </a:r>
                      <a:r>
                        <a:rPr kumimoji="1" lang="zh-CN" altLang="en-US" sz="2000" b="0" i="0" u="none" strike="noStrike" cap="none" normalizeH="0" baseline="0">
                          <a:ln>
                            <a:noFill/>
                          </a:ln>
                          <a:solidFill>
                            <a:schemeClr val="tx1"/>
                          </a:solidFill>
                          <a:effectLst/>
                          <a:latin typeface="宋体" pitchFamily="2" charset="-122"/>
                          <a:ea typeface="宋体" pitchFamily="2" charset="-122"/>
                        </a:rPr>
                        <a:t>年</a:t>
                      </a:r>
                      <a:r>
                        <a:rPr kumimoji="1" lang="en-US" altLang="zh-CN" sz="2000" b="0" i="0" u="none" strike="noStrike" cap="none" normalizeH="0" baseline="0">
                          <a:ln>
                            <a:noFill/>
                          </a:ln>
                          <a:solidFill>
                            <a:schemeClr val="tx1"/>
                          </a:solidFill>
                          <a:effectLst/>
                          <a:latin typeface="宋体" pitchFamily="2" charset="-122"/>
                          <a:ea typeface="宋体" pitchFamily="2" charset="-122"/>
                        </a:rPr>
                        <a:t>11</a:t>
                      </a:r>
                      <a:r>
                        <a:rPr kumimoji="1" lang="zh-CN" altLang="en-US" sz="2000" b="0" i="0" u="none" strike="noStrike" cap="none" normalizeH="0" baseline="0">
                          <a:ln>
                            <a:noFill/>
                          </a:ln>
                          <a:solidFill>
                            <a:schemeClr val="tx1"/>
                          </a:solidFill>
                          <a:effectLst/>
                          <a:latin typeface="宋体" pitchFamily="2" charset="-122"/>
                          <a:ea typeface="宋体" pitchFamily="2" charset="-122"/>
                        </a:rPr>
                        <a:t>月</a:t>
                      </a:r>
                      <a:r>
                        <a:rPr kumimoji="1" lang="en-US" altLang="zh-CN" sz="2000" b="0" i="0" u="none" strike="noStrike" cap="none" normalizeH="0" baseline="0">
                          <a:ln>
                            <a:noFill/>
                          </a:ln>
                          <a:solidFill>
                            <a:schemeClr val="tx1"/>
                          </a:solidFill>
                          <a:effectLst/>
                          <a:latin typeface="宋体" pitchFamily="2" charset="-122"/>
                          <a:ea typeface="宋体" pitchFamily="2" charset="-122"/>
                        </a:rPr>
                        <a:t>5</a:t>
                      </a:r>
                      <a:r>
                        <a:rPr kumimoji="1" lang="zh-CN" altLang="en-US" sz="2000" b="0" i="0" u="none" strike="noStrike" cap="none" normalizeH="0" baseline="0">
                          <a:ln>
                            <a:noFill/>
                          </a:ln>
                          <a:solidFill>
                            <a:schemeClr val="tx1"/>
                          </a:solidFill>
                          <a:effectLst/>
                          <a:latin typeface="宋体" pitchFamily="2" charset="-122"/>
                          <a:ea typeface="宋体" pitchFamily="2" charset="-122"/>
                        </a:rPr>
                        <a:t>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5065">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宋体" pitchFamily="2" charset="-122"/>
                          <a:ea typeface="宋体" pitchFamily="2" charset="-122"/>
                        </a:rPr>
                        <a:t>发行种类</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宋体" pitchFamily="2" charset="-122"/>
                          <a:ea typeface="宋体" pitchFamily="2" charset="-122"/>
                        </a:rPr>
                        <a:t>美国存托股份（</a:t>
                      </a:r>
                      <a:r>
                        <a:rPr kumimoji="1" lang="en-US" altLang="zh-CN" sz="2000" b="0" i="0" u="none" strike="noStrike" cap="none" normalizeH="0" baseline="0" dirty="0">
                          <a:ln>
                            <a:noFill/>
                          </a:ln>
                          <a:solidFill>
                            <a:schemeClr val="tx1"/>
                          </a:solidFill>
                          <a:effectLst/>
                          <a:latin typeface="宋体" pitchFamily="2" charset="-122"/>
                          <a:ea typeface="宋体" pitchFamily="2" charset="-122"/>
                        </a:rPr>
                        <a:t>ADS</a:t>
                      </a:r>
                      <a:r>
                        <a:rPr kumimoji="1" lang="zh-CN" altLang="en-US" sz="2000" b="0" i="0" u="none" strike="noStrike" cap="none" normalizeH="0" baseline="0" dirty="0">
                          <a:ln>
                            <a:noFill/>
                          </a:ln>
                          <a:solidFill>
                            <a:schemeClr val="tx1"/>
                          </a:solidFill>
                          <a:effectLst/>
                          <a:latin typeface="宋体" pitchFamily="2" charset="-122"/>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itchFamily="2" charset="-122"/>
                          <a:ea typeface="宋体" pitchFamily="2" charset="-122"/>
                        </a:rPr>
                        <a:t>H</a:t>
                      </a:r>
                      <a:r>
                        <a:rPr kumimoji="1" lang="zh-CN" altLang="en-US" sz="2000" b="0" i="0" u="none" strike="noStrike" cap="none" normalizeH="0" baseline="0" dirty="0">
                          <a:ln>
                            <a:noFill/>
                          </a:ln>
                          <a:solidFill>
                            <a:schemeClr val="tx1"/>
                          </a:solidFill>
                          <a:effectLst/>
                          <a:latin typeface="宋体" pitchFamily="2" charset="-122"/>
                          <a:ea typeface="宋体" pitchFamily="2" charset="-122"/>
                        </a:rPr>
                        <a:t>股</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宋体" pitchFamily="2" charset="-122"/>
                          <a:ea typeface="宋体" pitchFamily="2" charset="-122"/>
                        </a:rPr>
                        <a:t>A</a:t>
                      </a:r>
                      <a:r>
                        <a:rPr kumimoji="1" lang="zh-CN" altLang="en-US" sz="2000" b="0" i="0" u="none" strike="noStrike" cap="none" normalizeH="0" baseline="0">
                          <a:ln>
                            <a:noFill/>
                          </a:ln>
                          <a:solidFill>
                            <a:schemeClr val="tx1"/>
                          </a:solidFill>
                          <a:effectLst/>
                          <a:latin typeface="宋体" pitchFamily="2" charset="-122"/>
                          <a:ea typeface="宋体" pitchFamily="2" charset="-122"/>
                        </a:rPr>
                        <a:t>股</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5522">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宋体" pitchFamily="2" charset="-122"/>
                          <a:ea typeface="宋体" pitchFamily="2" charset="-122"/>
                        </a:rPr>
                        <a:t>每股发行价格</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itchFamily="2" charset="-122"/>
                          <a:ea typeface="宋体" pitchFamily="2" charset="-122"/>
                        </a:rPr>
                        <a:t>16.44</a:t>
                      </a:r>
                      <a:r>
                        <a:rPr kumimoji="1" lang="zh-CN" altLang="en-US" sz="2000" b="0" i="0" u="none" strike="noStrike" cap="none" normalizeH="0" baseline="0" dirty="0">
                          <a:ln>
                            <a:noFill/>
                          </a:ln>
                          <a:solidFill>
                            <a:schemeClr val="tx1"/>
                          </a:solidFill>
                          <a:effectLst/>
                          <a:latin typeface="宋体" pitchFamily="2" charset="-122"/>
                          <a:ea typeface="宋体" pitchFamily="2" charset="-122"/>
                        </a:rPr>
                        <a:t>美元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itchFamily="2" charset="-122"/>
                          <a:ea typeface="宋体" pitchFamily="2" charset="-122"/>
                        </a:rPr>
                        <a:t>1.28</a:t>
                      </a:r>
                      <a:r>
                        <a:rPr kumimoji="1" lang="zh-CN" altLang="en-US" sz="2000" b="0" i="0" u="none" strike="noStrike" cap="none" normalizeH="0" baseline="0" dirty="0">
                          <a:ln>
                            <a:noFill/>
                          </a:ln>
                          <a:solidFill>
                            <a:schemeClr val="tx1"/>
                          </a:solidFill>
                          <a:effectLst/>
                          <a:latin typeface="宋体" pitchFamily="2" charset="-122"/>
                          <a:ea typeface="宋体" pitchFamily="2" charset="-122"/>
                        </a:rPr>
                        <a:t>港币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宋体" pitchFamily="2" charset="-122"/>
                          <a:ea typeface="宋体" pitchFamily="2" charset="-122"/>
                        </a:rPr>
                        <a:t>16.70</a:t>
                      </a:r>
                      <a:r>
                        <a:rPr kumimoji="1" lang="zh-CN" altLang="en-US" sz="2000" b="0" i="0" u="none" strike="noStrike" cap="none" normalizeH="0" baseline="0">
                          <a:ln>
                            <a:noFill/>
                          </a:ln>
                          <a:solidFill>
                            <a:schemeClr val="tx1"/>
                          </a:solidFill>
                          <a:effectLst/>
                          <a:latin typeface="宋体" pitchFamily="2" charset="-122"/>
                          <a:ea typeface="宋体" pitchFamily="2" charset="-122"/>
                        </a:rPr>
                        <a:t>元</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97163">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宋体" pitchFamily="2" charset="-122"/>
                          <a:ea typeface="宋体" pitchFamily="2" charset="-122"/>
                        </a:rPr>
                        <a:t>发行数量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宋体" pitchFamily="2" charset="-122"/>
                          <a:ea typeface="宋体" pitchFamily="2" charset="-122"/>
                          <a:cs typeface="Tahoma" pitchFamily="34" charset="0"/>
                        </a:rPr>
                        <a:t>41,345,210</a:t>
                      </a:r>
                      <a:r>
                        <a:rPr kumimoji="1" lang="zh-CN" altLang="en-US" sz="2000" b="0" i="0" u="none" strike="noStrike" cap="none" normalizeH="0" baseline="0">
                          <a:ln>
                            <a:noFill/>
                          </a:ln>
                          <a:solidFill>
                            <a:schemeClr val="tx1"/>
                          </a:solidFill>
                          <a:effectLst/>
                          <a:latin typeface="宋体" pitchFamily="2" charset="-122"/>
                          <a:ea typeface="宋体" pitchFamily="2" charset="-122"/>
                          <a:cs typeface="Tahoma" pitchFamily="34" charset="0"/>
                        </a:rPr>
                        <a:t>份</a:t>
                      </a:r>
                      <a:r>
                        <a:rPr kumimoji="1" lang="en-US" altLang="zh-CN" sz="2000" b="0" i="0" u="none" strike="noStrike" cap="none" normalizeH="0" baseline="0">
                          <a:ln>
                            <a:noFill/>
                          </a:ln>
                          <a:solidFill>
                            <a:schemeClr val="tx1"/>
                          </a:solidFill>
                          <a:effectLst/>
                          <a:latin typeface="宋体" pitchFamily="2" charset="-122"/>
                          <a:ea typeface="宋体" pitchFamily="2" charset="-122"/>
                          <a:cs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13,447,897,000股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itchFamily="2" charset="-122"/>
                          <a:ea typeface="宋体" pitchFamily="2" charset="-122"/>
                        </a:rPr>
                        <a:t>4,000,000,000</a:t>
                      </a:r>
                      <a:r>
                        <a:rPr kumimoji="1" lang="zh-CN" altLang="en-US" sz="2000" b="0" i="0" u="none" strike="noStrike" cap="none" normalizeH="0" baseline="0" dirty="0">
                          <a:ln>
                            <a:noFill/>
                          </a:ln>
                          <a:solidFill>
                            <a:schemeClr val="tx1"/>
                          </a:solidFill>
                          <a:effectLst/>
                          <a:latin typeface="宋体" pitchFamily="2" charset="-122"/>
                          <a:ea typeface="宋体" pitchFamily="2" charset="-122"/>
                        </a:rPr>
                        <a:t>股</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5522">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宋体" pitchFamily="2" charset="-122"/>
                          <a:ea typeface="宋体" pitchFamily="2" charset="-122"/>
                        </a:rPr>
                        <a:t>筹资净额</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itchFamily="2" charset="-122"/>
                          <a:ea typeface="宋体" pitchFamily="2" charset="-122"/>
                        </a:rPr>
                        <a:t>         203.37</a:t>
                      </a:r>
                      <a:r>
                        <a:rPr kumimoji="1" lang="zh-CN" altLang="en-US" sz="2000" b="0" i="0" u="none" strike="noStrike" cap="none" normalizeH="0" baseline="0" dirty="0">
                          <a:ln>
                            <a:noFill/>
                          </a:ln>
                          <a:solidFill>
                            <a:schemeClr val="tx1"/>
                          </a:solidFill>
                          <a:effectLst/>
                          <a:latin typeface="宋体" pitchFamily="2" charset="-122"/>
                          <a:ea typeface="宋体" pitchFamily="2" charset="-122"/>
                        </a:rPr>
                        <a:t>亿元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itchFamily="2" charset="-122"/>
                          <a:ea typeface="宋体" pitchFamily="2" charset="-122"/>
                        </a:rPr>
                        <a:t>662.43</a:t>
                      </a:r>
                      <a:r>
                        <a:rPr kumimoji="1" lang="zh-CN" altLang="en-US" sz="2000" b="0" i="0" u="none" strike="noStrike" cap="none" normalizeH="0" baseline="0" dirty="0">
                          <a:ln>
                            <a:noFill/>
                          </a:ln>
                          <a:solidFill>
                            <a:schemeClr val="tx1"/>
                          </a:solidFill>
                          <a:effectLst/>
                          <a:latin typeface="宋体" pitchFamily="2" charset="-122"/>
                          <a:ea typeface="宋体" pitchFamily="2" charset="-122"/>
                        </a:rPr>
                        <a:t>亿元</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5522">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宋体" pitchFamily="2" charset="-122"/>
                          <a:ea typeface="宋体" pitchFamily="2" charset="-122"/>
                        </a:rPr>
                        <a:t>股权比例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宋体" pitchFamily="2" charset="-122"/>
                          <a:ea typeface="宋体" pitchFamily="2" charset="-122"/>
                        </a:rPr>
                        <a:t>          11.53%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itchFamily="2" charset="-122"/>
                          <a:ea typeface="宋体" pitchFamily="2" charset="-122"/>
                        </a:rPr>
                        <a:t>2.18%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62928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2800" dirty="0">
                <a:latin typeface="宋体" panose="02010600030101010101" pitchFamily="2" charset="-122"/>
                <a:ea typeface="宋体" panose="02010600030101010101" pitchFamily="2" charset="-122"/>
              </a:rPr>
              <a:t>中国石油</a:t>
            </a:r>
            <a:r>
              <a:rPr lang="en-US" altLang="zh-CN" sz="2800" dirty="0">
                <a:latin typeface="宋体" panose="02010600030101010101" pitchFamily="2" charset="-122"/>
                <a:ea typeface="宋体" panose="02010600030101010101" pitchFamily="2" charset="-122"/>
              </a:rPr>
              <a:t>A</a:t>
            </a:r>
            <a:r>
              <a:rPr lang="zh-CN" altLang="en-US" sz="2800" dirty="0">
                <a:latin typeface="宋体" panose="02010600030101010101" pitchFamily="2" charset="-122"/>
                <a:ea typeface="宋体" panose="02010600030101010101" pitchFamily="2" charset="-122"/>
              </a:rPr>
              <a:t>股发行案例</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552473"/>
            <a:ext cx="10515600" cy="4624490"/>
          </a:xfrm>
        </p:spPr>
        <p:txBody>
          <a:bodyPr>
            <a:noAutofit/>
          </a:bodyPr>
          <a:lstStyle/>
          <a:p>
            <a:r>
              <a:rPr lang="zh-CN" altLang="en-US" sz="2000" dirty="0">
                <a:latin typeface="宋体" panose="02010600030101010101" pitchFamily="2" charset="-122"/>
                <a:ea typeface="宋体" panose="02010600030101010101" pitchFamily="2" charset="-122"/>
              </a:rPr>
              <a:t>中国石油</a:t>
            </a:r>
            <a:r>
              <a:rPr lang="en-US" altLang="zh-CN" sz="2000" dirty="0">
                <a:latin typeface="宋体" panose="02010600030101010101" pitchFamily="2" charset="-122"/>
                <a:ea typeface="宋体" panose="02010600030101010101" pitchFamily="2" charset="-122"/>
              </a:rPr>
              <a:t>A</a:t>
            </a:r>
            <a:r>
              <a:rPr lang="zh-CN" altLang="en-US" sz="2000" dirty="0">
                <a:latin typeface="宋体" panose="02010600030101010101" pitchFamily="2" charset="-122"/>
                <a:ea typeface="宋体" panose="02010600030101010101" pitchFamily="2" charset="-122"/>
              </a:rPr>
              <a:t>股发行前后股权结构的变化</a:t>
            </a:r>
            <a:endParaRPr lang="en-US" altLang="zh-CN"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11</a:t>
            </a:fld>
            <a:endParaRPr lang="zh-CN" altLang="en-US"/>
          </a:p>
        </p:txBody>
      </p:sp>
      <p:pic>
        <p:nvPicPr>
          <p:cNvPr id="6" name="Picture 5" descr="QQ截图未命名">
            <a:extLst>
              <a:ext uri="{FF2B5EF4-FFF2-40B4-BE49-F238E27FC236}">
                <a16:creationId xmlns:a16="http://schemas.microsoft.com/office/drawing/2014/main" id="{B1DD7FEF-BB28-4F11-A503-A2D2C0408F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799" y="2118529"/>
            <a:ext cx="9529187" cy="4380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478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755650" y="-242800"/>
            <a:ext cx="10515600" cy="1325563"/>
          </a:xfrm>
        </p:spPr>
        <p:txBody>
          <a:bodyPr>
            <a:normAutofit/>
          </a:bodyPr>
          <a:lstStyle/>
          <a:p>
            <a:r>
              <a:rPr lang="zh-CN" altLang="en-US" sz="2800" dirty="0">
                <a:latin typeface="宋体" panose="02010600030101010101" pitchFamily="2" charset="-122"/>
                <a:ea typeface="宋体" panose="02010600030101010101" pitchFamily="2" charset="-122"/>
              </a:rPr>
              <a:t>中国石油</a:t>
            </a:r>
            <a:r>
              <a:rPr lang="en-US" altLang="zh-CN" sz="2800" dirty="0">
                <a:latin typeface="宋体" panose="02010600030101010101" pitchFamily="2" charset="-122"/>
                <a:ea typeface="宋体" panose="02010600030101010101" pitchFamily="2" charset="-122"/>
              </a:rPr>
              <a:t>A</a:t>
            </a:r>
            <a:r>
              <a:rPr lang="zh-CN" altLang="en-US" sz="2800" dirty="0">
                <a:latin typeface="宋体" panose="02010600030101010101" pitchFamily="2" charset="-122"/>
                <a:ea typeface="宋体" panose="02010600030101010101" pitchFamily="2" charset="-122"/>
              </a:rPr>
              <a:t>股发行案例</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834017"/>
            <a:ext cx="10515600" cy="4699852"/>
          </a:xfrm>
        </p:spPr>
        <p:txBody>
          <a:bodyPr>
            <a:noAutofit/>
          </a:bodyPr>
          <a:lstStyle/>
          <a:p>
            <a:r>
              <a:rPr lang="zh-CN" altLang="en-US" sz="1800" dirty="0">
                <a:latin typeface="宋体" panose="02010600030101010101" pitchFamily="2" charset="-122"/>
                <a:ea typeface="宋体" panose="02010600030101010101" pitchFamily="2" charset="-122"/>
              </a:rPr>
              <a:t>上市日程（</a:t>
            </a:r>
            <a:r>
              <a:rPr lang="en-US" altLang="zh-CN" sz="1800" dirty="0">
                <a:latin typeface="宋体" panose="02010600030101010101" pitchFamily="2" charset="-122"/>
                <a:ea typeface="宋体" panose="02010600030101010101" pitchFamily="2" charset="-122"/>
              </a:rPr>
              <a:t>2007</a:t>
            </a:r>
            <a:r>
              <a:rPr lang="zh-CN" altLang="en-US" sz="1800" dirty="0">
                <a:latin typeface="宋体" panose="02010600030101010101" pitchFamily="2" charset="-122"/>
                <a:ea typeface="宋体" panose="02010600030101010101" pitchFamily="2" charset="-122"/>
              </a:rPr>
              <a:t>年）</a:t>
            </a:r>
            <a:endParaRPr lang="en-US" altLang="zh-CN" sz="1800" dirty="0">
              <a:latin typeface="宋体" panose="02010600030101010101" pitchFamily="2" charset="-122"/>
              <a:ea typeface="宋体" panose="02010600030101010101" pitchFamily="2" charset="-122"/>
            </a:endParaRPr>
          </a:p>
          <a:p>
            <a:pPr>
              <a:buSzPct val="70000"/>
              <a:buFont typeface="Wingdings" pitchFamily="2" charset="2"/>
              <a:buChar char="p"/>
            </a:pPr>
            <a:r>
              <a:rPr lang="en-US" altLang="zh-CN" sz="1800" dirty="0">
                <a:latin typeface="宋体" panose="02010600030101010101" pitchFamily="2" charset="-122"/>
                <a:ea typeface="宋体" panose="02010600030101010101" pitchFamily="2" charset="-122"/>
              </a:rPr>
              <a:t>06</a:t>
            </a:r>
            <a:r>
              <a:rPr lang="zh-CN" altLang="en-US" sz="1800" dirty="0">
                <a:latin typeface="宋体" panose="02010600030101010101" pitchFamily="2" charset="-122"/>
                <a:ea typeface="宋体" panose="02010600030101010101" pitchFamily="2" charset="-122"/>
              </a:rPr>
              <a:t>月</a:t>
            </a:r>
            <a:r>
              <a:rPr lang="en-US" altLang="zh-CN" sz="1800" dirty="0">
                <a:latin typeface="宋体" panose="02010600030101010101" pitchFamily="2" charset="-122"/>
                <a:ea typeface="宋体" panose="02010600030101010101" pitchFamily="2" charset="-122"/>
              </a:rPr>
              <a:t>20</a:t>
            </a:r>
            <a:r>
              <a:rPr lang="zh-CN" altLang="en-US" sz="1800" dirty="0">
                <a:latin typeface="宋体" panose="02010600030101010101" pitchFamily="2" charset="-122"/>
                <a:ea typeface="宋体" panose="02010600030101010101" pitchFamily="2" charset="-122"/>
              </a:rPr>
              <a:t>日：中石油拟在中国内地发行不超过</a:t>
            </a:r>
            <a:r>
              <a:rPr lang="en-US" altLang="zh-CN" sz="1800" dirty="0">
                <a:latin typeface="宋体" panose="02010600030101010101" pitchFamily="2" charset="-122"/>
                <a:ea typeface="宋体" panose="02010600030101010101" pitchFamily="2" charset="-122"/>
              </a:rPr>
              <a:t>40</a:t>
            </a:r>
            <a:r>
              <a:rPr lang="zh-CN" altLang="en-US" sz="1800" dirty="0">
                <a:latin typeface="宋体" panose="02010600030101010101" pitchFamily="2" charset="-122"/>
                <a:ea typeface="宋体" panose="02010600030101010101" pitchFamily="2" charset="-122"/>
              </a:rPr>
              <a:t>亿股</a:t>
            </a:r>
            <a:r>
              <a:rPr lang="en-US" altLang="zh-CN" sz="1800" dirty="0">
                <a:latin typeface="宋体" panose="02010600030101010101" pitchFamily="2" charset="-122"/>
                <a:ea typeface="宋体" panose="02010600030101010101" pitchFamily="2" charset="-122"/>
              </a:rPr>
              <a:t>A</a:t>
            </a:r>
            <a:r>
              <a:rPr lang="zh-CN" altLang="en-US" sz="1800" dirty="0">
                <a:latin typeface="宋体" panose="02010600030101010101" pitchFamily="2" charset="-122"/>
                <a:ea typeface="宋体" panose="02010600030101010101" pitchFamily="2" charset="-122"/>
              </a:rPr>
              <a:t>股</a:t>
            </a:r>
          </a:p>
          <a:p>
            <a:pPr>
              <a:buSzPct val="70000"/>
              <a:buFont typeface="Wingdings" pitchFamily="2" charset="2"/>
              <a:buChar char="p"/>
            </a:pPr>
            <a:r>
              <a:rPr lang="en-US" altLang="zh-CN" sz="1800" dirty="0">
                <a:latin typeface="宋体" panose="02010600030101010101" pitchFamily="2" charset="-122"/>
                <a:ea typeface="宋体" panose="02010600030101010101" pitchFamily="2" charset="-122"/>
              </a:rPr>
              <a:t>08</a:t>
            </a:r>
            <a:r>
              <a:rPr lang="zh-CN" altLang="en-US" sz="1800" dirty="0">
                <a:latin typeface="宋体" panose="02010600030101010101" pitchFamily="2" charset="-122"/>
                <a:ea typeface="宋体" panose="02010600030101010101" pitchFamily="2" charset="-122"/>
              </a:rPr>
              <a:t>月</a:t>
            </a:r>
            <a:r>
              <a:rPr lang="en-US" altLang="zh-CN" sz="1800" dirty="0">
                <a:latin typeface="宋体" panose="02010600030101010101" pitchFamily="2" charset="-122"/>
                <a:ea typeface="宋体" panose="02010600030101010101" pitchFamily="2" charset="-122"/>
              </a:rPr>
              <a:t>10</a:t>
            </a:r>
            <a:r>
              <a:rPr lang="zh-CN" altLang="en-US" sz="1800" dirty="0">
                <a:latin typeface="宋体" panose="02010600030101010101" pitchFamily="2" charset="-122"/>
                <a:ea typeface="宋体" panose="02010600030101010101" pitchFamily="2" charset="-122"/>
              </a:rPr>
              <a:t>日：中石油临时股东大会批准</a:t>
            </a:r>
            <a:r>
              <a:rPr lang="en-US" altLang="zh-CN" sz="1800" dirty="0">
                <a:latin typeface="宋体" panose="02010600030101010101" pitchFamily="2" charset="-122"/>
                <a:ea typeface="宋体" panose="02010600030101010101" pitchFamily="2" charset="-122"/>
              </a:rPr>
              <a:t>A</a:t>
            </a:r>
            <a:r>
              <a:rPr lang="zh-CN" altLang="en-US" sz="1800" dirty="0">
                <a:latin typeface="宋体" panose="02010600030101010101" pitchFamily="2" charset="-122"/>
                <a:ea typeface="宋体" panose="02010600030101010101" pitchFamily="2" charset="-122"/>
              </a:rPr>
              <a:t>股发行议案 </a:t>
            </a:r>
            <a:endParaRPr lang="en-US" altLang="zh-CN" sz="1800" dirty="0">
              <a:latin typeface="宋体" panose="02010600030101010101" pitchFamily="2" charset="-122"/>
              <a:ea typeface="宋体" panose="02010600030101010101" pitchFamily="2" charset="-122"/>
            </a:endParaRPr>
          </a:p>
          <a:p>
            <a:pPr>
              <a:buSzPct val="70000"/>
              <a:buFont typeface="Wingdings" pitchFamily="2" charset="2"/>
              <a:buChar char="p"/>
            </a:pPr>
            <a:r>
              <a:rPr lang="en-US" altLang="zh-CN" sz="1800" dirty="0">
                <a:latin typeface="宋体" panose="02010600030101010101" pitchFamily="2" charset="-122"/>
                <a:ea typeface="宋体" panose="02010600030101010101" pitchFamily="2" charset="-122"/>
              </a:rPr>
              <a:t>09</a:t>
            </a:r>
            <a:r>
              <a:rPr lang="zh-CN" altLang="en-US" sz="1800" dirty="0">
                <a:latin typeface="宋体" panose="02010600030101010101" pitchFamily="2" charset="-122"/>
                <a:ea typeface="宋体" panose="02010600030101010101" pitchFamily="2" charset="-122"/>
              </a:rPr>
              <a:t>月</a:t>
            </a:r>
            <a:r>
              <a:rPr lang="en-US" altLang="zh-CN" sz="1800" dirty="0">
                <a:latin typeface="宋体" panose="02010600030101010101" pitchFamily="2" charset="-122"/>
                <a:ea typeface="宋体" panose="02010600030101010101" pitchFamily="2" charset="-122"/>
              </a:rPr>
              <a:t>20</a:t>
            </a:r>
            <a:r>
              <a:rPr lang="zh-CN" altLang="en-US" sz="1800" dirty="0">
                <a:latin typeface="宋体" panose="02010600030101010101" pitchFamily="2" charset="-122"/>
                <a:ea typeface="宋体" panose="02010600030101010101" pitchFamily="2" charset="-122"/>
              </a:rPr>
              <a:t>日：公司宣布已向证监会递交</a:t>
            </a:r>
            <a:r>
              <a:rPr lang="en-US" altLang="zh-CN" sz="1800" dirty="0">
                <a:latin typeface="宋体" panose="02010600030101010101" pitchFamily="2" charset="-122"/>
                <a:ea typeface="宋体" panose="02010600030101010101" pitchFamily="2" charset="-122"/>
              </a:rPr>
              <a:t>IPO</a:t>
            </a:r>
            <a:r>
              <a:rPr lang="zh-CN" altLang="en-US" sz="1800" dirty="0">
                <a:latin typeface="宋体" panose="02010600030101010101" pitchFamily="2" charset="-122"/>
                <a:ea typeface="宋体" panose="02010600030101010101" pitchFamily="2" charset="-122"/>
              </a:rPr>
              <a:t>招股书申报稿</a:t>
            </a:r>
            <a:endParaRPr lang="en-US" altLang="zh-CN" sz="1800" dirty="0">
              <a:latin typeface="宋体" panose="02010600030101010101" pitchFamily="2" charset="-122"/>
              <a:ea typeface="宋体" panose="02010600030101010101" pitchFamily="2" charset="-122"/>
            </a:endParaRPr>
          </a:p>
          <a:p>
            <a:pPr>
              <a:buSzPct val="70000"/>
              <a:buFont typeface="Wingdings" pitchFamily="2" charset="2"/>
              <a:buChar char="p"/>
            </a:pPr>
            <a:r>
              <a:rPr lang="en-US" altLang="zh-CN" sz="1800" dirty="0">
                <a:latin typeface="宋体" panose="02010600030101010101" pitchFamily="2" charset="-122"/>
                <a:ea typeface="宋体" panose="02010600030101010101" pitchFamily="2" charset="-122"/>
              </a:rPr>
              <a:t>09</a:t>
            </a:r>
            <a:r>
              <a:rPr lang="zh-CN" altLang="en-US" sz="1800" dirty="0">
                <a:latin typeface="宋体" panose="02010600030101010101" pitchFamily="2" charset="-122"/>
                <a:ea typeface="宋体" panose="02010600030101010101" pitchFamily="2" charset="-122"/>
              </a:rPr>
              <a:t>月</a:t>
            </a:r>
            <a:r>
              <a:rPr lang="en-US" altLang="zh-CN" sz="1800" dirty="0">
                <a:latin typeface="宋体" panose="02010600030101010101" pitchFamily="2" charset="-122"/>
                <a:ea typeface="宋体" panose="02010600030101010101" pitchFamily="2" charset="-122"/>
              </a:rPr>
              <a:t>24</a:t>
            </a:r>
            <a:r>
              <a:rPr lang="zh-CN" altLang="en-US" sz="1800" dirty="0">
                <a:latin typeface="宋体" panose="02010600030101010101" pitchFamily="2" charset="-122"/>
                <a:ea typeface="宋体" panose="02010600030101010101" pitchFamily="2" charset="-122"/>
              </a:rPr>
              <a:t>日：证监会发审会议审核通过中石油</a:t>
            </a:r>
            <a:r>
              <a:rPr lang="en-US" altLang="zh-CN" sz="1800" dirty="0">
                <a:latin typeface="宋体" panose="02010600030101010101" pitchFamily="2" charset="-122"/>
                <a:ea typeface="宋体" panose="02010600030101010101" pitchFamily="2" charset="-122"/>
              </a:rPr>
              <a:t>A</a:t>
            </a:r>
            <a:r>
              <a:rPr lang="zh-CN" altLang="en-US" sz="1800" dirty="0">
                <a:latin typeface="宋体" panose="02010600030101010101" pitchFamily="2" charset="-122"/>
                <a:ea typeface="宋体" panose="02010600030101010101" pitchFamily="2" charset="-122"/>
              </a:rPr>
              <a:t>股</a:t>
            </a:r>
            <a:r>
              <a:rPr lang="en-US" altLang="zh-CN" sz="1800" dirty="0">
                <a:latin typeface="宋体" panose="02010600030101010101" pitchFamily="2" charset="-122"/>
                <a:ea typeface="宋体" panose="02010600030101010101" pitchFamily="2" charset="-122"/>
              </a:rPr>
              <a:t>IPO</a:t>
            </a:r>
            <a:r>
              <a:rPr lang="zh-CN" altLang="en-US" sz="1800" dirty="0">
                <a:latin typeface="宋体" panose="02010600030101010101" pitchFamily="2" charset="-122"/>
                <a:ea typeface="宋体" panose="02010600030101010101" pitchFamily="2" charset="-122"/>
              </a:rPr>
              <a:t>申请</a:t>
            </a:r>
            <a:endParaRPr lang="en-US" altLang="zh-CN" sz="1800" dirty="0">
              <a:latin typeface="宋体" panose="02010600030101010101" pitchFamily="2" charset="-122"/>
              <a:ea typeface="宋体" panose="02010600030101010101" pitchFamily="2" charset="-122"/>
            </a:endParaRPr>
          </a:p>
          <a:p>
            <a:pPr>
              <a:buSzPct val="70000"/>
              <a:buFont typeface="Wingdings" pitchFamily="2" charset="2"/>
              <a:buChar char="p"/>
            </a:pPr>
            <a:r>
              <a:rPr lang="en-US" altLang="zh-CN" sz="1800" dirty="0">
                <a:latin typeface="宋体" panose="02010600030101010101" pitchFamily="2" charset="-122"/>
                <a:ea typeface="宋体" panose="02010600030101010101" pitchFamily="2" charset="-122"/>
              </a:rPr>
              <a:t>10</a:t>
            </a:r>
            <a:r>
              <a:rPr lang="zh-CN" altLang="en-US" sz="1800" dirty="0">
                <a:latin typeface="宋体" panose="02010600030101010101" pitchFamily="2" charset="-122"/>
                <a:ea typeface="宋体" panose="02010600030101010101" pitchFamily="2" charset="-122"/>
              </a:rPr>
              <a:t>月</a:t>
            </a:r>
            <a:r>
              <a:rPr lang="en-US" altLang="zh-CN" sz="1800" dirty="0">
                <a:latin typeface="宋体" panose="02010600030101010101" pitchFamily="2" charset="-122"/>
                <a:ea typeface="宋体" panose="02010600030101010101" pitchFamily="2" charset="-122"/>
              </a:rPr>
              <a:t>22</a:t>
            </a:r>
            <a:r>
              <a:rPr lang="zh-CN" altLang="en-US" sz="1800" dirty="0">
                <a:latin typeface="宋体" panose="02010600030101010101" pitchFamily="2" charset="-122"/>
                <a:ea typeface="宋体" panose="02010600030101010101" pitchFamily="2" charset="-122"/>
              </a:rPr>
              <a:t>日－</a:t>
            </a:r>
            <a:r>
              <a:rPr lang="en-US" altLang="zh-CN" sz="1800" dirty="0">
                <a:latin typeface="宋体" panose="02010600030101010101" pitchFamily="2" charset="-122"/>
                <a:ea typeface="宋体" panose="02010600030101010101" pitchFamily="2" charset="-122"/>
              </a:rPr>
              <a:t>24</a:t>
            </a:r>
            <a:r>
              <a:rPr lang="zh-CN" altLang="en-US" sz="1800" dirty="0">
                <a:latin typeface="宋体" panose="02010600030101010101" pitchFamily="2" charset="-122"/>
                <a:ea typeface="宋体" panose="02010600030101010101" pitchFamily="2" charset="-122"/>
              </a:rPr>
              <a:t>日：进行询价推介 </a:t>
            </a:r>
            <a:endParaRPr lang="en-US" altLang="zh-CN" sz="1800" dirty="0">
              <a:latin typeface="宋体" panose="02010600030101010101" pitchFamily="2" charset="-122"/>
              <a:ea typeface="宋体" panose="02010600030101010101" pitchFamily="2" charset="-122"/>
            </a:endParaRPr>
          </a:p>
          <a:p>
            <a:pPr>
              <a:buSzPct val="70000"/>
              <a:buFont typeface="Wingdings" pitchFamily="2" charset="2"/>
              <a:buChar char="p"/>
            </a:pPr>
            <a:r>
              <a:rPr lang="en-US" altLang="zh-CN" sz="1800" dirty="0">
                <a:latin typeface="宋体" panose="02010600030101010101" pitchFamily="2" charset="-122"/>
                <a:ea typeface="宋体" panose="02010600030101010101" pitchFamily="2" charset="-122"/>
              </a:rPr>
              <a:t>10</a:t>
            </a:r>
            <a:r>
              <a:rPr lang="zh-CN" altLang="en-US" sz="1800" dirty="0">
                <a:latin typeface="宋体" panose="02010600030101010101" pitchFamily="2" charset="-122"/>
                <a:ea typeface="宋体" panose="02010600030101010101" pitchFamily="2" charset="-122"/>
              </a:rPr>
              <a:t>月</a:t>
            </a:r>
            <a:r>
              <a:rPr lang="en-US" altLang="zh-CN" sz="1800" dirty="0">
                <a:latin typeface="宋体" panose="02010600030101010101" pitchFamily="2" charset="-122"/>
                <a:ea typeface="宋体" panose="02010600030101010101" pitchFamily="2" charset="-122"/>
              </a:rPr>
              <a:t>25</a:t>
            </a:r>
            <a:r>
              <a:rPr lang="zh-CN" altLang="en-US" sz="1800" dirty="0">
                <a:latin typeface="宋体" panose="02010600030101010101" pitchFamily="2" charset="-122"/>
                <a:ea typeface="宋体" panose="02010600030101010101" pitchFamily="2" charset="-122"/>
              </a:rPr>
              <a:t>日－</a:t>
            </a:r>
            <a:r>
              <a:rPr lang="en-US" altLang="zh-CN" sz="1800" dirty="0">
                <a:latin typeface="宋体" panose="02010600030101010101" pitchFamily="2" charset="-122"/>
                <a:ea typeface="宋体" panose="02010600030101010101" pitchFamily="2" charset="-122"/>
              </a:rPr>
              <a:t>26</a:t>
            </a:r>
            <a:r>
              <a:rPr lang="zh-CN" altLang="en-US" sz="1800" dirty="0">
                <a:latin typeface="宋体" panose="02010600030101010101" pitchFamily="2" charset="-122"/>
                <a:ea typeface="宋体" panose="02010600030101010101" pitchFamily="2" charset="-122"/>
              </a:rPr>
              <a:t>日：网下及网上申购缴款 网上为</a:t>
            </a:r>
            <a:r>
              <a:rPr lang="en-US" altLang="zh-CN" sz="1800" dirty="0">
                <a:latin typeface="宋体" panose="02010600030101010101" pitchFamily="2" charset="-122"/>
                <a:ea typeface="宋体" panose="02010600030101010101" pitchFamily="2" charset="-122"/>
              </a:rPr>
              <a:t>26</a:t>
            </a:r>
            <a:r>
              <a:rPr lang="zh-CN" altLang="en-US" sz="1800" dirty="0">
                <a:latin typeface="宋体" panose="02010600030101010101" pitchFamily="2" charset="-122"/>
                <a:ea typeface="宋体" panose="02010600030101010101" pitchFamily="2" charset="-122"/>
              </a:rPr>
              <a:t>日</a:t>
            </a:r>
            <a:endParaRPr lang="en-US" altLang="zh-CN" sz="1800" dirty="0">
              <a:latin typeface="宋体" panose="02010600030101010101" pitchFamily="2" charset="-122"/>
              <a:ea typeface="宋体" panose="02010600030101010101" pitchFamily="2" charset="-122"/>
            </a:endParaRPr>
          </a:p>
          <a:p>
            <a:pPr>
              <a:buSzPct val="70000"/>
              <a:buFont typeface="Wingdings" pitchFamily="2" charset="2"/>
              <a:buChar char="p"/>
            </a:pPr>
            <a:r>
              <a:rPr lang="en-US" altLang="zh-CN" sz="1800" dirty="0">
                <a:latin typeface="宋体" panose="02010600030101010101" pitchFamily="2" charset="-122"/>
                <a:ea typeface="宋体" panose="02010600030101010101" pitchFamily="2" charset="-122"/>
              </a:rPr>
              <a:t>10</a:t>
            </a:r>
            <a:r>
              <a:rPr lang="zh-CN" altLang="en-US" sz="1800" dirty="0">
                <a:latin typeface="宋体" panose="02010600030101010101" pitchFamily="2" charset="-122"/>
                <a:ea typeface="宋体" panose="02010600030101010101" pitchFamily="2" charset="-122"/>
              </a:rPr>
              <a:t>月</a:t>
            </a:r>
            <a:r>
              <a:rPr lang="en-US" altLang="zh-CN" sz="1800" dirty="0">
                <a:latin typeface="宋体" panose="02010600030101010101" pitchFamily="2" charset="-122"/>
                <a:ea typeface="宋体" panose="02010600030101010101" pitchFamily="2" charset="-122"/>
              </a:rPr>
              <a:t>30</a:t>
            </a:r>
            <a:r>
              <a:rPr lang="zh-CN" altLang="en-US" sz="1800" dirty="0">
                <a:latin typeface="宋体" panose="02010600030101010101" pitchFamily="2" charset="-122"/>
                <a:ea typeface="宋体" panose="02010600030101010101" pitchFamily="2" charset="-122"/>
              </a:rPr>
              <a:t>日</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刊登定价公告 </a:t>
            </a:r>
            <a:endParaRPr lang="en-US" altLang="zh-CN" sz="1800" dirty="0">
              <a:latin typeface="宋体" panose="02010600030101010101" pitchFamily="2" charset="-122"/>
              <a:ea typeface="宋体" panose="02010600030101010101" pitchFamily="2" charset="-122"/>
            </a:endParaRPr>
          </a:p>
          <a:p>
            <a:pPr>
              <a:buSzPct val="70000"/>
              <a:buFont typeface="Wingdings" pitchFamily="2" charset="2"/>
              <a:buChar char="p"/>
            </a:pPr>
            <a:r>
              <a:rPr lang="en-US" altLang="zh-CN" sz="1800" dirty="0">
                <a:latin typeface="宋体" panose="02010600030101010101" pitchFamily="2" charset="-122"/>
                <a:ea typeface="宋体" panose="02010600030101010101" pitchFamily="2" charset="-122"/>
              </a:rPr>
              <a:t>11</a:t>
            </a:r>
            <a:r>
              <a:rPr lang="zh-CN" altLang="en-US" sz="1800" dirty="0">
                <a:latin typeface="宋体" panose="02010600030101010101" pitchFamily="2" charset="-122"/>
                <a:ea typeface="宋体" panose="02010600030101010101" pitchFamily="2" charset="-122"/>
              </a:rPr>
              <a:t>月</a:t>
            </a:r>
            <a:r>
              <a:rPr lang="en-US" altLang="zh-CN" sz="1800" dirty="0">
                <a:latin typeface="宋体" panose="02010600030101010101" pitchFamily="2" charset="-122"/>
                <a:ea typeface="宋体" panose="02010600030101010101" pitchFamily="2" charset="-122"/>
              </a:rPr>
              <a:t>05</a:t>
            </a:r>
            <a:r>
              <a:rPr lang="zh-CN" altLang="en-US" sz="1800" dirty="0">
                <a:latin typeface="宋体" panose="02010600030101010101" pitchFamily="2" charset="-122"/>
                <a:ea typeface="宋体" panose="02010600030101010101" pitchFamily="2" charset="-122"/>
              </a:rPr>
              <a:t>日</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股票上市日 </a:t>
            </a:r>
            <a:endParaRPr lang="en-US" altLang="zh-CN" sz="18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673100" y="70310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12</a:t>
            </a:fld>
            <a:endParaRPr lang="zh-CN" altLang="en-US"/>
          </a:p>
        </p:txBody>
      </p:sp>
      <p:pic>
        <p:nvPicPr>
          <p:cNvPr id="6" name="图片 5">
            <a:extLst>
              <a:ext uri="{FF2B5EF4-FFF2-40B4-BE49-F238E27FC236}">
                <a16:creationId xmlns:a16="http://schemas.microsoft.com/office/drawing/2014/main" id="{119B8196-7ADA-4706-AEED-D9B93DD8C3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199" y="3707267"/>
            <a:ext cx="6187881" cy="2903419"/>
          </a:xfrm>
          <a:prstGeom prst="rect">
            <a:avLst/>
          </a:prstGeom>
        </p:spPr>
      </p:pic>
    </p:spTree>
    <p:extLst>
      <p:ext uri="{BB962C8B-B14F-4D97-AF65-F5344CB8AC3E}">
        <p14:creationId xmlns:p14="http://schemas.microsoft.com/office/powerpoint/2010/main" val="2178724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298465"/>
            <a:ext cx="10515600" cy="1325563"/>
          </a:xfrm>
        </p:spPr>
        <p:txBody>
          <a:bodyPr>
            <a:normAutofit/>
          </a:bodyPr>
          <a:lstStyle/>
          <a:p>
            <a:r>
              <a:rPr lang="zh-CN" altLang="en-US" sz="2800" dirty="0">
                <a:latin typeface="宋体" panose="02010600030101010101" pitchFamily="2" charset="-122"/>
                <a:ea typeface="宋体" panose="02010600030101010101" pitchFamily="2" charset="-122"/>
              </a:rPr>
              <a:t>中国石油</a:t>
            </a:r>
            <a:r>
              <a:rPr lang="en-US" altLang="zh-CN" sz="2800" dirty="0">
                <a:latin typeface="宋体" panose="02010600030101010101" pitchFamily="2" charset="-122"/>
                <a:ea typeface="宋体" panose="02010600030101010101" pitchFamily="2" charset="-122"/>
              </a:rPr>
              <a:t>A</a:t>
            </a:r>
            <a:r>
              <a:rPr lang="zh-CN" altLang="en-US" sz="2800" dirty="0">
                <a:latin typeface="宋体" panose="02010600030101010101" pitchFamily="2" charset="-122"/>
                <a:ea typeface="宋体" panose="02010600030101010101" pitchFamily="2" charset="-122"/>
              </a:rPr>
              <a:t>股发行案例：发行基本情况</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577501"/>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13</a:t>
            </a:fld>
            <a:endParaRPr lang="zh-CN" altLang="en-US"/>
          </a:p>
        </p:txBody>
      </p:sp>
      <p:pic>
        <p:nvPicPr>
          <p:cNvPr id="6" name="Picture 2">
            <a:extLst>
              <a:ext uri="{FF2B5EF4-FFF2-40B4-BE49-F238E27FC236}">
                <a16:creationId xmlns:a16="http://schemas.microsoft.com/office/drawing/2014/main" id="{8B4541F7-BC20-4349-95EA-A3EF6A5C2F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799" y="695915"/>
            <a:ext cx="9242809" cy="5781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文本框 2">
            <a:extLst>
              <a:ext uri="{FF2B5EF4-FFF2-40B4-BE49-F238E27FC236}">
                <a16:creationId xmlns:a16="http://schemas.microsoft.com/office/drawing/2014/main" id="{F59D0D31-9036-3086-6F80-ED151D465279}"/>
              </a:ext>
            </a:extLst>
          </p:cNvPr>
          <p:cNvSpPr txBox="1"/>
          <p:nvPr/>
        </p:nvSpPr>
        <p:spPr>
          <a:xfrm>
            <a:off x="5466080" y="5832909"/>
            <a:ext cx="2174240" cy="369332"/>
          </a:xfrm>
          <a:prstGeom prst="rect">
            <a:avLst/>
          </a:prstGeom>
          <a:noFill/>
        </p:spPr>
        <p:txBody>
          <a:bodyPr wrap="square" rtlCol="0">
            <a:spAutoFit/>
          </a:bodyPr>
          <a:lstStyle/>
          <a:p>
            <a:r>
              <a:rPr lang="zh-CN" altLang="en-US" dirty="0"/>
              <a:t>中信证券，中金</a:t>
            </a:r>
          </a:p>
        </p:txBody>
      </p:sp>
    </p:spTree>
    <p:extLst>
      <p:ext uri="{BB962C8B-B14F-4D97-AF65-F5344CB8AC3E}">
        <p14:creationId xmlns:p14="http://schemas.microsoft.com/office/powerpoint/2010/main" val="3879637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2800" dirty="0">
                <a:latin typeface="宋体" panose="02010600030101010101" pitchFamily="2" charset="-122"/>
                <a:ea typeface="宋体" panose="02010600030101010101" pitchFamily="2" charset="-122"/>
              </a:rPr>
              <a:t>中国石油</a:t>
            </a:r>
            <a:r>
              <a:rPr lang="en-US" altLang="zh-CN" sz="2800" dirty="0">
                <a:latin typeface="宋体" panose="02010600030101010101" pitchFamily="2" charset="-122"/>
                <a:ea typeface="宋体" panose="02010600030101010101" pitchFamily="2" charset="-122"/>
              </a:rPr>
              <a:t>A</a:t>
            </a:r>
            <a:r>
              <a:rPr lang="zh-CN" altLang="en-US" sz="2800" dirty="0">
                <a:latin typeface="宋体" panose="02010600030101010101" pitchFamily="2" charset="-122"/>
                <a:ea typeface="宋体" panose="02010600030101010101" pitchFamily="2" charset="-122"/>
              </a:rPr>
              <a:t>股发行案例</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p:txBody>
          <a:bodyPr>
            <a:noAutofit/>
          </a:bodyPr>
          <a:lstStyle/>
          <a:p>
            <a:r>
              <a:rPr lang="zh-CN" altLang="en-US" sz="2000" dirty="0">
                <a:latin typeface="宋体" panose="02010600030101010101" pitchFamily="2" charset="-122"/>
                <a:ea typeface="宋体" panose="02010600030101010101" pitchFamily="2" charset="-122"/>
              </a:rPr>
              <a:t>筹资用途</a:t>
            </a:r>
            <a:endParaRPr lang="en-US" altLang="zh-CN" sz="20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r>
              <a:rPr lang="zh-CN" altLang="en-US" sz="2000" dirty="0">
                <a:latin typeface="宋体" panose="02010600030101010101" pitchFamily="2" charset="-122"/>
                <a:ea typeface="宋体" panose="02010600030101010101" pitchFamily="2" charset="-122"/>
              </a:rPr>
              <a:t>约</a:t>
            </a:r>
            <a:r>
              <a:rPr lang="en-US" altLang="zh-CN" sz="2000" dirty="0">
                <a:latin typeface="宋体" panose="02010600030101010101" pitchFamily="2" charset="-122"/>
                <a:ea typeface="宋体" panose="02010600030101010101" pitchFamily="2" charset="-122"/>
              </a:rPr>
              <a:t>68.4</a:t>
            </a:r>
            <a:r>
              <a:rPr lang="zh-CN" altLang="en-US" sz="2000" dirty="0">
                <a:latin typeface="宋体" panose="02010600030101010101" pitchFamily="2" charset="-122"/>
                <a:ea typeface="宋体" panose="02010600030101010101" pitchFamily="2" charset="-122"/>
              </a:rPr>
              <a:t>亿元用于长庆油田原油产能建设；</a:t>
            </a:r>
            <a:endParaRPr lang="en-US" altLang="zh-CN" sz="20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r>
              <a:rPr lang="zh-CN" altLang="en-US" sz="2000" dirty="0">
                <a:latin typeface="宋体" panose="02010600030101010101" pitchFamily="2" charset="-122"/>
                <a:ea typeface="宋体" panose="02010600030101010101" pitchFamily="2" charset="-122"/>
              </a:rPr>
              <a:t>约</a:t>
            </a:r>
            <a:r>
              <a:rPr lang="en-US" altLang="zh-CN" sz="2000" dirty="0">
                <a:latin typeface="宋体" panose="02010600030101010101" pitchFamily="2" charset="-122"/>
                <a:ea typeface="宋体" panose="02010600030101010101" pitchFamily="2" charset="-122"/>
              </a:rPr>
              <a:t>59.3</a:t>
            </a:r>
            <a:r>
              <a:rPr lang="zh-CN" altLang="en-US" sz="2000" dirty="0">
                <a:latin typeface="宋体" panose="02010600030101010101" pitchFamily="2" charset="-122"/>
                <a:ea typeface="宋体" panose="02010600030101010101" pitchFamily="2" charset="-122"/>
              </a:rPr>
              <a:t>亿元用于大庆油田原油产能建设；</a:t>
            </a:r>
            <a:endParaRPr lang="en-US" altLang="zh-CN" sz="20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r>
              <a:rPr lang="zh-CN" altLang="en-US" sz="2000" dirty="0">
                <a:latin typeface="宋体" panose="02010600030101010101" pitchFamily="2" charset="-122"/>
                <a:ea typeface="宋体" panose="02010600030101010101" pitchFamily="2" charset="-122"/>
              </a:rPr>
              <a:t>约</a:t>
            </a:r>
            <a:r>
              <a:rPr lang="en-US" altLang="zh-CN" sz="2000" dirty="0">
                <a:latin typeface="宋体" panose="02010600030101010101" pitchFamily="2" charset="-122"/>
                <a:ea typeface="宋体" panose="02010600030101010101" pitchFamily="2" charset="-122"/>
              </a:rPr>
              <a:t>15.0</a:t>
            </a:r>
            <a:r>
              <a:rPr lang="zh-CN" altLang="en-US" sz="2000" dirty="0">
                <a:latin typeface="宋体" panose="02010600030101010101" pitchFamily="2" charset="-122"/>
                <a:ea typeface="宋体" panose="02010600030101010101" pitchFamily="2" charset="-122"/>
              </a:rPr>
              <a:t>亿元用于冀东油田原油产能建设；</a:t>
            </a:r>
            <a:endParaRPr lang="en-US" altLang="zh-CN" sz="20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r>
              <a:rPr lang="zh-CN" altLang="en-US" sz="2000" dirty="0">
                <a:latin typeface="宋体" panose="02010600030101010101" pitchFamily="2" charset="-122"/>
                <a:ea typeface="宋体" panose="02010600030101010101" pitchFamily="2" charset="-122"/>
              </a:rPr>
              <a:t>约</a:t>
            </a:r>
            <a:r>
              <a:rPr lang="en-US" altLang="zh-CN" sz="2000" dirty="0">
                <a:latin typeface="宋体" panose="02010600030101010101" pitchFamily="2" charset="-122"/>
                <a:ea typeface="宋体" panose="02010600030101010101" pitchFamily="2" charset="-122"/>
              </a:rPr>
              <a:t>175.0</a:t>
            </a:r>
            <a:r>
              <a:rPr lang="zh-CN" altLang="en-US" sz="2000" dirty="0">
                <a:latin typeface="宋体" panose="02010600030101010101" pitchFamily="2" charset="-122"/>
                <a:ea typeface="宋体" panose="02010600030101010101" pitchFamily="2" charset="-122"/>
              </a:rPr>
              <a:t>亿元用于独山子石化加工进口哈萨克斯坦含硫原油炼油及乙烯技术改造工程项目；</a:t>
            </a:r>
            <a:endParaRPr lang="en-US" altLang="zh-CN" sz="20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r>
              <a:rPr lang="zh-CN" altLang="en-US" sz="2000" dirty="0">
                <a:latin typeface="宋体" panose="02010600030101010101" pitchFamily="2" charset="-122"/>
                <a:ea typeface="宋体" panose="02010600030101010101" pitchFamily="2" charset="-122"/>
              </a:rPr>
              <a:t>约</a:t>
            </a:r>
            <a:r>
              <a:rPr lang="en-US" altLang="zh-CN" sz="2000" dirty="0">
                <a:latin typeface="宋体" panose="02010600030101010101" pitchFamily="2" charset="-122"/>
                <a:ea typeface="宋体" panose="02010600030101010101" pitchFamily="2" charset="-122"/>
              </a:rPr>
              <a:t>60.0</a:t>
            </a:r>
            <a:r>
              <a:rPr lang="zh-CN" altLang="en-US" sz="2000" dirty="0">
                <a:latin typeface="宋体" panose="02010600030101010101" pitchFamily="2" charset="-122"/>
                <a:ea typeface="宋体" panose="02010600030101010101" pitchFamily="2" charset="-122"/>
              </a:rPr>
              <a:t>亿元用于大庆石化</a:t>
            </a:r>
            <a:r>
              <a:rPr lang="en-US" altLang="zh-CN" sz="2000" dirty="0">
                <a:latin typeface="宋体" panose="02010600030101010101" pitchFamily="2" charset="-122"/>
                <a:ea typeface="宋体" panose="02010600030101010101" pitchFamily="2" charset="-122"/>
              </a:rPr>
              <a:t>120 </a:t>
            </a:r>
            <a:r>
              <a:rPr lang="zh-CN" altLang="en-US" sz="2000" dirty="0">
                <a:latin typeface="宋体" panose="02010600030101010101" pitchFamily="2" charset="-122"/>
                <a:ea typeface="宋体" panose="02010600030101010101" pitchFamily="2" charset="-122"/>
              </a:rPr>
              <a:t>万吨</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年乙烯改扩建工程。</a:t>
            </a:r>
          </a:p>
          <a:p>
            <a:endParaRPr lang="en-US" altLang="zh-CN"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14</a:t>
            </a:fld>
            <a:endParaRPr lang="zh-CN" altLang="en-US"/>
          </a:p>
        </p:txBody>
      </p:sp>
    </p:spTree>
    <p:extLst>
      <p:ext uri="{BB962C8B-B14F-4D97-AF65-F5344CB8AC3E}">
        <p14:creationId xmlns:p14="http://schemas.microsoft.com/office/powerpoint/2010/main" val="2506546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2800" dirty="0">
                <a:latin typeface="宋体" panose="02010600030101010101" pitchFamily="2" charset="-122"/>
                <a:ea typeface="宋体" panose="02010600030101010101" pitchFamily="2" charset="-122"/>
              </a:rPr>
              <a:t>中国石油</a:t>
            </a:r>
            <a:r>
              <a:rPr lang="en-US" altLang="zh-CN" sz="2800" dirty="0">
                <a:latin typeface="宋体" panose="02010600030101010101" pitchFamily="2" charset="-122"/>
                <a:ea typeface="宋体" panose="02010600030101010101" pitchFamily="2" charset="-122"/>
              </a:rPr>
              <a:t>A</a:t>
            </a:r>
            <a:r>
              <a:rPr lang="zh-CN" altLang="en-US" sz="2800" dirty="0">
                <a:latin typeface="宋体" panose="02010600030101010101" pitchFamily="2" charset="-122"/>
                <a:ea typeface="宋体" panose="02010600030101010101" pitchFamily="2" charset="-122"/>
              </a:rPr>
              <a:t>股发行案例</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p:txBody>
          <a:bodyPr>
            <a:noAutofit/>
          </a:bodyPr>
          <a:lstStyle/>
          <a:p>
            <a:r>
              <a:rPr lang="zh-CN" altLang="en-US" sz="2000" dirty="0">
                <a:latin typeface="宋体" panose="02010600030101010101" pitchFamily="2" charset="-122"/>
                <a:ea typeface="宋体" panose="02010600030101010101" pitchFamily="2" charset="-122"/>
              </a:rPr>
              <a:t>发行价格的确定</a:t>
            </a:r>
            <a:endParaRPr lang="en-US" altLang="zh-CN" sz="20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r>
              <a:rPr lang="zh-CN" altLang="en-US" sz="2000" dirty="0">
                <a:latin typeface="宋体" panose="02010600030101010101" pitchFamily="2" charset="-122"/>
                <a:ea typeface="宋体" panose="02010600030101010101" pitchFamily="2" charset="-122"/>
              </a:rPr>
              <a:t>经过路演询价，中国石油公布了</a:t>
            </a:r>
            <a:r>
              <a:rPr lang="en-US" altLang="zh-CN" sz="2000" dirty="0">
                <a:latin typeface="宋体" panose="02010600030101010101" pitchFamily="2" charset="-122"/>
                <a:ea typeface="宋体" panose="02010600030101010101" pitchFamily="2" charset="-122"/>
              </a:rPr>
              <a:t>A</a:t>
            </a:r>
            <a:r>
              <a:rPr lang="zh-CN" altLang="en-US" sz="2000" dirty="0">
                <a:latin typeface="宋体" panose="02010600030101010101" pitchFamily="2" charset="-122"/>
                <a:ea typeface="宋体" panose="02010600030101010101" pitchFamily="2" charset="-122"/>
              </a:rPr>
              <a:t>股发行价格区间为</a:t>
            </a:r>
            <a:r>
              <a:rPr lang="en-US" altLang="zh-CN" sz="2000" dirty="0">
                <a:latin typeface="宋体" panose="02010600030101010101" pitchFamily="2" charset="-122"/>
                <a:ea typeface="宋体" panose="02010600030101010101" pitchFamily="2" charset="-122"/>
              </a:rPr>
              <a:t>15</a:t>
            </a:r>
            <a:r>
              <a:rPr lang="zh-CN" altLang="en-US" sz="2000" dirty="0">
                <a:latin typeface="宋体" panose="02010600030101010101" pitchFamily="2" charset="-122"/>
                <a:ea typeface="宋体" panose="02010600030101010101" pitchFamily="2" charset="-122"/>
              </a:rPr>
              <a:t>元至</a:t>
            </a:r>
            <a:r>
              <a:rPr lang="en-US" altLang="zh-CN" sz="2000" dirty="0">
                <a:latin typeface="宋体" panose="02010600030101010101" pitchFamily="2" charset="-122"/>
                <a:ea typeface="宋体" panose="02010600030101010101" pitchFamily="2" charset="-122"/>
              </a:rPr>
              <a:t>16.7</a:t>
            </a:r>
            <a:r>
              <a:rPr lang="zh-CN" altLang="en-US" sz="2000" dirty="0">
                <a:latin typeface="宋体" panose="02010600030101010101" pitchFamily="2" charset="-122"/>
                <a:ea typeface="宋体" panose="02010600030101010101" pitchFamily="2" charset="-122"/>
              </a:rPr>
              <a:t>元。</a:t>
            </a:r>
            <a:endParaRPr lang="en-US" altLang="zh-CN" sz="20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r>
              <a:rPr lang="zh-CN" altLang="en-US" sz="2000" dirty="0">
                <a:latin typeface="宋体" panose="02010600030101010101" pitchFamily="2" charset="-122"/>
                <a:ea typeface="宋体" panose="02010600030101010101" pitchFamily="2" charset="-122"/>
              </a:rPr>
              <a:t>中国石油有关负责人及保荐机构表示，该价格区间是根据</a:t>
            </a:r>
            <a:r>
              <a:rPr lang="en-US" altLang="zh-CN" sz="2000" dirty="0">
                <a:latin typeface="宋体" panose="02010600030101010101" pitchFamily="2" charset="-122"/>
                <a:ea typeface="宋体" panose="02010600030101010101" pitchFamily="2" charset="-122"/>
              </a:rPr>
              <a:t>A</a:t>
            </a:r>
            <a:r>
              <a:rPr lang="zh-CN" altLang="en-US" sz="2000" dirty="0">
                <a:latin typeface="宋体" panose="02010600030101010101" pitchFamily="2" charset="-122"/>
                <a:ea typeface="宋体" panose="02010600030101010101" pitchFamily="2" charset="-122"/>
              </a:rPr>
              <a:t>股初步询价情况并综合考虑发行人基本面、所处行业、可比公司的估值水平及市场情况确定的。</a:t>
            </a:r>
            <a:endParaRPr lang="en-US" altLang="zh-CN" sz="20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r>
              <a:rPr lang="zh-CN" altLang="en-US" sz="2000" dirty="0">
                <a:latin typeface="宋体" panose="02010600030101010101" pitchFamily="2" charset="-122"/>
                <a:ea typeface="宋体" panose="02010600030101010101" pitchFamily="2" charset="-122"/>
              </a:rPr>
              <a:t>创出了发行规模在</a:t>
            </a:r>
            <a:r>
              <a:rPr lang="en-US" altLang="zh-CN" sz="2000" dirty="0">
                <a:latin typeface="宋体" panose="02010600030101010101" pitchFamily="2" charset="-122"/>
                <a:ea typeface="宋体" panose="02010600030101010101" pitchFamily="2" charset="-122"/>
              </a:rPr>
              <a:t>10</a:t>
            </a:r>
            <a:r>
              <a:rPr lang="zh-CN" altLang="en-US" sz="2000" dirty="0">
                <a:latin typeface="宋体" panose="02010600030101010101" pitchFamily="2" charset="-122"/>
                <a:ea typeface="宋体" panose="02010600030101010101" pitchFamily="2" charset="-122"/>
              </a:rPr>
              <a:t>亿股以上的大盘股的最低发行市盈率</a:t>
            </a:r>
            <a:endParaRPr lang="en-US" altLang="zh-CN" sz="2000" dirty="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15</a:t>
            </a:fld>
            <a:endParaRPr lang="zh-CN" altLang="en-US"/>
          </a:p>
        </p:txBody>
      </p:sp>
    </p:spTree>
    <p:extLst>
      <p:ext uri="{BB962C8B-B14F-4D97-AF65-F5344CB8AC3E}">
        <p14:creationId xmlns:p14="http://schemas.microsoft.com/office/powerpoint/2010/main" val="3629279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2800" dirty="0">
                <a:latin typeface="宋体" panose="02010600030101010101" pitchFamily="2" charset="-122"/>
                <a:ea typeface="宋体" panose="02010600030101010101" pitchFamily="2" charset="-122"/>
              </a:rPr>
              <a:t>中国石油</a:t>
            </a:r>
            <a:r>
              <a:rPr lang="en-US" altLang="zh-CN" sz="2800" dirty="0">
                <a:latin typeface="宋体" panose="02010600030101010101" pitchFamily="2" charset="-122"/>
                <a:ea typeface="宋体" panose="02010600030101010101" pitchFamily="2" charset="-122"/>
              </a:rPr>
              <a:t>A</a:t>
            </a:r>
            <a:r>
              <a:rPr lang="zh-CN" altLang="en-US" sz="2800" dirty="0">
                <a:latin typeface="宋体" panose="02010600030101010101" pitchFamily="2" charset="-122"/>
                <a:ea typeface="宋体" panose="02010600030101010101" pitchFamily="2" charset="-122"/>
              </a:rPr>
              <a:t>股发行案例</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p:txBody>
          <a:bodyPr>
            <a:noAutofit/>
          </a:bodyPr>
          <a:lstStyle/>
          <a:p>
            <a:r>
              <a:rPr lang="zh-CN" altLang="en-US" sz="2000" dirty="0">
                <a:latin typeface="宋体" panose="02010600030101010101" pitchFamily="2" charset="-122"/>
                <a:ea typeface="宋体" panose="02010600030101010101" pitchFamily="2" charset="-122"/>
              </a:rPr>
              <a:t>路演要点</a:t>
            </a:r>
            <a:endParaRPr lang="en-US" altLang="zh-CN" sz="20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r>
              <a:rPr lang="zh-CN" altLang="en-US" sz="2000" dirty="0">
                <a:latin typeface="宋体" panose="02010600030101010101" pitchFamily="2" charset="-122"/>
                <a:ea typeface="宋体" panose="02010600030101010101" pitchFamily="2" charset="-122"/>
              </a:rPr>
              <a:t>上海，深圳，北京，网上路演</a:t>
            </a:r>
            <a:endParaRPr lang="en-US" altLang="zh-CN" sz="20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r>
              <a:rPr lang="zh-CN" altLang="en-US" sz="2000" dirty="0">
                <a:latin typeface="宋体" panose="02010600030101010101" pitchFamily="2" charset="-122"/>
                <a:ea typeface="宋体" panose="02010600030101010101" pitchFamily="2" charset="-122"/>
              </a:rPr>
              <a:t>公司发展：收购计划，海外上市计划等</a:t>
            </a:r>
            <a:endParaRPr lang="en-US" altLang="zh-CN" sz="20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r>
              <a:rPr lang="zh-CN" altLang="en-US" sz="2000" dirty="0">
                <a:latin typeface="宋体" panose="02010600030101010101" pitchFamily="2" charset="-122"/>
                <a:ea typeface="宋体" panose="02010600030101010101" pitchFamily="2" charset="-122"/>
              </a:rPr>
              <a:t>公司效益：利润，分红，股价等</a:t>
            </a:r>
            <a:endParaRPr lang="en-US" altLang="zh-CN" sz="20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r>
              <a:rPr lang="en-US" altLang="zh-CN" sz="2000" dirty="0">
                <a:latin typeface="宋体" panose="02010600030101010101" pitchFamily="2" charset="-122"/>
                <a:ea typeface="宋体" panose="02010600030101010101" pitchFamily="2" charset="-122"/>
              </a:rPr>
              <a:t>A</a:t>
            </a:r>
            <a:r>
              <a:rPr lang="zh-CN" altLang="en-US" sz="2000" dirty="0">
                <a:latin typeface="宋体" panose="02010600030101010101" pitchFamily="2" charset="-122"/>
                <a:ea typeface="宋体" panose="02010600030101010101" pitchFamily="2" charset="-122"/>
              </a:rPr>
              <a:t>股和</a:t>
            </a:r>
            <a:r>
              <a:rPr lang="en-US" altLang="zh-CN" sz="2000" dirty="0">
                <a:latin typeface="宋体" panose="02010600030101010101" pitchFamily="2" charset="-122"/>
                <a:ea typeface="宋体" panose="02010600030101010101" pitchFamily="2" charset="-122"/>
              </a:rPr>
              <a:t>H</a:t>
            </a:r>
            <a:r>
              <a:rPr lang="zh-CN" altLang="en-US" sz="2000" dirty="0">
                <a:latin typeface="宋体" panose="02010600030101010101" pitchFamily="2" charset="-122"/>
                <a:ea typeface="宋体" panose="02010600030101010101" pitchFamily="2" charset="-122"/>
              </a:rPr>
              <a:t>股：价格差值等</a:t>
            </a:r>
            <a:endParaRPr lang="en-US" altLang="zh-CN" sz="20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r>
              <a:rPr lang="zh-CN" altLang="en-US" sz="2000" dirty="0">
                <a:latin typeface="宋体" panose="02010600030101010101" pitchFamily="2" charset="-122"/>
                <a:ea typeface="宋体" panose="02010600030101010101" pitchFamily="2" charset="-122"/>
              </a:rPr>
              <a:t>募资：募集资金总量，用途等</a:t>
            </a:r>
            <a:endParaRPr lang="en-US" altLang="zh-CN" sz="20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r>
              <a:rPr lang="zh-CN" altLang="en-US" sz="2000" dirty="0">
                <a:latin typeface="宋体" panose="02010600030101010101" pitchFamily="2" charset="-122"/>
                <a:ea typeface="宋体" panose="02010600030101010101" pitchFamily="2" charset="-122"/>
              </a:rPr>
              <a:t>发行：未来发行计划，发行价格偏低等；</a:t>
            </a:r>
            <a:endParaRPr lang="en-US" altLang="zh-CN" sz="20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r>
              <a:rPr lang="zh-CN" altLang="en-US" sz="2000" dirty="0">
                <a:latin typeface="宋体" pitchFamily="2" charset="-122"/>
                <a:ea typeface="宋体" pitchFamily="2" charset="-122"/>
              </a:rPr>
              <a:t>申购：申购的条件，中石油网上申购账户最低需</a:t>
            </a:r>
            <a:r>
              <a:rPr lang="en-US" altLang="zh-CN" sz="2000" dirty="0">
                <a:latin typeface="宋体" panose="02010600030101010101" pitchFamily="2" charset="-122"/>
                <a:ea typeface="宋体" panose="02010600030101010101" pitchFamily="2" charset="-122"/>
              </a:rPr>
              <a:t>16700</a:t>
            </a:r>
            <a:r>
              <a:rPr lang="zh-CN" altLang="en-US" sz="2000" dirty="0">
                <a:latin typeface="宋体" panose="02010600030101010101" pitchFamily="2" charset="-122"/>
                <a:ea typeface="宋体" panose="02010600030101010101" pitchFamily="2" charset="-122"/>
              </a:rPr>
              <a:t>元，不收印花税等</a:t>
            </a:r>
            <a:endParaRPr lang="en-US" altLang="zh-CN"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16</a:t>
            </a:fld>
            <a:endParaRPr lang="zh-CN" altLang="en-US"/>
          </a:p>
        </p:txBody>
      </p:sp>
    </p:spTree>
    <p:extLst>
      <p:ext uri="{BB962C8B-B14F-4D97-AF65-F5344CB8AC3E}">
        <p14:creationId xmlns:p14="http://schemas.microsoft.com/office/powerpoint/2010/main" val="2107874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755650" y="-158750"/>
            <a:ext cx="10515600" cy="1325563"/>
          </a:xfrm>
        </p:spPr>
        <p:txBody>
          <a:bodyPr>
            <a:normAutofit/>
          </a:bodyPr>
          <a:lstStyle/>
          <a:p>
            <a:r>
              <a:rPr lang="zh-CN" altLang="en-US" sz="2800" dirty="0">
                <a:latin typeface="宋体" panose="02010600030101010101" pitchFamily="2" charset="-122"/>
                <a:ea typeface="宋体" panose="02010600030101010101" pitchFamily="2" charset="-122"/>
              </a:rPr>
              <a:t>中国石油</a:t>
            </a:r>
            <a:r>
              <a:rPr lang="en-US" altLang="zh-CN" sz="2800" dirty="0">
                <a:latin typeface="宋体" panose="02010600030101010101" pitchFamily="2" charset="-122"/>
                <a:ea typeface="宋体" panose="02010600030101010101" pitchFamily="2" charset="-122"/>
              </a:rPr>
              <a:t>A</a:t>
            </a:r>
            <a:r>
              <a:rPr lang="zh-CN" altLang="en-US" sz="2800" dirty="0">
                <a:latin typeface="宋体" panose="02010600030101010101" pitchFamily="2" charset="-122"/>
                <a:ea typeface="宋体" panose="02010600030101010101" pitchFamily="2" charset="-122"/>
              </a:rPr>
              <a:t>股发行案例</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796925" y="1014886"/>
            <a:ext cx="10515600" cy="4674732"/>
          </a:xfrm>
        </p:spPr>
        <p:txBody>
          <a:bodyPr>
            <a:noAutofit/>
          </a:bodyPr>
          <a:lstStyle/>
          <a:p>
            <a:r>
              <a:rPr lang="zh-CN" altLang="en-US" sz="2000" dirty="0">
                <a:latin typeface="宋体" panose="02010600030101010101" pitchFamily="2" charset="-122"/>
                <a:ea typeface="宋体" panose="02010600030101010101" pitchFamily="2" charset="-122"/>
              </a:rPr>
              <a:t>上市表现</a:t>
            </a:r>
            <a:endParaRPr lang="en-US" altLang="zh-CN" sz="20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r>
              <a:rPr lang="zh-CN" altLang="en-US" sz="2000" dirty="0">
                <a:latin typeface="宋体" panose="02010600030101010101" pitchFamily="2" charset="-122"/>
                <a:ea typeface="宋体" panose="02010600030101010101" pitchFamily="2" charset="-122"/>
              </a:rPr>
              <a:t>中石油上市首日大涨</a:t>
            </a:r>
            <a:r>
              <a:rPr lang="en-US" altLang="zh-CN" sz="2000" dirty="0">
                <a:latin typeface="宋体" panose="02010600030101010101" pitchFamily="2" charset="-122"/>
                <a:ea typeface="宋体" panose="02010600030101010101" pitchFamily="2" charset="-122"/>
              </a:rPr>
              <a:t>163.23% </a:t>
            </a:r>
            <a:r>
              <a:rPr lang="zh-CN" altLang="en-US" sz="2000" dirty="0">
                <a:latin typeface="宋体" panose="02010600030101010101" pitchFamily="2" charset="-122"/>
                <a:ea typeface="宋体" panose="02010600030101010101" pitchFamily="2" charset="-122"/>
              </a:rPr>
              <a:t>收报</a:t>
            </a:r>
            <a:r>
              <a:rPr lang="en-US" altLang="zh-CN" sz="2000" dirty="0">
                <a:latin typeface="宋体" panose="02010600030101010101" pitchFamily="2" charset="-122"/>
                <a:ea typeface="宋体" panose="02010600030101010101" pitchFamily="2" charset="-122"/>
              </a:rPr>
              <a:t>43.96</a:t>
            </a:r>
            <a:r>
              <a:rPr lang="zh-CN" altLang="en-US" sz="2000" dirty="0">
                <a:latin typeface="宋体" panose="02010600030101010101" pitchFamily="2" charset="-122"/>
                <a:ea typeface="宋体" panose="02010600030101010101" pitchFamily="2" charset="-122"/>
              </a:rPr>
              <a:t>元 （开盘即报</a:t>
            </a:r>
            <a:r>
              <a:rPr lang="en-US" altLang="zh-CN" sz="2000" dirty="0">
                <a:latin typeface="宋体" panose="02010600030101010101" pitchFamily="2" charset="-122"/>
                <a:ea typeface="宋体" panose="02010600030101010101" pitchFamily="2" charset="-122"/>
              </a:rPr>
              <a:t>48.6</a:t>
            </a:r>
            <a:r>
              <a:rPr lang="zh-CN" altLang="en-US" sz="2000" dirty="0">
                <a:latin typeface="宋体" panose="02010600030101010101" pitchFamily="2" charset="-122"/>
                <a:ea typeface="宋体" panose="02010600030101010101" pitchFamily="2" charset="-122"/>
              </a:rPr>
              <a:t>元，涨幅</a:t>
            </a:r>
            <a:r>
              <a:rPr lang="en-US" altLang="zh-CN" sz="2000" dirty="0">
                <a:latin typeface="宋体" panose="02010600030101010101" pitchFamily="2" charset="-122"/>
                <a:ea typeface="宋体" panose="02010600030101010101" pitchFamily="2" charset="-122"/>
              </a:rPr>
              <a:t>191.02% </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tabLst>
                <a:tab pos="447675" algn="l"/>
              </a:tabLst>
            </a:pPr>
            <a:r>
              <a:rPr lang="zh-CN" altLang="en-US" sz="2000" dirty="0">
                <a:latin typeface="宋体" panose="02010600030101010101" pitchFamily="2" charset="-122"/>
                <a:ea typeface="宋体" panose="02010600030101010101" pitchFamily="2" charset="-122"/>
              </a:rPr>
              <a:t>中石油上市后半年</a:t>
            </a:r>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863879"/>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17</a:t>
            </a:fld>
            <a:endParaRPr lang="zh-CN" altLang="en-US"/>
          </a:p>
        </p:txBody>
      </p:sp>
      <p:pic>
        <p:nvPicPr>
          <p:cNvPr id="6" name="图片 5">
            <a:extLst>
              <a:ext uri="{FF2B5EF4-FFF2-40B4-BE49-F238E27FC236}">
                <a16:creationId xmlns:a16="http://schemas.microsoft.com/office/drawing/2014/main" id="{5EFCE4FD-9E36-4F60-B7CC-B11B83FB7F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690" y="2244569"/>
            <a:ext cx="9244483" cy="4111781"/>
          </a:xfrm>
          <a:prstGeom prst="rect">
            <a:avLst/>
          </a:prstGeom>
        </p:spPr>
      </p:pic>
    </p:spTree>
    <p:extLst>
      <p:ext uri="{BB962C8B-B14F-4D97-AF65-F5344CB8AC3E}">
        <p14:creationId xmlns:p14="http://schemas.microsoft.com/office/powerpoint/2010/main" val="2323751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755650" y="-158750"/>
            <a:ext cx="10515600" cy="1325563"/>
          </a:xfrm>
        </p:spPr>
        <p:txBody>
          <a:bodyPr>
            <a:normAutofit/>
          </a:bodyPr>
          <a:lstStyle/>
          <a:p>
            <a:r>
              <a:rPr lang="zh-CN" altLang="en-US" sz="2800" dirty="0">
                <a:latin typeface="宋体" panose="02010600030101010101" pitchFamily="2" charset="-122"/>
                <a:ea typeface="宋体" panose="02010600030101010101" pitchFamily="2" charset="-122"/>
              </a:rPr>
              <a:t>中国石油</a:t>
            </a:r>
            <a:r>
              <a:rPr lang="en-US" altLang="zh-CN" sz="2800" dirty="0">
                <a:latin typeface="宋体" panose="02010600030101010101" pitchFamily="2" charset="-122"/>
                <a:ea typeface="宋体" panose="02010600030101010101" pitchFamily="2" charset="-122"/>
              </a:rPr>
              <a:t>A</a:t>
            </a:r>
            <a:r>
              <a:rPr lang="zh-CN" altLang="en-US" sz="2800" dirty="0">
                <a:latin typeface="宋体" panose="02010600030101010101" pitchFamily="2" charset="-122"/>
                <a:ea typeface="宋体" panose="02010600030101010101" pitchFamily="2" charset="-122"/>
              </a:rPr>
              <a:t>股发行案例</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755650" y="869437"/>
            <a:ext cx="10515600" cy="4674732"/>
          </a:xfrm>
        </p:spPr>
        <p:txBody>
          <a:bodyPr>
            <a:noAutofit/>
          </a:bodyPr>
          <a:lstStyle/>
          <a:p>
            <a:r>
              <a:rPr lang="zh-CN" altLang="en-US" sz="2000" dirty="0">
                <a:latin typeface="宋体" panose="02010600030101010101" pitchFamily="2" charset="-122"/>
                <a:ea typeface="宋体" panose="02010600030101010101" pitchFamily="2" charset="-122"/>
              </a:rPr>
              <a:t>中石油上市后至今</a:t>
            </a:r>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863879"/>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18</a:t>
            </a:fld>
            <a:endParaRPr lang="zh-CN" altLang="en-US"/>
          </a:p>
        </p:txBody>
      </p:sp>
      <p:sp>
        <p:nvSpPr>
          <p:cNvPr id="8" name="TextBox 8">
            <a:extLst>
              <a:ext uri="{FF2B5EF4-FFF2-40B4-BE49-F238E27FC236}">
                <a16:creationId xmlns:a16="http://schemas.microsoft.com/office/drawing/2014/main" id="{0FDAEC2B-E8C5-482C-BEB6-D07DC2EFF523}"/>
              </a:ext>
            </a:extLst>
          </p:cNvPr>
          <p:cNvSpPr txBox="1"/>
          <p:nvPr/>
        </p:nvSpPr>
        <p:spPr>
          <a:xfrm>
            <a:off x="3778640" y="5959284"/>
            <a:ext cx="4286280" cy="707886"/>
          </a:xfrm>
          <a:prstGeom prst="rect">
            <a:avLst/>
          </a:prstGeom>
          <a:noFill/>
        </p:spPr>
        <p:txBody>
          <a:bodyPr wrap="square" rtlCol="0">
            <a:spAutoFit/>
          </a:bodyPr>
          <a:lstStyle/>
          <a:p>
            <a:r>
              <a:rPr lang="zh-CN" altLang="en-US" sz="2000" b="1" dirty="0">
                <a:solidFill>
                  <a:srgbClr val="7030A0"/>
                </a:solidFill>
              </a:rPr>
              <a:t>问君能有几多愁，恰是满仓中石油</a:t>
            </a:r>
            <a:endParaRPr lang="en-US" altLang="zh-CN" sz="2000" b="1" dirty="0">
              <a:solidFill>
                <a:srgbClr val="7030A0"/>
              </a:solidFill>
            </a:endParaRPr>
          </a:p>
          <a:p>
            <a:r>
              <a:rPr lang="zh-CN" altLang="en-US" sz="2000" b="1" dirty="0">
                <a:solidFill>
                  <a:srgbClr val="7030A0"/>
                </a:solidFill>
              </a:rPr>
              <a:t>如若当初没割肉，而今想来愁更愁</a:t>
            </a:r>
          </a:p>
        </p:txBody>
      </p:sp>
      <p:pic>
        <p:nvPicPr>
          <p:cNvPr id="9" name="图片 8">
            <a:extLst>
              <a:ext uri="{FF2B5EF4-FFF2-40B4-BE49-F238E27FC236}">
                <a16:creationId xmlns:a16="http://schemas.microsoft.com/office/drawing/2014/main" id="{9E14AA77-FD6F-0D8E-A90E-2F35607FE766}"/>
              </a:ext>
            </a:extLst>
          </p:cNvPr>
          <p:cNvPicPr>
            <a:picLocks noChangeAspect="1"/>
          </p:cNvPicPr>
          <p:nvPr/>
        </p:nvPicPr>
        <p:blipFill>
          <a:blip r:embed="rId2"/>
          <a:stretch>
            <a:fillRect/>
          </a:stretch>
        </p:blipFill>
        <p:spPr>
          <a:xfrm>
            <a:off x="865294" y="1267502"/>
            <a:ext cx="10000826" cy="4677389"/>
          </a:xfrm>
          <a:prstGeom prst="rect">
            <a:avLst/>
          </a:prstGeom>
        </p:spPr>
      </p:pic>
    </p:spTree>
    <p:extLst>
      <p:ext uri="{BB962C8B-B14F-4D97-AF65-F5344CB8AC3E}">
        <p14:creationId xmlns:p14="http://schemas.microsoft.com/office/powerpoint/2010/main" val="179128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E132B-383E-4775-A5D4-91087AA04C78}"/>
              </a:ext>
            </a:extLst>
          </p:cNvPr>
          <p:cNvSpPr>
            <a:spLocks noGrp="1"/>
          </p:cNvSpPr>
          <p:nvPr>
            <p:ph type="title"/>
          </p:nvPr>
        </p:nvSpPr>
        <p:spPr>
          <a:xfrm>
            <a:off x="838200" y="365126"/>
            <a:ext cx="10515600" cy="781592"/>
          </a:xfrm>
        </p:spPr>
        <p:txBody>
          <a:bodyPr>
            <a:normAutofit/>
          </a:bodyPr>
          <a:lstStyle/>
          <a:p>
            <a:r>
              <a:rPr lang="zh-CN" altLang="en-US" sz="2800" dirty="0">
                <a:latin typeface="宋体" panose="02010600030101010101" pitchFamily="2" charset="-122"/>
                <a:ea typeface="宋体" panose="02010600030101010101" pitchFamily="2" charset="-122"/>
              </a:rPr>
              <a:t>格灵深瞳</a:t>
            </a:r>
          </a:p>
        </p:txBody>
      </p:sp>
      <p:sp>
        <p:nvSpPr>
          <p:cNvPr id="3" name="内容占位符 2">
            <a:extLst>
              <a:ext uri="{FF2B5EF4-FFF2-40B4-BE49-F238E27FC236}">
                <a16:creationId xmlns:a16="http://schemas.microsoft.com/office/drawing/2014/main" id="{90C1B1E7-3837-4792-95F8-F1851BDE4539}"/>
              </a:ext>
            </a:extLst>
          </p:cNvPr>
          <p:cNvSpPr>
            <a:spLocks noGrp="1"/>
          </p:cNvSpPr>
          <p:nvPr>
            <p:ph idx="1"/>
          </p:nvPr>
        </p:nvSpPr>
        <p:spPr>
          <a:xfrm>
            <a:off x="765387" y="1366878"/>
            <a:ext cx="10588413" cy="4810086"/>
          </a:xfrm>
        </p:spPr>
        <p:txBody>
          <a:bodyPr>
            <a:normAutofit/>
          </a:bodyPr>
          <a:lstStyle/>
          <a:p>
            <a:pPr>
              <a:lnSpc>
                <a:spcPct val="100000"/>
              </a:lnSpc>
            </a:pPr>
            <a:r>
              <a:rPr lang="zh-CN" altLang="en-US" sz="2000" dirty="0">
                <a:latin typeface="宋体" panose="02010600030101010101" pitchFamily="2" charset="-122"/>
                <a:ea typeface="宋体" panose="02010600030101010101" pitchFamily="2" charset="-122"/>
              </a:rPr>
              <a:t>公司成立于 </a:t>
            </a:r>
            <a:r>
              <a:rPr lang="en-US" altLang="zh-CN" sz="2000" dirty="0">
                <a:latin typeface="宋体" panose="02010600030101010101" pitchFamily="2" charset="-122"/>
                <a:ea typeface="宋体" panose="02010600030101010101" pitchFamily="2" charset="-122"/>
              </a:rPr>
              <a:t>2013 </a:t>
            </a:r>
            <a:r>
              <a:rPr lang="zh-CN" altLang="en-US" sz="2000" dirty="0">
                <a:latin typeface="宋体" panose="02010600030101010101" pitchFamily="2" charset="-122"/>
                <a:ea typeface="宋体" panose="02010600030101010101" pitchFamily="2" charset="-122"/>
              </a:rPr>
              <a:t>年，是国内计算机视觉行业和算法技术的早期探索者和实践者。公司以“让计算机看懂世界”为愿景，专注于将先进的计算机视觉技术和大数据分析技术与应用场景深度融合，提供面向城市管理、智慧金融、商业零售、体育健康、轨交运维等领域的人工智能产品及解决方案。 </a:t>
            </a:r>
            <a:endParaRPr lang="en-US" altLang="zh-CN" sz="2000" dirty="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id="{1F5EAA26-3AD4-46D8-B757-C10D25C107A1}"/>
              </a:ext>
            </a:extLst>
          </p:cNvPr>
          <p:cNvSpPr>
            <a:spLocks noGrp="1"/>
          </p:cNvSpPr>
          <p:nvPr>
            <p:ph type="sldNum" sz="quarter" idx="12"/>
          </p:nvPr>
        </p:nvSpPr>
        <p:spPr/>
        <p:txBody>
          <a:bodyPr/>
          <a:lstStyle/>
          <a:p>
            <a:fld id="{D59A92B6-63D0-4749-8E4E-E12FD465A899}" type="slidenum">
              <a:rPr lang="zh-CN" altLang="en-US" smtClean="0"/>
              <a:t>19</a:t>
            </a:fld>
            <a:endParaRPr lang="zh-CN" altLang="en-US"/>
          </a:p>
        </p:txBody>
      </p:sp>
      <p:cxnSp>
        <p:nvCxnSpPr>
          <p:cNvPr id="5" name="直接连接符 4">
            <a:extLst>
              <a:ext uri="{FF2B5EF4-FFF2-40B4-BE49-F238E27FC236}">
                <a16:creationId xmlns:a16="http://schemas.microsoft.com/office/drawing/2014/main" id="{E2255D27-445C-4C04-BD10-CDB731E3514C}"/>
              </a:ext>
            </a:extLst>
          </p:cNvPr>
          <p:cNvCxnSpPr/>
          <p:nvPr/>
        </p:nvCxnSpPr>
        <p:spPr>
          <a:xfrm>
            <a:off x="923420" y="109783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C3DE2FB5-2C9D-4A79-9F4B-339283FDEF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585" y="2614508"/>
            <a:ext cx="10598150" cy="3472802"/>
          </a:xfrm>
          <a:prstGeom prst="rect">
            <a:avLst/>
          </a:prstGeom>
        </p:spPr>
      </p:pic>
    </p:spTree>
    <p:extLst>
      <p:ext uri="{BB962C8B-B14F-4D97-AF65-F5344CB8AC3E}">
        <p14:creationId xmlns:p14="http://schemas.microsoft.com/office/powerpoint/2010/main" val="826370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第五讲：证券的发行与承销</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p:txBody>
          <a:bodyPr>
            <a:normAutofit/>
          </a:bodyPr>
          <a:lstStyle/>
          <a:p>
            <a:r>
              <a:rPr lang="zh-CN" altLang="en-US" sz="2400" dirty="0">
                <a:latin typeface="宋体" panose="02010600030101010101" pitchFamily="2" charset="-122"/>
                <a:ea typeface="宋体" panose="02010600030101010101" pitchFamily="2" charset="-122"/>
              </a:rPr>
              <a:t>中国石油</a:t>
            </a:r>
            <a:r>
              <a:rPr lang="en-US" altLang="zh-CN" sz="2400" dirty="0">
                <a:latin typeface="宋体" panose="02010600030101010101" pitchFamily="2" charset="-122"/>
                <a:ea typeface="宋体" panose="02010600030101010101" pitchFamily="2" charset="-122"/>
              </a:rPr>
              <a:t>A</a:t>
            </a:r>
            <a:r>
              <a:rPr lang="zh-CN" altLang="en-US" sz="2400" dirty="0">
                <a:latin typeface="宋体" panose="02010600030101010101" pitchFamily="2" charset="-122"/>
                <a:ea typeface="宋体" panose="02010600030101010101" pitchFamily="2" charset="-122"/>
              </a:rPr>
              <a:t>股发行案例</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格灵深瞳公开发行案例</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IPO</a:t>
            </a:r>
            <a:r>
              <a:rPr lang="zh-CN" altLang="en-US" sz="2400" dirty="0">
                <a:latin typeface="宋体" panose="02010600030101010101" pitchFamily="2" charset="-122"/>
                <a:ea typeface="宋体" panose="02010600030101010101" pitchFamily="2" charset="-122"/>
              </a:rPr>
              <a:t>抑价</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债券的发行业务</a:t>
            </a:r>
            <a:endParaRPr lang="en-US" altLang="zh-CN" sz="24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a:t>
            </a:fld>
            <a:endParaRPr lang="zh-CN" altLang="en-US"/>
          </a:p>
        </p:txBody>
      </p:sp>
    </p:spTree>
    <p:extLst>
      <p:ext uri="{BB962C8B-B14F-4D97-AF65-F5344CB8AC3E}">
        <p14:creationId xmlns:p14="http://schemas.microsoft.com/office/powerpoint/2010/main" val="1760867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E132B-383E-4775-A5D4-91087AA04C78}"/>
              </a:ext>
            </a:extLst>
          </p:cNvPr>
          <p:cNvSpPr>
            <a:spLocks noGrp="1"/>
          </p:cNvSpPr>
          <p:nvPr>
            <p:ph type="title"/>
          </p:nvPr>
        </p:nvSpPr>
        <p:spPr>
          <a:xfrm>
            <a:off x="838200" y="365126"/>
            <a:ext cx="10515600" cy="781592"/>
          </a:xfrm>
        </p:spPr>
        <p:txBody>
          <a:bodyPr>
            <a:normAutofit/>
          </a:bodyPr>
          <a:lstStyle/>
          <a:p>
            <a:r>
              <a:rPr lang="zh-CN" altLang="en-US" sz="2800" dirty="0">
                <a:latin typeface="宋体" panose="02010600030101010101" pitchFamily="2" charset="-122"/>
                <a:ea typeface="宋体" panose="02010600030101010101" pitchFamily="2" charset="-122"/>
              </a:rPr>
              <a:t>格灵深瞳</a:t>
            </a:r>
          </a:p>
        </p:txBody>
      </p:sp>
      <p:sp>
        <p:nvSpPr>
          <p:cNvPr id="3" name="内容占位符 2">
            <a:extLst>
              <a:ext uri="{FF2B5EF4-FFF2-40B4-BE49-F238E27FC236}">
                <a16:creationId xmlns:a16="http://schemas.microsoft.com/office/drawing/2014/main" id="{90C1B1E7-3837-4792-95F8-F1851BDE4539}"/>
              </a:ext>
            </a:extLst>
          </p:cNvPr>
          <p:cNvSpPr>
            <a:spLocks noGrp="1"/>
          </p:cNvSpPr>
          <p:nvPr>
            <p:ph idx="1"/>
          </p:nvPr>
        </p:nvSpPr>
        <p:spPr>
          <a:xfrm>
            <a:off x="765387" y="1366878"/>
            <a:ext cx="10588413" cy="4810086"/>
          </a:xfrm>
        </p:spPr>
        <p:txBody>
          <a:bodyPr>
            <a:normAutofit fontScale="92500" lnSpcReduction="20000"/>
          </a:bodyPr>
          <a:lstStyle/>
          <a:p>
            <a:pPr>
              <a:lnSpc>
                <a:spcPct val="100000"/>
              </a:lnSpc>
            </a:pPr>
            <a:r>
              <a:rPr lang="zh-CN" altLang="en-US" sz="2000" dirty="0">
                <a:latin typeface="宋体" panose="02010600030101010101" pitchFamily="2" charset="-122"/>
                <a:ea typeface="宋体" panose="02010600030101010101" pitchFamily="2" charset="-122"/>
              </a:rPr>
              <a:t>发行时点</a:t>
            </a:r>
            <a:endParaRPr lang="en-US" altLang="zh-CN" sz="2000"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ü"/>
            </a:pPr>
            <a:r>
              <a:rPr lang="en-US" altLang="zh-CN" sz="2000" dirty="0">
                <a:latin typeface="宋体" panose="02010600030101010101" pitchFamily="2" charset="-122"/>
                <a:ea typeface="宋体" panose="02010600030101010101" pitchFamily="2" charset="-122"/>
              </a:rPr>
              <a:t>2021</a:t>
            </a:r>
            <a:r>
              <a:rPr lang="zh-CN" altLang="en-US" sz="2000" dirty="0">
                <a:latin typeface="宋体" panose="02010600030101010101" pitchFamily="2" charset="-122"/>
                <a:ea typeface="宋体" panose="02010600030101010101" pitchFamily="2" charset="-122"/>
              </a:rPr>
              <a:t>年</a:t>
            </a:r>
            <a:r>
              <a:rPr lang="en-US" altLang="zh-CN" sz="2000" dirty="0">
                <a:latin typeface="宋体" panose="02010600030101010101" pitchFamily="2" charset="-122"/>
                <a:ea typeface="宋体" panose="02010600030101010101" pitchFamily="2" charset="-122"/>
              </a:rPr>
              <a:t>6</a:t>
            </a:r>
            <a:r>
              <a:rPr lang="zh-CN" altLang="en-US" sz="2000" dirty="0">
                <a:latin typeface="宋体" panose="02010600030101010101" pitchFamily="2" charset="-122"/>
                <a:ea typeface="宋体" panose="02010600030101010101" pitchFamily="2" charset="-122"/>
              </a:rPr>
              <a:t>月</a:t>
            </a:r>
            <a:r>
              <a:rPr lang="en-US" altLang="zh-CN" sz="2000" dirty="0">
                <a:latin typeface="宋体" panose="02010600030101010101" pitchFamily="2" charset="-122"/>
                <a:ea typeface="宋体" panose="02010600030101010101" pitchFamily="2" charset="-122"/>
              </a:rPr>
              <a:t>22</a:t>
            </a:r>
            <a:r>
              <a:rPr lang="zh-CN" altLang="en-US" sz="2000" dirty="0">
                <a:latin typeface="宋体" panose="02010600030101010101" pitchFamily="2" charset="-122"/>
                <a:ea typeface="宋体" panose="02010600030101010101" pitchFamily="2" charset="-122"/>
              </a:rPr>
              <a:t>日 注册申请受理</a:t>
            </a:r>
            <a:endParaRPr lang="en-US" altLang="zh-CN" sz="2000"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ü"/>
            </a:pPr>
            <a:r>
              <a:rPr lang="en-US" altLang="zh-CN" sz="2000" dirty="0">
                <a:latin typeface="宋体" panose="02010600030101010101" pitchFamily="2" charset="-122"/>
                <a:ea typeface="宋体" panose="02010600030101010101" pitchFamily="2" charset="-122"/>
              </a:rPr>
              <a:t>7</a:t>
            </a:r>
            <a:r>
              <a:rPr lang="zh-CN" altLang="en-US" sz="2000" dirty="0">
                <a:latin typeface="宋体" panose="02010600030101010101" pitchFamily="2" charset="-122"/>
                <a:ea typeface="宋体" panose="02010600030101010101" pitchFamily="2" charset="-122"/>
              </a:rPr>
              <a:t>月</a:t>
            </a:r>
            <a:r>
              <a:rPr lang="en-US" altLang="zh-CN" sz="2000" dirty="0">
                <a:latin typeface="宋体" panose="02010600030101010101" pitchFamily="2" charset="-122"/>
                <a:ea typeface="宋体" panose="02010600030101010101" pitchFamily="2" charset="-122"/>
              </a:rPr>
              <a:t>16</a:t>
            </a:r>
            <a:r>
              <a:rPr lang="zh-CN" altLang="en-US" sz="2000" dirty="0">
                <a:latin typeface="宋体" panose="02010600030101010101" pitchFamily="2" charset="-122"/>
                <a:ea typeface="宋体" panose="02010600030101010101" pitchFamily="2" charset="-122"/>
              </a:rPr>
              <a:t>日，已问询</a:t>
            </a:r>
            <a:endParaRPr lang="en-US" altLang="zh-CN" sz="2000"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ü"/>
            </a:pPr>
            <a:r>
              <a:rPr lang="en-US" altLang="zh-CN" sz="2000" dirty="0">
                <a:latin typeface="宋体" panose="02010600030101010101" pitchFamily="2" charset="-122"/>
                <a:ea typeface="宋体" panose="02010600030101010101" pitchFamily="2" charset="-122"/>
              </a:rPr>
              <a:t>8</a:t>
            </a:r>
            <a:r>
              <a:rPr lang="zh-CN" altLang="en-US" sz="2000" dirty="0">
                <a:latin typeface="宋体" panose="02010600030101010101" pitchFamily="2" charset="-122"/>
                <a:ea typeface="宋体" panose="02010600030101010101" pitchFamily="2" charset="-122"/>
              </a:rPr>
              <a:t>月</a:t>
            </a:r>
            <a:r>
              <a:rPr lang="en-US" altLang="zh-CN" sz="2000" dirty="0">
                <a:latin typeface="宋体" panose="02010600030101010101" pitchFamily="2" charset="-122"/>
                <a:ea typeface="宋体" panose="02010600030101010101" pitchFamily="2" charset="-122"/>
              </a:rPr>
              <a:t>25</a:t>
            </a:r>
            <a:r>
              <a:rPr lang="zh-CN" altLang="en-US" sz="2000" dirty="0">
                <a:latin typeface="宋体" panose="02010600030101010101" pitchFamily="2" charset="-122"/>
                <a:ea typeface="宋体" panose="02010600030101010101" pitchFamily="2" charset="-122"/>
              </a:rPr>
              <a:t>日，</a:t>
            </a:r>
            <a:r>
              <a:rPr lang="en-US" altLang="zh-CN" sz="2000" dirty="0">
                <a:latin typeface="宋体" panose="02010600030101010101" pitchFamily="2" charset="-122"/>
                <a:ea typeface="宋体" panose="02010600030101010101" pitchFamily="2" charset="-122"/>
              </a:rPr>
              <a:t>10</a:t>
            </a:r>
            <a:r>
              <a:rPr lang="zh-CN" altLang="en-US" sz="2000" dirty="0">
                <a:latin typeface="宋体" panose="02010600030101010101" pitchFamily="2" charset="-122"/>
                <a:ea typeface="宋体" panose="02010600030101010101" pitchFamily="2" charset="-122"/>
              </a:rPr>
              <a:t>月</a:t>
            </a:r>
            <a:r>
              <a:rPr lang="en-US" altLang="zh-CN" sz="2000" dirty="0">
                <a:latin typeface="宋体" panose="02010600030101010101" pitchFamily="2" charset="-122"/>
                <a:ea typeface="宋体" panose="02010600030101010101" pitchFamily="2" charset="-122"/>
              </a:rPr>
              <a:t>20</a:t>
            </a:r>
            <a:r>
              <a:rPr lang="zh-CN" altLang="en-US" sz="2000" dirty="0">
                <a:latin typeface="宋体" panose="02010600030101010101" pitchFamily="2" charset="-122"/>
                <a:ea typeface="宋体" panose="02010600030101010101" pitchFamily="2" charset="-122"/>
              </a:rPr>
              <a:t>日，</a:t>
            </a:r>
            <a:r>
              <a:rPr lang="en-US" altLang="zh-CN" sz="2000" dirty="0">
                <a:latin typeface="宋体" panose="02010600030101010101" pitchFamily="2" charset="-122"/>
                <a:ea typeface="宋体" panose="02010600030101010101" pitchFamily="2" charset="-122"/>
              </a:rPr>
              <a:t>11</a:t>
            </a:r>
            <a:r>
              <a:rPr lang="zh-CN" altLang="en-US" sz="2000" dirty="0">
                <a:latin typeface="宋体" panose="02010600030101010101" pitchFamily="2" charset="-122"/>
                <a:ea typeface="宋体" panose="02010600030101010101" pitchFamily="2" charset="-122"/>
              </a:rPr>
              <a:t>月</a:t>
            </a:r>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日三次回复</a:t>
            </a:r>
            <a:endParaRPr lang="en-US" altLang="zh-CN" sz="2000"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ü"/>
            </a:pPr>
            <a:r>
              <a:rPr lang="en-US" altLang="zh-CN" sz="2000" dirty="0">
                <a:latin typeface="宋体" panose="02010600030101010101" pitchFamily="2" charset="-122"/>
                <a:ea typeface="宋体" panose="02010600030101010101" pitchFamily="2" charset="-122"/>
              </a:rPr>
              <a:t>11</a:t>
            </a:r>
            <a:r>
              <a:rPr lang="zh-CN" altLang="en-US" sz="2000" dirty="0">
                <a:latin typeface="宋体" panose="02010600030101010101" pitchFamily="2" charset="-122"/>
                <a:ea typeface="宋体" panose="02010600030101010101" pitchFamily="2" charset="-122"/>
              </a:rPr>
              <a:t>月</a:t>
            </a:r>
            <a:r>
              <a:rPr lang="en-US" altLang="zh-CN" sz="2000" dirty="0">
                <a:latin typeface="宋体" panose="02010600030101010101" pitchFamily="2" charset="-122"/>
                <a:ea typeface="宋体" panose="02010600030101010101" pitchFamily="2" charset="-122"/>
              </a:rPr>
              <a:t>9</a:t>
            </a:r>
            <a:r>
              <a:rPr lang="zh-CN" altLang="en-US" sz="2000" dirty="0">
                <a:latin typeface="宋体" panose="02010600030101010101" pitchFamily="2" charset="-122"/>
                <a:ea typeface="宋体" panose="02010600030101010101" pitchFamily="2" charset="-122"/>
              </a:rPr>
              <a:t>日，上市委会议</a:t>
            </a:r>
            <a:endParaRPr lang="en-US" altLang="zh-CN" sz="2000"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ü"/>
            </a:pPr>
            <a:r>
              <a:rPr lang="en-US" altLang="zh-CN" sz="2000" dirty="0">
                <a:latin typeface="宋体" panose="02010600030101010101" pitchFamily="2" charset="-122"/>
                <a:ea typeface="宋体" panose="02010600030101010101" pitchFamily="2" charset="-122"/>
              </a:rPr>
              <a:t>12</a:t>
            </a:r>
            <a:r>
              <a:rPr lang="zh-CN" altLang="en-US" sz="2000" dirty="0">
                <a:latin typeface="宋体" panose="02010600030101010101" pitchFamily="2" charset="-122"/>
                <a:ea typeface="宋体" panose="02010600030101010101" pitchFamily="2" charset="-122"/>
              </a:rPr>
              <a:t>月</a:t>
            </a: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日，提交注册</a:t>
            </a:r>
            <a:endParaRPr lang="en-US" altLang="zh-CN" sz="2000"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ü"/>
            </a:pPr>
            <a:r>
              <a:rPr lang="en-US" altLang="zh-CN" sz="2000" dirty="0">
                <a:latin typeface="宋体" panose="02010600030101010101" pitchFamily="2" charset="-122"/>
                <a:ea typeface="宋体" panose="02010600030101010101" pitchFamily="2" charset="-122"/>
              </a:rPr>
              <a:t>2022</a:t>
            </a:r>
            <a:r>
              <a:rPr lang="zh-CN" altLang="en-US" sz="2000" dirty="0">
                <a:latin typeface="宋体" panose="02010600030101010101" pitchFamily="2" charset="-122"/>
                <a:ea typeface="宋体" panose="02010600030101010101" pitchFamily="2" charset="-122"/>
              </a:rPr>
              <a:t>年</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月</a:t>
            </a:r>
            <a:r>
              <a:rPr lang="en-US" altLang="zh-CN" sz="2000" dirty="0">
                <a:latin typeface="宋体" panose="02010600030101010101" pitchFamily="2" charset="-122"/>
                <a:ea typeface="宋体" panose="02010600030101010101" pitchFamily="2" charset="-122"/>
              </a:rPr>
              <a:t>11</a:t>
            </a:r>
            <a:r>
              <a:rPr lang="zh-CN" altLang="en-US" sz="2000" dirty="0">
                <a:latin typeface="宋体" panose="02010600030101010101" pitchFamily="2" charset="-122"/>
                <a:ea typeface="宋体" panose="02010600030101010101" pitchFamily="2" charset="-122"/>
              </a:rPr>
              <a:t>日，注册生效</a:t>
            </a:r>
            <a:endParaRPr lang="en-US" altLang="zh-CN" sz="2000"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ü"/>
            </a:pPr>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月</a:t>
            </a:r>
            <a:r>
              <a:rPr lang="en-US" altLang="zh-CN" sz="2000" dirty="0">
                <a:latin typeface="宋体" panose="02010600030101010101" pitchFamily="2" charset="-122"/>
                <a:ea typeface="宋体" panose="02010600030101010101" pitchFamily="2" charset="-122"/>
              </a:rPr>
              <a:t>25</a:t>
            </a:r>
            <a:r>
              <a:rPr lang="zh-CN" altLang="en-US" sz="2000" dirty="0">
                <a:latin typeface="宋体" panose="02010600030101010101" pitchFamily="2" charset="-122"/>
                <a:ea typeface="宋体" panose="02010600030101010101" pitchFamily="2" charset="-122"/>
              </a:rPr>
              <a:t>日，刊登</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发行安排及初步询价公告</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招股意向书</a:t>
            </a:r>
            <a:r>
              <a:rPr lang="en-US" altLang="zh-CN" sz="2000" dirty="0">
                <a:latin typeface="宋体" panose="02010600030101010101" pitchFamily="2" charset="-122"/>
                <a:ea typeface="宋体" panose="02010600030101010101" pitchFamily="2" charset="-122"/>
              </a:rPr>
              <a:t>》</a:t>
            </a:r>
          </a:p>
          <a:p>
            <a:pPr>
              <a:lnSpc>
                <a:spcPct val="100000"/>
              </a:lnSpc>
              <a:buFont typeface="Wingdings" panose="05000000000000000000" pitchFamily="2" charset="2"/>
              <a:buChar char="ü"/>
            </a:pPr>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月</a:t>
            </a:r>
            <a:r>
              <a:rPr lang="en-US" altLang="zh-CN" sz="2000" dirty="0">
                <a:latin typeface="宋体" panose="02010600030101010101" pitchFamily="2" charset="-122"/>
                <a:ea typeface="宋体" panose="02010600030101010101" pitchFamily="2" charset="-122"/>
              </a:rPr>
              <a:t>25</a:t>
            </a:r>
            <a:r>
              <a:rPr lang="zh-CN" altLang="en-US" sz="2000" dirty="0">
                <a:latin typeface="宋体" panose="02010600030101010101" pitchFamily="2" charset="-122"/>
                <a:ea typeface="宋体" panose="02010600030101010101" pitchFamily="2" charset="-122"/>
              </a:rPr>
              <a:t>日，</a:t>
            </a:r>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月</a:t>
            </a:r>
            <a:r>
              <a:rPr lang="en-US" altLang="zh-CN" sz="2000" dirty="0">
                <a:latin typeface="宋体" panose="02010600030101010101" pitchFamily="2" charset="-122"/>
                <a:ea typeface="宋体" panose="02010600030101010101" pitchFamily="2" charset="-122"/>
              </a:rPr>
              <a:t>28</a:t>
            </a:r>
            <a:r>
              <a:rPr lang="zh-CN" altLang="en-US" sz="2000" dirty="0">
                <a:latin typeface="宋体" panose="02010600030101010101" pitchFamily="2" charset="-122"/>
                <a:ea typeface="宋体" panose="02010600030101010101" pitchFamily="2" charset="-122"/>
              </a:rPr>
              <a:t>日，</a:t>
            </a: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月</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日，网下路演</a:t>
            </a:r>
            <a:endParaRPr lang="en-US" altLang="zh-CN" sz="2000"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ü"/>
            </a:pP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月</a:t>
            </a:r>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日，初步询价</a:t>
            </a:r>
            <a:endParaRPr lang="en-US" altLang="zh-CN" sz="2000"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ü"/>
            </a:pP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月</a:t>
            </a:r>
            <a:r>
              <a:rPr lang="en-US" altLang="zh-CN" sz="2000" dirty="0">
                <a:latin typeface="宋体" panose="02010600030101010101" pitchFamily="2" charset="-122"/>
                <a:ea typeface="宋体" panose="02010600030101010101" pitchFamily="2" charset="-122"/>
              </a:rPr>
              <a:t>4</a:t>
            </a:r>
            <a:r>
              <a:rPr lang="zh-CN" altLang="en-US" sz="2000" dirty="0">
                <a:latin typeface="宋体" panose="02010600030101010101" pitchFamily="2" charset="-122"/>
                <a:ea typeface="宋体" panose="02010600030101010101" pitchFamily="2" charset="-122"/>
              </a:rPr>
              <a:t>日，</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发行公告</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刊登日，网上路演</a:t>
            </a:r>
            <a:endParaRPr lang="en-US" altLang="zh-CN" sz="2000"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ü"/>
            </a:pP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月</a:t>
            </a:r>
            <a:r>
              <a:rPr lang="en-US" altLang="zh-CN" sz="2000" dirty="0">
                <a:latin typeface="宋体" panose="02010600030101010101" pitchFamily="2" charset="-122"/>
                <a:ea typeface="宋体" panose="02010600030101010101" pitchFamily="2" charset="-122"/>
              </a:rPr>
              <a:t>7</a:t>
            </a:r>
            <a:r>
              <a:rPr lang="zh-CN" altLang="en-US" sz="2000" dirty="0">
                <a:latin typeface="宋体" panose="02010600030101010101" pitchFamily="2" charset="-122"/>
                <a:ea typeface="宋体" panose="02010600030101010101" pitchFamily="2" charset="-122"/>
              </a:rPr>
              <a:t>日，网下、网上申购日</a:t>
            </a:r>
            <a:endParaRPr lang="en-US" altLang="zh-CN" sz="2000"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ü"/>
            </a:pP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月</a:t>
            </a:r>
            <a:r>
              <a:rPr lang="en-US" altLang="zh-CN" sz="2000" dirty="0">
                <a:latin typeface="宋体" panose="02010600030101010101" pitchFamily="2" charset="-122"/>
                <a:ea typeface="宋体" panose="02010600030101010101" pitchFamily="2" charset="-122"/>
              </a:rPr>
              <a:t>11</a:t>
            </a:r>
            <a:r>
              <a:rPr lang="zh-CN" altLang="en-US" sz="2000" dirty="0">
                <a:latin typeface="宋体" panose="02010600030101010101" pitchFamily="2" charset="-122"/>
                <a:ea typeface="宋体" panose="02010600030101010101" pitchFamily="2" charset="-122"/>
              </a:rPr>
              <a:t>日，刊登</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发行结果公告</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招股说明书</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，募集资金到账</a:t>
            </a:r>
            <a:endParaRPr lang="en-US" altLang="zh-CN" sz="2000" dirty="0">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id="{1F5EAA26-3AD4-46D8-B757-C10D25C107A1}"/>
              </a:ext>
            </a:extLst>
          </p:cNvPr>
          <p:cNvSpPr>
            <a:spLocks noGrp="1"/>
          </p:cNvSpPr>
          <p:nvPr>
            <p:ph type="sldNum" sz="quarter" idx="12"/>
          </p:nvPr>
        </p:nvSpPr>
        <p:spPr/>
        <p:txBody>
          <a:bodyPr/>
          <a:lstStyle/>
          <a:p>
            <a:fld id="{D59A92B6-63D0-4749-8E4E-E12FD465A899}" type="slidenum">
              <a:rPr lang="zh-CN" altLang="en-US" smtClean="0"/>
              <a:t>20</a:t>
            </a:fld>
            <a:endParaRPr lang="zh-CN" altLang="en-US"/>
          </a:p>
        </p:txBody>
      </p:sp>
      <p:cxnSp>
        <p:nvCxnSpPr>
          <p:cNvPr id="5" name="直接连接符 4">
            <a:extLst>
              <a:ext uri="{FF2B5EF4-FFF2-40B4-BE49-F238E27FC236}">
                <a16:creationId xmlns:a16="http://schemas.microsoft.com/office/drawing/2014/main" id="{E2255D27-445C-4C04-BD10-CDB731E3514C}"/>
              </a:ext>
            </a:extLst>
          </p:cNvPr>
          <p:cNvCxnSpPr/>
          <p:nvPr/>
        </p:nvCxnSpPr>
        <p:spPr>
          <a:xfrm>
            <a:off x="923420" y="109783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983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E132B-383E-4775-A5D4-91087AA04C78}"/>
              </a:ext>
            </a:extLst>
          </p:cNvPr>
          <p:cNvSpPr>
            <a:spLocks noGrp="1"/>
          </p:cNvSpPr>
          <p:nvPr>
            <p:ph type="title"/>
          </p:nvPr>
        </p:nvSpPr>
        <p:spPr>
          <a:xfrm>
            <a:off x="896327" y="223462"/>
            <a:ext cx="10515600" cy="675299"/>
          </a:xfrm>
        </p:spPr>
        <p:txBody>
          <a:bodyPr>
            <a:normAutofit/>
          </a:bodyPr>
          <a:lstStyle/>
          <a:p>
            <a:r>
              <a:rPr lang="zh-CN" altLang="en-US" sz="2800" dirty="0">
                <a:latin typeface="宋体" panose="02010600030101010101" pitchFamily="2" charset="-122"/>
                <a:ea typeface="宋体" panose="02010600030101010101" pitchFamily="2" charset="-122"/>
              </a:rPr>
              <a:t>格灵深瞳（</a:t>
            </a:r>
            <a:r>
              <a:rPr lang="en-US" altLang="zh-CN" sz="2800" dirty="0">
                <a:latin typeface="宋体" panose="02010600030101010101" pitchFamily="2" charset="-122"/>
                <a:ea typeface="宋体" panose="02010600030101010101" pitchFamily="2" charset="-122"/>
              </a:rPr>
              <a:t>688207</a:t>
            </a:r>
            <a:r>
              <a:rPr lang="zh-CN" altLang="en-US" sz="2800" dirty="0">
                <a:latin typeface="宋体" panose="02010600030101010101" pitchFamily="2" charset="-122"/>
                <a:ea typeface="宋体" panose="02010600030101010101" pitchFamily="2" charset="-122"/>
              </a:rPr>
              <a:t>）</a:t>
            </a:r>
          </a:p>
        </p:txBody>
      </p:sp>
      <p:sp>
        <p:nvSpPr>
          <p:cNvPr id="3" name="内容占位符 2">
            <a:extLst>
              <a:ext uri="{FF2B5EF4-FFF2-40B4-BE49-F238E27FC236}">
                <a16:creationId xmlns:a16="http://schemas.microsoft.com/office/drawing/2014/main" id="{90C1B1E7-3837-4792-95F8-F1851BDE4539}"/>
              </a:ext>
            </a:extLst>
          </p:cNvPr>
          <p:cNvSpPr>
            <a:spLocks noGrp="1"/>
          </p:cNvSpPr>
          <p:nvPr>
            <p:ph idx="1"/>
          </p:nvPr>
        </p:nvSpPr>
        <p:spPr>
          <a:xfrm>
            <a:off x="838200" y="1156858"/>
            <a:ext cx="10515600" cy="5020106"/>
          </a:xfrm>
        </p:spPr>
        <p:txBody>
          <a:bodyPr>
            <a:noAutofit/>
          </a:bodyPr>
          <a:lstStyle/>
          <a:p>
            <a:r>
              <a:rPr lang="en-US" altLang="zh-CN" sz="1800" dirty="0">
                <a:latin typeface="宋体" panose="02010600030101010101" pitchFamily="2" charset="-122"/>
                <a:ea typeface="宋体" panose="02010600030101010101" pitchFamily="2" charset="-122"/>
              </a:rPr>
              <a:t>IPO</a:t>
            </a:r>
            <a:r>
              <a:rPr lang="zh-CN" altLang="en-US" sz="1800" dirty="0">
                <a:latin typeface="宋体" panose="02010600030101010101" pitchFamily="2" charset="-122"/>
                <a:ea typeface="宋体" panose="02010600030101010101" pitchFamily="2" charset="-122"/>
              </a:rPr>
              <a:t>发行的基本情况</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发行公告</a:t>
            </a:r>
            <a:r>
              <a:rPr lang="en-US" altLang="zh-CN" sz="1800" dirty="0">
                <a:latin typeface="宋体" panose="02010600030101010101" pitchFamily="2" charset="-122"/>
                <a:ea typeface="宋体" panose="02010600030101010101" pitchFamily="2" charset="-122"/>
              </a:rPr>
              <a:t>》</a:t>
            </a:r>
          </a:p>
          <a:p>
            <a:pPr marL="539750" indent="-269875">
              <a:buSzPct val="70000"/>
              <a:buFont typeface="Wingdings" panose="05000000000000000000" pitchFamily="2" charset="2"/>
              <a:buChar char="p"/>
            </a:pPr>
            <a:r>
              <a:rPr lang="zh-CN" altLang="en-US" sz="1800" dirty="0">
                <a:latin typeface="宋体" panose="02010600030101010101" pitchFamily="2" charset="-122"/>
                <a:ea typeface="宋体" panose="02010600030101010101" pitchFamily="2" charset="-122"/>
              </a:rPr>
              <a:t>发行日期：</a:t>
            </a:r>
            <a:r>
              <a:rPr lang="en-US" altLang="zh-CN" sz="1800" b="0" i="0" u="none" strike="noStrike" baseline="0" dirty="0">
                <a:latin typeface="宋体" panose="02010600030101010101" pitchFamily="2" charset="-122"/>
                <a:ea typeface="宋体" panose="02010600030101010101" pitchFamily="2" charset="-122"/>
              </a:rPr>
              <a:t> 2022 </a:t>
            </a:r>
            <a:r>
              <a:rPr lang="zh-CN" altLang="en-US" sz="1800" b="0" i="0" u="none" strike="noStrike" baseline="0" dirty="0">
                <a:latin typeface="宋体" panose="02010600030101010101" pitchFamily="2" charset="-122"/>
                <a:ea typeface="宋体" panose="02010600030101010101" pitchFamily="2" charset="-122"/>
              </a:rPr>
              <a:t>年</a:t>
            </a:r>
            <a:r>
              <a:rPr lang="en-US" altLang="zh-CN" sz="1800" b="0" i="0" u="none" strike="noStrike" baseline="0" dirty="0">
                <a:latin typeface="宋体" panose="02010600030101010101" pitchFamily="2" charset="-122"/>
                <a:ea typeface="宋体" panose="02010600030101010101" pitchFamily="2" charset="-122"/>
              </a:rPr>
              <a:t>3 </a:t>
            </a:r>
            <a:r>
              <a:rPr lang="zh-CN" altLang="en-US" sz="1800" b="0" i="0" u="none" strike="noStrike" baseline="0" dirty="0">
                <a:latin typeface="宋体" panose="02010600030101010101" pitchFamily="2" charset="-122"/>
                <a:ea typeface="宋体" panose="02010600030101010101" pitchFamily="2" charset="-122"/>
              </a:rPr>
              <a:t>月</a:t>
            </a:r>
            <a:r>
              <a:rPr lang="en-US" altLang="zh-CN" sz="1800" b="0" i="0" u="none" strike="noStrike" baseline="0" dirty="0">
                <a:latin typeface="宋体" panose="02010600030101010101" pitchFamily="2" charset="-122"/>
                <a:ea typeface="宋体" panose="02010600030101010101" pitchFamily="2" charset="-122"/>
              </a:rPr>
              <a:t>7 </a:t>
            </a:r>
            <a:r>
              <a:rPr lang="zh-CN" altLang="en-US" sz="1800" b="0" i="0" u="none" strike="noStrike" baseline="0" dirty="0">
                <a:latin typeface="宋体" panose="02010600030101010101" pitchFamily="2" charset="-122"/>
                <a:ea typeface="宋体" panose="02010600030101010101" pitchFamily="2" charset="-122"/>
              </a:rPr>
              <a:t>日</a:t>
            </a:r>
            <a:endParaRPr lang="en-US" altLang="zh-CN" sz="1800" dirty="0">
              <a:latin typeface="宋体" panose="02010600030101010101" pitchFamily="2" charset="-122"/>
              <a:ea typeface="宋体" panose="02010600030101010101" pitchFamily="2" charset="-122"/>
            </a:endParaRPr>
          </a:p>
          <a:p>
            <a:pPr marL="539750" indent="-269875">
              <a:buSzPct val="70000"/>
              <a:buFont typeface="Wingdings" panose="05000000000000000000" pitchFamily="2" charset="2"/>
              <a:buChar char="p"/>
            </a:pPr>
            <a:r>
              <a:rPr lang="zh-CN" altLang="en-US" sz="1800" dirty="0">
                <a:latin typeface="宋体" panose="02010600030101010101" pitchFamily="2" charset="-122"/>
                <a:ea typeface="宋体" panose="02010600030101010101" pitchFamily="2" charset="-122"/>
              </a:rPr>
              <a:t>主承销商</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海通证券</a:t>
            </a:r>
            <a:endParaRPr lang="en-US" altLang="zh-CN" sz="1800" dirty="0">
              <a:latin typeface="宋体" panose="02010600030101010101" pitchFamily="2" charset="-122"/>
              <a:ea typeface="宋体" panose="02010600030101010101" pitchFamily="2" charset="-122"/>
            </a:endParaRPr>
          </a:p>
          <a:p>
            <a:pPr marL="539750" indent="-269875">
              <a:buSzPct val="70000"/>
              <a:buFont typeface="Wingdings" panose="05000000000000000000" pitchFamily="2" charset="2"/>
              <a:buChar char="p"/>
            </a:pPr>
            <a:r>
              <a:rPr lang="zh-CN" altLang="en-US" sz="1800" dirty="0">
                <a:latin typeface="宋体" panose="02010600030101010101" pitchFamily="2" charset="-122"/>
                <a:ea typeface="宋体" panose="02010600030101010101" pitchFamily="2" charset="-122"/>
              </a:rPr>
              <a:t>承销方式：余额包销</a:t>
            </a:r>
            <a:endParaRPr lang="en-US" altLang="zh-CN" sz="1800" dirty="0">
              <a:latin typeface="宋体" panose="02010600030101010101" pitchFamily="2" charset="-122"/>
              <a:ea typeface="宋体" panose="02010600030101010101" pitchFamily="2" charset="-122"/>
            </a:endParaRPr>
          </a:p>
          <a:p>
            <a:pPr marL="539750" indent="-269875">
              <a:buSzPct val="70000"/>
              <a:buFont typeface="Wingdings" panose="05000000000000000000" pitchFamily="2" charset="2"/>
              <a:buChar char="p"/>
            </a:pPr>
            <a:r>
              <a:rPr lang="zh-CN" altLang="en-US" sz="1800" dirty="0">
                <a:latin typeface="宋体" panose="02010600030101010101" pitchFamily="2" charset="-122"/>
                <a:ea typeface="宋体" panose="02010600030101010101" pitchFamily="2" charset="-122"/>
              </a:rPr>
              <a:t>本次公开发行的股票数量：</a:t>
            </a:r>
            <a:r>
              <a:rPr lang="en-US" altLang="zh-CN" sz="1800" dirty="0">
                <a:latin typeface="宋体" panose="02010600030101010101" pitchFamily="2" charset="-122"/>
                <a:ea typeface="宋体" panose="02010600030101010101" pitchFamily="2" charset="-122"/>
              </a:rPr>
              <a:t>46,245,205</a:t>
            </a:r>
            <a:r>
              <a:rPr lang="zh-CN" altLang="en-US" sz="1800" dirty="0">
                <a:latin typeface="宋体" panose="02010600030101010101" pitchFamily="2" charset="-122"/>
                <a:ea typeface="宋体" panose="02010600030101010101" pitchFamily="2" charset="-122"/>
              </a:rPr>
              <a:t>股；</a:t>
            </a:r>
            <a:r>
              <a:rPr lang="zh-CN" altLang="en-US" sz="1800" b="0" i="0" u="none" strike="noStrike" baseline="0" dirty="0">
                <a:latin typeface="宋体" panose="02010600030101010101" pitchFamily="2" charset="-122"/>
                <a:ea typeface="宋体" panose="02010600030101010101" pitchFamily="2" charset="-122"/>
              </a:rPr>
              <a:t>占公司发行后总股本的</a:t>
            </a:r>
            <a:r>
              <a:rPr lang="en-US" altLang="zh-CN" sz="1800" b="0" i="0" u="none" strike="noStrike" baseline="0" dirty="0">
                <a:latin typeface="宋体" panose="02010600030101010101" pitchFamily="2" charset="-122"/>
                <a:ea typeface="宋体" panose="02010600030101010101" pitchFamily="2" charset="-122"/>
              </a:rPr>
              <a:t>25.00%</a:t>
            </a:r>
          </a:p>
          <a:p>
            <a:pPr marL="539750" indent="-269875">
              <a:buSzPct val="70000"/>
              <a:buFont typeface="Wingdings" panose="05000000000000000000" pitchFamily="2" charset="2"/>
              <a:buChar char="p"/>
            </a:pPr>
            <a:r>
              <a:rPr lang="zh-CN" altLang="en-US" sz="1800" dirty="0">
                <a:latin typeface="宋体" panose="02010600030101010101" pitchFamily="2" charset="-122"/>
                <a:ea typeface="宋体" panose="02010600030101010101" pitchFamily="2" charset="-122"/>
              </a:rPr>
              <a:t>发行价格：人民币</a:t>
            </a:r>
            <a:r>
              <a:rPr lang="en-US" altLang="zh-CN" sz="1800" dirty="0">
                <a:latin typeface="宋体" panose="02010600030101010101" pitchFamily="2" charset="-122"/>
                <a:ea typeface="宋体" panose="02010600030101010101" pitchFamily="2" charset="-122"/>
              </a:rPr>
              <a:t>39.49</a:t>
            </a:r>
            <a:r>
              <a:rPr lang="zh-CN" altLang="en-US" sz="1800" dirty="0">
                <a:latin typeface="宋体" panose="02010600030101010101" pitchFamily="2" charset="-122"/>
                <a:ea typeface="宋体" panose="02010600030101010101" pitchFamily="2" charset="-122"/>
              </a:rPr>
              <a:t>元</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股</a:t>
            </a:r>
            <a:endParaRPr lang="en-US" altLang="zh-CN" sz="1800" dirty="0">
              <a:latin typeface="宋体" panose="02010600030101010101" pitchFamily="2" charset="-122"/>
              <a:ea typeface="宋体" panose="02010600030101010101" pitchFamily="2" charset="-122"/>
            </a:endParaRPr>
          </a:p>
          <a:p>
            <a:pPr marL="539750" indent="-269875">
              <a:buSzPct val="70000"/>
              <a:buFont typeface="Wingdings" panose="05000000000000000000" pitchFamily="2" charset="2"/>
              <a:buChar char="p"/>
            </a:pPr>
            <a:r>
              <a:rPr lang="zh-CN" altLang="en-US" sz="1800" dirty="0">
                <a:latin typeface="宋体" panose="02010600030101010101" pitchFamily="2" charset="-122"/>
                <a:ea typeface="宋体" panose="02010600030101010101" pitchFamily="2" charset="-122"/>
              </a:rPr>
              <a:t>每股面值：人民币</a:t>
            </a:r>
            <a:r>
              <a:rPr lang="en-US" altLang="zh-CN" sz="1800" dirty="0">
                <a:latin typeface="宋体" panose="02010600030101010101" pitchFamily="2" charset="-122"/>
                <a:ea typeface="宋体" panose="02010600030101010101" pitchFamily="2" charset="-122"/>
              </a:rPr>
              <a:t>1.00</a:t>
            </a:r>
            <a:r>
              <a:rPr lang="zh-CN" altLang="en-US" sz="1800" dirty="0">
                <a:latin typeface="宋体" panose="02010600030101010101" pitchFamily="2" charset="-122"/>
                <a:ea typeface="宋体" panose="02010600030101010101" pitchFamily="2" charset="-122"/>
              </a:rPr>
              <a:t>元</a:t>
            </a:r>
            <a:endParaRPr lang="en-US" altLang="zh-CN" sz="1800" dirty="0">
              <a:latin typeface="宋体" panose="02010600030101010101" pitchFamily="2" charset="-122"/>
              <a:ea typeface="宋体" panose="02010600030101010101" pitchFamily="2" charset="-122"/>
            </a:endParaRPr>
          </a:p>
          <a:p>
            <a:pPr marL="539750" indent="-269875">
              <a:buSzPct val="70000"/>
              <a:buFont typeface="Wingdings" panose="05000000000000000000" pitchFamily="2" charset="2"/>
              <a:buChar char="p"/>
            </a:pPr>
            <a:r>
              <a:rPr lang="zh-CN" altLang="en-US" sz="1800" dirty="0">
                <a:latin typeface="宋体" panose="02010600030101010101" pitchFamily="2" charset="-122"/>
                <a:ea typeface="宋体" panose="02010600030101010101" pitchFamily="2" charset="-122"/>
              </a:rPr>
              <a:t>本次发行募集资金总额</a:t>
            </a:r>
            <a:r>
              <a:rPr lang="en-US" altLang="zh-CN" sz="1800" dirty="0">
                <a:latin typeface="宋体" panose="02010600030101010101" pitchFamily="2" charset="-122"/>
                <a:ea typeface="宋体" panose="02010600030101010101" pitchFamily="2" charset="-122"/>
              </a:rPr>
              <a:t>182,622.31</a:t>
            </a:r>
            <a:r>
              <a:rPr lang="zh-CN" altLang="en-US" sz="1800" dirty="0">
                <a:latin typeface="宋体" panose="02010600030101010101" pitchFamily="2" charset="-122"/>
                <a:ea typeface="宋体" panose="02010600030101010101" pitchFamily="2" charset="-122"/>
              </a:rPr>
              <a:t>万元；发行相关的费用（不含增值税）为人民币</a:t>
            </a:r>
            <a:r>
              <a:rPr lang="en-US" altLang="zh-CN" sz="1800" dirty="0">
                <a:latin typeface="宋体" panose="02010600030101010101" pitchFamily="2" charset="-122"/>
                <a:ea typeface="宋体" panose="02010600030101010101" pitchFamily="2" charset="-122"/>
              </a:rPr>
              <a:t>156,13.3</a:t>
            </a:r>
            <a:r>
              <a:rPr lang="zh-CN" altLang="en-US" sz="1800" dirty="0">
                <a:latin typeface="宋体" panose="02010600030101010101" pitchFamily="2" charset="-122"/>
                <a:ea typeface="宋体" panose="02010600030101010101" pitchFamily="2" charset="-122"/>
              </a:rPr>
              <a:t>万元，扣除发行费用后，募集资金净额为</a:t>
            </a:r>
            <a:r>
              <a:rPr lang="en-US" altLang="zh-CN" sz="1800" dirty="0">
                <a:latin typeface="宋体" panose="02010600030101010101" pitchFamily="2" charset="-122"/>
                <a:ea typeface="宋体" panose="02010600030101010101" pitchFamily="2" charset="-122"/>
              </a:rPr>
              <a:t>167,009.02</a:t>
            </a:r>
            <a:r>
              <a:rPr lang="zh-CN" altLang="en-US" sz="1800" dirty="0">
                <a:latin typeface="宋体" panose="02010600030101010101" pitchFamily="2" charset="-122"/>
                <a:ea typeface="宋体" panose="02010600030101010101" pitchFamily="2" charset="-122"/>
              </a:rPr>
              <a:t>万元。发行费用包括：</a:t>
            </a:r>
            <a:endParaRPr lang="en-US" altLang="zh-CN" sz="1800" dirty="0">
              <a:latin typeface="宋体" panose="02010600030101010101" pitchFamily="2" charset="-122"/>
              <a:ea typeface="宋体" panose="02010600030101010101" pitchFamily="2" charset="-122"/>
            </a:endParaRPr>
          </a:p>
          <a:p>
            <a:pPr marL="0" indent="360363" algn="l">
              <a:buNone/>
            </a:pPr>
            <a:r>
              <a:rPr lang="zh-CN" altLang="en-US" sz="1800" b="0" i="0" u="none" strike="noStrike" baseline="0" dirty="0">
                <a:latin typeface="宋体" panose="02010600030101010101" pitchFamily="2" charset="-122"/>
                <a:ea typeface="宋体" panose="02010600030101010101" pitchFamily="2" charset="-122"/>
              </a:rPr>
              <a:t>（</a:t>
            </a:r>
            <a:r>
              <a:rPr lang="en-US" altLang="zh-CN" sz="1800" b="0" i="0" u="none" strike="noStrike" baseline="0" dirty="0">
                <a:latin typeface="宋体" panose="02010600030101010101" pitchFamily="2" charset="-122"/>
                <a:ea typeface="宋体" panose="02010600030101010101" pitchFamily="2" charset="-122"/>
              </a:rPr>
              <a:t>1</a:t>
            </a:r>
            <a:r>
              <a:rPr lang="zh-CN" altLang="en-US" sz="1800" b="0" i="0" u="none" strike="noStrike" baseline="0" dirty="0">
                <a:latin typeface="宋体" panose="02010600030101010101" pitchFamily="2" charset="-122"/>
                <a:ea typeface="宋体" panose="02010600030101010101" pitchFamily="2" charset="-122"/>
              </a:rPr>
              <a:t>）保荐承销费用：</a:t>
            </a:r>
            <a:r>
              <a:rPr lang="en-US" altLang="zh-CN" sz="1800" b="0" i="0" u="none" strike="noStrike" baseline="0" dirty="0">
                <a:latin typeface="宋体" panose="02010600030101010101" pitchFamily="2" charset="-122"/>
                <a:ea typeface="宋体" panose="02010600030101010101" pitchFamily="2" charset="-122"/>
              </a:rPr>
              <a:t>12,783.56 </a:t>
            </a:r>
            <a:r>
              <a:rPr lang="zh-CN" altLang="en-US" sz="1800" b="0" i="0" u="none" strike="noStrike" baseline="0" dirty="0">
                <a:latin typeface="宋体" panose="02010600030101010101" pitchFamily="2" charset="-122"/>
                <a:ea typeface="宋体" panose="02010600030101010101" pitchFamily="2" charset="-122"/>
              </a:rPr>
              <a:t>万元；</a:t>
            </a:r>
          </a:p>
          <a:p>
            <a:pPr marL="0" indent="360363" algn="l">
              <a:buNone/>
            </a:pPr>
            <a:r>
              <a:rPr lang="zh-CN" altLang="en-US" sz="1800" b="0" i="0" u="none" strike="noStrike" baseline="0" dirty="0">
                <a:latin typeface="宋体" panose="02010600030101010101" pitchFamily="2" charset="-122"/>
                <a:ea typeface="宋体" panose="02010600030101010101" pitchFamily="2" charset="-122"/>
              </a:rPr>
              <a:t>（</a:t>
            </a:r>
            <a:r>
              <a:rPr lang="en-US" altLang="zh-CN" sz="1800" b="0" i="0" u="none" strike="noStrike" baseline="0" dirty="0">
                <a:latin typeface="宋体" panose="02010600030101010101" pitchFamily="2" charset="-122"/>
                <a:ea typeface="宋体" panose="02010600030101010101" pitchFamily="2" charset="-122"/>
              </a:rPr>
              <a:t>2</a:t>
            </a:r>
            <a:r>
              <a:rPr lang="zh-CN" altLang="en-US" sz="1800" b="0" i="0" u="none" strike="noStrike" baseline="0" dirty="0">
                <a:latin typeface="宋体" panose="02010600030101010101" pitchFamily="2" charset="-122"/>
                <a:ea typeface="宋体" panose="02010600030101010101" pitchFamily="2" charset="-122"/>
              </a:rPr>
              <a:t>）律师费用：</a:t>
            </a:r>
            <a:r>
              <a:rPr lang="en-US" altLang="zh-CN" sz="1800" b="0" i="0" u="none" strike="noStrike" baseline="0" dirty="0">
                <a:latin typeface="宋体" panose="02010600030101010101" pitchFamily="2" charset="-122"/>
                <a:ea typeface="宋体" panose="02010600030101010101" pitchFamily="2" charset="-122"/>
              </a:rPr>
              <a:t>660.38 </a:t>
            </a:r>
            <a:r>
              <a:rPr lang="zh-CN" altLang="en-US" sz="1800" b="0" i="0" u="none" strike="noStrike" baseline="0" dirty="0">
                <a:latin typeface="宋体" panose="02010600030101010101" pitchFamily="2" charset="-122"/>
                <a:ea typeface="宋体" panose="02010600030101010101" pitchFamily="2" charset="-122"/>
              </a:rPr>
              <a:t>万元；</a:t>
            </a:r>
          </a:p>
          <a:p>
            <a:pPr marL="0" indent="360363" algn="l">
              <a:buNone/>
            </a:pPr>
            <a:r>
              <a:rPr lang="zh-CN" altLang="en-US" sz="1800" b="0" i="0" u="none" strike="noStrike" baseline="0" dirty="0">
                <a:latin typeface="宋体" panose="02010600030101010101" pitchFamily="2" charset="-122"/>
                <a:ea typeface="宋体" panose="02010600030101010101" pitchFamily="2" charset="-122"/>
              </a:rPr>
              <a:t>（</a:t>
            </a:r>
            <a:r>
              <a:rPr lang="en-US" altLang="zh-CN" sz="1800" b="0" i="0" u="none" strike="noStrike" baseline="0" dirty="0">
                <a:latin typeface="宋体" panose="02010600030101010101" pitchFamily="2" charset="-122"/>
                <a:ea typeface="宋体" panose="02010600030101010101" pitchFamily="2" charset="-122"/>
              </a:rPr>
              <a:t>3</a:t>
            </a:r>
            <a:r>
              <a:rPr lang="zh-CN" altLang="en-US" sz="1800" b="0" i="0" u="none" strike="noStrike" baseline="0" dirty="0">
                <a:latin typeface="宋体" panose="02010600030101010101" pitchFamily="2" charset="-122"/>
                <a:ea typeface="宋体" panose="02010600030101010101" pitchFamily="2" charset="-122"/>
              </a:rPr>
              <a:t>）审计及验资费：</a:t>
            </a:r>
            <a:r>
              <a:rPr lang="en-US" altLang="zh-CN" sz="1800" b="0" i="0" u="none" strike="noStrike" baseline="0" dirty="0">
                <a:latin typeface="宋体" panose="02010600030101010101" pitchFamily="2" charset="-122"/>
                <a:ea typeface="宋体" panose="02010600030101010101" pitchFamily="2" charset="-122"/>
              </a:rPr>
              <a:t>1,620.00 </a:t>
            </a:r>
            <a:r>
              <a:rPr lang="zh-CN" altLang="en-US" sz="1800" b="0" i="0" u="none" strike="noStrike" baseline="0" dirty="0">
                <a:latin typeface="宋体" panose="02010600030101010101" pitchFamily="2" charset="-122"/>
                <a:ea typeface="宋体" panose="02010600030101010101" pitchFamily="2" charset="-122"/>
              </a:rPr>
              <a:t>万元；</a:t>
            </a:r>
          </a:p>
          <a:p>
            <a:pPr marL="0" indent="360363" algn="l">
              <a:buNone/>
            </a:pPr>
            <a:r>
              <a:rPr lang="zh-CN" altLang="en-US" sz="1800" b="0" i="0" u="none" strike="noStrike" baseline="0" dirty="0">
                <a:latin typeface="宋体" panose="02010600030101010101" pitchFamily="2" charset="-122"/>
                <a:ea typeface="宋体" panose="02010600030101010101" pitchFamily="2" charset="-122"/>
              </a:rPr>
              <a:t>（</a:t>
            </a:r>
            <a:r>
              <a:rPr lang="en-US" altLang="zh-CN" sz="1800" b="0" i="0" u="none" strike="noStrike" baseline="0" dirty="0">
                <a:latin typeface="宋体" panose="02010600030101010101" pitchFamily="2" charset="-122"/>
                <a:ea typeface="宋体" panose="02010600030101010101" pitchFamily="2" charset="-122"/>
              </a:rPr>
              <a:t>4</a:t>
            </a:r>
            <a:r>
              <a:rPr lang="zh-CN" altLang="en-US" sz="1800" b="0" i="0" u="none" strike="noStrike" baseline="0" dirty="0">
                <a:latin typeface="宋体" panose="02010600030101010101" pitchFamily="2" charset="-122"/>
                <a:ea typeface="宋体" panose="02010600030101010101" pitchFamily="2" charset="-122"/>
              </a:rPr>
              <a:t>）发行手续费等其他费用：</a:t>
            </a:r>
            <a:r>
              <a:rPr lang="en-US" altLang="zh-CN" sz="1800" b="0" i="0" u="none" strike="noStrike" baseline="0" dirty="0">
                <a:latin typeface="宋体" panose="02010600030101010101" pitchFamily="2" charset="-122"/>
                <a:ea typeface="宋体" panose="02010600030101010101" pitchFamily="2" charset="-122"/>
              </a:rPr>
              <a:t>91.81 </a:t>
            </a:r>
            <a:r>
              <a:rPr lang="zh-CN" altLang="en-US" sz="1800" b="0" i="0" u="none" strike="noStrike" baseline="0" dirty="0">
                <a:latin typeface="宋体" panose="02010600030101010101" pitchFamily="2" charset="-122"/>
                <a:ea typeface="宋体" panose="02010600030101010101" pitchFamily="2" charset="-122"/>
              </a:rPr>
              <a:t>万元；</a:t>
            </a:r>
          </a:p>
          <a:p>
            <a:pPr marL="0" indent="360363" algn="l">
              <a:buNone/>
            </a:pPr>
            <a:r>
              <a:rPr lang="zh-CN" altLang="en-US" sz="1800" b="0" i="0" u="none" strike="noStrike" baseline="0" dirty="0">
                <a:latin typeface="宋体" panose="02010600030101010101" pitchFamily="2" charset="-122"/>
                <a:ea typeface="宋体" panose="02010600030101010101" pitchFamily="2" charset="-122"/>
              </a:rPr>
              <a:t>（</a:t>
            </a:r>
            <a:r>
              <a:rPr lang="en-US" altLang="zh-CN" sz="1800" b="0" i="0" u="none" strike="noStrike" baseline="0" dirty="0">
                <a:latin typeface="宋体" panose="02010600030101010101" pitchFamily="2" charset="-122"/>
                <a:ea typeface="宋体" panose="02010600030101010101" pitchFamily="2" charset="-122"/>
              </a:rPr>
              <a:t>5</a:t>
            </a:r>
            <a:r>
              <a:rPr lang="zh-CN" altLang="en-US" sz="1800" b="0" i="0" u="none" strike="noStrike" baseline="0" dirty="0">
                <a:latin typeface="宋体" panose="02010600030101010101" pitchFamily="2" charset="-122"/>
                <a:ea typeface="宋体" panose="02010600030101010101" pitchFamily="2" charset="-122"/>
              </a:rPr>
              <a:t>）与本次发行相关的信息披露费用：</a:t>
            </a:r>
            <a:r>
              <a:rPr lang="en-US" altLang="zh-CN" sz="1800" b="0" i="0" u="none" strike="noStrike" baseline="0" dirty="0">
                <a:latin typeface="宋体" panose="02010600030101010101" pitchFamily="2" charset="-122"/>
                <a:ea typeface="宋体" panose="02010600030101010101" pitchFamily="2" charset="-122"/>
              </a:rPr>
              <a:t>457.55 </a:t>
            </a:r>
            <a:r>
              <a:rPr lang="zh-CN" altLang="en-US" sz="1800" b="0" i="0" u="none" strike="noStrike" baseline="0" dirty="0">
                <a:latin typeface="宋体" panose="02010600030101010101" pitchFamily="2" charset="-122"/>
                <a:ea typeface="宋体" panose="02010600030101010101" pitchFamily="2" charset="-122"/>
              </a:rPr>
              <a:t>万元；</a:t>
            </a:r>
            <a:endParaRPr lang="en-US" altLang="zh-CN" sz="1800" dirty="0">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id="{1F5EAA26-3AD4-46D8-B757-C10D25C107A1}"/>
              </a:ext>
            </a:extLst>
          </p:cNvPr>
          <p:cNvSpPr>
            <a:spLocks noGrp="1"/>
          </p:cNvSpPr>
          <p:nvPr>
            <p:ph type="sldNum" sz="quarter" idx="12"/>
          </p:nvPr>
        </p:nvSpPr>
        <p:spPr/>
        <p:txBody>
          <a:bodyPr/>
          <a:lstStyle/>
          <a:p>
            <a:fld id="{D59A92B6-63D0-4749-8E4E-E12FD465A899}" type="slidenum">
              <a:rPr lang="zh-CN" altLang="en-US" smtClean="0"/>
              <a:t>21</a:t>
            </a:fld>
            <a:endParaRPr lang="zh-CN" altLang="en-US"/>
          </a:p>
        </p:txBody>
      </p:sp>
      <p:cxnSp>
        <p:nvCxnSpPr>
          <p:cNvPr id="5" name="直接连接符 4">
            <a:extLst>
              <a:ext uri="{FF2B5EF4-FFF2-40B4-BE49-F238E27FC236}">
                <a16:creationId xmlns:a16="http://schemas.microsoft.com/office/drawing/2014/main" id="{E2255D27-445C-4C04-BD10-CDB731E3514C}"/>
              </a:ext>
            </a:extLst>
          </p:cNvPr>
          <p:cNvCxnSpPr/>
          <p:nvPr/>
        </p:nvCxnSpPr>
        <p:spPr>
          <a:xfrm>
            <a:off x="896327" y="898761"/>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209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E132B-383E-4775-A5D4-91087AA04C78}"/>
              </a:ext>
            </a:extLst>
          </p:cNvPr>
          <p:cNvSpPr>
            <a:spLocks noGrp="1"/>
          </p:cNvSpPr>
          <p:nvPr>
            <p:ph type="title"/>
          </p:nvPr>
        </p:nvSpPr>
        <p:spPr/>
        <p:txBody>
          <a:bodyPr>
            <a:normAutofit/>
          </a:bodyPr>
          <a:lstStyle/>
          <a:p>
            <a:r>
              <a:rPr lang="zh-CN" altLang="en-US" sz="2800" dirty="0">
                <a:latin typeface="宋体" panose="02010600030101010101" pitchFamily="2" charset="-122"/>
                <a:ea typeface="宋体" panose="02010600030101010101" pitchFamily="2" charset="-122"/>
              </a:rPr>
              <a:t>格灵深瞳</a:t>
            </a:r>
          </a:p>
        </p:txBody>
      </p:sp>
      <p:sp>
        <p:nvSpPr>
          <p:cNvPr id="3" name="内容占位符 2">
            <a:extLst>
              <a:ext uri="{FF2B5EF4-FFF2-40B4-BE49-F238E27FC236}">
                <a16:creationId xmlns:a16="http://schemas.microsoft.com/office/drawing/2014/main" id="{90C1B1E7-3837-4792-95F8-F1851BDE4539}"/>
              </a:ext>
            </a:extLst>
          </p:cNvPr>
          <p:cNvSpPr>
            <a:spLocks noGrp="1"/>
          </p:cNvSpPr>
          <p:nvPr>
            <p:ph idx="1"/>
          </p:nvPr>
        </p:nvSpPr>
        <p:spPr>
          <a:xfrm>
            <a:off x="838200" y="1620984"/>
            <a:ext cx="10515600" cy="4555979"/>
          </a:xfrm>
        </p:spPr>
        <p:txBody>
          <a:bodyPr>
            <a:normAutofit/>
          </a:bodyPr>
          <a:lstStyle/>
          <a:p>
            <a:r>
              <a:rPr lang="en-US" altLang="zh-CN" sz="2400" dirty="0">
                <a:latin typeface="宋体" panose="02010600030101010101" pitchFamily="2" charset="-122"/>
                <a:ea typeface="宋体" panose="02010600030101010101" pitchFamily="2" charset="-122"/>
              </a:rPr>
              <a:t>IPO</a:t>
            </a:r>
            <a:r>
              <a:rPr lang="zh-CN" altLang="en-US" sz="2400" dirty="0">
                <a:latin typeface="宋体" panose="02010600030101010101" pitchFamily="2" charset="-122"/>
                <a:ea typeface="宋体" panose="02010600030101010101" pitchFamily="2" charset="-122"/>
              </a:rPr>
              <a:t>发行的基本情况</a:t>
            </a:r>
            <a:endParaRPr lang="en-US" altLang="zh-CN" sz="2400" dirty="0">
              <a:latin typeface="宋体" panose="02010600030101010101" pitchFamily="2" charset="-122"/>
              <a:ea typeface="宋体" panose="02010600030101010101" pitchFamily="2" charset="-122"/>
            </a:endParaRPr>
          </a:p>
          <a:p>
            <a:pPr marL="539750" indent="-269875">
              <a:buSzPct val="70000"/>
              <a:buFont typeface="Wingdings" panose="05000000000000000000" pitchFamily="2" charset="2"/>
              <a:buChar char="p"/>
            </a:pPr>
            <a:r>
              <a:rPr lang="zh-CN" altLang="en-US" sz="2400" dirty="0">
                <a:latin typeface="宋体" panose="02010600030101010101" pitchFamily="2" charset="-122"/>
                <a:ea typeface="宋体" panose="02010600030101010101" pitchFamily="2" charset="-122"/>
              </a:rPr>
              <a:t>本次发行价格确定后发行人上市时市值为</a:t>
            </a:r>
            <a:r>
              <a:rPr lang="en-US" altLang="zh-CN" sz="2400" dirty="0">
                <a:latin typeface="宋体" panose="02010600030101010101" pitchFamily="2" charset="-122"/>
                <a:ea typeface="宋体" panose="02010600030101010101" pitchFamily="2" charset="-122"/>
              </a:rPr>
              <a:t>73.05</a:t>
            </a:r>
            <a:r>
              <a:rPr lang="zh-CN" altLang="en-US" sz="2400" dirty="0">
                <a:latin typeface="宋体" panose="02010600030101010101" pitchFamily="2" charset="-122"/>
                <a:ea typeface="宋体" panose="02010600030101010101" pitchFamily="2" charset="-122"/>
              </a:rPr>
              <a:t>亿元。</a:t>
            </a:r>
            <a:endParaRPr lang="en-US" altLang="zh-CN" sz="2400" dirty="0">
              <a:latin typeface="宋体" panose="02010600030101010101" pitchFamily="2" charset="-122"/>
              <a:ea typeface="宋体" panose="02010600030101010101" pitchFamily="2" charset="-122"/>
            </a:endParaRPr>
          </a:p>
          <a:p>
            <a:pPr marL="539750" indent="-269875">
              <a:buSzPct val="70000"/>
              <a:buFont typeface="Wingdings" panose="05000000000000000000" pitchFamily="2" charset="2"/>
              <a:buChar char="p"/>
            </a:pPr>
            <a:r>
              <a:rPr lang="zh-CN" altLang="en-US" sz="2400" dirty="0">
                <a:latin typeface="宋体" panose="02010600030101010101" pitchFamily="2" charset="-122"/>
                <a:ea typeface="宋体" panose="02010600030101010101" pitchFamily="2" charset="-122"/>
              </a:rPr>
              <a:t>发行市销率：</a:t>
            </a:r>
            <a:r>
              <a:rPr lang="en-US" altLang="zh-CN" sz="2400" dirty="0">
                <a:latin typeface="宋体" panose="02010600030101010101" pitchFamily="2" charset="-122"/>
                <a:ea typeface="宋体" panose="02010600030101010101" pitchFamily="2" charset="-122"/>
              </a:rPr>
              <a:t>30.10</a:t>
            </a:r>
            <a:r>
              <a:rPr lang="zh-CN" altLang="en-US" sz="2400" dirty="0">
                <a:latin typeface="宋体" panose="02010600030101010101" pitchFamily="2" charset="-122"/>
                <a:ea typeface="宋体" panose="02010600030101010101" pitchFamily="2" charset="-122"/>
              </a:rPr>
              <a:t>倍</a:t>
            </a:r>
            <a:endParaRPr lang="en-US" altLang="zh-CN" sz="2400" dirty="0">
              <a:latin typeface="宋体" panose="02010600030101010101" pitchFamily="2" charset="-122"/>
              <a:ea typeface="宋体" panose="02010600030101010101" pitchFamily="2" charset="-122"/>
            </a:endParaRPr>
          </a:p>
          <a:p>
            <a:pPr marL="539750" indent="-269875">
              <a:buSzPct val="70000"/>
              <a:buFont typeface="Wingdings" panose="05000000000000000000" pitchFamily="2" charset="2"/>
              <a:buChar char="p"/>
            </a:pPr>
            <a:r>
              <a:rPr lang="zh-CN" altLang="en-US" sz="2400" dirty="0">
                <a:latin typeface="宋体" panose="02010600030101010101" pitchFamily="2" charset="-122"/>
                <a:ea typeface="宋体" panose="02010600030101010101" pitchFamily="2" charset="-122"/>
              </a:rPr>
              <a:t>市净率：</a:t>
            </a:r>
            <a:r>
              <a:rPr lang="en-US" altLang="zh-CN" sz="2400" dirty="0">
                <a:latin typeface="宋体" panose="02010600030101010101" pitchFamily="2" charset="-122"/>
                <a:ea typeface="宋体" panose="02010600030101010101" pitchFamily="2" charset="-122"/>
              </a:rPr>
              <a:t>3.29</a:t>
            </a:r>
            <a:r>
              <a:rPr lang="zh-CN" altLang="en-US" sz="2400" dirty="0">
                <a:latin typeface="宋体" panose="02010600030101010101" pitchFamily="2" charset="-122"/>
                <a:ea typeface="宋体" panose="02010600030101010101" pitchFamily="2" charset="-122"/>
              </a:rPr>
              <a:t>倍</a:t>
            </a:r>
            <a:endParaRPr lang="en-US" altLang="zh-CN" sz="2400" dirty="0">
              <a:latin typeface="宋体" panose="02010600030101010101" pitchFamily="2" charset="-122"/>
              <a:ea typeface="宋体" panose="02010600030101010101" pitchFamily="2" charset="-122"/>
            </a:endParaRPr>
          </a:p>
          <a:p>
            <a:pPr marL="539750" indent="-269875">
              <a:buSzPct val="70000"/>
              <a:buFont typeface="Wingdings" panose="05000000000000000000" pitchFamily="2" charset="2"/>
              <a:buChar char="p"/>
            </a:pPr>
            <a:r>
              <a:rPr lang="zh-CN" altLang="en-US" sz="2400" dirty="0">
                <a:latin typeface="宋体" panose="02010600030101010101" pitchFamily="2" charset="-122"/>
                <a:ea typeface="宋体" panose="02010600030101010101" pitchFamily="2" charset="-122"/>
              </a:rPr>
              <a:t>发行后每股收益：</a:t>
            </a:r>
            <a:r>
              <a:rPr lang="en-US" altLang="zh-CN" sz="2400" dirty="0">
                <a:latin typeface="宋体" panose="02010600030101010101" pitchFamily="2" charset="-122"/>
                <a:ea typeface="宋体" panose="02010600030101010101" pitchFamily="2" charset="-122"/>
              </a:rPr>
              <a:t>-0.55</a:t>
            </a:r>
            <a:r>
              <a:rPr lang="zh-CN" altLang="en-US" sz="2400" dirty="0">
                <a:latin typeface="宋体" panose="02010600030101010101" pitchFamily="2" charset="-122"/>
                <a:ea typeface="宋体" panose="02010600030101010101" pitchFamily="2" charset="-122"/>
              </a:rPr>
              <a:t>元</a:t>
            </a:r>
            <a:endParaRPr lang="en-US" altLang="zh-CN" sz="2400" dirty="0">
              <a:latin typeface="宋体" panose="02010600030101010101" pitchFamily="2" charset="-122"/>
              <a:ea typeface="宋体" panose="02010600030101010101" pitchFamily="2" charset="-122"/>
            </a:endParaRPr>
          </a:p>
          <a:p>
            <a:pPr marL="539750" indent="-269875">
              <a:buSzPct val="70000"/>
              <a:buFont typeface="Wingdings" panose="05000000000000000000" pitchFamily="2" charset="2"/>
              <a:buChar char="p"/>
            </a:pPr>
            <a:r>
              <a:rPr lang="zh-CN" altLang="en-US" sz="2400" dirty="0">
                <a:latin typeface="宋体" panose="02010600030101010101" pitchFamily="2" charset="-122"/>
                <a:ea typeface="宋体" panose="02010600030101010101" pitchFamily="2" charset="-122"/>
              </a:rPr>
              <a:t>发行后每股净资产：</a:t>
            </a:r>
            <a:r>
              <a:rPr lang="en-US" altLang="zh-CN" sz="2400" dirty="0">
                <a:latin typeface="宋体" panose="02010600030101010101" pitchFamily="2" charset="-122"/>
                <a:ea typeface="宋体" panose="02010600030101010101" pitchFamily="2" charset="-122"/>
              </a:rPr>
              <a:t>11.99</a:t>
            </a:r>
            <a:r>
              <a:rPr lang="zh-CN" altLang="en-US" sz="2400" dirty="0">
                <a:latin typeface="宋体" panose="02010600030101010101" pitchFamily="2" charset="-122"/>
                <a:ea typeface="宋体" panose="02010600030101010101" pitchFamily="2" charset="-122"/>
              </a:rPr>
              <a:t>元</a:t>
            </a:r>
            <a:endParaRPr lang="en-US" altLang="zh-CN" sz="24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id="{1F5EAA26-3AD4-46D8-B757-C10D25C107A1}"/>
              </a:ext>
            </a:extLst>
          </p:cNvPr>
          <p:cNvSpPr>
            <a:spLocks noGrp="1"/>
          </p:cNvSpPr>
          <p:nvPr>
            <p:ph type="sldNum" sz="quarter" idx="12"/>
          </p:nvPr>
        </p:nvSpPr>
        <p:spPr/>
        <p:txBody>
          <a:bodyPr/>
          <a:lstStyle/>
          <a:p>
            <a:fld id="{D59A92B6-63D0-4749-8E4E-E12FD465A899}" type="slidenum">
              <a:rPr lang="zh-CN" altLang="en-US" smtClean="0"/>
              <a:t>22</a:t>
            </a:fld>
            <a:endParaRPr lang="zh-CN" altLang="en-US"/>
          </a:p>
        </p:txBody>
      </p:sp>
      <p:cxnSp>
        <p:nvCxnSpPr>
          <p:cNvPr id="5" name="直接连接符 4">
            <a:extLst>
              <a:ext uri="{FF2B5EF4-FFF2-40B4-BE49-F238E27FC236}">
                <a16:creationId xmlns:a16="http://schemas.microsoft.com/office/drawing/2014/main" id="{E2255D27-445C-4C04-BD10-CDB731E3514C}"/>
              </a:ext>
            </a:extLst>
          </p:cNvPr>
          <p:cNvCxnSpPr/>
          <p:nvPr/>
        </p:nvCxnSpPr>
        <p:spPr>
          <a:xfrm>
            <a:off x="896327" y="1326104"/>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371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E132B-383E-4775-A5D4-91087AA04C78}"/>
              </a:ext>
            </a:extLst>
          </p:cNvPr>
          <p:cNvSpPr>
            <a:spLocks noGrp="1"/>
          </p:cNvSpPr>
          <p:nvPr>
            <p:ph type="title"/>
          </p:nvPr>
        </p:nvSpPr>
        <p:spPr>
          <a:xfrm>
            <a:off x="838200" y="365125"/>
            <a:ext cx="10515600" cy="528955"/>
          </a:xfrm>
        </p:spPr>
        <p:txBody>
          <a:bodyPr>
            <a:normAutofit/>
          </a:bodyPr>
          <a:lstStyle/>
          <a:p>
            <a:r>
              <a:rPr lang="zh-CN" altLang="en-US" sz="2800" dirty="0">
                <a:latin typeface="宋体" panose="02010600030101010101" pitchFamily="2" charset="-122"/>
                <a:ea typeface="宋体" panose="02010600030101010101" pitchFamily="2" charset="-122"/>
              </a:rPr>
              <a:t>格灵深瞳</a:t>
            </a:r>
          </a:p>
        </p:txBody>
      </p:sp>
      <p:sp>
        <p:nvSpPr>
          <p:cNvPr id="3" name="内容占位符 2">
            <a:extLst>
              <a:ext uri="{FF2B5EF4-FFF2-40B4-BE49-F238E27FC236}">
                <a16:creationId xmlns:a16="http://schemas.microsoft.com/office/drawing/2014/main" id="{90C1B1E7-3837-4792-95F8-F1851BDE4539}"/>
              </a:ext>
            </a:extLst>
          </p:cNvPr>
          <p:cNvSpPr>
            <a:spLocks noGrp="1"/>
          </p:cNvSpPr>
          <p:nvPr>
            <p:ph idx="1"/>
          </p:nvPr>
        </p:nvSpPr>
        <p:spPr>
          <a:xfrm>
            <a:off x="838200" y="1246298"/>
            <a:ext cx="10515600" cy="4930666"/>
          </a:xfrm>
        </p:spPr>
        <p:txBody>
          <a:bodyPr>
            <a:normAutofit lnSpcReduction="10000"/>
          </a:bodyPr>
          <a:lstStyle/>
          <a:p>
            <a:pPr>
              <a:lnSpc>
                <a:spcPct val="110000"/>
              </a:lnSpc>
            </a:pPr>
            <a:r>
              <a:rPr lang="zh-CN" altLang="en-US" sz="2400" dirty="0">
                <a:latin typeface="宋体" panose="02010600030101010101" pitchFamily="2" charset="-122"/>
                <a:ea typeface="宋体" panose="02010600030101010101" pitchFamily="2" charset="-122"/>
              </a:rPr>
              <a:t>上市标准</a:t>
            </a:r>
            <a:endParaRPr lang="en-US" altLang="zh-CN" sz="2400" dirty="0">
              <a:latin typeface="宋体" panose="02010600030101010101" pitchFamily="2" charset="-122"/>
              <a:ea typeface="宋体" panose="02010600030101010101" pitchFamily="2" charset="-122"/>
            </a:endParaRPr>
          </a:p>
          <a:p>
            <a:pPr marL="539750" indent="-269875">
              <a:lnSpc>
                <a:spcPct val="110000"/>
              </a:lnSpc>
              <a:buSzPct val="70000"/>
              <a:buFont typeface="Wingdings" panose="05000000000000000000" pitchFamily="2" charset="2"/>
              <a:buChar char="p"/>
            </a:pPr>
            <a:r>
              <a:rPr lang="zh-CN" altLang="en-US" sz="2400" b="0" i="0" u="none" strike="noStrike" baseline="0" dirty="0">
                <a:solidFill>
                  <a:srgbClr val="000000"/>
                </a:solidFill>
                <a:latin typeface="宋体" panose="02010600030101010101" pitchFamily="2" charset="-122"/>
                <a:ea typeface="宋体" panose="02010600030101010101" pitchFamily="2" charset="-122"/>
              </a:rPr>
              <a:t>本次发行价格确定后发行人上市时市值为</a:t>
            </a:r>
            <a:r>
              <a:rPr lang="en-US" altLang="zh-CN" sz="2400" b="0" i="0" u="none" strike="noStrike" baseline="0" dirty="0">
                <a:solidFill>
                  <a:srgbClr val="000000"/>
                </a:solidFill>
                <a:latin typeface="宋体" panose="02010600030101010101" pitchFamily="2" charset="-122"/>
                <a:ea typeface="宋体" panose="02010600030101010101" pitchFamily="2" charset="-122"/>
              </a:rPr>
              <a:t>73.05</a:t>
            </a:r>
            <a:r>
              <a:rPr lang="zh-CN" altLang="en-US" sz="2400" b="0" i="0" u="none" strike="noStrike" baseline="0" dirty="0">
                <a:solidFill>
                  <a:srgbClr val="000000"/>
                </a:solidFill>
                <a:latin typeface="宋体" panose="02010600030101010101" pitchFamily="2" charset="-122"/>
                <a:ea typeface="宋体" panose="02010600030101010101" pitchFamily="2" charset="-122"/>
              </a:rPr>
              <a:t>亿元。</a:t>
            </a:r>
            <a:endParaRPr lang="en-US" altLang="zh-CN" sz="2400" b="0" i="0" u="none" strike="noStrike" baseline="0" dirty="0">
              <a:solidFill>
                <a:srgbClr val="000000"/>
              </a:solidFill>
              <a:latin typeface="宋体" panose="02010600030101010101" pitchFamily="2" charset="-122"/>
              <a:ea typeface="宋体" panose="02010600030101010101" pitchFamily="2" charset="-122"/>
            </a:endParaRPr>
          </a:p>
          <a:p>
            <a:pPr marL="539750" indent="-269875">
              <a:lnSpc>
                <a:spcPct val="110000"/>
              </a:lnSpc>
              <a:buSzPct val="70000"/>
              <a:buFont typeface="Wingdings" panose="05000000000000000000" pitchFamily="2" charset="2"/>
              <a:buChar char="p"/>
            </a:pPr>
            <a:r>
              <a:rPr lang="en-US" altLang="zh-CN" sz="2400" b="0" i="0" u="none" strike="noStrike" baseline="0" dirty="0">
                <a:solidFill>
                  <a:srgbClr val="000000"/>
                </a:solidFill>
                <a:latin typeface="宋体" panose="02010600030101010101" pitchFamily="2" charset="-122"/>
                <a:ea typeface="宋体" panose="02010600030101010101" pitchFamily="2" charset="-122"/>
              </a:rPr>
              <a:t>2020</a:t>
            </a:r>
            <a:r>
              <a:rPr lang="zh-CN" altLang="en-US" sz="2400" b="0" i="0" u="none" strike="noStrike" baseline="0" dirty="0">
                <a:solidFill>
                  <a:srgbClr val="000000"/>
                </a:solidFill>
                <a:latin typeface="宋体" panose="02010600030101010101" pitchFamily="2" charset="-122"/>
                <a:ea typeface="宋体" panose="02010600030101010101" pitchFamily="2" charset="-122"/>
              </a:rPr>
              <a:t>年度公司营业收入为</a:t>
            </a:r>
            <a:r>
              <a:rPr lang="en-US" altLang="zh-CN" sz="2400" b="0" i="0" u="none" strike="noStrike" baseline="0" dirty="0">
                <a:solidFill>
                  <a:srgbClr val="000000"/>
                </a:solidFill>
                <a:latin typeface="宋体" panose="02010600030101010101" pitchFamily="2" charset="-122"/>
                <a:ea typeface="宋体" panose="02010600030101010101" pitchFamily="2" charset="-122"/>
              </a:rPr>
              <a:t>24,271.56</a:t>
            </a:r>
            <a:r>
              <a:rPr lang="zh-CN" altLang="en-US" sz="2400" b="0" i="0" u="none" strike="noStrike" baseline="0" dirty="0">
                <a:solidFill>
                  <a:srgbClr val="000000"/>
                </a:solidFill>
                <a:latin typeface="宋体" panose="02010600030101010101" pitchFamily="2" charset="-122"/>
                <a:ea typeface="宋体" panose="02010600030101010101" pitchFamily="2" charset="-122"/>
              </a:rPr>
              <a:t>万元</a:t>
            </a:r>
            <a:endParaRPr lang="en-US" altLang="zh-CN" sz="2400" b="0" i="0" u="none" strike="noStrike" baseline="0" dirty="0">
              <a:solidFill>
                <a:srgbClr val="000000"/>
              </a:solidFill>
              <a:latin typeface="宋体" panose="02010600030101010101" pitchFamily="2" charset="-122"/>
              <a:ea typeface="宋体" panose="02010600030101010101" pitchFamily="2" charset="-122"/>
            </a:endParaRPr>
          </a:p>
          <a:p>
            <a:pPr marL="539750" indent="-269875">
              <a:lnSpc>
                <a:spcPct val="110000"/>
              </a:lnSpc>
              <a:buSzPct val="70000"/>
              <a:buFont typeface="Wingdings" panose="05000000000000000000" pitchFamily="2" charset="2"/>
              <a:buChar char="p"/>
            </a:pPr>
            <a:r>
              <a:rPr lang="zh-CN" altLang="en-US" sz="2400" b="0" i="0" u="none" strike="noStrike" baseline="0" dirty="0">
                <a:solidFill>
                  <a:srgbClr val="000000"/>
                </a:solidFill>
                <a:latin typeface="宋体" panose="02010600030101010101" pitchFamily="2" charset="-122"/>
                <a:ea typeface="宋体" panose="02010600030101010101" pitchFamily="2" charset="-122"/>
              </a:rPr>
              <a:t>公司最近三年累计研发投入合计</a:t>
            </a:r>
            <a:r>
              <a:rPr lang="en-US" altLang="zh-CN" sz="2400" b="0" i="0" u="none" strike="noStrike" baseline="0" dirty="0">
                <a:solidFill>
                  <a:srgbClr val="000000"/>
                </a:solidFill>
                <a:latin typeface="宋体" panose="02010600030101010101" pitchFamily="2" charset="-122"/>
                <a:ea typeface="宋体" panose="02010600030101010101" pitchFamily="2" charset="-122"/>
              </a:rPr>
              <a:t>28,308.78</a:t>
            </a:r>
            <a:r>
              <a:rPr lang="zh-CN" altLang="en-US" sz="2400" b="0" i="0" u="none" strike="noStrike" baseline="0" dirty="0">
                <a:solidFill>
                  <a:srgbClr val="000000"/>
                </a:solidFill>
                <a:latin typeface="宋体" panose="02010600030101010101" pitchFamily="2" charset="-122"/>
                <a:ea typeface="宋体" panose="02010600030101010101" pitchFamily="2" charset="-122"/>
              </a:rPr>
              <a:t>万元，占最近三年累计营业收入的比例为</a:t>
            </a:r>
            <a:r>
              <a:rPr lang="en-US" altLang="zh-CN" sz="2400" b="0" i="0" u="none" strike="noStrike" baseline="0" dirty="0">
                <a:solidFill>
                  <a:srgbClr val="000000"/>
                </a:solidFill>
                <a:latin typeface="宋体" panose="02010600030101010101" pitchFamily="2" charset="-122"/>
                <a:ea typeface="宋体" panose="02010600030101010101" pitchFamily="2" charset="-122"/>
              </a:rPr>
              <a:t>77.37%</a:t>
            </a:r>
          </a:p>
          <a:p>
            <a:pPr marL="539750" indent="-269875">
              <a:lnSpc>
                <a:spcPct val="110000"/>
              </a:lnSpc>
              <a:buSzPct val="70000"/>
              <a:buFont typeface="Wingdings" panose="05000000000000000000" pitchFamily="2" charset="2"/>
              <a:buChar char="p"/>
            </a:pPr>
            <a:r>
              <a:rPr lang="zh-CN" altLang="en-US" sz="2400" b="0" i="0" u="none" strike="noStrike" baseline="0" dirty="0">
                <a:solidFill>
                  <a:srgbClr val="000000"/>
                </a:solidFill>
                <a:latin typeface="宋体" panose="02010600030101010101" pitchFamily="2" charset="-122"/>
                <a:ea typeface="宋体" panose="02010600030101010101" pitchFamily="2" charset="-122"/>
              </a:rPr>
              <a:t>公司选择上市标准为</a:t>
            </a:r>
            <a:r>
              <a:rPr lang="en-US" altLang="zh-CN" sz="2400" b="0" i="0" u="none" strike="noStrike" baseline="0" dirty="0">
                <a:solidFill>
                  <a:srgbClr val="000000"/>
                </a:solidFill>
                <a:latin typeface="宋体" panose="02010600030101010101" pitchFamily="2" charset="-122"/>
                <a:ea typeface="宋体" panose="02010600030101010101" pitchFamily="2" charset="-122"/>
              </a:rPr>
              <a:t>《</a:t>
            </a:r>
            <a:r>
              <a:rPr lang="zh-CN" altLang="en-US" sz="2400" b="0" i="0" u="none" strike="noStrike" baseline="0" dirty="0">
                <a:solidFill>
                  <a:srgbClr val="000000"/>
                </a:solidFill>
                <a:latin typeface="宋体" panose="02010600030101010101" pitchFamily="2" charset="-122"/>
                <a:ea typeface="宋体" panose="02010600030101010101" pitchFamily="2" charset="-122"/>
              </a:rPr>
              <a:t>上海证券交易所</a:t>
            </a:r>
            <a:r>
              <a:rPr lang="zh-CN" altLang="en-US" sz="2400" b="1" i="0" u="none" strike="noStrike" baseline="0" dirty="0">
                <a:solidFill>
                  <a:srgbClr val="000000"/>
                </a:solidFill>
                <a:latin typeface="宋体" panose="02010600030101010101" pitchFamily="2" charset="-122"/>
                <a:ea typeface="宋体" panose="02010600030101010101" pitchFamily="2" charset="-122"/>
              </a:rPr>
              <a:t>科创板</a:t>
            </a:r>
            <a:r>
              <a:rPr lang="zh-CN" altLang="en-US" sz="2400" b="0" i="0" u="none" strike="noStrike" baseline="0" dirty="0">
                <a:solidFill>
                  <a:srgbClr val="000000"/>
                </a:solidFill>
                <a:latin typeface="宋体" panose="02010600030101010101" pitchFamily="2" charset="-122"/>
                <a:ea typeface="宋体" panose="02010600030101010101" pitchFamily="2" charset="-122"/>
              </a:rPr>
              <a:t>股票上市规则</a:t>
            </a:r>
            <a:r>
              <a:rPr lang="en-US" altLang="zh-CN" sz="2400" b="0" i="0" u="none" strike="noStrike" baseline="0" dirty="0">
                <a:solidFill>
                  <a:srgbClr val="000000"/>
                </a:solidFill>
                <a:latin typeface="宋体" panose="02010600030101010101" pitchFamily="2" charset="-122"/>
                <a:ea typeface="宋体" panose="02010600030101010101" pitchFamily="2" charset="-122"/>
              </a:rPr>
              <a:t>》</a:t>
            </a:r>
            <a:r>
              <a:rPr lang="zh-CN" altLang="en-US" sz="2400" b="0" i="0" u="none" strike="noStrike" baseline="0" dirty="0">
                <a:solidFill>
                  <a:srgbClr val="000000"/>
                </a:solidFill>
                <a:latin typeface="宋体" panose="02010600030101010101" pitchFamily="2" charset="-122"/>
                <a:ea typeface="宋体" panose="02010600030101010101" pitchFamily="2" charset="-122"/>
              </a:rPr>
              <a:t>第</a:t>
            </a:r>
            <a:r>
              <a:rPr lang="en-US" altLang="zh-CN" sz="2400" b="0" i="0" u="none" strike="noStrike" baseline="0" dirty="0">
                <a:solidFill>
                  <a:srgbClr val="000000"/>
                </a:solidFill>
                <a:latin typeface="宋体" panose="02010600030101010101" pitchFamily="2" charset="-122"/>
                <a:ea typeface="宋体" panose="02010600030101010101" pitchFamily="2" charset="-122"/>
              </a:rPr>
              <a:t>2.1.2</a:t>
            </a:r>
            <a:r>
              <a:rPr lang="zh-CN" altLang="en-US" sz="2400" b="0" i="0" u="none" strike="noStrike" baseline="0" dirty="0">
                <a:solidFill>
                  <a:srgbClr val="000000"/>
                </a:solidFill>
                <a:latin typeface="宋体" panose="02010600030101010101" pitchFamily="2" charset="-122"/>
                <a:ea typeface="宋体" panose="02010600030101010101" pitchFamily="2" charset="-122"/>
              </a:rPr>
              <a:t>条的第（二）项：</a:t>
            </a:r>
            <a:endParaRPr lang="en-US" altLang="zh-CN" sz="2400" b="0" i="0" u="none" strike="noStrike" baseline="0" dirty="0">
              <a:solidFill>
                <a:srgbClr val="000000"/>
              </a:solidFill>
              <a:latin typeface="宋体" panose="02010600030101010101" pitchFamily="2" charset="-122"/>
              <a:ea typeface="宋体" panose="02010600030101010101" pitchFamily="2" charset="-122"/>
            </a:endParaRPr>
          </a:p>
          <a:p>
            <a:pPr marL="720725" indent="-269875">
              <a:lnSpc>
                <a:spcPct val="110000"/>
              </a:lnSpc>
              <a:buSzPct val="70000"/>
              <a:buFont typeface="Wingdings" panose="05000000000000000000" pitchFamily="2" charset="2"/>
              <a:buChar char="ü"/>
            </a:pPr>
            <a:r>
              <a:rPr lang="zh-CN" altLang="en-US" sz="2400" b="0" i="0" u="none" strike="noStrike" baseline="0" dirty="0">
                <a:solidFill>
                  <a:srgbClr val="000000"/>
                </a:solidFill>
                <a:latin typeface="宋体" panose="02010600030101010101" pitchFamily="2" charset="-122"/>
                <a:ea typeface="宋体" panose="02010600030101010101" pitchFamily="2" charset="-122"/>
              </a:rPr>
              <a:t>预计市值不低于人民币</a:t>
            </a:r>
            <a:r>
              <a:rPr lang="en-US" altLang="zh-CN" sz="2400" b="0" i="0" u="none" strike="noStrike" baseline="0" dirty="0">
                <a:solidFill>
                  <a:srgbClr val="000000"/>
                </a:solidFill>
                <a:latin typeface="宋体" panose="02010600030101010101" pitchFamily="2" charset="-122"/>
                <a:ea typeface="宋体" panose="02010600030101010101" pitchFamily="2" charset="-122"/>
              </a:rPr>
              <a:t>15</a:t>
            </a:r>
            <a:r>
              <a:rPr lang="zh-CN" altLang="en-US" sz="2400" b="0" i="0" u="none" strike="noStrike" baseline="0" dirty="0">
                <a:solidFill>
                  <a:srgbClr val="000000"/>
                </a:solidFill>
                <a:latin typeface="宋体" panose="02010600030101010101" pitchFamily="2" charset="-122"/>
                <a:ea typeface="宋体" panose="02010600030101010101" pitchFamily="2" charset="-122"/>
              </a:rPr>
              <a:t>亿元，</a:t>
            </a:r>
            <a:endParaRPr lang="en-US" altLang="zh-CN" sz="2400" b="0" i="0" u="none" strike="noStrike" baseline="0" dirty="0">
              <a:solidFill>
                <a:srgbClr val="000000"/>
              </a:solidFill>
              <a:latin typeface="宋体" panose="02010600030101010101" pitchFamily="2" charset="-122"/>
              <a:ea typeface="宋体" panose="02010600030101010101" pitchFamily="2" charset="-122"/>
            </a:endParaRPr>
          </a:p>
          <a:p>
            <a:pPr marL="720725" indent="-269875">
              <a:lnSpc>
                <a:spcPct val="110000"/>
              </a:lnSpc>
              <a:buSzPct val="70000"/>
              <a:buFont typeface="Wingdings" panose="05000000000000000000" pitchFamily="2" charset="2"/>
              <a:buChar char="ü"/>
            </a:pPr>
            <a:r>
              <a:rPr lang="zh-CN" altLang="en-US" sz="2400" b="0" i="0" u="none" strike="noStrike" baseline="0" dirty="0">
                <a:solidFill>
                  <a:srgbClr val="000000"/>
                </a:solidFill>
                <a:latin typeface="宋体" panose="02010600030101010101" pitchFamily="2" charset="-122"/>
                <a:ea typeface="宋体" panose="02010600030101010101" pitchFamily="2" charset="-122"/>
              </a:rPr>
              <a:t>最近一年营业收入不低于人民币</a:t>
            </a:r>
            <a:r>
              <a:rPr lang="en-US" altLang="zh-CN" sz="2400" b="0" i="0" u="none" strike="noStrike" baseline="0" dirty="0">
                <a:solidFill>
                  <a:srgbClr val="000000"/>
                </a:solidFill>
                <a:latin typeface="宋体" panose="02010600030101010101" pitchFamily="2" charset="-122"/>
                <a:ea typeface="宋体" panose="02010600030101010101" pitchFamily="2" charset="-122"/>
              </a:rPr>
              <a:t>2</a:t>
            </a:r>
            <a:r>
              <a:rPr lang="zh-CN" altLang="en-US" sz="2400" b="0" i="0" u="none" strike="noStrike" baseline="0" dirty="0">
                <a:solidFill>
                  <a:srgbClr val="000000"/>
                </a:solidFill>
                <a:latin typeface="宋体" panose="02010600030101010101" pitchFamily="2" charset="-122"/>
                <a:ea typeface="宋体" panose="02010600030101010101" pitchFamily="2" charset="-122"/>
              </a:rPr>
              <a:t>亿元，</a:t>
            </a:r>
            <a:endParaRPr lang="en-US" altLang="zh-CN" sz="2400" b="0" i="0" u="none" strike="noStrike" baseline="0" dirty="0">
              <a:solidFill>
                <a:srgbClr val="000000"/>
              </a:solidFill>
              <a:latin typeface="宋体" panose="02010600030101010101" pitchFamily="2" charset="-122"/>
              <a:ea typeface="宋体" panose="02010600030101010101" pitchFamily="2" charset="-122"/>
            </a:endParaRPr>
          </a:p>
          <a:p>
            <a:pPr marL="720725" indent="-269875">
              <a:lnSpc>
                <a:spcPct val="110000"/>
              </a:lnSpc>
              <a:buSzPct val="70000"/>
              <a:buFont typeface="Wingdings" panose="05000000000000000000" pitchFamily="2" charset="2"/>
              <a:buChar char="ü"/>
            </a:pPr>
            <a:r>
              <a:rPr lang="zh-CN" altLang="en-US" sz="2400" b="0" i="0" u="none" strike="noStrike" baseline="0" dirty="0">
                <a:solidFill>
                  <a:srgbClr val="000000"/>
                </a:solidFill>
                <a:latin typeface="宋体" panose="02010600030101010101" pitchFamily="2" charset="-122"/>
                <a:ea typeface="宋体" panose="02010600030101010101" pitchFamily="2" charset="-122"/>
              </a:rPr>
              <a:t>且最近三年累计研发投入占最近三年累计营业收入的比例不低于</a:t>
            </a:r>
            <a:r>
              <a:rPr lang="en-US" altLang="zh-CN" sz="2400" b="0" i="0" u="none" strike="noStrike" baseline="0" dirty="0">
                <a:solidFill>
                  <a:srgbClr val="000000"/>
                </a:solidFill>
                <a:latin typeface="宋体" panose="02010600030101010101" pitchFamily="2" charset="-122"/>
                <a:ea typeface="宋体" panose="02010600030101010101" pitchFamily="2" charset="-122"/>
              </a:rPr>
              <a:t>15%</a:t>
            </a:r>
            <a:r>
              <a:rPr lang="zh-CN" altLang="en-US" sz="2400" b="0" i="0" u="none" strike="noStrike" baseline="0" dirty="0">
                <a:solidFill>
                  <a:srgbClr val="000000"/>
                </a:solidFill>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id="{1F5EAA26-3AD4-46D8-B757-C10D25C107A1}"/>
              </a:ext>
            </a:extLst>
          </p:cNvPr>
          <p:cNvSpPr>
            <a:spLocks noGrp="1"/>
          </p:cNvSpPr>
          <p:nvPr>
            <p:ph type="sldNum" sz="quarter" idx="12"/>
          </p:nvPr>
        </p:nvSpPr>
        <p:spPr/>
        <p:txBody>
          <a:bodyPr/>
          <a:lstStyle/>
          <a:p>
            <a:fld id="{D59A92B6-63D0-4749-8E4E-E12FD465A899}" type="slidenum">
              <a:rPr lang="zh-CN" altLang="en-US" smtClean="0"/>
              <a:t>23</a:t>
            </a:fld>
            <a:endParaRPr lang="zh-CN" altLang="en-US"/>
          </a:p>
        </p:txBody>
      </p:sp>
      <p:cxnSp>
        <p:nvCxnSpPr>
          <p:cNvPr id="5" name="直接连接符 4">
            <a:extLst>
              <a:ext uri="{FF2B5EF4-FFF2-40B4-BE49-F238E27FC236}">
                <a16:creationId xmlns:a16="http://schemas.microsoft.com/office/drawing/2014/main" id="{E2255D27-445C-4C04-BD10-CDB731E3514C}"/>
              </a:ext>
            </a:extLst>
          </p:cNvPr>
          <p:cNvCxnSpPr/>
          <p:nvPr/>
        </p:nvCxnSpPr>
        <p:spPr>
          <a:xfrm>
            <a:off x="838200" y="967117"/>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3560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E132B-383E-4775-A5D4-91087AA04C78}"/>
              </a:ext>
            </a:extLst>
          </p:cNvPr>
          <p:cNvSpPr>
            <a:spLocks noGrp="1"/>
          </p:cNvSpPr>
          <p:nvPr>
            <p:ph type="title"/>
          </p:nvPr>
        </p:nvSpPr>
        <p:spPr>
          <a:xfrm>
            <a:off x="838200" y="365126"/>
            <a:ext cx="10515600" cy="535728"/>
          </a:xfrm>
        </p:spPr>
        <p:txBody>
          <a:bodyPr>
            <a:normAutofit/>
          </a:bodyPr>
          <a:lstStyle/>
          <a:p>
            <a:r>
              <a:rPr lang="zh-CN" altLang="en-US" sz="2800" dirty="0">
                <a:latin typeface="宋体" panose="02010600030101010101" pitchFamily="2" charset="-122"/>
                <a:ea typeface="宋体" panose="02010600030101010101" pitchFamily="2" charset="-122"/>
              </a:rPr>
              <a:t>格灵深瞳</a:t>
            </a:r>
          </a:p>
        </p:txBody>
      </p:sp>
      <p:sp>
        <p:nvSpPr>
          <p:cNvPr id="3" name="内容占位符 2">
            <a:extLst>
              <a:ext uri="{FF2B5EF4-FFF2-40B4-BE49-F238E27FC236}">
                <a16:creationId xmlns:a16="http://schemas.microsoft.com/office/drawing/2014/main" id="{90C1B1E7-3837-4792-95F8-F1851BDE4539}"/>
              </a:ext>
            </a:extLst>
          </p:cNvPr>
          <p:cNvSpPr>
            <a:spLocks noGrp="1"/>
          </p:cNvSpPr>
          <p:nvPr>
            <p:ph idx="1"/>
          </p:nvPr>
        </p:nvSpPr>
        <p:spPr>
          <a:xfrm>
            <a:off x="755650" y="1144702"/>
            <a:ext cx="10598150" cy="5032262"/>
          </a:xfrm>
        </p:spPr>
        <p:txBody>
          <a:bodyPr>
            <a:normAutofit/>
          </a:bodyPr>
          <a:lstStyle/>
          <a:p>
            <a:pPr>
              <a:lnSpc>
                <a:spcPct val="100000"/>
              </a:lnSpc>
            </a:pPr>
            <a:r>
              <a:rPr lang="zh-CN" altLang="en-US" sz="2400" dirty="0">
                <a:latin typeface="宋体" panose="02010600030101010101" pitchFamily="2" charset="-122"/>
                <a:ea typeface="宋体" panose="02010600030101010101" pitchFamily="2" charset="-122"/>
              </a:rPr>
              <a:t>发行方式与认购情况</a:t>
            </a:r>
            <a:endParaRPr lang="en-US" altLang="zh-CN" sz="2400" dirty="0">
              <a:latin typeface="宋体" panose="02010600030101010101" pitchFamily="2" charset="-122"/>
              <a:ea typeface="宋体" panose="02010600030101010101" pitchFamily="2" charset="-122"/>
            </a:endParaRPr>
          </a:p>
          <a:p>
            <a:pPr marL="539750" indent="-269875">
              <a:lnSpc>
                <a:spcPct val="100000"/>
              </a:lnSpc>
              <a:buSzPct val="70000"/>
              <a:buFont typeface="Wingdings" panose="05000000000000000000" pitchFamily="2" charset="2"/>
              <a:buChar char="p"/>
            </a:pPr>
            <a:r>
              <a:rPr lang="zh-CN" altLang="en-US" sz="2400" dirty="0">
                <a:latin typeface="宋体" panose="02010600030101010101" pitchFamily="2" charset="-122"/>
                <a:ea typeface="宋体" panose="02010600030101010101" pitchFamily="2" charset="-122"/>
              </a:rPr>
              <a:t>本次发行采用向战略投资者定向配售、网下向符合条件的投资者询价配售和网上向持有上海市场非限售</a:t>
            </a:r>
            <a:r>
              <a:rPr lang="en-US" altLang="zh-CN" sz="2400" dirty="0">
                <a:latin typeface="宋体" panose="02010600030101010101" pitchFamily="2" charset="-122"/>
                <a:ea typeface="宋体" panose="02010600030101010101" pitchFamily="2" charset="-122"/>
              </a:rPr>
              <a:t>A</a:t>
            </a:r>
            <a:r>
              <a:rPr lang="zh-CN" altLang="en-US" sz="2400" dirty="0">
                <a:latin typeface="宋体" panose="02010600030101010101" pitchFamily="2" charset="-122"/>
                <a:ea typeface="宋体" panose="02010600030101010101" pitchFamily="2" charset="-122"/>
              </a:rPr>
              <a:t>股股份和非限售存托凭证市值的社会公众投资者定价发行相结合的方式进行</a:t>
            </a:r>
            <a:endParaRPr lang="en-US" altLang="zh-CN" sz="2400" dirty="0">
              <a:latin typeface="宋体" panose="02010600030101010101" pitchFamily="2" charset="-122"/>
              <a:ea typeface="宋体" panose="02010600030101010101" pitchFamily="2" charset="-122"/>
            </a:endParaRPr>
          </a:p>
          <a:p>
            <a:pPr marL="539750" indent="-269875">
              <a:lnSpc>
                <a:spcPct val="100000"/>
              </a:lnSpc>
              <a:buSzPct val="70000"/>
              <a:buFont typeface="Wingdings" panose="05000000000000000000" pitchFamily="2" charset="2"/>
              <a:buChar char="p"/>
            </a:pPr>
            <a:r>
              <a:rPr lang="zh-CN" altLang="en-US" sz="2400" dirty="0">
                <a:latin typeface="宋体" panose="02010600030101010101" pitchFamily="2" charset="-122"/>
                <a:ea typeface="宋体" panose="02010600030101010101" pitchFamily="2" charset="-122"/>
              </a:rPr>
              <a:t>战略投资者：海通创新证券投资有限公司以保荐机构相关子公司跟投方式</a:t>
            </a:r>
            <a:endParaRPr lang="en-US" altLang="zh-CN" sz="2400" dirty="0">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id="{1F5EAA26-3AD4-46D8-B757-C10D25C107A1}"/>
              </a:ext>
            </a:extLst>
          </p:cNvPr>
          <p:cNvSpPr>
            <a:spLocks noGrp="1"/>
          </p:cNvSpPr>
          <p:nvPr>
            <p:ph type="sldNum" sz="quarter" idx="12"/>
          </p:nvPr>
        </p:nvSpPr>
        <p:spPr/>
        <p:txBody>
          <a:bodyPr/>
          <a:lstStyle/>
          <a:p>
            <a:fld id="{D59A92B6-63D0-4749-8E4E-E12FD465A899}" type="slidenum">
              <a:rPr lang="zh-CN" altLang="en-US" smtClean="0"/>
              <a:t>24</a:t>
            </a:fld>
            <a:endParaRPr lang="zh-CN" altLang="en-US"/>
          </a:p>
        </p:txBody>
      </p:sp>
      <p:cxnSp>
        <p:nvCxnSpPr>
          <p:cNvPr id="5" name="直接连接符 4">
            <a:extLst>
              <a:ext uri="{FF2B5EF4-FFF2-40B4-BE49-F238E27FC236}">
                <a16:creationId xmlns:a16="http://schemas.microsoft.com/office/drawing/2014/main" id="{E2255D27-445C-4C04-BD10-CDB731E3514C}"/>
              </a:ext>
            </a:extLst>
          </p:cNvPr>
          <p:cNvCxnSpPr/>
          <p:nvPr/>
        </p:nvCxnSpPr>
        <p:spPr>
          <a:xfrm>
            <a:off x="838200" y="926478"/>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6" name="图表 5">
            <a:extLst>
              <a:ext uri="{FF2B5EF4-FFF2-40B4-BE49-F238E27FC236}">
                <a16:creationId xmlns:a16="http://schemas.microsoft.com/office/drawing/2014/main" id="{D92E90DC-46B1-4975-9E1A-B512E8D43EDE}"/>
              </a:ext>
            </a:extLst>
          </p:cNvPr>
          <p:cNvGraphicFramePr/>
          <p:nvPr>
            <p:extLst>
              <p:ext uri="{D42A27DB-BD31-4B8C-83A1-F6EECF244321}">
                <p14:modId xmlns:p14="http://schemas.microsoft.com/office/powerpoint/2010/main" val="777568664"/>
              </p:ext>
            </p:extLst>
          </p:nvPr>
        </p:nvGraphicFramePr>
        <p:xfrm>
          <a:off x="3975947" y="3429000"/>
          <a:ext cx="4329893" cy="30562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79280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E132B-383E-4775-A5D4-91087AA04C78}"/>
              </a:ext>
            </a:extLst>
          </p:cNvPr>
          <p:cNvSpPr>
            <a:spLocks noGrp="1"/>
          </p:cNvSpPr>
          <p:nvPr>
            <p:ph type="title"/>
          </p:nvPr>
        </p:nvSpPr>
        <p:spPr>
          <a:xfrm>
            <a:off x="838200" y="365126"/>
            <a:ext cx="10515600" cy="466148"/>
          </a:xfrm>
        </p:spPr>
        <p:txBody>
          <a:bodyPr>
            <a:normAutofit fontScale="90000"/>
          </a:bodyPr>
          <a:lstStyle/>
          <a:p>
            <a:r>
              <a:rPr lang="zh-CN" altLang="en-US" sz="2800" dirty="0">
                <a:latin typeface="宋体" panose="02010600030101010101" pitchFamily="2" charset="-122"/>
                <a:ea typeface="宋体" panose="02010600030101010101" pitchFamily="2" charset="-122"/>
              </a:rPr>
              <a:t>格灵深瞳</a:t>
            </a:r>
          </a:p>
        </p:txBody>
      </p:sp>
      <p:sp>
        <p:nvSpPr>
          <p:cNvPr id="3" name="内容占位符 2">
            <a:extLst>
              <a:ext uri="{FF2B5EF4-FFF2-40B4-BE49-F238E27FC236}">
                <a16:creationId xmlns:a16="http://schemas.microsoft.com/office/drawing/2014/main" id="{90C1B1E7-3837-4792-95F8-F1851BDE4539}"/>
              </a:ext>
            </a:extLst>
          </p:cNvPr>
          <p:cNvSpPr>
            <a:spLocks noGrp="1"/>
          </p:cNvSpPr>
          <p:nvPr>
            <p:ph idx="1"/>
          </p:nvPr>
        </p:nvSpPr>
        <p:spPr>
          <a:xfrm>
            <a:off x="838200" y="1149932"/>
            <a:ext cx="10515600" cy="5027032"/>
          </a:xfrm>
        </p:spPr>
        <p:txBody>
          <a:bodyPr>
            <a:normAutofit lnSpcReduction="10000"/>
          </a:bodyPr>
          <a:lstStyle/>
          <a:p>
            <a:r>
              <a:rPr lang="zh-CN" altLang="en-US" sz="1800" dirty="0">
                <a:latin typeface="宋体" panose="02010600030101010101" pitchFamily="2" charset="-122"/>
                <a:ea typeface="宋体" panose="02010600030101010101" pitchFamily="2" charset="-122"/>
              </a:rPr>
              <a:t>发行价格的确定</a:t>
            </a:r>
            <a:endParaRPr lang="en-US" altLang="zh-CN" sz="1800" dirty="0">
              <a:latin typeface="宋体" panose="02010600030101010101" pitchFamily="2" charset="-122"/>
              <a:ea typeface="宋体" panose="02010600030101010101" pitchFamily="2" charset="-122"/>
            </a:endParaRPr>
          </a:p>
          <a:p>
            <a:pPr marL="539750" indent="-269875">
              <a:buSzPct val="70000"/>
              <a:buFont typeface="Wingdings" panose="05000000000000000000" pitchFamily="2" charset="2"/>
              <a:buChar char="p"/>
            </a:pPr>
            <a:r>
              <a:rPr lang="zh-CN" altLang="en-US" sz="1800" b="1" dirty="0">
                <a:latin typeface="宋体" panose="02010600030101010101" pitchFamily="2" charset="-122"/>
                <a:ea typeface="宋体" panose="02010600030101010101" pitchFamily="2" charset="-122"/>
              </a:rPr>
              <a:t>初步询价</a:t>
            </a:r>
            <a:r>
              <a:rPr lang="zh-CN" altLang="en-US" sz="1800" dirty="0">
                <a:latin typeface="宋体" panose="02010600030101010101" pitchFamily="2" charset="-122"/>
                <a:ea typeface="宋体" panose="02010600030101010101" pitchFamily="2" charset="-122"/>
              </a:rPr>
              <a:t>：时间</a:t>
            </a:r>
            <a:r>
              <a:rPr lang="en-US" altLang="zh-CN" sz="1800" b="0" i="0" u="none" strike="noStrike" baseline="0" dirty="0">
                <a:solidFill>
                  <a:srgbClr val="000000"/>
                </a:solidFill>
                <a:latin typeface="宋体" panose="02010600030101010101" pitchFamily="2" charset="-122"/>
                <a:ea typeface="宋体" panose="02010600030101010101" pitchFamily="2" charset="-122"/>
              </a:rPr>
              <a:t>2022</a:t>
            </a:r>
            <a:r>
              <a:rPr lang="zh-CN" altLang="en-US" sz="1800" b="0" i="0" u="none" strike="noStrike" baseline="0" dirty="0">
                <a:solidFill>
                  <a:srgbClr val="000000"/>
                </a:solidFill>
                <a:latin typeface="宋体" panose="02010600030101010101" pitchFamily="2" charset="-122"/>
                <a:ea typeface="宋体" panose="02010600030101010101" pitchFamily="2" charset="-122"/>
              </a:rPr>
              <a:t>年</a:t>
            </a:r>
            <a:r>
              <a:rPr lang="en-US" altLang="zh-CN" sz="1800" b="0" i="0" u="none" strike="noStrike" baseline="0" dirty="0">
                <a:solidFill>
                  <a:srgbClr val="000000"/>
                </a:solidFill>
                <a:latin typeface="宋体" panose="02010600030101010101" pitchFamily="2" charset="-122"/>
                <a:ea typeface="宋体" panose="02010600030101010101" pitchFamily="2" charset="-122"/>
              </a:rPr>
              <a:t>3</a:t>
            </a:r>
            <a:r>
              <a:rPr lang="zh-CN" altLang="en-US" sz="1800" b="0" i="0" u="none" strike="noStrike" baseline="0" dirty="0">
                <a:solidFill>
                  <a:srgbClr val="000000"/>
                </a:solidFill>
                <a:latin typeface="宋体" panose="02010600030101010101" pitchFamily="2" charset="-122"/>
                <a:ea typeface="宋体" panose="02010600030101010101" pitchFamily="2" charset="-122"/>
              </a:rPr>
              <a:t>月</a:t>
            </a:r>
            <a:r>
              <a:rPr lang="en-US" altLang="zh-CN" sz="1800" b="0" i="0" u="none" strike="noStrike" baseline="0" dirty="0">
                <a:solidFill>
                  <a:srgbClr val="000000"/>
                </a:solidFill>
                <a:latin typeface="宋体" panose="02010600030101010101" pitchFamily="2" charset="-122"/>
                <a:ea typeface="宋体" panose="02010600030101010101" pitchFamily="2" charset="-122"/>
              </a:rPr>
              <a:t>2</a:t>
            </a:r>
            <a:r>
              <a:rPr lang="zh-CN" altLang="en-US" sz="1800" b="0" i="0" u="none" strike="noStrike" baseline="0" dirty="0">
                <a:solidFill>
                  <a:srgbClr val="000000"/>
                </a:solidFill>
                <a:latin typeface="宋体" panose="02010600030101010101" pitchFamily="2" charset="-122"/>
                <a:ea typeface="宋体" panose="02010600030101010101" pitchFamily="2" charset="-122"/>
              </a:rPr>
              <a:t>日（</a:t>
            </a:r>
            <a:r>
              <a:rPr lang="en-US" altLang="zh-CN" sz="1800" b="0" i="0" u="none" strike="noStrike" baseline="0" dirty="0">
                <a:solidFill>
                  <a:srgbClr val="000000"/>
                </a:solidFill>
                <a:latin typeface="宋体" panose="02010600030101010101" pitchFamily="2" charset="-122"/>
                <a:ea typeface="宋体" panose="02010600030101010101" pitchFamily="2" charset="-122"/>
              </a:rPr>
              <a:t>T-3</a:t>
            </a:r>
            <a:r>
              <a:rPr lang="zh-CN" altLang="en-US" sz="1800" b="0" i="0" u="none" strike="noStrike" baseline="0" dirty="0">
                <a:solidFill>
                  <a:srgbClr val="000000"/>
                </a:solidFill>
                <a:latin typeface="宋体" panose="02010600030101010101" pitchFamily="2" charset="-122"/>
                <a:ea typeface="宋体" panose="02010600030101010101" pitchFamily="2" charset="-122"/>
              </a:rPr>
              <a:t>日）</a:t>
            </a:r>
            <a:r>
              <a:rPr lang="en-US" altLang="zh-CN" sz="1800" b="0" i="0" u="none" strike="noStrike" baseline="0" dirty="0">
                <a:solidFill>
                  <a:srgbClr val="000000"/>
                </a:solidFill>
                <a:latin typeface="宋体" panose="02010600030101010101" pitchFamily="2" charset="-122"/>
                <a:ea typeface="宋体" panose="02010600030101010101" pitchFamily="2" charset="-122"/>
              </a:rPr>
              <a:t>9:30-15:00</a:t>
            </a:r>
            <a:r>
              <a:rPr lang="zh-CN" altLang="en-US" sz="1800" b="0" i="0" u="none" strike="noStrike" baseline="0" dirty="0">
                <a:solidFill>
                  <a:srgbClr val="000000"/>
                </a:solidFill>
                <a:latin typeface="宋体" panose="02010600030101010101" pitchFamily="2" charset="-122"/>
                <a:ea typeface="宋体" panose="02010600030101010101" pitchFamily="2" charset="-122"/>
              </a:rPr>
              <a:t>；主承销商通过上交所网下申购平台共收到</a:t>
            </a:r>
            <a:r>
              <a:rPr lang="en-US" altLang="zh-CN" sz="1800" b="0" i="0" u="none" strike="noStrike" baseline="0" dirty="0">
                <a:solidFill>
                  <a:srgbClr val="000000"/>
                </a:solidFill>
                <a:latin typeface="宋体" panose="02010600030101010101" pitchFamily="2" charset="-122"/>
                <a:ea typeface="宋体" panose="02010600030101010101" pitchFamily="2" charset="-122"/>
              </a:rPr>
              <a:t>362</a:t>
            </a:r>
            <a:r>
              <a:rPr lang="zh-CN" altLang="en-US" sz="1800" b="0" i="0" u="none" strike="noStrike" baseline="0" dirty="0">
                <a:solidFill>
                  <a:srgbClr val="000000"/>
                </a:solidFill>
                <a:latin typeface="宋体" panose="02010600030101010101" pitchFamily="2" charset="-122"/>
                <a:ea typeface="宋体" panose="02010600030101010101" pitchFamily="2" charset="-122"/>
              </a:rPr>
              <a:t>家网下投资者管理的</a:t>
            </a:r>
            <a:r>
              <a:rPr lang="en-US" altLang="zh-CN" sz="1800" b="0" i="0" u="none" strike="noStrike" baseline="0" dirty="0">
                <a:solidFill>
                  <a:srgbClr val="000000"/>
                </a:solidFill>
                <a:latin typeface="宋体" panose="02010600030101010101" pitchFamily="2" charset="-122"/>
                <a:ea typeface="宋体" panose="02010600030101010101" pitchFamily="2" charset="-122"/>
              </a:rPr>
              <a:t>9,238</a:t>
            </a:r>
            <a:r>
              <a:rPr lang="zh-CN" altLang="en-US" sz="1800" b="0" i="0" u="none" strike="noStrike" baseline="0" dirty="0">
                <a:solidFill>
                  <a:srgbClr val="000000"/>
                </a:solidFill>
                <a:latin typeface="宋体" panose="02010600030101010101" pitchFamily="2" charset="-122"/>
                <a:ea typeface="宋体" panose="02010600030101010101" pitchFamily="2" charset="-122"/>
              </a:rPr>
              <a:t>个配售对象的初步询价报价信息，报价区间为</a:t>
            </a:r>
            <a:r>
              <a:rPr lang="en-US" altLang="zh-CN" sz="1800" b="0" i="0" u="none" strike="noStrike" baseline="0" dirty="0">
                <a:solidFill>
                  <a:srgbClr val="000000"/>
                </a:solidFill>
                <a:latin typeface="宋体" panose="02010600030101010101" pitchFamily="2" charset="-122"/>
                <a:ea typeface="宋体" panose="02010600030101010101" pitchFamily="2" charset="-122"/>
              </a:rPr>
              <a:t>11.00</a:t>
            </a:r>
            <a:r>
              <a:rPr lang="zh-CN" altLang="en-US" sz="1800" b="0" i="0" u="none" strike="noStrike" baseline="0" dirty="0">
                <a:solidFill>
                  <a:srgbClr val="000000"/>
                </a:solidFill>
                <a:latin typeface="宋体" panose="02010600030101010101" pitchFamily="2" charset="-122"/>
                <a:ea typeface="宋体" panose="02010600030101010101" pitchFamily="2" charset="-122"/>
              </a:rPr>
              <a:t>元</a:t>
            </a:r>
            <a:r>
              <a:rPr lang="en-US" altLang="zh-CN" sz="1800" b="0" i="0" u="none" strike="noStrike" baseline="0" dirty="0">
                <a:solidFill>
                  <a:srgbClr val="000000"/>
                </a:solidFill>
                <a:latin typeface="宋体" panose="02010600030101010101" pitchFamily="2" charset="-122"/>
                <a:ea typeface="宋体" panose="02010600030101010101" pitchFamily="2" charset="-122"/>
              </a:rPr>
              <a:t>/</a:t>
            </a:r>
            <a:r>
              <a:rPr lang="zh-CN" altLang="en-US" sz="1800" b="0" i="0" u="none" strike="noStrike" baseline="0" dirty="0">
                <a:solidFill>
                  <a:srgbClr val="000000"/>
                </a:solidFill>
                <a:latin typeface="宋体" panose="02010600030101010101" pitchFamily="2" charset="-122"/>
                <a:ea typeface="宋体" panose="02010600030101010101" pitchFamily="2" charset="-122"/>
              </a:rPr>
              <a:t>股</a:t>
            </a:r>
            <a:r>
              <a:rPr lang="en-US" altLang="zh-CN" sz="1800" b="0" i="0" u="none" strike="noStrike" baseline="0" dirty="0">
                <a:solidFill>
                  <a:srgbClr val="000000"/>
                </a:solidFill>
                <a:latin typeface="宋体" panose="02010600030101010101" pitchFamily="2" charset="-122"/>
                <a:ea typeface="宋体" panose="02010600030101010101" pitchFamily="2" charset="-122"/>
              </a:rPr>
              <a:t>-70.00</a:t>
            </a:r>
            <a:r>
              <a:rPr lang="zh-CN" altLang="en-US" sz="1800" b="0" i="0" u="none" strike="noStrike" baseline="0" dirty="0">
                <a:solidFill>
                  <a:srgbClr val="000000"/>
                </a:solidFill>
                <a:latin typeface="宋体" panose="02010600030101010101" pitchFamily="2" charset="-122"/>
                <a:ea typeface="宋体" panose="02010600030101010101" pitchFamily="2" charset="-122"/>
              </a:rPr>
              <a:t>元</a:t>
            </a:r>
            <a:r>
              <a:rPr lang="en-US" altLang="zh-CN" sz="1800" b="0" i="0" u="none" strike="noStrike" baseline="0" dirty="0">
                <a:solidFill>
                  <a:srgbClr val="000000"/>
                </a:solidFill>
                <a:latin typeface="宋体" panose="02010600030101010101" pitchFamily="2" charset="-122"/>
                <a:ea typeface="宋体" panose="02010600030101010101" pitchFamily="2" charset="-122"/>
              </a:rPr>
              <a:t>/</a:t>
            </a:r>
            <a:r>
              <a:rPr lang="zh-CN" altLang="en-US" sz="1800" b="0" i="0" u="none" strike="noStrike" baseline="0" dirty="0">
                <a:solidFill>
                  <a:srgbClr val="000000"/>
                </a:solidFill>
                <a:latin typeface="宋体" panose="02010600030101010101" pitchFamily="2" charset="-122"/>
                <a:ea typeface="宋体" panose="02010600030101010101" pitchFamily="2" charset="-122"/>
              </a:rPr>
              <a:t>股，拟申购数量总和为</a:t>
            </a:r>
            <a:r>
              <a:rPr lang="en-US" altLang="zh-CN" sz="1800" b="0" i="0" u="none" strike="noStrike" baseline="0" dirty="0">
                <a:solidFill>
                  <a:srgbClr val="000000"/>
                </a:solidFill>
                <a:latin typeface="宋体" panose="02010600030101010101" pitchFamily="2" charset="-122"/>
                <a:ea typeface="宋体" panose="02010600030101010101" pitchFamily="2" charset="-122"/>
              </a:rPr>
              <a:t>10,868,090</a:t>
            </a:r>
            <a:r>
              <a:rPr lang="zh-CN" altLang="en-US" sz="1800" b="0" i="0" u="none" strike="noStrike" baseline="0" dirty="0">
                <a:solidFill>
                  <a:srgbClr val="000000"/>
                </a:solidFill>
                <a:latin typeface="宋体" panose="02010600030101010101" pitchFamily="2" charset="-122"/>
                <a:ea typeface="宋体" panose="02010600030101010101" pitchFamily="2" charset="-122"/>
              </a:rPr>
              <a:t>万股</a:t>
            </a:r>
            <a:endParaRPr lang="en-US" altLang="zh-CN" sz="1800" b="0" i="0" u="none" strike="noStrike" baseline="0" dirty="0">
              <a:solidFill>
                <a:srgbClr val="000000"/>
              </a:solidFill>
              <a:latin typeface="宋体" panose="02010600030101010101" pitchFamily="2" charset="-122"/>
              <a:ea typeface="宋体" panose="02010600030101010101" pitchFamily="2" charset="-122"/>
            </a:endParaRPr>
          </a:p>
          <a:p>
            <a:pPr marL="539750" indent="-269875">
              <a:buSzPct val="70000"/>
              <a:buFont typeface="Wingdings" panose="05000000000000000000" pitchFamily="2" charset="2"/>
              <a:buChar char="p"/>
            </a:pPr>
            <a:r>
              <a:rPr lang="zh-CN" altLang="en-US" sz="1800" b="1" dirty="0">
                <a:solidFill>
                  <a:srgbClr val="000000"/>
                </a:solidFill>
                <a:latin typeface="宋体" panose="02010600030101010101" pitchFamily="2" charset="-122"/>
                <a:ea typeface="宋体" panose="02010600030101010101" pitchFamily="2" charset="-122"/>
              </a:rPr>
              <a:t>剔除无效报价后</a:t>
            </a:r>
            <a:r>
              <a:rPr lang="zh-CN" altLang="en-US" sz="1800" dirty="0">
                <a:solidFill>
                  <a:srgbClr val="000000"/>
                </a:solidFill>
                <a:latin typeface="宋体" panose="02010600030101010101" pitchFamily="2" charset="-122"/>
                <a:ea typeface="宋体" panose="02010600030101010101" pitchFamily="2" charset="-122"/>
              </a:rPr>
              <a:t>，</a:t>
            </a:r>
            <a:r>
              <a:rPr lang="en-US" altLang="zh-CN" sz="1800" b="0" i="0" u="none" strike="noStrike" baseline="0" dirty="0">
                <a:solidFill>
                  <a:srgbClr val="000000"/>
                </a:solidFill>
                <a:latin typeface="宋体" panose="02010600030101010101" pitchFamily="2" charset="-122"/>
                <a:ea typeface="宋体" panose="02010600030101010101" pitchFamily="2" charset="-122"/>
              </a:rPr>
              <a:t>355</a:t>
            </a:r>
            <a:r>
              <a:rPr lang="zh-CN" altLang="en-US" sz="1800" b="0" i="0" u="none" strike="noStrike" baseline="0" dirty="0">
                <a:solidFill>
                  <a:srgbClr val="000000"/>
                </a:solidFill>
                <a:latin typeface="宋体" panose="02010600030101010101" pitchFamily="2" charset="-122"/>
                <a:ea typeface="宋体" panose="02010600030101010101" pitchFamily="2" charset="-122"/>
              </a:rPr>
              <a:t>家网下投资者管理的</a:t>
            </a:r>
            <a:r>
              <a:rPr lang="en-US" altLang="zh-CN" sz="1800" b="0" i="0" u="none" strike="noStrike" baseline="0" dirty="0">
                <a:solidFill>
                  <a:srgbClr val="000000"/>
                </a:solidFill>
                <a:latin typeface="宋体" panose="02010600030101010101" pitchFamily="2" charset="-122"/>
                <a:ea typeface="宋体" panose="02010600030101010101" pitchFamily="2" charset="-122"/>
              </a:rPr>
              <a:t>8,836</a:t>
            </a:r>
            <a:r>
              <a:rPr lang="zh-CN" altLang="en-US" sz="1800" b="0" i="0" u="none" strike="noStrike" baseline="0" dirty="0">
                <a:solidFill>
                  <a:srgbClr val="000000"/>
                </a:solidFill>
                <a:latin typeface="宋体" panose="02010600030101010101" pitchFamily="2" charset="-122"/>
                <a:ea typeface="宋体" panose="02010600030101010101" pitchFamily="2" charset="-122"/>
              </a:rPr>
              <a:t>个配售对象全部符合</a:t>
            </a:r>
            <a:r>
              <a:rPr lang="en-US" altLang="zh-CN" sz="1800" b="0" i="0" u="none" strike="noStrike" baseline="0" dirty="0">
                <a:solidFill>
                  <a:srgbClr val="000000"/>
                </a:solidFill>
                <a:latin typeface="宋体" panose="02010600030101010101" pitchFamily="2" charset="-122"/>
                <a:ea typeface="宋体" panose="02010600030101010101" pitchFamily="2" charset="-122"/>
              </a:rPr>
              <a:t>《</a:t>
            </a:r>
            <a:r>
              <a:rPr lang="zh-CN" altLang="en-US" sz="1800" b="0" i="0" u="none" strike="noStrike" baseline="0" dirty="0">
                <a:solidFill>
                  <a:srgbClr val="000000"/>
                </a:solidFill>
                <a:latin typeface="宋体" panose="02010600030101010101" pitchFamily="2" charset="-122"/>
                <a:ea typeface="宋体" panose="02010600030101010101" pitchFamily="2" charset="-122"/>
              </a:rPr>
              <a:t>发行安排及初步询价公告</a:t>
            </a:r>
            <a:r>
              <a:rPr lang="en-US" altLang="zh-CN" sz="1800" b="0" i="0" u="none" strike="noStrike" baseline="0" dirty="0">
                <a:solidFill>
                  <a:srgbClr val="000000"/>
                </a:solidFill>
                <a:latin typeface="宋体" panose="02010600030101010101" pitchFamily="2" charset="-122"/>
                <a:ea typeface="宋体" panose="02010600030101010101" pitchFamily="2" charset="-122"/>
              </a:rPr>
              <a:t>》</a:t>
            </a:r>
            <a:r>
              <a:rPr lang="zh-CN" altLang="en-US" sz="1800" b="0" i="0" u="none" strike="noStrike" baseline="0" dirty="0">
                <a:solidFill>
                  <a:srgbClr val="000000"/>
                </a:solidFill>
                <a:latin typeface="宋体" panose="02010600030101010101" pitchFamily="2" charset="-122"/>
                <a:ea typeface="宋体" panose="02010600030101010101" pitchFamily="2" charset="-122"/>
              </a:rPr>
              <a:t>规定的网下投资者的条件，报价区间为</a:t>
            </a:r>
            <a:r>
              <a:rPr lang="en-US" altLang="zh-CN" sz="1800" b="0" i="0" u="none" strike="noStrike" baseline="0" dirty="0">
                <a:solidFill>
                  <a:srgbClr val="000000"/>
                </a:solidFill>
                <a:latin typeface="宋体" panose="02010600030101010101" pitchFamily="2" charset="-122"/>
                <a:ea typeface="宋体" panose="02010600030101010101" pitchFamily="2" charset="-122"/>
              </a:rPr>
              <a:t>11.00</a:t>
            </a:r>
            <a:r>
              <a:rPr lang="zh-CN" altLang="en-US" sz="1800" b="0" i="0" u="none" strike="noStrike" baseline="0" dirty="0">
                <a:solidFill>
                  <a:srgbClr val="000000"/>
                </a:solidFill>
                <a:latin typeface="宋体" panose="02010600030101010101" pitchFamily="2" charset="-122"/>
                <a:ea typeface="宋体" panose="02010600030101010101" pitchFamily="2" charset="-122"/>
              </a:rPr>
              <a:t>元</a:t>
            </a:r>
            <a:r>
              <a:rPr lang="en-US" altLang="zh-CN" sz="1800" b="0" i="0" u="none" strike="noStrike" baseline="0" dirty="0">
                <a:solidFill>
                  <a:srgbClr val="000000"/>
                </a:solidFill>
                <a:latin typeface="宋体" panose="02010600030101010101" pitchFamily="2" charset="-122"/>
                <a:ea typeface="宋体" panose="02010600030101010101" pitchFamily="2" charset="-122"/>
              </a:rPr>
              <a:t>/</a:t>
            </a:r>
            <a:r>
              <a:rPr lang="zh-CN" altLang="en-US" sz="1800" b="0" i="0" u="none" strike="noStrike" baseline="0" dirty="0">
                <a:solidFill>
                  <a:srgbClr val="000000"/>
                </a:solidFill>
                <a:latin typeface="宋体" panose="02010600030101010101" pitchFamily="2" charset="-122"/>
                <a:ea typeface="宋体" panose="02010600030101010101" pitchFamily="2" charset="-122"/>
              </a:rPr>
              <a:t>股</a:t>
            </a:r>
            <a:r>
              <a:rPr lang="en-US" altLang="zh-CN" sz="1800" b="0" i="0" u="none" strike="noStrike" baseline="0" dirty="0">
                <a:solidFill>
                  <a:srgbClr val="000000"/>
                </a:solidFill>
                <a:latin typeface="宋体" panose="02010600030101010101" pitchFamily="2" charset="-122"/>
                <a:ea typeface="宋体" panose="02010600030101010101" pitchFamily="2" charset="-122"/>
              </a:rPr>
              <a:t>-70.00</a:t>
            </a:r>
            <a:r>
              <a:rPr lang="zh-CN" altLang="en-US" sz="1800" b="0" i="0" u="none" strike="noStrike" baseline="0" dirty="0">
                <a:solidFill>
                  <a:srgbClr val="000000"/>
                </a:solidFill>
                <a:latin typeface="宋体" panose="02010600030101010101" pitchFamily="2" charset="-122"/>
                <a:ea typeface="宋体" panose="02010600030101010101" pitchFamily="2" charset="-122"/>
              </a:rPr>
              <a:t>元</a:t>
            </a:r>
            <a:r>
              <a:rPr lang="en-US" altLang="zh-CN" sz="1800" b="0" i="0" u="none" strike="noStrike" baseline="0" dirty="0">
                <a:solidFill>
                  <a:srgbClr val="000000"/>
                </a:solidFill>
                <a:latin typeface="宋体" panose="02010600030101010101" pitchFamily="2" charset="-122"/>
                <a:ea typeface="宋体" panose="02010600030101010101" pitchFamily="2" charset="-122"/>
              </a:rPr>
              <a:t>/</a:t>
            </a:r>
            <a:r>
              <a:rPr lang="zh-CN" altLang="en-US" sz="1800" b="0" i="0" u="none" strike="noStrike" baseline="0" dirty="0">
                <a:solidFill>
                  <a:srgbClr val="000000"/>
                </a:solidFill>
                <a:latin typeface="宋体" panose="02010600030101010101" pitchFamily="2" charset="-122"/>
                <a:ea typeface="宋体" panose="02010600030101010101" pitchFamily="2" charset="-122"/>
              </a:rPr>
              <a:t>股，对应拟申购数量总和为</a:t>
            </a:r>
            <a:r>
              <a:rPr lang="en-US" altLang="zh-CN" sz="1800" b="0" i="0" u="none" strike="noStrike" baseline="0" dirty="0">
                <a:solidFill>
                  <a:srgbClr val="000000"/>
                </a:solidFill>
                <a:latin typeface="宋体" panose="02010600030101010101" pitchFamily="2" charset="-122"/>
                <a:ea typeface="宋体" panose="02010600030101010101" pitchFamily="2" charset="-122"/>
              </a:rPr>
              <a:t>10,376,990</a:t>
            </a:r>
            <a:r>
              <a:rPr lang="zh-CN" altLang="en-US" sz="1800" b="0" i="0" u="none" strike="noStrike" baseline="0" dirty="0">
                <a:solidFill>
                  <a:srgbClr val="000000"/>
                </a:solidFill>
                <a:latin typeface="宋体" panose="02010600030101010101" pitchFamily="2" charset="-122"/>
                <a:ea typeface="宋体" panose="02010600030101010101" pitchFamily="2" charset="-122"/>
              </a:rPr>
              <a:t>万股。</a:t>
            </a:r>
            <a:endParaRPr lang="en-US" altLang="zh-CN" sz="1800" dirty="0">
              <a:solidFill>
                <a:srgbClr val="000000"/>
              </a:solidFill>
              <a:latin typeface="宋体" panose="02010600030101010101" pitchFamily="2" charset="-122"/>
              <a:ea typeface="宋体" panose="02010600030101010101" pitchFamily="2" charset="-122"/>
            </a:endParaRPr>
          </a:p>
          <a:p>
            <a:pPr marL="539750" indent="-269875">
              <a:buSzPct val="70000"/>
              <a:buFont typeface="Wingdings" panose="05000000000000000000" pitchFamily="2" charset="2"/>
              <a:buChar char="p"/>
            </a:pPr>
            <a:r>
              <a:rPr lang="zh-CN" altLang="en-US" sz="1800" b="1" dirty="0">
                <a:solidFill>
                  <a:srgbClr val="000000"/>
                </a:solidFill>
                <a:latin typeface="宋体" panose="02010600030101010101" pitchFamily="2" charset="-122"/>
                <a:ea typeface="宋体" panose="02010600030101010101" pitchFamily="2" charset="-122"/>
              </a:rPr>
              <a:t>剔除最高报价</a:t>
            </a:r>
            <a:r>
              <a:rPr lang="zh-CN" altLang="en-US" sz="1800" dirty="0">
                <a:solidFill>
                  <a:srgbClr val="000000"/>
                </a:solidFill>
                <a:latin typeface="宋体" panose="02010600030101010101" pitchFamily="2" charset="-122"/>
                <a:ea typeface="宋体" panose="02010600030101010101" pitchFamily="2" charset="-122"/>
              </a:rPr>
              <a:t>（占比</a:t>
            </a:r>
            <a:r>
              <a:rPr lang="en-US" altLang="zh-CN" sz="1800" dirty="0">
                <a:solidFill>
                  <a:srgbClr val="000000"/>
                </a:solidFill>
                <a:latin typeface="宋体" panose="02010600030101010101" pitchFamily="2" charset="-122"/>
                <a:ea typeface="宋体" panose="02010600030101010101" pitchFamily="2" charset="-122"/>
              </a:rPr>
              <a:t>1.0025%</a:t>
            </a:r>
            <a:r>
              <a:rPr lang="zh-CN" altLang="en-US" sz="1800" dirty="0">
                <a:solidFill>
                  <a:srgbClr val="000000"/>
                </a:solidFill>
                <a:latin typeface="宋体" panose="02010600030101010101" pitchFamily="2" charset="-122"/>
                <a:ea typeface="宋体" panose="02010600030101010101" pitchFamily="2" charset="-122"/>
              </a:rPr>
              <a:t>）</a:t>
            </a:r>
            <a:endParaRPr lang="en-US" altLang="zh-CN" sz="1800" dirty="0">
              <a:solidFill>
                <a:srgbClr val="000000"/>
              </a:solidFill>
              <a:latin typeface="宋体" panose="02010600030101010101" pitchFamily="2" charset="-122"/>
              <a:ea typeface="宋体" panose="02010600030101010101" pitchFamily="2" charset="-122"/>
            </a:endParaRPr>
          </a:p>
          <a:p>
            <a:pPr marL="720725" indent="-269875">
              <a:buFont typeface="Wingdings" panose="05000000000000000000" pitchFamily="2" charset="2"/>
              <a:buChar char="ü"/>
            </a:pPr>
            <a:r>
              <a:rPr lang="zh-CN" altLang="en-US" sz="1800" b="0" i="0" u="none" strike="noStrike" baseline="0" dirty="0">
                <a:solidFill>
                  <a:srgbClr val="000000"/>
                </a:solidFill>
                <a:latin typeface="宋体" panose="02010600030101010101" pitchFamily="2" charset="-122"/>
                <a:ea typeface="宋体" panose="02010600030101010101" pitchFamily="2" charset="-122"/>
              </a:rPr>
              <a:t>将拟申购价格高于</a:t>
            </a:r>
            <a:r>
              <a:rPr lang="en-US" altLang="zh-CN" sz="1800" b="0" i="0" u="none" strike="noStrike" baseline="0" dirty="0">
                <a:solidFill>
                  <a:srgbClr val="000000"/>
                </a:solidFill>
                <a:latin typeface="宋体" panose="02010600030101010101" pitchFamily="2" charset="-122"/>
                <a:ea typeface="宋体" panose="02010600030101010101" pitchFamily="2" charset="-122"/>
              </a:rPr>
              <a:t>64.00</a:t>
            </a:r>
            <a:r>
              <a:rPr lang="zh-CN" altLang="en-US" sz="1800" b="0" i="0" u="none" strike="noStrike" baseline="0" dirty="0">
                <a:solidFill>
                  <a:srgbClr val="000000"/>
                </a:solidFill>
                <a:latin typeface="宋体" panose="02010600030101010101" pitchFamily="2" charset="-122"/>
                <a:ea typeface="宋体" panose="02010600030101010101" pitchFamily="2" charset="-122"/>
              </a:rPr>
              <a:t>元</a:t>
            </a:r>
            <a:r>
              <a:rPr lang="en-US" altLang="zh-CN" sz="1800" b="0" i="0" u="none" strike="noStrike" baseline="0" dirty="0">
                <a:solidFill>
                  <a:srgbClr val="000000"/>
                </a:solidFill>
                <a:latin typeface="宋体" panose="02010600030101010101" pitchFamily="2" charset="-122"/>
                <a:ea typeface="宋体" panose="02010600030101010101" pitchFamily="2" charset="-122"/>
              </a:rPr>
              <a:t>/</a:t>
            </a:r>
            <a:r>
              <a:rPr lang="zh-CN" altLang="en-US" sz="1800" b="0" i="0" u="none" strike="noStrike" baseline="0" dirty="0">
                <a:solidFill>
                  <a:srgbClr val="000000"/>
                </a:solidFill>
                <a:latin typeface="宋体" panose="02010600030101010101" pitchFamily="2" charset="-122"/>
                <a:ea typeface="宋体" panose="02010600030101010101" pitchFamily="2" charset="-122"/>
              </a:rPr>
              <a:t>股（不含</a:t>
            </a:r>
            <a:r>
              <a:rPr lang="en-US" altLang="zh-CN" sz="1800" b="0" i="0" u="none" strike="noStrike" baseline="0" dirty="0">
                <a:solidFill>
                  <a:srgbClr val="000000"/>
                </a:solidFill>
                <a:latin typeface="宋体" panose="02010600030101010101" pitchFamily="2" charset="-122"/>
                <a:ea typeface="宋体" panose="02010600030101010101" pitchFamily="2" charset="-122"/>
              </a:rPr>
              <a:t>64.00</a:t>
            </a:r>
            <a:r>
              <a:rPr lang="zh-CN" altLang="en-US" sz="1800" b="0" i="0" u="none" strike="noStrike" baseline="0" dirty="0">
                <a:solidFill>
                  <a:srgbClr val="000000"/>
                </a:solidFill>
                <a:latin typeface="宋体" panose="02010600030101010101" pitchFamily="2" charset="-122"/>
                <a:ea typeface="宋体" panose="02010600030101010101" pitchFamily="2" charset="-122"/>
              </a:rPr>
              <a:t>元</a:t>
            </a:r>
            <a:r>
              <a:rPr lang="en-US" altLang="zh-CN" sz="1800" b="0" i="0" u="none" strike="noStrike" baseline="0" dirty="0">
                <a:solidFill>
                  <a:srgbClr val="000000"/>
                </a:solidFill>
                <a:latin typeface="宋体" panose="02010600030101010101" pitchFamily="2" charset="-122"/>
                <a:ea typeface="宋体" panose="02010600030101010101" pitchFamily="2" charset="-122"/>
              </a:rPr>
              <a:t>/</a:t>
            </a:r>
            <a:r>
              <a:rPr lang="zh-CN" altLang="en-US" sz="1800" b="0" i="0" u="none" strike="noStrike" baseline="0" dirty="0">
                <a:solidFill>
                  <a:srgbClr val="000000"/>
                </a:solidFill>
                <a:latin typeface="宋体" panose="02010600030101010101" pitchFamily="2" charset="-122"/>
                <a:ea typeface="宋体" panose="02010600030101010101" pitchFamily="2" charset="-122"/>
              </a:rPr>
              <a:t>股）的配售对象全部剔除。拟申购价格为</a:t>
            </a:r>
            <a:r>
              <a:rPr lang="en-US" altLang="zh-CN" sz="1800" b="0" i="0" u="none" strike="noStrike" baseline="0" dirty="0">
                <a:solidFill>
                  <a:srgbClr val="000000"/>
                </a:solidFill>
                <a:latin typeface="宋体" panose="02010600030101010101" pitchFamily="2" charset="-122"/>
                <a:ea typeface="宋体" panose="02010600030101010101" pitchFamily="2" charset="-122"/>
              </a:rPr>
              <a:t>64.00</a:t>
            </a:r>
            <a:r>
              <a:rPr lang="zh-CN" altLang="en-US" sz="1800" b="0" i="0" u="none" strike="noStrike" baseline="0" dirty="0">
                <a:solidFill>
                  <a:srgbClr val="000000"/>
                </a:solidFill>
                <a:latin typeface="宋体" panose="02010600030101010101" pitchFamily="2" charset="-122"/>
                <a:ea typeface="宋体" panose="02010600030101010101" pitchFamily="2" charset="-122"/>
              </a:rPr>
              <a:t>元</a:t>
            </a:r>
            <a:r>
              <a:rPr lang="en-US" altLang="zh-CN" sz="1800" b="0" i="0" u="none" strike="noStrike" baseline="0" dirty="0">
                <a:solidFill>
                  <a:srgbClr val="000000"/>
                </a:solidFill>
                <a:latin typeface="宋体" panose="02010600030101010101" pitchFamily="2" charset="-122"/>
                <a:ea typeface="宋体" panose="02010600030101010101" pitchFamily="2" charset="-122"/>
              </a:rPr>
              <a:t>/</a:t>
            </a:r>
            <a:r>
              <a:rPr lang="zh-CN" altLang="en-US" sz="1800" b="0" i="0" u="none" strike="noStrike" baseline="0" dirty="0">
                <a:solidFill>
                  <a:srgbClr val="000000"/>
                </a:solidFill>
                <a:latin typeface="宋体" panose="02010600030101010101" pitchFamily="2" charset="-122"/>
                <a:ea typeface="宋体" panose="02010600030101010101" pitchFamily="2" charset="-122"/>
              </a:rPr>
              <a:t>股，且申购数量小于</a:t>
            </a:r>
            <a:r>
              <a:rPr lang="en-US" altLang="zh-CN" sz="1800" b="0" i="0" u="none" strike="noStrike" baseline="0" dirty="0">
                <a:solidFill>
                  <a:srgbClr val="000000"/>
                </a:solidFill>
                <a:latin typeface="宋体" panose="02010600030101010101" pitchFamily="2" charset="-122"/>
                <a:ea typeface="宋体" panose="02010600030101010101" pitchFamily="2" charset="-122"/>
              </a:rPr>
              <a:t>350</a:t>
            </a:r>
            <a:r>
              <a:rPr lang="zh-CN" altLang="en-US" sz="1800" b="0" i="0" u="none" strike="noStrike" baseline="0" dirty="0">
                <a:solidFill>
                  <a:srgbClr val="000000"/>
                </a:solidFill>
                <a:latin typeface="宋体" panose="02010600030101010101" pitchFamily="2" charset="-122"/>
                <a:ea typeface="宋体" panose="02010600030101010101" pitchFamily="2" charset="-122"/>
              </a:rPr>
              <a:t>万股（不含</a:t>
            </a:r>
            <a:r>
              <a:rPr lang="en-US" altLang="zh-CN" sz="1800" b="0" i="0" u="none" strike="noStrike" baseline="0" dirty="0">
                <a:solidFill>
                  <a:srgbClr val="000000"/>
                </a:solidFill>
                <a:latin typeface="宋体" panose="02010600030101010101" pitchFamily="2" charset="-122"/>
                <a:ea typeface="宋体" panose="02010600030101010101" pitchFamily="2" charset="-122"/>
              </a:rPr>
              <a:t>350</a:t>
            </a:r>
            <a:r>
              <a:rPr lang="zh-CN" altLang="en-US" sz="1800" b="0" i="0" u="none" strike="noStrike" baseline="0" dirty="0">
                <a:solidFill>
                  <a:srgbClr val="000000"/>
                </a:solidFill>
                <a:latin typeface="宋体" panose="02010600030101010101" pitchFamily="2" charset="-122"/>
                <a:ea typeface="宋体" panose="02010600030101010101" pitchFamily="2" charset="-122"/>
              </a:rPr>
              <a:t>万股）的配售对象全部剔除</a:t>
            </a:r>
            <a:endParaRPr lang="en-US" altLang="zh-CN" sz="1800" dirty="0">
              <a:solidFill>
                <a:srgbClr val="000000"/>
              </a:solidFill>
              <a:latin typeface="宋体" panose="02010600030101010101" pitchFamily="2" charset="-122"/>
              <a:ea typeface="宋体" panose="02010600030101010101" pitchFamily="2" charset="-122"/>
            </a:endParaRPr>
          </a:p>
          <a:p>
            <a:pPr marL="720725" indent="-269875">
              <a:buFont typeface="Wingdings" panose="05000000000000000000" pitchFamily="2" charset="2"/>
              <a:buChar char="ü"/>
            </a:pPr>
            <a:r>
              <a:rPr lang="zh-CN" altLang="en-US" sz="1800" b="0" i="0" u="none" strike="noStrike" baseline="0" dirty="0">
                <a:solidFill>
                  <a:srgbClr val="000000"/>
                </a:solidFill>
                <a:latin typeface="宋体" panose="02010600030101010101" pitchFamily="2" charset="-122"/>
                <a:ea typeface="宋体" panose="02010600030101010101" pitchFamily="2" charset="-122"/>
              </a:rPr>
              <a:t>参与初步询价的投资者为</a:t>
            </a:r>
            <a:r>
              <a:rPr lang="en-US" altLang="zh-CN" sz="1800" b="0" i="0" u="none" strike="noStrike" baseline="0" dirty="0">
                <a:solidFill>
                  <a:srgbClr val="000000"/>
                </a:solidFill>
                <a:latin typeface="宋体" panose="02010600030101010101" pitchFamily="2" charset="-122"/>
                <a:ea typeface="宋体" panose="02010600030101010101" pitchFamily="2" charset="-122"/>
              </a:rPr>
              <a:t>336</a:t>
            </a:r>
            <a:r>
              <a:rPr lang="zh-CN" altLang="en-US" sz="1800" b="0" i="0" u="none" strike="noStrike" baseline="0" dirty="0">
                <a:solidFill>
                  <a:srgbClr val="000000"/>
                </a:solidFill>
                <a:latin typeface="宋体" panose="02010600030101010101" pitchFamily="2" charset="-122"/>
                <a:ea typeface="宋体" panose="02010600030101010101" pitchFamily="2" charset="-122"/>
              </a:rPr>
              <a:t>家，配售对象为</a:t>
            </a:r>
            <a:r>
              <a:rPr lang="en-US" altLang="zh-CN" sz="1800" b="0" i="0" u="none" strike="noStrike" baseline="0" dirty="0">
                <a:solidFill>
                  <a:srgbClr val="000000"/>
                </a:solidFill>
                <a:latin typeface="宋体" panose="02010600030101010101" pitchFamily="2" charset="-122"/>
                <a:ea typeface="宋体" panose="02010600030101010101" pitchFamily="2" charset="-122"/>
              </a:rPr>
              <a:t>8,693</a:t>
            </a:r>
            <a:r>
              <a:rPr lang="zh-CN" altLang="en-US" sz="1800" b="0" i="0" u="none" strike="noStrike" baseline="0" dirty="0">
                <a:solidFill>
                  <a:srgbClr val="000000"/>
                </a:solidFill>
                <a:latin typeface="宋体" panose="02010600030101010101" pitchFamily="2" charset="-122"/>
                <a:ea typeface="宋体" panose="02010600030101010101" pitchFamily="2" charset="-122"/>
              </a:rPr>
              <a:t>个，拟申购总量为</a:t>
            </a:r>
            <a:r>
              <a:rPr lang="en-US" altLang="zh-CN" sz="1800" b="0" i="0" u="none" strike="noStrike" baseline="0" dirty="0">
                <a:solidFill>
                  <a:srgbClr val="000000"/>
                </a:solidFill>
                <a:latin typeface="宋体" panose="02010600030101010101" pitchFamily="2" charset="-122"/>
                <a:ea typeface="宋体" panose="02010600030101010101" pitchFamily="2" charset="-122"/>
              </a:rPr>
              <a:t>10,272,960</a:t>
            </a:r>
            <a:r>
              <a:rPr lang="zh-CN" altLang="en-US" sz="1800" b="0" i="0" u="none" strike="noStrike" baseline="0" dirty="0">
                <a:solidFill>
                  <a:srgbClr val="000000"/>
                </a:solidFill>
                <a:latin typeface="宋体" panose="02010600030101010101" pitchFamily="2" charset="-122"/>
                <a:ea typeface="宋体" panose="02010600030101010101" pitchFamily="2" charset="-122"/>
              </a:rPr>
              <a:t>万股，整体申购倍数为</a:t>
            </a:r>
            <a:r>
              <a:rPr lang="en-US" altLang="zh-CN" sz="1800" b="0" i="0" u="none" strike="noStrike" baseline="0" dirty="0">
                <a:solidFill>
                  <a:srgbClr val="000000"/>
                </a:solidFill>
                <a:latin typeface="宋体" panose="02010600030101010101" pitchFamily="2" charset="-122"/>
                <a:ea typeface="宋体" panose="02010600030101010101" pitchFamily="2" charset="-122"/>
              </a:rPr>
              <a:t>2,922.90</a:t>
            </a:r>
            <a:r>
              <a:rPr lang="zh-CN" altLang="en-US" sz="1800" b="0" i="0" u="none" strike="noStrike" baseline="0" dirty="0">
                <a:solidFill>
                  <a:srgbClr val="000000"/>
                </a:solidFill>
                <a:latin typeface="宋体" panose="02010600030101010101" pitchFamily="2" charset="-122"/>
                <a:ea typeface="宋体" panose="02010600030101010101" pitchFamily="2" charset="-122"/>
              </a:rPr>
              <a:t>倍。</a:t>
            </a:r>
            <a:endParaRPr lang="en-US" altLang="zh-CN" sz="1800" dirty="0">
              <a:solidFill>
                <a:srgbClr val="000000"/>
              </a:solidFill>
              <a:latin typeface="宋体" panose="02010600030101010101" pitchFamily="2" charset="-122"/>
              <a:ea typeface="宋体" panose="02010600030101010101" pitchFamily="2" charset="-122"/>
            </a:endParaRPr>
          </a:p>
          <a:p>
            <a:pPr marL="539750" indent="-269875">
              <a:buSzPct val="70000"/>
              <a:buFont typeface="Wingdings" panose="05000000000000000000" pitchFamily="2" charset="2"/>
              <a:buChar char="p"/>
            </a:pPr>
            <a:r>
              <a:rPr lang="zh-CN" altLang="en-US" sz="1800" b="1" i="0" u="none" strike="noStrike" baseline="0" dirty="0">
                <a:solidFill>
                  <a:srgbClr val="000000"/>
                </a:solidFill>
                <a:latin typeface="宋体" panose="02010600030101010101" pitchFamily="2" charset="-122"/>
                <a:ea typeface="宋体" panose="02010600030101010101" pitchFamily="2" charset="-122"/>
              </a:rPr>
              <a:t>在剔除无效报价以及最高报价部分后</a:t>
            </a:r>
            <a:r>
              <a:rPr lang="zh-CN" altLang="en-US" sz="1800" b="0" i="0" u="none" strike="noStrike" baseline="0" dirty="0">
                <a:solidFill>
                  <a:srgbClr val="000000"/>
                </a:solidFill>
                <a:latin typeface="宋体" panose="02010600030101010101" pitchFamily="2" charset="-122"/>
                <a:ea typeface="宋体" panose="02010600030101010101" pitchFamily="2" charset="-122"/>
              </a:rPr>
              <a:t>，发行人与主承销商根据网下发行询价报价情况，综合评估公司合理投资价值、可比公司二级市场估值水平、所属行业二级市场估值水平等方面，充分考虑网下投资者有效申购倍数、市场情况、募集资金需求及承销风险等因素，</a:t>
            </a:r>
            <a:r>
              <a:rPr lang="zh-CN" altLang="en-US" sz="1800" b="1" i="0" u="none" strike="noStrike" baseline="0" dirty="0">
                <a:solidFill>
                  <a:srgbClr val="000000"/>
                </a:solidFill>
                <a:latin typeface="宋体" panose="02010600030101010101" pitchFamily="2" charset="-122"/>
                <a:ea typeface="宋体" panose="02010600030101010101" pitchFamily="2" charset="-122"/>
              </a:rPr>
              <a:t>协商确定本次发行价格为</a:t>
            </a:r>
            <a:r>
              <a:rPr lang="en-US" altLang="zh-CN" sz="1800" b="1" i="0" u="none" strike="noStrike" baseline="0" dirty="0">
                <a:solidFill>
                  <a:srgbClr val="000000"/>
                </a:solidFill>
                <a:latin typeface="宋体" panose="02010600030101010101" pitchFamily="2" charset="-122"/>
                <a:ea typeface="宋体" panose="02010600030101010101" pitchFamily="2" charset="-122"/>
              </a:rPr>
              <a:t>39.49</a:t>
            </a:r>
            <a:r>
              <a:rPr lang="zh-CN" altLang="en-US" sz="1800" b="1" i="0" u="none" strike="noStrike" baseline="0" dirty="0">
                <a:solidFill>
                  <a:srgbClr val="000000"/>
                </a:solidFill>
                <a:latin typeface="宋体" panose="02010600030101010101" pitchFamily="2" charset="-122"/>
                <a:ea typeface="宋体" panose="02010600030101010101" pitchFamily="2" charset="-122"/>
              </a:rPr>
              <a:t>元</a:t>
            </a:r>
            <a:r>
              <a:rPr lang="en-US" altLang="zh-CN" sz="1800" b="1" i="0" u="none" strike="noStrike" baseline="0" dirty="0">
                <a:solidFill>
                  <a:srgbClr val="000000"/>
                </a:solidFill>
                <a:latin typeface="宋体" panose="02010600030101010101" pitchFamily="2" charset="-122"/>
                <a:ea typeface="宋体" panose="02010600030101010101" pitchFamily="2" charset="-122"/>
              </a:rPr>
              <a:t>/</a:t>
            </a:r>
            <a:r>
              <a:rPr lang="zh-CN" altLang="en-US" sz="1800" b="1" i="0" u="none" strike="noStrike" baseline="0" dirty="0">
                <a:solidFill>
                  <a:srgbClr val="000000"/>
                </a:solidFill>
                <a:latin typeface="宋体" panose="02010600030101010101" pitchFamily="2" charset="-122"/>
                <a:ea typeface="宋体" panose="02010600030101010101" pitchFamily="2" charset="-122"/>
              </a:rPr>
              <a:t>股。</a:t>
            </a:r>
            <a:endParaRPr lang="en-US" altLang="zh-CN" sz="1800" b="1" i="0" u="none" strike="noStrike" baseline="0" dirty="0">
              <a:solidFill>
                <a:srgbClr val="000000"/>
              </a:solidFill>
              <a:latin typeface="宋体" panose="02010600030101010101" pitchFamily="2" charset="-122"/>
              <a:ea typeface="宋体" panose="02010600030101010101" pitchFamily="2" charset="-122"/>
            </a:endParaRPr>
          </a:p>
          <a:p>
            <a:pPr marL="539750" indent="-269875">
              <a:buSzPct val="70000"/>
              <a:buFont typeface="Wingdings" panose="05000000000000000000" pitchFamily="2" charset="2"/>
              <a:buChar char="p"/>
            </a:pPr>
            <a:r>
              <a:rPr lang="zh-CN" altLang="en-US" sz="1800" b="1" dirty="0">
                <a:solidFill>
                  <a:srgbClr val="000000"/>
                </a:solidFill>
                <a:latin typeface="宋体" panose="02010600030101010101" pitchFamily="2" charset="-122"/>
                <a:ea typeface="宋体" panose="02010600030101010101" pitchFamily="2" charset="-122"/>
              </a:rPr>
              <a:t>本次网下发行提交了有效报价的投资者数量为</a:t>
            </a:r>
            <a:r>
              <a:rPr lang="en-US" altLang="zh-CN" sz="1800" b="1" dirty="0">
                <a:solidFill>
                  <a:srgbClr val="000000"/>
                </a:solidFill>
                <a:latin typeface="宋体" panose="02010600030101010101" pitchFamily="2" charset="-122"/>
                <a:ea typeface="宋体" panose="02010600030101010101" pitchFamily="2" charset="-122"/>
              </a:rPr>
              <a:t>210</a:t>
            </a:r>
            <a:r>
              <a:rPr lang="zh-CN" altLang="en-US" sz="1800" b="1" dirty="0">
                <a:solidFill>
                  <a:srgbClr val="000000"/>
                </a:solidFill>
                <a:latin typeface="宋体" panose="02010600030101010101" pitchFamily="2" charset="-122"/>
                <a:ea typeface="宋体" panose="02010600030101010101" pitchFamily="2" charset="-122"/>
              </a:rPr>
              <a:t>家，配售对象为</a:t>
            </a:r>
            <a:r>
              <a:rPr lang="en-US" altLang="zh-CN" sz="1800" b="1" dirty="0">
                <a:solidFill>
                  <a:srgbClr val="000000"/>
                </a:solidFill>
                <a:latin typeface="宋体" panose="02010600030101010101" pitchFamily="2" charset="-122"/>
                <a:ea typeface="宋体" panose="02010600030101010101" pitchFamily="2" charset="-122"/>
              </a:rPr>
              <a:t>4633</a:t>
            </a:r>
            <a:r>
              <a:rPr lang="zh-CN" altLang="en-US" sz="1800" b="1" dirty="0">
                <a:solidFill>
                  <a:srgbClr val="000000"/>
                </a:solidFill>
                <a:latin typeface="宋体" panose="02010600030101010101" pitchFamily="2" charset="-122"/>
                <a:ea typeface="宋体" panose="02010600030101010101" pitchFamily="2" charset="-122"/>
              </a:rPr>
              <a:t>个，有效拟申购数量总和为</a:t>
            </a:r>
            <a:r>
              <a:rPr lang="en-US" altLang="zh-CN" sz="1800" b="1" dirty="0">
                <a:solidFill>
                  <a:srgbClr val="000000"/>
                </a:solidFill>
                <a:latin typeface="宋体" panose="02010600030101010101" pitchFamily="2" charset="-122"/>
                <a:ea typeface="宋体" panose="02010600030101010101" pitchFamily="2" charset="-122"/>
              </a:rPr>
              <a:t>4</a:t>
            </a:r>
            <a:r>
              <a:rPr lang="zh-CN" altLang="en-US" sz="1800" b="1" dirty="0">
                <a:solidFill>
                  <a:srgbClr val="000000"/>
                </a:solidFill>
                <a:latin typeface="宋体" panose="02010600030101010101" pitchFamily="2" charset="-122"/>
                <a:ea typeface="宋体" panose="02010600030101010101" pitchFamily="2" charset="-122"/>
              </a:rPr>
              <a:t>，</a:t>
            </a:r>
            <a:r>
              <a:rPr lang="en-US" altLang="zh-CN" sz="1800" b="1" dirty="0">
                <a:solidFill>
                  <a:srgbClr val="000000"/>
                </a:solidFill>
                <a:latin typeface="宋体" panose="02010600030101010101" pitchFamily="2" charset="-122"/>
                <a:ea typeface="宋体" panose="02010600030101010101" pitchFamily="2" charset="-122"/>
              </a:rPr>
              <a:t>596</a:t>
            </a:r>
            <a:r>
              <a:rPr lang="zh-CN" altLang="en-US" sz="1800" b="1" dirty="0">
                <a:solidFill>
                  <a:srgbClr val="000000"/>
                </a:solidFill>
                <a:latin typeface="宋体" panose="02010600030101010101" pitchFamily="2" charset="-122"/>
                <a:ea typeface="宋体" panose="02010600030101010101" pitchFamily="2" charset="-122"/>
              </a:rPr>
              <a:t>，</a:t>
            </a:r>
            <a:r>
              <a:rPr lang="en-US" altLang="zh-CN" sz="1800" b="1" dirty="0">
                <a:solidFill>
                  <a:srgbClr val="000000"/>
                </a:solidFill>
                <a:latin typeface="宋体" panose="02010600030101010101" pitchFamily="2" charset="-122"/>
                <a:ea typeface="宋体" panose="02010600030101010101" pitchFamily="2" charset="-122"/>
              </a:rPr>
              <a:t>120</a:t>
            </a:r>
            <a:r>
              <a:rPr lang="zh-CN" altLang="en-US" sz="1800" b="1" dirty="0">
                <a:solidFill>
                  <a:srgbClr val="000000"/>
                </a:solidFill>
                <a:latin typeface="宋体" panose="02010600030101010101" pitchFamily="2" charset="-122"/>
                <a:ea typeface="宋体" panose="02010600030101010101" pitchFamily="2" charset="-122"/>
              </a:rPr>
              <a:t>万股，为回拨前网下初始发行规模的</a:t>
            </a:r>
            <a:r>
              <a:rPr lang="en-US" altLang="zh-CN" sz="1800" b="1" dirty="0">
                <a:solidFill>
                  <a:srgbClr val="000000"/>
                </a:solidFill>
                <a:latin typeface="宋体" panose="02010600030101010101" pitchFamily="2" charset="-122"/>
                <a:ea typeface="宋体" panose="02010600030101010101" pitchFamily="2" charset="-122"/>
              </a:rPr>
              <a:t>1308</a:t>
            </a:r>
            <a:r>
              <a:rPr lang="zh-CN" altLang="en-US" sz="1800" b="1" dirty="0">
                <a:solidFill>
                  <a:srgbClr val="000000"/>
                </a:solidFill>
                <a:latin typeface="宋体" panose="02010600030101010101" pitchFamily="2" charset="-122"/>
                <a:ea typeface="宋体" panose="02010600030101010101" pitchFamily="2" charset="-122"/>
              </a:rPr>
              <a:t>倍。</a:t>
            </a:r>
            <a:endParaRPr lang="en-US" altLang="zh-CN" sz="1800" b="1" dirty="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id="{1F5EAA26-3AD4-46D8-B757-C10D25C107A1}"/>
              </a:ext>
            </a:extLst>
          </p:cNvPr>
          <p:cNvSpPr>
            <a:spLocks noGrp="1"/>
          </p:cNvSpPr>
          <p:nvPr>
            <p:ph type="sldNum" sz="quarter" idx="12"/>
          </p:nvPr>
        </p:nvSpPr>
        <p:spPr/>
        <p:txBody>
          <a:bodyPr/>
          <a:lstStyle/>
          <a:p>
            <a:fld id="{D59A92B6-63D0-4749-8E4E-E12FD465A899}" type="slidenum">
              <a:rPr lang="zh-CN" altLang="en-US" smtClean="0"/>
              <a:t>25</a:t>
            </a:fld>
            <a:endParaRPr lang="zh-CN" altLang="en-US"/>
          </a:p>
        </p:txBody>
      </p:sp>
      <p:cxnSp>
        <p:nvCxnSpPr>
          <p:cNvPr id="5" name="直接连接符 4">
            <a:extLst>
              <a:ext uri="{FF2B5EF4-FFF2-40B4-BE49-F238E27FC236}">
                <a16:creationId xmlns:a16="http://schemas.microsoft.com/office/drawing/2014/main" id="{E2255D27-445C-4C04-BD10-CDB731E3514C}"/>
              </a:ext>
            </a:extLst>
          </p:cNvPr>
          <p:cNvCxnSpPr/>
          <p:nvPr/>
        </p:nvCxnSpPr>
        <p:spPr>
          <a:xfrm>
            <a:off x="910181" y="931249"/>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490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E132B-383E-4775-A5D4-91087AA04C78}"/>
              </a:ext>
            </a:extLst>
          </p:cNvPr>
          <p:cNvSpPr>
            <a:spLocks noGrp="1"/>
          </p:cNvSpPr>
          <p:nvPr>
            <p:ph type="title"/>
          </p:nvPr>
        </p:nvSpPr>
        <p:spPr/>
        <p:txBody>
          <a:bodyPr>
            <a:normAutofit/>
          </a:bodyPr>
          <a:lstStyle/>
          <a:p>
            <a:r>
              <a:rPr lang="zh-CN" altLang="en-US" sz="2800" dirty="0">
                <a:latin typeface="宋体" panose="02010600030101010101" pitchFamily="2" charset="-122"/>
                <a:ea typeface="宋体" panose="02010600030101010101" pitchFamily="2" charset="-122"/>
              </a:rPr>
              <a:t>格灵深瞳</a:t>
            </a:r>
          </a:p>
        </p:txBody>
      </p:sp>
      <p:sp>
        <p:nvSpPr>
          <p:cNvPr id="3" name="内容占位符 2">
            <a:extLst>
              <a:ext uri="{FF2B5EF4-FFF2-40B4-BE49-F238E27FC236}">
                <a16:creationId xmlns:a16="http://schemas.microsoft.com/office/drawing/2014/main" id="{90C1B1E7-3837-4792-95F8-F1851BDE4539}"/>
              </a:ext>
            </a:extLst>
          </p:cNvPr>
          <p:cNvSpPr>
            <a:spLocks noGrp="1"/>
          </p:cNvSpPr>
          <p:nvPr>
            <p:ph idx="1"/>
          </p:nvPr>
        </p:nvSpPr>
        <p:spPr>
          <a:xfrm>
            <a:off x="838200" y="1620984"/>
            <a:ext cx="10515600" cy="4555979"/>
          </a:xfrm>
        </p:spPr>
        <p:txBody>
          <a:bodyPr>
            <a:normAutofit/>
          </a:bodyPr>
          <a:lstStyle/>
          <a:p>
            <a:r>
              <a:rPr lang="zh-CN" altLang="en-US" sz="1800" b="0" i="0" u="none" strike="noStrike" baseline="0" dirty="0">
                <a:solidFill>
                  <a:srgbClr val="000000"/>
                </a:solidFill>
                <a:latin typeface="宋体" panose="02010600030101010101" pitchFamily="2" charset="-122"/>
                <a:ea typeface="宋体" panose="02010600030101010101" pitchFamily="2" charset="-122"/>
              </a:rPr>
              <a:t>剔除无效报价和最高报价后网下投资者剩余报价信息如下： </a:t>
            </a:r>
            <a:endParaRPr lang="en-US" altLang="zh-CN" sz="2000" dirty="0">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id="{1F5EAA26-3AD4-46D8-B757-C10D25C107A1}"/>
              </a:ext>
            </a:extLst>
          </p:cNvPr>
          <p:cNvSpPr>
            <a:spLocks noGrp="1"/>
          </p:cNvSpPr>
          <p:nvPr>
            <p:ph type="sldNum" sz="quarter" idx="12"/>
          </p:nvPr>
        </p:nvSpPr>
        <p:spPr/>
        <p:txBody>
          <a:bodyPr/>
          <a:lstStyle/>
          <a:p>
            <a:fld id="{D59A92B6-63D0-4749-8E4E-E12FD465A899}" type="slidenum">
              <a:rPr lang="zh-CN" altLang="en-US" smtClean="0"/>
              <a:t>26</a:t>
            </a:fld>
            <a:endParaRPr lang="zh-CN" altLang="en-US"/>
          </a:p>
        </p:txBody>
      </p:sp>
      <p:cxnSp>
        <p:nvCxnSpPr>
          <p:cNvPr id="5" name="直接连接符 4">
            <a:extLst>
              <a:ext uri="{FF2B5EF4-FFF2-40B4-BE49-F238E27FC236}">
                <a16:creationId xmlns:a16="http://schemas.microsoft.com/office/drawing/2014/main" id="{E2255D27-445C-4C04-BD10-CDB731E3514C}"/>
              </a:ext>
            </a:extLst>
          </p:cNvPr>
          <p:cNvCxnSpPr/>
          <p:nvPr/>
        </p:nvCxnSpPr>
        <p:spPr>
          <a:xfrm>
            <a:off x="896327" y="1326104"/>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C0F4A253-C787-4F4F-9CE2-14965B8C70C3}"/>
              </a:ext>
            </a:extLst>
          </p:cNvPr>
          <p:cNvPicPr>
            <a:picLocks noChangeAspect="1"/>
          </p:cNvPicPr>
          <p:nvPr/>
        </p:nvPicPr>
        <p:blipFill>
          <a:blip r:embed="rId2"/>
          <a:stretch>
            <a:fillRect/>
          </a:stretch>
        </p:blipFill>
        <p:spPr>
          <a:xfrm>
            <a:off x="2202872" y="2101093"/>
            <a:ext cx="6635461" cy="4075870"/>
          </a:xfrm>
          <a:prstGeom prst="rect">
            <a:avLst/>
          </a:prstGeom>
        </p:spPr>
      </p:pic>
    </p:spTree>
    <p:extLst>
      <p:ext uri="{BB962C8B-B14F-4D97-AF65-F5344CB8AC3E}">
        <p14:creationId xmlns:p14="http://schemas.microsoft.com/office/powerpoint/2010/main" val="23784646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E132B-383E-4775-A5D4-91087AA04C78}"/>
              </a:ext>
            </a:extLst>
          </p:cNvPr>
          <p:cNvSpPr>
            <a:spLocks noGrp="1"/>
          </p:cNvSpPr>
          <p:nvPr>
            <p:ph type="title"/>
          </p:nvPr>
        </p:nvSpPr>
        <p:spPr/>
        <p:txBody>
          <a:bodyPr>
            <a:normAutofit/>
          </a:bodyPr>
          <a:lstStyle/>
          <a:p>
            <a:r>
              <a:rPr lang="zh-CN" altLang="en-US" sz="2800" dirty="0">
                <a:latin typeface="宋体" panose="02010600030101010101" pitchFamily="2" charset="-122"/>
                <a:ea typeface="宋体" panose="02010600030101010101" pitchFamily="2" charset="-122"/>
              </a:rPr>
              <a:t>格灵深瞳</a:t>
            </a:r>
          </a:p>
        </p:txBody>
      </p:sp>
      <p:sp>
        <p:nvSpPr>
          <p:cNvPr id="3" name="内容占位符 2">
            <a:extLst>
              <a:ext uri="{FF2B5EF4-FFF2-40B4-BE49-F238E27FC236}">
                <a16:creationId xmlns:a16="http://schemas.microsoft.com/office/drawing/2014/main" id="{90C1B1E7-3837-4792-95F8-F1851BDE4539}"/>
              </a:ext>
            </a:extLst>
          </p:cNvPr>
          <p:cNvSpPr>
            <a:spLocks noGrp="1"/>
          </p:cNvSpPr>
          <p:nvPr>
            <p:ph idx="1"/>
          </p:nvPr>
        </p:nvSpPr>
        <p:spPr>
          <a:xfrm>
            <a:off x="838200" y="1620984"/>
            <a:ext cx="10515600" cy="4555979"/>
          </a:xfrm>
        </p:spPr>
        <p:txBody>
          <a:bodyPr>
            <a:normAutofit/>
          </a:bodyPr>
          <a:lstStyle/>
          <a:p>
            <a:r>
              <a:rPr lang="zh-CN" altLang="en-US" sz="2000" dirty="0">
                <a:latin typeface="宋体" panose="02010600030101010101" pitchFamily="2" charset="-122"/>
                <a:ea typeface="宋体" panose="02010600030101010101" pitchFamily="2" charset="-122"/>
              </a:rPr>
              <a:t>可比公司市销率</a:t>
            </a:r>
            <a:endParaRPr lang="en-US" altLang="zh-CN" sz="2000" dirty="0">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id="{1F5EAA26-3AD4-46D8-B757-C10D25C107A1}"/>
              </a:ext>
            </a:extLst>
          </p:cNvPr>
          <p:cNvSpPr>
            <a:spLocks noGrp="1"/>
          </p:cNvSpPr>
          <p:nvPr>
            <p:ph type="sldNum" sz="quarter" idx="12"/>
          </p:nvPr>
        </p:nvSpPr>
        <p:spPr/>
        <p:txBody>
          <a:bodyPr/>
          <a:lstStyle/>
          <a:p>
            <a:fld id="{D59A92B6-63D0-4749-8E4E-E12FD465A899}" type="slidenum">
              <a:rPr lang="zh-CN" altLang="en-US" smtClean="0"/>
              <a:t>27</a:t>
            </a:fld>
            <a:endParaRPr lang="zh-CN" altLang="en-US"/>
          </a:p>
        </p:txBody>
      </p:sp>
      <p:cxnSp>
        <p:nvCxnSpPr>
          <p:cNvPr id="5" name="直接连接符 4">
            <a:extLst>
              <a:ext uri="{FF2B5EF4-FFF2-40B4-BE49-F238E27FC236}">
                <a16:creationId xmlns:a16="http://schemas.microsoft.com/office/drawing/2014/main" id="{E2255D27-445C-4C04-BD10-CDB731E3514C}"/>
              </a:ext>
            </a:extLst>
          </p:cNvPr>
          <p:cNvCxnSpPr/>
          <p:nvPr/>
        </p:nvCxnSpPr>
        <p:spPr>
          <a:xfrm>
            <a:off x="896327" y="1326104"/>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6" name="表格 5">
            <a:extLst>
              <a:ext uri="{FF2B5EF4-FFF2-40B4-BE49-F238E27FC236}">
                <a16:creationId xmlns:a16="http://schemas.microsoft.com/office/drawing/2014/main" id="{714CD157-5716-49E8-8FEB-665FEF88653B}"/>
              </a:ext>
            </a:extLst>
          </p:cNvPr>
          <p:cNvGraphicFramePr>
            <a:graphicFrameLocks noGrp="1"/>
          </p:cNvGraphicFramePr>
          <p:nvPr>
            <p:extLst>
              <p:ext uri="{D42A27DB-BD31-4B8C-83A1-F6EECF244321}">
                <p14:modId xmlns:p14="http://schemas.microsoft.com/office/powerpoint/2010/main" val="2389590279"/>
              </p:ext>
            </p:extLst>
          </p:nvPr>
        </p:nvGraphicFramePr>
        <p:xfrm>
          <a:off x="1745673" y="2424544"/>
          <a:ext cx="9102435" cy="3107353"/>
        </p:xfrm>
        <a:graphic>
          <a:graphicData uri="http://schemas.openxmlformats.org/drawingml/2006/table">
            <a:tbl>
              <a:tblPr>
                <a:tableStyleId>{5C22544A-7EE6-4342-B048-85BDC9FD1C3A}</a:tableStyleId>
              </a:tblPr>
              <a:tblGrid>
                <a:gridCol w="1820487">
                  <a:extLst>
                    <a:ext uri="{9D8B030D-6E8A-4147-A177-3AD203B41FA5}">
                      <a16:colId xmlns:a16="http://schemas.microsoft.com/office/drawing/2014/main" val="4211832601"/>
                    </a:ext>
                  </a:extLst>
                </a:gridCol>
                <a:gridCol w="1820487">
                  <a:extLst>
                    <a:ext uri="{9D8B030D-6E8A-4147-A177-3AD203B41FA5}">
                      <a16:colId xmlns:a16="http://schemas.microsoft.com/office/drawing/2014/main" val="2086035030"/>
                    </a:ext>
                  </a:extLst>
                </a:gridCol>
                <a:gridCol w="1820487">
                  <a:extLst>
                    <a:ext uri="{9D8B030D-6E8A-4147-A177-3AD203B41FA5}">
                      <a16:colId xmlns:a16="http://schemas.microsoft.com/office/drawing/2014/main" val="1442505607"/>
                    </a:ext>
                  </a:extLst>
                </a:gridCol>
                <a:gridCol w="1820487">
                  <a:extLst>
                    <a:ext uri="{9D8B030D-6E8A-4147-A177-3AD203B41FA5}">
                      <a16:colId xmlns:a16="http://schemas.microsoft.com/office/drawing/2014/main" val="776295185"/>
                    </a:ext>
                  </a:extLst>
                </a:gridCol>
                <a:gridCol w="1820487">
                  <a:extLst>
                    <a:ext uri="{9D8B030D-6E8A-4147-A177-3AD203B41FA5}">
                      <a16:colId xmlns:a16="http://schemas.microsoft.com/office/drawing/2014/main" val="2772142219"/>
                    </a:ext>
                  </a:extLst>
                </a:gridCol>
              </a:tblGrid>
              <a:tr h="755155">
                <a:tc>
                  <a:txBody>
                    <a:bodyPr/>
                    <a:lstStyle/>
                    <a:p>
                      <a:pPr algn="ctr" fontAlgn="ctr"/>
                      <a:r>
                        <a:rPr lang="zh-CN" altLang="en-US" sz="1800" u="none" strike="noStrike" dirty="0">
                          <a:effectLst/>
                          <a:latin typeface="宋体" panose="02010600030101010101" pitchFamily="2" charset="-122"/>
                          <a:ea typeface="宋体" panose="02010600030101010101" pitchFamily="2" charset="-122"/>
                          <a:cs typeface="Times New Roman" panose="02020603050405020304" pitchFamily="18" charset="0"/>
                        </a:rPr>
                        <a:t>证券代码</a:t>
                      </a:r>
                      <a:endParaRPr lang="zh-CN" altLang="en-US" sz="18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zh-CN" altLang="en-US" sz="1800" u="none" strike="noStrike">
                          <a:effectLst/>
                          <a:latin typeface="宋体" panose="02010600030101010101" pitchFamily="2" charset="-122"/>
                          <a:ea typeface="宋体" panose="02010600030101010101" pitchFamily="2" charset="-122"/>
                          <a:cs typeface="Times New Roman" panose="02020603050405020304" pitchFamily="18" charset="0"/>
                        </a:rPr>
                        <a:t>证券简称</a:t>
                      </a:r>
                      <a:endParaRPr lang="zh-CN" altLang="en-US" sz="18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zh-CN" altLang="en-US" sz="1800" u="none" strike="noStrike" dirty="0">
                          <a:effectLst/>
                          <a:latin typeface="宋体" panose="02010600030101010101" pitchFamily="2" charset="-122"/>
                          <a:ea typeface="宋体" panose="02010600030101010101" pitchFamily="2" charset="-122"/>
                          <a:cs typeface="Times New Roman" panose="02020603050405020304" pitchFamily="18" charset="0"/>
                        </a:rPr>
                        <a:t>公司市值（亿元）</a:t>
                      </a:r>
                      <a:endParaRPr lang="zh-CN" altLang="en-US" sz="18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u="none" strike="noStrike">
                          <a:effectLst/>
                          <a:latin typeface="宋体" panose="02010600030101010101" pitchFamily="2" charset="-122"/>
                          <a:ea typeface="宋体" panose="02010600030101010101" pitchFamily="2" charset="-122"/>
                          <a:cs typeface="Times New Roman" panose="02020603050405020304" pitchFamily="18" charset="0"/>
                        </a:rPr>
                        <a:t>2020</a:t>
                      </a:r>
                      <a:r>
                        <a:rPr lang="zh-CN" altLang="en-US" sz="1800" u="none" strike="noStrike">
                          <a:effectLst/>
                          <a:latin typeface="宋体" panose="02010600030101010101" pitchFamily="2" charset="-122"/>
                          <a:ea typeface="宋体" panose="02010600030101010101" pitchFamily="2" charset="-122"/>
                          <a:cs typeface="Times New Roman" panose="02020603050405020304" pitchFamily="18" charset="0"/>
                        </a:rPr>
                        <a:t>年营业收入</a:t>
                      </a:r>
                      <a:endParaRPr lang="zh-CN" altLang="en-US" sz="18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zh-CN" altLang="en-US" sz="1800" u="none" strike="noStrike">
                          <a:effectLst/>
                          <a:latin typeface="宋体" panose="02010600030101010101" pitchFamily="2" charset="-122"/>
                          <a:ea typeface="宋体" panose="02010600030101010101" pitchFamily="2" charset="-122"/>
                          <a:cs typeface="Times New Roman" panose="02020603050405020304" pitchFamily="18" charset="0"/>
                        </a:rPr>
                        <a:t>对应静态市销率</a:t>
                      </a:r>
                      <a:endParaRPr lang="zh-CN" altLang="en-US" sz="18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9963197"/>
                  </a:ext>
                </a:extLst>
              </a:tr>
              <a:tr h="392033">
                <a:tc>
                  <a:txBody>
                    <a:bodyPr/>
                    <a:lstStyle/>
                    <a:p>
                      <a:pPr algn="ctr" fontAlgn="ctr"/>
                      <a:r>
                        <a:rPr lang="en-US" sz="1800" u="none" strike="noStrike">
                          <a:effectLst/>
                          <a:latin typeface="宋体" panose="02010600030101010101" pitchFamily="2" charset="-122"/>
                          <a:ea typeface="宋体" panose="02010600030101010101" pitchFamily="2" charset="-122"/>
                          <a:cs typeface="Times New Roman" panose="02020603050405020304" pitchFamily="18" charset="0"/>
                        </a:rPr>
                        <a:t>688207.SH</a:t>
                      </a:r>
                      <a:endParaRPr lang="en-US" sz="18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zh-CN" altLang="en-US" sz="1800" u="none" strike="noStrike" dirty="0">
                          <a:effectLst/>
                          <a:latin typeface="宋体" panose="02010600030101010101" pitchFamily="2" charset="-122"/>
                          <a:ea typeface="宋体" panose="02010600030101010101" pitchFamily="2" charset="-122"/>
                          <a:cs typeface="Times New Roman" panose="02020603050405020304" pitchFamily="18" charset="0"/>
                        </a:rPr>
                        <a:t>格灵深瞳</a:t>
                      </a:r>
                      <a:endParaRPr lang="zh-CN" altLang="en-US" sz="18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u="none" strike="noStrike">
                          <a:effectLst/>
                          <a:latin typeface="宋体" panose="02010600030101010101" pitchFamily="2" charset="-122"/>
                          <a:ea typeface="宋体" panose="02010600030101010101" pitchFamily="2" charset="-122"/>
                          <a:cs typeface="Times New Roman" panose="02020603050405020304" pitchFamily="18" charset="0"/>
                        </a:rPr>
                        <a:t>73.0489</a:t>
                      </a:r>
                      <a:endParaRPr lang="en-US" altLang="zh-CN" sz="18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u="none" strike="noStrike">
                          <a:effectLst/>
                          <a:latin typeface="宋体" panose="02010600030101010101" pitchFamily="2" charset="-122"/>
                          <a:ea typeface="宋体" panose="02010600030101010101" pitchFamily="2" charset="-122"/>
                          <a:cs typeface="Times New Roman" panose="02020603050405020304" pitchFamily="18" charset="0"/>
                        </a:rPr>
                        <a:t>2.4272</a:t>
                      </a:r>
                      <a:endParaRPr lang="en-US" altLang="zh-CN" sz="18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u="none" strike="noStrike">
                          <a:effectLst/>
                          <a:latin typeface="宋体" panose="02010600030101010101" pitchFamily="2" charset="-122"/>
                          <a:ea typeface="宋体" panose="02010600030101010101" pitchFamily="2" charset="-122"/>
                          <a:cs typeface="Times New Roman" panose="02020603050405020304" pitchFamily="18" charset="0"/>
                        </a:rPr>
                        <a:t>30.1</a:t>
                      </a:r>
                      <a:endParaRPr lang="en-US" altLang="zh-CN" sz="18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49205144"/>
                  </a:ext>
                </a:extLst>
              </a:tr>
              <a:tr h="392033">
                <a:tc gridSpan="5">
                  <a:txBody>
                    <a:bodyPr/>
                    <a:lstStyle/>
                    <a:p>
                      <a:pPr algn="ctr" fontAlgn="ctr"/>
                      <a:r>
                        <a:rPr lang="zh-CN" altLang="en-US" sz="1800" u="none" strike="noStrike" dirty="0">
                          <a:effectLst/>
                          <a:latin typeface="宋体" panose="02010600030101010101" pitchFamily="2" charset="-122"/>
                          <a:ea typeface="宋体" panose="02010600030101010101" pitchFamily="2" charset="-122"/>
                          <a:cs typeface="Times New Roman" panose="02020603050405020304" pitchFamily="18" charset="0"/>
                        </a:rPr>
                        <a:t>可比公司上市情况</a:t>
                      </a:r>
                      <a:endParaRPr lang="zh-CN" altLang="en-US" sz="18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838572782"/>
                  </a:ext>
                </a:extLst>
              </a:tr>
              <a:tr h="392033">
                <a:tc>
                  <a:txBody>
                    <a:bodyPr/>
                    <a:lstStyle/>
                    <a:p>
                      <a:pPr algn="ctr" fontAlgn="ctr"/>
                      <a:r>
                        <a:rPr lang="en-US" sz="1800" u="none" strike="noStrike">
                          <a:effectLst/>
                          <a:latin typeface="宋体" panose="02010600030101010101" pitchFamily="2" charset="-122"/>
                          <a:ea typeface="宋体" panose="02010600030101010101" pitchFamily="2" charset="-122"/>
                          <a:cs typeface="Times New Roman" panose="02020603050405020304" pitchFamily="18" charset="0"/>
                        </a:rPr>
                        <a:t>688088.SH</a:t>
                      </a:r>
                      <a:endParaRPr lang="en-US" sz="18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zh-CN" altLang="en-US" sz="1800" u="none" strike="noStrike">
                          <a:effectLst/>
                          <a:latin typeface="宋体" panose="02010600030101010101" pitchFamily="2" charset="-122"/>
                          <a:ea typeface="宋体" panose="02010600030101010101" pitchFamily="2" charset="-122"/>
                          <a:cs typeface="Times New Roman" panose="02020603050405020304" pitchFamily="18" charset="0"/>
                        </a:rPr>
                        <a:t>虹软科技</a:t>
                      </a:r>
                      <a:endParaRPr lang="zh-CN" altLang="en-US" sz="18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u="none" strike="noStrike" dirty="0">
                          <a:effectLst/>
                          <a:latin typeface="宋体" panose="02010600030101010101" pitchFamily="2" charset="-122"/>
                          <a:ea typeface="宋体" panose="02010600030101010101" pitchFamily="2" charset="-122"/>
                          <a:cs typeface="Times New Roman" panose="02020603050405020304" pitchFamily="18" charset="0"/>
                        </a:rPr>
                        <a:t>141.288</a:t>
                      </a:r>
                      <a:endParaRPr lang="en-US" altLang="zh-CN" sz="18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u="none" strike="noStrike">
                          <a:effectLst/>
                          <a:latin typeface="宋体" panose="02010600030101010101" pitchFamily="2" charset="-122"/>
                          <a:ea typeface="宋体" panose="02010600030101010101" pitchFamily="2" charset="-122"/>
                          <a:cs typeface="Times New Roman" panose="02020603050405020304" pitchFamily="18" charset="0"/>
                        </a:rPr>
                        <a:t>6.8319</a:t>
                      </a:r>
                      <a:endParaRPr lang="en-US" altLang="zh-CN" sz="18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u="none" strike="noStrike">
                          <a:effectLst/>
                          <a:latin typeface="宋体" panose="02010600030101010101" pitchFamily="2" charset="-122"/>
                          <a:ea typeface="宋体" panose="02010600030101010101" pitchFamily="2" charset="-122"/>
                          <a:cs typeface="Times New Roman" panose="02020603050405020304" pitchFamily="18" charset="0"/>
                        </a:rPr>
                        <a:t>20.68</a:t>
                      </a:r>
                      <a:endParaRPr lang="en-US" altLang="zh-CN" sz="18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2697770"/>
                  </a:ext>
                </a:extLst>
              </a:tr>
              <a:tr h="392033">
                <a:tc>
                  <a:txBody>
                    <a:bodyPr/>
                    <a:lstStyle/>
                    <a:p>
                      <a:pPr algn="ctr" fontAlgn="ctr"/>
                      <a:r>
                        <a:rPr lang="en-US" sz="1800" u="none" strike="noStrike">
                          <a:effectLst/>
                          <a:latin typeface="宋体" panose="02010600030101010101" pitchFamily="2" charset="-122"/>
                          <a:ea typeface="宋体" panose="02010600030101010101" pitchFamily="2" charset="-122"/>
                          <a:cs typeface="Times New Roman" panose="02020603050405020304" pitchFamily="18" charset="0"/>
                        </a:rPr>
                        <a:t>688039.SH</a:t>
                      </a:r>
                      <a:endParaRPr lang="en-US" sz="18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zh-CN" altLang="en-US" sz="1800" u="none" strike="noStrike" dirty="0">
                          <a:effectLst/>
                          <a:latin typeface="宋体" panose="02010600030101010101" pitchFamily="2" charset="-122"/>
                          <a:ea typeface="宋体" panose="02010600030101010101" pitchFamily="2" charset="-122"/>
                          <a:cs typeface="Times New Roman" panose="02020603050405020304" pitchFamily="18" charset="0"/>
                        </a:rPr>
                        <a:t>当虹科技</a:t>
                      </a:r>
                      <a:endParaRPr lang="zh-CN" altLang="en-US" sz="18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u="none" strike="noStrike">
                          <a:effectLst/>
                          <a:latin typeface="宋体" panose="02010600030101010101" pitchFamily="2" charset="-122"/>
                          <a:ea typeface="宋体" panose="02010600030101010101" pitchFamily="2" charset="-122"/>
                          <a:cs typeface="Times New Roman" panose="02020603050405020304" pitchFamily="18" charset="0"/>
                        </a:rPr>
                        <a:t>41.7565</a:t>
                      </a:r>
                      <a:endParaRPr lang="en-US" altLang="zh-CN" sz="18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u="none" strike="noStrike" dirty="0">
                          <a:effectLst/>
                          <a:latin typeface="宋体" panose="02010600030101010101" pitchFamily="2" charset="-122"/>
                          <a:ea typeface="宋体" panose="02010600030101010101" pitchFamily="2" charset="-122"/>
                          <a:cs typeface="Times New Roman" panose="02020603050405020304" pitchFamily="18" charset="0"/>
                        </a:rPr>
                        <a:t>3.6589</a:t>
                      </a:r>
                      <a:endParaRPr lang="en-US" altLang="zh-CN" sz="18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u="none" strike="noStrike">
                          <a:effectLst/>
                          <a:latin typeface="宋体" panose="02010600030101010101" pitchFamily="2" charset="-122"/>
                          <a:ea typeface="宋体" panose="02010600030101010101" pitchFamily="2" charset="-122"/>
                          <a:cs typeface="Times New Roman" panose="02020603050405020304" pitchFamily="18" charset="0"/>
                        </a:rPr>
                        <a:t>11.41</a:t>
                      </a:r>
                      <a:endParaRPr lang="en-US" altLang="zh-CN" sz="18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6235008"/>
                  </a:ext>
                </a:extLst>
              </a:tr>
              <a:tr h="392033">
                <a:tc>
                  <a:txBody>
                    <a:bodyPr/>
                    <a:lstStyle/>
                    <a:p>
                      <a:pPr algn="ctr" fontAlgn="ctr"/>
                      <a:r>
                        <a:rPr lang="en-US" sz="1800" u="none" strike="noStrike">
                          <a:effectLst/>
                          <a:latin typeface="宋体" panose="02010600030101010101" pitchFamily="2" charset="-122"/>
                          <a:ea typeface="宋体" panose="02010600030101010101" pitchFamily="2" charset="-122"/>
                          <a:cs typeface="Times New Roman" panose="02020603050405020304" pitchFamily="18" charset="0"/>
                        </a:rPr>
                        <a:t>0020.HK</a:t>
                      </a:r>
                      <a:endParaRPr lang="en-US" sz="18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zh-CN" altLang="en-US" sz="1800" u="none" strike="noStrike" dirty="0">
                          <a:effectLst/>
                          <a:latin typeface="宋体" panose="02010600030101010101" pitchFamily="2" charset="-122"/>
                          <a:ea typeface="宋体" panose="02010600030101010101" pitchFamily="2" charset="-122"/>
                          <a:cs typeface="Times New Roman" panose="02020603050405020304" pitchFamily="18" charset="0"/>
                        </a:rPr>
                        <a:t>商汤</a:t>
                      </a:r>
                      <a:r>
                        <a:rPr lang="en-US" altLang="zh-CN" sz="1800" u="none" strike="noStrike" dirty="0">
                          <a:effectLst/>
                          <a:latin typeface="宋体" panose="02010600030101010101" pitchFamily="2" charset="-122"/>
                          <a:ea typeface="宋体" panose="02010600030101010101" pitchFamily="2" charset="-122"/>
                          <a:cs typeface="Times New Roman" panose="02020603050405020304" pitchFamily="18" charset="0"/>
                        </a:rPr>
                        <a:t>-</a:t>
                      </a:r>
                      <a:r>
                        <a:rPr lang="en-US" sz="1800" u="none" strike="noStrike" dirty="0">
                          <a:effectLst/>
                          <a:latin typeface="宋体" panose="02010600030101010101" pitchFamily="2" charset="-122"/>
                          <a:ea typeface="宋体" panose="02010600030101010101" pitchFamily="2" charset="-122"/>
                          <a:cs typeface="Times New Roman" panose="02020603050405020304" pitchFamily="18" charset="0"/>
                        </a:rPr>
                        <a:t>W</a:t>
                      </a:r>
                      <a:endParaRPr lang="en-US" sz="18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u="none" strike="noStrike">
                          <a:effectLst/>
                          <a:latin typeface="宋体" panose="02010600030101010101" pitchFamily="2" charset="-122"/>
                          <a:ea typeface="宋体" panose="02010600030101010101" pitchFamily="2" charset="-122"/>
                          <a:cs typeface="Times New Roman" panose="02020603050405020304" pitchFamily="18" charset="0"/>
                        </a:rPr>
                        <a:t>1751.761</a:t>
                      </a:r>
                      <a:endParaRPr lang="en-US" altLang="zh-CN" sz="18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u="none" strike="noStrike" dirty="0">
                          <a:effectLst/>
                          <a:latin typeface="宋体" panose="02010600030101010101" pitchFamily="2" charset="-122"/>
                          <a:ea typeface="宋体" panose="02010600030101010101" pitchFamily="2" charset="-122"/>
                          <a:cs typeface="Times New Roman" panose="02020603050405020304" pitchFamily="18" charset="0"/>
                        </a:rPr>
                        <a:t>34.5103</a:t>
                      </a:r>
                      <a:endParaRPr lang="en-US" altLang="zh-CN" sz="18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u="none" strike="noStrike" dirty="0">
                          <a:effectLst/>
                          <a:latin typeface="宋体" panose="02010600030101010101" pitchFamily="2" charset="-122"/>
                          <a:ea typeface="宋体" panose="02010600030101010101" pitchFamily="2" charset="-122"/>
                          <a:cs typeface="Times New Roman" panose="02020603050405020304" pitchFamily="18" charset="0"/>
                        </a:rPr>
                        <a:t>50.76</a:t>
                      </a:r>
                      <a:endParaRPr lang="en-US" altLang="zh-CN" sz="18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5962887"/>
                  </a:ext>
                </a:extLst>
              </a:tr>
              <a:tr h="392033">
                <a:tc gridSpan="4">
                  <a:txBody>
                    <a:bodyPr/>
                    <a:lstStyle/>
                    <a:p>
                      <a:pPr algn="ctr" fontAlgn="ctr"/>
                      <a:r>
                        <a:rPr lang="zh-CN" altLang="en-US" sz="1800" u="none" strike="noStrike" dirty="0">
                          <a:effectLst/>
                          <a:latin typeface="宋体" panose="02010600030101010101" pitchFamily="2" charset="-122"/>
                          <a:ea typeface="宋体" panose="02010600030101010101" pitchFamily="2" charset="-122"/>
                          <a:cs typeface="Times New Roman" panose="02020603050405020304" pitchFamily="18" charset="0"/>
                        </a:rPr>
                        <a:t>可比公司平均数</a:t>
                      </a:r>
                      <a:endParaRPr lang="zh-CN" altLang="en-US" sz="18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en-US" altLang="zh-CN" sz="1800" u="none" strike="noStrike" dirty="0">
                          <a:effectLst/>
                          <a:latin typeface="宋体" panose="02010600030101010101" pitchFamily="2" charset="-122"/>
                          <a:ea typeface="宋体" panose="02010600030101010101" pitchFamily="2" charset="-122"/>
                          <a:cs typeface="Times New Roman" panose="02020603050405020304" pitchFamily="18" charset="0"/>
                        </a:rPr>
                        <a:t>27.62</a:t>
                      </a:r>
                      <a:endParaRPr lang="en-US" altLang="zh-CN" sz="18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94967484"/>
                  </a:ext>
                </a:extLst>
              </a:tr>
            </a:tbl>
          </a:graphicData>
        </a:graphic>
      </p:graphicFrame>
    </p:spTree>
    <p:extLst>
      <p:ext uri="{BB962C8B-B14F-4D97-AF65-F5344CB8AC3E}">
        <p14:creationId xmlns:p14="http://schemas.microsoft.com/office/powerpoint/2010/main" val="1544592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E132B-383E-4775-A5D4-91087AA04C78}"/>
              </a:ext>
            </a:extLst>
          </p:cNvPr>
          <p:cNvSpPr>
            <a:spLocks noGrp="1"/>
          </p:cNvSpPr>
          <p:nvPr>
            <p:ph type="title"/>
          </p:nvPr>
        </p:nvSpPr>
        <p:spPr>
          <a:xfrm>
            <a:off x="838200" y="190879"/>
            <a:ext cx="10515600" cy="658524"/>
          </a:xfrm>
        </p:spPr>
        <p:txBody>
          <a:bodyPr>
            <a:normAutofit/>
          </a:bodyPr>
          <a:lstStyle/>
          <a:p>
            <a:r>
              <a:rPr lang="zh-CN" altLang="en-US" sz="2800" dirty="0">
                <a:latin typeface="宋体" panose="02010600030101010101" pitchFamily="2" charset="-122"/>
                <a:ea typeface="宋体" panose="02010600030101010101" pitchFamily="2" charset="-122"/>
              </a:rPr>
              <a:t>格灵深瞳</a:t>
            </a:r>
          </a:p>
        </p:txBody>
      </p:sp>
      <p:sp>
        <p:nvSpPr>
          <p:cNvPr id="3" name="内容占位符 2">
            <a:extLst>
              <a:ext uri="{FF2B5EF4-FFF2-40B4-BE49-F238E27FC236}">
                <a16:creationId xmlns:a16="http://schemas.microsoft.com/office/drawing/2014/main" id="{90C1B1E7-3837-4792-95F8-F1851BDE4539}"/>
              </a:ext>
            </a:extLst>
          </p:cNvPr>
          <p:cNvSpPr>
            <a:spLocks noGrp="1"/>
          </p:cNvSpPr>
          <p:nvPr>
            <p:ph idx="1"/>
          </p:nvPr>
        </p:nvSpPr>
        <p:spPr>
          <a:xfrm>
            <a:off x="838200" y="1039094"/>
            <a:ext cx="10515600" cy="5137870"/>
          </a:xfrm>
        </p:spPr>
        <p:txBody>
          <a:bodyPr>
            <a:normAutofit/>
          </a:bodyPr>
          <a:lstStyle/>
          <a:p>
            <a:r>
              <a:rPr lang="zh-CN" altLang="en-US" sz="1800" dirty="0">
                <a:latin typeface="宋体" panose="02010600030101010101" pitchFamily="2" charset="-122"/>
                <a:ea typeface="宋体" panose="02010600030101010101" pitchFamily="2" charset="-122"/>
              </a:rPr>
              <a:t>回拨机制</a:t>
            </a:r>
            <a:endParaRPr lang="en-US" altLang="zh-CN" sz="1800" dirty="0">
              <a:latin typeface="宋体" panose="02010600030101010101" pitchFamily="2" charset="-122"/>
              <a:ea typeface="宋体" panose="02010600030101010101" pitchFamily="2" charset="-122"/>
            </a:endParaRPr>
          </a:p>
          <a:p>
            <a:pPr marL="612775" indent="-342900">
              <a:buSzPct val="100000"/>
              <a:buAutoNum type="arabicPeriod"/>
              <a:tabLst>
                <a:tab pos="269875" algn="l"/>
              </a:tabLst>
            </a:pPr>
            <a:r>
              <a:rPr lang="zh-CN" altLang="en-US" sz="1800" dirty="0">
                <a:latin typeface="宋体" panose="02010600030101010101" pitchFamily="2" charset="-122"/>
                <a:ea typeface="宋体" panose="02010600030101010101" pitchFamily="2" charset="-122"/>
              </a:rPr>
              <a:t>网上、网下均获得足额认购的情况下，若网上投资者初步有效申购倍数未超过</a:t>
            </a:r>
            <a:r>
              <a:rPr lang="en-US" altLang="zh-CN" sz="1800" dirty="0">
                <a:latin typeface="宋体" panose="02010600030101010101" pitchFamily="2" charset="-122"/>
                <a:ea typeface="宋体" panose="02010600030101010101" pitchFamily="2" charset="-122"/>
              </a:rPr>
              <a:t>50</a:t>
            </a:r>
            <a:r>
              <a:rPr lang="zh-CN" altLang="en-US" sz="1800" dirty="0">
                <a:latin typeface="宋体" panose="02010600030101010101" pitchFamily="2" charset="-122"/>
                <a:ea typeface="宋体" panose="02010600030101010101" pitchFamily="2" charset="-122"/>
              </a:rPr>
              <a:t>倍的，将不启动回拨机制；若网上投资者初步有效申购倍数超过</a:t>
            </a:r>
            <a:r>
              <a:rPr lang="en-US" altLang="zh-CN" sz="1800" dirty="0">
                <a:latin typeface="宋体" panose="02010600030101010101" pitchFamily="2" charset="-122"/>
                <a:ea typeface="宋体" panose="02010600030101010101" pitchFamily="2" charset="-122"/>
              </a:rPr>
              <a:t>50</a:t>
            </a:r>
            <a:r>
              <a:rPr lang="zh-CN" altLang="en-US" sz="1800" dirty="0">
                <a:latin typeface="宋体" panose="02010600030101010101" pitchFamily="2" charset="-122"/>
                <a:ea typeface="宋体" panose="02010600030101010101" pitchFamily="2" charset="-122"/>
              </a:rPr>
              <a:t>倍但低于</a:t>
            </a:r>
            <a:r>
              <a:rPr lang="en-US" altLang="zh-CN" sz="1800" dirty="0">
                <a:latin typeface="宋体" panose="02010600030101010101" pitchFamily="2" charset="-122"/>
                <a:ea typeface="宋体" panose="02010600030101010101" pitchFamily="2" charset="-122"/>
              </a:rPr>
              <a:t>100</a:t>
            </a:r>
            <a:r>
              <a:rPr lang="zh-CN" altLang="en-US" sz="1800" dirty="0">
                <a:latin typeface="宋体" panose="02010600030101010101" pitchFamily="2" charset="-122"/>
                <a:ea typeface="宋体" panose="02010600030101010101" pitchFamily="2" charset="-122"/>
              </a:rPr>
              <a:t>倍（含）的，应从网下向网上回拨，回拨比例为本次公开发行股票数量的</a:t>
            </a:r>
            <a:r>
              <a:rPr lang="en-US" altLang="zh-CN" sz="1800" dirty="0">
                <a:latin typeface="宋体" panose="02010600030101010101" pitchFamily="2" charset="-122"/>
                <a:ea typeface="宋体" panose="02010600030101010101" pitchFamily="2" charset="-122"/>
              </a:rPr>
              <a:t>5%</a:t>
            </a:r>
            <a:r>
              <a:rPr lang="zh-CN" altLang="en-US" sz="1800" dirty="0">
                <a:latin typeface="宋体" panose="02010600030101010101" pitchFamily="2" charset="-122"/>
                <a:ea typeface="宋体" panose="02010600030101010101" pitchFamily="2" charset="-122"/>
              </a:rPr>
              <a:t>；网上投资者初步有效申购倍数超过</a:t>
            </a:r>
            <a:r>
              <a:rPr lang="en-US" altLang="zh-CN" sz="1800" dirty="0">
                <a:latin typeface="宋体" panose="02010600030101010101" pitchFamily="2" charset="-122"/>
                <a:ea typeface="宋体" panose="02010600030101010101" pitchFamily="2" charset="-122"/>
              </a:rPr>
              <a:t>100</a:t>
            </a:r>
            <a:r>
              <a:rPr lang="zh-CN" altLang="en-US" sz="1800" dirty="0">
                <a:latin typeface="宋体" panose="02010600030101010101" pitchFamily="2" charset="-122"/>
                <a:ea typeface="宋体" panose="02010600030101010101" pitchFamily="2" charset="-122"/>
              </a:rPr>
              <a:t>倍的，回拨比例为本次公开发行股票数量的</a:t>
            </a:r>
            <a:r>
              <a:rPr lang="en-US" altLang="zh-CN" sz="1800" dirty="0">
                <a:latin typeface="宋体" panose="02010600030101010101" pitchFamily="2" charset="-122"/>
                <a:ea typeface="宋体" panose="02010600030101010101" pitchFamily="2" charset="-122"/>
              </a:rPr>
              <a:t>10%</a:t>
            </a:r>
            <a:r>
              <a:rPr lang="zh-CN" altLang="en-US" sz="1800" dirty="0">
                <a:latin typeface="宋体" panose="02010600030101010101" pitchFamily="2" charset="-122"/>
                <a:ea typeface="宋体" panose="02010600030101010101" pitchFamily="2" charset="-122"/>
              </a:rPr>
              <a:t>；回拨后无限售期的网下发行数量原则上不超过本次公开发行无限售期股票数量的</a:t>
            </a:r>
            <a:r>
              <a:rPr lang="en-US" altLang="zh-CN" sz="1800" dirty="0">
                <a:latin typeface="宋体" panose="02010600030101010101" pitchFamily="2" charset="-122"/>
                <a:ea typeface="宋体" panose="02010600030101010101" pitchFamily="2" charset="-122"/>
              </a:rPr>
              <a:t>80%</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pPr marL="612775" indent="-342900">
              <a:buSzPct val="100000"/>
              <a:buAutoNum type="arabicPeriod"/>
              <a:tabLst>
                <a:tab pos="269875" algn="l"/>
              </a:tabLst>
            </a:pPr>
            <a:r>
              <a:rPr lang="zh-CN" altLang="en-US" sz="1800" dirty="0">
                <a:latin typeface="宋体" panose="02010600030101010101" pitchFamily="2" charset="-122"/>
                <a:ea typeface="宋体" panose="02010600030101010101" pitchFamily="2" charset="-122"/>
              </a:rPr>
              <a:t>若网上申购不足，可以回拨给网下投资者，向网下回拨后，有效报价投资者仍未能足额申购的情况下，则中止发行；</a:t>
            </a:r>
            <a:endParaRPr lang="en-US" altLang="zh-CN" sz="1800" dirty="0">
              <a:latin typeface="宋体" panose="02010600030101010101" pitchFamily="2" charset="-122"/>
              <a:ea typeface="宋体" panose="02010600030101010101" pitchFamily="2" charset="-122"/>
            </a:endParaRPr>
          </a:p>
          <a:p>
            <a:pPr marL="612775" indent="-342900">
              <a:buSzPct val="100000"/>
              <a:buAutoNum type="arabicPeriod"/>
              <a:tabLst>
                <a:tab pos="269875" algn="l"/>
              </a:tabLst>
            </a:pPr>
            <a:r>
              <a:rPr lang="zh-CN" altLang="en-US" sz="1800" dirty="0">
                <a:latin typeface="宋体" panose="02010600030101010101" pitchFamily="2" charset="-122"/>
                <a:ea typeface="宋体" panose="02010600030101010101" pitchFamily="2" charset="-122"/>
              </a:rPr>
              <a:t>在网下发行未获得足额申购的情况下，不足部分不向网上回拨，中止发行。</a:t>
            </a:r>
            <a:endParaRPr lang="en-US" altLang="zh-CN" sz="1800" dirty="0">
              <a:latin typeface="宋体" panose="02010600030101010101" pitchFamily="2" charset="-122"/>
              <a:ea typeface="宋体" panose="02010600030101010101" pitchFamily="2" charset="-122"/>
            </a:endParaRPr>
          </a:p>
          <a:p>
            <a:r>
              <a:rPr lang="zh-CN" altLang="en-US" sz="1800" b="0" i="0" dirty="0">
                <a:solidFill>
                  <a:srgbClr val="191919"/>
                </a:solidFill>
                <a:effectLst/>
                <a:latin typeface="宋体" panose="02010600030101010101" pitchFamily="2" charset="-122"/>
                <a:ea typeface="宋体" panose="02010600030101010101" pitchFamily="2" charset="-122"/>
              </a:rPr>
              <a:t>回拨机制启动后，网上发行最终中签率为</a:t>
            </a:r>
            <a:r>
              <a:rPr lang="en-US" altLang="zh-CN" sz="1800" b="0" i="0" dirty="0">
                <a:solidFill>
                  <a:srgbClr val="191919"/>
                </a:solidFill>
                <a:effectLst/>
                <a:latin typeface="宋体" panose="02010600030101010101" pitchFamily="2" charset="-122"/>
                <a:ea typeface="宋体" panose="02010600030101010101" pitchFamily="2" charset="-122"/>
              </a:rPr>
              <a:t>0.03614789%</a:t>
            </a:r>
            <a:endParaRPr lang="en-US" altLang="zh-CN" sz="1800" dirty="0">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id="{1F5EAA26-3AD4-46D8-B757-C10D25C107A1}"/>
              </a:ext>
            </a:extLst>
          </p:cNvPr>
          <p:cNvSpPr>
            <a:spLocks noGrp="1"/>
          </p:cNvSpPr>
          <p:nvPr>
            <p:ph type="sldNum" sz="quarter" idx="12"/>
          </p:nvPr>
        </p:nvSpPr>
        <p:spPr/>
        <p:txBody>
          <a:bodyPr/>
          <a:lstStyle/>
          <a:p>
            <a:fld id="{D59A92B6-63D0-4749-8E4E-E12FD465A899}" type="slidenum">
              <a:rPr lang="zh-CN" altLang="en-US" smtClean="0"/>
              <a:t>28</a:t>
            </a:fld>
            <a:endParaRPr lang="zh-CN" altLang="en-US"/>
          </a:p>
        </p:txBody>
      </p:sp>
      <p:cxnSp>
        <p:nvCxnSpPr>
          <p:cNvPr id="5" name="直接连接符 4">
            <a:extLst>
              <a:ext uri="{FF2B5EF4-FFF2-40B4-BE49-F238E27FC236}">
                <a16:creationId xmlns:a16="http://schemas.microsoft.com/office/drawing/2014/main" id="{E2255D27-445C-4C04-BD10-CDB731E3514C}"/>
              </a:ext>
            </a:extLst>
          </p:cNvPr>
          <p:cNvCxnSpPr/>
          <p:nvPr/>
        </p:nvCxnSpPr>
        <p:spPr>
          <a:xfrm>
            <a:off x="924036" y="849403"/>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6" name="表格 6">
            <a:extLst>
              <a:ext uri="{FF2B5EF4-FFF2-40B4-BE49-F238E27FC236}">
                <a16:creationId xmlns:a16="http://schemas.microsoft.com/office/drawing/2014/main" id="{E0A1D588-F5B7-4BC7-A9B5-1F486FAE970A}"/>
              </a:ext>
            </a:extLst>
          </p:cNvPr>
          <p:cNvGraphicFramePr>
            <a:graphicFrameLocks noGrp="1"/>
          </p:cNvGraphicFramePr>
          <p:nvPr>
            <p:extLst>
              <p:ext uri="{D42A27DB-BD31-4B8C-83A1-F6EECF244321}">
                <p14:modId xmlns:p14="http://schemas.microsoft.com/office/powerpoint/2010/main" val="3247621449"/>
              </p:ext>
            </p:extLst>
          </p:nvPr>
        </p:nvGraphicFramePr>
        <p:xfrm>
          <a:off x="2032000" y="4285327"/>
          <a:ext cx="9321801" cy="2026222"/>
        </p:xfrm>
        <a:graphic>
          <a:graphicData uri="http://schemas.openxmlformats.org/drawingml/2006/table">
            <a:tbl>
              <a:tblPr firstRow="1" bandRow="1">
                <a:tableStyleId>{5C22544A-7EE6-4342-B048-85BDC9FD1C3A}</a:tableStyleId>
              </a:tblPr>
              <a:tblGrid>
                <a:gridCol w="3107267">
                  <a:extLst>
                    <a:ext uri="{9D8B030D-6E8A-4147-A177-3AD203B41FA5}">
                      <a16:colId xmlns:a16="http://schemas.microsoft.com/office/drawing/2014/main" val="1666945665"/>
                    </a:ext>
                  </a:extLst>
                </a:gridCol>
                <a:gridCol w="3107267">
                  <a:extLst>
                    <a:ext uri="{9D8B030D-6E8A-4147-A177-3AD203B41FA5}">
                      <a16:colId xmlns:a16="http://schemas.microsoft.com/office/drawing/2014/main" val="1964580057"/>
                    </a:ext>
                  </a:extLst>
                </a:gridCol>
                <a:gridCol w="3107267">
                  <a:extLst>
                    <a:ext uri="{9D8B030D-6E8A-4147-A177-3AD203B41FA5}">
                      <a16:colId xmlns:a16="http://schemas.microsoft.com/office/drawing/2014/main" val="1195131646"/>
                    </a:ext>
                  </a:extLst>
                </a:gridCol>
              </a:tblGrid>
              <a:tr h="370505">
                <a:tc>
                  <a:txBody>
                    <a:bodyPr/>
                    <a:lstStyle/>
                    <a:p>
                      <a:pPr algn="ctr"/>
                      <a:endParaRPr lang="zh-CN" altLang="en-US" sz="2000" dirty="0">
                        <a:latin typeface="+mn-ea"/>
                        <a:ea typeface="+mn-ea"/>
                      </a:endParaRPr>
                    </a:p>
                  </a:txBody>
                  <a:tcPr/>
                </a:tc>
                <a:tc>
                  <a:txBody>
                    <a:bodyPr/>
                    <a:lstStyle/>
                    <a:p>
                      <a:pPr algn="ctr"/>
                      <a:r>
                        <a:rPr lang="zh-CN" altLang="en-US" sz="2000" dirty="0">
                          <a:latin typeface="+mn-ea"/>
                          <a:ea typeface="+mn-ea"/>
                        </a:rPr>
                        <a:t>回拨前</a:t>
                      </a:r>
                    </a:p>
                  </a:txBody>
                  <a:tcPr/>
                </a:tc>
                <a:tc>
                  <a:txBody>
                    <a:bodyPr/>
                    <a:lstStyle/>
                    <a:p>
                      <a:pPr algn="ctr"/>
                      <a:r>
                        <a:rPr lang="zh-CN" altLang="en-US" sz="2000" dirty="0">
                          <a:latin typeface="+mn-ea"/>
                          <a:ea typeface="+mn-ea"/>
                        </a:rPr>
                        <a:t>回拨后</a:t>
                      </a:r>
                    </a:p>
                  </a:txBody>
                  <a:tcPr/>
                </a:tc>
                <a:extLst>
                  <a:ext uri="{0D108BD9-81ED-4DB2-BD59-A6C34878D82A}">
                    <a16:rowId xmlns:a16="http://schemas.microsoft.com/office/drawing/2014/main" val="98579394"/>
                  </a:ext>
                </a:extLst>
              </a:tr>
              <a:tr h="348666">
                <a:tc>
                  <a:txBody>
                    <a:bodyPr/>
                    <a:lstStyle/>
                    <a:p>
                      <a:pPr algn="ctr"/>
                      <a:r>
                        <a:rPr lang="zh-CN" altLang="en-US" sz="2000" dirty="0">
                          <a:latin typeface="+mn-ea"/>
                          <a:ea typeface="+mn-ea"/>
                        </a:rPr>
                        <a:t>战略投资者</a:t>
                      </a:r>
                    </a:p>
                  </a:txBody>
                  <a:tcPr/>
                </a:tc>
                <a:tc>
                  <a:txBody>
                    <a:bodyPr/>
                    <a:lstStyle/>
                    <a:p>
                      <a:pPr algn="ctr"/>
                      <a:r>
                        <a:rPr lang="en-US" altLang="zh-CN" sz="2000" b="0" i="0" u="none" strike="noStrike" kern="1200" baseline="0" dirty="0">
                          <a:solidFill>
                            <a:schemeClr val="dk1"/>
                          </a:solidFill>
                          <a:latin typeface="+mn-ea"/>
                          <a:ea typeface="+mn-ea"/>
                          <a:cs typeface="+mn-cs"/>
                        </a:rPr>
                        <a:t>231.2260</a:t>
                      </a:r>
                      <a:r>
                        <a:rPr lang="zh-CN" altLang="en-US" sz="2000" b="0" i="0" u="none" strike="noStrike" kern="1200" baseline="0" dirty="0">
                          <a:solidFill>
                            <a:schemeClr val="dk1"/>
                          </a:solidFill>
                          <a:latin typeface="+mn-ea"/>
                          <a:ea typeface="+mn-ea"/>
                          <a:cs typeface="+mn-cs"/>
                        </a:rPr>
                        <a:t>万股 （</a:t>
                      </a:r>
                      <a:r>
                        <a:rPr lang="en-US" altLang="zh-CN" sz="2000" b="0" i="0" u="none" strike="noStrike" kern="1200" baseline="0" dirty="0">
                          <a:solidFill>
                            <a:schemeClr val="dk1"/>
                          </a:solidFill>
                          <a:latin typeface="+mn-ea"/>
                          <a:ea typeface="+mn-ea"/>
                          <a:cs typeface="+mn-cs"/>
                        </a:rPr>
                        <a:t>5%</a:t>
                      </a:r>
                      <a:r>
                        <a:rPr lang="zh-CN" altLang="en-US" sz="2000" b="0" i="0" u="none" strike="noStrike" kern="1200" baseline="0" dirty="0">
                          <a:solidFill>
                            <a:schemeClr val="dk1"/>
                          </a:solidFill>
                          <a:latin typeface="+mn-ea"/>
                          <a:ea typeface="+mn-ea"/>
                          <a:cs typeface="+mn-cs"/>
                        </a:rPr>
                        <a:t>）</a:t>
                      </a:r>
                      <a:endParaRPr lang="zh-CN" altLang="en-US" sz="2000" dirty="0">
                        <a:latin typeface="+mn-ea"/>
                        <a:ea typeface="+mn-ea"/>
                      </a:endParaRPr>
                    </a:p>
                  </a:txBody>
                  <a:tcPr/>
                </a:tc>
                <a:tc>
                  <a:txBody>
                    <a:bodyPr/>
                    <a:lstStyle/>
                    <a:p>
                      <a:pPr algn="ctr"/>
                      <a:r>
                        <a:rPr lang="en-US" altLang="zh-CN" sz="2000" b="0" i="0" u="none" strike="noStrike" kern="1200" baseline="0" dirty="0">
                          <a:solidFill>
                            <a:schemeClr val="dk1"/>
                          </a:solidFill>
                          <a:latin typeface="+mn-ea"/>
                          <a:ea typeface="+mn-ea"/>
                          <a:cs typeface="+mn-cs"/>
                        </a:rPr>
                        <a:t>151.9371</a:t>
                      </a:r>
                      <a:r>
                        <a:rPr lang="zh-CN" altLang="en-US" sz="2000" b="0" i="0" u="none" strike="noStrike" kern="1200" baseline="0" dirty="0">
                          <a:solidFill>
                            <a:schemeClr val="dk1"/>
                          </a:solidFill>
                          <a:latin typeface="+mn-ea"/>
                          <a:ea typeface="+mn-ea"/>
                          <a:cs typeface="+mn-cs"/>
                        </a:rPr>
                        <a:t>（</a:t>
                      </a:r>
                      <a:r>
                        <a:rPr lang="en-US" altLang="zh-CN" sz="2000" b="0" i="0" u="none" strike="noStrike" kern="1200" baseline="0" dirty="0">
                          <a:solidFill>
                            <a:schemeClr val="dk1"/>
                          </a:solidFill>
                          <a:latin typeface="+mn-ea"/>
                          <a:ea typeface="+mn-ea"/>
                          <a:cs typeface="+mn-cs"/>
                        </a:rPr>
                        <a:t>3.29%</a:t>
                      </a:r>
                      <a:r>
                        <a:rPr lang="zh-CN" altLang="en-US" sz="2000" b="0" i="0" u="none" strike="noStrike" kern="1200" baseline="0" dirty="0">
                          <a:solidFill>
                            <a:schemeClr val="dk1"/>
                          </a:solidFill>
                          <a:latin typeface="+mn-ea"/>
                          <a:ea typeface="+mn-ea"/>
                          <a:cs typeface="+mn-cs"/>
                        </a:rPr>
                        <a:t>）</a:t>
                      </a:r>
                      <a:endParaRPr lang="zh-CN" altLang="en-US" sz="2000" dirty="0">
                        <a:latin typeface="+mn-ea"/>
                        <a:ea typeface="+mn-ea"/>
                      </a:endParaRPr>
                    </a:p>
                  </a:txBody>
                  <a:tcPr/>
                </a:tc>
                <a:extLst>
                  <a:ext uri="{0D108BD9-81ED-4DB2-BD59-A6C34878D82A}">
                    <a16:rowId xmlns:a16="http://schemas.microsoft.com/office/drawing/2014/main" val="502703078"/>
                  </a:ext>
                </a:extLst>
              </a:tr>
              <a:tr h="616871">
                <a:tc>
                  <a:txBody>
                    <a:bodyPr/>
                    <a:lstStyle/>
                    <a:p>
                      <a:pPr algn="ctr"/>
                      <a:r>
                        <a:rPr lang="zh-CN" altLang="en-US" sz="2000" dirty="0">
                          <a:latin typeface="+mn-ea"/>
                          <a:ea typeface="+mn-ea"/>
                        </a:rPr>
                        <a:t>网下投资者</a:t>
                      </a:r>
                    </a:p>
                  </a:txBody>
                  <a:tcPr/>
                </a:tc>
                <a:tc>
                  <a:txBody>
                    <a:bodyPr/>
                    <a:lstStyle/>
                    <a:p>
                      <a:pPr algn="ctr"/>
                      <a:r>
                        <a:rPr lang="en-US" altLang="zh-CN" sz="2000" b="0" i="0" u="none" strike="noStrike" kern="1200" baseline="0" dirty="0">
                          <a:solidFill>
                            <a:schemeClr val="dk1"/>
                          </a:solidFill>
                          <a:latin typeface="+mn-ea"/>
                          <a:ea typeface="+mn-ea"/>
                          <a:cs typeface="+mn-cs"/>
                        </a:rPr>
                        <a:t>3,593.9334 </a:t>
                      </a:r>
                      <a:r>
                        <a:rPr lang="zh-CN" altLang="en-US" sz="2000" b="0" i="0" u="none" strike="noStrike" kern="1200" baseline="0" dirty="0">
                          <a:solidFill>
                            <a:schemeClr val="dk1"/>
                          </a:solidFill>
                          <a:latin typeface="+mn-ea"/>
                          <a:ea typeface="+mn-ea"/>
                          <a:cs typeface="+mn-cs"/>
                        </a:rPr>
                        <a:t>（</a:t>
                      </a:r>
                      <a:r>
                        <a:rPr lang="en-US" altLang="zh-CN" sz="2000" b="0" i="0" u="none" strike="noStrike" kern="1200" baseline="0" dirty="0">
                          <a:solidFill>
                            <a:schemeClr val="dk1"/>
                          </a:solidFill>
                          <a:latin typeface="+mn-ea"/>
                          <a:ea typeface="+mn-ea"/>
                          <a:cs typeface="+mn-cs"/>
                        </a:rPr>
                        <a:t>80.35%</a:t>
                      </a:r>
                      <a:r>
                        <a:rPr lang="zh-CN" altLang="en-US" sz="2000" b="0" i="0" u="none" strike="noStrike" kern="1200" baseline="0" dirty="0">
                          <a:solidFill>
                            <a:schemeClr val="dk1"/>
                          </a:solidFill>
                          <a:latin typeface="+mn-ea"/>
                          <a:ea typeface="+mn-ea"/>
                          <a:cs typeface="+mn-cs"/>
                        </a:rPr>
                        <a:t>）</a:t>
                      </a:r>
                      <a:endParaRPr lang="zh-CN" altLang="en-US" sz="2000" dirty="0">
                        <a:latin typeface="+mn-ea"/>
                        <a:ea typeface="+mn-ea"/>
                      </a:endParaRPr>
                    </a:p>
                  </a:txBody>
                  <a:tcPr/>
                </a:tc>
                <a:tc>
                  <a:txBody>
                    <a:bodyPr/>
                    <a:lstStyle/>
                    <a:p>
                      <a:pPr algn="ctr"/>
                      <a:r>
                        <a:rPr lang="en-US" altLang="zh-CN" sz="2000" b="0" i="0" kern="1200" dirty="0">
                          <a:solidFill>
                            <a:schemeClr val="dk1"/>
                          </a:solidFill>
                          <a:effectLst/>
                          <a:latin typeface="+mn-ea"/>
                          <a:ea typeface="+mn-ea"/>
                          <a:cs typeface="+mn-cs"/>
                        </a:rPr>
                        <a:t>3,146.6334</a:t>
                      </a:r>
                      <a:r>
                        <a:rPr lang="zh-CN" altLang="en-US" sz="2000" b="0" i="0" kern="1200" dirty="0">
                          <a:solidFill>
                            <a:schemeClr val="dk1"/>
                          </a:solidFill>
                          <a:effectLst/>
                          <a:latin typeface="+mn-ea"/>
                          <a:ea typeface="+mn-ea"/>
                          <a:cs typeface="+mn-cs"/>
                        </a:rPr>
                        <a:t>万股（</a:t>
                      </a:r>
                      <a:r>
                        <a:rPr lang="en-US" altLang="zh-CN" sz="2000" b="0" i="0" kern="1200" dirty="0">
                          <a:solidFill>
                            <a:schemeClr val="dk1"/>
                          </a:solidFill>
                          <a:effectLst/>
                          <a:latin typeface="+mn-ea"/>
                          <a:ea typeface="+mn-ea"/>
                          <a:cs typeface="+mn-cs"/>
                        </a:rPr>
                        <a:t>70.35%</a:t>
                      </a:r>
                      <a:r>
                        <a:rPr lang="zh-CN" altLang="en-US" sz="2000" b="0" i="0" kern="1200" dirty="0">
                          <a:solidFill>
                            <a:schemeClr val="dk1"/>
                          </a:solidFill>
                          <a:effectLst/>
                          <a:latin typeface="+mn-ea"/>
                          <a:ea typeface="+mn-ea"/>
                          <a:cs typeface="+mn-cs"/>
                        </a:rPr>
                        <a:t>）</a:t>
                      </a:r>
                      <a:endParaRPr lang="zh-CN" altLang="en-US" sz="2000" dirty="0">
                        <a:latin typeface="+mn-ea"/>
                        <a:ea typeface="+mn-ea"/>
                      </a:endParaRPr>
                    </a:p>
                  </a:txBody>
                  <a:tcPr/>
                </a:tc>
                <a:extLst>
                  <a:ext uri="{0D108BD9-81ED-4DB2-BD59-A6C34878D82A}">
                    <a16:rowId xmlns:a16="http://schemas.microsoft.com/office/drawing/2014/main" val="3866617813"/>
                  </a:ext>
                </a:extLst>
              </a:tr>
              <a:tr h="616871">
                <a:tc>
                  <a:txBody>
                    <a:bodyPr/>
                    <a:lstStyle/>
                    <a:p>
                      <a:pPr algn="ctr"/>
                      <a:r>
                        <a:rPr lang="zh-CN" altLang="en-US" sz="2000" dirty="0">
                          <a:latin typeface="+mn-ea"/>
                          <a:ea typeface="+mn-ea"/>
                        </a:rPr>
                        <a:t>网上投资者</a:t>
                      </a:r>
                    </a:p>
                  </a:txBody>
                  <a:tcPr/>
                </a:tc>
                <a:tc>
                  <a:txBody>
                    <a:bodyPr/>
                    <a:lstStyle/>
                    <a:p>
                      <a:pPr algn="ctr"/>
                      <a:r>
                        <a:rPr lang="en-US" altLang="zh-CN" sz="2000" b="0" i="0" u="none" strike="noStrike" kern="1200" baseline="0" dirty="0">
                          <a:solidFill>
                            <a:schemeClr val="dk1"/>
                          </a:solidFill>
                          <a:latin typeface="+mn-ea"/>
                          <a:ea typeface="+mn-ea"/>
                          <a:cs typeface="+mn-cs"/>
                        </a:rPr>
                        <a:t>878.6500</a:t>
                      </a:r>
                      <a:r>
                        <a:rPr lang="zh-CN" altLang="en-US" sz="2000" b="0" i="0" u="none" strike="noStrike" kern="1200" baseline="0" dirty="0">
                          <a:solidFill>
                            <a:schemeClr val="dk1"/>
                          </a:solidFill>
                          <a:latin typeface="+mn-ea"/>
                          <a:ea typeface="+mn-ea"/>
                          <a:cs typeface="+mn-cs"/>
                        </a:rPr>
                        <a:t>（</a:t>
                      </a:r>
                      <a:r>
                        <a:rPr lang="en-US" altLang="zh-CN" sz="2000" b="0" i="0" u="none" strike="noStrike" kern="1200" baseline="0" dirty="0">
                          <a:solidFill>
                            <a:schemeClr val="dk1"/>
                          </a:solidFill>
                          <a:latin typeface="+mn-ea"/>
                          <a:ea typeface="+mn-ea"/>
                          <a:cs typeface="+mn-cs"/>
                        </a:rPr>
                        <a:t>19.65%</a:t>
                      </a:r>
                      <a:r>
                        <a:rPr lang="zh-CN" altLang="en-US" sz="2000" b="0" i="0" u="none" strike="noStrike" kern="1200" baseline="0" dirty="0">
                          <a:solidFill>
                            <a:schemeClr val="dk1"/>
                          </a:solidFill>
                          <a:latin typeface="+mn-ea"/>
                          <a:ea typeface="+mn-ea"/>
                          <a:cs typeface="+mn-cs"/>
                        </a:rPr>
                        <a:t>）</a:t>
                      </a:r>
                      <a:endParaRPr lang="zh-CN" altLang="en-US" sz="2000" dirty="0">
                        <a:latin typeface="+mn-ea"/>
                        <a:ea typeface="+mn-ea"/>
                      </a:endParaRPr>
                    </a:p>
                  </a:txBody>
                  <a:tcPr/>
                </a:tc>
                <a:tc>
                  <a:txBody>
                    <a:bodyPr/>
                    <a:lstStyle/>
                    <a:p>
                      <a:pPr algn="ctr"/>
                      <a:r>
                        <a:rPr lang="en-US" altLang="zh-CN" sz="2000" b="0" i="0" kern="1200" dirty="0">
                          <a:solidFill>
                            <a:schemeClr val="dk1"/>
                          </a:solidFill>
                          <a:effectLst/>
                          <a:latin typeface="+mn-ea"/>
                          <a:ea typeface="+mn-ea"/>
                          <a:cs typeface="+mn-cs"/>
                        </a:rPr>
                        <a:t>1,325.9500</a:t>
                      </a:r>
                      <a:r>
                        <a:rPr lang="zh-CN" altLang="en-US" sz="2000" b="0" i="0" kern="1200" dirty="0">
                          <a:solidFill>
                            <a:schemeClr val="dk1"/>
                          </a:solidFill>
                          <a:effectLst/>
                          <a:latin typeface="+mn-ea"/>
                          <a:ea typeface="+mn-ea"/>
                          <a:cs typeface="+mn-cs"/>
                        </a:rPr>
                        <a:t>万股（</a:t>
                      </a:r>
                      <a:r>
                        <a:rPr lang="en-US" altLang="zh-CN" sz="2000" b="0" i="0" kern="1200" dirty="0">
                          <a:solidFill>
                            <a:schemeClr val="dk1"/>
                          </a:solidFill>
                          <a:effectLst/>
                          <a:latin typeface="+mn-ea"/>
                          <a:ea typeface="+mn-ea"/>
                          <a:cs typeface="+mn-cs"/>
                        </a:rPr>
                        <a:t>29.65%</a:t>
                      </a:r>
                      <a:r>
                        <a:rPr lang="zh-CN" altLang="en-US" sz="2000" b="0" i="0" kern="1200" dirty="0">
                          <a:solidFill>
                            <a:schemeClr val="dk1"/>
                          </a:solidFill>
                          <a:effectLst/>
                          <a:latin typeface="+mn-ea"/>
                          <a:ea typeface="+mn-ea"/>
                          <a:cs typeface="+mn-cs"/>
                        </a:rPr>
                        <a:t>）</a:t>
                      </a:r>
                      <a:endParaRPr lang="zh-CN" altLang="en-US" sz="2000" dirty="0">
                        <a:latin typeface="+mn-ea"/>
                        <a:ea typeface="+mn-ea"/>
                      </a:endParaRPr>
                    </a:p>
                  </a:txBody>
                  <a:tcPr/>
                </a:tc>
                <a:extLst>
                  <a:ext uri="{0D108BD9-81ED-4DB2-BD59-A6C34878D82A}">
                    <a16:rowId xmlns:a16="http://schemas.microsoft.com/office/drawing/2014/main" val="2799155775"/>
                  </a:ext>
                </a:extLst>
              </a:tr>
            </a:tbl>
          </a:graphicData>
        </a:graphic>
      </p:graphicFrame>
    </p:spTree>
    <p:extLst>
      <p:ext uri="{BB962C8B-B14F-4D97-AF65-F5344CB8AC3E}">
        <p14:creationId xmlns:p14="http://schemas.microsoft.com/office/powerpoint/2010/main" val="22632926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E132B-383E-4775-A5D4-91087AA04C78}"/>
              </a:ext>
            </a:extLst>
          </p:cNvPr>
          <p:cNvSpPr>
            <a:spLocks noGrp="1"/>
          </p:cNvSpPr>
          <p:nvPr>
            <p:ph type="title"/>
          </p:nvPr>
        </p:nvSpPr>
        <p:spPr/>
        <p:txBody>
          <a:bodyPr>
            <a:normAutofit/>
          </a:bodyPr>
          <a:lstStyle/>
          <a:p>
            <a:r>
              <a:rPr lang="zh-CN" altLang="en-US" sz="2800" dirty="0">
                <a:latin typeface="宋体" panose="02010600030101010101" pitchFamily="2" charset="-122"/>
                <a:ea typeface="宋体" panose="02010600030101010101" pitchFamily="2" charset="-122"/>
              </a:rPr>
              <a:t>格灵深瞳</a:t>
            </a:r>
          </a:p>
        </p:txBody>
      </p:sp>
      <p:sp>
        <p:nvSpPr>
          <p:cNvPr id="3" name="内容占位符 2">
            <a:extLst>
              <a:ext uri="{FF2B5EF4-FFF2-40B4-BE49-F238E27FC236}">
                <a16:creationId xmlns:a16="http://schemas.microsoft.com/office/drawing/2014/main" id="{90C1B1E7-3837-4792-95F8-F1851BDE4539}"/>
              </a:ext>
            </a:extLst>
          </p:cNvPr>
          <p:cNvSpPr>
            <a:spLocks noGrp="1"/>
          </p:cNvSpPr>
          <p:nvPr>
            <p:ph idx="1"/>
          </p:nvPr>
        </p:nvSpPr>
        <p:spPr>
          <a:xfrm>
            <a:off x="838200" y="1620984"/>
            <a:ext cx="10515600" cy="4555979"/>
          </a:xfrm>
        </p:spPr>
        <p:txBody>
          <a:bodyPr>
            <a:normAutofit/>
          </a:bodyPr>
          <a:lstStyle/>
          <a:p>
            <a:pPr>
              <a:lnSpc>
                <a:spcPct val="100000"/>
              </a:lnSpc>
            </a:pPr>
            <a:r>
              <a:rPr lang="zh-CN" altLang="en-US" sz="2000" dirty="0">
                <a:latin typeface="宋体" panose="02010600030101010101" pitchFamily="2" charset="-122"/>
                <a:ea typeface="宋体" panose="02010600030101010101" pitchFamily="2" charset="-122"/>
              </a:rPr>
              <a:t>募集资金用途</a:t>
            </a:r>
            <a:endParaRPr lang="en-US" altLang="zh-CN" sz="2000" dirty="0">
              <a:latin typeface="宋体" panose="02010600030101010101" pitchFamily="2" charset="-122"/>
              <a:ea typeface="宋体" panose="02010600030101010101" pitchFamily="2" charset="-122"/>
            </a:endParaRPr>
          </a:p>
          <a:p>
            <a:pPr marL="630238" indent="-360363">
              <a:lnSpc>
                <a:spcPct val="100000"/>
              </a:lnSpc>
              <a:buSzPct val="70000"/>
              <a:buFont typeface="Wingdings" panose="05000000000000000000" pitchFamily="2" charset="2"/>
              <a:buChar char="p"/>
            </a:pPr>
            <a:r>
              <a:rPr lang="zh-CN" altLang="en-US" sz="2000" dirty="0">
                <a:latin typeface="宋体" panose="02010600030101010101" pitchFamily="2" charset="-122"/>
                <a:ea typeface="宋体" panose="02010600030101010101" pitchFamily="2" charset="-122"/>
              </a:rPr>
              <a:t>公司本次向社会公众公开发行新股的募集资金扣除发行费用后将按轻重缓急顺序投资于以下项目</a:t>
            </a:r>
            <a:endParaRPr lang="en-US" altLang="zh-CN" sz="2000" dirty="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id="{1F5EAA26-3AD4-46D8-B757-C10D25C107A1}"/>
              </a:ext>
            </a:extLst>
          </p:cNvPr>
          <p:cNvSpPr>
            <a:spLocks noGrp="1"/>
          </p:cNvSpPr>
          <p:nvPr>
            <p:ph type="sldNum" sz="quarter" idx="12"/>
          </p:nvPr>
        </p:nvSpPr>
        <p:spPr/>
        <p:txBody>
          <a:bodyPr/>
          <a:lstStyle/>
          <a:p>
            <a:fld id="{D59A92B6-63D0-4749-8E4E-E12FD465A899}" type="slidenum">
              <a:rPr lang="zh-CN" altLang="en-US" smtClean="0"/>
              <a:t>29</a:t>
            </a:fld>
            <a:endParaRPr lang="zh-CN" altLang="en-US"/>
          </a:p>
        </p:txBody>
      </p:sp>
      <p:cxnSp>
        <p:nvCxnSpPr>
          <p:cNvPr id="5" name="直接连接符 4">
            <a:extLst>
              <a:ext uri="{FF2B5EF4-FFF2-40B4-BE49-F238E27FC236}">
                <a16:creationId xmlns:a16="http://schemas.microsoft.com/office/drawing/2014/main" id="{E2255D27-445C-4C04-BD10-CDB731E3514C}"/>
              </a:ext>
            </a:extLst>
          </p:cNvPr>
          <p:cNvCxnSpPr/>
          <p:nvPr/>
        </p:nvCxnSpPr>
        <p:spPr>
          <a:xfrm>
            <a:off x="896327" y="1326104"/>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6" name="表格 4">
            <a:extLst>
              <a:ext uri="{FF2B5EF4-FFF2-40B4-BE49-F238E27FC236}">
                <a16:creationId xmlns:a16="http://schemas.microsoft.com/office/drawing/2014/main" id="{C941A529-1F71-405D-A3BB-AFBA9B87E9BA}"/>
              </a:ext>
            </a:extLst>
          </p:cNvPr>
          <p:cNvGraphicFramePr>
            <a:graphicFrameLocks noGrp="1"/>
          </p:cNvGraphicFramePr>
          <p:nvPr>
            <p:extLst>
              <p:ext uri="{D42A27DB-BD31-4B8C-83A1-F6EECF244321}">
                <p14:modId xmlns:p14="http://schemas.microsoft.com/office/powerpoint/2010/main" val="2421350610"/>
              </p:ext>
            </p:extLst>
          </p:nvPr>
        </p:nvGraphicFramePr>
        <p:xfrm>
          <a:off x="1088572" y="2946547"/>
          <a:ext cx="10014856" cy="2493070"/>
        </p:xfrm>
        <a:graphic>
          <a:graphicData uri="http://schemas.openxmlformats.org/drawingml/2006/table">
            <a:tbl>
              <a:tblPr firstRow="1" bandRow="1">
                <a:tableStyleId>{5C22544A-7EE6-4342-B048-85BDC9FD1C3A}</a:tableStyleId>
              </a:tblPr>
              <a:tblGrid>
                <a:gridCol w="834077">
                  <a:extLst>
                    <a:ext uri="{9D8B030D-6E8A-4147-A177-3AD203B41FA5}">
                      <a16:colId xmlns:a16="http://schemas.microsoft.com/office/drawing/2014/main" val="943060624"/>
                    </a:ext>
                  </a:extLst>
                </a:gridCol>
                <a:gridCol w="3466077">
                  <a:extLst>
                    <a:ext uri="{9D8B030D-6E8A-4147-A177-3AD203B41FA5}">
                      <a16:colId xmlns:a16="http://schemas.microsoft.com/office/drawing/2014/main" val="2624928635"/>
                    </a:ext>
                  </a:extLst>
                </a:gridCol>
                <a:gridCol w="2857351">
                  <a:extLst>
                    <a:ext uri="{9D8B030D-6E8A-4147-A177-3AD203B41FA5}">
                      <a16:colId xmlns:a16="http://schemas.microsoft.com/office/drawing/2014/main" val="2896149897"/>
                    </a:ext>
                  </a:extLst>
                </a:gridCol>
                <a:gridCol w="2857351">
                  <a:extLst>
                    <a:ext uri="{9D8B030D-6E8A-4147-A177-3AD203B41FA5}">
                      <a16:colId xmlns:a16="http://schemas.microsoft.com/office/drawing/2014/main" val="1812072272"/>
                    </a:ext>
                  </a:extLst>
                </a:gridCol>
              </a:tblGrid>
              <a:tr h="425462">
                <a:tc>
                  <a:txBody>
                    <a:bodyPr/>
                    <a:lstStyle/>
                    <a:p>
                      <a:pPr algn="ctr"/>
                      <a:r>
                        <a:rPr lang="zh-CN" altLang="en-US" sz="1800" dirty="0">
                          <a:solidFill>
                            <a:schemeClr val="tx1"/>
                          </a:solidFill>
                          <a:latin typeface="宋体" panose="02010600030101010101" pitchFamily="2" charset="-122"/>
                          <a:ea typeface="宋体" panose="02010600030101010101" pitchFamily="2" charset="-122"/>
                        </a:rPr>
                        <a:t>序号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800" dirty="0">
                          <a:solidFill>
                            <a:schemeClr val="tx1"/>
                          </a:solidFill>
                          <a:latin typeface="宋体" panose="02010600030101010101" pitchFamily="2" charset="-122"/>
                          <a:ea typeface="宋体" panose="02010600030101010101" pitchFamily="2" charset="-122"/>
                        </a:rPr>
                        <a:t>项目名称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800" dirty="0">
                          <a:solidFill>
                            <a:schemeClr val="tx1"/>
                          </a:solidFill>
                          <a:latin typeface="宋体" panose="02010600030101010101" pitchFamily="2" charset="-122"/>
                          <a:ea typeface="宋体" panose="02010600030101010101" pitchFamily="2" charset="-122"/>
                        </a:rPr>
                        <a:t>项目投资总额（万元）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800" dirty="0">
                          <a:solidFill>
                            <a:schemeClr val="tx1"/>
                          </a:solidFill>
                          <a:latin typeface="宋体" panose="02010600030101010101" pitchFamily="2" charset="-122"/>
                          <a:ea typeface="宋体" panose="02010600030101010101" pitchFamily="2" charset="-122"/>
                        </a:rPr>
                        <a:t>拟投入募集资（万元）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4860642"/>
                  </a:ext>
                </a:extLst>
              </a:tr>
              <a:tr h="425462">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1</a:t>
                      </a:r>
                      <a:endParaRPr lang="zh-CN" altLang="en-US" sz="1800" dirty="0">
                        <a:solidFill>
                          <a:schemeClr val="tx1"/>
                        </a:solidFill>
                        <a:latin typeface="宋体" panose="02010600030101010101" pitchFamily="2" charset="-122"/>
                        <a:ea typeface="宋体" panose="02010600030101010101"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800" dirty="0">
                          <a:solidFill>
                            <a:schemeClr val="tx1"/>
                          </a:solidFill>
                          <a:latin typeface="宋体" panose="02010600030101010101" pitchFamily="2" charset="-122"/>
                          <a:ea typeface="宋体" panose="02010600030101010101" pitchFamily="2" charset="-122"/>
                        </a:rPr>
                        <a:t>人工智能算法平台升级项目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34,479.85</a:t>
                      </a:r>
                      <a:endParaRPr lang="zh-CN" altLang="en-US" sz="1800" dirty="0">
                        <a:solidFill>
                          <a:schemeClr val="tx1"/>
                        </a:solidFill>
                        <a:latin typeface="宋体" panose="02010600030101010101" pitchFamily="2" charset="-122"/>
                        <a:ea typeface="宋体" panose="02010600030101010101"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34,475.00</a:t>
                      </a:r>
                      <a:endParaRPr lang="zh-CN" altLang="en-US" sz="1800" dirty="0">
                        <a:solidFill>
                          <a:schemeClr val="tx1"/>
                        </a:solidFill>
                        <a:latin typeface="宋体" panose="02010600030101010101" pitchFamily="2" charset="-122"/>
                        <a:ea typeface="宋体" panose="02010600030101010101"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35668216"/>
                  </a:ext>
                </a:extLst>
              </a:tr>
              <a:tr h="425462">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2</a:t>
                      </a:r>
                      <a:endParaRPr lang="zh-CN" altLang="en-US" sz="1800" dirty="0">
                        <a:solidFill>
                          <a:schemeClr val="tx1"/>
                        </a:solidFill>
                        <a:latin typeface="宋体" panose="02010600030101010101" pitchFamily="2" charset="-122"/>
                        <a:ea typeface="宋体" panose="02010600030101010101"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800" dirty="0">
                          <a:solidFill>
                            <a:schemeClr val="tx1"/>
                          </a:solidFill>
                          <a:latin typeface="宋体" panose="02010600030101010101" pitchFamily="2" charset="-122"/>
                          <a:ea typeface="宋体" panose="02010600030101010101" pitchFamily="2" charset="-122"/>
                        </a:rPr>
                        <a:t>人工智能创新应用研发项目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15,526.32</a:t>
                      </a:r>
                      <a:endParaRPr lang="zh-CN" altLang="en-US" sz="1800" dirty="0">
                        <a:solidFill>
                          <a:schemeClr val="tx1"/>
                        </a:solidFill>
                        <a:latin typeface="宋体" panose="02010600030101010101" pitchFamily="2" charset="-122"/>
                        <a:ea typeface="宋体" panose="02010600030101010101"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15,525.00</a:t>
                      </a:r>
                      <a:endParaRPr lang="zh-CN" altLang="en-US" sz="1800" dirty="0">
                        <a:solidFill>
                          <a:schemeClr val="tx1"/>
                        </a:solidFill>
                        <a:latin typeface="宋体" panose="02010600030101010101" pitchFamily="2" charset="-122"/>
                        <a:ea typeface="宋体" panose="02010600030101010101"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9588495"/>
                  </a:ext>
                </a:extLst>
              </a:tr>
              <a:tr h="425462">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3</a:t>
                      </a:r>
                      <a:endParaRPr lang="zh-CN" altLang="en-US" sz="1800" dirty="0">
                        <a:solidFill>
                          <a:schemeClr val="tx1"/>
                        </a:solidFill>
                        <a:latin typeface="宋体" panose="02010600030101010101" pitchFamily="2" charset="-122"/>
                        <a:ea typeface="宋体" panose="02010600030101010101"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800" dirty="0">
                          <a:solidFill>
                            <a:schemeClr val="tx1"/>
                          </a:solidFill>
                          <a:latin typeface="宋体" panose="02010600030101010101" pitchFamily="2" charset="-122"/>
                          <a:ea typeface="宋体" panose="02010600030101010101" pitchFamily="2" charset="-122"/>
                        </a:rPr>
                        <a:t>营销服务体系升级建设项目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20,000.00</a:t>
                      </a:r>
                      <a:endParaRPr lang="zh-CN" altLang="en-US" sz="1800" dirty="0">
                        <a:solidFill>
                          <a:schemeClr val="tx1"/>
                        </a:solidFill>
                        <a:latin typeface="宋体" panose="02010600030101010101" pitchFamily="2" charset="-122"/>
                        <a:ea typeface="宋体" panose="02010600030101010101"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20,000.00</a:t>
                      </a:r>
                      <a:endParaRPr lang="zh-CN" altLang="en-US" sz="1800" dirty="0">
                        <a:solidFill>
                          <a:schemeClr val="tx1"/>
                        </a:solidFill>
                        <a:latin typeface="宋体" panose="02010600030101010101" pitchFamily="2" charset="-122"/>
                        <a:ea typeface="宋体" panose="02010600030101010101"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56644154"/>
                  </a:ext>
                </a:extLst>
              </a:tr>
              <a:tr h="425462">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4</a:t>
                      </a:r>
                      <a:endParaRPr lang="zh-CN" altLang="en-US" sz="1800" dirty="0">
                        <a:solidFill>
                          <a:schemeClr val="tx1"/>
                        </a:solidFill>
                        <a:latin typeface="宋体" panose="02010600030101010101" pitchFamily="2" charset="-122"/>
                        <a:ea typeface="宋体" panose="02010600030101010101"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800" dirty="0">
                          <a:solidFill>
                            <a:schemeClr val="tx1"/>
                          </a:solidFill>
                          <a:latin typeface="宋体" panose="02010600030101010101" pitchFamily="2" charset="-122"/>
                          <a:ea typeface="宋体" panose="02010600030101010101" pitchFamily="2" charset="-122"/>
                        </a:rPr>
                        <a:t>补充流动资金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solidFill>
                            <a:schemeClr val="tx1"/>
                          </a:solidFill>
                          <a:latin typeface="宋体" panose="02010600030101010101" pitchFamily="2" charset="-122"/>
                          <a:ea typeface="宋体" panose="02010600030101010101" pitchFamily="2" charset="-122"/>
                        </a:rPr>
                        <a:t>30,000.00</a:t>
                      </a:r>
                      <a:endParaRPr lang="zh-CN" altLang="en-US" sz="1800" dirty="0">
                        <a:solidFill>
                          <a:schemeClr val="tx1"/>
                        </a:solidFill>
                        <a:latin typeface="宋体" panose="02010600030101010101" pitchFamily="2" charset="-122"/>
                        <a:ea typeface="宋体" panose="02010600030101010101"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30,000.00</a:t>
                      </a:r>
                      <a:endParaRPr lang="zh-CN" altLang="en-US" sz="1800" dirty="0">
                        <a:solidFill>
                          <a:schemeClr val="tx1"/>
                        </a:solidFill>
                        <a:latin typeface="宋体" panose="02010600030101010101" pitchFamily="2" charset="-122"/>
                        <a:ea typeface="宋体" panose="02010600030101010101"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45988645"/>
                  </a:ext>
                </a:extLst>
              </a:tr>
              <a:tr h="353424">
                <a:tc gridSpan="2">
                  <a:txBody>
                    <a:bodyPr/>
                    <a:lstStyle/>
                    <a:p>
                      <a:pPr algn="ctr"/>
                      <a:r>
                        <a:rPr lang="zh-CN" altLang="en-US" sz="1800" dirty="0">
                          <a:solidFill>
                            <a:schemeClr val="tx1"/>
                          </a:solidFill>
                          <a:latin typeface="宋体" panose="02010600030101010101" pitchFamily="2" charset="-122"/>
                          <a:ea typeface="宋体" panose="02010600030101010101" pitchFamily="2" charset="-122"/>
                        </a:rPr>
                        <a:t>合计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dirty="0"/>
                    </a:p>
                  </a:txBody>
                  <a:tcPr/>
                </a:tc>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100,006.17</a:t>
                      </a:r>
                      <a:endParaRPr lang="zh-CN" altLang="en-US" sz="1800" dirty="0">
                        <a:solidFill>
                          <a:schemeClr val="tx1"/>
                        </a:solidFill>
                        <a:latin typeface="宋体" panose="02010600030101010101" pitchFamily="2" charset="-122"/>
                        <a:ea typeface="宋体" panose="02010600030101010101"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100,000.00</a:t>
                      </a:r>
                      <a:endParaRPr lang="zh-CN" altLang="en-US" sz="1800" dirty="0">
                        <a:solidFill>
                          <a:schemeClr val="tx1"/>
                        </a:solidFill>
                        <a:latin typeface="宋体" panose="02010600030101010101" pitchFamily="2" charset="-122"/>
                        <a:ea typeface="宋体" panose="02010600030101010101"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66346827"/>
                  </a:ext>
                </a:extLst>
              </a:tr>
            </a:tbl>
          </a:graphicData>
        </a:graphic>
      </p:graphicFrame>
    </p:spTree>
    <p:extLst>
      <p:ext uri="{BB962C8B-B14F-4D97-AF65-F5344CB8AC3E}">
        <p14:creationId xmlns:p14="http://schemas.microsoft.com/office/powerpoint/2010/main" val="4213427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2800" dirty="0">
                <a:latin typeface="宋体" panose="02010600030101010101" pitchFamily="2" charset="-122"/>
                <a:ea typeface="宋体" panose="02010600030101010101" pitchFamily="2" charset="-122"/>
              </a:rPr>
              <a:t>中国石油</a:t>
            </a:r>
            <a:r>
              <a:rPr lang="en-US" altLang="zh-CN" sz="2800" dirty="0">
                <a:latin typeface="宋体" panose="02010600030101010101" pitchFamily="2" charset="-122"/>
                <a:ea typeface="宋体" panose="02010600030101010101" pitchFamily="2" charset="-122"/>
              </a:rPr>
              <a:t>A</a:t>
            </a:r>
            <a:r>
              <a:rPr lang="zh-CN" altLang="en-US" sz="2800" dirty="0">
                <a:latin typeface="宋体" panose="02010600030101010101" pitchFamily="2" charset="-122"/>
                <a:ea typeface="宋体" panose="02010600030101010101" pitchFamily="2" charset="-122"/>
              </a:rPr>
              <a:t>股发行案例</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p:txBody>
          <a:bodyPr>
            <a:noAutofit/>
          </a:bodyPr>
          <a:lstStyle/>
          <a:p>
            <a:r>
              <a:rPr lang="zh-CN" altLang="en-US" sz="2000" dirty="0">
                <a:latin typeface="宋体" panose="02010600030101010101" pitchFamily="2" charset="-122"/>
                <a:ea typeface="宋体" panose="02010600030101010101" pitchFamily="2" charset="-122"/>
              </a:rPr>
              <a:t>公司简介</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历史沿革</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主要业务</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发行前主要财务指标分析</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发行前股权结构分析</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上市日程</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发行基本情况</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筹资用途</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发行价格的确定</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路演要点</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股票上市后表现</a:t>
            </a:r>
            <a:endParaRPr lang="en-US" altLang="zh-CN"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3</a:t>
            </a:fld>
            <a:endParaRPr lang="zh-CN" altLang="en-US"/>
          </a:p>
        </p:txBody>
      </p:sp>
    </p:spTree>
    <p:extLst>
      <p:ext uri="{BB962C8B-B14F-4D97-AF65-F5344CB8AC3E}">
        <p14:creationId xmlns:p14="http://schemas.microsoft.com/office/powerpoint/2010/main" val="158102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E132B-383E-4775-A5D4-91087AA04C78}"/>
              </a:ext>
            </a:extLst>
          </p:cNvPr>
          <p:cNvSpPr>
            <a:spLocks noGrp="1"/>
          </p:cNvSpPr>
          <p:nvPr>
            <p:ph type="title"/>
          </p:nvPr>
        </p:nvSpPr>
        <p:spPr>
          <a:xfrm>
            <a:off x="838200" y="365126"/>
            <a:ext cx="10515600" cy="535420"/>
          </a:xfrm>
        </p:spPr>
        <p:txBody>
          <a:bodyPr>
            <a:normAutofit/>
          </a:bodyPr>
          <a:lstStyle/>
          <a:p>
            <a:r>
              <a:rPr lang="zh-CN" altLang="en-US" sz="2800" dirty="0">
                <a:latin typeface="宋体" panose="02010600030101010101" pitchFamily="2" charset="-122"/>
                <a:ea typeface="宋体" panose="02010600030101010101" pitchFamily="2" charset="-122"/>
              </a:rPr>
              <a:t>格灵深瞳</a:t>
            </a:r>
          </a:p>
        </p:txBody>
      </p:sp>
      <p:sp>
        <p:nvSpPr>
          <p:cNvPr id="3" name="内容占位符 2">
            <a:extLst>
              <a:ext uri="{FF2B5EF4-FFF2-40B4-BE49-F238E27FC236}">
                <a16:creationId xmlns:a16="http://schemas.microsoft.com/office/drawing/2014/main" id="{90C1B1E7-3837-4792-95F8-F1851BDE4539}"/>
              </a:ext>
            </a:extLst>
          </p:cNvPr>
          <p:cNvSpPr>
            <a:spLocks noGrp="1"/>
          </p:cNvSpPr>
          <p:nvPr>
            <p:ph idx="1"/>
          </p:nvPr>
        </p:nvSpPr>
        <p:spPr>
          <a:xfrm>
            <a:off x="903254" y="1087584"/>
            <a:ext cx="10515600" cy="4555979"/>
          </a:xfrm>
        </p:spPr>
        <p:txBody>
          <a:bodyPr>
            <a:normAutofit/>
          </a:bodyPr>
          <a:lstStyle/>
          <a:p>
            <a:r>
              <a:rPr lang="zh-CN" altLang="en-US" sz="2000" dirty="0">
                <a:latin typeface="宋体" panose="02010600030101010101" pitchFamily="2" charset="-122"/>
                <a:ea typeface="宋体" panose="02010600030101010101" pitchFamily="2" charset="-122"/>
              </a:rPr>
              <a:t>财务状况</a:t>
            </a:r>
            <a:endParaRPr lang="en-US" altLang="zh-CN" sz="2000" dirty="0">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id="{1F5EAA26-3AD4-46D8-B757-C10D25C107A1}"/>
              </a:ext>
            </a:extLst>
          </p:cNvPr>
          <p:cNvSpPr>
            <a:spLocks noGrp="1"/>
          </p:cNvSpPr>
          <p:nvPr>
            <p:ph type="sldNum" sz="quarter" idx="12"/>
          </p:nvPr>
        </p:nvSpPr>
        <p:spPr/>
        <p:txBody>
          <a:bodyPr/>
          <a:lstStyle/>
          <a:p>
            <a:fld id="{D59A92B6-63D0-4749-8E4E-E12FD465A899}" type="slidenum">
              <a:rPr lang="zh-CN" altLang="en-US" smtClean="0"/>
              <a:t>30</a:t>
            </a:fld>
            <a:endParaRPr lang="zh-CN" altLang="en-US"/>
          </a:p>
        </p:txBody>
      </p:sp>
      <p:cxnSp>
        <p:nvCxnSpPr>
          <p:cNvPr id="5" name="直接连接符 4">
            <a:extLst>
              <a:ext uri="{FF2B5EF4-FFF2-40B4-BE49-F238E27FC236}">
                <a16:creationId xmlns:a16="http://schemas.microsoft.com/office/drawing/2014/main" id="{E2255D27-445C-4C04-BD10-CDB731E3514C}"/>
              </a:ext>
            </a:extLst>
          </p:cNvPr>
          <p:cNvCxnSpPr/>
          <p:nvPr/>
        </p:nvCxnSpPr>
        <p:spPr>
          <a:xfrm>
            <a:off x="903254" y="958959"/>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87DC7712-05F1-438F-B25A-6B370B947D20}"/>
              </a:ext>
            </a:extLst>
          </p:cNvPr>
          <p:cNvPicPr>
            <a:picLocks noChangeAspect="1"/>
          </p:cNvPicPr>
          <p:nvPr/>
        </p:nvPicPr>
        <p:blipFill>
          <a:blip r:embed="rId2"/>
          <a:stretch>
            <a:fillRect/>
          </a:stretch>
        </p:blipFill>
        <p:spPr>
          <a:xfrm>
            <a:off x="3240974" y="1086862"/>
            <a:ext cx="6962899" cy="5437459"/>
          </a:xfrm>
          <a:prstGeom prst="rect">
            <a:avLst/>
          </a:prstGeom>
        </p:spPr>
      </p:pic>
    </p:spTree>
    <p:extLst>
      <p:ext uri="{BB962C8B-B14F-4D97-AF65-F5344CB8AC3E}">
        <p14:creationId xmlns:p14="http://schemas.microsoft.com/office/powerpoint/2010/main" val="38408131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E132B-383E-4775-A5D4-91087AA04C78}"/>
              </a:ext>
            </a:extLst>
          </p:cNvPr>
          <p:cNvSpPr>
            <a:spLocks noGrp="1"/>
          </p:cNvSpPr>
          <p:nvPr>
            <p:ph type="title"/>
          </p:nvPr>
        </p:nvSpPr>
        <p:spPr>
          <a:xfrm>
            <a:off x="838200" y="365126"/>
            <a:ext cx="10515600" cy="666100"/>
          </a:xfrm>
        </p:spPr>
        <p:txBody>
          <a:bodyPr>
            <a:normAutofit/>
          </a:bodyPr>
          <a:lstStyle/>
          <a:p>
            <a:r>
              <a:rPr lang="zh-CN" altLang="en-US" sz="2800" dirty="0">
                <a:latin typeface="宋体" panose="02010600030101010101" pitchFamily="2" charset="-122"/>
                <a:ea typeface="宋体" panose="02010600030101010101" pitchFamily="2" charset="-122"/>
              </a:rPr>
              <a:t>格灵深瞳</a:t>
            </a:r>
          </a:p>
        </p:txBody>
      </p:sp>
      <p:sp>
        <p:nvSpPr>
          <p:cNvPr id="3" name="内容占位符 2">
            <a:extLst>
              <a:ext uri="{FF2B5EF4-FFF2-40B4-BE49-F238E27FC236}">
                <a16:creationId xmlns:a16="http://schemas.microsoft.com/office/drawing/2014/main" id="{90C1B1E7-3837-4792-95F8-F1851BDE4539}"/>
              </a:ext>
            </a:extLst>
          </p:cNvPr>
          <p:cNvSpPr>
            <a:spLocks noGrp="1"/>
          </p:cNvSpPr>
          <p:nvPr>
            <p:ph idx="1"/>
          </p:nvPr>
        </p:nvSpPr>
        <p:spPr>
          <a:xfrm>
            <a:off x="838200" y="1156858"/>
            <a:ext cx="10515600" cy="5020106"/>
          </a:xfrm>
        </p:spPr>
        <p:txBody>
          <a:bodyPr>
            <a:normAutofit/>
          </a:bodyPr>
          <a:lstStyle/>
          <a:p>
            <a:r>
              <a:rPr lang="zh-CN" altLang="en-US" sz="2000" dirty="0">
                <a:latin typeface="宋体" panose="02010600030101010101" pitchFamily="2" charset="-122"/>
                <a:ea typeface="宋体" panose="02010600030101010101" pitchFamily="2" charset="-122"/>
              </a:rPr>
              <a:t>同行业公司对比</a:t>
            </a:r>
            <a:endParaRPr lang="en-US" altLang="zh-CN" sz="2000" dirty="0">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id="{1F5EAA26-3AD4-46D8-B757-C10D25C107A1}"/>
              </a:ext>
            </a:extLst>
          </p:cNvPr>
          <p:cNvSpPr>
            <a:spLocks noGrp="1"/>
          </p:cNvSpPr>
          <p:nvPr>
            <p:ph type="sldNum" sz="quarter" idx="12"/>
          </p:nvPr>
        </p:nvSpPr>
        <p:spPr/>
        <p:txBody>
          <a:bodyPr/>
          <a:lstStyle/>
          <a:p>
            <a:fld id="{D59A92B6-63D0-4749-8E4E-E12FD465A899}" type="slidenum">
              <a:rPr lang="zh-CN" altLang="en-US" smtClean="0"/>
              <a:t>31</a:t>
            </a:fld>
            <a:endParaRPr lang="zh-CN" altLang="en-US"/>
          </a:p>
        </p:txBody>
      </p:sp>
      <p:cxnSp>
        <p:nvCxnSpPr>
          <p:cNvPr id="5" name="直接连接符 4">
            <a:extLst>
              <a:ext uri="{FF2B5EF4-FFF2-40B4-BE49-F238E27FC236}">
                <a16:creationId xmlns:a16="http://schemas.microsoft.com/office/drawing/2014/main" id="{E2255D27-445C-4C04-BD10-CDB731E3514C}"/>
              </a:ext>
            </a:extLst>
          </p:cNvPr>
          <p:cNvCxnSpPr/>
          <p:nvPr/>
        </p:nvCxnSpPr>
        <p:spPr>
          <a:xfrm>
            <a:off x="838200" y="1031226"/>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DE2998C1-06A7-4170-B76A-07F6C76C6BEB}"/>
              </a:ext>
            </a:extLst>
          </p:cNvPr>
          <p:cNvPicPr>
            <a:picLocks noChangeAspect="1"/>
          </p:cNvPicPr>
          <p:nvPr/>
        </p:nvPicPr>
        <p:blipFill>
          <a:blip r:embed="rId2"/>
          <a:stretch>
            <a:fillRect/>
          </a:stretch>
        </p:blipFill>
        <p:spPr>
          <a:xfrm>
            <a:off x="1850014" y="1616075"/>
            <a:ext cx="8353425" cy="5105400"/>
          </a:xfrm>
          <a:prstGeom prst="rect">
            <a:avLst/>
          </a:prstGeom>
        </p:spPr>
      </p:pic>
    </p:spTree>
    <p:extLst>
      <p:ext uri="{BB962C8B-B14F-4D97-AF65-F5344CB8AC3E}">
        <p14:creationId xmlns:p14="http://schemas.microsoft.com/office/powerpoint/2010/main" val="1902511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E132B-383E-4775-A5D4-91087AA04C78}"/>
              </a:ext>
            </a:extLst>
          </p:cNvPr>
          <p:cNvSpPr>
            <a:spLocks noGrp="1"/>
          </p:cNvSpPr>
          <p:nvPr>
            <p:ph type="title"/>
          </p:nvPr>
        </p:nvSpPr>
        <p:spPr>
          <a:xfrm>
            <a:off x="838200" y="365126"/>
            <a:ext cx="10515600" cy="596396"/>
          </a:xfrm>
        </p:spPr>
        <p:txBody>
          <a:bodyPr>
            <a:normAutofit/>
          </a:bodyPr>
          <a:lstStyle/>
          <a:p>
            <a:r>
              <a:rPr lang="zh-CN" altLang="en-US" sz="2800" dirty="0">
                <a:latin typeface="宋体" panose="02010600030101010101" pitchFamily="2" charset="-122"/>
                <a:ea typeface="宋体" panose="02010600030101010101" pitchFamily="2" charset="-122"/>
              </a:rPr>
              <a:t>格灵深瞳</a:t>
            </a:r>
          </a:p>
        </p:txBody>
      </p:sp>
      <p:sp>
        <p:nvSpPr>
          <p:cNvPr id="3" name="内容占位符 2">
            <a:extLst>
              <a:ext uri="{FF2B5EF4-FFF2-40B4-BE49-F238E27FC236}">
                <a16:creationId xmlns:a16="http://schemas.microsoft.com/office/drawing/2014/main" id="{90C1B1E7-3837-4792-95F8-F1851BDE4539}"/>
              </a:ext>
            </a:extLst>
          </p:cNvPr>
          <p:cNvSpPr>
            <a:spLocks noGrp="1"/>
          </p:cNvSpPr>
          <p:nvPr>
            <p:ph idx="1"/>
          </p:nvPr>
        </p:nvSpPr>
        <p:spPr>
          <a:xfrm>
            <a:off x="838200" y="1017052"/>
            <a:ext cx="10515600" cy="5159911"/>
          </a:xfrm>
        </p:spPr>
        <p:txBody>
          <a:bodyPr>
            <a:normAutofit/>
          </a:bodyPr>
          <a:lstStyle/>
          <a:p>
            <a:r>
              <a:rPr lang="zh-CN" altLang="en-US" sz="2000" dirty="0">
                <a:latin typeface="宋体" panose="02010600030101010101" pitchFamily="2" charset="-122"/>
                <a:ea typeface="宋体" panose="02010600030101010101" pitchFamily="2" charset="-122"/>
              </a:rPr>
              <a:t>上市交易之后（</a:t>
            </a: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月</a:t>
            </a:r>
            <a:r>
              <a:rPr lang="en-US" altLang="zh-CN" sz="2000" dirty="0">
                <a:latin typeface="宋体" panose="02010600030101010101" pitchFamily="2" charset="-122"/>
                <a:ea typeface="宋体" panose="02010600030101010101" pitchFamily="2" charset="-122"/>
              </a:rPr>
              <a:t>17</a:t>
            </a:r>
            <a:r>
              <a:rPr lang="zh-CN" altLang="en-US" sz="2000" dirty="0">
                <a:latin typeface="宋体" panose="02010600030101010101" pitchFamily="2" charset="-122"/>
                <a:ea typeface="宋体" panose="02010600030101010101" pitchFamily="2" charset="-122"/>
              </a:rPr>
              <a:t>日</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表现</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发行价</a:t>
            </a:r>
            <a:r>
              <a:rPr lang="en-US" altLang="zh-CN" sz="2000" dirty="0">
                <a:latin typeface="宋体" panose="02010600030101010101" pitchFamily="2" charset="-122"/>
                <a:ea typeface="宋体" panose="02010600030101010101" pitchFamily="2" charset="-122"/>
              </a:rPr>
              <a:t>39.49</a:t>
            </a:r>
            <a:r>
              <a:rPr lang="zh-CN" altLang="en-US" sz="2000" dirty="0">
                <a:latin typeface="宋体" panose="02010600030101010101" pitchFamily="2" charset="-122"/>
                <a:ea typeface="宋体" panose="02010600030101010101" pitchFamily="2" charset="-122"/>
              </a:rPr>
              <a:t>元</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股</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首日开盘价</a:t>
            </a:r>
            <a:r>
              <a:rPr lang="en-US" altLang="zh-CN" sz="2000" dirty="0">
                <a:latin typeface="宋体" panose="02010600030101010101" pitchFamily="2" charset="-122"/>
                <a:ea typeface="宋体" panose="02010600030101010101" pitchFamily="2" charset="-122"/>
              </a:rPr>
              <a:t>38</a:t>
            </a:r>
            <a:r>
              <a:rPr lang="zh-CN" altLang="en-US" sz="2000" dirty="0">
                <a:latin typeface="宋体" panose="02010600030101010101" pitchFamily="2" charset="-122"/>
                <a:ea typeface="宋体" panose="02010600030101010101" pitchFamily="2" charset="-122"/>
              </a:rPr>
              <a:t>元</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股，收盘价</a:t>
            </a:r>
            <a:r>
              <a:rPr lang="en-US" altLang="zh-CN" sz="2000" dirty="0">
                <a:latin typeface="宋体" panose="02010600030101010101" pitchFamily="2" charset="-122"/>
                <a:ea typeface="宋体" panose="02010600030101010101" pitchFamily="2" charset="-122"/>
              </a:rPr>
              <a:t>37.46</a:t>
            </a:r>
            <a:r>
              <a:rPr lang="zh-CN" altLang="en-US" sz="2000" dirty="0">
                <a:latin typeface="宋体" panose="02010600030101010101" pitchFamily="2" charset="-122"/>
                <a:ea typeface="宋体" panose="02010600030101010101" pitchFamily="2" charset="-122"/>
              </a:rPr>
              <a:t>元</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股</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首日收益</a:t>
            </a:r>
            <a:r>
              <a:rPr lang="en-US" altLang="zh-CN" sz="2000" dirty="0">
                <a:latin typeface="宋体" panose="02010600030101010101" pitchFamily="2" charset="-122"/>
                <a:ea typeface="宋体" panose="02010600030101010101" pitchFamily="2" charset="-122"/>
              </a:rPr>
              <a:t>-5.14%</a:t>
            </a:r>
          </a:p>
          <a:p>
            <a:r>
              <a:rPr lang="zh-CN" altLang="en-US" sz="2000" dirty="0">
                <a:latin typeface="宋体" panose="02010600030101010101" pitchFamily="2" charset="-122"/>
                <a:ea typeface="宋体" panose="02010600030101010101" pitchFamily="2" charset="-122"/>
              </a:rPr>
              <a:t>当日上证指数</a:t>
            </a:r>
            <a:r>
              <a:rPr lang="en-US" altLang="zh-CN" sz="2000" dirty="0">
                <a:latin typeface="宋体" panose="02010600030101010101" pitchFamily="2" charset="-122"/>
                <a:ea typeface="宋体" panose="02010600030101010101" pitchFamily="2" charset="-122"/>
              </a:rPr>
              <a:t>+1.4%</a:t>
            </a:r>
            <a:r>
              <a:rPr lang="zh-CN" altLang="en-US" sz="2000" dirty="0">
                <a:latin typeface="宋体" panose="02010600030101010101" pitchFamily="2" charset="-122"/>
                <a:ea typeface="宋体" panose="02010600030101010101" pitchFamily="2" charset="-122"/>
              </a:rPr>
              <a:t>，科创</a:t>
            </a:r>
            <a:r>
              <a:rPr lang="en-US" altLang="zh-CN" sz="2000" dirty="0">
                <a:latin typeface="宋体" panose="02010600030101010101" pitchFamily="2" charset="-122"/>
                <a:ea typeface="宋体" panose="02010600030101010101" pitchFamily="2" charset="-122"/>
              </a:rPr>
              <a:t>50</a:t>
            </a:r>
            <a:r>
              <a:rPr lang="zh-CN" altLang="en-US" sz="2000" dirty="0">
                <a:latin typeface="宋体" panose="02010600030101010101" pitchFamily="2" charset="-122"/>
                <a:ea typeface="宋体" panose="02010600030101010101" pitchFamily="2" charset="-122"/>
              </a:rPr>
              <a:t>指数</a:t>
            </a:r>
            <a:r>
              <a:rPr lang="en-US" altLang="zh-CN" sz="2000" dirty="0">
                <a:latin typeface="宋体" panose="02010600030101010101" pitchFamily="2" charset="-122"/>
                <a:ea typeface="宋体" panose="02010600030101010101" pitchFamily="2" charset="-122"/>
              </a:rPr>
              <a:t>+1.53%</a:t>
            </a:r>
          </a:p>
          <a:p>
            <a:pPr marL="0" indent="0">
              <a:buNone/>
            </a:pPr>
            <a:endParaRPr lang="en-US" altLang="zh-CN" sz="2000" dirty="0">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id="{1F5EAA26-3AD4-46D8-B757-C10D25C107A1}"/>
              </a:ext>
            </a:extLst>
          </p:cNvPr>
          <p:cNvSpPr>
            <a:spLocks noGrp="1"/>
          </p:cNvSpPr>
          <p:nvPr>
            <p:ph type="sldNum" sz="quarter" idx="12"/>
          </p:nvPr>
        </p:nvSpPr>
        <p:spPr/>
        <p:txBody>
          <a:bodyPr/>
          <a:lstStyle/>
          <a:p>
            <a:fld id="{D59A92B6-63D0-4749-8E4E-E12FD465A899}" type="slidenum">
              <a:rPr lang="zh-CN" altLang="en-US" smtClean="0"/>
              <a:t>32</a:t>
            </a:fld>
            <a:endParaRPr lang="zh-CN" altLang="en-US"/>
          </a:p>
        </p:txBody>
      </p:sp>
      <p:cxnSp>
        <p:nvCxnSpPr>
          <p:cNvPr id="5" name="直接连接符 4">
            <a:extLst>
              <a:ext uri="{FF2B5EF4-FFF2-40B4-BE49-F238E27FC236}">
                <a16:creationId xmlns:a16="http://schemas.microsoft.com/office/drawing/2014/main" id="{E2255D27-445C-4C04-BD10-CDB731E3514C}"/>
              </a:ext>
            </a:extLst>
          </p:cNvPr>
          <p:cNvCxnSpPr/>
          <p:nvPr/>
        </p:nvCxnSpPr>
        <p:spPr>
          <a:xfrm>
            <a:off x="896327" y="961522"/>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F0849AC6-E556-B577-00D9-B72CB50A7CDC}"/>
              </a:ext>
            </a:extLst>
          </p:cNvPr>
          <p:cNvSpPr txBox="1"/>
          <p:nvPr/>
        </p:nvSpPr>
        <p:spPr>
          <a:xfrm>
            <a:off x="6804647" y="1690688"/>
            <a:ext cx="4738254" cy="1200329"/>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rPr>
              <a:t>2023</a:t>
            </a:r>
            <a:r>
              <a:rPr lang="zh-CN" altLang="en-US" dirty="0">
                <a:latin typeface="宋体" panose="02010600030101010101" pitchFamily="2" charset="-122"/>
                <a:ea typeface="宋体" panose="02010600030101010101" pitchFamily="2" charset="-122"/>
              </a:rPr>
              <a:t>年</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月</a:t>
            </a:r>
            <a:r>
              <a:rPr lang="en-US" altLang="zh-CN" dirty="0">
                <a:latin typeface="宋体" panose="02010600030101010101" pitchFamily="2" charset="-122"/>
                <a:ea typeface="宋体" panose="02010600030101010101" pitchFamily="2" charset="-122"/>
              </a:rPr>
              <a:t>13</a:t>
            </a:r>
            <a:r>
              <a:rPr lang="zh-CN" altLang="en-US" dirty="0">
                <a:latin typeface="宋体" panose="02010600030101010101" pitchFamily="2" charset="-122"/>
                <a:ea typeface="宋体" panose="02010600030101010101" pitchFamily="2" charset="-122"/>
              </a:rPr>
              <a:t>日，</a:t>
            </a:r>
            <a:r>
              <a:rPr lang="zh-CN" altLang="en-US" dirty="0">
                <a:solidFill>
                  <a:srgbClr val="FF0000"/>
                </a:solidFill>
                <a:latin typeface="宋体" panose="02010600030101010101" pitchFamily="2" charset="-122"/>
                <a:ea typeface="宋体" panose="02010600030101010101" pitchFamily="2" charset="-122"/>
              </a:rPr>
              <a:t>澄清公告</a:t>
            </a:r>
            <a:r>
              <a:rPr lang="zh-CN" altLang="en-US" dirty="0">
                <a:latin typeface="宋体" panose="02010600030101010101" pitchFamily="2" charset="-122"/>
                <a:ea typeface="宋体" panose="02010600030101010101" pitchFamily="2" charset="-122"/>
              </a:rPr>
              <a:t>：公司现阶段不具备提供</a:t>
            </a:r>
            <a:r>
              <a:rPr lang="en-US" altLang="zh-CN" dirty="0" err="1">
                <a:latin typeface="宋体" panose="02010600030101010101" pitchFamily="2" charset="-122"/>
                <a:ea typeface="宋体" panose="02010600030101010101" pitchFamily="2" charset="-122"/>
              </a:rPr>
              <a:t>ChatGPT</a:t>
            </a:r>
            <a:r>
              <a:rPr lang="zh-CN" altLang="en-US" dirty="0">
                <a:latin typeface="宋体" panose="02010600030101010101" pitchFamily="2" charset="-122"/>
                <a:ea typeface="宋体" panose="02010600030101010101" pitchFamily="2" charset="-122"/>
              </a:rPr>
              <a:t>相关产品和服务的条件和能力。。。公司未与</a:t>
            </a:r>
            <a:r>
              <a:rPr lang="en-US" altLang="zh-CN" dirty="0" err="1">
                <a:latin typeface="宋体" panose="02010600030101010101" pitchFamily="2" charset="-122"/>
                <a:ea typeface="宋体" panose="02010600030101010101" pitchFamily="2" charset="-122"/>
              </a:rPr>
              <a:t>OpenAI</a:t>
            </a:r>
            <a:r>
              <a:rPr lang="zh-CN" altLang="en-US" dirty="0">
                <a:latin typeface="宋体" panose="02010600030101010101" pitchFamily="2" charset="-122"/>
                <a:ea typeface="宋体" panose="02010600030101010101" pitchFamily="2" charset="-122"/>
              </a:rPr>
              <a:t>开展合作，其</a:t>
            </a:r>
            <a:r>
              <a:rPr lang="en-US" altLang="zh-CN" dirty="0" err="1">
                <a:latin typeface="宋体" panose="02010600030101010101" pitchFamily="2" charset="-122"/>
                <a:ea typeface="宋体" panose="02010600030101010101" pitchFamily="2" charset="-122"/>
              </a:rPr>
              <a:t>ChatGPT</a:t>
            </a:r>
            <a:r>
              <a:rPr lang="zh-CN" altLang="en-US" dirty="0">
                <a:latin typeface="宋体" panose="02010600030101010101" pitchFamily="2" charset="-122"/>
                <a:ea typeface="宋体" panose="02010600030101010101" pitchFamily="2" charset="-122"/>
              </a:rPr>
              <a:t>的产品和服务未给公司带来业务收入。</a:t>
            </a:r>
          </a:p>
        </p:txBody>
      </p:sp>
      <p:pic>
        <p:nvPicPr>
          <p:cNvPr id="11" name="图片 10">
            <a:extLst>
              <a:ext uri="{FF2B5EF4-FFF2-40B4-BE49-F238E27FC236}">
                <a16:creationId xmlns:a16="http://schemas.microsoft.com/office/drawing/2014/main" id="{F97F3A96-692A-CBED-2523-03ED167DC330}"/>
              </a:ext>
            </a:extLst>
          </p:cNvPr>
          <p:cNvPicPr>
            <a:picLocks noChangeAspect="1"/>
          </p:cNvPicPr>
          <p:nvPr/>
        </p:nvPicPr>
        <p:blipFill>
          <a:blip r:embed="rId2"/>
          <a:stretch>
            <a:fillRect/>
          </a:stretch>
        </p:blipFill>
        <p:spPr>
          <a:xfrm>
            <a:off x="1070186" y="3179349"/>
            <a:ext cx="10472715" cy="3087308"/>
          </a:xfrm>
          <a:prstGeom prst="rect">
            <a:avLst/>
          </a:prstGeom>
        </p:spPr>
      </p:pic>
    </p:spTree>
    <p:extLst>
      <p:ext uri="{BB962C8B-B14F-4D97-AF65-F5344CB8AC3E}">
        <p14:creationId xmlns:p14="http://schemas.microsoft.com/office/powerpoint/2010/main" val="3979714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E132B-383E-4775-A5D4-91087AA04C78}"/>
              </a:ext>
            </a:extLst>
          </p:cNvPr>
          <p:cNvSpPr>
            <a:spLocks noGrp="1"/>
          </p:cNvSpPr>
          <p:nvPr>
            <p:ph type="title"/>
          </p:nvPr>
        </p:nvSpPr>
        <p:spPr>
          <a:xfrm>
            <a:off x="838200" y="365126"/>
            <a:ext cx="10515600" cy="535420"/>
          </a:xfrm>
        </p:spPr>
        <p:txBody>
          <a:bodyPr>
            <a:normAutofit/>
          </a:bodyPr>
          <a:lstStyle/>
          <a:p>
            <a:r>
              <a:rPr lang="zh-CN" altLang="en-US" sz="2800" dirty="0">
                <a:latin typeface="宋体" panose="02010600030101010101" pitchFamily="2" charset="-122"/>
                <a:ea typeface="宋体" panose="02010600030101010101" pitchFamily="2" charset="-122"/>
              </a:rPr>
              <a:t>格灵深瞳</a:t>
            </a:r>
          </a:p>
        </p:txBody>
      </p:sp>
      <p:sp>
        <p:nvSpPr>
          <p:cNvPr id="3" name="内容占位符 2">
            <a:extLst>
              <a:ext uri="{FF2B5EF4-FFF2-40B4-BE49-F238E27FC236}">
                <a16:creationId xmlns:a16="http://schemas.microsoft.com/office/drawing/2014/main" id="{90C1B1E7-3837-4792-95F8-F1851BDE4539}"/>
              </a:ext>
            </a:extLst>
          </p:cNvPr>
          <p:cNvSpPr>
            <a:spLocks noGrp="1"/>
          </p:cNvSpPr>
          <p:nvPr>
            <p:ph idx="1"/>
          </p:nvPr>
        </p:nvSpPr>
        <p:spPr>
          <a:xfrm>
            <a:off x="838200" y="1167440"/>
            <a:ext cx="10515600" cy="5009524"/>
          </a:xfrm>
        </p:spPr>
        <p:txBody>
          <a:bodyPr>
            <a:normAutofit/>
          </a:bodyPr>
          <a:lstStyle/>
          <a:p>
            <a:pPr>
              <a:lnSpc>
                <a:spcPct val="100000"/>
              </a:lnSpc>
            </a:pPr>
            <a:r>
              <a:rPr lang="zh-CN" altLang="en-US" sz="2400" dirty="0">
                <a:latin typeface="宋体" panose="02010600030101010101" pitchFamily="2" charset="-122"/>
                <a:ea typeface="宋体" panose="02010600030101010101" pitchFamily="2" charset="-122"/>
              </a:rPr>
              <a:t>公司优势</a:t>
            </a:r>
            <a:endParaRPr lang="en-US" altLang="zh-CN" sz="2400" dirty="0">
              <a:latin typeface="宋体" panose="02010600030101010101" pitchFamily="2" charset="-122"/>
              <a:ea typeface="宋体" panose="02010600030101010101" pitchFamily="2" charset="-122"/>
            </a:endParaRPr>
          </a:p>
          <a:p>
            <a:pPr marL="539750" indent="-269875">
              <a:lnSpc>
                <a:spcPct val="100000"/>
              </a:lnSpc>
              <a:buSzPct val="70000"/>
              <a:buFont typeface="Wingdings" panose="05000000000000000000" pitchFamily="2" charset="2"/>
              <a:buChar char="p"/>
            </a:pPr>
            <a:r>
              <a:rPr lang="zh-CN" altLang="en-US" sz="2400" dirty="0">
                <a:latin typeface="宋体" panose="02010600030101010101" pitchFamily="2" charset="-122"/>
                <a:ea typeface="宋体" panose="02010600030101010101" pitchFamily="2" charset="-122"/>
              </a:rPr>
              <a:t>公司是人工智能产业早期探索者之一，在计算机视觉领域拥有大量自主研发的核心算法，且在多个细分场景公司算法竞争优势明显</a:t>
            </a:r>
            <a:endParaRPr lang="en-US" altLang="zh-CN" sz="2400" dirty="0">
              <a:latin typeface="宋体" panose="02010600030101010101" pitchFamily="2" charset="-122"/>
              <a:ea typeface="宋体" panose="02010600030101010101" pitchFamily="2" charset="-122"/>
            </a:endParaRPr>
          </a:p>
          <a:p>
            <a:pPr marL="539750" indent="-269875">
              <a:lnSpc>
                <a:spcPct val="100000"/>
              </a:lnSpc>
              <a:buSzPct val="70000"/>
              <a:buFont typeface="Wingdings" panose="05000000000000000000" pitchFamily="2" charset="2"/>
              <a:buChar char="p"/>
            </a:pPr>
            <a:r>
              <a:rPr lang="zh-CN" altLang="en-US" sz="2400" dirty="0">
                <a:latin typeface="宋体" panose="02010600030101010101" pitchFamily="2" charset="-122"/>
                <a:ea typeface="宋体" panose="02010600030101010101" pitchFamily="2" charset="-122"/>
              </a:rPr>
              <a:t>公司与行业优质客户深度合作，商业化落地颇有成效</a:t>
            </a:r>
            <a:endParaRPr lang="en-US" altLang="zh-CN" sz="2400" dirty="0">
              <a:latin typeface="宋体" panose="02010600030101010101" pitchFamily="2" charset="-122"/>
              <a:ea typeface="宋体" panose="02010600030101010101" pitchFamily="2" charset="-122"/>
            </a:endParaRPr>
          </a:p>
          <a:p>
            <a:pPr marL="539750" indent="-269875">
              <a:lnSpc>
                <a:spcPct val="100000"/>
              </a:lnSpc>
              <a:buSzPct val="70000"/>
              <a:buFont typeface="Wingdings" panose="05000000000000000000" pitchFamily="2" charset="2"/>
              <a:buChar char="p"/>
            </a:pPr>
            <a:r>
              <a:rPr lang="zh-CN" altLang="en-US" sz="2400" dirty="0">
                <a:latin typeface="宋体" panose="02010600030101010101" pitchFamily="2" charset="-122"/>
                <a:ea typeface="宋体" panose="02010600030101010101" pitchFamily="2" charset="-122"/>
              </a:rPr>
              <a:t>人工智能行业发展潜力大</a:t>
            </a:r>
            <a:endParaRPr lang="en-US" altLang="zh-CN" sz="2400" dirty="0">
              <a:latin typeface="宋体" panose="02010600030101010101" pitchFamily="2" charset="-122"/>
              <a:ea typeface="宋体" panose="02010600030101010101" pitchFamily="2" charset="-122"/>
            </a:endParaRPr>
          </a:p>
          <a:p>
            <a:pPr>
              <a:lnSpc>
                <a:spcPct val="100000"/>
              </a:lnSpc>
            </a:pPr>
            <a:endParaRPr lang="en-US" altLang="zh-CN" sz="2400" dirty="0">
              <a:latin typeface="宋体" panose="02010600030101010101" pitchFamily="2" charset="-122"/>
              <a:ea typeface="宋体" panose="02010600030101010101" pitchFamily="2" charset="-122"/>
            </a:endParaRPr>
          </a:p>
          <a:p>
            <a:pPr>
              <a:lnSpc>
                <a:spcPct val="100000"/>
              </a:lnSpc>
            </a:pPr>
            <a:r>
              <a:rPr lang="zh-CN" altLang="en-US" sz="2400" dirty="0">
                <a:latin typeface="宋体" panose="02010600030101010101" pitchFamily="2" charset="-122"/>
                <a:ea typeface="宋体" panose="02010600030101010101" pitchFamily="2" charset="-122"/>
              </a:rPr>
              <a:t>潜在风险</a:t>
            </a:r>
            <a:endParaRPr lang="en-US" altLang="zh-CN" sz="2400" dirty="0">
              <a:latin typeface="宋体" panose="02010600030101010101" pitchFamily="2" charset="-122"/>
              <a:ea typeface="宋体" panose="02010600030101010101" pitchFamily="2" charset="-122"/>
            </a:endParaRPr>
          </a:p>
          <a:p>
            <a:pPr marL="539750" indent="-269875">
              <a:lnSpc>
                <a:spcPct val="100000"/>
              </a:lnSpc>
              <a:buSzPct val="70000"/>
              <a:buFont typeface="Wingdings" panose="05000000000000000000" pitchFamily="2" charset="2"/>
              <a:buChar char="p"/>
            </a:pPr>
            <a:r>
              <a:rPr lang="zh-CN" altLang="en-US" sz="2400" b="0" i="0" dirty="0">
                <a:solidFill>
                  <a:srgbClr val="333333"/>
                </a:solidFill>
                <a:effectLst/>
                <a:latin typeface="宋体" panose="02010600030101010101" pitchFamily="2" charset="-122"/>
                <a:ea typeface="宋体" panose="02010600030101010101" pitchFamily="2" charset="-122"/>
              </a:rPr>
              <a:t>安防和金融等重要行业进入相对较晚，收入占比较小；</a:t>
            </a:r>
            <a:endParaRPr lang="en-US" altLang="zh-CN" sz="2400" dirty="0">
              <a:solidFill>
                <a:srgbClr val="333333"/>
              </a:solidFill>
              <a:latin typeface="宋体" panose="02010600030101010101" pitchFamily="2" charset="-122"/>
              <a:ea typeface="宋体" panose="02010600030101010101" pitchFamily="2" charset="-122"/>
            </a:endParaRPr>
          </a:p>
          <a:p>
            <a:pPr marL="539750" indent="-269875">
              <a:lnSpc>
                <a:spcPct val="100000"/>
              </a:lnSpc>
              <a:buSzPct val="70000"/>
              <a:buFont typeface="Wingdings" panose="05000000000000000000" pitchFamily="2" charset="2"/>
              <a:buChar char="p"/>
            </a:pPr>
            <a:r>
              <a:rPr lang="zh-CN" altLang="en-US" sz="2400" b="0" i="0" dirty="0">
                <a:solidFill>
                  <a:srgbClr val="333333"/>
                </a:solidFill>
                <a:effectLst/>
                <a:latin typeface="宋体" panose="02010600030101010101" pitchFamily="2" charset="-122"/>
                <a:ea typeface="宋体" panose="02010600030101010101" pitchFamily="2" charset="-122"/>
              </a:rPr>
              <a:t>大客户集中度较高；</a:t>
            </a:r>
            <a:endParaRPr lang="en-US" altLang="zh-CN" sz="2400" dirty="0">
              <a:solidFill>
                <a:srgbClr val="333333"/>
              </a:solidFill>
              <a:latin typeface="宋体" panose="02010600030101010101" pitchFamily="2" charset="-122"/>
              <a:ea typeface="宋体" panose="02010600030101010101" pitchFamily="2" charset="-122"/>
            </a:endParaRPr>
          </a:p>
          <a:p>
            <a:pPr marL="539750" indent="-269875">
              <a:lnSpc>
                <a:spcPct val="100000"/>
              </a:lnSpc>
              <a:buSzPct val="70000"/>
              <a:buFont typeface="Wingdings" panose="05000000000000000000" pitchFamily="2" charset="2"/>
              <a:buChar char="p"/>
            </a:pPr>
            <a:r>
              <a:rPr lang="zh-CN" altLang="en-US" sz="2400" b="0" i="0" dirty="0">
                <a:solidFill>
                  <a:srgbClr val="333333"/>
                </a:solidFill>
                <a:effectLst/>
                <a:latin typeface="宋体" panose="02010600030101010101" pitchFamily="2" charset="-122"/>
                <a:ea typeface="宋体" panose="02010600030101010101" pitchFamily="2" charset="-122"/>
              </a:rPr>
              <a:t>研发团队相比同行较小</a:t>
            </a:r>
            <a:endParaRPr lang="en-US" altLang="zh-CN" sz="2400" dirty="0">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id="{1F5EAA26-3AD4-46D8-B757-C10D25C107A1}"/>
              </a:ext>
            </a:extLst>
          </p:cNvPr>
          <p:cNvSpPr>
            <a:spLocks noGrp="1"/>
          </p:cNvSpPr>
          <p:nvPr>
            <p:ph type="sldNum" sz="quarter" idx="12"/>
          </p:nvPr>
        </p:nvSpPr>
        <p:spPr/>
        <p:txBody>
          <a:bodyPr/>
          <a:lstStyle/>
          <a:p>
            <a:fld id="{D59A92B6-63D0-4749-8E4E-E12FD465A899}" type="slidenum">
              <a:rPr lang="zh-CN" altLang="en-US" smtClean="0"/>
              <a:t>33</a:t>
            </a:fld>
            <a:endParaRPr lang="zh-CN" altLang="en-US"/>
          </a:p>
        </p:txBody>
      </p:sp>
      <p:cxnSp>
        <p:nvCxnSpPr>
          <p:cNvPr id="5" name="直接连接符 4">
            <a:extLst>
              <a:ext uri="{FF2B5EF4-FFF2-40B4-BE49-F238E27FC236}">
                <a16:creationId xmlns:a16="http://schemas.microsoft.com/office/drawing/2014/main" id="{E2255D27-445C-4C04-BD10-CDB731E3514C}"/>
              </a:ext>
            </a:extLst>
          </p:cNvPr>
          <p:cNvCxnSpPr/>
          <p:nvPr/>
        </p:nvCxnSpPr>
        <p:spPr>
          <a:xfrm>
            <a:off x="903254" y="900546"/>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68486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E132B-383E-4775-A5D4-91087AA04C78}"/>
              </a:ext>
            </a:extLst>
          </p:cNvPr>
          <p:cNvSpPr>
            <a:spLocks noGrp="1"/>
          </p:cNvSpPr>
          <p:nvPr>
            <p:ph type="title"/>
          </p:nvPr>
        </p:nvSpPr>
        <p:spPr>
          <a:xfrm>
            <a:off x="838200" y="365126"/>
            <a:ext cx="10515600" cy="535420"/>
          </a:xfrm>
        </p:spPr>
        <p:txBody>
          <a:bodyPr>
            <a:normAutofit/>
          </a:bodyPr>
          <a:lstStyle/>
          <a:p>
            <a:r>
              <a:rPr lang="zh-CN" altLang="en-US" sz="2800" dirty="0">
                <a:latin typeface="宋体" panose="02010600030101010101" pitchFamily="2" charset="-122"/>
                <a:ea typeface="宋体" panose="02010600030101010101" pitchFamily="2" charset="-122"/>
              </a:rPr>
              <a:t>格灵深瞳</a:t>
            </a:r>
          </a:p>
        </p:txBody>
      </p:sp>
      <p:sp>
        <p:nvSpPr>
          <p:cNvPr id="3" name="内容占位符 2">
            <a:extLst>
              <a:ext uri="{FF2B5EF4-FFF2-40B4-BE49-F238E27FC236}">
                <a16:creationId xmlns:a16="http://schemas.microsoft.com/office/drawing/2014/main" id="{90C1B1E7-3837-4792-95F8-F1851BDE4539}"/>
              </a:ext>
            </a:extLst>
          </p:cNvPr>
          <p:cNvSpPr>
            <a:spLocks noGrp="1"/>
          </p:cNvSpPr>
          <p:nvPr>
            <p:ph idx="1"/>
          </p:nvPr>
        </p:nvSpPr>
        <p:spPr>
          <a:xfrm>
            <a:off x="838200" y="1167440"/>
            <a:ext cx="10190018" cy="5009524"/>
          </a:xfrm>
        </p:spPr>
        <p:txBody>
          <a:bodyPr>
            <a:normAutofit/>
          </a:bodyPr>
          <a:lstStyle/>
          <a:p>
            <a:r>
              <a:rPr lang="zh-CN" altLang="en-US" sz="2400" dirty="0">
                <a:latin typeface="宋体" panose="02010600030101010101" pitchFamily="2" charset="-122"/>
                <a:ea typeface="宋体" panose="02010600030101010101" pitchFamily="2" charset="-122"/>
              </a:rPr>
              <a:t>公司主要客户</a:t>
            </a:r>
            <a:endParaRPr lang="en-US" altLang="zh-CN" sz="2400" dirty="0">
              <a:latin typeface="宋体" panose="02010600030101010101" pitchFamily="2" charset="-122"/>
              <a:ea typeface="宋体" panose="02010600030101010101" pitchFamily="2" charset="-122"/>
            </a:endParaRPr>
          </a:p>
          <a:p>
            <a:pPr marL="450850" indent="-180975" algn="l">
              <a:buSzPct val="70000"/>
              <a:buFont typeface="Wingdings" panose="05000000000000000000" pitchFamily="2" charset="2"/>
              <a:buChar char="p"/>
            </a:pPr>
            <a:r>
              <a:rPr lang="en-US" altLang="zh-CN" sz="2400" b="0" i="0" u="none" strike="noStrike" baseline="0" dirty="0">
                <a:latin typeface="宋体" panose="02010600030101010101" pitchFamily="2" charset="-122"/>
                <a:ea typeface="宋体" panose="02010600030101010101" pitchFamily="2" charset="-122"/>
              </a:rPr>
              <a:t>2018-2020</a:t>
            </a:r>
            <a:r>
              <a:rPr lang="zh-CN" altLang="en-US" sz="2400" b="0" i="0" u="none" strike="noStrike" baseline="0" dirty="0">
                <a:latin typeface="宋体" panose="02010600030101010101" pitchFamily="2" charset="-122"/>
                <a:ea typeface="宋体" panose="02010600030101010101" pitchFamily="2" charset="-122"/>
              </a:rPr>
              <a:t>年，公司对前五大客户销售收入合计占当期主营业务收入的比例分别为</a:t>
            </a:r>
            <a:r>
              <a:rPr lang="en-US" altLang="zh-CN" sz="2400" b="0" i="0" u="none" strike="noStrike" baseline="0" dirty="0">
                <a:latin typeface="宋体" panose="02010600030101010101" pitchFamily="2" charset="-122"/>
                <a:ea typeface="宋体" panose="02010600030101010101" pitchFamily="2" charset="-122"/>
              </a:rPr>
              <a:t>78.23%</a:t>
            </a:r>
            <a:r>
              <a:rPr lang="zh-CN" altLang="en-US" sz="2400" b="0" i="0" u="none" strike="noStrike" baseline="0" dirty="0">
                <a:latin typeface="宋体" panose="02010600030101010101" pitchFamily="2" charset="-122"/>
                <a:ea typeface="宋体" panose="02010600030101010101" pitchFamily="2" charset="-122"/>
              </a:rPr>
              <a:t>、</a:t>
            </a:r>
            <a:r>
              <a:rPr lang="en-US" altLang="zh-CN" sz="2400" b="0" i="0" u="none" strike="noStrike" baseline="0" dirty="0">
                <a:latin typeface="宋体" panose="02010600030101010101" pitchFamily="2" charset="-122"/>
                <a:ea typeface="宋体" panose="02010600030101010101" pitchFamily="2" charset="-122"/>
              </a:rPr>
              <a:t>67.55%</a:t>
            </a:r>
            <a:r>
              <a:rPr lang="zh-CN" altLang="en-US" sz="2400" b="0" i="0" u="none" strike="noStrike" baseline="0" dirty="0">
                <a:latin typeface="宋体" panose="02010600030101010101" pitchFamily="2" charset="-122"/>
                <a:ea typeface="宋体" panose="02010600030101010101" pitchFamily="2" charset="-122"/>
              </a:rPr>
              <a:t>和</a:t>
            </a:r>
            <a:r>
              <a:rPr lang="en-US" altLang="zh-CN" sz="2400" b="0" i="0" u="none" strike="noStrike" baseline="0" dirty="0">
                <a:latin typeface="宋体" panose="02010600030101010101" pitchFamily="2" charset="-122"/>
                <a:ea typeface="宋体" panose="02010600030101010101" pitchFamily="2" charset="-122"/>
              </a:rPr>
              <a:t>57.57%</a:t>
            </a:r>
            <a:r>
              <a:rPr lang="zh-CN" altLang="en-US" sz="2400" b="0" i="0" u="none" strike="noStrike" baseline="0" dirty="0">
                <a:latin typeface="宋体" panose="02010600030101010101" pitchFamily="2" charset="-122"/>
                <a:ea typeface="宋体" panose="02010600030101010101" pitchFamily="2" charset="-122"/>
              </a:rPr>
              <a:t>，集中度较高</a:t>
            </a:r>
            <a:endParaRPr lang="en-US" altLang="zh-CN" sz="2400" b="0" i="0" u="none" strike="noStrike" baseline="0" dirty="0">
              <a:latin typeface="宋体" panose="02010600030101010101" pitchFamily="2" charset="-122"/>
              <a:ea typeface="宋体" panose="02010600030101010101" pitchFamily="2" charset="-122"/>
            </a:endParaRPr>
          </a:p>
          <a:p>
            <a:pPr marL="450850" indent="-180975" algn="l">
              <a:buSzPct val="70000"/>
              <a:buFont typeface="Wingdings" panose="05000000000000000000" pitchFamily="2" charset="2"/>
              <a:buChar char="p"/>
            </a:pPr>
            <a:r>
              <a:rPr lang="zh-CN" altLang="en-US" sz="2400" b="0" i="0" u="none" strike="noStrike" baseline="0" dirty="0">
                <a:latin typeface="宋体" panose="02010600030101010101" pitchFamily="2" charset="-122"/>
                <a:ea typeface="宋体" panose="02010600030101010101" pitchFamily="2" charset="-122"/>
              </a:rPr>
              <a:t>随着收入规模快速增长呈逐年下降的趋势</a:t>
            </a:r>
            <a:endParaRPr lang="en-US" altLang="zh-CN" sz="2400" dirty="0">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id="{1F5EAA26-3AD4-46D8-B757-C10D25C107A1}"/>
              </a:ext>
            </a:extLst>
          </p:cNvPr>
          <p:cNvSpPr>
            <a:spLocks noGrp="1"/>
          </p:cNvSpPr>
          <p:nvPr>
            <p:ph type="sldNum" sz="quarter" idx="12"/>
          </p:nvPr>
        </p:nvSpPr>
        <p:spPr/>
        <p:txBody>
          <a:bodyPr/>
          <a:lstStyle/>
          <a:p>
            <a:fld id="{D59A92B6-63D0-4749-8E4E-E12FD465A899}" type="slidenum">
              <a:rPr lang="zh-CN" altLang="en-US" smtClean="0"/>
              <a:t>34</a:t>
            </a:fld>
            <a:endParaRPr lang="zh-CN" altLang="en-US"/>
          </a:p>
        </p:txBody>
      </p:sp>
      <p:cxnSp>
        <p:nvCxnSpPr>
          <p:cNvPr id="5" name="直接连接符 4">
            <a:extLst>
              <a:ext uri="{FF2B5EF4-FFF2-40B4-BE49-F238E27FC236}">
                <a16:creationId xmlns:a16="http://schemas.microsoft.com/office/drawing/2014/main" id="{E2255D27-445C-4C04-BD10-CDB731E3514C}"/>
              </a:ext>
            </a:extLst>
          </p:cNvPr>
          <p:cNvCxnSpPr/>
          <p:nvPr/>
        </p:nvCxnSpPr>
        <p:spPr>
          <a:xfrm>
            <a:off x="903254" y="900546"/>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4" name="图片 13">
            <a:extLst>
              <a:ext uri="{FF2B5EF4-FFF2-40B4-BE49-F238E27FC236}">
                <a16:creationId xmlns:a16="http://schemas.microsoft.com/office/drawing/2014/main" id="{1D4E8FC2-4430-4644-AB91-993C35188F65}"/>
              </a:ext>
            </a:extLst>
          </p:cNvPr>
          <p:cNvPicPr>
            <a:picLocks noChangeAspect="1"/>
          </p:cNvPicPr>
          <p:nvPr/>
        </p:nvPicPr>
        <p:blipFill>
          <a:blip r:embed="rId2"/>
          <a:stretch>
            <a:fillRect/>
          </a:stretch>
        </p:blipFill>
        <p:spPr>
          <a:xfrm>
            <a:off x="6360377" y="2982327"/>
            <a:ext cx="5466584" cy="1605208"/>
          </a:xfrm>
          <a:prstGeom prst="rect">
            <a:avLst/>
          </a:prstGeom>
        </p:spPr>
      </p:pic>
      <p:grpSp>
        <p:nvGrpSpPr>
          <p:cNvPr id="19" name="组合 18">
            <a:extLst>
              <a:ext uri="{FF2B5EF4-FFF2-40B4-BE49-F238E27FC236}">
                <a16:creationId xmlns:a16="http://schemas.microsoft.com/office/drawing/2014/main" id="{FA4B6678-5A29-4348-A6E7-388CB08BAF02}"/>
              </a:ext>
            </a:extLst>
          </p:cNvPr>
          <p:cNvGrpSpPr/>
          <p:nvPr/>
        </p:nvGrpSpPr>
        <p:grpSpPr>
          <a:xfrm>
            <a:off x="432310" y="3784931"/>
            <a:ext cx="5721781" cy="2347074"/>
            <a:chOff x="508289" y="2841453"/>
            <a:chExt cx="7162800" cy="2714625"/>
          </a:xfrm>
        </p:grpSpPr>
        <p:pic>
          <p:nvPicPr>
            <p:cNvPr id="16" name="图片 15">
              <a:extLst>
                <a:ext uri="{FF2B5EF4-FFF2-40B4-BE49-F238E27FC236}">
                  <a16:creationId xmlns:a16="http://schemas.microsoft.com/office/drawing/2014/main" id="{1420A971-A31C-443C-81DA-F848D0A082F6}"/>
                </a:ext>
              </a:extLst>
            </p:cNvPr>
            <p:cNvPicPr>
              <a:picLocks noChangeAspect="1"/>
            </p:cNvPicPr>
            <p:nvPr/>
          </p:nvPicPr>
          <p:blipFill>
            <a:blip r:embed="rId3"/>
            <a:stretch>
              <a:fillRect/>
            </a:stretch>
          </p:blipFill>
          <p:spPr>
            <a:xfrm>
              <a:off x="515216" y="2841453"/>
              <a:ext cx="7143750" cy="723900"/>
            </a:xfrm>
            <a:prstGeom prst="rect">
              <a:avLst/>
            </a:prstGeom>
          </p:spPr>
        </p:pic>
        <p:pic>
          <p:nvPicPr>
            <p:cNvPr id="18" name="图片 17">
              <a:extLst>
                <a:ext uri="{FF2B5EF4-FFF2-40B4-BE49-F238E27FC236}">
                  <a16:creationId xmlns:a16="http://schemas.microsoft.com/office/drawing/2014/main" id="{DE22DE4F-D57A-4297-8020-4C38874580B8}"/>
                </a:ext>
              </a:extLst>
            </p:cNvPr>
            <p:cNvPicPr>
              <a:picLocks noChangeAspect="1"/>
            </p:cNvPicPr>
            <p:nvPr/>
          </p:nvPicPr>
          <p:blipFill>
            <a:blip r:embed="rId4"/>
            <a:stretch>
              <a:fillRect/>
            </a:stretch>
          </p:blipFill>
          <p:spPr>
            <a:xfrm>
              <a:off x="508289" y="3565353"/>
              <a:ext cx="7162800" cy="1990725"/>
            </a:xfrm>
            <a:prstGeom prst="rect">
              <a:avLst/>
            </a:prstGeom>
          </p:spPr>
        </p:pic>
      </p:grpSp>
      <p:grpSp>
        <p:nvGrpSpPr>
          <p:cNvPr id="10" name="组合 9">
            <a:extLst>
              <a:ext uri="{FF2B5EF4-FFF2-40B4-BE49-F238E27FC236}">
                <a16:creationId xmlns:a16="http://schemas.microsoft.com/office/drawing/2014/main" id="{E3552703-27EC-FFBA-F451-8D0D106287FD}"/>
              </a:ext>
            </a:extLst>
          </p:cNvPr>
          <p:cNvGrpSpPr/>
          <p:nvPr/>
        </p:nvGrpSpPr>
        <p:grpSpPr>
          <a:xfrm>
            <a:off x="6844833" y="4800260"/>
            <a:ext cx="4914857" cy="1556090"/>
            <a:chOff x="6844833" y="4800260"/>
            <a:chExt cx="4914857" cy="1556090"/>
          </a:xfrm>
        </p:grpSpPr>
        <p:pic>
          <p:nvPicPr>
            <p:cNvPr id="7" name="图片 6">
              <a:extLst>
                <a:ext uri="{FF2B5EF4-FFF2-40B4-BE49-F238E27FC236}">
                  <a16:creationId xmlns:a16="http://schemas.microsoft.com/office/drawing/2014/main" id="{0A09CA5C-AF8E-66A6-12EF-C0E859F4F631}"/>
                </a:ext>
              </a:extLst>
            </p:cNvPr>
            <p:cNvPicPr>
              <a:picLocks noChangeAspect="1"/>
            </p:cNvPicPr>
            <p:nvPr/>
          </p:nvPicPr>
          <p:blipFill>
            <a:blip r:embed="rId5"/>
            <a:stretch>
              <a:fillRect/>
            </a:stretch>
          </p:blipFill>
          <p:spPr>
            <a:xfrm>
              <a:off x="6844833" y="4800260"/>
              <a:ext cx="2006537" cy="1556090"/>
            </a:xfrm>
            <a:prstGeom prst="rect">
              <a:avLst/>
            </a:prstGeom>
          </p:spPr>
        </p:pic>
        <p:pic>
          <p:nvPicPr>
            <p:cNvPr id="9" name="图片 8">
              <a:extLst>
                <a:ext uri="{FF2B5EF4-FFF2-40B4-BE49-F238E27FC236}">
                  <a16:creationId xmlns:a16="http://schemas.microsoft.com/office/drawing/2014/main" id="{A27B2019-3662-44BD-4B37-7D5EF90765DE}"/>
                </a:ext>
              </a:extLst>
            </p:cNvPr>
            <p:cNvPicPr>
              <a:picLocks noChangeAspect="1"/>
            </p:cNvPicPr>
            <p:nvPr/>
          </p:nvPicPr>
          <p:blipFill>
            <a:blip r:embed="rId6"/>
            <a:stretch>
              <a:fillRect/>
            </a:stretch>
          </p:blipFill>
          <p:spPr>
            <a:xfrm>
              <a:off x="9029863" y="4800260"/>
              <a:ext cx="2729827" cy="1556090"/>
            </a:xfrm>
            <a:prstGeom prst="rect">
              <a:avLst/>
            </a:prstGeom>
          </p:spPr>
        </p:pic>
      </p:grpSp>
      <p:sp>
        <p:nvSpPr>
          <p:cNvPr id="11" name="文本框 10">
            <a:extLst>
              <a:ext uri="{FF2B5EF4-FFF2-40B4-BE49-F238E27FC236}">
                <a16:creationId xmlns:a16="http://schemas.microsoft.com/office/drawing/2014/main" id="{B24F15F7-638C-8D12-9C8B-E2BD35CC379A}"/>
              </a:ext>
            </a:extLst>
          </p:cNvPr>
          <p:cNvSpPr txBox="1"/>
          <p:nvPr/>
        </p:nvSpPr>
        <p:spPr>
          <a:xfrm>
            <a:off x="8019627" y="6443857"/>
            <a:ext cx="4070773" cy="369332"/>
          </a:xfrm>
          <a:prstGeom prst="rect">
            <a:avLst/>
          </a:prstGeom>
          <a:noFill/>
        </p:spPr>
        <p:txBody>
          <a:bodyPr wrap="square" rtlCol="0">
            <a:spAutoFit/>
          </a:bodyPr>
          <a:lstStyle/>
          <a:p>
            <a:r>
              <a:rPr lang="en-US" altLang="zh-CN" dirty="0"/>
              <a:t>2022</a:t>
            </a:r>
            <a:r>
              <a:rPr lang="zh-CN" altLang="en-US" dirty="0"/>
              <a:t>，</a:t>
            </a:r>
            <a:r>
              <a:rPr lang="en-US" altLang="zh-CN" dirty="0"/>
              <a:t>2023</a:t>
            </a:r>
            <a:r>
              <a:rPr lang="zh-CN" altLang="en-US" dirty="0"/>
              <a:t>年主要客户</a:t>
            </a:r>
          </a:p>
        </p:txBody>
      </p:sp>
    </p:spTree>
    <p:extLst>
      <p:ext uri="{BB962C8B-B14F-4D97-AF65-F5344CB8AC3E}">
        <p14:creationId xmlns:p14="http://schemas.microsoft.com/office/powerpoint/2010/main" val="26773980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E132B-383E-4775-A5D4-91087AA04C78}"/>
              </a:ext>
            </a:extLst>
          </p:cNvPr>
          <p:cNvSpPr>
            <a:spLocks noGrp="1"/>
          </p:cNvSpPr>
          <p:nvPr>
            <p:ph type="title"/>
          </p:nvPr>
        </p:nvSpPr>
        <p:spPr>
          <a:xfrm>
            <a:off x="838200" y="365126"/>
            <a:ext cx="10515600" cy="528492"/>
          </a:xfrm>
        </p:spPr>
        <p:txBody>
          <a:bodyPr>
            <a:normAutofit/>
          </a:bodyPr>
          <a:lstStyle/>
          <a:p>
            <a:r>
              <a:rPr lang="en-US" altLang="zh-CN" sz="2800" dirty="0">
                <a:latin typeface="宋体" panose="02010600030101010101" pitchFamily="2" charset="-122"/>
                <a:ea typeface="宋体" panose="02010600030101010101" pitchFamily="2" charset="-122"/>
              </a:rPr>
              <a:t>IPO</a:t>
            </a:r>
            <a:r>
              <a:rPr lang="zh-CN" altLang="en-US" sz="2800" dirty="0">
                <a:latin typeface="宋体" panose="02010600030101010101" pitchFamily="2" charset="-122"/>
                <a:ea typeface="宋体" panose="02010600030101010101" pitchFamily="2" charset="-122"/>
              </a:rPr>
              <a:t>抑价 （</a:t>
            </a:r>
            <a:r>
              <a:rPr lang="en-US" altLang="zh-CN" sz="2800" dirty="0">
                <a:latin typeface="宋体" panose="02010600030101010101" pitchFamily="2" charset="-122"/>
                <a:ea typeface="宋体" panose="02010600030101010101" pitchFamily="2" charset="-122"/>
              </a:rPr>
              <a:t>IPO underpricing</a:t>
            </a:r>
            <a:r>
              <a:rPr lang="zh-CN" altLang="en-US" sz="2800" dirty="0">
                <a:latin typeface="宋体" panose="02010600030101010101" pitchFamily="2" charset="-122"/>
                <a:ea typeface="宋体" panose="02010600030101010101" pitchFamily="2" charset="-122"/>
              </a:rPr>
              <a:t>）</a:t>
            </a:r>
          </a:p>
        </p:txBody>
      </p:sp>
      <p:sp>
        <p:nvSpPr>
          <p:cNvPr id="3" name="内容占位符 2">
            <a:extLst>
              <a:ext uri="{FF2B5EF4-FFF2-40B4-BE49-F238E27FC236}">
                <a16:creationId xmlns:a16="http://schemas.microsoft.com/office/drawing/2014/main" id="{90C1B1E7-3837-4792-95F8-F1851BDE4539}"/>
              </a:ext>
            </a:extLst>
          </p:cNvPr>
          <p:cNvSpPr>
            <a:spLocks noGrp="1"/>
          </p:cNvSpPr>
          <p:nvPr>
            <p:ph idx="1"/>
          </p:nvPr>
        </p:nvSpPr>
        <p:spPr>
          <a:xfrm>
            <a:off x="838200" y="1191492"/>
            <a:ext cx="10515600" cy="4985472"/>
          </a:xfrm>
        </p:spPr>
        <p:txBody>
          <a:bodyPr>
            <a:normAutofit/>
          </a:bodyPr>
          <a:lstStyle/>
          <a:p>
            <a:r>
              <a:rPr lang="en-US" altLang="zh-CN" sz="2400" dirty="0">
                <a:latin typeface="宋体" panose="02010600030101010101" pitchFamily="2" charset="-122"/>
                <a:ea typeface="宋体" panose="02010600030101010101" pitchFamily="2" charset="-122"/>
              </a:rPr>
              <a:t>IPO</a:t>
            </a:r>
            <a:r>
              <a:rPr lang="zh-CN" altLang="en-US" sz="2400" dirty="0">
                <a:latin typeface="宋体" panose="02010600030101010101" pitchFamily="2" charset="-122"/>
                <a:ea typeface="宋体" panose="02010600030101010101" pitchFamily="2" charset="-122"/>
              </a:rPr>
              <a:t>抑价是指发行人或承销商有意抑制发行价，使新股发行价低于新股的内在价值。</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一般情况下，用新股上市首日的收益率来衡量</a:t>
            </a:r>
            <a:r>
              <a:rPr lang="en-US" altLang="zh-CN" sz="2400" dirty="0">
                <a:latin typeface="宋体" panose="02010600030101010101" pitchFamily="2" charset="-122"/>
                <a:ea typeface="宋体" panose="02010600030101010101" pitchFamily="2" charset="-122"/>
              </a:rPr>
              <a:t>IPO</a:t>
            </a:r>
            <a:r>
              <a:rPr lang="zh-CN" altLang="en-US" sz="2400" dirty="0">
                <a:latin typeface="宋体" panose="02010600030101010101" pitchFamily="2" charset="-122"/>
                <a:ea typeface="宋体" panose="02010600030101010101" pitchFamily="2" charset="-122"/>
              </a:rPr>
              <a:t>抑价。</a:t>
            </a:r>
            <a:endParaRPr lang="en-US" altLang="zh-CN" sz="2400" dirty="0">
              <a:latin typeface="宋体" panose="02010600030101010101" pitchFamily="2" charset="-122"/>
              <a:ea typeface="宋体" panose="02010600030101010101" pitchFamily="2" charset="-122"/>
            </a:endParaRPr>
          </a:p>
          <a:p>
            <a:pPr marL="717550" indent="-315913">
              <a:buSzPct val="50000"/>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核准制时，首日最大涨幅</a:t>
            </a:r>
            <a:r>
              <a:rPr lang="en-US" altLang="zh-CN" sz="2400" dirty="0">
                <a:latin typeface="宋体" panose="02010600030101010101" pitchFamily="2" charset="-122"/>
                <a:ea typeface="宋体" panose="02010600030101010101" pitchFamily="2" charset="-122"/>
              </a:rPr>
              <a:t>44%</a:t>
            </a:r>
            <a:r>
              <a:rPr lang="zh-CN" altLang="en-US" sz="2400" dirty="0">
                <a:latin typeface="宋体" panose="02010600030101010101" pitchFamily="2" charset="-122"/>
                <a:ea typeface="宋体" panose="02010600030101010101" pitchFamily="2" charset="-122"/>
              </a:rPr>
              <a:t>，最大跌幅</a:t>
            </a:r>
            <a:r>
              <a:rPr lang="en-US" altLang="zh-CN" sz="2400" dirty="0">
                <a:latin typeface="宋体" panose="02010600030101010101" pitchFamily="2" charset="-122"/>
                <a:ea typeface="宋体" panose="02010600030101010101" pitchFamily="2" charset="-122"/>
              </a:rPr>
              <a:t>36%</a:t>
            </a:r>
            <a:r>
              <a:rPr lang="zh-CN" altLang="en-US" sz="2400" dirty="0">
                <a:latin typeface="宋体" panose="02010600030101010101" pitchFamily="2" charset="-122"/>
                <a:ea typeface="宋体" panose="02010600030101010101" pitchFamily="2" charset="-122"/>
              </a:rPr>
              <a:t>，用涨跌停打开日的收盘价</a:t>
            </a:r>
            <a:endParaRPr lang="en-US" altLang="zh-CN" sz="2400" dirty="0">
              <a:latin typeface="宋体" panose="02010600030101010101" pitchFamily="2" charset="-122"/>
              <a:ea typeface="宋体" panose="02010600030101010101" pitchFamily="2" charset="-122"/>
            </a:endParaRPr>
          </a:p>
          <a:p>
            <a:pPr marL="717550" indent="-315913">
              <a:buSzPct val="50000"/>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注册制时，前五个交易日不设涨跌幅，直接用首日收盘价</a:t>
            </a:r>
            <a:endParaRPr lang="en-US" altLang="zh-CN" sz="2400" dirty="0">
              <a:latin typeface="宋体" panose="02010600030101010101" pitchFamily="2" charset="-122"/>
              <a:ea typeface="宋体" panose="02010600030101010101" pitchFamily="2" charset="-122"/>
            </a:endParaRPr>
          </a:p>
          <a:p>
            <a:pPr marL="717550" indent="-315913">
              <a:buSzPct val="50000"/>
              <a:buFont typeface="Wingdings" panose="05000000000000000000" pitchFamily="2" charset="2"/>
              <a:buChar char="ü"/>
            </a:pPr>
            <a:r>
              <a:rPr lang="en-US" altLang="zh-CN" sz="2400" dirty="0">
                <a:latin typeface="宋体" panose="02010600030101010101" pitchFamily="2" charset="-122"/>
                <a:ea typeface="宋体" panose="02010600030101010101" pitchFamily="2" charset="-122"/>
              </a:rPr>
              <a:t>IPO</a:t>
            </a:r>
            <a:r>
              <a:rPr lang="zh-CN" altLang="en-US" sz="2400" dirty="0">
                <a:latin typeface="宋体" panose="02010600030101010101" pitchFamily="2" charset="-122"/>
                <a:ea typeface="宋体" panose="02010600030101010101" pitchFamily="2" charset="-122"/>
              </a:rPr>
              <a:t>抑价：首日收盘价合理，发行价偏低</a:t>
            </a:r>
            <a:endParaRPr lang="en-US" altLang="zh-CN" sz="2400" dirty="0">
              <a:latin typeface="宋体" panose="02010600030101010101" pitchFamily="2" charset="-122"/>
              <a:ea typeface="宋体" panose="02010600030101010101" pitchFamily="2" charset="-122"/>
            </a:endParaRPr>
          </a:p>
          <a:p>
            <a:pPr marL="717550" indent="-315913">
              <a:buSzPct val="50000"/>
              <a:buFont typeface="Wingdings" panose="05000000000000000000" pitchFamily="2" charset="2"/>
              <a:buChar char="ü"/>
            </a:pPr>
            <a:r>
              <a:rPr lang="en-US" altLang="zh-CN" sz="2400" dirty="0">
                <a:latin typeface="宋体" panose="02010600030101010101" pitchFamily="2" charset="-122"/>
                <a:ea typeface="宋体" panose="02010600030101010101" pitchFamily="2" charset="-122"/>
              </a:rPr>
              <a:t>IPO</a:t>
            </a:r>
            <a:r>
              <a:rPr lang="zh-CN" altLang="en-US" sz="2400" dirty="0">
                <a:latin typeface="宋体" panose="02010600030101010101" pitchFamily="2" charset="-122"/>
                <a:ea typeface="宋体" panose="02010600030101010101" pitchFamily="2" charset="-122"/>
              </a:rPr>
              <a:t>溢价：发行价合理，首日收盘价过高</a:t>
            </a:r>
            <a:endParaRPr lang="en-US" altLang="zh-CN" sz="2400" dirty="0">
              <a:latin typeface="宋体" panose="02010600030101010101" pitchFamily="2" charset="-122"/>
              <a:ea typeface="宋体" panose="02010600030101010101" pitchFamily="2" charset="-122"/>
            </a:endParaRPr>
          </a:p>
          <a:p>
            <a:pPr marL="717550" indent="-315913">
              <a:buSzPct val="50000"/>
              <a:buFont typeface="Wingdings" panose="05000000000000000000" pitchFamily="2" charset="2"/>
              <a:buChar char="ü"/>
            </a:pPr>
            <a:r>
              <a:rPr lang="en-US" altLang="zh-CN" sz="2400" dirty="0">
                <a:latin typeface="宋体" panose="02010600030101010101" pitchFamily="2" charset="-122"/>
                <a:ea typeface="宋体" panose="02010600030101010101" pitchFamily="2" charset="-122"/>
              </a:rPr>
              <a:t>IPO</a:t>
            </a:r>
            <a:r>
              <a:rPr lang="zh-CN" altLang="en-US" sz="2400" dirty="0">
                <a:latin typeface="宋体" panose="02010600030101010101" pitchFamily="2" charset="-122"/>
                <a:ea typeface="宋体" panose="02010600030101010101" pitchFamily="2" charset="-122"/>
              </a:rPr>
              <a:t>破发：首日收盘价低于发行价</a:t>
            </a:r>
            <a:endParaRPr lang="en-US" altLang="zh-CN" sz="2400" dirty="0">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id="{1F5EAA26-3AD4-46D8-B757-C10D25C107A1}"/>
              </a:ext>
            </a:extLst>
          </p:cNvPr>
          <p:cNvSpPr>
            <a:spLocks noGrp="1"/>
          </p:cNvSpPr>
          <p:nvPr>
            <p:ph type="sldNum" sz="quarter" idx="12"/>
          </p:nvPr>
        </p:nvSpPr>
        <p:spPr/>
        <p:txBody>
          <a:bodyPr/>
          <a:lstStyle/>
          <a:p>
            <a:fld id="{D59A92B6-63D0-4749-8E4E-E12FD465A899}" type="slidenum">
              <a:rPr lang="zh-CN" altLang="en-US" smtClean="0"/>
              <a:t>35</a:t>
            </a:fld>
            <a:endParaRPr lang="zh-CN" altLang="en-US"/>
          </a:p>
        </p:txBody>
      </p:sp>
      <p:cxnSp>
        <p:nvCxnSpPr>
          <p:cNvPr id="5" name="直接连接符 4">
            <a:extLst>
              <a:ext uri="{FF2B5EF4-FFF2-40B4-BE49-F238E27FC236}">
                <a16:creationId xmlns:a16="http://schemas.microsoft.com/office/drawing/2014/main" id="{E2255D27-445C-4C04-BD10-CDB731E3514C}"/>
              </a:ext>
            </a:extLst>
          </p:cNvPr>
          <p:cNvCxnSpPr/>
          <p:nvPr/>
        </p:nvCxnSpPr>
        <p:spPr>
          <a:xfrm>
            <a:off x="838200" y="958958"/>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4F18C1F-D544-6A76-ED6C-FBDF0C174F16}"/>
                  </a:ext>
                </a:extLst>
              </p:cNvPr>
              <p:cNvSpPr txBox="1"/>
              <p:nvPr/>
            </p:nvSpPr>
            <p:spPr>
              <a:xfrm>
                <a:off x="2682238" y="5063251"/>
                <a:ext cx="7335521" cy="80227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𝑅</m:t>
                      </m:r>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𝑃</m:t>
                              </m:r>
                            </m:e>
                            <m:sub>
                              <m:r>
                                <a:rPr lang="zh-CN" altLang="en-US" i="0">
                                  <a:latin typeface="Cambria Math" panose="02040503050406030204" pitchFamily="18" charset="0"/>
                                </a:rPr>
                                <m:t>首日收盘价</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𝑃</m:t>
                              </m:r>
                            </m:e>
                            <m:sub>
                              <m:r>
                                <a:rPr lang="zh-CN" altLang="en-US" i="0">
                                  <a:latin typeface="Cambria Math" panose="02040503050406030204" pitchFamily="18" charset="0"/>
                                </a:rPr>
                                <m:t>发行价</m:t>
                              </m:r>
                            </m:sub>
                          </m:sSub>
                        </m:num>
                        <m:den>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𝑃</m:t>
                              </m:r>
                            </m:e>
                            <m:sub>
                              <m:r>
                                <a:rPr lang="zh-CN" altLang="en-US" i="0">
                                  <a:latin typeface="Cambria Math" panose="02040503050406030204" pitchFamily="18" charset="0"/>
                                </a:rPr>
                                <m:t>发行价</m:t>
                              </m:r>
                            </m:sub>
                          </m:sSub>
                        </m:den>
                      </m:f>
                    </m:oMath>
                  </m:oMathPara>
                </a14:m>
                <a:endParaRPr lang="zh-CN" altLang="en-US" dirty="0"/>
              </a:p>
            </p:txBody>
          </p:sp>
        </mc:Choice>
        <mc:Fallback xmlns="">
          <p:sp>
            <p:nvSpPr>
              <p:cNvPr id="8" name="文本框 7">
                <a:extLst>
                  <a:ext uri="{FF2B5EF4-FFF2-40B4-BE49-F238E27FC236}">
                    <a16:creationId xmlns:a16="http://schemas.microsoft.com/office/drawing/2014/main" id="{34F18C1F-D544-6A76-ED6C-FBDF0C174F16}"/>
                  </a:ext>
                </a:extLst>
              </p:cNvPr>
              <p:cNvSpPr txBox="1">
                <a:spLocks noRot="1" noChangeAspect="1" noMove="1" noResize="1" noEditPoints="1" noAdjustHandles="1" noChangeArrowheads="1" noChangeShapeType="1" noTextEdit="1"/>
              </p:cNvSpPr>
              <p:nvPr/>
            </p:nvSpPr>
            <p:spPr>
              <a:xfrm>
                <a:off x="2682238" y="5063251"/>
                <a:ext cx="7335521" cy="802271"/>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338080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E132B-383E-4775-A5D4-91087AA04C78}"/>
              </a:ext>
            </a:extLst>
          </p:cNvPr>
          <p:cNvSpPr>
            <a:spLocks noGrp="1"/>
          </p:cNvSpPr>
          <p:nvPr>
            <p:ph type="title"/>
          </p:nvPr>
        </p:nvSpPr>
        <p:spPr>
          <a:xfrm>
            <a:off x="838200" y="365126"/>
            <a:ext cx="10515600" cy="528492"/>
          </a:xfrm>
        </p:spPr>
        <p:txBody>
          <a:bodyPr>
            <a:normAutofit/>
          </a:bodyPr>
          <a:lstStyle/>
          <a:p>
            <a:r>
              <a:rPr lang="en-US" altLang="zh-CN" sz="2800" dirty="0">
                <a:latin typeface="宋体" panose="02010600030101010101" pitchFamily="2" charset="-122"/>
                <a:ea typeface="宋体" panose="02010600030101010101" pitchFamily="2" charset="-122"/>
              </a:rPr>
              <a:t>IPO</a:t>
            </a:r>
            <a:r>
              <a:rPr lang="zh-CN" altLang="en-US" sz="2800" dirty="0">
                <a:latin typeface="宋体" panose="02010600030101010101" pitchFamily="2" charset="-122"/>
                <a:ea typeface="宋体" panose="02010600030101010101" pitchFamily="2" charset="-122"/>
              </a:rPr>
              <a:t>抑价 （</a:t>
            </a:r>
            <a:r>
              <a:rPr lang="en-US" altLang="zh-CN" sz="2800" dirty="0">
                <a:latin typeface="宋体" panose="02010600030101010101" pitchFamily="2" charset="-122"/>
                <a:ea typeface="宋体" panose="02010600030101010101" pitchFamily="2" charset="-122"/>
              </a:rPr>
              <a:t>IPO underpricing</a:t>
            </a:r>
            <a:r>
              <a:rPr lang="zh-CN" altLang="en-US" sz="2800" dirty="0">
                <a:latin typeface="宋体" panose="02010600030101010101" pitchFamily="2" charset="-122"/>
                <a:ea typeface="宋体" panose="02010600030101010101" pitchFamily="2" charset="-122"/>
              </a:rPr>
              <a:t>）</a:t>
            </a:r>
          </a:p>
        </p:txBody>
      </p:sp>
      <p:sp>
        <p:nvSpPr>
          <p:cNvPr id="3" name="内容占位符 2">
            <a:extLst>
              <a:ext uri="{FF2B5EF4-FFF2-40B4-BE49-F238E27FC236}">
                <a16:creationId xmlns:a16="http://schemas.microsoft.com/office/drawing/2014/main" id="{90C1B1E7-3837-4792-95F8-F1851BDE4539}"/>
              </a:ext>
            </a:extLst>
          </p:cNvPr>
          <p:cNvSpPr>
            <a:spLocks noGrp="1"/>
          </p:cNvSpPr>
          <p:nvPr>
            <p:ph idx="1"/>
          </p:nvPr>
        </p:nvSpPr>
        <p:spPr>
          <a:xfrm>
            <a:off x="838200" y="1191492"/>
            <a:ext cx="10805160" cy="4985472"/>
          </a:xfrm>
        </p:spPr>
        <p:txBody>
          <a:bodyPr>
            <a:noAutofit/>
          </a:bodyPr>
          <a:lstStyle/>
          <a:p>
            <a:r>
              <a:rPr lang="en-US" altLang="zh-CN" sz="2400" dirty="0">
                <a:latin typeface="宋体" panose="02010600030101010101" pitchFamily="2" charset="-122"/>
                <a:ea typeface="宋体" panose="02010600030101010101" pitchFamily="2" charset="-122"/>
              </a:rPr>
              <a:t>IPO</a:t>
            </a:r>
            <a:r>
              <a:rPr lang="zh-CN" altLang="en-US" sz="2400" dirty="0">
                <a:latin typeface="宋体" panose="02010600030101010101" pitchFamily="2" charset="-122"/>
                <a:ea typeface="宋体" panose="02010600030101010101" pitchFamily="2" charset="-122"/>
              </a:rPr>
              <a:t>抑价动因（发行价偏低）</a:t>
            </a:r>
            <a:endParaRPr lang="en-US" altLang="zh-CN" sz="2400" dirty="0">
              <a:latin typeface="宋体" panose="02010600030101010101" pitchFamily="2" charset="-122"/>
              <a:ea typeface="宋体" panose="02010600030101010101" pitchFamily="2" charset="-122"/>
            </a:endParaRPr>
          </a:p>
          <a:p>
            <a:pPr marL="539750" indent="-269875">
              <a:buSzPct val="70000"/>
              <a:buFont typeface="Wingdings" panose="05000000000000000000" pitchFamily="2" charset="2"/>
              <a:buChar char="p"/>
            </a:pPr>
            <a:r>
              <a:rPr lang="zh-CN" altLang="en-US" sz="2400" dirty="0">
                <a:latin typeface="宋体" panose="02010600030101010101" pitchFamily="2" charset="-122"/>
                <a:ea typeface="宋体" panose="02010600030101010101" pitchFamily="2" charset="-122"/>
              </a:rPr>
              <a:t>信息不对称 （发行公司与投资者之间，知情投资者和非知情投资者之间）</a:t>
            </a:r>
            <a:endParaRPr lang="en-US" altLang="zh-CN" sz="2400" dirty="0">
              <a:latin typeface="宋体" panose="02010600030101010101" pitchFamily="2" charset="-122"/>
              <a:ea typeface="宋体" panose="02010600030101010101" pitchFamily="2" charset="-122"/>
            </a:endParaRPr>
          </a:p>
          <a:p>
            <a:pPr marL="893763" indent="-354013">
              <a:buSzPct val="7000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发行人通过聘请高声誉的承销商或审计师，降低发行公司和投资者之间的信息不对称性，最终降低</a:t>
            </a:r>
            <a:r>
              <a:rPr lang="en-US" altLang="zh-CN" sz="2400" dirty="0">
                <a:latin typeface="宋体" panose="02010600030101010101" pitchFamily="2" charset="-122"/>
                <a:ea typeface="宋体" panose="02010600030101010101" pitchFamily="2" charset="-122"/>
              </a:rPr>
              <a:t>IPO</a:t>
            </a:r>
            <a:r>
              <a:rPr lang="zh-CN" altLang="en-US" sz="2400" dirty="0">
                <a:latin typeface="宋体" panose="02010600030101010101" pitchFamily="2" charset="-122"/>
                <a:ea typeface="宋体" panose="02010600030101010101" pitchFamily="2" charset="-122"/>
              </a:rPr>
              <a:t>抑价</a:t>
            </a:r>
            <a:endParaRPr lang="en-US" altLang="zh-CN" sz="2400" dirty="0">
              <a:latin typeface="宋体" panose="02010600030101010101" pitchFamily="2" charset="-122"/>
              <a:ea typeface="宋体" panose="02010600030101010101" pitchFamily="2" charset="-122"/>
            </a:endParaRPr>
          </a:p>
          <a:p>
            <a:pPr marL="539750" indent="-269875">
              <a:buSzPct val="70000"/>
              <a:buFont typeface="Wingdings" panose="05000000000000000000" pitchFamily="2" charset="2"/>
              <a:buChar char="p"/>
            </a:pPr>
            <a:r>
              <a:rPr lang="zh-CN" altLang="en-US" sz="2400" dirty="0">
                <a:latin typeface="宋体" panose="02010600030101010101" pitchFamily="2" charset="-122"/>
                <a:ea typeface="宋体" panose="02010600030101010101" pitchFamily="2" charset="-122"/>
              </a:rPr>
              <a:t>发行公司和承销商之间的代理问题，承销商抑价发行减少承销风险，将高抑价的新股分配给关联机构投资者 （</a:t>
            </a:r>
            <a:r>
              <a:rPr lang="zh-CN" altLang="en-US" sz="2400" dirty="0">
                <a:solidFill>
                  <a:srgbClr val="FF0000"/>
                </a:solidFill>
                <a:latin typeface="宋体" panose="02010600030101010101" pitchFamily="2" charset="-122"/>
                <a:ea typeface="宋体" panose="02010600030101010101" pitchFamily="2" charset="-122"/>
              </a:rPr>
              <a:t>科创板券商跟投制度会影响</a:t>
            </a:r>
            <a:r>
              <a:rPr lang="en-US" altLang="zh-CN" sz="2400" dirty="0">
                <a:solidFill>
                  <a:srgbClr val="FF0000"/>
                </a:solidFill>
                <a:latin typeface="宋体" panose="02010600030101010101" pitchFamily="2" charset="-122"/>
                <a:ea typeface="宋体" panose="02010600030101010101" pitchFamily="2" charset="-122"/>
              </a:rPr>
              <a:t>IPO</a:t>
            </a:r>
            <a:r>
              <a:rPr lang="zh-CN" altLang="en-US" sz="2400" dirty="0">
                <a:solidFill>
                  <a:srgbClr val="FF0000"/>
                </a:solidFill>
                <a:latin typeface="宋体" panose="02010600030101010101" pitchFamily="2" charset="-122"/>
                <a:ea typeface="宋体" panose="02010600030101010101" pitchFamily="2" charset="-122"/>
              </a:rPr>
              <a:t>定价吗？</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539750" indent="-269875">
              <a:buSzPct val="70000"/>
              <a:buFont typeface="Wingdings" panose="05000000000000000000" pitchFamily="2" charset="2"/>
              <a:buChar char="p"/>
            </a:pPr>
            <a:r>
              <a:rPr lang="zh-CN" altLang="en-US" sz="2400" dirty="0">
                <a:latin typeface="宋体" panose="02010600030101010101" pitchFamily="2" charset="-122"/>
                <a:ea typeface="宋体" panose="02010600030101010101" pitchFamily="2" charset="-122"/>
              </a:rPr>
              <a:t>抑价发行可以吸引资本市场投资者的关注和产品市场消费者的关注</a:t>
            </a:r>
            <a:endParaRPr lang="en-US" altLang="zh-CN" sz="2400" dirty="0">
              <a:latin typeface="宋体" panose="02010600030101010101" pitchFamily="2" charset="-122"/>
              <a:ea typeface="宋体" panose="02010600030101010101" pitchFamily="2" charset="-122"/>
            </a:endParaRPr>
          </a:p>
          <a:p>
            <a:pPr marL="539750" indent="-269875">
              <a:buSzPct val="70000"/>
              <a:buFont typeface="Wingdings" panose="05000000000000000000" pitchFamily="2" charset="2"/>
              <a:buChar char="p"/>
            </a:pPr>
            <a:r>
              <a:rPr lang="zh-CN" altLang="en-US" sz="2400" dirty="0">
                <a:latin typeface="宋体" panose="02010600030101010101" pitchFamily="2" charset="-122"/>
                <a:ea typeface="宋体" panose="02010600030101010101" pitchFamily="2" charset="-122"/>
              </a:rPr>
              <a:t>大股东有锁定期，抑价发行可以形成</a:t>
            </a:r>
            <a:r>
              <a:rPr lang="en-US" altLang="zh-CN" sz="2400" dirty="0">
                <a:latin typeface="宋体" panose="02010600030101010101" pitchFamily="2" charset="-122"/>
                <a:ea typeface="宋体" panose="02010600030101010101" pitchFamily="2" charset="-122"/>
              </a:rPr>
              <a:t>price momentum</a:t>
            </a:r>
            <a:r>
              <a:rPr lang="zh-CN" altLang="en-US" sz="2400" dirty="0">
                <a:latin typeface="宋体" panose="02010600030101010101" pitchFamily="2" charset="-122"/>
                <a:ea typeface="宋体" panose="02010600030101010101" pitchFamily="2" charset="-122"/>
              </a:rPr>
              <a:t>，锁定期结束时股价处于高位</a:t>
            </a:r>
            <a:endParaRPr lang="en-US" altLang="zh-CN" sz="2400" dirty="0">
              <a:latin typeface="宋体" panose="02010600030101010101" pitchFamily="2" charset="-122"/>
              <a:ea typeface="宋体" panose="02010600030101010101" pitchFamily="2" charset="-122"/>
            </a:endParaRPr>
          </a:p>
          <a:p>
            <a:pPr marL="539750" indent="-269875">
              <a:buSzPct val="70000"/>
              <a:buFont typeface="Wingdings" panose="05000000000000000000" pitchFamily="2" charset="2"/>
              <a:buChar char="p"/>
            </a:pPr>
            <a:r>
              <a:rPr lang="zh-CN" altLang="en-US" sz="2400" dirty="0">
                <a:latin typeface="宋体" panose="02010600030101010101" pitchFamily="2" charset="-122"/>
                <a:ea typeface="宋体" panose="02010600030101010101" pitchFamily="2" charset="-122"/>
              </a:rPr>
              <a:t>有利于</a:t>
            </a:r>
            <a:r>
              <a:rPr lang="en-US" altLang="zh-CN" sz="2400" dirty="0">
                <a:latin typeface="宋体" panose="02010600030101010101" pitchFamily="2" charset="-122"/>
                <a:ea typeface="宋体" panose="02010600030101010101" pitchFamily="2" charset="-122"/>
              </a:rPr>
              <a:t>SEO</a:t>
            </a:r>
            <a:r>
              <a:rPr lang="zh-CN" altLang="en-US" sz="2400" dirty="0">
                <a:latin typeface="宋体" panose="02010600030101010101" pitchFamily="2" charset="-122"/>
                <a:ea typeface="宋体" panose="02010600030101010101" pitchFamily="2" charset="-122"/>
              </a:rPr>
              <a:t>定价</a:t>
            </a:r>
            <a:endParaRPr lang="en-US" altLang="zh-CN" sz="2400" dirty="0">
              <a:latin typeface="宋体" panose="02010600030101010101" pitchFamily="2" charset="-122"/>
              <a:ea typeface="宋体" panose="02010600030101010101" pitchFamily="2" charset="-122"/>
            </a:endParaRPr>
          </a:p>
          <a:p>
            <a:pPr marL="539750" indent="-269875">
              <a:buSzPct val="70000"/>
              <a:buFont typeface="Wingdings" panose="05000000000000000000" pitchFamily="2" charset="2"/>
              <a:buChar char="p"/>
            </a:pPr>
            <a:r>
              <a:rPr lang="zh-CN" altLang="en-US" sz="2400" dirty="0">
                <a:latin typeface="宋体" panose="02010600030101010101" pitchFamily="2" charset="-122"/>
                <a:ea typeface="宋体" panose="02010600030101010101" pitchFamily="2" charset="-122"/>
              </a:rPr>
              <a:t>前景理论：</a:t>
            </a:r>
            <a:r>
              <a:rPr lang="en-US" altLang="zh-CN" sz="2400" dirty="0">
                <a:latin typeface="宋体" panose="02010600030101010101" pitchFamily="2" charset="-122"/>
                <a:ea typeface="宋体" panose="02010600030101010101" pitchFamily="2" charset="-122"/>
              </a:rPr>
              <a:t>IPO</a:t>
            </a:r>
            <a:r>
              <a:rPr lang="zh-CN" altLang="en-US" sz="2400" dirty="0">
                <a:latin typeface="宋体" panose="02010600030101010101" pitchFamily="2" charset="-122"/>
                <a:ea typeface="宋体" panose="02010600030101010101" pitchFamily="2" charset="-122"/>
              </a:rPr>
              <a:t>首日带来的财富的增加超过了低价发行的损失，发行人愿意接受抑价</a:t>
            </a:r>
            <a:endParaRPr lang="en-US" altLang="zh-CN" sz="2400" dirty="0">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id="{1F5EAA26-3AD4-46D8-B757-C10D25C107A1}"/>
              </a:ext>
            </a:extLst>
          </p:cNvPr>
          <p:cNvSpPr>
            <a:spLocks noGrp="1"/>
          </p:cNvSpPr>
          <p:nvPr>
            <p:ph type="sldNum" sz="quarter" idx="12"/>
          </p:nvPr>
        </p:nvSpPr>
        <p:spPr/>
        <p:txBody>
          <a:bodyPr/>
          <a:lstStyle/>
          <a:p>
            <a:fld id="{D59A92B6-63D0-4749-8E4E-E12FD465A899}" type="slidenum">
              <a:rPr lang="zh-CN" altLang="en-US" smtClean="0"/>
              <a:t>36</a:t>
            </a:fld>
            <a:endParaRPr lang="zh-CN" altLang="en-US"/>
          </a:p>
        </p:txBody>
      </p:sp>
      <p:cxnSp>
        <p:nvCxnSpPr>
          <p:cNvPr id="5" name="直接连接符 4">
            <a:extLst>
              <a:ext uri="{FF2B5EF4-FFF2-40B4-BE49-F238E27FC236}">
                <a16:creationId xmlns:a16="http://schemas.microsoft.com/office/drawing/2014/main" id="{E2255D27-445C-4C04-BD10-CDB731E3514C}"/>
              </a:ext>
            </a:extLst>
          </p:cNvPr>
          <p:cNvCxnSpPr/>
          <p:nvPr/>
        </p:nvCxnSpPr>
        <p:spPr>
          <a:xfrm>
            <a:off x="838200" y="958958"/>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77981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E132B-383E-4775-A5D4-91087AA04C78}"/>
              </a:ext>
            </a:extLst>
          </p:cNvPr>
          <p:cNvSpPr>
            <a:spLocks noGrp="1"/>
          </p:cNvSpPr>
          <p:nvPr>
            <p:ph type="title"/>
          </p:nvPr>
        </p:nvSpPr>
        <p:spPr>
          <a:xfrm>
            <a:off x="838200" y="365125"/>
            <a:ext cx="10515600" cy="488315"/>
          </a:xfrm>
        </p:spPr>
        <p:txBody>
          <a:bodyPr>
            <a:normAutofit/>
          </a:bodyPr>
          <a:lstStyle/>
          <a:p>
            <a:r>
              <a:rPr lang="en-US" altLang="zh-CN" sz="2800" dirty="0">
                <a:latin typeface="宋体" panose="02010600030101010101" pitchFamily="2" charset="-122"/>
                <a:ea typeface="宋体" panose="02010600030101010101" pitchFamily="2" charset="-122"/>
              </a:rPr>
              <a:t>IPO</a:t>
            </a:r>
            <a:r>
              <a:rPr lang="zh-CN" altLang="en-US" sz="2800" dirty="0">
                <a:latin typeface="宋体" panose="02010600030101010101" pitchFamily="2" charset="-122"/>
                <a:ea typeface="宋体" panose="02010600030101010101" pitchFamily="2" charset="-122"/>
              </a:rPr>
              <a:t>溢价</a:t>
            </a:r>
          </a:p>
        </p:txBody>
      </p:sp>
      <p:sp>
        <p:nvSpPr>
          <p:cNvPr id="3" name="内容占位符 2">
            <a:extLst>
              <a:ext uri="{FF2B5EF4-FFF2-40B4-BE49-F238E27FC236}">
                <a16:creationId xmlns:a16="http://schemas.microsoft.com/office/drawing/2014/main" id="{90C1B1E7-3837-4792-95F8-F1851BDE4539}"/>
              </a:ext>
            </a:extLst>
          </p:cNvPr>
          <p:cNvSpPr>
            <a:spLocks noGrp="1"/>
          </p:cNvSpPr>
          <p:nvPr>
            <p:ph idx="1"/>
          </p:nvPr>
        </p:nvSpPr>
        <p:spPr>
          <a:xfrm>
            <a:off x="838200" y="1151470"/>
            <a:ext cx="10515600" cy="5025494"/>
          </a:xfrm>
        </p:spPr>
        <p:txBody>
          <a:bodyPr>
            <a:normAutofit/>
          </a:bodyPr>
          <a:lstStyle/>
          <a:p>
            <a:pPr>
              <a:lnSpc>
                <a:spcPct val="100000"/>
              </a:lnSpc>
            </a:pPr>
            <a:r>
              <a:rPr lang="en-US" altLang="zh-CN" sz="2400" dirty="0">
                <a:latin typeface="宋体" panose="02010600030101010101" pitchFamily="2" charset="-122"/>
                <a:ea typeface="宋体" panose="02010600030101010101" pitchFamily="2" charset="-122"/>
              </a:rPr>
              <a:t>IPO</a:t>
            </a:r>
            <a:r>
              <a:rPr lang="zh-CN" altLang="en-US" sz="2400" dirty="0">
                <a:latin typeface="宋体" panose="02010600030101010101" pitchFamily="2" charset="-122"/>
                <a:ea typeface="宋体" panose="02010600030101010101" pitchFamily="2" charset="-122"/>
              </a:rPr>
              <a:t>溢价 （二级市场首日收盘价被高估）</a:t>
            </a:r>
            <a:endParaRPr lang="en-US" altLang="zh-CN" sz="2400" dirty="0">
              <a:latin typeface="宋体" panose="02010600030101010101" pitchFamily="2" charset="-122"/>
              <a:ea typeface="宋体" panose="02010600030101010101" pitchFamily="2" charset="-122"/>
            </a:endParaRPr>
          </a:p>
          <a:p>
            <a:pPr marL="539750" indent="-269875">
              <a:lnSpc>
                <a:spcPct val="100000"/>
              </a:lnSpc>
              <a:buSzPct val="70000"/>
              <a:buFont typeface="Wingdings" panose="05000000000000000000" pitchFamily="2" charset="2"/>
              <a:buChar char="p"/>
            </a:pPr>
            <a:r>
              <a:rPr lang="zh-CN" altLang="en-US" sz="2400" dirty="0">
                <a:latin typeface="宋体" panose="02010600030101010101" pitchFamily="2" charset="-122"/>
                <a:ea typeface="宋体" panose="02010600030101010101" pitchFamily="2" charset="-122"/>
              </a:rPr>
              <a:t>投资者异质性信念</a:t>
            </a:r>
            <a:endParaRPr lang="en-US" altLang="zh-CN" sz="2400" dirty="0">
              <a:latin typeface="宋体" panose="02010600030101010101" pitchFamily="2" charset="-122"/>
              <a:ea typeface="宋体" panose="02010600030101010101" pitchFamily="2" charset="-122"/>
            </a:endParaRPr>
          </a:p>
          <a:p>
            <a:pPr marL="612775" indent="-342900">
              <a:lnSpc>
                <a:spcPct val="100000"/>
              </a:lnSpc>
              <a:buSzPct val="50000"/>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投资者投资者对新股意见分歧较大，在卖空限制下，新股的股价往往更能反映乐观投资者的意见和情绪，股价因此被高估</a:t>
            </a:r>
            <a:endParaRPr lang="en-US" altLang="zh-CN" sz="2400" dirty="0">
              <a:latin typeface="宋体" panose="02010600030101010101" pitchFamily="2" charset="-122"/>
              <a:ea typeface="宋体" panose="02010600030101010101" pitchFamily="2" charset="-122"/>
            </a:endParaRPr>
          </a:p>
          <a:p>
            <a:pPr marL="539750" indent="-269875">
              <a:lnSpc>
                <a:spcPct val="100000"/>
              </a:lnSpc>
              <a:buSzPct val="70000"/>
              <a:buFont typeface="Wingdings" panose="05000000000000000000" pitchFamily="2" charset="2"/>
              <a:buChar char="p"/>
            </a:pPr>
            <a:r>
              <a:rPr lang="zh-CN" altLang="en-US" sz="2400" dirty="0">
                <a:latin typeface="宋体" panose="02010600030101010101" pitchFamily="2" charset="-122"/>
                <a:ea typeface="宋体" panose="02010600030101010101" pitchFamily="2" charset="-122"/>
              </a:rPr>
              <a:t>投资者博彩偏好</a:t>
            </a:r>
            <a:endParaRPr lang="en-US" altLang="zh-CN" sz="2400" dirty="0">
              <a:latin typeface="宋体" panose="02010600030101010101" pitchFamily="2" charset="-122"/>
              <a:ea typeface="宋体" panose="02010600030101010101" pitchFamily="2" charset="-122"/>
            </a:endParaRPr>
          </a:p>
          <a:p>
            <a:pPr marL="612775" indent="-342900">
              <a:lnSpc>
                <a:spcPct val="100000"/>
              </a:lnSpc>
              <a:buSzPct val="50000"/>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投资者偏好具有博彩性质的股票，高估那些有较低概率获得高收益的股票的价值 （</a:t>
            </a:r>
            <a:r>
              <a:rPr lang="zh-CN" altLang="en-US" sz="2400" dirty="0">
                <a:solidFill>
                  <a:srgbClr val="FF0000"/>
                </a:solidFill>
                <a:latin typeface="宋体" panose="02010600030101010101" pitchFamily="2" charset="-122"/>
                <a:ea typeface="宋体" panose="02010600030101010101" pitchFamily="2" charset="-122"/>
              </a:rPr>
              <a:t>中国股票市场“炒新”炒“小”，科创板新股发行兼备“新和小”，定价如何？</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a:lnSpc>
                <a:spcPct val="100000"/>
              </a:lnSpc>
              <a:buSzPct val="70000"/>
            </a:pPr>
            <a:r>
              <a:rPr lang="zh-CN" altLang="en-US" sz="2400" dirty="0">
                <a:latin typeface="宋体" panose="02010600030101010101" pitchFamily="2" charset="-122"/>
                <a:ea typeface="宋体" panose="02010600030101010101" pitchFamily="2" charset="-122"/>
              </a:rPr>
              <a:t>国内</a:t>
            </a:r>
            <a:r>
              <a:rPr lang="en-US" altLang="zh-CN" sz="2400" dirty="0">
                <a:latin typeface="宋体" panose="02010600030101010101" pitchFamily="2" charset="-122"/>
                <a:ea typeface="宋体" panose="02010600030101010101" pitchFamily="2" charset="-122"/>
              </a:rPr>
              <a:t>IPO</a:t>
            </a:r>
            <a:r>
              <a:rPr lang="zh-CN" altLang="en-US" sz="2400" dirty="0">
                <a:latin typeface="宋体" panose="02010600030101010101" pitchFamily="2" charset="-122"/>
                <a:ea typeface="宋体" panose="02010600030101010101" pitchFamily="2" charset="-122"/>
              </a:rPr>
              <a:t>抑价研究包括：承销商声誉</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背景</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政治关联</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社会关系，风险投资支持的</a:t>
            </a:r>
            <a:r>
              <a:rPr lang="en-US" altLang="zh-CN" sz="2400" dirty="0">
                <a:latin typeface="宋体" panose="02010600030101010101" pitchFamily="2" charset="-122"/>
                <a:ea typeface="宋体" panose="02010600030101010101" pitchFamily="2" charset="-122"/>
              </a:rPr>
              <a:t>IPO</a:t>
            </a:r>
            <a:r>
              <a:rPr lang="zh-CN" altLang="en-US" sz="2400" dirty="0">
                <a:latin typeface="宋体" panose="02010600030101010101" pitchFamily="2" charset="-122"/>
                <a:ea typeface="宋体" panose="02010600030101010101" pitchFamily="2" charset="-122"/>
              </a:rPr>
              <a:t>，政府管制，询价机制</a:t>
            </a:r>
            <a:endParaRPr lang="en-US" altLang="zh-CN" sz="2400" dirty="0">
              <a:latin typeface="宋体" panose="02010600030101010101" pitchFamily="2" charset="-122"/>
              <a:ea typeface="宋体" panose="02010600030101010101" pitchFamily="2" charset="-122"/>
            </a:endParaRPr>
          </a:p>
          <a:p>
            <a:pPr marL="0" indent="0">
              <a:buSzPct val="70000"/>
              <a:buNone/>
            </a:pPr>
            <a:endParaRPr lang="en-US" altLang="zh-CN" sz="2000" dirty="0">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id="{1F5EAA26-3AD4-46D8-B757-C10D25C107A1}"/>
              </a:ext>
            </a:extLst>
          </p:cNvPr>
          <p:cNvSpPr>
            <a:spLocks noGrp="1"/>
          </p:cNvSpPr>
          <p:nvPr>
            <p:ph type="sldNum" sz="quarter" idx="12"/>
          </p:nvPr>
        </p:nvSpPr>
        <p:spPr/>
        <p:txBody>
          <a:bodyPr/>
          <a:lstStyle/>
          <a:p>
            <a:fld id="{D59A92B6-63D0-4749-8E4E-E12FD465A899}" type="slidenum">
              <a:rPr lang="zh-CN" altLang="en-US" smtClean="0"/>
              <a:t>37</a:t>
            </a:fld>
            <a:endParaRPr lang="zh-CN" altLang="en-US"/>
          </a:p>
        </p:txBody>
      </p:sp>
      <p:cxnSp>
        <p:nvCxnSpPr>
          <p:cNvPr id="5" name="直接连接符 4">
            <a:extLst>
              <a:ext uri="{FF2B5EF4-FFF2-40B4-BE49-F238E27FC236}">
                <a16:creationId xmlns:a16="http://schemas.microsoft.com/office/drawing/2014/main" id="{E2255D27-445C-4C04-BD10-CDB731E3514C}"/>
              </a:ext>
            </a:extLst>
          </p:cNvPr>
          <p:cNvCxnSpPr/>
          <p:nvPr/>
        </p:nvCxnSpPr>
        <p:spPr>
          <a:xfrm>
            <a:off x="930194" y="919704"/>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20280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E132B-383E-4775-A5D4-91087AA04C78}"/>
              </a:ext>
            </a:extLst>
          </p:cNvPr>
          <p:cNvSpPr>
            <a:spLocks noGrp="1"/>
          </p:cNvSpPr>
          <p:nvPr>
            <p:ph type="title"/>
          </p:nvPr>
        </p:nvSpPr>
        <p:spPr/>
        <p:txBody>
          <a:bodyPr>
            <a:normAutofit/>
          </a:bodyPr>
          <a:lstStyle/>
          <a:p>
            <a:r>
              <a:rPr lang="zh-CN" altLang="en-US" sz="2800" dirty="0">
                <a:latin typeface="宋体" panose="02010600030101010101" pitchFamily="2" charset="-122"/>
                <a:ea typeface="宋体" panose="02010600030101010101" pitchFamily="2" charset="-122"/>
              </a:rPr>
              <a:t>债券的发行业务</a:t>
            </a:r>
          </a:p>
        </p:txBody>
      </p:sp>
      <p:sp>
        <p:nvSpPr>
          <p:cNvPr id="3" name="内容占位符 2">
            <a:extLst>
              <a:ext uri="{FF2B5EF4-FFF2-40B4-BE49-F238E27FC236}">
                <a16:creationId xmlns:a16="http://schemas.microsoft.com/office/drawing/2014/main" id="{90C1B1E7-3837-4792-95F8-F1851BDE4539}"/>
              </a:ext>
            </a:extLst>
          </p:cNvPr>
          <p:cNvSpPr>
            <a:spLocks noGrp="1"/>
          </p:cNvSpPr>
          <p:nvPr>
            <p:ph idx="1"/>
          </p:nvPr>
        </p:nvSpPr>
        <p:spPr>
          <a:xfrm>
            <a:off x="838200" y="1605281"/>
            <a:ext cx="10515600" cy="4571682"/>
          </a:xfrm>
        </p:spPr>
        <p:txBody>
          <a:bodyPr>
            <a:normAutofit/>
          </a:bodyPr>
          <a:lstStyle/>
          <a:p>
            <a:r>
              <a:rPr lang="zh-CN" altLang="en-US" sz="2400" dirty="0">
                <a:latin typeface="宋体" panose="02010600030101010101" pitchFamily="2" charset="-122"/>
                <a:ea typeface="宋体" panose="02010600030101010101" pitchFamily="2" charset="-122"/>
              </a:rPr>
              <a:t>债券的定义和分类</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债券的私募发行</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债券的公募发行</a:t>
            </a:r>
            <a:endParaRPr lang="en-US" altLang="zh-CN" sz="24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r>
              <a:rPr lang="zh-CN" altLang="en-US" sz="2400" dirty="0">
                <a:latin typeface="宋体" panose="02010600030101010101" pitchFamily="2" charset="-122"/>
                <a:ea typeface="宋体" panose="02010600030101010101" pitchFamily="2" charset="-122"/>
              </a:rPr>
              <a:t>债券的信用评级</a:t>
            </a:r>
            <a:endParaRPr lang="en-US" altLang="zh-CN" sz="24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r>
              <a:rPr lang="zh-CN" altLang="en-US" sz="2400" dirty="0">
                <a:latin typeface="宋体" panose="02010600030101010101" pitchFamily="2" charset="-122"/>
                <a:ea typeface="宋体" panose="02010600030101010101" pitchFamily="2" charset="-122"/>
              </a:rPr>
              <a:t>债券的招投标</a:t>
            </a:r>
            <a:endParaRPr lang="en-US" altLang="zh-CN" sz="24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r>
              <a:rPr lang="zh-CN" altLang="en-US" sz="2400" dirty="0">
                <a:latin typeface="宋体" panose="02010600030101010101" pitchFamily="2" charset="-122"/>
                <a:ea typeface="宋体" panose="02010600030101010101" pitchFamily="2" charset="-122"/>
              </a:rPr>
              <a:t>组建承销团</a:t>
            </a:r>
            <a:endParaRPr lang="en-US" altLang="zh-CN" sz="24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r>
              <a:rPr lang="zh-CN" altLang="en-US" sz="2400" dirty="0">
                <a:latin typeface="宋体" panose="02010600030101010101" pitchFamily="2" charset="-122"/>
                <a:ea typeface="宋体" panose="02010600030101010101" pitchFamily="2" charset="-122"/>
              </a:rPr>
              <a:t>销售</a:t>
            </a:r>
            <a:endParaRPr lang="en-US" altLang="zh-CN" sz="2400" dirty="0">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id="{1F5EAA26-3AD4-46D8-B757-C10D25C107A1}"/>
              </a:ext>
            </a:extLst>
          </p:cNvPr>
          <p:cNvSpPr>
            <a:spLocks noGrp="1"/>
          </p:cNvSpPr>
          <p:nvPr>
            <p:ph type="sldNum" sz="quarter" idx="12"/>
          </p:nvPr>
        </p:nvSpPr>
        <p:spPr/>
        <p:txBody>
          <a:bodyPr/>
          <a:lstStyle/>
          <a:p>
            <a:fld id="{D59A92B6-63D0-4749-8E4E-E12FD465A899}" type="slidenum">
              <a:rPr lang="zh-CN" altLang="en-US" smtClean="0"/>
              <a:t>38</a:t>
            </a:fld>
            <a:endParaRPr lang="zh-CN" altLang="en-US"/>
          </a:p>
        </p:txBody>
      </p:sp>
      <p:cxnSp>
        <p:nvCxnSpPr>
          <p:cNvPr id="5" name="直接连接符 4">
            <a:extLst>
              <a:ext uri="{FF2B5EF4-FFF2-40B4-BE49-F238E27FC236}">
                <a16:creationId xmlns:a16="http://schemas.microsoft.com/office/drawing/2014/main" id="{E2255D27-445C-4C04-BD10-CDB731E3514C}"/>
              </a:ext>
            </a:extLst>
          </p:cNvPr>
          <p:cNvCxnSpPr/>
          <p:nvPr/>
        </p:nvCxnSpPr>
        <p:spPr>
          <a:xfrm>
            <a:off x="896327" y="1326104"/>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38111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E132B-383E-4775-A5D4-91087AA04C78}"/>
              </a:ext>
            </a:extLst>
          </p:cNvPr>
          <p:cNvSpPr>
            <a:spLocks noGrp="1"/>
          </p:cNvSpPr>
          <p:nvPr>
            <p:ph type="title"/>
          </p:nvPr>
        </p:nvSpPr>
        <p:spPr>
          <a:xfrm>
            <a:off x="838200" y="-178846"/>
            <a:ext cx="10515600" cy="1325563"/>
          </a:xfrm>
        </p:spPr>
        <p:txBody>
          <a:bodyPr>
            <a:normAutofit/>
          </a:bodyPr>
          <a:lstStyle/>
          <a:p>
            <a:r>
              <a:rPr lang="zh-CN" altLang="en-US" sz="2800" dirty="0">
                <a:latin typeface="宋体" panose="02010600030101010101" pitchFamily="2" charset="-122"/>
                <a:ea typeface="宋体" panose="02010600030101010101" pitchFamily="2" charset="-122"/>
              </a:rPr>
              <a:t>债券的发行业务</a:t>
            </a:r>
          </a:p>
        </p:txBody>
      </p:sp>
      <p:sp>
        <p:nvSpPr>
          <p:cNvPr id="3" name="内容占位符 2">
            <a:extLst>
              <a:ext uri="{FF2B5EF4-FFF2-40B4-BE49-F238E27FC236}">
                <a16:creationId xmlns:a16="http://schemas.microsoft.com/office/drawing/2014/main" id="{90C1B1E7-3837-4792-95F8-F1851BDE4539}"/>
              </a:ext>
            </a:extLst>
          </p:cNvPr>
          <p:cNvSpPr>
            <a:spLocks noGrp="1"/>
          </p:cNvSpPr>
          <p:nvPr>
            <p:ph idx="1"/>
          </p:nvPr>
        </p:nvSpPr>
        <p:spPr>
          <a:xfrm>
            <a:off x="838200" y="1014886"/>
            <a:ext cx="10515600" cy="5162077"/>
          </a:xfrm>
        </p:spPr>
        <p:txBody>
          <a:bodyPr>
            <a:noAutofit/>
          </a:bodyPr>
          <a:lstStyle/>
          <a:p>
            <a:r>
              <a:rPr lang="zh-CN" altLang="en-US" sz="1800" dirty="0">
                <a:latin typeface="宋体" panose="02010600030101010101" pitchFamily="2" charset="-122"/>
                <a:ea typeface="宋体" panose="02010600030101010101" pitchFamily="2" charset="-122"/>
              </a:rPr>
              <a:t>债券的定义</a:t>
            </a:r>
            <a:endParaRPr lang="en-US" altLang="zh-CN" sz="1800" dirty="0">
              <a:latin typeface="宋体" panose="02010600030101010101" pitchFamily="2" charset="-122"/>
              <a:ea typeface="宋体" panose="02010600030101010101" pitchFamily="2" charset="-122"/>
            </a:endParaRPr>
          </a:p>
          <a:p>
            <a:pPr marL="719138" indent="-361950">
              <a:buSzPct val="70000"/>
              <a:buFont typeface="Wingdings" panose="05000000000000000000" pitchFamily="2" charset="2"/>
              <a:buChar char="p"/>
            </a:pPr>
            <a:r>
              <a:rPr lang="zh-CN" altLang="en-US" sz="1800" dirty="0">
                <a:latin typeface="宋体" panose="02010600030101010101" pitchFamily="2" charset="-122"/>
                <a:ea typeface="宋体" panose="02010600030101010101" pitchFamily="2" charset="-122"/>
              </a:rPr>
              <a:t>债券是政府、金融机构、工商企业等直接向社会借债筹措资金时，向投资者发行，承诺按一定利率支付利息并按约定条件偿还本金的债权债务凭证。</a:t>
            </a:r>
            <a:endParaRPr lang="en-US" altLang="zh-CN" sz="1800" dirty="0">
              <a:latin typeface="宋体" panose="02010600030101010101" pitchFamily="2" charset="-122"/>
              <a:ea typeface="宋体" panose="02010600030101010101" pitchFamily="2" charset="-122"/>
            </a:endParaRPr>
          </a:p>
          <a:p>
            <a:pPr marL="719138" indent="-361950">
              <a:buSzPct val="70000"/>
              <a:buFont typeface="Wingdings" panose="05000000000000000000" pitchFamily="2" charset="2"/>
              <a:buChar char="p"/>
            </a:pPr>
            <a:r>
              <a:rPr lang="zh-CN" altLang="en-US" sz="1800" dirty="0">
                <a:latin typeface="宋体" panose="02010600030101010101" pitchFamily="2" charset="-122"/>
                <a:ea typeface="宋体" panose="02010600030101010101" pitchFamily="2" charset="-122"/>
              </a:rPr>
              <a:t>基本要素：票面价值，偿还期，付息期，票面利率，发行人名称</a:t>
            </a:r>
            <a:endParaRPr lang="en-US" altLang="zh-CN" sz="1800" dirty="0">
              <a:latin typeface="宋体" panose="02010600030101010101" pitchFamily="2" charset="-122"/>
              <a:ea typeface="宋体" panose="02010600030101010101" pitchFamily="2" charset="-122"/>
            </a:endParaRPr>
          </a:p>
          <a:p>
            <a:pPr marL="0" indent="0">
              <a:buSzPct val="70000"/>
              <a:buNone/>
            </a:pP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例如：票面价值</a:t>
            </a:r>
            <a:r>
              <a:rPr lang="en-US" altLang="zh-CN" sz="1800" dirty="0">
                <a:latin typeface="宋体" panose="02010600030101010101" pitchFamily="2" charset="-122"/>
                <a:ea typeface="宋体" panose="02010600030101010101" pitchFamily="2" charset="-122"/>
              </a:rPr>
              <a:t>1000</a:t>
            </a:r>
            <a:r>
              <a:rPr lang="zh-CN" altLang="en-US" sz="1800" dirty="0">
                <a:latin typeface="宋体" panose="02010600030101010101" pitchFamily="2" charset="-122"/>
                <a:ea typeface="宋体" panose="02010600030101010101" pitchFamily="2" charset="-122"/>
              </a:rPr>
              <a:t>元，</a:t>
            </a:r>
            <a:r>
              <a:rPr lang="en-US" altLang="zh-CN" sz="1800" dirty="0">
                <a:latin typeface="宋体" panose="02010600030101010101" pitchFamily="2" charset="-122"/>
                <a:ea typeface="宋体" panose="02010600030101010101" pitchFamily="2" charset="-122"/>
              </a:rPr>
              <a:t>5</a:t>
            </a:r>
            <a:r>
              <a:rPr lang="zh-CN" altLang="en-US" sz="1800" dirty="0">
                <a:latin typeface="宋体" panose="02010600030101010101" pitchFamily="2" charset="-122"/>
                <a:ea typeface="宋体" panose="02010600030101010101" pitchFamily="2" charset="-122"/>
              </a:rPr>
              <a:t>年期债券，每半年付息一次，票面利率为</a:t>
            </a:r>
            <a:r>
              <a:rPr lang="en-US" altLang="zh-CN" sz="1800" dirty="0">
                <a:latin typeface="宋体" panose="02010600030101010101" pitchFamily="2" charset="-122"/>
                <a:ea typeface="宋体" panose="02010600030101010101" pitchFamily="2" charset="-122"/>
              </a:rPr>
              <a:t>10%</a:t>
            </a:r>
          </a:p>
          <a:p>
            <a:pPr marL="719138" indent="-361950">
              <a:buSzPct val="70000"/>
              <a:buFont typeface="Wingdings" panose="05000000000000000000" pitchFamily="2" charset="2"/>
              <a:buChar char="p"/>
            </a:pPr>
            <a:r>
              <a:rPr lang="zh-CN" altLang="en-US" sz="1800" dirty="0">
                <a:latin typeface="宋体" panose="02010600030101010101" pitchFamily="2" charset="-122"/>
                <a:ea typeface="宋体" panose="02010600030101010101" pitchFamily="2" charset="-122"/>
              </a:rPr>
              <a:t>按付息的方式分为</a:t>
            </a:r>
            <a:endParaRPr lang="en-US" altLang="zh-CN" sz="1800" dirty="0">
              <a:latin typeface="宋体" panose="02010600030101010101" pitchFamily="2" charset="-122"/>
              <a:ea typeface="宋体" panose="02010600030101010101" pitchFamily="2" charset="-122"/>
            </a:endParaRPr>
          </a:p>
          <a:p>
            <a:pPr marL="1004888" indent="-285750">
              <a:buSzPct val="50000"/>
              <a:buFont typeface="Wingdings" panose="05000000000000000000" pitchFamily="2" charset="2"/>
              <a:buChar char="ü"/>
            </a:pPr>
            <a:r>
              <a:rPr lang="zh-CN" altLang="en-US" sz="1800" dirty="0">
                <a:latin typeface="宋体" panose="02010600030101010101" pitchFamily="2" charset="-122"/>
                <a:ea typeface="宋体" panose="02010600030101010101" pitchFamily="2" charset="-122"/>
              </a:rPr>
              <a:t>零息债券：票面利率为</a:t>
            </a:r>
            <a:r>
              <a:rPr lang="en-US" altLang="zh-CN" sz="1800" dirty="0">
                <a:latin typeface="宋体" panose="02010600030101010101" pitchFamily="2" charset="-122"/>
                <a:ea typeface="宋体" panose="02010600030101010101" pitchFamily="2" charset="-122"/>
              </a:rPr>
              <a:t>0</a:t>
            </a:r>
          </a:p>
          <a:p>
            <a:pPr marL="1004888" indent="-285750">
              <a:buSzPct val="50000"/>
              <a:buFont typeface="Wingdings" panose="05000000000000000000" pitchFamily="2" charset="2"/>
              <a:buChar char="ü"/>
            </a:pPr>
            <a:r>
              <a:rPr lang="zh-CN" altLang="en-US" sz="1800" dirty="0">
                <a:latin typeface="宋体" panose="02010600030101010101" pitchFamily="2" charset="-122"/>
                <a:ea typeface="宋体" panose="02010600030101010101" pitchFamily="2" charset="-122"/>
              </a:rPr>
              <a:t>定息债券：票面利率固定，不随市场利率变动而变动</a:t>
            </a:r>
            <a:endParaRPr lang="en-US" altLang="zh-CN" sz="1800" dirty="0">
              <a:latin typeface="宋体" panose="02010600030101010101" pitchFamily="2" charset="-122"/>
              <a:ea typeface="宋体" panose="02010600030101010101" pitchFamily="2" charset="-122"/>
            </a:endParaRPr>
          </a:p>
          <a:p>
            <a:pPr marL="1004888" indent="-285750">
              <a:buSzPct val="50000"/>
              <a:buFont typeface="Wingdings" panose="05000000000000000000" pitchFamily="2" charset="2"/>
              <a:buChar char="ü"/>
            </a:pPr>
            <a:r>
              <a:rPr lang="zh-CN" altLang="en-US" sz="1800" dirty="0">
                <a:latin typeface="宋体" panose="02010600030101010101" pitchFamily="2" charset="-122"/>
                <a:ea typeface="宋体" panose="02010600030101010101" pitchFamily="2" charset="-122"/>
              </a:rPr>
              <a:t>浮息债券：票面利率与市场利率挂钩</a:t>
            </a:r>
            <a:endParaRPr lang="en-US" altLang="zh-CN" sz="18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r>
              <a:rPr lang="zh-CN" altLang="en-US" sz="1800" dirty="0">
                <a:latin typeface="宋体" panose="02010600030101010101" pitchFamily="2" charset="-122"/>
                <a:ea typeface="宋体" panose="02010600030101010101" pitchFamily="2" charset="-122"/>
              </a:rPr>
              <a:t>按市场价格分</a:t>
            </a:r>
            <a:endParaRPr lang="en-US" altLang="zh-CN" sz="1800" dirty="0">
              <a:latin typeface="宋体" panose="02010600030101010101" pitchFamily="2" charset="-122"/>
              <a:ea typeface="宋体" panose="02010600030101010101" pitchFamily="2" charset="-122"/>
            </a:endParaRPr>
          </a:p>
          <a:p>
            <a:pPr marL="1004888" indent="-285750">
              <a:buSzPct val="50000"/>
              <a:buFont typeface="Wingdings" panose="05000000000000000000" pitchFamily="2" charset="2"/>
              <a:buChar char="ü"/>
            </a:pPr>
            <a:r>
              <a:rPr lang="zh-CN" altLang="en-US" sz="1800" dirty="0">
                <a:latin typeface="宋体" panose="02010600030101010101" pitchFamily="2" charset="-122"/>
                <a:ea typeface="宋体" panose="02010600030101010101" pitchFamily="2" charset="-122"/>
              </a:rPr>
              <a:t>贴现债券：市场价值</a:t>
            </a:r>
            <a:r>
              <a:rPr lang="en-US" altLang="zh-CN" sz="1800" dirty="0">
                <a:latin typeface="宋体" panose="02010600030101010101" pitchFamily="2" charset="-122"/>
                <a:ea typeface="宋体" panose="02010600030101010101" pitchFamily="2" charset="-122"/>
              </a:rPr>
              <a:t>&lt;</a:t>
            </a:r>
            <a:r>
              <a:rPr lang="zh-CN" altLang="en-US" sz="1800" dirty="0">
                <a:latin typeface="宋体" panose="02010600030101010101" pitchFamily="2" charset="-122"/>
                <a:ea typeface="宋体" panose="02010600030101010101" pitchFamily="2" charset="-122"/>
              </a:rPr>
              <a:t>票面价值</a:t>
            </a:r>
            <a:endParaRPr lang="en-US" altLang="zh-CN" sz="1800" dirty="0">
              <a:latin typeface="宋体" panose="02010600030101010101" pitchFamily="2" charset="-122"/>
              <a:ea typeface="宋体" panose="02010600030101010101" pitchFamily="2" charset="-122"/>
            </a:endParaRPr>
          </a:p>
          <a:p>
            <a:pPr marL="1004888" indent="-285750">
              <a:buSzPct val="50000"/>
              <a:buFont typeface="Wingdings" panose="05000000000000000000" pitchFamily="2" charset="2"/>
              <a:buChar char="ü"/>
            </a:pPr>
            <a:r>
              <a:rPr lang="zh-CN" altLang="en-US" sz="1800" dirty="0">
                <a:latin typeface="宋体" panose="02010600030101010101" pitchFamily="2" charset="-122"/>
                <a:ea typeface="宋体" panose="02010600030101010101" pitchFamily="2" charset="-122"/>
              </a:rPr>
              <a:t>溢价债券：市场价值</a:t>
            </a:r>
            <a:r>
              <a:rPr lang="en-US" altLang="zh-CN" sz="1800" dirty="0">
                <a:latin typeface="宋体" panose="02010600030101010101" pitchFamily="2" charset="-122"/>
                <a:ea typeface="宋体" panose="02010600030101010101" pitchFamily="2" charset="-122"/>
              </a:rPr>
              <a:t>&gt;</a:t>
            </a:r>
            <a:r>
              <a:rPr lang="zh-CN" altLang="en-US" sz="1800" dirty="0">
                <a:latin typeface="宋体" panose="02010600030101010101" pitchFamily="2" charset="-122"/>
                <a:ea typeface="宋体" panose="02010600030101010101" pitchFamily="2" charset="-122"/>
              </a:rPr>
              <a:t>票面价值</a:t>
            </a:r>
            <a:endParaRPr lang="en-US" altLang="zh-CN" sz="1800" dirty="0">
              <a:latin typeface="宋体" panose="02010600030101010101" pitchFamily="2" charset="-122"/>
              <a:ea typeface="宋体" panose="02010600030101010101" pitchFamily="2" charset="-122"/>
            </a:endParaRPr>
          </a:p>
          <a:p>
            <a:pPr marL="1004888" indent="-285750">
              <a:buSzPct val="50000"/>
              <a:buFont typeface="Wingdings" panose="05000000000000000000" pitchFamily="2" charset="2"/>
              <a:buChar char="ü"/>
            </a:pPr>
            <a:r>
              <a:rPr lang="zh-CN" altLang="en-US" sz="1800" dirty="0">
                <a:latin typeface="宋体" panose="02010600030101010101" pitchFamily="2" charset="-122"/>
                <a:ea typeface="宋体" panose="02010600030101010101" pitchFamily="2" charset="-122"/>
              </a:rPr>
              <a:t>平价债券：市场价值</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票面价值</a:t>
            </a:r>
            <a:endParaRPr lang="en-US" altLang="zh-CN" sz="1800" dirty="0">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id="{1F5EAA26-3AD4-46D8-B757-C10D25C107A1}"/>
              </a:ext>
            </a:extLst>
          </p:cNvPr>
          <p:cNvSpPr>
            <a:spLocks noGrp="1"/>
          </p:cNvSpPr>
          <p:nvPr>
            <p:ph type="sldNum" sz="quarter" idx="12"/>
          </p:nvPr>
        </p:nvSpPr>
        <p:spPr/>
        <p:txBody>
          <a:bodyPr/>
          <a:lstStyle/>
          <a:p>
            <a:fld id="{D59A92B6-63D0-4749-8E4E-E12FD465A899}" type="slidenum">
              <a:rPr lang="zh-CN" altLang="en-US" smtClean="0"/>
              <a:t>39</a:t>
            </a:fld>
            <a:endParaRPr lang="zh-CN" altLang="en-US"/>
          </a:p>
        </p:txBody>
      </p:sp>
      <p:cxnSp>
        <p:nvCxnSpPr>
          <p:cNvPr id="5" name="直接连接符 4">
            <a:extLst>
              <a:ext uri="{FF2B5EF4-FFF2-40B4-BE49-F238E27FC236}">
                <a16:creationId xmlns:a16="http://schemas.microsoft.com/office/drawing/2014/main" id="{E2255D27-445C-4C04-BD10-CDB731E3514C}"/>
              </a:ext>
            </a:extLst>
          </p:cNvPr>
          <p:cNvCxnSpPr/>
          <p:nvPr/>
        </p:nvCxnSpPr>
        <p:spPr>
          <a:xfrm>
            <a:off x="881254" y="788517"/>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1645C4B3-E6CF-4CA7-83F1-BDBA24008A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6132" y="4195763"/>
            <a:ext cx="4588935" cy="1981200"/>
          </a:xfrm>
          <a:prstGeom prst="rect">
            <a:avLst/>
          </a:prstGeom>
        </p:spPr>
      </p:pic>
    </p:spTree>
    <p:extLst>
      <p:ext uri="{BB962C8B-B14F-4D97-AF65-F5344CB8AC3E}">
        <p14:creationId xmlns:p14="http://schemas.microsoft.com/office/powerpoint/2010/main" val="613674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2800" dirty="0">
                <a:latin typeface="宋体" panose="02010600030101010101" pitchFamily="2" charset="-122"/>
                <a:ea typeface="宋体" panose="02010600030101010101" pitchFamily="2" charset="-122"/>
              </a:rPr>
              <a:t>中国石油</a:t>
            </a:r>
            <a:r>
              <a:rPr lang="en-US" altLang="zh-CN" sz="2800" dirty="0">
                <a:latin typeface="宋体" panose="02010600030101010101" pitchFamily="2" charset="-122"/>
                <a:ea typeface="宋体" panose="02010600030101010101" pitchFamily="2" charset="-122"/>
              </a:rPr>
              <a:t>A</a:t>
            </a:r>
            <a:r>
              <a:rPr lang="zh-CN" altLang="en-US" sz="2800" dirty="0">
                <a:latin typeface="宋体" panose="02010600030101010101" pitchFamily="2" charset="-122"/>
                <a:ea typeface="宋体" panose="02010600030101010101" pitchFamily="2" charset="-122"/>
              </a:rPr>
              <a:t>股发行案例</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482134"/>
            <a:ext cx="10515600" cy="4694829"/>
          </a:xfrm>
        </p:spPr>
        <p:txBody>
          <a:bodyPr>
            <a:noAutofit/>
          </a:bodyPr>
          <a:lstStyle/>
          <a:p>
            <a:pPr marL="285750" indent="-285750"/>
            <a:r>
              <a:rPr lang="zh-CN" altLang="en-US" sz="1800" dirty="0">
                <a:latin typeface="宋体" panose="02010600030101010101" pitchFamily="2" charset="-122"/>
                <a:ea typeface="宋体" panose="02010600030101010101" pitchFamily="2" charset="-122"/>
              </a:rPr>
              <a:t>公司简介</a:t>
            </a:r>
            <a:endParaRPr lang="en-US" altLang="zh-CN" sz="18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r>
              <a:rPr lang="zh-CN" altLang="en-US" sz="1800" dirty="0">
                <a:latin typeface="宋体" panose="02010600030101010101" pitchFamily="2" charset="-122"/>
                <a:ea typeface="宋体" panose="02010600030101010101" pitchFamily="2" charset="-122"/>
              </a:rPr>
              <a:t>中国石油是我国油气行业占主导地位的最大的油气生产和销售商</a:t>
            </a:r>
            <a:r>
              <a:rPr lang="en-US" altLang="zh-CN" sz="1800" dirty="0">
                <a:latin typeface="宋体" panose="02010600030101010101" pitchFamily="2" charset="-122"/>
                <a:ea typeface="宋体" panose="02010600030101010101" pitchFamily="2" charset="-122"/>
              </a:rPr>
              <a:t>,</a:t>
            </a:r>
          </a:p>
          <a:p>
            <a:pPr marL="719138" indent="-361950">
              <a:buSzPct val="70000"/>
              <a:buFont typeface="Wingdings" pitchFamily="2" charset="2"/>
              <a:buChar char="p"/>
            </a:pPr>
            <a:r>
              <a:rPr lang="zh-CN" altLang="en-US" sz="1800" dirty="0">
                <a:latin typeface="宋体" panose="02010600030101010101" pitchFamily="2" charset="-122"/>
                <a:ea typeface="宋体" panose="02010600030101010101" pitchFamily="2" charset="-122"/>
              </a:rPr>
              <a:t>是我国销售收入最大的公司之一</a:t>
            </a:r>
            <a:r>
              <a:rPr lang="en-US" altLang="zh-CN" sz="1800" dirty="0">
                <a:latin typeface="宋体" panose="02010600030101010101" pitchFamily="2" charset="-122"/>
                <a:ea typeface="宋体" panose="02010600030101010101" pitchFamily="2" charset="-122"/>
              </a:rPr>
              <a:t>,</a:t>
            </a:r>
          </a:p>
          <a:p>
            <a:pPr marL="719138" indent="-361950">
              <a:buSzPct val="70000"/>
              <a:buFont typeface="Wingdings" pitchFamily="2" charset="2"/>
              <a:buChar char="p"/>
            </a:pPr>
            <a:r>
              <a:rPr lang="zh-CN" altLang="en-US" sz="1800" dirty="0">
                <a:latin typeface="宋体" panose="02010600030101010101" pitchFamily="2" charset="-122"/>
                <a:ea typeface="宋体" panose="02010600030101010101" pitchFamily="2" charset="-122"/>
              </a:rPr>
              <a:t>也是世界最大的石油公司之一</a:t>
            </a:r>
            <a:r>
              <a:rPr lang="en-US" altLang="zh-CN" sz="1800" dirty="0">
                <a:latin typeface="宋体" panose="02010600030101010101" pitchFamily="2" charset="-122"/>
                <a:ea typeface="宋体" panose="02010600030101010101" pitchFamily="2" charset="-122"/>
              </a:rPr>
              <a:t>.</a:t>
            </a:r>
          </a:p>
          <a:p>
            <a:pPr marL="719138" indent="-361950">
              <a:buSzPct val="70000"/>
              <a:buFont typeface="Wingdings" pitchFamily="2" charset="2"/>
              <a:buChar char="p"/>
            </a:pPr>
            <a:r>
              <a:rPr lang="zh-CN" altLang="en-US" sz="1800" dirty="0">
                <a:latin typeface="宋体" panose="02010600030101010101" pitchFamily="2" charset="-122"/>
                <a:ea typeface="宋体" panose="02010600030101010101" pitchFamily="2" charset="-122"/>
              </a:rPr>
              <a:t>在由全球能源领域权威机构普氏能源公布的</a:t>
            </a:r>
            <a:r>
              <a:rPr lang="en-US" altLang="zh-CN" sz="1800" dirty="0">
                <a:latin typeface="宋体" panose="02010600030101010101" pitchFamily="2" charset="-122"/>
                <a:ea typeface="宋体" panose="02010600030101010101" pitchFamily="2" charset="-122"/>
              </a:rPr>
              <a:t>"2006</a:t>
            </a:r>
            <a:r>
              <a:rPr lang="zh-CN" altLang="en-US" sz="1800" dirty="0">
                <a:latin typeface="宋体" panose="02010600030101010101" pitchFamily="2" charset="-122"/>
                <a:ea typeface="宋体" panose="02010600030101010101" pitchFamily="2" charset="-122"/>
              </a:rPr>
              <a:t>年全球能源企业</a:t>
            </a:r>
            <a:r>
              <a:rPr lang="en-US" altLang="zh-CN" sz="1800" dirty="0">
                <a:latin typeface="宋体" panose="02010600030101010101" pitchFamily="2" charset="-122"/>
                <a:ea typeface="宋体" panose="02010600030101010101" pitchFamily="2" charset="-122"/>
              </a:rPr>
              <a:t>250</a:t>
            </a:r>
            <a:r>
              <a:rPr lang="zh-CN" altLang="en-US" sz="1800" dirty="0">
                <a:latin typeface="宋体" panose="02010600030101010101" pitchFamily="2" charset="-122"/>
                <a:ea typeface="宋体" panose="02010600030101010101" pitchFamily="2" charset="-122"/>
              </a:rPr>
              <a:t>强</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中</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公司名列第六位</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连续五年居亚太区第一位</a:t>
            </a:r>
            <a:r>
              <a:rPr lang="en-US" altLang="zh-CN" sz="1800" dirty="0">
                <a:latin typeface="宋体" panose="02010600030101010101" pitchFamily="2" charset="-122"/>
                <a:ea typeface="宋体" panose="02010600030101010101" pitchFamily="2" charset="-122"/>
              </a:rPr>
              <a:t>;</a:t>
            </a:r>
          </a:p>
          <a:p>
            <a:pPr marL="719138" indent="-361950">
              <a:buSzPct val="70000"/>
              <a:buFont typeface="Wingdings" pitchFamily="2" charset="2"/>
              <a:buChar char="p"/>
            </a:pPr>
            <a:r>
              <a:rPr lang="zh-CN" altLang="en-US" sz="1800" dirty="0">
                <a:latin typeface="宋体" panose="02010600030101010101" pitchFamily="2" charset="-122"/>
                <a:ea typeface="宋体" panose="02010600030101010101" pitchFamily="2" charset="-122"/>
              </a:rPr>
              <a:t>在由美国</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石油情报周刊</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公布的</a:t>
            </a:r>
            <a:r>
              <a:rPr lang="en-US" altLang="zh-CN" sz="1800" dirty="0">
                <a:latin typeface="宋体" panose="02010600030101010101" pitchFamily="2" charset="-122"/>
                <a:ea typeface="宋体" panose="02010600030101010101" pitchFamily="2" charset="-122"/>
              </a:rPr>
              <a:t>"2005</a:t>
            </a:r>
            <a:r>
              <a:rPr lang="zh-CN" altLang="en-US" sz="1800" dirty="0">
                <a:latin typeface="宋体" panose="02010600030101010101" pitchFamily="2" charset="-122"/>
                <a:ea typeface="宋体" panose="02010600030101010101" pitchFamily="2" charset="-122"/>
              </a:rPr>
              <a:t>年世界最大</a:t>
            </a:r>
            <a:r>
              <a:rPr lang="en-US" altLang="zh-CN" sz="1800" dirty="0">
                <a:latin typeface="宋体" panose="02010600030101010101" pitchFamily="2" charset="-122"/>
                <a:ea typeface="宋体" panose="02010600030101010101" pitchFamily="2" charset="-122"/>
              </a:rPr>
              <a:t>50</a:t>
            </a:r>
            <a:r>
              <a:rPr lang="zh-CN" altLang="en-US" sz="1800" dirty="0">
                <a:latin typeface="宋体" panose="02010600030101010101" pitchFamily="2" charset="-122"/>
                <a:ea typeface="宋体" panose="02010600030101010101" pitchFamily="2" charset="-122"/>
              </a:rPr>
              <a:t>家石油公司</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中综合排名第七位</a:t>
            </a:r>
            <a:r>
              <a:rPr lang="en-US" altLang="zh-CN" sz="1800" dirty="0">
                <a:latin typeface="宋体" panose="02010600030101010101" pitchFamily="2" charset="-122"/>
                <a:ea typeface="宋体" panose="02010600030101010101" pitchFamily="2" charset="-122"/>
              </a:rPr>
              <a:t>;</a:t>
            </a:r>
          </a:p>
          <a:p>
            <a:pPr marL="719138" indent="-361950">
              <a:buSzPct val="70000"/>
              <a:buFont typeface="Wingdings" pitchFamily="2" charset="2"/>
              <a:buChar char="p"/>
            </a:pPr>
            <a:r>
              <a:rPr lang="zh-CN" altLang="en-US" sz="1800" dirty="0">
                <a:latin typeface="宋体" panose="02010600030101010101" pitchFamily="2" charset="-122"/>
                <a:ea typeface="宋体" panose="02010600030101010101" pitchFamily="2" charset="-122"/>
              </a:rPr>
              <a:t>在由</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商业周刊</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公布的</a:t>
            </a:r>
            <a:r>
              <a:rPr lang="en-US" altLang="zh-CN" sz="1800" dirty="0">
                <a:latin typeface="宋体" panose="02010600030101010101" pitchFamily="2" charset="-122"/>
                <a:ea typeface="宋体" panose="02010600030101010101" pitchFamily="2" charset="-122"/>
              </a:rPr>
              <a:t>2006</a:t>
            </a:r>
            <a:r>
              <a:rPr lang="zh-CN" altLang="en-US" sz="1800" dirty="0">
                <a:latin typeface="宋体" panose="02010600030101010101" pitchFamily="2" charset="-122"/>
                <a:ea typeface="宋体" panose="02010600030101010101" pitchFamily="2" charset="-122"/>
              </a:rPr>
              <a:t>年度</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商业周刊</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亚洲</a:t>
            </a:r>
            <a:r>
              <a:rPr lang="en-US" altLang="zh-CN" sz="1800" dirty="0">
                <a:latin typeface="宋体" panose="02010600030101010101" pitchFamily="2" charset="-122"/>
                <a:ea typeface="宋体" panose="02010600030101010101" pitchFamily="2" charset="-122"/>
              </a:rPr>
              <a:t>50</a:t>
            </a:r>
            <a:r>
              <a:rPr lang="zh-CN" altLang="en-US" sz="1800" dirty="0">
                <a:latin typeface="宋体" panose="02010600030101010101" pitchFamily="2" charset="-122"/>
                <a:ea typeface="宋体" panose="02010600030101010101" pitchFamily="2" charset="-122"/>
              </a:rPr>
              <a:t>强</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企业中排名第一位</a:t>
            </a:r>
            <a:r>
              <a:rPr lang="en-US" altLang="zh-CN" sz="1800" dirty="0">
                <a:latin typeface="宋体" panose="02010600030101010101" pitchFamily="2" charset="-122"/>
                <a:ea typeface="宋体" panose="02010600030101010101" pitchFamily="2" charset="-122"/>
              </a:rPr>
              <a:t>;</a:t>
            </a:r>
          </a:p>
          <a:p>
            <a:pPr marL="719138" indent="-361950">
              <a:buSzPct val="70000"/>
              <a:buFont typeface="Wingdings" pitchFamily="2" charset="2"/>
              <a:buChar char="p"/>
            </a:pPr>
            <a:r>
              <a:rPr lang="zh-CN" altLang="en-US" sz="1800" dirty="0">
                <a:latin typeface="宋体" panose="02010600030101010101" pitchFamily="2" charset="-122"/>
                <a:ea typeface="宋体" panose="02010600030101010101" pitchFamily="2" charset="-122"/>
              </a:rPr>
              <a:t>并当选</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亚洲金融</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杂志公布的</a:t>
            </a:r>
            <a:r>
              <a:rPr lang="en-US" altLang="zh-CN" sz="1800" dirty="0">
                <a:latin typeface="宋体" panose="02010600030101010101" pitchFamily="2" charset="-122"/>
                <a:ea typeface="宋体" panose="02010600030101010101" pitchFamily="2" charset="-122"/>
              </a:rPr>
              <a:t>"2006</a:t>
            </a:r>
            <a:r>
              <a:rPr lang="zh-CN" altLang="en-US" sz="1800" dirty="0">
                <a:latin typeface="宋体" panose="02010600030101010101" pitchFamily="2" charset="-122"/>
                <a:ea typeface="宋体" panose="02010600030101010101" pitchFamily="2" charset="-122"/>
              </a:rPr>
              <a:t>年亚洲最盈利公司</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第一名</a:t>
            </a:r>
            <a:r>
              <a:rPr lang="en-US" altLang="zh-CN" sz="1800" dirty="0">
                <a:latin typeface="宋体" panose="02010600030101010101" pitchFamily="2" charset="-122"/>
                <a:ea typeface="宋体" panose="02010600030101010101" pitchFamily="2" charset="-122"/>
              </a:rPr>
              <a:t>)".</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4</a:t>
            </a:fld>
            <a:endParaRPr lang="zh-CN" altLang="en-US"/>
          </a:p>
        </p:txBody>
      </p:sp>
      <p:pic>
        <p:nvPicPr>
          <p:cNvPr id="6" name="图片 5">
            <a:extLst>
              <a:ext uri="{FF2B5EF4-FFF2-40B4-BE49-F238E27FC236}">
                <a16:creationId xmlns:a16="http://schemas.microsoft.com/office/drawing/2014/main" id="{9BBABE00-D575-49D7-A4B5-2B2B26F683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2451" y="4398067"/>
            <a:ext cx="2913185" cy="2048941"/>
          </a:xfrm>
          <a:prstGeom prst="rect">
            <a:avLst/>
          </a:prstGeom>
        </p:spPr>
      </p:pic>
    </p:spTree>
    <p:extLst>
      <p:ext uri="{BB962C8B-B14F-4D97-AF65-F5344CB8AC3E}">
        <p14:creationId xmlns:p14="http://schemas.microsoft.com/office/powerpoint/2010/main" val="19378383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E132B-383E-4775-A5D4-91087AA04C78}"/>
              </a:ext>
            </a:extLst>
          </p:cNvPr>
          <p:cNvSpPr>
            <a:spLocks noGrp="1"/>
          </p:cNvSpPr>
          <p:nvPr>
            <p:ph type="title"/>
          </p:nvPr>
        </p:nvSpPr>
        <p:spPr>
          <a:xfrm>
            <a:off x="838200" y="-178846"/>
            <a:ext cx="10515600" cy="1325563"/>
          </a:xfrm>
        </p:spPr>
        <p:txBody>
          <a:bodyPr>
            <a:normAutofit/>
          </a:bodyPr>
          <a:lstStyle/>
          <a:p>
            <a:r>
              <a:rPr lang="zh-CN" altLang="en-US" sz="2800" dirty="0">
                <a:latin typeface="宋体" panose="02010600030101010101" pitchFamily="2" charset="-122"/>
                <a:ea typeface="宋体" panose="02010600030101010101" pitchFamily="2" charset="-122"/>
              </a:rPr>
              <a:t>债券的发行业务</a:t>
            </a:r>
          </a:p>
        </p:txBody>
      </p:sp>
      <p:sp>
        <p:nvSpPr>
          <p:cNvPr id="3" name="内容占位符 2">
            <a:extLst>
              <a:ext uri="{FF2B5EF4-FFF2-40B4-BE49-F238E27FC236}">
                <a16:creationId xmlns:a16="http://schemas.microsoft.com/office/drawing/2014/main" id="{90C1B1E7-3837-4792-95F8-F1851BDE4539}"/>
              </a:ext>
            </a:extLst>
          </p:cNvPr>
          <p:cNvSpPr>
            <a:spLocks noGrp="1"/>
          </p:cNvSpPr>
          <p:nvPr>
            <p:ph idx="1"/>
          </p:nvPr>
        </p:nvSpPr>
        <p:spPr>
          <a:xfrm>
            <a:off x="838200" y="1014886"/>
            <a:ext cx="10515600" cy="5162077"/>
          </a:xfrm>
        </p:spPr>
        <p:txBody>
          <a:bodyPr>
            <a:noAutofit/>
          </a:bodyPr>
          <a:lstStyle/>
          <a:p>
            <a:r>
              <a:rPr lang="zh-CN" altLang="en-US" sz="1800" dirty="0">
                <a:latin typeface="宋体" panose="02010600030101010101" pitchFamily="2" charset="-122"/>
                <a:ea typeface="宋体" panose="02010600030101010101" pitchFamily="2" charset="-122"/>
              </a:rPr>
              <a:t>债券的定义</a:t>
            </a:r>
            <a:endParaRPr lang="en-US" altLang="zh-CN" sz="1800" dirty="0">
              <a:latin typeface="宋体" panose="02010600030101010101" pitchFamily="2" charset="-122"/>
              <a:ea typeface="宋体" panose="02010600030101010101" pitchFamily="2" charset="-122"/>
            </a:endParaRPr>
          </a:p>
          <a:p>
            <a:pPr marL="719138" indent="-361950">
              <a:buSzPct val="70000"/>
              <a:buFont typeface="Wingdings" panose="05000000000000000000" pitchFamily="2" charset="2"/>
              <a:buChar char="p"/>
            </a:pPr>
            <a:r>
              <a:rPr lang="zh-CN" altLang="en-US" sz="1800" dirty="0">
                <a:latin typeface="宋体" panose="02010600030101010101" pitchFamily="2" charset="-122"/>
                <a:ea typeface="宋体" panose="02010600030101010101" pitchFamily="2" charset="-122"/>
              </a:rPr>
              <a:t>按发行主体分</a:t>
            </a:r>
            <a:endParaRPr lang="en-US" altLang="zh-CN" sz="1800" dirty="0">
              <a:latin typeface="宋体" panose="02010600030101010101" pitchFamily="2" charset="-122"/>
              <a:ea typeface="宋体" panose="02010600030101010101" pitchFamily="2" charset="-122"/>
            </a:endParaRPr>
          </a:p>
          <a:p>
            <a:pPr marL="1004888" indent="-285750">
              <a:buSzPct val="50000"/>
              <a:buFont typeface="Wingdings" panose="05000000000000000000" pitchFamily="2" charset="2"/>
              <a:buChar char="ü"/>
            </a:pPr>
            <a:r>
              <a:rPr lang="zh-CN" altLang="en-US" sz="1800" dirty="0">
                <a:latin typeface="宋体" panose="02010600030101010101" pitchFamily="2" charset="-122"/>
                <a:ea typeface="宋体" panose="02010600030101010101" pitchFamily="2" charset="-122"/>
              </a:rPr>
              <a:t>政府债，金融债，非金融公司债</a:t>
            </a:r>
            <a:endParaRPr lang="en-US" altLang="zh-CN" sz="18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endParaRPr lang="en-US" altLang="zh-CN" sz="18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r>
              <a:rPr lang="zh-CN" altLang="en-US" sz="1800" dirty="0">
                <a:latin typeface="宋体" panose="02010600030101010101" pitchFamily="2" charset="-122"/>
                <a:ea typeface="宋体" panose="02010600030101010101" pitchFamily="2" charset="-122"/>
              </a:rPr>
              <a:t>按期限分</a:t>
            </a:r>
            <a:endParaRPr lang="en-US" altLang="zh-CN" sz="1800" dirty="0">
              <a:latin typeface="宋体" panose="02010600030101010101" pitchFamily="2" charset="-122"/>
              <a:ea typeface="宋体" panose="02010600030101010101" pitchFamily="2" charset="-122"/>
            </a:endParaRPr>
          </a:p>
          <a:p>
            <a:pPr marL="1004888" indent="-285750">
              <a:buSzPct val="50000"/>
              <a:buFont typeface="Wingdings" panose="05000000000000000000" pitchFamily="2" charset="2"/>
              <a:buChar char="ü"/>
            </a:pPr>
            <a:r>
              <a:rPr lang="zh-CN" altLang="en-US" sz="1800" dirty="0">
                <a:latin typeface="宋体" panose="02010600030101010101" pitchFamily="2" charset="-122"/>
                <a:ea typeface="宋体" panose="02010600030101010101" pitchFamily="2" charset="-122"/>
              </a:rPr>
              <a:t>短期，中期，长期</a:t>
            </a:r>
            <a:endParaRPr lang="en-US" altLang="zh-CN" sz="18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endParaRPr lang="en-US" altLang="zh-CN" sz="18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r>
              <a:rPr lang="zh-CN" altLang="en-US" sz="1800" dirty="0">
                <a:latin typeface="宋体" panose="02010600030101010101" pitchFamily="2" charset="-122"/>
                <a:ea typeface="宋体" panose="02010600030101010101" pitchFamily="2" charset="-122"/>
              </a:rPr>
              <a:t>按附加条款</a:t>
            </a:r>
            <a:endParaRPr lang="en-US" altLang="zh-CN" sz="1800" dirty="0">
              <a:latin typeface="宋体" panose="02010600030101010101" pitchFamily="2" charset="-122"/>
              <a:ea typeface="宋体" panose="02010600030101010101" pitchFamily="2" charset="-122"/>
            </a:endParaRPr>
          </a:p>
          <a:p>
            <a:pPr marL="1004888" indent="-285750">
              <a:buSzPct val="50000"/>
              <a:buFont typeface="Wingdings" panose="05000000000000000000" pitchFamily="2" charset="2"/>
              <a:buChar char="ü"/>
            </a:pPr>
            <a:r>
              <a:rPr lang="zh-CN" altLang="en-US" sz="1800" dirty="0">
                <a:latin typeface="宋体" panose="02010600030101010101" pitchFamily="2" charset="-122"/>
                <a:ea typeface="宋体" panose="02010600030101010101" pitchFamily="2" charset="-122"/>
              </a:rPr>
              <a:t>可转换，可赎回，可回售，发行人调整票面利率选择权等</a:t>
            </a:r>
            <a:endParaRPr lang="en-US" altLang="zh-CN" sz="1800" dirty="0">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id="{1F5EAA26-3AD4-46D8-B757-C10D25C107A1}"/>
              </a:ext>
            </a:extLst>
          </p:cNvPr>
          <p:cNvSpPr>
            <a:spLocks noGrp="1"/>
          </p:cNvSpPr>
          <p:nvPr>
            <p:ph type="sldNum" sz="quarter" idx="12"/>
          </p:nvPr>
        </p:nvSpPr>
        <p:spPr/>
        <p:txBody>
          <a:bodyPr/>
          <a:lstStyle/>
          <a:p>
            <a:fld id="{D59A92B6-63D0-4749-8E4E-E12FD465A899}" type="slidenum">
              <a:rPr lang="zh-CN" altLang="en-US" smtClean="0"/>
              <a:t>40</a:t>
            </a:fld>
            <a:endParaRPr lang="zh-CN" altLang="en-US"/>
          </a:p>
        </p:txBody>
      </p:sp>
      <p:cxnSp>
        <p:nvCxnSpPr>
          <p:cNvPr id="5" name="直接连接符 4">
            <a:extLst>
              <a:ext uri="{FF2B5EF4-FFF2-40B4-BE49-F238E27FC236}">
                <a16:creationId xmlns:a16="http://schemas.microsoft.com/office/drawing/2014/main" id="{E2255D27-445C-4C04-BD10-CDB731E3514C}"/>
              </a:ext>
            </a:extLst>
          </p:cNvPr>
          <p:cNvCxnSpPr/>
          <p:nvPr/>
        </p:nvCxnSpPr>
        <p:spPr>
          <a:xfrm>
            <a:off x="881254" y="788517"/>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32389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E132B-383E-4775-A5D4-91087AA04C78}"/>
              </a:ext>
            </a:extLst>
          </p:cNvPr>
          <p:cNvSpPr>
            <a:spLocks noGrp="1"/>
          </p:cNvSpPr>
          <p:nvPr>
            <p:ph type="title"/>
          </p:nvPr>
        </p:nvSpPr>
        <p:spPr>
          <a:xfrm>
            <a:off x="838200" y="365126"/>
            <a:ext cx="10515600" cy="437442"/>
          </a:xfrm>
        </p:spPr>
        <p:txBody>
          <a:bodyPr>
            <a:normAutofit fontScale="90000"/>
          </a:bodyPr>
          <a:lstStyle/>
          <a:p>
            <a:r>
              <a:rPr lang="zh-CN" altLang="en-US" sz="2800" dirty="0">
                <a:latin typeface="宋体" panose="02010600030101010101" pitchFamily="2" charset="-122"/>
                <a:ea typeface="宋体" panose="02010600030101010101" pitchFamily="2" charset="-122"/>
              </a:rPr>
              <a:t>中信证券债券与股票承销业务对比（亿元人民币）</a:t>
            </a:r>
          </a:p>
        </p:txBody>
      </p:sp>
      <p:sp>
        <p:nvSpPr>
          <p:cNvPr id="4" name="灯片编号占位符 3">
            <a:extLst>
              <a:ext uri="{FF2B5EF4-FFF2-40B4-BE49-F238E27FC236}">
                <a16:creationId xmlns:a16="http://schemas.microsoft.com/office/drawing/2014/main" id="{1F5EAA26-3AD4-46D8-B757-C10D25C107A1}"/>
              </a:ext>
            </a:extLst>
          </p:cNvPr>
          <p:cNvSpPr>
            <a:spLocks noGrp="1"/>
          </p:cNvSpPr>
          <p:nvPr>
            <p:ph type="sldNum" sz="quarter" idx="12"/>
          </p:nvPr>
        </p:nvSpPr>
        <p:spPr/>
        <p:txBody>
          <a:bodyPr/>
          <a:lstStyle/>
          <a:p>
            <a:fld id="{D59A92B6-63D0-4749-8E4E-E12FD465A899}" type="slidenum">
              <a:rPr lang="zh-CN" altLang="en-US" smtClean="0"/>
              <a:t>41</a:t>
            </a:fld>
            <a:endParaRPr lang="zh-CN" altLang="en-US"/>
          </a:p>
        </p:txBody>
      </p:sp>
      <p:cxnSp>
        <p:nvCxnSpPr>
          <p:cNvPr id="5" name="直接连接符 4">
            <a:extLst>
              <a:ext uri="{FF2B5EF4-FFF2-40B4-BE49-F238E27FC236}">
                <a16:creationId xmlns:a16="http://schemas.microsoft.com/office/drawing/2014/main" id="{E2255D27-445C-4C04-BD10-CDB731E3514C}"/>
              </a:ext>
            </a:extLst>
          </p:cNvPr>
          <p:cNvCxnSpPr/>
          <p:nvPr/>
        </p:nvCxnSpPr>
        <p:spPr>
          <a:xfrm>
            <a:off x="796925" y="911664"/>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3" name="表格 2">
            <a:extLst>
              <a:ext uri="{FF2B5EF4-FFF2-40B4-BE49-F238E27FC236}">
                <a16:creationId xmlns:a16="http://schemas.microsoft.com/office/drawing/2014/main" id="{8B925AC9-F3D8-9DE2-DC20-1CC6216EE3FE}"/>
              </a:ext>
            </a:extLst>
          </p:cNvPr>
          <p:cNvGraphicFramePr>
            <a:graphicFrameLocks noGrp="1"/>
          </p:cNvGraphicFramePr>
          <p:nvPr>
            <p:extLst>
              <p:ext uri="{D42A27DB-BD31-4B8C-83A1-F6EECF244321}">
                <p14:modId xmlns:p14="http://schemas.microsoft.com/office/powerpoint/2010/main" val="4082840515"/>
              </p:ext>
            </p:extLst>
          </p:nvPr>
        </p:nvGraphicFramePr>
        <p:xfrm>
          <a:off x="1158239" y="961819"/>
          <a:ext cx="10236836" cy="3921765"/>
        </p:xfrm>
        <a:graphic>
          <a:graphicData uri="http://schemas.openxmlformats.org/drawingml/2006/table">
            <a:tbl>
              <a:tblPr>
                <a:tableStyleId>{5C22544A-7EE6-4342-B048-85BDC9FD1C3A}</a:tableStyleId>
              </a:tblPr>
              <a:tblGrid>
                <a:gridCol w="1788554">
                  <a:extLst>
                    <a:ext uri="{9D8B030D-6E8A-4147-A177-3AD203B41FA5}">
                      <a16:colId xmlns:a16="http://schemas.microsoft.com/office/drawing/2014/main" val="3675321411"/>
                    </a:ext>
                  </a:extLst>
                </a:gridCol>
                <a:gridCol w="1283549">
                  <a:extLst>
                    <a:ext uri="{9D8B030D-6E8A-4147-A177-3AD203B41FA5}">
                      <a16:colId xmlns:a16="http://schemas.microsoft.com/office/drawing/2014/main" val="383778913"/>
                    </a:ext>
                  </a:extLst>
                </a:gridCol>
                <a:gridCol w="1830637">
                  <a:extLst>
                    <a:ext uri="{9D8B030D-6E8A-4147-A177-3AD203B41FA5}">
                      <a16:colId xmlns:a16="http://schemas.microsoft.com/office/drawing/2014/main" val="2955968948"/>
                    </a:ext>
                  </a:extLst>
                </a:gridCol>
                <a:gridCol w="1241466">
                  <a:extLst>
                    <a:ext uri="{9D8B030D-6E8A-4147-A177-3AD203B41FA5}">
                      <a16:colId xmlns:a16="http://schemas.microsoft.com/office/drawing/2014/main" val="2827181404"/>
                    </a:ext>
                  </a:extLst>
                </a:gridCol>
                <a:gridCol w="1746469">
                  <a:extLst>
                    <a:ext uri="{9D8B030D-6E8A-4147-A177-3AD203B41FA5}">
                      <a16:colId xmlns:a16="http://schemas.microsoft.com/office/drawing/2014/main" val="4006929412"/>
                    </a:ext>
                  </a:extLst>
                </a:gridCol>
                <a:gridCol w="1409800">
                  <a:extLst>
                    <a:ext uri="{9D8B030D-6E8A-4147-A177-3AD203B41FA5}">
                      <a16:colId xmlns:a16="http://schemas.microsoft.com/office/drawing/2014/main" val="61097118"/>
                    </a:ext>
                  </a:extLst>
                </a:gridCol>
                <a:gridCol w="936361">
                  <a:extLst>
                    <a:ext uri="{9D8B030D-6E8A-4147-A177-3AD203B41FA5}">
                      <a16:colId xmlns:a16="http://schemas.microsoft.com/office/drawing/2014/main" val="2068620610"/>
                    </a:ext>
                  </a:extLst>
                </a:gridCol>
              </a:tblGrid>
              <a:tr h="282338">
                <a:tc rowSpan="2">
                  <a:txBody>
                    <a:bodyPr/>
                    <a:lstStyle/>
                    <a:p>
                      <a:pPr algn="ctr" fontAlgn="ctr"/>
                      <a:r>
                        <a:rPr lang="zh-CN" altLang="en-US" sz="1800" u="none" strike="noStrike" dirty="0">
                          <a:effectLst/>
                        </a:rPr>
                        <a:t>项目</a:t>
                      </a: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gridSpan="2">
                  <a:txBody>
                    <a:bodyPr/>
                    <a:lstStyle/>
                    <a:p>
                      <a:pPr algn="ctr" fontAlgn="ctr"/>
                      <a:r>
                        <a:rPr lang="en-US" altLang="zh-CN" sz="1800" u="none" strike="noStrike" dirty="0">
                          <a:effectLst/>
                        </a:rPr>
                        <a:t>2023</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hMerge="1">
                  <a:txBody>
                    <a:bodyPr/>
                    <a:lstStyle/>
                    <a:p>
                      <a:endParaRPr lang="zh-CN" altLang="en-US"/>
                    </a:p>
                  </a:txBody>
                  <a:tcPr/>
                </a:tc>
                <a:tc gridSpan="2">
                  <a:txBody>
                    <a:bodyPr/>
                    <a:lstStyle/>
                    <a:p>
                      <a:pPr algn="ctr" fontAlgn="ctr"/>
                      <a:r>
                        <a:rPr lang="en-US" altLang="zh-CN" sz="1800" u="none" strike="noStrike" dirty="0">
                          <a:effectLst/>
                        </a:rPr>
                        <a:t>2022</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hMerge="1">
                  <a:txBody>
                    <a:bodyPr/>
                    <a:lstStyle/>
                    <a:p>
                      <a:endParaRPr lang="zh-CN" altLang="en-US"/>
                    </a:p>
                  </a:txBody>
                  <a:tcPr/>
                </a:tc>
                <a:tc gridSpan="2">
                  <a:txBody>
                    <a:bodyPr/>
                    <a:lstStyle/>
                    <a:p>
                      <a:pPr algn="ctr" fontAlgn="ctr"/>
                      <a:r>
                        <a:rPr lang="en-US" altLang="zh-CN" sz="1800" u="none" strike="noStrike" dirty="0">
                          <a:effectLst/>
                        </a:rPr>
                        <a:t>2021</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hMerge="1">
                  <a:txBody>
                    <a:bodyPr/>
                    <a:lstStyle/>
                    <a:p>
                      <a:endParaRPr lang="zh-CN" altLang="en-US"/>
                    </a:p>
                  </a:txBody>
                  <a:tcPr/>
                </a:tc>
                <a:extLst>
                  <a:ext uri="{0D108BD9-81ED-4DB2-BD59-A6C34878D82A}">
                    <a16:rowId xmlns:a16="http://schemas.microsoft.com/office/drawing/2014/main" val="1822318628"/>
                  </a:ext>
                </a:extLst>
              </a:tr>
              <a:tr h="533709">
                <a:tc vMerge="1">
                  <a:txBody>
                    <a:bodyPr/>
                    <a:lstStyle/>
                    <a:p>
                      <a:endParaRPr lang="zh-CN" altLang="en-US"/>
                    </a:p>
                  </a:txBody>
                  <a:tcPr/>
                </a:tc>
                <a:tc>
                  <a:txBody>
                    <a:bodyPr/>
                    <a:lstStyle/>
                    <a:p>
                      <a:pPr algn="ctr" fontAlgn="ctr"/>
                      <a:r>
                        <a:rPr lang="zh-CN" altLang="en-US" sz="1800" u="none" strike="noStrike">
                          <a:effectLst/>
                        </a:rPr>
                        <a:t>主承销规模</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zh-CN" altLang="en-US" sz="1800" u="none" strike="noStrike">
                          <a:effectLst/>
                        </a:rPr>
                        <a:t>发行只数</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zh-CN" altLang="en-US" sz="1800" u="none" strike="noStrike">
                          <a:effectLst/>
                        </a:rPr>
                        <a:t>主承销规模</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zh-CN" altLang="en-US" sz="1800" u="none" strike="noStrike">
                          <a:effectLst/>
                        </a:rPr>
                        <a:t>发行只数</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zh-CN" altLang="en-US" sz="1800" u="none" strike="noStrike">
                          <a:effectLst/>
                        </a:rPr>
                        <a:t>主承销规模</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zh-CN" altLang="en-US" sz="1800" u="none" strike="noStrike">
                          <a:effectLst/>
                        </a:rPr>
                        <a:t>发行只数</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4061419710"/>
                  </a:ext>
                </a:extLst>
              </a:tr>
              <a:tr h="282338">
                <a:tc>
                  <a:txBody>
                    <a:bodyPr/>
                    <a:lstStyle/>
                    <a:p>
                      <a:pPr algn="l" fontAlgn="ctr"/>
                      <a:r>
                        <a:rPr lang="zh-CN" altLang="en-US" sz="1800" u="none" strike="noStrike">
                          <a:effectLst/>
                        </a:rPr>
                        <a:t>企业债</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271.66</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31</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390.33</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45</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442.18</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59</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546917913"/>
                  </a:ext>
                </a:extLst>
              </a:tr>
              <a:tr h="282338">
                <a:tc>
                  <a:txBody>
                    <a:bodyPr/>
                    <a:lstStyle/>
                    <a:p>
                      <a:pPr algn="l" fontAlgn="ctr"/>
                      <a:r>
                        <a:rPr lang="zh-CN" altLang="en-US" sz="1800" u="none" strike="noStrike">
                          <a:effectLst/>
                        </a:rPr>
                        <a:t>公司债</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dirty="0">
                          <a:effectLst/>
                        </a:rPr>
                        <a:t>4058.28</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938</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3541.86</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722</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3363.74</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663</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606051970"/>
                  </a:ext>
                </a:extLst>
              </a:tr>
              <a:tr h="282338">
                <a:tc>
                  <a:txBody>
                    <a:bodyPr/>
                    <a:lstStyle/>
                    <a:p>
                      <a:pPr algn="l" fontAlgn="ctr"/>
                      <a:r>
                        <a:rPr lang="zh-CN" altLang="en-US" sz="1800" u="none" strike="noStrike">
                          <a:effectLst/>
                        </a:rPr>
                        <a:t>金融债</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4632.54</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dirty="0">
                          <a:effectLst/>
                        </a:rPr>
                        <a:t>324</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3907.74</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247</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3745.38</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231</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2872271141"/>
                  </a:ext>
                </a:extLst>
              </a:tr>
              <a:tr h="282338">
                <a:tc>
                  <a:txBody>
                    <a:bodyPr/>
                    <a:lstStyle/>
                    <a:p>
                      <a:pPr algn="l" fontAlgn="ctr"/>
                      <a:r>
                        <a:rPr lang="zh-CN" altLang="en-US" sz="1800" u="none" strike="noStrike">
                          <a:effectLst/>
                        </a:rPr>
                        <a:t>中期票据</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1195.78</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244</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831.23</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140</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629.94</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98</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915589811"/>
                  </a:ext>
                </a:extLst>
              </a:tr>
              <a:tr h="282338">
                <a:tc>
                  <a:txBody>
                    <a:bodyPr/>
                    <a:lstStyle/>
                    <a:p>
                      <a:pPr algn="l" fontAlgn="ctr"/>
                      <a:r>
                        <a:rPr lang="zh-CN" altLang="en-US" sz="1800" u="none" strike="noStrike">
                          <a:effectLst/>
                        </a:rPr>
                        <a:t>短期融资券</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277.06</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dirty="0">
                          <a:effectLst/>
                        </a:rPr>
                        <a:t>67</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187.85</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20</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230.09</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57</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2520099744"/>
                  </a:ext>
                </a:extLst>
              </a:tr>
              <a:tr h="282338">
                <a:tc>
                  <a:txBody>
                    <a:bodyPr/>
                    <a:lstStyle/>
                    <a:p>
                      <a:pPr algn="l" fontAlgn="ctr"/>
                      <a:r>
                        <a:rPr lang="zh-CN" altLang="en-US" sz="1800" u="none" strike="noStrike">
                          <a:effectLst/>
                        </a:rPr>
                        <a:t>定向工具</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122.64</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dirty="0">
                          <a:effectLst/>
                        </a:rPr>
                        <a:t>40</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100.92</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33</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156.61</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49</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242217547"/>
                  </a:ext>
                </a:extLst>
              </a:tr>
              <a:tr h="282338">
                <a:tc>
                  <a:txBody>
                    <a:bodyPr/>
                    <a:lstStyle/>
                    <a:p>
                      <a:pPr algn="l" fontAlgn="ctr"/>
                      <a:r>
                        <a:rPr lang="zh-CN" altLang="en-US" sz="1800" u="none" strike="noStrike">
                          <a:effectLst/>
                        </a:rPr>
                        <a:t>项目收益票据</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zh-CN" altLang="en-US" sz="1800" u="none" strike="noStrike">
                          <a:effectLst/>
                        </a:rPr>
                        <a:t>　</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zh-CN" altLang="en-US" sz="1800" u="none" strike="noStrike">
                          <a:effectLst/>
                        </a:rPr>
                        <a:t>　</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zh-CN" altLang="en-US" sz="1800" u="none" strike="noStrike">
                          <a:effectLst/>
                        </a:rPr>
                        <a:t>　</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0.65</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1</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480935336"/>
                  </a:ext>
                </a:extLst>
              </a:tr>
              <a:tr h="282338">
                <a:tc>
                  <a:txBody>
                    <a:bodyPr/>
                    <a:lstStyle/>
                    <a:p>
                      <a:pPr algn="l" fontAlgn="ctr"/>
                      <a:r>
                        <a:rPr lang="zh-CN" altLang="en-US" sz="1800" u="none" strike="noStrike">
                          <a:effectLst/>
                        </a:rPr>
                        <a:t>资产支持证券</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2105.64</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835</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dirty="0">
                          <a:effectLst/>
                        </a:rPr>
                        <a:t>2298.11</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836</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3162.67</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942</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738361340"/>
                  </a:ext>
                </a:extLst>
              </a:tr>
              <a:tr h="282338">
                <a:tc>
                  <a:txBody>
                    <a:bodyPr/>
                    <a:lstStyle/>
                    <a:p>
                      <a:pPr algn="l" fontAlgn="ctr"/>
                      <a:r>
                        <a:rPr lang="zh-CN" altLang="en-US" sz="1800" u="none" strike="noStrike" dirty="0">
                          <a:effectLst/>
                        </a:rPr>
                        <a:t>可转债</a:t>
                      </a:r>
                      <a:r>
                        <a:rPr lang="en-US" altLang="zh-CN" sz="1800" u="none" strike="noStrike" dirty="0">
                          <a:effectLst/>
                        </a:rPr>
                        <a:t>/</a:t>
                      </a:r>
                      <a:r>
                        <a:rPr lang="zh-CN" altLang="en-US" sz="1800" u="none" strike="noStrike" dirty="0">
                          <a:effectLst/>
                        </a:rPr>
                        <a:t>可交换债</a:t>
                      </a: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283.46</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24</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dirty="0">
                          <a:effectLst/>
                        </a:rPr>
                        <a:t>539.74</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26</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402.79</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25</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091333008"/>
                  </a:ext>
                </a:extLst>
              </a:tr>
              <a:tr h="282338">
                <a:tc>
                  <a:txBody>
                    <a:bodyPr/>
                    <a:lstStyle/>
                    <a:p>
                      <a:pPr algn="l" fontAlgn="ctr"/>
                      <a:r>
                        <a:rPr lang="zh-CN" altLang="en-US" sz="1800" u="none" strike="noStrike">
                          <a:effectLst/>
                        </a:rPr>
                        <a:t>地方政府债</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6152.86</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1697</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3988.02</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1456</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3509.49</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1193</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380001810"/>
                  </a:ext>
                </a:extLst>
              </a:tr>
              <a:tr h="282338">
                <a:tc>
                  <a:txBody>
                    <a:bodyPr/>
                    <a:lstStyle/>
                    <a:p>
                      <a:pPr algn="l" fontAlgn="ctr"/>
                      <a:r>
                        <a:rPr lang="zh-CN" altLang="en-US" sz="1800" u="none" strike="noStrike">
                          <a:effectLst/>
                        </a:rPr>
                        <a:t>合计</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19099.92</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4200</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15785.81</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dirty="0">
                          <a:effectLst/>
                        </a:rPr>
                        <a:t>3555</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dirty="0">
                          <a:effectLst/>
                        </a:rPr>
                        <a:t>15640.54</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dirty="0">
                          <a:effectLst/>
                        </a:rPr>
                        <a:t>3318</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2059616155"/>
                  </a:ext>
                </a:extLst>
              </a:tr>
            </a:tbl>
          </a:graphicData>
        </a:graphic>
      </p:graphicFrame>
      <p:graphicFrame>
        <p:nvGraphicFramePr>
          <p:cNvPr id="6" name="表格 5">
            <a:extLst>
              <a:ext uri="{FF2B5EF4-FFF2-40B4-BE49-F238E27FC236}">
                <a16:creationId xmlns:a16="http://schemas.microsoft.com/office/drawing/2014/main" id="{867B2AC3-0026-F84A-88F1-289FE7D343F1}"/>
              </a:ext>
            </a:extLst>
          </p:cNvPr>
          <p:cNvGraphicFramePr>
            <a:graphicFrameLocks noGrp="1"/>
          </p:cNvGraphicFramePr>
          <p:nvPr>
            <p:extLst>
              <p:ext uri="{D42A27DB-BD31-4B8C-83A1-F6EECF244321}">
                <p14:modId xmlns:p14="http://schemas.microsoft.com/office/powerpoint/2010/main" val="3698356310"/>
              </p:ext>
            </p:extLst>
          </p:nvPr>
        </p:nvGraphicFramePr>
        <p:xfrm>
          <a:off x="1158238" y="5013960"/>
          <a:ext cx="10236835" cy="1538603"/>
        </p:xfrm>
        <a:graphic>
          <a:graphicData uri="http://schemas.openxmlformats.org/drawingml/2006/table">
            <a:tbl>
              <a:tblPr>
                <a:tableStyleId>{5C22544A-7EE6-4342-B048-85BDC9FD1C3A}</a:tableStyleId>
              </a:tblPr>
              <a:tblGrid>
                <a:gridCol w="1788554">
                  <a:extLst>
                    <a:ext uri="{9D8B030D-6E8A-4147-A177-3AD203B41FA5}">
                      <a16:colId xmlns:a16="http://schemas.microsoft.com/office/drawing/2014/main" val="3314311346"/>
                    </a:ext>
                  </a:extLst>
                </a:gridCol>
                <a:gridCol w="1283550">
                  <a:extLst>
                    <a:ext uri="{9D8B030D-6E8A-4147-A177-3AD203B41FA5}">
                      <a16:colId xmlns:a16="http://schemas.microsoft.com/office/drawing/2014/main" val="3735542366"/>
                    </a:ext>
                  </a:extLst>
                </a:gridCol>
                <a:gridCol w="1830637">
                  <a:extLst>
                    <a:ext uri="{9D8B030D-6E8A-4147-A177-3AD203B41FA5}">
                      <a16:colId xmlns:a16="http://schemas.microsoft.com/office/drawing/2014/main" val="1916498952"/>
                    </a:ext>
                  </a:extLst>
                </a:gridCol>
                <a:gridCol w="1241466">
                  <a:extLst>
                    <a:ext uri="{9D8B030D-6E8A-4147-A177-3AD203B41FA5}">
                      <a16:colId xmlns:a16="http://schemas.microsoft.com/office/drawing/2014/main" val="2122130346"/>
                    </a:ext>
                  </a:extLst>
                </a:gridCol>
                <a:gridCol w="1746468">
                  <a:extLst>
                    <a:ext uri="{9D8B030D-6E8A-4147-A177-3AD203B41FA5}">
                      <a16:colId xmlns:a16="http://schemas.microsoft.com/office/drawing/2014/main" val="1055511906"/>
                    </a:ext>
                  </a:extLst>
                </a:gridCol>
                <a:gridCol w="1409800">
                  <a:extLst>
                    <a:ext uri="{9D8B030D-6E8A-4147-A177-3AD203B41FA5}">
                      <a16:colId xmlns:a16="http://schemas.microsoft.com/office/drawing/2014/main" val="1536613668"/>
                    </a:ext>
                  </a:extLst>
                </a:gridCol>
                <a:gridCol w="936360">
                  <a:extLst>
                    <a:ext uri="{9D8B030D-6E8A-4147-A177-3AD203B41FA5}">
                      <a16:colId xmlns:a16="http://schemas.microsoft.com/office/drawing/2014/main" val="2691412596"/>
                    </a:ext>
                  </a:extLst>
                </a:gridCol>
              </a:tblGrid>
              <a:tr h="220028">
                <a:tc rowSpan="2">
                  <a:txBody>
                    <a:bodyPr/>
                    <a:lstStyle/>
                    <a:p>
                      <a:pPr algn="ctr" fontAlgn="ctr"/>
                      <a:r>
                        <a:rPr lang="zh-CN" altLang="en-US" sz="1800" u="none" strike="noStrike" dirty="0">
                          <a:effectLst/>
                        </a:rPr>
                        <a:t>项目</a:t>
                      </a: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gridSpan="2">
                  <a:txBody>
                    <a:bodyPr/>
                    <a:lstStyle/>
                    <a:p>
                      <a:pPr algn="ctr" fontAlgn="ctr"/>
                      <a:r>
                        <a:rPr lang="en-US" altLang="zh-CN" sz="1800" u="none" strike="noStrike" dirty="0">
                          <a:effectLst/>
                        </a:rPr>
                        <a:t>2023</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hMerge="1">
                  <a:txBody>
                    <a:bodyPr/>
                    <a:lstStyle/>
                    <a:p>
                      <a:endParaRPr lang="zh-CN" altLang="en-US"/>
                    </a:p>
                  </a:txBody>
                  <a:tcPr/>
                </a:tc>
                <a:tc gridSpan="2">
                  <a:txBody>
                    <a:bodyPr/>
                    <a:lstStyle/>
                    <a:p>
                      <a:pPr algn="ctr" fontAlgn="ctr"/>
                      <a:r>
                        <a:rPr lang="en-US" altLang="zh-CN" sz="1800" u="none" strike="noStrike" dirty="0">
                          <a:effectLst/>
                        </a:rPr>
                        <a:t>2022</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hMerge="1">
                  <a:txBody>
                    <a:bodyPr/>
                    <a:lstStyle/>
                    <a:p>
                      <a:endParaRPr lang="zh-CN" altLang="en-US"/>
                    </a:p>
                  </a:txBody>
                  <a:tcPr/>
                </a:tc>
                <a:tc gridSpan="2">
                  <a:txBody>
                    <a:bodyPr/>
                    <a:lstStyle/>
                    <a:p>
                      <a:pPr algn="ctr" fontAlgn="ctr"/>
                      <a:r>
                        <a:rPr lang="en-US" altLang="zh-CN" sz="1800" u="none" strike="noStrike" dirty="0">
                          <a:effectLst/>
                        </a:rPr>
                        <a:t>2021</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hMerge="1">
                  <a:txBody>
                    <a:bodyPr/>
                    <a:lstStyle/>
                    <a:p>
                      <a:endParaRPr lang="zh-CN" altLang="en-US"/>
                    </a:p>
                  </a:txBody>
                  <a:tcPr/>
                </a:tc>
                <a:extLst>
                  <a:ext uri="{0D108BD9-81ED-4DB2-BD59-A6C34878D82A}">
                    <a16:rowId xmlns:a16="http://schemas.microsoft.com/office/drawing/2014/main" val="2989306641"/>
                  </a:ext>
                </a:extLst>
              </a:tr>
              <a:tr h="415923">
                <a:tc vMerge="1">
                  <a:txBody>
                    <a:bodyPr/>
                    <a:lstStyle/>
                    <a:p>
                      <a:endParaRPr lang="zh-CN" altLang="en-US"/>
                    </a:p>
                  </a:txBody>
                  <a:tcPr/>
                </a:tc>
                <a:tc>
                  <a:txBody>
                    <a:bodyPr/>
                    <a:lstStyle/>
                    <a:p>
                      <a:pPr algn="ctr" fontAlgn="ctr"/>
                      <a:r>
                        <a:rPr lang="zh-CN" altLang="en-US" sz="1800" u="none" strike="noStrike" dirty="0">
                          <a:effectLst/>
                        </a:rPr>
                        <a:t>主承销规模</a:t>
                      </a: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zh-CN" altLang="en-US" sz="1800" u="none" strike="noStrike">
                          <a:effectLst/>
                        </a:rPr>
                        <a:t>发行数量</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zh-CN" altLang="en-US" sz="1800" u="none" strike="noStrike">
                          <a:effectLst/>
                        </a:rPr>
                        <a:t>主承销规模</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zh-CN" altLang="en-US" sz="1800" u="none" strike="noStrike">
                          <a:effectLst/>
                        </a:rPr>
                        <a:t>发行数量</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zh-CN" altLang="en-US" sz="1800" u="none" strike="noStrike">
                          <a:effectLst/>
                        </a:rPr>
                        <a:t>主承销规模</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zh-CN" altLang="en-US" sz="1800" u="none" strike="noStrike">
                          <a:effectLst/>
                        </a:rPr>
                        <a:t>发行数量</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4211444111"/>
                  </a:ext>
                </a:extLst>
              </a:tr>
              <a:tr h="220028">
                <a:tc>
                  <a:txBody>
                    <a:bodyPr/>
                    <a:lstStyle/>
                    <a:p>
                      <a:pPr algn="l" fontAlgn="ctr"/>
                      <a:r>
                        <a:rPr lang="zh-CN" altLang="en-US" sz="1800" u="none" strike="noStrike">
                          <a:effectLst/>
                        </a:rPr>
                        <a:t>首次公开发行</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500.33</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dirty="0">
                          <a:effectLst/>
                        </a:rPr>
                        <a:t>34</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dirty="0">
                          <a:effectLst/>
                        </a:rPr>
                        <a:t>1498.32</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58</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859.22</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dirty="0">
                          <a:effectLst/>
                        </a:rPr>
                        <a:t>68</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08108499"/>
                  </a:ext>
                </a:extLst>
              </a:tr>
              <a:tr h="220028">
                <a:tc>
                  <a:txBody>
                    <a:bodyPr/>
                    <a:lstStyle/>
                    <a:p>
                      <a:pPr algn="l" fontAlgn="ctr"/>
                      <a:r>
                        <a:rPr lang="zh-CN" altLang="en-US" sz="1800" u="none" strike="noStrike">
                          <a:effectLst/>
                        </a:rPr>
                        <a:t>再融资发行</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2278.8</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106</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dirty="0">
                          <a:effectLst/>
                        </a:rPr>
                        <a:t>2264.85</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dirty="0">
                          <a:effectLst/>
                        </a:rPr>
                        <a:t>108</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dirty="0">
                          <a:effectLst/>
                        </a:rPr>
                        <a:t>2459.95</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126</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290490343"/>
                  </a:ext>
                </a:extLst>
              </a:tr>
              <a:tr h="220028">
                <a:tc>
                  <a:txBody>
                    <a:bodyPr/>
                    <a:lstStyle/>
                    <a:p>
                      <a:pPr algn="l" fontAlgn="ctr"/>
                      <a:r>
                        <a:rPr lang="zh-CN" altLang="en-US" sz="1800" u="none" strike="noStrike">
                          <a:effectLst/>
                        </a:rPr>
                        <a:t>合计</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2779.13</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140</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3763.17</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166</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dirty="0">
                          <a:effectLst/>
                        </a:rPr>
                        <a:t>3319.17</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dirty="0">
                          <a:effectLst/>
                        </a:rPr>
                        <a:t>194</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86847977"/>
                  </a:ext>
                </a:extLst>
              </a:tr>
            </a:tbl>
          </a:graphicData>
        </a:graphic>
      </p:graphicFrame>
    </p:spTree>
    <p:extLst>
      <p:ext uri="{BB962C8B-B14F-4D97-AF65-F5344CB8AC3E}">
        <p14:creationId xmlns:p14="http://schemas.microsoft.com/office/powerpoint/2010/main" val="9413565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E132B-383E-4775-A5D4-91087AA04C78}"/>
              </a:ext>
            </a:extLst>
          </p:cNvPr>
          <p:cNvSpPr>
            <a:spLocks noGrp="1"/>
          </p:cNvSpPr>
          <p:nvPr>
            <p:ph type="title"/>
          </p:nvPr>
        </p:nvSpPr>
        <p:spPr/>
        <p:txBody>
          <a:bodyPr>
            <a:normAutofit/>
          </a:bodyPr>
          <a:lstStyle/>
          <a:p>
            <a:r>
              <a:rPr lang="zh-CN" altLang="en-US" sz="2800" dirty="0">
                <a:latin typeface="宋体" panose="02010600030101010101" pitchFamily="2" charset="-122"/>
                <a:ea typeface="宋体" panose="02010600030101010101" pitchFamily="2" charset="-122"/>
              </a:rPr>
              <a:t>债券的发行业务</a:t>
            </a:r>
          </a:p>
        </p:txBody>
      </p:sp>
      <p:sp>
        <p:nvSpPr>
          <p:cNvPr id="3" name="内容占位符 2">
            <a:extLst>
              <a:ext uri="{FF2B5EF4-FFF2-40B4-BE49-F238E27FC236}">
                <a16:creationId xmlns:a16="http://schemas.microsoft.com/office/drawing/2014/main" id="{90C1B1E7-3837-4792-95F8-F1851BDE4539}"/>
              </a:ext>
            </a:extLst>
          </p:cNvPr>
          <p:cNvSpPr>
            <a:spLocks noGrp="1"/>
          </p:cNvSpPr>
          <p:nvPr>
            <p:ph idx="1"/>
          </p:nvPr>
        </p:nvSpPr>
        <p:spPr>
          <a:xfrm>
            <a:off x="838200" y="1542423"/>
            <a:ext cx="10515600" cy="4634540"/>
          </a:xfrm>
        </p:spPr>
        <p:txBody>
          <a:bodyPr>
            <a:normAutofit/>
          </a:bodyPr>
          <a:lstStyle/>
          <a:p>
            <a:pPr>
              <a:lnSpc>
                <a:spcPct val="100000"/>
              </a:lnSpc>
            </a:pPr>
            <a:r>
              <a:rPr lang="zh-CN" altLang="en-US" sz="2400" dirty="0">
                <a:latin typeface="宋体" panose="02010600030101010101" pitchFamily="2" charset="-122"/>
                <a:ea typeface="宋体" panose="02010600030101010101" pitchFamily="2" charset="-122"/>
              </a:rPr>
              <a:t>债券的私募发行</a:t>
            </a:r>
            <a:endParaRPr lang="en-US" altLang="zh-CN" sz="2400" dirty="0">
              <a:latin typeface="宋体" panose="02010600030101010101" pitchFamily="2" charset="-122"/>
              <a:ea typeface="宋体" panose="02010600030101010101" pitchFamily="2" charset="-122"/>
            </a:endParaRPr>
          </a:p>
          <a:p>
            <a:pPr marL="719138" indent="-361950">
              <a:lnSpc>
                <a:spcPct val="100000"/>
              </a:lnSpc>
              <a:buSzPct val="70000"/>
              <a:buFont typeface="Wingdings" pitchFamily="2" charset="2"/>
              <a:buChar char="p"/>
            </a:pPr>
            <a:r>
              <a:rPr lang="zh-CN" altLang="en-US" sz="2400" dirty="0">
                <a:latin typeface="宋体" panose="02010600030101010101" pitchFamily="2" charset="-122"/>
                <a:ea typeface="宋体" panose="02010600030101010101" pitchFamily="2" charset="-122"/>
              </a:rPr>
              <a:t>手续比较简单，一般不需要向证管部门提交文件报批</a:t>
            </a:r>
            <a:endParaRPr lang="en-US" altLang="zh-CN" sz="2400" dirty="0">
              <a:latin typeface="宋体" panose="02010600030101010101" pitchFamily="2" charset="-122"/>
              <a:ea typeface="宋体" panose="02010600030101010101" pitchFamily="2" charset="-122"/>
            </a:endParaRPr>
          </a:p>
          <a:p>
            <a:pPr marL="719138" indent="-361950">
              <a:lnSpc>
                <a:spcPct val="100000"/>
              </a:lnSpc>
              <a:buSzPct val="70000"/>
              <a:buFont typeface="Wingdings" pitchFamily="2" charset="2"/>
              <a:buChar char="p"/>
            </a:pPr>
            <a:r>
              <a:rPr lang="zh-CN" altLang="en-US" sz="2400" dirty="0">
                <a:latin typeface="宋体" panose="02010600030101010101" pitchFamily="2" charset="-122"/>
                <a:ea typeface="宋体" panose="02010600030101010101" pitchFamily="2" charset="-122"/>
              </a:rPr>
              <a:t>直接与投资机构（养老保险，人寿保险，投资基金等）接洽，商谈债券的种类，期限，利率等具体条件，无需投行的介入</a:t>
            </a:r>
            <a:endParaRPr lang="en-US" altLang="zh-CN" sz="2400" dirty="0">
              <a:latin typeface="宋体" panose="02010600030101010101" pitchFamily="2" charset="-122"/>
              <a:ea typeface="宋体" panose="02010600030101010101" pitchFamily="2" charset="-122"/>
            </a:endParaRPr>
          </a:p>
          <a:p>
            <a:pPr marL="719138" indent="-361950">
              <a:lnSpc>
                <a:spcPct val="100000"/>
              </a:lnSpc>
              <a:buSzPct val="70000"/>
              <a:buFont typeface="Wingdings" pitchFamily="2" charset="2"/>
              <a:buChar char="p"/>
            </a:pPr>
            <a:r>
              <a:rPr lang="zh-CN" altLang="en-US" sz="2400" dirty="0">
                <a:latin typeface="宋体" panose="02010600030101010101" pitchFamily="2" charset="-122"/>
                <a:ea typeface="宋体" panose="02010600030101010101" pitchFamily="2" charset="-122"/>
              </a:rPr>
              <a:t>也可以有投行的参与，主要让投行帮助寻找投资者，或充当财务顾问，或直接充当投资者</a:t>
            </a:r>
          </a:p>
        </p:txBody>
      </p:sp>
      <p:sp>
        <p:nvSpPr>
          <p:cNvPr id="4" name="灯片编号占位符 3">
            <a:extLst>
              <a:ext uri="{FF2B5EF4-FFF2-40B4-BE49-F238E27FC236}">
                <a16:creationId xmlns:a16="http://schemas.microsoft.com/office/drawing/2014/main" id="{1F5EAA26-3AD4-46D8-B757-C10D25C107A1}"/>
              </a:ext>
            </a:extLst>
          </p:cNvPr>
          <p:cNvSpPr>
            <a:spLocks noGrp="1"/>
          </p:cNvSpPr>
          <p:nvPr>
            <p:ph type="sldNum" sz="quarter" idx="12"/>
          </p:nvPr>
        </p:nvSpPr>
        <p:spPr/>
        <p:txBody>
          <a:bodyPr/>
          <a:lstStyle/>
          <a:p>
            <a:fld id="{D59A92B6-63D0-4749-8E4E-E12FD465A899}" type="slidenum">
              <a:rPr lang="zh-CN" altLang="en-US" smtClean="0"/>
              <a:t>42</a:t>
            </a:fld>
            <a:endParaRPr lang="zh-CN" altLang="en-US"/>
          </a:p>
        </p:txBody>
      </p:sp>
      <p:cxnSp>
        <p:nvCxnSpPr>
          <p:cNvPr id="5" name="直接连接符 4">
            <a:extLst>
              <a:ext uri="{FF2B5EF4-FFF2-40B4-BE49-F238E27FC236}">
                <a16:creationId xmlns:a16="http://schemas.microsoft.com/office/drawing/2014/main" id="{E2255D27-445C-4C04-BD10-CDB731E3514C}"/>
              </a:ext>
            </a:extLst>
          </p:cNvPr>
          <p:cNvCxnSpPr/>
          <p:nvPr/>
        </p:nvCxnSpPr>
        <p:spPr>
          <a:xfrm>
            <a:off x="896327" y="1326104"/>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58881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E132B-383E-4775-A5D4-91087AA04C78}"/>
              </a:ext>
            </a:extLst>
          </p:cNvPr>
          <p:cNvSpPr>
            <a:spLocks noGrp="1"/>
          </p:cNvSpPr>
          <p:nvPr>
            <p:ph type="title"/>
          </p:nvPr>
        </p:nvSpPr>
        <p:spPr>
          <a:xfrm>
            <a:off x="838200" y="365126"/>
            <a:ext cx="10515600" cy="495088"/>
          </a:xfrm>
        </p:spPr>
        <p:txBody>
          <a:bodyPr>
            <a:normAutofit/>
          </a:bodyPr>
          <a:lstStyle/>
          <a:p>
            <a:r>
              <a:rPr lang="zh-CN" altLang="en-US" sz="2800" dirty="0">
                <a:latin typeface="宋体" panose="02010600030101010101" pitchFamily="2" charset="-122"/>
                <a:ea typeface="宋体" panose="02010600030101010101" pitchFamily="2" charset="-122"/>
              </a:rPr>
              <a:t>债券的发行业务</a:t>
            </a:r>
          </a:p>
        </p:txBody>
      </p:sp>
      <p:sp>
        <p:nvSpPr>
          <p:cNvPr id="3" name="内容占位符 2">
            <a:extLst>
              <a:ext uri="{FF2B5EF4-FFF2-40B4-BE49-F238E27FC236}">
                <a16:creationId xmlns:a16="http://schemas.microsoft.com/office/drawing/2014/main" id="{90C1B1E7-3837-4792-95F8-F1851BDE4539}"/>
              </a:ext>
            </a:extLst>
          </p:cNvPr>
          <p:cNvSpPr>
            <a:spLocks noGrp="1"/>
          </p:cNvSpPr>
          <p:nvPr>
            <p:ph idx="1"/>
          </p:nvPr>
        </p:nvSpPr>
        <p:spPr>
          <a:xfrm>
            <a:off x="764117" y="1117600"/>
            <a:ext cx="10598150" cy="5059362"/>
          </a:xfrm>
        </p:spPr>
        <p:txBody>
          <a:bodyPr>
            <a:noAutofit/>
          </a:bodyPr>
          <a:lstStyle/>
          <a:p>
            <a:r>
              <a:rPr lang="zh-CN" altLang="en-US" sz="2400" dirty="0">
                <a:latin typeface="宋体" panose="02010600030101010101" pitchFamily="2" charset="-122"/>
                <a:ea typeface="宋体" panose="02010600030101010101" pitchFamily="2" charset="-122"/>
              </a:rPr>
              <a:t>债券的公募发行</a:t>
            </a:r>
            <a:endParaRPr lang="en-US" altLang="zh-CN" sz="24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r>
              <a:rPr lang="zh-CN" altLang="en-US" sz="2400" dirty="0">
                <a:latin typeface="宋体" panose="02010600030101010101" pitchFamily="2" charset="-122"/>
                <a:ea typeface="宋体" panose="02010600030101010101" pitchFamily="2" charset="-122"/>
              </a:rPr>
              <a:t>债券的信用评级</a:t>
            </a:r>
            <a:endParaRPr lang="en-US" altLang="zh-CN" sz="2400" dirty="0">
              <a:latin typeface="宋体" panose="02010600030101010101" pitchFamily="2" charset="-122"/>
              <a:ea typeface="宋体" panose="02010600030101010101" pitchFamily="2" charset="-122"/>
            </a:endParaRPr>
          </a:p>
          <a:p>
            <a:pPr marL="1073150" indent="-354013">
              <a:buSzPct val="50000"/>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债券的信用评级是指专业的证券评级机构就某一特定债券对其发行人的信用等级的一种评价。</a:t>
            </a:r>
            <a:endParaRPr lang="en-US" altLang="zh-CN" sz="2400" dirty="0">
              <a:latin typeface="宋体" panose="02010600030101010101" pitchFamily="2" charset="-122"/>
              <a:ea typeface="宋体" panose="02010600030101010101" pitchFamily="2" charset="-122"/>
            </a:endParaRPr>
          </a:p>
          <a:p>
            <a:pPr marL="1073150" indent="-354013">
              <a:buSzPct val="50000"/>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目的是将债券发行人的信誉和偿债能力公诸于投资者，以保护投资者的利益，使其在投资证券是避免因信息不对称而造成损失</a:t>
            </a:r>
            <a:endParaRPr lang="en-US" altLang="zh-CN" sz="2400" dirty="0">
              <a:latin typeface="宋体" panose="02010600030101010101" pitchFamily="2" charset="-122"/>
              <a:ea typeface="宋体" panose="02010600030101010101" pitchFamily="2" charset="-122"/>
            </a:endParaRPr>
          </a:p>
          <a:p>
            <a:pPr marL="1073150" indent="-354013">
              <a:buSzPct val="50000"/>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评级的主要依据包括：</a:t>
            </a:r>
            <a:endParaRPr lang="en-US" altLang="zh-CN" sz="2400" dirty="0">
              <a:latin typeface="宋体" panose="02010600030101010101" pitchFamily="2" charset="-122"/>
              <a:ea typeface="宋体" panose="02010600030101010101" pitchFamily="2" charset="-122"/>
            </a:endParaRPr>
          </a:p>
          <a:p>
            <a:pPr marL="1074738" indent="-174625">
              <a:buFont typeface="+mj-lt"/>
              <a:buAutoNum type="arabicPeriod"/>
            </a:pPr>
            <a:r>
              <a:rPr lang="zh-CN" altLang="en-US" sz="2400" dirty="0">
                <a:latin typeface="宋体" panose="02010600030101010101" pitchFamily="2" charset="-122"/>
                <a:ea typeface="宋体" panose="02010600030101010101" pitchFamily="2" charset="-122"/>
              </a:rPr>
              <a:t>债券发行人的偿债能力：盈利预期，资产负债比例，按期偿还本付息的能力</a:t>
            </a:r>
            <a:endParaRPr lang="en-US" altLang="zh-CN" sz="2400" dirty="0">
              <a:latin typeface="宋体" panose="02010600030101010101" pitchFamily="2" charset="-122"/>
              <a:ea typeface="宋体" panose="02010600030101010101" pitchFamily="2" charset="-122"/>
            </a:endParaRPr>
          </a:p>
          <a:p>
            <a:pPr marL="1074738" indent="-174625">
              <a:buFont typeface="+mj-lt"/>
              <a:buAutoNum type="arabicPeriod"/>
            </a:pPr>
            <a:r>
              <a:rPr lang="zh-CN" altLang="en-US" sz="2400" dirty="0">
                <a:latin typeface="宋体" panose="02010600030101010101" pitchFamily="2" charset="-122"/>
                <a:ea typeface="宋体" panose="02010600030101010101" pitchFamily="2" charset="-122"/>
              </a:rPr>
              <a:t>债券发行人的资信状况：发行人过去偿债情况及市场信誉</a:t>
            </a:r>
            <a:endParaRPr lang="en-US" altLang="zh-CN" sz="2400" dirty="0">
              <a:latin typeface="宋体" panose="02010600030101010101" pitchFamily="2" charset="-122"/>
              <a:ea typeface="宋体" panose="02010600030101010101" pitchFamily="2" charset="-122"/>
            </a:endParaRPr>
          </a:p>
          <a:p>
            <a:pPr marL="1074738" indent="-174625">
              <a:buFont typeface="+mj-lt"/>
              <a:buAutoNum type="arabicPeriod"/>
            </a:pPr>
            <a:r>
              <a:rPr lang="zh-CN" altLang="en-US" sz="2400" dirty="0">
                <a:latin typeface="宋体" panose="02010600030101010101" pitchFamily="2" charset="-122"/>
                <a:ea typeface="宋体" panose="02010600030101010101" pitchFamily="2" charset="-122"/>
              </a:rPr>
              <a:t>投资者承担的风险水平：发行人破产或重组的可能性大小，一旦出现意外，债权人所受保护的程度等</a:t>
            </a:r>
            <a:endParaRPr lang="en-US" altLang="zh-CN" sz="2400" dirty="0">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id="{1F5EAA26-3AD4-46D8-B757-C10D25C107A1}"/>
              </a:ext>
            </a:extLst>
          </p:cNvPr>
          <p:cNvSpPr>
            <a:spLocks noGrp="1"/>
          </p:cNvSpPr>
          <p:nvPr>
            <p:ph type="sldNum" sz="quarter" idx="12"/>
          </p:nvPr>
        </p:nvSpPr>
        <p:spPr/>
        <p:txBody>
          <a:bodyPr/>
          <a:lstStyle/>
          <a:p>
            <a:fld id="{D59A92B6-63D0-4749-8E4E-E12FD465A899}" type="slidenum">
              <a:rPr lang="zh-CN" altLang="en-US" smtClean="0"/>
              <a:t>43</a:t>
            </a:fld>
            <a:endParaRPr lang="zh-CN" altLang="en-US"/>
          </a:p>
        </p:txBody>
      </p:sp>
      <p:cxnSp>
        <p:nvCxnSpPr>
          <p:cNvPr id="5" name="直接连接符 4">
            <a:extLst>
              <a:ext uri="{FF2B5EF4-FFF2-40B4-BE49-F238E27FC236}">
                <a16:creationId xmlns:a16="http://schemas.microsoft.com/office/drawing/2014/main" id="{E2255D27-445C-4C04-BD10-CDB731E3514C}"/>
              </a:ext>
            </a:extLst>
          </p:cNvPr>
          <p:cNvCxnSpPr/>
          <p:nvPr/>
        </p:nvCxnSpPr>
        <p:spPr>
          <a:xfrm>
            <a:off x="896327" y="940024"/>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67277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E132B-383E-4775-A5D4-91087AA04C78}"/>
              </a:ext>
            </a:extLst>
          </p:cNvPr>
          <p:cNvSpPr>
            <a:spLocks noGrp="1"/>
          </p:cNvSpPr>
          <p:nvPr>
            <p:ph type="title"/>
          </p:nvPr>
        </p:nvSpPr>
        <p:spPr>
          <a:xfrm>
            <a:off x="838200" y="-368411"/>
            <a:ext cx="10515600" cy="1325563"/>
          </a:xfrm>
        </p:spPr>
        <p:txBody>
          <a:bodyPr>
            <a:normAutofit/>
          </a:bodyPr>
          <a:lstStyle/>
          <a:p>
            <a:r>
              <a:rPr lang="zh-CN" altLang="en-US" sz="2800" dirty="0">
                <a:latin typeface="宋体" panose="02010600030101010101" pitchFamily="2" charset="-122"/>
                <a:ea typeface="宋体" panose="02010600030101010101" pitchFamily="2" charset="-122"/>
              </a:rPr>
              <a:t>标准普尔，穆迪信用等级符号</a:t>
            </a:r>
          </a:p>
        </p:txBody>
      </p:sp>
      <p:sp>
        <p:nvSpPr>
          <p:cNvPr id="4" name="灯片编号占位符 3">
            <a:extLst>
              <a:ext uri="{FF2B5EF4-FFF2-40B4-BE49-F238E27FC236}">
                <a16:creationId xmlns:a16="http://schemas.microsoft.com/office/drawing/2014/main" id="{1F5EAA26-3AD4-46D8-B757-C10D25C107A1}"/>
              </a:ext>
            </a:extLst>
          </p:cNvPr>
          <p:cNvSpPr>
            <a:spLocks noGrp="1"/>
          </p:cNvSpPr>
          <p:nvPr>
            <p:ph type="sldNum" sz="quarter" idx="12"/>
          </p:nvPr>
        </p:nvSpPr>
        <p:spPr/>
        <p:txBody>
          <a:bodyPr/>
          <a:lstStyle/>
          <a:p>
            <a:fld id="{D59A92B6-63D0-4749-8E4E-E12FD465A899}" type="slidenum">
              <a:rPr lang="zh-CN" altLang="en-US" smtClean="0"/>
              <a:t>44</a:t>
            </a:fld>
            <a:endParaRPr lang="zh-CN" altLang="en-US"/>
          </a:p>
        </p:txBody>
      </p:sp>
      <p:cxnSp>
        <p:nvCxnSpPr>
          <p:cNvPr id="5" name="直接连接符 4">
            <a:extLst>
              <a:ext uri="{FF2B5EF4-FFF2-40B4-BE49-F238E27FC236}">
                <a16:creationId xmlns:a16="http://schemas.microsoft.com/office/drawing/2014/main" id="{E2255D27-445C-4C04-BD10-CDB731E3514C}"/>
              </a:ext>
            </a:extLst>
          </p:cNvPr>
          <p:cNvCxnSpPr/>
          <p:nvPr/>
        </p:nvCxnSpPr>
        <p:spPr>
          <a:xfrm>
            <a:off x="838200" y="58755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 name="内容占位符 4">
            <a:extLst>
              <a:ext uri="{FF2B5EF4-FFF2-40B4-BE49-F238E27FC236}">
                <a16:creationId xmlns:a16="http://schemas.microsoft.com/office/drawing/2014/main" id="{D287D5A3-446E-42DA-BBB9-9EFA469AA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7594" y="772886"/>
            <a:ext cx="3320981" cy="5678426"/>
          </a:xfrm>
          <a:prstGeom prst="rect">
            <a:avLst/>
          </a:prstGeom>
        </p:spPr>
      </p:pic>
      <p:cxnSp>
        <p:nvCxnSpPr>
          <p:cNvPr id="8" name="直接连接符 7">
            <a:extLst>
              <a:ext uri="{FF2B5EF4-FFF2-40B4-BE49-F238E27FC236}">
                <a16:creationId xmlns:a16="http://schemas.microsoft.com/office/drawing/2014/main" id="{04553CD1-51FF-4293-9F77-0D7CF4905C46}"/>
              </a:ext>
            </a:extLst>
          </p:cNvPr>
          <p:cNvCxnSpPr>
            <a:cxnSpLocks/>
          </p:cNvCxnSpPr>
          <p:nvPr/>
        </p:nvCxnSpPr>
        <p:spPr>
          <a:xfrm flipV="1">
            <a:off x="2234388" y="3704230"/>
            <a:ext cx="7018773" cy="1"/>
          </a:xfrm>
          <a:prstGeom prst="line">
            <a:avLst/>
          </a:prstGeom>
        </p:spPr>
        <p:style>
          <a:lnRef idx="3">
            <a:schemeClr val="accent6"/>
          </a:lnRef>
          <a:fillRef idx="0">
            <a:schemeClr val="accent6"/>
          </a:fillRef>
          <a:effectRef idx="2">
            <a:schemeClr val="accent6"/>
          </a:effectRef>
          <a:fontRef idx="minor">
            <a:schemeClr val="tx1"/>
          </a:fontRef>
        </p:style>
      </p:cxnSp>
      <p:sp>
        <p:nvSpPr>
          <p:cNvPr id="10" name="文本框 9">
            <a:extLst>
              <a:ext uri="{FF2B5EF4-FFF2-40B4-BE49-F238E27FC236}">
                <a16:creationId xmlns:a16="http://schemas.microsoft.com/office/drawing/2014/main" id="{1701EEE6-1E39-4E04-8F5C-A9D4CCF92057}"/>
              </a:ext>
            </a:extLst>
          </p:cNvPr>
          <p:cNvSpPr txBox="1"/>
          <p:nvPr/>
        </p:nvSpPr>
        <p:spPr>
          <a:xfrm>
            <a:off x="6621864" y="1753437"/>
            <a:ext cx="2260879"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可投资债券</a:t>
            </a:r>
          </a:p>
        </p:txBody>
      </p:sp>
      <p:sp>
        <p:nvSpPr>
          <p:cNvPr id="12" name="文本框 11">
            <a:extLst>
              <a:ext uri="{FF2B5EF4-FFF2-40B4-BE49-F238E27FC236}">
                <a16:creationId xmlns:a16="http://schemas.microsoft.com/office/drawing/2014/main" id="{ACA88B67-03AC-40F2-BE41-63AFDF050EAE}"/>
              </a:ext>
            </a:extLst>
          </p:cNvPr>
          <p:cNvSpPr txBox="1"/>
          <p:nvPr/>
        </p:nvSpPr>
        <p:spPr>
          <a:xfrm>
            <a:off x="6774264" y="3995901"/>
            <a:ext cx="2260879"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垃圾债券</a:t>
            </a:r>
          </a:p>
        </p:txBody>
      </p:sp>
    </p:spTree>
    <p:extLst>
      <p:ext uri="{BB962C8B-B14F-4D97-AF65-F5344CB8AC3E}">
        <p14:creationId xmlns:p14="http://schemas.microsoft.com/office/powerpoint/2010/main" val="39570212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E132B-383E-4775-A5D4-91087AA04C78}"/>
              </a:ext>
            </a:extLst>
          </p:cNvPr>
          <p:cNvSpPr>
            <a:spLocks noGrp="1"/>
          </p:cNvSpPr>
          <p:nvPr>
            <p:ph type="title"/>
          </p:nvPr>
        </p:nvSpPr>
        <p:spPr>
          <a:xfrm>
            <a:off x="838200" y="-237778"/>
            <a:ext cx="10515600" cy="1325563"/>
          </a:xfrm>
        </p:spPr>
        <p:txBody>
          <a:bodyPr>
            <a:normAutofit/>
          </a:bodyPr>
          <a:lstStyle/>
          <a:p>
            <a:r>
              <a:rPr lang="zh-CN" altLang="en-US" sz="2800" dirty="0">
                <a:latin typeface="宋体" panose="02010600030101010101" pitchFamily="2" charset="-122"/>
                <a:ea typeface="宋体" panose="02010600030101010101" pitchFamily="2" charset="-122"/>
              </a:rPr>
              <a:t>债券的信用等级及含义</a:t>
            </a:r>
          </a:p>
        </p:txBody>
      </p:sp>
      <p:sp>
        <p:nvSpPr>
          <p:cNvPr id="4" name="灯片编号占位符 3">
            <a:extLst>
              <a:ext uri="{FF2B5EF4-FFF2-40B4-BE49-F238E27FC236}">
                <a16:creationId xmlns:a16="http://schemas.microsoft.com/office/drawing/2014/main" id="{1F5EAA26-3AD4-46D8-B757-C10D25C107A1}"/>
              </a:ext>
            </a:extLst>
          </p:cNvPr>
          <p:cNvSpPr>
            <a:spLocks noGrp="1"/>
          </p:cNvSpPr>
          <p:nvPr>
            <p:ph type="sldNum" sz="quarter" idx="12"/>
          </p:nvPr>
        </p:nvSpPr>
        <p:spPr/>
        <p:txBody>
          <a:bodyPr/>
          <a:lstStyle/>
          <a:p>
            <a:fld id="{D59A92B6-63D0-4749-8E4E-E12FD465A899}" type="slidenum">
              <a:rPr lang="zh-CN" altLang="en-US" smtClean="0"/>
              <a:t>45</a:t>
            </a:fld>
            <a:endParaRPr lang="zh-CN" altLang="en-US"/>
          </a:p>
        </p:txBody>
      </p:sp>
      <p:cxnSp>
        <p:nvCxnSpPr>
          <p:cNvPr id="5" name="直接连接符 4">
            <a:extLst>
              <a:ext uri="{FF2B5EF4-FFF2-40B4-BE49-F238E27FC236}">
                <a16:creationId xmlns:a16="http://schemas.microsoft.com/office/drawing/2014/main" id="{E2255D27-445C-4C04-BD10-CDB731E3514C}"/>
              </a:ext>
            </a:extLst>
          </p:cNvPr>
          <p:cNvCxnSpPr/>
          <p:nvPr/>
        </p:nvCxnSpPr>
        <p:spPr>
          <a:xfrm>
            <a:off x="796925" y="743299"/>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 name="内容占位符 4">
            <a:extLst>
              <a:ext uri="{FF2B5EF4-FFF2-40B4-BE49-F238E27FC236}">
                <a16:creationId xmlns:a16="http://schemas.microsoft.com/office/drawing/2014/main" id="{D0AEFAAA-B1AB-4E38-A2A5-1DB0C49E4A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6925" y="1016362"/>
            <a:ext cx="10515600" cy="4153832"/>
          </a:xfrm>
        </p:spPr>
      </p:pic>
      <p:sp>
        <p:nvSpPr>
          <p:cNvPr id="7" name="文本框 6">
            <a:extLst>
              <a:ext uri="{FF2B5EF4-FFF2-40B4-BE49-F238E27FC236}">
                <a16:creationId xmlns:a16="http://schemas.microsoft.com/office/drawing/2014/main" id="{2E944FB6-CD16-4390-B3BB-01A30B513B51}"/>
              </a:ext>
            </a:extLst>
          </p:cNvPr>
          <p:cNvSpPr txBox="1"/>
          <p:nvPr/>
        </p:nvSpPr>
        <p:spPr>
          <a:xfrm>
            <a:off x="796925" y="5472306"/>
            <a:ext cx="9018395"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信用等级越高，破产风险越小，债券收益率越低</a:t>
            </a:r>
          </a:p>
        </p:txBody>
      </p:sp>
    </p:spTree>
    <p:extLst>
      <p:ext uri="{BB962C8B-B14F-4D97-AF65-F5344CB8AC3E}">
        <p14:creationId xmlns:p14="http://schemas.microsoft.com/office/powerpoint/2010/main" val="33524182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E132B-383E-4775-A5D4-91087AA04C78}"/>
              </a:ext>
            </a:extLst>
          </p:cNvPr>
          <p:cNvSpPr>
            <a:spLocks noGrp="1"/>
          </p:cNvSpPr>
          <p:nvPr>
            <p:ph type="title"/>
          </p:nvPr>
        </p:nvSpPr>
        <p:spPr>
          <a:xfrm>
            <a:off x="803031" y="-296166"/>
            <a:ext cx="10515600" cy="1325563"/>
          </a:xfrm>
        </p:spPr>
        <p:txBody>
          <a:bodyPr>
            <a:normAutofit/>
          </a:bodyPr>
          <a:lstStyle/>
          <a:p>
            <a:r>
              <a:rPr lang="zh-CN" altLang="en-US" sz="2800" dirty="0">
                <a:latin typeface="宋体" panose="02010600030101010101" pitchFamily="2" charset="-122"/>
                <a:ea typeface="宋体" panose="02010600030101010101" pitchFamily="2" charset="-122"/>
              </a:rPr>
              <a:t>债券的发行业务</a:t>
            </a:r>
          </a:p>
        </p:txBody>
      </p:sp>
      <p:sp>
        <p:nvSpPr>
          <p:cNvPr id="3" name="内容占位符 2">
            <a:extLst>
              <a:ext uri="{FF2B5EF4-FFF2-40B4-BE49-F238E27FC236}">
                <a16:creationId xmlns:a16="http://schemas.microsoft.com/office/drawing/2014/main" id="{90C1B1E7-3837-4792-95F8-F1851BDE4539}"/>
              </a:ext>
            </a:extLst>
          </p:cNvPr>
          <p:cNvSpPr>
            <a:spLocks noGrp="1"/>
          </p:cNvSpPr>
          <p:nvPr>
            <p:ph idx="1"/>
          </p:nvPr>
        </p:nvSpPr>
        <p:spPr>
          <a:xfrm>
            <a:off x="838200" y="954594"/>
            <a:ext cx="10515600" cy="5222369"/>
          </a:xfrm>
        </p:spPr>
        <p:txBody>
          <a:bodyPr>
            <a:normAutofit/>
          </a:bodyPr>
          <a:lstStyle/>
          <a:p>
            <a:r>
              <a:rPr lang="zh-CN" altLang="en-US" sz="2000" dirty="0">
                <a:latin typeface="宋体" panose="02010600030101010101" pitchFamily="2" charset="-122"/>
                <a:ea typeface="宋体" panose="02010600030101010101" pitchFamily="2" charset="-122"/>
              </a:rPr>
              <a:t>利息保障倍数</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息税前利润</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当期利息</a:t>
            </a:r>
            <a:endParaRPr lang="en-US" altLang="zh-CN" sz="2000" dirty="0">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id="{1F5EAA26-3AD4-46D8-B757-C10D25C107A1}"/>
              </a:ext>
            </a:extLst>
          </p:cNvPr>
          <p:cNvSpPr>
            <a:spLocks noGrp="1"/>
          </p:cNvSpPr>
          <p:nvPr>
            <p:ph type="sldNum" sz="quarter" idx="12"/>
          </p:nvPr>
        </p:nvSpPr>
        <p:spPr/>
        <p:txBody>
          <a:bodyPr/>
          <a:lstStyle/>
          <a:p>
            <a:fld id="{D59A92B6-63D0-4749-8E4E-E12FD465A899}" type="slidenum">
              <a:rPr lang="zh-CN" altLang="en-US" smtClean="0"/>
              <a:t>46</a:t>
            </a:fld>
            <a:endParaRPr lang="zh-CN" altLang="en-US"/>
          </a:p>
        </p:txBody>
      </p:sp>
      <p:cxnSp>
        <p:nvCxnSpPr>
          <p:cNvPr id="5" name="直接连接符 4">
            <a:extLst>
              <a:ext uri="{FF2B5EF4-FFF2-40B4-BE49-F238E27FC236}">
                <a16:creationId xmlns:a16="http://schemas.microsoft.com/office/drawing/2014/main" id="{E2255D27-445C-4C04-BD10-CDB731E3514C}"/>
              </a:ext>
            </a:extLst>
          </p:cNvPr>
          <p:cNvCxnSpPr/>
          <p:nvPr/>
        </p:nvCxnSpPr>
        <p:spPr>
          <a:xfrm>
            <a:off x="873369" y="642816"/>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 name="Picture 2">
            <a:extLst>
              <a:ext uri="{FF2B5EF4-FFF2-40B4-BE49-F238E27FC236}">
                <a16:creationId xmlns:a16="http://schemas.microsoft.com/office/drawing/2014/main" id="{99CD9D86-460B-4A23-9151-A585AB552C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8589" y="822204"/>
            <a:ext cx="6218026" cy="581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52050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E132B-383E-4775-A5D4-91087AA04C78}"/>
              </a:ext>
            </a:extLst>
          </p:cNvPr>
          <p:cNvSpPr>
            <a:spLocks noGrp="1"/>
          </p:cNvSpPr>
          <p:nvPr>
            <p:ph type="title"/>
          </p:nvPr>
        </p:nvSpPr>
        <p:spPr>
          <a:xfrm>
            <a:off x="803031" y="-296166"/>
            <a:ext cx="10515600" cy="1325563"/>
          </a:xfrm>
        </p:spPr>
        <p:txBody>
          <a:bodyPr>
            <a:normAutofit/>
          </a:bodyPr>
          <a:lstStyle/>
          <a:p>
            <a:r>
              <a:rPr lang="zh-CN" altLang="en-US" sz="2800" dirty="0">
                <a:latin typeface="宋体" panose="02010600030101010101" pitchFamily="2" charset="-122"/>
                <a:ea typeface="宋体" panose="02010600030101010101" pitchFamily="2" charset="-122"/>
              </a:rPr>
              <a:t>债券的发行业务</a:t>
            </a:r>
          </a:p>
        </p:txBody>
      </p:sp>
      <p:sp>
        <p:nvSpPr>
          <p:cNvPr id="3" name="内容占位符 2">
            <a:extLst>
              <a:ext uri="{FF2B5EF4-FFF2-40B4-BE49-F238E27FC236}">
                <a16:creationId xmlns:a16="http://schemas.microsoft.com/office/drawing/2014/main" id="{90C1B1E7-3837-4792-95F8-F1851BDE4539}"/>
              </a:ext>
            </a:extLst>
          </p:cNvPr>
          <p:cNvSpPr>
            <a:spLocks noGrp="1"/>
          </p:cNvSpPr>
          <p:nvPr>
            <p:ph idx="1"/>
          </p:nvPr>
        </p:nvSpPr>
        <p:spPr>
          <a:xfrm>
            <a:off x="838200" y="954594"/>
            <a:ext cx="10515600" cy="5222369"/>
          </a:xfrm>
        </p:spPr>
        <p:txBody>
          <a:bodyPr>
            <a:normAutofit/>
          </a:bodyPr>
          <a:lstStyle/>
          <a:p>
            <a:r>
              <a:rPr lang="zh-CN" altLang="en-US" sz="2000" dirty="0">
                <a:latin typeface="宋体" panose="02010600030101010101" pitchFamily="2" charset="-122"/>
                <a:ea typeface="宋体" panose="02010600030101010101" pitchFamily="2" charset="-122"/>
              </a:rPr>
              <a:t>保利发展控股集团股份有限公司</a:t>
            </a:r>
            <a:r>
              <a:rPr lang="en-US" altLang="zh-CN" sz="2000" dirty="0">
                <a:latin typeface="宋体" panose="02010600030101010101" pitchFamily="2" charset="-122"/>
                <a:ea typeface="宋体" panose="02010600030101010101" pitchFamily="2" charset="-122"/>
              </a:rPr>
              <a:t>2024</a:t>
            </a:r>
            <a:r>
              <a:rPr lang="zh-CN" altLang="en-US" sz="2000" dirty="0">
                <a:latin typeface="宋体" panose="02010600030101010101" pitchFamily="2" charset="-122"/>
                <a:ea typeface="宋体" panose="02010600030101010101" pitchFamily="2" charset="-122"/>
              </a:rPr>
              <a:t>年面向专业投资者公开发行公司债券（</a:t>
            </a:r>
            <a:r>
              <a:rPr lang="en-US" altLang="zh-CN" sz="2000" b="1" dirty="0">
                <a:solidFill>
                  <a:srgbClr val="FF0000"/>
                </a:solidFill>
                <a:latin typeface="宋体" panose="02010600030101010101" pitchFamily="2" charset="-122"/>
                <a:ea typeface="宋体" panose="02010600030101010101" pitchFamily="2" charset="-122"/>
              </a:rPr>
              <a:t>AAA</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717550" indent="-358775">
              <a:buSzPct val="70000"/>
              <a:buFont typeface="Wingdings" panose="05000000000000000000" pitchFamily="2" charset="2"/>
              <a:buChar char="ü"/>
            </a:pPr>
            <a:r>
              <a:rPr lang="zh-CN" altLang="en-US" sz="2000" dirty="0">
                <a:solidFill>
                  <a:srgbClr val="FF0000"/>
                </a:solidFill>
                <a:latin typeface="宋体" panose="02010600030101010101" pitchFamily="2" charset="-122"/>
                <a:ea typeface="宋体" panose="02010600030101010101" pitchFamily="2" charset="-122"/>
              </a:rPr>
              <a:t>公司作为保利集团旗下主要房地产开发平台，可在项目资源及资金安排等方面持续得到有力的股东支持（国资委大型央企）</a:t>
            </a:r>
            <a:endParaRPr lang="en-US" altLang="zh-CN" sz="2000" dirty="0">
              <a:solidFill>
                <a:srgbClr val="FF0000"/>
              </a:solidFill>
              <a:latin typeface="宋体" panose="02010600030101010101" pitchFamily="2" charset="-122"/>
              <a:ea typeface="宋体" panose="02010600030101010101" pitchFamily="2" charset="-122"/>
            </a:endParaRPr>
          </a:p>
          <a:p>
            <a:pPr marL="717550" indent="-358775">
              <a:buSzPct val="70000"/>
              <a:buFont typeface="Wingdings" panose="05000000000000000000" pitchFamily="2" charset="2"/>
              <a:buChar char="ü"/>
            </a:pPr>
            <a:r>
              <a:rPr lang="zh-CN" altLang="en-US" sz="2000" dirty="0">
                <a:solidFill>
                  <a:srgbClr val="FF0000"/>
                </a:solidFill>
                <a:latin typeface="宋体" panose="02010600030101010101" pitchFamily="2" charset="-122"/>
                <a:ea typeface="宋体" panose="02010600030101010101" pitchFamily="2" charset="-122"/>
              </a:rPr>
              <a:t>很强的品牌效应及领先的行业地位</a:t>
            </a:r>
            <a:endParaRPr lang="en-US" altLang="zh-CN" sz="2000" dirty="0">
              <a:solidFill>
                <a:srgbClr val="FF0000"/>
              </a:solidFill>
              <a:latin typeface="宋体" panose="02010600030101010101" pitchFamily="2" charset="-122"/>
              <a:ea typeface="宋体" panose="02010600030101010101" pitchFamily="2" charset="-122"/>
            </a:endParaRPr>
          </a:p>
          <a:p>
            <a:pPr marL="717550" indent="-358775">
              <a:buSzPct val="70000"/>
              <a:buFont typeface="Wingdings" panose="05000000000000000000" pitchFamily="2" charset="2"/>
              <a:buChar char="ü"/>
            </a:pPr>
            <a:r>
              <a:rPr lang="zh-CN" altLang="en-US" sz="2000" dirty="0">
                <a:solidFill>
                  <a:srgbClr val="FF0000"/>
                </a:solidFill>
                <a:latin typeface="宋体" panose="02010600030101010101" pitchFamily="2" charset="-122"/>
                <a:ea typeface="宋体" panose="02010600030101010101" pitchFamily="2" charset="-122"/>
              </a:rPr>
              <a:t>区域布局合理，土地储备充沛</a:t>
            </a:r>
            <a:endParaRPr lang="en-US" altLang="zh-CN" sz="2000" dirty="0">
              <a:solidFill>
                <a:srgbClr val="FF0000"/>
              </a:solidFill>
              <a:latin typeface="宋体" panose="02010600030101010101" pitchFamily="2" charset="-122"/>
              <a:ea typeface="宋体" panose="02010600030101010101" pitchFamily="2" charset="-122"/>
            </a:endParaRPr>
          </a:p>
          <a:p>
            <a:pPr marL="717550" indent="-358775">
              <a:buSzPct val="70000"/>
              <a:buFont typeface="Wingdings" panose="05000000000000000000" pitchFamily="2" charset="2"/>
              <a:buChar char="ü"/>
            </a:pPr>
            <a:r>
              <a:rPr lang="zh-CN" altLang="en-US" sz="2000" dirty="0">
                <a:solidFill>
                  <a:srgbClr val="FF0000"/>
                </a:solidFill>
                <a:latin typeface="宋体" panose="02010600030101010101" pitchFamily="2" charset="-122"/>
                <a:ea typeface="宋体" panose="02010600030101010101" pitchFamily="2" charset="-122"/>
              </a:rPr>
              <a:t>财务政策稳健，融资渠道畅通</a:t>
            </a:r>
            <a:endParaRPr lang="en-US" altLang="zh-CN" sz="2000" dirty="0">
              <a:solidFill>
                <a:srgbClr val="FF0000"/>
              </a:solidFill>
              <a:latin typeface="宋体" panose="02010600030101010101" pitchFamily="2" charset="-122"/>
              <a:ea typeface="宋体" panose="02010600030101010101" pitchFamily="2" charset="-122"/>
            </a:endParaRPr>
          </a:p>
          <a:p>
            <a:pPr marL="717550" indent="-358775">
              <a:buSzPct val="70000"/>
              <a:buFont typeface="Wingdings" panose="05000000000000000000" pitchFamily="2" charset="2"/>
              <a:buChar char="ü"/>
            </a:pPr>
            <a:r>
              <a:rPr lang="zh-CN" altLang="en-US" sz="2000" dirty="0">
                <a:solidFill>
                  <a:srgbClr val="00B050"/>
                </a:solidFill>
                <a:latin typeface="宋体" panose="02010600030101010101" pitchFamily="2" charset="-122"/>
                <a:ea typeface="宋体" panose="02010600030101010101" pitchFamily="2" charset="-122"/>
              </a:rPr>
              <a:t>房地产行业供求关系发生重大变化，对公司经营提出挑战</a:t>
            </a:r>
            <a:endParaRPr lang="en-US" altLang="zh-CN" sz="2000" dirty="0">
              <a:solidFill>
                <a:srgbClr val="00B050"/>
              </a:solidFill>
              <a:latin typeface="宋体" panose="02010600030101010101" pitchFamily="2" charset="-122"/>
              <a:ea typeface="宋体" panose="02010600030101010101" pitchFamily="2" charset="-122"/>
            </a:endParaRPr>
          </a:p>
          <a:p>
            <a:pPr marL="717550" indent="-358775">
              <a:buSzPct val="70000"/>
              <a:buFont typeface="Wingdings" panose="05000000000000000000" pitchFamily="2" charset="2"/>
              <a:buChar char="ü"/>
            </a:pPr>
            <a:r>
              <a:rPr lang="zh-CN" altLang="en-US" sz="2000" dirty="0">
                <a:solidFill>
                  <a:srgbClr val="00B050"/>
                </a:solidFill>
                <a:latin typeface="宋体" panose="02010600030101010101" pitchFamily="2" charset="-122"/>
                <a:ea typeface="宋体" panose="02010600030101010101" pitchFamily="2" charset="-122"/>
              </a:rPr>
              <a:t>公司合作项目维持较大违规，对公司项目运作及资金管理等方面提出更高水平要求</a:t>
            </a:r>
            <a:endParaRPr lang="en-US" altLang="zh-CN" sz="2000" dirty="0">
              <a:solidFill>
                <a:srgbClr val="00B050"/>
              </a:solidFill>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id="{1F5EAA26-3AD4-46D8-B757-C10D25C107A1}"/>
              </a:ext>
            </a:extLst>
          </p:cNvPr>
          <p:cNvSpPr>
            <a:spLocks noGrp="1"/>
          </p:cNvSpPr>
          <p:nvPr>
            <p:ph type="sldNum" sz="quarter" idx="12"/>
          </p:nvPr>
        </p:nvSpPr>
        <p:spPr/>
        <p:txBody>
          <a:bodyPr/>
          <a:lstStyle/>
          <a:p>
            <a:fld id="{D59A92B6-63D0-4749-8E4E-E12FD465A899}" type="slidenum">
              <a:rPr lang="zh-CN" altLang="en-US" smtClean="0"/>
              <a:t>47</a:t>
            </a:fld>
            <a:endParaRPr lang="zh-CN" altLang="en-US"/>
          </a:p>
        </p:txBody>
      </p:sp>
      <p:cxnSp>
        <p:nvCxnSpPr>
          <p:cNvPr id="5" name="直接连接符 4">
            <a:extLst>
              <a:ext uri="{FF2B5EF4-FFF2-40B4-BE49-F238E27FC236}">
                <a16:creationId xmlns:a16="http://schemas.microsoft.com/office/drawing/2014/main" id="{E2255D27-445C-4C04-BD10-CDB731E3514C}"/>
              </a:ext>
            </a:extLst>
          </p:cNvPr>
          <p:cNvCxnSpPr/>
          <p:nvPr/>
        </p:nvCxnSpPr>
        <p:spPr>
          <a:xfrm>
            <a:off x="873369" y="642816"/>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10834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E132B-383E-4775-A5D4-91087AA04C78}"/>
              </a:ext>
            </a:extLst>
          </p:cNvPr>
          <p:cNvSpPr>
            <a:spLocks noGrp="1"/>
          </p:cNvSpPr>
          <p:nvPr>
            <p:ph type="title"/>
          </p:nvPr>
        </p:nvSpPr>
        <p:spPr>
          <a:xfrm>
            <a:off x="803031" y="-296166"/>
            <a:ext cx="10515600" cy="1325563"/>
          </a:xfrm>
        </p:spPr>
        <p:txBody>
          <a:bodyPr>
            <a:normAutofit/>
          </a:bodyPr>
          <a:lstStyle/>
          <a:p>
            <a:r>
              <a:rPr lang="zh-CN" altLang="en-US" sz="2800" dirty="0">
                <a:latin typeface="宋体" panose="02010600030101010101" pitchFamily="2" charset="-122"/>
                <a:ea typeface="宋体" panose="02010600030101010101" pitchFamily="2" charset="-122"/>
              </a:rPr>
              <a:t>债券的发行业务</a:t>
            </a:r>
          </a:p>
        </p:txBody>
      </p:sp>
      <p:sp>
        <p:nvSpPr>
          <p:cNvPr id="3" name="内容占位符 2">
            <a:extLst>
              <a:ext uri="{FF2B5EF4-FFF2-40B4-BE49-F238E27FC236}">
                <a16:creationId xmlns:a16="http://schemas.microsoft.com/office/drawing/2014/main" id="{90C1B1E7-3837-4792-95F8-F1851BDE4539}"/>
              </a:ext>
            </a:extLst>
          </p:cNvPr>
          <p:cNvSpPr>
            <a:spLocks noGrp="1"/>
          </p:cNvSpPr>
          <p:nvPr>
            <p:ph idx="1"/>
          </p:nvPr>
        </p:nvSpPr>
        <p:spPr>
          <a:xfrm>
            <a:off x="838200" y="954594"/>
            <a:ext cx="10515600" cy="5222369"/>
          </a:xfrm>
        </p:spPr>
        <p:txBody>
          <a:bodyPr>
            <a:normAutofit/>
          </a:bodyPr>
          <a:lstStyle/>
          <a:p>
            <a:r>
              <a:rPr lang="zh-CN" altLang="en-US" sz="2000" dirty="0">
                <a:latin typeface="宋体" panose="02010600030101010101" pitchFamily="2" charset="-122"/>
                <a:ea typeface="宋体" panose="02010600030101010101" pitchFamily="2" charset="-122"/>
              </a:rPr>
              <a:t>保利发展控股集团股份有限公司</a:t>
            </a:r>
            <a:r>
              <a:rPr lang="en-US" altLang="zh-CN" sz="2000" dirty="0">
                <a:latin typeface="宋体" panose="02010600030101010101" pitchFamily="2" charset="-122"/>
                <a:ea typeface="宋体" panose="02010600030101010101" pitchFamily="2" charset="-122"/>
              </a:rPr>
              <a:t>2024</a:t>
            </a:r>
            <a:r>
              <a:rPr lang="zh-CN" altLang="en-US" sz="2000" dirty="0">
                <a:latin typeface="宋体" panose="02010600030101010101" pitchFamily="2" charset="-122"/>
                <a:ea typeface="宋体" panose="02010600030101010101" pitchFamily="2" charset="-122"/>
              </a:rPr>
              <a:t>年面向专业投资者公开发行公司债券（</a:t>
            </a:r>
            <a:r>
              <a:rPr lang="en-US" altLang="zh-CN" sz="2000" b="1" dirty="0">
                <a:solidFill>
                  <a:srgbClr val="FF0000"/>
                </a:solidFill>
                <a:latin typeface="宋体" panose="02010600030101010101" pitchFamily="2" charset="-122"/>
                <a:ea typeface="宋体" panose="02010600030101010101" pitchFamily="2" charset="-122"/>
              </a:rPr>
              <a:t>AAA</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id="{1F5EAA26-3AD4-46D8-B757-C10D25C107A1}"/>
              </a:ext>
            </a:extLst>
          </p:cNvPr>
          <p:cNvSpPr>
            <a:spLocks noGrp="1"/>
          </p:cNvSpPr>
          <p:nvPr>
            <p:ph type="sldNum" sz="quarter" idx="12"/>
          </p:nvPr>
        </p:nvSpPr>
        <p:spPr/>
        <p:txBody>
          <a:bodyPr/>
          <a:lstStyle/>
          <a:p>
            <a:fld id="{D59A92B6-63D0-4749-8E4E-E12FD465A899}" type="slidenum">
              <a:rPr lang="zh-CN" altLang="en-US" smtClean="0"/>
              <a:t>48</a:t>
            </a:fld>
            <a:endParaRPr lang="zh-CN" altLang="en-US"/>
          </a:p>
        </p:txBody>
      </p:sp>
      <p:cxnSp>
        <p:nvCxnSpPr>
          <p:cNvPr id="5" name="直接连接符 4">
            <a:extLst>
              <a:ext uri="{FF2B5EF4-FFF2-40B4-BE49-F238E27FC236}">
                <a16:creationId xmlns:a16="http://schemas.microsoft.com/office/drawing/2014/main" id="{E2255D27-445C-4C04-BD10-CDB731E3514C}"/>
              </a:ext>
            </a:extLst>
          </p:cNvPr>
          <p:cNvCxnSpPr/>
          <p:nvPr/>
        </p:nvCxnSpPr>
        <p:spPr>
          <a:xfrm>
            <a:off x="873369" y="642816"/>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9F156062-B9B0-8400-DBB3-3EEA7023B0B8}"/>
              </a:ext>
            </a:extLst>
          </p:cNvPr>
          <p:cNvPicPr>
            <a:picLocks noChangeAspect="1"/>
          </p:cNvPicPr>
          <p:nvPr/>
        </p:nvPicPr>
        <p:blipFill>
          <a:blip r:embed="rId2"/>
          <a:stretch>
            <a:fillRect/>
          </a:stretch>
        </p:blipFill>
        <p:spPr>
          <a:xfrm>
            <a:off x="1149032" y="1484565"/>
            <a:ext cx="9952461" cy="4753252"/>
          </a:xfrm>
          <a:prstGeom prst="rect">
            <a:avLst/>
          </a:prstGeom>
        </p:spPr>
      </p:pic>
    </p:spTree>
    <p:extLst>
      <p:ext uri="{BB962C8B-B14F-4D97-AF65-F5344CB8AC3E}">
        <p14:creationId xmlns:p14="http://schemas.microsoft.com/office/powerpoint/2010/main" val="23495347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E132B-383E-4775-A5D4-91087AA04C78}"/>
              </a:ext>
            </a:extLst>
          </p:cNvPr>
          <p:cNvSpPr>
            <a:spLocks noGrp="1"/>
          </p:cNvSpPr>
          <p:nvPr>
            <p:ph type="title"/>
          </p:nvPr>
        </p:nvSpPr>
        <p:spPr>
          <a:xfrm>
            <a:off x="838200" y="-318163"/>
            <a:ext cx="10515600" cy="1325563"/>
          </a:xfrm>
        </p:spPr>
        <p:txBody>
          <a:bodyPr>
            <a:normAutofit/>
          </a:bodyPr>
          <a:lstStyle/>
          <a:p>
            <a:r>
              <a:rPr lang="zh-CN" altLang="en-US" sz="2800" dirty="0">
                <a:latin typeface="宋体" panose="02010600030101010101" pitchFamily="2" charset="-122"/>
                <a:ea typeface="宋体" panose="02010600030101010101" pitchFamily="2" charset="-122"/>
              </a:rPr>
              <a:t>债券的发行业务</a:t>
            </a:r>
          </a:p>
        </p:txBody>
      </p:sp>
      <p:sp>
        <p:nvSpPr>
          <p:cNvPr id="3" name="内容占位符 2">
            <a:extLst>
              <a:ext uri="{FF2B5EF4-FFF2-40B4-BE49-F238E27FC236}">
                <a16:creationId xmlns:a16="http://schemas.microsoft.com/office/drawing/2014/main" id="{90C1B1E7-3837-4792-95F8-F1851BDE4539}"/>
              </a:ext>
            </a:extLst>
          </p:cNvPr>
          <p:cNvSpPr>
            <a:spLocks noGrp="1"/>
          </p:cNvSpPr>
          <p:nvPr>
            <p:ph idx="1"/>
          </p:nvPr>
        </p:nvSpPr>
        <p:spPr>
          <a:xfrm>
            <a:off x="838200" y="889279"/>
            <a:ext cx="10515600" cy="5287684"/>
          </a:xfrm>
        </p:spPr>
        <p:txBody>
          <a:bodyPr>
            <a:noAutofit/>
          </a:bodyPr>
          <a:lstStyle/>
          <a:p>
            <a:r>
              <a:rPr lang="zh-CN" altLang="en-US" sz="1800" dirty="0">
                <a:latin typeface="宋体" panose="02010600030101010101" pitchFamily="2" charset="-122"/>
                <a:ea typeface="宋体" panose="02010600030101010101" pitchFamily="2" charset="-122"/>
              </a:rPr>
              <a:t>债券的公募发行</a:t>
            </a:r>
            <a:endParaRPr lang="en-US" altLang="zh-CN" sz="18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r>
              <a:rPr lang="zh-CN" altLang="en-US" sz="1800" dirty="0">
                <a:latin typeface="宋体" panose="02010600030101010101" pitchFamily="2" charset="-122"/>
                <a:ea typeface="宋体" panose="02010600030101010101" pitchFamily="2" charset="-122"/>
              </a:rPr>
              <a:t>债券的招投标</a:t>
            </a:r>
            <a:endParaRPr lang="en-US" altLang="zh-CN" sz="1800" dirty="0">
              <a:latin typeface="宋体" panose="02010600030101010101" pitchFamily="2" charset="-122"/>
              <a:ea typeface="宋体" panose="02010600030101010101" pitchFamily="2" charset="-122"/>
            </a:endParaRPr>
          </a:p>
          <a:p>
            <a:pPr marL="1004888" indent="-285750">
              <a:buSzPct val="50000"/>
              <a:buFont typeface="Wingdings" panose="05000000000000000000" pitchFamily="2" charset="2"/>
              <a:buChar char="ü"/>
            </a:pPr>
            <a:r>
              <a:rPr lang="zh-CN" altLang="en-US" sz="1800" dirty="0">
                <a:latin typeface="宋体" panose="02010600030101010101" pitchFamily="2" charset="-122"/>
                <a:ea typeface="宋体" panose="02010600030101010101" pitchFamily="2" charset="-122"/>
              </a:rPr>
              <a:t>债券发行人为降低债券的发行成本，获取最佳发行方案，常常采用招标的方法来选择投资银行</a:t>
            </a:r>
            <a:endParaRPr lang="en-US" altLang="zh-CN" sz="1800" dirty="0">
              <a:latin typeface="宋体" panose="02010600030101010101" pitchFamily="2" charset="-122"/>
              <a:ea typeface="宋体" panose="02010600030101010101" pitchFamily="2" charset="-122"/>
            </a:endParaRPr>
          </a:p>
          <a:p>
            <a:pPr marL="1004888" indent="-285750">
              <a:buSzPct val="50000"/>
              <a:buFont typeface="Wingdings" panose="05000000000000000000" pitchFamily="2" charset="2"/>
              <a:buChar char="ü"/>
            </a:pPr>
            <a:r>
              <a:rPr lang="zh-CN" altLang="en-US" sz="1800" dirty="0">
                <a:latin typeface="宋体" panose="02010600030101010101" pitchFamily="2" charset="-122"/>
                <a:ea typeface="宋体" panose="02010600030101010101" pitchFamily="2" charset="-122"/>
              </a:rPr>
              <a:t>按照招标竞争标的物分为</a:t>
            </a:r>
            <a:endParaRPr lang="en-US" altLang="zh-CN" sz="1800" dirty="0">
              <a:latin typeface="宋体" panose="02010600030101010101" pitchFamily="2" charset="-122"/>
              <a:ea typeface="宋体" panose="02010600030101010101" pitchFamily="2" charset="-122"/>
            </a:endParaRPr>
          </a:p>
          <a:p>
            <a:pPr marL="1074738" indent="-174625">
              <a:buFont typeface="+mj-lt"/>
              <a:buAutoNum type="arabicPeriod"/>
            </a:pPr>
            <a:r>
              <a:rPr lang="zh-CN" altLang="en-US" sz="1800" dirty="0">
                <a:latin typeface="宋体" panose="02010600030101010101" pitchFamily="2" charset="-122"/>
                <a:ea typeface="宋体" panose="02010600030101010101" pitchFamily="2" charset="-122"/>
              </a:rPr>
              <a:t>缴款期招标：投标人以缴款期时间最为竞争标的物，发行人按由近及远的原则选择确定招标人，直至募满发行额为止。</a:t>
            </a:r>
            <a:endParaRPr lang="en-US" altLang="zh-CN" sz="1800" dirty="0">
              <a:latin typeface="宋体" panose="02010600030101010101" pitchFamily="2" charset="-122"/>
              <a:ea typeface="宋体" panose="02010600030101010101" pitchFamily="2" charset="-122"/>
            </a:endParaRPr>
          </a:p>
          <a:p>
            <a:pPr marL="1074738" indent="-174625">
              <a:buFont typeface="+mj-lt"/>
              <a:buAutoNum type="arabicPeriod"/>
            </a:pPr>
            <a:r>
              <a:rPr lang="zh-CN" altLang="en-US" sz="1800" dirty="0">
                <a:latin typeface="宋体" panose="02010600030101010101" pitchFamily="2" charset="-122"/>
                <a:ea typeface="宋体" panose="02010600030101010101" pitchFamily="2" charset="-122"/>
              </a:rPr>
              <a:t>价格招标：投标人以发行价格为竞争标的物，发行人根据投标价格由高到低的顺序确定中标人和中标额。</a:t>
            </a:r>
            <a:endParaRPr lang="en-US" altLang="zh-CN" sz="1800" dirty="0">
              <a:latin typeface="宋体" panose="02010600030101010101" pitchFamily="2" charset="-122"/>
              <a:ea typeface="宋体" panose="02010600030101010101" pitchFamily="2" charset="-122"/>
            </a:endParaRPr>
          </a:p>
          <a:p>
            <a:pPr marL="1074738" indent="-174625">
              <a:buFont typeface="+mj-lt"/>
              <a:buAutoNum type="arabicPeriod"/>
            </a:pPr>
            <a:r>
              <a:rPr lang="zh-CN" altLang="en-US" sz="1800" dirty="0">
                <a:latin typeface="宋体" panose="02010600030101010101" pitchFamily="2" charset="-122"/>
                <a:ea typeface="宋体" panose="02010600030101010101" pitchFamily="2" charset="-122"/>
              </a:rPr>
              <a:t>收益率招标：投标人以债券投资收益率为竞争标的物，发行人由低到高的顺序确定中标人和中标额。</a:t>
            </a:r>
            <a:endParaRPr lang="en-US" altLang="zh-CN" sz="1800" dirty="0">
              <a:latin typeface="宋体" panose="02010600030101010101" pitchFamily="2" charset="-122"/>
              <a:ea typeface="宋体" panose="02010600030101010101" pitchFamily="2" charset="-122"/>
            </a:endParaRPr>
          </a:p>
          <a:p>
            <a:pPr>
              <a:buFont typeface="Wingdings" pitchFamily="2" charset="2"/>
              <a:buChar char="Ø"/>
            </a:pPr>
            <a:endParaRPr lang="en-US" altLang="zh-CN" sz="1800" dirty="0">
              <a:latin typeface="宋体" panose="02010600030101010101" pitchFamily="2" charset="-122"/>
              <a:ea typeface="宋体" panose="02010600030101010101" pitchFamily="2" charset="-122"/>
            </a:endParaRPr>
          </a:p>
          <a:p>
            <a:pPr marL="1004888" indent="-285750">
              <a:buSzPct val="50000"/>
              <a:buFont typeface="Wingdings" panose="05000000000000000000" pitchFamily="2" charset="2"/>
              <a:buChar char="ü"/>
            </a:pPr>
            <a:r>
              <a:rPr lang="zh-CN" altLang="en-US" sz="1800" dirty="0">
                <a:latin typeface="宋体" panose="02010600030101010101" pitchFamily="2" charset="-122"/>
                <a:ea typeface="宋体" panose="02010600030101010101" pitchFamily="2" charset="-122"/>
              </a:rPr>
              <a:t>按照确定中标的规则分为</a:t>
            </a:r>
            <a:endParaRPr lang="en-US" altLang="zh-CN" sz="1800" dirty="0">
              <a:latin typeface="宋体" panose="02010600030101010101" pitchFamily="2" charset="-122"/>
              <a:ea typeface="宋体" panose="02010600030101010101" pitchFamily="2" charset="-122"/>
            </a:endParaRPr>
          </a:p>
          <a:p>
            <a:pPr marL="1074738" indent="-174625">
              <a:buFont typeface="+mj-lt"/>
              <a:buAutoNum type="arabicPeriod"/>
            </a:pPr>
            <a:r>
              <a:rPr lang="zh-CN" altLang="en-US" sz="1800" dirty="0">
                <a:latin typeface="宋体" panose="02010600030101010101" pitchFamily="2" charset="-122"/>
                <a:ea typeface="宋体" panose="02010600030101010101" pitchFamily="2" charset="-122"/>
              </a:rPr>
              <a:t>荷兰式招标：单一价格招标，在招标规则中，发行人按募满发行额为止的最低中标价格最为全部中标人的最后中标价格，每一中标人的认购价格一样。</a:t>
            </a:r>
            <a:endParaRPr lang="en-US" altLang="zh-CN" sz="1800" dirty="0">
              <a:latin typeface="宋体" panose="02010600030101010101" pitchFamily="2" charset="-122"/>
              <a:ea typeface="宋体" panose="02010600030101010101" pitchFamily="2" charset="-122"/>
            </a:endParaRPr>
          </a:p>
          <a:p>
            <a:pPr marL="1074738" indent="-174625">
              <a:buFont typeface="+mj-lt"/>
              <a:buAutoNum type="arabicPeriod"/>
            </a:pPr>
            <a:r>
              <a:rPr lang="zh-CN" altLang="en-US" sz="1800" dirty="0">
                <a:latin typeface="宋体" panose="02010600030101010101" pitchFamily="2" charset="-122"/>
                <a:ea typeface="宋体" panose="02010600030101010101" pitchFamily="2" charset="-122"/>
              </a:rPr>
              <a:t>美国式招标：多种价格招标，在招标规则中，发行人按每一投标人各自的投标价格确定中标人及中标认购数量，各个中标人有各自不同的认购价格。</a:t>
            </a:r>
          </a:p>
        </p:txBody>
      </p:sp>
      <p:sp>
        <p:nvSpPr>
          <p:cNvPr id="4" name="灯片编号占位符 3">
            <a:extLst>
              <a:ext uri="{FF2B5EF4-FFF2-40B4-BE49-F238E27FC236}">
                <a16:creationId xmlns:a16="http://schemas.microsoft.com/office/drawing/2014/main" id="{1F5EAA26-3AD4-46D8-B757-C10D25C107A1}"/>
              </a:ext>
            </a:extLst>
          </p:cNvPr>
          <p:cNvSpPr>
            <a:spLocks noGrp="1"/>
          </p:cNvSpPr>
          <p:nvPr>
            <p:ph type="sldNum" sz="quarter" idx="12"/>
          </p:nvPr>
        </p:nvSpPr>
        <p:spPr/>
        <p:txBody>
          <a:bodyPr/>
          <a:lstStyle/>
          <a:p>
            <a:fld id="{D59A92B6-63D0-4749-8E4E-E12FD465A899}" type="slidenum">
              <a:rPr lang="zh-CN" altLang="en-US" smtClean="0"/>
              <a:t>49</a:t>
            </a:fld>
            <a:endParaRPr lang="zh-CN" altLang="en-US"/>
          </a:p>
        </p:txBody>
      </p:sp>
      <p:cxnSp>
        <p:nvCxnSpPr>
          <p:cNvPr id="5" name="直接连接符 4">
            <a:extLst>
              <a:ext uri="{FF2B5EF4-FFF2-40B4-BE49-F238E27FC236}">
                <a16:creationId xmlns:a16="http://schemas.microsoft.com/office/drawing/2014/main" id="{E2255D27-445C-4C04-BD10-CDB731E3514C}"/>
              </a:ext>
            </a:extLst>
          </p:cNvPr>
          <p:cNvCxnSpPr/>
          <p:nvPr/>
        </p:nvCxnSpPr>
        <p:spPr>
          <a:xfrm>
            <a:off x="838200" y="698082"/>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54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2800" dirty="0">
                <a:latin typeface="宋体" panose="02010600030101010101" pitchFamily="2" charset="-122"/>
                <a:ea typeface="宋体" panose="02010600030101010101" pitchFamily="2" charset="-122"/>
              </a:rPr>
              <a:t>中国石油</a:t>
            </a:r>
            <a:r>
              <a:rPr lang="en-US" altLang="zh-CN" sz="2800" dirty="0">
                <a:latin typeface="宋体" panose="02010600030101010101" pitchFamily="2" charset="-122"/>
                <a:ea typeface="宋体" panose="02010600030101010101" pitchFamily="2" charset="-122"/>
              </a:rPr>
              <a:t>A</a:t>
            </a:r>
            <a:r>
              <a:rPr lang="zh-CN" altLang="en-US" sz="2800" dirty="0">
                <a:latin typeface="宋体" panose="02010600030101010101" pitchFamily="2" charset="-122"/>
                <a:ea typeface="宋体" panose="02010600030101010101" pitchFamily="2" charset="-122"/>
              </a:rPr>
              <a:t>股发行案例</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590080"/>
            <a:ext cx="10515600" cy="4559174"/>
          </a:xfrm>
        </p:spPr>
        <p:txBody>
          <a:bodyPr>
            <a:noAutofit/>
          </a:bodyPr>
          <a:lstStyle/>
          <a:p>
            <a:r>
              <a:rPr lang="zh-CN" altLang="en-US" sz="1800" dirty="0">
                <a:latin typeface="宋体" panose="02010600030101010101" pitchFamily="2" charset="-122"/>
                <a:ea typeface="宋体" panose="02010600030101010101" pitchFamily="2" charset="-122"/>
              </a:rPr>
              <a:t>历史沿革</a:t>
            </a:r>
            <a:endParaRPr lang="en-US" altLang="zh-CN" sz="18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r>
              <a:rPr lang="en-US" altLang="zh-CN" sz="1800" dirty="0">
                <a:latin typeface="宋体" panose="02010600030101010101" pitchFamily="2" charset="-122"/>
                <a:ea typeface="宋体" panose="02010600030101010101" pitchFamily="2" charset="-122"/>
              </a:rPr>
              <a:t>1999</a:t>
            </a:r>
            <a:r>
              <a:rPr lang="zh-CN" altLang="en-US" sz="1800" dirty="0">
                <a:latin typeface="宋体" panose="02010600030101010101" pitchFamily="2" charset="-122"/>
                <a:ea typeface="宋体" panose="02010600030101010101" pitchFamily="2" charset="-122"/>
              </a:rPr>
              <a:t>年</a:t>
            </a:r>
            <a:r>
              <a:rPr lang="en-US" altLang="zh-CN" sz="1800" dirty="0">
                <a:latin typeface="宋体" panose="02010600030101010101" pitchFamily="2" charset="-122"/>
                <a:ea typeface="宋体" panose="02010600030101010101" pitchFamily="2" charset="-122"/>
              </a:rPr>
              <a:t>11</a:t>
            </a:r>
            <a:r>
              <a:rPr lang="zh-CN" altLang="en-US" sz="1800" dirty="0">
                <a:latin typeface="宋体" panose="02010600030101010101" pitchFamily="2" charset="-122"/>
                <a:ea typeface="宋体" panose="02010600030101010101" pitchFamily="2" charset="-122"/>
              </a:rPr>
              <a:t>月</a:t>
            </a:r>
            <a:r>
              <a:rPr lang="en-US" altLang="zh-CN" sz="1800" dirty="0">
                <a:latin typeface="宋体" panose="02010600030101010101" pitchFamily="2" charset="-122"/>
                <a:ea typeface="宋体" panose="02010600030101010101" pitchFamily="2" charset="-122"/>
              </a:rPr>
              <a:t>5</a:t>
            </a:r>
            <a:r>
              <a:rPr lang="zh-CN" altLang="en-US" sz="1800" dirty="0">
                <a:latin typeface="宋体" panose="02010600030101010101" pitchFamily="2" charset="-122"/>
                <a:ea typeface="宋体" panose="02010600030101010101" pitchFamily="2" charset="-122"/>
              </a:rPr>
              <a:t>日成立</a:t>
            </a:r>
            <a:endParaRPr lang="en-US" altLang="zh-CN" sz="18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r>
              <a:rPr lang="en-US" altLang="zh-CN" sz="1800" dirty="0">
                <a:latin typeface="宋体" panose="02010600030101010101" pitchFamily="2" charset="-122"/>
                <a:ea typeface="宋体" panose="02010600030101010101" pitchFamily="2" charset="-122"/>
              </a:rPr>
              <a:t>2000</a:t>
            </a:r>
            <a:r>
              <a:rPr lang="zh-CN" altLang="en-US" sz="1800" dirty="0">
                <a:latin typeface="宋体" panose="02010600030101010101" pitchFamily="2" charset="-122"/>
                <a:ea typeface="宋体" panose="02010600030101010101" pitchFamily="2" charset="-122"/>
              </a:rPr>
              <a:t>年</a:t>
            </a:r>
            <a:r>
              <a:rPr lang="en-US" altLang="zh-CN" sz="1800" dirty="0">
                <a:latin typeface="宋体" panose="02010600030101010101" pitchFamily="2" charset="-122"/>
                <a:ea typeface="宋体" panose="02010600030101010101" pitchFamily="2" charset="-122"/>
              </a:rPr>
              <a:t>4</a:t>
            </a:r>
            <a:r>
              <a:rPr lang="zh-CN" altLang="en-US" sz="1800" dirty="0">
                <a:latin typeface="宋体" panose="02010600030101010101" pitchFamily="2" charset="-122"/>
                <a:ea typeface="宋体" panose="02010600030101010101" pitchFamily="2" charset="-122"/>
              </a:rPr>
              <a:t>月</a:t>
            </a:r>
            <a:r>
              <a:rPr lang="en-US" altLang="zh-CN" sz="1800" dirty="0">
                <a:latin typeface="宋体" panose="02010600030101010101" pitchFamily="2" charset="-122"/>
                <a:ea typeface="宋体" panose="02010600030101010101" pitchFamily="2" charset="-122"/>
              </a:rPr>
              <a:t>6</a:t>
            </a:r>
            <a:r>
              <a:rPr lang="zh-CN" altLang="en-US" sz="1800" dirty="0">
                <a:latin typeface="宋体" panose="02010600030101010101" pitchFamily="2" charset="-122"/>
                <a:ea typeface="宋体" panose="02010600030101010101" pitchFamily="2" charset="-122"/>
              </a:rPr>
              <a:t>日在纽约证券交易所发行美国存托证券（</a:t>
            </a:r>
            <a:r>
              <a:rPr lang="en-US" altLang="zh-CN" sz="1800" dirty="0">
                <a:latin typeface="宋体" panose="02010600030101010101" pitchFamily="2" charset="-122"/>
                <a:ea typeface="宋体" panose="02010600030101010101" pitchFamily="2" charset="-122"/>
              </a:rPr>
              <a:t>ADR)</a:t>
            </a:r>
            <a:r>
              <a:rPr lang="zh-CN" altLang="en-US" sz="1800" dirty="0">
                <a:latin typeface="宋体" panose="02010600030101010101" pitchFamily="2" charset="-122"/>
                <a:ea typeface="宋体" panose="02010600030101010101" pitchFamily="2" charset="-122"/>
              </a:rPr>
              <a:t>，</a:t>
            </a:r>
            <a:r>
              <a:rPr lang="zh-CN" altLang="en-US" sz="1800" b="1" dirty="0">
                <a:solidFill>
                  <a:srgbClr val="000066"/>
                </a:solidFill>
                <a:latin typeface="宋体" panose="02010600030101010101" pitchFamily="2" charset="-122"/>
                <a:ea typeface="宋体" panose="02010600030101010101" pitchFamily="2" charset="-122"/>
              </a:rPr>
              <a:t>代码</a:t>
            </a:r>
            <a:r>
              <a:rPr lang="en-US" altLang="zh-CN" sz="1800" b="1" dirty="0">
                <a:solidFill>
                  <a:srgbClr val="000066"/>
                </a:solidFill>
                <a:latin typeface="宋体" panose="02010600030101010101" pitchFamily="2" charset="-122"/>
                <a:ea typeface="宋体" panose="02010600030101010101" pitchFamily="2" charset="-122"/>
              </a:rPr>
              <a:t>PTR </a:t>
            </a:r>
            <a:endParaRPr lang="en-US" altLang="zh-CN" sz="18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r>
              <a:rPr lang="en-US" altLang="zh-CN" sz="1800" dirty="0">
                <a:latin typeface="宋体" panose="02010600030101010101" pitchFamily="2" charset="-122"/>
                <a:ea typeface="宋体" panose="02010600030101010101" pitchFamily="2" charset="-122"/>
              </a:rPr>
              <a:t>2000</a:t>
            </a:r>
            <a:r>
              <a:rPr lang="zh-CN" altLang="en-US" sz="1800" dirty="0">
                <a:latin typeface="宋体" panose="02010600030101010101" pitchFamily="2" charset="-122"/>
                <a:ea typeface="宋体" panose="02010600030101010101" pitchFamily="2" charset="-122"/>
              </a:rPr>
              <a:t>年</a:t>
            </a:r>
            <a:r>
              <a:rPr lang="en-US" altLang="zh-CN" sz="1800" dirty="0">
                <a:latin typeface="宋体" panose="02010600030101010101" pitchFamily="2" charset="-122"/>
                <a:ea typeface="宋体" panose="02010600030101010101" pitchFamily="2" charset="-122"/>
              </a:rPr>
              <a:t>4</a:t>
            </a:r>
            <a:r>
              <a:rPr lang="zh-CN" altLang="en-US" sz="1800" dirty="0">
                <a:latin typeface="宋体" panose="02010600030101010101" pitchFamily="2" charset="-122"/>
                <a:ea typeface="宋体" panose="02010600030101010101" pitchFamily="2" charset="-122"/>
              </a:rPr>
              <a:t>月</a:t>
            </a:r>
            <a:r>
              <a:rPr lang="en-US" altLang="zh-CN" sz="1800" dirty="0">
                <a:latin typeface="宋体" panose="02010600030101010101" pitchFamily="2" charset="-122"/>
                <a:ea typeface="宋体" panose="02010600030101010101" pitchFamily="2" charset="-122"/>
              </a:rPr>
              <a:t>7</a:t>
            </a:r>
            <a:r>
              <a:rPr lang="zh-CN" altLang="en-US" sz="1800" dirty="0">
                <a:latin typeface="宋体" panose="02010600030101010101" pitchFamily="2" charset="-122"/>
                <a:ea typeface="宋体" panose="02010600030101010101" pitchFamily="2" charset="-122"/>
              </a:rPr>
              <a:t>日在香港联合交易所有限公司发行</a:t>
            </a:r>
            <a:r>
              <a:rPr lang="en-US" altLang="zh-CN" sz="1800" dirty="0">
                <a:latin typeface="宋体" panose="02010600030101010101" pitchFamily="2" charset="-122"/>
                <a:ea typeface="宋体" panose="02010600030101010101" pitchFamily="2" charset="-122"/>
              </a:rPr>
              <a:t>H</a:t>
            </a:r>
            <a:r>
              <a:rPr lang="zh-CN" altLang="en-US" sz="1800" dirty="0">
                <a:latin typeface="宋体" panose="02010600030101010101" pitchFamily="2" charset="-122"/>
                <a:ea typeface="宋体" panose="02010600030101010101" pitchFamily="2" charset="-122"/>
              </a:rPr>
              <a:t>股，</a:t>
            </a:r>
            <a:r>
              <a:rPr lang="zh-CN" altLang="en-US" sz="1800" b="1" dirty="0">
                <a:solidFill>
                  <a:srgbClr val="000066"/>
                </a:solidFill>
                <a:latin typeface="宋体" panose="02010600030101010101" pitchFamily="2" charset="-122"/>
                <a:ea typeface="宋体" panose="02010600030101010101" pitchFamily="2" charset="-122"/>
              </a:rPr>
              <a:t>代码</a:t>
            </a:r>
            <a:r>
              <a:rPr lang="en-US" altLang="zh-CN" sz="1800" b="1" dirty="0">
                <a:solidFill>
                  <a:srgbClr val="000066"/>
                </a:solidFill>
                <a:latin typeface="宋体" panose="02010600030101010101" pitchFamily="2" charset="-122"/>
                <a:ea typeface="宋体" panose="02010600030101010101" pitchFamily="2" charset="-122"/>
              </a:rPr>
              <a:t>857</a:t>
            </a:r>
            <a:endParaRPr lang="en-US" altLang="zh-CN" sz="18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r>
              <a:rPr lang="en-US" altLang="zh-CN" sz="1800" dirty="0">
                <a:latin typeface="宋体" panose="02010600030101010101" pitchFamily="2" charset="-122"/>
                <a:ea typeface="宋体" panose="02010600030101010101" pitchFamily="2" charset="-122"/>
              </a:rPr>
              <a:t>2007</a:t>
            </a:r>
            <a:r>
              <a:rPr lang="zh-CN" altLang="en-US" sz="1800" dirty="0">
                <a:latin typeface="宋体" panose="02010600030101010101" pitchFamily="2" charset="-122"/>
                <a:ea typeface="宋体" panose="02010600030101010101" pitchFamily="2" charset="-122"/>
              </a:rPr>
              <a:t>年</a:t>
            </a:r>
            <a:r>
              <a:rPr lang="en-US" altLang="zh-CN" sz="1800" dirty="0">
                <a:latin typeface="宋体" panose="02010600030101010101" pitchFamily="2" charset="-122"/>
                <a:ea typeface="宋体" panose="02010600030101010101" pitchFamily="2" charset="-122"/>
              </a:rPr>
              <a:t>11</a:t>
            </a:r>
            <a:r>
              <a:rPr lang="zh-CN" altLang="en-US" sz="1800" dirty="0">
                <a:latin typeface="宋体" panose="02010600030101010101" pitchFamily="2" charset="-122"/>
                <a:ea typeface="宋体" panose="02010600030101010101" pitchFamily="2" charset="-122"/>
              </a:rPr>
              <a:t>月</a:t>
            </a:r>
            <a:r>
              <a:rPr lang="en-US" altLang="zh-CN" sz="1800" dirty="0">
                <a:latin typeface="宋体" panose="02010600030101010101" pitchFamily="2" charset="-122"/>
                <a:ea typeface="宋体" panose="02010600030101010101" pitchFamily="2" charset="-122"/>
              </a:rPr>
              <a:t>5</a:t>
            </a:r>
            <a:r>
              <a:rPr lang="zh-CN" altLang="en-US" sz="1800" dirty="0">
                <a:latin typeface="宋体" panose="02010600030101010101" pitchFamily="2" charset="-122"/>
                <a:ea typeface="宋体" panose="02010600030101010101" pitchFamily="2" charset="-122"/>
              </a:rPr>
              <a:t>日在上海证券交易所发行</a:t>
            </a:r>
            <a:r>
              <a:rPr lang="en-US" altLang="zh-CN" sz="1800" dirty="0">
                <a:latin typeface="宋体" panose="02010600030101010101" pitchFamily="2" charset="-122"/>
                <a:ea typeface="宋体" panose="02010600030101010101" pitchFamily="2" charset="-122"/>
              </a:rPr>
              <a:t>A</a:t>
            </a:r>
            <a:r>
              <a:rPr lang="zh-CN" altLang="en-US" sz="1800" dirty="0">
                <a:latin typeface="宋体" panose="02010600030101010101" pitchFamily="2" charset="-122"/>
                <a:ea typeface="宋体" panose="02010600030101010101" pitchFamily="2" charset="-122"/>
              </a:rPr>
              <a:t>股，</a:t>
            </a:r>
            <a:r>
              <a:rPr lang="zh-CN" altLang="en-US" sz="1800" b="1" dirty="0">
                <a:solidFill>
                  <a:srgbClr val="000066"/>
                </a:solidFill>
                <a:latin typeface="宋体" panose="02010600030101010101" pitchFamily="2" charset="-122"/>
                <a:ea typeface="宋体" panose="02010600030101010101" pitchFamily="2" charset="-122"/>
              </a:rPr>
              <a:t>代码</a:t>
            </a:r>
            <a:r>
              <a:rPr lang="en-US" altLang="zh-CN" sz="1800" b="1" dirty="0">
                <a:solidFill>
                  <a:srgbClr val="000066"/>
                </a:solidFill>
                <a:latin typeface="宋体" panose="02010600030101010101" pitchFamily="2" charset="-122"/>
                <a:ea typeface="宋体" panose="02010600030101010101" pitchFamily="2" charset="-122"/>
              </a:rPr>
              <a:t>601857</a:t>
            </a:r>
            <a:endParaRPr lang="en-US" altLang="zh-CN" sz="1800" dirty="0">
              <a:latin typeface="宋体" panose="02010600030101010101" pitchFamily="2" charset="-122"/>
              <a:ea typeface="宋体" panose="02010600030101010101" pitchFamily="2" charset="-122"/>
            </a:endParaRPr>
          </a:p>
          <a:p>
            <a:pPr>
              <a:buFont typeface="Wingdings" pitchFamily="2" charset="2"/>
              <a:buChar char="p"/>
            </a:pPr>
            <a:endParaRPr lang="en-US" altLang="zh-CN" sz="1800"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主要业务</a:t>
            </a:r>
            <a:endParaRPr lang="en-US" altLang="zh-CN" sz="18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r>
              <a:rPr lang="zh-CN" altLang="en-US" sz="1800" dirty="0">
                <a:latin typeface="宋体" panose="02010600030101010101" pitchFamily="2" charset="-122"/>
                <a:ea typeface="宋体" panose="02010600030101010101" pitchFamily="2" charset="-122"/>
              </a:rPr>
              <a:t>原油及天然气的勘探、开发、生产和销售；</a:t>
            </a:r>
            <a:endParaRPr lang="en-US" altLang="zh-CN" sz="18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r>
              <a:rPr lang="zh-CN" altLang="en-US" sz="1800" dirty="0">
                <a:latin typeface="宋体" panose="02010600030101010101" pitchFamily="2" charset="-122"/>
                <a:ea typeface="宋体" panose="02010600030101010101" pitchFamily="2" charset="-122"/>
              </a:rPr>
              <a:t>原油及石油产品的炼制，基本及衍生化工产品、其他化工产品的生产和销售；</a:t>
            </a:r>
            <a:endParaRPr lang="en-US" altLang="zh-CN" sz="18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r>
              <a:rPr lang="zh-CN" altLang="en-US" sz="1800" dirty="0">
                <a:latin typeface="宋体" panose="02010600030101010101" pitchFamily="2" charset="-122"/>
                <a:ea typeface="宋体" panose="02010600030101010101" pitchFamily="2" charset="-122"/>
              </a:rPr>
              <a:t>炼油产品的销售以及贸易业务；</a:t>
            </a:r>
            <a:endParaRPr lang="en-US" altLang="zh-CN" sz="18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r>
              <a:rPr lang="zh-CN" altLang="en-US" sz="1800" dirty="0">
                <a:latin typeface="宋体" panose="02010600030101010101" pitchFamily="2" charset="-122"/>
                <a:ea typeface="宋体" panose="02010600030101010101" pitchFamily="2" charset="-122"/>
              </a:rPr>
              <a:t>天然气、原油和成品油的输送及天然气的销售</a:t>
            </a:r>
            <a:endParaRPr lang="en-US" altLang="zh-CN" sz="18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5</a:t>
            </a:fld>
            <a:endParaRPr lang="zh-CN" altLang="en-US"/>
          </a:p>
        </p:txBody>
      </p:sp>
    </p:spTree>
    <p:extLst>
      <p:ext uri="{BB962C8B-B14F-4D97-AF65-F5344CB8AC3E}">
        <p14:creationId xmlns:p14="http://schemas.microsoft.com/office/powerpoint/2010/main" val="6148871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E132B-383E-4775-A5D4-91087AA04C78}"/>
              </a:ext>
            </a:extLst>
          </p:cNvPr>
          <p:cNvSpPr>
            <a:spLocks noGrp="1"/>
          </p:cNvSpPr>
          <p:nvPr>
            <p:ph type="title"/>
          </p:nvPr>
        </p:nvSpPr>
        <p:spPr>
          <a:xfrm>
            <a:off x="838200" y="-318163"/>
            <a:ext cx="10515600" cy="1325563"/>
          </a:xfrm>
        </p:spPr>
        <p:txBody>
          <a:bodyPr>
            <a:normAutofit/>
          </a:bodyPr>
          <a:lstStyle/>
          <a:p>
            <a:r>
              <a:rPr lang="zh-CN" altLang="en-US" sz="2800" dirty="0">
                <a:latin typeface="宋体" panose="02010600030101010101" pitchFamily="2" charset="-122"/>
                <a:ea typeface="宋体" panose="02010600030101010101" pitchFamily="2" charset="-122"/>
              </a:rPr>
              <a:t>债券的发行业务：收益率竞价</a:t>
            </a:r>
          </a:p>
        </p:txBody>
      </p:sp>
      <p:sp>
        <p:nvSpPr>
          <p:cNvPr id="3" name="内容占位符 2">
            <a:extLst>
              <a:ext uri="{FF2B5EF4-FFF2-40B4-BE49-F238E27FC236}">
                <a16:creationId xmlns:a16="http://schemas.microsoft.com/office/drawing/2014/main" id="{90C1B1E7-3837-4792-95F8-F1851BDE4539}"/>
              </a:ext>
            </a:extLst>
          </p:cNvPr>
          <p:cNvSpPr>
            <a:spLocks noGrp="1"/>
          </p:cNvSpPr>
          <p:nvPr>
            <p:ph idx="1"/>
          </p:nvPr>
        </p:nvSpPr>
        <p:spPr>
          <a:xfrm>
            <a:off x="838200" y="889279"/>
            <a:ext cx="10515600" cy="5287684"/>
          </a:xfrm>
        </p:spPr>
        <p:txBody>
          <a:bodyPr>
            <a:normAutofit/>
          </a:bodyPr>
          <a:lstStyle/>
          <a:p>
            <a:r>
              <a:rPr lang="zh-CN" altLang="en-US" sz="2400" dirty="0">
                <a:latin typeface="宋体" panose="02010600030101010101" pitchFamily="2" charset="-122"/>
                <a:ea typeface="宋体" panose="02010600030101010101" pitchFamily="2" charset="-122"/>
              </a:rPr>
              <a:t>假设发行公司准备发行￥</a:t>
            </a:r>
            <a:r>
              <a:rPr lang="en-US" altLang="zh-CN" sz="2400" dirty="0">
                <a:latin typeface="宋体" panose="02010600030101010101" pitchFamily="2" charset="-122"/>
                <a:ea typeface="宋体" panose="02010600030101010101" pitchFamily="2" charset="-122"/>
              </a:rPr>
              <a:t>500</a:t>
            </a:r>
            <a:r>
              <a:rPr lang="zh-CN" altLang="en-US" sz="2400" dirty="0">
                <a:latin typeface="宋体" panose="02010600030101010101" pitchFamily="2" charset="-122"/>
                <a:ea typeface="宋体" panose="02010600030101010101" pitchFamily="2" charset="-122"/>
              </a:rPr>
              <a:t>万元的债券，</a:t>
            </a:r>
            <a:r>
              <a:rPr lang="en-US" altLang="zh-CN" sz="2400" dirty="0">
                <a:latin typeface="宋体" panose="02010600030101010101" pitchFamily="2" charset="-122"/>
                <a:ea typeface="宋体" panose="02010600030101010101" pitchFamily="2" charset="-122"/>
              </a:rPr>
              <a:t>9</a:t>
            </a:r>
            <a:r>
              <a:rPr lang="zh-CN" altLang="en-US" sz="2400" dirty="0">
                <a:latin typeface="宋体" panose="02010600030101010101" pitchFamily="2" charset="-122"/>
                <a:ea typeface="宋体" panose="02010600030101010101" pitchFamily="2" charset="-122"/>
              </a:rPr>
              <a:t>个潜在投资者以收益率进行竞价，如下所示：</a:t>
            </a:r>
          </a:p>
        </p:txBody>
      </p:sp>
      <p:sp>
        <p:nvSpPr>
          <p:cNvPr id="4" name="灯片编号占位符 3">
            <a:extLst>
              <a:ext uri="{FF2B5EF4-FFF2-40B4-BE49-F238E27FC236}">
                <a16:creationId xmlns:a16="http://schemas.microsoft.com/office/drawing/2014/main" id="{1F5EAA26-3AD4-46D8-B757-C10D25C107A1}"/>
              </a:ext>
            </a:extLst>
          </p:cNvPr>
          <p:cNvSpPr>
            <a:spLocks noGrp="1"/>
          </p:cNvSpPr>
          <p:nvPr>
            <p:ph type="sldNum" sz="quarter" idx="12"/>
          </p:nvPr>
        </p:nvSpPr>
        <p:spPr/>
        <p:txBody>
          <a:bodyPr/>
          <a:lstStyle/>
          <a:p>
            <a:fld id="{D59A92B6-63D0-4749-8E4E-E12FD465A899}" type="slidenum">
              <a:rPr lang="zh-CN" altLang="en-US" smtClean="0"/>
              <a:t>50</a:t>
            </a:fld>
            <a:endParaRPr lang="zh-CN" altLang="en-US"/>
          </a:p>
        </p:txBody>
      </p:sp>
      <p:cxnSp>
        <p:nvCxnSpPr>
          <p:cNvPr id="5" name="直接连接符 4">
            <a:extLst>
              <a:ext uri="{FF2B5EF4-FFF2-40B4-BE49-F238E27FC236}">
                <a16:creationId xmlns:a16="http://schemas.microsoft.com/office/drawing/2014/main" id="{E2255D27-445C-4C04-BD10-CDB731E3514C}"/>
              </a:ext>
            </a:extLst>
          </p:cNvPr>
          <p:cNvCxnSpPr/>
          <p:nvPr/>
        </p:nvCxnSpPr>
        <p:spPr>
          <a:xfrm>
            <a:off x="838200" y="698082"/>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8" name="表格 7">
            <a:extLst>
              <a:ext uri="{FF2B5EF4-FFF2-40B4-BE49-F238E27FC236}">
                <a16:creationId xmlns:a16="http://schemas.microsoft.com/office/drawing/2014/main" id="{EB99E75C-9077-4FD9-813A-D04FEFDF7620}"/>
              </a:ext>
            </a:extLst>
          </p:cNvPr>
          <p:cNvGraphicFramePr>
            <a:graphicFrameLocks noGrp="1"/>
          </p:cNvGraphicFramePr>
          <p:nvPr>
            <p:extLst>
              <p:ext uri="{D42A27DB-BD31-4B8C-83A1-F6EECF244321}">
                <p14:modId xmlns:p14="http://schemas.microsoft.com/office/powerpoint/2010/main" val="1398791474"/>
              </p:ext>
            </p:extLst>
          </p:nvPr>
        </p:nvGraphicFramePr>
        <p:xfrm>
          <a:off x="838200" y="1707558"/>
          <a:ext cx="10353114" cy="4948181"/>
        </p:xfrm>
        <a:graphic>
          <a:graphicData uri="http://schemas.openxmlformats.org/drawingml/2006/table">
            <a:tbl>
              <a:tblPr firstRow="1" bandRow="1">
                <a:tableStyleId>{5C22544A-7EE6-4342-B048-85BDC9FD1C3A}</a:tableStyleId>
              </a:tblPr>
              <a:tblGrid>
                <a:gridCol w="1725519">
                  <a:extLst>
                    <a:ext uri="{9D8B030D-6E8A-4147-A177-3AD203B41FA5}">
                      <a16:colId xmlns:a16="http://schemas.microsoft.com/office/drawing/2014/main" val="20000"/>
                    </a:ext>
                  </a:extLst>
                </a:gridCol>
                <a:gridCol w="1725519">
                  <a:extLst>
                    <a:ext uri="{9D8B030D-6E8A-4147-A177-3AD203B41FA5}">
                      <a16:colId xmlns:a16="http://schemas.microsoft.com/office/drawing/2014/main" val="20001"/>
                    </a:ext>
                  </a:extLst>
                </a:gridCol>
                <a:gridCol w="1725519">
                  <a:extLst>
                    <a:ext uri="{9D8B030D-6E8A-4147-A177-3AD203B41FA5}">
                      <a16:colId xmlns:a16="http://schemas.microsoft.com/office/drawing/2014/main" val="20002"/>
                    </a:ext>
                  </a:extLst>
                </a:gridCol>
                <a:gridCol w="1725519">
                  <a:extLst>
                    <a:ext uri="{9D8B030D-6E8A-4147-A177-3AD203B41FA5}">
                      <a16:colId xmlns:a16="http://schemas.microsoft.com/office/drawing/2014/main" val="20003"/>
                    </a:ext>
                  </a:extLst>
                </a:gridCol>
                <a:gridCol w="1725519">
                  <a:extLst>
                    <a:ext uri="{9D8B030D-6E8A-4147-A177-3AD203B41FA5}">
                      <a16:colId xmlns:a16="http://schemas.microsoft.com/office/drawing/2014/main" val="20004"/>
                    </a:ext>
                  </a:extLst>
                </a:gridCol>
                <a:gridCol w="1725519">
                  <a:extLst>
                    <a:ext uri="{9D8B030D-6E8A-4147-A177-3AD203B41FA5}">
                      <a16:colId xmlns:a16="http://schemas.microsoft.com/office/drawing/2014/main" val="20005"/>
                    </a:ext>
                  </a:extLst>
                </a:gridCol>
              </a:tblGrid>
              <a:tr h="833381">
                <a:tc>
                  <a:txBody>
                    <a:bodyPr/>
                    <a:lstStyle/>
                    <a:p>
                      <a:pPr algn="ctr"/>
                      <a:r>
                        <a:rPr lang="zh-CN" altLang="en-US" sz="2400" dirty="0">
                          <a:latin typeface="宋体" panose="02010600030101010101" pitchFamily="2" charset="-122"/>
                          <a:ea typeface="宋体" panose="02010600030101010101" pitchFamily="2" charset="-122"/>
                        </a:rPr>
                        <a:t>竞价者</a:t>
                      </a:r>
                    </a:p>
                  </a:txBody>
                  <a:tcPr/>
                </a:tc>
                <a:tc>
                  <a:txBody>
                    <a:bodyPr/>
                    <a:lstStyle/>
                    <a:p>
                      <a:pPr algn="ctr"/>
                      <a:r>
                        <a:rPr lang="zh-CN" altLang="en-US" sz="2400" dirty="0">
                          <a:latin typeface="宋体" panose="02010600030101010101" pitchFamily="2" charset="-122"/>
                          <a:ea typeface="宋体" panose="02010600030101010101" pitchFamily="2" charset="-122"/>
                        </a:rPr>
                        <a:t>竞价金额</a:t>
                      </a:r>
                    </a:p>
                  </a:txBody>
                  <a:tcPr/>
                </a:tc>
                <a:tc>
                  <a:txBody>
                    <a:bodyPr/>
                    <a:lstStyle/>
                    <a:p>
                      <a:pPr algn="ctr"/>
                      <a:r>
                        <a:rPr lang="zh-CN" altLang="en-US" sz="2400" dirty="0">
                          <a:latin typeface="宋体" panose="02010600030101010101" pitchFamily="2" charset="-122"/>
                          <a:ea typeface="宋体" panose="02010600030101010101" pitchFamily="2" charset="-122"/>
                        </a:rPr>
                        <a:t>竞价收益率</a:t>
                      </a:r>
                    </a:p>
                  </a:txBody>
                  <a:tcPr/>
                </a:tc>
                <a:tc>
                  <a:txBody>
                    <a:bodyPr/>
                    <a:lstStyle/>
                    <a:p>
                      <a:pPr algn="ctr"/>
                      <a:r>
                        <a:rPr lang="zh-CN" altLang="en-US" sz="2400" dirty="0">
                          <a:latin typeface="宋体" panose="02010600030101010101" pitchFamily="2" charset="-122"/>
                          <a:ea typeface="宋体" panose="02010600030101010101" pitchFamily="2" charset="-122"/>
                        </a:rPr>
                        <a:t>获得的债券总额</a:t>
                      </a:r>
                    </a:p>
                  </a:txBody>
                  <a:tcPr/>
                </a:tc>
                <a:tc>
                  <a:txBody>
                    <a:bodyPr/>
                    <a:lstStyle/>
                    <a:p>
                      <a:pPr algn="ctr"/>
                      <a:r>
                        <a:rPr lang="zh-CN" altLang="en-US" sz="2400" dirty="0">
                          <a:latin typeface="宋体" panose="02010600030101010101" pitchFamily="2" charset="-122"/>
                          <a:ea typeface="宋体" panose="02010600030101010101" pitchFamily="2" charset="-122"/>
                        </a:rPr>
                        <a:t>荷兰式收益率</a:t>
                      </a:r>
                    </a:p>
                  </a:txBody>
                  <a:tcPr/>
                </a:tc>
                <a:tc>
                  <a:txBody>
                    <a:bodyPr/>
                    <a:lstStyle/>
                    <a:p>
                      <a:pPr algn="ctr"/>
                      <a:r>
                        <a:rPr lang="zh-CN" altLang="en-US" sz="2400" dirty="0">
                          <a:latin typeface="宋体" panose="02010600030101010101" pitchFamily="2" charset="-122"/>
                          <a:ea typeface="宋体" panose="02010600030101010101" pitchFamily="2" charset="-122"/>
                        </a:rPr>
                        <a:t>美国式收益率</a:t>
                      </a:r>
                    </a:p>
                  </a:txBody>
                  <a:tcPr/>
                </a:tc>
                <a:extLst>
                  <a:ext uri="{0D108BD9-81ED-4DB2-BD59-A6C34878D82A}">
                    <a16:rowId xmlns:a16="http://schemas.microsoft.com/office/drawing/2014/main" val="10000"/>
                  </a:ext>
                </a:extLst>
              </a:tr>
              <a:tr h="391261">
                <a:tc>
                  <a:txBody>
                    <a:bodyPr/>
                    <a:lstStyle/>
                    <a:p>
                      <a:pPr algn="ctr"/>
                      <a:r>
                        <a:rPr lang="en-US" altLang="zh-CN" sz="2400" dirty="0">
                          <a:latin typeface="宋体" panose="02010600030101010101" pitchFamily="2" charset="-122"/>
                          <a:ea typeface="宋体" panose="02010600030101010101" pitchFamily="2" charset="-122"/>
                        </a:rPr>
                        <a:t>A</a:t>
                      </a:r>
                      <a:endParaRPr lang="zh-CN" altLang="en-US" sz="2400" dirty="0">
                        <a:latin typeface="宋体" panose="02010600030101010101" pitchFamily="2" charset="-122"/>
                        <a:ea typeface="宋体" panose="02010600030101010101" pitchFamily="2" charset="-122"/>
                      </a:endParaRPr>
                    </a:p>
                  </a:txBody>
                  <a:tcPr/>
                </a:tc>
                <a:tc>
                  <a:txBody>
                    <a:bodyPr/>
                    <a:lstStyle/>
                    <a:p>
                      <a:pPr algn="ctr"/>
                      <a:r>
                        <a:rPr lang="en-US" altLang="zh-CN" sz="2400" dirty="0">
                          <a:latin typeface="宋体" panose="02010600030101010101" pitchFamily="2" charset="-122"/>
                          <a:ea typeface="宋体" panose="02010600030101010101" pitchFamily="2" charset="-122"/>
                        </a:rPr>
                        <a:t>$150</a:t>
                      </a:r>
                      <a:endParaRPr lang="zh-CN" altLang="en-US" sz="2400" dirty="0">
                        <a:latin typeface="宋体" panose="02010600030101010101" pitchFamily="2" charset="-122"/>
                        <a:ea typeface="宋体" panose="02010600030101010101" pitchFamily="2" charset="-122"/>
                      </a:endParaRPr>
                    </a:p>
                  </a:txBody>
                  <a:tcPr/>
                </a:tc>
                <a:tc>
                  <a:txBody>
                    <a:bodyPr/>
                    <a:lstStyle/>
                    <a:p>
                      <a:pPr algn="ctr"/>
                      <a:r>
                        <a:rPr lang="en-US" altLang="zh-CN" sz="2400" dirty="0">
                          <a:latin typeface="宋体" panose="02010600030101010101" pitchFamily="2" charset="-122"/>
                          <a:ea typeface="宋体" panose="02010600030101010101" pitchFamily="2" charset="-122"/>
                        </a:rPr>
                        <a:t>5.1%</a:t>
                      </a:r>
                      <a:endParaRPr lang="zh-CN" altLang="en-US" sz="2400" dirty="0">
                        <a:latin typeface="宋体" panose="02010600030101010101" pitchFamily="2" charset="-122"/>
                        <a:ea typeface="宋体" panose="02010600030101010101" pitchFamily="2" charset="-122"/>
                      </a:endParaRPr>
                    </a:p>
                  </a:txBody>
                  <a:tcPr/>
                </a:tc>
                <a:tc>
                  <a:txBody>
                    <a:bodyPr/>
                    <a:lstStyle/>
                    <a:p>
                      <a:pPr algn="ctr"/>
                      <a:r>
                        <a:rPr lang="en-US" altLang="zh-CN" sz="2400" dirty="0">
                          <a:latin typeface="宋体" panose="02010600030101010101" pitchFamily="2" charset="-122"/>
                          <a:ea typeface="宋体" panose="02010600030101010101" pitchFamily="2" charset="-122"/>
                        </a:rPr>
                        <a:t>$150</a:t>
                      </a:r>
                      <a:endParaRPr lang="zh-CN" altLang="en-US" sz="2400" dirty="0">
                        <a:latin typeface="宋体" panose="02010600030101010101" pitchFamily="2" charset="-122"/>
                        <a:ea typeface="宋体" panose="02010600030101010101" pitchFamily="2" charset="-122"/>
                      </a:endParaRPr>
                    </a:p>
                  </a:txBody>
                  <a:tcPr/>
                </a:tc>
                <a:tc>
                  <a:txBody>
                    <a:bodyPr/>
                    <a:lstStyle/>
                    <a:p>
                      <a:pPr algn="ctr"/>
                      <a:r>
                        <a:rPr lang="en-US" altLang="zh-CN" sz="2400" dirty="0">
                          <a:latin typeface="宋体" panose="02010600030101010101" pitchFamily="2" charset="-122"/>
                          <a:ea typeface="宋体" panose="02010600030101010101" pitchFamily="2" charset="-122"/>
                        </a:rPr>
                        <a:t>5.4%</a:t>
                      </a:r>
                      <a:endParaRPr lang="zh-CN" altLang="en-US" sz="2400" dirty="0">
                        <a:latin typeface="宋体" panose="02010600030101010101" pitchFamily="2" charset="-122"/>
                        <a:ea typeface="宋体" panose="02010600030101010101" pitchFamily="2" charset="-122"/>
                      </a:endParaRPr>
                    </a:p>
                  </a:txBody>
                  <a:tcPr/>
                </a:tc>
                <a:tc>
                  <a:txBody>
                    <a:bodyPr/>
                    <a:lstStyle/>
                    <a:p>
                      <a:pPr algn="ctr"/>
                      <a:r>
                        <a:rPr lang="en-US" altLang="zh-CN" sz="2400" dirty="0">
                          <a:latin typeface="宋体" panose="02010600030101010101" pitchFamily="2" charset="-122"/>
                          <a:ea typeface="宋体" panose="02010600030101010101" pitchFamily="2" charset="-122"/>
                        </a:rPr>
                        <a:t>5.1%</a:t>
                      </a:r>
                      <a:endParaRPr lang="zh-CN" altLang="en-US" sz="2400"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10001"/>
                  </a:ext>
                </a:extLst>
              </a:tr>
              <a:tr h="391261">
                <a:tc>
                  <a:txBody>
                    <a:bodyPr/>
                    <a:lstStyle/>
                    <a:p>
                      <a:pPr algn="ctr"/>
                      <a:r>
                        <a:rPr lang="en-US" altLang="zh-CN" sz="2400" dirty="0">
                          <a:latin typeface="宋体" panose="02010600030101010101" pitchFamily="2" charset="-122"/>
                          <a:ea typeface="宋体" panose="02010600030101010101" pitchFamily="2" charset="-122"/>
                        </a:rPr>
                        <a:t>B</a:t>
                      </a:r>
                      <a:endParaRPr lang="zh-CN" altLang="en-US" sz="2400" dirty="0">
                        <a:latin typeface="宋体" panose="02010600030101010101" pitchFamily="2" charset="-122"/>
                        <a:ea typeface="宋体" panose="02010600030101010101" pitchFamily="2" charset="-122"/>
                      </a:endParaRPr>
                    </a:p>
                  </a:txBody>
                  <a:tcPr/>
                </a:tc>
                <a:tc>
                  <a:txBody>
                    <a:bodyPr/>
                    <a:lstStyle/>
                    <a:p>
                      <a:pPr algn="ctr"/>
                      <a:r>
                        <a:rPr lang="en-US" altLang="zh-CN" sz="2400" dirty="0">
                          <a:latin typeface="宋体" panose="02010600030101010101" pitchFamily="2" charset="-122"/>
                          <a:ea typeface="宋体" panose="02010600030101010101" pitchFamily="2" charset="-122"/>
                        </a:rPr>
                        <a:t>110</a:t>
                      </a:r>
                      <a:endParaRPr lang="zh-CN" altLang="en-US" sz="2400" dirty="0">
                        <a:latin typeface="宋体" panose="02010600030101010101" pitchFamily="2" charset="-122"/>
                        <a:ea typeface="宋体" panose="02010600030101010101" pitchFamily="2" charset="-122"/>
                      </a:endParaRPr>
                    </a:p>
                  </a:txBody>
                  <a:tcPr/>
                </a:tc>
                <a:tc>
                  <a:txBody>
                    <a:bodyPr/>
                    <a:lstStyle/>
                    <a:p>
                      <a:pPr algn="ctr"/>
                      <a:r>
                        <a:rPr lang="en-US" altLang="zh-CN" sz="2400" dirty="0">
                          <a:latin typeface="宋体" panose="02010600030101010101" pitchFamily="2" charset="-122"/>
                          <a:ea typeface="宋体" panose="02010600030101010101" pitchFamily="2" charset="-122"/>
                        </a:rPr>
                        <a:t>5.2</a:t>
                      </a:r>
                      <a:endParaRPr lang="zh-CN" altLang="en-US" sz="2400" dirty="0">
                        <a:latin typeface="宋体" panose="02010600030101010101" pitchFamily="2" charset="-122"/>
                        <a:ea typeface="宋体" panose="02010600030101010101" pitchFamily="2" charset="-122"/>
                      </a:endParaRPr>
                    </a:p>
                  </a:txBody>
                  <a:tcPr/>
                </a:tc>
                <a:tc>
                  <a:txBody>
                    <a:bodyPr/>
                    <a:lstStyle/>
                    <a:p>
                      <a:pPr algn="ctr"/>
                      <a:r>
                        <a:rPr lang="en-US" altLang="zh-CN" sz="2400" dirty="0">
                          <a:latin typeface="宋体" panose="02010600030101010101" pitchFamily="2" charset="-122"/>
                          <a:ea typeface="宋体" panose="02010600030101010101" pitchFamily="2" charset="-122"/>
                        </a:rPr>
                        <a:t>110</a:t>
                      </a:r>
                      <a:endParaRPr lang="zh-CN" altLang="en-US" sz="2400" dirty="0">
                        <a:latin typeface="宋体" panose="02010600030101010101" pitchFamily="2" charset="-122"/>
                        <a:ea typeface="宋体" panose="02010600030101010101" pitchFamily="2" charset="-122"/>
                      </a:endParaRPr>
                    </a:p>
                  </a:txBody>
                  <a:tcPr/>
                </a:tc>
                <a:tc>
                  <a:txBody>
                    <a:bodyPr/>
                    <a:lstStyle/>
                    <a:p>
                      <a:pPr algn="ctr"/>
                      <a:r>
                        <a:rPr lang="en-US" altLang="zh-CN" sz="2400" dirty="0">
                          <a:latin typeface="宋体" panose="02010600030101010101" pitchFamily="2" charset="-122"/>
                          <a:ea typeface="宋体" panose="02010600030101010101" pitchFamily="2" charset="-122"/>
                        </a:rPr>
                        <a:t>5.4</a:t>
                      </a:r>
                      <a:endParaRPr lang="zh-CN" altLang="en-US" sz="2400" dirty="0">
                        <a:latin typeface="宋体" panose="02010600030101010101" pitchFamily="2" charset="-122"/>
                        <a:ea typeface="宋体" panose="02010600030101010101" pitchFamily="2" charset="-122"/>
                      </a:endParaRPr>
                    </a:p>
                  </a:txBody>
                  <a:tcPr/>
                </a:tc>
                <a:tc>
                  <a:txBody>
                    <a:bodyPr/>
                    <a:lstStyle/>
                    <a:p>
                      <a:pPr algn="ctr"/>
                      <a:r>
                        <a:rPr lang="en-US" altLang="zh-CN" sz="2400" dirty="0">
                          <a:latin typeface="宋体" panose="02010600030101010101" pitchFamily="2" charset="-122"/>
                          <a:ea typeface="宋体" panose="02010600030101010101" pitchFamily="2" charset="-122"/>
                        </a:rPr>
                        <a:t>5.2</a:t>
                      </a:r>
                      <a:endParaRPr lang="zh-CN" altLang="en-US" sz="2400"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10002"/>
                  </a:ext>
                </a:extLst>
              </a:tr>
              <a:tr h="391261">
                <a:tc>
                  <a:txBody>
                    <a:bodyPr/>
                    <a:lstStyle/>
                    <a:p>
                      <a:pPr algn="ctr"/>
                      <a:r>
                        <a:rPr lang="en-US" altLang="zh-CN" sz="2400" dirty="0">
                          <a:latin typeface="宋体" panose="02010600030101010101" pitchFamily="2" charset="-122"/>
                          <a:ea typeface="宋体" panose="02010600030101010101" pitchFamily="2" charset="-122"/>
                        </a:rPr>
                        <a:t>C</a:t>
                      </a:r>
                      <a:endParaRPr lang="zh-CN" altLang="en-US" sz="2400" dirty="0">
                        <a:latin typeface="宋体" panose="02010600030101010101" pitchFamily="2" charset="-122"/>
                        <a:ea typeface="宋体" panose="02010600030101010101" pitchFamily="2" charset="-122"/>
                      </a:endParaRPr>
                    </a:p>
                  </a:txBody>
                  <a:tcPr/>
                </a:tc>
                <a:tc>
                  <a:txBody>
                    <a:bodyPr/>
                    <a:lstStyle/>
                    <a:p>
                      <a:pPr algn="ctr"/>
                      <a:r>
                        <a:rPr lang="en-US" altLang="zh-CN" sz="2400" dirty="0">
                          <a:latin typeface="宋体" panose="02010600030101010101" pitchFamily="2" charset="-122"/>
                          <a:ea typeface="宋体" panose="02010600030101010101" pitchFamily="2" charset="-122"/>
                        </a:rPr>
                        <a:t>90</a:t>
                      </a:r>
                      <a:endParaRPr lang="zh-CN" altLang="en-US" sz="2400" dirty="0">
                        <a:latin typeface="宋体" panose="02010600030101010101" pitchFamily="2" charset="-122"/>
                        <a:ea typeface="宋体" panose="02010600030101010101" pitchFamily="2" charset="-122"/>
                      </a:endParaRPr>
                    </a:p>
                  </a:txBody>
                  <a:tcPr/>
                </a:tc>
                <a:tc>
                  <a:txBody>
                    <a:bodyPr/>
                    <a:lstStyle/>
                    <a:p>
                      <a:pPr algn="ctr"/>
                      <a:r>
                        <a:rPr lang="en-US" altLang="zh-CN" sz="2400" dirty="0">
                          <a:latin typeface="宋体" panose="02010600030101010101" pitchFamily="2" charset="-122"/>
                          <a:ea typeface="宋体" panose="02010600030101010101" pitchFamily="2" charset="-122"/>
                        </a:rPr>
                        <a:t>5.2</a:t>
                      </a:r>
                      <a:endParaRPr lang="zh-CN" altLang="en-US" sz="2400" dirty="0">
                        <a:latin typeface="宋体" panose="02010600030101010101" pitchFamily="2" charset="-122"/>
                        <a:ea typeface="宋体" panose="02010600030101010101" pitchFamily="2" charset="-122"/>
                      </a:endParaRPr>
                    </a:p>
                  </a:txBody>
                  <a:tcPr/>
                </a:tc>
                <a:tc>
                  <a:txBody>
                    <a:bodyPr/>
                    <a:lstStyle/>
                    <a:p>
                      <a:pPr algn="ctr"/>
                      <a:r>
                        <a:rPr lang="en-US" altLang="zh-CN" sz="2400" dirty="0">
                          <a:latin typeface="宋体" panose="02010600030101010101" pitchFamily="2" charset="-122"/>
                          <a:ea typeface="宋体" panose="02010600030101010101" pitchFamily="2" charset="-122"/>
                        </a:rPr>
                        <a:t>90</a:t>
                      </a:r>
                      <a:endParaRPr lang="zh-CN" altLang="en-US" sz="2400" dirty="0">
                        <a:latin typeface="宋体" panose="02010600030101010101" pitchFamily="2" charset="-122"/>
                        <a:ea typeface="宋体" panose="02010600030101010101" pitchFamily="2" charset="-122"/>
                      </a:endParaRPr>
                    </a:p>
                  </a:txBody>
                  <a:tcPr/>
                </a:tc>
                <a:tc>
                  <a:txBody>
                    <a:bodyPr/>
                    <a:lstStyle/>
                    <a:p>
                      <a:pPr algn="ctr"/>
                      <a:r>
                        <a:rPr lang="en-US" altLang="zh-CN" sz="2400" dirty="0">
                          <a:latin typeface="宋体" panose="02010600030101010101" pitchFamily="2" charset="-122"/>
                          <a:ea typeface="宋体" panose="02010600030101010101" pitchFamily="2" charset="-122"/>
                        </a:rPr>
                        <a:t>5.4</a:t>
                      </a:r>
                      <a:endParaRPr lang="zh-CN" altLang="en-US" sz="2400" dirty="0">
                        <a:latin typeface="宋体" panose="02010600030101010101" pitchFamily="2" charset="-122"/>
                        <a:ea typeface="宋体" panose="02010600030101010101" pitchFamily="2" charset="-122"/>
                      </a:endParaRPr>
                    </a:p>
                  </a:txBody>
                  <a:tcPr/>
                </a:tc>
                <a:tc>
                  <a:txBody>
                    <a:bodyPr/>
                    <a:lstStyle/>
                    <a:p>
                      <a:pPr algn="ctr"/>
                      <a:r>
                        <a:rPr lang="en-US" altLang="zh-CN" sz="2400" dirty="0">
                          <a:latin typeface="宋体" panose="02010600030101010101" pitchFamily="2" charset="-122"/>
                          <a:ea typeface="宋体" panose="02010600030101010101" pitchFamily="2" charset="-122"/>
                        </a:rPr>
                        <a:t>5.2</a:t>
                      </a:r>
                      <a:endParaRPr lang="zh-CN" altLang="en-US" sz="2400"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10003"/>
                  </a:ext>
                </a:extLst>
              </a:tr>
              <a:tr h="391261">
                <a:tc>
                  <a:txBody>
                    <a:bodyPr/>
                    <a:lstStyle/>
                    <a:p>
                      <a:pPr algn="ctr"/>
                      <a:r>
                        <a:rPr lang="en-US" altLang="zh-CN" sz="2400" dirty="0">
                          <a:latin typeface="宋体" panose="02010600030101010101" pitchFamily="2" charset="-122"/>
                          <a:ea typeface="宋体" panose="02010600030101010101" pitchFamily="2" charset="-122"/>
                        </a:rPr>
                        <a:t>D</a:t>
                      </a:r>
                      <a:endParaRPr lang="zh-CN" altLang="en-US" sz="2400" dirty="0">
                        <a:latin typeface="宋体" panose="02010600030101010101" pitchFamily="2" charset="-122"/>
                        <a:ea typeface="宋体" panose="02010600030101010101" pitchFamily="2" charset="-122"/>
                      </a:endParaRPr>
                    </a:p>
                  </a:txBody>
                  <a:tcPr/>
                </a:tc>
                <a:tc>
                  <a:txBody>
                    <a:bodyPr/>
                    <a:lstStyle/>
                    <a:p>
                      <a:pPr algn="ctr"/>
                      <a:r>
                        <a:rPr lang="en-US" altLang="zh-CN" sz="2400" dirty="0">
                          <a:latin typeface="宋体" panose="02010600030101010101" pitchFamily="2" charset="-122"/>
                          <a:ea typeface="宋体" panose="02010600030101010101" pitchFamily="2" charset="-122"/>
                        </a:rPr>
                        <a:t>100</a:t>
                      </a:r>
                      <a:endParaRPr lang="zh-CN" altLang="en-US" sz="2400" dirty="0">
                        <a:latin typeface="宋体" panose="02010600030101010101" pitchFamily="2" charset="-122"/>
                        <a:ea typeface="宋体" panose="02010600030101010101" pitchFamily="2" charset="-122"/>
                      </a:endParaRPr>
                    </a:p>
                  </a:txBody>
                  <a:tcPr/>
                </a:tc>
                <a:tc>
                  <a:txBody>
                    <a:bodyPr/>
                    <a:lstStyle/>
                    <a:p>
                      <a:pPr algn="ctr"/>
                      <a:r>
                        <a:rPr lang="en-US" altLang="zh-CN" sz="2400" dirty="0">
                          <a:latin typeface="宋体" panose="02010600030101010101" pitchFamily="2" charset="-122"/>
                          <a:ea typeface="宋体" panose="02010600030101010101" pitchFamily="2" charset="-122"/>
                        </a:rPr>
                        <a:t>5.3</a:t>
                      </a:r>
                      <a:endParaRPr lang="zh-CN" altLang="en-US" sz="2400" dirty="0">
                        <a:latin typeface="宋体" panose="02010600030101010101" pitchFamily="2" charset="-122"/>
                        <a:ea typeface="宋体" panose="02010600030101010101" pitchFamily="2" charset="-122"/>
                      </a:endParaRPr>
                    </a:p>
                  </a:txBody>
                  <a:tcPr/>
                </a:tc>
                <a:tc>
                  <a:txBody>
                    <a:bodyPr/>
                    <a:lstStyle/>
                    <a:p>
                      <a:pPr algn="ctr"/>
                      <a:r>
                        <a:rPr lang="en-US" altLang="zh-CN" sz="2400" dirty="0">
                          <a:latin typeface="宋体" panose="02010600030101010101" pitchFamily="2" charset="-122"/>
                          <a:ea typeface="宋体" panose="02010600030101010101" pitchFamily="2" charset="-122"/>
                        </a:rPr>
                        <a:t>100</a:t>
                      </a:r>
                      <a:endParaRPr lang="zh-CN" altLang="en-US" sz="2400" dirty="0">
                        <a:latin typeface="宋体" panose="02010600030101010101" pitchFamily="2" charset="-122"/>
                        <a:ea typeface="宋体" panose="02010600030101010101" pitchFamily="2" charset="-122"/>
                      </a:endParaRPr>
                    </a:p>
                  </a:txBody>
                  <a:tcPr/>
                </a:tc>
                <a:tc>
                  <a:txBody>
                    <a:bodyPr/>
                    <a:lstStyle/>
                    <a:p>
                      <a:pPr algn="ctr"/>
                      <a:r>
                        <a:rPr lang="en-US" altLang="zh-CN" sz="2400" dirty="0">
                          <a:latin typeface="宋体" panose="02010600030101010101" pitchFamily="2" charset="-122"/>
                          <a:ea typeface="宋体" panose="02010600030101010101" pitchFamily="2" charset="-122"/>
                        </a:rPr>
                        <a:t>5.4</a:t>
                      </a:r>
                      <a:endParaRPr lang="zh-CN" altLang="en-US" sz="2400" dirty="0">
                        <a:latin typeface="宋体" panose="02010600030101010101" pitchFamily="2" charset="-122"/>
                        <a:ea typeface="宋体" panose="02010600030101010101" pitchFamily="2" charset="-122"/>
                      </a:endParaRPr>
                    </a:p>
                  </a:txBody>
                  <a:tcPr/>
                </a:tc>
                <a:tc>
                  <a:txBody>
                    <a:bodyPr/>
                    <a:lstStyle/>
                    <a:p>
                      <a:pPr algn="ctr"/>
                      <a:r>
                        <a:rPr lang="en-US" altLang="zh-CN" sz="2400" dirty="0">
                          <a:latin typeface="宋体" panose="02010600030101010101" pitchFamily="2" charset="-122"/>
                          <a:ea typeface="宋体" panose="02010600030101010101" pitchFamily="2" charset="-122"/>
                        </a:rPr>
                        <a:t>5.3</a:t>
                      </a:r>
                      <a:endParaRPr lang="zh-CN" altLang="en-US" sz="2400"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10004"/>
                  </a:ext>
                </a:extLst>
              </a:tr>
              <a:tr h="391261">
                <a:tc>
                  <a:txBody>
                    <a:bodyPr/>
                    <a:lstStyle/>
                    <a:p>
                      <a:pPr algn="ctr"/>
                      <a:r>
                        <a:rPr lang="en-US" altLang="zh-CN" sz="2400" dirty="0">
                          <a:latin typeface="宋体" panose="02010600030101010101" pitchFamily="2" charset="-122"/>
                          <a:ea typeface="宋体" panose="02010600030101010101" pitchFamily="2" charset="-122"/>
                        </a:rPr>
                        <a:t>E</a:t>
                      </a:r>
                      <a:endParaRPr lang="zh-CN" altLang="en-US" sz="2400" dirty="0">
                        <a:latin typeface="宋体" panose="02010600030101010101" pitchFamily="2" charset="-122"/>
                        <a:ea typeface="宋体" panose="02010600030101010101" pitchFamily="2" charset="-122"/>
                      </a:endParaRPr>
                    </a:p>
                  </a:txBody>
                  <a:tcPr/>
                </a:tc>
                <a:tc>
                  <a:txBody>
                    <a:bodyPr/>
                    <a:lstStyle/>
                    <a:p>
                      <a:pPr algn="ctr"/>
                      <a:r>
                        <a:rPr lang="en-US" altLang="zh-CN" sz="2400" dirty="0">
                          <a:latin typeface="宋体" panose="02010600030101010101" pitchFamily="2" charset="-122"/>
                          <a:ea typeface="宋体" panose="02010600030101010101" pitchFamily="2" charset="-122"/>
                        </a:rPr>
                        <a:t>75</a:t>
                      </a:r>
                      <a:endParaRPr lang="zh-CN" altLang="en-US" sz="2400" dirty="0">
                        <a:latin typeface="宋体" panose="02010600030101010101" pitchFamily="2" charset="-122"/>
                        <a:ea typeface="宋体" panose="02010600030101010101" pitchFamily="2" charset="-122"/>
                      </a:endParaRPr>
                    </a:p>
                  </a:txBody>
                  <a:tcPr/>
                </a:tc>
                <a:tc>
                  <a:txBody>
                    <a:bodyPr/>
                    <a:lstStyle/>
                    <a:p>
                      <a:pPr algn="ctr"/>
                      <a:r>
                        <a:rPr lang="en-US" altLang="zh-CN" sz="2400" dirty="0">
                          <a:latin typeface="宋体" panose="02010600030101010101" pitchFamily="2" charset="-122"/>
                          <a:ea typeface="宋体" panose="02010600030101010101" pitchFamily="2" charset="-122"/>
                        </a:rPr>
                        <a:t>5.4</a:t>
                      </a:r>
                      <a:endParaRPr lang="zh-CN" altLang="en-US" sz="2400" dirty="0">
                        <a:latin typeface="宋体" panose="02010600030101010101" pitchFamily="2" charset="-122"/>
                        <a:ea typeface="宋体" panose="02010600030101010101" pitchFamily="2" charset="-122"/>
                      </a:endParaRPr>
                    </a:p>
                  </a:txBody>
                  <a:tcPr/>
                </a:tc>
                <a:tc>
                  <a:txBody>
                    <a:bodyPr/>
                    <a:lstStyle/>
                    <a:p>
                      <a:pPr algn="ctr"/>
                      <a:r>
                        <a:rPr lang="en-US" altLang="zh-CN" sz="2400" dirty="0">
                          <a:latin typeface="宋体" panose="02010600030101010101" pitchFamily="2" charset="-122"/>
                          <a:ea typeface="宋体" panose="02010600030101010101" pitchFamily="2" charset="-122"/>
                        </a:rPr>
                        <a:t>37.5</a:t>
                      </a:r>
                      <a:endParaRPr lang="zh-CN" altLang="en-US" sz="2400" dirty="0">
                        <a:latin typeface="宋体" panose="02010600030101010101" pitchFamily="2" charset="-122"/>
                        <a:ea typeface="宋体" panose="02010600030101010101" pitchFamily="2" charset="-122"/>
                      </a:endParaRPr>
                    </a:p>
                  </a:txBody>
                  <a:tcPr/>
                </a:tc>
                <a:tc>
                  <a:txBody>
                    <a:bodyPr/>
                    <a:lstStyle/>
                    <a:p>
                      <a:pPr algn="ctr"/>
                      <a:r>
                        <a:rPr lang="en-US" altLang="zh-CN" sz="2400" dirty="0">
                          <a:latin typeface="宋体" panose="02010600030101010101" pitchFamily="2" charset="-122"/>
                          <a:ea typeface="宋体" panose="02010600030101010101" pitchFamily="2" charset="-122"/>
                        </a:rPr>
                        <a:t>5.4</a:t>
                      </a:r>
                      <a:endParaRPr lang="zh-CN" altLang="en-US" sz="2400" dirty="0">
                        <a:latin typeface="宋体" panose="02010600030101010101" pitchFamily="2" charset="-122"/>
                        <a:ea typeface="宋体" panose="02010600030101010101" pitchFamily="2" charset="-122"/>
                      </a:endParaRPr>
                    </a:p>
                  </a:txBody>
                  <a:tcPr/>
                </a:tc>
                <a:tc>
                  <a:txBody>
                    <a:bodyPr/>
                    <a:lstStyle/>
                    <a:p>
                      <a:pPr algn="ctr"/>
                      <a:r>
                        <a:rPr lang="en-US" altLang="zh-CN" sz="2400" dirty="0">
                          <a:latin typeface="宋体" panose="02010600030101010101" pitchFamily="2" charset="-122"/>
                          <a:ea typeface="宋体" panose="02010600030101010101" pitchFamily="2" charset="-122"/>
                        </a:rPr>
                        <a:t>5.4</a:t>
                      </a:r>
                      <a:endParaRPr lang="zh-CN" altLang="en-US" sz="2400"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10005"/>
                  </a:ext>
                </a:extLst>
              </a:tr>
              <a:tr h="391261">
                <a:tc>
                  <a:txBody>
                    <a:bodyPr/>
                    <a:lstStyle/>
                    <a:p>
                      <a:pPr algn="ctr"/>
                      <a:r>
                        <a:rPr lang="en-US" altLang="zh-CN" sz="2400" dirty="0">
                          <a:latin typeface="宋体" panose="02010600030101010101" pitchFamily="2" charset="-122"/>
                          <a:ea typeface="宋体" panose="02010600030101010101" pitchFamily="2" charset="-122"/>
                        </a:rPr>
                        <a:t>F</a:t>
                      </a:r>
                      <a:endParaRPr lang="zh-CN" altLang="en-US" sz="2400" dirty="0">
                        <a:latin typeface="宋体" panose="02010600030101010101" pitchFamily="2" charset="-122"/>
                        <a:ea typeface="宋体" panose="02010600030101010101" pitchFamily="2" charset="-122"/>
                      </a:endParaRPr>
                    </a:p>
                  </a:txBody>
                  <a:tcPr/>
                </a:tc>
                <a:tc>
                  <a:txBody>
                    <a:bodyPr/>
                    <a:lstStyle/>
                    <a:p>
                      <a:pPr algn="ctr"/>
                      <a:r>
                        <a:rPr lang="en-US" altLang="zh-CN" sz="2400" dirty="0">
                          <a:latin typeface="宋体" panose="02010600030101010101" pitchFamily="2" charset="-122"/>
                          <a:ea typeface="宋体" panose="02010600030101010101" pitchFamily="2" charset="-122"/>
                        </a:rPr>
                        <a:t>25</a:t>
                      </a:r>
                      <a:endParaRPr lang="zh-CN" altLang="en-US" sz="2400" dirty="0">
                        <a:latin typeface="宋体" panose="02010600030101010101" pitchFamily="2" charset="-122"/>
                        <a:ea typeface="宋体" panose="02010600030101010101" pitchFamily="2" charset="-122"/>
                      </a:endParaRPr>
                    </a:p>
                  </a:txBody>
                  <a:tcPr/>
                </a:tc>
                <a:tc>
                  <a:txBody>
                    <a:bodyPr/>
                    <a:lstStyle/>
                    <a:p>
                      <a:pPr algn="ctr"/>
                      <a:r>
                        <a:rPr lang="en-US" altLang="zh-CN" sz="2400" dirty="0">
                          <a:latin typeface="宋体" panose="02010600030101010101" pitchFamily="2" charset="-122"/>
                          <a:ea typeface="宋体" panose="02010600030101010101" pitchFamily="2" charset="-122"/>
                        </a:rPr>
                        <a:t>5.4</a:t>
                      </a:r>
                      <a:endParaRPr lang="zh-CN" altLang="en-US" sz="2400" dirty="0">
                        <a:latin typeface="宋体" panose="02010600030101010101" pitchFamily="2" charset="-122"/>
                        <a:ea typeface="宋体" panose="02010600030101010101" pitchFamily="2" charset="-122"/>
                      </a:endParaRPr>
                    </a:p>
                  </a:txBody>
                  <a:tcPr/>
                </a:tc>
                <a:tc>
                  <a:txBody>
                    <a:bodyPr/>
                    <a:lstStyle/>
                    <a:p>
                      <a:pPr algn="ctr"/>
                      <a:r>
                        <a:rPr lang="en-US" altLang="zh-CN" sz="2400" dirty="0">
                          <a:latin typeface="宋体" panose="02010600030101010101" pitchFamily="2" charset="-122"/>
                          <a:ea typeface="宋体" panose="02010600030101010101" pitchFamily="2" charset="-122"/>
                        </a:rPr>
                        <a:t>12.5</a:t>
                      </a:r>
                      <a:endParaRPr lang="zh-CN" altLang="en-US" sz="2400" dirty="0">
                        <a:latin typeface="宋体" panose="02010600030101010101" pitchFamily="2" charset="-122"/>
                        <a:ea typeface="宋体" panose="02010600030101010101" pitchFamily="2" charset="-122"/>
                      </a:endParaRPr>
                    </a:p>
                  </a:txBody>
                  <a:tcPr/>
                </a:tc>
                <a:tc>
                  <a:txBody>
                    <a:bodyPr/>
                    <a:lstStyle/>
                    <a:p>
                      <a:pPr algn="ctr"/>
                      <a:r>
                        <a:rPr lang="en-US" altLang="zh-CN" sz="2400" dirty="0">
                          <a:latin typeface="宋体" panose="02010600030101010101" pitchFamily="2" charset="-122"/>
                          <a:ea typeface="宋体" panose="02010600030101010101" pitchFamily="2" charset="-122"/>
                        </a:rPr>
                        <a:t>5.4</a:t>
                      </a:r>
                      <a:endParaRPr lang="zh-CN" altLang="en-US" sz="2400" dirty="0">
                        <a:latin typeface="宋体" panose="02010600030101010101" pitchFamily="2" charset="-122"/>
                        <a:ea typeface="宋体" panose="02010600030101010101" pitchFamily="2" charset="-122"/>
                      </a:endParaRPr>
                    </a:p>
                  </a:txBody>
                  <a:tcPr/>
                </a:tc>
                <a:tc>
                  <a:txBody>
                    <a:bodyPr/>
                    <a:lstStyle/>
                    <a:p>
                      <a:pPr algn="ctr"/>
                      <a:r>
                        <a:rPr lang="en-US" altLang="zh-CN" sz="2400" dirty="0">
                          <a:latin typeface="宋体" panose="02010600030101010101" pitchFamily="2" charset="-122"/>
                          <a:ea typeface="宋体" panose="02010600030101010101" pitchFamily="2" charset="-122"/>
                        </a:rPr>
                        <a:t>5.4</a:t>
                      </a:r>
                      <a:endParaRPr lang="zh-CN" altLang="en-US" sz="2400"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10006"/>
                  </a:ext>
                </a:extLst>
              </a:tr>
              <a:tr h="391261">
                <a:tc>
                  <a:txBody>
                    <a:bodyPr/>
                    <a:lstStyle/>
                    <a:p>
                      <a:pPr algn="ctr"/>
                      <a:r>
                        <a:rPr lang="en-US" altLang="zh-CN" sz="2400" dirty="0">
                          <a:latin typeface="宋体" panose="02010600030101010101" pitchFamily="2" charset="-122"/>
                          <a:ea typeface="宋体" panose="02010600030101010101" pitchFamily="2" charset="-122"/>
                        </a:rPr>
                        <a:t>G</a:t>
                      </a:r>
                      <a:endParaRPr lang="zh-CN" altLang="en-US" sz="2400" dirty="0">
                        <a:latin typeface="宋体" panose="02010600030101010101" pitchFamily="2" charset="-122"/>
                        <a:ea typeface="宋体" panose="02010600030101010101" pitchFamily="2" charset="-122"/>
                      </a:endParaRPr>
                    </a:p>
                  </a:txBody>
                  <a:tcPr/>
                </a:tc>
                <a:tc>
                  <a:txBody>
                    <a:bodyPr/>
                    <a:lstStyle/>
                    <a:p>
                      <a:pPr algn="ctr"/>
                      <a:r>
                        <a:rPr lang="en-US" altLang="zh-CN" sz="2400" dirty="0">
                          <a:latin typeface="宋体" panose="02010600030101010101" pitchFamily="2" charset="-122"/>
                          <a:ea typeface="宋体" panose="02010600030101010101" pitchFamily="2" charset="-122"/>
                        </a:rPr>
                        <a:t>80</a:t>
                      </a:r>
                      <a:endParaRPr lang="zh-CN" altLang="en-US" sz="2400" dirty="0">
                        <a:latin typeface="宋体" panose="02010600030101010101" pitchFamily="2" charset="-122"/>
                        <a:ea typeface="宋体" panose="02010600030101010101" pitchFamily="2" charset="-122"/>
                      </a:endParaRPr>
                    </a:p>
                  </a:txBody>
                  <a:tcPr/>
                </a:tc>
                <a:tc>
                  <a:txBody>
                    <a:bodyPr/>
                    <a:lstStyle/>
                    <a:p>
                      <a:pPr algn="ctr"/>
                      <a:r>
                        <a:rPr lang="en-US" altLang="zh-CN" sz="2400" dirty="0">
                          <a:latin typeface="宋体" panose="02010600030101010101" pitchFamily="2" charset="-122"/>
                          <a:ea typeface="宋体" panose="02010600030101010101" pitchFamily="2" charset="-122"/>
                        </a:rPr>
                        <a:t>5.5</a:t>
                      </a:r>
                      <a:endParaRPr lang="zh-CN" altLang="en-US" sz="2400" dirty="0">
                        <a:latin typeface="宋体" panose="02010600030101010101" pitchFamily="2" charset="-122"/>
                        <a:ea typeface="宋体" panose="02010600030101010101" pitchFamily="2" charset="-122"/>
                      </a:endParaRPr>
                    </a:p>
                  </a:txBody>
                  <a:tcPr/>
                </a:tc>
                <a:tc>
                  <a:txBody>
                    <a:bodyPr/>
                    <a:lstStyle/>
                    <a:p>
                      <a:pPr algn="ctr"/>
                      <a:endParaRPr lang="zh-CN" altLang="en-US" sz="2400" dirty="0">
                        <a:latin typeface="宋体" panose="02010600030101010101" pitchFamily="2" charset="-122"/>
                        <a:ea typeface="宋体" panose="02010600030101010101" pitchFamily="2" charset="-122"/>
                      </a:endParaRPr>
                    </a:p>
                  </a:txBody>
                  <a:tcPr/>
                </a:tc>
                <a:tc>
                  <a:txBody>
                    <a:bodyPr/>
                    <a:lstStyle/>
                    <a:p>
                      <a:pPr algn="ctr"/>
                      <a:endParaRPr lang="zh-CN" altLang="en-US" sz="2400" dirty="0">
                        <a:latin typeface="宋体" panose="02010600030101010101" pitchFamily="2" charset="-122"/>
                        <a:ea typeface="宋体" panose="02010600030101010101" pitchFamily="2" charset="-122"/>
                      </a:endParaRPr>
                    </a:p>
                  </a:txBody>
                  <a:tcPr/>
                </a:tc>
                <a:tc>
                  <a:txBody>
                    <a:bodyPr/>
                    <a:lstStyle/>
                    <a:p>
                      <a:pPr algn="ctr"/>
                      <a:endParaRPr lang="zh-CN" altLang="en-US" sz="2400"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10007"/>
                  </a:ext>
                </a:extLst>
              </a:tr>
              <a:tr h="391261">
                <a:tc>
                  <a:txBody>
                    <a:bodyPr/>
                    <a:lstStyle/>
                    <a:p>
                      <a:pPr algn="ctr"/>
                      <a:r>
                        <a:rPr lang="en-US" altLang="zh-CN" sz="2400" dirty="0">
                          <a:latin typeface="宋体" panose="02010600030101010101" pitchFamily="2" charset="-122"/>
                          <a:ea typeface="宋体" panose="02010600030101010101" pitchFamily="2" charset="-122"/>
                        </a:rPr>
                        <a:t>H</a:t>
                      </a:r>
                      <a:endParaRPr lang="zh-CN" altLang="en-US" sz="2400" dirty="0">
                        <a:latin typeface="宋体" panose="02010600030101010101" pitchFamily="2" charset="-122"/>
                        <a:ea typeface="宋体" panose="02010600030101010101" pitchFamily="2" charset="-122"/>
                      </a:endParaRPr>
                    </a:p>
                  </a:txBody>
                  <a:tcPr/>
                </a:tc>
                <a:tc>
                  <a:txBody>
                    <a:bodyPr/>
                    <a:lstStyle/>
                    <a:p>
                      <a:pPr algn="ctr"/>
                      <a:r>
                        <a:rPr lang="en-US" altLang="zh-CN" sz="2400" dirty="0">
                          <a:latin typeface="宋体" panose="02010600030101010101" pitchFamily="2" charset="-122"/>
                          <a:ea typeface="宋体" panose="02010600030101010101" pitchFamily="2" charset="-122"/>
                        </a:rPr>
                        <a:t>70</a:t>
                      </a:r>
                      <a:endParaRPr lang="zh-CN" altLang="en-US" sz="2400" dirty="0">
                        <a:latin typeface="宋体" panose="02010600030101010101" pitchFamily="2" charset="-122"/>
                        <a:ea typeface="宋体" panose="02010600030101010101" pitchFamily="2" charset="-122"/>
                      </a:endParaRPr>
                    </a:p>
                  </a:txBody>
                  <a:tcPr/>
                </a:tc>
                <a:tc>
                  <a:txBody>
                    <a:bodyPr/>
                    <a:lstStyle/>
                    <a:p>
                      <a:pPr algn="ctr"/>
                      <a:r>
                        <a:rPr lang="en-US" altLang="zh-CN" sz="2400" dirty="0">
                          <a:latin typeface="宋体" panose="02010600030101010101" pitchFamily="2" charset="-122"/>
                          <a:ea typeface="宋体" panose="02010600030101010101" pitchFamily="2" charset="-122"/>
                        </a:rPr>
                        <a:t>5.6</a:t>
                      </a:r>
                      <a:endParaRPr lang="zh-CN" altLang="en-US" sz="2400" dirty="0">
                        <a:latin typeface="宋体" panose="02010600030101010101" pitchFamily="2" charset="-122"/>
                        <a:ea typeface="宋体" panose="02010600030101010101" pitchFamily="2" charset="-122"/>
                      </a:endParaRPr>
                    </a:p>
                  </a:txBody>
                  <a:tcPr/>
                </a:tc>
                <a:tc>
                  <a:txBody>
                    <a:bodyPr/>
                    <a:lstStyle/>
                    <a:p>
                      <a:pPr algn="ctr"/>
                      <a:endParaRPr lang="zh-CN" altLang="en-US" sz="2400" dirty="0">
                        <a:latin typeface="宋体" panose="02010600030101010101" pitchFamily="2" charset="-122"/>
                        <a:ea typeface="宋体" panose="02010600030101010101" pitchFamily="2" charset="-122"/>
                      </a:endParaRPr>
                    </a:p>
                  </a:txBody>
                  <a:tcPr/>
                </a:tc>
                <a:tc>
                  <a:txBody>
                    <a:bodyPr/>
                    <a:lstStyle/>
                    <a:p>
                      <a:pPr algn="ctr"/>
                      <a:endParaRPr lang="zh-CN" altLang="en-US" sz="2400" dirty="0">
                        <a:latin typeface="宋体" panose="02010600030101010101" pitchFamily="2" charset="-122"/>
                        <a:ea typeface="宋体" panose="02010600030101010101" pitchFamily="2" charset="-122"/>
                      </a:endParaRPr>
                    </a:p>
                  </a:txBody>
                  <a:tcPr/>
                </a:tc>
                <a:tc>
                  <a:txBody>
                    <a:bodyPr/>
                    <a:lstStyle/>
                    <a:p>
                      <a:pPr algn="ctr"/>
                      <a:endParaRPr lang="zh-CN" altLang="en-US" sz="2400"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10008"/>
                  </a:ext>
                </a:extLst>
              </a:tr>
              <a:tr h="391261">
                <a:tc>
                  <a:txBody>
                    <a:bodyPr/>
                    <a:lstStyle/>
                    <a:p>
                      <a:pPr algn="ctr"/>
                      <a:r>
                        <a:rPr lang="en-US" altLang="zh-CN" sz="2400" dirty="0">
                          <a:latin typeface="宋体" panose="02010600030101010101" pitchFamily="2" charset="-122"/>
                          <a:ea typeface="宋体" panose="02010600030101010101" pitchFamily="2" charset="-122"/>
                        </a:rPr>
                        <a:t>I</a:t>
                      </a:r>
                      <a:endParaRPr lang="zh-CN" altLang="en-US" sz="2400" dirty="0">
                        <a:latin typeface="宋体" panose="02010600030101010101" pitchFamily="2" charset="-122"/>
                        <a:ea typeface="宋体" panose="02010600030101010101" pitchFamily="2" charset="-122"/>
                      </a:endParaRPr>
                    </a:p>
                  </a:txBody>
                  <a:tcPr/>
                </a:tc>
                <a:tc>
                  <a:txBody>
                    <a:bodyPr/>
                    <a:lstStyle/>
                    <a:p>
                      <a:pPr algn="ctr"/>
                      <a:r>
                        <a:rPr lang="en-US" altLang="zh-CN" sz="2400" dirty="0">
                          <a:latin typeface="宋体" panose="02010600030101010101" pitchFamily="2" charset="-122"/>
                          <a:ea typeface="宋体" panose="02010600030101010101" pitchFamily="2" charset="-122"/>
                        </a:rPr>
                        <a:t>85</a:t>
                      </a:r>
                      <a:endParaRPr lang="zh-CN" altLang="en-US" sz="2400" dirty="0">
                        <a:latin typeface="宋体" panose="02010600030101010101" pitchFamily="2" charset="-122"/>
                        <a:ea typeface="宋体" panose="02010600030101010101" pitchFamily="2" charset="-122"/>
                      </a:endParaRPr>
                    </a:p>
                  </a:txBody>
                  <a:tcPr/>
                </a:tc>
                <a:tc>
                  <a:txBody>
                    <a:bodyPr/>
                    <a:lstStyle/>
                    <a:p>
                      <a:pPr algn="ctr"/>
                      <a:r>
                        <a:rPr lang="en-US" altLang="zh-CN" sz="2400" dirty="0">
                          <a:latin typeface="宋体" panose="02010600030101010101" pitchFamily="2" charset="-122"/>
                          <a:ea typeface="宋体" panose="02010600030101010101" pitchFamily="2" charset="-122"/>
                        </a:rPr>
                        <a:t>5.7</a:t>
                      </a:r>
                      <a:endParaRPr lang="zh-CN" altLang="en-US" sz="2400" dirty="0">
                        <a:latin typeface="宋体" panose="02010600030101010101" pitchFamily="2" charset="-122"/>
                        <a:ea typeface="宋体" panose="02010600030101010101" pitchFamily="2" charset="-122"/>
                      </a:endParaRPr>
                    </a:p>
                  </a:txBody>
                  <a:tcPr/>
                </a:tc>
                <a:tc>
                  <a:txBody>
                    <a:bodyPr/>
                    <a:lstStyle/>
                    <a:p>
                      <a:pPr algn="ctr"/>
                      <a:endParaRPr lang="zh-CN" altLang="en-US" sz="2400" dirty="0">
                        <a:latin typeface="宋体" panose="02010600030101010101" pitchFamily="2" charset="-122"/>
                        <a:ea typeface="宋体" panose="02010600030101010101" pitchFamily="2" charset="-122"/>
                      </a:endParaRPr>
                    </a:p>
                  </a:txBody>
                  <a:tcPr/>
                </a:tc>
                <a:tc>
                  <a:txBody>
                    <a:bodyPr/>
                    <a:lstStyle/>
                    <a:p>
                      <a:pPr algn="ctr"/>
                      <a:endParaRPr lang="zh-CN" altLang="en-US" sz="2400" dirty="0">
                        <a:latin typeface="宋体" panose="02010600030101010101" pitchFamily="2" charset="-122"/>
                        <a:ea typeface="宋体" panose="02010600030101010101" pitchFamily="2" charset="-122"/>
                      </a:endParaRPr>
                    </a:p>
                  </a:txBody>
                  <a:tcPr/>
                </a:tc>
                <a:tc>
                  <a:txBody>
                    <a:bodyPr/>
                    <a:lstStyle/>
                    <a:p>
                      <a:pPr algn="ctr"/>
                      <a:endParaRPr lang="zh-CN" altLang="en-US" sz="2400"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7431627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E132B-383E-4775-A5D4-91087AA04C78}"/>
              </a:ext>
            </a:extLst>
          </p:cNvPr>
          <p:cNvSpPr>
            <a:spLocks noGrp="1"/>
          </p:cNvSpPr>
          <p:nvPr>
            <p:ph type="title"/>
          </p:nvPr>
        </p:nvSpPr>
        <p:spPr>
          <a:xfrm>
            <a:off x="838200" y="-318163"/>
            <a:ext cx="10515600" cy="1325563"/>
          </a:xfrm>
        </p:spPr>
        <p:txBody>
          <a:bodyPr>
            <a:normAutofit/>
          </a:bodyPr>
          <a:lstStyle/>
          <a:p>
            <a:r>
              <a:rPr lang="zh-CN" altLang="en-US" sz="2800" dirty="0">
                <a:latin typeface="宋体" panose="02010600030101010101" pitchFamily="2" charset="-122"/>
                <a:ea typeface="宋体" panose="02010600030101010101" pitchFamily="2" charset="-122"/>
              </a:rPr>
              <a:t>债券的发行业务</a:t>
            </a:r>
          </a:p>
        </p:txBody>
      </p:sp>
      <p:sp>
        <p:nvSpPr>
          <p:cNvPr id="3" name="内容占位符 2">
            <a:extLst>
              <a:ext uri="{FF2B5EF4-FFF2-40B4-BE49-F238E27FC236}">
                <a16:creationId xmlns:a16="http://schemas.microsoft.com/office/drawing/2014/main" id="{90C1B1E7-3837-4792-95F8-F1851BDE4539}"/>
              </a:ext>
            </a:extLst>
          </p:cNvPr>
          <p:cNvSpPr>
            <a:spLocks noGrp="1"/>
          </p:cNvSpPr>
          <p:nvPr>
            <p:ph idx="1"/>
          </p:nvPr>
        </p:nvSpPr>
        <p:spPr>
          <a:xfrm>
            <a:off x="838200" y="889279"/>
            <a:ext cx="10515600" cy="5287684"/>
          </a:xfrm>
        </p:spPr>
        <p:txBody>
          <a:bodyPr>
            <a:normAutofit/>
          </a:bodyPr>
          <a:lstStyle/>
          <a:p>
            <a:r>
              <a:rPr lang="zh-CN" altLang="en-US" sz="2000" dirty="0">
                <a:latin typeface="宋体" panose="02010600030101010101" pitchFamily="2" charset="-122"/>
                <a:ea typeface="宋体" panose="02010600030101010101" pitchFamily="2" charset="-122"/>
              </a:rPr>
              <a:t>债券的公募发行</a:t>
            </a:r>
            <a:endParaRPr lang="en-US" altLang="zh-CN" sz="20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r>
              <a:rPr lang="zh-CN" altLang="en-US" sz="2000" dirty="0">
                <a:latin typeface="宋体" panose="02010600030101010101" pitchFamily="2" charset="-122"/>
                <a:ea typeface="宋体" panose="02010600030101010101" pitchFamily="2" charset="-122"/>
              </a:rPr>
              <a:t>组建承销团</a:t>
            </a:r>
            <a:endParaRPr lang="en-US" altLang="zh-CN" sz="2000" dirty="0">
              <a:latin typeface="宋体" panose="02010600030101010101" pitchFamily="2" charset="-122"/>
              <a:ea typeface="宋体" panose="02010600030101010101" pitchFamily="2" charset="-122"/>
            </a:endParaRPr>
          </a:p>
          <a:p>
            <a:pPr marL="1062038" indent="-342900">
              <a:buSzPct val="50000"/>
              <a:buFont typeface="Wingdings" panose="05000000000000000000" pitchFamily="2" charset="2"/>
              <a:buChar char="ü"/>
            </a:pPr>
            <a:r>
              <a:rPr lang="zh-CN" altLang="en-US" sz="2000" dirty="0">
                <a:latin typeface="宋体" panose="02010600030101010101" pitchFamily="2" charset="-122"/>
                <a:ea typeface="宋体" panose="02010600030101010101" pitchFamily="2" charset="-122"/>
              </a:rPr>
              <a:t>承销阶段的核心工作是组建一个承销团，又称承销辛迪加</a:t>
            </a:r>
            <a:endParaRPr lang="en-US" altLang="zh-CN" sz="2000" dirty="0">
              <a:latin typeface="宋体" panose="02010600030101010101" pitchFamily="2" charset="-122"/>
              <a:ea typeface="宋体" panose="02010600030101010101" pitchFamily="2" charset="-122"/>
            </a:endParaRPr>
          </a:p>
          <a:p>
            <a:pPr marL="1062038" indent="-342900">
              <a:buSzPct val="50000"/>
              <a:buFont typeface="Wingdings" panose="05000000000000000000" pitchFamily="2" charset="2"/>
              <a:buChar char="ü"/>
            </a:pPr>
            <a:r>
              <a:rPr lang="zh-CN" altLang="en-US" sz="2000" dirty="0">
                <a:latin typeface="宋体" panose="02010600030101010101" pitchFamily="2" charset="-122"/>
                <a:ea typeface="宋体" panose="02010600030101010101" pitchFamily="2" charset="-122"/>
              </a:rPr>
              <a:t>承销辛迪加包括经理集团和承销集团</a:t>
            </a:r>
            <a:endParaRPr lang="en-US" altLang="zh-CN" sz="2000" dirty="0">
              <a:latin typeface="宋体" panose="02010600030101010101" pitchFamily="2" charset="-122"/>
              <a:ea typeface="宋体" panose="02010600030101010101" pitchFamily="2" charset="-122"/>
            </a:endParaRPr>
          </a:p>
          <a:p>
            <a:pPr marL="1062038" indent="-342900">
              <a:buSzPct val="50000"/>
              <a:buFont typeface="Wingdings" panose="05000000000000000000" pitchFamily="2" charset="2"/>
              <a:buChar char="ü"/>
            </a:pPr>
            <a:r>
              <a:rPr lang="zh-CN" altLang="en-US" sz="2000" dirty="0">
                <a:latin typeface="宋体" panose="02010600030101010101" pitchFamily="2" charset="-122"/>
                <a:ea typeface="宋体" panose="02010600030101010101" pitchFamily="2" charset="-122"/>
              </a:rPr>
              <a:t>经理集团为中标的投标团，其成员都为实力雄厚的大型投资银行和商业银行</a:t>
            </a:r>
            <a:endParaRPr lang="en-US" altLang="zh-CN" sz="2000" dirty="0">
              <a:latin typeface="宋体" panose="02010600030101010101" pitchFamily="2" charset="-122"/>
              <a:ea typeface="宋体" panose="02010600030101010101" pitchFamily="2" charset="-122"/>
            </a:endParaRPr>
          </a:p>
          <a:p>
            <a:pPr marL="1062038" indent="-342900">
              <a:buSzPct val="50000"/>
              <a:buFont typeface="Wingdings" panose="05000000000000000000" pitchFamily="2" charset="2"/>
              <a:buChar char="ü"/>
            </a:pPr>
            <a:r>
              <a:rPr lang="zh-CN" altLang="en-US" sz="2000" dirty="0">
                <a:latin typeface="宋体" panose="02010600030101010101" pitchFamily="2" charset="-122"/>
                <a:ea typeface="宋体" panose="02010600030101010101" pitchFamily="2" charset="-122"/>
              </a:rPr>
              <a:t>经理集团负责本次债券的全部承销工作，并认购其中大部分债券</a:t>
            </a:r>
            <a:endParaRPr lang="en-US" altLang="zh-CN" sz="2000" dirty="0">
              <a:latin typeface="宋体" panose="02010600030101010101" pitchFamily="2" charset="-122"/>
              <a:ea typeface="宋体" panose="02010600030101010101" pitchFamily="2" charset="-122"/>
            </a:endParaRPr>
          </a:p>
          <a:p>
            <a:pPr marL="1062038" indent="-342900">
              <a:buSzPct val="50000"/>
              <a:buFont typeface="Wingdings" panose="05000000000000000000" pitchFamily="2" charset="2"/>
              <a:buChar char="ü"/>
            </a:pPr>
            <a:r>
              <a:rPr lang="zh-CN" altLang="en-US" sz="2000" dirty="0">
                <a:latin typeface="宋体" panose="02010600030101010101" pitchFamily="2" charset="-122"/>
                <a:ea typeface="宋体" panose="02010600030101010101" pitchFamily="2" charset="-122"/>
              </a:rPr>
              <a:t>承销集团由一般的投资银行和商业银行组成，主要承担承销经理集团负责部分之外的债券</a:t>
            </a:r>
            <a:endParaRPr lang="en-US" altLang="zh-CN" sz="2000" dirty="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r>
              <a:rPr lang="zh-CN" altLang="en-US" sz="2000" dirty="0">
                <a:latin typeface="宋体" panose="02010600030101010101" pitchFamily="2" charset="-122"/>
                <a:ea typeface="宋体" panose="02010600030101010101" pitchFamily="2" charset="-122"/>
              </a:rPr>
              <a:t>销售</a:t>
            </a:r>
            <a:endParaRPr lang="en-US" altLang="zh-CN" sz="2000" dirty="0">
              <a:latin typeface="宋体" panose="02010600030101010101" pitchFamily="2" charset="-122"/>
              <a:ea typeface="宋体" panose="02010600030101010101" pitchFamily="2" charset="-122"/>
            </a:endParaRPr>
          </a:p>
          <a:p>
            <a:pPr marL="1062038" indent="-342900">
              <a:buSzPct val="50000"/>
              <a:buFont typeface="Wingdings" panose="05000000000000000000" pitchFamily="2" charset="2"/>
              <a:buChar char="ü"/>
            </a:pPr>
            <a:r>
              <a:rPr lang="zh-CN" altLang="en-US" sz="2000" dirty="0">
                <a:latin typeface="宋体" panose="02010600030101010101" pitchFamily="2" charset="-122"/>
                <a:ea typeface="宋体" panose="02010600030101010101" pitchFamily="2" charset="-122"/>
              </a:rPr>
              <a:t>与债券本身质量与条件有关</a:t>
            </a:r>
            <a:endParaRPr lang="en-US" altLang="zh-CN" sz="2000" dirty="0">
              <a:latin typeface="宋体" panose="02010600030101010101" pitchFamily="2" charset="-122"/>
              <a:ea typeface="宋体" panose="02010600030101010101" pitchFamily="2" charset="-122"/>
            </a:endParaRPr>
          </a:p>
          <a:p>
            <a:pPr marL="1062038" indent="-342900">
              <a:buSzPct val="50000"/>
              <a:buFont typeface="Wingdings" panose="05000000000000000000" pitchFamily="2" charset="2"/>
              <a:buChar char="ü"/>
            </a:pPr>
            <a:r>
              <a:rPr lang="zh-CN" altLang="en-US" sz="2000" dirty="0">
                <a:latin typeface="宋体" panose="02010600030101010101" pitchFamily="2" charset="-122"/>
                <a:ea typeface="宋体" panose="02010600030101010101" pitchFamily="2" charset="-122"/>
              </a:rPr>
              <a:t>还与承销辛迪加及其成员的实力，销售网络，市场形象等因素有关</a:t>
            </a:r>
            <a:endParaRPr lang="en-US" altLang="zh-CN" sz="2000" dirty="0">
              <a:latin typeface="宋体" panose="02010600030101010101" pitchFamily="2" charset="-122"/>
              <a:ea typeface="宋体" panose="02010600030101010101" pitchFamily="2" charset="-122"/>
            </a:endParaRPr>
          </a:p>
          <a:p>
            <a:pPr marL="1062038" indent="-342900">
              <a:buSzPct val="50000"/>
              <a:buFont typeface="Wingdings" panose="05000000000000000000" pitchFamily="2" charset="2"/>
              <a:buChar char="ü"/>
            </a:pPr>
            <a:r>
              <a:rPr lang="zh-CN" altLang="en-US" sz="2000" dirty="0">
                <a:latin typeface="宋体" panose="02010600030101010101" pitchFamily="2" charset="-122"/>
                <a:ea typeface="宋体" panose="02010600030101010101" pitchFamily="2" charset="-122"/>
              </a:rPr>
              <a:t>推销，余额包销，全额包销</a:t>
            </a:r>
            <a:endParaRPr lang="en-US" altLang="zh-CN" sz="2000" dirty="0">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id="{1F5EAA26-3AD4-46D8-B757-C10D25C107A1}"/>
              </a:ext>
            </a:extLst>
          </p:cNvPr>
          <p:cNvSpPr>
            <a:spLocks noGrp="1"/>
          </p:cNvSpPr>
          <p:nvPr>
            <p:ph type="sldNum" sz="quarter" idx="12"/>
          </p:nvPr>
        </p:nvSpPr>
        <p:spPr/>
        <p:txBody>
          <a:bodyPr/>
          <a:lstStyle/>
          <a:p>
            <a:fld id="{D59A92B6-63D0-4749-8E4E-E12FD465A899}" type="slidenum">
              <a:rPr lang="zh-CN" altLang="en-US" smtClean="0"/>
              <a:t>51</a:t>
            </a:fld>
            <a:endParaRPr lang="zh-CN" altLang="en-US"/>
          </a:p>
        </p:txBody>
      </p:sp>
      <p:cxnSp>
        <p:nvCxnSpPr>
          <p:cNvPr id="5" name="直接连接符 4">
            <a:extLst>
              <a:ext uri="{FF2B5EF4-FFF2-40B4-BE49-F238E27FC236}">
                <a16:creationId xmlns:a16="http://schemas.microsoft.com/office/drawing/2014/main" id="{E2255D27-445C-4C04-BD10-CDB731E3514C}"/>
              </a:ext>
            </a:extLst>
          </p:cNvPr>
          <p:cNvCxnSpPr/>
          <p:nvPr/>
        </p:nvCxnSpPr>
        <p:spPr>
          <a:xfrm>
            <a:off x="838200" y="698082"/>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7252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E132B-383E-4775-A5D4-91087AA04C78}"/>
              </a:ext>
            </a:extLst>
          </p:cNvPr>
          <p:cNvSpPr>
            <a:spLocks noGrp="1"/>
          </p:cNvSpPr>
          <p:nvPr>
            <p:ph type="title"/>
          </p:nvPr>
        </p:nvSpPr>
        <p:spPr>
          <a:xfrm>
            <a:off x="803031" y="-296166"/>
            <a:ext cx="10515600" cy="1325563"/>
          </a:xfrm>
        </p:spPr>
        <p:txBody>
          <a:bodyPr>
            <a:normAutofit/>
          </a:bodyPr>
          <a:lstStyle/>
          <a:p>
            <a:r>
              <a:rPr lang="zh-CN" altLang="en-US" sz="2800" dirty="0">
                <a:latin typeface="宋体" panose="02010600030101010101" pitchFamily="2" charset="-122"/>
                <a:ea typeface="宋体" panose="02010600030101010101" pitchFamily="2" charset="-122"/>
              </a:rPr>
              <a:t>债券的发行业务</a:t>
            </a:r>
          </a:p>
        </p:txBody>
      </p:sp>
      <p:sp>
        <p:nvSpPr>
          <p:cNvPr id="3" name="内容占位符 2">
            <a:extLst>
              <a:ext uri="{FF2B5EF4-FFF2-40B4-BE49-F238E27FC236}">
                <a16:creationId xmlns:a16="http://schemas.microsoft.com/office/drawing/2014/main" id="{90C1B1E7-3837-4792-95F8-F1851BDE4539}"/>
              </a:ext>
            </a:extLst>
          </p:cNvPr>
          <p:cNvSpPr>
            <a:spLocks noGrp="1"/>
          </p:cNvSpPr>
          <p:nvPr>
            <p:ph idx="1"/>
          </p:nvPr>
        </p:nvSpPr>
        <p:spPr>
          <a:xfrm>
            <a:off x="838200" y="833120"/>
            <a:ext cx="10515600" cy="5343843"/>
          </a:xfrm>
        </p:spPr>
        <p:txBody>
          <a:bodyPr>
            <a:normAutofit fontScale="85000" lnSpcReduction="10000"/>
          </a:bodyPr>
          <a:lstStyle/>
          <a:p>
            <a:pPr>
              <a:lnSpc>
                <a:spcPct val="110000"/>
              </a:lnSpc>
            </a:pPr>
            <a:r>
              <a:rPr lang="zh-CN" altLang="en-US" sz="2000" dirty="0">
                <a:latin typeface="宋体" panose="02010600030101010101" pitchFamily="2" charset="-122"/>
                <a:ea typeface="宋体" panose="02010600030101010101" pitchFamily="2" charset="-122"/>
              </a:rPr>
              <a:t>保利发展控股集团股份有限公司</a:t>
            </a:r>
            <a:r>
              <a:rPr lang="en-US" altLang="zh-CN" sz="2000" dirty="0">
                <a:latin typeface="宋体" panose="02010600030101010101" pitchFamily="2" charset="-122"/>
                <a:ea typeface="宋体" panose="02010600030101010101" pitchFamily="2" charset="-122"/>
              </a:rPr>
              <a:t>2024</a:t>
            </a:r>
            <a:r>
              <a:rPr lang="zh-CN" altLang="en-US" sz="2000" dirty="0">
                <a:latin typeface="宋体" panose="02010600030101010101" pitchFamily="2" charset="-122"/>
                <a:ea typeface="宋体" panose="02010600030101010101" pitchFamily="2" charset="-122"/>
              </a:rPr>
              <a:t>年面向专业投资者公开发行公司债券（</a:t>
            </a:r>
            <a:r>
              <a:rPr lang="en-US" altLang="zh-CN" sz="2000" b="1" dirty="0">
                <a:solidFill>
                  <a:srgbClr val="FF0000"/>
                </a:solidFill>
                <a:latin typeface="宋体" panose="02010600030101010101" pitchFamily="2" charset="-122"/>
                <a:ea typeface="宋体" panose="02010600030101010101" pitchFamily="2" charset="-122"/>
              </a:rPr>
              <a:t>AAA</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717550" indent="-358775">
              <a:lnSpc>
                <a:spcPct val="110000"/>
              </a:lnSpc>
              <a:buSzPct val="50000"/>
              <a:buFont typeface="Wingdings" panose="05000000000000000000" pitchFamily="2" charset="2"/>
              <a:buChar char="p"/>
            </a:pPr>
            <a:r>
              <a:rPr lang="zh-CN" altLang="en-US" sz="2000" dirty="0">
                <a:latin typeface="宋体" panose="02010600030101010101" pitchFamily="2" charset="-122"/>
                <a:ea typeface="宋体" panose="02010600030101010101" pitchFamily="2" charset="-122"/>
              </a:rPr>
              <a:t>发行金额：不超过人民币</a:t>
            </a:r>
            <a:r>
              <a:rPr lang="en-US" altLang="zh-CN" sz="2000" dirty="0">
                <a:latin typeface="宋体" panose="02010600030101010101" pitchFamily="2" charset="-122"/>
                <a:ea typeface="宋体" panose="02010600030101010101" pitchFamily="2" charset="-122"/>
              </a:rPr>
              <a:t>19</a:t>
            </a:r>
            <a:r>
              <a:rPr lang="zh-CN" altLang="en-US" sz="2000" dirty="0">
                <a:latin typeface="宋体" panose="02010600030101010101" pitchFamily="2" charset="-122"/>
                <a:ea typeface="宋体" panose="02010600030101010101" pitchFamily="2" charset="-122"/>
              </a:rPr>
              <a:t>亿元，两个品种</a:t>
            </a:r>
            <a:endParaRPr lang="en-US" altLang="zh-CN" sz="2000" dirty="0">
              <a:latin typeface="宋体" panose="02010600030101010101" pitchFamily="2" charset="-122"/>
              <a:ea typeface="宋体" panose="02010600030101010101" pitchFamily="2" charset="-122"/>
            </a:endParaRPr>
          </a:p>
          <a:p>
            <a:pPr marL="989013" indent="-271463">
              <a:lnSpc>
                <a:spcPct val="110000"/>
              </a:lnSpc>
              <a:buSzPct val="50000"/>
              <a:buFont typeface="Wingdings" panose="05000000000000000000" pitchFamily="2" charset="2"/>
              <a:buChar char="ü"/>
            </a:pPr>
            <a:r>
              <a:rPr lang="zh-CN" altLang="en-US" sz="2000" dirty="0">
                <a:latin typeface="宋体" panose="02010600030101010101" pitchFamily="2" charset="-122"/>
                <a:ea typeface="宋体" panose="02010600030101010101" pitchFamily="2" charset="-122"/>
              </a:rPr>
              <a:t>品种一：</a:t>
            </a:r>
            <a:r>
              <a:rPr lang="en-US" altLang="zh-CN" sz="2000" dirty="0">
                <a:latin typeface="宋体" panose="02010600030101010101" pitchFamily="2" charset="-122"/>
                <a:ea typeface="宋体" panose="02010600030101010101" pitchFamily="2" charset="-122"/>
              </a:rPr>
              <a:t>5</a:t>
            </a:r>
            <a:r>
              <a:rPr lang="zh-CN" altLang="en-US" sz="2000" dirty="0">
                <a:latin typeface="宋体" panose="02010600030101010101" pitchFamily="2" charset="-122"/>
                <a:ea typeface="宋体" panose="02010600030101010101" pitchFamily="2" charset="-122"/>
              </a:rPr>
              <a:t>年期固定利率债券，附第</a:t>
            </a: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年末发行人赎回选择权，发行人调整票面利率选择权和投资者回售选择权</a:t>
            </a:r>
            <a:endParaRPr lang="en-US" altLang="zh-CN" sz="2000" dirty="0">
              <a:latin typeface="宋体" panose="02010600030101010101" pitchFamily="2" charset="-122"/>
              <a:ea typeface="宋体" panose="02010600030101010101" pitchFamily="2" charset="-122"/>
            </a:endParaRPr>
          </a:p>
          <a:p>
            <a:pPr marL="989013" indent="-271463">
              <a:lnSpc>
                <a:spcPct val="110000"/>
              </a:lnSpc>
              <a:buSzPct val="50000"/>
              <a:buFont typeface="Wingdings" panose="05000000000000000000" pitchFamily="2" charset="2"/>
              <a:buChar char="ü"/>
            </a:pPr>
            <a:r>
              <a:rPr lang="zh-CN" altLang="en-US" sz="2000" dirty="0">
                <a:latin typeface="宋体" panose="02010600030101010101" pitchFamily="2" charset="-122"/>
                <a:ea typeface="宋体" panose="02010600030101010101" pitchFamily="2" charset="-122"/>
              </a:rPr>
              <a:t>品种二：</a:t>
            </a:r>
            <a:r>
              <a:rPr lang="en-US" altLang="zh-CN" sz="2000" dirty="0">
                <a:latin typeface="宋体" panose="02010600030101010101" pitchFamily="2" charset="-122"/>
                <a:ea typeface="宋体" panose="02010600030101010101" pitchFamily="2" charset="-122"/>
              </a:rPr>
              <a:t>7</a:t>
            </a:r>
            <a:r>
              <a:rPr lang="zh-CN" altLang="en-US" sz="2000" dirty="0">
                <a:latin typeface="宋体" panose="02010600030101010101" pitchFamily="2" charset="-122"/>
                <a:ea typeface="宋体" panose="02010600030101010101" pitchFamily="2" charset="-122"/>
              </a:rPr>
              <a:t>年期固定利率债券，附第</a:t>
            </a:r>
            <a:r>
              <a:rPr lang="en-US" altLang="zh-CN" sz="2000" dirty="0">
                <a:latin typeface="宋体" panose="02010600030101010101" pitchFamily="2" charset="-122"/>
                <a:ea typeface="宋体" panose="02010600030101010101" pitchFamily="2" charset="-122"/>
              </a:rPr>
              <a:t>5</a:t>
            </a:r>
            <a:r>
              <a:rPr lang="zh-CN" altLang="en-US" sz="2000" dirty="0">
                <a:latin typeface="宋体" panose="02010600030101010101" pitchFamily="2" charset="-122"/>
                <a:ea typeface="宋体" panose="02010600030101010101" pitchFamily="2" charset="-122"/>
              </a:rPr>
              <a:t>年末发行人赎回选择权，发行人调整票面利率选择权和投资者回售选择权</a:t>
            </a:r>
            <a:endParaRPr lang="en-US" altLang="zh-CN" sz="2000" dirty="0">
              <a:latin typeface="宋体" panose="02010600030101010101" pitchFamily="2" charset="-122"/>
              <a:ea typeface="宋体" panose="02010600030101010101" pitchFamily="2" charset="-122"/>
            </a:endParaRPr>
          </a:p>
          <a:p>
            <a:pPr marL="717550" indent="-358775">
              <a:lnSpc>
                <a:spcPct val="110000"/>
              </a:lnSpc>
              <a:buSzPct val="50000"/>
              <a:buFont typeface="Wingdings" panose="05000000000000000000" pitchFamily="2" charset="2"/>
              <a:buChar char="p"/>
            </a:pPr>
            <a:r>
              <a:rPr lang="zh-CN" altLang="en-US" sz="2000" dirty="0">
                <a:latin typeface="宋体" panose="02010600030101010101" pitchFamily="2" charset="-122"/>
                <a:ea typeface="宋体" panose="02010600030101010101" pitchFamily="2" charset="-122"/>
              </a:rPr>
              <a:t>本期债券面值为</a:t>
            </a:r>
            <a:r>
              <a:rPr lang="en-US" altLang="zh-CN" sz="2000" dirty="0">
                <a:latin typeface="宋体" panose="02010600030101010101" pitchFamily="2" charset="-122"/>
                <a:ea typeface="宋体" panose="02010600030101010101" pitchFamily="2" charset="-122"/>
              </a:rPr>
              <a:t>100</a:t>
            </a:r>
            <a:r>
              <a:rPr lang="zh-CN" altLang="en-US" sz="2000" dirty="0">
                <a:latin typeface="宋体" panose="02010600030101010101" pitchFamily="2" charset="-122"/>
                <a:ea typeface="宋体" panose="02010600030101010101" pitchFamily="2" charset="-122"/>
              </a:rPr>
              <a:t>元，按面值平价发行</a:t>
            </a:r>
            <a:endParaRPr lang="en-US" altLang="zh-CN" sz="2000" dirty="0">
              <a:latin typeface="宋体" panose="02010600030101010101" pitchFamily="2" charset="-122"/>
              <a:ea typeface="宋体" panose="02010600030101010101" pitchFamily="2" charset="-122"/>
            </a:endParaRPr>
          </a:p>
          <a:p>
            <a:pPr marL="717550" indent="-358775">
              <a:lnSpc>
                <a:spcPct val="110000"/>
              </a:lnSpc>
              <a:buSzPct val="50000"/>
              <a:buFont typeface="Wingdings" panose="05000000000000000000" pitchFamily="2" charset="2"/>
              <a:buChar char="p"/>
            </a:pPr>
            <a:r>
              <a:rPr lang="zh-CN" altLang="en-US" sz="2000" dirty="0">
                <a:latin typeface="宋体" panose="02010600030101010101" pitchFamily="2" charset="-122"/>
                <a:ea typeface="宋体" panose="02010600030101010101" pitchFamily="2" charset="-122"/>
              </a:rPr>
              <a:t>本期债券票面利率由发行人和承销商根据网下询价簿记结果在预设利率区间内协商确定</a:t>
            </a:r>
            <a:endParaRPr lang="en-US" altLang="zh-CN" sz="2000" dirty="0">
              <a:latin typeface="宋体" panose="02010600030101010101" pitchFamily="2" charset="-122"/>
              <a:ea typeface="宋体" panose="02010600030101010101" pitchFamily="2" charset="-122"/>
            </a:endParaRPr>
          </a:p>
          <a:p>
            <a:pPr marL="989013" indent="-358775">
              <a:lnSpc>
                <a:spcPct val="110000"/>
              </a:lnSpc>
              <a:buSzPct val="50000"/>
              <a:buFont typeface="Wingdings" panose="05000000000000000000" pitchFamily="2" charset="2"/>
              <a:buChar char="ü"/>
            </a:pPr>
            <a:r>
              <a:rPr lang="zh-CN" altLang="en-US" sz="2000" dirty="0">
                <a:latin typeface="宋体" panose="02010600030101010101" pitchFamily="2" charset="-122"/>
                <a:ea typeface="宋体" panose="02010600030101010101" pitchFamily="2" charset="-122"/>
              </a:rPr>
              <a:t>品种一：</a:t>
            </a:r>
            <a:r>
              <a:rPr lang="en-US" altLang="zh-CN" sz="2000" dirty="0">
                <a:latin typeface="宋体" panose="02010600030101010101" pitchFamily="2" charset="-122"/>
                <a:ea typeface="宋体" panose="02010600030101010101" pitchFamily="2" charset="-122"/>
              </a:rPr>
              <a:t>2.50%-3.50% </a:t>
            </a:r>
            <a:r>
              <a:rPr lang="zh-CN" altLang="en-US" sz="2000" dirty="0">
                <a:solidFill>
                  <a:srgbClr val="00B050"/>
                </a:solidFill>
                <a:latin typeface="宋体" panose="02010600030101010101" pitchFamily="2" charset="-122"/>
                <a:ea typeface="宋体" panose="02010600030101010101" pitchFamily="2" charset="-122"/>
              </a:rPr>
              <a:t>（实际发行规模</a:t>
            </a:r>
            <a:r>
              <a:rPr lang="en-US" altLang="zh-CN" sz="2000" dirty="0">
                <a:solidFill>
                  <a:srgbClr val="00B050"/>
                </a:solidFill>
                <a:latin typeface="宋体" panose="02010600030101010101" pitchFamily="2" charset="-122"/>
                <a:ea typeface="宋体" panose="02010600030101010101" pitchFamily="2" charset="-122"/>
              </a:rPr>
              <a:t>9</a:t>
            </a:r>
            <a:r>
              <a:rPr lang="zh-CN" altLang="en-US" sz="2000" dirty="0">
                <a:solidFill>
                  <a:srgbClr val="00B050"/>
                </a:solidFill>
                <a:latin typeface="宋体" panose="02010600030101010101" pitchFamily="2" charset="-122"/>
                <a:ea typeface="宋体" panose="02010600030101010101" pitchFamily="2" charset="-122"/>
              </a:rPr>
              <a:t>亿元，最终票面利率为</a:t>
            </a:r>
            <a:r>
              <a:rPr lang="en-US" altLang="zh-CN" sz="2000" dirty="0">
                <a:solidFill>
                  <a:srgbClr val="00B050"/>
                </a:solidFill>
                <a:latin typeface="宋体" panose="02010600030101010101" pitchFamily="2" charset="-122"/>
                <a:ea typeface="宋体" panose="02010600030101010101" pitchFamily="2" charset="-122"/>
              </a:rPr>
              <a:t>2.99%</a:t>
            </a:r>
            <a:r>
              <a:rPr lang="zh-CN" altLang="en-US" sz="2000" dirty="0">
                <a:solidFill>
                  <a:srgbClr val="00B050"/>
                </a:solidFill>
                <a:latin typeface="宋体" panose="02010600030101010101" pitchFamily="2" charset="-122"/>
                <a:ea typeface="宋体" panose="02010600030101010101" pitchFamily="2" charset="-122"/>
              </a:rPr>
              <a:t>，认购倍数为</a:t>
            </a:r>
            <a:r>
              <a:rPr lang="en-US" altLang="zh-CN" sz="2000" dirty="0">
                <a:solidFill>
                  <a:srgbClr val="00B050"/>
                </a:solidFill>
                <a:latin typeface="宋体" panose="02010600030101010101" pitchFamily="2" charset="-122"/>
                <a:ea typeface="宋体" panose="02010600030101010101" pitchFamily="2" charset="-122"/>
              </a:rPr>
              <a:t>2.8</a:t>
            </a:r>
            <a:r>
              <a:rPr lang="zh-CN" altLang="en-US" sz="2000" dirty="0">
                <a:solidFill>
                  <a:srgbClr val="00B050"/>
                </a:solidFill>
                <a:latin typeface="宋体" panose="02010600030101010101" pitchFamily="2" charset="-122"/>
                <a:ea typeface="宋体" panose="02010600030101010101" pitchFamily="2" charset="-122"/>
              </a:rPr>
              <a:t>倍）</a:t>
            </a:r>
            <a:endParaRPr lang="en-US" altLang="zh-CN" sz="2000" dirty="0">
              <a:solidFill>
                <a:srgbClr val="00B050"/>
              </a:solidFill>
              <a:latin typeface="宋体" panose="02010600030101010101" pitchFamily="2" charset="-122"/>
              <a:ea typeface="宋体" panose="02010600030101010101" pitchFamily="2" charset="-122"/>
            </a:endParaRPr>
          </a:p>
          <a:p>
            <a:pPr marL="989013" indent="-358775">
              <a:lnSpc>
                <a:spcPct val="110000"/>
              </a:lnSpc>
              <a:buSzPct val="50000"/>
              <a:buFont typeface="Wingdings" panose="05000000000000000000" pitchFamily="2" charset="2"/>
              <a:buChar char="ü"/>
            </a:pPr>
            <a:r>
              <a:rPr lang="zh-CN" altLang="en-US" sz="2000" dirty="0">
                <a:latin typeface="宋体" panose="02010600030101010101" pitchFamily="2" charset="-122"/>
                <a:ea typeface="宋体" panose="02010600030101010101" pitchFamily="2" charset="-122"/>
              </a:rPr>
              <a:t>品种二：</a:t>
            </a:r>
            <a:r>
              <a:rPr lang="en-US" altLang="zh-CN" sz="2000" dirty="0">
                <a:latin typeface="宋体" panose="02010600030101010101" pitchFamily="2" charset="-122"/>
                <a:ea typeface="宋体" panose="02010600030101010101" pitchFamily="2" charset="-122"/>
              </a:rPr>
              <a:t>2.70%-3.70%</a:t>
            </a:r>
            <a:r>
              <a:rPr lang="zh-CN" altLang="en-US" sz="2000" dirty="0">
                <a:latin typeface="宋体" panose="02010600030101010101" pitchFamily="2" charset="-122"/>
                <a:ea typeface="宋体" panose="02010600030101010101" pitchFamily="2" charset="-122"/>
              </a:rPr>
              <a:t> </a:t>
            </a:r>
            <a:r>
              <a:rPr lang="zh-CN" altLang="en-US" sz="2000" dirty="0">
                <a:solidFill>
                  <a:srgbClr val="00B050"/>
                </a:solidFill>
                <a:latin typeface="宋体" panose="02010600030101010101" pitchFamily="2" charset="-122"/>
                <a:ea typeface="宋体" panose="02010600030101010101" pitchFamily="2" charset="-122"/>
              </a:rPr>
              <a:t>（实际发行规模</a:t>
            </a:r>
            <a:r>
              <a:rPr lang="en-US" altLang="zh-CN" sz="2000" dirty="0">
                <a:solidFill>
                  <a:srgbClr val="00B050"/>
                </a:solidFill>
                <a:latin typeface="宋体" panose="02010600030101010101" pitchFamily="2" charset="-122"/>
                <a:ea typeface="宋体" panose="02010600030101010101" pitchFamily="2" charset="-122"/>
              </a:rPr>
              <a:t>10</a:t>
            </a:r>
            <a:r>
              <a:rPr lang="zh-CN" altLang="en-US" sz="2000" dirty="0">
                <a:solidFill>
                  <a:srgbClr val="00B050"/>
                </a:solidFill>
                <a:latin typeface="宋体" panose="02010600030101010101" pitchFamily="2" charset="-122"/>
                <a:ea typeface="宋体" panose="02010600030101010101" pitchFamily="2" charset="-122"/>
              </a:rPr>
              <a:t>亿元，最终票面利率为</a:t>
            </a:r>
            <a:r>
              <a:rPr lang="en-US" altLang="zh-CN" sz="2000" dirty="0">
                <a:solidFill>
                  <a:srgbClr val="00B050"/>
                </a:solidFill>
                <a:latin typeface="宋体" panose="02010600030101010101" pitchFamily="2" charset="-122"/>
                <a:ea typeface="宋体" panose="02010600030101010101" pitchFamily="2" charset="-122"/>
              </a:rPr>
              <a:t>3.2%</a:t>
            </a:r>
            <a:r>
              <a:rPr lang="zh-CN" altLang="en-US" sz="2000" dirty="0">
                <a:solidFill>
                  <a:srgbClr val="00B050"/>
                </a:solidFill>
                <a:latin typeface="宋体" panose="02010600030101010101" pitchFamily="2" charset="-122"/>
                <a:ea typeface="宋体" panose="02010600030101010101" pitchFamily="2" charset="-122"/>
              </a:rPr>
              <a:t>，认购倍数为</a:t>
            </a:r>
            <a:r>
              <a:rPr lang="en-US" altLang="zh-CN" sz="2000" dirty="0">
                <a:solidFill>
                  <a:srgbClr val="00B050"/>
                </a:solidFill>
                <a:latin typeface="宋体" panose="02010600030101010101" pitchFamily="2" charset="-122"/>
                <a:ea typeface="宋体" panose="02010600030101010101" pitchFamily="2" charset="-122"/>
              </a:rPr>
              <a:t>1.9</a:t>
            </a:r>
            <a:r>
              <a:rPr lang="zh-CN" altLang="en-US" sz="2000" dirty="0">
                <a:solidFill>
                  <a:srgbClr val="00B050"/>
                </a:solidFill>
                <a:latin typeface="宋体" panose="02010600030101010101" pitchFamily="2" charset="-122"/>
                <a:ea typeface="宋体" panose="02010600030101010101" pitchFamily="2" charset="-122"/>
              </a:rPr>
              <a:t>倍）</a:t>
            </a:r>
            <a:endParaRPr lang="en-US" altLang="zh-CN" sz="2000" dirty="0">
              <a:solidFill>
                <a:srgbClr val="00B050"/>
              </a:solidFill>
              <a:latin typeface="宋体" panose="02010600030101010101" pitchFamily="2" charset="-122"/>
              <a:ea typeface="宋体" panose="02010600030101010101" pitchFamily="2" charset="-122"/>
            </a:endParaRPr>
          </a:p>
          <a:p>
            <a:pPr marL="717550" indent="-358775">
              <a:lnSpc>
                <a:spcPct val="110000"/>
              </a:lnSpc>
              <a:buSzPct val="50000"/>
              <a:buFont typeface="Wingdings" panose="05000000000000000000" pitchFamily="2" charset="2"/>
              <a:buChar char="p"/>
            </a:pPr>
            <a:r>
              <a:rPr lang="zh-CN" altLang="en-US" sz="2000" dirty="0">
                <a:latin typeface="宋体" panose="02010600030101010101" pitchFamily="2" charset="-122"/>
                <a:ea typeface="宋体" panose="02010600030101010101" pitchFamily="2" charset="-122"/>
              </a:rPr>
              <a:t>发行对象：专业机构投资者公开发行</a:t>
            </a:r>
            <a:endParaRPr lang="en-US" altLang="zh-CN" sz="2000" dirty="0">
              <a:latin typeface="宋体" panose="02010600030101010101" pitchFamily="2" charset="-122"/>
              <a:ea typeface="宋体" panose="02010600030101010101" pitchFamily="2" charset="-122"/>
            </a:endParaRPr>
          </a:p>
          <a:p>
            <a:pPr marL="717550" indent="-358775">
              <a:lnSpc>
                <a:spcPct val="110000"/>
              </a:lnSpc>
              <a:buSzPct val="50000"/>
              <a:buFont typeface="Wingdings" panose="05000000000000000000" pitchFamily="2" charset="2"/>
              <a:buChar char="p"/>
            </a:pPr>
            <a:r>
              <a:rPr lang="zh-CN" altLang="en-US" sz="2000" dirty="0">
                <a:latin typeface="宋体" panose="02010600030101010101" pitchFamily="2" charset="-122"/>
                <a:ea typeface="宋体" panose="02010600030101010101" pitchFamily="2" charset="-122"/>
              </a:rPr>
              <a:t>发行方式：簿记建档发行</a:t>
            </a:r>
            <a:endParaRPr lang="en-US" altLang="zh-CN" sz="2000" dirty="0">
              <a:latin typeface="宋体" panose="02010600030101010101" pitchFamily="2" charset="-122"/>
              <a:ea typeface="宋体" panose="02010600030101010101" pitchFamily="2" charset="-122"/>
            </a:endParaRPr>
          </a:p>
          <a:p>
            <a:pPr marL="717550" indent="-358775">
              <a:lnSpc>
                <a:spcPct val="110000"/>
              </a:lnSpc>
              <a:buSzPct val="50000"/>
              <a:buFont typeface="Wingdings" panose="05000000000000000000" pitchFamily="2" charset="2"/>
              <a:buChar char="p"/>
            </a:pPr>
            <a:r>
              <a:rPr lang="zh-CN" altLang="en-US" sz="2000" dirty="0">
                <a:latin typeface="宋体" panose="02010600030101010101" pitchFamily="2" charset="-122"/>
                <a:ea typeface="宋体" panose="02010600030101010101" pitchFamily="2" charset="-122"/>
              </a:rPr>
              <a:t>承销方式：主承销商余额包销</a:t>
            </a:r>
            <a:endParaRPr lang="en-US" altLang="zh-CN" sz="2000" dirty="0">
              <a:latin typeface="宋体" panose="02010600030101010101" pitchFamily="2" charset="-122"/>
              <a:ea typeface="宋体" panose="02010600030101010101" pitchFamily="2" charset="-122"/>
            </a:endParaRPr>
          </a:p>
          <a:p>
            <a:pPr marL="717550" indent="-358775">
              <a:lnSpc>
                <a:spcPct val="110000"/>
              </a:lnSpc>
              <a:buSzPct val="50000"/>
              <a:buFont typeface="Wingdings" panose="05000000000000000000" pitchFamily="2" charset="2"/>
              <a:buChar char="p"/>
            </a:pPr>
            <a:r>
              <a:rPr lang="zh-CN" altLang="en-US" sz="2000" dirty="0">
                <a:latin typeface="宋体" panose="02010600030101010101" pitchFamily="2" charset="-122"/>
                <a:ea typeface="宋体" panose="02010600030101010101" pitchFamily="2" charset="-122"/>
              </a:rPr>
              <a:t>承销商：中信证券（牵头主承销商），中金公司，广发证券，华泰联合证券，中信建投证券</a:t>
            </a:r>
            <a:endParaRPr lang="en-US" altLang="zh-CN" sz="2000" dirty="0">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id="{1F5EAA26-3AD4-46D8-B757-C10D25C107A1}"/>
              </a:ext>
            </a:extLst>
          </p:cNvPr>
          <p:cNvSpPr>
            <a:spLocks noGrp="1"/>
          </p:cNvSpPr>
          <p:nvPr>
            <p:ph type="sldNum" sz="quarter" idx="12"/>
          </p:nvPr>
        </p:nvSpPr>
        <p:spPr/>
        <p:txBody>
          <a:bodyPr/>
          <a:lstStyle/>
          <a:p>
            <a:fld id="{D59A92B6-63D0-4749-8E4E-E12FD465A899}" type="slidenum">
              <a:rPr lang="zh-CN" altLang="en-US" smtClean="0"/>
              <a:t>52</a:t>
            </a:fld>
            <a:endParaRPr lang="zh-CN" altLang="en-US"/>
          </a:p>
        </p:txBody>
      </p:sp>
      <p:cxnSp>
        <p:nvCxnSpPr>
          <p:cNvPr id="5" name="直接连接符 4">
            <a:extLst>
              <a:ext uri="{FF2B5EF4-FFF2-40B4-BE49-F238E27FC236}">
                <a16:creationId xmlns:a16="http://schemas.microsoft.com/office/drawing/2014/main" id="{E2255D27-445C-4C04-BD10-CDB731E3514C}"/>
              </a:ext>
            </a:extLst>
          </p:cNvPr>
          <p:cNvCxnSpPr/>
          <p:nvPr/>
        </p:nvCxnSpPr>
        <p:spPr>
          <a:xfrm>
            <a:off x="873369" y="642816"/>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7577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ABBE5C-5E44-4595-A519-F776889B4E61}"/>
              </a:ext>
            </a:extLst>
          </p:cNvPr>
          <p:cNvSpPr>
            <a:spLocks noGrp="1"/>
          </p:cNvSpPr>
          <p:nvPr>
            <p:ph type="title"/>
          </p:nvPr>
        </p:nvSpPr>
        <p:spPr>
          <a:xfrm>
            <a:off x="796925" y="136525"/>
            <a:ext cx="10515600" cy="1325563"/>
          </a:xfrm>
        </p:spPr>
        <p:txBody>
          <a:bodyPr>
            <a:noAutofit/>
          </a:bodyPr>
          <a:lstStyle/>
          <a:p>
            <a:r>
              <a:rPr lang="en-US" altLang="zh-CN" sz="3200" dirty="0">
                <a:latin typeface="Times New Roman" panose="02020603050405020304" pitchFamily="18" charset="0"/>
                <a:cs typeface="Times New Roman" panose="02020603050405020304" pitchFamily="18" charset="0"/>
              </a:rPr>
              <a:t>Ding, </a:t>
            </a:r>
            <a:r>
              <a:rPr lang="en-US" altLang="zh-CN" sz="3200" dirty="0" err="1">
                <a:latin typeface="Times New Roman" panose="02020603050405020304" pitchFamily="18" charset="0"/>
                <a:cs typeface="Times New Roman" panose="02020603050405020304" pitchFamily="18" charset="0"/>
              </a:rPr>
              <a:t>Xiong</a:t>
            </a:r>
            <a:r>
              <a:rPr lang="en-US" altLang="zh-CN" sz="3200" dirty="0">
                <a:latin typeface="Times New Roman" panose="02020603050405020304" pitchFamily="18" charset="0"/>
                <a:cs typeface="Times New Roman" panose="02020603050405020304" pitchFamily="18" charset="0"/>
              </a:rPr>
              <a:t> and Zhang (2021 JFE)</a:t>
            </a:r>
            <a:br>
              <a:rPr lang="en-US" altLang="zh-CN" sz="3200" dirty="0">
                <a:latin typeface="Times New Roman" panose="02020603050405020304" pitchFamily="18" charset="0"/>
                <a:cs typeface="Times New Roman" panose="02020603050405020304" pitchFamily="18" charset="0"/>
              </a:rPr>
            </a:br>
            <a:r>
              <a:rPr lang="en-US" altLang="zh-CN" sz="3200" dirty="0">
                <a:latin typeface="Times New Roman" panose="02020603050405020304" pitchFamily="18" charset="0"/>
                <a:cs typeface="Times New Roman" panose="02020603050405020304" pitchFamily="18" charset="0"/>
              </a:rPr>
              <a:t>Issuance overpricing of China’s corporate debt securities</a:t>
            </a:r>
            <a:endParaRPr lang="zh-CN" altLang="en-US" sz="32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0DF22AA2-F439-4067-AC80-4550B329419C}"/>
              </a:ext>
            </a:extLst>
          </p:cNvPr>
          <p:cNvSpPr>
            <a:spLocks noGrp="1"/>
          </p:cNvSpPr>
          <p:nvPr>
            <p:ph idx="1"/>
          </p:nvPr>
        </p:nvSpPr>
        <p:spPr>
          <a:xfrm>
            <a:off x="838200" y="1557870"/>
            <a:ext cx="10515600" cy="4619094"/>
          </a:xfrm>
        </p:spPr>
        <p:txBody>
          <a:bodyPr>
            <a:normAutofit/>
          </a:bodyPr>
          <a:lstStyle/>
          <a:p>
            <a:pPr>
              <a:lnSpc>
                <a:spcPct val="100000"/>
              </a:lnSpc>
            </a:pPr>
            <a:r>
              <a:rPr lang="zh-CN" altLang="en-US" sz="2000" dirty="0">
                <a:latin typeface="宋体" panose="02010600030101010101" pitchFamily="2" charset="-122"/>
                <a:ea typeface="宋体" panose="02010600030101010101" pitchFamily="2" charset="-122"/>
              </a:rPr>
              <a:t>中国公司债发行价格存在被高估的现象。</a:t>
            </a:r>
            <a:endParaRPr lang="en-US" altLang="zh-CN" sz="2000" dirty="0">
              <a:latin typeface="宋体" panose="02010600030101010101" pitchFamily="2" charset="-122"/>
              <a:ea typeface="宋体" panose="02010600030101010101" pitchFamily="2" charset="-122"/>
            </a:endParaRPr>
          </a:p>
          <a:p>
            <a:pPr>
              <a:lnSpc>
                <a:spcPct val="100000"/>
              </a:lnSpc>
            </a:pPr>
            <a:r>
              <a:rPr lang="zh-CN" altLang="en-US" sz="2000" dirty="0">
                <a:latin typeface="宋体" panose="02010600030101010101" pitchFamily="2" charset="-122"/>
                <a:ea typeface="宋体" panose="02010600030101010101" pitchFamily="2" charset="-122"/>
              </a:rPr>
              <a:t>债券发行定价过高的原因：</a:t>
            </a:r>
            <a:endParaRPr lang="en-US" altLang="zh-CN" sz="2000" dirty="0">
              <a:latin typeface="宋体" panose="02010600030101010101" pitchFamily="2" charset="-122"/>
              <a:ea typeface="宋体" panose="02010600030101010101" pitchFamily="2" charset="-122"/>
            </a:endParaRPr>
          </a:p>
          <a:p>
            <a:pPr marL="539750" indent="-269875">
              <a:lnSpc>
                <a:spcPct val="100000"/>
              </a:lnSpc>
              <a:buSzPct val="70000"/>
              <a:buFont typeface="Wingdings" panose="05000000000000000000" pitchFamily="2" charset="2"/>
              <a:buChar char="p"/>
            </a:pPr>
            <a:r>
              <a:rPr lang="zh-CN" altLang="en-US" sz="2000" dirty="0">
                <a:latin typeface="宋体" panose="02010600030101010101" pitchFamily="2" charset="-122"/>
                <a:ea typeface="宋体" panose="02010600030101010101" pitchFamily="2" charset="-122"/>
              </a:rPr>
              <a:t>公司会经常发行债券，为了可以获取未来公司债券的发行机会，承销商愿意高价发行，发行公司和承销商都不在意发行后债券交易市场。</a:t>
            </a:r>
            <a:endParaRPr lang="en-US" altLang="zh-CN" sz="2000" dirty="0">
              <a:latin typeface="宋体" panose="02010600030101010101" pitchFamily="2" charset="-122"/>
              <a:ea typeface="宋体" panose="02010600030101010101" pitchFamily="2" charset="-122"/>
            </a:endParaRPr>
          </a:p>
          <a:p>
            <a:pPr marL="539750" indent="-269875">
              <a:lnSpc>
                <a:spcPct val="100000"/>
              </a:lnSpc>
              <a:buSzPct val="70000"/>
              <a:buFont typeface="Wingdings" panose="05000000000000000000" pitchFamily="2" charset="2"/>
              <a:buChar char="p"/>
            </a:pPr>
            <a:r>
              <a:rPr lang="zh-CN" altLang="en-US" sz="2000" dirty="0">
                <a:latin typeface="宋体" panose="02010600030101010101" pitchFamily="2" charset="-122"/>
                <a:ea typeface="宋体" panose="02010600030101010101" pitchFamily="2" charset="-122"/>
              </a:rPr>
              <a:t>债市返费：承销商可以通过返费给投资者，即降低投资者的实际投资成本，又可以维系关系</a:t>
            </a:r>
            <a:endParaRPr lang="en-US" altLang="zh-CN" sz="2000" dirty="0">
              <a:latin typeface="宋体" panose="02010600030101010101" pitchFamily="2" charset="-122"/>
              <a:ea typeface="宋体" panose="02010600030101010101" pitchFamily="2" charset="-122"/>
            </a:endParaRPr>
          </a:p>
          <a:p>
            <a:pPr marL="539750" indent="-269875">
              <a:lnSpc>
                <a:spcPct val="100000"/>
              </a:lnSpc>
              <a:buSzPct val="70000"/>
              <a:buFont typeface="Wingdings" panose="05000000000000000000" pitchFamily="2" charset="2"/>
              <a:buChar char="p"/>
            </a:pPr>
            <a:r>
              <a:rPr lang="zh-CN" altLang="en-US" sz="2000" dirty="0">
                <a:latin typeface="宋体" panose="02010600030101010101" pitchFamily="2" charset="-122"/>
                <a:ea typeface="宋体" panose="02010600030101010101" pitchFamily="2" charset="-122"/>
              </a:rPr>
              <a:t>银行自营投资：商业银行用自己账户进行债券投资，竞价时报高价，从而抬升了债券发行价</a:t>
            </a:r>
            <a:endParaRPr lang="en-US" altLang="zh-CN" sz="2000" dirty="0">
              <a:latin typeface="宋体" panose="02010600030101010101" pitchFamily="2" charset="-122"/>
              <a:ea typeface="宋体" panose="02010600030101010101" pitchFamily="2" charset="-122"/>
            </a:endParaRPr>
          </a:p>
          <a:p>
            <a:pPr>
              <a:lnSpc>
                <a:spcPct val="100000"/>
              </a:lnSpc>
            </a:pPr>
            <a:r>
              <a:rPr lang="zh-CN" altLang="en-US" sz="2000" b="1" i="0" dirty="0">
                <a:solidFill>
                  <a:srgbClr val="191919"/>
                </a:solidFill>
                <a:effectLst/>
                <a:latin typeface="宋体" panose="02010600030101010101" pitchFamily="2" charset="-122"/>
                <a:ea typeface="宋体" panose="02010600030101010101" pitchFamily="2" charset="-122"/>
              </a:rPr>
              <a:t>禁止返费政策</a:t>
            </a:r>
            <a:r>
              <a:rPr lang="zh-CN" altLang="en-US" sz="2000" b="0" i="0" dirty="0">
                <a:solidFill>
                  <a:srgbClr val="191919"/>
                </a:solidFill>
                <a:effectLst/>
                <a:latin typeface="宋体" panose="02010600030101010101" pitchFamily="2" charset="-122"/>
                <a:ea typeface="宋体" panose="02010600030101010101" pitchFamily="2" charset="-122"/>
              </a:rPr>
              <a:t>：</a:t>
            </a:r>
            <a:r>
              <a:rPr lang="en-US" altLang="zh-CN" sz="2000" b="0" i="0" dirty="0">
                <a:solidFill>
                  <a:srgbClr val="191919"/>
                </a:solidFill>
                <a:effectLst/>
                <a:latin typeface="宋体" panose="02010600030101010101" pitchFamily="2" charset="-122"/>
                <a:ea typeface="宋体" panose="02010600030101010101" pitchFamily="2" charset="-122"/>
              </a:rPr>
              <a:t>2017</a:t>
            </a:r>
            <a:r>
              <a:rPr lang="zh-CN" altLang="en-US" sz="2000" b="0" i="0" dirty="0">
                <a:solidFill>
                  <a:srgbClr val="191919"/>
                </a:solidFill>
                <a:effectLst/>
                <a:latin typeface="宋体" panose="02010600030101010101" pitchFamily="2" charset="-122"/>
                <a:ea typeface="宋体" panose="02010600030101010101" pitchFamily="2" charset="-122"/>
              </a:rPr>
              <a:t>年</a:t>
            </a:r>
            <a:r>
              <a:rPr lang="en-US" altLang="zh-CN" sz="2000" b="0" i="0" dirty="0">
                <a:solidFill>
                  <a:srgbClr val="191919"/>
                </a:solidFill>
                <a:effectLst/>
                <a:latin typeface="宋体" panose="02010600030101010101" pitchFamily="2" charset="-122"/>
                <a:ea typeface="宋体" panose="02010600030101010101" pitchFamily="2" charset="-122"/>
              </a:rPr>
              <a:t>9</a:t>
            </a:r>
            <a:r>
              <a:rPr lang="zh-CN" altLang="en-US" sz="2000" b="0" i="0" dirty="0">
                <a:solidFill>
                  <a:srgbClr val="191919"/>
                </a:solidFill>
                <a:effectLst/>
                <a:latin typeface="宋体" panose="02010600030101010101" pitchFamily="2" charset="-122"/>
                <a:ea typeface="宋体" panose="02010600030101010101" pitchFamily="2" charset="-122"/>
              </a:rPr>
              <a:t>月，银行间交易商协会公布的</a:t>
            </a:r>
            <a:r>
              <a:rPr lang="en-US" altLang="zh-CN" sz="2000" b="0" i="0" dirty="0">
                <a:solidFill>
                  <a:srgbClr val="191919"/>
                </a:solidFill>
                <a:effectLst/>
                <a:latin typeface="宋体" panose="02010600030101010101" pitchFamily="2" charset="-122"/>
                <a:ea typeface="宋体" panose="02010600030101010101" pitchFamily="2" charset="-122"/>
              </a:rPr>
              <a:t>《</a:t>
            </a:r>
            <a:r>
              <a:rPr lang="zh-CN" altLang="en-US" sz="2000" b="0" i="0" dirty="0">
                <a:solidFill>
                  <a:srgbClr val="191919"/>
                </a:solidFill>
                <a:effectLst/>
                <a:latin typeface="宋体" panose="02010600030101010101" pitchFamily="2" charset="-122"/>
                <a:ea typeface="宋体" panose="02010600030101010101" pitchFamily="2" charset="-122"/>
              </a:rPr>
              <a:t>非金融企业债务融资工具标准分销协议</a:t>
            </a:r>
            <a:r>
              <a:rPr lang="en-US" altLang="zh-CN" sz="2000" b="0" i="0" dirty="0">
                <a:solidFill>
                  <a:srgbClr val="191919"/>
                </a:solidFill>
                <a:effectLst/>
                <a:latin typeface="宋体" panose="02010600030101010101" pitchFamily="2" charset="-122"/>
                <a:ea typeface="宋体" panose="02010600030101010101" pitchFamily="2" charset="-122"/>
              </a:rPr>
              <a:t>》</a:t>
            </a:r>
            <a:r>
              <a:rPr lang="zh-CN" altLang="en-US" sz="2000" b="0" i="0" dirty="0">
                <a:solidFill>
                  <a:srgbClr val="191919"/>
                </a:solidFill>
                <a:effectLst/>
                <a:latin typeface="宋体" panose="02010600030101010101" pitchFamily="2" charset="-122"/>
                <a:ea typeface="宋体" panose="02010600030101010101" pitchFamily="2" charset="-122"/>
              </a:rPr>
              <a:t>规定，协议各签署方不得以任何方式排除或修改“关于按照全价</a:t>
            </a:r>
            <a:r>
              <a:rPr lang="en-US" altLang="zh-CN" sz="2000" b="0" i="0" dirty="0">
                <a:solidFill>
                  <a:srgbClr val="191919"/>
                </a:solidFill>
                <a:effectLst/>
                <a:latin typeface="宋体" panose="02010600030101010101" pitchFamily="2" charset="-122"/>
                <a:ea typeface="宋体" panose="02010600030101010101" pitchFamily="2" charset="-122"/>
              </a:rPr>
              <a:t>100</a:t>
            </a:r>
            <a:r>
              <a:rPr lang="zh-CN" altLang="en-US" sz="2000" b="0" i="0" dirty="0">
                <a:solidFill>
                  <a:srgbClr val="191919"/>
                </a:solidFill>
                <a:effectLst/>
                <a:latin typeface="宋体" panose="02010600030101010101" pitchFamily="2" charset="-122"/>
                <a:ea typeface="宋体" panose="02010600030101010101" pitchFamily="2" charset="-122"/>
              </a:rPr>
              <a:t>元</a:t>
            </a:r>
            <a:r>
              <a:rPr lang="en-US" altLang="zh-CN" sz="2000" b="0" i="0" dirty="0">
                <a:solidFill>
                  <a:srgbClr val="191919"/>
                </a:solidFill>
                <a:effectLst/>
                <a:latin typeface="宋体" panose="02010600030101010101" pitchFamily="2" charset="-122"/>
                <a:ea typeface="宋体" panose="02010600030101010101" pitchFamily="2" charset="-122"/>
              </a:rPr>
              <a:t>/</a:t>
            </a:r>
            <a:r>
              <a:rPr lang="zh-CN" altLang="en-US" sz="2000" b="0" i="0" dirty="0">
                <a:solidFill>
                  <a:srgbClr val="191919"/>
                </a:solidFill>
                <a:effectLst/>
                <a:latin typeface="宋体" panose="02010600030101010101" pitchFamily="2" charset="-122"/>
                <a:ea typeface="宋体" panose="02010600030101010101" pitchFamily="2" charset="-122"/>
              </a:rPr>
              <a:t>百元面值的价格进行分销的约定”。</a:t>
            </a:r>
            <a:endParaRPr lang="en-US" altLang="zh-CN" sz="2000" b="0" i="0" dirty="0">
              <a:solidFill>
                <a:srgbClr val="191919"/>
              </a:solidFill>
              <a:effectLst/>
              <a:latin typeface="宋体" panose="02010600030101010101" pitchFamily="2" charset="-122"/>
              <a:ea typeface="宋体" panose="02010600030101010101" pitchFamily="2" charset="-122"/>
            </a:endParaRPr>
          </a:p>
          <a:p>
            <a:pPr marL="539750" indent="-269875">
              <a:lnSpc>
                <a:spcPct val="100000"/>
              </a:lnSpc>
              <a:buSzPct val="70000"/>
              <a:buFont typeface="Wingdings" panose="05000000000000000000" pitchFamily="2" charset="2"/>
              <a:buChar char="p"/>
            </a:pPr>
            <a:r>
              <a:rPr lang="zh-CN" altLang="en-US" sz="2000" dirty="0">
                <a:latin typeface="宋体" panose="02010600030101010101" pitchFamily="2" charset="-122"/>
                <a:ea typeface="宋体" panose="02010600030101010101" pitchFamily="2" charset="-122"/>
              </a:rPr>
              <a:t>政策实施后，利差变化从</a:t>
            </a:r>
            <a:r>
              <a:rPr lang="en-US" altLang="zh-CN" sz="2000" dirty="0">
                <a:latin typeface="宋体" panose="02010600030101010101" pitchFamily="2" charset="-122"/>
                <a:ea typeface="宋体" panose="02010600030101010101" pitchFamily="2" charset="-122"/>
              </a:rPr>
              <a:t>7.44</a:t>
            </a:r>
            <a:r>
              <a:rPr lang="zh-CN" altLang="en-US" sz="2000" dirty="0">
                <a:latin typeface="宋体" panose="02010600030101010101" pitchFamily="2" charset="-122"/>
                <a:ea typeface="宋体" panose="02010600030101010101" pitchFamily="2" charset="-122"/>
              </a:rPr>
              <a:t>个基点降至</a:t>
            </a:r>
            <a:r>
              <a:rPr lang="en-US" altLang="zh-CN" sz="2000" dirty="0">
                <a:latin typeface="宋体" panose="02010600030101010101" pitchFamily="2" charset="-122"/>
                <a:ea typeface="宋体" panose="02010600030101010101" pitchFamily="2" charset="-122"/>
              </a:rPr>
              <a:t>2.41</a:t>
            </a:r>
            <a:r>
              <a:rPr lang="zh-CN" altLang="en-US" sz="2000" dirty="0">
                <a:latin typeface="宋体" panose="02010600030101010101" pitchFamily="2" charset="-122"/>
                <a:ea typeface="宋体" panose="02010600030101010101" pitchFamily="2" charset="-122"/>
              </a:rPr>
              <a:t>个基点</a:t>
            </a:r>
          </a:p>
        </p:txBody>
      </p:sp>
      <p:sp>
        <p:nvSpPr>
          <p:cNvPr id="4" name="灯片编号占位符 3">
            <a:extLst>
              <a:ext uri="{FF2B5EF4-FFF2-40B4-BE49-F238E27FC236}">
                <a16:creationId xmlns:a16="http://schemas.microsoft.com/office/drawing/2014/main" id="{2716B66C-DC88-4CFD-8CCC-67D64FAF5062}"/>
              </a:ext>
            </a:extLst>
          </p:cNvPr>
          <p:cNvSpPr>
            <a:spLocks noGrp="1"/>
          </p:cNvSpPr>
          <p:nvPr>
            <p:ph type="sldNum" sz="quarter" idx="12"/>
          </p:nvPr>
        </p:nvSpPr>
        <p:spPr/>
        <p:txBody>
          <a:bodyPr/>
          <a:lstStyle/>
          <a:p>
            <a:fld id="{D59A92B6-63D0-4749-8E4E-E12FD465A899}" type="slidenum">
              <a:rPr lang="zh-CN" altLang="en-US" smtClean="0"/>
              <a:t>53</a:t>
            </a:fld>
            <a:endParaRPr lang="zh-CN" altLang="en-US"/>
          </a:p>
        </p:txBody>
      </p:sp>
      <p:cxnSp>
        <p:nvCxnSpPr>
          <p:cNvPr id="5" name="直接连接符 4">
            <a:extLst>
              <a:ext uri="{FF2B5EF4-FFF2-40B4-BE49-F238E27FC236}">
                <a16:creationId xmlns:a16="http://schemas.microsoft.com/office/drawing/2014/main" id="{0B0822C4-DF09-412D-8810-74CD6213CC53}"/>
              </a:ext>
            </a:extLst>
          </p:cNvPr>
          <p:cNvCxnSpPr/>
          <p:nvPr/>
        </p:nvCxnSpPr>
        <p:spPr>
          <a:xfrm>
            <a:off x="796925" y="1307682"/>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68599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E132B-383E-4775-A5D4-91087AA04C78}"/>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小结</a:t>
            </a:r>
          </a:p>
        </p:txBody>
      </p:sp>
      <p:sp>
        <p:nvSpPr>
          <p:cNvPr id="3" name="内容占位符 2">
            <a:extLst>
              <a:ext uri="{FF2B5EF4-FFF2-40B4-BE49-F238E27FC236}">
                <a16:creationId xmlns:a16="http://schemas.microsoft.com/office/drawing/2014/main" id="{90C1B1E7-3837-4792-95F8-F1851BDE4539}"/>
              </a:ext>
            </a:extLst>
          </p:cNvPr>
          <p:cNvSpPr>
            <a:spLocks noGrp="1"/>
          </p:cNvSpPr>
          <p:nvPr>
            <p:ph idx="1"/>
          </p:nvPr>
        </p:nvSpPr>
        <p:spPr/>
        <p:txBody>
          <a:bodyPr>
            <a:normAutofit/>
          </a:bodyPr>
          <a:lstStyle/>
          <a:p>
            <a:r>
              <a:rPr lang="zh-CN" altLang="en-US" sz="2400" dirty="0">
                <a:latin typeface="宋体" panose="02010600030101010101" pitchFamily="2" charset="-122"/>
                <a:ea typeface="宋体" panose="02010600030101010101" pitchFamily="2" charset="-122"/>
              </a:rPr>
              <a:t>了解</a:t>
            </a:r>
            <a:r>
              <a:rPr lang="en-US" altLang="zh-CN" sz="2400" dirty="0">
                <a:latin typeface="宋体" panose="02010600030101010101" pitchFamily="2" charset="-122"/>
                <a:ea typeface="宋体" panose="02010600030101010101" pitchFamily="2" charset="-122"/>
              </a:rPr>
              <a:t>IPO</a:t>
            </a:r>
            <a:r>
              <a:rPr lang="zh-CN" altLang="en-US" sz="2400" dirty="0">
                <a:latin typeface="宋体" panose="02010600030101010101" pitchFamily="2" charset="-122"/>
                <a:ea typeface="宋体" panose="02010600030101010101" pitchFamily="2" charset="-122"/>
              </a:rPr>
              <a:t>溢价、抑价，破发及动因</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了解债券信用评级的主要内容</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了解债券招标发行方式</a:t>
            </a:r>
          </a:p>
        </p:txBody>
      </p:sp>
      <p:sp>
        <p:nvSpPr>
          <p:cNvPr id="4" name="灯片编号占位符 3">
            <a:extLst>
              <a:ext uri="{FF2B5EF4-FFF2-40B4-BE49-F238E27FC236}">
                <a16:creationId xmlns:a16="http://schemas.microsoft.com/office/drawing/2014/main" id="{1F5EAA26-3AD4-46D8-B757-C10D25C107A1}"/>
              </a:ext>
            </a:extLst>
          </p:cNvPr>
          <p:cNvSpPr>
            <a:spLocks noGrp="1"/>
          </p:cNvSpPr>
          <p:nvPr>
            <p:ph type="sldNum" sz="quarter" idx="12"/>
          </p:nvPr>
        </p:nvSpPr>
        <p:spPr/>
        <p:txBody>
          <a:bodyPr/>
          <a:lstStyle/>
          <a:p>
            <a:fld id="{D59A92B6-63D0-4749-8E4E-E12FD465A899}" type="slidenum">
              <a:rPr lang="zh-CN" altLang="en-US" smtClean="0"/>
              <a:t>54</a:t>
            </a:fld>
            <a:endParaRPr lang="zh-CN" altLang="en-US"/>
          </a:p>
        </p:txBody>
      </p:sp>
      <p:cxnSp>
        <p:nvCxnSpPr>
          <p:cNvPr id="5" name="直接连接符 4">
            <a:extLst>
              <a:ext uri="{FF2B5EF4-FFF2-40B4-BE49-F238E27FC236}">
                <a16:creationId xmlns:a16="http://schemas.microsoft.com/office/drawing/2014/main" id="{A7B5076E-1B3E-4291-9FD1-7A2E334614F9}"/>
              </a:ext>
            </a:extLst>
          </p:cNvPr>
          <p:cNvCxnSpPr/>
          <p:nvPr/>
        </p:nvCxnSpPr>
        <p:spPr>
          <a:xfrm>
            <a:off x="896327" y="1326104"/>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2095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2800" dirty="0">
                <a:latin typeface="宋体" panose="02010600030101010101" pitchFamily="2" charset="-122"/>
                <a:ea typeface="宋体" panose="02010600030101010101" pitchFamily="2" charset="-122"/>
              </a:rPr>
              <a:t>中国石油</a:t>
            </a:r>
            <a:r>
              <a:rPr lang="en-US" altLang="zh-CN" sz="2800" dirty="0">
                <a:latin typeface="宋体" panose="02010600030101010101" pitchFamily="2" charset="-122"/>
                <a:ea typeface="宋体" panose="02010600030101010101" pitchFamily="2" charset="-122"/>
              </a:rPr>
              <a:t>A</a:t>
            </a:r>
            <a:r>
              <a:rPr lang="zh-CN" altLang="en-US" sz="2800" dirty="0">
                <a:latin typeface="宋体" panose="02010600030101010101" pitchFamily="2" charset="-122"/>
                <a:ea typeface="宋体" panose="02010600030101010101" pitchFamily="2" charset="-122"/>
              </a:rPr>
              <a:t>股发行案例</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652958"/>
            <a:ext cx="10515600" cy="4524005"/>
          </a:xfrm>
        </p:spPr>
        <p:txBody>
          <a:bodyPr>
            <a:noAutofit/>
          </a:bodyPr>
          <a:lstStyle/>
          <a:p>
            <a:r>
              <a:rPr lang="zh-CN" altLang="en-US" sz="2000" dirty="0">
                <a:latin typeface="宋体" panose="02010600030101010101" pitchFamily="2" charset="-122"/>
                <a:ea typeface="宋体" panose="02010600030101010101" pitchFamily="2" charset="-122"/>
              </a:rPr>
              <a:t>主要财务指标分析</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合并资产负债表（单位：亿元）</a:t>
            </a:r>
            <a:endParaRPr lang="en-US" altLang="zh-CN"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6</a:t>
            </a:fld>
            <a:endParaRPr lang="zh-CN" altLang="en-US"/>
          </a:p>
        </p:txBody>
      </p:sp>
      <p:graphicFrame>
        <p:nvGraphicFramePr>
          <p:cNvPr id="6" name="Group 64">
            <a:extLst>
              <a:ext uri="{FF2B5EF4-FFF2-40B4-BE49-F238E27FC236}">
                <a16:creationId xmlns:a16="http://schemas.microsoft.com/office/drawing/2014/main" id="{FE51B31D-2A67-41DC-8EEA-9C0ADCAD28D8}"/>
              </a:ext>
            </a:extLst>
          </p:cNvPr>
          <p:cNvGraphicFramePr>
            <a:graphicFrameLocks/>
          </p:cNvGraphicFramePr>
          <p:nvPr>
            <p:extLst>
              <p:ext uri="{D42A27DB-BD31-4B8C-83A1-F6EECF244321}">
                <p14:modId xmlns:p14="http://schemas.microsoft.com/office/powerpoint/2010/main" val="3571486742"/>
              </p:ext>
            </p:extLst>
          </p:nvPr>
        </p:nvGraphicFramePr>
        <p:xfrm>
          <a:off x="1010696" y="2434214"/>
          <a:ext cx="10343105" cy="3077586"/>
        </p:xfrm>
        <a:graphic>
          <a:graphicData uri="http://schemas.openxmlformats.org/drawingml/2006/table">
            <a:tbl>
              <a:tblPr/>
              <a:tblGrid>
                <a:gridCol w="2417604">
                  <a:extLst>
                    <a:ext uri="{9D8B030D-6E8A-4147-A177-3AD203B41FA5}">
                      <a16:colId xmlns:a16="http://schemas.microsoft.com/office/drawing/2014/main" val="20000"/>
                    </a:ext>
                  </a:extLst>
                </a:gridCol>
                <a:gridCol w="1979683">
                  <a:extLst>
                    <a:ext uri="{9D8B030D-6E8A-4147-A177-3AD203B41FA5}">
                      <a16:colId xmlns:a16="http://schemas.microsoft.com/office/drawing/2014/main" val="20001"/>
                    </a:ext>
                  </a:extLst>
                </a:gridCol>
                <a:gridCol w="1981939">
                  <a:extLst>
                    <a:ext uri="{9D8B030D-6E8A-4147-A177-3AD203B41FA5}">
                      <a16:colId xmlns:a16="http://schemas.microsoft.com/office/drawing/2014/main" val="20002"/>
                    </a:ext>
                  </a:extLst>
                </a:gridCol>
                <a:gridCol w="1984196">
                  <a:extLst>
                    <a:ext uri="{9D8B030D-6E8A-4147-A177-3AD203B41FA5}">
                      <a16:colId xmlns:a16="http://schemas.microsoft.com/office/drawing/2014/main" val="20003"/>
                    </a:ext>
                  </a:extLst>
                </a:gridCol>
                <a:gridCol w="1979683">
                  <a:extLst>
                    <a:ext uri="{9D8B030D-6E8A-4147-A177-3AD203B41FA5}">
                      <a16:colId xmlns:a16="http://schemas.microsoft.com/office/drawing/2014/main" val="20004"/>
                    </a:ext>
                  </a:extLst>
                </a:gridCol>
              </a:tblGrid>
              <a:tr h="717522">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endParaRPr>
                    </a:p>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2007-6-30 </a:t>
                      </a:r>
                      <a:endPar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endParaRPr>
                    </a:p>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2006-12-31 </a:t>
                      </a:r>
                      <a:endPar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endParaRPr>
                    </a:p>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2005-12-31</a:t>
                      </a:r>
                      <a:endPar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endParaRPr>
                    </a:p>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2004-12-31 </a:t>
                      </a:r>
                      <a:endPar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6323">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资产总计</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8,794.73</a:t>
                      </a:r>
                      <a:endPar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8,151.44</a:t>
                      </a:r>
                      <a:endPar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itchFamily="18" charset="0"/>
                        </a:rPr>
                        <a:t>7,254.14</a:t>
                      </a:r>
                      <a:endParaRPr kumimoji="1"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itchFamily="18" charset="0"/>
                        </a:rPr>
                        <a:t>5,710.58</a:t>
                      </a:r>
                      <a:endParaRPr kumimoji="1"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8697">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负债合计</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2,613.37</a:t>
                      </a:r>
                      <a:endPar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2,475.49</a:t>
                      </a:r>
                      <a:endPar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2,251.80</a:t>
                      </a:r>
                      <a:endPar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itchFamily="18" charset="0"/>
                        </a:rPr>
                        <a:t>1,682.04</a:t>
                      </a:r>
                      <a:endParaRPr kumimoji="1"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17522">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少数股东权益合计</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286.77</a:t>
                      </a:r>
                      <a:endPar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261.28</a:t>
                      </a:r>
                      <a:endPar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239.96</a:t>
                      </a:r>
                      <a:endPar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93.09</a:t>
                      </a:r>
                      <a:endPar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17522">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归属于母公司股东权益合计</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5,894.59</a:t>
                      </a:r>
                      <a:endPar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5,414.67</a:t>
                      </a:r>
                      <a:endPar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4,762.38</a:t>
                      </a:r>
                      <a:endPar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3,935.45</a:t>
                      </a:r>
                      <a:endPar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22749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717620" y="-184098"/>
            <a:ext cx="10515600" cy="1325563"/>
          </a:xfrm>
        </p:spPr>
        <p:txBody>
          <a:bodyPr>
            <a:normAutofit/>
          </a:bodyPr>
          <a:lstStyle/>
          <a:p>
            <a:r>
              <a:rPr lang="zh-CN" altLang="en-US" sz="2800" dirty="0">
                <a:latin typeface="宋体" panose="02010600030101010101" pitchFamily="2" charset="-122"/>
                <a:ea typeface="宋体" panose="02010600030101010101" pitchFamily="2" charset="-122"/>
              </a:rPr>
              <a:t>中国石油</a:t>
            </a:r>
            <a:r>
              <a:rPr lang="en-US" altLang="zh-CN" sz="2800" dirty="0">
                <a:latin typeface="宋体" panose="02010600030101010101" pitchFamily="2" charset="-122"/>
                <a:ea typeface="宋体" panose="02010600030101010101" pitchFamily="2" charset="-122"/>
              </a:rPr>
              <a:t>A</a:t>
            </a:r>
            <a:r>
              <a:rPr lang="zh-CN" altLang="en-US" sz="2800" dirty="0">
                <a:latin typeface="宋体" panose="02010600030101010101" pitchFamily="2" charset="-122"/>
                <a:ea typeface="宋体" panose="02010600030101010101" pitchFamily="2" charset="-122"/>
              </a:rPr>
              <a:t>股发行案例</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755650" y="899328"/>
            <a:ext cx="10515600" cy="4677616"/>
          </a:xfrm>
        </p:spPr>
        <p:txBody>
          <a:bodyPr>
            <a:noAutofit/>
          </a:bodyPr>
          <a:lstStyle/>
          <a:p>
            <a:r>
              <a:rPr lang="zh-CN" altLang="en-US" sz="1800" dirty="0">
                <a:latin typeface="宋体" panose="02010600030101010101" pitchFamily="2" charset="-122"/>
                <a:ea typeface="宋体" panose="02010600030101010101" pitchFamily="2" charset="-122"/>
              </a:rPr>
              <a:t>主要财务指标分析</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合并利润表（单位：亿元）</a:t>
            </a:r>
            <a:endParaRPr lang="en-US" altLang="zh-CN"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r>
              <a:rPr lang="en-US" altLang="zh-CN" sz="1800" dirty="0">
                <a:solidFill>
                  <a:srgbClr val="0070C0"/>
                </a:solidFill>
                <a:latin typeface="宋体" panose="02010600030101010101" pitchFamily="2" charset="-122"/>
                <a:ea typeface="宋体" panose="02010600030101010101" pitchFamily="2" charset="-122"/>
              </a:rPr>
              <a:t>IPO</a:t>
            </a:r>
            <a:r>
              <a:rPr lang="zh-CN" altLang="en-US" sz="1800" dirty="0">
                <a:solidFill>
                  <a:srgbClr val="0070C0"/>
                </a:solidFill>
                <a:latin typeface="宋体" panose="02010600030101010101" pitchFamily="2" charset="-122"/>
                <a:ea typeface="宋体" panose="02010600030101010101" pitchFamily="2" charset="-122"/>
              </a:rPr>
              <a:t>财务规定</a:t>
            </a:r>
            <a:r>
              <a:rPr lang="en-US" altLang="zh-CN" sz="1800" dirty="0">
                <a:solidFill>
                  <a:srgbClr val="0070C0"/>
                </a:solidFill>
                <a:latin typeface="宋体" panose="02010600030101010101" pitchFamily="2" charset="-122"/>
                <a:ea typeface="宋体" panose="02010600030101010101" pitchFamily="2" charset="-122"/>
              </a:rPr>
              <a:t>:</a:t>
            </a:r>
          </a:p>
          <a:p>
            <a:pPr marL="285750" indent="-285750">
              <a:buSzPct val="70000"/>
              <a:buFont typeface="Wingdings" pitchFamily="2" charset="2"/>
              <a:buChar char="p"/>
            </a:pPr>
            <a:r>
              <a:rPr lang="zh-CN" altLang="en-US" sz="1800" dirty="0">
                <a:solidFill>
                  <a:srgbClr val="0070C0"/>
                </a:solidFill>
                <a:latin typeface="宋体" panose="02010600030101010101" pitchFamily="2" charset="-122"/>
                <a:ea typeface="宋体" panose="02010600030101010101" pitchFamily="2" charset="-122"/>
              </a:rPr>
              <a:t>发行前三年累计净利润超过</a:t>
            </a:r>
            <a:r>
              <a:rPr lang="en-US" altLang="zh-CN" sz="1800" dirty="0">
                <a:solidFill>
                  <a:srgbClr val="0070C0"/>
                </a:solidFill>
                <a:latin typeface="宋体" panose="02010600030101010101" pitchFamily="2" charset="-122"/>
                <a:ea typeface="宋体" panose="02010600030101010101" pitchFamily="2" charset="-122"/>
              </a:rPr>
              <a:t>3000</a:t>
            </a:r>
            <a:r>
              <a:rPr lang="zh-CN" altLang="en-US" sz="1800" dirty="0">
                <a:solidFill>
                  <a:srgbClr val="0070C0"/>
                </a:solidFill>
                <a:latin typeface="宋体" panose="02010600030101010101" pitchFamily="2" charset="-122"/>
                <a:ea typeface="宋体" panose="02010600030101010101" pitchFamily="2" charset="-122"/>
              </a:rPr>
              <a:t>万人民币</a:t>
            </a:r>
            <a:endParaRPr lang="en-US" altLang="zh-CN" sz="1800" dirty="0">
              <a:solidFill>
                <a:srgbClr val="0070C0"/>
              </a:solidFill>
              <a:latin typeface="宋体" panose="02010600030101010101" pitchFamily="2" charset="-122"/>
              <a:ea typeface="宋体" panose="02010600030101010101" pitchFamily="2" charset="-122"/>
            </a:endParaRPr>
          </a:p>
          <a:p>
            <a:pPr marL="285750" indent="-285750">
              <a:buSzPct val="70000"/>
              <a:buFont typeface="Wingdings" pitchFamily="2" charset="2"/>
              <a:buChar char="p"/>
            </a:pPr>
            <a:r>
              <a:rPr lang="zh-CN" altLang="en-US" sz="1800" dirty="0">
                <a:solidFill>
                  <a:srgbClr val="0070C0"/>
                </a:solidFill>
                <a:latin typeface="宋体" panose="02010600030101010101" pitchFamily="2" charset="-122"/>
                <a:ea typeface="宋体" panose="02010600030101010101" pitchFamily="2" charset="-122"/>
              </a:rPr>
              <a:t>发行前三年累计营业收入超过</a:t>
            </a:r>
            <a:r>
              <a:rPr lang="en-US" altLang="zh-CN" sz="1800" dirty="0">
                <a:solidFill>
                  <a:srgbClr val="0070C0"/>
                </a:solidFill>
                <a:latin typeface="宋体" panose="02010600030101010101" pitchFamily="2" charset="-122"/>
                <a:ea typeface="宋体" panose="02010600030101010101" pitchFamily="2" charset="-122"/>
              </a:rPr>
              <a:t>3</a:t>
            </a:r>
            <a:r>
              <a:rPr lang="zh-CN" altLang="en-US" sz="1800" dirty="0">
                <a:solidFill>
                  <a:srgbClr val="0070C0"/>
                </a:solidFill>
                <a:latin typeface="宋体" panose="02010600030101010101" pitchFamily="2" charset="-122"/>
                <a:ea typeface="宋体" panose="02010600030101010101" pitchFamily="2" charset="-122"/>
              </a:rPr>
              <a:t>亿元人民币</a:t>
            </a:r>
            <a:endParaRPr lang="en-US" altLang="zh-CN" sz="1800"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中国石油满足</a:t>
            </a:r>
            <a:r>
              <a:rPr lang="en-US" altLang="zh-CN" sz="1800" dirty="0">
                <a:latin typeface="宋体" panose="02010600030101010101" pitchFamily="2" charset="-122"/>
                <a:ea typeface="宋体" panose="02010600030101010101" pitchFamily="2" charset="-122"/>
              </a:rPr>
              <a:t>IPO</a:t>
            </a:r>
            <a:r>
              <a:rPr lang="zh-CN" altLang="en-US" sz="1800" dirty="0">
                <a:latin typeface="宋体" panose="02010600030101010101" pitchFamily="2" charset="-122"/>
                <a:ea typeface="宋体" panose="02010600030101010101" pitchFamily="2" charset="-122"/>
              </a:rPr>
              <a:t>中对此两项财务的要求</a:t>
            </a:r>
            <a:endParaRPr lang="en-US" altLang="zh-CN" sz="1800" dirty="0">
              <a:latin typeface="宋体" panose="02010600030101010101" pitchFamily="2" charset="-122"/>
              <a:ea typeface="宋体" panose="02010600030101010101" pitchFamily="2" charset="-122"/>
            </a:endParaRPr>
          </a:p>
          <a:p>
            <a:pPr marL="285750" indent="-285750">
              <a:buSzPct val="70000"/>
              <a:buFont typeface="Wingdings" pitchFamily="2" charset="2"/>
              <a:buChar char="p"/>
            </a:pPr>
            <a:r>
              <a:rPr lang="zh-CN" altLang="en-US" sz="1800" dirty="0">
                <a:latin typeface="宋体" panose="02010600030101010101" pitchFamily="2" charset="-122"/>
                <a:ea typeface="宋体" panose="02010600030101010101" pitchFamily="2" charset="-122"/>
              </a:rPr>
              <a:t>公司发行前三年累计净利润为</a:t>
            </a:r>
            <a:r>
              <a:rPr lang="en-US" altLang="zh-CN" sz="1800" dirty="0">
                <a:latin typeface="宋体" panose="02010600030101010101" pitchFamily="2" charset="-122"/>
                <a:ea typeface="宋体" panose="02010600030101010101" pitchFamily="2" charset="-122"/>
              </a:rPr>
              <a:t>3613.77</a:t>
            </a:r>
            <a:r>
              <a:rPr lang="zh-CN" altLang="en-US" sz="1800" dirty="0">
                <a:latin typeface="宋体" panose="02010600030101010101" pitchFamily="2" charset="-122"/>
                <a:ea typeface="宋体" panose="02010600030101010101" pitchFamily="2" charset="-122"/>
              </a:rPr>
              <a:t>亿元人民币</a:t>
            </a:r>
            <a:endParaRPr lang="en-US" altLang="zh-CN" sz="1800" dirty="0">
              <a:latin typeface="宋体" panose="02010600030101010101" pitchFamily="2" charset="-122"/>
              <a:ea typeface="宋体" panose="02010600030101010101" pitchFamily="2" charset="-122"/>
            </a:endParaRPr>
          </a:p>
          <a:p>
            <a:pPr marL="285750" indent="-285750">
              <a:buSzPct val="70000"/>
              <a:buFont typeface="Wingdings" pitchFamily="2" charset="2"/>
              <a:buChar char="p"/>
            </a:pPr>
            <a:r>
              <a:rPr lang="zh-CN" altLang="en-US" sz="1800" dirty="0">
                <a:latin typeface="宋体" panose="02010600030101010101" pitchFamily="2" charset="-122"/>
                <a:ea typeface="宋体" panose="02010600030101010101" pitchFamily="2" charset="-122"/>
              </a:rPr>
              <a:t>公司发行前三年累计营业收入</a:t>
            </a:r>
            <a:r>
              <a:rPr lang="en-US" altLang="zh-CN" sz="1800" dirty="0">
                <a:latin typeface="宋体" panose="02010600030101010101" pitchFamily="2" charset="-122"/>
                <a:ea typeface="宋体" panose="02010600030101010101" pitchFamily="2" charset="-122"/>
              </a:rPr>
              <a:t>16298.4</a:t>
            </a:r>
            <a:r>
              <a:rPr lang="zh-CN" altLang="en-US" sz="1800" dirty="0">
                <a:latin typeface="宋体" panose="02010600030101010101" pitchFamily="2" charset="-122"/>
                <a:ea typeface="宋体" panose="02010600030101010101" pitchFamily="2" charset="-122"/>
              </a:rPr>
              <a:t>亿元人民币</a:t>
            </a:r>
            <a:endParaRPr lang="en-US" altLang="zh-CN" sz="18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833734"/>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7</a:t>
            </a:fld>
            <a:endParaRPr lang="zh-CN" altLang="en-US"/>
          </a:p>
        </p:txBody>
      </p:sp>
      <p:graphicFrame>
        <p:nvGraphicFramePr>
          <p:cNvPr id="6" name="Group 64">
            <a:extLst>
              <a:ext uri="{FF2B5EF4-FFF2-40B4-BE49-F238E27FC236}">
                <a16:creationId xmlns:a16="http://schemas.microsoft.com/office/drawing/2014/main" id="{D177888A-EF9E-41ED-8AD3-3BBCA28165F3}"/>
              </a:ext>
            </a:extLst>
          </p:cNvPr>
          <p:cNvGraphicFramePr>
            <a:graphicFrameLocks/>
          </p:cNvGraphicFramePr>
          <p:nvPr>
            <p:extLst>
              <p:ext uri="{D42A27DB-BD31-4B8C-83A1-F6EECF244321}">
                <p14:modId xmlns:p14="http://schemas.microsoft.com/office/powerpoint/2010/main" val="2134742080"/>
              </p:ext>
            </p:extLst>
          </p:nvPr>
        </p:nvGraphicFramePr>
        <p:xfrm>
          <a:off x="848246" y="1262990"/>
          <a:ext cx="10423004" cy="2639782"/>
        </p:xfrm>
        <a:graphic>
          <a:graphicData uri="http://schemas.openxmlformats.org/drawingml/2006/table">
            <a:tbl>
              <a:tblPr/>
              <a:tblGrid>
                <a:gridCol w="3542044">
                  <a:extLst>
                    <a:ext uri="{9D8B030D-6E8A-4147-A177-3AD203B41FA5}">
                      <a16:colId xmlns:a16="http://schemas.microsoft.com/office/drawing/2014/main" val="20000"/>
                    </a:ext>
                  </a:extLst>
                </a:gridCol>
                <a:gridCol w="1884065">
                  <a:extLst>
                    <a:ext uri="{9D8B030D-6E8A-4147-A177-3AD203B41FA5}">
                      <a16:colId xmlns:a16="http://schemas.microsoft.com/office/drawing/2014/main" val="20001"/>
                    </a:ext>
                  </a:extLst>
                </a:gridCol>
                <a:gridCol w="1647930">
                  <a:extLst>
                    <a:ext uri="{9D8B030D-6E8A-4147-A177-3AD203B41FA5}">
                      <a16:colId xmlns:a16="http://schemas.microsoft.com/office/drawing/2014/main" val="20002"/>
                    </a:ext>
                  </a:extLst>
                </a:gridCol>
                <a:gridCol w="1753438">
                  <a:extLst>
                    <a:ext uri="{9D8B030D-6E8A-4147-A177-3AD203B41FA5}">
                      <a16:colId xmlns:a16="http://schemas.microsoft.com/office/drawing/2014/main" val="20003"/>
                    </a:ext>
                  </a:extLst>
                </a:gridCol>
                <a:gridCol w="1595527">
                  <a:extLst>
                    <a:ext uri="{9D8B030D-6E8A-4147-A177-3AD203B41FA5}">
                      <a16:colId xmlns:a16="http://schemas.microsoft.com/office/drawing/2014/main" val="20004"/>
                    </a:ext>
                  </a:extLst>
                </a:gridCol>
              </a:tblGrid>
              <a:tr h="691132">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endParaRPr>
                    </a:p>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2007</a:t>
                      </a:r>
                      <a:r>
                        <a:rPr kumimoji="1"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上半年</a:t>
                      </a:r>
                      <a:endPar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endParaRPr>
                    </a:p>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2006</a:t>
                      </a:r>
                      <a:endParaRPr kumimoji="1"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endParaRPr>
                    </a:p>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2005</a:t>
                      </a:r>
                      <a:endParaRPr kumimoji="1"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endParaRPr>
                    </a:p>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2004</a:t>
                      </a:r>
                      <a:endParaRPr kumimoji="1"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4838">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营业收入</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3,927.26</a:t>
                      </a:r>
                      <a:endPar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6,889.78</a:t>
                      </a:r>
                      <a:endPar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5,522.29</a:t>
                      </a:r>
                      <a:endPar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3,886.33</a:t>
                      </a:r>
                      <a:endPar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5685">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itchFamily="18" charset="0"/>
                        </a:rPr>
                        <a:t>营业利润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1,059.34</a:t>
                      </a:r>
                      <a:endPar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1,923.25</a:t>
                      </a:r>
                      <a:endPar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itchFamily="18" charset="0"/>
                        </a:rPr>
                        <a:t>1,893.69</a:t>
                      </a:r>
                      <a:endParaRPr kumimoji="1"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itchFamily="18" charset="0"/>
                        </a:rPr>
                        <a:t>1,417.12</a:t>
                      </a:r>
                      <a:endParaRPr kumimoji="1"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5685">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itchFamily="18" charset="0"/>
                        </a:rPr>
                        <a:t>利润总额</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1,062.94</a:t>
                      </a:r>
                      <a:endPar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1,897.90</a:t>
                      </a:r>
                      <a:endPar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1,850.29</a:t>
                      </a:r>
                      <a:endPar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1,390.12</a:t>
                      </a:r>
                      <a:endPar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91132">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归属于母公司股东的净利润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758.82</a:t>
                      </a:r>
                      <a:endPar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1,362.29</a:t>
                      </a:r>
                      <a:endPar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1,278.67</a:t>
                      </a:r>
                      <a:endPar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972.81</a:t>
                      </a:r>
                      <a:endPar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09891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755650" y="-158750"/>
            <a:ext cx="10515600" cy="1325563"/>
          </a:xfrm>
        </p:spPr>
        <p:txBody>
          <a:bodyPr>
            <a:normAutofit/>
          </a:bodyPr>
          <a:lstStyle/>
          <a:p>
            <a:r>
              <a:rPr lang="zh-CN" altLang="en-US" sz="2800" dirty="0">
                <a:latin typeface="宋体" panose="02010600030101010101" pitchFamily="2" charset="-122"/>
                <a:ea typeface="宋体" panose="02010600030101010101" pitchFamily="2" charset="-122"/>
              </a:rPr>
              <a:t>中国石油</a:t>
            </a:r>
            <a:r>
              <a:rPr lang="en-US" altLang="zh-CN" sz="2800" dirty="0">
                <a:latin typeface="宋体" panose="02010600030101010101" pitchFamily="2" charset="-122"/>
                <a:ea typeface="宋体" panose="02010600030101010101" pitchFamily="2" charset="-122"/>
              </a:rPr>
              <a:t>A</a:t>
            </a:r>
            <a:r>
              <a:rPr lang="zh-CN" altLang="en-US" sz="2800" dirty="0">
                <a:latin typeface="宋体" panose="02010600030101010101" pitchFamily="2" charset="-122"/>
                <a:ea typeface="宋体" panose="02010600030101010101" pitchFamily="2" charset="-122"/>
              </a:rPr>
              <a:t>股发行案例</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803868"/>
            <a:ext cx="10515600" cy="5373096"/>
          </a:xfrm>
        </p:spPr>
        <p:txBody>
          <a:bodyPr>
            <a:noAutofit/>
          </a:bodyPr>
          <a:lstStyle/>
          <a:p>
            <a:r>
              <a:rPr lang="zh-CN" altLang="en-US" sz="1800" dirty="0">
                <a:latin typeface="宋体" panose="02010600030101010101" pitchFamily="2" charset="-122"/>
                <a:ea typeface="宋体" panose="02010600030101010101" pitchFamily="2" charset="-122"/>
              </a:rPr>
              <a:t>主要财务指标分析</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合并现金流量表（单位：亿元）</a:t>
            </a:r>
            <a:endParaRPr lang="en-US" altLang="zh-CN"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r>
              <a:rPr lang="en-US" altLang="zh-CN" sz="1800" dirty="0">
                <a:solidFill>
                  <a:srgbClr val="0070C0"/>
                </a:solidFill>
                <a:latin typeface="宋体" panose="02010600030101010101" pitchFamily="2" charset="-122"/>
                <a:ea typeface="宋体" panose="02010600030101010101" pitchFamily="2" charset="-122"/>
              </a:rPr>
              <a:t>IPO</a:t>
            </a:r>
            <a:r>
              <a:rPr lang="zh-CN" altLang="en-US" sz="1800" dirty="0">
                <a:solidFill>
                  <a:srgbClr val="0070C0"/>
                </a:solidFill>
                <a:latin typeface="宋体" panose="02010600030101010101" pitchFamily="2" charset="-122"/>
                <a:ea typeface="宋体" panose="02010600030101010101" pitchFamily="2" charset="-122"/>
              </a:rPr>
              <a:t>财务规定</a:t>
            </a:r>
            <a:r>
              <a:rPr lang="en-US" altLang="zh-CN" sz="1800" dirty="0">
                <a:solidFill>
                  <a:srgbClr val="0070C0"/>
                </a:solidFill>
                <a:latin typeface="宋体" panose="02010600030101010101" pitchFamily="2" charset="-122"/>
                <a:ea typeface="宋体" panose="02010600030101010101" pitchFamily="2" charset="-122"/>
              </a:rPr>
              <a:t>:</a:t>
            </a:r>
          </a:p>
          <a:p>
            <a:pPr marL="285750" indent="-285750">
              <a:buSzPct val="70000"/>
              <a:buFont typeface="Wingdings" pitchFamily="2" charset="2"/>
              <a:buChar char="p"/>
            </a:pPr>
            <a:r>
              <a:rPr lang="zh-CN" altLang="en-US" sz="1800" dirty="0">
                <a:solidFill>
                  <a:srgbClr val="0070C0"/>
                </a:solidFill>
                <a:latin typeface="宋体" panose="02010600030101010101" pitchFamily="2" charset="-122"/>
                <a:ea typeface="宋体" panose="02010600030101010101" pitchFamily="2" charset="-122"/>
              </a:rPr>
              <a:t>发行前三年累计净经营性现金流超过</a:t>
            </a:r>
            <a:r>
              <a:rPr lang="en-US" altLang="zh-CN" sz="1800" dirty="0">
                <a:solidFill>
                  <a:srgbClr val="0070C0"/>
                </a:solidFill>
                <a:latin typeface="宋体" panose="02010600030101010101" pitchFamily="2" charset="-122"/>
                <a:ea typeface="宋体" panose="02010600030101010101" pitchFamily="2" charset="-122"/>
              </a:rPr>
              <a:t>5000</a:t>
            </a:r>
            <a:r>
              <a:rPr lang="zh-CN" altLang="en-US" sz="1800" dirty="0">
                <a:solidFill>
                  <a:srgbClr val="0070C0"/>
                </a:solidFill>
                <a:latin typeface="宋体" panose="02010600030101010101" pitchFamily="2" charset="-122"/>
                <a:ea typeface="宋体" panose="02010600030101010101" pitchFamily="2" charset="-122"/>
              </a:rPr>
              <a:t>万人民币</a:t>
            </a:r>
            <a:endParaRPr lang="en-US" altLang="zh-CN" sz="1800"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中国石油满足</a:t>
            </a:r>
            <a:r>
              <a:rPr lang="en-US" altLang="zh-CN" sz="1800" dirty="0">
                <a:latin typeface="宋体" panose="02010600030101010101" pitchFamily="2" charset="-122"/>
                <a:ea typeface="宋体" panose="02010600030101010101" pitchFamily="2" charset="-122"/>
              </a:rPr>
              <a:t>IPO</a:t>
            </a:r>
            <a:r>
              <a:rPr lang="zh-CN" altLang="en-US" sz="1800" dirty="0">
                <a:latin typeface="宋体" panose="02010600030101010101" pitchFamily="2" charset="-122"/>
                <a:ea typeface="宋体" panose="02010600030101010101" pitchFamily="2" charset="-122"/>
              </a:rPr>
              <a:t>中对此项财务的要求</a:t>
            </a:r>
            <a:endParaRPr lang="en-US" altLang="zh-CN" sz="1800" dirty="0">
              <a:latin typeface="宋体" panose="02010600030101010101" pitchFamily="2" charset="-122"/>
              <a:ea typeface="宋体" panose="02010600030101010101" pitchFamily="2" charset="-122"/>
            </a:endParaRPr>
          </a:p>
          <a:p>
            <a:pPr marL="285750" indent="-285750">
              <a:buSzPct val="70000"/>
              <a:buFont typeface="Wingdings" pitchFamily="2" charset="2"/>
              <a:buChar char="p"/>
            </a:pPr>
            <a:r>
              <a:rPr lang="zh-CN" altLang="en-US" sz="1800" dirty="0">
                <a:latin typeface="宋体" panose="02010600030101010101" pitchFamily="2" charset="-122"/>
                <a:ea typeface="宋体" panose="02010600030101010101" pitchFamily="2" charset="-122"/>
              </a:rPr>
              <a:t>公司发行前三年累计净经营性现金流为</a:t>
            </a:r>
            <a:r>
              <a:rPr lang="en-US" altLang="zh-CN" sz="1800" dirty="0">
                <a:latin typeface="宋体" panose="02010600030101010101" pitchFamily="2" charset="-122"/>
                <a:ea typeface="宋体" panose="02010600030101010101" pitchFamily="2" charset="-122"/>
              </a:rPr>
              <a:t>5604.96</a:t>
            </a:r>
            <a:r>
              <a:rPr lang="zh-CN" altLang="en-US" sz="1800" dirty="0">
                <a:latin typeface="宋体" panose="02010600030101010101" pitchFamily="2" charset="-122"/>
                <a:ea typeface="宋体" panose="02010600030101010101" pitchFamily="2" charset="-122"/>
              </a:rPr>
              <a:t>亿元人民币</a:t>
            </a:r>
            <a:endParaRPr lang="en-US" altLang="zh-CN" sz="18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743299"/>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8</a:t>
            </a:fld>
            <a:endParaRPr lang="zh-CN" altLang="en-US"/>
          </a:p>
        </p:txBody>
      </p:sp>
      <p:graphicFrame>
        <p:nvGraphicFramePr>
          <p:cNvPr id="6" name="Group 85">
            <a:extLst>
              <a:ext uri="{FF2B5EF4-FFF2-40B4-BE49-F238E27FC236}">
                <a16:creationId xmlns:a16="http://schemas.microsoft.com/office/drawing/2014/main" id="{36001388-0352-493E-B690-CD6F434B630A}"/>
              </a:ext>
            </a:extLst>
          </p:cNvPr>
          <p:cNvGraphicFramePr>
            <a:graphicFrameLocks/>
          </p:cNvGraphicFramePr>
          <p:nvPr>
            <p:extLst>
              <p:ext uri="{D42A27DB-BD31-4B8C-83A1-F6EECF244321}">
                <p14:modId xmlns:p14="http://schemas.microsoft.com/office/powerpoint/2010/main" val="3228944619"/>
              </p:ext>
            </p:extLst>
          </p:nvPr>
        </p:nvGraphicFramePr>
        <p:xfrm>
          <a:off x="609600" y="1125917"/>
          <a:ext cx="10661650" cy="3840480"/>
        </p:xfrm>
        <a:graphic>
          <a:graphicData uri="http://schemas.openxmlformats.org/drawingml/2006/table">
            <a:tbl>
              <a:tblPr/>
              <a:tblGrid>
                <a:gridCol w="2804237">
                  <a:extLst>
                    <a:ext uri="{9D8B030D-6E8A-4147-A177-3AD203B41FA5}">
                      <a16:colId xmlns:a16="http://schemas.microsoft.com/office/drawing/2014/main" val="20000"/>
                    </a:ext>
                  </a:extLst>
                </a:gridCol>
                <a:gridCol w="2036740">
                  <a:extLst>
                    <a:ext uri="{9D8B030D-6E8A-4147-A177-3AD203B41FA5}">
                      <a16:colId xmlns:a16="http://schemas.microsoft.com/office/drawing/2014/main" val="20001"/>
                    </a:ext>
                  </a:extLst>
                </a:gridCol>
                <a:gridCol w="2038723">
                  <a:extLst>
                    <a:ext uri="{9D8B030D-6E8A-4147-A177-3AD203B41FA5}">
                      <a16:colId xmlns:a16="http://schemas.microsoft.com/office/drawing/2014/main" val="20002"/>
                    </a:ext>
                  </a:extLst>
                </a:gridCol>
                <a:gridCol w="1745211">
                  <a:extLst>
                    <a:ext uri="{9D8B030D-6E8A-4147-A177-3AD203B41FA5}">
                      <a16:colId xmlns:a16="http://schemas.microsoft.com/office/drawing/2014/main" val="20003"/>
                    </a:ext>
                  </a:extLst>
                </a:gridCol>
                <a:gridCol w="2036739">
                  <a:extLst>
                    <a:ext uri="{9D8B030D-6E8A-4147-A177-3AD203B41FA5}">
                      <a16:colId xmlns:a16="http://schemas.microsoft.com/office/drawing/2014/main" val="20004"/>
                    </a:ext>
                  </a:extLst>
                </a:gridCol>
              </a:tblGrid>
              <a:tr h="570994">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1"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endParaRPr>
                    </a:p>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2007</a:t>
                      </a:r>
                      <a:r>
                        <a:rPr kumimoji="1"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上半年</a:t>
                      </a:r>
                      <a:endParaRPr kumimoji="1" lang="en-US"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1"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endParaRPr>
                    </a:p>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2006</a:t>
                      </a:r>
                      <a:endParaRPr kumimoji="1"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1"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endParaRPr>
                    </a:p>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2005</a:t>
                      </a:r>
                      <a:endParaRPr kumimoji="1"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1"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endParaRPr>
                    </a:p>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2004</a:t>
                      </a:r>
                      <a:endParaRPr kumimoji="1"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0994">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经营活动产生的现金流量净额</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1,121.77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itchFamily="18" charset="0"/>
                        </a:rPr>
                        <a:t>2,054.42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itchFamily="18" charset="0"/>
                        </a:rPr>
                        <a:t>2,095.48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itchFamily="18" charset="0"/>
                        </a:rPr>
                        <a:t>1,455.06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0994">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itchFamily="18" charset="0"/>
                        </a:rPr>
                        <a:t>投资活动产生的现金流量净额</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(573.51)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(1,621.52)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itchFamily="18" charset="0"/>
                        </a:rPr>
                        <a:t>(948.29)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(1,030.24)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0994">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筹资活动产生的现金流量净额</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itchFamily="18" charset="0"/>
                        </a:rPr>
                        <a:t>(320.16)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(753.78)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(450.44)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(424.09)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0994">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汇率变动对现金及现金等价物的影响</a:t>
                      </a:r>
                      <a:endParaRPr kumimoji="1" lang="en-US"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rPr>
                        <a:t>4.02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(2.58)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(4.58)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0994">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itchFamily="18" charset="0"/>
                        </a:rPr>
                        <a:t>现金及现金等价物净增加</a:t>
                      </a:r>
                      <a:r>
                        <a:rPr kumimoji="1"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itchFamily="18" charset="0"/>
                        </a:rPr>
                        <a:t>/</a:t>
                      </a:r>
                      <a:r>
                        <a:rPr kumimoji="1" lang="zh-CN" altLang="en-US"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itchFamily="18" charset="0"/>
                        </a:rPr>
                        <a:t>（减少）额</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232.12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(323.46)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692.17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0.73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14431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2800" dirty="0">
                <a:latin typeface="宋体" panose="02010600030101010101" pitchFamily="2" charset="-122"/>
                <a:ea typeface="宋体" panose="02010600030101010101" pitchFamily="2" charset="-122"/>
              </a:rPr>
              <a:t>中国石油</a:t>
            </a:r>
            <a:r>
              <a:rPr lang="en-US" altLang="zh-CN" sz="2800" dirty="0">
                <a:latin typeface="宋体" panose="02010600030101010101" pitchFamily="2" charset="-122"/>
                <a:ea typeface="宋体" panose="02010600030101010101" pitchFamily="2" charset="-122"/>
              </a:rPr>
              <a:t>A</a:t>
            </a:r>
            <a:r>
              <a:rPr lang="zh-CN" altLang="en-US" sz="2800" dirty="0">
                <a:latin typeface="宋体" panose="02010600030101010101" pitchFamily="2" charset="-122"/>
                <a:ea typeface="宋体" panose="02010600030101010101" pitchFamily="2" charset="-122"/>
              </a:rPr>
              <a:t>股发行案例</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502229"/>
            <a:ext cx="10515600" cy="4674734"/>
          </a:xfrm>
        </p:spPr>
        <p:txBody>
          <a:bodyPr>
            <a:noAutofit/>
          </a:bodyPr>
          <a:lstStyle/>
          <a:p>
            <a:r>
              <a:rPr lang="zh-CN" altLang="en-US" sz="1800" dirty="0">
                <a:latin typeface="宋体" panose="02010600030101010101" pitchFamily="2" charset="-122"/>
                <a:ea typeface="宋体" panose="02010600030101010101" pitchFamily="2" charset="-122"/>
              </a:rPr>
              <a:t>主要财务指标分析</a:t>
            </a:r>
            <a:endParaRPr lang="en-US" altLang="zh-CN"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r>
              <a:rPr lang="en-US" altLang="zh-CN" sz="1800" dirty="0">
                <a:solidFill>
                  <a:srgbClr val="0070C0"/>
                </a:solidFill>
                <a:latin typeface="宋体" panose="02010600030101010101" pitchFamily="2" charset="-122"/>
                <a:ea typeface="宋体" panose="02010600030101010101" pitchFamily="2" charset="-122"/>
              </a:rPr>
              <a:t>IPO</a:t>
            </a:r>
            <a:r>
              <a:rPr lang="zh-CN" altLang="en-US" sz="1800" dirty="0">
                <a:solidFill>
                  <a:srgbClr val="0070C0"/>
                </a:solidFill>
                <a:latin typeface="宋体" panose="02010600030101010101" pitchFamily="2" charset="-122"/>
                <a:ea typeface="宋体" panose="02010600030101010101" pitchFamily="2" charset="-122"/>
              </a:rPr>
              <a:t>财务规定</a:t>
            </a:r>
            <a:r>
              <a:rPr lang="en-US" altLang="zh-CN" sz="1800" dirty="0">
                <a:solidFill>
                  <a:srgbClr val="0070C0"/>
                </a:solidFill>
                <a:latin typeface="宋体" panose="02010600030101010101" pitchFamily="2" charset="-122"/>
                <a:ea typeface="宋体" panose="02010600030101010101" pitchFamily="2" charset="-122"/>
              </a:rPr>
              <a:t>:</a:t>
            </a:r>
          </a:p>
          <a:p>
            <a:pPr marL="285750" indent="-285750">
              <a:buSzPct val="70000"/>
              <a:buFont typeface="Wingdings" pitchFamily="2" charset="2"/>
              <a:buChar char="p"/>
            </a:pPr>
            <a:r>
              <a:rPr lang="zh-CN" altLang="en-US" sz="1800" dirty="0">
                <a:solidFill>
                  <a:srgbClr val="0070C0"/>
                </a:solidFill>
                <a:latin typeface="宋体" panose="02010600030101010101" pitchFamily="2" charset="-122"/>
                <a:ea typeface="宋体" panose="02010600030101010101" pitchFamily="2" charset="-122"/>
              </a:rPr>
              <a:t>无形资产与净资产的比例不得超过</a:t>
            </a:r>
            <a:r>
              <a:rPr lang="en-US" altLang="zh-CN" sz="1800" dirty="0">
                <a:solidFill>
                  <a:srgbClr val="0070C0"/>
                </a:solidFill>
                <a:latin typeface="宋体" panose="02010600030101010101" pitchFamily="2" charset="-122"/>
                <a:ea typeface="宋体" panose="02010600030101010101" pitchFamily="2" charset="-122"/>
              </a:rPr>
              <a:t>20%.</a:t>
            </a:r>
            <a:endParaRPr lang="en-US" altLang="zh-CN" sz="1800"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中国石油满足</a:t>
            </a:r>
            <a:r>
              <a:rPr lang="en-US" altLang="zh-CN" sz="1800" dirty="0">
                <a:latin typeface="宋体" panose="02010600030101010101" pitchFamily="2" charset="-122"/>
                <a:ea typeface="宋体" panose="02010600030101010101" pitchFamily="2" charset="-122"/>
              </a:rPr>
              <a:t>IPO</a:t>
            </a:r>
            <a:r>
              <a:rPr lang="zh-CN" altLang="en-US" sz="1800" dirty="0">
                <a:latin typeface="宋体" panose="02010600030101010101" pitchFamily="2" charset="-122"/>
                <a:ea typeface="宋体" panose="02010600030101010101" pitchFamily="2" charset="-122"/>
              </a:rPr>
              <a:t>中对此项财务的要求</a:t>
            </a:r>
            <a:endParaRPr lang="en-US" altLang="zh-CN" sz="1800" dirty="0">
              <a:latin typeface="宋体" panose="02010600030101010101" pitchFamily="2" charset="-122"/>
              <a:ea typeface="宋体" panose="02010600030101010101" pitchFamily="2" charset="-122"/>
            </a:endParaRPr>
          </a:p>
          <a:p>
            <a:pPr marL="285750" indent="-285750">
              <a:buSzPct val="70000"/>
              <a:buFont typeface="Wingdings" pitchFamily="2" charset="2"/>
              <a:buChar char="p"/>
            </a:pPr>
            <a:r>
              <a:rPr lang="zh-CN" altLang="en-US" sz="1800" dirty="0">
                <a:latin typeface="宋体" panose="02010600030101010101" pitchFamily="2" charset="-122"/>
                <a:ea typeface="宋体" panose="02010600030101010101" pitchFamily="2" charset="-122"/>
              </a:rPr>
              <a:t>无形资产与净资产的比例一直小于</a:t>
            </a:r>
            <a:r>
              <a:rPr lang="en-US" altLang="zh-CN" sz="1800" dirty="0">
                <a:latin typeface="宋体" panose="02010600030101010101" pitchFamily="2" charset="-122"/>
                <a:ea typeface="宋体" panose="02010600030101010101" pitchFamily="2" charset="-122"/>
              </a:rPr>
              <a:t>1%</a:t>
            </a:r>
          </a:p>
          <a:p>
            <a:endParaRPr lang="en-US" altLang="zh-CN" sz="18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9</a:t>
            </a:fld>
            <a:endParaRPr lang="zh-CN" altLang="en-US"/>
          </a:p>
        </p:txBody>
      </p:sp>
      <p:graphicFrame>
        <p:nvGraphicFramePr>
          <p:cNvPr id="6" name="Group 123">
            <a:extLst>
              <a:ext uri="{FF2B5EF4-FFF2-40B4-BE49-F238E27FC236}">
                <a16:creationId xmlns:a16="http://schemas.microsoft.com/office/drawing/2014/main" id="{61AEC681-8190-4EB2-947B-BA0E479BECF6}"/>
              </a:ext>
            </a:extLst>
          </p:cNvPr>
          <p:cNvGraphicFramePr>
            <a:graphicFrameLocks/>
          </p:cNvGraphicFramePr>
          <p:nvPr>
            <p:extLst>
              <p:ext uri="{D42A27DB-BD31-4B8C-83A1-F6EECF244321}">
                <p14:modId xmlns:p14="http://schemas.microsoft.com/office/powerpoint/2010/main" val="77825005"/>
              </p:ext>
            </p:extLst>
          </p:nvPr>
        </p:nvGraphicFramePr>
        <p:xfrm>
          <a:off x="752475" y="1934309"/>
          <a:ext cx="11137449" cy="2756858"/>
        </p:xfrm>
        <a:graphic>
          <a:graphicData uri="http://schemas.openxmlformats.org/drawingml/2006/table">
            <a:tbl>
              <a:tblPr/>
              <a:tblGrid>
                <a:gridCol w="3355000">
                  <a:extLst>
                    <a:ext uri="{9D8B030D-6E8A-4147-A177-3AD203B41FA5}">
                      <a16:colId xmlns:a16="http://schemas.microsoft.com/office/drawing/2014/main" val="20000"/>
                    </a:ext>
                  </a:extLst>
                </a:gridCol>
                <a:gridCol w="1940945">
                  <a:extLst>
                    <a:ext uri="{9D8B030D-6E8A-4147-A177-3AD203B41FA5}">
                      <a16:colId xmlns:a16="http://schemas.microsoft.com/office/drawing/2014/main" val="20001"/>
                    </a:ext>
                  </a:extLst>
                </a:gridCol>
                <a:gridCol w="1946467">
                  <a:extLst>
                    <a:ext uri="{9D8B030D-6E8A-4147-A177-3AD203B41FA5}">
                      <a16:colId xmlns:a16="http://schemas.microsoft.com/office/drawing/2014/main" val="20002"/>
                    </a:ext>
                  </a:extLst>
                </a:gridCol>
                <a:gridCol w="1946467">
                  <a:extLst>
                    <a:ext uri="{9D8B030D-6E8A-4147-A177-3AD203B41FA5}">
                      <a16:colId xmlns:a16="http://schemas.microsoft.com/office/drawing/2014/main" val="20003"/>
                    </a:ext>
                  </a:extLst>
                </a:gridCol>
                <a:gridCol w="1948570">
                  <a:extLst>
                    <a:ext uri="{9D8B030D-6E8A-4147-A177-3AD203B41FA5}">
                      <a16:colId xmlns:a16="http://schemas.microsoft.com/office/drawing/2014/main" val="20004"/>
                    </a:ext>
                  </a:extLst>
                </a:gridCol>
              </a:tblGrid>
              <a:tr h="610593">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90000" marR="90000" marT="180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endParaRPr>
                    </a:p>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2007-6-30 </a:t>
                      </a:r>
                      <a:endPar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endParaRPr>
                    </a:p>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2006-12-31 </a:t>
                      </a:r>
                      <a:endPar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endParaRPr>
                    </a:p>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2005-12-31</a:t>
                      </a:r>
                      <a:endPar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endParaRPr>
                    </a:p>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2004-12-31 </a:t>
                      </a:r>
                      <a:endPar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81264">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资产负债率（母公司报表）</a:t>
                      </a:r>
                    </a:p>
                  </a:txBody>
                  <a:tcPr marL="90000" marR="90000" marT="180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29.72%</a:t>
                      </a:r>
                    </a:p>
                  </a:txBody>
                  <a:tcPr marL="90000" marR="90000" marT="180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30.37%</a:t>
                      </a:r>
                    </a:p>
                  </a:txBody>
                  <a:tcPr marL="90000" marR="90000" marT="180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31.04%</a:t>
                      </a:r>
                    </a:p>
                  </a:txBody>
                  <a:tcPr marL="90000" marR="90000" marT="180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29.45%</a:t>
                      </a:r>
                    </a:p>
                  </a:txBody>
                  <a:tcPr marL="90000" marR="90000" marT="180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0593">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itchFamily="18" charset="0"/>
                        </a:rPr>
                        <a:t>无形资产占净资产的比例</a:t>
                      </a:r>
                    </a:p>
                  </a:txBody>
                  <a:tcPr marL="90000" marR="90000" marT="180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0.6%</a:t>
                      </a:r>
                    </a:p>
                  </a:txBody>
                  <a:tcPr marL="90000" marR="90000" marT="180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0.7%</a:t>
                      </a:r>
                    </a:p>
                  </a:txBody>
                  <a:tcPr marL="90000" marR="90000" marT="180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0.6%</a:t>
                      </a:r>
                    </a:p>
                  </a:txBody>
                  <a:tcPr marL="90000" marR="90000" marT="180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0.5%</a:t>
                      </a:r>
                    </a:p>
                  </a:txBody>
                  <a:tcPr marL="90000" marR="90000" marT="180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0976">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itchFamily="18" charset="0"/>
                        </a:rPr>
                        <a:t>流动比率</a:t>
                      </a:r>
                    </a:p>
                  </a:txBody>
                  <a:tcPr marL="90000" marR="90000" marT="180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宋体" pitchFamily="2" charset="-122"/>
                          <a:ea typeface="宋体" pitchFamily="2" charset="-122"/>
                        </a:rPr>
                        <a:t>1.18</a:t>
                      </a:r>
                      <a:endParaRPr kumimoji="1" lang="en-US" altLang="zh-CN" sz="2000" b="0" i="0" u="none" strike="noStrike" cap="none" normalizeH="0" baseline="0" dirty="0">
                        <a:ln>
                          <a:noFill/>
                        </a:ln>
                        <a:solidFill>
                          <a:schemeClr val="tx1"/>
                        </a:solidFill>
                        <a:effectLst/>
                        <a:latin typeface="宋体" pitchFamily="2" charset="-122"/>
                        <a:ea typeface="宋体" pitchFamily="2" charset="-122"/>
                      </a:endParaRPr>
                    </a:p>
                  </a:txBody>
                  <a:tcPr marL="90000" marR="90000" marT="180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宋体" pitchFamily="2" charset="-122"/>
                          <a:ea typeface="宋体" pitchFamily="2" charset="-122"/>
                        </a:rPr>
                        <a:t>0.91</a:t>
                      </a:r>
                      <a:endParaRPr kumimoji="1" lang="en-US" altLang="zh-CN" sz="2000" b="0" i="0" u="none" strike="noStrike" cap="none" normalizeH="0" baseline="0" dirty="0">
                        <a:ln>
                          <a:noFill/>
                        </a:ln>
                        <a:solidFill>
                          <a:schemeClr val="tx1"/>
                        </a:solidFill>
                        <a:effectLst/>
                        <a:latin typeface="宋体" pitchFamily="2" charset="-122"/>
                        <a:ea typeface="宋体" pitchFamily="2" charset="-122"/>
                      </a:endParaRPr>
                    </a:p>
                  </a:txBody>
                  <a:tcPr marL="90000" marR="90000" marT="180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宋体" pitchFamily="2" charset="-122"/>
                          <a:ea typeface="宋体" pitchFamily="2" charset="-122"/>
                        </a:rPr>
                        <a:t>1.16</a:t>
                      </a:r>
                      <a:endParaRPr kumimoji="1" lang="en-US" altLang="zh-CN" sz="2000" b="0" i="0" u="none" strike="noStrike" cap="none" normalizeH="0" baseline="0" dirty="0">
                        <a:ln>
                          <a:noFill/>
                        </a:ln>
                        <a:solidFill>
                          <a:schemeClr val="tx1"/>
                        </a:solidFill>
                        <a:effectLst/>
                        <a:latin typeface="宋体" pitchFamily="2" charset="-122"/>
                        <a:ea typeface="宋体" pitchFamily="2" charset="-122"/>
                      </a:endParaRPr>
                    </a:p>
                  </a:txBody>
                  <a:tcPr marL="90000" marR="90000" marT="180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宋体" pitchFamily="2" charset="-122"/>
                          <a:ea typeface="宋体" pitchFamily="2" charset="-122"/>
                        </a:rPr>
                        <a:t>0.96</a:t>
                      </a:r>
                      <a:endParaRPr kumimoji="1" lang="en-US" altLang="zh-CN" sz="2000" b="0" i="0" u="none" strike="noStrike" cap="none" normalizeH="0" baseline="0" dirty="0">
                        <a:ln>
                          <a:noFill/>
                        </a:ln>
                        <a:solidFill>
                          <a:schemeClr val="tx1"/>
                        </a:solidFill>
                        <a:effectLst/>
                        <a:latin typeface="宋体" pitchFamily="2" charset="-122"/>
                        <a:ea typeface="宋体" pitchFamily="2" charset="-122"/>
                      </a:endParaRPr>
                    </a:p>
                  </a:txBody>
                  <a:tcPr marL="90000" marR="90000" marT="180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4361">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利息</a:t>
                      </a:r>
                      <a:r>
                        <a:rPr kumimoji="1" lang="zh-CN" altLang="en-US" sz="20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保障倍数</a:t>
                      </a:r>
                    </a:p>
                  </a:txBody>
                  <a:tcPr marL="90000" marR="90000" marT="180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87.35</a:t>
                      </a:r>
                    </a:p>
                  </a:txBody>
                  <a:tcPr marL="90000" marR="90000" marT="180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165.46</a:t>
                      </a:r>
                    </a:p>
                  </a:txBody>
                  <a:tcPr marL="90000" marR="90000" marT="180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221.80</a:t>
                      </a:r>
                    </a:p>
                  </a:txBody>
                  <a:tcPr marL="90000" marR="90000" marT="180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117.23</a:t>
                      </a:r>
                    </a:p>
                  </a:txBody>
                  <a:tcPr marL="90000" marR="90000" marT="180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0161013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2052</TotalTime>
  <Words>5089</Words>
  <Application>Microsoft Macintosh PowerPoint</Application>
  <PresentationFormat>宽屏</PresentationFormat>
  <Paragraphs>800</Paragraphs>
  <Slides>54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54</vt:i4>
      </vt:variant>
    </vt:vector>
  </HeadingPairs>
  <TitlesOfParts>
    <vt:vector size="62" baseType="lpstr">
      <vt:lpstr>等线</vt:lpstr>
      <vt:lpstr>等线 Light</vt:lpstr>
      <vt:lpstr>宋体</vt:lpstr>
      <vt:lpstr>Arial</vt:lpstr>
      <vt:lpstr>Cambria Math</vt:lpstr>
      <vt:lpstr>Times New Roman</vt:lpstr>
      <vt:lpstr>Wingdings</vt:lpstr>
      <vt:lpstr>Office 主题​​</vt:lpstr>
      <vt:lpstr>投资银行学  第五讲：证券的发行与承销</vt:lpstr>
      <vt:lpstr>第五讲：证券的发行与承销</vt:lpstr>
      <vt:lpstr>中国石油A股发行案例</vt:lpstr>
      <vt:lpstr>中国石油A股发行案例</vt:lpstr>
      <vt:lpstr>中国石油A股发行案例</vt:lpstr>
      <vt:lpstr>中国石油A股发行案例</vt:lpstr>
      <vt:lpstr>中国石油A股发行案例</vt:lpstr>
      <vt:lpstr>中国石油A股发行案例</vt:lpstr>
      <vt:lpstr>中国石油A股发行案例</vt:lpstr>
      <vt:lpstr>中国石油A股发行案例</vt:lpstr>
      <vt:lpstr>中国石油A股发行案例</vt:lpstr>
      <vt:lpstr>中国石油A股发行案例</vt:lpstr>
      <vt:lpstr>中国石油A股发行案例：发行基本情况</vt:lpstr>
      <vt:lpstr>中国石油A股发行案例</vt:lpstr>
      <vt:lpstr>中国石油A股发行案例</vt:lpstr>
      <vt:lpstr>中国石油A股发行案例</vt:lpstr>
      <vt:lpstr>中国石油A股发行案例</vt:lpstr>
      <vt:lpstr>中国石油A股发行案例</vt:lpstr>
      <vt:lpstr>格灵深瞳</vt:lpstr>
      <vt:lpstr>格灵深瞳</vt:lpstr>
      <vt:lpstr>格灵深瞳（688207）</vt:lpstr>
      <vt:lpstr>格灵深瞳</vt:lpstr>
      <vt:lpstr>格灵深瞳</vt:lpstr>
      <vt:lpstr>格灵深瞳</vt:lpstr>
      <vt:lpstr>格灵深瞳</vt:lpstr>
      <vt:lpstr>格灵深瞳</vt:lpstr>
      <vt:lpstr>格灵深瞳</vt:lpstr>
      <vt:lpstr>格灵深瞳</vt:lpstr>
      <vt:lpstr>格灵深瞳</vt:lpstr>
      <vt:lpstr>格灵深瞳</vt:lpstr>
      <vt:lpstr>格灵深瞳</vt:lpstr>
      <vt:lpstr>格灵深瞳</vt:lpstr>
      <vt:lpstr>格灵深瞳</vt:lpstr>
      <vt:lpstr>格灵深瞳</vt:lpstr>
      <vt:lpstr>IPO抑价 （IPO underpricing）</vt:lpstr>
      <vt:lpstr>IPO抑价 （IPO underpricing）</vt:lpstr>
      <vt:lpstr>IPO溢价</vt:lpstr>
      <vt:lpstr>债券的发行业务</vt:lpstr>
      <vt:lpstr>债券的发行业务</vt:lpstr>
      <vt:lpstr>债券的发行业务</vt:lpstr>
      <vt:lpstr>中信证券债券与股票承销业务对比（亿元人民币）</vt:lpstr>
      <vt:lpstr>债券的发行业务</vt:lpstr>
      <vt:lpstr>债券的发行业务</vt:lpstr>
      <vt:lpstr>标准普尔，穆迪信用等级符号</vt:lpstr>
      <vt:lpstr>债券的信用等级及含义</vt:lpstr>
      <vt:lpstr>债券的发行业务</vt:lpstr>
      <vt:lpstr>债券的发行业务</vt:lpstr>
      <vt:lpstr>债券的发行业务</vt:lpstr>
      <vt:lpstr>债券的发行业务</vt:lpstr>
      <vt:lpstr>债券的发行业务：收益率竞价</vt:lpstr>
      <vt:lpstr>债券的发行业务</vt:lpstr>
      <vt:lpstr>债券的发行业务</vt:lpstr>
      <vt:lpstr>Ding, Xiong and Zhang (2021 JFE) Issuance overpricing of China’s corporate debt securities</vt:lpstr>
      <vt:lpstr>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风险投资的基本概念</dc:title>
  <dc:creator>#WANG YING (G3530991N)#</dc:creator>
  <cp:lastModifiedBy>Lu Zhiyu</cp:lastModifiedBy>
  <cp:revision>94</cp:revision>
  <dcterms:created xsi:type="dcterms:W3CDTF">2019-07-23T02:02:12Z</dcterms:created>
  <dcterms:modified xsi:type="dcterms:W3CDTF">2024-12-08T11:59:07Z</dcterms:modified>
</cp:coreProperties>
</file>