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92" r:id="rId2"/>
    <p:sldId id="261" r:id="rId3"/>
    <p:sldId id="293" r:id="rId4"/>
    <p:sldId id="294" r:id="rId5"/>
    <p:sldId id="320" r:id="rId6"/>
    <p:sldId id="295" r:id="rId7"/>
    <p:sldId id="296" r:id="rId8"/>
    <p:sldId id="297" r:id="rId9"/>
    <p:sldId id="298" r:id="rId10"/>
    <p:sldId id="299" r:id="rId11"/>
    <p:sldId id="316" r:id="rId12"/>
    <p:sldId id="300" r:id="rId13"/>
    <p:sldId id="315" r:id="rId14"/>
    <p:sldId id="321" r:id="rId15"/>
    <p:sldId id="317" r:id="rId16"/>
    <p:sldId id="314" r:id="rId17"/>
    <p:sldId id="313" r:id="rId18"/>
    <p:sldId id="312" r:id="rId19"/>
    <p:sldId id="311" r:id="rId20"/>
    <p:sldId id="310" r:id="rId21"/>
    <p:sldId id="309" r:id="rId22"/>
    <p:sldId id="308" r:id="rId23"/>
    <p:sldId id="307" r:id="rId24"/>
    <p:sldId id="306" r:id="rId25"/>
    <p:sldId id="305" r:id="rId26"/>
    <p:sldId id="304" r:id="rId27"/>
    <p:sldId id="303" r:id="rId28"/>
    <p:sldId id="302" r:id="rId29"/>
    <p:sldId id="318" r:id="rId30"/>
    <p:sldId id="319" r:id="rId31"/>
    <p:sldId id="289"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94" d="100"/>
          <a:sy n="94" d="100"/>
        </p:scale>
        <p:origin x="62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A9877F-254E-4274-A02C-8EDEF175DC57}" type="datetimeFigureOut">
              <a:rPr lang="zh-CN" altLang="en-US" smtClean="0"/>
              <a:t>2024/10/21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516B5C-3DE1-46D6-A5C5-7E535EB81B59}" type="slidenum">
              <a:rPr lang="zh-CN" altLang="en-US" smtClean="0"/>
              <a:t>‹#›</a:t>
            </a:fld>
            <a:endParaRPr lang="zh-CN" altLang="en-US"/>
          </a:p>
        </p:txBody>
      </p:sp>
    </p:spTree>
    <p:extLst>
      <p:ext uri="{BB962C8B-B14F-4D97-AF65-F5344CB8AC3E}">
        <p14:creationId xmlns:p14="http://schemas.microsoft.com/office/powerpoint/2010/main" val="2405621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AFF9C6-F222-4525-88B7-29140DF5E78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B40AEFF-122F-4691-9F60-2A1EB44723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4B98DB9-2389-4743-9CF7-20BF363105C1}"/>
              </a:ext>
            </a:extLst>
          </p:cNvPr>
          <p:cNvSpPr>
            <a:spLocks noGrp="1"/>
          </p:cNvSpPr>
          <p:nvPr>
            <p:ph type="dt" sz="half" idx="10"/>
          </p:nvPr>
        </p:nvSpPr>
        <p:spPr/>
        <p:txBody>
          <a:bodyPr/>
          <a:lstStyle/>
          <a:p>
            <a:fld id="{C42669F5-2EF7-4130-B839-EA24856E535B}" type="datetime1">
              <a:rPr lang="zh-CN" altLang="en-US" smtClean="0"/>
              <a:t>2024/10/21</a:t>
            </a:fld>
            <a:endParaRPr lang="zh-CN" altLang="en-US"/>
          </a:p>
        </p:txBody>
      </p:sp>
      <p:sp>
        <p:nvSpPr>
          <p:cNvPr id="5" name="页脚占位符 4">
            <a:extLst>
              <a:ext uri="{FF2B5EF4-FFF2-40B4-BE49-F238E27FC236}">
                <a16:creationId xmlns:a16="http://schemas.microsoft.com/office/drawing/2014/main" id="{661FD188-B2B2-4AD3-AD11-745554AC9FC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6AF886D-B6D7-4011-B8E5-2320DD3B4F70}"/>
              </a:ext>
            </a:extLst>
          </p:cNvPr>
          <p:cNvSpPr>
            <a:spLocks noGrp="1"/>
          </p:cNvSpPr>
          <p:nvPr>
            <p:ph type="sldNum" sz="quarter" idx="12"/>
          </p:nvPr>
        </p:nvSpPr>
        <p:spPr/>
        <p:txBody>
          <a:bodyPr/>
          <a:lstStyle/>
          <a:p>
            <a:fld id="{D59A92B6-63D0-4749-8E4E-E12FD465A899}" type="slidenum">
              <a:rPr lang="zh-CN" altLang="en-US" smtClean="0"/>
              <a:t>‹#›</a:t>
            </a:fld>
            <a:endParaRPr lang="zh-CN" altLang="en-US"/>
          </a:p>
        </p:txBody>
      </p:sp>
    </p:spTree>
    <p:extLst>
      <p:ext uri="{BB962C8B-B14F-4D97-AF65-F5344CB8AC3E}">
        <p14:creationId xmlns:p14="http://schemas.microsoft.com/office/powerpoint/2010/main" val="3823623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BC989E-BA38-4F6D-B1C1-9E8136CB8DF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1E14E64-F048-461D-92E6-08F0CB8B354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EF7FAB4-ECE2-43D4-9990-703EB8A0E694}"/>
              </a:ext>
            </a:extLst>
          </p:cNvPr>
          <p:cNvSpPr>
            <a:spLocks noGrp="1"/>
          </p:cNvSpPr>
          <p:nvPr>
            <p:ph type="dt" sz="half" idx="10"/>
          </p:nvPr>
        </p:nvSpPr>
        <p:spPr/>
        <p:txBody>
          <a:bodyPr/>
          <a:lstStyle/>
          <a:p>
            <a:fld id="{9930A21B-3D6C-4968-ABD8-6E1993A33CCA}" type="datetime1">
              <a:rPr lang="zh-CN" altLang="en-US" smtClean="0"/>
              <a:t>2024/10/21</a:t>
            </a:fld>
            <a:endParaRPr lang="zh-CN" altLang="en-US"/>
          </a:p>
        </p:txBody>
      </p:sp>
      <p:sp>
        <p:nvSpPr>
          <p:cNvPr id="5" name="页脚占位符 4">
            <a:extLst>
              <a:ext uri="{FF2B5EF4-FFF2-40B4-BE49-F238E27FC236}">
                <a16:creationId xmlns:a16="http://schemas.microsoft.com/office/drawing/2014/main" id="{27DF7F7E-6657-4C98-9371-B500B226A9E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1D4B315-7469-4AE6-9F65-E72BB56674C4}"/>
              </a:ext>
            </a:extLst>
          </p:cNvPr>
          <p:cNvSpPr>
            <a:spLocks noGrp="1"/>
          </p:cNvSpPr>
          <p:nvPr>
            <p:ph type="sldNum" sz="quarter" idx="12"/>
          </p:nvPr>
        </p:nvSpPr>
        <p:spPr/>
        <p:txBody>
          <a:bodyPr/>
          <a:lstStyle/>
          <a:p>
            <a:fld id="{D59A92B6-63D0-4749-8E4E-E12FD465A899}" type="slidenum">
              <a:rPr lang="zh-CN" altLang="en-US" smtClean="0"/>
              <a:t>‹#›</a:t>
            </a:fld>
            <a:endParaRPr lang="zh-CN" altLang="en-US"/>
          </a:p>
        </p:txBody>
      </p:sp>
    </p:spTree>
    <p:extLst>
      <p:ext uri="{BB962C8B-B14F-4D97-AF65-F5344CB8AC3E}">
        <p14:creationId xmlns:p14="http://schemas.microsoft.com/office/powerpoint/2010/main" val="96425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887F699-828C-4849-8357-A2D432F9B97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F4F5A63-1D48-4C2C-BCE1-6E472DE21CD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5A28011-020A-4E98-936F-68C96BDBA94E}"/>
              </a:ext>
            </a:extLst>
          </p:cNvPr>
          <p:cNvSpPr>
            <a:spLocks noGrp="1"/>
          </p:cNvSpPr>
          <p:nvPr>
            <p:ph type="dt" sz="half" idx="10"/>
          </p:nvPr>
        </p:nvSpPr>
        <p:spPr/>
        <p:txBody>
          <a:bodyPr/>
          <a:lstStyle/>
          <a:p>
            <a:fld id="{ECFE351F-B0F8-4B90-BE1C-4AEE8CDD6201}" type="datetime1">
              <a:rPr lang="zh-CN" altLang="en-US" smtClean="0"/>
              <a:t>2024/10/21</a:t>
            </a:fld>
            <a:endParaRPr lang="zh-CN" altLang="en-US"/>
          </a:p>
        </p:txBody>
      </p:sp>
      <p:sp>
        <p:nvSpPr>
          <p:cNvPr id="5" name="页脚占位符 4">
            <a:extLst>
              <a:ext uri="{FF2B5EF4-FFF2-40B4-BE49-F238E27FC236}">
                <a16:creationId xmlns:a16="http://schemas.microsoft.com/office/drawing/2014/main" id="{00EF86B9-2C23-44BC-B896-BAF6D1EB966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62490F4-8CBA-46F3-B85A-8320F71C0C31}"/>
              </a:ext>
            </a:extLst>
          </p:cNvPr>
          <p:cNvSpPr>
            <a:spLocks noGrp="1"/>
          </p:cNvSpPr>
          <p:nvPr>
            <p:ph type="sldNum" sz="quarter" idx="12"/>
          </p:nvPr>
        </p:nvSpPr>
        <p:spPr/>
        <p:txBody>
          <a:bodyPr/>
          <a:lstStyle/>
          <a:p>
            <a:fld id="{D59A92B6-63D0-4749-8E4E-E12FD465A899}" type="slidenum">
              <a:rPr lang="zh-CN" altLang="en-US" smtClean="0"/>
              <a:t>‹#›</a:t>
            </a:fld>
            <a:endParaRPr lang="zh-CN" altLang="en-US"/>
          </a:p>
        </p:txBody>
      </p:sp>
    </p:spTree>
    <p:extLst>
      <p:ext uri="{BB962C8B-B14F-4D97-AF65-F5344CB8AC3E}">
        <p14:creationId xmlns:p14="http://schemas.microsoft.com/office/powerpoint/2010/main" val="1562176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8B1B14-0EDF-4D11-809A-9E8B7EF3B84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010E39C-166B-40AC-B5BE-D4DCD52513E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BB10161-F7EE-4845-9D79-01931240B298}"/>
              </a:ext>
            </a:extLst>
          </p:cNvPr>
          <p:cNvSpPr>
            <a:spLocks noGrp="1"/>
          </p:cNvSpPr>
          <p:nvPr>
            <p:ph type="dt" sz="half" idx="10"/>
          </p:nvPr>
        </p:nvSpPr>
        <p:spPr/>
        <p:txBody>
          <a:bodyPr/>
          <a:lstStyle/>
          <a:p>
            <a:fld id="{32B9341F-68DF-4EE7-92DD-CBB6BDD2212C}" type="datetime1">
              <a:rPr lang="zh-CN" altLang="en-US" smtClean="0"/>
              <a:t>2024/10/21</a:t>
            </a:fld>
            <a:endParaRPr lang="zh-CN" altLang="en-US"/>
          </a:p>
        </p:txBody>
      </p:sp>
      <p:sp>
        <p:nvSpPr>
          <p:cNvPr id="5" name="页脚占位符 4">
            <a:extLst>
              <a:ext uri="{FF2B5EF4-FFF2-40B4-BE49-F238E27FC236}">
                <a16:creationId xmlns:a16="http://schemas.microsoft.com/office/drawing/2014/main" id="{9DA7E2A3-D64E-4DAE-8B03-E02CCEFA305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47336C2-5624-4FA8-8DCF-A3397C6BAEF2}"/>
              </a:ext>
            </a:extLst>
          </p:cNvPr>
          <p:cNvSpPr>
            <a:spLocks noGrp="1"/>
          </p:cNvSpPr>
          <p:nvPr>
            <p:ph type="sldNum" sz="quarter" idx="12"/>
          </p:nvPr>
        </p:nvSpPr>
        <p:spPr/>
        <p:txBody>
          <a:bodyPr/>
          <a:lstStyle/>
          <a:p>
            <a:fld id="{D59A92B6-63D0-4749-8E4E-E12FD465A899}" type="slidenum">
              <a:rPr lang="zh-CN" altLang="en-US" smtClean="0"/>
              <a:t>‹#›</a:t>
            </a:fld>
            <a:endParaRPr lang="zh-CN" altLang="en-US"/>
          </a:p>
        </p:txBody>
      </p:sp>
    </p:spTree>
    <p:extLst>
      <p:ext uri="{BB962C8B-B14F-4D97-AF65-F5344CB8AC3E}">
        <p14:creationId xmlns:p14="http://schemas.microsoft.com/office/powerpoint/2010/main" val="3758720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CA57BB-5658-493A-8102-F979E5E5846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0C22489-0943-4201-B000-E73EEB8862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DC146AE-BAC0-492F-9973-F03553F03022}"/>
              </a:ext>
            </a:extLst>
          </p:cNvPr>
          <p:cNvSpPr>
            <a:spLocks noGrp="1"/>
          </p:cNvSpPr>
          <p:nvPr>
            <p:ph type="dt" sz="half" idx="10"/>
          </p:nvPr>
        </p:nvSpPr>
        <p:spPr/>
        <p:txBody>
          <a:bodyPr/>
          <a:lstStyle/>
          <a:p>
            <a:fld id="{6D1D5069-D30A-41EC-99C9-109327F13D2F}" type="datetime1">
              <a:rPr lang="zh-CN" altLang="en-US" smtClean="0"/>
              <a:t>2024/10/21</a:t>
            </a:fld>
            <a:endParaRPr lang="zh-CN" altLang="en-US"/>
          </a:p>
        </p:txBody>
      </p:sp>
      <p:sp>
        <p:nvSpPr>
          <p:cNvPr id="5" name="页脚占位符 4">
            <a:extLst>
              <a:ext uri="{FF2B5EF4-FFF2-40B4-BE49-F238E27FC236}">
                <a16:creationId xmlns:a16="http://schemas.microsoft.com/office/drawing/2014/main" id="{CFA740B5-3FDC-4485-AE53-BD03F013E84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68D14E6-ACB3-4CE8-A079-46CFC982B405}"/>
              </a:ext>
            </a:extLst>
          </p:cNvPr>
          <p:cNvSpPr>
            <a:spLocks noGrp="1"/>
          </p:cNvSpPr>
          <p:nvPr>
            <p:ph type="sldNum" sz="quarter" idx="12"/>
          </p:nvPr>
        </p:nvSpPr>
        <p:spPr/>
        <p:txBody>
          <a:bodyPr/>
          <a:lstStyle/>
          <a:p>
            <a:fld id="{D59A92B6-63D0-4749-8E4E-E12FD465A899}" type="slidenum">
              <a:rPr lang="zh-CN" altLang="en-US" smtClean="0"/>
              <a:t>‹#›</a:t>
            </a:fld>
            <a:endParaRPr lang="zh-CN" altLang="en-US"/>
          </a:p>
        </p:txBody>
      </p:sp>
    </p:spTree>
    <p:extLst>
      <p:ext uri="{BB962C8B-B14F-4D97-AF65-F5344CB8AC3E}">
        <p14:creationId xmlns:p14="http://schemas.microsoft.com/office/powerpoint/2010/main" val="1716638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F943C4-A1E4-4AD0-967E-6C10DC49869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6BEDCBA-DAC2-400F-B699-F59E45D7AA3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47E1168-6A0E-4846-80FE-D9DF6A9BB68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C1C0576-98AB-4019-8E7B-5392CA718DCF}"/>
              </a:ext>
            </a:extLst>
          </p:cNvPr>
          <p:cNvSpPr>
            <a:spLocks noGrp="1"/>
          </p:cNvSpPr>
          <p:nvPr>
            <p:ph type="dt" sz="half" idx="10"/>
          </p:nvPr>
        </p:nvSpPr>
        <p:spPr/>
        <p:txBody>
          <a:bodyPr/>
          <a:lstStyle/>
          <a:p>
            <a:fld id="{744D1571-853D-4CD7-82C5-1FBEC2B866E9}" type="datetime1">
              <a:rPr lang="zh-CN" altLang="en-US" smtClean="0"/>
              <a:t>2024/10/21</a:t>
            </a:fld>
            <a:endParaRPr lang="zh-CN" altLang="en-US"/>
          </a:p>
        </p:txBody>
      </p:sp>
      <p:sp>
        <p:nvSpPr>
          <p:cNvPr id="6" name="页脚占位符 5">
            <a:extLst>
              <a:ext uri="{FF2B5EF4-FFF2-40B4-BE49-F238E27FC236}">
                <a16:creationId xmlns:a16="http://schemas.microsoft.com/office/drawing/2014/main" id="{F97F1711-6F65-46DB-B91F-87582B4C81C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264434D-35AD-4116-A2BB-1869548FDC49}"/>
              </a:ext>
            </a:extLst>
          </p:cNvPr>
          <p:cNvSpPr>
            <a:spLocks noGrp="1"/>
          </p:cNvSpPr>
          <p:nvPr>
            <p:ph type="sldNum" sz="quarter" idx="12"/>
          </p:nvPr>
        </p:nvSpPr>
        <p:spPr/>
        <p:txBody>
          <a:bodyPr/>
          <a:lstStyle/>
          <a:p>
            <a:fld id="{D59A92B6-63D0-4749-8E4E-E12FD465A899}" type="slidenum">
              <a:rPr lang="zh-CN" altLang="en-US" smtClean="0"/>
              <a:t>‹#›</a:t>
            </a:fld>
            <a:endParaRPr lang="zh-CN" altLang="en-US"/>
          </a:p>
        </p:txBody>
      </p:sp>
    </p:spTree>
    <p:extLst>
      <p:ext uri="{BB962C8B-B14F-4D97-AF65-F5344CB8AC3E}">
        <p14:creationId xmlns:p14="http://schemas.microsoft.com/office/powerpoint/2010/main" val="1279364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35EBF1-87EC-43A1-B987-0FC5E2FA42D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BABACE6-D762-488E-935F-FE8C8A4F2E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C597905-783E-4052-B539-3B3F5341AC1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80B6ED4-58D6-4CD0-A40F-40E2BD7134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14F54F2-6DF2-4A07-9220-79E0852F0C3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77D593A-D1EC-40C9-A963-099E876A7B6C}"/>
              </a:ext>
            </a:extLst>
          </p:cNvPr>
          <p:cNvSpPr>
            <a:spLocks noGrp="1"/>
          </p:cNvSpPr>
          <p:nvPr>
            <p:ph type="dt" sz="half" idx="10"/>
          </p:nvPr>
        </p:nvSpPr>
        <p:spPr/>
        <p:txBody>
          <a:bodyPr/>
          <a:lstStyle/>
          <a:p>
            <a:fld id="{598B9FED-0399-4D9F-97F4-0CBDD330387A}" type="datetime1">
              <a:rPr lang="zh-CN" altLang="en-US" smtClean="0"/>
              <a:t>2024/10/21</a:t>
            </a:fld>
            <a:endParaRPr lang="zh-CN" altLang="en-US"/>
          </a:p>
        </p:txBody>
      </p:sp>
      <p:sp>
        <p:nvSpPr>
          <p:cNvPr id="8" name="页脚占位符 7">
            <a:extLst>
              <a:ext uri="{FF2B5EF4-FFF2-40B4-BE49-F238E27FC236}">
                <a16:creationId xmlns:a16="http://schemas.microsoft.com/office/drawing/2014/main" id="{0402CB34-01A9-497F-B677-6C96D3D0359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7271608-A9BB-4093-9782-F4A66E1AF5B0}"/>
              </a:ext>
            </a:extLst>
          </p:cNvPr>
          <p:cNvSpPr>
            <a:spLocks noGrp="1"/>
          </p:cNvSpPr>
          <p:nvPr>
            <p:ph type="sldNum" sz="quarter" idx="12"/>
          </p:nvPr>
        </p:nvSpPr>
        <p:spPr/>
        <p:txBody>
          <a:bodyPr/>
          <a:lstStyle/>
          <a:p>
            <a:fld id="{D59A92B6-63D0-4749-8E4E-E12FD465A899}" type="slidenum">
              <a:rPr lang="zh-CN" altLang="en-US" smtClean="0"/>
              <a:t>‹#›</a:t>
            </a:fld>
            <a:endParaRPr lang="zh-CN" altLang="en-US"/>
          </a:p>
        </p:txBody>
      </p:sp>
    </p:spTree>
    <p:extLst>
      <p:ext uri="{BB962C8B-B14F-4D97-AF65-F5344CB8AC3E}">
        <p14:creationId xmlns:p14="http://schemas.microsoft.com/office/powerpoint/2010/main" val="307889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C8C03E-42C7-4A1B-A325-0662FA181FC1}"/>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9B3F21B-3D5D-4308-BB59-3DCD4973740C}"/>
              </a:ext>
            </a:extLst>
          </p:cNvPr>
          <p:cNvSpPr>
            <a:spLocks noGrp="1"/>
          </p:cNvSpPr>
          <p:nvPr>
            <p:ph type="dt" sz="half" idx="10"/>
          </p:nvPr>
        </p:nvSpPr>
        <p:spPr/>
        <p:txBody>
          <a:bodyPr/>
          <a:lstStyle/>
          <a:p>
            <a:fld id="{C6B81589-2489-4358-9A94-2E59B5AD381F}" type="datetime1">
              <a:rPr lang="zh-CN" altLang="en-US" smtClean="0"/>
              <a:t>2024/10/21</a:t>
            </a:fld>
            <a:endParaRPr lang="zh-CN" altLang="en-US"/>
          </a:p>
        </p:txBody>
      </p:sp>
      <p:sp>
        <p:nvSpPr>
          <p:cNvPr id="4" name="页脚占位符 3">
            <a:extLst>
              <a:ext uri="{FF2B5EF4-FFF2-40B4-BE49-F238E27FC236}">
                <a16:creationId xmlns:a16="http://schemas.microsoft.com/office/drawing/2014/main" id="{EFB62DCB-328B-4680-805A-EE0BF6BBB02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148A734-256D-42B9-8CD2-EACED68792F5}"/>
              </a:ext>
            </a:extLst>
          </p:cNvPr>
          <p:cNvSpPr>
            <a:spLocks noGrp="1"/>
          </p:cNvSpPr>
          <p:nvPr>
            <p:ph type="sldNum" sz="quarter" idx="12"/>
          </p:nvPr>
        </p:nvSpPr>
        <p:spPr/>
        <p:txBody>
          <a:bodyPr/>
          <a:lstStyle/>
          <a:p>
            <a:fld id="{D59A92B6-63D0-4749-8E4E-E12FD465A899}" type="slidenum">
              <a:rPr lang="zh-CN" altLang="en-US" smtClean="0"/>
              <a:t>‹#›</a:t>
            </a:fld>
            <a:endParaRPr lang="zh-CN" altLang="en-US"/>
          </a:p>
        </p:txBody>
      </p:sp>
    </p:spTree>
    <p:extLst>
      <p:ext uri="{BB962C8B-B14F-4D97-AF65-F5344CB8AC3E}">
        <p14:creationId xmlns:p14="http://schemas.microsoft.com/office/powerpoint/2010/main" val="3929599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411E40D-86E6-4F6E-9F90-2F893D5143F2}"/>
              </a:ext>
            </a:extLst>
          </p:cNvPr>
          <p:cNvSpPr>
            <a:spLocks noGrp="1"/>
          </p:cNvSpPr>
          <p:nvPr>
            <p:ph type="dt" sz="half" idx="10"/>
          </p:nvPr>
        </p:nvSpPr>
        <p:spPr/>
        <p:txBody>
          <a:bodyPr/>
          <a:lstStyle/>
          <a:p>
            <a:fld id="{290F4150-7F95-4BAC-90D9-B1682119C563}" type="datetime1">
              <a:rPr lang="zh-CN" altLang="en-US" smtClean="0"/>
              <a:t>2024/10/21</a:t>
            </a:fld>
            <a:endParaRPr lang="zh-CN" altLang="en-US"/>
          </a:p>
        </p:txBody>
      </p:sp>
      <p:sp>
        <p:nvSpPr>
          <p:cNvPr id="3" name="页脚占位符 2">
            <a:extLst>
              <a:ext uri="{FF2B5EF4-FFF2-40B4-BE49-F238E27FC236}">
                <a16:creationId xmlns:a16="http://schemas.microsoft.com/office/drawing/2014/main" id="{1982147B-E659-4D78-A343-06A8F1C4C33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8F796ED-8D42-497B-B4EA-B122773C6B97}"/>
              </a:ext>
            </a:extLst>
          </p:cNvPr>
          <p:cNvSpPr>
            <a:spLocks noGrp="1"/>
          </p:cNvSpPr>
          <p:nvPr>
            <p:ph type="sldNum" sz="quarter" idx="12"/>
          </p:nvPr>
        </p:nvSpPr>
        <p:spPr/>
        <p:txBody>
          <a:bodyPr/>
          <a:lstStyle/>
          <a:p>
            <a:fld id="{D59A92B6-63D0-4749-8E4E-E12FD465A899}" type="slidenum">
              <a:rPr lang="zh-CN" altLang="en-US" smtClean="0"/>
              <a:t>‹#›</a:t>
            </a:fld>
            <a:endParaRPr lang="zh-CN" altLang="en-US"/>
          </a:p>
        </p:txBody>
      </p:sp>
    </p:spTree>
    <p:extLst>
      <p:ext uri="{BB962C8B-B14F-4D97-AF65-F5344CB8AC3E}">
        <p14:creationId xmlns:p14="http://schemas.microsoft.com/office/powerpoint/2010/main" val="1788851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F605AB-DBD9-4EA6-A9F5-9B2FC047E70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E151510-A048-40FF-BCB2-83E48736E7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377FA79-CA47-4201-B821-E2274CBC6F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05ADA46-F06D-498E-BDA6-52D2C62BE83C}"/>
              </a:ext>
            </a:extLst>
          </p:cNvPr>
          <p:cNvSpPr>
            <a:spLocks noGrp="1"/>
          </p:cNvSpPr>
          <p:nvPr>
            <p:ph type="dt" sz="half" idx="10"/>
          </p:nvPr>
        </p:nvSpPr>
        <p:spPr/>
        <p:txBody>
          <a:bodyPr/>
          <a:lstStyle/>
          <a:p>
            <a:fld id="{9D90E69A-8318-4447-8540-6AFFA807378A}" type="datetime1">
              <a:rPr lang="zh-CN" altLang="en-US" smtClean="0"/>
              <a:t>2024/10/21</a:t>
            </a:fld>
            <a:endParaRPr lang="zh-CN" altLang="en-US"/>
          </a:p>
        </p:txBody>
      </p:sp>
      <p:sp>
        <p:nvSpPr>
          <p:cNvPr id="6" name="页脚占位符 5">
            <a:extLst>
              <a:ext uri="{FF2B5EF4-FFF2-40B4-BE49-F238E27FC236}">
                <a16:creationId xmlns:a16="http://schemas.microsoft.com/office/drawing/2014/main" id="{FA3BF2F2-2625-4EFB-8C80-71D2AEBCAD9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550DEA6-707E-4F77-9F6E-857D7DCBA075}"/>
              </a:ext>
            </a:extLst>
          </p:cNvPr>
          <p:cNvSpPr>
            <a:spLocks noGrp="1"/>
          </p:cNvSpPr>
          <p:nvPr>
            <p:ph type="sldNum" sz="quarter" idx="12"/>
          </p:nvPr>
        </p:nvSpPr>
        <p:spPr/>
        <p:txBody>
          <a:bodyPr/>
          <a:lstStyle/>
          <a:p>
            <a:fld id="{D59A92B6-63D0-4749-8E4E-E12FD465A899}" type="slidenum">
              <a:rPr lang="zh-CN" altLang="en-US" smtClean="0"/>
              <a:t>‹#›</a:t>
            </a:fld>
            <a:endParaRPr lang="zh-CN" altLang="en-US"/>
          </a:p>
        </p:txBody>
      </p:sp>
    </p:spTree>
    <p:extLst>
      <p:ext uri="{BB962C8B-B14F-4D97-AF65-F5344CB8AC3E}">
        <p14:creationId xmlns:p14="http://schemas.microsoft.com/office/powerpoint/2010/main" val="3730739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B87DA7-7063-4A68-8252-CCB24F6297A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582F09A-E0C5-4A75-86CC-4D0D9EEAD6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374E280-B5E6-4344-A55F-8BDFAA2DA8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B325087-DEDB-4271-94F5-A67A39F2AE55}"/>
              </a:ext>
            </a:extLst>
          </p:cNvPr>
          <p:cNvSpPr>
            <a:spLocks noGrp="1"/>
          </p:cNvSpPr>
          <p:nvPr>
            <p:ph type="dt" sz="half" idx="10"/>
          </p:nvPr>
        </p:nvSpPr>
        <p:spPr/>
        <p:txBody>
          <a:bodyPr/>
          <a:lstStyle/>
          <a:p>
            <a:fld id="{F79A3C8F-477B-463E-BD08-1167CB35F34D}" type="datetime1">
              <a:rPr lang="zh-CN" altLang="en-US" smtClean="0"/>
              <a:t>2024/10/21</a:t>
            </a:fld>
            <a:endParaRPr lang="zh-CN" altLang="en-US"/>
          </a:p>
        </p:txBody>
      </p:sp>
      <p:sp>
        <p:nvSpPr>
          <p:cNvPr id="6" name="页脚占位符 5">
            <a:extLst>
              <a:ext uri="{FF2B5EF4-FFF2-40B4-BE49-F238E27FC236}">
                <a16:creationId xmlns:a16="http://schemas.microsoft.com/office/drawing/2014/main" id="{EF0BABB0-C4EF-4B37-8029-3CFA59B0542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EF9C9D2-9135-4374-967E-5F69D23B3328}"/>
              </a:ext>
            </a:extLst>
          </p:cNvPr>
          <p:cNvSpPr>
            <a:spLocks noGrp="1"/>
          </p:cNvSpPr>
          <p:nvPr>
            <p:ph type="sldNum" sz="quarter" idx="12"/>
          </p:nvPr>
        </p:nvSpPr>
        <p:spPr/>
        <p:txBody>
          <a:bodyPr/>
          <a:lstStyle/>
          <a:p>
            <a:fld id="{D59A92B6-63D0-4749-8E4E-E12FD465A899}" type="slidenum">
              <a:rPr lang="zh-CN" altLang="en-US" smtClean="0"/>
              <a:t>‹#›</a:t>
            </a:fld>
            <a:endParaRPr lang="zh-CN" altLang="en-US"/>
          </a:p>
        </p:txBody>
      </p:sp>
    </p:spTree>
    <p:extLst>
      <p:ext uri="{BB962C8B-B14F-4D97-AF65-F5344CB8AC3E}">
        <p14:creationId xmlns:p14="http://schemas.microsoft.com/office/powerpoint/2010/main" val="407848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8E46675-B03E-444A-83EB-E3C61A62E4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7BAE5E8-7C28-4F4F-805C-96A652E60D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6B1B5E9-1296-42A4-8502-7B96CB61CA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E6EF95-E371-444B-B426-C08BFB4B47C6}" type="datetime1">
              <a:rPr lang="zh-CN" altLang="en-US" smtClean="0"/>
              <a:t>2024/10/21</a:t>
            </a:fld>
            <a:endParaRPr lang="zh-CN" altLang="en-US"/>
          </a:p>
        </p:txBody>
      </p:sp>
      <p:sp>
        <p:nvSpPr>
          <p:cNvPr id="5" name="页脚占位符 4">
            <a:extLst>
              <a:ext uri="{FF2B5EF4-FFF2-40B4-BE49-F238E27FC236}">
                <a16:creationId xmlns:a16="http://schemas.microsoft.com/office/drawing/2014/main" id="{15AE2864-008E-4A57-A6CE-263DEBC767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9A16949-A0A3-4B1F-B9FC-E4057BC5B5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9A92B6-63D0-4749-8E4E-E12FD465A899}" type="slidenum">
              <a:rPr lang="zh-CN" altLang="en-US" smtClean="0"/>
              <a:t>‹#›</a:t>
            </a:fld>
            <a:endParaRPr lang="zh-CN" altLang="en-US"/>
          </a:p>
        </p:txBody>
      </p:sp>
    </p:spTree>
    <p:extLst>
      <p:ext uri="{BB962C8B-B14F-4D97-AF65-F5344CB8AC3E}">
        <p14:creationId xmlns:p14="http://schemas.microsoft.com/office/powerpoint/2010/main" val="34180049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00F3E0-C236-4F70-B452-2AB093D4D46F}"/>
              </a:ext>
            </a:extLst>
          </p:cNvPr>
          <p:cNvSpPr>
            <a:spLocks noGrp="1"/>
          </p:cNvSpPr>
          <p:nvPr>
            <p:ph type="ctrTitle"/>
          </p:nvPr>
        </p:nvSpPr>
        <p:spPr/>
        <p:txBody>
          <a:bodyPr>
            <a:normAutofit/>
          </a:bodyPr>
          <a:lstStyle/>
          <a:p>
            <a:r>
              <a:rPr lang="zh-CN" altLang="en-US" sz="3600" dirty="0">
                <a:latin typeface="宋体" panose="02010600030101010101" pitchFamily="2" charset="-122"/>
                <a:ea typeface="宋体" panose="02010600030101010101" pitchFamily="2" charset="-122"/>
              </a:rPr>
              <a:t>投资银行学</a:t>
            </a:r>
            <a:br>
              <a:rPr lang="en-US" altLang="zh-CN" sz="3600" dirty="0">
                <a:latin typeface="宋体" panose="02010600030101010101" pitchFamily="2" charset="-122"/>
                <a:ea typeface="宋体" panose="02010600030101010101" pitchFamily="2" charset="-122"/>
              </a:rPr>
            </a:br>
            <a:br>
              <a:rPr lang="en-US" altLang="zh-CN" sz="3600" dirty="0">
                <a:latin typeface="宋体" panose="02010600030101010101" pitchFamily="2" charset="-122"/>
                <a:ea typeface="宋体" panose="02010600030101010101" pitchFamily="2" charset="-122"/>
              </a:rPr>
            </a:br>
            <a:r>
              <a:rPr lang="zh-CN" altLang="en-US" sz="3600" dirty="0">
                <a:latin typeface="宋体" panose="02010600030101010101" pitchFamily="2" charset="-122"/>
                <a:ea typeface="宋体" panose="02010600030101010101" pitchFamily="2" charset="-122"/>
              </a:rPr>
              <a:t>第七讲：做市业务和自营业务</a:t>
            </a:r>
          </a:p>
        </p:txBody>
      </p:sp>
      <p:sp>
        <p:nvSpPr>
          <p:cNvPr id="3" name="副标题 2">
            <a:extLst>
              <a:ext uri="{FF2B5EF4-FFF2-40B4-BE49-F238E27FC236}">
                <a16:creationId xmlns:a16="http://schemas.microsoft.com/office/drawing/2014/main" id="{E463F1F7-9FC9-4F2A-8A1E-2D9933381F1D}"/>
              </a:ext>
            </a:extLst>
          </p:cNvPr>
          <p:cNvSpPr>
            <a:spLocks noGrp="1"/>
          </p:cNvSpPr>
          <p:nvPr>
            <p:ph type="subTitle" idx="1"/>
          </p:nvPr>
        </p:nvSpPr>
        <p:spPr>
          <a:xfrm>
            <a:off x="4859258" y="3621773"/>
            <a:ext cx="5090769" cy="1655762"/>
          </a:xfrm>
        </p:spPr>
        <p:txBody>
          <a:bodyPr anchor="ctr">
            <a:normAutofit/>
          </a:bodyPr>
          <a:lstStyle/>
          <a:p>
            <a:pPr algn="l"/>
            <a:r>
              <a:rPr lang="zh-CN" altLang="en-US" dirty="0">
                <a:latin typeface="宋体" panose="02010600030101010101" pitchFamily="2" charset="-122"/>
                <a:ea typeface="宋体" panose="02010600030101010101" pitchFamily="2" charset="-122"/>
              </a:rPr>
              <a:t>主讲人：王盈</a:t>
            </a:r>
            <a:endParaRPr lang="en-US" altLang="zh-CN" dirty="0">
              <a:latin typeface="宋体" panose="02010600030101010101" pitchFamily="2" charset="-122"/>
              <a:ea typeface="宋体" panose="02010600030101010101" pitchFamily="2" charset="-122"/>
            </a:endParaRPr>
          </a:p>
          <a:p>
            <a:pPr algn="l"/>
            <a:r>
              <a:rPr lang="zh-CN" altLang="en-US" dirty="0">
                <a:latin typeface="宋体" panose="02010600030101010101" pitchFamily="2" charset="-122"/>
                <a:ea typeface="宋体" panose="02010600030101010101" pitchFamily="2" charset="-122"/>
              </a:rPr>
              <a:t>邮箱：</a:t>
            </a:r>
            <a:r>
              <a:rPr lang="en-US" altLang="zh-CN" dirty="0">
                <a:latin typeface="宋体" panose="02010600030101010101" pitchFamily="2" charset="-122"/>
                <a:ea typeface="宋体" panose="02010600030101010101" pitchFamily="2" charset="-122"/>
              </a:rPr>
              <a:t>yywang@cufe.edu.cn</a:t>
            </a:r>
            <a:endParaRPr lang="zh-CN" altLang="en-US" dirty="0">
              <a:latin typeface="宋体" panose="02010600030101010101" pitchFamily="2" charset="-122"/>
              <a:ea typeface="宋体" panose="02010600030101010101" pitchFamily="2" charset="-122"/>
            </a:endParaRPr>
          </a:p>
        </p:txBody>
      </p:sp>
      <p:sp>
        <p:nvSpPr>
          <p:cNvPr id="4" name="灯片编号占位符 3">
            <a:extLst>
              <a:ext uri="{FF2B5EF4-FFF2-40B4-BE49-F238E27FC236}">
                <a16:creationId xmlns:a16="http://schemas.microsoft.com/office/drawing/2014/main" id="{4D272252-CBB8-4D09-A358-D326F5602936}"/>
              </a:ext>
            </a:extLst>
          </p:cNvPr>
          <p:cNvSpPr>
            <a:spLocks noGrp="1"/>
          </p:cNvSpPr>
          <p:nvPr>
            <p:ph type="sldNum" sz="quarter" idx="12"/>
          </p:nvPr>
        </p:nvSpPr>
        <p:spPr/>
        <p:txBody>
          <a:bodyPr/>
          <a:lstStyle/>
          <a:p>
            <a:fld id="{D59A92B6-63D0-4749-8E4E-E12FD465A899}" type="slidenum">
              <a:rPr lang="zh-CN" altLang="en-US" smtClean="0"/>
              <a:t>1</a:t>
            </a:fld>
            <a:endParaRPr lang="zh-CN" altLang="en-US" dirty="0"/>
          </a:p>
        </p:txBody>
      </p:sp>
    </p:spTree>
    <p:extLst>
      <p:ext uri="{BB962C8B-B14F-4D97-AF65-F5344CB8AC3E}">
        <p14:creationId xmlns:p14="http://schemas.microsoft.com/office/powerpoint/2010/main" val="505453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6"/>
            <a:ext cx="10515600" cy="679904"/>
          </a:xfrm>
        </p:spPr>
        <p:txBody>
          <a:bodyPr>
            <a:normAutofit/>
          </a:bodyPr>
          <a:lstStyle/>
          <a:p>
            <a:r>
              <a:rPr lang="zh-CN" altLang="en-US" sz="2800" dirty="0">
                <a:latin typeface="宋体" panose="02010600030101010101" pitchFamily="2" charset="-122"/>
                <a:ea typeface="宋体" panose="02010600030101010101" pitchFamily="2" charset="-122"/>
              </a:rPr>
              <a:t>做市商业务的优缺点</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205803"/>
            <a:ext cx="10515600" cy="4971160"/>
          </a:xfrm>
        </p:spPr>
        <p:txBody>
          <a:bodyPr>
            <a:normAutofit/>
          </a:bodyPr>
          <a:lstStyle/>
          <a:p>
            <a:pPr>
              <a:lnSpc>
                <a:spcPct val="110000"/>
              </a:lnSpc>
            </a:pPr>
            <a:r>
              <a:rPr lang="zh-CN" altLang="en-US" sz="2000" dirty="0">
                <a:latin typeface="宋体" panose="02010600030101010101" pitchFamily="2" charset="-122"/>
                <a:ea typeface="宋体" panose="02010600030101010101" pitchFamily="2" charset="-122"/>
              </a:rPr>
              <a:t>缺点</a:t>
            </a:r>
            <a:endParaRPr lang="en-US" altLang="zh-CN" sz="2000" dirty="0">
              <a:latin typeface="宋体" panose="02010600030101010101" pitchFamily="2" charset="-122"/>
              <a:ea typeface="宋体" panose="02010600030101010101" pitchFamily="2" charset="-122"/>
            </a:endParaRPr>
          </a:p>
          <a:p>
            <a:pPr marL="719138" indent="-361950">
              <a:lnSpc>
                <a:spcPct val="110000"/>
              </a:lnSpc>
              <a:buSzPct val="70000"/>
              <a:buFont typeface="Wingdings" panose="05000000000000000000" pitchFamily="2" charset="2"/>
              <a:buChar char="p"/>
            </a:pPr>
            <a:r>
              <a:rPr lang="zh-CN" altLang="en-US" sz="2000" dirty="0">
                <a:latin typeface="宋体" panose="02010600030101010101" pitchFamily="2" charset="-122"/>
                <a:ea typeface="宋体" panose="02010600030101010101" pitchFamily="2" charset="-122"/>
              </a:rPr>
              <a:t>缺乏透明度</a:t>
            </a:r>
            <a:endParaRPr lang="en-US" altLang="zh-CN" sz="2000" dirty="0">
              <a:latin typeface="宋体" panose="02010600030101010101" pitchFamily="2" charset="-122"/>
              <a:ea typeface="宋体" panose="02010600030101010101" pitchFamily="2" charset="-122"/>
            </a:endParaRPr>
          </a:p>
          <a:p>
            <a:pPr marL="719138" indent="0">
              <a:lnSpc>
                <a:spcPct val="110000"/>
              </a:lnSpc>
              <a:buSzPct val="70000"/>
              <a:buNone/>
            </a:pPr>
            <a:r>
              <a:rPr lang="zh-CN" altLang="en-US" sz="2000" dirty="0">
                <a:latin typeface="宋体" panose="02010600030101010101" pitchFamily="2" charset="-122"/>
                <a:ea typeface="宋体" panose="02010600030101010101" pitchFamily="2" charset="-122"/>
              </a:rPr>
              <a:t>买卖盘信息集中在做市商手中，投资者处于信息不对称的劣势地位。</a:t>
            </a:r>
            <a:endParaRPr lang="en-US" altLang="zh-CN" sz="2000" dirty="0">
              <a:latin typeface="宋体" panose="02010600030101010101" pitchFamily="2" charset="-122"/>
              <a:ea typeface="宋体" panose="02010600030101010101" pitchFamily="2" charset="-122"/>
            </a:endParaRPr>
          </a:p>
          <a:p>
            <a:pPr marL="719138" indent="-361950">
              <a:lnSpc>
                <a:spcPct val="110000"/>
              </a:lnSpc>
              <a:buSzPct val="70000"/>
              <a:buFont typeface="Wingdings" panose="05000000000000000000" pitchFamily="2" charset="2"/>
              <a:buChar char="p"/>
            </a:pPr>
            <a:r>
              <a:rPr lang="zh-CN" altLang="en-US" sz="2000" dirty="0">
                <a:latin typeface="宋体" panose="02010600030101010101" pitchFamily="2" charset="-122"/>
                <a:ea typeface="宋体" panose="02010600030101010101" pitchFamily="2" charset="-122"/>
              </a:rPr>
              <a:t>增加投资者负担</a:t>
            </a:r>
            <a:endParaRPr lang="en-US" altLang="zh-CN" sz="2000" dirty="0">
              <a:latin typeface="宋体" panose="02010600030101010101" pitchFamily="2" charset="-122"/>
              <a:ea typeface="宋体" panose="02010600030101010101" pitchFamily="2" charset="-122"/>
            </a:endParaRPr>
          </a:p>
          <a:p>
            <a:pPr marL="719138" indent="0">
              <a:lnSpc>
                <a:spcPct val="110000"/>
              </a:lnSpc>
              <a:buSzPct val="70000"/>
              <a:buNone/>
            </a:pPr>
            <a:r>
              <a:rPr lang="zh-CN" altLang="en-US" sz="2000" dirty="0">
                <a:latin typeface="宋体" panose="02010600030101010101" pitchFamily="2" charset="-122"/>
                <a:ea typeface="宋体" panose="02010600030101010101" pitchFamily="2" charset="-122"/>
              </a:rPr>
              <a:t>做市商业务本身存在风险，因而做市商要求获得较高的收益，这些收益则来源于买卖差价的拉开。</a:t>
            </a:r>
            <a:endParaRPr lang="en-US" altLang="zh-CN" sz="2000" dirty="0">
              <a:latin typeface="宋体" panose="02010600030101010101" pitchFamily="2" charset="-122"/>
              <a:ea typeface="宋体" panose="02010600030101010101" pitchFamily="2" charset="-122"/>
            </a:endParaRPr>
          </a:p>
          <a:p>
            <a:pPr marL="719138" indent="-361950">
              <a:lnSpc>
                <a:spcPct val="110000"/>
              </a:lnSpc>
              <a:buSzPct val="70000"/>
              <a:buFont typeface="Wingdings" panose="05000000000000000000" pitchFamily="2" charset="2"/>
              <a:buChar char="p"/>
            </a:pPr>
            <a:r>
              <a:rPr lang="zh-CN" altLang="en-US" sz="2000" dirty="0">
                <a:latin typeface="宋体" panose="02010600030101010101" pitchFamily="2" charset="-122"/>
                <a:ea typeface="宋体" panose="02010600030101010101" pitchFamily="2" charset="-122"/>
              </a:rPr>
              <a:t>增加监管的成本</a:t>
            </a:r>
            <a:endParaRPr lang="en-US" altLang="zh-CN" sz="2000" dirty="0">
              <a:latin typeface="宋体" panose="02010600030101010101" pitchFamily="2" charset="-122"/>
              <a:ea typeface="宋体" panose="02010600030101010101" pitchFamily="2" charset="-122"/>
            </a:endParaRPr>
          </a:p>
          <a:p>
            <a:pPr marL="719138" indent="0">
              <a:lnSpc>
                <a:spcPct val="110000"/>
              </a:lnSpc>
              <a:buSzPct val="70000"/>
              <a:buNone/>
            </a:pPr>
            <a:r>
              <a:rPr lang="zh-CN" altLang="en-US" sz="2000" dirty="0">
                <a:latin typeface="宋体" panose="02010600030101010101" pitchFamily="2" charset="-122"/>
                <a:ea typeface="宋体" panose="02010600030101010101" pitchFamily="2" charset="-122"/>
              </a:rPr>
              <a:t>做市商业务需要比交易所经纪更高程度的监管，因而需要更高的监管成本。</a:t>
            </a:r>
            <a:endParaRPr lang="en-US" altLang="zh-CN" sz="2000" dirty="0">
              <a:latin typeface="宋体" panose="02010600030101010101" pitchFamily="2" charset="-122"/>
              <a:ea typeface="宋体" panose="02010600030101010101" pitchFamily="2" charset="-122"/>
            </a:endParaRPr>
          </a:p>
          <a:p>
            <a:pPr marL="719138" indent="-361950">
              <a:lnSpc>
                <a:spcPct val="110000"/>
              </a:lnSpc>
              <a:buSzPct val="70000"/>
              <a:buFont typeface="Wingdings" panose="05000000000000000000" pitchFamily="2" charset="2"/>
              <a:buChar char="p"/>
            </a:pPr>
            <a:r>
              <a:rPr lang="zh-CN" altLang="en-US" sz="2000" dirty="0">
                <a:latin typeface="宋体" panose="02010600030101010101" pitchFamily="2" charset="-122"/>
                <a:ea typeface="宋体" panose="02010600030101010101" pitchFamily="2" charset="-122"/>
              </a:rPr>
              <a:t>滥用特权</a:t>
            </a:r>
            <a:endParaRPr lang="en-US" altLang="zh-CN" sz="2000" dirty="0">
              <a:latin typeface="宋体" panose="02010600030101010101" pitchFamily="2" charset="-122"/>
              <a:ea typeface="宋体" panose="02010600030101010101" pitchFamily="2" charset="-122"/>
            </a:endParaRPr>
          </a:p>
          <a:p>
            <a:pPr marL="719138" indent="0">
              <a:lnSpc>
                <a:spcPct val="110000"/>
              </a:lnSpc>
              <a:buNone/>
            </a:pPr>
            <a:r>
              <a:rPr lang="zh-CN" altLang="en-US" sz="2000" dirty="0">
                <a:latin typeface="宋体" panose="02010600030101010101" pitchFamily="2" charset="-122"/>
                <a:ea typeface="宋体" panose="02010600030101010101" pitchFamily="2" charset="-122"/>
              </a:rPr>
              <a:t>做市商可能滥用做市权力，合谋哄抬或者打压股价牟利。</a:t>
            </a: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049775"/>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10</a:t>
            </a:fld>
            <a:endParaRPr lang="zh-CN" altLang="en-US"/>
          </a:p>
        </p:txBody>
      </p:sp>
    </p:spTree>
    <p:extLst>
      <p:ext uri="{BB962C8B-B14F-4D97-AF65-F5344CB8AC3E}">
        <p14:creationId xmlns:p14="http://schemas.microsoft.com/office/powerpoint/2010/main" val="3502827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6"/>
            <a:ext cx="10515600" cy="679904"/>
          </a:xfrm>
        </p:spPr>
        <p:txBody>
          <a:bodyPr>
            <a:normAutofit/>
          </a:bodyPr>
          <a:lstStyle/>
          <a:p>
            <a:r>
              <a:rPr lang="zh-CN" altLang="en-US" sz="2800" dirty="0">
                <a:latin typeface="宋体" panose="02010600030101010101" pitchFamily="2" charset="-122"/>
                <a:ea typeface="宋体" panose="02010600030101010101" pitchFamily="2" charset="-122"/>
              </a:rPr>
              <a:t>新三板</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205803"/>
            <a:ext cx="10515600" cy="4971160"/>
          </a:xfrm>
        </p:spPr>
        <p:txBody>
          <a:bodyPr>
            <a:normAutofit/>
          </a:bodyPr>
          <a:lstStyle/>
          <a:p>
            <a:pPr>
              <a:lnSpc>
                <a:spcPct val="110000"/>
              </a:lnSpc>
            </a:pPr>
            <a:r>
              <a:rPr lang="zh-CN" altLang="en-US" sz="2000" dirty="0">
                <a:latin typeface="宋体" panose="02010600030101010101" pitchFamily="2" charset="-122"/>
                <a:ea typeface="宋体" panose="02010600030101010101" pitchFamily="2" charset="-122"/>
              </a:rPr>
              <a:t>交易方式：竞价交易，做市交易，协议转让</a:t>
            </a:r>
            <a:endParaRPr lang="en-US" altLang="zh-CN" sz="2000" dirty="0">
              <a:latin typeface="宋体" panose="02010600030101010101" pitchFamily="2" charset="-122"/>
              <a:ea typeface="宋体" panose="02010600030101010101" pitchFamily="2" charset="-122"/>
            </a:endParaRPr>
          </a:p>
          <a:p>
            <a:pPr>
              <a:lnSpc>
                <a:spcPct val="110000"/>
              </a:lnSpc>
            </a:pPr>
            <a:r>
              <a:rPr lang="zh-CN" altLang="en-US" sz="2000" dirty="0">
                <a:latin typeface="宋体" panose="02010600030101010101" pitchFamily="2" charset="-122"/>
                <a:ea typeface="宋体" panose="02010600030101010101" pitchFamily="2" charset="-122"/>
              </a:rPr>
              <a:t>新三板目前挂牌</a:t>
            </a:r>
            <a:r>
              <a:rPr lang="en-US" altLang="zh-CN" sz="2000" dirty="0">
                <a:latin typeface="宋体" panose="02010600030101010101" pitchFamily="2" charset="-122"/>
                <a:ea typeface="宋体" panose="02010600030101010101" pitchFamily="2" charset="-122"/>
              </a:rPr>
              <a:t>6153</a:t>
            </a:r>
            <a:r>
              <a:rPr lang="zh-CN" altLang="en-US" sz="2000" dirty="0">
                <a:latin typeface="宋体" panose="02010600030101010101" pitchFamily="2" charset="-122"/>
                <a:ea typeface="宋体" panose="02010600030101010101" pitchFamily="2" charset="-122"/>
              </a:rPr>
              <a:t>家，</a:t>
            </a:r>
            <a:r>
              <a:rPr lang="en-US" altLang="zh-CN" sz="2000" dirty="0">
                <a:latin typeface="宋体" panose="02010600030101010101" pitchFamily="2" charset="-122"/>
                <a:ea typeface="宋体" panose="02010600030101010101" pitchFamily="2" charset="-122"/>
              </a:rPr>
              <a:t>275</a:t>
            </a:r>
            <a:r>
              <a:rPr lang="zh-CN" altLang="en-US" sz="2000" dirty="0">
                <a:latin typeface="宋体" panose="02010600030101010101" pitchFamily="2" charset="-122"/>
                <a:ea typeface="宋体" panose="02010600030101010101" pitchFamily="2" charset="-122"/>
              </a:rPr>
              <a:t>家做市转让，</a:t>
            </a:r>
            <a:r>
              <a:rPr lang="en-US" altLang="zh-CN" sz="2000" dirty="0">
                <a:latin typeface="宋体" panose="02010600030101010101" pitchFamily="2" charset="-122"/>
                <a:ea typeface="宋体" panose="02010600030101010101" pitchFamily="2" charset="-122"/>
              </a:rPr>
              <a:t>5878</a:t>
            </a:r>
            <a:r>
              <a:rPr lang="zh-CN" altLang="en-US" sz="2000" dirty="0">
                <a:latin typeface="宋体" panose="02010600030101010101" pitchFamily="2" charset="-122"/>
                <a:ea typeface="宋体" panose="02010600030101010101" pitchFamily="2" charset="-122"/>
              </a:rPr>
              <a:t>家集合竞价</a:t>
            </a:r>
            <a:endParaRPr lang="en-US" altLang="zh-CN" sz="2000" dirty="0">
              <a:latin typeface="宋体" panose="02010600030101010101" pitchFamily="2" charset="-122"/>
              <a:ea typeface="宋体" panose="02010600030101010101" pitchFamily="2" charset="-122"/>
            </a:endParaRPr>
          </a:p>
          <a:p>
            <a:pPr>
              <a:lnSpc>
                <a:spcPct val="110000"/>
              </a:lnSpc>
            </a:pPr>
            <a:r>
              <a:rPr lang="zh-CN" altLang="en-US" sz="2000" dirty="0">
                <a:latin typeface="宋体" panose="02010600030101010101" pitchFamily="2" charset="-122"/>
                <a:ea typeface="宋体" panose="02010600030101010101" pitchFamily="2" charset="-122"/>
              </a:rPr>
              <a:t>做市商新三板选股偏好</a:t>
            </a:r>
            <a:endParaRPr lang="en-US" altLang="zh-CN" sz="2000" dirty="0">
              <a:latin typeface="宋体" panose="02010600030101010101" pitchFamily="2" charset="-122"/>
              <a:ea typeface="宋体" panose="02010600030101010101" pitchFamily="2" charset="-122"/>
            </a:endParaRPr>
          </a:p>
          <a:p>
            <a:pPr marL="539750" indent="-269875">
              <a:lnSpc>
                <a:spcPct val="110000"/>
              </a:lnSpc>
              <a:buSzPct val="70000"/>
              <a:buFont typeface="Wingdings" panose="05000000000000000000" pitchFamily="2" charset="2"/>
              <a:buChar char="p"/>
            </a:pPr>
            <a:r>
              <a:rPr lang="zh-CN" altLang="en-US" sz="2000" dirty="0">
                <a:latin typeface="宋体" panose="02010600030101010101" pitchFamily="2" charset="-122"/>
                <a:ea typeface="宋体" panose="02010600030101010101" pitchFamily="2" charset="-122"/>
              </a:rPr>
              <a:t>新兴行业：信息技术，医疗保健等</a:t>
            </a:r>
            <a:endParaRPr lang="en-US" altLang="zh-CN" sz="2000" dirty="0">
              <a:latin typeface="宋体" panose="02010600030101010101" pitchFamily="2" charset="-122"/>
              <a:ea typeface="宋体" panose="02010600030101010101" pitchFamily="2" charset="-122"/>
            </a:endParaRPr>
          </a:p>
          <a:p>
            <a:pPr marL="539750" indent="-269875">
              <a:lnSpc>
                <a:spcPct val="110000"/>
              </a:lnSpc>
              <a:buSzPct val="70000"/>
              <a:buFont typeface="Wingdings" panose="05000000000000000000" pitchFamily="2" charset="2"/>
              <a:buChar char="p"/>
            </a:pPr>
            <a:r>
              <a:rPr lang="zh-CN" altLang="en-US" sz="2000" dirty="0">
                <a:latin typeface="宋体" panose="02010600030101010101" pitchFamily="2" charset="-122"/>
                <a:ea typeface="宋体" panose="02010600030101010101" pitchFamily="2" charset="-122"/>
              </a:rPr>
              <a:t>规模较大：总资产</a:t>
            </a:r>
            <a:r>
              <a:rPr lang="en-US" altLang="zh-CN" sz="2000" dirty="0">
                <a:latin typeface="宋体" panose="02010600030101010101" pitchFamily="2" charset="-122"/>
                <a:ea typeface="宋体" panose="02010600030101010101" pitchFamily="2" charset="-122"/>
              </a:rPr>
              <a:t>5</a:t>
            </a:r>
            <a:r>
              <a:rPr lang="zh-CN" altLang="en-US" sz="2000" dirty="0">
                <a:latin typeface="宋体" panose="02010600030101010101" pitchFamily="2" charset="-122"/>
                <a:ea typeface="宋体" panose="02010600030101010101" pitchFamily="2" charset="-122"/>
              </a:rPr>
              <a:t>亿以上，营业收入</a:t>
            </a:r>
            <a:r>
              <a:rPr lang="en-US" altLang="zh-CN" sz="2000" dirty="0">
                <a:latin typeface="宋体" panose="02010600030101010101" pitchFamily="2" charset="-122"/>
                <a:ea typeface="宋体" panose="02010600030101010101" pitchFamily="2" charset="-122"/>
              </a:rPr>
              <a:t>1</a:t>
            </a:r>
            <a:r>
              <a:rPr lang="zh-CN" altLang="en-US" sz="2000" dirty="0">
                <a:latin typeface="宋体" panose="02010600030101010101" pitchFamily="2" charset="-122"/>
                <a:ea typeface="宋体" panose="02010600030101010101" pitchFamily="2" charset="-122"/>
              </a:rPr>
              <a:t>亿到</a:t>
            </a:r>
            <a:r>
              <a:rPr lang="en-US" altLang="zh-CN" sz="2000" dirty="0">
                <a:latin typeface="宋体" panose="02010600030101010101" pitchFamily="2" charset="-122"/>
                <a:ea typeface="宋体" panose="02010600030101010101" pitchFamily="2" charset="-122"/>
              </a:rPr>
              <a:t>5</a:t>
            </a:r>
            <a:r>
              <a:rPr lang="zh-CN" altLang="en-US" sz="2000" dirty="0">
                <a:latin typeface="宋体" panose="02010600030101010101" pitchFamily="2" charset="-122"/>
                <a:ea typeface="宋体" panose="02010600030101010101" pitchFamily="2" charset="-122"/>
              </a:rPr>
              <a:t>亿</a:t>
            </a:r>
            <a:endParaRPr lang="en-US" altLang="zh-CN" sz="2000" dirty="0">
              <a:latin typeface="宋体" panose="02010600030101010101" pitchFamily="2" charset="-122"/>
              <a:ea typeface="宋体" panose="02010600030101010101" pitchFamily="2" charset="-122"/>
            </a:endParaRPr>
          </a:p>
          <a:p>
            <a:pPr marL="539750" indent="-269875">
              <a:lnSpc>
                <a:spcPct val="110000"/>
              </a:lnSpc>
              <a:buSzPct val="70000"/>
              <a:buFont typeface="Wingdings" panose="05000000000000000000" pitchFamily="2" charset="2"/>
              <a:buChar char="p"/>
            </a:pPr>
            <a:r>
              <a:rPr lang="zh-CN" altLang="en-US" sz="2000" dirty="0">
                <a:latin typeface="宋体" panose="02010600030101010101" pitchFamily="2" charset="-122"/>
                <a:ea typeface="宋体" panose="02010600030101010101" pitchFamily="2" charset="-122"/>
              </a:rPr>
              <a:t>有较强盈利能力：净利润</a:t>
            </a:r>
            <a:r>
              <a:rPr lang="en-US" altLang="zh-CN" sz="2000" dirty="0">
                <a:latin typeface="宋体" panose="02010600030101010101" pitchFamily="2" charset="-122"/>
                <a:ea typeface="宋体" panose="02010600030101010101" pitchFamily="2" charset="-122"/>
              </a:rPr>
              <a:t>1000</a:t>
            </a:r>
            <a:r>
              <a:rPr lang="zh-CN" altLang="en-US" sz="2000" dirty="0">
                <a:latin typeface="宋体" panose="02010600030101010101" pitchFamily="2" charset="-122"/>
                <a:ea typeface="宋体" panose="02010600030101010101" pitchFamily="2" charset="-122"/>
              </a:rPr>
              <a:t>万元，</a:t>
            </a:r>
            <a:r>
              <a:rPr lang="en-US" altLang="zh-CN" sz="2000" dirty="0">
                <a:latin typeface="宋体" panose="02010600030101010101" pitchFamily="2" charset="-122"/>
                <a:ea typeface="宋体" panose="02010600030101010101" pitchFamily="2" charset="-122"/>
              </a:rPr>
              <a:t>ROA</a:t>
            </a:r>
            <a:r>
              <a:rPr lang="zh-CN" altLang="en-US" sz="2000" dirty="0">
                <a:latin typeface="宋体" panose="02010600030101010101" pitchFamily="2" charset="-122"/>
                <a:ea typeface="宋体" panose="02010600030101010101" pitchFamily="2" charset="-122"/>
              </a:rPr>
              <a:t>超过</a:t>
            </a:r>
            <a:r>
              <a:rPr lang="en-US" altLang="zh-CN" sz="2000" dirty="0">
                <a:latin typeface="宋体" panose="02010600030101010101" pitchFamily="2" charset="-122"/>
                <a:ea typeface="宋体" panose="02010600030101010101" pitchFamily="2" charset="-122"/>
              </a:rPr>
              <a:t>20%</a:t>
            </a:r>
          </a:p>
          <a:p>
            <a:pPr marL="539750" indent="-269875">
              <a:lnSpc>
                <a:spcPct val="110000"/>
              </a:lnSpc>
              <a:buSzPct val="70000"/>
              <a:buFont typeface="Wingdings" panose="05000000000000000000" pitchFamily="2" charset="2"/>
              <a:buChar char="p"/>
            </a:pPr>
            <a:r>
              <a:rPr lang="zh-CN" altLang="en-US" sz="2000" dirty="0">
                <a:latin typeface="宋体" panose="02010600030101010101" pitchFamily="2" charset="-122"/>
                <a:ea typeface="宋体" panose="02010600030101010101" pitchFamily="2" charset="-122"/>
              </a:rPr>
              <a:t>营业收入和利润保持正增长</a:t>
            </a:r>
            <a:endParaRPr lang="en-US" altLang="zh-CN" sz="2000" dirty="0">
              <a:latin typeface="宋体" panose="02010600030101010101" pitchFamily="2" charset="-122"/>
              <a:ea typeface="宋体" panose="02010600030101010101" pitchFamily="2" charset="-122"/>
            </a:endParaRPr>
          </a:p>
          <a:p>
            <a:pPr marL="539750" indent="-269875">
              <a:lnSpc>
                <a:spcPct val="110000"/>
              </a:lnSpc>
              <a:buSzPct val="70000"/>
              <a:buFont typeface="Wingdings" panose="05000000000000000000" pitchFamily="2" charset="2"/>
              <a:buChar char="p"/>
            </a:pPr>
            <a:r>
              <a:rPr lang="zh-CN" altLang="en-US" sz="2000" dirty="0">
                <a:latin typeface="宋体" panose="02010600030101010101" pitchFamily="2" charset="-122"/>
                <a:ea typeface="宋体" panose="02010600030101010101" pitchFamily="2" charset="-122"/>
              </a:rPr>
              <a:t>股权分散，第一大股东持股小于</a:t>
            </a:r>
            <a:r>
              <a:rPr lang="en-US" altLang="zh-CN" sz="2000" dirty="0">
                <a:latin typeface="宋体" panose="02010600030101010101" pitchFamily="2" charset="-122"/>
                <a:ea typeface="宋体" panose="02010600030101010101" pitchFamily="2" charset="-122"/>
              </a:rPr>
              <a:t>20%</a:t>
            </a:r>
          </a:p>
          <a:p>
            <a:pPr marL="539750" indent="-269875">
              <a:lnSpc>
                <a:spcPct val="110000"/>
              </a:lnSpc>
              <a:buSzPct val="70000"/>
              <a:buFont typeface="Wingdings" panose="05000000000000000000" pitchFamily="2" charset="2"/>
              <a:buChar char="p"/>
            </a:pPr>
            <a:r>
              <a:rPr lang="zh-CN" altLang="en-US" sz="2000" dirty="0">
                <a:latin typeface="宋体" panose="02010600030101010101" pitchFamily="2" charset="-122"/>
                <a:ea typeface="宋体" panose="02010600030101010101" pitchFamily="2" charset="-122"/>
              </a:rPr>
              <a:t>企业存续时间长的</a:t>
            </a:r>
            <a:endParaRPr lang="en-US" altLang="zh-CN" sz="2000" dirty="0">
              <a:latin typeface="宋体" panose="02010600030101010101" pitchFamily="2" charset="-122"/>
              <a:ea typeface="宋体" panose="02010600030101010101" pitchFamily="2" charset="-122"/>
            </a:endParaRPr>
          </a:p>
          <a:p>
            <a:pPr marL="539750" indent="-269875">
              <a:lnSpc>
                <a:spcPct val="110000"/>
              </a:lnSpc>
              <a:buSzPct val="70000"/>
              <a:buFont typeface="Wingdings" panose="05000000000000000000" pitchFamily="2" charset="2"/>
              <a:buChar char="p"/>
            </a:pPr>
            <a:r>
              <a:rPr lang="zh-CN" altLang="en-US" sz="2000" dirty="0">
                <a:latin typeface="宋体" panose="02010600030101010101" pitchFamily="2" charset="-122"/>
                <a:ea typeface="宋体" panose="02010600030101010101" pitchFamily="2" charset="-122"/>
              </a:rPr>
              <a:t>地域偏好：北上广等经济发达地区的</a:t>
            </a:r>
            <a:endParaRPr lang="en-US" altLang="zh-CN" sz="2000" dirty="0">
              <a:latin typeface="宋体" panose="02010600030101010101" pitchFamily="2" charset="-122"/>
              <a:ea typeface="宋体" panose="02010600030101010101" pitchFamily="2" charset="-122"/>
            </a:endParaRPr>
          </a:p>
          <a:p>
            <a:pPr marL="539750" indent="-269875">
              <a:lnSpc>
                <a:spcPct val="110000"/>
              </a:lnSpc>
              <a:buSzPct val="70000"/>
              <a:buFont typeface="Wingdings" panose="05000000000000000000" pitchFamily="2" charset="2"/>
              <a:buChar char="p"/>
            </a:pPr>
            <a:endParaRPr lang="en-US" altLang="zh-CN" sz="20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049775"/>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11</a:t>
            </a:fld>
            <a:endParaRPr lang="zh-CN" altLang="en-US"/>
          </a:p>
        </p:txBody>
      </p:sp>
    </p:spTree>
    <p:extLst>
      <p:ext uri="{BB962C8B-B14F-4D97-AF65-F5344CB8AC3E}">
        <p14:creationId xmlns:p14="http://schemas.microsoft.com/office/powerpoint/2010/main" val="2184045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6"/>
            <a:ext cx="10515600" cy="679904"/>
          </a:xfrm>
        </p:spPr>
        <p:txBody>
          <a:bodyPr>
            <a:normAutofit/>
          </a:bodyPr>
          <a:lstStyle/>
          <a:p>
            <a:r>
              <a:rPr lang="zh-CN" altLang="en-US" sz="2800" dirty="0">
                <a:latin typeface="宋体" panose="02010600030101010101" pitchFamily="2" charset="-122"/>
                <a:ea typeface="宋体" panose="02010600030101010101" pitchFamily="2" charset="-122"/>
              </a:rPr>
              <a:t>自营业务</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205803"/>
            <a:ext cx="10515600" cy="4971160"/>
          </a:xfrm>
        </p:spPr>
        <p:txBody>
          <a:bodyPr>
            <a:normAutofit/>
          </a:bodyPr>
          <a:lstStyle/>
          <a:p>
            <a:endParaRPr lang="en-US" altLang="zh-CN" sz="2000" dirty="0">
              <a:latin typeface="宋体" panose="02010600030101010101" pitchFamily="2" charset="-122"/>
              <a:ea typeface="宋体" panose="02010600030101010101" pitchFamily="2" charset="-122"/>
            </a:endParaRPr>
          </a:p>
          <a:p>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自营业务的含义</a:t>
            </a:r>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自营业务的特点</a:t>
            </a:r>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投机业务</a:t>
            </a:r>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套利业务</a:t>
            </a: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049775"/>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12</a:t>
            </a:fld>
            <a:endParaRPr lang="zh-CN" altLang="en-US"/>
          </a:p>
        </p:txBody>
      </p:sp>
    </p:spTree>
    <p:extLst>
      <p:ext uri="{BB962C8B-B14F-4D97-AF65-F5344CB8AC3E}">
        <p14:creationId xmlns:p14="http://schemas.microsoft.com/office/powerpoint/2010/main" val="529551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6"/>
            <a:ext cx="10515600" cy="679904"/>
          </a:xfrm>
        </p:spPr>
        <p:txBody>
          <a:bodyPr>
            <a:normAutofit/>
          </a:bodyPr>
          <a:lstStyle/>
          <a:p>
            <a:r>
              <a:rPr lang="zh-CN" altLang="en-US" sz="2800" dirty="0">
                <a:latin typeface="宋体" panose="02010600030101010101" pitchFamily="2" charset="-122"/>
                <a:ea typeface="宋体" panose="02010600030101010101" pitchFamily="2" charset="-122"/>
              </a:rPr>
              <a:t>自营业务</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205803"/>
            <a:ext cx="10515600" cy="4971160"/>
          </a:xfrm>
        </p:spPr>
        <p:txBody>
          <a:bodyPr>
            <a:normAutofit/>
          </a:bodyPr>
          <a:lstStyle/>
          <a:p>
            <a:r>
              <a:rPr lang="zh-CN" altLang="en-US" sz="2000" dirty="0">
                <a:latin typeface="宋体" panose="02010600030101010101" pitchFamily="2" charset="-122"/>
                <a:ea typeface="宋体" panose="02010600030101010101" pitchFamily="2" charset="-122"/>
              </a:rPr>
              <a:t>自营业务的含义</a:t>
            </a:r>
            <a:endParaRPr lang="en-US" altLang="zh-CN" sz="2000" dirty="0">
              <a:latin typeface="宋体" panose="02010600030101010101" pitchFamily="2" charset="-122"/>
              <a:ea typeface="宋体" panose="02010600030101010101" pitchFamily="2" charset="-122"/>
            </a:endParaRPr>
          </a:p>
          <a:p>
            <a:pPr marL="719138" indent="-361950">
              <a:buSzPct val="70000"/>
              <a:buFont typeface="Wingdings" pitchFamily="2" charset="2"/>
              <a:buChar char="p"/>
            </a:pPr>
            <a:endParaRPr lang="en-US" altLang="zh-CN" sz="2000" dirty="0">
              <a:latin typeface="宋体" panose="02010600030101010101" pitchFamily="2" charset="-122"/>
              <a:ea typeface="宋体" panose="02010600030101010101" pitchFamily="2" charset="-122"/>
            </a:endParaRPr>
          </a:p>
          <a:p>
            <a:pPr marL="719138" indent="-361950">
              <a:buSzPct val="70000"/>
              <a:buFont typeface="Wingdings" pitchFamily="2" charset="2"/>
              <a:buChar char="p"/>
            </a:pPr>
            <a:r>
              <a:rPr lang="zh-CN" altLang="en-US" sz="2000" dirty="0">
                <a:latin typeface="宋体" panose="02010600030101010101" pitchFamily="2" charset="-122"/>
                <a:ea typeface="宋体" panose="02010600030101010101" pitchFamily="2" charset="-122"/>
              </a:rPr>
              <a:t>证券自营业务是指综合类证券公司用自有资金和依法筹集的资金，用自己名义开设的证券账户买卖有价证券，以获取盈利的行为</a:t>
            </a:r>
            <a:endParaRPr lang="en-US" altLang="zh-CN" sz="2000" dirty="0">
              <a:latin typeface="宋体" panose="02010600030101010101" pitchFamily="2" charset="-122"/>
              <a:ea typeface="宋体" panose="02010600030101010101" pitchFamily="2" charset="-122"/>
            </a:endParaRPr>
          </a:p>
          <a:p>
            <a:pPr marL="719138" indent="-361950">
              <a:buSzPct val="70000"/>
              <a:buFont typeface="Wingdings" pitchFamily="2" charset="2"/>
              <a:buChar char="p"/>
            </a:pPr>
            <a:endParaRPr lang="en-US" altLang="zh-CN" sz="2000" dirty="0">
              <a:latin typeface="宋体" panose="02010600030101010101" pitchFamily="2" charset="-122"/>
              <a:ea typeface="宋体" panose="02010600030101010101" pitchFamily="2" charset="-122"/>
            </a:endParaRPr>
          </a:p>
          <a:p>
            <a:pPr marL="719138" indent="-361950">
              <a:buSzPct val="70000"/>
              <a:buFont typeface="Wingdings" pitchFamily="2" charset="2"/>
              <a:buChar char="p"/>
            </a:pPr>
            <a:r>
              <a:rPr lang="zh-CN" altLang="en-US" sz="2000" dirty="0">
                <a:latin typeface="宋体" panose="02010600030101010101" pitchFamily="2" charset="-122"/>
                <a:ea typeface="宋体" panose="02010600030101010101" pitchFamily="2" charset="-122"/>
              </a:rPr>
              <a:t>自营业务是综合类证券公司的一种以盈利为目的，为自己买卖证券，通过买卖价差获利的经营行为</a:t>
            </a:r>
            <a:endParaRPr lang="en-US" altLang="zh-CN" sz="2000" dirty="0">
              <a:latin typeface="宋体" panose="02010600030101010101" pitchFamily="2" charset="-122"/>
              <a:ea typeface="宋体" panose="02010600030101010101" pitchFamily="2" charset="-122"/>
            </a:endParaRPr>
          </a:p>
          <a:p>
            <a:pPr marL="719138" indent="-361950">
              <a:buSzPct val="70000"/>
              <a:buFont typeface="Wingdings" pitchFamily="2" charset="2"/>
              <a:buChar char="p"/>
            </a:pPr>
            <a:endParaRPr lang="en-US" altLang="zh-CN" sz="2000" dirty="0">
              <a:latin typeface="宋体" panose="02010600030101010101" pitchFamily="2" charset="-122"/>
              <a:ea typeface="宋体" panose="02010600030101010101" pitchFamily="2" charset="-122"/>
            </a:endParaRPr>
          </a:p>
          <a:p>
            <a:pPr marL="719138" indent="-361950">
              <a:buSzPct val="70000"/>
              <a:buFont typeface="Wingdings" pitchFamily="2" charset="2"/>
              <a:buChar char="p"/>
            </a:pPr>
            <a:r>
              <a:rPr lang="zh-CN" altLang="en-US" sz="2000" dirty="0">
                <a:latin typeface="宋体" panose="02010600030101010101" pitchFamily="2" charset="-122"/>
                <a:ea typeface="宋体" panose="02010600030101010101" pitchFamily="2" charset="-122"/>
              </a:rPr>
              <a:t>在从事自营业务时，证券公司必须首先拥有资金或证券</a:t>
            </a:r>
            <a:endParaRPr lang="en-US" altLang="zh-CN" sz="20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049775"/>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13</a:t>
            </a:fld>
            <a:endParaRPr lang="zh-CN" altLang="en-US"/>
          </a:p>
        </p:txBody>
      </p:sp>
    </p:spTree>
    <p:extLst>
      <p:ext uri="{BB962C8B-B14F-4D97-AF65-F5344CB8AC3E}">
        <p14:creationId xmlns:p14="http://schemas.microsoft.com/office/powerpoint/2010/main" val="1165573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BD00A1-8443-EE6C-D440-AA3611A6D399}"/>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8507E36D-74B5-B22C-5234-9D85B4621CE4}"/>
              </a:ext>
            </a:extLst>
          </p:cNvPr>
          <p:cNvSpPr>
            <a:spLocks noGrp="1"/>
          </p:cNvSpPr>
          <p:nvPr>
            <p:ph type="title"/>
          </p:nvPr>
        </p:nvSpPr>
        <p:spPr>
          <a:xfrm>
            <a:off x="838200" y="365126"/>
            <a:ext cx="10515600" cy="679904"/>
          </a:xfrm>
        </p:spPr>
        <p:txBody>
          <a:bodyPr>
            <a:normAutofit/>
          </a:bodyPr>
          <a:lstStyle/>
          <a:p>
            <a:r>
              <a:rPr lang="zh-CN" altLang="en-US" sz="2800" dirty="0">
                <a:latin typeface="宋体" panose="02010600030101010101" pitchFamily="2" charset="-122"/>
                <a:ea typeface="宋体" panose="02010600030101010101" pitchFamily="2" charset="-122"/>
              </a:rPr>
              <a:t>自营业务投资品种清单</a:t>
            </a:r>
          </a:p>
        </p:txBody>
      </p:sp>
      <p:sp>
        <p:nvSpPr>
          <p:cNvPr id="3" name="内容占位符 2">
            <a:extLst>
              <a:ext uri="{FF2B5EF4-FFF2-40B4-BE49-F238E27FC236}">
                <a16:creationId xmlns:a16="http://schemas.microsoft.com/office/drawing/2014/main" id="{D5818D56-AEEA-B04C-BD95-A81A4663E43F}"/>
              </a:ext>
            </a:extLst>
          </p:cNvPr>
          <p:cNvSpPr>
            <a:spLocks noGrp="1"/>
          </p:cNvSpPr>
          <p:nvPr>
            <p:ph idx="1"/>
          </p:nvPr>
        </p:nvSpPr>
        <p:spPr>
          <a:xfrm>
            <a:off x="755650" y="1380444"/>
            <a:ext cx="10515600" cy="4971160"/>
          </a:xfrm>
        </p:spPr>
        <p:txBody>
          <a:bodyPr>
            <a:normAutofit/>
          </a:bodyPr>
          <a:lstStyle/>
          <a:p>
            <a:pPr algn="l"/>
            <a:r>
              <a:rPr lang="zh-CN" altLang="en-US" sz="2000" b="0" i="0" dirty="0">
                <a:solidFill>
                  <a:srgbClr val="333333"/>
                </a:solidFill>
                <a:effectLst/>
                <a:latin typeface="宋体" panose="02010600030101010101" pitchFamily="2" charset="-122"/>
                <a:ea typeface="宋体" panose="02010600030101010101" pitchFamily="2" charset="-122"/>
              </a:rPr>
              <a:t>已经和依法可以在境内证券交易所上市交易和转让的证券。</a:t>
            </a:r>
          </a:p>
          <a:p>
            <a:pPr algn="l"/>
            <a:endParaRPr lang="en-US" altLang="zh-CN" sz="2000" b="0" i="0" dirty="0">
              <a:solidFill>
                <a:srgbClr val="333333"/>
              </a:solidFill>
              <a:effectLst/>
              <a:latin typeface="宋体" panose="02010600030101010101" pitchFamily="2" charset="-122"/>
              <a:ea typeface="宋体" panose="02010600030101010101" pitchFamily="2" charset="-122"/>
            </a:endParaRPr>
          </a:p>
          <a:p>
            <a:pPr algn="l"/>
            <a:r>
              <a:rPr lang="zh-CN" altLang="en-US" sz="2000" b="0" i="0" dirty="0">
                <a:solidFill>
                  <a:srgbClr val="333333"/>
                </a:solidFill>
                <a:effectLst/>
                <a:latin typeface="宋体" panose="02010600030101010101" pitchFamily="2" charset="-122"/>
                <a:ea typeface="宋体" panose="02010600030101010101" pitchFamily="2" charset="-122"/>
              </a:rPr>
              <a:t>已经在全国中小企业股份转让系统挂牌转让的证券。</a:t>
            </a:r>
          </a:p>
          <a:p>
            <a:pPr algn="l"/>
            <a:endParaRPr lang="en-US" altLang="zh-CN" sz="2000" b="0" i="0" dirty="0">
              <a:solidFill>
                <a:srgbClr val="333333"/>
              </a:solidFill>
              <a:effectLst/>
              <a:latin typeface="宋体" panose="02010600030101010101" pitchFamily="2" charset="-122"/>
              <a:ea typeface="宋体" panose="02010600030101010101" pitchFamily="2" charset="-122"/>
            </a:endParaRPr>
          </a:p>
          <a:p>
            <a:pPr algn="l"/>
            <a:r>
              <a:rPr lang="zh-CN" altLang="en-US" sz="2000" b="0" i="0" dirty="0">
                <a:solidFill>
                  <a:srgbClr val="333333"/>
                </a:solidFill>
                <a:effectLst/>
                <a:latin typeface="宋体" panose="02010600030101010101" pitchFamily="2" charset="-122"/>
                <a:ea typeface="宋体" panose="02010600030101010101" pitchFamily="2" charset="-122"/>
              </a:rPr>
              <a:t>已经和依法可以在符合规定的区域性股权交易市场挂牌转让的私募债券，已经在符合规定的区域性股权交易市场挂牌转让的股票。</a:t>
            </a:r>
          </a:p>
          <a:p>
            <a:pPr algn="l"/>
            <a:endParaRPr lang="en-US" altLang="zh-CN" sz="2000" b="0" i="0" dirty="0">
              <a:solidFill>
                <a:srgbClr val="333333"/>
              </a:solidFill>
              <a:effectLst/>
              <a:latin typeface="宋体" panose="02010600030101010101" pitchFamily="2" charset="-122"/>
              <a:ea typeface="宋体" panose="02010600030101010101" pitchFamily="2" charset="-122"/>
            </a:endParaRPr>
          </a:p>
          <a:p>
            <a:pPr algn="l"/>
            <a:r>
              <a:rPr lang="zh-CN" altLang="en-US" sz="2000" b="0" i="0" dirty="0">
                <a:solidFill>
                  <a:srgbClr val="333333"/>
                </a:solidFill>
                <a:effectLst/>
                <a:latin typeface="宋体" panose="02010600030101010101" pitchFamily="2" charset="-122"/>
                <a:ea typeface="宋体" panose="02010600030101010101" pitchFamily="2" charset="-122"/>
              </a:rPr>
              <a:t>已经和依法可以在境内银行间市场交易的证券。</a:t>
            </a:r>
          </a:p>
          <a:p>
            <a:pPr algn="l"/>
            <a:endParaRPr lang="en-US" altLang="zh-CN" sz="2000" b="0" i="0" dirty="0">
              <a:solidFill>
                <a:srgbClr val="333333"/>
              </a:solidFill>
              <a:effectLst/>
              <a:latin typeface="宋体" panose="02010600030101010101" pitchFamily="2" charset="-122"/>
              <a:ea typeface="宋体" panose="02010600030101010101" pitchFamily="2" charset="-122"/>
            </a:endParaRPr>
          </a:p>
          <a:p>
            <a:pPr algn="l"/>
            <a:r>
              <a:rPr lang="zh-CN" altLang="en-US" sz="2000" b="0" i="0" dirty="0">
                <a:solidFill>
                  <a:srgbClr val="333333"/>
                </a:solidFill>
                <a:effectLst/>
                <a:latin typeface="宋体" panose="02010600030101010101" pitchFamily="2" charset="-122"/>
                <a:ea typeface="宋体" panose="02010600030101010101" pitchFamily="2" charset="-122"/>
              </a:rPr>
              <a:t>经国家金融监管部门或者其授权机构依法批准或备案发行并在境内金融机构柜台交易的证券</a:t>
            </a:r>
          </a:p>
        </p:txBody>
      </p:sp>
      <p:cxnSp>
        <p:nvCxnSpPr>
          <p:cNvPr id="5" name="直接连接符 4">
            <a:extLst>
              <a:ext uri="{FF2B5EF4-FFF2-40B4-BE49-F238E27FC236}">
                <a16:creationId xmlns:a16="http://schemas.microsoft.com/office/drawing/2014/main" id="{CA866969-FD1D-6042-B60B-FA460740D7B8}"/>
              </a:ext>
            </a:extLst>
          </p:cNvPr>
          <p:cNvCxnSpPr/>
          <p:nvPr/>
        </p:nvCxnSpPr>
        <p:spPr>
          <a:xfrm>
            <a:off x="755650" y="1049775"/>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6A0F069D-15E8-AE14-B590-4134017F3782}"/>
              </a:ext>
            </a:extLst>
          </p:cNvPr>
          <p:cNvSpPr>
            <a:spLocks noGrp="1"/>
          </p:cNvSpPr>
          <p:nvPr>
            <p:ph type="sldNum" sz="quarter" idx="12"/>
          </p:nvPr>
        </p:nvSpPr>
        <p:spPr/>
        <p:txBody>
          <a:bodyPr/>
          <a:lstStyle/>
          <a:p>
            <a:fld id="{D59A92B6-63D0-4749-8E4E-E12FD465A899}" type="slidenum">
              <a:rPr lang="zh-CN" altLang="en-US" smtClean="0"/>
              <a:t>14</a:t>
            </a:fld>
            <a:endParaRPr lang="zh-CN" altLang="en-US"/>
          </a:p>
        </p:txBody>
      </p:sp>
    </p:spTree>
    <p:extLst>
      <p:ext uri="{BB962C8B-B14F-4D97-AF65-F5344CB8AC3E}">
        <p14:creationId xmlns:p14="http://schemas.microsoft.com/office/powerpoint/2010/main" val="2720784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6"/>
            <a:ext cx="10515600" cy="679904"/>
          </a:xfrm>
        </p:spPr>
        <p:txBody>
          <a:bodyPr>
            <a:normAutofit/>
          </a:bodyPr>
          <a:lstStyle/>
          <a:p>
            <a:r>
              <a:rPr lang="zh-CN" altLang="en-US" sz="2800" dirty="0">
                <a:latin typeface="宋体" panose="02010600030101010101" pitchFamily="2" charset="-122"/>
                <a:ea typeface="宋体" panose="02010600030101010101" pitchFamily="2" charset="-122"/>
              </a:rPr>
              <a:t>各项业务比较</a:t>
            </a: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049775"/>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15</a:t>
            </a:fld>
            <a:endParaRPr lang="zh-CN" altLang="en-US"/>
          </a:p>
        </p:txBody>
      </p:sp>
      <p:graphicFrame>
        <p:nvGraphicFramePr>
          <p:cNvPr id="9" name="表格 8">
            <a:extLst>
              <a:ext uri="{FF2B5EF4-FFF2-40B4-BE49-F238E27FC236}">
                <a16:creationId xmlns:a16="http://schemas.microsoft.com/office/drawing/2014/main" id="{55C7D5BD-1359-4487-BC41-A91C1FB5994D}"/>
              </a:ext>
            </a:extLst>
          </p:cNvPr>
          <p:cNvGraphicFramePr>
            <a:graphicFrameLocks noGrp="1"/>
          </p:cNvGraphicFramePr>
          <p:nvPr>
            <p:extLst>
              <p:ext uri="{D42A27DB-BD31-4B8C-83A1-F6EECF244321}">
                <p14:modId xmlns:p14="http://schemas.microsoft.com/office/powerpoint/2010/main" val="2527749356"/>
              </p:ext>
            </p:extLst>
          </p:nvPr>
        </p:nvGraphicFramePr>
        <p:xfrm>
          <a:off x="838200" y="1641767"/>
          <a:ext cx="10661071" cy="3879270"/>
        </p:xfrm>
        <a:graphic>
          <a:graphicData uri="http://schemas.openxmlformats.org/drawingml/2006/table">
            <a:tbl>
              <a:tblPr>
                <a:tableStyleId>{5C22544A-7EE6-4342-B048-85BDC9FD1C3A}</a:tableStyleId>
              </a:tblPr>
              <a:tblGrid>
                <a:gridCol w="2646542">
                  <a:extLst>
                    <a:ext uri="{9D8B030D-6E8A-4147-A177-3AD203B41FA5}">
                      <a16:colId xmlns:a16="http://schemas.microsoft.com/office/drawing/2014/main" val="1083631915"/>
                    </a:ext>
                  </a:extLst>
                </a:gridCol>
                <a:gridCol w="2047325">
                  <a:extLst>
                    <a:ext uri="{9D8B030D-6E8A-4147-A177-3AD203B41FA5}">
                      <a16:colId xmlns:a16="http://schemas.microsoft.com/office/drawing/2014/main" val="3414036373"/>
                    </a:ext>
                  </a:extLst>
                </a:gridCol>
                <a:gridCol w="2122228">
                  <a:extLst>
                    <a:ext uri="{9D8B030D-6E8A-4147-A177-3AD203B41FA5}">
                      <a16:colId xmlns:a16="http://schemas.microsoft.com/office/drawing/2014/main" val="4073332630"/>
                    </a:ext>
                  </a:extLst>
                </a:gridCol>
                <a:gridCol w="1772684">
                  <a:extLst>
                    <a:ext uri="{9D8B030D-6E8A-4147-A177-3AD203B41FA5}">
                      <a16:colId xmlns:a16="http://schemas.microsoft.com/office/drawing/2014/main" val="1911742643"/>
                    </a:ext>
                  </a:extLst>
                </a:gridCol>
                <a:gridCol w="2072292">
                  <a:extLst>
                    <a:ext uri="{9D8B030D-6E8A-4147-A177-3AD203B41FA5}">
                      <a16:colId xmlns:a16="http://schemas.microsoft.com/office/drawing/2014/main" val="1273496280"/>
                    </a:ext>
                  </a:extLst>
                </a:gridCol>
              </a:tblGrid>
              <a:tr h="775854">
                <a:tc>
                  <a:txBody>
                    <a:bodyPr/>
                    <a:lstStyle/>
                    <a:p>
                      <a:pPr algn="l" fontAlgn="ct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zh-CN" altLang="en-US" sz="2000" u="none" strike="noStrike">
                          <a:effectLst/>
                          <a:latin typeface="宋体" panose="02010600030101010101" pitchFamily="2" charset="-122"/>
                          <a:ea typeface="宋体" panose="02010600030101010101" pitchFamily="2" charset="-122"/>
                        </a:rPr>
                        <a:t>一般经纪业务</a:t>
                      </a:r>
                      <a:endParaRPr lang="zh-CN" altLang="en-US" sz="20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zh-CN" altLang="en-US" sz="2000" u="none" strike="noStrike">
                          <a:effectLst/>
                          <a:latin typeface="宋体" panose="02010600030101010101" pitchFamily="2" charset="-122"/>
                          <a:ea typeface="宋体" panose="02010600030101010101" pitchFamily="2" charset="-122"/>
                        </a:rPr>
                        <a:t>信用经纪业务</a:t>
                      </a:r>
                      <a:endParaRPr lang="zh-CN" altLang="en-US" sz="20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zh-CN" altLang="en-US" sz="2000" u="none" strike="noStrike">
                          <a:effectLst/>
                          <a:latin typeface="宋体" panose="02010600030101010101" pitchFamily="2" charset="-122"/>
                          <a:ea typeface="宋体" panose="02010600030101010101" pitchFamily="2" charset="-122"/>
                        </a:rPr>
                        <a:t>做市业务</a:t>
                      </a:r>
                      <a:endParaRPr lang="zh-CN" altLang="en-US" sz="20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zh-CN" altLang="en-US" sz="2000" u="none" strike="noStrike">
                          <a:effectLst/>
                          <a:latin typeface="宋体" panose="02010600030101010101" pitchFamily="2" charset="-122"/>
                          <a:ea typeface="宋体" panose="02010600030101010101" pitchFamily="2" charset="-122"/>
                        </a:rPr>
                        <a:t>自营业务</a:t>
                      </a:r>
                      <a:endParaRPr lang="zh-CN" altLang="en-US" sz="20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extLst>
                  <a:ext uri="{0D108BD9-81ED-4DB2-BD59-A6C34878D82A}">
                    <a16:rowId xmlns:a16="http://schemas.microsoft.com/office/drawing/2014/main" val="1052877857"/>
                  </a:ext>
                </a:extLst>
              </a:tr>
              <a:tr h="775854">
                <a:tc>
                  <a:txBody>
                    <a:bodyPr/>
                    <a:lstStyle/>
                    <a:p>
                      <a:pPr algn="l" fontAlgn="ctr"/>
                      <a:r>
                        <a:rPr lang="zh-CN" altLang="en-US" sz="2000" u="none" strike="noStrike" dirty="0">
                          <a:effectLst/>
                          <a:latin typeface="宋体" panose="02010600030101010101" pitchFamily="2" charset="-122"/>
                          <a:ea typeface="宋体" panose="02010600030101010101" pitchFamily="2" charset="-122"/>
                        </a:rPr>
                        <a:t>是否动用资金和股票</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zh-CN" altLang="en-US" sz="2000" u="none" strike="noStrike">
                          <a:effectLst/>
                          <a:latin typeface="宋体" panose="02010600030101010101" pitchFamily="2" charset="-122"/>
                          <a:ea typeface="宋体" panose="02010600030101010101" pitchFamily="2" charset="-122"/>
                        </a:rPr>
                        <a:t>否</a:t>
                      </a:r>
                      <a:endParaRPr lang="zh-CN" altLang="en-US" sz="20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zh-CN" altLang="en-US" sz="2000" u="none" strike="noStrike">
                          <a:effectLst/>
                          <a:latin typeface="宋体" panose="02010600030101010101" pitchFamily="2" charset="-122"/>
                          <a:ea typeface="宋体" panose="02010600030101010101" pitchFamily="2" charset="-122"/>
                        </a:rPr>
                        <a:t>是</a:t>
                      </a:r>
                      <a:endParaRPr lang="zh-CN" altLang="en-US" sz="20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zh-CN" altLang="en-US" sz="2000" u="none" strike="noStrike">
                          <a:effectLst/>
                          <a:latin typeface="宋体" panose="02010600030101010101" pitchFamily="2" charset="-122"/>
                          <a:ea typeface="宋体" panose="02010600030101010101" pitchFamily="2" charset="-122"/>
                        </a:rPr>
                        <a:t>是</a:t>
                      </a:r>
                      <a:endParaRPr lang="zh-CN" altLang="en-US" sz="20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zh-CN" altLang="en-US" sz="2000" u="none" strike="noStrike">
                          <a:effectLst/>
                          <a:latin typeface="宋体" panose="02010600030101010101" pitchFamily="2" charset="-122"/>
                          <a:ea typeface="宋体" panose="02010600030101010101" pitchFamily="2" charset="-122"/>
                        </a:rPr>
                        <a:t>是</a:t>
                      </a:r>
                      <a:endParaRPr lang="zh-CN" altLang="en-US" sz="20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extLst>
                  <a:ext uri="{0D108BD9-81ED-4DB2-BD59-A6C34878D82A}">
                    <a16:rowId xmlns:a16="http://schemas.microsoft.com/office/drawing/2014/main" val="3401619258"/>
                  </a:ext>
                </a:extLst>
              </a:tr>
              <a:tr h="775854">
                <a:tc>
                  <a:txBody>
                    <a:bodyPr/>
                    <a:lstStyle/>
                    <a:p>
                      <a:pPr algn="l" fontAlgn="ctr"/>
                      <a:r>
                        <a:rPr lang="zh-CN" altLang="en-US" sz="2000" u="none" strike="noStrike">
                          <a:effectLst/>
                          <a:latin typeface="宋体" panose="02010600030101010101" pitchFamily="2" charset="-122"/>
                          <a:ea typeface="宋体" panose="02010600030101010101" pitchFamily="2" charset="-122"/>
                        </a:rPr>
                        <a:t>目的</a:t>
                      </a:r>
                      <a:endParaRPr lang="zh-CN" altLang="en-US" sz="20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zh-CN" altLang="en-US" sz="2000" u="none" strike="noStrike" dirty="0">
                          <a:effectLst/>
                          <a:latin typeface="宋体" panose="02010600030101010101" pitchFamily="2" charset="-122"/>
                          <a:ea typeface="宋体" panose="02010600030101010101" pitchFamily="2" charset="-122"/>
                        </a:rPr>
                        <a:t>代理买卖</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zh-CN" altLang="en-US" sz="2000" u="none" strike="noStrike" dirty="0">
                          <a:effectLst/>
                          <a:latin typeface="宋体" panose="02010600030101010101" pitchFamily="2" charset="-122"/>
                          <a:ea typeface="宋体" panose="02010600030101010101" pitchFamily="2" charset="-122"/>
                        </a:rPr>
                        <a:t>借贷</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zh-CN" altLang="en-US" sz="2000" u="none" strike="noStrike">
                          <a:effectLst/>
                          <a:latin typeface="宋体" panose="02010600030101010101" pitchFamily="2" charset="-122"/>
                          <a:ea typeface="宋体" panose="02010600030101010101" pitchFamily="2" charset="-122"/>
                        </a:rPr>
                        <a:t>提供流动性</a:t>
                      </a:r>
                      <a:endParaRPr lang="zh-CN" altLang="en-US" sz="20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zh-CN" altLang="en-US" sz="2000" u="none" strike="noStrike">
                          <a:effectLst/>
                          <a:latin typeface="宋体" panose="02010600030101010101" pitchFamily="2" charset="-122"/>
                          <a:ea typeface="宋体" panose="02010600030101010101" pitchFamily="2" charset="-122"/>
                        </a:rPr>
                        <a:t>盈利</a:t>
                      </a:r>
                      <a:endParaRPr lang="zh-CN" altLang="en-US" sz="20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extLst>
                  <a:ext uri="{0D108BD9-81ED-4DB2-BD59-A6C34878D82A}">
                    <a16:rowId xmlns:a16="http://schemas.microsoft.com/office/drawing/2014/main" val="2338979289"/>
                  </a:ext>
                </a:extLst>
              </a:tr>
              <a:tr h="775854">
                <a:tc>
                  <a:txBody>
                    <a:bodyPr/>
                    <a:lstStyle/>
                    <a:p>
                      <a:pPr algn="l" fontAlgn="ctr"/>
                      <a:r>
                        <a:rPr lang="zh-CN" altLang="en-US" sz="2000" u="none" strike="noStrike">
                          <a:effectLst/>
                          <a:latin typeface="宋体" panose="02010600030101010101" pitchFamily="2" charset="-122"/>
                          <a:ea typeface="宋体" panose="02010600030101010101" pitchFamily="2" charset="-122"/>
                        </a:rPr>
                        <a:t>收益</a:t>
                      </a:r>
                      <a:endParaRPr lang="zh-CN" altLang="en-US" sz="20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zh-CN" altLang="en-US" sz="2000" u="none" strike="noStrike">
                          <a:effectLst/>
                          <a:latin typeface="宋体" panose="02010600030101010101" pitchFamily="2" charset="-122"/>
                          <a:ea typeface="宋体" panose="02010600030101010101" pitchFamily="2" charset="-122"/>
                        </a:rPr>
                        <a:t>佣金</a:t>
                      </a:r>
                      <a:endParaRPr lang="zh-CN" altLang="en-US" sz="20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zh-CN" altLang="en-US" sz="2000" u="none" strike="noStrike" dirty="0">
                          <a:effectLst/>
                          <a:latin typeface="宋体" panose="02010600030101010101" pitchFamily="2" charset="-122"/>
                          <a:ea typeface="宋体" panose="02010600030101010101" pitchFamily="2" charset="-122"/>
                        </a:rPr>
                        <a:t>佣金和借贷利息</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zh-CN" altLang="en-US" sz="2000" u="none" strike="noStrike" dirty="0">
                          <a:effectLst/>
                          <a:latin typeface="宋体" panose="02010600030101010101" pitchFamily="2" charset="-122"/>
                          <a:ea typeface="宋体" panose="02010600030101010101" pitchFamily="2" charset="-122"/>
                        </a:rPr>
                        <a:t>价差</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zh-CN" altLang="en-US" sz="2000" u="none" strike="noStrike">
                          <a:effectLst/>
                          <a:latin typeface="宋体" panose="02010600030101010101" pitchFamily="2" charset="-122"/>
                          <a:ea typeface="宋体" panose="02010600030101010101" pitchFamily="2" charset="-122"/>
                        </a:rPr>
                        <a:t>价差</a:t>
                      </a:r>
                      <a:endParaRPr lang="zh-CN" altLang="en-US" sz="20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extLst>
                  <a:ext uri="{0D108BD9-81ED-4DB2-BD59-A6C34878D82A}">
                    <a16:rowId xmlns:a16="http://schemas.microsoft.com/office/drawing/2014/main" val="2383205119"/>
                  </a:ext>
                </a:extLst>
              </a:tr>
              <a:tr h="775854">
                <a:tc>
                  <a:txBody>
                    <a:bodyPr/>
                    <a:lstStyle/>
                    <a:p>
                      <a:pPr algn="l" fontAlgn="ctr"/>
                      <a:r>
                        <a:rPr lang="zh-CN" altLang="en-US" sz="2000" u="none" strike="noStrike">
                          <a:effectLst/>
                          <a:latin typeface="宋体" panose="02010600030101010101" pitchFamily="2" charset="-122"/>
                          <a:ea typeface="宋体" panose="02010600030101010101" pitchFamily="2" charset="-122"/>
                        </a:rPr>
                        <a:t>风险</a:t>
                      </a:r>
                      <a:endParaRPr lang="zh-CN" altLang="en-US" sz="20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zh-CN" altLang="en-US" sz="2000" u="none" strike="noStrike">
                          <a:effectLst/>
                          <a:latin typeface="宋体" panose="02010600030101010101" pitchFamily="2" charset="-122"/>
                          <a:ea typeface="宋体" panose="02010600030101010101" pitchFamily="2" charset="-122"/>
                        </a:rPr>
                        <a:t>最小</a:t>
                      </a:r>
                      <a:endParaRPr lang="zh-CN" altLang="en-US" sz="20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zh-CN" altLang="en-US" sz="2000" u="none" strike="noStrike">
                          <a:effectLst/>
                          <a:latin typeface="宋体" panose="02010600030101010101" pitchFamily="2" charset="-122"/>
                          <a:ea typeface="宋体" panose="02010600030101010101" pitchFamily="2" charset="-122"/>
                        </a:rPr>
                        <a:t>较小</a:t>
                      </a:r>
                      <a:endParaRPr lang="zh-CN" altLang="en-US" sz="20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zh-CN" altLang="en-US" sz="2000" u="none" strike="noStrike" dirty="0">
                          <a:effectLst/>
                          <a:latin typeface="宋体" panose="02010600030101010101" pitchFamily="2" charset="-122"/>
                          <a:ea typeface="宋体" panose="02010600030101010101" pitchFamily="2" charset="-122"/>
                        </a:rPr>
                        <a:t>较大</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zh-CN" altLang="en-US" sz="2000" u="none" strike="noStrike" dirty="0">
                          <a:effectLst/>
                          <a:latin typeface="宋体" panose="02010600030101010101" pitchFamily="2" charset="-122"/>
                          <a:ea typeface="宋体" panose="02010600030101010101" pitchFamily="2" charset="-122"/>
                        </a:rPr>
                        <a:t>最大</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extLst>
                  <a:ext uri="{0D108BD9-81ED-4DB2-BD59-A6C34878D82A}">
                    <a16:rowId xmlns:a16="http://schemas.microsoft.com/office/drawing/2014/main" val="1455256569"/>
                  </a:ext>
                </a:extLst>
              </a:tr>
            </a:tbl>
          </a:graphicData>
        </a:graphic>
      </p:graphicFrame>
    </p:spTree>
    <p:extLst>
      <p:ext uri="{BB962C8B-B14F-4D97-AF65-F5344CB8AC3E}">
        <p14:creationId xmlns:p14="http://schemas.microsoft.com/office/powerpoint/2010/main" val="17243590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6"/>
            <a:ext cx="10515600" cy="679904"/>
          </a:xfrm>
        </p:spPr>
        <p:txBody>
          <a:bodyPr>
            <a:normAutofit/>
          </a:bodyPr>
          <a:lstStyle/>
          <a:p>
            <a:r>
              <a:rPr lang="zh-CN" altLang="en-US" sz="2800" dirty="0">
                <a:latin typeface="宋体" panose="02010600030101010101" pitchFamily="2" charset="-122"/>
                <a:ea typeface="宋体" panose="02010600030101010101" pitchFamily="2" charset="-122"/>
              </a:rPr>
              <a:t>自营业务</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205803"/>
            <a:ext cx="10515600" cy="4971160"/>
          </a:xfrm>
        </p:spPr>
        <p:txBody>
          <a:bodyPr>
            <a:noAutofit/>
          </a:bodyPr>
          <a:lstStyle/>
          <a:p>
            <a:r>
              <a:rPr lang="zh-CN" altLang="en-US" sz="2000" dirty="0">
                <a:latin typeface="宋体" panose="02010600030101010101" pitchFamily="2" charset="-122"/>
                <a:ea typeface="宋体" panose="02010600030101010101" pitchFamily="2" charset="-122"/>
              </a:rPr>
              <a:t>自营业务的特点</a:t>
            </a:r>
            <a:endParaRPr lang="en-US" altLang="zh-CN" sz="2000" dirty="0">
              <a:latin typeface="宋体" panose="02010600030101010101" pitchFamily="2" charset="-122"/>
              <a:ea typeface="宋体" panose="02010600030101010101" pitchFamily="2" charset="-122"/>
            </a:endParaRPr>
          </a:p>
          <a:p>
            <a:pPr marL="719138" indent="-361950">
              <a:buSzPct val="70000"/>
              <a:buFont typeface="Wingdings" pitchFamily="2" charset="2"/>
              <a:buChar char="p"/>
            </a:pPr>
            <a:r>
              <a:rPr lang="zh-CN" altLang="en-US" sz="2000" dirty="0">
                <a:latin typeface="宋体" panose="02010600030101010101" pitchFamily="2" charset="-122"/>
                <a:ea typeface="宋体" panose="02010600030101010101" pitchFamily="2" charset="-122"/>
              </a:rPr>
              <a:t>决策的自主性</a:t>
            </a:r>
            <a:endParaRPr lang="en-US" altLang="zh-CN" sz="2000" dirty="0">
              <a:latin typeface="宋体" panose="02010600030101010101" pitchFamily="2" charset="-122"/>
              <a:ea typeface="宋体" panose="02010600030101010101" pitchFamily="2" charset="-122"/>
            </a:endParaRPr>
          </a:p>
          <a:p>
            <a:pPr marL="900113" indent="-180975">
              <a:buSzPct val="70000"/>
              <a:buFont typeface="Wingdings" pitchFamily="2" charset="2"/>
              <a:buChar char="Ø"/>
            </a:pPr>
            <a:r>
              <a:rPr lang="zh-CN" altLang="en-US" sz="2000" dirty="0">
                <a:latin typeface="宋体" panose="02010600030101010101" pitchFamily="2" charset="-122"/>
                <a:ea typeface="宋体" panose="02010600030101010101" pitchFamily="2" charset="-122"/>
              </a:rPr>
              <a:t>交易行为的自主性：证券公司自主决定是否买入或卖出某种证券</a:t>
            </a:r>
            <a:endParaRPr lang="en-US" altLang="zh-CN" sz="2000" dirty="0">
              <a:latin typeface="宋体" panose="02010600030101010101" pitchFamily="2" charset="-122"/>
              <a:ea typeface="宋体" panose="02010600030101010101" pitchFamily="2" charset="-122"/>
            </a:endParaRPr>
          </a:p>
          <a:p>
            <a:pPr marL="900113" indent="-180975">
              <a:buSzPct val="70000"/>
              <a:buFont typeface="Wingdings" pitchFamily="2" charset="2"/>
              <a:buChar char="Ø"/>
            </a:pPr>
            <a:r>
              <a:rPr lang="zh-CN" altLang="en-US" sz="2000" dirty="0">
                <a:latin typeface="宋体" panose="02010600030101010101" pitchFamily="2" charset="-122"/>
                <a:ea typeface="宋体" panose="02010600030101010101" pitchFamily="2" charset="-122"/>
              </a:rPr>
              <a:t>选择交易方式的自主性：证券公司自主选择在柜台买卖或者通过证券交易所买卖</a:t>
            </a:r>
            <a:endParaRPr lang="en-US" altLang="zh-CN" sz="2000" dirty="0">
              <a:latin typeface="宋体" panose="02010600030101010101" pitchFamily="2" charset="-122"/>
              <a:ea typeface="宋体" panose="02010600030101010101" pitchFamily="2" charset="-122"/>
            </a:endParaRPr>
          </a:p>
          <a:p>
            <a:pPr marL="900113" indent="-180975">
              <a:buSzPct val="70000"/>
              <a:buFont typeface="Wingdings" pitchFamily="2" charset="2"/>
              <a:buChar char="Ø"/>
            </a:pPr>
            <a:r>
              <a:rPr lang="zh-CN" altLang="en-US" sz="2000" dirty="0">
                <a:latin typeface="宋体" panose="02010600030101010101" pitchFamily="2" charset="-122"/>
                <a:ea typeface="宋体" panose="02010600030101010101" pitchFamily="2" charset="-122"/>
              </a:rPr>
              <a:t>选择交易品种，价格的自主性：根据市场情况，自主决定买卖的品种和价格。</a:t>
            </a:r>
            <a:endParaRPr lang="en-US" altLang="zh-CN" sz="2000" dirty="0">
              <a:latin typeface="宋体" panose="02010600030101010101" pitchFamily="2" charset="-122"/>
              <a:ea typeface="宋体" panose="02010600030101010101" pitchFamily="2" charset="-122"/>
            </a:endParaRPr>
          </a:p>
          <a:p>
            <a:pPr marL="719138" indent="-361950">
              <a:buSzPct val="70000"/>
              <a:buFont typeface="Wingdings" pitchFamily="2" charset="2"/>
              <a:buChar char="p"/>
            </a:pPr>
            <a:r>
              <a:rPr lang="zh-CN" altLang="en-US" sz="2000" dirty="0">
                <a:latin typeface="宋体" panose="02010600030101010101" pitchFamily="2" charset="-122"/>
                <a:ea typeface="宋体" panose="02010600030101010101" pitchFamily="2" charset="-122"/>
              </a:rPr>
              <a:t>交易的风险性</a:t>
            </a:r>
            <a:endParaRPr lang="en-US" altLang="zh-CN" sz="2000" dirty="0">
              <a:latin typeface="宋体" panose="02010600030101010101" pitchFamily="2" charset="-122"/>
              <a:ea typeface="宋体" panose="02010600030101010101" pitchFamily="2" charset="-122"/>
            </a:endParaRPr>
          </a:p>
          <a:p>
            <a:pPr marL="900113" indent="-180975">
              <a:buSzPct val="70000"/>
              <a:buFont typeface="Wingdings" pitchFamily="2" charset="2"/>
              <a:buChar char="Ø"/>
            </a:pPr>
            <a:r>
              <a:rPr lang="zh-CN" altLang="en-US" sz="2000" dirty="0">
                <a:latin typeface="宋体" panose="02010600030101010101" pitchFamily="2" charset="-122"/>
                <a:ea typeface="宋体" panose="02010600030101010101" pitchFamily="2" charset="-122"/>
              </a:rPr>
              <a:t>证券公司自己作为投资者，买卖的收益与损失完全由证券公司自身承担</a:t>
            </a:r>
            <a:endParaRPr lang="en-US" altLang="zh-CN" sz="2000" dirty="0">
              <a:latin typeface="宋体" panose="02010600030101010101" pitchFamily="2" charset="-122"/>
              <a:ea typeface="宋体" panose="02010600030101010101" pitchFamily="2" charset="-122"/>
            </a:endParaRPr>
          </a:p>
          <a:p>
            <a:pPr marL="900113" indent="-180975">
              <a:buSzPct val="70000"/>
              <a:buFont typeface="Wingdings" pitchFamily="2" charset="2"/>
              <a:buChar char="Ø"/>
            </a:pPr>
            <a:r>
              <a:rPr lang="zh-CN" altLang="en-US" sz="2000" dirty="0">
                <a:latin typeface="宋体" panose="02010600030101010101" pitchFamily="2" charset="-122"/>
                <a:ea typeface="宋体" panose="02010600030101010101" pitchFamily="2" charset="-122"/>
              </a:rPr>
              <a:t>最大杠杆，权益类投资占比，集中度等限制</a:t>
            </a:r>
            <a:endParaRPr lang="en-US" altLang="zh-CN" sz="2000" dirty="0">
              <a:latin typeface="宋体" panose="02010600030101010101" pitchFamily="2" charset="-122"/>
              <a:ea typeface="宋体" panose="02010600030101010101" pitchFamily="2" charset="-122"/>
            </a:endParaRPr>
          </a:p>
          <a:p>
            <a:pPr marL="719138" indent="-361950">
              <a:buSzPct val="70000"/>
              <a:buFont typeface="Wingdings" pitchFamily="2" charset="2"/>
              <a:buChar char="p"/>
            </a:pPr>
            <a:r>
              <a:rPr lang="zh-CN" altLang="en-US" sz="2000" dirty="0">
                <a:latin typeface="宋体" panose="02010600030101010101" pitchFamily="2" charset="-122"/>
                <a:ea typeface="宋体" panose="02010600030101010101" pitchFamily="2" charset="-122"/>
              </a:rPr>
              <a:t>收益的不稳定性</a:t>
            </a:r>
            <a:endParaRPr lang="en-US" altLang="zh-CN" sz="2000" dirty="0">
              <a:latin typeface="宋体" panose="02010600030101010101" pitchFamily="2" charset="-122"/>
              <a:ea typeface="宋体" panose="02010600030101010101" pitchFamily="2" charset="-122"/>
            </a:endParaRPr>
          </a:p>
          <a:p>
            <a:pPr marL="900113" indent="-180975">
              <a:buSzPct val="70000"/>
              <a:buFont typeface="Wingdings" pitchFamily="2" charset="2"/>
              <a:buChar char="Ø"/>
            </a:pPr>
            <a:r>
              <a:rPr lang="zh-CN" altLang="en-US" sz="2000" dirty="0">
                <a:latin typeface="宋体" panose="02010600030101010101" pitchFamily="2" charset="-122"/>
                <a:ea typeface="宋体" panose="02010600030101010101" pitchFamily="2" charset="-122"/>
              </a:rPr>
              <a:t>证券公司进行证券自营买卖，其收益主要来源于低买高卖的价差，但这种收益不像代理收取手续费那样稳定</a:t>
            </a: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049775"/>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16</a:t>
            </a:fld>
            <a:endParaRPr lang="zh-CN" altLang="en-US"/>
          </a:p>
        </p:txBody>
      </p:sp>
    </p:spTree>
    <p:extLst>
      <p:ext uri="{BB962C8B-B14F-4D97-AF65-F5344CB8AC3E}">
        <p14:creationId xmlns:p14="http://schemas.microsoft.com/office/powerpoint/2010/main" val="2990957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6"/>
            <a:ext cx="10515600" cy="679904"/>
          </a:xfrm>
        </p:spPr>
        <p:txBody>
          <a:bodyPr>
            <a:normAutofit/>
          </a:bodyPr>
          <a:lstStyle/>
          <a:p>
            <a:r>
              <a:rPr lang="zh-CN" altLang="en-US" sz="2800" dirty="0">
                <a:latin typeface="宋体" panose="02010600030101010101" pitchFamily="2" charset="-122"/>
                <a:ea typeface="宋体" panose="02010600030101010101" pitchFamily="2" charset="-122"/>
              </a:rPr>
              <a:t>自营业务</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205803"/>
            <a:ext cx="10515600" cy="4971160"/>
          </a:xfrm>
        </p:spPr>
        <p:txBody>
          <a:bodyPr>
            <a:normAutofit/>
          </a:bodyPr>
          <a:lstStyle/>
          <a:p>
            <a:pPr>
              <a:lnSpc>
                <a:spcPct val="110000"/>
              </a:lnSpc>
            </a:pPr>
            <a:r>
              <a:rPr lang="zh-CN" altLang="en-US" sz="2000" dirty="0">
                <a:latin typeface="宋体" panose="02010600030101010101" pitchFamily="2" charset="-122"/>
                <a:ea typeface="宋体" panose="02010600030101010101" pitchFamily="2" charset="-122"/>
              </a:rPr>
              <a:t>投机业务</a:t>
            </a:r>
            <a:endParaRPr lang="en-US" altLang="zh-CN" sz="2000" dirty="0">
              <a:latin typeface="宋体" panose="02010600030101010101" pitchFamily="2" charset="-122"/>
              <a:ea typeface="宋体" panose="02010600030101010101" pitchFamily="2" charset="-122"/>
            </a:endParaRPr>
          </a:p>
          <a:p>
            <a:pPr marL="719138" indent="-361950">
              <a:lnSpc>
                <a:spcPct val="110000"/>
              </a:lnSpc>
              <a:buSzPct val="70000"/>
              <a:buFont typeface="Wingdings" pitchFamily="2" charset="2"/>
              <a:buChar char="p"/>
            </a:pPr>
            <a:r>
              <a:rPr lang="zh-CN" altLang="en-US" sz="2000" dirty="0">
                <a:latin typeface="宋体" panose="02010600030101010101" pitchFamily="2" charset="-122"/>
                <a:ea typeface="宋体" panose="02010600030101010101" pitchFamily="2" charset="-122"/>
              </a:rPr>
              <a:t>投机业务是指投资银行在自营业务活动中通过对证券价格的预期，采用高抛低吸的方式谋取收益的行为</a:t>
            </a:r>
            <a:endParaRPr lang="en-US" altLang="zh-CN" sz="2000" dirty="0">
              <a:latin typeface="宋体" panose="02010600030101010101" pitchFamily="2" charset="-122"/>
              <a:ea typeface="宋体" panose="02010600030101010101" pitchFamily="2" charset="-122"/>
            </a:endParaRPr>
          </a:p>
          <a:p>
            <a:pPr marL="719138" indent="-361950">
              <a:lnSpc>
                <a:spcPct val="110000"/>
              </a:lnSpc>
              <a:buSzPct val="70000"/>
              <a:buFont typeface="Wingdings" pitchFamily="2" charset="2"/>
              <a:buChar char="p"/>
            </a:pPr>
            <a:r>
              <a:rPr lang="zh-CN" altLang="en-US" sz="2000" dirty="0">
                <a:latin typeface="宋体" panose="02010600030101010101" pitchFamily="2" charset="-122"/>
                <a:ea typeface="宋体" panose="02010600030101010101" pitchFamily="2" charset="-122"/>
              </a:rPr>
              <a:t>投机策略</a:t>
            </a:r>
            <a:endParaRPr lang="en-US" altLang="zh-CN" sz="2000" dirty="0">
              <a:latin typeface="宋体" panose="02010600030101010101" pitchFamily="2" charset="-122"/>
              <a:ea typeface="宋体" panose="02010600030101010101" pitchFamily="2" charset="-122"/>
            </a:endParaRPr>
          </a:p>
          <a:p>
            <a:pPr marL="1163638" indent="-444500">
              <a:lnSpc>
                <a:spcPct val="110000"/>
              </a:lnSpc>
              <a:buSzPct val="70000"/>
              <a:buFont typeface="Wingdings" pitchFamily="2" charset="2"/>
              <a:buChar char="Ø"/>
            </a:pPr>
            <a:r>
              <a:rPr lang="zh-CN" altLang="en-US" sz="2000" dirty="0">
                <a:latin typeface="宋体" panose="02010600030101010101" pitchFamily="2" charset="-122"/>
                <a:ea typeface="宋体" panose="02010600030101010101" pitchFamily="2" charset="-122"/>
              </a:rPr>
              <a:t>绝对价格投机</a:t>
            </a:r>
            <a:endParaRPr lang="en-US" altLang="zh-CN" sz="2000" dirty="0">
              <a:latin typeface="宋体" panose="02010600030101010101" pitchFamily="2" charset="-122"/>
              <a:ea typeface="宋体" panose="02010600030101010101" pitchFamily="2" charset="-122"/>
            </a:endParaRPr>
          </a:p>
          <a:p>
            <a:pPr marL="1163638" indent="-444500">
              <a:lnSpc>
                <a:spcPct val="110000"/>
              </a:lnSpc>
              <a:buSzPct val="70000"/>
              <a:buFont typeface="Wingdings" pitchFamily="2" charset="2"/>
              <a:buChar char="Ø"/>
            </a:pPr>
            <a:r>
              <a:rPr lang="zh-CN" altLang="en-US" sz="2000" dirty="0">
                <a:latin typeface="宋体" panose="02010600030101010101" pitchFamily="2" charset="-122"/>
                <a:ea typeface="宋体" panose="02010600030101010101" pitchFamily="2" charset="-122"/>
              </a:rPr>
              <a:t>相对价格投机</a:t>
            </a:r>
            <a:endParaRPr lang="en-US" altLang="zh-CN" sz="2000" dirty="0">
              <a:latin typeface="宋体" panose="02010600030101010101" pitchFamily="2" charset="-122"/>
              <a:ea typeface="宋体" panose="02010600030101010101" pitchFamily="2" charset="-122"/>
            </a:endParaRPr>
          </a:p>
          <a:p>
            <a:pPr marL="1163638" indent="-444500">
              <a:lnSpc>
                <a:spcPct val="110000"/>
              </a:lnSpc>
              <a:buSzPct val="70000"/>
              <a:buFont typeface="Wingdings" pitchFamily="2" charset="2"/>
              <a:buChar char="Ø"/>
            </a:pPr>
            <a:r>
              <a:rPr lang="zh-CN" altLang="en-US" sz="2000" dirty="0">
                <a:latin typeface="宋体" panose="02010600030101010101" pitchFamily="2" charset="-122"/>
                <a:ea typeface="宋体" panose="02010600030101010101" pitchFamily="2" charset="-122"/>
              </a:rPr>
              <a:t>信用等级交易</a:t>
            </a:r>
            <a:endParaRPr lang="en-US" altLang="zh-CN" sz="20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049775"/>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17</a:t>
            </a:fld>
            <a:endParaRPr lang="zh-CN" altLang="en-US"/>
          </a:p>
        </p:txBody>
      </p:sp>
    </p:spTree>
    <p:extLst>
      <p:ext uri="{BB962C8B-B14F-4D97-AF65-F5344CB8AC3E}">
        <p14:creationId xmlns:p14="http://schemas.microsoft.com/office/powerpoint/2010/main" val="2259890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6"/>
            <a:ext cx="10515600" cy="679904"/>
          </a:xfrm>
        </p:spPr>
        <p:txBody>
          <a:bodyPr>
            <a:normAutofit/>
          </a:bodyPr>
          <a:lstStyle/>
          <a:p>
            <a:r>
              <a:rPr lang="zh-CN" altLang="en-US" sz="2800" dirty="0">
                <a:latin typeface="宋体" panose="02010600030101010101" pitchFamily="2" charset="-122"/>
                <a:ea typeface="宋体" panose="02010600030101010101" pitchFamily="2" charset="-122"/>
              </a:rPr>
              <a:t>自营业务</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205803"/>
            <a:ext cx="10515600" cy="4971160"/>
          </a:xfrm>
        </p:spPr>
        <p:txBody>
          <a:bodyPr>
            <a:normAutofit/>
          </a:bodyPr>
          <a:lstStyle/>
          <a:p>
            <a:pPr>
              <a:lnSpc>
                <a:spcPct val="110000"/>
              </a:lnSpc>
            </a:pPr>
            <a:r>
              <a:rPr lang="zh-CN" altLang="en-US" sz="2000" dirty="0">
                <a:latin typeface="宋体" panose="02010600030101010101" pitchFamily="2" charset="-122"/>
                <a:ea typeface="宋体" panose="02010600030101010101" pitchFamily="2" charset="-122"/>
              </a:rPr>
              <a:t>投机业务策略</a:t>
            </a:r>
            <a:endParaRPr lang="en-US" altLang="zh-CN" sz="2000" dirty="0">
              <a:latin typeface="宋体" panose="02010600030101010101" pitchFamily="2" charset="-122"/>
              <a:ea typeface="宋体" panose="02010600030101010101" pitchFamily="2" charset="-122"/>
            </a:endParaRPr>
          </a:p>
          <a:p>
            <a:pPr marL="719138" indent="-361950">
              <a:lnSpc>
                <a:spcPct val="110000"/>
              </a:lnSpc>
              <a:buSzPct val="70000"/>
              <a:buFont typeface="Wingdings" pitchFamily="2" charset="2"/>
              <a:buChar char="p"/>
            </a:pPr>
            <a:r>
              <a:rPr lang="zh-CN" altLang="en-US" sz="2000" dirty="0">
                <a:latin typeface="宋体" panose="02010600030101010101" pitchFamily="2" charset="-122"/>
                <a:ea typeface="宋体" panose="02010600030101010101" pitchFamily="2" charset="-122"/>
              </a:rPr>
              <a:t>绝对价格投机</a:t>
            </a:r>
            <a:endParaRPr lang="en-US" altLang="zh-CN" sz="2000" dirty="0">
              <a:latin typeface="宋体" panose="02010600030101010101" pitchFamily="2" charset="-122"/>
              <a:ea typeface="宋体" panose="02010600030101010101" pitchFamily="2" charset="-122"/>
            </a:endParaRPr>
          </a:p>
          <a:p>
            <a:pPr marL="1163638" indent="-444500">
              <a:lnSpc>
                <a:spcPct val="110000"/>
              </a:lnSpc>
              <a:buSzPct val="70000"/>
              <a:buFont typeface="Wingdings" pitchFamily="2" charset="2"/>
              <a:buChar char="Ø"/>
            </a:pPr>
            <a:r>
              <a:rPr lang="zh-CN" altLang="en-US" sz="2000" dirty="0">
                <a:latin typeface="宋体" panose="02010600030101010101" pitchFamily="2" charset="-122"/>
                <a:ea typeface="宋体" panose="02010600030101010101" pitchFamily="2" charset="-122"/>
              </a:rPr>
              <a:t>投机者判断证券的价格偏离其内在价值，从而进行投机。</a:t>
            </a:r>
            <a:endParaRPr lang="en-US" altLang="zh-CN" sz="2000" dirty="0">
              <a:latin typeface="宋体" panose="02010600030101010101" pitchFamily="2" charset="-122"/>
              <a:ea typeface="宋体" panose="02010600030101010101" pitchFamily="2" charset="-122"/>
            </a:endParaRPr>
          </a:p>
          <a:p>
            <a:pPr marL="1163638" indent="-444500">
              <a:lnSpc>
                <a:spcPct val="110000"/>
              </a:lnSpc>
              <a:buSzPct val="70000"/>
              <a:buFont typeface="Wingdings" pitchFamily="2" charset="2"/>
              <a:buChar char="Ø"/>
            </a:pPr>
            <a:r>
              <a:rPr lang="zh-CN" altLang="en-US" sz="2000" dirty="0">
                <a:latin typeface="宋体" panose="02010600030101010101" pitchFamily="2" charset="-122"/>
                <a:ea typeface="宋体" panose="02010600030101010101" pitchFamily="2" charset="-122"/>
              </a:rPr>
              <a:t>市场价格</a:t>
            </a:r>
            <a:r>
              <a:rPr lang="en-US" altLang="zh-CN" sz="2000" dirty="0">
                <a:latin typeface="宋体" panose="02010600030101010101" pitchFamily="2" charset="-122"/>
                <a:ea typeface="宋体" panose="02010600030101010101" pitchFamily="2" charset="-122"/>
              </a:rPr>
              <a:t>&lt;</a:t>
            </a:r>
            <a:r>
              <a:rPr lang="zh-CN" altLang="en-US" sz="2000" dirty="0">
                <a:latin typeface="宋体" panose="02010600030101010101" pitchFamily="2" charset="-122"/>
                <a:ea typeface="宋体" panose="02010600030101010101" pitchFamily="2" charset="-122"/>
              </a:rPr>
              <a:t>内在价值，预期价格将上升，买入该证券，待证券价格上升后抛出</a:t>
            </a:r>
            <a:endParaRPr lang="en-US" altLang="zh-CN" sz="2000" dirty="0">
              <a:latin typeface="宋体" panose="02010600030101010101" pitchFamily="2" charset="-122"/>
              <a:ea typeface="宋体" panose="02010600030101010101" pitchFamily="2" charset="-122"/>
            </a:endParaRPr>
          </a:p>
          <a:p>
            <a:pPr marL="1163638" indent="-444500">
              <a:lnSpc>
                <a:spcPct val="110000"/>
              </a:lnSpc>
              <a:buSzPct val="70000"/>
              <a:buFont typeface="Wingdings" pitchFamily="2" charset="2"/>
              <a:buChar char="Ø"/>
            </a:pPr>
            <a:r>
              <a:rPr lang="zh-CN" altLang="en-US" sz="2000" dirty="0">
                <a:latin typeface="宋体" panose="02010600030101010101" pitchFamily="2" charset="-122"/>
                <a:ea typeface="宋体" panose="02010600030101010101" pitchFamily="2" charset="-122"/>
              </a:rPr>
              <a:t>市场价格</a:t>
            </a:r>
            <a:r>
              <a:rPr lang="en-US" altLang="zh-CN" sz="2000" dirty="0">
                <a:latin typeface="宋体" panose="02010600030101010101" pitchFamily="2" charset="-122"/>
                <a:ea typeface="宋体" panose="02010600030101010101" pitchFamily="2" charset="-122"/>
              </a:rPr>
              <a:t>&gt;</a:t>
            </a:r>
            <a:r>
              <a:rPr lang="zh-CN" altLang="en-US" sz="2000" dirty="0">
                <a:latin typeface="宋体" panose="02010600030101010101" pitchFamily="2" charset="-122"/>
                <a:ea typeface="宋体" panose="02010600030101010101" pitchFamily="2" charset="-122"/>
              </a:rPr>
              <a:t>内在价值，预期价格将下跌，卖出或者卖空该证券，待价格回落后再在低位回补</a:t>
            </a: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049775"/>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18</a:t>
            </a:fld>
            <a:endParaRPr lang="zh-CN" altLang="en-US"/>
          </a:p>
        </p:txBody>
      </p:sp>
    </p:spTree>
    <p:extLst>
      <p:ext uri="{BB962C8B-B14F-4D97-AF65-F5344CB8AC3E}">
        <p14:creationId xmlns:p14="http://schemas.microsoft.com/office/powerpoint/2010/main" val="23387567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6"/>
            <a:ext cx="10515600" cy="679904"/>
          </a:xfrm>
        </p:spPr>
        <p:txBody>
          <a:bodyPr>
            <a:normAutofit/>
          </a:bodyPr>
          <a:lstStyle/>
          <a:p>
            <a:r>
              <a:rPr lang="zh-CN" altLang="en-US" sz="2800" dirty="0">
                <a:latin typeface="宋体" panose="02010600030101010101" pitchFamily="2" charset="-122"/>
                <a:ea typeface="宋体" panose="02010600030101010101" pitchFamily="2" charset="-122"/>
              </a:rPr>
              <a:t>自营业务</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205803"/>
            <a:ext cx="10515600" cy="4971160"/>
          </a:xfrm>
        </p:spPr>
        <p:txBody>
          <a:bodyPr>
            <a:noAutofit/>
          </a:bodyPr>
          <a:lstStyle/>
          <a:p>
            <a:pPr>
              <a:lnSpc>
                <a:spcPct val="110000"/>
              </a:lnSpc>
            </a:pPr>
            <a:r>
              <a:rPr lang="zh-CN" altLang="en-US" sz="1800" dirty="0">
                <a:latin typeface="宋体" panose="02010600030101010101" pitchFamily="2" charset="-122"/>
                <a:ea typeface="宋体" panose="02010600030101010101" pitchFamily="2" charset="-122"/>
              </a:rPr>
              <a:t>投机业务策略</a:t>
            </a:r>
            <a:endParaRPr lang="en-US" altLang="zh-CN" sz="1800" dirty="0">
              <a:latin typeface="宋体" panose="02010600030101010101" pitchFamily="2" charset="-122"/>
              <a:ea typeface="宋体" panose="02010600030101010101" pitchFamily="2" charset="-122"/>
            </a:endParaRPr>
          </a:p>
          <a:p>
            <a:pPr marL="719138" indent="-361950">
              <a:lnSpc>
                <a:spcPct val="110000"/>
              </a:lnSpc>
              <a:buSzPct val="70000"/>
              <a:buFont typeface="Wingdings" pitchFamily="2" charset="2"/>
              <a:buChar char="p"/>
            </a:pPr>
            <a:r>
              <a:rPr lang="zh-CN" altLang="en-US" sz="1800" dirty="0">
                <a:latin typeface="宋体" panose="02010600030101010101" pitchFamily="2" charset="-122"/>
                <a:ea typeface="宋体" panose="02010600030101010101" pitchFamily="2" charset="-122"/>
              </a:rPr>
              <a:t>相对价格投机</a:t>
            </a:r>
            <a:endParaRPr lang="en-US" altLang="zh-CN" sz="1800" dirty="0">
              <a:latin typeface="宋体" panose="02010600030101010101" pitchFamily="2" charset="-122"/>
              <a:ea typeface="宋体" panose="02010600030101010101" pitchFamily="2" charset="-122"/>
            </a:endParaRPr>
          </a:p>
          <a:p>
            <a:pPr marL="1163638" indent="-444500">
              <a:lnSpc>
                <a:spcPct val="110000"/>
              </a:lnSpc>
              <a:buSzPct val="70000"/>
              <a:buFont typeface="Wingdings" pitchFamily="2" charset="2"/>
              <a:buChar char="Ø"/>
            </a:pPr>
            <a:r>
              <a:rPr lang="zh-CN" altLang="en-US" sz="1800" dirty="0">
                <a:latin typeface="宋体" panose="02010600030101010101" pitchFamily="2" charset="-122"/>
                <a:ea typeface="宋体" panose="02010600030101010101" pitchFamily="2" charset="-122"/>
              </a:rPr>
              <a:t>投机者判断两种证券的价格差距偏离其内在价值差距，从而进行投机。</a:t>
            </a:r>
            <a:endParaRPr lang="en-US" altLang="zh-CN" sz="1800" dirty="0">
              <a:latin typeface="宋体" panose="02010600030101010101" pitchFamily="2" charset="-122"/>
              <a:ea typeface="宋体" panose="02010600030101010101" pitchFamily="2" charset="-122"/>
            </a:endParaRPr>
          </a:p>
          <a:p>
            <a:pPr marL="1163638" indent="-444500">
              <a:lnSpc>
                <a:spcPct val="110000"/>
              </a:lnSpc>
              <a:buSzPct val="70000"/>
              <a:buFont typeface="Wingdings" pitchFamily="2" charset="2"/>
              <a:buChar char="Ø"/>
            </a:pPr>
            <a:r>
              <a:rPr lang="zh-CN" altLang="en-US" sz="1800" dirty="0">
                <a:latin typeface="宋体" panose="02010600030101010101" pitchFamily="2" charset="-122"/>
                <a:ea typeface="宋体" panose="02010600030101010101" pitchFamily="2" charset="-122"/>
              </a:rPr>
              <a:t>市场价格</a:t>
            </a:r>
            <a:r>
              <a:rPr lang="en-US" altLang="zh-CN" sz="1800" dirty="0">
                <a:latin typeface="宋体" panose="02010600030101010101" pitchFamily="2" charset="-122"/>
                <a:ea typeface="宋体" panose="02010600030101010101" pitchFamily="2" charset="-122"/>
              </a:rPr>
              <a:t>(</a:t>
            </a:r>
            <a:r>
              <a:rPr lang="en-US" altLang="zh-CN" sz="1800" dirty="0" err="1">
                <a:latin typeface="宋体" panose="02010600030101010101" pitchFamily="2" charset="-122"/>
                <a:ea typeface="宋体" panose="02010600030101010101" pitchFamily="2" charset="-122"/>
              </a:rPr>
              <a:t>P</a:t>
            </a:r>
            <a:r>
              <a:rPr lang="en-US" altLang="zh-CN" sz="1800" baseline="-25000" dirty="0" err="1">
                <a:latin typeface="宋体" panose="02010600030101010101" pitchFamily="2" charset="-122"/>
                <a:ea typeface="宋体" panose="02010600030101010101" pitchFamily="2" charset="-122"/>
              </a:rPr>
              <a:t>market,A</a:t>
            </a:r>
            <a:r>
              <a:rPr lang="en-US" altLang="zh-CN" sz="1800" dirty="0" err="1">
                <a:latin typeface="宋体" panose="02010600030101010101" pitchFamily="2" charset="-122"/>
                <a:ea typeface="宋体" panose="02010600030101010101" pitchFamily="2" charset="-122"/>
              </a:rPr>
              <a:t>-P</a:t>
            </a:r>
            <a:r>
              <a:rPr lang="en-US" altLang="zh-CN" sz="1800" baseline="-25000" dirty="0" err="1">
                <a:latin typeface="宋体" panose="02010600030101010101" pitchFamily="2" charset="-122"/>
                <a:ea typeface="宋体" panose="02010600030101010101" pitchFamily="2" charset="-122"/>
              </a:rPr>
              <a:t>market,B</a:t>
            </a:r>
            <a:r>
              <a:rPr lang="en-US" altLang="zh-CN" sz="1800" dirty="0">
                <a:latin typeface="宋体" panose="02010600030101010101" pitchFamily="2" charset="-122"/>
                <a:ea typeface="宋体" panose="02010600030101010101" pitchFamily="2" charset="-122"/>
              </a:rPr>
              <a:t>)&lt;</a:t>
            </a:r>
            <a:r>
              <a:rPr lang="zh-CN" altLang="en-US" sz="1800" dirty="0">
                <a:latin typeface="宋体" panose="02010600030101010101" pitchFamily="2" charset="-122"/>
                <a:ea typeface="宋体" panose="02010600030101010101" pitchFamily="2" charset="-122"/>
              </a:rPr>
              <a:t>内在价值</a:t>
            </a:r>
            <a:r>
              <a:rPr lang="en-US" altLang="zh-CN" sz="1800" dirty="0">
                <a:latin typeface="宋体" panose="02010600030101010101" pitchFamily="2" charset="-122"/>
                <a:ea typeface="宋体" panose="02010600030101010101" pitchFamily="2" charset="-122"/>
              </a:rPr>
              <a:t>(</a:t>
            </a:r>
            <a:r>
              <a:rPr lang="en-US" altLang="zh-CN" sz="1800" dirty="0" err="1">
                <a:latin typeface="宋体" panose="02010600030101010101" pitchFamily="2" charset="-122"/>
                <a:ea typeface="宋体" panose="02010600030101010101" pitchFamily="2" charset="-122"/>
              </a:rPr>
              <a:t>P</a:t>
            </a:r>
            <a:r>
              <a:rPr lang="en-US" altLang="zh-CN" sz="1800" baseline="-25000" dirty="0" err="1">
                <a:latin typeface="宋体" panose="02010600030101010101" pitchFamily="2" charset="-122"/>
                <a:ea typeface="宋体" panose="02010600030101010101" pitchFamily="2" charset="-122"/>
              </a:rPr>
              <a:t>ture,A</a:t>
            </a:r>
            <a:r>
              <a:rPr lang="en-US" altLang="zh-CN" sz="1800" dirty="0" err="1">
                <a:latin typeface="宋体" panose="02010600030101010101" pitchFamily="2" charset="-122"/>
                <a:ea typeface="宋体" panose="02010600030101010101" pitchFamily="2" charset="-122"/>
              </a:rPr>
              <a:t>-P</a:t>
            </a:r>
            <a:r>
              <a:rPr lang="en-US" altLang="zh-CN" sz="1800" baseline="-25000" dirty="0" err="1">
                <a:latin typeface="宋体" panose="02010600030101010101" pitchFamily="2" charset="-122"/>
                <a:ea typeface="宋体" panose="02010600030101010101" pitchFamily="2" charset="-122"/>
              </a:rPr>
              <a:t>ture,B</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，同时买入证券</a:t>
            </a:r>
            <a:r>
              <a:rPr lang="en-US" altLang="zh-CN" sz="1800" dirty="0">
                <a:latin typeface="宋体" panose="02010600030101010101" pitchFamily="2" charset="-122"/>
                <a:ea typeface="宋体" panose="02010600030101010101" pitchFamily="2" charset="-122"/>
              </a:rPr>
              <a:t>A</a:t>
            </a:r>
            <a:r>
              <a:rPr lang="zh-CN" altLang="en-US" sz="1800" dirty="0">
                <a:latin typeface="宋体" panose="02010600030101010101" pitchFamily="2" charset="-122"/>
                <a:ea typeface="宋体" panose="02010600030101010101" pitchFamily="2" charset="-122"/>
              </a:rPr>
              <a:t>卖出证券</a:t>
            </a:r>
            <a:r>
              <a:rPr lang="en-US" altLang="zh-CN" sz="1800" dirty="0">
                <a:latin typeface="宋体" panose="02010600030101010101" pitchFamily="2" charset="-122"/>
                <a:ea typeface="宋体" panose="02010600030101010101" pitchFamily="2" charset="-122"/>
              </a:rPr>
              <a:t>B</a:t>
            </a:r>
            <a:r>
              <a:rPr lang="zh-CN" altLang="en-US" sz="1800" dirty="0">
                <a:latin typeface="宋体" panose="02010600030101010101" pitchFamily="2" charset="-122"/>
                <a:ea typeface="宋体" panose="02010600030101010101" pitchFamily="2" charset="-122"/>
              </a:rPr>
              <a:t>，待价格变化后再同时卖出证券</a:t>
            </a:r>
            <a:r>
              <a:rPr lang="en-US" altLang="zh-CN" sz="1800" dirty="0">
                <a:latin typeface="宋体" panose="02010600030101010101" pitchFamily="2" charset="-122"/>
                <a:ea typeface="宋体" panose="02010600030101010101" pitchFamily="2" charset="-122"/>
              </a:rPr>
              <a:t>A</a:t>
            </a:r>
            <a:r>
              <a:rPr lang="zh-CN" altLang="en-US" sz="1800" dirty="0">
                <a:latin typeface="宋体" panose="02010600030101010101" pitchFamily="2" charset="-122"/>
                <a:ea typeface="宋体" panose="02010600030101010101" pitchFamily="2" charset="-122"/>
              </a:rPr>
              <a:t>买入证券</a:t>
            </a:r>
            <a:r>
              <a:rPr lang="en-US" altLang="zh-CN" sz="1800" dirty="0">
                <a:latin typeface="宋体" panose="02010600030101010101" pitchFamily="2" charset="-122"/>
                <a:ea typeface="宋体" panose="02010600030101010101" pitchFamily="2" charset="-122"/>
              </a:rPr>
              <a:t>B</a:t>
            </a:r>
          </a:p>
          <a:p>
            <a:pPr marL="1163638" indent="-444500">
              <a:lnSpc>
                <a:spcPct val="110000"/>
              </a:lnSpc>
              <a:buSzPct val="70000"/>
              <a:buFont typeface="Wingdings" pitchFamily="2" charset="2"/>
              <a:buChar char="Ø"/>
            </a:pPr>
            <a:r>
              <a:rPr lang="zh-CN" altLang="en-US" sz="1800" dirty="0">
                <a:latin typeface="宋体" panose="02010600030101010101" pitchFamily="2" charset="-122"/>
                <a:ea typeface="宋体" panose="02010600030101010101" pitchFamily="2" charset="-122"/>
              </a:rPr>
              <a:t>市场价格</a:t>
            </a:r>
            <a:r>
              <a:rPr lang="en-US" altLang="zh-CN" sz="1800" dirty="0">
                <a:latin typeface="宋体" panose="02010600030101010101" pitchFamily="2" charset="-122"/>
                <a:ea typeface="宋体" panose="02010600030101010101" pitchFamily="2" charset="-122"/>
              </a:rPr>
              <a:t>(</a:t>
            </a:r>
            <a:r>
              <a:rPr lang="en-US" altLang="zh-CN" sz="1800" dirty="0" err="1">
                <a:latin typeface="宋体" panose="02010600030101010101" pitchFamily="2" charset="-122"/>
                <a:ea typeface="宋体" panose="02010600030101010101" pitchFamily="2" charset="-122"/>
              </a:rPr>
              <a:t>P</a:t>
            </a:r>
            <a:r>
              <a:rPr lang="en-US" altLang="zh-CN" sz="1800" baseline="-25000" dirty="0" err="1">
                <a:latin typeface="宋体" panose="02010600030101010101" pitchFamily="2" charset="-122"/>
                <a:ea typeface="宋体" panose="02010600030101010101" pitchFamily="2" charset="-122"/>
              </a:rPr>
              <a:t>market,A</a:t>
            </a:r>
            <a:r>
              <a:rPr lang="en-US" altLang="zh-CN" sz="1800" dirty="0" err="1">
                <a:latin typeface="宋体" panose="02010600030101010101" pitchFamily="2" charset="-122"/>
                <a:ea typeface="宋体" panose="02010600030101010101" pitchFamily="2" charset="-122"/>
              </a:rPr>
              <a:t>-P</a:t>
            </a:r>
            <a:r>
              <a:rPr lang="en-US" altLang="zh-CN" sz="1800" baseline="-25000" dirty="0" err="1">
                <a:latin typeface="宋体" panose="02010600030101010101" pitchFamily="2" charset="-122"/>
                <a:ea typeface="宋体" panose="02010600030101010101" pitchFamily="2" charset="-122"/>
              </a:rPr>
              <a:t>market,B</a:t>
            </a:r>
            <a:r>
              <a:rPr lang="en-US" altLang="zh-CN" sz="1800" dirty="0">
                <a:latin typeface="宋体" panose="02010600030101010101" pitchFamily="2" charset="-122"/>
                <a:ea typeface="宋体" panose="02010600030101010101" pitchFamily="2" charset="-122"/>
              </a:rPr>
              <a:t>)&gt;</a:t>
            </a:r>
            <a:r>
              <a:rPr lang="zh-CN" altLang="en-US" sz="1800" dirty="0">
                <a:latin typeface="宋体" panose="02010600030101010101" pitchFamily="2" charset="-122"/>
                <a:ea typeface="宋体" panose="02010600030101010101" pitchFamily="2" charset="-122"/>
              </a:rPr>
              <a:t>内在价值</a:t>
            </a:r>
            <a:r>
              <a:rPr lang="en-US" altLang="zh-CN" sz="1800" dirty="0">
                <a:latin typeface="宋体" panose="02010600030101010101" pitchFamily="2" charset="-122"/>
                <a:ea typeface="宋体" panose="02010600030101010101" pitchFamily="2" charset="-122"/>
              </a:rPr>
              <a:t>(</a:t>
            </a:r>
            <a:r>
              <a:rPr lang="en-US" altLang="zh-CN" sz="1800" dirty="0" err="1">
                <a:latin typeface="宋体" panose="02010600030101010101" pitchFamily="2" charset="-122"/>
                <a:ea typeface="宋体" panose="02010600030101010101" pitchFamily="2" charset="-122"/>
              </a:rPr>
              <a:t>P</a:t>
            </a:r>
            <a:r>
              <a:rPr lang="en-US" altLang="zh-CN" sz="1800" baseline="-25000" dirty="0" err="1">
                <a:latin typeface="宋体" panose="02010600030101010101" pitchFamily="2" charset="-122"/>
                <a:ea typeface="宋体" panose="02010600030101010101" pitchFamily="2" charset="-122"/>
              </a:rPr>
              <a:t>ture,A</a:t>
            </a:r>
            <a:r>
              <a:rPr lang="en-US" altLang="zh-CN" sz="1800" dirty="0" err="1">
                <a:latin typeface="宋体" panose="02010600030101010101" pitchFamily="2" charset="-122"/>
                <a:ea typeface="宋体" panose="02010600030101010101" pitchFamily="2" charset="-122"/>
              </a:rPr>
              <a:t>-P</a:t>
            </a:r>
            <a:r>
              <a:rPr lang="en-US" altLang="zh-CN" sz="1800" baseline="-25000" dirty="0" err="1">
                <a:latin typeface="宋体" panose="02010600030101010101" pitchFamily="2" charset="-122"/>
                <a:ea typeface="宋体" panose="02010600030101010101" pitchFamily="2" charset="-122"/>
              </a:rPr>
              <a:t>ture,B</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，同时卖出证券</a:t>
            </a:r>
            <a:r>
              <a:rPr lang="en-US" altLang="zh-CN" sz="1800" dirty="0">
                <a:latin typeface="宋体" panose="02010600030101010101" pitchFamily="2" charset="-122"/>
                <a:ea typeface="宋体" panose="02010600030101010101" pitchFamily="2" charset="-122"/>
              </a:rPr>
              <a:t>A</a:t>
            </a:r>
            <a:r>
              <a:rPr lang="zh-CN" altLang="en-US" sz="1800" dirty="0">
                <a:latin typeface="宋体" panose="02010600030101010101" pitchFamily="2" charset="-122"/>
                <a:ea typeface="宋体" panose="02010600030101010101" pitchFamily="2" charset="-122"/>
              </a:rPr>
              <a:t>买入证券</a:t>
            </a:r>
            <a:r>
              <a:rPr lang="en-US" altLang="zh-CN" sz="1800" dirty="0">
                <a:latin typeface="宋体" panose="02010600030101010101" pitchFamily="2" charset="-122"/>
                <a:ea typeface="宋体" panose="02010600030101010101" pitchFamily="2" charset="-122"/>
              </a:rPr>
              <a:t>B</a:t>
            </a:r>
            <a:r>
              <a:rPr lang="zh-CN" altLang="en-US" sz="1800" dirty="0">
                <a:latin typeface="宋体" panose="02010600030101010101" pitchFamily="2" charset="-122"/>
                <a:ea typeface="宋体" panose="02010600030101010101" pitchFamily="2" charset="-122"/>
              </a:rPr>
              <a:t>，待价格变化后再同时买入证券</a:t>
            </a:r>
            <a:r>
              <a:rPr lang="en-US" altLang="zh-CN" sz="1800" dirty="0">
                <a:latin typeface="宋体" panose="02010600030101010101" pitchFamily="2" charset="-122"/>
                <a:ea typeface="宋体" panose="02010600030101010101" pitchFamily="2" charset="-122"/>
              </a:rPr>
              <a:t>A</a:t>
            </a:r>
            <a:r>
              <a:rPr lang="zh-CN" altLang="en-US" sz="1800" dirty="0">
                <a:latin typeface="宋体" panose="02010600030101010101" pitchFamily="2" charset="-122"/>
                <a:ea typeface="宋体" panose="02010600030101010101" pitchFamily="2" charset="-122"/>
              </a:rPr>
              <a:t>卖出证券</a:t>
            </a:r>
            <a:r>
              <a:rPr lang="en-US" altLang="zh-CN" sz="1800" dirty="0">
                <a:latin typeface="宋体" panose="02010600030101010101" pitchFamily="2" charset="-122"/>
                <a:ea typeface="宋体" panose="02010600030101010101" pitchFamily="2" charset="-122"/>
              </a:rPr>
              <a:t>B</a:t>
            </a:r>
          </a:p>
          <a:p>
            <a:pPr marL="457200" lvl="1" indent="0">
              <a:lnSpc>
                <a:spcPct val="110000"/>
              </a:lnSpc>
              <a:buNone/>
            </a:pPr>
            <a:endParaRPr lang="zh-CN" altLang="en-US" sz="1800" dirty="0">
              <a:latin typeface="宋体" panose="02010600030101010101" pitchFamily="2" charset="-122"/>
              <a:ea typeface="宋体" panose="02010600030101010101" pitchFamily="2" charset="-122"/>
            </a:endParaRPr>
          </a:p>
          <a:p>
            <a:pPr marL="719138" indent="-361950">
              <a:lnSpc>
                <a:spcPct val="110000"/>
              </a:lnSpc>
              <a:buSzPct val="70000"/>
              <a:buFont typeface="Wingdings" pitchFamily="2" charset="2"/>
              <a:buChar char="p"/>
            </a:pPr>
            <a:r>
              <a:rPr lang="zh-CN" altLang="en-US" sz="1800" dirty="0">
                <a:latin typeface="宋体" panose="02010600030101010101" pitchFamily="2" charset="-122"/>
                <a:ea typeface="宋体" panose="02010600030101010101" pitchFamily="2" charset="-122"/>
              </a:rPr>
              <a:t>信用等级交易</a:t>
            </a:r>
            <a:endParaRPr lang="en-US" altLang="zh-CN" sz="1800" dirty="0">
              <a:latin typeface="宋体" panose="02010600030101010101" pitchFamily="2" charset="-122"/>
              <a:ea typeface="宋体" panose="02010600030101010101" pitchFamily="2" charset="-122"/>
            </a:endParaRPr>
          </a:p>
          <a:p>
            <a:pPr marL="1073150" indent="-352425">
              <a:lnSpc>
                <a:spcPct val="110000"/>
              </a:lnSpc>
              <a:buSzPct val="70000"/>
              <a:buFont typeface="Wingdings" pitchFamily="2" charset="2"/>
              <a:buChar char="Ø"/>
            </a:pPr>
            <a:r>
              <a:rPr lang="zh-CN" altLang="en-US" sz="1800" dirty="0">
                <a:latin typeface="宋体" panose="02010600030101010101" pitchFamily="2" charset="-122"/>
                <a:ea typeface="宋体" panose="02010600030101010101" pitchFamily="2" charset="-122"/>
              </a:rPr>
              <a:t>投机者判断债券的信用等级将出现变化，进而影响其价值，从而进行投机。</a:t>
            </a:r>
            <a:endParaRPr lang="en-US" altLang="zh-CN" sz="1800" dirty="0">
              <a:latin typeface="宋体" panose="02010600030101010101" pitchFamily="2" charset="-122"/>
              <a:ea typeface="宋体" panose="02010600030101010101" pitchFamily="2" charset="-122"/>
            </a:endParaRPr>
          </a:p>
          <a:p>
            <a:pPr marL="1073150" indent="-352425">
              <a:lnSpc>
                <a:spcPct val="110000"/>
              </a:lnSpc>
              <a:buSzPct val="70000"/>
              <a:buFont typeface="Wingdings" pitchFamily="2" charset="2"/>
              <a:buChar char="Ø"/>
            </a:pPr>
            <a:r>
              <a:rPr lang="zh-CN" altLang="en-US" sz="1800" dirty="0">
                <a:latin typeface="宋体" panose="02010600030101010101" pitchFamily="2" charset="-122"/>
                <a:ea typeface="宋体" panose="02010600030101010101" pitchFamily="2" charset="-122"/>
              </a:rPr>
              <a:t>预期债券信用等级上调价格会上升，买入债券，待信用等级上调债券价格上升后再卖出</a:t>
            </a:r>
            <a:endParaRPr lang="en-US" altLang="zh-CN" sz="1800" dirty="0">
              <a:latin typeface="宋体" panose="02010600030101010101" pitchFamily="2" charset="-122"/>
              <a:ea typeface="宋体" panose="02010600030101010101" pitchFamily="2" charset="-122"/>
            </a:endParaRPr>
          </a:p>
          <a:p>
            <a:pPr marL="1073150" indent="-352425">
              <a:lnSpc>
                <a:spcPct val="110000"/>
              </a:lnSpc>
              <a:buSzPct val="70000"/>
              <a:buFont typeface="Wingdings" pitchFamily="2" charset="2"/>
              <a:buChar char="Ø"/>
            </a:pPr>
            <a:r>
              <a:rPr lang="zh-CN" altLang="en-US" sz="1800" dirty="0">
                <a:latin typeface="宋体" panose="02010600030101010101" pitchFamily="2" charset="-122"/>
                <a:ea typeface="宋体" panose="02010600030101010101" pitchFamily="2" charset="-122"/>
              </a:rPr>
              <a:t>预期债券信用等级下调价格会下跌，卖出债券，待信用等级下调债券价格下跌后再买入</a:t>
            </a: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049775"/>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19</a:t>
            </a:fld>
            <a:endParaRPr lang="zh-CN" altLang="en-US"/>
          </a:p>
        </p:txBody>
      </p:sp>
    </p:spTree>
    <p:extLst>
      <p:ext uri="{BB962C8B-B14F-4D97-AF65-F5344CB8AC3E}">
        <p14:creationId xmlns:p14="http://schemas.microsoft.com/office/powerpoint/2010/main" val="405910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6"/>
            <a:ext cx="10515600" cy="679904"/>
          </a:xfrm>
        </p:spPr>
        <p:txBody>
          <a:bodyPr>
            <a:normAutofit/>
          </a:bodyPr>
          <a:lstStyle/>
          <a:p>
            <a:r>
              <a:rPr lang="zh-CN" altLang="en-US" sz="2800" dirty="0">
                <a:latin typeface="宋体" panose="02010600030101010101" pitchFamily="2" charset="-122"/>
                <a:ea typeface="宋体" panose="02010600030101010101" pitchFamily="2" charset="-122"/>
              </a:rPr>
              <a:t>第七讲：做市业务和自营业务</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205803"/>
            <a:ext cx="10515600" cy="4971160"/>
          </a:xfrm>
        </p:spPr>
        <p:txBody>
          <a:bodyPr>
            <a:normAutofit/>
          </a:bodyPr>
          <a:lstStyle/>
          <a:p>
            <a:endParaRPr lang="en-US" altLang="zh-CN"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做市业务</a:t>
            </a:r>
            <a:endParaRPr lang="en-US" altLang="zh-CN" sz="2400" dirty="0">
              <a:latin typeface="宋体" panose="02010600030101010101" pitchFamily="2" charset="-122"/>
              <a:ea typeface="宋体" panose="02010600030101010101" pitchFamily="2" charset="-122"/>
            </a:endParaRPr>
          </a:p>
          <a:p>
            <a:endParaRPr lang="en-US" altLang="zh-CN"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自营业务</a:t>
            </a:r>
            <a:endParaRPr lang="en-US" altLang="zh-CN" sz="24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049775"/>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2</a:t>
            </a:fld>
            <a:endParaRPr lang="zh-CN" altLang="en-US"/>
          </a:p>
        </p:txBody>
      </p:sp>
    </p:spTree>
    <p:extLst>
      <p:ext uri="{BB962C8B-B14F-4D97-AF65-F5344CB8AC3E}">
        <p14:creationId xmlns:p14="http://schemas.microsoft.com/office/powerpoint/2010/main" val="17608678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6"/>
            <a:ext cx="10515600" cy="679904"/>
          </a:xfrm>
        </p:spPr>
        <p:txBody>
          <a:bodyPr>
            <a:normAutofit/>
          </a:bodyPr>
          <a:lstStyle/>
          <a:p>
            <a:r>
              <a:rPr lang="zh-CN" altLang="en-US" sz="2800" dirty="0">
                <a:latin typeface="宋体" panose="02010600030101010101" pitchFamily="2" charset="-122"/>
                <a:ea typeface="宋体" panose="02010600030101010101" pitchFamily="2" charset="-122"/>
              </a:rPr>
              <a:t>自营业务</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205803"/>
            <a:ext cx="10515600" cy="4971160"/>
          </a:xfrm>
        </p:spPr>
        <p:txBody>
          <a:bodyPr>
            <a:normAutofit/>
          </a:bodyPr>
          <a:lstStyle/>
          <a:p>
            <a:r>
              <a:rPr lang="zh-CN" altLang="en-US" sz="2000" dirty="0">
                <a:latin typeface="宋体" panose="02010600030101010101" pitchFamily="2" charset="-122"/>
                <a:ea typeface="宋体" panose="02010600030101010101" pitchFamily="2" charset="-122"/>
              </a:rPr>
              <a:t>投机业务</a:t>
            </a:r>
            <a:endParaRPr lang="en-US" altLang="zh-CN" sz="2000" dirty="0">
              <a:latin typeface="宋体" panose="02010600030101010101" pitchFamily="2" charset="-122"/>
              <a:ea typeface="宋体" panose="02010600030101010101" pitchFamily="2" charset="-122"/>
            </a:endParaRPr>
          </a:p>
          <a:p>
            <a:pPr marL="719138" indent="-361950">
              <a:buSzPct val="70000"/>
              <a:buFont typeface="Wingdings" pitchFamily="2" charset="2"/>
              <a:buChar char="p"/>
            </a:pPr>
            <a:r>
              <a:rPr lang="zh-CN" altLang="en-US" sz="2000" dirty="0">
                <a:latin typeface="宋体" panose="02010600030101010101" pitchFamily="2" charset="-122"/>
                <a:ea typeface="宋体" panose="02010600030101010101" pitchFamily="2" charset="-122"/>
              </a:rPr>
              <a:t>投机活动不是赌博</a:t>
            </a:r>
            <a:endParaRPr lang="en-US" altLang="zh-CN" sz="2000" dirty="0">
              <a:latin typeface="宋体" panose="02010600030101010101" pitchFamily="2" charset="-122"/>
              <a:ea typeface="宋体" panose="02010600030101010101" pitchFamily="2" charset="-122"/>
            </a:endParaRPr>
          </a:p>
          <a:p>
            <a:pPr marL="719138" indent="0">
              <a:buNone/>
            </a:pPr>
            <a:r>
              <a:rPr lang="zh-CN" altLang="en-US" sz="2000" dirty="0">
                <a:latin typeface="宋体" panose="02010600030101010101" pitchFamily="2" charset="-122"/>
                <a:ea typeface="宋体" panose="02010600030101010101" pitchFamily="2" charset="-122"/>
              </a:rPr>
              <a:t>投资银行进行投机业务操作，首先要对证券市场及该证券进行详尽的基本分析与技术分析，以尽可能减低投资风险。</a:t>
            </a:r>
            <a:endParaRPr lang="en-US" altLang="zh-CN" sz="2000" dirty="0">
              <a:latin typeface="宋体" panose="02010600030101010101" pitchFamily="2" charset="-122"/>
              <a:ea typeface="宋体" panose="02010600030101010101" pitchFamily="2" charset="-122"/>
            </a:endParaRPr>
          </a:p>
          <a:p>
            <a:pPr marL="719138" indent="-361950">
              <a:buSzPct val="70000"/>
              <a:buFont typeface="Wingdings" pitchFamily="2" charset="2"/>
              <a:buChar char="p"/>
            </a:pPr>
            <a:r>
              <a:rPr lang="zh-CN" altLang="en-US" sz="2000" dirty="0">
                <a:latin typeface="宋体" panose="02010600030101010101" pitchFamily="2" charset="-122"/>
                <a:ea typeface="宋体" panose="02010600030101010101" pitchFamily="2" charset="-122"/>
              </a:rPr>
              <a:t>投机活动不是操纵市场</a:t>
            </a:r>
            <a:endParaRPr lang="en-US" altLang="zh-CN" sz="2000" dirty="0">
              <a:latin typeface="宋体" panose="02010600030101010101" pitchFamily="2" charset="-122"/>
              <a:ea typeface="宋体" panose="02010600030101010101" pitchFamily="2" charset="-122"/>
            </a:endParaRPr>
          </a:p>
          <a:p>
            <a:pPr marL="719138" indent="0">
              <a:buNone/>
            </a:pPr>
            <a:r>
              <a:rPr lang="zh-CN" altLang="en-US" sz="2000" dirty="0">
                <a:latin typeface="宋体" panose="02010600030101010101" pitchFamily="2" charset="-122"/>
                <a:ea typeface="宋体" panose="02010600030101010101" pitchFamily="2" charset="-122"/>
              </a:rPr>
              <a:t>操纵市场是凭借资金，信息与技术等方面的优势去控制证券价格的变化，以损害他人利益来获取收益，而投资银行投机业务操作是依靠正确的判断与预期来获取收益</a:t>
            </a:r>
            <a:endParaRPr lang="en-US" altLang="zh-CN" sz="20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049775"/>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20</a:t>
            </a:fld>
            <a:endParaRPr lang="zh-CN" altLang="en-US"/>
          </a:p>
        </p:txBody>
      </p:sp>
    </p:spTree>
    <p:extLst>
      <p:ext uri="{BB962C8B-B14F-4D97-AF65-F5344CB8AC3E}">
        <p14:creationId xmlns:p14="http://schemas.microsoft.com/office/powerpoint/2010/main" val="7084236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6"/>
            <a:ext cx="10515600" cy="679904"/>
          </a:xfrm>
        </p:spPr>
        <p:txBody>
          <a:bodyPr>
            <a:normAutofit/>
          </a:bodyPr>
          <a:lstStyle/>
          <a:p>
            <a:r>
              <a:rPr lang="zh-CN" altLang="en-US" sz="2800" dirty="0">
                <a:latin typeface="宋体" panose="02010600030101010101" pitchFamily="2" charset="-122"/>
                <a:ea typeface="宋体" panose="02010600030101010101" pitchFamily="2" charset="-122"/>
              </a:rPr>
              <a:t>自营业务</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205803"/>
            <a:ext cx="10515600" cy="4971160"/>
          </a:xfrm>
        </p:spPr>
        <p:txBody>
          <a:bodyPr>
            <a:noAutofit/>
          </a:bodyPr>
          <a:lstStyle/>
          <a:p>
            <a:r>
              <a:rPr lang="zh-CN" altLang="en-US" sz="2000" dirty="0">
                <a:latin typeface="宋体" panose="02010600030101010101" pitchFamily="2" charset="-122"/>
                <a:ea typeface="宋体" panose="02010600030101010101" pitchFamily="2" charset="-122"/>
              </a:rPr>
              <a:t>投机业务</a:t>
            </a:r>
            <a:endParaRPr lang="en-US" altLang="zh-CN" sz="2000" dirty="0">
              <a:latin typeface="宋体" panose="02010600030101010101" pitchFamily="2" charset="-122"/>
              <a:ea typeface="宋体" panose="02010600030101010101" pitchFamily="2" charset="-122"/>
            </a:endParaRPr>
          </a:p>
          <a:p>
            <a:pPr marL="719138" indent="-361950">
              <a:buSzPct val="70000"/>
              <a:buFont typeface="Wingdings" pitchFamily="2" charset="2"/>
              <a:buChar char="p"/>
            </a:pPr>
            <a:r>
              <a:rPr lang="zh-CN" altLang="en-US" sz="2000" dirty="0">
                <a:latin typeface="宋体" panose="02010600030101010101" pitchFamily="2" charset="-122"/>
                <a:ea typeface="宋体" panose="02010600030101010101" pitchFamily="2" charset="-122"/>
              </a:rPr>
              <a:t>证券市场的润滑剂作用</a:t>
            </a:r>
            <a:endParaRPr lang="en-US" altLang="zh-CN" sz="2000" dirty="0">
              <a:latin typeface="宋体" panose="02010600030101010101" pitchFamily="2" charset="-122"/>
              <a:ea typeface="宋体" panose="02010600030101010101" pitchFamily="2" charset="-122"/>
            </a:endParaRPr>
          </a:p>
          <a:p>
            <a:pPr marL="719138" indent="0">
              <a:buNone/>
            </a:pPr>
            <a:r>
              <a:rPr lang="zh-CN" altLang="en-US" sz="2000" dirty="0">
                <a:latin typeface="宋体" panose="02010600030101010101" pitchFamily="2" charset="-122"/>
                <a:ea typeface="宋体" panose="02010600030101010101" pitchFamily="2" charset="-122"/>
              </a:rPr>
              <a:t>投机业务的目的是追求短期获利，其行为是快进快出，客观上是每笔证券成交价格变动幅度缩小，使整个市场价格变动趋势显得非常平滑</a:t>
            </a:r>
            <a:endParaRPr lang="en-US" altLang="zh-CN" sz="2000" dirty="0">
              <a:latin typeface="宋体" panose="02010600030101010101" pitchFamily="2" charset="-122"/>
              <a:ea typeface="宋体" panose="02010600030101010101" pitchFamily="2" charset="-122"/>
            </a:endParaRPr>
          </a:p>
          <a:p>
            <a:pPr marL="719138" indent="-361950">
              <a:buSzPct val="70000"/>
              <a:buFont typeface="Wingdings" pitchFamily="2" charset="2"/>
              <a:buChar char="p"/>
            </a:pPr>
            <a:r>
              <a:rPr lang="zh-CN" altLang="en-US" sz="2000" dirty="0">
                <a:latin typeface="宋体" panose="02010600030101010101" pitchFamily="2" charset="-122"/>
                <a:ea typeface="宋体" panose="02010600030101010101" pitchFamily="2" charset="-122"/>
              </a:rPr>
              <a:t>价格发现功能</a:t>
            </a:r>
            <a:endParaRPr lang="en-US" altLang="zh-CN" sz="2000" dirty="0">
              <a:latin typeface="宋体" panose="02010600030101010101" pitchFamily="2" charset="-122"/>
              <a:ea typeface="宋体" panose="02010600030101010101" pitchFamily="2" charset="-122"/>
            </a:endParaRPr>
          </a:p>
          <a:p>
            <a:pPr marL="719138" indent="0">
              <a:buNone/>
            </a:pPr>
            <a:r>
              <a:rPr lang="zh-CN" altLang="en-US" sz="2000" dirty="0">
                <a:latin typeface="宋体" panose="02010600030101010101" pitchFamily="2" charset="-122"/>
                <a:ea typeface="宋体" panose="02010600030101010101" pitchFamily="2" charset="-122"/>
              </a:rPr>
              <a:t>通过内在价值分析，经济政策分析，技术分析等发现价格被高估或低估的证券或价格有上升或下降的证券，并及时进行买卖</a:t>
            </a:r>
            <a:endParaRPr lang="en-US" altLang="zh-CN" sz="2000" dirty="0">
              <a:latin typeface="宋体" panose="02010600030101010101" pitchFamily="2" charset="-122"/>
              <a:ea typeface="宋体" panose="02010600030101010101" pitchFamily="2" charset="-122"/>
            </a:endParaRPr>
          </a:p>
          <a:p>
            <a:pPr marL="719138" indent="-361950">
              <a:buSzPct val="70000"/>
              <a:buFont typeface="Wingdings" pitchFamily="2" charset="2"/>
              <a:buChar char="p"/>
            </a:pPr>
            <a:r>
              <a:rPr lang="zh-CN" altLang="en-US" sz="2000" dirty="0">
                <a:latin typeface="宋体" panose="02010600030101010101" pitchFamily="2" charset="-122"/>
                <a:ea typeface="宋体" panose="02010600030101010101" pitchFamily="2" charset="-122"/>
              </a:rPr>
              <a:t>资源配置功能</a:t>
            </a:r>
            <a:endParaRPr lang="en-US" altLang="zh-CN" sz="2000" dirty="0">
              <a:latin typeface="宋体" panose="02010600030101010101" pitchFamily="2" charset="-122"/>
              <a:ea typeface="宋体" panose="02010600030101010101" pitchFamily="2" charset="-122"/>
            </a:endParaRPr>
          </a:p>
          <a:p>
            <a:pPr marL="719138" indent="0">
              <a:buNone/>
            </a:pPr>
            <a:r>
              <a:rPr lang="zh-CN" altLang="en-US" sz="2000" dirty="0">
                <a:latin typeface="宋体" panose="02010600030101010101" pitchFamily="2" charset="-122"/>
                <a:ea typeface="宋体" panose="02010600030101010101" pitchFamily="2" charset="-122"/>
              </a:rPr>
              <a:t>通过投机业务，是证券价格向其内在价值逼近，资本流向运作效率高的公司或行业，推动其快速发展；同时，由于业绩差的公司与行业的证券缺乏需求，导致融资困难，而抑制其发展</a:t>
            </a:r>
            <a:endParaRPr lang="en-US" altLang="zh-CN" sz="20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049775"/>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21</a:t>
            </a:fld>
            <a:endParaRPr lang="zh-CN" altLang="en-US"/>
          </a:p>
        </p:txBody>
      </p:sp>
    </p:spTree>
    <p:extLst>
      <p:ext uri="{BB962C8B-B14F-4D97-AF65-F5344CB8AC3E}">
        <p14:creationId xmlns:p14="http://schemas.microsoft.com/office/powerpoint/2010/main" val="6053042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6"/>
            <a:ext cx="10515600" cy="679904"/>
          </a:xfrm>
        </p:spPr>
        <p:txBody>
          <a:bodyPr>
            <a:normAutofit/>
          </a:bodyPr>
          <a:lstStyle/>
          <a:p>
            <a:r>
              <a:rPr lang="zh-CN" altLang="en-US" sz="2800" dirty="0">
                <a:latin typeface="宋体" panose="02010600030101010101" pitchFamily="2" charset="-122"/>
                <a:ea typeface="宋体" panose="02010600030101010101" pitchFamily="2" charset="-122"/>
              </a:rPr>
              <a:t>自营业务</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205803"/>
            <a:ext cx="10515600" cy="4971160"/>
          </a:xfrm>
        </p:spPr>
        <p:txBody>
          <a:bodyPr>
            <a:normAutofit/>
          </a:bodyPr>
          <a:lstStyle/>
          <a:p>
            <a:r>
              <a:rPr lang="zh-CN" altLang="en-US" sz="2000" dirty="0">
                <a:latin typeface="宋体" panose="02010600030101010101" pitchFamily="2" charset="-122"/>
                <a:ea typeface="宋体" panose="02010600030101010101" pitchFamily="2" charset="-122"/>
              </a:rPr>
              <a:t>套利业务</a:t>
            </a:r>
            <a:endParaRPr lang="en-US" altLang="zh-CN" sz="2000" dirty="0">
              <a:latin typeface="宋体" panose="02010600030101010101" pitchFamily="2" charset="-122"/>
              <a:ea typeface="宋体" panose="02010600030101010101" pitchFamily="2" charset="-122"/>
            </a:endParaRPr>
          </a:p>
          <a:p>
            <a:pPr marL="719138" indent="-361950">
              <a:buSzPct val="70000"/>
              <a:buFont typeface="Wingdings" pitchFamily="2" charset="2"/>
              <a:buChar char="p"/>
            </a:pPr>
            <a:r>
              <a:rPr lang="zh-CN" altLang="en-US" sz="2000" dirty="0">
                <a:latin typeface="宋体" panose="02010600030101010101" pitchFamily="2" charset="-122"/>
                <a:ea typeface="宋体" panose="02010600030101010101" pitchFamily="2" charset="-122"/>
              </a:rPr>
              <a:t>套利业务是指投资银行在自营业务活动中通过精确的计算，发现不同市场中的相对价值差异，从而采取相应的行动赚取</a:t>
            </a:r>
            <a:r>
              <a:rPr lang="zh-CN" altLang="en-US" sz="2000" dirty="0">
                <a:solidFill>
                  <a:srgbClr val="7030A0"/>
                </a:solidFill>
                <a:latin typeface="宋体" panose="02010600030101010101" pitchFamily="2" charset="-122"/>
                <a:ea typeface="宋体" panose="02010600030101010101" pitchFamily="2" charset="-122"/>
              </a:rPr>
              <a:t>无风险利润</a:t>
            </a:r>
            <a:r>
              <a:rPr lang="zh-CN" altLang="en-US" sz="2000" dirty="0">
                <a:latin typeface="宋体" panose="02010600030101010101" pitchFamily="2" charset="-122"/>
                <a:ea typeface="宋体" panose="02010600030101010101" pitchFamily="2" charset="-122"/>
              </a:rPr>
              <a:t>的行为套利策略</a:t>
            </a:r>
            <a:endParaRPr lang="en-US" altLang="zh-CN" sz="2000" dirty="0">
              <a:latin typeface="宋体" panose="02010600030101010101" pitchFamily="2" charset="-122"/>
              <a:ea typeface="宋体" panose="02010600030101010101" pitchFamily="2" charset="-122"/>
            </a:endParaRPr>
          </a:p>
          <a:p>
            <a:pPr marL="719138" indent="-361950">
              <a:buSzPct val="70000"/>
              <a:buFont typeface="Wingdings" pitchFamily="2" charset="2"/>
              <a:buChar char="p"/>
            </a:pPr>
            <a:r>
              <a:rPr lang="zh-CN" altLang="en-US" sz="2000" dirty="0">
                <a:latin typeface="宋体" panose="02010600030101010101" pitchFamily="2" charset="-122"/>
                <a:ea typeface="宋体" panose="02010600030101010101" pitchFamily="2" charset="-122"/>
              </a:rPr>
              <a:t>套利策略</a:t>
            </a:r>
            <a:endParaRPr lang="en-US" altLang="zh-CN" sz="2000" dirty="0">
              <a:latin typeface="宋体" panose="02010600030101010101" pitchFamily="2" charset="-122"/>
              <a:ea typeface="宋体" panose="02010600030101010101" pitchFamily="2" charset="-122"/>
            </a:endParaRPr>
          </a:p>
          <a:p>
            <a:pPr marL="900113" indent="-180975">
              <a:buSzPct val="70000"/>
              <a:buFont typeface="Wingdings" pitchFamily="2" charset="2"/>
              <a:buChar char="Ø"/>
            </a:pPr>
            <a:r>
              <a:rPr lang="zh-CN" altLang="en-US" sz="2000" dirty="0">
                <a:latin typeface="宋体" panose="02010600030101010101" pitchFamily="2" charset="-122"/>
                <a:ea typeface="宋体" panose="02010600030101010101" pitchFamily="2" charset="-122"/>
              </a:rPr>
              <a:t>空间套利（跨市场套利）</a:t>
            </a:r>
            <a:endParaRPr lang="en-US" altLang="zh-CN" sz="2000" dirty="0">
              <a:latin typeface="宋体" panose="02010600030101010101" pitchFamily="2" charset="-122"/>
              <a:ea typeface="宋体" panose="02010600030101010101" pitchFamily="2" charset="-122"/>
            </a:endParaRPr>
          </a:p>
          <a:p>
            <a:pPr marL="900113" indent="0">
              <a:buNone/>
            </a:pPr>
            <a:r>
              <a:rPr lang="zh-CN" altLang="en-US" sz="2000" dirty="0">
                <a:latin typeface="宋体" panose="02010600030101010101" pitchFamily="2" charset="-122"/>
                <a:ea typeface="宋体" panose="02010600030101010101" pitchFamily="2" charset="-122"/>
              </a:rPr>
              <a:t>投资银行利用不同市场上相同或相关证券的价格差异，同时买进低估证券卖出高估证券以谋取收益的交易行为</a:t>
            </a:r>
            <a:endParaRPr lang="en-US" altLang="zh-CN" sz="2000" dirty="0">
              <a:latin typeface="宋体" panose="02010600030101010101" pitchFamily="2" charset="-122"/>
              <a:ea typeface="宋体" panose="02010600030101010101" pitchFamily="2" charset="-122"/>
            </a:endParaRPr>
          </a:p>
          <a:p>
            <a:pPr marL="900113" indent="-180975">
              <a:buSzPct val="70000"/>
              <a:buFont typeface="Wingdings" pitchFamily="2" charset="2"/>
              <a:buChar char="Ø"/>
            </a:pPr>
            <a:r>
              <a:rPr lang="zh-CN" altLang="en-US" sz="2000" dirty="0">
                <a:latin typeface="宋体" panose="02010600030101010101" pitchFamily="2" charset="-122"/>
                <a:ea typeface="宋体" panose="02010600030101010101" pitchFamily="2" charset="-122"/>
              </a:rPr>
              <a:t>时间套利（跨期套利）</a:t>
            </a:r>
            <a:endParaRPr lang="en-US" altLang="zh-CN" sz="2000" dirty="0">
              <a:latin typeface="宋体" panose="02010600030101010101" pitchFamily="2" charset="-122"/>
              <a:ea typeface="宋体" panose="02010600030101010101" pitchFamily="2" charset="-122"/>
            </a:endParaRPr>
          </a:p>
          <a:p>
            <a:pPr marL="900113" indent="0">
              <a:buNone/>
            </a:pPr>
            <a:r>
              <a:rPr lang="zh-CN" altLang="en-US" sz="2000" dirty="0">
                <a:latin typeface="宋体" panose="02010600030101010101" pitchFamily="2" charset="-122"/>
                <a:ea typeface="宋体" panose="02010600030101010101" pitchFamily="2" charset="-122"/>
              </a:rPr>
              <a:t>投资银行利用现货市场与期货市场上同一证券的价格差异，同时买进现货，卖出期货；或卖出现货，买进期货以谋取收益的交易行为</a:t>
            </a:r>
            <a:endParaRPr lang="en-US" altLang="zh-CN" sz="2000" dirty="0">
              <a:latin typeface="宋体" panose="02010600030101010101" pitchFamily="2" charset="-122"/>
              <a:ea typeface="宋体" panose="02010600030101010101" pitchFamily="2" charset="-122"/>
            </a:endParaRPr>
          </a:p>
          <a:p>
            <a:pPr marL="900113" indent="-180975">
              <a:buSzPct val="70000"/>
              <a:buFont typeface="Wingdings" pitchFamily="2" charset="2"/>
              <a:buChar char="Ø"/>
            </a:pPr>
            <a:r>
              <a:rPr lang="zh-CN" altLang="en-US" sz="2000" dirty="0">
                <a:latin typeface="宋体" panose="02010600030101010101" pitchFamily="2" charset="-122"/>
                <a:ea typeface="宋体" panose="02010600030101010101" pitchFamily="2" charset="-122"/>
              </a:rPr>
              <a:t>品种套利（跨产品套利）</a:t>
            </a:r>
            <a:endParaRPr lang="en-US" altLang="zh-CN" sz="2000" dirty="0">
              <a:latin typeface="宋体" panose="02010600030101010101" pitchFamily="2" charset="-122"/>
              <a:ea typeface="宋体" panose="02010600030101010101" pitchFamily="2" charset="-122"/>
            </a:endParaRPr>
          </a:p>
          <a:p>
            <a:pPr marL="900113" indent="0">
              <a:buNone/>
            </a:pPr>
            <a:r>
              <a:rPr lang="zh-CN" altLang="en-US" sz="2000" dirty="0">
                <a:latin typeface="宋体" panose="02010600030101010101" pitchFamily="2" charset="-122"/>
                <a:ea typeface="宋体" panose="02010600030101010101" pitchFamily="2" charset="-122"/>
              </a:rPr>
              <a:t>投资银行利用同一市场上具有高度相关性的不同证券的价格差异，同时买进低估证券卖出高估证券以谋取收益的交易行为</a:t>
            </a: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049775"/>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22</a:t>
            </a:fld>
            <a:endParaRPr lang="zh-CN" altLang="en-US"/>
          </a:p>
        </p:txBody>
      </p:sp>
    </p:spTree>
    <p:extLst>
      <p:ext uri="{BB962C8B-B14F-4D97-AF65-F5344CB8AC3E}">
        <p14:creationId xmlns:p14="http://schemas.microsoft.com/office/powerpoint/2010/main" val="31869337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6"/>
            <a:ext cx="10515600" cy="679904"/>
          </a:xfrm>
        </p:spPr>
        <p:txBody>
          <a:bodyPr>
            <a:normAutofit/>
          </a:bodyPr>
          <a:lstStyle/>
          <a:p>
            <a:r>
              <a:rPr lang="zh-CN" altLang="en-US" sz="2800" dirty="0">
                <a:latin typeface="宋体" panose="02010600030101010101" pitchFamily="2" charset="-122"/>
                <a:ea typeface="宋体" panose="02010600030101010101" pitchFamily="2" charset="-122"/>
              </a:rPr>
              <a:t>买权卖权等价理论（</a:t>
            </a:r>
            <a:r>
              <a:rPr lang="en-US" altLang="zh-CN" sz="2800" dirty="0">
                <a:latin typeface="宋体" panose="02010600030101010101" pitchFamily="2" charset="-122"/>
                <a:ea typeface="宋体" panose="02010600030101010101" pitchFamily="2" charset="-122"/>
              </a:rPr>
              <a:t>Put-Call Parity</a:t>
            </a:r>
            <a:r>
              <a:rPr lang="zh-CN" altLang="en-US" sz="2800" dirty="0">
                <a:latin typeface="宋体" panose="02010600030101010101" pitchFamily="2" charset="-122"/>
                <a:ea typeface="宋体" panose="02010600030101010101" pitchFamily="2" charset="-122"/>
              </a:rPr>
              <a:t>）</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205803"/>
                <a:ext cx="10515600" cy="4971160"/>
              </a:xfrm>
            </p:spPr>
            <p:txBody>
              <a:bodyPr>
                <a:normAutofit/>
              </a:bodyPr>
              <a:lstStyle/>
              <a:p>
                <a:r>
                  <a:rPr lang="zh-CN" altLang="en-US" sz="2000" dirty="0">
                    <a:latin typeface="宋体" panose="02010600030101010101" pitchFamily="2" charset="-122"/>
                    <a:ea typeface="宋体" panose="02010600030101010101" pitchFamily="2" charset="-122"/>
                  </a:rPr>
                  <a:t>买权卖权等价理论：对同一标的资产</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如同一支股票</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、同一履约价格、同一到期日之买权与卖权来说，在某个时点的买权、卖权相对价格</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也就是买权减去卖权</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应该等于当时的股价减去履约价格之折现，否则就会产生套利的机会</a:t>
                </a:r>
                <a:endParaRPr lang="en-US" altLang="zh-CN" sz="2000" dirty="0">
                  <a:latin typeface="宋体" panose="02010600030101010101" pitchFamily="2" charset="-122"/>
                  <a:ea typeface="宋体" panose="02010600030101010101" pitchFamily="2" charset="-122"/>
                </a:endParaRPr>
              </a:p>
              <a:p>
                <a:endParaRPr lang="en-US" altLang="zh-CN" sz="2000" dirty="0">
                  <a:latin typeface="宋体" panose="02010600030101010101" pitchFamily="2" charset="-122"/>
                  <a:ea typeface="宋体" panose="02010600030101010101" pitchFamily="2" charset="-122"/>
                </a:endParaRPr>
              </a:p>
              <a:p>
                <a:pPr marL="0" indent="0">
                  <a:buNone/>
                </a:pPr>
                <a14:m>
                  <m:oMathPara xmlns:m="http://schemas.openxmlformats.org/officeDocument/2006/math">
                    <m:oMathParaPr>
                      <m:jc m:val="center"/>
                    </m:oMathParaPr>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a:rPr>
                            <m:t>𝑃</m:t>
                          </m:r>
                        </m:e>
                        <m:sub>
                          <m:r>
                            <a:rPr lang="en-US" altLang="zh-CN" sz="2000" i="1">
                              <a:latin typeface="Cambria Math"/>
                            </a:rPr>
                            <m:t>𝑡</m:t>
                          </m:r>
                        </m:sub>
                      </m:sSub>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𝑆</m:t>
                          </m:r>
                        </m:e>
                        <m:sub>
                          <m:r>
                            <a:rPr lang="en-US" altLang="zh-CN" sz="2000" i="1">
                              <a:latin typeface="Cambria Math"/>
                            </a:rPr>
                            <m:t>𝑡</m:t>
                          </m:r>
                        </m:sub>
                      </m:sSub>
                      <m:r>
                        <a:rPr lang="en-US" altLang="zh-CN" sz="2000" dirty="0">
                          <a:latin typeface="Cambria Math"/>
                        </a:rPr>
                        <m:t>=</m:t>
                      </m:r>
                      <m:sSub>
                        <m:sSubPr>
                          <m:ctrlPr>
                            <a:rPr lang="en-US" altLang="zh-CN" sz="2000" i="1" dirty="0">
                              <a:latin typeface="Cambria Math" panose="02040503050406030204" pitchFamily="18" charset="0"/>
                            </a:rPr>
                          </m:ctrlPr>
                        </m:sSubPr>
                        <m:e>
                          <m:r>
                            <a:rPr lang="en-US" altLang="zh-CN" sz="2000" i="1" dirty="0">
                              <a:latin typeface="Cambria Math"/>
                            </a:rPr>
                            <m:t>𝐶</m:t>
                          </m:r>
                        </m:e>
                        <m:sub>
                          <m:r>
                            <a:rPr lang="en-US" altLang="zh-CN" sz="2000" i="1" dirty="0">
                              <a:latin typeface="Cambria Math"/>
                            </a:rPr>
                            <m:t>𝑡</m:t>
                          </m:r>
                        </m:sub>
                      </m:sSub>
                      <m:r>
                        <a:rPr lang="en-US" altLang="zh-CN" sz="2000" i="1" dirty="0">
                          <a:latin typeface="Cambria Math"/>
                        </a:rPr>
                        <m:t>+</m:t>
                      </m:r>
                      <m:f>
                        <m:fPr>
                          <m:ctrlPr>
                            <a:rPr lang="en-US" altLang="zh-CN" sz="2000" i="1" dirty="0">
                              <a:latin typeface="Cambria Math" panose="02040503050406030204" pitchFamily="18" charset="0"/>
                            </a:rPr>
                          </m:ctrlPr>
                        </m:fPr>
                        <m:num>
                          <m:sSub>
                            <m:sSubPr>
                              <m:ctrlPr>
                                <a:rPr lang="en-US" altLang="zh-CN" sz="2000" i="1" dirty="0">
                                  <a:latin typeface="Cambria Math" panose="02040503050406030204" pitchFamily="18" charset="0"/>
                                </a:rPr>
                              </m:ctrlPr>
                            </m:sSubPr>
                            <m:e>
                              <m:r>
                                <a:rPr lang="en-US" altLang="zh-CN" sz="2000" i="1" dirty="0">
                                  <a:latin typeface="Cambria Math"/>
                                </a:rPr>
                                <m:t>𝑋</m:t>
                              </m:r>
                            </m:e>
                            <m:sub>
                              <m:r>
                                <a:rPr lang="en-US" altLang="zh-CN" sz="2000" i="1" dirty="0">
                                  <a:latin typeface="Cambria Math"/>
                                </a:rPr>
                                <m:t>𝑇</m:t>
                              </m:r>
                            </m:sub>
                          </m:sSub>
                        </m:num>
                        <m:den>
                          <m:sSup>
                            <m:sSupPr>
                              <m:ctrlPr>
                                <a:rPr lang="en-US" altLang="zh-CN" sz="2000" i="1" dirty="0">
                                  <a:latin typeface="Cambria Math" panose="02040503050406030204" pitchFamily="18" charset="0"/>
                                </a:rPr>
                              </m:ctrlPr>
                            </m:sSupPr>
                            <m:e>
                              <m:d>
                                <m:dPr>
                                  <m:ctrlPr>
                                    <a:rPr lang="en-US" altLang="zh-CN" sz="2000" i="1" dirty="0">
                                      <a:latin typeface="Cambria Math" panose="02040503050406030204" pitchFamily="18" charset="0"/>
                                    </a:rPr>
                                  </m:ctrlPr>
                                </m:dPr>
                                <m:e>
                                  <m:r>
                                    <a:rPr lang="en-US" altLang="zh-CN" sz="2000" i="1" dirty="0">
                                      <a:latin typeface="Cambria Math"/>
                                    </a:rPr>
                                    <m:t>1+</m:t>
                                  </m:r>
                                  <m:r>
                                    <a:rPr lang="en-US" altLang="zh-CN" sz="2000" i="1" dirty="0">
                                      <a:latin typeface="Cambria Math"/>
                                    </a:rPr>
                                    <m:t>𝑟</m:t>
                                  </m:r>
                                </m:e>
                              </m:d>
                            </m:e>
                            <m:sup>
                              <m:r>
                                <a:rPr lang="en-US" altLang="zh-CN" sz="2000" i="1" dirty="0">
                                  <a:latin typeface="Cambria Math"/>
                                </a:rPr>
                                <m:t>𝑇</m:t>
                              </m:r>
                              <m:r>
                                <a:rPr lang="en-US" altLang="zh-CN" sz="2000" i="1" dirty="0">
                                  <a:latin typeface="Cambria Math"/>
                                </a:rPr>
                                <m:t>−</m:t>
                              </m:r>
                              <m:r>
                                <a:rPr lang="en-US" altLang="zh-CN" sz="2000" i="1" dirty="0">
                                  <a:latin typeface="Cambria Math"/>
                                </a:rPr>
                                <m:t>𝑡</m:t>
                              </m:r>
                            </m:sup>
                          </m:sSup>
                        </m:den>
                      </m:f>
                    </m:oMath>
                  </m:oMathPara>
                </a14:m>
                <a:endParaRPr lang="en-US" altLang="zh-CN" sz="2000" dirty="0">
                  <a:latin typeface="宋体" panose="02010600030101010101" pitchFamily="2" charset="-122"/>
                  <a:ea typeface="宋体" panose="02010600030101010101" pitchFamily="2" charset="-122"/>
                </a:endParaRPr>
              </a:p>
              <a:p>
                <a:pPr marL="0" indent="0">
                  <a:buNone/>
                </a:pPr>
                <a:endParaRPr lang="en-US" altLang="zh-CN" sz="2000" dirty="0">
                  <a:latin typeface="宋体" panose="02010600030101010101" pitchFamily="2" charset="-122"/>
                  <a:ea typeface="宋体" panose="02010600030101010101" pitchFamily="2" charset="-122"/>
                </a:endParaRPr>
              </a:p>
              <a:p>
                <a:pPr marL="1793875" indent="-357188">
                  <a:buSzPct val="70000"/>
                  <a:buFont typeface="Wingdings" panose="05000000000000000000" pitchFamily="2" charset="2"/>
                  <a:buChar char="Ø"/>
                </a:pPr>
                <a:r>
                  <a:rPr lang="en-US" altLang="zh-CN" sz="2000" dirty="0">
                    <a:latin typeface="宋体" panose="02010600030101010101" pitchFamily="2" charset="-122"/>
                    <a:ea typeface="宋体" panose="02010600030101010101" pitchFamily="2" charset="-122"/>
                  </a:rPr>
                  <a:t>P</a:t>
                </a:r>
                <a:r>
                  <a:rPr lang="en-US" altLang="zh-CN" sz="2000" baseline="-25000" dirty="0">
                    <a:latin typeface="宋体" panose="02010600030101010101" pitchFamily="2" charset="-122"/>
                    <a:ea typeface="宋体" panose="02010600030101010101" pitchFamily="2" charset="-122"/>
                  </a:rPr>
                  <a:t>t</a:t>
                </a:r>
                <a:r>
                  <a:rPr lang="en-US" altLang="zh-CN" sz="2000" dirty="0">
                    <a:latin typeface="宋体" panose="02010600030101010101" pitchFamily="2" charset="-122"/>
                    <a:ea typeface="宋体" panose="02010600030101010101" pitchFamily="2" charset="-122"/>
                  </a:rPr>
                  <a:t>: </a:t>
                </a:r>
                <a:r>
                  <a:rPr lang="zh-CN" altLang="en-US" sz="2000" dirty="0">
                    <a:latin typeface="宋体" panose="02010600030101010101" pitchFamily="2" charset="-122"/>
                    <a:ea typeface="宋体" panose="02010600030101010101" pitchFamily="2" charset="-122"/>
                  </a:rPr>
                  <a:t>卖权的价格</a:t>
                </a:r>
                <a:endParaRPr lang="en-US" altLang="zh-CN" sz="2000" dirty="0">
                  <a:latin typeface="宋体" panose="02010600030101010101" pitchFamily="2" charset="-122"/>
                  <a:ea typeface="宋体" panose="02010600030101010101" pitchFamily="2" charset="-122"/>
                </a:endParaRPr>
              </a:p>
              <a:p>
                <a:pPr marL="1793875" indent="-357188">
                  <a:buSzPct val="70000"/>
                  <a:buFont typeface="Wingdings" panose="05000000000000000000" pitchFamily="2" charset="2"/>
                  <a:buChar char="Ø"/>
                </a:pPr>
                <a:r>
                  <a:rPr lang="en-US" altLang="zh-CN" sz="2000" dirty="0">
                    <a:latin typeface="宋体" panose="02010600030101010101" pitchFamily="2" charset="-122"/>
                    <a:ea typeface="宋体" panose="02010600030101010101" pitchFamily="2" charset="-122"/>
                  </a:rPr>
                  <a:t>S</a:t>
                </a:r>
                <a:r>
                  <a:rPr lang="en-US" altLang="zh-CN" sz="2000" baseline="-25000" dirty="0">
                    <a:latin typeface="宋体" panose="02010600030101010101" pitchFamily="2" charset="-122"/>
                    <a:ea typeface="宋体" panose="02010600030101010101" pitchFamily="2" charset="-122"/>
                  </a:rPr>
                  <a:t>t</a:t>
                </a:r>
                <a:r>
                  <a:rPr lang="zh-CN" altLang="en-US" sz="2000" dirty="0">
                    <a:latin typeface="宋体" panose="02010600030101010101" pitchFamily="2" charset="-122"/>
                    <a:ea typeface="宋体" panose="02010600030101010101" pitchFamily="2" charset="-122"/>
                  </a:rPr>
                  <a:t>：股票的现货市场价格</a:t>
                </a:r>
                <a:endParaRPr lang="en-US" altLang="zh-CN" sz="2000" dirty="0">
                  <a:latin typeface="宋体" panose="02010600030101010101" pitchFamily="2" charset="-122"/>
                  <a:ea typeface="宋体" panose="02010600030101010101" pitchFamily="2" charset="-122"/>
                </a:endParaRPr>
              </a:p>
              <a:p>
                <a:pPr marL="1793875" indent="-357188">
                  <a:buSzPct val="70000"/>
                  <a:buFont typeface="Wingdings" panose="05000000000000000000" pitchFamily="2" charset="2"/>
                  <a:buChar char="Ø"/>
                </a:pPr>
                <a:r>
                  <a:rPr lang="en-US" altLang="zh-CN" sz="2000" dirty="0">
                    <a:latin typeface="宋体" panose="02010600030101010101" pitchFamily="2" charset="-122"/>
                    <a:ea typeface="宋体" panose="02010600030101010101" pitchFamily="2" charset="-122"/>
                  </a:rPr>
                  <a:t>C</a:t>
                </a:r>
                <a:r>
                  <a:rPr lang="en-US" altLang="zh-CN" sz="2000" baseline="-25000" dirty="0">
                    <a:latin typeface="宋体" panose="02010600030101010101" pitchFamily="2" charset="-122"/>
                    <a:ea typeface="宋体" panose="02010600030101010101" pitchFamily="2" charset="-122"/>
                  </a:rPr>
                  <a:t>t</a:t>
                </a:r>
                <a:r>
                  <a:rPr lang="zh-CN" altLang="en-US" sz="2000" dirty="0">
                    <a:latin typeface="宋体" panose="02010600030101010101" pitchFamily="2" charset="-122"/>
                    <a:ea typeface="宋体" panose="02010600030101010101" pitchFamily="2" charset="-122"/>
                  </a:rPr>
                  <a:t>：买权的价格</a:t>
                </a:r>
                <a:endParaRPr lang="en-US" altLang="zh-CN" sz="2000" dirty="0">
                  <a:latin typeface="宋体" panose="02010600030101010101" pitchFamily="2" charset="-122"/>
                  <a:ea typeface="宋体" panose="02010600030101010101" pitchFamily="2" charset="-122"/>
                </a:endParaRPr>
              </a:p>
              <a:p>
                <a:pPr marL="1793875" indent="-357188">
                  <a:buSzPct val="70000"/>
                  <a:buFont typeface="Wingdings" panose="05000000000000000000" pitchFamily="2" charset="2"/>
                  <a:buChar char="Ø"/>
                </a:pPr>
                <a:r>
                  <a:rPr lang="en-US" altLang="zh-CN" sz="2000" dirty="0">
                    <a:latin typeface="宋体" panose="02010600030101010101" pitchFamily="2" charset="-122"/>
                    <a:ea typeface="宋体" panose="02010600030101010101" pitchFamily="2" charset="-122"/>
                  </a:rPr>
                  <a:t>X</a:t>
                </a:r>
                <a:r>
                  <a:rPr lang="en-US" altLang="zh-CN" sz="2000" baseline="-25000" dirty="0">
                    <a:latin typeface="宋体" panose="02010600030101010101" pitchFamily="2" charset="-122"/>
                    <a:ea typeface="宋体" panose="02010600030101010101" pitchFamily="2" charset="-122"/>
                  </a:rPr>
                  <a:t>T</a:t>
                </a:r>
                <a:r>
                  <a:rPr lang="zh-CN" altLang="en-US" sz="2000" dirty="0">
                    <a:latin typeface="宋体" panose="02010600030101010101" pitchFamily="2" charset="-122"/>
                    <a:ea typeface="宋体" panose="02010600030101010101" pitchFamily="2" charset="-122"/>
                  </a:rPr>
                  <a:t>：买权和卖权的股票合约价格</a:t>
                </a:r>
                <a:endParaRPr lang="en-US" altLang="zh-CN" sz="2000" dirty="0">
                  <a:latin typeface="宋体" panose="02010600030101010101" pitchFamily="2" charset="-122"/>
                  <a:ea typeface="宋体" panose="02010600030101010101" pitchFamily="2" charset="-122"/>
                </a:endParaRPr>
              </a:p>
              <a:p>
                <a:pPr marL="1793875" indent="-357188">
                  <a:buSzPct val="70000"/>
                  <a:buFont typeface="Wingdings" panose="05000000000000000000" pitchFamily="2" charset="2"/>
                  <a:buChar char="Ø"/>
                </a:pPr>
                <a:r>
                  <a:rPr lang="en-US" altLang="zh-CN" sz="2000" dirty="0">
                    <a:latin typeface="宋体" panose="02010600030101010101" pitchFamily="2" charset="-122"/>
                    <a:ea typeface="宋体" panose="02010600030101010101" pitchFamily="2" charset="-122"/>
                  </a:rPr>
                  <a:t>r</a:t>
                </a:r>
                <a:r>
                  <a:rPr lang="zh-CN" altLang="en-US" sz="2000" dirty="0">
                    <a:latin typeface="宋体" panose="02010600030101010101" pitchFamily="2" charset="-122"/>
                    <a:ea typeface="宋体" panose="02010600030101010101" pitchFamily="2" charset="-122"/>
                  </a:rPr>
                  <a:t>：无风险利率</a:t>
                </a:r>
                <a:endParaRPr lang="en-US" altLang="zh-CN" sz="2000" dirty="0">
                  <a:latin typeface="宋体" panose="02010600030101010101" pitchFamily="2" charset="-122"/>
                  <a:ea typeface="宋体" panose="02010600030101010101" pitchFamily="2" charset="-122"/>
                </a:endParaRPr>
              </a:p>
              <a:p>
                <a:pPr marL="1793875" indent="-357188">
                  <a:buSzPct val="70000"/>
                  <a:buFont typeface="Wingdings" panose="05000000000000000000" pitchFamily="2" charset="2"/>
                  <a:buChar char="Ø"/>
                </a:pPr>
                <a:r>
                  <a:rPr lang="en-US" altLang="zh-CN" sz="2000" dirty="0">
                    <a:latin typeface="宋体" panose="02010600030101010101" pitchFamily="2" charset="-122"/>
                    <a:ea typeface="宋体" panose="02010600030101010101" pitchFamily="2" charset="-122"/>
                  </a:rPr>
                  <a:t>T</a:t>
                </a:r>
                <a:r>
                  <a:rPr lang="zh-CN" altLang="en-US" sz="2000" dirty="0">
                    <a:latin typeface="宋体" panose="02010600030101010101" pitchFamily="2" charset="-122"/>
                    <a:ea typeface="宋体" panose="02010600030101010101" pitchFamily="2" charset="-122"/>
                  </a:rPr>
                  <a:t>：合约到期时间</a:t>
                </a:r>
                <a:endParaRPr lang="en-US" altLang="zh-CN" sz="2000" dirty="0">
                  <a:latin typeface="宋体" panose="02010600030101010101" pitchFamily="2" charset="-122"/>
                  <a:ea typeface="宋体" panose="02010600030101010101" pitchFamily="2" charset="-122"/>
                </a:endParaRPr>
              </a:p>
            </p:txBody>
          </p:sp>
        </mc:Choice>
        <mc:Fallback xmlns="">
          <p:sp>
            <p:nvSpPr>
              <p:cNvPr id="3" name="内容占位符 2">
                <a:extLst>
                  <a:ext uri="{FF2B5EF4-FFF2-40B4-BE49-F238E27FC236}">
                    <a16:creationId xmlns:a16="http://schemas.microsoft.com/office/drawing/2014/main" id="{653DA5C3-F46B-4E3E-8CCB-F04FAAED5314}"/>
                  </a:ext>
                </a:extLst>
              </p:cNvPr>
              <p:cNvSpPr>
                <a:spLocks noGrp="1" noRot="1" noChangeAspect="1" noMove="1" noResize="1" noEditPoints="1" noAdjustHandles="1" noChangeArrowheads="1" noChangeShapeType="1" noTextEdit="1"/>
              </p:cNvSpPr>
              <p:nvPr>
                <p:ph idx="1"/>
              </p:nvPr>
            </p:nvSpPr>
            <p:spPr>
              <a:xfrm>
                <a:off x="838200" y="1205803"/>
                <a:ext cx="10515600" cy="4971160"/>
              </a:xfrm>
              <a:blipFill>
                <a:blip r:embed="rId2"/>
                <a:stretch>
                  <a:fillRect l="-522" t="-1350"/>
                </a:stretch>
              </a:blipFill>
            </p:spPr>
            <p:txBody>
              <a:bodyPr/>
              <a:lstStyle/>
              <a:p>
                <a:r>
                  <a:rPr lang="zh-CN" altLang="en-US">
                    <a:noFill/>
                  </a:rPr>
                  <a:t> </a:t>
                </a:r>
              </a:p>
            </p:txBody>
          </p:sp>
        </mc:Fallback>
      </mc:AlternateContent>
      <p:cxnSp>
        <p:nvCxnSpPr>
          <p:cNvPr id="5" name="直接连接符 4">
            <a:extLst>
              <a:ext uri="{FF2B5EF4-FFF2-40B4-BE49-F238E27FC236}">
                <a16:creationId xmlns:a16="http://schemas.microsoft.com/office/drawing/2014/main" id="{DE9D1B36-073A-4C0A-A9DD-DE633F55F03E}"/>
              </a:ext>
            </a:extLst>
          </p:cNvPr>
          <p:cNvCxnSpPr/>
          <p:nvPr/>
        </p:nvCxnSpPr>
        <p:spPr>
          <a:xfrm>
            <a:off x="755650" y="1049775"/>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23</a:t>
            </a:fld>
            <a:endParaRPr lang="zh-CN" altLang="en-US"/>
          </a:p>
        </p:txBody>
      </p:sp>
    </p:spTree>
    <p:extLst>
      <p:ext uri="{BB962C8B-B14F-4D97-AF65-F5344CB8AC3E}">
        <p14:creationId xmlns:p14="http://schemas.microsoft.com/office/powerpoint/2010/main" val="38634322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6"/>
            <a:ext cx="10515600" cy="679904"/>
          </a:xfrm>
        </p:spPr>
        <p:txBody>
          <a:bodyPr>
            <a:normAutofit/>
          </a:bodyPr>
          <a:lstStyle/>
          <a:p>
            <a:r>
              <a:rPr lang="zh-CN" altLang="en-US" sz="2800" dirty="0">
                <a:latin typeface="宋体" panose="02010600030101010101" pitchFamily="2" charset="-122"/>
                <a:ea typeface="宋体" panose="02010600030101010101" pitchFamily="2" charset="-122"/>
              </a:rPr>
              <a:t>自营业务</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205803"/>
            <a:ext cx="10515600" cy="4971160"/>
          </a:xfrm>
        </p:spPr>
        <p:txBody>
          <a:bodyPr>
            <a:normAutofit/>
          </a:bodyPr>
          <a:lstStyle/>
          <a:p>
            <a:pPr marL="357188" indent="-357188">
              <a:buSzPct val="70000"/>
              <a:buFont typeface="Wingdings" pitchFamily="2" charset="2"/>
              <a:buChar char="p"/>
            </a:pPr>
            <a:r>
              <a:rPr lang="zh-CN" altLang="en-US" sz="1800" dirty="0">
                <a:latin typeface="宋体" panose="02010600030101010101" pitchFamily="2" charset="-122"/>
                <a:ea typeface="宋体" panose="02010600030101010101" pitchFamily="2" charset="-122"/>
              </a:rPr>
              <a:t>套利例子</a:t>
            </a:r>
            <a:endParaRPr lang="en-US" altLang="zh-CN" sz="1800" dirty="0">
              <a:latin typeface="宋体" panose="02010600030101010101" pitchFamily="2" charset="-122"/>
              <a:ea typeface="宋体" panose="02010600030101010101" pitchFamily="2" charset="-122"/>
            </a:endParaRPr>
          </a:p>
          <a:p>
            <a:pPr marL="357188" indent="0">
              <a:buNone/>
            </a:pPr>
            <a:r>
              <a:rPr lang="zh-CN" altLang="en-US" sz="1800" dirty="0">
                <a:latin typeface="宋体" panose="02010600030101010101" pitchFamily="2" charset="-122"/>
                <a:ea typeface="宋体" panose="02010600030101010101" pitchFamily="2" charset="-122"/>
              </a:rPr>
              <a:t>某股票现货市场价格为</a:t>
            </a:r>
            <a:r>
              <a:rPr lang="en-US" altLang="zh-CN" sz="1800" dirty="0">
                <a:solidFill>
                  <a:srgbClr val="7030A0"/>
                </a:solidFill>
                <a:latin typeface="宋体" panose="02010600030101010101" pitchFamily="2" charset="-122"/>
                <a:ea typeface="宋体" panose="02010600030101010101" pitchFamily="2" charset="-122"/>
              </a:rPr>
              <a:t>10</a:t>
            </a:r>
            <a:r>
              <a:rPr lang="zh-CN" altLang="en-US" sz="1800" dirty="0">
                <a:solidFill>
                  <a:srgbClr val="7030A0"/>
                </a:solidFill>
                <a:latin typeface="宋体" panose="02010600030101010101" pitchFamily="2" charset="-122"/>
                <a:ea typeface="宋体" panose="02010600030101010101" pitchFamily="2" charset="-122"/>
              </a:rPr>
              <a:t>元</a:t>
            </a:r>
            <a:r>
              <a:rPr lang="zh-CN" altLang="en-US"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3</a:t>
            </a:r>
            <a:r>
              <a:rPr lang="zh-CN" altLang="en-US" sz="1800" dirty="0">
                <a:latin typeface="宋体" panose="02010600030101010101" pitchFamily="2" charset="-122"/>
                <a:ea typeface="宋体" panose="02010600030101010101" pitchFamily="2" charset="-122"/>
              </a:rPr>
              <a:t>个月后到期的该股票远期合约执行价格为</a:t>
            </a:r>
            <a:r>
              <a:rPr lang="en-US" altLang="zh-CN" sz="1800" dirty="0">
                <a:solidFill>
                  <a:srgbClr val="7030A0"/>
                </a:solidFill>
                <a:latin typeface="宋体" panose="02010600030101010101" pitchFamily="2" charset="-122"/>
                <a:ea typeface="宋体" panose="02010600030101010101" pitchFamily="2" charset="-122"/>
              </a:rPr>
              <a:t>11</a:t>
            </a:r>
            <a:r>
              <a:rPr lang="zh-CN" altLang="en-US" sz="1800" dirty="0">
                <a:solidFill>
                  <a:srgbClr val="7030A0"/>
                </a:solidFill>
                <a:latin typeface="宋体" panose="02010600030101010101" pitchFamily="2" charset="-122"/>
                <a:ea typeface="宋体" panose="02010600030101010101" pitchFamily="2" charset="-122"/>
              </a:rPr>
              <a:t>元</a:t>
            </a:r>
            <a:r>
              <a:rPr lang="zh-CN" altLang="en-US" sz="1800" dirty="0">
                <a:latin typeface="宋体" panose="02010600030101010101" pitchFamily="2" charset="-122"/>
                <a:ea typeface="宋体" panose="02010600030101010101" pitchFamily="2" charset="-122"/>
              </a:rPr>
              <a:t>，目前市场的借贷利率为每年</a:t>
            </a:r>
            <a:r>
              <a:rPr lang="en-US" altLang="zh-CN" sz="1800" dirty="0">
                <a:solidFill>
                  <a:srgbClr val="7030A0"/>
                </a:solidFill>
                <a:latin typeface="宋体" panose="02010600030101010101" pitchFamily="2" charset="-122"/>
                <a:ea typeface="宋体" panose="02010600030101010101" pitchFamily="2" charset="-122"/>
              </a:rPr>
              <a:t>10</a:t>
            </a:r>
            <a:r>
              <a:rPr lang="zh-CN" altLang="en-US" sz="1800" dirty="0">
                <a:solidFill>
                  <a:srgbClr val="7030A0"/>
                </a:solidFill>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，假设该股票在未来三个月内都不派发红利，问套利者将如何操作？</a:t>
            </a:r>
            <a:endParaRPr lang="en-US" altLang="zh-CN" sz="1800" dirty="0">
              <a:latin typeface="宋体" panose="02010600030101010101" pitchFamily="2" charset="-122"/>
              <a:ea typeface="宋体" panose="02010600030101010101" pitchFamily="2" charset="-122"/>
            </a:endParaRPr>
          </a:p>
          <a:p>
            <a:pPr marL="357188" indent="0">
              <a:buNone/>
            </a:pPr>
            <a:r>
              <a:rPr lang="zh-CN" altLang="en-US" sz="1800" dirty="0">
                <a:solidFill>
                  <a:srgbClr val="7030A0"/>
                </a:solidFill>
                <a:latin typeface="宋体" panose="02010600030101010101" pitchFamily="2" charset="-122"/>
                <a:ea typeface="宋体" panose="02010600030101010101" pitchFamily="2" charset="-122"/>
              </a:rPr>
              <a:t>*远期合约买卖双方地位平等，合约本身价格为</a:t>
            </a:r>
            <a:r>
              <a:rPr lang="en-US" altLang="zh-CN" sz="1800" dirty="0">
                <a:solidFill>
                  <a:srgbClr val="7030A0"/>
                </a:solidFill>
                <a:latin typeface="宋体" panose="02010600030101010101" pitchFamily="2" charset="-122"/>
                <a:ea typeface="宋体" panose="02010600030101010101" pitchFamily="2" charset="-122"/>
              </a:rPr>
              <a:t>0.</a:t>
            </a:r>
          </a:p>
          <a:p>
            <a:pPr algn="just">
              <a:spcBef>
                <a:spcPct val="50000"/>
              </a:spcBef>
              <a:buSzPct val="70000"/>
              <a:buFont typeface="Wingdings" panose="05000000000000000000" pitchFamily="2" charset="2"/>
              <a:buChar char="p"/>
            </a:pPr>
            <a:r>
              <a:rPr lang="zh-CN" altLang="en-US" sz="1800" dirty="0">
                <a:latin typeface="宋体" panose="02010600030101010101" pitchFamily="2" charset="-122"/>
                <a:ea typeface="宋体" panose="02010600030101010101" pitchFamily="2" charset="-122"/>
              </a:rPr>
              <a:t>答案：</a:t>
            </a:r>
            <a:endParaRPr lang="en-US" altLang="zh-CN" sz="1800" dirty="0">
              <a:latin typeface="宋体" panose="02010600030101010101" pitchFamily="2" charset="-122"/>
              <a:ea typeface="宋体" panose="02010600030101010101" pitchFamily="2" charset="-122"/>
            </a:endParaRPr>
          </a:p>
          <a:p>
            <a:pPr marL="357188" indent="0" algn="just">
              <a:spcBef>
                <a:spcPct val="50000"/>
              </a:spcBef>
              <a:buNone/>
            </a:pPr>
            <a:r>
              <a:rPr lang="zh-CN" altLang="en-US" sz="1800" dirty="0">
                <a:solidFill>
                  <a:srgbClr val="7030A0"/>
                </a:solidFill>
                <a:latin typeface="宋体" panose="02010600030101010101" pitchFamily="2" charset="-122"/>
                <a:ea typeface="宋体" panose="02010600030101010101" pitchFamily="2" charset="-122"/>
              </a:rPr>
              <a:t>当期市场价格（</a:t>
            </a:r>
            <a:r>
              <a:rPr lang="en-US" altLang="zh-CN" sz="1800" dirty="0">
                <a:solidFill>
                  <a:srgbClr val="7030A0"/>
                </a:solidFill>
                <a:latin typeface="宋体" panose="02010600030101010101" pitchFamily="2" charset="-122"/>
                <a:ea typeface="宋体" panose="02010600030101010101" pitchFamily="2" charset="-122"/>
              </a:rPr>
              <a:t>10</a:t>
            </a:r>
            <a:r>
              <a:rPr lang="zh-CN" altLang="en-US" sz="1800" dirty="0">
                <a:solidFill>
                  <a:srgbClr val="7030A0"/>
                </a:solidFill>
                <a:latin typeface="宋体" panose="02010600030101010101" pitchFamily="2" charset="-122"/>
                <a:ea typeface="宋体" panose="02010600030101010101" pitchFamily="2" charset="-122"/>
              </a:rPr>
              <a:t>）</a:t>
            </a:r>
            <a:r>
              <a:rPr lang="en-US" altLang="zh-CN" sz="1800" dirty="0">
                <a:solidFill>
                  <a:srgbClr val="7030A0"/>
                </a:solidFill>
                <a:latin typeface="宋体" panose="02010600030101010101" pitchFamily="2" charset="-122"/>
                <a:ea typeface="宋体" panose="02010600030101010101" pitchFamily="2" charset="-122"/>
              </a:rPr>
              <a:t>&lt; </a:t>
            </a:r>
            <a:r>
              <a:rPr lang="zh-CN" altLang="en-US" sz="1800" dirty="0">
                <a:solidFill>
                  <a:srgbClr val="7030A0"/>
                </a:solidFill>
                <a:latin typeface="宋体" panose="02010600030101010101" pitchFamily="2" charset="-122"/>
                <a:ea typeface="宋体" panose="02010600030101010101" pitchFamily="2" charset="-122"/>
              </a:rPr>
              <a:t>执行价格现值 （</a:t>
            </a:r>
            <a:r>
              <a:rPr lang="en-US" altLang="zh-CN" sz="1800" dirty="0">
                <a:solidFill>
                  <a:srgbClr val="7030A0"/>
                </a:solidFill>
                <a:latin typeface="宋体" panose="02010600030101010101" pitchFamily="2" charset="-122"/>
                <a:ea typeface="宋体" panose="02010600030101010101" pitchFamily="2" charset="-122"/>
              </a:rPr>
              <a:t>11/1.025=10.73)</a:t>
            </a:r>
            <a:r>
              <a:rPr lang="zh-CN" altLang="en-US" sz="1800" dirty="0">
                <a:solidFill>
                  <a:srgbClr val="7030A0"/>
                </a:solidFill>
                <a:latin typeface="宋体" panose="02010600030101010101" pitchFamily="2" charset="-122"/>
                <a:ea typeface="宋体" panose="02010600030101010101" pitchFamily="2" charset="-122"/>
              </a:rPr>
              <a:t>，当期股票被低估。</a:t>
            </a:r>
          </a:p>
          <a:p>
            <a:pPr marL="357188" indent="0" algn="just">
              <a:spcBef>
                <a:spcPct val="50000"/>
              </a:spcBef>
              <a:buNone/>
            </a:pPr>
            <a:r>
              <a:rPr lang="zh-CN" altLang="en-US" sz="1800" dirty="0">
                <a:latin typeface="宋体" panose="02010600030101010101" pitchFamily="2" charset="-122"/>
                <a:ea typeface="宋体" panose="02010600030101010101" pitchFamily="2" charset="-122"/>
              </a:rPr>
              <a:t>当期：从市场上借入</a:t>
            </a:r>
            <a:r>
              <a:rPr lang="en-US" altLang="zh-CN" sz="1800" dirty="0">
                <a:latin typeface="宋体" panose="02010600030101010101" pitchFamily="2" charset="-122"/>
                <a:ea typeface="宋体" panose="02010600030101010101" pitchFamily="2" charset="-122"/>
              </a:rPr>
              <a:t>10</a:t>
            </a:r>
            <a:r>
              <a:rPr lang="zh-CN" altLang="en-US" sz="1800" dirty="0">
                <a:latin typeface="宋体" panose="02010600030101010101" pitchFamily="2" charset="-122"/>
                <a:ea typeface="宋体" panose="02010600030101010101" pitchFamily="2" charset="-122"/>
              </a:rPr>
              <a:t>元买入该股票，同时卖出一份</a:t>
            </a:r>
            <a:r>
              <a:rPr lang="en-US" altLang="zh-CN" sz="1800" dirty="0">
                <a:latin typeface="宋体" panose="02010600030101010101" pitchFamily="2" charset="-122"/>
                <a:ea typeface="宋体" panose="02010600030101010101" pitchFamily="2" charset="-122"/>
              </a:rPr>
              <a:t>3</a:t>
            </a:r>
            <a:r>
              <a:rPr lang="zh-CN" altLang="en-US" sz="1800" dirty="0">
                <a:latin typeface="宋体" panose="02010600030101010101" pitchFamily="2" charset="-122"/>
                <a:ea typeface="宋体" panose="02010600030101010101" pitchFamily="2" charset="-122"/>
              </a:rPr>
              <a:t>个月后到期的该股票远期合约</a:t>
            </a:r>
          </a:p>
          <a:p>
            <a:pPr marL="357188" indent="0" algn="just">
              <a:spcBef>
                <a:spcPct val="50000"/>
              </a:spcBef>
              <a:buNone/>
            </a:pPr>
            <a:r>
              <a:rPr lang="en-US" altLang="zh-CN" sz="1800" dirty="0">
                <a:latin typeface="宋体" panose="02010600030101010101" pitchFamily="2" charset="-122"/>
                <a:ea typeface="宋体" panose="02010600030101010101" pitchFamily="2" charset="-122"/>
              </a:rPr>
              <a:t>3</a:t>
            </a:r>
            <a:r>
              <a:rPr lang="zh-CN" altLang="en-US" sz="1800" dirty="0">
                <a:latin typeface="宋体" panose="02010600030101010101" pitchFamily="2" charset="-122"/>
                <a:ea typeface="宋体" panose="02010600030101010101" pitchFamily="2" charset="-122"/>
              </a:rPr>
              <a:t>个月后：交割该股票获得</a:t>
            </a:r>
            <a:r>
              <a:rPr lang="en-US" altLang="zh-CN" sz="1800" dirty="0">
                <a:latin typeface="宋体" panose="02010600030101010101" pitchFamily="2" charset="-122"/>
                <a:ea typeface="宋体" panose="02010600030101010101" pitchFamily="2" charset="-122"/>
              </a:rPr>
              <a:t>11</a:t>
            </a:r>
            <a:r>
              <a:rPr lang="zh-CN" altLang="en-US" sz="1800" dirty="0">
                <a:latin typeface="宋体" panose="02010600030101010101" pitchFamily="2" charset="-122"/>
                <a:ea typeface="宋体" panose="02010600030101010101" pitchFamily="2" charset="-122"/>
              </a:rPr>
              <a:t>元，偿还贷款本息。</a:t>
            </a:r>
          </a:p>
          <a:p>
            <a:pPr marL="357188" indent="0" algn="just">
              <a:spcBef>
                <a:spcPct val="50000"/>
              </a:spcBef>
              <a:buNone/>
            </a:pPr>
            <a:r>
              <a:rPr lang="zh-CN" altLang="en-US" sz="1800" dirty="0">
                <a:latin typeface="宋体" panose="02010600030101010101" pitchFamily="2" charset="-122"/>
                <a:ea typeface="宋体" panose="02010600030101010101" pitchFamily="2" charset="-122"/>
              </a:rPr>
              <a:t>套利者的利润＝</a:t>
            </a:r>
            <a:r>
              <a:rPr lang="en-US" altLang="zh-CN" sz="1800" dirty="0">
                <a:latin typeface="宋体" panose="02010600030101010101" pitchFamily="2" charset="-122"/>
                <a:ea typeface="宋体" panose="02010600030101010101" pitchFamily="2" charset="-122"/>
              </a:rPr>
              <a:t>11-10-(10×10%×3/12)=0.75</a:t>
            </a:r>
            <a:r>
              <a:rPr lang="zh-CN" altLang="en-US" sz="1800" dirty="0">
                <a:latin typeface="宋体" panose="02010600030101010101" pitchFamily="2" charset="-122"/>
                <a:ea typeface="宋体" panose="02010600030101010101" pitchFamily="2" charset="-122"/>
              </a:rPr>
              <a:t>元</a:t>
            </a: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049775"/>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24</a:t>
            </a:fld>
            <a:endParaRPr lang="zh-CN" altLang="en-US"/>
          </a:p>
        </p:txBody>
      </p:sp>
      <p:graphicFrame>
        <p:nvGraphicFramePr>
          <p:cNvPr id="6" name="表格 5">
            <a:extLst>
              <a:ext uri="{FF2B5EF4-FFF2-40B4-BE49-F238E27FC236}">
                <a16:creationId xmlns:a16="http://schemas.microsoft.com/office/drawing/2014/main" id="{20F6E53C-B25B-42B4-86AE-23678BFF0FD5}"/>
              </a:ext>
            </a:extLst>
          </p:cNvPr>
          <p:cNvGraphicFramePr>
            <a:graphicFrameLocks noGrp="1"/>
          </p:cNvGraphicFramePr>
          <p:nvPr>
            <p:extLst>
              <p:ext uri="{D42A27DB-BD31-4B8C-83A1-F6EECF244321}">
                <p14:modId xmlns:p14="http://schemas.microsoft.com/office/powerpoint/2010/main" val="3180705570"/>
              </p:ext>
            </p:extLst>
          </p:nvPr>
        </p:nvGraphicFramePr>
        <p:xfrm>
          <a:off x="1345642" y="4543529"/>
          <a:ext cx="8597202" cy="1981200"/>
        </p:xfrm>
        <a:graphic>
          <a:graphicData uri="http://schemas.openxmlformats.org/drawingml/2006/table">
            <a:tbl>
              <a:tblPr firstRow="1" bandRow="1">
                <a:tableStyleId>{5C22544A-7EE6-4342-B048-85BDC9FD1C3A}</a:tableStyleId>
              </a:tblPr>
              <a:tblGrid>
                <a:gridCol w="4298601">
                  <a:extLst>
                    <a:ext uri="{9D8B030D-6E8A-4147-A177-3AD203B41FA5}">
                      <a16:colId xmlns:a16="http://schemas.microsoft.com/office/drawing/2014/main" val="20000"/>
                    </a:ext>
                  </a:extLst>
                </a:gridCol>
                <a:gridCol w="4298601">
                  <a:extLst>
                    <a:ext uri="{9D8B030D-6E8A-4147-A177-3AD203B41FA5}">
                      <a16:colId xmlns:a16="http://schemas.microsoft.com/office/drawing/2014/main" val="20001"/>
                    </a:ext>
                  </a:extLst>
                </a:gridCol>
              </a:tblGrid>
              <a:tr h="0">
                <a:tc>
                  <a:txBody>
                    <a:bodyPr/>
                    <a:lstStyle/>
                    <a:p>
                      <a:pPr algn="ctr"/>
                      <a:r>
                        <a:rPr lang="zh-CN" altLang="en-US" sz="2000" dirty="0">
                          <a:latin typeface="宋体" panose="02010600030101010101" pitchFamily="2" charset="-122"/>
                          <a:ea typeface="宋体" panose="02010600030101010101" pitchFamily="2" charset="-122"/>
                        </a:rPr>
                        <a:t>当期</a:t>
                      </a:r>
                    </a:p>
                  </a:txBody>
                  <a:tcPr/>
                </a:tc>
                <a:tc>
                  <a:txBody>
                    <a:bodyPr/>
                    <a:lstStyle/>
                    <a:p>
                      <a:pPr algn="ctr"/>
                      <a:r>
                        <a:rPr lang="en-US" altLang="zh-CN" sz="2000" dirty="0">
                          <a:latin typeface="宋体" panose="02010600030101010101" pitchFamily="2" charset="-122"/>
                          <a:ea typeface="宋体" panose="02010600030101010101" pitchFamily="2" charset="-122"/>
                        </a:rPr>
                        <a:t>3</a:t>
                      </a:r>
                      <a:r>
                        <a:rPr lang="zh-CN" altLang="en-US" sz="2000" dirty="0">
                          <a:latin typeface="宋体" panose="02010600030101010101" pitchFamily="2" charset="-122"/>
                          <a:ea typeface="宋体" panose="02010600030101010101" pitchFamily="2" charset="-122"/>
                        </a:rPr>
                        <a:t>个月后</a:t>
                      </a:r>
                    </a:p>
                  </a:txBody>
                  <a:tcPr/>
                </a:tc>
                <a:extLst>
                  <a:ext uri="{0D108BD9-81ED-4DB2-BD59-A6C34878D82A}">
                    <a16:rowId xmlns:a16="http://schemas.microsoft.com/office/drawing/2014/main" val="10000"/>
                  </a:ext>
                </a:extLst>
              </a:tr>
              <a:tr h="370840">
                <a:tc>
                  <a:txBody>
                    <a:bodyPr/>
                    <a:lstStyle/>
                    <a:p>
                      <a:r>
                        <a:rPr lang="zh-CN" altLang="en-US" sz="2000" dirty="0">
                          <a:latin typeface="宋体" panose="02010600030101010101" pitchFamily="2" charset="-122"/>
                          <a:ea typeface="宋体" panose="02010600030101010101" pitchFamily="2" charset="-122"/>
                        </a:rPr>
                        <a:t>从市场上借入</a:t>
                      </a:r>
                      <a:r>
                        <a:rPr lang="en-US" altLang="zh-CN" sz="2000" dirty="0">
                          <a:latin typeface="宋体" panose="02010600030101010101" pitchFamily="2" charset="-122"/>
                          <a:ea typeface="宋体" panose="02010600030101010101" pitchFamily="2" charset="-122"/>
                        </a:rPr>
                        <a:t>10</a:t>
                      </a:r>
                      <a:r>
                        <a:rPr lang="zh-CN" altLang="en-US" sz="2000" dirty="0">
                          <a:latin typeface="宋体" panose="02010600030101010101" pitchFamily="2" charset="-122"/>
                          <a:ea typeface="宋体" panose="02010600030101010101" pitchFamily="2" charset="-122"/>
                        </a:rPr>
                        <a:t>元 </a:t>
                      </a:r>
                      <a:r>
                        <a:rPr lang="zh-CN" altLang="en-US" sz="2000" dirty="0">
                          <a:solidFill>
                            <a:srgbClr val="FF0000"/>
                          </a:solidFill>
                          <a:latin typeface="宋体" panose="02010600030101010101" pitchFamily="2" charset="-122"/>
                          <a:ea typeface="宋体" panose="02010600030101010101" pitchFamily="2" charset="-122"/>
                        </a:rPr>
                        <a:t>（</a:t>
                      </a:r>
                      <a:r>
                        <a:rPr lang="en-US" altLang="zh-CN" sz="2000" dirty="0">
                          <a:solidFill>
                            <a:srgbClr val="FF0000"/>
                          </a:solidFill>
                          <a:latin typeface="宋体" panose="02010600030101010101" pitchFamily="2" charset="-122"/>
                          <a:ea typeface="宋体" panose="02010600030101010101" pitchFamily="2" charset="-122"/>
                        </a:rPr>
                        <a:t>+10</a:t>
                      </a:r>
                      <a:r>
                        <a:rPr lang="zh-CN" altLang="en-US" sz="2000" dirty="0">
                          <a:solidFill>
                            <a:srgbClr val="FF0000"/>
                          </a:solidFill>
                          <a:latin typeface="宋体" panose="02010600030101010101" pitchFamily="2" charset="-122"/>
                          <a:ea typeface="宋体" panose="02010600030101010101" pitchFamily="2" charset="-122"/>
                        </a:rPr>
                        <a:t>）</a:t>
                      </a:r>
                    </a:p>
                  </a:txBody>
                  <a:tcPr/>
                </a:tc>
                <a:tc>
                  <a:txBody>
                    <a:bodyPr/>
                    <a:lstStyle/>
                    <a:p>
                      <a:r>
                        <a:rPr lang="zh-CN" altLang="en-US" sz="2000" dirty="0">
                          <a:latin typeface="宋体" panose="02010600030101010101" pitchFamily="2" charset="-122"/>
                          <a:ea typeface="宋体" panose="02010600030101010101" pitchFamily="2" charset="-122"/>
                        </a:rPr>
                        <a:t>偿还贷款本息 </a:t>
                      </a:r>
                      <a:r>
                        <a:rPr lang="zh-CN" altLang="en-US" sz="2000" dirty="0">
                          <a:solidFill>
                            <a:srgbClr val="FF0000"/>
                          </a:solidFill>
                          <a:latin typeface="宋体" panose="02010600030101010101" pitchFamily="2" charset="-122"/>
                          <a:ea typeface="宋体" panose="02010600030101010101" pitchFamily="2" charset="-122"/>
                        </a:rPr>
                        <a:t>（</a:t>
                      </a:r>
                      <a:r>
                        <a:rPr lang="en-US" altLang="zh-CN" sz="2000" dirty="0">
                          <a:solidFill>
                            <a:srgbClr val="FF0000"/>
                          </a:solidFill>
                          <a:latin typeface="宋体" panose="02010600030101010101" pitchFamily="2" charset="-122"/>
                          <a:ea typeface="宋体" panose="02010600030101010101" pitchFamily="2" charset="-122"/>
                        </a:rPr>
                        <a:t>-10.25</a:t>
                      </a:r>
                      <a:r>
                        <a:rPr lang="zh-CN" altLang="en-US" sz="2000" dirty="0">
                          <a:solidFill>
                            <a:srgbClr val="FF0000"/>
                          </a:solidFill>
                          <a:latin typeface="宋体" panose="02010600030101010101" pitchFamily="2" charset="-122"/>
                          <a:ea typeface="宋体" panose="02010600030101010101" pitchFamily="2" charset="-122"/>
                        </a:rPr>
                        <a:t>）</a:t>
                      </a:r>
                    </a:p>
                  </a:txBody>
                  <a:tcPr/>
                </a:tc>
                <a:extLst>
                  <a:ext uri="{0D108BD9-81ED-4DB2-BD59-A6C34878D82A}">
                    <a16:rowId xmlns:a16="http://schemas.microsoft.com/office/drawing/2014/main" val="10001"/>
                  </a:ext>
                </a:extLst>
              </a:tr>
              <a:tr h="370840">
                <a:tc>
                  <a:txBody>
                    <a:bodyPr/>
                    <a:lstStyle/>
                    <a:p>
                      <a:r>
                        <a:rPr lang="zh-CN" altLang="en-US" sz="2000" dirty="0">
                          <a:latin typeface="宋体" panose="02010600030101010101" pitchFamily="2" charset="-122"/>
                          <a:ea typeface="宋体" panose="02010600030101010101" pitchFamily="2" charset="-122"/>
                        </a:rPr>
                        <a:t>买入股票 </a:t>
                      </a:r>
                      <a:r>
                        <a:rPr lang="zh-CN" altLang="en-US" sz="2000" dirty="0">
                          <a:solidFill>
                            <a:srgbClr val="FF0000"/>
                          </a:solidFill>
                          <a:latin typeface="宋体" panose="02010600030101010101" pitchFamily="2" charset="-122"/>
                          <a:ea typeface="宋体" panose="02010600030101010101" pitchFamily="2" charset="-122"/>
                        </a:rPr>
                        <a:t>（</a:t>
                      </a:r>
                      <a:r>
                        <a:rPr lang="en-US" altLang="zh-CN" sz="2000" dirty="0">
                          <a:solidFill>
                            <a:srgbClr val="FF0000"/>
                          </a:solidFill>
                          <a:latin typeface="宋体" panose="02010600030101010101" pitchFamily="2" charset="-122"/>
                          <a:ea typeface="宋体" panose="02010600030101010101" pitchFamily="2" charset="-122"/>
                        </a:rPr>
                        <a:t>-10</a:t>
                      </a:r>
                      <a:r>
                        <a:rPr lang="zh-CN" altLang="en-US" sz="2000" dirty="0">
                          <a:solidFill>
                            <a:srgbClr val="FF0000"/>
                          </a:solidFill>
                          <a:latin typeface="宋体" panose="02010600030101010101" pitchFamily="2" charset="-122"/>
                          <a:ea typeface="宋体" panose="02010600030101010101" pitchFamily="2" charset="-122"/>
                        </a:rPr>
                        <a:t>）</a:t>
                      </a:r>
                    </a:p>
                  </a:txBody>
                  <a:tcPr/>
                </a:tc>
                <a:tc>
                  <a:txBody>
                    <a:bodyPr/>
                    <a:lstStyle/>
                    <a:p>
                      <a:r>
                        <a:rPr lang="zh-CN" altLang="en-US" sz="2000" dirty="0">
                          <a:latin typeface="宋体" panose="02010600030101010101" pitchFamily="2" charset="-122"/>
                          <a:ea typeface="宋体" panose="02010600030101010101" pitchFamily="2" charset="-122"/>
                        </a:rPr>
                        <a:t>交割股票  </a:t>
                      </a:r>
                      <a:r>
                        <a:rPr lang="zh-CN" altLang="en-US" sz="2000" dirty="0">
                          <a:solidFill>
                            <a:srgbClr val="FF0000"/>
                          </a:solidFill>
                          <a:latin typeface="宋体" panose="02010600030101010101" pitchFamily="2" charset="-122"/>
                          <a:ea typeface="宋体" panose="02010600030101010101" pitchFamily="2" charset="-122"/>
                        </a:rPr>
                        <a:t>（</a:t>
                      </a:r>
                      <a:r>
                        <a:rPr lang="en-US" altLang="zh-CN" sz="2000" dirty="0">
                          <a:solidFill>
                            <a:srgbClr val="FF0000"/>
                          </a:solidFill>
                          <a:latin typeface="宋体" panose="02010600030101010101" pitchFamily="2" charset="-122"/>
                          <a:ea typeface="宋体" panose="02010600030101010101" pitchFamily="2" charset="-122"/>
                        </a:rPr>
                        <a:t>11</a:t>
                      </a:r>
                      <a:r>
                        <a:rPr lang="zh-CN" altLang="en-US" sz="2000" dirty="0">
                          <a:solidFill>
                            <a:srgbClr val="FF0000"/>
                          </a:solidFill>
                          <a:latin typeface="宋体" panose="02010600030101010101" pitchFamily="2" charset="-122"/>
                          <a:ea typeface="宋体" panose="02010600030101010101" pitchFamily="2" charset="-122"/>
                        </a:rPr>
                        <a:t>）</a:t>
                      </a:r>
                    </a:p>
                  </a:txBody>
                  <a:tcPr/>
                </a:tc>
                <a:extLst>
                  <a:ext uri="{0D108BD9-81ED-4DB2-BD59-A6C34878D82A}">
                    <a16:rowId xmlns:a16="http://schemas.microsoft.com/office/drawing/2014/main" val="10002"/>
                  </a:ext>
                </a:extLst>
              </a:tr>
              <a:tr h="370840">
                <a:tc>
                  <a:txBody>
                    <a:bodyPr/>
                    <a:lstStyle/>
                    <a:p>
                      <a:r>
                        <a:rPr lang="zh-CN" altLang="en-US" sz="2000" dirty="0">
                          <a:latin typeface="宋体" panose="02010600030101010101" pitchFamily="2" charset="-122"/>
                          <a:ea typeface="宋体" panose="02010600030101010101" pitchFamily="2" charset="-122"/>
                        </a:rPr>
                        <a:t>卖出股票远期合约 </a:t>
                      </a:r>
                      <a:r>
                        <a:rPr lang="zh-CN" altLang="en-US" sz="2000" dirty="0">
                          <a:solidFill>
                            <a:srgbClr val="FF0000"/>
                          </a:solidFill>
                          <a:latin typeface="宋体" panose="02010600030101010101" pitchFamily="2" charset="-122"/>
                          <a:ea typeface="宋体" panose="02010600030101010101" pitchFamily="2" charset="-122"/>
                        </a:rPr>
                        <a:t>（</a:t>
                      </a:r>
                      <a:r>
                        <a:rPr lang="en-US" altLang="zh-CN" sz="2000" dirty="0">
                          <a:solidFill>
                            <a:srgbClr val="FF0000"/>
                          </a:solidFill>
                          <a:latin typeface="宋体" panose="02010600030101010101" pitchFamily="2" charset="-122"/>
                          <a:ea typeface="宋体" panose="02010600030101010101" pitchFamily="2" charset="-122"/>
                        </a:rPr>
                        <a:t>0</a:t>
                      </a:r>
                      <a:r>
                        <a:rPr lang="zh-CN" altLang="en-US" sz="2000" dirty="0">
                          <a:solidFill>
                            <a:srgbClr val="FF0000"/>
                          </a:solidFill>
                          <a:latin typeface="宋体" panose="02010600030101010101" pitchFamily="2" charset="-122"/>
                          <a:ea typeface="宋体" panose="02010600030101010101" pitchFamily="2" charset="-122"/>
                        </a:rPr>
                        <a:t>）</a:t>
                      </a:r>
                    </a:p>
                  </a:txBody>
                  <a:tcPr/>
                </a:tc>
                <a:tc>
                  <a:txBody>
                    <a:bodyPr/>
                    <a:lstStyle/>
                    <a:p>
                      <a:r>
                        <a:rPr lang="zh-CN" altLang="en-US" sz="2000" dirty="0">
                          <a:latin typeface="宋体" panose="02010600030101010101" pitchFamily="2" charset="-122"/>
                          <a:ea typeface="宋体" panose="02010600030101010101" pitchFamily="2" charset="-122"/>
                        </a:rPr>
                        <a:t>履行合约  </a:t>
                      </a:r>
                      <a:r>
                        <a:rPr lang="zh-CN" altLang="en-US" sz="2000" dirty="0">
                          <a:solidFill>
                            <a:srgbClr val="FF0000"/>
                          </a:solidFill>
                          <a:latin typeface="宋体" panose="02010600030101010101" pitchFamily="2" charset="-122"/>
                          <a:ea typeface="宋体" panose="02010600030101010101" pitchFamily="2" charset="-122"/>
                        </a:rPr>
                        <a:t>（</a:t>
                      </a:r>
                      <a:r>
                        <a:rPr lang="en-US" altLang="zh-CN" sz="2000" dirty="0">
                          <a:solidFill>
                            <a:srgbClr val="FF0000"/>
                          </a:solidFill>
                          <a:latin typeface="宋体" panose="02010600030101010101" pitchFamily="2" charset="-122"/>
                          <a:ea typeface="宋体" panose="02010600030101010101" pitchFamily="2" charset="-122"/>
                        </a:rPr>
                        <a:t>0</a:t>
                      </a:r>
                      <a:r>
                        <a:rPr lang="zh-CN" altLang="en-US" sz="2000" dirty="0">
                          <a:solidFill>
                            <a:srgbClr val="FF0000"/>
                          </a:solidFill>
                          <a:latin typeface="宋体" panose="02010600030101010101" pitchFamily="2" charset="-122"/>
                          <a:ea typeface="宋体" panose="02010600030101010101" pitchFamily="2" charset="-122"/>
                        </a:rPr>
                        <a:t>）</a:t>
                      </a:r>
                    </a:p>
                  </a:txBody>
                  <a:tcPr/>
                </a:tc>
                <a:extLst>
                  <a:ext uri="{0D108BD9-81ED-4DB2-BD59-A6C34878D82A}">
                    <a16:rowId xmlns:a16="http://schemas.microsoft.com/office/drawing/2014/main" val="10003"/>
                  </a:ext>
                </a:extLst>
              </a:tr>
              <a:tr h="370840">
                <a:tc>
                  <a:txBody>
                    <a:bodyPr/>
                    <a:lstStyle/>
                    <a:p>
                      <a:r>
                        <a:rPr lang="zh-CN" altLang="en-US" sz="2000" dirty="0">
                          <a:latin typeface="宋体" panose="02010600030101010101" pitchFamily="2" charset="-122"/>
                          <a:ea typeface="宋体" panose="02010600030101010101" pitchFamily="2" charset="-122"/>
                        </a:rPr>
                        <a:t>总现金流</a:t>
                      </a:r>
                      <a:r>
                        <a:rPr lang="zh-CN" altLang="en-US" sz="2000" baseline="0" dirty="0">
                          <a:latin typeface="宋体" panose="02010600030101010101" pitchFamily="2" charset="-122"/>
                          <a:ea typeface="宋体" panose="02010600030101010101" pitchFamily="2" charset="-122"/>
                        </a:rPr>
                        <a:t> </a:t>
                      </a:r>
                      <a:r>
                        <a:rPr lang="zh-CN" altLang="en-US" sz="2000" baseline="0" dirty="0">
                          <a:solidFill>
                            <a:srgbClr val="FF0000"/>
                          </a:solidFill>
                          <a:latin typeface="宋体" panose="02010600030101010101" pitchFamily="2" charset="-122"/>
                          <a:ea typeface="宋体" panose="02010600030101010101" pitchFamily="2" charset="-122"/>
                        </a:rPr>
                        <a:t>（</a:t>
                      </a:r>
                      <a:r>
                        <a:rPr lang="en-US" altLang="zh-CN" sz="2000" baseline="0" dirty="0">
                          <a:solidFill>
                            <a:srgbClr val="FF0000"/>
                          </a:solidFill>
                          <a:latin typeface="宋体" panose="02010600030101010101" pitchFamily="2" charset="-122"/>
                          <a:ea typeface="宋体" panose="02010600030101010101" pitchFamily="2" charset="-122"/>
                        </a:rPr>
                        <a:t>0</a:t>
                      </a:r>
                      <a:r>
                        <a:rPr lang="zh-CN" altLang="en-US" sz="2000" baseline="0" dirty="0">
                          <a:solidFill>
                            <a:srgbClr val="FF0000"/>
                          </a:solidFill>
                          <a:latin typeface="宋体" panose="02010600030101010101" pitchFamily="2" charset="-122"/>
                          <a:ea typeface="宋体" panose="02010600030101010101" pitchFamily="2" charset="-122"/>
                        </a:rPr>
                        <a:t>）</a:t>
                      </a:r>
                      <a:endParaRPr lang="zh-CN" altLang="en-US" sz="2000" dirty="0">
                        <a:solidFill>
                          <a:srgbClr val="FF0000"/>
                        </a:solidFill>
                        <a:latin typeface="宋体" panose="02010600030101010101" pitchFamily="2" charset="-122"/>
                        <a:ea typeface="宋体" panose="02010600030101010101" pitchFamily="2" charset="-122"/>
                      </a:endParaRPr>
                    </a:p>
                  </a:txBody>
                  <a:tcPr/>
                </a:tc>
                <a:tc>
                  <a:txBody>
                    <a:bodyPr/>
                    <a:lstStyle/>
                    <a:p>
                      <a:r>
                        <a:rPr lang="zh-CN" altLang="en-US" sz="2000" dirty="0">
                          <a:latin typeface="宋体" panose="02010600030101010101" pitchFamily="2" charset="-122"/>
                          <a:ea typeface="宋体" panose="02010600030101010101" pitchFamily="2" charset="-122"/>
                        </a:rPr>
                        <a:t>总现金流  </a:t>
                      </a:r>
                      <a:r>
                        <a:rPr lang="zh-CN" altLang="en-US" sz="2000" dirty="0">
                          <a:solidFill>
                            <a:srgbClr val="FF0000"/>
                          </a:solidFill>
                          <a:latin typeface="宋体" panose="02010600030101010101" pitchFamily="2" charset="-122"/>
                          <a:ea typeface="宋体" panose="02010600030101010101" pitchFamily="2" charset="-122"/>
                        </a:rPr>
                        <a:t>（</a:t>
                      </a:r>
                      <a:r>
                        <a:rPr lang="en-US" altLang="zh-CN" sz="2000" dirty="0">
                          <a:solidFill>
                            <a:srgbClr val="FF0000"/>
                          </a:solidFill>
                          <a:latin typeface="宋体" panose="02010600030101010101" pitchFamily="2" charset="-122"/>
                          <a:ea typeface="宋体" panose="02010600030101010101" pitchFamily="2" charset="-122"/>
                        </a:rPr>
                        <a:t>+0.75</a:t>
                      </a:r>
                      <a:r>
                        <a:rPr lang="zh-CN" altLang="en-US" sz="2000" dirty="0">
                          <a:solidFill>
                            <a:srgbClr val="FF0000"/>
                          </a:solidFill>
                          <a:latin typeface="宋体" panose="02010600030101010101" pitchFamily="2" charset="-122"/>
                          <a:ea typeface="宋体" panose="02010600030101010101" pitchFamily="2" charset="-122"/>
                        </a:rPr>
                        <a:t>）</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2030286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6"/>
            <a:ext cx="10515600" cy="679904"/>
          </a:xfrm>
        </p:spPr>
        <p:txBody>
          <a:bodyPr>
            <a:normAutofit/>
          </a:bodyPr>
          <a:lstStyle/>
          <a:p>
            <a:r>
              <a:rPr lang="zh-CN" altLang="en-US" sz="2800" dirty="0">
                <a:latin typeface="宋体" panose="02010600030101010101" pitchFamily="2" charset="-122"/>
                <a:ea typeface="宋体" panose="02010600030101010101" pitchFamily="2" charset="-122"/>
              </a:rPr>
              <a:t>自营业务</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205803"/>
            <a:ext cx="10515600" cy="4971160"/>
          </a:xfrm>
        </p:spPr>
        <p:txBody>
          <a:bodyPr>
            <a:normAutofit/>
          </a:bodyPr>
          <a:lstStyle/>
          <a:p>
            <a:pPr marL="357188" indent="-357188">
              <a:buSzPct val="70000"/>
              <a:buFont typeface="Wingdings" pitchFamily="2" charset="2"/>
              <a:buChar char="p"/>
            </a:pPr>
            <a:r>
              <a:rPr lang="zh-CN" altLang="en-US" sz="1800" dirty="0">
                <a:latin typeface="宋体" panose="02010600030101010101" pitchFamily="2" charset="-122"/>
                <a:ea typeface="宋体" panose="02010600030101010101" pitchFamily="2" charset="-122"/>
              </a:rPr>
              <a:t>套利例子</a:t>
            </a:r>
            <a:endParaRPr lang="en-US" altLang="zh-CN" sz="1800" dirty="0">
              <a:latin typeface="宋体" panose="02010600030101010101" pitchFamily="2" charset="-122"/>
              <a:ea typeface="宋体" panose="02010600030101010101" pitchFamily="2" charset="-122"/>
            </a:endParaRPr>
          </a:p>
          <a:p>
            <a:pPr marL="357188" indent="0">
              <a:buNone/>
            </a:pPr>
            <a:r>
              <a:rPr lang="zh-CN" altLang="en-US" sz="1800" dirty="0">
                <a:latin typeface="宋体" panose="02010600030101010101" pitchFamily="2" charset="-122"/>
                <a:ea typeface="宋体" panose="02010600030101010101" pitchFamily="2" charset="-122"/>
              </a:rPr>
              <a:t>某股票现货市场价格为</a:t>
            </a:r>
            <a:r>
              <a:rPr lang="en-US" altLang="zh-CN" sz="1800" dirty="0">
                <a:solidFill>
                  <a:srgbClr val="7030A0"/>
                </a:solidFill>
                <a:latin typeface="宋体" panose="02010600030101010101" pitchFamily="2" charset="-122"/>
                <a:ea typeface="宋体" panose="02010600030101010101" pitchFamily="2" charset="-122"/>
              </a:rPr>
              <a:t>10</a:t>
            </a:r>
            <a:r>
              <a:rPr lang="zh-CN" altLang="en-US" sz="1800" dirty="0">
                <a:solidFill>
                  <a:srgbClr val="7030A0"/>
                </a:solidFill>
                <a:latin typeface="宋体" panose="02010600030101010101" pitchFamily="2" charset="-122"/>
                <a:ea typeface="宋体" panose="02010600030101010101" pitchFamily="2" charset="-122"/>
              </a:rPr>
              <a:t>元</a:t>
            </a:r>
            <a:r>
              <a:rPr lang="zh-CN" altLang="en-US"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3</a:t>
            </a:r>
            <a:r>
              <a:rPr lang="zh-CN" altLang="en-US" sz="1800" dirty="0">
                <a:latin typeface="宋体" panose="02010600030101010101" pitchFamily="2" charset="-122"/>
                <a:ea typeface="宋体" panose="02010600030101010101" pitchFamily="2" charset="-122"/>
              </a:rPr>
              <a:t>个月后到期的该股票远期合约执行价格为</a:t>
            </a:r>
            <a:r>
              <a:rPr lang="en-US" altLang="zh-CN" sz="1800" dirty="0">
                <a:solidFill>
                  <a:srgbClr val="7030A0"/>
                </a:solidFill>
                <a:latin typeface="宋体" panose="02010600030101010101" pitchFamily="2" charset="-122"/>
                <a:ea typeface="宋体" panose="02010600030101010101" pitchFamily="2" charset="-122"/>
              </a:rPr>
              <a:t>10.1</a:t>
            </a:r>
            <a:r>
              <a:rPr lang="zh-CN" altLang="en-US" sz="1800" dirty="0">
                <a:solidFill>
                  <a:srgbClr val="7030A0"/>
                </a:solidFill>
                <a:latin typeface="宋体" panose="02010600030101010101" pitchFamily="2" charset="-122"/>
                <a:ea typeface="宋体" panose="02010600030101010101" pitchFamily="2" charset="-122"/>
              </a:rPr>
              <a:t>元</a:t>
            </a:r>
            <a:r>
              <a:rPr lang="zh-CN" altLang="en-US" sz="1800" dirty="0">
                <a:latin typeface="宋体" panose="02010600030101010101" pitchFamily="2" charset="-122"/>
                <a:ea typeface="宋体" panose="02010600030101010101" pitchFamily="2" charset="-122"/>
              </a:rPr>
              <a:t>，目前市场的借贷利率为每年</a:t>
            </a:r>
            <a:r>
              <a:rPr lang="en-US" altLang="zh-CN" sz="1800" dirty="0">
                <a:solidFill>
                  <a:srgbClr val="7030A0"/>
                </a:solidFill>
                <a:latin typeface="宋体" panose="02010600030101010101" pitchFamily="2" charset="-122"/>
                <a:ea typeface="宋体" panose="02010600030101010101" pitchFamily="2" charset="-122"/>
              </a:rPr>
              <a:t>10</a:t>
            </a:r>
            <a:r>
              <a:rPr lang="zh-CN" altLang="en-US" sz="1800" dirty="0">
                <a:solidFill>
                  <a:srgbClr val="7030A0"/>
                </a:solidFill>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，假设该股票在未来三个月内都不派发红利，问套利者将如何操作？</a:t>
            </a:r>
            <a:endParaRPr lang="en-US" altLang="zh-CN" sz="1800" dirty="0">
              <a:latin typeface="宋体" panose="02010600030101010101" pitchFamily="2" charset="-122"/>
              <a:ea typeface="宋体" panose="02010600030101010101" pitchFamily="2" charset="-122"/>
            </a:endParaRPr>
          </a:p>
          <a:p>
            <a:pPr marL="357188" indent="-357188" algn="just">
              <a:spcBef>
                <a:spcPct val="50000"/>
              </a:spcBef>
              <a:buSzPct val="70000"/>
              <a:buFont typeface="Wingdings" pitchFamily="2" charset="2"/>
              <a:buChar char="p"/>
            </a:pPr>
            <a:r>
              <a:rPr lang="zh-CN" altLang="en-US" sz="1800" dirty="0">
                <a:latin typeface="宋体" panose="02010600030101010101" pitchFamily="2" charset="-122"/>
                <a:ea typeface="宋体" panose="02010600030101010101" pitchFamily="2" charset="-122"/>
              </a:rPr>
              <a:t>答案：</a:t>
            </a:r>
            <a:endParaRPr lang="en-US" altLang="zh-CN" sz="1800" dirty="0">
              <a:latin typeface="宋体" panose="02010600030101010101" pitchFamily="2" charset="-122"/>
              <a:ea typeface="宋体" panose="02010600030101010101" pitchFamily="2" charset="-122"/>
            </a:endParaRPr>
          </a:p>
          <a:p>
            <a:pPr marL="357188" indent="0" algn="just">
              <a:spcBef>
                <a:spcPct val="50000"/>
              </a:spcBef>
              <a:buNone/>
            </a:pPr>
            <a:r>
              <a:rPr lang="zh-CN" altLang="en-US" sz="1800" dirty="0">
                <a:solidFill>
                  <a:srgbClr val="7030A0"/>
                </a:solidFill>
                <a:latin typeface="宋体" panose="02010600030101010101" pitchFamily="2" charset="-122"/>
                <a:ea typeface="宋体" panose="02010600030101010101" pitchFamily="2" charset="-122"/>
              </a:rPr>
              <a:t>当期市场价格（</a:t>
            </a:r>
            <a:r>
              <a:rPr lang="en-US" altLang="zh-CN" sz="1800" dirty="0">
                <a:solidFill>
                  <a:srgbClr val="7030A0"/>
                </a:solidFill>
                <a:latin typeface="宋体" panose="02010600030101010101" pitchFamily="2" charset="-122"/>
                <a:ea typeface="宋体" panose="02010600030101010101" pitchFamily="2" charset="-122"/>
              </a:rPr>
              <a:t>10</a:t>
            </a:r>
            <a:r>
              <a:rPr lang="zh-CN" altLang="en-US" sz="1800" dirty="0">
                <a:solidFill>
                  <a:srgbClr val="7030A0"/>
                </a:solidFill>
                <a:latin typeface="宋体" panose="02010600030101010101" pitchFamily="2" charset="-122"/>
                <a:ea typeface="宋体" panose="02010600030101010101" pitchFamily="2" charset="-122"/>
              </a:rPr>
              <a:t>）</a:t>
            </a:r>
            <a:r>
              <a:rPr lang="en-US" altLang="zh-CN" sz="1800" dirty="0">
                <a:solidFill>
                  <a:srgbClr val="7030A0"/>
                </a:solidFill>
                <a:latin typeface="宋体" panose="02010600030101010101" pitchFamily="2" charset="-122"/>
                <a:ea typeface="宋体" panose="02010600030101010101" pitchFamily="2" charset="-122"/>
              </a:rPr>
              <a:t>&gt; </a:t>
            </a:r>
            <a:r>
              <a:rPr lang="zh-CN" altLang="en-US" sz="1800" dirty="0">
                <a:solidFill>
                  <a:srgbClr val="7030A0"/>
                </a:solidFill>
                <a:latin typeface="宋体" panose="02010600030101010101" pitchFamily="2" charset="-122"/>
                <a:ea typeface="宋体" panose="02010600030101010101" pitchFamily="2" charset="-122"/>
              </a:rPr>
              <a:t>执行价格现值 （</a:t>
            </a:r>
            <a:r>
              <a:rPr lang="en-US" altLang="zh-CN" sz="1800" dirty="0">
                <a:solidFill>
                  <a:srgbClr val="7030A0"/>
                </a:solidFill>
                <a:latin typeface="宋体" panose="02010600030101010101" pitchFamily="2" charset="-122"/>
                <a:ea typeface="宋体" panose="02010600030101010101" pitchFamily="2" charset="-122"/>
              </a:rPr>
              <a:t>10.1/1.025=9.85)</a:t>
            </a:r>
            <a:r>
              <a:rPr lang="zh-CN" altLang="en-US" sz="1800" dirty="0">
                <a:solidFill>
                  <a:srgbClr val="7030A0"/>
                </a:solidFill>
                <a:latin typeface="宋体" panose="02010600030101010101" pitchFamily="2" charset="-122"/>
                <a:ea typeface="宋体" panose="02010600030101010101" pitchFamily="2" charset="-122"/>
              </a:rPr>
              <a:t>，当期股票被高估。</a:t>
            </a:r>
            <a:endParaRPr lang="zh-CN" altLang="en-US" sz="1800" dirty="0">
              <a:latin typeface="宋体" panose="02010600030101010101" pitchFamily="2" charset="-122"/>
              <a:ea typeface="宋体" panose="02010600030101010101" pitchFamily="2" charset="-122"/>
            </a:endParaRPr>
          </a:p>
          <a:p>
            <a:pPr marL="357188" indent="0" algn="just">
              <a:spcBef>
                <a:spcPct val="50000"/>
              </a:spcBef>
              <a:buNone/>
            </a:pPr>
            <a:r>
              <a:rPr lang="zh-CN" altLang="en-US" sz="1800" dirty="0">
                <a:latin typeface="宋体" panose="02010600030101010101" pitchFamily="2" charset="-122"/>
                <a:ea typeface="宋体" panose="02010600030101010101" pitchFamily="2" charset="-122"/>
              </a:rPr>
              <a:t>当期：从经纪人处借入该股票，然后卖出该股票，获得</a:t>
            </a:r>
            <a:r>
              <a:rPr lang="en-US" altLang="zh-CN" sz="1800" dirty="0">
                <a:latin typeface="宋体" panose="02010600030101010101" pitchFamily="2" charset="-122"/>
                <a:ea typeface="宋体" panose="02010600030101010101" pitchFamily="2" charset="-122"/>
              </a:rPr>
              <a:t>10</a:t>
            </a:r>
            <a:r>
              <a:rPr lang="zh-CN" altLang="en-US" sz="1800" dirty="0">
                <a:latin typeface="宋体" panose="02010600030101010101" pitchFamily="2" charset="-122"/>
                <a:ea typeface="宋体" panose="02010600030101010101" pitchFamily="2" charset="-122"/>
              </a:rPr>
              <a:t>元，按照</a:t>
            </a:r>
            <a:r>
              <a:rPr lang="en-US" altLang="zh-CN" sz="1800" dirty="0">
                <a:latin typeface="宋体" panose="02010600030101010101" pitchFamily="2" charset="-122"/>
                <a:ea typeface="宋体" panose="02010600030101010101" pitchFamily="2" charset="-122"/>
              </a:rPr>
              <a:t>10</a:t>
            </a:r>
            <a:r>
              <a:rPr lang="zh-CN" altLang="en-US" sz="1800" dirty="0">
                <a:latin typeface="宋体" panose="02010600030101010101" pitchFamily="2" charset="-122"/>
                <a:ea typeface="宋体" panose="02010600030101010101" pitchFamily="2" charset="-122"/>
              </a:rPr>
              <a:t>％的利率贷出去，同时买入出一份</a:t>
            </a:r>
            <a:r>
              <a:rPr lang="en-US" altLang="zh-CN" sz="1800" dirty="0">
                <a:latin typeface="宋体" panose="02010600030101010101" pitchFamily="2" charset="-122"/>
                <a:ea typeface="宋体" panose="02010600030101010101" pitchFamily="2" charset="-122"/>
              </a:rPr>
              <a:t>3</a:t>
            </a:r>
            <a:r>
              <a:rPr lang="zh-CN" altLang="en-US" sz="1800" dirty="0">
                <a:latin typeface="宋体" panose="02010600030101010101" pitchFamily="2" charset="-122"/>
                <a:ea typeface="宋体" panose="02010600030101010101" pitchFamily="2" charset="-122"/>
              </a:rPr>
              <a:t>个月后到期的该股票远期合约</a:t>
            </a:r>
          </a:p>
          <a:p>
            <a:pPr marL="357188" indent="0" algn="just">
              <a:spcBef>
                <a:spcPct val="50000"/>
              </a:spcBef>
              <a:buNone/>
            </a:pPr>
            <a:r>
              <a:rPr lang="en-US" altLang="zh-CN" sz="1800" dirty="0">
                <a:latin typeface="宋体" panose="02010600030101010101" pitchFamily="2" charset="-122"/>
                <a:ea typeface="宋体" panose="02010600030101010101" pitchFamily="2" charset="-122"/>
              </a:rPr>
              <a:t>3</a:t>
            </a:r>
            <a:r>
              <a:rPr lang="zh-CN" altLang="en-US" sz="1800" dirty="0">
                <a:latin typeface="宋体" panose="02010600030101010101" pitchFamily="2" charset="-122"/>
                <a:ea typeface="宋体" panose="02010600030101010101" pitchFamily="2" charset="-122"/>
              </a:rPr>
              <a:t>个月后：收回贷款本息，履行远期合约，把股票还给经纪人。</a:t>
            </a:r>
          </a:p>
          <a:p>
            <a:pPr marL="357188" indent="0" algn="just">
              <a:spcBef>
                <a:spcPct val="50000"/>
              </a:spcBef>
              <a:buNone/>
            </a:pPr>
            <a:r>
              <a:rPr lang="zh-CN" altLang="en-US" sz="1800" dirty="0">
                <a:latin typeface="宋体" panose="02010600030101010101" pitchFamily="2" charset="-122"/>
                <a:ea typeface="宋体" panose="02010600030101010101" pitchFamily="2" charset="-122"/>
              </a:rPr>
              <a:t>套利者的利润＝</a:t>
            </a:r>
            <a:r>
              <a:rPr lang="en-US" altLang="zh-CN" sz="1800" dirty="0">
                <a:latin typeface="宋体" panose="02010600030101010101" pitchFamily="2" charset="-122"/>
                <a:ea typeface="宋体" panose="02010600030101010101" pitchFamily="2" charset="-122"/>
              </a:rPr>
              <a:t>10</a:t>
            </a:r>
            <a:r>
              <a:rPr lang="zh-CN" altLang="en-US"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(10×10%×3/12)</a:t>
            </a:r>
            <a:r>
              <a:rPr lang="zh-CN" altLang="en-US"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10.1=0.15</a:t>
            </a:r>
            <a:r>
              <a:rPr lang="zh-CN" altLang="en-US" sz="1800" dirty="0">
                <a:latin typeface="宋体" panose="02010600030101010101" pitchFamily="2" charset="-122"/>
                <a:ea typeface="宋体" panose="02010600030101010101" pitchFamily="2" charset="-122"/>
              </a:rPr>
              <a:t>元</a:t>
            </a:r>
          </a:p>
          <a:p>
            <a:endParaRPr lang="en-US" altLang="zh-CN" sz="18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049775"/>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25</a:t>
            </a:fld>
            <a:endParaRPr lang="zh-CN" altLang="en-US"/>
          </a:p>
        </p:txBody>
      </p:sp>
      <p:graphicFrame>
        <p:nvGraphicFramePr>
          <p:cNvPr id="8" name="表格 7">
            <a:extLst>
              <a:ext uri="{FF2B5EF4-FFF2-40B4-BE49-F238E27FC236}">
                <a16:creationId xmlns:a16="http://schemas.microsoft.com/office/drawing/2014/main" id="{2356FE83-4301-465D-83EE-81A81E015787}"/>
              </a:ext>
            </a:extLst>
          </p:cNvPr>
          <p:cNvGraphicFramePr>
            <a:graphicFrameLocks noGrp="1"/>
          </p:cNvGraphicFramePr>
          <p:nvPr>
            <p:extLst>
              <p:ext uri="{D42A27DB-BD31-4B8C-83A1-F6EECF244321}">
                <p14:modId xmlns:p14="http://schemas.microsoft.com/office/powerpoint/2010/main" val="4118833764"/>
              </p:ext>
            </p:extLst>
          </p:nvPr>
        </p:nvGraphicFramePr>
        <p:xfrm>
          <a:off x="1250181" y="4417537"/>
          <a:ext cx="9124742" cy="1981200"/>
        </p:xfrm>
        <a:graphic>
          <a:graphicData uri="http://schemas.openxmlformats.org/drawingml/2006/table">
            <a:tbl>
              <a:tblPr firstRow="1" bandRow="1">
                <a:tableStyleId>{5C22544A-7EE6-4342-B048-85BDC9FD1C3A}</a:tableStyleId>
              </a:tblPr>
              <a:tblGrid>
                <a:gridCol w="4562371">
                  <a:extLst>
                    <a:ext uri="{9D8B030D-6E8A-4147-A177-3AD203B41FA5}">
                      <a16:colId xmlns:a16="http://schemas.microsoft.com/office/drawing/2014/main" val="20000"/>
                    </a:ext>
                  </a:extLst>
                </a:gridCol>
                <a:gridCol w="4562371">
                  <a:extLst>
                    <a:ext uri="{9D8B030D-6E8A-4147-A177-3AD203B41FA5}">
                      <a16:colId xmlns:a16="http://schemas.microsoft.com/office/drawing/2014/main" val="20001"/>
                    </a:ext>
                  </a:extLst>
                </a:gridCol>
              </a:tblGrid>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latin typeface="宋体" panose="02010600030101010101" pitchFamily="2" charset="-122"/>
                          <a:ea typeface="宋体" panose="02010600030101010101" pitchFamily="2" charset="-122"/>
                        </a:rPr>
                        <a:t>当期</a:t>
                      </a:r>
                    </a:p>
                  </a:txBody>
                  <a:tcPr/>
                </a:tc>
                <a:tc>
                  <a:txBody>
                    <a:bodyPr/>
                    <a:lstStyle/>
                    <a:p>
                      <a:pPr algn="ctr"/>
                      <a:r>
                        <a:rPr lang="en-US" altLang="zh-CN" sz="2000" dirty="0">
                          <a:latin typeface="宋体" panose="02010600030101010101" pitchFamily="2" charset="-122"/>
                          <a:ea typeface="宋体" panose="02010600030101010101" pitchFamily="2" charset="-122"/>
                        </a:rPr>
                        <a:t>3</a:t>
                      </a:r>
                      <a:r>
                        <a:rPr lang="zh-CN" altLang="en-US" sz="2000" dirty="0">
                          <a:latin typeface="宋体" panose="02010600030101010101" pitchFamily="2" charset="-122"/>
                          <a:ea typeface="宋体" panose="02010600030101010101" pitchFamily="2" charset="-122"/>
                        </a:rPr>
                        <a:t>个月后</a:t>
                      </a: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dirty="0">
                          <a:latin typeface="宋体" panose="02010600030101010101" pitchFamily="2" charset="-122"/>
                          <a:ea typeface="宋体" panose="02010600030101010101" pitchFamily="2" charset="-122"/>
                        </a:rPr>
                        <a:t>借入股票后卖出 </a:t>
                      </a:r>
                      <a:r>
                        <a:rPr lang="zh-CN" altLang="en-US" sz="2000" dirty="0">
                          <a:solidFill>
                            <a:srgbClr val="FF0000"/>
                          </a:solidFill>
                          <a:latin typeface="宋体" panose="02010600030101010101" pitchFamily="2" charset="-122"/>
                          <a:ea typeface="宋体" panose="02010600030101010101" pitchFamily="2" charset="-122"/>
                        </a:rPr>
                        <a:t>（</a:t>
                      </a:r>
                      <a:r>
                        <a:rPr lang="en-US" altLang="zh-CN" sz="2000" dirty="0">
                          <a:solidFill>
                            <a:srgbClr val="FF0000"/>
                          </a:solidFill>
                          <a:latin typeface="宋体" panose="02010600030101010101" pitchFamily="2" charset="-122"/>
                          <a:ea typeface="宋体" panose="02010600030101010101" pitchFamily="2" charset="-122"/>
                        </a:rPr>
                        <a:t>+10</a:t>
                      </a:r>
                      <a:r>
                        <a:rPr lang="zh-CN" altLang="en-US" sz="2000" dirty="0">
                          <a:solidFill>
                            <a:srgbClr val="FF0000"/>
                          </a:solidFill>
                          <a:latin typeface="宋体" panose="02010600030101010101" pitchFamily="2" charset="-122"/>
                          <a:ea typeface="宋体" panose="02010600030101010101" pitchFamily="2" charset="-122"/>
                        </a:rPr>
                        <a:t>）</a:t>
                      </a:r>
                    </a:p>
                  </a:txBody>
                  <a:tcPr/>
                </a:tc>
                <a:tc>
                  <a:txBody>
                    <a:bodyPr/>
                    <a:lstStyle/>
                    <a:p>
                      <a:r>
                        <a:rPr lang="zh-CN" altLang="en-US" sz="2000" dirty="0">
                          <a:solidFill>
                            <a:schemeClr val="tx1"/>
                          </a:solidFill>
                          <a:latin typeface="宋体" panose="02010600030101010101" pitchFamily="2" charset="-122"/>
                          <a:ea typeface="宋体" panose="02010600030101010101" pitchFamily="2" charset="-122"/>
                        </a:rPr>
                        <a:t>交割股票后返还 </a:t>
                      </a:r>
                      <a:r>
                        <a:rPr lang="zh-CN" altLang="en-US" sz="2000" dirty="0">
                          <a:solidFill>
                            <a:srgbClr val="FF0000"/>
                          </a:solidFill>
                          <a:latin typeface="宋体" panose="02010600030101010101" pitchFamily="2" charset="-122"/>
                          <a:ea typeface="宋体" panose="02010600030101010101" pitchFamily="2" charset="-122"/>
                        </a:rPr>
                        <a:t>（</a:t>
                      </a:r>
                      <a:r>
                        <a:rPr lang="en-US" altLang="zh-CN" sz="2000" dirty="0">
                          <a:solidFill>
                            <a:srgbClr val="FF0000"/>
                          </a:solidFill>
                          <a:latin typeface="宋体" panose="02010600030101010101" pitchFamily="2" charset="-122"/>
                          <a:ea typeface="宋体" panose="02010600030101010101" pitchFamily="2" charset="-122"/>
                        </a:rPr>
                        <a:t>-10.1</a:t>
                      </a:r>
                      <a:r>
                        <a:rPr lang="zh-CN" altLang="en-US" sz="2000" dirty="0">
                          <a:solidFill>
                            <a:srgbClr val="FF0000"/>
                          </a:solidFill>
                          <a:latin typeface="宋体" panose="02010600030101010101" pitchFamily="2" charset="-122"/>
                          <a:ea typeface="宋体" panose="02010600030101010101" pitchFamily="2" charset="-122"/>
                        </a:rPr>
                        <a:t>）</a:t>
                      </a:r>
                    </a:p>
                  </a:txBody>
                  <a:tcPr/>
                </a:tc>
                <a:extLst>
                  <a:ext uri="{0D108BD9-81ED-4DB2-BD59-A6C34878D82A}">
                    <a16:rowId xmlns:a16="http://schemas.microsoft.com/office/drawing/2014/main" val="10001"/>
                  </a:ext>
                </a:extLst>
              </a:tr>
              <a:tr h="370840">
                <a:tc>
                  <a:txBody>
                    <a:bodyPr/>
                    <a:lstStyle/>
                    <a:p>
                      <a:r>
                        <a:rPr lang="zh-CN" altLang="en-US" sz="2000" dirty="0">
                          <a:solidFill>
                            <a:schemeClr val="tx1"/>
                          </a:solidFill>
                          <a:latin typeface="宋体" panose="02010600030101010101" pitchFamily="2" charset="-122"/>
                          <a:ea typeface="宋体" panose="02010600030101010101" pitchFamily="2" charset="-122"/>
                        </a:rPr>
                        <a:t>将资金放贷</a:t>
                      </a:r>
                      <a:r>
                        <a:rPr lang="zh-CN" altLang="en-US" sz="2000" dirty="0">
                          <a:solidFill>
                            <a:srgbClr val="FF0000"/>
                          </a:solidFill>
                          <a:latin typeface="宋体" panose="02010600030101010101" pitchFamily="2" charset="-122"/>
                          <a:ea typeface="宋体" panose="02010600030101010101" pitchFamily="2" charset="-122"/>
                        </a:rPr>
                        <a:t>（</a:t>
                      </a:r>
                      <a:r>
                        <a:rPr lang="en-US" altLang="zh-CN" sz="2000" dirty="0">
                          <a:solidFill>
                            <a:srgbClr val="FF0000"/>
                          </a:solidFill>
                          <a:latin typeface="宋体" panose="02010600030101010101" pitchFamily="2" charset="-122"/>
                          <a:ea typeface="宋体" panose="02010600030101010101" pitchFamily="2" charset="-122"/>
                        </a:rPr>
                        <a:t>-10</a:t>
                      </a:r>
                      <a:r>
                        <a:rPr lang="zh-CN" altLang="en-US" sz="2000" dirty="0">
                          <a:solidFill>
                            <a:srgbClr val="FF0000"/>
                          </a:solidFill>
                          <a:latin typeface="宋体" panose="02010600030101010101" pitchFamily="2" charset="-122"/>
                          <a:ea typeface="宋体" panose="02010600030101010101" pitchFamily="2" charset="-122"/>
                        </a:rPr>
                        <a:t>）</a:t>
                      </a:r>
                    </a:p>
                  </a:txBody>
                  <a:tcPr/>
                </a:tc>
                <a:tc>
                  <a:txBody>
                    <a:bodyPr/>
                    <a:lstStyle/>
                    <a:p>
                      <a:r>
                        <a:rPr lang="zh-CN" altLang="en-US" sz="2000" dirty="0">
                          <a:solidFill>
                            <a:schemeClr val="tx1"/>
                          </a:solidFill>
                          <a:latin typeface="宋体" panose="02010600030101010101" pitchFamily="2" charset="-122"/>
                          <a:ea typeface="宋体" panose="02010600030101010101" pitchFamily="2" charset="-122"/>
                        </a:rPr>
                        <a:t>收回贷款本息 </a:t>
                      </a:r>
                      <a:r>
                        <a:rPr lang="zh-CN" altLang="en-US" sz="2000" dirty="0">
                          <a:solidFill>
                            <a:srgbClr val="FF0000"/>
                          </a:solidFill>
                          <a:latin typeface="宋体" panose="02010600030101010101" pitchFamily="2" charset="-122"/>
                          <a:ea typeface="宋体" panose="02010600030101010101" pitchFamily="2" charset="-122"/>
                        </a:rPr>
                        <a:t>（</a:t>
                      </a:r>
                      <a:r>
                        <a:rPr lang="en-US" altLang="zh-CN" sz="2000" dirty="0">
                          <a:solidFill>
                            <a:srgbClr val="FF0000"/>
                          </a:solidFill>
                          <a:latin typeface="宋体" panose="02010600030101010101" pitchFamily="2" charset="-122"/>
                          <a:ea typeface="宋体" panose="02010600030101010101" pitchFamily="2" charset="-122"/>
                        </a:rPr>
                        <a:t>+10.25</a:t>
                      </a:r>
                      <a:r>
                        <a:rPr lang="zh-CN" altLang="en-US" sz="2000" dirty="0">
                          <a:solidFill>
                            <a:srgbClr val="FF0000"/>
                          </a:solidFill>
                          <a:latin typeface="宋体" panose="02010600030101010101" pitchFamily="2" charset="-122"/>
                          <a:ea typeface="宋体" panose="02010600030101010101" pitchFamily="2" charset="-122"/>
                        </a:rPr>
                        <a:t>）</a:t>
                      </a:r>
                    </a:p>
                  </a:txBody>
                  <a:tcPr/>
                </a:tc>
                <a:extLst>
                  <a:ext uri="{0D108BD9-81ED-4DB2-BD59-A6C34878D82A}">
                    <a16:rowId xmlns:a16="http://schemas.microsoft.com/office/drawing/2014/main" val="10002"/>
                  </a:ext>
                </a:extLst>
              </a:tr>
              <a:tr h="370840">
                <a:tc>
                  <a:txBody>
                    <a:bodyPr/>
                    <a:lstStyle/>
                    <a:p>
                      <a:r>
                        <a:rPr lang="zh-CN" altLang="en-US" sz="2000" dirty="0">
                          <a:latin typeface="宋体" panose="02010600030101010101" pitchFamily="2" charset="-122"/>
                          <a:ea typeface="宋体" panose="02010600030101010101" pitchFamily="2" charset="-122"/>
                        </a:rPr>
                        <a:t>买入股票远期合约 </a:t>
                      </a:r>
                      <a:r>
                        <a:rPr lang="zh-CN" altLang="en-US" sz="2000" dirty="0">
                          <a:solidFill>
                            <a:srgbClr val="FF0000"/>
                          </a:solidFill>
                          <a:latin typeface="宋体" panose="02010600030101010101" pitchFamily="2" charset="-122"/>
                          <a:ea typeface="宋体" panose="02010600030101010101" pitchFamily="2" charset="-122"/>
                        </a:rPr>
                        <a:t>（</a:t>
                      </a:r>
                      <a:r>
                        <a:rPr lang="en-US" altLang="zh-CN" sz="2000" dirty="0">
                          <a:solidFill>
                            <a:srgbClr val="FF0000"/>
                          </a:solidFill>
                          <a:latin typeface="宋体" panose="02010600030101010101" pitchFamily="2" charset="-122"/>
                          <a:ea typeface="宋体" panose="02010600030101010101" pitchFamily="2" charset="-122"/>
                        </a:rPr>
                        <a:t>0</a:t>
                      </a:r>
                      <a:r>
                        <a:rPr lang="zh-CN" altLang="en-US" sz="2000" dirty="0">
                          <a:solidFill>
                            <a:srgbClr val="FF0000"/>
                          </a:solidFill>
                          <a:latin typeface="宋体" panose="02010600030101010101" pitchFamily="2" charset="-122"/>
                          <a:ea typeface="宋体" panose="02010600030101010101" pitchFamily="2" charset="-122"/>
                        </a:rPr>
                        <a:t>）</a:t>
                      </a:r>
                    </a:p>
                  </a:txBody>
                  <a:tcPr/>
                </a:tc>
                <a:tc>
                  <a:txBody>
                    <a:bodyPr/>
                    <a:lstStyle/>
                    <a:p>
                      <a:r>
                        <a:rPr lang="zh-CN" altLang="en-US" sz="2000" dirty="0">
                          <a:latin typeface="宋体" panose="02010600030101010101" pitchFamily="2" charset="-122"/>
                          <a:ea typeface="宋体" panose="02010600030101010101" pitchFamily="2" charset="-122"/>
                        </a:rPr>
                        <a:t>履行合约  </a:t>
                      </a:r>
                      <a:r>
                        <a:rPr lang="zh-CN" altLang="en-US" sz="2000" dirty="0">
                          <a:solidFill>
                            <a:srgbClr val="FF0000"/>
                          </a:solidFill>
                          <a:latin typeface="宋体" panose="02010600030101010101" pitchFamily="2" charset="-122"/>
                          <a:ea typeface="宋体" panose="02010600030101010101" pitchFamily="2" charset="-122"/>
                        </a:rPr>
                        <a:t>（</a:t>
                      </a:r>
                      <a:r>
                        <a:rPr lang="en-US" altLang="zh-CN" sz="2000" dirty="0">
                          <a:solidFill>
                            <a:srgbClr val="FF0000"/>
                          </a:solidFill>
                          <a:latin typeface="宋体" panose="02010600030101010101" pitchFamily="2" charset="-122"/>
                          <a:ea typeface="宋体" panose="02010600030101010101" pitchFamily="2" charset="-122"/>
                        </a:rPr>
                        <a:t>0</a:t>
                      </a:r>
                      <a:r>
                        <a:rPr lang="zh-CN" altLang="en-US" sz="2000" dirty="0">
                          <a:solidFill>
                            <a:srgbClr val="FF0000"/>
                          </a:solidFill>
                          <a:latin typeface="宋体" panose="02010600030101010101" pitchFamily="2" charset="-122"/>
                          <a:ea typeface="宋体" panose="02010600030101010101" pitchFamily="2" charset="-122"/>
                        </a:rPr>
                        <a:t>）</a:t>
                      </a:r>
                    </a:p>
                  </a:txBody>
                  <a:tcPr/>
                </a:tc>
                <a:extLst>
                  <a:ext uri="{0D108BD9-81ED-4DB2-BD59-A6C34878D82A}">
                    <a16:rowId xmlns:a16="http://schemas.microsoft.com/office/drawing/2014/main" val="10003"/>
                  </a:ext>
                </a:extLst>
              </a:tr>
              <a:tr h="370840">
                <a:tc>
                  <a:txBody>
                    <a:bodyPr/>
                    <a:lstStyle/>
                    <a:p>
                      <a:r>
                        <a:rPr lang="zh-CN" altLang="en-US" sz="2000" dirty="0">
                          <a:latin typeface="宋体" panose="02010600030101010101" pitchFamily="2" charset="-122"/>
                          <a:ea typeface="宋体" panose="02010600030101010101" pitchFamily="2" charset="-122"/>
                        </a:rPr>
                        <a:t>总现金流</a:t>
                      </a:r>
                      <a:r>
                        <a:rPr lang="zh-CN" altLang="en-US" sz="2000" baseline="0" dirty="0">
                          <a:latin typeface="宋体" panose="02010600030101010101" pitchFamily="2" charset="-122"/>
                          <a:ea typeface="宋体" panose="02010600030101010101" pitchFamily="2" charset="-122"/>
                        </a:rPr>
                        <a:t> </a:t>
                      </a:r>
                      <a:r>
                        <a:rPr lang="zh-CN" altLang="en-US" sz="2000" baseline="0" dirty="0">
                          <a:solidFill>
                            <a:srgbClr val="FF0000"/>
                          </a:solidFill>
                          <a:latin typeface="宋体" panose="02010600030101010101" pitchFamily="2" charset="-122"/>
                          <a:ea typeface="宋体" panose="02010600030101010101" pitchFamily="2" charset="-122"/>
                        </a:rPr>
                        <a:t>（</a:t>
                      </a:r>
                      <a:r>
                        <a:rPr lang="en-US" altLang="zh-CN" sz="2000" baseline="0" dirty="0">
                          <a:solidFill>
                            <a:srgbClr val="FF0000"/>
                          </a:solidFill>
                          <a:latin typeface="宋体" panose="02010600030101010101" pitchFamily="2" charset="-122"/>
                          <a:ea typeface="宋体" panose="02010600030101010101" pitchFamily="2" charset="-122"/>
                        </a:rPr>
                        <a:t>0</a:t>
                      </a:r>
                      <a:r>
                        <a:rPr lang="zh-CN" altLang="en-US" sz="2000" baseline="0" dirty="0">
                          <a:solidFill>
                            <a:srgbClr val="FF0000"/>
                          </a:solidFill>
                          <a:latin typeface="宋体" panose="02010600030101010101" pitchFamily="2" charset="-122"/>
                          <a:ea typeface="宋体" panose="02010600030101010101" pitchFamily="2" charset="-122"/>
                        </a:rPr>
                        <a:t>）</a:t>
                      </a:r>
                      <a:endParaRPr lang="zh-CN" altLang="en-US" sz="2000" dirty="0">
                        <a:solidFill>
                          <a:srgbClr val="FF0000"/>
                        </a:solidFill>
                        <a:latin typeface="宋体" panose="02010600030101010101" pitchFamily="2" charset="-122"/>
                        <a:ea typeface="宋体" panose="02010600030101010101" pitchFamily="2" charset="-122"/>
                      </a:endParaRPr>
                    </a:p>
                  </a:txBody>
                  <a:tcPr/>
                </a:tc>
                <a:tc>
                  <a:txBody>
                    <a:bodyPr/>
                    <a:lstStyle/>
                    <a:p>
                      <a:r>
                        <a:rPr lang="zh-CN" altLang="en-US" sz="2000" dirty="0">
                          <a:latin typeface="宋体" panose="02010600030101010101" pitchFamily="2" charset="-122"/>
                          <a:ea typeface="宋体" panose="02010600030101010101" pitchFamily="2" charset="-122"/>
                        </a:rPr>
                        <a:t>总现金流  </a:t>
                      </a:r>
                      <a:r>
                        <a:rPr lang="zh-CN" altLang="en-US" sz="2000" dirty="0">
                          <a:solidFill>
                            <a:srgbClr val="FF0000"/>
                          </a:solidFill>
                          <a:latin typeface="宋体" panose="02010600030101010101" pitchFamily="2" charset="-122"/>
                          <a:ea typeface="宋体" panose="02010600030101010101" pitchFamily="2" charset="-122"/>
                        </a:rPr>
                        <a:t>（</a:t>
                      </a:r>
                      <a:r>
                        <a:rPr lang="en-US" altLang="zh-CN" sz="2000" dirty="0">
                          <a:solidFill>
                            <a:srgbClr val="FF0000"/>
                          </a:solidFill>
                          <a:latin typeface="宋体" panose="02010600030101010101" pitchFamily="2" charset="-122"/>
                          <a:ea typeface="宋体" panose="02010600030101010101" pitchFamily="2" charset="-122"/>
                        </a:rPr>
                        <a:t>+0.15</a:t>
                      </a:r>
                      <a:r>
                        <a:rPr lang="zh-CN" altLang="en-US" sz="2000" dirty="0">
                          <a:solidFill>
                            <a:srgbClr val="FF0000"/>
                          </a:solidFill>
                          <a:latin typeface="宋体" panose="02010600030101010101" pitchFamily="2" charset="-122"/>
                          <a:ea typeface="宋体" panose="02010600030101010101" pitchFamily="2" charset="-122"/>
                        </a:rPr>
                        <a:t>）</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8567053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6"/>
            <a:ext cx="10515600" cy="679904"/>
          </a:xfrm>
        </p:spPr>
        <p:txBody>
          <a:bodyPr>
            <a:normAutofit/>
          </a:bodyPr>
          <a:lstStyle/>
          <a:p>
            <a:r>
              <a:rPr lang="zh-CN" altLang="en-US" sz="2800" dirty="0">
                <a:latin typeface="宋体" panose="02010600030101010101" pitchFamily="2" charset="-122"/>
                <a:ea typeface="宋体" panose="02010600030101010101" pitchFamily="2" charset="-122"/>
              </a:rPr>
              <a:t>自营业务</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205803"/>
            <a:ext cx="10515600" cy="4971160"/>
          </a:xfrm>
        </p:spPr>
        <p:txBody>
          <a:bodyPr>
            <a:normAutofit/>
          </a:bodyPr>
          <a:lstStyle/>
          <a:p>
            <a:r>
              <a:rPr lang="zh-CN" altLang="en-US" sz="2000" dirty="0">
                <a:latin typeface="宋体" panose="02010600030101010101" pitchFamily="2" charset="-122"/>
                <a:ea typeface="宋体" panose="02010600030101010101" pitchFamily="2" charset="-122"/>
              </a:rPr>
              <a:t>某股票的现货市场价格为</a:t>
            </a:r>
            <a:r>
              <a:rPr lang="en-US" altLang="zh-CN" sz="2000" dirty="0">
                <a:latin typeface="宋体" panose="02010600030101010101" pitchFamily="2" charset="-122"/>
                <a:ea typeface="宋体" panose="02010600030101010101" pitchFamily="2" charset="-122"/>
              </a:rPr>
              <a:t>31</a:t>
            </a:r>
            <a:r>
              <a:rPr lang="zh-CN" altLang="en-US" sz="2000" dirty="0">
                <a:latin typeface="宋体" panose="02010600030101010101" pitchFamily="2" charset="-122"/>
                <a:ea typeface="宋体" panose="02010600030101010101" pitchFamily="2" charset="-122"/>
              </a:rPr>
              <a:t>元。以此股票为标的，执行价格为</a:t>
            </a:r>
            <a:r>
              <a:rPr lang="en-US" altLang="zh-CN" sz="2000" dirty="0">
                <a:latin typeface="宋体" panose="02010600030101010101" pitchFamily="2" charset="-122"/>
                <a:ea typeface="宋体" panose="02010600030101010101" pitchFamily="2" charset="-122"/>
              </a:rPr>
              <a:t>30</a:t>
            </a:r>
            <a:r>
              <a:rPr lang="zh-CN" altLang="en-US" sz="2000" dirty="0">
                <a:latin typeface="宋体" panose="02010600030101010101" pitchFamily="2" charset="-122"/>
                <a:ea typeface="宋体" panose="02010600030101010101" pitchFamily="2" charset="-122"/>
              </a:rPr>
              <a:t>元，执行期为</a:t>
            </a:r>
            <a:r>
              <a:rPr lang="en-US" altLang="zh-CN" sz="2000" dirty="0">
                <a:latin typeface="宋体" panose="02010600030101010101" pitchFamily="2" charset="-122"/>
                <a:ea typeface="宋体" panose="02010600030101010101" pitchFamily="2" charset="-122"/>
              </a:rPr>
              <a:t>3</a:t>
            </a:r>
            <a:r>
              <a:rPr lang="zh-CN" altLang="en-US" sz="2000" dirty="0">
                <a:latin typeface="宋体" panose="02010600030101010101" pitchFamily="2" charset="-122"/>
                <a:ea typeface="宋体" panose="02010600030101010101" pitchFamily="2" charset="-122"/>
              </a:rPr>
              <a:t>个月的买权的价格为</a:t>
            </a:r>
            <a:r>
              <a:rPr lang="en-US" altLang="zh-CN" sz="2000" dirty="0">
                <a:latin typeface="宋体" panose="02010600030101010101" pitchFamily="2" charset="-122"/>
                <a:ea typeface="宋体" panose="02010600030101010101" pitchFamily="2" charset="-122"/>
              </a:rPr>
              <a:t>3</a:t>
            </a:r>
            <a:r>
              <a:rPr lang="zh-CN" altLang="en-US" sz="2000" dirty="0">
                <a:latin typeface="宋体" panose="02010600030101010101" pitchFamily="2" charset="-122"/>
                <a:ea typeface="宋体" panose="02010600030101010101" pitchFamily="2" charset="-122"/>
              </a:rPr>
              <a:t>元。假设无风险的实际年利率为</a:t>
            </a:r>
            <a:r>
              <a:rPr lang="en-US" altLang="zh-CN" sz="2000" dirty="0">
                <a:latin typeface="宋体" panose="02010600030101010101" pitchFamily="2" charset="-122"/>
                <a:ea typeface="宋体" panose="02010600030101010101" pitchFamily="2" charset="-122"/>
              </a:rPr>
              <a:t>10%</a:t>
            </a:r>
            <a:r>
              <a:rPr lang="zh-CN" altLang="en-US" sz="2000" dirty="0">
                <a:latin typeface="宋体" panose="02010600030101010101" pitchFamily="2" charset="-122"/>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a:p>
            <a:pPr marL="719138" indent="-361950">
              <a:buSzPct val="70000"/>
              <a:buFont typeface="Wingdings" panose="05000000000000000000" pitchFamily="2" charset="2"/>
              <a:buChar char="Ø"/>
            </a:pPr>
            <a:r>
              <a:rPr lang="zh-CN" altLang="en-US" sz="2000" dirty="0">
                <a:latin typeface="宋体" panose="02010600030101010101" pitchFamily="2" charset="-122"/>
                <a:ea typeface="宋体" panose="02010600030101010101" pitchFamily="2" charset="-122"/>
              </a:rPr>
              <a:t>请问以此股票为标的，执行价格为</a:t>
            </a:r>
            <a:r>
              <a:rPr lang="en-US" altLang="zh-CN" sz="2000" dirty="0">
                <a:latin typeface="宋体" panose="02010600030101010101" pitchFamily="2" charset="-122"/>
                <a:ea typeface="宋体" panose="02010600030101010101" pitchFamily="2" charset="-122"/>
              </a:rPr>
              <a:t>30</a:t>
            </a:r>
            <a:r>
              <a:rPr lang="zh-CN" altLang="en-US" sz="2000" dirty="0">
                <a:latin typeface="宋体" panose="02010600030101010101" pitchFamily="2" charset="-122"/>
                <a:ea typeface="宋体" panose="02010600030101010101" pitchFamily="2" charset="-122"/>
              </a:rPr>
              <a:t>元，执行期为</a:t>
            </a:r>
            <a:r>
              <a:rPr lang="en-US" altLang="zh-CN" sz="2000" dirty="0">
                <a:latin typeface="宋体" panose="02010600030101010101" pitchFamily="2" charset="-122"/>
                <a:ea typeface="宋体" panose="02010600030101010101" pitchFamily="2" charset="-122"/>
              </a:rPr>
              <a:t>3</a:t>
            </a:r>
            <a:r>
              <a:rPr lang="zh-CN" altLang="en-US" sz="2000" dirty="0">
                <a:latin typeface="宋体" panose="02010600030101010101" pitchFamily="2" charset="-122"/>
                <a:ea typeface="宋体" panose="02010600030101010101" pitchFamily="2" charset="-122"/>
              </a:rPr>
              <a:t>个月的卖权的价格为多少？</a:t>
            </a:r>
            <a:endParaRPr lang="en-US" altLang="zh-CN" sz="2000" dirty="0">
              <a:latin typeface="宋体" panose="02010600030101010101" pitchFamily="2" charset="-122"/>
              <a:ea typeface="宋体" panose="02010600030101010101" pitchFamily="2" charset="-122"/>
            </a:endParaRPr>
          </a:p>
          <a:p>
            <a:pPr marL="719138" indent="-361950">
              <a:buSzPct val="70000"/>
              <a:buFont typeface="Wingdings" panose="05000000000000000000" pitchFamily="2" charset="2"/>
              <a:buChar char="Ø"/>
            </a:pPr>
            <a:r>
              <a:rPr lang="zh-CN" altLang="en-US" sz="2000" dirty="0">
                <a:latin typeface="宋体" panose="02010600030101010101" pitchFamily="2" charset="-122"/>
                <a:ea typeface="宋体" panose="02010600030101010101" pitchFamily="2" charset="-122"/>
              </a:rPr>
              <a:t>如果此卖权的现在市场价格为</a:t>
            </a:r>
            <a:r>
              <a:rPr lang="en-US" altLang="zh-CN" sz="2000" dirty="0">
                <a:latin typeface="宋体" panose="02010600030101010101" pitchFamily="2" charset="-122"/>
                <a:ea typeface="宋体" panose="02010600030101010101" pitchFamily="2" charset="-122"/>
              </a:rPr>
              <a:t>2</a:t>
            </a:r>
            <a:r>
              <a:rPr lang="zh-CN" altLang="en-US" sz="2000" dirty="0">
                <a:latin typeface="宋体" panose="02010600030101010101" pitchFamily="2" charset="-122"/>
                <a:ea typeface="宋体" panose="02010600030101010101" pitchFamily="2" charset="-122"/>
              </a:rPr>
              <a:t>元，如何套利？</a:t>
            </a:r>
            <a:endParaRPr lang="en-US" altLang="zh-CN" sz="2000" dirty="0">
              <a:latin typeface="宋体" panose="02010600030101010101" pitchFamily="2" charset="-122"/>
              <a:ea typeface="宋体" panose="02010600030101010101" pitchFamily="2" charset="-122"/>
            </a:endParaRPr>
          </a:p>
          <a:p>
            <a:pPr marL="719138" indent="-361950">
              <a:buSzPct val="70000"/>
              <a:buFont typeface="Wingdings" panose="05000000000000000000" pitchFamily="2" charset="2"/>
              <a:buChar char="Ø"/>
            </a:pPr>
            <a:r>
              <a:rPr lang="zh-CN" altLang="en-US" sz="2000" dirty="0">
                <a:latin typeface="宋体" panose="02010600030101010101" pitchFamily="2" charset="-122"/>
                <a:ea typeface="宋体" panose="02010600030101010101" pitchFamily="2" charset="-122"/>
              </a:rPr>
              <a:t>如果此卖权的现在市场价格为</a:t>
            </a:r>
            <a:r>
              <a:rPr lang="en-US" altLang="zh-CN" sz="2000" dirty="0">
                <a:latin typeface="宋体" panose="02010600030101010101" pitchFamily="2" charset="-122"/>
                <a:ea typeface="宋体" panose="02010600030101010101" pitchFamily="2" charset="-122"/>
              </a:rPr>
              <a:t>1</a:t>
            </a:r>
            <a:r>
              <a:rPr lang="zh-CN" altLang="en-US" sz="2000" dirty="0">
                <a:latin typeface="宋体" panose="02010600030101010101" pitchFamily="2" charset="-122"/>
                <a:ea typeface="宋体" panose="02010600030101010101" pitchFamily="2" charset="-122"/>
              </a:rPr>
              <a:t>元，如何套利？</a:t>
            </a:r>
            <a:endParaRPr lang="en-US" altLang="zh-CN" sz="2000" dirty="0">
              <a:latin typeface="宋体" panose="02010600030101010101" pitchFamily="2" charset="-122"/>
              <a:ea typeface="宋体" panose="02010600030101010101" pitchFamily="2" charset="-122"/>
            </a:endParaRPr>
          </a:p>
          <a:p>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根据</a:t>
            </a:r>
            <a:r>
              <a:rPr lang="en-US" altLang="zh-CN" sz="2000" dirty="0">
                <a:latin typeface="宋体" panose="02010600030101010101" pitchFamily="2" charset="-122"/>
                <a:ea typeface="宋体" panose="02010600030101010101" pitchFamily="2" charset="-122"/>
              </a:rPr>
              <a:t>put-call parity</a:t>
            </a:r>
            <a:r>
              <a:rPr lang="zh-CN" altLang="en-US" sz="2000" dirty="0">
                <a:latin typeface="宋体" panose="02010600030101010101" pitchFamily="2" charset="-122"/>
                <a:ea typeface="宋体" panose="02010600030101010101" pitchFamily="2" charset="-122"/>
              </a:rPr>
              <a:t>，卖权价格为</a:t>
            </a:r>
            <a:endParaRPr lang="en-US" altLang="zh-CN" sz="2000" dirty="0">
              <a:latin typeface="宋体" panose="02010600030101010101" pitchFamily="2" charset="-122"/>
              <a:ea typeface="宋体" panose="02010600030101010101" pitchFamily="2" charset="-122"/>
            </a:endParaRPr>
          </a:p>
          <a:p>
            <a:endParaRPr lang="en-US" altLang="zh-CN" sz="20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049775"/>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26</a:t>
            </a:fld>
            <a:endParaRPr lang="zh-CN" altLang="en-US"/>
          </a:p>
        </p:txBody>
      </p:sp>
      <p:pic>
        <p:nvPicPr>
          <p:cNvPr id="6" name="Picture 2">
            <a:extLst>
              <a:ext uri="{FF2B5EF4-FFF2-40B4-BE49-F238E27FC236}">
                <a16:creationId xmlns:a16="http://schemas.microsoft.com/office/drawing/2014/main" id="{3CCA69A6-6A69-4E81-AD53-E46EA1464D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4393" y="4165869"/>
            <a:ext cx="3926186" cy="17425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24137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6"/>
            <a:ext cx="10515600" cy="679904"/>
          </a:xfrm>
        </p:spPr>
        <p:txBody>
          <a:bodyPr>
            <a:normAutofit/>
          </a:bodyPr>
          <a:lstStyle/>
          <a:p>
            <a:r>
              <a:rPr lang="zh-CN" altLang="en-US" sz="2800" dirty="0">
                <a:latin typeface="宋体" panose="02010600030101010101" pitchFamily="2" charset="-122"/>
                <a:ea typeface="宋体" panose="02010600030101010101" pitchFamily="2" charset="-122"/>
              </a:rPr>
              <a:t>自营业务</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205803"/>
                <a:ext cx="10515600" cy="4971160"/>
              </a:xfrm>
            </p:spPr>
            <p:txBody>
              <a:bodyPr>
                <a:normAutofit/>
              </a:bodyPr>
              <a:lstStyle/>
              <a:p>
                <a:pPr>
                  <a:buSzPct val="70000"/>
                  <a:buFont typeface="Wingdings" panose="05000000000000000000" pitchFamily="2" charset="2"/>
                  <a:buChar char="Ø"/>
                </a:pPr>
                <a:r>
                  <a:rPr lang="zh-CN" altLang="en-US" sz="2000" dirty="0">
                    <a:latin typeface="宋体" panose="02010600030101010101" pitchFamily="2" charset="-122"/>
                    <a:ea typeface="宋体" panose="02010600030101010101" pitchFamily="2" charset="-122"/>
                  </a:rPr>
                  <a:t>如果此卖权的现在市场价格为</a:t>
                </a:r>
                <a:r>
                  <a:rPr lang="en-US" altLang="zh-CN" sz="2000" dirty="0">
                    <a:latin typeface="宋体" panose="02010600030101010101" pitchFamily="2" charset="-122"/>
                    <a:ea typeface="宋体" panose="02010600030101010101" pitchFamily="2" charset="-122"/>
                  </a:rPr>
                  <a:t>2</a:t>
                </a:r>
                <a:r>
                  <a:rPr lang="zh-CN" altLang="en-US" sz="2000" dirty="0">
                    <a:latin typeface="宋体" panose="02010600030101010101" pitchFamily="2" charset="-122"/>
                    <a:ea typeface="宋体" panose="02010600030101010101" pitchFamily="2" charset="-122"/>
                  </a:rPr>
                  <a:t>元，如何套利？</a:t>
                </a:r>
                <a:endParaRPr lang="en-US" altLang="zh-CN" sz="2000" dirty="0">
                  <a:latin typeface="宋体" panose="02010600030101010101" pitchFamily="2" charset="-122"/>
                  <a:ea typeface="宋体" panose="02010600030101010101" pitchFamily="2" charset="-122"/>
                </a:endParaRPr>
              </a:p>
              <a:p>
                <a:pPr>
                  <a:buFont typeface="Wingdings" panose="05000000000000000000" pitchFamily="2" charset="2"/>
                  <a:buChar char="n"/>
                </a:pPr>
                <a:endParaRPr lang="en-US" altLang="zh-CN" sz="2000" dirty="0">
                  <a:latin typeface="宋体" panose="02010600030101010101" pitchFamily="2" charset="-122"/>
                  <a:ea typeface="宋体" panose="02010600030101010101" pitchFamily="2" charset="-122"/>
                </a:endParaRPr>
              </a:p>
              <a:p>
                <a:pPr>
                  <a:buSzPct val="70000"/>
                  <a:buFont typeface="Wingdings" panose="05000000000000000000" pitchFamily="2" charset="2"/>
                  <a:buChar char="n"/>
                </a:pPr>
                <a:r>
                  <a:rPr lang="zh-CN" altLang="en-US" sz="2000" dirty="0">
                    <a:latin typeface="宋体" panose="02010600030101010101" pitchFamily="2" charset="-122"/>
                    <a:ea typeface="宋体" panose="02010600030101010101" pitchFamily="2" charset="-122"/>
                  </a:rPr>
                  <a:t>卖权被高估，卖出卖权，其他同符号同操作</a:t>
                </a:r>
                <a:endParaRPr lang="en-US" altLang="zh-CN" sz="2000" dirty="0">
                  <a:latin typeface="宋体" panose="02010600030101010101" pitchFamily="2" charset="-122"/>
                  <a:ea typeface="宋体" panose="02010600030101010101" pitchFamily="2" charset="-122"/>
                </a:endParaRPr>
              </a:p>
              <a:p>
                <a:pPr marL="0" indent="0" algn="ctr">
                  <a:buNone/>
                </a:pPr>
                <a:r>
                  <a:rPr lang="zh-CN" altLang="en-US" sz="2000" dirty="0">
                    <a:latin typeface="宋体" panose="02010600030101010101" pitchFamily="2" charset="-122"/>
                    <a:ea typeface="宋体" panose="02010600030101010101" pitchFamily="2" charset="-122"/>
                  </a:rPr>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a:rPr>
                          <m:t>𝑃</m:t>
                        </m:r>
                      </m:e>
                      <m:sub>
                        <m:r>
                          <a:rPr lang="en-US" altLang="zh-CN" sz="2000" i="1">
                            <a:latin typeface="Cambria Math"/>
                          </a:rPr>
                          <m:t>𝑡</m:t>
                        </m:r>
                      </m:sub>
                    </m:sSub>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𝑆</m:t>
                        </m:r>
                      </m:e>
                      <m:sub>
                        <m:r>
                          <a:rPr lang="en-US" altLang="zh-CN" sz="2000" i="1">
                            <a:latin typeface="Cambria Math"/>
                          </a:rPr>
                          <m:t>𝑡</m:t>
                        </m:r>
                      </m:sub>
                    </m:sSub>
                    <m:r>
                      <a:rPr lang="en-US" altLang="zh-CN" sz="2000" i="1">
                        <a:latin typeface="Cambria Math"/>
                        <a:ea typeface="Cambria Math"/>
                      </a:rPr>
                      <m:t>&gt;</m:t>
                    </m:r>
                    <m:sSub>
                      <m:sSubPr>
                        <m:ctrlPr>
                          <a:rPr lang="en-US" altLang="zh-CN" sz="2000" i="1" dirty="0">
                            <a:latin typeface="Cambria Math" panose="02040503050406030204" pitchFamily="18" charset="0"/>
                          </a:rPr>
                        </m:ctrlPr>
                      </m:sSubPr>
                      <m:e>
                        <m:r>
                          <a:rPr lang="en-US" altLang="zh-CN" sz="2000" i="1" dirty="0">
                            <a:latin typeface="Cambria Math"/>
                          </a:rPr>
                          <m:t>𝐶</m:t>
                        </m:r>
                      </m:e>
                      <m:sub>
                        <m:r>
                          <a:rPr lang="en-US" altLang="zh-CN" sz="2000" i="1" dirty="0">
                            <a:latin typeface="Cambria Math"/>
                          </a:rPr>
                          <m:t>𝑡</m:t>
                        </m:r>
                      </m:sub>
                    </m:sSub>
                    <m:r>
                      <a:rPr lang="en-US" altLang="zh-CN" sz="2000" i="1" dirty="0">
                        <a:latin typeface="Cambria Math"/>
                      </a:rPr>
                      <m:t>+</m:t>
                    </m:r>
                    <m:f>
                      <m:fPr>
                        <m:ctrlPr>
                          <a:rPr lang="en-US" altLang="zh-CN" sz="2000" i="1" dirty="0">
                            <a:latin typeface="Cambria Math" panose="02040503050406030204" pitchFamily="18" charset="0"/>
                          </a:rPr>
                        </m:ctrlPr>
                      </m:fPr>
                      <m:num>
                        <m:sSub>
                          <m:sSubPr>
                            <m:ctrlPr>
                              <a:rPr lang="en-US" altLang="zh-CN" sz="2000" i="1" dirty="0">
                                <a:latin typeface="Cambria Math" panose="02040503050406030204" pitchFamily="18" charset="0"/>
                              </a:rPr>
                            </m:ctrlPr>
                          </m:sSubPr>
                          <m:e>
                            <m:r>
                              <a:rPr lang="en-US" altLang="zh-CN" sz="2000" i="1" dirty="0">
                                <a:latin typeface="Cambria Math"/>
                              </a:rPr>
                              <m:t>𝑋</m:t>
                            </m:r>
                          </m:e>
                          <m:sub>
                            <m:r>
                              <a:rPr lang="en-US" altLang="zh-CN" sz="2000" i="1" dirty="0">
                                <a:latin typeface="Cambria Math"/>
                              </a:rPr>
                              <m:t>𝑇</m:t>
                            </m:r>
                          </m:sub>
                        </m:sSub>
                      </m:num>
                      <m:den>
                        <m:sSup>
                          <m:sSupPr>
                            <m:ctrlPr>
                              <a:rPr lang="en-US" altLang="zh-CN" sz="2000" i="1" dirty="0">
                                <a:latin typeface="Cambria Math" panose="02040503050406030204" pitchFamily="18" charset="0"/>
                              </a:rPr>
                            </m:ctrlPr>
                          </m:sSupPr>
                          <m:e>
                            <m:d>
                              <m:dPr>
                                <m:ctrlPr>
                                  <a:rPr lang="en-US" altLang="zh-CN" sz="2000" i="1" dirty="0">
                                    <a:latin typeface="Cambria Math" panose="02040503050406030204" pitchFamily="18" charset="0"/>
                                  </a:rPr>
                                </m:ctrlPr>
                              </m:dPr>
                              <m:e>
                                <m:r>
                                  <a:rPr lang="en-US" altLang="zh-CN" sz="2000" i="1" dirty="0">
                                    <a:latin typeface="Cambria Math"/>
                                  </a:rPr>
                                  <m:t>1+</m:t>
                                </m:r>
                                <m:r>
                                  <a:rPr lang="en-US" altLang="zh-CN" sz="2000" i="1" dirty="0">
                                    <a:latin typeface="Cambria Math"/>
                                  </a:rPr>
                                  <m:t>𝑟</m:t>
                                </m:r>
                              </m:e>
                            </m:d>
                          </m:e>
                          <m:sup>
                            <m:r>
                              <a:rPr lang="en-US" altLang="zh-CN" sz="2000" i="1" dirty="0">
                                <a:latin typeface="Cambria Math"/>
                              </a:rPr>
                              <m:t>𝑇</m:t>
                            </m:r>
                            <m:r>
                              <a:rPr lang="en-US" altLang="zh-CN" sz="2000" i="1" dirty="0">
                                <a:latin typeface="Cambria Math"/>
                              </a:rPr>
                              <m:t>−</m:t>
                            </m:r>
                            <m:r>
                              <a:rPr lang="en-US" altLang="zh-CN" sz="2000" i="1" dirty="0">
                                <a:latin typeface="Cambria Math"/>
                              </a:rPr>
                              <m:t>𝑡</m:t>
                            </m:r>
                          </m:sup>
                        </m:sSup>
                      </m:den>
                    </m:f>
                  </m:oMath>
                </a14:m>
                <a:r>
                  <a:rPr lang="zh-CN" altLang="en-US" sz="2000" dirty="0">
                    <a:latin typeface="宋体" panose="02010600030101010101" pitchFamily="2" charset="-122"/>
                    <a:ea typeface="宋体" panose="02010600030101010101" pitchFamily="2" charset="-122"/>
                  </a:rPr>
                  <a:t> </a:t>
                </a:r>
              </a:p>
            </p:txBody>
          </p:sp>
        </mc:Choice>
        <mc:Fallback xmlns="">
          <p:sp>
            <p:nvSpPr>
              <p:cNvPr id="3" name="内容占位符 2">
                <a:extLst>
                  <a:ext uri="{FF2B5EF4-FFF2-40B4-BE49-F238E27FC236}">
                    <a16:creationId xmlns:a16="http://schemas.microsoft.com/office/drawing/2014/main" id="{653DA5C3-F46B-4E3E-8CCB-F04FAAED5314}"/>
                  </a:ext>
                </a:extLst>
              </p:cNvPr>
              <p:cNvSpPr>
                <a:spLocks noGrp="1" noRot="1" noChangeAspect="1" noMove="1" noResize="1" noEditPoints="1" noAdjustHandles="1" noChangeArrowheads="1" noChangeShapeType="1" noTextEdit="1"/>
              </p:cNvSpPr>
              <p:nvPr>
                <p:ph idx="1"/>
              </p:nvPr>
            </p:nvSpPr>
            <p:spPr>
              <a:xfrm>
                <a:off x="838200" y="1205803"/>
                <a:ext cx="10515600" cy="4971160"/>
              </a:xfrm>
              <a:blipFill>
                <a:blip r:embed="rId2"/>
                <a:stretch>
                  <a:fillRect l="-116" t="-1350"/>
                </a:stretch>
              </a:blipFill>
            </p:spPr>
            <p:txBody>
              <a:bodyPr/>
              <a:lstStyle/>
              <a:p>
                <a:r>
                  <a:rPr lang="zh-CN" altLang="en-US">
                    <a:noFill/>
                  </a:rPr>
                  <a:t> </a:t>
                </a:r>
              </a:p>
            </p:txBody>
          </p:sp>
        </mc:Fallback>
      </mc:AlternateContent>
      <p:cxnSp>
        <p:nvCxnSpPr>
          <p:cNvPr id="5" name="直接连接符 4">
            <a:extLst>
              <a:ext uri="{FF2B5EF4-FFF2-40B4-BE49-F238E27FC236}">
                <a16:creationId xmlns:a16="http://schemas.microsoft.com/office/drawing/2014/main" id="{DE9D1B36-073A-4C0A-A9DD-DE633F55F03E}"/>
              </a:ext>
            </a:extLst>
          </p:cNvPr>
          <p:cNvCxnSpPr/>
          <p:nvPr/>
        </p:nvCxnSpPr>
        <p:spPr>
          <a:xfrm>
            <a:off x="755650" y="1049775"/>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27</a:t>
            </a:fld>
            <a:endParaRPr lang="zh-CN" altLang="en-US"/>
          </a:p>
        </p:txBody>
      </p:sp>
      <p:graphicFrame>
        <p:nvGraphicFramePr>
          <p:cNvPr id="6" name="表格 5">
            <a:extLst>
              <a:ext uri="{FF2B5EF4-FFF2-40B4-BE49-F238E27FC236}">
                <a16:creationId xmlns:a16="http://schemas.microsoft.com/office/drawing/2014/main" id="{9DF23F61-3701-4749-8549-56A3107667B1}"/>
              </a:ext>
            </a:extLst>
          </p:cNvPr>
          <p:cNvGraphicFramePr>
            <a:graphicFrameLocks noGrp="1"/>
          </p:cNvGraphicFramePr>
          <p:nvPr>
            <p:extLst>
              <p:ext uri="{D42A27DB-BD31-4B8C-83A1-F6EECF244321}">
                <p14:modId xmlns:p14="http://schemas.microsoft.com/office/powerpoint/2010/main" val="1953598416"/>
              </p:ext>
            </p:extLst>
          </p:nvPr>
        </p:nvGraphicFramePr>
        <p:xfrm>
          <a:off x="892929" y="3313945"/>
          <a:ext cx="10215522" cy="2956224"/>
        </p:xfrm>
        <a:graphic>
          <a:graphicData uri="http://schemas.openxmlformats.org/drawingml/2006/table">
            <a:tbl>
              <a:tblPr firstRow="1" bandRow="1">
                <a:tableStyleId>{5C22544A-7EE6-4342-B048-85BDC9FD1C3A}</a:tableStyleId>
              </a:tblPr>
              <a:tblGrid>
                <a:gridCol w="3020241">
                  <a:extLst>
                    <a:ext uri="{9D8B030D-6E8A-4147-A177-3AD203B41FA5}">
                      <a16:colId xmlns:a16="http://schemas.microsoft.com/office/drawing/2014/main" val="20000"/>
                    </a:ext>
                  </a:extLst>
                </a:gridCol>
                <a:gridCol w="3553225">
                  <a:extLst>
                    <a:ext uri="{9D8B030D-6E8A-4147-A177-3AD203B41FA5}">
                      <a16:colId xmlns:a16="http://schemas.microsoft.com/office/drawing/2014/main" val="20001"/>
                    </a:ext>
                  </a:extLst>
                </a:gridCol>
                <a:gridCol w="3642056">
                  <a:extLst>
                    <a:ext uri="{9D8B030D-6E8A-4147-A177-3AD203B41FA5}">
                      <a16:colId xmlns:a16="http://schemas.microsoft.com/office/drawing/2014/main" val="20002"/>
                    </a:ext>
                  </a:extLst>
                </a:gridCol>
              </a:tblGrid>
              <a:tr h="75862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latin typeface="宋体" panose="02010600030101010101" pitchFamily="2" charset="-122"/>
                          <a:ea typeface="宋体" panose="02010600030101010101" pitchFamily="2" charset="-122"/>
                        </a:rPr>
                        <a:t>当期</a:t>
                      </a:r>
                    </a:p>
                    <a:p>
                      <a:endParaRPr lang="zh-CN" altLang="en-US" sz="2000" dirty="0">
                        <a:latin typeface="宋体" panose="02010600030101010101" pitchFamily="2" charset="-122"/>
                        <a:ea typeface="宋体" panose="02010600030101010101" pitchFamily="2" charset="-122"/>
                      </a:endParaRPr>
                    </a:p>
                  </a:txBody>
                  <a:tcPr/>
                </a:tc>
                <a:tc>
                  <a:txBody>
                    <a:bodyPr/>
                    <a:lstStyle/>
                    <a:p>
                      <a:pPr algn="ctr"/>
                      <a:r>
                        <a:rPr lang="en-US" altLang="zh-CN" sz="2000" dirty="0">
                          <a:latin typeface="宋体" panose="02010600030101010101" pitchFamily="2" charset="-122"/>
                          <a:ea typeface="宋体" panose="02010600030101010101" pitchFamily="2" charset="-122"/>
                        </a:rPr>
                        <a:t>3</a:t>
                      </a:r>
                      <a:r>
                        <a:rPr lang="zh-CN" altLang="en-US" sz="2000" dirty="0">
                          <a:latin typeface="宋体" panose="02010600030101010101" pitchFamily="2" charset="-122"/>
                          <a:ea typeface="宋体" panose="02010600030101010101" pitchFamily="2" charset="-122"/>
                        </a:rPr>
                        <a:t>个月后 </a:t>
                      </a:r>
                      <a:endParaRPr lang="en-US" altLang="zh-CN" sz="2000" dirty="0">
                        <a:latin typeface="宋体" panose="02010600030101010101" pitchFamily="2" charset="-122"/>
                        <a:ea typeface="宋体" panose="02010600030101010101" pitchFamily="2" charset="-122"/>
                      </a:endParaRPr>
                    </a:p>
                    <a:p>
                      <a:pPr algn="ctr"/>
                      <a:r>
                        <a:rPr lang="zh-CN" altLang="en-US" sz="2000" dirty="0">
                          <a:latin typeface="宋体" panose="02010600030101010101" pitchFamily="2" charset="-122"/>
                          <a:ea typeface="宋体" panose="02010600030101010101" pitchFamily="2" charset="-122"/>
                        </a:rPr>
                        <a:t>（股票市场价格</a:t>
                      </a:r>
                      <a:r>
                        <a:rPr lang="en-US" altLang="zh-CN" sz="2000" dirty="0">
                          <a:latin typeface="宋体" panose="02010600030101010101" pitchFamily="2" charset="-122"/>
                          <a:ea typeface="宋体" panose="02010600030101010101" pitchFamily="2" charset="-122"/>
                        </a:rPr>
                        <a:t>&gt;</a:t>
                      </a:r>
                      <a:r>
                        <a:rPr lang="zh-CN" altLang="en-US" sz="2000" dirty="0">
                          <a:latin typeface="宋体" panose="02010600030101010101" pitchFamily="2" charset="-122"/>
                          <a:ea typeface="宋体" panose="02010600030101010101" pitchFamily="2" charset="-122"/>
                        </a:rPr>
                        <a:t>合约价格</a:t>
                      </a:r>
                      <a:r>
                        <a:rPr lang="en-US" altLang="zh-CN" sz="2000" dirty="0">
                          <a:latin typeface="宋体" panose="02010600030101010101" pitchFamily="2" charset="-122"/>
                          <a:ea typeface="宋体" panose="02010600030101010101" pitchFamily="2" charset="-122"/>
                        </a:rPr>
                        <a:t>30</a:t>
                      </a:r>
                      <a:r>
                        <a:rPr lang="zh-CN" altLang="en-US" sz="2000" dirty="0">
                          <a:latin typeface="宋体" panose="02010600030101010101" pitchFamily="2" charset="-122"/>
                          <a:ea typeface="宋体" panose="02010600030101010101" pitchFamily="2" charset="-122"/>
                        </a:rPr>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bg1"/>
                          </a:solidFill>
                          <a:latin typeface="宋体" panose="02010600030101010101" pitchFamily="2" charset="-122"/>
                          <a:ea typeface="宋体" panose="02010600030101010101" pitchFamily="2" charset="-122"/>
                        </a:rPr>
                        <a:t>3</a:t>
                      </a:r>
                      <a:r>
                        <a:rPr lang="zh-CN" altLang="en-US" sz="2000" dirty="0">
                          <a:solidFill>
                            <a:schemeClr val="bg1"/>
                          </a:solidFill>
                          <a:latin typeface="宋体" panose="02010600030101010101" pitchFamily="2" charset="-122"/>
                          <a:ea typeface="宋体" panose="02010600030101010101" pitchFamily="2" charset="-122"/>
                        </a:rPr>
                        <a:t>个月后</a:t>
                      </a:r>
                      <a:endParaRPr lang="en-US" altLang="zh-CN" sz="2000" dirty="0">
                        <a:solidFill>
                          <a:schemeClr val="bg1"/>
                        </a:solidFill>
                        <a:latin typeface="宋体" panose="02010600030101010101" pitchFamily="2" charset="-122"/>
                        <a:ea typeface="宋体" panose="02010600030101010101" pitchFamily="2" charset="-122"/>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dirty="0">
                          <a:solidFill>
                            <a:schemeClr val="bg1"/>
                          </a:solidFill>
                          <a:latin typeface="宋体" panose="02010600030101010101" pitchFamily="2" charset="-122"/>
                          <a:ea typeface="宋体" panose="02010600030101010101" pitchFamily="2" charset="-122"/>
                        </a:rPr>
                        <a:t>（股票市场价格</a:t>
                      </a:r>
                      <a:r>
                        <a:rPr lang="en-US" altLang="zh-CN" sz="2000" dirty="0">
                          <a:solidFill>
                            <a:schemeClr val="bg1"/>
                          </a:solidFill>
                          <a:latin typeface="宋体" panose="02010600030101010101" pitchFamily="2" charset="-122"/>
                          <a:ea typeface="宋体" panose="02010600030101010101" pitchFamily="2" charset="-122"/>
                        </a:rPr>
                        <a:t>&lt;</a:t>
                      </a:r>
                      <a:r>
                        <a:rPr lang="zh-CN" altLang="en-US" sz="2000" dirty="0">
                          <a:solidFill>
                            <a:schemeClr val="bg1"/>
                          </a:solidFill>
                          <a:latin typeface="宋体" panose="02010600030101010101" pitchFamily="2" charset="-122"/>
                          <a:ea typeface="宋体" panose="02010600030101010101" pitchFamily="2" charset="-122"/>
                        </a:rPr>
                        <a:t>合约价格</a:t>
                      </a:r>
                      <a:r>
                        <a:rPr lang="en-US" altLang="zh-CN" sz="2000" dirty="0">
                          <a:solidFill>
                            <a:schemeClr val="bg1"/>
                          </a:solidFill>
                          <a:latin typeface="宋体" panose="02010600030101010101" pitchFamily="2" charset="-122"/>
                          <a:ea typeface="宋体" panose="02010600030101010101" pitchFamily="2" charset="-122"/>
                        </a:rPr>
                        <a:t>30</a:t>
                      </a:r>
                      <a:r>
                        <a:rPr lang="zh-CN" altLang="en-US" sz="2000" dirty="0">
                          <a:solidFill>
                            <a:schemeClr val="bg1"/>
                          </a:solidFill>
                          <a:latin typeface="宋体" panose="02010600030101010101" pitchFamily="2" charset="-122"/>
                          <a:ea typeface="宋体" panose="02010600030101010101" pitchFamily="2" charset="-122"/>
                        </a:rPr>
                        <a:t>）</a:t>
                      </a:r>
                    </a:p>
                  </a:txBody>
                  <a:tcPr/>
                </a:tc>
                <a:extLst>
                  <a:ext uri="{0D108BD9-81ED-4DB2-BD59-A6C34878D82A}">
                    <a16:rowId xmlns:a16="http://schemas.microsoft.com/office/drawing/2014/main" val="10000"/>
                  </a:ext>
                </a:extLst>
              </a:tr>
              <a:tr h="4395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b="0" dirty="0">
                          <a:solidFill>
                            <a:schemeClr val="tx1"/>
                          </a:solidFill>
                          <a:latin typeface="宋体" panose="02010600030101010101" pitchFamily="2" charset="-122"/>
                          <a:ea typeface="宋体" panose="02010600030101010101" pitchFamily="2" charset="-122"/>
                        </a:rPr>
                        <a:t>卖出卖权</a:t>
                      </a:r>
                      <a:r>
                        <a:rPr lang="zh-CN" altLang="en-US" sz="2000" dirty="0">
                          <a:solidFill>
                            <a:srgbClr val="FF0000"/>
                          </a:solidFill>
                          <a:latin typeface="宋体" panose="02010600030101010101" pitchFamily="2" charset="-122"/>
                          <a:ea typeface="宋体" panose="02010600030101010101" pitchFamily="2" charset="-122"/>
                        </a:rPr>
                        <a:t>（</a:t>
                      </a:r>
                      <a:r>
                        <a:rPr lang="en-US" altLang="zh-CN" sz="2000" dirty="0">
                          <a:solidFill>
                            <a:srgbClr val="FF0000"/>
                          </a:solidFill>
                          <a:latin typeface="宋体" panose="02010600030101010101" pitchFamily="2" charset="-122"/>
                          <a:ea typeface="宋体" panose="02010600030101010101" pitchFamily="2" charset="-122"/>
                        </a:rPr>
                        <a:t>+2</a:t>
                      </a:r>
                      <a:r>
                        <a:rPr lang="zh-CN" altLang="en-US" sz="2000" dirty="0">
                          <a:solidFill>
                            <a:srgbClr val="FF0000"/>
                          </a:solidFill>
                          <a:latin typeface="宋体" panose="02010600030101010101" pitchFamily="2" charset="-122"/>
                          <a:ea typeface="宋体" panose="02010600030101010101" pitchFamily="2" charset="-122"/>
                        </a:rPr>
                        <a:t>）</a:t>
                      </a:r>
                    </a:p>
                  </a:txBody>
                  <a:tcPr/>
                </a:tc>
                <a:tc>
                  <a:txBody>
                    <a:bodyPr/>
                    <a:lstStyle/>
                    <a:p>
                      <a:r>
                        <a:rPr lang="zh-CN" altLang="en-US" sz="2000" dirty="0">
                          <a:solidFill>
                            <a:schemeClr val="tx1"/>
                          </a:solidFill>
                          <a:latin typeface="宋体" panose="02010600030101010101" pitchFamily="2" charset="-122"/>
                          <a:ea typeface="宋体" panose="02010600030101010101" pitchFamily="2" charset="-122"/>
                        </a:rPr>
                        <a:t>卖权被放弃</a:t>
                      </a:r>
                      <a:r>
                        <a:rPr lang="zh-CN" altLang="en-US" sz="2000" dirty="0">
                          <a:solidFill>
                            <a:srgbClr val="FF0000"/>
                          </a:solidFill>
                          <a:latin typeface="宋体" panose="02010600030101010101" pitchFamily="2" charset="-122"/>
                          <a:ea typeface="宋体" panose="02010600030101010101" pitchFamily="2" charset="-122"/>
                        </a:rPr>
                        <a:t>（</a:t>
                      </a:r>
                      <a:r>
                        <a:rPr lang="en-US" altLang="zh-CN" sz="2000" dirty="0">
                          <a:solidFill>
                            <a:srgbClr val="FF0000"/>
                          </a:solidFill>
                          <a:latin typeface="宋体" panose="02010600030101010101" pitchFamily="2" charset="-122"/>
                          <a:ea typeface="宋体" panose="02010600030101010101" pitchFamily="2" charset="-122"/>
                        </a:rPr>
                        <a:t>0</a:t>
                      </a:r>
                      <a:r>
                        <a:rPr lang="zh-CN" altLang="en-US" sz="2000" dirty="0">
                          <a:solidFill>
                            <a:srgbClr val="FF0000"/>
                          </a:solidFill>
                          <a:latin typeface="宋体" panose="02010600030101010101" pitchFamily="2" charset="-122"/>
                          <a:ea typeface="宋体" panose="02010600030101010101" pitchFamily="2" charset="-122"/>
                        </a:rPr>
                        <a:t>）</a:t>
                      </a:r>
                    </a:p>
                  </a:txBody>
                  <a:tcPr/>
                </a:tc>
                <a:tc>
                  <a:txBody>
                    <a:bodyPr/>
                    <a:lstStyle/>
                    <a:p>
                      <a:r>
                        <a:rPr lang="zh-CN" altLang="en-US" sz="2000" dirty="0">
                          <a:solidFill>
                            <a:schemeClr val="tx1"/>
                          </a:solidFill>
                          <a:latin typeface="宋体" panose="02010600030101010101" pitchFamily="2" charset="-122"/>
                          <a:ea typeface="宋体" panose="02010600030101010101" pitchFamily="2" charset="-122"/>
                        </a:rPr>
                        <a:t>卖权被执行，买入股票</a:t>
                      </a:r>
                      <a:r>
                        <a:rPr lang="zh-CN" altLang="en-US" sz="2000" dirty="0">
                          <a:solidFill>
                            <a:srgbClr val="FF0000"/>
                          </a:solidFill>
                          <a:latin typeface="宋体" panose="02010600030101010101" pitchFamily="2" charset="-122"/>
                          <a:ea typeface="宋体" panose="02010600030101010101" pitchFamily="2" charset="-122"/>
                        </a:rPr>
                        <a:t>（</a:t>
                      </a:r>
                      <a:r>
                        <a:rPr lang="en-US" altLang="zh-CN" sz="2000" dirty="0">
                          <a:solidFill>
                            <a:srgbClr val="FF0000"/>
                          </a:solidFill>
                          <a:latin typeface="宋体" panose="02010600030101010101" pitchFamily="2" charset="-122"/>
                          <a:ea typeface="宋体" panose="02010600030101010101" pitchFamily="2" charset="-122"/>
                        </a:rPr>
                        <a:t>-30</a:t>
                      </a:r>
                      <a:r>
                        <a:rPr lang="zh-CN" altLang="en-US" sz="2000" dirty="0">
                          <a:solidFill>
                            <a:srgbClr val="FF0000"/>
                          </a:solidFill>
                          <a:latin typeface="宋体" panose="02010600030101010101" pitchFamily="2" charset="-122"/>
                          <a:ea typeface="宋体" panose="02010600030101010101" pitchFamily="2" charset="-122"/>
                        </a:rPr>
                        <a:t>）</a:t>
                      </a:r>
                    </a:p>
                  </a:txBody>
                  <a:tcPr/>
                </a:tc>
                <a:extLst>
                  <a:ext uri="{0D108BD9-81ED-4DB2-BD59-A6C34878D82A}">
                    <a16:rowId xmlns:a16="http://schemas.microsoft.com/office/drawing/2014/main" val="10001"/>
                  </a:ext>
                </a:extLst>
              </a:tr>
              <a:tr h="4395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dirty="0">
                          <a:latin typeface="宋体" panose="02010600030101010101" pitchFamily="2" charset="-122"/>
                          <a:ea typeface="宋体" panose="02010600030101010101" pitchFamily="2" charset="-122"/>
                        </a:rPr>
                        <a:t>借入股票后卖出</a:t>
                      </a:r>
                      <a:r>
                        <a:rPr lang="zh-CN" altLang="en-US" sz="2000" dirty="0">
                          <a:solidFill>
                            <a:srgbClr val="FF0000"/>
                          </a:solidFill>
                          <a:latin typeface="宋体" panose="02010600030101010101" pitchFamily="2" charset="-122"/>
                          <a:ea typeface="宋体" panose="02010600030101010101" pitchFamily="2" charset="-122"/>
                        </a:rPr>
                        <a:t>（</a:t>
                      </a:r>
                      <a:r>
                        <a:rPr lang="en-US" altLang="zh-CN" sz="2000" dirty="0">
                          <a:solidFill>
                            <a:srgbClr val="FF0000"/>
                          </a:solidFill>
                          <a:latin typeface="宋体" panose="02010600030101010101" pitchFamily="2" charset="-122"/>
                          <a:ea typeface="宋体" panose="02010600030101010101" pitchFamily="2" charset="-122"/>
                        </a:rPr>
                        <a:t>+31</a:t>
                      </a:r>
                      <a:r>
                        <a:rPr lang="zh-CN" altLang="en-US" sz="2000" dirty="0">
                          <a:solidFill>
                            <a:srgbClr val="FF0000"/>
                          </a:solidFill>
                          <a:latin typeface="宋体" panose="02010600030101010101" pitchFamily="2" charset="-122"/>
                          <a:ea typeface="宋体" panose="02010600030101010101" pitchFamily="2" charset="-122"/>
                        </a:rPr>
                        <a:t>）</a:t>
                      </a:r>
                    </a:p>
                  </a:txBody>
                  <a:tcPr/>
                </a:tc>
                <a:tc>
                  <a:txBody>
                    <a:bodyPr/>
                    <a:lstStyle/>
                    <a:p>
                      <a:r>
                        <a:rPr lang="zh-CN" altLang="en-US" sz="2000" dirty="0">
                          <a:solidFill>
                            <a:schemeClr val="tx1"/>
                          </a:solidFill>
                          <a:latin typeface="宋体" panose="02010600030101010101" pitchFamily="2" charset="-122"/>
                          <a:ea typeface="宋体" panose="02010600030101010101" pitchFamily="2" charset="-122"/>
                        </a:rPr>
                        <a:t>返还股票</a:t>
                      </a:r>
                      <a:r>
                        <a:rPr lang="zh-CN" altLang="en-US" sz="2000" dirty="0">
                          <a:solidFill>
                            <a:srgbClr val="FF0000"/>
                          </a:solidFill>
                          <a:latin typeface="宋体" panose="02010600030101010101" pitchFamily="2" charset="-122"/>
                          <a:ea typeface="宋体" panose="02010600030101010101" pitchFamily="2" charset="-122"/>
                        </a:rPr>
                        <a:t>（</a:t>
                      </a:r>
                      <a:r>
                        <a:rPr lang="en-US" altLang="zh-CN" sz="2000" dirty="0">
                          <a:solidFill>
                            <a:srgbClr val="FF0000"/>
                          </a:solidFill>
                          <a:latin typeface="宋体" panose="02010600030101010101" pitchFamily="2" charset="-122"/>
                          <a:ea typeface="宋体" panose="02010600030101010101" pitchFamily="2" charset="-122"/>
                        </a:rPr>
                        <a:t>0</a:t>
                      </a:r>
                      <a:r>
                        <a:rPr lang="zh-CN" altLang="en-US" sz="2000" dirty="0">
                          <a:solidFill>
                            <a:srgbClr val="FF0000"/>
                          </a:solidFill>
                          <a:latin typeface="宋体" panose="02010600030101010101" pitchFamily="2" charset="-122"/>
                          <a:ea typeface="宋体" panose="02010600030101010101" pitchFamily="2" charset="-122"/>
                        </a:rPr>
                        <a:t>）</a:t>
                      </a:r>
                    </a:p>
                  </a:txBody>
                  <a:tcPr/>
                </a:tc>
                <a:tc>
                  <a:txBody>
                    <a:bodyPr/>
                    <a:lstStyle/>
                    <a:p>
                      <a:r>
                        <a:rPr lang="zh-CN" altLang="en-US" sz="2000" dirty="0">
                          <a:solidFill>
                            <a:schemeClr val="tx1"/>
                          </a:solidFill>
                          <a:latin typeface="宋体" panose="02010600030101010101" pitchFamily="2" charset="-122"/>
                          <a:ea typeface="宋体" panose="02010600030101010101" pitchFamily="2" charset="-122"/>
                        </a:rPr>
                        <a:t>返还股票 </a:t>
                      </a:r>
                      <a:r>
                        <a:rPr lang="zh-CN" altLang="en-US" sz="2000" dirty="0">
                          <a:solidFill>
                            <a:srgbClr val="FF0000"/>
                          </a:solidFill>
                          <a:latin typeface="宋体" panose="02010600030101010101" pitchFamily="2" charset="-122"/>
                          <a:ea typeface="宋体" panose="02010600030101010101" pitchFamily="2" charset="-122"/>
                        </a:rPr>
                        <a:t>（</a:t>
                      </a:r>
                      <a:r>
                        <a:rPr lang="en-US" altLang="zh-CN" sz="2000" dirty="0">
                          <a:solidFill>
                            <a:srgbClr val="FF0000"/>
                          </a:solidFill>
                          <a:latin typeface="宋体" panose="02010600030101010101" pitchFamily="2" charset="-122"/>
                          <a:ea typeface="宋体" panose="02010600030101010101" pitchFamily="2" charset="-122"/>
                        </a:rPr>
                        <a:t>0</a:t>
                      </a:r>
                      <a:r>
                        <a:rPr lang="zh-CN" altLang="en-US" sz="2000" dirty="0">
                          <a:solidFill>
                            <a:srgbClr val="FF0000"/>
                          </a:solidFill>
                          <a:latin typeface="宋体" panose="02010600030101010101" pitchFamily="2" charset="-122"/>
                          <a:ea typeface="宋体" panose="02010600030101010101" pitchFamily="2" charset="-122"/>
                        </a:rPr>
                        <a:t>）</a:t>
                      </a:r>
                    </a:p>
                  </a:txBody>
                  <a:tcPr/>
                </a:tc>
                <a:extLst>
                  <a:ext uri="{0D108BD9-81ED-4DB2-BD59-A6C34878D82A}">
                    <a16:rowId xmlns:a16="http://schemas.microsoft.com/office/drawing/2014/main" val="10002"/>
                  </a:ext>
                </a:extLst>
              </a:tr>
              <a:tr h="439520">
                <a:tc>
                  <a:txBody>
                    <a:bodyPr/>
                    <a:lstStyle/>
                    <a:p>
                      <a:r>
                        <a:rPr lang="zh-CN" altLang="en-US" sz="2000" dirty="0">
                          <a:solidFill>
                            <a:schemeClr val="tx1"/>
                          </a:solidFill>
                          <a:latin typeface="宋体" panose="02010600030101010101" pitchFamily="2" charset="-122"/>
                          <a:ea typeface="宋体" panose="02010600030101010101" pitchFamily="2" charset="-122"/>
                        </a:rPr>
                        <a:t>买入买权</a:t>
                      </a:r>
                      <a:r>
                        <a:rPr lang="zh-CN" altLang="en-US" sz="2000" dirty="0">
                          <a:solidFill>
                            <a:srgbClr val="FF0000"/>
                          </a:solidFill>
                          <a:latin typeface="宋体" panose="02010600030101010101" pitchFamily="2" charset="-122"/>
                          <a:ea typeface="宋体" panose="02010600030101010101" pitchFamily="2" charset="-122"/>
                        </a:rPr>
                        <a:t>（</a:t>
                      </a:r>
                      <a:r>
                        <a:rPr lang="en-US" altLang="zh-CN" sz="2000" dirty="0">
                          <a:solidFill>
                            <a:srgbClr val="FF0000"/>
                          </a:solidFill>
                          <a:latin typeface="宋体" panose="02010600030101010101" pitchFamily="2" charset="-122"/>
                          <a:ea typeface="宋体" panose="02010600030101010101" pitchFamily="2" charset="-122"/>
                        </a:rPr>
                        <a:t>-3</a:t>
                      </a:r>
                      <a:r>
                        <a:rPr lang="zh-CN" altLang="en-US" sz="2000" dirty="0">
                          <a:solidFill>
                            <a:srgbClr val="FF0000"/>
                          </a:solidFill>
                          <a:latin typeface="宋体" panose="02010600030101010101" pitchFamily="2" charset="-122"/>
                          <a:ea typeface="宋体" panose="02010600030101010101" pitchFamily="2" charset="-122"/>
                        </a:rPr>
                        <a:t>）</a:t>
                      </a:r>
                    </a:p>
                  </a:txBody>
                  <a:tcPr/>
                </a:tc>
                <a:tc>
                  <a:txBody>
                    <a:bodyPr/>
                    <a:lstStyle/>
                    <a:p>
                      <a:r>
                        <a:rPr lang="zh-CN" altLang="en-US" sz="2000" dirty="0">
                          <a:solidFill>
                            <a:schemeClr val="tx1"/>
                          </a:solidFill>
                          <a:latin typeface="宋体" panose="02010600030101010101" pitchFamily="2" charset="-122"/>
                          <a:ea typeface="宋体" panose="02010600030101010101" pitchFamily="2" charset="-122"/>
                        </a:rPr>
                        <a:t>执行买权，买入股票</a:t>
                      </a:r>
                      <a:r>
                        <a:rPr lang="zh-CN" altLang="en-US" sz="2000" dirty="0">
                          <a:solidFill>
                            <a:srgbClr val="FF0000"/>
                          </a:solidFill>
                          <a:latin typeface="宋体" panose="02010600030101010101" pitchFamily="2" charset="-122"/>
                          <a:ea typeface="宋体" panose="02010600030101010101" pitchFamily="2" charset="-122"/>
                        </a:rPr>
                        <a:t>（</a:t>
                      </a:r>
                      <a:r>
                        <a:rPr lang="en-US" altLang="zh-CN" sz="2000" dirty="0">
                          <a:solidFill>
                            <a:srgbClr val="FF0000"/>
                          </a:solidFill>
                          <a:latin typeface="宋体" panose="02010600030101010101" pitchFamily="2" charset="-122"/>
                          <a:ea typeface="宋体" panose="02010600030101010101" pitchFamily="2" charset="-122"/>
                        </a:rPr>
                        <a:t>-30</a:t>
                      </a:r>
                      <a:r>
                        <a:rPr lang="zh-CN" altLang="en-US" sz="2000" dirty="0">
                          <a:solidFill>
                            <a:srgbClr val="FF0000"/>
                          </a:solidFill>
                          <a:latin typeface="宋体" panose="02010600030101010101" pitchFamily="2" charset="-122"/>
                          <a:ea typeface="宋体" panose="02010600030101010101" pitchFamily="2" charset="-122"/>
                        </a:rPr>
                        <a:t>）</a:t>
                      </a:r>
                    </a:p>
                  </a:txBody>
                  <a:tcPr/>
                </a:tc>
                <a:tc>
                  <a:txBody>
                    <a:bodyPr/>
                    <a:lstStyle/>
                    <a:p>
                      <a:r>
                        <a:rPr lang="zh-CN" altLang="en-US" sz="2000" b="0" dirty="0">
                          <a:solidFill>
                            <a:schemeClr val="tx1"/>
                          </a:solidFill>
                          <a:latin typeface="宋体" panose="02010600030101010101" pitchFamily="2" charset="-122"/>
                          <a:ea typeface="宋体" panose="02010600030101010101" pitchFamily="2" charset="-122"/>
                        </a:rPr>
                        <a:t>放弃买权 </a:t>
                      </a:r>
                      <a:r>
                        <a:rPr lang="zh-CN" altLang="en-US" sz="2000" b="0" dirty="0">
                          <a:solidFill>
                            <a:srgbClr val="FF0000"/>
                          </a:solidFill>
                          <a:latin typeface="宋体" panose="02010600030101010101" pitchFamily="2" charset="-122"/>
                          <a:ea typeface="宋体" panose="02010600030101010101" pitchFamily="2" charset="-122"/>
                        </a:rPr>
                        <a:t>（</a:t>
                      </a:r>
                      <a:r>
                        <a:rPr lang="en-US" altLang="zh-CN" sz="2000" b="0" dirty="0">
                          <a:solidFill>
                            <a:srgbClr val="FF0000"/>
                          </a:solidFill>
                          <a:latin typeface="宋体" panose="02010600030101010101" pitchFamily="2" charset="-122"/>
                          <a:ea typeface="宋体" panose="02010600030101010101" pitchFamily="2" charset="-122"/>
                        </a:rPr>
                        <a:t>0</a:t>
                      </a:r>
                      <a:r>
                        <a:rPr lang="zh-CN" altLang="en-US" sz="2000" b="0" dirty="0">
                          <a:solidFill>
                            <a:srgbClr val="FF0000"/>
                          </a:solidFill>
                          <a:latin typeface="宋体" panose="02010600030101010101" pitchFamily="2" charset="-122"/>
                          <a:ea typeface="宋体" panose="02010600030101010101" pitchFamily="2" charset="-122"/>
                        </a:rPr>
                        <a:t>）</a:t>
                      </a:r>
                    </a:p>
                  </a:txBody>
                  <a:tcPr/>
                </a:tc>
                <a:extLst>
                  <a:ext uri="{0D108BD9-81ED-4DB2-BD59-A6C34878D82A}">
                    <a16:rowId xmlns:a16="http://schemas.microsoft.com/office/drawing/2014/main" val="10003"/>
                  </a:ext>
                </a:extLst>
              </a:tr>
              <a:tr h="439520">
                <a:tc>
                  <a:txBody>
                    <a:bodyPr/>
                    <a:lstStyle/>
                    <a:p>
                      <a:r>
                        <a:rPr lang="zh-CN" altLang="en-US" sz="2000" dirty="0">
                          <a:solidFill>
                            <a:schemeClr val="tx1"/>
                          </a:solidFill>
                          <a:latin typeface="宋体" panose="02010600030101010101" pitchFamily="2" charset="-122"/>
                          <a:ea typeface="宋体" panose="02010600030101010101" pitchFamily="2" charset="-122"/>
                        </a:rPr>
                        <a:t>将资金放贷</a:t>
                      </a:r>
                      <a:r>
                        <a:rPr lang="zh-CN" altLang="en-US" sz="2000" dirty="0">
                          <a:solidFill>
                            <a:srgbClr val="FF0000"/>
                          </a:solidFill>
                          <a:latin typeface="宋体" panose="02010600030101010101" pitchFamily="2" charset="-122"/>
                          <a:ea typeface="宋体" panose="02010600030101010101" pitchFamily="2" charset="-122"/>
                        </a:rPr>
                        <a:t>（</a:t>
                      </a:r>
                      <a:r>
                        <a:rPr lang="en-US" altLang="zh-CN" sz="2000" dirty="0">
                          <a:solidFill>
                            <a:srgbClr val="FF0000"/>
                          </a:solidFill>
                          <a:latin typeface="宋体" panose="02010600030101010101" pitchFamily="2" charset="-122"/>
                          <a:ea typeface="宋体" panose="02010600030101010101" pitchFamily="2" charset="-122"/>
                        </a:rPr>
                        <a:t>-30</a:t>
                      </a:r>
                      <a:r>
                        <a:rPr lang="zh-CN" altLang="en-US" sz="2000" dirty="0">
                          <a:solidFill>
                            <a:srgbClr val="FF0000"/>
                          </a:solidFill>
                          <a:latin typeface="宋体" panose="02010600030101010101" pitchFamily="2" charset="-122"/>
                          <a:ea typeface="宋体" panose="02010600030101010101" pitchFamily="2" charset="-122"/>
                        </a:rPr>
                        <a:t>）</a:t>
                      </a:r>
                    </a:p>
                  </a:txBody>
                  <a:tcPr/>
                </a:tc>
                <a:tc>
                  <a:txBody>
                    <a:bodyPr/>
                    <a:lstStyle/>
                    <a:p>
                      <a:r>
                        <a:rPr lang="zh-CN" altLang="en-US" sz="2000" dirty="0">
                          <a:solidFill>
                            <a:schemeClr val="tx1"/>
                          </a:solidFill>
                          <a:latin typeface="宋体" panose="02010600030101010101" pitchFamily="2" charset="-122"/>
                          <a:ea typeface="宋体" panose="02010600030101010101" pitchFamily="2" charset="-122"/>
                        </a:rPr>
                        <a:t>收回贷款本息</a:t>
                      </a:r>
                      <a:r>
                        <a:rPr lang="zh-CN" altLang="en-US" sz="2000" dirty="0">
                          <a:solidFill>
                            <a:srgbClr val="FF0000"/>
                          </a:solidFill>
                          <a:latin typeface="宋体" panose="02010600030101010101" pitchFamily="2" charset="-122"/>
                          <a:ea typeface="宋体" panose="02010600030101010101" pitchFamily="2" charset="-122"/>
                        </a:rPr>
                        <a:t>（</a:t>
                      </a:r>
                      <a:r>
                        <a:rPr lang="en-US" altLang="zh-CN" sz="2000" dirty="0">
                          <a:solidFill>
                            <a:srgbClr val="FF0000"/>
                          </a:solidFill>
                          <a:latin typeface="宋体" panose="02010600030101010101" pitchFamily="2" charset="-122"/>
                          <a:ea typeface="宋体" panose="02010600030101010101" pitchFamily="2" charset="-122"/>
                        </a:rPr>
                        <a:t>30.72</a:t>
                      </a:r>
                      <a:r>
                        <a:rPr lang="zh-CN" altLang="en-US" sz="2000" dirty="0">
                          <a:solidFill>
                            <a:srgbClr val="FF0000"/>
                          </a:solidFill>
                          <a:latin typeface="宋体" panose="02010600030101010101" pitchFamily="2" charset="-122"/>
                          <a:ea typeface="宋体" panose="02010600030101010101" pitchFamily="2" charset="-122"/>
                        </a:rPr>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dirty="0">
                          <a:solidFill>
                            <a:schemeClr val="tx1"/>
                          </a:solidFill>
                          <a:latin typeface="宋体" panose="02010600030101010101" pitchFamily="2" charset="-122"/>
                          <a:ea typeface="宋体" panose="02010600030101010101" pitchFamily="2" charset="-122"/>
                        </a:rPr>
                        <a:t>收回贷款本息</a:t>
                      </a:r>
                      <a:r>
                        <a:rPr lang="zh-CN" altLang="en-US" sz="2000" dirty="0">
                          <a:solidFill>
                            <a:srgbClr val="FF0000"/>
                          </a:solidFill>
                          <a:latin typeface="宋体" panose="02010600030101010101" pitchFamily="2" charset="-122"/>
                          <a:ea typeface="宋体" panose="02010600030101010101" pitchFamily="2" charset="-122"/>
                        </a:rPr>
                        <a:t>（</a:t>
                      </a:r>
                      <a:r>
                        <a:rPr lang="en-US" altLang="zh-CN" sz="2000" dirty="0">
                          <a:solidFill>
                            <a:srgbClr val="FF0000"/>
                          </a:solidFill>
                          <a:latin typeface="宋体" panose="02010600030101010101" pitchFamily="2" charset="-122"/>
                          <a:ea typeface="宋体" panose="02010600030101010101" pitchFamily="2" charset="-122"/>
                        </a:rPr>
                        <a:t>30.72</a:t>
                      </a:r>
                      <a:r>
                        <a:rPr lang="zh-CN" altLang="en-US" sz="2000" dirty="0">
                          <a:solidFill>
                            <a:srgbClr val="FF0000"/>
                          </a:solidFill>
                          <a:latin typeface="宋体" panose="02010600030101010101" pitchFamily="2" charset="-122"/>
                          <a:ea typeface="宋体" panose="02010600030101010101" pitchFamily="2" charset="-122"/>
                        </a:rPr>
                        <a:t>）</a:t>
                      </a:r>
                    </a:p>
                  </a:txBody>
                  <a:tcPr/>
                </a:tc>
                <a:extLst>
                  <a:ext uri="{0D108BD9-81ED-4DB2-BD59-A6C34878D82A}">
                    <a16:rowId xmlns:a16="http://schemas.microsoft.com/office/drawing/2014/main" val="10004"/>
                  </a:ext>
                </a:extLst>
              </a:tr>
              <a:tr h="439520">
                <a:tc>
                  <a:txBody>
                    <a:bodyPr/>
                    <a:lstStyle/>
                    <a:p>
                      <a:r>
                        <a:rPr lang="zh-CN" altLang="en-US" sz="2000" dirty="0">
                          <a:latin typeface="宋体" panose="02010600030101010101" pitchFamily="2" charset="-122"/>
                          <a:ea typeface="宋体" panose="02010600030101010101" pitchFamily="2" charset="-122"/>
                        </a:rPr>
                        <a:t>总现金流</a:t>
                      </a:r>
                      <a:r>
                        <a:rPr lang="zh-CN" altLang="en-US" sz="2000" baseline="0" dirty="0">
                          <a:solidFill>
                            <a:srgbClr val="FF0000"/>
                          </a:solidFill>
                          <a:latin typeface="宋体" panose="02010600030101010101" pitchFamily="2" charset="-122"/>
                          <a:ea typeface="宋体" panose="02010600030101010101" pitchFamily="2" charset="-122"/>
                        </a:rPr>
                        <a:t>（</a:t>
                      </a:r>
                      <a:r>
                        <a:rPr lang="en-US" altLang="zh-CN" sz="2000" baseline="0" dirty="0">
                          <a:solidFill>
                            <a:srgbClr val="FF0000"/>
                          </a:solidFill>
                          <a:latin typeface="宋体" panose="02010600030101010101" pitchFamily="2" charset="-122"/>
                          <a:ea typeface="宋体" panose="02010600030101010101" pitchFamily="2" charset="-122"/>
                        </a:rPr>
                        <a:t>0</a:t>
                      </a:r>
                      <a:r>
                        <a:rPr lang="zh-CN" altLang="en-US" sz="2000" baseline="0" dirty="0">
                          <a:solidFill>
                            <a:srgbClr val="FF0000"/>
                          </a:solidFill>
                          <a:latin typeface="宋体" panose="02010600030101010101" pitchFamily="2" charset="-122"/>
                          <a:ea typeface="宋体" panose="02010600030101010101" pitchFamily="2" charset="-122"/>
                        </a:rPr>
                        <a:t>）</a:t>
                      </a:r>
                      <a:endParaRPr lang="zh-CN" altLang="en-US" sz="2000" dirty="0">
                        <a:solidFill>
                          <a:srgbClr val="FF0000"/>
                        </a:solidFill>
                        <a:latin typeface="宋体" panose="02010600030101010101" pitchFamily="2" charset="-122"/>
                        <a:ea typeface="宋体" panose="02010600030101010101" pitchFamily="2" charset="-122"/>
                      </a:endParaRPr>
                    </a:p>
                  </a:txBody>
                  <a:tcPr/>
                </a:tc>
                <a:tc>
                  <a:txBody>
                    <a:bodyPr/>
                    <a:lstStyle/>
                    <a:p>
                      <a:r>
                        <a:rPr lang="zh-CN" altLang="en-US" sz="2000" dirty="0">
                          <a:latin typeface="宋体" panose="02010600030101010101" pitchFamily="2" charset="-122"/>
                          <a:ea typeface="宋体" panose="02010600030101010101" pitchFamily="2" charset="-122"/>
                        </a:rPr>
                        <a:t>总现金流</a:t>
                      </a:r>
                      <a:r>
                        <a:rPr lang="zh-CN" altLang="en-US" sz="2000" dirty="0">
                          <a:solidFill>
                            <a:srgbClr val="FF0000"/>
                          </a:solidFill>
                          <a:latin typeface="宋体" panose="02010600030101010101" pitchFamily="2" charset="-122"/>
                          <a:ea typeface="宋体" panose="02010600030101010101" pitchFamily="2" charset="-122"/>
                        </a:rPr>
                        <a:t>（</a:t>
                      </a:r>
                      <a:r>
                        <a:rPr lang="en-US" altLang="zh-CN" sz="2000" dirty="0">
                          <a:solidFill>
                            <a:srgbClr val="FF0000"/>
                          </a:solidFill>
                          <a:latin typeface="宋体" panose="02010600030101010101" pitchFamily="2" charset="-122"/>
                          <a:ea typeface="宋体" panose="02010600030101010101" pitchFamily="2" charset="-122"/>
                        </a:rPr>
                        <a:t>+0.72</a:t>
                      </a:r>
                      <a:r>
                        <a:rPr lang="zh-CN" altLang="en-US" sz="2000" dirty="0">
                          <a:solidFill>
                            <a:srgbClr val="FF0000"/>
                          </a:solidFill>
                          <a:latin typeface="宋体" panose="02010600030101010101" pitchFamily="2" charset="-122"/>
                          <a:ea typeface="宋体" panose="02010600030101010101" pitchFamily="2" charset="-122"/>
                        </a:rPr>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dirty="0">
                          <a:latin typeface="宋体" panose="02010600030101010101" pitchFamily="2" charset="-122"/>
                          <a:ea typeface="宋体" panose="02010600030101010101" pitchFamily="2" charset="-122"/>
                        </a:rPr>
                        <a:t>总现金流</a:t>
                      </a:r>
                      <a:r>
                        <a:rPr lang="zh-CN" altLang="en-US" sz="2000" dirty="0">
                          <a:solidFill>
                            <a:srgbClr val="FF0000"/>
                          </a:solidFill>
                          <a:latin typeface="宋体" panose="02010600030101010101" pitchFamily="2" charset="-122"/>
                          <a:ea typeface="宋体" panose="02010600030101010101" pitchFamily="2" charset="-122"/>
                        </a:rPr>
                        <a:t>（</a:t>
                      </a:r>
                      <a:r>
                        <a:rPr lang="en-US" altLang="zh-CN" sz="2000" dirty="0">
                          <a:solidFill>
                            <a:srgbClr val="FF0000"/>
                          </a:solidFill>
                          <a:latin typeface="宋体" panose="02010600030101010101" pitchFamily="2" charset="-122"/>
                          <a:ea typeface="宋体" panose="02010600030101010101" pitchFamily="2" charset="-122"/>
                        </a:rPr>
                        <a:t>+0.72</a:t>
                      </a:r>
                      <a:r>
                        <a:rPr lang="zh-CN" altLang="en-US" sz="2000" dirty="0">
                          <a:solidFill>
                            <a:srgbClr val="FF0000"/>
                          </a:solidFill>
                          <a:latin typeface="宋体" panose="02010600030101010101" pitchFamily="2" charset="-122"/>
                          <a:ea typeface="宋体" panose="02010600030101010101" pitchFamily="2" charset="-122"/>
                        </a:rPr>
                        <a:t>）</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283728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6"/>
            <a:ext cx="10515600" cy="679904"/>
          </a:xfrm>
        </p:spPr>
        <p:txBody>
          <a:bodyPr>
            <a:normAutofit/>
          </a:bodyPr>
          <a:lstStyle/>
          <a:p>
            <a:r>
              <a:rPr lang="zh-CN" altLang="en-US" sz="2800" dirty="0">
                <a:latin typeface="宋体" panose="02010600030101010101" pitchFamily="2" charset="-122"/>
                <a:ea typeface="宋体" panose="02010600030101010101" pitchFamily="2" charset="-122"/>
              </a:rPr>
              <a:t>自营业务</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205803"/>
                <a:ext cx="10515600" cy="4971160"/>
              </a:xfrm>
            </p:spPr>
            <p:txBody>
              <a:bodyPr>
                <a:normAutofit/>
              </a:bodyPr>
              <a:lstStyle/>
              <a:p>
                <a:pPr>
                  <a:buSzPct val="70000"/>
                  <a:buFont typeface="Wingdings" panose="05000000000000000000" pitchFamily="2" charset="2"/>
                  <a:buChar char="Ø"/>
                </a:pPr>
                <a:r>
                  <a:rPr lang="zh-CN" altLang="en-US" sz="2000" dirty="0">
                    <a:latin typeface="宋体" panose="02010600030101010101" pitchFamily="2" charset="-122"/>
                    <a:ea typeface="宋体" panose="02010600030101010101" pitchFamily="2" charset="-122"/>
                  </a:rPr>
                  <a:t>如果此卖权的现在市场价格为</a:t>
                </a:r>
                <a:r>
                  <a:rPr lang="en-US" altLang="zh-CN" sz="2000" dirty="0">
                    <a:latin typeface="宋体" panose="02010600030101010101" pitchFamily="2" charset="-122"/>
                    <a:ea typeface="宋体" panose="02010600030101010101" pitchFamily="2" charset="-122"/>
                  </a:rPr>
                  <a:t>1</a:t>
                </a:r>
                <a:r>
                  <a:rPr lang="zh-CN" altLang="en-US" sz="2000" dirty="0">
                    <a:latin typeface="宋体" panose="02010600030101010101" pitchFamily="2" charset="-122"/>
                    <a:ea typeface="宋体" panose="02010600030101010101" pitchFamily="2" charset="-122"/>
                  </a:rPr>
                  <a:t>元，如何套利？</a:t>
                </a:r>
                <a:endParaRPr lang="en-US" altLang="zh-CN" sz="2000" dirty="0">
                  <a:latin typeface="宋体" panose="02010600030101010101" pitchFamily="2" charset="-122"/>
                  <a:ea typeface="宋体" panose="02010600030101010101" pitchFamily="2" charset="-122"/>
                </a:endParaRPr>
              </a:p>
              <a:p>
                <a:pPr>
                  <a:buFont typeface="Wingdings" panose="05000000000000000000" pitchFamily="2" charset="2"/>
                  <a:buChar char="n"/>
                </a:pPr>
                <a:endParaRPr lang="en-US" altLang="zh-CN" sz="2000" dirty="0">
                  <a:latin typeface="宋体" panose="02010600030101010101" pitchFamily="2" charset="-122"/>
                  <a:ea typeface="宋体" panose="02010600030101010101" pitchFamily="2" charset="-122"/>
                </a:endParaRPr>
              </a:p>
              <a:p>
                <a:pPr>
                  <a:buSzPct val="70000"/>
                  <a:buFont typeface="Wingdings" panose="05000000000000000000" pitchFamily="2" charset="2"/>
                  <a:buChar char="n"/>
                </a:pPr>
                <a:r>
                  <a:rPr lang="zh-CN" altLang="en-US" sz="2000" dirty="0">
                    <a:latin typeface="宋体" panose="02010600030101010101" pitchFamily="2" charset="-122"/>
                    <a:ea typeface="宋体" panose="02010600030101010101" pitchFamily="2" charset="-122"/>
                  </a:rPr>
                  <a:t>卖权被低估，买入卖权，其他同符号同操作</a:t>
                </a:r>
                <a:endParaRPr lang="en-US" altLang="zh-CN" sz="2000" dirty="0">
                  <a:latin typeface="宋体" panose="02010600030101010101" pitchFamily="2" charset="-122"/>
                  <a:ea typeface="宋体" panose="02010600030101010101" pitchFamily="2" charset="-122"/>
                </a:endParaRPr>
              </a:p>
              <a:p>
                <a:pPr marL="0" indent="0" algn="ctr">
                  <a:buNone/>
                </a:pPr>
                <a:r>
                  <a:rPr lang="zh-CN" altLang="en-US" sz="2000" dirty="0">
                    <a:latin typeface="宋体" panose="02010600030101010101" pitchFamily="2" charset="-122"/>
                    <a:ea typeface="宋体" panose="02010600030101010101" pitchFamily="2" charset="-122"/>
                  </a:rPr>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a:rPr>
                          <m:t>𝑃</m:t>
                        </m:r>
                      </m:e>
                      <m:sub>
                        <m:r>
                          <a:rPr lang="en-US" altLang="zh-CN" sz="2000" i="1">
                            <a:latin typeface="Cambria Math"/>
                          </a:rPr>
                          <m:t>𝑡</m:t>
                        </m:r>
                      </m:sub>
                    </m:sSub>
                    <m:r>
                      <a:rPr lang="en-US" altLang="zh-CN" sz="2000" i="1">
                        <a:latin typeface="Cambria Math"/>
                      </a:rPr>
                      <m:t>+</m:t>
                    </m:r>
                    <m:sSub>
                      <m:sSubPr>
                        <m:ctrlPr>
                          <a:rPr lang="en-US" altLang="zh-CN" sz="2000" i="1">
                            <a:latin typeface="Cambria Math" panose="02040503050406030204" pitchFamily="18" charset="0"/>
                          </a:rPr>
                        </m:ctrlPr>
                      </m:sSubPr>
                      <m:e>
                        <m:r>
                          <a:rPr lang="en-US" altLang="zh-CN" sz="2000" i="1">
                            <a:latin typeface="Cambria Math"/>
                          </a:rPr>
                          <m:t>𝑆</m:t>
                        </m:r>
                      </m:e>
                      <m:sub>
                        <m:r>
                          <a:rPr lang="en-US" altLang="zh-CN" sz="2000" i="1">
                            <a:latin typeface="Cambria Math"/>
                          </a:rPr>
                          <m:t>𝑡</m:t>
                        </m:r>
                      </m:sub>
                    </m:sSub>
                    <m:r>
                      <a:rPr lang="en-US" altLang="zh-CN" sz="2000" i="1">
                        <a:latin typeface="Cambria Math"/>
                        <a:ea typeface="Cambria Math"/>
                      </a:rPr>
                      <m:t>&lt;</m:t>
                    </m:r>
                    <m:sSub>
                      <m:sSubPr>
                        <m:ctrlPr>
                          <a:rPr lang="en-US" altLang="zh-CN" sz="2000" i="1" dirty="0">
                            <a:latin typeface="Cambria Math" panose="02040503050406030204" pitchFamily="18" charset="0"/>
                          </a:rPr>
                        </m:ctrlPr>
                      </m:sSubPr>
                      <m:e>
                        <m:r>
                          <a:rPr lang="en-US" altLang="zh-CN" sz="2000" i="1" dirty="0">
                            <a:latin typeface="Cambria Math"/>
                          </a:rPr>
                          <m:t>𝐶</m:t>
                        </m:r>
                      </m:e>
                      <m:sub>
                        <m:r>
                          <a:rPr lang="en-US" altLang="zh-CN" sz="2000" i="1" dirty="0">
                            <a:latin typeface="Cambria Math"/>
                          </a:rPr>
                          <m:t>𝑡</m:t>
                        </m:r>
                      </m:sub>
                    </m:sSub>
                    <m:r>
                      <a:rPr lang="en-US" altLang="zh-CN" sz="2000" i="1" dirty="0">
                        <a:latin typeface="Cambria Math"/>
                      </a:rPr>
                      <m:t>+</m:t>
                    </m:r>
                    <m:f>
                      <m:fPr>
                        <m:ctrlPr>
                          <a:rPr lang="en-US" altLang="zh-CN" sz="2000" i="1" dirty="0">
                            <a:latin typeface="Cambria Math" panose="02040503050406030204" pitchFamily="18" charset="0"/>
                          </a:rPr>
                        </m:ctrlPr>
                      </m:fPr>
                      <m:num>
                        <m:sSub>
                          <m:sSubPr>
                            <m:ctrlPr>
                              <a:rPr lang="en-US" altLang="zh-CN" sz="2000" i="1" dirty="0">
                                <a:latin typeface="Cambria Math" panose="02040503050406030204" pitchFamily="18" charset="0"/>
                              </a:rPr>
                            </m:ctrlPr>
                          </m:sSubPr>
                          <m:e>
                            <m:r>
                              <a:rPr lang="en-US" altLang="zh-CN" sz="2000" i="1" dirty="0">
                                <a:latin typeface="Cambria Math"/>
                              </a:rPr>
                              <m:t>𝑋</m:t>
                            </m:r>
                          </m:e>
                          <m:sub>
                            <m:r>
                              <a:rPr lang="en-US" altLang="zh-CN" sz="2000" i="1" dirty="0">
                                <a:latin typeface="Cambria Math"/>
                              </a:rPr>
                              <m:t>𝑇</m:t>
                            </m:r>
                          </m:sub>
                        </m:sSub>
                      </m:num>
                      <m:den>
                        <m:sSup>
                          <m:sSupPr>
                            <m:ctrlPr>
                              <a:rPr lang="en-US" altLang="zh-CN" sz="2000" i="1" dirty="0">
                                <a:latin typeface="Cambria Math" panose="02040503050406030204" pitchFamily="18" charset="0"/>
                              </a:rPr>
                            </m:ctrlPr>
                          </m:sSupPr>
                          <m:e>
                            <m:d>
                              <m:dPr>
                                <m:ctrlPr>
                                  <a:rPr lang="en-US" altLang="zh-CN" sz="2000" i="1" dirty="0">
                                    <a:latin typeface="Cambria Math" panose="02040503050406030204" pitchFamily="18" charset="0"/>
                                  </a:rPr>
                                </m:ctrlPr>
                              </m:dPr>
                              <m:e>
                                <m:r>
                                  <a:rPr lang="en-US" altLang="zh-CN" sz="2000" i="1" dirty="0">
                                    <a:latin typeface="Cambria Math"/>
                                  </a:rPr>
                                  <m:t>1+</m:t>
                                </m:r>
                                <m:r>
                                  <a:rPr lang="en-US" altLang="zh-CN" sz="2000" i="1" dirty="0">
                                    <a:latin typeface="Cambria Math"/>
                                  </a:rPr>
                                  <m:t>𝑟</m:t>
                                </m:r>
                              </m:e>
                            </m:d>
                          </m:e>
                          <m:sup>
                            <m:r>
                              <a:rPr lang="en-US" altLang="zh-CN" sz="2000" i="1" dirty="0">
                                <a:latin typeface="Cambria Math"/>
                              </a:rPr>
                              <m:t>𝑇</m:t>
                            </m:r>
                            <m:r>
                              <a:rPr lang="en-US" altLang="zh-CN" sz="2000" i="1" dirty="0">
                                <a:latin typeface="Cambria Math"/>
                              </a:rPr>
                              <m:t>−</m:t>
                            </m:r>
                            <m:r>
                              <a:rPr lang="en-US" altLang="zh-CN" sz="2000" i="1" dirty="0">
                                <a:latin typeface="Cambria Math"/>
                              </a:rPr>
                              <m:t>𝑡</m:t>
                            </m:r>
                          </m:sup>
                        </m:sSup>
                      </m:den>
                    </m:f>
                  </m:oMath>
                </a14:m>
                <a:r>
                  <a:rPr lang="zh-CN" altLang="en-US" sz="2000" dirty="0">
                    <a:latin typeface="宋体" panose="02010600030101010101" pitchFamily="2" charset="-122"/>
                    <a:ea typeface="宋体" panose="02010600030101010101" pitchFamily="2" charset="-122"/>
                  </a:rPr>
                  <a:t> </a:t>
                </a:r>
              </a:p>
              <a:p>
                <a:pPr marL="0" indent="0">
                  <a:buNone/>
                </a:pPr>
                <a:endParaRPr lang="en-US" altLang="zh-CN" sz="2000" dirty="0">
                  <a:latin typeface="宋体" panose="02010600030101010101" pitchFamily="2" charset="-122"/>
                  <a:ea typeface="宋体" panose="02010600030101010101" pitchFamily="2" charset="-122"/>
                </a:endParaRPr>
              </a:p>
            </p:txBody>
          </p:sp>
        </mc:Choice>
        <mc:Fallback xmlns="">
          <p:sp>
            <p:nvSpPr>
              <p:cNvPr id="3" name="内容占位符 2">
                <a:extLst>
                  <a:ext uri="{FF2B5EF4-FFF2-40B4-BE49-F238E27FC236}">
                    <a16:creationId xmlns:a16="http://schemas.microsoft.com/office/drawing/2014/main" id="{653DA5C3-F46B-4E3E-8CCB-F04FAAED5314}"/>
                  </a:ext>
                </a:extLst>
              </p:cNvPr>
              <p:cNvSpPr>
                <a:spLocks noGrp="1" noRot="1" noChangeAspect="1" noMove="1" noResize="1" noEditPoints="1" noAdjustHandles="1" noChangeArrowheads="1" noChangeShapeType="1" noTextEdit="1"/>
              </p:cNvSpPr>
              <p:nvPr>
                <p:ph idx="1"/>
              </p:nvPr>
            </p:nvSpPr>
            <p:spPr>
              <a:xfrm>
                <a:off x="838200" y="1205803"/>
                <a:ext cx="10515600" cy="4971160"/>
              </a:xfrm>
              <a:blipFill>
                <a:blip r:embed="rId2"/>
                <a:stretch>
                  <a:fillRect l="-116" t="-1350"/>
                </a:stretch>
              </a:blipFill>
            </p:spPr>
            <p:txBody>
              <a:bodyPr/>
              <a:lstStyle/>
              <a:p>
                <a:r>
                  <a:rPr lang="zh-CN" altLang="en-US">
                    <a:noFill/>
                  </a:rPr>
                  <a:t> </a:t>
                </a:r>
              </a:p>
            </p:txBody>
          </p:sp>
        </mc:Fallback>
      </mc:AlternateContent>
      <p:cxnSp>
        <p:nvCxnSpPr>
          <p:cNvPr id="5" name="直接连接符 4">
            <a:extLst>
              <a:ext uri="{FF2B5EF4-FFF2-40B4-BE49-F238E27FC236}">
                <a16:creationId xmlns:a16="http://schemas.microsoft.com/office/drawing/2014/main" id="{DE9D1B36-073A-4C0A-A9DD-DE633F55F03E}"/>
              </a:ext>
            </a:extLst>
          </p:cNvPr>
          <p:cNvCxnSpPr/>
          <p:nvPr/>
        </p:nvCxnSpPr>
        <p:spPr>
          <a:xfrm>
            <a:off x="755650" y="1049775"/>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28</a:t>
            </a:fld>
            <a:endParaRPr lang="zh-CN" altLang="en-US"/>
          </a:p>
        </p:txBody>
      </p:sp>
      <p:graphicFrame>
        <p:nvGraphicFramePr>
          <p:cNvPr id="6" name="表格 5">
            <a:extLst>
              <a:ext uri="{FF2B5EF4-FFF2-40B4-BE49-F238E27FC236}">
                <a16:creationId xmlns:a16="http://schemas.microsoft.com/office/drawing/2014/main" id="{8B1955A9-FA72-4478-B5A8-2386A25DEF53}"/>
              </a:ext>
            </a:extLst>
          </p:cNvPr>
          <p:cNvGraphicFramePr>
            <a:graphicFrameLocks noGrp="1"/>
          </p:cNvGraphicFramePr>
          <p:nvPr>
            <p:extLst>
              <p:ext uri="{D42A27DB-BD31-4B8C-83A1-F6EECF244321}">
                <p14:modId xmlns:p14="http://schemas.microsoft.com/office/powerpoint/2010/main" val="3201885711"/>
              </p:ext>
            </p:extLst>
          </p:nvPr>
        </p:nvGraphicFramePr>
        <p:xfrm>
          <a:off x="797470" y="3269910"/>
          <a:ext cx="10515600" cy="2907029"/>
        </p:xfrm>
        <a:graphic>
          <a:graphicData uri="http://schemas.openxmlformats.org/drawingml/2006/table">
            <a:tbl>
              <a:tblPr firstRow="1" bandRow="1">
                <a:tableStyleId>{5C22544A-7EE6-4342-B048-85BDC9FD1C3A}</a:tableStyleId>
              </a:tblPr>
              <a:tblGrid>
                <a:gridCol w="2650992">
                  <a:extLst>
                    <a:ext uri="{9D8B030D-6E8A-4147-A177-3AD203B41FA5}">
                      <a16:colId xmlns:a16="http://schemas.microsoft.com/office/drawing/2014/main" val="20000"/>
                    </a:ext>
                  </a:extLst>
                </a:gridCol>
                <a:gridCol w="4115568">
                  <a:extLst>
                    <a:ext uri="{9D8B030D-6E8A-4147-A177-3AD203B41FA5}">
                      <a16:colId xmlns:a16="http://schemas.microsoft.com/office/drawing/2014/main" val="20001"/>
                    </a:ext>
                  </a:extLst>
                </a:gridCol>
                <a:gridCol w="3749040">
                  <a:extLst>
                    <a:ext uri="{9D8B030D-6E8A-4147-A177-3AD203B41FA5}">
                      <a16:colId xmlns:a16="http://schemas.microsoft.com/office/drawing/2014/main" val="20002"/>
                    </a:ext>
                  </a:extLst>
                </a:gridCol>
              </a:tblGrid>
              <a:tr h="74599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latin typeface="宋体" panose="02010600030101010101" pitchFamily="2" charset="-122"/>
                          <a:ea typeface="宋体" panose="02010600030101010101" pitchFamily="2" charset="-122"/>
                        </a:rPr>
                        <a:t>当期</a:t>
                      </a:r>
                    </a:p>
                    <a:p>
                      <a:endParaRPr lang="zh-CN" altLang="en-US" sz="2000" dirty="0">
                        <a:latin typeface="宋体" panose="02010600030101010101" pitchFamily="2" charset="-122"/>
                        <a:ea typeface="宋体" panose="02010600030101010101" pitchFamily="2" charset="-122"/>
                      </a:endParaRPr>
                    </a:p>
                  </a:txBody>
                  <a:tcPr/>
                </a:tc>
                <a:tc>
                  <a:txBody>
                    <a:bodyPr/>
                    <a:lstStyle/>
                    <a:p>
                      <a:pPr algn="ctr"/>
                      <a:r>
                        <a:rPr lang="en-US" altLang="zh-CN" sz="2000" dirty="0">
                          <a:latin typeface="宋体" panose="02010600030101010101" pitchFamily="2" charset="-122"/>
                          <a:ea typeface="宋体" panose="02010600030101010101" pitchFamily="2" charset="-122"/>
                        </a:rPr>
                        <a:t>3</a:t>
                      </a:r>
                      <a:r>
                        <a:rPr lang="zh-CN" altLang="en-US" sz="2000" dirty="0">
                          <a:latin typeface="宋体" panose="02010600030101010101" pitchFamily="2" charset="-122"/>
                          <a:ea typeface="宋体" panose="02010600030101010101" pitchFamily="2" charset="-122"/>
                        </a:rPr>
                        <a:t>个月后 </a:t>
                      </a:r>
                      <a:endParaRPr lang="en-US" altLang="zh-CN" sz="2000" dirty="0">
                        <a:latin typeface="宋体" panose="02010600030101010101" pitchFamily="2" charset="-122"/>
                        <a:ea typeface="宋体" panose="02010600030101010101" pitchFamily="2" charset="-122"/>
                      </a:endParaRPr>
                    </a:p>
                    <a:p>
                      <a:pPr algn="ctr"/>
                      <a:r>
                        <a:rPr lang="zh-CN" altLang="en-US" sz="2000" dirty="0">
                          <a:latin typeface="宋体" panose="02010600030101010101" pitchFamily="2" charset="-122"/>
                          <a:ea typeface="宋体" panose="02010600030101010101" pitchFamily="2" charset="-122"/>
                        </a:rPr>
                        <a:t>（股票市场价格</a:t>
                      </a:r>
                      <a:r>
                        <a:rPr lang="en-US" altLang="zh-CN" sz="2000" dirty="0">
                          <a:latin typeface="宋体" panose="02010600030101010101" pitchFamily="2" charset="-122"/>
                          <a:ea typeface="宋体" panose="02010600030101010101" pitchFamily="2" charset="-122"/>
                        </a:rPr>
                        <a:t>&gt;</a:t>
                      </a:r>
                      <a:r>
                        <a:rPr lang="zh-CN" altLang="en-US" sz="2000" dirty="0">
                          <a:latin typeface="宋体" panose="02010600030101010101" pitchFamily="2" charset="-122"/>
                          <a:ea typeface="宋体" panose="02010600030101010101" pitchFamily="2" charset="-122"/>
                        </a:rPr>
                        <a:t>合约价格</a:t>
                      </a:r>
                      <a:r>
                        <a:rPr lang="en-US" altLang="zh-CN" sz="2000" dirty="0">
                          <a:latin typeface="宋体" panose="02010600030101010101" pitchFamily="2" charset="-122"/>
                          <a:ea typeface="宋体" panose="02010600030101010101" pitchFamily="2" charset="-122"/>
                        </a:rPr>
                        <a:t>30</a:t>
                      </a:r>
                      <a:r>
                        <a:rPr lang="zh-CN" altLang="en-US" sz="2000" dirty="0">
                          <a:latin typeface="宋体" panose="02010600030101010101" pitchFamily="2" charset="-122"/>
                          <a:ea typeface="宋体" panose="02010600030101010101" pitchFamily="2" charset="-122"/>
                        </a:rPr>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schemeClr val="bg1"/>
                          </a:solidFill>
                          <a:latin typeface="宋体" panose="02010600030101010101" pitchFamily="2" charset="-122"/>
                          <a:ea typeface="宋体" panose="02010600030101010101" pitchFamily="2" charset="-122"/>
                        </a:rPr>
                        <a:t>3</a:t>
                      </a:r>
                      <a:r>
                        <a:rPr lang="zh-CN" altLang="en-US" sz="2000" dirty="0">
                          <a:solidFill>
                            <a:schemeClr val="bg1"/>
                          </a:solidFill>
                          <a:latin typeface="宋体" panose="02010600030101010101" pitchFamily="2" charset="-122"/>
                          <a:ea typeface="宋体" panose="02010600030101010101" pitchFamily="2" charset="-122"/>
                        </a:rPr>
                        <a:t>个月后</a:t>
                      </a:r>
                      <a:endParaRPr lang="en-US" altLang="zh-CN" sz="2000" dirty="0">
                        <a:solidFill>
                          <a:schemeClr val="bg1"/>
                        </a:solidFill>
                        <a:latin typeface="宋体" panose="02010600030101010101" pitchFamily="2" charset="-122"/>
                        <a:ea typeface="宋体" panose="02010600030101010101" pitchFamily="2" charset="-122"/>
                      </a:endParaRPr>
                    </a:p>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dirty="0">
                          <a:solidFill>
                            <a:schemeClr val="bg1"/>
                          </a:solidFill>
                          <a:latin typeface="宋体" panose="02010600030101010101" pitchFamily="2" charset="-122"/>
                          <a:ea typeface="宋体" panose="02010600030101010101" pitchFamily="2" charset="-122"/>
                        </a:rPr>
                        <a:t>（股票市场价格</a:t>
                      </a:r>
                      <a:r>
                        <a:rPr lang="en-US" altLang="zh-CN" sz="2000" dirty="0">
                          <a:solidFill>
                            <a:schemeClr val="bg1"/>
                          </a:solidFill>
                          <a:latin typeface="宋体" panose="02010600030101010101" pitchFamily="2" charset="-122"/>
                          <a:ea typeface="宋体" panose="02010600030101010101" pitchFamily="2" charset="-122"/>
                        </a:rPr>
                        <a:t>&lt;</a:t>
                      </a:r>
                      <a:r>
                        <a:rPr lang="zh-CN" altLang="en-US" sz="2000" dirty="0">
                          <a:solidFill>
                            <a:schemeClr val="bg1"/>
                          </a:solidFill>
                          <a:latin typeface="宋体" panose="02010600030101010101" pitchFamily="2" charset="-122"/>
                          <a:ea typeface="宋体" panose="02010600030101010101" pitchFamily="2" charset="-122"/>
                        </a:rPr>
                        <a:t>合约价格</a:t>
                      </a:r>
                      <a:r>
                        <a:rPr lang="en-US" altLang="zh-CN" sz="2000" dirty="0">
                          <a:solidFill>
                            <a:schemeClr val="bg1"/>
                          </a:solidFill>
                          <a:latin typeface="宋体" panose="02010600030101010101" pitchFamily="2" charset="-122"/>
                          <a:ea typeface="宋体" panose="02010600030101010101" pitchFamily="2" charset="-122"/>
                        </a:rPr>
                        <a:t>30</a:t>
                      </a:r>
                      <a:r>
                        <a:rPr lang="zh-CN" altLang="en-US" sz="2000" dirty="0">
                          <a:solidFill>
                            <a:schemeClr val="bg1"/>
                          </a:solidFill>
                          <a:latin typeface="宋体" panose="02010600030101010101" pitchFamily="2" charset="-122"/>
                          <a:ea typeface="宋体" panose="02010600030101010101" pitchFamily="2" charset="-122"/>
                        </a:rPr>
                        <a:t>）</a:t>
                      </a:r>
                    </a:p>
                  </a:txBody>
                  <a:tcPr/>
                </a:tc>
                <a:extLst>
                  <a:ext uri="{0D108BD9-81ED-4DB2-BD59-A6C34878D82A}">
                    <a16:rowId xmlns:a16="http://schemas.microsoft.com/office/drawing/2014/main" val="10000"/>
                  </a:ext>
                </a:extLst>
              </a:tr>
              <a:tr h="4322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b="0" dirty="0">
                          <a:solidFill>
                            <a:schemeClr val="tx1"/>
                          </a:solidFill>
                          <a:latin typeface="宋体" panose="02010600030101010101" pitchFamily="2" charset="-122"/>
                          <a:ea typeface="宋体" panose="02010600030101010101" pitchFamily="2" charset="-122"/>
                        </a:rPr>
                        <a:t>买入卖权</a:t>
                      </a:r>
                      <a:r>
                        <a:rPr lang="zh-CN" altLang="en-US" sz="2000" dirty="0">
                          <a:solidFill>
                            <a:schemeClr val="tx1"/>
                          </a:solidFill>
                          <a:latin typeface="宋体" panose="02010600030101010101" pitchFamily="2" charset="-122"/>
                          <a:ea typeface="宋体" panose="02010600030101010101" pitchFamily="2" charset="-122"/>
                        </a:rPr>
                        <a:t>（</a:t>
                      </a:r>
                      <a:r>
                        <a:rPr lang="en-US" altLang="zh-CN" sz="2000" dirty="0">
                          <a:solidFill>
                            <a:schemeClr val="tx1"/>
                          </a:solidFill>
                          <a:latin typeface="宋体" panose="02010600030101010101" pitchFamily="2" charset="-122"/>
                          <a:ea typeface="宋体" panose="02010600030101010101" pitchFamily="2" charset="-122"/>
                        </a:rPr>
                        <a:t>-1</a:t>
                      </a:r>
                      <a:r>
                        <a:rPr lang="zh-CN" altLang="en-US" sz="2000" dirty="0">
                          <a:solidFill>
                            <a:schemeClr val="tx1"/>
                          </a:solidFill>
                          <a:latin typeface="宋体" panose="02010600030101010101" pitchFamily="2" charset="-122"/>
                          <a:ea typeface="宋体" panose="02010600030101010101" pitchFamily="2" charset="-122"/>
                        </a:rPr>
                        <a:t>）</a:t>
                      </a:r>
                    </a:p>
                  </a:txBody>
                  <a:tcPr/>
                </a:tc>
                <a:tc>
                  <a:txBody>
                    <a:bodyPr/>
                    <a:lstStyle/>
                    <a:p>
                      <a:r>
                        <a:rPr lang="zh-CN" altLang="en-US" sz="2000" dirty="0">
                          <a:solidFill>
                            <a:schemeClr val="tx1"/>
                          </a:solidFill>
                          <a:latin typeface="宋体" panose="02010600030101010101" pitchFamily="2" charset="-122"/>
                          <a:ea typeface="宋体" panose="02010600030101010101" pitchFamily="2" charset="-122"/>
                        </a:rPr>
                        <a:t>放弃卖权（</a:t>
                      </a:r>
                      <a:r>
                        <a:rPr lang="en-US" altLang="zh-CN" sz="2000" dirty="0">
                          <a:solidFill>
                            <a:schemeClr val="tx1"/>
                          </a:solidFill>
                          <a:latin typeface="宋体" panose="02010600030101010101" pitchFamily="2" charset="-122"/>
                          <a:ea typeface="宋体" panose="02010600030101010101" pitchFamily="2" charset="-122"/>
                        </a:rPr>
                        <a:t>0</a:t>
                      </a:r>
                      <a:r>
                        <a:rPr lang="zh-CN" altLang="en-US" sz="2000" dirty="0">
                          <a:solidFill>
                            <a:schemeClr val="tx1"/>
                          </a:solidFill>
                          <a:latin typeface="宋体" panose="02010600030101010101" pitchFamily="2" charset="-122"/>
                          <a:ea typeface="宋体" panose="02010600030101010101" pitchFamily="2" charset="-122"/>
                        </a:rPr>
                        <a:t>）</a:t>
                      </a:r>
                    </a:p>
                  </a:txBody>
                  <a:tcPr/>
                </a:tc>
                <a:tc>
                  <a:txBody>
                    <a:bodyPr/>
                    <a:lstStyle/>
                    <a:p>
                      <a:r>
                        <a:rPr lang="zh-CN" altLang="en-US" sz="2000" dirty="0">
                          <a:solidFill>
                            <a:schemeClr val="tx1"/>
                          </a:solidFill>
                          <a:latin typeface="宋体" panose="02010600030101010101" pitchFamily="2" charset="-122"/>
                          <a:ea typeface="宋体" panose="02010600030101010101" pitchFamily="2" charset="-122"/>
                        </a:rPr>
                        <a:t>执行卖权，卖出股票</a:t>
                      </a:r>
                      <a:r>
                        <a:rPr lang="zh-CN" altLang="en-US" sz="2000" dirty="0">
                          <a:solidFill>
                            <a:srgbClr val="FF0000"/>
                          </a:solidFill>
                          <a:latin typeface="宋体" panose="02010600030101010101" pitchFamily="2" charset="-122"/>
                          <a:ea typeface="宋体" panose="02010600030101010101" pitchFamily="2" charset="-122"/>
                        </a:rPr>
                        <a:t>（</a:t>
                      </a:r>
                      <a:r>
                        <a:rPr lang="en-US" altLang="zh-CN" sz="2000" dirty="0">
                          <a:solidFill>
                            <a:srgbClr val="FF0000"/>
                          </a:solidFill>
                          <a:latin typeface="宋体" panose="02010600030101010101" pitchFamily="2" charset="-122"/>
                          <a:ea typeface="宋体" panose="02010600030101010101" pitchFamily="2" charset="-122"/>
                        </a:rPr>
                        <a:t>+30</a:t>
                      </a:r>
                      <a:r>
                        <a:rPr lang="zh-CN" altLang="en-US" sz="2000" dirty="0">
                          <a:solidFill>
                            <a:srgbClr val="FF0000"/>
                          </a:solidFill>
                          <a:latin typeface="宋体" panose="02010600030101010101" pitchFamily="2" charset="-122"/>
                          <a:ea typeface="宋体" panose="02010600030101010101" pitchFamily="2" charset="-122"/>
                        </a:rPr>
                        <a:t>）</a:t>
                      </a:r>
                    </a:p>
                  </a:txBody>
                  <a:tcPr/>
                </a:tc>
                <a:extLst>
                  <a:ext uri="{0D108BD9-81ED-4DB2-BD59-A6C34878D82A}">
                    <a16:rowId xmlns:a16="http://schemas.microsoft.com/office/drawing/2014/main" val="10001"/>
                  </a:ext>
                </a:extLst>
              </a:tr>
              <a:tr h="4322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dirty="0">
                          <a:solidFill>
                            <a:schemeClr val="tx1"/>
                          </a:solidFill>
                          <a:latin typeface="宋体" panose="02010600030101010101" pitchFamily="2" charset="-122"/>
                          <a:ea typeface="宋体" panose="02010600030101010101" pitchFamily="2" charset="-122"/>
                        </a:rPr>
                        <a:t>买入股票</a:t>
                      </a:r>
                      <a:r>
                        <a:rPr lang="zh-CN" altLang="en-US" sz="2000" dirty="0">
                          <a:solidFill>
                            <a:srgbClr val="FF0000"/>
                          </a:solidFill>
                          <a:latin typeface="宋体" panose="02010600030101010101" pitchFamily="2" charset="-122"/>
                          <a:ea typeface="宋体" panose="02010600030101010101" pitchFamily="2" charset="-122"/>
                        </a:rPr>
                        <a:t>（</a:t>
                      </a:r>
                      <a:r>
                        <a:rPr lang="en-US" altLang="zh-CN" sz="2000" dirty="0">
                          <a:solidFill>
                            <a:srgbClr val="FF0000"/>
                          </a:solidFill>
                          <a:latin typeface="宋体" panose="02010600030101010101" pitchFamily="2" charset="-122"/>
                          <a:ea typeface="宋体" panose="02010600030101010101" pitchFamily="2" charset="-122"/>
                        </a:rPr>
                        <a:t>-31</a:t>
                      </a:r>
                      <a:r>
                        <a:rPr lang="zh-CN" altLang="en-US" sz="2000" dirty="0">
                          <a:solidFill>
                            <a:srgbClr val="FF0000"/>
                          </a:solidFill>
                          <a:latin typeface="宋体" panose="02010600030101010101" pitchFamily="2" charset="-122"/>
                          <a:ea typeface="宋体" panose="02010600030101010101" pitchFamily="2" charset="-122"/>
                        </a:rPr>
                        <a:t>）</a:t>
                      </a:r>
                    </a:p>
                  </a:txBody>
                  <a:tcPr/>
                </a:tc>
                <a:tc>
                  <a:txBody>
                    <a:bodyPr/>
                    <a:lstStyle/>
                    <a:p>
                      <a:endParaRPr lang="zh-CN" altLang="en-US" sz="2000" dirty="0">
                        <a:solidFill>
                          <a:srgbClr val="FF0000"/>
                        </a:solidFill>
                        <a:latin typeface="宋体" panose="02010600030101010101" pitchFamily="2" charset="-122"/>
                        <a:ea typeface="宋体" panose="02010600030101010101" pitchFamily="2" charset="-122"/>
                      </a:endParaRPr>
                    </a:p>
                  </a:txBody>
                  <a:tcPr/>
                </a:tc>
                <a:tc>
                  <a:txBody>
                    <a:bodyPr/>
                    <a:lstStyle/>
                    <a:p>
                      <a:endParaRPr lang="zh-CN" altLang="en-US" sz="2000" dirty="0">
                        <a:solidFill>
                          <a:srgbClr val="FF0000"/>
                        </a:solidFill>
                        <a:latin typeface="宋体" panose="02010600030101010101" pitchFamily="2" charset="-122"/>
                        <a:ea typeface="宋体" panose="02010600030101010101" pitchFamily="2" charset="-122"/>
                      </a:endParaRPr>
                    </a:p>
                  </a:txBody>
                  <a:tcPr/>
                </a:tc>
                <a:extLst>
                  <a:ext uri="{0D108BD9-81ED-4DB2-BD59-A6C34878D82A}">
                    <a16:rowId xmlns:a16="http://schemas.microsoft.com/office/drawing/2014/main" val="10002"/>
                  </a:ext>
                </a:extLst>
              </a:tr>
              <a:tr h="432206">
                <a:tc>
                  <a:txBody>
                    <a:bodyPr/>
                    <a:lstStyle/>
                    <a:p>
                      <a:r>
                        <a:rPr lang="zh-CN" altLang="en-US" sz="2000" dirty="0">
                          <a:solidFill>
                            <a:schemeClr val="tx1"/>
                          </a:solidFill>
                          <a:latin typeface="宋体" panose="02010600030101010101" pitchFamily="2" charset="-122"/>
                          <a:ea typeface="宋体" panose="02010600030101010101" pitchFamily="2" charset="-122"/>
                        </a:rPr>
                        <a:t>卖出买权</a:t>
                      </a:r>
                      <a:r>
                        <a:rPr lang="zh-CN" altLang="en-US" sz="2000" dirty="0">
                          <a:solidFill>
                            <a:srgbClr val="FF0000"/>
                          </a:solidFill>
                          <a:latin typeface="宋体" panose="02010600030101010101" pitchFamily="2" charset="-122"/>
                          <a:ea typeface="宋体" panose="02010600030101010101" pitchFamily="2" charset="-122"/>
                        </a:rPr>
                        <a:t>（</a:t>
                      </a:r>
                      <a:r>
                        <a:rPr lang="en-US" altLang="zh-CN" sz="2000" dirty="0">
                          <a:solidFill>
                            <a:srgbClr val="FF0000"/>
                          </a:solidFill>
                          <a:latin typeface="宋体" panose="02010600030101010101" pitchFamily="2" charset="-122"/>
                          <a:ea typeface="宋体" panose="02010600030101010101" pitchFamily="2" charset="-122"/>
                        </a:rPr>
                        <a:t>+3</a:t>
                      </a:r>
                      <a:r>
                        <a:rPr lang="zh-CN" altLang="en-US" sz="2000" dirty="0">
                          <a:solidFill>
                            <a:srgbClr val="FF0000"/>
                          </a:solidFill>
                          <a:latin typeface="宋体" panose="02010600030101010101" pitchFamily="2" charset="-122"/>
                          <a:ea typeface="宋体" panose="02010600030101010101" pitchFamily="2" charset="-122"/>
                        </a:rPr>
                        <a:t>）</a:t>
                      </a:r>
                    </a:p>
                  </a:txBody>
                  <a:tcPr/>
                </a:tc>
                <a:tc>
                  <a:txBody>
                    <a:bodyPr/>
                    <a:lstStyle/>
                    <a:p>
                      <a:r>
                        <a:rPr lang="zh-CN" altLang="en-US" sz="2000" dirty="0">
                          <a:solidFill>
                            <a:schemeClr val="tx1"/>
                          </a:solidFill>
                          <a:latin typeface="宋体" panose="02010600030101010101" pitchFamily="2" charset="-122"/>
                          <a:ea typeface="宋体" panose="02010600030101010101" pitchFamily="2" charset="-122"/>
                        </a:rPr>
                        <a:t>买权被执行，卖出股票</a:t>
                      </a:r>
                      <a:r>
                        <a:rPr lang="zh-CN" altLang="en-US" sz="2000" dirty="0">
                          <a:solidFill>
                            <a:srgbClr val="FF0000"/>
                          </a:solidFill>
                          <a:latin typeface="宋体" panose="02010600030101010101" pitchFamily="2" charset="-122"/>
                          <a:ea typeface="宋体" panose="02010600030101010101" pitchFamily="2" charset="-122"/>
                        </a:rPr>
                        <a:t>（</a:t>
                      </a:r>
                      <a:r>
                        <a:rPr lang="en-US" altLang="zh-CN" sz="2000" dirty="0">
                          <a:solidFill>
                            <a:srgbClr val="FF0000"/>
                          </a:solidFill>
                          <a:latin typeface="宋体" panose="02010600030101010101" pitchFamily="2" charset="-122"/>
                          <a:ea typeface="宋体" panose="02010600030101010101" pitchFamily="2" charset="-122"/>
                        </a:rPr>
                        <a:t>+30</a:t>
                      </a:r>
                      <a:r>
                        <a:rPr lang="zh-CN" altLang="en-US" sz="2000" dirty="0">
                          <a:solidFill>
                            <a:srgbClr val="FF0000"/>
                          </a:solidFill>
                          <a:latin typeface="宋体" panose="02010600030101010101" pitchFamily="2" charset="-122"/>
                          <a:ea typeface="宋体" panose="02010600030101010101" pitchFamily="2" charset="-122"/>
                        </a:rPr>
                        <a:t>）</a:t>
                      </a:r>
                    </a:p>
                  </a:txBody>
                  <a:tcPr/>
                </a:tc>
                <a:tc>
                  <a:txBody>
                    <a:bodyPr/>
                    <a:lstStyle/>
                    <a:p>
                      <a:r>
                        <a:rPr lang="zh-CN" altLang="en-US" sz="2000" b="0" dirty="0">
                          <a:solidFill>
                            <a:schemeClr val="tx1"/>
                          </a:solidFill>
                          <a:latin typeface="宋体" panose="02010600030101010101" pitchFamily="2" charset="-122"/>
                          <a:ea typeface="宋体" panose="02010600030101010101" pitchFamily="2" charset="-122"/>
                        </a:rPr>
                        <a:t>买权被放弃</a:t>
                      </a:r>
                      <a:r>
                        <a:rPr lang="zh-CN" altLang="en-US" sz="2000" b="0" dirty="0">
                          <a:solidFill>
                            <a:srgbClr val="FF0000"/>
                          </a:solidFill>
                          <a:latin typeface="宋体" panose="02010600030101010101" pitchFamily="2" charset="-122"/>
                          <a:ea typeface="宋体" panose="02010600030101010101" pitchFamily="2" charset="-122"/>
                        </a:rPr>
                        <a:t>（</a:t>
                      </a:r>
                      <a:r>
                        <a:rPr lang="en-US" altLang="zh-CN" sz="2000" b="0" dirty="0">
                          <a:solidFill>
                            <a:srgbClr val="FF0000"/>
                          </a:solidFill>
                          <a:latin typeface="宋体" panose="02010600030101010101" pitchFamily="2" charset="-122"/>
                          <a:ea typeface="宋体" panose="02010600030101010101" pitchFamily="2" charset="-122"/>
                        </a:rPr>
                        <a:t>0</a:t>
                      </a:r>
                      <a:r>
                        <a:rPr lang="zh-CN" altLang="en-US" sz="2000" b="0" dirty="0">
                          <a:solidFill>
                            <a:srgbClr val="FF0000"/>
                          </a:solidFill>
                          <a:latin typeface="宋体" panose="02010600030101010101" pitchFamily="2" charset="-122"/>
                          <a:ea typeface="宋体" panose="02010600030101010101" pitchFamily="2" charset="-122"/>
                        </a:rPr>
                        <a:t>）</a:t>
                      </a:r>
                    </a:p>
                  </a:txBody>
                  <a:tcPr/>
                </a:tc>
                <a:extLst>
                  <a:ext uri="{0D108BD9-81ED-4DB2-BD59-A6C34878D82A}">
                    <a16:rowId xmlns:a16="http://schemas.microsoft.com/office/drawing/2014/main" val="10003"/>
                  </a:ext>
                </a:extLst>
              </a:tr>
              <a:tr h="432206">
                <a:tc>
                  <a:txBody>
                    <a:bodyPr/>
                    <a:lstStyle/>
                    <a:p>
                      <a:r>
                        <a:rPr lang="zh-CN" altLang="en-US" sz="2000" dirty="0">
                          <a:solidFill>
                            <a:schemeClr val="tx1"/>
                          </a:solidFill>
                          <a:latin typeface="宋体" panose="02010600030101010101" pitchFamily="2" charset="-122"/>
                          <a:ea typeface="宋体" panose="02010600030101010101" pitchFamily="2" charset="-122"/>
                        </a:rPr>
                        <a:t>借入现金</a:t>
                      </a:r>
                      <a:r>
                        <a:rPr lang="zh-CN" altLang="en-US" sz="2000" dirty="0">
                          <a:solidFill>
                            <a:srgbClr val="FF0000"/>
                          </a:solidFill>
                          <a:latin typeface="宋体" panose="02010600030101010101" pitchFamily="2" charset="-122"/>
                          <a:ea typeface="宋体" panose="02010600030101010101" pitchFamily="2" charset="-122"/>
                        </a:rPr>
                        <a:t>（</a:t>
                      </a:r>
                      <a:r>
                        <a:rPr lang="en-US" altLang="zh-CN" sz="2000" dirty="0">
                          <a:solidFill>
                            <a:srgbClr val="FF0000"/>
                          </a:solidFill>
                          <a:latin typeface="宋体" panose="02010600030101010101" pitchFamily="2" charset="-122"/>
                          <a:ea typeface="宋体" panose="02010600030101010101" pitchFamily="2" charset="-122"/>
                        </a:rPr>
                        <a:t>-29</a:t>
                      </a:r>
                      <a:r>
                        <a:rPr lang="zh-CN" altLang="en-US" sz="2000" dirty="0">
                          <a:solidFill>
                            <a:srgbClr val="FF0000"/>
                          </a:solidFill>
                          <a:latin typeface="宋体" panose="02010600030101010101" pitchFamily="2" charset="-122"/>
                          <a:ea typeface="宋体" panose="02010600030101010101" pitchFamily="2" charset="-122"/>
                        </a:rPr>
                        <a:t>）</a:t>
                      </a:r>
                    </a:p>
                  </a:txBody>
                  <a:tcPr/>
                </a:tc>
                <a:tc>
                  <a:txBody>
                    <a:bodyPr/>
                    <a:lstStyle/>
                    <a:p>
                      <a:r>
                        <a:rPr lang="zh-CN" altLang="en-US" sz="2000" dirty="0">
                          <a:solidFill>
                            <a:schemeClr val="tx1"/>
                          </a:solidFill>
                          <a:latin typeface="宋体" panose="02010600030101010101" pitchFamily="2" charset="-122"/>
                          <a:ea typeface="宋体" panose="02010600030101010101" pitchFamily="2" charset="-122"/>
                        </a:rPr>
                        <a:t>支付贷款本息</a:t>
                      </a:r>
                      <a:r>
                        <a:rPr lang="zh-CN" altLang="en-US" sz="2000" dirty="0">
                          <a:solidFill>
                            <a:srgbClr val="FF0000"/>
                          </a:solidFill>
                          <a:latin typeface="宋体" panose="02010600030101010101" pitchFamily="2" charset="-122"/>
                          <a:ea typeface="宋体" panose="02010600030101010101" pitchFamily="2" charset="-122"/>
                        </a:rPr>
                        <a:t>（</a:t>
                      </a:r>
                      <a:r>
                        <a:rPr lang="en-US" altLang="zh-CN" sz="2000" dirty="0">
                          <a:solidFill>
                            <a:srgbClr val="FF0000"/>
                          </a:solidFill>
                          <a:latin typeface="宋体" panose="02010600030101010101" pitchFamily="2" charset="-122"/>
                          <a:ea typeface="宋体" panose="02010600030101010101" pitchFamily="2" charset="-122"/>
                        </a:rPr>
                        <a:t>-29.7</a:t>
                      </a:r>
                      <a:r>
                        <a:rPr lang="zh-CN" altLang="en-US" sz="2000" dirty="0">
                          <a:solidFill>
                            <a:srgbClr val="FF0000"/>
                          </a:solidFill>
                          <a:latin typeface="宋体" panose="02010600030101010101" pitchFamily="2" charset="-122"/>
                          <a:ea typeface="宋体" panose="02010600030101010101" pitchFamily="2" charset="-122"/>
                        </a:rPr>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dirty="0">
                          <a:solidFill>
                            <a:schemeClr val="tx1"/>
                          </a:solidFill>
                          <a:latin typeface="宋体" panose="02010600030101010101" pitchFamily="2" charset="-122"/>
                          <a:ea typeface="宋体" panose="02010600030101010101" pitchFamily="2" charset="-122"/>
                        </a:rPr>
                        <a:t>支付贷款本息</a:t>
                      </a:r>
                      <a:r>
                        <a:rPr lang="zh-CN" altLang="en-US" sz="2000" dirty="0">
                          <a:solidFill>
                            <a:srgbClr val="FF0000"/>
                          </a:solidFill>
                          <a:latin typeface="宋体" panose="02010600030101010101" pitchFamily="2" charset="-122"/>
                          <a:ea typeface="宋体" panose="02010600030101010101" pitchFamily="2" charset="-122"/>
                        </a:rPr>
                        <a:t>（</a:t>
                      </a:r>
                      <a:r>
                        <a:rPr lang="en-US" altLang="zh-CN" sz="2000" dirty="0">
                          <a:solidFill>
                            <a:srgbClr val="FF0000"/>
                          </a:solidFill>
                          <a:latin typeface="宋体" panose="02010600030101010101" pitchFamily="2" charset="-122"/>
                          <a:ea typeface="宋体" panose="02010600030101010101" pitchFamily="2" charset="-122"/>
                        </a:rPr>
                        <a:t>-29.7</a:t>
                      </a:r>
                      <a:r>
                        <a:rPr lang="zh-CN" altLang="en-US" sz="2000" dirty="0">
                          <a:solidFill>
                            <a:srgbClr val="FF0000"/>
                          </a:solidFill>
                          <a:latin typeface="宋体" panose="02010600030101010101" pitchFamily="2" charset="-122"/>
                          <a:ea typeface="宋体" panose="02010600030101010101" pitchFamily="2" charset="-122"/>
                        </a:rPr>
                        <a:t>）</a:t>
                      </a:r>
                    </a:p>
                  </a:txBody>
                  <a:tcPr/>
                </a:tc>
                <a:extLst>
                  <a:ext uri="{0D108BD9-81ED-4DB2-BD59-A6C34878D82A}">
                    <a16:rowId xmlns:a16="http://schemas.microsoft.com/office/drawing/2014/main" val="10004"/>
                  </a:ext>
                </a:extLst>
              </a:tr>
              <a:tr h="432206">
                <a:tc>
                  <a:txBody>
                    <a:bodyPr/>
                    <a:lstStyle/>
                    <a:p>
                      <a:r>
                        <a:rPr lang="zh-CN" altLang="en-US" sz="2000" dirty="0">
                          <a:latin typeface="宋体" panose="02010600030101010101" pitchFamily="2" charset="-122"/>
                          <a:ea typeface="宋体" panose="02010600030101010101" pitchFamily="2" charset="-122"/>
                        </a:rPr>
                        <a:t>总现金流</a:t>
                      </a:r>
                      <a:r>
                        <a:rPr lang="zh-CN" altLang="en-US" sz="2000" baseline="0" dirty="0">
                          <a:solidFill>
                            <a:srgbClr val="FF0000"/>
                          </a:solidFill>
                          <a:latin typeface="宋体" panose="02010600030101010101" pitchFamily="2" charset="-122"/>
                          <a:ea typeface="宋体" panose="02010600030101010101" pitchFamily="2" charset="-122"/>
                        </a:rPr>
                        <a:t>（</a:t>
                      </a:r>
                      <a:r>
                        <a:rPr lang="en-US" altLang="zh-CN" sz="2000" baseline="0" dirty="0">
                          <a:solidFill>
                            <a:srgbClr val="FF0000"/>
                          </a:solidFill>
                          <a:latin typeface="宋体" panose="02010600030101010101" pitchFamily="2" charset="-122"/>
                          <a:ea typeface="宋体" panose="02010600030101010101" pitchFamily="2" charset="-122"/>
                        </a:rPr>
                        <a:t>0</a:t>
                      </a:r>
                      <a:r>
                        <a:rPr lang="zh-CN" altLang="en-US" sz="2000" baseline="0" dirty="0">
                          <a:solidFill>
                            <a:srgbClr val="FF0000"/>
                          </a:solidFill>
                          <a:latin typeface="宋体" panose="02010600030101010101" pitchFamily="2" charset="-122"/>
                          <a:ea typeface="宋体" panose="02010600030101010101" pitchFamily="2" charset="-122"/>
                        </a:rPr>
                        <a:t>）</a:t>
                      </a:r>
                      <a:endParaRPr lang="zh-CN" altLang="en-US" sz="2000" dirty="0">
                        <a:solidFill>
                          <a:srgbClr val="FF0000"/>
                        </a:solidFill>
                        <a:latin typeface="宋体" panose="02010600030101010101" pitchFamily="2" charset="-122"/>
                        <a:ea typeface="宋体" panose="02010600030101010101" pitchFamily="2" charset="-122"/>
                      </a:endParaRPr>
                    </a:p>
                  </a:txBody>
                  <a:tcPr/>
                </a:tc>
                <a:tc>
                  <a:txBody>
                    <a:bodyPr/>
                    <a:lstStyle/>
                    <a:p>
                      <a:r>
                        <a:rPr lang="zh-CN" altLang="en-US" sz="2000" dirty="0">
                          <a:latin typeface="宋体" panose="02010600030101010101" pitchFamily="2" charset="-122"/>
                          <a:ea typeface="宋体" panose="02010600030101010101" pitchFamily="2" charset="-122"/>
                        </a:rPr>
                        <a:t>总现金流</a:t>
                      </a:r>
                      <a:r>
                        <a:rPr lang="zh-CN" altLang="en-US" sz="2000" dirty="0">
                          <a:solidFill>
                            <a:srgbClr val="FF0000"/>
                          </a:solidFill>
                          <a:latin typeface="宋体" panose="02010600030101010101" pitchFamily="2" charset="-122"/>
                          <a:ea typeface="宋体" panose="02010600030101010101" pitchFamily="2" charset="-122"/>
                        </a:rPr>
                        <a:t>（</a:t>
                      </a:r>
                      <a:r>
                        <a:rPr lang="en-US" altLang="zh-CN" sz="2000" dirty="0">
                          <a:solidFill>
                            <a:srgbClr val="FF0000"/>
                          </a:solidFill>
                          <a:latin typeface="宋体" panose="02010600030101010101" pitchFamily="2" charset="-122"/>
                          <a:ea typeface="宋体" panose="02010600030101010101" pitchFamily="2" charset="-122"/>
                        </a:rPr>
                        <a:t>+0.3</a:t>
                      </a:r>
                      <a:r>
                        <a:rPr lang="zh-CN" altLang="en-US" sz="2000" dirty="0">
                          <a:solidFill>
                            <a:srgbClr val="FF0000"/>
                          </a:solidFill>
                          <a:latin typeface="宋体" panose="02010600030101010101" pitchFamily="2" charset="-122"/>
                          <a:ea typeface="宋体" panose="02010600030101010101" pitchFamily="2" charset="-122"/>
                        </a:rPr>
                        <a: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000" dirty="0">
                          <a:latin typeface="宋体" panose="02010600030101010101" pitchFamily="2" charset="-122"/>
                          <a:ea typeface="宋体" panose="02010600030101010101" pitchFamily="2" charset="-122"/>
                        </a:rPr>
                        <a:t>总现金流</a:t>
                      </a:r>
                      <a:r>
                        <a:rPr lang="zh-CN" altLang="en-US" sz="2000" dirty="0">
                          <a:solidFill>
                            <a:srgbClr val="FF0000"/>
                          </a:solidFill>
                          <a:latin typeface="宋体" panose="02010600030101010101" pitchFamily="2" charset="-122"/>
                          <a:ea typeface="宋体" panose="02010600030101010101" pitchFamily="2" charset="-122"/>
                        </a:rPr>
                        <a:t>（</a:t>
                      </a:r>
                      <a:r>
                        <a:rPr lang="en-US" altLang="zh-CN" sz="2000" dirty="0">
                          <a:solidFill>
                            <a:srgbClr val="FF0000"/>
                          </a:solidFill>
                          <a:latin typeface="宋体" panose="02010600030101010101" pitchFamily="2" charset="-122"/>
                          <a:ea typeface="宋体" panose="02010600030101010101" pitchFamily="2" charset="-122"/>
                        </a:rPr>
                        <a:t>+0.3</a:t>
                      </a:r>
                      <a:r>
                        <a:rPr lang="zh-CN" altLang="en-US" sz="2000" dirty="0">
                          <a:solidFill>
                            <a:srgbClr val="FF0000"/>
                          </a:solidFill>
                          <a:latin typeface="宋体" panose="02010600030101010101" pitchFamily="2" charset="-122"/>
                          <a:ea typeface="宋体" panose="02010600030101010101" pitchFamily="2" charset="-122"/>
                        </a:rPr>
                        <a:t>）</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9710232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6"/>
            <a:ext cx="10515600" cy="679904"/>
          </a:xfrm>
        </p:spPr>
        <p:txBody>
          <a:bodyPr>
            <a:normAutofit/>
          </a:bodyPr>
          <a:lstStyle/>
          <a:p>
            <a:r>
              <a:rPr lang="zh-CN" altLang="en-US" sz="2800" dirty="0">
                <a:latin typeface="宋体" panose="02010600030101010101" pitchFamily="2" charset="-122"/>
                <a:ea typeface="宋体" panose="02010600030101010101" pitchFamily="2" charset="-122"/>
              </a:rPr>
              <a:t>投资组合</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205803"/>
            <a:ext cx="10515600" cy="4971160"/>
          </a:xfrm>
        </p:spPr>
        <p:txBody>
          <a:bodyPr>
            <a:normAutofit/>
          </a:bodyPr>
          <a:lstStyle/>
          <a:p>
            <a:r>
              <a:rPr lang="zh-CN" altLang="en-US" sz="2000" dirty="0">
                <a:latin typeface="宋体" panose="02010600030101010101" pitchFamily="2" charset="-122"/>
                <a:ea typeface="宋体" panose="02010600030101010101" pitchFamily="2" charset="-122"/>
              </a:rPr>
              <a:t>资产定价将股票以某一特征进行分组，计算各组的股票收益，并且构建</a:t>
            </a:r>
            <a:r>
              <a:rPr lang="en-US" altLang="zh-CN" sz="2000" dirty="0">
                <a:latin typeface="宋体" panose="02010600030101010101" pitchFamily="2" charset="-122"/>
                <a:ea typeface="宋体" panose="02010600030101010101" pitchFamily="2" charset="-122"/>
              </a:rPr>
              <a:t>hedge portfolio</a:t>
            </a:r>
          </a:p>
          <a:p>
            <a:r>
              <a:rPr lang="zh-CN" altLang="en-US" sz="2000" dirty="0">
                <a:latin typeface="宋体" panose="02010600030101010101" pitchFamily="2" charset="-122"/>
                <a:ea typeface="宋体" panose="02010600030101010101" pitchFamily="2" charset="-122"/>
              </a:rPr>
              <a:t>比如下表，</a:t>
            </a:r>
            <a:r>
              <a:rPr lang="en-US" altLang="zh-CN" sz="2000" dirty="0">
                <a:latin typeface="宋体" panose="02010600030101010101" pitchFamily="2" charset="-122"/>
                <a:ea typeface="宋体" panose="02010600030101010101" pitchFamily="2" charset="-122"/>
              </a:rPr>
              <a:t>2000</a:t>
            </a:r>
            <a:r>
              <a:rPr lang="zh-CN" altLang="en-US" sz="2000" dirty="0">
                <a:latin typeface="宋体" panose="02010600030101010101" pitchFamily="2" charset="-122"/>
                <a:ea typeface="宋体" panose="02010600030101010101" pitchFamily="2" charset="-122"/>
              </a:rPr>
              <a:t>年</a:t>
            </a:r>
            <a:r>
              <a:rPr lang="en-US" altLang="zh-CN" sz="2000" dirty="0">
                <a:latin typeface="宋体" panose="02010600030101010101" pitchFamily="2" charset="-122"/>
                <a:ea typeface="宋体" panose="02010600030101010101" pitchFamily="2" charset="-122"/>
              </a:rPr>
              <a:t>1</a:t>
            </a:r>
            <a:r>
              <a:rPr lang="zh-CN" altLang="en-US" sz="2000" dirty="0">
                <a:latin typeface="宋体" panose="02010600030101010101" pitchFamily="2" charset="-122"/>
                <a:ea typeface="宋体" panose="02010600030101010101" pitchFamily="2" charset="-122"/>
              </a:rPr>
              <a:t>月至</a:t>
            </a:r>
            <a:r>
              <a:rPr lang="en-US" altLang="zh-CN" sz="2000" dirty="0">
                <a:latin typeface="宋体" panose="02010600030101010101" pitchFamily="2" charset="-122"/>
                <a:ea typeface="宋体" panose="02010600030101010101" pitchFamily="2" charset="-122"/>
              </a:rPr>
              <a:t>2016</a:t>
            </a:r>
            <a:r>
              <a:rPr lang="zh-CN" altLang="en-US" sz="2000" dirty="0">
                <a:latin typeface="宋体" panose="02010600030101010101" pitchFamily="2" charset="-122"/>
                <a:ea typeface="宋体" panose="02010600030101010101" pitchFamily="2" charset="-122"/>
              </a:rPr>
              <a:t>年</a:t>
            </a:r>
            <a:r>
              <a:rPr lang="en-US" altLang="zh-CN" sz="2000" dirty="0">
                <a:latin typeface="宋体" panose="02010600030101010101" pitchFamily="2" charset="-122"/>
                <a:ea typeface="宋体" panose="02010600030101010101" pitchFamily="2" charset="-122"/>
              </a:rPr>
              <a:t>12</a:t>
            </a:r>
            <a:r>
              <a:rPr lang="zh-CN" altLang="en-US" sz="2000" dirty="0">
                <a:latin typeface="宋体" panose="02010600030101010101" pitchFamily="2" charset="-122"/>
                <a:ea typeface="宋体" panose="02010600030101010101" pitchFamily="2" charset="-122"/>
              </a:rPr>
              <a:t>月，每个月以公司</a:t>
            </a:r>
            <a:r>
              <a:rPr lang="en-US" altLang="zh-CN" sz="2000" dirty="0">
                <a:latin typeface="宋体" panose="02010600030101010101" pitchFamily="2" charset="-122"/>
                <a:ea typeface="宋体" panose="02010600030101010101" pitchFamily="2" charset="-122"/>
              </a:rPr>
              <a:t>news sentiment</a:t>
            </a:r>
            <a:r>
              <a:rPr lang="zh-CN" altLang="en-US" sz="2000" dirty="0">
                <a:latin typeface="宋体" panose="02010600030101010101" pitchFamily="2" charset="-122"/>
                <a:ea typeface="宋体" panose="02010600030101010101" pitchFamily="2" charset="-122"/>
              </a:rPr>
              <a:t>分成</a:t>
            </a:r>
            <a:r>
              <a:rPr lang="en-US" altLang="zh-CN" sz="2000" dirty="0">
                <a:latin typeface="宋体" panose="02010600030101010101" pitchFamily="2" charset="-122"/>
                <a:ea typeface="宋体" panose="02010600030101010101" pitchFamily="2" charset="-122"/>
              </a:rPr>
              <a:t>5</a:t>
            </a:r>
            <a:r>
              <a:rPr lang="zh-CN" altLang="en-US" sz="2000" dirty="0">
                <a:latin typeface="宋体" panose="02010600030101010101" pitchFamily="2" charset="-122"/>
                <a:ea typeface="宋体" panose="02010600030101010101" pitchFamily="2" charset="-122"/>
              </a:rPr>
              <a:t>组，计算下个月每个组的平均收益</a:t>
            </a:r>
            <a:endParaRPr lang="en-US" altLang="zh-CN" sz="2000" dirty="0">
              <a:latin typeface="宋体" panose="02010600030101010101" pitchFamily="2" charset="-122"/>
              <a:ea typeface="宋体" panose="02010600030101010101" pitchFamily="2" charset="-122"/>
            </a:endParaRPr>
          </a:p>
          <a:p>
            <a:r>
              <a:rPr lang="en-US" altLang="zh-CN" sz="2000" dirty="0">
                <a:latin typeface="宋体" panose="02010600030101010101" pitchFamily="2" charset="-122"/>
                <a:ea typeface="宋体" panose="02010600030101010101" pitchFamily="2" charset="-122"/>
              </a:rPr>
              <a:t>Hedge portfolio</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long stocks in good news group</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short stocks in bad news stocks</a:t>
            </a:r>
          </a:p>
          <a:p>
            <a:pPr marL="0" indent="0">
              <a:buNone/>
            </a:pPr>
            <a:endParaRPr lang="en-US" altLang="zh-CN" sz="20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049775"/>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29</a:t>
            </a:fld>
            <a:endParaRPr lang="zh-CN" altLang="en-US"/>
          </a:p>
        </p:txBody>
      </p:sp>
      <p:graphicFrame>
        <p:nvGraphicFramePr>
          <p:cNvPr id="4" name="表格 3">
            <a:extLst>
              <a:ext uri="{FF2B5EF4-FFF2-40B4-BE49-F238E27FC236}">
                <a16:creationId xmlns:a16="http://schemas.microsoft.com/office/drawing/2014/main" id="{26FA3BC8-A8E6-4AD9-9A79-6D0FDE7DBA2C}"/>
              </a:ext>
            </a:extLst>
          </p:cNvPr>
          <p:cNvGraphicFramePr>
            <a:graphicFrameLocks noGrp="1"/>
          </p:cNvGraphicFramePr>
          <p:nvPr>
            <p:extLst>
              <p:ext uri="{D42A27DB-BD31-4B8C-83A1-F6EECF244321}">
                <p14:modId xmlns:p14="http://schemas.microsoft.com/office/powerpoint/2010/main" val="3340996361"/>
              </p:ext>
            </p:extLst>
          </p:nvPr>
        </p:nvGraphicFramePr>
        <p:xfrm>
          <a:off x="1752600" y="2916382"/>
          <a:ext cx="8589816" cy="2812473"/>
        </p:xfrm>
        <a:graphic>
          <a:graphicData uri="http://schemas.openxmlformats.org/drawingml/2006/table">
            <a:tbl>
              <a:tblPr>
                <a:tableStyleId>{5C22544A-7EE6-4342-B048-85BDC9FD1C3A}</a:tableStyleId>
              </a:tblPr>
              <a:tblGrid>
                <a:gridCol w="2043306">
                  <a:extLst>
                    <a:ext uri="{9D8B030D-6E8A-4147-A177-3AD203B41FA5}">
                      <a16:colId xmlns:a16="http://schemas.microsoft.com/office/drawing/2014/main" val="2671785669"/>
                    </a:ext>
                  </a:extLst>
                </a:gridCol>
                <a:gridCol w="1309302">
                  <a:extLst>
                    <a:ext uri="{9D8B030D-6E8A-4147-A177-3AD203B41FA5}">
                      <a16:colId xmlns:a16="http://schemas.microsoft.com/office/drawing/2014/main" val="4063796981"/>
                    </a:ext>
                  </a:extLst>
                </a:gridCol>
                <a:gridCol w="1309302">
                  <a:extLst>
                    <a:ext uri="{9D8B030D-6E8A-4147-A177-3AD203B41FA5}">
                      <a16:colId xmlns:a16="http://schemas.microsoft.com/office/drawing/2014/main" val="3709397326"/>
                    </a:ext>
                  </a:extLst>
                </a:gridCol>
                <a:gridCol w="1309302">
                  <a:extLst>
                    <a:ext uri="{9D8B030D-6E8A-4147-A177-3AD203B41FA5}">
                      <a16:colId xmlns:a16="http://schemas.microsoft.com/office/drawing/2014/main" val="4229427165"/>
                    </a:ext>
                  </a:extLst>
                </a:gridCol>
                <a:gridCol w="1309302">
                  <a:extLst>
                    <a:ext uri="{9D8B030D-6E8A-4147-A177-3AD203B41FA5}">
                      <a16:colId xmlns:a16="http://schemas.microsoft.com/office/drawing/2014/main" val="2692885228"/>
                    </a:ext>
                  </a:extLst>
                </a:gridCol>
                <a:gridCol w="1309302">
                  <a:extLst>
                    <a:ext uri="{9D8B030D-6E8A-4147-A177-3AD203B41FA5}">
                      <a16:colId xmlns:a16="http://schemas.microsoft.com/office/drawing/2014/main" val="1197095635"/>
                    </a:ext>
                  </a:extLst>
                </a:gridCol>
              </a:tblGrid>
              <a:tr h="312497">
                <a:tc>
                  <a:txBody>
                    <a:bodyPr/>
                    <a:lstStyle/>
                    <a:p>
                      <a:pPr algn="ctr" fontAlgn="ctr"/>
                      <a:r>
                        <a:rPr lang="en-US" sz="2000" u="none" strike="noStrike" dirty="0">
                          <a:effectLst/>
                          <a:latin typeface="宋体" panose="02010600030101010101" pitchFamily="2" charset="-122"/>
                          <a:ea typeface="宋体" panose="02010600030101010101" pitchFamily="2" charset="-122"/>
                        </a:rPr>
                        <a:t>Portfolios</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sz="2000" u="none" strike="noStrike">
                          <a:effectLst/>
                          <a:latin typeface="宋体" panose="02010600030101010101" pitchFamily="2" charset="-122"/>
                          <a:ea typeface="宋体" panose="02010600030101010101" pitchFamily="2" charset="-122"/>
                        </a:rPr>
                        <a:t>R</a:t>
                      </a:r>
                      <a:r>
                        <a:rPr lang="en-US" sz="2000" u="none" strike="noStrike" baseline="-25000">
                          <a:effectLst/>
                          <a:latin typeface="宋体" panose="02010600030101010101" pitchFamily="2" charset="-122"/>
                          <a:ea typeface="宋体" panose="02010600030101010101" pitchFamily="2" charset="-122"/>
                        </a:rPr>
                        <a:t>t+1</a:t>
                      </a:r>
                      <a:endParaRPr lang="en-US" sz="2000" b="0" i="1"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sz="2000" u="none" strike="noStrike">
                          <a:effectLst/>
                          <a:latin typeface="宋体" panose="02010600030101010101" pitchFamily="2" charset="-122"/>
                          <a:ea typeface="宋体" panose="02010600030101010101" pitchFamily="2" charset="-122"/>
                        </a:rPr>
                        <a:t>R</a:t>
                      </a:r>
                      <a:r>
                        <a:rPr lang="en-US" sz="2000" u="none" strike="noStrike" baseline="-25000">
                          <a:effectLst/>
                          <a:latin typeface="宋体" panose="02010600030101010101" pitchFamily="2" charset="-122"/>
                          <a:ea typeface="宋体" panose="02010600030101010101" pitchFamily="2" charset="-122"/>
                        </a:rPr>
                        <a:t>CAPM, t+1</a:t>
                      </a:r>
                      <a:endParaRPr lang="en-US" sz="2000" b="0" i="1"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sz="2000" u="none" strike="noStrike">
                          <a:effectLst/>
                          <a:latin typeface="宋体" panose="02010600030101010101" pitchFamily="2" charset="-122"/>
                          <a:ea typeface="宋体" panose="02010600030101010101" pitchFamily="2" charset="-122"/>
                        </a:rPr>
                        <a:t>R</a:t>
                      </a:r>
                      <a:r>
                        <a:rPr lang="en-US" sz="2000" u="none" strike="noStrike" baseline="-25000">
                          <a:effectLst/>
                          <a:latin typeface="宋体" panose="02010600030101010101" pitchFamily="2" charset="-122"/>
                          <a:ea typeface="宋体" panose="02010600030101010101" pitchFamily="2" charset="-122"/>
                        </a:rPr>
                        <a:t>FF3, t+1</a:t>
                      </a:r>
                      <a:endParaRPr lang="en-US" sz="2000" b="0" i="1"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sz="2000" u="none" strike="noStrike">
                          <a:effectLst/>
                          <a:latin typeface="宋体" panose="02010600030101010101" pitchFamily="2" charset="-122"/>
                          <a:ea typeface="宋体" panose="02010600030101010101" pitchFamily="2" charset="-122"/>
                        </a:rPr>
                        <a:t>R</a:t>
                      </a:r>
                      <a:r>
                        <a:rPr lang="en-US" sz="2000" u="none" strike="noStrike" baseline="-25000">
                          <a:effectLst/>
                          <a:latin typeface="宋体" panose="02010600030101010101" pitchFamily="2" charset="-122"/>
                          <a:ea typeface="宋体" panose="02010600030101010101" pitchFamily="2" charset="-122"/>
                        </a:rPr>
                        <a:t>FF4, t+1</a:t>
                      </a:r>
                      <a:endParaRPr lang="en-US" sz="2000" b="0" i="1"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sz="2000" u="none" strike="noStrike">
                          <a:effectLst/>
                          <a:latin typeface="宋体" panose="02010600030101010101" pitchFamily="2" charset="-122"/>
                          <a:ea typeface="宋体" panose="02010600030101010101" pitchFamily="2" charset="-122"/>
                        </a:rPr>
                        <a:t>R</a:t>
                      </a:r>
                      <a:r>
                        <a:rPr lang="en-US" sz="2000" u="none" strike="noStrike" baseline="-25000">
                          <a:effectLst/>
                          <a:latin typeface="宋体" panose="02010600030101010101" pitchFamily="2" charset="-122"/>
                          <a:ea typeface="宋体" panose="02010600030101010101" pitchFamily="2" charset="-122"/>
                        </a:rPr>
                        <a:t>FF5, t+1</a:t>
                      </a:r>
                      <a:endParaRPr lang="en-US" sz="2000" b="0" i="1"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extLst>
                  <a:ext uri="{0D108BD9-81ED-4DB2-BD59-A6C34878D82A}">
                    <a16:rowId xmlns:a16="http://schemas.microsoft.com/office/drawing/2014/main" val="3238636491"/>
                  </a:ext>
                </a:extLst>
              </a:tr>
              <a:tr h="312497">
                <a:tc>
                  <a:txBody>
                    <a:bodyPr/>
                    <a:lstStyle/>
                    <a:p>
                      <a:pPr algn="ctr" fontAlgn="ctr"/>
                      <a:r>
                        <a:rPr lang="en-US" sz="2000" u="none" strike="noStrike" dirty="0">
                          <a:effectLst/>
                          <a:latin typeface="宋体" panose="02010600030101010101" pitchFamily="2" charset="-122"/>
                          <a:ea typeface="宋体" panose="02010600030101010101" pitchFamily="2" charset="-122"/>
                        </a:rPr>
                        <a:t>Bad News</a:t>
                      </a:r>
                      <a:endParaRPr lang="en-US" sz="20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t"/>
                      <a:r>
                        <a:rPr lang="en-US" altLang="zh-CN" sz="2000" u="none" strike="noStrike">
                          <a:effectLst/>
                          <a:latin typeface="宋体" panose="02010600030101010101" pitchFamily="2" charset="-122"/>
                          <a:ea typeface="宋体" panose="02010600030101010101" pitchFamily="2" charset="-122"/>
                        </a:rPr>
                        <a:t>0.661 </a:t>
                      </a:r>
                      <a:endParaRPr lang="en-US" altLang="zh-CN" sz="20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tc>
                <a:tc>
                  <a:txBody>
                    <a:bodyPr/>
                    <a:lstStyle/>
                    <a:p>
                      <a:pPr algn="ctr" fontAlgn="t"/>
                      <a:r>
                        <a:rPr lang="en-US" altLang="zh-CN" sz="2000" u="none" strike="noStrike">
                          <a:effectLst/>
                          <a:latin typeface="宋体" panose="02010600030101010101" pitchFamily="2" charset="-122"/>
                          <a:ea typeface="宋体" panose="02010600030101010101" pitchFamily="2" charset="-122"/>
                        </a:rPr>
                        <a:t>0.007 </a:t>
                      </a:r>
                      <a:endParaRPr lang="en-US" altLang="zh-CN" sz="20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tc>
                <a:tc>
                  <a:txBody>
                    <a:bodyPr/>
                    <a:lstStyle/>
                    <a:p>
                      <a:pPr algn="ctr" fontAlgn="t"/>
                      <a:r>
                        <a:rPr lang="en-US" altLang="zh-CN" sz="2000" u="none" strike="noStrike">
                          <a:effectLst/>
                          <a:latin typeface="宋体" panose="02010600030101010101" pitchFamily="2" charset="-122"/>
                          <a:ea typeface="宋体" panose="02010600030101010101" pitchFamily="2" charset="-122"/>
                        </a:rPr>
                        <a:t>-0.227 </a:t>
                      </a:r>
                      <a:endParaRPr lang="en-US" altLang="zh-CN" sz="20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tc>
                <a:tc>
                  <a:txBody>
                    <a:bodyPr/>
                    <a:lstStyle/>
                    <a:p>
                      <a:pPr algn="ctr" fontAlgn="t"/>
                      <a:r>
                        <a:rPr lang="en-US" altLang="zh-CN" sz="2000" u="none" strike="noStrike">
                          <a:effectLst/>
                          <a:latin typeface="宋体" panose="02010600030101010101" pitchFamily="2" charset="-122"/>
                          <a:ea typeface="宋体" panose="02010600030101010101" pitchFamily="2" charset="-122"/>
                        </a:rPr>
                        <a:t>-0.130 </a:t>
                      </a:r>
                      <a:endParaRPr lang="en-US" altLang="zh-CN" sz="20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tc>
                <a:tc>
                  <a:txBody>
                    <a:bodyPr/>
                    <a:lstStyle/>
                    <a:p>
                      <a:pPr algn="ctr" fontAlgn="t"/>
                      <a:r>
                        <a:rPr lang="en-US" altLang="zh-CN" sz="2000" u="none" strike="noStrike">
                          <a:effectLst/>
                          <a:latin typeface="宋体" panose="02010600030101010101" pitchFamily="2" charset="-122"/>
                          <a:ea typeface="宋体" panose="02010600030101010101" pitchFamily="2" charset="-122"/>
                        </a:rPr>
                        <a:t>-0.193 </a:t>
                      </a:r>
                      <a:endParaRPr lang="en-US" altLang="zh-CN" sz="20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tc>
                <a:extLst>
                  <a:ext uri="{0D108BD9-81ED-4DB2-BD59-A6C34878D82A}">
                    <a16:rowId xmlns:a16="http://schemas.microsoft.com/office/drawing/2014/main" val="3838618005"/>
                  </a:ext>
                </a:extLst>
              </a:tr>
              <a:tr h="312497">
                <a:tc>
                  <a:txBody>
                    <a:bodyPr/>
                    <a:lstStyle/>
                    <a:p>
                      <a:pPr algn="ctr" fontAlgn="ctr"/>
                      <a:r>
                        <a:rPr lang="en-US" altLang="zh-CN" sz="2000" u="none" strike="noStrike">
                          <a:effectLst/>
                          <a:latin typeface="宋体" panose="02010600030101010101" pitchFamily="2" charset="-122"/>
                          <a:ea typeface="宋体" panose="02010600030101010101" pitchFamily="2" charset="-122"/>
                        </a:rPr>
                        <a:t>2</a:t>
                      </a:r>
                      <a:endParaRPr lang="en-US" altLang="zh-CN" sz="20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t"/>
                      <a:r>
                        <a:rPr lang="en-US" altLang="zh-CN" sz="2000" u="none" strike="noStrike">
                          <a:effectLst/>
                          <a:latin typeface="宋体" panose="02010600030101010101" pitchFamily="2" charset="-122"/>
                          <a:ea typeface="宋体" panose="02010600030101010101" pitchFamily="2" charset="-122"/>
                        </a:rPr>
                        <a:t>0.902 </a:t>
                      </a:r>
                      <a:endParaRPr lang="en-US" altLang="zh-CN" sz="20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tc>
                <a:tc>
                  <a:txBody>
                    <a:bodyPr/>
                    <a:lstStyle/>
                    <a:p>
                      <a:pPr algn="ctr" fontAlgn="t"/>
                      <a:r>
                        <a:rPr lang="en-US" altLang="zh-CN" sz="2000" u="none" strike="noStrike">
                          <a:effectLst/>
                          <a:latin typeface="宋体" panose="02010600030101010101" pitchFamily="2" charset="-122"/>
                          <a:ea typeface="宋体" panose="02010600030101010101" pitchFamily="2" charset="-122"/>
                        </a:rPr>
                        <a:t>0.277 </a:t>
                      </a:r>
                      <a:endParaRPr lang="en-US" altLang="zh-CN" sz="20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tc>
                <a:tc>
                  <a:txBody>
                    <a:bodyPr/>
                    <a:lstStyle/>
                    <a:p>
                      <a:pPr algn="ctr" fontAlgn="t"/>
                      <a:r>
                        <a:rPr lang="en-US" altLang="zh-CN" sz="2000" u="none" strike="noStrike">
                          <a:effectLst/>
                          <a:latin typeface="宋体" panose="02010600030101010101" pitchFamily="2" charset="-122"/>
                          <a:ea typeface="宋体" panose="02010600030101010101" pitchFamily="2" charset="-122"/>
                        </a:rPr>
                        <a:t>0.034 </a:t>
                      </a:r>
                      <a:endParaRPr lang="en-US" altLang="zh-CN" sz="20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tc>
                <a:tc>
                  <a:txBody>
                    <a:bodyPr/>
                    <a:lstStyle/>
                    <a:p>
                      <a:pPr algn="ctr" fontAlgn="t"/>
                      <a:r>
                        <a:rPr lang="en-US" altLang="zh-CN" sz="2000" u="none" strike="noStrike">
                          <a:effectLst/>
                          <a:latin typeface="宋体" panose="02010600030101010101" pitchFamily="2" charset="-122"/>
                          <a:ea typeface="宋体" panose="02010600030101010101" pitchFamily="2" charset="-122"/>
                        </a:rPr>
                        <a:t>0.105 </a:t>
                      </a:r>
                      <a:endParaRPr lang="en-US" altLang="zh-CN" sz="20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tc>
                <a:tc>
                  <a:txBody>
                    <a:bodyPr/>
                    <a:lstStyle/>
                    <a:p>
                      <a:pPr algn="ctr" fontAlgn="t"/>
                      <a:r>
                        <a:rPr lang="en-US" altLang="zh-CN" sz="2000" u="none" strike="noStrike">
                          <a:effectLst/>
                          <a:latin typeface="宋体" panose="02010600030101010101" pitchFamily="2" charset="-122"/>
                          <a:ea typeface="宋体" panose="02010600030101010101" pitchFamily="2" charset="-122"/>
                        </a:rPr>
                        <a:t>0.003 </a:t>
                      </a:r>
                      <a:endParaRPr lang="en-US" altLang="zh-CN" sz="20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tc>
                <a:extLst>
                  <a:ext uri="{0D108BD9-81ED-4DB2-BD59-A6C34878D82A}">
                    <a16:rowId xmlns:a16="http://schemas.microsoft.com/office/drawing/2014/main" val="1058117894"/>
                  </a:ext>
                </a:extLst>
              </a:tr>
              <a:tr h="312497">
                <a:tc>
                  <a:txBody>
                    <a:bodyPr/>
                    <a:lstStyle/>
                    <a:p>
                      <a:pPr algn="ctr" fontAlgn="ctr"/>
                      <a:r>
                        <a:rPr lang="en-US" altLang="zh-CN" sz="2000" u="none" strike="noStrike">
                          <a:effectLst/>
                          <a:latin typeface="宋体" panose="02010600030101010101" pitchFamily="2" charset="-122"/>
                          <a:ea typeface="宋体" panose="02010600030101010101" pitchFamily="2" charset="-122"/>
                        </a:rPr>
                        <a:t>3</a:t>
                      </a:r>
                      <a:endParaRPr lang="en-US" altLang="zh-CN" sz="20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t"/>
                      <a:r>
                        <a:rPr lang="en-US" altLang="zh-CN" sz="2000" u="none" strike="noStrike">
                          <a:effectLst/>
                          <a:latin typeface="宋体" panose="02010600030101010101" pitchFamily="2" charset="-122"/>
                          <a:ea typeface="宋体" panose="02010600030101010101" pitchFamily="2" charset="-122"/>
                        </a:rPr>
                        <a:t>0.934 </a:t>
                      </a:r>
                      <a:endParaRPr lang="en-US" altLang="zh-CN" sz="20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tc>
                <a:tc>
                  <a:txBody>
                    <a:bodyPr/>
                    <a:lstStyle/>
                    <a:p>
                      <a:pPr algn="ctr" fontAlgn="t"/>
                      <a:r>
                        <a:rPr lang="en-US" altLang="zh-CN" sz="2000" u="none" strike="noStrike">
                          <a:effectLst/>
                          <a:latin typeface="宋体" panose="02010600030101010101" pitchFamily="2" charset="-122"/>
                          <a:ea typeface="宋体" panose="02010600030101010101" pitchFamily="2" charset="-122"/>
                        </a:rPr>
                        <a:t>0.343 </a:t>
                      </a:r>
                      <a:endParaRPr lang="en-US" altLang="zh-CN" sz="20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tc>
                <a:tc>
                  <a:txBody>
                    <a:bodyPr/>
                    <a:lstStyle/>
                    <a:p>
                      <a:pPr algn="ctr" fontAlgn="t"/>
                      <a:r>
                        <a:rPr lang="en-US" altLang="zh-CN" sz="2000" u="none" strike="noStrike">
                          <a:effectLst/>
                          <a:latin typeface="宋体" panose="02010600030101010101" pitchFamily="2" charset="-122"/>
                          <a:ea typeface="宋体" panose="02010600030101010101" pitchFamily="2" charset="-122"/>
                        </a:rPr>
                        <a:t>0.122 </a:t>
                      </a:r>
                      <a:endParaRPr lang="en-US" altLang="zh-CN" sz="20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tc>
                <a:tc>
                  <a:txBody>
                    <a:bodyPr/>
                    <a:lstStyle/>
                    <a:p>
                      <a:pPr algn="ctr" fontAlgn="t"/>
                      <a:r>
                        <a:rPr lang="en-US" altLang="zh-CN" sz="2000" u="none" strike="noStrike">
                          <a:effectLst/>
                          <a:latin typeface="宋体" panose="02010600030101010101" pitchFamily="2" charset="-122"/>
                          <a:ea typeface="宋体" panose="02010600030101010101" pitchFamily="2" charset="-122"/>
                        </a:rPr>
                        <a:t>0.168 </a:t>
                      </a:r>
                      <a:endParaRPr lang="en-US" altLang="zh-CN" sz="20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tc>
                <a:tc>
                  <a:txBody>
                    <a:bodyPr/>
                    <a:lstStyle/>
                    <a:p>
                      <a:pPr algn="ctr" fontAlgn="t"/>
                      <a:r>
                        <a:rPr lang="en-US" altLang="zh-CN" sz="2000" u="none" strike="noStrike">
                          <a:effectLst/>
                          <a:latin typeface="宋体" panose="02010600030101010101" pitchFamily="2" charset="-122"/>
                          <a:ea typeface="宋体" panose="02010600030101010101" pitchFamily="2" charset="-122"/>
                        </a:rPr>
                        <a:t>0.096 </a:t>
                      </a:r>
                      <a:endParaRPr lang="en-US" altLang="zh-CN" sz="20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tc>
                <a:extLst>
                  <a:ext uri="{0D108BD9-81ED-4DB2-BD59-A6C34878D82A}">
                    <a16:rowId xmlns:a16="http://schemas.microsoft.com/office/drawing/2014/main" val="1800885948"/>
                  </a:ext>
                </a:extLst>
              </a:tr>
              <a:tr h="312497">
                <a:tc>
                  <a:txBody>
                    <a:bodyPr/>
                    <a:lstStyle/>
                    <a:p>
                      <a:pPr algn="ctr" fontAlgn="ctr"/>
                      <a:r>
                        <a:rPr lang="en-US" altLang="zh-CN" sz="2000" u="none" strike="noStrike">
                          <a:effectLst/>
                          <a:latin typeface="宋体" panose="02010600030101010101" pitchFamily="2" charset="-122"/>
                          <a:ea typeface="宋体" panose="02010600030101010101" pitchFamily="2" charset="-122"/>
                        </a:rPr>
                        <a:t>4</a:t>
                      </a:r>
                      <a:endParaRPr lang="en-US" altLang="zh-CN" sz="20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t"/>
                      <a:r>
                        <a:rPr lang="en-US" altLang="zh-CN" sz="2000" u="none" strike="noStrike">
                          <a:effectLst/>
                          <a:latin typeface="宋体" panose="02010600030101010101" pitchFamily="2" charset="-122"/>
                          <a:ea typeface="宋体" panose="02010600030101010101" pitchFamily="2" charset="-122"/>
                        </a:rPr>
                        <a:t>1.113 </a:t>
                      </a:r>
                      <a:endParaRPr lang="en-US" altLang="zh-CN" sz="20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tc>
                <a:tc>
                  <a:txBody>
                    <a:bodyPr/>
                    <a:lstStyle/>
                    <a:p>
                      <a:pPr algn="ctr" fontAlgn="t"/>
                      <a:r>
                        <a:rPr lang="en-US" altLang="zh-CN" sz="2000" u="none" strike="noStrike" dirty="0">
                          <a:effectLst/>
                          <a:latin typeface="宋体" panose="02010600030101010101" pitchFamily="2" charset="-122"/>
                          <a:ea typeface="宋体" panose="02010600030101010101" pitchFamily="2" charset="-122"/>
                        </a:rPr>
                        <a:t>0.522 </a:t>
                      </a:r>
                      <a:endParaRPr lang="en-US" altLang="zh-CN" sz="20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tc>
                <a:tc>
                  <a:txBody>
                    <a:bodyPr/>
                    <a:lstStyle/>
                    <a:p>
                      <a:pPr algn="ctr" fontAlgn="t"/>
                      <a:r>
                        <a:rPr lang="en-US" altLang="zh-CN" sz="2000" u="none" strike="noStrike">
                          <a:effectLst/>
                          <a:latin typeface="宋体" panose="02010600030101010101" pitchFamily="2" charset="-122"/>
                          <a:ea typeface="宋体" panose="02010600030101010101" pitchFamily="2" charset="-122"/>
                        </a:rPr>
                        <a:t>0.301 </a:t>
                      </a:r>
                      <a:endParaRPr lang="en-US" altLang="zh-CN" sz="20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tc>
                <a:tc>
                  <a:txBody>
                    <a:bodyPr/>
                    <a:lstStyle/>
                    <a:p>
                      <a:pPr algn="ctr" fontAlgn="t"/>
                      <a:r>
                        <a:rPr lang="en-US" altLang="zh-CN" sz="2000" u="none" strike="noStrike">
                          <a:effectLst/>
                          <a:latin typeface="宋体" panose="02010600030101010101" pitchFamily="2" charset="-122"/>
                          <a:ea typeface="宋体" panose="02010600030101010101" pitchFamily="2" charset="-122"/>
                        </a:rPr>
                        <a:t>0.332 </a:t>
                      </a:r>
                      <a:endParaRPr lang="en-US" altLang="zh-CN" sz="20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tc>
                <a:tc>
                  <a:txBody>
                    <a:bodyPr/>
                    <a:lstStyle/>
                    <a:p>
                      <a:pPr algn="ctr" fontAlgn="t"/>
                      <a:r>
                        <a:rPr lang="en-US" altLang="zh-CN" sz="2000" u="none" strike="noStrike">
                          <a:effectLst/>
                          <a:latin typeface="宋体" panose="02010600030101010101" pitchFamily="2" charset="-122"/>
                          <a:ea typeface="宋体" panose="02010600030101010101" pitchFamily="2" charset="-122"/>
                        </a:rPr>
                        <a:t>0.294 </a:t>
                      </a:r>
                      <a:endParaRPr lang="en-US" altLang="zh-CN" sz="20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tc>
                <a:extLst>
                  <a:ext uri="{0D108BD9-81ED-4DB2-BD59-A6C34878D82A}">
                    <a16:rowId xmlns:a16="http://schemas.microsoft.com/office/drawing/2014/main" val="2639069780"/>
                  </a:ext>
                </a:extLst>
              </a:tr>
              <a:tr h="312497">
                <a:tc>
                  <a:txBody>
                    <a:bodyPr/>
                    <a:lstStyle/>
                    <a:p>
                      <a:pPr algn="ctr" fontAlgn="ctr"/>
                      <a:r>
                        <a:rPr lang="en-US" sz="2000" u="none" strike="noStrike">
                          <a:effectLst/>
                          <a:latin typeface="宋体" panose="02010600030101010101" pitchFamily="2" charset="-122"/>
                          <a:ea typeface="宋体" panose="02010600030101010101" pitchFamily="2" charset="-122"/>
                        </a:rPr>
                        <a:t>Good News</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t"/>
                      <a:r>
                        <a:rPr lang="en-US" altLang="zh-CN" sz="2000" u="none" strike="noStrike">
                          <a:effectLst/>
                          <a:latin typeface="宋体" panose="02010600030101010101" pitchFamily="2" charset="-122"/>
                          <a:ea typeface="宋体" panose="02010600030101010101" pitchFamily="2" charset="-122"/>
                        </a:rPr>
                        <a:t>1.282 </a:t>
                      </a:r>
                      <a:endParaRPr lang="en-US" altLang="zh-CN" sz="20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tc>
                <a:tc>
                  <a:txBody>
                    <a:bodyPr/>
                    <a:lstStyle/>
                    <a:p>
                      <a:pPr algn="ctr" fontAlgn="t"/>
                      <a:r>
                        <a:rPr lang="en-US" altLang="zh-CN" sz="2000" u="none" strike="noStrike">
                          <a:effectLst/>
                          <a:latin typeface="宋体" panose="02010600030101010101" pitchFamily="2" charset="-122"/>
                          <a:ea typeface="宋体" panose="02010600030101010101" pitchFamily="2" charset="-122"/>
                        </a:rPr>
                        <a:t>0.712 </a:t>
                      </a:r>
                      <a:endParaRPr lang="en-US" altLang="zh-CN" sz="20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tc>
                <a:tc>
                  <a:txBody>
                    <a:bodyPr/>
                    <a:lstStyle/>
                    <a:p>
                      <a:pPr algn="ctr" fontAlgn="t"/>
                      <a:r>
                        <a:rPr lang="en-US" altLang="zh-CN" sz="2000" u="none" strike="noStrike" dirty="0">
                          <a:effectLst/>
                          <a:latin typeface="宋体" panose="02010600030101010101" pitchFamily="2" charset="-122"/>
                          <a:ea typeface="宋体" panose="02010600030101010101" pitchFamily="2" charset="-122"/>
                        </a:rPr>
                        <a:t>0.509 </a:t>
                      </a:r>
                      <a:endParaRPr lang="en-US" altLang="zh-CN" sz="20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tc>
                <a:tc>
                  <a:txBody>
                    <a:bodyPr/>
                    <a:lstStyle/>
                    <a:p>
                      <a:pPr algn="ctr" fontAlgn="t"/>
                      <a:r>
                        <a:rPr lang="en-US" altLang="zh-CN" sz="2000" u="none" strike="noStrike">
                          <a:effectLst/>
                          <a:latin typeface="宋体" panose="02010600030101010101" pitchFamily="2" charset="-122"/>
                          <a:ea typeface="宋体" panose="02010600030101010101" pitchFamily="2" charset="-122"/>
                        </a:rPr>
                        <a:t>0.549 </a:t>
                      </a:r>
                      <a:endParaRPr lang="en-US" altLang="zh-CN" sz="20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tc>
                <a:tc>
                  <a:txBody>
                    <a:bodyPr/>
                    <a:lstStyle/>
                    <a:p>
                      <a:pPr algn="ctr" fontAlgn="t"/>
                      <a:r>
                        <a:rPr lang="en-US" altLang="zh-CN" sz="2000" u="none" strike="noStrike">
                          <a:effectLst/>
                          <a:latin typeface="宋体" panose="02010600030101010101" pitchFamily="2" charset="-122"/>
                          <a:ea typeface="宋体" panose="02010600030101010101" pitchFamily="2" charset="-122"/>
                        </a:rPr>
                        <a:t>0.523 </a:t>
                      </a:r>
                      <a:endParaRPr lang="en-US" altLang="zh-CN" sz="20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tc>
                <a:extLst>
                  <a:ext uri="{0D108BD9-81ED-4DB2-BD59-A6C34878D82A}">
                    <a16:rowId xmlns:a16="http://schemas.microsoft.com/office/drawing/2014/main" val="2984446127"/>
                  </a:ext>
                </a:extLst>
              </a:tr>
              <a:tr h="312497">
                <a:tc>
                  <a:txBody>
                    <a:bodyPr/>
                    <a:lstStyle/>
                    <a:p>
                      <a:pPr algn="ctr" fontAlgn="ctr"/>
                      <a:r>
                        <a:rPr lang="zh-CN" altLang="en-US" sz="2000" u="none" strike="noStrike">
                          <a:effectLst/>
                          <a:latin typeface="宋体" panose="02010600030101010101" pitchFamily="2" charset="-122"/>
                          <a:ea typeface="宋体" panose="02010600030101010101" pitchFamily="2" charset="-122"/>
                        </a:rPr>
                        <a:t>　</a:t>
                      </a:r>
                      <a:endParaRPr lang="zh-CN" altLang="en-US" sz="20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t"/>
                      <a:r>
                        <a:rPr lang="zh-CN" altLang="en-US" sz="2000" u="none" strike="noStrike">
                          <a:effectLst/>
                          <a:latin typeface="宋体" panose="02010600030101010101" pitchFamily="2" charset="-122"/>
                          <a:ea typeface="宋体" panose="02010600030101010101" pitchFamily="2" charset="-122"/>
                        </a:rPr>
                        <a:t>　</a:t>
                      </a:r>
                      <a:endParaRPr lang="zh-CN" altLang="en-US" sz="20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tc>
                <a:tc>
                  <a:txBody>
                    <a:bodyPr/>
                    <a:lstStyle/>
                    <a:p>
                      <a:pPr algn="ctr" fontAlgn="t"/>
                      <a:r>
                        <a:rPr lang="zh-CN" altLang="en-US" sz="2000" u="none" strike="noStrike">
                          <a:effectLst/>
                          <a:latin typeface="宋体" panose="02010600030101010101" pitchFamily="2" charset="-122"/>
                          <a:ea typeface="宋体" panose="02010600030101010101" pitchFamily="2" charset="-122"/>
                        </a:rPr>
                        <a:t>　</a:t>
                      </a:r>
                      <a:endParaRPr lang="zh-CN" altLang="en-US" sz="20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tc>
                <a:tc>
                  <a:txBody>
                    <a:bodyPr/>
                    <a:lstStyle/>
                    <a:p>
                      <a:pPr algn="ctr" fontAlgn="t"/>
                      <a:r>
                        <a:rPr lang="zh-CN" altLang="en-US" sz="2000" u="none" strike="noStrike">
                          <a:effectLst/>
                          <a:latin typeface="宋体" panose="02010600030101010101" pitchFamily="2" charset="-122"/>
                          <a:ea typeface="宋体" panose="02010600030101010101" pitchFamily="2" charset="-122"/>
                        </a:rPr>
                        <a:t>　</a:t>
                      </a:r>
                      <a:endParaRPr lang="zh-CN" altLang="en-US" sz="20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tc>
                <a:tc>
                  <a:txBody>
                    <a:bodyPr/>
                    <a:lstStyle/>
                    <a:p>
                      <a:pPr algn="ctr" fontAlgn="t"/>
                      <a:r>
                        <a:rPr lang="zh-CN" altLang="en-US" sz="2000" u="none" strike="noStrike" dirty="0">
                          <a:effectLst/>
                          <a:latin typeface="宋体" panose="02010600030101010101" pitchFamily="2" charset="-122"/>
                          <a:ea typeface="宋体" panose="02010600030101010101" pitchFamily="2" charset="-122"/>
                        </a:rPr>
                        <a:t>　</a:t>
                      </a:r>
                      <a:endParaRPr lang="zh-CN" altLang="en-US" sz="20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tc>
                <a:tc>
                  <a:txBody>
                    <a:bodyPr/>
                    <a:lstStyle/>
                    <a:p>
                      <a:pPr algn="ctr" fontAlgn="t"/>
                      <a:r>
                        <a:rPr lang="zh-CN" altLang="en-US" sz="2000" u="none" strike="noStrike">
                          <a:effectLst/>
                          <a:latin typeface="宋体" panose="02010600030101010101" pitchFamily="2" charset="-122"/>
                          <a:ea typeface="宋体" panose="02010600030101010101" pitchFamily="2" charset="-122"/>
                        </a:rPr>
                        <a:t>　</a:t>
                      </a:r>
                      <a:endParaRPr lang="zh-CN" altLang="en-US" sz="20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tc>
                <a:extLst>
                  <a:ext uri="{0D108BD9-81ED-4DB2-BD59-A6C34878D82A}">
                    <a16:rowId xmlns:a16="http://schemas.microsoft.com/office/drawing/2014/main" val="2901174423"/>
                  </a:ext>
                </a:extLst>
              </a:tr>
              <a:tr h="312497">
                <a:tc rowSpan="2">
                  <a:txBody>
                    <a:bodyPr/>
                    <a:lstStyle/>
                    <a:p>
                      <a:pPr algn="ctr" fontAlgn="ctr"/>
                      <a:r>
                        <a:rPr lang="en-US" sz="2000" u="none" strike="noStrike">
                          <a:effectLst/>
                          <a:latin typeface="宋体" panose="02010600030101010101" pitchFamily="2" charset="-122"/>
                          <a:ea typeface="宋体" panose="02010600030101010101" pitchFamily="2" charset="-122"/>
                        </a:rPr>
                        <a:t>Good-Bad</a:t>
                      </a:r>
                      <a:endParaRPr lang="en-US" sz="20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t"/>
                      <a:r>
                        <a:rPr lang="en-US" altLang="zh-CN" sz="2000" u="none" strike="noStrike">
                          <a:effectLst/>
                          <a:latin typeface="宋体" panose="02010600030101010101" pitchFamily="2" charset="-122"/>
                          <a:ea typeface="宋体" panose="02010600030101010101" pitchFamily="2" charset="-122"/>
                        </a:rPr>
                        <a:t>0.621***</a:t>
                      </a:r>
                      <a:endParaRPr lang="en-US" altLang="zh-CN" sz="2000" b="1"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tc>
                <a:tc>
                  <a:txBody>
                    <a:bodyPr/>
                    <a:lstStyle/>
                    <a:p>
                      <a:pPr algn="ctr" fontAlgn="t"/>
                      <a:r>
                        <a:rPr lang="en-US" altLang="zh-CN" sz="2000" u="none" strike="noStrike">
                          <a:effectLst/>
                          <a:latin typeface="宋体" panose="02010600030101010101" pitchFamily="2" charset="-122"/>
                          <a:ea typeface="宋体" panose="02010600030101010101" pitchFamily="2" charset="-122"/>
                        </a:rPr>
                        <a:t>0.705***</a:t>
                      </a:r>
                      <a:endParaRPr lang="en-US" altLang="zh-CN" sz="2000" b="1"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tc>
                <a:tc>
                  <a:txBody>
                    <a:bodyPr/>
                    <a:lstStyle/>
                    <a:p>
                      <a:pPr algn="ctr" fontAlgn="t"/>
                      <a:r>
                        <a:rPr lang="en-US" altLang="zh-CN" sz="2000" u="none" strike="noStrike">
                          <a:effectLst/>
                          <a:latin typeface="宋体" panose="02010600030101010101" pitchFamily="2" charset="-122"/>
                          <a:ea typeface="宋体" panose="02010600030101010101" pitchFamily="2" charset="-122"/>
                        </a:rPr>
                        <a:t>0.736***</a:t>
                      </a:r>
                      <a:endParaRPr lang="en-US" altLang="zh-CN" sz="2000" b="1"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tc>
                <a:tc>
                  <a:txBody>
                    <a:bodyPr/>
                    <a:lstStyle/>
                    <a:p>
                      <a:pPr algn="ctr" fontAlgn="t"/>
                      <a:r>
                        <a:rPr lang="en-US" altLang="zh-CN" sz="2000" u="none" strike="noStrike" dirty="0">
                          <a:effectLst/>
                          <a:latin typeface="宋体" panose="02010600030101010101" pitchFamily="2" charset="-122"/>
                          <a:ea typeface="宋体" panose="02010600030101010101" pitchFamily="2" charset="-122"/>
                        </a:rPr>
                        <a:t>0.679***</a:t>
                      </a:r>
                      <a:endParaRPr lang="en-US" altLang="zh-CN" sz="2000" b="1"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tc>
                <a:tc>
                  <a:txBody>
                    <a:bodyPr/>
                    <a:lstStyle/>
                    <a:p>
                      <a:pPr algn="ctr" fontAlgn="t"/>
                      <a:r>
                        <a:rPr lang="en-US" altLang="zh-CN" sz="2000" u="none" strike="noStrike" dirty="0">
                          <a:effectLst/>
                          <a:latin typeface="宋体" panose="02010600030101010101" pitchFamily="2" charset="-122"/>
                          <a:ea typeface="宋体" panose="02010600030101010101" pitchFamily="2" charset="-122"/>
                        </a:rPr>
                        <a:t>0.716***</a:t>
                      </a:r>
                      <a:endParaRPr lang="en-US" altLang="zh-CN" sz="2000" b="1"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tc>
                <a:extLst>
                  <a:ext uri="{0D108BD9-81ED-4DB2-BD59-A6C34878D82A}">
                    <a16:rowId xmlns:a16="http://schemas.microsoft.com/office/drawing/2014/main" val="2820230615"/>
                  </a:ext>
                </a:extLst>
              </a:tr>
              <a:tr h="312497">
                <a:tc vMerge="1">
                  <a:txBody>
                    <a:bodyPr/>
                    <a:lstStyle/>
                    <a:p>
                      <a:endParaRPr lang="zh-CN" altLang="en-US"/>
                    </a:p>
                  </a:txBody>
                  <a:tcPr/>
                </a:tc>
                <a:tc>
                  <a:txBody>
                    <a:bodyPr/>
                    <a:lstStyle/>
                    <a:p>
                      <a:pPr algn="ctr" fontAlgn="t"/>
                      <a:r>
                        <a:rPr lang="en-US" altLang="zh-CN" sz="2000" u="none" strike="noStrike">
                          <a:effectLst/>
                          <a:latin typeface="宋体" panose="02010600030101010101" pitchFamily="2" charset="-122"/>
                          <a:ea typeface="宋体" panose="02010600030101010101" pitchFamily="2" charset="-122"/>
                        </a:rPr>
                        <a:t>(4.15)</a:t>
                      </a:r>
                      <a:endParaRPr lang="en-US" altLang="zh-CN" sz="2000" b="1"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tc>
                <a:tc>
                  <a:txBody>
                    <a:bodyPr/>
                    <a:lstStyle/>
                    <a:p>
                      <a:pPr algn="ctr" fontAlgn="t"/>
                      <a:r>
                        <a:rPr lang="en-US" altLang="zh-CN" sz="2000" u="none" strike="noStrike">
                          <a:effectLst/>
                          <a:latin typeface="宋体" panose="02010600030101010101" pitchFamily="2" charset="-122"/>
                          <a:ea typeface="宋体" panose="02010600030101010101" pitchFamily="2" charset="-122"/>
                        </a:rPr>
                        <a:t>(5.14)</a:t>
                      </a:r>
                      <a:endParaRPr lang="en-US" altLang="zh-CN" sz="2000" b="1"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tc>
                <a:tc>
                  <a:txBody>
                    <a:bodyPr/>
                    <a:lstStyle/>
                    <a:p>
                      <a:pPr algn="ctr" fontAlgn="t"/>
                      <a:r>
                        <a:rPr lang="en-US" altLang="zh-CN" sz="2000" u="none" strike="noStrike">
                          <a:effectLst/>
                          <a:latin typeface="宋体" panose="02010600030101010101" pitchFamily="2" charset="-122"/>
                          <a:ea typeface="宋体" panose="02010600030101010101" pitchFamily="2" charset="-122"/>
                        </a:rPr>
                        <a:t>(5.26)</a:t>
                      </a:r>
                      <a:endParaRPr lang="en-US" altLang="zh-CN" sz="2000" b="1"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tc>
                <a:tc>
                  <a:txBody>
                    <a:bodyPr/>
                    <a:lstStyle/>
                    <a:p>
                      <a:pPr algn="ctr" fontAlgn="t"/>
                      <a:r>
                        <a:rPr lang="en-US" altLang="zh-CN" sz="2000" u="none" strike="noStrike">
                          <a:effectLst/>
                          <a:latin typeface="宋体" panose="02010600030101010101" pitchFamily="2" charset="-122"/>
                          <a:ea typeface="宋体" panose="02010600030101010101" pitchFamily="2" charset="-122"/>
                        </a:rPr>
                        <a:t>(5.29)</a:t>
                      </a:r>
                      <a:endParaRPr lang="en-US" altLang="zh-CN" sz="2000" b="1"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tc>
                <a:tc>
                  <a:txBody>
                    <a:bodyPr/>
                    <a:lstStyle/>
                    <a:p>
                      <a:pPr algn="ctr" fontAlgn="t"/>
                      <a:r>
                        <a:rPr lang="en-US" altLang="zh-CN" sz="2000" u="none" strike="noStrike" dirty="0">
                          <a:effectLst/>
                          <a:latin typeface="宋体" panose="02010600030101010101" pitchFamily="2" charset="-122"/>
                          <a:ea typeface="宋体" panose="02010600030101010101" pitchFamily="2" charset="-122"/>
                        </a:rPr>
                        <a:t>(4.95)</a:t>
                      </a:r>
                      <a:endParaRPr lang="en-US" altLang="zh-CN" sz="2000" b="1"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tc>
                <a:extLst>
                  <a:ext uri="{0D108BD9-81ED-4DB2-BD59-A6C34878D82A}">
                    <a16:rowId xmlns:a16="http://schemas.microsoft.com/office/drawing/2014/main" val="3050129442"/>
                  </a:ext>
                </a:extLst>
              </a:tr>
            </a:tbl>
          </a:graphicData>
        </a:graphic>
      </p:graphicFrame>
    </p:spTree>
    <p:extLst>
      <p:ext uri="{BB962C8B-B14F-4D97-AF65-F5344CB8AC3E}">
        <p14:creationId xmlns:p14="http://schemas.microsoft.com/office/powerpoint/2010/main" val="2150623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6"/>
            <a:ext cx="10515600" cy="679904"/>
          </a:xfrm>
        </p:spPr>
        <p:txBody>
          <a:bodyPr>
            <a:normAutofit/>
          </a:bodyPr>
          <a:lstStyle/>
          <a:p>
            <a:r>
              <a:rPr lang="zh-CN" altLang="en-US" sz="2800" dirty="0">
                <a:latin typeface="宋体" panose="02010600030101010101" pitchFamily="2" charset="-122"/>
                <a:ea typeface="宋体" panose="02010600030101010101" pitchFamily="2" charset="-122"/>
              </a:rPr>
              <a:t>做市业务</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205803"/>
            <a:ext cx="10515600" cy="4971160"/>
          </a:xfrm>
        </p:spPr>
        <p:txBody>
          <a:bodyPr>
            <a:normAutofit/>
          </a:bodyPr>
          <a:lstStyle/>
          <a:p>
            <a:r>
              <a:rPr lang="zh-CN" altLang="en-US" sz="2000" dirty="0">
                <a:latin typeface="宋体" panose="02010600030101010101" pitchFamily="2" charset="-122"/>
                <a:ea typeface="宋体" panose="02010600030101010101" pitchFamily="2" charset="-122"/>
              </a:rPr>
              <a:t>做市业务是指作为做市商的投资银行为证券交易创造市场，通过证券交易报价为证券市场创造流动性的一项业务。</a:t>
            </a:r>
            <a:endParaRPr lang="en-US" altLang="zh-CN" sz="2000" dirty="0">
              <a:latin typeface="宋体" panose="02010600030101010101" pitchFamily="2" charset="-122"/>
              <a:ea typeface="宋体" panose="02010600030101010101" pitchFamily="2" charset="-122"/>
            </a:endParaRPr>
          </a:p>
          <a:p>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现实的证券市场必然与经济学理论上的完全市场偏离，投资者在任何时间买入或卖出证券都有可能出现暂时性的不均衡。这种不均衡使证券交易和价格形式的连续性遭到破坏。</a:t>
            </a:r>
            <a:endParaRPr lang="en-US" altLang="zh-CN" sz="2000" dirty="0">
              <a:latin typeface="宋体" panose="02010600030101010101" pitchFamily="2" charset="-122"/>
              <a:ea typeface="宋体" panose="02010600030101010101" pitchFamily="2" charset="-122"/>
            </a:endParaRPr>
          </a:p>
          <a:p>
            <a:pPr marL="0" lvl="1" indent="0">
              <a:buNone/>
            </a:pPr>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两类价格决定机制</a:t>
            </a:r>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做市业务的运作</a:t>
            </a:r>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做市商制度的优缺点</a:t>
            </a:r>
            <a:endParaRPr lang="en-US" altLang="zh-CN" sz="20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049775"/>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3</a:t>
            </a:fld>
            <a:endParaRPr lang="zh-CN" altLang="en-US"/>
          </a:p>
        </p:txBody>
      </p:sp>
    </p:spTree>
    <p:extLst>
      <p:ext uri="{BB962C8B-B14F-4D97-AF65-F5344CB8AC3E}">
        <p14:creationId xmlns:p14="http://schemas.microsoft.com/office/powerpoint/2010/main" val="38501675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6"/>
            <a:ext cx="10515600" cy="679904"/>
          </a:xfrm>
        </p:spPr>
        <p:txBody>
          <a:bodyPr>
            <a:normAutofit/>
          </a:bodyPr>
          <a:lstStyle/>
          <a:p>
            <a:r>
              <a:rPr lang="zh-CN" altLang="en-US" sz="2800" dirty="0">
                <a:latin typeface="宋体" panose="02010600030101010101" pitchFamily="2" charset="-122"/>
                <a:ea typeface="宋体" panose="02010600030101010101" pitchFamily="2" charset="-122"/>
              </a:rPr>
              <a:t>投资组合</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205803"/>
            <a:ext cx="10515600" cy="4971160"/>
          </a:xfrm>
        </p:spPr>
        <p:txBody>
          <a:bodyPr>
            <a:normAutofit/>
          </a:bodyPr>
          <a:lstStyle/>
          <a:p>
            <a:r>
              <a:rPr lang="zh-CN" altLang="en-US" sz="2000" dirty="0">
                <a:latin typeface="宋体" panose="02010600030101010101" pitchFamily="2" charset="-122"/>
                <a:ea typeface="宋体" panose="02010600030101010101" pitchFamily="2" charset="-122"/>
              </a:rPr>
              <a:t>资产定价将股票以某一特征进行分组，计算各组的股票收益，并且构建</a:t>
            </a:r>
            <a:r>
              <a:rPr lang="en-US" altLang="zh-CN" sz="2000" dirty="0">
                <a:latin typeface="宋体" panose="02010600030101010101" pitchFamily="2" charset="-122"/>
                <a:ea typeface="宋体" panose="02010600030101010101" pitchFamily="2" charset="-122"/>
              </a:rPr>
              <a:t>hedge portfolio</a:t>
            </a:r>
          </a:p>
          <a:p>
            <a:r>
              <a:rPr lang="zh-CN" altLang="en-US" sz="2000" dirty="0">
                <a:latin typeface="宋体" panose="02010600030101010101" pitchFamily="2" charset="-122"/>
                <a:ea typeface="宋体" panose="02010600030101010101" pitchFamily="2" charset="-122"/>
              </a:rPr>
              <a:t>比如下表，每个月以公司</a:t>
            </a:r>
            <a:r>
              <a:rPr lang="en-US" altLang="zh-CN" sz="2000" dirty="0">
                <a:latin typeface="宋体" panose="02010600030101010101" pitchFamily="2" charset="-122"/>
                <a:ea typeface="宋体" panose="02010600030101010101" pitchFamily="2" charset="-122"/>
              </a:rPr>
              <a:t>news sentiment</a:t>
            </a:r>
            <a:r>
              <a:rPr lang="zh-CN" altLang="en-US" sz="2000" dirty="0">
                <a:latin typeface="宋体" panose="02010600030101010101" pitchFamily="2" charset="-122"/>
                <a:ea typeface="宋体" panose="02010600030101010101" pitchFamily="2" charset="-122"/>
              </a:rPr>
              <a:t>分成</a:t>
            </a:r>
            <a:r>
              <a:rPr lang="en-US" altLang="zh-CN" sz="2000" dirty="0">
                <a:latin typeface="宋体" panose="02010600030101010101" pitchFamily="2" charset="-122"/>
                <a:ea typeface="宋体" panose="02010600030101010101" pitchFamily="2" charset="-122"/>
              </a:rPr>
              <a:t>5</a:t>
            </a:r>
            <a:r>
              <a:rPr lang="zh-CN" altLang="en-US" sz="2000" dirty="0">
                <a:latin typeface="宋体" panose="02010600030101010101" pitchFamily="2" charset="-122"/>
                <a:ea typeface="宋体" panose="02010600030101010101" pitchFamily="2" charset="-122"/>
              </a:rPr>
              <a:t>组，计算下个月每个组的平均收益</a:t>
            </a:r>
            <a:endParaRPr lang="en-US" altLang="zh-CN" sz="2000" dirty="0">
              <a:latin typeface="宋体" panose="02010600030101010101" pitchFamily="2" charset="-122"/>
              <a:ea typeface="宋体" panose="02010600030101010101" pitchFamily="2" charset="-122"/>
            </a:endParaRPr>
          </a:p>
          <a:p>
            <a:r>
              <a:rPr lang="en-US" altLang="zh-CN" sz="2000" dirty="0">
                <a:latin typeface="宋体" panose="02010600030101010101" pitchFamily="2" charset="-122"/>
                <a:ea typeface="宋体" panose="02010600030101010101" pitchFamily="2" charset="-122"/>
              </a:rPr>
              <a:t>Hedge portfolio</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long stocks in good news group</a:t>
            </a:r>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short stocks in bad news stocks</a:t>
            </a:r>
          </a:p>
          <a:p>
            <a:r>
              <a:rPr lang="en-US" altLang="zh-CN" sz="2000" dirty="0">
                <a:latin typeface="宋体" panose="02010600030101010101" pitchFamily="2" charset="-122"/>
                <a:ea typeface="宋体" panose="02010600030101010101" pitchFamily="2" charset="-122"/>
              </a:rPr>
              <a:t>Hedge portfolio returns are</a:t>
            </a:r>
            <a:r>
              <a:rPr lang="zh-CN" altLang="en-US" sz="2000" dirty="0">
                <a:latin typeface="宋体" panose="02010600030101010101" pitchFamily="2" charset="-122"/>
                <a:ea typeface="宋体" panose="02010600030101010101" pitchFamily="2" charset="-122"/>
              </a:rPr>
              <a:t> </a:t>
            </a:r>
            <a:r>
              <a:rPr lang="en-US" altLang="zh-CN" sz="2000" dirty="0">
                <a:latin typeface="宋体" panose="02010600030101010101" pitchFamily="2" charset="-122"/>
                <a:ea typeface="宋体" panose="02010600030101010101" pitchFamily="2" charset="-122"/>
              </a:rPr>
              <a:t>stronger</a:t>
            </a:r>
            <a:r>
              <a:rPr lang="zh-CN" altLang="en-US" sz="2000" dirty="0">
                <a:latin typeface="宋体" panose="02010600030101010101" pitchFamily="2" charset="-122"/>
                <a:ea typeface="宋体" panose="02010600030101010101" pitchFamily="2" charset="-122"/>
              </a:rPr>
              <a:t> </a:t>
            </a:r>
            <a:r>
              <a:rPr lang="en-US" altLang="zh-CN" sz="2000" dirty="0">
                <a:latin typeface="宋体" panose="02010600030101010101" pitchFamily="2" charset="-122"/>
                <a:ea typeface="宋体" panose="02010600030101010101" pitchFamily="2" charset="-122"/>
              </a:rPr>
              <a:t>for</a:t>
            </a:r>
            <a:r>
              <a:rPr lang="zh-CN" altLang="en-US" sz="2000" dirty="0">
                <a:latin typeface="宋体" panose="02010600030101010101" pitchFamily="2" charset="-122"/>
                <a:ea typeface="宋体" panose="02010600030101010101" pitchFamily="2" charset="-122"/>
              </a:rPr>
              <a:t> </a:t>
            </a:r>
            <a:r>
              <a:rPr lang="en-US" altLang="zh-CN" sz="2000">
                <a:latin typeface="宋体" panose="02010600030101010101" pitchFamily="2" charset="-122"/>
                <a:ea typeface="宋体" panose="02010600030101010101" pitchFamily="2" charset="-122"/>
              </a:rPr>
              <a:t>firms </a:t>
            </a:r>
            <a:r>
              <a:rPr lang="en-US" altLang="zh-CN" sz="2000" dirty="0">
                <a:latin typeface="宋体" panose="02010600030101010101" pitchFamily="2" charset="-122"/>
                <a:ea typeface="宋体" panose="02010600030101010101" pitchFamily="2" charset="-122"/>
              </a:rPr>
              <a:t>with small size, low analyst coverage and low institutional ownership.</a:t>
            </a:r>
          </a:p>
          <a:p>
            <a:pPr marL="0" indent="0">
              <a:buNone/>
            </a:pPr>
            <a:endParaRPr lang="en-US" altLang="zh-CN" sz="2000" dirty="0">
              <a:latin typeface="宋体" panose="02010600030101010101" pitchFamily="2" charset="-122"/>
              <a:ea typeface="宋体" panose="02010600030101010101" pitchFamily="2" charset="-122"/>
            </a:endParaRPr>
          </a:p>
          <a:p>
            <a:pPr marL="0" indent="0">
              <a:buNone/>
            </a:pPr>
            <a:endParaRPr lang="en-US" altLang="zh-CN" sz="20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049775"/>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30</a:t>
            </a:fld>
            <a:endParaRPr lang="zh-CN" altLang="en-US"/>
          </a:p>
        </p:txBody>
      </p:sp>
      <p:graphicFrame>
        <p:nvGraphicFramePr>
          <p:cNvPr id="6" name="表格 5">
            <a:extLst>
              <a:ext uri="{FF2B5EF4-FFF2-40B4-BE49-F238E27FC236}">
                <a16:creationId xmlns:a16="http://schemas.microsoft.com/office/drawing/2014/main" id="{413485D7-B48B-4CD5-B652-F292C037DBC6}"/>
              </a:ext>
            </a:extLst>
          </p:cNvPr>
          <p:cNvGraphicFramePr>
            <a:graphicFrameLocks noGrp="1"/>
          </p:cNvGraphicFramePr>
          <p:nvPr>
            <p:extLst>
              <p:ext uri="{D42A27DB-BD31-4B8C-83A1-F6EECF244321}">
                <p14:modId xmlns:p14="http://schemas.microsoft.com/office/powerpoint/2010/main" val="3306891873"/>
              </p:ext>
            </p:extLst>
          </p:nvPr>
        </p:nvGraphicFramePr>
        <p:xfrm>
          <a:off x="1689675" y="3506224"/>
          <a:ext cx="8521124" cy="2458160"/>
        </p:xfrm>
        <a:graphic>
          <a:graphicData uri="http://schemas.openxmlformats.org/drawingml/2006/table">
            <a:tbl>
              <a:tblPr>
                <a:tableStyleId>{5C22544A-7EE6-4342-B048-85BDC9FD1C3A}</a:tableStyleId>
              </a:tblPr>
              <a:tblGrid>
                <a:gridCol w="2587194">
                  <a:extLst>
                    <a:ext uri="{9D8B030D-6E8A-4147-A177-3AD203B41FA5}">
                      <a16:colId xmlns:a16="http://schemas.microsoft.com/office/drawing/2014/main" val="2748871614"/>
                    </a:ext>
                  </a:extLst>
                </a:gridCol>
                <a:gridCol w="1186786">
                  <a:extLst>
                    <a:ext uri="{9D8B030D-6E8A-4147-A177-3AD203B41FA5}">
                      <a16:colId xmlns:a16="http://schemas.microsoft.com/office/drawing/2014/main" val="3095291097"/>
                    </a:ext>
                  </a:extLst>
                </a:gridCol>
                <a:gridCol w="1186786">
                  <a:extLst>
                    <a:ext uri="{9D8B030D-6E8A-4147-A177-3AD203B41FA5}">
                      <a16:colId xmlns:a16="http://schemas.microsoft.com/office/drawing/2014/main" val="166950308"/>
                    </a:ext>
                  </a:extLst>
                </a:gridCol>
                <a:gridCol w="1186786">
                  <a:extLst>
                    <a:ext uri="{9D8B030D-6E8A-4147-A177-3AD203B41FA5}">
                      <a16:colId xmlns:a16="http://schemas.microsoft.com/office/drawing/2014/main" val="1228820679"/>
                    </a:ext>
                  </a:extLst>
                </a:gridCol>
                <a:gridCol w="1186786">
                  <a:extLst>
                    <a:ext uri="{9D8B030D-6E8A-4147-A177-3AD203B41FA5}">
                      <a16:colId xmlns:a16="http://schemas.microsoft.com/office/drawing/2014/main" val="1297425924"/>
                    </a:ext>
                  </a:extLst>
                </a:gridCol>
                <a:gridCol w="1186786">
                  <a:extLst>
                    <a:ext uri="{9D8B030D-6E8A-4147-A177-3AD203B41FA5}">
                      <a16:colId xmlns:a16="http://schemas.microsoft.com/office/drawing/2014/main" val="3369002078"/>
                    </a:ext>
                  </a:extLst>
                </a:gridCol>
              </a:tblGrid>
              <a:tr h="307270">
                <a:tc>
                  <a:txBody>
                    <a:bodyPr/>
                    <a:lstStyle/>
                    <a:p>
                      <a:pPr algn="ctr" fontAlgn="ctr"/>
                      <a:r>
                        <a:rPr lang="en-US" sz="1800" u="none" strike="noStrike" dirty="0">
                          <a:effectLst/>
                          <a:latin typeface="宋体" panose="02010600030101010101" pitchFamily="2" charset="-122"/>
                          <a:ea typeface="宋体" panose="02010600030101010101" pitchFamily="2" charset="-122"/>
                        </a:rPr>
                        <a:t>Portfolios</a:t>
                      </a:r>
                      <a:endParaRPr lang="en-US" sz="18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sz="1800" u="none" strike="noStrike">
                          <a:effectLst/>
                          <a:latin typeface="宋体" panose="02010600030101010101" pitchFamily="2" charset="-122"/>
                          <a:ea typeface="宋体" panose="02010600030101010101" pitchFamily="2" charset="-122"/>
                        </a:rPr>
                        <a:t>R</a:t>
                      </a:r>
                      <a:r>
                        <a:rPr lang="en-US" sz="1800" u="none" strike="noStrike" baseline="-25000">
                          <a:effectLst/>
                          <a:latin typeface="宋体" panose="02010600030101010101" pitchFamily="2" charset="-122"/>
                          <a:ea typeface="宋体" panose="02010600030101010101" pitchFamily="2" charset="-122"/>
                        </a:rPr>
                        <a:t>t+1</a:t>
                      </a:r>
                      <a:endParaRPr lang="en-US" sz="1800" b="0" i="1"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sz="1800" u="none" strike="noStrike">
                          <a:effectLst/>
                          <a:latin typeface="宋体" panose="02010600030101010101" pitchFamily="2" charset="-122"/>
                          <a:ea typeface="宋体" panose="02010600030101010101" pitchFamily="2" charset="-122"/>
                        </a:rPr>
                        <a:t>R</a:t>
                      </a:r>
                      <a:r>
                        <a:rPr lang="en-US" sz="1800" u="none" strike="noStrike" baseline="-25000">
                          <a:effectLst/>
                          <a:latin typeface="宋体" panose="02010600030101010101" pitchFamily="2" charset="-122"/>
                          <a:ea typeface="宋体" panose="02010600030101010101" pitchFamily="2" charset="-122"/>
                        </a:rPr>
                        <a:t>CAPM, t+1</a:t>
                      </a:r>
                      <a:endParaRPr lang="en-US" sz="1800" b="0" i="1"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sz="1800" u="none" strike="noStrike">
                          <a:effectLst/>
                          <a:latin typeface="宋体" panose="02010600030101010101" pitchFamily="2" charset="-122"/>
                          <a:ea typeface="宋体" panose="02010600030101010101" pitchFamily="2" charset="-122"/>
                        </a:rPr>
                        <a:t>R</a:t>
                      </a:r>
                      <a:r>
                        <a:rPr lang="en-US" sz="1800" u="none" strike="noStrike" baseline="-25000">
                          <a:effectLst/>
                          <a:latin typeface="宋体" panose="02010600030101010101" pitchFamily="2" charset="-122"/>
                          <a:ea typeface="宋体" panose="02010600030101010101" pitchFamily="2" charset="-122"/>
                        </a:rPr>
                        <a:t>FF3, t+1</a:t>
                      </a:r>
                      <a:endParaRPr lang="en-US" sz="1800" b="0" i="1"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sz="1800" u="none" strike="noStrike">
                          <a:effectLst/>
                          <a:latin typeface="宋体" panose="02010600030101010101" pitchFamily="2" charset="-122"/>
                          <a:ea typeface="宋体" panose="02010600030101010101" pitchFamily="2" charset="-122"/>
                        </a:rPr>
                        <a:t>R</a:t>
                      </a:r>
                      <a:r>
                        <a:rPr lang="en-US" sz="1800" u="none" strike="noStrike" baseline="-25000">
                          <a:effectLst/>
                          <a:latin typeface="宋体" panose="02010600030101010101" pitchFamily="2" charset="-122"/>
                          <a:ea typeface="宋体" panose="02010600030101010101" pitchFamily="2" charset="-122"/>
                        </a:rPr>
                        <a:t>FF4, t+1</a:t>
                      </a:r>
                      <a:endParaRPr lang="en-US" sz="1800" b="0" i="1"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sz="1800" u="none" strike="noStrike">
                          <a:effectLst/>
                          <a:latin typeface="宋体" panose="02010600030101010101" pitchFamily="2" charset="-122"/>
                          <a:ea typeface="宋体" panose="02010600030101010101" pitchFamily="2" charset="-122"/>
                        </a:rPr>
                        <a:t>R</a:t>
                      </a:r>
                      <a:r>
                        <a:rPr lang="en-US" sz="1800" u="none" strike="noStrike" baseline="-25000">
                          <a:effectLst/>
                          <a:latin typeface="宋体" panose="02010600030101010101" pitchFamily="2" charset="-122"/>
                          <a:ea typeface="宋体" panose="02010600030101010101" pitchFamily="2" charset="-122"/>
                        </a:rPr>
                        <a:t>FF5, t+1</a:t>
                      </a:r>
                      <a:endParaRPr lang="en-US" sz="1800" b="0" i="1"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extLst>
                  <a:ext uri="{0D108BD9-81ED-4DB2-BD59-A6C34878D82A}">
                    <a16:rowId xmlns:a16="http://schemas.microsoft.com/office/drawing/2014/main" val="2392117255"/>
                  </a:ext>
                </a:extLst>
              </a:tr>
              <a:tr h="307270">
                <a:tc rowSpan="2">
                  <a:txBody>
                    <a:bodyPr/>
                    <a:lstStyle/>
                    <a:p>
                      <a:pPr algn="ctr" fontAlgn="ctr"/>
                      <a:r>
                        <a:rPr lang="en-US" sz="1800" u="none" strike="noStrike" dirty="0">
                          <a:effectLst/>
                          <a:latin typeface="宋体" panose="02010600030101010101" pitchFamily="2" charset="-122"/>
                          <a:ea typeface="宋体" panose="02010600030101010101" pitchFamily="2" charset="-122"/>
                        </a:rPr>
                        <a:t>Small Size</a:t>
                      </a:r>
                      <a:endParaRPr lang="en-US" sz="18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t"/>
                      <a:r>
                        <a:rPr lang="en-US" altLang="zh-CN" sz="1800" u="none" strike="noStrike">
                          <a:effectLst/>
                          <a:latin typeface="宋体" panose="02010600030101010101" pitchFamily="2" charset="-122"/>
                          <a:ea typeface="宋体" panose="02010600030101010101" pitchFamily="2" charset="-122"/>
                        </a:rPr>
                        <a:t>1.079***</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tc>
                <a:tc>
                  <a:txBody>
                    <a:bodyPr/>
                    <a:lstStyle/>
                    <a:p>
                      <a:pPr algn="ctr" fontAlgn="t"/>
                      <a:r>
                        <a:rPr lang="en-US" altLang="zh-CN" sz="1800" u="none" strike="noStrike">
                          <a:effectLst/>
                          <a:latin typeface="宋体" panose="02010600030101010101" pitchFamily="2" charset="-122"/>
                          <a:ea typeface="宋体" panose="02010600030101010101" pitchFamily="2" charset="-122"/>
                        </a:rPr>
                        <a:t>1.168***</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tc>
                <a:tc>
                  <a:txBody>
                    <a:bodyPr/>
                    <a:lstStyle/>
                    <a:p>
                      <a:pPr algn="ctr" fontAlgn="t"/>
                      <a:r>
                        <a:rPr lang="en-US" altLang="zh-CN" sz="1800" u="none" strike="noStrike">
                          <a:effectLst/>
                          <a:latin typeface="宋体" panose="02010600030101010101" pitchFamily="2" charset="-122"/>
                          <a:ea typeface="宋体" panose="02010600030101010101" pitchFamily="2" charset="-122"/>
                        </a:rPr>
                        <a:t>1.191***</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tc>
                <a:tc>
                  <a:txBody>
                    <a:bodyPr/>
                    <a:lstStyle/>
                    <a:p>
                      <a:pPr algn="ctr" fontAlgn="t"/>
                      <a:r>
                        <a:rPr lang="en-US" altLang="zh-CN" sz="1800" u="none" strike="noStrike">
                          <a:effectLst/>
                          <a:latin typeface="宋体" panose="02010600030101010101" pitchFamily="2" charset="-122"/>
                          <a:ea typeface="宋体" panose="02010600030101010101" pitchFamily="2" charset="-122"/>
                        </a:rPr>
                        <a:t>1.135***</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tc>
                <a:tc>
                  <a:txBody>
                    <a:bodyPr/>
                    <a:lstStyle/>
                    <a:p>
                      <a:pPr algn="ctr" fontAlgn="t"/>
                      <a:r>
                        <a:rPr lang="en-US" altLang="zh-CN" sz="1800" u="none" strike="noStrike">
                          <a:effectLst/>
                          <a:latin typeface="宋体" panose="02010600030101010101" pitchFamily="2" charset="-122"/>
                          <a:ea typeface="宋体" panose="02010600030101010101" pitchFamily="2" charset="-122"/>
                        </a:rPr>
                        <a:t>1.180***</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tc>
                <a:extLst>
                  <a:ext uri="{0D108BD9-81ED-4DB2-BD59-A6C34878D82A}">
                    <a16:rowId xmlns:a16="http://schemas.microsoft.com/office/drawing/2014/main" val="3147227722"/>
                  </a:ext>
                </a:extLst>
              </a:tr>
              <a:tr h="307270">
                <a:tc vMerge="1">
                  <a:txBody>
                    <a:bodyPr/>
                    <a:lstStyle/>
                    <a:p>
                      <a:endParaRPr lang="zh-CN" altLang="en-US"/>
                    </a:p>
                  </a:txBody>
                  <a:tcPr/>
                </a:tc>
                <a:tc>
                  <a:txBody>
                    <a:bodyPr/>
                    <a:lstStyle/>
                    <a:p>
                      <a:pPr algn="ctr" fontAlgn="t"/>
                      <a:r>
                        <a:rPr lang="en-US" altLang="zh-CN" sz="1800" u="none" strike="noStrike">
                          <a:effectLst/>
                          <a:latin typeface="宋体" panose="02010600030101010101" pitchFamily="2" charset="-122"/>
                          <a:ea typeface="宋体" panose="02010600030101010101" pitchFamily="2" charset="-122"/>
                        </a:rPr>
                        <a:t>(5.64)</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tc>
                <a:tc>
                  <a:txBody>
                    <a:bodyPr/>
                    <a:lstStyle/>
                    <a:p>
                      <a:pPr algn="ctr" fontAlgn="t"/>
                      <a:r>
                        <a:rPr lang="en-US" altLang="zh-CN" sz="1800" u="none" strike="noStrike">
                          <a:effectLst/>
                          <a:latin typeface="宋体" panose="02010600030101010101" pitchFamily="2" charset="-122"/>
                          <a:ea typeface="宋体" panose="02010600030101010101" pitchFamily="2" charset="-122"/>
                        </a:rPr>
                        <a:t>(6.61)</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tc>
                <a:tc>
                  <a:txBody>
                    <a:bodyPr/>
                    <a:lstStyle/>
                    <a:p>
                      <a:pPr algn="ctr" fontAlgn="t"/>
                      <a:r>
                        <a:rPr lang="en-US" altLang="zh-CN" sz="1800" u="none" strike="noStrike">
                          <a:effectLst/>
                          <a:latin typeface="宋体" panose="02010600030101010101" pitchFamily="2" charset="-122"/>
                          <a:ea typeface="宋体" panose="02010600030101010101" pitchFamily="2" charset="-122"/>
                        </a:rPr>
                        <a:t>(6.60)</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tc>
                <a:tc>
                  <a:txBody>
                    <a:bodyPr/>
                    <a:lstStyle/>
                    <a:p>
                      <a:pPr algn="ctr" fontAlgn="t"/>
                      <a:r>
                        <a:rPr lang="en-US" altLang="zh-CN" sz="1800" u="none" strike="noStrike">
                          <a:effectLst/>
                          <a:latin typeface="宋体" panose="02010600030101010101" pitchFamily="2" charset="-122"/>
                          <a:ea typeface="宋体" panose="02010600030101010101" pitchFamily="2" charset="-122"/>
                        </a:rPr>
                        <a:t>(6.59)</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tc>
                <a:tc>
                  <a:txBody>
                    <a:bodyPr/>
                    <a:lstStyle/>
                    <a:p>
                      <a:pPr algn="ctr" fontAlgn="t"/>
                      <a:r>
                        <a:rPr lang="en-US" altLang="zh-CN" sz="1800" u="none" strike="noStrike">
                          <a:effectLst/>
                          <a:latin typeface="宋体" panose="02010600030101010101" pitchFamily="2" charset="-122"/>
                          <a:ea typeface="宋体" panose="02010600030101010101" pitchFamily="2" charset="-122"/>
                        </a:rPr>
                        <a:t>(6.34)</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tc>
                <a:extLst>
                  <a:ext uri="{0D108BD9-81ED-4DB2-BD59-A6C34878D82A}">
                    <a16:rowId xmlns:a16="http://schemas.microsoft.com/office/drawing/2014/main" val="775523192"/>
                  </a:ext>
                </a:extLst>
              </a:tr>
              <a:tr h="307270">
                <a:tc rowSpan="2">
                  <a:txBody>
                    <a:bodyPr/>
                    <a:lstStyle/>
                    <a:p>
                      <a:pPr algn="ctr" fontAlgn="ctr"/>
                      <a:r>
                        <a:rPr lang="en-US" sz="1800" u="none" strike="noStrike">
                          <a:effectLst/>
                          <a:latin typeface="宋体" panose="02010600030101010101" pitchFamily="2" charset="-122"/>
                          <a:ea typeface="宋体" panose="02010600030101010101" pitchFamily="2" charset="-122"/>
                        </a:rPr>
                        <a:t>Large Size</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t"/>
                      <a:r>
                        <a:rPr lang="en-US" altLang="zh-CN" sz="1800" u="none" strike="noStrike" dirty="0">
                          <a:effectLst/>
                          <a:latin typeface="宋体" panose="02010600030101010101" pitchFamily="2" charset="-122"/>
                          <a:ea typeface="宋体" panose="02010600030101010101" pitchFamily="2" charset="-122"/>
                        </a:rPr>
                        <a:t>0.071 </a:t>
                      </a:r>
                      <a:endParaRPr lang="en-US" altLang="zh-CN" sz="18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tc>
                <a:tc>
                  <a:txBody>
                    <a:bodyPr/>
                    <a:lstStyle/>
                    <a:p>
                      <a:pPr algn="ctr" fontAlgn="t"/>
                      <a:r>
                        <a:rPr lang="en-US" altLang="zh-CN" sz="1800" u="none" strike="noStrike">
                          <a:effectLst/>
                          <a:latin typeface="宋体" panose="02010600030101010101" pitchFamily="2" charset="-122"/>
                          <a:ea typeface="宋体" panose="02010600030101010101" pitchFamily="2" charset="-122"/>
                        </a:rPr>
                        <a:t>0.131 </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tc>
                <a:tc>
                  <a:txBody>
                    <a:bodyPr/>
                    <a:lstStyle/>
                    <a:p>
                      <a:pPr algn="ctr" fontAlgn="t"/>
                      <a:r>
                        <a:rPr lang="en-US" altLang="zh-CN" sz="1800" u="none" strike="noStrike">
                          <a:effectLst/>
                          <a:latin typeface="宋体" panose="02010600030101010101" pitchFamily="2" charset="-122"/>
                          <a:ea typeface="宋体" panose="02010600030101010101" pitchFamily="2" charset="-122"/>
                        </a:rPr>
                        <a:t>0.213 </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tc>
                <a:tc>
                  <a:txBody>
                    <a:bodyPr/>
                    <a:lstStyle/>
                    <a:p>
                      <a:pPr algn="ctr" fontAlgn="t"/>
                      <a:r>
                        <a:rPr lang="en-US" altLang="zh-CN" sz="1800" u="none" strike="noStrike">
                          <a:effectLst/>
                          <a:latin typeface="宋体" panose="02010600030101010101" pitchFamily="2" charset="-122"/>
                          <a:ea typeface="宋体" panose="02010600030101010101" pitchFamily="2" charset="-122"/>
                        </a:rPr>
                        <a:t>0.137 </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tc>
                <a:tc>
                  <a:txBody>
                    <a:bodyPr/>
                    <a:lstStyle/>
                    <a:p>
                      <a:pPr algn="ctr" fontAlgn="t"/>
                      <a:r>
                        <a:rPr lang="en-US" altLang="zh-CN" sz="1800" u="none" strike="noStrike">
                          <a:effectLst/>
                          <a:latin typeface="宋体" panose="02010600030101010101" pitchFamily="2" charset="-122"/>
                          <a:ea typeface="宋体" panose="02010600030101010101" pitchFamily="2" charset="-122"/>
                        </a:rPr>
                        <a:t>0.229 </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tc>
                <a:extLst>
                  <a:ext uri="{0D108BD9-81ED-4DB2-BD59-A6C34878D82A}">
                    <a16:rowId xmlns:a16="http://schemas.microsoft.com/office/drawing/2014/main" val="4195545712"/>
                  </a:ext>
                </a:extLst>
              </a:tr>
              <a:tr h="307270">
                <a:tc vMerge="1">
                  <a:txBody>
                    <a:bodyPr/>
                    <a:lstStyle/>
                    <a:p>
                      <a:endParaRPr lang="zh-CN" altLang="en-US"/>
                    </a:p>
                  </a:txBody>
                  <a:tcPr/>
                </a:tc>
                <a:tc>
                  <a:txBody>
                    <a:bodyPr/>
                    <a:lstStyle/>
                    <a:p>
                      <a:pPr algn="ctr" fontAlgn="t"/>
                      <a:r>
                        <a:rPr lang="en-US" altLang="zh-CN" sz="1800" u="none" strike="noStrike">
                          <a:effectLst/>
                          <a:latin typeface="宋体" panose="02010600030101010101" pitchFamily="2" charset="-122"/>
                          <a:ea typeface="宋体" panose="02010600030101010101" pitchFamily="2" charset="-122"/>
                        </a:rPr>
                        <a:t>(0.43)</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tc>
                <a:tc>
                  <a:txBody>
                    <a:bodyPr/>
                    <a:lstStyle/>
                    <a:p>
                      <a:pPr algn="ctr" fontAlgn="t"/>
                      <a:r>
                        <a:rPr lang="en-US" altLang="zh-CN" sz="1800" u="none" strike="noStrike" dirty="0">
                          <a:effectLst/>
                          <a:latin typeface="宋体" panose="02010600030101010101" pitchFamily="2" charset="-122"/>
                          <a:ea typeface="宋体" panose="02010600030101010101" pitchFamily="2" charset="-122"/>
                        </a:rPr>
                        <a:t>(0.80)</a:t>
                      </a:r>
                      <a:endParaRPr lang="en-US" altLang="zh-CN" sz="18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tc>
                <a:tc>
                  <a:txBody>
                    <a:bodyPr/>
                    <a:lstStyle/>
                    <a:p>
                      <a:pPr algn="ctr" fontAlgn="t"/>
                      <a:r>
                        <a:rPr lang="en-US" altLang="zh-CN" sz="1800" u="none" strike="noStrike">
                          <a:effectLst/>
                          <a:latin typeface="宋体" panose="02010600030101010101" pitchFamily="2" charset="-122"/>
                          <a:ea typeface="宋体" panose="02010600030101010101" pitchFamily="2" charset="-122"/>
                        </a:rPr>
                        <a:t>(1.30)</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tc>
                <a:tc>
                  <a:txBody>
                    <a:bodyPr/>
                    <a:lstStyle/>
                    <a:p>
                      <a:pPr algn="ctr" fontAlgn="t"/>
                      <a:r>
                        <a:rPr lang="en-US" altLang="zh-CN" sz="1800" u="none" strike="noStrike">
                          <a:effectLst/>
                          <a:latin typeface="宋体" panose="02010600030101010101" pitchFamily="2" charset="-122"/>
                          <a:ea typeface="宋体" panose="02010600030101010101" pitchFamily="2" charset="-122"/>
                        </a:rPr>
                        <a:t>(0.94)</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tc>
                <a:tc>
                  <a:txBody>
                    <a:bodyPr/>
                    <a:lstStyle/>
                    <a:p>
                      <a:pPr algn="ctr" fontAlgn="t"/>
                      <a:r>
                        <a:rPr lang="en-US" altLang="zh-CN" sz="1800" u="none" strike="noStrike">
                          <a:effectLst/>
                          <a:latin typeface="宋体" panose="02010600030101010101" pitchFamily="2" charset="-122"/>
                          <a:ea typeface="宋体" panose="02010600030101010101" pitchFamily="2" charset="-122"/>
                        </a:rPr>
                        <a:t>(1.35)</a:t>
                      </a:r>
                      <a:endParaRPr lang="en-US" altLang="zh-CN" sz="18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tc>
                <a:extLst>
                  <a:ext uri="{0D108BD9-81ED-4DB2-BD59-A6C34878D82A}">
                    <a16:rowId xmlns:a16="http://schemas.microsoft.com/office/drawing/2014/main" val="3994605989"/>
                  </a:ext>
                </a:extLst>
              </a:tr>
              <a:tr h="307270">
                <a:tc>
                  <a:txBody>
                    <a:bodyPr/>
                    <a:lstStyle/>
                    <a:p>
                      <a:pPr algn="ctr" fontAlgn="ctr"/>
                      <a:r>
                        <a:rPr lang="zh-CN" altLang="en-US" sz="1800" u="none" strike="noStrike">
                          <a:effectLst/>
                          <a:latin typeface="宋体" panose="02010600030101010101" pitchFamily="2" charset="-122"/>
                          <a:ea typeface="宋体" panose="02010600030101010101" pitchFamily="2" charset="-122"/>
                        </a:rPr>
                        <a:t>　</a:t>
                      </a:r>
                      <a:endParaRPr lang="zh-CN" altLang="en-US" sz="18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l" fontAlgn="ctr"/>
                      <a:r>
                        <a:rPr lang="zh-CN" altLang="en-US" sz="1800" u="none" strike="noStrike">
                          <a:effectLst/>
                          <a:latin typeface="宋体" panose="02010600030101010101" pitchFamily="2" charset="-122"/>
                          <a:ea typeface="宋体" panose="02010600030101010101" pitchFamily="2" charset="-122"/>
                        </a:rPr>
                        <a:t>　</a:t>
                      </a:r>
                      <a:endParaRPr lang="zh-CN" altLang="en-US" sz="18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l" fontAlgn="ctr"/>
                      <a:r>
                        <a:rPr lang="zh-CN" altLang="en-US" sz="1800" u="none" strike="noStrike">
                          <a:effectLst/>
                          <a:latin typeface="宋体" panose="02010600030101010101" pitchFamily="2" charset="-122"/>
                          <a:ea typeface="宋体" panose="02010600030101010101" pitchFamily="2" charset="-122"/>
                        </a:rPr>
                        <a:t>　</a:t>
                      </a:r>
                      <a:endParaRPr lang="zh-CN" altLang="en-US" sz="18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l" fontAlgn="ctr"/>
                      <a:r>
                        <a:rPr lang="zh-CN" altLang="en-US" sz="1800" u="none" strike="noStrike" dirty="0">
                          <a:effectLst/>
                          <a:latin typeface="宋体" panose="02010600030101010101" pitchFamily="2" charset="-122"/>
                          <a:ea typeface="宋体" panose="02010600030101010101" pitchFamily="2" charset="-122"/>
                        </a:rPr>
                        <a:t>　</a:t>
                      </a:r>
                      <a:endParaRPr lang="zh-CN" altLang="en-US" sz="18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l" fontAlgn="ctr"/>
                      <a:r>
                        <a:rPr lang="zh-CN" altLang="en-US" sz="1800" u="none" strike="noStrike">
                          <a:effectLst/>
                          <a:latin typeface="宋体" panose="02010600030101010101" pitchFamily="2" charset="-122"/>
                          <a:ea typeface="宋体" panose="02010600030101010101" pitchFamily="2" charset="-122"/>
                        </a:rPr>
                        <a:t>　</a:t>
                      </a:r>
                      <a:endParaRPr lang="zh-CN" altLang="en-US" sz="18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l" fontAlgn="ctr"/>
                      <a:r>
                        <a:rPr lang="zh-CN" altLang="en-US" sz="1800" u="none" strike="noStrike">
                          <a:effectLst/>
                          <a:latin typeface="宋体" panose="02010600030101010101" pitchFamily="2" charset="-122"/>
                          <a:ea typeface="宋体" panose="02010600030101010101" pitchFamily="2" charset="-122"/>
                        </a:rPr>
                        <a:t>　</a:t>
                      </a:r>
                      <a:endParaRPr lang="zh-CN" altLang="en-US" sz="18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extLst>
                  <a:ext uri="{0D108BD9-81ED-4DB2-BD59-A6C34878D82A}">
                    <a16:rowId xmlns:a16="http://schemas.microsoft.com/office/drawing/2014/main" val="1040853213"/>
                  </a:ext>
                </a:extLst>
              </a:tr>
              <a:tr h="307270">
                <a:tc rowSpan="2">
                  <a:txBody>
                    <a:bodyPr/>
                    <a:lstStyle/>
                    <a:p>
                      <a:pPr algn="ctr" fontAlgn="ctr"/>
                      <a:r>
                        <a:rPr lang="en-US" sz="1800" u="none" strike="noStrike">
                          <a:effectLst/>
                          <a:latin typeface="宋体" panose="02010600030101010101" pitchFamily="2" charset="-122"/>
                          <a:ea typeface="宋体" panose="02010600030101010101" pitchFamily="2" charset="-122"/>
                        </a:rPr>
                        <a:t>Small-Large</a:t>
                      </a:r>
                      <a:endParaRPr lang="en-US" sz="18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t"/>
                      <a:r>
                        <a:rPr lang="en-US" altLang="zh-CN" sz="1800" u="none" strike="noStrike">
                          <a:effectLst/>
                          <a:latin typeface="宋体" panose="02010600030101010101" pitchFamily="2" charset="-122"/>
                          <a:ea typeface="宋体" panose="02010600030101010101" pitchFamily="2" charset="-122"/>
                        </a:rPr>
                        <a:t>1.008***</a:t>
                      </a:r>
                      <a:endParaRPr lang="en-US" altLang="zh-CN" sz="1800" b="1"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tc>
                <a:tc>
                  <a:txBody>
                    <a:bodyPr/>
                    <a:lstStyle/>
                    <a:p>
                      <a:pPr algn="ctr" fontAlgn="t"/>
                      <a:r>
                        <a:rPr lang="en-US" altLang="zh-CN" sz="1800" u="none" strike="noStrike">
                          <a:effectLst/>
                          <a:latin typeface="宋体" panose="02010600030101010101" pitchFamily="2" charset="-122"/>
                          <a:ea typeface="宋体" panose="02010600030101010101" pitchFamily="2" charset="-122"/>
                        </a:rPr>
                        <a:t>1.036***</a:t>
                      </a:r>
                      <a:endParaRPr lang="en-US" altLang="zh-CN" sz="1800" b="1"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tc>
                <a:tc>
                  <a:txBody>
                    <a:bodyPr/>
                    <a:lstStyle/>
                    <a:p>
                      <a:pPr algn="ctr" fontAlgn="t"/>
                      <a:r>
                        <a:rPr lang="en-US" altLang="zh-CN" sz="1800" u="none" strike="noStrike" dirty="0">
                          <a:effectLst/>
                          <a:latin typeface="宋体" panose="02010600030101010101" pitchFamily="2" charset="-122"/>
                          <a:ea typeface="宋体" panose="02010600030101010101" pitchFamily="2" charset="-122"/>
                        </a:rPr>
                        <a:t>0.979***</a:t>
                      </a:r>
                      <a:endParaRPr lang="en-US" altLang="zh-CN" sz="1800" b="1"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tc>
                <a:tc>
                  <a:txBody>
                    <a:bodyPr/>
                    <a:lstStyle/>
                    <a:p>
                      <a:pPr algn="ctr" fontAlgn="t"/>
                      <a:r>
                        <a:rPr lang="en-US" altLang="zh-CN" sz="1800" u="none" strike="noStrike">
                          <a:effectLst/>
                          <a:latin typeface="宋体" panose="02010600030101010101" pitchFamily="2" charset="-122"/>
                          <a:ea typeface="宋体" panose="02010600030101010101" pitchFamily="2" charset="-122"/>
                        </a:rPr>
                        <a:t>0.998***</a:t>
                      </a:r>
                      <a:endParaRPr lang="en-US" altLang="zh-CN" sz="1800" b="1"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tc>
                <a:tc>
                  <a:txBody>
                    <a:bodyPr/>
                    <a:lstStyle/>
                    <a:p>
                      <a:pPr algn="ctr" fontAlgn="t"/>
                      <a:r>
                        <a:rPr lang="en-US" altLang="zh-CN" sz="1800" u="none" strike="noStrike">
                          <a:effectLst/>
                          <a:latin typeface="宋体" panose="02010600030101010101" pitchFamily="2" charset="-122"/>
                          <a:ea typeface="宋体" panose="02010600030101010101" pitchFamily="2" charset="-122"/>
                        </a:rPr>
                        <a:t>0.951***</a:t>
                      </a:r>
                      <a:endParaRPr lang="en-US" altLang="zh-CN" sz="1800" b="1"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tc>
                <a:extLst>
                  <a:ext uri="{0D108BD9-81ED-4DB2-BD59-A6C34878D82A}">
                    <a16:rowId xmlns:a16="http://schemas.microsoft.com/office/drawing/2014/main" val="128484847"/>
                  </a:ext>
                </a:extLst>
              </a:tr>
              <a:tr h="307270">
                <a:tc vMerge="1">
                  <a:txBody>
                    <a:bodyPr/>
                    <a:lstStyle/>
                    <a:p>
                      <a:endParaRPr lang="zh-CN" altLang="en-US"/>
                    </a:p>
                  </a:txBody>
                  <a:tcPr/>
                </a:tc>
                <a:tc>
                  <a:txBody>
                    <a:bodyPr/>
                    <a:lstStyle/>
                    <a:p>
                      <a:pPr algn="ctr" fontAlgn="t"/>
                      <a:r>
                        <a:rPr lang="en-US" altLang="zh-CN" sz="1800" u="none" strike="noStrike">
                          <a:effectLst/>
                          <a:latin typeface="宋体" panose="02010600030101010101" pitchFamily="2" charset="-122"/>
                          <a:ea typeface="宋体" panose="02010600030101010101" pitchFamily="2" charset="-122"/>
                        </a:rPr>
                        <a:t>(4.53)</a:t>
                      </a:r>
                      <a:endParaRPr lang="en-US" altLang="zh-CN" sz="1800" b="1"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tc>
                <a:tc>
                  <a:txBody>
                    <a:bodyPr/>
                    <a:lstStyle/>
                    <a:p>
                      <a:pPr algn="ctr" fontAlgn="t"/>
                      <a:r>
                        <a:rPr lang="en-US" altLang="zh-CN" sz="1800" u="none" strike="noStrike">
                          <a:effectLst/>
                          <a:latin typeface="宋体" panose="02010600030101010101" pitchFamily="2" charset="-122"/>
                          <a:ea typeface="宋体" panose="02010600030101010101" pitchFamily="2" charset="-122"/>
                        </a:rPr>
                        <a:t>(5.08)</a:t>
                      </a:r>
                      <a:endParaRPr lang="en-US" altLang="zh-CN" sz="1800" b="1"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tc>
                <a:tc>
                  <a:txBody>
                    <a:bodyPr/>
                    <a:lstStyle/>
                    <a:p>
                      <a:pPr algn="ctr" fontAlgn="t"/>
                      <a:r>
                        <a:rPr lang="en-US" altLang="zh-CN" sz="1800" u="none" strike="noStrike" dirty="0">
                          <a:effectLst/>
                          <a:latin typeface="宋体" panose="02010600030101010101" pitchFamily="2" charset="-122"/>
                          <a:ea typeface="宋体" panose="02010600030101010101" pitchFamily="2" charset="-122"/>
                        </a:rPr>
                        <a:t>(4.75)</a:t>
                      </a:r>
                      <a:endParaRPr lang="en-US" altLang="zh-CN" sz="1800" b="1"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tc>
                <a:tc>
                  <a:txBody>
                    <a:bodyPr/>
                    <a:lstStyle/>
                    <a:p>
                      <a:pPr algn="ctr" fontAlgn="t"/>
                      <a:r>
                        <a:rPr lang="en-US" altLang="zh-CN" sz="1800" u="none" strike="noStrike" dirty="0">
                          <a:effectLst/>
                          <a:latin typeface="宋体" panose="02010600030101010101" pitchFamily="2" charset="-122"/>
                          <a:ea typeface="宋体" panose="02010600030101010101" pitchFamily="2" charset="-122"/>
                        </a:rPr>
                        <a:t>(4.84)</a:t>
                      </a:r>
                      <a:endParaRPr lang="en-US" altLang="zh-CN" sz="1800" b="1"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tc>
                <a:tc>
                  <a:txBody>
                    <a:bodyPr/>
                    <a:lstStyle/>
                    <a:p>
                      <a:pPr algn="ctr" fontAlgn="t"/>
                      <a:r>
                        <a:rPr lang="en-US" altLang="zh-CN" sz="1800" u="none" strike="noStrike" dirty="0">
                          <a:effectLst/>
                          <a:latin typeface="宋体" panose="02010600030101010101" pitchFamily="2" charset="-122"/>
                          <a:ea typeface="宋体" panose="02010600030101010101" pitchFamily="2" charset="-122"/>
                        </a:rPr>
                        <a:t>(4.50)</a:t>
                      </a:r>
                      <a:endParaRPr lang="en-US" altLang="zh-CN" sz="1800" b="1"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tc>
                <a:extLst>
                  <a:ext uri="{0D108BD9-81ED-4DB2-BD59-A6C34878D82A}">
                    <a16:rowId xmlns:a16="http://schemas.microsoft.com/office/drawing/2014/main" val="2266037980"/>
                  </a:ext>
                </a:extLst>
              </a:tr>
            </a:tbl>
          </a:graphicData>
        </a:graphic>
      </p:graphicFrame>
    </p:spTree>
    <p:extLst>
      <p:ext uri="{BB962C8B-B14F-4D97-AF65-F5344CB8AC3E}">
        <p14:creationId xmlns:p14="http://schemas.microsoft.com/office/powerpoint/2010/main" val="22135251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p:txBody>
          <a:bodyPr>
            <a:normAutofit/>
          </a:bodyPr>
          <a:lstStyle/>
          <a:p>
            <a:r>
              <a:rPr lang="zh-CN" altLang="en-US" sz="3200" dirty="0">
                <a:latin typeface="宋体" panose="02010600030101010101" pitchFamily="2" charset="-122"/>
                <a:ea typeface="宋体" panose="02010600030101010101" pitchFamily="2" charset="-122"/>
              </a:rPr>
              <a:t>小结</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p:txBody>
          <a:bodyPr>
            <a:normAutofit/>
          </a:bodyPr>
          <a:lstStyle/>
          <a:p>
            <a:r>
              <a:rPr lang="zh-CN" altLang="en-US" sz="2000" dirty="0">
                <a:latin typeface="宋体" panose="02010600030101010101" pitchFamily="2" charset="-122"/>
                <a:ea typeface="宋体" panose="02010600030101010101" pitchFamily="2" charset="-122"/>
              </a:rPr>
              <a:t>了解做市业务的优缺点</a:t>
            </a:r>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了解竞价交易机制与做市商机制的特点</a:t>
            </a:r>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了解投机策略</a:t>
            </a:r>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了解套利策略</a:t>
            </a: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346200"/>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31</a:t>
            </a:fld>
            <a:endParaRPr lang="zh-CN" altLang="en-US"/>
          </a:p>
        </p:txBody>
      </p:sp>
    </p:spTree>
    <p:extLst>
      <p:ext uri="{BB962C8B-B14F-4D97-AF65-F5344CB8AC3E}">
        <p14:creationId xmlns:p14="http://schemas.microsoft.com/office/powerpoint/2010/main" val="3172556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6"/>
            <a:ext cx="10515600" cy="679904"/>
          </a:xfrm>
        </p:spPr>
        <p:txBody>
          <a:bodyPr>
            <a:normAutofit/>
          </a:bodyPr>
          <a:lstStyle/>
          <a:p>
            <a:r>
              <a:rPr lang="zh-CN" altLang="en-US" sz="2800" dirty="0">
                <a:latin typeface="宋体" panose="02010600030101010101" pitchFamily="2" charset="-122"/>
                <a:ea typeface="宋体" panose="02010600030101010101" pitchFamily="2" charset="-122"/>
              </a:rPr>
              <a:t>做市业务</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205803"/>
            <a:ext cx="10515600" cy="4971160"/>
          </a:xfrm>
        </p:spPr>
        <p:txBody>
          <a:bodyPr>
            <a:normAutofit/>
          </a:bodyPr>
          <a:lstStyle/>
          <a:p>
            <a:r>
              <a:rPr lang="zh-CN" altLang="en-US" sz="2000" dirty="0">
                <a:latin typeface="宋体" panose="02010600030101010101" pitchFamily="2" charset="-122"/>
                <a:ea typeface="宋体" panose="02010600030101010101" pitchFamily="2" charset="-122"/>
              </a:rPr>
              <a:t>两类价格决定机制</a:t>
            </a:r>
            <a:endParaRPr lang="en-US" altLang="zh-CN" sz="2000" dirty="0">
              <a:latin typeface="宋体" panose="02010600030101010101" pitchFamily="2" charset="-122"/>
              <a:ea typeface="宋体" panose="02010600030101010101" pitchFamily="2" charset="-122"/>
            </a:endParaRPr>
          </a:p>
          <a:p>
            <a:pPr marL="719138" indent="-361950">
              <a:buSzPct val="70000"/>
              <a:buFont typeface="Wingdings" pitchFamily="2" charset="2"/>
              <a:buChar char="p"/>
            </a:pPr>
            <a:r>
              <a:rPr lang="zh-CN" altLang="en-US" sz="2000" dirty="0">
                <a:latin typeface="宋体" panose="02010600030101010101" pitchFamily="2" charset="-122"/>
                <a:ea typeface="宋体" panose="02010600030101010101" pitchFamily="2" charset="-122"/>
              </a:rPr>
              <a:t>指令驱动机制 （竞价交易机制）</a:t>
            </a:r>
            <a:endParaRPr lang="en-US" altLang="zh-CN" sz="2000" dirty="0">
              <a:latin typeface="宋体" panose="02010600030101010101" pitchFamily="2" charset="-122"/>
              <a:ea typeface="宋体" panose="02010600030101010101" pitchFamily="2" charset="-122"/>
            </a:endParaRPr>
          </a:p>
          <a:p>
            <a:pPr marL="900113" indent="-180975">
              <a:buSzPct val="70000"/>
              <a:buFont typeface="Wingdings" pitchFamily="2" charset="2"/>
              <a:buChar char="Ø"/>
            </a:pPr>
            <a:r>
              <a:rPr lang="zh-CN" altLang="en-US" sz="2000" dirty="0">
                <a:latin typeface="宋体" panose="02010600030101010101" pitchFamily="2" charset="-122"/>
                <a:ea typeface="宋体" panose="02010600030101010101" pitchFamily="2" charset="-122"/>
              </a:rPr>
              <a:t>在竞价交易中交易双方直接进行交易，或将委托指令递交各自的经纪商并通过其传输到交易市场，由交易市场中心以买卖双向价格为基准实行撮合，达成交易。</a:t>
            </a:r>
            <a:endParaRPr lang="en-US" altLang="zh-CN" sz="2000" dirty="0">
              <a:latin typeface="宋体" panose="02010600030101010101" pitchFamily="2" charset="-122"/>
              <a:ea typeface="宋体" panose="02010600030101010101" pitchFamily="2" charset="-122"/>
            </a:endParaRPr>
          </a:p>
          <a:p>
            <a:pPr marL="900113" indent="-180975">
              <a:buSzPct val="70000"/>
              <a:buFont typeface="Wingdings" pitchFamily="2" charset="2"/>
              <a:buChar char="Ø"/>
            </a:pPr>
            <a:endParaRPr lang="en-US" altLang="zh-CN" sz="2000" dirty="0">
              <a:latin typeface="宋体" panose="02010600030101010101" pitchFamily="2" charset="-122"/>
              <a:ea typeface="宋体" panose="02010600030101010101" pitchFamily="2" charset="-122"/>
            </a:endParaRPr>
          </a:p>
          <a:p>
            <a:pPr marL="900113" indent="-180975">
              <a:buSzPct val="70000"/>
              <a:buFont typeface="Wingdings" pitchFamily="2" charset="2"/>
              <a:buChar char="Ø"/>
            </a:pPr>
            <a:r>
              <a:rPr lang="zh-CN" altLang="en-US" sz="2000" dirty="0">
                <a:latin typeface="宋体" panose="02010600030101010101" pitchFamily="2" charset="-122"/>
                <a:ea typeface="宋体" panose="02010600030101010101" pitchFamily="2" charset="-122"/>
              </a:rPr>
              <a:t>特点</a:t>
            </a:r>
            <a:endParaRPr lang="en-US" altLang="zh-CN" sz="2000" dirty="0">
              <a:latin typeface="宋体" panose="02010600030101010101" pitchFamily="2" charset="-122"/>
              <a:ea typeface="宋体" panose="02010600030101010101" pitchFamily="2" charset="-122"/>
            </a:endParaRPr>
          </a:p>
          <a:p>
            <a:pPr marL="900113" indent="-180975">
              <a:buFont typeface="+mj-lt"/>
              <a:buAutoNum type="arabicPeriod"/>
            </a:pPr>
            <a:r>
              <a:rPr lang="zh-CN" altLang="en-US" sz="2000" dirty="0">
                <a:latin typeface="宋体" panose="02010600030101010101" pitchFamily="2" charset="-122"/>
                <a:ea typeface="宋体" panose="02010600030101010101" pitchFamily="2" charset="-122"/>
              </a:rPr>
              <a:t>证券成交价格的形成是由该交易双方直接决定的</a:t>
            </a:r>
            <a:endParaRPr lang="en-US" altLang="zh-CN" sz="2000" dirty="0">
              <a:latin typeface="宋体" panose="02010600030101010101" pitchFamily="2" charset="-122"/>
              <a:ea typeface="宋体" panose="02010600030101010101" pitchFamily="2" charset="-122"/>
            </a:endParaRPr>
          </a:p>
          <a:p>
            <a:pPr marL="900113" indent="-180975">
              <a:buFont typeface="+mj-lt"/>
              <a:buAutoNum type="arabicPeriod"/>
            </a:pPr>
            <a:r>
              <a:rPr lang="zh-CN" altLang="en-US" sz="2000" dirty="0">
                <a:latin typeface="宋体" panose="02010600030101010101" pitchFamily="2" charset="-122"/>
                <a:ea typeface="宋体" panose="02010600030101010101" pitchFamily="2" charset="-122"/>
              </a:rPr>
              <a:t>投资者进行证券交易的对方是其他投资者</a:t>
            </a:r>
            <a:endParaRPr lang="en-US" altLang="zh-CN" sz="20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049775"/>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4</a:t>
            </a:fld>
            <a:endParaRPr lang="zh-CN" altLang="en-US"/>
          </a:p>
        </p:txBody>
      </p:sp>
    </p:spTree>
    <p:extLst>
      <p:ext uri="{BB962C8B-B14F-4D97-AF65-F5344CB8AC3E}">
        <p14:creationId xmlns:p14="http://schemas.microsoft.com/office/powerpoint/2010/main" val="4279608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6"/>
            <a:ext cx="10515600" cy="679904"/>
          </a:xfrm>
        </p:spPr>
        <p:txBody>
          <a:bodyPr>
            <a:normAutofit/>
          </a:bodyPr>
          <a:lstStyle/>
          <a:p>
            <a:r>
              <a:rPr lang="zh-CN" altLang="en-US" sz="2800" dirty="0">
                <a:latin typeface="宋体" panose="02010600030101010101" pitchFamily="2" charset="-122"/>
                <a:ea typeface="宋体" panose="02010600030101010101" pitchFamily="2" charset="-122"/>
              </a:rPr>
              <a:t>做市业务</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205803"/>
            <a:ext cx="10515600" cy="4971160"/>
          </a:xfrm>
        </p:spPr>
        <p:txBody>
          <a:bodyPr>
            <a:noAutofit/>
          </a:bodyPr>
          <a:lstStyle/>
          <a:p>
            <a:r>
              <a:rPr lang="zh-CN" altLang="en-US" sz="2000" dirty="0">
                <a:latin typeface="宋体" panose="02010600030101010101" pitchFamily="2" charset="-122"/>
                <a:ea typeface="宋体" panose="02010600030101010101" pitchFamily="2" charset="-122"/>
              </a:rPr>
              <a:t>两类价格决定机制</a:t>
            </a:r>
            <a:endParaRPr lang="en-US" altLang="zh-CN" sz="2000" dirty="0">
              <a:latin typeface="宋体" panose="02010600030101010101" pitchFamily="2" charset="-122"/>
              <a:ea typeface="宋体" panose="02010600030101010101" pitchFamily="2" charset="-122"/>
            </a:endParaRPr>
          </a:p>
          <a:p>
            <a:pPr marL="719138" indent="-361950">
              <a:buSzPct val="70000"/>
              <a:buFont typeface="Wingdings" pitchFamily="2" charset="2"/>
              <a:buChar char="p"/>
            </a:pPr>
            <a:r>
              <a:rPr lang="zh-CN" altLang="en-US" sz="2000" dirty="0">
                <a:latin typeface="宋体" panose="02010600030101010101" pitchFamily="2" charset="-122"/>
                <a:ea typeface="宋体" panose="02010600030101010101" pitchFamily="2" charset="-122"/>
              </a:rPr>
              <a:t>报价驱动机制（做市商机制）</a:t>
            </a:r>
            <a:endParaRPr lang="en-US" altLang="zh-CN" sz="2000" dirty="0">
              <a:latin typeface="宋体" panose="02010600030101010101" pitchFamily="2" charset="-122"/>
              <a:ea typeface="宋体" panose="02010600030101010101" pitchFamily="2" charset="-122"/>
            </a:endParaRPr>
          </a:p>
          <a:p>
            <a:pPr marL="900113" indent="-180975">
              <a:buSzPct val="70000"/>
              <a:buFont typeface="Wingdings" pitchFamily="2" charset="2"/>
              <a:buChar char="Ø"/>
            </a:pPr>
            <a:r>
              <a:rPr lang="zh-CN" altLang="en-US" sz="2000" dirty="0">
                <a:latin typeface="宋体" panose="02010600030101010101" pitchFamily="2" charset="-122"/>
                <a:ea typeface="宋体" panose="02010600030101010101" pitchFamily="2" charset="-122"/>
              </a:rPr>
              <a:t>作为做市商的投资银行运用自己的账户从事证券交易，通过不间断的买卖报价维持证券价格的稳定性和证券市场的流动性，并从买卖报价的差额中获取收益。</a:t>
            </a:r>
            <a:endParaRPr lang="en-US" altLang="zh-CN" sz="2000" dirty="0">
              <a:latin typeface="宋体" panose="02010600030101010101" pitchFamily="2" charset="-122"/>
              <a:ea typeface="宋体" panose="02010600030101010101" pitchFamily="2" charset="-122"/>
            </a:endParaRPr>
          </a:p>
          <a:p>
            <a:pPr marL="900113" indent="-180975">
              <a:buSzPct val="70000"/>
              <a:buFont typeface="Wingdings" pitchFamily="2" charset="2"/>
              <a:buChar char="Ø"/>
            </a:pPr>
            <a:r>
              <a:rPr lang="zh-CN" altLang="en-US" sz="2000" dirty="0">
                <a:latin typeface="宋体" panose="02010600030101010101" pitchFamily="2" charset="-122"/>
                <a:ea typeface="宋体" panose="02010600030101010101" pitchFamily="2" charset="-122"/>
              </a:rPr>
              <a:t>伦敦股票交易所，纳斯达克，新三板采用这种交易方式</a:t>
            </a:r>
            <a:endParaRPr lang="en-US" altLang="zh-CN" sz="2000" dirty="0">
              <a:latin typeface="宋体" panose="02010600030101010101" pitchFamily="2" charset="-122"/>
              <a:ea typeface="宋体" panose="02010600030101010101" pitchFamily="2" charset="-122"/>
            </a:endParaRPr>
          </a:p>
          <a:p>
            <a:pPr marL="900113" indent="-180975">
              <a:buSzPct val="70000"/>
              <a:buFont typeface="Wingdings" pitchFamily="2" charset="2"/>
              <a:buChar char="Ø"/>
            </a:pPr>
            <a:r>
              <a:rPr lang="zh-CN" altLang="en-US" sz="2000" dirty="0">
                <a:latin typeface="宋体" panose="02010600030101010101" pitchFamily="2" charset="-122"/>
                <a:ea typeface="宋体" panose="02010600030101010101" pitchFamily="2" charset="-122"/>
              </a:rPr>
              <a:t>新三板目前挂牌</a:t>
            </a:r>
            <a:r>
              <a:rPr lang="en-US" altLang="zh-CN" sz="2000" dirty="0">
                <a:latin typeface="宋体" panose="02010600030101010101" pitchFamily="2" charset="-122"/>
                <a:ea typeface="宋体" panose="02010600030101010101" pitchFamily="2" charset="-122"/>
              </a:rPr>
              <a:t>6153</a:t>
            </a:r>
            <a:r>
              <a:rPr lang="zh-CN" altLang="en-US" sz="2000" dirty="0">
                <a:latin typeface="宋体" panose="02010600030101010101" pitchFamily="2" charset="-122"/>
                <a:ea typeface="宋体" panose="02010600030101010101" pitchFamily="2" charset="-122"/>
              </a:rPr>
              <a:t>家，</a:t>
            </a:r>
            <a:r>
              <a:rPr lang="en-US" altLang="zh-CN" sz="2000" dirty="0">
                <a:latin typeface="宋体" panose="02010600030101010101" pitchFamily="2" charset="-122"/>
                <a:ea typeface="宋体" panose="02010600030101010101" pitchFamily="2" charset="-122"/>
              </a:rPr>
              <a:t>275</a:t>
            </a:r>
            <a:r>
              <a:rPr lang="zh-CN" altLang="en-US" sz="2000" dirty="0">
                <a:latin typeface="宋体" panose="02010600030101010101" pitchFamily="2" charset="-122"/>
                <a:ea typeface="宋体" panose="02010600030101010101" pitchFamily="2" charset="-122"/>
              </a:rPr>
              <a:t>家做市转让，</a:t>
            </a:r>
            <a:r>
              <a:rPr lang="en-US" altLang="zh-CN" sz="2000" dirty="0">
                <a:latin typeface="宋体" panose="02010600030101010101" pitchFamily="2" charset="-122"/>
                <a:ea typeface="宋体" panose="02010600030101010101" pitchFamily="2" charset="-122"/>
              </a:rPr>
              <a:t>5878</a:t>
            </a:r>
            <a:r>
              <a:rPr lang="zh-CN" altLang="en-US" sz="2000" dirty="0">
                <a:latin typeface="宋体" panose="02010600030101010101" pitchFamily="2" charset="-122"/>
                <a:ea typeface="宋体" panose="02010600030101010101" pitchFamily="2" charset="-122"/>
              </a:rPr>
              <a:t>家集合竞价。</a:t>
            </a:r>
            <a:endParaRPr lang="en-US" altLang="zh-CN" sz="2000" dirty="0">
              <a:latin typeface="宋体" panose="02010600030101010101" pitchFamily="2" charset="-122"/>
              <a:ea typeface="宋体" panose="02010600030101010101" pitchFamily="2" charset="-122"/>
            </a:endParaRPr>
          </a:p>
          <a:p>
            <a:pPr marL="900113" indent="-180975">
              <a:buSzPct val="70000"/>
              <a:buFont typeface="Wingdings" pitchFamily="2" charset="2"/>
              <a:buChar char="Ø"/>
            </a:pPr>
            <a:r>
              <a:rPr lang="en-US" altLang="zh-CN" sz="2000" dirty="0">
                <a:latin typeface="宋体" panose="02010600030101010101" pitchFamily="2" charset="-122"/>
                <a:ea typeface="宋体" panose="02010600030101010101" pitchFamily="2" charset="-122"/>
              </a:rPr>
              <a:t>2022</a:t>
            </a:r>
            <a:r>
              <a:rPr lang="zh-CN" altLang="en-US" sz="2000" dirty="0">
                <a:latin typeface="宋体" panose="02010600030101010101" pitchFamily="2" charset="-122"/>
                <a:ea typeface="宋体" panose="02010600030101010101" pitchFamily="2" charset="-122"/>
              </a:rPr>
              <a:t>年</a:t>
            </a:r>
            <a:r>
              <a:rPr lang="en-US" altLang="zh-CN" sz="2000" dirty="0">
                <a:latin typeface="宋体" panose="02010600030101010101" pitchFamily="2" charset="-122"/>
                <a:ea typeface="宋体" panose="02010600030101010101" pitchFamily="2" charset="-122"/>
              </a:rPr>
              <a:t>10</a:t>
            </a:r>
            <a:r>
              <a:rPr lang="zh-CN" altLang="en-US" sz="2000" dirty="0">
                <a:latin typeface="宋体" panose="02010600030101010101" pitchFamily="2" charset="-122"/>
                <a:ea typeface="宋体" panose="02010600030101010101" pitchFamily="2" charset="-122"/>
              </a:rPr>
              <a:t>月</a:t>
            </a:r>
            <a:r>
              <a:rPr lang="en-US" altLang="zh-CN" sz="2000" dirty="0">
                <a:latin typeface="宋体" panose="02010600030101010101" pitchFamily="2" charset="-122"/>
                <a:ea typeface="宋体" panose="02010600030101010101" pitchFamily="2" charset="-122"/>
              </a:rPr>
              <a:t>31</a:t>
            </a:r>
            <a:r>
              <a:rPr lang="zh-CN" altLang="en-US" sz="2000" dirty="0">
                <a:latin typeface="宋体" panose="02010600030101010101" pitchFamily="2" charset="-122"/>
                <a:ea typeface="宋体" panose="02010600030101010101" pitchFamily="2" charset="-122"/>
              </a:rPr>
              <a:t>日，经证监会批准，首批科创板做市商将正式开展科创板股票做市交易业务；科创板实施竞价交易为主，做市商为辅的混合制度。</a:t>
            </a:r>
            <a:endParaRPr lang="en-US" altLang="zh-CN" sz="2000" dirty="0">
              <a:latin typeface="宋体" panose="02010600030101010101" pitchFamily="2" charset="-122"/>
              <a:ea typeface="宋体" panose="02010600030101010101" pitchFamily="2" charset="-122"/>
            </a:endParaRPr>
          </a:p>
          <a:p>
            <a:pPr marL="900113" indent="-180975">
              <a:buSzPct val="70000"/>
              <a:buFont typeface="Wingdings" pitchFamily="2" charset="2"/>
              <a:buChar char="Ø"/>
            </a:pPr>
            <a:r>
              <a:rPr lang="en-US" altLang="zh-CN" sz="2000" dirty="0">
                <a:latin typeface="宋体" panose="02010600030101010101" pitchFamily="2" charset="-122"/>
                <a:ea typeface="宋体" panose="02010600030101010101" pitchFamily="2" charset="-122"/>
              </a:rPr>
              <a:t>2023</a:t>
            </a:r>
            <a:r>
              <a:rPr lang="zh-CN" altLang="en-US" sz="2000" dirty="0">
                <a:latin typeface="宋体" panose="02010600030101010101" pitchFamily="2" charset="-122"/>
                <a:ea typeface="宋体" panose="02010600030101010101" pitchFamily="2" charset="-122"/>
              </a:rPr>
              <a:t>年</a:t>
            </a:r>
            <a:r>
              <a:rPr lang="en-US" altLang="zh-CN" sz="2000" dirty="0">
                <a:latin typeface="宋体" panose="02010600030101010101" pitchFamily="2" charset="-122"/>
                <a:ea typeface="宋体" panose="02010600030101010101" pitchFamily="2" charset="-122"/>
              </a:rPr>
              <a:t>2</a:t>
            </a:r>
            <a:r>
              <a:rPr lang="zh-CN" altLang="en-US" sz="2000" dirty="0">
                <a:latin typeface="宋体" panose="02010600030101010101" pitchFamily="2" charset="-122"/>
                <a:ea typeface="宋体" panose="02010600030101010101" pitchFamily="2" charset="-122"/>
              </a:rPr>
              <a:t>月</a:t>
            </a:r>
            <a:r>
              <a:rPr lang="en-US" altLang="zh-CN" sz="2000" dirty="0">
                <a:latin typeface="宋体" panose="02010600030101010101" pitchFamily="2" charset="-122"/>
                <a:ea typeface="宋体" panose="02010600030101010101" pitchFamily="2" charset="-122"/>
              </a:rPr>
              <a:t>20</a:t>
            </a:r>
            <a:r>
              <a:rPr lang="zh-CN" altLang="en-US" sz="2000" dirty="0">
                <a:latin typeface="宋体" panose="02010600030101010101" pitchFamily="2" charset="-122"/>
                <a:ea typeface="宋体" panose="02010600030101010101" pitchFamily="2" charset="-122"/>
              </a:rPr>
              <a:t>日，北交所正式启动股票做市业务，混合交易制度。</a:t>
            </a:r>
            <a:endParaRPr lang="en-US" altLang="zh-CN" sz="20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049775"/>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5</a:t>
            </a:fld>
            <a:endParaRPr lang="zh-CN" altLang="en-US"/>
          </a:p>
        </p:txBody>
      </p:sp>
    </p:spTree>
    <p:extLst>
      <p:ext uri="{BB962C8B-B14F-4D97-AF65-F5344CB8AC3E}">
        <p14:creationId xmlns:p14="http://schemas.microsoft.com/office/powerpoint/2010/main" val="3602274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6"/>
            <a:ext cx="10515600" cy="679904"/>
          </a:xfrm>
        </p:spPr>
        <p:txBody>
          <a:bodyPr>
            <a:normAutofit/>
          </a:bodyPr>
          <a:lstStyle/>
          <a:p>
            <a:r>
              <a:rPr lang="zh-CN" altLang="en-US" sz="2800" dirty="0">
                <a:latin typeface="宋体" panose="02010600030101010101" pitchFamily="2" charset="-122"/>
                <a:ea typeface="宋体" panose="02010600030101010101" pitchFamily="2" charset="-122"/>
              </a:rPr>
              <a:t>做市业务</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205803"/>
            <a:ext cx="10515600" cy="4971160"/>
          </a:xfrm>
        </p:spPr>
        <p:txBody>
          <a:bodyPr>
            <a:noAutofit/>
          </a:bodyPr>
          <a:lstStyle/>
          <a:p>
            <a:r>
              <a:rPr lang="zh-CN" altLang="en-US" sz="2000" dirty="0">
                <a:latin typeface="宋体" panose="02010600030101010101" pitchFamily="2" charset="-122"/>
                <a:ea typeface="宋体" panose="02010600030101010101" pitchFamily="2" charset="-122"/>
              </a:rPr>
              <a:t>两类价格决定机制</a:t>
            </a:r>
            <a:endParaRPr lang="en-US" altLang="zh-CN" sz="2000" dirty="0">
              <a:latin typeface="宋体" panose="02010600030101010101" pitchFamily="2" charset="-122"/>
              <a:ea typeface="宋体" panose="02010600030101010101" pitchFamily="2" charset="-122"/>
            </a:endParaRPr>
          </a:p>
          <a:p>
            <a:pPr marL="719138" indent="-361950">
              <a:buSzPct val="70000"/>
              <a:buFont typeface="Wingdings" pitchFamily="2" charset="2"/>
              <a:buChar char="p"/>
            </a:pPr>
            <a:r>
              <a:rPr lang="zh-CN" altLang="en-US" sz="2000" dirty="0">
                <a:latin typeface="宋体" panose="02010600030101010101" pitchFamily="2" charset="-122"/>
                <a:ea typeface="宋体" panose="02010600030101010101" pitchFamily="2" charset="-122"/>
              </a:rPr>
              <a:t>报价驱动机制（做市商机制）</a:t>
            </a:r>
            <a:endParaRPr lang="en-US" altLang="zh-CN" sz="2000" dirty="0">
              <a:latin typeface="宋体" panose="02010600030101010101" pitchFamily="2" charset="-122"/>
              <a:ea typeface="宋体" panose="02010600030101010101" pitchFamily="2" charset="-122"/>
            </a:endParaRPr>
          </a:p>
          <a:p>
            <a:pPr marL="900113" indent="-180975">
              <a:buSzPct val="70000"/>
              <a:buFont typeface="Wingdings" pitchFamily="2" charset="2"/>
              <a:buChar char="Ø"/>
            </a:pPr>
            <a:r>
              <a:rPr lang="zh-CN" altLang="en-US" sz="2000" dirty="0">
                <a:latin typeface="宋体" panose="02010600030101010101" pitchFamily="2" charset="-122"/>
                <a:ea typeface="宋体" panose="02010600030101010101" pitchFamily="2" charset="-122"/>
              </a:rPr>
              <a:t>特点：</a:t>
            </a:r>
            <a:endParaRPr lang="en-US" altLang="zh-CN" sz="2000" dirty="0">
              <a:latin typeface="宋体" panose="02010600030101010101" pitchFamily="2" charset="-122"/>
              <a:ea typeface="宋体" panose="02010600030101010101" pitchFamily="2" charset="-122"/>
            </a:endParaRPr>
          </a:p>
          <a:p>
            <a:pPr marL="900113" indent="-180975">
              <a:buFont typeface="+mj-lt"/>
              <a:buAutoNum type="arabicPeriod"/>
            </a:pPr>
            <a:r>
              <a:rPr lang="zh-CN" altLang="en-US" sz="2000" dirty="0">
                <a:latin typeface="宋体" panose="02010600030101010101" pitchFamily="2" charset="-122"/>
                <a:ea typeface="宋体" panose="02010600030101010101" pitchFamily="2" charset="-122"/>
              </a:rPr>
              <a:t>做市商给出某一证券的买入价与卖出价（包括买入与卖出数量），且随时准备在该价位上买入或卖出</a:t>
            </a:r>
            <a:endParaRPr lang="en-US" altLang="zh-CN" sz="2000" dirty="0">
              <a:latin typeface="宋体" panose="02010600030101010101" pitchFamily="2" charset="-122"/>
              <a:ea typeface="宋体" panose="02010600030101010101" pitchFamily="2" charset="-122"/>
            </a:endParaRPr>
          </a:p>
          <a:p>
            <a:pPr marL="900113" indent="-180975">
              <a:buFont typeface="+mj-lt"/>
              <a:buAutoNum type="arabicPeriod"/>
            </a:pPr>
            <a:r>
              <a:rPr lang="zh-CN" altLang="en-US" sz="2000" dirty="0">
                <a:latin typeface="宋体" panose="02010600030101010101" pitchFamily="2" charset="-122"/>
                <a:ea typeface="宋体" panose="02010600030101010101" pitchFamily="2" charset="-122"/>
              </a:rPr>
              <a:t>所有投资者均与做市商进行交易，证券成交价格的形成由做市商决定</a:t>
            </a:r>
            <a:endParaRPr lang="en-US" altLang="zh-CN" sz="2000" dirty="0">
              <a:latin typeface="宋体" panose="02010600030101010101" pitchFamily="2" charset="-122"/>
              <a:ea typeface="宋体" panose="02010600030101010101" pitchFamily="2" charset="-122"/>
            </a:endParaRPr>
          </a:p>
          <a:p>
            <a:pPr marL="900113" indent="-180975">
              <a:buFont typeface="+mj-lt"/>
              <a:buAutoNum type="arabicPeriod"/>
            </a:pPr>
            <a:r>
              <a:rPr lang="zh-CN" altLang="en-US" sz="2000" dirty="0">
                <a:latin typeface="宋体" panose="02010600030101010101" pitchFamily="2" charset="-122"/>
                <a:ea typeface="宋体" panose="02010600030101010101" pitchFamily="2" charset="-122"/>
              </a:rPr>
              <a:t>做市商从买卖报价的差额中获取收益</a:t>
            </a:r>
            <a:endParaRPr lang="en-US" altLang="zh-CN" sz="2000" dirty="0">
              <a:latin typeface="宋体" panose="02010600030101010101" pitchFamily="2" charset="-122"/>
              <a:ea typeface="宋体" panose="02010600030101010101" pitchFamily="2" charset="-122"/>
            </a:endParaRPr>
          </a:p>
          <a:p>
            <a:pPr marL="900113" indent="-180975">
              <a:buFont typeface="+mj-lt"/>
              <a:buAutoNum type="arabicPeriod"/>
            </a:pPr>
            <a:r>
              <a:rPr lang="zh-CN" altLang="en-US" sz="2000" dirty="0">
                <a:latin typeface="宋体" panose="02010600030101010101" pitchFamily="2" charset="-122"/>
                <a:ea typeface="宋体" panose="02010600030101010101" pitchFamily="2" charset="-122"/>
              </a:rPr>
              <a:t>当市场行情波动剧烈，做市商可以退出做市。同一证券存在多个做市商，个别做市商退出不会影响市场的正常运作。</a:t>
            </a:r>
            <a:endParaRPr lang="en-US" altLang="zh-CN" sz="2000" dirty="0">
              <a:latin typeface="宋体" panose="02010600030101010101" pitchFamily="2" charset="-122"/>
              <a:ea typeface="宋体" panose="02010600030101010101" pitchFamily="2" charset="-122"/>
            </a:endParaRPr>
          </a:p>
          <a:p>
            <a:endParaRPr lang="en-US" altLang="zh-CN" sz="20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049775"/>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6</a:t>
            </a:fld>
            <a:endParaRPr lang="zh-CN" altLang="en-US"/>
          </a:p>
        </p:txBody>
      </p:sp>
    </p:spTree>
    <p:extLst>
      <p:ext uri="{BB962C8B-B14F-4D97-AF65-F5344CB8AC3E}">
        <p14:creationId xmlns:p14="http://schemas.microsoft.com/office/powerpoint/2010/main" val="1888876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6"/>
            <a:ext cx="10515600" cy="679904"/>
          </a:xfrm>
        </p:spPr>
        <p:txBody>
          <a:bodyPr>
            <a:normAutofit/>
          </a:bodyPr>
          <a:lstStyle/>
          <a:p>
            <a:r>
              <a:rPr lang="zh-CN" altLang="en-US" sz="2800" dirty="0">
                <a:latin typeface="宋体" panose="02010600030101010101" pitchFamily="2" charset="-122"/>
                <a:ea typeface="宋体" panose="02010600030101010101" pitchFamily="2" charset="-122"/>
              </a:rPr>
              <a:t>做市业务</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205803"/>
            <a:ext cx="10515600" cy="4971160"/>
          </a:xfrm>
        </p:spPr>
        <p:txBody>
          <a:bodyPr>
            <a:normAutofit/>
          </a:bodyPr>
          <a:lstStyle/>
          <a:p>
            <a:r>
              <a:rPr lang="zh-CN" altLang="en-US" sz="2000" dirty="0">
                <a:latin typeface="宋体" panose="02010600030101010101" pitchFamily="2" charset="-122"/>
                <a:ea typeface="宋体" panose="02010600030101010101" pitchFamily="2" charset="-122"/>
              </a:rPr>
              <a:t>做市业务的运作</a:t>
            </a: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049775"/>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7</a:t>
            </a:fld>
            <a:endParaRPr lang="zh-CN" altLang="en-US"/>
          </a:p>
        </p:txBody>
      </p:sp>
      <p:grpSp>
        <p:nvGrpSpPr>
          <p:cNvPr id="6" name="组合 5">
            <a:extLst>
              <a:ext uri="{FF2B5EF4-FFF2-40B4-BE49-F238E27FC236}">
                <a16:creationId xmlns:a16="http://schemas.microsoft.com/office/drawing/2014/main" id="{955E47DD-FE25-4EF6-971B-B0452A9A44D6}"/>
              </a:ext>
            </a:extLst>
          </p:cNvPr>
          <p:cNvGrpSpPr/>
          <p:nvPr/>
        </p:nvGrpSpPr>
        <p:grpSpPr>
          <a:xfrm>
            <a:off x="1608016" y="1730303"/>
            <a:ext cx="9128648" cy="4536353"/>
            <a:chOff x="685800" y="1853747"/>
            <a:chExt cx="7543800" cy="4470853"/>
          </a:xfrm>
        </p:grpSpPr>
        <p:grpSp>
          <p:nvGrpSpPr>
            <p:cNvPr id="8" name="组合 7">
              <a:extLst>
                <a:ext uri="{FF2B5EF4-FFF2-40B4-BE49-F238E27FC236}">
                  <a16:creationId xmlns:a16="http://schemas.microsoft.com/office/drawing/2014/main" id="{8A3E8FFD-0B3B-4F4F-8D24-08BFC7D3FFB7}"/>
                </a:ext>
              </a:extLst>
            </p:cNvPr>
            <p:cNvGrpSpPr/>
            <p:nvPr/>
          </p:nvGrpSpPr>
          <p:grpSpPr>
            <a:xfrm>
              <a:off x="2209800" y="3352800"/>
              <a:ext cx="1143000" cy="457200"/>
              <a:chOff x="2209800" y="3200400"/>
              <a:chExt cx="1143000" cy="457200"/>
            </a:xfrm>
          </p:grpSpPr>
          <p:sp>
            <p:nvSpPr>
              <p:cNvPr id="52" name="椭圆 51">
                <a:extLst>
                  <a:ext uri="{FF2B5EF4-FFF2-40B4-BE49-F238E27FC236}">
                    <a16:creationId xmlns:a16="http://schemas.microsoft.com/office/drawing/2014/main" id="{C23C08DF-6432-4D78-A8F1-EC4ECD13D9EB}"/>
                  </a:ext>
                </a:extLst>
              </p:cNvPr>
              <p:cNvSpPr/>
              <p:nvPr/>
            </p:nvSpPr>
            <p:spPr>
              <a:xfrm>
                <a:off x="2209800" y="3200400"/>
                <a:ext cx="11430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TextBox 28">
                <a:extLst>
                  <a:ext uri="{FF2B5EF4-FFF2-40B4-BE49-F238E27FC236}">
                    <a16:creationId xmlns:a16="http://schemas.microsoft.com/office/drawing/2014/main" id="{20E4F8BA-CA3B-4E0A-8EBF-1EABD57D5CB6}"/>
                  </a:ext>
                </a:extLst>
              </p:cNvPr>
              <p:cNvSpPr txBox="1"/>
              <p:nvPr/>
            </p:nvSpPr>
            <p:spPr>
              <a:xfrm>
                <a:off x="2438400" y="3244334"/>
                <a:ext cx="685800" cy="394333"/>
              </a:xfrm>
              <a:prstGeom prst="rect">
                <a:avLst/>
              </a:prstGeom>
              <a:noFill/>
            </p:spPr>
            <p:txBody>
              <a:bodyPr wrap="square" rtlCol="0">
                <a:spAutoFit/>
              </a:bodyPr>
              <a:lstStyle/>
              <a:p>
                <a:r>
                  <a:rPr lang="zh-CN" altLang="en-US" sz="2000" dirty="0">
                    <a:solidFill>
                      <a:schemeClr val="bg1"/>
                    </a:solidFill>
                    <a:latin typeface="宋体" panose="02010600030101010101" pitchFamily="2" charset="-122"/>
                    <a:ea typeface="宋体" panose="02010600030101010101" pitchFamily="2" charset="-122"/>
                  </a:rPr>
                  <a:t>现金</a:t>
                </a:r>
              </a:p>
            </p:txBody>
          </p:sp>
        </p:grpSp>
        <p:grpSp>
          <p:nvGrpSpPr>
            <p:cNvPr id="9" name="组合 8">
              <a:extLst>
                <a:ext uri="{FF2B5EF4-FFF2-40B4-BE49-F238E27FC236}">
                  <a16:creationId xmlns:a16="http://schemas.microsoft.com/office/drawing/2014/main" id="{DEE92FB2-8FB4-42BF-84F7-F725119AE2A5}"/>
                </a:ext>
              </a:extLst>
            </p:cNvPr>
            <p:cNvGrpSpPr/>
            <p:nvPr/>
          </p:nvGrpSpPr>
          <p:grpSpPr>
            <a:xfrm>
              <a:off x="3902838" y="2514599"/>
              <a:ext cx="1214437" cy="504825"/>
              <a:chOff x="3902838" y="2514599"/>
              <a:chExt cx="1214437" cy="504825"/>
            </a:xfrm>
          </p:grpSpPr>
          <p:sp>
            <p:nvSpPr>
              <p:cNvPr id="50" name="矩形 49">
                <a:extLst>
                  <a:ext uri="{FF2B5EF4-FFF2-40B4-BE49-F238E27FC236}">
                    <a16:creationId xmlns:a16="http://schemas.microsoft.com/office/drawing/2014/main" id="{D2C77DA2-8AF7-4E93-9B26-AEED941B7933}"/>
                  </a:ext>
                </a:extLst>
              </p:cNvPr>
              <p:cNvSpPr/>
              <p:nvPr/>
            </p:nvSpPr>
            <p:spPr>
              <a:xfrm>
                <a:off x="3902838" y="2514599"/>
                <a:ext cx="1214437" cy="504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TextBox 30">
                <a:extLst>
                  <a:ext uri="{FF2B5EF4-FFF2-40B4-BE49-F238E27FC236}">
                    <a16:creationId xmlns:a16="http://schemas.microsoft.com/office/drawing/2014/main" id="{FC5313BD-6CCD-404F-9188-27421F810891}"/>
                  </a:ext>
                </a:extLst>
              </p:cNvPr>
              <p:cNvSpPr txBox="1"/>
              <p:nvPr/>
            </p:nvSpPr>
            <p:spPr>
              <a:xfrm>
                <a:off x="3967163" y="2590593"/>
                <a:ext cx="1138237" cy="394333"/>
              </a:xfrm>
              <a:prstGeom prst="rect">
                <a:avLst/>
              </a:prstGeom>
              <a:noFill/>
            </p:spPr>
            <p:txBody>
              <a:bodyPr wrap="square" rtlCol="0">
                <a:spAutoFit/>
              </a:bodyPr>
              <a:lstStyle/>
              <a:p>
                <a:r>
                  <a:rPr lang="zh-CN" altLang="en-US" sz="2000" dirty="0">
                    <a:solidFill>
                      <a:schemeClr val="bg1"/>
                    </a:solidFill>
                    <a:latin typeface="宋体" panose="02010600030101010101" pitchFamily="2" charset="-122"/>
                    <a:ea typeface="宋体" panose="02010600030101010101" pitchFamily="2" charset="-122"/>
                  </a:rPr>
                  <a:t>自有资金</a:t>
                </a:r>
              </a:p>
            </p:txBody>
          </p:sp>
        </p:grpSp>
        <p:grpSp>
          <p:nvGrpSpPr>
            <p:cNvPr id="10" name="组合 9">
              <a:extLst>
                <a:ext uri="{FF2B5EF4-FFF2-40B4-BE49-F238E27FC236}">
                  <a16:creationId xmlns:a16="http://schemas.microsoft.com/office/drawing/2014/main" id="{C66F20A2-C71F-4487-A672-8F8BC781D908}"/>
                </a:ext>
              </a:extLst>
            </p:cNvPr>
            <p:cNvGrpSpPr/>
            <p:nvPr/>
          </p:nvGrpSpPr>
          <p:grpSpPr>
            <a:xfrm>
              <a:off x="3898075" y="1857375"/>
              <a:ext cx="1214437" cy="504825"/>
              <a:chOff x="3902838" y="2514599"/>
              <a:chExt cx="1214437" cy="504825"/>
            </a:xfrm>
          </p:grpSpPr>
          <p:sp>
            <p:nvSpPr>
              <p:cNvPr id="48" name="矩形 47">
                <a:extLst>
                  <a:ext uri="{FF2B5EF4-FFF2-40B4-BE49-F238E27FC236}">
                    <a16:creationId xmlns:a16="http://schemas.microsoft.com/office/drawing/2014/main" id="{5C91B82D-9A00-47DF-9BC0-34C682B79FE3}"/>
                  </a:ext>
                </a:extLst>
              </p:cNvPr>
              <p:cNvSpPr/>
              <p:nvPr/>
            </p:nvSpPr>
            <p:spPr>
              <a:xfrm>
                <a:off x="3902838" y="2514599"/>
                <a:ext cx="1214437" cy="504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TextBox 35">
                <a:extLst>
                  <a:ext uri="{FF2B5EF4-FFF2-40B4-BE49-F238E27FC236}">
                    <a16:creationId xmlns:a16="http://schemas.microsoft.com/office/drawing/2014/main" id="{512DFFBE-0927-4FBC-82B9-A94932A85989}"/>
                  </a:ext>
                </a:extLst>
              </p:cNvPr>
              <p:cNvSpPr txBox="1"/>
              <p:nvPr/>
            </p:nvSpPr>
            <p:spPr>
              <a:xfrm>
                <a:off x="3967163" y="2590593"/>
                <a:ext cx="1138237" cy="394333"/>
              </a:xfrm>
              <a:prstGeom prst="rect">
                <a:avLst/>
              </a:prstGeom>
              <a:noFill/>
            </p:spPr>
            <p:txBody>
              <a:bodyPr wrap="square" rtlCol="0">
                <a:spAutoFit/>
              </a:bodyPr>
              <a:lstStyle/>
              <a:p>
                <a:pPr algn="ctr"/>
                <a:r>
                  <a:rPr lang="zh-CN" altLang="en-US" sz="2000" dirty="0">
                    <a:solidFill>
                      <a:schemeClr val="bg1"/>
                    </a:solidFill>
                    <a:latin typeface="宋体" panose="02010600030101010101" pitchFamily="2" charset="-122"/>
                    <a:ea typeface="宋体" panose="02010600030101010101" pitchFamily="2" charset="-122"/>
                  </a:rPr>
                  <a:t>做市商</a:t>
                </a:r>
              </a:p>
            </p:txBody>
          </p:sp>
        </p:grpSp>
        <p:grpSp>
          <p:nvGrpSpPr>
            <p:cNvPr id="11" name="组合 10">
              <a:extLst>
                <a:ext uri="{FF2B5EF4-FFF2-40B4-BE49-F238E27FC236}">
                  <a16:creationId xmlns:a16="http://schemas.microsoft.com/office/drawing/2014/main" id="{323C8C30-166E-48D7-BA64-CD6A8311AEA0}"/>
                </a:ext>
              </a:extLst>
            </p:cNvPr>
            <p:cNvGrpSpPr/>
            <p:nvPr/>
          </p:nvGrpSpPr>
          <p:grpSpPr>
            <a:xfrm>
              <a:off x="6862763" y="1853747"/>
              <a:ext cx="1214437" cy="504825"/>
              <a:chOff x="3902838" y="2514599"/>
              <a:chExt cx="1214437" cy="504825"/>
            </a:xfrm>
          </p:grpSpPr>
          <p:sp>
            <p:nvSpPr>
              <p:cNvPr id="46" name="矩形 45">
                <a:extLst>
                  <a:ext uri="{FF2B5EF4-FFF2-40B4-BE49-F238E27FC236}">
                    <a16:creationId xmlns:a16="http://schemas.microsoft.com/office/drawing/2014/main" id="{67E2039D-193C-4BD8-9720-E618CBDDDE6B}"/>
                  </a:ext>
                </a:extLst>
              </p:cNvPr>
              <p:cNvSpPr/>
              <p:nvPr/>
            </p:nvSpPr>
            <p:spPr>
              <a:xfrm>
                <a:off x="3902838" y="2514599"/>
                <a:ext cx="1214437" cy="504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TextBox 38">
                <a:extLst>
                  <a:ext uri="{FF2B5EF4-FFF2-40B4-BE49-F238E27FC236}">
                    <a16:creationId xmlns:a16="http://schemas.microsoft.com/office/drawing/2014/main" id="{BF3BE11A-B1CF-40D9-8BC1-55BAE7EF569F}"/>
                  </a:ext>
                </a:extLst>
              </p:cNvPr>
              <p:cNvSpPr txBox="1"/>
              <p:nvPr/>
            </p:nvSpPr>
            <p:spPr>
              <a:xfrm>
                <a:off x="3967163" y="2590593"/>
                <a:ext cx="1138237" cy="394333"/>
              </a:xfrm>
              <a:prstGeom prst="rect">
                <a:avLst/>
              </a:prstGeom>
              <a:noFill/>
            </p:spPr>
            <p:txBody>
              <a:bodyPr wrap="square" rtlCol="0">
                <a:spAutoFit/>
              </a:bodyPr>
              <a:lstStyle/>
              <a:p>
                <a:pPr algn="ctr"/>
                <a:r>
                  <a:rPr lang="zh-CN" altLang="en-US" sz="2000" dirty="0">
                    <a:solidFill>
                      <a:schemeClr val="bg1"/>
                    </a:solidFill>
                    <a:latin typeface="宋体" panose="02010600030101010101" pitchFamily="2" charset="-122"/>
                    <a:ea typeface="宋体" panose="02010600030101010101" pitchFamily="2" charset="-122"/>
                  </a:rPr>
                  <a:t>投资者</a:t>
                </a:r>
              </a:p>
            </p:txBody>
          </p:sp>
        </p:grpSp>
        <p:grpSp>
          <p:nvGrpSpPr>
            <p:cNvPr id="12" name="组合 11">
              <a:extLst>
                <a:ext uri="{FF2B5EF4-FFF2-40B4-BE49-F238E27FC236}">
                  <a16:creationId xmlns:a16="http://schemas.microsoft.com/office/drawing/2014/main" id="{7F160D1A-0B71-4721-9233-B41487E73814}"/>
                </a:ext>
              </a:extLst>
            </p:cNvPr>
            <p:cNvGrpSpPr/>
            <p:nvPr/>
          </p:nvGrpSpPr>
          <p:grpSpPr>
            <a:xfrm>
              <a:off x="784775" y="1855400"/>
              <a:ext cx="1214437" cy="504825"/>
              <a:chOff x="3902838" y="2514599"/>
              <a:chExt cx="1214437" cy="504825"/>
            </a:xfrm>
          </p:grpSpPr>
          <p:sp>
            <p:nvSpPr>
              <p:cNvPr id="44" name="矩形 43">
                <a:extLst>
                  <a:ext uri="{FF2B5EF4-FFF2-40B4-BE49-F238E27FC236}">
                    <a16:creationId xmlns:a16="http://schemas.microsoft.com/office/drawing/2014/main" id="{D79092DB-768C-4311-AA03-B8B1D6389428}"/>
                  </a:ext>
                </a:extLst>
              </p:cNvPr>
              <p:cNvSpPr/>
              <p:nvPr/>
            </p:nvSpPr>
            <p:spPr>
              <a:xfrm>
                <a:off x="3902838" y="2514599"/>
                <a:ext cx="1214437" cy="504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TextBox 41">
                <a:extLst>
                  <a:ext uri="{FF2B5EF4-FFF2-40B4-BE49-F238E27FC236}">
                    <a16:creationId xmlns:a16="http://schemas.microsoft.com/office/drawing/2014/main" id="{4E61D241-4C24-4803-A927-3A75F4D2C950}"/>
                  </a:ext>
                </a:extLst>
              </p:cNvPr>
              <p:cNvSpPr txBox="1"/>
              <p:nvPr/>
            </p:nvSpPr>
            <p:spPr>
              <a:xfrm>
                <a:off x="3967163" y="2590593"/>
                <a:ext cx="1138237" cy="394333"/>
              </a:xfrm>
              <a:prstGeom prst="rect">
                <a:avLst/>
              </a:prstGeom>
              <a:noFill/>
            </p:spPr>
            <p:txBody>
              <a:bodyPr wrap="square" rtlCol="0">
                <a:spAutoFit/>
              </a:bodyPr>
              <a:lstStyle/>
              <a:p>
                <a:pPr algn="ctr"/>
                <a:r>
                  <a:rPr lang="zh-CN" altLang="en-US" sz="2000" dirty="0">
                    <a:solidFill>
                      <a:schemeClr val="bg1"/>
                    </a:solidFill>
                    <a:latin typeface="宋体" panose="02010600030101010101" pitchFamily="2" charset="-122"/>
                    <a:ea typeface="宋体" panose="02010600030101010101" pitchFamily="2" charset="-122"/>
                  </a:rPr>
                  <a:t>投资者</a:t>
                </a:r>
              </a:p>
            </p:txBody>
          </p:sp>
        </p:grpSp>
        <p:grpSp>
          <p:nvGrpSpPr>
            <p:cNvPr id="13" name="组合 12">
              <a:extLst>
                <a:ext uri="{FF2B5EF4-FFF2-40B4-BE49-F238E27FC236}">
                  <a16:creationId xmlns:a16="http://schemas.microsoft.com/office/drawing/2014/main" id="{9F859B95-44C8-44CA-86A2-4B9BFD277EE3}"/>
                </a:ext>
              </a:extLst>
            </p:cNvPr>
            <p:cNvGrpSpPr/>
            <p:nvPr/>
          </p:nvGrpSpPr>
          <p:grpSpPr>
            <a:xfrm>
              <a:off x="762000" y="4295775"/>
              <a:ext cx="1214437" cy="504825"/>
              <a:chOff x="3902838" y="2514599"/>
              <a:chExt cx="1214437" cy="504825"/>
            </a:xfrm>
          </p:grpSpPr>
          <p:sp>
            <p:nvSpPr>
              <p:cNvPr id="42" name="矩形 41">
                <a:extLst>
                  <a:ext uri="{FF2B5EF4-FFF2-40B4-BE49-F238E27FC236}">
                    <a16:creationId xmlns:a16="http://schemas.microsoft.com/office/drawing/2014/main" id="{25C65CE3-72BC-47C0-BD03-DC18E97E3385}"/>
                  </a:ext>
                </a:extLst>
              </p:cNvPr>
              <p:cNvSpPr/>
              <p:nvPr/>
            </p:nvSpPr>
            <p:spPr>
              <a:xfrm>
                <a:off x="3902838" y="2514599"/>
                <a:ext cx="1214437" cy="504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TextBox 44">
                <a:extLst>
                  <a:ext uri="{FF2B5EF4-FFF2-40B4-BE49-F238E27FC236}">
                    <a16:creationId xmlns:a16="http://schemas.microsoft.com/office/drawing/2014/main" id="{353CAB60-4B21-4FEE-86C2-707F656C95F1}"/>
                  </a:ext>
                </a:extLst>
              </p:cNvPr>
              <p:cNvSpPr txBox="1"/>
              <p:nvPr/>
            </p:nvSpPr>
            <p:spPr>
              <a:xfrm>
                <a:off x="3967163" y="2590593"/>
                <a:ext cx="1138237" cy="394333"/>
              </a:xfrm>
              <a:prstGeom prst="rect">
                <a:avLst/>
              </a:prstGeom>
              <a:noFill/>
            </p:spPr>
            <p:txBody>
              <a:bodyPr wrap="square" rtlCol="0">
                <a:spAutoFit/>
              </a:bodyPr>
              <a:lstStyle/>
              <a:p>
                <a:pPr algn="ctr"/>
                <a:r>
                  <a:rPr lang="zh-CN" altLang="en-US" sz="2000" dirty="0">
                    <a:solidFill>
                      <a:schemeClr val="bg1"/>
                    </a:solidFill>
                    <a:latin typeface="宋体" panose="02010600030101010101" pitchFamily="2" charset="-122"/>
                    <a:ea typeface="宋体" panose="02010600030101010101" pitchFamily="2" charset="-122"/>
                  </a:rPr>
                  <a:t>买方</a:t>
                </a:r>
                <a:endParaRPr lang="zh-CN" altLang="en-US" dirty="0">
                  <a:solidFill>
                    <a:schemeClr val="bg1"/>
                  </a:solidFill>
                  <a:latin typeface="宋体" panose="02010600030101010101" pitchFamily="2" charset="-122"/>
                  <a:ea typeface="宋体" panose="02010600030101010101" pitchFamily="2" charset="-122"/>
                </a:endParaRPr>
              </a:p>
            </p:txBody>
          </p:sp>
        </p:grpSp>
        <p:grpSp>
          <p:nvGrpSpPr>
            <p:cNvPr id="14" name="组合 13">
              <a:extLst>
                <a:ext uri="{FF2B5EF4-FFF2-40B4-BE49-F238E27FC236}">
                  <a16:creationId xmlns:a16="http://schemas.microsoft.com/office/drawing/2014/main" id="{D1644A47-67C7-4A28-B3FD-6F1FEB94C747}"/>
                </a:ext>
              </a:extLst>
            </p:cNvPr>
            <p:cNvGrpSpPr/>
            <p:nvPr/>
          </p:nvGrpSpPr>
          <p:grpSpPr>
            <a:xfrm>
              <a:off x="6934200" y="4219575"/>
              <a:ext cx="1214437" cy="504825"/>
              <a:chOff x="3902838" y="2514599"/>
              <a:chExt cx="1214437" cy="504825"/>
            </a:xfrm>
          </p:grpSpPr>
          <p:sp>
            <p:nvSpPr>
              <p:cNvPr id="40" name="矩形 39">
                <a:extLst>
                  <a:ext uri="{FF2B5EF4-FFF2-40B4-BE49-F238E27FC236}">
                    <a16:creationId xmlns:a16="http://schemas.microsoft.com/office/drawing/2014/main" id="{2E716CED-6925-4B3A-AE86-3AF4338B5F25}"/>
                  </a:ext>
                </a:extLst>
              </p:cNvPr>
              <p:cNvSpPr/>
              <p:nvPr/>
            </p:nvSpPr>
            <p:spPr>
              <a:xfrm>
                <a:off x="3902838" y="2514599"/>
                <a:ext cx="1214437" cy="504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TextBox 47">
                <a:extLst>
                  <a:ext uri="{FF2B5EF4-FFF2-40B4-BE49-F238E27FC236}">
                    <a16:creationId xmlns:a16="http://schemas.microsoft.com/office/drawing/2014/main" id="{CB1B7557-9438-4F76-93F3-8C835ACF9B75}"/>
                  </a:ext>
                </a:extLst>
              </p:cNvPr>
              <p:cNvSpPr txBox="1"/>
              <p:nvPr/>
            </p:nvSpPr>
            <p:spPr>
              <a:xfrm>
                <a:off x="3967163" y="2590593"/>
                <a:ext cx="1138237" cy="394333"/>
              </a:xfrm>
              <a:prstGeom prst="rect">
                <a:avLst/>
              </a:prstGeom>
              <a:noFill/>
            </p:spPr>
            <p:txBody>
              <a:bodyPr wrap="square" rtlCol="0">
                <a:spAutoFit/>
              </a:bodyPr>
              <a:lstStyle/>
              <a:p>
                <a:pPr algn="ctr"/>
                <a:r>
                  <a:rPr lang="zh-CN" altLang="en-US" sz="2000" dirty="0">
                    <a:solidFill>
                      <a:schemeClr val="bg1"/>
                    </a:solidFill>
                    <a:latin typeface="宋体" panose="02010600030101010101" pitchFamily="2" charset="-122"/>
                    <a:ea typeface="宋体" panose="02010600030101010101" pitchFamily="2" charset="-122"/>
                  </a:rPr>
                  <a:t>卖方</a:t>
                </a:r>
                <a:endParaRPr lang="zh-CN" altLang="en-US" dirty="0">
                  <a:solidFill>
                    <a:schemeClr val="bg1"/>
                  </a:solidFill>
                  <a:latin typeface="宋体" panose="02010600030101010101" pitchFamily="2" charset="-122"/>
                  <a:ea typeface="宋体" panose="02010600030101010101" pitchFamily="2" charset="-122"/>
                </a:endParaRPr>
              </a:p>
            </p:txBody>
          </p:sp>
        </p:grpSp>
        <p:grpSp>
          <p:nvGrpSpPr>
            <p:cNvPr id="15" name="组合 14">
              <a:extLst>
                <a:ext uri="{FF2B5EF4-FFF2-40B4-BE49-F238E27FC236}">
                  <a16:creationId xmlns:a16="http://schemas.microsoft.com/office/drawing/2014/main" id="{27A60271-A5EE-4A46-8E83-377133A2BC8A}"/>
                </a:ext>
              </a:extLst>
            </p:cNvPr>
            <p:cNvGrpSpPr/>
            <p:nvPr/>
          </p:nvGrpSpPr>
          <p:grpSpPr>
            <a:xfrm>
              <a:off x="5638800" y="3352800"/>
              <a:ext cx="1143000" cy="457200"/>
              <a:chOff x="2209800" y="3200400"/>
              <a:chExt cx="1143000" cy="457200"/>
            </a:xfrm>
          </p:grpSpPr>
          <p:sp>
            <p:nvSpPr>
              <p:cNvPr id="38" name="椭圆 37">
                <a:extLst>
                  <a:ext uri="{FF2B5EF4-FFF2-40B4-BE49-F238E27FC236}">
                    <a16:creationId xmlns:a16="http://schemas.microsoft.com/office/drawing/2014/main" id="{BACF82F6-B898-4D87-84CA-6C4C1E5A4AFC}"/>
                  </a:ext>
                </a:extLst>
              </p:cNvPr>
              <p:cNvSpPr/>
              <p:nvPr/>
            </p:nvSpPr>
            <p:spPr>
              <a:xfrm>
                <a:off x="2209800" y="3200400"/>
                <a:ext cx="11430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TextBox 52">
                <a:extLst>
                  <a:ext uri="{FF2B5EF4-FFF2-40B4-BE49-F238E27FC236}">
                    <a16:creationId xmlns:a16="http://schemas.microsoft.com/office/drawing/2014/main" id="{1ABCC6B4-A7CD-4EE1-8B0A-598E1890EAEB}"/>
                  </a:ext>
                </a:extLst>
              </p:cNvPr>
              <p:cNvSpPr txBox="1"/>
              <p:nvPr/>
            </p:nvSpPr>
            <p:spPr>
              <a:xfrm>
                <a:off x="2438400" y="3244334"/>
                <a:ext cx="685800" cy="394333"/>
              </a:xfrm>
              <a:prstGeom prst="rect">
                <a:avLst/>
              </a:prstGeom>
              <a:noFill/>
            </p:spPr>
            <p:txBody>
              <a:bodyPr wrap="square" rtlCol="0">
                <a:spAutoFit/>
              </a:bodyPr>
              <a:lstStyle/>
              <a:p>
                <a:r>
                  <a:rPr lang="zh-CN" altLang="en-US" sz="2000" dirty="0">
                    <a:solidFill>
                      <a:schemeClr val="bg1"/>
                    </a:solidFill>
                    <a:latin typeface="宋体" panose="02010600030101010101" pitchFamily="2" charset="-122"/>
                    <a:ea typeface="宋体" panose="02010600030101010101" pitchFamily="2" charset="-122"/>
                  </a:rPr>
                  <a:t>现金</a:t>
                </a:r>
              </a:p>
            </p:txBody>
          </p:sp>
        </p:grpSp>
        <p:grpSp>
          <p:nvGrpSpPr>
            <p:cNvPr id="16" name="组合 15">
              <a:extLst>
                <a:ext uri="{FF2B5EF4-FFF2-40B4-BE49-F238E27FC236}">
                  <a16:creationId xmlns:a16="http://schemas.microsoft.com/office/drawing/2014/main" id="{2ABA61D2-5879-4888-8DCA-FE3FE726FB60}"/>
                </a:ext>
              </a:extLst>
            </p:cNvPr>
            <p:cNvGrpSpPr/>
            <p:nvPr/>
          </p:nvGrpSpPr>
          <p:grpSpPr>
            <a:xfrm>
              <a:off x="2286000" y="5181600"/>
              <a:ext cx="1143000" cy="457200"/>
              <a:chOff x="2209800" y="3200400"/>
              <a:chExt cx="1143000" cy="457200"/>
            </a:xfrm>
          </p:grpSpPr>
          <p:sp>
            <p:nvSpPr>
              <p:cNvPr id="36" name="椭圆 35">
                <a:extLst>
                  <a:ext uri="{FF2B5EF4-FFF2-40B4-BE49-F238E27FC236}">
                    <a16:creationId xmlns:a16="http://schemas.microsoft.com/office/drawing/2014/main" id="{0989D96A-3BDE-4B06-B4D6-8BD4AE0DEAA3}"/>
                  </a:ext>
                </a:extLst>
              </p:cNvPr>
              <p:cNvSpPr/>
              <p:nvPr/>
            </p:nvSpPr>
            <p:spPr>
              <a:xfrm>
                <a:off x="2209800" y="3200400"/>
                <a:ext cx="11430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TextBox 55">
                <a:extLst>
                  <a:ext uri="{FF2B5EF4-FFF2-40B4-BE49-F238E27FC236}">
                    <a16:creationId xmlns:a16="http://schemas.microsoft.com/office/drawing/2014/main" id="{E3CC488D-D62D-4D63-BAF7-30AEFB68D016}"/>
                  </a:ext>
                </a:extLst>
              </p:cNvPr>
              <p:cNvSpPr txBox="1"/>
              <p:nvPr/>
            </p:nvSpPr>
            <p:spPr>
              <a:xfrm>
                <a:off x="2438400" y="3244334"/>
                <a:ext cx="685800" cy="394333"/>
              </a:xfrm>
              <a:prstGeom prst="rect">
                <a:avLst/>
              </a:prstGeom>
              <a:noFill/>
            </p:spPr>
            <p:txBody>
              <a:bodyPr wrap="square" rtlCol="0">
                <a:spAutoFit/>
              </a:bodyPr>
              <a:lstStyle/>
              <a:p>
                <a:r>
                  <a:rPr lang="zh-CN" altLang="en-US" sz="2000" dirty="0">
                    <a:solidFill>
                      <a:schemeClr val="bg1"/>
                    </a:solidFill>
                    <a:latin typeface="宋体" panose="02010600030101010101" pitchFamily="2" charset="-122"/>
                    <a:ea typeface="宋体" panose="02010600030101010101" pitchFamily="2" charset="-122"/>
                  </a:rPr>
                  <a:t>证券</a:t>
                </a:r>
                <a:endParaRPr lang="zh-CN" altLang="en-US" dirty="0">
                  <a:solidFill>
                    <a:schemeClr val="bg1"/>
                  </a:solidFill>
                  <a:latin typeface="宋体" panose="02010600030101010101" pitchFamily="2" charset="-122"/>
                  <a:ea typeface="宋体" panose="02010600030101010101" pitchFamily="2" charset="-122"/>
                </a:endParaRPr>
              </a:p>
            </p:txBody>
          </p:sp>
        </p:grpSp>
        <p:grpSp>
          <p:nvGrpSpPr>
            <p:cNvPr id="17" name="组合 16">
              <a:extLst>
                <a:ext uri="{FF2B5EF4-FFF2-40B4-BE49-F238E27FC236}">
                  <a16:creationId xmlns:a16="http://schemas.microsoft.com/office/drawing/2014/main" id="{06A0D1EF-76F3-49B6-9EA3-3D22EC84F1CD}"/>
                </a:ext>
              </a:extLst>
            </p:cNvPr>
            <p:cNvGrpSpPr/>
            <p:nvPr/>
          </p:nvGrpSpPr>
          <p:grpSpPr>
            <a:xfrm>
              <a:off x="5715000" y="5181600"/>
              <a:ext cx="1143000" cy="457200"/>
              <a:chOff x="2209800" y="3200400"/>
              <a:chExt cx="1143000" cy="457200"/>
            </a:xfrm>
          </p:grpSpPr>
          <p:sp>
            <p:nvSpPr>
              <p:cNvPr id="34" name="椭圆 33">
                <a:extLst>
                  <a:ext uri="{FF2B5EF4-FFF2-40B4-BE49-F238E27FC236}">
                    <a16:creationId xmlns:a16="http://schemas.microsoft.com/office/drawing/2014/main" id="{E19C059F-39CD-4831-BC9C-6DB1FAA77770}"/>
                  </a:ext>
                </a:extLst>
              </p:cNvPr>
              <p:cNvSpPr/>
              <p:nvPr/>
            </p:nvSpPr>
            <p:spPr>
              <a:xfrm>
                <a:off x="2209800" y="3200400"/>
                <a:ext cx="1143000" cy="457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TextBox 58">
                <a:extLst>
                  <a:ext uri="{FF2B5EF4-FFF2-40B4-BE49-F238E27FC236}">
                    <a16:creationId xmlns:a16="http://schemas.microsoft.com/office/drawing/2014/main" id="{B7792091-E337-4D21-B755-21B5D8022F7E}"/>
                  </a:ext>
                </a:extLst>
              </p:cNvPr>
              <p:cNvSpPr txBox="1"/>
              <p:nvPr/>
            </p:nvSpPr>
            <p:spPr>
              <a:xfrm>
                <a:off x="2438400" y="3244334"/>
                <a:ext cx="685800" cy="394333"/>
              </a:xfrm>
              <a:prstGeom prst="rect">
                <a:avLst/>
              </a:prstGeom>
              <a:noFill/>
            </p:spPr>
            <p:txBody>
              <a:bodyPr wrap="square" rtlCol="0">
                <a:spAutoFit/>
              </a:bodyPr>
              <a:lstStyle/>
              <a:p>
                <a:r>
                  <a:rPr lang="zh-CN" altLang="en-US" sz="2000" dirty="0">
                    <a:solidFill>
                      <a:schemeClr val="bg1"/>
                    </a:solidFill>
                    <a:latin typeface="宋体" panose="02010600030101010101" pitchFamily="2" charset="-122"/>
                    <a:ea typeface="宋体" panose="02010600030101010101" pitchFamily="2" charset="-122"/>
                  </a:rPr>
                  <a:t>证券</a:t>
                </a:r>
                <a:endParaRPr lang="zh-CN" altLang="en-US" dirty="0">
                  <a:solidFill>
                    <a:schemeClr val="bg1"/>
                  </a:solidFill>
                  <a:latin typeface="宋体" panose="02010600030101010101" pitchFamily="2" charset="-122"/>
                  <a:ea typeface="宋体" panose="02010600030101010101" pitchFamily="2" charset="-122"/>
                </a:endParaRPr>
              </a:p>
            </p:txBody>
          </p:sp>
        </p:grpSp>
        <p:grpSp>
          <p:nvGrpSpPr>
            <p:cNvPr id="18" name="组合 17">
              <a:extLst>
                <a:ext uri="{FF2B5EF4-FFF2-40B4-BE49-F238E27FC236}">
                  <a16:creationId xmlns:a16="http://schemas.microsoft.com/office/drawing/2014/main" id="{93E7BDC9-F186-4C7E-AC8B-A3EA5C4A2562}"/>
                </a:ext>
              </a:extLst>
            </p:cNvPr>
            <p:cNvGrpSpPr/>
            <p:nvPr/>
          </p:nvGrpSpPr>
          <p:grpSpPr>
            <a:xfrm>
              <a:off x="3962400" y="5819775"/>
              <a:ext cx="1214437" cy="504825"/>
              <a:chOff x="3902838" y="2514599"/>
              <a:chExt cx="1214437" cy="504825"/>
            </a:xfrm>
          </p:grpSpPr>
          <p:sp>
            <p:nvSpPr>
              <p:cNvPr id="32" name="矩形 31">
                <a:extLst>
                  <a:ext uri="{FF2B5EF4-FFF2-40B4-BE49-F238E27FC236}">
                    <a16:creationId xmlns:a16="http://schemas.microsoft.com/office/drawing/2014/main" id="{CEE0FD8F-3043-4463-94FD-30418004E39B}"/>
                  </a:ext>
                </a:extLst>
              </p:cNvPr>
              <p:cNvSpPr/>
              <p:nvPr/>
            </p:nvSpPr>
            <p:spPr>
              <a:xfrm>
                <a:off x="3902838" y="2514599"/>
                <a:ext cx="1214437" cy="504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TextBox 61">
                <a:extLst>
                  <a:ext uri="{FF2B5EF4-FFF2-40B4-BE49-F238E27FC236}">
                    <a16:creationId xmlns:a16="http://schemas.microsoft.com/office/drawing/2014/main" id="{2F03E6CE-5132-49CF-B3C2-6FD781E4F9B5}"/>
                  </a:ext>
                </a:extLst>
              </p:cNvPr>
              <p:cNvSpPr txBox="1"/>
              <p:nvPr/>
            </p:nvSpPr>
            <p:spPr>
              <a:xfrm>
                <a:off x="3967163" y="2590593"/>
                <a:ext cx="1138237" cy="394333"/>
              </a:xfrm>
              <a:prstGeom prst="rect">
                <a:avLst/>
              </a:prstGeom>
              <a:noFill/>
            </p:spPr>
            <p:txBody>
              <a:bodyPr wrap="square" rtlCol="0">
                <a:spAutoFit/>
              </a:bodyPr>
              <a:lstStyle/>
              <a:p>
                <a:r>
                  <a:rPr lang="zh-CN" altLang="en-US" sz="2000" dirty="0">
                    <a:solidFill>
                      <a:schemeClr val="bg1"/>
                    </a:solidFill>
                    <a:latin typeface="宋体" panose="02010600030101010101" pitchFamily="2" charset="-122"/>
                    <a:ea typeface="宋体" panose="02010600030101010101" pitchFamily="2" charset="-122"/>
                  </a:rPr>
                  <a:t>持仓数量</a:t>
                </a:r>
              </a:p>
            </p:txBody>
          </p:sp>
        </p:grpSp>
        <p:cxnSp>
          <p:nvCxnSpPr>
            <p:cNvPr id="19" name="直接箭头连接符 18">
              <a:extLst>
                <a:ext uri="{FF2B5EF4-FFF2-40B4-BE49-F238E27FC236}">
                  <a16:creationId xmlns:a16="http://schemas.microsoft.com/office/drawing/2014/main" id="{099EAC4A-EAAF-42B9-846D-E78FA22B09C9}"/>
                </a:ext>
              </a:extLst>
            </p:cNvPr>
            <p:cNvCxnSpPr/>
            <p:nvPr/>
          </p:nvCxnSpPr>
          <p:spPr>
            <a:xfrm flipV="1">
              <a:off x="3161662" y="2731387"/>
              <a:ext cx="717426" cy="65274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4638B092-83E4-4D61-9F91-6187798353A0}"/>
                </a:ext>
              </a:extLst>
            </p:cNvPr>
            <p:cNvCxnSpPr/>
            <p:nvPr/>
          </p:nvCxnSpPr>
          <p:spPr>
            <a:xfrm>
              <a:off x="3124200" y="5638800"/>
              <a:ext cx="778638"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416F39BC-9899-40C7-9D04-CCC4C7BA5995}"/>
                </a:ext>
              </a:extLst>
            </p:cNvPr>
            <p:cNvCxnSpPr>
              <a:stCxn id="36" idx="1"/>
            </p:cNvCxnSpPr>
            <p:nvPr/>
          </p:nvCxnSpPr>
          <p:spPr>
            <a:xfrm flipH="1" flipV="1">
              <a:off x="1987337" y="4800600"/>
              <a:ext cx="466051" cy="4479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90654DA6-9A89-4908-8042-4D4BA902D6BD}"/>
                </a:ext>
              </a:extLst>
            </p:cNvPr>
            <p:cNvCxnSpPr/>
            <p:nvPr/>
          </p:nvCxnSpPr>
          <p:spPr>
            <a:xfrm>
              <a:off x="5176837" y="2731325"/>
              <a:ext cx="766763" cy="5858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67BC2731-096E-46EE-90AE-A6DEF3EECCDA}"/>
                </a:ext>
              </a:extLst>
            </p:cNvPr>
            <p:cNvCxnSpPr/>
            <p:nvPr/>
          </p:nvCxnSpPr>
          <p:spPr>
            <a:xfrm>
              <a:off x="6597237" y="3733800"/>
              <a:ext cx="489363" cy="4095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3C014992-3AF3-45F1-88A5-C9724DBAB462}"/>
                </a:ext>
              </a:extLst>
            </p:cNvPr>
            <p:cNvCxnSpPr/>
            <p:nvPr/>
          </p:nvCxnSpPr>
          <p:spPr>
            <a:xfrm flipH="1">
              <a:off x="6514113" y="4712401"/>
              <a:ext cx="401287" cy="440499"/>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55D19830-1A2F-4EE6-A03C-5CA3DE0996C4}"/>
                </a:ext>
              </a:extLst>
            </p:cNvPr>
            <p:cNvCxnSpPr/>
            <p:nvPr/>
          </p:nvCxnSpPr>
          <p:spPr>
            <a:xfrm flipH="1">
              <a:off x="5176837" y="5562600"/>
              <a:ext cx="769331" cy="6263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26" name="组合 25">
              <a:extLst>
                <a:ext uri="{FF2B5EF4-FFF2-40B4-BE49-F238E27FC236}">
                  <a16:creationId xmlns:a16="http://schemas.microsoft.com/office/drawing/2014/main" id="{9537BA66-474C-4463-9A61-2CB168F653ED}"/>
                </a:ext>
              </a:extLst>
            </p:cNvPr>
            <p:cNvGrpSpPr/>
            <p:nvPr/>
          </p:nvGrpSpPr>
          <p:grpSpPr>
            <a:xfrm>
              <a:off x="685800" y="5667375"/>
              <a:ext cx="1828800" cy="504825"/>
              <a:chOff x="3902838" y="2514599"/>
              <a:chExt cx="1214437" cy="504825"/>
            </a:xfrm>
          </p:grpSpPr>
          <p:sp>
            <p:nvSpPr>
              <p:cNvPr id="30" name="矩形 29">
                <a:extLst>
                  <a:ext uri="{FF2B5EF4-FFF2-40B4-BE49-F238E27FC236}">
                    <a16:creationId xmlns:a16="http://schemas.microsoft.com/office/drawing/2014/main" id="{60E29E07-5491-47EE-A24D-D4F73AF088FD}"/>
                  </a:ext>
                </a:extLst>
              </p:cNvPr>
              <p:cNvSpPr/>
              <p:nvPr/>
            </p:nvSpPr>
            <p:spPr>
              <a:xfrm>
                <a:off x="3902838" y="2514599"/>
                <a:ext cx="1214437" cy="504825"/>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TextBox 105">
                <a:extLst>
                  <a:ext uri="{FF2B5EF4-FFF2-40B4-BE49-F238E27FC236}">
                    <a16:creationId xmlns:a16="http://schemas.microsoft.com/office/drawing/2014/main" id="{82415924-3779-4C6E-953F-397DFEC855F1}"/>
                  </a:ext>
                </a:extLst>
              </p:cNvPr>
              <p:cNvSpPr txBox="1"/>
              <p:nvPr/>
            </p:nvSpPr>
            <p:spPr>
              <a:xfrm>
                <a:off x="3931042" y="2582345"/>
                <a:ext cx="1138237" cy="394333"/>
              </a:xfrm>
              <a:prstGeom prst="rect">
                <a:avLst/>
              </a:prstGeom>
              <a:noFill/>
            </p:spPr>
            <p:txBody>
              <a:bodyPr wrap="square" rtlCol="0">
                <a:spAutoFit/>
              </a:bodyPr>
              <a:lstStyle/>
              <a:p>
                <a:pPr algn="ctr"/>
                <a:r>
                  <a:rPr lang="zh-CN" altLang="en-US" sz="2000" dirty="0">
                    <a:solidFill>
                      <a:schemeClr val="bg1"/>
                    </a:solidFill>
                    <a:latin typeface="宋体" panose="02010600030101010101" pitchFamily="2" charset="-122"/>
                    <a:ea typeface="宋体" panose="02010600030101010101" pitchFamily="2" charset="-122"/>
                  </a:rPr>
                  <a:t>减少证券存货</a:t>
                </a:r>
              </a:p>
            </p:txBody>
          </p:sp>
        </p:grpSp>
        <p:grpSp>
          <p:nvGrpSpPr>
            <p:cNvPr id="27" name="组合 26">
              <a:extLst>
                <a:ext uri="{FF2B5EF4-FFF2-40B4-BE49-F238E27FC236}">
                  <a16:creationId xmlns:a16="http://schemas.microsoft.com/office/drawing/2014/main" id="{C4B3D16B-A02F-43DB-AC04-87C6009ED0D2}"/>
                </a:ext>
              </a:extLst>
            </p:cNvPr>
            <p:cNvGrpSpPr/>
            <p:nvPr/>
          </p:nvGrpSpPr>
          <p:grpSpPr>
            <a:xfrm>
              <a:off x="6400800" y="5686723"/>
              <a:ext cx="1828800" cy="504825"/>
              <a:chOff x="3902838" y="2514599"/>
              <a:chExt cx="1214437" cy="504825"/>
            </a:xfrm>
          </p:grpSpPr>
          <p:sp>
            <p:nvSpPr>
              <p:cNvPr id="28" name="矩形 27">
                <a:extLst>
                  <a:ext uri="{FF2B5EF4-FFF2-40B4-BE49-F238E27FC236}">
                    <a16:creationId xmlns:a16="http://schemas.microsoft.com/office/drawing/2014/main" id="{1EBFDC2D-F6C2-43AC-BE32-BD0ED22DB069}"/>
                  </a:ext>
                </a:extLst>
              </p:cNvPr>
              <p:cNvSpPr/>
              <p:nvPr/>
            </p:nvSpPr>
            <p:spPr>
              <a:xfrm>
                <a:off x="3902838" y="2514599"/>
                <a:ext cx="1214437" cy="504825"/>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TextBox 108">
                <a:extLst>
                  <a:ext uri="{FF2B5EF4-FFF2-40B4-BE49-F238E27FC236}">
                    <a16:creationId xmlns:a16="http://schemas.microsoft.com/office/drawing/2014/main" id="{63CBE0F3-D08B-4FD5-A82C-EF0CC752A093}"/>
                  </a:ext>
                </a:extLst>
              </p:cNvPr>
              <p:cNvSpPr txBox="1"/>
              <p:nvPr/>
            </p:nvSpPr>
            <p:spPr>
              <a:xfrm>
                <a:off x="3931042" y="2582345"/>
                <a:ext cx="1138237" cy="394333"/>
              </a:xfrm>
              <a:prstGeom prst="rect">
                <a:avLst/>
              </a:prstGeom>
              <a:noFill/>
            </p:spPr>
            <p:txBody>
              <a:bodyPr wrap="square" rtlCol="0">
                <a:spAutoFit/>
              </a:bodyPr>
              <a:lstStyle/>
              <a:p>
                <a:pPr algn="ctr"/>
                <a:r>
                  <a:rPr lang="zh-CN" altLang="en-US" sz="2000" dirty="0">
                    <a:solidFill>
                      <a:schemeClr val="bg1"/>
                    </a:solidFill>
                    <a:latin typeface="宋体" panose="02010600030101010101" pitchFamily="2" charset="-122"/>
                    <a:ea typeface="宋体" panose="02010600030101010101" pitchFamily="2" charset="-122"/>
                  </a:rPr>
                  <a:t>增加证券存货</a:t>
                </a:r>
              </a:p>
            </p:txBody>
          </p:sp>
        </p:grpSp>
      </p:grpSp>
      <p:cxnSp>
        <p:nvCxnSpPr>
          <p:cNvPr id="54" name="直接连接符 53">
            <a:extLst>
              <a:ext uri="{FF2B5EF4-FFF2-40B4-BE49-F238E27FC236}">
                <a16:creationId xmlns:a16="http://schemas.microsoft.com/office/drawing/2014/main" id="{225F0418-4CE0-4ED3-94D2-2024DD4C579C}"/>
              </a:ext>
            </a:extLst>
          </p:cNvPr>
          <p:cNvCxnSpPr>
            <a:cxnSpLocks/>
          </p:cNvCxnSpPr>
          <p:nvPr/>
        </p:nvCxnSpPr>
        <p:spPr>
          <a:xfrm flipV="1">
            <a:off x="3223086" y="3691383"/>
            <a:ext cx="671825" cy="56969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7233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6"/>
            <a:ext cx="10515600" cy="679904"/>
          </a:xfrm>
        </p:spPr>
        <p:txBody>
          <a:bodyPr>
            <a:normAutofit/>
          </a:bodyPr>
          <a:lstStyle/>
          <a:p>
            <a:r>
              <a:rPr lang="zh-CN" altLang="en-US" sz="2800" dirty="0">
                <a:latin typeface="宋体" panose="02010600030101010101" pitchFamily="2" charset="-122"/>
                <a:ea typeface="宋体" panose="02010600030101010101" pitchFamily="2" charset="-122"/>
              </a:rPr>
              <a:t>做市业务</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205803"/>
            <a:ext cx="10515600" cy="4971160"/>
          </a:xfrm>
        </p:spPr>
        <p:txBody>
          <a:bodyPr>
            <a:normAutofit/>
          </a:bodyPr>
          <a:lstStyle/>
          <a:p>
            <a:r>
              <a:rPr lang="zh-CN" altLang="en-US" sz="2000" dirty="0">
                <a:latin typeface="宋体" panose="02010600030101010101" pitchFamily="2" charset="-122"/>
                <a:ea typeface="宋体" panose="02010600030101010101" pitchFamily="2" charset="-122"/>
              </a:rPr>
              <a:t>做市业务的运作</a:t>
            </a:r>
            <a:endParaRPr lang="en-US" altLang="zh-CN" sz="2000" dirty="0">
              <a:latin typeface="宋体" panose="02010600030101010101" pitchFamily="2" charset="-122"/>
              <a:ea typeface="宋体" panose="02010600030101010101" pitchFamily="2" charset="-122"/>
            </a:endParaRPr>
          </a:p>
          <a:p>
            <a:pPr marL="719138" indent="-361950">
              <a:buSzPct val="70000"/>
              <a:buFont typeface="Wingdings" pitchFamily="2" charset="2"/>
              <a:buChar char="p"/>
            </a:pPr>
            <a:r>
              <a:rPr lang="zh-CN" altLang="en-US" sz="2000" dirty="0">
                <a:latin typeface="宋体" panose="02010600030101010101" pitchFamily="2" charset="-122"/>
                <a:ea typeface="宋体" panose="02010600030101010101" pitchFamily="2" charset="-122"/>
              </a:rPr>
              <a:t>某一做市商根据其做市证券的持仓数量与其他做市商的报价状况，为市场投资者确定他的报价系统</a:t>
            </a:r>
            <a:endParaRPr lang="en-US" altLang="zh-CN" sz="2000" dirty="0">
              <a:latin typeface="宋体" panose="02010600030101010101" pitchFamily="2" charset="-122"/>
              <a:ea typeface="宋体" panose="02010600030101010101" pitchFamily="2" charset="-122"/>
            </a:endParaRPr>
          </a:p>
          <a:p>
            <a:pPr marL="719138" indent="-361950">
              <a:buSzPct val="70000"/>
              <a:buFont typeface="Wingdings" pitchFamily="2" charset="2"/>
              <a:buChar char="p"/>
            </a:pPr>
            <a:r>
              <a:rPr lang="zh-CN" altLang="en-US" sz="2000" dirty="0">
                <a:latin typeface="宋体" panose="02010600030101010101" pitchFamily="2" charset="-122"/>
                <a:ea typeface="宋体" panose="02010600030101010101" pitchFamily="2" charset="-122"/>
              </a:rPr>
              <a:t>当他的买入报价为投资者接受，他用自有资金从卖方手中购入该证券，这时做市商的证券持仓数量上升，承受证券存货的价格风险增大，于是他可能降低买卖报价，以减少持仓数量，减低证券存货的价格风险</a:t>
            </a:r>
            <a:endParaRPr lang="en-US" altLang="zh-CN" sz="2000" dirty="0">
              <a:latin typeface="宋体" panose="02010600030101010101" pitchFamily="2" charset="-122"/>
              <a:ea typeface="宋体" panose="02010600030101010101" pitchFamily="2" charset="-122"/>
            </a:endParaRPr>
          </a:p>
          <a:p>
            <a:pPr marL="719138" indent="-361950">
              <a:buSzPct val="70000"/>
              <a:buFont typeface="Wingdings" pitchFamily="2" charset="2"/>
              <a:buChar char="p"/>
            </a:pPr>
            <a:r>
              <a:rPr lang="zh-CN" altLang="en-US" sz="2000" dirty="0">
                <a:latin typeface="宋体" panose="02010600030101010101" pitchFamily="2" charset="-122"/>
                <a:ea typeface="宋体" panose="02010600030101010101" pitchFamily="2" charset="-122"/>
              </a:rPr>
              <a:t>当他的卖出报价为投资者接受，他将持有的证券卖给买方，这时做市商的证券持仓数量下降，承受证券存货的价格风险减少，当其持仓数量减少到不足以承担做市的职能时，他可能会提高买卖报价，以适当增加证券持仓数量</a:t>
            </a:r>
            <a:endParaRPr lang="en-US" altLang="zh-CN" sz="2000" dirty="0">
              <a:latin typeface="宋体" panose="02010600030101010101" pitchFamily="2" charset="-122"/>
              <a:ea typeface="宋体" panose="02010600030101010101" pitchFamily="2" charset="-122"/>
            </a:endParaRPr>
          </a:p>
          <a:p>
            <a:pPr marL="0" indent="0">
              <a:buNone/>
            </a:pPr>
            <a:endParaRPr lang="en-US" altLang="zh-CN" sz="2000" dirty="0">
              <a:latin typeface="宋体" panose="02010600030101010101" pitchFamily="2" charset="-122"/>
              <a:ea typeface="宋体" panose="02010600030101010101" pitchFamily="2" charset="-122"/>
            </a:endParaRP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049775"/>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8</a:t>
            </a:fld>
            <a:endParaRPr lang="zh-CN" altLang="en-US"/>
          </a:p>
        </p:txBody>
      </p:sp>
    </p:spTree>
    <p:extLst>
      <p:ext uri="{BB962C8B-B14F-4D97-AF65-F5344CB8AC3E}">
        <p14:creationId xmlns:p14="http://schemas.microsoft.com/office/powerpoint/2010/main" val="4275784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3862CF-97B0-45B3-BEF1-39006F275F10}"/>
              </a:ext>
            </a:extLst>
          </p:cNvPr>
          <p:cNvSpPr>
            <a:spLocks noGrp="1"/>
          </p:cNvSpPr>
          <p:nvPr>
            <p:ph type="title"/>
          </p:nvPr>
        </p:nvSpPr>
        <p:spPr>
          <a:xfrm>
            <a:off x="838200" y="365126"/>
            <a:ext cx="10515600" cy="679904"/>
          </a:xfrm>
        </p:spPr>
        <p:txBody>
          <a:bodyPr>
            <a:normAutofit/>
          </a:bodyPr>
          <a:lstStyle/>
          <a:p>
            <a:r>
              <a:rPr lang="zh-CN" altLang="en-US" sz="2800" dirty="0">
                <a:latin typeface="宋体" panose="02010600030101010101" pitchFamily="2" charset="-122"/>
                <a:ea typeface="宋体" panose="02010600030101010101" pitchFamily="2" charset="-122"/>
              </a:rPr>
              <a:t>做市商业务的优缺点</a:t>
            </a:r>
          </a:p>
        </p:txBody>
      </p:sp>
      <p:sp>
        <p:nvSpPr>
          <p:cNvPr id="3" name="内容占位符 2">
            <a:extLst>
              <a:ext uri="{FF2B5EF4-FFF2-40B4-BE49-F238E27FC236}">
                <a16:creationId xmlns:a16="http://schemas.microsoft.com/office/drawing/2014/main" id="{653DA5C3-F46B-4E3E-8CCB-F04FAAED5314}"/>
              </a:ext>
            </a:extLst>
          </p:cNvPr>
          <p:cNvSpPr>
            <a:spLocks noGrp="1"/>
          </p:cNvSpPr>
          <p:nvPr>
            <p:ph idx="1"/>
          </p:nvPr>
        </p:nvSpPr>
        <p:spPr>
          <a:xfrm>
            <a:off x="838200" y="1205803"/>
            <a:ext cx="10515600" cy="4971160"/>
          </a:xfrm>
        </p:spPr>
        <p:txBody>
          <a:bodyPr>
            <a:noAutofit/>
          </a:bodyPr>
          <a:lstStyle/>
          <a:p>
            <a:r>
              <a:rPr lang="zh-CN" altLang="en-US" sz="2000" dirty="0">
                <a:latin typeface="宋体" panose="02010600030101010101" pitchFamily="2" charset="-122"/>
                <a:ea typeface="宋体" panose="02010600030101010101" pitchFamily="2" charset="-122"/>
              </a:rPr>
              <a:t>优点</a:t>
            </a:r>
            <a:endParaRPr lang="en-US" altLang="zh-CN" sz="2000" dirty="0">
              <a:latin typeface="宋体" panose="02010600030101010101" pitchFamily="2" charset="-122"/>
              <a:ea typeface="宋体" panose="02010600030101010101" pitchFamily="2" charset="-122"/>
            </a:endParaRPr>
          </a:p>
          <a:p>
            <a:pPr marL="719138" indent="-361950">
              <a:buSzPct val="70000"/>
              <a:buFont typeface="Wingdings" panose="05000000000000000000" pitchFamily="2" charset="2"/>
              <a:buChar char="p"/>
            </a:pPr>
            <a:r>
              <a:rPr lang="zh-CN" altLang="en-US" sz="2000" dirty="0">
                <a:latin typeface="宋体" panose="02010600030101010101" pitchFamily="2" charset="-122"/>
                <a:ea typeface="宋体" panose="02010600030101010101" pitchFamily="2" charset="-122"/>
              </a:rPr>
              <a:t>成交及时</a:t>
            </a:r>
            <a:endParaRPr lang="en-US" altLang="zh-CN" sz="2000" dirty="0">
              <a:latin typeface="宋体" panose="02010600030101010101" pitchFamily="2" charset="-122"/>
              <a:ea typeface="宋体" panose="02010600030101010101" pitchFamily="2" charset="-122"/>
            </a:endParaRPr>
          </a:p>
          <a:p>
            <a:pPr marL="719138" indent="0">
              <a:buSzPct val="70000"/>
              <a:buNone/>
            </a:pPr>
            <a:r>
              <a:rPr lang="zh-CN" altLang="en-US" sz="2000" dirty="0">
                <a:latin typeface="宋体" panose="02010600030101010101" pitchFamily="2" charset="-122"/>
                <a:ea typeface="宋体" panose="02010600030101010101" pitchFamily="2" charset="-122"/>
              </a:rPr>
              <a:t>交易者可以按照做市商的报价立即进行交易，不用等待交易对手的出现。</a:t>
            </a:r>
            <a:endParaRPr lang="en-US" altLang="zh-CN" sz="2000" dirty="0">
              <a:latin typeface="宋体" panose="02010600030101010101" pitchFamily="2" charset="-122"/>
              <a:ea typeface="宋体" panose="02010600030101010101" pitchFamily="2" charset="-122"/>
            </a:endParaRPr>
          </a:p>
          <a:p>
            <a:pPr marL="719138" indent="-361950">
              <a:buSzPct val="70000"/>
              <a:buFont typeface="Wingdings" panose="05000000000000000000" pitchFamily="2" charset="2"/>
              <a:buChar char="p"/>
            </a:pPr>
            <a:r>
              <a:rPr lang="zh-CN" altLang="en-US" sz="2000" dirty="0">
                <a:latin typeface="宋体" panose="02010600030101010101" pitchFamily="2" charset="-122"/>
                <a:ea typeface="宋体" panose="02010600030101010101" pitchFamily="2" charset="-122"/>
              </a:rPr>
              <a:t>价格稳定性</a:t>
            </a:r>
            <a:endParaRPr lang="en-US" altLang="zh-CN" sz="2000" dirty="0">
              <a:latin typeface="宋体" panose="02010600030101010101" pitchFamily="2" charset="-122"/>
              <a:ea typeface="宋体" panose="02010600030101010101" pitchFamily="2" charset="-122"/>
            </a:endParaRPr>
          </a:p>
          <a:p>
            <a:pPr marL="719138" indent="0">
              <a:buSzPct val="70000"/>
              <a:buNone/>
            </a:pPr>
            <a:r>
              <a:rPr lang="zh-CN" altLang="en-US" sz="2000" dirty="0">
                <a:latin typeface="宋体" panose="02010600030101010101" pitchFamily="2" charset="-122"/>
                <a:ea typeface="宋体" panose="02010600030101010101" pitchFamily="2" charset="-122"/>
              </a:rPr>
              <a:t>做市商具有缓和价格波动的作用。</a:t>
            </a:r>
            <a:endParaRPr lang="en-US" altLang="zh-CN" sz="2000" dirty="0">
              <a:latin typeface="宋体" panose="02010600030101010101" pitchFamily="2" charset="-122"/>
              <a:ea typeface="宋体" panose="02010600030101010101" pitchFamily="2" charset="-122"/>
            </a:endParaRPr>
          </a:p>
          <a:p>
            <a:pPr marL="719138" indent="-361950">
              <a:buSzPct val="70000"/>
              <a:buFont typeface="Wingdings" panose="05000000000000000000" pitchFamily="2" charset="2"/>
              <a:buChar char="p"/>
            </a:pPr>
            <a:r>
              <a:rPr lang="zh-CN" altLang="en-US" sz="2000" dirty="0">
                <a:latin typeface="宋体" panose="02010600030101010101" pitchFamily="2" charset="-122"/>
                <a:ea typeface="宋体" panose="02010600030101010101" pitchFamily="2" charset="-122"/>
              </a:rPr>
              <a:t>买卖均衡</a:t>
            </a:r>
            <a:endParaRPr lang="en-US" altLang="zh-CN" sz="2000" dirty="0">
              <a:latin typeface="宋体" panose="02010600030101010101" pitchFamily="2" charset="-122"/>
              <a:ea typeface="宋体" panose="02010600030101010101" pitchFamily="2" charset="-122"/>
            </a:endParaRPr>
          </a:p>
          <a:p>
            <a:pPr marL="719138" indent="0">
              <a:buSzPct val="70000"/>
              <a:buNone/>
            </a:pPr>
            <a:r>
              <a:rPr lang="zh-CN" altLang="en-US" sz="2000" dirty="0">
                <a:latin typeface="宋体" panose="02010600030101010101" pitchFamily="2" charset="-122"/>
                <a:ea typeface="宋体" panose="02010600030101010101" pitchFamily="2" charset="-122"/>
              </a:rPr>
              <a:t>做市商通过调整交易价格来调整买卖方的不均衡。</a:t>
            </a:r>
            <a:endParaRPr lang="en-US" altLang="zh-CN" sz="2000" dirty="0">
              <a:latin typeface="宋体" panose="02010600030101010101" pitchFamily="2" charset="-122"/>
              <a:ea typeface="宋体" panose="02010600030101010101" pitchFamily="2" charset="-122"/>
            </a:endParaRPr>
          </a:p>
          <a:p>
            <a:pPr marL="719138" indent="-361950">
              <a:buSzPct val="70000"/>
              <a:buFont typeface="Wingdings" panose="05000000000000000000" pitchFamily="2" charset="2"/>
              <a:buChar char="p"/>
            </a:pPr>
            <a:r>
              <a:rPr lang="zh-CN" altLang="en-US" sz="2000" dirty="0">
                <a:latin typeface="宋体" panose="02010600030101010101" pitchFamily="2" charset="-122"/>
                <a:ea typeface="宋体" panose="02010600030101010101" pitchFamily="2" charset="-122"/>
              </a:rPr>
              <a:t>抑制股价操纵</a:t>
            </a:r>
            <a:endParaRPr lang="en-US" altLang="zh-CN" sz="2000" dirty="0">
              <a:latin typeface="宋体" panose="02010600030101010101" pitchFamily="2" charset="-122"/>
              <a:ea typeface="宋体" panose="02010600030101010101" pitchFamily="2" charset="-122"/>
            </a:endParaRPr>
          </a:p>
          <a:p>
            <a:pPr marL="719138" indent="0">
              <a:buSzPct val="70000"/>
              <a:buNone/>
            </a:pPr>
            <a:r>
              <a:rPr lang="zh-CN" altLang="en-US" sz="2000" dirty="0">
                <a:latin typeface="宋体" panose="02010600030101010101" pitchFamily="2" charset="-122"/>
                <a:ea typeface="宋体" panose="02010600030101010101" pitchFamily="2" charset="-122"/>
              </a:rPr>
              <a:t>做市商的存在能够抑制某些投资者操纵股价的行为。</a:t>
            </a:r>
          </a:p>
        </p:txBody>
      </p:sp>
      <p:cxnSp>
        <p:nvCxnSpPr>
          <p:cNvPr id="5" name="直接连接符 4">
            <a:extLst>
              <a:ext uri="{FF2B5EF4-FFF2-40B4-BE49-F238E27FC236}">
                <a16:creationId xmlns:a16="http://schemas.microsoft.com/office/drawing/2014/main" id="{DE9D1B36-073A-4C0A-A9DD-DE633F55F03E}"/>
              </a:ext>
            </a:extLst>
          </p:cNvPr>
          <p:cNvCxnSpPr/>
          <p:nvPr/>
        </p:nvCxnSpPr>
        <p:spPr>
          <a:xfrm>
            <a:off x="755650" y="1049775"/>
            <a:ext cx="1059815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7" name="灯片编号占位符 6">
            <a:extLst>
              <a:ext uri="{FF2B5EF4-FFF2-40B4-BE49-F238E27FC236}">
                <a16:creationId xmlns:a16="http://schemas.microsoft.com/office/drawing/2014/main" id="{BB95229C-192A-4CBE-8BA2-91542EF4FF8F}"/>
              </a:ext>
            </a:extLst>
          </p:cNvPr>
          <p:cNvSpPr>
            <a:spLocks noGrp="1"/>
          </p:cNvSpPr>
          <p:nvPr>
            <p:ph type="sldNum" sz="quarter" idx="12"/>
          </p:nvPr>
        </p:nvSpPr>
        <p:spPr/>
        <p:txBody>
          <a:bodyPr/>
          <a:lstStyle/>
          <a:p>
            <a:fld id="{D59A92B6-63D0-4749-8E4E-E12FD465A899}" type="slidenum">
              <a:rPr lang="zh-CN" altLang="en-US" smtClean="0"/>
              <a:t>9</a:t>
            </a:fld>
            <a:endParaRPr lang="zh-CN" altLang="en-US"/>
          </a:p>
        </p:txBody>
      </p:sp>
    </p:spTree>
    <p:extLst>
      <p:ext uri="{BB962C8B-B14F-4D97-AF65-F5344CB8AC3E}">
        <p14:creationId xmlns:p14="http://schemas.microsoft.com/office/powerpoint/2010/main" val="66683968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1588</TotalTime>
  <Words>3369</Words>
  <Application>Microsoft Office PowerPoint</Application>
  <PresentationFormat>宽屏</PresentationFormat>
  <Paragraphs>446</Paragraphs>
  <Slides>31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31</vt:i4>
      </vt:variant>
    </vt:vector>
  </HeadingPairs>
  <TitlesOfParts>
    <vt:vector size="38" baseType="lpstr">
      <vt:lpstr>等线</vt:lpstr>
      <vt:lpstr>等线 Light</vt:lpstr>
      <vt:lpstr>宋体</vt:lpstr>
      <vt:lpstr>Arial</vt:lpstr>
      <vt:lpstr>Cambria Math</vt:lpstr>
      <vt:lpstr>Wingdings</vt:lpstr>
      <vt:lpstr>Office 主题​​</vt:lpstr>
      <vt:lpstr>投资银行学  第七讲：做市业务和自营业务</vt:lpstr>
      <vt:lpstr>第七讲：做市业务和自营业务</vt:lpstr>
      <vt:lpstr>做市业务</vt:lpstr>
      <vt:lpstr>做市业务</vt:lpstr>
      <vt:lpstr>做市业务</vt:lpstr>
      <vt:lpstr>做市业务</vt:lpstr>
      <vt:lpstr>做市业务</vt:lpstr>
      <vt:lpstr>做市业务</vt:lpstr>
      <vt:lpstr>做市商业务的优缺点</vt:lpstr>
      <vt:lpstr>做市商业务的优缺点</vt:lpstr>
      <vt:lpstr>新三板</vt:lpstr>
      <vt:lpstr>自营业务</vt:lpstr>
      <vt:lpstr>自营业务</vt:lpstr>
      <vt:lpstr>自营业务投资品种清单</vt:lpstr>
      <vt:lpstr>各项业务比较</vt:lpstr>
      <vt:lpstr>自营业务</vt:lpstr>
      <vt:lpstr>自营业务</vt:lpstr>
      <vt:lpstr>自营业务</vt:lpstr>
      <vt:lpstr>自营业务</vt:lpstr>
      <vt:lpstr>自营业务</vt:lpstr>
      <vt:lpstr>自营业务</vt:lpstr>
      <vt:lpstr>自营业务</vt:lpstr>
      <vt:lpstr>买权卖权等价理论（Put-Call Parity）</vt:lpstr>
      <vt:lpstr>自营业务</vt:lpstr>
      <vt:lpstr>自营业务</vt:lpstr>
      <vt:lpstr>自营业务</vt:lpstr>
      <vt:lpstr>自营业务</vt:lpstr>
      <vt:lpstr>自营业务</vt:lpstr>
      <vt:lpstr>投资组合</vt:lpstr>
      <vt:lpstr>投资组合</vt:lpstr>
      <vt:lpstr>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风险投资的基本概念</dc:title>
  <dc:creator>#WANG YING (G3530991N)#</dc:creator>
  <cp:lastModifiedBy>yywang</cp:lastModifiedBy>
  <cp:revision>53</cp:revision>
  <dcterms:created xsi:type="dcterms:W3CDTF">2019-07-23T02:02:12Z</dcterms:created>
  <dcterms:modified xsi:type="dcterms:W3CDTF">2024-10-21T00:53:21Z</dcterms:modified>
</cp:coreProperties>
</file>