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5"/>
  </p:notesMasterIdLst>
  <p:sldIdLst>
    <p:sldId id="546" r:id="rId4"/>
    <p:sldId id="523" r:id="rId5"/>
    <p:sldId id="524" r:id="rId6"/>
    <p:sldId id="525" r:id="rId7"/>
    <p:sldId id="526" r:id="rId8"/>
    <p:sldId id="527" r:id="rId9"/>
    <p:sldId id="543" r:id="rId10"/>
    <p:sldId id="544"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4" autoAdjust="0"/>
    <p:restoredTop sz="84956" autoAdjust="0"/>
  </p:normalViewPr>
  <p:slideViewPr>
    <p:cSldViewPr snapToGrid="0">
      <p:cViewPr varScale="1">
        <p:scale>
          <a:sx n="99" d="100"/>
          <a:sy n="99"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Zhiyu" userId="ac0a4e748700494f" providerId="LiveId" clId="{82444B93-BD3B-684E-92FB-BF77126903F3}"/>
    <pc:docChg chg="modSld">
      <pc:chgData name="Lu Zhiyu" userId="ac0a4e748700494f" providerId="LiveId" clId="{82444B93-BD3B-684E-92FB-BF77126903F3}" dt="2024-12-09T13:01:28.116" v="5"/>
      <pc:docMkLst>
        <pc:docMk/>
      </pc:docMkLst>
      <pc:sldChg chg="delSp modSp mod">
        <pc:chgData name="Lu Zhiyu" userId="ac0a4e748700494f" providerId="LiveId" clId="{82444B93-BD3B-684E-92FB-BF77126903F3}" dt="2024-12-09T13:01:28.116" v="5"/>
        <pc:sldMkLst>
          <pc:docMk/>
          <pc:sldMk cId="1035408313" sldId="533"/>
        </pc:sldMkLst>
        <pc:spChg chg="del mod">
          <ac:chgData name="Lu Zhiyu" userId="ac0a4e748700494f" providerId="LiveId" clId="{82444B93-BD3B-684E-92FB-BF77126903F3}" dt="2024-12-09T13:01:28.116" v="5"/>
          <ac:spMkLst>
            <pc:docMk/>
            <pc:sldMk cId="1035408313" sldId="533"/>
            <ac:spMk id="30" creationId="{4CEACB5F-1298-0C4E-9731-F8AB83C9B80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7139D7F-72A9-4CC7-BC70-4F8764936F2D}" type="slidenum">
              <a:rPr lang="zh-CN" altLang="en-US" smtClean="0"/>
              <a:t>10</a:t>
            </a:fld>
            <a:endParaRPr lang="zh-CN" altLang="en-US"/>
          </a:p>
        </p:txBody>
      </p:sp>
    </p:spTree>
    <p:extLst>
      <p:ext uri="{BB962C8B-B14F-4D97-AF65-F5344CB8AC3E}">
        <p14:creationId xmlns:p14="http://schemas.microsoft.com/office/powerpoint/2010/main" val="287879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社会建构论强调行动者在社会结构形成中的能动作用，认为行动者不是完全被动的，而是根据自己的理解和选择，对社会过程产生影响。</a:t>
            </a:r>
            <a:r>
              <a:rPr lang="zh-CN" altLang="en-US" sz="1200" b="0" i="0" kern="1200" dirty="0">
                <a:solidFill>
                  <a:schemeClr val="tx1"/>
                </a:solidFill>
                <a:effectLst/>
                <a:latin typeface="+mn-lt"/>
                <a:ea typeface="+mn-ea"/>
                <a:cs typeface="+mn-cs"/>
              </a:rPr>
              <a:t>‌这一理论认为，所有年龄的人都是按照自己赋予事物的社会含义来参与日常生活的，人们对现实的建构决定了他们的行动方式。</a:t>
            </a:r>
            <a:endParaRPr lang="zh-CN" altLang="en-US" dirty="0"/>
          </a:p>
        </p:txBody>
      </p:sp>
      <p:sp>
        <p:nvSpPr>
          <p:cNvPr id="4" name="灯片编号占位符 3"/>
          <p:cNvSpPr>
            <a:spLocks noGrp="1"/>
          </p:cNvSpPr>
          <p:nvPr>
            <p:ph type="sldNum" sz="quarter" idx="10"/>
          </p:nvPr>
        </p:nvSpPr>
        <p:spPr/>
        <p:txBody>
          <a:bodyPr/>
          <a:lstStyle/>
          <a:p>
            <a:fld id="{E7139D7F-72A9-4CC7-BC70-4F8764936F2D}" type="slidenum">
              <a:rPr lang="zh-CN" altLang="en-US" smtClean="0"/>
              <a:t>11</a:t>
            </a:fld>
            <a:endParaRPr lang="zh-CN" altLang="en-US"/>
          </a:p>
        </p:txBody>
      </p:sp>
    </p:spTree>
    <p:extLst>
      <p:ext uri="{BB962C8B-B14F-4D97-AF65-F5344CB8AC3E}">
        <p14:creationId xmlns:p14="http://schemas.microsoft.com/office/powerpoint/2010/main" val="2083603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24863;&#35273;&#21093;&#22842;&#23454;&#39564;&#65306;&#24443;&#24213;&#38548;&#31163;.f4v"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0" y="365125"/>
            <a:ext cx="12192000" cy="1325563"/>
          </a:xfrm>
        </p:spPr>
        <p:txBody>
          <a:bodyPr>
            <a:normAutofit/>
          </a:bodyPr>
          <a:lstStyle/>
          <a:p>
            <a:pPr algn="ctr"/>
            <a:r>
              <a:rPr lang="zh-CN" altLang="en-US" sz="3600" b="1" dirty="0">
                <a:solidFill>
                  <a:srgbClr val="775F55"/>
                </a:solidFill>
                <a:latin typeface="黑体" panose="02010609060101010101" pitchFamily="49" charset="-122"/>
                <a:ea typeface="黑体" panose="02010609060101010101" pitchFamily="49" charset="-122"/>
              </a:rPr>
              <a:t>感觉剥夺实验（</a:t>
            </a:r>
            <a:r>
              <a:rPr lang="en-US" altLang="zh-CN" sz="3600" b="1" dirty="0">
                <a:solidFill>
                  <a:srgbClr val="775F55"/>
                </a:solidFill>
                <a:latin typeface="黑体" panose="02010609060101010101" pitchFamily="49" charset="-122"/>
                <a:ea typeface="黑体" panose="02010609060101010101" pitchFamily="49" charset="-122"/>
              </a:rPr>
              <a:t>1954</a:t>
            </a:r>
            <a:r>
              <a:rPr lang="zh-CN" altLang="en-US" sz="3600" b="1" dirty="0">
                <a:solidFill>
                  <a:srgbClr val="775F55"/>
                </a:solidFill>
                <a:latin typeface="黑体" panose="02010609060101010101" pitchFamily="49" charset="-122"/>
                <a:ea typeface="黑体" panose="02010609060101010101" pitchFamily="49" charset="-122"/>
              </a:rPr>
              <a:t>年）</a:t>
            </a:r>
          </a:p>
        </p:txBody>
      </p:sp>
      <p:pic>
        <p:nvPicPr>
          <p:cNvPr id="10243" name="Picture 2" descr="“感觉剥夺实验”的图片搜索结果">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2" y="1533525"/>
            <a:ext cx="6048375" cy="471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484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PA_文本框 3">
            <a:extLst>
              <a:ext uri="{FF2B5EF4-FFF2-40B4-BE49-F238E27FC236}">
                <a16:creationId xmlns:a16="http://schemas.microsoft.com/office/drawing/2014/main" id="{5532E905-B9E3-B842-8C5A-D022BF4C51CB}"/>
              </a:ext>
            </a:extLst>
          </p:cNvPr>
          <p:cNvSpPr txBox="1">
            <a:spLocks/>
          </p:cNvSpPr>
          <p:nvPr>
            <p:custDataLst>
              <p:tags r:id="rId1"/>
            </p:custDataLst>
          </p:nvPr>
        </p:nvSpPr>
        <p:spPr>
          <a:xfrm>
            <a:off x="5145058" y="519347"/>
            <a:ext cx="6745026" cy="618630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年代后，实验心理学获得了迅速发展，而且研究课题也愈来愈广泛。</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lvl="0">
              <a:lnSpc>
                <a:spcPct val="150000"/>
              </a:lnSpc>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sym typeface="+mn-ea"/>
              </a:rPr>
              <a:t>在心理学的</a:t>
            </a:r>
            <a:r>
              <a:rPr lang="zh-CN" altLang="en-US" sz="2400" dirty="0">
                <a:solidFill>
                  <a:schemeClr val="accent2">
                    <a:lumMod val="75000"/>
                  </a:schemeClr>
                </a:solidFill>
                <a:latin typeface="微软雅黑" panose="020B0503020204020204" pitchFamily="34" charset="-122"/>
                <a:ea typeface="微软雅黑" panose="020B0503020204020204" pitchFamily="34" charset="-122"/>
                <a:sym typeface="+mn-ea"/>
              </a:rPr>
              <a:t>行为主义（产生于</a:t>
            </a:r>
            <a:r>
              <a:rPr lang="en-US" altLang="zh-CN" sz="2400" dirty="0">
                <a:solidFill>
                  <a:schemeClr val="accent2">
                    <a:lumMod val="75000"/>
                  </a:schemeClr>
                </a:solidFill>
                <a:latin typeface="微软雅黑" panose="020B0503020204020204" pitchFamily="34" charset="-122"/>
                <a:ea typeface="微软雅黑" panose="020B0503020204020204" pitchFamily="34" charset="-122"/>
                <a:sym typeface="+mn-ea"/>
              </a:rPr>
              <a:t>1913</a:t>
            </a:r>
            <a:r>
              <a:rPr lang="zh-CN" altLang="en-US" sz="2400" dirty="0">
                <a:solidFill>
                  <a:schemeClr val="accent2">
                    <a:lumMod val="75000"/>
                  </a:schemeClr>
                </a:solidFill>
                <a:latin typeface="微软雅黑" panose="020B0503020204020204" pitchFamily="34" charset="-122"/>
                <a:ea typeface="微软雅黑" panose="020B0503020204020204" pitchFamily="34" charset="-122"/>
                <a:sym typeface="+mn-ea"/>
              </a:rPr>
              <a:t>年）统治</a:t>
            </a: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sym typeface="+mn-ea"/>
              </a:rPr>
              <a:t>心理学半个世纪后，认知心理学浪潮使社会心理学的研究产生了相应的变化，认知社会心理学在原来基础上得到进一步发展。</a:t>
            </a:r>
            <a:endParaRPr kumimoji="0" lang="en-US" altLang="zh-CN"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社会心理学的确立不仅表现在美国，欧洲的社会心理学也日渐发展起来。</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1965</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年，欧洲实验社会心理学会成立，致力于在欧洲发展实验取向的社会心理学研究，并成为欧洲社会心理学重要的科学家共同体。 </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1" name="矩形 20">
            <a:extLst>
              <a:ext uri="{FF2B5EF4-FFF2-40B4-BE49-F238E27FC236}">
                <a16:creationId xmlns:a16="http://schemas.microsoft.com/office/drawing/2014/main" id="{CE652B59-8FBC-A945-999C-DCB332845E3D}"/>
              </a:ext>
            </a:extLst>
          </p:cNvPr>
          <p:cNvSpPr/>
          <p:nvPr/>
        </p:nvSpPr>
        <p:spPr>
          <a:xfrm>
            <a:off x="1845306" y="779255"/>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三、确立时期</a:t>
            </a:r>
          </a:p>
        </p:txBody>
      </p:sp>
      <p:sp>
        <p:nvSpPr>
          <p:cNvPr id="22" name="PA_文本框 3">
            <a:extLst>
              <a:ext uri="{FF2B5EF4-FFF2-40B4-BE49-F238E27FC236}">
                <a16:creationId xmlns:a16="http://schemas.microsoft.com/office/drawing/2014/main" id="{BF5172BF-1DA6-E946-B88E-B03523352A3D}"/>
              </a:ext>
            </a:extLst>
          </p:cNvPr>
          <p:cNvSpPr txBox="1">
            <a:spLocks/>
          </p:cNvSpPr>
          <p:nvPr>
            <p:custDataLst>
              <p:tags r:id="rId2"/>
            </p:custDataLst>
          </p:nvPr>
        </p:nvSpPr>
        <p:spPr>
          <a:xfrm>
            <a:off x="465150" y="1325868"/>
            <a:ext cx="4557658" cy="553997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从</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年代起，以弗洛德</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奥尔波特的实验为前导，社会心理学完成了在其整个历史上最具革命意义的转折，大踏步地走向科学。这一阶段的主要特征是：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从描述转变为实验；</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从定性转变为定量；</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从理论转变为应用；</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从普遍论转变为特殊论。</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0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endParaRPr kumimoji="0" lang="en-US" altLang="zh-CN" sz="20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1778864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矩形 18">
            <a:extLst>
              <a:ext uri="{FF2B5EF4-FFF2-40B4-BE49-F238E27FC236}">
                <a16:creationId xmlns:a16="http://schemas.microsoft.com/office/drawing/2014/main" id="{02C9F5F6-287D-D34F-ABE7-8FFC628A53CB}"/>
              </a:ext>
            </a:extLst>
          </p:cNvPr>
          <p:cNvSpPr/>
          <p:nvPr/>
        </p:nvSpPr>
        <p:spPr>
          <a:xfrm>
            <a:off x="1821211" y="773697"/>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四、扩展时期</a:t>
            </a:r>
          </a:p>
        </p:txBody>
      </p:sp>
      <p:sp>
        <p:nvSpPr>
          <p:cNvPr id="23" name="PA_文本框 3">
            <a:extLst>
              <a:ext uri="{FF2B5EF4-FFF2-40B4-BE49-F238E27FC236}">
                <a16:creationId xmlns:a16="http://schemas.microsoft.com/office/drawing/2014/main" id="{37D6BBCE-BED5-3D48-822F-31F96898AC16}"/>
              </a:ext>
            </a:extLst>
          </p:cNvPr>
          <p:cNvSpPr txBox="1">
            <a:spLocks/>
          </p:cNvSpPr>
          <p:nvPr>
            <p:custDataLst>
              <p:tags r:id="rId1"/>
            </p:custDataLst>
          </p:nvPr>
        </p:nvSpPr>
        <p:spPr>
          <a:xfrm>
            <a:off x="751492" y="1260920"/>
            <a:ext cx="11440508" cy="517064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认知社会心理学自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80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年代后一直持续发展：</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lvl="0" indent="-285750">
              <a:lnSpc>
                <a:spcPct val="150000"/>
              </a:lnSpc>
              <a:buFont typeface="Arial" panose="020B0604020202020204" pitchFamily="34" charset="0"/>
              <a:buChar char="•"/>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一方面，第二次认知革命导致了</a:t>
            </a:r>
            <a:r>
              <a:rPr lang="zh-CN" altLang="en-US" sz="2400" dirty="0">
                <a:solidFill>
                  <a:srgbClr val="D9793F"/>
                </a:solidFill>
                <a:latin typeface="微软雅黑" panose="020B0503020204020204" pitchFamily="34" charset="-122"/>
                <a:ea typeface="微软雅黑" panose="020B0503020204020204" pitchFamily="34" charset="-122"/>
                <a:sym typeface="+mn-ea"/>
              </a:rPr>
              <a:t>社会建构论（人们对现实的理解</a:t>
            </a:r>
            <a:r>
              <a:rPr lang="en-US" altLang="zh-CN" sz="2400" dirty="0">
                <a:solidFill>
                  <a:srgbClr val="D9793F"/>
                </a:solidFill>
                <a:latin typeface="微软雅黑" panose="020B0503020204020204" pitchFamily="34" charset="-122"/>
                <a:ea typeface="微软雅黑" panose="020B0503020204020204" pitchFamily="34" charset="-122"/>
                <a:sym typeface="+mn-ea"/>
              </a:rPr>
              <a:t>/</a:t>
            </a:r>
            <a:r>
              <a:rPr lang="zh-CN" altLang="en-US" sz="2400" dirty="0">
                <a:solidFill>
                  <a:srgbClr val="D9793F"/>
                </a:solidFill>
                <a:latin typeface="微软雅黑" panose="020B0503020204020204" pitchFamily="34" charset="-122"/>
                <a:ea typeface="微软雅黑" panose="020B0503020204020204" pitchFamily="34" charset="-122"/>
                <a:sym typeface="+mn-ea"/>
              </a:rPr>
              <a:t>建构决定了他们的行动方式</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的产生，其社会建构论视认知过程为使用语言和话语的结果，认为语言并不是中性的工具和媒介，它为人们认识世界和自我提供了范畴和方式。</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另一方面，第二次认知革命催生了</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话语心理学（</a:t>
            </a:r>
            <a:r>
              <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Discursive Psychology</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的出现，为社会心理学解释人和世界提供了新的视角。</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lvl="0" indent="-285750">
              <a:lnSpc>
                <a:spcPct val="150000"/>
              </a:lnSpc>
              <a:buFont typeface="Arial" panose="020B0604020202020204" pitchFamily="34" charset="0"/>
              <a:buChar char="•"/>
              <a:defRPr/>
            </a:pPr>
            <a:r>
              <a:rPr lang="zh-CN" altLang="zh-CN" sz="2400" dirty="0"/>
              <a:t>萨丕尔—沃尔夫假说（</a:t>
            </a:r>
            <a:r>
              <a:rPr lang="en-US" altLang="zh-CN" sz="2400" dirty="0"/>
              <a:t>the Sapir–Whorf hypothesis</a:t>
            </a:r>
            <a:r>
              <a:rPr lang="zh-CN" altLang="zh-CN" sz="2400" dirty="0"/>
              <a:t>）指出，我们日常的思维和决策是由语言决定的，一些看起来可以替代的表达在心理上并不总是可以互换的（</a:t>
            </a:r>
            <a:r>
              <a:rPr lang="en-US" altLang="zh-CN" sz="2400" dirty="0"/>
              <a:t>Kay &amp; Kempton, 1984</a:t>
            </a:r>
            <a:r>
              <a:rPr lang="zh-CN" altLang="zh-CN" sz="2400" dirty="0"/>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366983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a:xfrm>
            <a:off x="918356" y="5118477"/>
            <a:ext cx="6337209"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国外社会心理学的现状与发展趋势</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第一章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社会心理学的发展史</a:t>
            </a:r>
          </a:p>
        </p:txBody>
      </p:sp>
    </p:spTree>
    <p:extLst>
      <p:ext uri="{BB962C8B-B14F-4D97-AF65-F5344CB8AC3E}">
        <p14:creationId xmlns:p14="http://schemas.microsoft.com/office/powerpoint/2010/main" val="2930925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5" name="组合 14">
              <a:extLst>
                <a:ext uri="{FF2B5EF4-FFF2-40B4-BE49-F238E27FC236}">
                  <a16:creationId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3" name="矩形 22">
            <a:extLst>
              <a:ext uri="{FF2B5EF4-FFF2-40B4-BE49-F238E27FC236}">
                <a16:creationId xmlns:a16="http://schemas.microsoft.com/office/drawing/2014/main" id="{7B51FC9E-455A-FE4F-AD65-3C7A9913C593}"/>
              </a:ext>
            </a:extLst>
          </p:cNvPr>
          <p:cNvSpPr/>
          <p:nvPr/>
        </p:nvSpPr>
        <p:spPr>
          <a:xfrm>
            <a:off x="1845306" y="768022"/>
            <a:ext cx="326243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一、美国的社会心理学</a:t>
            </a:r>
          </a:p>
        </p:txBody>
      </p:sp>
      <p:sp>
        <p:nvSpPr>
          <p:cNvPr id="24" name="PA_文本框 3">
            <a:extLst>
              <a:ext uri="{FF2B5EF4-FFF2-40B4-BE49-F238E27FC236}">
                <a16:creationId xmlns:a16="http://schemas.microsoft.com/office/drawing/2014/main" id="{EAB9C3D2-38C5-AB4A-B331-89110A06EB48}"/>
              </a:ext>
            </a:extLst>
          </p:cNvPr>
          <p:cNvSpPr txBox="1">
            <a:spLocks/>
          </p:cNvSpPr>
          <p:nvPr>
            <p:custDataLst>
              <p:tags r:id="rId1"/>
            </p:custDataLst>
          </p:nvPr>
        </p:nvSpPr>
        <p:spPr>
          <a:xfrm>
            <a:off x="531205" y="1268879"/>
            <a:ext cx="11511815" cy="540147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1970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年代的“危机”中，社会心理学受到的批判主要包括三个方面：</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对理论的轻视，建构视角的单一；</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过于依赖实验和定量方法；</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以及对社会问题的关注不够。</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认知社会心理学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成为危机之后颇为主导的范式。进一步，认知社会心理学家们又发现，人们的很多思考都是在社会语境中完成的。近期还有研究强调对话过程在人类思辨中的作用，或研究合作性认知，探讨人们如何在思辨和记忆任务上合作和解决群体中的问题。这推动了社会心理学中“社会认知革命”的进展，也使社会心理学在危机之后获得了不同程度的“新生”。</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3891364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cxnSp>
        <p:nvCxnSpPr>
          <p:cNvPr id="10" name="直接连接符 9">
            <a:extLst>
              <a:ext uri="{FF2B5EF4-FFF2-40B4-BE49-F238E27FC236}">
                <a16:creationId xmlns:a16="http://schemas.microsoft.com/office/drawing/2014/main" id="{6A1A1372-4D58-4EC7-AF8C-722A067BF49B}"/>
              </a:ext>
            </a:extLst>
          </p:cNvPr>
          <p:cNvCxnSpPr>
            <a:cxnSpLocks/>
          </p:cNvCxnSpPr>
          <p:nvPr/>
        </p:nvCxnSpPr>
        <p:spPr>
          <a:xfrm>
            <a:off x="5824025" y="1782212"/>
            <a:ext cx="0" cy="3725318"/>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3446782" cy="6585572"/>
            <a:chOff x="204811" y="126601"/>
            <a:chExt cx="13446782" cy="6585572"/>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5" name="íṧļïdé">
              <a:extLst>
                <a:ext uri="{FF2B5EF4-FFF2-40B4-BE49-F238E27FC236}">
                  <a16:creationId xmlns:a16="http://schemas.microsoft.com/office/drawing/2014/main" id="{4BEF7F5D-6C26-4067-840D-7D4813046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4" name="矩形 23">
            <a:extLst>
              <a:ext uri="{FF2B5EF4-FFF2-40B4-BE49-F238E27FC236}">
                <a16:creationId xmlns:a16="http://schemas.microsoft.com/office/drawing/2014/main" id="{198D28DF-0C33-A94A-AA9D-B0A17D65DBA0}"/>
              </a:ext>
            </a:extLst>
          </p:cNvPr>
          <p:cNvSpPr/>
          <p:nvPr/>
        </p:nvSpPr>
        <p:spPr>
          <a:xfrm>
            <a:off x="1813382" y="680196"/>
            <a:ext cx="326243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二、欧洲的社会心理学</a:t>
            </a:r>
          </a:p>
        </p:txBody>
      </p:sp>
      <p:sp>
        <p:nvSpPr>
          <p:cNvPr id="25" name="矩形 24">
            <a:extLst>
              <a:ext uri="{FF2B5EF4-FFF2-40B4-BE49-F238E27FC236}">
                <a16:creationId xmlns:a16="http://schemas.microsoft.com/office/drawing/2014/main" id="{3447E1F8-1BAA-274F-88FF-59979A02B7E4}"/>
              </a:ext>
            </a:extLst>
          </p:cNvPr>
          <p:cNvSpPr/>
          <p:nvPr/>
        </p:nvSpPr>
        <p:spPr>
          <a:xfrm>
            <a:off x="614934" y="2274956"/>
            <a:ext cx="5264731" cy="1200329"/>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美国社会心理学之所以发生危机，源于它的个人主义色彩极端浓郁；</a:t>
            </a:r>
          </a:p>
        </p:txBody>
      </p:sp>
      <p:sp>
        <p:nvSpPr>
          <p:cNvPr id="26" name="矩形 25">
            <a:extLst>
              <a:ext uri="{FF2B5EF4-FFF2-40B4-BE49-F238E27FC236}">
                <a16:creationId xmlns:a16="http://schemas.microsoft.com/office/drawing/2014/main" id="{DF167157-5157-CE48-A5C4-E866FB3AC7D7}"/>
              </a:ext>
            </a:extLst>
          </p:cNvPr>
          <p:cNvSpPr/>
          <p:nvPr/>
        </p:nvSpPr>
        <p:spPr>
          <a:xfrm>
            <a:off x="706566" y="4063462"/>
            <a:ext cx="4750958" cy="1754326"/>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美国的社会心理学由于受到认知心理学的影响，发展成为以社会认知研究为主导的社会心理学。</a:t>
            </a:r>
          </a:p>
        </p:txBody>
      </p:sp>
      <p:sp>
        <p:nvSpPr>
          <p:cNvPr id="27" name="PA_文本框 3">
            <a:extLst>
              <a:ext uri="{FF2B5EF4-FFF2-40B4-BE49-F238E27FC236}">
                <a16:creationId xmlns:a16="http://schemas.microsoft.com/office/drawing/2014/main" id="{A32992C2-1E14-BD45-AF6B-EE12D6530CC0}"/>
              </a:ext>
            </a:extLst>
          </p:cNvPr>
          <p:cNvSpPr txBox="1">
            <a:spLocks/>
          </p:cNvSpPr>
          <p:nvPr>
            <p:custDataLst>
              <p:tags r:id="rId1"/>
            </p:custDataLst>
          </p:nvPr>
        </p:nvSpPr>
        <p:spPr>
          <a:xfrm>
            <a:off x="733099" y="1558128"/>
            <a:ext cx="5090926" cy="609398"/>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美国社会心理学</a:t>
            </a:r>
            <a:endParaRPr kumimoji="0" lang="en-US" altLang="zh-CN" sz="2800" b="0" i="0" u="none" strike="noStrike" kern="1200" cap="none" spc="0" normalizeH="0" baseline="0" noProof="0" dirty="0">
              <a:ln>
                <a:noFill/>
              </a:ln>
              <a:solidFill>
                <a:srgbClr val="E7E6E6">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28" name="PA_文本框 3">
            <a:extLst>
              <a:ext uri="{FF2B5EF4-FFF2-40B4-BE49-F238E27FC236}">
                <a16:creationId xmlns:a16="http://schemas.microsoft.com/office/drawing/2014/main" id="{6A591353-3379-A44B-B8F9-4AD1EBD5543C}"/>
              </a:ext>
            </a:extLst>
          </p:cNvPr>
          <p:cNvSpPr txBox="1">
            <a:spLocks/>
          </p:cNvSpPr>
          <p:nvPr>
            <p:custDataLst>
              <p:tags r:id="rId2"/>
            </p:custDataLst>
          </p:nvPr>
        </p:nvSpPr>
        <p:spPr>
          <a:xfrm>
            <a:off x="6386731" y="1550929"/>
            <a:ext cx="5127181" cy="609398"/>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欧洲社会心理学</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7D43AAFD-FC97-384B-B447-B1266BE00ACD}"/>
              </a:ext>
            </a:extLst>
          </p:cNvPr>
          <p:cNvSpPr/>
          <p:nvPr/>
        </p:nvSpPr>
        <p:spPr>
          <a:xfrm>
            <a:off x="6306231" y="2217200"/>
            <a:ext cx="5090922" cy="1689052"/>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欧洲社会心理学之所以能够崛起，源于它从</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60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年代开始对群体心理研究的持续重视。</a:t>
            </a:r>
          </a:p>
        </p:txBody>
      </p:sp>
    </p:spTree>
    <p:extLst>
      <p:ext uri="{BB962C8B-B14F-4D97-AF65-F5344CB8AC3E}">
        <p14:creationId xmlns:p14="http://schemas.microsoft.com/office/powerpoint/2010/main" val="1035408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576650"/>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cxnSp>
        <p:nvCxnSpPr>
          <p:cNvPr id="10" name="直接连接符 9">
            <a:extLst>
              <a:ext uri="{FF2B5EF4-FFF2-40B4-BE49-F238E27FC236}">
                <a16:creationId xmlns:a16="http://schemas.microsoft.com/office/drawing/2014/main" id="{6A1A1372-4D58-4EC7-AF8C-722A067BF49B}"/>
              </a:ext>
            </a:extLst>
          </p:cNvPr>
          <p:cNvCxnSpPr>
            <a:cxnSpLocks/>
          </p:cNvCxnSpPr>
          <p:nvPr/>
        </p:nvCxnSpPr>
        <p:spPr>
          <a:xfrm>
            <a:off x="5824025" y="1782212"/>
            <a:ext cx="0" cy="3725318"/>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162198BB-77C6-4F36-9219-5E97BB98CF5E}"/>
              </a:ext>
            </a:extLst>
          </p:cNvPr>
          <p:cNvGrpSpPr/>
          <p:nvPr/>
        </p:nvGrpSpPr>
        <p:grpSpPr>
          <a:xfrm>
            <a:off x="204811" y="126601"/>
            <a:ext cx="11593489" cy="6426599"/>
            <a:chOff x="204811" y="126601"/>
            <a:chExt cx="11593489" cy="6426599"/>
          </a:xfrm>
        </p:grpSpPr>
        <p:cxnSp>
          <p:nvCxnSpPr>
            <p:cNvPr id="13" name="直接连接符 12">
              <a:extLst>
                <a:ext uri="{FF2B5EF4-FFF2-40B4-BE49-F238E27FC236}">
                  <a16:creationId xmlns:a16="http://schemas.microsoft.com/office/drawing/2014/main" id="{D15B9FCE-6E68-4E97-8D02-232FDC849EBD}"/>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4" name="直接连接符 13">
              <a:extLst>
                <a:ext uri="{FF2B5EF4-FFF2-40B4-BE49-F238E27FC236}">
                  <a16:creationId xmlns:a16="http://schemas.microsoft.com/office/drawing/2014/main" id="{A0E947D9-4CAE-4E77-A8B8-5331864F0B2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16" name="组合 15">
              <a:extLst>
                <a:ext uri="{FF2B5EF4-FFF2-40B4-BE49-F238E27FC236}">
                  <a16:creationId xmlns:a16="http://schemas.microsoft.com/office/drawing/2014/main" id="{5F3CB3C8-4DDF-4B95-A2D9-6B2738C5C682}"/>
                </a:ext>
              </a:extLst>
            </p:cNvPr>
            <p:cNvGrpSpPr/>
            <p:nvPr/>
          </p:nvGrpSpPr>
          <p:grpSpPr>
            <a:xfrm>
              <a:off x="204811" y="126601"/>
              <a:ext cx="1966889" cy="305197"/>
              <a:chOff x="306410" y="1828002"/>
              <a:chExt cx="5429253" cy="900955"/>
            </a:xfrm>
          </p:grpSpPr>
          <p:grpSp>
            <p:nvGrpSpPr>
              <p:cNvPr id="17" name="组合 16">
                <a:extLst>
                  <a:ext uri="{FF2B5EF4-FFF2-40B4-BE49-F238E27FC236}">
                    <a16:creationId xmlns:a16="http://schemas.microsoft.com/office/drawing/2014/main" id="{1FCC74FC-3DC2-456E-9376-62ECDBA8C699}"/>
                  </a:ext>
                </a:extLst>
              </p:cNvPr>
              <p:cNvGrpSpPr/>
              <p:nvPr/>
            </p:nvGrpSpPr>
            <p:grpSpPr>
              <a:xfrm>
                <a:off x="1438485" y="1828003"/>
                <a:ext cx="4297178" cy="900954"/>
                <a:chOff x="511385" y="2831303"/>
                <a:chExt cx="4297178" cy="900954"/>
              </a:xfrm>
            </p:grpSpPr>
            <p:grpSp>
              <p:nvGrpSpPr>
                <p:cNvPr id="19" name="组合 18">
                  <a:extLst>
                    <a:ext uri="{FF2B5EF4-FFF2-40B4-BE49-F238E27FC236}">
                      <a16:creationId xmlns:a16="http://schemas.microsoft.com/office/drawing/2014/main" id="{ECA05114-DADC-4EDB-9E99-D4B9A94672B4}"/>
                    </a:ext>
                  </a:extLst>
                </p:cNvPr>
                <p:cNvGrpSpPr/>
                <p:nvPr/>
              </p:nvGrpSpPr>
              <p:grpSpPr>
                <a:xfrm>
                  <a:off x="1643460" y="2831304"/>
                  <a:ext cx="3165103" cy="900953"/>
                  <a:chOff x="1643460" y="3128803"/>
                  <a:chExt cx="3165103" cy="900953"/>
                </a:xfrm>
                <a:solidFill>
                  <a:schemeClr val="accent2"/>
                </a:solidFill>
              </p:grpSpPr>
              <p:sp>
                <p:nvSpPr>
                  <p:cNvPr id="21" name="椭圆 20">
                    <a:extLst>
                      <a:ext uri="{FF2B5EF4-FFF2-40B4-BE49-F238E27FC236}">
                        <a16:creationId xmlns:a16="http://schemas.microsoft.com/office/drawing/2014/main" id="{DF5935C7-4B27-4F0A-9ADC-AB559FCECAB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2" name="椭圆 21">
                    <a:extLst>
                      <a:ext uri="{FF2B5EF4-FFF2-40B4-BE49-F238E27FC236}">
                        <a16:creationId xmlns:a16="http://schemas.microsoft.com/office/drawing/2014/main" id="{AE9C34C4-CAA5-4DB5-B3B6-E2A33EF53CD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3" name="椭圆 22">
                    <a:extLst>
                      <a:ext uri="{FF2B5EF4-FFF2-40B4-BE49-F238E27FC236}">
                        <a16:creationId xmlns:a16="http://schemas.microsoft.com/office/drawing/2014/main" id="{DF11725E-3EDB-42CB-B82B-DF43DECBA938}"/>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20" name="椭圆 19">
                  <a:extLst>
                    <a:ext uri="{FF2B5EF4-FFF2-40B4-BE49-F238E27FC236}">
                      <a16:creationId xmlns:a16="http://schemas.microsoft.com/office/drawing/2014/main" id="{55889832-EA2A-43CC-86E5-66B040E83EB3}"/>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8" name="椭圆 17">
                <a:extLst>
                  <a:ext uri="{FF2B5EF4-FFF2-40B4-BE49-F238E27FC236}">
                    <a16:creationId xmlns:a16="http://schemas.microsoft.com/office/drawing/2014/main" id="{013ECCD9-4209-4A7A-888F-1F326255A0D6}"/>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8" name="PA_文本框 3">
            <a:extLst>
              <a:ext uri="{FF2B5EF4-FFF2-40B4-BE49-F238E27FC236}">
                <a16:creationId xmlns:a16="http://schemas.microsoft.com/office/drawing/2014/main" id="{6A591353-3379-A44B-B8F9-4AD1EBD5543C}"/>
              </a:ext>
            </a:extLst>
          </p:cNvPr>
          <p:cNvSpPr txBox="1">
            <a:spLocks/>
          </p:cNvSpPr>
          <p:nvPr>
            <p:custDataLst>
              <p:tags r:id="rId1"/>
            </p:custDataLst>
          </p:nvPr>
        </p:nvSpPr>
        <p:spPr>
          <a:xfrm>
            <a:off x="6386731" y="1733809"/>
            <a:ext cx="5127181" cy="497957"/>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欧洲社会心理学</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1" name="ïSḻîde">
            <a:extLst>
              <a:ext uri="{FF2B5EF4-FFF2-40B4-BE49-F238E27FC236}">
                <a16:creationId xmlns:a16="http://schemas.microsoft.com/office/drawing/2014/main" id="{06CFADEC-0682-D74C-A04D-BB8E60E4F5D0}"/>
              </a:ext>
            </a:extLst>
          </p:cNvPr>
          <p:cNvSpPr/>
          <p:nvPr/>
        </p:nvSpPr>
        <p:spPr>
          <a:xfrm>
            <a:off x="383846" y="1933999"/>
            <a:ext cx="3214120" cy="261919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近年来，澳大利亚和新西兰两国积极发展社会心理学，并成立了相应的学会组织，他们每年开会都邀请全世界同行出席，同时邀请社会心理学的领军人物参与交流。</a:t>
            </a:r>
          </a:p>
        </p:txBody>
      </p:sp>
      <p:sp>
        <p:nvSpPr>
          <p:cNvPr id="32" name="ís1ïḍè">
            <a:extLst>
              <a:ext uri="{FF2B5EF4-FFF2-40B4-BE49-F238E27FC236}">
                <a16:creationId xmlns:a16="http://schemas.microsoft.com/office/drawing/2014/main" id="{6007C8E3-A26D-D047-BE22-79A5D093BC1E}"/>
              </a:ext>
            </a:extLst>
          </p:cNvPr>
          <p:cNvSpPr/>
          <p:nvPr/>
        </p:nvSpPr>
        <p:spPr>
          <a:xfrm>
            <a:off x="3976166" y="1931159"/>
            <a:ext cx="3180008" cy="4421232"/>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日本社会心理学的研究历史并不是很长，但是相关研究却非常活跃。</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1955</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年日本建立了社会心理学研究会，</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70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年代开始研究政府高速经济发展政策带来的社会问题和变化年代的日本人人格问题。</a:t>
            </a:r>
            <a:r>
              <a:rPr kumimoji="0" lang="zh-CN" altLang="en-US" sz="1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此外，跨文化研究在日本相当活跃，主要表现在价值观的比较和文化心理学等领域。</a:t>
            </a:r>
          </a:p>
        </p:txBody>
      </p:sp>
      <p:sp>
        <p:nvSpPr>
          <p:cNvPr id="33" name="îsḷíḓé">
            <a:extLst>
              <a:ext uri="{FF2B5EF4-FFF2-40B4-BE49-F238E27FC236}">
                <a16:creationId xmlns:a16="http://schemas.microsoft.com/office/drawing/2014/main" id="{94F4665E-E0B8-254A-B027-1E4E22405813}"/>
              </a:ext>
            </a:extLst>
          </p:cNvPr>
          <p:cNvSpPr/>
          <p:nvPr/>
        </p:nvSpPr>
        <p:spPr bwMode="auto">
          <a:xfrm>
            <a:off x="7562553" y="1272558"/>
            <a:ext cx="3476055" cy="684740"/>
          </a:xfrm>
          <a:prstGeom prst="homePlate">
            <a:avLst/>
          </a:prstGeom>
          <a:solidFill>
            <a:schemeClr val="bg2">
              <a:lumMod val="75000"/>
            </a:schemeClr>
          </a:solidFill>
          <a:ln w="28575" algn="ctr">
            <a:noFill/>
            <a:round/>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dirty="0">
                <a:ln>
                  <a:noFill/>
                </a:ln>
                <a:effectLst/>
                <a:uLnTx/>
                <a:uFillTx/>
                <a:latin typeface="等线" panose="020F0502020204030204"/>
                <a:ea typeface="等线" panose="02010600030101010101" pitchFamily="2" charset="-122"/>
                <a:cs typeface="+mn-cs"/>
              </a:rPr>
              <a:t>苏联</a:t>
            </a:r>
          </a:p>
        </p:txBody>
      </p:sp>
      <p:sp>
        <p:nvSpPr>
          <p:cNvPr id="34" name="işḻîḋe">
            <a:extLst>
              <a:ext uri="{FF2B5EF4-FFF2-40B4-BE49-F238E27FC236}">
                <a16:creationId xmlns:a16="http://schemas.microsoft.com/office/drawing/2014/main" id="{127D2BC2-B7A1-A64E-8348-DAF7AF2FCB01}"/>
              </a:ext>
            </a:extLst>
          </p:cNvPr>
          <p:cNvSpPr/>
          <p:nvPr/>
        </p:nvSpPr>
        <p:spPr>
          <a:xfrm>
            <a:off x="7562552" y="1944808"/>
            <a:ext cx="4083107" cy="4407583"/>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直到</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50</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年代末期，苏联各大学都尚未设心理学系，只有莫斯科大学和列宁格勒大学设有哲学系心理学专业。</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1959</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年，科瓦列夫在</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列宁格勒大学学报</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上发表</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论社会心理学</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的文章后，许多心理学家才相继在各种刊物上就社会心理学问题展开讨论。</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1962</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年学科联席会之后，社会心理学研究才开始活跃起来。</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1972</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年，莫斯科大学在安德列耶娃教授主持下设立社会心理学专业。</a:t>
            </a:r>
          </a:p>
        </p:txBody>
      </p:sp>
      <p:sp>
        <p:nvSpPr>
          <p:cNvPr id="35" name="îsḷíḓé">
            <a:extLst>
              <a:ext uri="{FF2B5EF4-FFF2-40B4-BE49-F238E27FC236}">
                <a16:creationId xmlns:a16="http://schemas.microsoft.com/office/drawing/2014/main" id="{467F81B9-A576-134B-AA80-D01FA2E711C6}"/>
              </a:ext>
            </a:extLst>
          </p:cNvPr>
          <p:cNvSpPr/>
          <p:nvPr/>
        </p:nvSpPr>
        <p:spPr bwMode="auto">
          <a:xfrm>
            <a:off x="3982100" y="1246419"/>
            <a:ext cx="3476055" cy="684740"/>
          </a:xfrm>
          <a:prstGeom prst="homePlate">
            <a:avLst/>
          </a:prstGeom>
          <a:solidFill>
            <a:schemeClr val="bg2">
              <a:lumMod val="75000"/>
            </a:schemeClr>
          </a:solidFill>
          <a:ln w="28575" algn="ctr">
            <a:noFill/>
            <a:round/>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dirty="0">
                <a:ln>
                  <a:noFill/>
                </a:ln>
                <a:effectLst/>
                <a:uLnTx/>
                <a:uFillTx/>
                <a:latin typeface="等线" panose="020F0502020204030204"/>
                <a:ea typeface="等线" panose="02010600030101010101" pitchFamily="2" charset="-122"/>
                <a:cs typeface="+mn-cs"/>
              </a:rPr>
              <a:t>日本</a:t>
            </a:r>
          </a:p>
        </p:txBody>
      </p:sp>
      <p:sp>
        <p:nvSpPr>
          <p:cNvPr id="36" name="îsḷíḓé">
            <a:extLst>
              <a:ext uri="{FF2B5EF4-FFF2-40B4-BE49-F238E27FC236}">
                <a16:creationId xmlns:a16="http://schemas.microsoft.com/office/drawing/2014/main" id="{24DEF903-2150-C045-A76E-D700CC0569B9}"/>
              </a:ext>
            </a:extLst>
          </p:cNvPr>
          <p:cNvSpPr/>
          <p:nvPr/>
        </p:nvSpPr>
        <p:spPr bwMode="auto">
          <a:xfrm>
            <a:off x="383521" y="1272558"/>
            <a:ext cx="3476055" cy="672250"/>
          </a:xfrm>
          <a:prstGeom prst="homePlate">
            <a:avLst/>
          </a:prstGeom>
          <a:solidFill>
            <a:schemeClr val="bg2">
              <a:lumMod val="75000"/>
            </a:schemeClr>
          </a:solidFill>
          <a:ln w="28575" algn="ctr">
            <a:noFill/>
            <a:round/>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dirty="0">
                <a:ln>
                  <a:noFill/>
                </a:ln>
                <a:effectLst/>
                <a:uLnTx/>
                <a:uFillTx/>
                <a:latin typeface="等线" panose="020F0502020204030204"/>
                <a:ea typeface="等线" panose="02010600030101010101" pitchFamily="2" charset="-122"/>
                <a:cs typeface="+mn-cs"/>
              </a:rPr>
              <a:t>澳大利亚</a:t>
            </a:r>
            <a:r>
              <a:rPr kumimoji="0" lang="en-US" altLang="zh-CN" sz="2400" b="1" i="1" u="none" strike="noStrike" kern="0" cap="none" spc="0" normalizeH="0" baseline="0" noProof="0" dirty="0">
                <a:ln>
                  <a:noFill/>
                </a:ln>
                <a:effectLst/>
                <a:uLnTx/>
                <a:uFillTx/>
                <a:latin typeface="等线" panose="020F0502020204030204"/>
                <a:ea typeface="等线" panose="02010600030101010101" pitchFamily="2" charset="-122"/>
                <a:cs typeface="+mn-cs"/>
              </a:rPr>
              <a:t>&amp;</a:t>
            </a:r>
            <a:r>
              <a:rPr kumimoji="0" lang="zh-CN" altLang="en-US" sz="2400" b="1" i="1" u="none" strike="noStrike" kern="0" cap="none" spc="0" normalizeH="0" baseline="0" noProof="0" dirty="0">
                <a:ln>
                  <a:noFill/>
                </a:ln>
                <a:effectLst/>
                <a:uLnTx/>
                <a:uFillTx/>
                <a:latin typeface="等线" panose="020F0502020204030204"/>
                <a:ea typeface="等线" panose="02010600030101010101" pitchFamily="2" charset="-122"/>
                <a:cs typeface="+mn-cs"/>
              </a:rPr>
              <a:t>新西兰</a:t>
            </a:r>
          </a:p>
        </p:txBody>
      </p:sp>
      <p:sp>
        <p:nvSpPr>
          <p:cNvPr id="37" name="矩形 36">
            <a:extLst>
              <a:ext uri="{FF2B5EF4-FFF2-40B4-BE49-F238E27FC236}">
                <a16:creationId xmlns:a16="http://schemas.microsoft.com/office/drawing/2014/main" id="{D9CC76C0-6793-2E4E-89C4-690BFC36E2E9}"/>
              </a:ext>
            </a:extLst>
          </p:cNvPr>
          <p:cNvSpPr/>
          <p:nvPr/>
        </p:nvSpPr>
        <p:spPr>
          <a:xfrm>
            <a:off x="1845306" y="548529"/>
            <a:ext cx="449353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三、欧洲以外的社会心理学探索</a:t>
            </a:r>
          </a:p>
        </p:txBody>
      </p:sp>
      <p:sp>
        <p:nvSpPr>
          <p:cNvPr id="25" name="íṧļïdé">
            <a:extLst>
              <a:ext uri="{FF2B5EF4-FFF2-40B4-BE49-F238E27FC236}">
                <a16:creationId xmlns:a16="http://schemas.microsoft.com/office/drawing/2014/main" id="{53902B05-B72E-49B1-AF71-E81324AE8A3F}"/>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spTree>
    <p:extLst>
      <p:ext uri="{BB962C8B-B14F-4D97-AF65-F5344CB8AC3E}">
        <p14:creationId xmlns:p14="http://schemas.microsoft.com/office/powerpoint/2010/main" val="3052225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第三节</a:t>
            </a:r>
          </a:p>
        </p:txBody>
      </p:sp>
      <p:sp>
        <p:nvSpPr>
          <p:cNvPr id="6" name="文本占位符 5"/>
          <p:cNvSpPr>
            <a:spLocks noGrp="1"/>
          </p:cNvSpPr>
          <p:nvPr>
            <p:ph type="body" idx="1"/>
          </p:nvPr>
        </p:nvSpPr>
        <p:spPr>
          <a:xfrm>
            <a:off x="918356" y="5118477"/>
            <a:ext cx="5720983"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中国社会心理学的萌生与发展</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926349"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第一章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社会心理学的发展史</a:t>
            </a:r>
          </a:p>
        </p:txBody>
      </p:sp>
    </p:spTree>
    <p:extLst>
      <p:ext uri="{BB962C8B-B14F-4D97-AF65-F5344CB8AC3E}">
        <p14:creationId xmlns:p14="http://schemas.microsoft.com/office/powerpoint/2010/main" val="87700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3" name="矩形 22">
            <a:extLst>
              <a:ext uri="{FF2B5EF4-FFF2-40B4-BE49-F238E27FC236}">
                <a16:creationId xmlns:a16="http://schemas.microsoft.com/office/drawing/2014/main" id="{2CB08864-064D-D847-8165-CE4753FAE236}"/>
              </a:ext>
            </a:extLst>
          </p:cNvPr>
          <p:cNvSpPr/>
          <p:nvPr/>
        </p:nvSpPr>
        <p:spPr>
          <a:xfrm>
            <a:off x="1845306" y="784159"/>
            <a:ext cx="541686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一、西学东渐与中国社会心理学的萌生</a:t>
            </a:r>
          </a:p>
        </p:txBody>
      </p:sp>
      <p:sp>
        <p:nvSpPr>
          <p:cNvPr id="24" name="PA_文本框 3">
            <a:extLst>
              <a:ext uri="{FF2B5EF4-FFF2-40B4-BE49-F238E27FC236}">
                <a16:creationId xmlns:a16="http://schemas.microsoft.com/office/drawing/2014/main" id="{7B72CC5A-66E0-0F44-AE0D-F02118CD28AE}"/>
              </a:ext>
            </a:extLst>
          </p:cNvPr>
          <p:cNvSpPr txBox="1">
            <a:spLocks/>
          </p:cNvSpPr>
          <p:nvPr>
            <p:custDataLst>
              <p:tags r:id="rId1"/>
            </p:custDataLst>
          </p:nvPr>
        </p:nvSpPr>
        <p:spPr>
          <a:xfrm>
            <a:off x="941329" y="1251676"/>
            <a:ext cx="10714865" cy="540147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世纪初至二三十年代，社会心理学开始传入我国，当时的中国学者翻译了多部国外的社会心理学著作，也自行撰写了社会心理学教材与著作，并开展了一系列社会心理学的专题研究，构成了中国社会心理学的早期研究成果。</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1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新中国成立后，社会稳定、民心齐聚，学习辩证唯物论哲学和苏联学术思想成为当时学界的基本潮流，此前在中国萌生和成长的社会心理学学科本应有更为广阔的发展前景。但是，由于党领导社会主义事业的经验不多，对形势的分析和对国情的认识有主观主义的倾向，对社会心理学学科性质的理解也有偏差，以致</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世纪</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50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年代以后社会心理学学科被全部取消，直至</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年代改革开放后才得以重建和恢复。</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119343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5" name="矩形 24">
            <a:extLst>
              <a:ext uri="{FF2B5EF4-FFF2-40B4-BE49-F238E27FC236}">
                <a16:creationId xmlns:a16="http://schemas.microsoft.com/office/drawing/2014/main" id="{A3612BD8-BF2A-6841-AE25-412577DBAC18}"/>
              </a:ext>
            </a:extLst>
          </p:cNvPr>
          <p:cNvSpPr/>
          <p:nvPr/>
        </p:nvSpPr>
        <p:spPr>
          <a:xfrm>
            <a:off x="1845306" y="781615"/>
            <a:ext cx="521168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二、重建以来的中国社会心理学</a:t>
            </a:r>
          </a:p>
        </p:txBody>
      </p:sp>
      <p:sp>
        <p:nvSpPr>
          <p:cNvPr id="26" name="PA_文本框 3">
            <a:extLst>
              <a:ext uri="{FF2B5EF4-FFF2-40B4-BE49-F238E27FC236}">
                <a16:creationId xmlns:a16="http://schemas.microsoft.com/office/drawing/2014/main" id="{9FE6D6E4-4EE7-BD46-AF21-B74A37B4B70E}"/>
              </a:ext>
            </a:extLst>
          </p:cNvPr>
          <p:cNvSpPr txBox="1">
            <a:spLocks/>
          </p:cNvSpPr>
          <p:nvPr>
            <p:custDataLst>
              <p:tags r:id="rId1"/>
            </p:custDataLst>
          </p:nvPr>
        </p:nvSpPr>
        <p:spPr>
          <a:xfrm>
            <a:off x="342900" y="1570968"/>
            <a:ext cx="11455400" cy="487056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1979</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5</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月</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31</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日，王极盛在</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光明日报</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上发表</a:t>
            </a:r>
            <a:r>
              <a:rPr kumimoji="0" lang="en-US" altLang="zh-CN" sz="23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3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建议开展社会心理学研究</a:t>
            </a:r>
            <a:r>
              <a:rPr kumimoji="0" lang="en-US" altLang="zh-CN" sz="23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1982</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a:t>
            </a:r>
            <a:r>
              <a:rPr kumimoji="0" lang="zh-CN" altLang="en-US" sz="23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中国社会心理学研究会</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（后更名为中国社会心理学会）成立，陈元晖任首任会长。</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1982</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12</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月</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10</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日第五届全国人民代表大会第五次会议批准的第六个五年计划（</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1981—1985</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）中将社会心理学列为“要加强研究”的学科之一。</a:t>
            </a:r>
            <a:endPar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1982</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年，中国社会学会开办讲习班，邀请美籍华人陈郁立讲授社会心理学；</a:t>
            </a:r>
            <a:endPar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1983</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年，在教育部的支持下，</a:t>
            </a:r>
            <a:r>
              <a:rPr kumimoji="0" lang="zh-CN" altLang="en-US" sz="23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南开大学社会学系</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举办了为期一年的社会心理学师资培训班，全国高校和科研单位的</a:t>
            </a: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40</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余名学员参加学习，有力地推动了社会心理学的发展。</a:t>
            </a:r>
            <a:endPar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1983</a:t>
            </a:r>
            <a:r>
              <a:rPr kumimoji="0" lang="zh-CN" altLang="en-US"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年之后，我国陆续招收社会心理学专业的硕士生和博士生，正规化的社会心理学教育为我国培养了一定数量的专业人才。</a:t>
            </a:r>
            <a:endParaRPr kumimoji="0" lang="en-US" altLang="zh-CN" sz="23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2762271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9A95F88D-8DBE-41B5-9F65-D64A619013EA}"/>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a16="http://schemas.microsoft.com/office/drawing/2014/main" id="{E311871C-130F-4E4E-9439-36AED7ACE4FE}"/>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a16="http://schemas.microsoft.com/office/drawing/2014/main" id="{1D275424-7BAF-4B4E-A47D-AD98FF93C8F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a16="http://schemas.microsoft.com/office/drawing/2014/main" id="{E8904239-3DFA-4FC8-B46C-9CB6EDB1E06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5" name="组合 14">
              <a:extLst>
                <a:ext uri="{FF2B5EF4-FFF2-40B4-BE49-F238E27FC236}">
                  <a16:creationId xmlns:a16="http://schemas.microsoft.com/office/drawing/2014/main" id="{DCB37309-DD51-466F-9906-32E821D3E905}"/>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a16="http://schemas.microsoft.com/office/drawing/2014/main" id="{F7372144-108B-41A1-8203-AF29451A8406}"/>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a16="http://schemas.microsoft.com/office/drawing/2014/main" id="{A6C9B06E-B482-4FD8-AEF9-BE43D7620A4F}"/>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a16="http://schemas.microsoft.com/office/drawing/2014/main" id="{43ADC8EB-F495-4993-824D-DE5280F72F71}"/>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a16="http://schemas.microsoft.com/office/drawing/2014/main" id="{39F40DBF-A5FF-4EEB-971F-175AFD0B5518}"/>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a16="http://schemas.microsoft.com/office/drawing/2014/main" id="{2DC7E3CE-2A0F-4022-B7EC-F0F3C4EC5EB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a16="http://schemas.microsoft.com/office/drawing/2014/main" id="{6F3CD92C-B69F-4BB9-A3ED-F4728226EEA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a16="http://schemas.microsoft.com/office/drawing/2014/main" id="{9EF0C65B-DCD4-4924-9784-4E5C56ABF14E}"/>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5" name="矩形 24">
            <a:extLst>
              <a:ext uri="{FF2B5EF4-FFF2-40B4-BE49-F238E27FC236}">
                <a16:creationId xmlns:a16="http://schemas.microsoft.com/office/drawing/2014/main" id="{A3612BD8-BF2A-6841-AE25-412577DBAC18}"/>
              </a:ext>
            </a:extLst>
          </p:cNvPr>
          <p:cNvSpPr/>
          <p:nvPr/>
        </p:nvSpPr>
        <p:spPr>
          <a:xfrm>
            <a:off x="1845306" y="781615"/>
            <a:ext cx="521168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二、重建以来的中国社会心理学</a:t>
            </a:r>
          </a:p>
        </p:txBody>
      </p:sp>
      <p:sp>
        <p:nvSpPr>
          <p:cNvPr id="23" name="PA_文本框 3">
            <a:extLst>
              <a:ext uri="{FF2B5EF4-FFF2-40B4-BE49-F238E27FC236}">
                <a16:creationId xmlns:a16="http://schemas.microsoft.com/office/drawing/2014/main" id="{A5FCF93B-A078-9F4A-8FC1-FC1703C55CE8}"/>
              </a:ext>
            </a:extLst>
          </p:cNvPr>
          <p:cNvSpPr txBox="1">
            <a:spLocks/>
          </p:cNvSpPr>
          <p:nvPr>
            <p:custDataLst>
              <p:tags r:id="rId1"/>
            </p:custDataLst>
          </p:nvPr>
        </p:nvSpPr>
        <p:spPr>
          <a:xfrm>
            <a:off x="941329" y="1690390"/>
            <a:ext cx="10326597" cy="452431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1985</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中国社会科学院社会学研究所</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组建社会心理学研究室。随后，南开大学社会学系、广州师范学院教育科学研究所、中国人民大学社会学系、南京大学社会学系、北京大学心理学系、北京师范大学心理学系成立社会心理学研究室或研究所。      </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重建伊始的中国社会心理学研究，主要集中在</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社会心理学理论体系建立、社会心理学基本理论探索、人际交往理论研究和教育社会心理学理论探讨</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几个方面。受台湾和香港地区强调心理学本土化的社会心理学家影响，大陆的研究者也开始注重</a:t>
            </a: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中国人独特社会心理问题的研究</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Tree>
    <p:extLst>
      <p:ext uri="{BB962C8B-B14F-4D97-AF65-F5344CB8AC3E}">
        <p14:creationId xmlns:p14="http://schemas.microsoft.com/office/powerpoint/2010/main" val="112478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 name="Shape 749">
            <a:extLst>
              <a:ext uri="{FF2B5EF4-FFF2-40B4-BE49-F238E27FC236}">
                <a16:creationId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p:txBody>
      </p:sp>
      <p:sp>
        <p:nvSpPr>
          <p:cNvPr id="7" name="文本框 6">
            <a:extLst>
              <a:ext uri="{FF2B5EF4-FFF2-40B4-BE49-F238E27FC236}">
                <a16:creationId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社会心理学概论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编写组</a:t>
            </a:r>
          </a:p>
        </p:txBody>
      </p:sp>
      <p:grpSp>
        <p:nvGrpSpPr>
          <p:cNvPr id="8" name="组合 7">
            <a:extLst>
              <a:ext uri="{FF2B5EF4-FFF2-40B4-BE49-F238E27FC236}">
                <a16:creationId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a16="http://schemas.microsoft.com/office/drawing/2014/main" id="{7BD21A97-FFD6-4C63-9332-83189D16BE6B}"/>
              </a:ext>
            </a:extLst>
          </p:cNvPr>
          <p:cNvSpPr/>
          <p:nvPr/>
        </p:nvSpPr>
        <p:spPr>
          <a:xfrm>
            <a:off x="5547957" y="2438527"/>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第一章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社会心理学的发展史</a:t>
            </a:r>
          </a:p>
        </p:txBody>
      </p:sp>
      <p:sp>
        <p:nvSpPr>
          <p:cNvPr id="12" name="Shape 749">
            <a:extLst>
              <a:ext uri="{FF2B5EF4-FFF2-40B4-BE49-F238E27FC236}">
                <a16:creationId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rPr>
              <a:t>社会心理学概论</a:t>
            </a:r>
            <a:endParaRPr kumimoji="0" 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endParaRPr>
          </a:p>
        </p:txBody>
      </p:sp>
    </p:spTree>
    <p:extLst>
      <p:ext uri="{BB962C8B-B14F-4D97-AF65-F5344CB8AC3E}">
        <p14:creationId xmlns:p14="http://schemas.microsoft.com/office/powerpoint/2010/main" val="124247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9" name="组合 8">
            <a:extLst>
              <a:ext uri="{FF2B5EF4-FFF2-40B4-BE49-F238E27FC236}">
                <a16:creationId xmlns:a16="http://schemas.microsoft.com/office/drawing/2014/main" id="{D034411A-D606-418C-ADE6-55DA66E12DF4}"/>
              </a:ext>
            </a:extLst>
          </p:cNvPr>
          <p:cNvGrpSpPr/>
          <p:nvPr/>
        </p:nvGrpSpPr>
        <p:grpSpPr>
          <a:xfrm>
            <a:off x="204811" y="126601"/>
            <a:ext cx="13446782" cy="6585572"/>
            <a:chOff x="204811" y="126601"/>
            <a:chExt cx="13446782" cy="6585572"/>
          </a:xfrm>
        </p:grpSpPr>
        <p:cxnSp>
          <p:nvCxnSpPr>
            <p:cNvPr id="10" name="直接连接符 9">
              <a:extLst>
                <a:ext uri="{FF2B5EF4-FFF2-40B4-BE49-F238E27FC236}">
                  <a16:creationId xmlns:a16="http://schemas.microsoft.com/office/drawing/2014/main" id="{EE72AEED-D9A6-4092-8AC2-4121552F5A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a16="http://schemas.microsoft.com/office/drawing/2014/main" id="{5E363E05-5EE9-4496-8401-1AFDA9D5BEB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a:extLst>
                <a:ext uri="{FF2B5EF4-FFF2-40B4-BE49-F238E27FC236}">
                  <a16:creationId xmlns:a16="http://schemas.microsoft.com/office/drawing/2014/main" id="{1AB8E773-67E9-45D2-AAC1-A1A2DFFA3E38}"/>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4" name="组合 13">
              <a:extLst>
                <a:ext uri="{FF2B5EF4-FFF2-40B4-BE49-F238E27FC236}">
                  <a16:creationId xmlns:a16="http://schemas.microsoft.com/office/drawing/2014/main" id="{E420F32E-5DFB-45A7-94FF-54240C4BB910}"/>
                </a:ext>
              </a:extLst>
            </p:cNvPr>
            <p:cNvGrpSpPr/>
            <p:nvPr/>
          </p:nvGrpSpPr>
          <p:grpSpPr>
            <a:xfrm>
              <a:off x="204811" y="126601"/>
              <a:ext cx="1966889" cy="305197"/>
              <a:chOff x="306410" y="1828002"/>
              <a:chExt cx="5429253" cy="900955"/>
            </a:xfrm>
          </p:grpSpPr>
          <p:grpSp>
            <p:nvGrpSpPr>
              <p:cNvPr id="15" name="组合 14">
                <a:extLst>
                  <a:ext uri="{FF2B5EF4-FFF2-40B4-BE49-F238E27FC236}">
                    <a16:creationId xmlns:a16="http://schemas.microsoft.com/office/drawing/2014/main" id="{7876C25A-C1AD-4AE6-8393-962197146A2D}"/>
                  </a:ext>
                </a:extLst>
              </p:cNvPr>
              <p:cNvGrpSpPr/>
              <p:nvPr/>
            </p:nvGrpSpPr>
            <p:grpSpPr>
              <a:xfrm>
                <a:off x="1438485" y="1828003"/>
                <a:ext cx="4297178" cy="900954"/>
                <a:chOff x="511385" y="2831303"/>
                <a:chExt cx="4297178" cy="900954"/>
              </a:xfrm>
            </p:grpSpPr>
            <p:grpSp>
              <p:nvGrpSpPr>
                <p:cNvPr id="17" name="组合 16">
                  <a:extLst>
                    <a:ext uri="{FF2B5EF4-FFF2-40B4-BE49-F238E27FC236}">
                      <a16:creationId xmlns:a16="http://schemas.microsoft.com/office/drawing/2014/main" id="{B9E06CF8-5942-423C-8776-D1E67560BF00}"/>
                    </a:ext>
                  </a:extLst>
                </p:cNvPr>
                <p:cNvGrpSpPr/>
                <p:nvPr/>
              </p:nvGrpSpPr>
              <p:grpSpPr>
                <a:xfrm>
                  <a:off x="1643460" y="2831304"/>
                  <a:ext cx="3165103" cy="900953"/>
                  <a:chOff x="1643460" y="3128803"/>
                  <a:chExt cx="3165103" cy="900953"/>
                </a:xfrm>
                <a:solidFill>
                  <a:schemeClr val="accent2"/>
                </a:solidFill>
              </p:grpSpPr>
              <p:sp>
                <p:nvSpPr>
                  <p:cNvPr id="19" name="椭圆 18">
                    <a:extLst>
                      <a:ext uri="{FF2B5EF4-FFF2-40B4-BE49-F238E27FC236}">
                        <a16:creationId xmlns:a16="http://schemas.microsoft.com/office/drawing/2014/main" id="{37D969F9-7B4A-4E9F-ACCE-D87F885FBA5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a:extLst>
                      <a:ext uri="{FF2B5EF4-FFF2-40B4-BE49-F238E27FC236}">
                        <a16:creationId xmlns:a16="http://schemas.microsoft.com/office/drawing/2014/main" id="{6558053B-0E35-4D1A-B641-61C4C823C85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a:extLst>
                      <a:ext uri="{FF2B5EF4-FFF2-40B4-BE49-F238E27FC236}">
                        <a16:creationId xmlns:a16="http://schemas.microsoft.com/office/drawing/2014/main" id="{52230F6D-7B61-477B-9A06-4160BBD57921}"/>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a:extLst>
                    <a:ext uri="{FF2B5EF4-FFF2-40B4-BE49-F238E27FC236}">
                      <a16:creationId xmlns:a16="http://schemas.microsoft.com/office/drawing/2014/main" id="{F5390335-8CE1-48EE-A139-B3D7A874DEA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a:extLst>
                  <a:ext uri="{FF2B5EF4-FFF2-40B4-BE49-F238E27FC236}">
                    <a16:creationId xmlns:a16="http://schemas.microsoft.com/office/drawing/2014/main" id="{38153C8F-0E88-4AAF-98A5-EE9BC38B716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22" name="PA_文本框 3">
            <a:extLst>
              <a:ext uri="{FF2B5EF4-FFF2-40B4-BE49-F238E27FC236}">
                <a16:creationId xmlns:a16="http://schemas.microsoft.com/office/drawing/2014/main" id="{754BC39C-B131-6244-B729-7843364589C3}"/>
              </a:ext>
            </a:extLst>
          </p:cNvPr>
          <p:cNvSpPr txBox="1">
            <a:spLocks/>
          </p:cNvSpPr>
          <p:nvPr>
            <p:custDataLst>
              <p:tags r:id="rId1"/>
            </p:custDataLst>
          </p:nvPr>
        </p:nvSpPr>
        <p:spPr>
          <a:xfrm>
            <a:off x="733099" y="2157473"/>
            <a:ext cx="10604746" cy="3416320"/>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近些年中国社会心理学的发展，大致可以分为三个阶段：</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引进、介绍国外社会心理学的成果和经验；</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对外国社会心理学的理论方法兼收并蓄；</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285750" marR="0" lvl="0" indent="-2857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  结合当前的建设实际，摸索探新具有我国特色的社会心理学。</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3" name="矩形 22">
            <a:extLst>
              <a:ext uri="{FF2B5EF4-FFF2-40B4-BE49-F238E27FC236}">
                <a16:creationId xmlns:a16="http://schemas.microsoft.com/office/drawing/2014/main" id="{DCF6852F-9F2E-A142-9E29-6640EED2A5D3}"/>
              </a:ext>
            </a:extLst>
          </p:cNvPr>
          <p:cNvSpPr/>
          <p:nvPr/>
        </p:nvSpPr>
        <p:spPr>
          <a:xfrm>
            <a:off x="2053558" y="782657"/>
            <a:ext cx="6288901"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三、社会变迁与中国社会心理学的发展</a:t>
            </a:r>
          </a:p>
        </p:txBody>
      </p:sp>
    </p:spTree>
    <p:extLst>
      <p:ext uri="{BB962C8B-B14F-4D97-AF65-F5344CB8AC3E}">
        <p14:creationId xmlns:p14="http://schemas.microsoft.com/office/powerpoint/2010/main" val="522609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a:extLst>
              <a:ext uri="{FF2B5EF4-FFF2-40B4-BE49-F238E27FC236}">
                <a16:creationId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a:extLst>
              <a:ext uri="{FF2B5EF4-FFF2-40B4-BE49-F238E27FC236}">
                <a16:creationId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a:extLst>
                <a:ext uri="{FF2B5EF4-FFF2-40B4-BE49-F238E27FC236}">
                  <a16:creationId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a:extLst>
              <a:ext uri="{FF2B5EF4-FFF2-40B4-BE49-F238E27FC236}">
                <a16:creationId xmlns:a16="http://schemas.microsoft.com/office/drawing/2014/main" id="{78CB16CA-93DB-4008-868F-453341BAF5A7}"/>
              </a:ext>
            </a:extLst>
          </p:cNvPr>
          <p:cNvSpPr/>
          <p:nvPr/>
        </p:nvSpPr>
        <p:spPr>
          <a:xfrm>
            <a:off x="1374688" y="2572307"/>
            <a:ext cx="9442624" cy="2196883"/>
          </a:xfrm>
          <a:prstGeom prst="rect">
            <a:avLst/>
          </a:prstGeom>
        </p:spPr>
        <p:txBody>
          <a:bodyPr wrap="square">
            <a:spAutoFit/>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简述现代社会心理学产生的社会历史背景。</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社会心理学中国化的路径何在？</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2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社会心理学发展的主要阶段和各自特点是什么？</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85404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16" name="组合 15">
            <a:extLst>
              <a:ext uri="{FF2B5EF4-FFF2-40B4-BE49-F238E27FC236}">
                <a16:creationId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9" name="矩形 18">
            <a:extLst>
              <a:ext uri="{FF2B5EF4-FFF2-40B4-BE49-F238E27FC236}">
                <a16:creationId xmlns:a16="http://schemas.microsoft.com/office/drawing/2014/main" id="{F9400558-18AB-48AF-BB19-F8AEB28D3700}"/>
              </a:ext>
            </a:extLst>
          </p:cNvPr>
          <p:cNvSpPr/>
          <p:nvPr/>
        </p:nvSpPr>
        <p:spPr>
          <a:xfrm>
            <a:off x="4380939" y="973757"/>
            <a:ext cx="6768004" cy="78919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第一章  社会心理学的发展史</a:t>
            </a:r>
          </a:p>
        </p:txBody>
      </p:sp>
      <p:pic>
        <p:nvPicPr>
          <p:cNvPr id="3" name="图片 2">
            <a:extLst>
              <a:ext uri="{FF2B5EF4-FFF2-40B4-BE49-F238E27FC236}">
                <a16:creationId xmlns:a16="http://schemas.microsoft.com/office/drawing/2014/main" id="{DC9FAF24-30E2-4F7C-B948-E6FC4E4EA831}"/>
              </a:ext>
            </a:extLst>
          </p:cNvPr>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687" y="1246495"/>
            <a:ext cx="4085152" cy="4085152"/>
          </a:xfrm>
          <a:prstGeom prst="rect">
            <a:avLst/>
          </a:prstGeom>
        </p:spPr>
      </p:pic>
      <p:sp>
        <p:nvSpPr>
          <p:cNvPr id="2" name="文本框 1">
            <a:extLst>
              <a:ext uri="{FF2B5EF4-FFF2-40B4-BE49-F238E27FC236}">
                <a16:creationId xmlns:a16="http://schemas.microsoft.com/office/drawing/2014/main" id="{EFE0DF9A-705A-0A48-BCB1-8048815338C2}"/>
              </a:ext>
            </a:extLst>
          </p:cNvPr>
          <p:cNvSpPr txBox="1"/>
          <p:nvPr/>
        </p:nvSpPr>
        <p:spPr>
          <a:xfrm>
            <a:off x="3910615" y="1840528"/>
            <a:ext cx="7708652" cy="489364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zh-CN"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自</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19</a:t>
            </a:r>
            <a:r>
              <a:rPr kumimoji="0" lang="zh-CN"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世纪后期以孔德、冯特等为代表的社会学家和心理学家开始期望客观描述人类社会的心理和行为开始，一百多年来，社会心理学一直致力于帮助人们用新的思维方式理解范围广大的社会生活，使人们思考问题的方法和行为视角更符合社会生活现实，并将这种知识不断延伸到生活中的各个领域，成为兼具社会科学属性和自然科学属性、理论研究和应用研究并重的交叉学科。从历史与发展的角度出发，可以明晰学科发展的脉络。</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90047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a16="http://schemas.microsoft.com/office/drawing/2014/main" id="{EBB5A07A-A1F5-4FE7-962D-94EFB484E5DC}"/>
              </a:ext>
            </a:extLst>
          </p:cNvPr>
          <p:cNvCxnSpPr/>
          <p:nvPr/>
        </p:nvCxnSpPr>
        <p:spPr>
          <a:xfrm>
            <a:off x="660400" y="1391446"/>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ïşlîḑe">
            <a:extLst>
              <a:ext uri="{FF2B5EF4-FFF2-40B4-BE49-F238E27FC236}">
                <a16:creationId xmlns:a16="http://schemas.microsoft.com/office/drawing/2014/main" id="{A362CA69-1E12-4DFC-92B8-B64362A109CF}"/>
              </a:ext>
            </a:extLst>
          </p:cNvPr>
          <p:cNvSpPr txBox="1"/>
          <p:nvPr/>
        </p:nvSpPr>
        <p:spPr>
          <a:xfrm>
            <a:off x="5195900" y="1135067"/>
            <a:ext cx="1800200" cy="512758"/>
          </a:xfrm>
          <a:prstGeom prst="roundRect">
            <a:avLst>
              <a:gd name="adj" fmla="val 50000"/>
            </a:avLst>
          </a:prstGeom>
          <a:solidFill>
            <a:srgbClr val="D9793F"/>
          </a:solidFill>
        </p:spPr>
        <p:txBody>
          <a:bodyPr wrap="squar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目   录</a:t>
            </a:r>
            <a:endParaRPr kumimoji="0" lang="en-US" altLang="zh-CN" sz="36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îṧļïdè">
            <a:extLst>
              <a:ext uri="{FF2B5EF4-FFF2-40B4-BE49-F238E27FC236}">
                <a16:creationId xmlns:a16="http://schemas.microsoft.com/office/drawing/2014/main" id="{5D274681-34F6-4240-96B7-243EC268EED1}"/>
              </a:ext>
            </a:extLst>
          </p:cNvPr>
          <p:cNvSpPr txBox="1"/>
          <p:nvPr/>
        </p:nvSpPr>
        <p:spPr>
          <a:xfrm>
            <a:off x="4184293" y="2387333"/>
            <a:ext cx="748923" cy="830997"/>
          </a:xfrm>
          <a:prstGeom prst="rect">
            <a:avLst/>
          </a:prstGeom>
          <a:noFill/>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01</a:t>
            </a:r>
          </a:p>
        </p:txBody>
      </p:sp>
      <p:sp>
        <p:nvSpPr>
          <p:cNvPr id="9" name="íṧļïdé">
            <a:extLst>
              <a:ext uri="{FF2B5EF4-FFF2-40B4-BE49-F238E27FC236}">
                <a16:creationId xmlns:a16="http://schemas.microsoft.com/office/drawing/2014/main" id="{325AB2DA-EE2E-4822-B3C0-56A0F0CA83C9}"/>
              </a:ext>
            </a:extLst>
          </p:cNvPr>
          <p:cNvSpPr txBox="1"/>
          <p:nvPr/>
        </p:nvSpPr>
        <p:spPr>
          <a:xfrm>
            <a:off x="5120396" y="2433978"/>
            <a:ext cx="2843893" cy="368746"/>
          </a:xfrm>
          <a:prstGeom prst="rect">
            <a:avLst/>
          </a:prstGeom>
          <a:noFill/>
        </p:spPr>
        <p:txBody>
          <a:bodyPr wrap="square" lIns="91440" tIns="45720" rIns="91440" bIns="45720" anchor="b" anchorCtr="0">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第一节</a:t>
            </a:r>
          </a:p>
        </p:txBody>
      </p:sp>
      <p:sp>
        <p:nvSpPr>
          <p:cNvPr id="10" name="ïśḷíďè">
            <a:extLst>
              <a:ext uri="{FF2B5EF4-FFF2-40B4-BE49-F238E27FC236}">
                <a16:creationId xmlns:a16="http://schemas.microsoft.com/office/drawing/2014/main" id="{131898E3-4CA2-4B40-9C6D-E72CA6D49C82}"/>
              </a:ext>
            </a:extLst>
          </p:cNvPr>
          <p:cNvSpPr txBox="1"/>
          <p:nvPr/>
        </p:nvSpPr>
        <p:spPr>
          <a:xfrm>
            <a:off x="5120396" y="2802722"/>
            <a:ext cx="3292084"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社会心理学的发展阶段</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a16="http://schemas.microsoft.com/office/drawing/2014/main" id="{26AA9F94-94F1-4E78-9B58-CF8BFF63EA46}"/>
              </a:ext>
            </a:extLst>
          </p:cNvPr>
          <p:cNvCxnSpPr/>
          <p:nvPr/>
        </p:nvCxnSpPr>
        <p:spPr>
          <a:xfrm>
            <a:off x="5039293" y="2387333"/>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îṩļïḑè">
            <a:extLst>
              <a:ext uri="{FF2B5EF4-FFF2-40B4-BE49-F238E27FC236}">
                <a16:creationId xmlns:a16="http://schemas.microsoft.com/office/drawing/2014/main" id="{FBBB8365-1600-4829-97A9-5B5FDE2EB992}"/>
              </a:ext>
            </a:extLst>
          </p:cNvPr>
          <p:cNvSpPr txBox="1"/>
          <p:nvPr/>
        </p:nvSpPr>
        <p:spPr>
          <a:xfrm>
            <a:off x="4207833" y="3798685"/>
            <a:ext cx="748923" cy="830997"/>
          </a:xfrm>
          <a:prstGeom prst="rect">
            <a:avLst/>
          </a:prstGeom>
          <a:noFill/>
        </p:spPr>
        <p:txBody>
          <a:bodyPr wrap="square" lIns="91440" tIns="45720" rIns="91440" bIns="45720" anchor="ctr">
            <a:normAutofit fontScale="925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02</a:t>
            </a:r>
          </a:p>
        </p:txBody>
      </p:sp>
      <p:cxnSp>
        <p:nvCxnSpPr>
          <p:cNvPr id="15" name="直接连接符 14">
            <a:extLst>
              <a:ext uri="{FF2B5EF4-FFF2-40B4-BE49-F238E27FC236}">
                <a16:creationId xmlns:a16="http://schemas.microsoft.com/office/drawing/2014/main" id="{84D6193B-92AA-4643-9381-3E5A086E3307}"/>
              </a:ext>
            </a:extLst>
          </p:cNvPr>
          <p:cNvCxnSpPr/>
          <p:nvPr/>
        </p:nvCxnSpPr>
        <p:spPr>
          <a:xfrm>
            <a:off x="5062833" y="3798685"/>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ïs1íḋè">
            <a:extLst>
              <a:ext uri="{FF2B5EF4-FFF2-40B4-BE49-F238E27FC236}">
                <a16:creationId xmlns:a16="http://schemas.microsoft.com/office/drawing/2014/main" id="{9A137B72-A216-4CCE-B5FF-2C70F06974A3}"/>
              </a:ext>
            </a:extLst>
          </p:cNvPr>
          <p:cNvSpPr txBox="1"/>
          <p:nvPr/>
        </p:nvSpPr>
        <p:spPr>
          <a:xfrm>
            <a:off x="4204176" y="5245378"/>
            <a:ext cx="748923" cy="830997"/>
          </a:xfrm>
          <a:prstGeom prst="rect">
            <a:avLst/>
          </a:prstGeom>
          <a:noFill/>
        </p:spPr>
        <p:txBody>
          <a:bodyPr wrap="square" lIns="91440" tIns="45720" rIns="91440" bIns="45720" anchor="ctr">
            <a:normAutofit fontScale="925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03</a:t>
            </a:r>
          </a:p>
        </p:txBody>
      </p:sp>
      <p:cxnSp>
        <p:nvCxnSpPr>
          <p:cNvPr id="19" name="直接连接符 18">
            <a:extLst>
              <a:ext uri="{FF2B5EF4-FFF2-40B4-BE49-F238E27FC236}">
                <a16:creationId xmlns:a16="http://schemas.microsoft.com/office/drawing/2014/main" id="{A20E5F25-C00A-4E29-A5DF-EC53A20974A3}"/>
              </a:ext>
            </a:extLst>
          </p:cNvPr>
          <p:cNvCxnSpPr/>
          <p:nvPr/>
        </p:nvCxnSpPr>
        <p:spPr>
          <a:xfrm>
            <a:off x="5059176" y="5245378"/>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ṧļïdé">
            <a:extLst>
              <a:ext uri="{FF2B5EF4-FFF2-40B4-BE49-F238E27FC236}">
                <a16:creationId xmlns:a16="http://schemas.microsoft.com/office/drawing/2014/main" id="{8EF298CF-A85D-4DFB-A492-BC05AD45206A}"/>
              </a:ext>
            </a:extLst>
          </p:cNvPr>
          <p:cNvSpPr txBox="1"/>
          <p:nvPr/>
        </p:nvSpPr>
        <p:spPr>
          <a:xfrm>
            <a:off x="5168911" y="3845330"/>
            <a:ext cx="2843893" cy="368746"/>
          </a:xfrm>
          <a:prstGeom prst="rect">
            <a:avLst/>
          </a:prstGeom>
          <a:noFill/>
        </p:spPr>
        <p:txBody>
          <a:bodyPr wrap="square" lIns="91440" tIns="45720" rIns="91440" bIns="45720" anchor="b" anchorCtr="0">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第二节</a:t>
            </a:r>
          </a:p>
        </p:txBody>
      </p:sp>
      <p:sp>
        <p:nvSpPr>
          <p:cNvPr id="25" name="ïśḷíďè">
            <a:extLst>
              <a:ext uri="{FF2B5EF4-FFF2-40B4-BE49-F238E27FC236}">
                <a16:creationId xmlns:a16="http://schemas.microsoft.com/office/drawing/2014/main" id="{DF327AC2-88F2-4681-BB4B-7690C540D1DF}"/>
              </a:ext>
            </a:extLst>
          </p:cNvPr>
          <p:cNvSpPr txBox="1"/>
          <p:nvPr/>
        </p:nvSpPr>
        <p:spPr>
          <a:xfrm>
            <a:off x="5168911" y="4214074"/>
            <a:ext cx="5033868"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国外社会心理学的现状与发展趋势</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íṧļïdé">
            <a:extLst>
              <a:ext uri="{FF2B5EF4-FFF2-40B4-BE49-F238E27FC236}">
                <a16:creationId xmlns:a16="http://schemas.microsoft.com/office/drawing/2014/main" id="{29AEED4B-CCD8-4315-BC3E-F39F0C98EB5F}"/>
              </a:ext>
            </a:extLst>
          </p:cNvPr>
          <p:cNvSpPr txBox="1"/>
          <p:nvPr/>
        </p:nvSpPr>
        <p:spPr>
          <a:xfrm>
            <a:off x="5165254" y="5325966"/>
            <a:ext cx="2843893" cy="368746"/>
          </a:xfrm>
          <a:prstGeom prst="rect">
            <a:avLst/>
          </a:prstGeom>
          <a:noFill/>
        </p:spPr>
        <p:txBody>
          <a:bodyPr wrap="square" lIns="91440" tIns="45720" rIns="91440" bIns="45720" anchor="b" anchorCtr="0">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第三节</a:t>
            </a:r>
          </a:p>
        </p:txBody>
      </p:sp>
      <p:sp>
        <p:nvSpPr>
          <p:cNvPr id="27" name="ïśḷíďè">
            <a:extLst>
              <a:ext uri="{FF2B5EF4-FFF2-40B4-BE49-F238E27FC236}">
                <a16:creationId xmlns:a16="http://schemas.microsoft.com/office/drawing/2014/main" id="{D77C0606-0013-4BC7-B2FE-929D285943F4}"/>
              </a:ext>
            </a:extLst>
          </p:cNvPr>
          <p:cNvSpPr txBox="1"/>
          <p:nvPr/>
        </p:nvSpPr>
        <p:spPr>
          <a:xfrm>
            <a:off x="5165254" y="5694710"/>
            <a:ext cx="4710266"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中国社会心理学的萌生与发展</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a16="http://schemas.microsoft.com/office/drawing/2014/main" id="{4BC23F46-7D27-4749-B504-DB4416F103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grpSp>
        <p:nvGrpSpPr>
          <p:cNvPr id="42" name="组合 41">
            <a:extLst>
              <a:ext uri="{FF2B5EF4-FFF2-40B4-BE49-F238E27FC236}">
                <a16:creationId xmlns:a16="http://schemas.microsoft.com/office/drawing/2014/main" id="{4E20DA8F-AE3B-49C4-A2AB-1025708A1B6B}"/>
              </a:ext>
            </a:extLst>
          </p:cNvPr>
          <p:cNvGrpSpPr/>
          <p:nvPr/>
        </p:nvGrpSpPr>
        <p:grpSpPr>
          <a:xfrm>
            <a:off x="204811" y="126601"/>
            <a:ext cx="1966889" cy="305197"/>
            <a:chOff x="306410" y="1828002"/>
            <a:chExt cx="5429253" cy="900955"/>
          </a:xfrm>
        </p:grpSpPr>
        <p:grpSp>
          <p:nvGrpSpPr>
            <p:cNvPr id="43" name="组合 42">
              <a:extLst>
                <a:ext uri="{FF2B5EF4-FFF2-40B4-BE49-F238E27FC236}">
                  <a16:creationId xmlns:a16="http://schemas.microsoft.com/office/drawing/2014/main" id="{D4344F74-A416-4128-B03B-91C027E4B63D}"/>
                </a:ext>
              </a:extLst>
            </p:cNvPr>
            <p:cNvGrpSpPr/>
            <p:nvPr/>
          </p:nvGrpSpPr>
          <p:grpSpPr>
            <a:xfrm>
              <a:off x="1438485" y="1828003"/>
              <a:ext cx="4297178" cy="900954"/>
              <a:chOff x="511385" y="2831303"/>
              <a:chExt cx="4297178" cy="900954"/>
            </a:xfrm>
          </p:grpSpPr>
          <p:grpSp>
            <p:nvGrpSpPr>
              <p:cNvPr id="45" name="组合 44">
                <a:extLst>
                  <a:ext uri="{FF2B5EF4-FFF2-40B4-BE49-F238E27FC236}">
                    <a16:creationId xmlns:a16="http://schemas.microsoft.com/office/drawing/2014/main" id="{4B7D431C-45C5-4025-AE5D-0EE37AD323B4}"/>
                  </a:ext>
                </a:extLst>
              </p:cNvPr>
              <p:cNvGrpSpPr/>
              <p:nvPr/>
            </p:nvGrpSpPr>
            <p:grpSpPr>
              <a:xfrm>
                <a:off x="1643460" y="2831304"/>
                <a:ext cx="3165103" cy="900953"/>
                <a:chOff x="1643460" y="3128803"/>
                <a:chExt cx="3165103" cy="900953"/>
              </a:xfrm>
              <a:solidFill>
                <a:schemeClr val="accent2"/>
              </a:solidFill>
            </p:grpSpPr>
            <p:sp>
              <p:nvSpPr>
                <p:cNvPr id="47" name="椭圆 46">
                  <a:extLst>
                    <a:ext uri="{FF2B5EF4-FFF2-40B4-BE49-F238E27FC236}">
                      <a16:creationId xmlns:a16="http://schemas.microsoft.com/office/drawing/2014/main" id="{A2628B28-2127-4E4F-9191-19CAC3C073B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48" name="椭圆 47">
                  <a:extLst>
                    <a:ext uri="{FF2B5EF4-FFF2-40B4-BE49-F238E27FC236}">
                      <a16:creationId xmlns:a16="http://schemas.microsoft.com/office/drawing/2014/main" id="{407DF62D-4489-4CBB-9A20-C59198C2C26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49" name="椭圆 48">
                  <a:extLst>
                    <a:ext uri="{FF2B5EF4-FFF2-40B4-BE49-F238E27FC236}">
                      <a16:creationId xmlns:a16="http://schemas.microsoft.com/office/drawing/2014/main" id="{1DD2351F-27CD-46FD-99A1-F46B2C72835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46" name="椭圆 45">
                <a:extLst>
                  <a:ext uri="{FF2B5EF4-FFF2-40B4-BE49-F238E27FC236}">
                    <a16:creationId xmlns:a16="http://schemas.microsoft.com/office/drawing/2014/main" id="{570F0032-8C62-4A9E-8E30-23CFB401054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44" name="椭圆 43">
              <a:extLst>
                <a:ext uri="{FF2B5EF4-FFF2-40B4-BE49-F238E27FC236}">
                  <a16:creationId xmlns:a16="http://schemas.microsoft.com/office/drawing/2014/main" id="{BA405E10-AC11-4063-93E0-6A2629C9637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28" name="íṧļïdé">
            <a:extLst>
              <a:ext uri="{FF2B5EF4-FFF2-40B4-BE49-F238E27FC236}">
                <a16:creationId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spTree>
    <p:extLst>
      <p:ext uri="{BB962C8B-B14F-4D97-AF65-F5344CB8AC3E}">
        <p14:creationId xmlns:p14="http://schemas.microsoft.com/office/powerpoint/2010/main" val="77395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社会心理学的发展阶段</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a16="http://schemas.microsoft.com/office/drawing/2014/main" id="{4EB6B2C9-C821-4B1C-A1E1-8BB4967FA773}"/>
              </a:ext>
            </a:extLst>
          </p:cNvPr>
          <p:cNvSpPr/>
          <p:nvPr/>
        </p:nvSpPr>
        <p:spPr>
          <a:xfrm>
            <a:off x="6094883" y="723900"/>
            <a:ext cx="4801314" cy="1527854"/>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第一章  </a:t>
            </a:r>
            <a:endParaRPr kumimoji="0" lang="en-US" altLang="zh-CN"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社会心理学的发展史</a:t>
            </a:r>
          </a:p>
        </p:txBody>
      </p:sp>
    </p:spTree>
    <p:extLst>
      <p:ext uri="{BB962C8B-B14F-4D97-AF65-F5344CB8AC3E}">
        <p14:creationId xmlns:p14="http://schemas.microsoft.com/office/powerpoint/2010/main" val="262574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9" name="PA_文本框 3">
            <a:extLst>
              <a:ext uri="{FF2B5EF4-FFF2-40B4-BE49-F238E27FC236}">
                <a16:creationId xmlns:a16="http://schemas.microsoft.com/office/drawing/2014/main" id="{B7A6B45C-B02C-F849-AA45-C860575D3422}"/>
              </a:ext>
            </a:extLst>
          </p:cNvPr>
          <p:cNvSpPr txBox="1">
            <a:spLocks/>
          </p:cNvSpPr>
          <p:nvPr>
            <p:custDataLst>
              <p:tags r:id="rId1"/>
            </p:custDataLst>
          </p:nvPr>
        </p:nvSpPr>
        <p:spPr>
          <a:xfrm>
            <a:off x="733098" y="3660824"/>
            <a:ext cx="4554518" cy="2308324"/>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sym typeface="+mn-ea"/>
              </a:rPr>
              <a:t>苏格拉底和柏拉图：</a:t>
            </a:r>
            <a:endParaRPr kumimoji="0" lang="en-US" altLang="zh-CN"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人性虽然不能完全摆脱生物遗传的影响，但是却可以受到环境和教育的深刻影响。</a:t>
            </a:r>
            <a:endParaRPr kumimoji="0" lang="en-US" altLang="zh-CN"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20" name="PA_文本框 3">
            <a:extLst>
              <a:ext uri="{FF2B5EF4-FFF2-40B4-BE49-F238E27FC236}">
                <a16:creationId xmlns:a16="http://schemas.microsoft.com/office/drawing/2014/main" id="{03629896-91B6-874F-8656-AF99F292A025}"/>
              </a:ext>
            </a:extLst>
          </p:cNvPr>
          <p:cNvSpPr txBox="1">
            <a:spLocks/>
          </p:cNvSpPr>
          <p:nvPr>
            <p:custDataLst>
              <p:tags r:id="rId2"/>
            </p:custDataLst>
          </p:nvPr>
        </p:nvSpPr>
        <p:spPr>
          <a:xfrm>
            <a:off x="6203720" y="3632249"/>
            <a:ext cx="5594580" cy="2862322"/>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亚里士多德：</a:t>
            </a:r>
            <a:endPar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endParaRP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rPr>
              <a:t>社会来源于人的自然本性，而人性又是由生物或本能的力量所决定的，因此改变人的本性、建立理想国的主张无法实现。</a:t>
            </a:r>
            <a:endParaRPr kumimoji="0" lang="zh-CN" altLang="en-US" sz="2800" b="0" i="0" u="none" strike="noStrike" kern="1200" cap="none" spc="0" normalizeH="0" baseline="0" noProof="0" dirty="0">
              <a:ln>
                <a:noFill/>
              </a:ln>
              <a:solidFill>
                <a:schemeClr val="accent2">
                  <a:lumMod val="75000"/>
                </a:schemeClr>
              </a:solidFill>
              <a:effectLst/>
              <a:uLnTx/>
              <a:uFillTx/>
              <a:latin typeface="微软雅黑" panose="020B0503020204020204" pitchFamily="34" charset="-122"/>
              <a:ea typeface="微软雅黑" panose="020B0503020204020204" pitchFamily="34" charset="-122"/>
            </a:endParaRPr>
          </a:p>
        </p:txBody>
      </p:sp>
      <p:cxnSp>
        <p:nvCxnSpPr>
          <p:cNvPr id="22" name="直接连接符 13">
            <a:extLst>
              <a:ext uri="{FF2B5EF4-FFF2-40B4-BE49-F238E27FC236}">
                <a16:creationId xmlns:a16="http://schemas.microsoft.com/office/drawing/2014/main" id="{77E7B4B2-7133-7740-AE19-A185ADFF2A6B}"/>
              </a:ext>
            </a:extLst>
          </p:cNvPr>
          <p:cNvCxnSpPr>
            <a:cxnSpLocks/>
          </p:cNvCxnSpPr>
          <p:nvPr/>
        </p:nvCxnSpPr>
        <p:spPr>
          <a:xfrm>
            <a:off x="5811133" y="3660824"/>
            <a:ext cx="0" cy="1788001"/>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C656BCE3-47D7-E240-94AF-F25105C39ED5}"/>
              </a:ext>
            </a:extLst>
          </p:cNvPr>
          <p:cNvSpPr/>
          <p:nvPr/>
        </p:nvSpPr>
        <p:spPr>
          <a:xfrm>
            <a:off x="614934" y="1344897"/>
            <a:ext cx="10754347" cy="22430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孕育时期属于社会心理学发展的哲学思辨阶段，也是社会心理学的“史前思想积累阶段”。这是社会心理学形成前的准备时期，它的发展从古希腊开始，并一直延续到</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世纪上半叶的西欧思辨哲学。这一时期有两条基本线索论及社会心理学思想：</a:t>
            </a:r>
          </a:p>
        </p:txBody>
      </p:sp>
      <p:sp>
        <p:nvSpPr>
          <p:cNvPr id="25" name="矩形 24">
            <a:extLst>
              <a:ext uri="{FF2B5EF4-FFF2-40B4-BE49-F238E27FC236}">
                <a16:creationId xmlns:a16="http://schemas.microsoft.com/office/drawing/2014/main" id="{2E21A64B-196C-464C-9675-58F226ED2CB2}"/>
              </a:ext>
            </a:extLst>
          </p:cNvPr>
          <p:cNvSpPr/>
          <p:nvPr/>
        </p:nvSpPr>
        <p:spPr>
          <a:xfrm>
            <a:off x="2008503" y="795392"/>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一、孕育时期</a:t>
            </a:r>
          </a:p>
        </p:txBody>
      </p:sp>
    </p:spTree>
    <p:extLst>
      <p:ext uri="{BB962C8B-B14F-4D97-AF65-F5344CB8AC3E}">
        <p14:creationId xmlns:p14="http://schemas.microsoft.com/office/powerpoint/2010/main" val="70459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4" name="矩形 23">
            <a:extLst>
              <a:ext uri="{FF2B5EF4-FFF2-40B4-BE49-F238E27FC236}">
                <a16:creationId xmlns:a16="http://schemas.microsoft.com/office/drawing/2014/main" id="{BBD868CA-CEA5-424B-90C3-8092E3D70EDA}"/>
              </a:ext>
            </a:extLst>
          </p:cNvPr>
          <p:cNvSpPr/>
          <p:nvPr/>
        </p:nvSpPr>
        <p:spPr>
          <a:xfrm>
            <a:off x="710286" y="2351342"/>
            <a:ext cx="10563644" cy="2308324"/>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高登</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奥尔波特认为，柏拉图和亚里士多德都是在哲学知识内部建立社会心理学思想的创始人。但是，社会哲学的致命弱点在于它无法借用经验的方法来证明自己的假设，这导致了社会心理学和社会哲学不可避免的分离。</a:t>
            </a:r>
          </a:p>
        </p:txBody>
      </p:sp>
      <p:sp>
        <p:nvSpPr>
          <p:cNvPr id="25" name="矩形 24">
            <a:extLst>
              <a:ext uri="{FF2B5EF4-FFF2-40B4-BE49-F238E27FC236}">
                <a16:creationId xmlns:a16="http://schemas.microsoft.com/office/drawing/2014/main" id="{2E21A64B-196C-464C-9675-58F226ED2CB2}"/>
              </a:ext>
            </a:extLst>
          </p:cNvPr>
          <p:cNvSpPr/>
          <p:nvPr/>
        </p:nvSpPr>
        <p:spPr>
          <a:xfrm>
            <a:off x="2008503" y="795392"/>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一、孕育时期</a:t>
            </a:r>
          </a:p>
        </p:txBody>
      </p:sp>
    </p:spTree>
    <p:extLst>
      <p:ext uri="{BB962C8B-B14F-4D97-AF65-F5344CB8AC3E}">
        <p14:creationId xmlns:p14="http://schemas.microsoft.com/office/powerpoint/2010/main" val="194336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34" name="PA_文本框 3">
            <a:extLst>
              <a:ext uri="{FF2B5EF4-FFF2-40B4-BE49-F238E27FC236}">
                <a16:creationId xmlns:a16="http://schemas.microsoft.com/office/drawing/2014/main" id="{CE50E6E1-D492-094F-99E7-F3F49F3C3F6A}"/>
              </a:ext>
            </a:extLst>
          </p:cNvPr>
          <p:cNvSpPr txBox="1">
            <a:spLocks/>
          </p:cNvSpPr>
          <p:nvPr>
            <p:custDataLst>
              <p:tags r:id="rId1"/>
            </p:custDataLst>
          </p:nvPr>
        </p:nvSpPr>
        <p:spPr>
          <a:xfrm>
            <a:off x="1569429" y="1685534"/>
            <a:ext cx="9250971" cy="1754326"/>
          </a:xfrm>
          <a:prstGeom prst="rect">
            <a:avLst/>
          </a:prstGeom>
          <a:noFill/>
        </p:spPr>
        <p:txBody>
          <a:bodyPr wrap="square" rtlCol="0">
            <a:spAutoFit/>
          </a:bodyPr>
          <a:lstStyle/>
          <a:p>
            <a:pPr lvl="0">
              <a:lnSpc>
                <a:spcPct val="150000"/>
              </a:lnSpc>
              <a:defRPr/>
            </a:pPr>
            <a:r>
              <a:rPr lang="zh-CN" altLang="en-US" sz="2400" dirty="0">
                <a:solidFill>
                  <a:prstClr val="black"/>
                </a:solidFill>
                <a:latin typeface="微软雅黑" panose="020B0503020204020204" pitchFamily="34" charset="-122"/>
                <a:ea typeface="微软雅黑" panose="020B0503020204020204" pitchFamily="34" charset="-122"/>
                <a:sym typeface="+mn-ea"/>
              </a:rPr>
              <a:t>社会心理学在其形成初期，由于缺乏实验作为理论基础，因此在其社会经验论阶段，还带有明显的思辨和抽象性质，是一门描述性较强的科学。</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sp>
        <p:nvSpPr>
          <p:cNvPr id="35" name="矩形 34">
            <a:extLst>
              <a:ext uri="{FF2B5EF4-FFF2-40B4-BE49-F238E27FC236}">
                <a16:creationId xmlns:a16="http://schemas.microsoft.com/office/drawing/2014/main" id="{8D012883-DF6E-BD4F-B2CB-24637AC94C86}"/>
              </a:ext>
            </a:extLst>
          </p:cNvPr>
          <p:cNvSpPr/>
          <p:nvPr/>
        </p:nvSpPr>
        <p:spPr>
          <a:xfrm>
            <a:off x="1845306" y="758414"/>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二、形成时期</a:t>
            </a:r>
          </a:p>
        </p:txBody>
      </p:sp>
      <p:sp>
        <p:nvSpPr>
          <p:cNvPr id="36" name="PA_文本框 3">
            <a:extLst>
              <a:ext uri="{FF2B5EF4-FFF2-40B4-BE49-F238E27FC236}">
                <a16:creationId xmlns:a16="http://schemas.microsoft.com/office/drawing/2014/main" id="{01F3CCC6-91AA-7142-AC95-8073501AB75B}"/>
              </a:ext>
            </a:extLst>
          </p:cNvPr>
          <p:cNvSpPr txBox="1">
            <a:spLocks/>
          </p:cNvSpPr>
          <p:nvPr>
            <p:custDataLst>
              <p:tags r:id="rId2"/>
            </p:custDataLst>
          </p:nvPr>
        </p:nvSpPr>
        <p:spPr>
          <a:xfrm>
            <a:off x="1500734" y="4037399"/>
            <a:ext cx="9414916" cy="1200329"/>
          </a:xfrm>
          <a:prstGeom prst="rect">
            <a:avLst/>
          </a:prstGeom>
          <a:noFill/>
        </p:spPr>
        <p:txBody>
          <a:bodyPr wrap="square" rtlCol="0">
            <a:spAutoFit/>
          </a:bodyPr>
          <a:lstStyle/>
          <a:p>
            <a:pPr lvl="0">
              <a:lnSpc>
                <a:spcPct val="150000"/>
              </a:lnSpc>
              <a:defRPr/>
            </a:pPr>
            <a:r>
              <a:rPr lang="zh-CN" altLang="en-US" sz="2400" dirty="0">
                <a:solidFill>
                  <a:prstClr val="black"/>
                </a:solidFill>
                <a:latin typeface="微软雅黑" panose="020B0503020204020204" pitchFamily="34" charset="-122"/>
                <a:ea typeface="微软雅黑" panose="020B0503020204020204" pitchFamily="34" charset="-122"/>
                <a:sym typeface="+mn-ea"/>
              </a:rPr>
              <a:t>（从</a:t>
            </a:r>
            <a:r>
              <a:rPr lang="en-US" altLang="zh-CN" sz="2400" dirty="0">
                <a:solidFill>
                  <a:prstClr val="black"/>
                </a:solidFill>
                <a:latin typeface="微软雅黑" panose="020B0503020204020204" pitchFamily="34" charset="-122"/>
                <a:ea typeface="微软雅黑" panose="020B0503020204020204" pitchFamily="34" charset="-122"/>
                <a:sym typeface="+mn-ea"/>
              </a:rPr>
              <a:t>19</a:t>
            </a:r>
            <a:r>
              <a:rPr lang="zh-CN" altLang="en-US" sz="2400" dirty="0">
                <a:solidFill>
                  <a:prstClr val="black"/>
                </a:solidFill>
                <a:latin typeface="微软雅黑" panose="020B0503020204020204" pitchFamily="34" charset="-122"/>
                <a:ea typeface="微软雅黑" panose="020B0503020204020204" pitchFamily="34" charset="-122"/>
                <a:sym typeface="+mn-ea"/>
              </a:rPr>
              <a:t>世纪中叶）到了</a:t>
            </a:r>
            <a:r>
              <a:rPr lang="en-US" altLang="zh-CN" sz="2400" dirty="0">
                <a:solidFill>
                  <a:prstClr val="black"/>
                </a:solidFill>
                <a:latin typeface="微软雅黑" panose="020B0503020204020204" pitchFamily="34" charset="-122"/>
                <a:ea typeface="微软雅黑" panose="020B0503020204020204" pitchFamily="34" charset="-122"/>
                <a:sym typeface="+mn-ea"/>
              </a:rPr>
              <a:t>20</a:t>
            </a:r>
            <a:r>
              <a:rPr lang="zh-CN" altLang="en-US" sz="2400" dirty="0">
                <a:solidFill>
                  <a:prstClr val="black"/>
                </a:solidFill>
                <a:latin typeface="微软雅黑" panose="020B0503020204020204" pitchFamily="34" charset="-122"/>
                <a:ea typeface="微软雅黑" panose="020B0503020204020204" pitchFamily="34" charset="-122"/>
                <a:sym typeface="+mn-ea"/>
              </a:rPr>
              <a:t>世纪</a:t>
            </a:r>
            <a:r>
              <a:rPr lang="en-US" altLang="zh-CN" sz="2400" dirty="0">
                <a:solidFill>
                  <a:prstClr val="black"/>
                </a:solidFill>
                <a:latin typeface="微软雅黑" panose="020B0503020204020204" pitchFamily="34" charset="-122"/>
                <a:ea typeface="微软雅黑" panose="020B0503020204020204" pitchFamily="34" charset="-122"/>
                <a:sym typeface="+mn-ea"/>
              </a:rPr>
              <a:t>20</a:t>
            </a:r>
            <a:r>
              <a:rPr lang="zh-CN" altLang="en-US" sz="2400" dirty="0">
                <a:solidFill>
                  <a:prstClr val="black"/>
                </a:solidFill>
                <a:latin typeface="微软雅黑" panose="020B0503020204020204" pitchFamily="34" charset="-122"/>
                <a:ea typeface="微软雅黑" panose="020B0503020204020204" pitchFamily="34" charset="-122"/>
                <a:sym typeface="+mn-ea"/>
              </a:rPr>
              <a:t>年代，社会心理学开始成为以实证手段为主流范式的现代社会科学。</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8375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第一章</a:t>
            </a:r>
          </a:p>
        </p:txBody>
      </p:sp>
      <p:grpSp>
        <p:nvGrpSpPr>
          <p:cNvPr id="6" name="组合 5">
            <a:extLst>
              <a:ext uri="{FF2B5EF4-FFF2-40B4-BE49-F238E27FC236}">
                <a16:creationId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9" name="27240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090D72C-8145-EC4F-96B6-5CBC59ED60AB}"/>
              </a:ext>
            </a:extLst>
          </p:cNvPr>
          <p:cNvGrpSpPr>
            <a:grpSpLocks noChangeAspect="1"/>
          </p:cNvGrpSpPr>
          <p:nvPr>
            <p:custDataLst>
              <p:tags r:id="rId1"/>
            </p:custDataLst>
          </p:nvPr>
        </p:nvGrpSpPr>
        <p:grpSpPr>
          <a:xfrm>
            <a:off x="531205" y="1549101"/>
            <a:ext cx="11507772" cy="4447852"/>
            <a:chOff x="6352350" y="1784459"/>
            <a:chExt cx="5693143" cy="2977882"/>
          </a:xfrm>
        </p:grpSpPr>
        <p:sp>
          <p:nvSpPr>
            <p:cNvPr id="20" name="íṡľíḓe">
              <a:extLst>
                <a:ext uri="{FF2B5EF4-FFF2-40B4-BE49-F238E27FC236}">
                  <a16:creationId xmlns:a16="http://schemas.microsoft.com/office/drawing/2014/main" id="{29B4F02C-BFA5-9743-984C-5A9A3F7D321B}"/>
                </a:ext>
              </a:extLst>
            </p:cNvPr>
            <p:cNvSpPr/>
            <p:nvPr/>
          </p:nvSpPr>
          <p:spPr bwMode="auto">
            <a:xfrm>
              <a:off x="6352350" y="1817433"/>
              <a:ext cx="664086" cy="664086"/>
            </a:xfrm>
            <a:prstGeom prst="diamond">
              <a:avLst/>
            </a:prstGeom>
            <a:solidFill>
              <a:srgbClr val="D9793F">
                <a:alpha val="90000"/>
              </a:srgbClr>
            </a:solidFill>
            <a:ln w="9525">
              <a:noFill/>
              <a:round/>
            </a:ln>
          </p:spPr>
          <p:txBody>
            <a:bodyPr rot="0" spcFirstLastPara="0" vert="horz" wrap="square" lIns="91440" tIns="45720" rIns="91440" bIns="45720" anchor="ctr" anchorCtr="1" forceAA="0" compatLnSpc="1">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1</a:t>
              </a:r>
            </a:p>
          </p:txBody>
        </p:sp>
        <p:sp>
          <p:nvSpPr>
            <p:cNvPr id="21" name="iśļîḑe">
              <a:extLst>
                <a:ext uri="{FF2B5EF4-FFF2-40B4-BE49-F238E27FC236}">
                  <a16:creationId xmlns:a16="http://schemas.microsoft.com/office/drawing/2014/main" id="{50118618-9CAB-D14C-BFCF-B4C8B2EA8F1E}"/>
                </a:ext>
              </a:extLst>
            </p:cNvPr>
            <p:cNvSpPr/>
            <p:nvPr/>
          </p:nvSpPr>
          <p:spPr bwMode="auto">
            <a:xfrm>
              <a:off x="6352350" y="2577707"/>
              <a:ext cx="664086" cy="664086"/>
            </a:xfrm>
            <a:prstGeom prst="diamond">
              <a:avLst/>
            </a:prstGeom>
            <a:solidFill>
              <a:schemeClr val="tx1">
                <a:lumMod val="50000"/>
                <a:lumOff val="50000"/>
                <a:alpha val="90000"/>
              </a:schemeClr>
            </a:solidFill>
            <a:ln w="9525">
              <a:noFill/>
              <a:round/>
            </a:ln>
          </p:spPr>
          <p:txBody>
            <a:bodyPr rot="0" spcFirstLastPara="0" vert="horz" wrap="square" lIns="91440" tIns="45720" rIns="91440" bIns="45720" anchor="ctr" anchorCtr="1" forceAA="0" compatLnSpc="1">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2</a:t>
              </a:r>
            </a:p>
          </p:txBody>
        </p:sp>
        <p:sp>
          <p:nvSpPr>
            <p:cNvPr id="23" name="íṡľídé">
              <a:extLst>
                <a:ext uri="{FF2B5EF4-FFF2-40B4-BE49-F238E27FC236}">
                  <a16:creationId xmlns:a16="http://schemas.microsoft.com/office/drawing/2014/main" id="{638B7C36-39EC-B04B-B07F-4FD24EB0AB05}"/>
                </a:ext>
              </a:extLst>
            </p:cNvPr>
            <p:cNvSpPr/>
            <p:nvPr/>
          </p:nvSpPr>
          <p:spPr bwMode="auto">
            <a:xfrm>
              <a:off x="6352350" y="3337981"/>
              <a:ext cx="664086" cy="664086"/>
            </a:xfrm>
            <a:prstGeom prst="diamond">
              <a:avLst/>
            </a:prstGeom>
            <a:solidFill>
              <a:srgbClr val="D9793F">
                <a:alpha val="90000"/>
              </a:srgbClr>
            </a:solidFill>
            <a:ln w="9525">
              <a:noFill/>
              <a:round/>
            </a:ln>
          </p:spPr>
          <p:txBody>
            <a:bodyPr rot="0" spcFirstLastPara="0" vert="horz" wrap="square" lIns="91440" tIns="45720" rIns="91440" bIns="45720" anchor="ctr" anchorCtr="1" forceAA="0" compatLnSpc="1">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3</a:t>
              </a:r>
            </a:p>
          </p:txBody>
        </p:sp>
        <p:sp>
          <p:nvSpPr>
            <p:cNvPr id="24" name="íśḻiḓê">
              <a:extLst>
                <a:ext uri="{FF2B5EF4-FFF2-40B4-BE49-F238E27FC236}">
                  <a16:creationId xmlns:a16="http://schemas.microsoft.com/office/drawing/2014/main" id="{368D10F1-DE7D-224F-B015-F3236ADA1B5E}"/>
                </a:ext>
              </a:extLst>
            </p:cNvPr>
            <p:cNvSpPr/>
            <p:nvPr/>
          </p:nvSpPr>
          <p:spPr bwMode="auto">
            <a:xfrm>
              <a:off x="6352350" y="4098255"/>
              <a:ext cx="664086" cy="664086"/>
            </a:xfrm>
            <a:prstGeom prst="diamond">
              <a:avLst/>
            </a:prstGeom>
            <a:solidFill>
              <a:schemeClr val="tx1">
                <a:lumMod val="50000"/>
                <a:lumOff val="50000"/>
                <a:alpha val="90000"/>
              </a:schemeClr>
            </a:solidFill>
            <a:ln w="9525">
              <a:noFill/>
              <a:round/>
            </a:ln>
          </p:spPr>
          <p:txBody>
            <a:bodyPr rot="0" spcFirstLastPara="0" vert="horz" wrap="square" lIns="91440" tIns="45720" rIns="91440" bIns="45720" anchor="ctr" anchorCtr="1" forceAA="0" compatLnSpc="1">
              <a:normAutofit fontScale="925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ctr" defTabSz="913765" rtl="0" eaLnBrk="1" fontAlgn="auto" latinLnBrk="0" hangingPunct="1">
                <a:lnSpc>
                  <a:spcPct val="12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4</a:t>
              </a:r>
            </a:p>
          </p:txBody>
        </p:sp>
        <p:sp>
          <p:nvSpPr>
            <p:cNvPr id="25" name="ísḻîḋe">
              <a:extLst>
                <a:ext uri="{FF2B5EF4-FFF2-40B4-BE49-F238E27FC236}">
                  <a16:creationId xmlns:a16="http://schemas.microsoft.com/office/drawing/2014/main" id="{DA46EF89-D30F-6D40-B4D2-1F6606007B09}"/>
                </a:ext>
              </a:extLst>
            </p:cNvPr>
            <p:cNvSpPr/>
            <p:nvPr/>
          </p:nvSpPr>
          <p:spPr bwMode="auto">
            <a:xfrm>
              <a:off x="7179395" y="1784459"/>
              <a:ext cx="4796170" cy="636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德国的民族心理学</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社会心理学理论的最初形态之一，在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世纪中叶形成，属于心理学的社会心理学理论发展线索；</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îṩḻîḓê">
              <a:extLst>
                <a:ext uri="{FF2B5EF4-FFF2-40B4-BE49-F238E27FC236}">
                  <a16:creationId xmlns:a16="http://schemas.microsoft.com/office/drawing/2014/main" id="{48E2B957-DB86-0E45-990D-EC87F03E3C28}"/>
                </a:ext>
              </a:extLst>
            </p:cNvPr>
            <p:cNvSpPr/>
            <p:nvPr/>
          </p:nvSpPr>
          <p:spPr bwMode="auto">
            <a:xfrm>
              <a:off x="7179397" y="2643534"/>
              <a:ext cx="4796169"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法国的群氓心理学</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以研究群体和群际居多，代表人物是塔尔德、涂尔干和勒庞；</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iṥļïdê">
              <a:extLst>
                <a:ext uri="{FF2B5EF4-FFF2-40B4-BE49-F238E27FC236}">
                  <a16:creationId xmlns:a16="http://schemas.microsoft.com/office/drawing/2014/main" id="{6E93F620-5B54-CB44-8CF4-D149BBB0A86D}"/>
                </a:ext>
              </a:extLst>
            </p:cNvPr>
            <p:cNvSpPr/>
            <p:nvPr/>
          </p:nvSpPr>
          <p:spPr bwMode="auto">
            <a:xfrm>
              <a:off x="7179398" y="3386131"/>
              <a:ext cx="4866095"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英国的本能心理学</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麦独孤在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社会心理学导论</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中沿着达尔文的进化论线索，探讨了个体行为的动力问题；</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ï$ļîḑe">
              <a:extLst>
                <a:ext uri="{FF2B5EF4-FFF2-40B4-BE49-F238E27FC236}">
                  <a16:creationId xmlns:a16="http://schemas.microsoft.com/office/drawing/2014/main" id="{DFCBF244-71E9-1549-8F98-48E023AE7F60}"/>
                </a:ext>
              </a:extLst>
            </p:cNvPr>
            <p:cNvSpPr/>
            <p:nvPr/>
          </p:nvSpPr>
          <p:spPr bwMode="auto">
            <a:xfrm>
              <a:off x="7179397" y="4198876"/>
              <a:ext cx="4796170" cy="55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美国社会心理学</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社会学家罗斯带动了美国的社会心理研究，主张社会心理学要研究人们的相互作用对其行为的影响。</a:t>
              </a:r>
            </a:p>
          </p:txBody>
        </p:sp>
      </p:grpSp>
      <p:sp>
        <p:nvSpPr>
          <p:cNvPr id="33" name="文本框 32">
            <a:extLst>
              <a:ext uri="{FF2B5EF4-FFF2-40B4-BE49-F238E27FC236}">
                <a16:creationId xmlns:a16="http://schemas.microsoft.com/office/drawing/2014/main" id="{B56086E8-F815-7B42-8515-0FD276080F7E}"/>
              </a:ext>
            </a:extLst>
          </p:cNvPr>
          <p:cNvSpPr txBox="1"/>
          <p:nvPr/>
        </p:nvSpPr>
        <p:spPr>
          <a:xfrm>
            <a:off x="4369722" y="641911"/>
            <a:ext cx="6607200" cy="64633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社会心理学的形成时期表现出四种主要理论形态：</a:t>
            </a:r>
          </a:p>
        </p:txBody>
      </p:sp>
      <p:sp>
        <p:nvSpPr>
          <p:cNvPr id="35" name="矩形 34">
            <a:extLst>
              <a:ext uri="{FF2B5EF4-FFF2-40B4-BE49-F238E27FC236}">
                <a16:creationId xmlns:a16="http://schemas.microsoft.com/office/drawing/2014/main" id="{8D012883-DF6E-BD4F-B2CB-24637AC94C86}"/>
              </a:ext>
            </a:extLst>
          </p:cNvPr>
          <p:cNvSpPr/>
          <p:nvPr/>
        </p:nvSpPr>
        <p:spPr>
          <a:xfrm>
            <a:off x="1845306" y="758414"/>
            <a:ext cx="2339102"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宋体" panose="02010600030101010101" pitchFamily="2" charset="-122"/>
                <a:sym typeface="+mn-ea"/>
              </a:rPr>
              <a:t>二、形成时期</a:t>
            </a:r>
          </a:p>
        </p:txBody>
      </p:sp>
    </p:spTree>
    <p:extLst>
      <p:ext uri="{BB962C8B-B14F-4D97-AF65-F5344CB8AC3E}">
        <p14:creationId xmlns:p14="http://schemas.microsoft.com/office/powerpoint/2010/main" val="451006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ISLIDE.DIAGRAM" val="272408"/>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TotalTime>
  <Words>2121</Words>
  <Application>Microsoft Macintosh PowerPoint</Application>
  <PresentationFormat>宽屏</PresentationFormat>
  <Paragraphs>216</Paragraphs>
  <Slides>21</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21</vt:i4>
      </vt:variant>
    </vt:vector>
  </HeadingPairs>
  <TitlesOfParts>
    <vt:vector size="33" baseType="lpstr">
      <vt:lpstr>等线</vt:lpstr>
      <vt:lpstr>等线 Light</vt:lpstr>
      <vt:lpstr>黑体</vt:lpstr>
      <vt:lpstr>华文新魏</vt:lpstr>
      <vt:lpstr>华文中宋</vt:lpstr>
      <vt:lpstr>微软雅黑</vt:lpstr>
      <vt:lpstr>微软雅黑</vt:lpstr>
      <vt:lpstr>Arial</vt:lpstr>
      <vt:lpstr>Impact</vt:lpstr>
      <vt:lpstr>Office 主题​​</vt:lpstr>
      <vt:lpstr>社会心理学</vt:lpstr>
      <vt:lpstr>自定义设计方案</vt:lpstr>
      <vt:lpstr>感觉剥夺实验（1954年）</vt:lpstr>
      <vt:lpstr>PowerPoint 演示文稿</vt:lpstr>
      <vt:lpstr>PowerPoint 演示文稿</vt:lpstr>
      <vt:lpstr>PowerPoint 演示文稿</vt:lpstr>
      <vt:lpstr>第一节</vt:lpstr>
      <vt:lpstr>PowerPoint 演示文稿</vt:lpstr>
      <vt:lpstr>PowerPoint 演示文稿</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第三节</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Lu Zhiyu</cp:lastModifiedBy>
  <cp:revision>108</cp:revision>
  <dcterms:created xsi:type="dcterms:W3CDTF">2021-12-04T01:25:21Z</dcterms:created>
  <dcterms:modified xsi:type="dcterms:W3CDTF">2024-12-09T13:01:38Z</dcterms:modified>
</cp:coreProperties>
</file>