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28"/>
  </p:notesMasterIdLst>
  <p:sldIdLst>
    <p:sldId id="322" r:id="rId4"/>
    <p:sldId id="329" r:id="rId5"/>
    <p:sldId id="350" r:id="rId6"/>
    <p:sldId id="306" r:id="rId7"/>
    <p:sldId id="351" r:id="rId8"/>
    <p:sldId id="352" r:id="rId9"/>
    <p:sldId id="353" r:id="rId10"/>
    <p:sldId id="354" r:id="rId11"/>
    <p:sldId id="355" r:id="rId12"/>
    <p:sldId id="367" r:id="rId13"/>
    <p:sldId id="356" r:id="rId14"/>
    <p:sldId id="331" r:id="rId15"/>
    <p:sldId id="357" r:id="rId16"/>
    <p:sldId id="308" r:id="rId17"/>
    <p:sldId id="358" r:id="rId18"/>
    <p:sldId id="348" r:id="rId19"/>
    <p:sldId id="360" r:id="rId20"/>
    <p:sldId id="361" r:id="rId21"/>
    <p:sldId id="362" r:id="rId22"/>
    <p:sldId id="363" r:id="rId23"/>
    <p:sldId id="364" r:id="rId24"/>
    <p:sldId id="365" r:id="rId25"/>
    <p:sldId id="366" r:id="rId26"/>
    <p:sldId id="32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793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1" autoAdjust="0"/>
    <p:restoredTop sz="94660"/>
  </p:normalViewPr>
  <p:slideViewPr>
    <p:cSldViewPr snapToGrid="0">
      <p:cViewPr varScale="1">
        <p:scale>
          <a:sx n="70" d="100"/>
          <a:sy n="70" d="100"/>
        </p:scale>
        <p:origin x="36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9C81-38FC-423E-98B0-3D5F275EB448}" type="datetimeFigureOut">
              <a:rPr lang="zh-CN" altLang="en-US" smtClean="0"/>
              <a:t>2024/11/18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39D7F-72A9-4CC7-BC70-4F8764936F2D}" type="slidenum">
              <a:rPr lang="zh-CN" altLang="en-US" smtClean="0"/>
              <a:t>‹#›</a:t>
            </a:fld>
            <a:endParaRPr lang="zh-CN" altLang="en-US"/>
          </a:p>
        </p:txBody>
      </p:sp>
    </p:spTree>
    <p:extLst>
      <p:ext uri="{BB962C8B-B14F-4D97-AF65-F5344CB8AC3E}">
        <p14:creationId xmlns:p14="http://schemas.microsoft.com/office/powerpoint/2010/main" val="373681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43022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85213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0581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33201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9244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pic>
        <p:nvPicPr>
          <p:cNvPr id="7" name="图片 6">
            <a:extLst>
              <a:ext uri="{FF2B5EF4-FFF2-40B4-BE49-F238E27FC236}">
                <a16:creationId xmlns:a16="http://schemas.microsoft.com/office/drawing/2014/main" id="{5F3BE72B-7CD2-4408-8B4A-909BEB8F3D0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8" name="矩形 7">
            <a:extLst>
              <a:ext uri="{FF2B5EF4-FFF2-40B4-BE49-F238E27FC236}">
                <a16:creationId xmlns:a16="http://schemas.microsoft.com/office/drawing/2014/main" id="{321FA5D7-E6A0-4E48-813A-260C6B098CD1}"/>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a16="http://schemas.microsoft.com/office/drawing/2014/main" id="{A9891416-3538-4018-93BF-CA4172AFC5DF}"/>
              </a:ext>
            </a:extLst>
          </p:cNvPr>
          <p:cNvSpPr>
            <a:spLocks noGrp="1"/>
          </p:cNvSpPr>
          <p:nvPr>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0" name="文本占位符 2">
            <a:extLst>
              <a:ext uri="{FF2B5EF4-FFF2-40B4-BE49-F238E27FC236}">
                <a16:creationId xmlns:a16="http://schemas.microsoft.com/office/drawing/2014/main" id="{DBA82130-DD6F-446C-B32C-2717854023BC}"/>
              </a:ext>
            </a:extLst>
          </p:cNvPr>
          <p:cNvSpPr>
            <a:spLocks noGrp="1"/>
          </p:cNvSpPr>
          <p:nvPr>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1635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60935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83670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4311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grpSp>
        <p:nvGrpSpPr>
          <p:cNvPr id="5" name="组合 4">
            <a:extLst>
              <a:ext uri="{FF2B5EF4-FFF2-40B4-BE49-F238E27FC236}">
                <a16:creationId xmlns:a16="http://schemas.microsoft.com/office/drawing/2014/main" id="{23E682E5-2BF5-49FB-87F8-CFEAE9DB0201}"/>
              </a:ext>
            </a:extLst>
          </p:cNvPr>
          <p:cNvGrpSpPr/>
          <p:nvPr userDrawn="1"/>
        </p:nvGrpSpPr>
        <p:grpSpPr>
          <a:xfrm>
            <a:off x="223031" y="122345"/>
            <a:ext cx="11718488" cy="6612550"/>
            <a:chOff x="223031" y="122345"/>
            <a:chExt cx="11718488" cy="6612550"/>
          </a:xfrm>
        </p:grpSpPr>
        <p:grpSp>
          <p:nvGrpSpPr>
            <p:cNvPr id="6" name="组合 5">
              <a:extLst>
                <a:ext uri="{FF2B5EF4-FFF2-40B4-BE49-F238E27FC236}">
                  <a16:creationId xmlns:a16="http://schemas.microsoft.com/office/drawing/2014/main" id="{22A87494-110C-4DFE-8671-8C5A88F16FF5}"/>
                </a:ext>
              </a:extLst>
            </p:cNvPr>
            <p:cNvGrpSpPr/>
            <p:nvPr/>
          </p:nvGrpSpPr>
          <p:grpSpPr>
            <a:xfrm>
              <a:off x="223031" y="122345"/>
              <a:ext cx="934049" cy="265879"/>
              <a:chOff x="1643460" y="3128803"/>
              <a:chExt cx="3165103" cy="900953"/>
            </a:xfrm>
          </p:grpSpPr>
          <p:sp>
            <p:nvSpPr>
              <p:cNvPr id="10" name="椭圆 9">
                <a:extLst>
                  <a:ext uri="{FF2B5EF4-FFF2-40B4-BE49-F238E27FC236}">
                    <a16:creationId xmlns:a16="http://schemas.microsoft.com/office/drawing/2014/main" id="{607FBC24-9F65-4497-B9F9-734A144E22D3}"/>
                  </a:ext>
                </a:extLst>
              </p:cNvPr>
              <p:cNvSpPr/>
              <p:nvPr/>
            </p:nvSpPr>
            <p:spPr>
              <a:xfrm>
                <a:off x="164346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管</a:t>
                </a:r>
              </a:p>
            </p:txBody>
          </p:sp>
          <p:sp>
            <p:nvSpPr>
              <p:cNvPr id="11" name="椭圆 10">
                <a:extLst>
                  <a:ext uri="{FF2B5EF4-FFF2-40B4-BE49-F238E27FC236}">
                    <a16:creationId xmlns:a16="http://schemas.microsoft.com/office/drawing/2014/main" id="{445DE24C-5578-484B-BFD7-58C2BC0A819E}"/>
                  </a:ext>
                </a:extLst>
              </p:cNvPr>
              <p:cNvSpPr/>
              <p:nvPr/>
            </p:nvSpPr>
            <p:spPr>
              <a:xfrm>
                <a:off x="2775535"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理</a:t>
                </a:r>
              </a:p>
            </p:txBody>
          </p:sp>
          <p:sp>
            <p:nvSpPr>
              <p:cNvPr id="12" name="椭圆 11">
                <a:extLst>
                  <a:ext uri="{FF2B5EF4-FFF2-40B4-BE49-F238E27FC236}">
                    <a16:creationId xmlns:a16="http://schemas.microsoft.com/office/drawing/2014/main" id="{9EBC0715-76C8-4979-86C8-197085A14A0E}"/>
                  </a:ext>
                </a:extLst>
              </p:cNvPr>
              <p:cNvSpPr/>
              <p:nvPr/>
            </p:nvSpPr>
            <p:spPr>
              <a:xfrm>
                <a:off x="390761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学</a:t>
                </a:r>
              </a:p>
            </p:txBody>
          </p:sp>
        </p:grpSp>
        <p:cxnSp>
          <p:nvCxnSpPr>
            <p:cNvPr id="7" name="直接连接符 6">
              <a:extLst>
                <a:ext uri="{FF2B5EF4-FFF2-40B4-BE49-F238E27FC236}">
                  <a16:creationId xmlns:a16="http://schemas.microsoft.com/office/drawing/2014/main" id="{F8538777-F764-42AE-8B63-9C64C20FD4B6}"/>
                </a:ext>
              </a:extLst>
            </p:cNvPr>
            <p:cNvCxnSpPr/>
            <p:nvPr/>
          </p:nvCxnSpPr>
          <p:spPr>
            <a:xfrm>
              <a:off x="1244762" y="260131"/>
              <a:ext cx="1060486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AB41590-E4C4-4F81-9623-D32A4C51C4AD}"/>
                </a:ext>
              </a:extLst>
            </p:cNvPr>
            <p:cNvCxnSpPr>
              <a:endCxn id="9" idx="1"/>
            </p:cNvCxnSpPr>
            <p:nvPr/>
          </p:nvCxnSpPr>
          <p:spPr>
            <a:xfrm>
              <a:off x="393548" y="6559463"/>
              <a:ext cx="10738134"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F905CDC4-9C41-458C-90A4-1F38C7F50C3D}"/>
                </a:ext>
              </a:extLst>
            </p:cNvPr>
            <p:cNvSpPr/>
            <p:nvPr/>
          </p:nvSpPr>
          <p:spPr>
            <a:xfrm>
              <a:off x="11131682" y="6384030"/>
              <a:ext cx="809837" cy="350865"/>
            </a:xfrm>
            <a:prstGeom prst="rect">
              <a:avLst/>
            </a:prstGeom>
          </p:spPr>
          <p:txBody>
            <a:bodyPr wrap="none">
              <a:spAutoFit/>
            </a:bodyPr>
            <a:lstStyle/>
            <a:p>
              <a:pPr algn="r">
                <a:lnSpc>
                  <a:spcPct val="120000"/>
                </a:lnSpc>
              </a:pPr>
              <a:r>
                <a:rPr lang="zh-CN" altLang="en-US" sz="1400" b="1" dirty="0">
                  <a:solidFill>
                    <a:srgbClr val="D9793F"/>
                  </a:solidFill>
                  <a:latin typeface="华文新魏" panose="02010800040101010101" charset="-122"/>
                  <a:ea typeface="华文新魏" panose="02010800040101010101" charset="-122"/>
                  <a:sym typeface="+mn-ea"/>
                </a:rPr>
                <a:t>第九章  </a:t>
              </a:r>
              <a:endParaRPr lang="en-US" altLang="zh-CN" sz="1400" b="1" dirty="0">
                <a:solidFill>
                  <a:srgbClr val="D9793F"/>
                </a:solidFill>
                <a:latin typeface="华文新魏" panose="02010800040101010101" charset="-122"/>
                <a:ea typeface="华文新魏" panose="02010800040101010101" charset="-122"/>
                <a:sym typeface="+mn-ea"/>
              </a:endParaRPr>
            </a:p>
          </p:txBody>
        </p:sp>
      </p:grpSp>
    </p:spTree>
    <p:extLst>
      <p:ext uri="{BB962C8B-B14F-4D97-AF65-F5344CB8AC3E}">
        <p14:creationId xmlns:p14="http://schemas.microsoft.com/office/powerpoint/2010/main" val="3167963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19495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250544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1699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89330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95788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5" name="矩形 4">
            <a:extLst>
              <a:ext uri="{FF2B5EF4-FFF2-40B4-BE49-F238E27FC236}">
                <a16:creationId xmlns:a16="http://schemas.microsoft.com/office/drawing/2014/main" id="{CB648ACB-6887-4351-840D-3DA4499ED319}"/>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7841693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86976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57019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4180532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64348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66385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59970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269772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1304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80003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294615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988123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990888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924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04508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1740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3293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59718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96820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7338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5958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63728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C39E2-DA9E-4314-ADD2-EEFDAB014EF9}" type="datetimeFigureOut">
              <a:rPr lang="zh-CN" altLang="en-US" smtClean="0"/>
              <a:t>2024/11/18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B60C-EF1A-4714-98B2-C5B0F4E9BFF3}" type="slidenum">
              <a:rPr lang="zh-CN" altLang="en-US" smtClean="0"/>
              <a:t>‹#›</a:t>
            </a:fld>
            <a:endParaRPr lang="zh-CN" altLang="en-US"/>
          </a:p>
        </p:txBody>
      </p:sp>
      <p:grpSp>
        <p:nvGrpSpPr>
          <p:cNvPr id="7" name="组合 6">
            <a:extLst>
              <a:ext uri="{FF2B5EF4-FFF2-40B4-BE49-F238E27FC236}">
                <a16:creationId xmlns:a16="http://schemas.microsoft.com/office/drawing/2014/main" id="{510DE854-DDF9-435A-978F-43DDEF336553}"/>
              </a:ext>
            </a:extLst>
          </p:cNvPr>
          <p:cNvGrpSpPr/>
          <p:nvPr userDrawn="1"/>
        </p:nvGrpSpPr>
        <p:grpSpPr>
          <a:xfrm>
            <a:off x="204811" y="126601"/>
            <a:ext cx="1966889" cy="305197"/>
            <a:chOff x="306410" y="1828002"/>
            <a:chExt cx="5429253" cy="900955"/>
          </a:xfrm>
        </p:grpSpPr>
        <p:grpSp>
          <p:nvGrpSpPr>
            <p:cNvPr id="8" name="组合 7">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10" name="组合 9">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12" name="椭圆 11">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3" name="椭圆 12">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4" name="椭圆 13">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1" name="椭圆 10">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9" name="椭圆 8">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cxnSp>
        <p:nvCxnSpPr>
          <p:cNvPr id="15" name="直接连接符 14"/>
          <p:cNvCxnSpPr/>
          <p:nvPr userDrawn="1"/>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userDrawn="1"/>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7" name="íṧļïdé"/>
          <p:cNvSpPr txBox="1"/>
          <p:nvPr userDrawn="1"/>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第六章</a:t>
            </a:r>
          </a:p>
        </p:txBody>
      </p:sp>
    </p:spTree>
    <p:extLst>
      <p:ext uri="{BB962C8B-B14F-4D97-AF65-F5344CB8AC3E}">
        <p14:creationId xmlns:p14="http://schemas.microsoft.com/office/powerpoint/2010/main" val="33482226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7.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21D041-9605-4855-B354-C0226BB9381A}"/>
              </a:ext>
            </a:extLst>
          </p:cNvPr>
          <p:cNvPicPr>
            <a:picLocks noChangeAspect="1"/>
          </p:cNvPicPr>
          <p:nvPr/>
        </p:nvPicPr>
        <p:blipFill rotWithShape="1">
          <a:blip r:embed="rId2">
            <a:extLst>
              <a:ext uri="{28A0092B-C50C-407E-A947-70E740481C1C}">
                <a14:useLocalDpi xmlns:a14="http://schemas.microsoft.com/office/drawing/2010/main" val="0"/>
              </a:ext>
            </a:extLst>
          </a:blip>
          <a:srcRect t="5951" b="37991"/>
          <a:stretch/>
        </p:blipFill>
        <p:spPr>
          <a:xfrm>
            <a:off x="0" y="2269865"/>
            <a:ext cx="5212080" cy="1947134"/>
          </a:xfrm>
          <a:prstGeom prst="rect">
            <a:avLst/>
          </a:prstGeom>
          <a:ln>
            <a:noFill/>
          </a:ln>
        </p:spPr>
      </p:pic>
      <p:pic>
        <p:nvPicPr>
          <p:cNvPr id="4" name="图片 3">
            <a:extLst>
              <a:ext uri="{FF2B5EF4-FFF2-40B4-BE49-F238E27FC236}">
                <a16:creationId xmlns:a16="http://schemas.microsoft.com/office/drawing/2014/main" id="{21D44B6E-C7D8-4DAB-A4F7-D8E397573CED}"/>
              </a:ext>
            </a:extLst>
          </p:cNvPr>
          <p:cNvPicPr>
            <a:picLocks noChangeAspect="1"/>
          </p:cNvPicPr>
          <p:nvPr/>
        </p:nvPicPr>
        <p:blipFill rotWithShape="1">
          <a:blip r:embed="rId2">
            <a:extLst>
              <a:ext uri="{28A0092B-C50C-407E-A947-70E740481C1C}">
                <a14:useLocalDpi xmlns:a14="http://schemas.microsoft.com/office/drawing/2010/main" val="0"/>
              </a:ext>
            </a:extLst>
          </a:blip>
          <a:srcRect l="23048" t="67985"/>
          <a:stretch/>
        </p:blipFill>
        <p:spPr>
          <a:xfrm>
            <a:off x="5162843" y="0"/>
            <a:ext cx="7036506" cy="6857999"/>
          </a:xfrm>
          <a:prstGeom prst="rect">
            <a:avLst/>
          </a:prstGeom>
        </p:spPr>
      </p:pic>
      <p:sp>
        <p:nvSpPr>
          <p:cNvPr id="5" name="L 形 4">
            <a:extLst>
              <a:ext uri="{FF2B5EF4-FFF2-40B4-BE49-F238E27FC236}">
                <a16:creationId xmlns:a16="http://schemas.microsoft.com/office/drawing/2014/main" id="{83F9B1CD-CE4E-4F2B-A61B-8B11AF5DE378}"/>
              </a:ext>
            </a:extLst>
          </p:cNvPr>
          <p:cNvSpPr/>
          <p:nvPr/>
        </p:nvSpPr>
        <p:spPr>
          <a:xfrm>
            <a:off x="315078" y="0"/>
            <a:ext cx="719638" cy="863383"/>
          </a:xfrm>
          <a:prstGeom prst="corner">
            <a:avLst>
              <a:gd name="adj1" fmla="val 0"/>
              <a:gd name="adj2" fmla="val 38139"/>
            </a:avLst>
          </a:prstGeom>
          <a:solidFill>
            <a:srgbClr val="BFBFB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Shape 749">
            <a:extLst>
              <a:ext uri="{FF2B5EF4-FFF2-40B4-BE49-F238E27FC236}">
                <a16:creationId xmlns:a16="http://schemas.microsoft.com/office/drawing/2014/main" id="{16931E8C-D032-428A-88A3-8A3C30F781F9}"/>
              </a:ext>
            </a:extLst>
          </p:cNvPr>
          <p:cNvSpPr txBox="1">
            <a:spLocks/>
          </p:cNvSpPr>
          <p:nvPr/>
        </p:nvSpPr>
        <p:spPr>
          <a:xfrm>
            <a:off x="613981" y="172463"/>
            <a:ext cx="3074101" cy="690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fontScale="92500" lnSpcReduction="10000"/>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rPr>
              <a:t>马克思主义理论研究</a:t>
            </a:r>
            <a:endParaRPr kumimoji="0" lang="en-US" altLang="zh-CN"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endParaRPr>
          </a:p>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rPr>
              <a:t>和建设工程重点教材</a:t>
            </a:r>
            <a:endParaRPr kumimoji="0" 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endParaRPr>
          </a:p>
        </p:txBody>
      </p:sp>
      <p:sp>
        <p:nvSpPr>
          <p:cNvPr id="7" name="文本框 6">
            <a:extLst>
              <a:ext uri="{FF2B5EF4-FFF2-40B4-BE49-F238E27FC236}">
                <a16:creationId xmlns:a16="http://schemas.microsoft.com/office/drawing/2014/main" id="{E2EE2144-18CA-4D2F-BF0C-793E9BFA5682}"/>
              </a:ext>
            </a:extLst>
          </p:cNvPr>
          <p:cNvSpPr txBox="1"/>
          <p:nvPr/>
        </p:nvSpPr>
        <p:spPr>
          <a:xfrm>
            <a:off x="2013949" y="4399609"/>
            <a:ext cx="2657532"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社会心理学概论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编写组</a:t>
            </a:r>
          </a:p>
        </p:txBody>
      </p:sp>
      <p:grpSp>
        <p:nvGrpSpPr>
          <p:cNvPr id="8" name="组合 7">
            <a:extLst>
              <a:ext uri="{FF2B5EF4-FFF2-40B4-BE49-F238E27FC236}">
                <a16:creationId xmlns:a16="http://schemas.microsoft.com/office/drawing/2014/main" id="{9D8C5F25-5A5B-4992-821D-B3E9A53CBAEC}"/>
              </a:ext>
            </a:extLst>
          </p:cNvPr>
          <p:cNvGrpSpPr/>
          <p:nvPr/>
        </p:nvGrpSpPr>
        <p:grpSpPr>
          <a:xfrm>
            <a:off x="5547957" y="6381378"/>
            <a:ext cx="1328652" cy="196341"/>
            <a:chOff x="4957648" y="5949625"/>
            <a:chExt cx="2301292" cy="340073"/>
          </a:xfrm>
        </p:grpSpPr>
        <p:pic>
          <p:nvPicPr>
            <p:cNvPr id="9" name="图片 8">
              <a:extLst>
                <a:ext uri="{FF2B5EF4-FFF2-40B4-BE49-F238E27FC236}">
                  <a16:creationId xmlns:a16="http://schemas.microsoft.com/office/drawing/2014/main" id="{4FB0113F-DFAC-45D7-97BC-91C16B48C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7648" y="5968939"/>
              <a:ext cx="311738" cy="320759"/>
            </a:xfrm>
            <a:prstGeom prst="rect">
              <a:avLst/>
            </a:prstGeom>
          </p:spPr>
        </p:pic>
        <p:pic>
          <p:nvPicPr>
            <p:cNvPr id="10" name="图片 9">
              <a:extLst>
                <a:ext uri="{FF2B5EF4-FFF2-40B4-BE49-F238E27FC236}">
                  <a16:creationId xmlns:a16="http://schemas.microsoft.com/office/drawing/2014/main" id="{1FCAFA77-A202-4ABA-8BE9-16EC316F3B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3896"/>
            <a:stretch/>
          </p:blipFill>
          <p:spPr>
            <a:xfrm>
              <a:off x="5400192" y="5949625"/>
              <a:ext cx="1858748" cy="334537"/>
            </a:xfrm>
            <a:prstGeom prst="rect">
              <a:avLst/>
            </a:prstGeom>
          </p:spPr>
        </p:pic>
      </p:grpSp>
      <p:sp>
        <p:nvSpPr>
          <p:cNvPr id="11" name="矩形 10">
            <a:extLst>
              <a:ext uri="{FF2B5EF4-FFF2-40B4-BE49-F238E27FC236}">
                <a16:creationId xmlns:a16="http://schemas.microsoft.com/office/drawing/2014/main" id="{7BD21A97-FFD6-4C63-9332-83189D16BE6B}"/>
              </a:ext>
            </a:extLst>
          </p:cNvPr>
          <p:cNvSpPr/>
          <p:nvPr/>
        </p:nvSpPr>
        <p:spPr>
          <a:xfrm>
            <a:off x="5547957" y="2438527"/>
            <a:ext cx="4801314" cy="1527854"/>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第七章  </a:t>
            </a:r>
            <a:endParaRPr lang="en-US" altLang="zh-CN" sz="4000" b="1" dirty="0">
              <a:solidFill>
                <a:srgbClr val="D9793F"/>
              </a:solidFill>
              <a:latin typeface="华文新魏" panose="02010800040101010101" charset="-122"/>
              <a:ea typeface="华文新魏" panose="02010800040101010101" charset="-122"/>
              <a:sym typeface="+mn-ea"/>
            </a:endParaRPr>
          </a:p>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人际沟通与社会互动</a:t>
            </a:r>
          </a:p>
        </p:txBody>
      </p:sp>
      <p:sp>
        <p:nvSpPr>
          <p:cNvPr id="12" name="Shape 749">
            <a:extLst>
              <a:ext uri="{FF2B5EF4-FFF2-40B4-BE49-F238E27FC236}">
                <a16:creationId xmlns:a16="http://schemas.microsoft.com/office/drawing/2014/main" id="{75E54229-404A-4001-93E1-66D60E3FBCE8}"/>
              </a:ext>
            </a:extLst>
          </p:cNvPr>
          <p:cNvSpPr txBox="1">
            <a:spLocks/>
          </p:cNvSpPr>
          <p:nvPr/>
        </p:nvSpPr>
        <p:spPr>
          <a:xfrm>
            <a:off x="315078" y="2738079"/>
            <a:ext cx="4503102" cy="690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sym typeface="Roboto"/>
              </a:rPr>
              <a:t>社会心理学概论</a:t>
            </a:r>
            <a:endParaRPr kumimoji="0" lang="en-US" sz="4800" b="1" i="0" u="none" strike="noStrike" kern="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sym typeface="Roboto"/>
            </a:endParaRPr>
          </a:p>
        </p:txBody>
      </p:sp>
    </p:spTree>
    <p:extLst>
      <p:ext uri="{BB962C8B-B14F-4D97-AF65-F5344CB8AC3E}">
        <p14:creationId xmlns:p14="http://schemas.microsoft.com/office/powerpoint/2010/main" val="3365100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7F401-627D-8BCC-244B-5408BE50D5FC}"/>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7840F94A-BF59-644F-3BFD-1C33E109DA38}"/>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DC10D05A-2DD0-E224-828C-84D93DFF4830}"/>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95A6E91F-491C-99C3-3091-6CEE97F0D5F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E018DBBB-C313-5D26-3AB3-522712AC503B}"/>
              </a:ext>
            </a:extLst>
          </p:cNvPr>
          <p:cNvSpPr/>
          <p:nvPr/>
        </p:nvSpPr>
        <p:spPr>
          <a:xfrm>
            <a:off x="1884751" y="807481"/>
            <a:ext cx="3262432"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二、非对称性社会互动</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id="{8F58747F-AE0B-BCEC-8A3E-453C0AEE0D61}"/>
              </a:ext>
            </a:extLst>
          </p:cNvPr>
          <p:cNvSpPr txBox="1">
            <a:spLocks/>
          </p:cNvSpPr>
          <p:nvPr>
            <p:custDataLst>
              <p:tags r:id="rId1"/>
            </p:custDataLst>
          </p:nvPr>
        </p:nvSpPr>
        <p:spPr>
          <a:xfrm>
            <a:off x="1273684" y="1566558"/>
            <a:ext cx="9826627" cy="4874540"/>
          </a:xfrm>
          <a:prstGeom prst="rect">
            <a:avLst/>
          </a:prstGeom>
          <a:noFill/>
        </p:spPr>
        <p:txBody>
          <a:bodyPr wrap="square" rtlCol="0">
            <a:spAutoFit/>
          </a:bodyPr>
          <a:lstStyle/>
          <a:p>
            <a:pPr lvl="0" algn="just">
              <a:lnSpc>
                <a:spcPct val="15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模仿从意识层面上看可以分为有意识模仿和无意识模仿。</a:t>
            </a:r>
            <a:r>
              <a:rPr lang="zh-CN" altLang="en-US" sz="2400" dirty="0">
                <a:solidFill>
                  <a:schemeClr val="accent2"/>
                </a:solidFill>
                <a:latin typeface="微软雅黑" panose="020B0503020204020204" pitchFamily="34" charset="-122"/>
                <a:ea typeface="微软雅黑" panose="020B0503020204020204" pitchFamily="34" charset="-122"/>
                <a:sym typeface="+mn-ea"/>
              </a:rPr>
              <a:t>有意识模仿</a:t>
            </a:r>
            <a:r>
              <a:rPr lang="zh-CN" altLang="en-US" sz="2400" dirty="0">
                <a:latin typeface="微软雅黑" panose="020B0503020204020204" pitchFamily="34" charset="-122"/>
                <a:ea typeface="微软雅黑" panose="020B0503020204020204" pitchFamily="34" charset="-122"/>
                <a:sym typeface="+mn-ea"/>
              </a:rPr>
              <a:t>是自觉按照他人的样子动作，有期望、有动机、有一定的理性，其中有意识模仿又分为适应性模仿和选择性模仿。</a:t>
            </a:r>
            <a:r>
              <a:rPr lang="zh-CN" altLang="en-US" sz="2400" dirty="0">
                <a:solidFill>
                  <a:schemeClr val="accent2"/>
                </a:solidFill>
                <a:latin typeface="微软雅黑" panose="020B0503020204020204" pitchFamily="34" charset="-122"/>
                <a:ea typeface="微软雅黑" panose="020B0503020204020204" pitchFamily="34" charset="-122"/>
                <a:sym typeface="+mn-ea"/>
              </a:rPr>
              <a:t>无意识模仿</a:t>
            </a:r>
            <a:r>
              <a:rPr lang="zh-CN" altLang="en-US" sz="2400" dirty="0">
                <a:latin typeface="微软雅黑" panose="020B0503020204020204" pitchFamily="34" charset="-122"/>
                <a:ea typeface="微软雅黑" panose="020B0503020204020204" pitchFamily="34" charset="-122"/>
                <a:sym typeface="+mn-ea"/>
              </a:rPr>
              <a:t>是模仿者不考虑行为的原因和意义，在不知不觉之中仿照他人的样子行动。</a:t>
            </a:r>
            <a:endParaRPr lang="en-US" altLang="zh-CN" sz="2400" dirty="0">
              <a:latin typeface="微软雅黑" panose="020B0503020204020204" pitchFamily="34" charset="-122"/>
              <a:ea typeface="微软雅黑" panose="020B0503020204020204" pitchFamily="34" charset="-122"/>
              <a:sym typeface="+mn-ea"/>
            </a:endParaRPr>
          </a:p>
          <a:p>
            <a:pPr lvl="0" algn="just">
              <a:lnSpc>
                <a:spcPct val="15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solidFill>
                  <a:schemeClr val="accent2"/>
                </a:solidFill>
                <a:latin typeface="微软雅黑" panose="020B0503020204020204" pitchFamily="34" charset="-122"/>
                <a:ea typeface="微软雅黑" panose="020B0503020204020204" pitchFamily="34" charset="-122"/>
                <a:sym typeface="+mn-ea"/>
              </a:rPr>
              <a:t>影响模仿的因素</a:t>
            </a:r>
            <a:endParaRPr lang="en-US" altLang="zh-CN" sz="2400" dirty="0">
              <a:solidFill>
                <a:schemeClr val="accent2"/>
              </a:solidFill>
              <a:latin typeface="微软雅黑" panose="020B0503020204020204" pitchFamily="34" charset="-122"/>
              <a:ea typeface="微软雅黑" panose="020B0503020204020204" pitchFamily="34" charset="-122"/>
              <a:sym typeface="+mn-ea"/>
            </a:endParaRPr>
          </a:p>
          <a:p>
            <a:pPr lvl="0" algn="just">
              <a:lnSpc>
                <a:spcPct val="14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社会情境因素</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示范者因素</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示范信息的内容和传递方式</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a:p>
            <a:pPr algn="just">
              <a:lnSpc>
                <a:spcPct val="14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模仿者的认知水平和经验</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1" name="组合 10">
            <a:extLst>
              <a:ext uri="{FF2B5EF4-FFF2-40B4-BE49-F238E27FC236}">
                <a16:creationId xmlns:a16="http://schemas.microsoft.com/office/drawing/2014/main" id="{1831C621-63D5-C3ED-EFAE-120BC88BDF68}"/>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CE3756DB-5819-48DD-F5C0-1738B6E8A989}"/>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85BCA8B3-3278-9277-490C-A577D81CA25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A5D124CB-4ADF-198C-4DBE-D5440B7B53AB}"/>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5" name="组合 14">
              <a:extLst>
                <a:ext uri="{FF2B5EF4-FFF2-40B4-BE49-F238E27FC236}">
                  <a16:creationId xmlns:a16="http://schemas.microsoft.com/office/drawing/2014/main" id="{1DBF5EEF-7EAD-BBAA-B934-83DDB01AA2ED}"/>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A4052161-99BC-7055-107A-B0905826C98E}"/>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ACB02E5B-2B8E-8371-6A40-11A4867AA7BD}"/>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CC9C36D-26B7-8392-CB8C-281CF67362F9}"/>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A660F302-052A-3663-8C9B-3039A0AD073C}"/>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FADC54F6-5D01-C6E8-D1A3-0CBAA5AFD5AC}"/>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FCB2B24F-EB7F-0BB2-4E67-2FF3A8818A9F}"/>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7C09C93C-EDEF-E3CB-89BD-10D4024D5388}"/>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73249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778132" y="1804843"/>
            <a:ext cx="4760024" cy="3655744"/>
          </a:xfrm>
          <a:prstGeom prst="rect">
            <a:avLst/>
          </a:prstGeom>
          <a:noFill/>
        </p:spPr>
        <p:txBody>
          <a:bodyPr wrap="square" rtlCol="0">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）感染</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这种情绪或行为从一个个体传递到另一个个体的过程，就是感染。</a:t>
            </a:r>
            <a:endParaRPr lang="en-US" altLang="zh-CN" sz="2400" dirty="0">
              <a:latin typeface="微软雅黑" panose="020B0503020204020204" pitchFamily="34" charset="-122"/>
              <a:ea typeface="微软雅黑" panose="020B0503020204020204" pitchFamily="34"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感染按照情感和行为区分，可以进一步分为</a:t>
            </a:r>
            <a:r>
              <a:rPr lang="zh-CN" altLang="en-US" sz="2400" dirty="0">
                <a:solidFill>
                  <a:schemeClr val="accent2"/>
                </a:solidFill>
                <a:latin typeface="微软雅黑" panose="020B0503020204020204" pitchFamily="34" charset="-122"/>
                <a:ea typeface="微软雅黑" panose="020B0503020204020204" pitchFamily="34" charset="-122"/>
                <a:sym typeface="+mn-ea"/>
              </a:rPr>
              <a:t>情绪感染</a:t>
            </a:r>
            <a:r>
              <a:rPr lang="zh-CN" altLang="en-US" sz="2400" dirty="0">
                <a:latin typeface="微软雅黑" panose="020B0503020204020204" pitchFamily="34" charset="-122"/>
                <a:ea typeface="微软雅黑" panose="020B0503020204020204" pitchFamily="34" charset="-122"/>
                <a:sym typeface="+mn-ea"/>
              </a:rPr>
              <a:t>和</a:t>
            </a:r>
            <a:r>
              <a:rPr lang="zh-CN" altLang="en-US" sz="2400" dirty="0">
                <a:solidFill>
                  <a:schemeClr val="accent2"/>
                </a:solidFill>
                <a:latin typeface="微软雅黑" panose="020B0503020204020204" pitchFamily="34" charset="-122"/>
                <a:ea typeface="微软雅黑" panose="020B0503020204020204" pitchFamily="34" charset="-122"/>
                <a:sym typeface="+mn-ea"/>
              </a:rPr>
              <a:t>行为感染</a:t>
            </a:r>
            <a:r>
              <a:rPr lang="zh-CN" altLang="en-US" sz="24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感染按照发生区域的不同又可以分为</a:t>
            </a:r>
            <a:r>
              <a:rPr lang="zh-CN" altLang="en-US" sz="2400" dirty="0">
                <a:solidFill>
                  <a:schemeClr val="accent2"/>
                </a:solidFill>
                <a:latin typeface="微软雅黑" panose="020B0503020204020204" pitchFamily="34" charset="-122"/>
                <a:ea typeface="微软雅黑" panose="020B0503020204020204" pitchFamily="34" charset="-122"/>
                <a:sym typeface="+mn-ea"/>
              </a:rPr>
              <a:t>个体间感染</a:t>
            </a:r>
            <a:r>
              <a:rPr lang="zh-CN" altLang="en-US" sz="2400" dirty="0">
                <a:latin typeface="微软雅黑" panose="020B0503020204020204" pitchFamily="34" charset="-122"/>
                <a:ea typeface="微软雅黑" panose="020B0503020204020204" pitchFamily="34" charset="-122"/>
                <a:sym typeface="+mn-ea"/>
              </a:rPr>
              <a:t>和</a:t>
            </a:r>
            <a:r>
              <a:rPr lang="zh-CN" altLang="en-US" sz="2400" dirty="0">
                <a:solidFill>
                  <a:schemeClr val="accent2"/>
                </a:solidFill>
                <a:latin typeface="微软雅黑" panose="020B0503020204020204" pitchFamily="34" charset="-122"/>
                <a:ea typeface="微软雅黑" panose="020B0503020204020204" pitchFamily="34" charset="-122"/>
                <a:sym typeface="+mn-ea"/>
              </a:rPr>
              <a:t>群体间感染</a:t>
            </a:r>
            <a:r>
              <a:rPr lang="zh-CN" altLang="en-US" sz="24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sym typeface="+mn-ea"/>
            </a:endParaRP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1884751" y="807481"/>
            <a:ext cx="3262432"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二、非对称性社会互动</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id="{EFF95242-E024-4D7E-9BFD-8458E285A462}"/>
              </a:ext>
            </a:extLst>
          </p:cNvPr>
          <p:cNvSpPr txBox="1">
            <a:spLocks/>
          </p:cNvSpPr>
          <p:nvPr>
            <p:custDataLst>
              <p:tags r:id="rId2"/>
            </p:custDataLst>
          </p:nvPr>
        </p:nvSpPr>
        <p:spPr>
          <a:xfrm>
            <a:off x="6096000" y="1563303"/>
            <a:ext cx="5082080" cy="5013039"/>
          </a:xfrm>
          <a:prstGeom prst="rect">
            <a:avLst/>
          </a:prstGeom>
          <a:noFill/>
        </p:spPr>
        <p:txBody>
          <a:bodyPr wrap="square" rtlCol="0">
            <a:spAutoFit/>
          </a:bodyPr>
          <a:lstStyle/>
          <a:p>
            <a:pPr lvl="0" algn="just">
              <a:lnSpc>
                <a:spcPct val="15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感染实质上是指情绪的传递交流，然后在相同的情绪控制和维持下发生大致相同的行为。发生这种大致相同的行为的原因是有</a:t>
            </a:r>
            <a:r>
              <a:rPr lang="zh-CN" altLang="en-US" sz="2400" dirty="0">
                <a:solidFill>
                  <a:schemeClr val="accent2"/>
                </a:solidFill>
                <a:latin typeface="微软雅黑" panose="020B0503020204020204" pitchFamily="34" charset="-122"/>
                <a:ea typeface="微软雅黑" panose="020B0503020204020204" pitchFamily="34" charset="-122"/>
                <a:sym typeface="+mn-ea"/>
              </a:rPr>
              <a:t>相同的情绪、激情和心境</a:t>
            </a:r>
            <a:r>
              <a:rPr lang="zh-CN" altLang="en-US" sz="2400" dirty="0">
                <a:latin typeface="微软雅黑" panose="020B0503020204020204" pitchFamily="34" charset="-122"/>
                <a:ea typeface="微软雅黑" panose="020B0503020204020204" pitchFamily="34" charset="-122"/>
                <a:sym typeface="+mn-ea"/>
              </a:rPr>
              <a:t>。从特征上看，感染在无压力的条件下产生，是</a:t>
            </a:r>
            <a:r>
              <a:rPr lang="zh-CN" altLang="en-US" sz="2400" dirty="0">
                <a:solidFill>
                  <a:schemeClr val="accent2"/>
                </a:solidFill>
                <a:latin typeface="微软雅黑" panose="020B0503020204020204" pitchFamily="34" charset="-122"/>
                <a:ea typeface="微软雅黑" panose="020B0503020204020204" pitchFamily="34" charset="-122"/>
                <a:sym typeface="+mn-ea"/>
              </a:rPr>
              <a:t>无意识的和不由自主的屈从</a:t>
            </a:r>
            <a:r>
              <a:rPr lang="zh-CN" altLang="en-US" sz="2400" dirty="0">
                <a:latin typeface="微软雅黑" panose="020B0503020204020204" pitchFamily="34" charset="-122"/>
                <a:ea typeface="微软雅黑" panose="020B0503020204020204" pitchFamily="34" charset="-122"/>
                <a:sym typeface="+mn-ea"/>
              </a:rPr>
              <a:t>，具有同一性，同时取决于听众的个体特征。</a:t>
            </a:r>
            <a:endParaRPr lang="en-US" altLang="zh-CN" sz="2400" dirty="0">
              <a:latin typeface="微软雅黑" panose="020B0503020204020204" pitchFamily="34" charset="-122"/>
              <a:ea typeface="微软雅黑" panose="020B0503020204020204" pitchFamily="34" charset="-122"/>
              <a:sym typeface="+mn-ea"/>
            </a:endParaRPr>
          </a:p>
          <a:p>
            <a:pPr lvl="0" algn="just">
              <a:lnSpc>
                <a:spcPct val="150000"/>
              </a:lnSpc>
            </a:pPr>
            <a:endParaRPr lang="en-US" altLang="zh-CN"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 name="直接连接符 9">
            <a:extLst>
              <a:ext uri="{FF2B5EF4-FFF2-40B4-BE49-F238E27FC236}">
                <a16:creationId xmlns:a16="http://schemas.microsoft.com/office/drawing/2014/main" id="{6A1A1372-4D58-4EC7-AF8C-722A067BF49B}"/>
              </a:ext>
            </a:extLst>
          </p:cNvPr>
          <p:cNvCxnSpPr/>
          <p:nvPr/>
        </p:nvCxnSpPr>
        <p:spPr>
          <a:xfrm>
            <a:off x="5797789" y="1903356"/>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5" name="组合 14">
              <a:extLst>
                <a:ext uri="{FF2B5EF4-FFF2-40B4-BE49-F238E27FC236}">
                  <a16:creationId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179374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2734" y="4223127"/>
            <a:ext cx="5419185" cy="895350"/>
          </a:xfrm>
        </p:spPr>
        <p:txBody>
          <a:bodyPr>
            <a:normAutofit/>
          </a:bodyPr>
          <a:lstStyle/>
          <a:p>
            <a:r>
              <a:rPr lang="zh-CN" altLang="en-US" sz="3200" dirty="0">
                <a:latin typeface="华文中宋" panose="02010600040101010101" pitchFamily="2" charset="-122"/>
                <a:ea typeface="华文中宋" panose="02010600040101010101" pitchFamily="2" charset="-122"/>
              </a:rPr>
              <a:t>第二节</a:t>
            </a:r>
          </a:p>
        </p:txBody>
      </p:sp>
      <p:sp>
        <p:nvSpPr>
          <p:cNvPr id="6" name="文本占位符 5"/>
          <p:cNvSpPr>
            <a:spLocks noGrp="1"/>
          </p:cNvSpPr>
          <p:nvPr>
            <p:ph type="body" idx="1"/>
          </p:nvPr>
        </p:nvSpPr>
        <p:spPr>
          <a:xfrm>
            <a:off x="918356" y="5118477"/>
            <a:ext cx="5419185"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人际沟通的本质</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/02</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id="{4EB6B2C9-C821-4B1C-A1E1-8BB4967FA773}"/>
              </a:ext>
            </a:extLst>
          </p:cNvPr>
          <p:cNvSpPr/>
          <p:nvPr/>
        </p:nvSpPr>
        <p:spPr>
          <a:xfrm>
            <a:off x="6094883" y="723900"/>
            <a:ext cx="4801314"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第七章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lvl="0">
              <a:lnSpc>
                <a:spcPct val="120000"/>
              </a:lnSpc>
              <a:defRPr/>
            </a:pPr>
            <a:r>
              <a:rPr lang="zh-CN" altLang="en-US" sz="4000" b="1" dirty="0">
                <a:solidFill>
                  <a:srgbClr val="D9793F"/>
                </a:solidFill>
                <a:latin typeface="华文新魏" panose="02010800040101010101" charset="-122"/>
                <a:ea typeface="华文新魏" panose="02010800040101010101" charset="-122"/>
                <a:sym typeface="+mn-ea"/>
              </a:rPr>
              <a:t>人际沟通与社会互动</a:t>
            </a:r>
          </a:p>
        </p:txBody>
      </p:sp>
    </p:spTree>
    <p:extLst>
      <p:ext uri="{BB962C8B-B14F-4D97-AF65-F5344CB8AC3E}">
        <p14:creationId xmlns:p14="http://schemas.microsoft.com/office/powerpoint/2010/main" val="36517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765F4FBA-CA62-4283-8823-E43B3E5DD5D0}"/>
              </a:ext>
            </a:extLst>
          </p:cNvPr>
          <p:cNvSpPr txBox="1">
            <a:spLocks/>
          </p:cNvSpPr>
          <p:nvPr>
            <p:custDataLst>
              <p:tags r:id="rId1"/>
            </p:custDataLst>
          </p:nvPr>
        </p:nvSpPr>
        <p:spPr>
          <a:xfrm>
            <a:off x="1025059" y="2045063"/>
            <a:ext cx="4802038" cy="2243050"/>
          </a:xfrm>
          <a:prstGeom prst="rect">
            <a:avLst/>
          </a:prstGeom>
          <a:noFill/>
        </p:spPr>
        <p:txBody>
          <a:bodyPr wrap="square" rtlCol="0">
            <a:spAutoFit/>
          </a:bodyPr>
          <a:lstStyle/>
          <a:p>
            <a:pPr algn="just">
              <a:lnSpc>
                <a:spcPct val="15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       人际沟通是一种在特定社交场景中进行的活动，行为科学家可以通过观察沟通的历程了解沟通者的人际关系和社群关系。</a:t>
            </a:r>
          </a:p>
        </p:txBody>
      </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344517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第二节  人际沟通的本质</a:t>
            </a:r>
          </a:p>
        </p:txBody>
      </p:sp>
      <p:pic>
        <p:nvPicPr>
          <p:cNvPr id="20" name="图片 19">
            <a:extLst>
              <a:ext uri="{FF2B5EF4-FFF2-40B4-BE49-F238E27FC236}">
                <a16:creationId xmlns:a16="http://schemas.microsoft.com/office/drawing/2014/main" id="{F6393D0F-AD95-4F42-83C8-9CDA093DB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026" y="1441151"/>
            <a:ext cx="4295775" cy="4286250"/>
          </a:xfrm>
          <a:prstGeom prst="rect">
            <a:avLst/>
          </a:prstGeom>
        </p:spPr>
      </p:pic>
    </p:spTree>
    <p:extLst>
      <p:ext uri="{BB962C8B-B14F-4D97-AF65-F5344CB8AC3E}">
        <p14:creationId xmlns:p14="http://schemas.microsoft.com/office/powerpoint/2010/main" val="73789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576650"/>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2053558" y="613453"/>
            <a:ext cx="4493538"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一、人际沟通与社会互动的异同</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id="{EFF95242-E024-4D7E-9BFD-8458E285A462}"/>
              </a:ext>
            </a:extLst>
          </p:cNvPr>
          <p:cNvSpPr txBox="1">
            <a:spLocks/>
          </p:cNvSpPr>
          <p:nvPr>
            <p:custDataLst>
              <p:tags r:id="rId1"/>
            </p:custDataLst>
          </p:nvPr>
        </p:nvSpPr>
        <p:spPr>
          <a:xfrm>
            <a:off x="1273684" y="1672828"/>
            <a:ext cx="10021500" cy="3905043"/>
          </a:xfrm>
          <a:prstGeom prst="rect">
            <a:avLst/>
          </a:prstGeom>
          <a:noFill/>
        </p:spPr>
        <p:txBody>
          <a:bodyPr wrap="square" rtlCol="0">
            <a:spAutoFit/>
          </a:bodyPr>
          <a:lstStyle/>
          <a:p>
            <a:pPr lvl="0" algn="just">
              <a:lnSpc>
                <a:spcPct val="150000"/>
              </a:lnSpc>
              <a:defRPr/>
            </a:pPr>
            <a:r>
              <a:rPr lang="zh-CN" altLang="en-US" sz="2400" dirty="0">
                <a:solidFill>
                  <a:schemeClr val="accent2"/>
                </a:solidFill>
                <a:latin typeface="微软雅黑" panose="020B0503020204020204" pitchFamily="34" charset="-122"/>
                <a:ea typeface="微软雅黑" panose="020B0503020204020204" pitchFamily="34" charset="-122"/>
                <a:sym typeface="+mn-ea"/>
              </a:rPr>
              <a:t>★ 社会互动和人际沟通的区别与联系 </a:t>
            </a:r>
          </a:p>
          <a:p>
            <a:pPr lvl="0" algn="just">
              <a:lnSpc>
                <a:spcPct val="150000"/>
              </a:lnSpc>
              <a:defRP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社会互动和人际沟通提供了人们维持人类社会行为所必要的信息，成为信息交换、互通有无，建立并维持相互联系的工具。</a:t>
            </a:r>
          </a:p>
          <a:p>
            <a:pPr lvl="0" algn="just">
              <a:lnSpc>
                <a:spcPct val="150000"/>
              </a:lnSpc>
              <a:defRP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社会互动，是人们以相互的或交换的方式对别人采取行动，或者对别人的行动做出回应的过程。</a:t>
            </a:r>
          </a:p>
          <a:p>
            <a:pPr lvl="0" algn="just">
              <a:lnSpc>
                <a:spcPct val="150000"/>
              </a:lnSpc>
              <a:defRPr/>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人际沟通是指社会中人与人之间的联系过程，即人与人之间传递信息、沟通思想和交流情感的过程。</a:t>
            </a:r>
          </a:p>
        </p:txBody>
      </p:sp>
      <p:grpSp>
        <p:nvGrpSpPr>
          <p:cNvPr id="11" name="组合 10">
            <a:extLst>
              <a:ext uri="{FF2B5EF4-FFF2-40B4-BE49-F238E27FC236}">
                <a16:creationId xmlns:a16="http://schemas.microsoft.com/office/drawing/2014/main" id="{162198BB-77C6-4F36-9219-5E97BB98CF5E}"/>
              </a:ext>
            </a:extLst>
          </p:cNvPr>
          <p:cNvGrpSpPr/>
          <p:nvPr/>
        </p:nvGrpSpPr>
        <p:grpSpPr>
          <a:xfrm>
            <a:off x="204811" y="126601"/>
            <a:ext cx="13446782" cy="6585572"/>
            <a:chOff x="204811" y="126601"/>
            <a:chExt cx="13446782" cy="6585572"/>
          </a:xfrm>
        </p:grpSpPr>
        <p:cxnSp>
          <p:nvCxnSpPr>
            <p:cNvPr id="13" name="直接连接符 12">
              <a:extLst>
                <a:ext uri="{FF2B5EF4-FFF2-40B4-BE49-F238E27FC236}">
                  <a16:creationId xmlns:a16="http://schemas.microsoft.com/office/drawing/2014/main" id="{D15B9FCE-6E68-4E97-8D02-232FDC849EBD}"/>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A0E947D9-4CAE-4E77-A8B8-5331864F0B2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a:extLst>
                <a:ext uri="{FF2B5EF4-FFF2-40B4-BE49-F238E27FC236}">
                  <a16:creationId xmlns:a16="http://schemas.microsoft.com/office/drawing/2014/main" id="{4BEF7F5D-6C26-4067-840D-7D4813046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6" name="组合 15">
              <a:extLst>
                <a:ext uri="{FF2B5EF4-FFF2-40B4-BE49-F238E27FC236}">
                  <a16:creationId xmlns:a16="http://schemas.microsoft.com/office/drawing/2014/main" id="{5F3CB3C8-4DDF-4B95-A2D9-6B2738C5C682}"/>
                </a:ext>
              </a:extLst>
            </p:cNvPr>
            <p:cNvGrpSpPr/>
            <p:nvPr/>
          </p:nvGrpSpPr>
          <p:grpSpPr>
            <a:xfrm>
              <a:off x="204811" y="126601"/>
              <a:ext cx="1966889" cy="305197"/>
              <a:chOff x="306410" y="1828002"/>
              <a:chExt cx="5429253" cy="900955"/>
            </a:xfrm>
          </p:grpSpPr>
          <p:grpSp>
            <p:nvGrpSpPr>
              <p:cNvPr id="17" name="组合 16">
                <a:extLst>
                  <a:ext uri="{FF2B5EF4-FFF2-40B4-BE49-F238E27FC236}">
                    <a16:creationId xmlns:a16="http://schemas.microsoft.com/office/drawing/2014/main" id="{1FCC74FC-3DC2-456E-9376-62ECDBA8C699}"/>
                  </a:ext>
                </a:extLst>
              </p:cNvPr>
              <p:cNvGrpSpPr/>
              <p:nvPr/>
            </p:nvGrpSpPr>
            <p:grpSpPr>
              <a:xfrm>
                <a:off x="1438485" y="1828003"/>
                <a:ext cx="4297178" cy="900954"/>
                <a:chOff x="511385" y="2831303"/>
                <a:chExt cx="4297178" cy="900954"/>
              </a:xfrm>
            </p:grpSpPr>
            <p:grpSp>
              <p:nvGrpSpPr>
                <p:cNvPr id="19" name="组合 18">
                  <a:extLst>
                    <a:ext uri="{FF2B5EF4-FFF2-40B4-BE49-F238E27FC236}">
                      <a16:creationId xmlns:a16="http://schemas.microsoft.com/office/drawing/2014/main" id="{ECA05114-DADC-4EDB-9E99-D4B9A94672B4}"/>
                    </a:ext>
                  </a:extLst>
                </p:cNvPr>
                <p:cNvGrpSpPr/>
                <p:nvPr/>
              </p:nvGrpSpPr>
              <p:grpSpPr>
                <a:xfrm>
                  <a:off x="1643460" y="2831304"/>
                  <a:ext cx="3165103" cy="900953"/>
                  <a:chOff x="1643460" y="3128803"/>
                  <a:chExt cx="3165103" cy="900953"/>
                </a:xfrm>
                <a:solidFill>
                  <a:schemeClr val="accent2"/>
                </a:solidFill>
              </p:grpSpPr>
              <p:sp>
                <p:nvSpPr>
                  <p:cNvPr id="21" name="椭圆 20">
                    <a:extLst>
                      <a:ext uri="{FF2B5EF4-FFF2-40B4-BE49-F238E27FC236}">
                        <a16:creationId xmlns:a16="http://schemas.microsoft.com/office/drawing/2014/main" id="{DF5935C7-4B27-4F0A-9ADC-AB559FCECAB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a:extLst>
                      <a:ext uri="{FF2B5EF4-FFF2-40B4-BE49-F238E27FC236}">
                        <a16:creationId xmlns:a16="http://schemas.microsoft.com/office/drawing/2014/main" id="{AE9C34C4-CAA5-4DB5-B3B6-E2A33EF53CD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a:extLst>
                      <a:ext uri="{FF2B5EF4-FFF2-40B4-BE49-F238E27FC236}">
                        <a16:creationId xmlns:a16="http://schemas.microsoft.com/office/drawing/2014/main" id="{DF11725E-3EDB-42CB-B82B-DF43DECBA93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a:extLst>
                    <a:ext uri="{FF2B5EF4-FFF2-40B4-BE49-F238E27FC236}">
                      <a16:creationId xmlns:a16="http://schemas.microsoft.com/office/drawing/2014/main" id="{55889832-EA2A-43CC-86E5-66B040E83EB3}"/>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a:extLst>
                  <a:ext uri="{FF2B5EF4-FFF2-40B4-BE49-F238E27FC236}">
                    <a16:creationId xmlns:a16="http://schemas.microsoft.com/office/drawing/2014/main" id="{013ECCD9-4209-4A7A-888F-1F326255A0D6}"/>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311012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576650"/>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2053558" y="613453"/>
            <a:ext cx="2954655"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二、人际沟通的方式</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a:extLst>
              <a:ext uri="{FF2B5EF4-FFF2-40B4-BE49-F238E27FC236}">
                <a16:creationId xmlns:a16="http://schemas.microsoft.com/office/drawing/2014/main" id="{162198BB-77C6-4F36-9219-5E97BB98CF5E}"/>
              </a:ext>
            </a:extLst>
          </p:cNvPr>
          <p:cNvGrpSpPr/>
          <p:nvPr/>
        </p:nvGrpSpPr>
        <p:grpSpPr>
          <a:xfrm>
            <a:off x="204811" y="126601"/>
            <a:ext cx="13446782" cy="6585572"/>
            <a:chOff x="204811" y="126601"/>
            <a:chExt cx="13446782" cy="6585572"/>
          </a:xfrm>
        </p:grpSpPr>
        <p:cxnSp>
          <p:nvCxnSpPr>
            <p:cNvPr id="13" name="直接连接符 12">
              <a:extLst>
                <a:ext uri="{FF2B5EF4-FFF2-40B4-BE49-F238E27FC236}">
                  <a16:creationId xmlns:a16="http://schemas.microsoft.com/office/drawing/2014/main" id="{D15B9FCE-6E68-4E97-8D02-232FDC849EBD}"/>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A0E947D9-4CAE-4E77-A8B8-5331864F0B2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a:extLst>
                <a:ext uri="{FF2B5EF4-FFF2-40B4-BE49-F238E27FC236}">
                  <a16:creationId xmlns:a16="http://schemas.microsoft.com/office/drawing/2014/main" id="{4BEF7F5D-6C26-4067-840D-7D4813046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6" name="组合 15">
              <a:extLst>
                <a:ext uri="{FF2B5EF4-FFF2-40B4-BE49-F238E27FC236}">
                  <a16:creationId xmlns:a16="http://schemas.microsoft.com/office/drawing/2014/main" id="{5F3CB3C8-4DDF-4B95-A2D9-6B2738C5C682}"/>
                </a:ext>
              </a:extLst>
            </p:cNvPr>
            <p:cNvGrpSpPr/>
            <p:nvPr/>
          </p:nvGrpSpPr>
          <p:grpSpPr>
            <a:xfrm>
              <a:off x="204811" y="126601"/>
              <a:ext cx="1966889" cy="305197"/>
              <a:chOff x="306410" y="1828002"/>
              <a:chExt cx="5429253" cy="900955"/>
            </a:xfrm>
          </p:grpSpPr>
          <p:grpSp>
            <p:nvGrpSpPr>
              <p:cNvPr id="17" name="组合 16">
                <a:extLst>
                  <a:ext uri="{FF2B5EF4-FFF2-40B4-BE49-F238E27FC236}">
                    <a16:creationId xmlns:a16="http://schemas.microsoft.com/office/drawing/2014/main" id="{1FCC74FC-3DC2-456E-9376-62ECDBA8C699}"/>
                  </a:ext>
                </a:extLst>
              </p:cNvPr>
              <p:cNvGrpSpPr/>
              <p:nvPr/>
            </p:nvGrpSpPr>
            <p:grpSpPr>
              <a:xfrm>
                <a:off x="1438485" y="1828003"/>
                <a:ext cx="4297178" cy="900954"/>
                <a:chOff x="511385" y="2831303"/>
                <a:chExt cx="4297178" cy="900954"/>
              </a:xfrm>
            </p:grpSpPr>
            <p:grpSp>
              <p:nvGrpSpPr>
                <p:cNvPr id="19" name="组合 18">
                  <a:extLst>
                    <a:ext uri="{FF2B5EF4-FFF2-40B4-BE49-F238E27FC236}">
                      <a16:creationId xmlns:a16="http://schemas.microsoft.com/office/drawing/2014/main" id="{ECA05114-DADC-4EDB-9E99-D4B9A94672B4}"/>
                    </a:ext>
                  </a:extLst>
                </p:cNvPr>
                <p:cNvGrpSpPr/>
                <p:nvPr/>
              </p:nvGrpSpPr>
              <p:grpSpPr>
                <a:xfrm>
                  <a:off x="1643460" y="2831304"/>
                  <a:ext cx="3165103" cy="900953"/>
                  <a:chOff x="1643460" y="3128803"/>
                  <a:chExt cx="3165103" cy="900953"/>
                </a:xfrm>
                <a:solidFill>
                  <a:schemeClr val="accent2"/>
                </a:solidFill>
              </p:grpSpPr>
              <p:sp>
                <p:nvSpPr>
                  <p:cNvPr id="21" name="椭圆 20">
                    <a:extLst>
                      <a:ext uri="{FF2B5EF4-FFF2-40B4-BE49-F238E27FC236}">
                        <a16:creationId xmlns:a16="http://schemas.microsoft.com/office/drawing/2014/main" id="{DF5935C7-4B27-4F0A-9ADC-AB559FCECAB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a:extLst>
                      <a:ext uri="{FF2B5EF4-FFF2-40B4-BE49-F238E27FC236}">
                        <a16:creationId xmlns:a16="http://schemas.microsoft.com/office/drawing/2014/main" id="{AE9C34C4-CAA5-4DB5-B3B6-E2A33EF53CD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a:extLst>
                      <a:ext uri="{FF2B5EF4-FFF2-40B4-BE49-F238E27FC236}">
                        <a16:creationId xmlns:a16="http://schemas.microsoft.com/office/drawing/2014/main" id="{DF11725E-3EDB-42CB-B82B-DF43DECBA93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a:extLst>
                    <a:ext uri="{FF2B5EF4-FFF2-40B4-BE49-F238E27FC236}">
                      <a16:creationId xmlns:a16="http://schemas.microsoft.com/office/drawing/2014/main" id="{55889832-EA2A-43CC-86E5-66B040E83EB3}"/>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a:extLst>
                  <a:ext uri="{FF2B5EF4-FFF2-40B4-BE49-F238E27FC236}">
                    <a16:creationId xmlns:a16="http://schemas.microsoft.com/office/drawing/2014/main" id="{013ECCD9-4209-4A7A-888F-1F326255A0D6}"/>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4" name="PA_文本框 3">
            <a:extLst>
              <a:ext uri="{FF2B5EF4-FFF2-40B4-BE49-F238E27FC236}">
                <a16:creationId xmlns:a16="http://schemas.microsoft.com/office/drawing/2014/main" id="{C887E233-9D2C-41CC-B9A4-C65A910A670C}"/>
              </a:ext>
            </a:extLst>
          </p:cNvPr>
          <p:cNvSpPr txBox="1">
            <a:spLocks/>
          </p:cNvSpPr>
          <p:nvPr>
            <p:custDataLst>
              <p:tags r:id="rId1"/>
            </p:custDataLst>
          </p:nvPr>
        </p:nvSpPr>
        <p:spPr>
          <a:xfrm>
            <a:off x="778132" y="1804843"/>
            <a:ext cx="5393468" cy="3138680"/>
          </a:xfrm>
          <a:prstGeom prst="rect">
            <a:avLst/>
          </a:prstGeom>
          <a:noFill/>
        </p:spPr>
        <p:txBody>
          <a:bodyPr wrap="square" rtlCol="0">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）人际沟通的要素</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人际沟通的过程就是信息交流的过程，它服从信息传递的一般规律。如果从结构上划分，沟通过程由</a:t>
            </a:r>
            <a:r>
              <a:rPr lang="en-US" altLang="zh-CN" sz="2400" dirty="0">
                <a:latin typeface="微软雅黑" panose="020B0503020204020204" pitchFamily="34" charset="-122"/>
                <a:ea typeface="微软雅黑" panose="020B0503020204020204" pitchFamily="34" charset="-122"/>
                <a:sym typeface="+mn-ea"/>
              </a:rPr>
              <a:t>7</a:t>
            </a:r>
            <a:r>
              <a:rPr lang="zh-CN" altLang="en-US" sz="2400" dirty="0">
                <a:latin typeface="微软雅黑" panose="020B0503020204020204" pitchFamily="34" charset="-122"/>
                <a:ea typeface="微软雅黑" panose="020B0503020204020204" pitchFamily="34" charset="-122"/>
                <a:sym typeface="+mn-ea"/>
              </a:rPr>
              <a:t>个要素组成：</a:t>
            </a:r>
            <a:r>
              <a:rPr lang="zh-CN" altLang="en-US"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mn-ea"/>
              </a:rPr>
              <a:t>发送者、接受者、信息、信息渠道、反馈、噪音、环境</a:t>
            </a:r>
            <a:endParaRPr lang="en-US" altLang="zh-CN"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26" name="直接连接符 25">
            <a:extLst>
              <a:ext uri="{FF2B5EF4-FFF2-40B4-BE49-F238E27FC236}">
                <a16:creationId xmlns:a16="http://schemas.microsoft.com/office/drawing/2014/main" id="{880220B9-752C-458C-869D-0096A7D1F2FC}"/>
              </a:ext>
            </a:extLst>
          </p:cNvPr>
          <p:cNvCxnSpPr/>
          <p:nvPr/>
        </p:nvCxnSpPr>
        <p:spPr>
          <a:xfrm>
            <a:off x="6171600" y="188035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PA_文本框 3">
            <a:extLst>
              <a:ext uri="{FF2B5EF4-FFF2-40B4-BE49-F238E27FC236}">
                <a16:creationId xmlns:a16="http://schemas.microsoft.com/office/drawing/2014/main" id="{06B392A9-8409-4D98-A7AD-45DCC9A306A4}"/>
              </a:ext>
            </a:extLst>
          </p:cNvPr>
          <p:cNvSpPr txBox="1">
            <a:spLocks/>
          </p:cNvSpPr>
          <p:nvPr>
            <p:custDataLst>
              <p:tags r:id="rId2"/>
            </p:custDataLst>
          </p:nvPr>
        </p:nvSpPr>
        <p:spPr>
          <a:xfrm>
            <a:off x="6416911" y="1743023"/>
            <a:ext cx="5148157" cy="4172809"/>
          </a:xfrm>
          <a:prstGeom prst="rect">
            <a:avLst/>
          </a:prstGeom>
          <a:noFill/>
        </p:spPr>
        <p:txBody>
          <a:bodyPr wrap="square" rtlCol="0">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）人际沟通的分类</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mn-ea"/>
              </a:rPr>
              <a:t> 单向沟通与双向沟通</a:t>
            </a:r>
          </a:p>
          <a:p>
            <a:pPr lvl="0" algn="just">
              <a:lnSpc>
                <a:spcPct val="140000"/>
              </a:lnSpc>
            </a:pPr>
            <a:r>
              <a:rPr lang="zh-CN" altLang="en-US"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mn-ea"/>
              </a:rPr>
              <a:t> 上行沟通、下行沟通与平行沟通</a:t>
            </a:r>
          </a:p>
          <a:p>
            <a:pPr lvl="0" algn="just">
              <a:lnSpc>
                <a:spcPct val="140000"/>
              </a:lnSpc>
            </a:pPr>
            <a:r>
              <a:rPr lang="zh-CN" altLang="en-US"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mn-ea"/>
              </a:rPr>
              <a:t> 假相倚沟通、非对称性相倚沟通、反应性相倚沟通和彼此相倚沟通</a:t>
            </a:r>
          </a:p>
          <a:p>
            <a:pPr lvl="0" algn="just">
              <a:lnSpc>
                <a:spcPct val="140000"/>
              </a:lnSpc>
            </a:pPr>
            <a:r>
              <a:rPr lang="zh-CN" altLang="en-US"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mn-ea"/>
              </a:rPr>
              <a:t> 工具式沟通和感情式沟通</a:t>
            </a:r>
          </a:p>
          <a:p>
            <a:pPr lvl="0" algn="just">
              <a:lnSpc>
                <a:spcPct val="140000"/>
              </a:lnSpc>
            </a:pPr>
            <a:r>
              <a:rPr lang="zh-CN" altLang="en-US"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mn-ea"/>
              </a:rPr>
              <a:t> 正式沟通与非正式沟通</a:t>
            </a:r>
          </a:p>
          <a:p>
            <a:pPr lvl="0" algn="just">
              <a:lnSpc>
                <a:spcPct val="140000"/>
              </a:lnSpc>
            </a:pPr>
            <a:r>
              <a:rPr lang="zh-CN" altLang="en-US"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mn-ea"/>
              </a:rPr>
              <a:t> 口头沟通与书面沟通</a:t>
            </a:r>
          </a:p>
        </p:txBody>
      </p:sp>
    </p:spTree>
    <p:extLst>
      <p:ext uri="{BB962C8B-B14F-4D97-AF65-F5344CB8AC3E}">
        <p14:creationId xmlns:p14="http://schemas.microsoft.com/office/powerpoint/2010/main" val="25287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2734" y="4223127"/>
            <a:ext cx="5419185" cy="895350"/>
          </a:xfrm>
        </p:spPr>
        <p:txBody>
          <a:bodyPr>
            <a:normAutofit/>
          </a:bodyPr>
          <a:lstStyle/>
          <a:p>
            <a:r>
              <a:rPr lang="zh-CN" altLang="en-US" sz="3200" dirty="0">
                <a:latin typeface="华文中宋" panose="02010600040101010101" pitchFamily="2" charset="-122"/>
                <a:ea typeface="华文中宋" panose="02010600040101010101" pitchFamily="2" charset="-122"/>
              </a:rPr>
              <a:t>第三节</a:t>
            </a:r>
          </a:p>
        </p:txBody>
      </p:sp>
      <p:sp>
        <p:nvSpPr>
          <p:cNvPr id="6" name="文本占位符 5"/>
          <p:cNvSpPr>
            <a:spLocks noGrp="1"/>
          </p:cNvSpPr>
          <p:nvPr>
            <p:ph type="body" idx="1"/>
          </p:nvPr>
        </p:nvSpPr>
        <p:spPr>
          <a:xfrm>
            <a:off x="918356" y="5118477"/>
            <a:ext cx="5419185"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语言沟通与非语言沟通</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/03</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id="{4EB6B2C9-C821-4B1C-A1E1-8BB4967FA773}"/>
              </a:ext>
            </a:extLst>
          </p:cNvPr>
          <p:cNvSpPr/>
          <p:nvPr/>
        </p:nvSpPr>
        <p:spPr>
          <a:xfrm>
            <a:off x="6094883" y="723900"/>
            <a:ext cx="4801314"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第七章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lvl="0">
              <a:lnSpc>
                <a:spcPct val="120000"/>
              </a:lnSpc>
              <a:defRPr/>
            </a:pPr>
            <a:r>
              <a:rPr lang="zh-CN" altLang="en-US" sz="4000" b="1" dirty="0">
                <a:solidFill>
                  <a:srgbClr val="D9793F"/>
                </a:solidFill>
                <a:latin typeface="华文新魏" panose="02010800040101010101" charset="-122"/>
                <a:ea typeface="华文新魏" panose="02010800040101010101" charset="-122"/>
                <a:sym typeface="+mn-ea"/>
              </a:rPr>
              <a:t>人际沟通与社会互动</a:t>
            </a:r>
          </a:p>
        </p:txBody>
      </p:sp>
    </p:spTree>
    <p:extLst>
      <p:ext uri="{BB962C8B-B14F-4D97-AF65-F5344CB8AC3E}">
        <p14:creationId xmlns:p14="http://schemas.microsoft.com/office/powerpoint/2010/main" val="252577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765F4FBA-CA62-4283-8823-E43B3E5DD5D0}"/>
              </a:ext>
            </a:extLst>
          </p:cNvPr>
          <p:cNvSpPr txBox="1">
            <a:spLocks/>
          </p:cNvSpPr>
          <p:nvPr>
            <p:custDataLst>
              <p:tags r:id="rId1"/>
            </p:custDataLst>
          </p:nvPr>
        </p:nvSpPr>
        <p:spPr>
          <a:xfrm>
            <a:off x="881649" y="2281675"/>
            <a:ext cx="5214351" cy="2797048"/>
          </a:xfrm>
          <a:prstGeom prst="rect">
            <a:avLst/>
          </a:prstGeom>
          <a:noFill/>
        </p:spPr>
        <p:txBody>
          <a:bodyPr wrap="square" rtlCol="0">
            <a:spAutoFit/>
          </a:bodyPr>
          <a:lstStyle/>
          <a:p>
            <a:pPr algn="just">
              <a:lnSpc>
                <a:spcPct val="15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       作为信息传递的过程，人际沟通必须借助于一定的符号系统才能实现。所以，符号系统是人际沟通的工具。这里，也可以按符号系统把沟通划分为两类，</a:t>
            </a:r>
            <a:r>
              <a:rPr lang="zh-CN" altLang="en-US" sz="2400" dirty="0">
                <a:solidFill>
                  <a:srgbClr val="D9793F"/>
                </a:solidFill>
                <a:latin typeface="微软雅黑" panose="020B0503020204020204" pitchFamily="34" charset="-122"/>
                <a:ea typeface="微软雅黑" panose="020B0503020204020204" pitchFamily="34" charset="-122"/>
                <a:cs typeface="宋体" panose="02010600030101010101" pitchFamily="2" charset="-122"/>
                <a:sym typeface="+mn-ea"/>
              </a:rPr>
              <a:t>即语言沟通和非语言沟通。</a:t>
            </a:r>
          </a:p>
        </p:txBody>
      </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4368504"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第三节  语言沟通与非语言沟通</a:t>
            </a:r>
          </a:p>
        </p:txBody>
      </p:sp>
      <p:pic>
        <p:nvPicPr>
          <p:cNvPr id="19" name="图片 18">
            <a:extLst>
              <a:ext uri="{FF2B5EF4-FFF2-40B4-BE49-F238E27FC236}">
                <a16:creationId xmlns:a16="http://schemas.microsoft.com/office/drawing/2014/main" id="{43ABA12D-53EC-494F-8A49-D736B6146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76276"/>
            <a:ext cx="4762500" cy="3495675"/>
          </a:xfrm>
          <a:prstGeom prst="rect">
            <a:avLst/>
          </a:prstGeom>
        </p:spPr>
      </p:pic>
    </p:spTree>
    <p:extLst>
      <p:ext uri="{BB962C8B-B14F-4D97-AF65-F5344CB8AC3E}">
        <p14:creationId xmlns:p14="http://schemas.microsoft.com/office/powerpoint/2010/main" val="296285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531205" y="1625527"/>
            <a:ext cx="5299918" cy="4459041"/>
          </a:xfrm>
          <a:prstGeom prst="rect">
            <a:avLst/>
          </a:prstGeom>
          <a:noFill/>
        </p:spPr>
        <p:txBody>
          <a:bodyPr wrap="square" rtlCol="0">
            <a:spAutoFit/>
          </a:bodyPr>
          <a:lstStyle/>
          <a:p>
            <a:pPr lvl="0" algn="just">
              <a:lnSpc>
                <a:spcPct val="150000"/>
              </a:lnSpc>
              <a:defRPr/>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语言沟通</a:t>
            </a:r>
            <a:r>
              <a:rPr lang="zh-CN" altLang="en-US"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，也即凭借语言符号系统，即以语词符号为载体实现的沟通，主要包括口头沟通、书面沟通和电子沟通等。语言沟通是有目的的社会活动，沟通者通过有策略地使用语言达到预期的交流目标。</a:t>
            </a:r>
          </a:p>
          <a:p>
            <a:pPr lvl="0" algn="just">
              <a:lnSpc>
                <a:spcPct val="150000"/>
              </a:lnSpc>
              <a:defRPr/>
            </a:pPr>
            <a:endParaRPr lang="zh-CN" altLang="en-US"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576650"/>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2053558" y="613453"/>
            <a:ext cx="2031325"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一、语言沟通</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id="{EFF95242-E024-4D7E-9BFD-8458E285A462}"/>
              </a:ext>
            </a:extLst>
          </p:cNvPr>
          <p:cNvSpPr txBox="1">
            <a:spLocks/>
          </p:cNvSpPr>
          <p:nvPr>
            <p:custDataLst>
              <p:tags r:id="rId2"/>
            </p:custDataLst>
          </p:nvPr>
        </p:nvSpPr>
        <p:spPr>
          <a:xfrm>
            <a:off x="6259036" y="1472036"/>
            <a:ext cx="5127181" cy="4459041"/>
          </a:xfrm>
          <a:prstGeom prst="rect">
            <a:avLst/>
          </a:prstGeom>
          <a:noFill/>
        </p:spPr>
        <p:txBody>
          <a:bodyPr wrap="square" rtlCol="0">
            <a:spAutoFit/>
          </a:bodyPr>
          <a:lstStyle/>
          <a:p>
            <a:pPr lvl="0" algn="just">
              <a:lnSpc>
                <a:spcPct val="150000"/>
              </a:lnSpc>
              <a:defRPr/>
            </a:pPr>
            <a:r>
              <a:rPr lang="zh-CN" altLang="en-US" sz="2400" dirty="0">
                <a:solidFill>
                  <a:schemeClr val="accent2"/>
                </a:solidFill>
                <a:latin typeface="微软雅黑" panose="020B0503020204020204" pitchFamily="34" charset="-122"/>
                <a:ea typeface="微软雅黑" panose="020B0503020204020204" pitchFamily="34" charset="-122"/>
                <a:sym typeface="+mn-ea"/>
              </a:rPr>
              <a:t>★ 马克思</a:t>
            </a:r>
            <a:r>
              <a:rPr lang="zh-CN" altLang="en-US" sz="2400" dirty="0">
                <a:latin typeface="微软雅黑" panose="020B0503020204020204" pitchFamily="34" charset="-122"/>
                <a:ea typeface="微软雅黑" panose="020B0503020204020204" pitchFamily="34" charset="-122"/>
                <a:sym typeface="+mn-ea"/>
              </a:rPr>
              <a:t>强调，语言是交往的工具，语言是一种实践，语言和意识一样，是由和他人交往的需要而产生的。马克思和恩格斯在关于思维和语言的相互关系上，主张人的思维作为抽象思维，作为对现实的间接的概括性反映，其根本特点是语言的思维，而语言是从劳动当中并和劳动一起产生出来的。</a:t>
            </a:r>
            <a:endParaRPr lang="zh-CN" altLang="en-US" sz="2400" dirty="0">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 name="直接连接符 9">
            <a:extLst>
              <a:ext uri="{FF2B5EF4-FFF2-40B4-BE49-F238E27FC236}">
                <a16:creationId xmlns:a16="http://schemas.microsoft.com/office/drawing/2014/main" id="{6A1A1372-4D58-4EC7-AF8C-722A067BF49B}"/>
              </a:ext>
            </a:extLst>
          </p:cNvPr>
          <p:cNvCxnSpPr/>
          <p:nvPr/>
        </p:nvCxnSpPr>
        <p:spPr>
          <a:xfrm>
            <a:off x="6045079" y="188035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162198BB-77C6-4F36-9219-5E97BB98CF5E}"/>
              </a:ext>
            </a:extLst>
          </p:cNvPr>
          <p:cNvGrpSpPr/>
          <p:nvPr/>
        </p:nvGrpSpPr>
        <p:grpSpPr>
          <a:xfrm>
            <a:off x="204811" y="126601"/>
            <a:ext cx="13446782" cy="6585572"/>
            <a:chOff x="204811" y="126601"/>
            <a:chExt cx="13446782" cy="6585572"/>
          </a:xfrm>
        </p:grpSpPr>
        <p:cxnSp>
          <p:nvCxnSpPr>
            <p:cNvPr id="13" name="直接连接符 12">
              <a:extLst>
                <a:ext uri="{FF2B5EF4-FFF2-40B4-BE49-F238E27FC236}">
                  <a16:creationId xmlns:a16="http://schemas.microsoft.com/office/drawing/2014/main" id="{D15B9FCE-6E68-4E97-8D02-232FDC849EBD}"/>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A0E947D9-4CAE-4E77-A8B8-5331864F0B2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a:extLst>
                <a:ext uri="{FF2B5EF4-FFF2-40B4-BE49-F238E27FC236}">
                  <a16:creationId xmlns:a16="http://schemas.microsoft.com/office/drawing/2014/main" id="{4BEF7F5D-6C26-4067-840D-7D4813046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6" name="组合 15">
              <a:extLst>
                <a:ext uri="{FF2B5EF4-FFF2-40B4-BE49-F238E27FC236}">
                  <a16:creationId xmlns:a16="http://schemas.microsoft.com/office/drawing/2014/main" id="{5F3CB3C8-4DDF-4B95-A2D9-6B2738C5C682}"/>
                </a:ext>
              </a:extLst>
            </p:cNvPr>
            <p:cNvGrpSpPr/>
            <p:nvPr/>
          </p:nvGrpSpPr>
          <p:grpSpPr>
            <a:xfrm>
              <a:off x="204811" y="126601"/>
              <a:ext cx="1966889" cy="305197"/>
              <a:chOff x="306410" y="1828002"/>
              <a:chExt cx="5429253" cy="900955"/>
            </a:xfrm>
          </p:grpSpPr>
          <p:grpSp>
            <p:nvGrpSpPr>
              <p:cNvPr id="17" name="组合 16">
                <a:extLst>
                  <a:ext uri="{FF2B5EF4-FFF2-40B4-BE49-F238E27FC236}">
                    <a16:creationId xmlns:a16="http://schemas.microsoft.com/office/drawing/2014/main" id="{1FCC74FC-3DC2-456E-9376-62ECDBA8C699}"/>
                  </a:ext>
                </a:extLst>
              </p:cNvPr>
              <p:cNvGrpSpPr/>
              <p:nvPr/>
            </p:nvGrpSpPr>
            <p:grpSpPr>
              <a:xfrm>
                <a:off x="1438485" y="1828003"/>
                <a:ext cx="4297178" cy="900954"/>
                <a:chOff x="511385" y="2831303"/>
                <a:chExt cx="4297178" cy="900954"/>
              </a:xfrm>
            </p:grpSpPr>
            <p:grpSp>
              <p:nvGrpSpPr>
                <p:cNvPr id="19" name="组合 18">
                  <a:extLst>
                    <a:ext uri="{FF2B5EF4-FFF2-40B4-BE49-F238E27FC236}">
                      <a16:creationId xmlns:a16="http://schemas.microsoft.com/office/drawing/2014/main" id="{ECA05114-DADC-4EDB-9E99-D4B9A94672B4}"/>
                    </a:ext>
                  </a:extLst>
                </p:cNvPr>
                <p:cNvGrpSpPr/>
                <p:nvPr/>
              </p:nvGrpSpPr>
              <p:grpSpPr>
                <a:xfrm>
                  <a:off x="1643460" y="2831304"/>
                  <a:ext cx="3165103" cy="900953"/>
                  <a:chOff x="1643460" y="3128803"/>
                  <a:chExt cx="3165103" cy="900953"/>
                </a:xfrm>
                <a:solidFill>
                  <a:schemeClr val="accent2"/>
                </a:solidFill>
              </p:grpSpPr>
              <p:sp>
                <p:nvSpPr>
                  <p:cNvPr id="21" name="椭圆 20">
                    <a:extLst>
                      <a:ext uri="{FF2B5EF4-FFF2-40B4-BE49-F238E27FC236}">
                        <a16:creationId xmlns:a16="http://schemas.microsoft.com/office/drawing/2014/main" id="{DF5935C7-4B27-4F0A-9ADC-AB559FCECAB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a:extLst>
                      <a:ext uri="{FF2B5EF4-FFF2-40B4-BE49-F238E27FC236}">
                        <a16:creationId xmlns:a16="http://schemas.microsoft.com/office/drawing/2014/main" id="{AE9C34C4-CAA5-4DB5-B3B6-E2A33EF53CD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a:extLst>
                      <a:ext uri="{FF2B5EF4-FFF2-40B4-BE49-F238E27FC236}">
                        <a16:creationId xmlns:a16="http://schemas.microsoft.com/office/drawing/2014/main" id="{DF11725E-3EDB-42CB-B82B-DF43DECBA93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a:extLst>
                    <a:ext uri="{FF2B5EF4-FFF2-40B4-BE49-F238E27FC236}">
                      <a16:creationId xmlns:a16="http://schemas.microsoft.com/office/drawing/2014/main" id="{55889832-EA2A-43CC-86E5-66B040E83EB3}"/>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a:extLst>
                  <a:ext uri="{FF2B5EF4-FFF2-40B4-BE49-F238E27FC236}">
                    <a16:creationId xmlns:a16="http://schemas.microsoft.com/office/drawing/2014/main" id="{013ECCD9-4209-4A7A-888F-1F326255A0D6}"/>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94835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460739" y="1605083"/>
            <a:ext cx="5299918" cy="4459041"/>
          </a:xfrm>
          <a:prstGeom prst="rect">
            <a:avLst/>
          </a:prstGeom>
          <a:noFill/>
        </p:spPr>
        <p:txBody>
          <a:bodyPr wrap="square" rtlCol="0">
            <a:spAutoFit/>
          </a:bodyPr>
          <a:lstStyle/>
          <a:p>
            <a:pPr lvl="0" algn="just">
              <a:lnSpc>
                <a:spcPct val="150000"/>
              </a:lnSpc>
              <a:defRPr/>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非语言沟通</a:t>
            </a:r>
            <a:r>
              <a:rPr lang="zh-CN" altLang="en-US"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，也即非语言符号系统，是指在人际知觉和沟通过程中，凭借动作、表情、实物、环境等进行的信息传递。</a:t>
            </a:r>
            <a:endParaRPr lang="en-US" altLang="zh-CN"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50000"/>
              </a:lnSpc>
              <a:defRPr/>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非言语</a:t>
            </a:r>
            <a:r>
              <a:rPr lang="zh-CN" altLang="en-US"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一般指文字和语言之外，人们有意识地表达思想感情或无意识地传递心理活动的一切行为和反应，包括动作、姿势、表情和举止等。</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576650"/>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2053558" y="613453"/>
            <a:ext cx="2339102"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二、非语言沟通</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id="{EFF95242-E024-4D7E-9BFD-8458E285A462}"/>
              </a:ext>
            </a:extLst>
          </p:cNvPr>
          <p:cNvSpPr txBox="1">
            <a:spLocks/>
          </p:cNvSpPr>
          <p:nvPr>
            <p:custDataLst>
              <p:tags r:id="rId2"/>
            </p:custDataLst>
          </p:nvPr>
        </p:nvSpPr>
        <p:spPr>
          <a:xfrm>
            <a:off x="6184780" y="851456"/>
            <a:ext cx="5610427" cy="5567037"/>
          </a:xfrm>
          <a:prstGeom prst="rect">
            <a:avLst/>
          </a:prstGeom>
          <a:noFill/>
        </p:spPr>
        <p:txBody>
          <a:bodyPr wrap="square" rtlCol="0">
            <a:spAutoFit/>
          </a:bodyPr>
          <a:lstStyle/>
          <a:p>
            <a:pPr lvl="0" algn="just">
              <a:lnSpc>
                <a:spcPct val="150000"/>
              </a:lnSpc>
              <a:defRPr/>
            </a:pPr>
            <a:r>
              <a:rPr lang="zh-CN" altLang="en-US" sz="2400" dirty="0">
                <a:solidFill>
                  <a:schemeClr val="accent2"/>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常用的非语言沟通包括有声的非语言沟通和无声的非语言沟通。</a:t>
            </a:r>
            <a:endParaRPr lang="en-US" altLang="zh-CN" sz="2400" dirty="0">
              <a:latin typeface="微软雅黑" panose="020B0503020204020204" pitchFamily="34" charset="-122"/>
              <a:ea typeface="微软雅黑" panose="020B0503020204020204" pitchFamily="34" charset="-122"/>
              <a:sym typeface="+mn-ea"/>
            </a:endParaRPr>
          </a:p>
          <a:p>
            <a:pPr lvl="0" algn="just">
              <a:lnSpc>
                <a:spcPct val="150000"/>
              </a:lnSpc>
              <a:defRPr/>
            </a:pP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 </a:t>
            </a: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rPr>
              <a:t>有声的非语言沟通</a:t>
            </a:r>
            <a:r>
              <a:rPr lang="zh-CN" altLang="en-US"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rPr>
              <a:t>包括辅助语言系统和类语言系统。其中，辅助语言是言语非词语方面的特点，包括说话过程中的音量、声调节奏与强度、速度与声音的犹豫和颤抖等。</a:t>
            </a:r>
            <a:endParaRPr lang="en-US" altLang="zh-CN"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endParaRPr>
          </a:p>
          <a:p>
            <a:pPr algn="just">
              <a:lnSpc>
                <a:spcPct val="150000"/>
              </a:lnSpc>
              <a:defRPr/>
            </a:pP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 无</a:t>
            </a: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rPr>
              <a:t>声的非语言沟通</a:t>
            </a:r>
            <a:r>
              <a:rPr lang="zh-CN" altLang="en-US"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rPr>
              <a:t>还可以进一步细分为静态无声的非语言沟通和动态无声的非语言沟通。</a:t>
            </a:r>
            <a:endParaRPr lang="en-US" altLang="zh-CN"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 name="直接连接符 9">
            <a:extLst>
              <a:ext uri="{FF2B5EF4-FFF2-40B4-BE49-F238E27FC236}">
                <a16:creationId xmlns:a16="http://schemas.microsoft.com/office/drawing/2014/main" id="{6A1A1372-4D58-4EC7-AF8C-722A067BF49B}"/>
              </a:ext>
            </a:extLst>
          </p:cNvPr>
          <p:cNvCxnSpPr/>
          <p:nvPr/>
        </p:nvCxnSpPr>
        <p:spPr>
          <a:xfrm>
            <a:off x="6045079" y="188035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162198BB-77C6-4F36-9219-5E97BB98CF5E}"/>
              </a:ext>
            </a:extLst>
          </p:cNvPr>
          <p:cNvGrpSpPr/>
          <p:nvPr/>
        </p:nvGrpSpPr>
        <p:grpSpPr>
          <a:xfrm>
            <a:off x="204811" y="126601"/>
            <a:ext cx="13446782" cy="6585572"/>
            <a:chOff x="204811" y="126601"/>
            <a:chExt cx="13446782" cy="6585572"/>
          </a:xfrm>
        </p:grpSpPr>
        <p:cxnSp>
          <p:nvCxnSpPr>
            <p:cNvPr id="13" name="直接连接符 12">
              <a:extLst>
                <a:ext uri="{FF2B5EF4-FFF2-40B4-BE49-F238E27FC236}">
                  <a16:creationId xmlns:a16="http://schemas.microsoft.com/office/drawing/2014/main" id="{D15B9FCE-6E68-4E97-8D02-232FDC849EBD}"/>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A0E947D9-4CAE-4E77-A8B8-5331864F0B2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a:extLst>
                <a:ext uri="{FF2B5EF4-FFF2-40B4-BE49-F238E27FC236}">
                  <a16:creationId xmlns:a16="http://schemas.microsoft.com/office/drawing/2014/main" id="{4BEF7F5D-6C26-4067-840D-7D4813046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6" name="组合 15">
              <a:extLst>
                <a:ext uri="{FF2B5EF4-FFF2-40B4-BE49-F238E27FC236}">
                  <a16:creationId xmlns:a16="http://schemas.microsoft.com/office/drawing/2014/main" id="{5F3CB3C8-4DDF-4B95-A2D9-6B2738C5C682}"/>
                </a:ext>
              </a:extLst>
            </p:cNvPr>
            <p:cNvGrpSpPr/>
            <p:nvPr/>
          </p:nvGrpSpPr>
          <p:grpSpPr>
            <a:xfrm>
              <a:off x="204811" y="126601"/>
              <a:ext cx="1966889" cy="305197"/>
              <a:chOff x="306410" y="1828002"/>
              <a:chExt cx="5429253" cy="900955"/>
            </a:xfrm>
          </p:grpSpPr>
          <p:grpSp>
            <p:nvGrpSpPr>
              <p:cNvPr id="17" name="组合 16">
                <a:extLst>
                  <a:ext uri="{FF2B5EF4-FFF2-40B4-BE49-F238E27FC236}">
                    <a16:creationId xmlns:a16="http://schemas.microsoft.com/office/drawing/2014/main" id="{1FCC74FC-3DC2-456E-9376-62ECDBA8C699}"/>
                  </a:ext>
                </a:extLst>
              </p:cNvPr>
              <p:cNvGrpSpPr/>
              <p:nvPr/>
            </p:nvGrpSpPr>
            <p:grpSpPr>
              <a:xfrm>
                <a:off x="1438485" y="1828003"/>
                <a:ext cx="4297178" cy="900954"/>
                <a:chOff x="511385" y="2831303"/>
                <a:chExt cx="4297178" cy="900954"/>
              </a:xfrm>
            </p:grpSpPr>
            <p:grpSp>
              <p:nvGrpSpPr>
                <p:cNvPr id="19" name="组合 18">
                  <a:extLst>
                    <a:ext uri="{FF2B5EF4-FFF2-40B4-BE49-F238E27FC236}">
                      <a16:creationId xmlns:a16="http://schemas.microsoft.com/office/drawing/2014/main" id="{ECA05114-DADC-4EDB-9E99-D4B9A94672B4}"/>
                    </a:ext>
                  </a:extLst>
                </p:cNvPr>
                <p:cNvGrpSpPr/>
                <p:nvPr/>
              </p:nvGrpSpPr>
              <p:grpSpPr>
                <a:xfrm>
                  <a:off x="1643460" y="2831304"/>
                  <a:ext cx="3165103" cy="900953"/>
                  <a:chOff x="1643460" y="3128803"/>
                  <a:chExt cx="3165103" cy="900953"/>
                </a:xfrm>
                <a:solidFill>
                  <a:schemeClr val="accent2"/>
                </a:solidFill>
              </p:grpSpPr>
              <p:sp>
                <p:nvSpPr>
                  <p:cNvPr id="21" name="椭圆 20">
                    <a:extLst>
                      <a:ext uri="{FF2B5EF4-FFF2-40B4-BE49-F238E27FC236}">
                        <a16:creationId xmlns:a16="http://schemas.microsoft.com/office/drawing/2014/main" id="{DF5935C7-4B27-4F0A-9ADC-AB559FCECAB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a:extLst>
                      <a:ext uri="{FF2B5EF4-FFF2-40B4-BE49-F238E27FC236}">
                        <a16:creationId xmlns:a16="http://schemas.microsoft.com/office/drawing/2014/main" id="{AE9C34C4-CAA5-4DB5-B3B6-E2A33EF53CD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a:extLst>
                      <a:ext uri="{FF2B5EF4-FFF2-40B4-BE49-F238E27FC236}">
                        <a16:creationId xmlns:a16="http://schemas.microsoft.com/office/drawing/2014/main" id="{DF11725E-3EDB-42CB-B82B-DF43DECBA93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a:extLst>
                    <a:ext uri="{FF2B5EF4-FFF2-40B4-BE49-F238E27FC236}">
                      <a16:creationId xmlns:a16="http://schemas.microsoft.com/office/drawing/2014/main" id="{55889832-EA2A-43CC-86E5-66B040E83EB3}"/>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a:extLst>
                  <a:ext uri="{FF2B5EF4-FFF2-40B4-BE49-F238E27FC236}">
                    <a16:creationId xmlns:a16="http://schemas.microsoft.com/office/drawing/2014/main" id="{013ECCD9-4209-4A7A-888F-1F326255A0D6}"/>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218908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2734" y="4223127"/>
            <a:ext cx="5419185" cy="895350"/>
          </a:xfrm>
        </p:spPr>
        <p:txBody>
          <a:bodyPr>
            <a:normAutofit/>
          </a:bodyPr>
          <a:lstStyle/>
          <a:p>
            <a:r>
              <a:rPr lang="zh-CN" altLang="en-US" sz="3200" dirty="0">
                <a:latin typeface="华文中宋" panose="02010600040101010101" pitchFamily="2" charset="-122"/>
                <a:ea typeface="华文中宋" panose="02010600040101010101" pitchFamily="2" charset="-122"/>
              </a:rPr>
              <a:t>第一节</a:t>
            </a:r>
          </a:p>
        </p:txBody>
      </p:sp>
      <p:sp>
        <p:nvSpPr>
          <p:cNvPr id="6" name="文本占位符 5"/>
          <p:cNvSpPr>
            <a:spLocks noGrp="1"/>
          </p:cNvSpPr>
          <p:nvPr>
            <p:ph type="body" idx="1"/>
          </p:nvPr>
        </p:nvSpPr>
        <p:spPr>
          <a:xfrm>
            <a:off x="918356" y="5118477"/>
            <a:ext cx="5419185"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社会互动的主要类型</a:t>
            </a: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/01</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id="{4EB6B2C9-C821-4B1C-A1E1-8BB4967FA773}"/>
              </a:ext>
            </a:extLst>
          </p:cNvPr>
          <p:cNvSpPr/>
          <p:nvPr/>
        </p:nvSpPr>
        <p:spPr>
          <a:xfrm>
            <a:off x="6094883" y="723900"/>
            <a:ext cx="4801314" cy="1527854"/>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第七章  </a:t>
            </a:r>
            <a:endParaRPr lang="en-US" altLang="zh-CN" sz="4000" b="1" dirty="0">
              <a:solidFill>
                <a:srgbClr val="D9793F"/>
              </a:solidFill>
              <a:latin typeface="华文新魏" panose="02010800040101010101" charset="-122"/>
              <a:ea typeface="华文新魏" panose="02010800040101010101" charset="-122"/>
              <a:sym typeface="+mn-ea"/>
            </a:endParaRPr>
          </a:p>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人际沟通与社会互动</a:t>
            </a:r>
          </a:p>
        </p:txBody>
      </p:sp>
    </p:spTree>
    <p:extLst>
      <p:ext uri="{BB962C8B-B14F-4D97-AF65-F5344CB8AC3E}">
        <p14:creationId xmlns:p14="http://schemas.microsoft.com/office/powerpoint/2010/main" val="1973071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576650"/>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2053558" y="613453"/>
            <a:ext cx="2339102"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二、非语言沟通</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a:extLst>
              <a:ext uri="{FF2B5EF4-FFF2-40B4-BE49-F238E27FC236}">
                <a16:creationId xmlns:a16="http://schemas.microsoft.com/office/drawing/2014/main" id="{162198BB-77C6-4F36-9219-5E97BB98CF5E}"/>
              </a:ext>
            </a:extLst>
          </p:cNvPr>
          <p:cNvGrpSpPr/>
          <p:nvPr/>
        </p:nvGrpSpPr>
        <p:grpSpPr>
          <a:xfrm>
            <a:off x="204811" y="126601"/>
            <a:ext cx="13446782" cy="6585572"/>
            <a:chOff x="204811" y="126601"/>
            <a:chExt cx="13446782" cy="6585572"/>
          </a:xfrm>
        </p:grpSpPr>
        <p:cxnSp>
          <p:nvCxnSpPr>
            <p:cNvPr id="13" name="直接连接符 12">
              <a:extLst>
                <a:ext uri="{FF2B5EF4-FFF2-40B4-BE49-F238E27FC236}">
                  <a16:creationId xmlns:a16="http://schemas.microsoft.com/office/drawing/2014/main" id="{D15B9FCE-6E68-4E97-8D02-232FDC849EBD}"/>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A0E947D9-4CAE-4E77-A8B8-5331864F0B2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a:extLst>
                <a:ext uri="{FF2B5EF4-FFF2-40B4-BE49-F238E27FC236}">
                  <a16:creationId xmlns:a16="http://schemas.microsoft.com/office/drawing/2014/main" id="{4BEF7F5D-6C26-4067-840D-7D4813046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6" name="组合 15">
              <a:extLst>
                <a:ext uri="{FF2B5EF4-FFF2-40B4-BE49-F238E27FC236}">
                  <a16:creationId xmlns:a16="http://schemas.microsoft.com/office/drawing/2014/main" id="{5F3CB3C8-4DDF-4B95-A2D9-6B2738C5C682}"/>
                </a:ext>
              </a:extLst>
            </p:cNvPr>
            <p:cNvGrpSpPr/>
            <p:nvPr/>
          </p:nvGrpSpPr>
          <p:grpSpPr>
            <a:xfrm>
              <a:off x="204811" y="126601"/>
              <a:ext cx="1966889" cy="305197"/>
              <a:chOff x="306410" y="1828002"/>
              <a:chExt cx="5429253" cy="900955"/>
            </a:xfrm>
          </p:grpSpPr>
          <p:grpSp>
            <p:nvGrpSpPr>
              <p:cNvPr id="17" name="组合 16">
                <a:extLst>
                  <a:ext uri="{FF2B5EF4-FFF2-40B4-BE49-F238E27FC236}">
                    <a16:creationId xmlns:a16="http://schemas.microsoft.com/office/drawing/2014/main" id="{1FCC74FC-3DC2-456E-9376-62ECDBA8C699}"/>
                  </a:ext>
                </a:extLst>
              </p:cNvPr>
              <p:cNvGrpSpPr/>
              <p:nvPr/>
            </p:nvGrpSpPr>
            <p:grpSpPr>
              <a:xfrm>
                <a:off x="1438485" y="1828003"/>
                <a:ext cx="4297178" cy="900954"/>
                <a:chOff x="511385" y="2831303"/>
                <a:chExt cx="4297178" cy="900954"/>
              </a:xfrm>
            </p:grpSpPr>
            <p:grpSp>
              <p:nvGrpSpPr>
                <p:cNvPr id="19" name="组合 18">
                  <a:extLst>
                    <a:ext uri="{FF2B5EF4-FFF2-40B4-BE49-F238E27FC236}">
                      <a16:creationId xmlns:a16="http://schemas.microsoft.com/office/drawing/2014/main" id="{ECA05114-DADC-4EDB-9E99-D4B9A94672B4}"/>
                    </a:ext>
                  </a:extLst>
                </p:cNvPr>
                <p:cNvGrpSpPr/>
                <p:nvPr/>
              </p:nvGrpSpPr>
              <p:grpSpPr>
                <a:xfrm>
                  <a:off x="1643460" y="2831304"/>
                  <a:ext cx="3165103" cy="900953"/>
                  <a:chOff x="1643460" y="3128803"/>
                  <a:chExt cx="3165103" cy="900953"/>
                </a:xfrm>
                <a:solidFill>
                  <a:schemeClr val="accent2"/>
                </a:solidFill>
              </p:grpSpPr>
              <p:sp>
                <p:nvSpPr>
                  <p:cNvPr id="21" name="椭圆 20">
                    <a:extLst>
                      <a:ext uri="{FF2B5EF4-FFF2-40B4-BE49-F238E27FC236}">
                        <a16:creationId xmlns:a16="http://schemas.microsoft.com/office/drawing/2014/main" id="{DF5935C7-4B27-4F0A-9ADC-AB559FCECAB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a:extLst>
                      <a:ext uri="{FF2B5EF4-FFF2-40B4-BE49-F238E27FC236}">
                        <a16:creationId xmlns:a16="http://schemas.microsoft.com/office/drawing/2014/main" id="{AE9C34C4-CAA5-4DB5-B3B6-E2A33EF53CD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a:extLst>
                      <a:ext uri="{FF2B5EF4-FFF2-40B4-BE49-F238E27FC236}">
                        <a16:creationId xmlns:a16="http://schemas.microsoft.com/office/drawing/2014/main" id="{DF11725E-3EDB-42CB-B82B-DF43DECBA93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a:extLst>
                    <a:ext uri="{FF2B5EF4-FFF2-40B4-BE49-F238E27FC236}">
                      <a16:creationId xmlns:a16="http://schemas.microsoft.com/office/drawing/2014/main" id="{55889832-EA2A-43CC-86E5-66B040E83EB3}"/>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a:extLst>
                  <a:ext uri="{FF2B5EF4-FFF2-40B4-BE49-F238E27FC236}">
                    <a16:creationId xmlns:a16="http://schemas.microsoft.com/office/drawing/2014/main" id="{013ECCD9-4209-4A7A-888F-1F326255A0D6}"/>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grpSp>
        <p:nvGrpSpPr>
          <p:cNvPr id="24" name="Group 9">
            <a:extLst>
              <a:ext uri="{FF2B5EF4-FFF2-40B4-BE49-F238E27FC236}">
                <a16:creationId xmlns:a16="http://schemas.microsoft.com/office/drawing/2014/main" id="{F8293FDA-7888-43D5-A797-E1E3D5D68A96}"/>
              </a:ext>
            </a:extLst>
          </p:cNvPr>
          <p:cNvGrpSpPr/>
          <p:nvPr/>
        </p:nvGrpSpPr>
        <p:grpSpPr bwMode="auto">
          <a:xfrm>
            <a:off x="2136443" y="2246650"/>
            <a:ext cx="1261442" cy="1727498"/>
            <a:chOff x="0" y="527"/>
            <a:chExt cx="1315" cy="1678"/>
          </a:xfrm>
        </p:grpSpPr>
        <p:pic>
          <p:nvPicPr>
            <p:cNvPr id="25" name="Picture 4">
              <a:extLst>
                <a:ext uri="{FF2B5EF4-FFF2-40B4-BE49-F238E27FC236}">
                  <a16:creationId xmlns:a16="http://schemas.microsoft.com/office/drawing/2014/main" id="{7322EA6C-228A-43AC-8518-3710D12C9B38}"/>
                </a:ext>
              </a:extLst>
            </p:cNvPr>
            <p:cNvPicPr>
              <a:picLocks noChangeAspect="1" noChangeArrowheads="1"/>
            </p:cNvPicPr>
            <p:nvPr/>
          </p:nvPicPr>
          <p:blipFill>
            <a:blip r:embed="rId2" cstate="print"/>
            <a:srcRect r="85616" b="81375"/>
            <a:stretch>
              <a:fillRect/>
            </a:stretch>
          </p:blipFill>
          <p:spPr bwMode="auto">
            <a:xfrm>
              <a:off x="0" y="527"/>
              <a:ext cx="1315" cy="1277"/>
            </a:xfrm>
            <a:prstGeom prst="rect">
              <a:avLst/>
            </a:prstGeom>
            <a:noFill/>
          </p:spPr>
        </p:pic>
        <p:sp>
          <p:nvSpPr>
            <p:cNvPr id="26" name="Rectangle 5">
              <a:extLst>
                <a:ext uri="{FF2B5EF4-FFF2-40B4-BE49-F238E27FC236}">
                  <a16:creationId xmlns:a16="http://schemas.microsoft.com/office/drawing/2014/main" id="{ACEEC66C-647A-47A2-B377-4E3C7CCE8855}"/>
                </a:ext>
              </a:extLst>
            </p:cNvPr>
            <p:cNvSpPr>
              <a:spLocks noChangeArrowheads="1"/>
            </p:cNvSpPr>
            <p:nvPr/>
          </p:nvSpPr>
          <p:spPr bwMode="ltGray">
            <a:xfrm>
              <a:off x="0" y="1797"/>
              <a:ext cx="1089" cy="408"/>
            </a:xfrm>
            <a:prstGeom prst="rect">
              <a:avLst/>
            </a:prstGeom>
            <a:noFill/>
            <a:ln w="9525" algn="ctr">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好奇</a:t>
              </a:r>
              <a:endParaRPr lang="zh-CN" altLang="en-US" sz="2800" dirty="0">
                <a:latin typeface="+mn-ea"/>
              </a:endParaRPr>
            </a:p>
          </p:txBody>
        </p:sp>
      </p:grpSp>
      <p:grpSp>
        <p:nvGrpSpPr>
          <p:cNvPr id="27" name="Group 18">
            <a:extLst>
              <a:ext uri="{FF2B5EF4-FFF2-40B4-BE49-F238E27FC236}">
                <a16:creationId xmlns:a16="http://schemas.microsoft.com/office/drawing/2014/main" id="{4230F57E-0EEA-480D-81F0-50E2C07D6FD2}"/>
              </a:ext>
            </a:extLst>
          </p:cNvPr>
          <p:cNvGrpSpPr/>
          <p:nvPr/>
        </p:nvGrpSpPr>
        <p:grpSpPr bwMode="auto">
          <a:xfrm>
            <a:off x="3720619" y="2174642"/>
            <a:ext cx="1186379" cy="1675534"/>
            <a:chOff x="1383" y="527"/>
            <a:chExt cx="1270" cy="1587"/>
          </a:xfrm>
        </p:grpSpPr>
        <p:pic>
          <p:nvPicPr>
            <p:cNvPr id="28" name="Picture 7">
              <a:extLst>
                <a:ext uri="{FF2B5EF4-FFF2-40B4-BE49-F238E27FC236}">
                  <a16:creationId xmlns:a16="http://schemas.microsoft.com/office/drawing/2014/main" id="{E47D235A-61FE-48E0-B2A9-998B8643693E}"/>
                </a:ext>
              </a:extLst>
            </p:cNvPr>
            <p:cNvPicPr>
              <a:picLocks noChangeAspect="1" noChangeArrowheads="1"/>
            </p:cNvPicPr>
            <p:nvPr/>
          </p:nvPicPr>
          <p:blipFill>
            <a:blip r:embed="rId3" cstate="print"/>
            <a:srcRect l="2649" t="8333" r="81554" b="72096"/>
            <a:stretch>
              <a:fillRect/>
            </a:stretch>
          </p:blipFill>
          <p:spPr bwMode="auto">
            <a:xfrm>
              <a:off x="1383" y="527"/>
              <a:ext cx="1270" cy="1180"/>
            </a:xfrm>
            <a:prstGeom prst="rect">
              <a:avLst/>
            </a:prstGeom>
            <a:noFill/>
          </p:spPr>
        </p:pic>
        <p:sp>
          <p:nvSpPr>
            <p:cNvPr id="29" name="Rectangle 8">
              <a:extLst>
                <a:ext uri="{FF2B5EF4-FFF2-40B4-BE49-F238E27FC236}">
                  <a16:creationId xmlns:a16="http://schemas.microsoft.com/office/drawing/2014/main" id="{82D89BE4-E0D3-4A73-BABC-E01528B2BD71}"/>
                </a:ext>
              </a:extLst>
            </p:cNvPr>
            <p:cNvSpPr>
              <a:spLocks noChangeArrowheads="1"/>
            </p:cNvSpPr>
            <p:nvPr/>
          </p:nvSpPr>
          <p:spPr bwMode="ltGray">
            <a:xfrm>
              <a:off x="1429" y="1706"/>
              <a:ext cx="1089" cy="408"/>
            </a:xfrm>
            <a:prstGeom prst="rect">
              <a:avLst/>
            </a:prstGeom>
            <a:noFill/>
            <a:ln w="9525" algn="ctr">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思索</a:t>
              </a:r>
              <a:endParaRPr lang="zh-CN" altLang="en-US" sz="2800">
                <a:latin typeface="+mn-ea"/>
              </a:endParaRPr>
            </a:p>
          </p:txBody>
        </p:sp>
      </p:grpSp>
      <p:grpSp>
        <p:nvGrpSpPr>
          <p:cNvPr id="30" name="Group 20">
            <a:extLst>
              <a:ext uri="{FF2B5EF4-FFF2-40B4-BE49-F238E27FC236}">
                <a16:creationId xmlns:a16="http://schemas.microsoft.com/office/drawing/2014/main" id="{E52AA8E3-6CAF-4F15-8C6F-F7BC2C8DDE40}"/>
              </a:ext>
            </a:extLst>
          </p:cNvPr>
          <p:cNvGrpSpPr/>
          <p:nvPr/>
        </p:nvGrpSpPr>
        <p:grpSpPr bwMode="auto">
          <a:xfrm>
            <a:off x="5232787" y="2318658"/>
            <a:ext cx="1322857" cy="1361444"/>
            <a:chOff x="2744" y="709"/>
            <a:chExt cx="1349" cy="1315"/>
          </a:xfrm>
        </p:grpSpPr>
        <p:sp>
          <p:nvSpPr>
            <p:cNvPr id="31" name="Rectangle 10">
              <a:extLst>
                <a:ext uri="{FF2B5EF4-FFF2-40B4-BE49-F238E27FC236}">
                  <a16:creationId xmlns:a16="http://schemas.microsoft.com/office/drawing/2014/main" id="{B533EF54-A266-429F-A006-420037A311D0}"/>
                </a:ext>
              </a:extLst>
            </p:cNvPr>
            <p:cNvSpPr>
              <a:spLocks noChangeArrowheads="1"/>
            </p:cNvSpPr>
            <p:nvPr/>
          </p:nvSpPr>
          <p:spPr bwMode="ltGray">
            <a:xfrm>
              <a:off x="2835" y="1616"/>
              <a:ext cx="1089" cy="408"/>
            </a:xfrm>
            <a:prstGeom prst="rect">
              <a:avLst/>
            </a:prstGeom>
            <a:noFill/>
            <a:ln w="9525" algn="ctr">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探究</a:t>
              </a:r>
              <a:endParaRPr lang="zh-CN" altLang="en-US" sz="2800" dirty="0">
                <a:latin typeface="+mn-ea"/>
              </a:endParaRPr>
            </a:p>
          </p:txBody>
        </p:sp>
        <p:pic>
          <p:nvPicPr>
            <p:cNvPr id="32" name="Picture 19">
              <a:extLst>
                <a:ext uri="{FF2B5EF4-FFF2-40B4-BE49-F238E27FC236}">
                  <a16:creationId xmlns:a16="http://schemas.microsoft.com/office/drawing/2014/main" id="{4E901D30-2E57-487F-B21F-11E4772C3048}"/>
                </a:ext>
              </a:extLst>
            </p:cNvPr>
            <p:cNvPicPr>
              <a:picLocks noChangeAspect="1" noChangeArrowheads="1"/>
            </p:cNvPicPr>
            <p:nvPr/>
          </p:nvPicPr>
          <p:blipFill>
            <a:blip r:embed="rId4" cstate="print"/>
            <a:srcRect t="4344" r="80630" b="78299"/>
            <a:stretch>
              <a:fillRect/>
            </a:stretch>
          </p:blipFill>
          <p:spPr bwMode="auto">
            <a:xfrm>
              <a:off x="2744" y="709"/>
              <a:ext cx="1349" cy="907"/>
            </a:xfrm>
            <a:prstGeom prst="rect">
              <a:avLst/>
            </a:prstGeom>
            <a:noFill/>
          </p:spPr>
        </p:pic>
      </p:grpSp>
      <p:grpSp>
        <p:nvGrpSpPr>
          <p:cNvPr id="33" name="Group 22">
            <a:extLst>
              <a:ext uri="{FF2B5EF4-FFF2-40B4-BE49-F238E27FC236}">
                <a16:creationId xmlns:a16="http://schemas.microsoft.com/office/drawing/2014/main" id="{8D48C599-08B6-4EF2-97EA-CF34BF1D12E5}"/>
              </a:ext>
            </a:extLst>
          </p:cNvPr>
          <p:cNvGrpSpPr/>
          <p:nvPr/>
        </p:nvGrpSpPr>
        <p:grpSpPr bwMode="auto">
          <a:xfrm>
            <a:off x="7104995" y="2174642"/>
            <a:ext cx="840311" cy="1781771"/>
            <a:chOff x="3334" y="1979"/>
            <a:chExt cx="1134" cy="2041"/>
          </a:xfrm>
        </p:grpSpPr>
        <p:sp>
          <p:nvSpPr>
            <p:cNvPr id="34" name="Rectangle 11">
              <a:extLst>
                <a:ext uri="{FF2B5EF4-FFF2-40B4-BE49-F238E27FC236}">
                  <a16:creationId xmlns:a16="http://schemas.microsoft.com/office/drawing/2014/main" id="{5E3FCFEC-9E9D-454C-9642-CD4C22B40975}"/>
                </a:ext>
              </a:extLst>
            </p:cNvPr>
            <p:cNvSpPr>
              <a:spLocks noChangeArrowheads="1"/>
            </p:cNvSpPr>
            <p:nvPr/>
          </p:nvSpPr>
          <p:spPr bwMode="ltGray">
            <a:xfrm>
              <a:off x="3334" y="3612"/>
              <a:ext cx="1089" cy="408"/>
            </a:xfrm>
            <a:prstGeom prst="rect">
              <a:avLst/>
            </a:prstGeom>
            <a:noFill/>
            <a:ln w="9525" algn="ctr">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激动</a:t>
              </a:r>
              <a:endParaRPr lang="zh-CN" altLang="en-US" sz="2800" dirty="0">
                <a:latin typeface="+mn-ea"/>
              </a:endParaRPr>
            </a:p>
          </p:txBody>
        </p:sp>
        <p:pic>
          <p:nvPicPr>
            <p:cNvPr id="35" name="Picture 21">
              <a:extLst>
                <a:ext uri="{FF2B5EF4-FFF2-40B4-BE49-F238E27FC236}">
                  <a16:creationId xmlns:a16="http://schemas.microsoft.com/office/drawing/2014/main" id="{71B6B6C0-A920-414C-B1B7-DDC66808301D}"/>
                </a:ext>
              </a:extLst>
            </p:cNvPr>
            <p:cNvPicPr>
              <a:picLocks noChangeAspect="1" noChangeArrowheads="1"/>
            </p:cNvPicPr>
            <p:nvPr/>
          </p:nvPicPr>
          <p:blipFill>
            <a:blip r:embed="rId5" cstate="print"/>
            <a:srcRect l="1961" r="81691" b="68596"/>
            <a:stretch>
              <a:fillRect/>
            </a:stretch>
          </p:blipFill>
          <p:spPr bwMode="auto">
            <a:xfrm>
              <a:off x="3334" y="1979"/>
              <a:ext cx="1134" cy="1633"/>
            </a:xfrm>
            <a:prstGeom prst="rect">
              <a:avLst/>
            </a:prstGeom>
            <a:noFill/>
          </p:spPr>
        </p:pic>
      </p:grpSp>
      <p:grpSp>
        <p:nvGrpSpPr>
          <p:cNvPr id="36" name="Group 24">
            <a:extLst>
              <a:ext uri="{FF2B5EF4-FFF2-40B4-BE49-F238E27FC236}">
                <a16:creationId xmlns:a16="http://schemas.microsoft.com/office/drawing/2014/main" id="{D0D414A7-74C6-4E00-AA5C-F00F463A71D8}"/>
              </a:ext>
            </a:extLst>
          </p:cNvPr>
          <p:cNvGrpSpPr/>
          <p:nvPr/>
        </p:nvGrpSpPr>
        <p:grpSpPr bwMode="auto">
          <a:xfrm>
            <a:off x="8617163" y="3470786"/>
            <a:ext cx="1039179" cy="2023113"/>
            <a:chOff x="3107" y="1842"/>
            <a:chExt cx="1089" cy="1905"/>
          </a:xfrm>
        </p:grpSpPr>
        <p:sp>
          <p:nvSpPr>
            <p:cNvPr id="37" name="Rectangle 13">
              <a:extLst>
                <a:ext uri="{FF2B5EF4-FFF2-40B4-BE49-F238E27FC236}">
                  <a16:creationId xmlns:a16="http://schemas.microsoft.com/office/drawing/2014/main" id="{4CF79EAA-A8AE-416B-B11A-35B893428E90}"/>
                </a:ext>
              </a:extLst>
            </p:cNvPr>
            <p:cNvSpPr>
              <a:spLocks noChangeArrowheads="1"/>
            </p:cNvSpPr>
            <p:nvPr/>
          </p:nvSpPr>
          <p:spPr bwMode="ltGray">
            <a:xfrm>
              <a:off x="3107" y="3339"/>
              <a:ext cx="1089" cy="408"/>
            </a:xfrm>
            <a:prstGeom prst="rect">
              <a:avLst/>
            </a:prstGeom>
            <a:noFill/>
            <a:ln w="9525" algn="ctr">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自我满足</a:t>
              </a:r>
              <a:endParaRPr lang="zh-CN" altLang="en-US" sz="2800">
                <a:latin typeface="+mn-ea"/>
              </a:endParaRPr>
            </a:p>
          </p:txBody>
        </p:sp>
        <p:pic>
          <p:nvPicPr>
            <p:cNvPr id="38" name="Picture 23">
              <a:extLst>
                <a:ext uri="{FF2B5EF4-FFF2-40B4-BE49-F238E27FC236}">
                  <a16:creationId xmlns:a16="http://schemas.microsoft.com/office/drawing/2014/main" id="{7BB84A2D-4157-46B6-81DE-A6EDC74DFB57}"/>
                </a:ext>
              </a:extLst>
            </p:cNvPr>
            <p:cNvPicPr>
              <a:picLocks noChangeAspect="1" noChangeArrowheads="1"/>
            </p:cNvPicPr>
            <p:nvPr/>
          </p:nvPicPr>
          <p:blipFill>
            <a:blip r:embed="rId6" cstate="print"/>
            <a:srcRect l="1814" r="82767" b="67935"/>
            <a:stretch>
              <a:fillRect/>
            </a:stretch>
          </p:blipFill>
          <p:spPr bwMode="auto">
            <a:xfrm>
              <a:off x="3152" y="1842"/>
              <a:ext cx="990" cy="1543"/>
            </a:xfrm>
            <a:prstGeom prst="rect">
              <a:avLst/>
            </a:prstGeom>
            <a:noFill/>
          </p:spPr>
        </p:pic>
      </p:grpSp>
      <p:grpSp>
        <p:nvGrpSpPr>
          <p:cNvPr id="39" name="Group 26">
            <a:extLst>
              <a:ext uri="{FF2B5EF4-FFF2-40B4-BE49-F238E27FC236}">
                <a16:creationId xmlns:a16="http://schemas.microsoft.com/office/drawing/2014/main" id="{CA2AD390-D1AD-42AC-9D5F-6A78E56C72E9}"/>
              </a:ext>
            </a:extLst>
          </p:cNvPr>
          <p:cNvGrpSpPr/>
          <p:nvPr/>
        </p:nvGrpSpPr>
        <p:grpSpPr bwMode="auto">
          <a:xfrm>
            <a:off x="7465035" y="4190866"/>
            <a:ext cx="1039179" cy="2075076"/>
            <a:chOff x="3470" y="2251"/>
            <a:chExt cx="1089" cy="1950"/>
          </a:xfrm>
        </p:grpSpPr>
        <p:sp>
          <p:nvSpPr>
            <p:cNvPr id="40" name="Rectangle 12">
              <a:extLst>
                <a:ext uri="{FF2B5EF4-FFF2-40B4-BE49-F238E27FC236}">
                  <a16:creationId xmlns:a16="http://schemas.microsoft.com/office/drawing/2014/main" id="{C23FDC34-5578-48BA-9833-27465A058D8C}"/>
                </a:ext>
              </a:extLst>
            </p:cNvPr>
            <p:cNvSpPr>
              <a:spLocks noChangeArrowheads="1"/>
            </p:cNvSpPr>
            <p:nvPr/>
          </p:nvSpPr>
          <p:spPr bwMode="ltGray">
            <a:xfrm>
              <a:off x="3470" y="3793"/>
              <a:ext cx="1089" cy="408"/>
            </a:xfrm>
            <a:prstGeom prst="rect">
              <a:avLst/>
            </a:prstGeom>
            <a:noFill/>
            <a:ln w="9525" algn="ctr">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羞怯</a:t>
              </a:r>
              <a:endParaRPr lang="zh-CN" altLang="en-US" sz="2800">
                <a:latin typeface="+mn-ea"/>
              </a:endParaRPr>
            </a:p>
          </p:txBody>
        </p:sp>
        <p:pic>
          <p:nvPicPr>
            <p:cNvPr id="41" name="Picture 25">
              <a:extLst>
                <a:ext uri="{FF2B5EF4-FFF2-40B4-BE49-F238E27FC236}">
                  <a16:creationId xmlns:a16="http://schemas.microsoft.com/office/drawing/2014/main" id="{12F67133-E8C7-4BEE-BF44-98A4CC5A34E8}"/>
                </a:ext>
              </a:extLst>
            </p:cNvPr>
            <p:cNvPicPr>
              <a:picLocks noChangeAspect="1" noChangeArrowheads="1"/>
            </p:cNvPicPr>
            <p:nvPr/>
          </p:nvPicPr>
          <p:blipFill>
            <a:blip r:embed="rId7" cstate="print"/>
            <a:srcRect r="84375" b="66142"/>
            <a:stretch>
              <a:fillRect/>
            </a:stretch>
          </p:blipFill>
          <p:spPr bwMode="auto">
            <a:xfrm>
              <a:off x="3515" y="2251"/>
              <a:ext cx="949" cy="1542"/>
            </a:xfrm>
            <a:prstGeom prst="rect">
              <a:avLst/>
            </a:prstGeom>
            <a:noFill/>
          </p:spPr>
        </p:pic>
      </p:grpSp>
      <p:grpSp>
        <p:nvGrpSpPr>
          <p:cNvPr id="42" name="Group 29">
            <a:extLst>
              <a:ext uri="{FF2B5EF4-FFF2-40B4-BE49-F238E27FC236}">
                <a16:creationId xmlns:a16="http://schemas.microsoft.com/office/drawing/2014/main" id="{372B3E5D-7494-4B33-800D-3941E702FA55}"/>
              </a:ext>
            </a:extLst>
          </p:cNvPr>
          <p:cNvGrpSpPr/>
          <p:nvPr/>
        </p:nvGrpSpPr>
        <p:grpSpPr bwMode="auto">
          <a:xfrm>
            <a:off x="1992427" y="4334882"/>
            <a:ext cx="1039179" cy="1675535"/>
            <a:chOff x="0" y="2523"/>
            <a:chExt cx="1089" cy="1633"/>
          </a:xfrm>
        </p:grpSpPr>
        <p:sp>
          <p:nvSpPr>
            <p:cNvPr id="43" name="Rectangle 15">
              <a:extLst>
                <a:ext uri="{FF2B5EF4-FFF2-40B4-BE49-F238E27FC236}">
                  <a16:creationId xmlns:a16="http://schemas.microsoft.com/office/drawing/2014/main" id="{C93C98F3-7DCE-47D8-8CFC-269C5BAFE64C}"/>
                </a:ext>
              </a:extLst>
            </p:cNvPr>
            <p:cNvSpPr>
              <a:spLocks noChangeArrowheads="1"/>
            </p:cNvSpPr>
            <p:nvPr/>
          </p:nvSpPr>
          <p:spPr bwMode="ltGray">
            <a:xfrm>
              <a:off x="0" y="3748"/>
              <a:ext cx="1089" cy="408"/>
            </a:xfrm>
            <a:prstGeom prst="rect">
              <a:avLst/>
            </a:prstGeom>
            <a:noFill/>
            <a:ln w="9525" algn="ctr">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暴怒</a:t>
              </a:r>
              <a:endParaRPr lang="zh-CN" altLang="en-US" sz="2800">
                <a:latin typeface="+mn-ea"/>
              </a:endParaRPr>
            </a:p>
          </p:txBody>
        </p:sp>
        <p:pic>
          <p:nvPicPr>
            <p:cNvPr id="44" name="Picture 27">
              <a:extLst>
                <a:ext uri="{FF2B5EF4-FFF2-40B4-BE49-F238E27FC236}">
                  <a16:creationId xmlns:a16="http://schemas.microsoft.com/office/drawing/2014/main" id="{B18D24B1-C9B0-45A1-8629-8E54FC4289FB}"/>
                </a:ext>
              </a:extLst>
            </p:cNvPr>
            <p:cNvPicPr>
              <a:picLocks noChangeAspect="1" noChangeArrowheads="1"/>
            </p:cNvPicPr>
            <p:nvPr/>
          </p:nvPicPr>
          <p:blipFill>
            <a:blip r:embed="rId8" cstate="print"/>
            <a:srcRect r="82813" b="70074"/>
            <a:stretch>
              <a:fillRect/>
            </a:stretch>
          </p:blipFill>
          <p:spPr bwMode="auto">
            <a:xfrm>
              <a:off x="0" y="2523"/>
              <a:ext cx="938" cy="1225"/>
            </a:xfrm>
            <a:prstGeom prst="rect">
              <a:avLst/>
            </a:prstGeom>
            <a:noFill/>
          </p:spPr>
        </p:pic>
      </p:grpSp>
      <p:grpSp>
        <p:nvGrpSpPr>
          <p:cNvPr id="45" name="Group 31">
            <a:extLst>
              <a:ext uri="{FF2B5EF4-FFF2-40B4-BE49-F238E27FC236}">
                <a16:creationId xmlns:a16="http://schemas.microsoft.com/office/drawing/2014/main" id="{FB60229F-EE6A-409C-AEF5-4579110A34D5}"/>
              </a:ext>
            </a:extLst>
          </p:cNvPr>
          <p:cNvGrpSpPr/>
          <p:nvPr/>
        </p:nvGrpSpPr>
        <p:grpSpPr bwMode="auto">
          <a:xfrm>
            <a:off x="3864635" y="4262874"/>
            <a:ext cx="1039179" cy="2180158"/>
            <a:chOff x="1338" y="2115"/>
            <a:chExt cx="1089" cy="2041"/>
          </a:xfrm>
        </p:grpSpPr>
        <p:sp>
          <p:nvSpPr>
            <p:cNvPr id="46" name="Rectangle 14">
              <a:extLst>
                <a:ext uri="{FF2B5EF4-FFF2-40B4-BE49-F238E27FC236}">
                  <a16:creationId xmlns:a16="http://schemas.microsoft.com/office/drawing/2014/main" id="{7C1C89CB-4BD0-4FE2-8789-010636F05BD7}"/>
                </a:ext>
              </a:extLst>
            </p:cNvPr>
            <p:cNvSpPr>
              <a:spLocks noChangeArrowheads="1"/>
            </p:cNvSpPr>
            <p:nvPr/>
          </p:nvSpPr>
          <p:spPr bwMode="ltGray">
            <a:xfrm>
              <a:off x="1338" y="3748"/>
              <a:ext cx="1089" cy="408"/>
            </a:xfrm>
            <a:prstGeom prst="rect">
              <a:avLst/>
            </a:prstGeom>
            <a:noFill/>
            <a:ln w="9525" algn="ctr">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疑惑</a:t>
              </a:r>
            </a:p>
          </p:txBody>
        </p:sp>
        <p:pic>
          <p:nvPicPr>
            <p:cNvPr id="47" name="Picture 30">
              <a:extLst>
                <a:ext uri="{FF2B5EF4-FFF2-40B4-BE49-F238E27FC236}">
                  <a16:creationId xmlns:a16="http://schemas.microsoft.com/office/drawing/2014/main" id="{4C4C91F0-2F22-4CB8-8E36-E90182D6EA93}"/>
                </a:ext>
              </a:extLst>
            </p:cNvPr>
            <p:cNvPicPr>
              <a:picLocks noChangeAspect="1" noChangeArrowheads="1"/>
            </p:cNvPicPr>
            <p:nvPr/>
          </p:nvPicPr>
          <p:blipFill>
            <a:blip r:embed="rId9" cstate="print"/>
            <a:srcRect r="87500" b="69304"/>
            <a:stretch>
              <a:fillRect/>
            </a:stretch>
          </p:blipFill>
          <p:spPr bwMode="auto">
            <a:xfrm>
              <a:off x="1429" y="2115"/>
              <a:ext cx="935" cy="1633"/>
            </a:xfrm>
            <a:prstGeom prst="rect">
              <a:avLst/>
            </a:prstGeom>
            <a:noFill/>
          </p:spPr>
        </p:pic>
      </p:grpSp>
      <p:grpSp>
        <p:nvGrpSpPr>
          <p:cNvPr id="48" name="Group 33">
            <a:extLst>
              <a:ext uri="{FF2B5EF4-FFF2-40B4-BE49-F238E27FC236}">
                <a16:creationId xmlns:a16="http://schemas.microsoft.com/office/drawing/2014/main" id="{84690457-2E92-4A1D-8ECD-091EBB03CCA7}"/>
              </a:ext>
            </a:extLst>
          </p:cNvPr>
          <p:cNvGrpSpPr/>
          <p:nvPr/>
        </p:nvGrpSpPr>
        <p:grpSpPr bwMode="auto">
          <a:xfrm>
            <a:off x="5304795" y="3974842"/>
            <a:ext cx="990437" cy="1832579"/>
            <a:chOff x="2336" y="2069"/>
            <a:chExt cx="1089" cy="1769"/>
          </a:xfrm>
        </p:grpSpPr>
        <p:sp>
          <p:nvSpPr>
            <p:cNvPr id="49" name="Rectangle 16">
              <a:extLst>
                <a:ext uri="{FF2B5EF4-FFF2-40B4-BE49-F238E27FC236}">
                  <a16:creationId xmlns:a16="http://schemas.microsoft.com/office/drawing/2014/main" id="{4B07B8D0-D386-4471-85CA-E12C64918DF1}"/>
                </a:ext>
              </a:extLst>
            </p:cNvPr>
            <p:cNvSpPr>
              <a:spLocks noChangeArrowheads="1"/>
            </p:cNvSpPr>
            <p:nvPr/>
          </p:nvSpPr>
          <p:spPr bwMode="ltGray">
            <a:xfrm>
              <a:off x="2336" y="3430"/>
              <a:ext cx="1089" cy="408"/>
            </a:xfrm>
            <a:prstGeom prst="rect">
              <a:avLst/>
            </a:prstGeom>
            <a:noFill/>
            <a:ln w="9525" algn="ctr">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做作</a:t>
              </a:r>
              <a:endParaRPr lang="zh-CN" altLang="en-US" sz="2800">
                <a:latin typeface="+mn-ea"/>
              </a:endParaRPr>
            </a:p>
          </p:txBody>
        </p:sp>
        <p:pic>
          <p:nvPicPr>
            <p:cNvPr id="50" name="Picture 32">
              <a:extLst>
                <a:ext uri="{FF2B5EF4-FFF2-40B4-BE49-F238E27FC236}">
                  <a16:creationId xmlns:a16="http://schemas.microsoft.com/office/drawing/2014/main" id="{F60B7E76-5DBC-480A-83E7-47930C7BDD03}"/>
                </a:ext>
              </a:extLst>
            </p:cNvPr>
            <p:cNvPicPr>
              <a:picLocks noChangeAspect="1" noChangeArrowheads="1"/>
            </p:cNvPicPr>
            <p:nvPr/>
          </p:nvPicPr>
          <p:blipFill>
            <a:blip r:embed="rId10" cstate="print"/>
            <a:srcRect r="84375" b="69170"/>
            <a:stretch>
              <a:fillRect/>
            </a:stretch>
          </p:blipFill>
          <p:spPr bwMode="auto">
            <a:xfrm>
              <a:off x="2472" y="2069"/>
              <a:ext cx="921" cy="1361"/>
            </a:xfrm>
            <a:prstGeom prst="rect">
              <a:avLst/>
            </a:prstGeom>
            <a:noFill/>
          </p:spPr>
        </p:pic>
      </p:grpSp>
      <p:sp>
        <p:nvSpPr>
          <p:cNvPr id="2" name="文本框 1">
            <a:extLst>
              <a:ext uri="{FF2B5EF4-FFF2-40B4-BE49-F238E27FC236}">
                <a16:creationId xmlns:a16="http://schemas.microsoft.com/office/drawing/2014/main" id="{97723BC2-F94B-4219-82EB-44A051FC35ED}"/>
              </a:ext>
            </a:extLst>
          </p:cNvPr>
          <p:cNvSpPr txBox="1"/>
          <p:nvPr/>
        </p:nvSpPr>
        <p:spPr>
          <a:xfrm>
            <a:off x="1941534" y="1205361"/>
            <a:ext cx="4744547" cy="1135054"/>
          </a:xfrm>
          <a:prstGeom prst="rect">
            <a:avLst/>
          </a:prstGeom>
          <a:noFill/>
        </p:spPr>
        <p:txBody>
          <a:bodyPr wrap="square" rtlCol="0">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a:t>
            </a:r>
            <a:r>
              <a:rPr lang="en-US" altLang="zh-CN" sz="2400" dirty="0">
                <a:solidFill>
                  <a:schemeClr val="accent2"/>
                </a:solidFill>
                <a:latin typeface="微软雅黑" panose="020B0503020204020204" pitchFamily="34" charset="-122"/>
                <a:ea typeface="微软雅黑" panose="020B0503020204020204" pitchFamily="34" charset="-122"/>
              </a:rPr>
              <a:t>1</a:t>
            </a:r>
            <a:r>
              <a:rPr lang="zh-CN" altLang="en-US" sz="2400" dirty="0">
                <a:solidFill>
                  <a:schemeClr val="accent2"/>
                </a:solidFill>
                <a:latin typeface="微软雅黑" panose="020B0503020204020204" pitchFamily="34" charset="-122"/>
                <a:ea typeface="微软雅黑" panose="020B0503020204020204" pitchFamily="34" charset="-122"/>
              </a:rPr>
              <a:t>）静态无声的非语言沟通</a:t>
            </a:r>
            <a:endParaRPr lang="en-US" altLang="zh-CN" sz="2400" dirty="0">
              <a:solidFill>
                <a:schemeClr val="accent2"/>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accent2"/>
                </a:solidFill>
                <a:latin typeface="微软雅黑" panose="020B0503020204020204" pitchFamily="34" charset="-122"/>
                <a:ea typeface="微软雅黑" panose="020B0503020204020204" pitchFamily="34" charset="-122"/>
              </a:rPr>
              <a:t>         ——</a:t>
            </a:r>
            <a:r>
              <a:rPr lang="zh-CN" altLang="en-US" sz="2400" dirty="0">
                <a:solidFill>
                  <a:schemeClr val="accent2"/>
                </a:solidFill>
                <a:latin typeface="微软雅黑" panose="020B0503020204020204" pitchFamily="34" charset="-122"/>
                <a:ea typeface="微软雅黑" panose="020B0503020204020204" pitchFamily="34" charset="-122"/>
              </a:rPr>
              <a:t>静态姿势</a:t>
            </a:r>
          </a:p>
        </p:txBody>
      </p:sp>
    </p:spTree>
    <p:extLst>
      <p:ext uri="{BB962C8B-B14F-4D97-AF65-F5344CB8AC3E}">
        <p14:creationId xmlns:p14="http://schemas.microsoft.com/office/powerpoint/2010/main" val="3817478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576650"/>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2053558" y="613453"/>
            <a:ext cx="2339102"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二、非语言沟通</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a:extLst>
              <a:ext uri="{FF2B5EF4-FFF2-40B4-BE49-F238E27FC236}">
                <a16:creationId xmlns:a16="http://schemas.microsoft.com/office/drawing/2014/main" id="{162198BB-77C6-4F36-9219-5E97BB98CF5E}"/>
              </a:ext>
            </a:extLst>
          </p:cNvPr>
          <p:cNvGrpSpPr/>
          <p:nvPr/>
        </p:nvGrpSpPr>
        <p:grpSpPr>
          <a:xfrm>
            <a:off x="204811" y="126601"/>
            <a:ext cx="13446782" cy="6585572"/>
            <a:chOff x="204811" y="126601"/>
            <a:chExt cx="13446782" cy="6585572"/>
          </a:xfrm>
        </p:grpSpPr>
        <p:cxnSp>
          <p:nvCxnSpPr>
            <p:cNvPr id="13" name="直接连接符 12">
              <a:extLst>
                <a:ext uri="{FF2B5EF4-FFF2-40B4-BE49-F238E27FC236}">
                  <a16:creationId xmlns:a16="http://schemas.microsoft.com/office/drawing/2014/main" id="{D15B9FCE-6E68-4E97-8D02-232FDC849EBD}"/>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A0E947D9-4CAE-4E77-A8B8-5331864F0B2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a:extLst>
                <a:ext uri="{FF2B5EF4-FFF2-40B4-BE49-F238E27FC236}">
                  <a16:creationId xmlns:a16="http://schemas.microsoft.com/office/drawing/2014/main" id="{4BEF7F5D-6C26-4067-840D-7D4813046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6" name="组合 15">
              <a:extLst>
                <a:ext uri="{FF2B5EF4-FFF2-40B4-BE49-F238E27FC236}">
                  <a16:creationId xmlns:a16="http://schemas.microsoft.com/office/drawing/2014/main" id="{5F3CB3C8-4DDF-4B95-A2D9-6B2738C5C682}"/>
                </a:ext>
              </a:extLst>
            </p:cNvPr>
            <p:cNvGrpSpPr/>
            <p:nvPr/>
          </p:nvGrpSpPr>
          <p:grpSpPr>
            <a:xfrm>
              <a:off x="204811" y="126601"/>
              <a:ext cx="1966889" cy="305197"/>
              <a:chOff x="306410" y="1828002"/>
              <a:chExt cx="5429253" cy="900955"/>
            </a:xfrm>
          </p:grpSpPr>
          <p:grpSp>
            <p:nvGrpSpPr>
              <p:cNvPr id="17" name="组合 16">
                <a:extLst>
                  <a:ext uri="{FF2B5EF4-FFF2-40B4-BE49-F238E27FC236}">
                    <a16:creationId xmlns:a16="http://schemas.microsoft.com/office/drawing/2014/main" id="{1FCC74FC-3DC2-456E-9376-62ECDBA8C699}"/>
                  </a:ext>
                </a:extLst>
              </p:cNvPr>
              <p:cNvGrpSpPr/>
              <p:nvPr/>
            </p:nvGrpSpPr>
            <p:grpSpPr>
              <a:xfrm>
                <a:off x="1438485" y="1828003"/>
                <a:ext cx="4297178" cy="900954"/>
                <a:chOff x="511385" y="2831303"/>
                <a:chExt cx="4297178" cy="900954"/>
              </a:xfrm>
            </p:grpSpPr>
            <p:grpSp>
              <p:nvGrpSpPr>
                <p:cNvPr id="19" name="组合 18">
                  <a:extLst>
                    <a:ext uri="{FF2B5EF4-FFF2-40B4-BE49-F238E27FC236}">
                      <a16:creationId xmlns:a16="http://schemas.microsoft.com/office/drawing/2014/main" id="{ECA05114-DADC-4EDB-9E99-D4B9A94672B4}"/>
                    </a:ext>
                  </a:extLst>
                </p:cNvPr>
                <p:cNvGrpSpPr/>
                <p:nvPr/>
              </p:nvGrpSpPr>
              <p:grpSpPr>
                <a:xfrm>
                  <a:off x="1643460" y="2831304"/>
                  <a:ext cx="3165103" cy="900953"/>
                  <a:chOff x="1643460" y="3128803"/>
                  <a:chExt cx="3165103" cy="900953"/>
                </a:xfrm>
                <a:solidFill>
                  <a:schemeClr val="accent2"/>
                </a:solidFill>
              </p:grpSpPr>
              <p:sp>
                <p:nvSpPr>
                  <p:cNvPr id="21" name="椭圆 20">
                    <a:extLst>
                      <a:ext uri="{FF2B5EF4-FFF2-40B4-BE49-F238E27FC236}">
                        <a16:creationId xmlns:a16="http://schemas.microsoft.com/office/drawing/2014/main" id="{DF5935C7-4B27-4F0A-9ADC-AB559FCECAB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a:extLst>
                      <a:ext uri="{FF2B5EF4-FFF2-40B4-BE49-F238E27FC236}">
                        <a16:creationId xmlns:a16="http://schemas.microsoft.com/office/drawing/2014/main" id="{AE9C34C4-CAA5-4DB5-B3B6-E2A33EF53CD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a:extLst>
                      <a:ext uri="{FF2B5EF4-FFF2-40B4-BE49-F238E27FC236}">
                        <a16:creationId xmlns:a16="http://schemas.microsoft.com/office/drawing/2014/main" id="{DF11725E-3EDB-42CB-B82B-DF43DECBA93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a:extLst>
                    <a:ext uri="{FF2B5EF4-FFF2-40B4-BE49-F238E27FC236}">
                      <a16:creationId xmlns:a16="http://schemas.microsoft.com/office/drawing/2014/main" id="{55889832-EA2A-43CC-86E5-66B040E83EB3}"/>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a:extLst>
                  <a:ext uri="{FF2B5EF4-FFF2-40B4-BE49-F238E27FC236}">
                    <a16:creationId xmlns:a16="http://schemas.microsoft.com/office/drawing/2014/main" id="{013ECCD9-4209-4A7A-888F-1F326255A0D6}"/>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 name="文本框 1">
            <a:extLst>
              <a:ext uri="{FF2B5EF4-FFF2-40B4-BE49-F238E27FC236}">
                <a16:creationId xmlns:a16="http://schemas.microsoft.com/office/drawing/2014/main" id="{97723BC2-F94B-4219-82EB-44A051FC35ED}"/>
              </a:ext>
            </a:extLst>
          </p:cNvPr>
          <p:cNvSpPr txBox="1"/>
          <p:nvPr/>
        </p:nvSpPr>
        <p:spPr>
          <a:xfrm>
            <a:off x="1928985" y="1196417"/>
            <a:ext cx="4744547" cy="1135054"/>
          </a:xfrm>
          <a:prstGeom prst="rect">
            <a:avLst/>
          </a:prstGeom>
          <a:noFill/>
        </p:spPr>
        <p:txBody>
          <a:bodyPr wrap="square" rtlCol="0">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a:t>
            </a:r>
            <a:r>
              <a:rPr lang="en-US" altLang="zh-CN" sz="2400" dirty="0">
                <a:solidFill>
                  <a:schemeClr val="accent2"/>
                </a:solidFill>
                <a:latin typeface="微软雅黑" panose="020B0503020204020204" pitchFamily="34" charset="-122"/>
                <a:ea typeface="微软雅黑" panose="020B0503020204020204" pitchFamily="34" charset="-122"/>
              </a:rPr>
              <a:t>1</a:t>
            </a:r>
            <a:r>
              <a:rPr lang="zh-CN" altLang="en-US" sz="2400" dirty="0">
                <a:solidFill>
                  <a:schemeClr val="accent2"/>
                </a:solidFill>
                <a:latin typeface="微软雅黑" panose="020B0503020204020204" pitchFamily="34" charset="-122"/>
                <a:ea typeface="微软雅黑" panose="020B0503020204020204" pitchFamily="34" charset="-122"/>
              </a:rPr>
              <a:t>）静态无声的非语言沟通</a:t>
            </a:r>
            <a:endParaRPr lang="en-US" altLang="zh-CN" sz="2400" dirty="0">
              <a:solidFill>
                <a:schemeClr val="accent2"/>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accent2"/>
                </a:solidFill>
                <a:latin typeface="微软雅黑" panose="020B0503020204020204" pitchFamily="34" charset="-122"/>
                <a:ea typeface="微软雅黑" panose="020B0503020204020204" pitchFamily="34" charset="-122"/>
              </a:rPr>
              <a:t>         ——</a:t>
            </a:r>
            <a:r>
              <a:rPr lang="zh-CN" altLang="en-US" sz="2400" dirty="0">
                <a:solidFill>
                  <a:schemeClr val="accent2"/>
                </a:solidFill>
                <a:latin typeface="微软雅黑" panose="020B0503020204020204" pitchFamily="34" charset="-122"/>
                <a:ea typeface="微软雅黑" panose="020B0503020204020204" pitchFamily="34" charset="-122"/>
              </a:rPr>
              <a:t>空间距离</a:t>
            </a:r>
          </a:p>
        </p:txBody>
      </p:sp>
      <p:grpSp>
        <p:nvGrpSpPr>
          <p:cNvPr id="51" name="组合 50">
            <a:extLst>
              <a:ext uri="{FF2B5EF4-FFF2-40B4-BE49-F238E27FC236}">
                <a16:creationId xmlns:a16="http://schemas.microsoft.com/office/drawing/2014/main" id="{BCC0ECC0-187B-409C-8E55-B5FBB5B44253}"/>
              </a:ext>
            </a:extLst>
          </p:cNvPr>
          <p:cNvGrpSpPr/>
          <p:nvPr/>
        </p:nvGrpSpPr>
        <p:grpSpPr>
          <a:xfrm>
            <a:off x="1563370" y="2393341"/>
            <a:ext cx="8064500" cy="3434080"/>
            <a:chOff x="2255" y="4135"/>
            <a:chExt cx="12700" cy="5408"/>
          </a:xfrm>
        </p:grpSpPr>
        <p:sp>
          <p:nvSpPr>
            <p:cNvPr id="52" name="Freeform 4">
              <a:extLst>
                <a:ext uri="{FF2B5EF4-FFF2-40B4-BE49-F238E27FC236}">
                  <a16:creationId xmlns:a16="http://schemas.microsoft.com/office/drawing/2014/main" id="{823A6456-5DB1-4776-821C-3CC915D449B0}"/>
                </a:ext>
              </a:extLst>
            </p:cNvPr>
            <p:cNvSpPr/>
            <p:nvPr/>
          </p:nvSpPr>
          <p:spPr bwMode="gray">
            <a:xfrm>
              <a:off x="14042" y="4200"/>
              <a:ext cx="903" cy="1333"/>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p:spPr>
          <p:style>
            <a:lnRef idx="1">
              <a:schemeClr val="accent3"/>
            </a:lnRef>
            <a:fillRef idx="2">
              <a:schemeClr val="accent3"/>
            </a:fillRef>
            <a:effectRef idx="1">
              <a:schemeClr val="accent3"/>
            </a:effectRef>
            <a:fontRef idx="minor">
              <a:schemeClr val="dk1"/>
            </a:fontRef>
          </p:style>
          <p:txBody>
            <a:bodyPr/>
            <a:lstStyle/>
            <a:p>
              <a:endParaRPr lang="zh-CN" altLang="en-US" sz="2400">
                <a:latin typeface="+mn-ea"/>
              </a:endParaRPr>
            </a:p>
          </p:txBody>
        </p:sp>
        <p:sp>
          <p:nvSpPr>
            <p:cNvPr id="53" name="Freeform 5">
              <a:extLst>
                <a:ext uri="{FF2B5EF4-FFF2-40B4-BE49-F238E27FC236}">
                  <a16:creationId xmlns:a16="http://schemas.microsoft.com/office/drawing/2014/main" id="{AECEB6BB-A9E3-455E-8166-C5FAD715C835}"/>
                </a:ext>
              </a:extLst>
            </p:cNvPr>
            <p:cNvSpPr/>
            <p:nvPr/>
          </p:nvSpPr>
          <p:spPr bwMode="gray">
            <a:xfrm>
              <a:off x="9709" y="4200"/>
              <a:ext cx="5246" cy="853"/>
            </a:xfrm>
            <a:custGeom>
              <a:avLst/>
              <a:gdLst/>
              <a:ahLst/>
              <a:cxnLst>
                <a:cxn ang="0">
                  <a:pos x="1478" y="284"/>
                </a:cxn>
                <a:cxn ang="0">
                  <a:pos x="0" y="284"/>
                </a:cxn>
                <a:cxn ang="0">
                  <a:pos x="446" y="0"/>
                </a:cxn>
                <a:cxn ang="0">
                  <a:pos x="1786" y="0"/>
                </a:cxn>
                <a:cxn ang="0">
                  <a:pos x="1478" y="284"/>
                </a:cxn>
              </a:cxnLst>
              <a:rect l="0" t="0" r="r" b="b"/>
              <a:pathLst>
                <a:path w="1786" h="284">
                  <a:moveTo>
                    <a:pt x="1478" y="284"/>
                  </a:moveTo>
                  <a:lnTo>
                    <a:pt x="0" y="284"/>
                  </a:lnTo>
                  <a:lnTo>
                    <a:pt x="446" y="0"/>
                  </a:lnTo>
                  <a:lnTo>
                    <a:pt x="1786" y="0"/>
                  </a:lnTo>
                  <a:lnTo>
                    <a:pt x="1478" y="284"/>
                  </a:lnTo>
                  <a:close/>
                </a:path>
              </a:pathLst>
            </a:custGeom>
          </p:spPr>
          <p:style>
            <a:lnRef idx="1">
              <a:schemeClr val="accent3"/>
            </a:lnRef>
            <a:fillRef idx="2">
              <a:schemeClr val="accent3"/>
            </a:fillRef>
            <a:effectRef idx="1">
              <a:schemeClr val="accent3"/>
            </a:effectRef>
            <a:fontRef idx="minor">
              <a:schemeClr val="dk1"/>
            </a:fontRef>
          </p:style>
          <p:txBody>
            <a:bodyPr/>
            <a:lstStyle/>
            <a:p>
              <a:endParaRPr lang="zh-CN" altLang="en-US" sz="2400">
                <a:latin typeface="+mn-ea"/>
              </a:endParaRPr>
            </a:p>
          </p:txBody>
        </p:sp>
        <p:sp>
          <p:nvSpPr>
            <p:cNvPr id="54" name="Rectangle 6">
              <a:extLst>
                <a:ext uri="{FF2B5EF4-FFF2-40B4-BE49-F238E27FC236}">
                  <a16:creationId xmlns:a16="http://schemas.microsoft.com/office/drawing/2014/main" id="{12E8B05C-4DB7-4DFB-BD59-E77520C6C202}"/>
                </a:ext>
              </a:extLst>
            </p:cNvPr>
            <p:cNvSpPr>
              <a:spLocks noChangeArrowheads="1"/>
            </p:cNvSpPr>
            <p:nvPr/>
          </p:nvSpPr>
          <p:spPr bwMode="gray">
            <a:xfrm>
              <a:off x="9716" y="5053"/>
              <a:ext cx="4343" cy="48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eaLnBrk="0" hangingPunct="0"/>
              <a:endParaRPr lang="zh-CN" altLang="en-US" sz="2400">
                <a:solidFill>
                  <a:schemeClr val="bg1"/>
                </a:solidFill>
                <a:latin typeface="+mn-ea"/>
              </a:endParaRPr>
            </a:p>
          </p:txBody>
        </p:sp>
        <p:sp>
          <p:nvSpPr>
            <p:cNvPr id="55" name="Rectangle 7">
              <a:extLst>
                <a:ext uri="{FF2B5EF4-FFF2-40B4-BE49-F238E27FC236}">
                  <a16:creationId xmlns:a16="http://schemas.microsoft.com/office/drawing/2014/main" id="{8565CE3B-62AA-4DA4-A291-D6EFD6464A1C}"/>
                </a:ext>
              </a:extLst>
            </p:cNvPr>
            <p:cNvSpPr>
              <a:spLocks noChangeArrowheads="1"/>
            </p:cNvSpPr>
            <p:nvPr/>
          </p:nvSpPr>
          <p:spPr bwMode="auto">
            <a:xfrm>
              <a:off x="9970" y="4135"/>
              <a:ext cx="4759" cy="1020"/>
            </a:xfrm>
            <a:prstGeom prst="rect">
              <a:avLst/>
            </a:prstGeom>
            <a:noFill/>
            <a:ln w="9525">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公共距离</a:t>
              </a:r>
              <a:endParaRPr lang="zh-CN" altLang="en-US" sz="2400" dirty="0">
                <a:latin typeface="+mn-ea"/>
              </a:endParaRPr>
            </a:p>
          </p:txBody>
        </p:sp>
        <p:sp>
          <p:nvSpPr>
            <p:cNvPr id="56" name="Freeform 8">
              <a:extLst>
                <a:ext uri="{FF2B5EF4-FFF2-40B4-BE49-F238E27FC236}">
                  <a16:creationId xmlns:a16="http://schemas.microsoft.com/office/drawing/2014/main" id="{05FCE595-C0B0-4A55-9062-FBE45AF69439}"/>
                </a:ext>
              </a:extLst>
            </p:cNvPr>
            <p:cNvSpPr/>
            <p:nvPr/>
          </p:nvSpPr>
          <p:spPr bwMode="gray">
            <a:xfrm>
              <a:off x="13249" y="5525"/>
              <a:ext cx="906" cy="1325"/>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p:spPr>
          <p:style>
            <a:lnRef idx="1">
              <a:schemeClr val="accent5"/>
            </a:lnRef>
            <a:fillRef idx="2">
              <a:schemeClr val="accent5"/>
            </a:fillRef>
            <a:effectRef idx="1">
              <a:schemeClr val="accent5"/>
            </a:effectRef>
            <a:fontRef idx="minor">
              <a:schemeClr val="dk1"/>
            </a:fontRef>
          </p:style>
          <p:txBody>
            <a:bodyPr/>
            <a:lstStyle/>
            <a:p>
              <a:endParaRPr lang="zh-CN" altLang="en-US" sz="2400">
                <a:latin typeface="+mn-ea"/>
              </a:endParaRPr>
            </a:p>
          </p:txBody>
        </p:sp>
        <p:sp>
          <p:nvSpPr>
            <p:cNvPr id="57" name="Freeform 9">
              <a:extLst>
                <a:ext uri="{FF2B5EF4-FFF2-40B4-BE49-F238E27FC236}">
                  <a16:creationId xmlns:a16="http://schemas.microsoft.com/office/drawing/2014/main" id="{49B87870-8BCB-4148-B71B-6FA08A3A589F}"/>
                </a:ext>
              </a:extLst>
            </p:cNvPr>
            <p:cNvSpPr/>
            <p:nvPr/>
          </p:nvSpPr>
          <p:spPr bwMode="gray">
            <a:xfrm>
              <a:off x="8525" y="5525"/>
              <a:ext cx="5637" cy="850"/>
            </a:xfrm>
            <a:custGeom>
              <a:avLst/>
              <a:gdLst/>
              <a:ahLst/>
              <a:cxnLst>
                <a:cxn ang="0">
                  <a:pos x="1612" y="284"/>
                </a:cxn>
                <a:cxn ang="0">
                  <a:pos x="0" y="284"/>
                </a:cxn>
                <a:cxn ang="0">
                  <a:pos x="446" y="0"/>
                </a:cxn>
                <a:cxn ang="0">
                  <a:pos x="1920" y="0"/>
                </a:cxn>
                <a:cxn ang="0">
                  <a:pos x="1612" y="284"/>
                </a:cxn>
              </a:cxnLst>
              <a:rect l="0" t="0" r="r" b="b"/>
              <a:pathLst>
                <a:path w="1920" h="284">
                  <a:moveTo>
                    <a:pt x="1612" y="284"/>
                  </a:moveTo>
                  <a:lnTo>
                    <a:pt x="0" y="284"/>
                  </a:lnTo>
                  <a:lnTo>
                    <a:pt x="446" y="0"/>
                  </a:lnTo>
                  <a:lnTo>
                    <a:pt x="1920" y="0"/>
                  </a:lnTo>
                  <a:lnTo>
                    <a:pt x="1612" y="284"/>
                  </a:lnTo>
                  <a:close/>
                </a:path>
              </a:pathLst>
            </a:custGeom>
          </p:spPr>
          <p:style>
            <a:lnRef idx="1">
              <a:schemeClr val="accent5"/>
            </a:lnRef>
            <a:fillRef idx="2">
              <a:schemeClr val="accent5"/>
            </a:fillRef>
            <a:effectRef idx="1">
              <a:schemeClr val="accent5"/>
            </a:effectRef>
            <a:fontRef idx="minor">
              <a:schemeClr val="dk1"/>
            </a:fontRef>
          </p:style>
          <p:txBody>
            <a:bodyPr/>
            <a:lstStyle/>
            <a:p>
              <a:endParaRPr lang="zh-CN" altLang="en-US" sz="2400">
                <a:latin typeface="+mn-ea"/>
              </a:endParaRPr>
            </a:p>
          </p:txBody>
        </p:sp>
        <p:sp>
          <p:nvSpPr>
            <p:cNvPr id="58" name="Rectangle 10">
              <a:extLst>
                <a:ext uri="{FF2B5EF4-FFF2-40B4-BE49-F238E27FC236}">
                  <a16:creationId xmlns:a16="http://schemas.microsoft.com/office/drawing/2014/main" id="{658A68C0-9440-4FAA-A9DE-F62DA7113B1A}"/>
                </a:ext>
              </a:extLst>
            </p:cNvPr>
            <p:cNvSpPr>
              <a:spLocks noChangeArrowheads="1"/>
            </p:cNvSpPr>
            <p:nvPr/>
          </p:nvSpPr>
          <p:spPr bwMode="gray">
            <a:xfrm>
              <a:off x="8527" y="6375"/>
              <a:ext cx="4732" cy="47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pPr algn="ctr" eaLnBrk="0" hangingPunct="0"/>
              <a:endParaRPr lang="zh-CN" altLang="en-US" sz="2400">
                <a:solidFill>
                  <a:schemeClr val="bg1"/>
                </a:solidFill>
                <a:latin typeface="+mn-ea"/>
              </a:endParaRPr>
            </a:p>
          </p:txBody>
        </p:sp>
        <p:sp>
          <p:nvSpPr>
            <p:cNvPr id="59" name="Rectangle 11">
              <a:extLst>
                <a:ext uri="{FF2B5EF4-FFF2-40B4-BE49-F238E27FC236}">
                  <a16:creationId xmlns:a16="http://schemas.microsoft.com/office/drawing/2014/main" id="{F96B2ACE-60FB-4F7B-BCB9-90651B9C58B5}"/>
                </a:ext>
              </a:extLst>
            </p:cNvPr>
            <p:cNvSpPr>
              <a:spLocks noChangeArrowheads="1"/>
            </p:cNvSpPr>
            <p:nvPr/>
          </p:nvSpPr>
          <p:spPr bwMode="auto">
            <a:xfrm>
              <a:off x="8886" y="5455"/>
              <a:ext cx="4759" cy="1020"/>
            </a:xfrm>
            <a:prstGeom prst="rect">
              <a:avLst/>
            </a:prstGeom>
            <a:noFill/>
            <a:ln w="9525">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社会距离</a:t>
              </a:r>
              <a:endParaRPr lang="zh-CN" altLang="en-US" sz="2400" dirty="0">
                <a:latin typeface="+mn-ea"/>
              </a:endParaRPr>
            </a:p>
          </p:txBody>
        </p:sp>
        <p:sp>
          <p:nvSpPr>
            <p:cNvPr id="60" name="Freeform 12">
              <a:extLst>
                <a:ext uri="{FF2B5EF4-FFF2-40B4-BE49-F238E27FC236}">
                  <a16:creationId xmlns:a16="http://schemas.microsoft.com/office/drawing/2014/main" id="{F29ACD7A-7B88-4951-84E0-2E7902A5F79A}"/>
                </a:ext>
              </a:extLst>
            </p:cNvPr>
            <p:cNvSpPr/>
            <p:nvPr/>
          </p:nvSpPr>
          <p:spPr bwMode="gray">
            <a:xfrm>
              <a:off x="12456" y="6835"/>
              <a:ext cx="901" cy="1330"/>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p:spPr>
          <p:style>
            <a:lnRef idx="1">
              <a:schemeClr val="accent6"/>
            </a:lnRef>
            <a:fillRef idx="2">
              <a:schemeClr val="accent6"/>
            </a:fillRef>
            <a:effectRef idx="1">
              <a:schemeClr val="accent6"/>
            </a:effectRef>
            <a:fontRef idx="minor">
              <a:schemeClr val="dk1"/>
            </a:fontRef>
          </p:style>
          <p:txBody>
            <a:bodyPr/>
            <a:lstStyle/>
            <a:p>
              <a:endParaRPr lang="zh-CN" altLang="en-US" sz="2400">
                <a:latin typeface="+mn-ea"/>
              </a:endParaRPr>
            </a:p>
          </p:txBody>
        </p:sp>
        <p:sp>
          <p:nvSpPr>
            <p:cNvPr id="61" name="Freeform 13">
              <a:extLst>
                <a:ext uri="{FF2B5EF4-FFF2-40B4-BE49-F238E27FC236}">
                  <a16:creationId xmlns:a16="http://schemas.microsoft.com/office/drawing/2014/main" id="{AB55879C-D63B-44C1-8891-B7B0D8091183}"/>
                </a:ext>
              </a:extLst>
            </p:cNvPr>
            <p:cNvSpPr/>
            <p:nvPr/>
          </p:nvSpPr>
          <p:spPr bwMode="gray">
            <a:xfrm>
              <a:off x="7351" y="6835"/>
              <a:ext cx="6016" cy="858"/>
            </a:xfrm>
            <a:custGeom>
              <a:avLst/>
              <a:gdLst/>
              <a:ahLst/>
              <a:cxnLst>
                <a:cxn ang="0">
                  <a:pos x="1742" y="286"/>
                </a:cxn>
                <a:cxn ang="0">
                  <a:pos x="0" y="286"/>
                </a:cxn>
                <a:cxn ang="0">
                  <a:pos x="446" y="0"/>
                </a:cxn>
                <a:cxn ang="0">
                  <a:pos x="2048" y="0"/>
                </a:cxn>
                <a:cxn ang="0">
                  <a:pos x="1742" y="286"/>
                </a:cxn>
              </a:cxnLst>
              <a:rect l="0" t="0" r="r" b="b"/>
              <a:pathLst>
                <a:path w="2048" h="286">
                  <a:moveTo>
                    <a:pt x="1742" y="286"/>
                  </a:moveTo>
                  <a:lnTo>
                    <a:pt x="0" y="286"/>
                  </a:lnTo>
                  <a:lnTo>
                    <a:pt x="446" y="0"/>
                  </a:lnTo>
                  <a:lnTo>
                    <a:pt x="2048" y="0"/>
                  </a:lnTo>
                  <a:lnTo>
                    <a:pt x="1742" y="286"/>
                  </a:lnTo>
                  <a:close/>
                </a:path>
              </a:pathLst>
            </a:custGeom>
          </p:spPr>
          <p:style>
            <a:lnRef idx="1">
              <a:schemeClr val="accent6"/>
            </a:lnRef>
            <a:fillRef idx="2">
              <a:schemeClr val="accent6"/>
            </a:fillRef>
            <a:effectRef idx="1">
              <a:schemeClr val="accent6"/>
            </a:effectRef>
            <a:fontRef idx="minor">
              <a:schemeClr val="dk1"/>
            </a:fontRef>
          </p:style>
          <p:txBody>
            <a:bodyPr/>
            <a:lstStyle/>
            <a:p>
              <a:endParaRPr lang="zh-CN" altLang="en-US" sz="2400">
                <a:latin typeface="+mn-ea"/>
              </a:endParaRPr>
            </a:p>
          </p:txBody>
        </p:sp>
        <p:sp>
          <p:nvSpPr>
            <p:cNvPr id="62" name="Rectangle 14">
              <a:extLst>
                <a:ext uri="{FF2B5EF4-FFF2-40B4-BE49-F238E27FC236}">
                  <a16:creationId xmlns:a16="http://schemas.microsoft.com/office/drawing/2014/main" id="{62756B68-561F-457A-B59A-E52774982B75}"/>
                </a:ext>
              </a:extLst>
            </p:cNvPr>
            <p:cNvSpPr>
              <a:spLocks noChangeArrowheads="1"/>
            </p:cNvSpPr>
            <p:nvPr/>
          </p:nvSpPr>
          <p:spPr bwMode="gray">
            <a:xfrm>
              <a:off x="7353" y="7690"/>
              <a:ext cx="5123" cy="470"/>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ctr" eaLnBrk="0" hangingPunct="0"/>
              <a:endParaRPr lang="zh-CN" altLang="en-US" sz="2400">
                <a:solidFill>
                  <a:schemeClr val="bg1"/>
                </a:solidFill>
                <a:latin typeface="+mn-ea"/>
              </a:endParaRPr>
            </a:p>
          </p:txBody>
        </p:sp>
        <p:sp>
          <p:nvSpPr>
            <p:cNvPr id="63" name="Rectangle 15">
              <a:extLst>
                <a:ext uri="{FF2B5EF4-FFF2-40B4-BE49-F238E27FC236}">
                  <a16:creationId xmlns:a16="http://schemas.microsoft.com/office/drawing/2014/main" id="{840DA566-D832-4B2D-95D0-042E43F96B27}"/>
                </a:ext>
              </a:extLst>
            </p:cNvPr>
            <p:cNvSpPr>
              <a:spLocks noChangeArrowheads="1"/>
            </p:cNvSpPr>
            <p:nvPr/>
          </p:nvSpPr>
          <p:spPr bwMode="auto">
            <a:xfrm>
              <a:off x="7923" y="6775"/>
              <a:ext cx="4759" cy="1020"/>
            </a:xfrm>
            <a:prstGeom prst="rect">
              <a:avLst/>
            </a:prstGeom>
            <a:noFill/>
            <a:ln w="9525">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个人距离</a:t>
              </a:r>
              <a:endParaRPr lang="zh-CN" altLang="en-US" sz="2400" dirty="0">
                <a:latin typeface="+mn-ea"/>
              </a:endParaRPr>
            </a:p>
          </p:txBody>
        </p:sp>
        <p:sp>
          <p:nvSpPr>
            <p:cNvPr id="64" name="Freeform 16">
              <a:extLst>
                <a:ext uri="{FF2B5EF4-FFF2-40B4-BE49-F238E27FC236}">
                  <a16:creationId xmlns:a16="http://schemas.microsoft.com/office/drawing/2014/main" id="{34E2014C-EA0B-4889-AEBD-CCC47558EA20}"/>
                </a:ext>
              </a:extLst>
            </p:cNvPr>
            <p:cNvSpPr/>
            <p:nvPr/>
          </p:nvSpPr>
          <p:spPr bwMode="gray">
            <a:xfrm>
              <a:off x="11616" y="8188"/>
              <a:ext cx="906" cy="1333"/>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p:spPr>
          <p:style>
            <a:lnRef idx="1">
              <a:schemeClr val="accent4"/>
            </a:lnRef>
            <a:fillRef idx="2">
              <a:schemeClr val="accent4"/>
            </a:fillRef>
            <a:effectRef idx="1">
              <a:schemeClr val="accent4"/>
            </a:effectRef>
            <a:fontRef idx="minor">
              <a:schemeClr val="dk1"/>
            </a:fontRef>
          </p:style>
          <p:txBody>
            <a:bodyPr/>
            <a:lstStyle/>
            <a:p>
              <a:endParaRPr lang="zh-CN" altLang="en-US" sz="2400">
                <a:latin typeface="+mn-ea"/>
              </a:endParaRPr>
            </a:p>
          </p:txBody>
        </p:sp>
        <p:sp>
          <p:nvSpPr>
            <p:cNvPr id="65" name="Freeform 17">
              <a:extLst>
                <a:ext uri="{FF2B5EF4-FFF2-40B4-BE49-F238E27FC236}">
                  <a16:creationId xmlns:a16="http://schemas.microsoft.com/office/drawing/2014/main" id="{3053EA83-1AC3-4532-BF69-C0012147FCBF}"/>
                </a:ext>
              </a:extLst>
            </p:cNvPr>
            <p:cNvSpPr/>
            <p:nvPr/>
          </p:nvSpPr>
          <p:spPr bwMode="gray">
            <a:xfrm>
              <a:off x="6119" y="8182"/>
              <a:ext cx="6403" cy="850"/>
            </a:xfrm>
            <a:custGeom>
              <a:avLst/>
              <a:gdLst/>
              <a:ahLst/>
              <a:cxnLst>
                <a:cxn ang="0">
                  <a:pos x="1872" y="284"/>
                </a:cxn>
                <a:cxn ang="0">
                  <a:pos x="0" y="284"/>
                </a:cxn>
                <a:cxn ang="0">
                  <a:pos x="446" y="0"/>
                </a:cxn>
                <a:cxn ang="0">
                  <a:pos x="2180" y="0"/>
                </a:cxn>
                <a:cxn ang="0">
                  <a:pos x="1872" y="284"/>
                </a:cxn>
              </a:cxnLst>
              <a:rect l="0" t="0" r="r" b="b"/>
              <a:pathLst>
                <a:path w="2180" h="284">
                  <a:moveTo>
                    <a:pt x="1872" y="284"/>
                  </a:moveTo>
                  <a:lnTo>
                    <a:pt x="0" y="284"/>
                  </a:lnTo>
                  <a:lnTo>
                    <a:pt x="446" y="0"/>
                  </a:lnTo>
                  <a:lnTo>
                    <a:pt x="2180" y="0"/>
                  </a:lnTo>
                  <a:lnTo>
                    <a:pt x="1872" y="284"/>
                  </a:lnTo>
                  <a:close/>
                </a:path>
              </a:pathLst>
            </a:custGeom>
          </p:spPr>
          <p:style>
            <a:lnRef idx="1">
              <a:schemeClr val="accent4"/>
            </a:lnRef>
            <a:fillRef idx="2">
              <a:schemeClr val="accent4"/>
            </a:fillRef>
            <a:effectRef idx="1">
              <a:schemeClr val="accent4"/>
            </a:effectRef>
            <a:fontRef idx="minor">
              <a:schemeClr val="dk1"/>
            </a:fontRef>
          </p:style>
          <p:txBody>
            <a:bodyPr/>
            <a:lstStyle/>
            <a:p>
              <a:endParaRPr lang="zh-CN" altLang="en-US" sz="2400">
                <a:latin typeface="+mn-ea"/>
              </a:endParaRPr>
            </a:p>
          </p:txBody>
        </p:sp>
        <p:sp>
          <p:nvSpPr>
            <p:cNvPr id="66" name="Rectangle 18">
              <a:extLst>
                <a:ext uri="{FF2B5EF4-FFF2-40B4-BE49-F238E27FC236}">
                  <a16:creationId xmlns:a16="http://schemas.microsoft.com/office/drawing/2014/main" id="{52DB6E70-C5C6-48B9-ADED-D3D084B26C34}"/>
                </a:ext>
              </a:extLst>
            </p:cNvPr>
            <p:cNvSpPr>
              <a:spLocks noChangeArrowheads="1"/>
            </p:cNvSpPr>
            <p:nvPr/>
          </p:nvSpPr>
          <p:spPr bwMode="gray">
            <a:xfrm>
              <a:off x="6119" y="9037"/>
              <a:ext cx="5510" cy="468"/>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eaLnBrk="0" hangingPunct="0"/>
              <a:endParaRPr lang="zh-CN" altLang="en-US" sz="2400">
                <a:solidFill>
                  <a:srgbClr val="080808"/>
                </a:solidFill>
                <a:latin typeface="+mn-ea"/>
              </a:endParaRPr>
            </a:p>
          </p:txBody>
        </p:sp>
        <p:sp>
          <p:nvSpPr>
            <p:cNvPr id="67" name="Rectangle 19">
              <a:extLst>
                <a:ext uri="{FF2B5EF4-FFF2-40B4-BE49-F238E27FC236}">
                  <a16:creationId xmlns:a16="http://schemas.microsoft.com/office/drawing/2014/main" id="{5079EB8C-85CF-42D1-B5F7-3C8683B0DE94}"/>
                </a:ext>
              </a:extLst>
            </p:cNvPr>
            <p:cNvSpPr>
              <a:spLocks noChangeArrowheads="1"/>
            </p:cNvSpPr>
            <p:nvPr/>
          </p:nvSpPr>
          <p:spPr bwMode="auto">
            <a:xfrm>
              <a:off x="6839" y="8215"/>
              <a:ext cx="4759" cy="1020"/>
            </a:xfrm>
            <a:prstGeom prst="rect">
              <a:avLst/>
            </a:prstGeom>
            <a:noFill/>
            <a:ln w="9525">
              <a:noFill/>
              <a:miter lim="800000"/>
            </a:ln>
            <a:effectLst/>
          </p:spPr>
          <p:txBody>
            <a:bodyPr wrap="none" anchor="ctr"/>
            <a:lstStyle/>
            <a:p>
              <a:pPr algn="ct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亲密距离</a:t>
              </a:r>
              <a:endParaRPr lang="zh-CN" altLang="en-US" sz="2400" dirty="0">
                <a:latin typeface="+mn-ea"/>
              </a:endParaRPr>
            </a:p>
          </p:txBody>
        </p:sp>
        <p:sp>
          <p:nvSpPr>
            <p:cNvPr id="68" name="Freeform 20">
              <a:extLst>
                <a:ext uri="{FF2B5EF4-FFF2-40B4-BE49-F238E27FC236}">
                  <a16:creationId xmlns:a16="http://schemas.microsoft.com/office/drawing/2014/main" id="{ECA1151B-8466-4CB0-9916-3EEC303BE4B8}"/>
                </a:ext>
              </a:extLst>
            </p:cNvPr>
            <p:cNvSpPr/>
            <p:nvPr/>
          </p:nvSpPr>
          <p:spPr bwMode="gray">
            <a:xfrm rot="1029716">
              <a:off x="8284" y="4375"/>
              <a:ext cx="1254" cy="2133"/>
            </a:xfrm>
            <a:custGeom>
              <a:avLst/>
              <a:gdLst/>
              <a:ahLst/>
              <a:cxnLst>
                <a:cxn ang="0">
                  <a:pos x="12" y="2464"/>
                </a:cxn>
                <a:cxn ang="0">
                  <a:pos x="56" y="2120"/>
                </a:cxn>
                <a:cxn ang="0">
                  <a:pos x="124" y="1808"/>
                </a:cxn>
                <a:cxn ang="0">
                  <a:pos x="212" y="1524"/>
                </a:cxn>
                <a:cxn ang="0">
                  <a:pos x="316" y="1270"/>
                </a:cxn>
                <a:cxn ang="0">
                  <a:pos x="430" y="1044"/>
                </a:cxn>
                <a:cxn ang="0">
                  <a:pos x="550" y="846"/>
                </a:cxn>
                <a:cxn ang="0">
                  <a:pos x="672" y="674"/>
                </a:cxn>
                <a:cxn ang="0">
                  <a:pos x="792" y="528"/>
                </a:cxn>
                <a:cxn ang="0">
                  <a:pos x="906" y="408"/>
                </a:cxn>
                <a:cxn ang="0">
                  <a:pos x="1010" y="310"/>
                </a:cxn>
                <a:cxn ang="0">
                  <a:pos x="1096" y="236"/>
                </a:cxn>
                <a:cxn ang="0">
                  <a:pos x="1164" y="184"/>
                </a:cxn>
                <a:cxn ang="0">
                  <a:pos x="1208" y="154"/>
                </a:cxn>
                <a:cxn ang="0">
                  <a:pos x="1224" y="144"/>
                </a:cxn>
                <a:cxn ang="0">
                  <a:pos x="1728" y="56"/>
                </a:cxn>
                <a:cxn ang="0">
                  <a:pos x="1568" y="328"/>
                </a:cxn>
                <a:cxn ang="0">
                  <a:pos x="1554" y="332"/>
                </a:cxn>
                <a:cxn ang="0">
                  <a:pos x="1514" y="346"/>
                </a:cxn>
                <a:cxn ang="0">
                  <a:pos x="1452" y="370"/>
                </a:cxn>
                <a:cxn ang="0">
                  <a:pos x="1370" y="410"/>
                </a:cxn>
                <a:cxn ang="0">
                  <a:pos x="1270" y="466"/>
                </a:cxn>
                <a:cxn ang="0">
                  <a:pos x="1158" y="540"/>
                </a:cxn>
                <a:cxn ang="0">
                  <a:pos x="1034" y="636"/>
                </a:cxn>
                <a:cxn ang="0">
                  <a:pos x="904" y="756"/>
                </a:cxn>
                <a:cxn ang="0">
                  <a:pos x="770" y="900"/>
                </a:cxn>
                <a:cxn ang="0">
                  <a:pos x="632" y="1076"/>
                </a:cxn>
                <a:cxn ang="0">
                  <a:pos x="498" y="1280"/>
                </a:cxn>
                <a:cxn ang="0">
                  <a:pos x="370" y="1518"/>
                </a:cxn>
                <a:cxn ang="0">
                  <a:pos x="248" y="1792"/>
                </a:cxn>
                <a:cxn ang="0">
                  <a:pos x="138" y="2104"/>
                </a:cxn>
                <a:cxn ang="0">
                  <a:pos x="42" y="2456"/>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w="0">
              <a:noFill/>
              <a:prstDash val="solid"/>
              <a:round/>
            </a:ln>
          </p:spPr>
          <p:txBody>
            <a:bodyPr/>
            <a:lstStyle/>
            <a:p>
              <a:endParaRPr lang="zh-CN" altLang="en-US" sz="2400">
                <a:latin typeface="+mn-ea"/>
              </a:endParaRPr>
            </a:p>
          </p:txBody>
        </p:sp>
        <p:sp>
          <p:nvSpPr>
            <p:cNvPr id="69" name="Line 21">
              <a:extLst>
                <a:ext uri="{FF2B5EF4-FFF2-40B4-BE49-F238E27FC236}">
                  <a16:creationId xmlns:a16="http://schemas.microsoft.com/office/drawing/2014/main" id="{40F08B8F-218D-4345-8FF1-D552246183F6}"/>
                </a:ext>
              </a:extLst>
            </p:cNvPr>
            <p:cNvSpPr>
              <a:spLocks noChangeShapeType="1"/>
            </p:cNvSpPr>
            <p:nvPr/>
          </p:nvSpPr>
          <p:spPr bwMode="black">
            <a:xfrm flipH="1">
              <a:off x="2263" y="9543"/>
              <a:ext cx="3186" cy="0"/>
            </a:xfrm>
            <a:prstGeom prst="line">
              <a:avLst/>
            </a:prstGeom>
            <a:noFill/>
            <a:ln w="9525">
              <a:solidFill>
                <a:schemeClr val="tx1"/>
              </a:solidFill>
              <a:round/>
            </a:ln>
            <a:effectLst/>
          </p:spPr>
          <p:txBody>
            <a:bodyPr wrap="none" anchor="ctr"/>
            <a:lstStyle/>
            <a:p>
              <a:endParaRPr lang="zh-CN" altLang="en-US" sz="2400">
                <a:latin typeface="+mn-ea"/>
              </a:endParaRPr>
            </a:p>
          </p:txBody>
        </p:sp>
        <p:sp>
          <p:nvSpPr>
            <p:cNvPr id="70" name="Line 22">
              <a:extLst>
                <a:ext uri="{FF2B5EF4-FFF2-40B4-BE49-F238E27FC236}">
                  <a16:creationId xmlns:a16="http://schemas.microsoft.com/office/drawing/2014/main" id="{20A6CD96-8DFE-430E-8C82-A76410E73E48}"/>
                </a:ext>
              </a:extLst>
            </p:cNvPr>
            <p:cNvSpPr>
              <a:spLocks noChangeShapeType="1"/>
            </p:cNvSpPr>
            <p:nvPr/>
          </p:nvSpPr>
          <p:spPr bwMode="black">
            <a:xfrm flipH="1">
              <a:off x="2263" y="8215"/>
              <a:ext cx="4486" cy="0"/>
            </a:xfrm>
            <a:prstGeom prst="line">
              <a:avLst/>
            </a:prstGeom>
            <a:noFill/>
            <a:ln w="9525">
              <a:solidFill>
                <a:schemeClr val="tx1"/>
              </a:solidFill>
              <a:round/>
            </a:ln>
            <a:effectLst/>
          </p:spPr>
          <p:txBody>
            <a:bodyPr wrap="none" anchor="ctr"/>
            <a:lstStyle/>
            <a:p>
              <a:endParaRPr lang="zh-CN" altLang="en-US" sz="2400">
                <a:latin typeface="+mn-ea"/>
              </a:endParaRPr>
            </a:p>
          </p:txBody>
        </p:sp>
        <p:sp>
          <p:nvSpPr>
            <p:cNvPr id="71" name="Line 23">
              <a:extLst>
                <a:ext uri="{FF2B5EF4-FFF2-40B4-BE49-F238E27FC236}">
                  <a16:creationId xmlns:a16="http://schemas.microsoft.com/office/drawing/2014/main" id="{6AC0D95C-B8CF-4649-9BFD-AF9E93B7BD6A}"/>
                </a:ext>
              </a:extLst>
            </p:cNvPr>
            <p:cNvSpPr>
              <a:spLocks noChangeShapeType="1"/>
            </p:cNvSpPr>
            <p:nvPr/>
          </p:nvSpPr>
          <p:spPr bwMode="black">
            <a:xfrm flipH="1">
              <a:off x="2263" y="4263"/>
              <a:ext cx="8392" cy="0"/>
            </a:xfrm>
            <a:prstGeom prst="line">
              <a:avLst/>
            </a:prstGeom>
            <a:noFill/>
            <a:ln w="9525">
              <a:solidFill>
                <a:schemeClr val="tx1"/>
              </a:solidFill>
              <a:round/>
            </a:ln>
            <a:effectLst/>
          </p:spPr>
          <p:txBody>
            <a:bodyPr wrap="none" anchor="ctr"/>
            <a:lstStyle/>
            <a:p>
              <a:endParaRPr lang="zh-CN" altLang="en-US" sz="2400">
                <a:latin typeface="+mn-ea"/>
              </a:endParaRPr>
            </a:p>
          </p:txBody>
        </p:sp>
        <p:sp>
          <p:nvSpPr>
            <p:cNvPr id="72" name="Line 24">
              <a:extLst>
                <a:ext uri="{FF2B5EF4-FFF2-40B4-BE49-F238E27FC236}">
                  <a16:creationId xmlns:a16="http://schemas.microsoft.com/office/drawing/2014/main" id="{2A462100-6548-4D1D-8232-135C0C426996}"/>
                </a:ext>
              </a:extLst>
            </p:cNvPr>
            <p:cNvSpPr>
              <a:spLocks noChangeShapeType="1"/>
            </p:cNvSpPr>
            <p:nvPr/>
          </p:nvSpPr>
          <p:spPr bwMode="black">
            <a:xfrm>
              <a:off x="2528" y="4275"/>
              <a:ext cx="0" cy="1373"/>
            </a:xfrm>
            <a:prstGeom prst="line">
              <a:avLst/>
            </a:prstGeom>
            <a:noFill/>
            <a:ln w="9525">
              <a:solidFill>
                <a:schemeClr val="tx1"/>
              </a:solidFill>
              <a:round/>
              <a:headEnd type="triangle" w="med" len="med"/>
              <a:tailEnd type="triangle" w="med" len="med"/>
            </a:ln>
            <a:effectLst/>
          </p:spPr>
          <p:txBody>
            <a:bodyPr wrap="none" anchor="ctr"/>
            <a:lstStyle/>
            <a:p>
              <a:endParaRPr lang="zh-CN" altLang="en-US" sz="2400">
                <a:latin typeface="+mn-ea"/>
              </a:endParaRPr>
            </a:p>
          </p:txBody>
        </p:sp>
        <p:sp>
          <p:nvSpPr>
            <p:cNvPr id="73" name="Line 25">
              <a:extLst>
                <a:ext uri="{FF2B5EF4-FFF2-40B4-BE49-F238E27FC236}">
                  <a16:creationId xmlns:a16="http://schemas.microsoft.com/office/drawing/2014/main" id="{ABC59245-70CB-4E8F-9EDD-F38E205289F1}"/>
                </a:ext>
              </a:extLst>
            </p:cNvPr>
            <p:cNvSpPr>
              <a:spLocks noChangeShapeType="1"/>
            </p:cNvSpPr>
            <p:nvPr/>
          </p:nvSpPr>
          <p:spPr bwMode="black">
            <a:xfrm>
              <a:off x="2528" y="5648"/>
              <a:ext cx="0" cy="1288"/>
            </a:xfrm>
            <a:prstGeom prst="line">
              <a:avLst/>
            </a:prstGeom>
            <a:noFill/>
            <a:ln w="9525">
              <a:solidFill>
                <a:schemeClr val="tx1"/>
              </a:solidFill>
              <a:round/>
              <a:headEnd type="triangle" w="med" len="med"/>
              <a:tailEnd type="triangle" w="med" len="med"/>
            </a:ln>
            <a:effectLst/>
          </p:spPr>
          <p:txBody>
            <a:bodyPr wrap="none" anchor="ctr"/>
            <a:lstStyle/>
            <a:p>
              <a:endParaRPr lang="zh-CN" altLang="en-US" sz="2400">
                <a:latin typeface="+mn-ea"/>
              </a:endParaRPr>
            </a:p>
          </p:txBody>
        </p:sp>
        <p:sp>
          <p:nvSpPr>
            <p:cNvPr id="74" name="Line 26">
              <a:extLst>
                <a:ext uri="{FF2B5EF4-FFF2-40B4-BE49-F238E27FC236}">
                  <a16:creationId xmlns:a16="http://schemas.microsoft.com/office/drawing/2014/main" id="{DA7E5388-011D-4FF8-844B-EEBF2C5CF636}"/>
                </a:ext>
              </a:extLst>
            </p:cNvPr>
            <p:cNvSpPr>
              <a:spLocks noChangeShapeType="1"/>
            </p:cNvSpPr>
            <p:nvPr/>
          </p:nvSpPr>
          <p:spPr bwMode="black">
            <a:xfrm>
              <a:off x="2528" y="6935"/>
              <a:ext cx="0" cy="1285"/>
            </a:xfrm>
            <a:prstGeom prst="line">
              <a:avLst/>
            </a:prstGeom>
            <a:noFill/>
            <a:ln w="9525">
              <a:solidFill>
                <a:schemeClr val="tx1"/>
              </a:solidFill>
              <a:round/>
              <a:headEnd type="triangle" w="med" len="med"/>
              <a:tailEnd type="triangle" w="med" len="med"/>
            </a:ln>
            <a:effectLst/>
          </p:spPr>
          <p:txBody>
            <a:bodyPr wrap="none" anchor="ctr"/>
            <a:lstStyle/>
            <a:p>
              <a:endParaRPr lang="zh-CN" altLang="en-US" sz="2400">
                <a:latin typeface="+mn-ea"/>
              </a:endParaRPr>
            </a:p>
          </p:txBody>
        </p:sp>
        <p:sp>
          <p:nvSpPr>
            <p:cNvPr id="75" name="Line 27">
              <a:extLst>
                <a:ext uri="{FF2B5EF4-FFF2-40B4-BE49-F238E27FC236}">
                  <a16:creationId xmlns:a16="http://schemas.microsoft.com/office/drawing/2014/main" id="{8B12E16F-41C7-4813-9221-09278A2F5BF2}"/>
                </a:ext>
              </a:extLst>
            </p:cNvPr>
            <p:cNvSpPr>
              <a:spLocks noChangeShapeType="1"/>
            </p:cNvSpPr>
            <p:nvPr/>
          </p:nvSpPr>
          <p:spPr bwMode="black">
            <a:xfrm>
              <a:off x="2528" y="8223"/>
              <a:ext cx="0" cy="1285"/>
            </a:xfrm>
            <a:prstGeom prst="line">
              <a:avLst/>
            </a:prstGeom>
            <a:noFill/>
            <a:ln w="9525">
              <a:solidFill>
                <a:schemeClr val="tx1"/>
              </a:solidFill>
              <a:round/>
              <a:headEnd type="triangle" w="med" len="med"/>
              <a:tailEnd type="triangle" w="med" len="med"/>
            </a:ln>
            <a:effectLst/>
          </p:spPr>
          <p:txBody>
            <a:bodyPr wrap="none" anchor="ctr"/>
            <a:lstStyle/>
            <a:p>
              <a:endParaRPr lang="zh-CN" altLang="en-US" sz="2400">
                <a:latin typeface="+mn-ea"/>
              </a:endParaRPr>
            </a:p>
          </p:txBody>
        </p:sp>
        <p:sp>
          <p:nvSpPr>
            <p:cNvPr id="76" name="Rectangle 28">
              <a:extLst>
                <a:ext uri="{FF2B5EF4-FFF2-40B4-BE49-F238E27FC236}">
                  <a16:creationId xmlns:a16="http://schemas.microsoft.com/office/drawing/2014/main" id="{E7449ABF-5671-420A-B864-356B613EC456}"/>
                </a:ext>
              </a:extLst>
            </p:cNvPr>
            <p:cNvSpPr>
              <a:spLocks noChangeArrowheads="1"/>
            </p:cNvSpPr>
            <p:nvPr/>
          </p:nvSpPr>
          <p:spPr bwMode="auto">
            <a:xfrm>
              <a:off x="2624" y="8335"/>
              <a:ext cx="4759" cy="1020"/>
            </a:xfrm>
            <a:prstGeom prst="rect">
              <a:avLst/>
            </a:prstGeom>
            <a:noFill/>
            <a:ln w="9525" algn="ctr">
              <a:noFill/>
              <a:miter lim="800000"/>
            </a:ln>
            <a:effectLst/>
          </p:spPr>
          <p:txBody>
            <a:bodyPr wrap="none" anchor="ctr"/>
            <a:lstStyle/>
            <a:p>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0-46厘米</a:t>
              </a:r>
              <a:endParaRPr lang="zh-CN" altLang="en-US" sz="2400" dirty="0">
                <a:latin typeface="+mn-ea"/>
              </a:endParaRPr>
            </a:p>
          </p:txBody>
        </p:sp>
        <p:sp>
          <p:nvSpPr>
            <p:cNvPr id="77" name="Freeform 29">
              <a:extLst>
                <a:ext uri="{FF2B5EF4-FFF2-40B4-BE49-F238E27FC236}">
                  <a16:creationId xmlns:a16="http://schemas.microsoft.com/office/drawing/2014/main" id="{EE53502E-4F84-450B-A0CE-389E8D912F87}"/>
                </a:ext>
              </a:extLst>
            </p:cNvPr>
            <p:cNvSpPr/>
            <p:nvPr/>
          </p:nvSpPr>
          <p:spPr bwMode="gray">
            <a:xfrm rot="1146428">
              <a:off x="6116" y="7135"/>
              <a:ext cx="1252" cy="2133"/>
            </a:xfrm>
            <a:custGeom>
              <a:avLst/>
              <a:gdLst/>
              <a:ahLst/>
              <a:cxnLst>
                <a:cxn ang="0">
                  <a:pos x="12" y="2464"/>
                </a:cxn>
                <a:cxn ang="0">
                  <a:pos x="56" y="2120"/>
                </a:cxn>
                <a:cxn ang="0">
                  <a:pos x="124" y="1808"/>
                </a:cxn>
                <a:cxn ang="0">
                  <a:pos x="212" y="1524"/>
                </a:cxn>
                <a:cxn ang="0">
                  <a:pos x="316" y="1270"/>
                </a:cxn>
                <a:cxn ang="0">
                  <a:pos x="430" y="1044"/>
                </a:cxn>
                <a:cxn ang="0">
                  <a:pos x="550" y="846"/>
                </a:cxn>
                <a:cxn ang="0">
                  <a:pos x="672" y="674"/>
                </a:cxn>
                <a:cxn ang="0">
                  <a:pos x="792" y="528"/>
                </a:cxn>
                <a:cxn ang="0">
                  <a:pos x="906" y="408"/>
                </a:cxn>
                <a:cxn ang="0">
                  <a:pos x="1010" y="310"/>
                </a:cxn>
                <a:cxn ang="0">
                  <a:pos x="1096" y="236"/>
                </a:cxn>
                <a:cxn ang="0">
                  <a:pos x="1164" y="184"/>
                </a:cxn>
                <a:cxn ang="0">
                  <a:pos x="1208" y="154"/>
                </a:cxn>
                <a:cxn ang="0">
                  <a:pos x="1224" y="144"/>
                </a:cxn>
                <a:cxn ang="0">
                  <a:pos x="1728" y="56"/>
                </a:cxn>
                <a:cxn ang="0">
                  <a:pos x="1568" y="328"/>
                </a:cxn>
                <a:cxn ang="0">
                  <a:pos x="1554" y="332"/>
                </a:cxn>
                <a:cxn ang="0">
                  <a:pos x="1514" y="346"/>
                </a:cxn>
                <a:cxn ang="0">
                  <a:pos x="1452" y="370"/>
                </a:cxn>
                <a:cxn ang="0">
                  <a:pos x="1370" y="410"/>
                </a:cxn>
                <a:cxn ang="0">
                  <a:pos x="1270" y="466"/>
                </a:cxn>
                <a:cxn ang="0">
                  <a:pos x="1158" y="540"/>
                </a:cxn>
                <a:cxn ang="0">
                  <a:pos x="1034" y="636"/>
                </a:cxn>
                <a:cxn ang="0">
                  <a:pos x="904" y="756"/>
                </a:cxn>
                <a:cxn ang="0">
                  <a:pos x="770" y="900"/>
                </a:cxn>
                <a:cxn ang="0">
                  <a:pos x="632" y="1076"/>
                </a:cxn>
                <a:cxn ang="0">
                  <a:pos x="498" y="1280"/>
                </a:cxn>
                <a:cxn ang="0">
                  <a:pos x="370" y="1518"/>
                </a:cxn>
                <a:cxn ang="0">
                  <a:pos x="248" y="1792"/>
                </a:cxn>
                <a:cxn ang="0">
                  <a:pos x="138" y="2104"/>
                </a:cxn>
                <a:cxn ang="0">
                  <a:pos x="42" y="2456"/>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w="0">
              <a:noFill/>
              <a:prstDash val="solid"/>
              <a:round/>
            </a:ln>
          </p:spPr>
          <p:txBody>
            <a:bodyPr/>
            <a:lstStyle/>
            <a:p>
              <a:endParaRPr lang="zh-CN" altLang="en-US" sz="2400">
                <a:latin typeface="+mn-ea"/>
              </a:endParaRPr>
            </a:p>
          </p:txBody>
        </p:sp>
        <p:sp>
          <p:nvSpPr>
            <p:cNvPr id="78" name="Line 30">
              <a:extLst>
                <a:ext uri="{FF2B5EF4-FFF2-40B4-BE49-F238E27FC236}">
                  <a16:creationId xmlns:a16="http://schemas.microsoft.com/office/drawing/2014/main" id="{65C2FF9E-9CEE-4B0A-B554-877F4AF9CAA8}"/>
                </a:ext>
              </a:extLst>
            </p:cNvPr>
            <p:cNvSpPr>
              <a:spLocks noChangeShapeType="1"/>
            </p:cNvSpPr>
            <p:nvPr/>
          </p:nvSpPr>
          <p:spPr bwMode="black">
            <a:xfrm flipH="1">
              <a:off x="2263" y="6895"/>
              <a:ext cx="6262" cy="0"/>
            </a:xfrm>
            <a:prstGeom prst="line">
              <a:avLst/>
            </a:prstGeom>
            <a:noFill/>
            <a:ln w="9525">
              <a:solidFill>
                <a:schemeClr val="tx1"/>
              </a:solidFill>
              <a:round/>
            </a:ln>
            <a:effectLst/>
          </p:spPr>
          <p:txBody>
            <a:bodyPr wrap="none" anchor="ctr"/>
            <a:lstStyle/>
            <a:p>
              <a:endParaRPr lang="zh-CN" altLang="en-US" sz="2400">
                <a:latin typeface="+mn-ea"/>
              </a:endParaRPr>
            </a:p>
          </p:txBody>
        </p:sp>
        <p:sp>
          <p:nvSpPr>
            <p:cNvPr id="79" name="Line 31">
              <a:extLst>
                <a:ext uri="{FF2B5EF4-FFF2-40B4-BE49-F238E27FC236}">
                  <a16:creationId xmlns:a16="http://schemas.microsoft.com/office/drawing/2014/main" id="{6150A2AA-5514-43B4-8F7A-E38DD1F43105}"/>
                </a:ext>
              </a:extLst>
            </p:cNvPr>
            <p:cNvSpPr>
              <a:spLocks noChangeShapeType="1"/>
            </p:cNvSpPr>
            <p:nvPr/>
          </p:nvSpPr>
          <p:spPr bwMode="black">
            <a:xfrm flipH="1">
              <a:off x="2255" y="5610"/>
              <a:ext cx="7474" cy="0"/>
            </a:xfrm>
            <a:prstGeom prst="line">
              <a:avLst/>
            </a:prstGeom>
            <a:noFill/>
            <a:ln w="9525">
              <a:solidFill>
                <a:schemeClr val="tx1"/>
              </a:solidFill>
              <a:round/>
            </a:ln>
            <a:effectLst/>
          </p:spPr>
          <p:txBody>
            <a:bodyPr wrap="none" anchor="ctr"/>
            <a:lstStyle/>
            <a:p>
              <a:endParaRPr lang="zh-CN" altLang="en-US" sz="2400">
                <a:latin typeface="+mn-ea"/>
              </a:endParaRPr>
            </a:p>
          </p:txBody>
        </p:sp>
        <p:sp>
          <p:nvSpPr>
            <p:cNvPr id="80" name="Rectangle 32">
              <a:extLst>
                <a:ext uri="{FF2B5EF4-FFF2-40B4-BE49-F238E27FC236}">
                  <a16:creationId xmlns:a16="http://schemas.microsoft.com/office/drawing/2014/main" id="{6E6C0495-2A6E-4E40-8B7A-46C7E8DD7361}"/>
                </a:ext>
              </a:extLst>
            </p:cNvPr>
            <p:cNvSpPr>
              <a:spLocks noChangeArrowheads="1"/>
            </p:cNvSpPr>
            <p:nvPr/>
          </p:nvSpPr>
          <p:spPr bwMode="auto">
            <a:xfrm>
              <a:off x="2624" y="7015"/>
              <a:ext cx="4759" cy="1020"/>
            </a:xfrm>
            <a:prstGeom prst="rect">
              <a:avLst/>
            </a:prstGeom>
            <a:noFill/>
            <a:ln w="9525" algn="ctr">
              <a:noFill/>
              <a:miter lim="800000"/>
            </a:ln>
            <a:effectLst/>
          </p:spPr>
          <p:txBody>
            <a:bodyPr wrap="none" anchor="ctr"/>
            <a:lstStyle/>
            <a:p>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46厘米-120厘米</a:t>
              </a:r>
              <a:endParaRPr lang="zh-CN" altLang="en-US" sz="2400" dirty="0">
                <a:latin typeface="+mn-ea"/>
              </a:endParaRPr>
            </a:p>
          </p:txBody>
        </p:sp>
        <p:sp>
          <p:nvSpPr>
            <p:cNvPr id="81" name="Rectangle 33">
              <a:extLst>
                <a:ext uri="{FF2B5EF4-FFF2-40B4-BE49-F238E27FC236}">
                  <a16:creationId xmlns:a16="http://schemas.microsoft.com/office/drawing/2014/main" id="{0A21A9DF-B27E-4AFB-A4E7-39AC2782B51B}"/>
                </a:ext>
              </a:extLst>
            </p:cNvPr>
            <p:cNvSpPr>
              <a:spLocks noChangeArrowheads="1"/>
            </p:cNvSpPr>
            <p:nvPr/>
          </p:nvSpPr>
          <p:spPr bwMode="auto">
            <a:xfrm>
              <a:off x="2624" y="5695"/>
              <a:ext cx="4759" cy="1020"/>
            </a:xfrm>
            <a:prstGeom prst="rect">
              <a:avLst/>
            </a:prstGeom>
            <a:noFill/>
            <a:ln w="9525" algn="ctr">
              <a:noFill/>
              <a:miter lim="800000"/>
            </a:ln>
            <a:effectLst/>
          </p:spPr>
          <p:txBody>
            <a:bodyPr wrap="none" anchor="ctr"/>
            <a:lstStyle/>
            <a:p>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120厘米-360厘米</a:t>
              </a:r>
              <a:endParaRPr lang="zh-CN" altLang="en-US" sz="2400" dirty="0">
                <a:latin typeface="+mn-ea"/>
              </a:endParaRPr>
            </a:p>
          </p:txBody>
        </p:sp>
        <p:sp>
          <p:nvSpPr>
            <p:cNvPr id="82" name="Rectangle 34">
              <a:extLst>
                <a:ext uri="{FF2B5EF4-FFF2-40B4-BE49-F238E27FC236}">
                  <a16:creationId xmlns:a16="http://schemas.microsoft.com/office/drawing/2014/main" id="{E5D9B9C3-CFCC-4DEA-BD17-137336E2B352}"/>
                </a:ext>
              </a:extLst>
            </p:cNvPr>
            <p:cNvSpPr>
              <a:spLocks noChangeArrowheads="1"/>
            </p:cNvSpPr>
            <p:nvPr/>
          </p:nvSpPr>
          <p:spPr bwMode="auto">
            <a:xfrm>
              <a:off x="2624" y="4375"/>
              <a:ext cx="4759" cy="1020"/>
            </a:xfrm>
            <a:prstGeom prst="rect">
              <a:avLst/>
            </a:prstGeom>
            <a:noFill/>
            <a:ln w="9525" algn="ctr">
              <a:noFill/>
              <a:miter lim="800000"/>
            </a:ln>
            <a:effectLst/>
          </p:spPr>
          <p:txBody>
            <a:bodyPr wrap="none" anchor="ctr"/>
            <a:lstStyle/>
            <a:p>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360厘米以上</a:t>
              </a:r>
              <a:endParaRPr lang="zh-CN" altLang="en-US" sz="2400" dirty="0">
                <a:latin typeface="+mn-ea"/>
              </a:endParaRPr>
            </a:p>
          </p:txBody>
        </p:sp>
      </p:grpSp>
    </p:spTree>
    <p:extLst>
      <p:ext uri="{BB962C8B-B14F-4D97-AF65-F5344CB8AC3E}">
        <p14:creationId xmlns:p14="http://schemas.microsoft.com/office/powerpoint/2010/main" val="2203299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576650"/>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2053558" y="613453"/>
            <a:ext cx="2339102"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二、非语言沟通</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a:extLst>
              <a:ext uri="{FF2B5EF4-FFF2-40B4-BE49-F238E27FC236}">
                <a16:creationId xmlns:a16="http://schemas.microsoft.com/office/drawing/2014/main" id="{162198BB-77C6-4F36-9219-5E97BB98CF5E}"/>
              </a:ext>
            </a:extLst>
          </p:cNvPr>
          <p:cNvGrpSpPr/>
          <p:nvPr/>
        </p:nvGrpSpPr>
        <p:grpSpPr>
          <a:xfrm>
            <a:off x="204811" y="126601"/>
            <a:ext cx="13446782" cy="6585572"/>
            <a:chOff x="204811" y="126601"/>
            <a:chExt cx="13446782" cy="6585572"/>
          </a:xfrm>
        </p:grpSpPr>
        <p:cxnSp>
          <p:nvCxnSpPr>
            <p:cNvPr id="13" name="直接连接符 12">
              <a:extLst>
                <a:ext uri="{FF2B5EF4-FFF2-40B4-BE49-F238E27FC236}">
                  <a16:creationId xmlns:a16="http://schemas.microsoft.com/office/drawing/2014/main" id="{D15B9FCE-6E68-4E97-8D02-232FDC849EBD}"/>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A0E947D9-4CAE-4E77-A8B8-5331864F0B2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a:extLst>
                <a:ext uri="{FF2B5EF4-FFF2-40B4-BE49-F238E27FC236}">
                  <a16:creationId xmlns:a16="http://schemas.microsoft.com/office/drawing/2014/main" id="{4BEF7F5D-6C26-4067-840D-7D4813046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6" name="组合 15">
              <a:extLst>
                <a:ext uri="{FF2B5EF4-FFF2-40B4-BE49-F238E27FC236}">
                  <a16:creationId xmlns:a16="http://schemas.microsoft.com/office/drawing/2014/main" id="{5F3CB3C8-4DDF-4B95-A2D9-6B2738C5C682}"/>
                </a:ext>
              </a:extLst>
            </p:cNvPr>
            <p:cNvGrpSpPr/>
            <p:nvPr/>
          </p:nvGrpSpPr>
          <p:grpSpPr>
            <a:xfrm>
              <a:off x="204811" y="126601"/>
              <a:ext cx="1966889" cy="305197"/>
              <a:chOff x="306410" y="1828002"/>
              <a:chExt cx="5429253" cy="900955"/>
            </a:xfrm>
          </p:grpSpPr>
          <p:grpSp>
            <p:nvGrpSpPr>
              <p:cNvPr id="17" name="组合 16">
                <a:extLst>
                  <a:ext uri="{FF2B5EF4-FFF2-40B4-BE49-F238E27FC236}">
                    <a16:creationId xmlns:a16="http://schemas.microsoft.com/office/drawing/2014/main" id="{1FCC74FC-3DC2-456E-9376-62ECDBA8C699}"/>
                  </a:ext>
                </a:extLst>
              </p:cNvPr>
              <p:cNvGrpSpPr/>
              <p:nvPr/>
            </p:nvGrpSpPr>
            <p:grpSpPr>
              <a:xfrm>
                <a:off x="1438485" y="1828003"/>
                <a:ext cx="4297178" cy="900954"/>
                <a:chOff x="511385" y="2831303"/>
                <a:chExt cx="4297178" cy="900954"/>
              </a:xfrm>
            </p:grpSpPr>
            <p:grpSp>
              <p:nvGrpSpPr>
                <p:cNvPr id="19" name="组合 18">
                  <a:extLst>
                    <a:ext uri="{FF2B5EF4-FFF2-40B4-BE49-F238E27FC236}">
                      <a16:creationId xmlns:a16="http://schemas.microsoft.com/office/drawing/2014/main" id="{ECA05114-DADC-4EDB-9E99-D4B9A94672B4}"/>
                    </a:ext>
                  </a:extLst>
                </p:cNvPr>
                <p:cNvGrpSpPr/>
                <p:nvPr/>
              </p:nvGrpSpPr>
              <p:grpSpPr>
                <a:xfrm>
                  <a:off x="1643460" y="2831304"/>
                  <a:ext cx="3165103" cy="900953"/>
                  <a:chOff x="1643460" y="3128803"/>
                  <a:chExt cx="3165103" cy="900953"/>
                </a:xfrm>
                <a:solidFill>
                  <a:schemeClr val="accent2"/>
                </a:solidFill>
              </p:grpSpPr>
              <p:sp>
                <p:nvSpPr>
                  <p:cNvPr id="21" name="椭圆 20">
                    <a:extLst>
                      <a:ext uri="{FF2B5EF4-FFF2-40B4-BE49-F238E27FC236}">
                        <a16:creationId xmlns:a16="http://schemas.microsoft.com/office/drawing/2014/main" id="{DF5935C7-4B27-4F0A-9ADC-AB559FCECAB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a:extLst>
                      <a:ext uri="{FF2B5EF4-FFF2-40B4-BE49-F238E27FC236}">
                        <a16:creationId xmlns:a16="http://schemas.microsoft.com/office/drawing/2014/main" id="{AE9C34C4-CAA5-4DB5-B3B6-E2A33EF53CD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a:extLst>
                      <a:ext uri="{FF2B5EF4-FFF2-40B4-BE49-F238E27FC236}">
                        <a16:creationId xmlns:a16="http://schemas.microsoft.com/office/drawing/2014/main" id="{DF11725E-3EDB-42CB-B82B-DF43DECBA93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a:extLst>
                    <a:ext uri="{FF2B5EF4-FFF2-40B4-BE49-F238E27FC236}">
                      <a16:creationId xmlns:a16="http://schemas.microsoft.com/office/drawing/2014/main" id="{55889832-EA2A-43CC-86E5-66B040E83EB3}"/>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a:extLst>
                  <a:ext uri="{FF2B5EF4-FFF2-40B4-BE49-F238E27FC236}">
                    <a16:creationId xmlns:a16="http://schemas.microsoft.com/office/drawing/2014/main" id="{013ECCD9-4209-4A7A-888F-1F326255A0D6}"/>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 name="文本框 1">
            <a:extLst>
              <a:ext uri="{FF2B5EF4-FFF2-40B4-BE49-F238E27FC236}">
                <a16:creationId xmlns:a16="http://schemas.microsoft.com/office/drawing/2014/main" id="{97723BC2-F94B-4219-82EB-44A051FC35ED}"/>
              </a:ext>
            </a:extLst>
          </p:cNvPr>
          <p:cNvSpPr txBox="1"/>
          <p:nvPr/>
        </p:nvSpPr>
        <p:spPr>
          <a:xfrm>
            <a:off x="614936" y="1564879"/>
            <a:ext cx="4100066" cy="1135054"/>
          </a:xfrm>
          <a:prstGeom prst="rect">
            <a:avLst/>
          </a:prstGeom>
          <a:noFill/>
        </p:spPr>
        <p:txBody>
          <a:bodyPr wrap="square" rtlCol="0">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a:t>
            </a:r>
            <a:r>
              <a:rPr lang="en-US" altLang="zh-CN" sz="2400" dirty="0">
                <a:solidFill>
                  <a:schemeClr val="accent2"/>
                </a:solidFill>
                <a:latin typeface="微软雅黑" panose="020B0503020204020204" pitchFamily="34" charset="-122"/>
                <a:ea typeface="微软雅黑" panose="020B0503020204020204" pitchFamily="34" charset="-122"/>
              </a:rPr>
              <a:t>2</a:t>
            </a:r>
            <a:r>
              <a:rPr lang="zh-CN" altLang="en-US" sz="2400" dirty="0">
                <a:solidFill>
                  <a:schemeClr val="accent2"/>
                </a:solidFill>
                <a:latin typeface="微软雅黑" panose="020B0503020204020204" pitchFamily="34" charset="-122"/>
                <a:ea typeface="微软雅黑" panose="020B0503020204020204" pitchFamily="34" charset="-122"/>
              </a:rPr>
              <a:t>）动态无声的非语言沟通</a:t>
            </a:r>
            <a:endParaRPr lang="en-US" altLang="zh-CN" sz="2400" dirty="0">
              <a:solidFill>
                <a:schemeClr val="accent2"/>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accent2"/>
                </a:solidFill>
                <a:latin typeface="微软雅黑" panose="020B0503020204020204" pitchFamily="34" charset="-122"/>
                <a:ea typeface="微软雅黑" panose="020B0503020204020204" pitchFamily="34" charset="-122"/>
              </a:rPr>
              <a:t>         ——</a:t>
            </a:r>
            <a:r>
              <a:rPr lang="zh-CN" altLang="en-US" sz="2400" dirty="0">
                <a:solidFill>
                  <a:schemeClr val="accent2"/>
                </a:solidFill>
                <a:latin typeface="微软雅黑" panose="020B0503020204020204" pitchFamily="34" charset="-122"/>
                <a:ea typeface="微软雅黑" panose="020B0503020204020204" pitchFamily="34" charset="-122"/>
              </a:rPr>
              <a:t>面部表情</a:t>
            </a:r>
          </a:p>
        </p:txBody>
      </p:sp>
      <p:pic>
        <p:nvPicPr>
          <p:cNvPr id="83" name="Picture 4" descr="T629002A">
            <a:extLst>
              <a:ext uri="{FF2B5EF4-FFF2-40B4-BE49-F238E27FC236}">
                <a16:creationId xmlns:a16="http://schemas.microsoft.com/office/drawing/2014/main" id="{CA82CD4C-89E1-420B-86E5-52F20E4C2641}"/>
              </a:ext>
            </a:extLst>
          </p:cNvPr>
          <p:cNvPicPr>
            <a:picLocks noChangeAspect="1" noChangeArrowheads="1"/>
          </p:cNvPicPr>
          <p:nvPr/>
        </p:nvPicPr>
        <p:blipFill>
          <a:blip r:embed="rId2" cstate="print"/>
          <a:srcRect/>
          <a:stretch>
            <a:fillRect/>
          </a:stretch>
        </p:blipFill>
        <p:spPr bwMode="auto">
          <a:xfrm>
            <a:off x="4715001" y="1241100"/>
            <a:ext cx="5543550" cy="4751387"/>
          </a:xfrm>
          <a:prstGeom prst="rect">
            <a:avLst/>
          </a:prstGeom>
          <a:noFill/>
          <a:ln w="9525">
            <a:noFill/>
            <a:miter lim="800000"/>
            <a:headEnd/>
            <a:tailEnd/>
          </a:ln>
        </p:spPr>
      </p:pic>
      <p:sp>
        <p:nvSpPr>
          <p:cNvPr id="84" name="Rectangle 5">
            <a:extLst>
              <a:ext uri="{FF2B5EF4-FFF2-40B4-BE49-F238E27FC236}">
                <a16:creationId xmlns:a16="http://schemas.microsoft.com/office/drawing/2014/main" id="{71790D3A-3680-4D2B-8D76-CAD127AC9F05}"/>
              </a:ext>
            </a:extLst>
          </p:cNvPr>
          <p:cNvSpPr>
            <a:spLocks noChangeArrowheads="1"/>
          </p:cNvSpPr>
          <p:nvPr/>
        </p:nvSpPr>
        <p:spPr bwMode="ltGray">
          <a:xfrm>
            <a:off x="1126664" y="3124156"/>
            <a:ext cx="3048000" cy="1107996"/>
          </a:xfrm>
          <a:prstGeom prst="rect">
            <a:avLst/>
          </a:prstGeom>
          <a:noFill/>
          <a:ln w="9525" algn="ctr">
            <a:noFill/>
            <a:miter lim="800000"/>
          </a:ln>
          <a:effectLst/>
        </p:spPr>
        <p:txBody>
          <a:bodyPr wrap="square" anchor="ctr">
            <a:spAutoFit/>
          </a:bodyPr>
          <a:lstStyle/>
          <a:p>
            <a:pPr algn="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愤怒 </a:t>
            </a:r>
            <a:r>
              <a:rPr lang="en-US" altLang="zh-CN" sz="2200" b="1"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 恐惧  </a:t>
            </a:r>
            <a:r>
              <a:rPr lang="en-US" altLang="zh-CN" sz="2200" b="1"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厌恶</a:t>
            </a:r>
            <a:endParaRPr lang="en-US" altLang="zh-CN" sz="2200" b="1" dirty="0">
              <a:latin typeface="微软雅黑" panose="020B0503020204020204" pitchFamily="34" charset="-122"/>
              <a:ea typeface="微软雅黑" panose="020B0503020204020204" pitchFamily="34" charset="-122"/>
              <a:cs typeface="宋体" panose="02010600030101010101" pitchFamily="2" charset="-122"/>
            </a:endParaRPr>
          </a:p>
          <a:p>
            <a:pPr algn="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2200" b="1" dirty="0">
                <a:latin typeface="微软雅黑" panose="020B0503020204020204" pitchFamily="34" charset="-122"/>
                <a:ea typeface="微软雅黑" panose="020B0503020204020204" pitchFamily="34" charset="-122"/>
                <a:cs typeface="宋体" panose="02010600030101010101" pitchFamily="2" charset="-122"/>
              </a:rPr>
              <a:t>    </a:t>
            </a:r>
          </a:p>
          <a:p>
            <a:pPr algn="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惊奇  </a:t>
            </a:r>
            <a:r>
              <a:rPr lang="en-US" altLang="zh-CN" sz="2200" b="1"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高兴  </a:t>
            </a:r>
            <a:r>
              <a:rPr lang="en-US" altLang="zh-CN" sz="2200" b="1"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2200" b="1" dirty="0">
                <a:latin typeface="微软雅黑" panose="020B0503020204020204" pitchFamily="34" charset="-122"/>
                <a:ea typeface="微软雅黑" panose="020B0503020204020204" pitchFamily="34" charset="-122"/>
                <a:cs typeface="宋体" panose="02010600030101010101" pitchFamily="2" charset="-122"/>
              </a:rPr>
              <a:t>悲伤</a:t>
            </a:r>
          </a:p>
        </p:txBody>
      </p:sp>
    </p:spTree>
    <p:extLst>
      <p:ext uri="{BB962C8B-B14F-4D97-AF65-F5344CB8AC3E}">
        <p14:creationId xmlns:p14="http://schemas.microsoft.com/office/powerpoint/2010/main" val="3266236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576650"/>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2053558" y="613453"/>
            <a:ext cx="2339102"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二、非语言沟通</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a:extLst>
              <a:ext uri="{FF2B5EF4-FFF2-40B4-BE49-F238E27FC236}">
                <a16:creationId xmlns:a16="http://schemas.microsoft.com/office/drawing/2014/main" id="{162198BB-77C6-4F36-9219-5E97BB98CF5E}"/>
              </a:ext>
            </a:extLst>
          </p:cNvPr>
          <p:cNvGrpSpPr/>
          <p:nvPr/>
        </p:nvGrpSpPr>
        <p:grpSpPr>
          <a:xfrm>
            <a:off x="204811" y="126601"/>
            <a:ext cx="13446782" cy="6585572"/>
            <a:chOff x="204811" y="126601"/>
            <a:chExt cx="13446782" cy="6585572"/>
          </a:xfrm>
        </p:grpSpPr>
        <p:cxnSp>
          <p:nvCxnSpPr>
            <p:cNvPr id="13" name="直接连接符 12">
              <a:extLst>
                <a:ext uri="{FF2B5EF4-FFF2-40B4-BE49-F238E27FC236}">
                  <a16:creationId xmlns:a16="http://schemas.microsoft.com/office/drawing/2014/main" id="{D15B9FCE-6E68-4E97-8D02-232FDC849EBD}"/>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A0E947D9-4CAE-4E77-A8B8-5331864F0B2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a:extLst>
                <a:ext uri="{FF2B5EF4-FFF2-40B4-BE49-F238E27FC236}">
                  <a16:creationId xmlns:a16="http://schemas.microsoft.com/office/drawing/2014/main" id="{4BEF7F5D-6C26-4067-840D-7D4813046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6" name="组合 15">
              <a:extLst>
                <a:ext uri="{FF2B5EF4-FFF2-40B4-BE49-F238E27FC236}">
                  <a16:creationId xmlns:a16="http://schemas.microsoft.com/office/drawing/2014/main" id="{5F3CB3C8-4DDF-4B95-A2D9-6B2738C5C682}"/>
                </a:ext>
              </a:extLst>
            </p:cNvPr>
            <p:cNvGrpSpPr/>
            <p:nvPr/>
          </p:nvGrpSpPr>
          <p:grpSpPr>
            <a:xfrm>
              <a:off x="204811" y="126601"/>
              <a:ext cx="1966889" cy="305197"/>
              <a:chOff x="306410" y="1828002"/>
              <a:chExt cx="5429253" cy="900955"/>
            </a:xfrm>
          </p:grpSpPr>
          <p:grpSp>
            <p:nvGrpSpPr>
              <p:cNvPr id="17" name="组合 16">
                <a:extLst>
                  <a:ext uri="{FF2B5EF4-FFF2-40B4-BE49-F238E27FC236}">
                    <a16:creationId xmlns:a16="http://schemas.microsoft.com/office/drawing/2014/main" id="{1FCC74FC-3DC2-456E-9376-62ECDBA8C699}"/>
                  </a:ext>
                </a:extLst>
              </p:cNvPr>
              <p:cNvGrpSpPr/>
              <p:nvPr/>
            </p:nvGrpSpPr>
            <p:grpSpPr>
              <a:xfrm>
                <a:off x="1438485" y="1828003"/>
                <a:ext cx="4297178" cy="900954"/>
                <a:chOff x="511385" y="2831303"/>
                <a:chExt cx="4297178" cy="900954"/>
              </a:xfrm>
            </p:grpSpPr>
            <p:grpSp>
              <p:nvGrpSpPr>
                <p:cNvPr id="19" name="组合 18">
                  <a:extLst>
                    <a:ext uri="{FF2B5EF4-FFF2-40B4-BE49-F238E27FC236}">
                      <a16:creationId xmlns:a16="http://schemas.microsoft.com/office/drawing/2014/main" id="{ECA05114-DADC-4EDB-9E99-D4B9A94672B4}"/>
                    </a:ext>
                  </a:extLst>
                </p:cNvPr>
                <p:cNvGrpSpPr/>
                <p:nvPr/>
              </p:nvGrpSpPr>
              <p:grpSpPr>
                <a:xfrm>
                  <a:off x="1643460" y="2831304"/>
                  <a:ext cx="3165103" cy="900953"/>
                  <a:chOff x="1643460" y="3128803"/>
                  <a:chExt cx="3165103" cy="900953"/>
                </a:xfrm>
                <a:solidFill>
                  <a:schemeClr val="accent2"/>
                </a:solidFill>
              </p:grpSpPr>
              <p:sp>
                <p:nvSpPr>
                  <p:cNvPr id="21" name="椭圆 20">
                    <a:extLst>
                      <a:ext uri="{FF2B5EF4-FFF2-40B4-BE49-F238E27FC236}">
                        <a16:creationId xmlns:a16="http://schemas.microsoft.com/office/drawing/2014/main" id="{DF5935C7-4B27-4F0A-9ADC-AB559FCECAB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a:extLst>
                      <a:ext uri="{FF2B5EF4-FFF2-40B4-BE49-F238E27FC236}">
                        <a16:creationId xmlns:a16="http://schemas.microsoft.com/office/drawing/2014/main" id="{AE9C34C4-CAA5-4DB5-B3B6-E2A33EF53CD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a:extLst>
                      <a:ext uri="{FF2B5EF4-FFF2-40B4-BE49-F238E27FC236}">
                        <a16:creationId xmlns:a16="http://schemas.microsoft.com/office/drawing/2014/main" id="{DF11725E-3EDB-42CB-B82B-DF43DECBA93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a:extLst>
                    <a:ext uri="{FF2B5EF4-FFF2-40B4-BE49-F238E27FC236}">
                      <a16:creationId xmlns:a16="http://schemas.microsoft.com/office/drawing/2014/main" id="{55889832-EA2A-43CC-86E5-66B040E83EB3}"/>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a:extLst>
                  <a:ext uri="{FF2B5EF4-FFF2-40B4-BE49-F238E27FC236}">
                    <a16:creationId xmlns:a16="http://schemas.microsoft.com/office/drawing/2014/main" id="{013ECCD9-4209-4A7A-888F-1F326255A0D6}"/>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 name="文本框 1">
            <a:extLst>
              <a:ext uri="{FF2B5EF4-FFF2-40B4-BE49-F238E27FC236}">
                <a16:creationId xmlns:a16="http://schemas.microsoft.com/office/drawing/2014/main" id="{97723BC2-F94B-4219-82EB-44A051FC35ED}"/>
              </a:ext>
            </a:extLst>
          </p:cNvPr>
          <p:cNvSpPr txBox="1"/>
          <p:nvPr/>
        </p:nvSpPr>
        <p:spPr>
          <a:xfrm>
            <a:off x="884122" y="1564879"/>
            <a:ext cx="4123883" cy="1135054"/>
          </a:xfrm>
          <a:prstGeom prst="rect">
            <a:avLst/>
          </a:prstGeom>
          <a:noFill/>
        </p:spPr>
        <p:txBody>
          <a:bodyPr wrap="square" rtlCol="0">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a:t>
            </a:r>
            <a:r>
              <a:rPr lang="en-US" altLang="zh-CN" sz="2400" dirty="0">
                <a:solidFill>
                  <a:schemeClr val="accent2"/>
                </a:solidFill>
                <a:latin typeface="微软雅黑" panose="020B0503020204020204" pitchFamily="34" charset="-122"/>
                <a:ea typeface="微软雅黑" panose="020B0503020204020204" pitchFamily="34" charset="-122"/>
              </a:rPr>
              <a:t>2</a:t>
            </a:r>
            <a:r>
              <a:rPr lang="zh-CN" altLang="en-US" sz="2400" dirty="0">
                <a:solidFill>
                  <a:schemeClr val="accent2"/>
                </a:solidFill>
                <a:latin typeface="微软雅黑" panose="020B0503020204020204" pitchFamily="34" charset="-122"/>
                <a:ea typeface="微软雅黑" panose="020B0503020204020204" pitchFamily="34" charset="-122"/>
              </a:rPr>
              <a:t>）动态无声的非语言沟通</a:t>
            </a:r>
            <a:endParaRPr lang="en-US" altLang="zh-CN" sz="2400" dirty="0">
              <a:solidFill>
                <a:schemeClr val="accent2"/>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accent2"/>
                </a:solidFill>
                <a:latin typeface="微软雅黑" panose="020B0503020204020204" pitchFamily="34" charset="-122"/>
                <a:ea typeface="微软雅黑" panose="020B0503020204020204" pitchFamily="34" charset="-122"/>
              </a:rPr>
              <a:t>         ——</a:t>
            </a:r>
            <a:r>
              <a:rPr lang="zh-CN" altLang="en-US" sz="2400" dirty="0">
                <a:solidFill>
                  <a:schemeClr val="accent2"/>
                </a:solidFill>
                <a:latin typeface="微软雅黑" panose="020B0503020204020204" pitchFamily="34" charset="-122"/>
                <a:ea typeface="微软雅黑" panose="020B0503020204020204" pitchFamily="34" charset="-122"/>
              </a:rPr>
              <a:t>肢体语言</a:t>
            </a:r>
          </a:p>
        </p:txBody>
      </p:sp>
      <p:pic>
        <p:nvPicPr>
          <p:cNvPr id="25" name="Picture 2" descr="c:\users\lenovo\appdata\roaming\360se6\User Data\temp\body-language-magician-1.jpg">
            <a:extLst>
              <a:ext uri="{FF2B5EF4-FFF2-40B4-BE49-F238E27FC236}">
                <a16:creationId xmlns:a16="http://schemas.microsoft.com/office/drawing/2014/main" id="{1AD9EDB8-DA3B-4874-B98D-2BD295A2703F}"/>
              </a:ext>
            </a:extLst>
          </p:cNvPr>
          <p:cNvPicPr>
            <a:picLocks noChangeAspect="1" noChangeArrowheads="1"/>
          </p:cNvPicPr>
          <p:nvPr/>
        </p:nvPicPr>
        <p:blipFill>
          <a:blip r:embed="rId2" cstate="print"/>
          <a:srcRect b="9280"/>
          <a:stretch>
            <a:fillRect/>
          </a:stretch>
        </p:blipFill>
        <p:spPr bwMode="auto">
          <a:xfrm>
            <a:off x="4947950" y="895512"/>
            <a:ext cx="5400675" cy="4899025"/>
          </a:xfrm>
          <a:prstGeom prst="rect">
            <a:avLst/>
          </a:prstGeom>
          <a:noFill/>
          <a:ln w="9525">
            <a:noFill/>
            <a:miter lim="800000"/>
            <a:headEnd/>
            <a:tailEnd/>
          </a:ln>
        </p:spPr>
      </p:pic>
      <p:sp>
        <p:nvSpPr>
          <p:cNvPr id="3" name="文本框 2">
            <a:extLst>
              <a:ext uri="{FF2B5EF4-FFF2-40B4-BE49-F238E27FC236}">
                <a16:creationId xmlns:a16="http://schemas.microsoft.com/office/drawing/2014/main" id="{EA0F5E50-014F-4149-8AB9-51C98A20C769}"/>
              </a:ext>
            </a:extLst>
          </p:cNvPr>
          <p:cNvSpPr txBox="1"/>
          <p:nvPr/>
        </p:nvSpPr>
        <p:spPr>
          <a:xfrm>
            <a:off x="5463396" y="3249748"/>
            <a:ext cx="4377672" cy="830997"/>
          </a:xfrm>
          <a:prstGeom prst="rect">
            <a:avLst/>
          </a:prstGeom>
          <a:solidFill>
            <a:schemeClr val="bg1"/>
          </a:solidFill>
        </p:spPr>
        <p:txBody>
          <a:bodyPr wrap="square" rtlCol="0">
            <a:spAutoFit/>
          </a:bodyPr>
          <a:lstStyle/>
          <a:p>
            <a:r>
              <a:rPr lang="zh-CN" altLang="en-US" sz="2400" dirty="0"/>
              <a:t>       不同的身体倾向或姿势</a:t>
            </a:r>
            <a:endParaRPr lang="en-US" altLang="zh-CN" sz="2400" dirty="0"/>
          </a:p>
          <a:p>
            <a:r>
              <a:rPr lang="zh-CN" altLang="en-US" sz="2400" dirty="0"/>
              <a:t>       表达了不同的情感状态</a:t>
            </a:r>
          </a:p>
        </p:txBody>
      </p:sp>
      <p:pic>
        <p:nvPicPr>
          <p:cNvPr id="1026" name="Picture 2">
            <a:extLst>
              <a:ext uri="{FF2B5EF4-FFF2-40B4-BE49-F238E27FC236}">
                <a16:creationId xmlns:a16="http://schemas.microsoft.com/office/drawing/2014/main" id="{116A48D5-8DA9-47A5-87DE-A82E21151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684" y="2929047"/>
            <a:ext cx="2738114" cy="2733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085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D9C2257-E87D-4FAE-B558-F3BF1F167842}"/>
              </a:ext>
            </a:extLst>
          </p:cNvPr>
          <p:cNvGrpSpPr/>
          <p:nvPr/>
        </p:nvGrpSpPr>
        <p:grpSpPr>
          <a:xfrm>
            <a:off x="204811" y="126601"/>
            <a:ext cx="13446782" cy="6585572"/>
            <a:chOff x="204811" y="126601"/>
            <a:chExt cx="13446782" cy="6585572"/>
          </a:xfrm>
        </p:grpSpPr>
        <p:cxnSp>
          <p:nvCxnSpPr>
            <p:cNvPr id="4" name="直接连接符 3">
              <a:extLst>
                <a:ext uri="{FF2B5EF4-FFF2-40B4-BE49-F238E27FC236}">
                  <a16:creationId xmlns:a16="http://schemas.microsoft.com/office/drawing/2014/main"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a16="http://schemas.microsoft.com/office/drawing/2014/main"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a:extLst>
                <a:ext uri="{FF2B5EF4-FFF2-40B4-BE49-F238E27FC236}">
                  <a16:creationId xmlns:a16="http://schemas.microsoft.com/office/drawing/2014/main" id="{93182952-B34D-4A63-B650-085BE9A2DB20}"/>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6" name="组合 15">
              <a:extLst>
                <a:ext uri="{FF2B5EF4-FFF2-40B4-BE49-F238E27FC236}">
                  <a16:creationId xmlns:a16="http://schemas.microsoft.com/office/drawing/2014/main"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0" name="椭圆 9">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1" name="椭圆 10">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3" name="椭圆 12">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5" name="椭圆 14">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17" name="îṥḷîďe">
            <a:extLst>
              <a:ext uri="{FF2B5EF4-FFF2-40B4-BE49-F238E27FC236}">
                <a16:creationId xmlns:a16="http://schemas.microsoft.com/office/drawing/2014/main" id="{A698D28A-4046-40DE-A628-69A54CD3182F}"/>
              </a:ext>
            </a:extLst>
          </p:cNvPr>
          <p:cNvSpPr/>
          <p:nvPr/>
        </p:nvSpPr>
        <p:spPr>
          <a:xfrm>
            <a:off x="1056660" y="2081402"/>
            <a:ext cx="10098178" cy="3446425"/>
          </a:xfrm>
          <a:prstGeom prst="roundRect">
            <a:avLst>
              <a:gd name="adj" fmla="val 5574"/>
            </a:avLst>
          </a:prstGeom>
          <a:solidFill>
            <a:schemeClr val="bg1"/>
          </a:solidFill>
          <a:ln w="12700">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endParaRPr lang="zh-CN" altLang="en-US" sz="1600" b="1" dirty="0">
              <a:solidFill>
                <a:schemeClr val="tx1">
                  <a:lumMod val="85000"/>
                  <a:lumOff val="15000"/>
                </a:schemeClr>
              </a:solidFill>
            </a:endParaRPr>
          </a:p>
        </p:txBody>
      </p:sp>
      <p:grpSp>
        <p:nvGrpSpPr>
          <p:cNvPr id="18" name="组合 17">
            <a:extLst>
              <a:ext uri="{FF2B5EF4-FFF2-40B4-BE49-F238E27FC236}">
                <a16:creationId xmlns:a16="http://schemas.microsoft.com/office/drawing/2014/main" id="{E7740CEB-FACC-404B-8DDB-5B23EC8C13D6}"/>
              </a:ext>
            </a:extLst>
          </p:cNvPr>
          <p:cNvGrpSpPr/>
          <p:nvPr/>
        </p:nvGrpSpPr>
        <p:grpSpPr>
          <a:xfrm>
            <a:off x="1056660" y="1278201"/>
            <a:ext cx="2162532" cy="688568"/>
            <a:chOff x="1056660" y="1278201"/>
            <a:chExt cx="2162532" cy="688568"/>
          </a:xfrm>
        </p:grpSpPr>
        <p:sp>
          <p:nvSpPr>
            <p:cNvPr id="19" name="Retângulo 23">
              <a:extLst>
                <a:ext uri="{FF2B5EF4-FFF2-40B4-BE49-F238E27FC236}">
                  <a16:creationId xmlns:a16="http://schemas.microsoft.com/office/drawing/2014/main" id="{D325ED98-08D6-4D06-B536-4161E5971470}"/>
                </a:ext>
              </a:extLst>
            </p:cNvPr>
            <p:cNvSpPr/>
            <p:nvPr/>
          </p:nvSpPr>
          <p:spPr>
            <a:xfrm rot="16200000">
              <a:off x="2073464" y="821041"/>
              <a:ext cx="128924" cy="2162532"/>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sp>
          <p:nvSpPr>
            <p:cNvPr id="20" name="文本框 19">
              <a:extLst>
                <a:ext uri="{FF2B5EF4-FFF2-40B4-BE49-F238E27FC236}">
                  <a16:creationId xmlns:a16="http://schemas.microsoft.com/office/drawing/2014/main" id="{2EF4CB45-DE83-4B7A-9E95-186F288D2A67}"/>
                </a:ext>
              </a:extLst>
            </p:cNvPr>
            <p:cNvSpPr txBox="1"/>
            <p:nvPr/>
          </p:nvSpPr>
          <p:spPr>
            <a:xfrm>
              <a:off x="1292181" y="1278201"/>
              <a:ext cx="1691489"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思  考  题</a:t>
              </a:r>
            </a:p>
          </p:txBody>
        </p:sp>
      </p:grpSp>
      <p:sp>
        <p:nvSpPr>
          <p:cNvPr id="21" name="矩形 20">
            <a:extLst>
              <a:ext uri="{FF2B5EF4-FFF2-40B4-BE49-F238E27FC236}">
                <a16:creationId xmlns:a16="http://schemas.microsoft.com/office/drawing/2014/main" id="{78CB16CA-93DB-4008-868F-453341BAF5A7}"/>
              </a:ext>
            </a:extLst>
          </p:cNvPr>
          <p:cNvSpPr/>
          <p:nvPr/>
        </p:nvSpPr>
        <p:spPr>
          <a:xfrm>
            <a:off x="1374688" y="2711453"/>
            <a:ext cx="9442624" cy="1689052"/>
          </a:xfrm>
          <a:prstGeom prst="rect">
            <a:avLst/>
          </a:prstGeom>
        </p:spPr>
        <p:txBody>
          <a:bodyPr wrap="square">
            <a:spAutoFit/>
          </a:bodyPr>
          <a:lstStyle/>
          <a:p>
            <a:pPr algn="just">
              <a:lnSpc>
                <a:spcPct val="150000"/>
              </a:lnSpc>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社会互动和人际沟通的区别与联系何在？</a:t>
            </a:r>
          </a:p>
          <a:p>
            <a:pPr algn="just">
              <a:lnSpc>
                <a:spcPct val="150000"/>
              </a:lnSpc>
            </a:pPr>
            <a:endParaRPr lang="zh-CN" altLang="en-US" sz="2400" dirty="0">
              <a:latin typeface="微软雅黑" panose="020B0503020204020204" pitchFamily="34" charset="-122"/>
              <a:ea typeface="微软雅黑" panose="020B0503020204020204" pitchFamily="34" charset="-122"/>
            </a:endParaRPr>
          </a:p>
          <a:p>
            <a:pPr algn="just">
              <a:lnSpc>
                <a:spcPct val="150000"/>
              </a:lnSpc>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思考非语言沟通在实际沟通过程中的意义。</a:t>
            </a:r>
          </a:p>
        </p:txBody>
      </p:sp>
    </p:spTree>
    <p:extLst>
      <p:ext uri="{BB962C8B-B14F-4D97-AF65-F5344CB8AC3E}">
        <p14:creationId xmlns:p14="http://schemas.microsoft.com/office/powerpoint/2010/main" val="213385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765F4FBA-CA62-4283-8823-E43B3E5DD5D0}"/>
              </a:ext>
            </a:extLst>
          </p:cNvPr>
          <p:cNvSpPr txBox="1">
            <a:spLocks/>
          </p:cNvSpPr>
          <p:nvPr>
            <p:custDataLst>
              <p:tags r:id="rId1"/>
            </p:custDataLst>
          </p:nvPr>
        </p:nvSpPr>
        <p:spPr>
          <a:xfrm>
            <a:off x="733098" y="1843569"/>
            <a:ext cx="7270553" cy="3905043"/>
          </a:xfrm>
          <a:prstGeom prst="rect">
            <a:avLst/>
          </a:prstGeom>
          <a:noFill/>
        </p:spPr>
        <p:txBody>
          <a:bodyPr wrap="square" rtlCol="0">
            <a:spAutoFit/>
          </a:bodyPr>
          <a:lstStyle/>
          <a:p>
            <a:pPr algn="just">
              <a:lnSpc>
                <a:spcPct val="15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       社会互动按照主要类型来划分，可以分为</a:t>
            </a: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对称性社会互动</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和</a:t>
            </a: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非对称性社会互动</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。互动双方都有类似的行动，双方彼此的行为相互依赖、相互制约的方式为对称性社会互动；如果互动双方的关系是不对等的，即为非对称性社会互动。</a:t>
            </a:r>
          </a:p>
          <a:p>
            <a:pPr algn="just">
              <a:lnSpc>
                <a:spcPct val="15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       对称互动包括</a:t>
            </a: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交换、合作、竞争与冲突</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，而非对称互动则包括</a:t>
            </a:r>
            <a:r>
              <a:rPr lang="zh-CN" altLang="en-US"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暗示、模仿和感染</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a:t>
            </a:r>
          </a:p>
        </p:txBody>
      </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a:extLst>
              <a:ext uri="{FF2B5EF4-FFF2-40B4-BE49-F238E27FC236}">
                <a16:creationId xmlns:a16="http://schemas.microsoft.com/office/drawing/2014/main" id="{6585AB84-E084-496D-B102-4AA062018349}"/>
              </a:ext>
            </a:extLst>
          </p:cNvPr>
          <p:cNvSpPr/>
          <p:nvPr/>
        </p:nvSpPr>
        <p:spPr>
          <a:xfrm>
            <a:off x="1964787" y="818714"/>
            <a:ext cx="4060727"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第一节  社会互动的主要类型</a:t>
            </a:r>
          </a:p>
        </p:txBody>
      </p:sp>
      <p:pic>
        <p:nvPicPr>
          <p:cNvPr id="19" name="图片 18">
            <a:extLst>
              <a:ext uri="{FF2B5EF4-FFF2-40B4-BE49-F238E27FC236}">
                <a16:creationId xmlns:a16="http://schemas.microsoft.com/office/drawing/2014/main" id="{C5F8A4E9-B8D0-4109-B291-E5DAA5B59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912" y="2888537"/>
            <a:ext cx="3072175" cy="2046068"/>
          </a:xfrm>
          <a:prstGeom prst="rect">
            <a:avLst/>
          </a:prstGeom>
        </p:spPr>
      </p:pic>
    </p:spTree>
    <p:extLst>
      <p:ext uri="{BB962C8B-B14F-4D97-AF65-F5344CB8AC3E}">
        <p14:creationId xmlns:p14="http://schemas.microsoft.com/office/powerpoint/2010/main" val="61822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778132" y="1880352"/>
            <a:ext cx="4760024" cy="1587486"/>
          </a:xfrm>
          <a:prstGeom prst="rect">
            <a:avLst/>
          </a:prstGeom>
          <a:noFill/>
        </p:spPr>
        <p:txBody>
          <a:bodyPr wrap="square" rtlCol="0">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）交换</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社会交换论关注人们在互动过程中付出的代价和获得的酬赏。</a:t>
            </a:r>
            <a:endParaRPr kumimoji="0" lang="en-US" altLang="zh-CN" sz="2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1884751" y="807481"/>
            <a:ext cx="2954655"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一、对称性社会互动</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id="{EFF95242-E024-4D7E-9BFD-8458E285A462}"/>
              </a:ext>
            </a:extLst>
          </p:cNvPr>
          <p:cNvSpPr txBox="1">
            <a:spLocks/>
          </p:cNvSpPr>
          <p:nvPr>
            <p:custDataLst>
              <p:tags r:id="rId2"/>
            </p:custDataLst>
          </p:nvPr>
        </p:nvSpPr>
        <p:spPr>
          <a:xfrm>
            <a:off x="6096000" y="1960559"/>
            <a:ext cx="5267864" cy="4192943"/>
          </a:xfrm>
          <a:prstGeom prst="rect">
            <a:avLst/>
          </a:prstGeom>
          <a:noFill/>
        </p:spPr>
        <p:txBody>
          <a:bodyPr wrap="square" rtlCol="0">
            <a:spAutoFit/>
          </a:bodyPr>
          <a:lstStyle/>
          <a:p>
            <a:pPr lvl="0" algn="just">
              <a:lnSpc>
                <a:spcPct val="150000"/>
              </a:lnSpc>
            </a:pPr>
            <a:r>
              <a:rPr lang="zh-CN" altLang="en-US" sz="2000" dirty="0">
                <a:solidFill>
                  <a:srgbClr val="D9793F"/>
                </a:solidFill>
                <a:latin typeface="微软雅黑" panose="020B0503020204020204" pitchFamily="34" charset="-122"/>
                <a:ea typeface="微软雅黑" panose="020B0503020204020204" pitchFamily="34" charset="-122"/>
                <a:sym typeface="+mn-ea"/>
              </a:rPr>
              <a:t>★ </a:t>
            </a: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马克思</a:t>
            </a:r>
            <a:r>
              <a:rPr lang="zh-CN" altLang="en-US" sz="20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的社会交往观点为现代社会交换理论提供了借鉴。马克思从物质生产和社会交往的关系出发，以实践活动为基础，说明了人只有通过交往，才能获得现实的实践性本质，成为真正的主体。</a:t>
            </a:r>
            <a:endParaRPr lang="en-US" altLang="zh-CN" sz="20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50000"/>
              </a:lnSpc>
            </a:pPr>
            <a:r>
              <a:rPr lang="zh-CN" altLang="en-US" sz="2000" dirty="0">
                <a:solidFill>
                  <a:srgbClr val="D9793F"/>
                </a:solidFill>
                <a:latin typeface="微软雅黑" panose="020B0503020204020204" pitchFamily="34" charset="-122"/>
                <a:ea typeface="微软雅黑" panose="020B0503020204020204" pitchFamily="34" charset="-122"/>
                <a:sym typeface="+mn-ea"/>
              </a:rPr>
              <a:t>★ </a:t>
            </a:r>
            <a:r>
              <a:rPr lang="zh-CN" altLang="en-US" sz="2000" dirty="0">
                <a:solidFill>
                  <a:schemeClr val="accent2"/>
                </a:solidFill>
                <a:latin typeface="微软雅黑" panose="020B0503020204020204" pitchFamily="34" charset="-122"/>
                <a:ea typeface="微软雅黑" panose="020B0503020204020204" pitchFamily="34" charset="-122"/>
              </a:rPr>
              <a:t>布劳</a:t>
            </a:r>
            <a:r>
              <a:rPr lang="zh-CN" altLang="en-US" sz="2000" dirty="0">
                <a:solidFill>
                  <a:prstClr val="black"/>
                </a:solidFill>
                <a:latin typeface="微软雅黑" panose="020B0503020204020204" pitchFamily="34" charset="-122"/>
                <a:ea typeface="微软雅黑" panose="020B0503020204020204" pitchFamily="34" charset="-122"/>
              </a:rPr>
              <a:t>接受了霍曼斯和马克思的影响，吸收了社会交换论的基本命题，又汲取了马克思辩证法思想的精髓，运用集体主义方法论与整体结构论对社会交换的宏观结构进行研究。</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id="{6A1A1372-4D58-4EC7-AF8C-722A067BF49B}"/>
              </a:ext>
            </a:extLst>
          </p:cNvPr>
          <p:cNvCxnSpPr/>
          <p:nvPr/>
        </p:nvCxnSpPr>
        <p:spPr>
          <a:xfrm>
            <a:off x="5866800" y="188035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5" name="组合 14">
              <a:extLst>
                <a:ext uri="{FF2B5EF4-FFF2-40B4-BE49-F238E27FC236}">
                  <a16:creationId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1757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778131" y="1880352"/>
            <a:ext cx="5088667" cy="2621615"/>
          </a:xfrm>
          <a:prstGeom prst="rect">
            <a:avLst/>
          </a:prstGeom>
          <a:noFill/>
        </p:spPr>
        <p:txBody>
          <a:bodyPr wrap="square" rtlCol="0">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）合作</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合作，是个体或群体之间为了共同的目标而协同活动，促使某种既有利于自己，又有利于他人的结果得以实现的行为或意向。</a:t>
            </a: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1884751" y="807481"/>
            <a:ext cx="2954655"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一、对称性社会互动</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id="{EFF95242-E024-4D7E-9BFD-8458E285A462}"/>
              </a:ext>
            </a:extLst>
          </p:cNvPr>
          <p:cNvSpPr txBox="1">
            <a:spLocks/>
          </p:cNvSpPr>
          <p:nvPr>
            <p:custDataLst>
              <p:tags r:id="rId2"/>
            </p:custDataLst>
          </p:nvPr>
        </p:nvSpPr>
        <p:spPr>
          <a:xfrm>
            <a:off x="6487064" y="2245182"/>
            <a:ext cx="4623757" cy="3269613"/>
          </a:xfrm>
          <a:prstGeom prst="rect">
            <a:avLst/>
          </a:prstGeom>
          <a:noFill/>
        </p:spPr>
        <p:txBody>
          <a:bodyPr wrap="square" rtlCol="0">
            <a:spAutoFit/>
          </a:bodyPr>
          <a:lstStyle/>
          <a:p>
            <a:pPr lvl="0" algn="just">
              <a:lnSpc>
                <a:spcPct val="150000"/>
              </a:lnSpc>
            </a:pPr>
            <a:r>
              <a:rPr lang="zh-CN" altLang="en-US" sz="2000" dirty="0">
                <a:solidFill>
                  <a:srgbClr val="D9793F"/>
                </a:solidFill>
                <a:latin typeface="微软雅黑" panose="020B0503020204020204" pitchFamily="34" charset="-122"/>
                <a:ea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sym typeface="+mn-ea"/>
              </a:rPr>
              <a:t>合作解决问题的群体要比竞争解决问题的群体协调，合作群体成员比竞争群体成员更能采纳别人的意见，更能友好相处。而竞争群体成员彼此很少沟通，观点重复，容易产生误解，成员间互相侵犯，心情压抑。因此，合作更能促进人际关系的协调，提高群体的凝聚力。</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6A1A1372-4D58-4EC7-AF8C-722A067BF49B}"/>
              </a:ext>
            </a:extLst>
          </p:cNvPr>
          <p:cNvCxnSpPr/>
          <p:nvPr/>
        </p:nvCxnSpPr>
        <p:spPr>
          <a:xfrm>
            <a:off x="6181696" y="188035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5" name="组合 14">
              <a:extLst>
                <a:ext uri="{FF2B5EF4-FFF2-40B4-BE49-F238E27FC236}">
                  <a16:creationId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245117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084F53-06EB-4246-D360-26E2175CDEFD}"/>
              </a:ext>
            </a:extLst>
          </p:cNvPr>
          <p:cNvPicPr>
            <a:picLocks noChangeAspect="1"/>
          </p:cNvPicPr>
          <p:nvPr/>
        </p:nvPicPr>
        <p:blipFill>
          <a:blip r:embed="rId4"/>
          <a:stretch>
            <a:fillRect/>
          </a:stretch>
        </p:blipFill>
        <p:spPr>
          <a:xfrm>
            <a:off x="3555591" y="4535554"/>
            <a:ext cx="8636409" cy="1605686"/>
          </a:xfrm>
          <a:prstGeom prst="rect">
            <a:avLst/>
          </a:prstGeom>
        </p:spPr>
      </p:pic>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778132" y="1880352"/>
            <a:ext cx="4760024" cy="3138680"/>
          </a:xfrm>
          <a:prstGeom prst="rect">
            <a:avLst/>
          </a:prstGeom>
          <a:noFill/>
        </p:spPr>
        <p:txBody>
          <a:bodyPr wrap="square" rtlCol="0">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）竞争</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竞争是指希望超过他人而获得承认。广义的竞争是指生物间的生存竞争，是生物进化的普遍规律；狭义的竞争是个体或团体的各方力求胜过对方的对抗性行为。</a:t>
            </a: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1884751" y="807481"/>
            <a:ext cx="2954655"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一、对称性社会互动</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id="{EFF95242-E024-4D7E-9BFD-8458E285A462}"/>
              </a:ext>
            </a:extLst>
          </p:cNvPr>
          <p:cNvSpPr txBox="1">
            <a:spLocks/>
          </p:cNvSpPr>
          <p:nvPr>
            <p:custDataLst>
              <p:tags r:id="rId2"/>
            </p:custDataLst>
          </p:nvPr>
        </p:nvSpPr>
        <p:spPr>
          <a:xfrm>
            <a:off x="6487062" y="1787095"/>
            <a:ext cx="4623757" cy="2530949"/>
          </a:xfrm>
          <a:prstGeom prst="rect">
            <a:avLst/>
          </a:prstGeom>
          <a:noFill/>
        </p:spPr>
        <p:txBody>
          <a:bodyPr wrap="square" rtlCol="0">
            <a:spAutoFit/>
          </a:bodyPr>
          <a:lstStyle/>
          <a:p>
            <a:pPr lvl="0" algn="just">
              <a:lnSpc>
                <a:spcPct val="15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囚徒困境</a:t>
            </a:r>
            <a:r>
              <a:rPr lang="zh-CN" altLang="en-US" sz="2400" dirty="0">
                <a:latin typeface="微软雅黑" panose="020B0503020204020204" pitchFamily="34" charset="-122"/>
                <a:ea typeface="微软雅黑" panose="020B0503020204020204" pitchFamily="34" charset="-122"/>
                <a:sym typeface="+mn-ea"/>
              </a:rPr>
              <a:t>是合作与竞争动机的最典型案例：</a:t>
            </a:r>
            <a:r>
              <a:rPr lang="zh-CN" altLang="en-US" sz="2000" dirty="0">
                <a:latin typeface="微软雅黑" panose="020B0503020204020204" pitchFamily="34" charset="-122"/>
                <a:ea typeface="微软雅黑" panose="020B0503020204020204" pitchFamily="34" charset="-122"/>
              </a:rPr>
              <a:t>警方逮捕甲、乙两名嫌疑犯，但没有足够证据指控二人有罪。于是警方分开囚禁嫌疑犯，分别和二人见面，并向双方提供以下相同的选择：</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6A1A1372-4D58-4EC7-AF8C-722A067BF49B}"/>
              </a:ext>
            </a:extLst>
          </p:cNvPr>
          <p:cNvCxnSpPr/>
          <p:nvPr/>
        </p:nvCxnSpPr>
        <p:spPr>
          <a:xfrm>
            <a:off x="5866800" y="188035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5" name="组合 14">
              <a:extLst>
                <a:ext uri="{FF2B5EF4-FFF2-40B4-BE49-F238E27FC236}">
                  <a16:creationId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70360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778132" y="1804843"/>
            <a:ext cx="10029568" cy="2621615"/>
          </a:xfrm>
          <a:prstGeom prst="rect">
            <a:avLst/>
          </a:prstGeom>
          <a:noFill/>
        </p:spPr>
        <p:txBody>
          <a:bodyPr wrap="square" rtlCol="0">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4</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）冲突</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在组织中，个人与个人、群体与群体在相互交往和互动的过程中，因为这样或那样的原因而产生意见分歧、争论、对抗，使得彼此之间的关系出现不同程度的紧张状态，并为双方所意识到，这种现象就是“冲突”。</a:t>
            </a:r>
            <a:endParaRPr lang="en-US" altLang="zh-CN" sz="2400" dirty="0">
              <a:latin typeface="微软雅黑" panose="020B0503020204020204" pitchFamily="34" charset="-122"/>
              <a:ea typeface="微软雅黑" panose="020B0503020204020204" pitchFamily="34" charset="-122"/>
              <a:sym typeface="+mn-ea"/>
            </a:endParaRPr>
          </a:p>
          <a:p>
            <a:pPr lvl="0" algn="just">
              <a:lnSpc>
                <a:spcPct val="140000"/>
              </a:lnSpc>
            </a:pPr>
            <a:endParaRPr lang="en-US" altLang="zh-CN"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1884751" y="807481"/>
            <a:ext cx="2954655"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一、对称性社会互动</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a:extLst>
              <a:ext uri="{FF2B5EF4-FFF2-40B4-BE49-F238E27FC236}">
                <a16:creationId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5" name="组合 14">
              <a:extLst>
                <a:ext uri="{FF2B5EF4-FFF2-40B4-BE49-F238E27FC236}">
                  <a16:creationId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247409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941329" y="1810059"/>
            <a:ext cx="4760024" cy="3138680"/>
          </a:xfrm>
          <a:prstGeom prst="rect">
            <a:avLst/>
          </a:prstGeom>
          <a:noFill/>
        </p:spPr>
        <p:txBody>
          <a:bodyPr wrap="square" rtlCol="0">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）暗示</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暗示是指在无对抗的条件下，通过语言、行动、表情或某种符号，对他人的心理和行为发生影响，使他人接受暗示者的某一观点、意见，或按照暗示的方式活动。</a:t>
            </a:r>
            <a:endParaRPr lang="en-US" altLang="zh-CN" sz="2400" dirty="0">
              <a:latin typeface="微软雅黑" panose="020B0503020204020204" pitchFamily="34" charset="-122"/>
              <a:ea typeface="微软雅黑" panose="020B0503020204020204" pitchFamily="34" charset="-122"/>
              <a:sym typeface="+mn-ea"/>
            </a:endParaRP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1884751" y="807481"/>
            <a:ext cx="3262432"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二、非对称性社会互动</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sp>
        <p:nvSpPr>
          <p:cNvPr id="9" name="PA_文本框 3">
            <a:extLst>
              <a:ext uri="{FF2B5EF4-FFF2-40B4-BE49-F238E27FC236}">
                <a16:creationId xmlns:a16="http://schemas.microsoft.com/office/drawing/2014/main" id="{EFF95242-E024-4D7E-9BFD-8458E285A462}"/>
              </a:ext>
            </a:extLst>
          </p:cNvPr>
          <p:cNvSpPr txBox="1">
            <a:spLocks/>
          </p:cNvSpPr>
          <p:nvPr>
            <p:custDataLst>
              <p:tags r:id="rId2"/>
            </p:custDataLst>
          </p:nvPr>
        </p:nvSpPr>
        <p:spPr>
          <a:xfrm>
            <a:off x="6363176" y="1616260"/>
            <a:ext cx="5366578" cy="4209742"/>
          </a:xfrm>
          <a:prstGeom prst="rect">
            <a:avLst/>
          </a:prstGeom>
          <a:noFill/>
        </p:spPr>
        <p:txBody>
          <a:bodyPr wrap="square" rtlCol="0">
            <a:spAutoFit/>
          </a:bodyPr>
          <a:lstStyle/>
          <a:p>
            <a:pPr lvl="0" algn="just">
              <a:lnSpc>
                <a:spcPct val="15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影响暗示效果的因素</a:t>
            </a:r>
            <a:endParaRPr lang="en-US" altLang="zh-CN" sz="2400" dirty="0">
              <a:solidFill>
                <a:srgbClr val="D9793F"/>
              </a:solidFill>
              <a:latin typeface="微软雅黑" panose="020B0503020204020204" pitchFamily="34" charset="-122"/>
              <a:ea typeface="微软雅黑" panose="020B0503020204020204" pitchFamily="34" charset="-122"/>
              <a:sym typeface="+mn-ea"/>
            </a:endParaRPr>
          </a:p>
          <a:p>
            <a:pPr lvl="0" algn="just">
              <a:lnSpc>
                <a:spcPct val="140000"/>
              </a:lnSpc>
            </a:pPr>
            <a:r>
              <a:rPr lang="zh-CN" altLang="en-US" sz="2400" dirty="0">
                <a:solidFill>
                  <a:schemeClr val="accent3">
                    <a:lumMod val="75000"/>
                  </a:schemeClr>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受到年龄和性别的影响</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受暗示者的心理状态影响</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a:p>
            <a:pPr algn="just">
              <a:lnSpc>
                <a:spcPct val="14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人格的倾向性与受暗示的效果有关系</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sym typeface="+mn-ea"/>
            </a:endParaRPr>
          </a:p>
          <a:p>
            <a:pPr algn="just">
              <a:lnSpc>
                <a:spcPct val="14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受情境影响</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14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受暗示者影响力影响</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140000"/>
              </a:lnSpc>
            </a:pPr>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受暗示刺激的特点影响</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140000"/>
              </a:lnSpc>
            </a:pPr>
            <a:endParaRPr lang="en-US" altLang="zh-CN" sz="2400" dirty="0">
              <a:solidFill>
                <a:srgbClr val="D9793F"/>
              </a:solidFill>
              <a:latin typeface="微软雅黑" panose="020B0503020204020204" pitchFamily="34" charset="-122"/>
              <a:ea typeface="微软雅黑" panose="020B0503020204020204" pitchFamily="34" charset="-122"/>
              <a:sym typeface="+mn-ea"/>
            </a:endParaRPr>
          </a:p>
        </p:txBody>
      </p:sp>
      <p:cxnSp>
        <p:nvCxnSpPr>
          <p:cNvPr id="10" name="直接连接符 9">
            <a:extLst>
              <a:ext uri="{FF2B5EF4-FFF2-40B4-BE49-F238E27FC236}">
                <a16:creationId xmlns:a16="http://schemas.microsoft.com/office/drawing/2014/main" id="{6A1A1372-4D58-4EC7-AF8C-722A067BF49B}"/>
              </a:ext>
            </a:extLst>
          </p:cNvPr>
          <p:cNvCxnSpPr/>
          <p:nvPr/>
        </p:nvCxnSpPr>
        <p:spPr>
          <a:xfrm>
            <a:off x="6171600" y="188035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5" name="组合 14">
              <a:extLst>
                <a:ext uri="{FF2B5EF4-FFF2-40B4-BE49-F238E27FC236}">
                  <a16:creationId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164284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a16="http://schemas.microsoft.com/office/drawing/2014/main" id="{31A888A5-2EB3-4646-B611-649982E0246D}"/>
              </a:ext>
            </a:extLst>
          </p:cNvPr>
          <p:cNvSpPr txBox="1">
            <a:spLocks/>
          </p:cNvSpPr>
          <p:nvPr>
            <p:custDataLst>
              <p:tags r:id="rId1"/>
            </p:custDataLst>
          </p:nvPr>
        </p:nvSpPr>
        <p:spPr>
          <a:xfrm>
            <a:off x="778131" y="1804843"/>
            <a:ext cx="10325099" cy="3655744"/>
          </a:xfrm>
          <a:prstGeom prst="rect">
            <a:avLst/>
          </a:prstGeom>
          <a:noFill/>
        </p:spPr>
        <p:txBody>
          <a:bodyPr wrap="square" rtlCol="0">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）模仿</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模仿是复制的一个新异的行为，是观察者的行为与榜样的行为存在可以辨认的匹配，是观察者对示范者身体运动特征的复制。模仿在生命的早期阶段是一种重要的社会互动和社会学习的方式。</a:t>
            </a:r>
            <a:endParaRPr lang="en-US" altLang="zh-CN" sz="2400" dirty="0">
              <a:latin typeface="微软雅黑" panose="020B0503020204020204" pitchFamily="34" charset="-122"/>
              <a:ea typeface="微软雅黑" panose="020B0503020204020204" pitchFamily="34" charset="-122"/>
              <a:sym typeface="+mn-ea"/>
            </a:endParaRPr>
          </a:p>
          <a:p>
            <a:pPr lvl="0" algn="just">
              <a:lnSpc>
                <a:spcPct val="140000"/>
              </a:lnSpc>
            </a:pPr>
            <a:r>
              <a:rPr lang="zh-CN" altLang="en-US" sz="2400" dirty="0">
                <a:solidFill>
                  <a:srgbClr val="D9793F"/>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模仿的特点在于，它不是仅仅接受别人的行为或群氓心理状态的外部特点，而且个体也要对表现出的行为特点和范例进行复制。</a:t>
            </a:r>
            <a:r>
              <a:rPr lang="zh-CN" altLang="en-US" sz="2400" dirty="0">
                <a:solidFill>
                  <a:schemeClr val="accent2"/>
                </a:solidFill>
                <a:latin typeface="微软雅黑" panose="020B0503020204020204" pitchFamily="34" charset="-122"/>
                <a:ea typeface="微软雅黑" panose="020B0503020204020204" pitchFamily="34" charset="-122"/>
                <a:sym typeface="+mn-ea"/>
              </a:rPr>
              <a:t>模仿达到内在的更深的层次时，被称为认同</a:t>
            </a:r>
            <a:r>
              <a:rPr lang="zh-CN" altLang="en-US" sz="2400" dirty="0">
                <a:latin typeface="微软雅黑" panose="020B0503020204020204" pitchFamily="34" charset="-122"/>
                <a:ea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sym typeface="+mn-ea"/>
            </a:endParaRPr>
          </a:p>
        </p:txBody>
      </p:sp>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a16="http://schemas.microsoft.com/office/drawing/2014/main" id="{3E1C3E2D-C796-4DA1-BCE6-5087C7B65B83}"/>
              </a:ext>
            </a:extLst>
          </p:cNvPr>
          <p:cNvSpPr/>
          <p:nvPr/>
        </p:nvSpPr>
        <p:spPr>
          <a:xfrm>
            <a:off x="1884751" y="807481"/>
            <a:ext cx="3262432"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二、非对称性社会互动</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a:extLst>
              <a:ext uri="{FF2B5EF4-FFF2-40B4-BE49-F238E27FC236}">
                <a16:creationId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pitchFamily="2" charset="-122"/>
                  <a:ea typeface="华文新魏" panose="02010800040101010101" pitchFamily="2" charset="-122"/>
                </a:rPr>
                <a:t>第七章</a:t>
              </a:r>
            </a:p>
          </p:txBody>
        </p:sp>
        <p:grpSp>
          <p:nvGrpSpPr>
            <p:cNvPr id="15" name="组合 14">
              <a:extLst>
                <a:ext uri="{FF2B5EF4-FFF2-40B4-BE49-F238E27FC236}">
                  <a16:creationId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a:extLst>
                      <a:ext uri="{FF2B5EF4-FFF2-40B4-BE49-F238E27FC236}">
                        <a16:creationId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a:extLst>
                      <a:ext uri="{FF2B5EF4-FFF2-40B4-BE49-F238E27FC236}">
                        <a16:creationId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a:extLst>
                    <a:ext uri="{FF2B5EF4-FFF2-40B4-BE49-F238E27FC236}">
                      <a16:creationId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a:extLst>
                  <a:ext uri="{FF2B5EF4-FFF2-40B4-BE49-F238E27FC236}">
                    <a16:creationId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extLst>
      <p:ext uri="{BB962C8B-B14F-4D97-AF65-F5344CB8AC3E}">
        <p14:creationId xmlns:p14="http://schemas.microsoft.com/office/powerpoint/2010/main" val="3611819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社会心理学">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社会心理学" id="{09DFB0CC-3558-40C8-82B0-BDEC34A444CD}" vid="{1330D113-5CF1-4A21-BAD2-ED496E448C04}"/>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974</TotalTime>
  <Words>1942</Words>
  <Application>Microsoft Office PowerPoint</Application>
  <PresentationFormat>宽屏</PresentationFormat>
  <Paragraphs>253</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24</vt:i4>
      </vt:variant>
    </vt:vector>
  </HeadingPairs>
  <TitlesOfParts>
    <vt:vector size="34" baseType="lpstr">
      <vt:lpstr>等线</vt:lpstr>
      <vt:lpstr>等线 Light</vt:lpstr>
      <vt:lpstr>华文新魏</vt:lpstr>
      <vt:lpstr>华文中宋</vt:lpstr>
      <vt:lpstr>微软雅黑</vt:lpstr>
      <vt:lpstr>Arial</vt:lpstr>
      <vt:lpstr>Impact</vt:lpstr>
      <vt:lpstr>Office 主题​​</vt:lpstr>
      <vt:lpstr>社会心理学</vt:lpstr>
      <vt:lpstr>自定义设计方案</vt:lpstr>
      <vt:lpstr>PowerPoint 演示文稿</vt:lpstr>
      <vt:lpstr>第一节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vt:lpstr>
      <vt:lpstr>PowerPoint 演示文稿</vt:lpstr>
      <vt:lpstr>PowerPoint 演示文稿</vt:lpstr>
      <vt:lpstr>PowerPoint 演示文稿</vt:lpstr>
      <vt:lpstr>第三节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Yuyi</dc:creator>
  <cp:lastModifiedBy>PC</cp:lastModifiedBy>
  <cp:revision>93</cp:revision>
  <dcterms:created xsi:type="dcterms:W3CDTF">2021-12-04T01:25:21Z</dcterms:created>
  <dcterms:modified xsi:type="dcterms:W3CDTF">2024-11-18T14:08:25Z</dcterms:modified>
</cp:coreProperties>
</file>