
<file path=[Content_Types].xml><?xml version="1.0" encoding="utf-8"?>
<Types xmlns="http://schemas.openxmlformats.org/package/2006/content-types">
  <Default Extension="cYPe28ne4ckn8s3SYTzBcQHaLI" ContentType="image/jpeg"/>
  <Default Extension="jpeg" ContentType="image/jpeg"/>
  <Default Extension="jpg" ContentType="image/jpeg"/>
  <Default Extension="K7pSmwWMcV-qci-fIi_XQgHaFO"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9.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Lst>
  <p:notesMasterIdLst>
    <p:notesMasterId r:id="rId45"/>
  </p:notesMasterIdLst>
  <p:sldIdLst>
    <p:sldId id="421" r:id="rId4"/>
    <p:sldId id="424" r:id="rId5"/>
    <p:sldId id="425" r:id="rId6"/>
    <p:sldId id="388" r:id="rId7"/>
    <p:sldId id="394" r:id="rId8"/>
    <p:sldId id="435" r:id="rId9"/>
    <p:sldId id="389" r:id="rId10"/>
    <p:sldId id="390" r:id="rId11"/>
    <p:sldId id="391" r:id="rId12"/>
    <p:sldId id="392" r:id="rId13"/>
    <p:sldId id="397" r:id="rId14"/>
    <p:sldId id="398" r:id="rId15"/>
    <p:sldId id="427" r:id="rId16"/>
    <p:sldId id="436" r:id="rId17"/>
    <p:sldId id="428" r:id="rId18"/>
    <p:sldId id="403" r:id="rId19"/>
    <p:sldId id="404" r:id="rId20"/>
    <p:sldId id="407" r:id="rId21"/>
    <p:sldId id="374" r:id="rId22"/>
    <p:sldId id="380" r:id="rId23"/>
    <p:sldId id="381" r:id="rId24"/>
    <p:sldId id="373" r:id="rId25"/>
    <p:sldId id="533" r:id="rId26"/>
    <p:sldId id="408" r:id="rId27"/>
    <p:sldId id="409" r:id="rId28"/>
    <p:sldId id="429" r:id="rId29"/>
    <p:sldId id="430" r:id="rId30"/>
    <p:sldId id="410" r:id="rId31"/>
    <p:sldId id="271" r:id="rId32"/>
    <p:sldId id="412" r:id="rId33"/>
    <p:sldId id="413" r:id="rId34"/>
    <p:sldId id="414" r:id="rId35"/>
    <p:sldId id="415" r:id="rId36"/>
    <p:sldId id="431" r:id="rId37"/>
    <p:sldId id="432" r:id="rId38"/>
    <p:sldId id="433" r:id="rId39"/>
    <p:sldId id="420" r:id="rId40"/>
    <p:sldId id="416" r:id="rId41"/>
    <p:sldId id="418" r:id="rId42"/>
    <p:sldId id="419" r:id="rId43"/>
    <p:sldId id="434"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793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B4D734-F00C-674B-856F-7097C028D075}" v="4" dt="2024-12-03T01:14:39.1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51" autoAdjust="0"/>
    <p:restoredTop sz="93901" autoAdjust="0"/>
  </p:normalViewPr>
  <p:slideViewPr>
    <p:cSldViewPr snapToGrid="0">
      <p:cViewPr varScale="1">
        <p:scale>
          <a:sx n="115" d="100"/>
          <a:sy n="115" d="100"/>
        </p:scale>
        <p:origin x="9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 Id="rId51" Type="http://schemas.microsoft.com/office/2015/10/relationships/revisionInfo" Target="revisionInfo.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 Zhiyu" userId="ac0a4e748700494f" providerId="LiveId" clId="{7BB4D734-F00C-674B-856F-7097C028D075}"/>
    <pc:docChg chg="undo redo custSel modSld">
      <pc:chgData name="Lu Zhiyu" userId="ac0a4e748700494f" providerId="LiveId" clId="{7BB4D734-F00C-674B-856F-7097C028D075}" dt="2024-12-03T01:14:41.673" v="119"/>
      <pc:docMkLst>
        <pc:docMk/>
      </pc:docMkLst>
      <pc:sldChg chg="modSp mod">
        <pc:chgData name="Lu Zhiyu" userId="ac0a4e748700494f" providerId="LiveId" clId="{7BB4D734-F00C-674B-856F-7097C028D075}" dt="2024-12-03T01:00:10.241" v="67"/>
        <pc:sldMkLst>
          <pc:docMk/>
          <pc:sldMk cId="3331690255" sldId="380"/>
        </pc:sldMkLst>
        <pc:spChg chg="mod">
          <ac:chgData name="Lu Zhiyu" userId="ac0a4e748700494f" providerId="LiveId" clId="{7BB4D734-F00C-674B-856F-7097C028D075}" dt="2024-12-03T01:00:10.241" v="67"/>
          <ac:spMkLst>
            <pc:docMk/>
            <pc:sldMk cId="3331690255" sldId="380"/>
            <ac:spMk id="3" creationId="{00000000-0000-0000-0000-000000000000}"/>
          </ac:spMkLst>
        </pc:spChg>
      </pc:sldChg>
      <pc:sldChg chg="modSp mod">
        <pc:chgData name="Lu Zhiyu" userId="ac0a4e748700494f" providerId="LiveId" clId="{7BB4D734-F00C-674B-856F-7097C028D075}" dt="2024-12-03T01:00:51.814" v="71"/>
        <pc:sldMkLst>
          <pc:docMk/>
          <pc:sldMk cId="1230719160" sldId="381"/>
        </pc:sldMkLst>
        <pc:spChg chg="mod">
          <ac:chgData name="Lu Zhiyu" userId="ac0a4e748700494f" providerId="LiveId" clId="{7BB4D734-F00C-674B-856F-7097C028D075}" dt="2024-12-03T01:00:51.814" v="71"/>
          <ac:spMkLst>
            <pc:docMk/>
            <pc:sldMk cId="1230719160" sldId="381"/>
            <ac:spMk id="3" creationId="{00000000-0000-0000-0000-000000000000}"/>
          </ac:spMkLst>
        </pc:spChg>
      </pc:sldChg>
      <pc:sldChg chg="modSp mod">
        <pc:chgData name="Lu Zhiyu" userId="ac0a4e748700494f" providerId="LiveId" clId="{7BB4D734-F00C-674B-856F-7097C028D075}" dt="2024-12-03T00:18:03.435" v="21"/>
        <pc:sldMkLst>
          <pc:docMk/>
          <pc:sldMk cId="0" sldId="390"/>
        </pc:sldMkLst>
        <pc:spChg chg="mod">
          <ac:chgData name="Lu Zhiyu" userId="ac0a4e748700494f" providerId="LiveId" clId="{7BB4D734-F00C-674B-856F-7097C028D075}" dt="2024-12-03T00:18:00.313" v="17"/>
          <ac:spMkLst>
            <pc:docMk/>
            <pc:sldMk cId="0" sldId="390"/>
            <ac:spMk id="28" creationId="{00000000-0000-0000-0000-000000000000}"/>
          </ac:spMkLst>
        </pc:spChg>
        <pc:spChg chg="mod">
          <ac:chgData name="Lu Zhiyu" userId="ac0a4e748700494f" providerId="LiveId" clId="{7BB4D734-F00C-674B-856F-7097C028D075}" dt="2024-12-03T00:18:03.435" v="21"/>
          <ac:spMkLst>
            <pc:docMk/>
            <pc:sldMk cId="0" sldId="390"/>
            <ac:spMk id="31" creationId="{00000000-0000-0000-0000-000000000000}"/>
          </ac:spMkLst>
        </pc:spChg>
        <pc:spChg chg="mod">
          <ac:chgData name="Lu Zhiyu" userId="ac0a4e748700494f" providerId="LiveId" clId="{7BB4D734-F00C-674B-856F-7097C028D075}" dt="2024-12-03T00:17:59.617" v="16"/>
          <ac:spMkLst>
            <pc:docMk/>
            <pc:sldMk cId="0" sldId="390"/>
            <ac:spMk id="32" creationId="{00000000-0000-0000-0000-000000000000}"/>
          </ac:spMkLst>
        </pc:spChg>
      </pc:sldChg>
      <pc:sldChg chg="modSp mod">
        <pc:chgData name="Lu Zhiyu" userId="ac0a4e748700494f" providerId="LiveId" clId="{7BB4D734-F00C-674B-856F-7097C028D075}" dt="2024-12-03T00:18:49.421" v="41"/>
        <pc:sldMkLst>
          <pc:docMk/>
          <pc:sldMk cId="0" sldId="391"/>
        </pc:sldMkLst>
        <pc:spChg chg="mod">
          <ac:chgData name="Lu Zhiyu" userId="ac0a4e748700494f" providerId="LiveId" clId="{7BB4D734-F00C-674B-856F-7097C028D075}" dt="2024-12-03T00:18:47.445" v="37"/>
          <ac:spMkLst>
            <pc:docMk/>
            <pc:sldMk cId="0" sldId="391"/>
            <ac:spMk id="28" creationId="{00000000-0000-0000-0000-000000000000}"/>
          </ac:spMkLst>
        </pc:spChg>
        <pc:spChg chg="mod">
          <ac:chgData name="Lu Zhiyu" userId="ac0a4e748700494f" providerId="LiveId" clId="{7BB4D734-F00C-674B-856F-7097C028D075}" dt="2024-12-03T00:18:49.421" v="41"/>
          <ac:spMkLst>
            <pc:docMk/>
            <pc:sldMk cId="0" sldId="391"/>
            <ac:spMk id="31" creationId="{00000000-0000-0000-0000-000000000000}"/>
          </ac:spMkLst>
        </pc:spChg>
        <pc:spChg chg="mod">
          <ac:chgData name="Lu Zhiyu" userId="ac0a4e748700494f" providerId="LiveId" clId="{7BB4D734-F00C-674B-856F-7097C028D075}" dt="2024-12-03T00:18:46.754" v="35"/>
          <ac:spMkLst>
            <pc:docMk/>
            <pc:sldMk cId="0" sldId="391"/>
            <ac:spMk id="32" creationId="{00000000-0000-0000-0000-000000000000}"/>
          </ac:spMkLst>
        </pc:spChg>
      </pc:sldChg>
      <pc:sldChg chg="modSp mod">
        <pc:chgData name="Lu Zhiyu" userId="ac0a4e748700494f" providerId="LiveId" clId="{7BB4D734-F00C-674B-856F-7097C028D075}" dt="2024-12-03T00:19:32.090" v="63" actId="21"/>
        <pc:sldMkLst>
          <pc:docMk/>
          <pc:sldMk cId="0" sldId="392"/>
        </pc:sldMkLst>
        <pc:spChg chg="mod">
          <ac:chgData name="Lu Zhiyu" userId="ac0a4e748700494f" providerId="LiveId" clId="{7BB4D734-F00C-674B-856F-7097C028D075}" dt="2024-12-03T00:19:32.090" v="63" actId="21"/>
          <ac:spMkLst>
            <pc:docMk/>
            <pc:sldMk cId="0" sldId="392"/>
            <ac:spMk id="27" creationId="{00000000-0000-0000-0000-000000000000}"/>
          </ac:spMkLst>
        </pc:spChg>
        <pc:spChg chg="mod">
          <ac:chgData name="Lu Zhiyu" userId="ac0a4e748700494f" providerId="LiveId" clId="{7BB4D734-F00C-674B-856F-7097C028D075}" dt="2024-12-03T00:19:30.708" v="58"/>
          <ac:spMkLst>
            <pc:docMk/>
            <pc:sldMk cId="0" sldId="392"/>
            <ac:spMk id="28" creationId="{00000000-0000-0000-0000-000000000000}"/>
          </ac:spMkLst>
        </pc:spChg>
        <pc:spChg chg="mod">
          <ac:chgData name="Lu Zhiyu" userId="ac0a4e748700494f" providerId="LiveId" clId="{7BB4D734-F00C-674B-856F-7097C028D075}" dt="2024-12-03T00:19:31.666" v="62"/>
          <ac:spMkLst>
            <pc:docMk/>
            <pc:sldMk cId="0" sldId="392"/>
            <ac:spMk id="31" creationId="{00000000-0000-0000-0000-000000000000}"/>
          </ac:spMkLst>
        </pc:spChg>
        <pc:spChg chg="mod">
          <ac:chgData name="Lu Zhiyu" userId="ac0a4e748700494f" providerId="LiveId" clId="{7BB4D734-F00C-674B-856F-7097C028D075}" dt="2024-12-03T00:19:30.511" v="56"/>
          <ac:spMkLst>
            <pc:docMk/>
            <pc:sldMk cId="0" sldId="392"/>
            <ac:spMk id="32" creationId="{00000000-0000-0000-0000-000000000000}"/>
          </ac:spMkLst>
        </pc:spChg>
      </pc:sldChg>
      <pc:sldChg chg="modSp mod">
        <pc:chgData name="Lu Zhiyu" userId="ac0a4e748700494f" providerId="LiveId" clId="{7BB4D734-F00C-674B-856F-7097C028D075}" dt="2024-12-03T01:14:41.673" v="119"/>
        <pc:sldMkLst>
          <pc:docMk/>
          <pc:sldMk cId="0" sldId="433"/>
        </pc:sldMkLst>
        <pc:spChg chg="mod">
          <ac:chgData name="Lu Zhiyu" userId="ac0a4e748700494f" providerId="LiveId" clId="{7BB4D734-F00C-674B-856F-7097C028D075}" dt="2024-12-03T01:14:41.673" v="119"/>
          <ac:spMkLst>
            <pc:docMk/>
            <pc:sldMk cId="0" sldId="433"/>
            <ac:spMk id="37" creationId="{00000000-0000-0000-0000-000000000000}"/>
          </ac:spMkLst>
        </pc:spChg>
        <pc:spChg chg="mod">
          <ac:chgData name="Lu Zhiyu" userId="ac0a4e748700494f" providerId="LiveId" clId="{7BB4D734-F00C-674B-856F-7097C028D075}" dt="2024-12-03T01:14:35.004" v="104"/>
          <ac:spMkLst>
            <pc:docMk/>
            <pc:sldMk cId="0" sldId="433"/>
            <ac:spMk id="38" creationId="{00000000-0000-0000-0000-000000000000}"/>
          </ac:spMkLst>
        </pc:spChg>
        <pc:spChg chg="mod">
          <ac:chgData name="Lu Zhiyu" userId="ac0a4e748700494f" providerId="LiveId" clId="{7BB4D734-F00C-674B-856F-7097C028D075}" dt="2024-12-03T01:14:35.690" v="112"/>
          <ac:spMkLst>
            <pc:docMk/>
            <pc:sldMk cId="0" sldId="433"/>
            <ac:spMk id="39" creationId="{00000000-0000-0000-0000-000000000000}"/>
          </ac:spMkLst>
        </pc:spChg>
        <pc:spChg chg="mod">
          <ac:chgData name="Lu Zhiyu" userId="ac0a4e748700494f" providerId="LiveId" clId="{7BB4D734-F00C-674B-856F-7097C028D075}" dt="2024-12-03T01:14:35.357" v="108"/>
          <ac:spMkLst>
            <pc:docMk/>
            <pc:sldMk cId="0" sldId="433"/>
            <ac:spMk id="40"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D4143E-F1FC-4B5D-BB2E-EE0424F44846}"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zh-CN" altLang="en-US"/>
        </a:p>
      </dgm:t>
    </dgm:pt>
    <dgm:pt modelId="{D45F8D1C-345C-450F-9400-253D08006461}">
      <dgm:prSet phldrT="[文本]" custT="1"/>
      <dgm:spPr/>
      <dgm:t>
        <a:bodyPr/>
        <a:lstStyle/>
        <a:p>
          <a:r>
            <a:rPr lang="zh-CN" altLang="en-US" sz="5400" b="1" dirty="0"/>
            <a:t>登门槛技术</a:t>
          </a:r>
        </a:p>
      </dgm:t>
    </dgm:pt>
    <dgm:pt modelId="{AB36A0D2-8DF0-4097-B791-A85D22E05BC8}" type="parTrans" cxnId="{F50CE9E9-31F6-422F-B3FF-D12F52B6B686}">
      <dgm:prSet/>
      <dgm:spPr/>
      <dgm:t>
        <a:bodyPr/>
        <a:lstStyle/>
        <a:p>
          <a:endParaRPr lang="zh-CN" altLang="en-US" b="1"/>
        </a:p>
      </dgm:t>
    </dgm:pt>
    <dgm:pt modelId="{F19632D9-A07F-4DB4-8843-8B1D45840684}" type="sibTrans" cxnId="{F50CE9E9-31F6-422F-B3FF-D12F52B6B686}">
      <dgm:prSet/>
      <dgm:spPr/>
      <dgm:t>
        <a:bodyPr/>
        <a:lstStyle/>
        <a:p>
          <a:endParaRPr lang="zh-CN" altLang="en-US" b="1"/>
        </a:p>
      </dgm:t>
    </dgm:pt>
    <dgm:pt modelId="{F3FBA849-84D1-42B7-8BD5-FB6D161700A1}">
      <dgm:prSet phldrT="[文本]" custT="1"/>
      <dgm:spPr/>
      <dgm:t>
        <a:bodyPr/>
        <a:lstStyle/>
        <a:p>
          <a:r>
            <a:rPr lang="zh-CN" altLang="en-US" sz="5400" b="1" dirty="0"/>
            <a:t>留面子技术</a:t>
          </a:r>
        </a:p>
      </dgm:t>
    </dgm:pt>
    <dgm:pt modelId="{76EB13D2-C324-439A-9555-FB6115DF0A7D}" type="parTrans" cxnId="{D97580EE-7F76-41B1-A1B2-F5A94BB4FBC0}">
      <dgm:prSet/>
      <dgm:spPr/>
      <dgm:t>
        <a:bodyPr/>
        <a:lstStyle/>
        <a:p>
          <a:endParaRPr lang="zh-CN" altLang="en-US" b="1"/>
        </a:p>
      </dgm:t>
    </dgm:pt>
    <dgm:pt modelId="{337FDFC1-17C5-4C5D-BE38-7A26386E28E6}" type="sibTrans" cxnId="{D97580EE-7F76-41B1-A1B2-F5A94BB4FBC0}">
      <dgm:prSet/>
      <dgm:spPr/>
      <dgm:t>
        <a:bodyPr/>
        <a:lstStyle/>
        <a:p>
          <a:endParaRPr lang="zh-CN" altLang="en-US" b="1"/>
        </a:p>
      </dgm:t>
    </dgm:pt>
    <dgm:pt modelId="{F832492B-942D-49F2-94A4-5FCFE888E508}" type="pres">
      <dgm:prSet presAssocID="{C5D4143E-F1FC-4B5D-BB2E-EE0424F44846}" presName="diagram" presStyleCnt="0">
        <dgm:presLayoutVars>
          <dgm:chPref val="1"/>
          <dgm:dir/>
          <dgm:animOne val="branch"/>
          <dgm:animLvl val="lvl"/>
          <dgm:resizeHandles/>
        </dgm:presLayoutVars>
      </dgm:prSet>
      <dgm:spPr/>
    </dgm:pt>
    <dgm:pt modelId="{93BEA831-1D16-4A65-A504-7C1421AFC119}" type="pres">
      <dgm:prSet presAssocID="{D45F8D1C-345C-450F-9400-253D08006461}" presName="root" presStyleCnt="0"/>
      <dgm:spPr/>
    </dgm:pt>
    <dgm:pt modelId="{9E11389C-4CDA-44CF-8FFE-6D7687D894B0}" type="pres">
      <dgm:prSet presAssocID="{D45F8D1C-345C-450F-9400-253D08006461}" presName="rootComposite" presStyleCnt="0"/>
      <dgm:spPr/>
    </dgm:pt>
    <dgm:pt modelId="{9F911081-5A14-4344-BFD5-B2AB202B514A}" type="pres">
      <dgm:prSet presAssocID="{D45F8D1C-345C-450F-9400-253D08006461}" presName="rootText" presStyleLbl="node1" presStyleIdx="0" presStyleCnt="2" custLinFactX="-100000" custLinFactNeighborX="-115824"/>
      <dgm:spPr/>
    </dgm:pt>
    <dgm:pt modelId="{7516B5A7-9C94-4798-8206-2D0994E9F629}" type="pres">
      <dgm:prSet presAssocID="{D45F8D1C-345C-450F-9400-253D08006461}" presName="rootConnector" presStyleLbl="node1" presStyleIdx="0" presStyleCnt="2"/>
      <dgm:spPr/>
    </dgm:pt>
    <dgm:pt modelId="{F15E05B5-BC56-4958-87A0-35A6A3250A24}" type="pres">
      <dgm:prSet presAssocID="{D45F8D1C-345C-450F-9400-253D08006461}" presName="childShape" presStyleCnt="0"/>
      <dgm:spPr/>
    </dgm:pt>
    <dgm:pt modelId="{9727D4A4-D54B-4B03-91B8-11A33373ADD6}" type="pres">
      <dgm:prSet presAssocID="{F3FBA849-84D1-42B7-8BD5-FB6D161700A1}" presName="root" presStyleCnt="0"/>
      <dgm:spPr/>
    </dgm:pt>
    <dgm:pt modelId="{739433FB-6F57-4112-BB85-5F868783DCD3}" type="pres">
      <dgm:prSet presAssocID="{F3FBA849-84D1-42B7-8BD5-FB6D161700A1}" presName="rootComposite" presStyleCnt="0"/>
      <dgm:spPr/>
    </dgm:pt>
    <dgm:pt modelId="{026F73F9-2B78-413D-BE80-5BE7C944E9DD}" type="pres">
      <dgm:prSet presAssocID="{F3FBA849-84D1-42B7-8BD5-FB6D161700A1}" presName="rootText" presStyleLbl="node1" presStyleIdx="1" presStyleCnt="2" custLinFactX="100000" custLinFactNeighborX="107422" custLinFactNeighborY="2179"/>
      <dgm:spPr/>
    </dgm:pt>
    <dgm:pt modelId="{64AAB167-8BE9-4860-96BC-B83C174FF258}" type="pres">
      <dgm:prSet presAssocID="{F3FBA849-84D1-42B7-8BD5-FB6D161700A1}" presName="rootConnector" presStyleLbl="node1" presStyleIdx="1" presStyleCnt="2"/>
      <dgm:spPr/>
    </dgm:pt>
    <dgm:pt modelId="{E4FDBA22-B05D-4B2A-9B27-6302B2174472}" type="pres">
      <dgm:prSet presAssocID="{F3FBA849-84D1-42B7-8BD5-FB6D161700A1}" presName="childShape" presStyleCnt="0"/>
      <dgm:spPr/>
    </dgm:pt>
  </dgm:ptLst>
  <dgm:cxnLst>
    <dgm:cxn modelId="{0E7B0430-3006-4975-89EF-16427704EF00}" type="presOf" srcId="{D45F8D1C-345C-450F-9400-253D08006461}" destId="{9F911081-5A14-4344-BFD5-B2AB202B514A}" srcOrd="0" destOrd="0" presId="urn:microsoft.com/office/officeart/2005/8/layout/hierarchy3"/>
    <dgm:cxn modelId="{65B37E51-EEC7-4378-8168-B63631BFDDB3}" type="presOf" srcId="{F3FBA849-84D1-42B7-8BD5-FB6D161700A1}" destId="{64AAB167-8BE9-4860-96BC-B83C174FF258}" srcOrd="1" destOrd="0" presId="urn:microsoft.com/office/officeart/2005/8/layout/hierarchy3"/>
    <dgm:cxn modelId="{5A18305D-D115-40CD-AB80-4F5C9E0DBB4D}" type="presOf" srcId="{F3FBA849-84D1-42B7-8BD5-FB6D161700A1}" destId="{026F73F9-2B78-413D-BE80-5BE7C944E9DD}" srcOrd="0" destOrd="0" presId="urn:microsoft.com/office/officeart/2005/8/layout/hierarchy3"/>
    <dgm:cxn modelId="{FBA2FD6A-5478-4B47-B6BB-A72B1839F7EB}" type="presOf" srcId="{C5D4143E-F1FC-4B5D-BB2E-EE0424F44846}" destId="{F832492B-942D-49F2-94A4-5FCFE888E508}" srcOrd="0" destOrd="0" presId="urn:microsoft.com/office/officeart/2005/8/layout/hierarchy3"/>
    <dgm:cxn modelId="{F17879DA-6676-4E19-B768-8C01804E5129}" type="presOf" srcId="{D45F8D1C-345C-450F-9400-253D08006461}" destId="{7516B5A7-9C94-4798-8206-2D0994E9F629}" srcOrd="1" destOrd="0" presId="urn:microsoft.com/office/officeart/2005/8/layout/hierarchy3"/>
    <dgm:cxn modelId="{F50CE9E9-31F6-422F-B3FF-D12F52B6B686}" srcId="{C5D4143E-F1FC-4B5D-BB2E-EE0424F44846}" destId="{D45F8D1C-345C-450F-9400-253D08006461}" srcOrd="0" destOrd="0" parTransId="{AB36A0D2-8DF0-4097-B791-A85D22E05BC8}" sibTransId="{F19632D9-A07F-4DB4-8843-8B1D45840684}"/>
    <dgm:cxn modelId="{D97580EE-7F76-41B1-A1B2-F5A94BB4FBC0}" srcId="{C5D4143E-F1FC-4B5D-BB2E-EE0424F44846}" destId="{F3FBA849-84D1-42B7-8BD5-FB6D161700A1}" srcOrd="1" destOrd="0" parTransId="{76EB13D2-C324-439A-9555-FB6115DF0A7D}" sibTransId="{337FDFC1-17C5-4C5D-BE38-7A26386E28E6}"/>
    <dgm:cxn modelId="{A33A28E6-1C16-475A-B1F1-1782EA112BF9}" type="presParOf" srcId="{F832492B-942D-49F2-94A4-5FCFE888E508}" destId="{93BEA831-1D16-4A65-A504-7C1421AFC119}" srcOrd="0" destOrd="0" presId="urn:microsoft.com/office/officeart/2005/8/layout/hierarchy3"/>
    <dgm:cxn modelId="{E437F79E-1BFC-4533-92C7-7AE016B07BC4}" type="presParOf" srcId="{93BEA831-1D16-4A65-A504-7C1421AFC119}" destId="{9E11389C-4CDA-44CF-8FFE-6D7687D894B0}" srcOrd="0" destOrd="0" presId="urn:microsoft.com/office/officeart/2005/8/layout/hierarchy3"/>
    <dgm:cxn modelId="{ACDAF554-3E77-4902-BDD7-E2EB33AA3E99}" type="presParOf" srcId="{9E11389C-4CDA-44CF-8FFE-6D7687D894B0}" destId="{9F911081-5A14-4344-BFD5-B2AB202B514A}" srcOrd="0" destOrd="0" presId="urn:microsoft.com/office/officeart/2005/8/layout/hierarchy3"/>
    <dgm:cxn modelId="{F876D48E-8C1B-46C3-923A-045474411220}" type="presParOf" srcId="{9E11389C-4CDA-44CF-8FFE-6D7687D894B0}" destId="{7516B5A7-9C94-4798-8206-2D0994E9F629}" srcOrd="1" destOrd="0" presId="urn:microsoft.com/office/officeart/2005/8/layout/hierarchy3"/>
    <dgm:cxn modelId="{B87FC101-973E-41AD-A567-1BE78AC82E8B}" type="presParOf" srcId="{93BEA831-1D16-4A65-A504-7C1421AFC119}" destId="{F15E05B5-BC56-4958-87A0-35A6A3250A24}" srcOrd="1" destOrd="0" presId="urn:microsoft.com/office/officeart/2005/8/layout/hierarchy3"/>
    <dgm:cxn modelId="{8229E188-CEAC-43D2-8310-E1C880DEB806}" type="presParOf" srcId="{F832492B-942D-49F2-94A4-5FCFE888E508}" destId="{9727D4A4-D54B-4B03-91B8-11A33373ADD6}" srcOrd="1" destOrd="0" presId="urn:microsoft.com/office/officeart/2005/8/layout/hierarchy3"/>
    <dgm:cxn modelId="{5C5CD7FE-90EA-47F9-AF6D-63313A3C2517}" type="presParOf" srcId="{9727D4A4-D54B-4B03-91B8-11A33373ADD6}" destId="{739433FB-6F57-4112-BB85-5F868783DCD3}" srcOrd="0" destOrd="0" presId="urn:microsoft.com/office/officeart/2005/8/layout/hierarchy3"/>
    <dgm:cxn modelId="{452E4D21-BBF5-43D3-8265-E798AA5A7126}" type="presParOf" srcId="{739433FB-6F57-4112-BB85-5F868783DCD3}" destId="{026F73F9-2B78-413D-BE80-5BE7C944E9DD}" srcOrd="0" destOrd="0" presId="urn:microsoft.com/office/officeart/2005/8/layout/hierarchy3"/>
    <dgm:cxn modelId="{441D8CC5-E82B-45BF-9117-A09F7F7BDE96}" type="presParOf" srcId="{739433FB-6F57-4112-BB85-5F868783DCD3}" destId="{64AAB167-8BE9-4860-96BC-B83C174FF258}" srcOrd="1" destOrd="0" presId="urn:microsoft.com/office/officeart/2005/8/layout/hierarchy3"/>
    <dgm:cxn modelId="{6EDF5B57-0E82-4EA3-B4FD-25B4D44234C6}" type="presParOf" srcId="{9727D4A4-D54B-4B03-91B8-11A33373ADD6}" destId="{E4FDBA22-B05D-4B2A-9B27-6302B2174472}" srcOrd="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911081-5A14-4344-BFD5-B2AB202B514A}">
      <dsp:nvSpPr>
        <dsp:cNvPr id="0" name=""/>
        <dsp:cNvSpPr/>
      </dsp:nvSpPr>
      <dsp:spPr>
        <a:xfrm>
          <a:off x="0" y="587359"/>
          <a:ext cx="3784286" cy="18921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68580" rIns="102870" bIns="68580" numCol="1" spcCol="1270" anchor="ctr" anchorCtr="0">
          <a:noAutofit/>
        </a:bodyPr>
        <a:lstStyle/>
        <a:p>
          <a:pPr marL="0" lvl="0" indent="0" algn="ctr" defTabSz="2400300">
            <a:lnSpc>
              <a:spcPct val="90000"/>
            </a:lnSpc>
            <a:spcBef>
              <a:spcPct val="0"/>
            </a:spcBef>
            <a:spcAft>
              <a:spcPct val="35000"/>
            </a:spcAft>
            <a:buNone/>
          </a:pPr>
          <a:r>
            <a:rPr lang="zh-CN" altLang="en-US" sz="5400" b="1" kern="1200" dirty="0"/>
            <a:t>登门槛技术</a:t>
          </a:r>
        </a:p>
      </dsp:txBody>
      <dsp:txXfrm>
        <a:off x="55419" y="642778"/>
        <a:ext cx="3673448" cy="1781305"/>
      </dsp:txXfrm>
    </dsp:sp>
    <dsp:sp modelId="{026F73F9-2B78-413D-BE80-5BE7C944E9DD}">
      <dsp:nvSpPr>
        <dsp:cNvPr id="0" name=""/>
        <dsp:cNvSpPr/>
      </dsp:nvSpPr>
      <dsp:spPr>
        <a:xfrm>
          <a:off x="4732437" y="628589"/>
          <a:ext cx="3784286" cy="18921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68580" rIns="102870" bIns="68580" numCol="1" spcCol="1270" anchor="ctr" anchorCtr="0">
          <a:noAutofit/>
        </a:bodyPr>
        <a:lstStyle/>
        <a:p>
          <a:pPr marL="0" lvl="0" indent="0" algn="ctr" defTabSz="2400300">
            <a:lnSpc>
              <a:spcPct val="90000"/>
            </a:lnSpc>
            <a:spcBef>
              <a:spcPct val="0"/>
            </a:spcBef>
            <a:spcAft>
              <a:spcPct val="35000"/>
            </a:spcAft>
            <a:buNone/>
          </a:pPr>
          <a:r>
            <a:rPr lang="zh-CN" altLang="en-US" sz="5400" b="1" kern="1200" dirty="0"/>
            <a:t>留面子技术</a:t>
          </a:r>
        </a:p>
      </dsp:txBody>
      <dsp:txXfrm>
        <a:off x="4787856" y="684008"/>
        <a:ext cx="3673448" cy="178130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09C81-38FC-423E-98B0-3D5F275EB448}" type="datetimeFigureOut">
              <a:rPr lang="zh-CN" altLang="en-US" smtClean="0"/>
              <a:t>2024/12/16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139D7F-72A9-4CC7-BC70-4F8764936F2D}" type="slidenum">
              <a:rPr lang="zh-CN" altLang="en-US" smtClean="0"/>
              <a:t>‹#›</a:t>
            </a:fld>
            <a:endParaRPr lang="zh-CN" altLang="en-US"/>
          </a:p>
        </p:txBody>
      </p:sp>
    </p:spTree>
    <p:extLst>
      <p:ext uri="{BB962C8B-B14F-4D97-AF65-F5344CB8AC3E}">
        <p14:creationId xmlns:p14="http://schemas.microsoft.com/office/powerpoint/2010/main" val="3736817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a:solidFill>
                  <a:schemeClr val="tx1"/>
                </a:solidFill>
                <a:effectLst/>
                <a:latin typeface="+mn-lt"/>
                <a:ea typeface="+mn-ea"/>
                <a:cs typeface="+mn-cs"/>
              </a:rPr>
              <a:t>这任务令人难以置信地简单！！！</a:t>
            </a:r>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7139D7F-72A9-4CC7-BC70-4F8764936F2D}" type="slidenum">
              <a:rPr lang="zh-CN" altLang="en-US" smtClean="0"/>
              <a:t>14</a:t>
            </a:fld>
            <a:endParaRPr lang="zh-CN" altLang="en-US"/>
          </a:p>
        </p:txBody>
      </p:sp>
    </p:spTree>
    <p:extLst>
      <p:ext uri="{BB962C8B-B14F-4D97-AF65-F5344CB8AC3E}">
        <p14:creationId xmlns:p14="http://schemas.microsoft.com/office/powerpoint/2010/main" val="2254200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lnSpc>
                <a:spcPts val="1800"/>
              </a:lnSpc>
              <a:spcAft>
                <a:spcPts val="1125"/>
              </a:spcAft>
            </a:pPr>
            <a:r>
              <a:rPr lang="zh-CN" altLang="en-US" b="0" i="0" dirty="0">
                <a:solidFill>
                  <a:srgbClr val="333333"/>
                </a:solidFill>
                <a:effectLst/>
                <a:latin typeface="Helvetica Neue"/>
              </a:rPr>
              <a:t>查容克对社会促进作用和社会阻抑作用提出共同的原因解释。</a:t>
            </a:r>
          </a:p>
          <a:p>
            <a:pPr algn="l">
              <a:lnSpc>
                <a:spcPts val="1800"/>
              </a:lnSpc>
              <a:spcAft>
                <a:spcPts val="1125"/>
              </a:spcAft>
            </a:pPr>
            <a:r>
              <a:rPr lang="zh-CN" altLang="en-US" b="0" i="0" dirty="0">
                <a:solidFill>
                  <a:srgbClr val="333333"/>
                </a:solidFill>
                <a:effectLst/>
                <a:latin typeface="Helvetica Neue"/>
              </a:rPr>
              <a:t>他认为，他人在场提高人的一般动机水平，而动机水平的提高会加强优势反应。由于简单而熟悉的行为，正确反应占优势，他人在场加强这种反应，从而提高了行为效率。而个人在完成复杂、困难、生疏的任务时，不正确的反应占优势，他人在场提高动机水平的结果是强化不正确的反应，妨碍任务完成，所以有阻抑作用。</a:t>
            </a:r>
          </a:p>
          <a:p>
            <a:pPr algn="l">
              <a:lnSpc>
                <a:spcPts val="1800"/>
              </a:lnSpc>
              <a:spcAft>
                <a:spcPts val="1125"/>
              </a:spcAft>
            </a:pPr>
            <a:r>
              <a:rPr lang="zh-CN" altLang="en-US" b="0" i="0" dirty="0">
                <a:solidFill>
                  <a:srgbClr val="333333"/>
                </a:solidFill>
                <a:effectLst/>
                <a:latin typeface="Helvetica Neue"/>
              </a:rPr>
              <a:t>经过试验结果显示：有人在场时，测试者学习简易的词比单独学习要好些，而学习有难度的词表时，独自学习的效果比集体学习要好。这证明有人在场会促进熟练工作的成绩，而干扰非熟练工作的成绩。</a:t>
            </a:r>
          </a:p>
        </p:txBody>
      </p:sp>
      <p:sp>
        <p:nvSpPr>
          <p:cNvPr id="4" name="灯片编号占位符 3"/>
          <p:cNvSpPr>
            <a:spLocks noGrp="1"/>
          </p:cNvSpPr>
          <p:nvPr>
            <p:ph type="sldNum" sz="quarter" idx="5"/>
          </p:nvPr>
        </p:nvSpPr>
        <p:spPr/>
        <p:txBody>
          <a:bodyPr/>
          <a:lstStyle/>
          <a:p>
            <a:fld id="{E7139D7F-72A9-4CC7-BC70-4F8764936F2D}" type="slidenum">
              <a:rPr lang="zh-CN" altLang="en-US" smtClean="0"/>
              <a:t>17</a:t>
            </a:fld>
            <a:endParaRPr lang="zh-CN" altLang="en-US"/>
          </a:p>
        </p:txBody>
      </p:sp>
    </p:spTree>
    <p:extLst>
      <p:ext uri="{BB962C8B-B14F-4D97-AF65-F5344CB8AC3E}">
        <p14:creationId xmlns:p14="http://schemas.microsoft.com/office/powerpoint/2010/main" val="1322506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派人随机访问一组家庭主妇，要求她们将一个小招牌挂在她们家的窗户上，这些家庭主妇愉快地同意了。过了一段时间，再次访问这组家庭主妇，要求将一个不仅大而且不太美观的招牌放在庭院里，结果有</a:t>
            </a:r>
            <a:r>
              <a:rPr lang="zh-CN" altLang="en-US" sz="1200" b="1" i="0" kern="1200" dirty="0">
                <a:solidFill>
                  <a:schemeClr val="tx1"/>
                </a:solidFill>
                <a:effectLst/>
                <a:latin typeface="+mn-lt"/>
                <a:ea typeface="+mn-ea"/>
                <a:cs typeface="+mn-cs"/>
              </a:rPr>
              <a:t>超过半数</a:t>
            </a:r>
            <a:r>
              <a:rPr lang="zh-CN" altLang="en-US" sz="1200" b="0" i="0" kern="1200" dirty="0">
                <a:solidFill>
                  <a:schemeClr val="tx1"/>
                </a:solidFill>
                <a:effectLst/>
                <a:latin typeface="+mn-lt"/>
                <a:ea typeface="+mn-ea"/>
                <a:cs typeface="+mn-cs"/>
              </a:rPr>
              <a:t>的家庭主妇同意了。与此同时，派人又随机访问另一组家庭主妇，直接提出将不仅大而且不太美观的招牌放在庭院里，结果只有不足</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的家庭主妇同意。</a:t>
            </a:r>
            <a:endParaRPr lang="zh-CN" altLang="en-US" dirty="0"/>
          </a:p>
        </p:txBody>
      </p:sp>
      <p:sp>
        <p:nvSpPr>
          <p:cNvPr id="4" name="灯片编号占位符 3"/>
          <p:cNvSpPr>
            <a:spLocks noGrp="1"/>
          </p:cNvSpPr>
          <p:nvPr>
            <p:ph type="sldNum" sz="quarter" idx="10"/>
          </p:nvPr>
        </p:nvSpPr>
        <p:spPr/>
        <p:txBody>
          <a:bodyPr/>
          <a:lstStyle/>
          <a:p>
            <a:fld id="{9A0DA35B-5CE5-4BFE-A6B2-43BB17CBC82F}" type="slidenum">
              <a:rPr lang="zh-CN" altLang="en-US" smtClean="0"/>
              <a:t>19</a:t>
            </a:fld>
            <a:endParaRPr lang="zh-CN" altLang="en-US"/>
          </a:p>
        </p:txBody>
      </p:sp>
    </p:spTree>
    <p:extLst>
      <p:ext uri="{BB962C8B-B14F-4D97-AF65-F5344CB8AC3E}">
        <p14:creationId xmlns:p14="http://schemas.microsoft.com/office/powerpoint/2010/main" val="919139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美容美体店的惯用策略！</a:t>
            </a:r>
          </a:p>
        </p:txBody>
      </p:sp>
      <p:sp>
        <p:nvSpPr>
          <p:cNvPr id="4" name="灯片编号占位符 3"/>
          <p:cNvSpPr>
            <a:spLocks noGrp="1"/>
          </p:cNvSpPr>
          <p:nvPr>
            <p:ph type="sldNum" sz="quarter" idx="10"/>
          </p:nvPr>
        </p:nvSpPr>
        <p:spPr/>
        <p:txBody>
          <a:bodyPr/>
          <a:lstStyle/>
          <a:p>
            <a:fld id="{9A0DA35B-5CE5-4BFE-A6B2-43BB17CBC82F}" type="slidenum">
              <a:rPr lang="zh-CN" altLang="en-US" smtClean="0"/>
              <a:t>20</a:t>
            </a:fld>
            <a:endParaRPr lang="zh-CN" altLang="en-US"/>
          </a:p>
        </p:txBody>
      </p:sp>
    </p:spTree>
    <p:extLst>
      <p:ext uri="{BB962C8B-B14F-4D97-AF65-F5344CB8AC3E}">
        <p14:creationId xmlns:p14="http://schemas.microsoft.com/office/powerpoint/2010/main" val="1843481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0DA35B-5CE5-4BFE-A6B2-43BB17CBC82F}" type="slidenum">
              <a:rPr lang="zh-CN" altLang="en-US" smtClean="0"/>
              <a:t>21</a:t>
            </a:fld>
            <a:endParaRPr lang="zh-CN" altLang="en-US"/>
          </a:p>
        </p:txBody>
      </p:sp>
    </p:spTree>
    <p:extLst>
      <p:ext uri="{BB962C8B-B14F-4D97-AF65-F5344CB8AC3E}">
        <p14:creationId xmlns:p14="http://schemas.microsoft.com/office/powerpoint/2010/main" val="2911201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1975</a:t>
            </a:r>
            <a:r>
              <a:rPr lang="zh-CN" altLang="en-US" sz="1200" b="0" i="0" kern="1200" dirty="0">
                <a:solidFill>
                  <a:schemeClr val="tx1"/>
                </a:solidFill>
                <a:effectLst/>
                <a:latin typeface="+mn-lt"/>
                <a:ea typeface="+mn-ea"/>
                <a:cs typeface="+mn-cs"/>
              </a:rPr>
              <a:t>年，查尔迪尼等研究过“导致顺从的互让过程：门面技术。”他们要求大学生花两年时间担任一个少年管教所的义务辅导员，这是一件费神的工作，几乎所有的大学生都谢绝了。他们接着又提出了一个小的要求，让大学生带领少年们去动物园玩一次，结果</a:t>
            </a:r>
            <a:r>
              <a:rPr lang="en-US" altLang="zh-CN" sz="1200" b="0" i="0" kern="1200" dirty="0">
                <a:solidFill>
                  <a:schemeClr val="tx1"/>
                </a:solidFill>
                <a:effectLst/>
                <a:latin typeface="+mn-lt"/>
                <a:ea typeface="+mn-ea"/>
                <a:cs typeface="+mn-cs"/>
              </a:rPr>
              <a:t>50%</a:t>
            </a:r>
            <a:r>
              <a:rPr lang="zh-CN" altLang="en-US" sz="1200" b="0" i="0" kern="1200" dirty="0">
                <a:solidFill>
                  <a:schemeClr val="tx1"/>
                </a:solidFill>
                <a:effectLst/>
                <a:latin typeface="+mn-lt"/>
                <a:ea typeface="+mn-ea"/>
                <a:cs typeface="+mn-cs"/>
              </a:rPr>
              <a:t>的人接受了此要求，而当试验者直接向大学生提出这一要求时，只有</a:t>
            </a:r>
            <a:r>
              <a:rPr lang="en-US" altLang="zh-CN" sz="1200" b="0" i="0" kern="1200" dirty="0">
                <a:solidFill>
                  <a:schemeClr val="tx1"/>
                </a:solidFill>
                <a:effectLst/>
                <a:latin typeface="+mn-lt"/>
                <a:ea typeface="+mn-ea"/>
                <a:cs typeface="+mn-cs"/>
              </a:rPr>
              <a:t>16.7%</a:t>
            </a:r>
            <a:r>
              <a:rPr lang="zh-CN" altLang="en-US" sz="1200" b="0" i="0" kern="1200" dirty="0">
                <a:solidFill>
                  <a:schemeClr val="tx1"/>
                </a:solidFill>
                <a:effectLst/>
                <a:latin typeface="+mn-lt"/>
                <a:ea typeface="+mn-ea"/>
                <a:cs typeface="+mn-cs"/>
              </a:rPr>
              <a:t>的人同意。</a:t>
            </a:r>
            <a:endParaRPr lang="zh-CN" altLang="en-US" dirty="0"/>
          </a:p>
        </p:txBody>
      </p:sp>
      <p:sp>
        <p:nvSpPr>
          <p:cNvPr id="4" name="灯片编号占位符 3"/>
          <p:cNvSpPr>
            <a:spLocks noGrp="1"/>
          </p:cNvSpPr>
          <p:nvPr>
            <p:ph type="sldNum" sz="quarter" idx="10"/>
          </p:nvPr>
        </p:nvSpPr>
        <p:spPr/>
        <p:txBody>
          <a:bodyPr/>
          <a:lstStyle/>
          <a:p>
            <a:fld id="{9A0DA35B-5CE5-4BFE-A6B2-43BB17CBC82F}" type="slidenum">
              <a:rPr lang="zh-CN" altLang="en-US" smtClean="0"/>
              <a:t>22</a:t>
            </a:fld>
            <a:endParaRPr lang="zh-CN" altLang="en-US"/>
          </a:p>
        </p:txBody>
      </p:sp>
    </p:spTree>
    <p:extLst>
      <p:ext uri="{BB962C8B-B14F-4D97-AF65-F5344CB8AC3E}">
        <p14:creationId xmlns:p14="http://schemas.microsoft.com/office/powerpoint/2010/main" val="781174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0DA35B-5CE5-4BFE-A6B2-43BB17CBC82F}" type="slidenum">
              <a:rPr lang="zh-CN" altLang="en-US" smtClean="0"/>
              <a:t>23</a:t>
            </a:fld>
            <a:endParaRPr lang="zh-CN" altLang="en-US"/>
          </a:p>
        </p:txBody>
      </p:sp>
    </p:spTree>
    <p:extLst>
      <p:ext uri="{BB962C8B-B14F-4D97-AF65-F5344CB8AC3E}">
        <p14:creationId xmlns:p14="http://schemas.microsoft.com/office/powerpoint/2010/main" val="3457345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9E332C-A106-4C96-A97C-874E033BEB93}" type="slidenum">
              <a:rPr lang="zh-CN" altLang="en-US" smtClean="0"/>
              <a:t>29</a:t>
            </a:fld>
            <a:endParaRPr lang="zh-CN" altLang="en-US"/>
          </a:p>
        </p:txBody>
      </p:sp>
    </p:spTree>
    <p:extLst>
      <p:ext uri="{BB962C8B-B14F-4D97-AF65-F5344CB8AC3E}">
        <p14:creationId xmlns:p14="http://schemas.microsoft.com/office/powerpoint/2010/main" val="3328801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latin typeface="微软雅黑" panose="020B0503020204020204" pitchFamily="34" charset="-122"/>
                <a:ea typeface="微软雅黑" panose="020B0503020204020204" pitchFamily="34" charset="-122"/>
                <a:cs typeface="微软雅黑" panose="020B0503020204020204" pitchFamily="34" charset="-122"/>
                <a:sym typeface="+mn-ea"/>
              </a:rPr>
              <a:t>并不是任何强凝聚力都有利于提高生产效率，只有在群体目标与组织目标一致时，增强凝聚力才有利于提高生产效率；在群体目标与组织目标背道而驰时，强凝聚力反而会使生产效率下降。</a:t>
            </a:r>
          </a:p>
          <a:p>
            <a:endParaRPr lang="zh-CN" altLang="en-US" dirty="0"/>
          </a:p>
        </p:txBody>
      </p:sp>
      <p:sp>
        <p:nvSpPr>
          <p:cNvPr id="4" name="灯片编号占位符 3"/>
          <p:cNvSpPr>
            <a:spLocks noGrp="1"/>
          </p:cNvSpPr>
          <p:nvPr>
            <p:ph type="sldNum" sz="quarter" idx="5"/>
          </p:nvPr>
        </p:nvSpPr>
        <p:spPr/>
        <p:txBody>
          <a:bodyPr/>
          <a:lstStyle/>
          <a:p>
            <a:fld id="{E7139D7F-72A9-4CC7-BC70-4F8764936F2D}" type="slidenum">
              <a:rPr lang="zh-CN" altLang="en-US" smtClean="0"/>
              <a:t>37</a:t>
            </a:fld>
            <a:endParaRPr lang="zh-CN" altLang="en-US"/>
          </a:p>
        </p:txBody>
      </p:sp>
    </p:spTree>
    <p:extLst>
      <p:ext uri="{BB962C8B-B14F-4D97-AF65-F5344CB8AC3E}">
        <p14:creationId xmlns:p14="http://schemas.microsoft.com/office/powerpoint/2010/main" val="2110904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A5BC0-A08D-45EE-B863-F33CB5E55B4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23B0800-F737-4FAF-8301-211CACEC93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8799C50-49AE-459D-9BF3-1C97985EF809}"/>
              </a:ext>
            </a:extLst>
          </p:cNvPr>
          <p:cNvSpPr>
            <a:spLocks noGrp="1"/>
          </p:cNvSpPr>
          <p:nvPr>
            <p:ph type="dt" sz="half" idx="10"/>
          </p:nvPr>
        </p:nvSpPr>
        <p:spPr/>
        <p:txBody>
          <a:bodyPr/>
          <a:lstStyle/>
          <a:p>
            <a:fld id="{2E88F40E-9197-4111-8AB5-C366FB9E7A29}" type="datetimeFigureOut">
              <a:rPr lang="zh-CN" altLang="en-US" smtClean="0"/>
              <a:t>2024/12/16</a:t>
            </a:fld>
            <a:endParaRPr lang="zh-CN" altLang="en-US"/>
          </a:p>
        </p:txBody>
      </p:sp>
      <p:sp>
        <p:nvSpPr>
          <p:cNvPr id="5" name="页脚占位符 4">
            <a:extLst>
              <a:ext uri="{FF2B5EF4-FFF2-40B4-BE49-F238E27FC236}">
                <a16:creationId xmlns:a16="http://schemas.microsoft.com/office/drawing/2014/main" id="{EAD4F848-FD51-406C-B84E-021E28C7E6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6D4D94-E888-4A13-A1D9-D8A3005ABF23}"/>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1430226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8DB105-8B9D-4387-B83A-B8C45A2DD64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E59077F-708D-46E7-8759-C82D238D5F2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FB0923-20E6-43FC-8F2B-A4A2596F93B8}"/>
              </a:ext>
            </a:extLst>
          </p:cNvPr>
          <p:cNvSpPr>
            <a:spLocks noGrp="1"/>
          </p:cNvSpPr>
          <p:nvPr>
            <p:ph type="dt" sz="half" idx="10"/>
          </p:nvPr>
        </p:nvSpPr>
        <p:spPr/>
        <p:txBody>
          <a:bodyPr/>
          <a:lstStyle/>
          <a:p>
            <a:fld id="{2E88F40E-9197-4111-8AB5-C366FB9E7A29}" type="datetimeFigureOut">
              <a:rPr lang="zh-CN" altLang="en-US" smtClean="0"/>
              <a:t>2024/12/16</a:t>
            </a:fld>
            <a:endParaRPr lang="zh-CN" altLang="en-US"/>
          </a:p>
        </p:txBody>
      </p:sp>
      <p:sp>
        <p:nvSpPr>
          <p:cNvPr id="5" name="页脚占位符 4">
            <a:extLst>
              <a:ext uri="{FF2B5EF4-FFF2-40B4-BE49-F238E27FC236}">
                <a16:creationId xmlns:a16="http://schemas.microsoft.com/office/drawing/2014/main" id="{EA29E05A-F0FA-4064-9063-EF61C03917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57D59B-2029-45B6-939B-DBDF79EE15FE}"/>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852132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DBBC2B5-9EF1-464B-B3C9-2DDBA6613F5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04D9D7A-1D08-4221-9EFC-1F24A63E51B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04E3CF-CF15-4BA2-925C-3ADB7B46AAD9}"/>
              </a:ext>
            </a:extLst>
          </p:cNvPr>
          <p:cNvSpPr>
            <a:spLocks noGrp="1"/>
          </p:cNvSpPr>
          <p:nvPr>
            <p:ph type="dt" sz="half" idx="10"/>
          </p:nvPr>
        </p:nvSpPr>
        <p:spPr/>
        <p:txBody>
          <a:bodyPr/>
          <a:lstStyle/>
          <a:p>
            <a:fld id="{2E88F40E-9197-4111-8AB5-C366FB9E7A29}" type="datetimeFigureOut">
              <a:rPr lang="zh-CN" altLang="en-US" smtClean="0"/>
              <a:t>2024/12/16</a:t>
            </a:fld>
            <a:endParaRPr lang="zh-CN" altLang="en-US"/>
          </a:p>
        </p:txBody>
      </p:sp>
      <p:sp>
        <p:nvSpPr>
          <p:cNvPr id="5" name="页脚占位符 4">
            <a:extLst>
              <a:ext uri="{FF2B5EF4-FFF2-40B4-BE49-F238E27FC236}">
                <a16:creationId xmlns:a16="http://schemas.microsoft.com/office/drawing/2014/main" id="{D149E99B-2C47-40F0-8109-70291CAA60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98878B-C0DB-4CC9-A353-6CBC16E04815}"/>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1805810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A5BC0-A08D-45EE-B863-F33CB5E55B4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23B0800-F737-4FAF-8301-211CACEC93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8799C50-49AE-459D-9BF3-1C97985EF809}"/>
              </a:ext>
            </a:extLst>
          </p:cNvPr>
          <p:cNvSpPr>
            <a:spLocks noGrp="1"/>
          </p:cNvSpPr>
          <p:nvPr>
            <p:ph type="dt" sz="half" idx="10"/>
          </p:nvPr>
        </p:nvSpPr>
        <p:spPr/>
        <p:txBody>
          <a:bodyPr/>
          <a:lstStyle/>
          <a:p>
            <a:fld id="{2E88F40E-9197-4111-8AB5-C366FB9E7A29}" type="datetimeFigureOut">
              <a:rPr lang="zh-CN" altLang="en-US" smtClean="0"/>
              <a:t>2024/12/16</a:t>
            </a:fld>
            <a:endParaRPr lang="zh-CN" altLang="en-US"/>
          </a:p>
        </p:txBody>
      </p:sp>
      <p:sp>
        <p:nvSpPr>
          <p:cNvPr id="5" name="页脚占位符 4">
            <a:extLst>
              <a:ext uri="{FF2B5EF4-FFF2-40B4-BE49-F238E27FC236}">
                <a16:creationId xmlns:a16="http://schemas.microsoft.com/office/drawing/2014/main" id="{EAD4F848-FD51-406C-B84E-021E28C7E6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6D4D94-E888-4A13-A1D9-D8A3005ABF23}"/>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1332011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46935B-C309-4CEA-A76D-9D363BF0B08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747458E-0E2B-40DA-A7B9-51791730DF8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724E33-8FA9-4596-A5EB-17B230324D1D}"/>
              </a:ext>
            </a:extLst>
          </p:cNvPr>
          <p:cNvSpPr>
            <a:spLocks noGrp="1"/>
          </p:cNvSpPr>
          <p:nvPr>
            <p:ph type="dt" sz="half" idx="10"/>
          </p:nvPr>
        </p:nvSpPr>
        <p:spPr/>
        <p:txBody>
          <a:bodyPr/>
          <a:lstStyle/>
          <a:p>
            <a:fld id="{2E88F40E-9197-4111-8AB5-C366FB9E7A29}" type="datetimeFigureOut">
              <a:rPr lang="zh-CN" altLang="en-US" smtClean="0"/>
              <a:t>2024/12/16</a:t>
            </a:fld>
            <a:endParaRPr lang="zh-CN" altLang="en-US"/>
          </a:p>
        </p:txBody>
      </p:sp>
      <p:sp>
        <p:nvSpPr>
          <p:cNvPr id="5" name="页脚占位符 4">
            <a:extLst>
              <a:ext uri="{FF2B5EF4-FFF2-40B4-BE49-F238E27FC236}">
                <a16:creationId xmlns:a16="http://schemas.microsoft.com/office/drawing/2014/main" id="{5F13F125-3E11-4F44-AF00-49F5980C8B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3F225E-8815-4767-85E8-7411393DBE77}"/>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3892449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CAA6BE-18C6-478E-A5FC-3477C0B7868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28945FB-7684-4C74-9DB5-05652BA9E0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1C9EDD8-D0A1-4A73-A0FD-4C4D012FAD8B}"/>
              </a:ext>
            </a:extLst>
          </p:cNvPr>
          <p:cNvSpPr>
            <a:spLocks noGrp="1"/>
          </p:cNvSpPr>
          <p:nvPr>
            <p:ph type="dt" sz="half" idx="10"/>
          </p:nvPr>
        </p:nvSpPr>
        <p:spPr/>
        <p:txBody>
          <a:bodyPr/>
          <a:lstStyle/>
          <a:p>
            <a:fld id="{2E88F40E-9197-4111-8AB5-C366FB9E7A29}" type="datetimeFigureOut">
              <a:rPr lang="zh-CN" altLang="en-US" smtClean="0"/>
              <a:t>2024/12/16</a:t>
            </a:fld>
            <a:endParaRPr lang="zh-CN" altLang="en-US"/>
          </a:p>
        </p:txBody>
      </p:sp>
      <p:sp>
        <p:nvSpPr>
          <p:cNvPr id="5" name="页脚占位符 4">
            <a:extLst>
              <a:ext uri="{FF2B5EF4-FFF2-40B4-BE49-F238E27FC236}">
                <a16:creationId xmlns:a16="http://schemas.microsoft.com/office/drawing/2014/main" id="{0E8BE818-DDAE-48B5-9D05-62C74D336B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1D1386-9E35-4800-9D8B-4DA1E383C075}"/>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pic>
        <p:nvPicPr>
          <p:cNvPr id="7" name="图片 6">
            <a:extLst>
              <a:ext uri="{FF2B5EF4-FFF2-40B4-BE49-F238E27FC236}">
                <a16:creationId xmlns:a16="http://schemas.microsoft.com/office/drawing/2014/main" id="{5F3BE72B-7CD2-4408-8B4A-909BEB8F3D0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624" t="3696" r="7783" b="32380"/>
          <a:stretch/>
        </p:blipFill>
        <p:spPr>
          <a:xfrm>
            <a:off x="0" y="-26894"/>
            <a:ext cx="12166899" cy="6895652"/>
          </a:xfrm>
          <a:prstGeom prst="rtTriangle">
            <a:avLst/>
          </a:prstGeom>
        </p:spPr>
      </p:pic>
      <p:sp>
        <p:nvSpPr>
          <p:cNvPr id="8" name="矩形 7">
            <a:extLst>
              <a:ext uri="{FF2B5EF4-FFF2-40B4-BE49-F238E27FC236}">
                <a16:creationId xmlns:a16="http://schemas.microsoft.com/office/drawing/2014/main" id="{321FA5D7-E6A0-4E48-813A-260C6B098CD1}"/>
              </a:ext>
            </a:extLst>
          </p:cNvPr>
          <p:cNvSpPr/>
          <p:nvPr userDrawn="1"/>
        </p:nvSpPr>
        <p:spPr>
          <a:xfrm>
            <a:off x="489568" y="278342"/>
            <a:ext cx="11212865" cy="6301317"/>
          </a:xfrm>
          <a:prstGeom prst="rect">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1">
            <a:extLst>
              <a:ext uri="{FF2B5EF4-FFF2-40B4-BE49-F238E27FC236}">
                <a16:creationId xmlns:a16="http://schemas.microsoft.com/office/drawing/2014/main" id="{A9891416-3538-4018-93BF-CA4172AFC5DF}"/>
              </a:ext>
            </a:extLst>
          </p:cNvPr>
          <p:cNvSpPr>
            <a:spLocks noGrp="1"/>
          </p:cNvSpPr>
          <p:nvPr>
            <p:ph type="title"/>
          </p:nvPr>
        </p:nvSpPr>
        <p:spPr>
          <a:xfrm>
            <a:off x="675698" y="4223127"/>
            <a:ext cx="5419185" cy="895350"/>
          </a:xfrm>
          <a:prstGeom prst="rect">
            <a:avLst/>
          </a:prstGeom>
        </p:spPr>
        <p:txBody>
          <a:bodyPr anchor="b">
            <a:normAutofit/>
          </a:bodyPr>
          <a:lstStyle>
            <a:lvl1pPr algn="l">
              <a:defRPr sz="2400" b="1">
                <a:solidFill>
                  <a:schemeClr val="bg1"/>
                </a:solidFill>
              </a:defRPr>
            </a:lvl1pPr>
          </a:lstStyle>
          <a:p>
            <a:r>
              <a:rPr lang="en-US" dirty="0"/>
              <a:t>Click to edit Master title style</a:t>
            </a:r>
            <a:endParaRPr lang="zh-CN" altLang="en-US" dirty="0"/>
          </a:p>
        </p:txBody>
      </p:sp>
      <p:sp>
        <p:nvSpPr>
          <p:cNvPr id="10" name="文本占位符 2">
            <a:extLst>
              <a:ext uri="{FF2B5EF4-FFF2-40B4-BE49-F238E27FC236}">
                <a16:creationId xmlns:a16="http://schemas.microsoft.com/office/drawing/2014/main" id="{DBA82130-DD6F-446C-B32C-2717854023BC}"/>
              </a:ext>
            </a:extLst>
          </p:cNvPr>
          <p:cNvSpPr>
            <a:spLocks noGrp="1"/>
          </p:cNvSpPr>
          <p:nvPr>
            <p:ph type="body" idx="1"/>
          </p:nvPr>
        </p:nvSpPr>
        <p:spPr>
          <a:xfrm>
            <a:off x="676814" y="5118477"/>
            <a:ext cx="5419185" cy="1015623"/>
          </a:xfrm>
          <a:prstGeom prst="rect">
            <a:avLst/>
          </a:prstGeom>
        </p:spPr>
        <p:txBody>
          <a:bodyPr anchor="t">
            <a:normAutofit/>
          </a:bodyPr>
          <a:lstStyle>
            <a:lvl1pPr marL="0" indent="0" algn="l">
              <a:lnSpc>
                <a:spcPct val="150000"/>
              </a:lnSpc>
              <a:spcBef>
                <a:spcPts val="0"/>
              </a:spcBef>
              <a:buNone/>
              <a:defRPr sz="11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7163529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00D3DE-E410-4B6B-B22E-FB021C8186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A505FEA-1AE8-4BAC-A5DE-A08490BFC40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EF7EA41-FED7-4086-BB7D-FA1FFFB3FC5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BA37564-64BF-4829-87ED-D9B7F9D766A8}"/>
              </a:ext>
            </a:extLst>
          </p:cNvPr>
          <p:cNvSpPr>
            <a:spLocks noGrp="1"/>
          </p:cNvSpPr>
          <p:nvPr>
            <p:ph type="dt" sz="half" idx="10"/>
          </p:nvPr>
        </p:nvSpPr>
        <p:spPr/>
        <p:txBody>
          <a:bodyPr/>
          <a:lstStyle/>
          <a:p>
            <a:fld id="{2E88F40E-9197-4111-8AB5-C366FB9E7A29}" type="datetimeFigureOut">
              <a:rPr lang="zh-CN" altLang="en-US" smtClean="0"/>
              <a:t>2024/12/16</a:t>
            </a:fld>
            <a:endParaRPr lang="zh-CN" altLang="en-US"/>
          </a:p>
        </p:txBody>
      </p:sp>
      <p:sp>
        <p:nvSpPr>
          <p:cNvPr id="6" name="页脚占位符 5">
            <a:extLst>
              <a:ext uri="{FF2B5EF4-FFF2-40B4-BE49-F238E27FC236}">
                <a16:creationId xmlns:a16="http://schemas.microsoft.com/office/drawing/2014/main" id="{DAC27BFB-BF68-4B86-AD2F-69043A4117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BC74F9-F826-4EA7-8B2F-8C8B67E01D00}"/>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1609359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57456C-BAD8-450D-A401-71E5A35592B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61E1BAF-D4FB-4A62-8CA8-91EF9A2162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7DF6579-424B-4310-B3DC-DE6C75369CE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F818954-F9E7-4FCE-8286-4957AAFB83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B78AC6C-7AA2-438B-8539-BCE6D1B2F2C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126C6FB-D5CD-44D8-B6A9-A144C394CDCC}"/>
              </a:ext>
            </a:extLst>
          </p:cNvPr>
          <p:cNvSpPr>
            <a:spLocks noGrp="1"/>
          </p:cNvSpPr>
          <p:nvPr>
            <p:ph type="dt" sz="half" idx="10"/>
          </p:nvPr>
        </p:nvSpPr>
        <p:spPr/>
        <p:txBody>
          <a:bodyPr/>
          <a:lstStyle/>
          <a:p>
            <a:fld id="{2E88F40E-9197-4111-8AB5-C366FB9E7A29}" type="datetimeFigureOut">
              <a:rPr lang="zh-CN" altLang="en-US" smtClean="0"/>
              <a:t>2024/12/16</a:t>
            </a:fld>
            <a:endParaRPr lang="zh-CN" altLang="en-US"/>
          </a:p>
        </p:txBody>
      </p:sp>
      <p:sp>
        <p:nvSpPr>
          <p:cNvPr id="8" name="页脚占位符 7">
            <a:extLst>
              <a:ext uri="{FF2B5EF4-FFF2-40B4-BE49-F238E27FC236}">
                <a16:creationId xmlns:a16="http://schemas.microsoft.com/office/drawing/2014/main" id="{36BF6F1E-2868-42A5-B7CF-383EFFAD7EE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7ABE560-975F-4556-B9A1-7B700574AE4D}"/>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38836704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19E9D0-0C27-4C8B-B0AA-4A200E40ABE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37858F5-CA57-452B-8FEE-45DA52637AAF}"/>
              </a:ext>
            </a:extLst>
          </p:cNvPr>
          <p:cNvSpPr>
            <a:spLocks noGrp="1"/>
          </p:cNvSpPr>
          <p:nvPr>
            <p:ph type="dt" sz="half" idx="10"/>
          </p:nvPr>
        </p:nvSpPr>
        <p:spPr/>
        <p:txBody>
          <a:bodyPr/>
          <a:lstStyle/>
          <a:p>
            <a:fld id="{2E88F40E-9197-4111-8AB5-C366FB9E7A29}" type="datetimeFigureOut">
              <a:rPr lang="zh-CN" altLang="en-US" smtClean="0"/>
              <a:t>2024/12/16</a:t>
            </a:fld>
            <a:endParaRPr lang="zh-CN" altLang="en-US"/>
          </a:p>
        </p:txBody>
      </p:sp>
      <p:sp>
        <p:nvSpPr>
          <p:cNvPr id="4" name="页脚占位符 3">
            <a:extLst>
              <a:ext uri="{FF2B5EF4-FFF2-40B4-BE49-F238E27FC236}">
                <a16:creationId xmlns:a16="http://schemas.microsoft.com/office/drawing/2014/main" id="{43D14AC6-78A7-44A8-9E57-91E5A874D21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804A86C-55CE-4E4C-8689-39D30A09CB78}"/>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2943114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CFE1F0F-2F56-4B66-A3DE-81B59A66F6D6}"/>
              </a:ext>
            </a:extLst>
          </p:cNvPr>
          <p:cNvSpPr>
            <a:spLocks noGrp="1"/>
          </p:cNvSpPr>
          <p:nvPr>
            <p:ph type="dt" sz="half" idx="10"/>
          </p:nvPr>
        </p:nvSpPr>
        <p:spPr/>
        <p:txBody>
          <a:bodyPr/>
          <a:lstStyle/>
          <a:p>
            <a:fld id="{2E88F40E-9197-4111-8AB5-C366FB9E7A29}" type="datetimeFigureOut">
              <a:rPr lang="zh-CN" altLang="en-US" smtClean="0"/>
              <a:t>2024/12/16</a:t>
            </a:fld>
            <a:endParaRPr lang="zh-CN" altLang="en-US"/>
          </a:p>
        </p:txBody>
      </p:sp>
      <p:sp>
        <p:nvSpPr>
          <p:cNvPr id="3" name="页脚占位符 2">
            <a:extLst>
              <a:ext uri="{FF2B5EF4-FFF2-40B4-BE49-F238E27FC236}">
                <a16:creationId xmlns:a16="http://schemas.microsoft.com/office/drawing/2014/main" id="{81E7C7DE-4B6A-4356-A9FC-A323316C3D9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7780617-3E67-4A90-9BF8-448E6492AEC7}"/>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grpSp>
        <p:nvGrpSpPr>
          <p:cNvPr id="5" name="组合 4">
            <a:extLst>
              <a:ext uri="{FF2B5EF4-FFF2-40B4-BE49-F238E27FC236}">
                <a16:creationId xmlns:a16="http://schemas.microsoft.com/office/drawing/2014/main" id="{23E682E5-2BF5-49FB-87F8-CFEAE9DB0201}"/>
              </a:ext>
            </a:extLst>
          </p:cNvPr>
          <p:cNvGrpSpPr/>
          <p:nvPr userDrawn="1"/>
        </p:nvGrpSpPr>
        <p:grpSpPr>
          <a:xfrm>
            <a:off x="223031" y="122345"/>
            <a:ext cx="11718488" cy="6612550"/>
            <a:chOff x="223031" y="122345"/>
            <a:chExt cx="11718488" cy="6612550"/>
          </a:xfrm>
        </p:grpSpPr>
        <p:grpSp>
          <p:nvGrpSpPr>
            <p:cNvPr id="6" name="组合 5">
              <a:extLst>
                <a:ext uri="{FF2B5EF4-FFF2-40B4-BE49-F238E27FC236}">
                  <a16:creationId xmlns:a16="http://schemas.microsoft.com/office/drawing/2014/main" id="{22A87494-110C-4DFE-8671-8C5A88F16FF5}"/>
                </a:ext>
              </a:extLst>
            </p:cNvPr>
            <p:cNvGrpSpPr/>
            <p:nvPr/>
          </p:nvGrpSpPr>
          <p:grpSpPr>
            <a:xfrm>
              <a:off x="223031" y="122345"/>
              <a:ext cx="934049" cy="265879"/>
              <a:chOff x="1643460" y="3128803"/>
              <a:chExt cx="3165103" cy="900953"/>
            </a:xfrm>
          </p:grpSpPr>
          <p:sp>
            <p:nvSpPr>
              <p:cNvPr id="10" name="椭圆 9">
                <a:extLst>
                  <a:ext uri="{FF2B5EF4-FFF2-40B4-BE49-F238E27FC236}">
                    <a16:creationId xmlns:a16="http://schemas.microsoft.com/office/drawing/2014/main" id="{607FBC24-9F65-4497-B9F9-734A144E22D3}"/>
                  </a:ext>
                </a:extLst>
              </p:cNvPr>
              <p:cNvSpPr/>
              <p:nvPr/>
            </p:nvSpPr>
            <p:spPr>
              <a:xfrm>
                <a:off x="1643460" y="3128803"/>
                <a:ext cx="900953" cy="900953"/>
              </a:xfrm>
              <a:prstGeom prst="ellipse">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管</a:t>
                </a:r>
              </a:p>
            </p:txBody>
          </p:sp>
          <p:sp>
            <p:nvSpPr>
              <p:cNvPr id="11" name="椭圆 10">
                <a:extLst>
                  <a:ext uri="{FF2B5EF4-FFF2-40B4-BE49-F238E27FC236}">
                    <a16:creationId xmlns:a16="http://schemas.microsoft.com/office/drawing/2014/main" id="{445DE24C-5578-484B-BFD7-58C2BC0A819E}"/>
                  </a:ext>
                </a:extLst>
              </p:cNvPr>
              <p:cNvSpPr/>
              <p:nvPr/>
            </p:nvSpPr>
            <p:spPr>
              <a:xfrm>
                <a:off x="2775535" y="3128803"/>
                <a:ext cx="900953" cy="900953"/>
              </a:xfrm>
              <a:prstGeom prst="ellipse">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理</a:t>
                </a:r>
              </a:p>
            </p:txBody>
          </p:sp>
          <p:sp>
            <p:nvSpPr>
              <p:cNvPr id="12" name="椭圆 11">
                <a:extLst>
                  <a:ext uri="{FF2B5EF4-FFF2-40B4-BE49-F238E27FC236}">
                    <a16:creationId xmlns:a16="http://schemas.microsoft.com/office/drawing/2014/main" id="{9EBC0715-76C8-4979-86C8-197085A14A0E}"/>
                  </a:ext>
                </a:extLst>
              </p:cNvPr>
              <p:cNvSpPr/>
              <p:nvPr/>
            </p:nvSpPr>
            <p:spPr>
              <a:xfrm>
                <a:off x="3907610" y="3128803"/>
                <a:ext cx="900953" cy="900953"/>
              </a:xfrm>
              <a:prstGeom prst="ellipse">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学</a:t>
                </a:r>
              </a:p>
            </p:txBody>
          </p:sp>
        </p:grpSp>
        <p:cxnSp>
          <p:nvCxnSpPr>
            <p:cNvPr id="7" name="直接连接符 6">
              <a:extLst>
                <a:ext uri="{FF2B5EF4-FFF2-40B4-BE49-F238E27FC236}">
                  <a16:creationId xmlns:a16="http://schemas.microsoft.com/office/drawing/2014/main" id="{F8538777-F764-42AE-8B63-9C64C20FD4B6}"/>
                </a:ext>
              </a:extLst>
            </p:cNvPr>
            <p:cNvCxnSpPr/>
            <p:nvPr/>
          </p:nvCxnSpPr>
          <p:spPr>
            <a:xfrm>
              <a:off x="1244762" y="260131"/>
              <a:ext cx="10604860"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AB41590-E4C4-4F81-9623-D32A4C51C4AD}"/>
                </a:ext>
              </a:extLst>
            </p:cNvPr>
            <p:cNvCxnSpPr>
              <a:endCxn id="9" idx="1"/>
            </p:cNvCxnSpPr>
            <p:nvPr/>
          </p:nvCxnSpPr>
          <p:spPr>
            <a:xfrm>
              <a:off x="393548" y="6559463"/>
              <a:ext cx="10738134"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F905CDC4-9C41-458C-90A4-1F38C7F50C3D}"/>
                </a:ext>
              </a:extLst>
            </p:cNvPr>
            <p:cNvSpPr/>
            <p:nvPr/>
          </p:nvSpPr>
          <p:spPr>
            <a:xfrm>
              <a:off x="11131682" y="6384030"/>
              <a:ext cx="809837" cy="350865"/>
            </a:xfrm>
            <a:prstGeom prst="rect">
              <a:avLst/>
            </a:prstGeom>
          </p:spPr>
          <p:txBody>
            <a:bodyPr wrap="none">
              <a:spAutoFit/>
            </a:bodyPr>
            <a:lstStyle/>
            <a:p>
              <a:pPr algn="r">
                <a:lnSpc>
                  <a:spcPct val="120000"/>
                </a:lnSpc>
              </a:pPr>
              <a:r>
                <a:rPr lang="zh-CN" altLang="en-US" sz="1400" b="1" dirty="0">
                  <a:solidFill>
                    <a:srgbClr val="D9793F"/>
                  </a:solidFill>
                  <a:latin typeface="华文新魏" panose="02010800040101010101" charset="-122"/>
                  <a:ea typeface="华文新魏" panose="02010800040101010101" charset="-122"/>
                  <a:sym typeface="+mn-ea"/>
                </a:rPr>
                <a:t>第九章  </a:t>
              </a:r>
              <a:endParaRPr lang="en-US" altLang="zh-CN" sz="1400" b="1" dirty="0">
                <a:solidFill>
                  <a:srgbClr val="D9793F"/>
                </a:solidFill>
                <a:latin typeface="华文新魏" panose="02010800040101010101" charset="-122"/>
                <a:ea typeface="华文新魏" panose="02010800040101010101" charset="-122"/>
                <a:sym typeface="+mn-ea"/>
              </a:endParaRPr>
            </a:p>
          </p:txBody>
        </p:sp>
      </p:grpSp>
    </p:spTree>
    <p:extLst>
      <p:ext uri="{BB962C8B-B14F-4D97-AF65-F5344CB8AC3E}">
        <p14:creationId xmlns:p14="http://schemas.microsoft.com/office/powerpoint/2010/main" val="3167963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CAE73-A116-4573-9666-BF185AFD926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C06AFF3-A8A1-4494-B532-DD128ED06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8923FCB-A8A6-428F-881B-F08301919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8045637-D74F-42EF-90EF-74D084223BC8}"/>
              </a:ext>
            </a:extLst>
          </p:cNvPr>
          <p:cNvSpPr>
            <a:spLocks noGrp="1"/>
          </p:cNvSpPr>
          <p:nvPr>
            <p:ph type="dt" sz="half" idx="10"/>
          </p:nvPr>
        </p:nvSpPr>
        <p:spPr/>
        <p:txBody>
          <a:bodyPr/>
          <a:lstStyle/>
          <a:p>
            <a:fld id="{2E88F40E-9197-4111-8AB5-C366FB9E7A29}" type="datetimeFigureOut">
              <a:rPr lang="zh-CN" altLang="en-US" smtClean="0"/>
              <a:t>2024/12/16</a:t>
            </a:fld>
            <a:endParaRPr lang="zh-CN" altLang="en-US"/>
          </a:p>
        </p:txBody>
      </p:sp>
      <p:sp>
        <p:nvSpPr>
          <p:cNvPr id="6" name="页脚占位符 5">
            <a:extLst>
              <a:ext uri="{FF2B5EF4-FFF2-40B4-BE49-F238E27FC236}">
                <a16:creationId xmlns:a16="http://schemas.microsoft.com/office/drawing/2014/main" id="{9E759649-A3D7-427B-AE22-CAFDCB665B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39AF7E-A712-4C88-B8C5-33C9515AEDD6}"/>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119495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46935B-C309-4CEA-A76D-9D363BF0B08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747458E-0E2B-40DA-A7B9-51791730DF8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724E33-8FA9-4596-A5EB-17B230324D1D}"/>
              </a:ext>
            </a:extLst>
          </p:cNvPr>
          <p:cNvSpPr>
            <a:spLocks noGrp="1"/>
          </p:cNvSpPr>
          <p:nvPr>
            <p:ph type="dt" sz="half" idx="10"/>
          </p:nvPr>
        </p:nvSpPr>
        <p:spPr/>
        <p:txBody>
          <a:bodyPr/>
          <a:lstStyle/>
          <a:p>
            <a:fld id="{2E88F40E-9197-4111-8AB5-C366FB9E7A29}" type="datetimeFigureOut">
              <a:rPr lang="zh-CN" altLang="en-US" smtClean="0"/>
              <a:t>2024/12/16</a:t>
            </a:fld>
            <a:endParaRPr lang="zh-CN" altLang="en-US"/>
          </a:p>
        </p:txBody>
      </p:sp>
      <p:sp>
        <p:nvSpPr>
          <p:cNvPr id="5" name="页脚占位符 4">
            <a:extLst>
              <a:ext uri="{FF2B5EF4-FFF2-40B4-BE49-F238E27FC236}">
                <a16:creationId xmlns:a16="http://schemas.microsoft.com/office/drawing/2014/main" id="{5F13F125-3E11-4F44-AF00-49F5980C8B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3F225E-8815-4767-85E8-7411393DBE77}"/>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32505446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B778BA-D96A-4898-8C5A-C0BB5280CA0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F3A08F1-79C9-4C99-944D-CBE6CF4D78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ED625900-25F3-4CA5-B3A1-BF359EC14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47A9DC3-59E4-4A0E-A231-8111396AD066}"/>
              </a:ext>
            </a:extLst>
          </p:cNvPr>
          <p:cNvSpPr>
            <a:spLocks noGrp="1"/>
          </p:cNvSpPr>
          <p:nvPr>
            <p:ph type="dt" sz="half" idx="10"/>
          </p:nvPr>
        </p:nvSpPr>
        <p:spPr/>
        <p:txBody>
          <a:bodyPr/>
          <a:lstStyle/>
          <a:p>
            <a:fld id="{2E88F40E-9197-4111-8AB5-C366FB9E7A29}" type="datetimeFigureOut">
              <a:rPr lang="zh-CN" altLang="en-US" smtClean="0"/>
              <a:t>2024/12/16</a:t>
            </a:fld>
            <a:endParaRPr lang="zh-CN" altLang="en-US"/>
          </a:p>
        </p:txBody>
      </p:sp>
      <p:sp>
        <p:nvSpPr>
          <p:cNvPr id="6" name="页脚占位符 5">
            <a:extLst>
              <a:ext uri="{FF2B5EF4-FFF2-40B4-BE49-F238E27FC236}">
                <a16:creationId xmlns:a16="http://schemas.microsoft.com/office/drawing/2014/main" id="{3E82A7C9-5285-4F64-9BE6-7277FBCC6C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80D6B8A-B698-408E-AC2E-132EB7FF3A72}"/>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29169950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8DB105-8B9D-4387-B83A-B8C45A2DD64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E59077F-708D-46E7-8759-C82D238D5F2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FB0923-20E6-43FC-8F2B-A4A2596F93B8}"/>
              </a:ext>
            </a:extLst>
          </p:cNvPr>
          <p:cNvSpPr>
            <a:spLocks noGrp="1"/>
          </p:cNvSpPr>
          <p:nvPr>
            <p:ph type="dt" sz="half" idx="10"/>
          </p:nvPr>
        </p:nvSpPr>
        <p:spPr/>
        <p:txBody>
          <a:bodyPr/>
          <a:lstStyle/>
          <a:p>
            <a:fld id="{2E88F40E-9197-4111-8AB5-C366FB9E7A29}" type="datetimeFigureOut">
              <a:rPr lang="zh-CN" altLang="en-US" smtClean="0"/>
              <a:t>2024/12/16</a:t>
            </a:fld>
            <a:endParaRPr lang="zh-CN" altLang="en-US"/>
          </a:p>
        </p:txBody>
      </p:sp>
      <p:sp>
        <p:nvSpPr>
          <p:cNvPr id="5" name="页脚占位符 4">
            <a:extLst>
              <a:ext uri="{FF2B5EF4-FFF2-40B4-BE49-F238E27FC236}">
                <a16:creationId xmlns:a16="http://schemas.microsoft.com/office/drawing/2014/main" id="{EA29E05A-F0FA-4064-9063-EF61C03917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57D59B-2029-45B6-939B-DBDF79EE15FE}"/>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18893302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DBBC2B5-9EF1-464B-B3C9-2DDBA6613F5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04D9D7A-1D08-4221-9EFC-1F24A63E51B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04E3CF-CF15-4BA2-925C-3ADB7B46AAD9}"/>
              </a:ext>
            </a:extLst>
          </p:cNvPr>
          <p:cNvSpPr>
            <a:spLocks noGrp="1"/>
          </p:cNvSpPr>
          <p:nvPr>
            <p:ph type="dt" sz="half" idx="10"/>
          </p:nvPr>
        </p:nvSpPr>
        <p:spPr/>
        <p:txBody>
          <a:bodyPr/>
          <a:lstStyle/>
          <a:p>
            <a:fld id="{2E88F40E-9197-4111-8AB5-C366FB9E7A29}" type="datetimeFigureOut">
              <a:rPr lang="zh-CN" altLang="en-US" smtClean="0"/>
              <a:t>2024/12/16</a:t>
            </a:fld>
            <a:endParaRPr lang="zh-CN" altLang="en-US"/>
          </a:p>
        </p:txBody>
      </p:sp>
      <p:sp>
        <p:nvSpPr>
          <p:cNvPr id="5" name="页脚占位符 4">
            <a:extLst>
              <a:ext uri="{FF2B5EF4-FFF2-40B4-BE49-F238E27FC236}">
                <a16:creationId xmlns:a16="http://schemas.microsoft.com/office/drawing/2014/main" id="{D149E99B-2C47-40F0-8109-70291CAA60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98878B-C0DB-4CC9-A353-6CBC16E04815}"/>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23957881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userDrawn="1">
  <p:cSld name="1_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7624" t="3696" r="7783" b="32380"/>
          <a:stretch/>
        </p:blipFill>
        <p:spPr>
          <a:xfrm>
            <a:off x="0" y="-26894"/>
            <a:ext cx="12166899" cy="6895652"/>
          </a:xfrm>
          <a:prstGeom prst="rtTriangle">
            <a:avLst/>
          </a:prstGeom>
        </p:spPr>
      </p:pic>
      <p:sp>
        <p:nvSpPr>
          <p:cNvPr id="5" name="矩形 4">
            <a:extLst>
              <a:ext uri="{FF2B5EF4-FFF2-40B4-BE49-F238E27FC236}">
                <a16:creationId xmlns:a16="http://schemas.microsoft.com/office/drawing/2014/main" id="{CB648ACB-6887-4351-840D-3DA4499ED319}"/>
              </a:ext>
            </a:extLst>
          </p:cNvPr>
          <p:cNvSpPr/>
          <p:nvPr userDrawn="1"/>
        </p:nvSpPr>
        <p:spPr>
          <a:xfrm>
            <a:off x="489568" y="278342"/>
            <a:ext cx="11212865" cy="6301317"/>
          </a:xfrm>
          <a:prstGeom prst="rect">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userDrawn="1">
            <p:ph type="title"/>
          </p:nvPr>
        </p:nvSpPr>
        <p:spPr>
          <a:xfrm>
            <a:off x="675698" y="4223127"/>
            <a:ext cx="5419185" cy="895350"/>
          </a:xfrm>
          <a:prstGeom prst="rect">
            <a:avLst/>
          </a:prstGeom>
        </p:spPr>
        <p:txBody>
          <a:bodyPr anchor="b">
            <a:normAutofit/>
          </a:bodyPr>
          <a:lstStyle>
            <a:lvl1pPr algn="l">
              <a:defRPr sz="2400" b="1">
                <a:solidFill>
                  <a:schemeClr val="bg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676814" y="5118477"/>
            <a:ext cx="5419185" cy="1015623"/>
          </a:xfrm>
          <a:prstGeom prst="rect">
            <a:avLst/>
          </a:prstGeom>
        </p:spPr>
        <p:txBody>
          <a:bodyPr anchor="t">
            <a:normAutofit/>
          </a:bodyPr>
          <a:lstStyle>
            <a:lvl1pPr marL="0" indent="0" algn="l">
              <a:lnSpc>
                <a:spcPct val="150000"/>
              </a:lnSpc>
              <a:spcBef>
                <a:spcPts val="0"/>
              </a:spcBef>
              <a:buNone/>
              <a:defRPr sz="11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478416936"/>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a:xfrm>
            <a:off x="669924" y="1"/>
            <a:ext cx="10850563" cy="1028699"/>
          </a:xfrm>
          <a:prstGeom prst="rect">
            <a:avLst/>
          </a:prstGeom>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a:xfrm>
            <a:off x="5401732" y="6240463"/>
            <a:ext cx="1388536" cy="206381"/>
          </a:xfrm>
          <a:prstGeom prst="rect">
            <a:avLst/>
          </a:prstGeom>
        </p:spPr>
        <p:txBody>
          <a:bodyPr/>
          <a:lstStyle/>
          <a:p>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a:xfrm>
            <a:off x="669924" y="6240463"/>
            <a:ext cx="4140201" cy="206381"/>
          </a:xfrm>
          <a:prstGeom prst="rect">
            <a:avLst/>
          </a:prstGeom>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a:xfrm>
            <a:off x="8610599" y="6240463"/>
            <a:ext cx="2909888" cy="206381"/>
          </a:xfrm>
          <a:prstGeom prst="rect">
            <a:avLst/>
          </a:prstGeom>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6869760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B3C39E2-DA9E-4314-ADD2-EEFDAB014EF9}" type="datetimeFigureOut">
              <a:rPr lang="zh-CN" altLang="en-US" smtClean="0"/>
              <a:t>2024/12/16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19570197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3C39E2-DA9E-4314-ADD2-EEFDAB014EF9}" type="datetimeFigureOut">
              <a:rPr lang="zh-CN" altLang="en-US" smtClean="0"/>
              <a:t>2024/12/16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41805320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B3C39E2-DA9E-4314-ADD2-EEFDAB014EF9}" type="datetimeFigureOut">
              <a:rPr lang="zh-CN" altLang="en-US" smtClean="0"/>
              <a:t>2024/12/16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26434826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B3C39E2-DA9E-4314-ADD2-EEFDAB014EF9}" type="datetimeFigureOut">
              <a:rPr lang="zh-CN" altLang="en-US" smtClean="0"/>
              <a:t>2024/12/16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27663852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B3C39E2-DA9E-4314-ADD2-EEFDAB014EF9}" type="datetimeFigureOut">
              <a:rPr lang="zh-CN" altLang="en-US" smtClean="0"/>
              <a:t>2024/12/16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2599709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CAA6BE-18C6-478E-A5FC-3477C0B7868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28945FB-7684-4C74-9DB5-05652BA9E0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1C9EDD8-D0A1-4A73-A0FD-4C4D012FAD8B}"/>
              </a:ext>
            </a:extLst>
          </p:cNvPr>
          <p:cNvSpPr>
            <a:spLocks noGrp="1"/>
          </p:cNvSpPr>
          <p:nvPr>
            <p:ph type="dt" sz="half" idx="10"/>
          </p:nvPr>
        </p:nvSpPr>
        <p:spPr/>
        <p:txBody>
          <a:bodyPr/>
          <a:lstStyle/>
          <a:p>
            <a:fld id="{2E88F40E-9197-4111-8AB5-C366FB9E7A29}" type="datetimeFigureOut">
              <a:rPr lang="zh-CN" altLang="en-US" smtClean="0"/>
              <a:t>2024/12/16</a:t>
            </a:fld>
            <a:endParaRPr lang="zh-CN" altLang="en-US"/>
          </a:p>
        </p:txBody>
      </p:sp>
      <p:sp>
        <p:nvSpPr>
          <p:cNvPr id="5" name="页脚占位符 4">
            <a:extLst>
              <a:ext uri="{FF2B5EF4-FFF2-40B4-BE49-F238E27FC236}">
                <a16:creationId xmlns:a16="http://schemas.microsoft.com/office/drawing/2014/main" id="{0E8BE818-DDAE-48B5-9D05-62C74D336B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1D1386-9E35-4800-9D8B-4DA1E383C075}"/>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42697727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B3C39E2-DA9E-4314-ADD2-EEFDAB014EF9}" type="datetimeFigureOut">
              <a:rPr lang="zh-CN" altLang="en-US" smtClean="0"/>
              <a:t>2024/12/16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27130411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3C39E2-DA9E-4314-ADD2-EEFDAB014EF9}" type="datetimeFigureOut">
              <a:rPr lang="zh-CN" altLang="en-US" smtClean="0"/>
              <a:t>2024/12/16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2800030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B3C39E2-DA9E-4314-ADD2-EEFDAB014EF9}" type="datetimeFigureOut">
              <a:rPr lang="zh-CN" altLang="en-US" smtClean="0"/>
              <a:t>2024/12/16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32946151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B3C39E2-DA9E-4314-ADD2-EEFDAB014EF9}" type="datetimeFigureOut">
              <a:rPr lang="zh-CN" altLang="en-US" smtClean="0"/>
              <a:t>2024/12/16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9881234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3C39E2-DA9E-4314-ADD2-EEFDAB014EF9}" type="datetimeFigureOut">
              <a:rPr lang="zh-CN" altLang="en-US" smtClean="0"/>
              <a:t>2024/12/16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39908881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3C39E2-DA9E-4314-ADD2-EEFDAB014EF9}" type="datetimeFigureOut">
              <a:rPr lang="zh-CN" altLang="en-US" smtClean="0"/>
              <a:t>2024/12/16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199246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00D3DE-E410-4B6B-B22E-FB021C8186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A505FEA-1AE8-4BAC-A5DE-A08490BFC40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EF7EA41-FED7-4086-BB7D-FA1FFFB3FC5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BA37564-64BF-4829-87ED-D9B7F9D766A8}"/>
              </a:ext>
            </a:extLst>
          </p:cNvPr>
          <p:cNvSpPr>
            <a:spLocks noGrp="1"/>
          </p:cNvSpPr>
          <p:nvPr>
            <p:ph type="dt" sz="half" idx="10"/>
          </p:nvPr>
        </p:nvSpPr>
        <p:spPr/>
        <p:txBody>
          <a:bodyPr/>
          <a:lstStyle/>
          <a:p>
            <a:fld id="{2E88F40E-9197-4111-8AB5-C366FB9E7A29}" type="datetimeFigureOut">
              <a:rPr lang="zh-CN" altLang="en-US" smtClean="0"/>
              <a:t>2024/12/16</a:t>
            </a:fld>
            <a:endParaRPr lang="zh-CN" altLang="en-US"/>
          </a:p>
        </p:txBody>
      </p:sp>
      <p:sp>
        <p:nvSpPr>
          <p:cNvPr id="6" name="页脚占位符 5">
            <a:extLst>
              <a:ext uri="{FF2B5EF4-FFF2-40B4-BE49-F238E27FC236}">
                <a16:creationId xmlns:a16="http://schemas.microsoft.com/office/drawing/2014/main" id="{DAC27BFB-BF68-4B86-AD2F-69043A4117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BC74F9-F826-4EA7-8B2F-8C8B67E01D00}"/>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104508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57456C-BAD8-450D-A401-71E5A35592B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61E1BAF-D4FB-4A62-8CA8-91EF9A2162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7DF6579-424B-4310-B3DC-DE6C75369CE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F818954-F9E7-4FCE-8286-4957AAFB83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B78AC6C-7AA2-438B-8539-BCE6D1B2F2C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126C6FB-D5CD-44D8-B6A9-A144C394CDCC}"/>
              </a:ext>
            </a:extLst>
          </p:cNvPr>
          <p:cNvSpPr>
            <a:spLocks noGrp="1"/>
          </p:cNvSpPr>
          <p:nvPr>
            <p:ph type="dt" sz="half" idx="10"/>
          </p:nvPr>
        </p:nvSpPr>
        <p:spPr/>
        <p:txBody>
          <a:bodyPr/>
          <a:lstStyle/>
          <a:p>
            <a:fld id="{2E88F40E-9197-4111-8AB5-C366FB9E7A29}" type="datetimeFigureOut">
              <a:rPr lang="zh-CN" altLang="en-US" smtClean="0"/>
              <a:t>2024/12/16</a:t>
            </a:fld>
            <a:endParaRPr lang="zh-CN" altLang="en-US"/>
          </a:p>
        </p:txBody>
      </p:sp>
      <p:sp>
        <p:nvSpPr>
          <p:cNvPr id="8" name="页脚占位符 7">
            <a:extLst>
              <a:ext uri="{FF2B5EF4-FFF2-40B4-BE49-F238E27FC236}">
                <a16:creationId xmlns:a16="http://schemas.microsoft.com/office/drawing/2014/main" id="{36BF6F1E-2868-42A5-B7CF-383EFFAD7EE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7ABE560-975F-4556-B9A1-7B700574AE4D}"/>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4174070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19E9D0-0C27-4C8B-B0AA-4A200E40ABE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37858F5-CA57-452B-8FEE-45DA52637AAF}"/>
              </a:ext>
            </a:extLst>
          </p:cNvPr>
          <p:cNvSpPr>
            <a:spLocks noGrp="1"/>
          </p:cNvSpPr>
          <p:nvPr>
            <p:ph type="dt" sz="half" idx="10"/>
          </p:nvPr>
        </p:nvSpPr>
        <p:spPr/>
        <p:txBody>
          <a:bodyPr/>
          <a:lstStyle/>
          <a:p>
            <a:fld id="{2E88F40E-9197-4111-8AB5-C366FB9E7A29}" type="datetimeFigureOut">
              <a:rPr lang="zh-CN" altLang="en-US" smtClean="0"/>
              <a:t>2024/12/16</a:t>
            </a:fld>
            <a:endParaRPr lang="zh-CN" altLang="en-US"/>
          </a:p>
        </p:txBody>
      </p:sp>
      <p:sp>
        <p:nvSpPr>
          <p:cNvPr id="4" name="页脚占位符 3">
            <a:extLst>
              <a:ext uri="{FF2B5EF4-FFF2-40B4-BE49-F238E27FC236}">
                <a16:creationId xmlns:a16="http://schemas.microsoft.com/office/drawing/2014/main" id="{43D14AC6-78A7-44A8-9E57-91E5A874D21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804A86C-55CE-4E4C-8689-39D30A09CB78}"/>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3329318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CFE1F0F-2F56-4B66-A3DE-81B59A66F6D6}"/>
              </a:ext>
            </a:extLst>
          </p:cNvPr>
          <p:cNvSpPr>
            <a:spLocks noGrp="1"/>
          </p:cNvSpPr>
          <p:nvPr>
            <p:ph type="dt" sz="half" idx="10"/>
          </p:nvPr>
        </p:nvSpPr>
        <p:spPr/>
        <p:txBody>
          <a:bodyPr/>
          <a:lstStyle/>
          <a:p>
            <a:fld id="{2E88F40E-9197-4111-8AB5-C366FB9E7A29}" type="datetimeFigureOut">
              <a:rPr lang="zh-CN" altLang="en-US" smtClean="0"/>
              <a:t>2024/12/16</a:t>
            </a:fld>
            <a:endParaRPr lang="zh-CN" altLang="en-US"/>
          </a:p>
        </p:txBody>
      </p:sp>
      <p:sp>
        <p:nvSpPr>
          <p:cNvPr id="3" name="页脚占位符 2">
            <a:extLst>
              <a:ext uri="{FF2B5EF4-FFF2-40B4-BE49-F238E27FC236}">
                <a16:creationId xmlns:a16="http://schemas.microsoft.com/office/drawing/2014/main" id="{81E7C7DE-4B6A-4356-A9FC-A323316C3D9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7780617-3E67-4A90-9BF8-448E6492AEC7}"/>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259718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CAE73-A116-4573-9666-BF185AFD926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C06AFF3-A8A1-4494-B532-DD128ED06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8923FCB-A8A6-428F-881B-F08301919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8045637-D74F-42EF-90EF-74D084223BC8}"/>
              </a:ext>
            </a:extLst>
          </p:cNvPr>
          <p:cNvSpPr>
            <a:spLocks noGrp="1"/>
          </p:cNvSpPr>
          <p:nvPr>
            <p:ph type="dt" sz="half" idx="10"/>
          </p:nvPr>
        </p:nvSpPr>
        <p:spPr/>
        <p:txBody>
          <a:bodyPr/>
          <a:lstStyle/>
          <a:p>
            <a:fld id="{2E88F40E-9197-4111-8AB5-C366FB9E7A29}" type="datetimeFigureOut">
              <a:rPr lang="zh-CN" altLang="en-US" smtClean="0"/>
              <a:t>2024/12/16</a:t>
            </a:fld>
            <a:endParaRPr lang="zh-CN" altLang="en-US"/>
          </a:p>
        </p:txBody>
      </p:sp>
      <p:sp>
        <p:nvSpPr>
          <p:cNvPr id="6" name="页脚占位符 5">
            <a:extLst>
              <a:ext uri="{FF2B5EF4-FFF2-40B4-BE49-F238E27FC236}">
                <a16:creationId xmlns:a16="http://schemas.microsoft.com/office/drawing/2014/main" id="{9E759649-A3D7-427B-AE22-CAFDCB665B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39AF7E-A712-4C88-B8C5-33C9515AEDD6}"/>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3968209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B778BA-D96A-4898-8C5A-C0BB5280CA0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F3A08F1-79C9-4C99-944D-CBE6CF4D78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D625900-25F3-4CA5-B3A1-BF359EC14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47A9DC3-59E4-4A0E-A231-8111396AD066}"/>
              </a:ext>
            </a:extLst>
          </p:cNvPr>
          <p:cNvSpPr>
            <a:spLocks noGrp="1"/>
          </p:cNvSpPr>
          <p:nvPr>
            <p:ph type="dt" sz="half" idx="10"/>
          </p:nvPr>
        </p:nvSpPr>
        <p:spPr/>
        <p:txBody>
          <a:bodyPr/>
          <a:lstStyle/>
          <a:p>
            <a:fld id="{2E88F40E-9197-4111-8AB5-C366FB9E7A29}" type="datetimeFigureOut">
              <a:rPr lang="zh-CN" altLang="en-US" smtClean="0"/>
              <a:t>2024/12/16</a:t>
            </a:fld>
            <a:endParaRPr lang="zh-CN" altLang="en-US"/>
          </a:p>
        </p:txBody>
      </p:sp>
      <p:sp>
        <p:nvSpPr>
          <p:cNvPr id="6" name="页脚占位符 5">
            <a:extLst>
              <a:ext uri="{FF2B5EF4-FFF2-40B4-BE49-F238E27FC236}">
                <a16:creationId xmlns:a16="http://schemas.microsoft.com/office/drawing/2014/main" id="{3E82A7C9-5285-4F64-9BE6-7277FBCC6C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80D6B8A-B698-408E-AC2E-132EB7FF3A72}"/>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3733876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4034F68-0B80-46FE-93E6-BAE40A9756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6371082-602B-4BF5-854D-0FD093AAA3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8D622B-D25D-4DF6-B69D-A0143256FE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8F40E-9197-4111-8AB5-C366FB9E7A29}" type="datetimeFigureOut">
              <a:rPr lang="zh-CN" altLang="en-US" smtClean="0"/>
              <a:t>2024/12/16</a:t>
            </a:fld>
            <a:endParaRPr lang="zh-CN" altLang="en-US"/>
          </a:p>
        </p:txBody>
      </p:sp>
      <p:sp>
        <p:nvSpPr>
          <p:cNvPr id="5" name="页脚占位符 4">
            <a:extLst>
              <a:ext uri="{FF2B5EF4-FFF2-40B4-BE49-F238E27FC236}">
                <a16:creationId xmlns:a16="http://schemas.microsoft.com/office/drawing/2014/main" id="{6091F5D2-2C37-45F5-B19E-DFA6574957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7F462F0-5934-441D-9A4C-389B5656D9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2359585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4034F68-0B80-46FE-93E6-BAE40A9756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6371082-602B-4BF5-854D-0FD093AAA3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8D622B-D25D-4DF6-B69D-A0143256FE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8F40E-9197-4111-8AB5-C366FB9E7A29}" type="datetimeFigureOut">
              <a:rPr lang="zh-CN" altLang="en-US" smtClean="0"/>
              <a:t>2024/12/16</a:t>
            </a:fld>
            <a:endParaRPr lang="zh-CN" altLang="en-US"/>
          </a:p>
        </p:txBody>
      </p:sp>
      <p:sp>
        <p:nvSpPr>
          <p:cNvPr id="5" name="页脚占位符 4">
            <a:extLst>
              <a:ext uri="{FF2B5EF4-FFF2-40B4-BE49-F238E27FC236}">
                <a16:creationId xmlns:a16="http://schemas.microsoft.com/office/drawing/2014/main" id="{6091F5D2-2C37-45F5-B19E-DFA6574957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7F462F0-5934-441D-9A4C-389B5656D9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4637284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3C39E2-DA9E-4314-ADD2-EEFDAB014EF9}" type="datetimeFigureOut">
              <a:rPr lang="zh-CN" altLang="en-US" smtClean="0"/>
              <a:t>2024/12/16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62B60C-EF1A-4714-98B2-C5B0F4E9BFF3}" type="slidenum">
              <a:rPr lang="zh-CN" altLang="en-US" smtClean="0"/>
              <a:t>‹#›</a:t>
            </a:fld>
            <a:endParaRPr lang="zh-CN" altLang="en-US"/>
          </a:p>
        </p:txBody>
      </p:sp>
      <p:grpSp>
        <p:nvGrpSpPr>
          <p:cNvPr id="7" name="组合 6">
            <a:extLst>
              <a:ext uri="{FF2B5EF4-FFF2-40B4-BE49-F238E27FC236}">
                <a16:creationId xmlns:a16="http://schemas.microsoft.com/office/drawing/2014/main" id="{510DE854-DDF9-435A-978F-43DDEF336553}"/>
              </a:ext>
            </a:extLst>
          </p:cNvPr>
          <p:cNvGrpSpPr/>
          <p:nvPr userDrawn="1"/>
        </p:nvGrpSpPr>
        <p:grpSpPr>
          <a:xfrm>
            <a:off x="204811" y="126601"/>
            <a:ext cx="1966889" cy="305197"/>
            <a:chOff x="306410" y="1828002"/>
            <a:chExt cx="5429253" cy="900955"/>
          </a:xfrm>
        </p:grpSpPr>
        <p:grpSp>
          <p:nvGrpSpPr>
            <p:cNvPr id="8" name="组合 7">
              <a:extLst>
                <a:ext uri="{FF2B5EF4-FFF2-40B4-BE49-F238E27FC236}">
                  <a16:creationId xmlns:a16="http://schemas.microsoft.com/office/drawing/2014/main" id="{B11836B2-91B9-44F1-90BF-240CCB1BC7DB}"/>
                </a:ext>
              </a:extLst>
            </p:cNvPr>
            <p:cNvGrpSpPr/>
            <p:nvPr/>
          </p:nvGrpSpPr>
          <p:grpSpPr>
            <a:xfrm>
              <a:off x="1438485" y="1828003"/>
              <a:ext cx="4297178" cy="900954"/>
              <a:chOff x="511385" y="2831303"/>
              <a:chExt cx="4297178" cy="900954"/>
            </a:xfrm>
          </p:grpSpPr>
          <p:grpSp>
            <p:nvGrpSpPr>
              <p:cNvPr id="10" name="组合 9">
                <a:extLst>
                  <a:ext uri="{FF2B5EF4-FFF2-40B4-BE49-F238E27FC236}">
                    <a16:creationId xmlns:a16="http://schemas.microsoft.com/office/drawing/2014/main" id="{EBE2C0A5-878B-4FD5-B4EA-991D6BF08D7C}"/>
                  </a:ext>
                </a:extLst>
              </p:cNvPr>
              <p:cNvGrpSpPr/>
              <p:nvPr/>
            </p:nvGrpSpPr>
            <p:grpSpPr>
              <a:xfrm>
                <a:off x="1643460" y="2831304"/>
                <a:ext cx="3165103" cy="900953"/>
                <a:chOff x="1643460" y="3128803"/>
                <a:chExt cx="3165103" cy="900953"/>
              </a:xfrm>
              <a:solidFill>
                <a:schemeClr val="accent2"/>
              </a:solidFill>
            </p:grpSpPr>
            <p:sp>
              <p:nvSpPr>
                <p:cNvPr id="12" name="椭圆 11">
                  <a:extLst>
                    <a:ext uri="{FF2B5EF4-FFF2-40B4-BE49-F238E27FC236}">
                      <a16:creationId xmlns:a16="http://schemas.microsoft.com/office/drawing/2014/main" id="{53FD8CAC-602C-4A63-8EB8-6AD7B071FE18}"/>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13" name="椭圆 12">
                  <a:extLst>
                    <a:ext uri="{FF2B5EF4-FFF2-40B4-BE49-F238E27FC236}">
                      <a16:creationId xmlns:a16="http://schemas.microsoft.com/office/drawing/2014/main" id="{E1DE615E-2DFF-4875-96FF-275AB1C14633}"/>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14" name="椭圆 13">
                  <a:extLst>
                    <a:ext uri="{FF2B5EF4-FFF2-40B4-BE49-F238E27FC236}">
                      <a16:creationId xmlns:a16="http://schemas.microsoft.com/office/drawing/2014/main" id="{25FB452F-4572-492B-95A1-E55D2F16B2F5}"/>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1" name="椭圆 10">
                <a:extLst>
                  <a:ext uri="{FF2B5EF4-FFF2-40B4-BE49-F238E27FC236}">
                    <a16:creationId xmlns:a16="http://schemas.microsoft.com/office/drawing/2014/main" id="{9858429E-062A-450D-BF53-00BE72B634CB}"/>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9" name="椭圆 8">
              <a:extLst>
                <a:ext uri="{FF2B5EF4-FFF2-40B4-BE49-F238E27FC236}">
                  <a16:creationId xmlns:a16="http://schemas.microsoft.com/office/drawing/2014/main" id="{9A916B5B-F3A0-4AD0-9FEB-5AE54DC5A7FA}"/>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cxnSp>
        <p:nvCxnSpPr>
          <p:cNvPr id="15" name="直接连接符 14"/>
          <p:cNvCxnSpPr/>
          <p:nvPr userDrawn="1"/>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6" name="直接连接符 15"/>
          <p:cNvCxnSpPr/>
          <p:nvPr userDrawn="1"/>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7" name="íṧļïdé"/>
          <p:cNvSpPr txBox="1"/>
          <p:nvPr userDrawn="1"/>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charset="-122"/>
                <a:ea typeface="华文新魏" panose="02010800040101010101" charset="-122"/>
              </a:rPr>
              <a:t>第六章</a:t>
            </a:r>
          </a:p>
        </p:txBody>
      </p:sp>
    </p:spTree>
    <p:extLst>
      <p:ext uri="{BB962C8B-B14F-4D97-AF65-F5344CB8AC3E}">
        <p14:creationId xmlns:p14="http://schemas.microsoft.com/office/powerpoint/2010/main" val="334822262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image" Target="../media/image11.cYPe28ne4ckn8s3SYTzBcQHaLI"/></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K7pSmwWMcV-qci-fIi_XQgHaFO"/><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2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8.pn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4.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3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36.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tags" Target="../tags/tag35.xml"/><Relationship Id="rId18" Type="http://schemas.openxmlformats.org/officeDocument/2006/relationships/slideLayout" Target="../slideLayouts/slideLayout2.xml"/><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tags" Target="../tags/tag34.xml"/><Relationship Id="rId17" Type="http://schemas.openxmlformats.org/officeDocument/2006/relationships/tags" Target="../tags/tag39.xml"/><Relationship Id="rId2" Type="http://schemas.openxmlformats.org/officeDocument/2006/relationships/tags" Target="../tags/tag24.xml"/><Relationship Id="rId16" Type="http://schemas.openxmlformats.org/officeDocument/2006/relationships/tags" Target="../tags/tag38.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tags" Target="../tags/tag33.xml"/><Relationship Id="rId5" Type="http://schemas.openxmlformats.org/officeDocument/2006/relationships/tags" Target="../tags/tag27.xml"/><Relationship Id="rId15" Type="http://schemas.openxmlformats.org/officeDocument/2006/relationships/tags" Target="../tags/tag37.xml"/><Relationship Id="rId10" Type="http://schemas.openxmlformats.org/officeDocument/2006/relationships/tags" Target="../tags/tag32.xml"/><Relationship Id="rId4" Type="http://schemas.openxmlformats.org/officeDocument/2006/relationships/tags" Target="../tags/tag26.xml"/><Relationship Id="rId9" Type="http://schemas.openxmlformats.org/officeDocument/2006/relationships/tags" Target="../tags/tag31.xml"/><Relationship Id="rId14" Type="http://schemas.openxmlformats.org/officeDocument/2006/relationships/tags" Target="../tags/tag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40.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slideLayout" Target="../slideLayouts/slideLayout2.xml"/><Relationship Id="rId5" Type="http://schemas.openxmlformats.org/officeDocument/2006/relationships/tags" Target="../tags/tag45.xml"/><Relationship Id="rId4" Type="http://schemas.openxmlformats.org/officeDocument/2006/relationships/tags" Target="../tags/tag44.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221D041-9605-4855-B354-C0226BB9381A}"/>
              </a:ext>
            </a:extLst>
          </p:cNvPr>
          <p:cNvPicPr>
            <a:picLocks noChangeAspect="1"/>
          </p:cNvPicPr>
          <p:nvPr/>
        </p:nvPicPr>
        <p:blipFill rotWithShape="1">
          <a:blip r:embed="rId2">
            <a:extLst>
              <a:ext uri="{28A0092B-C50C-407E-A947-70E740481C1C}">
                <a14:useLocalDpi xmlns:a14="http://schemas.microsoft.com/office/drawing/2010/main" val="0"/>
              </a:ext>
            </a:extLst>
          </a:blip>
          <a:srcRect t="5951" b="37991"/>
          <a:stretch/>
        </p:blipFill>
        <p:spPr>
          <a:xfrm>
            <a:off x="0" y="2269865"/>
            <a:ext cx="5212080" cy="1947134"/>
          </a:xfrm>
          <a:prstGeom prst="rect">
            <a:avLst/>
          </a:prstGeom>
          <a:ln>
            <a:noFill/>
          </a:ln>
        </p:spPr>
      </p:pic>
      <p:pic>
        <p:nvPicPr>
          <p:cNvPr id="4" name="图片 3">
            <a:extLst>
              <a:ext uri="{FF2B5EF4-FFF2-40B4-BE49-F238E27FC236}">
                <a16:creationId xmlns:a16="http://schemas.microsoft.com/office/drawing/2014/main" id="{21D44B6E-C7D8-4DAB-A4F7-D8E397573CED}"/>
              </a:ext>
            </a:extLst>
          </p:cNvPr>
          <p:cNvPicPr>
            <a:picLocks noChangeAspect="1"/>
          </p:cNvPicPr>
          <p:nvPr/>
        </p:nvPicPr>
        <p:blipFill rotWithShape="1">
          <a:blip r:embed="rId2">
            <a:extLst>
              <a:ext uri="{28A0092B-C50C-407E-A947-70E740481C1C}">
                <a14:useLocalDpi xmlns:a14="http://schemas.microsoft.com/office/drawing/2010/main" val="0"/>
              </a:ext>
            </a:extLst>
          </a:blip>
          <a:srcRect l="23048" t="67985"/>
          <a:stretch/>
        </p:blipFill>
        <p:spPr>
          <a:xfrm>
            <a:off x="5162843" y="0"/>
            <a:ext cx="7036506" cy="6857999"/>
          </a:xfrm>
          <a:prstGeom prst="rect">
            <a:avLst/>
          </a:prstGeom>
        </p:spPr>
      </p:pic>
      <p:sp>
        <p:nvSpPr>
          <p:cNvPr id="5" name="L 形 4">
            <a:extLst>
              <a:ext uri="{FF2B5EF4-FFF2-40B4-BE49-F238E27FC236}">
                <a16:creationId xmlns:a16="http://schemas.microsoft.com/office/drawing/2014/main" id="{83F9B1CD-CE4E-4F2B-A61B-8B11AF5DE378}"/>
              </a:ext>
            </a:extLst>
          </p:cNvPr>
          <p:cNvSpPr/>
          <p:nvPr/>
        </p:nvSpPr>
        <p:spPr>
          <a:xfrm>
            <a:off x="315078" y="0"/>
            <a:ext cx="719638" cy="863383"/>
          </a:xfrm>
          <a:prstGeom prst="corner">
            <a:avLst>
              <a:gd name="adj1" fmla="val 0"/>
              <a:gd name="adj2" fmla="val 38139"/>
            </a:avLst>
          </a:prstGeom>
          <a:solidFill>
            <a:srgbClr val="BFBFBF">
              <a:alpha val="2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Shape 749">
            <a:extLst>
              <a:ext uri="{FF2B5EF4-FFF2-40B4-BE49-F238E27FC236}">
                <a16:creationId xmlns:a16="http://schemas.microsoft.com/office/drawing/2014/main" id="{16931E8C-D032-428A-88A3-8A3C30F781F9}"/>
              </a:ext>
            </a:extLst>
          </p:cNvPr>
          <p:cNvSpPr txBox="1">
            <a:spLocks/>
          </p:cNvSpPr>
          <p:nvPr/>
        </p:nvSpPr>
        <p:spPr>
          <a:xfrm>
            <a:off x="613981" y="172463"/>
            <a:ext cx="3074101" cy="69092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rmAutofit fontScale="92500" lnSpcReduction="10000"/>
          </a:bodyPr>
          <a:lstStyle>
            <a:lvl1pPr marL="0" marR="0" indent="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1pPr>
            <a:lvl2pPr marL="0" marR="0" indent="2286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2pPr>
            <a:lvl3pPr marL="0" marR="0" indent="4572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3pPr>
            <a:lvl4pPr marL="0" marR="0" indent="6858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4pPr>
            <a:lvl5pPr marL="0" marR="0" indent="9144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5pPr>
            <a:lvl6pPr marL="0" marR="0" indent="11430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6pPr>
            <a:lvl7pPr marL="0" marR="0" indent="13716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7pPr>
            <a:lvl8pPr marL="0" marR="0" indent="16002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8pPr>
            <a:lvl9pPr marL="0" marR="0" indent="18288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9pPr>
          </a:lstStyle>
          <a:p>
            <a:pPr marL="0" marR="0" lvl="0" indent="0" algn="l" defTabSz="825500" rtl="0" eaLnBrk="1" fontAlgn="auto" latinLnBrk="0" hangingPunct="1">
              <a:lnSpc>
                <a:spcPct val="12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D9793F"/>
                </a:solidFill>
                <a:effectLst/>
                <a:uLnTx/>
                <a:uFillTx/>
                <a:latin typeface="华文中宋" panose="02010600040101010101" pitchFamily="2" charset="-122"/>
                <a:ea typeface="华文中宋" panose="02010600040101010101" pitchFamily="2" charset="-122"/>
                <a:sym typeface="Roboto"/>
              </a:rPr>
              <a:t>马克思主义理论研究</a:t>
            </a:r>
            <a:endParaRPr kumimoji="0" lang="en-US" altLang="zh-CN" sz="1800" b="1" i="0" u="none" strike="noStrike" kern="0" cap="none" spc="0" normalizeH="0" baseline="0" noProof="0" dirty="0">
              <a:ln>
                <a:noFill/>
              </a:ln>
              <a:solidFill>
                <a:srgbClr val="D9793F"/>
              </a:solidFill>
              <a:effectLst/>
              <a:uLnTx/>
              <a:uFillTx/>
              <a:latin typeface="华文中宋" panose="02010600040101010101" pitchFamily="2" charset="-122"/>
              <a:ea typeface="华文中宋" panose="02010600040101010101" pitchFamily="2" charset="-122"/>
              <a:sym typeface="Roboto"/>
            </a:endParaRPr>
          </a:p>
          <a:p>
            <a:pPr marL="0" marR="0" lvl="0" indent="0" algn="l" defTabSz="825500" rtl="0" eaLnBrk="1" fontAlgn="auto" latinLnBrk="0" hangingPunct="1">
              <a:lnSpc>
                <a:spcPct val="12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D9793F"/>
                </a:solidFill>
                <a:effectLst/>
                <a:uLnTx/>
                <a:uFillTx/>
                <a:latin typeface="华文中宋" panose="02010600040101010101" pitchFamily="2" charset="-122"/>
                <a:ea typeface="华文中宋" panose="02010600040101010101" pitchFamily="2" charset="-122"/>
                <a:sym typeface="Roboto"/>
              </a:rPr>
              <a:t>和建设工程重点教材</a:t>
            </a:r>
            <a:endParaRPr kumimoji="0" lang="en-US" sz="1800" b="1" i="0" u="none" strike="noStrike" kern="0" cap="none" spc="0" normalizeH="0" baseline="0" noProof="0" dirty="0">
              <a:ln>
                <a:noFill/>
              </a:ln>
              <a:solidFill>
                <a:srgbClr val="D9793F"/>
              </a:solidFill>
              <a:effectLst/>
              <a:uLnTx/>
              <a:uFillTx/>
              <a:latin typeface="华文中宋" panose="02010600040101010101" pitchFamily="2" charset="-122"/>
              <a:ea typeface="华文中宋" panose="02010600040101010101" pitchFamily="2" charset="-122"/>
              <a:sym typeface="Roboto"/>
            </a:endParaRPr>
          </a:p>
        </p:txBody>
      </p:sp>
      <p:sp>
        <p:nvSpPr>
          <p:cNvPr id="7" name="文本框 6">
            <a:extLst>
              <a:ext uri="{FF2B5EF4-FFF2-40B4-BE49-F238E27FC236}">
                <a16:creationId xmlns:a16="http://schemas.microsoft.com/office/drawing/2014/main" id="{E2EE2144-18CA-4D2F-BF0C-793E9BFA5682}"/>
              </a:ext>
            </a:extLst>
          </p:cNvPr>
          <p:cNvSpPr txBox="1"/>
          <p:nvPr/>
        </p:nvSpPr>
        <p:spPr>
          <a:xfrm>
            <a:off x="2013949" y="4399609"/>
            <a:ext cx="2657532" cy="338554"/>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社会心理学概论</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编写组</a:t>
            </a:r>
          </a:p>
        </p:txBody>
      </p:sp>
      <p:grpSp>
        <p:nvGrpSpPr>
          <p:cNvPr id="8" name="组合 7">
            <a:extLst>
              <a:ext uri="{FF2B5EF4-FFF2-40B4-BE49-F238E27FC236}">
                <a16:creationId xmlns:a16="http://schemas.microsoft.com/office/drawing/2014/main" id="{9D8C5F25-5A5B-4992-821D-B3E9A53CBAEC}"/>
              </a:ext>
            </a:extLst>
          </p:cNvPr>
          <p:cNvGrpSpPr/>
          <p:nvPr/>
        </p:nvGrpSpPr>
        <p:grpSpPr>
          <a:xfrm>
            <a:off x="5547957" y="6381378"/>
            <a:ext cx="1328652" cy="196341"/>
            <a:chOff x="4957648" y="5949625"/>
            <a:chExt cx="2301292" cy="340073"/>
          </a:xfrm>
        </p:grpSpPr>
        <p:pic>
          <p:nvPicPr>
            <p:cNvPr id="9" name="图片 8">
              <a:extLst>
                <a:ext uri="{FF2B5EF4-FFF2-40B4-BE49-F238E27FC236}">
                  <a16:creationId xmlns:a16="http://schemas.microsoft.com/office/drawing/2014/main" id="{4FB0113F-DFAC-45D7-97BC-91C16B48C2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7648" y="5968939"/>
              <a:ext cx="311738" cy="320759"/>
            </a:xfrm>
            <a:prstGeom prst="rect">
              <a:avLst/>
            </a:prstGeom>
          </p:spPr>
        </p:pic>
        <p:pic>
          <p:nvPicPr>
            <p:cNvPr id="10" name="图片 9">
              <a:extLst>
                <a:ext uri="{FF2B5EF4-FFF2-40B4-BE49-F238E27FC236}">
                  <a16:creationId xmlns:a16="http://schemas.microsoft.com/office/drawing/2014/main" id="{1FCAFA77-A202-4ABA-8BE9-16EC316F3BF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23896"/>
            <a:stretch/>
          </p:blipFill>
          <p:spPr>
            <a:xfrm>
              <a:off x="5400192" y="5949625"/>
              <a:ext cx="1858748" cy="334537"/>
            </a:xfrm>
            <a:prstGeom prst="rect">
              <a:avLst/>
            </a:prstGeom>
          </p:spPr>
        </p:pic>
      </p:grpSp>
      <p:sp>
        <p:nvSpPr>
          <p:cNvPr id="11" name="矩形 10">
            <a:extLst>
              <a:ext uri="{FF2B5EF4-FFF2-40B4-BE49-F238E27FC236}">
                <a16:creationId xmlns:a16="http://schemas.microsoft.com/office/drawing/2014/main" id="{7BD21A97-FFD6-4C63-9332-83189D16BE6B}"/>
              </a:ext>
            </a:extLst>
          </p:cNvPr>
          <p:cNvSpPr/>
          <p:nvPr/>
        </p:nvSpPr>
        <p:spPr>
          <a:xfrm>
            <a:off x="5547957" y="2438527"/>
            <a:ext cx="4288353" cy="1569660"/>
          </a:xfrm>
          <a:prstGeom prst="rect">
            <a:avLst/>
          </a:prstGeom>
        </p:spPr>
        <p:txBody>
          <a:bodyPr wrap="none">
            <a:spAutoFit/>
          </a:bodyPr>
          <a:lstStyle/>
          <a:p>
            <a:pPr>
              <a:lnSpc>
                <a:spcPct val="120000"/>
              </a:lnSpc>
            </a:pPr>
            <a:r>
              <a:rPr lang="zh-CN" altLang="en-US" sz="4000" b="1" dirty="0">
                <a:solidFill>
                  <a:srgbClr val="D9793F"/>
                </a:solidFill>
                <a:latin typeface="华文新魏" panose="02010800040101010101" charset="-122"/>
                <a:ea typeface="华文新魏" panose="02010800040101010101" charset="-122"/>
                <a:sym typeface="+mn-ea"/>
              </a:rPr>
              <a:t>第九章  </a:t>
            </a:r>
            <a:endParaRPr lang="en-US" altLang="zh-CN" sz="4000" b="1" dirty="0">
              <a:solidFill>
                <a:srgbClr val="D9793F"/>
              </a:solidFill>
              <a:latin typeface="华文新魏" panose="02010800040101010101" charset="-122"/>
              <a:ea typeface="华文新魏" panose="02010800040101010101" charset="-122"/>
              <a:sym typeface="+mn-ea"/>
            </a:endParaRPr>
          </a:p>
          <a:p>
            <a:pPr>
              <a:lnSpc>
                <a:spcPct val="120000"/>
              </a:lnSpc>
            </a:pPr>
            <a:r>
              <a:rPr lang="zh-CN" altLang="en-US" sz="4000" b="1" dirty="0">
                <a:solidFill>
                  <a:srgbClr val="D9793F"/>
                </a:solidFill>
                <a:latin typeface="华文新魏" panose="02010800040101010101" charset="-122"/>
                <a:ea typeface="华文新魏" panose="02010800040101010101" charset="-122"/>
                <a:sym typeface="+mn-ea"/>
              </a:rPr>
              <a:t>群体的社会心理学</a:t>
            </a:r>
          </a:p>
        </p:txBody>
      </p:sp>
      <p:sp>
        <p:nvSpPr>
          <p:cNvPr id="12" name="Shape 749">
            <a:extLst>
              <a:ext uri="{FF2B5EF4-FFF2-40B4-BE49-F238E27FC236}">
                <a16:creationId xmlns:a16="http://schemas.microsoft.com/office/drawing/2014/main" id="{75E54229-404A-4001-93E1-66D60E3FBCE8}"/>
              </a:ext>
            </a:extLst>
          </p:cNvPr>
          <p:cNvSpPr txBox="1">
            <a:spLocks/>
          </p:cNvSpPr>
          <p:nvPr/>
        </p:nvSpPr>
        <p:spPr>
          <a:xfrm>
            <a:off x="315078" y="2738079"/>
            <a:ext cx="4503102" cy="69092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marL="0" marR="0" indent="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1pPr>
            <a:lvl2pPr marL="0" marR="0" indent="2286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2pPr>
            <a:lvl3pPr marL="0" marR="0" indent="4572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3pPr>
            <a:lvl4pPr marL="0" marR="0" indent="6858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4pPr>
            <a:lvl5pPr marL="0" marR="0" indent="9144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5pPr>
            <a:lvl6pPr marL="0" marR="0" indent="11430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6pPr>
            <a:lvl7pPr marL="0" marR="0" indent="13716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7pPr>
            <a:lvl8pPr marL="0" marR="0" indent="16002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8pPr>
            <a:lvl9pPr marL="0" marR="0" indent="18288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9pPr>
          </a:lstStyle>
          <a:p>
            <a:pPr marL="0" marR="0" lvl="0" indent="0" algn="l" defTabSz="825500" rtl="0" eaLnBrk="1" fontAlgn="auto" latinLnBrk="0" hangingPunct="1">
              <a:lnSpc>
                <a:spcPct val="12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schemeClr val="bg1"/>
                </a:solidFill>
                <a:effectLst/>
                <a:uLnTx/>
                <a:uFillTx/>
                <a:latin typeface="华文中宋" panose="02010600040101010101" pitchFamily="2" charset="-122"/>
                <a:ea typeface="华文中宋" panose="02010600040101010101" pitchFamily="2" charset="-122"/>
                <a:sym typeface="Roboto"/>
              </a:rPr>
              <a:t>社会心理学概论</a:t>
            </a:r>
            <a:endParaRPr kumimoji="0" lang="en-US" sz="4800" b="1" i="0" u="none" strike="noStrike" kern="0" cap="none" spc="0" normalizeH="0" baseline="0" noProof="0" dirty="0">
              <a:ln>
                <a:noFill/>
              </a:ln>
              <a:solidFill>
                <a:schemeClr val="bg1"/>
              </a:solidFill>
              <a:effectLst/>
              <a:uLnTx/>
              <a:uFillTx/>
              <a:latin typeface="华文中宋" panose="02010600040101010101" pitchFamily="2" charset="-122"/>
              <a:ea typeface="华文中宋" panose="02010600040101010101" pitchFamily="2" charset="-122"/>
              <a:sym typeface="Roboto"/>
            </a:endParaRPr>
          </a:p>
        </p:txBody>
      </p:sp>
    </p:spTree>
    <p:extLst>
      <p:ext uri="{BB962C8B-B14F-4D97-AF65-F5344CB8AC3E}">
        <p14:creationId xmlns:p14="http://schemas.microsoft.com/office/powerpoint/2010/main" val="3861138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charset="-122"/>
                <a:ea typeface="华文新魏" panose="02010800040101010101" charset="-122"/>
              </a:rPr>
              <a:t>第九章</a:t>
            </a:r>
          </a:p>
        </p:txBody>
      </p:sp>
      <p:grpSp>
        <p:nvGrpSpPr>
          <p:cNvPr id="6" name="组合 5"/>
          <p:cNvGrpSpPr/>
          <p:nvPr/>
        </p:nvGrpSpPr>
        <p:grpSpPr>
          <a:xfrm>
            <a:off x="204811" y="126601"/>
            <a:ext cx="1966889" cy="305197"/>
            <a:chOff x="306410" y="1828002"/>
            <a:chExt cx="5429253" cy="900955"/>
          </a:xfrm>
        </p:grpSpPr>
        <p:grpSp>
          <p:nvGrpSpPr>
            <p:cNvPr id="7" name="组合 6"/>
            <p:cNvGrpSpPr/>
            <p:nvPr/>
          </p:nvGrpSpPr>
          <p:grpSpPr>
            <a:xfrm>
              <a:off x="1438485" y="1828003"/>
              <a:ext cx="4297178" cy="900954"/>
              <a:chOff x="511385" y="2831303"/>
              <a:chExt cx="4297178" cy="900954"/>
            </a:xfrm>
          </p:grpSpPr>
          <p:grpSp>
            <p:nvGrpSpPr>
              <p:cNvPr id="9" name="组合 8"/>
              <p:cNvGrpSpPr/>
              <p:nvPr/>
            </p:nvGrpSpPr>
            <p:grpSpPr>
              <a:xfrm>
                <a:off x="1643460" y="2831304"/>
                <a:ext cx="3165103" cy="900953"/>
                <a:chOff x="1643460" y="3128803"/>
                <a:chExt cx="3165103" cy="900953"/>
              </a:xfrm>
              <a:solidFill>
                <a:schemeClr val="accent2"/>
              </a:solidFill>
            </p:grpSpPr>
            <p:sp>
              <p:nvSpPr>
                <p:cNvPr id="11" name="椭圆 10"/>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12" name="椭圆 11"/>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13" name="椭圆 12"/>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0" name="椭圆 9"/>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8" name="椭圆 7"/>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nvGrpSpPr>
          <p:cNvPr id="15" name="组合 14"/>
          <p:cNvGrpSpPr/>
          <p:nvPr/>
        </p:nvGrpSpPr>
        <p:grpSpPr>
          <a:xfrm>
            <a:off x="733098" y="779255"/>
            <a:ext cx="926894" cy="540585"/>
            <a:chOff x="620553" y="1178992"/>
            <a:chExt cx="1806046" cy="1053325"/>
          </a:xfrm>
        </p:grpSpPr>
        <p:sp>
          <p:nvSpPr>
            <p:cNvPr id="16" name="菱形 15"/>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7" name="菱形 16"/>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6" name="椭圆 25"/>
          <p:cNvSpPr/>
          <p:nvPr/>
        </p:nvSpPr>
        <p:spPr>
          <a:xfrm>
            <a:off x="5022215" y="1795145"/>
            <a:ext cx="1772201" cy="166179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000" b="1" dirty="0"/>
              <a:t>成员的身份归属</a:t>
            </a:r>
          </a:p>
        </p:txBody>
      </p:sp>
      <p:sp>
        <p:nvSpPr>
          <p:cNvPr id="27" name="圆角矩形 26"/>
          <p:cNvSpPr/>
          <p:nvPr/>
        </p:nvSpPr>
        <p:spPr>
          <a:xfrm>
            <a:off x="3061335" y="3962400"/>
            <a:ext cx="1662430" cy="7988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000" b="1" dirty="0"/>
              <a:t>隶属群体</a:t>
            </a:r>
          </a:p>
        </p:txBody>
      </p:sp>
      <p:sp>
        <p:nvSpPr>
          <p:cNvPr id="28" name="圆角矩形 27"/>
          <p:cNvSpPr/>
          <p:nvPr/>
        </p:nvSpPr>
        <p:spPr>
          <a:xfrm>
            <a:off x="7177405" y="3962400"/>
            <a:ext cx="1661795" cy="79883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sz="2000" b="1" dirty="0"/>
              <a:t>参照群体</a:t>
            </a:r>
          </a:p>
        </p:txBody>
      </p:sp>
      <p:cxnSp>
        <p:nvCxnSpPr>
          <p:cNvPr id="29" name="直接箭头连接符 28"/>
          <p:cNvCxnSpPr>
            <a:cxnSpLocks/>
            <a:stCxn id="26" idx="3"/>
            <a:endCxn id="27" idx="0"/>
          </p:cNvCxnSpPr>
          <p:nvPr/>
        </p:nvCxnSpPr>
        <p:spPr>
          <a:xfrm flipH="1">
            <a:off x="3892550" y="3213576"/>
            <a:ext cx="1389198" cy="748824"/>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30" name="直接箭头连接符 29"/>
          <p:cNvCxnSpPr>
            <a:cxnSpLocks/>
            <a:stCxn id="26" idx="5"/>
            <a:endCxn id="28" idx="0"/>
          </p:cNvCxnSpPr>
          <p:nvPr/>
        </p:nvCxnSpPr>
        <p:spPr>
          <a:xfrm>
            <a:off x="6534883" y="3213576"/>
            <a:ext cx="1473420" cy="748824"/>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sp>
        <p:nvSpPr>
          <p:cNvPr id="31" name="文本框 30"/>
          <p:cNvSpPr txBox="1"/>
          <p:nvPr/>
        </p:nvSpPr>
        <p:spPr>
          <a:xfrm>
            <a:off x="2033905" y="4946650"/>
            <a:ext cx="3716655"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隶属群体以本群体的规范作为自己的行为准则。</a:t>
            </a:r>
          </a:p>
        </p:txBody>
      </p:sp>
      <p:sp>
        <p:nvSpPr>
          <p:cNvPr id="32" name="文本框 31"/>
          <p:cNvSpPr txBox="1"/>
          <p:nvPr/>
        </p:nvSpPr>
        <p:spPr>
          <a:xfrm>
            <a:off x="6235065" y="4946650"/>
            <a:ext cx="3990975" cy="1015663"/>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参照群体是指个人认同的，为其树立和维持各种标准，用以参照和比较的群体。</a:t>
            </a:r>
          </a:p>
        </p:txBody>
      </p:sp>
      <p:sp>
        <p:nvSpPr>
          <p:cNvPr id="2" name="PA_文本框 3">
            <a:extLst>
              <a:ext uri="{FF2B5EF4-FFF2-40B4-BE49-F238E27FC236}">
                <a16:creationId xmlns:a16="http://schemas.microsoft.com/office/drawing/2014/main" id="{496F7285-07B2-3530-5509-39F71CD3F5C2}"/>
              </a:ext>
            </a:extLst>
          </p:cNvPr>
          <p:cNvSpPr txBox="1"/>
          <p:nvPr>
            <p:custDataLst>
              <p:tags r:id="rId1"/>
            </p:custDataLst>
          </p:nvPr>
        </p:nvSpPr>
        <p:spPr>
          <a:xfrm>
            <a:off x="2555535" y="2060279"/>
            <a:ext cx="4639310" cy="581057"/>
          </a:xfrm>
          <a:prstGeom prst="rect">
            <a:avLst/>
          </a:prstGeom>
          <a:noFill/>
        </p:spPr>
        <p:txBody>
          <a:bodyPr wrap="square" rtlCol="0">
            <a:spAutoFit/>
          </a:bodyPr>
          <a:lstStyle/>
          <a:p>
            <a:pPr algn="just">
              <a:lnSpc>
                <a:spcPct val="150000"/>
              </a:lnSpc>
            </a:pPr>
            <a:r>
              <a:rPr lang="zh-CN" altLang="en-US" sz="2400" dirty="0">
                <a:latin typeface="华文中宋" panose="02010600040101010101" pitchFamily="2" charset="-122"/>
                <a:ea typeface="华文中宋" panose="02010600040101010101" pitchFamily="2" charset="-122"/>
                <a:cs typeface="宋体" panose="02010600030101010101" pitchFamily="2" charset="-122"/>
                <a:sym typeface="+mn-ea"/>
              </a:rPr>
              <a:t>（四）</a:t>
            </a:r>
            <a:endParaRPr lang="en-US" altLang="zh-CN" sz="2000" dirty="0">
              <a:solidFill>
                <a:srgbClr val="FFFFFF"/>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FA22445F-62D9-F3ED-1536-D998EDEDF1BA}"/>
              </a:ext>
            </a:extLst>
          </p:cNvPr>
          <p:cNvSpPr/>
          <p:nvPr/>
        </p:nvSpPr>
        <p:spPr>
          <a:xfrm>
            <a:off x="1964787" y="818714"/>
            <a:ext cx="4185761"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cs typeface="宋体" panose="02010600030101010101" pitchFamily="2" charset="-122"/>
                <a:sym typeface="+mn-ea"/>
              </a:rPr>
              <a:t>二、四种重要的社会群体分类</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charset="-122"/>
                <a:ea typeface="华文新魏" panose="02010800040101010101" charset="-122"/>
              </a:rPr>
              <a:t>第九章</a:t>
            </a:r>
          </a:p>
        </p:txBody>
      </p:sp>
      <p:grpSp>
        <p:nvGrpSpPr>
          <p:cNvPr id="6" name="组合 5"/>
          <p:cNvGrpSpPr/>
          <p:nvPr/>
        </p:nvGrpSpPr>
        <p:grpSpPr>
          <a:xfrm>
            <a:off x="204811" y="126601"/>
            <a:ext cx="1966889" cy="305197"/>
            <a:chOff x="306410" y="1828002"/>
            <a:chExt cx="5429253" cy="900955"/>
          </a:xfrm>
        </p:grpSpPr>
        <p:grpSp>
          <p:nvGrpSpPr>
            <p:cNvPr id="7" name="组合 6"/>
            <p:cNvGrpSpPr/>
            <p:nvPr/>
          </p:nvGrpSpPr>
          <p:grpSpPr>
            <a:xfrm>
              <a:off x="1438485" y="1828003"/>
              <a:ext cx="4297178" cy="900954"/>
              <a:chOff x="511385" y="2831303"/>
              <a:chExt cx="4297178" cy="900954"/>
            </a:xfrm>
          </p:grpSpPr>
          <p:grpSp>
            <p:nvGrpSpPr>
              <p:cNvPr id="9" name="组合 8"/>
              <p:cNvGrpSpPr/>
              <p:nvPr/>
            </p:nvGrpSpPr>
            <p:grpSpPr>
              <a:xfrm>
                <a:off x="1643460" y="2831304"/>
                <a:ext cx="3165103" cy="900953"/>
                <a:chOff x="1643460" y="3128803"/>
                <a:chExt cx="3165103" cy="900953"/>
              </a:xfrm>
              <a:solidFill>
                <a:schemeClr val="accent2"/>
              </a:solidFill>
            </p:grpSpPr>
            <p:sp>
              <p:nvSpPr>
                <p:cNvPr id="11" name="椭圆 10"/>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12" name="椭圆 11"/>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13" name="椭圆 12"/>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0" name="椭圆 9"/>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8" name="椭圆 7"/>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sp>
        <p:nvSpPr>
          <p:cNvPr id="14" name="PA_文本框 3"/>
          <p:cNvSpPr txBox="1"/>
          <p:nvPr>
            <p:custDataLst>
              <p:tags r:id="rId1"/>
            </p:custDataLst>
          </p:nvPr>
        </p:nvSpPr>
        <p:spPr>
          <a:xfrm>
            <a:off x="733098" y="1383665"/>
            <a:ext cx="10813108" cy="4305153"/>
          </a:xfrm>
          <a:prstGeom prst="rect">
            <a:avLst/>
          </a:prstGeom>
          <a:noFill/>
        </p:spPr>
        <p:txBody>
          <a:bodyPr wrap="square" rtlCol="0">
            <a:spAutoFit/>
          </a:bodyPr>
          <a:lstStyle/>
          <a:p>
            <a:pPr algn="just">
              <a:lnSpc>
                <a:spcPct val="150000"/>
              </a:lnSpc>
              <a:spcBef>
                <a:spcPts val="1200"/>
              </a:spcBef>
            </a:pPr>
            <a:r>
              <a:rPr lang="zh-CN" altLang="en-US" sz="2800" dirty="0">
                <a:latin typeface="华文中宋" panose="02010600040101010101" pitchFamily="2" charset="-122"/>
                <a:ea typeface="华文中宋" panose="02010600040101010101" pitchFamily="2" charset="-122"/>
                <a:cs typeface="宋体" panose="02010600030101010101" pitchFamily="2" charset="-122"/>
                <a:sym typeface="+mn-ea"/>
              </a:rPr>
              <a:t>（一）生活方式与生活风格</a:t>
            </a:r>
          </a:p>
          <a:p>
            <a:pPr marL="285750" indent="-285750" algn="just">
              <a:lnSpc>
                <a:spcPct val="150000"/>
              </a:lnSpc>
              <a:spcBef>
                <a:spcPts val="1200"/>
              </a:spcBef>
              <a:buFont typeface="Wingdings" panose="05000000000000000000" charset="0"/>
              <a:buChar char=""/>
            </a:pPr>
            <a:r>
              <a:rPr lang="zh-CN" sz="24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sym typeface="+mn-ea"/>
              </a:rPr>
              <a:t>生活方式：</a:t>
            </a:r>
            <a:r>
              <a:rPr sz="2400" dirty="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包括人们的衣食住行、劳动工作、休息娱乐、社会交往等物质生活和精神生活的价值观、道德观、审美观等，可以理解为在一定社会条件下，各个民族和社会群体的生活模式</a:t>
            </a:r>
            <a:r>
              <a:rPr lang="zh-CN" sz="2400" dirty="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a:t>
            </a:r>
          </a:p>
          <a:p>
            <a:pPr marL="285750" indent="-285750" algn="just">
              <a:lnSpc>
                <a:spcPct val="150000"/>
              </a:lnSpc>
              <a:spcBef>
                <a:spcPts val="1200"/>
              </a:spcBef>
              <a:buFont typeface="Wingdings" panose="05000000000000000000" charset="0"/>
              <a:buChar char=""/>
            </a:pPr>
            <a:r>
              <a:rPr sz="24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sym typeface="+mn-ea"/>
              </a:rPr>
              <a:t>生活风格</a:t>
            </a:r>
            <a:r>
              <a:rPr lang="zh-CN" sz="24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sym typeface="+mn-ea"/>
              </a:rPr>
              <a:t>：</a:t>
            </a:r>
            <a:r>
              <a:rPr sz="2400" dirty="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生活方式的一般特征在个人和群体行为中的独特表现形式。构成生活风格的行为独特表现形式主要由个人的情趣、爱好、价值取向等决定，具体体现为人们特殊的生活习惯、风度、气质等。</a:t>
            </a:r>
          </a:p>
        </p:txBody>
      </p:sp>
      <p:grpSp>
        <p:nvGrpSpPr>
          <p:cNvPr id="15" name="组合 14"/>
          <p:cNvGrpSpPr/>
          <p:nvPr/>
        </p:nvGrpSpPr>
        <p:grpSpPr>
          <a:xfrm>
            <a:off x="733098" y="779255"/>
            <a:ext cx="926894" cy="540585"/>
            <a:chOff x="620553" y="1178992"/>
            <a:chExt cx="1806046" cy="1053325"/>
          </a:xfrm>
        </p:grpSpPr>
        <p:sp>
          <p:nvSpPr>
            <p:cNvPr id="16" name="菱形 15"/>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7" name="菱形 16"/>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8" name="矩形 17"/>
          <p:cNvSpPr/>
          <p:nvPr/>
        </p:nvSpPr>
        <p:spPr>
          <a:xfrm>
            <a:off x="1964787" y="818714"/>
            <a:ext cx="5069840" cy="460375"/>
          </a:xfrm>
          <a:prstGeom prst="rect">
            <a:avLst/>
          </a:prstGeom>
        </p:spPr>
        <p:txBody>
          <a:bodyPr wrap="none">
            <a:spAutoFit/>
          </a:bodyPr>
          <a:lstStyle/>
          <a:p>
            <a:pPr algn="l"/>
            <a:r>
              <a:rPr lang="zh-CN" altLang="en-US" sz="2400" b="1" dirty="0">
                <a:latin typeface="微软雅黑" panose="020B0503020204020204" pitchFamily="34" charset="-122"/>
                <a:ea typeface="微软雅黑" panose="020B0503020204020204" pitchFamily="34" charset="-122"/>
                <a:cs typeface="宋体" panose="02010600030101010101" pitchFamily="2" charset="-122"/>
                <a:sym typeface="+mn-ea"/>
              </a:rPr>
              <a:t>三、群体生活的表现形式与行为特点</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charset="-122"/>
                <a:ea typeface="华文新魏" panose="02010800040101010101" charset="-122"/>
              </a:rPr>
              <a:t>第九章</a:t>
            </a:r>
          </a:p>
        </p:txBody>
      </p:sp>
      <p:grpSp>
        <p:nvGrpSpPr>
          <p:cNvPr id="6" name="组合 5"/>
          <p:cNvGrpSpPr/>
          <p:nvPr/>
        </p:nvGrpSpPr>
        <p:grpSpPr>
          <a:xfrm>
            <a:off x="204811" y="126601"/>
            <a:ext cx="1966889" cy="305197"/>
            <a:chOff x="306410" y="1828002"/>
            <a:chExt cx="5429253" cy="900955"/>
          </a:xfrm>
        </p:grpSpPr>
        <p:grpSp>
          <p:nvGrpSpPr>
            <p:cNvPr id="7" name="组合 6"/>
            <p:cNvGrpSpPr/>
            <p:nvPr/>
          </p:nvGrpSpPr>
          <p:grpSpPr>
            <a:xfrm>
              <a:off x="1438485" y="1828003"/>
              <a:ext cx="4297178" cy="900954"/>
              <a:chOff x="511385" y="2831303"/>
              <a:chExt cx="4297178" cy="900954"/>
            </a:xfrm>
          </p:grpSpPr>
          <p:grpSp>
            <p:nvGrpSpPr>
              <p:cNvPr id="9" name="组合 8"/>
              <p:cNvGrpSpPr/>
              <p:nvPr/>
            </p:nvGrpSpPr>
            <p:grpSpPr>
              <a:xfrm>
                <a:off x="1643460" y="2831304"/>
                <a:ext cx="3165103" cy="900953"/>
                <a:chOff x="1643460" y="3128803"/>
                <a:chExt cx="3165103" cy="900953"/>
              </a:xfrm>
              <a:solidFill>
                <a:schemeClr val="accent2"/>
              </a:solidFill>
            </p:grpSpPr>
            <p:sp>
              <p:nvSpPr>
                <p:cNvPr id="11" name="椭圆 10"/>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12" name="椭圆 11"/>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13" name="椭圆 12"/>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0" name="椭圆 9"/>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8" name="椭圆 7"/>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sp>
        <p:nvSpPr>
          <p:cNvPr id="14" name="PA_文本框 3"/>
          <p:cNvSpPr txBox="1"/>
          <p:nvPr>
            <p:custDataLst>
              <p:tags r:id="rId1"/>
            </p:custDataLst>
          </p:nvPr>
        </p:nvSpPr>
        <p:spPr>
          <a:xfrm>
            <a:off x="1126663" y="2004444"/>
            <a:ext cx="9799408" cy="3905043"/>
          </a:xfrm>
          <a:prstGeom prst="rect">
            <a:avLst/>
          </a:prstGeom>
          <a:noFill/>
        </p:spPr>
        <p:txBody>
          <a:bodyPr wrap="square" rtlCol="0">
            <a:spAutoFit/>
          </a:bodyPr>
          <a:lstStyle/>
          <a:p>
            <a:pPr algn="just">
              <a:lnSpc>
                <a:spcPct val="150000"/>
              </a:lnSpc>
              <a:spcBef>
                <a:spcPts val="1200"/>
              </a:spcBef>
            </a:pPr>
            <a:r>
              <a:rPr lang="zh-CN" altLang="en-US" sz="2800" dirty="0">
                <a:latin typeface="华文中宋" panose="02010600040101010101" pitchFamily="2" charset="-122"/>
                <a:ea typeface="华文中宋" panose="02010600040101010101" pitchFamily="2" charset="-122"/>
                <a:cs typeface="宋体" panose="02010600030101010101" pitchFamily="2" charset="-122"/>
                <a:sym typeface="+mn-ea"/>
              </a:rPr>
              <a:t>（二）竞争与合作</a:t>
            </a:r>
          </a:p>
          <a:p>
            <a:pPr marL="285750" indent="-285750" algn="just">
              <a:lnSpc>
                <a:spcPct val="150000"/>
              </a:lnSpc>
              <a:spcBef>
                <a:spcPts val="1200"/>
              </a:spcBef>
              <a:buFont typeface="Wingdings" panose="05000000000000000000" charset="0"/>
              <a:buChar char=""/>
            </a:pPr>
            <a:r>
              <a:rPr sz="24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sym typeface="+mn-ea"/>
              </a:rPr>
              <a:t>合作</a:t>
            </a:r>
            <a:r>
              <a:rPr lang="zh-CN" sz="24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sym typeface="+mn-ea"/>
              </a:rPr>
              <a:t>：</a:t>
            </a:r>
            <a:r>
              <a:rPr sz="2400" dirty="0">
                <a:latin typeface="微软雅黑" panose="020B0503020204020204" pitchFamily="34" charset="-122"/>
                <a:ea typeface="微软雅黑" panose="020B0503020204020204" pitchFamily="34" charset="-122"/>
                <a:cs typeface="宋体" panose="02010600030101010101" pitchFamily="2" charset="-122"/>
                <a:sym typeface="+mn-ea"/>
              </a:rPr>
              <a:t>指不同个体为了共同的目标而协同活动，实现某种利于自己和他人的结果的行为或意向。</a:t>
            </a:r>
          </a:p>
          <a:p>
            <a:pPr marL="285750" indent="-285750" algn="just">
              <a:lnSpc>
                <a:spcPct val="150000"/>
              </a:lnSpc>
              <a:spcBef>
                <a:spcPts val="1200"/>
              </a:spcBef>
              <a:buFont typeface="Wingdings" panose="05000000000000000000" charset="0"/>
              <a:buChar char=""/>
            </a:pPr>
            <a:r>
              <a:rPr lang="zh-CN" sz="24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sym typeface="+mn-ea"/>
              </a:rPr>
              <a:t>竞争：</a:t>
            </a:r>
            <a:r>
              <a:rPr sz="2400" dirty="0">
                <a:latin typeface="微软雅黑" panose="020B0503020204020204" pitchFamily="34" charset="-122"/>
                <a:ea typeface="微软雅黑" panose="020B0503020204020204" pitchFamily="34" charset="-122"/>
                <a:cs typeface="宋体" panose="02010600030101010101" pitchFamily="2" charset="-122"/>
                <a:sym typeface="+mn-ea"/>
              </a:rPr>
              <a:t>指不同的个体为同一个目标展开争夺，促使某种只有利于自己的结果得以实现的行为或意向。</a:t>
            </a:r>
          </a:p>
          <a:p>
            <a:pPr marL="285750" indent="-285750" algn="just">
              <a:lnSpc>
                <a:spcPct val="150000"/>
              </a:lnSpc>
              <a:spcBef>
                <a:spcPts val="1200"/>
              </a:spcBef>
              <a:buFont typeface="Wingdings" panose="05000000000000000000" charset="0"/>
              <a:buChar char=""/>
            </a:pPr>
            <a:endParaRPr lang="en-US" altLang="zh-CN" sz="2400" dirty="0">
              <a:solidFill>
                <a:srgbClr val="FFFFFF"/>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733098" y="779255"/>
            <a:ext cx="926894" cy="540585"/>
            <a:chOff x="620553" y="1178992"/>
            <a:chExt cx="1806046" cy="1053325"/>
          </a:xfrm>
        </p:grpSpPr>
        <p:sp>
          <p:nvSpPr>
            <p:cNvPr id="16" name="菱形 15"/>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7" name="菱形 16"/>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8" name="矩形 17"/>
          <p:cNvSpPr/>
          <p:nvPr/>
        </p:nvSpPr>
        <p:spPr>
          <a:xfrm>
            <a:off x="1964787" y="818714"/>
            <a:ext cx="5069840" cy="460375"/>
          </a:xfrm>
          <a:prstGeom prst="rect">
            <a:avLst/>
          </a:prstGeom>
        </p:spPr>
        <p:txBody>
          <a:bodyPr wrap="none">
            <a:spAutoFit/>
          </a:bodyPr>
          <a:lstStyle/>
          <a:p>
            <a:pPr algn="l"/>
            <a:r>
              <a:rPr lang="zh-CN" altLang="en-US" sz="2400" b="1" dirty="0">
                <a:latin typeface="微软雅黑" panose="020B0503020204020204" pitchFamily="34" charset="-122"/>
                <a:ea typeface="微软雅黑" panose="020B0503020204020204" pitchFamily="34" charset="-122"/>
                <a:cs typeface="宋体" panose="02010600030101010101" pitchFamily="2" charset="-122"/>
                <a:sym typeface="+mn-ea"/>
              </a:rPr>
              <a:t>三、群体生活的表现形式与行为特点</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charset="-122"/>
                <a:ea typeface="华文新魏" panose="02010800040101010101" charset="-122"/>
              </a:rPr>
              <a:t>第九章</a:t>
            </a:r>
          </a:p>
        </p:txBody>
      </p:sp>
      <p:grpSp>
        <p:nvGrpSpPr>
          <p:cNvPr id="6" name="组合 5"/>
          <p:cNvGrpSpPr/>
          <p:nvPr/>
        </p:nvGrpSpPr>
        <p:grpSpPr>
          <a:xfrm>
            <a:off x="204811" y="126601"/>
            <a:ext cx="1966889" cy="305197"/>
            <a:chOff x="306410" y="1828002"/>
            <a:chExt cx="5429253" cy="900955"/>
          </a:xfrm>
        </p:grpSpPr>
        <p:grpSp>
          <p:nvGrpSpPr>
            <p:cNvPr id="7" name="组合 6"/>
            <p:cNvGrpSpPr/>
            <p:nvPr/>
          </p:nvGrpSpPr>
          <p:grpSpPr>
            <a:xfrm>
              <a:off x="1438485" y="1828003"/>
              <a:ext cx="4297178" cy="900954"/>
              <a:chOff x="511385" y="2831303"/>
              <a:chExt cx="4297178" cy="900954"/>
            </a:xfrm>
          </p:grpSpPr>
          <p:grpSp>
            <p:nvGrpSpPr>
              <p:cNvPr id="9" name="组合 8"/>
              <p:cNvGrpSpPr/>
              <p:nvPr/>
            </p:nvGrpSpPr>
            <p:grpSpPr>
              <a:xfrm>
                <a:off x="1643460" y="2831304"/>
                <a:ext cx="3165103" cy="900953"/>
                <a:chOff x="1643460" y="3128803"/>
                <a:chExt cx="3165103" cy="900953"/>
              </a:xfrm>
              <a:solidFill>
                <a:schemeClr val="accent2"/>
              </a:solidFill>
            </p:grpSpPr>
            <p:sp>
              <p:nvSpPr>
                <p:cNvPr id="11" name="椭圆 10"/>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12" name="椭圆 11"/>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13" name="椭圆 12"/>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0" name="椭圆 9"/>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8" name="椭圆 7"/>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sp>
        <p:nvSpPr>
          <p:cNvPr id="14" name="PA_文本框 3"/>
          <p:cNvSpPr txBox="1"/>
          <p:nvPr>
            <p:custDataLst>
              <p:tags r:id="rId1"/>
            </p:custDataLst>
          </p:nvPr>
        </p:nvSpPr>
        <p:spPr>
          <a:xfrm>
            <a:off x="1444456" y="1453178"/>
            <a:ext cx="9437510" cy="3197157"/>
          </a:xfrm>
          <a:prstGeom prst="rect">
            <a:avLst/>
          </a:prstGeom>
          <a:noFill/>
        </p:spPr>
        <p:txBody>
          <a:bodyPr wrap="square" rtlCol="0">
            <a:spAutoFit/>
          </a:bodyPr>
          <a:lstStyle/>
          <a:p>
            <a:pPr algn="just">
              <a:lnSpc>
                <a:spcPct val="150000"/>
              </a:lnSpc>
              <a:spcBef>
                <a:spcPts val="1200"/>
              </a:spcBef>
            </a:pPr>
            <a:r>
              <a:rPr lang="zh-CN" altLang="en-US" sz="2800" dirty="0">
                <a:latin typeface="华文中宋" panose="02010600040101010101" pitchFamily="2" charset="-122"/>
                <a:ea typeface="华文中宋" panose="02010600040101010101" pitchFamily="2" charset="-122"/>
                <a:cs typeface="宋体" panose="02010600030101010101" pitchFamily="2" charset="-122"/>
                <a:sym typeface="+mn-ea"/>
              </a:rPr>
              <a:t>（三）群体规范</a:t>
            </a:r>
            <a:endParaRPr lang="zh-CN" altLang="en-US" sz="2400" dirty="0">
              <a:solidFill>
                <a:srgbClr val="000000"/>
              </a:solidFill>
              <a:latin typeface="微软雅黑" panose="020B0503020204020204" pitchFamily="34" charset="-122"/>
              <a:ea typeface="微软雅黑" panose="020B0503020204020204" pitchFamily="34" charset="-122"/>
            </a:endParaRPr>
          </a:p>
          <a:p>
            <a:pPr algn="just">
              <a:lnSpc>
                <a:spcPct val="150000"/>
              </a:lnSpc>
              <a:spcBef>
                <a:spcPts val="1200"/>
              </a:spcBef>
            </a:pPr>
            <a:r>
              <a:rPr lang="zh-CN" altLang="en-US" sz="2400" dirty="0">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       指的是群体确立的行为标准，每个群体成员都必须遵守。违反这个共同规则的个人会得不到大家的认同，会受到群体成员的排斥，甚至会被清除出该群体。</a:t>
            </a:r>
            <a:endParaRPr lang="zh-CN" altLang="en-US" sz="2800" dirty="0">
              <a:solidFill>
                <a:schemeClr val="tx1"/>
              </a:solidFill>
              <a:effectLst/>
              <a:latin typeface="微软雅黑" panose="020B0503020204020204" pitchFamily="34" charset="-122"/>
              <a:ea typeface="微软雅黑" panose="020B0503020204020204" pitchFamily="34" charset="-122"/>
              <a:sym typeface="+mn-ea"/>
            </a:endParaRPr>
          </a:p>
          <a:p>
            <a:pPr lvl="0" indent="0" algn="just">
              <a:lnSpc>
                <a:spcPct val="150000"/>
              </a:lnSpc>
              <a:spcBef>
                <a:spcPts val="1200"/>
              </a:spcBef>
              <a:buFont typeface="Wingdings" panose="05000000000000000000" charset="0"/>
              <a:buNone/>
            </a:pPr>
            <a:endParaRPr lang="zh-CN" altLang="en-US" sz="24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宋体" panose="02010600030101010101" pitchFamily="2" charset="-122"/>
            </a:endParaRPr>
          </a:p>
        </p:txBody>
      </p:sp>
      <p:grpSp>
        <p:nvGrpSpPr>
          <p:cNvPr id="15" name="组合 14"/>
          <p:cNvGrpSpPr/>
          <p:nvPr/>
        </p:nvGrpSpPr>
        <p:grpSpPr>
          <a:xfrm>
            <a:off x="733098" y="779255"/>
            <a:ext cx="926894" cy="540585"/>
            <a:chOff x="620553" y="1178992"/>
            <a:chExt cx="1806046" cy="1053325"/>
          </a:xfrm>
        </p:grpSpPr>
        <p:sp>
          <p:nvSpPr>
            <p:cNvPr id="16" name="菱形 15"/>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7" name="菱形 16"/>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8" name="组合 27">
            <a:extLst>
              <a:ext uri="{FF2B5EF4-FFF2-40B4-BE49-F238E27FC236}">
                <a16:creationId xmlns:a16="http://schemas.microsoft.com/office/drawing/2014/main" id="{FC994540-AB70-84A4-4857-81BDAA2AAAB5}"/>
              </a:ext>
            </a:extLst>
          </p:cNvPr>
          <p:cNvGrpSpPr/>
          <p:nvPr/>
        </p:nvGrpSpPr>
        <p:grpSpPr>
          <a:xfrm>
            <a:off x="5732988" y="4039294"/>
            <a:ext cx="5493772" cy="1947565"/>
            <a:chOff x="4582795" y="4052261"/>
            <a:chExt cx="5493772" cy="1947565"/>
          </a:xfrm>
        </p:grpSpPr>
        <p:sp>
          <p:nvSpPr>
            <p:cNvPr id="18" name="文本框 17"/>
            <p:cNvSpPr txBox="1"/>
            <p:nvPr/>
          </p:nvSpPr>
          <p:spPr>
            <a:xfrm>
              <a:off x="4582795" y="4770172"/>
              <a:ext cx="3026410" cy="461665"/>
            </a:xfrm>
            <a:prstGeom prst="rect">
              <a:avLst/>
            </a:prstGeom>
            <a:noFill/>
          </p:spPr>
          <p:txBody>
            <a:bodyPr wrap="square" rtlCol="0">
              <a:spAutoFit/>
            </a:bodyPr>
            <a:lstStyle/>
            <a:p>
              <a:pPr algn="l"/>
              <a:r>
                <a:rPr lang="zh-CN" altLang="en-US" sz="2400" dirty="0">
                  <a:latin typeface="微软雅黑" panose="020B0503020204020204" pitchFamily="34" charset="-122"/>
                  <a:ea typeface="微软雅黑" panose="020B0503020204020204" pitchFamily="34" charset="-122"/>
                  <a:cs typeface="宋体" panose="02010600030101010101" pitchFamily="2" charset="-122"/>
                  <a:sym typeface="+mn-ea"/>
                </a:rPr>
                <a:t>群体规范的功能</a:t>
              </a:r>
              <a:endParaRPr lang="zh-CN" altLang="en-US" sz="2400" dirty="0">
                <a:latin typeface="微软雅黑" panose="020B0503020204020204" pitchFamily="34" charset="-122"/>
                <a:ea typeface="微软雅黑" panose="020B0503020204020204" pitchFamily="34" charset="-122"/>
              </a:endParaRPr>
            </a:p>
          </p:txBody>
        </p:sp>
        <p:sp>
          <p:nvSpPr>
            <p:cNvPr id="21" name="左大括号 20"/>
            <p:cNvSpPr/>
            <p:nvPr/>
          </p:nvSpPr>
          <p:spPr>
            <a:xfrm>
              <a:off x="6884069" y="4188840"/>
              <a:ext cx="434340" cy="1624330"/>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22" name="文本框 21"/>
            <p:cNvSpPr txBox="1"/>
            <p:nvPr/>
          </p:nvSpPr>
          <p:spPr>
            <a:xfrm>
              <a:off x="7347090" y="4052261"/>
              <a:ext cx="1549516" cy="461665"/>
            </a:xfrm>
            <a:prstGeom prst="rect">
              <a:avLst/>
            </a:prstGeom>
            <a:noFill/>
            <a:ln>
              <a:solidFill>
                <a:schemeClr val="accent2"/>
              </a:solidFill>
            </a:ln>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维系群体</a:t>
              </a:r>
            </a:p>
          </p:txBody>
        </p:sp>
        <p:sp>
          <p:nvSpPr>
            <p:cNvPr id="23" name="文本框 22"/>
            <p:cNvSpPr txBox="1"/>
            <p:nvPr/>
          </p:nvSpPr>
          <p:spPr>
            <a:xfrm>
              <a:off x="7347089" y="4795211"/>
              <a:ext cx="2084677" cy="461665"/>
            </a:xfrm>
            <a:prstGeom prst="rect">
              <a:avLst/>
            </a:prstGeom>
            <a:noFill/>
            <a:ln>
              <a:solidFill>
                <a:schemeClr val="accent2"/>
              </a:solidFill>
            </a:ln>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认知的标准化</a:t>
              </a:r>
            </a:p>
          </p:txBody>
        </p:sp>
        <p:sp>
          <p:nvSpPr>
            <p:cNvPr id="24" name="文本框 23"/>
            <p:cNvSpPr txBox="1"/>
            <p:nvPr/>
          </p:nvSpPr>
          <p:spPr>
            <a:xfrm>
              <a:off x="7347089" y="5538161"/>
              <a:ext cx="2729478" cy="461665"/>
            </a:xfrm>
            <a:prstGeom prst="rect">
              <a:avLst/>
            </a:prstGeom>
            <a:noFill/>
            <a:ln>
              <a:solidFill>
                <a:schemeClr val="accent2"/>
              </a:solidFill>
            </a:ln>
          </p:spPr>
          <p:txBody>
            <a:bodyPr wrap="square" rtlCol="0">
              <a:spAutoFit/>
            </a:bodyPr>
            <a:lstStyle/>
            <a:p>
              <a:r>
                <a:rPr lang="zh-CN" altLang="en-US" sz="2400">
                  <a:latin typeface="微软雅黑" panose="020B0503020204020204" pitchFamily="34" charset="-122"/>
                  <a:ea typeface="微软雅黑" panose="020B0503020204020204" pitchFamily="34" charset="-122"/>
                </a:rPr>
                <a:t>对行为的定向功能</a:t>
              </a:r>
            </a:p>
          </p:txBody>
        </p:sp>
      </p:grpSp>
      <p:grpSp>
        <p:nvGrpSpPr>
          <p:cNvPr id="27" name="组合 26">
            <a:extLst>
              <a:ext uri="{FF2B5EF4-FFF2-40B4-BE49-F238E27FC236}">
                <a16:creationId xmlns:a16="http://schemas.microsoft.com/office/drawing/2014/main" id="{3859238C-1468-0404-5EBF-66148B917852}"/>
              </a:ext>
            </a:extLst>
          </p:cNvPr>
          <p:cNvGrpSpPr/>
          <p:nvPr/>
        </p:nvGrpSpPr>
        <p:grpSpPr>
          <a:xfrm>
            <a:off x="1025059" y="4039294"/>
            <a:ext cx="4554130" cy="1947565"/>
            <a:chOff x="635544" y="4204661"/>
            <a:chExt cx="4554130" cy="1947565"/>
          </a:xfrm>
        </p:grpSpPr>
        <p:sp>
          <p:nvSpPr>
            <p:cNvPr id="2" name="文本框 1">
              <a:extLst>
                <a:ext uri="{FF2B5EF4-FFF2-40B4-BE49-F238E27FC236}">
                  <a16:creationId xmlns:a16="http://schemas.microsoft.com/office/drawing/2014/main" id="{AD35DBE7-5F5D-8086-586E-733C34A31326}"/>
                </a:ext>
              </a:extLst>
            </p:cNvPr>
            <p:cNvSpPr txBox="1"/>
            <p:nvPr/>
          </p:nvSpPr>
          <p:spPr>
            <a:xfrm>
              <a:off x="635544" y="4922572"/>
              <a:ext cx="3026410" cy="461665"/>
            </a:xfrm>
            <a:prstGeom prst="rect">
              <a:avLst/>
            </a:prstGeom>
            <a:noFill/>
          </p:spPr>
          <p:txBody>
            <a:bodyPr wrap="square" rtlCol="0">
              <a:spAutoFit/>
            </a:bodyPr>
            <a:lstStyle/>
            <a:p>
              <a:pPr algn="l"/>
              <a:r>
                <a:rPr lang="zh-CN" altLang="en-US" sz="2400" dirty="0">
                  <a:latin typeface="微软雅黑" panose="020B0503020204020204" pitchFamily="34" charset="-122"/>
                  <a:ea typeface="微软雅黑" panose="020B0503020204020204" pitchFamily="34" charset="-122"/>
                  <a:cs typeface="宋体" panose="02010600030101010101" pitchFamily="2" charset="-122"/>
                  <a:sym typeface="+mn-ea"/>
                </a:rPr>
                <a:t>群体规范的分类</a:t>
              </a:r>
              <a:endParaRPr lang="zh-CN" altLang="en-US" sz="2400" dirty="0">
                <a:latin typeface="微软雅黑" panose="020B0503020204020204" pitchFamily="34" charset="-122"/>
                <a:ea typeface="微软雅黑" panose="020B0503020204020204" pitchFamily="34" charset="-122"/>
              </a:endParaRPr>
            </a:p>
          </p:txBody>
        </p:sp>
        <p:sp>
          <p:nvSpPr>
            <p:cNvPr id="19" name="左大括号 18">
              <a:extLst>
                <a:ext uri="{FF2B5EF4-FFF2-40B4-BE49-F238E27FC236}">
                  <a16:creationId xmlns:a16="http://schemas.microsoft.com/office/drawing/2014/main" id="{F5720A5A-E404-874E-E075-90C1D21182D4}"/>
                </a:ext>
              </a:extLst>
            </p:cNvPr>
            <p:cNvSpPr/>
            <p:nvPr/>
          </p:nvSpPr>
          <p:spPr>
            <a:xfrm>
              <a:off x="2936818" y="4341240"/>
              <a:ext cx="434340" cy="1624330"/>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1E5BF8A9-A71B-524F-C07D-918343DD3E16}"/>
                </a:ext>
              </a:extLst>
            </p:cNvPr>
            <p:cNvSpPr txBox="1"/>
            <p:nvPr/>
          </p:nvSpPr>
          <p:spPr>
            <a:xfrm>
              <a:off x="3399839" y="4204661"/>
              <a:ext cx="1789835" cy="461665"/>
            </a:xfrm>
            <a:prstGeom prst="rect">
              <a:avLst/>
            </a:prstGeom>
            <a:noFill/>
            <a:ln>
              <a:solidFill>
                <a:schemeClr val="accent2"/>
              </a:solidFill>
            </a:ln>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指令性规范</a:t>
              </a:r>
            </a:p>
          </p:txBody>
        </p:sp>
        <p:sp>
          <p:nvSpPr>
            <p:cNvPr id="26" name="文本框 25">
              <a:extLst>
                <a:ext uri="{FF2B5EF4-FFF2-40B4-BE49-F238E27FC236}">
                  <a16:creationId xmlns:a16="http://schemas.microsoft.com/office/drawing/2014/main" id="{8034389C-1605-07BA-4C56-CF2610098259}"/>
                </a:ext>
              </a:extLst>
            </p:cNvPr>
            <p:cNvSpPr txBox="1"/>
            <p:nvPr/>
          </p:nvSpPr>
          <p:spPr>
            <a:xfrm>
              <a:off x="3399838" y="5690561"/>
              <a:ext cx="1789836" cy="461665"/>
            </a:xfrm>
            <a:prstGeom prst="rect">
              <a:avLst/>
            </a:prstGeom>
            <a:noFill/>
            <a:ln>
              <a:solidFill>
                <a:schemeClr val="accent2"/>
              </a:solidFill>
            </a:ln>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描述性规范</a:t>
              </a:r>
            </a:p>
          </p:txBody>
        </p:sp>
      </p:grpSp>
      <p:sp>
        <p:nvSpPr>
          <p:cNvPr id="29" name="矩形 28">
            <a:extLst>
              <a:ext uri="{FF2B5EF4-FFF2-40B4-BE49-F238E27FC236}">
                <a16:creationId xmlns:a16="http://schemas.microsoft.com/office/drawing/2014/main" id="{28D91D69-C628-ED4C-8832-1C39751DABD2}"/>
              </a:ext>
            </a:extLst>
          </p:cNvPr>
          <p:cNvSpPr/>
          <p:nvPr/>
        </p:nvSpPr>
        <p:spPr>
          <a:xfrm>
            <a:off x="1964787" y="818714"/>
            <a:ext cx="5069840" cy="460375"/>
          </a:xfrm>
          <a:prstGeom prst="rect">
            <a:avLst/>
          </a:prstGeom>
        </p:spPr>
        <p:txBody>
          <a:bodyPr wrap="none">
            <a:spAutoFit/>
          </a:bodyPr>
          <a:lstStyle/>
          <a:p>
            <a:pPr algn="l"/>
            <a:r>
              <a:rPr lang="zh-CN" altLang="en-US" sz="2400" b="1" dirty="0">
                <a:latin typeface="微软雅黑" panose="020B0503020204020204" pitchFamily="34" charset="-122"/>
                <a:ea typeface="微软雅黑" panose="020B0503020204020204" pitchFamily="34" charset="-122"/>
                <a:cs typeface="宋体" panose="02010600030101010101" pitchFamily="2" charset="-122"/>
                <a:sym typeface="+mn-ea"/>
              </a:rPr>
              <a:t>三、群体生活的表现形式与行为特点</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5324AE2-086D-CAAA-C8FB-252062CFB5DA}"/>
              </a:ext>
            </a:extLst>
          </p:cNvPr>
          <p:cNvSpPr txBox="1"/>
          <p:nvPr/>
        </p:nvSpPr>
        <p:spPr>
          <a:xfrm>
            <a:off x="1074409" y="546100"/>
            <a:ext cx="9977114" cy="1698029"/>
          </a:xfrm>
          <a:prstGeom prst="rect">
            <a:avLst/>
          </a:prstGeom>
          <a:noFill/>
        </p:spPr>
        <p:txBody>
          <a:bodyPr wrap="square">
            <a:spAutoFit/>
          </a:bodyPr>
          <a:lstStyle/>
          <a:p>
            <a:pPr>
              <a:lnSpc>
                <a:spcPct val="150000"/>
              </a:lnSpc>
            </a:pPr>
            <a:r>
              <a:rPr lang="zh-CN" altLang="en-US" sz="2400" b="1" dirty="0"/>
              <a:t>      </a:t>
            </a:r>
            <a:r>
              <a:rPr lang="en-US" altLang="zh-CN" sz="2400" b="1" dirty="0"/>
              <a:t>1956</a:t>
            </a:r>
            <a:r>
              <a:rPr lang="zh-CN" altLang="en-US" sz="2400" b="1" dirty="0"/>
              <a:t>年</a:t>
            </a:r>
            <a:r>
              <a:rPr lang="en-US" altLang="zh-CN" sz="2400" b="1" dirty="0"/>
              <a:t>……</a:t>
            </a:r>
            <a:r>
              <a:rPr lang="zh-CN" altLang="en-US" sz="2400" b="1" i="0" u="none" strike="noStrike" kern="1200" dirty="0">
                <a:solidFill>
                  <a:schemeClr val="tx1"/>
                </a:solidFill>
                <a:effectLst/>
              </a:rPr>
              <a:t>实验者指明的顺序总是把真实被试者安排在最后。第一二次测试大家没有区别，第三至第十二次前六名被试按事先要求故意说错，借此观察被试的反应是否发生从众行为。</a:t>
            </a:r>
            <a:endParaRPr lang="en-US" altLang="zh-CN" sz="2400" b="1" i="0" u="none" strike="noStrike" kern="1200" dirty="0">
              <a:solidFill>
                <a:schemeClr val="tx1"/>
              </a:solidFill>
              <a:effectLst/>
            </a:endParaRPr>
          </a:p>
        </p:txBody>
      </p:sp>
      <p:pic>
        <p:nvPicPr>
          <p:cNvPr id="5" name="Picture 2" descr="https://timgsa.baidu.com/timg?image&amp;quality=80&amp;size=b9999_10000&amp;sec=1537029222814&amp;di=f8e7f12b43269d503e3360e8a7f0625b&amp;imgtype=0&amp;src=http%3A%2F%2Fimg1.ph.126.net%2FunW-IQLMDUi4m8DgfQv-kg%3D%3D%2F1838313072997382092.jpg">
            <a:extLst>
              <a:ext uri="{FF2B5EF4-FFF2-40B4-BE49-F238E27FC236}">
                <a16:creationId xmlns:a16="http://schemas.microsoft.com/office/drawing/2014/main" id="{5E6C2A8C-2B17-B684-45CA-B81E278BD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846" y="2398392"/>
            <a:ext cx="4884821" cy="40706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gimg2.baidu.com/image_search/src=http%3A%2F%2Fpic.wenwo.com%2Ffimg%2F68492126258.jpg&amp;refer=http%3A%2F%2Fpic.wenwo.com&amp;app=2002&amp;size=f9999,10000&amp;q=a80&amp;n=0&amp;g=0n&amp;fmt=jpeg?sec=1648626391&amp;t=15da7159563cad22931f152459584692">
            <a:extLst>
              <a:ext uri="{FF2B5EF4-FFF2-40B4-BE49-F238E27FC236}">
                <a16:creationId xmlns:a16="http://schemas.microsoft.com/office/drawing/2014/main" id="{C3905CA5-2560-8CFF-A4D3-B9D5DC7A72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537" y="2471060"/>
            <a:ext cx="4622974" cy="2380023"/>
          </a:xfrm>
          <a:prstGeom prst="rect">
            <a:avLst/>
          </a:prstGeom>
          <a:noFill/>
          <a:extLst>
            <a:ext uri="{909E8E84-426E-40DD-AFC4-6F175D3DCCD1}">
              <a14:hiddenFill xmlns:a14="http://schemas.microsoft.com/office/drawing/2010/main">
                <a:solidFill>
                  <a:srgbClr val="FFFFFF"/>
                </a:solidFill>
              </a14:hiddenFill>
            </a:ext>
          </a:extLst>
        </p:spPr>
      </p:pic>
      <p:sp>
        <p:nvSpPr>
          <p:cNvPr id="7" name="爆炸形 2 4">
            <a:extLst>
              <a:ext uri="{FF2B5EF4-FFF2-40B4-BE49-F238E27FC236}">
                <a16:creationId xmlns:a16="http://schemas.microsoft.com/office/drawing/2014/main" id="{47B36E21-3C2D-89FE-B3C7-C99CFD9C702B}"/>
              </a:ext>
            </a:extLst>
          </p:cNvPr>
          <p:cNvSpPr/>
          <p:nvPr/>
        </p:nvSpPr>
        <p:spPr>
          <a:xfrm>
            <a:off x="789537" y="4708576"/>
            <a:ext cx="5747250" cy="2156004"/>
          </a:xfrm>
          <a:prstGeom prst="irregularSeal2">
            <a:avLst/>
          </a:prstGeom>
          <a:solidFill>
            <a:srgbClr val="1CADE4"/>
          </a:solidFill>
          <a:ln w="15875" cap="flat" cmpd="sng" algn="ctr">
            <a:solidFill>
              <a:srgbClr val="1CADE4">
                <a:shade val="50000"/>
              </a:srgbClr>
            </a:solidFill>
            <a:prstDash val="solid"/>
          </a:ln>
          <a:effectLst/>
        </p:spPr>
        <p:txBody>
          <a:bodyPr rtlCol="0" anchor="ctr"/>
          <a:lstStyle/>
          <a:p>
            <a:pPr lvl="0" algn="ctr">
              <a:defRPr/>
            </a:pPr>
            <a:r>
              <a:rPr lang="zh-CN" altLang="en-US" sz="3200" b="1" kern="0" dirty="0">
                <a:solidFill>
                  <a:prstClr val="white"/>
                </a:solidFill>
                <a:latin typeface="Tw Cen MT" panose="020B0602020104020603"/>
                <a:ea typeface="华文仿宋" panose="02010600040101010101" pitchFamily="2" charset="-122"/>
              </a:rPr>
              <a:t>所罗门</a:t>
            </a:r>
            <a:r>
              <a:rPr lang="en-US" altLang="zh-CN" sz="3200" b="1" kern="0" dirty="0">
                <a:solidFill>
                  <a:prstClr val="white"/>
                </a:solidFill>
                <a:latin typeface="Tw Cen MT" panose="020B0602020104020603"/>
                <a:ea typeface="华文仿宋" panose="02010600040101010101" pitchFamily="2" charset="-122"/>
              </a:rPr>
              <a:t>·</a:t>
            </a:r>
            <a:r>
              <a:rPr kumimoji="0" lang="zh-CN" altLang="en-US" sz="3200" b="1" i="0" u="none" strike="noStrike" kern="0" cap="none" spc="0" normalizeH="0" baseline="0" noProof="0" dirty="0">
                <a:ln>
                  <a:noFill/>
                </a:ln>
                <a:solidFill>
                  <a:prstClr val="white"/>
                </a:solidFill>
                <a:effectLst/>
                <a:uLnTx/>
                <a:uFillTx/>
                <a:latin typeface="Tw Cen MT" panose="020B0602020104020603"/>
                <a:ea typeface="华文仿宋" panose="02010600040101010101" pitchFamily="2" charset="-122"/>
                <a:cs typeface="+mn-cs"/>
              </a:rPr>
              <a:t>阿希</a:t>
            </a:r>
            <a:endParaRPr kumimoji="0" lang="en-US" altLang="zh-CN" sz="3200" b="1" i="0" u="none" strike="noStrike" kern="0" cap="none" spc="0" normalizeH="0" baseline="0" noProof="0" dirty="0">
              <a:ln>
                <a:noFill/>
              </a:ln>
              <a:solidFill>
                <a:prstClr val="white"/>
              </a:solidFill>
              <a:effectLst/>
              <a:uLnTx/>
              <a:uFillTx/>
              <a:latin typeface="Tw Cen MT" panose="020B0602020104020603"/>
              <a:ea typeface="华文仿宋" panose="02010600040101010101" pitchFamily="2" charset="-122"/>
              <a:cs typeface="+mn-cs"/>
            </a:endParaRPr>
          </a:p>
          <a:p>
            <a:pPr lvl="0" algn="ctr">
              <a:defRPr/>
            </a:pPr>
            <a:r>
              <a:rPr kumimoji="0" lang="zh-CN" altLang="en-US" sz="3200" b="1" i="0" u="none" strike="noStrike" kern="0" cap="none" spc="0" normalizeH="0" baseline="0" noProof="0" dirty="0">
                <a:ln>
                  <a:noFill/>
                </a:ln>
                <a:solidFill>
                  <a:prstClr val="white"/>
                </a:solidFill>
                <a:effectLst/>
                <a:uLnTx/>
                <a:uFillTx/>
                <a:latin typeface="Tw Cen MT" panose="020B0602020104020603"/>
                <a:ea typeface="华文仿宋" panose="02010600040101010101" pitchFamily="2" charset="-122"/>
                <a:cs typeface="+mn-cs"/>
              </a:rPr>
              <a:t>从众实验</a:t>
            </a:r>
          </a:p>
        </p:txBody>
      </p:sp>
    </p:spTree>
    <p:extLst>
      <p:ext uri="{BB962C8B-B14F-4D97-AF65-F5344CB8AC3E}">
        <p14:creationId xmlns:p14="http://schemas.microsoft.com/office/powerpoint/2010/main" val="2191294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3200" dirty="0">
                <a:latin typeface="华文中宋" panose="02010600040101010101" pitchFamily="2" charset="-122"/>
                <a:ea typeface="华文中宋" panose="02010600040101010101" pitchFamily="2" charset="-122"/>
              </a:rPr>
              <a:t>第二节</a:t>
            </a:r>
          </a:p>
        </p:txBody>
      </p:sp>
      <p:sp>
        <p:nvSpPr>
          <p:cNvPr id="6" name="文本占位符 5"/>
          <p:cNvSpPr>
            <a:spLocks noGrp="1"/>
          </p:cNvSpPr>
          <p:nvPr>
            <p:ph type="body" idx="1"/>
          </p:nvPr>
        </p:nvSpPr>
        <p:spPr/>
        <p:txBody>
          <a:bodyPr>
            <a:noAutofit/>
          </a:bodyPr>
          <a:lstStyle/>
          <a:p>
            <a:pPr lvl="0" algn="just" eaLnBrk="0" fontAlgn="base" hangingPunct="0">
              <a:spcBef>
                <a:spcPct val="0"/>
              </a:spcBef>
              <a:spcAft>
                <a:spcPct val="0"/>
              </a:spcAft>
              <a:defRPr/>
            </a:pPr>
            <a:r>
              <a:rPr lang="zh-CN" altLang="en-US" sz="3200" b="1" dirty="0">
                <a:latin typeface="微软雅黑" panose="020B0503020204020204" pitchFamily="34" charset="-122"/>
                <a:ea typeface="微软雅黑" panose="020B0503020204020204" pitchFamily="34" charset="-122"/>
              </a:rPr>
              <a:t>社会影响的形式与路径</a:t>
            </a:r>
          </a:p>
        </p:txBody>
      </p:sp>
      <p:sp>
        <p:nvSpPr>
          <p:cNvPr id="9" name="文本框 8"/>
          <p:cNvSpPr txBox="1"/>
          <p:nvPr/>
        </p:nvSpPr>
        <p:spPr>
          <a:xfrm>
            <a:off x="804403" y="1955801"/>
            <a:ext cx="2206137" cy="1918154"/>
          </a:xfrm>
          <a:prstGeom prst="rect">
            <a:avLst/>
          </a:prstGeom>
          <a:noFill/>
          <a:ln w="117475">
            <a:noFill/>
          </a:ln>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90204" pitchFamily="34" charset="0"/>
              </a:rPr>
              <a:t>/02</a:t>
            </a:r>
            <a:endParaRPr kumimoji="0" lang="zh-CN" altLang="en-US"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90204" pitchFamily="34" charset="0"/>
            </a:endParaRPr>
          </a:p>
        </p:txBody>
      </p:sp>
      <p:sp>
        <p:nvSpPr>
          <p:cNvPr id="10" name="矩形 9"/>
          <p:cNvSpPr/>
          <p:nvPr/>
        </p:nvSpPr>
        <p:spPr>
          <a:xfrm>
            <a:off x="6094883" y="723900"/>
            <a:ext cx="4251960" cy="1568450"/>
          </a:xfrm>
          <a:prstGeom prst="rect">
            <a:avLst/>
          </a:prstGeom>
        </p:spPr>
        <p:txBody>
          <a:bodyPr wrap="none">
            <a:spAutoFit/>
          </a:bodyPr>
          <a:lstStyle/>
          <a:p>
            <a:pPr algn="l">
              <a:lnSpc>
                <a:spcPct val="120000"/>
              </a:lnSpc>
            </a:pPr>
            <a:r>
              <a:rPr lang="zh-CN" altLang="en-US" sz="4000" b="1" dirty="0">
                <a:solidFill>
                  <a:srgbClr val="D9793F"/>
                </a:solidFill>
                <a:latin typeface="华文新魏" panose="02010800040101010101" charset="-122"/>
                <a:ea typeface="华文新魏" panose="02010800040101010101" charset="-122"/>
                <a:sym typeface="+mn-ea"/>
              </a:rPr>
              <a:t>第九章  </a:t>
            </a:r>
            <a:endParaRPr lang="en-US" altLang="zh-CN" sz="4000" b="1" dirty="0">
              <a:solidFill>
                <a:srgbClr val="D9793F"/>
              </a:solidFill>
              <a:latin typeface="华文新魏" panose="02010800040101010101" charset="-122"/>
              <a:ea typeface="华文新魏" panose="02010800040101010101" charset="-122"/>
              <a:sym typeface="+mn-ea"/>
            </a:endParaRPr>
          </a:p>
          <a:p>
            <a:pPr algn="l">
              <a:lnSpc>
                <a:spcPct val="120000"/>
              </a:lnSpc>
            </a:pPr>
            <a:r>
              <a:rPr lang="zh-CN" altLang="en-US" sz="4000" b="1" dirty="0">
                <a:solidFill>
                  <a:srgbClr val="D9793F"/>
                </a:solidFill>
                <a:latin typeface="华文新魏" panose="02010800040101010101" charset="-122"/>
                <a:ea typeface="华文新魏" panose="02010800040101010101" charset="-122"/>
                <a:sym typeface="+mn-ea"/>
              </a:rPr>
              <a:t>群体的社会心理学</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p:cNvSpPr txBox="1"/>
          <p:nvPr>
            <p:custDataLst>
              <p:tags r:id="rId1"/>
            </p:custDataLst>
          </p:nvPr>
        </p:nvSpPr>
        <p:spPr>
          <a:xfrm>
            <a:off x="844439" y="1552665"/>
            <a:ext cx="5844664" cy="4890891"/>
          </a:xfrm>
          <a:prstGeom prst="rect">
            <a:avLst/>
          </a:prstGeom>
          <a:noFill/>
        </p:spPr>
        <p:txBody>
          <a:bodyPr wrap="square" rtlCol="0">
            <a:spAutoFit/>
          </a:bodyPr>
          <a:lstStyle/>
          <a:p>
            <a:pPr lvl="0" algn="just">
              <a:lnSpc>
                <a:spcPct val="150000"/>
              </a:lnSpc>
              <a:defRPr/>
            </a:pPr>
            <a:r>
              <a:rPr lang="zh-CN" altLang="en-US" sz="2400" dirty="0">
                <a:solidFill>
                  <a:srgbClr val="D9793F"/>
                </a:solidFill>
                <a:latin typeface="微软雅黑" panose="020B0503020204020204" pitchFamily="34" charset="-122"/>
                <a:ea typeface="微软雅黑" panose="020B0503020204020204" pitchFamily="34" charset="-122"/>
                <a:sym typeface="+mn-ea"/>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定义：</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是指在他人影响下，个人的信念、态度、情绪与行为所产生的变化，态度变化是其典型</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lvl="0" algn="just">
              <a:defRPr/>
            </a:pPr>
            <a:endPar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lvl="0" algn="just">
              <a:lnSpc>
                <a:spcPct val="150000"/>
              </a:lnSpc>
              <a:defRPr/>
            </a:pPr>
            <a:r>
              <a:rPr lang="zh-CN" altLang="en-US" sz="2400" dirty="0">
                <a:solidFill>
                  <a:srgbClr val="D9793F"/>
                </a:solidFill>
                <a:latin typeface="微软雅黑" panose="020B0503020204020204" pitchFamily="34" charset="-122"/>
                <a:ea typeface="微软雅黑" panose="020B0503020204020204" pitchFamily="34" charset="-122"/>
                <a:sym typeface="+mn-ea"/>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社会影响的主要类型：</a:t>
            </a:r>
          </a:p>
          <a:p>
            <a:pPr lvl="0" algn="just">
              <a:lnSpc>
                <a:spcPct val="150000"/>
              </a:lnSpc>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1.</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社会助长：指个人由对他人的意识（包括他人在场或与别人一起活动）所带来的行为效率的提高。</a:t>
            </a:r>
          </a:p>
          <a:p>
            <a:pPr marL="285750" lvl="0" indent="-285750" algn="just">
              <a:lnSpc>
                <a:spcPct val="150000"/>
              </a:lnSpc>
              <a:defRPr/>
            </a:pPr>
            <a:endParaRPr kumimoji="0" lang="en-US" altLang="zh-CN"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5" name="组合 4"/>
          <p:cNvGrpSpPr/>
          <p:nvPr/>
        </p:nvGrpSpPr>
        <p:grpSpPr>
          <a:xfrm>
            <a:off x="733099" y="576650"/>
            <a:ext cx="926894" cy="540585"/>
            <a:chOff x="620553" y="1178992"/>
            <a:chExt cx="1806046" cy="1053325"/>
          </a:xfrm>
        </p:grpSpPr>
        <p:sp>
          <p:nvSpPr>
            <p:cNvPr id="6" name="菱形 5"/>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矩形 7"/>
          <p:cNvSpPr/>
          <p:nvPr/>
        </p:nvSpPr>
        <p:spPr>
          <a:xfrm>
            <a:off x="2053558" y="613453"/>
            <a:ext cx="4153535"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a:solidFill>
                  <a:prstClr val="black"/>
                </a:solidFill>
                <a:latin typeface="微软雅黑" panose="020B0503020204020204" pitchFamily="34" charset="-122"/>
                <a:ea typeface="微软雅黑" panose="020B0503020204020204" pitchFamily="34" charset="-122"/>
                <a:cs typeface="宋体" panose="02010600030101010101" pitchFamily="2" charset="-122"/>
                <a:sym typeface="+mn-ea"/>
              </a:rPr>
              <a:t>一、社会影响的几种主要类型</a:t>
            </a:r>
          </a:p>
        </p:txBody>
      </p:sp>
      <p:grpSp>
        <p:nvGrpSpPr>
          <p:cNvPr id="11" name="组合 10"/>
          <p:cNvGrpSpPr/>
          <p:nvPr/>
        </p:nvGrpSpPr>
        <p:grpSpPr>
          <a:xfrm>
            <a:off x="204811" y="126601"/>
            <a:ext cx="13446782" cy="6585572"/>
            <a:chOff x="204811" y="126601"/>
            <a:chExt cx="13446782" cy="6585572"/>
          </a:xfrm>
        </p:grpSpPr>
        <p:cxnSp>
          <p:nvCxnSpPr>
            <p:cNvPr id="13" name="直接连接符 12"/>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4" name="直接连接符 13"/>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5"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charset="-122"/>
                  <a:ea typeface="华文新魏" panose="02010800040101010101" charset="-122"/>
                </a:rPr>
                <a:t>第九章</a:t>
              </a:r>
            </a:p>
          </p:txBody>
        </p:sp>
        <p:grpSp>
          <p:nvGrpSpPr>
            <p:cNvPr id="16" name="组合 15"/>
            <p:cNvGrpSpPr/>
            <p:nvPr/>
          </p:nvGrpSpPr>
          <p:grpSpPr>
            <a:xfrm>
              <a:off x="204811" y="126601"/>
              <a:ext cx="1966889" cy="305197"/>
              <a:chOff x="306410" y="1828002"/>
              <a:chExt cx="5429253" cy="900955"/>
            </a:xfrm>
          </p:grpSpPr>
          <p:grpSp>
            <p:nvGrpSpPr>
              <p:cNvPr id="17" name="组合 16"/>
              <p:cNvGrpSpPr/>
              <p:nvPr/>
            </p:nvGrpSpPr>
            <p:grpSpPr>
              <a:xfrm>
                <a:off x="1438485" y="1828003"/>
                <a:ext cx="4297178" cy="900954"/>
                <a:chOff x="511385" y="2831303"/>
                <a:chExt cx="4297178" cy="900954"/>
              </a:xfrm>
            </p:grpSpPr>
            <p:grpSp>
              <p:nvGrpSpPr>
                <p:cNvPr id="19" name="组合 18"/>
                <p:cNvGrpSpPr/>
                <p:nvPr/>
              </p:nvGrpSpPr>
              <p:grpSpPr>
                <a:xfrm>
                  <a:off x="1643460" y="2831304"/>
                  <a:ext cx="3165103" cy="900953"/>
                  <a:chOff x="1643460" y="3128803"/>
                  <a:chExt cx="3165103" cy="900953"/>
                </a:xfrm>
                <a:solidFill>
                  <a:schemeClr val="accent2"/>
                </a:solidFill>
              </p:grpSpPr>
              <p:sp>
                <p:nvSpPr>
                  <p:cNvPr id="21" name="椭圆 20"/>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22" name="椭圆 21"/>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23" name="椭圆 22"/>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20" name="椭圆 19"/>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8" name="椭圆 17"/>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sp>
        <p:nvSpPr>
          <p:cNvPr id="25" name="横卷形 24"/>
          <p:cNvSpPr/>
          <p:nvPr/>
        </p:nvSpPr>
        <p:spPr>
          <a:xfrm>
            <a:off x="6856498" y="2080490"/>
            <a:ext cx="4572000" cy="3089910"/>
          </a:xfrm>
          <a:prstGeom prst="horizont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社会助长产生的原因在于群体背景增加了人们的内驱力。而群体背景之所以能够唤起行为内驱力，是因为它唤起了人们的竞争和被评价意识。</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p:cNvSpPr txBox="1"/>
          <p:nvPr>
            <p:custDataLst>
              <p:tags r:id="rId1"/>
            </p:custDataLst>
          </p:nvPr>
        </p:nvSpPr>
        <p:spPr>
          <a:xfrm>
            <a:off x="821131" y="1589960"/>
            <a:ext cx="7720697" cy="4459041"/>
          </a:xfrm>
          <a:prstGeom prst="rect">
            <a:avLst/>
          </a:prstGeom>
          <a:noFill/>
        </p:spPr>
        <p:txBody>
          <a:bodyPr wrap="square" rtlCol="0">
            <a:spAutoFit/>
          </a:bodyPr>
          <a:lstStyle/>
          <a:p>
            <a:pPr lvl="0" algn="just">
              <a:lnSpc>
                <a:spcPct val="150000"/>
              </a:lnSpc>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2.</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社会抑制：个人的活动效率因为群体中其他成员的影响而降低。</a:t>
            </a:r>
          </a:p>
          <a:p>
            <a:pPr marL="342900" lvl="0" indent="-342900" algn="just">
              <a:lnSpc>
                <a:spcPct val="150000"/>
              </a:lnSpc>
              <a:buFont typeface="Wingdings" panose="05000000000000000000" charset="0"/>
              <a:buChar char=""/>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优势反应强化说</a:t>
            </a:r>
          </a:p>
          <a:p>
            <a:pPr marL="342900" lvl="0" indent="-342900" algn="just">
              <a:lnSpc>
                <a:spcPct val="150000"/>
              </a:lnSpc>
              <a:buFont typeface="Wingdings" panose="05000000000000000000" charset="0"/>
              <a:buChar char=""/>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分心冲突说</a:t>
            </a:r>
            <a:r>
              <a:rPr lang="zh-CN" altLang="en-US" sz="2400" dirty="0">
                <a:solidFill>
                  <a:prstClr val="black"/>
                </a:solidFill>
                <a:latin typeface="微软雅黑" panose="020B0503020204020204" pitchFamily="34" charset="-122"/>
                <a:ea typeface="微软雅黑" panose="020B0503020204020204" pitchFamily="34" charset="-122"/>
                <a:cs typeface="宋体" panose="02010600030101010101" pitchFamily="2" charset="-122"/>
                <a:sym typeface="+mn-ea"/>
              </a:rPr>
              <a:t>：他人的存在可转移或分散个体的注意力</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lvl="0" algn="just">
              <a:lnSpc>
                <a:spcPct val="150000"/>
              </a:lnSpc>
              <a:defRPr/>
            </a:pPr>
            <a:endPar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lvl="0" indent="0" algn="just">
              <a:lnSpc>
                <a:spcPct val="150000"/>
              </a:lnSpc>
              <a:buFont typeface="Wingdings" panose="05000000000000000000" charset="0"/>
              <a:buNone/>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3.社会惰化</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：指群体一起完成一件事情时，个人所付出的</a:t>
            </a:r>
            <a:r>
              <a:rPr kumimoji="0" lang="zh-CN" altLang="en-US" sz="2400" b="1"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努力</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比单独完成时减少的现象，即一个人在群体中工作不如一个人工作时努力。</a:t>
            </a:r>
            <a:endParaRPr kumimoji="0" lang="en-US" altLang="zh-CN"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5" name="组合 4"/>
          <p:cNvGrpSpPr/>
          <p:nvPr/>
        </p:nvGrpSpPr>
        <p:grpSpPr>
          <a:xfrm>
            <a:off x="733099" y="576650"/>
            <a:ext cx="926894" cy="540585"/>
            <a:chOff x="620553" y="1178992"/>
            <a:chExt cx="1806046" cy="1053325"/>
          </a:xfrm>
        </p:grpSpPr>
        <p:sp>
          <p:nvSpPr>
            <p:cNvPr id="6" name="菱形 5"/>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矩形 7"/>
          <p:cNvSpPr/>
          <p:nvPr/>
        </p:nvSpPr>
        <p:spPr>
          <a:xfrm>
            <a:off x="2053558" y="613453"/>
            <a:ext cx="4153535"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a:solidFill>
                  <a:prstClr val="black"/>
                </a:solidFill>
                <a:latin typeface="微软雅黑" panose="020B0503020204020204" pitchFamily="34" charset="-122"/>
                <a:ea typeface="微软雅黑" panose="020B0503020204020204" pitchFamily="34" charset="-122"/>
                <a:cs typeface="宋体" panose="02010600030101010101" pitchFamily="2" charset="-122"/>
                <a:sym typeface="+mn-ea"/>
              </a:rPr>
              <a:t>一、社会影响的几种主要类型</a:t>
            </a:r>
          </a:p>
        </p:txBody>
      </p:sp>
      <p:grpSp>
        <p:nvGrpSpPr>
          <p:cNvPr id="11" name="组合 10"/>
          <p:cNvGrpSpPr/>
          <p:nvPr/>
        </p:nvGrpSpPr>
        <p:grpSpPr>
          <a:xfrm>
            <a:off x="204811" y="126601"/>
            <a:ext cx="13446782" cy="6585572"/>
            <a:chOff x="204811" y="126601"/>
            <a:chExt cx="13446782" cy="6585572"/>
          </a:xfrm>
        </p:grpSpPr>
        <p:cxnSp>
          <p:nvCxnSpPr>
            <p:cNvPr id="13" name="直接连接符 12"/>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4" name="直接连接符 13"/>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5"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charset="-122"/>
                  <a:ea typeface="华文新魏" panose="02010800040101010101" charset="-122"/>
                </a:rPr>
                <a:t>第九章</a:t>
              </a:r>
            </a:p>
          </p:txBody>
        </p:sp>
        <p:grpSp>
          <p:nvGrpSpPr>
            <p:cNvPr id="16" name="组合 15"/>
            <p:cNvGrpSpPr/>
            <p:nvPr/>
          </p:nvGrpSpPr>
          <p:grpSpPr>
            <a:xfrm>
              <a:off x="204811" y="126601"/>
              <a:ext cx="1966889" cy="305197"/>
              <a:chOff x="306410" y="1828002"/>
              <a:chExt cx="5429253" cy="900955"/>
            </a:xfrm>
          </p:grpSpPr>
          <p:grpSp>
            <p:nvGrpSpPr>
              <p:cNvPr id="17" name="组合 16"/>
              <p:cNvGrpSpPr/>
              <p:nvPr/>
            </p:nvGrpSpPr>
            <p:grpSpPr>
              <a:xfrm>
                <a:off x="1438485" y="1828003"/>
                <a:ext cx="4297178" cy="900954"/>
                <a:chOff x="511385" y="2831303"/>
                <a:chExt cx="4297178" cy="900954"/>
              </a:xfrm>
            </p:grpSpPr>
            <p:grpSp>
              <p:nvGrpSpPr>
                <p:cNvPr id="19" name="组合 18"/>
                <p:cNvGrpSpPr/>
                <p:nvPr/>
              </p:nvGrpSpPr>
              <p:grpSpPr>
                <a:xfrm>
                  <a:off x="1643460" y="2831304"/>
                  <a:ext cx="3165103" cy="900953"/>
                  <a:chOff x="1643460" y="3128803"/>
                  <a:chExt cx="3165103" cy="900953"/>
                </a:xfrm>
                <a:solidFill>
                  <a:schemeClr val="accent2"/>
                </a:solidFill>
              </p:grpSpPr>
              <p:sp>
                <p:nvSpPr>
                  <p:cNvPr id="21" name="椭圆 20"/>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22" name="椭圆 21"/>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23" name="椭圆 22"/>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20" name="椭圆 19"/>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8" name="椭圆 17"/>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grpSp>
        <p:nvGrpSpPr>
          <p:cNvPr id="9" name="组合 8">
            <a:extLst>
              <a:ext uri="{FF2B5EF4-FFF2-40B4-BE49-F238E27FC236}">
                <a16:creationId xmlns:a16="http://schemas.microsoft.com/office/drawing/2014/main" id="{541CF631-A915-5148-D681-CB6099110BB6}"/>
              </a:ext>
            </a:extLst>
          </p:cNvPr>
          <p:cNvGrpSpPr/>
          <p:nvPr/>
        </p:nvGrpSpPr>
        <p:grpSpPr>
          <a:xfrm>
            <a:off x="8512240" y="2454914"/>
            <a:ext cx="3286060" cy="2729131"/>
            <a:chOff x="8256050" y="1507850"/>
            <a:chExt cx="3286060" cy="2729131"/>
          </a:xfrm>
        </p:grpSpPr>
        <p:pic>
          <p:nvPicPr>
            <p:cNvPr id="2" name="图片 1" descr="社会堕化"/>
            <p:cNvPicPr>
              <a:picLocks noChangeAspect="1"/>
            </p:cNvPicPr>
            <p:nvPr/>
          </p:nvPicPr>
          <p:blipFill>
            <a:blip r:embed="rId4"/>
            <a:stretch>
              <a:fillRect/>
            </a:stretch>
          </p:blipFill>
          <p:spPr>
            <a:xfrm>
              <a:off x="8256050" y="1507850"/>
              <a:ext cx="3286060" cy="2299697"/>
            </a:xfrm>
            <a:prstGeom prst="rect">
              <a:avLst/>
            </a:prstGeom>
          </p:spPr>
        </p:pic>
        <p:sp>
          <p:nvSpPr>
            <p:cNvPr id="3" name="文本框 2"/>
            <p:cNvSpPr txBox="1"/>
            <p:nvPr/>
          </p:nvSpPr>
          <p:spPr>
            <a:xfrm>
              <a:off x="9052307" y="3836871"/>
              <a:ext cx="1755393"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社会堕化效应</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33099" y="576650"/>
            <a:ext cx="926894" cy="540585"/>
            <a:chOff x="620553" y="1178992"/>
            <a:chExt cx="1806046" cy="1053325"/>
          </a:xfrm>
        </p:grpSpPr>
        <p:sp>
          <p:nvSpPr>
            <p:cNvPr id="6" name="菱形 5"/>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矩形 7"/>
          <p:cNvSpPr/>
          <p:nvPr/>
        </p:nvSpPr>
        <p:spPr>
          <a:xfrm>
            <a:off x="2053558" y="613453"/>
            <a:ext cx="5109091" cy="461665"/>
          </a:xfrm>
          <a:prstGeom prst="rect">
            <a:avLst/>
          </a:prstGeom>
        </p:spPr>
        <p:txBody>
          <a:bodyPr wrap="none">
            <a:spAutoFit/>
          </a:bodyPr>
          <a:lstStyle/>
          <a:p>
            <a:pPr lvl="0">
              <a:defRPr/>
            </a:pPr>
            <a:r>
              <a:rPr lang="zh-CN" altLang="en-US" sz="2400" b="1" dirty="0">
                <a:solidFill>
                  <a:prstClr val="black"/>
                </a:solidFill>
                <a:latin typeface="微软雅黑" panose="020B0503020204020204" pitchFamily="34" charset="-122"/>
                <a:ea typeface="微软雅黑" panose="020B0503020204020204" pitchFamily="34" charset="-122"/>
                <a:cs typeface="宋体" panose="02010600030101010101" pitchFamily="2" charset="-122"/>
                <a:sym typeface="+mn-ea"/>
              </a:rPr>
              <a:t>二、社会规范的接受水平和心理效应</a:t>
            </a:r>
          </a:p>
        </p:txBody>
      </p:sp>
      <p:grpSp>
        <p:nvGrpSpPr>
          <p:cNvPr id="11" name="组合 10"/>
          <p:cNvGrpSpPr/>
          <p:nvPr/>
        </p:nvGrpSpPr>
        <p:grpSpPr>
          <a:xfrm>
            <a:off x="204811" y="126601"/>
            <a:ext cx="13446782" cy="6585572"/>
            <a:chOff x="204811" y="126601"/>
            <a:chExt cx="13446782" cy="6585572"/>
          </a:xfrm>
        </p:grpSpPr>
        <p:cxnSp>
          <p:nvCxnSpPr>
            <p:cNvPr id="13" name="直接连接符 12"/>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4" name="直接连接符 13"/>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5"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charset="-122"/>
                  <a:ea typeface="华文新魏" panose="02010800040101010101" charset="-122"/>
                </a:rPr>
                <a:t>第九章</a:t>
              </a:r>
            </a:p>
          </p:txBody>
        </p:sp>
        <p:grpSp>
          <p:nvGrpSpPr>
            <p:cNvPr id="16" name="组合 15"/>
            <p:cNvGrpSpPr/>
            <p:nvPr/>
          </p:nvGrpSpPr>
          <p:grpSpPr>
            <a:xfrm>
              <a:off x="204811" y="126601"/>
              <a:ext cx="1966889" cy="305197"/>
              <a:chOff x="306410" y="1828002"/>
              <a:chExt cx="5429253" cy="900955"/>
            </a:xfrm>
          </p:grpSpPr>
          <p:grpSp>
            <p:nvGrpSpPr>
              <p:cNvPr id="17" name="组合 16"/>
              <p:cNvGrpSpPr/>
              <p:nvPr/>
            </p:nvGrpSpPr>
            <p:grpSpPr>
              <a:xfrm>
                <a:off x="1438485" y="1828003"/>
                <a:ext cx="4297178" cy="900954"/>
                <a:chOff x="511385" y="2831303"/>
                <a:chExt cx="4297178" cy="900954"/>
              </a:xfrm>
            </p:grpSpPr>
            <p:grpSp>
              <p:nvGrpSpPr>
                <p:cNvPr id="19" name="组合 18"/>
                <p:cNvGrpSpPr/>
                <p:nvPr/>
              </p:nvGrpSpPr>
              <p:grpSpPr>
                <a:xfrm>
                  <a:off x="1643460" y="2831304"/>
                  <a:ext cx="3165103" cy="900953"/>
                  <a:chOff x="1643460" y="3128803"/>
                  <a:chExt cx="3165103" cy="900953"/>
                </a:xfrm>
                <a:solidFill>
                  <a:schemeClr val="accent2"/>
                </a:solidFill>
              </p:grpSpPr>
              <p:sp>
                <p:nvSpPr>
                  <p:cNvPr id="21" name="椭圆 20"/>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22" name="椭圆 21"/>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23" name="椭圆 22"/>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20" name="椭圆 19"/>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8" name="椭圆 17"/>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sp>
        <p:nvSpPr>
          <p:cNvPr id="25" name="文本框 24"/>
          <p:cNvSpPr txBox="1"/>
          <p:nvPr/>
        </p:nvSpPr>
        <p:spPr>
          <a:xfrm>
            <a:off x="1435182" y="1253460"/>
            <a:ext cx="9232818" cy="5013039"/>
          </a:xfrm>
          <a:prstGeom prst="rect">
            <a:avLst/>
          </a:prstGeom>
          <a:noFill/>
        </p:spPr>
        <p:txBody>
          <a:bodyPr wrap="square" rtlCol="0">
            <a:spAutoFit/>
          </a:bodyPr>
          <a:lstStyle/>
          <a:p>
            <a:pPr fontAlgn="auto">
              <a:lnSpc>
                <a:spcPct val="150000"/>
              </a:lnSpc>
            </a:pPr>
            <a:r>
              <a:rPr lang="en-US" altLang="zh-CN" sz="2400" b="1" dirty="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b="1" dirty="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从众</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指个人的观念与行为由于群体直接或隐含的引导或压力向与多数人相一致的方向变化的现象。</a:t>
            </a:r>
          </a:p>
          <a:p>
            <a:pPr fontAlgn="auto">
              <a:lnSpc>
                <a:spcPct val="150000"/>
              </a:lnSpc>
            </a:pPr>
            <a:r>
              <a:rPr lang="en-US" altLang="zh-CN" sz="2400" b="1" dirty="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b="1" dirty="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依从</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接受他人的请求采取行动，使得他人的请求得到满足的行为。</a:t>
            </a:r>
          </a:p>
          <a:p>
            <a:pPr marL="285750" indent="-285750" fontAlgn="auto">
              <a:lnSpc>
                <a:spcPct val="150000"/>
              </a:lnSpc>
              <a:buFont typeface="Wingdings" panose="05000000000000000000" charset="0"/>
              <a:buChar char=""/>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rPr>
              <a:t>“登门坎效应”</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rPr>
              <a:t>vs.</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rPr>
              <a:t>“留面子效应”</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buFont typeface="Wingdings" panose="05000000000000000000" charset="0"/>
              <a:buNone/>
            </a:pPr>
            <a:r>
              <a:rPr lang="en-US" altLang="zh-CN" sz="2400" b="1" dirty="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b="1" dirty="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服从</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buFont typeface="Wingdings" panose="05000000000000000000" charset="0"/>
              <a:buNone/>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是在他人、权威性命令下完成的，本人并不愿意甚至自认为不应该做出这些行为。</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14909" y="1516213"/>
            <a:ext cx="1754384" cy="2952286"/>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2776" y="1873568"/>
            <a:ext cx="2826449" cy="4245637"/>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033" y="3112443"/>
            <a:ext cx="1879226" cy="3006762"/>
          </a:xfrm>
          <a:prstGeom prst="rect">
            <a:avLst/>
          </a:prstGeom>
        </p:spPr>
      </p:pic>
      <p:sp>
        <p:nvSpPr>
          <p:cNvPr id="11" name="对话气泡: 圆角矩形 2"/>
          <p:cNvSpPr/>
          <p:nvPr/>
        </p:nvSpPr>
        <p:spPr>
          <a:xfrm>
            <a:off x="2562709" y="4276212"/>
            <a:ext cx="1310700" cy="578882"/>
          </a:xfrm>
          <a:prstGeom prst="wedgeRoundRectCallout">
            <a:avLst>
              <a:gd name="adj1" fmla="val 149635"/>
              <a:gd name="adj2" fmla="val -60771"/>
              <a:gd name="adj3" fmla="val 16667"/>
            </a:avLst>
          </a:prstGeom>
          <a:ln w="28575">
            <a:solidFill>
              <a:srgbClr val="002060"/>
            </a:solidFill>
          </a:ln>
        </p:spPr>
        <p:txBody>
          <a:bodyPr wrap="none">
            <a:spAutoFit/>
          </a:bodyPr>
          <a:lstStyle/>
          <a:p>
            <a:pPr marL="0" lvl="1" algn="just"/>
            <a:r>
              <a:rPr lang="zh-CN" altLang="en-US" sz="2800" b="1" dirty="0">
                <a:latin typeface="Microsoft YaHei" charset="-122"/>
                <a:ea typeface="Microsoft YaHei" charset="-122"/>
                <a:cs typeface="Microsoft YaHei" charset="-122"/>
              </a:rPr>
              <a:t>小招牌</a:t>
            </a:r>
            <a:endParaRPr lang="en-US" altLang="zh-CN" sz="2800" b="1" dirty="0">
              <a:latin typeface="Microsoft YaHei" charset="-122"/>
              <a:ea typeface="Microsoft YaHei" charset="-122"/>
              <a:cs typeface="Microsoft YaHei" charset="-122"/>
            </a:endParaRPr>
          </a:p>
        </p:txBody>
      </p:sp>
      <p:sp>
        <p:nvSpPr>
          <p:cNvPr id="12" name="对话气泡: 圆角矩形 3"/>
          <p:cNvSpPr/>
          <p:nvPr/>
        </p:nvSpPr>
        <p:spPr>
          <a:xfrm>
            <a:off x="8393004" y="4468499"/>
            <a:ext cx="3449360" cy="578882"/>
          </a:xfrm>
          <a:prstGeom prst="wedgeRoundRectCallout">
            <a:avLst>
              <a:gd name="adj1" fmla="val -102755"/>
              <a:gd name="adj2" fmla="val -64103"/>
              <a:gd name="adj3" fmla="val 16667"/>
            </a:avLst>
          </a:prstGeom>
          <a:ln w="28575">
            <a:solidFill>
              <a:srgbClr val="002060"/>
            </a:solidFill>
          </a:ln>
        </p:spPr>
        <p:txBody>
          <a:bodyPr wrap="none">
            <a:spAutoFit/>
          </a:bodyPr>
          <a:lstStyle/>
          <a:p>
            <a:pPr marL="0" lvl="1" algn="just"/>
            <a:r>
              <a:rPr lang="zh-CN" altLang="en-US" sz="2800" b="1" dirty="0">
                <a:latin typeface="Microsoft YaHei" charset="-122"/>
                <a:ea typeface="Microsoft YaHei" charset="-122"/>
              </a:rPr>
              <a:t>大且不太美观的招牌</a:t>
            </a:r>
          </a:p>
        </p:txBody>
      </p:sp>
      <p:sp>
        <p:nvSpPr>
          <p:cNvPr id="10" name="标题 1"/>
          <p:cNvSpPr txBox="1">
            <a:spLocks/>
          </p:cNvSpPr>
          <p:nvPr/>
        </p:nvSpPr>
        <p:spPr>
          <a:xfrm>
            <a:off x="838200" y="398578"/>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lnSpc>
                <a:spcPct val="100000"/>
              </a:lnSpc>
              <a:spcAft>
                <a:spcPct val="0"/>
              </a:spcAft>
              <a:defRPr/>
            </a:pPr>
            <a:r>
              <a:rPr lang="zh-CN" altLang="en-US" sz="4800" b="1" kern="0" dirty="0">
                <a:solidFill>
                  <a:srgbClr val="007A77"/>
                </a:solidFill>
                <a:latin typeface="楷体" panose="02010609060101010101" pitchFamily="49" charset="-122"/>
                <a:ea typeface="楷体" panose="02010609060101010101" pitchFamily="49" charset="-122"/>
              </a:rPr>
              <a:t>登门槛技术</a:t>
            </a:r>
            <a:endParaRPr lang="zh-CN" altLang="en-US" sz="3200" b="1" dirty="0">
              <a:latin typeface="楷体" panose="02010609060101010101" pitchFamily="49" charset="-122"/>
              <a:ea typeface="楷体" panose="02010609060101010101" pitchFamily="49" charset="-122"/>
            </a:endParaRPr>
          </a:p>
        </p:txBody>
      </p:sp>
      <p:sp>
        <p:nvSpPr>
          <p:cNvPr id="8" name="云形 7"/>
          <p:cNvSpPr/>
          <p:nvPr/>
        </p:nvSpPr>
        <p:spPr>
          <a:xfrm>
            <a:off x="1512278" y="1629952"/>
            <a:ext cx="2646152" cy="1382149"/>
          </a:xfrm>
          <a:prstGeom prst="cloud">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b="1" dirty="0"/>
              <a:t>＞</a:t>
            </a:r>
            <a:r>
              <a:rPr lang="en-US" altLang="zh-CN" sz="4400" b="1" dirty="0"/>
              <a:t>50%</a:t>
            </a:r>
            <a:endParaRPr lang="zh-CN" altLang="en-US" sz="4400" b="1" dirty="0"/>
          </a:p>
        </p:txBody>
      </p:sp>
      <p:sp>
        <p:nvSpPr>
          <p:cNvPr id="14" name="云形 13"/>
          <p:cNvSpPr/>
          <p:nvPr/>
        </p:nvSpPr>
        <p:spPr>
          <a:xfrm>
            <a:off x="8411903" y="5256452"/>
            <a:ext cx="2646152" cy="1382149"/>
          </a:xfrm>
          <a:prstGeom prst="cloud">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b="1" dirty="0"/>
              <a:t>＜</a:t>
            </a:r>
            <a:r>
              <a:rPr lang="en-US" altLang="zh-CN" sz="4400" b="1" dirty="0"/>
              <a:t>20%</a:t>
            </a:r>
            <a:endParaRPr lang="zh-CN" altLang="en-US" sz="4400" b="1" dirty="0"/>
          </a:p>
        </p:txBody>
      </p:sp>
    </p:spTree>
    <p:extLst>
      <p:ext uri="{BB962C8B-B14F-4D97-AF65-F5344CB8AC3E}">
        <p14:creationId xmlns:p14="http://schemas.microsoft.com/office/powerpoint/2010/main" val="2856883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3200" dirty="0">
                <a:latin typeface="华文中宋" panose="02010600040101010101" pitchFamily="2" charset="-122"/>
                <a:ea typeface="华文中宋" panose="02010600040101010101" pitchFamily="2" charset="-122"/>
              </a:rPr>
              <a:t>第一节</a:t>
            </a:r>
          </a:p>
        </p:txBody>
      </p:sp>
      <p:sp>
        <p:nvSpPr>
          <p:cNvPr id="6" name="文本占位符 5"/>
          <p:cNvSpPr>
            <a:spLocks noGrp="1"/>
          </p:cNvSpPr>
          <p:nvPr>
            <p:ph type="body" idx="1"/>
          </p:nvPr>
        </p:nvSpPr>
        <p:spPr/>
        <p:txBody>
          <a:bodyPr>
            <a:noAutofit/>
          </a:bodyPr>
          <a:lstStyle/>
          <a:p>
            <a:pPr lvl="0" algn="just" eaLnBrk="0" fontAlgn="base" hangingPunct="0">
              <a:spcBef>
                <a:spcPct val="0"/>
              </a:spcBef>
              <a:spcAft>
                <a:spcPct val="0"/>
              </a:spcAft>
              <a:defRPr/>
            </a:pPr>
            <a:r>
              <a:rPr lang="zh-CN" altLang="en-US" sz="3200" b="1" dirty="0">
                <a:latin typeface="微软雅黑" panose="020B0503020204020204" pitchFamily="34" charset="-122"/>
                <a:ea typeface="微软雅黑" panose="020B0503020204020204" pitchFamily="34" charset="-122"/>
              </a:rPr>
              <a:t>群体生活的本质与意义</a:t>
            </a:r>
          </a:p>
        </p:txBody>
      </p:sp>
      <p:sp>
        <p:nvSpPr>
          <p:cNvPr id="9" name="文本框 8"/>
          <p:cNvSpPr txBox="1"/>
          <p:nvPr/>
        </p:nvSpPr>
        <p:spPr>
          <a:xfrm>
            <a:off x="804403" y="1955801"/>
            <a:ext cx="2206137" cy="1918154"/>
          </a:xfrm>
          <a:prstGeom prst="rect">
            <a:avLst/>
          </a:prstGeom>
          <a:noFill/>
          <a:ln w="117475">
            <a:noFill/>
          </a:ln>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90204" pitchFamily="34" charset="0"/>
              </a:rPr>
              <a:t>/01</a:t>
            </a:r>
            <a:endParaRPr kumimoji="0" lang="zh-CN" altLang="en-US"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90204" pitchFamily="34" charset="0"/>
            </a:endParaRPr>
          </a:p>
        </p:txBody>
      </p:sp>
      <p:sp>
        <p:nvSpPr>
          <p:cNvPr id="10" name="矩形 9"/>
          <p:cNvSpPr/>
          <p:nvPr/>
        </p:nvSpPr>
        <p:spPr>
          <a:xfrm>
            <a:off x="6094883" y="723900"/>
            <a:ext cx="4251960" cy="1568450"/>
          </a:xfrm>
          <a:prstGeom prst="rect">
            <a:avLst/>
          </a:prstGeom>
        </p:spPr>
        <p:txBody>
          <a:bodyPr wrap="none">
            <a:spAutoFit/>
          </a:bodyPr>
          <a:lstStyle/>
          <a:p>
            <a:pPr>
              <a:lnSpc>
                <a:spcPct val="120000"/>
              </a:lnSpc>
            </a:pPr>
            <a:r>
              <a:rPr lang="zh-CN" altLang="en-US" sz="4000" b="1" dirty="0">
                <a:solidFill>
                  <a:srgbClr val="D9793F"/>
                </a:solidFill>
                <a:latin typeface="华文新魏" panose="02010800040101010101" charset="-122"/>
                <a:ea typeface="华文新魏" panose="02010800040101010101" charset="-122"/>
                <a:sym typeface="+mn-ea"/>
              </a:rPr>
              <a:t>第九章  </a:t>
            </a:r>
            <a:endParaRPr lang="en-US" altLang="zh-CN" sz="4000" b="1" dirty="0">
              <a:solidFill>
                <a:srgbClr val="D9793F"/>
              </a:solidFill>
              <a:latin typeface="华文新魏" panose="02010800040101010101" charset="-122"/>
              <a:ea typeface="华文新魏" panose="02010800040101010101" charset="-122"/>
              <a:sym typeface="+mn-ea"/>
            </a:endParaRPr>
          </a:p>
          <a:p>
            <a:pPr>
              <a:lnSpc>
                <a:spcPct val="120000"/>
              </a:lnSpc>
            </a:pPr>
            <a:r>
              <a:rPr lang="zh-CN" altLang="en-US" sz="4000" b="1" dirty="0">
                <a:solidFill>
                  <a:srgbClr val="D9793F"/>
                </a:solidFill>
                <a:latin typeface="华文新魏" panose="02010800040101010101" charset="-122"/>
                <a:ea typeface="华文新魏" panose="02010800040101010101" charset="-122"/>
                <a:sym typeface="+mn-ea"/>
              </a:rPr>
              <a:t>群体的社会心理学</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825625"/>
            <a:ext cx="10515600" cy="2856103"/>
          </a:xfrm>
        </p:spPr>
        <p:txBody>
          <a:bodyPr>
            <a:noAutofit/>
          </a:bodyPr>
          <a:lstStyle/>
          <a:p>
            <a:pPr>
              <a:lnSpc>
                <a:spcPct val="150000"/>
              </a:lnSpc>
            </a:pPr>
            <a:r>
              <a:rPr lang="zh-CN" altLang="en-US" sz="3000" dirty="0">
                <a:latin typeface="楷体" panose="02010609060101010101" pitchFamily="49" charset="-122"/>
                <a:ea typeface="楷体" panose="02010609060101010101" pitchFamily="49" charset="-122"/>
              </a:rPr>
              <a:t>一个人一旦接受了他人的一个微不足道的要求，为了避免认知上的不协调，或想给他人以前后一致的印象，就更可能接受更大的要求。</a:t>
            </a:r>
            <a:endParaRPr lang="en-US" altLang="zh-CN" sz="3000" dirty="0">
              <a:latin typeface="楷体" panose="02010609060101010101" pitchFamily="49" charset="-122"/>
              <a:ea typeface="楷体" panose="02010609060101010101" pitchFamily="49" charset="-122"/>
            </a:endParaRPr>
          </a:p>
          <a:p>
            <a:pPr>
              <a:lnSpc>
                <a:spcPct val="150000"/>
              </a:lnSpc>
              <a:spcBef>
                <a:spcPts val="2400"/>
              </a:spcBef>
            </a:pPr>
            <a:r>
              <a:rPr lang="zh-CN" altLang="en-US" sz="3000" dirty="0">
                <a:latin typeface="楷体" panose="02010609060101010101" pitchFamily="49" charset="-122"/>
                <a:ea typeface="楷体" panose="02010609060101010101" pitchFamily="49" charset="-122"/>
              </a:rPr>
              <a:t>这种现象，犹如登门槛时要</a:t>
            </a:r>
            <a:endParaRPr lang="en-US" altLang="zh-CN" sz="3000" dirty="0">
              <a:latin typeface="楷体" panose="02010609060101010101" pitchFamily="49" charset="-122"/>
              <a:ea typeface="楷体" panose="02010609060101010101" pitchFamily="49" charset="-122"/>
            </a:endParaRPr>
          </a:p>
          <a:p>
            <a:pPr marL="0" indent="0">
              <a:lnSpc>
                <a:spcPct val="150000"/>
              </a:lnSpc>
              <a:spcBef>
                <a:spcPts val="0"/>
              </a:spcBef>
              <a:buNone/>
            </a:pPr>
            <a:r>
              <a:rPr lang="zh-CN" altLang="en-US" sz="3000" dirty="0">
                <a:latin typeface="楷体" panose="02010609060101010101" pitchFamily="49" charset="-122"/>
                <a:ea typeface="楷体" panose="02010609060101010101" pitchFamily="49" charset="-122"/>
              </a:rPr>
              <a:t>一级台阶一级台阶地登</a:t>
            </a:r>
            <a:r>
              <a:rPr lang="en-US" altLang="zh-CN" sz="3000" dirty="0">
                <a:latin typeface="楷体" panose="02010609060101010101" pitchFamily="49" charset="-122"/>
                <a:ea typeface="楷体" panose="02010609060101010101" pitchFamily="49" charset="-122"/>
              </a:rPr>
              <a:t>,</a:t>
            </a:r>
            <a:r>
              <a:rPr lang="zh-CN" altLang="en-US" sz="3000" dirty="0">
                <a:latin typeface="楷体" panose="02010609060101010101" pitchFamily="49" charset="-122"/>
                <a:ea typeface="楷体" panose="02010609060101010101" pitchFamily="49" charset="-122"/>
              </a:rPr>
              <a:t>以便</a:t>
            </a:r>
            <a:endParaRPr lang="en-US" altLang="zh-CN" sz="3000" dirty="0">
              <a:latin typeface="楷体" panose="02010609060101010101" pitchFamily="49" charset="-122"/>
              <a:ea typeface="楷体" panose="02010609060101010101" pitchFamily="49" charset="-122"/>
            </a:endParaRPr>
          </a:p>
          <a:p>
            <a:pPr marL="0" indent="0">
              <a:lnSpc>
                <a:spcPct val="150000"/>
              </a:lnSpc>
              <a:spcBef>
                <a:spcPts val="0"/>
              </a:spcBef>
              <a:buNone/>
            </a:pPr>
            <a:r>
              <a:rPr lang="zh-CN" altLang="en-US" sz="3000" dirty="0">
                <a:latin typeface="楷体" panose="02010609060101010101" pitchFamily="49" charset="-122"/>
                <a:ea typeface="楷体" panose="02010609060101010101" pitchFamily="49" charset="-122"/>
              </a:rPr>
              <a:t>顺利登门入室。</a:t>
            </a:r>
            <a:endParaRPr lang="en-US" altLang="zh-CN" sz="3000" dirty="0">
              <a:latin typeface="楷体" panose="02010609060101010101" pitchFamily="49" charset="-122"/>
              <a:ea typeface="楷体" panose="02010609060101010101" pitchFamily="49" charset="-122"/>
            </a:endParaRPr>
          </a:p>
        </p:txBody>
      </p:sp>
      <p:sp>
        <p:nvSpPr>
          <p:cNvPr id="4" name="标题 1"/>
          <p:cNvSpPr txBox="1">
            <a:spLocks/>
          </p:cNvSpPr>
          <p:nvPr/>
        </p:nvSpPr>
        <p:spPr>
          <a:xfrm>
            <a:off x="838200" y="398578"/>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lnSpc>
                <a:spcPct val="100000"/>
              </a:lnSpc>
              <a:spcAft>
                <a:spcPct val="0"/>
              </a:spcAft>
              <a:defRPr/>
            </a:pPr>
            <a:r>
              <a:rPr lang="zh-CN" altLang="en-US" sz="4800" b="1" kern="0" dirty="0">
                <a:solidFill>
                  <a:srgbClr val="007A77"/>
                </a:solidFill>
                <a:latin typeface="楷体" panose="02010609060101010101" pitchFamily="49" charset="-122"/>
                <a:ea typeface="楷体" panose="02010609060101010101" pitchFamily="49" charset="-122"/>
              </a:rPr>
              <a:t>登门槛技术：先小后大</a:t>
            </a:r>
            <a:endParaRPr lang="zh-CN" altLang="en-US" sz="3200" b="1" dirty="0">
              <a:latin typeface="楷体" panose="02010609060101010101" pitchFamily="49" charset="-122"/>
              <a:ea typeface="楷体" panose="02010609060101010101" pitchFamily="49"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9004" y="5394439"/>
            <a:ext cx="862313" cy="1213625"/>
          </a:xfrm>
          <a:prstGeom prst="rect">
            <a:avLst/>
          </a:prstGeom>
        </p:spPr>
      </p:pic>
      <p:pic>
        <p:nvPicPr>
          <p:cNvPr id="1026" name="Picture 2" descr="https://timgsa.baidu.com/timg?image&amp;quality=80&amp;size=b9999_10000&amp;sec=1602761278326&amp;di=a9e71d5f646a18b61c69996c8caa4fb1&amp;imgtype=0&amp;src=http%3A%2F%2Fp1.meituan.net%2Fdpdeal%2F36441e8d1e1a2c96f97480ea26cc95eb387426.jpg"/>
          <p:cNvPicPr>
            <a:picLocks noChangeAspect="1" noChangeArrowheads="1"/>
          </p:cNvPicPr>
          <p:nvPr/>
        </p:nvPicPr>
        <p:blipFill rotWithShape="1">
          <a:blip r:embed="rId4">
            <a:extLst>
              <a:ext uri="{28A0092B-C50C-407E-A947-70E740481C1C}">
                <a14:useLocalDpi xmlns:a14="http://schemas.microsoft.com/office/drawing/2010/main" val="0"/>
              </a:ext>
            </a:extLst>
          </a:blip>
          <a:srcRect b="23960"/>
          <a:stretch/>
        </p:blipFill>
        <p:spPr bwMode="auto">
          <a:xfrm>
            <a:off x="5912988" y="3598986"/>
            <a:ext cx="5348329" cy="2712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690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7086600" y="1612900"/>
            <a:ext cx="4868164" cy="4868164"/>
          </a:xfrm>
          <a:prstGeom prst="rect">
            <a:avLst/>
          </a:prstGeom>
        </p:spPr>
      </p:pic>
      <p:sp>
        <p:nvSpPr>
          <p:cNvPr id="3" name="内容占位符 2"/>
          <p:cNvSpPr>
            <a:spLocks noGrp="1"/>
          </p:cNvSpPr>
          <p:nvPr>
            <p:ph idx="1"/>
          </p:nvPr>
        </p:nvSpPr>
        <p:spPr>
          <a:xfrm>
            <a:off x="838200" y="1825625"/>
            <a:ext cx="6553200" cy="2856103"/>
          </a:xfrm>
        </p:spPr>
        <p:txBody>
          <a:bodyPr>
            <a:noAutofit/>
          </a:bodyPr>
          <a:lstStyle/>
          <a:p>
            <a:pPr>
              <a:lnSpc>
                <a:spcPct val="150000"/>
              </a:lnSpc>
            </a:pPr>
            <a:r>
              <a:rPr lang="zh-CN" altLang="en-US" sz="3000" dirty="0">
                <a:latin typeface="楷体" panose="02010609060101010101" pitchFamily="49" charset="-122"/>
                <a:ea typeface="楷体" panose="02010609060101010101" pitchFamily="49" charset="-122"/>
              </a:rPr>
              <a:t>与登门槛效应相反，留面子效应是指人们拒绝了一个较大的要求后，对较小要求接受的可能性增加的现象。</a:t>
            </a:r>
            <a:endParaRPr lang="en-US" altLang="zh-CN" sz="3000" dirty="0">
              <a:latin typeface="楷体" panose="02010609060101010101" pitchFamily="49" charset="-122"/>
              <a:ea typeface="楷体" panose="02010609060101010101" pitchFamily="49" charset="-122"/>
            </a:endParaRPr>
          </a:p>
          <a:p>
            <a:pPr>
              <a:lnSpc>
                <a:spcPct val="150000"/>
              </a:lnSpc>
              <a:spcBef>
                <a:spcPts val="2400"/>
              </a:spcBef>
            </a:pPr>
            <a:r>
              <a:rPr lang="zh-CN" altLang="en-US" sz="3000" dirty="0">
                <a:latin typeface="楷体" panose="02010609060101010101" pitchFamily="49" charset="-122"/>
                <a:ea typeface="楷体" panose="02010609060101010101" pitchFamily="49" charset="-122"/>
              </a:rPr>
              <a:t>出于内疚和补偿心理，给他人留面子，人们在拒绝他人一个较大要求后，接受另一个较小要求的可能性会增加。</a:t>
            </a:r>
            <a:endParaRPr lang="en-US" altLang="zh-CN" sz="3000" dirty="0">
              <a:latin typeface="楷体" panose="02010609060101010101" pitchFamily="49" charset="-122"/>
              <a:ea typeface="楷体" panose="02010609060101010101" pitchFamily="49" charset="-122"/>
            </a:endParaRPr>
          </a:p>
        </p:txBody>
      </p:sp>
      <p:sp>
        <p:nvSpPr>
          <p:cNvPr id="4" name="标题 1"/>
          <p:cNvSpPr txBox="1">
            <a:spLocks/>
          </p:cNvSpPr>
          <p:nvPr/>
        </p:nvSpPr>
        <p:spPr>
          <a:xfrm>
            <a:off x="838200" y="398578"/>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lnSpc>
                <a:spcPct val="100000"/>
              </a:lnSpc>
              <a:spcAft>
                <a:spcPct val="0"/>
              </a:spcAft>
              <a:defRPr/>
            </a:pPr>
            <a:r>
              <a:rPr lang="zh-CN" altLang="en-US" sz="4800" b="1" kern="0" dirty="0">
                <a:solidFill>
                  <a:srgbClr val="007A77"/>
                </a:solidFill>
                <a:latin typeface="楷体" panose="02010609060101010101" pitchFamily="49" charset="-122"/>
                <a:ea typeface="楷体" panose="02010609060101010101" pitchFamily="49" charset="-122"/>
              </a:rPr>
              <a:t>留面子技术：先大后小</a:t>
            </a:r>
            <a:endParaRPr lang="zh-CN" altLang="en-US" sz="32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230719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b="5639"/>
          <a:stretch/>
        </p:blipFill>
        <p:spPr>
          <a:xfrm>
            <a:off x="199263" y="1950593"/>
            <a:ext cx="4514850" cy="3001899"/>
          </a:xfrm>
          <a:prstGeom prst="rect">
            <a:avLst/>
          </a:prstGeom>
        </p:spPr>
      </p:pic>
      <p:sp>
        <p:nvSpPr>
          <p:cNvPr id="7" name="云形 6"/>
          <p:cNvSpPr/>
          <p:nvPr/>
        </p:nvSpPr>
        <p:spPr>
          <a:xfrm>
            <a:off x="575948" y="4952492"/>
            <a:ext cx="3885986" cy="1382149"/>
          </a:xfrm>
          <a:prstGeom prst="cloud">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a:t>担任两年少管所义务辅导员</a:t>
            </a:r>
          </a:p>
        </p:txBody>
      </p:sp>
      <p:pic>
        <p:nvPicPr>
          <p:cNvPr id="8" name="图片 7"/>
          <p:cNvPicPr>
            <a:picLocks noChangeAspect="1"/>
          </p:cNvPicPr>
          <p:nvPr/>
        </p:nvPicPr>
        <p:blipFill rotWithShape="1">
          <a:blip r:embed="rId4" cstate="print">
            <a:extLst>
              <a:ext uri="{28A0092B-C50C-407E-A947-70E740481C1C}">
                <a14:useLocalDpi xmlns:a14="http://schemas.microsoft.com/office/drawing/2010/main" val="0"/>
              </a:ext>
            </a:extLst>
          </a:blip>
          <a:srcRect b="10963"/>
          <a:stretch/>
        </p:blipFill>
        <p:spPr>
          <a:xfrm>
            <a:off x="7016157" y="2097157"/>
            <a:ext cx="4105464" cy="2741543"/>
          </a:xfrm>
          <a:prstGeom prst="rect">
            <a:avLst/>
          </a:prstGeom>
        </p:spPr>
      </p:pic>
      <p:sp>
        <p:nvSpPr>
          <p:cNvPr id="10" name="云形 9"/>
          <p:cNvSpPr/>
          <p:nvPr/>
        </p:nvSpPr>
        <p:spPr>
          <a:xfrm>
            <a:off x="7235634" y="4990095"/>
            <a:ext cx="3885986" cy="1382149"/>
          </a:xfrm>
          <a:prstGeom prst="cloud">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a:t>带少年们</a:t>
            </a:r>
            <a:endParaRPr lang="en-US" altLang="zh-CN" sz="2600" b="1" dirty="0"/>
          </a:p>
          <a:p>
            <a:pPr algn="ctr"/>
            <a:r>
              <a:rPr lang="zh-CN" altLang="en-US" sz="2600" b="1" dirty="0"/>
              <a:t>去动物园玩一次</a:t>
            </a:r>
          </a:p>
        </p:txBody>
      </p:sp>
      <p:sp>
        <p:nvSpPr>
          <p:cNvPr id="11" name="对话气泡: 圆角矩形 2"/>
          <p:cNvSpPr/>
          <p:nvPr/>
        </p:nvSpPr>
        <p:spPr>
          <a:xfrm>
            <a:off x="4600913" y="2993564"/>
            <a:ext cx="2075775" cy="1055608"/>
          </a:xfrm>
          <a:prstGeom prst="wedgeRoundRectCallout">
            <a:avLst>
              <a:gd name="adj1" fmla="val 149635"/>
              <a:gd name="adj2" fmla="val -60771"/>
              <a:gd name="adj3" fmla="val 16667"/>
            </a:avLst>
          </a:prstGeom>
          <a:ln w="28575">
            <a:solidFill>
              <a:srgbClr val="002060"/>
            </a:solidFill>
          </a:ln>
        </p:spPr>
        <p:txBody>
          <a:bodyPr wrap="none">
            <a:spAutoFit/>
          </a:bodyPr>
          <a:lstStyle/>
          <a:p>
            <a:pPr marL="0" lvl="1" algn="just"/>
            <a:r>
              <a:rPr lang="zh-CN" altLang="en-US" sz="2800" b="1" dirty="0">
                <a:latin typeface="Microsoft YaHei" charset="-122"/>
                <a:ea typeface="Microsoft YaHei" charset="-122"/>
                <a:cs typeface="Microsoft YaHei" charset="-122"/>
              </a:rPr>
              <a:t>直接请求：</a:t>
            </a:r>
            <a:endParaRPr lang="en-US" altLang="zh-CN" sz="2800" b="1" dirty="0">
              <a:latin typeface="Microsoft YaHei" charset="-122"/>
              <a:ea typeface="Microsoft YaHei" charset="-122"/>
              <a:cs typeface="Microsoft YaHei" charset="-122"/>
            </a:endParaRPr>
          </a:p>
          <a:p>
            <a:pPr marL="0" lvl="1" algn="just"/>
            <a:r>
              <a:rPr lang="en-US" altLang="zh-CN" sz="2800" b="1" dirty="0">
                <a:latin typeface="Microsoft YaHei" charset="-122"/>
                <a:ea typeface="Microsoft YaHei" charset="-122"/>
                <a:cs typeface="Microsoft YaHei" charset="-122"/>
              </a:rPr>
              <a:t>16.7%</a:t>
            </a:r>
          </a:p>
        </p:txBody>
      </p:sp>
      <p:sp>
        <p:nvSpPr>
          <p:cNvPr id="12" name="对话气泡: 圆角矩形 3"/>
          <p:cNvSpPr/>
          <p:nvPr/>
        </p:nvSpPr>
        <p:spPr>
          <a:xfrm>
            <a:off x="4838619" y="5430892"/>
            <a:ext cx="2340143" cy="1055608"/>
          </a:xfrm>
          <a:prstGeom prst="wedgeRoundRectCallout">
            <a:avLst>
              <a:gd name="adj1" fmla="val -84846"/>
              <a:gd name="adj2" fmla="val -163960"/>
              <a:gd name="adj3" fmla="val 16667"/>
            </a:avLst>
          </a:prstGeom>
          <a:ln w="28575">
            <a:solidFill>
              <a:srgbClr val="002060"/>
            </a:solidFill>
          </a:ln>
        </p:spPr>
        <p:txBody>
          <a:bodyPr wrap="square">
            <a:spAutoFit/>
          </a:bodyPr>
          <a:lstStyle/>
          <a:p>
            <a:pPr marL="0" lvl="1" algn="ctr"/>
            <a:r>
              <a:rPr lang="zh-CN" altLang="en-US" sz="2800" b="1" dirty="0">
                <a:latin typeface="Microsoft YaHei" charset="-122"/>
                <a:ea typeface="Microsoft YaHei" charset="-122"/>
              </a:rPr>
              <a:t>先大后小：＞</a:t>
            </a:r>
            <a:r>
              <a:rPr lang="en-US" altLang="zh-CN" sz="2800" b="1" dirty="0">
                <a:latin typeface="Microsoft YaHei" charset="-122"/>
                <a:ea typeface="Microsoft YaHei" charset="-122"/>
              </a:rPr>
              <a:t>50%</a:t>
            </a:r>
            <a:endParaRPr lang="zh-CN" altLang="en-US" sz="2800" b="1" dirty="0">
              <a:latin typeface="Microsoft YaHei" charset="-122"/>
              <a:ea typeface="Microsoft YaHei" charset="-122"/>
            </a:endParaRPr>
          </a:p>
        </p:txBody>
      </p:sp>
      <p:sp>
        <p:nvSpPr>
          <p:cNvPr id="13" name="右箭头 12"/>
          <p:cNvSpPr/>
          <p:nvPr/>
        </p:nvSpPr>
        <p:spPr>
          <a:xfrm>
            <a:off x="4726813" y="4229100"/>
            <a:ext cx="1962575" cy="74829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4" name="标题 1"/>
          <p:cNvSpPr txBox="1">
            <a:spLocks/>
          </p:cNvSpPr>
          <p:nvPr/>
        </p:nvSpPr>
        <p:spPr>
          <a:xfrm>
            <a:off x="838200" y="398578"/>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lnSpc>
                <a:spcPct val="100000"/>
              </a:lnSpc>
              <a:spcAft>
                <a:spcPct val="0"/>
              </a:spcAft>
              <a:defRPr/>
            </a:pPr>
            <a:r>
              <a:rPr lang="zh-CN" altLang="en-US" sz="4800" b="1" kern="0" dirty="0">
                <a:solidFill>
                  <a:srgbClr val="007A77"/>
                </a:solidFill>
                <a:latin typeface="楷体" panose="02010609060101010101" pitchFamily="49" charset="-122"/>
                <a:ea typeface="楷体" panose="02010609060101010101" pitchFamily="49" charset="-122"/>
              </a:rPr>
              <a:t>留面子技术</a:t>
            </a:r>
            <a:endParaRPr lang="zh-CN" altLang="en-US" sz="32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736604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mgsrc.baidu.com/forum/w=580/sign=3c1c1b888244ebf86d716437e9f8d736/0d442f1f95cad1c8f0fadeac7a3e6709c83d5185.jpg"/>
          <p:cNvPicPr>
            <a:picLocks noChangeAspect="1" noChangeArrowheads="1"/>
          </p:cNvPicPr>
          <p:nvPr/>
        </p:nvPicPr>
        <p:blipFill>
          <a:blip r:embed="rId3"/>
          <a:srcRect/>
          <a:stretch>
            <a:fillRect/>
          </a:stretch>
        </p:blipFill>
        <p:spPr bwMode="auto">
          <a:xfrm>
            <a:off x="3002456" y="1108828"/>
            <a:ext cx="6138962" cy="2561429"/>
          </a:xfrm>
          <a:prstGeom prst="rect">
            <a:avLst/>
          </a:prstGeom>
          <a:noFill/>
        </p:spPr>
      </p:pic>
      <p:graphicFrame>
        <p:nvGraphicFramePr>
          <p:cNvPr id="5" name="内容占位符 8"/>
          <p:cNvGraphicFramePr>
            <a:graphicFrameLocks noGrp="1"/>
          </p:cNvGraphicFramePr>
          <p:nvPr>
            <p:ph idx="1"/>
          </p:nvPr>
        </p:nvGraphicFramePr>
        <p:xfrm>
          <a:off x="1830433" y="2975230"/>
          <a:ext cx="8516724" cy="30668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37831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33099" y="576650"/>
            <a:ext cx="926894" cy="540585"/>
            <a:chOff x="620553" y="1178992"/>
            <a:chExt cx="1806046" cy="1053325"/>
          </a:xfrm>
        </p:grpSpPr>
        <p:sp>
          <p:nvSpPr>
            <p:cNvPr id="6" name="菱形 5"/>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1" name="组合 10"/>
          <p:cNvGrpSpPr/>
          <p:nvPr/>
        </p:nvGrpSpPr>
        <p:grpSpPr>
          <a:xfrm>
            <a:off x="204811" y="126601"/>
            <a:ext cx="13446782" cy="6585572"/>
            <a:chOff x="204811" y="126601"/>
            <a:chExt cx="13446782" cy="6585572"/>
          </a:xfrm>
        </p:grpSpPr>
        <p:cxnSp>
          <p:nvCxnSpPr>
            <p:cNvPr id="13" name="直接连接符 12"/>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4" name="直接连接符 13"/>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5"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charset="-122"/>
                  <a:ea typeface="华文新魏" panose="02010800040101010101" charset="-122"/>
                </a:rPr>
                <a:t>第九章</a:t>
              </a:r>
            </a:p>
          </p:txBody>
        </p:sp>
        <p:grpSp>
          <p:nvGrpSpPr>
            <p:cNvPr id="16" name="组合 15"/>
            <p:cNvGrpSpPr/>
            <p:nvPr/>
          </p:nvGrpSpPr>
          <p:grpSpPr>
            <a:xfrm>
              <a:off x="204811" y="126601"/>
              <a:ext cx="1966889" cy="305197"/>
              <a:chOff x="306410" y="1828002"/>
              <a:chExt cx="5429253" cy="900955"/>
            </a:xfrm>
          </p:grpSpPr>
          <p:grpSp>
            <p:nvGrpSpPr>
              <p:cNvPr id="17" name="组合 16"/>
              <p:cNvGrpSpPr/>
              <p:nvPr/>
            </p:nvGrpSpPr>
            <p:grpSpPr>
              <a:xfrm>
                <a:off x="1438485" y="1828003"/>
                <a:ext cx="4297178" cy="900954"/>
                <a:chOff x="511385" y="2831303"/>
                <a:chExt cx="4297178" cy="900954"/>
              </a:xfrm>
            </p:grpSpPr>
            <p:grpSp>
              <p:nvGrpSpPr>
                <p:cNvPr id="19" name="组合 18"/>
                <p:cNvGrpSpPr/>
                <p:nvPr/>
              </p:nvGrpSpPr>
              <p:grpSpPr>
                <a:xfrm>
                  <a:off x="1643460" y="2831304"/>
                  <a:ext cx="3165103" cy="900953"/>
                  <a:chOff x="1643460" y="3128803"/>
                  <a:chExt cx="3165103" cy="900953"/>
                </a:xfrm>
                <a:solidFill>
                  <a:schemeClr val="accent2"/>
                </a:solidFill>
              </p:grpSpPr>
              <p:sp>
                <p:nvSpPr>
                  <p:cNvPr id="21" name="椭圆 20"/>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22" name="椭圆 21"/>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23" name="椭圆 22"/>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20" name="椭圆 19"/>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8" name="椭圆 17"/>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sp>
        <p:nvSpPr>
          <p:cNvPr id="12" name="文本框 11"/>
          <p:cNvSpPr txBox="1"/>
          <p:nvPr/>
        </p:nvSpPr>
        <p:spPr>
          <a:xfrm>
            <a:off x="1024890" y="1382395"/>
            <a:ext cx="5220335" cy="461665"/>
          </a:xfrm>
          <a:prstGeom prst="rect">
            <a:avLst/>
          </a:prstGeom>
          <a:noFill/>
        </p:spPr>
        <p:txBody>
          <a:bodyPr wrap="square" rtlCol="0">
            <a:spAutoFit/>
          </a:bodyPr>
          <a:lstStyle/>
          <a:p>
            <a:r>
              <a:rPr lang="zh-CN" altLang="en-US" sz="2400" dirty="0">
                <a:solidFill>
                  <a:srgbClr val="D9793F"/>
                </a:solidFill>
                <a:latin typeface="微软雅黑" panose="020B0503020204020204" pitchFamily="34" charset="-122"/>
                <a:ea typeface="微软雅黑" panose="020B0503020204020204" pitchFamily="34" charset="-122"/>
                <a:sym typeface="+mn-ea"/>
              </a:rPr>
              <a:t>★</a:t>
            </a:r>
            <a:r>
              <a:rPr lang="zh-CN" altLang="en-US" sz="2400" noProof="0" dirty="0">
                <a:ln>
                  <a:noFill/>
                </a:ln>
                <a:effectLst/>
                <a:uLnTx/>
                <a:uFillTx/>
                <a:latin typeface="华文中宋" panose="02010600040101010101" pitchFamily="2" charset="-122"/>
                <a:ea typeface="华文中宋" panose="02010600040101010101" pitchFamily="2" charset="-122"/>
                <a:sym typeface="+mn-ea"/>
              </a:rPr>
              <a:t>米尔格拉姆的服从研究</a:t>
            </a:r>
          </a:p>
        </p:txBody>
      </p:sp>
      <p:pic>
        <p:nvPicPr>
          <p:cNvPr id="96" name="图片 12"/>
          <p:cNvPicPr>
            <a:picLocks noChangeAspect="1" noChangeArrowheads="1"/>
          </p:cNvPicPr>
          <p:nvPr/>
        </p:nvPicPr>
        <p:blipFill>
          <a:blip r:embed="rId2" cstate="print"/>
          <a:srcRect/>
          <a:stretch>
            <a:fillRect/>
          </a:stretch>
        </p:blipFill>
        <p:spPr>
          <a:xfrm>
            <a:off x="226060" y="2268220"/>
            <a:ext cx="4296410" cy="3230245"/>
          </a:xfrm>
          <a:prstGeom prst="rect">
            <a:avLst/>
          </a:prstGeom>
          <a:noFill/>
          <a:ln w="9525">
            <a:noFill/>
            <a:miter lim="800000"/>
            <a:headEnd/>
            <a:tailEnd/>
          </a:ln>
        </p:spPr>
      </p:pic>
      <p:sp>
        <p:nvSpPr>
          <p:cNvPr id="3" name="文本框 2"/>
          <p:cNvSpPr txBox="1"/>
          <p:nvPr/>
        </p:nvSpPr>
        <p:spPr>
          <a:xfrm>
            <a:off x="952500" y="5742305"/>
            <a:ext cx="2844165" cy="36830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rPr>
              <a:t>图9-3  服从研究实验场景</a:t>
            </a:r>
          </a:p>
        </p:txBody>
      </p:sp>
      <p:pic>
        <p:nvPicPr>
          <p:cNvPr id="4" name="图片 3" descr="E:\XXWWJJ\TL\社会心理学概论\未标题-1.tif"/>
          <p:cNvPicPr>
            <a:picLocks noChangeAspect="1" noChangeArrowheads="1"/>
          </p:cNvPicPr>
          <p:nvPr/>
        </p:nvPicPr>
        <p:blipFill>
          <a:blip r:embed="rId3" cstate="print"/>
          <a:srcRect/>
          <a:stretch>
            <a:fillRect/>
          </a:stretch>
        </p:blipFill>
        <p:spPr>
          <a:xfrm>
            <a:off x="4642485" y="2353945"/>
            <a:ext cx="7386320" cy="2122805"/>
          </a:xfrm>
          <a:prstGeom prst="rect">
            <a:avLst/>
          </a:prstGeom>
          <a:noFill/>
          <a:ln w="9525">
            <a:noFill/>
            <a:miter lim="800000"/>
            <a:headEnd/>
            <a:tailEnd/>
          </a:ln>
        </p:spPr>
      </p:pic>
      <p:sp>
        <p:nvSpPr>
          <p:cNvPr id="10" name="文本框 9"/>
          <p:cNvSpPr txBox="1"/>
          <p:nvPr/>
        </p:nvSpPr>
        <p:spPr>
          <a:xfrm>
            <a:off x="6913880" y="5130165"/>
            <a:ext cx="2844165" cy="36830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rPr>
              <a:t>图9-</a:t>
            </a:r>
            <a:r>
              <a:rPr lang="en-US" altLang="zh-CN">
                <a:latin typeface="微软雅黑" panose="020B0503020204020204" pitchFamily="34" charset="-122"/>
                <a:ea typeface="微软雅黑" panose="020B0503020204020204" pitchFamily="34" charset="-122"/>
                <a:cs typeface="微软雅黑" panose="020B0503020204020204" pitchFamily="34" charset="-122"/>
              </a:rPr>
              <a:t>4</a:t>
            </a:r>
            <a:r>
              <a:rPr lang="zh-CN" altLang="en-US">
                <a:latin typeface="微软雅黑" panose="020B0503020204020204" pitchFamily="34" charset="-122"/>
                <a:ea typeface="微软雅黑" panose="020B0503020204020204" pitchFamily="34" charset="-122"/>
                <a:cs typeface="微软雅黑" panose="020B0503020204020204" pitchFamily="34" charset="-122"/>
              </a:rPr>
              <a:t>  服从研究实验步骤</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33099" y="576650"/>
            <a:ext cx="926894" cy="540585"/>
            <a:chOff x="620553" y="1178992"/>
            <a:chExt cx="1806046" cy="1053325"/>
          </a:xfrm>
        </p:grpSpPr>
        <p:sp>
          <p:nvSpPr>
            <p:cNvPr id="6" name="菱形 5"/>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1" name="组合 10"/>
          <p:cNvGrpSpPr/>
          <p:nvPr/>
        </p:nvGrpSpPr>
        <p:grpSpPr>
          <a:xfrm>
            <a:off x="204811" y="126601"/>
            <a:ext cx="13446782" cy="6585572"/>
            <a:chOff x="204811" y="126601"/>
            <a:chExt cx="13446782" cy="6585572"/>
          </a:xfrm>
        </p:grpSpPr>
        <p:cxnSp>
          <p:nvCxnSpPr>
            <p:cNvPr id="13" name="直接连接符 12"/>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4" name="直接连接符 13"/>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5"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charset="-122"/>
                  <a:ea typeface="华文新魏" panose="02010800040101010101" charset="-122"/>
                </a:rPr>
                <a:t>第九章</a:t>
              </a:r>
            </a:p>
          </p:txBody>
        </p:sp>
        <p:grpSp>
          <p:nvGrpSpPr>
            <p:cNvPr id="16" name="组合 15"/>
            <p:cNvGrpSpPr/>
            <p:nvPr/>
          </p:nvGrpSpPr>
          <p:grpSpPr>
            <a:xfrm>
              <a:off x="204811" y="126601"/>
              <a:ext cx="1966889" cy="305197"/>
              <a:chOff x="306410" y="1828002"/>
              <a:chExt cx="5429253" cy="900955"/>
            </a:xfrm>
          </p:grpSpPr>
          <p:grpSp>
            <p:nvGrpSpPr>
              <p:cNvPr id="17" name="组合 16"/>
              <p:cNvGrpSpPr/>
              <p:nvPr/>
            </p:nvGrpSpPr>
            <p:grpSpPr>
              <a:xfrm>
                <a:off x="1438485" y="1828003"/>
                <a:ext cx="4297178" cy="900954"/>
                <a:chOff x="511385" y="2831303"/>
                <a:chExt cx="4297178" cy="900954"/>
              </a:xfrm>
            </p:grpSpPr>
            <p:grpSp>
              <p:nvGrpSpPr>
                <p:cNvPr id="19" name="组合 18"/>
                <p:cNvGrpSpPr/>
                <p:nvPr/>
              </p:nvGrpSpPr>
              <p:grpSpPr>
                <a:xfrm>
                  <a:off x="1643460" y="2831304"/>
                  <a:ext cx="3165103" cy="900953"/>
                  <a:chOff x="1643460" y="3128803"/>
                  <a:chExt cx="3165103" cy="900953"/>
                </a:xfrm>
                <a:solidFill>
                  <a:schemeClr val="accent2"/>
                </a:solidFill>
              </p:grpSpPr>
              <p:sp>
                <p:nvSpPr>
                  <p:cNvPr id="21" name="椭圆 20"/>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22" name="椭圆 21"/>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23" name="椭圆 22"/>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20" name="椭圆 19"/>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8" name="椭圆 17"/>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sp>
        <p:nvSpPr>
          <p:cNvPr id="25" name="文本框 24"/>
          <p:cNvSpPr txBox="1"/>
          <p:nvPr/>
        </p:nvSpPr>
        <p:spPr>
          <a:xfrm>
            <a:off x="778132" y="1950021"/>
            <a:ext cx="8566590" cy="4058932"/>
          </a:xfrm>
          <a:prstGeom prst="rect">
            <a:avLst/>
          </a:prstGeom>
          <a:noFill/>
        </p:spPr>
        <p:txBody>
          <a:bodyPr wrap="square" rtlCol="0">
            <a:spAutoFit/>
          </a:bodyPr>
          <a:lstStyle/>
          <a:p>
            <a:pPr marL="285750" indent="-285750" fontAlgn="auto">
              <a:lnSpc>
                <a:spcPct val="150000"/>
              </a:lnSpc>
              <a:spcBef>
                <a:spcPts val="1200"/>
              </a:spcBef>
              <a:buFont typeface="Wingdings" panose="05000000000000000000" charset="0"/>
              <a:buChar char=""/>
            </a:pP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实验结果让人震惊，有2/3的实验对象按下了450伏的按钮。这只是第一组实验的结果。米尔格拉姆一共进行了16组相同的实验，而在最后一组实验中，有90%的人完成了整个惩罚的过程，把所有的电压按钮都按遍了，一直到450伏——</a:t>
            </a:r>
            <a:r>
              <a:rPr sz="24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最高电压的惩罚</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a:p>
            <a:pPr marL="285750" indent="-285750" fontAlgn="auto">
              <a:lnSpc>
                <a:spcPct val="150000"/>
              </a:lnSpc>
              <a:spcBef>
                <a:spcPts val="1200"/>
              </a:spcBef>
              <a:buFont typeface="Wingdings" panose="05000000000000000000" charset="0"/>
              <a:buChar char=""/>
            </a:pPr>
            <a:r>
              <a:rPr sz="2400" dirty="0" err="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对于实验者来说，最大的考验就是反映人性美好的道德意识与良知和对权威角色的服从之间的冲突</a:t>
            </a:r>
            <a:r>
              <a:rPr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p:txBody>
      </p:sp>
      <p:grpSp>
        <p:nvGrpSpPr>
          <p:cNvPr id="9" name="组合 8">
            <a:extLst>
              <a:ext uri="{FF2B5EF4-FFF2-40B4-BE49-F238E27FC236}">
                <a16:creationId xmlns:a16="http://schemas.microsoft.com/office/drawing/2014/main" id="{D7CFC58D-8B66-9AE9-CF3A-C3E3F4E8AC76}"/>
              </a:ext>
            </a:extLst>
          </p:cNvPr>
          <p:cNvGrpSpPr/>
          <p:nvPr/>
        </p:nvGrpSpPr>
        <p:grpSpPr>
          <a:xfrm>
            <a:off x="9508273" y="2297151"/>
            <a:ext cx="1720618" cy="2814289"/>
            <a:chOff x="7854315" y="1245235"/>
            <a:chExt cx="3077210" cy="4869815"/>
          </a:xfrm>
        </p:grpSpPr>
        <p:pic>
          <p:nvPicPr>
            <p:cNvPr id="2" name="图片 1" descr="米尔格拉姆"/>
            <p:cNvPicPr>
              <a:picLocks noChangeAspect="1"/>
            </p:cNvPicPr>
            <p:nvPr/>
          </p:nvPicPr>
          <p:blipFill>
            <a:blip r:embed="rId2"/>
            <a:stretch>
              <a:fillRect/>
            </a:stretch>
          </p:blipFill>
          <p:spPr>
            <a:xfrm>
              <a:off x="7854950" y="1245235"/>
              <a:ext cx="3076575" cy="3996690"/>
            </a:xfrm>
            <a:prstGeom prst="rect">
              <a:avLst/>
            </a:prstGeom>
          </p:spPr>
        </p:pic>
        <p:sp>
          <p:nvSpPr>
            <p:cNvPr id="3" name="文本框 2"/>
            <p:cNvSpPr txBox="1"/>
            <p:nvPr/>
          </p:nvSpPr>
          <p:spPr>
            <a:xfrm>
              <a:off x="7854315" y="5469890"/>
              <a:ext cx="3077210" cy="645160"/>
            </a:xfrm>
            <a:prstGeom prst="rect">
              <a:avLst/>
            </a:prstGeom>
            <a:noFill/>
          </p:spPr>
          <p:txBody>
            <a:bodyPr wrap="square" rtlCol="0">
              <a:spAutoFit/>
            </a:bodyPr>
            <a:lstStyle/>
            <a:p>
              <a:pPr algn="ctr"/>
              <a:r>
                <a:rPr lang="zh-CN" altLang="en-US">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rPr>
                <a:t>斯坦利</a:t>
              </a:r>
              <a:r>
                <a:rPr lang="en-US" altLang="zh-CN">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rPr>
                <a:t>米尔格拉姆，美国社会心理学家</a:t>
              </a:r>
            </a:p>
          </p:txBody>
        </p:sp>
      </p:grpSp>
      <p:sp>
        <p:nvSpPr>
          <p:cNvPr id="4" name="文本框 3">
            <a:extLst>
              <a:ext uri="{FF2B5EF4-FFF2-40B4-BE49-F238E27FC236}">
                <a16:creationId xmlns:a16="http://schemas.microsoft.com/office/drawing/2014/main" id="{DFE6720D-B101-0A94-0E80-5C5096267098}"/>
              </a:ext>
            </a:extLst>
          </p:cNvPr>
          <p:cNvSpPr txBox="1"/>
          <p:nvPr/>
        </p:nvSpPr>
        <p:spPr>
          <a:xfrm>
            <a:off x="1024890" y="1382395"/>
            <a:ext cx="5220335" cy="461665"/>
          </a:xfrm>
          <a:prstGeom prst="rect">
            <a:avLst/>
          </a:prstGeom>
          <a:noFill/>
        </p:spPr>
        <p:txBody>
          <a:bodyPr wrap="square" rtlCol="0">
            <a:spAutoFit/>
          </a:bodyPr>
          <a:lstStyle/>
          <a:p>
            <a:r>
              <a:rPr lang="zh-CN" altLang="en-US" sz="2400" dirty="0">
                <a:solidFill>
                  <a:srgbClr val="D9793F"/>
                </a:solidFill>
                <a:latin typeface="微软雅黑" panose="020B0503020204020204" pitchFamily="34" charset="-122"/>
                <a:ea typeface="微软雅黑" panose="020B0503020204020204" pitchFamily="34" charset="-122"/>
                <a:sym typeface="+mn-ea"/>
              </a:rPr>
              <a:t>★</a:t>
            </a:r>
            <a:r>
              <a:rPr lang="zh-CN" altLang="en-US" sz="2400" noProof="0" dirty="0">
                <a:ln>
                  <a:noFill/>
                </a:ln>
                <a:effectLst/>
                <a:uLnTx/>
                <a:uFillTx/>
                <a:latin typeface="华文中宋" panose="02010600040101010101" pitchFamily="2" charset="-122"/>
                <a:ea typeface="华文中宋" panose="02010600040101010101" pitchFamily="2" charset="-122"/>
                <a:sym typeface="+mn-ea"/>
              </a:rPr>
              <a:t>米尔格拉姆的服从研究</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3200">
                <a:latin typeface="华文中宋" panose="02010600040101010101" pitchFamily="2" charset="-122"/>
                <a:ea typeface="华文中宋" panose="02010600040101010101" pitchFamily="2" charset="-122"/>
              </a:rPr>
              <a:t>第三节</a:t>
            </a:r>
            <a:endParaRPr lang="zh-CN" altLang="en-US" sz="3200" dirty="0">
              <a:latin typeface="华文中宋" panose="02010600040101010101" pitchFamily="2" charset="-122"/>
              <a:ea typeface="华文中宋" panose="02010600040101010101" pitchFamily="2" charset="-122"/>
            </a:endParaRPr>
          </a:p>
        </p:txBody>
      </p:sp>
      <p:sp>
        <p:nvSpPr>
          <p:cNvPr id="6" name="文本占位符 5"/>
          <p:cNvSpPr>
            <a:spLocks noGrp="1"/>
          </p:cNvSpPr>
          <p:nvPr>
            <p:ph type="body" idx="1"/>
          </p:nvPr>
        </p:nvSpPr>
        <p:spPr/>
        <p:txBody>
          <a:bodyPr>
            <a:noAutofit/>
          </a:bodyPr>
          <a:lstStyle/>
          <a:p>
            <a:pPr lvl="0" algn="just" eaLnBrk="0" fontAlgn="base" hangingPunct="0">
              <a:spcBef>
                <a:spcPct val="0"/>
              </a:spcBef>
              <a:spcAft>
                <a:spcPct val="0"/>
              </a:spcAft>
              <a:defRPr/>
            </a:pPr>
            <a:r>
              <a:rPr lang="zh-CN" altLang="en-US" sz="3200" b="1">
                <a:latin typeface="微软雅黑" panose="020B0503020204020204" pitchFamily="34" charset="-122"/>
                <a:ea typeface="微软雅黑" panose="020B0503020204020204" pitchFamily="34" charset="-122"/>
              </a:rPr>
              <a:t> 群体决策</a:t>
            </a:r>
            <a:endParaRPr lang="zh-CN" altLang="en-US" sz="3200" b="1" dirty="0">
              <a:latin typeface="微软雅黑" panose="020B0503020204020204" pitchFamily="34" charset="-122"/>
              <a:ea typeface="微软雅黑" panose="020B0503020204020204" pitchFamily="34" charset="-122"/>
            </a:endParaRPr>
          </a:p>
        </p:txBody>
      </p:sp>
      <p:sp>
        <p:nvSpPr>
          <p:cNvPr id="9" name="文本框 8"/>
          <p:cNvSpPr txBox="1"/>
          <p:nvPr/>
        </p:nvSpPr>
        <p:spPr>
          <a:xfrm>
            <a:off x="804403" y="1955801"/>
            <a:ext cx="2206137" cy="1918154"/>
          </a:xfrm>
          <a:prstGeom prst="rect">
            <a:avLst/>
          </a:prstGeom>
          <a:noFill/>
          <a:ln w="117475">
            <a:noFill/>
          </a:ln>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90204" pitchFamily="34" charset="0"/>
              </a:rPr>
              <a:t>/03</a:t>
            </a:r>
            <a:endParaRPr kumimoji="0" lang="zh-CN" altLang="en-US"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90204" pitchFamily="34" charset="0"/>
            </a:endParaRPr>
          </a:p>
        </p:txBody>
      </p:sp>
      <p:sp>
        <p:nvSpPr>
          <p:cNvPr id="10" name="矩形 9"/>
          <p:cNvSpPr/>
          <p:nvPr/>
        </p:nvSpPr>
        <p:spPr>
          <a:xfrm>
            <a:off x="6094883" y="723900"/>
            <a:ext cx="4251960" cy="1568450"/>
          </a:xfrm>
          <a:prstGeom prst="rect">
            <a:avLst/>
          </a:prstGeom>
        </p:spPr>
        <p:txBody>
          <a:bodyPr wrap="none">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第九章  </a:t>
            </a:r>
            <a:endParaRPr kumimoji="0" lang="en-US" altLang="zh-CN"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endParaRPr>
          </a:p>
          <a:p>
            <a:pPr marL="0" marR="0" lvl="0" indent="0" algn="l" defTabSz="914400" rtl="0" eaLnBrk="1" fontAlgn="auto" latinLnBrk="0" hangingPunct="1">
              <a:lnSpc>
                <a:spcPct val="120000"/>
              </a:lnSpc>
              <a:spcBef>
                <a:spcPts val="0"/>
              </a:spcBef>
              <a:spcAft>
                <a:spcPts val="0"/>
              </a:spcAft>
              <a:buClrTx/>
              <a:buSzTx/>
              <a:buFontTx/>
              <a:buNone/>
              <a:defRPr/>
            </a:pPr>
            <a:r>
              <a:rPr lang="zh-CN" altLang="en-US" sz="4000" b="1" dirty="0">
                <a:solidFill>
                  <a:srgbClr val="D9793F"/>
                </a:solidFill>
                <a:latin typeface="华文新魏" panose="02010800040101010101" charset="-122"/>
                <a:ea typeface="华文新魏" panose="02010800040101010101" charset="-122"/>
                <a:sym typeface="+mn-ea"/>
              </a:rPr>
              <a:t>群体的社会心理学</a:t>
            </a:r>
            <a:endPar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p:cNvSpPr txBox="1"/>
          <p:nvPr>
            <p:custDataLst>
              <p:tags r:id="rId1"/>
            </p:custDataLst>
          </p:nvPr>
        </p:nvSpPr>
        <p:spPr>
          <a:xfrm>
            <a:off x="1126664" y="2220749"/>
            <a:ext cx="9681036" cy="1919885"/>
          </a:xfrm>
          <a:prstGeom prst="rect">
            <a:avLst/>
          </a:prstGeom>
          <a:noFill/>
        </p:spPr>
        <p:txBody>
          <a:bodyPr wrap="square" rtlCol="0">
            <a:spAutoFit/>
          </a:bodyPr>
          <a:lstStyle/>
          <a:p>
            <a:pPr lvl="0" algn="just">
              <a:lnSpc>
                <a:spcPct val="150000"/>
              </a:lnSpc>
              <a:defRPr/>
            </a:pPr>
            <a:r>
              <a:rPr lang="zh-CN" sz="2400" dirty="0">
                <a:solidFill>
                  <a:schemeClr val="tx1"/>
                </a:solidFill>
                <a:latin typeface="华文中宋" panose="02010600040101010101" pitchFamily="2" charset="-122"/>
                <a:ea typeface="华文中宋" panose="02010600040101010101" pitchFamily="2" charset="-122"/>
                <a:sym typeface="+mn-ea"/>
              </a:rPr>
              <a:t>（一）群体决策的含义和发展</a:t>
            </a:r>
            <a:endParaRPr lang="zh-CN" altLang="en-US" sz="2400" dirty="0">
              <a:solidFill>
                <a:srgbClr val="D9793F"/>
              </a:solidFill>
              <a:latin typeface="微软雅黑" panose="020B0503020204020204" pitchFamily="34" charset="-122"/>
              <a:ea typeface="微软雅黑" panose="020B0503020204020204" pitchFamily="34" charset="-122"/>
              <a:sym typeface="+mn-ea"/>
            </a:endParaRPr>
          </a:p>
          <a:p>
            <a:pPr marL="342900" lvl="0" indent="-342900" algn="just">
              <a:lnSpc>
                <a:spcPct val="150000"/>
              </a:lnSpc>
              <a:spcBef>
                <a:spcPts val="1800"/>
              </a:spcBef>
              <a:buFont typeface="Wingdings" panose="05000000000000000000" charset="0"/>
              <a:buChar char=""/>
              <a:defRPr/>
            </a:pPr>
            <a:r>
              <a:rPr lang="zh-CN" altLang="en-US" sz="2400" dirty="0">
                <a:solidFill>
                  <a:schemeClr val="accent2"/>
                </a:solidFill>
                <a:latin typeface="微软雅黑" panose="020B0503020204020204" pitchFamily="34" charset="-122"/>
                <a:ea typeface="微软雅黑" panose="020B0503020204020204" pitchFamily="34" charset="-122"/>
                <a:sym typeface="+mn-ea"/>
              </a:rPr>
              <a:t>群体决策</a:t>
            </a:r>
            <a:r>
              <a:rPr lang="zh-CN" altLang="en-US" sz="2400" dirty="0">
                <a:solidFill>
                  <a:schemeClr val="tx1"/>
                </a:solidFill>
                <a:latin typeface="微软雅黑" panose="020B0503020204020204" pitchFamily="34" charset="-122"/>
                <a:ea typeface="微软雅黑" panose="020B0503020204020204" pitchFamily="34" charset="-122"/>
                <a:sym typeface="+mn-ea"/>
              </a:rPr>
              <a:t>是为充分发挥集体的智慧，由多人共同参与决策分析并制订决策的整体过程，其中参与决策的人组成了决策群体。</a:t>
            </a:r>
          </a:p>
        </p:txBody>
      </p:sp>
      <p:grpSp>
        <p:nvGrpSpPr>
          <p:cNvPr id="5" name="组合 4"/>
          <p:cNvGrpSpPr/>
          <p:nvPr/>
        </p:nvGrpSpPr>
        <p:grpSpPr>
          <a:xfrm>
            <a:off x="733099" y="576650"/>
            <a:ext cx="926894" cy="540585"/>
            <a:chOff x="620553" y="1178992"/>
            <a:chExt cx="1806046" cy="1053325"/>
          </a:xfrm>
        </p:grpSpPr>
        <p:sp>
          <p:nvSpPr>
            <p:cNvPr id="6" name="菱形 5"/>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矩形 7"/>
          <p:cNvSpPr/>
          <p:nvPr/>
        </p:nvSpPr>
        <p:spPr>
          <a:xfrm>
            <a:off x="2053558" y="613453"/>
            <a:ext cx="3542665" cy="460375"/>
          </a:xfrm>
          <a:prstGeom prst="rect">
            <a:avLst/>
          </a:prstGeom>
        </p:spPr>
        <p:txBody>
          <a:bodyPr wrap="none">
            <a:spAutoFit/>
          </a:bodyPr>
          <a:lstStyle/>
          <a:p>
            <a:pPr lvl="0" algn="l">
              <a:defRPr/>
            </a:pPr>
            <a:r>
              <a:rPr lang="zh-CN" altLang="en-US" sz="2400" b="1" dirty="0">
                <a:solidFill>
                  <a:prstClr val="black"/>
                </a:solidFill>
                <a:latin typeface="微软雅黑" panose="020B0503020204020204" pitchFamily="34" charset="-122"/>
                <a:ea typeface="微软雅黑" panose="020B0503020204020204" pitchFamily="34" charset="-122"/>
                <a:cs typeface="宋体" panose="02010600030101010101" pitchFamily="2" charset="-122"/>
                <a:sym typeface="+mn-ea"/>
              </a:rPr>
              <a:t>一、群体决策的基本要素</a:t>
            </a:r>
          </a:p>
        </p:txBody>
      </p:sp>
      <p:grpSp>
        <p:nvGrpSpPr>
          <p:cNvPr id="11" name="组合 10"/>
          <p:cNvGrpSpPr/>
          <p:nvPr/>
        </p:nvGrpSpPr>
        <p:grpSpPr>
          <a:xfrm>
            <a:off x="204811" y="126601"/>
            <a:ext cx="13446782" cy="6585572"/>
            <a:chOff x="204811" y="126601"/>
            <a:chExt cx="13446782" cy="6585572"/>
          </a:xfrm>
        </p:grpSpPr>
        <p:cxnSp>
          <p:nvCxnSpPr>
            <p:cNvPr id="13" name="直接连接符 12"/>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4" name="直接连接符 13"/>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5"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charset="-122"/>
                  <a:ea typeface="华文新魏" panose="02010800040101010101" charset="-122"/>
                </a:rPr>
                <a:t>第九章</a:t>
              </a:r>
            </a:p>
          </p:txBody>
        </p:sp>
        <p:grpSp>
          <p:nvGrpSpPr>
            <p:cNvPr id="16" name="组合 15"/>
            <p:cNvGrpSpPr/>
            <p:nvPr/>
          </p:nvGrpSpPr>
          <p:grpSpPr>
            <a:xfrm>
              <a:off x="204811" y="126601"/>
              <a:ext cx="1966889" cy="305197"/>
              <a:chOff x="306410" y="1828002"/>
              <a:chExt cx="5429253" cy="900955"/>
            </a:xfrm>
          </p:grpSpPr>
          <p:grpSp>
            <p:nvGrpSpPr>
              <p:cNvPr id="17" name="组合 16"/>
              <p:cNvGrpSpPr/>
              <p:nvPr/>
            </p:nvGrpSpPr>
            <p:grpSpPr>
              <a:xfrm>
                <a:off x="1438485" y="1828003"/>
                <a:ext cx="4297178" cy="900954"/>
                <a:chOff x="511385" y="2831303"/>
                <a:chExt cx="4297178" cy="900954"/>
              </a:xfrm>
            </p:grpSpPr>
            <p:grpSp>
              <p:nvGrpSpPr>
                <p:cNvPr id="19" name="组合 18"/>
                <p:cNvGrpSpPr/>
                <p:nvPr/>
              </p:nvGrpSpPr>
              <p:grpSpPr>
                <a:xfrm>
                  <a:off x="1643460" y="2831304"/>
                  <a:ext cx="3165103" cy="900953"/>
                  <a:chOff x="1643460" y="3128803"/>
                  <a:chExt cx="3165103" cy="900953"/>
                </a:xfrm>
                <a:solidFill>
                  <a:schemeClr val="accent2"/>
                </a:solidFill>
              </p:grpSpPr>
              <p:sp>
                <p:nvSpPr>
                  <p:cNvPr id="21" name="椭圆 20"/>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22" name="椭圆 21"/>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23" name="椭圆 22"/>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20" name="椭圆 19"/>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8" name="椭圆 17"/>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p:cNvSpPr txBox="1"/>
          <p:nvPr>
            <p:custDataLst>
              <p:tags r:id="rId1"/>
            </p:custDataLst>
          </p:nvPr>
        </p:nvSpPr>
        <p:spPr>
          <a:xfrm>
            <a:off x="675311" y="1754192"/>
            <a:ext cx="5299918" cy="4131387"/>
          </a:xfrm>
          <a:prstGeom prst="rect">
            <a:avLst/>
          </a:prstGeom>
          <a:noFill/>
        </p:spPr>
        <p:txBody>
          <a:bodyPr wrap="square" rtlCol="0">
            <a:spAutoFit/>
          </a:bodyPr>
          <a:lstStyle/>
          <a:p>
            <a:pPr lvl="0" algn="just">
              <a:lnSpc>
                <a:spcPct val="150000"/>
              </a:lnSpc>
              <a:defRPr/>
            </a:pPr>
            <a:r>
              <a:rPr lang="zh-CN" sz="2400" dirty="0">
                <a:solidFill>
                  <a:schemeClr val="tx1"/>
                </a:solidFill>
                <a:latin typeface="华文中宋" panose="02010600040101010101" pitchFamily="2" charset="-122"/>
                <a:ea typeface="华文中宋" panose="02010600040101010101" pitchFamily="2" charset="-122"/>
                <a:sym typeface="+mn-ea"/>
              </a:rPr>
              <a:t>（一）决策分析的基本原则</a:t>
            </a:r>
          </a:p>
          <a:p>
            <a:pPr marL="342900" lvl="0" indent="-342900" algn="just">
              <a:lnSpc>
                <a:spcPct val="250000"/>
              </a:lnSpc>
              <a:buFont typeface="Wingdings" panose="05000000000000000000" charset="0"/>
              <a:buChar char=""/>
              <a:defRPr/>
            </a:pPr>
            <a:r>
              <a:rPr lang="zh-CN" altLang="en-US" sz="2000" b="1" dirty="0">
                <a:solidFill>
                  <a:srgbClr val="D9793F"/>
                </a:solidFill>
                <a:latin typeface="微软雅黑" panose="020B0503020204020204" pitchFamily="34" charset="-122"/>
                <a:ea typeface="微软雅黑" panose="020B0503020204020204" pitchFamily="34" charset="-122"/>
                <a:sym typeface="+mn-ea"/>
              </a:rPr>
              <a:t>决策遵循的是满意原则，而不是最优原则。</a:t>
            </a:r>
            <a:endParaRPr lang="en-US" altLang="zh-CN" sz="2000" b="1" dirty="0">
              <a:solidFill>
                <a:srgbClr val="D9793F"/>
              </a:solidFill>
              <a:latin typeface="微软雅黑" panose="020B0503020204020204" pitchFamily="34" charset="-122"/>
              <a:ea typeface="微软雅黑" panose="020B0503020204020204" pitchFamily="34" charset="-122"/>
              <a:sym typeface="+mn-ea"/>
            </a:endParaRPr>
          </a:p>
          <a:p>
            <a:pPr marL="342900" lvl="0" indent="-342900" algn="just">
              <a:lnSpc>
                <a:spcPct val="150000"/>
              </a:lnSpc>
              <a:buFont typeface="Wingdings" panose="05000000000000000000" charset="0"/>
              <a:buChar char=""/>
              <a:defRPr/>
            </a:pPr>
            <a:endParaRPr lang="zh-CN" altLang="en-US" sz="2000" dirty="0">
              <a:latin typeface="微软雅黑" panose="020B0503020204020204" pitchFamily="34" charset="-122"/>
              <a:ea typeface="微软雅黑" panose="020B0503020204020204" pitchFamily="34" charset="-122"/>
              <a:sym typeface="+mn-ea"/>
            </a:endParaRPr>
          </a:p>
          <a:p>
            <a:pPr marL="342900" lvl="0" indent="-342900" algn="just">
              <a:lnSpc>
                <a:spcPct val="150000"/>
              </a:lnSpc>
              <a:buFont typeface="Wingdings" panose="05000000000000000000" charset="0"/>
              <a:buChar char=""/>
              <a:defRPr/>
            </a:pPr>
            <a:r>
              <a:rPr lang="zh-CN" altLang="en-US" sz="2000" dirty="0">
                <a:latin typeface="微软雅黑" panose="020B0503020204020204" pitchFamily="34" charset="-122"/>
                <a:ea typeface="微软雅黑" panose="020B0503020204020204" pitchFamily="34" charset="-122"/>
                <a:sym typeface="+mn-ea"/>
              </a:rPr>
              <a:t>信息准确安全原则</a:t>
            </a:r>
          </a:p>
          <a:p>
            <a:pPr marL="342900" lvl="0" indent="-342900" algn="just">
              <a:lnSpc>
                <a:spcPct val="150000"/>
              </a:lnSpc>
              <a:buFont typeface="Wingdings" panose="05000000000000000000" charset="0"/>
              <a:buChar char=""/>
              <a:defRPr/>
            </a:pPr>
            <a:r>
              <a:rPr lang="zh-CN" altLang="en-US" sz="2000" dirty="0">
                <a:latin typeface="微软雅黑" panose="020B0503020204020204" pitchFamily="34" charset="-122"/>
                <a:ea typeface="微软雅黑" panose="020B0503020204020204" pitchFamily="34" charset="-122"/>
                <a:sym typeface="+mn-ea"/>
              </a:rPr>
              <a:t>效益原则</a:t>
            </a:r>
          </a:p>
          <a:p>
            <a:pPr marL="342900" lvl="0" indent="-342900" algn="just">
              <a:lnSpc>
                <a:spcPct val="150000"/>
              </a:lnSpc>
              <a:buFont typeface="Wingdings" panose="05000000000000000000" charset="0"/>
              <a:buChar char=""/>
              <a:defRPr/>
            </a:pPr>
            <a:r>
              <a:rPr lang="zh-CN" altLang="en-US" sz="2000" dirty="0">
                <a:latin typeface="微软雅黑" panose="020B0503020204020204" pitchFamily="34" charset="-122"/>
                <a:ea typeface="微软雅黑" panose="020B0503020204020204" pitchFamily="34" charset="-122"/>
                <a:sym typeface="+mn-ea"/>
              </a:rPr>
              <a:t>系统原则</a:t>
            </a:r>
          </a:p>
          <a:p>
            <a:pPr marL="342900" lvl="0" indent="-342900" algn="just">
              <a:lnSpc>
                <a:spcPct val="150000"/>
              </a:lnSpc>
              <a:buFont typeface="Wingdings" panose="05000000000000000000" charset="0"/>
              <a:buChar char=""/>
              <a:defRPr/>
            </a:pPr>
            <a:r>
              <a:rPr lang="zh-CN" altLang="en-US" sz="2000" dirty="0">
                <a:latin typeface="微软雅黑" panose="020B0503020204020204" pitchFamily="34" charset="-122"/>
                <a:ea typeface="微软雅黑" panose="020B0503020204020204" pitchFamily="34" charset="-122"/>
                <a:sym typeface="+mn-ea"/>
              </a:rPr>
              <a:t>科学原则</a:t>
            </a:r>
          </a:p>
          <a:p>
            <a:pPr marL="342900" lvl="0" indent="-342900" algn="just">
              <a:lnSpc>
                <a:spcPct val="150000"/>
              </a:lnSpc>
              <a:buFont typeface="Wingdings" panose="05000000000000000000" charset="0"/>
              <a:buChar char=""/>
              <a:defRPr/>
            </a:pPr>
            <a:r>
              <a:rPr lang="zh-CN" altLang="en-US" sz="2000" dirty="0">
                <a:latin typeface="微软雅黑" panose="020B0503020204020204" pitchFamily="34" charset="-122"/>
                <a:ea typeface="微软雅黑" panose="020B0503020204020204" pitchFamily="34" charset="-122"/>
                <a:sym typeface="+mn-ea"/>
              </a:rPr>
              <a:t>可行原则</a:t>
            </a:r>
            <a:endParaRPr lang="zh-CN" altLang="en-US" sz="2000" dirty="0">
              <a:solidFill>
                <a:schemeClr val="tx1"/>
              </a:solidFill>
              <a:latin typeface="微软雅黑" panose="020B0503020204020204" pitchFamily="34" charset="-122"/>
              <a:ea typeface="微软雅黑" panose="020B0503020204020204" pitchFamily="34" charset="-122"/>
              <a:sym typeface="+mn-ea"/>
            </a:endParaRPr>
          </a:p>
        </p:txBody>
      </p:sp>
      <p:grpSp>
        <p:nvGrpSpPr>
          <p:cNvPr id="5" name="组合 4"/>
          <p:cNvGrpSpPr/>
          <p:nvPr/>
        </p:nvGrpSpPr>
        <p:grpSpPr>
          <a:xfrm>
            <a:off x="733099" y="576650"/>
            <a:ext cx="926894" cy="540585"/>
            <a:chOff x="620553" y="1178992"/>
            <a:chExt cx="1806046" cy="1053325"/>
          </a:xfrm>
        </p:grpSpPr>
        <p:sp>
          <p:nvSpPr>
            <p:cNvPr id="6" name="菱形 5"/>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矩形 7"/>
          <p:cNvSpPr/>
          <p:nvPr/>
        </p:nvSpPr>
        <p:spPr>
          <a:xfrm>
            <a:off x="2053558" y="613453"/>
            <a:ext cx="2931795" cy="460375"/>
          </a:xfrm>
          <a:prstGeom prst="rect">
            <a:avLst/>
          </a:prstGeom>
        </p:spPr>
        <p:txBody>
          <a:bodyPr wrap="none">
            <a:spAutoFit/>
          </a:bodyPr>
          <a:lstStyle/>
          <a:p>
            <a:pPr lvl="0" algn="l">
              <a:defRPr/>
            </a:pPr>
            <a:r>
              <a:rPr lang="zh-CN" altLang="en-US" sz="2400" b="1" dirty="0">
                <a:solidFill>
                  <a:prstClr val="black"/>
                </a:solidFill>
                <a:latin typeface="微软雅黑" panose="020B0503020204020204" pitchFamily="34" charset="-122"/>
                <a:ea typeface="微软雅黑" panose="020B0503020204020204" pitchFamily="34" charset="-122"/>
                <a:cs typeface="宋体" panose="02010600030101010101" pitchFamily="2" charset="-122"/>
                <a:sym typeface="+mn-ea"/>
              </a:rPr>
              <a:t>二、</a:t>
            </a:r>
            <a:r>
              <a:rPr lang="zh-CN" sz="2400" b="1" dirty="0">
                <a:latin typeface="微软雅黑" panose="020B0503020204020204" pitchFamily="34" charset="-122"/>
                <a:ea typeface="微软雅黑" panose="020B0503020204020204" pitchFamily="34" charset="-122"/>
                <a:sym typeface="+mn-ea"/>
              </a:rPr>
              <a:t>群体决策的规则</a:t>
            </a:r>
            <a:endParaRPr lang="zh-CN" altLang="en-US" sz="2400" b="1" dirty="0">
              <a:solidFill>
                <a:prstClr val="black"/>
              </a:solidFill>
              <a:latin typeface="微软雅黑" panose="020B0503020204020204" pitchFamily="34" charset="-122"/>
              <a:ea typeface="微软雅黑" panose="020B0503020204020204" pitchFamily="34" charset="-122"/>
              <a:cs typeface="宋体" panose="02010600030101010101" pitchFamily="2" charset="-122"/>
              <a:sym typeface="+mn-ea"/>
            </a:endParaRPr>
          </a:p>
        </p:txBody>
      </p:sp>
      <p:cxnSp>
        <p:nvCxnSpPr>
          <p:cNvPr id="10" name="直接连接符 9"/>
          <p:cNvCxnSpPr/>
          <p:nvPr/>
        </p:nvCxnSpPr>
        <p:spPr>
          <a:xfrm>
            <a:off x="6045079" y="1880352"/>
            <a:ext cx="0" cy="4266976"/>
          </a:xfrm>
          <a:prstGeom prst="line">
            <a:avLst/>
          </a:prstGeom>
          <a:ln w="12700" cap="flat" cmpd="sng" algn="ctr">
            <a:solidFill>
              <a:schemeClr val="bg1">
                <a:lumMod val="75000"/>
              </a:schemeClr>
            </a:solidFill>
            <a:prstDash val="solid"/>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204811" y="126601"/>
            <a:ext cx="13446782" cy="6585572"/>
            <a:chOff x="204811" y="126601"/>
            <a:chExt cx="13446782" cy="6585572"/>
          </a:xfrm>
        </p:grpSpPr>
        <p:cxnSp>
          <p:nvCxnSpPr>
            <p:cNvPr id="13" name="直接连接符 12"/>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4" name="直接连接符 13"/>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5"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charset="-122"/>
                  <a:ea typeface="华文新魏" panose="02010800040101010101" charset="-122"/>
                </a:rPr>
                <a:t>第九章</a:t>
              </a:r>
            </a:p>
          </p:txBody>
        </p:sp>
        <p:grpSp>
          <p:nvGrpSpPr>
            <p:cNvPr id="16" name="组合 15"/>
            <p:cNvGrpSpPr/>
            <p:nvPr/>
          </p:nvGrpSpPr>
          <p:grpSpPr>
            <a:xfrm>
              <a:off x="204811" y="126601"/>
              <a:ext cx="1966889" cy="305197"/>
              <a:chOff x="306410" y="1828002"/>
              <a:chExt cx="5429253" cy="900955"/>
            </a:xfrm>
          </p:grpSpPr>
          <p:grpSp>
            <p:nvGrpSpPr>
              <p:cNvPr id="17" name="组合 16"/>
              <p:cNvGrpSpPr/>
              <p:nvPr/>
            </p:nvGrpSpPr>
            <p:grpSpPr>
              <a:xfrm>
                <a:off x="1438485" y="1828003"/>
                <a:ext cx="4297178" cy="900954"/>
                <a:chOff x="511385" y="2831303"/>
                <a:chExt cx="4297178" cy="900954"/>
              </a:xfrm>
            </p:grpSpPr>
            <p:grpSp>
              <p:nvGrpSpPr>
                <p:cNvPr id="19" name="组合 18"/>
                <p:cNvGrpSpPr/>
                <p:nvPr/>
              </p:nvGrpSpPr>
              <p:grpSpPr>
                <a:xfrm>
                  <a:off x="1643460" y="2831304"/>
                  <a:ext cx="3165103" cy="900953"/>
                  <a:chOff x="1643460" y="3128803"/>
                  <a:chExt cx="3165103" cy="900953"/>
                </a:xfrm>
                <a:solidFill>
                  <a:schemeClr val="accent2"/>
                </a:solidFill>
              </p:grpSpPr>
              <p:sp>
                <p:nvSpPr>
                  <p:cNvPr id="21" name="椭圆 20"/>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22" name="椭圆 21"/>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23" name="椭圆 22"/>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20" name="椭圆 19"/>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8" name="椭圆 17"/>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sp>
        <p:nvSpPr>
          <p:cNvPr id="2" name="PA_文本框 3"/>
          <p:cNvSpPr txBox="1"/>
          <p:nvPr>
            <p:custDataLst>
              <p:tags r:id="rId2"/>
            </p:custDataLst>
          </p:nvPr>
        </p:nvSpPr>
        <p:spPr>
          <a:xfrm>
            <a:off x="6184780" y="1291396"/>
            <a:ext cx="5299918" cy="5444888"/>
          </a:xfrm>
          <a:prstGeom prst="rect">
            <a:avLst/>
          </a:prstGeom>
          <a:noFill/>
        </p:spPr>
        <p:txBody>
          <a:bodyPr wrap="square" rtlCol="0">
            <a:spAutoFit/>
          </a:bodyPr>
          <a:lstStyle/>
          <a:p>
            <a:pPr lvl="0" algn="just">
              <a:lnSpc>
                <a:spcPct val="150000"/>
              </a:lnSpc>
              <a:defRPr/>
            </a:pPr>
            <a:r>
              <a:rPr lang="zh-CN" sz="2400" dirty="0">
                <a:solidFill>
                  <a:schemeClr val="tx1"/>
                </a:solidFill>
                <a:latin typeface="华文中宋" panose="02010600040101010101" pitchFamily="2" charset="-122"/>
                <a:ea typeface="华文中宋" panose="02010600040101010101" pitchFamily="2" charset="-122"/>
                <a:sym typeface="+mn-ea"/>
              </a:rPr>
              <a:t>（二）群体决策的规则</a:t>
            </a:r>
            <a:endParaRPr lang="zh-CN" altLang="en-US" sz="2400" dirty="0">
              <a:solidFill>
                <a:srgbClr val="D9793F"/>
              </a:solidFill>
              <a:latin typeface="微软雅黑" panose="020B0503020204020204" pitchFamily="34" charset="-122"/>
              <a:ea typeface="微软雅黑" panose="020B0503020204020204" pitchFamily="34" charset="-122"/>
              <a:sym typeface="+mn-ea"/>
            </a:endParaRPr>
          </a:p>
          <a:p>
            <a:pPr lvl="0" indent="0" algn="just">
              <a:lnSpc>
                <a:spcPct val="150000"/>
              </a:lnSpc>
              <a:buFont typeface="Wingdings" panose="05000000000000000000" charset="0"/>
              <a:buNone/>
              <a:defRPr/>
            </a:pPr>
            <a:r>
              <a:rPr lang="zh-CN" sz="2400" dirty="0">
                <a:solidFill>
                  <a:schemeClr val="tx1"/>
                </a:solidFill>
                <a:latin typeface="微软雅黑" panose="020B0503020204020204" pitchFamily="34" charset="-122"/>
                <a:ea typeface="微软雅黑" panose="020B0503020204020204" pitchFamily="34" charset="-122"/>
                <a:sym typeface="+mn-ea"/>
              </a:rPr>
              <a:t>（</a:t>
            </a:r>
            <a:r>
              <a:rPr lang="en-US" altLang="zh-CN" sz="2400" dirty="0">
                <a:solidFill>
                  <a:schemeClr val="tx1"/>
                </a:solidFill>
                <a:latin typeface="微软雅黑" panose="020B0503020204020204" pitchFamily="34" charset="-122"/>
                <a:ea typeface="微软雅黑" panose="020B0503020204020204" pitchFamily="34" charset="-122"/>
                <a:sym typeface="+mn-ea"/>
              </a:rPr>
              <a:t>1</a:t>
            </a:r>
            <a:r>
              <a:rPr lang="zh-CN" sz="2400" dirty="0">
                <a:solidFill>
                  <a:schemeClr val="tx1"/>
                </a:solidFill>
                <a:latin typeface="微软雅黑" panose="020B0503020204020204" pitchFamily="34" charset="-122"/>
                <a:ea typeface="微软雅黑" panose="020B0503020204020204" pitchFamily="34" charset="-122"/>
                <a:sym typeface="+mn-ea"/>
              </a:rPr>
              <a:t>）简单多数规则</a:t>
            </a:r>
          </a:p>
          <a:p>
            <a:pPr lvl="0" indent="0" algn="just">
              <a:lnSpc>
                <a:spcPct val="150000"/>
              </a:lnSpc>
              <a:buFont typeface="Wingdings" panose="05000000000000000000" charset="0"/>
              <a:buNone/>
              <a:defRPr/>
            </a:pPr>
            <a:r>
              <a:rPr lang="zh-CN" sz="2400" dirty="0">
                <a:solidFill>
                  <a:schemeClr val="tx1"/>
                </a:solidFill>
                <a:latin typeface="微软雅黑" panose="020B0503020204020204" pitchFamily="34" charset="-122"/>
                <a:ea typeface="微软雅黑" panose="020B0503020204020204" pitchFamily="34" charset="-122"/>
                <a:sym typeface="+mn-ea"/>
              </a:rPr>
              <a:t>（</a:t>
            </a:r>
            <a:r>
              <a:rPr lang="en-US" altLang="zh-CN" sz="2400" dirty="0">
                <a:solidFill>
                  <a:schemeClr val="tx1"/>
                </a:solidFill>
                <a:latin typeface="微软雅黑" panose="020B0503020204020204" pitchFamily="34" charset="-122"/>
                <a:ea typeface="微软雅黑" panose="020B0503020204020204" pitchFamily="34" charset="-122"/>
                <a:sym typeface="+mn-ea"/>
              </a:rPr>
              <a:t>2</a:t>
            </a:r>
            <a:r>
              <a:rPr lang="zh-CN" sz="2400" dirty="0">
                <a:solidFill>
                  <a:schemeClr val="tx1"/>
                </a:solidFill>
                <a:latin typeface="微软雅黑" panose="020B0503020204020204" pitchFamily="34" charset="-122"/>
                <a:ea typeface="微软雅黑" panose="020B0503020204020204" pitchFamily="34" charset="-122"/>
                <a:sym typeface="+mn-ea"/>
              </a:rPr>
              <a:t>）过半数规则</a:t>
            </a:r>
          </a:p>
          <a:p>
            <a:pPr lvl="0" indent="0" algn="just">
              <a:lnSpc>
                <a:spcPct val="150000"/>
              </a:lnSpc>
              <a:buFont typeface="Wingdings" panose="05000000000000000000" charset="0"/>
              <a:buNone/>
              <a:defRPr/>
            </a:pPr>
            <a:r>
              <a:rPr lang="zh-CN" sz="2400" dirty="0">
                <a:solidFill>
                  <a:schemeClr val="tx1"/>
                </a:solidFill>
                <a:latin typeface="微软雅黑" panose="020B0503020204020204" pitchFamily="34" charset="-122"/>
                <a:ea typeface="微软雅黑" panose="020B0503020204020204" pitchFamily="34" charset="-122"/>
                <a:sym typeface="+mn-ea"/>
              </a:rPr>
              <a:t>（</a:t>
            </a:r>
            <a:r>
              <a:rPr lang="en-US" altLang="zh-CN" sz="2400" dirty="0">
                <a:solidFill>
                  <a:schemeClr val="tx1"/>
                </a:solidFill>
                <a:latin typeface="微软雅黑" panose="020B0503020204020204" pitchFamily="34" charset="-122"/>
                <a:ea typeface="微软雅黑" panose="020B0503020204020204" pitchFamily="34" charset="-122"/>
                <a:sym typeface="+mn-ea"/>
              </a:rPr>
              <a:t>3</a:t>
            </a:r>
            <a:r>
              <a:rPr lang="zh-CN" sz="2400" dirty="0">
                <a:solidFill>
                  <a:schemeClr val="tx1"/>
                </a:solidFill>
                <a:latin typeface="微软雅黑" panose="020B0503020204020204" pitchFamily="34" charset="-122"/>
                <a:ea typeface="微软雅黑" panose="020B0503020204020204" pitchFamily="34" charset="-122"/>
                <a:sym typeface="+mn-ea"/>
              </a:rPr>
              <a:t>）康多西特规则</a:t>
            </a:r>
            <a:endParaRPr lang="zh-CN" sz="2000" dirty="0">
              <a:solidFill>
                <a:schemeClr val="tx1"/>
              </a:solidFill>
              <a:latin typeface="微软雅黑" panose="020B0503020204020204" pitchFamily="34" charset="-122"/>
              <a:ea typeface="微软雅黑" panose="020B0503020204020204" pitchFamily="34" charset="-122"/>
              <a:sym typeface="+mn-ea"/>
            </a:endParaRPr>
          </a:p>
          <a:p>
            <a:pPr marL="285750" lvl="0" indent="-285750" algn="just">
              <a:lnSpc>
                <a:spcPct val="150000"/>
              </a:lnSpc>
              <a:buFont typeface="Wingdings" panose="05000000000000000000" charset="0"/>
              <a:buChar char=""/>
              <a:defRPr/>
            </a:pPr>
            <a:r>
              <a:rPr lang="zh-CN" sz="2000" dirty="0">
                <a:solidFill>
                  <a:schemeClr val="tx1">
                    <a:lumMod val="50000"/>
                    <a:lumOff val="50000"/>
                  </a:schemeClr>
                </a:solidFill>
                <a:latin typeface="微软雅黑" panose="020B0503020204020204" pitchFamily="34" charset="-122"/>
                <a:ea typeface="微软雅黑" panose="020B0503020204020204" pitchFamily="34" charset="-122"/>
                <a:sym typeface="+mn-ea"/>
              </a:rPr>
              <a:t>在18世纪，法国数学家康多西特指出，当存在两个以上的候选方案时，只有一种方法能严格而真实地反映群体中多数成员的意愿，这就是对候选方案进行两两比较。如果存在某个候选方案，它能按过半规则击败其他所有的候选方案，则应选择此方案。</a:t>
            </a:r>
          </a:p>
          <a:p>
            <a:pPr lvl="0" indent="0" algn="just">
              <a:lnSpc>
                <a:spcPct val="150000"/>
              </a:lnSpc>
              <a:buFont typeface="Wingdings" panose="05000000000000000000" charset="0"/>
              <a:buNone/>
              <a:defRPr/>
            </a:pPr>
            <a:endParaRPr lang="zh-CN" sz="2000" dirty="0">
              <a:solidFill>
                <a:schemeClr val="tx1">
                  <a:lumMod val="50000"/>
                  <a:lumOff val="50000"/>
                </a:schemeClr>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3613196" y="3554467"/>
            <a:ext cx="1737360" cy="1890518"/>
          </a:xfrm>
          <a:prstGeom prst="rect">
            <a:avLst/>
          </a:prstGeom>
          <a:noFill/>
        </p:spPr>
        <p:txBody>
          <a:bodyPr wrap="square" rtlCol="0">
            <a:spAutoFit/>
          </a:bodyPr>
          <a:lstStyle/>
          <a:p>
            <a:pPr marL="342900" lvl="0" indent="-342900" algn="just">
              <a:lnSpc>
                <a:spcPct val="150000"/>
              </a:lnSpc>
              <a:buFont typeface="Wingdings" panose="05000000000000000000" charset="0"/>
              <a:buChar char=""/>
              <a:defRPr/>
            </a:pPr>
            <a:r>
              <a:rPr lang="zh-CN" altLang="en-US" sz="2000" dirty="0">
                <a:latin typeface="微软雅黑" panose="020B0503020204020204" pitchFamily="34" charset="-122"/>
                <a:ea typeface="微软雅黑" panose="020B0503020204020204" pitchFamily="34" charset="-122"/>
                <a:sym typeface="+mn-ea"/>
              </a:rPr>
              <a:t>选优原则</a:t>
            </a:r>
          </a:p>
          <a:p>
            <a:pPr marL="342900" lvl="0" indent="-342900" algn="just">
              <a:lnSpc>
                <a:spcPct val="150000"/>
              </a:lnSpc>
              <a:buFont typeface="Wingdings" panose="05000000000000000000" charset="0"/>
              <a:buChar char=""/>
              <a:defRPr/>
            </a:pPr>
            <a:r>
              <a:rPr lang="zh-CN" altLang="en-US" sz="2000" dirty="0">
                <a:latin typeface="微软雅黑" panose="020B0503020204020204" pitchFamily="34" charset="-122"/>
                <a:ea typeface="微软雅黑" panose="020B0503020204020204" pitchFamily="34" charset="-122"/>
                <a:sym typeface="+mn-ea"/>
              </a:rPr>
              <a:t>行动原则</a:t>
            </a:r>
          </a:p>
          <a:p>
            <a:pPr marL="342900" lvl="0" indent="-342900" algn="just">
              <a:lnSpc>
                <a:spcPct val="150000"/>
              </a:lnSpc>
              <a:buFont typeface="Wingdings" panose="05000000000000000000" charset="0"/>
              <a:buChar char=""/>
              <a:defRPr/>
            </a:pPr>
            <a:r>
              <a:rPr lang="zh-CN" altLang="en-US" sz="2000" dirty="0">
                <a:latin typeface="微软雅黑" panose="020B0503020204020204" pitchFamily="34" charset="-122"/>
                <a:ea typeface="微软雅黑" panose="020B0503020204020204" pitchFamily="34" charset="-122"/>
                <a:sym typeface="+mn-ea"/>
              </a:rPr>
              <a:t>反馈原则</a:t>
            </a:r>
            <a:endParaRPr lang="zh-CN" altLang="en-US" sz="2000" dirty="0">
              <a:solidFill>
                <a:schemeClr val="tx1"/>
              </a:solidFill>
              <a:latin typeface="微软雅黑" panose="020B0503020204020204" pitchFamily="34" charset="-122"/>
              <a:ea typeface="微软雅黑" panose="020B0503020204020204" pitchFamily="34" charset="-122"/>
              <a:sym typeface="+mn-ea"/>
            </a:endParaRPr>
          </a:p>
          <a:p>
            <a:pPr marL="342900" lvl="0" indent="-342900" algn="just">
              <a:lnSpc>
                <a:spcPct val="150000"/>
              </a:lnSpc>
              <a:buFont typeface="Wingdings" panose="05000000000000000000" charset="0"/>
              <a:buChar char=""/>
              <a:defRPr/>
            </a:pPr>
            <a:r>
              <a:rPr lang="zh-CN" altLang="en-US" sz="2000" dirty="0">
                <a:latin typeface="微软雅黑" panose="020B0503020204020204" pitchFamily="34" charset="-122"/>
                <a:ea typeface="微软雅黑" panose="020B0503020204020204" pitchFamily="34" charset="-122"/>
                <a:sym typeface="+mn-ea"/>
              </a:rPr>
              <a:t>民主原则</a:t>
            </a:r>
            <a:endParaRPr lang="zh-CN" alt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6625" y="952500"/>
            <a:ext cx="5574226" cy="4953000"/>
          </a:xfrm>
        </p:spPr>
        <p:txBody>
          <a:bodyPr>
            <a:normAutofit fontScale="92500" lnSpcReduction="20000"/>
          </a:bodyPr>
          <a:lstStyle/>
          <a:p>
            <a:pPr>
              <a:lnSpc>
                <a:spcPct val="150000"/>
              </a:lnSpc>
              <a:spcAft>
                <a:spcPts val="1200"/>
              </a:spcAft>
            </a:pPr>
            <a:r>
              <a:rPr lang="zh-CN" altLang="en-US" sz="2800" b="1" dirty="0">
                <a:solidFill>
                  <a:srgbClr val="FF0000"/>
                </a:solidFill>
              </a:rPr>
              <a:t>阿拉伯狒狒的“民主觅食”                          </a:t>
            </a:r>
          </a:p>
          <a:p>
            <a:pPr>
              <a:lnSpc>
                <a:spcPct val="150000"/>
              </a:lnSpc>
              <a:spcAft>
                <a:spcPts val="1200"/>
              </a:spcAft>
            </a:pPr>
            <a:r>
              <a:rPr lang="zh-CN" altLang="en-US" sz="2600" dirty="0">
                <a:solidFill>
                  <a:schemeClr val="tx1"/>
                </a:solidFill>
              </a:rPr>
              <a:t>一群狒狒决定去哪觅食：一只狒狒向前走了几米，停下，坐在地上，脸朝着他心仪的方向。有时，群里有几只狒狒会跟上，于是大家都继续朝那个方向前进；有时则谁都没有跟上来。这时，那个原来走出去的狒狒便无可奈何，被迫回到群里。接着招标活动重新开始</a:t>
            </a:r>
            <a:r>
              <a:rPr lang="en-US" altLang="zh-CN" sz="2600" dirty="0">
                <a:solidFill>
                  <a:schemeClr val="tx1"/>
                </a:solidFill>
              </a:rPr>
              <a:t>……</a:t>
            </a:r>
            <a:endParaRPr lang="zh-CN" altLang="en-US" sz="2600" dirty="0">
              <a:solidFill>
                <a:schemeClr val="tx1"/>
              </a:solidFill>
            </a:endParaRPr>
          </a:p>
        </p:txBody>
      </p:sp>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b="4209"/>
          <a:stretch/>
        </p:blipFill>
        <p:spPr>
          <a:xfrm>
            <a:off x="6280851" y="1749815"/>
            <a:ext cx="5256307" cy="3358369"/>
          </a:xfrm>
          <a:prstGeom prst="rect">
            <a:avLst/>
          </a:prstGeom>
        </p:spPr>
      </p:pic>
    </p:spTree>
    <p:extLst>
      <p:ext uri="{BB962C8B-B14F-4D97-AF65-F5344CB8AC3E}">
        <p14:creationId xmlns:p14="http://schemas.microsoft.com/office/powerpoint/2010/main" val="3026125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charset="-122"/>
                <a:ea typeface="华文新魏" panose="02010800040101010101" charset="-122"/>
              </a:rPr>
              <a:t>第九章</a:t>
            </a:r>
          </a:p>
        </p:txBody>
      </p:sp>
      <p:grpSp>
        <p:nvGrpSpPr>
          <p:cNvPr id="6" name="组合 5"/>
          <p:cNvGrpSpPr/>
          <p:nvPr/>
        </p:nvGrpSpPr>
        <p:grpSpPr>
          <a:xfrm>
            <a:off x="204811" y="126601"/>
            <a:ext cx="1966889" cy="305197"/>
            <a:chOff x="306410" y="1828002"/>
            <a:chExt cx="5429253" cy="900955"/>
          </a:xfrm>
        </p:grpSpPr>
        <p:grpSp>
          <p:nvGrpSpPr>
            <p:cNvPr id="7" name="组合 6"/>
            <p:cNvGrpSpPr/>
            <p:nvPr/>
          </p:nvGrpSpPr>
          <p:grpSpPr>
            <a:xfrm>
              <a:off x="1438485" y="1828003"/>
              <a:ext cx="4297178" cy="900954"/>
              <a:chOff x="511385" y="2831303"/>
              <a:chExt cx="4297178" cy="900954"/>
            </a:xfrm>
          </p:grpSpPr>
          <p:grpSp>
            <p:nvGrpSpPr>
              <p:cNvPr id="9" name="组合 8"/>
              <p:cNvGrpSpPr/>
              <p:nvPr/>
            </p:nvGrpSpPr>
            <p:grpSpPr>
              <a:xfrm>
                <a:off x="1643460" y="2831304"/>
                <a:ext cx="3165103" cy="900953"/>
                <a:chOff x="1643460" y="3128803"/>
                <a:chExt cx="3165103" cy="900953"/>
              </a:xfrm>
              <a:solidFill>
                <a:schemeClr val="accent2"/>
              </a:solidFill>
            </p:grpSpPr>
            <p:sp>
              <p:nvSpPr>
                <p:cNvPr id="11" name="椭圆 10"/>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12" name="椭圆 11"/>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13" name="椭圆 12"/>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0" name="椭圆 9"/>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8" name="椭圆 7"/>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sp>
        <p:nvSpPr>
          <p:cNvPr id="14" name="PA_文本框 3"/>
          <p:cNvSpPr txBox="1"/>
          <p:nvPr>
            <p:custDataLst>
              <p:tags r:id="rId1"/>
            </p:custDataLst>
          </p:nvPr>
        </p:nvSpPr>
        <p:spPr>
          <a:xfrm>
            <a:off x="892122" y="1579316"/>
            <a:ext cx="6101345" cy="5393271"/>
          </a:xfrm>
          <a:prstGeom prst="rect">
            <a:avLst/>
          </a:prstGeom>
          <a:noFill/>
        </p:spPr>
        <p:txBody>
          <a:bodyPr wrap="square" rtlCol="0">
            <a:spAutoFit/>
          </a:bodyPr>
          <a:lstStyle/>
          <a:p>
            <a:pPr algn="just">
              <a:lnSpc>
                <a:spcPct val="150000"/>
              </a:lnSpc>
            </a:pPr>
            <a:r>
              <a:rPr lang="zh-CN" altLang="en-US" sz="2400" dirty="0">
                <a:latin typeface="华文中宋" panose="02010600040101010101" pitchFamily="2" charset="-122"/>
                <a:ea typeface="华文中宋" panose="02010600040101010101" pitchFamily="2" charset="-122"/>
                <a:cs typeface="宋体" panose="02010600030101010101" pitchFamily="2" charset="-122"/>
                <a:sym typeface="+mn-ea"/>
              </a:rPr>
              <a:t>（一）</a:t>
            </a:r>
            <a:r>
              <a:rPr lang="en-US" altLang="zh-CN" sz="2400" dirty="0">
                <a:latin typeface="华文中宋" panose="02010600040101010101" pitchFamily="2" charset="-122"/>
                <a:ea typeface="华文中宋" panose="02010600040101010101" pitchFamily="2" charset="-122"/>
                <a:cs typeface="宋体" panose="02010600030101010101" pitchFamily="2" charset="-122"/>
                <a:sym typeface="+mn-ea"/>
              </a:rPr>
              <a:t>群体和个体的含义和特征</a:t>
            </a:r>
          </a:p>
          <a:p>
            <a:pPr marL="342900" indent="-342900" algn="just">
              <a:lnSpc>
                <a:spcPct val="150000"/>
              </a:lnSpc>
              <a:buFont typeface="Wingdings" panose="05000000000000000000" charset="0"/>
              <a:buChar char=""/>
            </a:pPr>
            <a:r>
              <a:rPr lang="zh-CN" altLang="en-US" sz="2400" dirty="0">
                <a:effectLst/>
                <a:latin typeface="微软雅黑" panose="020B0503020204020204" pitchFamily="34" charset="-122"/>
                <a:ea typeface="微软雅黑" panose="020B0503020204020204" pitchFamily="34" charset="-122"/>
                <a:sym typeface="+mn-ea"/>
              </a:rPr>
              <a:t>群体和个体的含义：</a:t>
            </a:r>
          </a:p>
          <a:p>
            <a:pPr marL="342900" indent="-342900" algn="just">
              <a:lnSpc>
                <a:spcPct val="150000"/>
              </a:lnSpc>
              <a:buFont typeface="Wingdings" panose="05000000000000000000" charset="0"/>
              <a:buChar char=""/>
            </a:pPr>
            <a:r>
              <a:rPr lang="zh-CN" altLang="en-US" sz="2400" dirty="0">
                <a:solidFill>
                  <a:schemeClr val="accent2"/>
                </a:solidFill>
                <a:effectLst/>
                <a:latin typeface="微软雅黑" panose="020B0503020204020204" pitchFamily="34" charset="-122"/>
                <a:ea typeface="微软雅黑" panose="020B0503020204020204" pitchFamily="34" charset="-122"/>
                <a:sym typeface="+mn-ea"/>
              </a:rPr>
              <a:t>个体</a:t>
            </a:r>
            <a:r>
              <a:rPr lang="zh-CN" altLang="en-US" sz="2400" dirty="0">
                <a:effectLst/>
                <a:latin typeface="微软雅黑" panose="020B0503020204020204" pitchFamily="34" charset="-122"/>
                <a:ea typeface="微软雅黑" panose="020B0503020204020204" pitchFamily="34" charset="-122"/>
                <a:sym typeface="+mn-ea"/>
              </a:rPr>
              <a:t>是指具有人的普遍自然属性与社会属性，并以独特方式行动的个人。</a:t>
            </a:r>
          </a:p>
          <a:p>
            <a:pPr marL="342900" indent="-342900" algn="just">
              <a:lnSpc>
                <a:spcPct val="150000"/>
              </a:lnSpc>
              <a:buFont typeface="Wingdings" panose="05000000000000000000" charset="0"/>
              <a:buChar char=""/>
            </a:pPr>
            <a:r>
              <a:rPr lang="zh-CN" altLang="en-US" sz="2400" dirty="0">
                <a:solidFill>
                  <a:schemeClr val="accent2"/>
                </a:solidFill>
                <a:effectLst/>
                <a:latin typeface="微软雅黑" panose="020B0503020204020204" pitchFamily="34" charset="-122"/>
                <a:ea typeface="微软雅黑" panose="020B0503020204020204" pitchFamily="34" charset="-122"/>
                <a:sym typeface="+mn-ea"/>
              </a:rPr>
              <a:t>群体</a:t>
            </a:r>
            <a:r>
              <a:rPr lang="zh-CN" altLang="en-US" sz="2400" dirty="0">
                <a:effectLst/>
                <a:latin typeface="微软雅黑" panose="020B0503020204020204" pitchFamily="34" charset="-122"/>
                <a:ea typeface="微软雅黑" panose="020B0503020204020204" pitchFamily="34" charset="-122"/>
                <a:sym typeface="+mn-ea"/>
              </a:rPr>
              <a:t>是两个或者两个以上的个体通过一定的社会关系结合在一起，他们遵循共同的行为规范，有共同的奋斗目标，在情感上互相依赖，在思想上相互影响。</a:t>
            </a:r>
            <a:endParaRPr lang="en-US" altLang="zh-CN" sz="2400" dirty="0">
              <a:latin typeface="华文中宋" panose="02010600040101010101" pitchFamily="2" charset="-122"/>
              <a:ea typeface="华文中宋" panose="02010600040101010101" pitchFamily="2" charset="-122"/>
              <a:cs typeface="宋体" panose="02010600030101010101" pitchFamily="2" charset="-122"/>
              <a:sym typeface="+mn-ea"/>
            </a:endParaRPr>
          </a:p>
          <a:p>
            <a:pPr marL="285750" lvl="0" indent="-285750" algn="just">
              <a:lnSpc>
                <a:spcPct val="150000"/>
              </a:lnSpc>
            </a:pPr>
            <a:endParaRPr lang="zh-CN" alt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宋体" panose="02010600030101010101" pitchFamily="2" charset="-122"/>
            </a:endParaRPr>
          </a:p>
          <a:p>
            <a:pPr lvl="0" indent="0" algn="just">
              <a:lnSpc>
                <a:spcPct val="150000"/>
              </a:lnSpc>
              <a:buFont typeface="Wingdings" panose="05000000000000000000" charset="0"/>
              <a:buNone/>
            </a:pPr>
            <a:endParaRPr lang="zh-CN" altLang="en-US" sz="20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宋体" panose="02010600030101010101" pitchFamily="2" charset="-122"/>
            </a:endParaRPr>
          </a:p>
        </p:txBody>
      </p:sp>
      <p:grpSp>
        <p:nvGrpSpPr>
          <p:cNvPr id="15" name="组合 14"/>
          <p:cNvGrpSpPr/>
          <p:nvPr/>
        </p:nvGrpSpPr>
        <p:grpSpPr>
          <a:xfrm>
            <a:off x="733098" y="779255"/>
            <a:ext cx="926894" cy="540585"/>
            <a:chOff x="620553" y="1178992"/>
            <a:chExt cx="1806046" cy="1053325"/>
          </a:xfrm>
        </p:grpSpPr>
        <p:sp>
          <p:nvSpPr>
            <p:cNvPr id="16" name="菱形 15"/>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7" name="菱形 16"/>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8" name="矩形 17"/>
          <p:cNvSpPr/>
          <p:nvPr/>
        </p:nvSpPr>
        <p:spPr>
          <a:xfrm>
            <a:off x="1964787" y="818714"/>
            <a:ext cx="3237230" cy="46037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cs typeface="宋体" panose="02010600030101010101" pitchFamily="2" charset="-122"/>
                <a:sym typeface="+mn-ea"/>
              </a:rPr>
              <a:t>一、群体与个体的关系</a:t>
            </a:r>
          </a:p>
        </p:txBody>
      </p:sp>
      <p:cxnSp>
        <p:nvCxnSpPr>
          <p:cNvPr id="20" name="直接连接符 19"/>
          <p:cNvCxnSpPr/>
          <p:nvPr/>
        </p:nvCxnSpPr>
        <p:spPr>
          <a:xfrm>
            <a:off x="7106228" y="1644767"/>
            <a:ext cx="0" cy="4266976"/>
          </a:xfrm>
          <a:prstGeom prst="line">
            <a:avLst/>
          </a:prstGeom>
          <a:ln w="12700" cap="flat" cmpd="sng" algn="ctr">
            <a:solidFill>
              <a:schemeClr val="bg1">
                <a:lumMod val="75000"/>
              </a:schemeClr>
            </a:solidFill>
            <a:prstDash val="solid"/>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PA_文本框 3"/>
          <p:cNvSpPr txBox="1"/>
          <p:nvPr>
            <p:custDataLst>
              <p:tags r:id="rId2"/>
            </p:custDataLst>
          </p:nvPr>
        </p:nvSpPr>
        <p:spPr>
          <a:xfrm>
            <a:off x="7092243" y="1865764"/>
            <a:ext cx="4683125" cy="4366708"/>
          </a:xfrm>
          <a:prstGeom prst="rect">
            <a:avLst/>
          </a:prstGeom>
          <a:noFill/>
        </p:spPr>
        <p:txBody>
          <a:bodyPr wrap="square" rtlCol="0">
            <a:spAutoFit/>
          </a:bodyPr>
          <a:lstStyle/>
          <a:p>
            <a:pPr marL="342900" indent="-342900" algn="just">
              <a:lnSpc>
                <a:spcPct val="150000"/>
              </a:lnSpc>
              <a:buFont typeface="Wingdings" panose="05000000000000000000" charset="0"/>
              <a:buChar char=""/>
            </a:pPr>
            <a:r>
              <a:rPr lang="zh-CN" altLang="en-US" sz="2800" dirty="0">
                <a:latin typeface="华文中宋" panose="02010600040101010101" pitchFamily="2" charset="-122"/>
                <a:ea typeface="华文中宋" panose="02010600040101010101" pitchFamily="2" charset="-122"/>
                <a:cs typeface="宋体" panose="02010600030101010101" pitchFamily="2" charset="-122"/>
                <a:sym typeface="+mn-ea"/>
              </a:rPr>
              <a:t>群体的特征：</a:t>
            </a:r>
            <a:endParaRPr lang="en-US" altLang="zh-CN" sz="2800" dirty="0">
              <a:latin typeface="华文中宋" panose="02010600040101010101" pitchFamily="2" charset="-122"/>
              <a:ea typeface="华文中宋" panose="02010600040101010101" pitchFamily="2" charset="-122"/>
              <a:cs typeface="宋体" panose="02010600030101010101" pitchFamily="2" charset="-122"/>
              <a:sym typeface="+mn-ea"/>
            </a:endParaRPr>
          </a:p>
          <a:p>
            <a:pPr algn="just">
              <a:lnSpc>
                <a:spcPct val="150000"/>
              </a:lnSpc>
            </a:pPr>
            <a:r>
              <a:rPr lang="zh-CN" altLang="en-US" sz="2800" dirty="0">
                <a:effectLst/>
                <a:latin typeface="微软雅黑" panose="020B0503020204020204" pitchFamily="34" charset="-122"/>
                <a:ea typeface="微软雅黑" panose="020B0503020204020204" pitchFamily="34" charset="-122"/>
                <a:sym typeface="+mn-ea"/>
              </a:rPr>
              <a:t>（</a:t>
            </a:r>
            <a:r>
              <a:rPr lang="en-US" altLang="zh-CN" sz="2800" dirty="0">
                <a:effectLst/>
                <a:latin typeface="微软雅黑" panose="020B0503020204020204" pitchFamily="34" charset="-122"/>
                <a:ea typeface="微软雅黑" panose="020B0503020204020204" pitchFamily="34" charset="-122"/>
                <a:sym typeface="+mn-ea"/>
              </a:rPr>
              <a:t>1</a:t>
            </a:r>
            <a:r>
              <a:rPr lang="zh-CN" altLang="en-US" sz="2800" dirty="0">
                <a:effectLst/>
                <a:latin typeface="微软雅黑" panose="020B0503020204020204" pitchFamily="34" charset="-122"/>
                <a:ea typeface="微软雅黑" panose="020B0503020204020204" pitchFamily="34" charset="-122"/>
                <a:sym typeface="+mn-ea"/>
              </a:rPr>
              <a:t>）</a:t>
            </a:r>
            <a:r>
              <a:rPr lang="en-US" altLang="zh-CN" sz="2800" dirty="0">
                <a:effectLst/>
                <a:latin typeface="微软雅黑" panose="020B0503020204020204" pitchFamily="34" charset="-122"/>
                <a:ea typeface="微软雅黑" panose="020B0503020204020204" pitchFamily="34" charset="-122"/>
                <a:sym typeface="+mn-ea"/>
              </a:rPr>
              <a:t>有持续的互动</a:t>
            </a:r>
          </a:p>
          <a:p>
            <a:pPr algn="just">
              <a:lnSpc>
                <a:spcPct val="150000"/>
              </a:lnSpc>
            </a:pPr>
            <a:r>
              <a:rPr lang="zh-CN" altLang="en-US" sz="2800" dirty="0">
                <a:effectLst/>
                <a:latin typeface="微软雅黑" panose="020B0503020204020204" pitchFamily="34" charset="-122"/>
                <a:ea typeface="微软雅黑" panose="020B0503020204020204" pitchFamily="34" charset="-122"/>
                <a:sym typeface="+mn-ea"/>
              </a:rPr>
              <a:t>（</a:t>
            </a:r>
            <a:r>
              <a:rPr lang="en-US" altLang="zh-CN" sz="2800" dirty="0">
                <a:effectLst/>
                <a:latin typeface="微软雅黑" panose="020B0503020204020204" pitchFamily="34" charset="-122"/>
                <a:ea typeface="微软雅黑" panose="020B0503020204020204" pitchFamily="34" charset="-122"/>
                <a:sym typeface="+mn-ea"/>
              </a:rPr>
              <a:t>2</a:t>
            </a:r>
            <a:r>
              <a:rPr lang="zh-CN" altLang="en-US" sz="2800" dirty="0">
                <a:effectLst/>
                <a:latin typeface="微软雅黑" panose="020B0503020204020204" pitchFamily="34" charset="-122"/>
                <a:ea typeface="微软雅黑" panose="020B0503020204020204" pitchFamily="34" charset="-122"/>
                <a:sym typeface="+mn-ea"/>
              </a:rPr>
              <a:t>）有一定的行为规范</a:t>
            </a:r>
          </a:p>
          <a:p>
            <a:pPr algn="just">
              <a:lnSpc>
                <a:spcPct val="150000"/>
              </a:lnSpc>
            </a:pPr>
            <a:r>
              <a:rPr lang="zh-CN" altLang="en-US" sz="2800" dirty="0">
                <a:effectLst/>
                <a:latin typeface="微软雅黑" panose="020B0503020204020204" pitchFamily="34" charset="-122"/>
                <a:ea typeface="微软雅黑" panose="020B0503020204020204" pitchFamily="34" charset="-122"/>
                <a:sym typeface="+mn-ea"/>
              </a:rPr>
              <a:t>（</a:t>
            </a:r>
            <a:r>
              <a:rPr lang="en-US" altLang="zh-CN" sz="2800" dirty="0">
                <a:effectLst/>
                <a:latin typeface="微软雅黑" panose="020B0503020204020204" pitchFamily="34" charset="-122"/>
                <a:ea typeface="微软雅黑" panose="020B0503020204020204" pitchFamily="34" charset="-122"/>
                <a:sym typeface="+mn-ea"/>
              </a:rPr>
              <a:t>3</a:t>
            </a:r>
            <a:r>
              <a:rPr lang="zh-CN" altLang="en-US" sz="2800" dirty="0">
                <a:effectLst/>
                <a:latin typeface="微软雅黑" panose="020B0503020204020204" pitchFamily="34" charset="-122"/>
                <a:ea typeface="微软雅黑" panose="020B0503020204020204" pitchFamily="34" charset="-122"/>
                <a:sym typeface="+mn-ea"/>
              </a:rPr>
              <a:t>）有一致的目标</a:t>
            </a:r>
          </a:p>
          <a:p>
            <a:pPr algn="just">
              <a:lnSpc>
                <a:spcPct val="150000"/>
              </a:lnSpc>
            </a:pPr>
            <a:r>
              <a:rPr lang="zh-CN" altLang="en-US" sz="2800" dirty="0">
                <a:effectLst/>
                <a:latin typeface="微软雅黑" panose="020B0503020204020204" pitchFamily="34" charset="-122"/>
                <a:ea typeface="微软雅黑" panose="020B0503020204020204" pitchFamily="34" charset="-122"/>
                <a:sym typeface="+mn-ea"/>
              </a:rPr>
              <a:t>（</a:t>
            </a:r>
            <a:r>
              <a:rPr lang="en-US" altLang="zh-CN" sz="2800" dirty="0">
                <a:effectLst/>
                <a:latin typeface="微软雅黑" panose="020B0503020204020204" pitchFamily="34" charset="-122"/>
                <a:ea typeface="微软雅黑" panose="020B0503020204020204" pitchFamily="34" charset="-122"/>
                <a:sym typeface="+mn-ea"/>
              </a:rPr>
              <a:t>4</a:t>
            </a:r>
            <a:r>
              <a:rPr lang="zh-CN" altLang="en-US" sz="2800" dirty="0">
                <a:effectLst/>
                <a:latin typeface="微软雅黑" panose="020B0503020204020204" pitchFamily="34" charset="-122"/>
                <a:ea typeface="微软雅黑" panose="020B0503020204020204" pitchFamily="34" charset="-122"/>
                <a:sym typeface="+mn-ea"/>
              </a:rPr>
              <a:t>）有比较明确的成员关系</a:t>
            </a:r>
          </a:p>
          <a:p>
            <a:pPr lvl="0" algn="just">
              <a:lnSpc>
                <a:spcPct val="150000"/>
              </a:lnSpc>
            </a:pPr>
            <a:endParaRPr lang="zh-CN" altLang="en-US" sz="24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宋体" panose="02010600030101010101" pitchFamily="2" charset="-122"/>
            </a:endParaRPr>
          </a:p>
          <a:p>
            <a:pPr lvl="0" indent="0" algn="just">
              <a:lnSpc>
                <a:spcPct val="150000"/>
              </a:lnSpc>
              <a:buFont typeface="Wingdings" panose="05000000000000000000" charset="0"/>
              <a:buNone/>
            </a:pPr>
            <a:endParaRPr lang="zh-CN" altLang="en-US" sz="24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p:cNvSpPr txBox="1"/>
          <p:nvPr>
            <p:custDataLst>
              <p:tags r:id="rId1"/>
            </p:custDataLst>
          </p:nvPr>
        </p:nvSpPr>
        <p:spPr>
          <a:xfrm>
            <a:off x="614679" y="1589405"/>
            <a:ext cx="9891837" cy="3720377"/>
          </a:xfrm>
          <a:prstGeom prst="rect">
            <a:avLst/>
          </a:prstGeom>
          <a:noFill/>
        </p:spPr>
        <p:txBody>
          <a:bodyPr wrap="square" rtlCol="0">
            <a:spAutoFit/>
          </a:bodyPr>
          <a:lstStyle/>
          <a:p>
            <a:pPr lvl="0" algn="just">
              <a:lnSpc>
                <a:spcPct val="150000"/>
              </a:lnSpc>
              <a:spcBef>
                <a:spcPts val="2400"/>
              </a:spcBef>
              <a:defRPr/>
            </a:pPr>
            <a:r>
              <a:rPr lang="zh-CN" sz="2400" dirty="0">
                <a:solidFill>
                  <a:schemeClr val="tx1"/>
                </a:solidFill>
                <a:latin typeface="华文中宋" panose="02010600040101010101" pitchFamily="2" charset="-122"/>
                <a:ea typeface="华文中宋" panose="02010600040101010101" pitchFamily="2" charset="-122"/>
                <a:sym typeface="+mn-ea"/>
              </a:rPr>
              <a:t>（一）群体决策的好处</a:t>
            </a:r>
          </a:p>
          <a:p>
            <a:pPr lvl="0" indent="0" algn="just">
              <a:lnSpc>
                <a:spcPct val="150000"/>
              </a:lnSpc>
              <a:spcBef>
                <a:spcPts val="2400"/>
              </a:spcBef>
              <a:buFont typeface="Wingdings" panose="05000000000000000000" charset="0"/>
              <a:buNone/>
              <a:defRPr/>
            </a:pPr>
            <a:r>
              <a:rPr lang="en-US" altLang="zh-CN" sz="2400" dirty="0">
                <a:solidFill>
                  <a:schemeClr val="tx1"/>
                </a:solidFill>
                <a:latin typeface="微软雅黑" panose="020B0503020204020204" pitchFamily="34" charset="-122"/>
                <a:ea typeface="微软雅黑" panose="020B0503020204020204" pitchFamily="34" charset="-122"/>
                <a:sym typeface="+mn-ea"/>
              </a:rPr>
              <a:t>1. </a:t>
            </a:r>
            <a:r>
              <a:rPr lang="en-US" altLang="zh-CN" sz="2400" dirty="0" err="1">
                <a:solidFill>
                  <a:schemeClr val="tx1"/>
                </a:solidFill>
                <a:latin typeface="微软雅黑" panose="020B0503020204020204" pitchFamily="34" charset="-122"/>
                <a:ea typeface="微软雅黑" panose="020B0503020204020204" pitchFamily="34" charset="-122"/>
                <a:sym typeface="+mn-ea"/>
              </a:rPr>
              <a:t>群体决策能够利用更多的知识优势，借助更多的信息</a:t>
            </a:r>
            <a:r>
              <a:rPr lang="en-US" altLang="zh-CN" sz="2400" dirty="0">
                <a:solidFill>
                  <a:schemeClr val="tx1"/>
                </a:solidFill>
                <a:latin typeface="微软雅黑" panose="020B0503020204020204" pitchFamily="34" charset="-122"/>
                <a:ea typeface="微软雅黑" panose="020B0503020204020204" pitchFamily="34" charset="-122"/>
                <a:sym typeface="+mn-ea"/>
              </a:rPr>
              <a:t>，</a:t>
            </a:r>
            <a:r>
              <a:rPr lang="zh-CN" altLang="en-US" sz="2400" dirty="0">
                <a:latin typeface="微软雅黑" panose="020B0503020204020204" pitchFamily="34" charset="-122"/>
                <a:ea typeface="微软雅黑" panose="020B0503020204020204" pitchFamily="34" charset="-122"/>
                <a:sym typeface="+mn-ea"/>
              </a:rPr>
              <a:t>集中不同领域成员的智慧，</a:t>
            </a:r>
            <a:r>
              <a:rPr lang="en-US" altLang="zh-CN" sz="2400" dirty="0" err="1">
                <a:solidFill>
                  <a:schemeClr val="tx1"/>
                </a:solidFill>
                <a:latin typeface="微软雅黑" panose="020B0503020204020204" pitchFamily="34" charset="-122"/>
                <a:ea typeface="微软雅黑" panose="020B0503020204020204" pitchFamily="34" charset="-122"/>
                <a:sym typeface="+mn-ea"/>
              </a:rPr>
              <a:t>形成更多的可行性方案</a:t>
            </a:r>
            <a:r>
              <a:rPr lang="zh-CN" altLang="en-US" sz="2400" dirty="0">
                <a:solidFill>
                  <a:schemeClr val="tx1"/>
                </a:solidFill>
                <a:latin typeface="微软雅黑" panose="020B0503020204020204" pitchFamily="34" charset="-122"/>
                <a:ea typeface="微软雅黑" panose="020B0503020204020204" pitchFamily="34" charset="-122"/>
                <a:sym typeface="+mn-ea"/>
              </a:rPr>
              <a:t>。</a:t>
            </a:r>
            <a:endParaRPr lang="en-US" altLang="zh-CN" sz="2400" dirty="0">
              <a:solidFill>
                <a:schemeClr val="tx1"/>
              </a:solidFill>
              <a:latin typeface="微软雅黑" panose="020B0503020204020204" pitchFamily="34" charset="-122"/>
              <a:ea typeface="微软雅黑" panose="020B0503020204020204" pitchFamily="34" charset="-122"/>
              <a:sym typeface="+mn-ea"/>
            </a:endParaRPr>
          </a:p>
          <a:p>
            <a:pPr lvl="0" indent="0" algn="just">
              <a:lnSpc>
                <a:spcPct val="150000"/>
              </a:lnSpc>
              <a:spcBef>
                <a:spcPts val="2400"/>
              </a:spcBef>
              <a:buFont typeface="Wingdings" panose="05000000000000000000" charset="0"/>
              <a:buNone/>
              <a:defRPr/>
            </a:pPr>
            <a:r>
              <a:rPr lang="en-US" altLang="zh-CN" sz="2400" dirty="0">
                <a:solidFill>
                  <a:schemeClr val="tx1"/>
                </a:solidFill>
                <a:latin typeface="微软雅黑" panose="020B0503020204020204" pitchFamily="34" charset="-122"/>
                <a:ea typeface="微软雅黑" panose="020B0503020204020204" pitchFamily="34" charset="-122"/>
                <a:sym typeface="+mn-ea"/>
              </a:rPr>
              <a:t>2. </a:t>
            </a:r>
            <a:r>
              <a:rPr lang="en-US" altLang="zh-CN" sz="2400" dirty="0" err="1">
                <a:solidFill>
                  <a:schemeClr val="tx1"/>
                </a:solidFill>
                <a:latin typeface="微软雅黑" panose="020B0503020204020204" pitchFamily="34" charset="-122"/>
                <a:ea typeface="微软雅黑" panose="020B0503020204020204" pitchFamily="34" charset="-122"/>
                <a:sym typeface="+mn-ea"/>
              </a:rPr>
              <a:t>群体决策容易得到普遍的认同，有助于决策的顺利实施</a:t>
            </a:r>
            <a:r>
              <a:rPr lang="en-US" altLang="zh-CN" sz="2400" dirty="0">
                <a:solidFill>
                  <a:schemeClr val="tx1"/>
                </a:solidFill>
                <a:latin typeface="微软雅黑" panose="020B0503020204020204" pitchFamily="34" charset="-122"/>
                <a:ea typeface="微软雅黑" panose="020B0503020204020204" pitchFamily="34" charset="-122"/>
                <a:sym typeface="+mn-ea"/>
              </a:rPr>
              <a:t>。</a:t>
            </a:r>
          </a:p>
          <a:p>
            <a:pPr lvl="0" indent="0" algn="just">
              <a:lnSpc>
                <a:spcPct val="150000"/>
              </a:lnSpc>
              <a:spcBef>
                <a:spcPts val="2400"/>
              </a:spcBef>
              <a:buFont typeface="Wingdings" panose="05000000000000000000" charset="0"/>
              <a:buNone/>
              <a:defRPr/>
            </a:pPr>
            <a:r>
              <a:rPr lang="en-US" altLang="zh-CN" sz="2400" dirty="0">
                <a:solidFill>
                  <a:schemeClr val="tx1"/>
                </a:solidFill>
                <a:latin typeface="微软雅黑" panose="020B0503020204020204" pitchFamily="34" charset="-122"/>
                <a:ea typeface="微软雅黑" panose="020B0503020204020204" pitchFamily="34" charset="-122"/>
                <a:sym typeface="+mn-ea"/>
              </a:rPr>
              <a:t>3. </a:t>
            </a:r>
            <a:r>
              <a:rPr lang="en-US" altLang="zh-CN" sz="2400" dirty="0" err="1">
                <a:solidFill>
                  <a:schemeClr val="tx1"/>
                </a:solidFill>
                <a:latin typeface="微软雅黑" panose="020B0503020204020204" pitchFamily="34" charset="-122"/>
                <a:ea typeface="微软雅黑" panose="020B0503020204020204" pitchFamily="34" charset="-122"/>
                <a:sym typeface="+mn-ea"/>
              </a:rPr>
              <a:t>群体决策有利于使人们勇于承担风险</a:t>
            </a:r>
            <a:r>
              <a:rPr lang="en-US" altLang="zh-CN" sz="2400" dirty="0">
                <a:solidFill>
                  <a:schemeClr val="tx1"/>
                </a:solidFill>
                <a:latin typeface="微软雅黑" panose="020B0503020204020204" pitchFamily="34" charset="-122"/>
                <a:ea typeface="微软雅黑" panose="020B0503020204020204" pitchFamily="34" charset="-122"/>
                <a:sym typeface="+mn-ea"/>
              </a:rPr>
              <a:t>。</a:t>
            </a:r>
          </a:p>
        </p:txBody>
      </p:sp>
      <p:grpSp>
        <p:nvGrpSpPr>
          <p:cNvPr id="5" name="组合 4"/>
          <p:cNvGrpSpPr/>
          <p:nvPr/>
        </p:nvGrpSpPr>
        <p:grpSpPr>
          <a:xfrm>
            <a:off x="733099" y="576650"/>
            <a:ext cx="926894" cy="540585"/>
            <a:chOff x="620553" y="1178992"/>
            <a:chExt cx="1806046" cy="1053325"/>
          </a:xfrm>
        </p:grpSpPr>
        <p:sp>
          <p:nvSpPr>
            <p:cNvPr id="6" name="菱形 5"/>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矩形 7"/>
          <p:cNvSpPr/>
          <p:nvPr/>
        </p:nvSpPr>
        <p:spPr>
          <a:xfrm>
            <a:off x="2053558" y="613453"/>
            <a:ext cx="3877985" cy="461665"/>
          </a:xfrm>
          <a:prstGeom prst="rect">
            <a:avLst/>
          </a:prstGeom>
        </p:spPr>
        <p:txBody>
          <a:bodyPr wrap="none">
            <a:spAutoFit/>
          </a:bodyPr>
          <a:lstStyle/>
          <a:p>
            <a:pPr lvl="0">
              <a:defRPr/>
            </a:pPr>
            <a:r>
              <a:rPr lang="zh-CN" altLang="en-US" sz="2400" b="1" dirty="0">
                <a:solidFill>
                  <a:prstClr val="black"/>
                </a:solidFill>
                <a:latin typeface="微软雅黑" panose="020B0503020204020204" pitchFamily="34" charset="-122"/>
                <a:ea typeface="微软雅黑" panose="020B0503020204020204" pitchFamily="34" charset="-122"/>
                <a:cs typeface="宋体" panose="02010600030101010101" pitchFamily="2" charset="-122"/>
                <a:sym typeface="+mn-ea"/>
              </a:rPr>
              <a:t>三、群体决策的利弊和特征</a:t>
            </a:r>
          </a:p>
        </p:txBody>
      </p:sp>
      <p:grpSp>
        <p:nvGrpSpPr>
          <p:cNvPr id="11" name="组合 10"/>
          <p:cNvGrpSpPr/>
          <p:nvPr/>
        </p:nvGrpSpPr>
        <p:grpSpPr>
          <a:xfrm>
            <a:off x="204811" y="126601"/>
            <a:ext cx="13446782" cy="6585572"/>
            <a:chOff x="204811" y="126601"/>
            <a:chExt cx="13446782" cy="6585572"/>
          </a:xfrm>
        </p:grpSpPr>
        <p:cxnSp>
          <p:nvCxnSpPr>
            <p:cNvPr id="13" name="直接连接符 12"/>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4" name="直接连接符 13"/>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5"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charset="-122"/>
                  <a:ea typeface="华文新魏" panose="02010800040101010101" charset="-122"/>
                </a:rPr>
                <a:t>第九章</a:t>
              </a:r>
            </a:p>
          </p:txBody>
        </p:sp>
        <p:grpSp>
          <p:nvGrpSpPr>
            <p:cNvPr id="16" name="组合 15"/>
            <p:cNvGrpSpPr/>
            <p:nvPr/>
          </p:nvGrpSpPr>
          <p:grpSpPr>
            <a:xfrm>
              <a:off x="204811" y="126601"/>
              <a:ext cx="1966889" cy="305197"/>
              <a:chOff x="306410" y="1828002"/>
              <a:chExt cx="5429253" cy="900955"/>
            </a:xfrm>
          </p:grpSpPr>
          <p:grpSp>
            <p:nvGrpSpPr>
              <p:cNvPr id="17" name="组合 16"/>
              <p:cNvGrpSpPr/>
              <p:nvPr/>
            </p:nvGrpSpPr>
            <p:grpSpPr>
              <a:xfrm>
                <a:off x="1438485" y="1828003"/>
                <a:ext cx="4297178" cy="900954"/>
                <a:chOff x="511385" y="2831303"/>
                <a:chExt cx="4297178" cy="900954"/>
              </a:xfrm>
            </p:grpSpPr>
            <p:grpSp>
              <p:nvGrpSpPr>
                <p:cNvPr id="19" name="组合 18"/>
                <p:cNvGrpSpPr/>
                <p:nvPr/>
              </p:nvGrpSpPr>
              <p:grpSpPr>
                <a:xfrm>
                  <a:off x="1643460" y="2831304"/>
                  <a:ext cx="3165103" cy="900953"/>
                  <a:chOff x="1643460" y="3128803"/>
                  <a:chExt cx="3165103" cy="900953"/>
                </a:xfrm>
                <a:solidFill>
                  <a:schemeClr val="accent2"/>
                </a:solidFill>
              </p:grpSpPr>
              <p:sp>
                <p:nvSpPr>
                  <p:cNvPr id="21" name="椭圆 20"/>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22" name="椭圆 21"/>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23" name="椭圆 22"/>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20" name="椭圆 19"/>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8" name="椭圆 17"/>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pic>
        <p:nvPicPr>
          <p:cNvPr id="3" name="图片 2" descr="头脑风暴"/>
          <p:cNvPicPr>
            <a:picLocks noChangeAspect="1"/>
          </p:cNvPicPr>
          <p:nvPr/>
        </p:nvPicPr>
        <p:blipFill>
          <a:blip r:embed="rId3"/>
          <a:stretch>
            <a:fillRect/>
          </a:stretch>
        </p:blipFill>
        <p:spPr>
          <a:xfrm>
            <a:off x="8641843" y="3718937"/>
            <a:ext cx="2531202" cy="190068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p:cNvSpPr txBox="1"/>
          <p:nvPr>
            <p:custDataLst>
              <p:tags r:id="rId1"/>
            </p:custDataLst>
          </p:nvPr>
        </p:nvSpPr>
        <p:spPr>
          <a:xfrm>
            <a:off x="1282525" y="1424659"/>
            <a:ext cx="9385475" cy="6121035"/>
          </a:xfrm>
          <a:prstGeom prst="rect">
            <a:avLst/>
          </a:prstGeom>
          <a:noFill/>
        </p:spPr>
        <p:txBody>
          <a:bodyPr wrap="square" rtlCol="0">
            <a:spAutoFit/>
          </a:bodyPr>
          <a:lstStyle/>
          <a:p>
            <a:pPr lvl="0" algn="just">
              <a:lnSpc>
                <a:spcPct val="150000"/>
              </a:lnSpc>
              <a:spcBef>
                <a:spcPts val="600"/>
              </a:spcBef>
              <a:defRPr/>
            </a:pPr>
            <a:r>
              <a:rPr lang="zh-CN" sz="2800" dirty="0">
                <a:solidFill>
                  <a:schemeClr val="tx1"/>
                </a:solidFill>
                <a:latin typeface="华文中宋" panose="02010600040101010101" pitchFamily="2" charset="-122"/>
                <a:ea typeface="华文中宋" panose="02010600040101010101" pitchFamily="2" charset="-122"/>
                <a:sym typeface="+mn-ea"/>
              </a:rPr>
              <a:t>（二）群体思维</a:t>
            </a:r>
          </a:p>
          <a:p>
            <a:pPr marL="285750" lvl="0" indent="-285750" algn="just">
              <a:lnSpc>
                <a:spcPct val="150000"/>
              </a:lnSpc>
              <a:spcBef>
                <a:spcPts val="600"/>
              </a:spcBef>
              <a:buFont typeface="Wingdings" panose="05000000000000000000" charset="0"/>
              <a:buChar char=""/>
              <a:defRPr/>
            </a:pPr>
            <a:r>
              <a:rPr sz="2400" dirty="0">
                <a:solidFill>
                  <a:schemeClr val="accent2"/>
                </a:solidFill>
                <a:latin typeface="微软雅黑" panose="020B0503020204020204" pitchFamily="34" charset="-122"/>
                <a:ea typeface="微软雅黑" panose="020B0503020204020204" pitchFamily="34" charset="-122"/>
                <a:sym typeface="+mn-ea"/>
              </a:rPr>
              <a:t>群体思维（group thinking）</a:t>
            </a:r>
            <a:r>
              <a:rPr sz="2400" dirty="0">
                <a:solidFill>
                  <a:schemeClr val="tx1"/>
                </a:solidFill>
                <a:latin typeface="微软雅黑" panose="020B0503020204020204" pitchFamily="34" charset="-122"/>
                <a:ea typeface="微软雅黑" panose="020B0503020204020204" pitchFamily="34" charset="-122"/>
                <a:sym typeface="+mn-ea"/>
              </a:rPr>
              <a:t>，是指高内聚力的群体认为他们的决策一定没有错误，为了维持群体表面上的一致，所有成员都倾向于坚定地支持群体的决定，与此不一致的其他可行方案被忽视。</a:t>
            </a:r>
          </a:p>
          <a:p>
            <a:pPr marL="285750" lvl="0" indent="-285750" algn="just">
              <a:lnSpc>
                <a:spcPct val="150000"/>
              </a:lnSpc>
              <a:spcBef>
                <a:spcPts val="600"/>
              </a:spcBef>
              <a:buFont typeface="Wingdings" panose="05000000000000000000" charset="0"/>
              <a:buChar char=""/>
              <a:defRPr/>
            </a:pPr>
            <a:r>
              <a:rPr lang="zh-CN" sz="2400" dirty="0">
                <a:solidFill>
                  <a:schemeClr val="tx1"/>
                </a:solidFill>
                <a:latin typeface="微软雅黑" panose="020B0503020204020204" pitchFamily="34" charset="-122"/>
                <a:ea typeface="微软雅黑" panose="020B0503020204020204" pitchFamily="34" charset="-122"/>
                <a:sym typeface="+mn-ea"/>
              </a:rPr>
              <a:t>产生原因：</a:t>
            </a:r>
            <a:r>
              <a:rPr sz="2400" dirty="0" err="1">
                <a:solidFill>
                  <a:schemeClr val="tx1"/>
                </a:solidFill>
                <a:latin typeface="微软雅黑" panose="020B0503020204020204" pitchFamily="34" charset="-122"/>
                <a:ea typeface="微软雅黑" panose="020B0503020204020204" pitchFamily="34" charset="-122"/>
                <a:sym typeface="+mn-ea"/>
              </a:rPr>
              <a:t>群体成员间极高的</a:t>
            </a:r>
            <a:r>
              <a:rPr sz="2400" dirty="0" err="1">
                <a:solidFill>
                  <a:schemeClr val="accent2"/>
                </a:solidFill>
                <a:latin typeface="微软雅黑" panose="020B0503020204020204" pitchFamily="34" charset="-122"/>
                <a:ea typeface="微软雅黑" panose="020B0503020204020204" pitchFamily="34" charset="-122"/>
                <a:sym typeface="+mn-ea"/>
              </a:rPr>
              <a:t>凝聚力</a:t>
            </a:r>
            <a:r>
              <a:rPr sz="2400" dirty="0" err="1">
                <a:solidFill>
                  <a:schemeClr val="tx1"/>
                </a:solidFill>
                <a:latin typeface="微软雅黑" panose="020B0503020204020204" pitchFamily="34" charset="-122"/>
                <a:ea typeface="微软雅黑" panose="020B0503020204020204" pitchFamily="34" charset="-122"/>
                <a:sym typeface="+mn-ea"/>
              </a:rPr>
              <a:t>和</a:t>
            </a:r>
            <a:r>
              <a:rPr sz="2400" dirty="0" err="1">
                <a:solidFill>
                  <a:schemeClr val="accent2"/>
                </a:solidFill>
                <a:latin typeface="微软雅黑" panose="020B0503020204020204" pitchFamily="34" charset="-122"/>
                <a:ea typeface="微软雅黑" panose="020B0503020204020204" pitchFamily="34" charset="-122"/>
                <a:sym typeface="+mn-ea"/>
              </a:rPr>
              <a:t>群体规则</a:t>
            </a:r>
            <a:endParaRPr sz="2400" dirty="0">
              <a:solidFill>
                <a:schemeClr val="tx1"/>
              </a:solidFill>
              <a:latin typeface="微软雅黑" panose="020B0503020204020204" pitchFamily="34" charset="-122"/>
              <a:ea typeface="微软雅黑" panose="020B0503020204020204" pitchFamily="34" charset="-122"/>
              <a:sym typeface="+mn-ea"/>
            </a:endParaRPr>
          </a:p>
          <a:p>
            <a:pPr marL="285750" lvl="0" indent="-285750" algn="just">
              <a:lnSpc>
                <a:spcPct val="150000"/>
              </a:lnSpc>
              <a:spcBef>
                <a:spcPts val="600"/>
              </a:spcBef>
              <a:buFont typeface="Wingdings" panose="05000000000000000000" charset="0"/>
              <a:buChar char=""/>
              <a:defRPr/>
            </a:pPr>
            <a:r>
              <a:rPr lang="zh-CN" sz="2400" dirty="0">
                <a:solidFill>
                  <a:schemeClr val="tx1"/>
                </a:solidFill>
                <a:latin typeface="微软雅黑" panose="020B0503020204020204" pitchFamily="34" charset="-122"/>
                <a:ea typeface="微软雅黑" panose="020B0503020204020204" pitchFamily="34" charset="-122"/>
                <a:sym typeface="+mn-ea"/>
              </a:rPr>
              <a:t>如何预防群体思维？</a:t>
            </a:r>
          </a:p>
          <a:p>
            <a:pPr marL="464185" lvl="0" indent="-285750" algn="just" fontAlgn="auto">
              <a:lnSpc>
                <a:spcPct val="150000"/>
              </a:lnSpc>
              <a:spcBef>
                <a:spcPts val="600"/>
              </a:spcBef>
              <a:buFont typeface="Wingdings" panose="05000000000000000000" charset="0"/>
              <a:buChar char=""/>
              <a:defRPr/>
            </a:pPr>
            <a:r>
              <a:rPr sz="2400" dirty="0">
                <a:solidFill>
                  <a:schemeClr val="tx1"/>
                </a:solidFill>
                <a:latin typeface="微软雅黑" panose="020B0503020204020204" pitchFamily="34" charset="-122"/>
                <a:ea typeface="微软雅黑" panose="020B0503020204020204" pitchFamily="34" charset="-122"/>
                <a:sym typeface="+mn-ea"/>
              </a:rPr>
              <a:t>詹尼斯的10种办法</a:t>
            </a:r>
            <a:r>
              <a:rPr lang="zh-CN" altLang="en-US" sz="2400" dirty="0">
                <a:solidFill>
                  <a:schemeClr val="tx1"/>
                </a:solidFill>
                <a:latin typeface="微软雅黑" panose="020B0503020204020204" pitchFamily="34" charset="-122"/>
                <a:ea typeface="微软雅黑" panose="020B0503020204020204" pitchFamily="34" charset="-122"/>
                <a:sym typeface="+mn-ea"/>
              </a:rPr>
              <a:t>（</a:t>
            </a:r>
            <a:r>
              <a:rPr lang="en-US" altLang="zh-CN" sz="2400" dirty="0">
                <a:solidFill>
                  <a:schemeClr val="tx1"/>
                </a:solidFill>
                <a:latin typeface="微软雅黑" panose="020B0503020204020204" pitchFamily="34" charset="-122"/>
                <a:ea typeface="微软雅黑" panose="020B0503020204020204" pitchFamily="34" charset="-122"/>
                <a:sym typeface="+mn-ea"/>
              </a:rPr>
              <a:t>e.g.,</a:t>
            </a:r>
            <a:r>
              <a:rPr lang="zh-CN" altLang="en-US" sz="2000" b="1" dirty="0"/>
              <a:t>制定一位或多位成员充当反对者角色，专门提出反对意见</a:t>
            </a:r>
            <a:r>
              <a:rPr lang="zh-CN" altLang="en-US" sz="2000" dirty="0"/>
              <a:t>‌：通过设立反对者角色，可以引入新的视角和挑战现有的决策‌。</a:t>
            </a:r>
            <a:r>
              <a:rPr lang="zh-CN" altLang="en-US" sz="2400" dirty="0">
                <a:solidFill>
                  <a:schemeClr val="tx1"/>
                </a:solidFill>
                <a:latin typeface="微软雅黑" panose="020B0503020204020204" pitchFamily="34" charset="-122"/>
                <a:ea typeface="微软雅黑" panose="020B0503020204020204" pitchFamily="34" charset="-122"/>
                <a:sym typeface="+mn-ea"/>
              </a:rPr>
              <a:t>）</a:t>
            </a:r>
            <a:r>
              <a:rPr sz="2400" dirty="0">
                <a:solidFill>
                  <a:schemeClr val="tx1"/>
                </a:solidFill>
                <a:latin typeface="微软雅黑" panose="020B0503020204020204" pitchFamily="34" charset="-122"/>
                <a:ea typeface="微软雅黑" panose="020B0503020204020204" pitchFamily="34" charset="-122"/>
                <a:sym typeface="+mn-ea"/>
              </a:rPr>
              <a:t>    </a:t>
            </a:r>
            <a:endParaRPr lang="en-US" sz="2400" dirty="0">
              <a:solidFill>
                <a:schemeClr val="tx1"/>
              </a:solidFill>
              <a:latin typeface="微软雅黑" panose="020B0503020204020204" pitchFamily="34" charset="-122"/>
              <a:ea typeface="微软雅黑" panose="020B0503020204020204" pitchFamily="34" charset="-122"/>
              <a:sym typeface="+mn-ea"/>
            </a:endParaRPr>
          </a:p>
          <a:p>
            <a:pPr lvl="0" indent="0" algn="just">
              <a:lnSpc>
                <a:spcPct val="150000"/>
              </a:lnSpc>
              <a:spcBef>
                <a:spcPts val="600"/>
              </a:spcBef>
              <a:buFont typeface="Wingdings" panose="05000000000000000000" charset="0"/>
              <a:buNone/>
              <a:defRPr/>
            </a:pPr>
            <a:r>
              <a:rPr lang="en-US" altLang="zh-CN" sz="2400" dirty="0">
                <a:latin typeface="微软雅黑" panose="020B0503020204020204" pitchFamily="34" charset="-122"/>
                <a:ea typeface="微软雅黑" panose="020B0503020204020204" pitchFamily="34" charset="-122"/>
                <a:sym typeface="+mn-ea"/>
              </a:rPr>
              <a:t>       </a:t>
            </a:r>
          </a:p>
          <a:p>
            <a:pPr lvl="0" indent="0" algn="just">
              <a:lnSpc>
                <a:spcPct val="150000"/>
              </a:lnSpc>
              <a:spcBef>
                <a:spcPts val="600"/>
              </a:spcBef>
              <a:buFont typeface="Wingdings" panose="05000000000000000000" charset="0"/>
              <a:buNone/>
              <a:defRPr/>
            </a:pPr>
            <a:endParaRPr sz="2400" dirty="0">
              <a:solidFill>
                <a:schemeClr val="tx1"/>
              </a:solidFill>
              <a:latin typeface="微软雅黑" panose="020B0503020204020204" pitchFamily="34" charset="-122"/>
              <a:ea typeface="微软雅黑" panose="020B0503020204020204" pitchFamily="34" charset="-122"/>
              <a:sym typeface="+mn-ea"/>
            </a:endParaRPr>
          </a:p>
        </p:txBody>
      </p:sp>
      <p:grpSp>
        <p:nvGrpSpPr>
          <p:cNvPr id="5" name="组合 4"/>
          <p:cNvGrpSpPr/>
          <p:nvPr/>
        </p:nvGrpSpPr>
        <p:grpSpPr>
          <a:xfrm>
            <a:off x="733099" y="576650"/>
            <a:ext cx="926894" cy="540585"/>
            <a:chOff x="620553" y="1178992"/>
            <a:chExt cx="1806046" cy="1053325"/>
          </a:xfrm>
        </p:grpSpPr>
        <p:sp>
          <p:nvSpPr>
            <p:cNvPr id="6" name="菱形 5"/>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矩形 7"/>
          <p:cNvSpPr/>
          <p:nvPr/>
        </p:nvSpPr>
        <p:spPr>
          <a:xfrm>
            <a:off x="2053558" y="613453"/>
            <a:ext cx="3877985" cy="461665"/>
          </a:xfrm>
          <a:prstGeom prst="rect">
            <a:avLst/>
          </a:prstGeom>
        </p:spPr>
        <p:txBody>
          <a:bodyPr wrap="none">
            <a:spAutoFit/>
          </a:bodyPr>
          <a:lstStyle/>
          <a:p>
            <a:pPr lvl="0">
              <a:defRPr/>
            </a:pPr>
            <a:r>
              <a:rPr lang="zh-CN" altLang="en-US" sz="2400" b="1" dirty="0">
                <a:solidFill>
                  <a:prstClr val="black"/>
                </a:solidFill>
                <a:latin typeface="微软雅黑" panose="020B0503020204020204" pitchFamily="34" charset="-122"/>
                <a:ea typeface="微软雅黑" panose="020B0503020204020204" pitchFamily="34" charset="-122"/>
                <a:cs typeface="宋体" panose="02010600030101010101" pitchFamily="2" charset="-122"/>
                <a:sym typeface="+mn-ea"/>
              </a:rPr>
              <a:t>三、群体决策的利弊和特征</a:t>
            </a:r>
          </a:p>
        </p:txBody>
      </p:sp>
      <p:grpSp>
        <p:nvGrpSpPr>
          <p:cNvPr id="11" name="组合 10"/>
          <p:cNvGrpSpPr/>
          <p:nvPr/>
        </p:nvGrpSpPr>
        <p:grpSpPr>
          <a:xfrm>
            <a:off x="204811" y="126601"/>
            <a:ext cx="13446782" cy="6585572"/>
            <a:chOff x="204811" y="126601"/>
            <a:chExt cx="13446782" cy="6585572"/>
          </a:xfrm>
        </p:grpSpPr>
        <p:cxnSp>
          <p:nvCxnSpPr>
            <p:cNvPr id="13" name="直接连接符 12"/>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4" name="直接连接符 13"/>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5"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charset="-122"/>
                  <a:ea typeface="华文新魏" panose="02010800040101010101" charset="-122"/>
                </a:rPr>
                <a:t>第九章</a:t>
              </a:r>
            </a:p>
          </p:txBody>
        </p:sp>
        <p:grpSp>
          <p:nvGrpSpPr>
            <p:cNvPr id="16" name="组合 15"/>
            <p:cNvGrpSpPr/>
            <p:nvPr/>
          </p:nvGrpSpPr>
          <p:grpSpPr>
            <a:xfrm>
              <a:off x="204811" y="126601"/>
              <a:ext cx="1966889" cy="305197"/>
              <a:chOff x="306410" y="1828002"/>
              <a:chExt cx="5429253" cy="900955"/>
            </a:xfrm>
          </p:grpSpPr>
          <p:grpSp>
            <p:nvGrpSpPr>
              <p:cNvPr id="17" name="组合 16"/>
              <p:cNvGrpSpPr/>
              <p:nvPr/>
            </p:nvGrpSpPr>
            <p:grpSpPr>
              <a:xfrm>
                <a:off x="1438485" y="1828003"/>
                <a:ext cx="4297178" cy="900954"/>
                <a:chOff x="511385" y="2831303"/>
                <a:chExt cx="4297178" cy="900954"/>
              </a:xfrm>
            </p:grpSpPr>
            <p:grpSp>
              <p:nvGrpSpPr>
                <p:cNvPr id="19" name="组合 18"/>
                <p:cNvGrpSpPr/>
                <p:nvPr/>
              </p:nvGrpSpPr>
              <p:grpSpPr>
                <a:xfrm>
                  <a:off x="1643460" y="2831304"/>
                  <a:ext cx="3165103" cy="900953"/>
                  <a:chOff x="1643460" y="3128803"/>
                  <a:chExt cx="3165103" cy="900953"/>
                </a:xfrm>
                <a:solidFill>
                  <a:schemeClr val="accent2"/>
                </a:solidFill>
              </p:grpSpPr>
              <p:sp>
                <p:nvSpPr>
                  <p:cNvPr id="21" name="椭圆 20"/>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22" name="椭圆 21"/>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23" name="椭圆 22"/>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20" name="椭圆 19"/>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8" name="椭圆 17"/>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p:cNvSpPr txBox="1"/>
          <p:nvPr>
            <p:custDataLst>
              <p:tags r:id="rId1"/>
            </p:custDataLst>
          </p:nvPr>
        </p:nvSpPr>
        <p:spPr>
          <a:xfrm>
            <a:off x="5326380" y="1255483"/>
            <a:ext cx="6193772" cy="4551374"/>
          </a:xfrm>
          <a:prstGeom prst="rect">
            <a:avLst/>
          </a:prstGeom>
          <a:noFill/>
        </p:spPr>
        <p:txBody>
          <a:bodyPr wrap="square" rtlCol="0">
            <a:spAutoFit/>
          </a:bodyPr>
          <a:lstStyle/>
          <a:p>
            <a:pPr lvl="0" algn="just">
              <a:lnSpc>
                <a:spcPct val="150000"/>
              </a:lnSpc>
              <a:defRPr/>
            </a:pPr>
            <a:r>
              <a:rPr lang="zh-CN" sz="2800" dirty="0">
                <a:solidFill>
                  <a:schemeClr val="tx1"/>
                </a:solidFill>
                <a:latin typeface="华文中宋" panose="02010600040101010101" pitchFamily="2" charset="-122"/>
                <a:ea typeface="华文中宋" panose="02010600040101010101" pitchFamily="2" charset="-122"/>
                <a:sym typeface="+mn-ea"/>
              </a:rPr>
              <a:t>（三）群体极化</a:t>
            </a:r>
          </a:p>
          <a:p>
            <a:pPr lvl="0" indent="0" algn="just">
              <a:lnSpc>
                <a:spcPct val="150000"/>
              </a:lnSpc>
              <a:buFont typeface="Wingdings" panose="05000000000000000000" charset="0"/>
              <a:buNone/>
              <a:defRPr/>
            </a:pPr>
            <a:r>
              <a:rPr lang="zh-CN" altLang="en-US" sz="2400" dirty="0">
                <a:solidFill>
                  <a:srgbClr val="D9793F"/>
                </a:solidFill>
                <a:latin typeface="微软雅黑" panose="020B0503020204020204" pitchFamily="34" charset="-122"/>
                <a:ea typeface="微软雅黑" panose="020B0503020204020204" pitchFamily="34" charset="-122"/>
                <a:sym typeface="+mn-ea"/>
              </a:rPr>
              <a:t>★</a:t>
            </a:r>
            <a:r>
              <a:rPr sz="2400" dirty="0" err="1">
                <a:latin typeface="微软雅黑" panose="020B0503020204020204" pitchFamily="34" charset="-122"/>
                <a:ea typeface="微软雅黑" panose="020B0503020204020204" pitchFamily="34" charset="-122"/>
                <a:sym typeface="+mn-ea"/>
              </a:rPr>
              <a:t>指群体成员中原已存在的倾向性，在群体讨论会之后得到加强</a:t>
            </a:r>
            <a:r>
              <a:rPr lang="zh-CN" altLang="en-US" sz="2400" dirty="0">
                <a:latin typeface="微软雅黑" panose="020B0503020204020204" pitchFamily="34" charset="-122"/>
                <a:ea typeface="微软雅黑" panose="020B0503020204020204" pitchFamily="34" charset="-122"/>
                <a:sym typeface="+mn-ea"/>
              </a:rPr>
              <a:t>：</a:t>
            </a:r>
            <a:r>
              <a:rPr sz="2400" dirty="0" err="1">
                <a:latin typeface="微软雅黑" panose="020B0503020204020204" pitchFamily="34" charset="-122"/>
                <a:ea typeface="微软雅黑" panose="020B0503020204020204" pitchFamily="34" charset="-122"/>
                <a:sym typeface="+mn-ea"/>
              </a:rPr>
              <a:t>原先群体支持的意见，讨论后会变得更为支持；而原先群体反对的意见，讨论后反对的程度也更强，使原来不同意见之间的距离加大</a:t>
            </a:r>
            <a:r>
              <a:rPr sz="2400" dirty="0">
                <a:latin typeface="微软雅黑" panose="020B0503020204020204" pitchFamily="34" charset="-122"/>
                <a:ea typeface="微软雅黑" panose="020B0503020204020204" pitchFamily="34" charset="-122"/>
                <a:sym typeface="+mn-ea"/>
              </a:rPr>
              <a:t>。</a:t>
            </a:r>
          </a:p>
          <a:p>
            <a:pPr lvl="0" indent="0" algn="just">
              <a:lnSpc>
                <a:spcPct val="150000"/>
              </a:lnSpc>
              <a:buFont typeface="Wingdings" panose="05000000000000000000" charset="0"/>
              <a:buNone/>
              <a:defRPr/>
            </a:pPr>
            <a:r>
              <a:rPr lang="zh-CN" altLang="en-US" sz="2400" dirty="0">
                <a:solidFill>
                  <a:srgbClr val="D9793F"/>
                </a:solidFill>
                <a:latin typeface="微软雅黑" panose="020B0503020204020204" pitchFamily="34" charset="-122"/>
                <a:ea typeface="微软雅黑" panose="020B0503020204020204" pitchFamily="34" charset="-122"/>
                <a:sym typeface="+mn-ea"/>
              </a:rPr>
              <a:t>★</a:t>
            </a:r>
            <a:r>
              <a:rPr lang="zh-CN" sz="2400" dirty="0">
                <a:latin typeface="微软雅黑" panose="020B0503020204020204" pitchFamily="34" charset="-122"/>
                <a:ea typeface="微软雅黑" panose="020B0503020204020204" pitchFamily="34" charset="-122"/>
                <a:sym typeface="+mn-ea"/>
              </a:rPr>
              <a:t>群体极化的机制：社会比较促进极化</a:t>
            </a:r>
            <a:r>
              <a:rPr lang="zh-CN" altLang="en-US" sz="2400" dirty="0">
                <a:latin typeface="微软雅黑" panose="020B0503020204020204" pitchFamily="34" charset="-122"/>
                <a:ea typeface="微软雅黑" panose="020B0503020204020204" pitchFamily="34" charset="-122"/>
                <a:sym typeface="+mn-ea"/>
              </a:rPr>
              <a:t>；</a:t>
            </a:r>
            <a:r>
              <a:rPr lang="zh-CN" sz="2400" dirty="0">
                <a:latin typeface="微软雅黑" panose="020B0503020204020204" pitchFamily="34" charset="-122"/>
                <a:ea typeface="微软雅黑" panose="020B0503020204020204" pitchFamily="34" charset="-122"/>
                <a:sym typeface="+mn-ea"/>
              </a:rPr>
              <a:t>争论与说服互动推动极化</a:t>
            </a:r>
            <a:endParaRPr sz="2400" dirty="0">
              <a:solidFill>
                <a:schemeClr val="tx1"/>
              </a:solidFill>
              <a:latin typeface="微软雅黑" panose="020B0503020204020204" pitchFamily="34" charset="-122"/>
              <a:ea typeface="微软雅黑" panose="020B0503020204020204" pitchFamily="34" charset="-122"/>
              <a:sym typeface="+mn-ea"/>
            </a:endParaRPr>
          </a:p>
        </p:txBody>
      </p:sp>
      <p:grpSp>
        <p:nvGrpSpPr>
          <p:cNvPr id="5" name="组合 4"/>
          <p:cNvGrpSpPr/>
          <p:nvPr/>
        </p:nvGrpSpPr>
        <p:grpSpPr>
          <a:xfrm>
            <a:off x="733099" y="576650"/>
            <a:ext cx="926894" cy="540585"/>
            <a:chOff x="620553" y="1178992"/>
            <a:chExt cx="1806046" cy="1053325"/>
          </a:xfrm>
        </p:grpSpPr>
        <p:sp>
          <p:nvSpPr>
            <p:cNvPr id="6" name="菱形 5"/>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矩形 7"/>
          <p:cNvSpPr/>
          <p:nvPr/>
        </p:nvSpPr>
        <p:spPr>
          <a:xfrm>
            <a:off x="2053558" y="613453"/>
            <a:ext cx="3877985" cy="461665"/>
          </a:xfrm>
          <a:prstGeom prst="rect">
            <a:avLst/>
          </a:prstGeom>
        </p:spPr>
        <p:txBody>
          <a:bodyPr wrap="none">
            <a:spAutoFit/>
          </a:bodyPr>
          <a:lstStyle/>
          <a:p>
            <a:pPr lvl="0" algn="l">
              <a:defRPr/>
            </a:pPr>
            <a:r>
              <a:rPr lang="zh-CN" altLang="en-US" sz="2400" b="1" dirty="0">
                <a:solidFill>
                  <a:prstClr val="black"/>
                </a:solidFill>
                <a:latin typeface="微软雅黑" panose="020B0503020204020204" pitchFamily="34" charset="-122"/>
                <a:ea typeface="微软雅黑" panose="020B0503020204020204" pitchFamily="34" charset="-122"/>
                <a:cs typeface="宋体" panose="02010600030101010101" pitchFamily="2" charset="-122"/>
                <a:sym typeface="+mn-ea"/>
              </a:rPr>
              <a:t>三、群体决策的利弊和特征</a:t>
            </a:r>
          </a:p>
        </p:txBody>
      </p:sp>
      <p:grpSp>
        <p:nvGrpSpPr>
          <p:cNvPr id="11" name="组合 10"/>
          <p:cNvGrpSpPr/>
          <p:nvPr/>
        </p:nvGrpSpPr>
        <p:grpSpPr>
          <a:xfrm>
            <a:off x="204811" y="126601"/>
            <a:ext cx="13446782" cy="6585572"/>
            <a:chOff x="204811" y="126601"/>
            <a:chExt cx="13446782" cy="6585572"/>
          </a:xfrm>
        </p:grpSpPr>
        <p:cxnSp>
          <p:nvCxnSpPr>
            <p:cNvPr id="13" name="直接连接符 12"/>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4" name="直接连接符 13"/>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5"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charset="-122"/>
                  <a:ea typeface="华文新魏" panose="02010800040101010101" charset="-122"/>
                </a:rPr>
                <a:t>第九章</a:t>
              </a:r>
            </a:p>
          </p:txBody>
        </p:sp>
        <p:grpSp>
          <p:nvGrpSpPr>
            <p:cNvPr id="16" name="组合 15"/>
            <p:cNvGrpSpPr/>
            <p:nvPr/>
          </p:nvGrpSpPr>
          <p:grpSpPr>
            <a:xfrm>
              <a:off x="204811" y="126601"/>
              <a:ext cx="1966889" cy="305197"/>
              <a:chOff x="306410" y="1828002"/>
              <a:chExt cx="5429253" cy="900955"/>
            </a:xfrm>
          </p:grpSpPr>
          <p:grpSp>
            <p:nvGrpSpPr>
              <p:cNvPr id="17" name="组合 16"/>
              <p:cNvGrpSpPr/>
              <p:nvPr/>
            </p:nvGrpSpPr>
            <p:grpSpPr>
              <a:xfrm>
                <a:off x="1438485" y="1828003"/>
                <a:ext cx="4297178" cy="900954"/>
                <a:chOff x="511385" y="2831303"/>
                <a:chExt cx="4297178" cy="900954"/>
              </a:xfrm>
            </p:grpSpPr>
            <p:grpSp>
              <p:nvGrpSpPr>
                <p:cNvPr id="19" name="组合 18"/>
                <p:cNvGrpSpPr/>
                <p:nvPr/>
              </p:nvGrpSpPr>
              <p:grpSpPr>
                <a:xfrm>
                  <a:off x="1643460" y="2831304"/>
                  <a:ext cx="3165103" cy="900953"/>
                  <a:chOff x="1643460" y="3128803"/>
                  <a:chExt cx="3165103" cy="900953"/>
                </a:xfrm>
                <a:solidFill>
                  <a:schemeClr val="accent2"/>
                </a:solidFill>
              </p:grpSpPr>
              <p:sp>
                <p:nvSpPr>
                  <p:cNvPr id="21" name="椭圆 20"/>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22" name="椭圆 21"/>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23" name="椭圆 22"/>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20" name="椭圆 19"/>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8" name="椭圆 17"/>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pic>
        <p:nvPicPr>
          <p:cNvPr id="2" name="图片 1" descr="群体极化"/>
          <p:cNvPicPr>
            <a:picLocks noChangeAspect="1"/>
          </p:cNvPicPr>
          <p:nvPr/>
        </p:nvPicPr>
        <p:blipFill>
          <a:blip r:embed="rId3"/>
          <a:stretch>
            <a:fillRect/>
          </a:stretch>
        </p:blipFill>
        <p:spPr>
          <a:xfrm>
            <a:off x="614680" y="2173605"/>
            <a:ext cx="4572000" cy="2540000"/>
          </a:xfrm>
          <a:prstGeom prst="rect">
            <a:avLst/>
          </a:prstGeom>
        </p:spPr>
      </p:pic>
      <p:sp>
        <p:nvSpPr>
          <p:cNvPr id="3" name="文本框 2"/>
          <p:cNvSpPr txBox="1"/>
          <p:nvPr/>
        </p:nvSpPr>
        <p:spPr>
          <a:xfrm>
            <a:off x="1568450" y="4909820"/>
            <a:ext cx="3618230" cy="830997"/>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互联网削弱了还是增强了群体极化现象？</a:t>
            </a:r>
          </a:p>
        </p:txBody>
      </p:sp>
      <p:sp>
        <p:nvSpPr>
          <p:cNvPr id="9" name="idea_301807"/>
          <p:cNvSpPr>
            <a:spLocks noChangeAspect="1"/>
          </p:cNvSpPr>
          <p:nvPr/>
        </p:nvSpPr>
        <p:spPr bwMode="auto">
          <a:xfrm>
            <a:off x="963930" y="4974590"/>
            <a:ext cx="448310" cy="516255"/>
          </a:xfrm>
          <a:custGeom>
            <a:avLst/>
            <a:gdLst>
              <a:gd name="connsiteX0" fmla="*/ 139184 w 526630"/>
              <a:gd name="connsiteY0" fmla="*/ 367044 h 606722"/>
              <a:gd name="connsiteX1" fmla="*/ 90404 w 526630"/>
              <a:gd name="connsiteY1" fmla="*/ 401702 h 606722"/>
              <a:gd name="connsiteX2" fmla="*/ 65124 w 526630"/>
              <a:gd name="connsiteY2" fmla="*/ 472708 h 606722"/>
              <a:gd name="connsiteX3" fmla="*/ 65124 w 526630"/>
              <a:gd name="connsiteY3" fmla="*/ 570641 h 606722"/>
              <a:gd name="connsiteX4" fmla="*/ 159034 w 526630"/>
              <a:gd name="connsiteY4" fmla="*/ 570641 h 606722"/>
              <a:gd name="connsiteX5" fmla="*/ 155563 w 526630"/>
              <a:gd name="connsiteY5" fmla="*/ 551535 h 606722"/>
              <a:gd name="connsiteX6" fmla="*/ 159034 w 526630"/>
              <a:gd name="connsiteY6" fmla="*/ 532428 h 606722"/>
              <a:gd name="connsiteX7" fmla="*/ 107495 w 526630"/>
              <a:gd name="connsiteY7" fmla="*/ 532428 h 606722"/>
              <a:gd name="connsiteX8" fmla="*/ 107495 w 526630"/>
              <a:gd name="connsiteY8" fmla="*/ 462311 h 606722"/>
              <a:gd name="connsiteX9" fmla="*/ 143546 w 526630"/>
              <a:gd name="connsiteY9" fmla="*/ 462311 h 606722"/>
              <a:gd name="connsiteX10" fmla="*/ 143546 w 526630"/>
              <a:gd name="connsiteY10" fmla="*/ 496347 h 606722"/>
              <a:gd name="connsiteX11" fmla="*/ 210841 w 526630"/>
              <a:gd name="connsiteY11" fmla="*/ 496347 h 606722"/>
              <a:gd name="connsiteX12" fmla="*/ 383084 w 526630"/>
              <a:gd name="connsiteY12" fmla="*/ 496347 h 606722"/>
              <a:gd name="connsiteX13" fmla="*/ 383084 w 526630"/>
              <a:gd name="connsiteY13" fmla="*/ 462311 h 606722"/>
              <a:gd name="connsiteX14" fmla="*/ 419135 w 526630"/>
              <a:gd name="connsiteY14" fmla="*/ 462311 h 606722"/>
              <a:gd name="connsiteX15" fmla="*/ 419135 w 526630"/>
              <a:gd name="connsiteY15" fmla="*/ 532428 h 606722"/>
              <a:gd name="connsiteX16" fmla="*/ 210841 w 526630"/>
              <a:gd name="connsiteY16" fmla="*/ 532428 h 606722"/>
              <a:gd name="connsiteX17" fmla="*/ 191703 w 526630"/>
              <a:gd name="connsiteY17" fmla="*/ 551535 h 606722"/>
              <a:gd name="connsiteX18" fmla="*/ 210841 w 526630"/>
              <a:gd name="connsiteY18" fmla="*/ 570641 h 606722"/>
              <a:gd name="connsiteX19" fmla="*/ 461417 w 526630"/>
              <a:gd name="connsiteY19" fmla="*/ 570641 h 606722"/>
              <a:gd name="connsiteX20" fmla="*/ 461506 w 526630"/>
              <a:gd name="connsiteY20" fmla="*/ 570641 h 606722"/>
              <a:gd name="connsiteX21" fmla="*/ 461506 w 526630"/>
              <a:gd name="connsiteY21" fmla="*/ 472708 h 606722"/>
              <a:gd name="connsiteX22" fmla="*/ 436137 w 526630"/>
              <a:gd name="connsiteY22" fmla="*/ 401702 h 606722"/>
              <a:gd name="connsiteX23" fmla="*/ 387357 w 526630"/>
              <a:gd name="connsiteY23" fmla="*/ 367044 h 606722"/>
              <a:gd name="connsiteX24" fmla="*/ 294693 w 526630"/>
              <a:gd name="connsiteY24" fmla="*/ 441516 h 606722"/>
              <a:gd name="connsiteX25" fmla="*/ 294159 w 526630"/>
              <a:gd name="connsiteY25" fmla="*/ 441604 h 606722"/>
              <a:gd name="connsiteX26" fmla="*/ 291399 w 526630"/>
              <a:gd name="connsiteY26" fmla="*/ 442226 h 606722"/>
              <a:gd name="connsiteX27" fmla="*/ 289797 w 526630"/>
              <a:gd name="connsiteY27" fmla="*/ 442582 h 606722"/>
              <a:gd name="connsiteX28" fmla="*/ 286770 w 526630"/>
              <a:gd name="connsiteY28" fmla="*/ 443115 h 606722"/>
              <a:gd name="connsiteX29" fmla="*/ 283744 w 526630"/>
              <a:gd name="connsiteY29" fmla="*/ 443560 h 606722"/>
              <a:gd name="connsiteX30" fmla="*/ 282053 w 526630"/>
              <a:gd name="connsiteY30" fmla="*/ 443826 h 606722"/>
              <a:gd name="connsiteX31" fmla="*/ 279204 w 526630"/>
              <a:gd name="connsiteY31" fmla="*/ 444182 h 606722"/>
              <a:gd name="connsiteX32" fmla="*/ 277780 w 526630"/>
              <a:gd name="connsiteY32" fmla="*/ 444359 h 606722"/>
              <a:gd name="connsiteX33" fmla="*/ 273596 w 526630"/>
              <a:gd name="connsiteY33" fmla="*/ 444715 h 606722"/>
              <a:gd name="connsiteX34" fmla="*/ 272528 w 526630"/>
              <a:gd name="connsiteY34" fmla="*/ 444804 h 606722"/>
              <a:gd name="connsiteX35" fmla="*/ 269056 w 526630"/>
              <a:gd name="connsiteY35" fmla="*/ 444981 h 606722"/>
              <a:gd name="connsiteX36" fmla="*/ 267810 w 526630"/>
              <a:gd name="connsiteY36" fmla="*/ 445070 h 606722"/>
              <a:gd name="connsiteX37" fmla="*/ 263271 w 526630"/>
              <a:gd name="connsiteY37" fmla="*/ 445159 h 606722"/>
              <a:gd name="connsiteX38" fmla="*/ 258820 w 526630"/>
              <a:gd name="connsiteY38" fmla="*/ 445070 h 606722"/>
              <a:gd name="connsiteX39" fmla="*/ 257574 w 526630"/>
              <a:gd name="connsiteY39" fmla="*/ 444981 h 606722"/>
              <a:gd name="connsiteX40" fmla="*/ 254013 w 526630"/>
              <a:gd name="connsiteY40" fmla="*/ 444804 h 606722"/>
              <a:gd name="connsiteX41" fmla="*/ 253034 w 526630"/>
              <a:gd name="connsiteY41" fmla="*/ 444715 h 606722"/>
              <a:gd name="connsiteX42" fmla="*/ 248850 w 526630"/>
              <a:gd name="connsiteY42" fmla="*/ 444359 h 606722"/>
              <a:gd name="connsiteX43" fmla="*/ 247426 w 526630"/>
              <a:gd name="connsiteY43" fmla="*/ 444182 h 606722"/>
              <a:gd name="connsiteX44" fmla="*/ 244577 w 526630"/>
              <a:gd name="connsiteY44" fmla="*/ 443826 h 606722"/>
              <a:gd name="connsiteX45" fmla="*/ 242797 w 526630"/>
              <a:gd name="connsiteY45" fmla="*/ 443560 h 606722"/>
              <a:gd name="connsiteX46" fmla="*/ 239860 w 526630"/>
              <a:gd name="connsiteY46" fmla="*/ 443115 h 606722"/>
              <a:gd name="connsiteX47" fmla="*/ 236833 w 526630"/>
              <a:gd name="connsiteY47" fmla="*/ 442582 h 606722"/>
              <a:gd name="connsiteX48" fmla="*/ 235231 w 526630"/>
              <a:gd name="connsiteY48" fmla="*/ 442226 h 606722"/>
              <a:gd name="connsiteX49" fmla="*/ 232471 w 526630"/>
              <a:gd name="connsiteY49" fmla="*/ 441604 h 606722"/>
              <a:gd name="connsiteX50" fmla="*/ 231937 w 526630"/>
              <a:gd name="connsiteY50" fmla="*/ 441516 h 606722"/>
              <a:gd name="connsiteX51" fmla="*/ 139184 w 526630"/>
              <a:gd name="connsiteY51" fmla="*/ 367044 h 606722"/>
              <a:gd name="connsiteX52" fmla="*/ 439552 w 526630"/>
              <a:gd name="connsiteY52" fmla="*/ 244933 h 606722"/>
              <a:gd name="connsiteX53" fmla="*/ 526630 w 526630"/>
              <a:gd name="connsiteY53" fmla="*/ 244933 h 606722"/>
              <a:gd name="connsiteX54" fmla="*/ 526630 w 526630"/>
              <a:gd name="connsiteY54" fmla="*/ 280921 h 606722"/>
              <a:gd name="connsiteX55" fmla="*/ 439552 w 526630"/>
              <a:gd name="connsiteY55" fmla="*/ 280921 h 606722"/>
              <a:gd name="connsiteX56" fmla="*/ 0 w 526630"/>
              <a:gd name="connsiteY56" fmla="*/ 244933 h 606722"/>
              <a:gd name="connsiteX57" fmla="*/ 87007 w 526630"/>
              <a:gd name="connsiteY57" fmla="*/ 244933 h 606722"/>
              <a:gd name="connsiteX58" fmla="*/ 87007 w 526630"/>
              <a:gd name="connsiteY58" fmla="*/ 280921 h 606722"/>
              <a:gd name="connsiteX59" fmla="*/ 0 w 526630"/>
              <a:gd name="connsiteY59" fmla="*/ 280921 h 606722"/>
              <a:gd name="connsiteX60" fmla="*/ 170161 w 526630"/>
              <a:gd name="connsiteY60" fmla="*/ 223166 h 606722"/>
              <a:gd name="connsiteX61" fmla="*/ 161972 w 526630"/>
              <a:gd name="connsiteY61" fmla="*/ 262890 h 606722"/>
              <a:gd name="connsiteX62" fmla="*/ 161972 w 526630"/>
              <a:gd name="connsiteY62" fmla="*/ 307857 h 606722"/>
              <a:gd name="connsiteX63" fmla="*/ 237901 w 526630"/>
              <a:gd name="connsiteY63" fmla="*/ 405879 h 606722"/>
              <a:gd name="connsiteX64" fmla="*/ 238079 w 526630"/>
              <a:gd name="connsiteY64" fmla="*/ 405879 h 606722"/>
              <a:gd name="connsiteX65" fmla="*/ 247693 w 526630"/>
              <a:gd name="connsiteY65" fmla="*/ 407834 h 606722"/>
              <a:gd name="connsiteX66" fmla="*/ 248494 w 526630"/>
              <a:gd name="connsiteY66" fmla="*/ 408012 h 606722"/>
              <a:gd name="connsiteX67" fmla="*/ 252322 w 526630"/>
              <a:gd name="connsiteY67" fmla="*/ 408456 h 606722"/>
              <a:gd name="connsiteX68" fmla="*/ 253746 w 526630"/>
              <a:gd name="connsiteY68" fmla="*/ 408634 h 606722"/>
              <a:gd name="connsiteX69" fmla="*/ 257128 w 526630"/>
              <a:gd name="connsiteY69" fmla="*/ 408901 h 606722"/>
              <a:gd name="connsiteX70" fmla="*/ 258553 w 526630"/>
              <a:gd name="connsiteY70" fmla="*/ 408990 h 606722"/>
              <a:gd name="connsiteX71" fmla="*/ 263271 w 526630"/>
              <a:gd name="connsiteY71" fmla="*/ 409079 h 606722"/>
              <a:gd name="connsiteX72" fmla="*/ 268077 w 526630"/>
              <a:gd name="connsiteY72" fmla="*/ 408990 h 606722"/>
              <a:gd name="connsiteX73" fmla="*/ 269502 w 526630"/>
              <a:gd name="connsiteY73" fmla="*/ 408901 h 606722"/>
              <a:gd name="connsiteX74" fmla="*/ 272884 w 526630"/>
              <a:gd name="connsiteY74" fmla="*/ 408634 h 606722"/>
              <a:gd name="connsiteX75" fmla="*/ 274308 w 526630"/>
              <a:gd name="connsiteY75" fmla="*/ 408456 h 606722"/>
              <a:gd name="connsiteX76" fmla="*/ 278136 w 526630"/>
              <a:gd name="connsiteY76" fmla="*/ 408012 h 606722"/>
              <a:gd name="connsiteX77" fmla="*/ 278937 w 526630"/>
              <a:gd name="connsiteY77" fmla="*/ 407834 h 606722"/>
              <a:gd name="connsiteX78" fmla="*/ 288551 w 526630"/>
              <a:gd name="connsiteY78" fmla="*/ 405879 h 606722"/>
              <a:gd name="connsiteX79" fmla="*/ 288640 w 526630"/>
              <a:gd name="connsiteY79" fmla="*/ 405879 h 606722"/>
              <a:gd name="connsiteX80" fmla="*/ 364658 w 526630"/>
              <a:gd name="connsiteY80" fmla="*/ 307857 h 606722"/>
              <a:gd name="connsiteX81" fmla="*/ 364658 w 526630"/>
              <a:gd name="connsiteY81" fmla="*/ 262890 h 606722"/>
              <a:gd name="connsiteX82" fmla="*/ 356469 w 526630"/>
              <a:gd name="connsiteY82" fmla="*/ 223166 h 606722"/>
              <a:gd name="connsiteX83" fmla="*/ 263271 w 526630"/>
              <a:gd name="connsiteY83" fmla="*/ 258180 h 606722"/>
              <a:gd name="connsiteX84" fmla="*/ 170161 w 526630"/>
              <a:gd name="connsiteY84" fmla="*/ 223166 h 606722"/>
              <a:gd name="connsiteX85" fmla="*/ 263271 w 526630"/>
              <a:gd name="connsiteY85" fmla="*/ 161758 h 606722"/>
              <a:gd name="connsiteX86" fmla="*/ 190368 w 526630"/>
              <a:gd name="connsiteY86" fmla="*/ 192773 h 606722"/>
              <a:gd name="connsiteX87" fmla="*/ 263271 w 526630"/>
              <a:gd name="connsiteY87" fmla="*/ 222099 h 606722"/>
              <a:gd name="connsiteX88" fmla="*/ 336263 w 526630"/>
              <a:gd name="connsiteY88" fmla="*/ 192773 h 606722"/>
              <a:gd name="connsiteX89" fmla="*/ 263271 w 526630"/>
              <a:gd name="connsiteY89" fmla="*/ 161758 h 606722"/>
              <a:gd name="connsiteX90" fmla="*/ 263271 w 526630"/>
              <a:gd name="connsiteY90" fmla="*/ 125677 h 606722"/>
              <a:gd name="connsiteX91" fmla="*/ 400798 w 526630"/>
              <a:gd name="connsiteY91" fmla="*/ 262890 h 606722"/>
              <a:gd name="connsiteX92" fmla="*/ 400798 w 526630"/>
              <a:gd name="connsiteY92" fmla="*/ 307857 h 606722"/>
              <a:gd name="connsiteX93" fmla="*/ 398484 w 526630"/>
              <a:gd name="connsiteY93" fmla="*/ 332652 h 606722"/>
              <a:gd name="connsiteX94" fmla="*/ 464177 w 526630"/>
              <a:gd name="connsiteY94" fmla="*/ 378863 h 606722"/>
              <a:gd name="connsiteX95" fmla="*/ 497557 w 526630"/>
              <a:gd name="connsiteY95" fmla="*/ 472708 h 606722"/>
              <a:gd name="connsiteX96" fmla="*/ 497557 w 526630"/>
              <a:gd name="connsiteY96" fmla="*/ 606722 h 606722"/>
              <a:gd name="connsiteX97" fmla="*/ 29073 w 526630"/>
              <a:gd name="connsiteY97" fmla="*/ 606722 h 606722"/>
              <a:gd name="connsiteX98" fmla="*/ 29073 w 526630"/>
              <a:gd name="connsiteY98" fmla="*/ 472708 h 606722"/>
              <a:gd name="connsiteX99" fmla="*/ 62453 w 526630"/>
              <a:gd name="connsiteY99" fmla="*/ 378863 h 606722"/>
              <a:gd name="connsiteX100" fmla="*/ 128057 w 526630"/>
              <a:gd name="connsiteY100" fmla="*/ 332652 h 606722"/>
              <a:gd name="connsiteX101" fmla="*/ 125832 w 526630"/>
              <a:gd name="connsiteY101" fmla="*/ 307857 h 606722"/>
              <a:gd name="connsiteX102" fmla="*/ 125832 w 526630"/>
              <a:gd name="connsiteY102" fmla="*/ 262890 h 606722"/>
              <a:gd name="connsiteX103" fmla="*/ 263271 w 526630"/>
              <a:gd name="connsiteY103" fmla="*/ 125677 h 606722"/>
              <a:gd name="connsiteX104" fmla="*/ 436739 w 526630"/>
              <a:gd name="connsiteY104" fmla="*/ 64285 h 606722"/>
              <a:gd name="connsiteX105" fmla="*/ 462204 w 526630"/>
              <a:gd name="connsiteY105" fmla="*/ 89776 h 606722"/>
              <a:gd name="connsiteX106" fmla="*/ 400680 w 526630"/>
              <a:gd name="connsiteY106" fmla="*/ 151151 h 606722"/>
              <a:gd name="connsiteX107" fmla="*/ 375126 w 526630"/>
              <a:gd name="connsiteY107" fmla="*/ 125660 h 606722"/>
              <a:gd name="connsiteX108" fmla="*/ 89889 w 526630"/>
              <a:gd name="connsiteY108" fmla="*/ 64285 h 606722"/>
              <a:gd name="connsiteX109" fmla="*/ 151363 w 526630"/>
              <a:gd name="connsiteY109" fmla="*/ 125660 h 606722"/>
              <a:gd name="connsiteX110" fmla="*/ 125830 w 526630"/>
              <a:gd name="connsiteY110" fmla="*/ 151151 h 606722"/>
              <a:gd name="connsiteX111" fmla="*/ 64356 w 526630"/>
              <a:gd name="connsiteY111" fmla="*/ 89776 h 606722"/>
              <a:gd name="connsiteX112" fmla="*/ 245286 w 526630"/>
              <a:gd name="connsiteY112" fmla="*/ 0 h 606722"/>
              <a:gd name="connsiteX113" fmla="*/ 281345 w 526630"/>
              <a:gd name="connsiteY113" fmla="*/ 0 h 606722"/>
              <a:gd name="connsiteX114" fmla="*/ 281345 w 526630"/>
              <a:gd name="connsiteY114" fmla="*/ 86937 h 606722"/>
              <a:gd name="connsiteX115" fmla="*/ 245286 w 526630"/>
              <a:gd name="connsiteY115" fmla="*/ 86937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26630" h="606722">
                <a:moveTo>
                  <a:pt x="139184" y="367044"/>
                </a:moveTo>
                <a:cubicBezTo>
                  <a:pt x="120313" y="373887"/>
                  <a:pt x="103311" y="385884"/>
                  <a:pt x="90404" y="401702"/>
                </a:cubicBezTo>
                <a:cubicBezTo>
                  <a:pt x="74114" y="421609"/>
                  <a:pt x="65124" y="446848"/>
                  <a:pt x="65124" y="472708"/>
                </a:cubicBezTo>
                <a:lnTo>
                  <a:pt x="65124" y="570641"/>
                </a:lnTo>
                <a:lnTo>
                  <a:pt x="159034" y="570641"/>
                </a:lnTo>
                <a:cubicBezTo>
                  <a:pt x="156809" y="564687"/>
                  <a:pt x="155563" y="558289"/>
                  <a:pt x="155563" y="551535"/>
                </a:cubicBezTo>
                <a:cubicBezTo>
                  <a:pt x="155563" y="544781"/>
                  <a:pt x="156809" y="538382"/>
                  <a:pt x="159034" y="532428"/>
                </a:cubicBezTo>
                <a:lnTo>
                  <a:pt x="107495" y="532428"/>
                </a:lnTo>
                <a:lnTo>
                  <a:pt x="107495" y="462311"/>
                </a:lnTo>
                <a:lnTo>
                  <a:pt x="143546" y="462311"/>
                </a:lnTo>
                <a:lnTo>
                  <a:pt x="143546" y="496347"/>
                </a:lnTo>
                <a:lnTo>
                  <a:pt x="210841" y="496347"/>
                </a:lnTo>
                <a:lnTo>
                  <a:pt x="383084" y="496347"/>
                </a:lnTo>
                <a:lnTo>
                  <a:pt x="383084" y="462311"/>
                </a:lnTo>
                <a:lnTo>
                  <a:pt x="419135" y="462311"/>
                </a:lnTo>
                <a:lnTo>
                  <a:pt x="419135" y="532428"/>
                </a:lnTo>
                <a:lnTo>
                  <a:pt x="210841" y="532428"/>
                </a:lnTo>
                <a:cubicBezTo>
                  <a:pt x="200248" y="532428"/>
                  <a:pt x="191703" y="540959"/>
                  <a:pt x="191703" y="551535"/>
                </a:cubicBezTo>
                <a:cubicBezTo>
                  <a:pt x="191703" y="562110"/>
                  <a:pt x="200248" y="570641"/>
                  <a:pt x="210841" y="570641"/>
                </a:cubicBezTo>
                <a:lnTo>
                  <a:pt x="461417" y="570641"/>
                </a:lnTo>
                <a:lnTo>
                  <a:pt x="461506" y="570641"/>
                </a:lnTo>
                <a:lnTo>
                  <a:pt x="461506" y="472708"/>
                </a:lnTo>
                <a:cubicBezTo>
                  <a:pt x="461506" y="446848"/>
                  <a:pt x="452516" y="421609"/>
                  <a:pt x="436137" y="401702"/>
                </a:cubicBezTo>
                <a:cubicBezTo>
                  <a:pt x="423319" y="385884"/>
                  <a:pt x="406317" y="373887"/>
                  <a:pt x="387357" y="367044"/>
                </a:cubicBezTo>
                <a:cubicBezTo>
                  <a:pt x="369376" y="404902"/>
                  <a:pt x="335105" y="432095"/>
                  <a:pt x="294693" y="441516"/>
                </a:cubicBezTo>
                <a:cubicBezTo>
                  <a:pt x="294515" y="441516"/>
                  <a:pt x="294337" y="441604"/>
                  <a:pt x="294159" y="441604"/>
                </a:cubicBezTo>
                <a:cubicBezTo>
                  <a:pt x="293268" y="441871"/>
                  <a:pt x="292289" y="442049"/>
                  <a:pt x="291399" y="442226"/>
                </a:cubicBezTo>
                <a:cubicBezTo>
                  <a:pt x="290865" y="442315"/>
                  <a:pt x="290331" y="442404"/>
                  <a:pt x="289797" y="442582"/>
                </a:cubicBezTo>
                <a:cubicBezTo>
                  <a:pt x="288818" y="442760"/>
                  <a:pt x="287839" y="442937"/>
                  <a:pt x="286770" y="443115"/>
                </a:cubicBezTo>
                <a:cubicBezTo>
                  <a:pt x="285791" y="443293"/>
                  <a:pt x="284812" y="443471"/>
                  <a:pt x="283744" y="443560"/>
                </a:cubicBezTo>
                <a:cubicBezTo>
                  <a:pt x="283210" y="443648"/>
                  <a:pt x="282676" y="443737"/>
                  <a:pt x="282053" y="443826"/>
                </a:cubicBezTo>
                <a:cubicBezTo>
                  <a:pt x="281073" y="444004"/>
                  <a:pt x="280183" y="444093"/>
                  <a:pt x="279204" y="444182"/>
                </a:cubicBezTo>
                <a:cubicBezTo>
                  <a:pt x="278670" y="444270"/>
                  <a:pt x="278225" y="444270"/>
                  <a:pt x="277780" y="444359"/>
                </a:cubicBezTo>
                <a:cubicBezTo>
                  <a:pt x="276356" y="444537"/>
                  <a:pt x="274931" y="444626"/>
                  <a:pt x="273596" y="444715"/>
                </a:cubicBezTo>
                <a:cubicBezTo>
                  <a:pt x="273240" y="444804"/>
                  <a:pt x="272884" y="444804"/>
                  <a:pt x="272528" y="444804"/>
                </a:cubicBezTo>
                <a:cubicBezTo>
                  <a:pt x="271371" y="444893"/>
                  <a:pt x="270214" y="444981"/>
                  <a:pt x="269056" y="444981"/>
                </a:cubicBezTo>
                <a:cubicBezTo>
                  <a:pt x="268611" y="444981"/>
                  <a:pt x="268166" y="445070"/>
                  <a:pt x="267810" y="445070"/>
                </a:cubicBezTo>
                <a:cubicBezTo>
                  <a:pt x="266297" y="445070"/>
                  <a:pt x="264784" y="445159"/>
                  <a:pt x="263271" y="445159"/>
                </a:cubicBezTo>
                <a:cubicBezTo>
                  <a:pt x="261846" y="445159"/>
                  <a:pt x="260333" y="445070"/>
                  <a:pt x="258820" y="445070"/>
                </a:cubicBezTo>
                <a:cubicBezTo>
                  <a:pt x="258464" y="444981"/>
                  <a:pt x="258019" y="444981"/>
                  <a:pt x="257574" y="444981"/>
                </a:cubicBezTo>
                <a:cubicBezTo>
                  <a:pt x="256416" y="444981"/>
                  <a:pt x="255259" y="444893"/>
                  <a:pt x="254013" y="444804"/>
                </a:cubicBezTo>
                <a:cubicBezTo>
                  <a:pt x="253746" y="444804"/>
                  <a:pt x="253390" y="444804"/>
                  <a:pt x="253034" y="444715"/>
                </a:cubicBezTo>
                <a:cubicBezTo>
                  <a:pt x="251610" y="444626"/>
                  <a:pt x="250274" y="444537"/>
                  <a:pt x="248850" y="444359"/>
                </a:cubicBezTo>
                <a:cubicBezTo>
                  <a:pt x="248405" y="444270"/>
                  <a:pt x="247871" y="444270"/>
                  <a:pt x="247426" y="444182"/>
                </a:cubicBezTo>
                <a:cubicBezTo>
                  <a:pt x="246447" y="444093"/>
                  <a:pt x="245468" y="444004"/>
                  <a:pt x="244577" y="443826"/>
                </a:cubicBezTo>
                <a:cubicBezTo>
                  <a:pt x="243954" y="443737"/>
                  <a:pt x="243420" y="443648"/>
                  <a:pt x="242797" y="443560"/>
                </a:cubicBezTo>
                <a:cubicBezTo>
                  <a:pt x="241818" y="443471"/>
                  <a:pt x="240839" y="443293"/>
                  <a:pt x="239860" y="443115"/>
                </a:cubicBezTo>
                <a:cubicBezTo>
                  <a:pt x="238791" y="442937"/>
                  <a:pt x="237812" y="442760"/>
                  <a:pt x="236833" y="442582"/>
                </a:cubicBezTo>
                <a:cubicBezTo>
                  <a:pt x="236299" y="442404"/>
                  <a:pt x="235765" y="442315"/>
                  <a:pt x="235231" y="442226"/>
                </a:cubicBezTo>
                <a:cubicBezTo>
                  <a:pt x="234252" y="442049"/>
                  <a:pt x="233362" y="441871"/>
                  <a:pt x="232471" y="441604"/>
                </a:cubicBezTo>
                <a:cubicBezTo>
                  <a:pt x="232293" y="441604"/>
                  <a:pt x="232115" y="441516"/>
                  <a:pt x="231937" y="441516"/>
                </a:cubicBezTo>
                <a:cubicBezTo>
                  <a:pt x="191525" y="432095"/>
                  <a:pt x="157254" y="404902"/>
                  <a:pt x="139184" y="367044"/>
                </a:cubicBezTo>
                <a:close/>
                <a:moveTo>
                  <a:pt x="439552" y="244933"/>
                </a:moveTo>
                <a:lnTo>
                  <a:pt x="526630" y="244933"/>
                </a:lnTo>
                <a:lnTo>
                  <a:pt x="526630" y="280921"/>
                </a:lnTo>
                <a:lnTo>
                  <a:pt x="439552" y="280921"/>
                </a:lnTo>
                <a:close/>
                <a:moveTo>
                  <a:pt x="0" y="244933"/>
                </a:moveTo>
                <a:lnTo>
                  <a:pt x="87007" y="244933"/>
                </a:lnTo>
                <a:lnTo>
                  <a:pt x="87007" y="280921"/>
                </a:lnTo>
                <a:lnTo>
                  <a:pt x="0" y="280921"/>
                </a:lnTo>
                <a:close/>
                <a:moveTo>
                  <a:pt x="170161" y="223166"/>
                </a:moveTo>
                <a:cubicBezTo>
                  <a:pt x="164909" y="235341"/>
                  <a:pt x="161972" y="248760"/>
                  <a:pt x="161972" y="262890"/>
                </a:cubicBezTo>
                <a:lnTo>
                  <a:pt x="161972" y="307857"/>
                </a:lnTo>
                <a:cubicBezTo>
                  <a:pt x="161972" y="354958"/>
                  <a:pt x="194284" y="394593"/>
                  <a:pt x="237901" y="405879"/>
                </a:cubicBezTo>
                <a:cubicBezTo>
                  <a:pt x="237990" y="405879"/>
                  <a:pt x="237990" y="405879"/>
                  <a:pt x="238079" y="405879"/>
                </a:cubicBezTo>
                <a:cubicBezTo>
                  <a:pt x="241195" y="406679"/>
                  <a:pt x="244399" y="407390"/>
                  <a:pt x="247693" y="407834"/>
                </a:cubicBezTo>
                <a:cubicBezTo>
                  <a:pt x="247960" y="407923"/>
                  <a:pt x="248227" y="407923"/>
                  <a:pt x="248494" y="408012"/>
                </a:cubicBezTo>
                <a:cubicBezTo>
                  <a:pt x="249740" y="408190"/>
                  <a:pt x="250986" y="408368"/>
                  <a:pt x="252322" y="408456"/>
                </a:cubicBezTo>
                <a:cubicBezTo>
                  <a:pt x="252767" y="408545"/>
                  <a:pt x="253212" y="408545"/>
                  <a:pt x="253746" y="408634"/>
                </a:cubicBezTo>
                <a:cubicBezTo>
                  <a:pt x="254903" y="408723"/>
                  <a:pt x="255971" y="408812"/>
                  <a:pt x="257128" y="408901"/>
                </a:cubicBezTo>
                <a:cubicBezTo>
                  <a:pt x="257574" y="408901"/>
                  <a:pt x="258108" y="408901"/>
                  <a:pt x="258553" y="408990"/>
                </a:cubicBezTo>
                <a:cubicBezTo>
                  <a:pt x="260155" y="408990"/>
                  <a:pt x="261668" y="409079"/>
                  <a:pt x="263271" y="409079"/>
                </a:cubicBezTo>
                <a:cubicBezTo>
                  <a:pt x="264873" y="409079"/>
                  <a:pt x="266475" y="408990"/>
                  <a:pt x="268077" y="408990"/>
                </a:cubicBezTo>
                <a:cubicBezTo>
                  <a:pt x="268522" y="408901"/>
                  <a:pt x="268967" y="408901"/>
                  <a:pt x="269502" y="408901"/>
                </a:cubicBezTo>
                <a:cubicBezTo>
                  <a:pt x="270570" y="408812"/>
                  <a:pt x="271727" y="408723"/>
                  <a:pt x="272884" y="408634"/>
                </a:cubicBezTo>
                <a:cubicBezTo>
                  <a:pt x="273329" y="408545"/>
                  <a:pt x="273863" y="408545"/>
                  <a:pt x="274308" y="408456"/>
                </a:cubicBezTo>
                <a:cubicBezTo>
                  <a:pt x="275555" y="408368"/>
                  <a:pt x="276890" y="408190"/>
                  <a:pt x="278136" y="408012"/>
                </a:cubicBezTo>
                <a:cubicBezTo>
                  <a:pt x="278403" y="407923"/>
                  <a:pt x="278670" y="407923"/>
                  <a:pt x="278937" y="407834"/>
                </a:cubicBezTo>
                <a:cubicBezTo>
                  <a:pt x="282142" y="407390"/>
                  <a:pt x="285435" y="406679"/>
                  <a:pt x="288551" y="405879"/>
                </a:cubicBezTo>
                <a:cubicBezTo>
                  <a:pt x="288551" y="405879"/>
                  <a:pt x="288640" y="405879"/>
                  <a:pt x="288640" y="405879"/>
                </a:cubicBezTo>
                <a:cubicBezTo>
                  <a:pt x="332346" y="394593"/>
                  <a:pt x="364658" y="354958"/>
                  <a:pt x="364658" y="307857"/>
                </a:cubicBezTo>
                <a:lnTo>
                  <a:pt x="364658" y="262890"/>
                </a:lnTo>
                <a:cubicBezTo>
                  <a:pt x="364658" y="248760"/>
                  <a:pt x="361721" y="235341"/>
                  <a:pt x="356469" y="223166"/>
                </a:cubicBezTo>
                <a:cubicBezTo>
                  <a:pt x="330922" y="245649"/>
                  <a:pt x="298075" y="258180"/>
                  <a:pt x="263271" y="258180"/>
                </a:cubicBezTo>
                <a:cubicBezTo>
                  <a:pt x="228466" y="258180"/>
                  <a:pt x="195708" y="245649"/>
                  <a:pt x="170161" y="223166"/>
                </a:cubicBezTo>
                <a:close/>
                <a:moveTo>
                  <a:pt x="263271" y="161758"/>
                </a:moveTo>
                <a:cubicBezTo>
                  <a:pt x="234697" y="161758"/>
                  <a:pt x="208794" y="173666"/>
                  <a:pt x="190368" y="192773"/>
                </a:cubicBezTo>
                <a:cubicBezTo>
                  <a:pt x="209862" y="211524"/>
                  <a:pt x="235765" y="222099"/>
                  <a:pt x="263271" y="222099"/>
                </a:cubicBezTo>
                <a:cubicBezTo>
                  <a:pt x="290865" y="222099"/>
                  <a:pt x="316768" y="211524"/>
                  <a:pt x="336263" y="192773"/>
                </a:cubicBezTo>
                <a:cubicBezTo>
                  <a:pt x="317747" y="173666"/>
                  <a:pt x="291933" y="161758"/>
                  <a:pt x="263271" y="161758"/>
                </a:cubicBezTo>
                <a:close/>
                <a:moveTo>
                  <a:pt x="263271" y="125677"/>
                </a:moveTo>
                <a:cubicBezTo>
                  <a:pt x="339111" y="125677"/>
                  <a:pt x="400798" y="187263"/>
                  <a:pt x="400798" y="262890"/>
                </a:cubicBezTo>
                <a:lnTo>
                  <a:pt x="400798" y="307857"/>
                </a:lnTo>
                <a:cubicBezTo>
                  <a:pt x="400798" y="316389"/>
                  <a:pt x="399997" y="324654"/>
                  <a:pt x="398484" y="332652"/>
                </a:cubicBezTo>
                <a:cubicBezTo>
                  <a:pt x="424031" y="341716"/>
                  <a:pt x="446908" y="357713"/>
                  <a:pt x="464177" y="378863"/>
                </a:cubicBezTo>
                <a:cubicBezTo>
                  <a:pt x="485718" y="405257"/>
                  <a:pt x="497557" y="438583"/>
                  <a:pt x="497557" y="472708"/>
                </a:cubicBezTo>
                <a:lnTo>
                  <a:pt x="497557" y="606722"/>
                </a:lnTo>
                <a:lnTo>
                  <a:pt x="29073" y="606722"/>
                </a:lnTo>
                <a:lnTo>
                  <a:pt x="29073" y="472708"/>
                </a:lnTo>
                <a:cubicBezTo>
                  <a:pt x="29073" y="438583"/>
                  <a:pt x="40912" y="405257"/>
                  <a:pt x="62453" y="378863"/>
                </a:cubicBezTo>
                <a:cubicBezTo>
                  <a:pt x="79722" y="357713"/>
                  <a:pt x="102599" y="341716"/>
                  <a:pt x="128057" y="332652"/>
                </a:cubicBezTo>
                <a:cubicBezTo>
                  <a:pt x="126633" y="324654"/>
                  <a:pt x="125832" y="316389"/>
                  <a:pt x="125832" y="307857"/>
                </a:cubicBezTo>
                <a:lnTo>
                  <a:pt x="125832" y="262890"/>
                </a:lnTo>
                <a:cubicBezTo>
                  <a:pt x="125832" y="187263"/>
                  <a:pt x="187519" y="125677"/>
                  <a:pt x="263271" y="125677"/>
                </a:cubicBezTo>
                <a:close/>
                <a:moveTo>
                  <a:pt x="436739" y="64285"/>
                </a:moveTo>
                <a:lnTo>
                  <a:pt x="462204" y="89776"/>
                </a:lnTo>
                <a:lnTo>
                  <a:pt x="400680" y="151151"/>
                </a:lnTo>
                <a:lnTo>
                  <a:pt x="375126" y="125660"/>
                </a:lnTo>
                <a:close/>
                <a:moveTo>
                  <a:pt x="89889" y="64285"/>
                </a:moveTo>
                <a:lnTo>
                  <a:pt x="151363" y="125660"/>
                </a:lnTo>
                <a:lnTo>
                  <a:pt x="125830" y="151151"/>
                </a:lnTo>
                <a:lnTo>
                  <a:pt x="64356" y="89776"/>
                </a:lnTo>
                <a:close/>
                <a:moveTo>
                  <a:pt x="245286" y="0"/>
                </a:moveTo>
                <a:lnTo>
                  <a:pt x="281345" y="0"/>
                </a:lnTo>
                <a:lnTo>
                  <a:pt x="281345" y="86937"/>
                </a:lnTo>
                <a:lnTo>
                  <a:pt x="245286" y="86937"/>
                </a:lnTo>
                <a:close/>
              </a:path>
            </a:pathLst>
          </a:custGeom>
          <a:solidFill>
            <a:srgbClr val="D9793F"/>
          </a:solidFill>
          <a:ln>
            <a:noFill/>
          </a:ln>
        </p:spPr>
        <p:txBody>
          <a:bodyPr/>
          <a:lstStyle/>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p:cNvSpPr txBox="1"/>
          <p:nvPr>
            <p:custDataLst>
              <p:tags r:id="rId1"/>
            </p:custDataLst>
          </p:nvPr>
        </p:nvSpPr>
        <p:spPr>
          <a:xfrm>
            <a:off x="778132" y="1135433"/>
            <a:ext cx="11091961" cy="5105372"/>
          </a:xfrm>
          <a:prstGeom prst="rect">
            <a:avLst/>
          </a:prstGeom>
          <a:noFill/>
        </p:spPr>
        <p:txBody>
          <a:bodyPr wrap="square" rtlCol="0">
            <a:spAutoFit/>
          </a:bodyPr>
          <a:lstStyle/>
          <a:p>
            <a:pPr lvl="0" algn="just">
              <a:lnSpc>
                <a:spcPct val="150000"/>
              </a:lnSpc>
              <a:defRPr/>
            </a:pPr>
            <a:r>
              <a:rPr lang="zh-CN" sz="2800" dirty="0">
                <a:solidFill>
                  <a:schemeClr val="tx1"/>
                </a:solidFill>
                <a:latin typeface="华文中宋" panose="02010600040101010101" pitchFamily="2" charset="-122"/>
                <a:ea typeface="华文中宋" panose="02010600040101010101" pitchFamily="2" charset="-122"/>
                <a:sym typeface="+mn-ea"/>
              </a:rPr>
              <a:t>（四）风险转移</a:t>
            </a:r>
          </a:p>
          <a:p>
            <a:pPr lvl="0" indent="0" algn="just">
              <a:lnSpc>
                <a:spcPct val="150000"/>
              </a:lnSpc>
              <a:buFont typeface="Wingdings" panose="05000000000000000000" charset="0"/>
              <a:buNone/>
              <a:defRPr/>
            </a:pPr>
            <a:r>
              <a:rPr lang="zh-CN" altLang="en-US" sz="2400" dirty="0">
                <a:solidFill>
                  <a:schemeClr val="tx1"/>
                </a:solidFill>
                <a:latin typeface="微软雅黑" panose="020B0503020204020204" pitchFamily="34" charset="-122"/>
                <a:ea typeface="微软雅黑" panose="020B0503020204020204" pitchFamily="34" charset="-122"/>
                <a:sym typeface="+mn-ea"/>
              </a:rPr>
              <a:t>       </a:t>
            </a:r>
            <a:r>
              <a:rPr lang="zh-CN" altLang="en-US" sz="2400" b="1" dirty="0">
                <a:solidFill>
                  <a:srgbClr val="D9793F"/>
                </a:solidFill>
                <a:latin typeface="微软雅黑" panose="020B0503020204020204" pitchFamily="34" charset="-122"/>
                <a:ea typeface="微软雅黑" panose="020B0503020204020204" pitchFamily="34" charset="-122"/>
                <a:sym typeface="+mn-ea"/>
              </a:rPr>
              <a:t>人们在独自进行决策时，愿意冒的风险较小，而如果改由群体共同决策，则最后的决定会比个人决策时有更大的冒险性。</a:t>
            </a:r>
            <a:r>
              <a:rPr lang="zh-CN" altLang="en-US" sz="2400" dirty="0">
                <a:solidFill>
                  <a:schemeClr val="tx1"/>
                </a:solidFill>
                <a:latin typeface="微软雅黑" panose="020B0503020204020204" pitchFamily="34" charset="-122"/>
                <a:ea typeface="微软雅黑" panose="020B0503020204020204" pitchFamily="34" charset="-122"/>
                <a:sym typeface="+mn-ea"/>
              </a:rPr>
              <a:t>原因：</a:t>
            </a:r>
          </a:p>
          <a:p>
            <a:pPr lvl="0" indent="0" algn="just">
              <a:lnSpc>
                <a:spcPct val="150000"/>
              </a:lnSpc>
              <a:buFont typeface="Wingdings" panose="05000000000000000000" charset="0"/>
              <a:buNone/>
              <a:defRPr/>
            </a:pPr>
            <a:r>
              <a:rPr lang="zh-CN" altLang="en-US" sz="2400" dirty="0">
                <a:solidFill>
                  <a:schemeClr val="tx1"/>
                </a:solidFill>
                <a:latin typeface="微软雅黑" panose="020B0503020204020204" pitchFamily="34" charset="-122"/>
                <a:ea typeface="微软雅黑" panose="020B0503020204020204" pitchFamily="34" charset="-122"/>
                <a:sym typeface="+mn-ea"/>
              </a:rPr>
              <a:t>（</a:t>
            </a:r>
            <a:r>
              <a:rPr lang="en-US" altLang="zh-CN" sz="2400" dirty="0">
                <a:solidFill>
                  <a:schemeClr val="tx1"/>
                </a:solidFill>
                <a:latin typeface="微软雅黑" panose="020B0503020204020204" pitchFamily="34" charset="-122"/>
                <a:ea typeface="微软雅黑" panose="020B0503020204020204" pitchFamily="34" charset="-122"/>
                <a:sym typeface="+mn-ea"/>
              </a:rPr>
              <a:t>1</a:t>
            </a:r>
            <a:r>
              <a:rPr lang="zh-CN" altLang="en-US" sz="2400" dirty="0">
                <a:solidFill>
                  <a:schemeClr val="tx1"/>
                </a:solidFill>
                <a:latin typeface="微软雅黑" panose="020B0503020204020204" pitchFamily="34" charset="-122"/>
                <a:ea typeface="微软雅黑" panose="020B0503020204020204" pitchFamily="34" charset="-122"/>
                <a:sym typeface="+mn-ea"/>
              </a:rPr>
              <a:t>）个人假设群体鼓励富有冒险性的见解。群体决策情境为评价情境，个人需要提出一个为群体其他成员所赞赏的选择。</a:t>
            </a:r>
          </a:p>
          <a:p>
            <a:pPr lvl="0" indent="0" algn="just">
              <a:lnSpc>
                <a:spcPct val="150000"/>
              </a:lnSpc>
              <a:buFont typeface="Wingdings" panose="05000000000000000000" charset="0"/>
              <a:buNone/>
              <a:defRPr/>
            </a:pPr>
            <a:r>
              <a:rPr lang="zh-CN" altLang="en-US" sz="2400" dirty="0">
                <a:solidFill>
                  <a:schemeClr val="tx1"/>
                </a:solidFill>
                <a:latin typeface="微软雅黑" panose="020B0503020204020204" pitchFamily="34" charset="-122"/>
                <a:ea typeface="微软雅黑" panose="020B0503020204020204" pitchFamily="34" charset="-122"/>
                <a:sym typeface="+mn-ea"/>
              </a:rPr>
              <a:t>（</a:t>
            </a:r>
            <a:r>
              <a:rPr lang="en-US" altLang="zh-CN" sz="2400" dirty="0">
                <a:solidFill>
                  <a:schemeClr val="tx1"/>
                </a:solidFill>
                <a:latin typeface="微软雅黑" panose="020B0503020204020204" pitchFamily="34" charset="-122"/>
                <a:ea typeface="微软雅黑" panose="020B0503020204020204" pitchFamily="34" charset="-122"/>
                <a:sym typeface="+mn-ea"/>
              </a:rPr>
              <a:t>2</a:t>
            </a:r>
            <a:r>
              <a:rPr lang="zh-CN" altLang="en-US" sz="2400" dirty="0">
                <a:solidFill>
                  <a:schemeClr val="tx1"/>
                </a:solidFill>
                <a:latin typeface="微软雅黑" panose="020B0503020204020204" pitchFamily="34" charset="-122"/>
                <a:ea typeface="微软雅黑" panose="020B0503020204020204" pitchFamily="34" charset="-122"/>
                <a:sym typeface="+mn-ea"/>
              </a:rPr>
              <a:t>）责任分散。群体的背景会直接导致个人行为责任意识的下降，从而使人们的冒险性得到鼓励。</a:t>
            </a:r>
          </a:p>
          <a:p>
            <a:pPr lvl="0" indent="0" algn="just">
              <a:lnSpc>
                <a:spcPct val="150000"/>
              </a:lnSpc>
              <a:buFont typeface="Wingdings" panose="05000000000000000000" charset="0"/>
              <a:buNone/>
              <a:defRPr/>
            </a:pPr>
            <a:r>
              <a:rPr lang="zh-CN" altLang="en-US" sz="2400" dirty="0">
                <a:solidFill>
                  <a:schemeClr val="tx1"/>
                </a:solidFill>
                <a:latin typeface="微软雅黑" panose="020B0503020204020204" pitchFamily="34" charset="-122"/>
                <a:ea typeface="微软雅黑" panose="020B0503020204020204" pitchFamily="34" charset="-122"/>
                <a:sym typeface="+mn-ea"/>
              </a:rPr>
              <a:t>（</a:t>
            </a:r>
            <a:r>
              <a:rPr lang="en-US" altLang="zh-CN" sz="2400" dirty="0">
                <a:solidFill>
                  <a:schemeClr val="tx1"/>
                </a:solidFill>
                <a:latin typeface="微软雅黑" panose="020B0503020204020204" pitchFamily="34" charset="-122"/>
                <a:ea typeface="微软雅黑" panose="020B0503020204020204" pitchFamily="34" charset="-122"/>
                <a:sym typeface="+mn-ea"/>
              </a:rPr>
              <a:t>3</a:t>
            </a:r>
            <a:r>
              <a:rPr lang="zh-CN" altLang="en-US" sz="2400" dirty="0">
                <a:solidFill>
                  <a:schemeClr val="tx1"/>
                </a:solidFill>
                <a:latin typeface="微软雅黑" panose="020B0503020204020204" pitchFamily="34" charset="-122"/>
                <a:ea typeface="微软雅黑" panose="020B0503020204020204" pitchFamily="34" charset="-122"/>
                <a:sym typeface="+mn-ea"/>
              </a:rPr>
              <a:t>）文化价值倾向于对高冒险性有较高评价。在这种文化背景下，人们将高冒险与英雄气概联系在一起，从而使人们倾向于鼓励冒险。</a:t>
            </a:r>
          </a:p>
        </p:txBody>
      </p:sp>
      <p:grpSp>
        <p:nvGrpSpPr>
          <p:cNvPr id="5" name="组合 4"/>
          <p:cNvGrpSpPr/>
          <p:nvPr/>
        </p:nvGrpSpPr>
        <p:grpSpPr>
          <a:xfrm>
            <a:off x="733099" y="576650"/>
            <a:ext cx="926894" cy="540585"/>
            <a:chOff x="620553" y="1178992"/>
            <a:chExt cx="1806046" cy="1053325"/>
          </a:xfrm>
        </p:grpSpPr>
        <p:sp>
          <p:nvSpPr>
            <p:cNvPr id="6" name="菱形 5"/>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矩形 7"/>
          <p:cNvSpPr/>
          <p:nvPr/>
        </p:nvSpPr>
        <p:spPr>
          <a:xfrm>
            <a:off x="2053558" y="613453"/>
            <a:ext cx="3877985" cy="461665"/>
          </a:xfrm>
          <a:prstGeom prst="rect">
            <a:avLst/>
          </a:prstGeom>
        </p:spPr>
        <p:txBody>
          <a:bodyPr wrap="none">
            <a:spAutoFit/>
          </a:bodyPr>
          <a:lstStyle/>
          <a:p>
            <a:pPr lvl="0">
              <a:defRPr/>
            </a:pPr>
            <a:r>
              <a:rPr lang="zh-CN" altLang="en-US" sz="2400" b="1" dirty="0">
                <a:solidFill>
                  <a:prstClr val="black"/>
                </a:solidFill>
                <a:latin typeface="微软雅黑" panose="020B0503020204020204" pitchFamily="34" charset="-122"/>
                <a:ea typeface="微软雅黑" panose="020B0503020204020204" pitchFamily="34" charset="-122"/>
                <a:cs typeface="宋体" panose="02010600030101010101" pitchFamily="2" charset="-122"/>
                <a:sym typeface="+mn-ea"/>
              </a:rPr>
              <a:t>三、群体决策的利弊和特征</a:t>
            </a:r>
          </a:p>
        </p:txBody>
      </p:sp>
      <p:grpSp>
        <p:nvGrpSpPr>
          <p:cNvPr id="11" name="组合 10"/>
          <p:cNvGrpSpPr/>
          <p:nvPr/>
        </p:nvGrpSpPr>
        <p:grpSpPr>
          <a:xfrm>
            <a:off x="204811" y="126601"/>
            <a:ext cx="13446782" cy="6585572"/>
            <a:chOff x="204811" y="126601"/>
            <a:chExt cx="13446782" cy="6585572"/>
          </a:xfrm>
        </p:grpSpPr>
        <p:cxnSp>
          <p:nvCxnSpPr>
            <p:cNvPr id="13" name="直接连接符 12"/>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4" name="直接连接符 13"/>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5"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charset="-122"/>
                  <a:ea typeface="华文新魏" panose="02010800040101010101" charset="-122"/>
                </a:rPr>
                <a:t>第九章</a:t>
              </a:r>
            </a:p>
          </p:txBody>
        </p:sp>
        <p:grpSp>
          <p:nvGrpSpPr>
            <p:cNvPr id="16" name="组合 15"/>
            <p:cNvGrpSpPr/>
            <p:nvPr/>
          </p:nvGrpSpPr>
          <p:grpSpPr>
            <a:xfrm>
              <a:off x="204811" y="126601"/>
              <a:ext cx="1966889" cy="305197"/>
              <a:chOff x="306410" y="1828002"/>
              <a:chExt cx="5429253" cy="900955"/>
            </a:xfrm>
          </p:grpSpPr>
          <p:grpSp>
            <p:nvGrpSpPr>
              <p:cNvPr id="17" name="组合 16"/>
              <p:cNvGrpSpPr/>
              <p:nvPr/>
            </p:nvGrpSpPr>
            <p:grpSpPr>
              <a:xfrm>
                <a:off x="1438485" y="1828003"/>
                <a:ext cx="4297178" cy="900954"/>
                <a:chOff x="511385" y="2831303"/>
                <a:chExt cx="4297178" cy="900954"/>
              </a:xfrm>
            </p:grpSpPr>
            <p:grpSp>
              <p:nvGrpSpPr>
                <p:cNvPr id="19" name="组合 18"/>
                <p:cNvGrpSpPr/>
                <p:nvPr/>
              </p:nvGrpSpPr>
              <p:grpSpPr>
                <a:xfrm>
                  <a:off x="1643460" y="2831304"/>
                  <a:ext cx="3165103" cy="900953"/>
                  <a:chOff x="1643460" y="3128803"/>
                  <a:chExt cx="3165103" cy="900953"/>
                </a:xfrm>
                <a:solidFill>
                  <a:schemeClr val="accent2"/>
                </a:solidFill>
              </p:grpSpPr>
              <p:sp>
                <p:nvSpPr>
                  <p:cNvPr id="21" name="椭圆 20"/>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22" name="椭圆 21"/>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23" name="椭圆 22"/>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20" name="椭圆 19"/>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8" name="椭圆 17"/>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3200" dirty="0">
                <a:latin typeface="华文中宋" panose="02010600040101010101" pitchFamily="2" charset="-122"/>
                <a:ea typeface="华文中宋" panose="02010600040101010101" pitchFamily="2" charset="-122"/>
              </a:rPr>
              <a:t>第四节</a:t>
            </a:r>
          </a:p>
        </p:txBody>
      </p:sp>
      <p:sp>
        <p:nvSpPr>
          <p:cNvPr id="6" name="文本占位符 5"/>
          <p:cNvSpPr>
            <a:spLocks noGrp="1"/>
          </p:cNvSpPr>
          <p:nvPr>
            <p:ph type="body" idx="1"/>
          </p:nvPr>
        </p:nvSpPr>
        <p:spPr/>
        <p:txBody>
          <a:bodyPr>
            <a:noAutofit/>
          </a:bodyPr>
          <a:lstStyle/>
          <a:p>
            <a:pPr lvl="0" algn="just" eaLnBrk="0" fontAlgn="base" hangingPunct="0">
              <a:spcBef>
                <a:spcPct val="0"/>
              </a:spcBef>
              <a:spcAft>
                <a:spcPct val="0"/>
              </a:spcAft>
              <a:defRPr/>
            </a:pPr>
            <a:r>
              <a:rPr lang="zh-CN" altLang="en-US" sz="3200" b="1" dirty="0">
                <a:latin typeface="微软雅黑" panose="020B0503020204020204" pitchFamily="34" charset="-122"/>
                <a:ea typeface="微软雅黑" panose="020B0503020204020204" pitchFamily="34" charset="-122"/>
              </a:rPr>
              <a:t>群体凝聚力与群体领导</a:t>
            </a:r>
          </a:p>
        </p:txBody>
      </p:sp>
      <p:sp>
        <p:nvSpPr>
          <p:cNvPr id="9" name="文本框 8"/>
          <p:cNvSpPr txBox="1"/>
          <p:nvPr/>
        </p:nvSpPr>
        <p:spPr>
          <a:xfrm>
            <a:off x="804403" y="1955801"/>
            <a:ext cx="2206137" cy="1918154"/>
          </a:xfrm>
          <a:prstGeom prst="rect">
            <a:avLst/>
          </a:prstGeom>
          <a:noFill/>
          <a:ln w="117475">
            <a:noFill/>
          </a:ln>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90204" pitchFamily="34" charset="0"/>
              </a:rPr>
              <a:t>/04</a:t>
            </a:r>
            <a:endParaRPr kumimoji="0" lang="zh-CN" altLang="en-US"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90204" pitchFamily="34" charset="0"/>
            </a:endParaRPr>
          </a:p>
        </p:txBody>
      </p:sp>
      <p:sp>
        <p:nvSpPr>
          <p:cNvPr id="10" name="矩形 9"/>
          <p:cNvSpPr/>
          <p:nvPr/>
        </p:nvSpPr>
        <p:spPr>
          <a:xfrm>
            <a:off x="6094883" y="723900"/>
            <a:ext cx="4251960" cy="1568450"/>
          </a:xfrm>
          <a:prstGeom prst="rect">
            <a:avLst/>
          </a:prstGeom>
        </p:spPr>
        <p:txBody>
          <a:bodyPr wrap="none">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第九章  </a:t>
            </a:r>
            <a:endParaRPr kumimoji="0" lang="en-US" altLang="zh-CN"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endParaRPr>
          </a:p>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群体的社会心理学</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p:cNvSpPr txBox="1"/>
          <p:nvPr>
            <p:custDataLst>
              <p:tags r:id="rId1"/>
            </p:custDataLst>
          </p:nvPr>
        </p:nvSpPr>
        <p:spPr>
          <a:xfrm>
            <a:off x="733099" y="1463711"/>
            <a:ext cx="10922590" cy="4931606"/>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宋体" panose="02010600030101010101" pitchFamily="2" charset="-122"/>
                <a:sym typeface="+mn-ea"/>
              </a:rPr>
              <a:t>（一）群体凝聚力含义</a:t>
            </a:r>
          </a:p>
          <a:p>
            <a:pPr marR="0" lvl="0" indent="0" algn="just" defTabSz="914400" rtl="0" eaLnBrk="1" fontAlgn="auto" latinLnBrk="0" hangingPunct="1">
              <a:lnSpc>
                <a:spcPct val="150000"/>
              </a:lnSpc>
              <a:spcBef>
                <a:spcPts val="0"/>
              </a:spcBef>
              <a:spcAft>
                <a:spcPts val="0"/>
              </a:spcAft>
              <a:buClrTx/>
              <a:buSzTx/>
              <a:buFont typeface="Wingdings" panose="05000000000000000000" charset="0"/>
              <a:buNone/>
              <a:defRPr/>
            </a:pPr>
            <a:r>
              <a:rPr lang="zh-CN" altLang="en-US" sz="2400" dirty="0">
                <a:solidFill>
                  <a:srgbClr val="D9793F"/>
                </a:solidFill>
                <a:latin typeface="华文中宋" panose="02010600040101010101" pitchFamily="2" charset="-122"/>
                <a:ea typeface="华文中宋" panose="02010600040101010101" pitchFamily="2" charset="-122"/>
                <a:sym typeface="+mn-ea"/>
              </a:rPr>
              <a:t>★</a:t>
            </a:r>
            <a:r>
              <a:rPr kumimoji="0"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群体凝聚力是指群体对成员的吸引力、成员对群体的向心力以及成员之间人际关系的紧密度所形成的内聚力量。</a:t>
            </a:r>
          </a:p>
          <a:p>
            <a:pPr marR="0" lvl="0" indent="0" algn="just" defTabSz="914400" rtl="0" eaLnBrk="1" fontAlgn="auto" latinLnBrk="0" hangingPunct="1">
              <a:lnSpc>
                <a:spcPct val="150000"/>
              </a:lnSpc>
              <a:spcBef>
                <a:spcPts val="0"/>
              </a:spcBef>
              <a:spcAft>
                <a:spcPts val="0"/>
              </a:spcAft>
              <a:buClrTx/>
              <a:buSzTx/>
              <a:buFont typeface="Wingdings" panose="05000000000000000000" charset="0"/>
              <a:buNone/>
              <a:defRPr/>
            </a:pPr>
            <a:r>
              <a:rPr kumimoji="0" lang="zh-CN" altLang="en-US" sz="2400" b="0"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cs typeface="宋体" panose="02010600030101010101" pitchFamily="2" charset="-122"/>
                <a:sym typeface="+mn-ea"/>
              </a:rPr>
              <a:t>（二）高凝聚力群体的特征</a:t>
            </a:r>
            <a:endParaRPr kumimoji="0" 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R="0" lvl="0" indent="0" defTabSz="914400" rtl="0" eaLnBrk="1" fontAlgn="auto" latinLnBrk="0" hangingPunct="1">
              <a:lnSpc>
                <a:spcPct val="150000"/>
              </a:lnSpc>
              <a:spcBef>
                <a:spcPts val="0"/>
              </a:spcBef>
              <a:spcAft>
                <a:spcPts val="0"/>
              </a:spcAft>
              <a:buClrTx/>
              <a:buSzTx/>
              <a:buFont typeface="Wingdings" panose="05000000000000000000" charset="0"/>
              <a:buNone/>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1</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24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成员间意见沟通快，信息交流频繁，民主气氛好，关系和谐</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p>
          <a:p>
            <a:pPr marR="0" lvl="0" indent="0" defTabSz="914400" rtl="0" eaLnBrk="1" fontAlgn="auto" latinLnBrk="0" hangingPunct="1">
              <a:lnSpc>
                <a:spcPct val="150000"/>
              </a:lnSpc>
              <a:spcBef>
                <a:spcPts val="0"/>
              </a:spcBef>
              <a:spcAft>
                <a:spcPts val="0"/>
              </a:spcAft>
              <a:buClrTx/>
              <a:buSzTx/>
              <a:buFont typeface="Wingdings" panose="05000000000000000000" charset="0"/>
              <a:buNone/>
              <a:defRPr/>
            </a:pPr>
            <a:r>
              <a:rPr lang="zh-CN" altLang="en-US" sz="2400" dirty="0">
                <a:solidFill>
                  <a:prstClr val="black"/>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en-US" altLang="zh-CN" sz="2400" dirty="0">
                <a:solidFill>
                  <a:prstClr val="black"/>
                </a:solidFill>
                <a:latin typeface="微软雅黑" panose="020B0503020204020204" pitchFamily="34" charset="-122"/>
                <a:ea typeface="微软雅黑" panose="020B0503020204020204" pitchFamily="34" charset="-122"/>
                <a:cs typeface="宋体" panose="02010600030101010101" pitchFamily="2" charset="-122"/>
                <a:sym typeface="+mn-ea"/>
              </a:rPr>
              <a:t>2</a:t>
            </a:r>
            <a:r>
              <a:rPr lang="zh-CN" altLang="en-US" sz="2400" dirty="0">
                <a:solidFill>
                  <a:prstClr val="black"/>
                </a:solidFill>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24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群体对每一个成员有较强的吸引力、向心力</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p>
          <a:p>
            <a:pPr marR="0" lvl="0" indent="0" defTabSz="914400" rtl="0" eaLnBrk="1" fontAlgn="auto" latinLnBrk="0" hangingPunct="1">
              <a:lnSpc>
                <a:spcPct val="150000"/>
              </a:lnSpc>
              <a:spcBef>
                <a:spcPts val="0"/>
              </a:spcBef>
              <a:spcAft>
                <a:spcPts val="0"/>
              </a:spcAft>
              <a:buClrTx/>
              <a:buSzTx/>
              <a:buFont typeface="Wingdings" panose="05000000000000000000" charset="0"/>
              <a:buNone/>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3</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24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成员愿意承担更多群体工作的责任，时时关心群体，维护群体利益和荣誉</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p>
          <a:p>
            <a:pPr marR="0" lvl="0" indent="0" defTabSz="914400" rtl="0" eaLnBrk="1" fontAlgn="auto" latinLnBrk="0" hangingPunct="1">
              <a:lnSpc>
                <a:spcPct val="150000"/>
              </a:lnSpc>
              <a:spcBef>
                <a:spcPts val="0"/>
              </a:spcBef>
              <a:spcAft>
                <a:spcPts val="0"/>
              </a:spcAft>
              <a:buClrTx/>
              <a:buSzTx/>
              <a:buFont typeface="Wingdings" panose="05000000000000000000" charset="0"/>
              <a:buNone/>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4</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群体中每个成员都有较强的归属感、尊严感、自豪感。</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285750" marR="0" lvl="0" indent="-285750" algn="just" rtl="0" eaLnBrk="1" fontAlgn="auto" latinLnBrk="0" hangingPunct="1">
              <a:lnSpc>
                <a:spcPct val="150000"/>
              </a:lnSpc>
              <a:buFont typeface="Wingdings" panose="05000000000000000000" charset="0"/>
              <a:buChar char=""/>
            </a:pPr>
            <a:endParaRPr kumimoji="0" lang="en-US" altLang="zh-CN" sz="2000" b="0" i="0" u="none" strike="noStrike" kern="1200" cap="none" spc="0" normalizeH="0" baseline="0" noProof="0" dirty="0">
              <a:ln>
                <a:noFill/>
              </a:ln>
              <a:solidFill>
                <a:schemeClr val="accent3">
                  <a:lumMod val="75000"/>
                </a:schemeClr>
              </a:solidFill>
              <a:effectLst/>
              <a:uLnTx/>
              <a:uFillTx/>
              <a:latin typeface="微软雅黑" panose="020B0503020204020204" pitchFamily="34" charset="-122"/>
              <a:ea typeface="微软雅黑" panose="020B0503020204020204" pitchFamily="34" charset="-122"/>
            </a:endParaRPr>
          </a:p>
        </p:txBody>
      </p:sp>
      <p:grpSp>
        <p:nvGrpSpPr>
          <p:cNvPr id="5" name="组合 4"/>
          <p:cNvGrpSpPr/>
          <p:nvPr/>
        </p:nvGrpSpPr>
        <p:grpSpPr>
          <a:xfrm>
            <a:off x="733099" y="768022"/>
            <a:ext cx="926894" cy="540585"/>
            <a:chOff x="620553" y="1178992"/>
            <a:chExt cx="1806046" cy="1053325"/>
          </a:xfrm>
        </p:grpSpPr>
        <p:sp>
          <p:nvSpPr>
            <p:cNvPr id="6" name="菱形 5"/>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矩形 7"/>
          <p:cNvSpPr/>
          <p:nvPr/>
        </p:nvSpPr>
        <p:spPr>
          <a:xfrm>
            <a:off x="1884751" y="807481"/>
            <a:ext cx="2339102"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noProof="0" dirty="0">
                <a:solidFill>
                  <a:prstClr val="black"/>
                </a:solidFill>
                <a:latin typeface="微软雅黑" panose="020B0503020204020204" pitchFamily="34" charset="-122"/>
                <a:ea typeface="微软雅黑" panose="020B0503020204020204" pitchFamily="34" charset="-122"/>
                <a:cs typeface="宋体" panose="02010600030101010101" pitchFamily="2" charset="-122"/>
                <a:sym typeface="+mn-ea"/>
              </a:rPr>
              <a:t>一、群体凝聚力</a:t>
            </a:r>
          </a:p>
        </p:txBody>
      </p:sp>
      <p:grpSp>
        <p:nvGrpSpPr>
          <p:cNvPr id="9" name="组合 8"/>
          <p:cNvGrpSpPr/>
          <p:nvPr/>
        </p:nvGrpSpPr>
        <p:grpSpPr>
          <a:xfrm>
            <a:off x="204811" y="126601"/>
            <a:ext cx="13446782" cy="6585572"/>
            <a:chOff x="204811" y="126601"/>
            <a:chExt cx="13446782" cy="6585572"/>
          </a:xfrm>
        </p:grpSpPr>
        <p:cxnSp>
          <p:nvCxnSpPr>
            <p:cNvPr id="10" name="直接连接符 9"/>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1" name="直接连接符 10"/>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3"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charset="-122"/>
                  <a:ea typeface="华文新魏" panose="02010800040101010101" charset="-122"/>
                </a:rPr>
                <a:t>第九章</a:t>
              </a:r>
            </a:p>
          </p:txBody>
        </p:sp>
        <p:grpSp>
          <p:nvGrpSpPr>
            <p:cNvPr id="14" name="组合 13"/>
            <p:cNvGrpSpPr/>
            <p:nvPr/>
          </p:nvGrpSpPr>
          <p:grpSpPr>
            <a:xfrm>
              <a:off x="204811" y="126601"/>
              <a:ext cx="1966889" cy="305197"/>
              <a:chOff x="306410" y="1828002"/>
              <a:chExt cx="5429253" cy="900955"/>
            </a:xfrm>
          </p:grpSpPr>
          <p:grpSp>
            <p:nvGrpSpPr>
              <p:cNvPr id="15" name="组合 14"/>
              <p:cNvGrpSpPr/>
              <p:nvPr/>
            </p:nvGrpSpPr>
            <p:grpSpPr>
              <a:xfrm>
                <a:off x="1438485" y="1828003"/>
                <a:ext cx="4297178" cy="900954"/>
                <a:chOff x="511385" y="2831303"/>
                <a:chExt cx="4297178" cy="900954"/>
              </a:xfrm>
            </p:grpSpPr>
            <p:grpSp>
              <p:nvGrpSpPr>
                <p:cNvPr id="17" name="组合 16"/>
                <p:cNvGrpSpPr/>
                <p:nvPr/>
              </p:nvGrpSpPr>
              <p:grpSpPr>
                <a:xfrm>
                  <a:off x="1643460" y="2831304"/>
                  <a:ext cx="3165103" cy="900953"/>
                  <a:chOff x="1643460" y="3128803"/>
                  <a:chExt cx="3165103" cy="900953"/>
                </a:xfrm>
                <a:solidFill>
                  <a:schemeClr val="accent2"/>
                </a:solidFill>
              </p:grpSpPr>
              <p:sp>
                <p:nvSpPr>
                  <p:cNvPr id="19" name="椭圆 18"/>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20" name="椭圆 19"/>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21" name="椭圆 20"/>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8" name="椭圆 17"/>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6" name="椭圆 15"/>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pic>
        <p:nvPicPr>
          <p:cNvPr id="2" name="图片 1" descr="凝聚力"/>
          <p:cNvPicPr>
            <a:picLocks noChangeAspect="1"/>
          </p:cNvPicPr>
          <p:nvPr/>
        </p:nvPicPr>
        <p:blipFill>
          <a:blip r:embed="rId3"/>
          <a:stretch>
            <a:fillRect/>
          </a:stretch>
        </p:blipFill>
        <p:spPr>
          <a:xfrm>
            <a:off x="9854012" y="2939154"/>
            <a:ext cx="1798195" cy="1753941"/>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p:cNvSpPr txBox="1"/>
          <p:nvPr>
            <p:custDataLst>
              <p:tags r:id="rId1"/>
            </p:custDataLst>
          </p:nvPr>
        </p:nvSpPr>
        <p:spPr>
          <a:xfrm>
            <a:off x="1024890" y="1649730"/>
            <a:ext cx="8910320" cy="1227387"/>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lang="zh-CN" altLang="en-US" sz="2800" dirty="0">
                <a:solidFill>
                  <a:schemeClr val="tx1"/>
                </a:solidFill>
                <a:latin typeface="华文中宋" panose="02010600040101010101" pitchFamily="2" charset="-122"/>
                <a:ea typeface="华文中宋" panose="02010600040101010101" pitchFamily="2" charset="-122"/>
                <a:sym typeface="+mn-ea"/>
              </a:rPr>
              <a:t>影响群体凝聚力的因素</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lvl="0" algn="just">
              <a:lnSpc>
                <a:spcPct val="150000"/>
              </a:lnSpc>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grpSp>
        <p:nvGrpSpPr>
          <p:cNvPr id="5" name="组合 4"/>
          <p:cNvGrpSpPr/>
          <p:nvPr/>
        </p:nvGrpSpPr>
        <p:grpSpPr>
          <a:xfrm>
            <a:off x="733099" y="768022"/>
            <a:ext cx="926894" cy="540585"/>
            <a:chOff x="620553" y="1178992"/>
            <a:chExt cx="1806046" cy="1053325"/>
          </a:xfrm>
        </p:grpSpPr>
        <p:sp>
          <p:nvSpPr>
            <p:cNvPr id="6" name="菱形 5"/>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9" name="组合 8"/>
          <p:cNvGrpSpPr/>
          <p:nvPr/>
        </p:nvGrpSpPr>
        <p:grpSpPr>
          <a:xfrm>
            <a:off x="204811" y="126601"/>
            <a:ext cx="13446782" cy="6585572"/>
            <a:chOff x="204811" y="126601"/>
            <a:chExt cx="13446782" cy="6585572"/>
          </a:xfrm>
        </p:grpSpPr>
        <p:cxnSp>
          <p:nvCxnSpPr>
            <p:cNvPr id="10" name="直接连接符 9"/>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1" name="直接连接符 10"/>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3"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charset="-122"/>
                  <a:ea typeface="华文新魏" panose="02010800040101010101" charset="-122"/>
                </a:rPr>
                <a:t>第九章</a:t>
              </a:r>
            </a:p>
          </p:txBody>
        </p:sp>
        <p:grpSp>
          <p:nvGrpSpPr>
            <p:cNvPr id="14" name="组合 13"/>
            <p:cNvGrpSpPr/>
            <p:nvPr/>
          </p:nvGrpSpPr>
          <p:grpSpPr>
            <a:xfrm>
              <a:off x="204811" y="126601"/>
              <a:ext cx="1966889" cy="305197"/>
              <a:chOff x="306410" y="1828002"/>
              <a:chExt cx="5429253" cy="900955"/>
            </a:xfrm>
          </p:grpSpPr>
          <p:grpSp>
            <p:nvGrpSpPr>
              <p:cNvPr id="15" name="组合 14"/>
              <p:cNvGrpSpPr/>
              <p:nvPr/>
            </p:nvGrpSpPr>
            <p:grpSpPr>
              <a:xfrm>
                <a:off x="1438485" y="1828003"/>
                <a:ext cx="4297178" cy="900954"/>
                <a:chOff x="511385" y="2831303"/>
                <a:chExt cx="4297178" cy="900954"/>
              </a:xfrm>
            </p:grpSpPr>
            <p:grpSp>
              <p:nvGrpSpPr>
                <p:cNvPr id="17" name="组合 16"/>
                <p:cNvGrpSpPr/>
                <p:nvPr/>
              </p:nvGrpSpPr>
              <p:grpSpPr>
                <a:xfrm>
                  <a:off x="1643460" y="2831304"/>
                  <a:ext cx="3165103" cy="900953"/>
                  <a:chOff x="1643460" y="3128803"/>
                  <a:chExt cx="3165103" cy="900953"/>
                </a:xfrm>
                <a:solidFill>
                  <a:schemeClr val="accent2"/>
                </a:solidFill>
              </p:grpSpPr>
              <p:sp>
                <p:nvSpPr>
                  <p:cNvPr id="19" name="椭圆 18"/>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20" name="椭圆 19"/>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21" name="椭圆 20"/>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8" name="椭圆 17"/>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6" name="椭圆 15"/>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sp>
        <p:nvSpPr>
          <p:cNvPr id="27" name="任意形状 26"/>
          <p:cNvSpPr/>
          <p:nvPr>
            <p:custDataLst>
              <p:tags r:id="rId2"/>
            </p:custDataLst>
          </p:nvPr>
        </p:nvSpPr>
        <p:spPr>
          <a:xfrm>
            <a:off x="5706842" y="3818511"/>
            <a:ext cx="778316" cy="778460"/>
          </a:xfrm>
          <a:custGeom>
            <a:avLst/>
            <a:gdLst>
              <a:gd name="connsiteX0" fmla="*/ 168972 w 1082750"/>
              <a:gd name="connsiteY0" fmla="*/ 897389 h 1082951"/>
              <a:gd name="connsiteX1" fmla="*/ 270481 w 1082750"/>
              <a:gd name="connsiteY1" fmla="*/ 897389 h 1082951"/>
              <a:gd name="connsiteX2" fmla="*/ 270481 w 1082750"/>
              <a:gd name="connsiteY2" fmla="*/ 931220 h 1082951"/>
              <a:gd name="connsiteX3" fmla="*/ 225127 w 1082750"/>
              <a:gd name="connsiteY3" fmla="*/ 931220 h 1082951"/>
              <a:gd name="connsiteX4" fmla="*/ 338126 w 1082750"/>
              <a:gd name="connsiteY4" fmla="*/ 981950 h 1082951"/>
              <a:gd name="connsiteX5" fmla="*/ 338126 w 1082750"/>
              <a:gd name="connsiteY5" fmla="*/ 1015781 h 1082951"/>
              <a:gd name="connsiteX6" fmla="*/ 202803 w 1082750"/>
              <a:gd name="connsiteY6" fmla="*/ 956899 h 1082951"/>
              <a:gd name="connsiteX7" fmla="*/ 202803 w 1082750"/>
              <a:gd name="connsiteY7" fmla="*/ 998898 h 1082951"/>
              <a:gd name="connsiteX8" fmla="*/ 168972 w 1082750"/>
              <a:gd name="connsiteY8" fmla="*/ 998898 h 1082951"/>
              <a:gd name="connsiteX9" fmla="*/ 913579 w 1082750"/>
              <a:gd name="connsiteY9" fmla="*/ 879962 h 1082951"/>
              <a:gd name="connsiteX10" fmla="*/ 947411 w 1082750"/>
              <a:gd name="connsiteY10" fmla="*/ 879962 h 1082951"/>
              <a:gd name="connsiteX11" fmla="*/ 947411 w 1082750"/>
              <a:gd name="connsiteY11" fmla="*/ 913794 h 1082951"/>
              <a:gd name="connsiteX12" fmla="*/ 913579 w 1082750"/>
              <a:gd name="connsiteY12" fmla="*/ 913794 h 1082951"/>
              <a:gd name="connsiteX13" fmla="*/ 845917 w 1082750"/>
              <a:gd name="connsiteY13" fmla="*/ 879962 h 1082951"/>
              <a:gd name="connsiteX14" fmla="*/ 879749 w 1082750"/>
              <a:gd name="connsiteY14" fmla="*/ 879962 h 1082951"/>
              <a:gd name="connsiteX15" fmla="*/ 879749 w 1082750"/>
              <a:gd name="connsiteY15" fmla="*/ 913794 h 1082951"/>
              <a:gd name="connsiteX16" fmla="*/ 845917 w 1082750"/>
              <a:gd name="connsiteY16" fmla="*/ 913794 h 1082951"/>
              <a:gd name="connsiteX17" fmla="*/ 558372 w 1082750"/>
              <a:gd name="connsiteY17" fmla="*/ 879962 h 1082951"/>
              <a:gd name="connsiteX18" fmla="*/ 812086 w 1082750"/>
              <a:gd name="connsiteY18" fmla="*/ 879962 h 1082951"/>
              <a:gd name="connsiteX19" fmla="*/ 812086 w 1082750"/>
              <a:gd name="connsiteY19" fmla="*/ 913794 h 1082951"/>
              <a:gd name="connsiteX20" fmla="*/ 558372 w 1082750"/>
              <a:gd name="connsiteY20" fmla="*/ 913794 h 1082951"/>
              <a:gd name="connsiteX21" fmla="*/ 389070 w 1082750"/>
              <a:gd name="connsiteY21" fmla="*/ 693728 h 1082951"/>
              <a:gd name="connsiteX22" fmla="*/ 558225 w 1082750"/>
              <a:gd name="connsiteY22" fmla="*/ 693728 h 1082951"/>
              <a:gd name="connsiteX23" fmla="*/ 558225 w 1082750"/>
              <a:gd name="connsiteY23" fmla="*/ 727560 h 1082951"/>
              <a:gd name="connsiteX24" fmla="*/ 389070 w 1082750"/>
              <a:gd name="connsiteY24" fmla="*/ 727560 h 1082951"/>
              <a:gd name="connsiteX25" fmla="*/ 186086 w 1082750"/>
              <a:gd name="connsiteY25" fmla="*/ 693728 h 1082951"/>
              <a:gd name="connsiteX26" fmla="*/ 355240 w 1082750"/>
              <a:gd name="connsiteY26" fmla="*/ 693728 h 1082951"/>
              <a:gd name="connsiteX27" fmla="*/ 355240 w 1082750"/>
              <a:gd name="connsiteY27" fmla="*/ 727560 h 1082951"/>
              <a:gd name="connsiteX28" fmla="*/ 186086 w 1082750"/>
              <a:gd name="connsiteY28" fmla="*/ 727560 h 1082951"/>
              <a:gd name="connsiteX29" fmla="*/ 727529 w 1082750"/>
              <a:gd name="connsiteY29" fmla="*/ 676982 h 1082951"/>
              <a:gd name="connsiteX30" fmla="*/ 1015091 w 1082750"/>
              <a:gd name="connsiteY30" fmla="*/ 676982 h 1082951"/>
              <a:gd name="connsiteX31" fmla="*/ 1015091 w 1082750"/>
              <a:gd name="connsiteY31" fmla="*/ 981458 h 1082951"/>
              <a:gd name="connsiteX32" fmla="*/ 473798 w 1082750"/>
              <a:gd name="connsiteY32" fmla="*/ 981458 h 1082951"/>
              <a:gd name="connsiteX33" fmla="*/ 473798 w 1082750"/>
              <a:gd name="connsiteY33" fmla="*/ 863051 h 1082951"/>
              <a:gd name="connsiteX34" fmla="*/ 507629 w 1082750"/>
              <a:gd name="connsiteY34" fmla="*/ 863051 h 1082951"/>
              <a:gd name="connsiteX35" fmla="*/ 507629 w 1082750"/>
              <a:gd name="connsiteY35" fmla="*/ 947628 h 1082951"/>
              <a:gd name="connsiteX36" fmla="*/ 981260 w 1082750"/>
              <a:gd name="connsiteY36" fmla="*/ 947628 h 1082951"/>
              <a:gd name="connsiteX37" fmla="*/ 981260 w 1082750"/>
              <a:gd name="connsiteY37" fmla="*/ 710813 h 1082951"/>
              <a:gd name="connsiteX38" fmla="*/ 727529 w 1082750"/>
              <a:gd name="connsiteY38" fmla="*/ 710813 h 1082951"/>
              <a:gd name="connsiteX39" fmla="*/ 490562 w 1082750"/>
              <a:gd name="connsiteY39" fmla="*/ 626067 h 1082951"/>
              <a:gd name="connsiteX40" fmla="*/ 558223 w 1082750"/>
              <a:gd name="connsiteY40" fmla="*/ 626067 h 1082951"/>
              <a:gd name="connsiteX41" fmla="*/ 558223 w 1082750"/>
              <a:gd name="connsiteY41" fmla="*/ 659899 h 1082951"/>
              <a:gd name="connsiteX42" fmla="*/ 490562 w 1082750"/>
              <a:gd name="connsiteY42" fmla="*/ 659899 h 1082951"/>
              <a:gd name="connsiteX43" fmla="*/ 253747 w 1082750"/>
              <a:gd name="connsiteY43" fmla="*/ 626067 h 1082951"/>
              <a:gd name="connsiteX44" fmla="*/ 422901 w 1082750"/>
              <a:gd name="connsiteY44" fmla="*/ 626067 h 1082951"/>
              <a:gd name="connsiteX45" fmla="*/ 422901 w 1082750"/>
              <a:gd name="connsiteY45" fmla="*/ 659899 h 1082951"/>
              <a:gd name="connsiteX46" fmla="*/ 253747 w 1082750"/>
              <a:gd name="connsiteY46" fmla="*/ 659899 h 1082951"/>
              <a:gd name="connsiteX47" fmla="*/ 118424 w 1082750"/>
              <a:gd name="connsiteY47" fmla="*/ 626067 h 1082951"/>
              <a:gd name="connsiteX48" fmla="*/ 186085 w 1082750"/>
              <a:gd name="connsiteY48" fmla="*/ 626067 h 1082951"/>
              <a:gd name="connsiteX49" fmla="*/ 186085 w 1082750"/>
              <a:gd name="connsiteY49" fmla="*/ 659899 h 1082951"/>
              <a:gd name="connsiteX50" fmla="*/ 118424 w 1082750"/>
              <a:gd name="connsiteY50" fmla="*/ 659899 h 1082951"/>
              <a:gd name="connsiteX51" fmla="*/ 456732 w 1082750"/>
              <a:gd name="connsiteY51" fmla="*/ 541358 h 1082951"/>
              <a:gd name="connsiteX52" fmla="*/ 558224 w 1082750"/>
              <a:gd name="connsiteY52" fmla="*/ 541358 h 1082951"/>
              <a:gd name="connsiteX53" fmla="*/ 558224 w 1082750"/>
              <a:gd name="connsiteY53" fmla="*/ 575190 h 1082951"/>
              <a:gd name="connsiteX54" fmla="*/ 456732 w 1082750"/>
              <a:gd name="connsiteY54" fmla="*/ 575190 h 1082951"/>
              <a:gd name="connsiteX55" fmla="*/ 287578 w 1082750"/>
              <a:gd name="connsiteY55" fmla="*/ 541358 h 1082951"/>
              <a:gd name="connsiteX56" fmla="*/ 422902 w 1082750"/>
              <a:gd name="connsiteY56" fmla="*/ 541358 h 1082951"/>
              <a:gd name="connsiteX57" fmla="*/ 422902 w 1082750"/>
              <a:gd name="connsiteY57" fmla="*/ 575190 h 1082951"/>
              <a:gd name="connsiteX58" fmla="*/ 287578 w 1082750"/>
              <a:gd name="connsiteY58" fmla="*/ 575190 h 1082951"/>
              <a:gd name="connsiteX59" fmla="*/ 186086 w 1082750"/>
              <a:gd name="connsiteY59" fmla="*/ 541358 h 1082951"/>
              <a:gd name="connsiteX60" fmla="*/ 253747 w 1082750"/>
              <a:gd name="connsiteY60" fmla="*/ 541358 h 1082951"/>
              <a:gd name="connsiteX61" fmla="*/ 253747 w 1082750"/>
              <a:gd name="connsiteY61" fmla="*/ 575190 h 1082951"/>
              <a:gd name="connsiteX62" fmla="*/ 186086 w 1082750"/>
              <a:gd name="connsiteY62" fmla="*/ 575190 h 1082951"/>
              <a:gd name="connsiteX63" fmla="*/ 879765 w 1082750"/>
              <a:gd name="connsiteY63" fmla="*/ 507825 h 1082951"/>
              <a:gd name="connsiteX64" fmla="*/ 879765 w 1082750"/>
              <a:gd name="connsiteY64" fmla="*/ 609317 h 1082951"/>
              <a:gd name="connsiteX65" fmla="*/ 981258 w 1082750"/>
              <a:gd name="connsiteY65" fmla="*/ 609317 h 1082951"/>
              <a:gd name="connsiteX66" fmla="*/ 981258 w 1082750"/>
              <a:gd name="connsiteY66" fmla="*/ 507825 h 1082951"/>
              <a:gd name="connsiteX67" fmla="*/ 710596 w 1082750"/>
              <a:gd name="connsiteY67" fmla="*/ 473998 h 1082951"/>
              <a:gd name="connsiteX68" fmla="*/ 812105 w 1082750"/>
              <a:gd name="connsiteY68" fmla="*/ 473998 h 1082951"/>
              <a:gd name="connsiteX69" fmla="*/ 812105 w 1082750"/>
              <a:gd name="connsiteY69" fmla="*/ 643153 h 1082951"/>
              <a:gd name="connsiteX70" fmla="*/ 710596 w 1082750"/>
              <a:gd name="connsiteY70" fmla="*/ 643153 h 1082951"/>
              <a:gd name="connsiteX71" fmla="*/ 710596 w 1082750"/>
              <a:gd name="connsiteY71" fmla="*/ 609322 h 1082951"/>
              <a:gd name="connsiteX72" fmla="*/ 778274 w 1082750"/>
              <a:gd name="connsiteY72" fmla="*/ 609322 h 1082951"/>
              <a:gd name="connsiteX73" fmla="*/ 778274 w 1082750"/>
              <a:gd name="connsiteY73" fmla="*/ 507829 h 1082951"/>
              <a:gd name="connsiteX74" fmla="*/ 710596 w 1082750"/>
              <a:gd name="connsiteY74" fmla="*/ 507829 h 1082951"/>
              <a:gd name="connsiteX75" fmla="*/ 845934 w 1082750"/>
              <a:gd name="connsiteY75" fmla="*/ 473994 h 1082951"/>
              <a:gd name="connsiteX76" fmla="*/ 1015089 w 1082750"/>
              <a:gd name="connsiteY76" fmla="*/ 473994 h 1082951"/>
              <a:gd name="connsiteX77" fmla="*/ 1015089 w 1082750"/>
              <a:gd name="connsiteY77" fmla="*/ 643148 h 1082951"/>
              <a:gd name="connsiteX78" fmla="*/ 845934 w 1082750"/>
              <a:gd name="connsiteY78" fmla="*/ 643148 h 1082951"/>
              <a:gd name="connsiteX79" fmla="*/ 389070 w 1082750"/>
              <a:gd name="connsiteY79" fmla="*/ 473696 h 1082951"/>
              <a:gd name="connsiteX80" fmla="*/ 558225 w 1082750"/>
              <a:gd name="connsiteY80" fmla="*/ 473696 h 1082951"/>
              <a:gd name="connsiteX81" fmla="*/ 558225 w 1082750"/>
              <a:gd name="connsiteY81" fmla="*/ 507528 h 1082951"/>
              <a:gd name="connsiteX82" fmla="*/ 389070 w 1082750"/>
              <a:gd name="connsiteY82" fmla="*/ 507528 h 1082951"/>
              <a:gd name="connsiteX83" fmla="*/ 186086 w 1082750"/>
              <a:gd name="connsiteY83" fmla="*/ 473696 h 1082951"/>
              <a:gd name="connsiteX84" fmla="*/ 355240 w 1082750"/>
              <a:gd name="connsiteY84" fmla="*/ 473696 h 1082951"/>
              <a:gd name="connsiteX85" fmla="*/ 355240 w 1082750"/>
              <a:gd name="connsiteY85" fmla="*/ 507528 h 1082951"/>
              <a:gd name="connsiteX86" fmla="*/ 186086 w 1082750"/>
              <a:gd name="connsiteY86" fmla="*/ 507528 h 1082951"/>
              <a:gd name="connsiteX87" fmla="*/ 490562 w 1082750"/>
              <a:gd name="connsiteY87" fmla="*/ 406035 h 1082951"/>
              <a:gd name="connsiteX88" fmla="*/ 558223 w 1082750"/>
              <a:gd name="connsiteY88" fmla="*/ 406035 h 1082951"/>
              <a:gd name="connsiteX89" fmla="*/ 558223 w 1082750"/>
              <a:gd name="connsiteY89" fmla="*/ 439867 h 1082951"/>
              <a:gd name="connsiteX90" fmla="*/ 490562 w 1082750"/>
              <a:gd name="connsiteY90" fmla="*/ 439867 h 1082951"/>
              <a:gd name="connsiteX91" fmla="*/ 253747 w 1082750"/>
              <a:gd name="connsiteY91" fmla="*/ 406035 h 1082951"/>
              <a:gd name="connsiteX92" fmla="*/ 422901 w 1082750"/>
              <a:gd name="connsiteY92" fmla="*/ 406035 h 1082951"/>
              <a:gd name="connsiteX93" fmla="*/ 422901 w 1082750"/>
              <a:gd name="connsiteY93" fmla="*/ 439867 h 1082951"/>
              <a:gd name="connsiteX94" fmla="*/ 253747 w 1082750"/>
              <a:gd name="connsiteY94" fmla="*/ 439867 h 1082951"/>
              <a:gd name="connsiteX95" fmla="*/ 118424 w 1082750"/>
              <a:gd name="connsiteY95" fmla="*/ 406035 h 1082951"/>
              <a:gd name="connsiteX96" fmla="*/ 186085 w 1082750"/>
              <a:gd name="connsiteY96" fmla="*/ 406035 h 1082951"/>
              <a:gd name="connsiteX97" fmla="*/ 186085 w 1082750"/>
              <a:gd name="connsiteY97" fmla="*/ 439867 h 1082951"/>
              <a:gd name="connsiteX98" fmla="*/ 118424 w 1082750"/>
              <a:gd name="connsiteY98" fmla="*/ 439867 h 1082951"/>
              <a:gd name="connsiteX99" fmla="*/ 981273 w 1082750"/>
              <a:gd name="connsiteY99" fmla="*/ 321772 h 1082951"/>
              <a:gd name="connsiteX100" fmla="*/ 1015105 w 1082750"/>
              <a:gd name="connsiteY100" fmla="*/ 321772 h 1082951"/>
              <a:gd name="connsiteX101" fmla="*/ 1015105 w 1082750"/>
              <a:gd name="connsiteY101" fmla="*/ 355604 h 1082951"/>
              <a:gd name="connsiteX102" fmla="*/ 981273 w 1082750"/>
              <a:gd name="connsiteY102" fmla="*/ 355604 h 1082951"/>
              <a:gd name="connsiteX103" fmla="*/ 913612 w 1082750"/>
              <a:gd name="connsiteY103" fmla="*/ 321772 h 1082951"/>
              <a:gd name="connsiteX104" fmla="*/ 947444 w 1082750"/>
              <a:gd name="connsiteY104" fmla="*/ 321772 h 1082951"/>
              <a:gd name="connsiteX105" fmla="*/ 947444 w 1082750"/>
              <a:gd name="connsiteY105" fmla="*/ 355604 h 1082951"/>
              <a:gd name="connsiteX106" fmla="*/ 913612 w 1082750"/>
              <a:gd name="connsiteY106" fmla="*/ 355604 h 1082951"/>
              <a:gd name="connsiteX107" fmla="*/ 845950 w 1082750"/>
              <a:gd name="connsiteY107" fmla="*/ 321772 h 1082951"/>
              <a:gd name="connsiteX108" fmla="*/ 879782 w 1082750"/>
              <a:gd name="connsiteY108" fmla="*/ 321772 h 1082951"/>
              <a:gd name="connsiteX109" fmla="*/ 879782 w 1082750"/>
              <a:gd name="connsiteY109" fmla="*/ 355604 h 1082951"/>
              <a:gd name="connsiteX110" fmla="*/ 845950 w 1082750"/>
              <a:gd name="connsiteY110" fmla="*/ 355604 h 1082951"/>
              <a:gd name="connsiteX111" fmla="*/ 456732 w 1082750"/>
              <a:gd name="connsiteY111" fmla="*/ 321458 h 1082951"/>
              <a:gd name="connsiteX112" fmla="*/ 558224 w 1082750"/>
              <a:gd name="connsiteY112" fmla="*/ 321458 h 1082951"/>
              <a:gd name="connsiteX113" fmla="*/ 558224 w 1082750"/>
              <a:gd name="connsiteY113" fmla="*/ 355290 h 1082951"/>
              <a:gd name="connsiteX114" fmla="*/ 456732 w 1082750"/>
              <a:gd name="connsiteY114" fmla="*/ 355290 h 1082951"/>
              <a:gd name="connsiteX115" fmla="*/ 287578 w 1082750"/>
              <a:gd name="connsiteY115" fmla="*/ 321458 h 1082951"/>
              <a:gd name="connsiteX116" fmla="*/ 422902 w 1082750"/>
              <a:gd name="connsiteY116" fmla="*/ 321458 h 1082951"/>
              <a:gd name="connsiteX117" fmla="*/ 422902 w 1082750"/>
              <a:gd name="connsiteY117" fmla="*/ 355290 h 1082951"/>
              <a:gd name="connsiteX118" fmla="*/ 287578 w 1082750"/>
              <a:gd name="connsiteY118" fmla="*/ 355290 h 1082951"/>
              <a:gd name="connsiteX119" fmla="*/ 186086 w 1082750"/>
              <a:gd name="connsiteY119" fmla="*/ 321458 h 1082951"/>
              <a:gd name="connsiteX120" fmla="*/ 253747 w 1082750"/>
              <a:gd name="connsiteY120" fmla="*/ 321458 h 1082951"/>
              <a:gd name="connsiteX121" fmla="*/ 253747 w 1082750"/>
              <a:gd name="connsiteY121" fmla="*/ 355290 h 1082951"/>
              <a:gd name="connsiteX122" fmla="*/ 186086 w 1082750"/>
              <a:gd name="connsiteY122" fmla="*/ 355290 h 1082951"/>
              <a:gd name="connsiteX123" fmla="*/ 713420 w 1082750"/>
              <a:gd name="connsiteY123" fmla="*/ 254115 h 1082951"/>
              <a:gd name="connsiteX124" fmla="*/ 1082750 w 1082750"/>
              <a:gd name="connsiteY124" fmla="*/ 254115 h 1082951"/>
              <a:gd name="connsiteX125" fmla="*/ 1082750 w 1082750"/>
              <a:gd name="connsiteY125" fmla="*/ 1082951 h 1082951"/>
              <a:gd name="connsiteX126" fmla="*/ 406136 w 1082750"/>
              <a:gd name="connsiteY126" fmla="*/ 1082951 h 1082951"/>
              <a:gd name="connsiteX127" fmla="*/ 406136 w 1082750"/>
              <a:gd name="connsiteY127" fmla="*/ 861630 h 1082951"/>
              <a:gd name="connsiteX128" fmla="*/ 439967 w 1082750"/>
              <a:gd name="connsiteY128" fmla="*/ 861630 h 1082951"/>
              <a:gd name="connsiteX129" fmla="*/ 439967 w 1082750"/>
              <a:gd name="connsiteY129" fmla="*/ 1049120 h 1082951"/>
              <a:gd name="connsiteX130" fmla="*/ 1048920 w 1082750"/>
              <a:gd name="connsiteY130" fmla="*/ 1049120 h 1082951"/>
              <a:gd name="connsiteX131" fmla="*/ 1048920 w 1082750"/>
              <a:gd name="connsiteY131" fmla="*/ 423269 h 1082951"/>
              <a:gd name="connsiteX132" fmla="*/ 710629 w 1082750"/>
              <a:gd name="connsiteY132" fmla="*/ 423269 h 1082951"/>
              <a:gd name="connsiteX133" fmla="*/ 710629 w 1082750"/>
              <a:gd name="connsiteY133" fmla="*/ 389438 h 1082951"/>
              <a:gd name="connsiteX134" fmla="*/ 1048920 w 1082750"/>
              <a:gd name="connsiteY134" fmla="*/ 389438 h 1082951"/>
              <a:gd name="connsiteX135" fmla="*/ 1048920 w 1082750"/>
              <a:gd name="connsiteY135" fmla="*/ 287946 h 1082951"/>
              <a:gd name="connsiteX136" fmla="*/ 713420 w 1082750"/>
              <a:gd name="connsiteY136" fmla="*/ 287946 h 1082951"/>
              <a:gd name="connsiteX137" fmla="*/ 389070 w 1082750"/>
              <a:gd name="connsiteY137" fmla="*/ 253796 h 1082951"/>
              <a:gd name="connsiteX138" fmla="*/ 558225 w 1082750"/>
              <a:gd name="connsiteY138" fmla="*/ 253796 h 1082951"/>
              <a:gd name="connsiteX139" fmla="*/ 558225 w 1082750"/>
              <a:gd name="connsiteY139" fmla="*/ 287627 h 1082951"/>
              <a:gd name="connsiteX140" fmla="*/ 389070 w 1082750"/>
              <a:gd name="connsiteY140" fmla="*/ 287627 h 1082951"/>
              <a:gd name="connsiteX141" fmla="*/ 186086 w 1082750"/>
              <a:gd name="connsiteY141" fmla="*/ 253796 h 1082951"/>
              <a:gd name="connsiteX142" fmla="*/ 355240 w 1082750"/>
              <a:gd name="connsiteY142" fmla="*/ 253796 h 1082951"/>
              <a:gd name="connsiteX143" fmla="*/ 355240 w 1082750"/>
              <a:gd name="connsiteY143" fmla="*/ 287627 h 1082951"/>
              <a:gd name="connsiteX144" fmla="*/ 186086 w 1082750"/>
              <a:gd name="connsiteY144" fmla="*/ 287627 h 1082951"/>
              <a:gd name="connsiteX145" fmla="*/ 490562 w 1082750"/>
              <a:gd name="connsiteY145" fmla="*/ 186135 h 1082951"/>
              <a:gd name="connsiteX146" fmla="*/ 558223 w 1082750"/>
              <a:gd name="connsiteY146" fmla="*/ 186135 h 1082951"/>
              <a:gd name="connsiteX147" fmla="*/ 558223 w 1082750"/>
              <a:gd name="connsiteY147" fmla="*/ 219967 h 1082951"/>
              <a:gd name="connsiteX148" fmla="*/ 490562 w 1082750"/>
              <a:gd name="connsiteY148" fmla="*/ 219967 h 1082951"/>
              <a:gd name="connsiteX149" fmla="*/ 253747 w 1082750"/>
              <a:gd name="connsiteY149" fmla="*/ 186135 h 1082951"/>
              <a:gd name="connsiteX150" fmla="*/ 422901 w 1082750"/>
              <a:gd name="connsiteY150" fmla="*/ 186135 h 1082951"/>
              <a:gd name="connsiteX151" fmla="*/ 422901 w 1082750"/>
              <a:gd name="connsiteY151" fmla="*/ 219967 h 1082951"/>
              <a:gd name="connsiteX152" fmla="*/ 253747 w 1082750"/>
              <a:gd name="connsiteY152" fmla="*/ 219967 h 1082951"/>
              <a:gd name="connsiteX153" fmla="*/ 118424 w 1082750"/>
              <a:gd name="connsiteY153" fmla="*/ 186135 h 1082951"/>
              <a:gd name="connsiteX154" fmla="*/ 186085 w 1082750"/>
              <a:gd name="connsiteY154" fmla="*/ 186135 h 1082951"/>
              <a:gd name="connsiteX155" fmla="*/ 186085 w 1082750"/>
              <a:gd name="connsiteY155" fmla="*/ 219967 h 1082951"/>
              <a:gd name="connsiteX156" fmla="*/ 118424 w 1082750"/>
              <a:gd name="connsiteY156" fmla="*/ 219967 h 1082951"/>
              <a:gd name="connsiteX157" fmla="*/ 744425 w 1082750"/>
              <a:gd name="connsiteY157" fmla="*/ 68040 h 1082951"/>
              <a:gd name="connsiteX158" fmla="*/ 879749 w 1082750"/>
              <a:gd name="connsiteY158" fmla="*/ 126923 h 1082951"/>
              <a:gd name="connsiteX159" fmla="*/ 879749 w 1082750"/>
              <a:gd name="connsiteY159" fmla="*/ 84940 h 1082951"/>
              <a:gd name="connsiteX160" fmla="*/ 913580 w 1082750"/>
              <a:gd name="connsiteY160" fmla="*/ 84940 h 1082951"/>
              <a:gd name="connsiteX161" fmla="*/ 913580 w 1082750"/>
              <a:gd name="connsiteY161" fmla="*/ 186450 h 1082951"/>
              <a:gd name="connsiteX162" fmla="*/ 812071 w 1082750"/>
              <a:gd name="connsiteY162" fmla="*/ 186450 h 1082951"/>
              <a:gd name="connsiteX163" fmla="*/ 812071 w 1082750"/>
              <a:gd name="connsiteY163" fmla="*/ 152618 h 1082951"/>
              <a:gd name="connsiteX164" fmla="*/ 857440 w 1082750"/>
              <a:gd name="connsiteY164" fmla="*/ 152618 h 1082951"/>
              <a:gd name="connsiteX165" fmla="*/ 744425 w 1082750"/>
              <a:gd name="connsiteY165" fmla="*/ 101871 h 1082951"/>
              <a:gd name="connsiteX166" fmla="*/ 558389 w 1082750"/>
              <a:gd name="connsiteY166" fmla="*/ 58306 h 1082951"/>
              <a:gd name="connsiteX167" fmla="*/ 558389 w 1082750"/>
              <a:gd name="connsiteY167" fmla="*/ 118787 h 1082951"/>
              <a:gd name="connsiteX168" fmla="*/ 617745 w 1082750"/>
              <a:gd name="connsiteY168" fmla="*/ 118787 h 1082951"/>
              <a:gd name="connsiteX169" fmla="*/ 33831 w 1082750"/>
              <a:gd name="connsiteY169" fmla="*/ 33831 h 1082951"/>
              <a:gd name="connsiteX170" fmla="*/ 33831 w 1082750"/>
              <a:gd name="connsiteY170" fmla="*/ 795155 h 1082951"/>
              <a:gd name="connsiteX171" fmla="*/ 643164 w 1082750"/>
              <a:gd name="connsiteY171" fmla="*/ 795155 h 1082951"/>
              <a:gd name="connsiteX172" fmla="*/ 643164 w 1082750"/>
              <a:gd name="connsiteY172" fmla="*/ 152618 h 1082951"/>
              <a:gd name="connsiteX173" fmla="*/ 524558 w 1082750"/>
              <a:gd name="connsiteY173" fmla="*/ 152618 h 1082951"/>
              <a:gd name="connsiteX174" fmla="*/ 524558 w 1082750"/>
              <a:gd name="connsiteY174" fmla="*/ 33831 h 1082951"/>
              <a:gd name="connsiteX175" fmla="*/ 0 w 1082750"/>
              <a:gd name="connsiteY175" fmla="*/ 0 h 1082951"/>
              <a:gd name="connsiteX176" fmla="*/ 548576 w 1082750"/>
              <a:gd name="connsiteY176" fmla="*/ 0 h 1082951"/>
              <a:gd name="connsiteX177" fmla="*/ 676994 w 1082750"/>
              <a:gd name="connsiteY177" fmla="*/ 130863 h 1082951"/>
              <a:gd name="connsiteX178" fmla="*/ 676994 w 1082750"/>
              <a:gd name="connsiteY178" fmla="*/ 828986 h 1082951"/>
              <a:gd name="connsiteX179" fmla="*/ 0 w 1082750"/>
              <a:gd name="connsiteY179" fmla="*/ 828986 h 1082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Lst>
            <a:rect l="l" t="t" r="r" b="b"/>
            <a:pathLst>
              <a:path w="1082750" h="1082951">
                <a:moveTo>
                  <a:pt x="168972" y="897389"/>
                </a:moveTo>
                <a:lnTo>
                  <a:pt x="270481" y="897389"/>
                </a:lnTo>
                <a:lnTo>
                  <a:pt x="270481" y="931220"/>
                </a:lnTo>
                <a:lnTo>
                  <a:pt x="225127" y="931220"/>
                </a:lnTo>
                <a:cubicBezTo>
                  <a:pt x="253935" y="963334"/>
                  <a:pt x="294984" y="981763"/>
                  <a:pt x="338126" y="981950"/>
                </a:cubicBezTo>
                <a:lnTo>
                  <a:pt x="338126" y="1015781"/>
                </a:lnTo>
                <a:cubicBezTo>
                  <a:pt x="286843" y="1015582"/>
                  <a:pt x="237903" y="994287"/>
                  <a:pt x="202803" y="956899"/>
                </a:cubicBezTo>
                <a:lnTo>
                  <a:pt x="202803" y="998898"/>
                </a:lnTo>
                <a:lnTo>
                  <a:pt x="168972" y="998898"/>
                </a:lnTo>
                <a:close/>
                <a:moveTo>
                  <a:pt x="913579" y="879962"/>
                </a:moveTo>
                <a:lnTo>
                  <a:pt x="947411" y="879962"/>
                </a:lnTo>
                <a:lnTo>
                  <a:pt x="947411" y="913794"/>
                </a:lnTo>
                <a:lnTo>
                  <a:pt x="913579" y="913794"/>
                </a:lnTo>
                <a:close/>
                <a:moveTo>
                  <a:pt x="845917" y="879962"/>
                </a:moveTo>
                <a:lnTo>
                  <a:pt x="879749" y="879962"/>
                </a:lnTo>
                <a:lnTo>
                  <a:pt x="879749" y="913794"/>
                </a:lnTo>
                <a:lnTo>
                  <a:pt x="845917" y="913794"/>
                </a:lnTo>
                <a:close/>
                <a:moveTo>
                  <a:pt x="558372" y="879962"/>
                </a:moveTo>
                <a:lnTo>
                  <a:pt x="812086" y="879962"/>
                </a:lnTo>
                <a:lnTo>
                  <a:pt x="812086" y="913794"/>
                </a:lnTo>
                <a:lnTo>
                  <a:pt x="558372" y="913794"/>
                </a:lnTo>
                <a:close/>
                <a:moveTo>
                  <a:pt x="389070" y="693728"/>
                </a:moveTo>
                <a:lnTo>
                  <a:pt x="558225" y="693728"/>
                </a:lnTo>
                <a:lnTo>
                  <a:pt x="558225" y="727560"/>
                </a:lnTo>
                <a:lnTo>
                  <a:pt x="389070" y="727560"/>
                </a:lnTo>
                <a:close/>
                <a:moveTo>
                  <a:pt x="186086" y="693728"/>
                </a:moveTo>
                <a:lnTo>
                  <a:pt x="355240" y="693728"/>
                </a:lnTo>
                <a:lnTo>
                  <a:pt x="355240" y="727560"/>
                </a:lnTo>
                <a:lnTo>
                  <a:pt x="186086" y="727560"/>
                </a:lnTo>
                <a:close/>
                <a:moveTo>
                  <a:pt x="727529" y="676982"/>
                </a:moveTo>
                <a:lnTo>
                  <a:pt x="1015091" y="676982"/>
                </a:lnTo>
                <a:lnTo>
                  <a:pt x="1015091" y="981458"/>
                </a:lnTo>
                <a:lnTo>
                  <a:pt x="473798" y="981458"/>
                </a:lnTo>
                <a:lnTo>
                  <a:pt x="473798" y="863051"/>
                </a:lnTo>
                <a:lnTo>
                  <a:pt x="507629" y="863051"/>
                </a:lnTo>
                <a:lnTo>
                  <a:pt x="507629" y="947628"/>
                </a:lnTo>
                <a:lnTo>
                  <a:pt x="981260" y="947628"/>
                </a:lnTo>
                <a:lnTo>
                  <a:pt x="981260" y="710813"/>
                </a:lnTo>
                <a:lnTo>
                  <a:pt x="727529" y="710813"/>
                </a:lnTo>
                <a:close/>
                <a:moveTo>
                  <a:pt x="490562" y="626067"/>
                </a:moveTo>
                <a:lnTo>
                  <a:pt x="558223" y="626067"/>
                </a:lnTo>
                <a:lnTo>
                  <a:pt x="558223" y="659899"/>
                </a:lnTo>
                <a:lnTo>
                  <a:pt x="490562" y="659899"/>
                </a:lnTo>
                <a:close/>
                <a:moveTo>
                  <a:pt x="253747" y="626067"/>
                </a:moveTo>
                <a:lnTo>
                  <a:pt x="422901" y="626067"/>
                </a:lnTo>
                <a:lnTo>
                  <a:pt x="422901" y="659899"/>
                </a:lnTo>
                <a:lnTo>
                  <a:pt x="253747" y="659899"/>
                </a:lnTo>
                <a:close/>
                <a:moveTo>
                  <a:pt x="118424" y="626067"/>
                </a:moveTo>
                <a:lnTo>
                  <a:pt x="186085" y="626067"/>
                </a:lnTo>
                <a:lnTo>
                  <a:pt x="186085" y="659899"/>
                </a:lnTo>
                <a:lnTo>
                  <a:pt x="118424" y="659899"/>
                </a:lnTo>
                <a:close/>
                <a:moveTo>
                  <a:pt x="456732" y="541358"/>
                </a:moveTo>
                <a:lnTo>
                  <a:pt x="558224" y="541358"/>
                </a:lnTo>
                <a:lnTo>
                  <a:pt x="558224" y="575190"/>
                </a:lnTo>
                <a:lnTo>
                  <a:pt x="456732" y="575190"/>
                </a:lnTo>
                <a:close/>
                <a:moveTo>
                  <a:pt x="287578" y="541358"/>
                </a:moveTo>
                <a:lnTo>
                  <a:pt x="422902" y="541358"/>
                </a:lnTo>
                <a:lnTo>
                  <a:pt x="422902" y="575190"/>
                </a:lnTo>
                <a:lnTo>
                  <a:pt x="287578" y="575190"/>
                </a:lnTo>
                <a:close/>
                <a:moveTo>
                  <a:pt x="186086" y="541358"/>
                </a:moveTo>
                <a:lnTo>
                  <a:pt x="253747" y="541358"/>
                </a:lnTo>
                <a:lnTo>
                  <a:pt x="253747" y="575190"/>
                </a:lnTo>
                <a:lnTo>
                  <a:pt x="186086" y="575190"/>
                </a:lnTo>
                <a:close/>
                <a:moveTo>
                  <a:pt x="879765" y="507825"/>
                </a:moveTo>
                <a:lnTo>
                  <a:pt x="879765" y="609317"/>
                </a:lnTo>
                <a:lnTo>
                  <a:pt x="981258" y="609317"/>
                </a:lnTo>
                <a:lnTo>
                  <a:pt x="981258" y="507825"/>
                </a:lnTo>
                <a:close/>
                <a:moveTo>
                  <a:pt x="710596" y="473998"/>
                </a:moveTo>
                <a:lnTo>
                  <a:pt x="812105" y="473998"/>
                </a:lnTo>
                <a:lnTo>
                  <a:pt x="812105" y="643153"/>
                </a:lnTo>
                <a:lnTo>
                  <a:pt x="710596" y="643153"/>
                </a:lnTo>
                <a:lnTo>
                  <a:pt x="710596" y="609322"/>
                </a:lnTo>
                <a:lnTo>
                  <a:pt x="778274" y="609322"/>
                </a:lnTo>
                <a:lnTo>
                  <a:pt x="778274" y="507829"/>
                </a:lnTo>
                <a:lnTo>
                  <a:pt x="710596" y="507829"/>
                </a:lnTo>
                <a:close/>
                <a:moveTo>
                  <a:pt x="845934" y="473994"/>
                </a:moveTo>
                <a:lnTo>
                  <a:pt x="1015089" y="473994"/>
                </a:lnTo>
                <a:lnTo>
                  <a:pt x="1015089" y="643148"/>
                </a:lnTo>
                <a:lnTo>
                  <a:pt x="845934" y="643148"/>
                </a:lnTo>
                <a:close/>
                <a:moveTo>
                  <a:pt x="389070" y="473696"/>
                </a:moveTo>
                <a:lnTo>
                  <a:pt x="558225" y="473696"/>
                </a:lnTo>
                <a:lnTo>
                  <a:pt x="558225" y="507528"/>
                </a:lnTo>
                <a:lnTo>
                  <a:pt x="389070" y="507528"/>
                </a:lnTo>
                <a:close/>
                <a:moveTo>
                  <a:pt x="186086" y="473696"/>
                </a:moveTo>
                <a:lnTo>
                  <a:pt x="355240" y="473696"/>
                </a:lnTo>
                <a:lnTo>
                  <a:pt x="355240" y="507528"/>
                </a:lnTo>
                <a:lnTo>
                  <a:pt x="186086" y="507528"/>
                </a:lnTo>
                <a:close/>
                <a:moveTo>
                  <a:pt x="490562" y="406035"/>
                </a:moveTo>
                <a:lnTo>
                  <a:pt x="558223" y="406035"/>
                </a:lnTo>
                <a:lnTo>
                  <a:pt x="558223" y="439867"/>
                </a:lnTo>
                <a:lnTo>
                  <a:pt x="490562" y="439867"/>
                </a:lnTo>
                <a:close/>
                <a:moveTo>
                  <a:pt x="253747" y="406035"/>
                </a:moveTo>
                <a:lnTo>
                  <a:pt x="422901" y="406035"/>
                </a:lnTo>
                <a:lnTo>
                  <a:pt x="422901" y="439867"/>
                </a:lnTo>
                <a:lnTo>
                  <a:pt x="253747" y="439867"/>
                </a:lnTo>
                <a:close/>
                <a:moveTo>
                  <a:pt x="118424" y="406035"/>
                </a:moveTo>
                <a:lnTo>
                  <a:pt x="186085" y="406035"/>
                </a:lnTo>
                <a:lnTo>
                  <a:pt x="186085" y="439867"/>
                </a:lnTo>
                <a:lnTo>
                  <a:pt x="118424" y="439867"/>
                </a:lnTo>
                <a:close/>
                <a:moveTo>
                  <a:pt x="981273" y="321772"/>
                </a:moveTo>
                <a:lnTo>
                  <a:pt x="1015105" y="321772"/>
                </a:lnTo>
                <a:lnTo>
                  <a:pt x="1015105" y="355604"/>
                </a:lnTo>
                <a:lnTo>
                  <a:pt x="981273" y="355604"/>
                </a:lnTo>
                <a:close/>
                <a:moveTo>
                  <a:pt x="913612" y="321772"/>
                </a:moveTo>
                <a:lnTo>
                  <a:pt x="947444" y="321772"/>
                </a:lnTo>
                <a:lnTo>
                  <a:pt x="947444" y="355604"/>
                </a:lnTo>
                <a:lnTo>
                  <a:pt x="913612" y="355604"/>
                </a:lnTo>
                <a:close/>
                <a:moveTo>
                  <a:pt x="845950" y="321772"/>
                </a:moveTo>
                <a:lnTo>
                  <a:pt x="879782" y="321772"/>
                </a:lnTo>
                <a:lnTo>
                  <a:pt x="879782" y="355604"/>
                </a:lnTo>
                <a:lnTo>
                  <a:pt x="845950" y="355604"/>
                </a:lnTo>
                <a:close/>
                <a:moveTo>
                  <a:pt x="456732" y="321458"/>
                </a:moveTo>
                <a:lnTo>
                  <a:pt x="558224" y="321458"/>
                </a:lnTo>
                <a:lnTo>
                  <a:pt x="558224" y="355290"/>
                </a:lnTo>
                <a:lnTo>
                  <a:pt x="456732" y="355290"/>
                </a:lnTo>
                <a:close/>
                <a:moveTo>
                  <a:pt x="287578" y="321458"/>
                </a:moveTo>
                <a:lnTo>
                  <a:pt x="422902" y="321458"/>
                </a:lnTo>
                <a:lnTo>
                  <a:pt x="422902" y="355290"/>
                </a:lnTo>
                <a:lnTo>
                  <a:pt x="287578" y="355290"/>
                </a:lnTo>
                <a:close/>
                <a:moveTo>
                  <a:pt x="186086" y="321458"/>
                </a:moveTo>
                <a:lnTo>
                  <a:pt x="253747" y="321458"/>
                </a:lnTo>
                <a:lnTo>
                  <a:pt x="253747" y="355290"/>
                </a:lnTo>
                <a:lnTo>
                  <a:pt x="186086" y="355290"/>
                </a:lnTo>
                <a:close/>
                <a:moveTo>
                  <a:pt x="713420" y="254115"/>
                </a:moveTo>
                <a:lnTo>
                  <a:pt x="1082750" y="254115"/>
                </a:lnTo>
                <a:lnTo>
                  <a:pt x="1082750" y="1082951"/>
                </a:lnTo>
                <a:lnTo>
                  <a:pt x="406136" y="1082951"/>
                </a:lnTo>
                <a:lnTo>
                  <a:pt x="406136" y="861630"/>
                </a:lnTo>
                <a:lnTo>
                  <a:pt x="439967" y="861630"/>
                </a:lnTo>
                <a:lnTo>
                  <a:pt x="439967" y="1049120"/>
                </a:lnTo>
                <a:lnTo>
                  <a:pt x="1048920" y="1049120"/>
                </a:lnTo>
                <a:lnTo>
                  <a:pt x="1048920" y="423269"/>
                </a:lnTo>
                <a:lnTo>
                  <a:pt x="710629" y="423269"/>
                </a:lnTo>
                <a:lnTo>
                  <a:pt x="710629" y="389438"/>
                </a:lnTo>
                <a:lnTo>
                  <a:pt x="1048920" y="389438"/>
                </a:lnTo>
                <a:lnTo>
                  <a:pt x="1048920" y="287946"/>
                </a:lnTo>
                <a:lnTo>
                  <a:pt x="713420" y="287946"/>
                </a:lnTo>
                <a:close/>
                <a:moveTo>
                  <a:pt x="389070" y="253796"/>
                </a:moveTo>
                <a:lnTo>
                  <a:pt x="558225" y="253796"/>
                </a:lnTo>
                <a:lnTo>
                  <a:pt x="558225" y="287627"/>
                </a:lnTo>
                <a:lnTo>
                  <a:pt x="389070" y="287627"/>
                </a:lnTo>
                <a:close/>
                <a:moveTo>
                  <a:pt x="186086" y="253796"/>
                </a:moveTo>
                <a:lnTo>
                  <a:pt x="355240" y="253796"/>
                </a:lnTo>
                <a:lnTo>
                  <a:pt x="355240" y="287627"/>
                </a:lnTo>
                <a:lnTo>
                  <a:pt x="186086" y="287627"/>
                </a:lnTo>
                <a:close/>
                <a:moveTo>
                  <a:pt x="490562" y="186135"/>
                </a:moveTo>
                <a:lnTo>
                  <a:pt x="558223" y="186135"/>
                </a:lnTo>
                <a:lnTo>
                  <a:pt x="558223" y="219967"/>
                </a:lnTo>
                <a:lnTo>
                  <a:pt x="490562" y="219967"/>
                </a:lnTo>
                <a:close/>
                <a:moveTo>
                  <a:pt x="253747" y="186135"/>
                </a:moveTo>
                <a:lnTo>
                  <a:pt x="422901" y="186135"/>
                </a:lnTo>
                <a:lnTo>
                  <a:pt x="422901" y="219967"/>
                </a:lnTo>
                <a:lnTo>
                  <a:pt x="253747" y="219967"/>
                </a:lnTo>
                <a:close/>
                <a:moveTo>
                  <a:pt x="118424" y="186135"/>
                </a:moveTo>
                <a:lnTo>
                  <a:pt x="186085" y="186135"/>
                </a:lnTo>
                <a:lnTo>
                  <a:pt x="186085" y="219967"/>
                </a:lnTo>
                <a:lnTo>
                  <a:pt x="118424" y="219967"/>
                </a:lnTo>
                <a:close/>
                <a:moveTo>
                  <a:pt x="744425" y="68040"/>
                </a:moveTo>
                <a:cubicBezTo>
                  <a:pt x="795708" y="68239"/>
                  <a:pt x="844649" y="89534"/>
                  <a:pt x="879749" y="126923"/>
                </a:cubicBezTo>
                <a:lnTo>
                  <a:pt x="879749" y="84940"/>
                </a:lnTo>
                <a:lnTo>
                  <a:pt x="913580" y="84940"/>
                </a:lnTo>
                <a:lnTo>
                  <a:pt x="913580" y="186450"/>
                </a:lnTo>
                <a:lnTo>
                  <a:pt x="812071" y="186450"/>
                </a:lnTo>
                <a:lnTo>
                  <a:pt x="812071" y="152618"/>
                </a:lnTo>
                <a:lnTo>
                  <a:pt x="857440" y="152618"/>
                </a:lnTo>
                <a:cubicBezTo>
                  <a:pt x="828631" y="120495"/>
                  <a:pt x="787575" y="102059"/>
                  <a:pt x="744425" y="101871"/>
                </a:cubicBezTo>
                <a:close/>
                <a:moveTo>
                  <a:pt x="558389" y="58306"/>
                </a:moveTo>
                <a:lnTo>
                  <a:pt x="558389" y="118787"/>
                </a:lnTo>
                <a:lnTo>
                  <a:pt x="617745" y="118787"/>
                </a:lnTo>
                <a:close/>
                <a:moveTo>
                  <a:pt x="33831" y="33831"/>
                </a:moveTo>
                <a:lnTo>
                  <a:pt x="33831" y="795155"/>
                </a:lnTo>
                <a:lnTo>
                  <a:pt x="643164" y="795155"/>
                </a:lnTo>
                <a:lnTo>
                  <a:pt x="643164" y="152618"/>
                </a:lnTo>
                <a:lnTo>
                  <a:pt x="524558" y="152618"/>
                </a:lnTo>
                <a:lnTo>
                  <a:pt x="524558" y="33831"/>
                </a:lnTo>
                <a:close/>
                <a:moveTo>
                  <a:pt x="0" y="0"/>
                </a:moveTo>
                <a:lnTo>
                  <a:pt x="548576" y="0"/>
                </a:lnTo>
                <a:lnTo>
                  <a:pt x="676994" y="130863"/>
                </a:lnTo>
                <a:lnTo>
                  <a:pt x="676994" y="828986"/>
                </a:lnTo>
                <a:lnTo>
                  <a:pt x="0" y="828986"/>
                </a:lnTo>
                <a:close/>
              </a:path>
            </a:pathLst>
          </a:custGeom>
          <a:solidFill>
            <a:srgbClr val="2196F3"/>
          </a:solidFill>
          <a:ln w="16818" cap="flat">
            <a:noFill/>
            <a:prstDash val="solid"/>
            <a:miter/>
          </a:ln>
        </p:spPr>
        <p:txBody>
          <a:bodyPr rtlCol="0" anchor="ctr">
            <a:normAutofit/>
          </a:bodyPr>
          <a:lstStyle/>
          <a:p>
            <a:pPr defTabSz="457200"/>
            <a:endParaRPr lang="zh-CN" altLang="en-US" sz="2400">
              <a:solidFill>
                <a:srgbClr val="222222"/>
              </a:solidFill>
              <a:latin typeface="微软雅黑" panose="020B0503020204020204" pitchFamily="34" charset="-122"/>
              <a:ea typeface="微软雅黑" panose="020B0503020204020204" pitchFamily="34" charset="-122"/>
            </a:endParaRPr>
          </a:p>
        </p:txBody>
      </p:sp>
      <p:sp>
        <p:nvSpPr>
          <p:cNvPr id="3" name="任意形状 13"/>
          <p:cNvSpPr/>
          <p:nvPr>
            <p:custDataLst>
              <p:tags r:id="rId3"/>
            </p:custDataLst>
          </p:nvPr>
        </p:nvSpPr>
        <p:spPr>
          <a:xfrm>
            <a:off x="5616544" y="2215409"/>
            <a:ext cx="958914" cy="958913"/>
          </a:xfrm>
          <a:custGeom>
            <a:avLst/>
            <a:gdLst>
              <a:gd name="connsiteX0" fmla="*/ 0 w 899998"/>
              <a:gd name="connsiteY0" fmla="*/ 449999 h 899998"/>
              <a:gd name="connsiteX1" fmla="*/ 449999 w 899998"/>
              <a:gd name="connsiteY1" fmla="*/ 0 h 899998"/>
              <a:gd name="connsiteX2" fmla="*/ 899998 w 899998"/>
              <a:gd name="connsiteY2" fmla="*/ 449999 h 899998"/>
              <a:gd name="connsiteX3" fmla="*/ 449999 w 899998"/>
              <a:gd name="connsiteY3" fmla="*/ 899998 h 899998"/>
              <a:gd name="connsiteX4" fmla="*/ 0 w 899998"/>
              <a:gd name="connsiteY4" fmla="*/ 449999 h 899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998" h="899998">
                <a:moveTo>
                  <a:pt x="0" y="449999"/>
                </a:moveTo>
                <a:cubicBezTo>
                  <a:pt x="0" y="201471"/>
                  <a:pt x="201471" y="0"/>
                  <a:pt x="449999" y="0"/>
                </a:cubicBezTo>
                <a:cubicBezTo>
                  <a:pt x="698527" y="0"/>
                  <a:pt x="899998" y="201471"/>
                  <a:pt x="899998" y="449999"/>
                </a:cubicBezTo>
                <a:cubicBezTo>
                  <a:pt x="899998" y="698527"/>
                  <a:pt x="698527" y="899998"/>
                  <a:pt x="449999" y="899998"/>
                </a:cubicBezTo>
                <a:cubicBezTo>
                  <a:pt x="201471" y="899998"/>
                  <a:pt x="0" y="698527"/>
                  <a:pt x="0" y="449999"/>
                </a:cubicBezTo>
                <a:close/>
              </a:path>
            </a:pathLst>
          </a:custGeom>
        </p:spPr>
        <p:style>
          <a:lnRef idx="2">
            <a:srgbClr val="FFFFFF">
              <a:hueOff val="0"/>
              <a:satOff val="0"/>
              <a:lumOff val="0"/>
              <a:alphaOff val="0"/>
            </a:srgbClr>
          </a:lnRef>
          <a:fillRef idx="1">
            <a:srgbClr val="2196F3">
              <a:hueOff val="0"/>
              <a:satOff val="0"/>
              <a:lumOff val="0"/>
              <a:alphaOff val="0"/>
            </a:srgbClr>
          </a:fillRef>
          <a:effectRef idx="0">
            <a:srgbClr val="2196F3">
              <a:hueOff val="0"/>
              <a:satOff val="0"/>
              <a:lumOff val="0"/>
              <a:alphaOff val="0"/>
            </a:srgbClr>
          </a:effectRef>
          <a:fontRef idx="minor">
            <a:srgbClr val="FFFFFF"/>
          </a:fontRef>
        </p:style>
        <p:txBody>
          <a:bodyPr spcFirstLastPara="0" vert="horz" wrap="square" lIns="198277" tIns="198277" rIns="198277" bIns="198277" numCol="1" spcCol="1270" anchor="ctr" anchorCtr="0">
            <a:normAutofit/>
          </a:bodyPr>
          <a:lstStyle/>
          <a:p>
            <a:pPr algn="ctr" defTabSz="1111250">
              <a:lnSpc>
                <a:spcPct val="90000"/>
              </a:lnSpc>
              <a:spcBef>
                <a:spcPct val="0"/>
              </a:spcBef>
              <a:spcAft>
                <a:spcPct val="35000"/>
              </a:spcAft>
            </a:pPr>
            <a:r>
              <a:rPr lang="en-US" altLang="zh-CN" sz="3200" b="1" dirty="0">
                <a:solidFill>
                  <a:srgbClr val="FFFFFF"/>
                </a:solidFill>
                <a:latin typeface="微软雅黑" panose="020B0503020204020204" pitchFamily="34" charset="-122"/>
                <a:ea typeface="微软雅黑" panose="020B0503020204020204" pitchFamily="34" charset="-122"/>
              </a:rPr>
              <a:t>01</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sp>
        <p:nvSpPr>
          <p:cNvPr id="12" name="任意形状 15"/>
          <p:cNvSpPr/>
          <p:nvPr>
            <p:custDataLst>
              <p:tags r:id="rId4"/>
            </p:custDataLst>
          </p:nvPr>
        </p:nvSpPr>
        <p:spPr>
          <a:xfrm>
            <a:off x="7143687" y="3324942"/>
            <a:ext cx="958914" cy="958913"/>
          </a:xfrm>
          <a:custGeom>
            <a:avLst/>
            <a:gdLst>
              <a:gd name="connsiteX0" fmla="*/ 0 w 899998"/>
              <a:gd name="connsiteY0" fmla="*/ 449999 h 899998"/>
              <a:gd name="connsiteX1" fmla="*/ 449999 w 899998"/>
              <a:gd name="connsiteY1" fmla="*/ 0 h 899998"/>
              <a:gd name="connsiteX2" fmla="*/ 899998 w 899998"/>
              <a:gd name="connsiteY2" fmla="*/ 449999 h 899998"/>
              <a:gd name="connsiteX3" fmla="*/ 449999 w 899998"/>
              <a:gd name="connsiteY3" fmla="*/ 899998 h 899998"/>
              <a:gd name="connsiteX4" fmla="*/ 0 w 899998"/>
              <a:gd name="connsiteY4" fmla="*/ 449999 h 899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998" h="899998">
                <a:moveTo>
                  <a:pt x="0" y="449999"/>
                </a:moveTo>
                <a:cubicBezTo>
                  <a:pt x="0" y="201471"/>
                  <a:pt x="201471" y="0"/>
                  <a:pt x="449999" y="0"/>
                </a:cubicBezTo>
                <a:cubicBezTo>
                  <a:pt x="698527" y="0"/>
                  <a:pt x="899998" y="201471"/>
                  <a:pt x="899998" y="449999"/>
                </a:cubicBezTo>
                <a:cubicBezTo>
                  <a:pt x="899998" y="698527"/>
                  <a:pt x="698527" y="899998"/>
                  <a:pt x="449999" y="899998"/>
                </a:cubicBezTo>
                <a:cubicBezTo>
                  <a:pt x="201471" y="899998"/>
                  <a:pt x="0" y="698527"/>
                  <a:pt x="0" y="449999"/>
                </a:cubicBezTo>
                <a:close/>
              </a:path>
            </a:pathLst>
          </a:custGeom>
        </p:spPr>
        <p:style>
          <a:lnRef idx="2">
            <a:srgbClr val="FFFFFF">
              <a:hueOff val="0"/>
              <a:satOff val="0"/>
              <a:lumOff val="0"/>
              <a:alphaOff val="0"/>
            </a:srgbClr>
          </a:lnRef>
          <a:fillRef idx="1">
            <a:srgbClr val="2196F3">
              <a:hueOff val="0"/>
              <a:satOff val="0"/>
              <a:lumOff val="0"/>
              <a:alphaOff val="0"/>
            </a:srgbClr>
          </a:fillRef>
          <a:effectRef idx="0">
            <a:srgbClr val="2196F3">
              <a:hueOff val="0"/>
              <a:satOff val="0"/>
              <a:lumOff val="0"/>
              <a:alphaOff val="0"/>
            </a:srgbClr>
          </a:effectRef>
          <a:fontRef idx="minor">
            <a:srgbClr val="FFFFFF"/>
          </a:fontRef>
        </p:style>
        <p:txBody>
          <a:bodyPr spcFirstLastPara="0" vert="horz" wrap="square" lIns="198277" tIns="198277" rIns="198277" bIns="198277" numCol="1" spcCol="1270" anchor="ctr" anchorCtr="0">
            <a:normAutofit/>
          </a:bodyPr>
          <a:lstStyle/>
          <a:p>
            <a:pPr algn="ctr" defTabSz="1111250">
              <a:lnSpc>
                <a:spcPct val="90000"/>
              </a:lnSpc>
              <a:spcBef>
                <a:spcPct val="0"/>
              </a:spcBef>
              <a:spcAft>
                <a:spcPct val="35000"/>
              </a:spcAft>
            </a:pPr>
            <a:r>
              <a:rPr lang="en-US" altLang="zh-CN" sz="3200" b="1" dirty="0">
                <a:solidFill>
                  <a:srgbClr val="FFFFFF"/>
                </a:solidFill>
                <a:latin typeface="微软雅黑" panose="020B0503020204020204" pitchFamily="34" charset="-122"/>
                <a:ea typeface="微软雅黑" panose="020B0503020204020204" pitchFamily="34" charset="-122"/>
              </a:rPr>
              <a:t>02</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sp>
        <p:nvSpPr>
          <p:cNvPr id="26" name="任意形状 17"/>
          <p:cNvSpPr/>
          <p:nvPr>
            <p:custDataLst>
              <p:tags r:id="rId5"/>
            </p:custDataLst>
          </p:nvPr>
        </p:nvSpPr>
        <p:spPr>
          <a:xfrm>
            <a:off x="6560370" y="5120206"/>
            <a:ext cx="958914" cy="958913"/>
          </a:xfrm>
          <a:custGeom>
            <a:avLst/>
            <a:gdLst>
              <a:gd name="connsiteX0" fmla="*/ 0 w 899998"/>
              <a:gd name="connsiteY0" fmla="*/ 449999 h 899998"/>
              <a:gd name="connsiteX1" fmla="*/ 449999 w 899998"/>
              <a:gd name="connsiteY1" fmla="*/ 0 h 899998"/>
              <a:gd name="connsiteX2" fmla="*/ 899998 w 899998"/>
              <a:gd name="connsiteY2" fmla="*/ 449999 h 899998"/>
              <a:gd name="connsiteX3" fmla="*/ 449999 w 899998"/>
              <a:gd name="connsiteY3" fmla="*/ 899998 h 899998"/>
              <a:gd name="connsiteX4" fmla="*/ 0 w 899998"/>
              <a:gd name="connsiteY4" fmla="*/ 449999 h 899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998" h="899998">
                <a:moveTo>
                  <a:pt x="0" y="449999"/>
                </a:moveTo>
                <a:cubicBezTo>
                  <a:pt x="0" y="201471"/>
                  <a:pt x="201471" y="0"/>
                  <a:pt x="449999" y="0"/>
                </a:cubicBezTo>
                <a:cubicBezTo>
                  <a:pt x="698527" y="0"/>
                  <a:pt x="899998" y="201471"/>
                  <a:pt x="899998" y="449999"/>
                </a:cubicBezTo>
                <a:cubicBezTo>
                  <a:pt x="899998" y="698527"/>
                  <a:pt x="698527" y="899998"/>
                  <a:pt x="449999" y="899998"/>
                </a:cubicBezTo>
                <a:cubicBezTo>
                  <a:pt x="201471" y="899998"/>
                  <a:pt x="0" y="698527"/>
                  <a:pt x="0" y="449999"/>
                </a:cubicBezTo>
                <a:close/>
              </a:path>
            </a:pathLst>
          </a:custGeom>
        </p:spPr>
        <p:style>
          <a:lnRef idx="2">
            <a:srgbClr val="FFFFFF">
              <a:hueOff val="0"/>
              <a:satOff val="0"/>
              <a:lumOff val="0"/>
              <a:alphaOff val="0"/>
            </a:srgbClr>
          </a:lnRef>
          <a:fillRef idx="1">
            <a:srgbClr val="2196F3">
              <a:hueOff val="0"/>
              <a:satOff val="0"/>
              <a:lumOff val="0"/>
              <a:alphaOff val="0"/>
            </a:srgbClr>
          </a:fillRef>
          <a:effectRef idx="0">
            <a:srgbClr val="2196F3">
              <a:hueOff val="0"/>
              <a:satOff val="0"/>
              <a:lumOff val="0"/>
              <a:alphaOff val="0"/>
            </a:srgbClr>
          </a:effectRef>
          <a:fontRef idx="minor">
            <a:srgbClr val="FFFFFF"/>
          </a:fontRef>
        </p:style>
        <p:txBody>
          <a:bodyPr spcFirstLastPara="0" vert="horz" wrap="square" lIns="198277" tIns="198277" rIns="198277" bIns="198277" numCol="1" spcCol="1270" anchor="ctr" anchorCtr="0">
            <a:normAutofit/>
          </a:bodyPr>
          <a:lstStyle/>
          <a:p>
            <a:pPr algn="ctr" defTabSz="1111250">
              <a:lnSpc>
                <a:spcPct val="90000"/>
              </a:lnSpc>
              <a:spcBef>
                <a:spcPct val="0"/>
              </a:spcBef>
              <a:spcAft>
                <a:spcPct val="35000"/>
              </a:spcAft>
            </a:pPr>
            <a:r>
              <a:rPr lang="en-US" altLang="zh-CN" sz="3200" b="1" dirty="0">
                <a:solidFill>
                  <a:srgbClr val="FFFFFF"/>
                </a:solidFill>
                <a:latin typeface="微软雅黑" panose="020B0503020204020204" pitchFamily="34" charset="-122"/>
                <a:ea typeface="微软雅黑" panose="020B0503020204020204" pitchFamily="34" charset="-122"/>
              </a:rPr>
              <a:t>03</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sp>
        <p:nvSpPr>
          <p:cNvPr id="29" name="任意形状 19"/>
          <p:cNvSpPr/>
          <p:nvPr>
            <p:custDataLst>
              <p:tags r:id="rId6"/>
            </p:custDataLst>
          </p:nvPr>
        </p:nvSpPr>
        <p:spPr>
          <a:xfrm>
            <a:off x="4672718" y="5120206"/>
            <a:ext cx="958914" cy="958913"/>
          </a:xfrm>
          <a:custGeom>
            <a:avLst/>
            <a:gdLst>
              <a:gd name="connsiteX0" fmla="*/ 0 w 899998"/>
              <a:gd name="connsiteY0" fmla="*/ 449999 h 899998"/>
              <a:gd name="connsiteX1" fmla="*/ 449999 w 899998"/>
              <a:gd name="connsiteY1" fmla="*/ 0 h 899998"/>
              <a:gd name="connsiteX2" fmla="*/ 899998 w 899998"/>
              <a:gd name="connsiteY2" fmla="*/ 449999 h 899998"/>
              <a:gd name="connsiteX3" fmla="*/ 449999 w 899998"/>
              <a:gd name="connsiteY3" fmla="*/ 899998 h 899998"/>
              <a:gd name="connsiteX4" fmla="*/ 0 w 899998"/>
              <a:gd name="connsiteY4" fmla="*/ 449999 h 899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998" h="899998">
                <a:moveTo>
                  <a:pt x="0" y="449999"/>
                </a:moveTo>
                <a:cubicBezTo>
                  <a:pt x="0" y="201471"/>
                  <a:pt x="201471" y="0"/>
                  <a:pt x="449999" y="0"/>
                </a:cubicBezTo>
                <a:cubicBezTo>
                  <a:pt x="698527" y="0"/>
                  <a:pt x="899998" y="201471"/>
                  <a:pt x="899998" y="449999"/>
                </a:cubicBezTo>
                <a:cubicBezTo>
                  <a:pt x="899998" y="698527"/>
                  <a:pt x="698527" y="899998"/>
                  <a:pt x="449999" y="899998"/>
                </a:cubicBezTo>
                <a:cubicBezTo>
                  <a:pt x="201471" y="899998"/>
                  <a:pt x="0" y="698527"/>
                  <a:pt x="0" y="449999"/>
                </a:cubicBezTo>
                <a:close/>
              </a:path>
            </a:pathLst>
          </a:custGeom>
        </p:spPr>
        <p:style>
          <a:lnRef idx="2">
            <a:srgbClr val="FFFFFF">
              <a:hueOff val="0"/>
              <a:satOff val="0"/>
              <a:lumOff val="0"/>
              <a:alphaOff val="0"/>
            </a:srgbClr>
          </a:lnRef>
          <a:fillRef idx="1">
            <a:srgbClr val="2196F3">
              <a:hueOff val="0"/>
              <a:satOff val="0"/>
              <a:lumOff val="0"/>
              <a:alphaOff val="0"/>
            </a:srgbClr>
          </a:fillRef>
          <a:effectRef idx="0">
            <a:srgbClr val="2196F3">
              <a:hueOff val="0"/>
              <a:satOff val="0"/>
              <a:lumOff val="0"/>
              <a:alphaOff val="0"/>
            </a:srgbClr>
          </a:effectRef>
          <a:fontRef idx="minor">
            <a:srgbClr val="FFFFFF"/>
          </a:fontRef>
        </p:style>
        <p:txBody>
          <a:bodyPr spcFirstLastPara="0" vert="horz" wrap="square" lIns="198277" tIns="198277" rIns="198277" bIns="198277" numCol="1" spcCol="1270" anchor="ctr" anchorCtr="0">
            <a:normAutofit/>
          </a:bodyPr>
          <a:lstStyle/>
          <a:p>
            <a:pPr algn="ctr" defTabSz="1111250">
              <a:lnSpc>
                <a:spcPct val="90000"/>
              </a:lnSpc>
              <a:spcBef>
                <a:spcPct val="0"/>
              </a:spcBef>
              <a:spcAft>
                <a:spcPct val="35000"/>
              </a:spcAft>
            </a:pPr>
            <a:r>
              <a:rPr lang="en-US" altLang="zh-CN" sz="3200" b="1" dirty="0">
                <a:solidFill>
                  <a:srgbClr val="FFFFFF"/>
                </a:solidFill>
                <a:latin typeface="微软雅黑" panose="020B0503020204020204" pitchFamily="34" charset="-122"/>
                <a:ea typeface="微软雅黑" panose="020B0503020204020204" pitchFamily="34" charset="-122"/>
              </a:rPr>
              <a:t>04</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sp>
        <p:nvSpPr>
          <p:cNvPr id="30" name="任意形状 21"/>
          <p:cNvSpPr/>
          <p:nvPr>
            <p:custDataLst>
              <p:tags r:id="rId7"/>
            </p:custDataLst>
          </p:nvPr>
        </p:nvSpPr>
        <p:spPr>
          <a:xfrm>
            <a:off x="4089401" y="3324942"/>
            <a:ext cx="958914" cy="958913"/>
          </a:xfrm>
          <a:custGeom>
            <a:avLst/>
            <a:gdLst>
              <a:gd name="connsiteX0" fmla="*/ 0 w 899998"/>
              <a:gd name="connsiteY0" fmla="*/ 449999 h 899998"/>
              <a:gd name="connsiteX1" fmla="*/ 449999 w 899998"/>
              <a:gd name="connsiteY1" fmla="*/ 0 h 899998"/>
              <a:gd name="connsiteX2" fmla="*/ 899998 w 899998"/>
              <a:gd name="connsiteY2" fmla="*/ 449999 h 899998"/>
              <a:gd name="connsiteX3" fmla="*/ 449999 w 899998"/>
              <a:gd name="connsiteY3" fmla="*/ 899998 h 899998"/>
              <a:gd name="connsiteX4" fmla="*/ 0 w 899998"/>
              <a:gd name="connsiteY4" fmla="*/ 449999 h 899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998" h="899998">
                <a:moveTo>
                  <a:pt x="0" y="449999"/>
                </a:moveTo>
                <a:cubicBezTo>
                  <a:pt x="0" y="201471"/>
                  <a:pt x="201471" y="0"/>
                  <a:pt x="449999" y="0"/>
                </a:cubicBezTo>
                <a:cubicBezTo>
                  <a:pt x="698527" y="0"/>
                  <a:pt x="899998" y="201471"/>
                  <a:pt x="899998" y="449999"/>
                </a:cubicBezTo>
                <a:cubicBezTo>
                  <a:pt x="899998" y="698527"/>
                  <a:pt x="698527" y="899998"/>
                  <a:pt x="449999" y="899998"/>
                </a:cubicBezTo>
                <a:cubicBezTo>
                  <a:pt x="201471" y="899998"/>
                  <a:pt x="0" y="698527"/>
                  <a:pt x="0" y="449999"/>
                </a:cubicBezTo>
                <a:close/>
              </a:path>
            </a:pathLst>
          </a:custGeom>
        </p:spPr>
        <p:style>
          <a:lnRef idx="2">
            <a:srgbClr val="FFFFFF">
              <a:hueOff val="0"/>
              <a:satOff val="0"/>
              <a:lumOff val="0"/>
              <a:alphaOff val="0"/>
            </a:srgbClr>
          </a:lnRef>
          <a:fillRef idx="1">
            <a:srgbClr val="2196F3">
              <a:hueOff val="0"/>
              <a:satOff val="0"/>
              <a:lumOff val="0"/>
              <a:alphaOff val="0"/>
            </a:srgbClr>
          </a:fillRef>
          <a:effectRef idx="0">
            <a:srgbClr val="2196F3">
              <a:hueOff val="0"/>
              <a:satOff val="0"/>
              <a:lumOff val="0"/>
              <a:alphaOff val="0"/>
            </a:srgbClr>
          </a:effectRef>
          <a:fontRef idx="minor">
            <a:srgbClr val="FFFFFF"/>
          </a:fontRef>
        </p:style>
        <p:txBody>
          <a:bodyPr spcFirstLastPara="0" vert="horz" wrap="square" lIns="198277" tIns="198277" rIns="198277" bIns="198277" numCol="1" spcCol="1270" anchor="ctr" anchorCtr="0">
            <a:normAutofit/>
          </a:bodyPr>
          <a:lstStyle/>
          <a:p>
            <a:pPr algn="ctr" defTabSz="1111250">
              <a:lnSpc>
                <a:spcPct val="90000"/>
              </a:lnSpc>
              <a:spcBef>
                <a:spcPct val="0"/>
              </a:spcBef>
              <a:spcAft>
                <a:spcPct val="35000"/>
              </a:spcAft>
            </a:pPr>
            <a:r>
              <a:rPr lang="en-US" altLang="zh-CN" sz="3200" b="1" dirty="0">
                <a:solidFill>
                  <a:srgbClr val="FFFFFF"/>
                </a:solidFill>
                <a:latin typeface="微软雅黑" panose="020B0503020204020204" pitchFamily="34" charset="-122"/>
                <a:ea typeface="微软雅黑" panose="020B0503020204020204" pitchFamily="34" charset="-122"/>
              </a:rPr>
              <a:t>05</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sp>
        <p:nvSpPr>
          <p:cNvPr id="31" name="Shape 1305"/>
          <p:cNvSpPr/>
          <p:nvPr>
            <p:custDataLst>
              <p:tags r:id="rId8"/>
            </p:custDataLst>
          </p:nvPr>
        </p:nvSpPr>
        <p:spPr>
          <a:xfrm rot="2428234">
            <a:off x="6864394" y="2898816"/>
            <a:ext cx="568438" cy="25225"/>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noFill/>
          <a:ln w="38100" cap="flat">
            <a:solidFill>
              <a:srgbClr val="FFFFFF">
                <a:lumMod val="65000"/>
              </a:srgbClr>
            </a:solidFill>
            <a:prstDash val="solid"/>
            <a:miter lim="400000"/>
            <a:tailEnd type="triangle" w="med" len="med"/>
          </a:ln>
          <a:effectLst/>
        </p:spPr>
        <p:txBody>
          <a:bodyPr wrap="square" lIns="0" tIns="0" rIns="0" bIns="0" numCol="1" anchor="ctr">
            <a:noAutofit/>
          </a:bodyPr>
          <a:lstStyle/>
          <a:p>
            <a:pPr algn="ctr" defTabSz="292100">
              <a:lnSpc>
                <a:spcPct val="110000"/>
              </a:lnSpc>
              <a:spcBef>
                <a:spcPts val="1500"/>
              </a:spcBef>
              <a:defRPr sz="2000">
                <a:solidFill>
                  <a:srgbClr val="4C4C4C"/>
                </a:solidFill>
                <a:latin typeface="Helvetica Neue Light" panose="02000503000000020004"/>
                <a:ea typeface="Helvetica Neue Light" panose="02000503000000020004"/>
                <a:cs typeface="Helvetica Neue Light" panose="02000503000000020004"/>
                <a:sym typeface="Helvetica Neue Light" panose="02000503000000020004"/>
              </a:defRPr>
            </a:pPr>
            <a:endParaRPr sz="500">
              <a:solidFill>
                <a:srgbClr val="4C4C4C"/>
              </a:solidFill>
              <a:latin typeface="微软雅黑" panose="020B0503020204020204" pitchFamily="34" charset="-122"/>
              <a:ea typeface="微软雅黑" panose="020B0503020204020204" pitchFamily="34" charset="-122"/>
              <a:cs typeface="Lato Light"/>
              <a:sym typeface="Helvetica Neue Light" panose="02000503000000020004"/>
            </a:endParaRPr>
          </a:p>
        </p:txBody>
      </p:sp>
      <p:sp>
        <p:nvSpPr>
          <p:cNvPr id="32" name="Shape 1306"/>
          <p:cNvSpPr/>
          <p:nvPr>
            <p:custDataLst>
              <p:tags r:id="rId9"/>
            </p:custDataLst>
          </p:nvPr>
        </p:nvSpPr>
        <p:spPr>
          <a:xfrm rot="6829258">
            <a:off x="7297120" y="4791741"/>
            <a:ext cx="568439" cy="25225"/>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noFill/>
          <a:ln w="38100" cap="flat">
            <a:solidFill>
              <a:srgbClr val="FFFFFF">
                <a:lumMod val="65000"/>
              </a:srgbClr>
            </a:solidFill>
            <a:prstDash val="solid"/>
            <a:miter lim="400000"/>
            <a:tailEnd type="triangle" w="med" len="med"/>
          </a:ln>
          <a:effectLst/>
        </p:spPr>
        <p:txBody>
          <a:bodyPr wrap="square" lIns="0" tIns="0" rIns="0" bIns="0" numCol="1" anchor="ctr">
            <a:noAutofit/>
          </a:bodyPr>
          <a:lstStyle/>
          <a:p>
            <a:pPr algn="ctr" defTabSz="292100">
              <a:lnSpc>
                <a:spcPct val="110000"/>
              </a:lnSpc>
              <a:spcBef>
                <a:spcPts val="1500"/>
              </a:spcBef>
              <a:defRPr sz="2000">
                <a:solidFill>
                  <a:srgbClr val="4C4C4C"/>
                </a:solidFill>
                <a:latin typeface="Helvetica Neue Light" panose="02000503000000020004"/>
                <a:ea typeface="Helvetica Neue Light" panose="02000503000000020004"/>
                <a:cs typeface="Helvetica Neue Light" panose="02000503000000020004"/>
                <a:sym typeface="Helvetica Neue Light" panose="02000503000000020004"/>
              </a:defRPr>
            </a:pPr>
            <a:endParaRPr sz="500">
              <a:solidFill>
                <a:srgbClr val="4C4C4C"/>
              </a:solidFill>
              <a:latin typeface="微软雅黑" panose="020B0503020204020204" pitchFamily="34" charset="-122"/>
              <a:ea typeface="微软雅黑" panose="020B0503020204020204" pitchFamily="34" charset="-122"/>
              <a:cs typeface="Lato Light"/>
              <a:sym typeface="Helvetica Neue Light" panose="02000503000000020004"/>
            </a:endParaRPr>
          </a:p>
        </p:txBody>
      </p:sp>
      <p:sp>
        <p:nvSpPr>
          <p:cNvPr id="34" name="Shape 1308"/>
          <p:cNvSpPr/>
          <p:nvPr>
            <p:custDataLst>
              <p:tags r:id="rId10"/>
            </p:custDataLst>
          </p:nvPr>
        </p:nvSpPr>
        <p:spPr>
          <a:xfrm rot="10800000">
            <a:off x="5816269" y="5761524"/>
            <a:ext cx="568439" cy="25225"/>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noFill/>
          <a:ln w="38100" cap="flat">
            <a:solidFill>
              <a:srgbClr val="FFFFFF">
                <a:lumMod val="65000"/>
              </a:srgbClr>
            </a:solidFill>
            <a:prstDash val="solid"/>
            <a:miter lim="400000"/>
            <a:tailEnd type="triangle" w="med" len="med"/>
          </a:ln>
          <a:effectLst/>
        </p:spPr>
        <p:txBody>
          <a:bodyPr wrap="square" lIns="0" tIns="0" rIns="0" bIns="0" numCol="1" anchor="ctr">
            <a:noAutofit/>
          </a:bodyPr>
          <a:lstStyle/>
          <a:p>
            <a:pPr algn="ctr" defTabSz="292100">
              <a:lnSpc>
                <a:spcPct val="110000"/>
              </a:lnSpc>
              <a:spcBef>
                <a:spcPts val="1500"/>
              </a:spcBef>
              <a:defRPr sz="2000">
                <a:solidFill>
                  <a:srgbClr val="4C4C4C"/>
                </a:solidFill>
                <a:latin typeface="Helvetica Neue Light" panose="02000503000000020004"/>
                <a:ea typeface="Helvetica Neue Light" panose="02000503000000020004"/>
                <a:cs typeface="Helvetica Neue Light" panose="02000503000000020004"/>
                <a:sym typeface="Helvetica Neue Light" panose="02000503000000020004"/>
              </a:defRPr>
            </a:pPr>
            <a:endParaRPr sz="500">
              <a:solidFill>
                <a:srgbClr val="4C4C4C"/>
              </a:solidFill>
              <a:latin typeface="微软雅黑" panose="020B0503020204020204" pitchFamily="34" charset="-122"/>
              <a:ea typeface="微软雅黑" panose="020B0503020204020204" pitchFamily="34" charset="-122"/>
              <a:cs typeface="Lato Light"/>
              <a:sym typeface="Helvetica Neue Light" panose="02000503000000020004"/>
            </a:endParaRPr>
          </a:p>
        </p:txBody>
      </p:sp>
      <p:sp>
        <p:nvSpPr>
          <p:cNvPr id="35" name="Shape 1309"/>
          <p:cNvSpPr/>
          <p:nvPr>
            <p:custDataLst>
              <p:tags r:id="rId11"/>
            </p:custDataLst>
          </p:nvPr>
        </p:nvSpPr>
        <p:spPr>
          <a:xfrm rot="19083897">
            <a:off x="4731631" y="2910135"/>
            <a:ext cx="568439" cy="25225"/>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noFill/>
          <a:ln w="38100" cap="flat">
            <a:solidFill>
              <a:srgbClr val="FFFFFF">
                <a:lumMod val="65000"/>
              </a:srgbClr>
            </a:solidFill>
            <a:prstDash val="solid"/>
            <a:miter lim="400000"/>
            <a:tailEnd type="triangle" w="med" len="med"/>
          </a:ln>
          <a:effectLst/>
        </p:spPr>
        <p:txBody>
          <a:bodyPr wrap="square" lIns="0" tIns="0" rIns="0" bIns="0" numCol="1" anchor="ctr">
            <a:noAutofit/>
          </a:bodyPr>
          <a:lstStyle/>
          <a:p>
            <a:pPr algn="ctr" defTabSz="292100">
              <a:lnSpc>
                <a:spcPct val="110000"/>
              </a:lnSpc>
              <a:spcBef>
                <a:spcPts val="1500"/>
              </a:spcBef>
              <a:defRPr sz="2000">
                <a:solidFill>
                  <a:srgbClr val="4C4C4C"/>
                </a:solidFill>
                <a:latin typeface="Helvetica Neue Light" panose="02000503000000020004"/>
                <a:ea typeface="Helvetica Neue Light" panose="02000503000000020004"/>
                <a:cs typeface="Helvetica Neue Light" panose="02000503000000020004"/>
                <a:sym typeface="Helvetica Neue Light" panose="02000503000000020004"/>
              </a:defRPr>
            </a:pPr>
            <a:endParaRPr sz="500">
              <a:solidFill>
                <a:srgbClr val="4C4C4C"/>
              </a:solidFill>
              <a:latin typeface="微软雅黑" panose="020B0503020204020204" pitchFamily="34" charset="-122"/>
              <a:ea typeface="微软雅黑" panose="020B0503020204020204" pitchFamily="34" charset="-122"/>
              <a:cs typeface="Lato Light"/>
              <a:sym typeface="Helvetica Neue Light" panose="02000503000000020004"/>
            </a:endParaRPr>
          </a:p>
        </p:txBody>
      </p:sp>
      <p:sp>
        <p:nvSpPr>
          <p:cNvPr id="36" name="Shape 1310"/>
          <p:cNvSpPr/>
          <p:nvPr>
            <p:custDataLst>
              <p:tags r:id="rId12"/>
            </p:custDataLst>
          </p:nvPr>
        </p:nvSpPr>
        <p:spPr>
          <a:xfrm rot="14680375">
            <a:off x="4339046" y="4800555"/>
            <a:ext cx="568439" cy="25225"/>
          </a:xfrm>
          <a:custGeom>
            <a:avLst/>
            <a:gdLst/>
            <a:ahLst/>
            <a:cxnLst>
              <a:cxn ang="0">
                <a:pos x="wd2" y="hd2"/>
              </a:cxn>
              <a:cxn ang="5400000">
                <a:pos x="wd2" y="hd2"/>
              </a:cxn>
              <a:cxn ang="10800000">
                <a:pos x="wd2" y="hd2"/>
              </a:cxn>
              <a:cxn ang="16200000">
                <a:pos x="wd2" y="hd2"/>
              </a:cxn>
            </a:cxnLst>
            <a:rect l="0" t="0" r="r" b="b"/>
            <a:pathLst>
              <a:path w="21600" h="11563" extrusionOk="0">
                <a:moveTo>
                  <a:pt x="0" y="11209"/>
                </a:moveTo>
                <a:cubicBezTo>
                  <a:pt x="9045" y="-10037"/>
                  <a:pt x="18106" y="4094"/>
                  <a:pt x="21600" y="11563"/>
                </a:cubicBezTo>
              </a:path>
            </a:pathLst>
          </a:custGeom>
          <a:noFill/>
          <a:ln w="38100" cap="flat">
            <a:solidFill>
              <a:srgbClr val="FFFFFF">
                <a:lumMod val="65000"/>
              </a:srgbClr>
            </a:solidFill>
            <a:prstDash val="solid"/>
            <a:miter lim="400000"/>
            <a:tailEnd type="triangle" w="med" len="med"/>
          </a:ln>
          <a:effectLst/>
        </p:spPr>
        <p:txBody>
          <a:bodyPr wrap="square" lIns="0" tIns="0" rIns="0" bIns="0" numCol="1" anchor="ctr">
            <a:noAutofit/>
          </a:bodyPr>
          <a:lstStyle/>
          <a:p>
            <a:pPr algn="ctr" defTabSz="292100">
              <a:lnSpc>
                <a:spcPct val="110000"/>
              </a:lnSpc>
              <a:spcBef>
                <a:spcPts val="1500"/>
              </a:spcBef>
              <a:defRPr sz="2000">
                <a:solidFill>
                  <a:srgbClr val="4C4C4C"/>
                </a:solidFill>
                <a:latin typeface="Helvetica Neue Light" panose="02000503000000020004"/>
                <a:ea typeface="Helvetica Neue Light" panose="02000503000000020004"/>
                <a:cs typeface="Helvetica Neue Light" panose="02000503000000020004"/>
                <a:sym typeface="Helvetica Neue Light" panose="02000503000000020004"/>
              </a:defRPr>
            </a:pPr>
            <a:endParaRPr sz="500">
              <a:solidFill>
                <a:srgbClr val="4C4C4C"/>
              </a:solidFill>
              <a:latin typeface="微软雅黑" panose="020B0503020204020204" pitchFamily="34" charset="-122"/>
              <a:ea typeface="微软雅黑" panose="020B0503020204020204" pitchFamily="34" charset="-122"/>
              <a:cs typeface="Lato Light"/>
              <a:sym typeface="Helvetica Neue Light" panose="02000503000000020004"/>
            </a:endParaRPr>
          </a:p>
        </p:txBody>
      </p:sp>
      <p:sp>
        <p:nvSpPr>
          <p:cNvPr id="33" name="文本框 32"/>
          <p:cNvSpPr txBox="1"/>
          <p:nvPr>
            <p:custDataLst>
              <p:tags r:id="rId13"/>
            </p:custDataLst>
          </p:nvPr>
        </p:nvSpPr>
        <p:spPr>
          <a:xfrm>
            <a:off x="6669794" y="2013678"/>
            <a:ext cx="2944106" cy="738664"/>
          </a:xfrm>
          <a:prstGeom prst="rect">
            <a:avLst/>
          </a:prstGeom>
          <a:noFill/>
        </p:spPr>
        <p:txBody>
          <a:bodyPr wrap="square" rtlCol="0" anchor="ctr">
            <a:normAutofit/>
          </a:bodyPr>
          <a:lstStyle/>
          <a:p>
            <a:pPr>
              <a:lnSpc>
                <a:spcPct val="120000"/>
              </a:lnSpc>
              <a:defRPr/>
            </a:pPr>
            <a:r>
              <a:rPr lang="zh-CN" altLang="en-US" sz="2400" kern="0" spc="150" dirty="0">
                <a:solidFill>
                  <a:srgbClr val="222222">
                    <a:lumMod val="75000"/>
                    <a:lumOff val="25000"/>
                  </a:srgbClr>
                </a:solidFill>
                <a:latin typeface="微软雅黑" panose="020B0503020204020204" pitchFamily="34" charset="-122"/>
                <a:ea typeface="微软雅黑" panose="020B0503020204020204" pitchFamily="34" charset="-122"/>
              </a:rPr>
              <a:t>群体的领导方式</a:t>
            </a:r>
          </a:p>
        </p:txBody>
      </p:sp>
      <p:sp>
        <p:nvSpPr>
          <p:cNvPr id="37" name="文本框 36"/>
          <p:cNvSpPr txBox="1"/>
          <p:nvPr>
            <p:custDataLst>
              <p:tags r:id="rId14"/>
            </p:custDataLst>
          </p:nvPr>
        </p:nvSpPr>
        <p:spPr>
          <a:xfrm>
            <a:off x="8196937" y="3435066"/>
            <a:ext cx="2907993" cy="738664"/>
          </a:xfrm>
          <a:prstGeom prst="rect">
            <a:avLst/>
          </a:prstGeom>
          <a:noFill/>
        </p:spPr>
        <p:txBody>
          <a:bodyPr wrap="square" rtlCol="0" anchor="ctr">
            <a:normAutofit/>
          </a:bodyPr>
          <a:lstStyle/>
          <a:p>
            <a:pPr>
              <a:lnSpc>
                <a:spcPct val="120000"/>
              </a:lnSpc>
              <a:defRPr/>
            </a:pPr>
            <a:r>
              <a:rPr lang="zh-CN" altLang="en-US" sz="2400" kern="0" spc="150" dirty="0">
                <a:solidFill>
                  <a:srgbClr val="222222">
                    <a:lumMod val="75000"/>
                    <a:lumOff val="25000"/>
                  </a:srgbClr>
                </a:solidFill>
                <a:latin typeface="微软雅黑" panose="020B0503020204020204" pitchFamily="34" charset="-122"/>
                <a:ea typeface="微软雅黑" panose="020B0503020204020204" pitchFamily="34" charset="-122"/>
              </a:rPr>
              <a:t>群体规模</a:t>
            </a:r>
          </a:p>
        </p:txBody>
      </p:sp>
      <p:sp>
        <p:nvSpPr>
          <p:cNvPr id="38" name="文本框 37"/>
          <p:cNvSpPr txBox="1"/>
          <p:nvPr>
            <p:custDataLst>
              <p:tags r:id="rId15"/>
            </p:custDataLst>
          </p:nvPr>
        </p:nvSpPr>
        <p:spPr>
          <a:xfrm flipH="1">
            <a:off x="1015999" y="3435066"/>
            <a:ext cx="2979065" cy="738664"/>
          </a:xfrm>
          <a:prstGeom prst="rect">
            <a:avLst/>
          </a:prstGeom>
          <a:noFill/>
        </p:spPr>
        <p:txBody>
          <a:bodyPr wrap="square" rtlCol="0" anchor="ctr">
            <a:normAutofit/>
          </a:bodyPr>
          <a:lstStyle/>
          <a:p>
            <a:pPr algn="r">
              <a:lnSpc>
                <a:spcPct val="120000"/>
              </a:lnSpc>
              <a:defRPr/>
            </a:pPr>
            <a:r>
              <a:rPr lang="zh-CN" altLang="en-US" sz="2400" kern="0" spc="150" dirty="0">
                <a:solidFill>
                  <a:srgbClr val="222222">
                    <a:lumMod val="75000"/>
                    <a:lumOff val="25000"/>
                  </a:srgbClr>
                </a:solidFill>
                <a:latin typeface="微软雅黑" panose="020B0503020204020204" pitchFamily="34" charset="-122"/>
                <a:ea typeface="微软雅黑" panose="020B0503020204020204" pitchFamily="34" charset="-122"/>
              </a:rPr>
              <a:t>外部的影响因素</a:t>
            </a:r>
          </a:p>
        </p:txBody>
      </p:sp>
      <p:sp>
        <p:nvSpPr>
          <p:cNvPr id="39" name="文本框 38"/>
          <p:cNvSpPr txBox="1"/>
          <p:nvPr>
            <p:custDataLst>
              <p:tags r:id="rId16"/>
            </p:custDataLst>
          </p:nvPr>
        </p:nvSpPr>
        <p:spPr>
          <a:xfrm>
            <a:off x="7613620" y="5230330"/>
            <a:ext cx="2907993" cy="738664"/>
          </a:xfrm>
          <a:prstGeom prst="rect">
            <a:avLst/>
          </a:prstGeom>
          <a:noFill/>
        </p:spPr>
        <p:txBody>
          <a:bodyPr wrap="square" rtlCol="0" anchor="ctr">
            <a:normAutofit/>
          </a:bodyPr>
          <a:lstStyle/>
          <a:p>
            <a:pPr>
              <a:lnSpc>
                <a:spcPct val="120000"/>
              </a:lnSpc>
              <a:defRPr/>
            </a:pPr>
            <a:r>
              <a:rPr lang="zh-CN" altLang="en-US" sz="2400" kern="0" spc="150" dirty="0">
                <a:solidFill>
                  <a:srgbClr val="222222">
                    <a:lumMod val="75000"/>
                    <a:lumOff val="25000"/>
                  </a:srgbClr>
                </a:solidFill>
                <a:latin typeface="微软雅黑" panose="020B0503020204020204" pitchFamily="34" charset="-122"/>
                <a:ea typeface="微软雅黑" panose="020B0503020204020204" pitchFamily="34" charset="-122"/>
              </a:rPr>
              <a:t>群体成员的一致性</a:t>
            </a:r>
          </a:p>
        </p:txBody>
      </p:sp>
      <p:sp>
        <p:nvSpPr>
          <p:cNvPr id="40" name="文本框 39"/>
          <p:cNvSpPr txBox="1"/>
          <p:nvPr>
            <p:custDataLst>
              <p:tags r:id="rId17"/>
            </p:custDataLst>
          </p:nvPr>
        </p:nvSpPr>
        <p:spPr>
          <a:xfrm flipH="1">
            <a:off x="1600199" y="5230330"/>
            <a:ext cx="2978182" cy="738664"/>
          </a:xfrm>
          <a:prstGeom prst="rect">
            <a:avLst/>
          </a:prstGeom>
          <a:noFill/>
        </p:spPr>
        <p:txBody>
          <a:bodyPr wrap="square" rtlCol="0" anchor="ctr">
            <a:normAutofit fontScale="85000" lnSpcReduction="10000"/>
          </a:bodyPr>
          <a:lstStyle/>
          <a:p>
            <a:pPr algn="r">
              <a:lnSpc>
                <a:spcPct val="120000"/>
              </a:lnSpc>
              <a:defRPr/>
            </a:pPr>
            <a:r>
              <a:rPr lang="zh-CN" altLang="en-US" sz="2400" kern="0" spc="150" dirty="0">
                <a:solidFill>
                  <a:srgbClr val="222222">
                    <a:lumMod val="75000"/>
                    <a:lumOff val="25000"/>
                  </a:srgbClr>
                </a:solidFill>
                <a:latin typeface="微软雅黑" panose="020B0503020204020204" pitchFamily="34" charset="-122"/>
                <a:ea typeface="微软雅黑" panose="020B0503020204020204" pitchFamily="34" charset="-122"/>
              </a:rPr>
              <a:t>对群体成员需求的满足</a:t>
            </a:r>
          </a:p>
        </p:txBody>
      </p:sp>
      <p:sp>
        <p:nvSpPr>
          <p:cNvPr id="2" name="矩形 1">
            <a:extLst>
              <a:ext uri="{FF2B5EF4-FFF2-40B4-BE49-F238E27FC236}">
                <a16:creationId xmlns:a16="http://schemas.microsoft.com/office/drawing/2014/main" id="{46790B64-6623-2436-4B20-00D93C537E0F}"/>
              </a:ext>
            </a:extLst>
          </p:cNvPr>
          <p:cNvSpPr/>
          <p:nvPr/>
        </p:nvSpPr>
        <p:spPr>
          <a:xfrm>
            <a:off x="1884751" y="807481"/>
            <a:ext cx="2339102"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noProof="0" dirty="0">
                <a:solidFill>
                  <a:prstClr val="black"/>
                </a:solidFill>
                <a:latin typeface="微软雅黑" panose="020B0503020204020204" pitchFamily="34" charset="-122"/>
                <a:ea typeface="微软雅黑" panose="020B0503020204020204" pitchFamily="34" charset="-122"/>
                <a:cs typeface="宋体" panose="02010600030101010101" pitchFamily="2" charset="-122"/>
                <a:sym typeface="+mn-ea"/>
              </a:rPr>
              <a:t>一、群体凝聚力</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图片 14"/>
          <p:cNvPicPr>
            <a:picLocks noChangeAspect="1" noChangeArrowheads="1"/>
          </p:cNvPicPr>
          <p:nvPr/>
        </p:nvPicPr>
        <p:blipFill>
          <a:blip r:embed="rId4" cstate="print"/>
          <a:srcRect/>
          <a:stretch>
            <a:fillRect/>
          </a:stretch>
        </p:blipFill>
        <p:spPr>
          <a:xfrm>
            <a:off x="6691154" y="1972310"/>
            <a:ext cx="5190490" cy="3316605"/>
          </a:xfrm>
          <a:prstGeom prst="rect">
            <a:avLst/>
          </a:prstGeom>
          <a:noFill/>
          <a:ln w="9525">
            <a:noFill/>
            <a:miter lim="800000"/>
            <a:headEnd/>
            <a:tailEnd/>
          </a:ln>
        </p:spPr>
      </p:pic>
      <p:sp>
        <p:nvSpPr>
          <p:cNvPr id="4" name="PA_文本框 3"/>
          <p:cNvSpPr txBox="1"/>
          <p:nvPr>
            <p:custDataLst>
              <p:tags r:id="rId1"/>
            </p:custDataLst>
          </p:nvPr>
        </p:nvSpPr>
        <p:spPr>
          <a:xfrm>
            <a:off x="531205" y="2303639"/>
            <a:ext cx="6249402" cy="3120213"/>
          </a:xfrm>
          <a:prstGeom prst="rect">
            <a:avLst/>
          </a:prstGeom>
          <a:noFill/>
          <a:ln>
            <a:solidFill>
              <a:schemeClr val="accent2"/>
            </a:solidFill>
            <a:prstDash val="dash"/>
          </a:ln>
        </p:spPr>
        <p:txBody>
          <a:bodyPr wrap="square" rtlCol="0">
            <a:spAutoFit/>
          </a:bodyPr>
          <a:lstStyle/>
          <a:p>
            <a:pPr lvl="0" algn="just">
              <a:lnSpc>
                <a:spcPct val="150000"/>
              </a:lnSpc>
              <a:spcBef>
                <a:spcPts val="1800"/>
              </a:spcBef>
              <a:defRPr/>
            </a:pPr>
            <a:r>
              <a:rPr lang="zh-CN" altLang="en-US" sz="2800" dirty="0">
                <a:solidFill>
                  <a:schemeClr val="tx1"/>
                </a:solidFill>
                <a:latin typeface="华文中宋" panose="02010600040101010101" pitchFamily="2" charset="-122"/>
                <a:ea typeface="华文中宋" panose="02010600040101010101" pitchFamily="2" charset="-122"/>
                <a:cs typeface="宋体" panose="02010600030101010101" pitchFamily="2" charset="-122"/>
                <a:sym typeface="+mn-ea"/>
              </a:rPr>
              <a:t>凝聚力与绩效的关系：</a:t>
            </a:r>
          </a:p>
          <a:p>
            <a:pPr lvl="0" indent="0" algn="just">
              <a:lnSpc>
                <a:spcPct val="150000"/>
              </a:lnSpc>
              <a:spcBef>
                <a:spcPts val="1800"/>
              </a:spcBef>
              <a:buFont typeface="Wingdings" panose="05000000000000000000" charset="0"/>
              <a:buNone/>
              <a:defRPr/>
            </a:pP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实验表明，无论凝聚力强或弱，积极诱导都提高了生产效率，而且强凝聚力组生产效率更高；消极诱导则降低了生产效率。诱导因素对强凝聚力条件比弱凝聚力条件影响更大</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5" name="组合 4"/>
          <p:cNvGrpSpPr/>
          <p:nvPr/>
        </p:nvGrpSpPr>
        <p:grpSpPr>
          <a:xfrm>
            <a:off x="733099" y="768022"/>
            <a:ext cx="926894" cy="540585"/>
            <a:chOff x="620553" y="1178992"/>
            <a:chExt cx="1806046" cy="1053325"/>
          </a:xfrm>
        </p:grpSpPr>
        <p:sp>
          <p:nvSpPr>
            <p:cNvPr id="6" name="菱形 5"/>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1" name="组合 10"/>
          <p:cNvGrpSpPr/>
          <p:nvPr/>
        </p:nvGrpSpPr>
        <p:grpSpPr>
          <a:xfrm>
            <a:off x="204811" y="126601"/>
            <a:ext cx="13446782" cy="6585572"/>
            <a:chOff x="204811" y="126601"/>
            <a:chExt cx="13446782" cy="6585572"/>
          </a:xfrm>
        </p:grpSpPr>
        <p:cxnSp>
          <p:nvCxnSpPr>
            <p:cNvPr id="12" name="直接连接符 11"/>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charset="-122"/>
                  <a:ea typeface="华文新魏" panose="02010800040101010101" charset="-122"/>
                </a:rPr>
                <a:t>第九章</a:t>
              </a:r>
            </a:p>
          </p:txBody>
        </p:sp>
        <p:grpSp>
          <p:nvGrpSpPr>
            <p:cNvPr id="15" name="组合 14"/>
            <p:cNvGrpSpPr/>
            <p:nvPr/>
          </p:nvGrpSpPr>
          <p:grpSpPr>
            <a:xfrm>
              <a:off x="204811" y="126601"/>
              <a:ext cx="1966889" cy="305197"/>
              <a:chOff x="306410" y="1828002"/>
              <a:chExt cx="5429253" cy="900955"/>
            </a:xfrm>
          </p:grpSpPr>
          <p:grpSp>
            <p:nvGrpSpPr>
              <p:cNvPr id="16" name="组合 15"/>
              <p:cNvGrpSpPr/>
              <p:nvPr/>
            </p:nvGrpSpPr>
            <p:grpSpPr>
              <a:xfrm>
                <a:off x="1438485" y="1828003"/>
                <a:ext cx="4297178" cy="900954"/>
                <a:chOff x="511385" y="2831303"/>
                <a:chExt cx="4297178" cy="900954"/>
              </a:xfrm>
            </p:grpSpPr>
            <p:grpSp>
              <p:nvGrpSpPr>
                <p:cNvPr id="18" name="组合 17"/>
                <p:cNvGrpSpPr/>
                <p:nvPr/>
              </p:nvGrpSpPr>
              <p:grpSpPr>
                <a:xfrm>
                  <a:off x="1643460" y="2831304"/>
                  <a:ext cx="3165103" cy="900953"/>
                  <a:chOff x="1643460" y="3128803"/>
                  <a:chExt cx="3165103" cy="900953"/>
                </a:xfrm>
                <a:solidFill>
                  <a:schemeClr val="accent2"/>
                </a:solidFill>
              </p:grpSpPr>
              <p:sp>
                <p:nvSpPr>
                  <p:cNvPr id="20" name="椭圆 19"/>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21" name="椭圆 20"/>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22" name="椭圆 21"/>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9" name="椭圆 18"/>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7" name="椭圆 16"/>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sp>
        <p:nvSpPr>
          <p:cNvPr id="2" name="文本框 1"/>
          <p:cNvSpPr txBox="1"/>
          <p:nvPr/>
        </p:nvSpPr>
        <p:spPr>
          <a:xfrm>
            <a:off x="7494429" y="5558790"/>
            <a:ext cx="3583940" cy="337185"/>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图9-7  群体凝聚力与群体绩效的关系</a:t>
            </a:r>
          </a:p>
        </p:txBody>
      </p:sp>
      <p:sp>
        <p:nvSpPr>
          <p:cNvPr id="3" name="矩形 2">
            <a:extLst>
              <a:ext uri="{FF2B5EF4-FFF2-40B4-BE49-F238E27FC236}">
                <a16:creationId xmlns:a16="http://schemas.microsoft.com/office/drawing/2014/main" id="{43E956EC-4F72-B982-B80C-D2A5757A4BF1}"/>
              </a:ext>
            </a:extLst>
          </p:cNvPr>
          <p:cNvSpPr/>
          <p:nvPr/>
        </p:nvSpPr>
        <p:spPr>
          <a:xfrm>
            <a:off x="1884751" y="807481"/>
            <a:ext cx="2339102"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noProof="0" dirty="0">
                <a:solidFill>
                  <a:prstClr val="black"/>
                </a:solidFill>
                <a:latin typeface="微软雅黑" panose="020B0503020204020204" pitchFamily="34" charset="-122"/>
                <a:ea typeface="微软雅黑" panose="020B0503020204020204" pitchFamily="34" charset="-122"/>
                <a:cs typeface="宋体" panose="02010600030101010101" pitchFamily="2" charset="-122"/>
                <a:sym typeface="+mn-ea"/>
              </a:rPr>
              <a:t>一、群体凝聚力</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p:cNvSpPr txBox="1"/>
          <p:nvPr>
            <p:custDataLst>
              <p:tags r:id="rId1"/>
            </p:custDataLst>
          </p:nvPr>
        </p:nvSpPr>
        <p:spPr>
          <a:xfrm>
            <a:off x="1351453" y="866557"/>
            <a:ext cx="10650829" cy="3674211"/>
          </a:xfrm>
          <a:prstGeom prst="rect">
            <a:avLst/>
          </a:prstGeom>
          <a:noFill/>
        </p:spPr>
        <p:txBody>
          <a:bodyPr wrap="square" rtlCol="0">
            <a:spAutoFit/>
          </a:bodyPr>
          <a:lstStyle/>
          <a:p>
            <a:pPr lvl="0" indent="0" algn="just">
              <a:buFont typeface="Wingdings" panose="05000000000000000000" charset="0"/>
              <a:buNone/>
              <a:defRPr/>
            </a:pPr>
            <a:endParaRPr lang="en-US" altLang="zh-CN" sz="2400" dirty="0">
              <a:latin typeface="微软雅黑" panose="020B0503020204020204" pitchFamily="34" charset="-122"/>
              <a:ea typeface="微软雅黑" panose="020B0503020204020204" pitchFamily="34" charset="-122"/>
              <a:sym typeface="+mn-ea"/>
            </a:endParaRPr>
          </a:p>
          <a:p>
            <a:pPr lvl="0" indent="0" algn="just">
              <a:buFont typeface="Wingdings" panose="05000000000000000000" charset="0"/>
              <a:buNone/>
              <a:defRPr/>
            </a:pPr>
            <a:endParaRPr lang="en-US" altLang="zh-CN" sz="2400" dirty="0">
              <a:latin typeface="微软雅黑" panose="020B0503020204020204" pitchFamily="34" charset="-122"/>
              <a:ea typeface="微软雅黑" panose="020B0503020204020204" pitchFamily="34" charset="-122"/>
              <a:sym typeface="+mn-ea"/>
            </a:endParaRPr>
          </a:p>
          <a:p>
            <a:pPr lvl="0" indent="0" algn="just">
              <a:buFont typeface="Wingdings" panose="05000000000000000000" charset="0"/>
              <a:buNone/>
              <a:defRPr/>
            </a:pPr>
            <a:endParaRPr lang="en-US" altLang="zh-CN" sz="2400" dirty="0">
              <a:latin typeface="微软雅黑" panose="020B0503020204020204" pitchFamily="34" charset="-122"/>
              <a:ea typeface="微软雅黑" panose="020B0503020204020204" pitchFamily="34" charset="-122"/>
              <a:sym typeface="+mn-ea"/>
            </a:endParaRPr>
          </a:p>
          <a:p>
            <a:pPr lvl="0" indent="0" algn="just">
              <a:buFont typeface="Wingdings" panose="05000000000000000000" charset="0"/>
              <a:buNone/>
              <a:defRPr/>
            </a:pPr>
            <a:endParaRPr lang="en-US" altLang="zh-CN" sz="2400" dirty="0">
              <a:latin typeface="微软雅黑" panose="020B0503020204020204" pitchFamily="34" charset="-122"/>
              <a:ea typeface="微软雅黑" panose="020B0503020204020204" pitchFamily="34" charset="-122"/>
              <a:sym typeface="+mn-ea"/>
            </a:endParaRPr>
          </a:p>
          <a:p>
            <a:pPr lvl="0" indent="0" algn="just">
              <a:lnSpc>
                <a:spcPct val="200000"/>
              </a:lnSpc>
              <a:buFont typeface="Wingdings" panose="05000000000000000000" charset="0"/>
              <a:buNone/>
              <a:defRPr/>
            </a:pPr>
            <a:r>
              <a:rPr lang="zh-CN" altLang="en-US" sz="2400" dirty="0">
                <a:latin typeface="微软雅黑" panose="020B0503020204020204" pitchFamily="34" charset="-122"/>
                <a:ea typeface="微软雅黑" panose="020B0503020204020204" pitchFamily="34" charset="-122"/>
                <a:sym typeface="+mn-ea"/>
              </a:rPr>
              <a:t>领导者是在群体中处于法定或实际的领导地位，力图影响群体行为的人。</a:t>
            </a:r>
            <a:endParaRPr lang="en-US" altLang="zh-CN" sz="2400" dirty="0">
              <a:latin typeface="微软雅黑" panose="020B0503020204020204" pitchFamily="34" charset="-122"/>
              <a:ea typeface="微软雅黑" panose="020B0503020204020204" pitchFamily="34" charset="-122"/>
              <a:sym typeface="+mn-ea"/>
            </a:endParaRPr>
          </a:p>
          <a:p>
            <a:pPr algn="just">
              <a:lnSpc>
                <a:spcPct val="200000"/>
              </a:lnSpc>
              <a:defRPr/>
            </a:pPr>
            <a:r>
              <a:rPr lang="zh-CN" altLang="en-US" sz="2400" dirty="0">
                <a:latin typeface="微软雅黑" panose="020B0503020204020204" pitchFamily="34" charset="-122"/>
                <a:ea typeface="微软雅黑" panose="020B0503020204020204" pitchFamily="34" charset="-122"/>
                <a:sym typeface="+mn-ea"/>
              </a:rPr>
              <a:t>领导是领导者影响属下的个人或群体，为实现目标而努力的过程。</a:t>
            </a:r>
            <a:endParaRPr lang="en-US" altLang="zh-CN" sz="2400" dirty="0">
              <a:latin typeface="微软雅黑" panose="020B0503020204020204" pitchFamily="34" charset="-122"/>
              <a:ea typeface="微软雅黑" panose="020B0503020204020204" pitchFamily="34" charset="-122"/>
              <a:sym typeface="+mn-ea"/>
            </a:endParaRPr>
          </a:p>
          <a:p>
            <a:pPr lvl="0" indent="0" algn="just">
              <a:lnSpc>
                <a:spcPct val="200000"/>
              </a:lnSpc>
              <a:buFont typeface="Wingdings" panose="05000000000000000000" charset="0"/>
              <a:buNone/>
              <a:defRPr/>
            </a:pPr>
            <a:endParaRPr lang="zh-CN" altLang="en-US" sz="2400" dirty="0">
              <a:latin typeface="微软雅黑" panose="020B0503020204020204" pitchFamily="34" charset="-122"/>
              <a:ea typeface="微软雅黑" panose="020B0503020204020204" pitchFamily="34" charset="-122"/>
              <a:sym typeface="+mn-ea"/>
            </a:endParaRPr>
          </a:p>
        </p:txBody>
      </p:sp>
      <p:grpSp>
        <p:nvGrpSpPr>
          <p:cNvPr id="5" name="组合 4"/>
          <p:cNvGrpSpPr/>
          <p:nvPr/>
        </p:nvGrpSpPr>
        <p:grpSpPr>
          <a:xfrm>
            <a:off x="733099" y="576650"/>
            <a:ext cx="926894" cy="540585"/>
            <a:chOff x="620553" y="1178992"/>
            <a:chExt cx="1806046" cy="1053325"/>
          </a:xfrm>
        </p:grpSpPr>
        <p:sp>
          <p:nvSpPr>
            <p:cNvPr id="6" name="菱形 5"/>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1" name="组合 10"/>
          <p:cNvGrpSpPr/>
          <p:nvPr/>
        </p:nvGrpSpPr>
        <p:grpSpPr>
          <a:xfrm>
            <a:off x="204811" y="126601"/>
            <a:ext cx="13446782" cy="6585572"/>
            <a:chOff x="204811" y="126601"/>
            <a:chExt cx="13446782" cy="6585572"/>
          </a:xfrm>
        </p:grpSpPr>
        <p:cxnSp>
          <p:nvCxnSpPr>
            <p:cNvPr id="13" name="直接连接符 12"/>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4" name="直接连接符 13"/>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5"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charset="-122"/>
                  <a:ea typeface="华文新魏" panose="02010800040101010101" charset="-122"/>
                </a:rPr>
                <a:t>第九章</a:t>
              </a:r>
            </a:p>
          </p:txBody>
        </p:sp>
        <p:grpSp>
          <p:nvGrpSpPr>
            <p:cNvPr id="16" name="组合 15"/>
            <p:cNvGrpSpPr/>
            <p:nvPr/>
          </p:nvGrpSpPr>
          <p:grpSpPr>
            <a:xfrm>
              <a:off x="204811" y="126601"/>
              <a:ext cx="1966889" cy="305197"/>
              <a:chOff x="306410" y="1828002"/>
              <a:chExt cx="5429253" cy="900955"/>
            </a:xfrm>
          </p:grpSpPr>
          <p:grpSp>
            <p:nvGrpSpPr>
              <p:cNvPr id="17" name="组合 16"/>
              <p:cNvGrpSpPr/>
              <p:nvPr/>
            </p:nvGrpSpPr>
            <p:grpSpPr>
              <a:xfrm>
                <a:off x="1438485" y="1828003"/>
                <a:ext cx="4297178" cy="900954"/>
                <a:chOff x="511385" y="2831303"/>
                <a:chExt cx="4297178" cy="900954"/>
              </a:xfrm>
            </p:grpSpPr>
            <p:grpSp>
              <p:nvGrpSpPr>
                <p:cNvPr id="19" name="组合 18"/>
                <p:cNvGrpSpPr/>
                <p:nvPr/>
              </p:nvGrpSpPr>
              <p:grpSpPr>
                <a:xfrm>
                  <a:off x="1643460" y="2831304"/>
                  <a:ext cx="3165103" cy="900953"/>
                  <a:chOff x="1643460" y="3128803"/>
                  <a:chExt cx="3165103" cy="900953"/>
                </a:xfrm>
                <a:solidFill>
                  <a:schemeClr val="accent2"/>
                </a:solidFill>
              </p:grpSpPr>
              <p:sp>
                <p:nvSpPr>
                  <p:cNvPr id="21" name="椭圆 20"/>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22" name="椭圆 21"/>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23" name="椭圆 22"/>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20" name="椭圆 19"/>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8" name="椭圆 17"/>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cxnSp>
        <p:nvCxnSpPr>
          <p:cNvPr id="12" name="直接连接符 11"/>
          <p:cNvCxnSpPr/>
          <p:nvPr>
            <p:custDataLst>
              <p:tags r:id="rId2"/>
            </p:custDataLst>
          </p:nvPr>
        </p:nvCxnSpPr>
        <p:spPr>
          <a:xfrm>
            <a:off x="1322208" y="6104831"/>
            <a:ext cx="9803050" cy="0"/>
          </a:xfrm>
          <a:prstGeom prst="line">
            <a:avLst/>
          </a:prstGeom>
          <a:ln>
            <a:solidFill>
              <a:srgbClr val="F8931D"/>
            </a:solidFill>
            <a:prstDash val="sysDash"/>
          </a:ln>
        </p:spPr>
        <p:style>
          <a:lnRef idx="1">
            <a:srgbClr val="FFCA08"/>
          </a:lnRef>
          <a:fillRef idx="0">
            <a:srgbClr val="FFCA08"/>
          </a:fillRef>
          <a:effectRef idx="0">
            <a:srgbClr val="FFCA08"/>
          </a:effectRef>
          <a:fontRef idx="minor">
            <a:srgbClr val="5F5F5F"/>
          </a:fontRef>
        </p:style>
      </p:cxnSp>
      <p:cxnSp>
        <p:nvCxnSpPr>
          <p:cNvPr id="25" name="直接箭头连接符 24"/>
          <p:cNvCxnSpPr/>
          <p:nvPr>
            <p:custDataLst>
              <p:tags r:id="rId3"/>
            </p:custDataLst>
          </p:nvPr>
        </p:nvCxnSpPr>
        <p:spPr>
          <a:xfrm flipV="1">
            <a:off x="3170420" y="5194242"/>
            <a:ext cx="0" cy="910590"/>
          </a:xfrm>
          <a:prstGeom prst="straightConnector1">
            <a:avLst/>
          </a:prstGeom>
          <a:ln>
            <a:solidFill>
              <a:srgbClr val="F8931D"/>
            </a:solidFill>
            <a:prstDash val="sysDash"/>
            <a:tailEnd type="triangle"/>
          </a:ln>
        </p:spPr>
        <p:style>
          <a:lnRef idx="1">
            <a:srgbClr val="FFCA08"/>
          </a:lnRef>
          <a:fillRef idx="0">
            <a:srgbClr val="FFCA08"/>
          </a:fillRef>
          <a:effectRef idx="0">
            <a:srgbClr val="FFCA08"/>
          </a:effectRef>
          <a:fontRef idx="minor">
            <a:srgbClr val="5F5F5F"/>
          </a:fontRef>
        </p:style>
      </p:cxnSp>
      <p:cxnSp>
        <p:nvCxnSpPr>
          <p:cNvPr id="28" name="直接箭头连接符 27"/>
          <p:cNvCxnSpPr/>
          <p:nvPr>
            <p:custDataLst>
              <p:tags r:id="rId4"/>
            </p:custDataLst>
          </p:nvPr>
        </p:nvCxnSpPr>
        <p:spPr>
          <a:xfrm flipV="1">
            <a:off x="6223734" y="5194242"/>
            <a:ext cx="0" cy="910590"/>
          </a:xfrm>
          <a:prstGeom prst="straightConnector1">
            <a:avLst/>
          </a:prstGeom>
          <a:ln>
            <a:solidFill>
              <a:srgbClr val="F8931D"/>
            </a:solidFill>
            <a:prstDash val="sysDash"/>
            <a:tailEnd type="triangle"/>
          </a:ln>
        </p:spPr>
        <p:style>
          <a:lnRef idx="1">
            <a:srgbClr val="FFCA08"/>
          </a:lnRef>
          <a:fillRef idx="0">
            <a:srgbClr val="FFCA08"/>
          </a:fillRef>
          <a:effectRef idx="0">
            <a:srgbClr val="FFCA08"/>
          </a:effectRef>
          <a:fontRef idx="minor">
            <a:srgbClr val="5F5F5F"/>
          </a:fontRef>
        </p:style>
      </p:cxnSp>
      <p:cxnSp>
        <p:nvCxnSpPr>
          <p:cNvPr id="30" name="直接箭头连接符 29"/>
          <p:cNvCxnSpPr/>
          <p:nvPr>
            <p:custDataLst>
              <p:tags r:id="rId5"/>
            </p:custDataLst>
          </p:nvPr>
        </p:nvCxnSpPr>
        <p:spPr>
          <a:xfrm flipV="1">
            <a:off x="9277047" y="5194242"/>
            <a:ext cx="0" cy="910590"/>
          </a:xfrm>
          <a:prstGeom prst="straightConnector1">
            <a:avLst/>
          </a:prstGeom>
          <a:ln>
            <a:solidFill>
              <a:srgbClr val="F8931D"/>
            </a:solidFill>
            <a:prstDash val="sysDash"/>
            <a:tailEnd type="triangle"/>
          </a:ln>
        </p:spPr>
        <p:style>
          <a:lnRef idx="1">
            <a:srgbClr val="FFCA08"/>
          </a:lnRef>
          <a:fillRef idx="0">
            <a:srgbClr val="FFCA08"/>
          </a:fillRef>
          <a:effectRef idx="0">
            <a:srgbClr val="FFCA08"/>
          </a:effectRef>
          <a:fontRef idx="minor">
            <a:srgbClr val="5F5F5F"/>
          </a:fontRef>
        </p:style>
      </p:cxnSp>
      <p:sp>
        <p:nvSpPr>
          <p:cNvPr id="2" name="矩形 1">
            <a:extLst>
              <a:ext uri="{FF2B5EF4-FFF2-40B4-BE49-F238E27FC236}">
                <a16:creationId xmlns:a16="http://schemas.microsoft.com/office/drawing/2014/main" id="{E64AB3B7-8D52-F9AC-98AF-D9D722AA2642}"/>
              </a:ext>
            </a:extLst>
          </p:cNvPr>
          <p:cNvSpPr/>
          <p:nvPr/>
        </p:nvSpPr>
        <p:spPr>
          <a:xfrm>
            <a:off x="1884751" y="807481"/>
            <a:ext cx="5469086" cy="461665"/>
          </a:xfrm>
          <a:prstGeom prst="rect">
            <a:avLst/>
          </a:prstGeom>
        </p:spPr>
        <p:txBody>
          <a:bodyPr wrap="square">
            <a:spAutoFit/>
          </a:bodyPr>
          <a:lstStyle/>
          <a:p>
            <a:pPr lvl="0">
              <a:defRPr/>
            </a:pPr>
            <a:r>
              <a:rPr lang="zh-CN" altLang="en-US" sz="2400" b="1" dirty="0">
                <a:solidFill>
                  <a:prstClr val="black"/>
                </a:solidFill>
                <a:latin typeface="微软雅黑" panose="020B0503020204020204" pitchFamily="34" charset="-122"/>
                <a:ea typeface="微软雅黑" panose="020B0503020204020204" pitchFamily="34" charset="-122"/>
                <a:cs typeface="宋体" panose="02010600030101010101" pitchFamily="2" charset="-122"/>
                <a:sym typeface="+mn-ea"/>
              </a:rPr>
              <a:t>二、群体</a:t>
            </a:r>
            <a:r>
              <a:rPr lang="zh-CN" sz="2400" b="1" dirty="0">
                <a:latin typeface="微软雅黑" panose="020B0503020204020204" pitchFamily="34" charset="-122"/>
                <a:ea typeface="微软雅黑" panose="020B0503020204020204" pitchFamily="34" charset="-122"/>
                <a:sym typeface="+mn-ea"/>
              </a:rPr>
              <a:t>领导</a:t>
            </a:r>
            <a:endParaRPr lang="zh-CN" altLang="en-US" sz="2400" b="1"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p:cNvSpPr txBox="1"/>
          <p:nvPr>
            <p:custDataLst>
              <p:tags r:id="rId1"/>
            </p:custDataLst>
          </p:nvPr>
        </p:nvSpPr>
        <p:spPr>
          <a:xfrm>
            <a:off x="589280" y="1635125"/>
            <a:ext cx="5650534" cy="4285276"/>
          </a:xfrm>
          <a:prstGeom prst="rect">
            <a:avLst/>
          </a:prstGeom>
          <a:noFill/>
        </p:spPr>
        <p:txBody>
          <a:bodyPr wrap="square" rtlCol="0">
            <a:spAutoFit/>
          </a:bodyPr>
          <a:lstStyle/>
          <a:p>
            <a:pPr lvl="0" indent="0" algn="just">
              <a:lnSpc>
                <a:spcPct val="150000"/>
              </a:lnSpc>
              <a:buFont typeface="Wingdings" panose="05000000000000000000" charset="0"/>
              <a:buNone/>
              <a:defRPr/>
            </a:pPr>
            <a:r>
              <a:rPr lang="zh-CN" altLang="en-US" sz="2400" dirty="0">
                <a:solidFill>
                  <a:srgbClr val="D9793F"/>
                </a:solidFill>
                <a:latin typeface="华文中宋" panose="02010600040101010101" pitchFamily="2" charset="-122"/>
                <a:ea typeface="华文中宋" panose="02010600040101010101" pitchFamily="2" charset="-122"/>
                <a:sym typeface="+mn-ea"/>
              </a:rPr>
              <a:t>★</a:t>
            </a:r>
            <a:r>
              <a:rPr lang="en-US" altLang="zh-CN" sz="2400" dirty="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1.</a:t>
            </a:r>
            <a:r>
              <a:rPr lang="zh-CN" altLang="en-US" sz="2400" dirty="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 领导连续带理论</a:t>
            </a:r>
          </a:p>
          <a:p>
            <a:pPr lvl="0" indent="0" algn="just">
              <a:lnSpc>
                <a:spcPct val="150000"/>
              </a:lnSpc>
              <a:buFont typeface="Wingdings" panose="05000000000000000000" charset="0"/>
              <a:buNone/>
              <a:defRPr/>
            </a:pPr>
            <a:r>
              <a:rPr lang="zh-CN" altLang="en-US" sz="2000" dirty="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理论将</a:t>
            </a:r>
            <a:r>
              <a:rPr lang="zh-CN" altLang="en-US" sz="20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sym typeface="+mn-ea"/>
              </a:rPr>
              <a:t>领导行为的工作导向、关系导向</a:t>
            </a:r>
            <a:r>
              <a:rPr lang="zh-CN" altLang="en-US" sz="2000" dirty="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与</a:t>
            </a:r>
            <a:r>
              <a:rPr lang="zh-CN" altLang="en-US" sz="20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sym typeface="+mn-ea"/>
              </a:rPr>
              <a:t>领导方式的专制型、民主型</a:t>
            </a:r>
            <a:r>
              <a:rPr lang="zh-CN" altLang="en-US" sz="2000" dirty="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结合起来，认为工作导向型与专制型领导都强调工作；关系导向型与民主型领导都注重人员。据此，可以将领导分为两种极端的类型，即</a:t>
            </a:r>
            <a:r>
              <a:rPr lang="zh-CN" altLang="en-US" sz="20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sym typeface="+mn-ea"/>
              </a:rPr>
              <a:t>“以主管为中心的领导”</a:t>
            </a:r>
            <a:r>
              <a:rPr lang="zh-CN" altLang="en-US" sz="2000" dirty="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和</a:t>
            </a:r>
            <a:r>
              <a:rPr lang="zh-CN" altLang="en-US" sz="20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sym typeface="+mn-ea"/>
              </a:rPr>
              <a:t>“以部属为中心的领导”</a:t>
            </a:r>
            <a:r>
              <a:rPr lang="zh-CN" altLang="en-US" sz="2000" dirty="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。在这两种类型之间，存在着许多程度不同地体现这两个因素的</a:t>
            </a:r>
            <a:r>
              <a:rPr lang="zh-CN" altLang="en-US" sz="20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sym typeface="+mn-ea"/>
              </a:rPr>
              <a:t>领导方式</a:t>
            </a:r>
            <a:r>
              <a:rPr lang="zh-CN" altLang="en-US" sz="2000" dirty="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，构成领导行为的连续带。</a:t>
            </a:r>
          </a:p>
        </p:txBody>
      </p:sp>
      <p:grpSp>
        <p:nvGrpSpPr>
          <p:cNvPr id="5" name="组合 4"/>
          <p:cNvGrpSpPr/>
          <p:nvPr/>
        </p:nvGrpSpPr>
        <p:grpSpPr>
          <a:xfrm>
            <a:off x="733099" y="768022"/>
            <a:ext cx="926894" cy="540585"/>
            <a:chOff x="620553" y="1178992"/>
            <a:chExt cx="1806046" cy="1053325"/>
          </a:xfrm>
        </p:grpSpPr>
        <p:sp>
          <p:nvSpPr>
            <p:cNvPr id="6" name="菱形 5"/>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矩形 7"/>
          <p:cNvSpPr/>
          <p:nvPr/>
        </p:nvSpPr>
        <p:spPr>
          <a:xfrm>
            <a:off x="1884751" y="807481"/>
            <a:ext cx="5469086" cy="461665"/>
          </a:xfrm>
          <a:prstGeom prst="rect">
            <a:avLst/>
          </a:prstGeom>
        </p:spPr>
        <p:txBody>
          <a:bodyPr wrap="square">
            <a:spAutoFit/>
          </a:bodyPr>
          <a:lstStyle/>
          <a:p>
            <a:pPr lvl="0">
              <a:defRPr/>
            </a:pPr>
            <a:r>
              <a:rPr lang="zh-CN" altLang="en-US" sz="2400" b="1" dirty="0">
                <a:solidFill>
                  <a:prstClr val="black"/>
                </a:solidFill>
                <a:latin typeface="微软雅黑" panose="020B0503020204020204" pitchFamily="34" charset="-122"/>
                <a:ea typeface="微软雅黑" panose="020B0503020204020204" pitchFamily="34" charset="-122"/>
                <a:cs typeface="宋体" panose="02010600030101010101" pitchFamily="2" charset="-122"/>
                <a:sym typeface="+mn-ea"/>
              </a:rPr>
              <a:t>二、群体</a:t>
            </a:r>
            <a:r>
              <a:rPr lang="zh-CN" sz="2400" b="1" dirty="0">
                <a:latin typeface="微软雅黑" panose="020B0503020204020204" pitchFamily="34" charset="-122"/>
                <a:ea typeface="微软雅黑" panose="020B0503020204020204" pitchFamily="34" charset="-122"/>
                <a:sym typeface="+mn-ea"/>
              </a:rPr>
              <a:t>领导</a:t>
            </a:r>
            <a:r>
              <a:rPr lang="zh-CN" altLang="en-US" sz="2400" b="1" dirty="0">
                <a:latin typeface="微软雅黑" panose="020B0503020204020204" pitchFamily="34" charset="-122"/>
                <a:ea typeface="微软雅黑" panose="020B0503020204020204" pitchFamily="34" charset="-122"/>
                <a:sym typeface="+mn-ea"/>
              </a:rPr>
              <a:t>：两种重要的领导理论</a:t>
            </a:r>
          </a:p>
        </p:txBody>
      </p:sp>
      <p:grpSp>
        <p:nvGrpSpPr>
          <p:cNvPr id="11" name="组合 10"/>
          <p:cNvGrpSpPr/>
          <p:nvPr/>
        </p:nvGrpSpPr>
        <p:grpSpPr>
          <a:xfrm>
            <a:off x="204811" y="126601"/>
            <a:ext cx="13446782" cy="6585572"/>
            <a:chOff x="204811" y="126601"/>
            <a:chExt cx="13446782" cy="6585572"/>
          </a:xfrm>
        </p:grpSpPr>
        <p:cxnSp>
          <p:nvCxnSpPr>
            <p:cNvPr id="12" name="直接连接符 11"/>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charset="-122"/>
                  <a:ea typeface="华文新魏" panose="02010800040101010101" charset="-122"/>
                </a:rPr>
                <a:t>第九章</a:t>
              </a:r>
            </a:p>
          </p:txBody>
        </p:sp>
        <p:grpSp>
          <p:nvGrpSpPr>
            <p:cNvPr id="15" name="组合 14"/>
            <p:cNvGrpSpPr/>
            <p:nvPr/>
          </p:nvGrpSpPr>
          <p:grpSpPr>
            <a:xfrm>
              <a:off x="204811" y="126601"/>
              <a:ext cx="1966889" cy="305197"/>
              <a:chOff x="306410" y="1828002"/>
              <a:chExt cx="5429253" cy="900955"/>
            </a:xfrm>
          </p:grpSpPr>
          <p:grpSp>
            <p:nvGrpSpPr>
              <p:cNvPr id="16" name="组合 15"/>
              <p:cNvGrpSpPr/>
              <p:nvPr/>
            </p:nvGrpSpPr>
            <p:grpSpPr>
              <a:xfrm>
                <a:off x="1438485" y="1828003"/>
                <a:ext cx="4297178" cy="900954"/>
                <a:chOff x="511385" y="2831303"/>
                <a:chExt cx="4297178" cy="900954"/>
              </a:xfrm>
            </p:grpSpPr>
            <p:grpSp>
              <p:nvGrpSpPr>
                <p:cNvPr id="18" name="组合 17"/>
                <p:cNvGrpSpPr/>
                <p:nvPr/>
              </p:nvGrpSpPr>
              <p:grpSpPr>
                <a:xfrm>
                  <a:off x="1643460" y="2831304"/>
                  <a:ext cx="3165103" cy="900953"/>
                  <a:chOff x="1643460" y="3128803"/>
                  <a:chExt cx="3165103" cy="900953"/>
                </a:xfrm>
                <a:solidFill>
                  <a:schemeClr val="accent2"/>
                </a:solidFill>
              </p:grpSpPr>
              <p:sp>
                <p:nvSpPr>
                  <p:cNvPr id="20" name="椭圆 19"/>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21" name="椭圆 20"/>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22" name="椭圆 21"/>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9" name="椭圆 18"/>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7" name="椭圆 16"/>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pic>
        <p:nvPicPr>
          <p:cNvPr id="98" name="图片 13"/>
          <p:cNvPicPr>
            <a:picLocks noChangeAspect="1" noChangeArrowheads="1"/>
          </p:cNvPicPr>
          <p:nvPr/>
        </p:nvPicPr>
        <p:blipFill>
          <a:blip r:embed="rId3" cstate="print"/>
          <a:srcRect b="4228"/>
          <a:stretch>
            <a:fillRect/>
          </a:stretch>
        </p:blipFill>
        <p:spPr>
          <a:xfrm>
            <a:off x="6354445" y="1732915"/>
            <a:ext cx="5344795" cy="3660140"/>
          </a:xfrm>
          <a:prstGeom prst="rect">
            <a:avLst/>
          </a:prstGeom>
          <a:noFill/>
          <a:ln w="9525">
            <a:noFill/>
            <a:miter lim="800000"/>
            <a:headEnd/>
            <a:tailEnd/>
          </a:ln>
        </p:spPr>
      </p:pic>
      <p:sp>
        <p:nvSpPr>
          <p:cNvPr id="3" name="文本框 2"/>
          <p:cNvSpPr txBox="1"/>
          <p:nvPr/>
        </p:nvSpPr>
        <p:spPr>
          <a:xfrm>
            <a:off x="7820025" y="5530850"/>
            <a:ext cx="311413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图9-5  领导行为的连续带</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42900" y="653923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charset="-122"/>
                <a:ea typeface="华文新魏" panose="02010800040101010101" charset="-122"/>
              </a:rPr>
              <a:t>第九章</a:t>
            </a:r>
          </a:p>
        </p:txBody>
      </p:sp>
      <p:grpSp>
        <p:nvGrpSpPr>
          <p:cNvPr id="6" name="组合 5"/>
          <p:cNvGrpSpPr/>
          <p:nvPr/>
        </p:nvGrpSpPr>
        <p:grpSpPr>
          <a:xfrm>
            <a:off x="204811" y="126601"/>
            <a:ext cx="1966889" cy="305197"/>
            <a:chOff x="306410" y="1828002"/>
            <a:chExt cx="5429253" cy="900955"/>
          </a:xfrm>
        </p:grpSpPr>
        <p:grpSp>
          <p:nvGrpSpPr>
            <p:cNvPr id="7" name="组合 6"/>
            <p:cNvGrpSpPr/>
            <p:nvPr/>
          </p:nvGrpSpPr>
          <p:grpSpPr>
            <a:xfrm>
              <a:off x="1438485" y="1828003"/>
              <a:ext cx="4297178" cy="900954"/>
              <a:chOff x="511385" y="2831303"/>
              <a:chExt cx="4297178" cy="900954"/>
            </a:xfrm>
          </p:grpSpPr>
          <p:grpSp>
            <p:nvGrpSpPr>
              <p:cNvPr id="9" name="组合 8"/>
              <p:cNvGrpSpPr/>
              <p:nvPr/>
            </p:nvGrpSpPr>
            <p:grpSpPr>
              <a:xfrm>
                <a:off x="1643460" y="2831304"/>
                <a:ext cx="3165103" cy="900953"/>
                <a:chOff x="1643460" y="3128803"/>
                <a:chExt cx="3165103" cy="900953"/>
              </a:xfrm>
              <a:solidFill>
                <a:schemeClr val="accent2"/>
              </a:solidFill>
            </p:grpSpPr>
            <p:sp>
              <p:nvSpPr>
                <p:cNvPr id="11" name="椭圆 10"/>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12" name="椭圆 11"/>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13" name="椭圆 12"/>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0" name="椭圆 9"/>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8" name="椭圆 7"/>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sp>
        <p:nvSpPr>
          <p:cNvPr id="14" name="PA_文本框 3"/>
          <p:cNvSpPr txBox="1"/>
          <p:nvPr>
            <p:custDataLst>
              <p:tags r:id="rId1"/>
            </p:custDataLst>
          </p:nvPr>
        </p:nvSpPr>
        <p:spPr>
          <a:xfrm>
            <a:off x="1003390" y="1750379"/>
            <a:ext cx="5267254" cy="3597267"/>
          </a:xfrm>
          <a:prstGeom prst="rect">
            <a:avLst/>
          </a:prstGeom>
          <a:noFill/>
        </p:spPr>
        <p:txBody>
          <a:bodyPr wrap="square" rtlCol="0">
            <a:spAutoFit/>
          </a:bodyPr>
          <a:lstStyle/>
          <a:p>
            <a:pPr algn="just">
              <a:lnSpc>
                <a:spcPct val="150000"/>
              </a:lnSpc>
            </a:pPr>
            <a:r>
              <a:rPr lang="zh-CN" altLang="en-US" sz="2800" dirty="0">
                <a:latin typeface="华文中宋" panose="02010600040101010101" pitchFamily="2" charset="-122"/>
                <a:ea typeface="华文中宋" panose="02010600040101010101" pitchFamily="2" charset="-122"/>
                <a:cs typeface="宋体" panose="02010600030101010101" pitchFamily="2" charset="-122"/>
                <a:sym typeface="+mn-ea"/>
              </a:rPr>
              <a:t>（二）个体和群体的关系</a:t>
            </a:r>
            <a:endParaRPr lang="en-US" altLang="zh-CN" sz="2800" dirty="0">
              <a:latin typeface="华文中宋" panose="02010600040101010101" pitchFamily="2" charset="-122"/>
              <a:ea typeface="华文中宋" panose="02010600040101010101" pitchFamily="2" charset="-122"/>
              <a:cs typeface="宋体" panose="02010600030101010101" pitchFamily="2" charset="-122"/>
              <a:sym typeface="+mn-ea"/>
            </a:endParaRPr>
          </a:p>
          <a:p>
            <a:pPr marL="285750" indent="-285750" algn="just">
              <a:lnSpc>
                <a:spcPct val="150000"/>
              </a:lnSpc>
              <a:spcBef>
                <a:spcPts val="1200"/>
              </a:spcBef>
              <a:buFont typeface="Wingdings" panose="05000000000000000000" charset="0"/>
              <a:buChar char=""/>
            </a:pPr>
            <a:r>
              <a:rPr lang="zh-CN" altLang="en-US" sz="2400" dirty="0">
                <a:effectLst/>
                <a:latin typeface="微软雅黑" panose="020B0503020204020204" pitchFamily="34" charset="-122"/>
                <a:ea typeface="微软雅黑" panose="020B0503020204020204" pitchFamily="34" charset="-122"/>
                <a:sym typeface="+mn-ea"/>
              </a:rPr>
              <a:t>对于个体来说，群体是其直接的社会现实和联系宏观社会的</a:t>
            </a:r>
            <a:r>
              <a:rPr lang="zh-CN" altLang="en-US" sz="2400" dirty="0">
                <a:solidFill>
                  <a:schemeClr val="accent2"/>
                </a:solidFill>
                <a:effectLst/>
                <a:latin typeface="微软雅黑" panose="020B0503020204020204" pitchFamily="34" charset="-122"/>
                <a:ea typeface="微软雅黑" panose="020B0503020204020204" pitchFamily="34" charset="-122"/>
                <a:sym typeface="+mn-ea"/>
              </a:rPr>
              <a:t>中介</a:t>
            </a:r>
            <a:r>
              <a:rPr lang="zh-CN" altLang="en-US" sz="2400" dirty="0">
                <a:effectLst/>
                <a:latin typeface="微软雅黑" panose="020B0503020204020204" pitchFamily="34" charset="-122"/>
                <a:ea typeface="微软雅黑" panose="020B0503020204020204" pitchFamily="34" charset="-122"/>
                <a:sym typeface="+mn-ea"/>
              </a:rPr>
              <a:t>，社会对于个体的作用往往需要通过群体实现。而个体对社会的影响，也需要借助群体来实现。</a:t>
            </a:r>
            <a:endParaRPr lang="zh-CN" altLang="en-US" sz="24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宋体" panose="02010600030101010101" pitchFamily="2" charset="-122"/>
            </a:endParaRPr>
          </a:p>
        </p:txBody>
      </p:sp>
      <p:grpSp>
        <p:nvGrpSpPr>
          <p:cNvPr id="15" name="组合 14"/>
          <p:cNvGrpSpPr/>
          <p:nvPr/>
        </p:nvGrpSpPr>
        <p:grpSpPr>
          <a:xfrm>
            <a:off x="733098" y="779255"/>
            <a:ext cx="926894" cy="540585"/>
            <a:chOff x="620553" y="1178992"/>
            <a:chExt cx="1806046" cy="1053325"/>
          </a:xfrm>
        </p:grpSpPr>
        <p:sp>
          <p:nvSpPr>
            <p:cNvPr id="16" name="菱形 15"/>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7" name="菱形 16"/>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8" name="矩形 17"/>
          <p:cNvSpPr/>
          <p:nvPr/>
        </p:nvSpPr>
        <p:spPr>
          <a:xfrm>
            <a:off x="1964787" y="818714"/>
            <a:ext cx="3237230" cy="46037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cs typeface="宋体" panose="02010600030101010101" pitchFamily="2" charset="-122"/>
                <a:sym typeface="+mn-ea"/>
              </a:rPr>
              <a:t>一、群体与个体的关系</a:t>
            </a:r>
          </a:p>
        </p:txBody>
      </p:sp>
      <p:pic>
        <p:nvPicPr>
          <p:cNvPr id="19" name="图片 18" descr="团队2"/>
          <p:cNvPicPr>
            <a:picLocks noChangeAspect="1"/>
          </p:cNvPicPr>
          <p:nvPr/>
        </p:nvPicPr>
        <p:blipFill>
          <a:blip r:embed="rId3"/>
          <a:stretch>
            <a:fillRect/>
          </a:stretch>
        </p:blipFill>
        <p:spPr>
          <a:xfrm>
            <a:off x="6560820" y="2116596"/>
            <a:ext cx="4456430" cy="297497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 name="图片 14"/>
          <p:cNvPicPr>
            <a:picLocks noChangeAspect="1" noChangeArrowheads="1"/>
          </p:cNvPicPr>
          <p:nvPr/>
        </p:nvPicPr>
        <p:blipFill>
          <a:blip r:embed="rId3" cstate="print"/>
          <a:srcRect t="3333"/>
          <a:stretch>
            <a:fillRect/>
          </a:stretch>
        </p:blipFill>
        <p:spPr>
          <a:xfrm>
            <a:off x="6860540" y="1355725"/>
            <a:ext cx="4272280" cy="4175125"/>
          </a:xfrm>
          <a:prstGeom prst="rect">
            <a:avLst/>
          </a:prstGeom>
          <a:noFill/>
          <a:ln w="9525">
            <a:noFill/>
            <a:miter lim="800000"/>
            <a:headEnd/>
            <a:tailEnd/>
          </a:ln>
        </p:spPr>
      </p:pic>
      <p:sp>
        <p:nvSpPr>
          <p:cNvPr id="4" name="PA_文本框 3"/>
          <p:cNvSpPr txBox="1"/>
          <p:nvPr>
            <p:custDataLst>
              <p:tags r:id="rId1"/>
            </p:custDataLst>
          </p:nvPr>
        </p:nvSpPr>
        <p:spPr>
          <a:xfrm>
            <a:off x="778132" y="1810059"/>
            <a:ext cx="6229303" cy="3361946"/>
          </a:xfrm>
          <a:prstGeom prst="rect">
            <a:avLst/>
          </a:prstGeom>
          <a:noFill/>
        </p:spPr>
        <p:txBody>
          <a:bodyPr wrap="square" rtlCol="0">
            <a:spAutoFit/>
          </a:bodyPr>
          <a:lstStyle/>
          <a:p>
            <a:pPr lvl="0" indent="0" algn="just">
              <a:lnSpc>
                <a:spcPct val="150000"/>
              </a:lnSpc>
              <a:buFont typeface="Wingdings" panose="05000000000000000000" charset="0"/>
              <a:buNone/>
              <a:defRPr/>
            </a:pPr>
            <a:r>
              <a:rPr lang="zh-CN" altLang="en-US" sz="2400" dirty="0">
                <a:solidFill>
                  <a:srgbClr val="D9793F"/>
                </a:solidFill>
                <a:latin typeface="华文中宋" panose="02010600040101010101" pitchFamily="2" charset="-122"/>
                <a:ea typeface="华文中宋" panose="02010600040101010101" pitchFamily="2" charset="-122"/>
                <a:sym typeface="+mn-ea"/>
              </a:rPr>
              <a:t>★</a:t>
            </a:r>
            <a:r>
              <a:rPr lang="en-US" altLang="zh-CN" sz="2400" dirty="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2. </a:t>
            </a:r>
            <a:r>
              <a:rPr lang="zh-CN" altLang="en-US" sz="2400" dirty="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领导生命周期理论</a:t>
            </a:r>
          </a:p>
          <a:p>
            <a:pPr lvl="0" indent="0" algn="just">
              <a:lnSpc>
                <a:spcPct val="150000"/>
              </a:lnSpc>
              <a:buFont typeface="Wingdings" panose="05000000000000000000" charset="0"/>
              <a:buNone/>
              <a:defRPr/>
            </a:pPr>
            <a:r>
              <a:rPr lang="zh-CN" altLang="en-US" sz="2000" dirty="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理论涉及三方面的领导因素：</a:t>
            </a:r>
          </a:p>
          <a:p>
            <a:pPr lvl="0" indent="0" algn="just">
              <a:lnSpc>
                <a:spcPct val="150000"/>
              </a:lnSpc>
              <a:buFont typeface="Wingdings" panose="05000000000000000000" charset="0"/>
              <a:buNone/>
              <a:defRPr/>
            </a:pPr>
            <a:r>
              <a:rPr lang="zh-CN" altLang="en-US" sz="20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en-US" altLang="zh-CN" sz="20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sym typeface="+mn-ea"/>
              </a:rPr>
              <a:t>1</a:t>
            </a:r>
            <a:r>
              <a:rPr lang="zh-CN" altLang="en-US" sz="20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sym typeface="+mn-ea"/>
              </a:rPr>
              <a:t>）领导行为的两个导向</a:t>
            </a:r>
            <a:r>
              <a:rPr lang="zh-CN" altLang="en-US" sz="2000" dirty="0">
                <a:latin typeface="微软雅黑" panose="020B0503020204020204" pitchFamily="34" charset="-122"/>
                <a:ea typeface="微软雅黑" panose="020B0503020204020204" pitchFamily="34" charset="-122"/>
                <a:cs typeface="宋体" panose="02010600030101010101" pitchFamily="2" charset="-122"/>
                <a:sym typeface="+mn-ea"/>
              </a:rPr>
              <a:t>，即员工导向和工作导向；</a:t>
            </a:r>
          </a:p>
          <a:p>
            <a:pPr lvl="0" indent="0" algn="just">
              <a:lnSpc>
                <a:spcPct val="150000"/>
              </a:lnSpc>
              <a:buFont typeface="Wingdings" panose="05000000000000000000" charset="0"/>
              <a:buNone/>
              <a:defRPr/>
            </a:pPr>
            <a:r>
              <a:rPr lang="zh-CN" altLang="en-US" sz="20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en-US" altLang="zh-CN" sz="20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sym typeface="+mn-ea"/>
              </a:rPr>
              <a:t>2</a:t>
            </a:r>
            <a:r>
              <a:rPr lang="zh-CN" altLang="en-US" sz="20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sym typeface="+mn-ea"/>
              </a:rPr>
              <a:t>）领导方式的四种类型</a:t>
            </a:r>
            <a:r>
              <a:rPr lang="zh-CN" altLang="en-US" sz="2000" dirty="0">
                <a:latin typeface="微软雅黑" panose="020B0503020204020204" pitchFamily="34" charset="-122"/>
                <a:ea typeface="微软雅黑" panose="020B0503020204020204" pitchFamily="34" charset="-122"/>
                <a:cs typeface="宋体" panose="02010600030101010101" pitchFamily="2" charset="-122"/>
                <a:sym typeface="+mn-ea"/>
              </a:rPr>
              <a:t>，即命令式、说服式、参与式、授权式；</a:t>
            </a:r>
          </a:p>
          <a:p>
            <a:pPr lvl="0" indent="0" algn="just">
              <a:lnSpc>
                <a:spcPct val="150000"/>
              </a:lnSpc>
              <a:buFont typeface="Wingdings" panose="05000000000000000000" charset="0"/>
              <a:buNone/>
              <a:defRPr/>
            </a:pPr>
            <a:r>
              <a:rPr lang="zh-CN" altLang="en-US" sz="20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sym typeface="+mn-ea"/>
              </a:rPr>
              <a:t>（</a:t>
            </a:r>
            <a:r>
              <a:rPr lang="en-US" altLang="zh-CN" sz="20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sym typeface="+mn-ea"/>
              </a:rPr>
              <a:t>3</a:t>
            </a:r>
            <a:r>
              <a:rPr lang="zh-CN" altLang="en-US" sz="20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sym typeface="+mn-ea"/>
              </a:rPr>
              <a:t>）下属的成熟程度</a:t>
            </a:r>
            <a:r>
              <a:rPr lang="zh-CN" altLang="en-US" sz="2000" dirty="0">
                <a:latin typeface="微软雅黑" panose="020B0503020204020204" pitchFamily="34" charset="-122"/>
                <a:ea typeface="微软雅黑" panose="020B0503020204020204" pitchFamily="34" charset="-122"/>
                <a:cs typeface="宋体" panose="02010600030101010101" pitchFamily="2" charset="-122"/>
                <a:sym typeface="+mn-ea"/>
              </a:rPr>
              <a:t>，包括动机成熟和行为能力成熟，分为不成熟、初步成熟、比较成熟、成熟四个等级。</a:t>
            </a:r>
          </a:p>
        </p:txBody>
      </p:sp>
      <p:grpSp>
        <p:nvGrpSpPr>
          <p:cNvPr id="5" name="组合 4"/>
          <p:cNvGrpSpPr/>
          <p:nvPr/>
        </p:nvGrpSpPr>
        <p:grpSpPr>
          <a:xfrm>
            <a:off x="733099" y="768022"/>
            <a:ext cx="926894" cy="540585"/>
            <a:chOff x="620553" y="1178992"/>
            <a:chExt cx="1806046" cy="1053325"/>
          </a:xfrm>
        </p:grpSpPr>
        <p:sp>
          <p:nvSpPr>
            <p:cNvPr id="6" name="菱形 5"/>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矩形 7"/>
          <p:cNvSpPr/>
          <p:nvPr/>
        </p:nvSpPr>
        <p:spPr>
          <a:xfrm>
            <a:off x="1884751" y="807481"/>
            <a:ext cx="5109091" cy="461665"/>
          </a:xfrm>
          <a:prstGeom prst="rect">
            <a:avLst/>
          </a:prstGeom>
        </p:spPr>
        <p:txBody>
          <a:bodyPr wrap="none">
            <a:spAutoFit/>
          </a:bodyPr>
          <a:lstStyle/>
          <a:p>
            <a:pPr lvl="0">
              <a:defRPr/>
            </a:pPr>
            <a:r>
              <a:rPr lang="zh-CN" altLang="en-US" sz="2400" b="1" dirty="0">
                <a:solidFill>
                  <a:prstClr val="black"/>
                </a:solidFill>
                <a:latin typeface="微软雅黑" panose="020B0503020204020204" pitchFamily="34" charset="-122"/>
                <a:ea typeface="微软雅黑" panose="020B0503020204020204" pitchFamily="34" charset="-122"/>
                <a:cs typeface="宋体" panose="02010600030101010101" pitchFamily="2" charset="-122"/>
                <a:sym typeface="+mn-ea"/>
              </a:rPr>
              <a:t>二、群体</a:t>
            </a:r>
            <a:r>
              <a:rPr lang="zh-CN" sz="2400" b="1" dirty="0">
                <a:latin typeface="微软雅黑" panose="020B0503020204020204" pitchFamily="34" charset="-122"/>
                <a:ea typeface="微软雅黑" panose="020B0503020204020204" pitchFamily="34" charset="-122"/>
                <a:sym typeface="+mn-ea"/>
              </a:rPr>
              <a:t>领导</a:t>
            </a:r>
            <a:r>
              <a:rPr lang="zh-CN" altLang="en-US" sz="2400" b="1" dirty="0">
                <a:latin typeface="微软雅黑" panose="020B0503020204020204" pitchFamily="34" charset="-122"/>
                <a:ea typeface="微软雅黑" panose="020B0503020204020204" pitchFamily="34" charset="-122"/>
                <a:sym typeface="+mn-ea"/>
              </a:rPr>
              <a:t>：两种重要的领导理论</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p:txBody>
      </p:sp>
      <p:grpSp>
        <p:nvGrpSpPr>
          <p:cNvPr id="11" name="组合 10"/>
          <p:cNvGrpSpPr/>
          <p:nvPr/>
        </p:nvGrpSpPr>
        <p:grpSpPr>
          <a:xfrm>
            <a:off x="204811" y="126601"/>
            <a:ext cx="13446782" cy="6585572"/>
            <a:chOff x="204811" y="126601"/>
            <a:chExt cx="13446782" cy="6585572"/>
          </a:xfrm>
        </p:grpSpPr>
        <p:cxnSp>
          <p:nvCxnSpPr>
            <p:cNvPr id="12" name="直接连接符 11"/>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charset="-122"/>
                  <a:ea typeface="华文新魏" panose="02010800040101010101" charset="-122"/>
                </a:rPr>
                <a:t>第九章</a:t>
              </a:r>
            </a:p>
          </p:txBody>
        </p:sp>
        <p:grpSp>
          <p:nvGrpSpPr>
            <p:cNvPr id="15" name="组合 14"/>
            <p:cNvGrpSpPr/>
            <p:nvPr/>
          </p:nvGrpSpPr>
          <p:grpSpPr>
            <a:xfrm>
              <a:off x="204811" y="126601"/>
              <a:ext cx="1966889" cy="305197"/>
              <a:chOff x="306410" y="1828002"/>
              <a:chExt cx="5429253" cy="900955"/>
            </a:xfrm>
          </p:grpSpPr>
          <p:grpSp>
            <p:nvGrpSpPr>
              <p:cNvPr id="16" name="组合 15"/>
              <p:cNvGrpSpPr/>
              <p:nvPr/>
            </p:nvGrpSpPr>
            <p:grpSpPr>
              <a:xfrm>
                <a:off x="1438485" y="1828003"/>
                <a:ext cx="4297178" cy="900954"/>
                <a:chOff x="511385" y="2831303"/>
                <a:chExt cx="4297178" cy="900954"/>
              </a:xfrm>
            </p:grpSpPr>
            <p:grpSp>
              <p:nvGrpSpPr>
                <p:cNvPr id="18" name="组合 17"/>
                <p:cNvGrpSpPr/>
                <p:nvPr/>
              </p:nvGrpSpPr>
              <p:grpSpPr>
                <a:xfrm>
                  <a:off x="1643460" y="2831304"/>
                  <a:ext cx="3165103" cy="900953"/>
                  <a:chOff x="1643460" y="3128803"/>
                  <a:chExt cx="3165103" cy="900953"/>
                </a:xfrm>
                <a:solidFill>
                  <a:schemeClr val="accent2"/>
                </a:solidFill>
              </p:grpSpPr>
              <p:sp>
                <p:nvSpPr>
                  <p:cNvPr id="20" name="椭圆 19"/>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21" name="椭圆 20"/>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22" name="椭圆 21"/>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9" name="椭圆 18"/>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7" name="椭圆 16"/>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sp>
        <p:nvSpPr>
          <p:cNvPr id="3" name="文本框 2"/>
          <p:cNvSpPr txBox="1"/>
          <p:nvPr/>
        </p:nvSpPr>
        <p:spPr>
          <a:xfrm>
            <a:off x="7559899" y="5605145"/>
            <a:ext cx="324780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图9-6  领导生命周期模型</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4811" y="126601"/>
            <a:ext cx="13446782" cy="6585572"/>
            <a:chOff x="204811" y="126601"/>
            <a:chExt cx="13446782" cy="6585572"/>
          </a:xfrm>
        </p:grpSpPr>
        <p:cxnSp>
          <p:nvCxnSpPr>
            <p:cNvPr id="4" name="直接连接符 3"/>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5" name="直接连接符 4"/>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7"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charset="-122"/>
                  <a:ea typeface="华文新魏" panose="02010800040101010101" charset="-122"/>
                </a:rPr>
                <a:t>第九章</a:t>
              </a:r>
            </a:p>
          </p:txBody>
        </p:sp>
        <p:grpSp>
          <p:nvGrpSpPr>
            <p:cNvPr id="16" name="组合 15"/>
            <p:cNvGrpSpPr/>
            <p:nvPr/>
          </p:nvGrpSpPr>
          <p:grpSpPr>
            <a:xfrm>
              <a:off x="204811" y="126601"/>
              <a:ext cx="1966889" cy="305197"/>
              <a:chOff x="306410" y="1828002"/>
              <a:chExt cx="5429253" cy="900955"/>
            </a:xfrm>
          </p:grpSpPr>
          <p:grpSp>
            <p:nvGrpSpPr>
              <p:cNvPr id="14" name="组合 13"/>
              <p:cNvGrpSpPr/>
              <p:nvPr/>
            </p:nvGrpSpPr>
            <p:grpSpPr>
              <a:xfrm>
                <a:off x="1438485" y="1828003"/>
                <a:ext cx="4297178" cy="900954"/>
                <a:chOff x="511385" y="2831303"/>
                <a:chExt cx="4297178" cy="900954"/>
              </a:xfrm>
            </p:grpSpPr>
            <p:grpSp>
              <p:nvGrpSpPr>
                <p:cNvPr id="8" name="组合 7"/>
                <p:cNvGrpSpPr/>
                <p:nvPr/>
              </p:nvGrpSpPr>
              <p:grpSpPr>
                <a:xfrm>
                  <a:off x="1643460" y="2831304"/>
                  <a:ext cx="3165103" cy="900953"/>
                  <a:chOff x="1643460" y="3128803"/>
                  <a:chExt cx="3165103" cy="900953"/>
                </a:xfrm>
                <a:solidFill>
                  <a:schemeClr val="accent2"/>
                </a:solidFill>
              </p:grpSpPr>
              <p:sp>
                <p:nvSpPr>
                  <p:cNvPr id="9" name="椭圆 8"/>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10" name="椭圆 9"/>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11" name="椭圆 10"/>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3" name="椭圆 12"/>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15" name="椭圆 14"/>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sp>
        <p:nvSpPr>
          <p:cNvPr id="17" name="îṥḷîďe"/>
          <p:cNvSpPr/>
          <p:nvPr/>
        </p:nvSpPr>
        <p:spPr>
          <a:xfrm>
            <a:off x="1056660" y="2081402"/>
            <a:ext cx="10098178" cy="3446425"/>
          </a:xfrm>
          <a:prstGeom prst="roundRect">
            <a:avLst>
              <a:gd name="adj" fmla="val 5574"/>
            </a:avLst>
          </a:prstGeom>
          <a:solidFill>
            <a:schemeClr val="bg1"/>
          </a:solidFill>
          <a:ln w="12700">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anchor="ctr" anchorCtr="0" forceAA="0" compatLnSpc="1">
            <a:norm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endParaRPr lang="zh-CN" altLang="en-US" sz="1600" b="1" dirty="0">
              <a:solidFill>
                <a:schemeClr val="tx1">
                  <a:lumMod val="85000"/>
                  <a:lumOff val="15000"/>
                </a:schemeClr>
              </a:solidFill>
            </a:endParaRPr>
          </a:p>
        </p:txBody>
      </p:sp>
      <p:grpSp>
        <p:nvGrpSpPr>
          <p:cNvPr id="18" name="组合 17"/>
          <p:cNvGrpSpPr/>
          <p:nvPr/>
        </p:nvGrpSpPr>
        <p:grpSpPr>
          <a:xfrm>
            <a:off x="1056660" y="1278201"/>
            <a:ext cx="2162532" cy="688568"/>
            <a:chOff x="1056660" y="1278201"/>
            <a:chExt cx="2162532" cy="688568"/>
          </a:xfrm>
        </p:grpSpPr>
        <p:sp>
          <p:nvSpPr>
            <p:cNvPr id="19" name="Retângulo 23"/>
            <p:cNvSpPr/>
            <p:nvPr/>
          </p:nvSpPr>
          <p:spPr>
            <a:xfrm rot="16200000">
              <a:off x="2073464" y="821041"/>
              <a:ext cx="128924" cy="2162532"/>
            </a:xfrm>
            <a:prstGeom prst="rect">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PT" dirty="0"/>
            </a:p>
          </p:txBody>
        </p:sp>
        <p:sp>
          <p:nvSpPr>
            <p:cNvPr id="20" name="文本框 19"/>
            <p:cNvSpPr txBox="1"/>
            <p:nvPr/>
          </p:nvSpPr>
          <p:spPr>
            <a:xfrm>
              <a:off x="1292181" y="1278201"/>
              <a:ext cx="1691489" cy="523220"/>
            </a:xfrm>
            <a:prstGeom prst="rect">
              <a:avLst/>
            </a:prstGeom>
            <a:noFill/>
          </p:spPr>
          <p:txBody>
            <a:bodyPr wrap="none" rtlCol="0">
              <a:spAutoFit/>
            </a:bodyPr>
            <a:lstStyle/>
            <a:p>
              <a:r>
                <a:rPr lang="zh-CN" altLang="en-US" sz="2800" b="1" dirty="0">
                  <a:latin typeface="微软雅黑" panose="020B0503020204020204" pitchFamily="34" charset="-122"/>
                  <a:ea typeface="微软雅黑" panose="020B0503020204020204" pitchFamily="34" charset="-122"/>
                </a:rPr>
                <a:t>思  考  题</a:t>
              </a:r>
            </a:p>
          </p:txBody>
        </p:sp>
      </p:grpSp>
      <p:sp>
        <p:nvSpPr>
          <p:cNvPr id="21" name="矩形 20"/>
          <p:cNvSpPr/>
          <p:nvPr/>
        </p:nvSpPr>
        <p:spPr>
          <a:xfrm>
            <a:off x="1292181" y="2126475"/>
            <a:ext cx="9442624" cy="3351046"/>
          </a:xfrm>
          <a:prstGeom prst="rect">
            <a:avLst/>
          </a:prstGeom>
        </p:spPr>
        <p:txBody>
          <a:bodyPr wrap="square">
            <a:spAutoFit/>
          </a:bodyPr>
          <a:lstStyle/>
          <a:p>
            <a:pPr algn="just">
              <a:lnSpc>
                <a:spcPct val="150000"/>
              </a:lnSpc>
            </a:pPr>
            <a:r>
              <a:rPr lang="en-US" sz="2400" dirty="0">
                <a:latin typeface="微软雅黑" panose="020B0503020204020204" pitchFamily="34" charset="-122"/>
                <a:ea typeface="微软雅黑" panose="020B0503020204020204" pitchFamily="34" charset="-122"/>
              </a:rPr>
              <a:t>1</a:t>
            </a:r>
            <a:r>
              <a:rPr sz="2400" dirty="0">
                <a:latin typeface="微软雅黑" panose="020B0503020204020204" pitchFamily="34" charset="-122"/>
                <a:ea typeface="微软雅黑" panose="020B0503020204020204" pitchFamily="34" charset="-122"/>
              </a:rPr>
              <a:t>. 简述社会认同理论的基本观点。</a:t>
            </a:r>
          </a:p>
          <a:p>
            <a:pPr algn="just">
              <a:lnSpc>
                <a:spcPct val="150000"/>
              </a:lnSpc>
            </a:pPr>
            <a:r>
              <a:rPr lang="en-US" sz="2400" dirty="0">
                <a:latin typeface="微软雅黑" panose="020B0503020204020204" pitchFamily="34" charset="-122"/>
                <a:ea typeface="微软雅黑" panose="020B0503020204020204" pitchFamily="34" charset="-122"/>
              </a:rPr>
              <a:t>2</a:t>
            </a:r>
            <a:r>
              <a:rPr sz="2400" dirty="0">
                <a:latin typeface="微软雅黑" panose="020B0503020204020204" pitchFamily="34" charset="-122"/>
                <a:ea typeface="微软雅黑" panose="020B0503020204020204" pitchFamily="34" charset="-122"/>
              </a:rPr>
              <a:t>. 群体规范是什么？群体规范有哪些作用？</a:t>
            </a:r>
          </a:p>
          <a:p>
            <a:pPr algn="just">
              <a:lnSpc>
                <a:spcPct val="150000"/>
              </a:lnSpc>
            </a:pPr>
            <a:r>
              <a:rPr lang="en-US" sz="2400" dirty="0">
                <a:latin typeface="微软雅黑" panose="020B0503020204020204" pitchFamily="34" charset="-122"/>
                <a:ea typeface="微软雅黑" panose="020B0503020204020204" pitchFamily="34" charset="-122"/>
              </a:rPr>
              <a:t>3</a:t>
            </a:r>
            <a:r>
              <a:rPr sz="2400" dirty="0">
                <a:latin typeface="微软雅黑" panose="020B0503020204020204" pitchFamily="34" charset="-122"/>
                <a:ea typeface="微软雅黑" panose="020B0503020204020204" pitchFamily="34" charset="-122"/>
              </a:rPr>
              <a:t>. 社会影响是什么？如何理解社会助长、社会抑制和社会惰化？</a:t>
            </a:r>
          </a:p>
          <a:p>
            <a:pPr algn="just">
              <a:lnSpc>
                <a:spcPct val="150000"/>
              </a:lnSpc>
            </a:pPr>
            <a:r>
              <a:rPr lang="en-US" sz="2400" dirty="0">
                <a:latin typeface="微软雅黑" panose="020B0503020204020204" pitchFamily="34" charset="-122"/>
                <a:ea typeface="微软雅黑" panose="020B0503020204020204" pitchFamily="34" charset="-122"/>
              </a:rPr>
              <a:t>4</a:t>
            </a:r>
            <a:r>
              <a:rPr sz="2400" dirty="0">
                <a:latin typeface="微软雅黑" panose="020B0503020204020204" pitchFamily="34" charset="-122"/>
                <a:ea typeface="微软雅黑" panose="020B0503020204020204" pitchFamily="34" charset="-122"/>
              </a:rPr>
              <a:t>. 如何理解群体决策和群体思维？</a:t>
            </a:r>
          </a:p>
          <a:p>
            <a:pPr algn="just">
              <a:lnSpc>
                <a:spcPct val="150000"/>
              </a:lnSpc>
            </a:pPr>
            <a:r>
              <a:rPr lang="en-US" sz="2400" dirty="0">
                <a:latin typeface="微软雅黑" panose="020B0503020204020204" pitchFamily="34" charset="-122"/>
                <a:ea typeface="微软雅黑" panose="020B0503020204020204" pitchFamily="34" charset="-122"/>
              </a:rPr>
              <a:t>5</a:t>
            </a:r>
            <a:r>
              <a:rPr sz="2400" dirty="0">
                <a:latin typeface="微软雅黑" panose="020B0503020204020204" pitchFamily="34" charset="-122"/>
                <a:ea typeface="微软雅黑" panose="020B0503020204020204" pitchFamily="34" charset="-122"/>
              </a:rPr>
              <a:t>. </a:t>
            </a:r>
            <a:r>
              <a:rPr sz="2400" dirty="0" err="1">
                <a:latin typeface="微软雅黑" panose="020B0503020204020204" pitchFamily="34" charset="-122"/>
                <a:ea typeface="微软雅黑" panose="020B0503020204020204" pitchFamily="34" charset="-122"/>
              </a:rPr>
              <a:t>群体凝聚力是什么？群体凝聚力与工作绩效有何关系</a:t>
            </a:r>
            <a:r>
              <a:rPr sz="2400" dirty="0">
                <a:latin typeface="微软雅黑" panose="020B0503020204020204" pitchFamily="34" charset="-122"/>
                <a:ea typeface="微软雅黑" panose="020B0503020204020204" pitchFamily="34" charset="-122"/>
              </a:rPr>
              <a:t>？</a:t>
            </a:r>
            <a:endParaRPr lang="en-US" sz="2400" dirty="0">
              <a:latin typeface="微软雅黑" panose="020B0503020204020204" pitchFamily="34" charset="-122"/>
              <a:ea typeface="微软雅黑" panose="020B0503020204020204" pitchFamily="34" charset="-122"/>
            </a:endParaRPr>
          </a:p>
          <a:p>
            <a:pPr algn="just">
              <a:lnSpc>
                <a:spcPct val="150000"/>
              </a:lnSpc>
            </a:pPr>
            <a:r>
              <a:rPr lang="en-US" sz="2400" dirty="0">
                <a:latin typeface="微软雅黑" panose="020B0503020204020204" pitchFamily="34" charset="-122"/>
                <a:ea typeface="微软雅黑" panose="020B0503020204020204" pitchFamily="34" charset="-122"/>
              </a:rPr>
              <a:t>6. </a:t>
            </a:r>
            <a:r>
              <a:rPr lang="zh-CN" altLang="en-US" sz="2400" dirty="0">
                <a:latin typeface="微软雅黑" panose="020B0503020204020204" pitchFamily="34" charset="-122"/>
                <a:ea typeface="微软雅黑" panose="020B0503020204020204" pitchFamily="34" charset="-122"/>
              </a:rPr>
              <a:t>两种重要的领导理论分别是什么？</a:t>
            </a:r>
            <a:endParaRPr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charset="-122"/>
                <a:ea typeface="华文新魏" panose="02010800040101010101" charset="-122"/>
              </a:rPr>
              <a:t>第九章</a:t>
            </a:r>
          </a:p>
        </p:txBody>
      </p:sp>
      <p:grpSp>
        <p:nvGrpSpPr>
          <p:cNvPr id="6" name="组合 5"/>
          <p:cNvGrpSpPr/>
          <p:nvPr/>
        </p:nvGrpSpPr>
        <p:grpSpPr>
          <a:xfrm>
            <a:off x="204811" y="126601"/>
            <a:ext cx="1966889" cy="305197"/>
            <a:chOff x="306410" y="1828002"/>
            <a:chExt cx="5429253" cy="900955"/>
          </a:xfrm>
        </p:grpSpPr>
        <p:grpSp>
          <p:nvGrpSpPr>
            <p:cNvPr id="7" name="组合 6"/>
            <p:cNvGrpSpPr/>
            <p:nvPr/>
          </p:nvGrpSpPr>
          <p:grpSpPr>
            <a:xfrm>
              <a:off x="1438485" y="1828003"/>
              <a:ext cx="4297178" cy="900954"/>
              <a:chOff x="511385" y="2831303"/>
              <a:chExt cx="4297178" cy="900954"/>
            </a:xfrm>
          </p:grpSpPr>
          <p:grpSp>
            <p:nvGrpSpPr>
              <p:cNvPr id="9" name="组合 8"/>
              <p:cNvGrpSpPr/>
              <p:nvPr/>
            </p:nvGrpSpPr>
            <p:grpSpPr>
              <a:xfrm>
                <a:off x="1643460" y="2831304"/>
                <a:ext cx="3165103" cy="900953"/>
                <a:chOff x="1643460" y="3128803"/>
                <a:chExt cx="3165103" cy="900953"/>
              </a:xfrm>
              <a:solidFill>
                <a:schemeClr val="accent2"/>
              </a:solidFill>
            </p:grpSpPr>
            <p:sp>
              <p:nvSpPr>
                <p:cNvPr id="11" name="椭圆 10"/>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12" name="椭圆 11"/>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13" name="椭圆 12"/>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0" name="椭圆 9"/>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8" name="椭圆 7"/>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sp>
        <p:nvSpPr>
          <p:cNvPr id="14" name="PA_文本框 3"/>
          <p:cNvSpPr txBox="1"/>
          <p:nvPr>
            <p:custDataLst>
              <p:tags r:id="rId1"/>
            </p:custDataLst>
          </p:nvPr>
        </p:nvSpPr>
        <p:spPr>
          <a:xfrm>
            <a:off x="2603921" y="1468302"/>
            <a:ext cx="9325668" cy="4689874"/>
          </a:xfrm>
          <a:prstGeom prst="rect">
            <a:avLst/>
          </a:prstGeom>
          <a:noFill/>
        </p:spPr>
        <p:txBody>
          <a:bodyPr wrap="square" rtlCol="0">
            <a:spAutoFit/>
          </a:bodyPr>
          <a:lstStyle/>
          <a:p>
            <a:pPr algn="just">
              <a:lnSpc>
                <a:spcPct val="150000"/>
              </a:lnSpc>
            </a:pPr>
            <a:r>
              <a:rPr lang="zh-CN" altLang="en-US" sz="2400" dirty="0">
                <a:latin typeface="华文中宋" panose="02010600040101010101" pitchFamily="2" charset="-122"/>
                <a:ea typeface="华文中宋" panose="02010600040101010101" pitchFamily="2" charset="-122"/>
                <a:cs typeface="宋体" panose="02010600030101010101" pitchFamily="2" charset="-122"/>
                <a:sym typeface="+mn-ea"/>
              </a:rPr>
              <a:t>（三）</a:t>
            </a:r>
            <a:r>
              <a:rPr lang="zh-CN" altLang="en-US" sz="2400" dirty="0">
                <a:solidFill>
                  <a:srgbClr val="D9793F"/>
                </a:solidFill>
                <a:latin typeface="微软雅黑" panose="020B0503020204020204" pitchFamily="34" charset="-122"/>
                <a:ea typeface="微软雅黑" panose="020B0503020204020204" pitchFamily="34" charset="-122"/>
                <a:sym typeface="+mn-ea"/>
              </a:rPr>
              <a:t>★</a:t>
            </a:r>
            <a:r>
              <a:rPr lang="zh-CN" altLang="en-US" sz="2400" dirty="0">
                <a:latin typeface="华文中宋" panose="02010600040101010101" pitchFamily="2" charset="-122"/>
                <a:ea typeface="华文中宋" panose="02010600040101010101" pitchFamily="2" charset="-122"/>
                <a:cs typeface="宋体" panose="02010600030101010101" pitchFamily="2" charset="-122"/>
                <a:sym typeface="+mn-ea"/>
              </a:rPr>
              <a:t>社会认同理论</a:t>
            </a:r>
          </a:p>
          <a:p>
            <a:pPr marL="285750" indent="-285750" algn="just">
              <a:lnSpc>
                <a:spcPct val="150000"/>
              </a:lnSpc>
              <a:buFont typeface="Wingdings" panose="05000000000000000000" charset="0"/>
              <a:buChar char=""/>
            </a:pPr>
            <a:r>
              <a:rPr sz="2400" dirty="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社会认同理论（social identity theory）由泰弗尔于1986年提出。该理论认为</a:t>
            </a:r>
            <a:r>
              <a:rPr sz="2400" b="1" dirty="0">
                <a:solidFill>
                  <a:srgbClr val="D9793F"/>
                </a:solidFill>
                <a:latin typeface="微软雅黑" panose="020B0503020204020204" pitchFamily="34" charset="-122"/>
                <a:ea typeface="微软雅黑" panose="020B0503020204020204" pitchFamily="34" charset="-122"/>
                <a:cs typeface="宋体" panose="02010600030101010101" pitchFamily="2" charset="-122"/>
                <a:sym typeface="+mn-ea"/>
              </a:rPr>
              <a:t>社会群体的成员身份和群体类别是一个人自我概念的重要组成部分。</a:t>
            </a:r>
            <a:endParaRPr lang="en-US" sz="2400" dirty="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endParaRPr>
          </a:p>
          <a:p>
            <a:pPr marL="285750" indent="-285750" algn="just">
              <a:lnSpc>
                <a:spcPct val="150000"/>
              </a:lnSpc>
              <a:spcBef>
                <a:spcPts val="1800"/>
              </a:spcBef>
              <a:buFont typeface="Wingdings" panose="05000000000000000000" charset="0"/>
              <a:buChar char=""/>
            </a:pPr>
            <a:r>
              <a:rPr sz="24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sym typeface="+mn-ea"/>
              </a:rPr>
              <a:t>个体认同</a:t>
            </a:r>
            <a:r>
              <a:rPr sz="2400" dirty="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是个体对自己的独特性的意识，使个体在时空上确定自己是同一个人而不是其他人；而</a:t>
            </a:r>
            <a:r>
              <a:rPr sz="2400" dirty="0">
                <a:solidFill>
                  <a:schemeClr val="accent2"/>
                </a:solidFill>
                <a:latin typeface="微软雅黑" panose="020B0503020204020204" pitchFamily="34" charset="-122"/>
                <a:ea typeface="微软雅黑" panose="020B0503020204020204" pitchFamily="34" charset="-122"/>
                <a:cs typeface="宋体" panose="02010600030101010101" pitchFamily="2" charset="-122"/>
                <a:sym typeface="+mn-ea"/>
              </a:rPr>
              <a:t>社会认同</a:t>
            </a:r>
            <a:r>
              <a:rPr sz="2400" dirty="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mn-ea"/>
              </a:rPr>
              <a:t>则是个体对自己处于一定社会群体、社会范畴的意识，个体意识到进而强化自己在一定社会范畴上与其他一部分人同一或类似，而与另一部分人存在差异。</a:t>
            </a:r>
            <a:endParaRPr lang="en-US" altLang="zh-CN" sz="2400" dirty="0">
              <a:solidFill>
                <a:srgbClr val="FFFFFF"/>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733098" y="779255"/>
            <a:ext cx="926894" cy="540585"/>
            <a:chOff x="620553" y="1178992"/>
            <a:chExt cx="1806046" cy="1053325"/>
          </a:xfrm>
        </p:grpSpPr>
        <p:sp>
          <p:nvSpPr>
            <p:cNvPr id="16" name="菱形 15"/>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7" name="菱形 16"/>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2" name="图片 1" descr="社会认同"/>
          <p:cNvPicPr>
            <a:picLocks noChangeAspect="1"/>
          </p:cNvPicPr>
          <p:nvPr/>
        </p:nvPicPr>
        <p:blipFill>
          <a:blip r:embed="rId3"/>
          <a:stretch>
            <a:fillRect/>
          </a:stretch>
        </p:blipFill>
        <p:spPr>
          <a:xfrm>
            <a:off x="328454" y="2258449"/>
            <a:ext cx="2213458" cy="3320463"/>
          </a:xfrm>
          <a:prstGeom prst="rect">
            <a:avLst/>
          </a:prstGeom>
        </p:spPr>
      </p:pic>
      <p:sp>
        <p:nvSpPr>
          <p:cNvPr id="19" name="矩形 18">
            <a:extLst>
              <a:ext uri="{FF2B5EF4-FFF2-40B4-BE49-F238E27FC236}">
                <a16:creationId xmlns:a16="http://schemas.microsoft.com/office/drawing/2014/main" id="{1BC72720-13B4-2834-50E1-C63F1A22F14D}"/>
              </a:ext>
            </a:extLst>
          </p:cNvPr>
          <p:cNvSpPr/>
          <p:nvPr/>
        </p:nvSpPr>
        <p:spPr>
          <a:xfrm>
            <a:off x="1964787" y="818714"/>
            <a:ext cx="3237230" cy="46037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cs typeface="宋体" panose="02010600030101010101" pitchFamily="2" charset="-122"/>
                <a:sym typeface="+mn-ea"/>
              </a:rPr>
              <a:t>一、群体与个体的关系</a:t>
            </a:r>
          </a:p>
        </p:txBody>
      </p:sp>
    </p:spTree>
    <p:extLst>
      <p:ext uri="{BB962C8B-B14F-4D97-AF65-F5344CB8AC3E}">
        <p14:creationId xmlns:p14="http://schemas.microsoft.com/office/powerpoint/2010/main" val="59435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34E9AD-6A27-F8B8-F064-3057C2D70BDA}"/>
            </a:ext>
          </a:extLst>
        </p:cNvPr>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C7064F81-AC38-5F95-BBFE-326580CDAAB3}"/>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a16="http://schemas.microsoft.com/office/drawing/2014/main" id="{8FD0175F-BF02-A2CC-9655-981A848B3D23}"/>
              </a:ext>
            </a:extLst>
          </p:cNvPr>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a16="http://schemas.microsoft.com/office/drawing/2014/main" id="{51A47CD6-B31A-1A22-ED62-8790F334F685}"/>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charset="-122"/>
                <a:ea typeface="华文新魏" panose="02010800040101010101" charset="-122"/>
              </a:rPr>
              <a:t>第九章</a:t>
            </a:r>
          </a:p>
        </p:txBody>
      </p:sp>
      <p:grpSp>
        <p:nvGrpSpPr>
          <p:cNvPr id="6" name="组合 5">
            <a:extLst>
              <a:ext uri="{FF2B5EF4-FFF2-40B4-BE49-F238E27FC236}">
                <a16:creationId xmlns:a16="http://schemas.microsoft.com/office/drawing/2014/main" id="{551F045B-DA63-5F64-0CD2-585988E9BB95}"/>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a16="http://schemas.microsoft.com/office/drawing/2014/main" id="{61DF56BD-EF00-4BEC-67E4-65D06D7FED5B}"/>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a16="http://schemas.microsoft.com/office/drawing/2014/main" id="{110C75EF-ED32-9C9F-08B7-E20BB3BFEA05}"/>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a16="http://schemas.microsoft.com/office/drawing/2014/main" id="{3D15D812-F5DE-ABF7-7955-734918F87416}"/>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12" name="椭圆 11">
                  <a:extLst>
                    <a:ext uri="{FF2B5EF4-FFF2-40B4-BE49-F238E27FC236}">
                      <a16:creationId xmlns:a16="http://schemas.microsoft.com/office/drawing/2014/main" id="{AB45666C-9D5C-3E5B-A3D2-E9EC9A49ED06}"/>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13" name="椭圆 12">
                  <a:extLst>
                    <a:ext uri="{FF2B5EF4-FFF2-40B4-BE49-F238E27FC236}">
                      <a16:creationId xmlns:a16="http://schemas.microsoft.com/office/drawing/2014/main" id="{908722A7-8266-3D2C-67A6-8BAFA7575A16}"/>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0" name="椭圆 9">
                <a:extLst>
                  <a:ext uri="{FF2B5EF4-FFF2-40B4-BE49-F238E27FC236}">
                    <a16:creationId xmlns:a16="http://schemas.microsoft.com/office/drawing/2014/main" id="{E35349B3-D5EB-139A-8177-FC5A7C7C49CC}"/>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8" name="椭圆 7">
              <a:extLst>
                <a:ext uri="{FF2B5EF4-FFF2-40B4-BE49-F238E27FC236}">
                  <a16:creationId xmlns:a16="http://schemas.microsoft.com/office/drawing/2014/main" id="{376D8FD4-EA19-9175-C290-BD14BEC0E880}"/>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sp>
        <p:nvSpPr>
          <p:cNvPr id="14" name="PA_文本框 3">
            <a:extLst>
              <a:ext uri="{FF2B5EF4-FFF2-40B4-BE49-F238E27FC236}">
                <a16:creationId xmlns:a16="http://schemas.microsoft.com/office/drawing/2014/main" id="{252486EC-DBE2-DBED-BA80-9083F7857E48}"/>
              </a:ext>
            </a:extLst>
          </p:cNvPr>
          <p:cNvSpPr txBox="1"/>
          <p:nvPr>
            <p:custDataLst>
              <p:tags r:id="rId1"/>
            </p:custDataLst>
          </p:nvPr>
        </p:nvSpPr>
        <p:spPr>
          <a:xfrm>
            <a:off x="531494" y="1901608"/>
            <a:ext cx="6892926" cy="3597267"/>
          </a:xfrm>
          <a:prstGeom prst="rect">
            <a:avLst/>
          </a:prstGeom>
          <a:noFill/>
        </p:spPr>
        <p:txBody>
          <a:bodyPr wrap="square" rtlCol="0">
            <a:spAutoFit/>
          </a:bodyPr>
          <a:lstStyle/>
          <a:p>
            <a:pPr algn="just">
              <a:lnSpc>
                <a:spcPct val="150000"/>
              </a:lnSpc>
            </a:pPr>
            <a:r>
              <a:rPr lang="zh-CN" altLang="en-US" sz="2800" dirty="0">
                <a:latin typeface="华文中宋" panose="02010600040101010101" pitchFamily="2" charset="-122"/>
                <a:ea typeface="华文中宋" panose="02010600040101010101" pitchFamily="2" charset="-122"/>
                <a:cs typeface="宋体" panose="02010600030101010101" pitchFamily="2" charset="-122"/>
                <a:sym typeface="+mn-ea"/>
              </a:rPr>
              <a:t>（四）群体生活的必要性</a:t>
            </a:r>
          </a:p>
          <a:p>
            <a:pPr marL="285750" indent="-285750" algn="just">
              <a:lnSpc>
                <a:spcPct val="150000"/>
              </a:lnSpc>
              <a:spcBef>
                <a:spcPts val="1200"/>
              </a:spcBef>
              <a:buFont typeface="Wingdings" panose="05000000000000000000" charset="0"/>
              <a:buChar char=""/>
            </a:pPr>
            <a:r>
              <a:rPr sz="2400" dirty="0">
                <a:latin typeface="微软雅黑" panose="020B0503020204020204" pitchFamily="34" charset="-122"/>
                <a:ea typeface="微软雅黑" panose="020B0503020204020204" pitchFamily="34" charset="-122"/>
                <a:cs typeface="宋体" panose="02010600030101010101" pitchFamily="2" charset="-122"/>
                <a:sym typeface="+mn-ea"/>
              </a:rPr>
              <a:t>社会行为对动物生存的意义在于依靠群体的力量往往更容易有效地猎食和防御捕食者的攻击，有利于动物保护弱小，更好地生存和繁衍，使得群体更好地适应环境，对维持个体与种族的生存有重要的意义。</a:t>
            </a:r>
            <a:endParaRPr lang="en-US" altLang="zh-CN" sz="2400" dirty="0">
              <a:solidFill>
                <a:srgbClr val="FFFFFF"/>
              </a:solidFill>
              <a:latin typeface="微软雅黑" panose="020B0503020204020204" pitchFamily="34" charset="-122"/>
              <a:ea typeface="微软雅黑" panose="020B0503020204020204" pitchFamily="34" charset="-122"/>
            </a:endParaRPr>
          </a:p>
        </p:txBody>
      </p:sp>
      <p:grpSp>
        <p:nvGrpSpPr>
          <p:cNvPr id="15" name="组合 14">
            <a:extLst>
              <a:ext uri="{FF2B5EF4-FFF2-40B4-BE49-F238E27FC236}">
                <a16:creationId xmlns:a16="http://schemas.microsoft.com/office/drawing/2014/main" id="{65F43FC8-7813-C57E-410C-4136676E69CE}"/>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a16="http://schemas.microsoft.com/office/drawing/2014/main" id="{1DCF4615-1841-F5CC-078C-8E3238F24F58}"/>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7" name="菱形 16">
              <a:extLst>
                <a:ext uri="{FF2B5EF4-FFF2-40B4-BE49-F238E27FC236}">
                  <a16:creationId xmlns:a16="http://schemas.microsoft.com/office/drawing/2014/main" id="{68D5F216-F3E1-09C3-3817-6DE1F4A959CF}"/>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矩形 1">
            <a:extLst>
              <a:ext uri="{FF2B5EF4-FFF2-40B4-BE49-F238E27FC236}">
                <a16:creationId xmlns:a16="http://schemas.microsoft.com/office/drawing/2014/main" id="{7509CBAC-4036-E97A-3EB8-AD9C7E171794}"/>
              </a:ext>
            </a:extLst>
          </p:cNvPr>
          <p:cNvSpPr/>
          <p:nvPr/>
        </p:nvSpPr>
        <p:spPr>
          <a:xfrm>
            <a:off x="1964787" y="818714"/>
            <a:ext cx="3237230" cy="46037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cs typeface="宋体" panose="02010600030101010101" pitchFamily="2" charset="-122"/>
                <a:sym typeface="+mn-ea"/>
              </a:rPr>
              <a:t>一、群体与个体的关系</a:t>
            </a:r>
          </a:p>
        </p:txBody>
      </p:sp>
    </p:spTree>
    <p:extLst>
      <p:ext uri="{BB962C8B-B14F-4D97-AF65-F5344CB8AC3E}">
        <p14:creationId xmlns:p14="http://schemas.microsoft.com/office/powerpoint/2010/main" val="3277466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charset="-122"/>
                <a:ea typeface="华文新魏" panose="02010800040101010101" charset="-122"/>
              </a:rPr>
              <a:t>第九章</a:t>
            </a:r>
          </a:p>
        </p:txBody>
      </p:sp>
      <p:grpSp>
        <p:nvGrpSpPr>
          <p:cNvPr id="6" name="组合 5"/>
          <p:cNvGrpSpPr/>
          <p:nvPr/>
        </p:nvGrpSpPr>
        <p:grpSpPr>
          <a:xfrm>
            <a:off x="204811" y="126601"/>
            <a:ext cx="1966889" cy="305197"/>
            <a:chOff x="306410" y="1828002"/>
            <a:chExt cx="5429253" cy="900955"/>
          </a:xfrm>
        </p:grpSpPr>
        <p:grpSp>
          <p:nvGrpSpPr>
            <p:cNvPr id="7" name="组合 6"/>
            <p:cNvGrpSpPr/>
            <p:nvPr/>
          </p:nvGrpSpPr>
          <p:grpSpPr>
            <a:xfrm>
              <a:off x="1438485" y="1828003"/>
              <a:ext cx="4297178" cy="900954"/>
              <a:chOff x="511385" y="2831303"/>
              <a:chExt cx="4297178" cy="900954"/>
            </a:xfrm>
          </p:grpSpPr>
          <p:grpSp>
            <p:nvGrpSpPr>
              <p:cNvPr id="9" name="组合 8"/>
              <p:cNvGrpSpPr/>
              <p:nvPr/>
            </p:nvGrpSpPr>
            <p:grpSpPr>
              <a:xfrm>
                <a:off x="1643460" y="2831304"/>
                <a:ext cx="3165103" cy="900953"/>
                <a:chOff x="1643460" y="3128803"/>
                <a:chExt cx="3165103" cy="900953"/>
              </a:xfrm>
              <a:solidFill>
                <a:schemeClr val="accent2"/>
              </a:solidFill>
            </p:grpSpPr>
            <p:sp>
              <p:nvSpPr>
                <p:cNvPr id="11" name="椭圆 10"/>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12" name="椭圆 11"/>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13" name="椭圆 12"/>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0" name="椭圆 9"/>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8" name="椭圆 7"/>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sp>
        <p:nvSpPr>
          <p:cNvPr id="14" name="PA_文本框 3"/>
          <p:cNvSpPr txBox="1"/>
          <p:nvPr>
            <p:custDataLst>
              <p:tags r:id="rId1"/>
            </p:custDataLst>
          </p:nvPr>
        </p:nvSpPr>
        <p:spPr>
          <a:xfrm>
            <a:off x="2555535" y="2060279"/>
            <a:ext cx="4639310" cy="540341"/>
          </a:xfrm>
          <a:prstGeom prst="rect">
            <a:avLst/>
          </a:prstGeom>
          <a:noFill/>
        </p:spPr>
        <p:txBody>
          <a:bodyPr wrap="square" rtlCol="0">
            <a:spAutoFit/>
          </a:bodyPr>
          <a:lstStyle/>
          <a:p>
            <a:pPr algn="just">
              <a:lnSpc>
                <a:spcPct val="150000"/>
              </a:lnSpc>
            </a:pPr>
            <a:r>
              <a:rPr lang="zh-CN" altLang="en-US" sz="2200" dirty="0">
                <a:latin typeface="华文中宋" panose="02010600040101010101" pitchFamily="2" charset="-122"/>
                <a:ea typeface="华文中宋" panose="02010600040101010101" pitchFamily="2" charset="-122"/>
                <a:cs typeface="宋体" panose="02010600030101010101" pitchFamily="2" charset="-122"/>
                <a:sym typeface="+mn-ea"/>
              </a:rPr>
              <a:t>（一）</a:t>
            </a:r>
            <a:endParaRPr lang="en-US" altLang="zh-CN" dirty="0">
              <a:solidFill>
                <a:srgbClr val="FFFFFF"/>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733098" y="779255"/>
            <a:ext cx="926894" cy="540585"/>
            <a:chOff x="620553" y="1178992"/>
            <a:chExt cx="1806046" cy="1053325"/>
          </a:xfrm>
        </p:grpSpPr>
        <p:sp>
          <p:nvSpPr>
            <p:cNvPr id="16" name="菱形 15"/>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7" name="菱形 16"/>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8" name="矩形 17"/>
          <p:cNvSpPr/>
          <p:nvPr/>
        </p:nvSpPr>
        <p:spPr>
          <a:xfrm>
            <a:off x="1964787" y="818714"/>
            <a:ext cx="4185761"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cs typeface="宋体" panose="02010600030101010101" pitchFamily="2" charset="-122"/>
                <a:sym typeface="+mn-ea"/>
              </a:rPr>
              <a:t>二、四种重要的社会群体分类</a:t>
            </a:r>
          </a:p>
        </p:txBody>
      </p:sp>
      <p:sp>
        <p:nvSpPr>
          <p:cNvPr id="26" name="椭圆 25"/>
          <p:cNvSpPr/>
          <p:nvPr/>
        </p:nvSpPr>
        <p:spPr>
          <a:xfrm>
            <a:off x="5920740" y="1791335"/>
            <a:ext cx="1800187" cy="166179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000" b="1" dirty="0"/>
              <a:t>群体的构成原则和方式</a:t>
            </a:r>
          </a:p>
        </p:txBody>
      </p:sp>
      <p:sp>
        <p:nvSpPr>
          <p:cNvPr id="27" name="圆角矩形 26"/>
          <p:cNvSpPr/>
          <p:nvPr/>
        </p:nvSpPr>
        <p:spPr>
          <a:xfrm>
            <a:off x="3454400" y="4041140"/>
            <a:ext cx="1662430" cy="7988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000" b="1" dirty="0"/>
              <a:t>正式群体</a:t>
            </a:r>
          </a:p>
        </p:txBody>
      </p:sp>
      <p:sp>
        <p:nvSpPr>
          <p:cNvPr id="28" name="圆角矩形 27"/>
          <p:cNvSpPr/>
          <p:nvPr/>
        </p:nvSpPr>
        <p:spPr>
          <a:xfrm>
            <a:off x="8489315" y="4041140"/>
            <a:ext cx="1661795" cy="79883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sz="2000" b="1" dirty="0"/>
              <a:t>非正式群体</a:t>
            </a:r>
          </a:p>
        </p:txBody>
      </p:sp>
      <p:cxnSp>
        <p:nvCxnSpPr>
          <p:cNvPr id="29" name="直接箭头连接符 28"/>
          <p:cNvCxnSpPr>
            <a:cxnSpLocks/>
            <a:stCxn id="26" idx="3"/>
            <a:endCxn id="27" idx="0"/>
          </p:cNvCxnSpPr>
          <p:nvPr/>
        </p:nvCxnSpPr>
        <p:spPr>
          <a:xfrm flipH="1">
            <a:off x="4285615" y="3209766"/>
            <a:ext cx="1898756" cy="831374"/>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30" name="直接箭头连接符 29"/>
          <p:cNvCxnSpPr>
            <a:cxnSpLocks/>
            <a:stCxn id="26" idx="5"/>
            <a:endCxn id="28" idx="0"/>
          </p:cNvCxnSpPr>
          <p:nvPr/>
        </p:nvCxnSpPr>
        <p:spPr>
          <a:xfrm>
            <a:off x="7457296" y="3209766"/>
            <a:ext cx="1862917" cy="831374"/>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sp>
        <p:nvSpPr>
          <p:cNvPr id="31" name="文本框 30"/>
          <p:cNvSpPr txBox="1"/>
          <p:nvPr/>
        </p:nvSpPr>
        <p:spPr>
          <a:xfrm>
            <a:off x="2303145" y="4920615"/>
            <a:ext cx="3716655"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具有明确的共同目标，组织结构确定，分工明确，具有有意识的协调体系，由相互作用和相互依赖的人员组成的群体。</a:t>
            </a:r>
          </a:p>
        </p:txBody>
      </p:sp>
      <p:sp>
        <p:nvSpPr>
          <p:cNvPr id="32" name="文本框 31"/>
          <p:cNvSpPr txBox="1"/>
          <p:nvPr/>
        </p:nvSpPr>
        <p:spPr>
          <a:xfrm>
            <a:off x="7461885" y="4992370"/>
            <a:ext cx="3716655"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为满足社会交往的需要而自然形成的群体，群体的成员存在共同的利益，社会背景相似，所持观点接近。</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charset="-122"/>
                <a:ea typeface="华文新魏" panose="02010800040101010101" charset="-122"/>
              </a:rPr>
              <a:t>第九章</a:t>
            </a:r>
          </a:p>
        </p:txBody>
      </p:sp>
      <p:grpSp>
        <p:nvGrpSpPr>
          <p:cNvPr id="6" name="组合 5"/>
          <p:cNvGrpSpPr/>
          <p:nvPr/>
        </p:nvGrpSpPr>
        <p:grpSpPr>
          <a:xfrm>
            <a:off x="204811" y="126601"/>
            <a:ext cx="1966889" cy="305197"/>
            <a:chOff x="306410" y="1828002"/>
            <a:chExt cx="5429253" cy="900955"/>
          </a:xfrm>
        </p:grpSpPr>
        <p:grpSp>
          <p:nvGrpSpPr>
            <p:cNvPr id="7" name="组合 6"/>
            <p:cNvGrpSpPr/>
            <p:nvPr/>
          </p:nvGrpSpPr>
          <p:grpSpPr>
            <a:xfrm>
              <a:off x="1438485" y="1828003"/>
              <a:ext cx="4297178" cy="900954"/>
              <a:chOff x="511385" y="2831303"/>
              <a:chExt cx="4297178" cy="900954"/>
            </a:xfrm>
          </p:grpSpPr>
          <p:grpSp>
            <p:nvGrpSpPr>
              <p:cNvPr id="9" name="组合 8"/>
              <p:cNvGrpSpPr/>
              <p:nvPr/>
            </p:nvGrpSpPr>
            <p:grpSpPr>
              <a:xfrm>
                <a:off x="1643460" y="2831304"/>
                <a:ext cx="3165103" cy="900953"/>
                <a:chOff x="1643460" y="3128803"/>
                <a:chExt cx="3165103" cy="900953"/>
              </a:xfrm>
              <a:solidFill>
                <a:schemeClr val="accent2"/>
              </a:solidFill>
            </p:grpSpPr>
            <p:sp>
              <p:nvSpPr>
                <p:cNvPr id="11" name="椭圆 10"/>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12" name="椭圆 11"/>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13" name="椭圆 12"/>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0" name="椭圆 9"/>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8" name="椭圆 7"/>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nvGrpSpPr>
          <p:cNvPr id="15" name="组合 14"/>
          <p:cNvGrpSpPr/>
          <p:nvPr/>
        </p:nvGrpSpPr>
        <p:grpSpPr>
          <a:xfrm>
            <a:off x="733098" y="779255"/>
            <a:ext cx="926894" cy="540585"/>
            <a:chOff x="620553" y="1178992"/>
            <a:chExt cx="1806046" cy="1053325"/>
          </a:xfrm>
        </p:grpSpPr>
        <p:sp>
          <p:nvSpPr>
            <p:cNvPr id="16" name="菱形 15"/>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7" name="菱形 16"/>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6" name="椭圆 25"/>
          <p:cNvSpPr/>
          <p:nvPr/>
        </p:nvSpPr>
        <p:spPr>
          <a:xfrm>
            <a:off x="4991735" y="1781810"/>
            <a:ext cx="1778458" cy="166179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000" b="1" dirty="0"/>
              <a:t>群体成员的互动关系特征</a:t>
            </a:r>
          </a:p>
        </p:txBody>
      </p:sp>
      <p:sp>
        <p:nvSpPr>
          <p:cNvPr id="27" name="圆角矩形 26"/>
          <p:cNvSpPr/>
          <p:nvPr/>
        </p:nvSpPr>
        <p:spPr>
          <a:xfrm>
            <a:off x="2904490" y="3962400"/>
            <a:ext cx="1662430" cy="79883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000" b="1" dirty="0"/>
              <a:t>初级群体</a:t>
            </a:r>
          </a:p>
        </p:txBody>
      </p:sp>
      <p:sp>
        <p:nvSpPr>
          <p:cNvPr id="28" name="圆角矩形 27"/>
          <p:cNvSpPr/>
          <p:nvPr/>
        </p:nvSpPr>
        <p:spPr>
          <a:xfrm>
            <a:off x="7239635" y="3962400"/>
            <a:ext cx="1661795" cy="79883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sz="2000" b="1" dirty="0"/>
              <a:t>次级群体</a:t>
            </a:r>
          </a:p>
        </p:txBody>
      </p:sp>
      <p:cxnSp>
        <p:nvCxnSpPr>
          <p:cNvPr id="29" name="直接箭头连接符 28"/>
          <p:cNvCxnSpPr>
            <a:cxnSpLocks/>
            <a:stCxn id="26" idx="3"/>
            <a:endCxn id="27" idx="0"/>
          </p:cNvCxnSpPr>
          <p:nvPr/>
        </p:nvCxnSpPr>
        <p:spPr>
          <a:xfrm flipH="1">
            <a:off x="3735705" y="3200241"/>
            <a:ext cx="1516479" cy="762159"/>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30" name="直接箭头连接符 29"/>
          <p:cNvCxnSpPr>
            <a:cxnSpLocks/>
            <a:stCxn id="26" idx="5"/>
            <a:endCxn id="28" idx="0"/>
          </p:cNvCxnSpPr>
          <p:nvPr/>
        </p:nvCxnSpPr>
        <p:spPr>
          <a:xfrm>
            <a:off x="6509744" y="3200241"/>
            <a:ext cx="1560789" cy="762159"/>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sp>
        <p:nvSpPr>
          <p:cNvPr id="31" name="文本框 30"/>
          <p:cNvSpPr txBox="1"/>
          <p:nvPr/>
        </p:nvSpPr>
        <p:spPr>
          <a:xfrm>
            <a:off x="2033905" y="4946650"/>
            <a:ext cx="3716655"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初级群体是社会群体最基本的形式，群体成员之间以情感相联系在一起，直接进行亲密互动，具有强烈的群体认同感。</a:t>
            </a:r>
          </a:p>
        </p:txBody>
      </p:sp>
      <p:sp>
        <p:nvSpPr>
          <p:cNvPr id="32" name="文本框 31"/>
          <p:cNvSpPr txBox="1"/>
          <p:nvPr/>
        </p:nvSpPr>
        <p:spPr>
          <a:xfrm>
            <a:off x="6235065" y="4946650"/>
            <a:ext cx="4144283"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次级群体是为达到一定的社会目标而形成的群体。与初级关系不同，次级群体成员之间的互动不是感情性的，而是基于共同的利益和目标。</a:t>
            </a:r>
          </a:p>
        </p:txBody>
      </p:sp>
      <p:pic>
        <p:nvPicPr>
          <p:cNvPr id="2" name="图片 1" descr="库利"/>
          <p:cNvPicPr>
            <a:picLocks noChangeAspect="1"/>
          </p:cNvPicPr>
          <p:nvPr/>
        </p:nvPicPr>
        <p:blipFill>
          <a:blip r:embed="rId3"/>
          <a:stretch>
            <a:fillRect/>
          </a:stretch>
        </p:blipFill>
        <p:spPr>
          <a:xfrm>
            <a:off x="9084310" y="431800"/>
            <a:ext cx="1989455" cy="2411730"/>
          </a:xfrm>
          <a:prstGeom prst="rect">
            <a:avLst/>
          </a:prstGeom>
        </p:spPr>
      </p:pic>
      <p:sp>
        <p:nvSpPr>
          <p:cNvPr id="19" name="文本框 18"/>
          <p:cNvSpPr txBox="1"/>
          <p:nvPr/>
        </p:nvSpPr>
        <p:spPr>
          <a:xfrm>
            <a:off x="8901430" y="3001645"/>
            <a:ext cx="2578100" cy="645160"/>
          </a:xfrm>
          <a:prstGeom prst="rect">
            <a:avLst/>
          </a:prstGeom>
          <a:noFill/>
        </p:spPr>
        <p:txBody>
          <a:bodyPr wrap="square" rtlCol="0">
            <a:spAutoFit/>
          </a:bodyPr>
          <a:lstStyle/>
          <a:p>
            <a:r>
              <a:rPr lang="zh-CN" altLang="en-US">
                <a:solidFill>
                  <a:schemeClr val="tx1">
                    <a:lumMod val="50000"/>
                    <a:lumOff val="50000"/>
                  </a:schemeClr>
                </a:solidFill>
                <a:latin typeface="微软雅黑" panose="020B0503020204020204" pitchFamily="34" charset="-122"/>
                <a:ea typeface="微软雅黑" panose="020B0503020204020204" pitchFamily="34" charset="-122"/>
              </a:rPr>
              <a:t>初级群体首先由库利在《社会组织》提出</a:t>
            </a:r>
          </a:p>
        </p:txBody>
      </p:sp>
      <p:sp>
        <p:nvSpPr>
          <p:cNvPr id="14" name="PA_文本框 3">
            <a:extLst>
              <a:ext uri="{FF2B5EF4-FFF2-40B4-BE49-F238E27FC236}">
                <a16:creationId xmlns:a16="http://schemas.microsoft.com/office/drawing/2014/main" id="{28BEFC8A-161C-80E8-2762-29E0CE0CDBDE}"/>
              </a:ext>
            </a:extLst>
          </p:cNvPr>
          <p:cNvSpPr txBox="1"/>
          <p:nvPr>
            <p:custDataLst>
              <p:tags r:id="rId1"/>
            </p:custDataLst>
          </p:nvPr>
        </p:nvSpPr>
        <p:spPr>
          <a:xfrm>
            <a:off x="2555535" y="2060279"/>
            <a:ext cx="4639310" cy="540341"/>
          </a:xfrm>
          <a:prstGeom prst="rect">
            <a:avLst/>
          </a:prstGeom>
          <a:noFill/>
        </p:spPr>
        <p:txBody>
          <a:bodyPr wrap="square" rtlCol="0">
            <a:spAutoFit/>
          </a:bodyPr>
          <a:lstStyle/>
          <a:p>
            <a:pPr algn="just">
              <a:lnSpc>
                <a:spcPct val="150000"/>
              </a:lnSpc>
            </a:pPr>
            <a:r>
              <a:rPr lang="zh-CN" altLang="en-US" sz="2200" dirty="0">
                <a:latin typeface="华文中宋" panose="02010600040101010101" pitchFamily="2" charset="-122"/>
                <a:ea typeface="华文中宋" panose="02010600040101010101" pitchFamily="2" charset="-122"/>
                <a:cs typeface="宋体" panose="02010600030101010101" pitchFamily="2" charset="-122"/>
                <a:sym typeface="+mn-ea"/>
              </a:rPr>
              <a:t>（二）</a:t>
            </a:r>
            <a:endParaRPr lang="en-US" altLang="zh-CN" dirty="0">
              <a:solidFill>
                <a:srgbClr val="FFFFFF"/>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7663705A-E086-1FE8-8C97-498F748BC2E1}"/>
              </a:ext>
            </a:extLst>
          </p:cNvPr>
          <p:cNvSpPr/>
          <p:nvPr/>
        </p:nvSpPr>
        <p:spPr>
          <a:xfrm>
            <a:off x="1964787" y="818714"/>
            <a:ext cx="4185761"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cs typeface="宋体" panose="02010600030101010101" pitchFamily="2" charset="-122"/>
                <a:sym typeface="+mn-ea"/>
              </a:rPr>
              <a:t>二、四种重要的社会群体分类</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p:cNvSpPr txBox="1"/>
          <p:nvPr/>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charset="-122"/>
                <a:ea typeface="华文新魏" panose="02010800040101010101" charset="-122"/>
              </a:rPr>
              <a:t>第九章</a:t>
            </a:r>
          </a:p>
        </p:txBody>
      </p:sp>
      <p:grpSp>
        <p:nvGrpSpPr>
          <p:cNvPr id="6" name="组合 5"/>
          <p:cNvGrpSpPr/>
          <p:nvPr/>
        </p:nvGrpSpPr>
        <p:grpSpPr>
          <a:xfrm>
            <a:off x="204811" y="126601"/>
            <a:ext cx="1966889" cy="305197"/>
            <a:chOff x="306410" y="1828002"/>
            <a:chExt cx="5429253" cy="900955"/>
          </a:xfrm>
        </p:grpSpPr>
        <p:grpSp>
          <p:nvGrpSpPr>
            <p:cNvPr id="7" name="组合 6"/>
            <p:cNvGrpSpPr/>
            <p:nvPr/>
          </p:nvGrpSpPr>
          <p:grpSpPr>
            <a:xfrm>
              <a:off x="1438485" y="1828003"/>
              <a:ext cx="4297178" cy="900954"/>
              <a:chOff x="511385" y="2831303"/>
              <a:chExt cx="4297178" cy="900954"/>
            </a:xfrm>
          </p:grpSpPr>
          <p:grpSp>
            <p:nvGrpSpPr>
              <p:cNvPr id="9" name="组合 8"/>
              <p:cNvGrpSpPr/>
              <p:nvPr/>
            </p:nvGrpSpPr>
            <p:grpSpPr>
              <a:xfrm>
                <a:off x="1643460" y="2831304"/>
                <a:ext cx="3165103" cy="900953"/>
                <a:chOff x="1643460" y="3128803"/>
                <a:chExt cx="3165103" cy="900953"/>
              </a:xfrm>
              <a:solidFill>
                <a:schemeClr val="accent2"/>
              </a:solidFill>
            </p:grpSpPr>
            <p:sp>
              <p:nvSpPr>
                <p:cNvPr id="11" name="椭圆 10"/>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12" name="椭圆 11"/>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13" name="椭圆 12"/>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0" name="椭圆 9"/>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8" name="椭圆 7"/>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grpSp>
        <p:nvGrpSpPr>
          <p:cNvPr id="15" name="组合 14"/>
          <p:cNvGrpSpPr/>
          <p:nvPr/>
        </p:nvGrpSpPr>
        <p:grpSpPr>
          <a:xfrm>
            <a:off x="733098" y="779255"/>
            <a:ext cx="926894" cy="540585"/>
            <a:chOff x="620553" y="1178992"/>
            <a:chExt cx="1806046" cy="1053325"/>
          </a:xfrm>
        </p:grpSpPr>
        <p:sp>
          <p:nvSpPr>
            <p:cNvPr id="16" name="菱形 15"/>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7" name="菱形 16"/>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6" name="椭圆 25"/>
          <p:cNvSpPr/>
          <p:nvPr/>
        </p:nvSpPr>
        <p:spPr>
          <a:xfrm>
            <a:off x="4991735" y="1781810"/>
            <a:ext cx="1661795" cy="166179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000" b="1" dirty="0"/>
              <a:t>群体成员立场和态度</a:t>
            </a:r>
          </a:p>
        </p:txBody>
      </p:sp>
      <p:sp>
        <p:nvSpPr>
          <p:cNvPr id="27" name="圆角矩形 26"/>
          <p:cNvSpPr/>
          <p:nvPr/>
        </p:nvSpPr>
        <p:spPr>
          <a:xfrm>
            <a:off x="3060700" y="3962400"/>
            <a:ext cx="1662430" cy="79883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内群体</a:t>
            </a:r>
          </a:p>
        </p:txBody>
      </p:sp>
      <p:sp>
        <p:nvSpPr>
          <p:cNvPr id="28" name="圆角矩形 27"/>
          <p:cNvSpPr/>
          <p:nvPr/>
        </p:nvSpPr>
        <p:spPr>
          <a:xfrm>
            <a:off x="7239635" y="3962400"/>
            <a:ext cx="1661795" cy="79883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sz="2000" b="1" dirty="0"/>
              <a:t>外群体</a:t>
            </a:r>
          </a:p>
        </p:txBody>
      </p:sp>
      <p:cxnSp>
        <p:nvCxnSpPr>
          <p:cNvPr id="29" name="直接箭头连接符 28"/>
          <p:cNvCxnSpPr>
            <a:stCxn id="26" idx="3"/>
            <a:endCxn id="27" idx="0"/>
          </p:cNvCxnSpPr>
          <p:nvPr/>
        </p:nvCxnSpPr>
        <p:spPr>
          <a:xfrm flipH="1">
            <a:off x="3891915" y="3200400"/>
            <a:ext cx="1343025" cy="76200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30" name="直接箭头连接符 29"/>
          <p:cNvCxnSpPr>
            <a:stCxn id="26" idx="5"/>
            <a:endCxn id="28" idx="0"/>
          </p:cNvCxnSpPr>
          <p:nvPr/>
        </p:nvCxnSpPr>
        <p:spPr>
          <a:xfrm>
            <a:off x="6410325" y="3200400"/>
            <a:ext cx="1660525" cy="76200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sp>
        <p:nvSpPr>
          <p:cNvPr id="31" name="文本框 30"/>
          <p:cNvSpPr txBox="1"/>
          <p:nvPr/>
        </p:nvSpPr>
        <p:spPr>
          <a:xfrm>
            <a:off x="2033905" y="4946650"/>
            <a:ext cx="3716655" cy="1015663"/>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内群体是成员所属的群体，他们对群体具有强烈的归属感和认同感。</a:t>
            </a:r>
          </a:p>
        </p:txBody>
      </p:sp>
      <p:sp>
        <p:nvSpPr>
          <p:cNvPr id="32" name="文本框 31"/>
          <p:cNvSpPr txBox="1"/>
          <p:nvPr/>
        </p:nvSpPr>
        <p:spPr>
          <a:xfrm>
            <a:off x="6235065" y="4946650"/>
            <a:ext cx="3990975"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外群体是群体成员之外的他人的社会群体。</a:t>
            </a:r>
          </a:p>
        </p:txBody>
      </p:sp>
      <p:sp>
        <p:nvSpPr>
          <p:cNvPr id="20" name="圆角矩形 19"/>
          <p:cNvSpPr/>
          <p:nvPr/>
        </p:nvSpPr>
        <p:spPr>
          <a:xfrm>
            <a:off x="8731250" y="575945"/>
            <a:ext cx="2570480" cy="25330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l"/>
            <a:endParaRPr lang="zh-CN" altLang="en-US" sz="2000"/>
          </a:p>
          <a:p>
            <a:pPr algn="l"/>
            <a:r>
              <a:rPr lang="zh-CN" altLang="en-US" sz="2000">
                <a:latin typeface="微软雅黑" panose="020B0503020204020204" pitchFamily="34" charset="-122"/>
                <a:ea typeface="微软雅黑" panose="020B0503020204020204" pitchFamily="34" charset="-122"/>
                <a:cs typeface="微软雅黑" panose="020B0503020204020204" pitchFamily="34" charset="-122"/>
              </a:rPr>
              <a:t>1906年，萨姆纳在《民俗论》一书中首先提出，他采用我群、他群和民族中心主义等术语研究群际关系问题。</a:t>
            </a:r>
          </a:p>
        </p:txBody>
      </p:sp>
      <p:sp>
        <p:nvSpPr>
          <p:cNvPr id="21" name="open-book_66741"/>
          <p:cNvSpPr>
            <a:spLocks noChangeAspect="1"/>
          </p:cNvSpPr>
          <p:nvPr/>
        </p:nvSpPr>
        <p:spPr bwMode="auto">
          <a:xfrm>
            <a:off x="8901271" y="661570"/>
            <a:ext cx="609685" cy="401194"/>
          </a:xfrm>
          <a:custGeom>
            <a:avLst/>
            <a:gdLst>
              <a:gd name="connsiteX0" fmla="*/ 382638 w 607709"/>
              <a:gd name="connsiteY0" fmla="*/ 192361 h 399894"/>
              <a:gd name="connsiteX1" fmla="*/ 471871 w 607709"/>
              <a:gd name="connsiteY1" fmla="*/ 192361 h 399894"/>
              <a:gd name="connsiteX2" fmla="*/ 488877 w 607709"/>
              <a:gd name="connsiteY2" fmla="*/ 209438 h 399894"/>
              <a:gd name="connsiteX3" fmla="*/ 471871 w 607709"/>
              <a:gd name="connsiteY3" fmla="*/ 226515 h 399894"/>
              <a:gd name="connsiteX4" fmla="*/ 382638 w 607709"/>
              <a:gd name="connsiteY4" fmla="*/ 226515 h 399894"/>
              <a:gd name="connsiteX5" fmla="*/ 365529 w 607709"/>
              <a:gd name="connsiteY5" fmla="*/ 209438 h 399894"/>
              <a:gd name="connsiteX6" fmla="*/ 382638 w 607709"/>
              <a:gd name="connsiteY6" fmla="*/ 192361 h 399894"/>
              <a:gd name="connsiteX7" fmla="*/ 135931 w 607709"/>
              <a:gd name="connsiteY7" fmla="*/ 192361 h 399894"/>
              <a:gd name="connsiteX8" fmla="*/ 225113 w 607709"/>
              <a:gd name="connsiteY8" fmla="*/ 192361 h 399894"/>
              <a:gd name="connsiteX9" fmla="*/ 242110 w 607709"/>
              <a:gd name="connsiteY9" fmla="*/ 209438 h 399894"/>
              <a:gd name="connsiteX10" fmla="*/ 225113 w 607709"/>
              <a:gd name="connsiteY10" fmla="*/ 226515 h 399894"/>
              <a:gd name="connsiteX11" fmla="*/ 135931 w 607709"/>
              <a:gd name="connsiteY11" fmla="*/ 226515 h 399894"/>
              <a:gd name="connsiteX12" fmla="*/ 118832 w 607709"/>
              <a:gd name="connsiteY12" fmla="*/ 209438 h 399894"/>
              <a:gd name="connsiteX13" fmla="*/ 135931 w 607709"/>
              <a:gd name="connsiteY13" fmla="*/ 192361 h 399894"/>
              <a:gd name="connsiteX14" fmla="*/ 382638 w 607709"/>
              <a:gd name="connsiteY14" fmla="*/ 96957 h 399894"/>
              <a:gd name="connsiteX15" fmla="*/ 471871 w 607709"/>
              <a:gd name="connsiteY15" fmla="*/ 96957 h 399894"/>
              <a:gd name="connsiteX16" fmla="*/ 488877 w 607709"/>
              <a:gd name="connsiteY16" fmla="*/ 114015 h 399894"/>
              <a:gd name="connsiteX17" fmla="*/ 471871 w 607709"/>
              <a:gd name="connsiteY17" fmla="*/ 130970 h 399894"/>
              <a:gd name="connsiteX18" fmla="*/ 382638 w 607709"/>
              <a:gd name="connsiteY18" fmla="*/ 130970 h 399894"/>
              <a:gd name="connsiteX19" fmla="*/ 365529 w 607709"/>
              <a:gd name="connsiteY19" fmla="*/ 114015 h 399894"/>
              <a:gd name="connsiteX20" fmla="*/ 382638 w 607709"/>
              <a:gd name="connsiteY20" fmla="*/ 96957 h 399894"/>
              <a:gd name="connsiteX21" fmla="*/ 135931 w 607709"/>
              <a:gd name="connsiteY21" fmla="*/ 96957 h 399894"/>
              <a:gd name="connsiteX22" fmla="*/ 225113 w 607709"/>
              <a:gd name="connsiteY22" fmla="*/ 96957 h 399894"/>
              <a:gd name="connsiteX23" fmla="*/ 242110 w 607709"/>
              <a:gd name="connsiteY23" fmla="*/ 114015 h 399894"/>
              <a:gd name="connsiteX24" fmla="*/ 225113 w 607709"/>
              <a:gd name="connsiteY24" fmla="*/ 130970 h 399894"/>
              <a:gd name="connsiteX25" fmla="*/ 135931 w 607709"/>
              <a:gd name="connsiteY25" fmla="*/ 130970 h 399894"/>
              <a:gd name="connsiteX26" fmla="*/ 118832 w 607709"/>
              <a:gd name="connsiteY26" fmla="*/ 114015 h 399894"/>
              <a:gd name="connsiteX27" fmla="*/ 135931 w 607709"/>
              <a:gd name="connsiteY27" fmla="*/ 96957 h 399894"/>
              <a:gd name="connsiteX28" fmla="*/ 557622 w 607709"/>
              <a:gd name="connsiteY28" fmla="*/ 74354 h 399894"/>
              <a:gd name="connsiteX29" fmla="*/ 557622 w 607709"/>
              <a:gd name="connsiteY29" fmla="*/ 330654 h 399894"/>
              <a:gd name="connsiteX30" fmla="*/ 550349 w 607709"/>
              <a:gd name="connsiteY30" fmla="*/ 344666 h 399894"/>
              <a:gd name="connsiteX31" fmla="*/ 534678 w 607709"/>
              <a:gd name="connsiteY31" fmla="*/ 346711 h 399894"/>
              <a:gd name="connsiteX32" fmla="*/ 422211 w 607709"/>
              <a:gd name="connsiteY32" fmla="*/ 326256 h 399894"/>
              <a:gd name="connsiteX33" fmla="*/ 320909 w 607709"/>
              <a:gd name="connsiteY33" fmla="*/ 342825 h 399894"/>
              <a:gd name="connsiteX34" fmla="*/ 320909 w 607709"/>
              <a:gd name="connsiteY34" fmla="*/ 365734 h 399894"/>
              <a:gd name="connsiteX35" fmla="*/ 573600 w 607709"/>
              <a:gd name="connsiteY35" fmla="*/ 365734 h 399894"/>
              <a:gd name="connsiteX36" fmla="*/ 573600 w 607709"/>
              <a:gd name="connsiteY36" fmla="*/ 74354 h 399894"/>
              <a:gd name="connsiteX37" fmla="*/ 34108 w 607709"/>
              <a:gd name="connsiteY37" fmla="*/ 74354 h 399894"/>
              <a:gd name="connsiteX38" fmla="*/ 34108 w 607709"/>
              <a:gd name="connsiteY38" fmla="*/ 365734 h 399894"/>
              <a:gd name="connsiteX39" fmla="*/ 286800 w 607709"/>
              <a:gd name="connsiteY39" fmla="*/ 365734 h 399894"/>
              <a:gd name="connsiteX40" fmla="*/ 286800 w 607709"/>
              <a:gd name="connsiteY40" fmla="*/ 342825 h 399894"/>
              <a:gd name="connsiteX41" fmla="*/ 185498 w 607709"/>
              <a:gd name="connsiteY41" fmla="*/ 326256 h 399894"/>
              <a:gd name="connsiteX42" fmla="*/ 73031 w 607709"/>
              <a:gd name="connsiteY42" fmla="*/ 346711 h 399894"/>
              <a:gd name="connsiteX43" fmla="*/ 67193 w 607709"/>
              <a:gd name="connsiteY43" fmla="*/ 347734 h 399894"/>
              <a:gd name="connsiteX44" fmla="*/ 57360 w 607709"/>
              <a:gd name="connsiteY44" fmla="*/ 344666 h 399894"/>
              <a:gd name="connsiteX45" fmla="*/ 50087 w 607709"/>
              <a:gd name="connsiteY45" fmla="*/ 330654 h 399894"/>
              <a:gd name="connsiteX46" fmla="*/ 50087 w 607709"/>
              <a:gd name="connsiteY46" fmla="*/ 74354 h 399894"/>
              <a:gd name="connsiteX47" fmla="*/ 422211 w 607709"/>
              <a:gd name="connsiteY47" fmla="*/ 34057 h 399894"/>
              <a:gd name="connsiteX48" fmla="*/ 320909 w 607709"/>
              <a:gd name="connsiteY48" fmla="*/ 50626 h 399894"/>
              <a:gd name="connsiteX49" fmla="*/ 320909 w 607709"/>
              <a:gd name="connsiteY49" fmla="*/ 307029 h 399894"/>
              <a:gd name="connsiteX50" fmla="*/ 422211 w 607709"/>
              <a:gd name="connsiteY50" fmla="*/ 292096 h 399894"/>
              <a:gd name="connsiteX51" fmla="*/ 523513 w 607709"/>
              <a:gd name="connsiteY51" fmla="*/ 307029 h 399894"/>
              <a:gd name="connsiteX52" fmla="*/ 523513 w 607709"/>
              <a:gd name="connsiteY52" fmla="*/ 50626 h 399894"/>
              <a:gd name="connsiteX53" fmla="*/ 422211 w 607709"/>
              <a:gd name="connsiteY53" fmla="*/ 34057 h 399894"/>
              <a:gd name="connsiteX54" fmla="*/ 185498 w 607709"/>
              <a:gd name="connsiteY54" fmla="*/ 34057 h 399894"/>
              <a:gd name="connsiteX55" fmla="*/ 84299 w 607709"/>
              <a:gd name="connsiteY55" fmla="*/ 50626 h 399894"/>
              <a:gd name="connsiteX56" fmla="*/ 84299 w 607709"/>
              <a:gd name="connsiteY56" fmla="*/ 307029 h 399894"/>
              <a:gd name="connsiteX57" fmla="*/ 185498 w 607709"/>
              <a:gd name="connsiteY57" fmla="*/ 292096 h 399894"/>
              <a:gd name="connsiteX58" fmla="*/ 286800 w 607709"/>
              <a:gd name="connsiteY58" fmla="*/ 307029 h 399894"/>
              <a:gd name="connsiteX59" fmla="*/ 286800 w 607709"/>
              <a:gd name="connsiteY59" fmla="*/ 50626 h 399894"/>
              <a:gd name="connsiteX60" fmla="*/ 185498 w 607709"/>
              <a:gd name="connsiteY60" fmla="*/ 34057 h 399894"/>
              <a:gd name="connsiteX61" fmla="*/ 185498 w 607709"/>
              <a:gd name="connsiteY61" fmla="*/ 0 h 399894"/>
              <a:gd name="connsiteX62" fmla="*/ 303905 w 607709"/>
              <a:gd name="connsiteY62" fmla="*/ 20455 h 399894"/>
              <a:gd name="connsiteX63" fmla="*/ 422211 w 607709"/>
              <a:gd name="connsiteY63" fmla="*/ 0 h 399894"/>
              <a:gd name="connsiteX64" fmla="*/ 546457 w 607709"/>
              <a:gd name="connsiteY64" fmla="*/ 22500 h 399894"/>
              <a:gd name="connsiteX65" fmla="*/ 557622 w 607709"/>
              <a:gd name="connsiteY65" fmla="*/ 38455 h 399894"/>
              <a:gd name="connsiteX66" fmla="*/ 557622 w 607709"/>
              <a:gd name="connsiteY66" fmla="*/ 40296 h 399894"/>
              <a:gd name="connsiteX67" fmla="*/ 590706 w 607709"/>
              <a:gd name="connsiteY67" fmla="*/ 40296 h 399894"/>
              <a:gd name="connsiteX68" fmla="*/ 607709 w 607709"/>
              <a:gd name="connsiteY68" fmla="*/ 57376 h 399894"/>
              <a:gd name="connsiteX69" fmla="*/ 607709 w 607709"/>
              <a:gd name="connsiteY69" fmla="*/ 382814 h 399894"/>
              <a:gd name="connsiteX70" fmla="*/ 590706 w 607709"/>
              <a:gd name="connsiteY70" fmla="*/ 399894 h 399894"/>
              <a:gd name="connsiteX71" fmla="*/ 17105 w 607709"/>
              <a:gd name="connsiteY71" fmla="*/ 399894 h 399894"/>
              <a:gd name="connsiteX72" fmla="*/ 0 w 607709"/>
              <a:gd name="connsiteY72" fmla="*/ 382814 h 399894"/>
              <a:gd name="connsiteX73" fmla="*/ 0 w 607709"/>
              <a:gd name="connsiteY73" fmla="*/ 57376 h 399894"/>
              <a:gd name="connsiteX74" fmla="*/ 17105 w 607709"/>
              <a:gd name="connsiteY74" fmla="*/ 40296 h 399894"/>
              <a:gd name="connsiteX75" fmla="*/ 50087 w 607709"/>
              <a:gd name="connsiteY75" fmla="*/ 40296 h 399894"/>
              <a:gd name="connsiteX76" fmla="*/ 50087 w 607709"/>
              <a:gd name="connsiteY76" fmla="*/ 38455 h 399894"/>
              <a:gd name="connsiteX77" fmla="*/ 61354 w 607709"/>
              <a:gd name="connsiteY77" fmla="*/ 22500 h 399894"/>
              <a:gd name="connsiteX78" fmla="*/ 185498 w 607709"/>
              <a:gd name="connsiteY78" fmla="*/ 0 h 399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7709" h="399894">
                <a:moveTo>
                  <a:pt x="382638" y="192361"/>
                </a:moveTo>
                <a:lnTo>
                  <a:pt x="471871" y="192361"/>
                </a:lnTo>
                <a:cubicBezTo>
                  <a:pt x="481296" y="192361"/>
                  <a:pt x="488877" y="200030"/>
                  <a:pt x="488877" y="209438"/>
                </a:cubicBezTo>
                <a:cubicBezTo>
                  <a:pt x="488877" y="218846"/>
                  <a:pt x="481296" y="226515"/>
                  <a:pt x="471871" y="226515"/>
                </a:cubicBezTo>
                <a:lnTo>
                  <a:pt x="382638" y="226515"/>
                </a:lnTo>
                <a:cubicBezTo>
                  <a:pt x="373213" y="226515"/>
                  <a:pt x="365529" y="218846"/>
                  <a:pt x="365529" y="209438"/>
                </a:cubicBezTo>
                <a:cubicBezTo>
                  <a:pt x="365529" y="200030"/>
                  <a:pt x="373213" y="192361"/>
                  <a:pt x="382638" y="192361"/>
                </a:cubicBezTo>
                <a:close/>
                <a:moveTo>
                  <a:pt x="135931" y="192361"/>
                </a:moveTo>
                <a:lnTo>
                  <a:pt x="225113" y="192361"/>
                </a:lnTo>
                <a:cubicBezTo>
                  <a:pt x="234533" y="192361"/>
                  <a:pt x="242110" y="200030"/>
                  <a:pt x="242110" y="209438"/>
                </a:cubicBezTo>
                <a:cubicBezTo>
                  <a:pt x="242110" y="218846"/>
                  <a:pt x="234533" y="226515"/>
                  <a:pt x="225113" y="226515"/>
                </a:cubicBezTo>
                <a:lnTo>
                  <a:pt x="135931" y="226515"/>
                </a:lnTo>
                <a:cubicBezTo>
                  <a:pt x="126511" y="226515"/>
                  <a:pt x="118832" y="218846"/>
                  <a:pt x="118832" y="209438"/>
                </a:cubicBezTo>
                <a:cubicBezTo>
                  <a:pt x="118832" y="200030"/>
                  <a:pt x="126511" y="192361"/>
                  <a:pt x="135931" y="192361"/>
                </a:cubicBezTo>
                <a:close/>
                <a:moveTo>
                  <a:pt x="382638" y="96957"/>
                </a:moveTo>
                <a:lnTo>
                  <a:pt x="471871" y="96957"/>
                </a:lnTo>
                <a:cubicBezTo>
                  <a:pt x="481296" y="96957"/>
                  <a:pt x="488877" y="104618"/>
                  <a:pt x="488877" y="114015"/>
                </a:cubicBezTo>
                <a:cubicBezTo>
                  <a:pt x="488877" y="123412"/>
                  <a:pt x="481296" y="130970"/>
                  <a:pt x="471871" y="130970"/>
                </a:cubicBezTo>
                <a:lnTo>
                  <a:pt x="382638" y="130970"/>
                </a:lnTo>
                <a:cubicBezTo>
                  <a:pt x="373213" y="130970"/>
                  <a:pt x="365529" y="123412"/>
                  <a:pt x="365529" y="114015"/>
                </a:cubicBezTo>
                <a:cubicBezTo>
                  <a:pt x="365529" y="104618"/>
                  <a:pt x="373213" y="96957"/>
                  <a:pt x="382638" y="96957"/>
                </a:cubicBezTo>
                <a:close/>
                <a:moveTo>
                  <a:pt x="135931" y="96957"/>
                </a:moveTo>
                <a:lnTo>
                  <a:pt x="225113" y="96957"/>
                </a:lnTo>
                <a:cubicBezTo>
                  <a:pt x="234533" y="96957"/>
                  <a:pt x="242110" y="104618"/>
                  <a:pt x="242110" y="114015"/>
                </a:cubicBezTo>
                <a:cubicBezTo>
                  <a:pt x="242110" y="123412"/>
                  <a:pt x="234533" y="130970"/>
                  <a:pt x="225113" y="130970"/>
                </a:cubicBezTo>
                <a:lnTo>
                  <a:pt x="135931" y="130970"/>
                </a:lnTo>
                <a:cubicBezTo>
                  <a:pt x="126511" y="130970"/>
                  <a:pt x="118832" y="123412"/>
                  <a:pt x="118832" y="114015"/>
                </a:cubicBezTo>
                <a:cubicBezTo>
                  <a:pt x="118832" y="104618"/>
                  <a:pt x="126511" y="96957"/>
                  <a:pt x="135931" y="96957"/>
                </a:cubicBezTo>
                <a:close/>
                <a:moveTo>
                  <a:pt x="557622" y="74354"/>
                </a:moveTo>
                <a:lnTo>
                  <a:pt x="557622" y="330654"/>
                </a:lnTo>
                <a:cubicBezTo>
                  <a:pt x="557622" y="336177"/>
                  <a:pt x="554958" y="341393"/>
                  <a:pt x="550349" y="344666"/>
                </a:cubicBezTo>
                <a:cubicBezTo>
                  <a:pt x="545740" y="347836"/>
                  <a:pt x="539901" y="348552"/>
                  <a:pt x="534678" y="346711"/>
                </a:cubicBezTo>
                <a:cubicBezTo>
                  <a:pt x="497496" y="333109"/>
                  <a:pt x="459700" y="326256"/>
                  <a:pt x="422211" y="326256"/>
                </a:cubicBezTo>
                <a:cubicBezTo>
                  <a:pt x="388512" y="326256"/>
                  <a:pt x="354505" y="331779"/>
                  <a:pt x="320909" y="342825"/>
                </a:cubicBezTo>
                <a:lnTo>
                  <a:pt x="320909" y="365734"/>
                </a:lnTo>
                <a:lnTo>
                  <a:pt x="573600" y="365734"/>
                </a:lnTo>
                <a:lnTo>
                  <a:pt x="573600" y="74354"/>
                </a:lnTo>
                <a:close/>
                <a:moveTo>
                  <a:pt x="34108" y="74354"/>
                </a:moveTo>
                <a:lnTo>
                  <a:pt x="34108" y="365734"/>
                </a:lnTo>
                <a:lnTo>
                  <a:pt x="286800" y="365734"/>
                </a:lnTo>
                <a:lnTo>
                  <a:pt x="286800" y="342825"/>
                </a:lnTo>
                <a:cubicBezTo>
                  <a:pt x="253203" y="331779"/>
                  <a:pt x="219197" y="326256"/>
                  <a:pt x="185498" y="326256"/>
                </a:cubicBezTo>
                <a:cubicBezTo>
                  <a:pt x="148009" y="326256"/>
                  <a:pt x="110213" y="333109"/>
                  <a:pt x="73031" y="346711"/>
                </a:cubicBezTo>
                <a:cubicBezTo>
                  <a:pt x="71188" y="347325"/>
                  <a:pt x="69139" y="347734"/>
                  <a:pt x="67193" y="347734"/>
                </a:cubicBezTo>
                <a:cubicBezTo>
                  <a:pt x="63710" y="347734"/>
                  <a:pt x="60330" y="346609"/>
                  <a:pt x="57360" y="344666"/>
                </a:cubicBezTo>
                <a:cubicBezTo>
                  <a:pt x="52853" y="341393"/>
                  <a:pt x="50087" y="336177"/>
                  <a:pt x="50087" y="330654"/>
                </a:cubicBezTo>
                <a:lnTo>
                  <a:pt x="50087" y="74354"/>
                </a:lnTo>
                <a:close/>
                <a:moveTo>
                  <a:pt x="422211" y="34057"/>
                </a:moveTo>
                <a:cubicBezTo>
                  <a:pt x="388512" y="34057"/>
                  <a:pt x="354505" y="39580"/>
                  <a:pt x="320909" y="50626"/>
                </a:cubicBezTo>
                <a:lnTo>
                  <a:pt x="320909" y="307029"/>
                </a:lnTo>
                <a:cubicBezTo>
                  <a:pt x="354505" y="297108"/>
                  <a:pt x="388410" y="292096"/>
                  <a:pt x="422211" y="292096"/>
                </a:cubicBezTo>
                <a:cubicBezTo>
                  <a:pt x="456012" y="292096"/>
                  <a:pt x="489916" y="297108"/>
                  <a:pt x="523513" y="307029"/>
                </a:cubicBezTo>
                <a:lnTo>
                  <a:pt x="523513" y="50626"/>
                </a:lnTo>
                <a:cubicBezTo>
                  <a:pt x="489916" y="39580"/>
                  <a:pt x="455910" y="34057"/>
                  <a:pt x="422211" y="34057"/>
                </a:cubicBezTo>
                <a:close/>
                <a:moveTo>
                  <a:pt x="185498" y="34057"/>
                </a:moveTo>
                <a:cubicBezTo>
                  <a:pt x="151799" y="34057"/>
                  <a:pt x="117793" y="39580"/>
                  <a:pt x="84299" y="50626"/>
                </a:cubicBezTo>
                <a:lnTo>
                  <a:pt x="84299" y="307029"/>
                </a:lnTo>
                <a:cubicBezTo>
                  <a:pt x="117793" y="297108"/>
                  <a:pt x="151799" y="292096"/>
                  <a:pt x="185498" y="292096"/>
                </a:cubicBezTo>
                <a:cubicBezTo>
                  <a:pt x="219299" y="292096"/>
                  <a:pt x="253203" y="297108"/>
                  <a:pt x="286800" y="307029"/>
                </a:cubicBezTo>
                <a:lnTo>
                  <a:pt x="286800" y="50626"/>
                </a:lnTo>
                <a:cubicBezTo>
                  <a:pt x="253203" y="39580"/>
                  <a:pt x="219197" y="34057"/>
                  <a:pt x="185498" y="34057"/>
                </a:cubicBezTo>
                <a:close/>
                <a:moveTo>
                  <a:pt x="185498" y="0"/>
                </a:moveTo>
                <a:cubicBezTo>
                  <a:pt x="225035" y="0"/>
                  <a:pt x="264778" y="6852"/>
                  <a:pt x="303905" y="20455"/>
                </a:cubicBezTo>
                <a:cubicBezTo>
                  <a:pt x="342931" y="6852"/>
                  <a:pt x="382674" y="0"/>
                  <a:pt x="422211" y="0"/>
                </a:cubicBezTo>
                <a:cubicBezTo>
                  <a:pt x="463695" y="0"/>
                  <a:pt x="505485" y="7568"/>
                  <a:pt x="546457" y="22500"/>
                </a:cubicBezTo>
                <a:cubicBezTo>
                  <a:pt x="553115" y="24955"/>
                  <a:pt x="557622" y="31296"/>
                  <a:pt x="557622" y="38455"/>
                </a:cubicBezTo>
                <a:lnTo>
                  <a:pt x="557622" y="40296"/>
                </a:lnTo>
                <a:lnTo>
                  <a:pt x="590706" y="40296"/>
                </a:lnTo>
                <a:cubicBezTo>
                  <a:pt x="600130" y="40296"/>
                  <a:pt x="607709" y="47967"/>
                  <a:pt x="607709" y="57376"/>
                </a:cubicBezTo>
                <a:lnTo>
                  <a:pt x="607709" y="382814"/>
                </a:lnTo>
                <a:cubicBezTo>
                  <a:pt x="607709" y="392223"/>
                  <a:pt x="600130" y="399894"/>
                  <a:pt x="590706" y="399894"/>
                </a:cubicBezTo>
                <a:lnTo>
                  <a:pt x="17105" y="399894"/>
                </a:lnTo>
                <a:cubicBezTo>
                  <a:pt x="7682" y="399894"/>
                  <a:pt x="0" y="392223"/>
                  <a:pt x="0" y="382814"/>
                </a:cubicBezTo>
                <a:lnTo>
                  <a:pt x="0" y="57376"/>
                </a:lnTo>
                <a:cubicBezTo>
                  <a:pt x="0" y="47967"/>
                  <a:pt x="7682" y="40296"/>
                  <a:pt x="17105" y="40296"/>
                </a:cubicBezTo>
                <a:lnTo>
                  <a:pt x="50087" y="40296"/>
                </a:lnTo>
                <a:lnTo>
                  <a:pt x="50087" y="38455"/>
                </a:lnTo>
                <a:cubicBezTo>
                  <a:pt x="50087" y="31296"/>
                  <a:pt x="54594" y="24955"/>
                  <a:pt x="61354" y="22500"/>
                </a:cubicBezTo>
                <a:cubicBezTo>
                  <a:pt x="102224" y="7568"/>
                  <a:pt x="144014" y="0"/>
                  <a:pt x="185498" y="0"/>
                </a:cubicBezTo>
                <a:close/>
              </a:path>
            </a:pathLst>
          </a:custGeom>
          <a:solidFill>
            <a:srgbClr val="D9793F"/>
          </a:solidFill>
          <a:ln>
            <a:noFill/>
          </a:ln>
        </p:spPr>
        <p:txBody>
          <a:bodyPr/>
          <a:lstStyle/>
          <a:p>
            <a:endParaRPr lang="zh-CN" altLang="en-US"/>
          </a:p>
        </p:txBody>
      </p:sp>
      <p:sp>
        <p:nvSpPr>
          <p:cNvPr id="2" name="PA_文本框 3">
            <a:extLst>
              <a:ext uri="{FF2B5EF4-FFF2-40B4-BE49-F238E27FC236}">
                <a16:creationId xmlns:a16="http://schemas.microsoft.com/office/drawing/2014/main" id="{F603F946-41AA-2268-650B-8EF9684A3812}"/>
              </a:ext>
            </a:extLst>
          </p:cNvPr>
          <p:cNvSpPr txBox="1"/>
          <p:nvPr>
            <p:custDataLst>
              <p:tags r:id="rId1"/>
            </p:custDataLst>
          </p:nvPr>
        </p:nvSpPr>
        <p:spPr>
          <a:xfrm>
            <a:off x="2555535" y="2060279"/>
            <a:ext cx="4639310" cy="581057"/>
          </a:xfrm>
          <a:prstGeom prst="rect">
            <a:avLst/>
          </a:prstGeom>
          <a:noFill/>
        </p:spPr>
        <p:txBody>
          <a:bodyPr wrap="square" rtlCol="0">
            <a:spAutoFit/>
          </a:bodyPr>
          <a:lstStyle/>
          <a:p>
            <a:pPr algn="just">
              <a:lnSpc>
                <a:spcPct val="150000"/>
              </a:lnSpc>
            </a:pPr>
            <a:r>
              <a:rPr lang="zh-CN" altLang="en-US" sz="2400" dirty="0">
                <a:latin typeface="华文中宋" panose="02010600040101010101" pitchFamily="2" charset="-122"/>
                <a:ea typeface="华文中宋" panose="02010600040101010101" pitchFamily="2" charset="-122"/>
                <a:cs typeface="宋体" panose="02010600030101010101" pitchFamily="2" charset="-122"/>
                <a:sym typeface="+mn-ea"/>
              </a:rPr>
              <a:t>（三）</a:t>
            </a:r>
            <a:endParaRPr lang="en-US" altLang="zh-CN" sz="2000" dirty="0">
              <a:solidFill>
                <a:srgbClr val="FFFFFF"/>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340EB2E3-399E-66F2-FB4E-A424AA5438C4}"/>
              </a:ext>
            </a:extLst>
          </p:cNvPr>
          <p:cNvSpPr/>
          <p:nvPr/>
        </p:nvSpPr>
        <p:spPr>
          <a:xfrm>
            <a:off x="1964787" y="818714"/>
            <a:ext cx="4185761"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cs typeface="宋体" panose="02010600030101010101" pitchFamily="2" charset="-122"/>
                <a:sym typeface="+mn-ea"/>
              </a:rPr>
              <a:t>二、四种重要的社会群体分类</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2.0"/>
</p:tagLst>
</file>

<file path=ppt/tags/tag10.xml><?xml version="1.0" encoding="utf-8"?>
<p:tagLst xmlns:a="http://schemas.openxmlformats.org/drawingml/2006/main" xmlns:r="http://schemas.openxmlformats.org/officeDocument/2006/relationships" xmlns:p="http://schemas.openxmlformats.org/presentationml/2006/main">
  <p:tag name="PA" val="v3.2.0"/>
</p:tagLst>
</file>

<file path=ppt/tags/tag11.xml><?xml version="1.0" encoding="utf-8"?>
<p:tagLst xmlns:a="http://schemas.openxmlformats.org/drawingml/2006/main" xmlns:r="http://schemas.openxmlformats.org/officeDocument/2006/relationships" xmlns:p="http://schemas.openxmlformats.org/presentationml/2006/main">
  <p:tag name="PA" val="v3.2.0"/>
</p:tagLst>
</file>

<file path=ppt/tags/tag12.xml><?xml version="1.0" encoding="utf-8"?>
<p:tagLst xmlns:a="http://schemas.openxmlformats.org/drawingml/2006/main" xmlns:r="http://schemas.openxmlformats.org/officeDocument/2006/relationships" xmlns:p="http://schemas.openxmlformats.org/presentationml/2006/main">
  <p:tag name="PA" val="v3.2.0"/>
</p:tagLst>
</file>

<file path=ppt/tags/tag13.xml><?xml version="1.0" encoding="utf-8"?>
<p:tagLst xmlns:a="http://schemas.openxmlformats.org/drawingml/2006/main" xmlns:r="http://schemas.openxmlformats.org/officeDocument/2006/relationships" xmlns:p="http://schemas.openxmlformats.org/presentationml/2006/main">
  <p:tag name="PA" val="v3.2.0"/>
</p:tagLst>
</file>

<file path=ppt/tags/tag14.xml><?xml version="1.0" encoding="utf-8"?>
<p:tagLst xmlns:a="http://schemas.openxmlformats.org/drawingml/2006/main" xmlns:r="http://schemas.openxmlformats.org/officeDocument/2006/relationships" xmlns:p="http://schemas.openxmlformats.org/presentationml/2006/main">
  <p:tag name="PA" val="v3.2.0"/>
</p:tagLst>
</file>

<file path=ppt/tags/tag15.xml><?xml version="1.0" encoding="utf-8"?>
<p:tagLst xmlns:a="http://schemas.openxmlformats.org/drawingml/2006/main" xmlns:r="http://schemas.openxmlformats.org/officeDocument/2006/relationships" xmlns:p="http://schemas.openxmlformats.org/presentationml/2006/main">
  <p:tag name="PA" val="v3.2.0"/>
</p:tagLst>
</file>

<file path=ppt/tags/tag16.xml><?xml version="1.0" encoding="utf-8"?>
<p:tagLst xmlns:a="http://schemas.openxmlformats.org/drawingml/2006/main" xmlns:r="http://schemas.openxmlformats.org/officeDocument/2006/relationships" xmlns:p="http://schemas.openxmlformats.org/presentationml/2006/main">
  <p:tag name="PA" val="v3.2.0"/>
</p:tagLst>
</file>

<file path=ppt/tags/tag17.xml><?xml version="1.0" encoding="utf-8"?>
<p:tagLst xmlns:a="http://schemas.openxmlformats.org/drawingml/2006/main" xmlns:r="http://schemas.openxmlformats.org/officeDocument/2006/relationships" xmlns:p="http://schemas.openxmlformats.org/presentationml/2006/main">
  <p:tag name="PA" val="v3.2.0"/>
</p:tagLst>
</file>

<file path=ppt/tags/tag18.xml><?xml version="1.0" encoding="utf-8"?>
<p:tagLst xmlns:a="http://schemas.openxmlformats.org/drawingml/2006/main" xmlns:r="http://schemas.openxmlformats.org/officeDocument/2006/relationships" xmlns:p="http://schemas.openxmlformats.org/presentationml/2006/main">
  <p:tag name="PA" val="v3.2.0"/>
</p:tagLst>
</file>

<file path=ppt/tags/tag19.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20.xml><?xml version="1.0" encoding="utf-8"?>
<p:tagLst xmlns:a="http://schemas.openxmlformats.org/drawingml/2006/main" xmlns:r="http://schemas.openxmlformats.org/officeDocument/2006/relationships" xmlns:p="http://schemas.openxmlformats.org/presentationml/2006/main">
  <p:tag name="PA" val="v3.2.0"/>
</p:tagLst>
</file>

<file path=ppt/tags/tag21.xml><?xml version="1.0" encoding="utf-8"?>
<p:tagLst xmlns:a="http://schemas.openxmlformats.org/drawingml/2006/main" xmlns:r="http://schemas.openxmlformats.org/officeDocument/2006/relationships" xmlns:p="http://schemas.openxmlformats.org/presentationml/2006/main">
  <p:tag name="PA" val="v3.2.0"/>
</p:tagLst>
</file>

<file path=ppt/tags/tag22.xml><?xml version="1.0" encoding="utf-8"?>
<p:tagLst xmlns:a="http://schemas.openxmlformats.org/drawingml/2006/main" xmlns:r="http://schemas.openxmlformats.org/officeDocument/2006/relationships" xmlns:p="http://schemas.openxmlformats.org/presentationml/2006/main">
  <p:tag name="PA" val="v3.2.0"/>
</p:tagLst>
</file>

<file path=ppt/tags/tag23.xml><?xml version="1.0" encoding="utf-8"?>
<p:tagLst xmlns:a="http://schemas.openxmlformats.org/drawingml/2006/main" xmlns:r="http://schemas.openxmlformats.org/officeDocument/2006/relationships" xmlns:p="http://schemas.openxmlformats.org/presentationml/2006/main">
  <p:tag name="PA" val="v3.2.0"/>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527_3*q_i*1_1"/>
  <p:tag name="KSO_WM_TEMPLATE_CATEGORY" val="diagram"/>
  <p:tag name="KSO_WM_TEMPLATE_INDEX" val="20201527"/>
  <p:tag name="KSO_WM_UNIT_LAYERLEVEL" val="1_1"/>
  <p:tag name="KSO_WM_TAG_VERSION" val="1.0"/>
  <p:tag name="KSO_WM_BEAUTIFY_FLAG" val="#wm#"/>
  <p:tag name="KSO_WM_DIAGRAM_GROUP_CODE" val="q1-1"/>
  <p:tag name="KSO_WM_UNIT_TYPE" val="q_i"/>
  <p:tag name="KSO_WM_UNIT_INDEX" val="1_1"/>
  <p:tag name="KSO_WM_UNIT_FILL_FORE_SCHEMECOLOR_INDEX" val="5"/>
  <p:tag name="KSO_WM_UNI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527_3*q_h_i*1_1_1"/>
  <p:tag name="KSO_WM_TEMPLATE_CATEGORY" val="diagram"/>
  <p:tag name="KSO_WM_TEMPLATE_INDEX" val="20201527"/>
  <p:tag name="KSO_WM_UNIT_LAYERLEVEL" val="1_1_1"/>
  <p:tag name="KSO_WM_TAG_VERSION" val="1.0"/>
  <p:tag name="KSO_WM_BEAUTIFY_FLAG" val="#wm#"/>
  <p:tag name="KSO_WM_DIAGRAM_GROUP_CODE" val="q1-1"/>
  <p:tag name="KSO_WM_UNIT_TYPE" val="q_h_i"/>
  <p:tag name="KSO_WM_UNIT_INDEX" val="1_1_1"/>
  <p:tag name="KSO_WM_UNIT_FILL_FORE_SCHEMECOLOR_INDEX" val="5"/>
  <p:tag name="KSO_WM_UNIT_FILL_TYPE" val="1"/>
  <p:tag name="KSO_WM_UNIT_LINE_FORE_SCHEMECOLOR_INDEX" val="2"/>
  <p:tag name="KSO_WM_UNIT_LINE_FILL_TYPE" val="2"/>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527_3*q_h_i*1_2_1"/>
  <p:tag name="KSO_WM_TEMPLATE_CATEGORY" val="diagram"/>
  <p:tag name="KSO_WM_TEMPLATE_INDEX" val="20201527"/>
  <p:tag name="KSO_WM_UNIT_LAYERLEVEL" val="1_1_1"/>
  <p:tag name="KSO_WM_TAG_VERSION" val="1.0"/>
  <p:tag name="KSO_WM_BEAUTIFY_FLAG" val="#wm#"/>
  <p:tag name="KSO_WM_DIAGRAM_GROUP_CODE" val="q1-1"/>
  <p:tag name="KSO_WM_UNIT_TYPE" val="q_h_i"/>
  <p:tag name="KSO_WM_UNIT_INDEX" val="1_2_1"/>
  <p:tag name="KSO_WM_UNIT_FILL_FORE_SCHEMECOLOR_INDEX" val="5"/>
  <p:tag name="KSO_WM_UNIT_FILL_TYPE" val="1"/>
  <p:tag name="KSO_WM_UNIT_LINE_FORE_SCHEMECOLOR_INDEX" val="2"/>
  <p:tag name="KSO_WM_UNIT_LINE_FILL_TYPE" val="2"/>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527_3*q_h_i*1_3_1"/>
  <p:tag name="KSO_WM_TEMPLATE_CATEGORY" val="diagram"/>
  <p:tag name="KSO_WM_TEMPLATE_INDEX" val="20201527"/>
  <p:tag name="KSO_WM_UNIT_LAYERLEVEL" val="1_1_1"/>
  <p:tag name="KSO_WM_TAG_VERSION" val="1.0"/>
  <p:tag name="KSO_WM_BEAUTIFY_FLAG" val="#wm#"/>
  <p:tag name="KSO_WM_DIAGRAM_GROUP_CODE" val="q1-1"/>
  <p:tag name="KSO_WM_UNIT_TYPE" val="q_h_i"/>
  <p:tag name="KSO_WM_UNIT_INDEX" val="1_3_1"/>
  <p:tag name="KSO_WM_UNIT_FILL_FORE_SCHEMECOLOR_INDEX" val="5"/>
  <p:tag name="KSO_WM_UNIT_FILL_TYPE" val="1"/>
  <p:tag name="KSO_WM_UNIT_LINE_FORE_SCHEMECOLOR_INDEX" val="2"/>
  <p:tag name="KSO_WM_UNIT_LINE_FILL_TYPE" val="2"/>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527_3*q_h_i*1_4_1"/>
  <p:tag name="KSO_WM_TEMPLATE_CATEGORY" val="diagram"/>
  <p:tag name="KSO_WM_TEMPLATE_INDEX" val="20201527"/>
  <p:tag name="KSO_WM_UNIT_LAYERLEVEL" val="1_1_1"/>
  <p:tag name="KSO_WM_TAG_VERSION" val="1.0"/>
  <p:tag name="KSO_WM_BEAUTIFY_FLAG" val="#wm#"/>
  <p:tag name="KSO_WM_DIAGRAM_GROUP_CODE" val="q1-1"/>
  <p:tag name="KSO_WM_UNIT_TYPE" val="q_h_i"/>
  <p:tag name="KSO_WM_UNIT_INDEX" val="1_4_1"/>
  <p:tag name="KSO_WM_UNIT_FILL_FORE_SCHEMECOLOR_INDEX" val="5"/>
  <p:tag name="KSO_WM_UNIT_FILL_TYPE" val="1"/>
  <p:tag name="KSO_WM_UNIT_LINE_FORE_SCHEMECOLOR_INDEX" val="2"/>
  <p:tag name="KSO_WM_UNIT_LINE_FILL_TYPE" val="2"/>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527_3*q_h_i*1_5_1"/>
  <p:tag name="KSO_WM_TEMPLATE_CATEGORY" val="diagram"/>
  <p:tag name="KSO_WM_TEMPLATE_INDEX" val="20201527"/>
  <p:tag name="KSO_WM_UNIT_LAYERLEVEL" val="1_1_1"/>
  <p:tag name="KSO_WM_TAG_VERSION" val="1.0"/>
  <p:tag name="KSO_WM_BEAUTIFY_FLAG" val="#wm#"/>
  <p:tag name="KSO_WM_DIAGRAM_GROUP_CODE" val="q1-1"/>
  <p:tag name="KSO_WM_UNIT_TYPE" val="q_h_i"/>
  <p:tag name="KSO_WM_UNIT_INDEX" val="1_5_1"/>
  <p:tag name="KSO_WM_UNIT_FILL_FORE_SCHEMECOLOR_INDEX" val="5"/>
  <p:tag name="KSO_WM_UNIT_FILL_TYPE" val="1"/>
  <p:tag name="KSO_WM_UNIT_LINE_FORE_SCHEMECOLOR_INDEX" val="2"/>
  <p:tag name="KSO_WM_UNIT_LINE_FILL_TYPE" val="2"/>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527_3*q_h_i*1_2_2"/>
  <p:tag name="KSO_WM_TEMPLATE_CATEGORY" val="diagram"/>
  <p:tag name="KSO_WM_TEMPLATE_INDEX" val="20201527"/>
  <p:tag name="KSO_WM_UNIT_LAYERLEVEL" val="1_1_1"/>
  <p:tag name="KSO_WM_TAG_VERSION" val="1.0"/>
  <p:tag name="KSO_WM_BEAUTIFY_FLAG" val="#wm#"/>
  <p:tag name="KSO_WM_DIAGRAM_GROUP_CODE" val="q1-1"/>
  <p:tag name="KSO_WM_UNIT_TYPE" val="q_h_i"/>
  <p:tag name="KSO_WM_UNIT_INDEX" val="1_2_2"/>
  <p:tag name="KSO_WM_UNIT_LINE_FORE_SCHEMECOLOR_INDEX" val="14"/>
  <p:tag name="KSO_WM_UNIT_LINE_FILL_TYPE" val="2"/>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527_3*q_h_i*1_3_2"/>
  <p:tag name="KSO_WM_TEMPLATE_CATEGORY" val="diagram"/>
  <p:tag name="KSO_WM_TEMPLATE_INDEX" val="20201527"/>
  <p:tag name="KSO_WM_UNIT_LAYERLEVEL" val="1_1_1"/>
  <p:tag name="KSO_WM_TAG_VERSION" val="1.0"/>
  <p:tag name="KSO_WM_BEAUTIFY_FLAG" val="#wm#"/>
  <p:tag name="KSO_WM_DIAGRAM_GROUP_CODE" val="q1-1"/>
  <p:tag name="KSO_WM_UNIT_TYPE" val="q_h_i"/>
  <p:tag name="KSO_WM_UNIT_INDEX" val="1_3_2"/>
  <p:tag name="KSO_WM_UNIT_LINE_FORE_SCHEMECOLOR_INDEX" val="14"/>
  <p:tag name="KSO_WM_UNIT_LINE_FILL_TYPE" val="2"/>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527_3*q_h_i*1_4_2"/>
  <p:tag name="KSO_WM_TEMPLATE_CATEGORY" val="diagram"/>
  <p:tag name="KSO_WM_TEMPLATE_INDEX" val="20201527"/>
  <p:tag name="KSO_WM_UNIT_LAYERLEVEL" val="1_1_1"/>
  <p:tag name="KSO_WM_TAG_VERSION" val="1.0"/>
  <p:tag name="KSO_WM_BEAUTIFY_FLAG" val="#wm#"/>
  <p:tag name="KSO_WM_DIAGRAM_GROUP_CODE" val="q1-1"/>
  <p:tag name="KSO_WM_UNIT_TYPE" val="q_h_i"/>
  <p:tag name="KSO_WM_UNIT_INDEX" val="1_4_2"/>
  <p:tag name="KSO_WM_UNIT_LINE_FORE_SCHEMECOLOR_INDEX" val="14"/>
  <p:tag name="KSO_WM_UNIT_LINE_FILL_TYPE" val="2"/>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527_3*q_h_i*1_1_2"/>
  <p:tag name="KSO_WM_TEMPLATE_CATEGORY" val="diagram"/>
  <p:tag name="KSO_WM_TEMPLATE_INDEX" val="20201527"/>
  <p:tag name="KSO_WM_UNIT_LAYERLEVEL" val="1_1_1"/>
  <p:tag name="KSO_WM_TAG_VERSION" val="1.0"/>
  <p:tag name="KSO_WM_BEAUTIFY_FLAG" val="#wm#"/>
  <p:tag name="KSO_WM_DIAGRAM_GROUP_CODE" val="q1-1"/>
  <p:tag name="KSO_WM_UNIT_TYPE" val="q_h_i"/>
  <p:tag name="KSO_WM_UNIT_INDEX" val="1_1_2"/>
  <p:tag name="KSO_WM_UNIT_LINE_FORE_SCHEMECOLOR_INDEX" val="14"/>
  <p:tag name="KSO_WM_UNIT_LINE_FILL_TYPE" val="2"/>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527_3*q_h_i*1_5_2"/>
  <p:tag name="KSO_WM_TEMPLATE_CATEGORY" val="diagram"/>
  <p:tag name="KSO_WM_TEMPLATE_INDEX" val="20201527"/>
  <p:tag name="KSO_WM_UNIT_LAYERLEVEL" val="1_1_1"/>
  <p:tag name="KSO_WM_TAG_VERSION" val="1.0"/>
  <p:tag name="KSO_WM_BEAUTIFY_FLAG" val="#wm#"/>
  <p:tag name="KSO_WM_DIAGRAM_GROUP_CODE" val="q1-1"/>
  <p:tag name="KSO_WM_UNIT_TYPE" val="q_h_i"/>
  <p:tag name="KSO_WM_UNIT_INDEX" val="1_5_2"/>
  <p:tag name="KSO_WM_UNIT_LINE_FORE_SCHEMECOLOR_INDEX" val="14"/>
  <p:tag name="KSO_WM_UNIT_LINE_FILL_TYPE" val="2"/>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527_3*q_h_f*1_1_1"/>
  <p:tag name="KSO_WM_TEMPLATE_CATEGORY" val="diagram"/>
  <p:tag name="KSO_WM_TEMPLATE_INDEX" val="20201527"/>
  <p:tag name="KSO_WM_UNIT_LAYERLEVEL" val="1_1_1"/>
  <p:tag name="KSO_WM_TAG_VERSION" val="1.0"/>
  <p:tag name="KSO_WM_BEAUTIFY_FLAG" val="#wm#"/>
  <p:tag name="KSO_WM_UNIT_NOCLEAR" val="0"/>
  <p:tag name="KSO_WM_UNIT_VALUE" val="54"/>
  <p:tag name="KSO_WM_DIAGRAM_GROUP_CODE" val="q1-1"/>
  <p:tag name="KSO_WM_UNIT_TYPE" val="q_h_f"/>
  <p:tag name="KSO_WM_UNIT_INDEX" val="1_1_1"/>
  <p:tag name="KSO_WM_UNIT_PRESET_TEXT" val="单击此处添加文本具体内容，简明扼要的阐述您的观点。"/>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527_3*q_h_f*1_2_1"/>
  <p:tag name="KSO_WM_TEMPLATE_CATEGORY" val="diagram"/>
  <p:tag name="KSO_WM_TEMPLATE_INDEX" val="20201527"/>
  <p:tag name="KSO_WM_UNIT_LAYERLEVEL" val="1_1_1"/>
  <p:tag name="KSO_WM_TAG_VERSION" val="1.0"/>
  <p:tag name="KSO_WM_BEAUTIFY_FLAG" val="#wm#"/>
  <p:tag name="KSO_WM_UNIT_NOCLEAR" val="0"/>
  <p:tag name="KSO_WM_UNIT_VALUE" val="51"/>
  <p:tag name="KSO_WM_DIAGRAM_GROUP_CODE" val="q1-1"/>
  <p:tag name="KSO_WM_UNIT_TYPE" val="q_h_f"/>
  <p:tag name="KSO_WM_UNIT_INDEX" val="1_2_1"/>
  <p:tag name="KSO_WM_UNIT_PRESET_TEXT" val="单击此处添加文本具体内容，简明扼要的阐述您的观点。"/>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527_3*q_h_f*1_5_1"/>
  <p:tag name="KSO_WM_TEMPLATE_CATEGORY" val="diagram"/>
  <p:tag name="KSO_WM_TEMPLATE_INDEX" val="20201527"/>
  <p:tag name="KSO_WM_UNIT_LAYERLEVEL" val="1_1_1"/>
  <p:tag name="KSO_WM_TAG_VERSION" val="1.0"/>
  <p:tag name="KSO_WM_BEAUTIFY_FLAG" val="#wm#"/>
  <p:tag name="KSO_WM_UNIT_NOCLEAR" val="0"/>
  <p:tag name="KSO_WM_UNIT_VALUE" val="54"/>
  <p:tag name="KSO_WM_DIAGRAM_GROUP_CODE" val="q1-1"/>
  <p:tag name="KSO_WM_UNIT_TYPE" val="q_h_f"/>
  <p:tag name="KSO_WM_UNIT_INDEX" val="1_5_1"/>
  <p:tag name="KSO_WM_UNIT_PRESET_TEXT" val="单击此处添加文本具体内容，简明扼要的阐述您的观点。"/>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527_3*q_h_f*1_3_1"/>
  <p:tag name="KSO_WM_TEMPLATE_CATEGORY" val="diagram"/>
  <p:tag name="KSO_WM_TEMPLATE_INDEX" val="20201527"/>
  <p:tag name="KSO_WM_UNIT_LAYERLEVEL" val="1_1_1"/>
  <p:tag name="KSO_WM_TAG_VERSION" val="1.0"/>
  <p:tag name="KSO_WM_BEAUTIFY_FLAG" val="#wm#"/>
  <p:tag name="KSO_WM_UNIT_NOCLEAR" val="0"/>
  <p:tag name="KSO_WM_UNIT_VALUE" val="51"/>
  <p:tag name="KSO_WM_DIAGRAM_GROUP_CODE" val="q1-1"/>
  <p:tag name="KSO_WM_UNIT_TYPE" val="q_h_f"/>
  <p:tag name="KSO_WM_UNIT_INDEX" val="1_3_1"/>
  <p:tag name="KSO_WM_UNIT_PRESET_TEXT" val="单击此处添加文本具体内容，简明扼要的阐述您的观点。"/>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527_3*q_h_f*1_4_1"/>
  <p:tag name="KSO_WM_TEMPLATE_CATEGORY" val="diagram"/>
  <p:tag name="KSO_WM_TEMPLATE_INDEX" val="20201527"/>
  <p:tag name="KSO_WM_UNIT_LAYERLEVEL" val="1_1_1"/>
  <p:tag name="KSO_WM_TAG_VERSION" val="1.0"/>
  <p:tag name="KSO_WM_BEAUTIFY_FLAG" val="#wm#"/>
  <p:tag name="KSO_WM_UNIT_NOCLEAR" val="0"/>
  <p:tag name="KSO_WM_UNIT_VALUE" val="54"/>
  <p:tag name="KSO_WM_DIAGRAM_GROUP_CODE" val="q1-1"/>
  <p:tag name="KSO_WM_UNIT_TYPE" val="q_h_f"/>
  <p:tag name="KSO_WM_UNIT_INDEX" val="1_4_1"/>
  <p:tag name="KSO_WM_UNIT_PRESET_TEXT" val="单击此处添加文本具体内容，简明扼要的阐述您的观点。"/>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40.xml><?xml version="1.0" encoding="utf-8"?>
<p:tagLst xmlns:a="http://schemas.openxmlformats.org/drawingml/2006/main" xmlns:r="http://schemas.openxmlformats.org/officeDocument/2006/relationships" xmlns:p="http://schemas.openxmlformats.org/presentationml/2006/main">
  <p:tag name="PA" val="v3.2.0"/>
</p:tagLst>
</file>

<file path=ppt/tags/tag41.xml><?xml version="1.0" encoding="utf-8"?>
<p:tagLst xmlns:a="http://schemas.openxmlformats.org/drawingml/2006/main" xmlns:r="http://schemas.openxmlformats.org/officeDocument/2006/relationships" xmlns:p="http://schemas.openxmlformats.org/presentationml/2006/main">
  <p:tag name="PA" val="v3.2.0"/>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diagram160476_3*m_i*1_1"/>
  <p:tag name="KSO_WM_TEMPLATE_CATEGORY" val="diagram"/>
  <p:tag name="KSO_WM_TEMPLATE_INDEX" val="160476"/>
  <p:tag name="KSO_WM_UNIT_LAYERLEVEL" val="1_1"/>
  <p:tag name="KSO_WM_TAG_VERSION" val="1.0"/>
  <p:tag name="KSO_WM_BEAUTIFY_FLAG" val="#wm#"/>
  <p:tag name="KSO_WM_UNIT_LINE_FORE_SCHEMECOLOR_INDEX" val="6"/>
  <p:tag name="KSO_WM_UNIT_LINE_FILL_TYPE" val="2"/>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160476_3*m_h_i*1_1_1"/>
  <p:tag name="KSO_WM_TEMPLATE_CATEGORY" val="diagram"/>
  <p:tag name="KSO_WM_TEMPLATE_INDEX" val="160476"/>
  <p:tag name="KSO_WM_UNIT_LAYERLEVEL" val="1_1_1"/>
  <p:tag name="KSO_WM_TAG_VERSION" val="1.0"/>
  <p:tag name="KSO_WM_BEAUTIFY_FLAG" val="#wm#"/>
  <p:tag name="KSO_WM_UNIT_LINE_FORE_SCHEMECOLOR_INDEX" val="6"/>
  <p:tag name="KSO_WM_UNIT_LINE_FILL_TYPE" val="2"/>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160476_3*m_h_i*1_2_1"/>
  <p:tag name="KSO_WM_TEMPLATE_CATEGORY" val="diagram"/>
  <p:tag name="KSO_WM_TEMPLATE_INDEX" val="160476"/>
  <p:tag name="KSO_WM_UNIT_LAYERLEVEL" val="1_1_1"/>
  <p:tag name="KSO_WM_TAG_VERSION" val="1.0"/>
  <p:tag name="KSO_WM_BEAUTIFY_FLAG" val="#wm#"/>
  <p:tag name="KSO_WM_UNIT_LINE_FORE_SCHEMECOLOR_INDEX" val="6"/>
  <p:tag name="KSO_WM_UNIT_LINE_FILL_TYPE" val="2"/>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160476_3*m_h_i*1_3_1"/>
  <p:tag name="KSO_WM_TEMPLATE_CATEGORY" val="diagram"/>
  <p:tag name="KSO_WM_TEMPLATE_INDEX" val="160476"/>
  <p:tag name="KSO_WM_UNIT_LAYERLEVEL" val="1_1_1"/>
  <p:tag name="KSO_WM_TAG_VERSION" val="1.0"/>
  <p:tag name="KSO_WM_BEAUTIFY_FLAG" val="#wm#"/>
  <p:tag name="KSO_WM_UNIT_LINE_FORE_SCHEMECOLOR_INDEX" val="6"/>
  <p:tag name="KSO_WM_UNIT_LINE_FILL_TYPE" val="2"/>
</p:tagLst>
</file>

<file path=ppt/tags/tag46.xml><?xml version="1.0" encoding="utf-8"?>
<p:tagLst xmlns:a="http://schemas.openxmlformats.org/drawingml/2006/main" xmlns:r="http://schemas.openxmlformats.org/officeDocument/2006/relationships" xmlns:p="http://schemas.openxmlformats.org/presentationml/2006/main">
  <p:tag name="PA" val="v3.2.0"/>
</p:tagLst>
</file>

<file path=ppt/tags/tag47.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社会心理学">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社会心理学" id="{09DFB0CC-3558-40C8-82B0-BDEC34A444CD}" vid="{1330D113-5CF1-4A21-BAD2-ED496E448C04}"/>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1330</TotalTime>
  <Words>3192</Words>
  <Application>Microsoft Macintosh PowerPoint</Application>
  <PresentationFormat>宽屏</PresentationFormat>
  <Paragraphs>434</Paragraphs>
  <Slides>41</Slides>
  <Notes>9</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41</vt:i4>
      </vt:variant>
    </vt:vector>
  </HeadingPairs>
  <TitlesOfParts>
    <vt:vector size="56" baseType="lpstr">
      <vt:lpstr>等线</vt:lpstr>
      <vt:lpstr>等线 Light</vt:lpstr>
      <vt:lpstr>华文新魏</vt:lpstr>
      <vt:lpstr>华文中宋</vt:lpstr>
      <vt:lpstr>楷体</vt:lpstr>
      <vt:lpstr>微软雅黑</vt:lpstr>
      <vt:lpstr>微软雅黑</vt:lpstr>
      <vt:lpstr>Arial</vt:lpstr>
      <vt:lpstr>Helvetica Neue</vt:lpstr>
      <vt:lpstr>Impact</vt:lpstr>
      <vt:lpstr>Tw Cen MT</vt:lpstr>
      <vt:lpstr>Wingdings</vt:lpstr>
      <vt:lpstr>Office 主题​​</vt:lpstr>
      <vt:lpstr>社会心理学</vt:lpstr>
      <vt:lpstr>自定义设计方案</vt:lpstr>
      <vt:lpstr>PowerPoint 演示文稿</vt:lpstr>
      <vt:lpstr>第一节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第四节</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Yuyi</dc:creator>
  <cp:lastModifiedBy>Lu Zhiyu</cp:lastModifiedBy>
  <cp:revision>109</cp:revision>
  <dcterms:created xsi:type="dcterms:W3CDTF">2021-12-04T01:25:21Z</dcterms:created>
  <dcterms:modified xsi:type="dcterms:W3CDTF">2024-12-16T10:52:41Z</dcterms:modified>
</cp:coreProperties>
</file>