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31"/>
  </p:notesMasterIdLst>
  <p:sldIdLst>
    <p:sldId id="543" r:id="rId4"/>
    <p:sldId id="544" r:id="rId5"/>
    <p:sldId id="551" r:id="rId6"/>
    <p:sldId id="552" r:id="rId7"/>
    <p:sldId id="574" r:id="rId8"/>
    <p:sldId id="553" r:id="rId9"/>
    <p:sldId id="554" r:id="rId10"/>
    <p:sldId id="555" r:id="rId11"/>
    <p:sldId id="575" r:id="rId12"/>
    <p:sldId id="576" r:id="rId13"/>
    <p:sldId id="578" r:id="rId14"/>
    <p:sldId id="557" r:id="rId15"/>
    <p:sldId id="559" r:id="rId16"/>
    <p:sldId id="560" r:id="rId17"/>
    <p:sldId id="562" r:id="rId18"/>
    <p:sldId id="563" r:id="rId19"/>
    <p:sldId id="564" r:id="rId20"/>
    <p:sldId id="565" r:id="rId21"/>
    <p:sldId id="566" r:id="rId22"/>
    <p:sldId id="567" r:id="rId23"/>
    <p:sldId id="568" r:id="rId24"/>
    <p:sldId id="569" r:id="rId25"/>
    <p:sldId id="313" r:id="rId26"/>
    <p:sldId id="570" r:id="rId27"/>
    <p:sldId id="571" r:id="rId28"/>
    <p:sldId id="577" r:id="rId29"/>
    <p:sldId id="573"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26" autoAdjust="0"/>
    <p:restoredTop sz="94630"/>
  </p:normalViewPr>
  <p:slideViewPr>
    <p:cSldViewPr snapToGrid="0">
      <p:cViewPr varScale="1">
        <p:scale>
          <a:sx n="54" d="100"/>
          <a:sy n="54" d="100"/>
        </p:scale>
        <p:origin x="216" y="15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09C81-38FC-423E-98B0-3D5F275EB448}" type="datetimeFigureOut">
              <a:rPr lang="zh-CN" altLang="en-US" smtClean="0"/>
              <a:pPr/>
              <a:t>2024/10/15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139D7F-72A9-4CC7-BC70-4F8764936F2D}" type="slidenum">
              <a:rPr lang="zh-CN" altLang="en-US" smtClean="0"/>
              <a:pPr/>
              <a:t>‹#›</a:t>
            </a:fld>
            <a:endParaRPr lang="zh-CN" altLang="en-US"/>
          </a:p>
        </p:txBody>
      </p:sp>
    </p:spTree>
    <p:extLst>
      <p:ext uri="{BB962C8B-B14F-4D97-AF65-F5344CB8AC3E}">
        <p14:creationId xmlns:p14="http://schemas.microsoft.com/office/powerpoint/2010/main" val="3736817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A5BC0-A08D-45EE-B863-F33CB5E55B4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23B0800-F737-4FAF-8301-211CACEC9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8799C50-49AE-459D-9BF3-1C97985EF809}"/>
              </a:ext>
            </a:extLst>
          </p:cNvPr>
          <p:cNvSpPr>
            <a:spLocks noGrp="1"/>
          </p:cNvSpPr>
          <p:nvPr>
            <p:ph type="dt" sz="half" idx="10"/>
          </p:nvPr>
        </p:nvSpPr>
        <p:spPr/>
        <p:txBody>
          <a:bodyPr/>
          <a:lstStyle/>
          <a:p>
            <a:fld id="{2E88F40E-9197-4111-8AB5-C366FB9E7A29}" type="datetimeFigureOut">
              <a:rPr lang="zh-CN" altLang="en-US" smtClean="0"/>
              <a:pPr/>
              <a:t>2024/10/15</a:t>
            </a:fld>
            <a:endParaRPr lang="zh-CN" altLang="en-US"/>
          </a:p>
        </p:txBody>
      </p:sp>
      <p:sp>
        <p:nvSpPr>
          <p:cNvPr id="5" name="页脚占位符 4">
            <a:extLst>
              <a:ext uri="{FF2B5EF4-FFF2-40B4-BE49-F238E27FC236}">
                <a16:creationId xmlns:a16="http://schemas.microsoft.com/office/drawing/2014/main" id="{EAD4F848-FD51-406C-B84E-021E28C7E6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6D4D94-E888-4A13-A1D9-D8A3005ABF23}"/>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1430226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DB105-8B9D-4387-B83A-B8C45A2DD6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E59077F-708D-46E7-8759-C82D238D5F2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FB0923-20E6-43FC-8F2B-A4A2596F93B8}"/>
              </a:ext>
            </a:extLst>
          </p:cNvPr>
          <p:cNvSpPr>
            <a:spLocks noGrp="1"/>
          </p:cNvSpPr>
          <p:nvPr>
            <p:ph type="dt" sz="half" idx="10"/>
          </p:nvPr>
        </p:nvSpPr>
        <p:spPr/>
        <p:txBody>
          <a:bodyPr/>
          <a:lstStyle/>
          <a:p>
            <a:fld id="{2E88F40E-9197-4111-8AB5-C366FB9E7A29}" type="datetimeFigureOut">
              <a:rPr lang="zh-CN" altLang="en-US" smtClean="0"/>
              <a:pPr/>
              <a:t>2024/10/15</a:t>
            </a:fld>
            <a:endParaRPr lang="zh-CN" altLang="en-US"/>
          </a:p>
        </p:txBody>
      </p:sp>
      <p:sp>
        <p:nvSpPr>
          <p:cNvPr id="5" name="页脚占位符 4">
            <a:extLst>
              <a:ext uri="{FF2B5EF4-FFF2-40B4-BE49-F238E27FC236}">
                <a16:creationId xmlns:a16="http://schemas.microsoft.com/office/drawing/2014/main" id="{EA29E05A-F0FA-4064-9063-EF61C03917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57D59B-2029-45B6-939B-DBDF79EE15FE}"/>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852132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DBBC2B5-9EF1-464B-B3C9-2DDBA6613F5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4D9D7A-1D08-4221-9EFC-1F24A63E51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04E3CF-CF15-4BA2-925C-3ADB7B46AAD9}"/>
              </a:ext>
            </a:extLst>
          </p:cNvPr>
          <p:cNvSpPr>
            <a:spLocks noGrp="1"/>
          </p:cNvSpPr>
          <p:nvPr>
            <p:ph type="dt" sz="half" idx="10"/>
          </p:nvPr>
        </p:nvSpPr>
        <p:spPr/>
        <p:txBody>
          <a:bodyPr/>
          <a:lstStyle/>
          <a:p>
            <a:fld id="{2E88F40E-9197-4111-8AB5-C366FB9E7A29}" type="datetimeFigureOut">
              <a:rPr lang="zh-CN" altLang="en-US" smtClean="0"/>
              <a:pPr/>
              <a:t>2024/10/15</a:t>
            </a:fld>
            <a:endParaRPr lang="zh-CN" altLang="en-US"/>
          </a:p>
        </p:txBody>
      </p:sp>
      <p:sp>
        <p:nvSpPr>
          <p:cNvPr id="5" name="页脚占位符 4">
            <a:extLst>
              <a:ext uri="{FF2B5EF4-FFF2-40B4-BE49-F238E27FC236}">
                <a16:creationId xmlns:a16="http://schemas.microsoft.com/office/drawing/2014/main" id="{D149E99B-2C47-40F0-8109-70291CAA60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98878B-C0DB-4CC9-A353-6CBC16E04815}"/>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1805810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A5BC0-A08D-45EE-B863-F33CB5E55B4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23B0800-F737-4FAF-8301-211CACEC9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8799C50-49AE-459D-9BF3-1C97985EF809}"/>
              </a:ext>
            </a:extLst>
          </p:cNvPr>
          <p:cNvSpPr>
            <a:spLocks noGrp="1"/>
          </p:cNvSpPr>
          <p:nvPr>
            <p:ph type="dt" sz="half" idx="10"/>
          </p:nvPr>
        </p:nvSpPr>
        <p:spPr/>
        <p:txBody>
          <a:bodyPr/>
          <a:lstStyle/>
          <a:p>
            <a:fld id="{2E88F40E-9197-4111-8AB5-C366FB9E7A29}" type="datetimeFigureOut">
              <a:rPr lang="zh-CN" altLang="en-US" smtClean="0"/>
              <a:pPr/>
              <a:t>2024/10/15</a:t>
            </a:fld>
            <a:endParaRPr lang="zh-CN" altLang="en-US"/>
          </a:p>
        </p:txBody>
      </p:sp>
      <p:sp>
        <p:nvSpPr>
          <p:cNvPr id="5" name="页脚占位符 4">
            <a:extLst>
              <a:ext uri="{FF2B5EF4-FFF2-40B4-BE49-F238E27FC236}">
                <a16:creationId xmlns:a16="http://schemas.microsoft.com/office/drawing/2014/main" id="{EAD4F848-FD51-406C-B84E-021E28C7E6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6D4D94-E888-4A13-A1D9-D8A3005ABF23}"/>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1332011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6935B-C309-4CEA-A76D-9D363BF0B0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47458E-0E2B-40DA-A7B9-51791730DF8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724E33-8FA9-4596-A5EB-17B230324D1D}"/>
              </a:ext>
            </a:extLst>
          </p:cNvPr>
          <p:cNvSpPr>
            <a:spLocks noGrp="1"/>
          </p:cNvSpPr>
          <p:nvPr>
            <p:ph type="dt" sz="half" idx="10"/>
          </p:nvPr>
        </p:nvSpPr>
        <p:spPr/>
        <p:txBody>
          <a:bodyPr/>
          <a:lstStyle/>
          <a:p>
            <a:fld id="{2E88F40E-9197-4111-8AB5-C366FB9E7A29}" type="datetimeFigureOut">
              <a:rPr lang="zh-CN" altLang="en-US" smtClean="0"/>
              <a:pPr/>
              <a:t>2024/10/15</a:t>
            </a:fld>
            <a:endParaRPr lang="zh-CN" altLang="en-US"/>
          </a:p>
        </p:txBody>
      </p:sp>
      <p:sp>
        <p:nvSpPr>
          <p:cNvPr id="5" name="页脚占位符 4">
            <a:extLst>
              <a:ext uri="{FF2B5EF4-FFF2-40B4-BE49-F238E27FC236}">
                <a16:creationId xmlns:a16="http://schemas.microsoft.com/office/drawing/2014/main" id="{5F13F125-3E11-4F44-AF00-49F5980C8B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3F225E-8815-4767-85E8-7411393DBE77}"/>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3892449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AA6BE-18C6-478E-A5FC-3477C0B786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28945FB-7684-4C74-9DB5-05652BA9E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1C9EDD8-D0A1-4A73-A0FD-4C4D012FAD8B}"/>
              </a:ext>
            </a:extLst>
          </p:cNvPr>
          <p:cNvSpPr>
            <a:spLocks noGrp="1"/>
          </p:cNvSpPr>
          <p:nvPr>
            <p:ph type="dt" sz="half" idx="10"/>
          </p:nvPr>
        </p:nvSpPr>
        <p:spPr/>
        <p:txBody>
          <a:bodyPr/>
          <a:lstStyle/>
          <a:p>
            <a:fld id="{2E88F40E-9197-4111-8AB5-C366FB9E7A29}" type="datetimeFigureOut">
              <a:rPr lang="zh-CN" altLang="en-US" smtClean="0"/>
              <a:pPr/>
              <a:t>2024/10/15</a:t>
            </a:fld>
            <a:endParaRPr lang="zh-CN" altLang="en-US"/>
          </a:p>
        </p:txBody>
      </p:sp>
      <p:sp>
        <p:nvSpPr>
          <p:cNvPr id="5" name="页脚占位符 4">
            <a:extLst>
              <a:ext uri="{FF2B5EF4-FFF2-40B4-BE49-F238E27FC236}">
                <a16:creationId xmlns:a16="http://schemas.microsoft.com/office/drawing/2014/main" id="{0E8BE818-DDAE-48B5-9D05-62C74D336B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1D1386-9E35-4800-9D8B-4DA1E383C075}"/>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pic>
        <p:nvPicPr>
          <p:cNvPr id="7" name="图片 6">
            <a:extLst>
              <a:ext uri="{FF2B5EF4-FFF2-40B4-BE49-F238E27FC236}">
                <a16:creationId xmlns:a16="http://schemas.microsoft.com/office/drawing/2014/main" id="{5F3BE72B-7CD2-4408-8B4A-909BEB8F3D0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624" t="3696" r="7783" b="32380"/>
          <a:stretch/>
        </p:blipFill>
        <p:spPr>
          <a:xfrm>
            <a:off x="0" y="-26894"/>
            <a:ext cx="12166899" cy="6895652"/>
          </a:xfrm>
          <a:prstGeom prst="rtTriangle">
            <a:avLst/>
          </a:prstGeom>
        </p:spPr>
      </p:pic>
      <p:sp>
        <p:nvSpPr>
          <p:cNvPr id="8" name="矩形 7">
            <a:extLst>
              <a:ext uri="{FF2B5EF4-FFF2-40B4-BE49-F238E27FC236}">
                <a16:creationId xmlns:a16="http://schemas.microsoft.com/office/drawing/2014/main" id="{321FA5D7-E6A0-4E48-813A-260C6B098CD1}"/>
              </a:ext>
            </a:extLst>
          </p:cNvPr>
          <p:cNvSpPr/>
          <p:nvPr userDrawn="1"/>
        </p:nvSpPr>
        <p:spPr>
          <a:xfrm>
            <a:off x="489568" y="278342"/>
            <a:ext cx="11212865" cy="6301317"/>
          </a:xfrm>
          <a:prstGeom prst="rect">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a:extLst>
              <a:ext uri="{FF2B5EF4-FFF2-40B4-BE49-F238E27FC236}">
                <a16:creationId xmlns:a16="http://schemas.microsoft.com/office/drawing/2014/main" id="{A9891416-3538-4018-93BF-CA4172AFC5DF}"/>
              </a:ext>
            </a:extLst>
          </p:cNvPr>
          <p:cNvSpPr>
            <a:spLocks noGrp="1"/>
          </p:cNvSpPr>
          <p:nvPr>
            <p:ph type="title"/>
          </p:nvPr>
        </p:nvSpPr>
        <p:spPr>
          <a:xfrm>
            <a:off x="675698" y="4223127"/>
            <a:ext cx="5419185" cy="895350"/>
          </a:xfrm>
          <a:prstGeom prst="rect">
            <a:avLst/>
          </a:prstGeo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10" name="文本占位符 2">
            <a:extLst>
              <a:ext uri="{FF2B5EF4-FFF2-40B4-BE49-F238E27FC236}">
                <a16:creationId xmlns:a16="http://schemas.microsoft.com/office/drawing/2014/main" id="{DBA82130-DD6F-446C-B32C-2717854023BC}"/>
              </a:ext>
            </a:extLst>
          </p:cNvPr>
          <p:cNvSpPr>
            <a:spLocks noGrp="1"/>
          </p:cNvSpPr>
          <p:nvPr>
            <p:ph type="body" idx="1"/>
          </p:nvPr>
        </p:nvSpPr>
        <p:spPr>
          <a:xfrm>
            <a:off x="676814" y="5118477"/>
            <a:ext cx="5419185" cy="1015623"/>
          </a:xfrm>
          <a:prstGeom prst="rect">
            <a:avLst/>
          </a:prstGeom>
        </p:spPr>
        <p:txBody>
          <a:bodyPr anchor="t">
            <a:normAutofit/>
          </a:bodyPr>
          <a:lstStyle>
            <a:lvl1pPr marL="0" indent="0" algn="l">
              <a:lnSpc>
                <a:spcPct val="150000"/>
              </a:lnSpc>
              <a:spcBef>
                <a:spcPts val="0"/>
              </a:spcBef>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16352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0D3DE-E410-4B6B-B22E-FB021C8186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505FEA-1AE8-4BAC-A5DE-A08490BFC40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EF7EA41-FED7-4086-BB7D-FA1FFFB3FC5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BA37564-64BF-4829-87ED-D9B7F9D766A8}"/>
              </a:ext>
            </a:extLst>
          </p:cNvPr>
          <p:cNvSpPr>
            <a:spLocks noGrp="1"/>
          </p:cNvSpPr>
          <p:nvPr>
            <p:ph type="dt" sz="half" idx="10"/>
          </p:nvPr>
        </p:nvSpPr>
        <p:spPr/>
        <p:txBody>
          <a:bodyPr/>
          <a:lstStyle/>
          <a:p>
            <a:fld id="{2E88F40E-9197-4111-8AB5-C366FB9E7A29}" type="datetimeFigureOut">
              <a:rPr lang="zh-CN" altLang="en-US" smtClean="0"/>
              <a:pPr/>
              <a:t>2024/10/15</a:t>
            </a:fld>
            <a:endParaRPr lang="zh-CN" altLang="en-US"/>
          </a:p>
        </p:txBody>
      </p:sp>
      <p:sp>
        <p:nvSpPr>
          <p:cNvPr id="6" name="页脚占位符 5">
            <a:extLst>
              <a:ext uri="{FF2B5EF4-FFF2-40B4-BE49-F238E27FC236}">
                <a16:creationId xmlns:a16="http://schemas.microsoft.com/office/drawing/2014/main" id="{DAC27BFB-BF68-4B86-AD2F-69043A4117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BC74F9-F826-4EA7-8B2F-8C8B67E01D00}"/>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1609359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57456C-BAD8-450D-A401-71E5A35592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61E1BAF-D4FB-4A62-8CA8-91EF9A2162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7DF6579-424B-4310-B3DC-DE6C75369CE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F818954-F9E7-4FCE-8286-4957AAFB8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B78AC6C-7AA2-438B-8539-BCE6D1B2F2C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126C6FB-D5CD-44D8-B6A9-A144C394CDCC}"/>
              </a:ext>
            </a:extLst>
          </p:cNvPr>
          <p:cNvSpPr>
            <a:spLocks noGrp="1"/>
          </p:cNvSpPr>
          <p:nvPr>
            <p:ph type="dt" sz="half" idx="10"/>
          </p:nvPr>
        </p:nvSpPr>
        <p:spPr/>
        <p:txBody>
          <a:bodyPr/>
          <a:lstStyle/>
          <a:p>
            <a:fld id="{2E88F40E-9197-4111-8AB5-C366FB9E7A29}" type="datetimeFigureOut">
              <a:rPr lang="zh-CN" altLang="en-US" smtClean="0"/>
              <a:pPr/>
              <a:t>2024/10/15</a:t>
            </a:fld>
            <a:endParaRPr lang="zh-CN" altLang="en-US"/>
          </a:p>
        </p:txBody>
      </p:sp>
      <p:sp>
        <p:nvSpPr>
          <p:cNvPr id="8" name="页脚占位符 7">
            <a:extLst>
              <a:ext uri="{FF2B5EF4-FFF2-40B4-BE49-F238E27FC236}">
                <a16:creationId xmlns:a16="http://schemas.microsoft.com/office/drawing/2014/main" id="{36BF6F1E-2868-42A5-B7CF-383EFFAD7EE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ABE560-975F-4556-B9A1-7B700574AE4D}"/>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3883670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19E9D0-0C27-4C8B-B0AA-4A200E40ABE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7858F5-CA57-452B-8FEE-45DA52637AAF}"/>
              </a:ext>
            </a:extLst>
          </p:cNvPr>
          <p:cNvSpPr>
            <a:spLocks noGrp="1"/>
          </p:cNvSpPr>
          <p:nvPr>
            <p:ph type="dt" sz="half" idx="10"/>
          </p:nvPr>
        </p:nvSpPr>
        <p:spPr/>
        <p:txBody>
          <a:bodyPr/>
          <a:lstStyle/>
          <a:p>
            <a:fld id="{2E88F40E-9197-4111-8AB5-C366FB9E7A29}" type="datetimeFigureOut">
              <a:rPr lang="zh-CN" altLang="en-US" smtClean="0"/>
              <a:pPr/>
              <a:t>2024/10/15</a:t>
            </a:fld>
            <a:endParaRPr lang="zh-CN" altLang="en-US"/>
          </a:p>
        </p:txBody>
      </p:sp>
      <p:sp>
        <p:nvSpPr>
          <p:cNvPr id="4" name="页脚占位符 3">
            <a:extLst>
              <a:ext uri="{FF2B5EF4-FFF2-40B4-BE49-F238E27FC236}">
                <a16:creationId xmlns:a16="http://schemas.microsoft.com/office/drawing/2014/main" id="{43D14AC6-78A7-44A8-9E57-91E5A874D2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804A86C-55CE-4E4C-8689-39D30A09CB78}"/>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2943114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CFE1F0F-2F56-4B66-A3DE-81B59A66F6D6}"/>
              </a:ext>
            </a:extLst>
          </p:cNvPr>
          <p:cNvSpPr>
            <a:spLocks noGrp="1"/>
          </p:cNvSpPr>
          <p:nvPr>
            <p:ph type="dt" sz="half" idx="10"/>
          </p:nvPr>
        </p:nvSpPr>
        <p:spPr/>
        <p:txBody>
          <a:bodyPr/>
          <a:lstStyle/>
          <a:p>
            <a:fld id="{2E88F40E-9197-4111-8AB5-C366FB9E7A29}" type="datetimeFigureOut">
              <a:rPr lang="zh-CN" altLang="en-US" smtClean="0"/>
              <a:pPr/>
              <a:t>2024/10/15</a:t>
            </a:fld>
            <a:endParaRPr lang="zh-CN" altLang="en-US"/>
          </a:p>
        </p:txBody>
      </p:sp>
      <p:sp>
        <p:nvSpPr>
          <p:cNvPr id="3" name="页脚占位符 2">
            <a:extLst>
              <a:ext uri="{FF2B5EF4-FFF2-40B4-BE49-F238E27FC236}">
                <a16:creationId xmlns:a16="http://schemas.microsoft.com/office/drawing/2014/main" id="{81E7C7DE-4B6A-4356-A9FC-A323316C3D9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7780617-3E67-4A90-9BF8-448E6492AEC7}"/>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grpSp>
        <p:nvGrpSpPr>
          <p:cNvPr id="5" name="组合 4">
            <a:extLst>
              <a:ext uri="{FF2B5EF4-FFF2-40B4-BE49-F238E27FC236}">
                <a16:creationId xmlns:a16="http://schemas.microsoft.com/office/drawing/2014/main" id="{23E682E5-2BF5-49FB-87F8-CFEAE9DB0201}"/>
              </a:ext>
            </a:extLst>
          </p:cNvPr>
          <p:cNvGrpSpPr/>
          <p:nvPr userDrawn="1"/>
        </p:nvGrpSpPr>
        <p:grpSpPr>
          <a:xfrm>
            <a:off x="223031" y="122345"/>
            <a:ext cx="11718488" cy="6612550"/>
            <a:chOff x="223031" y="122345"/>
            <a:chExt cx="11718488" cy="6612550"/>
          </a:xfrm>
        </p:grpSpPr>
        <p:grpSp>
          <p:nvGrpSpPr>
            <p:cNvPr id="6" name="组合 5">
              <a:extLst>
                <a:ext uri="{FF2B5EF4-FFF2-40B4-BE49-F238E27FC236}">
                  <a16:creationId xmlns:a16="http://schemas.microsoft.com/office/drawing/2014/main" id="{22A87494-110C-4DFE-8671-8C5A88F16FF5}"/>
                </a:ext>
              </a:extLst>
            </p:cNvPr>
            <p:cNvGrpSpPr/>
            <p:nvPr/>
          </p:nvGrpSpPr>
          <p:grpSpPr>
            <a:xfrm>
              <a:off x="223031" y="122345"/>
              <a:ext cx="934049" cy="265879"/>
              <a:chOff x="1643460" y="3128803"/>
              <a:chExt cx="3165103" cy="900953"/>
            </a:xfrm>
          </p:grpSpPr>
          <p:sp>
            <p:nvSpPr>
              <p:cNvPr id="10" name="椭圆 9">
                <a:extLst>
                  <a:ext uri="{FF2B5EF4-FFF2-40B4-BE49-F238E27FC236}">
                    <a16:creationId xmlns:a16="http://schemas.microsoft.com/office/drawing/2014/main" id="{607FBC24-9F65-4497-B9F9-734A144E22D3}"/>
                  </a:ext>
                </a:extLst>
              </p:cNvPr>
              <p:cNvSpPr/>
              <p:nvPr/>
            </p:nvSpPr>
            <p:spPr>
              <a:xfrm>
                <a:off x="1643460" y="3128803"/>
                <a:ext cx="900953" cy="900953"/>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管</a:t>
                </a:r>
              </a:p>
            </p:txBody>
          </p:sp>
          <p:sp>
            <p:nvSpPr>
              <p:cNvPr id="11" name="椭圆 10">
                <a:extLst>
                  <a:ext uri="{FF2B5EF4-FFF2-40B4-BE49-F238E27FC236}">
                    <a16:creationId xmlns:a16="http://schemas.microsoft.com/office/drawing/2014/main" id="{445DE24C-5578-484B-BFD7-58C2BC0A819E}"/>
                  </a:ext>
                </a:extLst>
              </p:cNvPr>
              <p:cNvSpPr/>
              <p:nvPr/>
            </p:nvSpPr>
            <p:spPr>
              <a:xfrm>
                <a:off x="2775535" y="3128803"/>
                <a:ext cx="900953" cy="900953"/>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理</a:t>
                </a:r>
              </a:p>
            </p:txBody>
          </p:sp>
          <p:sp>
            <p:nvSpPr>
              <p:cNvPr id="12" name="椭圆 11">
                <a:extLst>
                  <a:ext uri="{FF2B5EF4-FFF2-40B4-BE49-F238E27FC236}">
                    <a16:creationId xmlns:a16="http://schemas.microsoft.com/office/drawing/2014/main" id="{9EBC0715-76C8-4979-86C8-197085A14A0E}"/>
                  </a:ext>
                </a:extLst>
              </p:cNvPr>
              <p:cNvSpPr/>
              <p:nvPr/>
            </p:nvSpPr>
            <p:spPr>
              <a:xfrm>
                <a:off x="3907610" y="3128803"/>
                <a:ext cx="900953" cy="900953"/>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学</a:t>
                </a:r>
              </a:p>
            </p:txBody>
          </p:sp>
        </p:grpSp>
        <p:cxnSp>
          <p:nvCxnSpPr>
            <p:cNvPr id="7" name="直接连接符 6">
              <a:extLst>
                <a:ext uri="{FF2B5EF4-FFF2-40B4-BE49-F238E27FC236}">
                  <a16:creationId xmlns:a16="http://schemas.microsoft.com/office/drawing/2014/main" id="{F8538777-F764-42AE-8B63-9C64C20FD4B6}"/>
                </a:ext>
              </a:extLst>
            </p:cNvPr>
            <p:cNvCxnSpPr/>
            <p:nvPr/>
          </p:nvCxnSpPr>
          <p:spPr>
            <a:xfrm>
              <a:off x="1244762" y="260131"/>
              <a:ext cx="10604860"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AB41590-E4C4-4F81-9623-D32A4C51C4AD}"/>
                </a:ext>
              </a:extLst>
            </p:cNvPr>
            <p:cNvCxnSpPr>
              <a:endCxn id="9" idx="1"/>
            </p:cNvCxnSpPr>
            <p:nvPr/>
          </p:nvCxnSpPr>
          <p:spPr>
            <a:xfrm>
              <a:off x="393548" y="6559463"/>
              <a:ext cx="10738134"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F905CDC4-9C41-458C-90A4-1F38C7F50C3D}"/>
                </a:ext>
              </a:extLst>
            </p:cNvPr>
            <p:cNvSpPr/>
            <p:nvPr/>
          </p:nvSpPr>
          <p:spPr>
            <a:xfrm>
              <a:off x="11131682" y="6384030"/>
              <a:ext cx="809837" cy="350865"/>
            </a:xfrm>
            <a:prstGeom prst="rect">
              <a:avLst/>
            </a:prstGeom>
          </p:spPr>
          <p:txBody>
            <a:bodyPr wrap="none">
              <a:spAutoFit/>
            </a:bodyPr>
            <a:lstStyle/>
            <a:p>
              <a:pPr algn="r">
                <a:lnSpc>
                  <a:spcPct val="120000"/>
                </a:lnSpc>
              </a:pPr>
              <a:r>
                <a:rPr lang="zh-CN" altLang="en-US" sz="1400" b="1" dirty="0">
                  <a:solidFill>
                    <a:srgbClr val="D9793F"/>
                  </a:solidFill>
                  <a:latin typeface="华文新魏" panose="02010800040101010101" charset="-122"/>
                  <a:ea typeface="华文新魏" panose="02010800040101010101" charset="-122"/>
                  <a:sym typeface="+mn-ea"/>
                </a:rPr>
                <a:t>第九章  </a:t>
              </a:r>
              <a:endParaRPr lang="en-US" altLang="zh-CN" sz="1400" b="1" dirty="0">
                <a:solidFill>
                  <a:srgbClr val="D9793F"/>
                </a:solidFill>
                <a:latin typeface="华文新魏" panose="02010800040101010101" charset="-122"/>
                <a:ea typeface="华文新魏" panose="02010800040101010101" charset="-122"/>
                <a:sym typeface="+mn-ea"/>
              </a:endParaRPr>
            </a:p>
          </p:txBody>
        </p:sp>
      </p:grpSp>
    </p:spTree>
    <p:extLst>
      <p:ext uri="{BB962C8B-B14F-4D97-AF65-F5344CB8AC3E}">
        <p14:creationId xmlns:p14="http://schemas.microsoft.com/office/powerpoint/2010/main" val="3167963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CAE73-A116-4573-9666-BF185AFD92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C06AFF3-A8A1-4494-B532-DD128ED06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923FCB-A8A6-428F-881B-F0830191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045637-D74F-42EF-90EF-74D084223BC8}"/>
              </a:ext>
            </a:extLst>
          </p:cNvPr>
          <p:cNvSpPr>
            <a:spLocks noGrp="1"/>
          </p:cNvSpPr>
          <p:nvPr>
            <p:ph type="dt" sz="half" idx="10"/>
          </p:nvPr>
        </p:nvSpPr>
        <p:spPr/>
        <p:txBody>
          <a:bodyPr/>
          <a:lstStyle/>
          <a:p>
            <a:fld id="{2E88F40E-9197-4111-8AB5-C366FB9E7A29}" type="datetimeFigureOut">
              <a:rPr lang="zh-CN" altLang="en-US" smtClean="0"/>
              <a:pPr/>
              <a:t>2024/10/15</a:t>
            </a:fld>
            <a:endParaRPr lang="zh-CN" altLang="en-US"/>
          </a:p>
        </p:txBody>
      </p:sp>
      <p:sp>
        <p:nvSpPr>
          <p:cNvPr id="6" name="页脚占位符 5">
            <a:extLst>
              <a:ext uri="{FF2B5EF4-FFF2-40B4-BE49-F238E27FC236}">
                <a16:creationId xmlns:a16="http://schemas.microsoft.com/office/drawing/2014/main" id="{9E759649-A3D7-427B-AE22-CAFDCB665B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39AF7E-A712-4C88-B8C5-33C9515AEDD6}"/>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119495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6935B-C309-4CEA-A76D-9D363BF0B0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47458E-0E2B-40DA-A7B9-51791730DF8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724E33-8FA9-4596-A5EB-17B230324D1D}"/>
              </a:ext>
            </a:extLst>
          </p:cNvPr>
          <p:cNvSpPr>
            <a:spLocks noGrp="1"/>
          </p:cNvSpPr>
          <p:nvPr>
            <p:ph type="dt" sz="half" idx="10"/>
          </p:nvPr>
        </p:nvSpPr>
        <p:spPr/>
        <p:txBody>
          <a:bodyPr/>
          <a:lstStyle/>
          <a:p>
            <a:fld id="{2E88F40E-9197-4111-8AB5-C366FB9E7A29}" type="datetimeFigureOut">
              <a:rPr lang="zh-CN" altLang="en-US" smtClean="0"/>
              <a:pPr/>
              <a:t>2024/10/15</a:t>
            </a:fld>
            <a:endParaRPr lang="zh-CN" altLang="en-US"/>
          </a:p>
        </p:txBody>
      </p:sp>
      <p:sp>
        <p:nvSpPr>
          <p:cNvPr id="5" name="页脚占位符 4">
            <a:extLst>
              <a:ext uri="{FF2B5EF4-FFF2-40B4-BE49-F238E27FC236}">
                <a16:creationId xmlns:a16="http://schemas.microsoft.com/office/drawing/2014/main" id="{5F13F125-3E11-4F44-AF00-49F5980C8B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3F225E-8815-4767-85E8-7411393DBE77}"/>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32505446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B778BA-D96A-4898-8C5A-C0BB5280CA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F3A08F1-79C9-4C99-944D-CBE6CF4D7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ED625900-25F3-4CA5-B3A1-BF359EC14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7A9DC3-59E4-4A0E-A231-8111396AD066}"/>
              </a:ext>
            </a:extLst>
          </p:cNvPr>
          <p:cNvSpPr>
            <a:spLocks noGrp="1"/>
          </p:cNvSpPr>
          <p:nvPr>
            <p:ph type="dt" sz="half" idx="10"/>
          </p:nvPr>
        </p:nvSpPr>
        <p:spPr/>
        <p:txBody>
          <a:bodyPr/>
          <a:lstStyle/>
          <a:p>
            <a:fld id="{2E88F40E-9197-4111-8AB5-C366FB9E7A29}" type="datetimeFigureOut">
              <a:rPr lang="zh-CN" altLang="en-US" smtClean="0"/>
              <a:pPr/>
              <a:t>2024/10/15</a:t>
            </a:fld>
            <a:endParaRPr lang="zh-CN" altLang="en-US"/>
          </a:p>
        </p:txBody>
      </p:sp>
      <p:sp>
        <p:nvSpPr>
          <p:cNvPr id="6" name="页脚占位符 5">
            <a:extLst>
              <a:ext uri="{FF2B5EF4-FFF2-40B4-BE49-F238E27FC236}">
                <a16:creationId xmlns:a16="http://schemas.microsoft.com/office/drawing/2014/main" id="{3E82A7C9-5285-4F64-9BE6-7277FBCC6C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0D6B8A-B698-408E-AC2E-132EB7FF3A72}"/>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29169950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DB105-8B9D-4387-B83A-B8C45A2DD6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E59077F-708D-46E7-8759-C82D238D5F2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FB0923-20E6-43FC-8F2B-A4A2596F93B8}"/>
              </a:ext>
            </a:extLst>
          </p:cNvPr>
          <p:cNvSpPr>
            <a:spLocks noGrp="1"/>
          </p:cNvSpPr>
          <p:nvPr>
            <p:ph type="dt" sz="half" idx="10"/>
          </p:nvPr>
        </p:nvSpPr>
        <p:spPr/>
        <p:txBody>
          <a:bodyPr/>
          <a:lstStyle/>
          <a:p>
            <a:fld id="{2E88F40E-9197-4111-8AB5-C366FB9E7A29}" type="datetimeFigureOut">
              <a:rPr lang="zh-CN" altLang="en-US" smtClean="0"/>
              <a:pPr/>
              <a:t>2024/10/15</a:t>
            </a:fld>
            <a:endParaRPr lang="zh-CN" altLang="en-US"/>
          </a:p>
        </p:txBody>
      </p:sp>
      <p:sp>
        <p:nvSpPr>
          <p:cNvPr id="5" name="页脚占位符 4">
            <a:extLst>
              <a:ext uri="{FF2B5EF4-FFF2-40B4-BE49-F238E27FC236}">
                <a16:creationId xmlns:a16="http://schemas.microsoft.com/office/drawing/2014/main" id="{EA29E05A-F0FA-4064-9063-EF61C03917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57D59B-2029-45B6-939B-DBDF79EE15FE}"/>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18893302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DBBC2B5-9EF1-464B-B3C9-2DDBA6613F5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4D9D7A-1D08-4221-9EFC-1F24A63E51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04E3CF-CF15-4BA2-925C-3ADB7B46AAD9}"/>
              </a:ext>
            </a:extLst>
          </p:cNvPr>
          <p:cNvSpPr>
            <a:spLocks noGrp="1"/>
          </p:cNvSpPr>
          <p:nvPr>
            <p:ph type="dt" sz="half" idx="10"/>
          </p:nvPr>
        </p:nvSpPr>
        <p:spPr/>
        <p:txBody>
          <a:bodyPr/>
          <a:lstStyle/>
          <a:p>
            <a:fld id="{2E88F40E-9197-4111-8AB5-C366FB9E7A29}" type="datetimeFigureOut">
              <a:rPr lang="zh-CN" altLang="en-US" smtClean="0"/>
              <a:pPr/>
              <a:t>2024/10/15</a:t>
            </a:fld>
            <a:endParaRPr lang="zh-CN" altLang="en-US"/>
          </a:p>
        </p:txBody>
      </p:sp>
      <p:sp>
        <p:nvSpPr>
          <p:cNvPr id="5" name="页脚占位符 4">
            <a:extLst>
              <a:ext uri="{FF2B5EF4-FFF2-40B4-BE49-F238E27FC236}">
                <a16:creationId xmlns:a16="http://schemas.microsoft.com/office/drawing/2014/main" id="{D149E99B-2C47-40F0-8109-70291CAA60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98878B-C0DB-4CC9-A353-6CBC16E04815}"/>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2395788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userDrawn="1">
  <p:cSld name="1_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7624" t="3696" r="7783" b="32380"/>
          <a:stretch/>
        </p:blipFill>
        <p:spPr>
          <a:xfrm>
            <a:off x="0" y="-26894"/>
            <a:ext cx="12166899" cy="6895652"/>
          </a:xfrm>
          <a:prstGeom prst="rtTriangle">
            <a:avLst/>
          </a:prstGeom>
        </p:spPr>
      </p:pic>
      <p:sp>
        <p:nvSpPr>
          <p:cNvPr id="5" name="矩形 4">
            <a:extLst>
              <a:ext uri="{FF2B5EF4-FFF2-40B4-BE49-F238E27FC236}">
                <a16:creationId xmlns:a16="http://schemas.microsoft.com/office/drawing/2014/main" id="{CB648ACB-6887-4351-840D-3DA4499ED319}"/>
              </a:ext>
            </a:extLst>
          </p:cNvPr>
          <p:cNvSpPr/>
          <p:nvPr userDrawn="1"/>
        </p:nvSpPr>
        <p:spPr>
          <a:xfrm>
            <a:off x="489568" y="278342"/>
            <a:ext cx="11212865" cy="6301317"/>
          </a:xfrm>
          <a:prstGeom prst="rect">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userDrawn="1">
            <p:ph type="title"/>
          </p:nvPr>
        </p:nvSpPr>
        <p:spPr>
          <a:xfrm>
            <a:off x="675698" y="4223127"/>
            <a:ext cx="5419185" cy="895350"/>
          </a:xfrm>
          <a:prstGeom prst="rect">
            <a:avLst/>
          </a:prstGeo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676814" y="5118477"/>
            <a:ext cx="5419185" cy="1015623"/>
          </a:xfrm>
          <a:prstGeom prst="rect">
            <a:avLst/>
          </a:prstGeom>
        </p:spPr>
        <p:txBody>
          <a:bodyPr anchor="t">
            <a:normAutofit/>
          </a:bodyPr>
          <a:lstStyle>
            <a:lvl1pPr marL="0" indent="0" algn="l">
              <a:lnSpc>
                <a:spcPct val="150000"/>
              </a:lnSpc>
              <a:spcBef>
                <a:spcPts val="0"/>
              </a:spcBef>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478416936"/>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a:xfrm>
            <a:off x="5401732" y="6240463"/>
            <a:ext cx="1388536" cy="206381"/>
          </a:xfrm>
          <a:prstGeom prst="rect">
            <a:avLst/>
          </a:prstGeom>
        </p:spPr>
        <p:txBody>
          <a:bodyPr/>
          <a:lstStyle/>
          <a:p>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a:xfrm>
            <a:off x="669924" y="6240463"/>
            <a:ext cx="4140201" cy="206381"/>
          </a:xfrm>
          <a:prstGeom prst="rect">
            <a:avLst/>
          </a:prstGeom>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a:xfrm>
            <a:off x="8610599" y="6240463"/>
            <a:ext cx="2909888" cy="206381"/>
          </a:xfrm>
          <a:prstGeom prst="rect">
            <a:avLst/>
          </a:prstGeom>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6869760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B3C39E2-DA9E-4314-ADD2-EEFDAB014EF9}" type="datetimeFigureOut">
              <a:rPr lang="zh-CN" altLang="en-US" smtClean="0"/>
              <a:pPr/>
              <a:t>2024/10/15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19570197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3C39E2-DA9E-4314-ADD2-EEFDAB014EF9}" type="datetimeFigureOut">
              <a:rPr lang="zh-CN" altLang="en-US" smtClean="0"/>
              <a:pPr/>
              <a:t>2024/10/15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41805320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B3C39E2-DA9E-4314-ADD2-EEFDAB014EF9}" type="datetimeFigureOut">
              <a:rPr lang="zh-CN" altLang="en-US" smtClean="0"/>
              <a:pPr/>
              <a:t>2024/10/15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26434826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B3C39E2-DA9E-4314-ADD2-EEFDAB014EF9}" type="datetimeFigureOut">
              <a:rPr lang="zh-CN" altLang="en-US" smtClean="0"/>
              <a:pPr/>
              <a:t>2024/10/15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27663852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B3C39E2-DA9E-4314-ADD2-EEFDAB014EF9}" type="datetimeFigureOut">
              <a:rPr lang="zh-CN" altLang="en-US" smtClean="0"/>
              <a:pPr/>
              <a:t>2024/10/15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2599709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AA6BE-18C6-478E-A5FC-3477C0B786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28945FB-7684-4C74-9DB5-05652BA9E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1C9EDD8-D0A1-4A73-A0FD-4C4D012FAD8B}"/>
              </a:ext>
            </a:extLst>
          </p:cNvPr>
          <p:cNvSpPr>
            <a:spLocks noGrp="1"/>
          </p:cNvSpPr>
          <p:nvPr>
            <p:ph type="dt" sz="half" idx="10"/>
          </p:nvPr>
        </p:nvSpPr>
        <p:spPr/>
        <p:txBody>
          <a:bodyPr/>
          <a:lstStyle/>
          <a:p>
            <a:fld id="{2E88F40E-9197-4111-8AB5-C366FB9E7A29}" type="datetimeFigureOut">
              <a:rPr lang="zh-CN" altLang="en-US" smtClean="0"/>
              <a:pPr/>
              <a:t>2024/10/15</a:t>
            </a:fld>
            <a:endParaRPr lang="zh-CN" altLang="en-US"/>
          </a:p>
        </p:txBody>
      </p:sp>
      <p:sp>
        <p:nvSpPr>
          <p:cNvPr id="5" name="页脚占位符 4">
            <a:extLst>
              <a:ext uri="{FF2B5EF4-FFF2-40B4-BE49-F238E27FC236}">
                <a16:creationId xmlns:a16="http://schemas.microsoft.com/office/drawing/2014/main" id="{0E8BE818-DDAE-48B5-9D05-62C74D336B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1D1386-9E35-4800-9D8B-4DA1E383C075}"/>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42697727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B3C39E2-DA9E-4314-ADD2-EEFDAB014EF9}" type="datetimeFigureOut">
              <a:rPr lang="zh-CN" altLang="en-US" smtClean="0"/>
              <a:pPr/>
              <a:t>2024/10/15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27130411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3C39E2-DA9E-4314-ADD2-EEFDAB014EF9}" type="datetimeFigureOut">
              <a:rPr lang="zh-CN" altLang="en-US" smtClean="0"/>
              <a:pPr/>
              <a:t>2024/10/15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2800030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3C39E2-DA9E-4314-ADD2-EEFDAB014EF9}" type="datetimeFigureOut">
              <a:rPr lang="zh-CN" altLang="en-US" smtClean="0"/>
              <a:pPr/>
              <a:t>2024/10/15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32946151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3C39E2-DA9E-4314-ADD2-EEFDAB014EF9}" type="datetimeFigureOut">
              <a:rPr lang="zh-CN" altLang="en-US" smtClean="0"/>
              <a:pPr/>
              <a:t>2024/10/15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9881234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3C39E2-DA9E-4314-ADD2-EEFDAB014EF9}" type="datetimeFigureOut">
              <a:rPr lang="zh-CN" altLang="en-US" smtClean="0"/>
              <a:pPr/>
              <a:t>2024/10/15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39908881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3C39E2-DA9E-4314-ADD2-EEFDAB014EF9}" type="datetimeFigureOut">
              <a:rPr lang="zh-CN" altLang="en-US" smtClean="0"/>
              <a:pPr/>
              <a:t>2024/10/15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199246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0D3DE-E410-4B6B-B22E-FB021C8186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505FEA-1AE8-4BAC-A5DE-A08490BFC40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EF7EA41-FED7-4086-BB7D-FA1FFFB3FC5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BA37564-64BF-4829-87ED-D9B7F9D766A8}"/>
              </a:ext>
            </a:extLst>
          </p:cNvPr>
          <p:cNvSpPr>
            <a:spLocks noGrp="1"/>
          </p:cNvSpPr>
          <p:nvPr>
            <p:ph type="dt" sz="half" idx="10"/>
          </p:nvPr>
        </p:nvSpPr>
        <p:spPr/>
        <p:txBody>
          <a:bodyPr/>
          <a:lstStyle/>
          <a:p>
            <a:fld id="{2E88F40E-9197-4111-8AB5-C366FB9E7A29}" type="datetimeFigureOut">
              <a:rPr lang="zh-CN" altLang="en-US" smtClean="0"/>
              <a:pPr/>
              <a:t>2024/10/15</a:t>
            </a:fld>
            <a:endParaRPr lang="zh-CN" altLang="en-US"/>
          </a:p>
        </p:txBody>
      </p:sp>
      <p:sp>
        <p:nvSpPr>
          <p:cNvPr id="6" name="页脚占位符 5">
            <a:extLst>
              <a:ext uri="{FF2B5EF4-FFF2-40B4-BE49-F238E27FC236}">
                <a16:creationId xmlns:a16="http://schemas.microsoft.com/office/drawing/2014/main" id="{DAC27BFB-BF68-4B86-AD2F-69043A4117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BC74F9-F826-4EA7-8B2F-8C8B67E01D00}"/>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104508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57456C-BAD8-450D-A401-71E5A35592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61E1BAF-D4FB-4A62-8CA8-91EF9A2162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7DF6579-424B-4310-B3DC-DE6C75369CE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F818954-F9E7-4FCE-8286-4957AAFB8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B78AC6C-7AA2-438B-8539-BCE6D1B2F2C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126C6FB-D5CD-44D8-B6A9-A144C394CDCC}"/>
              </a:ext>
            </a:extLst>
          </p:cNvPr>
          <p:cNvSpPr>
            <a:spLocks noGrp="1"/>
          </p:cNvSpPr>
          <p:nvPr>
            <p:ph type="dt" sz="half" idx="10"/>
          </p:nvPr>
        </p:nvSpPr>
        <p:spPr/>
        <p:txBody>
          <a:bodyPr/>
          <a:lstStyle/>
          <a:p>
            <a:fld id="{2E88F40E-9197-4111-8AB5-C366FB9E7A29}" type="datetimeFigureOut">
              <a:rPr lang="zh-CN" altLang="en-US" smtClean="0"/>
              <a:pPr/>
              <a:t>2024/10/15</a:t>
            </a:fld>
            <a:endParaRPr lang="zh-CN" altLang="en-US"/>
          </a:p>
        </p:txBody>
      </p:sp>
      <p:sp>
        <p:nvSpPr>
          <p:cNvPr id="8" name="页脚占位符 7">
            <a:extLst>
              <a:ext uri="{FF2B5EF4-FFF2-40B4-BE49-F238E27FC236}">
                <a16:creationId xmlns:a16="http://schemas.microsoft.com/office/drawing/2014/main" id="{36BF6F1E-2868-42A5-B7CF-383EFFAD7EE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ABE560-975F-4556-B9A1-7B700574AE4D}"/>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4174070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19E9D0-0C27-4C8B-B0AA-4A200E40ABE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7858F5-CA57-452B-8FEE-45DA52637AAF}"/>
              </a:ext>
            </a:extLst>
          </p:cNvPr>
          <p:cNvSpPr>
            <a:spLocks noGrp="1"/>
          </p:cNvSpPr>
          <p:nvPr>
            <p:ph type="dt" sz="half" idx="10"/>
          </p:nvPr>
        </p:nvSpPr>
        <p:spPr/>
        <p:txBody>
          <a:bodyPr/>
          <a:lstStyle/>
          <a:p>
            <a:fld id="{2E88F40E-9197-4111-8AB5-C366FB9E7A29}" type="datetimeFigureOut">
              <a:rPr lang="zh-CN" altLang="en-US" smtClean="0"/>
              <a:pPr/>
              <a:t>2024/10/15</a:t>
            </a:fld>
            <a:endParaRPr lang="zh-CN" altLang="en-US"/>
          </a:p>
        </p:txBody>
      </p:sp>
      <p:sp>
        <p:nvSpPr>
          <p:cNvPr id="4" name="页脚占位符 3">
            <a:extLst>
              <a:ext uri="{FF2B5EF4-FFF2-40B4-BE49-F238E27FC236}">
                <a16:creationId xmlns:a16="http://schemas.microsoft.com/office/drawing/2014/main" id="{43D14AC6-78A7-44A8-9E57-91E5A874D2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804A86C-55CE-4E4C-8689-39D30A09CB78}"/>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3329318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CFE1F0F-2F56-4B66-A3DE-81B59A66F6D6}"/>
              </a:ext>
            </a:extLst>
          </p:cNvPr>
          <p:cNvSpPr>
            <a:spLocks noGrp="1"/>
          </p:cNvSpPr>
          <p:nvPr>
            <p:ph type="dt" sz="half" idx="10"/>
          </p:nvPr>
        </p:nvSpPr>
        <p:spPr/>
        <p:txBody>
          <a:bodyPr/>
          <a:lstStyle/>
          <a:p>
            <a:fld id="{2E88F40E-9197-4111-8AB5-C366FB9E7A29}" type="datetimeFigureOut">
              <a:rPr lang="zh-CN" altLang="en-US" smtClean="0"/>
              <a:pPr/>
              <a:t>2024/10/15</a:t>
            </a:fld>
            <a:endParaRPr lang="zh-CN" altLang="en-US"/>
          </a:p>
        </p:txBody>
      </p:sp>
      <p:sp>
        <p:nvSpPr>
          <p:cNvPr id="3" name="页脚占位符 2">
            <a:extLst>
              <a:ext uri="{FF2B5EF4-FFF2-40B4-BE49-F238E27FC236}">
                <a16:creationId xmlns:a16="http://schemas.microsoft.com/office/drawing/2014/main" id="{81E7C7DE-4B6A-4356-A9FC-A323316C3D9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7780617-3E67-4A90-9BF8-448E6492AEC7}"/>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259718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CAE73-A116-4573-9666-BF185AFD92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C06AFF3-A8A1-4494-B532-DD128ED06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923FCB-A8A6-428F-881B-F0830191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045637-D74F-42EF-90EF-74D084223BC8}"/>
              </a:ext>
            </a:extLst>
          </p:cNvPr>
          <p:cNvSpPr>
            <a:spLocks noGrp="1"/>
          </p:cNvSpPr>
          <p:nvPr>
            <p:ph type="dt" sz="half" idx="10"/>
          </p:nvPr>
        </p:nvSpPr>
        <p:spPr/>
        <p:txBody>
          <a:bodyPr/>
          <a:lstStyle/>
          <a:p>
            <a:fld id="{2E88F40E-9197-4111-8AB5-C366FB9E7A29}" type="datetimeFigureOut">
              <a:rPr lang="zh-CN" altLang="en-US" smtClean="0"/>
              <a:pPr/>
              <a:t>2024/10/15</a:t>
            </a:fld>
            <a:endParaRPr lang="zh-CN" altLang="en-US"/>
          </a:p>
        </p:txBody>
      </p:sp>
      <p:sp>
        <p:nvSpPr>
          <p:cNvPr id="6" name="页脚占位符 5">
            <a:extLst>
              <a:ext uri="{FF2B5EF4-FFF2-40B4-BE49-F238E27FC236}">
                <a16:creationId xmlns:a16="http://schemas.microsoft.com/office/drawing/2014/main" id="{9E759649-A3D7-427B-AE22-CAFDCB665B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39AF7E-A712-4C88-B8C5-33C9515AEDD6}"/>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396820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B778BA-D96A-4898-8C5A-C0BB5280CA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F3A08F1-79C9-4C99-944D-CBE6CF4D7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D625900-25F3-4CA5-B3A1-BF359EC14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7A9DC3-59E4-4A0E-A231-8111396AD066}"/>
              </a:ext>
            </a:extLst>
          </p:cNvPr>
          <p:cNvSpPr>
            <a:spLocks noGrp="1"/>
          </p:cNvSpPr>
          <p:nvPr>
            <p:ph type="dt" sz="half" idx="10"/>
          </p:nvPr>
        </p:nvSpPr>
        <p:spPr/>
        <p:txBody>
          <a:bodyPr/>
          <a:lstStyle/>
          <a:p>
            <a:fld id="{2E88F40E-9197-4111-8AB5-C366FB9E7A29}" type="datetimeFigureOut">
              <a:rPr lang="zh-CN" altLang="en-US" smtClean="0"/>
              <a:pPr/>
              <a:t>2024/10/15</a:t>
            </a:fld>
            <a:endParaRPr lang="zh-CN" altLang="en-US"/>
          </a:p>
        </p:txBody>
      </p:sp>
      <p:sp>
        <p:nvSpPr>
          <p:cNvPr id="6" name="页脚占位符 5">
            <a:extLst>
              <a:ext uri="{FF2B5EF4-FFF2-40B4-BE49-F238E27FC236}">
                <a16:creationId xmlns:a16="http://schemas.microsoft.com/office/drawing/2014/main" id="{3E82A7C9-5285-4F64-9BE6-7277FBCC6C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0D6B8A-B698-408E-AC2E-132EB7FF3A72}"/>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3733876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4034F68-0B80-46FE-93E6-BAE40A975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6371082-602B-4BF5-854D-0FD093AAA3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8D622B-D25D-4DF6-B69D-A0143256F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8F40E-9197-4111-8AB5-C366FB9E7A29}" type="datetimeFigureOut">
              <a:rPr lang="zh-CN" altLang="en-US" smtClean="0"/>
              <a:pPr/>
              <a:t>2024/10/15</a:t>
            </a:fld>
            <a:endParaRPr lang="zh-CN" altLang="en-US"/>
          </a:p>
        </p:txBody>
      </p:sp>
      <p:sp>
        <p:nvSpPr>
          <p:cNvPr id="5" name="页脚占位符 4">
            <a:extLst>
              <a:ext uri="{FF2B5EF4-FFF2-40B4-BE49-F238E27FC236}">
                <a16:creationId xmlns:a16="http://schemas.microsoft.com/office/drawing/2014/main" id="{6091F5D2-2C37-45F5-B19E-DFA657495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7F462F0-5934-441D-9A4C-389B5656D9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2359585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4034F68-0B80-46FE-93E6-BAE40A975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6371082-602B-4BF5-854D-0FD093AAA3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8D622B-D25D-4DF6-B69D-A0143256F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8F40E-9197-4111-8AB5-C366FB9E7A29}" type="datetimeFigureOut">
              <a:rPr lang="zh-CN" altLang="en-US" smtClean="0"/>
              <a:pPr/>
              <a:t>2024/10/15</a:t>
            </a:fld>
            <a:endParaRPr lang="zh-CN" altLang="en-US"/>
          </a:p>
        </p:txBody>
      </p:sp>
      <p:sp>
        <p:nvSpPr>
          <p:cNvPr id="5" name="页脚占位符 4">
            <a:extLst>
              <a:ext uri="{FF2B5EF4-FFF2-40B4-BE49-F238E27FC236}">
                <a16:creationId xmlns:a16="http://schemas.microsoft.com/office/drawing/2014/main" id="{6091F5D2-2C37-45F5-B19E-DFA657495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7F462F0-5934-441D-9A4C-389B5656D9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463728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C39E2-DA9E-4314-ADD2-EEFDAB014EF9}" type="datetimeFigureOut">
              <a:rPr lang="zh-CN" altLang="en-US" smtClean="0"/>
              <a:pPr/>
              <a:t>2024/10/15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2B60C-EF1A-4714-98B2-C5B0F4E9BFF3}" type="slidenum">
              <a:rPr lang="zh-CN" altLang="en-US" smtClean="0"/>
              <a:pPr/>
              <a:t>‹#›</a:t>
            </a:fld>
            <a:endParaRPr lang="zh-CN" altLang="en-US"/>
          </a:p>
        </p:txBody>
      </p:sp>
      <p:grpSp>
        <p:nvGrpSpPr>
          <p:cNvPr id="7" name="组合 6">
            <a:extLst>
              <a:ext uri="{FF2B5EF4-FFF2-40B4-BE49-F238E27FC236}">
                <a16:creationId xmlns:a16="http://schemas.microsoft.com/office/drawing/2014/main" id="{510DE854-DDF9-435A-978F-43DDEF336553}"/>
              </a:ext>
            </a:extLst>
          </p:cNvPr>
          <p:cNvGrpSpPr/>
          <p:nvPr userDrawn="1"/>
        </p:nvGrpSpPr>
        <p:grpSpPr>
          <a:xfrm>
            <a:off x="204811" y="126601"/>
            <a:ext cx="1966889" cy="305197"/>
            <a:chOff x="306410" y="1828002"/>
            <a:chExt cx="5429253" cy="900955"/>
          </a:xfrm>
        </p:grpSpPr>
        <p:grpSp>
          <p:nvGrpSpPr>
            <p:cNvPr id="8" name="组合 7">
              <a:extLst>
                <a:ext uri="{FF2B5EF4-FFF2-40B4-BE49-F238E27FC236}">
                  <a16:creationId xmlns:a16="http://schemas.microsoft.com/office/drawing/2014/main" id="{B11836B2-91B9-44F1-90BF-240CCB1BC7DB}"/>
                </a:ext>
              </a:extLst>
            </p:cNvPr>
            <p:cNvGrpSpPr/>
            <p:nvPr/>
          </p:nvGrpSpPr>
          <p:grpSpPr>
            <a:xfrm>
              <a:off x="1438485" y="1828003"/>
              <a:ext cx="4297178" cy="900954"/>
              <a:chOff x="511385" y="2831303"/>
              <a:chExt cx="4297178" cy="900954"/>
            </a:xfrm>
          </p:grpSpPr>
          <p:grpSp>
            <p:nvGrpSpPr>
              <p:cNvPr id="10" name="组合 9">
                <a:extLst>
                  <a:ext uri="{FF2B5EF4-FFF2-40B4-BE49-F238E27FC236}">
                    <a16:creationId xmlns:a16="http://schemas.microsoft.com/office/drawing/2014/main" id="{EBE2C0A5-878B-4FD5-B4EA-991D6BF08D7C}"/>
                  </a:ext>
                </a:extLst>
              </p:cNvPr>
              <p:cNvGrpSpPr/>
              <p:nvPr/>
            </p:nvGrpSpPr>
            <p:grpSpPr>
              <a:xfrm>
                <a:off x="1643460" y="2831304"/>
                <a:ext cx="3165103" cy="900953"/>
                <a:chOff x="1643460" y="3128803"/>
                <a:chExt cx="3165103" cy="900953"/>
              </a:xfrm>
              <a:solidFill>
                <a:schemeClr val="accent2"/>
              </a:solidFill>
            </p:grpSpPr>
            <p:sp>
              <p:nvSpPr>
                <p:cNvPr id="12" name="椭圆 11">
                  <a:extLst>
                    <a:ext uri="{FF2B5EF4-FFF2-40B4-BE49-F238E27FC236}">
                      <a16:creationId xmlns:a16="http://schemas.microsoft.com/office/drawing/2014/main" id="{53FD8CAC-602C-4A63-8EB8-6AD7B071FE18}"/>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3" name="椭圆 12">
                  <a:extLst>
                    <a:ext uri="{FF2B5EF4-FFF2-40B4-BE49-F238E27FC236}">
                      <a16:creationId xmlns:a16="http://schemas.microsoft.com/office/drawing/2014/main" id="{E1DE615E-2DFF-4875-96FF-275AB1C14633}"/>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4" name="椭圆 13">
                  <a:extLst>
                    <a:ext uri="{FF2B5EF4-FFF2-40B4-BE49-F238E27FC236}">
                      <a16:creationId xmlns:a16="http://schemas.microsoft.com/office/drawing/2014/main" id="{25FB452F-4572-492B-95A1-E55D2F16B2F5}"/>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1" name="椭圆 10">
                <a:extLst>
                  <a:ext uri="{FF2B5EF4-FFF2-40B4-BE49-F238E27FC236}">
                    <a16:creationId xmlns:a16="http://schemas.microsoft.com/office/drawing/2014/main" id="{9858429E-062A-450D-BF53-00BE72B634CB}"/>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9" name="椭圆 8">
              <a:extLst>
                <a:ext uri="{FF2B5EF4-FFF2-40B4-BE49-F238E27FC236}">
                  <a16:creationId xmlns:a16="http://schemas.microsoft.com/office/drawing/2014/main" id="{9A916B5B-F3A0-4AD0-9FEB-5AE54DC5A7FA}"/>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cxnSp>
        <p:nvCxnSpPr>
          <p:cNvPr id="15" name="直接连接符 14"/>
          <p:cNvCxnSpPr/>
          <p:nvPr userDrawn="1"/>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6" name="直接连接符 15"/>
          <p:cNvCxnSpPr/>
          <p:nvPr userDrawn="1"/>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7" name="íṧļïdé"/>
          <p:cNvSpPr txBox="1"/>
          <p:nvPr userDrawn="1"/>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第六章</a:t>
            </a:r>
          </a:p>
        </p:txBody>
      </p:sp>
    </p:spTree>
    <p:extLst>
      <p:ext uri="{BB962C8B-B14F-4D97-AF65-F5344CB8AC3E}">
        <p14:creationId xmlns:p14="http://schemas.microsoft.com/office/powerpoint/2010/main" val="33482226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bilibili.com/video/BV1bP411F7cT/?vd_source=b660490f41f76de840b2ff015e7e8ff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221D041-9605-4855-B354-C0226BB9381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951" b="37991"/>
          <a:stretch/>
        </p:blipFill>
        <p:spPr>
          <a:xfrm>
            <a:off x="0" y="2269865"/>
            <a:ext cx="5212080" cy="1947134"/>
          </a:xfrm>
          <a:prstGeom prst="rect">
            <a:avLst/>
          </a:prstGeom>
          <a:ln>
            <a:noFill/>
          </a:ln>
        </p:spPr>
      </p:pic>
      <p:pic>
        <p:nvPicPr>
          <p:cNvPr id="4" name="图片 3">
            <a:extLst>
              <a:ext uri="{FF2B5EF4-FFF2-40B4-BE49-F238E27FC236}">
                <a16:creationId xmlns:a16="http://schemas.microsoft.com/office/drawing/2014/main" id="{21D44B6E-C7D8-4DAB-A4F7-D8E397573C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048" t="67985"/>
          <a:stretch/>
        </p:blipFill>
        <p:spPr>
          <a:xfrm>
            <a:off x="5162843" y="0"/>
            <a:ext cx="7036506" cy="6857999"/>
          </a:xfrm>
          <a:prstGeom prst="rect">
            <a:avLst/>
          </a:prstGeom>
        </p:spPr>
      </p:pic>
      <p:sp>
        <p:nvSpPr>
          <p:cNvPr id="5" name="L 形 4">
            <a:extLst>
              <a:ext uri="{FF2B5EF4-FFF2-40B4-BE49-F238E27FC236}">
                <a16:creationId xmlns:a16="http://schemas.microsoft.com/office/drawing/2014/main" id="{83F9B1CD-CE4E-4F2B-A61B-8B11AF5DE378}"/>
              </a:ext>
            </a:extLst>
          </p:cNvPr>
          <p:cNvSpPr/>
          <p:nvPr/>
        </p:nvSpPr>
        <p:spPr>
          <a:xfrm>
            <a:off x="315078" y="0"/>
            <a:ext cx="719638" cy="863383"/>
          </a:xfrm>
          <a:prstGeom prst="corner">
            <a:avLst>
              <a:gd name="adj1" fmla="val 0"/>
              <a:gd name="adj2" fmla="val 38139"/>
            </a:avLst>
          </a:prstGeom>
          <a:solidFill>
            <a:srgbClr val="BFBFBF">
              <a:alpha val="2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6" name="Shape 749">
            <a:extLst>
              <a:ext uri="{FF2B5EF4-FFF2-40B4-BE49-F238E27FC236}">
                <a16:creationId xmlns:a16="http://schemas.microsoft.com/office/drawing/2014/main" id="{16931E8C-D032-428A-88A3-8A3C30F781F9}"/>
              </a:ext>
            </a:extLst>
          </p:cNvPr>
          <p:cNvSpPr txBox="1">
            <a:spLocks/>
          </p:cNvSpPr>
          <p:nvPr/>
        </p:nvSpPr>
        <p:spPr>
          <a:xfrm>
            <a:off x="613981" y="172463"/>
            <a:ext cx="3074101" cy="69092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rmAutofit fontScale="92500" lnSpcReduction="10000"/>
          </a:bodyPr>
          <a:lstStyle>
            <a:lvl1pPr marL="0" marR="0" indent="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1pPr>
            <a:lvl2pPr marL="0" marR="0" indent="228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2pPr>
            <a:lvl3pPr marL="0" marR="0" indent="457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3pPr>
            <a:lvl4pPr marL="0" marR="0" indent="685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4pPr>
            <a:lvl5pPr marL="0" marR="0" indent="9144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5pPr>
            <a:lvl6pPr marL="0" marR="0" indent="11430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6pPr>
            <a:lvl7pPr marL="0" marR="0" indent="1371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7pPr>
            <a:lvl8pPr marL="0" marR="0" indent="1600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8pPr>
            <a:lvl9pPr marL="0" marR="0" indent="1828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9pPr>
          </a:lstStyle>
          <a:p>
            <a:pPr marL="0" marR="0" lvl="0" indent="0" algn="l" defTabSz="825500" rtl="0" eaLnBrk="1" fontAlgn="auto" latinLnBrk="0" hangingPunct="1">
              <a:lnSpc>
                <a:spcPct val="12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cs typeface="+mn-cs"/>
                <a:sym typeface="Roboto"/>
              </a:rPr>
              <a:t>马克思主义理论研究</a:t>
            </a:r>
            <a:endParaRPr kumimoji="0" lang="en-US" altLang="zh-CN"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cs typeface="+mn-cs"/>
              <a:sym typeface="Roboto"/>
            </a:endParaRPr>
          </a:p>
          <a:p>
            <a:pPr marL="0" marR="0" lvl="0" indent="0" algn="l" defTabSz="825500" rtl="0" eaLnBrk="1" fontAlgn="auto" latinLnBrk="0" hangingPunct="1">
              <a:lnSpc>
                <a:spcPct val="12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cs typeface="+mn-cs"/>
                <a:sym typeface="Roboto"/>
              </a:rPr>
              <a:t>和建设工程重点教材</a:t>
            </a:r>
            <a:endParaRPr kumimoji="0" lang="en-US"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cs typeface="+mn-cs"/>
              <a:sym typeface="Roboto"/>
            </a:endParaRPr>
          </a:p>
        </p:txBody>
      </p:sp>
      <p:sp>
        <p:nvSpPr>
          <p:cNvPr id="7" name="文本框 6">
            <a:extLst>
              <a:ext uri="{FF2B5EF4-FFF2-40B4-BE49-F238E27FC236}">
                <a16:creationId xmlns:a16="http://schemas.microsoft.com/office/drawing/2014/main" id="{E2EE2144-18CA-4D2F-BF0C-793E9BFA5682}"/>
              </a:ext>
            </a:extLst>
          </p:cNvPr>
          <p:cNvSpPr txBox="1"/>
          <p:nvPr/>
        </p:nvSpPr>
        <p:spPr>
          <a:xfrm>
            <a:off x="2013949" y="4399609"/>
            <a:ext cx="265753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社会心理学概论</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编写组</a:t>
            </a:r>
          </a:p>
        </p:txBody>
      </p:sp>
      <p:grpSp>
        <p:nvGrpSpPr>
          <p:cNvPr id="8" name="组合 7">
            <a:extLst>
              <a:ext uri="{FF2B5EF4-FFF2-40B4-BE49-F238E27FC236}">
                <a16:creationId xmlns:a16="http://schemas.microsoft.com/office/drawing/2014/main" id="{9D8C5F25-5A5B-4992-821D-B3E9A53CBAEC}"/>
              </a:ext>
            </a:extLst>
          </p:cNvPr>
          <p:cNvGrpSpPr/>
          <p:nvPr/>
        </p:nvGrpSpPr>
        <p:grpSpPr>
          <a:xfrm>
            <a:off x="5547957" y="6381378"/>
            <a:ext cx="1328652" cy="196341"/>
            <a:chOff x="4957648" y="5949625"/>
            <a:chExt cx="2301292" cy="340073"/>
          </a:xfrm>
        </p:grpSpPr>
        <p:pic>
          <p:nvPicPr>
            <p:cNvPr id="9" name="图片 8">
              <a:extLst>
                <a:ext uri="{FF2B5EF4-FFF2-40B4-BE49-F238E27FC236}">
                  <a16:creationId xmlns:a16="http://schemas.microsoft.com/office/drawing/2014/main" id="{4FB0113F-DFAC-45D7-97BC-91C16B48C2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7648" y="5968939"/>
              <a:ext cx="311738" cy="320759"/>
            </a:xfrm>
            <a:prstGeom prst="rect">
              <a:avLst/>
            </a:prstGeom>
          </p:spPr>
        </p:pic>
        <p:pic>
          <p:nvPicPr>
            <p:cNvPr id="10" name="图片 9">
              <a:extLst>
                <a:ext uri="{FF2B5EF4-FFF2-40B4-BE49-F238E27FC236}">
                  <a16:creationId xmlns:a16="http://schemas.microsoft.com/office/drawing/2014/main" id="{1FCAFA77-A202-4ABA-8BE9-16EC316F3BF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3896"/>
            <a:stretch/>
          </p:blipFill>
          <p:spPr>
            <a:xfrm>
              <a:off x="5400192" y="5949625"/>
              <a:ext cx="1858748" cy="334537"/>
            </a:xfrm>
            <a:prstGeom prst="rect">
              <a:avLst/>
            </a:prstGeom>
          </p:spPr>
        </p:pic>
      </p:grpSp>
      <p:sp>
        <p:nvSpPr>
          <p:cNvPr id="11" name="矩形 10">
            <a:extLst>
              <a:ext uri="{FF2B5EF4-FFF2-40B4-BE49-F238E27FC236}">
                <a16:creationId xmlns:a16="http://schemas.microsoft.com/office/drawing/2014/main" id="{7BD21A97-FFD6-4C63-9332-83189D16BE6B}"/>
              </a:ext>
            </a:extLst>
          </p:cNvPr>
          <p:cNvSpPr/>
          <p:nvPr/>
        </p:nvSpPr>
        <p:spPr>
          <a:xfrm>
            <a:off x="5547957" y="2438527"/>
            <a:ext cx="5314275" cy="1527854"/>
          </a:xfrm>
          <a:prstGeom prst="rect">
            <a:avLst/>
          </a:prstGeom>
        </p:spPr>
        <p:txBody>
          <a:bodyPr wrap="non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第二章  </a:t>
            </a:r>
            <a:endParaRPr kumimoji="0" lang="en-US" altLang="zh-CN"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社会心理学的研究方法</a:t>
            </a:r>
          </a:p>
        </p:txBody>
      </p:sp>
      <p:sp>
        <p:nvSpPr>
          <p:cNvPr id="12" name="Shape 749">
            <a:extLst>
              <a:ext uri="{FF2B5EF4-FFF2-40B4-BE49-F238E27FC236}">
                <a16:creationId xmlns:a16="http://schemas.microsoft.com/office/drawing/2014/main" id="{75E54229-404A-4001-93E1-66D60E3FBCE8}"/>
              </a:ext>
            </a:extLst>
          </p:cNvPr>
          <p:cNvSpPr txBox="1">
            <a:spLocks/>
          </p:cNvSpPr>
          <p:nvPr/>
        </p:nvSpPr>
        <p:spPr>
          <a:xfrm>
            <a:off x="315078" y="2738079"/>
            <a:ext cx="4503102" cy="69092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Autofit/>
          </a:bodyPr>
          <a:lstStyle>
            <a:lvl1pPr marL="0" marR="0" indent="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1pPr>
            <a:lvl2pPr marL="0" marR="0" indent="228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2pPr>
            <a:lvl3pPr marL="0" marR="0" indent="457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3pPr>
            <a:lvl4pPr marL="0" marR="0" indent="685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4pPr>
            <a:lvl5pPr marL="0" marR="0" indent="9144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5pPr>
            <a:lvl6pPr marL="0" marR="0" indent="11430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6pPr>
            <a:lvl7pPr marL="0" marR="0" indent="1371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7pPr>
            <a:lvl8pPr marL="0" marR="0" indent="1600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8pPr>
            <a:lvl9pPr marL="0" marR="0" indent="1828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9pPr>
          </a:lstStyle>
          <a:p>
            <a:pPr marL="0" marR="0" lvl="0" indent="0" algn="l" defTabSz="825500" rtl="0" eaLnBrk="1" fontAlgn="auto" latinLnBrk="0" hangingPunct="1">
              <a:lnSpc>
                <a:spcPct val="12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prstClr val="white"/>
                </a:solidFill>
                <a:effectLst/>
                <a:uLnTx/>
                <a:uFillTx/>
                <a:latin typeface="华文中宋" panose="02010600040101010101" pitchFamily="2" charset="-122"/>
                <a:ea typeface="华文中宋" panose="02010600040101010101" pitchFamily="2" charset="-122"/>
                <a:cs typeface="+mn-cs"/>
                <a:sym typeface="Roboto"/>
              </a:rPr>
              <a:t>社会心理学概论</a:t>
            </a:r>
            <a:endParaRPr kumimoji="0" lang="en-US" sz="4800" b="1" i="0" u="none" strike="noStrike" kern="0" cap="none" spc="0" normalizeH="0" baseline="0" noProof="0" dirty="0">
              <a:ln>
                <a:noFill/>
              </a:ln>
              <a:solidFill>
                <a:prstClr val="white"/>
              </a:solidFill>
              <a:effectLst/>
              <a:uLnTx/>
              <a:uFillTx/>
              <a:latin typeface="华文中宋" panose="02010600040101010101" pitchFamily="2" charset="-122"/>
              <a:ea typeface="华文中宋" panose="02010600040101010101" pitchFamily="2" charset="-122"/>
              <a:cs typeface="+mn-cs"/>
              <a:sym typeface="Roboto"/>
            </a:endParaRPr>
          </a:p>
        </p:txBody>
      </p:sp>
    </p:spTree>
    <p:extLst>
      <p:ext uri="{BB962C8B-B14F-4D97-AF65-F5344CB8AC3E}">
        <p14:creationId xmlns:p14="http://schemas.microsoft.com/office/powerpoint/2010/main" val="2411600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斯坦福监狱实验（</a:t>
            </a:r>
            <a:r>
              <a:rPr lang="en-US" altLang="zh-CN" b="1" dirty="0"/>
              <a:t>1971</a:t>
            </a:r>
            <a:r>
              <a:rPr lang="zh-CN" altLang="en-US" b="1" dirty="0"/>
              <a:t>）</a:t>
            </a:r>
          </a:p>
        </p:txBody>
      </p:sp>
      <p:pic>
        <p:nvPicPr>
          <p:cNvPr id="5" name="图片 4">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7975" y="1638455"/>
            <a:ext cx="6496050" cy="4867275"/>
          </a:xfrm>
          <a:prstGeom prst="rect">
            <a:avLst/>
          </a:prstGeom>
        </p:spPr>
      </p:pic>
    </p:spTree>
    <p:extLst>
      <p:ext uri="{BB962C8B-B14F-4D97-AF65-F5344CB8AC3E}">
        <p14:creationId xmlns:p14="http://schemas.microsoft.com/office/powerpoint/2010/main" val="3586387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img0.baidu.com/it/u=2377735028,387299711&amp;fm=253&amp;fmt=auto&amp;app=138&amp;f=JPEG?w=300&amp;h=4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2977" y="1333256"/>
            <a:ext cx="3753000" cy="50040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b="1" dirty="0"/>
              <a:t>路西法效应</a:t>
            </a:r>
          </a:p>
        </p:txBody>
      </p:sp>
      <p:sp>
        <p:nvSpPr>
          <p:cNvPr id="3" name="内容占位符 2"/>
          <p:cNvSpPr>
            <a:spLocks noGrp="1"/>
          </p:cNvSpPr>
          <p:nvPr>
            <p:ph idx="1"/>
          </p:nvPr>
        </p:nvSpPr>
        <p:spPr>
          <a:xfrm>
            <a:off x="667377" y="1333256"/>
            <a:ext cx="8054591" cy="4351338"/>
          </a:xfrm>
        </p:spPr>
        <p:txBody>
          <a:bodyPr>
            <a:noAutofit/>
          </a:bodyPr>
          <a:lstStyle/>
          <a:p>
            <a:pPr marL="0" indent="0">
              <a:lnSpc>
                <a:spcPct val="150000"/>
              </a:lnSpc>
              <a:buNone/>
            </a:pPr>
            <a:r>
              <a:rPr lang="zh-CN" altLang="en-US" sz="2400" dirty="0"/>
              <a:t>路西法效应‌是由美国心理学家‌菲利普</a:t>
            </a:r>
            <a:r>
              <a:rPr lang="en-US" altLang="zh-CN" sz="2400" dirty="0"/>
              <a:t>·</a:t>
            </a:r>
            <a:r>
              <a:rPr lang="zh-CN" altLang="en-US" sz="2400" dirty="0"/>
              <a:t>津巴多提出的心理学名词，指在特定情境下，一些本性纯良的普通人和社会团体的人格、思维和行为方式会因为外界的影响突然堕落，人性中的“恶”会被释放出来，出现集体做出违反道德的行为，甚至出现反人类的罪行。</a:t>
            </a:r>
            <a:endParaRPr lang="en-US" altLang="zh-CN" sz="2400" dirty="0"/>
          </a:p>
          <a:p>
            <a:pPr marL="0" indent="0">
              <a:lnSpc>
                <a:spcPct val="100000"/>
              </a:lnSpc>
              <a:buNone/>
            </a:pPr>
            <a:endParaRPr lang="en-US" altLang="zh-CN" sz="700" dirty="0"/>
          </a:p>
          <a:p>
            <a:pPr marL="0" indent="0">
              <a:lnSpc>
                <a:spcPct val="150000"/>
              </a:lnSpc>
              <a:buNone/>
            </a:pPr>
            <a:r>
              <a:rPr lang="zh-CN" altLang="en-US" sz="2400" dirty="0"/>
              <a:t>透彻解释“情境力量”对个人行为的影响。在日常生活中种种社会角色剧本的规范与约束下，我们是否会像上帝最爱的天使路西法一样，不知不觉地对他人做出难以置信之事，从而堕落成魔鬼撒旦。‌</a:t>
            </a:r>
          </a:p>
        </p:txBody>
      </p:sp>
    </p:spTree>
    <p:extLst>
      <p:ext uri="{BB962C8B-B14F-4D97-AF65-F5344CB8AC3E}">
        <p14:creationId xmlns:p14="http://schemas.microsoft.com/office/powerpoint/2010/main" val="3403689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33099" y="576650"/>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10600030101010101" pitchFamily="2" charset="-122"/>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8" name="矩形 7"/>
          <p:cNvSpPr/>
          <p:nvPr/>
        </p:nvSpPr>
        <p:spPr>
          <a:xfrm>
            <a:off x="2053558" y="613453"/>
            <a:ext cx="44500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三、社会心理学的调查研究方法</a:t>
            </a:r>
          </a:p>
        </p:txBody>
      </p:sp>
      <p:grpSp>
        <p:nvGrpSpPr>
          <p:cNvPr id="11" name="组合 10"/>
          <p:cNvGrpSpPr/>
          <p:nvPr/>
        </p:nvGrpSpPr>
        <p:grpSpPr>
          <a:xfrm>
            <a:off x="204811" y="126601"/>
            <a:ext cx="13446782" cy="6585572"/>
            <a:chOff x="204811" y="126601"/>
            <a:chExt cx="13446782" cy="6585572"/>
          </a:xfrm>
        </p:grpSpPr>
        <p:cxnSp>
          <p:nvCxnSpPr>
            <p:cNvPr id="13" name="直接连接符 12"/>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5"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rPr>
                <a:t>第二章</a:t>
              </a:r>
            </a:p>
          </p:txBody>
        </p:sp>
        <p:grpSp>
          <p:nvGrpSpPr>
            <p:cNvPr id="16" name="组合 15"/>
            <p:cNvGrpSpPr/>
            <p:nvPr/>
          </p:nvGrpSpPr>
          <p:grpSpPr>
            <a:xfrm>
              <a:off x="204811" y="126601"/>
              <a:ext cx="1966889" cy="305197"/>
              <a:chOff x="306410" y="1828002"/>
              <a:chExt cx="5429253" cy="900955"/>
            </a:xfrm>
          </p:grpSpPr>
          <p:grpSp>
            <p:nvGrpSpPr>
              <p:cNvPr id="17" name="组合 16"/>
              <p:cNvGrpSpPr/>
              <p:nvPr/>
            </p:nvGrpSpPr>
            <p:grpSpPr>
              <a:xfrm>
                <a:off x="1438485" y="1828003"/>
                <a:ext cx="4297178" cy="900954"/>
                <a:chOff x="511385" y="2831303"/>
                <a:chExt cx="4297178" cy="900954"/>
              </a:xfrm>
            </p:grpSpPr>
            <p:grpSp>
              <p:nvGrpSpPr>
                <p:cNvPr id="19" name="组合 18"/>
                <p:cNvGrpSpPr/>
                <p:nvPr/>
              </p:nvGrpSpPr>
              <p:grpSpPr>
                <a:xfrm>
                  <a:off x="1643460" y="2831304"/>
                  <a:ext cx="3165103" cy="900953"/>
                  <a:chOff x="1643460" y="3128803"/>
                  <a:chExt cx="3165103" cy="900953"/>
                </a:xfrm>
                <a:solidFill>
                  <a:schemeClr val="accent2"/>
                </a:solidFill>
              </p:grpSpPr>
              <p:sp>
                <p:nvSpPr>
                  <p:cNvPr id="21" name="椭圆 20"/>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2" name="椭圆 21"/>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3" name="椭圆 22"/>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20" name="椭圆 19"/>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8" name="椭圆 17"/>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
        <p:nvSpPr>
          <p:cNvPr id="9" name="PA_文本框 3"/>
          <p:cNvSpPr txBox="1"/>
          <p:nvPr>
            <p:custDataLst>
              <p:tags r:id="rId1"/>
            </p:custDataLst>
          </p:nvPr>
        </p:nvSpPr>
        <p:spPr>
          <a:xfrm>
            <a:off x="531496" y="1387475"/>
            <a:ext cx="10983916" cy="5632311"/>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1</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调查研究法</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含义</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sz="24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运用非实验的调查方法获取研究资料、分析调查资料得出研究结论的方法的总称</a:t>
            </a:r>
            <a:endParaRPr kumimoji="0"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分类</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：问卷调查法</a:t>
            </a: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、个案调查法、访谈调查法等多种方法</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2</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）问卷调查法</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含义：</a:t>
            </a:r>
            <a:r>
              <a:rPr kumimoji="0"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简称问卷法，它是研究者运用在一定的理论框架指导下、根据一定的研究目的设计的调查问卷，对被研究者者进行资料收集、分析从而得出研究结论的方法。</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类型：</a:t>
            </a:r>
            <a:r>
              <a:rPr kumimoji="0" sz="24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自填问卷法、代填问卷法、电话问卷调查法、网络问卷调查法</a:t>
            </a:r>
            <a:endPar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33099" y="576650"/>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10600030101010101" pitchFamily="2" charset="-122"/>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8" name="矩形 7"/>
          <p:cNvSpPr/>
          <p:nvPr/>
        </p:nvSpPr>
        <p:spPr>
          <a:xfrm>
            <a:off x="2053558" y="613453"/>
            <a:ext cx="47548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四、社会心理学研究中的其他方法</a:t>
            </a:r>
          </a:p>
        </p:txBody>
      </p:sp>
      <p:grpSp>
        <p:nvGrpSpPr>
          <p:cNvPr id="11" name="组合 10"/>
          <p:cNvGrpSpPr/>
          <p:nvPr/>
        </p:nvGrpSpPr>
        <p:grpSpPr>
          <a:xfrm>
            <a:off x="204811" y="126601"/>
            <a:ext cx="13446782" cy="6585572"/>
            <a:chOff x="204811" y="126601"/>
            <a:chExt cx="13446782" cy="6585572"/>
          </a:xfrm>
        </p:grpSpPr>
        <p:cxnSp>
          <p:nvCxnSpPr>
            <p:cNvPr id="13" name="直接连接符 12"/>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5"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rPr>
                <a:t>第二章</a:t>
              </a:r>
            </a:p>
          </p:txBody>
        </p:sp>
        <p:grpSp>
          <p:nvGrpSpPr>
            <p:cNvPr id="16" name="组合 15"/>
            <p:cNvGrpSpPr/>
            <p:nvPr/>
          </p:nvGrpSpPr>
          <p:grpSpPr>
            <a:xfrm>
              <a:off x="204811" y="126601"/>
              <a:ext cx="1966889" cy="305197"/>
              <a:chOff x="306410" y="1828002"/>
              <a:chExt cx="5429253" cy="900955"/>
            </a:xfrm>
          </p:grpSpPr>
          <p:grpSp>
            <p:nvGrpSpPr>
              <p:cNvPr id="17" name="组合 16"/>
              <p:cNvGrpSpPr/>
              <p:nvPr/>
            </p:nvGrpSpPr>
            <p:grpSpPr>
              <a:xfrm>
                <a:off x="1438485" y="1828003"/>
                <a:ext cx="4297178" cy="900954"/>
                <a:chOff x="511385" y="2831303"/>
                <a:chExt cx="4297178" cy="900954"/>
              </a:xfrm>
            </p:grpSpPr>
            <p:grpSp>
              <p:nvGrpSpPr>
                <p:cNvPr id="19" name="组合 18"/>
                <p:cNvGrpSpPr/>
                <p:nvPr/>
              </p:nvGrpSpPr>
              <p:grpSpPr>
                <a:xfrm>
                  <a:off x="1643460" y="2831304"/>
                  <a:ext cx="3165103" cy="900953"/>
                  <a:chOff x="1643460" y="3128803"/>
                  <a:chExt cx="3165103" cy="900953"/>
                </a:xfrm>
                <a:solidFill>
                  <a:schemeClr val="accent2"/>
                </a:solidFill>
              </p:grpSpPr>
              <p:sp>
                <p:nvSpPr>
                  <p:cNvPr id="21" name="椭圆 20"/>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2" name="椭圆 21"/>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3" name="椭圆 22"/>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20" name="椭圆 19"/>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8" name="椭圆 17"/>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
        <p:nvSpPr>
          <p:cNvPr id="9" name="PA_文本框 3"/>
          <p:cNvSpPr txBox="1"/>
          <p:nvPr>
            <p:custDataLst>
              <p:tags r:id="rId1"/>
            </p:custDataLst>
          </p:nvPr>
        </p:nvSpPr>
        <p:spPr>
          <a:xfrm>
            <a:off x="531495" y="1218189"/>
            <a:ext cx="11124593" cy="5447645"/>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1</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）现场研究法（田野研究法）</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含义</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研究者亲临现场，通过对被研究对象的访谈、观察获取研究资料得出研究结论的综合性研究方法。</a:t>
            </a:r>
          </a:p>
          <a:p>
            <a:pPr marL="0" marR="0" lvl="0" indent="0" algn="just"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典型范例</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：人类学研究</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两种重要方法</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rPr>
              <a:t>（</a:t>
            </a:r>
            <a:r>
              <a:rPr kumimoji="0" lang="en-US" altLang="zh-CN"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rPr>
              <a:t>1</a:t>
            </a: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rPr>
              <a:t>）访谈法：</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rPr>
              <a:t>研究者通过与被调查者有计划的面对面的交谈收集研究资料的方法。</a:t>
            </a:r>
          </a:p>
          <a:p>
            <a:pPr lvl="0" algn="just">
              <a:lnSpc>
                <a:spcPct val="200000"/>
              </a:lnSpc>
              <a:defRPr/>
            </a:pPr>
            <a:r>
              <a:rPr lang="zh-CN" altLang="en-US" sz="2400" dirty="0">
                <a:solidFill>
                  <a:srgbClr val="D9793F"/>
                </a:solidFill>
                <a:latin typeface="微软雅黑" panose="020B0503020204020204" pitchFamily="34" charset="-122"/>
                <a:ea typeface="微软雅黑" panose="020B0503020204020204" pitchFamily="34" charset="-122"/>
                <a:sym typeface="+mn-ea"/>
              </a:rPr>
              <a:t>（</a:t>
            </a:r>
            <a:r>
              <a:rPr lang="en-US" altLang="zh-CN" sz="2400" dirty="0">
                <a:solidFill>
                  <a:srgbClr val="D9793F"/>
                </a:solidFill>
                <a:latin typeface="微软雅黑" panose="020B0503020204020204" pitchFamily="34" charset="-122"/>
                <a:ea typeface="微软雅黑" panose="020B0503020204020204" pitchFamily="34" charset="-122"/>
                <a:sym typeface="+mn-ea"/>
              </a:rPr>
              <a:t>2</a:t>
            </a:r>
            <a:r>
              <a:rPr lang="zh-CN" altLang="en-US" sz="2400" dirty="0">
                <a:solidFill>
                  <a:srgbClr val="D9793F"/>
                </a:solidFill>
                <a:latin typeface="微软雅黑" panose="020B0503020204020204" pitchFamily="34" charset="-122"/>
                <a:ea typeface="微软雅黑" panose="020B0503020204020204" pitchFamily="34" charset="-122"/>
                <a:sym typeface="+mn-ea"/>
              </a:rPr>
              <a:t>）观察法：</a:t>
            </a:r>
            <a:r>
              <a:rPr lang="zh-CN" altLang="en-US" sz="2400"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研究者运用自己的感官或凭借某些工具对所研究的对象进行现场观察，从而收集研究资料的方法。</a:t>
            </a:r>
            <a:endPar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33099" y="576650"/>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10600030101010101" pitchFamily="2" charset="-122"/>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8" name="矩形 7"/>
          <p:cNvSpPr/>
          <p:nvPr/>
        </p:nvSpPr>
        <p:spPr>
          <a:xfrm>
            <a:off x="2053558" y="613453"/>
            <a:ext cx="47548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四、社会心理学研究中的其他方法</a:t>
            </a:r>
          </a:p>
        </p:txBody>
      </p:sp>
      <p:grpSp>
        <p:nvGrpSpPr>
          <p:cNvPr id="11" name="组合 10"/>
          <p:cNvGrpSpPr/>
          <p:nvPr/>
        </p:nvGrpSpPr>
        <p:grpSpPr>
          <a:xfrm>
            <a:off x="204811" y="126601"/>
            <a:ext cx="13446782" cy="6585572"/>
            <a:chOff x="204811" y="126601"/>
            <a:chExt cx="13446782" cy="6585572"/>
          </a:xfrm>
        </p:grpSpPr>
        <p:cxnSp>
          <p:nvCxnSpPr>
            <p:cNvPr id="13" name="直接连接符 12"/>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5"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rPr>
                <a:t>第二章</a:t>
              </a:r>
            </a:p>
          </p:txBody>
        </p:sp>
        <p:grpSp>
          <p:nvGrpSpPr>
            <p:cNvPr id="16" name="组合 15"/>
            <p:cNvGrpSpPr/>
            <p:nvPr/>
          </p:nvGrpSpPr>
          <p:grpSpPr>
            <a:xfrm>
              <a:off x="204811" y="126601"/>
              <a:ext cx="1966889" cy="305197"/>
              <a:chOff x="306410" y="1828002"/>
              <a:chExt cx="5429253" cy="900955"/>
            </a:xfrm>
          </p:grpSpPr>
          <p:grpSp>
            <p:nvGrpSpPr>
              <p:cNvPr id="17" name="组合 16"/>
              <p:cNvGrpSpPr/>
              <p:nvPr/>
            </p:nvGrpSpPr>
            <p:grpSpPr>
              <a:xfrm>
                <a:off x="1438485" y="1828003"/>
                <a:ext cx="4297178" cy="900954"/>
                <a:chOff x="511385" y="2831303"/>
                <a:chExt cx="4297178" cy="900954"/>
              </a:xfrm>
            </p:grpSpPr>
            <p:grpSp>
              <p:nvGrpSpPr>
                <p:cNvPr id="19" name="组合 18"/>
                <p:cNvGrpSpPr/>
                <p:nvPr/>
              </p:nvGrpSpPr>
              <p:grpSpPr>
                <a:xfrm>
                  <a:off x="1643460" y="2831304"/>
                  <a:ext cx="3165103" cy="900953"/>
                  <a:chOff x="1643460" y="3128803"/>
                  <a:chExt cx="3165103" cy="900953"/>
                </a:xfrm>
                <a:solidFill>
                  <a:schemeClr val="accent2"/>
                </a:solidFill>
              </p:grpSpPr>
              <p:sp>
                <p:nvSpPr>
                  <p:cNvPr id="21" name="椭圆 20"/>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2" name="椭圆 21"/>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3" name="椭圆 22"/>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20" name="椭圆 19"/>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8" name="椭圆 17"/>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
        <p:nvSpPr>
          <p:cNvPr id="9" name="PA_文本框 3"/>
          <p:cNvSpPr txBox="1"/>
          <p:nvPr>
            <p:custDataLst>
              <p:tags r:id="rId1"/>
            </p:custDataLst>
          </p:nvPr>
        </p:nvSpPr>
        <p:spPr>
          <a:xfrm>
            <a:off x="531495" y="1298575"/>
            <a:ext cx="10632224" cy="7294305"/>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2</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）文献研究法</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含义</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研究者根据自己的研究目的，通过收集与分析各种书面文献资料和其他资料如档案资料、音像资料等，得出研究结论的研究方法</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两种文献类型</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参考文献：</a:t>
            </a:r>
            <a:r>
              <a:rPr kumimoji="0"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研究者在研究过程中所参考、借鉴的他人已有的以文献形式保存的研究成果</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资料文献：</a:t>
            </a:r>
            <a:r>
              <a:rPr kumimoji="0"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研究者在研究过程中作为原始资料或分析对象使用的资料</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存在形式：</a:t>
            </a:r>
            <a:r>
              <a:rPr kumimoji="0"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书籍、论文、研究报告、档案、图表、数据记录、报刊资料、个人日记、官方文件和经济报表</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3200" dirty="0">
                <a:latin typeface="华文中宋" panose="02010600040101010101" pitchFamily="2" charset="-122"/>
                <a:ea typeface="华文中宋" panose="02010600040101010101" pitchFamily="2" charset="-122"/>
              </a:rPr>
              <a:t>第二节</a:t>
            </a:r>
          </a:p>
        </p:txBody>
      </p:sp>
      <p:sp>
        <p:nvSpPr>
          <p:cNvPr id="6" name="文本占位符 5"/>
          <p:cNvSpPr>
            <a:spLocks noGrp="1"/>
          </p:cNvSpPr>
          <p:nvPr>
            <p:ph type="body" idx="1"/>
          </p:nvPr>
        </p:nvSpPr>
        <p:spPr/>
        <p:txBody>
          <a:bodyPr>
            <a:noAutofit/>
          </a:bodyPr>
          <a:lstStyle/>
          <a:p>
            <a:pPr lvl="0" algn="just" eaLnBrk="0" fontAlgn="base" hangingPunct="0">
              <a:spcBef>
                <a:spcPct val="0"/>
              </a:spcBef>
              <a:spcAft>
                <a:spcPct val="0"/>
              </a:spcAft>
              <a:defRPr/>
            </a:pPr>
            <a:r>
              <a:rPr lang="zh-CN" altLang="en-US" sz="3200" b="1" dirty="0">
                <a:latin typeface="微软雅黑" panose="020B0503020204020204" pitchFamily="34" charset="-122"/>
                <a:ea typeface="微软雅黑" panose="020B0503020204020204" pitchFamily="34" charset="-122"/>
              </a:rPr>
              <a:t>社会心理学研究方法的拓展</a:t>
            </a:r>
          </a:p>
        </p:txBody>
      </p:sp>
      <p:sp>
        <p:nvSpPr>
          <p:cNvPr id="9" name="文本框 8"/>
          <p:cNvSpPr txBox="1"/>
          <p:nvPr/>
        </p:nvSpPr>
        <p:spPr>
          <a:xfrm>
            <a:off x="804403" y="1955801"/>
            <a:ext cx="5290480" cy="1918154"/>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rPr>
              <a:t>/02-</a:t>
            </a:r>
            <a:r>
              <a:rPr kumimoji="0" lang="zh-CN" altLang="en-US" sz="1800" b="0" i="0" u="none" strike="noStrike" kern="1200" cap="none" spc="100" normalizeH="0" baseline="0" noProof="0" dirty="0">
                <a:ln>
                  <a:noFill/>
                </a:ln>
                <a:effectLst/>
                <a:uLnTx/>
                <a:uFillTx/>
                <a:latin typeface="Impact" panose="020B0806030902050204" pitchFamily="34" charset="0"/>
                <a:ea typeface="等线" panose="02010600030101010101" pitchFamily="2" charset="-122"/>
                <a:cs typeface="Arial" panose="020B0604020202020204" pitchFamily="34" charset="0"/>
              </a:rPr>
              <a:t>自学</a:t>
            </a:r>
          </a:p>
        </p:txBody>
      </p:sp>
      <p:sp>
        <p:nvSpPr>
          <p:cNvPr id="10" name="矩形 9"/>
          <p:cNvSpPr/>
          <p:nvPr/>
        </p:nvSpPr>
        <p:spPr>
          <a:xfrm>
            <a:off x="6094883" y="723900"/>
            <a:ext cx="5269230" cy="1568450"/>
          </a:xfrm>
          <a:prstGeom prst="rect">
            <a:avLst/>
          </a:prstGeom>
        </p:spPr>
        <p:txBody>
          <a:bodyPr wrap="non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第二章  </a:t>
            </a:r>
            <a:endParaRPr kumimoji="0" lang="en-US" altLang="zh-CN"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社会心理学的研究方法</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733099" y="1880352"/>
            <a:ext cx="5300212" cy="4246245"/>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（1）学科交叉与融合——经济学帝国主义</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当代经济学已不再将自己囿于只研究有限资源如何在需求与供给之间进行有效配置的所谓经济现象了，而是成了</a:t>
            </a:r>
            <a:r>
              <a:rPr kumimoji="0" lang="zh-CN" altLang="en-US" sz="1800" b="1"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研究人类行为的综合性社会科学</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经济学能四面出击，研究众多其他学科研究的问题，就在于它具有由建立在理性人假定基础之上的成本—收益分析范式和与之相匹配的强大的数理分析工具所组成的研究方法。</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5" name="组合 4"/>
          <p:cNvGrpSpPr/>
          <p:nvPr/>
        </p:nvGrpSpPr>
        <p:grpSpPr>
          <a:xfrm>
            <a:off x="733099" y="768022"/>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10600030101010101" pitchFamily="2" charset="-122"/>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8" name="矩形 7"/>
          <p:cNvSpPr/>
          <p:nvPr/>
        </p:nvSpPr>
        <p:spPr>
          <a:xfrm>
            <a:off x="1884751" y="807481"/>
            <a:ext cx="56692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一、学科交叉与融合背景下的社会心理学</a:t>
            </a:r>
          </a:p>
        </p:txBody>
      </p:sp>
      <p:sp>
        <p:nvSpPr>
          <p:cNvPr id="9" name="PA_文本框 3"/>
          <p:cNvSpPr txBox="1"/>
          <p:nvPr>
            <p:custDataLst>
              <p:tags r:id="rId2"/>
            </p:custDataLst>
          </p:nvPr>
        </p:nvSpPr>
        <p:spPr>
          <a:xfrm>
            <a:off x="6697980" y="1402080"/>
            <a:ext cx="5100320" cy="5492750"/>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（2）当代学科融合对社会心理学的影响</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其他学科已经或正在用它们的方法在研究社会心理学的问题，社会心理学对此应该如何应对</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社会心理学如何学习、借鉴其他学科的先进研究方法或自己进行方法上的创新与发展</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rPr>
              <a:t>实验经济学和行为经济学：</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对诸如人的理性与非理性、人类合作行为产生的机制、自私利己与互惠利他等许多问题进行了大量的实验研究和其他方法研究，取得了重要的研究成果</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p:cNvCxnSpPr/>
          <p:nvPr/>
        </p:nvCxnSpPr>
        <p:spPr>
          <a:xfrm flipH="1">
            <a:off x="6268085" y="1773555"/>
            <a:ext cx="43815" cy="4749800"/>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204811" y="126601"/>
            <a:ext cx="13446782" cy="6585572"/>
            <a:chOff x="204811" y="126601"/>
            <a:chExt cx="13446782" cy="6585572"/>
          </a:xfrm>
        </p:grpSpPr>
        <p:cxnSp>
          <p:nvCxnSpPr>
            <p:cNvPr id="12" name="直接连接符 11"/>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rPr>
                <a:t>第二章</a:t>
              </a:r>
            </a:p>
          </p:txBody>
        </p:sp>
        <p:grpSp>
          <p:nvGrpSpPr>
            <p:cNvPr id="15" name="组合 14"/>
            <p:cNvGrpSpPr/>
            <p:nvPr/>
          </p:nvGrpSpPr>
          <p:grpSpPr>
            <a:xfrm>
              <a:off x="204811" y="126601"/>
              <a:ext cx="1966889" cy="305197"/>
              <a:chOff x="306410" y="1828002"/>
              <a:chExt cx="5429253" cy="900955"/>
            </a:xfrm>
          </p:grpSpPr>
          <p:grpSp>
            <p:nvGrpSpPr>
              <p:cNvPr id="16" name="组合 15"/>
              <p:cNvGrpSpPr/>
              <p:nvPr/>
            </p:nvGrpSpPr>
            <p:grpSpPr>
              <a:xfrm>
                <a:off x="1438485" y="1828003"/>
                <a:ext cx="4297178" cy="900954"/>
                <a:chOff x="511385" y="2831303"/>
                <a:chExt cx="4297178" cy="900954"/>
              </a:xfrm>
            </p:grpSpPr>
            <p:grpSp>
              <p:nvGrpSpPr>
                <p:cNvPr id="18" name="组合 17"/>
                <p:cNvGrpSpPr/>
                <p:nvPr/>
              </p:nvGrpSpPr>
              <p:grpSpPr>
                <a:xfrm>
                  <a:off x="1643460" y="2831304"/>
                  <a:ext cx="3165103" cy="900953"/>
                  <a:chOff x="1643460" y="3128803"/>
                  <a:chExt cx="3165103" cy="900953"/>
                </a:xfrm>
                <a:solidFill>
                  <a:schemeClr val="accent2"/>
                </a:solidFill>
              </p:grpSpPr>
              <p:sp>
                <p:nvSpPr>
                  <p:cNvPr id="20" name="椭圆 19"/>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1" name="椭圆 20"/>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2" name="椭圆 21"/>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9" name="椭圆 18"/>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7" name="椭圆 16"/>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614680" y="1629410"/>
            <a:ext cx="5057775" cy="5603240"/>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1</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）博弈论与社会科学</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博弈论原本是数学的一个分支，由于经济学引入博弈论方法几乎根本性地改变了经济学的面貌，使得博弈论在社会科学中的地位大幅度提升。其实岂止是社会科学，现在几乎所有研究人类行为的学科，包括社会科学和人文学科，都与博弈论发生着程度不同的关系。</a:t>
            </a:r>
            <a:endParaRPr kumimoji="0" lang="zh-CN" altLang="en-US" sz="18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just" defTabSz="914400" rtl="0" eaLnBrk="1" fontAlgn="auto" latinLnBrk="0" hangingPunct="1">
              <a:lnSpc>
                <a:spcPct val="17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 囚徒困境：</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博弈论的起点</a:t>
            </a:r>
          </a:p>
          <a:p>
            <a:pPr marL="0" marR="0" lvl="0" indent="0" algn="just" defTabSz="914400" rtl="0" eaLnBrk="1" fontAlgn="auto" latinLnBrk="0" hangingPunct="1">
              <a:lnSpc>
                <a:spcPct val="17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 纳什均衡：</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博弈分析中得出的基本解系</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A5A5A5">
                  <a:lumMod val="75000"/>
                </a:srgbClr>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A5A5A5">
                  <a:lumMod val="75000"/>
                </a:srgbClr>
              </a:solidFill>
              <a:effectLst/>
              <a:uLnTx/>
              <a:uFillTx/>
              <a:latin typeface="微软雅黑" panose="020B0503020204020204" pitchFamily="34" charset="-122"/>
              <a:ea typeface="微软雅黑" panose="020B0503020204020204" pitchFamily="34" charset="-122"/>
              <a:cs typeface="+mn-cs"/>
            </a:endParaRPr>
          </a:p>
        </p:txBody>
      </p:sp>
      <p:grpSp>
        <p:nvGrpSpPr>
          <p:cNvPr id="5" name="组合 4"/>
          <p:cNvGrpSpPr/>
          <p:nvPr/>
        </p:nvGrpSpPr>
        <p:grpSpPr>
          <a:xfrm>
            <a:off x="733099" y="768022"/>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10600030101010101" pitchFamily="2" charset="-122"/>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8" name="矩形 7"/>
          <p:cNvSpPr/>
          <p:nvPr/>
        </p:nvSpPr>
        <p:spPr>
          <a:xfrm>
            <a:off x="1884751" y="807481"/>
            <a:ext cx="47548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二、社会心理学的博弈论分析方法</a:t>
            </a:r>
          </a:p>
        </p:txBody>
      </p:sp>
      <p:grpSp>
        <p:nvGrpSpPr>
          <p:cNvPr id="9" name="组合 8"/>
          <p:cNvGrpSpPr/>
          <p:nvPr/>
        </p:nvGrpSpPr>
        <p:grpSpPr>
          <a:xfrm>
            <a:off x="204811" y="126601"/>
            <a:ext cx="13446782" cy="6585572"/>
            <a:chOff x="204811" y="126601"/>
            <a:chExt cx="13446782" cy="6585572"/>
          </a:xfrm>
        </p:grpSpPr>
        <p:cxnSp>
          <p:nvCxnSpPr>
            <p:cNvPr id="10" name="直接连接符 9"/>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1" name="直接连接符 10"/>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3"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rPr>
                <a:t>第二章</a:t>
              </a:r>
            </a:p>
          </p:txBody>
        </p:sp>
        <p:grpSp>
          <p:nvGrpSpPr>
            <p:cNvPr id="14" name="组合 13"/>
            <p:cNvGrpSpPr/>
            <p:nvPr/>
          </p:nvGrpSpPr>
          <p:grpSpPr>
            <a:xfrm>
              <a:off x="204811" y="126601"/>
              <a:ext cx="1966889" cy="305197"/>
              <a:chOff x="306410" y="1828002"/>
              <a:chExt cx="5429253" cy="900955"/>
            </a:xfrm>
          </p:grpSpPr>
          <p:grpSp>
            <p:nvGrpSpPr>
              <p:cNvPr id="15" name="组合 14"/>
              <p:cNvGrpSpPr/>
              <p:nvPr/>
            </p:nvGrpSpPr>
            <p:grpSpPr>
              <a:xfrm>
                <a:off x="1438485" y="1828003"/>
                <a:ext cx="4297178" cy="900954"/>
                <a:chOff x="511385" y="2831303"/>
                <a:chExt cx="4297178" cy="900954"/>
              </a:xfrm>
            </p:grpSpPr>
            <p:grpSp>
              <p:nvGrpSpPr>
                <p:cNvPr id="17" name="组合 16"/>
                <p:cNvGrpSpPr/>
                <p:nvPr/>
              </p:nvGrpSpPr>
              <p:grpSpPr>
                <a:xfrm>
                  <a:off x="1643460" y="2831304"/>
                  <a:ext cx="3165103" cy="900953"/>
                  <a:chOff x="1643460" y="3128803"/>
                  <a:chExt cx="3165103" cy="900953"/>
                </a:xfrm>
                <a:solidFill>
                  <a:schemeClr val="accent2"/>
                </a:solidFill>
              </p:grpSpPr>
              <p:sp>
                <p:nvSpPr>
                  <p:cNvPr id="19" name="椭圆 18"/>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0" name="椭圆 19"/>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1" name="椭圆 20"/>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8" name="椭圆 17"/>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6" name="椭圆 15"/>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cxnSp>
        <p:nvCxnSpPr>
          <p:cNvPr id="2" name="直接连接符 1"/>
          <p:cNvCxnSpPr/>
          <p:nvPr/>
        </p:nvCxnSpPr>
        <p:spPr>
          <a:xfrm>
            <a:off x="6195574" y="1786372"/>
            <a:ext cx="0" cy="4266976"/>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2" name="PA_文本框 3"/>
          <p:cNvSpPr txBox="1"/>
          <p:nvPr>
            <p:custDataLst>
              <p:tags r:id="rId2"/>
            </p:custDataLst>
          </p:nvPr>
        </p:nvSpPr>
        <p:spPr>
          <a:xfrm>
            <a:off x="6640195" y="1629410"/>
            <a:ext cx="5158105" cy="4661535"/>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2</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）博弈论与社会心理学</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博弈论分析方法与社会心理学研究有着天然的内在联系，博弈论以人际互动的策略选择为基础，而社会心理又产生于人际互动之中这种共同的基本事实证实了这一点。</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20世纪50年代，社会心理学家鲁斯等人将人际互动中现实存在的一种博弈方式设计成“囚徒困境”实验，此后这一实验引起了数学家的关注。</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A5A5A5">
                  <a:lumMod val="75000"/>
                </a:srgb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614680" y="1629410"/>
            <a:ext cx="5057775" cy="4661535"/>
          </a:xfrm>
          <a:prstGeom prst="rect">
            <a:avLst/>
          </a:prstGeom>
          <a:noFill/>
        </p:spPr>
        <p:txBody>
          <a:bodyPr wrap="square" rtlCol="0">
            <a:spAutoFit/>
          </a:bodyPr>
          <a:lstStyle/>
          <a:p>
            <a:pPr marL="0" marR="0" lvl="0" indent="0" algn="just" defTabSz="914400" rtl="0" eaLnBrk="1" fontAlgn="auto" latinLnBrk="0" hangingPunct="1">
              <a:lnSpc>
                <a:spcPct val="2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3</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）囚徒困境为何导致经济学大厦的坍塌</a:t>
            </a:r>
          </a:p>
          <a:p>
            <a:pPr marL="0" marR="0" lvl="0" indent="0" algn="just" defTabSz="914400" rtl="0" eaLnBrk="1" fontAlgn="auto" latinLnBrk="0" hangingPunct="1">
              <a:lnSpc>
                <a:spcPct val="2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2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由于理性人在“囚徒困境”的博弈中不能达到合作的结果，因此在理性与效率之间出现了不可调和的矛盾，个体的理性导致集体的非理性。</a:t>
            </a:r>
          </a:p>
          <a:p>
            <a:pPr marL="0" marR="0" lvl="0" indent="0" algn="just" defTabSz="914400" rtl="0" eaLnBrk="1" fontAlgn="auto" latinLnBrk="0" hangingPunct="1">
              <a:lnSpc>
                <a:spcPct val="2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A5A5A5">
                  <a:lumMod val="75000"/>
                </a:srgbClr>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A5A5A5">
                  <a:lumMod val="75000"/>
                </a:srgbClr>
              </a:solidFill>
              <a:effectLst/>
              <a:uLnTx/>
              <a:uFillTx/>
              <a:latin typeface="微软雅黑" panose="020B0503020204020204" pitchFamily="34" charset="-122"/>
              <a:ea typeface="微软雅黑" panose="020B0503020204020204" pitchFamily="34" charset="-122"/>
              <a:cs typeface="+mn-cs"/>
            </a:endParaRPr>
          </a:p>
        </p:txBody>
      </p:sp>
      <p:grpSp>
        <p:nvGrpSpPr>
          <p:cNvPr id="5" name="组合 4"/>
          <p:cNvGrpSpPr/>
          <p:nvPr/>
        </p:nvGrpSpPr>
        <p:grpSpPr>
          <a:xfrm>
            <a:off x="733099" y="768022"/>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10600030101010101" pitchFamily="2" charset="-122"/>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8" name="矩形 7"/>
          <p:cNvSpPr/>
          <p:nvPr/>
        </p:nvSpPr>
        <p:spPr>
          <a:xfrm>
            <a:off x="1884751" y="807481"/>
            <a:ext cx="47548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二、社会心理学的博弈论分析方法</a:t>
            </a:r>
          </a:p>
        </p:txBody>
      </p:sp>
      <p:grpSp>
        <p:nvGrpSpPr>
          <p:cNvPr id="9" name="组合 8"/>
          <p:cNvGrpSpPr/>
          <p:nvPr/>
        </p:nvGrpSpPr>
        <p:grpSpPr>
          <a:xfrm>
            <a:off x="204811" y="126601"/>
            <a:ext cx="13446782" cy="6585572"/>
            <a:chOff x="204811" y="126601"/>
            <a:chExt cx="13446782" cy="6585572"/>
          </a:xfrm>
        </p:grpSpPr>
        <p:cxnSp>
          <p:nvCxnSpPr>
            <p:cNvPr id="10" name="直接连接符 9"/>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1" name="直接连接符 10"/>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3"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rPr>
                <a:t>第二章</a:t>
              </a:r>
            </a:p>
          </p:txBody>
        </p:sp>
        <p:grpSp>
          <p:nvGrpSpPr>
            <p:cNvPr id="14" name="组合 13"/>
            <p:cNvGrpSpPr/>
            <p:nvPr/>
          </p:nvGrpSpPr>
          <p:grpSpPr>
            <a:xfrm>
              <a:off x="204811" y="126601"/>
              <a:ext cx="1966889" cy="305197"/>
              <a:chOff x="306410" y="1828002"/>
              <a:chExt cx="5429253" cy="900955"/>
            </a:xfrm>
          </p:grpSpPr>
          <p:grpSp>
            <p:nvGrpSpPr>
              <p:cNvPr id="15" name="组合 14"/>
              <p:cNvGrpSpPr/>
              <p:nvPr/>
            </p:nvGrpSpPr>
            <p:grpSpPr>
              <a:xfrm>
                <a:off x="1438485" y="1828003"/>
                <a:ext cx="4297178" cy="900954"/>
                <a:chOff x="511385" y="2831303"/>
                <a:chExt cx="4297178" cy="900954"/>
              </a:xfrm>
            </p:grpSpPr>
            <p:grpSp>
              <p:nvGrpSpPr>
                <p:cNvPr id="17" name="组合 16"/>
                <p:cNvGrpSpPr/>
                <p:nvPr/>
              </p:nvGrpSpPr>
              <p:grpSpPr>
                <a:xfrm>
                  <a:off x="1643460" y="2831304"/>
                  <a:ext cx="3165103" cy="900953"/>
                  <a:chOff x="1643460" y="3128803"/>
                  <a:chExt cx="3165103" cy="900953"/>
                </a:xfrm>
                <a:solidFill>
                  <a:schemeClr val="accent2"/>
                </a:solidFill>
              </p:grpSpPr>
              <p:sp>
                <p:nvSpPr>
                  <p:cNvPr id="19" name="椭圆 18"/>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0" name="椭圆 19"/>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1" name="椭圆 20"/>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8" name="椭圆 17"/>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6" name="椭圆 15"/>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cxnSp>
        <p:nvCxnSpPr>
          <p:cNvPr id="2" name="直接连接符 1"/>
          <p:cNvCxnSpPr/>
          <p:nvPr/>
        </p:nvCxnSpPr>
        <p:spPr>
          <a:xfrm>
            <a:off x="6195574" y="1786372"/>
            <a:ext cx="0" cy="4266976"/>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cstate="print"/>
          <a:stretch>
            <a:fillRect/>
          </a:stretch>
        </p:blipFill>
        <p:spPr>
          <a:xfrm>
            <a:off x="6747510" y="1629410"/>
            <a:ext cx="4516755" cy="32854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732790" y="1417955"/>
            <a:ext cx="5182235" cy="4872355"/>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1</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）计算机模拟法</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ts val="28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20世纪80年代兴起的一种新型的社会科学研究方法，它的实质是让电脑来模拟人完成实验研究，其操作程序是研究者把参与实验的被试者的各种可能行为方式、实验环境和实验（游戏）规则都编写成计算机程序，通过运行电脑程序来得出研究结果。</a:t>
            </a:r>
          </a:p>
          <a:p>
            <a:pPr marL="0" marR="0" lvl="0" indent="0" algn="just" defTabSz="914400" rtl="0" eaLnBrk="1" fontAlgn="auto" latinLnBrk="0" hangingPunct="1">
              <a:lnSpc>
                <a:spcPts val="28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ts val="28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可以克服社会心理学实验研究中长期受人非议的某些缺陷，如“霍桑效应”问题、实验情境与现实社会的差异问题以及社会心理学实验研究的伦理限制问题等。</a:t>
            </a:r>
            <a:endParaRPr kumimoji="0" lang="en-US" altLang="zh-CN" sz="1800" b="0" i="0" u="none" strike="noStrike" kern="1200" cap="none" spc="0" normalizeH="0" baseline="0" noProof="0" dirty="0">
              <a:ln>
                <a:noFill/>
              </a:ln>
              <a:solidFill>
                <a:srgbClr val="A5A5A5">
                  <a:lumMod val="75000"/>
                </a:srgbClr>
              </a:solidFill>
              <a:effectLst/>
              <a:uLnTx/>
              <a:uFillTx/>
              <a:latin typeface="微软雅黑" panose="020B0503020204020204" pitchFamily="34" charset="-122"/>
              <a:ea typeface="微软雅黑" panose="020B0503020204020204" pitchFamily="34" charset="-122"/>
              <a:cs typeface="+mn-cs"/>
            </a:endParaRPr>
          </a:p>
        </p:txBody>
      </p:sp>
      <p:grpSp>
        <p:nvGrpSpPr>
          <p:cNvPr id="5" name="组合 4"/>
          <p:cNvGrpSpPr/>
          <p:nvPr/>
        </p:nvGrpSpPr>
        <p:grpSpPr>
          <a:xfrm>
            <a:off x="733099" y="768022"/>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10600030101010101" pitchFamily="2" charset="-122"/>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8" name="矩形 7"/>
          <p:cNvSpPr/>
          <p:nvPr/>
        </p:nvSpPr>
        <p:spPr>
          <a:xfrm>
            <a:off x="1884751" y="807481"/>
            <a:ext cx="50596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三、社会心理学的计算机模拟研究法</a:t>
            </a:r>
          </a:p>
        </p:txBody>
      </p:sp>
      <p:grpSp>
        <p:nvGrpSpPr>
          <p:cNvPr id="10" name="组合 9"/>
          <p:cNvGrpSpPr/>
          <p:nvPr/>
        </p:nvGrpSpPr>
        <p:grpSpPr>
          <a:xfrm>
            <a:off x="204811" y="86344"/>
            <a:ext cx="13446782" cy="6585572"/>
            <a:chOff x="204811" y="126601"/>
            <a:chExt cx="13446782" cy="6585572"/>
          </a:xfrm>
        </p:grpSpPr>
        <p:cxnSp>
          <p:nvCxnSpPr>
            <p:cNvPr id="12" name="直接连接符 11"/>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rPr>
                <a:t>第二章</a:t>
              </a:r>
            </a:p>
          </p:txBody>
        </p:sp>
        <p:grpSp>
          <p:nvGrpSpPr>
            <p:cNvPr id="15" name="组合 14"/>
            <p:cNvGrpSpPr/>
            <p:nvPr/>
          </p:nvGrpSpPr>
          <p:grpSpPr>
            <a:xfrm>
              <a:off x="204811" y="126601"/>
              <a:ext cx="1966889" cy="305197"/>
              <a:chOff x="306410" y="1828002"/>
              <a:chExt cx="5429253" cy="900955"/>
            </a:xfrm>
          </p:grpSpPr>
          <p:grpSp>
            <p:nvGrpSpPr>
              <p:cNvPr id="16" name="组合 15"/>
              <p:cNvGrpSpPr/>
              <p:nvPr/>
            </p:nvGrpSpPr>
            <p:grpSpPr>
              <a:xfrm>
                <a:off x="1438485" y="1828003"/>
                <a:ext cx="4297178" cy="900954"/>
                <a:chOff x="511385" y="2831303"/>
                <a:chExt cx="4297178" cy="900954"/>
              </a:xfrm>
            </p:grpSpPr>
            <p:grpSp>
              <p:nvGrpSpPr>
                <p:cNvPr id="18" name="组合 17"/>
                <p:cNvGrpSpPr/>
                <p:nvPr/>
              </p:nvGrpSpPr>
              <p:grpSpPr>
                <a:xfrm>
                  <a:off x="1643460" y="2831304"/>
                  <a:ext cx="3165103" cy="900953"/>
                  <a:chOff x="1643460" y="3128803"/>
                  <a:chExt cx="3165103" cy="900953"/>
                </a:xfrm>
                <a:solidFill>
                  <a:schemeClr val="accent2"/>
                </a:solidFill>
              </p:grpSpPr>
              <p:sp>
                <p:nvSpPr>
                  <p:cNvPr id="20" name="椭圆 19"/>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1" name="椭圆 20"/>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2" name="椭圆 21"/>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9" name="椭圆 18"/>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7" name="椭圆 16"/>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cxnSp>
        <p:nvCxnSpPr>
          <p:cNvPr id="2" name="直接连接符 1"/>
          <p:cNvCxnSpPr/>
          <p:nvPr/>
        </p:nvCxnSpPr>
        <p:spPr>
          <a:xfrm>
            <a:off x="6195574" y="1786372"/>
            <a:ext cx="0" cy="4266976"/>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cstate="print"/>
          <a:stretch>
            <a:fillRect/>
          </a:stretch>
        </p:blipFill>
        <p:spPr>
          <a:xfrm>
            <a:off x="6743065" y="2277745"/>
            <a:ext cx="4876800" cy="34944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5" name="直接连接符 4"/>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7"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rPr>
              <a:t>第二章</a:t>
            </a:r>
          </a:p>
        </p:txBody>
      </p:sp>
      <p:grpSp>
        <p:nvGrpSpPr>
          <p:cNvPr id="16" name="组合 15"/>
          <p:cNvGrpSpPr/>
          <p:nvPr/>
        </p:nvGrpSpPr>
        <p:grpSpPr>
          <a:xfrm>
            <a:off x="204811" y="126601"/>
            <a:ext cx="1966889" cy="305197"/>
            <a:chOff x="306410" y="1828002"/>
            <a:chExt cx="5429253" cy="900955"/>
          </a:xfrm>
        </p:grpSpPr>
        <p:grpSp>
          <p:nvGrpSpPr>
            <p:cNvPr id="14" name="组合 13"/>
            <p:cNvGrpSpPr/>
            <p:nvPr/>
          </p:nvGrpSpPr>
          <p:grpSpPr>
            <a:xfrm>
              <a:off x="1438485" y="1828003"/>
              <a:ext cx="4297178" cy="900954"/>
              <a:chOff x="511385" y="2831303"/>
              <a:chExt cx="4297178" cy="900954"/>
            </a:xfrm>
          </p:grpSpPr>
          <p:grpSp>
            <p:nvGrpSpPr>
              <p:cNvPr id="8" name="组合 7"/>
              <p:cNvGrpSpPr/>
              <p:nvPr/>
            </p:nvGrpSpPr>
            <p:grpSpPr>
              <a:xfrm>
                <a:off x="1643460" y="2831304"/>
                <a:ext cx="3165103" cy="900953"/>
                <a:chOff x="1643460" y="3128803"/>
                <a:chExt cx="3165103" cy="900953"/>
              </a:xfrm>
              <a:solidFill>
                <a:schemeClr val="accent2"/>
              </a:solidFill>
            </p:grpSpPr>
            <p:sp>
              <p:nvSpPr>
                <p:cNvPr id="9" name="椭圆 8"/>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0" name="椭圆 9"/>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1" name="椭圆 10"/>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3" name="椭圆 12"/>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5" name="椭圆 14"/>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sp>
        <p:nvSpPr>
          <p:cNvPr id="18" name="PA_文本框 3"/>
          <p:cNvSpPr txBox="1"/>
          <p:nvPr>
            <p:custDataLst>
              <p:tags r:id="rId1"/>
            </p:custDataLst>
          </p:nvPr>
        </p:nvSpPr>
        <p:spPr>
          <a:xfrm>
            <a:off x="4344839" y="1529778"/>
            <a:ext cx="7194079" cy="4524315"/>
          </a:xfrm>
          <a:prstGeom prst="rect">
            <a:avLst/>
          </a:prstGeom>
          <a:noFill/>
        </p:spPr>
        <p:txBody>
          <a:bodyPr wrap="square" rtlCol="0">
            <a:spAutoFit/>
          </a:bodyPr>
          <a:lstStyle/>
          <a:p>
            <a:pPr marL="0" marR="0" lvl="0" indent="0" algn="l" defTabSz="914400" rtl="0" eaLnBrk="1" fontAlgn="auto" latinLnBrk="0" hangingPunct="0">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研究方法是一门学科的重要组成部分。社会心理学是在社会学和心理学两大学科之间所产生的一门交叉学科或边缘学科，不仅其理论深深地打上了这些学科的特色印迹，而且研究方法也因受母学科的影响而复杂多样。</a:t>
            </a:r>
          </a:p>
          <a:p>
            <a:pPr marL="0" marR="0" lvl="0" indent="0" algn="l" defTabSz="914400" rtl="0" eaLnBrk="1" fontAlgn="auto" latinLnBrk="0" hangingPunct="0">
              <a:lnSpc>
                <a:spcPct val="15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社会心理学的研究方法是一个复杂的知识体系，包括方法论、具体的研究方法、研究的技术手段以及社会心理学研究中的伦理规则四大部分。</a:t>
            </a:r>
          </a:p>
        </p:txBody>
      </p:sp>
      <p:sp>
        <p:nvSpPr>
          <p:cNvPr id="19" name="矩形 18"/>
          <p:cNvSpPr/>
          <p:nvPr/>
        </p:nvSpPr>
        <p:spPr>
          <a:xfrm>
            <a:off x="4284345" y="593725"/>
            <a:ext cx="7078345" cy="829945"/>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第二章  社会心理学的研究方法</a:t>
            </a:r>
          </a:p>
        </p:txBody>
      </p:sp>
      <p:pic>
        <p:nvPicPr>
          <p:cNvPr id="3" name="图片 2"/>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59687" y="1246495"/>
            <a:ext cx="4085152" cy="408515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732790" y="1687830"/>
            <a:ext cx="5182235" cy="5077460"/>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2</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）计算机模拟法的例子</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 桑塔费学派  萨缪·鲍尔斯和赫伯特·金迪斯</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 研究假设：</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人类的“强互惠”是人类在漫长的进化过程中逐渐形成的一种行为特质</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 研究方法：</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计算机仿真模拟的是一个早期人类社会（更新世晚期）的生活形态和运行机制</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 实验结论：</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通过演化而形成的人类行为大约有38.2%的概率表现出自私倾向，24.6%的概率表现出单纯合作的倾向，37.2%的概率表现出强互惠倾向。平均而言，每个人因机会主义充当搭便车者的可能性大约为11.1%。</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A5A5A5">
                  <a:lumMod val="75000"/>
                </a:srgbClr>
              </a:solidFill>
              <a:effectLst/>
              <a:uLnTx/>
              <a:uFillTx/>
              <a:latin typeface="微软雅黑" panose="020B0503020204020204" pitchFamily="34" charset="-122"/>
              <a:ea typeface="微软雅黑" panose="020B0503020204020204" pitchFamily="34" charset="-122"/>
              <a:cs typeface="+mn-cs"/>
            </a:endParaRPr>
          </a:p>
        </p:txBody>
      </p:sp>
      <p:grpSp>
        <p:nvGrpSpPr>
          <p:cNvPr id="5" name="组合 4"/>
          <p:cNvGrpSpPr/>
          <p:nvPr/>
        </p:nvGrpSpPr>
        <p:grpSpPr>
          <a:xfrm>
            <a:off x="733099" y="768022"/>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10600030101010101" pitchFamily="2" charset="-122"/>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8" name="矩形 7"/>
          <p:cNvSpPr/>
          <p:nvPr/>
        </p:nvSpPr>
        <p:spPr>
          <a:xfrm>
            <a:off x="1884751" y="807481"/>
            <a:ext cx="50596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三、社会心理学的计算机模拟研究法</a:t>
            </a:r>
          </a:p>
        </p:txBody>
      </p:sp>
      <p:grpSp>
        <p:nvGrpSpPr>
          <p:cNvPr id="10" name="组合 9"/>
          <p:cNvGrpSpPr/>
          <p:nvPr/>
        </p:nvGrpSpPr>
        <p:grpSpPr>
          <a:xfrm>
            <a:off x="204811" y="126601"/>
            <a:ext cx="13446782" cy="6585572"/>
            <a:chOff x="204811" y="126601"/>
            <a:chExt cx="13446782" cy="6585572"/>
          </a:xfrm>
        </p:grpSpPr>
        <p:cxnSp>
          <p:nvCxnSpPr>
            <p:cNvPr id="12" name="直接连接符 11"/>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rPr>
                <a:t>第二章</a:t>
              </a:r>
            </a:p>
          </p:txBody>
        </p:sp>
        <p:grpSp>
          <p:nvGrpSpPr>
            <p:cNvPr id="15" name="组合 14"/>
            <p:cNvGrpSpPr/>
            <p:nvPr/>
          </p:nvGrpSpPr>
          <p:grpSpPr>
            <a:xfrm>
              <a:off x="204811" y="126601"/>
              <a:ext cx="1966889" cy="305197"/>
              <a:chOff x="306410" y="1828002"/>
              <a:chExt cx="5429253" cy="900955"/>
            </a:xfrm>
          </p:grpSpPr>
          <p:grpSp>
            <p:nvGrpSpPr>
              <p:cNvPr id="16" name="组合 15"/>
              <p:cNvGrpSpPr/>
              <p:nvPr/>
            </p:nvGrpSpPr>
            <p:grpSpPr>
              <a:xfrm>
                <a:off x="1438485" y="1828003"/>
                <a:ext cx="4297178" cy="900954"/>
                <a:chOff x="511385" y="2831303"/>
                <a:chExt cx="4297178" cy="900954"/>
              </a:xfrm>
            </p:grpSpPr>
            <p:grpSp>
              <p:nvGrpSpPr>
                <p:cNvPr id="18" name="组合 17"/>
                <p:cNvGrpSpPr/>
                <p:nvPr/>
              </p:nvGrpSpPr>
              <p:grpSpPr>
                <a:xfrm>
                  <a:off x="1643460" y="2831304"/>
                  <a:ext cx="3165103" cy="900953"/>
                  <a:chOff x="1643460" y="3128803"/>
                  <a:chExt cx="3165103" cy="900953"/>
                </a:xfrm>
                <a:solidFill>
                  <a:schemeClr val="accent2"/>
                </a:solidFill>
              </p:grpSpPr>
              <p:sp>
                <p:nvSpPr>
                  <p:cNvPr id="20" name="椭圆 19"/>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1" name="椭圆 20"/>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2" name="椭圆 21"/>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9" name="椭圆 18"/>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7" name="椭圆 16"/>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cxnSp>
        <p:nvCxnSpPr>
          <p:cNvPr id="2" name="直接连接符 1"/>
          <p:cNvCxnSpPr/>
          <p:nvPr/>
        </p:nvCxnSpPr>
        <p:spPr>
          <a:xfrm>
            <a:off x="6195574" y="1786372"/>
            <a:ext cx="0" cy="4266976"/>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3" cstate="print"/>
          <a:stretch>
            <a:fillRect/>
          </a:stretch>
        </p:blipFill>
        <p:spPr>
          <a:xfrm>
            <a:off x="6565900" y="1687830"/>
            <a:ext cx="5232400" cy="44640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454025" y="1598930"/>
            <a:ext cx="5639435" cy="5629275"/>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1</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）大数据时代</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当代计算机技术、互联网、物联网、云计算、认知科学与脑科学，特别是人工智能等快速发展的高科技为手段，在数据的产生、收集、存储、挖掘与分析处理方面的革命性突破所引发的新型的时代变迁。</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2</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）大数据 （</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5V) </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与 科学研究的第四范式</a:t>
            </a:r>
          </a:p>
          <a:p>
            <a:pPr marL="342900" marR="0" lvl="0" indent="342265" algn="just" defTabSz="914400" rtl="0" eaLnBrk="1" fontAlgn="auto" latinLnBrk="0" hangingPunct="1">
              <a:lnSpc>
                <a:spcPct val="130000"/>
              </a:lnSpc>
              <a:spcBef>
                <a:spcPts val="0"/>
              </a:spcBef>
              <a:spcAft>
                <a:spcPts val="0"/>
              </a:spcAft>
              <a:buClrTx/>
              <a:buSzTx/>
              <a:buFont typeface="+mj-ea"/>
              <a:buAutoNum type="circleNumDbPlain"/>
              <a:tabLst/>
              <a:defRPr/>
            </a:pPr>
            <a:r>
              <a:rPr kumimoji="0" lang="zh-CN" altLang="en-US" sz="18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大容量（volume）</a:t>
            </a:r>
          </a:p>
          <a:p>
            <a:pPr marL="342900" marR="0" lvl="0" indent="342265" algn="just" defTabSz="914400" rtl="0" eaLnBrk="1" fontAlgn="auto" latinLnBrk="0" hangingPunct="1">
              <a:lnSpc>
                <a:spcPct val="130000"/>
              </a:lnSpc>
              <a:spcBef>
                <a:spcPts val="0"/>
              </a:spcBef>
              <a:spcAft>
                <a:spcPts val="0"/>
              </a:spcAft>
              <a:buClrTx/>
              <a:buSzTx/>
              <a:buFont typeface="+mj-ea"/>
              <a:buAutoNum type="circleNumDbPlain"/>
              <a:tabLst/>
              <a:defRPr/>
            </a:pPr>
            <a:r>
              <a:rPr kumimoji="0" lang="zh-CN" altLang="en-US" sz="18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多样性（variety）</a:t>
            </a:r>
          </a:p>
          <a:p>
            <a:pPr marL="342900" marR="0" lvl="0" indent="342265" algn="just" defTabSz="914400" rtl="0" eaLnBrk="1" fontAlgn="auto" latinLnBrk="0" hangingPunct="1">
              <a:lnSpc>
                <a:spcPct val="130000"/>
              </a:lnSpc>
              <a:spcBef>
                <a:spcPts val="0"/>
              </a:spcBef>
              <a:spcAft>
                <a:spcPts val="0"/>
              </a:spcAft>
              <a:buClrTx/>
              <a:buSzTx/>
              <a:buFont typeface="+mj-ea"/>
              <a:buAutoNum type="circleNumDbPlain"/>
              <a:tabLst/>
              <a:defRPr/>
            </a:pPr>
            <a:r>
              <a:rPr kumimoji="0" lang="zh-CN" altLang="en-US" sz="18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快速率（velocity）</a:t>
            </a:r>
          </a:p>
          <a:p>
            <a:pPr marL="342900" marR="0" lvl="0" indent="342265" algn="just" defTabSz="914400" rtl="0" eaLnBrk="1" fontAlgn="auto" latinLnBrk="0" hangingPunct="1">
              <a:lnSpc>
                <a:spcPct val="130000"/>
              </a:lnSpc>
              <a:spcBef>
                <a:spcPts val="0"/>
              </a:spcBef>
              <a:spcAft>
                <a:spcPts val="0"/>
              </a:spcAft>
              <a:buClrTx/>
              <a:buSzTx/>
              <a:buFont typeface="+mj-ea"/>
              <a:buAutoNum type="circleNumDbPlain"/>
              <a:tabLst/>
              <a:defRPr/>
            </a:pPr>
            <a:r>
              <a:rPr kumimoji="0" lang="zh-CN" altLang="en-US" sz="18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价值性（value）</a:t>
            </a:r>
          </a:p>
          <a:p>
            <a:pPr marL="342900" marR="0" lvl="0" indent="342265" algn="just" defTabSz="914400" rtl="0" eaLnBrk="1" fontAlgn="auto" latinLnBrk="0" hangingPunct="1">
              <a:lnSpc>
                <a:spcPct val="130000"/>
              </a:lnSpc>
              <a:spcBef>
                <a:spcPts val="0"/>
              </a:spcBef>
              <a:spcAft>
                <a:spcPts val="0"/>
              </a:spcAft>
              <a:buClrTx/>
              <a:buSzTx/>
              <a:buFont typeface="+mj-ea"/>
              <a:buAutoNum type="circleNumDbPlain"/>
              <a:tabLst/>
              <a:defRPr/>
            </a:pPr>
            <a:r>
              <a:rPr kumimoji="0" lang="zh-CN" altLang="en-US" sz="18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模糊性（vague）</a:t>
            </a:r>
          </a:p>
          <a:p>
            <a:pPr marL="342900" marR="0" lvl="0" indent="-342900" algn="just" defTabSz="914400" rtl="0" eaLnBrk="1" fontAlgn="auto" latinLnBrk="0" hangingPunct="1">
              <a:lnSpc>
                <a:spcPct val="15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grpSp>
        <p:nvGrpSpPr>
          <p:cNvPr id="5" name="组合 4"/>
          <p:cNvGrpSpPr/>
          <p:nvPr/>
        </p:nvGrpSpPr>
        <p:grpSpPr>
          <a:xfrm>
            <a:off x="733099" y="768022"/>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10600030101010101" pitchFamily="2" charset="-122"/>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8" name="矩形 7"/>
          <p:cNvSpPr/>
          <p:nvPr/>
        </p:nvSpPr>
        <p:spPr>
          <a:xfrm>
            <a:off x="1884751" y="807481"/>
            <a:ext cx="47548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四、社会心理学的大数据研究方法</a:t>
            </a:r>
          </a:p>
        </p:txBody>
      </p:sp>
      <p:cxnSp>
        <p:nvCxnSpPr>
          <p:cNvPr id="2" name="直接连接符 1"/>
          <p:cNvCxnSpPr/>
          <p:nvPr/>
        </p:nvCxnSpPr>
        <p:spPr>
          <a:xfrm>
            <a:off x="6195574" y="1786372"/>
            <a:ext cx="0" cy="4266976"/>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PA_文本框 3"/>
          <p:cNvSpPr txBox="1"/>
          <p:nvPr>
            <p:custDataLst>
              <p:tags r:id="rId2"/>
            </p:custDataLst>
          </p:nvPr>
        </p:nvSpPr>
        <p:spPr>
          <a:xfrm>
            <a:off x="6526530" y="967740"/>
            <a:ext cx="5511800" cy="5904865"/>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3</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）计算社会科学的研究方法</a:t>
            </a:r>
          </a:p>
          <a:p>
            <a:pPr marL="342900" marR="0" lvl="0" indent="342265" algn="just" defTabSz="914400" rtl="0" eaLnBrk="1" fontAlgn="auto" latinLnBrk="0" hangingPunct="1">
              <a:lnSpc>
                <a:spcPct val="130000"/>
              </a:lnSpc>
              <a:spcBef>
                <a:spcPts val="0"/>
              </a:spcBef>
              <a:spcAft>
                <a:spcPts val="0"/>
              </a:spcAft>
              <a:buClrTx/>
              <a:buSzTx/>
              <a:buFont typeface="+mj-ea"/>
              <a:buAutoNum type="circleNumDbPlain"/>
              <a:tabLst/>
              <a:defRPr/>
            </a:pPr>
            <a:r>
              <a:rPr kumimoji="0" lang="zh-CN" altLang="en-US" sz="18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互联网大数据的获取与分析</a:t>
            </a:r>
          </a:p>
          <a:p>
            <a:pPr marL="342900" marR="0" lvl="0" indent="342265" algn="just" defTabSz="914400" rtl="0" eaLnBrk="1" fontAlgn="auto" latinLnBrk="0" hangingPunct="1">
              <a:lnSpc>
                <a:spcPct val="130000"/>
              </a:lnSpc>
              <a:spcBef>
                <a:spcPts val="0"/>
              </a:spcBef>
              <a:spcAft>
                <a:spcPts val="0"/>
              </a:spcAft>
              <a:buClrTx/>
              <a:buSzTx/>
              <a:buFont typeface="+mj-ea"/>
              <a:buAutoNum type="circleNumDbPlain"/>
              <a:tabLst/>
              <a:defRPr/>
            </a:pPr>
            <a:r>
              <a:rPr kumimoji="0" lang="zh-CN" altLang="en-US" sz="18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定量分析与定性分析方法的融合</a:t>
            </a:r>
          </a:p>
          <a:p>
            <a:pPr marL="342900" marR="0" lvl="0" indent="342265" algn="just" defTabSz="914400" rtl="0" eaLnBrk="1" fontAlgn="auto" latinLnBrk="0" hangingPunct="1">
              <a:lnSpc>
                <a:spcPct val="130000"/>
              </a:lnSpc>
              <a:spcBef>
                <a:spcPts val="0"/>
              </a:spcBef>
              <a:spcAft>
                <a:spcPts val="0"/>
              </a:spcAft>
              <a:buClrTx/>
              <a:buSzTx/>
              <a:buFont typeface="+mj-ea"/>
              <a:buAutoNum type="circleNumDbPlain"/>
              <a:tabLst/>
              <a:defRPr/>
            </a:pPr>
            <a:r>
              <a:rPr kumimoji="0" lang="zh-CN" altLang="en-US" sz="18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互联网社会实验方法</a:t>
            </a:r>
          </a:p>
          <a:p>
            <a:pPr marL="342900" marR="0" lvl="0" indent="342265" algn="just" defTabSz="914400" rtl="0" eaLnBrk="1" fontAlgn="auto" latinLnBrk="0" hangingPunct="1">
              <a:lnSpc>
                <a:spcPct val="130000"/>
              </a:lnSpc>
              <a:spcBef>
                <a:spcPts val="0"/>
              </a:spcBef>
              <a:spcAft>
                <a:spcPts val="0"/>
              </a:spcAft>
              <a:buClrTx/>
              <a:buSzTx/>
              <a:buFont typeface="+mj-ea"/>
              <a:buAutoNum type="circleNumDbPlain"/>
              <a:tabLst/>
              <a:defRPr/>
            </a:pPr>
            <a:r>
              <a:rPr kumimoji="0" lang="zh-CN" altLang="en-US" sz="18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多主体计算机社会仿真模拟方法</a:t>
            </a:r>
          </a:p>
          <a:p>
            <a:pPr marL="342900" marR="0" lvl="0" indent="342265" algn="just" defTabSz="914400" rtl="0" eaLnBrk="1" fontAlgn="auto" latinLnBrk="0" hangingPunct="1">
              <a:lnSpc>
                <a:spcPct val="130000"/>
              </a:lnSpc>
              <a:spcBef>
                <a:spcPts val="0"/>
              </a:spcBef>
              <a:spcAft>
                <a:spcPts val="0"/>
              </a:spcAft>
              <a:buClrTx/>
              <a:buSzTx/>
              <a:buFont typeface="+mj-ea"/>
              <a:buAutoNum type="circleNumDbPlain"/>
              <a:tabLst/>
              <a:defRPr/>
            </a:pPr>
            <a:r>
              <a:rPr kumimoji="0" lang="zh-CN" altLang="en-US" sz="18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计算社会科学研究工具的研制与开发</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7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4</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）社会心理学与大数据研究方法</a:t>
            </a:r>
          </a:p>
          <a:p>
            <a:pPr marL="0" marR="0" lvl="0" indent="0" algn="just" defTabSz="914400" rtl="0" eaLnBrk="1" fontAlgn="auto" latinLnBrk="0" hangingPunct="1">
              <a:lnSpc>
                <a:spcPct val="17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大数据研究方法在社会心理学的研究中具有非常广阔的发展前景。从已有的研究文献中我们可以看到，社会科学大数据的五大方法都已经在社会心理学研究中得到应用，并且取得了显著的成绩</a:t>
            </a:r>
          </a:p>
          <a:p>
            <a:pPr marL="342900" marR="0" lvl="0" indent="-342900" algn="just" defTabSz="914400" rtl="0" eaLnBrk="1" fontAlgn="auto" latinLnBrk="0" hangingPunct="1">
              <a:lnSpc>
                <a:spcPct val="15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cxnSp>
        <p:nvCxnSpPr>
          <p:cNvPr id="10" name="直接连接符 9">
            <a:extLst>
              <a:ext uri="{FF2B5EF4-FFF2-40B4-BE49-F238E27FC236}">
                <a16:creationId xmlns:a16="http://schemas.microsoft.com/office/drawing/2014/main" id="{BE1C6DEF-BEC1-4378-A7F0-965AABF1C7EE}"/>
              </a:ext>
            </a:extLst>
          </p:cNvPr>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grpSp>
        <p:nvGrpSpPr>
          <p:cNvPr id="11" name="组合 10">
            <a:extLst>
              <a:ext uri="{FF2B5EF4-FFF2-40B4-BE49-F238E27FC236}">
                <a16:creationId xmlns:a16="http://schemas.microsoft.com/office/drawing/2014/main" id="{10F14323-1AE0-4CB8-B585-DFE19C8EE29B}"/>
              </a:ext>
            </a:extLst>
          </p:cNvPr>
          <p:cNvGrpSpPr/>
          <p:nvPr/>
        </p:nvGrpSpPr>
        <p:grpSpPr>
          <a:xfrm>
            <a:off x="204811" y="126601"/>
            <a:ext cx="1966889" cy="305197"/>
            <a:chOff x="306410" y="1828002"/>
            <a:chExt cx="5429253" cy="900955"/>
          </a:xfrm>
        </p:grpSpPr>
        <p:grpSp>
          <p:nvGrpSpPr>
            <p:cNvPr id="12" name="组合 11">
              <a:extLst>
                <a:ext uri="{FF2B5EF4-FFF2-40B4-BE49-F238E27FC236}">
                  <a16:creationId xmlns:a16="http://schemas.microsoft.com/office/drawing/2014/main" id="{F438C69F-16AB-47EB-8FE4-49957F404A64}"/>
                </a:ext>
              </a:extLst>
            </p:cNvPr>
            <p:cNvGrpSpPr/>
            <p:nvPr/>
          </p:nvGrpSpPr>
          <p:grpSpPr>
            <a:xfrm>
              <a:off x="1438485" y="1828003"/>
              <a:ext cx="4297178" cy="900954"/>
              <a:chOff x="511385" y="2831303"/>
              <a:chExt cx="4297178" cy="900954"/>
            </a:xfrm>
          </p:grpSpPr>
          <p:grpSp>
            <p:nvGrpSpPr>
              <p:cNvPr id="14" name="组合 13">
                <a:extLst>
                  <a:ext uri="{FF2B5EF4-FFF2-40B4-BE49-F238E27FC236}">
                    <a16:creationId xmlns:a16="http://schemas.microsoft.com/office/drawing/2014/main" id="{D5E6972A-76AB-42E7-99AF-9A92E1480000}"/>
                  </a:ext>
                </a:extLst>
              </p:cNvPr>
              <p:cNvGrpSpPr/>
              <p:nvPr/>
            </p:nvGrpSpPr>
            <p:grpSpPr>
              <a:xfrm>
                <a:off x="1643460" y="2831304"/>
                <a:ext cx="3165103" cy="900953"/>
                <a:chOff x="1643460" y="3128803"/>
                <a:chExt cx="3165103" cy="900953"/>
              </a:xfrm>
              <a:solidFill>
                <a:schemeClr val="accent2"/>
              </a:solidFill>
            </p:grpSpPr>
            <p:sp>
              <p:nvSpPr>
                <p:cNvPr id="16" name="椭圆 15">
                  <a:extLst>
                    <a:ext uri="{FF2B5EF4-FFF2-40B4-BE49-F238E27FC236}">
                      <a16:creationId xmlns:a16="http://schemas.microsoft.com/office/drawing/2014/main" id="{FED1D859-557A-4D70-816E-E43C200D403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7" name="椭圆 16">
                  <a:extLst>
                    <a:ext uri="{FF2B5EF4-FFF2-40B4-BE49-F238E27FC236}">
                      <a16:creationId xmlns:a16="http://schemas.microsoft.com/office/drawing/2014/main" id="{77E90EB0-7838-40AA-BD7C-42A17D2D3667}"/>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8" name="椭圆 17">
                  <a:extLst>
                    <a:ext uri="{FF2B5EF4-FFF2-40B4-BE49-F238E27FC236}">
                      <a16:creationId xmlns:a16="http://schemas.microsoft.com/office/drawing/2014/main" id="{AE1ABEAA-C5CF-4718-BB3B-7C82B13D3B78}"/>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5" name="椭圆 14">
                <a:extLst>
                  <a:ext uri="{FF2B5EF4-FFF2-40B4-BE49-F238E27FC236}">
                    <a16:creationId xmlns:a16="http://schemas.microsoft.com/office/drawing/2014/main" id="{6377BD3E-72A3-4618-8365-5383D7D80370}"/>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3" name="椭圆 12">
              <a:extLst>
                <a:ext uri="{FF2B5EF4-FFF2-40B4-BE49-F238E27FC236}">
                  <a16:creationId xmlns:a16="http://schemas.microsoft.com/office/drawing/2014/main" id="{6F71B1CA-3C45-4E49-9248-6F92E299BD9B}"/>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sp>
        <p:nvSpPr>
          <p:cNvPr id="19" name="íṧļïdé">
            <a:extLst>
              <a:ext uri="{FF2B5EF4-FFF2-40B4-BE49-F238E27FC236}">
                <a16:creationId xmlns:a16="http://schemas.microsoft.com/office/drawing/2014/main" id="{E256F0F3-7A77-4DEE-A124-A9F046DDD69A}"/>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第二章</a:t>
            </a:r>
          </a:p>
        </p:txBody>
      </p:sp>
      <p:cxnSp>
        <p:nvCxnSpPr>
          <p:cNvPr id="20" name="直接连接符 19">
            <a:extLst>
              <a:ext uri="{FF2B5EF4-FFF2-40B4-BE49-F238E27FC236}">
                <a16:creationId xmlns:a16="http://schemas.microsoft.com/office/drawing/2014/main" id="{D1DF0E6B-7829-4A8B-94CB-C42027462DF4}"/>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3200" dirty="0">
                <a:latin typeface="华文中宋" panose="02010600040101010101" pitchFamily="2" charset="-122"/>
                <a:ea typeface="华文中宋" panose="02010600040101010101" pitchFamily="2" charset="-122"/>
              </a:rPr>
              <a:t>第三节</a:t>
            </a:r>
          </a:p>
        </p:txBody>
      </p:sp>
      <p:sp>
        <p:nvSpPr>
          <p:cNvPr id="6" name="文本占位符 5"/>
          <p:cNvSpPr>
            <a:spLocks noGrp="1"/>
          </p:cNvSpPr>
          <p:nvPr>
            <p:ph type="body" idx="1"/>
          </p:nvPr>
        </p:nvSpPr>
        <p:spPr>
          <a:xfrm>
            <a:off x="676814" y="5118477"/>
            <a:ext cx="5920330" cy="1015623"/>
          </a:xfrm>
        </p:spPr>
        <p:txBody>
          <a:bodyPr>
            <a:noAutofit/>
          </a:bodyPr>
          <a:lstStyle/>
          <a:p>
            <a:pPr lvl="0" algn="just" eaLnBrk="0" fontAlgn="base" hangingPunct="0">
              <a:spcBef>
                <a:spcPct val="0"/>
              </a:spcBef>
              <a:spcAft>
                <a:spcPct val="0"/>
              </a:spcAft>
              <a:defRPr/>
            </a:pPr>
            <a:r>
              <a:rPr lang="zh-CN" altLang="en-US" sz="3200" b="1" dirty="0">
                <a:latin typeface="微软雅黑" panose="020B0503020204020204" pitchFamily="34" charset="-122"/>
                <a:ea typeface="微软雅黑" panose="020B0503020204020204" pitchFamily="34" charset="-122"/>
              </a:rPr>
              <a:t>社会心理学研究中的伦理问题</a:t>
            </a:r>
          </a:p>
        </p:txBody>
      </p:sp>
      <p:sp>
        <p:nvSpPr>
          <p:cNvPr id="9" name="文本框 8"/>
          <p:cNvSpPr txBox="1"/>
          <p:nvPr/>
        </p:nvSpPr>
        <p:spPr>
          <a:xfrm>
            <a:off x="804403" y="1955801"/>
            <a:ext cx="2206137" cy="1918154"/>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rPr>
              <a:t>/03</a:t>
            </a:r>
            <a:endParaRPr kumimoji="0" lang="zh-CN" altLang="en-US"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endParaRPr>
          </a:p>
        </p:txBody>
      </p:sp>
      <p:sp>
        <p:nvSpPr>
          <p:cNvPr id="10" name="矩形 9"/>
          <p:cNvSpPr/>
          <p:nvPr/>
        </p:nvSpPr>
        <p:spPr>
          <a:xfrm>
            <a:off x="6094883" y="723900"/>
            <a:ext cx="5269230" cy="1568450"/>
          </a:xfrm>
          <a:prstGeom prst="rect">
            <a:avLst/>
          </a:prstGeom>
        </p:spPr>
        <p:txBody>
          <a:bodyPr wrap="non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第二章  </a:t>
            </a:r>
            <a:endParaRPr kumimoji="0" lang="en-US" altLang="zh-CN"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社会心理学的研究方法</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33099" y="768022"/>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10600030101010101" pitchFamily="2" charset="-122"/>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9" name="PA_文本框 3"/>
          <p:cNvSpPr txBox="1"/>
          <p:nvPr>
            <p:custDataLst>
              <p:tags r:id="rId1"/>
            </p:custDataLst>
          </p:nvPr>
        </p:nvSpPr>
        <p:spPr>
          <a:xfrm>
            <a:off x="732790" y="1626344"/>
            <a:ext cx="6135370" cy="4524315"/>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社会心理学研究的对象是人，社会心理学家在开展研究的过程中，实际上是用一种特殊的方式在与人进行交往或互动。所谓特殊的方式，就是由研究中采用的方法所决定的研究者与被研究对象之间关系的处理方式，这种方式与人们之间日常的交往方式通常是不一样的，而且正是这种不一样给研究的科学性与合理性带来种种问题和争论。</a:t>
            </a:r>
          </a:p>
        </p:txBody>
      </p:sp>
      <p:grpSp>
        <p:nvGrpSpPr>
          <p:cNvPr id="11" name="组合 10"/>
          <p:cNvGrpSpPr/>
          <p:nvPr/>
        </p:nvGrpSpPr>
        <p:grpSpPr>
          <a:xfrm>
            <a:off x="204811" y="126601"/>
            <a:ext cx="13446782" cy="6585572"/>
            <a:chOff x="204811" y="126601"/>
            <a:chExt cx="13446782" cy="6585572"/>
          </a:xfrm>
        </p:grpSpPr>
        <p:cxnSp>
          <p:nvCxnSpPr>
            <p:cNvPr id="12" name="直接连接符 11"/>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rPr>
                <a:t>第二章</a:t>
              </a:r>
            </a:p>
          </p:txBody>
        </p:sp>
        <p:grpSp>
          <p:nvGrpSpPr>
            <p:cNvPr id="15" name="组合 14"/>
            <p:cNvGrpSpPr/>
            <p:nvPr/>
          </p:nvGrpSpPr>
          <p:grpSpPr>
            <a:xfrm>
              <a:off x="204811" y="126601"/>
              <a:ext cx="1966889" cy="305197"/>
              <a:chOff x="306410" y="1828002"/>
              <a:chExt cx="5429253" cy="900955"/>
            </a:xfrm>
          </p:grpSpPr>
          <p:grpSp>
            <p:nvGrpSpPr>
              <p:cNvPr id="16" name="组合 15"/>
              <p:cNvGrpSpPr/>
              <p:nvPr/>
            </p:nvGrpSpPr>
            <p:grpSpPr>
              <a:xfrm>
                <a:off x="1438485" y="1828003"/>
                <a:ext cx="4297178" cy="900954"/>
                <a:chOff x="511385" y="2831303"/>
                <a:chExt cx="4297178" cy="900954"/>
              </a:xfrm>
            </p:grpSpPr>
            <p:grpSp>
              <p:nvGrpSpPr>
                <p:cNvPr id="18" name="组合 17"/>
                <p:cNvGrpSpPr/>
                <p:nvPr/>
              </p:nvGrpSpPr>
              <p:grpSpPr>
                <a:xfrm>
                  <a:off x="1643460" y="2831304"/>
                  <a:ext cx="3165103" cy="900953"/>
                  <a:chOff x="1643460" y="3128803"/>
                  <a:chExt cx="3165103" cy="900953"/>
                </a:xfrm>
                <a:solidFill>
                  <a:schemeClr val="accent2"/>
                </a:solidFill>
              </p:grpSpPr>
              <p:sp>
                <p:nvSpPr>
                  <p:cNvPr id="20" name="椭圆 19"/>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1" name="椭圆 20"/>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2" name="椭圆 21"/>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9" name="椭圆 18"/>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7" name="椭圆 16"/>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pic>
        <p:nvPicPr>
          <p:cNvPr id="2" name="图片 1"/>
          <p:cNvPicPr>
            <a:picLocks noChangeAspect="1"/>
          </p:cNvPicPr>
          <p:nvPr/>
        </p:nvPicPr>
        <p:blipFill>
          <a:blip r:embed="rId4" cstate="print"/>
          <a:stretch>
            <a:fillRect/>
          </a:stretch>
        </p:blipFill>
        <p:spPr>
          <a:xfrm>
            <a:off x="7007860" y="1891030"/>
            <a:ext cx="4622165" cy="3075940"/>
          </a:xfrm>
          <a:prstGeom prst="rect">
            <a:avLst/>
          </a:prstGeom>
        </p:spPr>
      </p:pic>
      <p:sp>
        <p:nvSpPr>
          <p:cNvPr id="3" name="PA_文本框 3"/>
          <p:cNvSpPr txBox="1"/>
          <p:nvPr>
            <p:custDataLst>
              <p:tags r:id="rId2"/>
            </p:custDataLst>
          </p:nvPr>
        </p:nvSpPr>
        <p:spPr>
          <a:xfrm>
            <a:off x="7355205" y="5154930"/>
            <a:ext cx="4160206" cy="646331"/>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备受争议的斯坦福</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监狱实验</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342880" y="1343626"/>
            <a:ext cx="10981612" cy="5262979"/>
          </a:xfrm>
          <a:prstGeom prst="rect">
            <a:avLst/>
          </a:prstGeom>
          <a:noFill/>
        </p:spPr>
        <p:txBody>
          <a:bodyPr wrap="square" rtlCol="0">
            <a:spAutoFit/>
          </a:bodyPr>
          <a:lstStyle/>
          <a:p>
            <a:pPr marL="0" marR="0" lvl="0" indent="0" algn="just" defTabSz="914400" rtl="0" eaLnBrk="1" fontAlgn="auto" latinLnBrk="0" hangingPunct="1">
              <a:lnSpc>
                <a:spcPct val="200000"/>
              </a:lnSpc>
              <a:spcBef>
                <a:spcPts val="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科学研究的特殊性</a:t>
            </a:r>
            <a:endPar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342900" marR="0" lvl="0" indent="-342900" algn="just"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mn-ea"/>
              </a:rPr>
              <a:t>科学研究的人必须经过一定的专业训练才能够胜任这项工作</a:t>
            </a:r>
          </a:p>
          <a:p>
            <a:pPr marL="342900" marR="0" lvl="0" indent="-342900" algn="just"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mn-ea"/>
              </a:rPr>
              <a:t>规范的科学研究工作的进行必须具备一定的物质条件，如开展科学研究的工具、技术设备与科研经费支持等</a:t>
            </a:r>
          </a:p>
          <a:p>
            <a:pPr marL="342900" marR="0" lvl="0" indent="-342900" algn="just"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mn-ea"/>
              </a:rPr>
              <a:t>科学研究是一种探索未知、发现规律与追求真理的过程，而规律与真理通常被纷繁复杂的表面现象掩藏在很难发现的地方，因此通常是一个非常艰难、需要经过长期的不懈奋斗才能够有所收获的探索过程</a:t>
            </a:r>
          </a:p>
        </p:txBody>
      </p:sp>
      <p:grpSp>
        <p:nvGrpSpPr>
          <p:cNvPr id="5" name="组合 4"/>
          <p:cNvGrpSpPr/>
          <p:nvPr/>
        </p:nvGrpSpPr>
        <p:grpSpPr>
          <a:xfrm>
            <a:off x="733099" y="768022"/>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10600030101010101" pitchFamily="2" charset="-122"/>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8" name="矩形 7"/>
          <p:cNvSpPr/>
          <p:nvPr/>
        </p:nvSpPr>
        <p:spPr>
          <a:xfrm>
            <a:off x="1884751" y="807481"/>
            <a:ext cx="44500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一、科学研究的困难与科学精神</a:t>
            </a:r>
          </a:p>
        </p:txBody>
      </p:sp>
      <p:grpSp>
        <p:nvGrpSpPr>
          <p:cNvPr id="11" name="组合 10"/>
          <p:cNvGrpSpPr/>
          <p:nvPr/>
        </p:nvGrpSpPr>
        <p:grpSpPr>
          <a:xfrm>
            <a:off x="204811" y="126601"/>
            <a:ext cx="13446782" cy="6585572"/>
            <a:chOff x="204811" y="126601"/>
            <a:chExt cx="13446782" cy="6585572"/>
          </a:xfrm>
        </p:grpSpPr>
        <p:cxnSp>
          <p:nvCxnSpPr>
            <p:cNvPr id="12" name="直接连接符 11"/>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rPr>
                <a:t>第二章</a:t>
              </a:r>
            </a:p>
          </p:txBody>
        </p:sp>
        <p:grpSp>
          <p:nvGrpSpPr>
            <p:cNvPr id="15" name="组合 14"/>
            <p:cNvGrpSpPr/>
            <p:nvPr/>
          </p:nvGrpSpPr>
          <p:grpSpPr>
            <a:xfrm>
              <a:off x="204811" y="126601"/>
              <a:ext cx="1966889" cy="305197"/>
              <a:chOff x="306410" y="1828002"/>
              <a:chExt cx="5429253" cy="900955"/>
            </a:xfrm>
          </p:grpSpPr>
          <p:grpSp>
            <p:nvGrpSpPr>
              <p:cNvPr id="16" name="组合 15"/>
              <p:cNvGrpSpPr/>
              <p:nvPr/>
            </p:nvGrpSpPr>
            <p:grpSpPr>
              <a:xfrm>
                <a:off x="1438485" y="1828003"/>
                <a:ext cx="4297178" cy="900954"/>
                <a:chOff x="511385" y="2831303"/>
                <a:chExt cx="4297178" cy="900954"/>
              </a:xfrm>
            </p:grpSpPr>
            <p:grpSp>
              <p:nvGrpSpPr>
                <p:cNvPr id="18" name="组合 17"/>
                <p:cNvGrpSpPr/>
                <p:nvPr/>
              </p:nvGrpSpPr>
              <p:grpSpPr>
                <a:xfrm>
                  <a:off x="1643460" y="2831304"/>
                  <a:ext cx="3165103" cy="900953"/>
                  <a:chOff x="1643460" y="3128803"/>
                  <a:chExt cx="3165103" cy="900953"/>
                </a:xfrm>
                <a:solidFill>
                  <a:schemeClr val="accent2"/>
                </a:solidFill>
              </p:grpSpPr>
              <p:sp>
                <p:nvSpPr>
                  <p:cNvPr id="20" name="椭圆 19"/>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1" name="椭圆 20"/>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2" name="椭圆 21"/>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9" name="椭圆 18"/>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7" name="椭圆 16"/>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614935" y="1576223"/>
            <a:ext cx="10528687" cy="3785652"/>
          </a:xfrm>
          <a:prstGeom prst="rect">
            <a:avLst/>
          </a:prstGeom>
          <a:noFill/>
        </p:spPr>
        <p:txBody>
          <a:bodyPr wrap="square" rtlCol="0">
            <a:spAutoFit/>
          </a:bodyPr>
          <a:lstStyle/>
          <a:p>
            <a:pPr marL="285750" marR="0" lvl="0" indent="-285750" algn="just" defTabSz="914400" rtl="0" eaLnBrk="1" fontAlgn="auto" latinLnBrk="0" hangingPunct="1">
              <a:lnSpc>
                <a:spcPct val="200000"/>
              </a:lnSpc>
              <a:spcBef>
                <a:spcPts val="0"/>
              </a:spcBef>
              <a:spcAft>
                <a:spcPts val="0"/>
              </a:spcAft>
              <a:buClrTx/>
              <a:buSzTx/>
              <a:buFont typeface="Wingdings" panose="05000000000000000000" pitchFamily="2" charset="2"/>
              <a:buChar char="u"/>
              <a:tabLst/>
              <a:defRPr/>
            </a:pP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社会心理学研究中的“善意的欺骗”是不是允许存在？</a:t>
            </a:r>
          </a:p>
          <a:p>
            <a:pPr marL="285750" marR="0" lvl="0" indent="-285750" algn="just"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mn-ea"/>
              </a:rPr>
              <a:t>一种观点认为，无论出于何种理由和原因，社会心理学研究中的“欺骗”都是不应该出现的；</a:t>
            </a:r>
          </a:p>
          <a:p>
            <a:pPr marL="285750" marR="0" lvl="0" indent="-285750" algn="just"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mn-ea"/>
              </a:rPr>
              <a:t>在不采取“欺骗”手法，社会心理学的研究便无法进行的情况下，这种所谓的善意的欺骗应该得到学界的认可，因为这有利于学术和科学研究的发展。</a:t>
            </a:r>
          </a:p>
        </p:txBody>
      </p:sp>
      <p:grpSp>
        <p:nvGrpSpPr>
          <p:cNvPr id="5" name="组合 4"/>
          <p:cNvGrpSpPr/>
          <p:nvPr/>
        </p:nvGrpSpPr>
        <p:grpSpPr>
          <a:xfrm>
            <a:off x="733099" y="768022"/>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10600030101010101" pitchFamily="2" charset="-122"/>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8" name="矩形 7"/>
          <p:cNvSpPr/>
          <p:nvPr/>
        </p:nvSpPr>
        <p:spPr>
          <a:xfrm>
            <a:off x="1884751" y="807481"/>
            <a:ext cx="59740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二、社会心理学研究中实验启动的技术问题</a:t>
            </a:r>
          </a:p>
        </p:txBody>
      </p:sp>
      <p:grpSp>
        <p:nvGrpSpPr>
          <p:cNvPr id="11" name="组合 10"/>
          <p:cNvGrpSpPr/>
          <p:nvPr/>
        </p:nvGrpSpPr>
        <p:grpSpPr>
          <a:xfrm>
            <a:off x="204811" y="126601"/>
            <a:ext cx="13446782" cy="6585572"/>
            <a:chOff x="204811" y="126601"/>
            <a:chExt cx="13446782" cy="6585572"/>
          </a:xfrm>
        </p:grpSpPr>
        <p:cxnSp>
          <p:nvCxnSpPr>
            <p:cNvPr id="12" name="直接连接符 11"/>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rPr>
                <a:t>第二章</a:t>
              </a:r>
            </a:p>
          </p:txBody>
        </p:sp>
        <p:grpSp>
          <p:nvGrpSpPr>
            <p:cNvPr id="15" name="组合 14"/>
            <p:cNvGrpSpPr/>
            <p:nvPr/>
          </p:nvGrpSpPr>
          <p:grpSpPr>
            <a:xfrm>
              <a:off x="204811" y="126601"/>
              <a:ext cx="1966889" cy="305197"/>
              <a:chOff x="306410" y="1828002"/>
              <a:chExt cx="5429253" cy="900955"/>
            </a:xfrm>
          </p:grpSpPr>
          <p:grpSp>
            <p:nvGrpSpPr>
              <p:cNvPr id="16" name="组合 15"/>
              <p:cNvGrpSpPr/>
              <p:nvPr/>
            </p:nvGrpSpPr>
            <p:grpSpPr>
              <a:xfrm>
                <a:off x="1438485" y="1828003"/>
                <a:ext cx="4297178" cy="900954"/>
                <a:chOff x="511385" y="2831303"/>
                <a:chExt cx="4297178" cy="900954"/>
              </a:xfrm>
            </p:grpSpPr>
            <p:grpSp>
              <p:nvGrpSpPr>
                <p:cNvPr id="18" name="组合 17"/>
                <p:cNvGrpSpPr/>
                <p:nvPr/>
              </p:nvGrpSpPr>
              <p:grpSpPr>
                <a:xfrm>
                  <a:off x="1643460" y="2831304"/>
                  <a:ext cx="3165103" cy="900953"/>
                  <a:chOff x="1643460" y="3128803"/>
                  <a:chExt cx="3165103" cy="900953"/>
                </a:xfrm>
                <a:solidFill>
                  <a:schemeClr val="accent2"/>
                </a:solidFill>
              </p:grpSpPr>
              <p:sp>
                <p:nvSpPr>
                  <p:cNvPr id="20" name="椭圆 19"/>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1" name="椭圆 20"/>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2" name="椭圆 21"/>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9" name="椭圆 18"/>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7" name="椭圆 16"/>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589260" y="1635025"/>
            <a:ext cx="4535400" cy="5632311"/>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★无形的伦理规范</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内化进入研究者精神结构中的科学精神及其他科学伦理元素</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★有形的伦理规范</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社会心理学研究者共同体所制订、社会心理学研究中需要遵守的行为准则及其相关注意事项。</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grpSp>
        <p:nvGrpSpPr>
          <p:cNvPr id="5" name="组合 4"/>
          <p:cNvGrpSpPr/>
          <p:nvPr/>
        </p:nvGrpSpPr>
        <p:grpSpPr>
          <a:xfrm>
            <a:off x="733099" y="768022"/>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10600030101010101" pitchFamily="2" charset="-122"/>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8" name="矩形 7"/>
          <p:cNvSpPr/>
          <p:nvPr/>
        </p:nvSpPr>
        <p:spPr>
          <a:xfrm>
            <a:off x="1884751" y="807481"/>
            <a:ext cx="50596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三、社会心理学研究的伦理规范问题</a:t>
            </a:r>
          </a:p>
        </p:txBody>
      </p:sp>
      <p:grpSp>
        <p:nvGrpSpPr>
          <p:cNvPr id="11" name="组合 10"/>
          <p:cNvGrpSpPr/>
          <p:nvPr/>
        </p:nvGrpSpPr>
        <p:grpSpPr>
          <a:xfrm>
            <a:off x="204811" y="126601"/>
            <a:ext cx="13446782" cy="6585572"/>
            <a:chOff x="204811" y="126601"/>
            <a:chExt cx="13446782" cy="6585572"/>
          </a:xfrm>
        </p:grpSpPr>
        <p:cxnSp>
          <p:nvCxnSpPr>
            <p:cNvPr id="12" name="直接连接符 11"/>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rPr>
                <a:t>第二章</a:t>
              </a:r>
            </a:p>
          </p:txBody>
        </p:sp>
        <p:grpSp>
          <p:nvGrpSpPr>
            <p:cNvPr id="15" name="组合 14"/>
            <p:cNvGrpSpPr/>
            <p:nvPr/>
          </p:nvGrpSpPr>
          <p:grpSpPr>
            <a:xfrm>
              <a:off x="204811" y="126601"/>
              <a:ext cx="1966889" cy="305197"/>
              <a:chOff x="306410" y="1828002"/>
              <a:chExt cx="5429253" cy="900955"/>
            </a:xfrm>
          </p:grpSpPr>
          <p:grpSp>
            <p:nvGrpSpPr>
              <p:cNvPr id="16" name="组合 15"/>
              <p:cNvGrpSpPr/>
              <p:nvPr/>
            </p:nvGrpSpPr>
            <p:grpSpPr>
              <a:xfrm>
                <a:off x="1438485" y="1828003"/>
                <a:ext cx="4297178" cy="900954"/>
                <a:chOff x="511385" y="2831303"/>
                <a:chExt cx="4297178" cy="900954"/>
              </a:xfrm>
            </p:grpSpPr>
            <p:grpSp>
              <p:nvGrpSpPr>
                <p:cNvPr id="18" name="组合 17"/>
                <p:cNvGrpSpPr/>
                <p:nvPr/>
              </p:nvGrpSpPr>
              <p:grpSpPr>
                <a:xfrm>
                  <a:off x="1643460" y="2831304"/>
                  <a:ext cx="3165103" cy="900953"/>
                  <a:chOff x="1643460" y="3128803"/>
                  <a:chExt cx="3165103" cy="900953"/>
                </a:xfrm>
                <a:solidFill>
                  <a:schemeClr val="accent2"/>
                </a:solidFill>
              </p:grpSpPr>
              <p:sp>
                <p:nvSpPr>
                  <p:cNvPr id="20" name="椭圆 19"/>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1" name="椭圆 20"/>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2" name="椭圆 21"/>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9" name="椭圆 18"/>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7" name="椭圆 16"/>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
        <p:nvSpPr>
          <p:cNvPr id="2" name="PA_文本框 3"/>
          <p:cNvSpPr txBox="1"/>
          <p:nvPr>
            <p:custDataLst>
              <p:tags r:id="rId2"/>
            </p:custDataLst>
          </p:nvPr>
        </p:nvSpPr>
        <p:spPr>
          <a:xfrm>
            <a:off x="5371021" y="1635025"/>
            <a:ext cx="6706676" cy="5632311"/>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美国心理学会早在1973年就制订出台了“使用参与人进行研究的伦理原则”，对社会心理学研究中研究者的行为进行了具体的规定和建议。</a:t>
            </a:r>
          </a:p>
          <a:p>
            <a:pPr marL="0" marR="0" lvl="0" indent="0" algn="just" defTabSz="914400" rtl="0" eaLnBrk="1" fontAlgn="auto" latinLnBrk="0" hangingPunct="1">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我国社会心理学界现在还没有制订出类似的规范。随着我国社会心理学的发展和学科地位的提高，特别是大数据时代到来给社会心理学提供的发展机遇以及出现的新问题，我国社会心理学界应该加强研究伦理规范的制订。</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extLst>
      <p:ext uri="{BB962C8B-B14F-4D97-AF65-F5344CB8AC3E}">
        <p14:creationId xmlns:p14="http://schemas.microsoft.com/office/powerpoint/2010/main" val="28590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4811" y="126601"/>
            <a:ext cx="13446782" cy="6585572"/>
            <a:chOff x="204811" y="126601"/>
            <a:chExt cx="13446782" cy="6585572"/>
          </a:xfrm>
        </p:grpSpPr>
        <p:cxnSp>
          <p:nvCxnSpPr>
            <p:cNvPr id="4" name="直接连接符 3"/>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5" name="直接连接符 4"/>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7"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rPr>
                <a:t>第二章</a:t>
              </a:r>
            </a:p>
          </p:txBody>
        </p:sp>
        <p:grpSp>
          <p:nvGrpSpPr>
            <p:cNvPr id="16" name="组合 15"/>
            <p:cNvGrpSpPr/>
            <p:nvPr/>
          </p:nvGrpSpPr>
          <p:grpSpPr>
            <a:xfrm>
              <a:off x="204811" y="126601"/>
              <a:ext cx="1966889" cy="305197"/>
              <a:chOff x="306410" y="1828002"/>
              <a:chExt cx="5429253" cy="900955"/>
            </a:xfrm>
          </p:grpSpPr>
          <p:grpSp>
            <p:nvGrpSpPr>
              <p:cNvPr id="14" name="组合 13"/>
              <p:cNvGrpSpPr/>
              <p:nvPr/>
            </p:nvGrpSpPr>
            <p:grpSpPr>
              <a:xfrm>
                <a:off x="1438485" y="1828003"/>
                <a:ext cx="4297178" cy="900954"/>
                <a:chOff x="511385" y="2831303"/>
                <a:chExt cx="4297178" cy="900954"/>
              </a:xfrm>
            </p:grpSpPr>
            <p:grpSp>
              <p:nvGrpSpPr>
                <p:cNvPr id="8" name="组合 7"/>
                <p:cNvGrpSpPr/>
                <p:nvPr/>
              </p:nvGrpSpPr>
              <p:grpSpPr>
                <a:xfrm>
                  <a:off x="1643460" y="2831304"/>
                  <a:ext cx="3165103" cy="900953"/>
                  <a:chOff x="1643460" y="3128803"/>
                  <a:chExt cx="3165103" cy="900953"/>
                </a:xfrm>
                <a:solidFill>
                  <a:schemeClr val="accent2"/>
                </a:solidFill>
              </p:grpSpPr>
              <p:sp>
                <p:nvSpPr>
                  <p:cNvPr id="9" name="椭圆 8"/>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0" name="椭圆 9"/>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1" name="椭圆 10"/>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3" name="椭圆 12"/>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5" name="椭圆 14"/>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
        <p:nvSpPr>
          <p:cNvPr id="17" name="îṥḷîďe"/>
          <p:cNvSpPr/>
          <p:nvPr/>
        </p:nvSpPr>
        <p:spPr>
          <a:xfrm>
            <a:off x="1056660" y="2081402"/>
            <a:ext cx="10098178" cy="3446425"/>
          </a:xfrm>
          <a:prstGeom prst="roundRect">
            <a:avLst>
              <a:gd name="adj" fmla="val 5574"/>
            </a:avLst>
          </a:prstGeom>
          <a:solidFill>
            <a:schemeClr val="bg1"/>
          </a:solidFill>
          <a:ln w="12700">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anchor="ctr" anchorCtr="0" forceAA="0" compatLnSpc="1">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1600" b="1" i="0" u="none" strike="noStrike" kern="1200" cap="none" spc="0" normalizeH="0" baseline="0" noProof="0" dirty="0">
              <a:ln>
                <a:noFill/>
              </a:ln>
              <a:solidFill>
                <a:prstClr val="black">
                  <a:lumMod val="85000"/>
                  <a:lumOff val="15000"/>
                </a:prstClr>
              </a:solidFill>
              <a:effectLst/>
              <a:uLnTx/>
              <a:uFillTx/>
              <a:latin typeface="等线" panose="020F0502020204030204"/>
              <a:ea typeface="等线" panose="02010600030101010101" pitchFamily="2" charset="-122"/>
              <a:cs typeface="+mn-cs"/>
            </a:endParaRPr>
          </a:p>
        </p:txBody>
      </p:sp>
      <p:grpSp>
        <p:nvGrpSpPr>
          <p:cNvPr id="18" name="组合 17"/>
          <p:cNvGrpSpPr/>
          <p:nvPr/>
        </p:nvGrpSpPr>
        <p:grpSpPr>
          <a:xfrm>
            <a:off x="1056660" y="1278201"/>
            <a:ext cx="2162532" cy="688568"/>
            <a:chOff x="1056660" y="1278201"/>
            <a:chExt cx="2162532" cy="688568"/>
          </a:xfrm>
        </p:grpSpPr>
        <p:sp>
          <p:nvSpPr>
            <p:cNvPr id="19" name="Retângulo 23"/>
            <p:cNvSpPr/>
            <p:nvPr/>
          </p:nvSpPr>
          <p:spPr>
            <a:xfrm rot="16200000">
              <a:off x="2073464" y="821041"/>
              <a:ext cx="128924" cy="2162532"/>
            </a:xfrm>
            <a:prstGeom prst="rect">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0" name="文本框 19"/>
            <p:cNvSpPr txBox="1"/>
            <p:nvPr/>
          </p:nvSpPr>
          <p:spPr>
            <a:xfrm>
              <a:off x="1292181" y="1278201"/>
              <a:ext cx="169148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思  考  题</a:t>
              </a:r>
            </a:p>
          </p:txBody>
        </p:sp>
      </p:grpSp>
      <p:sp>
        <p:nvSpPr>
          <p:cNvPr id="21" name="矩形 20"/>
          <p:cNvSpPr/>
          <p:nvPr/>
        </p:nvSpPr>
        <p:spPr>
          <a:xfrm>
            <a:off x="1435013" y="2228853"/>
            <a:ext cx="9442624" cy="2658548"/>
          </a:xfrm>
          <a:prstGeom prst="rect">
            <a:avLst/>
          </a:prstGeom>
        </p:spPr>
        <p:txBody>
          <a:bodyPr wrap="square">
            <a:spAutoFit/>
          </a:bodyPr>
          <a:lstStyle/>
          <a:p>
            <a:pPr marL="0" marR="0" lvl="0" indent="0" algn="just" defTabSz="914400" rtl="0" eaLnBrk="1" fontAlgn="auto" latinLnBrk="0" hangingPunct="1">
              <a:lnSpc>
                <a:spcPct val="18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 如何理解作为知识体系的社会心理学研究方法？</a:t>
            </a:r>
          </a:p>
          <a:p>
            <a:pPr marL="0" marR="0" lvl="0" indent="0" algn="just" defTabSz="914400" rtl="0" eaLnBrk="1" fontAlgn="auto" latinLnBrk="0" hangingPunct="1">
              <a:lnSpc>
                <a:spcPct val="18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如何理解社会心理学中的一般研究方法与拓展研究方法的关系？</a:t>
            </a:r>
          </a:p>
          <a:p>
            <a:pPr marL="0" marR="0" lvl="0" indent="0" algn="just" defTabSz="914400" rtl="0" eaLnBrk="1" fontAlgn="auto" latinLnBrk="0" hangingPunct="1">
              <a:lnSpc>
                <a:spcPct val="18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如何认识学科交叉融合背景下社会心理学研究方法的发展？</a:t>
            </a:r>
          </a:p>
          <a:p>
            <a:pPr marL="0" marR="0" lvl="0" indent="0" algn="just" defTabSz="914400" rtl="0" eaLnBrk="1" fontAlgn="auto" latinLnBrk="0" hangingPunct="1">
              <a:lnSpc>
                <a:spcPct val="18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如何评价社会心理学研究中的“善意欺骗”问题？</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3200" dirty="0">
                <a:latin typeface="华文中宋" panose="02010600040101010101" pitchFamily="2" charset="-122"/>
                <a:ea typeface="华文中宋" panose="02010600040101010101" pitchFamily="2" charset="-122"/>
              </a:rPr>
              <a:t>第一节</a:t>
            </a:r>
          </a:p>
        </p:txBody>
      </p:sp>
      <p:sp>
        <p:nvSpPr>
          <p:cNvPr id="6" name="文本占位符 5"/>
          <p:cNvSpPr>
            <a:spLocks noGrp="1"/>
          </p:cNvSpPr>
          <p:nvPr>
            <p:ph type="body" idx="1"/>
          </p:nvPr>
        </p:nvSpPr>
        <p:spPr/>
        <p:txBody>
          <a:bodyPr>
            <a:noAutofit/>
          </a:bodyPr>
          <a:lstStyle/>
          <a:p>
            <a:pPr lvl="0" algn="just" eaLnBrk="0" fontAlgn="base" hangingPunct="0">
              <a:spcBef>
                <a:spcPct val="0"/>
              </a:spcBef>
              <a:spcAft>
                <a:spcPct val="0"/>
              </a:spcAft>
              <a:defRPr/>
            </a:pPr>
            <a:r>
              <a:rPr lang="zh-CN" altLang="en-US" sz="3200" b="1" dirty="0">
                <a:latin typeface="微软雅黑" panose="020B0503020204020204" pitchFamily="34" charset="-122"/>
                <a:ea typeface="微软雅黑" panose="020B0503020204020204" pitchFamily="34" charset="-122"/>
              </a:rPr>
              <a:t>社会心理学研究的一般方法</a:t>
            </a:r>
          </a:p>
        </p:txBody>
      </p:sp>
      <p:sp>
        <p:nvSpPr>
          <p:cNvPr id="9" name="文本框 8"/>
          <p:cNvSpPr txBox="1"/>
          <p:nvPr/>
        </p:nvSpPr>
        <p:spPr>
          <a:xfrm>
            <a:off x="804403" y="1955801"/>
            <a:ext cx="2206137" cy="1918154"/>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rPr>
              <a:t>/01</a:t>
            </a:r>
            <a:endParaRPr kumimoji="0" lang="zh-CN" altLang="en-US"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endParaRPr>
          </a:p>
        </p:txBody>
      </p:sp>
      <p:sp>
        <p:nvSpPr>
          <p:cNvPr id="10" name="矩形 9"/>
          <p:cNvSpPr/>
          <p:nvPr/>
        </p:nvSpPr>
        <p:spPr>
          <a:xfrm>
            <a:off x="6094883" y="723900"/>
            <a:ext cx="5269230" cy="1568450"/>
          </a:xfrm>
          <a:prstGeom prst="rect">
            <a:avLst/>
          </a:prstGeom>
        </p:spPr>
        <p:txBody>
          <a:bodyPr wrap="non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第二章  </a:t>
            </a:r>
            <a:endParaRPr kumimoji="0" lang="en-US" altLang="zh-CN"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社会心理学的研究方法</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733099" y="2097522"/>
            <a:ext cx="5090926" cy="6924973"/>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1</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）心理学的脉络</a:t>
            </a:r>
          </a:p>
          <a:p>
            <a:pPr marL="0" marR="0" lvl="0" indent="0" algn="just"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英国心理学家威廉·麦独孤 《社会心理学导论》</a:t>
            </a:r>
          </a:p>
          <a:p>
            <a:pPr marL="0" marR="0" lvl="0" indent="0" algn="just"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a:t>
            </a:r>
            <a:r>
              <a:rPr kumimoji="0" lang="zh-CN" altLang="en-US" sz="2400" b="0" i="0" u="none" strike="noStrike" kern="1200" cap="none" spc="0" normalizeH="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a:t>
            </a: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心理学的视角和方法来理解社会心理学</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A5A5A5">
                  <a:lumMod val="75000"/>
                </a:srgbClr>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nvGrpSpPr>
          <p:cNvPr id="5" name="组合 4"/>
          <p:cNvGrpSpPr/>
          <p:nvPr/>
        </p:nvGrpSpPr>
        <p:grpSpPr>
          <a:xfrm>
            <a:off x="733099" y="768022"/>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noFill/>
                <a:effectLst/>
                <a:uLnTx/>
                <a:uFillTx/>
                <a:latin typeface="等线" panose="02010600030101010101" pitchFamily="2" charset="-122"/>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8" name="矩形 7"/>
          <p:cNvSpPr/>
          <p:nvPr/>
        </p:nvSpPr>
        <p:spPr>
          <a:xfrm>
            <a:off x="1845381" y="699531"/>
            <a:ext cx="510909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一、研究方法多样性的来源</a:t>
            </a:r>
          </a:p>
        </p:txBody>
      </p:sp>
      <p:sp>
        <p:nvSpPr>
          <p:cNvPr id="9" name="PA_文本框 3"/>
          <p:cNvSpPr txBox="1"/>
          <p:nvPr>
            <p:custDataLst>
              <p:tags r:id="rId2"/>
            </p:custDataLst>
          </p:nvPr>
        </p:nvSpPr>
        <p:spPr>
          <a:xfrm>
            <a:off x="6374130" y="2097405"/>
            <a:ext cx="5424170" cy="3600986"/>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2</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）社会学的脉络</a:t>
            </a:r>
          </a:p>
          <a:p>
            <a:pPr marL="0" marR="0" lvl="0" indent="0" algn="just"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美国社会学家爱德华·罗斯撰写的《社会心理学》</a:t>
            </a:r>
          </a:p>
          <a:p>
            <a:pPr marL="0" marR="0" lvl="0" indent="0" algn="just"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社会学的视角和思考方式来研究社会心理学</a:t>
            </a:r>
          </a:p>
        </p:txBody>
      </p:sp>
      <p:cxnSp>
        <p:nvCxnSpPr>
          <p:cNvPr id="10" name="直接连接符 9"/>
          <p:cNvCxnSpPr/>
          <p:nvPr/>
        </p:nvCxnSpPr>
        <p:spPr>
          <a:xfrm>
            <a:off x="6007100" y="2286000"/>
            <a:ext cx="0" cy="3892550"/>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204811" y="126601"/>
            <a:ext cx="13446782" cy="6585572"/>
            <a:chOff x="204811" y="126601"/>
            <a:chExt cx="13446782" cy="6585572"/>
          </a:xfrm>
        </p:grpSpPr>
        <p:cxnSp>
          <p:nvCxnSpPr>
            <p:cNvPr id="12" name="直接连接符 11"/>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rPr>
                <a:t>第二章</a:t>
              </a:r>
            </a:p>
          </p:txBody>
        </p:sp>
        <p:grpSp>
          <p:nvGrpSpPr>
            <p:cNvPr id="15" name="组合 14"/>
            <p:cNvGrpSpPr/>
            <p:nvPr/>
          </p:nvGrpSpPr>
          <p:grpSpPr>
            <a:xfrm>
              <a:off x="204811" y="126601"/>
              <a:ext cx="1966889" cy="305197"/>
              <a:chOff x="306410" y="1828002"/>
              <a:chExt cx="5429253" cy="900955"/>
            </a:xfrm>
          </p:grpSpPr>
          <p:grpSp>
            <p:nvGrpSpPr>
              <p:cNvPr id="16" name="组合 15"/>
              <p:cNvGrpSpPr/>
              <p:nvPr/>
            </p:nvGrpSpPr>
            <p:grpSpPr>
              <a:xfrm>
                <a:off x="1438485" y="1828003"/>
                <a:ext cx="4297178" cy="900954"/>
                <a:chOff x="511385" y="2831303"/>
                <a:chExt cx="4297178" cy="900954"/>
              </a:xfrm>
            </p:grpSpPr>
            <p:grpSp>
              <p:nvGrpSpPr>
                <p:cNvPr id="18" name="组合 17"/>
                <p:cNvGrpSpPr/>
                <p:nvPr/>
              </p:nvGrpSpPr>
              <p:grpSpPr>
                <a:xfrm>
                  <a:off x="1643460" y="2831304"/>
                  <a:ext cx="3165103" cy="900953"/>
                  <a:chOff x="1643460" y="3128803"/>
                  <a:chExt cx="3165103" cy="900953"/>
                </a:xfrm>
                <a:solidFill>
                  <a:schemeClr val="accent2"/>
                </a:solidFill>
              </p:grpSpPr>
              <p:sp>
                <p:nvSpPr>
                  <p:cNvPr id="20" name="椭圆 19"/>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1" name="椭圆 20"/>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2" name="椭圆 21"/>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9" name="椭圆 18"/>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7" name="椭圆 16"/>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
        <p:nvSpPr>
          <p:cNvPr id="2" name="文本框 1"/>
          <p:cNvSpPr txBox="1"/>
          <p:nvPr/>
        </p:nvSpPr>
        <p:spPr>
          <a:xfrm>
            <a:off x="2783393" y="1428115"/>
            <a:ext cx="7617272" cy="46166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rPr>
              <a:t>社会心理学产生于社会学与心理学两大学科的交叉处</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733098" y="1653022"/>
            <a:ext cx="10822505" cy="6740307"/>
          </a:xfrm>
          <a:prstGeom prst="rect">
            <a:avLst/>
          </a:prstGeom>
          <a:noFill/>
        </p:spPr>
        <p:txBody>
          <a:bodyPr wrap="square" rtlCol="0">
            <a:spAutoFit/>
          </a:bodyPr>
          <a:lstStyle/>
          <a:p>
            <a:pPr marL="0" marR="0" lvl="0" indent="0" algn="just"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1</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）社会心理学的认同危机</a:t>
            </a:r>
          </a:p>
          <a:p>
            <a:pPr marL="0" marR="0" lvl="0" indent="0" algn="just"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社会学的社会心理学 </a:t>
            </a:r>
            <a:r>
              <a:rPr kumimoji="0" lang="en-US" altLang="zh-CN"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VS </a:t>
            </a: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心理学的社会心理学</a:t>
            </a:r>
          </a:p>
          <a:p>
            <a:pPr marL="0" marR="0" lvl="0" indent="0" algn="just"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20世纪50年代整合取向的社会心理学（失败）</a:t>
            </a:r>
            <a:endParaRPr kumimoji="0" lang="en-US" altLang="zh-CN"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endParaRPr>
          </a:p>
          <a:p>
            <a:pPr marL="0" marR="0" lvl="0" indent="0" algn="just"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（2）跨文化社会心理学的诞生</a:t>
            </a:r>
          </a:p>
          <a:p>
            <a:pPr marL="0" marR="0" lvl="0" indent="0" algn="just"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20世纪</a:t>
            </a:r>
            <a:r>
              <a:rPr kumimoji="0" lang="en-US" altLang="zh-CN"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8</a:t>
            </a: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0年代 文化人类学中形成了一门具有人类学取向的社会心理学</a:t>
            </a:r>
          </a:p>
          <a:p>
            <a:pPr marL="0" marR="0" lvl="0" indent="0" algn="just" defTabSz="914400" rtl="0" eaLnBrk="1" fontAlgn="auto" latinLnBrk="0" hangingPunct="1">
              <a:lnSpc>
                <a:spcPct val="2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nvGrpSpPr>
          <p:cNvPr id="5" name="组合 4"/>
          <p:cNvGrpSpPr/>
          <p:nvPr/>
        </p:nvGrpSpPr>
        <p:grpSpPr>
          <a:xfrm>
            <a:off x="733099" y="768022"/>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noFill/>
                <a:effectLst/>
                <a:uLnTx/>
                <a:uFillTx/>
                <a:latin typeface="等线" panose="02010600030101010101" pitchFamily="2" charset="-122"/>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8" name="矩形 7"/>
          <p:cNvSpPr/>
          <p:nvPr/>
        </p:nvSpPr>
        <p:spPr>
          <a:xfrm>
            <a:off x="1845381" y="699531"/>
            <a:ext cx="510909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一、研究方法多样性的来源</a:t>
            </a:r>
          </a:p>
        </p:txBody>
      </p:sp>
      <p:grpSp>
        <p:nvGrpSpPr>
          <p:cNvPr id="11" name="组合 10"/>
          <p:cNvGrpSpPr/>
          <p:nvPr/>
        </p:nvGrpSpPr>
        <p:grpSpPr>
          <a:xfrm>
            <a:off x="204811" y="126601"/>
            <a:ext cx="13446782" cy="6585572"/>
            <a:chOff x="204811" y="126601"/>
            <a:chExt cx="13446782" cy="6585572"/>
          </a:xfrm>
        </p:grpSpPr>
        <p:cxnSp>
          <p:nvCxnSpPr>
            <p:cNvPr id="12" name="直接连接符 11"/>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rPr>
                <a:t>第二章</a:t>
              </a:r>
            </a:p>
          </p:txBody>
        </p:sp>
        <p:grpSp>
          <p:nvGrpSpPr>
            <p:cNvPr id="15" name="组合 14"/>
            <p:cNvGrpSpPr/>
            <p:nvPr/>
          </p:nvGrpSpPr>
          <p:grpSpPr>
            <a:xfrm>
              <a:off x="204811" y="126601"/>
              <a:ext cx="1966889" cy="305197"/>
              <a:chOff x="306410" y="1828002"/>
              <a:chExt cx="5429253" cy="900955"/>
            </a:xfrm>
          </p:grpSpPr>
          <p:grpSp>
            <p:nvGrpSpPr>
              <p:cNvPr id="16" name="组合 15"/>
              <p:cNvGrpSpPr/>
              <p:nvPr/>
            </p:nvGrpSpPr>
            <p:grpSpPr>
              <a:xfrm>
                <a:off x="1438485" y="1828003"/>
                <a:ext cx="4297178" cy="900954"/>
                <a:chOff x="511385" y="2831303"/>
                <a:chExt cx="4297178" cy="900954"/>
              </a:xfrm>
            </p:grpSpPr>
            <p:grpSp>
              <p:nvGrpSpPr>
                <p:cNvPr id="18" name="组合 17"/>
                <p:cNvGrpSpPr/>
                <p:nvPr/>
              </p:nvGrpSpPr>
              <p:grpSpPr>
                <a:xfrm>
                  <a:off x="1643460" y="2831304"/>
                  <a:ext cx="3165103" cy="900953"/>
                  <a:chOff x="1643460" y="3128803"/>
                  <a:chExt cx="3165103" cy="900953"/>
                </a:xfrm>
                <a:solidFill>
                  <a:schemeClr val="accent2"/>
                </a:solidFill>
              </p:grpSpPr>
              <p:sp>
                <p:nvSpPr>
                  <p:cNvPr id="20" name="椭圆 19"/>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1" name="椭圆 20"/>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2" name="椭圆 21"/>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9" name="椭圆 18"/>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7" name="椭圆 16"/>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Tree>
    <p:extLst>
      <p:ext uri="{BB962C8B-B14F-4D97-AF65-F5344CB8AC3E}">
        <p14:creationId xmlns:p14="http://schemas.microsoft.com/office/powerpoint/2010/main" val="1194225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33099" y="768022"/>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noFill/>
                <a:effectLst/>
                <a:uLnTx/>
                <a:uFillTx/>
                <a:latin typeface="等线" panose="02010600030101010101" pitchFamily="2" charset="-122"/>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8" name="矩形 7"/>
          <p:cNvSpPr/>
          <p:nvPr/>
        </p:nvSpPr>
        <p:spPr>
          <a:xfrm>
            <a:off x="1845381" y="699531"/>
            <a:ext cx="510909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一、研究方法多样性的来源</a:t>
            </a:r>
          </a:p>
        </p:txBody>
      </p:sp>
      <p:sp>
        <p:nvSpPr>
          <p:cNvPr id="9" name="PA_文本框 3"/>
          <p:cNvSpPr txBox="1"/>
          <p:nvPr>
            <p:custDataLst>
              <p:tags r:id="rId1"/>
            </p:custDataLst>
          </p:nvPr>
        </p:nvSpPr>
        <p:spPr>
          <a:xfrm>
            <a:off x="1126664" y="1652905"/>
            <a:ext cx="10671636" cy="4462760"/>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3</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）从两种取向到三种取向的严峻挑战</a:t>
            </a:r>
            <a:endParaRPr kumimoji="0" lang="en-US"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spcBef>
                <a:spcPts val="0"/>
              </a:spcBef>
              <a:spcAft>
                <a:spcPts val="0"/>
              </a:spcAft>
              <a:buClrTx/>
              <a:buSzTx/>
              <a:buFontTx/>
              <a:buNone/>
              <a:tabLst/>
              <a:defRPr/>
            </a:pP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如果三种取向的社会心理学在学科的性质上都各自归属于或认同于各自的母学科，那么独立的社会心理学就失去了存在的合理性和必要性；如果我们要让社会心理学作为一门独立的学科发展下去，那就必须整合不同取向建构起具有自己特色的理论分析框架和研究方法体系。</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mn-ea"/>
            </a:endParaRPr>
          </a:p>
        </p:txBody>
      </p:sp>
      <p:grpSp>
        <p:nvGrpSpPr>
          <p:cNvPr id="11" name="组合 10"/>
          <p:cNvGrpSpPr/>
          <p:nvPr/>
        </p:nvGrpSpPr>
        <p:grpSpPr>
          <a:xfrm>
            <a:off x="204811" y="126601"/>
            <a:ext cx="13446782" cy="6585572"/>
            <a:chOff x="204811" y="126601"/>
            <a:chExt cx="13446782" cy="6585572"/>
          </a:xfrm>
        </p:grpSpPr>
        <p:cxnSp>
          <p:nvCxnSpPr>
            <p:cNvPr id="12" name="直接连接符 11"/>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rPr>
                <a:t>第二章</a:t>
              </a:r>
            </a:p>
          </p:txBody>
        </p:sp>
        <p:grpSp>
          <p:nvGrpSpPr>
            <p:cNvPr id="15" name="组合 14"/>
            <p:cNvGrpSpPr/>
            <p:nvPr/>
          </p:nvGrpSpPr>
          <p:grpSpPr>
            <a:xfrm>
              <a:off x="204811" y="126601"/>
              <a:ext cx="1966889" cy="305197"/>
              <a:chOff x="306410" y="1828002"/>
              <a:chExt cx="5429253" cy="900955"/>
            </a:xfrm>
          </p:grpSpPr>
          <p:grpSp>
            <p:nvGrpSpPr>
              <p:cNvPr id="16" name="组合 15"/>
              <p:cNvGrpSpPr/>
              <p:nvPr/>
            </p:nvGrpSpPr>
            <p:grpSpPr>
              <a:xfrm>
                <a:off x="1438485" y="1828003"/>
                <a:ext cx="4297178" cy="900954"/>
                <a:chOff x="511385" y="2831303"/>
                <a:chExt cx="4297178" cy="900954"/>
              </a:xfrm>
            </p:grpSpPr>
            <p:grpSp>
              <p:nvGrpSpPr>
                <p:cNvPr id="18" name="组合 17"/>
                <p:cNvGrpSpPr/>
                <p:nvPr/>
              </p:nvGrpSpPr>
              <p:grpSpPr>
                <a:xfrm>
                  <a:off x="1643460" y="2831304"/>
                  <a:ext cx="3165103" cy="900953"/>
                  <a:chOff x="1643460" y="3128803"/>
                  <a:chExt cx="3165103" cy="900953"/>
                </a:xfrm>
                <a:solidFill>
                  <a:schemeClr val="accent2"/>
                </a:solidFill>
              </p:grpSpPr>
              <p:sp>
                <p:nvSpPr>
                  <p:cNvPr id="20" name="椭圆 19"/>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1" name="椭圆 20"/>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2" name="椭圆 21"/>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9" name="椭圆 18"/>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7" name="椭圆 16"/>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505351" y="1463352"/>
            <a:ext cx="8262093" cy="5078313"/>
          </a:xfrm>
          <a:prstGeom prst="rect">
            <a:avLst/>
          </a:prstGeom>
          <a:noFill/>
        </p:spPr>
        <p:txBody>
          <a:bodyPr wrap="square" rtlCol="0">
            <a:spAutoFit/>
          </a:bodyPr>
          <a:lstStyle/>
          <a:p>
            <a:pPr marL="0" marR="0" lvl="0" indent="0" algn="just"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1</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）实验研究方法对社会心理学的影响</a:t>
            </a:r>
          </a:p>
          <a:p>
            <a:pPr marL="0" marR="0" lvl="0" indent="0" algn="just"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科学心理学的诞生</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1879</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年</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冯特 世界上第一个心理学实验室</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从思辨到实证：</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社会心理学中有影响的重要理论和研究成果几乎都是运用实验研究方法得来的</a:t>
            </a:r>
          </a:p>
          <a:p>
            <a:pPr marL="0" marR="0" lvl="0" indent="0" algn="just"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实验研究的社会心理学等同于科学的社会心理学</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nvGrpSpPr>
          <p:cNvPr id="5" name="组合 4"/>
          <p:cNvGrpSpPr/>
          <p:nvPr/>
        </p:nvGrpSpPr>
        <p:grpSpPr>
          <a:xfrm>
            <a:off x="733099" y="576650"/>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noFill/>
                <a:effectLst/>
                <a:uLnTx/>
                <a:uFillTx/>
                <a:latin typeface="等线" panose="02010600030101010101" pitchFamily="2" charset="-122"/>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8" name="矩形 7"/>
          <p:cNvSpPr/>
          <p:nvPr/>
        </p:nvSpPr>
        <p:spPr>
          <a:xfrm>
            <a:off x="2053558" y="613453"/>
            <a:ext cx="510909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二、社会心理学的实验方法</a:t>
            </a:r>
          </a:p>
        </p:txBody>
      </p:sp>
      <p:grpSp>
        <p:nvGrpSpPr>
          <p:cNvPr id="11" name="组合 10"/>
          <p:cNvGrpSpPr/>
          <p:nvPr/>
        </p:nvGrpSpPr>
        <p:grpSpPr>
          <a:xfrm>
            <a:off x="204811" y="126601"/>
            <a:ext cx="13446782" cy="6585572"/>
            <a:chOff x="204811" y="126601"/>
            <a:chExt cx="13446782" cy="6585572"/>
          </a:xfrm>
        </p:grpSpPr>
        <p:cxnSp>
          <p:nvCxnSpPr>
            <p:cNvPr id="13" name="直接连接符 12"/>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5"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rPr>
                <a:t>第二章</a:t>
              </a:r>
            </a:p>
          </p:txBody>
        </p:sp>
        <p:grpSp>
          <p:nvGrpSpPr>
            <p:cNvPr id="16" name="组合 15"/>
            <p:cNvGrpSpPr/>
            <p:nvPr/>
          </p:nvGrpSpPr>
          <p:grpSpPr>
            <a:xfrm>
              <a:off x="204811" y="126601"/>
              <a:ext cx="1966889" cy="305197"/>
              <a:chOff x="306410" y="1828002"/>
              <a:chExt cx="5429253" cy="900955"/>
            </a:xfrm>
          </p:grpSpPr>
          <p:grpSp>
            <p:nvGrpSpPr>
              <p:cNvPr id="17" name="组合 16"/>
              <p:cNvGrpSpPr/>
              <p:nvPr/>
            </p:nvGrpSpPr>
            <p:grpSpPr>
              <a:xfrm>
                <a:off x="1438485" y="1828003"/>
                <a:ext cx="4297178" cy="900954"/>
                <a:chOff x="511385" y="2831303"/>
                <a:chExt cx="4297178" cy="900954"/>
              </a:xfrm>
            </p:grpSpPr>
            <p:grpSp>
              <p:nvGrpSpPr>
                <p:cNvPr id="19" name="组合 18"/>
                <p:cNvGrpSpPr/>
                <p:nvPr/>
              </p:nvGrpSpPr>
              <p:grpSpPr>
                <a:xfrm>
                  <a:off x="1643460" y="2831304"/>
                  <a:ext cx="3165103" cy="900953"/>
                  <a:chOff x="1643460" y="3128803"/>
                  <a:chExt cx="3165103" cy="900953"/>
                </a:xfrm>
                <a:solidFill>
                  <a:schemeClr val="accent2"/>
                </a:solidFill>
              </p:grpSpPr>
              <p:sp>
                <p:nvSpPr>
                  <p:cNvPr id="21" name="椭圆 20"/>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2" name="椭圆 21"/>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3" name="椭圆 22"/>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20" name="椭圆 19"/>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8" name="椭圆 17"/>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pic>
        <p:nvPicPr>
          <p:cNvPr id="2" name="图片 1"/>
          <p:cNvPicPr>
            <a:picLocks noChangeAspect="1"/>
          </p:cNvPicPr>
          <p:nvPr/>
        </p:nvPicPr>
        <p:blipFill>
          <a:blip r:embed="rId3" cstate="print"/>
          <a:stretch>
            <a:fillRect/>
          </a:stretch>
        </p:blipFill>
        <p:spPr>
          <a:xfrm>
            <a:off x="8907145" y="576650"/>
            <a:ext cx="2891155" cy="3893185"/>
          </a:xfrm>
          <a:prstGeom prst="rect">
            <a:avLst/>
          </a:prstGeom>
        </p:spPr>
      </p:pic>
      <p:sp>
        <p:nvSpPr>
          <p:cNvPr id="3" name="文本框 2"/>
          <p:cNvSpPr txBox="1"/>
          <p:nvPr/>
        </p:nvSpPr>
        <p:spPr>
          <a:xfrm>
            <a:off x="7556349" y="4588808"/>
            <a:ext cx="4635651" cy="1938992"/>
          </a:xfrm>
          <a:prstGeom prst="rect">
            <a:avLst/>
          </a:prstGeom>
          <a:noFill/>
        </p:spPr>
        <p:txBody>
          <a:bodyPr wrap="square" rtlCol="0" anchor="t">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rPr>
              <a:t>威廉·冯特（1832年-1920年），心理学发展史上的开创性人物。他被普遍公认为是实验心理学和认知心理学的创建人，构造主义的奠基人。</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614934" y="1425812"/>
            <a:ext cx="10799993" cy="4893647"/>
          </a:xfrm>
          <a:prstGeom prst="rect">
            <a:avLst/>
          </a:prstGeom>
          <a:noFill/>
        </p:spPr>
        <p:txBody>
          <a:bodyPr wrap="square" rtlCol="0">
            <a:spAutoFit/>
          </a:bodyPr>
          <a:lstStyle/>
          <a:p>
            <a:pPr marL="0" marR="0" lvl="0" indent="0" algn="just"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2</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）实验研究法</a:t>
            </a:r>
          </a:p>
          <a:p>
            <a:pPr marL="0" marR="0" lvl="0" indent="0" algn="just"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含义</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做实验来收集被研究对象有关资料的研究方法</a:t>
            </a:r>
          </a:p>
          <a:p>
            <a:pPr marL="0" marR="0" lvl="0" indent="0" algn="just"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何谓做实验</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研究者按照研究目的和要求，对研究对象（通常分为实验组和对照组）施加一定的影响（刺激变量），引起实验对象产生某些反应（反应变量），从而分析和探索刺激变量与反应变量之间关系的一整套程序和方法。</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nvGrpSpPr>
          <p:cNvPr id="5" name="组合 4"/>
          <p:cNvGrpSpPr/>
          <p:nvPr/>
        </p:nvGrpSpPr>
        <p:grpSpPr>
          <a:xfrm>
            <a:off x="733099" y="576650"/>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10600030101010101" pitchFamily="2" charset="-122"/>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8" name="矩形 7"/>
          <p:cNvSpPr/>
          <p:nvPr/>
        </p:nvSpPr>
        <p:spPr>
          <a:xfrm>
            <a:off x="2053558" y="613453"/>
            <a:ext cx="38404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二、社会心理学的实验方法</a:t>
            </a:r>
          </a:p>
        </p:txBody>
      </p:sp>
      <p:grpSp>
        <p:nvGrpSpPr>
          <p:cNvPr id="11" name="组合 10"/>
          <p:cNvGrpSpPr/>
          <p:nvPr/>
        </p:nvGrpSpPr>
        <p:grpSpPr>
          <a:xfrm>
            <a:off x="204811" y="126601"/>
            <a:ext cx="13446782" cy="6585572"/>
            <a:chOff x="204811" y="126601"/>
            <a:chExt cx="13446782" cy="6585572"/>
          </a:xfrm>
        </p:grpSpPr>
        <p:cxnSp>
          <p:nvCxnSpPr>
            <p:cNvPr id="13" name="直接连接符 12"/>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5"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rPr>
                <a:t>第二章</a:t>
              </a:r>
            </a:p>
          </p:txBody>
        </p:sp>
        <p:grpSp>
          <p:nvGrpSpPr>
            <p:cNvPr id="16" name="组合 15"/>
            <p:cNvGrpSpPr/>
            <p:nvPr/>
          </p:nvGrpSpPr>
          <p:grpSpPr>
            <a:xfrm>
              <a:off x="204811" y="126601"/>
              <a:ext cx="1966889" cy="305197"/>
              <a:chOff x="306410" y="1828002"/>
              <a:chExt cx="5429253" cy="900955"/>
            </a:xfrm>
          </p:grpSpPr>
          <p:grpSp>
            <p:nvGrpSpPr>
              <p:cNvPr id="17" name="组合 16"/>
              <p:cNvGrpSpPr/>
              <p:nvPr/>
            </p:nvGrpSpPr>
            <p:grpSpPr>
              <a:xfrm>
                <a:off x="1438485" y="1828003"/>
                <a:ext cx="4297178" cy="900954"/>
                <a:chOff x="511385" y="2831303"/>
                <a:chExt cx="4297178" cy="900954"/>
              </a:xfrm>
            </p:grpSpPr>
            <p:grpSp>
              <p:nvGrpSpPr>
                <p:cNvPr id="19" name="组合 18"/>
                <p:cNvGrpSpPr/>
                <p:nvPr/>
              </p:nvGrpSpPr>
              <p:grpSpPr>
                <a:xfrm>
                  <a:off x="1643460" y="2831304"/>
                  <a:ext cx="3165103" cy="900953"/>
                  <a:chOff x="1643460" y="3128803"/>
                  <a:chExt cx="3165103" cy="900953"/>
                </a:xfrm>
                <a:solidFill>
                  <a:schemeClr val="accent2"/>
                </a:solidFill>
              </p:grpSpPr>
              <p:sp>
                <p:nvSpPr>
                  <p:cNvPr id="21" name="椭圆 20"/>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2" name="椭圆 21"/>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3" name="椭圆 22"/>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20" name="椭圆 19"/>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8" name="椭圆 17"/>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33099" y="576650"/>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10600030101010101" pitchFamily="2" charset="-122"/>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8" name="矩形 7"/>
          <p:cNvSpPr/>
          <p:nvPr/>
        </p:nvSpPr>
        <p:spPr>
          <a:xfrm>
            <a:off x="2053558" y="613453"/>
            <a:ext cx="384048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二、社会心理学的实验方法</a:t>
            </a:r>
          </a:p>
        </p:txBody>
      </p:sp>
      <p:grpSp>
        <p:nvGrpSpPr>
          <p:cNvPr id="11" name="组合 10"/>
          <p:cNvGrpSpPr/>
          <p:nvPr/>
        </p:nvGrpSpPr>
        <p:grpSpPr>
          <a:xfrm>
            <a:off x="204811" y="126601"/>
            <a:ext cx="13446782" cy="6585572"/>
            <a:chOff x="204811" y="126601"/>
            <a:chExt cx="13446782" cy="6585572"/>
          </a:xfrm>
        </p:grpSpPr>
        <p:cxnSp>
          <p:nvCxnSpPr>
            <p:cNvPr id="13" name="直接连接符 12"/>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5"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rPr>
                <a:t>第二章</a:t>
              </a:r>
            </a:p>
          </p:txBody>
        </p:sp>
        <p:grpSp>
          <p:nvGrpSpPr>
            <p:cNvPr id="16" name="组合 15"/>
            <p:cNvGrpSpPr/>
            <p:nvPr/>
          </p:nvGrpSpPr>
          <p:grpSpPr>
            <a:xfrm>
              <a:off x="204811" y="126601"/>
              <a:ext cx="1966889" cy="305197"/>
              <a:chOff x="306410" y="1828002"/>
              <a:chExt cx="5429253" cy="900955"/>
            </a:xfrm>
          </p:grpSpPr>
          <p:grpSp>
            <p:nvGrpSpPr>
              <p:cNvPr id="17" name="组合 16"/>
              <p:cNvGrpSpPr/>
              <p:nvPr/>
            </p:nvGrpSpPr>
            <p:grpSpPr>
              <a:xfrm>
                <a:off x="1438485" y="1828003"/>
                <a:ext cx="4297178" cy="900954"/>
                <a:chOff x="511385" y="2831303"/>
                <a:chExt cx="4297178" cy="900954"/>
              </a:xfrm>
            </p:grpSpPr>
            <p:grpSp>
              <p:nvGrpSpPr>
                <p:cNvPr id="19" name="组合 18"/>
                <p:cNvGrpSpPr/>
                <p:nvPr/>
              </p:nvGrpSpPr>
              <p:grpSpPr>
                <a:xfrm>
                  <a:off x="1643460" y="2831304"/>
                  <a:ext cx="3165103" cy="900953"/>
                  <a:chOff x="1643460" y="3128803"/>
                  <a:chExt cx="3165103" cy="900953"/>
                </a:xfrm>
                <a:solidFill>
                  <a:schemeClr val="accent2"/>
                </a:solidFill>
              </p:grpSpPr>
              <p:sp>
                <p:nvSpPr>
                  <p:cNvPr id="21" name="椭圆 20"/>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2" name="椭圆 21"/>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3" name="椭圆 22"/>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20" name="椭圆 19"/>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8" name="椭圆 17"/>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
        <p:nvSpPr>
          <p:cNvPr id="9" name="PA_文本框 3"/>
          <p:cNvSpPr txBox="1"/>
          <p:nvPr>
            <p:custDataLst>
              <p:tags r:id="rId1"/>
            </p:custDataLst>
          </p:nvPr>
        </p:nvSpPr>
        <p:spPr>
          <a:xfrm>
            <a:off x="941329" y="1425812"/>
            <a:ext cx="11013916" cy="5706177"/>
          </a:xfrm>
          <a:prstGeom prst="rect">
            <a:avLst/>
          </a:prstGeom>
          <a:noFill/>
        </p:spPr>
        <p:txBody>
          <a:bodyPr wrap="square" rtlCol="0">
            <a:spAutoFit/>
          </a:bodyPr>
          <a:lstStyle/>
          <a:p>
            <a:pPr marL="0" marR="0" lvl="0" indent="0" algn="just"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按实验条件的不同</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p>
          <a:p>
            <a:pPr marL="342900" marR="0" lvl="0" indent="-342900" algn="just" defTabSz="914400" rtl="0" eaLnBrk="1" fontAlgn="auto" latinLnBrk="0" hangingPunct="1">
              <a:lnSpc>
                <a:spcPct val="170000"/>
              </a:lnSpc>
              <a:spcBef>
                <a:spcPts val="0"/>
              </a:spcBef>
              <a:spcAft>
                <a:spcPts val="0"/>
              </a:spcAft>
              <a:buClrTx/>
              <a:buSzTx/>
              <a:buFont typeface="+mj-ea"/>
              <a:buAutoNum type="circleNumDbPlain"/>
              <a:tabLst/>
              <a:defRPr/>
            </a:pPr>
            <a:r>
              <a:rPr kumimoji="0"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实验室实验法</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：在实验室条件下进行实验操作的方法</a:t>
            </a:r>
          </a:p>
          <a:p>
            <a:pPr marL="342900" marR="0" lvl="0" indent="-342900" algn="just" defTabSz="914400" rtl="0" eaLnBrk="1" fontAlgn="auto" latinLnBrk="0" hangingPunct="1">
              <a:lnSpc>
                <a:spcPct val="170000"/>
              </a:lnSpc>
              <a:spcBef>
                <a:spcPts val="0"/>
              </a:spcBef>
              <a:spcAft>
                <a:spcPts val="0"/>
              </a:spcAft>
              <a:buClrTx/>
              <a:buSzTx/>
              <a:buFont typeface="+mj-ea"/>
              <a:buAutoNum type="circleNumDbPlain"/>
              <a:tabLst/>
              <a:defRPr/>
            </a:pPr>
            <a:r>
              <a:rPr kumimoji="0"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自然实验法</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：在自然条件（即被研究者的生活或工作环境不受研究者干扰）下所进行的实验</a:t>
            </a:r>
          </a:p>
          <a:p>
            <a:pPr marL="342900" marR="0" lvl="0" indent="-342900" algn="just" defTabSz="914400" rtl="0" eaLnBrk="1" fontAlgn="auto" latinLnBrk="0" hangingPunct="1">
              <a:lnSpc>
                <a:spcPct val="170000"/>
              </a:lnSpc>
              <a:spcBef>
                <a:spcPts val="0"/>
              </a:spcBef>
              <a:spcAft>
                <a:spcPts val="0"/>
              </a:spcAft>
              <a:buClrTx/>
              <a:buSzTx/>
              <a:buFont typeface="+mj-ea"/>
              <a:buAutoNum type="circleNumDbPlain"/>
              <a:tabLst/>
              <a:defRPr/>
            </a:pPr>
            <a:r>
              <a:rPr kumimoji="0"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模拟实验法</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：研究者根据研究需要，模仿现实社会状况设计某种活动和情境，让参与研究的被试在情境和活动中分别扮演各种角色，根据研究者设计的行为规则进行活动，研究者观测各种行为角色的行为规律。</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1280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3.2.0"/>
</p:tagLst>
</file>

<file path=ppt/tags/tag17.xml><?xml version="1.0" encoding="utf-8"?>
<p:tagLst xmlns:a="http://schemas.openxmlformats.org/drawingml/2006/main" xmlns:r="http://schemas.openxmlformats.org/officeDocument/2006/relationships" xmlns:p="http://schemas.openxmlformats.org/presentationml/2006/main">
  <p:tag name="PA" val="v3.2.0"/>
</p:tagLst>
</file>

<file path=ppt/tags/tag18.xml><?xml version="1.0" encoding="utf-8"?>
<p:tagLst xmlns:a="http://schemas.openxmlformats.org/drawingml/2006/main" xmlns:r="http://schemas.openxmlformats.org/officeDocument/2006/relationships" xmlns:p="http://schemas.openxmlformats.org/presentationml/2006/main">
  <p:tag name="PA" val="v3.2.0"/>
</p:tagLst>
</file>

<file path=ppt/tags/tag19.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PA" val="v3.2.0"/>
</p:tagLst>
</file>

<file path=ppt/tags/tag21.xml><?xml version="1.0" encoding="utf-8"?>
<p:tagLst xmlns:a="http://schemas.openxmlformats.org/drawingml/2006/main" xmlns:r="http://schemas.openxmlformats.org/officeDocument/2006/relationships" xmlns:p="http://schemas.openxmlformats.org/presentationml/2006/main">
  <p:tag name="PA" val="v3.2.0"/>
</p:tagLst>
</file>

<file path=ppt/tags/tag22.xml><?xml version="1.0" encoding="utf-8"?>
<p:tagLst xmlns:a="http://schemas.openxmlformats.org/drawingml/2006/main" xmlns:r="http://schemas.openxmlformats.org/officeDocument/2006/relationships" xmlns:p="http://schemas.openxmlformats.org/presentationml/2006/main">
  <p:tag name="PA" val="v3.2.0"/>
</p:tagLst>
</file>

<file path=ppt/tags/tag23.xml><?xml version="1.0" encoding="utf-8"?>
<p:tagLst xmlns:a="http://schemas.openxmlformats.org/drawingml/2006/main" xmlns:r="http://schemas.openxmlformats.org/officeDocument/2006/relationships" xmlns:p="http://schemas.openxmlformats.org/presentationml/2006/main">
  <p:tag name="PA" val="v3.2.0"/>
</p:tagLst>
</file>

<file path=ppt/tags/tag24.xml><?xml version="1.0" encoding="utf-8"?>
<p:tagLst xmlns:a="http://schemas.openxmlformats.org/drawingml/2006/main" xmlns:r="http://schemas.openxmlformats.org/officeDocument/2006/relationships" xmlns:p="http://schemas.openxmlformats.org/presentationml/2006/main">
  <p:tag name="PA" val="v3.2.0"/>
</p:tagLst>
</file>

<file path=ppt/tags/tag25.xml><?xml version="1.0" encoding="utf-8"?>
<p:tagLst xmlns:a="http://schemas.openxmlformats.org/drawingml/2006/main" xmlns:r="http://schemas.openxmlformats.org/officeDocument/2006/relationships" xmlns:p="http://schemas.openxmlformats.org/presentationml/2006/main">
  <p:tag name="PA" val="v3.2.0"/>
</p:tagLst>
</file>

<file path=ppt/tags/tag26.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社会心理学">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社会心理学" id="{09DFB0CC-3558-40C8-82B0-BDEC34A444CD}" vid="{1330D113-5CF1-4A21-BAD2-ED496E448C04}"/>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1010</TotalTime>
  <Words>2434</Words>
  <Application>Microsoft Macintosh PowerPoint</Application>
  <PresentationFormat>Widescreen</PresentationFormat>
  <Paragraphs>306</Paragraphs>
  <Slides>27</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等线</vt:lpstr>
      <vt:lpstr>等线 Light</vt:lpstr>
      <vt:lpstr>微软雅黑</vt:lpstr>
      <vt:lpstr>华文新魏</vt:lpstr>
      <vt:lpstr>华文中宋</vt:lpstr>
      <vt:lpstr>Arial</vt:lpstr>
      <vt:lpstr>Impact</vt:lpstr>
      <vt:lpstr>Wingdings</vt:lpstr>
      <vt:lpstr>Office 主题​​</vt:lpstr>
      <vt:lpstr>社会心理学</vt:lpstr>
      <vt:lpstr>自定义设计方案</vt:lpstr>
      <vt:lpstr>PowerPoint Presentation</vt:lpstr>
      <vt:lpstr>PowerPoint Presentation</vt:lpstr>
      <vt:lpstr>第一节</vt:lpstr>
      <vt:lpstr>PowerPoint Presentation</vt:lpstr>
      <vt:lpstr>PowerPoint Presentation</vt:lpstr>
      <vt:lpstr>PowerPoint Presentation</vt:lpstr>
      <vt:lpstr>PowerPoint Presentation</vt:lpstr>
      <vt:lpstr>PowerPoint Presentation</vt:lpstr>
      <vt:lpstr>PowerPoint Presentation</vt:lpstr>
      <vt:lpstr>斯坦福监狱实验（1971）</vt:lpstr>
      <vt:lpstr>路西法效应</vt:lpstr>
      <vt:lpstr>PowerPoint Presentation</vt:lpstr>
      <vt:lpstr>PowerPoint Presentation</vt:lpstr>
      <vt:lpstr>PowerPoint Presentation</vt:lpstr>
      <vt:lpstr>第二节</vt:lpstr>
      <vt:lpstr>PowerPoint Presentation</vt:lpstr>
      <vt:lpstr>PowerPoint Presentation</vt:lpstr>
      <vt:lpstr>PowerPoint Presentation</vt:lpstr>
      <vt:lpstr>PowerPoint Presentation</vt:lpstr>
      <vt:lpstr>PowerPoint Presentation</vt:lpstr>
      <vt:lpstr>PowerPoint Presentation</vt:lpstr>
      <vt:lpstr>第三节</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Yuyi</dc:creator>
  <cp:lastModifiedBy>mark.lu589698@outlook.com</cp:lastModifiedBy>
  <cp:revision>102</cp:revision>
  <dcterms:created xsi:type="dcterms:W3CDTF">2021-12-04T01:25:21Z</dcterms:created>
  <dcterms:modified xsi:type="dcterms:W3CDTF">2024-10-15T03:33:03Z</dcterms:modified>
</cp:coreProperties>
</file>