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26"/>
  </p:notesMasterIdLst>
  <p:sldIdLst>
    <p:sldId id="367" r:id="rId4"/>
    <p:sldId id="370" r:id="rId5"/>
    <p:sldId id="388" r:id="rId6"/>
    <p:sldId id="371" r:id="rId7"/>
    <p:sldId id="372" r:id="rId8"/>
    <p:sldId id="373" r:id="rId9"/>
    <p:sldId id="374" r:id="rId10"/>
    <p:sldId id="375" r:id="rId11"/>
    <p:sldId id="376" r:id="rId12"/>
    <p:sldId id="377" r:id="rId13"/>
    <p:sldId id="380" r:id="rId14"/>
    <p:sldId id="389" r:id="rId15"/>
    <p:sldId id="390" r:id="rId16"/>
    <p:sldId id="378" r:id="rId17"/>
    <p:sldId id="379" r:id="rId18"/>
    <p:sldId id="382" r:id="rId19"/>
    <p:sldId id="316" r:id="rId20"/>
    <p:sldId id="328" r:id="rId21"/>
    <p:sldId id="384" r:id="rId22"/>
    <p:sldId id="385" r:id="rId23"/>
    <p:sldId id="386" r:id="rId24"/>
    <p:sldId id="38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79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95" autoAdjust="0"/>
    <p:restoredTop sz="94638"/>
  </p:normalViewPr>
  <p:slideViewPr>
    <p:cSldViewPr snapToGrid="0">
      <p:cViewPr varScale="1">
        <p:scale>
          <a:sx n="119" d="100"/>
          <a:sy n="119" d="100"/>
        </p:scale>
        <p:origin x="232" y="1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Zhiyu" userId="ac0a4e748700494f" providerId="LiveId" clId="{296795A8-FF52-A04E-9FD7-FF6AF2AE34DC}"/>
    <pc:docChg chg="undo custSel modSld">
      <pc:chgData name="Lu Zhiyu" userId="ac0a4e748700494f" providerId="LiveId" clId="{296795A8-FF52-A04E-9FD7-FF6AF2AE34DC}" dt="2024-11-26T16:06:12.282" v="7"/>
      <pc:docMkLst>
        <pc:docMk/>
      </pc:docMkLst>
      <pc:sldChg chg="modSp mod">
        <pc:chgData name="Lu Zhiyu" userId="ac0a4e748700494f" providerId="LiveId" clId="{296795A8-FF52-A04E-9FD7-FF6AF2AE34DC}" dt="2024-11-26T16:06:12.282" v="7"/>
        <pc:sldMkLst>
          <pc:docMk/>
          <pc:sldMk cId="2679122280" sldId="390"/>
        </pc:sldMkLst>
        <pc:spChg chg="mod">
          <ac:chgData name="Lu Zhiyu" userId="ac0a4e748700494f" providerId="LiveId" clId="{296795A8-FF52-A04E-9FD7-FF6AF2AE34DC}" dt="2024-11-26T16:06:12.282" v="7"/>
          <ac:spMkLst>
            <pc:docMk/>
            <pc:sldMk cId="2679122280" sldId="390"/>
            <ac:spMk id="50" creationId="{EA53E197-0C27-45D2-B157-35D94FFBA8FB}"/>
          </ac:spMkLst>
        </pc:spChg>
        <pc:spChg chg="mod">
          <ac:chgData name="Lu Zhiyu" userId="ac0a4e748700494f" providerId="LiveId" clId="{296795A8-FF52-A04E-9FD7-FF6AF2AE34DC}" dt="2024-11-26T16:06:11.147" v="5"/>
          <ac:spMkLst>
            <pc:docMk/>
            <pc:sldMk cId="2679122280" sldId="390"/>
            <ac:spMk id="52" creationId="{3E48412C-366B-431F-B7F1-B52BC654AE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09C81-38FC-423E-98B0-3D5F275EB448}" type="datetimeFigureOut">
              <a:rPr lang="zh-CN" altLang="en-US" smtClean="0"/>
              <a:t>2024/11/26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39D7F-72A9-4CC7-BC70-4F8764936F2D}" type="slidenum">
              <a:rPr lang="zh-CN" altLang="en-US" smtClean="0"/>
              <a:t>‹#›</a:t>
            </a:fld>
            <a:endParaRPr lang="zh-CN" altLang="en-US"/>
          </a:p>
        </p:txBody>
      </p:sp>
    </p:spTree>
    <p:extLst>
      <p:ext uri="{BB962C8B-B14F-4D97-AF65-F5344CB8AC3E}">
        <p14:creationId xmlns:p14="http://schemas.microsoft.com/office/powerpoint/2010/main" val="373681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E332C-A106-4C96-A97C-874E033BEB93}" type="slidenum">
              <a:rPr lang="zh-CN" altLang="en-US" smtClean="0"/>
              <a:t>3</a:t>
            </a:fld>
            <a:endParaRPr lang="zh-CN" altLang="en-US"/>
          </a:p>
        </p:txBody>
      </p:sp>
    </p:spTree>
    <p:extLst>
      <p:ext uri="{BB962C8B-B14F-4D97-AF65-F5344CB8AC3E}">
        <p14:creationId xmlns:p14="http://schemas.microsoft.com/office/powerpoint/2010/main" val="2658242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5" name="页脚占位符 4">
            <a:extLst>
              <a:ext uri="{FF2B5EF4-FFF2-40B4-BE49-F238E27FC236}">
                <a16:creationId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43022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5" name="页脚占位符 4">
            <a:extLst>
              <a:ext uri="{FF2B5EF4-FFF2-40B4-BE49-F238E27FC236}">
                <a16:creationId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85213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5" name="页脚占位符 4">
            <a:extLst>
              <a:ext uri="{FF2B5EF4-FFF2-40B4-BE49-F238E27FC236}">
                <a16:creationId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805810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5" name="页脚占位符 4">
            <a:extLst>
              <a:ext uri="{FF2B5EF4-FFF2-40B4-BE49-F238E27FC236}">
                <a16:creationId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33201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5" name="页脚占位符 4">
            <a:extLst>
              <a:ext uri="{FF2B5EF4-FFF2-40B4-BE49-F238E27FC236}">
                <a16:creationId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89244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5" name="页脚占位符 4">
            <a:extLst>
              <a:ext uri="{FF2B5EF4-FFF2-40B4-BE49-F238E27FC236}">
                <a16:creationId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pic>
        <p:nvPicPr>
          <p:cNvPr id="7" name="图片 6">
            <a:extLst>
              <a:ext uri="{FF2B5EF4-FFF2-40B4-BE49-F238E27FC236}">
                <a16:creationId xmlns:a16="http://schemas.microsoft.com/office/drawing/2014/main" id="{5F3BE72B-7CD2-4408-8B4A-909BEB8F3D0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8" name="矩形 7">
            <a:extLst>
              <a:ext uri="{FF2B5EF4-FFF2-40B4-BE49-F238E27FC236}">
                <a16:creationId xmlns:a16="http://schemas.microsoft.com/office/drawing/2014/main" id="{321FA5D7-E6A0-4E48-813A-260C6B098CD1}"/>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a:extLst>
              <a:ext uri="{FF2B5EF4-FFF2-40B4-BE49-F238E27FC236}">
                <a16:creationId xmlns:a16="http://schemas.microsoft.com/office/drawing/2014/main" id="{A9891416-3538-4018-93BF-CA4172AFC5DF}"/>
              </a:ext>
            </a:extLst>
          </p:cNvPr>
          <p:cNvSpPr>
            <a:spLocks noGrp="1"/>
          </p:cNvSpPr>
          <p:nvPr>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0" name="文本占位符 2">
            <a:extLst>
              <a:ext uri="{FF2B5EF4-FFF2-40B4-BE49-F238E27FC236}">
                <a16:creationId xmlns:a16="http://schemas.microsoft.com/office/drawing/2014/main" id="{DBA82130-DD6F-446C-B32C-2717854023BC}"/>
              </a:ext>
            </a:extLst>
          </p:cNvPr>
          <p:cNvSpPr>
            <a:spLocks noGrp="1"/>
          </p:cNvSpPr>
          <p:nvPr>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16352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6" name="页脚占位符 5">
            <a:extLst>
              <a:ext uri="{FF2B5EF4-FFF2-40B4-BE49-F238E27FC236}">
                <a16:creationId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609359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8" name="页脚占位符 7">
            <a:extLst>
              <a:ext uri="{FF2B5EF4-FFF2-40B4-BE49-F238E27FC236}">
                <a16:creationId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883670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4" name="页脚占位符 3">
            <a:extLst>
              <a:ext uri="{FF2B5EF4-FFF2-40B4-BE49-F238E27FC236}">
                <a16:creationId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943114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3" name="页脚占位符 2">
            <a:extLst>
              <a:ext uri="{FF2B5EF4-FFF2-40B4-BE49-F238E27FC236}">
                <a16:creationId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grpSp>
        <p:nvGrpSpPr>
          <p:cNvPr id="5" name="组合 4">
            <a:extLst>
              <a:ext uri="{FF2B5EF4-FFF2-40B4-BE49-F238E27FC236}">
                <a16:creationId xmlns:a16="http://schemas.microsoft.com/office/drawing/2014/main" id="{23E682E5-2BF5-49FB-87F8-CFEAE9DB0201}"/>
              </a:ext>
            </a:extLst>
          </p:cNvPr>
          <p:cNvGrpSpPr/>
          <p:nvPr userDrawn="1"/>
        </p:nvGrpSpPr>
        <p:grpSpPr>
          <a:xfrm>
            <a:off x="223031" y="122345"/>
            <a:ext cx="11718488" cy="6612550"/>
            <a:chOff x="223031" y="122345"/>
            <a:chExt cx="11718488" cy="6612550"/>
          </a:xfrm>
        </p:grpSpPr>
        <p:grpSp>
          <p:nvGrpSpPr>
            <p:cNvPr id="6" name="组合 5">
              <a:extLst>
                <a:ext uri="{FF2B5EF4-FFF2-40B4-BE49-F238E27FC236}">
                  <a16:creationId xmlns:a16="http://schemas.microsoft.com/office/drawing/2014/main" id="{22A87494-110C-4DFE-8671-8C5A88F16FF5}"/>
                </a:ext>
              </a:extLst>
            </p:cNvPr>
            <p:cNvGrpSpPr/>
            <p:nvPr/>
          </p:nvGrpSpPr>
          <p:grpSpPr>
            <a:xfrm>
              <a:off x="223031" y="122345"/>
              <a:ext cx="934049" cy="265879"/>
              <a:chOff x="1643460" y="3128803"/>
              <a:chExt cx="3165103" cy="900953"/>
            </a:xfrm>
          </p:grpSpPr>
          <p:sp>
            <p:nvSpPr>
              <p:cNvPr id="10" name="椭圆 9">
                <a:extLst>
                  <a:ext uri="{FF2B5EF4-FFF2-40B4-BE49-F238E27FC236}">
                    <a16:creationId xmlns:a16="http://schemas.microsoft.com/office/drawing/2014/main" id="{607FBC24-9F65-4497-B9F9-734A144E22D3}"/>
                  </a:ext>
                </a:extLst>
              </p:cNvPr>
              <p:cNvSpPr/>
              <p:nvPr/>
            </p:nvSpPr>
            <p:spPr>
              <a:xfrm>
                <a:off x="164346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管</a:t>
                </a:r>
              </a:p>
            </p:txBody>
          </p:sp>
          <p:sp>
            <p:nvSpPr>
              <p:cNvPr id="11" name="椭圆 10">
                <a:extLst>
                  <a:ext uri="{FF2B5EF4-FFF2-40B4-BE49-F238E27FC236}">
                    <a16:creationId xmlns:a16="http://schemas.microsoft.com/office/drawing/2014/main" id="{445DE24C-5578-484B-BFD7-58C2BC0A819E}"/>
                  </a:ext>
                </a:extLst>
              </p:cNvPr>
              <p:cNvSpPr/>
              <p:nvPr/>
            </p:nvSpPr>
            <p:spPr>
              <a:xfrm>
                <a:off x="2775535"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理</a:t>
                </a:r>
              </a:p>
            </p:txBody>
          </p:sp>
          <p:sp>
            <p:nvSpPr>
              <p:cNvPr id="12" name="椭圆 11">
                <a:extLst>
                  <a:ext uri="{FF2B5EF4-FFF2-40B4-BE49-F238E27FC236}">
                    <a16:creationId xmlns:a16="http://schemas.microsoft.com/office/drawing/2014/main" id="{9EBC0715-76C8-4979-86C8-197085A14A0E}"/>
                  </a:ext>
                </a:extLst>
              </p:cNvPr>
              <p:cNvSpPr/>
              <p:nvPr/>
            </p:nvSpPr>
            <p:spPr>
              <a:xfrm>
                <a:off x="390761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学</a:t>
                </a:r>
              </a:p>
            </p:txBody>
          </p:sp>
        </p:grpSp>
        <p:cxnSp>
          <p:nvCxnSpPr>
            <p:cNvPr id="7" name="直接连接符 6">
              <a:extLst>
                <a:ext uri="{FF2B5EF4-FFF2-40B4-BE49-F238E27FC236}">
                  <a16:creationId xmlns:a16="http://schemas.microsoft.com/office/drawing/2014/main" id="{F8538777-F764-42AE-8B63-9C64C20FD4B6}"/>
                </a:ext>
              </a:extLst>
            </p:cNvPr>
            <p:cNvCxnSpPr/>
            <p:nvPr/>
          </p:nvCxnSpPr>
          <p:spPr>
            <a:xfrm>
              <a:off x="1244762" y="260131"/>
              <a:ext cx="1060486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AB41590-E4C4-4F81-9623-D32A4C51C4AD}"/>
                </a:ext>
              </a:extLst>
            </p:cNvPr>
            <p:cNvCxnSpPr>
              <a:endCxn id="9" idx="1"/>
            </p:cNvCxnSpPr>
            <p:nvPr/>
          </p:nvCxnSpPr>
          <p:spPr>
            <a:xfrm>
              <a:off x="393548" y="6559463"/>
              <a:ext cx="10738134"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F905CDC4-9C41-458C-90A4-1F38C7F50C3D}"/>
                </a:ext>
              </a:extLst>
            </p:cNvPr>
            <p:cNvSpPr/>
            <p:nvPr/>
          </p:nvSpPr>
          <p:spPr>
            <a:xfrm>
              <a:off x="11131682" y="6384030"/>
              <a:ext cx="809837" cy="350865"/>
            </a:xfrm>
            <a:prstGeom prst="rect">
              <a:avLst/>
            </a:prstGeom>
          </p:spPr>
          <p:txBody>
            <a:bodyPr wrap="none">
              <a:spAutoFit/>
            </a:bodyPr>
            <a:lstStyle/>
            <a:p>
              <a:pPr algn="r">
                <a:lnSpc>
                  <a:spcPct val="120000"/>
                </a:lnSpc>
              </a:pPr>
              <a:r>
                <a:rPr lang="zh-CN" altLang="en-US" sz="1400" b="1" dirty="0">
                  <a:solidFill>
                    <a:srgbClr val="D9793F"/>
                  </a:solidFill>
                  <a:latin typeface="华文新魏" panose="02010800040101010101" charset="-122"/>
                  <a:ea typeface="华文新魏" panose="02010800040101010101" charset="-122"/>
                  <a:sym typeface="+mn-ea"/>
                </a:rPr>
                <a:t>第九章  </a:t>
              </a:r>
              <a:endParaRPr lang="en-US" altLang="zh-CN" sz="1400" b="1" dirty="0">
                <a:solidFill>
                  <a:srgbClr val="D9793F"/>
                </a:solidFill>
                <a:latin typeface="华文新魏" panose="02010800040101010101" charset="-122"/>
                <a:ea typeface="华文新魏" panose="02010800040101010101" charset="-122"/>
                <a:sym typeface="+mn-ea"/>
              </a:endParaRPr>
            </a:p>
          </p:txBody>
        </p:sp>
      </p:grpSp>
    </p:spTree>
    <p:extLst>
      <p:ext uri="{BB962C8B-B14F-4D97-AF65-F5344CB8AC3E}">
        <p14:creationId xmlns:p14="http://schemas.microsoft.com/office/powerpoint/2010/main" val="3167963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6" name="页脚占位符 5">
            <a:extLst>
              <a:ext uri="{FF2B5EF4-FFF2-40B4-BE49-F238E27FC236}">
                <a16:creationId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19495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5" name="页脚占位符 4">
            <a:extLst>
              <a:ext uri="{FF2B5EF4-FFF2-40B4-BE49-F238E27FC236}">
                <a16:creationId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250544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6" name="页脚占位符 5">
            <a:extLst>
              <a:ext uri="{FF2B5EF4-FFF2-40B4-BE49-F238E27FC236}">
                <a16:creationId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916995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5" name="页脚占位符 4">
            <a:extLst>
              <a:ext uri="{FF2B5EF4-FFF2-40B4-BE49-F238E27FC236}">
                <a16:creationId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889330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5" name="页脚占位符 4">
            <a:extLst>
              <a:ext uri="{FF2B5EF4-FFF2-40B4-BE49-F238E27FC236}">
                <a16:creationId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395788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userDrawn="1">
  <p:cSld name="1_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5" name="矩形 4">
            <a:extLst>
              <a:ext uri="{FF2B5EF4-FFF2-40B4-BE49-F238E27FC236}">
                <a16:creationId xmlns:a16="http://schemas.microsoft.com/office/drawing/2014/main" id="{CB648ACB-6887-4351-840D-3DA4499ED319}"/>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47841693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686976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1957019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4180532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6434826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766385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3C39E2-DA9E-4314-ADD2-EEFDAB014EF9}" type="datetimeFigureOut">
              <a:rPr lang="zh-CN" altLang="en-US" smtClean="0"/>
              <a:t>2024/11/26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59970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5" name="页脚占位符 4">
            <a:extLst>
              <a:ext uri="{FF2B5EF4-FFF2-40B4-BE49-F238E27FC236}">
                <a16:creationId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2697727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3C39E2-DA9E-4314-ADD2-EEFDAB014EF9}" type="datetimeFigureOut">
              <a:rPr lang="zh-CN" altLang="en-US" smtClean="0"/>
              <a:t>2024/11/26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7130411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3C39E2-DA9E-4314-ADD2-EEFDAB014EF9}" type="datetimeFigureOut">
              <a:rPr lang="zh-CN" altLang="en-US" smtClean="0"/>
              <a:t>2024/11/26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800030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3294615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988123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3990888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19924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6" name="页脚占位符 5">
            <a:extLst>
              <a:ext uri="{FF2B5EF4-FFF2-40B4-BE49-F238E27FC236}">
                <a16:creationId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04508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8" name="页脚占位符 7">
            <a:extLst>
              <a:ext uri="{FF2B5EF4-FFF2-40B4-BE49-F238E27FC236}">
                <a16:creationId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17407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4" name="页脚占位符 3">
            <a:extLst>
              <a:ext uri="{FF2B5EF4-FFF2-40B4-BE49-F238E27FC236}">
                <a16:creationId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32931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3" name="页脚占位符 2">
            <a:extLst>
              <a:ext uri="{FF2B5EF4-FFF2-40B4-BE49-F238E27FC236}">
                <a16:creationId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59718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6" name="页脚占位符 5">
            <a:extLst>
              <a:ext uri="{FF2B5EF4-FFF2-40B4-BE49-F238E27FC236}">
                <a16:creationId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96820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t>2024/11/26</a:t>
            </a:fld>
            <a:endParaRPr lang="zh-CN" altLang="en-US"/>
          </a:p>
        </p:txBody>
      </p:sp>
      <p:sp>
        <p:nvSpPr>
          <p:cNvPr id="6" name="页脚占位符 5">
            <a:extLst>
              <a:ext uri="{FF2B5EF4-FFF2-40B4-BE49-F238E27FC236}">
                <a16:creationId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73387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t>2024/11/26</a:t>
            </a:fld>
            <a:endParaRPr lang="zh-CN" altLang="en-US"/>
          </a:p>
        </p:txBody>
      </p:sp>
      <p:sp>
        <p:nvSpPr>
          <p:cNvPr id="5" name="页脚占位符 4">
            <a:extLst>
              <a:ext uri="{FF2B5EF4-FFF2-40B4-BE49-F238E27FC236}">
                <a16:creationId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35958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t>2024/11/26</a:t>
            </a:fld>
            <a:endParaRPr lang="zh-CN" altLang="en-US"/>
          </a:p>
        </p:txBody>
      </p:sp>
      <p:sp>
        <p:nvSpPr>
          <p:cNvPr id="5" name="页脚占位符 4">
            <a:extLst>
              <a:ext uri="{FF2B5EF4-FFF2-40B4-BE49-F238E27FC236}">
                <a16:creationId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63728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C39E2-DA9E-4314-ADD2-EEFDAB014EF9}" type="datetimeFigureOut">
              <a:rPr lang="zh-CN" altLang="en-US" smtClean="0"/>
              <a:t>2024/11/26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2B60C-EF1A-4714-98B2-C5B0F4E9BFF3}" type="slidenum">
              <a:rPr lang="zh-CN" altLang="en-US" smtClean="0"/>
              <a:t>‹#›</a:t>
            </a:fld>
            <a:endParaRPr lang="zh-CN" altLang="en-US"/>
          </a:p>
        </p:txBody>
      </p:sp>
      <p:grpSp>
        <p:nvGrpSpPr>
          <p:cNvPr id="7" name="组合 6">
            <a:extLst>
              <a:ext uri="{FF2B5EF4-FFF2-40B4-BE49-F238E27FC236}">
                <a16:creationId xmlns:a16="http://schemas.microsoft.com/office/drawing/2014/main" id="{510DE854-DDF9-435A-978F-43DDEF336553}"/>
              </a:ext>
            </a:extLst>
          </p:cNvPr>
          <p:cNvGrpSpPr/>
          <p:nvPr userDrawn="1"/>
        </p:nvGrpSpPr>
        <p:grpSpPr>
          <a:xfrm>
            <a:off x="204811" y="126601"/>
            <a:ext cx="1966889" cy="305197"/>
            <a:chOff x="306410" y="1828002"/>
            <a:chExt cx="5429253" cy="900955"/>
          </a:xfrm>
        </p:grpSpPr>
        <p:grpSp>
          <p:nvGrpSpPr>
            <p:cNvPr id="8" name="组合 7">
              <a:extLst>
                <a:ext uri="{FF2B5EF4-FFF2-40B4-BE49-F238E27FC236}">
                  <a16:creationId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10" name="组合 9">
                <a:extLst>
                  <a:ext uri="{FF2B5EF4-FFF2-40B4-BE49-F238E27FC236}">
                    <a16:creationId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12" name="椭圆 11">
                  <a:extLst>
                    <a:ext uri="{FF2B5EF4-FFF2-40B4-BE49-F238E27FC236}">
                      <a16:creationId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3" name="椭圆 12">
                  <a:extLst>
                    <a:ext uri="{FF2B5EF4-FFF2-40B4-BE49-F238E27FC236}">
                      <a16:creationId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4" name="椭圆 13">
                  <a:extLst>
                    <a:ext uri="{FF2B5EF4-FFF2-40B4-BE49-F238E27FC236}">
                      <a16:creationId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1" name="椭圆 10">
                <a:extLst>
                  <a:ext uri="{FF2B5EF4-FFF2-40B4-BE49-F238E27FC236}">
                    <a16:creationId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9" name="椭圆 8">
              <a:extLst>
                <a:ext uri="{FF2B5EF4-FFF2-40B4-BE49-F238E27FC236}">
                  <a16:creationId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cxnSp>
        <p:nvCxnSpPr>
          <p:cNvPr id="15" name="直接连接符 14"/>
          <p:cNvCxnSpPr/>
          <p:nvPr userDrawn="1"/>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6" name="直接连接符 15"/>
          <p:cNvCxnSpPr/>
          <p:nvPr userDrawn="1"/>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7" name="íṧļïdé"/>
          <p:cNvSpPr txBox="1"/>
          <p:nvPr userDrawn="1"/>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第六章</a:t>
            </a:r>
          </a:p>
        </p:txBody>
      </p:sp>
    </p:spTree>
    <p:extLst>
      <p:ext uri="{BB962C8B-B14F-4D97-AF65-F5344CB8AC3E}">
        <p14:creationId xmlns:p14="http://schemas.microsoft.com/office/powerpoint/2010/main" val="33482226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4.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tags" Target="../tags/tag6.xml"/><Relationship Id="rId5" Type="http://schemas.microsoft.com/office/2007/relationships/hdphoto" Target="../media/hdphoto2.wdp"/><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221D041-9605-4855-B354-C0226BB9381A}"/>
              </a:ext>
            </a:extLst>
          </p:cNvPr>
          <p:cNvPicPr>
            <a:picLocks noChangeAspect="1"/>
          </p:cNvPicPr>
          <p:nvPr/>
        </p:nvPicPr>
        <p:blipFill rotWithShape="1">
          <a:blip r:embed="rId2">
            <a:extLst>
              <a:ext uri="{28A0092B-C50C-407E-A947-70E740481C1C}">
                <a14:useLocalDpi xmlns:a14="http://schemas.microsoft.com/office/drawing/2010/main" val="0"/>
              </a:ext>
            </a:extLst>
          </a:blip>
          <a:srcRect t="5951" b="37991"/>
          <a:stretch/>
        </p:blipFill>
        <p:spPr>
          <a:xfrm>
            <a:off x="0" y="2269865"/>
            <a:ext cx="5212080" cy="1947134"/>
          </a:xfrm>
          <a:prstGeom prst="rect">
            <a:avLst/>
          </a:prstGeom>
          <a:ln>
            <a:noFill/>
          </a:ln>
        </p:spPr>
      </p:pic>
      <p:pic>
        <p:nvPicPr>
          <p:cNvPr id="4" name="图片 3">
            <a:extLst>
              <a:ext uri="{FF2B5EF4-FFF2-40B4-BE49-F238E27FC236}">
                <a16:creationId xmlns:a16="http://schemas.microsoft.com/office/drawing/2014/main" id="{21D44B6E-C7D8-4DAB-A4F7-D8E397573CED}"/>
              </a:ext>
            </a:extLst>
          </p:cNvPr>
          <p:cNvPicPr>
            <a:picLocks noChangeAspect="1"/>
          </p:cNvPicPr>
          <p:nvPr/>
        </p:nvPicPr>
        <p:blipFill rotWithShape="1">
          <a:blip r:embed="rId2">
            <a:extLst>
              <a:ext uri="{28A0092B-C50C-407E-A947-70E740481C1C}">
                <a14:useLocalDpi xmlns:a14="http://schemas.microsoft.com/office/drawing/2010/main" val="0"/>
              </a:ext>
            </a:extLst>
          </a:blip>
          <a:srcRect l="23048" t="67985"/>
          <a:stretch/>
        </p:blipFill>
        <p:spPr>
          <a:xfrm>
            <a:off x="5162843" y="0"/>
            <a:ext cx="7036506" cy="6857999"/>
          </a:xfrm>
          <a:prstGeom prst="rect">
            <a:avLst/>
          </a:prstGeom>
        </p:spPr>
      </p:pic>
      <p:sp>
        <p:nvSpPr>
          <p:cNvPr id="5" name="L 形 4">
            <a:extLst>
              <a:ext uri="{FF2B5EF4-FFF2-40B4-BE49-F238E27FC236}">
                <a16:creationId xmlns:a16="http://schemas.microsoft.com/office/drawing/2014/main" id="{83F9B1CD-CE4E-4F2B-A61B-8B11AF5DE378}"/>
              </a:ext>
            </a:extLst>
          </p:cNvPr>
          <p:cNvSpPr/>
          <p:nvPr/>
        </p:nvSpPr>
        <p:spPr>
          <a:xfrm>
            <a:off x="315078" y="0"/>
            <a:ext cx="719638" cy="863383"/>
          </a:xfrm>
          <a:prstGeom prst="corner">
            <a:avLst>
              <a:gd name="adj1" fmla="val 0"/>
              <a:gd name="adj2" fmla="val 38139"/>
            </a:avLst>
          </a:prstGeom>
          <a:solidFill>
            <a:srgbClr val="BFBFBF">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Shape 749">
            <a:extLst>
              <a:ext uri="{FF2B5EF4-FFF2-40B4-BE49-F238E27FC236}">
                <a16:creationId xmlns:a16="http://schemas.microsoft.com/office/drawing/2014/main" id="{16931E8C-D032-428A-88A3-8A3C30F781F9}"/>
              </a:ext>
            </a:extLst>
          </p:cNvPr>
          <p:cNvSpPr txBox="1">
            <a:spLocks/>
          </p:cNvSpPr>
          <p:nvPr/>
        </p:nvSpPr>
        <p:spPr>
          <a:xfrm>
            <a:off x="613981" y="172463"/>
            <a:ext cx="3074101" cy="690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fontScale="92500" lnSpcReduction="10000"/>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rPr>
              <a:t>马克思主义理论研究</a:t>
            </a:r>
            <a:endParaRPr kumimoji="0" lang="en-US" altLang="zh-CN"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endParaRPr>
          </a:p>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rPr>
              <a:t>和建设工程重点教材</a:t>
            </a:r>
            <a:endParaRPr kumimoji="0" 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endParaRPr>
          </a:p>
        </p:txBody>
      </p:sp>
      <p:sp>
        <p:nvSpPr>
          <p:cNvPr id="7" name="文本框 6">
            <a:extLst>
              <a:ext uri="{FF2B5EF4-FFF2-40B4-BE49-F238E27FC236}">
                <a16:creationId xmlns:a16="http://schemas.microsoft.com/office/drawing/2014/main" id="{E2EE2144-18CA-4D2F-BF0C-793E9BFA5682}"/>
              </a:ext>
            </a:extLst>
          </p:cNvPr>
          <p:cNvSpPr txBox="1"/>
          <p:nvPr/>
        </p:nvSpPr>
        <p:spPr>
          <a:xfrm>
            <a:off x="2013949" y="4399609"/>
            <a:ext cx="2657532"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社会心理学概论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编写组</a:t>
            </a:r>
          </a:p>
        </p:txBody>
      </p:sp>
      <p:grpSp>
        <p:nvGrpSpPr>
          <p:cNvPr id="8" name="组合 7">
            <a:extLst>
              <a:ext uri="{FF2B5EF4-FFF2-40B4-BE49-F238E27FC236}">
                <a16:creationId xmlns:a16="http://schemas.microsoft.com/office/drawing/2014/main" id="{9D8C5F25-5A5B-4992-821D-B3E9A53CBAEC}"/>
              </a:ext>
            </a:extLst>
          </p:cNvPr>
          <p:cNvGrpSpPr/>
          <p:nvPr/>
        </p:nvGrpSpPr>
        <p:grpSpPr>
          <a:xfrm>
            <a:off x="5547957" y="6381378"/>
            <a:ext cx="1328652" cy="196341"/>
            <a:chOff x="4957648" y="5949625"/>
            <a:chExt cx="2301292" cy="340073"/>
          </a:xfrm>
        </p:grpSpPr>
        <p:pic>
          <p:nvPicPr>
            <p:cNvPr id="9" name="图片 8">
              <a:extLst>
                <a:ext uri="{FF2B5EF4-FFF2-40B4-BE49-F238E27FC236}">
                  <a16:creationId xmlns:a16="http://schemas.microsoft.com/office/drawing/2014/main" id="{4FB0113F-DFAC-45D7-97BC-91C16B48C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7648" y="5968939"/>
              <a:ext cx="311738" cy="320759"/>
            </a:xfrm>
            <a:prstGeom prst="rect">
              <a:avLst/>
            </a:prstGeom>
          </p:spPr>
        </p:pic>
        <p:pic>
          <p:nvPicPr>
            <p:cNvPr id="10" name="图片 9">
              <a:extLst>
                <a:ext uri="{FF2B5EF4-FFF2-40B4-BE49-F238E27FC236}">
                  <a16:creationId xmlns:a16="http://schemas.microsoft.com/office/drawing/2014/main" id="{1FCAFA77-A202-4ABA-8BE9-16EC316F3BF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3896"/>
            <a:stretch/>
          </p:blipFill>
          <p:spPr>
            <a:xfrm>
              <a:off x="5400192" y="5949625"/>
              <a:ext cx="1858748" cy="334537"/>
            </a:xfrm>
            <a:prstGeom prst="rect">
              <a:avLst/>
            </a:prstGeom>
          </p:spPr>
        </p:pic>
      </p:grpSp>
      <p:sp>
        <p:nvSpPr>
          <p:cNvPr id="11" name="矩形 10">
            <a:extLst>
              <a:ext uri="{FF2B5EF4-FFF2-40B4-BE49-F238E27FC236}">
                <a16:creationId xmlns:a16="http://schemas.microsoft.com/office/drawing/2014/main" id="{7BD21A97-FFD6-4C63-9332-83189D16BE6B}"/>
              </a:ext>
            </a:extLst>
          </p:cNvPr>
          <p:cNvSpPr/>
          <p:nvPr/>
        </p:nvSpPr>
        <p:spPr>
          <a:xfrm>
            <a:off x="5547957" y="2438527"/>
            <a:ext cx="2236510" cy="1527854"/>
          </a:xfrm>
          <a:prstGeom prst="rect">
            <a:avLst/>
          </a:prstGeom>
        </p:spPr>
        <p:txBody>
          <a:bodyPr wrap="none">
            <a:spAutoFit/>
          </a:bodyPr>
          <a:lstStyle/>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第八章  </a:t>
            </a:r>
            <a:endParaRPr lang="en-US" altLang="zh-CN" sz="4000" b="1" dirty="0">
              <a:solidFill>
                <a:srgbClr val="D9793F"/>
              </a:solidFill>
              <a:latin typeface="华文新魏" panose="02010800040101010101" charset="-122"/>
              <a:ea typeface="华文新魏" panose="02010800040101010101" charset="-122"/>
              <a:sym typeface="+mn-ea"/>
            </a:endParaRPr>
          </a:p>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人际关系</a:t>
            </a:r>
          </a:p>
        </p:txBody>
      </p:sp>
      <p:sp>
        <p:nvSpPr>
          <p:cNvPr id="12" name="Shape 749">
            <a:extLst>
              <a:ext uri="{FF2B5EF4-FFF2-40B4-BE49-F238E27FC236}">
                <a16:creationId xmlns:a16="http://schemas.microsoft.com/office/drawing/2014/main" id="{75E54229-404A-4001-93E1-66D60E3FBCE8}"/>
              </a:ext>
            </a:extLst>
          </p:cNvPr>
          <p:cNvSpPr txBox="1">
            <a:spLocks/>
          </p:cNvSpPr>
          <p:nvPr/>
        </p:nvSpPr>
        <p:spPr>
          <a:xfrm>
            <a:off x="315078" y="2738079"/>
            <a:ext cx="4503102" cy="690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Autofit/>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sym typeface="Roboto"/>
              </a:rPr>
              <a:t>社会心理学概论</a:t>
            </a:r>
            <a:endParaRPr kumimoji="0" lang="en-US" sz="4800" b="1" i="0" u="none" strike="noStrike" kern="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sym typeface="Roboto"/>
            </a:endParaRPr>
          </a:p>
        </p:txBody>
      </p:sp>
    </p:spTree>
    <p:extLst>
      <p:ext uri="{BB962C8B-B14F-4D97-AF65-F5344CB8AC3E}">
        <p14:creationId xmlns:p14="http://schemas.microsoft.com/office/powerpoint/2010/main" val="148137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a:extLst>
              <a:ext uri="{FF2B5EF4-FFF2-40B4-BE49-F238E27FC236}">
                <a16:creationId xmlns:a16="http://schemas.microsoft.com/office/drawing/2014/main" id="{765F4FBA-CA62-4283-8823-E43B3E5DD5D0}"/>
              </a:ext>
            </a:extLst>
          </p:cNvPr>
          <p:cNvSpPr txBox="1">
            <a:spLocks/>
          </p:cNvSpPr>
          <p:nvPr>
            <p:custDataLst>
              <p:tags r:id="rId1"/>
            </p:custDataLst>
          </p:nvPr>
        </p:nvSpPr>
        <p:spPr>
          <a:xfrm>
            <a:off x="570268" y="1969863"/>
            <a:ext cx="6681652" cy="3970318"/>
          </a:xfrm>
          <a:prstGeom prst="rect">
            <a:avLst/>
          </a:prstGeom>
          <a:noFill/>
        </p:spPr>
        <p:txBody>
          <a:bodyPr wrap="square" rtlCol="0">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二、人际关系中的爱情</a:t>
            </a:r>
            <a:endParaRPr lang="en-US" altLang="zh-CN" sz="2400" b="1" dirty="0">
              <a:latin typeface="微软雅黑" panose="020B0503020204020204" pitchFamily="34" charset="-122"/>
              <a:ea typeface="微软雅黑" panose="020B0503020204020204" pitchFamily="34" charset="-122"/>
              <a:cs typeface="宋体" panose="02010600030101010101" pitchFamily="2" charset="-122"/>
              <a:sym typeface="+mn-ea"/>
            </a:endParaRPr>
          </a:p>
          <a:p>
            <a:pPr algn="just">
              <a:lnSpc>
                <a:spcPct val="150000"/>
              </a:lnSpc>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）爱情是人类古老而又新鲜的话题。</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just">
              <a:lnSpc>
                <a:spcPct val="150000"/>
              </a:lnSpc>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）爱情三角理论</a:t>
            </a:r>
          </a:p>
          <a:p>
            <a:pPr marL="285750" indent="-285750" algn="just">
              <a:lnSpc>
                <a:spcPct val="150000"/>
              </a:lnSpc>
              <a:buFont typeface="Arial" panose="020B0604020202020204" pitchFamily="34" charset="0"/>
              <a:buChar char="•"/>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人类的爱情包括三种成分：激情、亲密和承诺</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285750" indent="-285750" algn="just">
              <a:lnSpc>
                <a:spcPct val="150000"/>
              </a:lnSpc>
              <a:buFont typeface="Arial" panose="020B0604020202020204" pitchFamily="34" charset="0"/>
              <a:buChar char="•"/>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可将爱情分成：完美的爱，喜爱，浪漫的爱，伴侣的爱，空洞的爱，痴迷的爱，愚昧的爱</a:t>
            </a:r>
          </a:p>
          <a:p>
            <a:pPr lvl="0" algn="just">
              <a:lnSpc>
                <a:spcPct val="150000"/>
              </a:lnSpc>
            </a:pPr>
            <a:endParaRPr lang="en-US" altLang="zh-CN" sz="2400" dirty="0">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a:extLst>
              <a:ext uri="{FF2B5EF4-FFF2-40B4-BE49-F238E27FC236}">
                <a16:creationId xmlns:a16="http://schemas.microsoft.com/office/drawing/2014/main" id="{6585AB84-E084-496D-B102-4AA062018349}"/>
              </a:ext>
            </a:extLst>
          </p:cNvPr>
          <p:cNvSpPr/>
          <p:nvPr/>
        </p:nvSpPr>
        <p:spPr>
          <a:xfrm>
            <a:off x="1964787" y="818714"/>
            <a:ext cx="344517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第三节  情感与亲密关系</a:t>
            </a:r>
          </a:p>
        </p:txBody>
      </p:sp>
      <p:grpSp>
        <p:nvGrpSpPr>
          <p:cNvPr id="24" name="组合 23">
            <a:extLst>
              <a:ext uri="{FF2B5EF4-FFF2-40B4-BE49-F238E27FC236}">
                <a16:creationId xmlns:a16="http://schemas.microsoft.com/office/drawing/2014/main" id="{1BB143AF-E668-48A2-A19A-B9D7BD65953F}"/>
              </a:ext>
            </a:extLst>
          </p:cNvPr>
          <p:cNvGrpSpPr/>
          <p:nvPr/>
        </p:nvGrpSpPr>
        <p:grpSpPr>
          <a:xfrm>
            <a:off x="6972160" y="1463662"/>
            <a:ext cx="5102609" cy="4058446"/>
            <a:chOff x="7035800" y="3057520"/>
            <a:chExt cx="4423103" cy="3382724"/>
          </a:xfrm>
        </p:grpSpPr>
        <p:pic>
          <p:nvPicPr>
            <p:cNvPr id="3074" name="Picture 2">
              <a:extLst>
                <a:ext uri="{FF2B5EF4-FFF2-40B4-BE49-F238E27FC236}">
                  <a16:creationId xmlns:a16="http://schemas.microsoft.com/office/drawing/2014/main" id="{4FE0F806-C717-4DD1-8F5D-974797B4AE33}"/>
                </a:ext>
              </a:extLst>
            </p:cNvPr>
            <p:cNvPicPr>
              <a:picLocks noChangeAspect="1" noChangeArrowheads="1"/>
            </p:cNvPicPr>
            <p:nvPr/>
          </p:nvPicPr>
          <p:blipFill rotWithShape="1">
            <a:blip r:embed="rId3">
              <a:clrChange>
                <a:clrFrom>
                  <a:srgbClr val="FFFFFF"/>
                </a:clrFrom>
                <a:clrTo>
                  <a:srgbClr val="FF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2056" t="34542" r="14132" b="18678"/>
            <a:stretch/>
          </p:blipFill>
          <p:spPr bwMode="auto">
            <a:xfrm>
              <a:off x="7312659" y="3057520"/>
              <a:ext cx="4005581" cy="3382724"/>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a:extLst>
                <a:ext uri="{FF2B5EF4-FFF2-40B4-BE49-F238E27FC236}">
                  <a16:creationId xmlns:a16="http://schemas.microsoft.com/office/drawing/2014/main" id="{0E7B3504-1183-487B-B304-25C31229CE08}"/>
                </a:ext>
              </a:extLst>
            </p:cNvPr>
            <p:cNvSpPr txBox="1"/>
            <p:nvPr/>
          </p:nvSpPr>
          <p:spPr>
            <a:xfrm>
              <a:off x="7035800" y="5662631"/>
              <a:ext cx="923628" cy="307777"/>
            </a:xfrm>
            <a:prstGeom prst="rect">
              <a:avLst/>
            </a:prstGeom>
            <a:solidFill>
              <a:schemeClr val="bg1"/>
            </a:solidFill>
          </p:spPr>
          <p:txBody>
            <a:bodyPr wrap="square" rtlCol="0">
              <a:spAutoFit/>
            </a:bodyPr>
            <a:lstStyle/>
            <a:p>
              <a:r>
                <a:rPr lang="zh-CN" altLang="en-US" sz="1400" b="1" dirty="0">
                  <a:solidFill>
                    <a:srgbClr val="CF7D46"/>
                  </a:solidFill>
                </a:rPr>
                <a:t>痴迷的爱</a:t>
              </a:r>
            </a:p>
          </p:txBody>
        </p:sp>
        <p:sp>
          <p:nvSpPr>
            <p:cNvPr id="25" name="文本框 24">
              <a:extLst>
                <a:ext uri="{FF2B5EF4-FFF2-40B4-BE49-F238E27FC236}">
                  <a16:creationId xmlns:a16="http://schemas.microsoft.com/office/drawing/2014/main" id="{31E50005-0300-44CA-9FD2-0E9E103E5FBA}"/>
                </a:ext>
              </a:extLst>
            </p:cNvPr>
            <p:cNvSpPr txBox="1"/>
            <p:nvPr/>
          </p:nvSpPr>
          <p:spPr>
            <a:xfrm>
              <a:off x="10535275" y="5662631"/>
              <a:ext cx="923628" cy="307777"/>
            </a:xfrm>
            <a:prstGeom prst="rect">
              <a:avLst/>
            </a:prstGeom>
            <a:solidFill>
              <a:schemeClr val="bg1"/>
            </a:solidFill>
          </p:spPr>
          <p:txBody>
            <a:bodyPr wrap="square" rtlCol="0">
              <a:spAutoFit/>
            </a:bodyPr>
            <a:lstStyle/>
            <a:p>
              <a:r>
                <a:rPr lang="zh-CN" altLang="en-US" sz="1400" b="1" dirty="0">
                  <a:solidFill>
                    <a:srgbClr val="CF7D46"/>
                  </a:solidFill>
                </a:rPr>
                <a:t>空洞的爱</a:t>
              </a:r>
            </a:p>
          </p:txBody>
        </p:sp>
        <p:sp>
          <p:nvSpPr>
            <p:cNvPr id="26" name="文本框 25">
              <a:extLst>
                <a:ext uri="{FF2B5EF4-FFF2-40B4-BE49-F238E27FC236}">
                  <a16:creationId xmlns:a16="http://schemas.microsoft.com/office/drawing/2014/main" id="{35406588-9AC6-4A37-B05B-D0C74C6458D1}"/>
                </a:ext>
              </a:extLst>
            </p:cNvPr>
            <p:cNvSpPr txBox="1"/>
            <p:nvPr/>
          </p:nvSpPr>
          <p:spPr>
            <a:xfrm>
              <a:off x="10103941" y="4503881"/>
              <a:ext cx="923628" cy="307777"/>
            </a:xfrm>
            <a:prstGeom prst="rect">
              <a:avLst/>
            </a:prstGeom>
            <a:solidFill>
              <a:schemeClr val="bg1"/>
            </a:solidFill>
          </p:spPr>
          <p:txBody>
            <a:bodyPr wrap="square" rtlCol="0">
              <a:spAutoFit/>
            </a:bodyPr>
            <a:lstStyle/>
            <a:p>
              <a:r>
                <a:rPr lang="zh-CN" altLang="en-US" sz="1400" b="1" dirty="0">
                  <a:solidFill>
                    <a:srgbClr val="CF7D46"/>
                  </a:solidFill>
                </a:rPr>
                <a:t>伴侣的爱</a:t>
              </a:r>
            </a:p>
          </p:txBody>
        </p:sp>
        <p:sp>
          <p:nvSpPr>
            <p:cNvPr id="27" name="文本框 26">
              <a:extLst>
                <a:ext uri="{FF2B5EF4-FFF2-40B4-BE49-F238E27FC236}">
                  <a16:creationId xmlns:a16="http://schemas.microsoft.com/office/drawing/2014/main" id="{80D3CF96-993A-4868-BB9B-10FACBE61D36}"/>
                </a:ext>
              </a:extLst>
            </p:cNvPr>
            <p:cNvSpPr txBox="1"/>
            <p:nvPr/>
          </p:nvSpPr>
          <p:spPr>
            <a:xfrm>
              <a:off x="8785537" y="5943867"/>
              <a:ext cx="923628" cy="307777"/>
            </a:xfrm>
            <a:prstGeom prst="rect">
              <a:avLst/>
            </a:prstGeom>
            <a:solidFill>
              <a:schemeClr val="bg1"/>
            </a:solidFill>
          </p:spPr>
          <p:txBody>
            <a:bodyPr wrap="square" rtlCol="0">
              <a:spAutoFit/>
            </a:bodyPr>
            <a:lstStyle/>
            <a:p>
              <a:r>
                <a:rPr lang="zh-CN" altLang="en-US" sz="1400" b="1" dirty="0">
                  <a:solidFill>
                    <a:srgbClr val="CF7D46"/>
                  </a:solidFill>
                </a:rPr>
                <a:t>愚昧的爱</a:t>
              </a:r>
            </a:p>
          </p:txBody>
        </p:sp>
      </p:grpSp>
    </p:spTree>
    <p:extLst>
      <p:ext uri="{BB962C8B-B14F-4D97-AF65-F5344CB8AC3E}">
        <p14:creationId xmlns:p14="http://schemas.microsoft.com/office/powerpoint/2010/main" val="1574289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a:extLst>
              <a:ext uri="{FF2B5EF4-FFF2-40B4-BE49-F238E27FC236}">
                <a16:creationId xmlns:a16="http://schemas.microsoft.com/office/drawing/2014/main" id="{765F4FBA-CA62-4283-8823-E43B3E5DD5D0}"/>
              </a:ext>
            </a:extLst>
          </p:cNvPr>
          <p:cNvSpPr txBox="1">
            <a:spLocks/>
          </p:cNvSpPr>
          <p:nvPr>
            <p:custDataLst>
              <p:tags r:id="rId1"/>
            </p:custDataLst>
          </p:nvPr>
        </p:nvSpPr>
        <p:spPr>
          <a:xfrm>
            <a:off x="733098" y="1531156"/>
            <a:ext cx="10325100" cy="3477875"/>
          </a:xfrm>
          <a:prstGeom prst="rect">
            <a:avLst/>
          </a:prstGeom>
          <a:noFill/>
        </p:spPr>
        <p:txBody>
          <a:bodyPr wrap="square" rtlCol="0">
            <a:spAutoFit/>
          </a:bodyPr>
          <a:lstStyle/>
          <a:p>
            <a:pPr algn="just">
              <a:lnSpc>
                <a:spcPct val="150000"/>
              </a:lnSpc>
              <a:spcBef>
                <a:spcPts val="2400"/>
              </a:spcBef>
            </a:pPr>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亲密关系的形成</a:t>
            </a:r>
            <a:endParaRPr lang="en-US" altLang="zh-CN" sz="2400" b="1" dirty="0">
              <a:latin typeface="微软雅黑" panose="020B0503020204020204" pitchFamily="34" charset="-122"/>
              <a:ea typeface="微软雅黑" panose="020B0503020204020204" pitchFamily="34" charset="-122"/>
              <a:cs typeface="宋体" panose="02010600030101010101" pitchFamily="2" charset="-122"/>
              <a:sym typeface="+mn-ea"/>
            </a:endParaRPr>
          </a:p>
          <a:p>
            <a:pPr marL="285750" indent="-285750" algn="just">
              <a:lnSpc>
                <a:spcPct val="150000"/>
              </a:lnSpc>
              <a:spcBef>
                <a:spcPts val="2400"/>
              </a:spcBef>
              <a:buFont typeface="Arial" panose="020B0604020202020204" pitchFamily="34" charset="0"/>
              <a:buChar char="•"/>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亲密关系是建立在两个独立个体之间信任基础上的社会合作，或是通过妥协使得具有不同目标的个体为实现他们的共同目标而建立起来的关系。</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285750" indent="-285750" algn="just">
              <a:lnSpc>
                <a:spcPct val="150000"/>
              </a:lnSpc>
              <a:spcBef>
                <a:spcPts val="2400"/>
              </a:spcBef>
              <a:buFont typeface="Arial" panose="020B0604020202020204" pitchFamily="34" charset="0"/>
              <a:buChar char="•"/>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性质：亲密关系一般具有默契性、高依赖性、高承诺性、高亲密性和不可替代性。</a:t>
            </a:r>
            <a:endParaRPr lang="en-US" altLang="zh-CN" sz="2400" dirty="0">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a:extLst>
              <a:ext uri="{FF2B5EF4-FFF2-40B4-BE49-F238E27FC236}">
                <a16:creationId xmlns:a16="http://schemas.microsoft.com/office/drawing/2014/main" id="{6585AB84-E084-496D-B102-4AA062018349}"/>
              </a:ext>
            </a:extLst>
          </p:cNvPr>
          <p:cNvSpPr/>
          <p:nvPr/>
        </p:nvSpPr>
        <p:spPr>
          <a:xfrm>
            <a:off x="1964787" y="818714"/>
            <a:ext cx="344517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第三节  情感与亲密关系</a:t>
            </a:r>
          </a:p>
        </p:txBody>
      </p:sp>
    </p:spTree>
    <p:extLst>
      <p:ext uri="{BB962C8B-B14F-4D97-AF65-F5344CB8AC3E}">
        <p14:creationId xmlns:p14="http://schemas.microsoft.com/office/powerpoint/2010/main" val="400024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a:extLst>
              <a:ext uri="{FF2B5EF4-FFF2-40B4-BE49-F238E27FC236}">
                <a16:creationId xmlns:a16="http://schemas.microsoft.com/office/drawing/2014/main" id="{6585AB84-E084-496D-B102-4AA062018349}"/>
              </a:ext>
            </a:extLst>
          </p:cNvPr>
          <p:cNvSpPr/>
          <p:nvPr/>
        </p:nvSpPr>
        <p:spPr>
          <a:xfrm>
            <a:off x="1964787" y="818714"/>
            <a:ext cx="344517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第三节  情感与亲密关系</a:t>
            </a:r>
          </a:p>
        </p:txBody>
      </p:sp>
      <p:sp>
        <p:nvSpPr>
          <p:cNvPr id="26" name="文本框 25">
            <a:extLst>
              <a:ext uri="{FF2B5EF4-FFF2-40B4-BE49-F238E27FC236}">
                <a16:creationId xmlns:a16="http://schemas.microsoft.com/office/drawing/2014/main" id="{570A9FD9-F80D-4C1A-BBE1-09E6BBCBC1E6}"/>
              </a:ext>
            </a:extLst>
          </p:cNvPr>
          <p:cNvSpPr txBox="1"/>
          <p:nvPr/>
        </p:nvSpPr>
        <p:spPr>
          <a:xfrm>
            <a:off x="1122946" y="2023924"/>
            <a:ext cx="3377236" cy="523220"/>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sz="2800" b="1" dirty="0">
                <a:solidFill>
                  <a:srgbClr val="D6864B"/>
                </a:solidFill>
                <a:effectLst/>
                <a:latin typeface="微软雅黑" panose="020B0503020204020204" pitchFamily="34" charset="-122"/>
                <a:ea typeface="微软雅黑" panose="020B0503020204020204" pitchFamily="34" charset="-122"/>
                <a:sym typeface="字魂160号-檀宋" panose="00000500000000000000" pitchFamily="2" charset="-122"/>
              </a:rPr>
              <a:t>相互依赖理论</a:t>
            </a:r>
          </a:p>
        </p:txBody>
      </p:sp>
      <p:sp>
        <p:nvSpPr>
          <p:cNvPr id="27" name="文本框 26">
            <a:extLst>
              <a:ext uri="{FF2B5EF4-FFF2-40B4-BE49-F238E27FC236}">
                <a16:creationId xmlns:a16="http://schemas.microsoft.com/office/drawing/2014/main" id="{6B57A62D-2297-40BE-9AA7-9D68C8FB0784}"/>
              </a:ext>
            </a:extLst>
          </p:cNvPr>
          <p:cNvSpPr txBox="1"/>
          <p:nvPr/>
        </p:nvSpPr>
        <p:spPr>
          <a:xfrm>
            <a:off x="1122946" y="2498218"/>
            <a:ext cx="10231691" cy="3416320"/>
          </a:xfrm>
          <a:prstGeom prst="rect">
            <a:avLst/>
          </a:prstGeom>
          <a:noFill/>
        </p:spPr>
        <p:txBody>
          <a:bodyPr wrap="square" rtlCol="0">
            <a:spAutoFit/>
          </a:bodyPr>
          <a:lstStyle/>
          <a:p>
            <a:pPr>
              <a:lnSpc>
                <a:spcPct val="150000"/>
              </a:lnSpc>
            </a:pP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字魂160号-檀宋" panose="00000500000000000000" pitchFamily="2" charset="-122"/>
              </a:rPr>
              <a:t>      </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字魂160号-檀宋" panose="00000500000000000000" pitchFamily="2" charset="-122"/>
              </a:rPr>
              <a:t>人们在寻求以最小代价获取能提供最大奖赏价值的人际交往，人们只会与那些能够提供足够利益的伴侣维持亲密关系。与他人相互交换获得的奖赏是社会生活所必需的，这一过程就是社会交换。</a:t>
            </a:r>
          </a:p>
          <a:p>
            <a:pPr>
              <a:lnSpc>
                <a:spcPct val="150000"/>
              </a:lnSpc>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字魂160号-檀宋" panose="00000500000000000000" pitchFamily="2" charset="-122"/>
              </a:rPr>
              <a:t>       人际交往的奖赏是我们与他人接触时所获得的令人高兴的经验和物品，而代价是具有惩罚性的、令人不悦的经验。如果奖赏小于代价，那么亲密关系就面临结束的可能。</a:t>
            </a:r>
          </a:p>
        </p:txBody>
      </p:sp>
    </p:spTree>
    <p:extLst>
      <p:ext uri="{BB962C8B-B14F-4D97-AF65-F5344CB8AC3E}">
        <p14:creationId xmlns:p14="http://schemas.microsoft.com/office/powerpoint/2010/main" val="375304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a:extLst>
              <a:ext uri="{FF2B5EF4-FFF2-40B4-BE49-F238E27FC236}">
                <a16:creationId xmlns:a16="http://schemas.microsoft.com/office/drawing/2014/main" id="{6585AB84-E084-496D-B102-4AA062018349}"/>
              </a:ext>
            </a:extLst>
          </p:cNvPr>
          <p:cNvSpPr/>
          <p:nvPr/>
        </p:nvSpPr>
        <p:spPr>
          <a:xfrm>
            <a:off x="1964787" y="818714"/>
            <a:ext cx="344517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第三节  情感与亲密关系</a:t>
            </a:r>
          </a:p>
        </p:txBody>
      </p:sp>
      <p:sp>
        <p:nvSpPr>
          <p:cNvPr id="47" name="文本框 46">
            <a:extLst>
              <a:ext uri="{FF2B5EF4-FFF2-40B4-BE49-F238E27FC236}">
                <a16:creationId xmlns:a16="http://schemas.microsoft.com/office/drawing/2014/main" id="{E98EF95D-E47A-4C1B-8ABE-C90AF1D5AEF6}"/>
              </a:ext>
            </a:extLst>
          </p:cNvPr>
          <p:cNvSpPr txBox="1"/>
          <p:nvPr/>
        </p:nvSpPr>
        <p:spPr>
          <a:xfrm>
            <a:off x="1351453" y="1600096"/>
            <a:ext cx="6706259" cy="523220"/>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sz="2800" b="1" dirty="0">
                <a:solidFill>
                  <a:srgbClr val="D6864B"/>
                </a:solidFill>
                <a:effectLst/>
                <a:latin typeface="微软雅黑" panose="020B0503020204020204" pitchFamily="34" charset="-122"/>
                <a:ea typeface="微软雅黑" panose="020B0503020204020204" pitchFamily="34" charset="-122"/>
                <a:sym typeface="字魂160号-檀宋" panose="00000500000000000000" pitchFamily="2" charset="-122"/>
              </a:rPr>
              <a:t>依恋理论</a:t>
            </a:r>
          </a:p>
        </p:txBody>
      </p:sp>
      <p:sp>
        <p:nvSpPr>
          <p:cNvPr id="48" name="文本框 47">
            <a:extLst>
              <a:ext uri="{FF2B5EF4-FFF2-40B4-BE49-F238E27FC236}">
                <a16:creationId xmlns:a16="http://schemas.microsoft.com/office/drawing/2014/main" id="{E4BEB9F0-707F-439B-93AF-244828049ADD}"/>
              </a:ext>
            </a:extLst>
          </p:cNvPr>
          <p:cNvSpPr txBox="1"/>
          <p:nvPr/>
        </p:nvSpPr>
        <p:spPr>
          <a:xfrm>
            <a:off x="1435183" y="2143125"/>
            <a:ext cx="9232817" cy="1135054"/>
          </a:xfrm>
          <a:prstGeom prst="rect">
            <a:avLst/>
          </a:prstGeom>
          <a:noFill/>
        </p:spPr>
        <p:txBody>
          <a:bodyPr wrap="square" rtlCol="0">
            <a:spAutoFit/>
          </a:bodyPr>
          <a:lstStyle/>
          <a:p>
            <a:pPr>
              <a:lnSpc>
                <a:spcPct val="150000"/>
              </a:lnSpc>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字魂160号-檀宋" panose="00000500000000000000" pitchFamily="2" charset="-122"/>
              </a:rPr>
              <a:t>- </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字魂160号-檀宋" panose="00000500000000000000" pitchFamily="2" charset="-122"/>
              </a:rPr>
              <a:t>讨论了成人的亲密关系。由鲍尔比提出，他认为人们早期对父母的依恋塑造了其后来生活中的关系形态。</a:t>
            </a:r>
          </a:p>
        </p:txBody>
      </p:sp>
      <p:sp>
        <p:nvSpPr>
          <p:cNvPr id="50" name="文本框 49">
            <a:extLst>
              <a:ext uri="{FF2B5EF4-FFF2-40B4-BE49-F238E27FC236}">
                <a16:creationId xmlns:a16="http://schemas.microsoft.com/office/drawing/2014/main" id="{EA53E197-0C27-45D2-B157-35D94FFBA8FB}"/>
              </a:ext>
            </a:extLst>
          </p:cNvPr>
          <p:cNvSpPr txBox="1"/>
          <p:nvPr/>
        </p:nvSpPr>
        <p:spPr>
          <a:xfrm>
            <a:off x="1393327" y="3408094"/>
            <a:ext cx="9232817" cy="1200329"/>
          </a:xfrm>
          <a:prstGeom prst="rect">
            <a:avLst/>
          </a:prstGeom>
          <a:noFill/>
        </p:spPr>
        <p:txBody>
          <a:bodyPr wrap="square" rtlCol="0">
            <a:spAutoFit/>
          </a:bodyPr>
          <a:lstStyle/>
          <a:p>
            <a:pPr>
              <a:lnSpc>
                <a:spcPct val="150000"/>
              </a:lnSpc>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字魂160号-檀宋" panose="00000500000000000000" pitchFamily="2" charset="-122"/>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字魂160号-檀宋" panose="00000500000000000000" pitchFamily="2" charset="-122"/>
              </a:rPr>
              <a:t> 安斯沃斯用陌生人情境法区分了儿童的依恋类型：安全型依恋，回避型依恋，抗拒型依恋，混乱型依恋</a:t>
            </a:r>
          </a:p>
        </p:txBody>
      </p:sp>
      <p:sp>
        <p:nvSpPr>
          <p:cNvPr id="52" name="文本框 51">
            <a:extLst>
              <a:ext uri="{FF2B5EF4-FFF2-40B4-BE49-F238E27FC236}">
                <a16:creationId xmlns:a16="http://schemas.microsoft.com/office/drawing/2014/main" id="{3E48412C-366B-431F-B7F1-B52BC654AEB2}"/>
              </a:ext>
            </a:extLst>
          </p:cNvPr>
          <p:cNvSpPr txBox="1"/>
          <p:nvPr/>
        </p:nvSpPr>
        <p:spPr>
          <a:xfrm>
            <a:off x="1393326" y="4738338"/>
            <a:ext cx="9232817" cy="1200329"/>
          </a:xfrm>
          <a:prstGeom prst="rect">
            <a:avLst/>
          </a:prstGeom>
          <a:noFill/>
        </p:spPr>
        <p:txBody>
          <a:bodyPr wrap="square" rtlCol="0">
            <a:spAutoFit/>
          </a:bodyPr>
          <a:lstStyle/>
          <a:p>
            <a:pPr>
              <a:lnSpc>
                <a:spcPct val="150000"/>
              </a:lnSpc>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字魂160号-檀宋" panose="00000500000000000000" pitchFamily="2" charset="-122"/>
              </a:rPr>
              <a:t>- </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字魂160号-檀宋" panose="00000500000000000000" pitchFamily="2" charset="-122"/>
              </a:rPr>
              <a:t>成人婚恋关系中的情感联结也可以被理解为一种依恋关系，它有着和早期依恋相似的生物系统，都是自然选择的产物。</a:t>
            </a:r>
          </a:p>
        </p:txBody>
      </p:sp>
    </p:spTree>
    <p:extLst>
      <p:ext uri="{BB962C8B-B14F-4D97-AF65-F5344CB8AC3E}">
        <p14:creationId xmlns:p14="http://schemas.microsoft.com/office/powerpoint/2010/main" val="2679122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a:extLst>
              <a:ext uri="{FF2B5EF4-FFF2-40B4-BE49-F238E27FC236}">
                <a16:creationId xmlns:a16="http://schemas.microsoft.com/office/drawing/2014/main" id="{765F4FBA-CA62-4283-8823-E43B3E5DD5D0}"/>
              </a:ext>
            </a:extLst>
          </p:cNvPr>
          <p:cNvSpPr txBox="1">
            <a:spLocks/>
          </p:cNvSpPr>
          <p:nvPr>
            <p:custDataLst>
              <p:tags r:id="rId1"/>
            </p:custDataLst>
          </p:nvPr>
        </p:nvSpPr>
        <p:spPr>
          <a:xfrm>
            <a:off x="342901" y="1473064"/>
            <a:ext cx="9253275" cy="5216813"/>
          </a:xfrm>
          <a:prstGeom prst="rect">
            <a:avLst/>
          </a:prstGeom>
          <a:noFill/>
        </p:spPr>
        <p:txBody>
          <a:bodyPr wrap="square" rtlCol="0">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三、人际关系中的亲情</a:t>
            </a:r>
          </a:p>
          <a:p>
            <a:pPr>
              <a:lnSpc>
                <a:spcPct val="150000"/>
              </a:lnSpc>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sym typeface="+mn-ea"/>
              </a:rPr>
              <a:t>费孝通 “差序格局”</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说明了中国传统社会关系中的亲情所占的重要位置，中国人正是按照这种亲疏远近的差序原则来建构</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关系</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的。</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a:lnSpc>
                <a:spcPct val="150000"/>
              </a:lnSpc>
              <a:spcBef>
                <a:spcPts val="1800"/>
              </a:spcBef>
            </a:pP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西洋的社会像田里的捆柴，几根稻草束成一把，几把束成一捆，几捆束成一挑。每一根柴在整个挑里都属于一定的捆、扎、把。在西洋社会，这些单位就是团体，也称为团体格局。</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而中国人的社会结构好像把一块石头丢在水面上所发生的一圈圈推出去的波纹，每个人都是其社会影响所推出去的圈子的中心。</a:t>
            </a:r>
            <a:endParaRPr lang="en-US" altLang="zh-CN" sz="2400" kern="100" dirty="0">
              <a:latin typeface="楷体" panose="02010609060101010101" pitchFamily="49" charset="-122"/>
              <a:ea typeface="楷体" panose="02010609060101010101" pitchFamily="49" charset="-122"/>
              <a:cs typeface="Times New Roman" panose="02020603050405020304" pitchFamily="18" charset="0"/>
              <a:sym typeface="+mn-ea"/>
            </a:endParaRPr>
          </a:p>
          <a:p>
            <a:pPr>
              <a:lnSpc>
                <a:spcPct val="150000"/>
              </a:lnSpc>
            </a:pPr>
            <a:endParaRPr lang="en-US" altLang="zh-CN" sz="2000" dirty="0">
              <a:solidFill>
                <a:srgbClr val="FFFFFF"/>
              </a:solidFill>
              <a:latin typeface="楷体" panose="02010609060101010101" pitchFamily="49" charset="-122"/>
              <a:ea typeface="楷体" panose="02010609060101010101" pitchFamily="49" charset="-122"/>
            </a:endParaRPr>
          </a:p>
        </p:txBody>
      </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a:extLst>
              <a:ext uri="{FF2B5EF4-FFF2-40B4-BE49-F238E27FC236}">
                <a16:creationId xmlns:a16="http://schemas.microsoft.com/office/drawing/2014/main" id="{6585AB84-E084-496D-B102-4AA062018349}"/>
              </a:ext>
            </a:extLst>
          </p:cNvPr>
          <p:cNvSpPr/>
          <p:nvPr/>
        </p:nvSpPr>
        <p:spPr>
          <a:xfrm>
            <a:off x="1964787" y="818714"/>
            <a:ext cx="344517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第三节  情感与亲密关系</a:t>
            </a:r>
          </a:p>
        </p:txBody>
      </p:sp>
      <p:pic>
        <p:nvPicPr>
          <p:cNvPr id="1026" name="Picture 2">
            <a:extLst>
              <a:ext uri="{FF2B5EF4-FFF2-40B4-BE49-F238E27FC236}">
                <a16:creationId xmlns:a16="http://schemas.microsoft.com/office/drawing/2014/main" id="{85EB381C-6454-4686-B4D4-746499FBB63E}"/>
              </a:ext>
            </a:extLst>
          </p:cNvPr>
          <p:cNvPicPr>
            <a:picLocks noChangeAspect="1" noChangeArrowheads="1"/>
          </p:cNvPicPr>
          <p:nvPr/>
        </p:nvPicPr>
        <p:blipFill rotWithShape="1">
          <a:blip r:embed="rId3">
            <a:clrChange>
              <a:clrFrom>
                <a:srgbClr val="F5F6F8"/>
              </a:clrFrom>
              <a:clrTo>
                <a:srgbClr val="F5F6F8">
                  <a:alpha val="0"/>
                </a:srgbClr>
              </a:clrTo>
            </a:clrChange>
            <a:extLst>
              <a:ext uri="{28A0092B-C50C-407E-A947-70E740481C1C}">
                <a14:useLocalDpi xmlns:a14="http://schemas.microsoft.com/office/drawing/2010/main" val="0"/>
              </a:ext>
            </a:extLst>
          </a:blip>
          <a:srcRect l="12240" t="7903" r="7546" b="19980"/>
          <a:stretch/>
        </p:blipFill>
        <p:spPr bwMode="auto">
          <a:xfrm>
            <a:off x="9318637" y="2350063"/>
            <a:ext cx="2652052" cy="1516464"/>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155C0614-6AE7-41E1-84A3-9A5342282396}"/>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7200"/>
                    </a14:imgEffect>
                  </a14:imgLayer>
                </a14:imgProps>
              </a:ext>
            </a:extLst>
          </a:blip>
          <a:srcRect l="3494" t="2436" r="10052" b="2752"/>
          <a:stretch/>
        </p:blipFill>
        <p:spPr>
          <a:xfrm>
            <a:off x="9596176" y="4276558"/>
            <a:ext cx="2003189" cy="1463120"/>
          </a:xfrm>
          <a:prstGeom prst="rect">
            <a:avLst/>
          </a:prstGeom>
        </p:spPr>
      </p:pic>
      <p:sp>
        <p:nvSpPr>
          <p:cNvPr id="19" name="íṧļïdé">
            <a:extLst>
              <a:ext uri="{FF2B5EF4-FFF2-40B4-BE49-F238E27FC236}">
                <a16:creationId xmlns:a16="http://schemas.microsoft.com/office/drawing/2014/main" id="{91E2054E-EFB1-4AB1-A3C6-E892085E1CC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spTree>
    <p:extLst>
      <p:ext uri="{BB962C8B-B14F-4D97-AF65-F5344CB8AC3E}">
        <p14:creationId xmlns:p14="http://schemas.microsoft.com/office/powerpoint/2010/main" val="1470378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a:extLst>
              <a:ext uri="{FF2B5EF4-FFF2-40B4-BE49-F238E27FC236}">
                <a16:creationId xmlns:a16="http://schemas.microsoft.com/office/drawing/2014/main" id="{765F4FBA-CA62-4283-8823-E43B3E5DD5D0}"/>
              </a:ext>
            </a:extLst>
          </p:cNvPr>
          <p:cNvSpPr txBox="1">
            <a:spLocks/>
          </p:cNvSpPr>
          <p:nvPr>
            <p:custDataLst>
              <p:tags r:id="rId1"/>
            </p:custDataLst>
          </p:nvPr>
        </p:nvSpPr>
        <p:spPr>
          <a:xfrm>
            <a:off x="733098" y="1473064"/>
            <a:ext cx="7476405" cy="3416320"/>
          </a:xfrm>
          <a:prstGeom prst="rect">
            <a:avLst/>
          </a:prstGeom>
          <a:noFill/>
        </p:spPr>
        <p:txBody>
          <a:bodyPr wrap="square" rtlCol="0">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三、人际关系中的亲情</a:t>
            </a:r>
          </a:p>
          <a:p>
            <a:pPr>
              <a:lnSpc>
                <a:spcPct val="150000"/>
              </a:lnSpc>
            </a:pP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a:lnSpc>
                <a:spcPct val="150000"/>
              </a:lnSpc>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sym typeface="+mn-ea"/>
              </a:rPr>
              <a:t>黄光国：</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中国社会中的人际关系被区分为</a:t>
            </a:r>
            <a:r>
              <a:rPr lang="zh-CN" altLang="en-US" sz="2400" kern="100" dirty="0">
                <a:solidFill>
                  <a:schemeClr val="accent2">
                    <a:lumMod val="7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情感性关系、混合性关系和工具性关系</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。当请求资源支配者将他掌握的资源作有利于自己的分配时，资源支配者会进行“关系判断”。</a:t>
            </a:r>
          </a:p>
        </p:txBody>
      </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a:extLst>
              <a:ext uri="{FF2B5EF4-FFF2-40B4-BE49-F238E27FC236}">
                <a16:creationId xmlns:a16="http://schemas.microsoft.com/office/drawing/2014/main" id="{6585AB84-E084-496D-B102-4AA062018349}"/>
              </a:ext>
            </a:extLst>
          </p:cNvPr>
          <p:cNvSpPr/>
          <p:nvPr/>
        </p:nvSpPr>
        <p:spPr>
          <a:xfrm>
            <a:off x="1964787" y="818714"/>
            <a:ext cx="344517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第三节  情感与亲密关系</a:t>
            </a:r>
          </a:p>
        </p:txBody>
      </p:sp>
      <p:pic>
        <p:nvPicPr>
          <p:cNvPr id="2" name="图片 1">
            <a:extLst>
              <a:ext uri="{FF2B5EF4-FFF2-40B4-BE49-F238E27FC236}">
                <a16:creationId xmlns:a16="http://schemas.microsoft.com/office/drawing/2014/main" id="{F5E82FD0-9AA9-42E0-A5A6-71A1F0EC4C00}"/>
              </a:ext>
            </a:extLst>
          </p:cNvPr>
          <p:cNvPicPr>
            <a:picLocks noChangeAspect="1"/>
          </p:cNvPicPr>
          <p:nvPr/>
        </p:nvPicPr>
        <p:blipFill rotWithShape="1">
          <a:blip r:embed="rId3">
            <a:clrChange>
              <a:clrFrom>
                <a:srgbClr val="FFFFFF"/>
              </a:clrFrom>
              <a:clrTo>
                <a:srgbClr val="FFFFFF">
                  <a:alpha val="0"/>
                </a:srgbClr>
              </a:clrTo>
            </a:clrChange>
          </a:blip>
          <a:srcRect b="5630"/>
          <a:stretch/>
        </p:blipFill>
        <p:spPr>
          <a:xfrm>
            <a:off x="8897170" y="1049546"/>
            <a:ext cx="2574216" cy="2429297"/>
          </a:xfrm>
          <a:prstGeom prst="rect">
            <a:avLst/>
          </a:prstGeom>
        </p:spPr>
      </p:pic>
      <p:pic>
        <p:nvPicPr>
          <p:cNvPr id="5" name="图片 4">
            <a:extLst>
              <a:ext uri="{FF2B5EF4-FFF2-40B4-BE49-F238E27FC236}">
                <a16:creationId xmlns:a16="http://schemas.microsoft.com/office/drawing/2014/main" id="{82D78166-47BE-4E16-B3F3-F7B3A8EA547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744905" y="3810203"/>
            <a:ext cx="2878745" cy="1992091"/>
          </a:xfrm>
          <a:prstGeom prst="rect">
            <a:avLst/>
          </a:prstGeom>
        </p:spPr>
      </p:pic>
      <p:sp>
        <p:nvSpPr>
          <p:cNvPr id="19" name="íṧļïdé">
            <a:extLst>
              <a:ext uri="{FF2B5EF4-FFF2-40B4-BE49-F238E27FC236}">
                <a16:creationId xmlns:a16="http://schemas.microsoft.com/office/drawing/2014/main" id="{68C09500-4933-4EBD-9649-91652B737739}"/>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spTree>
    <p:extLst>
      <p:ext uri="{BB962C8B-B14F-4D97-AF65-F5344CB8AC3E}">
        <p14:creationId xmlns:p14="http://schemas.microsoft.com/office/powerpoint/2010/main" val="128603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latin typeface="华文中宋" panose="02010600040101010101" pitchFamily="2" charset="-122"/>
                <a:ea typeface="华文中宋" panose="02010600040101010101" pitchFamily="2" charset="-122"/>
              </a:rPr>
              <a:t>第四节</a:t>
            </a:r>
          </a:p>
        </p:txBody>
      </p:sp>
      <p:sp>
        <p:nvSpPr>
          <p:cNvPr id="6" name="文本占位符 5"/>
          <p:cNvSpPr>
            <a:spLocks noGrp="1"/>
          </p:cNvSpPr>
          <p:nvPr>
            <p:ph type="body" idx="1"/>
          </p:nvPr>
        </p:nvSpPr>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人际信任与社会信任</a:t>
            </a:r>
            <a:endParaRPr lang="en-US" altLang="zh-CN" sz="32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/04</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7" name="矩形 6">
            <a:extLst>
              <a:ext uri="{FF2B5EF4-FFF2-40B4-BE49-F238E27FC236}">
                <a16:creationId xmlns:a16="http://schemas.microsoft.com/office/drawing/2014/main" id="{19CB6CDC-AF38-4761-B243-DB32B7091AC6}"/>
              </a:ext>
            </a:extLst>
          </p:cNvPr>
          <p:cNvSpPr/>
          <p:nvPr/>
        </p:nvSpPr>
        <p:spPr>
          <a:xfrm>
            <a:off x="6582563" y="1018540"/>
            <a:ext cx="4025461" cy="789190"/>
          </a:xfrm>
          <a:prstGeom prst="rect">
            <a:avLst/>
          </a:prstGeom>
        </p:spPr>
        <p:txBody>
          <a:bodyPr wrap="none">
            <a:spAutoFit/>
          </a:bodyPr>
          <a:lstStyle/>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第八章  人际关系</a:t>
            </a:r>
          </a:p>
        </p:txBody>
      </p:sp>
    </p:spTree>
    <p:extLst>
      <p:ext uri="{BB962C8B-B14F-4D97-AF65-F5344CB8AC3E}">
        <p14:creationId xmlns:p14="http://schemas.microsoft.com/office/powerpoint/2010/main" val="1066602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a16="http://schemas.microsoft.com/office/drawing/2014/main" id="{31A888A5-2EB3-4646-B611-649982E0246D}"/>
              </a:ext>
            </a:extLst>
          </p:cNvPr>
          <p:cNvSpPr txBox="1">
            <a:spLocks/>
          </p:cNvSpPr>
          <p:nvPr>
            <p:custDataLst>
              <p:tags r:id="rId1"/>
            </p:custDataLst>
          </p:nvPr>
        </p:nvSpPr>
        <p:spPr>
          <a:xfrm>
            <a:off x="589259" y="1635025"/>
            <a:ext cx="5108155" cy="3647152"/>
          </a:xfrm>
          <a:prstGeom prst="rect">
            <a:avLst/>
          </a:prstGeom>
          <a:noFill/>
        </p:spPr>
        <p:txBody>
          <a:bodyPr wrap="square" rtlCol="0">
            <a:spAutoFit/>
          </a:bodyPr>
          <a:lstStyle/>
          <a:p>
            <a:pPr lvl="0" algn="just">
              <a:lnSpc>
                <a:spcPct val="150000"/>
              </a:lnSpc>
              <a:defRPr/>
            </a:pPr>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一、人际信任</a:t>
            </a:r>
            <a:endParaRPr lang="en-US" altLang="zh-CN" sz="2400" b="1" dirty="0">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50000"/>
              </a:lnSpc>
              <a:spcBef>
                <a:spcPts val="1800"/>
              </a:spcBef>
              <a:defRPr/>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人际信任是基于对对方意图和行为的积极预期，愿意向对方暴露自己的弱点并且不担心被利用的一种心理状态。信任一般是指人际信任，</a:t>
            </a:r>
            <a:r>
              <a:rPr lang="zh-CN" altLang="en-US" sz="2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人际信任与否，更多的视人际关系而定。</a:t>
            </a:r>
            <a:endParaRPr lang="en-US" altLang="zh-CN" sz="2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9" name="PA_文本框 3">
            <a:extLst>
              <a:ext uri="{FF2B5EF4-FFF2-40B4-BE49-F238E27FC236}">
                <a16:creationId xmlns:a16="http://schemas.microsoft.com/office/drawing/2014/main" id="{EFF95242-E024-4D7E-9BFD-8458E285A462}"/>
              </a:ext>
            </a:extLst>
          </p:cNvPr>
          <p:cNvSpPr txBox="1">
            <a:spLocks/>
          </p:cNvSpPr>
          <p:nvPr>
            <p:custDataLst>
              <p:tags r:id="rId2"/>
            </p:custDataLst>
          </p:nvPr>
        </p:nvSpPr>
        <p:spPr>
          <a:xfrm>
            <a:off x="6094769" y="1635025"/>
            <a:ext cx="5506733" cy="4755148"/>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是人与人之间关系的一种心理契约，是合作关系的起点、前提和基础，也是人际资源的重要组成部分。</a:t>
            </a:r>
          </a:p>
          <a:p>
            <a:pPr marL="285750" lvl="0" indent="-285750" algn="just">
              <a:lnSpc>
                <a:spcPct val="150000"/>
              </a:lnSpc>
              <a:spcBef>
                <a:spcPts val="18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对他人可信与否的期望受到人们在特定情形中的特殊经验和人们根据相似经验概括出来的一般经验的影响，前者构成了个体的特殊信任，后者构成了个体的普遍信任。</a:t>
            </a:r>
            <a:endPar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6A1A1372-4D58-4EC7-AF8C-722A067BF49B}"/>
              </a:ext>
            </a:extLst>
          </p:cNvPr>
          <p:cNvCxnSpPr>
            <a:cxnSpLocks/>
          </p:cNvCxnSpPr>
          <p:nvPr/>
        </p:nvCxnSpPr>
        <p:spPr>
          <a:xfrm>
            <a:off x="5810904" y="1752286"/>
            <a:ext cx="0" cy="4404732"/>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6F2E3B45-1137-4D19-A421-D8B48ED0A463}"/>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450B92DE-69BB-4A8F-B209-6BF8B38DBD23}"/>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EDB29773-661C-4936-9BBD-3BE9F971CF0E}"/>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49C19275-6CA0-46FA-B19F-C62D1F6A1F63}"/>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grpSp>
          <p:nvGrpSpPr>
            <p:cNvPr id="15" name="组合 14">
              <a:extLst>
                <a:ext uri="{FF2B5EF4-FFF2-40B4-BE49-F238E27FC236}">
                  <a16:creationId xmlns:a16="http://schemas.microsoft.com/office/drawing/2014/main" id="{257A3D2B-0A15-4054-99B5-22F14CD1E665}"/>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41E9C947-7B04-4E76-B9C5-6481EB0B67F0}"/>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D03FAC21-5857-4C46-91EA-10A292FCC638}"/>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71060B2C-ED07-472F-AF81-A7EFD8A3BB05}"/>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AA789D33-DF36-4848-8AA4-03B169502BFB}"/>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1800291A-47DF-43BE-A7A1-6F43DCA16E76}"/>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2B359D38-51F8-4023-8DFB-B79B7487C719}"/>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92181FEA-CF27-4577-A88C-C93CCA5BF0D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3" name="矩形 22">
            <a:extLst>
              <a:ext uri="{FF2B5EF4-FFF2-40B4-BE49-F238E27FC236}">
                <a16:creationId xmlns:a16="http://schemas.microsoft.com/office/drawing/2014/main" id="{D1C52470-B052-4A49-A62D-F84257C419D2}"/>
              </a:ext>
            </a:extLst>
          </p:cNvPr>
          <p:cNvSpPr/>
          <p:nvPr/>
        </p:nvSpPr>
        <p:spPr>
          <a:xfrm>
            <a:off x="1964787" y="818714"/>
            <a:ext cx="406072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第四节  人际信任与社会信任</a:t>
            </a:r>
          </a:p>
        </p:txBody>
      </p:sp>
    </p:spTree>
    <p:extLst>
      <p:ext uri="{BB962C8B-B14F-4D97-AF65-F5344CB8AC3E}">
        <p14:creationId xmlns:p14="http://schemas.microsoft.com/office/powerpoint/2010/main" val="1271514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矩形 13">
            <a:extLst>
              <a:ext uri="{FF2B5EF4-FFF2-40B4-BE49-F238E27FC236}">
                <a16:creationId xmlns:a16="http://schemas.microsoft.com/office/drawing/2014/main" id="{D6F8F5B3-5BA9-4C6B-A026-B8E1DD9AB815}"/>
              </a:ext>
            </a:extLst>
          </p:cNvPr>
          <p:cNvSpPr/>
          <p:nvPr/>
        </p:nvSpPr>
        <p:spPr>
          <a:xfrm>
            <a:off x="0" y="5512005"/>
            <a:ext cx="12192000" cy="1345994"/>
          </a:xfrm>
          <a:prstGeom prst="rect">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endParaRPr>
          </a:p>
        </p:txBody>
      </p:sp>
      <p:grpSp>
        <p:nvGrpSpPr>
          <p:cNvPr id="15" name="组合 14">
            <a:extLst>
              <a:ext uri="{FF2B5EF4-FFF2-40B4-BE49-F238E27FC236}">
                <a16:creationId xmlns:a16="http://schemas.microsoft.com/office/drawing/2014/main" id="{A893790D-5673-4582-8ED8-DD3D7464F408}"/>
              </a:ext>
            </a:extLst>
          </p:cNvPr>
          <p:cNvGrpSpPr/>
          <p:nvPr/>
        </p:nvGrpSpPr>
        <p:grpSpPr>
          <a:xfrm>
            <a:off x="4503789" y="4444248"/>
            <a:ext cx="955882" cy="1120273"/>
            <a:chOff x="5140773" y="3181588"/>
            <a:chExt cx="1151428" cy="1549521"/>
          </a:xfrm>
        </p:grpSpPr>
        <p:sp>
          <p:nvSpPr>
            <p:cNvPr id="16" name="等腰三角形 15">
              <a:extLst>
                <a:ext uri="{FF2B5EF4-FFF2-40B4-BE49-F238E27FC236}">
                  <a16:creationId xmlns:a16="http://schemas.microsoft.com/office/drawing/2014/main" id="{3350F785-A755-4DA0-AB53-89DD4407F709}"/>
                </a:ext>
              </a:extLst>
            </p:cNvPr>
            <p:cNvSpPr/>
            <p:nvPr/>
          </p:nvSpPr>
          <p:spPr>
            <a:xfrm>
              <a:off x="5591546" y="4485369"/>
              <a:ext cx="336731" cy="245740"/>
            </a:xfrm>
            <a:prstGeom prst="triangl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endParaRPr>
            </a:p>
          </p:txBody>
        </p:sp>
        <p:grpSp>
          <p:nvGrpSpPr>
            <p:cNvPr id="17" name="组合 16">
              <a:extLst>
                <a:ext uri="{FF2B5EF4-FFF2-40B4-BE49-F238E27FC236}">
                  <a16:creationId xmlns:a16="http://schemas.microsoft.com/office/drawing/2014/main" id="{8AFBDF9D-F854-481E-9DE7-7E78828A8E9F}"/>
                </a:ext>
              </a:extLst>
            </p:cNvPr>
            <p:cNvGrpSpPr/>
            <p:nvPr/>
          </p:nvGrpSpPr>
          <p:grpSpPr>
            <a:xfrm>
              <a:off x="5140773" y="3181588"/>
              <a:ext cx="1151428" cy="1151429"/>
              <a:chOff x="4322400" y="2937648"/>
              <a:chExt cx="1151428" cy="1151429"/>
            </a:xfrm>
          </p:grpSpPr>
          <p:sp>
            <p:nvSpPr>
              <p:cNvPr id="18" name="椭圆 17">
                <a:extLst>
                  <a:ext uri="{FF2B5EF4-FFF2-40B4-BE49-F238E27FC236}">
                    <a16:creationId xmlns:a16="http://schemas.microsoft.com/office/drawing/2014/main" id="{0DB609FB-AEF2-4918-9E6A-278893CC02A8}"/>
                  </a:ext>
                </a:extLst>
              </p:cNvPr>
              <p:cNvSpPr/>
              <p:nvPr/>
            </p:nvSpPr>
            <p:spPr>
              <a:xfrm flipH="1">
                <a:off x="4322400" y="2937648"/>
                <a:ext cx="1151428" cy="1151429"/>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75000"/>
                    </a:schemeClr>
                  </a:solidFill>
                </a:endParaRPr>
              </a:p>
            </p:txBody>
          </p:sp>
          <p:sp>
            <p:nvSpPr>
              <p:cNvPr id="19" name="two-rectangular-speech-bubbles_21202">
                <a:extLst>
                  <a:ext uri="{FF2B5EF4-FFF2-40B4-BE49-F238E27FC236}">
                    <a16:creationId xmlns:a16="http://schemas.microsoft.com/office/drawing/2014/main" id="{427D8B1A-9B44-4A34-93D5-29929FB72FBD}"/>
                  </a:ext>
                </a:extLst>
              </p:cNvPr>
              <p:cNvSpPr>
                <a:spLocks noChangeAspect="1"/>
              </p:cNvSpPr>
              <p:nvPr/>
            </p:nvSpPr>
            <p:spPr bwMode="auto">
              <a:xfrm>
                <a:off x="4680188" y="3314348"/>
                <a:ext cx="435851" cy="409949"/>
              </a:xfrm>
              <a:custGeom>
                <a:avLst/>
                <a:gdLst>
                  <a:gd name="connsiteX0" fmla="*/ 0 w 581025"/>
                  <a:gd name="connsiteY0" fmla="*/ 162636 h 546495"/>
                  <a:gd name="connsiteX1" fmla="*/ 116922 w 581025"/>
                  <a:gd name="connsiteY1" fmla="*/ 162636 h 546495"/>
                  <a:gd name="connsiteX2" fmla="*/ 116922 w 581025"/>
                  <a:gd name="connsiteY2" fmla="*/ 353849 h 546495"/>
                  <a:gd name="connsiteX3" fmla="*/ 360092 w 581025"/>
                  <a:gd name="connsiteY3" fmla="*/ 353849 h 546495"/>
                  <a:gd name="connsiteX4" fmla="*/ 370852 w 581025"/>
                  <a:gd name="connsiteY4" fmla="*/ 366024 h 546495"/>
                  <a:gd name="connsiteX5" fmla="*/ 370852 w 581025"/>
                  <a:gd name="connsiteY5" fmla="*/ 439072 h 546495"/>
                  <a:gd name="connsiteX6" fmla="*/ 162831 w 581025"/>
                  <a:gd name="connsiteY6" fmla="*/ 439072 h 546495"/>
                  <a:gd name="connsiteX7" fmla="*/ 66710 w 581025"/>
                  <a:gd name="connsiteY7" fmla="*/ 546495 h 546495"/>
                  <a:gd name="connsiteX8" fmla="*/ 66710 w 581025"/>
                  <a:gd name="connsiteY8" fmla="*/ 439072 h 546495"/>
                  <a:gd name="connsiteX9" fmla="*/ 0 w 581025"/>
                  <a:gd name="connsiteY9" fmla="*/ 439072 h 546495"/>
                  <a:gd name="connsiteX10" fmla="*/ 147788 w 581025"/>
                  <a:gd name="connsiteY10" fmla="*/ 0 h 546495"/>
                  <a:gd name="connsiteX11" fmla="*/ 581025 w 581025"/>
                  <a:gd name="connsiteY11" fmla="*/ 0 h 546495"/>
                  <a:gd name="connsiteX12" fmla="*/ 581025 w 581025"/>
                  <a:gd name="connsiteY12" fmla="*/ 323051 h 546495"/>
                  <a:gd name="connsiteX13" fmla="*/ 503559 w 581025"/>
                  <a:gd name="connsiteY13" fmla="*/ 323051 h 546495"/>
                  <a:gd name="connsiteX14" fmla="*/ 503559 w 581025"/>
                  <a:gd name="connsiteY14" fmla="*/ 449120 h 546495"/>
                  <a:gd name="connsiteX15" fmla="*/ 390946 w 581025"/>
                  <a:gd name="connsiteY15" fmla="*/ 323051 h 546495"/>
                  <a:gd name="connsiteX16" fmla="*/ 147788 w 581025"/>
                  <a:gd name="connsiteY16" fmla="*/ 323051 h 54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1025" h="546495">
                    <a:moveTo>
                      <a:pt x="0" y="162636"/>
                    </a:moveTo>
                    <a:lnTo>
                      <a:pt x="116922" y="162636"/>
                    </a:lnTo>
                    <a:lnTo>
                      <a:pt x="116922" y="353849"/>
                    </a:lnTo>
                    <a:lnTo>
                      <a:pt x="360092" y="353849"/>
                    </a:lnTo>
                    <a:lnTo>
                      <a:pt x="370852" y="366024"/>
                    </a:lnTo>
                    <a:lnTo>
                      <a:pt x="370852" y="439072"/>
                    </a:lnTo>
                    <a:lnTo>
                      <a:pt x="162831" y="439072"/>
                    </a:lnTo>
                    <a:lnTo>
                      <a:pt x="66710" y="546495"/>
                    </a:lnTo>
                    <a:lnTo>
                      <a:pt x="66710" y="439072"/>
                    </a:lnTo>
                    <a:lnTo>
                      <a:pt x="0" y="439072"/>
                    </a:lnTo>
                    <a:close/>
                    <a:moveTo>
                      <a:pt x="147788" y="0"/>
                    </a:moveTo>
                    <a:lnTo>
                      <a:pt x="581025" y="0"/>
                    </a:lnTo>
                    <a:lnTo>
                      <a:pt x="581025" y="323051"/>
                    </a:lnTo>
                    <a:lnTo>
                      <a:pt x="503559" y="323051"/>
                    </a:lnTo>
                    <a:lnTo>
                      <a:pt x="503559" y="449120"/>
                    </a:lnTo>
                    <a:lnTo>
                      <a:pt x="390946" y="323051"/>
                    </a:lnTo>
                    <a:lnTo>
                      <a:pt x="147788" y="323051"/>
                    </a:lnTo>
                    <a:close/>
                  </a:path>
                </a:pathLst>
              </a:custGeom>
              <a:solidFill>
                <a:schemeClr val="bg1"/>
              </a:solidFill>
              <a:ln>
                <a:noFill/>
              </a:ln>
            </p:spPr>
            <p:txBody>
              <a:bodyPr/>
              <a:lstStyle/>
              <a:p>
                <a:endParaRPr lang="zh-CN" altLang="en-US"/>
              </a:p>
            </p:txBody>
          </p:sp>
        </p:grpSp>
      </p:grpSp>
      <p:grpSp>
        <p:nvGrpSpPr>
          <p:cNvPr id="23" name="组合 22">
            <a:extLst>
              <a:ext uri="{FF2B5EF4-FFF2-40B4-BE49-F238E27FC236}">
                <a16:creationId xmlns:a16="http://schemas.microsoft.com/office/drawing/2014/main" id="{729CD756-7892-48C0-B829-A24211B10B68}"/>
              </a:ext>
            </a:extLst>
          </p:cNvPr>
          <p:cNvGrpSpPr/>
          <p:nvPr/>
        </p:nvGrpSpPr>
        <p:grpSpPr>
          <a:xfrm>
            <a:off x="1179121" y="4444248"/>
            <a:ext cx="934500" cy="1099170"/>
            <a:chOff x="2631557" y="3207344"/>
            <a:chExt cx="1125672" cy="1520331"/>
          </a:xfrm>
        </p:grpSpPr>
        <p:sp>
          <p:nvSpPr>
            <p:cNvPr id="24" name="等腰三角形 23">
              <a:extLst>
                <a:ext uri="{FF2B5EF4-FFF2-40B4-BE49-F238E27FC236}">
                  <a16:creationId xmlns:a16="http://schemas.microsoft.com/office/drawing/2014/main" id="{1EBD13FD-A061-44E5-9AE7-06111428A689}"/>
                </a:ext>
              </a:extLst>
            </p:cNvPr>
            <p:cNvSpPr/>
            <p:nvPr/>
          </p:nvSpPr>
          <p:spPr>
            <a:xfrm>
              <a:off x="3026028" y="4481935"/>
              <a:ext cx="336731" cy="245740"/>
            </a:xfrm>
            <a:prstGeom prst="triangl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endParaRPr>
            </a:p>
          </p:txBody>
        </p:sp>
        <p:sp>
          <p:nvSpPr>
            <p:cNvPr id="25" name="Freeform 90">
              <a:extLst>
                <a:ext uri="{FF2B5EF4-FFF2-40B4-BE49-F238E27FC236}">
                  <a16:creationId xmlns:a16="http://schemas.microsoft.com/office/drawing/2014/main" id="{46166AE8-7502-4983-B004-C96DE66BD96F}"/>
                </a:ext>
              </a:extLst>
            </p:cNvPr>
            <p:cNvSpPr>
              <a:spLocks noEditPoints="1"/>
            </p:cNvSpPr>
            <p:nvPr/>
          </p:nvSpPr>
          <p:spPr bwMode="auto">
            <a:xfrm>
              <a:off x="2631557" y="3207344"/>
              <a:ext cx="1125672" cy="1125672"/>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97 w 145"/>
                <a:gd name="T27" fmla="*/ 118 h 146"/>
                <a:gd name="T28" fmla="*/ 97 w 145"/>
                <a:gd name="T29" fmla="*/ 103 h 146"/>
                <a:gd name="T30" fmla="*/ 96 w 145"/>
                <a:gd name="T31" fmla="*/ 101 h 146"/>
                <a:gd name="T32" fmla="*/ 94 w 145"/>
                <a:gd name="T33" fmla="*/ 100 h 146"/>
                <a:gd name="T34" fmla="*/ 85 w 145"/>
                <a:gd name="T35" fmla="*/ 100 h 146"/>
                <a:gd name="T36" fmla="*/ 85 w 145"/>
                <a:gd name="T37" fmla="*/ 52 h 146"/>
                <a:gd name="T38" fmla="*/ 84 w 145"/>
                <a:gd name="T39" fmla="*/ 50 h 146"/>
                <a:gd name="T40" fmla="*/ 82 w 145"/>
                <a:gd name="T41" fmla="*/ 49 h 146"/>
                <a:gd name="T42" fmla="*/ 52 w 145"/>
                <a:gd name="T43" fmla="*/ 49 h 146"/>
                <a:gd name="T44" fmla="*/ 49 w 145"/>
                <a:gd name="T45" fmla="*/ 50 h 146"/>
                <a:gd name="T46" fmla="*/ 49 w 145"/>
                <a:gd name="T47" fmla="*/ 52 h 146"/>
                <a:gd name="T48" fmla="*/ 49 w 145"/>
                <a:gd name="T49" fmla="*/ 67 h 146"/>
                <a:gd name="T50" fmla="*/ 49 w 145"/>
                <a:gd name="T51" fmla="*/ 69 h 146"/>
                <a:gd name="T52" fmla="*/ 52 w 145"/>
                <a:gd name="T53" fmla="*/ 70 h 146"/>
                <a:gd name="T54" fmla="*/ 61 w 145"/>
                <a:gd name="T55" fmla="*/ 70 h 146"/>
                <a:gd name="T56" fmla="*/ 61 w 145"/>
                <a:gd name="T57" fmla="*/ 100 h 146"/>
                <a:gd name="T58" fmla="*/ 52 w 145"/>
                <a:gd name="T59" fmla="*/ 100 h 146"/>
                <a:gd name="T60" fmla="*/ 49 w 145"/>
                <a:gd name="T61" fmla="*/ 101 h 146"/>
                <a:gd name="T62" fmla="*/ 49 w 145"/>
                <a:gd name="T63" fmla="*/ 103 h 146"/>
                <a:gd name="T64" fmla="*/ 49 w 145"/>
                <a:gd name="T65" fmla="*/ 118 h 146"/>
                <a:gd name="T66" fmla="*/ 49 w 145"/>
                <a:gd name="T67" fmla="*/ 121 h 146"/>
                <a:gd name="T68" fmla="*/ 52 w 145"/>
                <a:gd name="T69" fmla="*/ 121 h 146"/>
                <a:gd name="T70" fmla="*/ 94 w 145"/>
                <a:gd name="T71" fmla="*/ 121 h 146"/>
                <a:gd name="T72" fmla="*/ 96 w 145"/>
                <a:gd name="T73" fmla="*/ 121 h 146"/>
                <a:gd name="T74" fmla="*/ 97 w 145"/>
                <a:gd name="T75" fmla="*/ 118 h 146"/>
                <a:gd name="T76" fmla="*/ 85 w 145"/>
                <a:gd name="T77" fmla="*/ 34 h 146"/>
                <a:gd name="T78" fmla="*/ 85 w 145"/>
                <a:gd name="T79" fmla="*/ 18 h 146"/>
                <a:gd name="T80" fmla="*/ 84 w 145"/>
                <a:gd name="T81" fmla="*/ 16 h 146"/>
                <a:gd name="T82" fmla="*/ 82 w 145"/>
                <a:gd name="T83" fmla="*/ 15 h 146"/>
                <a:gd name="T84" fmla="*/ 64 w 145"/>
                <a:gd name="T85" fmla="*/ 15 h 146"/>
                <a:gd name="T86" fmla="*/ 62 w 145"/>
                <a:gd name="T87" fmla="*/ 16 h 146"/>
                <a:gd name="T88" fmla="*/ 61 w 145"/>
                <a:gd name="T89" fmla="*/ 18 h 146"/>
                <a:gd name="T90" fmla="*/ 61 w 145"/>
                <a:gd name="T91" fmla="*/ 34 h 146"/>
                <a:gd name="T92" fmla="*/ 62 w 145"/>
                <a:gd name="T93" fmla="*/ 36 h 146"/>
                <a:gd name="T94" fmla="*/ 64 w 145"/>
                <a:gd name="T95" fmla="*/ 37 h 146"/>
                <a:gd name="T96" fmla="*/ 82 w 145"/>
                <a:gd name="T97" fmla="*/ 37 h 146"/>
                <a:gd name="T98" fmla="*/ 84 w 145"/>
                <a:gd name="T99" fmla="*/ 36 h 146"/>
                <a:gd name="T100" fmla="*/ 85 w 145"/>
                <a:gd name="T101"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8"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8" y="4"/>
                    <a:pt x="60" y="0"/>
                    <a:pt x="73" y="0"/>
                  </a:cubicBezTo>
                  <a:cubicBezTo>
                    <a:pt x="86" y="0"/>
                    <a:pt x="98" y="4"/>
                    <a:pt x="109" y="10"/>
                  </a:cubicBezTo>
                  <a:cubicBezTo>
                    <a:pt x="120" y="17"/>
                    <a:pt x="129" y="25"/>
                    <a:pt x="136" y="37"/>
                  </a:cubicBezTo>
                  <a:close/>
                  <a:moveTo>
                    <a:pt x="97" y="118"/>
                  </a:moveTo>
                  <a:cubicBezTo>
                    <a:pt x="97" y="103"/>
                    <a:pt x="97" y="103"/>
                    <a:pt x="97" y="103"/>
                  </a:cubicBezTo>
                  <a:cubicBezTo>
                    <a:pt x="97" y="102"/>
                    <a:pt x="97" y="102"/>
                    <a:pt x="96" y="101"/>
                  </a:cubicBezTo>
                  <a:cubicBezTo>
                    <a:pt x="96" y="100"/>
                    <a:pt x="95" y="100"/>
                    <a:pt x="94" y="100"/>
                  </a:cubicBezTo>
                  <a:cubicBezTo>
                    <a:pt x="85" y="100"/>
                    <a:pt x="85" y="100"/>
                    <a:pt x="85" y="100"/>
                  </a:cubicBezTo>
                  <a:cubicBezTo>
                    <a:pt x="85" y="52"/>
                    <a:pt x="85" y="52"/>
                    <a:pt x="85" y="52"/>
                  </a:cubicBezTo>
                  <a:cubicBezTo>
                    <a:pt x="85" y="51"/>
                    <a:pt x="85" y="50"/>
                    <a:pt x="84" y="50"/>
                  </a:cubicBezTo>
                  <a:cubicBezTo>
                    <a:pt x="84" y="49"/>
                    <a:pt x="83" y="49"/>
                    <a:pt x="82" y="49"/>
                  </a:cubicBezTo>
                  <a:cubicBezTo>
                    <a:pt x="52" y="49"/>
                    <a:pt x="52" y="49"/>
                    <a:pt x="52" y="49"/>
                  </a:cubicBezTo>
                  <a:cubicBezTo>
                    <a:pt x="51" y="49"/>
                    <a:pt x="50" y="49"/>
                    <a:pt x="49" y="50"/>
                  </a:cubicBezTo>
                  <a:cubicBezTo>
                    <a:pt x="49" y="50"/>
                    <a:pt x="49" y="51"/>
                    <a:pt x="49" y="52"/>
                  </a:cubicBezTo>
                  <a:cubicBezTo>
                    <a:pt x="49" y="67"/>
                    <a:pt x="49" y="67"/>
                    <a:pt x="49" y="67"/>
                  </a:cubicBezTo>
                  <a:cubicBezTo>
                    <a:pt x="49" y="68"/>
                    <a:pt x="49" y="69"/>
                    <a:pt x="49" y="69"/>
                  </a:cubicBezTo>
                  <a:cubicBezTo>
                    <a:pt x="50" y="70"/>
                    <a:pt x="51" y="70"/>
                    <a:pt x="52" y="70"/>
                  </a:cubicBezTo>
                  <a:cubicBezTo>
                    <a:pt x="61" y="70"/>
                    <a:pt x="61" y="70"/>
                    <a:pt x="61" y="70"/>
                  </a:cubicBezTo>
                  <a:cubicBezTo>
                    <a:pt x="61" y="100"/>
                    <a:pt x="61" y="100"/>
                    <a:pt x="61" y="100"/>
                  </a:cubicBezTo>
                  <a:cubicBezTo>
                    <a:pt x="52" y="100"/>
                    <a:pt x="52" y="100"/>
                    <a:pt x="52" y="100"/>
                  </a:cubicBezTo>
                  <a:cubicBezTo>
                    <a:pt x="51" y="100"/>
                    <a:pt x="50" y="100"/>
                    <a:pt x="49" y="101"/>
                  </a:cubicBezTo>
                  <a:cubicBezTo>
                    <a:pt x="49" y="102"/>
                    <a:pt x="49" y="102"/>
                    <a:pt x="49" y="103"/>
                  </a:cubicBezTo>
                  <a:cubicBezTo>
                    <a:pt x="49" y="118"/>
                    <a:pt x="49" y="118"/>
                    <a:pt x="49" y="118"/>
                  </a:cubicBezTo>
                  <a:cubicBezTo>
                    <a:pt x="49" y="119"/>
                    <a:pt x="49" y="120"/>
                    <a:pt x="49" y="121"/>
                  </a:cubicBezTo>
                  <a:cubicBezTo>
                    <a:pt x="50" y="121"/>
                    <a:pt x="51" y="121"/>
                    <a:pt x="52" y="121"/>
                  </a:cubicBezTo>
                  <a:cubicBezTo>
                    <a:pt x="94" y="121"/>
                    <a:pt x="94" y="121"/>
                    <a:pt x="94" y="121"/>
                  </a:cubicBezTo>
                  <a:cubicBezTo>
                    <a:pt x="95" y="121"/>
                    <a:pt x="96" y="121"/>
                    <a:pt x="96" y="121"/>
                  </a:cubicBezTo>
                  <a:cubicBezTo>
                    <a:pt x="97" y="120"/>
                    <a:pt x="97" y="119"/>
                    <a:pt x="97" y="118"/>
                  </a:cubicBezTo>
                  <a:close/>
                  <a:moveTo>
                    <a:pt x="85" y="34"/>
                  </a:moveTo>
                  <a:cubicBezTo>
                    <a:pt x="85" y="18"/>
                    <a:pt x="85" y="18"/>
                    <a:pt x="85" y="18"/>
                  </a:cubicBezTo>
                  <a:cubicBezTo>
                    <a:pt x="85" y="18"/>
                    <a:pt x="85" y="17"/>
                    <a:pt x="84" y="16"/>
                  </a:cubicBezTo>
                  <a:cubicBezTo>
                    <a:pt x="84" y="16"/>
                    <a:pt x="83" y="15"/>
                    <a:pt x="82" y="15"/>
                  </a:cubicBezTo>
                  <a:cubicBezTo>
                    <a:pt x="64" y="15"/>
                    <a:pt x="64" y="15"/>
                    <a:pt x="64" y="15"/>
                  </a:cubicBezTo>
                  <a:cubicBezTo>
                    <a:pt x="63" y="15"/>
                    <a:pt x="62" y="16"/>
                    <a:pt x="62" y="16"/>
                  </a:cubicBezTo>
                  <a:cubicBezTo>
                    <a:pt x="61" y="17"/>
                    <a:pt x="61" y="18"/>
                    <a:pt x="61" y="18"/>
                  </a:cubicBezTo>
                  <a:cubicBezTo>
                    <a:pt x="61" y="34"/>
                    <a:pt x="61" y="34"/>
                    <a:pt x="61" y="34"/>
                  </a:cubicBezTo>
                  <a:cubicBezTo>
                    <a:pt x="61" y="35"/>
                    <a:pt x="61" y="35"/>
                    <a:pt x="62" y="36"/>
                  </a:cubicBezTo>
                  <a:cubicBezTo>
                    <a:pt x="62" y="36"/>
                    <a:pt x="63" y="37"/>
                    <a:pt x="64" y="37"/>
                  </a:cubicBezTo>
                  <a:cubicBezTo>
                    <a:pt x="82" y="37"/>
                    <a:pt x="82" y="37"/>
                    <a:pt x="82" y="37"/>
                  </a:cubicBezTo>
                  <a:cubicBezTo>
                    <a:pt x="83" y="37"/>
                    <a:pt x="84" y="36"/>
                    <a:pt x="84" y="36"/>
                  </a:cubicBezTo>
                  <a:cubicBezTo>
                    <a:pt x="85" y="35"/>
                    <a:pt x="85" y="35"/>
                    <a:pt x="85" y="34"/>
                  </a:cubicBezTo>
                  <a:close/>
                </a:path>
              </a:pathLst>
            </a:custGeom>
            <a:solidFill>
              <a:srgbClr val="D9793F"/>
            </a:solidFill>
            <a:ln>
              <a:noFill/>
            </a:ln>
          </p:spPr>
          <p:txBody>
            <a:bodyPr vert="horz" wrap="square" lIns="121888" tIns="60944" rIns="121888" bIns="60944" numCol="1" anchor="t" anchorCtr="0" compatLnSpc="1">
              <a:prstTxWarp prst="textNoShape">
                <a:avLst/>
              </a:prstTxWarp>
            </a:bodyPr>
            <a:lstStyle/>
            <a:p>
              <a:pPr marL="0" marR="0" lvl="0" indent="0" algn="l" defTabSz="1172078" rtl="0" eaLnBrk="1" fontAlgn="auto" latinLnBrk="0" hangingPunct="1">
                <a:lnSpc>
                  <a:spcPct val="100000"/>
                </a:lnSpc>
                <a:spcBef>
                  <a:spcPts val="0"/>
                </a:spcBef>
                <a:spcAft>
                  <a:spcPts val="0"/>
                </a:spcAft>
                <a:buClrTx/>
                <a:buSzTx/>
                <a:buFontTx/>
                <a:buNone/>
                <a:tabLst/>
                <a:defRPr/>
              </a:pPr>
              <a:endParaRPr kumimoji="0" lang="en-US" sz="3066" b="0" i="0" u="none" strike="noStrike" kern="1200" cap="none" spc="0" normalizeH="0" baseline="0" noProof="0">
                <a:ln>
                  <a:noFill/>
                </a:ln>
                <a:solidFill>
                  <a:schemeClr val="bg2">
                    <a:lumMod val="75000"/>
                  </a:schemeClr>
                </a:solidFill>
                <a:effectLst/>
                <a:uLnTx/>
                <a:uFillTx/>
                <a:latin typeface="Open Sans"/>
                <a:ea typeface="+mn-ea"/>
                <a:cs typeface="+mn-cs"/>
              </a:endParaRPr>
            </a:p>
          </p:txBody>
        </p:sp>
      </p:grpSp>
      <p:grpSp>
        <p:nvGrpSpPr>
          <p:cNvPr id="26" name="组合 25">
            <a:extLst>
              <a:ext uri="{FF2B5EF4-FFF2-40B4-BE49-F238E27FC236}">
                <a16:creationId xmlns:a16="http://schemas.microsoft.com/office/drawing/2014/main" id="{531A337F-61E8-4A82-9BF7-CC68A25A9DC0}"/>
              </a:ext>
            </a:extLst>
          </p:cNvPr>
          <p:cNvGrpSpPr/>
          <p:nvPr/>
        </p:nvGrpSpPr>
        <p:grpSpPr>
          <a:xfrm>
            <a:off x="8729144" y="4449420"/>
            <a:ext cx="940229" cy="1085326"/>
            <a:chOff x="8710431" y="3200443"/>
            <a:chExt cx="1132573" cy="1501183"/>
          </a:xfrm>
        </p:grpSpPr>
        <p:sp>
          <p:nvSpPr>
            <p:cNvPr id="27" name="等腰三角形 26">
              <a:extLst>
                <a:ext uri="{FF2B5EF4-FFF2-40B4-BE49-F238E27FC236}">
                  <a16:creationId xmlns:a16="http://schemas.microsoft.com/office/drawing/2014/main" id="{76106673-5F53-4E72-93E1-A2D0EA52ADF0}"/>
                </a:ext>
              </a:extLst>
            </p:cNvPr>
            <p:cNvSpPr/>
            <p:nvPr/>
          </p:nvSpPr>
          <p:spPr>
            <a:xfrm>
              <a:off x="9108353" y="4455886"/>
              <a:ext cx="336731" cy="245740"/>
            </a:xfrm>
            <a:prstGeom prst="triangl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endParaRPr>
            </a:p>
          </p:txBody>
        </p:sp>
        <p:sp>
          <p:nvSpPr>
            <p:cNvPr id="28" name="Shape 3968">
              <a:extLst>
                <a:ext uri="{FF2B5EF4-FFF2-40B4-BE49-F238E27FC236}">
                  <a16:creationId xmlns:a16="http://schemas.microsoft.com/office/drawing/2014/main" id="{B7710B82-11E4-42A0-98BA-457C7F455B00}"/>
                </a:ext>
              </a:extLst>
            </p:cNvPr>
            <p:cNvSpPr/>
            <p:nvPr/>
          </p:nvSpPr>
          <p:spPr>
            <a:xfrm>
              <a:off x="8710431" y="3200443"/>
              <a:ext cx="1132573" cy="1132573"/>
            </a:xfrm>
            <a:custGeom>
              <a:avLst/>
              <a:gdLst/>
              <a:ahLst/>
              <a:cxnLst/>
              <a:rect l="0" t="0" r="0" b="0"/>
              <a:pathLst>
                <a:path w="5958" h="5958" extrusionOk="0">
                  <a:moveTo>
                    <a:pt x="2700" y="978"/>
                  </a:moveTo>
                  <a:lnTo>
                    <a:pt x="2793" y="1071"/>
                  </a:lnTo>
                  <a:lnTo>
                    <a:pt x="4561" y="2793"/>
                  </a:lnTo>
                  <a:lnTo>
                    <a:pt x="4608" y="2886"/>
                  </a:lnTo>
                  <a:lnTo>
                    <a:pt x="4608" y="2979"/>
                  </a:lnTo>
                  <a:lnTo>
                    <a:pt x="4608" y="3072"/>
                  </a:lnTo>
                  <a:lnTo>
                    <a:pt x="4561" y="3165"/>
                  </a:lnTo>
                  <a:lnTo>
                    <a:pt x="2793" y="4934"/>
                  </a:lnTo>
                  <a:lnTo>
                    <a:pt x="2700" y="4980"/>
                  </a:lnTo>
                  <a:lnTo>
                    <a:pt x="2514" y="4980"/>
                  </a:lnTo>
                  <a:lnTo>
                    <a:pt x="2421" y="4934"/>
                  </a:lnTo>
                  <a:lnTo>
                    <a:pt x="2048" y="4515"/>
                  </a:lnTo>
                  <a:lnTo>
                    <a:pt x="2002" y="4422"/>
                  </a:lnTo>
                  <a:lnTo>
                    <a:pt x="1955" y="4329"/>
                  </a:lnTo>
                  <a:lnTo>
                    <a:pt x="2002" y="4236"/>
                  </a:lnTo>
                  <a:lnTo>
                    <a:pt x="2048" y="4189"/>
                  </a:lnTo>
                  <a:lnTo>
                    <a:pt x="3258" y="2979"/>
                  </a:lnTo>
                  <a:lnTo>
                    <a:pt x="2048" y="1816"/>
                  </a:lnTo>
                  <a:lnTo>
                    <a:pt x="2002" y="1723"/>
                  </a:lnTo>
                  <a:lnTo>
                    <a:pt x="1955" y="1630"/>
                  </a:lnTo>
                  <a:lnTo>
                    <a:pt x="2002" y="1537"/>
                  </a:lnTo>
                  <a:lnTo>
                    <a:pt x="2048" y="1444"/>
                  </a:lnTo>
                  <a:lnTo>
                    <a:pt x="2421" y="1071"/>
                  </a:lnTo>
                  <a:lnTo>
                    <a:pt x="2514" y="978"/>
                  </a:lnTo>
                  <a:close/>
                  <a:moveTo>
                    <a:pt x="2979" y="1"/>
                  </a:moveTo>
                  <a:lnTo>
                    <a:pt x="2607" y="47"/>
                  </a:lnTo>
                  <a:lnTo>
                    <a:pt x="2188" y="94"/>
                  </a:lnTo>
                  <a:lnTo>
                    <a:pt x="1862" y="234"/>
                  </a:lnTo>
                  <a:lnTo>
                    <a:pt x="1490" y="420"/>
                  </a:lnTo>
                  <a:lnTo>
                    <a:pt x="1164" y="606"/>
                  </a:lnTo>
                  <a:lnTo>
                    <a:pt x="885" y="885"/>
                  </a:lnTo>
                  <a:lnTo>
                    <a:pt x="606" y="1164"/>
                  </a:lnTo>
                  <a:lnTo>
                    <a:pt x="419" y="1490"/>
                  </a:lnTo>
                  <a:lnTo>
                    <a:pt x="233" y="1862"/>
                  </a:lnTo>
                  <a:lnTo>
                    <a:pt x="94" y="2188"/>
                  </a:lnTo>
                  <a:lnTo>
                    <a:pt x="47" y="2607"/>
                  </a:lnTo>
                  <a:lnTo>
                    <a:pt x="1" y="2979"/>
                  </a:lnTo>
                  <a:lnTo>
                    <a:pt x="47" y="3398"/>
                  </a:lnTo>
                  <a:lnTo>
                    <a:pt x="94" y="3770"/>
                  </a:lnTo>
                  <a:lnTo>
                    <a:pt x="233" y="4143"/>
                  </a:lnTo>
                  <a:lnTo>
                    <a:pt x="419" y="4469"/>
                  </a:lnTo>
                  <a:lnTo>
                    <a:pt x="606" y="4794"/>
                  </a:lnTo>
                  <a:lnTo>
                    <a:pt x="885" y="5074"/>
                  </a:lnTo>
                  <a:lnTo>
                    <a:pt x="1164" y="5353"/>
                  </a:lnTo>
                  <a:lnTo>
                    <a:pt x="1490" y="5585"/>
                  </a:lnTo>
                  <a:lnTo>
                    <a:pt x="1862" y="5725"/>
                  </a:lnTo>
                  <a:lnTo>
                    <a:pt x="2188" y="5865"/>
                  </a:lnTo>
                  <a:lnTo>
                    <a:pt x="2607" y="5958"/>
                  </a:lnTo>
                  <a:lnTo>
                    <a:pt x="3398" y="5958"/>
                  </a:lnTo>
                  <a:lnTo>
                    <a:pt x="3770" y="5865"/>
                  </a:lnTo>
                  <a:lnTo>
                    <a:pt x="4142" y="5725"/>
                  </a:lnTo>
                  <a:lnTo>
                    <a:pt x="4468" y="5585"/>
                  </a:lnTo>
                  <a:lnTo>
                    <a:pt x="4794" y="5353"/>
                  </a:lnTo>
                  <a:lnTo>
                    <a:pt x="5120" y="5074"/>
                  </a:lnTo>
                  <a:lnTo>
                    <a:pt x="5353" y="4794"/>
                  </a:lnTo>
                  <a:lnTo>
                    <a:pt x="5585" y="4469"/>
                  </a:lnTo>
                  <a:lnTo>
                    <a:pt x="5725" y="4143"/>
                  </a:lnTo>
                  <a:lnTo>
                    <a:pt x="5864" y="3770"/>
                  </a:lnTo>
                  <a:lnTo>
                    <a:pt x="5958" y="3398"/>
                  </a:lnTo>
                  <a:lnTo>
                    <a:pt x="5958" y="2979"/>
                  </a:lnTo>
                  <a:lnTo>
                    <a:pt x="5958" y="2607"/>
                  </a:lnTo>
                  <a:lnTo>
                    <a:pt x="5864" y="2188"/>
                  </a:lnTo>
                  <a:lnTo>
                    <a:pt x="5725" y="1862"/>
                  </a:lnTo>
                  <a:lnTo>
                    <a:pt x="5585" y="1490"/>
                  </a:lnTo>
                  <a:lnTo>
                    <a:pt x="5353" y="1164"/>
                  </a:lnTo>
                  <a:lnTo>
                    <a:pt x="5120" y="885"/>
                  </a:lnTo>
                  <a:lnTo>
                    <a:pt x="4794" y="606"/>
                  </a:lnTo>
                  <a:lnTo>
                    <a:pt x="4468" y="420"/>
                  </a:lnTo>
                  <a:lnTo>
                    <a:pt x="4142" y="234"/>
                  </a:lnTo>
                  <a:lnTo>
                    <a:pt x="3770" y="94"/>
                  </a:lnTo>
                  <a:lnTo>
                    <a:pt x="3398" y="47"/>
                  </a:lnTo>
                  <a:lnTo>
                    <a:pt x="2979" y="1"/>
                  </a:lnTo>
                  <a:close/>
                </a:path>
              </a:pathLst>
            </a:custGeom>
            <a:solidFill>
              <a:srgbClr val="D9793F"/>
            </a:solidFill>
            <a:ln>
              <a:noFill/>
            </a:ln>
          </p:spPr>
          <p:txBody>
            <a:bodyPr lIns="45713" tIns="45713" rIns="45713" bIns="45713" anchor="ctr" anchorCtr="0">
              <a:noAutofit/>
            </a:bodyPr>
            <a:lstStyle/>
            <a:p>
              <a:endParaRPr sz="900">
                <a:solidFill>
                  <a:schemeClr val="bg2">
                    <a:lumMod val="75000"/>
                  </a:schemeClr>
                </a:solidFill>
              </a:endParaRPr>
            </a:p>
          </p:txBody>
        </p:sp>
      </p:grpSp>
      <p:sp>
        <p:nvSpPr>
          <p:cNvPr id="32" name="PA_文本框 3">
            <a:extLst>
              <a:ext uri="{FF2B5EF4-FFF2-40B4-BE49-F238E27FC236}">
                <a16:creationId xmlns:a16="http://schemas.microsoft.com/office/drawing/2014/main" id="{86ADC696-021E-4832-9AAB-8D79AAD156D4}"/>
              </a:ext>
            </a:extLst>
          </p:cNvPr>
          <p:cNvSpPr txBox="1">
            <a:spLocks/>
          </p:cNvSpPr>
          <p:nvPr>
            <p:custDataLst>
              <p:tags r:id="rId1"/>
            </p:custDataLst>
          </p:nvPr>
        </p:nvSpPr>
        <p:spPr>
          <a:xfrm>
            <a:off x="941329" y="839956"/>
            <a:ext cx="10404435" cy="32316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      学者提出，中国社会正在进入传统社会向现代社会的转型期，这种变化可能对原有的人际信任产生强烈的冲击。</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sym typeface="+mn-ea"/>
            </a:endParaRPr>
          </a:p>
          <a:p>
            <a:endParaRPr lang="en-US" altLang="zh-CN" sz="2400" dirty="0">
              <a:latin typeface="微软雅黑" panose="020B0503020204020204" pitchFamily="34" charset="-122"/>
              <a:ea typeface="微软雅黑" panose="020B0503020204020204" pitchFamily="34" charset="-122"/>
              <a:cs typeface="宋体" panose="02010600030101010101" pitchFamily="2" charset="-122"/>
              <a:sym typeface="+mn-ea"/>
            </a:endParaRPr>
          </a:p>
          <a:p>
            <a:pPr>
              <a:lnSpc>
                <a:spcPct val="15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      杨中芳认为人际信任在人际关系的基础上分为三个阶段：</a:t>
            </a:r>
            <a:r>
              <a:rPr lang="zh-CN" altLang="en-US" sz="2400" b="1" dirty="0">
                <a:solidFill>
                  <a:srgbClr val="D9793F"/>
                </a:solidFill>
                <a:latin typeface="微软雅黑" panose="020B0503020204020204" pitchFamily="34" charset="-122"/>
                <a:ea typeface="微软雅黑" panose="020B0503020204020204" pitchFamily="34" charset="-122"/>
                <a:cs typeface="宋体" panose="02010600030101010101" pitchFamily="2" charset="-122"/>
                <a:sym typeface="+mn-ea"/>
              </a:rPr>
              <a:t>初期阶段</a:t>
            </a: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是根据既定角色形成的信任；</a:t>
            </a:r>
            <a:r>
              <a:rPr lang="zh-CN" altLang="en-US" sz="2400" b="1" dirty="0">
                <a:solidFill>
                  <a:srgbClr val="D9793F"/>
                </a:solidFill>
                <a:latin typeface="微软雅黑" panose="020B0503020204020204" pitchFamily="34" charset="-122"/>
                <a:ea typeface="微软雅黑" panose="020B0503020204020204" pitchFamily="34" charset="-122"/>
                <a:cs typeface="宋体" panose="02010600030101010101" pitchFamily="2" charset="-122"/>
                <a:sym typeface="+mn-ea"/>
              </a:rPr>
              <a:t>工具阶段</a:t>
            </a: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是以内隐于工具交换的互惠互报法则为交往的信任；</a:t>
            </a:r>
            <a:r>
              <a:rPr lang="zh-CN" altLang="en-US" sz="2400" b="1" dirty="0">
                <a:solidFill>
                  <a:srgbClr val="D9793F"/>
                </a:solidFill>
                <a:latin typeface="微软雅黑" panose="020B0503020204020204" pitchFamily="34" charset="-122"/>
                <a:ea typeface="微软雅黑" panose="020B0503020204020204" pitchFamily="34" charset="-122"/>
                <a:cs typeface="宋体" panose="02010600030101010101" pitchFamily="2" charset="-122"/>
                <a:sym typeface="+mn-ea"/>
              </a:rPr>
              <a:t>感情阶段</a:t>
            </a: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是以相互感情付出为依赖的信任。</a:t>
            </a:r>
            <a:endParaRPr lang="zh-CN" altLang="en-US" sz="240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F7D0DC0C-C005-4329-97B9-92960D06C67A}"/>
              </a:ext>
            </a:extLst>
          </p:cNvPr>
          <p:cNvSpPr/>
          <p:nvPr/>
        </p:nvSpPr>
        <p:spPr>
          <a:xfrm>
            <a:off x="3814137" y="5869253"/>
            <a:ext cx="3775393" cy="597728"/>
          </a:xfrm>
          <a:prstGeom prst="rect">
            <a:avLst/>
          </a:prstGeom>
        </p:spPr>
        <p:txBody>
          <a:bodyPr wrap="none">
            <a:spAutoFit/>
          </a:bodyPr>
          <a:lstStyle/>
          <a:p>
            <a:pPr>
              <a:lnSpc>
                <a:spcPct val="130000"/>
              </a:lnSpc>
            </a:pPr>
            <a:r>
              <a:rPr lang="zh-CN" altLang="en-US" sz="2800" b="1" dirty="0">
                <a:solidFill>
                  <a:schemeClr val="bg1"/>
                </a:solidFill>
                <a:latin typeface="华文中宋" panose="02010600040101010101" pitchFamily="2" charset="-122"/>
                <a:ea typeface="华文中宋" panose="02010600040101010101" pitchFamily="2" charset="-122"/>
                <a:cs typeface="宋体" panose="02010600030101010101" pitchFamily="2" charset="-122"/>
              </a:rPr>
              <a:t>研究者关于信任的讨论</a:t>
            </a:r>
          </a:p>
        </p:txBody>
      </p:sp>
    </p:spTree>
    <p:extLst>
      <p:ext uri="{BB962C8B-B14F-4D97-AF65-F5344CB8AC3E}">
        <p14:creationId xmlns:p14="http://schemas.microsoft.com/office/powerpoint/2010/main" val="134957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a16="http://schemas.microsoft.com/office/drawing/2014/main" id="{31A888A5-2EB3-4646-B611-649982E0246D}"/>
              </a:ext>
            </a:extLst>
          </p:cNvPr>
          <p:cNvSpPr txBox="1">
            <a:spLocks/>
          </p:cNvSpPr>
          <p:nvPr>
            <p:custDataLst>
              <p:tags r:id="rId1"/>
            </p:custDataLst>
          </p:nvPr>
        </p:nvSpPr>
        <p:spPr>
          <a:xfrm>
            <a:off x="769600" y="1903732"/>
            <a:ext cx="10544844" cy="2677656"/>
          </a:xfrm>
          <a:prstGeom prst="rect">
            <a:avLst/>
          </a:prstGeom>
          <a:noFill/>
        </p:spPr>
        <p:txBody>
          <a:bodyPr wrap="square" rtlCol="0">
            <a:spAutoFit/>
          </a:bodyPr>
          <a:lstStyle/>
          <a:p>
            <a:pPr lvl="0" algn="just">
              <a:lnSpc>
                <a:spcPct val="150000"/>
              </a:lnSpc>
              <a:defRPr/>
            </a:pPr>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二、社会信任</a:t>
            </a:r>
            <a:endParaRPr lang="en-US" altLang="zh-CN" sz="2400" b="1" dirty="0">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defRPr/>
            </a:pPr>
            <a:endParaRPr lang="en-US" altLang="zh-CN" sz="2400" b="1" dirty="0">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50000"/>
              </a:lnSpc>
              <a:defRPr/>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      </a:t>
            </a:r>
            <a:r>
              <a:rPr lang="zh-CN" altLang="en-US" sz="2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社会信任即普遍信任，是指对陌生人或社会上大多数人的信任，</a:t>
            </a: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它反映了个体对人性善的信赖，因而社会信任成为社会资本的重要组成部分，关系到一个国家的经济增长和文明进步，是一个社会良性运行的保障。</a:t>
            </a:r>
          </a:p>
        </p:txBody>
      </p:sp>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6F2E3B45-1137-4D19-A421-D8B48ED0A463}"/>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450B92DE-69BB-4A8F-B209-6BF8B38DBD23}"/>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EDB29773-661C-4936-9BBD-3BE9F971CF0E}"/>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49C19275-6CA0-46FA-B19F-C62D1F6A1F63}"/>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grpSp>
          <p:nvGrpSpPr>
            <p:cNvPr id="15" name="组合 14">
              <a:extLst>
                <a:ext uri="{FF2B5EF4-FFF2-40B4-BE49-F238E27FC236}">
                  <a16:creationId xmlns:a16="http://schemas.microsoft.com/office/drawing/2014/main" id="{257A3D2B-0A15-4054-99B5-22F14CD1E665}"/>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41E9C947-7B04-4E76-B9C5-6481EB0B67F0}"/>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D03FAC21-5857-4C46-91EA-10A292FCC638}"/>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71060B2C-ED07-472F-AF81-A7EFD8A3BB05}"/>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AA789D33-DF36-4848-8AA4-03B169502BFB}"/>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1800291A-47DF-43BE-A7A1-6F43DCA16E76}"/>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2B359D38-51F8-4023-8DFB-B79B7487C719}"/>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92181FEA-CF27-4577-A88C-C93CCA5BF0D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3" name="矩形 22">
            <a:extLst>
              <a:ext uri="{FF2B5EF4-FFF2-40B4-BE49-F238E27FC236}">
                <a16:creationId xmlns:a16="http://schemas.microsoft.com/office/drawing/2014/main" id="{D1C52470-B052-4A49-A62D-F84257C419D2}"/>
              </a:ext>
            </a:extLst>
          </p:cNvPr>
          <p:cNvSpPr/>
          <p:nvPr/>
        </p:nvSpPr>
        <p:spPr>
          <a:xfrm>
            <a:off x="1964787" y="818714"/>
            <a:ext cx="406072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第四节  人际信任与社会信任</a:t>
            </a:r>
          </a:p>
        </p:txBody>
      </p:sp>
    </p:spTree>
    <p:extLst>
      <p:ext uri="{BB962C8B-B14F-4D97-AF65-F5344CB8AC3E}">
        <p14:creationId xmlns:p14="http://schemas.microsoft.com/office/powerpoint/2010/main" val="133872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latin typeface="华文中宋" panose="02010600040101010101" pitchFamily="2" charset="-122"/>
                <a:ea typeface="华文中宋" panose="02010600040101010101" pitchFamily="2" charset="-122"/>
              </a:rPr>
              <a:t>第一节</a:t>
            </a:r>
          </a:p>
        </p:txBody>
      </p:sp>
      <p:sp>
        <p:nvSpPr>
          <p:cNvPr id="6" name="文本占位符 5"/>
          <p:cNvSpPr>
            <a:spLocks noGrp="1"/>
          </p:cNvSpPr>
          <p:nvPr>
            <p:ph type="body" idx="1"/>
          </p:nvPr>
        </p:nvSpPr>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人际关系的基本形式</a:t>
            </a:r>
          </a:p>
        </p:txBody>
      </p:sp>
      <p:sp>
        <p:nvSpPr>
          <p:cNvPr id="9" name="文本框 8">
            <a:extLst>
              <a:ext uri="{FF2B5EF4-FFF2-40B4-BE49-F238E27FC236}">
                <a16:creationId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/01</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7" name="矩形 6">
            <a:extLst>
              <a:ext uri="{FF2B5EF4-FFF2-40B4-BE49-F238E27FC236}">
                <a16:creationId xmlns:a16="http://schemas.microsoft.com/office/drawing/2014/main" id="{DE2BFC11-2B80-4E02-A7BD-2D4759ACA4CD}"/>
              </a:ext>
            </a:extLst>
          </p:cNvPr>
          <p:cNvSpPr/>
          <p:nvPr/>
        </p:nvSpPr>
        <p:spPr>
          <a:xfrm>
            <a:off x="6582563" y="1018540"/>
            <a:ext cx="4025461" cy="789190"/>
          </a:xfrm>
          <a:prstGeom prst="rect">
            <a:avLst/>
          </a:prstGeom>
        </p:spPr>
        <p:txBody>
          <a:bodyPr wrap="none">
            <a:spAutoFit/>
          </a:bodyPr>
          <a:lstStyle/>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第八章  人际关系</a:t>
            </a:r>
          </a:p>
        </p:txBody>
      </p:sp>
    </p:spTree>
    <p:extLst>
      <p:ext uri="{BB962C8B-B14F-4D97-AF65-F5344CB8AC3E}">
        <p14:creationId xmlns:p14="http://schemas.microsoft.com/office/powerpoint/2010/main" val="363567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a16="http://schemas.microsoft.com/office/drawing/2014/main" id="{31A888A5-2EB3-4646-B611-649982E0246D}"/>
              </a:ext>
            </a:extLst>
          </p:cNvPr>
          <p:cNvSpPr txBox="1">
            <a:spLocks/>
          </p:cNvSpPr>
          <p:nvPr>
            <p:custDataLst>
              <p:tags r:id="rId1"/>
            </p:custDataLst>
          </p:nvPr>
        </p:nvSpPr>
        <p:spPr>
          <a:xfrm>
            <a:off x="769600" y="1903732"/>
            <a:ext cx="10826198" cy="4108817"/>
          </a:xfrm>
          <a:prstGeom prst="rect">
            <a:avLst/>
          </a:prstGeom>
          <a:noFill/>
        </p:spPr>
        <p:txBody>
          <a:bodyPr wrap="square" rtlCol="0">
            <a:spAutoFit/>
          </a:bodyPr>
          <a:lstStyle/>
          <a:p>
            <a:pPr lvl="0" algn="just">
              <a:lnSpc>
                <a:spcPct val="150000"/>
              </a:lnSpc>
              <a:spcBef>
                <a:spcPts val="1800"/>
              </a:spcBef>
              <a:defRPr/>
            </a:pPr>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二、社会信任</a:t>
            </a:r>
            <a:endParaRPr lang="en-US" altLang="zh-CN" sz="2400" b="1" dirty="0">
              <a:latin typeface="微软雅黑" panose="020B0503020204020204" pitchFamily="34" charset="-122"/>
              <a:ea typeface="微软雅黑" panose="020B0503020204020204" pitchFamily="34" charset="-122"/>
              <a:cs typeface="宋体" panose="02010600030101010101" pitchFamily="2" charset="-122"/>
              <a:sym typeface="+mn-ea"/>
            </a:endParaRPr>
          </a:p>
          <a:p>
            <a:pPr marL="285750" lvl="0" indent="-285750" algn="just">
              <a:lnSpc>
                <a:spcPct val="150000"/>
              </a:lnSpc>
              <a:spcBef>
                <a:spcPts val="1800"/>
              </a:spcBef>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卢曼认为，信任是一种以对他人能做出符合社会规范的行为或举止的期待或期望为取向的社会行为。</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sym typeface="+mn-ea"/>
            </a:endParaRPr>
          </a:p>
          <a:p>
            <a:pPr marL="285750" indent="-285750" algn="just">
              <a:lnSpc>
                <a:spcPct val="150000"/>
              </a:lnSpc>
              <a:spcBef>
                <a:spcPts val="1800"/>
              </a:spcBef>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齐美尔在其著作</a:t>
            </a:r>
            <a:r>
              <a:rPr lang="en-US" altLang="zh-CN" sz="2400" dirty="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货币哲学</a:t>
            </a:r>
            <a:r>
              <a:rPr lang="en-US" altLang="zh-CN" sz="2400" dirty="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中认为信任是社会最主要的凝聚力之一，离开了人们之间的一般性信任，社会自身将变成一盘散沙。</a:t>
            </a:r>
          </a:p>
          <a:p>
            <a:pPr marL="285750" lvl="0" indent="-285750" algn="just">
              <a:lnSpc>
                <a:spcPct val="150000"/>
              </a:lnSpc>
              <a:spcBef>
                <a:spcPts val="1800"/>
              </a:spcBef>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6F2E3B45-1137-4D19-A421-D8B48ED0A463}"/>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450B92DE-69BB-4A8F-B209-6BF8B38DBD23}"/>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EDB29773-661C-4936-9BBD-3BE9F971CF0E}"/>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49C19275-6CA0-46FA-B19F-C62D1F6A1F63}"/>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grpSp>
          <p:nvGrpSpPr>
            <p:cNvPr id="15" name="组合 14">
              <a:extLst>
                <a:ext uri="{FF2B5EF4-FFF2-40B4-BE49-F238E27FC236}">
                  <a16:creationId xmlns:a16="http://schemas.microsoft.com/office/drawing/2014/main" id="{257A3D2B-0A15-4054-99B5-22F14CD1E665}"/>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41E9C947-7B04-4E76-B9C5-6481EB0B67F0}"/>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D03FAC21-5857-4C46-91EA-10A292FCC638}"/>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71060B2C-ED07-472F-AF81-A7EFD8A3BB05}"/>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AA789D33-DF36-4848-8AA4-03B169502BFB}"/>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1800291A-47DF-43BE-A7A1-6F43DCA16E76}"/>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2B359D38-51F8-4023-8DFB-B79B7487C719}"/>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92181FEA-CF27-4577-A88C-C93CCA5BF0D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3" name="矩形 22">
            <a:extLst>
              <a:ext uri="{FF2B5EF4-FFF2-40B4-BE49-F238E27FC236}">
                <a16:creationId xmlns:a16="http://schemas.microsoft.com/office/drawing/2014/main" id="{D1C52470-B052-4A49-A62D-F84257C419D2}"/>
              </a:ext>
            </a:extLst>
          </p:cNvPr>
          <p:cNvSpPr/>
          <p:nvPr/>
        </p:nvSpPr>
        <p:spPr>
          <a:xfrm>
            <a:off x="1964787" y="818714"/>
            <a:ext cx="406072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第四节  人际信任与社会信任</a:t>
            </a:r>
          </a:p>
        </p:txBody>
      </p:sp>
    </p:spTree>
    <p:extLst>
      <p:ext uri="{BB962C8B-B14F-4D97-AF65-F5344CB8AC3E}">
        <p14:creationId xmlns:p14="http://schemas.microsoft.com/office/powerpoint/2010/main" val="3307469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6F2E3B45-1137-4D19-A421-D8B48ED0A463}"/>
              </a:ext>
            </a:extLst>
          </p:cNvPr>
          <p:cNvGrpSpPr/>
          <p:nvPr/>
        </p:nvGrpSpPr>
        <p:grpSpPr>
          <a:xfrm>
            <a:off x="154011" y="136214"/>
            <a:ext cx="13446782" cy="6585572"/>
            <a:chOff x="204811" y="126601"/>
            <a:chExt cx="13446782" cy="6585572"/>
          </a:xfrm>
        </p:grpSpPr>
        <p:cxnSp>
          <p:nvCxnSpPr>
            <p:cNvPr id="12" name="直接连接符 11">
              <a:extLst>
                <a:ext uri="{FF2B5EF4-FFF2-40B4-BE49-F238E27FC236}">
                  <a16:creationId xmlns:a16="http://schemas.microsoft.com/office/drawing/2014/main" id="{450B92DE-69BB-4A8F-B209-6BF8B38DBD23}"/>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EDB29773-661C-4936-9BBD-3BE9F971CF0E}"/>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49C19275-6CA0-46FA-B19F-C62D1F6A1F63}"/>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grpSp>
          <p:nvGrpSpPr>
            <p:cNvPr id="15" name="组合 14">
              <a:extLst>
                <a:ext uri="{FF2B5EF4-FFF2-40B4-BE49-F238E27FC236}">
                  <a16:creationId xmlns:a16="http://schemas.microsoft.com/office/drawing/2014/main" id="{257A3D2B-0A15-4054-99B5-22F14CD1E665}"/>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41E9C947-7B04-4E76-B9C5-6481EB0B67F0}"/>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D03FAC21-5857-4C46-91EA-10A292FCC638}"/>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71060B2C-ED07-472F-AF81-A7EFD8A3BB05}"/>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AA789D33-DF36-4848-8AA4-03B169502BFB}"/>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1800291A-47DF-43BE-A7A1-6F43DCA16E76}"/>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2B359D38-51F8-4023-8DFB-B79B7487C719}"/>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92181FEA-CF27-4577-A88C-C93CCA5BF0D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3" name="矩形 22">
            <a:extLst>
              <a:ext uri="{FF2B5EF4-FFF2-40B4-BE49-F238E27FC236}">
                <a16:creationId xmlns:a16="http://schemas.microsoft.com/office/drawing/2014/main" id="{D1C52470-B052-4A49-A62D-F84257C419D2}"/>
              </a:ext>
            </a:extLst>
          </p:cNvPr>
          <p:cNvSpPr/>
          <p:nvPr/>
        </p:nvSpPr>
        <p:spPr>
          <a:xfrm>
            <a:off x="1964787" y="818714"/>
            <a:ext cx="406072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第四节  人际信任与社会信任</a:t>
            </a:r>
          </a:p>
        </p:txBody>
      </p:sp>
      <p:grpSp>
        <p:nvGrpSpPr>
          <p:cNvPr id="2" name="组合 1"/>
          <p:cNvGrpSpPr/>
          <p:nvPr/>
        </p:nvGrpSpPr>
        <p:grpSpPr>
          <a:xfrm>
            <a:off x="292100" y="1747702"/>
            <a:ext cx="3156094" cy="4688114"/>
            <a:chOff x="3956905" y="1873252"/>
            <a:chExt cx="3156094" cy="4688114"/>
          </a:xfrm>
        </p:grpSpPr>
        <p:sp>
          <p:nvSpPr>
            <p:cNvPr id="24" name="上箭头 7">
              <a:extLst>
                <a:ext uri="{FF2B5EF4-FFF2-40B4-BE49-F238E27FC236}">
                  <a16:creationId xmlns:a16="http://schemas.microsoft.com/office/drawing/2014/main" id="{C33AA598-CC81-4016-A3F5-20E23605B772}"/>
                </a:ext>
              </a:extLst>
            </p:cNvPr>
            <p:cNvSpPr/>
            <p:nvPr/>
          </p:nvSpPr>
          <p:spPr>
            <a:xfrm>
              <a:off x="4788666" y="2403020"/>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60号-檀宋" panose="00000500000000000000" pitchFamily="2" charset="-122"/>
                <a:ea typeface="字魂160号-檀宋" panose="00000500000000000000" pitchFamily="2" charset="-122"/>
                <a:sym typeface="字魂160号-檀宋" panose="00000500000000000000" pitchFamily="2" charset="-122"/>
              </a:endParaRPr>
            </a:p>
          </p:txBody>
        </p:sp>
        <p:sp>
          <p:nvSpPr>
            <p:cNvPr id="26" name="上箭头 9">
              <a:extLst>
                <a:ext uri="{FF2B5EF4-FFF2-40B4-BE49-F238E27FC236}">
                  <a16:creationId xmlns:a16="http://schemas.microsoft.com/office/drawing/2014/main" id="{16A0F201-3B18-448C-846F-9B0FFB89E1F4}"/>
                </a:ext>
              </a:extLst>
            </p:cNvPr>
            <p:cNvSpPr/>
            <p:nvPr/>
          </p:nvSpPr>
          <p:spPr>
            <a:xfrm>
              <a:off x="6060932" y="3419020"/>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60号-檀宋" panose="00000500000000000000" pitchFamily="2" charset="-122"/>
                <a:ea typeface="字魂160号-檀宋" panose="00000500000000000000" pitchFamily="2" charset="-122"/>
                <a:sym typeface="字魂160号-檀宋" panose="00000500000000000000" pitchFamily="2" charset="-122"/>
              </a:endParaRPr>
            </a:p>
          </p:txBody>
        </p:sp>
        <p:sp>
          <p:nvSpPr>
            <p:cNvPr id="27" name="上箭头 10">
              <a:extLst>
                <a:ext uri="{FF2B5EF4-FFF2-40B4-BE49-F238E27FC236}">
                  <a16:creationId xmlns:a16="http://schemas.microsoft.com/office/drawing/2014/main" id="{B7A773B0-F5F5-4430-897E-6DA998C8AF0C}"/>
                </a:ext>
              </a:extLst>
            </p:cNvPr>
            <p:cNvSpPr/>
            <p:nvPr/>
          </p:nvSpPr>
          <p:spPr>
            <a:xfrm>
              <a:off x="5463540" y="1873252"/>
              <a:ext cx="820057" cy="3911598"/>
            </a:xfrm>
            <a:prstGeom prst="upArrow">
              <a:avLst>
                <a:gd name="adj1" fmla="val 50000"/>
                <a:gd name="adj2" fmla="val 180974"/>
              </a:avLst>
            </a:prstGeom>
            <a:solidFill>
              <a:srgbClr val="D686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60号-檀宋" panose="00000500000000000000" pitchFamily="2" charset="-122"/>
                <a:ea typeface="字魂160号-檀宋" panose="00000500000000000000" pitchFamily="2" charset="-122"/>
                <a:sym typeface="字魂160号-檀宋" panose="00000500000000000000" pitchFamily="2" charset="-122"/>
              </a:endParaRPr>
            </a:p>
          </p:txBody>
        </p:sp>
        <p:sp>
          <p:nvSpPr>
            <p:cNvPr id="28" name="任意多边形 11">
              <a:extLst>
                <a:ext uri="{FF2B5EF4-FFF2-40B4-BE49-F238E27FC236}">
                  <a16:creationId xmlns:a16="http://schemas.microsoft.com/office/drawing/2014/main" id="{C7D092B3-B11A-43FB-A1F3-A88E0B9C3770}"/>
                </a:ext>
              </a:extLst>
            </p:cNvPr>
            <p:cNvSpPr/>
            <p:nvPr/>
          </p:nvSpPr>
          <p:spPr>
            <a:xfrm>
              <a:off x="3956905" y="5770334"/>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160号-檀宋" panose="00000500000000000000" pitchFamily="2" charset="-122"/>
                <a:ea typeface="字魂160号-檀宋" panose="00000500000000000000" pitchFamily="2" charset="-122"/>
                <a:sym typeface="字魂160号-檀宋" panose="00000500000000000000" pitchFamily="2" charset="-122"/>
              </a:endParaRPr>
            </a:p>
          </p:txBody>
        </p:sp>
        <p:sp>
          <p:nvSpPr>
            <p:cNvPr id="30" name="任意多边形 13">
              <a:extLst>
                <a:ext uri="{FF2B5EF4-FFF2-40B4-BE49-F238E27FC236}">
                  <a16:creationId xmlns:a16="http://schemas.microsoft.com/office/drawing/2014/main" id="{3744009D-E664-4178-89E2-9AA42F13DC07}"/>
                </a:ext>
              </a:extLst>
            </p:cNvPr>
            <p:cNvSpPr/>
            <p:nvPr/>
          </p:nvSpPr>
          <p:spPr>
            <a:xfrm>
              <a:off x="5548213" y="5726091"/>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D68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60号-檀宋" panose="00000500000000000000" pitchFamily="2" charset="-122"/>
                <a:ea typeface="字魂160号-檀宋" panose="00000500000000000000" pitchFamily="2" charset="-122"/>
                <a:sym typeface="字魂160号-檀宋" panose="00000500000000000000" pitchFamily="2" charset="-122"/>
              </a:endParaRPr>
            </a:p>
          </p:txBody>
        </p:sp>
        <p:sp>
          <p:nvSpPr>
            <p:cNvPr id="31" name="任意多边形 14">
              <a:extLst>
                <a:ext uri="{FF2B5EF4-FFF2-40B4-BE49-F238E27FC236}">
                  <a16:creationId xmlns:a16="http://schemas.microsoft.com/office/drawing/2014/main" id="{79B4B412-41B6-42A8-BB21-48C33DA3C99D}"/>
                </a:ext>
              </a:extLst>
            </p:cNvPr>
            <p:cNvSpPr/>
            <p:nvPr/>
          </p:nvSpPr>
          <p:spPr>
            <a:xfrm flipH="1">
              <a:off x="6254771" y="5770334"/>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60号-檀宋" panose="00000500000000000000" pitchFamily="2" charset="-122"/>
                <a:ea typeface="字魂160号-檀宋" panose="00000500000000000000" pitchFamily="2" charset="-122"/>
                <a:sym typeface="字魂160号-檀宋" panose="00000500000000000000" pitchFamily="2" charset="-122"/>
              </a:endParaRPr>
            </a:p>
          </p:txBody>
        </p:sp>
        <p:sp>
          <p:nvSpPr>
            <p:cNvPr id="32" name="文本框 31">
              <a:extLst>
                <a:ext uri="{FF2B5EF4-FFF2-40B4-BE49-F238E27FC236}">
                  <a16:creationId xmlns:a16="http://schemas.microsoft.com/office/drawing/2014/main" id="{3AA8C48D-E371-4D66-95A7-3E470FA1C642}"/>
                </a:ext>
              </a:extLst>
            </p:cNvPr>
            <p:cNvSpPr txBox="1"/>
            <p:nvPr/>
          </p:nvSpPr>
          <p:spPr>
            <a:xfrm>
              <a:off x="5645240" y="2341642"/>
              <a:ext cx="469408" cy="3831818"/>
            </a:xfrm>
            <a:prstGeom prst="rect">
              <a:avLst/>
            </a:prstGeom>
            <a:noFill/>
          </p:spPr>
          <p:txBody>
            <a:bodyPr wrap="square">
              <a:spAutoFit/>
            </a:bodyPr>
            <a:lstStyle/>
            <a:p>
              <a:pPr lvl="0" algn="ctr">
                <a:lnSpc>
                  <a:spcPct val="150000"/>
                </a:lnSpc>
                <a:defRPr/>
              </a:pPr>
              <a:r>
                <a:rPr lang="zh-CN" altLang="en-US"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人际信任与社会信任</a:t>
              </a:r>
              <a:endPar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sp>
        <p:nvSpPr>
          <p:cNvPr id="33" name="PA_文本框 3">
            <a:extLst>
              <a:ext uri="{FF2B5EF4-FFF2-40B4-BE49-F238E27FC236}">
                <a16:creationId xmlns:a16="http://schemas.microsoft.com/office/drawing/2014/main" id="{7760AE0F-D914-451C-85E3-A7B31DA4981F}"/>
              </a:ext>
            </a:extLst>
          </p:cNvPr>
          <p:cNvSpPr txBox="1">
            <a:spLocks/>
          </p:cNvSpPr>
          <p:nvPr>
            <p:custDataLst>
              <p:tags r:id="rId1"/>
            </p:custDataLst>
          </p:nvPr>
        </p:nvSpPr>
        <p:spPr>
          <a:xfrm>
            <a:off x="3448194" y="1808117"/>
            <a:ext cx="7696326" cy="3647152"/>
          </a:xfrm>
          <a:prstGeom prst="rect">
            <a:avLst/>
          </a:prstGeom>
          <a:noFill/>
        </p:spPr>
        <p:txBody>
          <a:bodyPr wrap="square" rtlCol="0">
            <a:spAutoFit/>
          </a:bodyPr>
          <a:lstStyle/>
          <a:p>
            <a:pPr lvl="0" algn="just">
              <a:lnSpc>
                <a:spcPct val="150000"/>
              </a:lnSpc>
              <a:defRPr/>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      传统中国社会是以农耕经济为主体的乡土社会，血缘关系、地缘关系、业缘关系高度交叉重叠，人与人之间相互依赖，相互依靠，信任成为一种典型的社会资源。</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50000"/>
              </a:lnSpc>
              <a:spcBef>
                <a:spcPts val="1800"/>
              </a:spcBef>
              <a:defRPr/>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      随着市场化、城市化和全球化的不断深入，社会流动加剧，由原有的熟人社会逐渐迈向了陌生人社会，这就需要在人际信任的基础上不断完善社会信任。</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extLst>
      <p:ext uri="{BB962C8B-B14F-4D97-AF65-F5344CB8AC3E}">
        <p14:creationId xmlns:p14="http://schemas.microsoft.com/office/powerpoint/2010/main" val="2351385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D9C2257-E87D-4FAE-B558-F3BF1F167842}"/>
              </a:ext>
            </a:extLst>
          </p:cNvPr>
          <p:cNvGrpSpPr/>
          <p:nvPr/>
        </p:nvGrpSpPr>
        <p:grpSpPr>
          <a:xfrm>
            <a:off x="204811" y="126601"/>
            <a:ext cx="13446782" cy="6585572"/>
            <a:chOff x="204811" y="126601"/>
            <a:chExt cx="13446782" cy="6585572"/>
          </a:xfrm>
        </p:grpSpPr>
        <p:cxnSp>
          <p:nvCxnSpPr>
            <p:cNvPr id="4" name="直接连接符 3">
              <a:extLst>
                <a:ext uri="{FF2B5EF4-FFF2-40B4-BE49-F238E27FC236}">
                  <a16:creationId xmlns:a16="http://schemas.microsoft.com/office/drawing/2014/main" id="{29181965-C3B3-43CC-BF29-D14AB9737304}"/>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5" name="直接连接符 4">
              <a:extLst>
                <a:ext uri="{FF2B5EF4-FFF2-40B4-BE49-F238E27FC236}">
                  <a16:creationId xmlns:a16="http://schemas.microsoft.com/office/drawing/2014/main" id="{D9E21F29-02A0-4536-B23E-9CCE3719C31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7" name="íṧļïdé">
              <a:extLst>
                <a:ext uri="{FF2B5EF4-FFF2-40B4-BE49-F238E27FC236}">
                  <a16:creationId xmlns:a16="http://schemas.microsoft.com/office/drawing/2014/main" id="{93182952-B34D-4A63-B650-085BE9A2DB20}"/>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grpSp>
          <p:nvGrpSpPr>
            <p:cNvPr id="16" name="组合 15">
              <a:extLst>
                <a:ext uri="{FF2B5EF4-FFF2-40B4-BE49-F238E27FC236}">
                  <a16:creationId xmlns:a16="http://schemas.microsoft.com/office/drawing/2014/main" id="{510DE854-DDF9-435A-978F-43DDEF336553}"/>
                </a:ext>
              </a:extLst>
            </p:cNvPr>
            <p:cNvGrpSpPr/>
            <p:nvPr/>
          </p:nvGrpSpPr>
          <p:grpSpPr>
            <a:xfrm>
              <a:off x="204811" y="126601"/>
              <a:ext cx="1966889" cy="305197"/>
              <a:chOff x="306410" y="1828002"/>
              <a:chExt cx="5429253" cy="900955"/>
            </a:xfrm>
          </p:grpSpPr>
          <p:grpSp>
            <p:nvGrpSpPr>
              <p:cNvPr id="14" name="组合 13">
                <a:extLst>
                  <a:ext uri="{FF2B5EF4-FFF2-40B4-BE49-F238E27FC236}">
                    <a16:creationId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8" name="组合 7">
                  <a:extLst>
                    <a:ext uri="{FF2B5EF4-FFF2-40B4-BE49-F238E27FC236}">
                      <a16:creationId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9" name="椭圆 8">
                    <a:extLst>
                      <a:ext uri="{FF2B5EF4-FFF2-40B4-BE49-F238E27FC236}">
                        <a16:creationId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0" name="椭圆 9">
                    <a:extLst>
                      <a:ext uri="{FF2B5EF4-FFF2-40B4-BE49-F238E27FC236}">
                        <a16:creationId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1" name="椭圆 10">
                    <a:extLst>
                      <a:ext uri="{FF2B5EF4-FFF2-40B4-BE49-F238E27FC236}">
                        <a16:creationId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3" name="椭圆 12">
                  <a:extLst>
                    <a:ext uri="{FF2B5EF4-FFF2-40B4-BE49-F238E27FC236}">
                      <a16:creationId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5" name="椭圆 14">
                <a:extLst>
                  <a:ext uri="{FF2B5EF4-FFF2-40B4-BE49-F238E27FC236}">
                    <a16:creationId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17" name="îṥḷîďe">
            <a:extLst>
              <a:ext uri="{FF2B5EF4-FFF2-40B4-BE49-F238E27FC236}">
                <a16:creationId xmlns:a16="http://schemas.microsoft.com/office/drawing/2014/main" id="{A698D28A-4046-40DE-A628-69A54CD3182F}"/>
              </a:ext>
            </a:extLst>
          </p:cNvPr>
          <p:cNvSpPr/>
          <p:nvPr/>
        </p:nvSpPr>
        <p:spPr>
          <a:xfrm>
            <a:off x="1056660" y="2081402"/>
            <a:ext cx="10098178" cy="3446425"/>
          </a:xfrm>
          <a:prstGeom prst="roundRect">
            <a:avLst>
              <a:gd name="adj" fmla="val 5574"/>
            </a:avLst>
          </a:prstGeom>
          <a:solidFill>
            <a:schemeClr val="bg1"/>
          </a:solidFill>
          <a:ln w="12700">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endParaRPr lang="zh-CN" altLang="en-US" sz="1600" b="1" dirty="0">
              <a:solidFill>
                <a:schemeClr val="tx1">
                  <a:lumMod val="85000"/>
                  <a:lumOff val="15000"/>
                </a:schemeClr>
              </a:solidFill>
            </a:endParaRPr>
          </a:p>
        </p:txBody>
      </p:sp>
      <p:grpSp>
        <p:nvGrpSpPr>
          <p:cNvPr id="18" name="组合 17">
            <a:extLst>
              <a:ext uri="{FF2B5EF4-FFF2-40B4-BE49-F238E27FC236}">
                <a16:creationId xmlns:a16="http://schemas.microsoft.com/office/drawing/2014/main" id="{E7740CEB-FACC-404B-8DDB-5B23EC8C13D6}"/>
              </a:ext>
            </a:extLst>
          </p:cNvPr>
          <p:cNvGrpSpPr/>
          <p:nvPr/>
        </p:nvGrpSpPr>
        <p:grpSpPr>
          <a:xfrm>
            <a:off x="1056660" y="1278201"/>
            <a:ext cx="2162532" cy="688568"/>
            <a:chOff x="1056660" y="1278201"/>
            <a:chExt cx="2162532" cy="688568"/>
          </a:xfrm>
        </p:grpSpPr>
        <p:sp>
          <p:nvSpPr>
            <p:cNvPr id="19" name="Retângulo 23">
              <a:extLst>
                <a:ext uri="{FF2B5EF4-FFF2-40B4-BE49-F238E27FC236}">
                  <a16:creationId xmlns:a16="http://schemas.microsoft.com/office/drawing/2014/main" id="{D325ED98-08D6-4D06-B536-4161E5971470}"/>
                </a:ext>
              </a:extLst>
            </p:cNvPr>
            <p:cNvSpPr/>
            <p:nvPr/>
          </p:nvSpPr>
          <p:spPr>
            <a:xfrm rot="16200000">
              <a:off x="2073464" y="821041"/>
              <a:ext cx="128924" cy="2162532"/>
            </a:xfrm>
            <a:prstGeom prst="rect">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dirty="0"/>
            </a:p>
          </p:txBody>
        </p:sp>
        <p:sp>
          <p:nvSpPr>
            <p:cNvPr id="20" name="文本框 19">
              <a:extLst>
                <a:ext uri="{FF2B5EF4-FFF2-40B4-BE49-F238E27FC236}">
                  <a16:creationId xmlns:a16="http://schemas.microsoft.com/office/drawing/2014/main" id="{2EF4CB45-DE83-4B7A-9E95-186F288D2A67}"/>
                </a:ext>
              </a:extLst>
            </p:cNvPr>
            <p:cNvSpPr txBox="1"/>
            <p:nvPr/>
          </p:nvSpPr>
          <p:spPr>
            <a:xfrm>
              <a:off x="1292181" y="1278201"/>
              <a:ext cx="1691489"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思  考  题</a:t>
              </a:r>
            </a:p>
          </p:txBody>
        </p:sp>
      </p:grpSp>
      <p:sp>
        <p:nvSpPr>
          <p:cNvPr id="21" name="矩形 20">
            <a:extLst>
              <a:ext uri="{FF2B5EF4-FFF2-40B4-BE49-F238E27FC236}">
                <a16:creationId xmlns:a16="http://schemas.microsoft.com/office/drawing/2014/main" id="{78CB16CA-93DB-4008-868F-453341BAF5A7}"/>
              </a:ext>
            </a:extLst>
          </p:cNvPr>
          <p:cNvSpPr/>
          <p:nvPr/>
        </p:nvSpPr>
        <p:spPr>
          <a:xfrm>
            <a:off x="1374688" y="2711453"/>
            <a:ext cx="9442624" cy="1615827"/>
          </a:xfrm>
          <a:prstGeom prst="rect">
            <a:avLst/>
          </a:prstGeom>
        </p:spPr>
        <p:txBody>
          <a:bodyPr wrap="square">
            <a:spAutoFit/>
          </a:bodyPr>
          <a:lstStyle/>
          <a:p>
            <a:pPr marL="457200" indent="-457200" algn="just">
              <a:lnSpc>
                <a:spcPct val="150000"/>
              </a:lnSpc>
              <a:buAutoNum type="arabicPeriod"/>
            </a:pPr>
            <a:r>
              <a:rPr lang="zh-CN" altLang="en-US" sz="2200" dirty="0">
                <a:latin typeface="微软雅黑" panose="020B0503020204020204" pitchFamily="34" charset="-122"/>
                <a:ea typeface="微软雅黑" panose="020B0503020204020204" pitchFamily="34" charset="-122"/>
              </a:rPr>
              <a:t>请思考中国人人际关系的建构方式与运作特点。</a:t>
            </a:r>
            <a:endParaRPr lang="en-US" altLang="zh-CN" sz="2200" dirty="0">
              <a:latin typeface="微软雅黑" panose="020B0503020204020204" pitchFamily="34" charset="-122"/>
              <a:ea typeface="微软雅黑" panose="020B0503020204020204" pitchFamily="34" charset="-122"/>
            </a:endParaRPr>
          </a:p>
          <a:p>
            <a:pPr marL="457200" indent="-457200" algn="just">
              <a:lnSpc>
                <a:spcPct val="150000"/>
              </a:lnSpc>
              <a:buAutoNum type="arabicPeriod"/>
            </a:pPr>
            <a:endParaRPr lang="en-US" altLang="zh-CN" sz="2200" dirty="0">
              <a:latin typeface="微软雅黑" panose="020B0503020204020204" pitchFamily="34" charset="-122"/>
              <a:ea typeface="微软雅黑" panose="020B0503020204020204" pitchFamily="34" charset="-122"/>
            </a:endParaRPr>
          </a:p>
          <a:p>
            <a:pPr marL="457200" indent="-457200" algn="just">
              <a:lnSpc>
                <a:spcPct val="150000"/>
              </a:lnSpc>
              <a:buAutoNum type="arabicPeriod"/>
            </a:pPr>
            <a:r>
              <a:rPr lang="zh-CN" altLang="en-US" sz="2200" dirty="0">
                <a:latin typeface="微软雅黑" panose="020B0503020204020204" pitchFamily="34" charset="-122"/>
                <a:ea typeface="微软雅黑" panose="020B0503020204020204" pitchFamily="34" charset="-122"/>
              </a:rPr>
              <a:t>社会信任与人际信任的区别与联系？</a:t>
            </a:r>
          </a:p>
        </p:txBody>
      </p:sp>
    </p:spTree>
    <p:extLst>
      <p:ext uri="{BB962C8B-B14F-4D97-AF65-F5344CB8AC3E}">
        <p14:creationId xmlns:p14="http://schemas.microsoft.com/office/powerpoint/2010/main" val="426209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8748" y="1251855"/>
            <a:ext cx="4992837" cy="4953000"/>
          </a:xfrm>
        </p:spPr>
        <p:txBody>
          <a:bodyPr>
            <a:normAutofit/>
          </a:bodyPr>
          <a:lstStyle/>
          <a:p>
            <a:pPr marL="0" indent="0">
              <a:lnSpc>
                <a:spcPct val="150000"/>
              </a:lnSpc>
              <a:spcAft>
                <a:spcPts val="1200"/>
              </a:spcAft>
              <a:buNone/>
            </a:pPr>
            <a:r>
              <a:rPr lang="zh-CN" altLang="en-US" sz="2600" b="1" dirty="0">
                <a:solidFill>
                  <a:srgbClr val="FF0000"/>
                </a:solidFill>
              </a:rPr>
              <a:t>对因紧密生活在一起而获利的动物来说，在乐群性上得分最高的个体将最可能逃脱各种危险，而对其同伴关心最少的人，以及那些独来独往的人，将会大量灭绝。</a:t>
            </a:r>
            <a:endParaRPr lang="en-US" altLang="zh-CN" sz="2600" b="1" dirty="0">
              <a:solidFill>
                <a:srgbClr val="FF0000"/>
              </a:solidFill>
            </a:endParaRPr>
          </a:p>
          <a:p>
            <a:pPr marL="0" indent="0">
              <a:lnSpc>
                <a:spcPct val="150000"/>
              </a:lnSpc>
              <a:spcAft>
                <a:spcPts val="1200"/>
              </a:spcAft>
              <a:buNone/>
            </a:pPr>
            <a:r>
              <a:rPr lang="en-US" altLang="zh-CN" sz="2600" b="1" dirty="0">
                <a:solidFill>
                  <a:srgbClr val="FF0000"/>
                </a:solidFill>
              </a:rPr>
              <a:t>          ——</a:t>
            </a:r>
            <a:r>
              <a:rPr lang="zh-CN" altLang="en-US" sz="2600" b="1" dirty="0">
                <a:solidFill>
                  <a:srgbClr val="FF0000"/>
                </a:solidFill>
              </a:rPr>
              <a:t>查尔斯</a:t>
            </a:r>
            <a:r>
              <a:rPr lang="en-US" altLang="zh-CN" sz="2600" b="1" dirty="0">
                <a:solidFill>
                  <a:srgbClr val="FF0000"/>
                </a:solidFill>
              </a:rPr>
              <a:t>·</a:t>
            </a:r>
            <a:r>
              <a:rPr lang="zh-CN" altLang="en-US" sz="2600" b="1" dirty="0">
                <a:solidFill>
                  <a:srgbClr val="FF0000"/>
                </a:solidFill>
              </a:rPr>
              <a:t>罗伯特</a:t>
            </a:r>
            <a:r>
              <a:rPr lang="en-US" altLang="zh-CN" sz="2600" b="1" dirty="0">
                <a:solidFill>
                  <a:srgbClr val="FF0000"/>
                </a:solidFill>
              </a:rPr>
              <a:t>·</a:t>
            </a:r>
            <a:r>
              <a:rPr lang="zh-CN" altLang="en-US" sz="2600" b="1" dirty="0">
                <a:solidFill>
                  <a:srgbClr val="FF0000"/>
                </a:solidFill>
              </a:rPr>
              <a:t>达尔文</a:t>
            </a:r>
            <a:endParaRPr lang="en-US" altLang="zh-CN" sz="2600" b="1" dirty="0">
              <a:solidFill>
                <a:srgbClr val="FF0000"/>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585" y="1122325"/>
            <a:ext cx="4762500" cy="4810125"/>
          </a:xfrm>
          <a:prstGeom prst="rect">
            <a:avLst/>
          </a:prstGeom>
        </p:spPr>
      </p:pic>
    </p:spTree>
    <p:extLst>
      <p:ext uri="{BB962C8B-B14F-4D97-AF65-F5344CB8AC3E}">
        <p14:creationId xmlns:p14="http://schemas.microsoft.com/office/powerpoint/2010/main" val="82080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a:extLst>
              <a:ext uri="{FF2B5EF4-FFF2-40B4-BE49-F238E27FC236}">
                <a16:creationId xmlns:a16="http://schemas.microsoft.com/office/drawing/2014/main" id="{765F4FBA-CA62-4283-8823-E43B3E5DD5D0}"/>
              </a:ext>
            </a:extLst>
          </p:cNvPr>
          <p:cNvSpPr txBox="1">
            <a:spLocks/>
          </p:cNvSpPr>
          <p:nvPr>
            <p:custDataLst>
              <p:tags r:id="rId1"/>
            </p:custDataLst>
          </p:nvPr>
        </p:nvSpPr>
        <p:spPr>
          <a:xfrm>
            <a:off x="659478" y="1506737"/>
            <a:ext cx="10732072" cy="3939540"/>
          </a:xfrm>
          <a:prstGeom prst="rect">
            <a:avLst/>
          </a:prstGeom>
          <a:noFill/>
        </p:spPr>
        <p:txBody>
          <a:bodyPr wrap="square"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cs typeface="宋体" panose="02010600030101010101" pitchFamily="2" charset="-122"/>
                <a:sym typeface="+mn-ea"/>
              </a:rPr>
              <a:t>一、人际关系的本质</a:t>
            </a:r>
            <a:endParaRPr lang="en-US" altLang="zh-CN" sz="2800" b="1" dirty="0">
              <a:latin typeface="微软雅黑" panose="020B0503020204020204" pitchFamily="34" charset="-122"/>
              <a:ea typeface="微软雅黑" panose="020B0503020204020204" pitchFamily="34" charset="-122"/>
              <a:cs typeface="宋体" panose="02010600030101010101" pitchFamily="2" charset="-122"/>
              <a:sym typeface="+mn-ea"/>
            </a:endParaRPr>
          </a:p>
          <a:p>
            <a:pPr algn="just"/>
            <a:endParaRPr lang="en-US" altLang="zh-CN" sz="2800" b="1" dirty="0">
              <a:latin typeface="微软雅黑" panose="020B0503020204020204" pitchFamily="34" charset="-122"/>
              <a:ea typeface="微软雅黑" panose="020B0503020204020204" pitchFamily="34" charset="-122"/>
              <a:cs typeface="宋体" panose="02010600030101010101" pitchFamily="2" charset="-122"/>
              <a:sym typeface="+mn-ea"/>
            </a:endParaRPr>
          </a:p>
          <a:p>
            <a:pPr algn="just">
              <a:lnSpc>
                <a:spcPct val="15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人际关系是人们在共同活动中彼此为寻求满足各种需要而建立起来的相互间的心理关系。</a:t>
            </a:r>
            <a:endParaRPr lang="en-US" altLang="zh-CN" sz="2400" dirty="0">
              <a:solidFill>
                <a:srgbClr val="D9793F"/>
              </a:solidFill>
              <a:latin typeface="微软雅黑" panose="020B0503020204020204" pitchFamily="34" charset="-122"/>
              <a:ea typeface="微软雅黑" panose="020B0503020204020204" pitchFamily="34" charset="-122"/>
              <a:sym typeface="+mn-ea"/>
            </a:endParaRPr>
          </a:p>
          <a:p>
            <a:pPr algn="just">
              <a:lnSpc>
                <a:spcPct val="150000"/>
              </a:lnSpc>
            </a:pPr>
            <a:endParaRPr lang="en-US" altLang="zh-CN" sz="2400" dirty="0">
              <a:solidFill>
                <a:srgbClr val="D9793F"/>
              </a:solidFill>
              <a:latin typeface="微软雅黑" panose="020B0503020204020204" pitchFamily="34" charset="-122"/>
              <a:ea typeface="微软雅黑" panose="020B0503020204020204" pitchFamily="34" charset="-122"/>
              <a:sym typeface="+mn-ea"/>
            </a:endParaRPr>
          </a:p>
          <a:p>
            <a:pPr algn="just">
              <a:lnSpc>
                <a:spcPct val="150000"/>
              </a:lnSpc>
            </a:pPr>
            <a:r>
              <a:rPr lang="en-US" altLang="zh-CN"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solidFill>
                  <a:srgbClr val="D9793F"/>
                </a:solidFill>
                <a:latin typeface="微软雅黑" panose="020B0503020204020204" pitchFamily="34" charset="-122"/>
                <a:ea typeface="微软雅黑" panose="020B0503020204020204" pitchFamily="34" charset="-122"/>
                <a:sym typeface="+mn-ea"/>
              </a:rPr>
              <a:t>人是社会性的动物，具有合群与群居的倾向。人际关系是社会互动中的主要形式。</a:t>
            </a:r>
            <a:endParaRPr lang="en-US" altLang="zh-CN" sz="2400" dirty="0">
              <a:solidFill>
                <a:srgbClr val="FFFFFF"/>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a:extLst>
              <a:ext uri="{FF2B5EF4-FFF2-40B4-BE49-F238E27FC236}">
                <a16:creationId xmlns:a16="http://schemas.microsoft.com/office/drawing/2014/main" id="{6585AB84-E084-496D-B102-4AA062018349}"/>
              </a:ext>
            </a:extLst>
          </p:cNvPr>
          <p:cNvSpPr/>
          <p:nvPr/>
        </p:nvSpPr>
        <p:spPr>
          <a:xfrm>
            <a:off x="1964787" y="818714"/>
            <a:ext cx="406072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第一节  人际关系的基本形式</a:t>
            </a:r>
          </a:p>
        </p:txBody>
      </p:sp>
    </p:spTree>
    <p:extLst>
      <p:ext uri="{BB962C8B-B14F-4D97-AF65-F5344CB8AC3E}">
        <p14:creationId xmlns:p14="http://schemas.microsoft.com/office/powerpoint/2010/main" val="217039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a:extLst>
              <a:ext uri="{FF2B5EF4-FFF2-40B4-BE49-F238E27FC236}">
                <a16:creationId xmlns:a16="http://schemas.microsoft.com/office/drawing/2014/main" id="{6585AB84-E084-496D-B102-4AA062018349}"/>
              </a:ext>
            </a:extLst>
          </p:cNvPr>
          <p:cNvSpPr/>
          <p:nvPr/>
        </p:nvSpPr>
        <p:spPr>
          <a:xfrm>
            <a:off x="1964787" y="818714"/>
            <a:ext cx="406072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第一节  人际关系的基本形式</a:t>
            </a:r>
          </a:p>
        </p:txBody>
      </p:sp>
      <p:sp>
        <p:nvSpPr>
          <p:cNvPr id="19" name="文本框 18">
            <a:extLst>
              <a:ext uri="{FF2B5EF4-FFF2-40B4-BE49-F238E27FC236}">
                <a16:creationId xmlns:a16="http://schemas.microsoft.com/office/drawing/2014/main" id="{F41394C9-81A7-4AEF-B9D4-2A45A67F7073}"/>
              </a:ext>
            </a:extLst>
          </p:cNvPr>
          <p:cNvSpPr txBox="1"/>
          <p:nvPr/>
        </p:nvSpPr>
        <p:spPr>
          <a:xfrm>
            <a:off x="941329" y="1426499"/>
            <a:ext cx="9951084" cy="4524315"/>
          </a:xfrm>
          <a:prstGeom prst="rect">
            <a:avLst/>
          </a:prstGeom>
          <a:noFill/>
        </p:spPr>
        <p:txBody>
          <a:bodyPr wrap="square">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二、</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人际关系的分类方式：</a:t>
            </a:r>
          </a:p>
          <a:p>
            <a:pPr marL="285750" indent="-285750">
              <a:lnSpc>
                <a:spcPct val="200000"/>
              </a:lnSpc>
              <a:buFont typeface="Arial" panose="020B0604020202020204" pitchFamily="34" charset="0"/>
              <a:buChar char="•"/>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根据个体扮演的不同角色（夫妻关系、亲子关系、师生关系、同学关系、朋友关系等）；</a:t>
            </a:r>
          </a:p>
          <a:p>
            <a:pPr marL="285750" indent="-285750">
              <a:lnSpc>
                <a:spcPct val="200000"/>
              </a:lnSpc>
              <a:buFont typeface="Arial" panose="020B0604020202020204" pitchFamily="34" charset="0"/>
              <a:buChar char="•"/>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根据关系的情感表现性质的不同（亲密关系、疏远关系、敌对关系等）；</a:t>
            </a:r>
          </a:p>
          <a:p>
            <a:pPr marL="285750" indent="-285750">
              <a:lnSpc>
                <a:spcPct val="200000"/>
              </a:lnSpc>
              <a:buFont typeface="Arial" panose="020B0604020202020204" pitchFamily="34" charset="0"/>
              <a:buChar char="•"/>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根据关系中所包含的需求性质的不同（工具性关系和情感性关系）；</a:t>
            </a:r>
          </a:p>
          <a:p>
            <a:pPr marL="285750" indent="-285750">
              <a:lnSpc>
                <a:spcPct val="200000"/>
              </a:lnSpc>
              <a:buFont typeface="Arial" panose="020B0604020202020204" pitchFamily="34" charset="0"/>
              <a:buChar char="•"/>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根据关系持续时间长短的不同（长期关系与临时关系）。</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3980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latin typeface="华文中宋" panose="02010600040101010101" pitchFamily="2" charset="-122"/>
                <a:ea typeface="华文中宋" panose="02010600040101010101" pitchFamily="2" charset="-122"/>
              </a:rPr>
              <a:t>第二节</a:t>
            </a:r>
          </a:p>
        </p:txBody>
      </p:sp>
      <p:sp>
        <p:nvSpPr>
          <p:cNvPr id="6" name="文本占位符 5"/>
          <p:cNvSpPr>
            <a:spLocks noGrp="1"/>
          </p:cNvSpPr>
          <p:nvPr>
            <p:ph type="body" idx="1"/>
          </p:nvPr>
        </p:nvSpPr>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人际吸引</a:t>
            </a:r>
            <a:endParaRPr lang="en-US" altLang="zh-CN" sz="32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/02</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0" name="矩形 9">
            <a:extLst>
              <a:ext uri="{FF2B5EF4-FFF2-40B4-BE49-F238E27FC236}">
                <a16:creationId xmlns:a16="http://schemas.microsoft.com/office/drawing/2014/main" id="{4EB6B2C9-C821-4B1C-A1E1-8BB4967FA773}"/>
              </a:ext>
            </a:extLst>
          </p:cNvPr>
          <p:cNvSpPr/>
          <p:nvPr/>
        </p:nvSpPr>
        <p:spPr>
          <a:xfrm>
            <a:off x="6582563" y="1018540"/>
            <a:ext cx="4025461" cy="789190"/>
          </a:xfrm>
          <a:prstGeom prst="rect">
            <a:avLst/>
          </a:prstGeom>
        </p:spPr>
        <p:txBody>
          <a:bodyPr wrap="none">
            <a:spAutoFit/>
          </a:bodyPr>
          <a:lstStyle/>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第八章  人际关系</a:t>
            </a:r>
          </a:p>
        </p:txBody>
      </p:sp>
    </p:spTree>
    <p:extLst>
      <p:ext uri="{BB962C8B-B14F-4D97-AF65-F5344CB8AC3E}">
        <p14:creationId xmlns:p14="http://schemas.microsoft.com/office/powerpoint/2010/main" val="293071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a:extLst>
              <a:ext uri="{FF2B5EF4-FFF2-40B4-BE49-F238E27FC236}">
                <a16:creationId xmlns:a16="http://schemas.microsoft.com/office/drawing/2014/main" id="{765F4FBA-CA62-4283-8823-E43B3E5DD5D0}"/>
              </a:ext>
            </a:extLst>
          </p:cNvPr>
          <p:cNvSpPr txBox="1">
            <a:spLocks/>
          </p:cNvSpPr>
          <p:nvPr>
            <p:custDataLst>
              <p:tags r:id="rId1"/>
            </p:custDataLst>
          </p:nvPr>
        </p:nvSpPr>
        <p:spPr>
          <a:xfrm>
            <a:off x="733098" y="1705528"/>
            <a:ext cx="4364678" cy="5078313"/>
          </a:xfrm>
          <a:prstGeom prst="rect">
            <a:avLst/>
          </a:prstGeom>
          <a:noFill/>
        </p:spPr>
        <p:txBody>
          <a:bodyPr wrap="square" rtlCol="0">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一、人际吸引的概念</a:t>
            </a:r>
          </a:p>
          <a:p>
            <a:pPr>
              <a:lnSpc>
                <a:spcPct val="150000"/>
              </a:lnSpc>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人际吸引是人际关系中个体与他人之间情感上的相互喜欢、心理上的相互依赖、活动中的相互需要。人们彼此之间相互喜欢的积极情感是人际吸引的核心。</a:t>
            </a:r>
          </a:p>
          <a:p>
            <a:pPr marL="285750" indent="-285750" algn="just">
              <a:lnSpc>
                <a:spcPct val="150000"/>
              </a:lnSpc>
              <a:buFont typeface="Arial" panose="020B0604020202020204" pitchFamily="34" charset="0"/>
              <a:buChar char="•"/>
            </a:pPr>
            <a:endParaRPr lang="zh-CN" altLang="en-US" sz="2400" dirty="0">
              <a:solidFill>
                <a:schemeClr val="bg2">
                  <a:lumMod val="50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50000"/>
              </a:lnSpc>
            </a:pPr>
            <a:endParaRPr lang="en-US" altLang="zh-CN" sz="2400" dirty="0">
              <a:solidFill>
                <a:srgbClr val="FFFFFF"/>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a:extLst>
              <a:ext uri="{FF2B5EF4-FFF2-40B4-BE49-F238E27FC236}">
                <a16:creationId xmlns:a16="http://schemas.microsoft.com/office/drawing/2014/main" id="{6585AB84-E084-496D-B102-4AA062018349}"/>
              </a:ext>
            </a:extLst>
          </p:cNvPr>
          <p:cNvSpPr/>
          <p:nvPr/>
        </p:nvSpPr>
        <p:spPr>
          <a:xfrm>
            <a:off x="1964787" y="818714"/>
            <a:ext cx="270458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第二节 人 际 吸 引</a:t>
            </a:r>
          </a:p>
        </p:txBody>
      </p:sp>
      <p:sp>
        <p:nvSpPr>
          <p:cNvPr id="19" name="文本框 18">
            <a:extLst>
              <a:ext uri="{FF2B5EF4-FFF2-40B4-BE49-F238E27FC236}">
                <a16:creationId xmlns:a16="http://schemas.microsoft.com/office/drawing/2014/main" id="{F41394C9-81A7-4AEF-B9D4-2A45A67F7073}"/>
              </a:ext>
            </a:extLst>
          </p:cNvPr>
          <p:cNvSpPr txBox="1"/>
          <p:nvPr/>
        </p:nvSpPr>
        <p:spPr>
          <a:xfrm>
            <a:off x="5094510" y="1705528"/>
            <a:ext cx="6933363" cy="5078313"/>
          </a:xfrm>
          <a:prstGeom prst="rect">
            <a:avLst/>
          </a:prstGeom>
          <a:noFill/>
        </p:spPr>
        <p:txBody>
          <a:bodyPr wrap="square">
            <a:spAutoFit/>
          </a:bodyPr>
          <a:lstStyle/>
          <a:p>
            <a:pPr>
              <a:lnSpc>
                <a:spcPct val="150000"/>
              </a:lnSpc>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二、人际吸引的规则</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接近性：</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人们在生活中经常相互接近、互相熟悉，能增进彼此间了解，较易产生相互吸引。</a:t>
            </a:r>
          </a:p>
          <a:p>
            <a:pPr>
              <a:lnSpc>
                <a:spcPct val="150000"/>
              </a:lnSpc>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外表吸引力：</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在人际最初交往时，相貌是双方相互喜爱的重要因素。</a:t>
            </a:r>
          </a:p>
          <a:p>
            <a:pPr>
              <a:lnSpc>
                <a:spcPct val="150000"/>
              </a:lnSpc>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相似与互补：</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人们倾向于喜欢在态度、兴趣、价值观、背景和人格上与自己相似的人。</a:t>
            </a:r>
          </a:p>
          <a:p>
            <a:pPr>
              <a:lnSpc>
                <a:spcPct val="150000"/>
              </a:lnSpc>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互惠性：</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人们喜欢那些喜欢自己的人和回报。</a:t>
            </a:r>
          </a:p>
          <a:p>
            <a:pPr>
              <a:lnSpc>
                <a:spcPct val="150000"/>
              </a:lnSpc>
            </a:pP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6579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latin typeface="华文中宋" panose="02010600040101010101" pitchFamily="2" charset="-122"/>
                <a:ea typeface="华文中宋" panose="02010600040101010101" pitchFamily="2" charset="-122"/>
              </a:rPr>
              <a:t>第三节</a:t>
            </a:r>
          </a:p>
        </p:txBody>
      </p:sp>
      <p:sp>
        <p:nvSpPr>
          <p:cNvPr id="6" name="文本占位符 5"/>
          <p:cNvSpPr>
            <a:spLocks noGrp="1"/>
          </p:cNvSpPr>
          <p:nvPr>
            <p:ph type="body" idx="1"/>
          </p:nvPr>
        </p:nvSpPr>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情感与亲密关系</a:t>
            </a:r>
            <a:endParaRPr lang="en-US" altLang="zh-CN" sz="32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/03</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7" name="矩形 6">
            <a:extLst>
              <a:ext uri="{FF2B5EF4-FFF2-40B4-BE49-F238E27FC236}">
                <a16:creationId xmlns:a16="http://schemas.microsoft.com/office/drawing/2014/main" id="{5EF123A2-95A3-463C-812F-585697553A92}"/>
              </a:ext>
            </a:extLst>
          </p:cNvPr>
          <p:cNvSpPr/>
          <p:nvPr/>
        </p:nvSpPr>
        <p:spPr>
          <a:xfrm>
            <a:off x="6582563" y="1018540"/>
            <a:ext cx="4025461" cy="789190"/>
          </a:xfrm>
          <a:prstGeom prst="rect">
            <a:avLst/>
          </a:prstGeom>
        </p:spPr>
        <p:txBody>
          <a:bodyPr wrap="none">
            <a:spAutoFit/>
          </a:bodyPr>
          <a:lstStyle/>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第八章  人际关系</a:t>
            </a:r>
          </a:p>
        </p:txBody>
      </p:sp>
    </p:spTree>
    <p:extLst>
      <p:ext uri="{BB962C8B-B14F-4D97-AF65-F5344CB8AC3E}">
        <p14:creationId xmlns:p14="http://schemas.microsoft.com/office/powerpoint/2010/main" val="412103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第八章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a:extLst>
              <a:ext uri="{FF2B5EF4-FFF2-40B4-BE49-F238E27FC236}">
                <a16:creationId xmlns:a16="http://schemas.microsoft.com/office/drawing/2014/main" id="{765F4FBA-CA62-4283-8823-E43B3E5DD5D0}"/>
              </a:ext>
            </a:extLst>
          </p:cNvPr>
          <p:cNvSpPr txBox="1">
            <a:spLocks/>
          </p:cNvSpPr>
          <p:nvPr>
            <p:custDataLst>
              <p:tags r:id="rId1"/>
            </p:custDataLst>
          </p:nvPr>
        </p:nvSpPr>
        <p:spPr>
          <a:xfrm>
            <a:off x="531205" y="1705528"/>
            <a:ext cx="5000915" cy="2862322"/>
          </a:xfrm>
          <a:prstGeom prst="rect">
            <a:avLst/>
          </a:prstGeom>
          <a:noFill/>
        </p:spPr>
        <p:txBody>
          <a:bodyPr wrap="square" rtlCol="0">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一、人际关系中的友谊</a:t>
            </a:r>
          </a:p>
          <a:p>
            <a:pPr marL="285750" indent="-285750">
              <a:lnSpc>
                <a:spcPct val="150000"/>
              </a:lnSpc>
              <a:buFont typeface="Arial" panose="020B0604020202020204" pitchFamily="34" charset="0"/>
              <a:buChar char="•"/>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友谊是个体之间相互依赖的关系，它表现在个体之间自愿从事共同的活动，愿意为对方提供支持和帮助。</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a:extLst>
              <a:ext uri="{FF2B5EF4-FFF2-40B4-BE49-F238E27FC236}">
                <a16:creationId xmlns:a16="http://schemas.microsoft.com/office/drawing/2014/main" id="{6585AB84-E084-496D-B102-4AA062018349}"/>
              </a:ext>
            </a:extLst>
          </p:cNvPr>
          <p:cNvSpPr/>
          <p:nvPr/>
        </p:nvSpPr>
        <p:spPr>
          <a:xfrm>
            <a:off x="1964787" y="818714"/>
            <a:ext cx="344517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第三节  情感与亲密关系</a:t>
            </a:r>
          </a:p>
        </p:txBody>
      </p:sp>
      <p:sp>
        <p:nvSpPr>
          <p:cNvPr id="19" name="文本框 18">
            <a:extLst>
              <a:ext uri="{FF2B5EF4-FFF2-40B4-BE49-F238E27FC236}">
                <a16:creationId xmlns:a16="http://schemas.microsoft.com/office/drawing/2014/main" id="{F41394C9-81A7-4AEF-B9D4-2A45A67F7073}"/>
              </a:ext>
            </a:extLst>
          </p:cNvPr>
          <p:cNvSpPr txBox="1"/>
          <p:nvPr/>
        </p:nvSpPr>
        <p:spPr>
          <a:xfrm>
            <a:off x="5814768" y="1745720"/>
            <a:ext cx="5729531" cy="3647152"/>
          </a:xfrm>
          <a:prstGeom prst="rect">
            <a:avLst/>
          </a:prstGeom>
          <a:noFill/>
        </p:spPr>
        <p:txBody>
          <a:bodyPr wrap="square">
            <a:spAutoFit/>
          </a:bodyPr>
          <a:lstStyle/>
          <a:p>
            <a:pPr>
              <a:lnSpc>
                <a:spcPct val="150000"/>
              </a:lnSpc>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不同性别之间，不同文化背景中，友谊的模式有所不同</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Bef>
                <a:spcPts val="1800"/>
              </a:spcBef>
            </a:pP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男性的友谊</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vs </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女性的友谊</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西方社会的友谊 </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vs </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东方社会的友谊</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传统社会的友谊 </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vs </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现代社会的友谊</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1" name="直接连接符 20">
            <a:extLst>
              <a:ext uri="{FF2B5EF4-FFF2-40B4-BE49-F238E27FC236}">
                <a16:creationId xmlns:a16="http://schemas.microsoft.com/office/drawing/2014/main" id="{E6FB8BB2-7F56-42E9-8B86-37EE3EBFA3DB}"/>
              </a:ext>
            </a:extLst>
          </p:cNvPr>
          <p:cNvCxnSpPr>
            <a:cxnSpLocks/>
          </p:cNvCxnSpPr>
          <p:nvPr/>
        </p:nvCxnSpPr>
        <p:spPr>
          <a:xfrm>
            <a:off x="5532822" y="1705528"/>
            <a:ext cx="0" cy="4244560"/>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4901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社会心理学">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社会心理学" id="{09DFB0CC-3558-40C8-82B0-BDEC34A444CD}" vid="{1330D113-5CF1-4A21-BAD2-ED496E448C04}"/>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2015</TotalTime>
  <Words>1709</Words>
  <Application>Microsoft Macintosh PowerPoint</Application>
  <PresentationFormat>宽屏</PresentationFormat>
  <Paragraphs>205</Paragraphs>
  <Slides>22</Slides>
  <Notes>1</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22</vt:i4>
      </vt:variant>
    </vt:vector>
  </HeadingPairs>
  <TitlesOfParts>
    <vt:vector size="36" baseType="lpstr">
      <vt:lpstr>等线</vt:lpstr>
      <vt:lpstr>等线 Light</vt:lpstr>
      <vt:lpstr>华文新魏</vt:lpstr>
      <vt:lpstr>华文中宋</vt:lpstr>
      <vt:lpstr>楷体</vt:lpstr>
      <vt:lpstr>微软雅黑</vt:lpstr>
      <vt:lpstr>微软雅黑 Light</vt:lpstr>
      <vt:lpstr>字魂160号-檀宋</vt:lpstr>
      <vt:lpstr>Arial</vt:lpstr>
      <vt:lpstr>Impact</vt:lpstr>
      <vt:lpstr>Open Sans</vt:lpstr>
      <vt:lpstr>Office 主题​​</vt:lpstr>
      <vt:lpstr>社会心理学</vt:lpstr>
      <vt:lpstr>自定义设计方案</vt:lpstr>
      <vt:lpstr>PowerPoint 演示文稿</vt:lpstr>
      <vt:lpstr>第一节</vt:lpstr>
      <vt:lpstr>PowerPoint 演示文稿</vt:lpstr>
      <vt:lpstr>PowerPoint 演示文稿</vt:lpstr>
      <vt:lpstr>PowerPoint 演示文稿</vt:lpstr>
      <vt:lpstr>第二节</vt:lpstr>
      <vt:lpstr>PowerPoint 演示文稿</vt:lpstr>
      <vt:lpstr>第三节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Yuyi</dc:creator>
  <cp:lastModifiedBy>Lu Zhiyu</cp:lastModifiedBy>
  <cp:revision>106</cp:revision>
  <dcterms:created xsi:type="dcterms:W3CDTF">2021-12-04T01:25:21Z</dcterms:created>
  <dcterms:modified xsi:type="dcterms:W3CDTF">2024-11-26T16:06:20Z</dcterms:modified>
</cp:coreProperties>
</file>