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22"/>
  </p:notesMasterIdLst>
  <p:sldIdLst>
    <p:sldId id="656" r:id="rId4"/>
    <p:sldId id="844" r:id="rId5"/>
    <p:sldId id="820" r:id="rId6"/>
    <p:sldId id="827" r:id="rId7"/>
    <p:sldId id="846" r:id="rId8"/>
    <p:sldId id="829" r:id="rId9"/>
    <p:sldId id="851" r:id="rId10"/>
    <p:sldId id="847" r:id="rId11"/>
    <p:sldId id="835" r:id="rId12"/>
    <p:sldId id="838" r:id="rId13"/>
    <p:sldId id="848" r:id="rId14"/>
    <p:sldId id="849" r:id="rId15"/>
    <p:sldId id="842" r:id="rId16"/>
    <p:sldId id="852" r:id="rId17"/>
    <p:sldId id="805" r:id="rId18"/>
    <p:sldId id="853" r:id="rId19"/>
    <p:sldId id="854" r:id="rId20"/>
    <p:sldId id="85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1" autoAdjust="0"/>
    <p:restoredTop sz="94660"/>
  </p:normalViewPr>
  <p:slideViewPr>
    <p:cSldViewPr snapToGrid="0">
      <p:cViewPr varScale="1">
        <p:scale>
          <a:sx n="70" d="100"/>
          <a:sy n="70" d="100"/>
        </p:scale>
        <p:origin x="365" y="4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09C81-38FC-423E-98B0-3D5F275EB448}" type="datetimeFigureOut">
              <a:rPr lang="zh-CN" altLang="en-US" smtClean="0"/>
              <a:pPr/>
              <a:t>2024/11/18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39D7F-72A9-4CC7-BC70-4F8764936F2D}" type="slidenum">
              <a:rPr lang="zh-CN" altLang="en-US" smtClean="0"/>
              <a:pPr/>
              <a:t>‹#›</a:t>
            </a:fld>
            <a:endParaRPr lang="zh-CN" altLang="en-US"/>
          </a:p>
        </p:txBody>
      </p:sp>
    </p:spTree>
    <p:extLst>
      <p:ext uri="{BB962C8B-B14F-4D97-AF65-F5344CB8AC3E}">
        <p14:creationId xmlns:p14="http://schemas.microsoft.com/office/powerpoint/2010/main" val="373681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799C50-49AE-459D-9BF3-1C97985EF809}"/>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5" name="页脚占位符 4">
            <a:extLst>
              <a:ext uri="{FF2B5EF4-FFF2-40B4-BE49-F238E27FC236}">
                <a16:creationId xmlns:a16="http://schemas.microsoft.com/office/drawing/2014/main"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D4D94-E888-4A13-A1D9-D8A3005ABF23}"/>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43022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B0923-20E6-43FC-8F2B-A4A2596F93B8}"/>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5" name="页脚占位符 4">
            <a:extLst>
              <a:ext uri="{FF2B5EF4-FFF2-40B4-BE49-F238E27FC236}">
                <a16:creationId xmlns:a16="http://schemas.microsoft.com/office/drawing/2014/main"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57D59B-2029-45B6-939B-DBDF79EE15FE}"/>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85213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04E3CF-CF15-4BA2-925C-3ADB7B46AAD9}"/>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5" name="页脚占位符 4">
            <a:extLst>
              <a:ext uri="{FF2B5EF4-FFF2-40B4-BE49-F238E27FC236}">
                <a16:creationId xmlns:a16="http://schemas.microsoft.com/office/drawing/2014/main"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8878B-C0DB-4CC9-A353-6CBC16E04815}"/>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805810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799C50-49AE-459D-9BF3-1C97985EF809}"/>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5" name="页脚占位符 4">
            <a:extLst>
              <a:ext uri="{FF2B5EF4-FFF2-40B4-BE49-F238E27FC236}">
                <a16:creationId xmlns:a16="http://schemas.microsoft.com/office/drawing/2014/main"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D4D94-E888-4A13-A1D9-D8A3005ABF23}"/>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33201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724E33-8FA9-4596-A5EB-17B230324D1D}"/>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5" name="页脚占位符 4">
            <a:extLst>
              <a:ext uri="{FF2B5EF4-FFF2-40B4-BE49-F238E27FC236}">
                <a16:creationId xmlns:a16="http://schemas.microsoft.com/office/drawing/2014/main"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3F225E-8815-4767-85E8-7411393DBE77}"/>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89244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C9EDD8-D0A1-4A73-A0FD-4C4D012FAD8B}"/>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5" name="页脚占位符 4">
            <a:extLst>
              <a:ext uri="{FF2B5EF4-FFF2-40B4-BE49-F238E27FC236}">
                <a16:creationId xmlns:a16="http://schemas.microsoft.com/office/drawing/2014/main"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D1386-9E35-4800-9D8B-4DA1E383C075}"/>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pic>
        <p:nvPicPr>
          <p:cNvPr id="7" name="图片 6">
            <a:extLst>
              <a:ext uri="{FF2B5EF4-FFF2-40B4-BE49-F238E27FC236}">
                <a16:creationId xmlns:a16="http://schemas.microsoft.com/office/drawing/2014/main" id="{5F3BE72B-7CD2-4408-8B4A-909BEB8F3D0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8" name="矩形 7">
            <a:extLst>
              <a:ext uri="{FF2B5EF4-FFF2-40B4-BE49-F238E27FC236}">
                <a16:creationId xmlns:a16="http://schemas.microsoft.com/office/drawing/2014/main" id="{321FA5D7-E6A0-4E48-813A-260C6B098CD1}"/>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a:extLst>
              <a:ext uri="{FF2B5EF4-FFF2-40B4-BE49-F238E27FC236}">
                <a16:creationId xmlns:a16="http://schemas.microsoft.com/office/drawing/2014/main" id="{A9891416-3538-4018-93BF-CA4172AFC5DF}"/>
              </a:ext>
            </a:extLst>
          </p:cNvPr>
          <p:cNvSpPr>
            <a:spLocks noGrp="1"/>
          </p:cNvSpPr>
          <p:nvPr>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10" name="文本占位符 2">
            <a:extLst>
              <a:ext uri="{FF2B5EF4-FFF2-40B4-BE49-F238E27FC236}">
                <a16:creationId xmlns:a16="http://schemas.microsoft.com/office/drawing/2014/main" id="{DBA82130-DD6F-446C-B32C-2717854023BC}"/>
              </a:ext>
            </a:extLst>
          </p:cNvPr>
          <p:cNvSpPr>
            <a:spLocks noGrp="1"/>
          </p:cNvSpPr>
          <p:nvPr>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16352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A37564-64BF-4829-87ED-D9B7F9D766A8}"/>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6" name="页脚占位符 5">
            <a:extLst>
              <a:ext uri="{FF2B5EF4-FFF2-40B4-BE49-F238E27FC236}">
                <a16:creationId xmlns:a16="http://schemas.microsoft.com/office/drawing/2014/main"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BC74F9-F826-4EA7-8B2F-8C8B67E01D00}"/>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609359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6C6FB-D5CD-44D8-B6A9-A144C394CDCC}"/>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8" name="页脚占位符 7">
            <a:extLst>
              <a:ext uri="{FF2B5EF4-FFF2-40B4-BE49-F238E27FC236}">
                <a16:creationId xmlns:a16="http://schemas.microsoft.com/office/drawing/2014/main"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ABE560-975F-4556-B9A1-7B700574AE4D}"/>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883670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7858F5-CA57-452B-8FEE-45DA52637AAF}"/>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4" name="页脚占位符 3">
            <a:extLst>
              <a:ext uri="{FF2B5EF4-FFF2-40B4-BE49-F238E27FC236}">
                <a16:creationId xmlns:a16="http://schemas.microsoft.com/office/drawing/2014/main"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04A86C-55CE-4E4C-8689-39D30A09CB78}"/>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2943114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FE1F0F-2F56-4B66-A3DE-81B59A66F6D6}"/>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3" name="页脚占位符 2">
            <a:extLst>
              <a:ext uri="{FF2B5EF4-FFF2-40B4-BE49-F238E27FC236}">
                <a16:creationId xmlns:a16="http://schemas.microsoft.com/office/drawing/2014/main"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780617-3E67-4A90-9BF8-448E6492AEC7}"/>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grpSp>
        <p:nvGrpSpPr>
          <p:cNvPr id="5" name="组合 4">
            <a:extLst>
              <a:ext uri="{FF2B5EF4-FFF2-40B4-BE49-F238E27FC236}">
                <a16:creationId xmlns:a16="http://schemas.microsoft.com/office/drawing/2014/main" id="{23E682E5-2BF5-49FB-87F8-CFEAE9DB0201}"/>
              </a:ext>
            </a:extLst>
          </p:cNvPr>
          <p:cNvGrpSpPr/>
          <p:nvPr userDrawn="1"/>
        </p:nvGrpSpPr>
        <p:grpSpPr>
          <a:xfrm>
            <a:off x="223031" y="122345"/>
            <a:ext cx="11718488" cy="6612550"/>
            <a:chOff x="223031" y="122345"/>
            <a:chExt cx="11718488" cy="6612550"/>
          </a:xfrm>
        </p:grpSpPr>
        <p:grpSp>
          <p:nvGrpSpPr>
            <p:cNvPr id="6" name="组合 5">
              <a:extLst>
                <a:ext uri="{FF2B5EF4-FFF2-40B4-BE49-F238E27FC236}">
                  <a16:creationId xmlns:a16="http://schemas.microsoft.com/office/drawing/2014/main" id="{22A87494-110C-4DFE-8671-8C5A88F16FF5}"/>
                </a:ext>
              </a:extLst>
            </p:cNvPr>
            <p:cNvGrpSpPr/>
            <p:nvPr/>
          </p:nvGrpSpPr>
          <p:grpSpPr>
            <a:xfrm>
              <a:off x="223031" y="122345"/>
              <a:ext cx="934049" cy="265879"/>
              <a:chOff x="1643460" y="3128803"/>
              <a:chExt cx="3165103" cy="900953"/>
            </a:xfrm>
          </p:grpSpPr>
          <p:sp>
            <p:nvSpPr>
              <p:cNvPr id="10" name="椭圆 9">
                <a:extLst>
                  <a:ext uri="{FF2B5EF4-FFF2-40B4-BE49-F238E27FC236}">
                    <a16:creationId xmlns:a16="http://schemas.microsoft.com/office/drawing/2014/main" id="{607FBC24-9F65-4497-B9F9-734A144E22D3}"/>
                  </a:ext>
                </a:extLst>
              </p:cNvPr>
              <p:cNvSpPr/>
              <p:nvPr/>
            </p:nvSpPr>
            <p:spPr>
              <a:xfrm>
                <a:off x="164346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管</a:t>
                </a:r>
              </a:p>
            </p:txBody>
          </p:sp>
          <p:sp>
            <p:nvSpPr>
              <p:cNvPr id="11" name="椭圆 10">
                <a:extLst>
                  <a:ext uri="{FF2B5EF4-FFF2-40B4-BE49-F238E27FC236}">
                    <a16:creationId xmlns:a16="http://schemas.microsoft.com/office/drawing/2014/main" id="{445DE24C-5578-484B-BFD7-58C2BC0A819E}"/>
                  </a:ext>
                </a:extLst>
              </p:cNvPr>
              <p:cNvSpPr/>
              <p:nvPr/>
            </p:nvSpPr>
            <p:spPr>
              <a:xfrm>
                <a:off x="2775535"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理</a:t>
                </a:r>
              </a:p>
            </p:txBody>
          </p:sp>
          <p:sp>
            <p:nvSpPr>
              <p:cNvPr id="12" name="椭圆 11">
                <a:extLst>
                  <a:ext uri="{FF2B5EF4-FFF2-40B4-BE49-F238E27FC236}">
                    <a16:creationId xmlns:a16="http://schemas.microsoft.com/office/drawing/2014/main" id="{9EBC0715-76C8-4979-86C8-197085A14A0E}"/>
                  </a:ext>
                </a:extLst>
              </p:cNvPr>
              <p:cNvSpPr/>
              <p:nvPr/>
            </p:nvSpPr>
            <p:spPr>
              <a:xfrm>
                <a:off x="390761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学</a:t>
                </a:r>
              </a:p>
            </p:txBody>
          </p:sp>
        </p:grpSp>
        <p:cxnSp>
          <p:nvCxnSpPr>
            <p:cNvPr id="7" name="直接连接符 6">
              <a:extLst>
                <a:ext uri="{FF2B5EF4-FFF2-40B4-BE49-F238E27FC236}">
                  <a16:creationId xmlns:a16="http://schemas.microsoft.com/office/drawing/2014/main" id="{F8538777-F764-42AE-8B63-9C64C20FD4B6}"/>
                </a:ext>
              </a:extLst>
            </p:cNvPr>
            <p:cNvCxnSpPr/>
            <p:nvPr/>
          </p:nvCxnSpPr>
          <p:spPr>
            <a:xfrm>
              <a:off x="1244762" y="260131"/>
              <a:ext cx="1060486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AB41590-E4C4-4F81-9623-D32A4C51C4AD}"/>
                </a:ext>
              </a:extLst>
            </p:cNvPr>
            <p:cNvCxnSpPr>
              <a:endCxn id="9" idx="1"/>
            </p:cNvCxnSpPr>
            <p:nvPr/>
          </p:nvCxnSpPr>
          <p:spPr>
            <a:xfrm>
              <a:off x="393548" y="6559463"/>
              <a:ext cx="10738134"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F905CDC4-9C41-458C-90A4-1F38C7F50C3D}"/>
                </a:ext>
              </a:extLst>
            </p:cNvPr>
            <p:cNvSpPr/>
            <p:nvPr/>
          </p:nvSpPr>
          <p:spPr>
            <a:xfrm>
              <a:off x="11131682" y="6384030"/>
              <a:ext cx="809837" cy="350865"/>
            </a:xfrm>
            <a:prstGeom prst="rect">
              <a:avLst/>
            </a:prstGeom>
          </p:spPr>
          <p:txBody>
            <a:bodyPr wrap="none">
              <a:spAutoFit/>
            </a:bodyPr>
            <a:lstStyle/>
            <a:p>
              <a:pPr algn="r">
                <a:lnSpc>
                  <a:spcPct val="120000"/>
                </a:lnSpc>
              </a:pPr>
              <a:r>
                <a:rPr lang="zh-CN" altLang="en-US" sz="1400" b="1" dirty="0">
                  <a:solidFill>
                    <a:srgbClr val="D9793F"/>
                  </a:solidFill>
                  <a:latin typeface="华文新魏" panose="02010800040101010101" charset="-122"/>
                  <a:ea typeface="华文新魏" panose="02010800040101010101" charset="-122"/>
                  <a:sym typeface="+mn-ea"/>
                </a:rPr>
                <a:t>第九章  </a:t>
              </a:r>
              <a:endParaRPr lang="en-US" altLang="zh-CN" sz="1400" b="1" dirty="0">
                <a:solidFill>
                  <a:srgbClr val="D9793F"/>
                </a:solidFill>
                <a:latin typeface="华文新魏" panose="02010800040101010101" charset="-122"/>
                <a:ea typeface="华文新魏" panose="02010800040101010101" charset="-122"/>
                <a:sym typeface="+mn-ea"/>
              </a:endParaRPr>
            </a:p>
          </p:txBody>
        </p:sp>
      </p:grpSp>
    </p:spTree>
    <p:extLst>
      <p:ext uri="{BB962C8B-B14F-4D97-AF65-F5344CB8AC3E}">
        <p14:creationId xmlns:p14="http://schemas.microsoft.com/office/powerpoint/2010/main" val="3167963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045637-D74F-42EF-90EF-74D084223BC8}"/>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6" name="页脚占位符 5">
            <a:extLst>
              <a:ext uri="{FF2B5EF4-FFF2-40B4-BE49-F238E27FC236}">
                <a16:creationId xmlns:a16="http://schemas.microsoft.com/office/drawing/2014/main"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39AF7E-A712-4C88-B8C5-33C9515AEDD6}"/>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19495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724E33-8FA9-4596-A5EB-17B230324D1D}"/>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5" name="页脚占位符 4">
            <a:extLst>
              <a:ext uri="{FF2B5EF4-FFF2-40B4-BE49-F238E27FC236}">
                <a16:creationId xmlns:a16="http://schemas.microsoft.com/office/drawing/2014/main"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3F225E-8815-4767-85E8-7411393DBE77}"/>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2505446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7A9DC3-59E4-4A0E-A231-8111396AD066}"/>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6" name="页脚占位符 5">
            <a:extLst>
              <a:ext uri="{FF2B5EF4-FFF2-40B4-BE49-F238E27FC236}">
                <a16:creationId xmlns:a16="http://schemas.microsoft.com/office/drawing/2014/main"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0D6B8A-B698-408E-AC2E-132EB7FF3A72}"/>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2916995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B0923-20E6-43FC-8F2B-A4A2596F93B8}"/>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5" name="页脚占位符 4">
            <a:extLst>
              <a:ext uri="{FF2B5EF4-FFF2-40B4-BE49-F238E27FC236}">
                <a16:creationId xmlns:a16="http://schemas.microsoft.com/office/drawing/2014/main"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57D59B-2029-45B6-939B-DBDF79EE15FE}"/>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889330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04E3CF-CF15-4BA2-925C-3ADB7B46AAD9}"/>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5" name="页脚占位符 4">
            <a:extLst>
              <a:ext uri="{FF2B5EF4-FFF2-40B4-BE49-F238E27FC236}">
                <a16:creationId xmlns:a16="http://schemas.microsoft.com/office/drawing/2014/main"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8878B-C0DB-4CC9-A353-6CBC16E04815}"/>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2395788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userDrawn="1">
  <p:cSld name="1_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5" name="矩形 4">
            <a:extLst>
              <a:ext uri="{FF2B5EF4-FFF2-40B4-BE49-F238E27FC236}">
                <a16:creationId xmlns:a16="http://schemas.microsoft.com/office/drawing/2014/main" id="{CB648ACB-6887-4351-840D-3DA4499ED319}"/>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47841693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a:xfrm>
            <a:off x="5401732" y="6240463"/>
            <a:ext cx="1388536" cy="206381"/>
          </a:xfrm>
          <a:prstGeom prst="rect">
            <a:avLst/>
          </a:prstGeom>
        </p:spPr>
        <p:txBody>
          <a:bodyPr/>
          <a:lstStyle/>
          <a:p>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686976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pPr/>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1957019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pPr/>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4180532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pPr/>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26434826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3C39E2-DA9E-4314-ADD2-EEFDAB014EF9}" type="datetimeFigureOut">
              <a:rPr lang="zh-CN" altLang="en-US" smtClean="0"/>
              <a:pPr/>
              <a:t>2024/11/18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2766385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3C39E2-DA9E-4314-ADD2-EEFDAB014EF9}" type="datetimeFigureOut">
              <a:rPr lang="zh-CN" altLang="en-US" smtClean="0"/>
              <a:pPr/>
              <a:t>2024/11/18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259970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C9EDD8-D0A1-4A73-A0FD-4C4D012FAD8B}"/>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5" name="页脚占位符 4">
            <a:extLst>
              <a:ext uri="{FF2B5EF4-FFF2-40B4-BE49-F238E27FC236}">
                <a16:creationId xmlns:a16="http://schemas.microsoft.com/office/drawing/2014/main"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D1386-9E35-4800-9D8B-4DA1E383C075}"/>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42697727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3C39E2-DA9E-4314-ADD2-EEFDAB014EF9}" type="datetimeFigureOut">
              <a:rPr lang="zh-CN" altLang="en-US" smtClean="0"/>
              <a:pPr/>
              <a:t>2024/11/18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27130411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3C39E2-DA9E-4314-ADD2-EEFDAB014EF9}" type="datetimeFigureOut">
              <a:rPr lang="zh-CN" altLang="en-US" smtClean="0"/>
              <a:pPr/>
              <a:t>2024/11/18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2800030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pPr/>
              <a:t>2024/11/18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3294615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pPr/>
              <a:t>2024/11/18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9881234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pPr/>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3990888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pPr/>
              <a:t>2024/11/18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pPr/>
              <a:t>‹#›</a:t>
            </a:fld>
            <a:endParaRPr lang="zh-CN" altLang="en-US"/>
          </a:p>
        </p:txBody>
      </p:sp>
    </p:spTree>
    <p:extLst>
      <p:ext uri="{BB962C8B-B14F-4D97-AF65-F5344CB8AC3E}">
        <p14:creationId xmlns:p14="http://schemas.microsoft.com/office/powerpoint/2010/main" val="19924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A37564-64BF-4829-87ED-D9B7F9D766A8}"/>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6" name="页脚占位符 5">
            <a:extLst>
              <a:ext uri="{FF2B5EF4-FFF2-40B4-BE49-F238E27FC236}">
                <a16:creationId xmlns:a16="http://schemas.microsoft.com/office/drawing/2014/main"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BC74F9-F826-4EA7-8B2F-8C8B67E01D00}"/>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104508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6C6FB-D5CD-44D8-B6A9-A144C394CDCC}"/>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8" name="页脚占位符 7">
            <a:extLst>
              <a:ext uri="{FF2B5EF4-FFF2-40B4-BE49-F238E27FC236}">
                <a16:creationId xmlns:a16="http://schemas.microsoft.com/office/drawing/2014/main"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ABE560-975F-4556-B9A1-7B700574AE4D}"/>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417407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7858F5-CA57-452B-8FEE-45DA52637AAF}"/>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4" name="页脚占位符 3">
            <a:extLst>
              <a:ext uri="{FF2B5EF4-FFF2-40B4-BE49-F238E27FC236}">
                <a16:creationId xmlns:a16="http://schemas.microsoft.com/office/drawing/2014/main"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04A86C-55CE-4E4C-8689-39D30A09CB78}"/>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32931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FE1F0F-2F56-4B66-A3DE-81B59A66F6D6}"/>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3" name="页脚占位符 2">
            <a:extLst>
              <a:ext uri="{FF2B5EF4-FFF2-40B4-BE49-F238E27FC236}">
                <a16:creationId xmlns:a16="http://schemas.microsoft.com/office/drawing/2014/main"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780617-3E67-4A90-9BF8-448E6492AEC7}"/>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259718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045637-D74F-42EF-90EF-74D084223BC8}"/>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6" name="页脚占位符 5">
            <a:extLst>
              <a:ext uri="{FF2B5EF4-FFF2-40B4-BE49-F238E27FC236}">
                <a16:creationId xmlns:a16="http://schemas.microsoft.com/office/drawing/2014/main"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39AF7E-A712-4C88-B8C5-33C9515AEDD6}"/>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96820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7A9DC3-59E4-4A0E-A231-8111396AD066}"/>
              </a:ext>
            </a:extLst>
          </p:cNvPr>
          <p:cNvSpPr>
            <a:spLocks noGrp="1"/>
          </p:cNvSpPr>
          <p:nvPr>
            <p:ph type="dt" sz="half" idx="10"/>
          </p:nvPr>
        </p:nvSpPr>
        <p:spPr/>
        <p:txBody>
          <a:bodyPr/>
          <a:lstStyle/>
          <a:p>
            <a:fld id="{2E88F40E-9197-4111-8AB5-C366FB9E7A29}" type="datetimeFigureOut">
              <a:rPr lang="zh-CN" altLang="en-US" smtClean="0"/>
              <a:pPr/>
              <a:t>2024/11/18</a:t>
            </a:fld>
            <a:endParaRPr lang="zh-CN" altLang="en-US"/>
          </a:p>
        </p:txBody>
      </p:sp>
      <p:sp>
        <p:nvSpPr>
          <p:cNvPr id="6" name="页脚占位符 5">
            <a:extLst>
              <a:ext uri="{FF2B5EF4-FFF2-40B4-BE49-F238E27FC236}">
                <a16:creationId xmlns:a16="http://schemas.microsoft.com/office/drawing/2014/main"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0D6B8A-B698-408E-AC2E-132EB7FF3A72}"/>
              </a:ext>
            </a:extLst>
          </p:cNvPr>
          <p:cNvSpPr>
            <a:spLocks noGrp="1"/>
          </p:cNvSpPr>
          <p:nvPr>
            <p:ph type="sldNum" sz="quarter" idx="12"/>
          </p:nvPr>
        </p:nvSpPr>
        <p:spPr/>
        <p:txBody>
          <a:body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373387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pPr/>
              <a:t>2024/11/18</a:t>
            </a:fld>
            <a:endParaRPr lang="zh-CN" altLang="en-US"/>
          </a:p>
        </p:txBody>
      </p:sp>
      <p:sp>
        <p:nvSpPr>
          <p:cNvPr id="5" name="页脚占位符 4">
            <a:extLst>
              <a:ext uri="{FF2B5EF4-FFF2-40B4-BE49-F238E27FC236}">
                <a16:creationId xmlns:a16="http://schemas.microsoft.com/office/drawing/2014/main"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2359585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pPr/>
              <a:t>2024/11/18</a:t>
            </a:fld>
            <a:endParaRPr lang="zh-CN" altLang="en-US"/>
          </a:p>
        </p:txBody>
      </p:sp>
      <p:sp>
        <p:nvSpPr>
          <p:cNvPr id="5" name="页脚占位符 4">
            <a:extLst>
              <a:ext uri="{FF2B5EF4-FFF2-40B4-BE49-F238E27FC236}">
                <a16:creationId xmlns:a16="http://schemas.microsoft.com/office/drawing/2014/main"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pPr/>
              <a:t>‹#›</a:t>
            </a:fld>
            <a:endParaRPr lang="zh-CN" altLang="en-US"/>
          </a:p>
        </p:txBody>
      </p:sp>
    </p:spTree>
    <p:extLst>
      <p:ext uri="{BB962C8B-B14F-4D97-AF65-F5344CB8AC3E}">
        <p14:creationId xmlns:p14="http://schemas.microsoft.com/office/powerpoint/2010/main" val="463728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C39E2-DA9E-4314-ADD2-EEFDAB014EF9}" type="datetimeFigureOut">
              <a:rPr lang="zh-CN" altLang="en-US" smtClean="0"/>
              <a:pPr/>
              <a:t>2024/11/18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2B60C-EF1A-4714-98B2-C5B0F4E9BFF3}" type="slidenum">
              <a:rPr lang="zh-CN" altLang="en-US" smtClean="0"/>
              <a:pPr/>
              <a:t>‹#›</a:t>
            </a:fld>
            <a:endParaRPr lang="zh-CN" altLang="en-US"/>
          </a:p>
        </p:txBody>
      </p:sp>
      <p:grpSp>
        <p:nvGrpSpPr>
          <p:cNvPr id="7" name="组合 6">
            <a:extLst>
              <a:ext uri="{FF2B5EF4-FFF2-40B4-BE49-F238E27FC236}">
                <a16:creationId xmlns:a16="http://schemas.microsoft.com/office/drawing/2014/main" id="{510DE854-DDF9-435A-978F-43DDEF336553}"/>
              </a:ext>
            </a:extLst>
          </p:cNvPr>
          <p:cNvGrpSpPr/>
          <p:nvPr userDrawn="1"/>
        </p:nvGrpSpPr>
        <p:grpSpPr>
          <a:xfrm>
            <a:off x="204811" y="126601"/>
            <a:ext cx="1966889" cy="305197"/>
            <a:chOff x="306410" y="1828002"/>
            <a:chExt cx="5429253" cy="900955"/>
          </a:xfrm>
        </p:grpSpPr>
        <p:grpSp>
          <p:nvGrpSpPr>
            <p:cNvPr id="8" name="组合 7">
              <a:extLst>
                <a:ext uri="{FF2B5EF4-FFF2-40B4-BE49-F238E27FC236}">
                  <a16:creationId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10" name="组合 9">
                <a:extLst>
                  <a:ext uri="{FF2B5EF4-FFF2-40B4-BE49-F238E27FC236}">
                    <a16:creationId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12" name="椭圆 11">
                  <a:extLst>
                    <a:ext uri="{FF2B5EF4-FFF2-40B4-BE49-F238E27FC236}">
                      <a16:creationId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3" name="椭圆 12">
                  <a:extLst>
                    <a:ext uri="{FF2B5EF4-FFF2-40B4-BE49-F238E27FC236}">
                      <a16:creationId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4" name="椭圆 13">
                  <a:extLst>
                    <a:ext uri="{FF2B5EF4-FFF2-40B4-BE49-F238E27FC236}">
                      <a16:creationId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1" name="椭圆 10">
                <a:extLst>
                  <a:ext uri="{FF2B5EF4-FFF2-40B4-BE49-F238E27FC236}">
                    <a16:creationId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9" name="椭圆 8">
              <a:extLst>
                <a:ext uri="{FF2B5EF4-FFF2-40B4-BE49-F238E27FC236}">
                  <a16:creationId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cxnSp>
        <p:nvCxnSpPr>
          <p:cNvPr id="15" name="直接连接符 14"/>
          <p:cNvCxnSpPr/>
          <p:nvPr userDrawn="1"/>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6" name="直接连接符 15"/>
          <p:cNvCxnSpPr/>
          <p:nvPr userDrawn="1"/>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7" name="íṧļïdé"/>
          <p:cNvSpPr txBox="1"/>
          <p:nvPr userDrawn="1"/>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第六章</a:t>
            </a:r>
          </a:p>
        </p:txBody>
      </p:sp>
    </p:spTree>
    <p:extLst>
      <p:ext uri="{BB962C8B-B14F-4D97-AF65-F5344CB8AC3E}">
        <p14:creationId xmlns:p14="http://schemas.microsoft.com/office/powerpoint/2010/main" val="33482226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t="5951" b="37991"/>
          <a:stretch/>
        </p:blipFill>
        <p:spPr>
          <a:xfrm>
            <a:off x="-29043" y="2249790"/>
            <a:ext cx="5203294" cy="1947134"/>
          </a:xfrm>
          <a:prstGeom prst="rect">
            <a:avLst/>
          </a:prstGeom>
          <a:ln>
            <a:noFill/>
          </a:ln>
        </p:spPr>
      </p:pic>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3048" t="67985"/>
          <a:stretch/>
        </p:blipFill>
        <p:spPr>
          <a:xfrm>
            <a:off x="5162843" y="0"/>
            <a:ext cx="7036506" cy="6857999"/>
          </a:xfrm>
          <a:prstGeom prst="rect">
            <a:avLst/>
          </a:prstGeom>
        </p:spPr>
      </p:pic>
      <p:sp>
        <p:nvSpPr>
          <p:cNvPr id="5" name="矩形 4">
            <a:extLst>
              <a:ext uri="{FF2B5EF4-FFF2-40B4-BE49-F238E27FC236}">
                <a16:creationId xmlns:a16="http://schemas.microsoft.com/office/drawing/2014/main" id="{621A5A0B-D2BC-432A-8818-0842806CEA10}"/>
              </a:ext>
            </a:extLst>
          </p:cNvPr>
          <p:cNvSpPr/>
          <p:nvPr/>
        </p:nvSpPr>
        <p:spPr>
          <a:xfrm>
            <a:off x="5181601" y="2284576"/>
            <a:ext cx="7010398" cy="1940623"/>
          </a:xfrm>
          <a:prstGeom prst="rect">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8" name="L 形 37">
            <a:extLst>
              <a:ext uri="{FF2B5EF4-FFF2-40B4-BE49-F238E27FC236}">
                <a16:creationId xmlns:a16="http://schemas.microsoft.com/office/drawing/2014/main" id="{A528E247-B488-40F7-9982-D29281502076}"/>
              </a:ext>
            </a:extLst>
          </p:cNvPr>
          <p:cNvSpPr/>
          <p:nvPr/>
        </p:nvSpPr>
        <p:spPr>
          <a:xfrm>
            <a:off x="315078" y="0"/>
            <a:ext cx="719638" cy="863383"/>
          </a:xfrm>
          <a:prstGeom prst="corner">
            <a:avLst>
              <a:gd name="adj1" fmla="val 0"/>
              <a:gd name="adj2" fmla="val 38139"/>
            </a:avLst>
          </a:prstGeom>
          <a:solidFill>
            <a:srgbClr val="BFBFBF">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8" name="Shape 749">
            <a:extLst>
              <a:ext uri="{FF2B5EF4-FFF2-40B4-BE49-F238E27FC236}">
                <a16:creationId xmlns:a16="http://schemas.microsoft.com/office/drawing/2014/main" id="{459D16B5-1F52-437E-A161-BD1B8AEF35DF}"/>
              </a:ext>
            </a:extLst>
          </p:cNvPr>
          <p:cNvSpPr txBox="1">
            <a:spLocks/>
          </p:cNvSpPr>
          <p:nvPr/>
        </p:nvSpPr>
        <p:spPr>
          <a:xfrm>
            <a:off x="613981" y="172463"/>
            <a:ext cx="3074101" cy="69092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fontScale="92500" lnSpcReduction="10000"/>
          </a:bodyPr>
          <a:lstStyle>
            <a:lvl1pPr marL="0" marR="0" indent="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1pPr>
            <a:lvl2pPr marL="0" marR="0" indent="228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2pPr>
            <a:lvl3pPr marL="0" marR="0" indent="457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3pPr>
            <a:lvl4pPr marL="0" marR="0" indent="685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4pPr>
            <a:lvl5pPr marL="0" marR="0" indent="9144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5pPr>
            <a:lvl6pPr marL="0" marR="0" indent="11430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6pPr>
            <a:lvl7pPr marL="0" marR="0" indent="1371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7pPr>
            <a:lvl8pPr marL="0" marR="0" indent="1600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8pPr>
            <a:lvl9pPr marL="0" marR="0" indent="1828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9pPr>
          </a:lstStyle>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rPr>
              <a:t>马克思主义理论研究</a:t>
            </a:r>
            <a:endParaRPr kumimoji="0" lang="en-US" altLang="zh-CN"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endParaRPr>
          </a:p>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rPr>
              <a:t>和建设工程重点教材</a:t>
            </a:r>
            <a:endParaRPr kumimoji="0" 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endParaRPr>
          </a:p>
        </p:txBody>
      </p:sp>
      <p:grpSp>
        <p:nvGrpSpPr>
          <p:cNvPr id="8" name="组合 7"/>
          <p:cNvGrpSpPr/>
          <p:nvPr/>
        </p:nvGrpSpPr>
        <p:grpSpPr>
          <a:xfrm>
            <a:off x="2170703" y="2862705"/>
            <a:ext cx="2952299" cy="907917"/>
            <a:chOff x="1856264" y="3121839"/>
            <a:chExt cx="2952299" cy="907917"/>
          </a:xfrm>
        </p:grpSpPr>
        <p:sp>
          <p:nvSpPr>
            <p:cNvPr id="7" name="椭圆 6"/>
            <p:cNvSpPr/>
            <p:nvPr/>
          </p:nvSpPr>
          <p:spPr>
            <a:xfrm>
              <a:off x="1856264" y="3121839"/>
              <a:ext cx="900953" cy="900953"/>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rgbClr val="D9793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6" name="椭圆 15"/>
            <p:cNvSpPr/>
            <p:nvPr/>
          </p:nvSpPr>
          <p:spPr>
            <a:xfrm>
              <a:off x="2902280" y="3121839"/>
              <a:ext cx="900953" cy="900953"/>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rgbClr val="D9793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7" name="椭圆 16"/>
            <p:cNvSpPr/>
            <p:nvPr/>
          </p:nvSpPr>
          <p:spPr>
            <a:xfrm>
              <a:off x="3907610" y="3128803"/>
              <a:ext cx="900953" cy="900953"/>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rgbClr val="D9793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grpSp>
        <p:nvGrpSpPr>
          <p:cNvPr id="20" name="组合 19"/>
          <p:cNvGrpSpPr/>
          <p:nvPr/>
        </p:nvGrpSpPr>
        <p:grpSpPr>
          <a:xfrm>
            <a:off x="5547957" y="6381378"/>
            <a:ext cx="1328652" cy="196341"/>
            <a:chOff x="4957648" y="5949625"/>
            <a:chExt cx="2301292" cy="340073"/>
          </a:xfrm>
        </p:grpSpPr>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7648" y="5968939"/>
              <a:ext cx="311738" cy="320759"/>
            </a:xfrm>
            <a:prstGeom prst="rect">
              <a:avLst/>
            </a:prstGeom>
          </p:spPr>
        </p:pic>
        <p:pic>
          <p:nvPicPr>
            <p:cNvPr id="22" name="图片 21"/>
            <p:cNvPicPr>
              <a:picLocks noChangeAspect="1"/>
            </p:cNvPicPr>
            <p:nvPr/>
          </p:nvPicPr>
          <p:blipFill rotWithShape="1">
            <a:blip r:embed="rId4" cstate="print">
              <a:extLst>
                <a:ext uri="{28A0092B-C50C-407E-A947-70E740481C1C}">
                  <a14:useLocalDpi xmlns:a14="http://schemas.microsoft.com/office/drawing/2010/main" val="0"/>
                </a:ext>
              </a:extLst>
            </a:blip>
            <a:srcRect b="23896"/>
            <a:stretch/>
          </p:blipFill>
          <p:spPr>
            <a:xfrm>
              <a:off x="5400192" y="5949625"/>
              <a:ext cx="1858748" cy="334537"/>
            </a:xfrm>
            <a:prstGeom prst="rect">
              <a:avLst/>
            </a:prstGeom>
          </p:spPr>
        </p:pic>
      </p:grpSp>
      <p:sp>
        <p:nvSpPr>
          <p:cNvPr id="10" name="矩形 9"/>
          <p:cNvSpPr/>
          <p:nvPr/>
        </p:nvSpPr>
        <p:spPr>
          <a:xfrm>
            <a:off x="5592433" y="2438527"/>
            <a:ext cx="2236510" cy="1527854"/>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第六章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社会态度</a:t>
            </a:r>
          </a:p>
        </p:txBody>
      </p:sp>
      <p:sp>
        <p:nvSpPr>
          <p:cNvPr id="18" name="椭圆 17"/>
          <p:cNvSpPr/>
          <p:nvPr/>
        </p:nvSpPr>
        <p:spPr>
          <a:xfrm>
            <a:off x="1098525" y="2862704"/>
            <a:ext cx="900953" cy="900953"/>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rgbClr val="D9793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sp>
        <p:nvSpPr>
          <p:cNvPr id="23" name="椭圆 22"/>
          <p:cNvSpPr/>
          <p:nvPr/>
        </p:nvSpPr>
        <p:spPr>
          <a:xfrm>
            <a:off x="0" y="2867349"/>
            <a:ext cx="900953" cy="900953"/>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rgbClr val="D9793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sp>
        <p:nvSpPr>
          <p:cNvPr id="24" name="文本框 23">
            <a:extLst>
              <a:ext uri="{FF2B5EF4-FFF2-40B4-BE49-F238E27FC236}">
                <a16:creationId xmlns:a16="http://schemas.microsoft.com/office/drawing/2014/main" id="{E2EE2144-18CA-4D2F-BF0C-793E9BFA5682}"/>
              </a:ext>
            </a:extLst>
          </p:cNvPr>
          <p:cNvSpPr txBox="1"/>
          <p:nvPr/>
        </p:nvSpPr>
        <p:spPr>
          <a:xfrm>
            <a:off x="2013949" y="4399609"/>
            <a:ext cx="2657532"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社会心理学概论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编写组</a:t>
            </a:r>
          </a:p>
        </p:txBody>
      </p:sp>
    </p:spTree>
    <p:extLst>
      <p:ext uri="{BB962C8B-B14F-4D97-AF65-F5344CB8AC3E}">
        <p14:creationId xmlns:p14="http://schemas.microsoft.com/office/powerpoint/2010/main" val="4197149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80699" y="865595"/>
            <a:ext cx="926894" cy="540585"/>
            <a:chOff x="620553" y="1178992"/>
            <a:chExt cx="1806046" cy="1053325"/>
          </a:xfrm>
        </p:grpSpPr>
        <p:sp>
          <p:nvSpPr>
            <p:cNvPr id="7" name="菱形 6"/>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8" name="菱形 7"/>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5" name="矩形 4"/>
          <p:cNvSpPr/>
          <p:nvPr/>
        </p:nvSpPr>
        <p:spPr>
          <a:xfrm>
            <a:off x="819151" y="1676401"/>
            <a:ext cx="10382250" cy="3581399"/>
          </a:xfrm>
          <a:prstGeom prst="rect">
            <a:avLst/>
          </a:prstGeom>
          <a:noFill/>
          <a:ln>
            <a:solidFill>
              <a:srgbClr val="D9793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文本框 3"/>
          <p:cNvSpPr txBox="1"/>
          <p:nvPr/>
        </p:nvSpPr>
        <p:spPr>
          <a:xfrm>
            <a:off x="1121284" y="1866394"/>
            <a:ext cx="4797235" cy="2951898"/>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Wingdings" panose="05000000000000000000" charset="0"/>
              </a:rPr>
              <a:t>（</a:t>
            </a:r>
            <a:r>
              <a:rPr kumimoji="0" lang="en-US" altLang="zh-CN" sz="18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Wingdings" panose="05000000000000000000" charset="0"/>
              </a:rPr>
              <a:t>1</a:t>
            </a:r>
            <a:r>
              <a:rPr kumimoji="0" lang="zh-CN" altLang="en-US" sz="18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Wingdings" panose="05000000000000000000" charset="0"/>
              </a:rPr>
              <a:t>）</a:t>
            </a:r>
            <a:r>
              <a:rPr kumimoji="0" lang="en-US" altLang="zh-CN" sz="18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Wingdings" panose="05000000000000000000" charset="0"/>
              </a:rPr>
              <a:t> </a:t>
            </a:r>
            <a:r>
              <a:rPr kumimoji="0" lang="zh-CN" altLang="en-US" sz="18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稳定和重要的态度</a:t>
            </a:r>
            <a:endParaRPr kumimoji="0" lang="en-US" altLang="zh-CN" sz="18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D9793F"/>
                </a:solidFill>
                <a:effectLst/>
                <a:uLnTx/>
                <a:uFillTx/>
                <a:latin typeface="楷体" panose="02010609060101010101" pitchFamily="49" charset="-122"/>
                <a:ea typeface="楷体" panose="02010609060101010101" pitchFamily="49" charset="-122"/>
                <a:cs typeface="+mn-cs"/>
                <a:sym typeface="+mn-ea"/>
              </a:rPr>
              <a:t>★</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稳定不变和对个体具有重要意义的态度具有较大的影响，能够决定人们的行为表现。</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D9793F"/>
                </a:solidFill>
                <a:effectLst/>
                <a:uLnTx/>
                <a:uFillTx/>
                <a:latin typeface="楷体" panose="02010609060101010101" pitchFamily="49" charset="-122"/>
                <a:ea typeface="楷体" panose="02010609060101010101" pitchFamily="49" charset="-122"/>
                <a:cs typeface="+mn-cs"/>
                <a:sym typeface="+mn-ea"/>
              </a:rPr>
              <a:t>★</a:t>
            </a:r>
            <a:r>
              <a:rPr kumimoji="0" lang="zh-CN"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对个体具有重要意义的态度或者是那些在个体的经历中留下深刻印记并产生很大影响的态度，对行为具有清晰明了的指引作用，影响行为朝向态度的指引。</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3" name="PA_文本框 3">
            <a:extLst>
              <a:ext uri="{FF2B5EF4-FFF2-40B4-BE49-F238E27FC236}">
                <a16:creationId xmlns:a16="http://schemas.microsoft.com/office/drawing/2014/main" id="{D3C58CBD-B8EC-4372-B3AB-AB9A6071AD78}"/>
              </a:ext>
            </a:extLst>
          </p:cNvPr>
          <p:cNvSpPr txBox="1"/>
          <p:nvPr>
            <p:custDataLst>
              <p:tags r:id="rId1"/>
            </p:custDataLst>
          </p:nvPr>
        </p:nvSpPr>
        <p:spPr>
          <a:xfrm>
            <a:off x="1815592" y="865595"/>
            <a:ext cx="4563549" cy="497957"/>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二、态度对行为的影响</a:t>
            </a:r>
            <a:endParaRPr kumimoji="0" lang="zh-CN" altLang="en-US" sz="2400" b="1" i="0" u="none" strike="noStrike" kern="1200" cap="none" spc="0" normalizeH="0" baseline="0" noProof="0" dirty="0">
              <a:ln>
                <a:noFill/>
              </a:ln>
              <a:solidFill>
                <a:srgbClr val="ED7D31">
                  <a:lumMod val="75000"/>
                </a:srgbClr>
              </a:solidFill>
              <a:effectLst/>
              <a:uLnTx/>
              <a:uFillTx/>
              <a:latin typeface="启功行楷" panose="02010600010101010101" charset="-122"/>
              <a:ea typeface="启功行楷" panose="02010600010101010101" charset="-122"/>
              <a:cs typeface="宋体" panose="02010600030101010101" pitchFamily="2" charset="-122"/>
              <a:sym typeface="+mn-ea"/>
            </a:endParaRPr>
          </a:p>
        </p:txBody>
      </p:sp>
      <p:sp>
        <p:nvSpPr>
          <p:cNvPr id="14" name="文本框 13">
            <a:extLst>
              <a:ext uri="{FF2B5EF4-FFF2-40B4-BE49-F238E27FC236}">
                <a16:creationId xmlns:a16="http://schemas.microsoft.com/office/drawing/2014/main" id="{45872ACB-D8AD-46E3-8731-AD9D62FB5196}"/>
              </a:ext>
            </a:extLst>
          </p:cNvPr>
          <p:cNvSpPr txBox="1"/>
          <p:nvPr/>
        </p:nvSpPr>
        <p:spPr>
          <a:xfrm>
            <a:off x="6711632" y="1866394"/>
            <a:ext cx="3992245" cy="2951898"/>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Wingdings" panose="05000000000000000000" charset="0"/>
              </a:rPr>
              <a:t>（</a:t>
            </a:r>
            <a:r>
              <a:rPr kumimoji="0" lang="en-US" altLang="zh-CN" sz="18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Wingdings" panose="05000000000000000000" charset="0"/>
              </a:rPr>
              <a:t>2</a:t>
            </a:r>
            <a:r>
              <a:rPr kumimoji="0" lang="zh-CN" altLang="en-US" sz="18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Wingdings" panose="05000000000000000000" charset="0"/>
              </a:rPr>
              <a:t>）强烈持有的态度</a:t>
            </a:r>
            <a:endParaRPr kumimoji="0" lang="en-US" altLang="zh-CN" sz="18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D9793F"/>
                </a:solidFill>
                <a:effectLst/>
                <a:uLnTx/>
                <a:uFillTx/>
                <a:latin typeface="楷体" panose="02010609060101010101" pitchFamily="49" charset="-122"/>
                <a:ea typeface="楷体" panose="02010609060101010101" pitchFamily="49" charset="-122"/>
                <a:cs typeface="+mn-cs"/>
                <a:sym typeface="+mn-ea"/>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人们对自己所持有的态度会表现出不同的强烈程度，或者是坚信自己的态度不动摇，或者是对自己的态度半信半疑、缺乏确信，由此不仅造成态度自身的改变各不相同，而且还左右着态度对行为的影响。</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80699" y="865595"/>
            <a:ext cx="926894" cy="540585"/>
            <a:chOff x="620553" y="1178992"/>
            <a:chExt cx="1806046" cy="1053325"/>
          </a:xfrm>
        </p:grpSpPr>
        <p:sp>
          <p:nvSpPr>
            <p:cNvPr id="7" name="菱形 6"/>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8" name="菱形 7"/>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5" name="矩形 4"/>
          <p:cNvSpPr/>
          <p:nvPr/>
        </p:nvSpPr>
        <p:spPr>
          <a:xfrm>
            <a:off x="819151" y="1676401"/>
            <a:ext cx="10382250" cy="3581399"/>
          </a:xfrm>
          <a:prstGeom prst="rect">
            <a:avLst/>
          </a:prstGeom>
          <a:noFill/>
          <a:ln>
            <a:solidFill>
              <a:srgbClr val="D9793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文本框 3"/>
          <p:cNvSpPr txBox="1"/>
          <p:nvPr/>
        </p:nvSpPr>
        <p:spPr>
          <a:xfrm>
            <a:off x="1121284" y="1866394"/>
            <a:ext cx="8866778" cy="2793072"/>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Wingdings" panose="05000000000000000000" charset="0"/>
              </a:rPr>
              <a:t>（</a:t>
            </a:r>
            <a:r>
              <a:rPr kumimoji="0" lang="en-US" altLang="zh-CN"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Wingdings" panose="05000000000000000000" charset="0"/>
              </a:rPr>
              <a:t>3</a:t>
            </a:r>
            <a:r>
              <a:rPr kumimoji="0" lang="zh-CN" altLang="en-US"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Wingdings" panose="05000000000000000000" charset="0"/>
              </a:rPr>
              <a:t>）</a:t>
            </a:r>
            <a:r>
              <a:rPr kumimoji="0" lang="en-US" altLang="zh-CN"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Wingdings" panose="05000000000000000000" charset="0"/>
              </a:rPr>
              <a:t> </a:t>
            </a:r>
            <a:r>
              <a:rPr kumimoji="0" lang="zh-CN" altLang="en-US"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有意识（</a:t>
            </a:r>
            <a:r>
              <a:rPr kumimoji="0" lang="en-US" altLang="zh-CN"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vs.</a:t>
            </a:r>
            <a:r>
              <a:rPr kumimoji="0" lang="zh-CN" altLang="en-US"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无意识）的态度</a:t>
            </a:r>
            <a:endParaRPr kumimoji="0" lang="en-US" altLang="zh-CN"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D9793F"/>
                </a:solidFill>
                <a:effectLst/>
                <a:uLnTx/>
                <a:uFillTx/>
                <a:latin typeface="楷体" panose="02010609060101010101" pitchFamily="49" charset="-122"/>
                <a:ea typeface="楷体" panose="02010609060101010101" pitchFamily="49"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有意识的态度指的是进入人们意识之中的态度，一种自知和自主的态度，由于是个体自己觉察与感知到的、并且也是个体自主选择的，因而对行为具有较大的影响。</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D9793F"/>
                </a:solidFill>
                <a:effectLst/>
                <a:uLnTx/>
                <a:uFillTx/>
                <a:latin typeface="楷体" panose="02010609060101010101" pitchFamily="49" charset="-122"/>
                <a:ea typeface="楷体" panose="02010609060101010101" pitchFamily="49"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有意识的态度还能够起到一种抵御其他因素影响的作用。</a:t>
            </a:r>
          </a:p>
        </p:txBody>
      </p:sp>
      <p:sp>
        <p:nvSpPr>
          <p:cNvPr id="13" name="PA_文本框 3">
            <a:extLst>
              <a:ext uri="{FF2B5EF4-FFF2-40B4-BE49-F238E27FC236}">
                <a16:creationId xmlns:a16="http://schemas.microsoft.com/office/drawing/2014/main" id="{D3C58CBD-B8EC-4372-B3AB-AB9A6071AD78}"/>
              </a:ext>
            </a:extLst>
          </p:cNvPr>
          <p:cNvSpPr txBox="1"/>
          <p:nvPr>
            <p:custDataLst>
              <p:tags r:id="rId1"/>
            </p:custDataLst>
          </p:nvPr>
        </p:nvSpPr>
        <p:spPr>
          <a:xfrm>
            <a:off x="1815592" y="865595"/>
            <a:ext cx="4563549" cy="497957"/>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二、态度对行为的影响</a:t>
            </a:r>
            <a:endParaRPr kumimoji="0" lang="zh-CN" altLang="en-US" sz="2400" b="1" i="0" u="none" strike="noStrike" kern="1200" cap="none" spc="0" normalizeH="0" baseline="0" noProof="0" dirty="0">
              <a:ln>
                <a:noFill/>
              </a:ln>
              <a:solidFill>
                <a:srgbClr val="ED7D31">
                  <a:lumMod val="75000"/>
                </a:srgbClr>
              </a:solidFill>
              <a:effectLst/>
              <a:uLnTx/>
              <a:uFillTx/>
              <a:latin typeface="启功行楷" panose="02010600010101010101" charset="-122"/>
              <a:ea typeface="启功行楷" panose="02010600010101010101" charset="-122"/>
              <a:cs typeface="宋体" panose="02010600030101010101" pitchFamily="2" charset="-122"/>
              <a:sym typeface="+mn-ea"/>
            </a:endParaRPr>
          </a:p>
        </p:txBody>
      </p:sp>
    </p:spTree>
    <p:extLst>
      <p:ext uri="{BB962C8B-B14F-4D97-AF65-F5344CB8AC3E}">
        <p14:creationId xmlns:p14="http://schemas.microsoft.com/office/powerpoint/2010/main" val="36026230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4">
            <a:extLst>
              <a:ext uri="{FF2B5EF4-FFF2-40B4-BE49-F238E27FC236}">
                <a16:creationId xmlns:a16="http://schemas.microsoft.com/office/drawing/2014/main" id="{E80A959C-B083-4E25-8BF1-708256A0F4FF}"/>
              </a:ext>
            </a:extLst>
          </p:cNvPr>
          <p:cNvSpPr txBox="1">
            <a:spLocks/>
          </p:cNvSpPr>
          <p:nvPr/>
        </p:nvSpPr>
        <p:spPr>
          <a:xfrm>
            <a:off x="882734" y="4223127"/>
            <a:ext cx="5419185" cy="8953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mj-cs"/>
              </a:rPr>
              <a:t>第四节</a:t>
            </a:r>
          </a:p>
        </p:txBody>
      </p:sp>
      <p:sp>
        <p:nvSpPr>
          <p:cNvPr id="15" name="文本占位符 5">
            <a:extLst>
              <a:ext uri="{FF2B5EF4-FFF2-40B4-BE49-F238E27FC236}">
                <a16:creationId xmlns:a16="http://schemas.microsoft.com/office/drawing/2014/main" id="{F1F8DAA9-28BF-4603-A946-FC87347E821A}"/>
              </a:ext>
            </a:extLst>
          </p:cNvPr>
          <p:cNvSpPr txBox="1">
            <a:spLocks/>
          </p:cNvSpPr>
          <p:nvPr/>
        </p:nvSpPr>
        <p:spPr>
          <a:xfrm>
            <a:off x="918356" y="5118477"/>
            <a:ext cx="5419185" cy="10156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9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现实生活中的态度偏差</a:t>
            </a:r>
          </a:p>
        </p:txBody>
      </p:sp>
      <p:sp>
        <p:nvSpPr>
          <p:cNvPr id="16" name="文本框 15">
            <a:extLst>
              <a:ext uri="{FF2B5EF4-FFF2-40B4-BE49-F238E27FC236}">
                <a16:creationId xmlns:a16="http://schemas.microsoft.com/office/drawing/2014/main" id="{B3ECE685-EE58-49CE-ADAC-5B14BDE10EE2}"/>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/04</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7" name="矩形 16">
            <a:extLst>
              <a:ext uri="{FF2B5EF4-FFF2-40B4-BE49-F238E27FC236}">
                <a16:creationId xmlns:a16="http://schemas.microsoft.com/office/drawing/2014/main" id="{FA544CE8-2BC2-4BD3-B251-AAC645C6C887}"/>
              </a:ext>
            </a:extLst>
          </p:cNvPr>
          <p:cNvSpPr/>
          <p:nvPr/>
        </p:nvSpPr>
        <p:spPr>
          <a:xfrm>
            <a:off x="6094883" y="723900"/>
            <a:ext cx="2236510" cy="1527854"/>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第六章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社会态度</a:t>
            </a:r>
          </a:p>
        </p:txBody>
      </p:sp>
    </p:spTree>
    <p:extLst>
      <p:ext uri="{BB962C8B-B14F-4D97-AF65-F5344CB8AC3E}">
        <p14:creationId xmlns:p14="http://schemas.microsoft.com/office/powerpoint/2010/main" val="3985828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785434" y="1582708"/>
            <a:ext cx="10498865" cy="4480265"/>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    （</a:t>
            </a:r>
            <a:r>
              <a:rPr kumimoji="0" lang="en-US" altLang="zh-CN" sz="28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1</a:t>
            </a:r>
            <a:r>
              <a:rPr kumimoji="0" lang="zh-CN" altLang="en-US" sz="28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a:t>
            </a:r>
            <a:r>
              <a:rPr kumimoji="0" lang="zh-CN" altLang="zh-CN" sz="28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rPr>
              <a:t>偏见、刻板印象与歧视</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9793F"/>
                </a:solidFill>
                <a:effectLst/>
                <a:uLnTx/>
                <a:uFillTx/>
                <a:latin typeface="楷体" panose="02010609060101010101" pitchFamily="49" charset="-122"/>
                <a:ea typeface="楷体" panose="02010609060101010101" pitchFamily="49" charset="-122"/>
                <a:cs typeface="+mn-cs"/>
                <a:sym typeface="+mn-ea"/>
              </a:rPr>
              <a:t>  ★</a:t>
            </a: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rPr>
              <a:t>刻板印象是指人们对某个群体的一种概括性的信念或看法。</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9793F"/>
                </a:solidFill>
                <a:effectLst/>
                <a:uLnTx/>
                <a:uFillTx/>
                <a:latin typeface="楷体" panose="02010609060101010101" pitchFamily="49" charset="-122"/>
                <a:ea typeface="楷体" panose="02010609060101010101" pitchFamily="49" charset="-122"/>
                <a:cs typeface="+mn-cs"/>
                <a:sym typeface="+mn-ea"/>
              </a:rPr>
              <a:t>  ★</a:t>
            </a: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rPr>
              <a:t>偏见是对特定群体的一种先入为主的负面情绪或态度。</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rPr>
              <a:t>  </a:t>
            </a:r>
            <a:r>
              <a:rPr kumimoji="0" lang="zh-CN" altLang="en-US" sz="2800" b="1" i="0" u="none" strike="noStrike" kern="1200" cap="none" spc="0" normalizeH="0" baseline="0" noProof="0" dirty="0">
                <a:ln>
                  <a:noFill/>
                </a:ln>
                <a:solidFill>
                  <a:srgbClr val="D9793F"/>
                </a:solidFill>
                <a:effectLst/>
                <a:uLnTx/>
                <a:uFillTx/>
                <a:latin typeface="楷体" panose="02010609060101010101" pitchFamily="49" charset="-122"/>
                <a:ea typeface="楷体" panose="02010609060101010101" pitchFamily="49" charset="-122"/>
                <a:cs typeface="+mn-cs"/>
                <a:sym typeface="+mn-ea"/>
              </a:rPr>
              <a:t>★</a:t>
            </a: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rPr>
              <a:t>歧视是基于偏见而采取的负向行为。</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sym typeface="+mn-ea"/>
            </a:endParaRPr>
          </a:p>
          <a:p>
            <a:pPr marL="0" marR="0" lvl="0" indent="0" algn="just" defTabSz="914400" rtl="0" eaLnBrk="1" fontAlgn="auto" latinLnBrk="0" hangingPunct="1">
              <a:lnSpc>
                <a:spcPct val="200000"/>
              </a:lnSpc>
              <a:spcBef>
                <a:spcPts val="0"/>
              </a:spcBef>
              <a:spcAft>
                <a:spcPts val="0"/>
              </a:spcAft>
              <a:buClrTx/>
              <a:buSzTx/>
              <a:buFontTx/>
              <a:buNone/>
              <a:tabLst/>
              <a:defRPr/>
            </a:pPr>
            <a:endParaRPr kumimoji="0" lang="en-US" altLang="zh-CN" sz="3600" b="0" i="0" u="none" strike="noStrike" kern="1200" cap="none" spc="0" normalizeH="0" baseline="0" noProof="0" dirty="0">
              <a:ln>
                <a:noFill/>
              </a:ln>
              <a:solidFill>
                <a:srgbClr val="ED7D31">
                  <a:lumMod val="75000"/>
                </a:srgbClr>
              </a:solidFill>
              <a:effectLst>
                <a:innerShdw blurRad="63500" dist="50800" dir="18900000">
                  <a:prstClr val="black">
                    <a:alpha val="50000"/>
                  </a:prstClr>
                </a:innerShdw>
              </a:effectLst>
              <a:uLnTx/>
              <a:uFillTx/>
              <a:latin typeface="启功行楷" panose="02010600010101010101" charset="-122"/>
              <a:ea typeface="启功行楷" panose="02010600010101010101" charset="-122"/>
              <a:cs typeface="启功行楷" panose="02010600010101010101" charset="-122"/>
            </a:endParaRPr>
          </a:p>
        </p:txBody>
      </p:sp>
      <p:grpSp>
        <p:nvGrpSpPr>
          <p:cNvPr id="6" name="组合 5"/>
          <p:cNvGrpSpPr/>
          <p:nvPr/>
        </p:nvGrpSpPr>
        <p:grpSpPr>
          <a:xfrm>
            <a:off x="694999" y="772659"/>
            <a:ext cx="926894" cy="540585"/>
            <a:chOff x="620553" y="1178992"/>
            <a:chExt cx="1806046" cy="1053325"/>
          </a:xfrm>
        </p:grpSpPr>
        <p:sp>
          <p:nvSpPr>
            <p:cNvPr id="7" name="菱形 6"/>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8" name="菱形 7"/>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2" name="文本框 1"/>
          <p:cNvSpPr txBox="1"/>
          <p:nvPr/>
        </p:nvSpPr>
        <p:spPr>
          <a:xfrm>
            <a:off x="2015458" y="793972"/>
            <a:ext cx="5287048" cy="497957"/>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一、</a:t>
            </a:r>
            <a:r>
              <a:rPr kumimoji="0" lang="zh-CN"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偏见与歧视</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94999" y="772659"/>
            <a:ext cx="926894" cy="540585"/>
            <a:chOff x="620553" y="1178992"/>
            <a:chExt cx="1806046" cy="1053325"/>
          </a:xfrm>
        </p:grpSpPr>
        <p:sp>
          <p:nvSpPr>
            <p:cNvPr id="7" name="菱形 6"/>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8" name="菱形 7"/>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3" name="PA_文本框 3"/>
          <p:cNvSpPr txBox="1"/>
          <p:nvPr>
            <p:custDataLst>
              <p:tags r:id="rId1"/>
            </p:custDataLst>
          </p:nvPr>
        </p:nvSpPr>
        <p:spPr>
          <a:xfrm>
            <a:off x="1235584" y="1319272"/>
            <a:ext cx="10184559" cy="4401205"/>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   </a:t>
            </a:r>
            <a:r>
              <a:rPr kumimoji="0" lang="zh-CN" altLang="en-US"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）偏见的产生和形成</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9793F"/>
                </a:solidFill>
                <a:effectLst/>
                <a:uLnTx/>
                <a:uFillTx/>
                <a:latin typeface="楷体" panose="02010609060101010101" pitchFamily="49" charset="-122"/>
                <a:ea typeface="楷体" panose="02010609060101010101" pitchFamily="49" charset="-122"/>
                <a:cs typeface="+mn-cs"/>
                <a:sym typeface="+mn-ea"/>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外在客观环境因素的影响是偏见产生、形成的重要影响因素。</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800" b="1" i="0" u="none" strike="noStrike" kern="1200" cap="none" spc="0" normalizeH="0" baseline="0" noProof="0" dirty="0">
                <a:ln>
                  <a:noFill/>
                </a:ln>
                <a:solidFill>
                  <a:srgbClr val="D9793F"/>
                </a:solidFill>
                <a:effectLst/>
                <a:uLnTx/>
                <a:uFillTx/>
                <a:latin typeface="楷体" panose="02010609060101010101" pitchFamily="49" charset="-122"/>
                <a:ea typeface="楷体" panose="02010609060101010101" pitchFamily="49"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类别化加工的认知心理过程是诱发偏见产生的内在原因之一。</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800" b="1" i="0" u="none" strike="noStrike" kern="1200" cap="none" spc="0" normalizeH="0" baseline="0" noProof="0" dirty="0">
                <a:ln>
                  <a:noFill/>
                </a:ln>
                <a:solidFill>
                  <a:srgbClr val="D9793F"/>
                </a:solidFill>
                <a:effectLst/>
                <a:uLnTx/>
                <a:uFillTx/>
                <a:latin typeface="楷体" panose="02010609060101010101" pitchFamily="49" charset="-122"/>
                <a:ea typeface="楷体" panose="02010609060101010101" pitchFamily="49"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群体归属和身份认同的心理也是诱发偏见产生的另一个内在原因。</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800" b="1" i="0" u="none" strike="noStrike" kern="1200" cap="none" spc="0" normalizeH="0" baseline="0" noProof="0" dirty="0">
                <a:ln>
                  <a:noFill/>
                </a:ln>
                <a:solidFill>
                  <a:srgbClr val="D9793F"/>
                </a:solidFill>
                <a:effectLst/>
                <a:uLnTx/>
                <a:uFillTx/>
                <a:latin typeface="楷体" panose="02010609060101010101" pitchFamily="49" charset="-122"/>
                <a:ea typeface="楷体" panose="02010609060101010101" pitchFamily="49"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群体之间的相互冲突和竞争也是引发偏见产生的重要影响因素。</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2015458" y="793972"/>
            <a:ext cx="5287048" cy="497957"/>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一、</a:t>
            </a:r>
            <a:r>
              <a:rPr kumimoji="0" lang="zh-CN"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偏见与歧视</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p:txBody>
      </p:sp>
    </p:spTree>
    <p:extLst>
      <p:ext uri="{BB962C8B-B14F-4D97-AF65-F5344CB8AC3E}">
        <p14:creationId xmlns:p14="http://schemas.microsoft.com/office/powerpoint/2010/main" val="26516144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2908" y="945821"/>
            <a:ext cx="5678170" cy="46166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二、性别、社群与阶层的关联</a:t>
            </a:r>
          </a:p>
        </p:txBody>
      </p:sp>
      <p:grpSp>
        <p:nvGrpSpPr>
          <p:cNvPr id="6" name="组合 5"/>
          <p:cNvGrpSpPr/>
          <p:nvPr/>
        </p:nvGrpSpPr>
        <p:grpSpPr>
          <a:xfrm>
            <a:off x="612449" y="906362"/>
            <a:ext cx="926894" cy="540585"/>
            <a:chOff x="620553" y="1178992"/>
            <a:chExt cx="1806046" cy="1053325"/>
          </a:xfrm>
        </p:grpSpPr>
        <p:sp>
          <p:nvSpPr>
            <p:cNvPr id="7" name="菱形 6"/>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8" name="菱形 7"/>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9" name="矩形 8">
            <a:extLst>
              <a:ext uri="{FF2B5EF4-FFF2-40B4-BE49-F238E27FC236}">
                <a16:creationId xmlns:a16="http://schemas.microsoft.com/office/drawing/2014/main" id="{D1017CB6-227E-4DD7-AEEE-6CFF02E0F99F}"/>
              </a:ext>
            </a:extLst>
          </p:cNvPr>
          <p:cNvSpPr/>
          <p:nvPr/>
        </p:nvSpPr>
        <p:spPr>
          <a:xfrm>
            <a:off x="880877" y="1596073"/>
            <a:ext cx="10430245" cy="4746598"/>
          </a:xfrm>
          <a:prstGeom prst="rect">
            <a:avLst/>
          </a:prstGeom>
          <a:noFill/>
          <a:ln>
            <a:solidFill>
              <a:srgbClr val="D9793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6721E532-B4AD-4967-9594-194AB918A3AB}"/>
              </a:ext>
            </a:extLst>
          </p:cNvPr>
          <p:cNvSpPr txBox="1"/>
          <p:nvPr/>
        </p:nvSpPr>
        <p:spPr>
          <a:xfrm>
            <a:off x="1081405" y="1596073"/>
            <a:ext cx="10029190" cy="3785652"/>
          </a:xfrm>
          <a:prstGeom prst="rect">
            <a:avLst/>
          </a:prstGeom>
          <a:noFill/>
        </p:spPr>
        <p:txBody>
          <a:bodyPr wrap="square" rtlCol="0">
            <a:spAutoFit/>
          </a:bodyPr>
          <a:lstStyle/>
          <a:p>
            <a:pPr marL="0" marR="0" lvl="0" indent="0" algn="l" defTabSz="914400" rtl="0" eaLnBrk="1" fontAlgn="auto" latinLnBrk="0" hangingPunct="1">
              <a:lnSpc>
                <a:spcPct val="2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1</a:t>
            </a:r>
            <a:r>
              <a:rPr kumimoji="0" lang="zh-CN" altLang="en-US"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）性别与偏见</a:t>
            </a:r>
            <a:endParaRPr kumimoji="0" lang="en-US" altLang="zh-CN"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2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性别偏见与歧视的存在，</a:t>
            </a:r>
            <a:r>
              <a:rPr kumimoji="0" lang="zh-CN" altLang="en-US" sz="24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主观上与人们的性别观念和社会的文化传统密切相关</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，针对男性和女性的刻板印象既是人们认知上的偏差和错觉，同时也成为一个社会的共识与文化，但</a:t>
            </a:r>
            <a:r>
              <a:rPr kumimoji="0" lang="zh-CN" altLang="en-US" sz="24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其深层的根源则在于社会不平等</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2908" y="945821"/>
            <a:ext cx="5678170" cy="46166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二、性别、社群与阶层的关联</a:t>
            </a:r>
          </a:p>
        </p:txBody>
      </p:sp>
      <p:grpSp>
        <p:nvGrpSpPr>
          <p:cNvPr id="6" name="组合 5"/>
          <p:cNvGrpSpPr/>
          <p:nvPr/>
        </p:nvGrpSpPr>
        <p:grpSpPr>
          <a:xfrm>
            <a:off x="612449" y="906362"/>
            <a:ext cx="926894" cy="540585"/>
            <a:chOff x="620553" y="1178992"/>
            <a:chExt cx="1806046" cy="1053325"/>
          </a:xfrm>
        </p:grpSpPr>
        <p:sp>
          <p:nvSpPr>
            <p:cNvPr id="7" name="菱形 6"/>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8" name="菱形 7"/>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9" name="矩形 8">
            <a:extLst>
              <a:ext uri="{FF2B5EF4-FFF2-40B4-BE49-F238E27FC236}">
                <a16:creationId xmlns:a16="http://schemas.microsoft.com/office/drawing/2014/main" id="{D1017CB6-227E-4DD7-AEEE-6CFF02E0F99F}"/>
              </a:ext>
            </a:extLst>
          </p:cNvPr>
          <p:cNvSpPr/>
          <p:nvPr/>
        </p:nvSpPr>
        <p:spPr>
          <a:xfrm>
            <a:off x="880877" y="1596073"/>
            <a:ext cx="10430245" cy="4746598"/>
          </a:xfrm>
          <a:prstGeom prst="rect">
            <a:avLst/>
          </a:prstGeom>
          <a:noFill/>
          <a:ln>
            <a:solidFill>
              <a:srgbClr val="D9793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6721E532-B4AD-4967-9594-194AB918A3AB}"/>
              </a:ext>
            </a:extLst>
          </p:cNvPr>
          <p:cNvSpPr txBox="1"/>
          <p:nvPr/>
        </p:nvSpPr>
        <p:spPr>
          <a:xfrm>
            <a:off x="1081405" y="1907570"/>
            <a:ext cx="10029190" cy="3046988"/>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）社群与偏见</a:t>
            </a:r>
            <a:endParaRPr kumimoji="0" lang="en-US" altLang="zh-CN"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社群的偏见与歧视的表现形式更为激烈和富有攻击性，所导致的后果也更为严重与恶劣。各种社群偏见由来已久，并且</a:t>
            </a:r>
            <a:r>
              <a:rPr kumimoji="0" lang="zh-CN" altLang="en-US" sz="24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对社会产生了显著的破坏性影响，撕裂并分化了社会，制造了社会的对立和冲突</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p:txBody>
      </p:sp>
    </p:spTree>
    <p:extLst>
      <p:ext uri="{BB962C8B-B14F-4D97-AF65-F5344CB8AC3E}">
        <p14:creationId xmlns:p14="http://schemas.microsoft.com/office/powerpoint/2010/main" val="188654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2908" y="945821"/>
            <a:ext cx="5678170" cy="46166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二、性别、社群与阶层的关联</a:t>
            </a:r>
          </a:p>
        </p:txBody>
      </p:sp>
      <p:grpSp>
        <p:nvGrpSpPr>
          <p:cNvPr id="6" name="组合 5"/>
          <p:cNvGrpSpPr/>
          <p:nvPr/>
        </p:nvGrpSpPr>
        <p:grpSpPr>
          <a:xfrm>
            <a:off x="612449" y="906362"/>
            <a:ext cx="926894" cy="540585"/>
            <a:chOff x="620553" y="1178992"/>
            <a:chExt cx="1806046" cy="1053325"/>
          </a:xfrm>
        </p:grpSpPr>
        <p:sp>
          <p:nvSpPr>
            <p:cNvPr id="7" name="菱形 6"/>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8" name="菱形 7"/>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9" name="矩形 8">
            <a:extLst>
              <a:ext uri="{FF2B5EF4-FFF2-40B4-BE49-F238E27FC236}">
                <a16:creationId xmlns:a16="http://schemas.microsoft.com/office/drawing/2014/main" id="{D1017CB6-227E-4DD7-AEEE-6CFF02E0F99F}"/>
              </a:ext>
            </a:extLst>
          </p:cNvPr>
          <p:cNvSpPr/>
          <p:nvPr/>
        </p:nvSpPr>
        <p:spPr>
          <a:xfrm>
            <a:off x="880877" y="1596073"/>
            <a:ext cx="10430245" cy="4746598"/>
          </a:xfrm>
          <a:prstGeom prst="rect">
            <a:avLst/>
          </a:prstGeom>
          <a:noFill/>
          <a:ln>
            <a:solidFill>
              <a:srgbClr val="D9793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6721E532-B4AD-4967-9594-194AB918A3AB}"/>
              </a:ext>
            </a:extLst>
          </p:cNvPr>
          <p:cNvSpPr txBox="1"/>
          <p:nvPr/>
        </p:nvSpPr>
        <p:spPr>
          <a:xfrm>
            <a:off x="1081405" y="2279359"/>
            <a:ext cx="10029190" cy="2308324"/>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3</a:t>
            </a:r>
            <a:r>
              <a:rPr kumimoji="0" lang="zh-CN" altLang="en-US"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rPr>
              <a:t>）阶层与偏见</a:t>
            </a:r>
            <a:endParaRPr kumimoji="0" lang="en-US" altLang="zh-CN" sz="2400" b="1" i="0" u="none" strike="noStrike" kern="1200" cap="none" spc="0" normalizeH="0" baseline="0" noProof="0" dirty="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阶层间的偏见与阶层间的差异以及相应的刻板印象密切相关，但是</a:t>
            </a:r>
            <a:r>
              <a:rPr kumimoji="0" lang="zh-CN" altLang="en-US" sz="24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归根结底还是与阶层之间的和谐共处和阶层之间的开放流动直接相联</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p>
        </p:txBody>
      </p:sp>
    </p:spTree>
    <p:extLst>
      <p:ext uri="{BB962C8B-B14F-4D97-AF65-F5344CB8AC3E}">
        <p14:creationId xmlns:p14="http://schemas.microsoft.com/office/powerpoint/2010/main" val="41223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D9C2257-E87D-4FAE-B558-F3BF1F167842}"/>
              </a:ext>
            </a:extLst>
          </p:cNvPr>
          <p:cNvGrpSpPr/>
          <p:nvPr/>
        </p:nvGrpSpPr>
        <p:grpSpPr>
          <a:xfrm>
            <a:off x="204811" y="126601"/>
            <a:ext cx="11593489" cy="6426599"/>
            <a:chOff x="204811" y="126601"/>
            <a:chExt cx="11593489" cy="6426599"/>
          </a:xfrm>
        </p:grpSpPr>
        <p:cxnSp>
          <p:nvCxnSpPr>
            <p:cNvPr id="4" name="直接连接符 3">
              <a:extLst>
                <a:ext uri="{FF2B5EF4-FFF2-40B4-BE49-F238E27FC236}">
                  <a16:creationId xmlns:a16="http://schemas.microsoft.com/office/drawing/2014/main" id="{29181965-C3B3-43CC-BF29-D14AB9737304}"/>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5" name="直接连接符 4">
              <a:extLst>
                <a:ext uri="{FF2B5EF4-FFF2-40B4-BE49-F238E27FC236}">
                  <a16:creationId xmlns:a16="http://schemas.microsoft.com/office/drawing/2014/main" id="{D9E21F29-02A0-4536-B23E-9CCE3719C31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grpSp>
          <p:nvGrpSpPr>
            <p:cNvPr id="16" name="组合 15">
              <a:extLst>
                <a:ext uri="{FF2B5EF4-FFF2-40B4-BE49-F238E27FC236}">
                  <a16:creationId xmlns:a16="http://schemas.microsoft.com/office/drawing/2014/main" id="{510DE854-DDF9-435A-978F-43DDEF336553}"/>
                </a:ext>
              </a:extLst>
            </p:cNvPr>
            <p:cNvGrpSpPr/>
            <p:nvPr/>
          </p:nvGrpSpPr>
          <p:grpSpPr>
            <a:xfrm>
              <a:off x="204811" y="126601"/>
              <a:ext cx="1966889" cy="305197"/>
              <a:chOff x="306410" y="1828002"/>
              <a:chExt cx="5429253" cy="900955"/>
            </a:xfrm>
          </p:grpSpPr>
          <p:grpSp>
            <p:nvGrpSpPr>
              <p:cNvPr id="14" name="组合 13">
                <a:extLst>
                  <a:ext uri="{FF2B5EF4-FFF2-40B4-BE49-F238E27FC236}">
                    <a16:creationId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8" name="组合 7">
                  <a:extLst>
                    <a:ext uri="{FF2B5EF4-FFF2-40B4-BE49-F238E27FC236}">
                      <a16:creationId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9" name="椭圆 8">
                    <a:extLst>
                      <a:ext uri="{FF2B5EF4-FFF2-40B4-BE49-F238E27FC236}">
                        <a16:creationId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0" name="椭圆 9">
                    <a:extLst>
                      <a:ext uri="{FF2B5EF4-FFF2-40B4-BE49-F238E27FC236}">
                        <a16:creationId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1" name="椭圆 10">
                    <a:extLst>
                      <a:ext uri="{FF2B5EF4-FFF2-40B4-BE49-F238E27FC236}">
                        <a16:creationId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3" name="椭圆 12">
                  <a:extLst>
                    <a:ext uri="{FF2B5EF4-FFF2-40B4-BE49-F238E27FC236}">
                      <a16:creationId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5" name="椭圆 14">
                <a:extLst>
                  <a:ext uri="{FF2B5EF4-FFF2-40B4-BE49-F238E27FC236}">
                    <a16:creationId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17" name="îṥḷîďe">
            <a:extLst>
              <a:ext uri="{FF2B5EF4-FFF2-40B4-BE49-F238E27FC236}">
                <a16:creationId xmlns:a16="http://schemas.microsoft.com/office/drawing/2014/main" id="{A698D28A-4046-40DE-A628-69A54CD3182F}"/>
              </a:ext>
            </a:extLst>
          </p:cNvPr>
          <p:cNvSpPr/>
          <p:nvPr/>
        </p:nvSpPr>
        <p:spPr>
          <a:xfrm>
            <a:off x="1056660" y="2081402"/>
            <a:ext cx="10098178" cy="3446425"/>
          </a:xfrm>
          <a:prstGeom prst="roundRect">
            <a:avLst>
              <a:gd name="adj" fmla="val 5574"/>
            </a:avLst>
          </a:prstGeom>
          <a:solidFill>
            <a:schemeClr val="bg1"/>
          </a:solidFill>
          <a:ln w="12700">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dirty="0">
              <a:ln>
                <a:noFill/>
              </a:ln>
              <a:solidFill>
                <a:prstClr val="black">
                  <a:lumMod val="85000"/>
                  <a:lumOff val="15000"/>
                </a:prstClr>
              </a:solidFill>
              <a:effectLst/>
              <a:uLnTx/>
              <a:uFillTx/>
              <a:latin typeface="等线" panose="020F0502020204030204"/>
              <a:ea typeface="等线" panose="02010600030101010101" pitchFamily="2" charset="-122"/>
              <a:cs typeface="+mn-cs"/>
            </a:endParaRPr>
          </a:p>
        </p:txBody>
      </p:sp>
      <p:grpSp>
        <p:nvGrpSpPr>
          <p:cNvPr id="18" name="组合 17">
            <a:extLst>
              <a:ext uri="{FF2B5EF4-FFF2-40B4-BE49-F238E27FC236}">
                <a16:creationId xmlns:a16="http://schemas.microsoft.com/office/drawing/2014/main" id="{E7740CEB-FACC-404B-8DDB-5B23EC8C13D6}"/>
              </a:ext>
            </a:extLst>
          </p:cNvPr>
          <p:cNvGrpSpPr/>
          <p:nvPr/>
        </p:nvGrpSpPr>
        <p:grpSpPr>
          <a:xfrm>
            <a:off x="1056660" y="1278201"/>
            <a:ext cx="2162532" cy="688568"/>
            <a:chOff x="1056660" y="1278201"/>
            <a:chExt cx="2162532" cy="688568"/>
          </a:xfrm>
        </p:grpSpPr>
        <p:sp>
          <p:nvSpPr>
            <p:cNvPr id="19" name="Retângulo 23">
              <a:extLst>
                <a:ext uri="{FF2B5EF4-FFF2-40B4-BE49-F238E27FC236}">
                  <a16:creationId xmlns:a16="http://schemas.microsoft.com/office/drawing/2014/main" id="{D325ED98-08D6-4D06-B536-4161E5971470}"/>
                </a:ext>
              </a:extLst>
            </p:cNvPr>
            <p:cNvSpPr/>
            <p:nvPr/>
          </p:nvSpPr>
          <p:spPr>
            <a:xfrm rot="16200000">
              <a:off x="2073464" y="821041"/>
              <a:ext cx="128924" cy="2162532"/>
            </a:xfrm>
            <a:prstGeom prst="rect">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0" name="文本框 19">
              <a:extLst>
                <a:ext uri="{FF2B5EF4-FFF2-40B4-BE49-F238E27FC236}">
                  <a16:creationId xmlns:a16="http://schemas.microsoft.com/office/drawing/2014/main" id="{2EF4CB45-DE83-4B7A-9E95-186F288D2A67}"/>
                </a:ext>
              </a:extLst>
            </p:cNvPr>
            <p:cNvSpPr txBox="1"/>
            <p:nvPr/>
          </p:nvSpPr>
          <p:spPr>
            <a:xfrm>
              <a:off x="1292181" y="1278201"/>
              <a:ext cx="16914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思  考  题</a:t>
              </a:r>
            </a:p>
          </p:txBody>
        </p:sp>
      </p:grpSp>
      <p:sp>
        <p:nvSpPr>
          <p:cNvPr id="21" name="矩形 20">
            <a:extLst>
              <a:ext uri="{FF2B5EF4-FFF2-40B4-BE49-F238E27FC236}">
                <a16:creationId xmlns:a16="http://schemas.microsoft.com/office/drawing/2014/main" id="{78CB16CA-93DB-4008-868F-453341BAF5A7}"/>
              </a:ext>
            </a:extLst>
          </p:cNvPr>
          <p:cNvSpPr/>
          <p:nvPr/>
        </p:nvSpPr>
        <p:spPr>
          <a:xfrm>
            <a:off x="1374688" y="2711453"/>
            <a:ext cx="9442624" cy="1785104"/>
          </a:xfrm>
          <a:prstGeom prst="rect">
            <a:avLst/>
          </a:prstGeom>
        </p:spPr>
        <p:txBody>
          <a:bodyPr wrap="square">
            <a:spAutoFit/>
          </a:bodyPr>
          <a:lstStyle/>
          <a:p>
            <a:pPr marL="0" marR="0" lvl="0" indent="0" algn="just" defTabSz="914400" rtl="0" eaLnBrk="1" fontAlgn="auto" latinLnBrk="0" hangingPunct="1">
              <a:lnSpc>
                <a:spcPct val="25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 </a:t>
            </a:r>
            <a:r>
              <a:rPr kumimoji="0" lang="zh-CN"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态度的形成和改变是一个怎样的过程？</a:t>
            </a:r>
          </a:p>
          <a:p>
            <a:pPr marL="0" marR="0" lvl="0" indent="0" algn="just" defTabSz="914400" rtl="0" eaLnBrk="1" fontAlgn="auto" latinLnBrk="0" hangingPunct="1">
              <a:lnSpc>
                <a:spcPct val="25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 </a:t>
            </a:r>
            <a:r>
              <a:rPr kumimoji="0" lang="zh-CN" altLang="en-US"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如何理解和分析当代中国社会所存在的社群偏见与歧视？</a:t>
            </a:r>
          </a:p>
        </p:txBody>
      </p:sp>
    </p:spTree>
    <p:extLst>
      <p:ext uri="{BB962C8B-B14F-4D97-AF65-F5344CB8AC3E}">
        <p14:creationId xmlns:p14="http://schemas.microsoft.com/office/powerpoint/2010/main" val="350538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4">
            <a:extLst>
              <a:ext uri="{FF2B5EF4-FFF2-40B4-BE49-F238E27FC236}">
                <a16:creationId xmlns:a16="http://schemas.microsoft.com/office/drawing/2014/main" id="{E80A959C-B083-4E25-8BF1-708256A0F4FF}"/>
              </a:ext>
            </a:extLst>
          </p:cNvPr>
          <p:cNvSpPr txBox="1">
            <a:spLocks/>
          </p:cNvSpPr>
          <p:nvPr/>
        </p:nvSpPr>
        <p:spPr>
          <a:xfrm>
            <a:off x="882734" y="4223127"/>
            <a:ext cx="5419185" cy="8953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mj-cs"/>
              </a:rPr>
              <a:t>第一节</a:t>
            </a:r>
          </a:p>
        </p:txBody>
      </p:sp>
      <p:sp>
        <p:nvSpPr>
          <p:cNvPr id="15" name="文本占位符 5">
            <a:extLst>
              <a:ext uri="{FF2B5EF4-FFF2-40B4-BE49-F238E27FC236}">
                <a16:creationId xmlns:a16="http://schemas.microsoft.com/office/drawing/2014/main" id="{F1F8DAA9-28BF-4603-A946-FC87347E821A}"/>
              </a:ext>
            </a:extLst>
          </p:cNvPr>
          <p:cNvSpPr txBox="1">
            <a:spLocks/>
          </p:cNvSpPr>
          <p:nvPr/>
        </p:nvSpPr>
        <p:spPr>
          <a:xfrm>
            <a:off x="918356" y="5118477"/>
            <a:ext cx="5419185" cy="10156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9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社会态度的基本内涵</a:t>
            </a:r>
          </a:p>
        </p:txBody>
      </p:sp>
      <p:sp>
        <p:nvSpPr>
          <p:cNvPr id="16" name="文本框 15">
            <a:extLst>
              <a:ext uri="{FF2B5EF4-FFF2-40B4-BE49-F238E27FC236}">
                <a16:creationId xmlns:a16="http://schemas.microsoft.com/office/drawing/2014/main" id="{B3ECE685-EE58-49CE-ADAC-5B14BDE10EE2}"/>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/01</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7" name="矩形 16">
            <a:extLst>
              <a:ext uri="{FF2B5EF4-FFF2-40B4-BE49-F238E27FC236}">
                <a16:creationId xmlns:a16="http://schemas.microsoft.com/office/drawing/2014/main" id="{FA544CE8-2BC2-4BD3-B251-AAC645C6C887}"/>
              </a:ext>
            </a:extLst>
          </p:cNvPr>
          <p:cNvSpPr/>
          <p:nvPr/>
        </p:nvSpPr>
        <p:spPr>
          <a:xfrm>
            <a:off x="6094883" y="723900"/>
            <a:ext cx="2236510" cy="1527854"/>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第六章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社会态度</a:t>
            </a:r>
          </a:p>
        </p:txBody>
      </p:sp>
    </p:spTree>
    <p:extLst>
      <p:ext uri="{BB962C8B-B14F-4D97-AF65-F5344CB8AC3E}">
        <p14:creationId xmlns:p14="http://schemas.microsoft.com/office/powerpoint/2010/main" val="416655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976195" y="1561492"/>
            <a:ext cx="10275934" cy="1200329"/>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ED7D31">
                    <a:lumMod val="75000"/>
                  </a:srgbClr>
                </a:solidFill>
                <a:effectLst>
                  <a:innerShdw blurRad="63500" dist="50800" dir="18900000">
                    <a:prstClr val="black">
                      <a:alpha val="50000"/>
                    </a:prstClr>
                  </a:innerShdw>
                </a:effectLst>
                <a:uLnTx/>
                <a:uFillTx/>
                <a:latin typeface="楷体" panose="02010609060101010101" pitchFamily="49" charset="-122"/>
                <a:ea typeface="楷体" panose="02010609060101010101" pitchFamily="49" charset="-122"/>
                <a:cs typeface="启功行楷" panose="02010600010101010101" charset="-122"/>
                <a:sym typeface="+mn-ea"/>
              </a:rPr>
              <a:t> </a:t>
            </a:r>
            <a:r>
              <a:rPr kumimoji="0" lang="zh-CN" altLang="en-US" sz="24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★态度（attitude），是由认知、情感与行为意向（三成分）组成的、内在稳定的主观倾向或状态。</a:t>
            </a:r>
            <a:endParaRPr kumimoji="0" lang="en-US" altLang="zh-CN" sz="2400" b="0" i="0" u="none" strike="noStrike" kern="1200" cap="none" spc="0" normalizeH="0" baseline="0" noProof="0" dirty="0">
              <a:ln>
                <a:noFill/>
              </a:ln>
              <a:solidFill>
                <a:srgbClr val="ED7D31">
                  <a:lumMod val="75000"/>
                </a:srgbClr>
              </a:solidFill>
              <a:effectLst>
                <a:innerShdw blurRad="63500" dist="50800" dir="18900000">
                  <a:prstClr val="black">
                    <a:alpha val="50000"/>
                  </a:prstClr>
                </a:innerShdw>
              </a:effectLst>
              <a:uLnTx/>
              <a:uFillTx/>
              <a:latin typeface="启功行楷" panose="02010600010101010101" charset="-122"/>
              <a:ea typeface="启功行楷" panose="02010600010101010101" charset="-122"/>
              <a:cs typeface="启功行楷" panose="02010600010101010101" charset="-122"/>
            </a:endParaRPr>
          </a:p>
        </p:txBody>
      </p:sp>
      <p:grpSp>
        <p:nvGrpSpPr>
          <p:cNvPr id="6" name="组合 5"/>
          <p:cNvGrpSpPr/>
          <p:nvPr/>
        </p:nvGrpSpPr>
        <p:grpSpPr>
          <a:xfrm>
            <a:off x="435610" y="833337"/>
            <a:ext cx="926894" cy="540585"/>
            <a:chOff x="620553" y="1178992"/>
            <a:chExt cx="1806046" cy="1053325"/>
          </a:xfrm>
        </p:grpSpPr>
        <p:sp>
          <p:nvSpPr>
            <p:cNvPr id="7" name="菱形 6"/>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8" name="菱形 7"/>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矩形 14">
            <a:extLst>
              <a:ext uri="{FF2B5EF4-FFF2-40B4-BE49-F238E27FC236}">
                <a16:creationId xmlns:a16="http://schemas.microsoft.com/office/drawing/2014/main" id="{4E09148F-AD24-4E63-9182-76D09579C12C}"/>
              </a:ext>
            </a:extLst>
          </p:cNvPr>
          <p:cNvSpPr/>
          <p:nvPr/>
        </p:nvSpPr>
        <p:spPr>
          <a:xfrm>
            <a:off x="1653637" y="833337"/>
            <a:ext cx="295465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一、态度的概念界定</a:t>
            </a:r>
          </a:p>
        </p:txBody>
      </p:sp>
      <p:sp>
        <p:nvSpPr>
          <p:cNvPr id="16" name="PA_文本框 3">
            <a:extLst>
              <a:ext uri="{FF2B5EF4-FFF2-40B4-BE49-F238E27FC236}">
                <a16:creationId xmlns:a16="http://schemas.microsoft.com/office/drawing/2014/main" id="{5ADB9617-39F2-468B-9020-C15AA205A042}"/>
              </a:ext>
            </a:extLst>
          </p:cNvPr>
          <p:cNvSpPr txBox="1">
            <a:spLocks/>
          </p:cNvSpPr>
          <p:nvPr>
            <p:custDataLst>
              <p:tags r:id="rId2"/>
            </p:custDataLst>
          </p:nvPr>
        </p:nvSpPr>
        <p:spPr>
          <a:xfrm>
            <a:off x="717963" y="2950619"/>
            <a:ext cx="10534165" cy="341632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ED7D31">
                    <a:lumMod val="75000"/>
                  </a:srgbClr>
                </a:solidFill>
                <a:effectLst>
                  <a:innerShdw blurRad="63500" dist="50800" dir="18900000">
                    <a:prstClr val="black">
                      <a:alpha val="50000"/>
                    </a:prstClr>
                  </a:innerShdw>
                </a:effectLst>
                <a:uLnTx/>
                <a:uFillTx/>
                <a:latin typeface="楷体" panose="02010609060101010101" pitchFamily="49" charset="-122"/>
                <a:ea typeface="楷体" panose="02010609060101010101" pitchFamily="49" charset="-122"/>
                <a:cs typeface="启功行楷" panose="02010600010101010101" charset="-122"/>
                <a:sym typeface="+mn-ea"/>
              </a:rPr>
              <a:t> </a:t>
            </a:r>
            <a:r>
              <a:rPr kumimoji="0" lang="zh-CN" altLang="en-US" sz="24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★态度的基本特征</a:t>
            </a:r>
            <a:endParaRPr kumimoji="0" lang="en-US" altLang="zh-CN" sz="24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sym typeface="+mn-ea"/>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sym typeface="+mn-ea"/>
              </a:rPr>
              <a:t>）态度具有一定的</a:t>
            </a:r>
            <a:r>
              <a:rPr kumimoji="0" lang="zh-CN" altLang="en-US" sz="24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稳定性和持久性</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sym typeface="+mn-ea"/>
              </a:rPr>
              <a:t>，能在较长时间内保持相对稳定与不变。</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sym typeface="+mn-ea"/>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sym typeface="+mn-ea"/>
              </a:rPr>
              <a:t>）态度具有</a:t>
            </a:r>
            <a:r>
              <a:rPr kumimoji="0" lang="zh-CN" altLang="en-US" sz="24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内在性</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sym typeface="+mn-ea"/>
              </a:rPr>
              <a:t>的特征。</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sym typeface="+mn-ea"/>
              </a:rPr>
              <a:t>3</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sym typeface="+mn-ea"/>
              </a:rPr>
              <a:t>）态度具有</a:t>
            </a:r>
            <a:r>
              <a:rPr kumimoji="0" lang="zh-CN" altLang="en-US" sz="24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对象性</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sym typeface="+mn-ea"/>
              </a:rPr>
              <a:t>的特征。</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rPr>
              <a:t>4</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rPr>
              <a:t>）态度对人的外在行为反应具有</a:t>
            </a:r>
            <a:r>
              <a:rPr kumimoji="0" lang="zh-CN" altLang="en-US" sz="24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rPr>
              <a:t>明显的指向和驱动的影响</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楷体" panose="02010609060101010101" charset="-122"/>
              </a:rPr>
              <a:t>。</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3121325" y="1777183"/>
            <a:ext cx="5189220" cy="378565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启功行楷" panose="02010600010101010101" charset="-122"/>
                <a:ea typeface="启功行楷" panose="02010600010101010101" charset="-122"/>
                <a:cs typeface="启功行楷" panose="02010600010101010101" charset="-122"/>
                <a:sym typeface="+mn-ea"/>
              </a:rPr>
              <a:t>   </a:t>
            </a:r>
            <a:r>
              <a:rPr kumimoji="0" lang="zh-CN" altLang="en-US" sz="24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态度的功能包括：</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反映现实的功能</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认知图式的功能</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行为指引的功能</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社会评价与影响的功能</a:t>
            </a:r>
            <a:endParaRPr kumimoji="0" lang="en-US" altLang="zh-CN" sz="2400" b="0" i="0" u="none" strike="noStrike" kern="1200" cap="none" spc="0" normalizeH="0" baseline="0" noProof="0" dirty="0">
              <a:ln>
                <a:noFill/>
              </a:ln>
              <a:solidFill>
                <a:prstClr val="black"/>
              </a:solidFill>
              <a:effectLst>
                <a:innerShdw blurRad="63500" dist="50800" dir="18900000">
                  <a:prstClr val="black">
                    <a:alpha val="50000"/>
                  </a:prstClr>
                </a:innerShdw>
              </a:effectLst>
              <a:uLnTx/>
              <a:uFillTx/>
              <a:latin typeface="微软雅黑" panose="020B0503020204020204" pitchFamily="34" charset="-122"/>
              <a:ea typeface="微软雅黑" panose="020B0503020204020204" pitchFamily="34" charset="-122"/>
              <a:cs typeface="启功行楷" panose="02010600010101010101"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3200" b="0" i="0" u="none" strike="noStrike" kern="1200" cap="none" spc="0" normalizeH="0" baseline="0" noProof="0" dirty="0">
              <a:ln>
                <a:noFill/>
              </a:ln>
              <a:solidFill>
                <a:srgbClr val="ED7D31">
                  <a:lumMod val="75000"/>
                </a:srgbClr>
              </a:solidFill>
              <a:effectLst>
                <a:innerShdw blurRad="63500" dist="50800" dir="18900000">
                  <a:prstClr val="black">
                    <a:alpha val="50000"/>
                  </a:prstClr>
                </a:innerShdw>
              </a:effectLst>
              <a:uLnTx/>
              <a:uFillTx/>
              <a:latin typeface="启功行楷" panose="02010600010101010101" charset="-122"/>
              <a:ea typeface="启功行楷" panose="02010600010101010101" charset="-122"/>
              <a:cs typeface="启功行楷" panose="02010600010101010101" charset="-122"/>
            </a:endParaRPr>
          </a:p>
        </p:txBody>
      </p:sp>
      <p:grpSp>
        <p:nvGrpSpPr>
          <p:cNvPr id="6" name="组合 5"/>
          <p:cNvGrpSpPr/>
          <p:nvPr/>
        </p:nvGrpSpPr>
        <p:grpSpPr>
          <a:xfrm>
            <a:off x="390199" y="833845"/>
            <a:ext cx="926894" cy="540585"/>
            <a:chOff x="620553" y="1178992"/>
            <a:chExt cx="1806046" cy="1053325"/>
          </a:xfrm>
        </p:grpSpPr>
        <p:sp>
          <p:nvSpPr>
            <p:cNvPr id="7" name="菱形 6"/>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8" name="菱形 7"/>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2" name="文本框 1"/>
          <p:cNvSpPr txBox="1"/>
          <p:nvPr/>
        </p:nvSpPr>
        <p:spPr>
          <a:xfrm>
            <a:off x="1527549" y="833845"/>
            <a:ext cx="5287048" cy="497957"/>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三、态度的功能与作用</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4">
            <a:extLst>
              <a:ext uri="{FF2B5EF4-FFF2-40B4-BE49-F238E27FC236}">
                <a16:creationId xmlns:a16="http://schemas.microsoft.com/office/drawing/2014/main" id="{E80A959C-B083-4E25-8BF1-708256A0F4FF}"/>
              </a:ext>
            </a:extLst>
          </p:cNvPr>
          <p:cNvSpPr txBox="1">
            <a:spLocks/>
          </p:cNvSpPr>
          <p:nvPr/>
        </p:nvSpPr>
        <p:spPr>
          <a:xfrm>
            <a:off x="882734" y="4223127"/>
            <a:ext cx="5419185" cy="8953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mj-cs"/>
              </a:rPr>
              <a:t>第二节</a:t>
            </a:r>
          </a:p>
        </p:txBody>
      </p:sp>
      <p:sp>
        <p:nvSpPr>
          <p:cNvPr id="15" name="文本占位符 5">
            <a:extLst>
              <a:ext uri="{FF2B5EF4-FFF2-40B4-BE49-F238E27FC236}">
                <a16:creationId xmlns:a16="http://schemas.microsoft.com/office/drawing/2014/main" id="{F1F8DAA9-28BF-4603-A946-FC87347E821A}"/>
              </a:ext>
            </a:extLst>
          </p:cNvPr>
          <p:cNvSpPr txBox="1">
            <a:spLocks/>
          </p:cNvSpPr>
          <p:nvPr/>
        </p:nvSpPr>
        <p:spPr>
          <a:xfrm>
            <a:off x="918356" y="5118477"/>
            <a:ext cx="5419185" cy="10156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9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态度的形成与改变</a:t>
            </a:r>
          </a:p>
        </p:txBody>
      </p:sp>
      <p:sp>
        <p:nvSpPr>
          <p:cNvPr id="16" name="文本框 15">
            <a:extLst>
              <a:ext uri="{FF2B5EF4-FFF2-40B4-BE49-F238E27FC236}">
                <a16:creationId xmlns:a16="http://schemas.microsoft.com/office/drawing/2014/main" id="{B3ECE685-EE58-49CE-ADAC-5B14BDE10EE2}"/>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/02</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7" name="矩形 16">
            <a:extLst>
              <a:ext uri="{FF2B5EF4-FFF2-40B4-BE49-F238E27FC236}">
                <a16:creationId xmlns:a16="http://schemas.microsoft.com/office/drawing/2014/main" id="{FA544CE8-2BC2-4BD3-B251-AAC645C6C887}"/>
              </a:ext>
            </a:extLst>
          </p:cNvPr>
          <p:cNvSpPr/>
          <p:nvPr/>
        </p:nvSpPr>
        <p:spPr>
          <a:xfrm>
            <a:off x="6094883" y="723900"/>
            <a:ext cx="2236510" cy="1527854"/>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第六章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社会态度</a:t>
            </a:r>
          </a:p>
        </p:txBody>
      </p:sp>
    </p:spTree>
    <p:extLst>
      <p:ext uri="{BB962C8B-B14F-4D97-AF65-F5344CB8AC3E}">
        <p14:creationId xmlns:p14="http://schemas.microsoft.com/office/powerpoint/2010/main" val="269493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30784" y="1813657"/>
            <a:ext cx="5901816" cy="2335383"/>
          </a:xfrm>
          <a:prstGeom prst="rect">
            <a:avLst/>
          </a:prstGeom>
        </p:spPr>
        <p:txBody>
          <a:bodyPr wrap="square">
            <a:spAutoFit/>
          </a:bodyPr>
          <a:lstStyle/>
          <a:p>
            <a:pPr marL="0" marR="0" lvl="0" indent="0" algn="l" defTabSz="914400" rtl="0" eaLnBrk="1" fontAlgn="auto" latinLnBrk="0" hangingPunct="0">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态度的形成与改变在根本上都是个体在后天的社会生活中接受社会环境的影响与自身主动的学习调适而逐渐产生和形成的，是一个</a:t>
            </a:r>
            <a:r>
              <a:rPr kumimoji="0" lang="zh-CN" altLang="zh-CN" sz="24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内外因素共同作用的结果</a:t>
            </a:r>
            <a:r>
              <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endPar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6" name="组合 5">
            <a:extLst>
              <a:ext uri="{FF2B5EF4-FFF2-40B4-BE49-F238E27FC236}">
                <a16:creationId xmlns:a16="http://schemas.microsoft.com/office/drawing/2014/main" id="{755E1D10-1BEC-4F55-BAC6-EC7303D47EFD}"/>
              </a:ext>
            </a:extLst>
          </p:cNvPr>
          <p:cNvGrpSpPr/>
          <p:nvPr/>
        </p:nvGrpSpPr>
        <p:grpSpPr>
          <a:xfrm>
            <a:off x="390199" y="833845"/>
            <a:ext cx="926894" cy="540585"/>
            <a:chOff x="620553" y="1178992"/>
            <a:chExt cx="1806046" cy="1053325"/>
          </a:xfrm>
        </p:grpSpPr>
        <p:sp>
          <p:nvSpPr>
            <p:cNvPr id="7" name="菱形 6">
              <a:extLst>
                <a:ext uri="{FF2B5EF4-FFF2-40B4-BE49-F238E27FC236}">
                  <a16:creationId xmlns:a16="http://schemas.microsoft.com/office/drawing/2014/main" id="{1E0DF00C-65D6-4D3F-9398-BB35552342A7}"/>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9" name="菱形 8">
              <a:extLst>
                <a:ext uri="{FF2B5EF4-FFF2-40B4-BE49-F238E27FC236}">
                  <a16:creationId xmlns:a16="http://schemas.microsoft.com/office/drawing/2014/main" id="{60957DAB-2476-4FFB-8D03-CC66015840CF}"/>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pic>
        <p:nvPicPr>
          <p:cNvPr id="10" name="图片 9" descr="2">
            <a:extLst>
              <a:ext uri="{FF2B5EF4-FFF2-40B4-BE49-F238E27FC236}">
                <a16:creationId xmlns:a16="http://schemas.microsoft.com/office/drawing/2014/main" id="{51A6F932-E8DE-4C48-8290-BCB4E2FAD040}"/>
              </a:ext>
            </a:extLst>
          </p:cNvPr>
          <p:cNvPicPr>
            <a:picLocks noChangeAspect="1"/>
          </p:cNvPicPr>
          <p:nvPr/>
        </p:nvPicPr>
        <p:blipFill>
          <a:blip r:embed="rId2" cstate="print"/>
          <a:srcRect l="15973" r="20270"/>
          <a:stretch>
            <a:fillRect/>
          </a:stretch>
        </p:blipFill>
        <p:spPr>
          <a:xfrm>
            <a:off x="7439829" y="1960879"/>
            <a:ext cx="3094820" cy="3119121"/>
          </a:xfrm>
          <a:prstGeom prst="rect">
            <a:avLst/>
          </a:prstGeom>
        </p:spPr>
      </p:pic>
      <p:cxnSp>
        <p:nvCxnSpPr>
          <p:cNvPr id="11" name="直接连接符 10">
            <a:extLst>
              <a:ext uri="{FF2B5EF4-FFF2-40B4-BE49-F238E27FC236}">
                <a16:creationId xmlns:a16="http://schemas.microsoft.com/office/drawing/2014/main" id="{632E8B98-B498-410E-832B-8E690F0475CD}"/>
              </a:ext>
            </a:extLst>
          </p:cNvPr>
          <p:cNvCxnSpPr/>
          <p:nvPr/>
        </p:nvCxnSpPr>
        <p:spPr>
          <a:xfrm>
            <a:off x="7071360" y="1493623"/>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30784" y="2577332"/>
            <a:ext cx="5901816" cy="1754326"/>
          </a:xfrm>
          <a:prstGeom prst="rect">
            <a:avLst/>
          </a:prstGeom>
        </p:spPr>
        <p:txBody>
          <a:bodyPr wrap="square">
            <a:spAutoFit/>
          </a:bodyPr>
          <a:lstStyle/>
          <a:p>
            <a:pPr marL="0" marR="0" lvl="0" indent="0" algn="l" defTabSz="914400" rtl="0" eaLnBrk="1" fontAlgn="auto" latinLnBrk="0" hangingPunct="0">
              <a:lnSpc>
                <a:spcPct val="15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因此，在态度形成与改变的理论分析和解说上，同时也</a:t>
            </a:r>
            <a:r>
              <a:rPr kumimoji="0" lang="zh-CN"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可区分出分别着眼于内在过程与外在影响的不同解释与说法。</a:t>
            </a:r>
            <a:endParaRPr kumimoji="0" lang="zh-CN"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grpSp>
        <p:nvGrpSpPr>
          <p:cNvPr id="6" name="组合 5">
            <a:extLst>
              <a:ext uri="{FF2B5EF4-FFF2-40B4-BE49-F238E27FC236}">
                <a16:creationId xmlns:a16="http://schemas.microsoft.com/office/drawing/2014/main" id="{755E1D10-1BEC-4F55-BAC6-EC7303D47EFD}"/>
              </a:ext>
            </a:extLst>
          </p:cNvPr>
          <p:cNvGrpSpPr/>
          <p:nvPr/>
        </p:nvGrpSpPr>
        <p:grpSpPr>
          <a:xfrm>
            <a:off x="390199" y="833845"/>
            <a:ext cx="926894" cy="540585"/>
            <a:chOff x="620553" y="1178992"/>
            <a:chExt cx="1806046" cy="1053325"/>
          </a:xfrm>
        </p:grpSpPr>
        <p:sp>
          <p:nvSpPr>
            <p:cNvPr id="7" name="菱形 6">
              <a:extLst>
                <a:ext uri="{FF2B5EF4-FFF2-40B4-BE49-F238E27FC236}">
                  <a16:creationId xmlns:a16="http://schemas.microsoft.com/office/drawing/2014/main" id="{1E0DF00C-65D6-4D3F-9398-BB35552342A7}"/>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9" name="菱形 8">
              <a:extLst>
                <a:ext uri="{FF2B5EF4-FFF2-40B4-BE49-F238E27FC236}">
                  <a16:creationId xmlns:a16="http://schemas.microsoft.com/office/drawing/2014/main" id="{60957DAB-2476-4FFB-8D03-CC66015840CF}"/>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pic>
        <p:nvPicPr>
          <p:cNvPr id="10" name="图片 9" descr="2">
            <a:extLst>
              <a:ext uri="{FF2B5EF4-FFF2-40B4-BE49-F238E27FC236}">
                <a16:creationId xmlns:a16="http://schemas.microsoft.com/office/drawing/2014/main" id="{51A6F932-E8DE-4C48-8290-BCB4E2FAD040}"/>
              </a:ext>
            </a:extLst>
          </p:cNvPr>
          <p:cNvPicPr>
            <a:picLocks noChangeAspect="1"/>
          </p:cNvPicPr>
          <p:nvPr/>
        </p:nvPicPr>
        <p:blipFill>
          <a:blip r:embed="rId2" cstate="print"/>
          <a:srcRect l="15973" r="20270"/>
          <a:stretch>
            <a:fillRect/>
          </a:stretch>
        </p:blipFill>
        <p:spPr>
          <a:xfrm>
            <a:off x="7439829" y="1960879"/>
            <a:ext cx="3094820" cy="3119121"/>
          </a:xfrm>
          <a:prstGeom prst="rect">
            <a:avLst/>
          </a:prstGeom>
        </p:spPr>
      </p:pic>
      <p:cxnSp>
        <p:nvCxnSpPr>
          <p:cNvPr id="11" name="直接连接符 10">
            <a:extLst>
              <a:ext uri="{FF2B5EF4-FFF2-40B4-BE49-F238E27FC236}">
                <a16:creationId xmlns:a16="http://schemas.microsoft.com/office/drawing/2014/main" id="{632E8B98-B498-410E-832B-8E690F0475CD}"/>
              </a:ext>
            </a:extLst>
          </p:cNvPr>
          <p:cNvCxnSpPr/>
          <p:nvPr/>
        </p:nvCxnSpPr>
        <p:spPr>
          <a:xfrm>
            <a:off x="7071360" y="1493623"/>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1553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4">
            <a:extLst>
              <a:ext uri="{FF2B5EF4-FFF2-40B4-BE49-F238E27FC236}">
                <a16:creationId xmlns:a16="http://schemas.microsoft.com/office/drawing/2014/main" id="{E80A959C-B083-4E25-8BF1-708256A0F4FF}"/>
              </a:ext>
            </a:extLst>
          </p:cNvPr>
          <p:cNvSpPr txBox="1">
            <a:spLocks/>
          </p:cNvSpPr>
          <p:nvPr/>
        </p:nvSpPr>
        <p:spPr>
          <a:xfrm>
            <a:off x="882734" y="4223127"/>
            <a:ext cx="5419185" cy="8953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mj-cs"/>
              </a:rPr>
              <a:t>第三节</a:t>
            </a:r>
          </a:p>
        </p:txBody>
      </p:sp>
      <p:sp>
        <p:nvSpPr>
          <p:cNvPr id="15" name="文本占位符 5">
            <a:extLst>
              <a:ext uri="{FF2B5EF4-FFF2-40B4-BE49-F238E27FC236}">
                <a16:creationId xmlns:a16="http://schemas.microsoft.com/office/drawing/2014/main" id="{F1F8DAA9-28BF-4603-A946-FC87347E821A}"/>
              </a:ext>
            </a:extLst>
          </p:cNvPr>
          <p:cNvSpPr txBox="1">
            <a:spLocks/>
          </p:cNvSpPr>
          <p:nvPr/>
        </p:nvSpPr>
        <p:spPr>
          <a:xfrm>
            <a:off x="918356" y="5118477"/>
            <a:ext cx="5419185" cy="10156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9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社会态度与社会行为</a:t>
            </a:r>
            <a:endPar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a:extLst>
              <a:ext uri="{FF2B5EF4-FFF2-40B4-BE49-F238E27FC236}">
                <a16:creationId xmlns:a16="http://schemas.microsoft.com/office/drawing/2014/main" id="{B3ECE685-EE58-49CE-ADAC-5B14BDE10EE2}"/>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/03</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7" name="矩形 16">
            <a:extLst>
              <a:ext uri="{FF2B5EF4-FFF2-40B4-BE49-F238E27FC236}">
                <a16:creationId xmlns:a16="http://schemas.microsoft.com/office/drawing/2014/main" id="{FA544CE8-2BC2-4BD3-B251-AAC645C6C887}"/>
              </a:ext>
            </a:extLst>
          </p:cNvPr>
          <p:cNvSpPr/>
          <p:nvPr/>
        </p:nvSpPr>
        <p:spPr>
          <a:xfrm>
            <a:off x="6094883" y="723900"/>
            <a:ext cx="2236510" cy="1527854"/>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第六章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社会态度</a:t>
            </a:r>
          </a:p>
        </p:txBody>
      </p:sp>
    </p:spTree>
    <p:extLst>
      <p:ext uri="{BB962C8B-B14F-4D97-AF65-F5344CB8AC3E}">
        <p14:creationId xmlns:p14="http://schemas.microsoft.com/office/powerpoint/2010/main" val="400053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30784" y="1899285"/>
            <a:ext cx="5773085" cy="3600986"/>
          </a:xfrm>
          <a:prstGeom prst="rect">
            <a:avLst/>
          </a:prstGeom>
        </p:spPr>
        <p:txBody>
          <a:bodyPr wrap="square">
            <a:spAutoFit/>
          </a:bodyPr>
          <a:lstStyle/>
          <a:p>
            <a:pPr marL="0" marR="0" lvl="0" indent="0" algn="l" defTabSz="914400" rtl="0" eaLnBrk="1" fontAlgn="auto" latinLnBrk="0" hangingPunct="0">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人们通常都会设想态度能够影响并决定人们的行为，因此也能够根据人们的态度去推断和预测人们的行为，这样的认识也是人们对态度持有持久不断的研究兴趣的重要原因。</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0">
              <a:lnSpc>
                <a:spcPct val="150000"/>
              </a:lnSpc>
              <a:spcBef>
                <a:spcPts val="0"/>
              </a:spcBef>
              <a:spcAft>
                <a:spcPts val="0"/>
              </a:spcAft>
              <a:buClrTx/>
              <a:buSzTx/>
              <a:buFontTx/>
              <a:buNone/>
              <a:tabLst/>
              <a:defRPr/>
            </a:pPr>
            <a:endParaRPr kumimoji="0" lang="zh-CN" altLang="zh-CN"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6" name="图片 5" descr="4">
            <a:extLst>
              <a:ext uri="{FF2B5EF4-FFF2-40B4-BE49-F238E27FC236}">
                <a16:creationId xmlns:a16="http://schemas.microsoft.com/office/drawing/2014/main" id="{5113E56D-BFB9-4053-A416-097E2D2B4650}"/>
              </a:ext>
            </a:extLst>
          </p:cNvPr>
          <p:cNvPicPr>
            <a:picLocks noChangeAspect="1"/>
          </p:cNvPicPr>
          <p:nvPr/>
        </p:nvPicPr>
        <p:blipFill>
          <a:blip r:embed="rId2" cstate="print"/>
          <a:stretch>
            <a:fillRect/>
          </a:stretch>
        </p:blipFill>
        <p:spPr>
          <a:xfrm>
            <a:off x="7524751" y="1674495"/>
            <a:ext cx="3191854" cy="3211184"/>
          </a:xfrm>
          <a:prstGeom prst="rect">
            <a:avLst/>
          </a:prstGeom>
        </p:spPr>
      </p:pic>
      <p:grpSp>
        <p:nvGrpSpPr>
          <p:cNvPr id="7" name="组合 6">
            <a:extLst>
              <a:ext uri="{FF2B5EF4-FFF2-40B4-BE49-F238E27FC236}">
                <a16:creationId xmlns:a16="http://schemas.microsoft.com/office/drawing/2014/main" id="{CB461F70-74B1-44DD-AE09-3787BFFD3100}"/>
              </a:ext>
            </a:extLst>
          </p:cNvPr>
          <p:cNvGrpSpPr/>
          <p:nvPr/>
        </p:nvGrpSpPr>
        <p:grpSpPr>
          <a:xfrm>
            <a:off x="390199" y="833845"/>
            <a:ext cx="926894" cy="540585"/>
            <a:chOff x="620553" y="1178992"/>
            <a:chExt cx="1806046" cy="1053325"/>
          </a:xfrm>
        </p:grpSpPr>
        <p:sp>
          <p:nvSpPr>
            <p:cNvPr id="9" name="菱形 8">
              <a:extLst>
                <a:ext uri="{FF2B5EF4-FFF2-40B4-BE49-F238E27FC236}">
                  <a16:creationId xmlns:a16="http://schemas.microsoft.com/office/drawing/2014/main" id="{87EEADE3-0746-4B48-9856-E1D166F961E8}"/>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0" name="菱形 9">
              <a:extLst>
                <a:ext uri="{FF2B5EF4-FFF2-40B4-BE49-F238E27FC236}">
                  <a16:creationId xmlns:a16="http://schemas.microsoft.com/office/drawing/2014/main" id="{AA326D58-EF8A-41EA-A4AC-2EEE9E03A6E1}"/>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cxnSp>
        <p:nvCxnSpPr>
          <p:cNvPr id="11" name="直接连接符 10">
            <a:extLst>
              <a:ext uri="{FF2B5EF4-FFF2-40B4-BE49-F238E27FC236}">
                <a16:creationId xmlns:a16="http://schemas.microsoft.com/office/drawing/2014/main" id="{2004DD8D-211F-4E40-92E0-376DE31C8469}"/>
              </a:ext>
            </a:extLst>
          </p:cNvPr>
          <p:cNvCxnSpPr/>
          <p:nvPr/>
        </p:nvCxnSpPr>
        <p:spPr>
          <a:xfrm>
            <a:off x="7071360" y="1493623"/>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社会心理学">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社会心理学" id="{09DFB0CC-3558-40C8-82B0-BDEC34A444CD}" vid="{1330D113-5CF1-4A21-BAD2-ED496E448C04}"/>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943</TotalTime>
  <Words>941</Words>
  <Application>Microsoft Office PowerPoint</Application>
  <PresentationFormat>宽屏</PresentationFormat>
  <Paragraphs>84</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18</vt:i4>
      </vt:variant>
    </vt:vector>
  </HeadingPairs>
  <TitlesOfParts>
    <vt:vector size="30" baseType="lpstr">
      <vt:lpstr>等线</vt:lpstr>
      <vt:lpstr>等线 Light</vt:lpstr>
      <vt:lpstr>华文新魏</vt:lpstr>
      <vt:lpstr>华文中宋</vt:lpstr>
      <vt:lpstr>楷体</vt:lpstr>
      <vt:lpstr>启功行楷</vt:lpstr>
      <vt:lpstr>微软雅黑</vt:lpstr>
      <vt:lpstr>Arial</vt:lpstr>
      <vt:lpstr>Impact</vt:lpstr>
      <vt:lpstr>Office 主题​​</vt:lpstr>
      <vt:lpstr>社会心理学</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Yuyi</dc:creator>
  <cp:lastModifiedBy>PC</cp:lastModifiedBy>
  <cp:revision>100</cp:revision>
  <dcterms:created xsi:type="dcterms:W3CDTF">2021-12-04T01:25:21Z</dcterms:created>
  <dcterms:modified xsi:type="dcterms:W3CDTF">2024-11-18T13:00:28Z</dcterms:modified>
</cp:coreProperties>
</file>