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18"/>
  </p:notesMasterIdLst>
  <p:sldIdLst>
    <p:sldId id="435" r:id="rId4"/>
    <p:sldId id="438" r:id="rId5"/>
    <p:sldId id="439" r:id="rId6"/>
    <p:sldId id="440" r:id="rId7"/>
    <p:sldId id="441" r:id="rId8"/>
    <p:sldId id="442" r:id="rId9"/>
    <p:sldId id="454" r:id="rId10"/>
    <p:sldId id="455" r:id="rId11"/>
    <p:sldId id="461" r:id="rId12"/>
    <p:sldId id="456" r:id="rId13"/>
    <p:sldId id="462" r:id="rId14"/>
    <p:sldId id="457" r:id="rId15"/>
    <p:sldId id="458" r:id="rId16"/>
    <p:sldId id="4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1" autoAdjust="0"/>
    <p:restoredTop sz="93851" autoAdjust="0"/>
  </p:normalViewPr>
  <p:slideViewPr>
    <p:cSldViewPr snapToGrid="0">
      <p:cViewPr varScale="1">
        <p:scale>
          <a:sx n="70" d="100"/>
          <a:sy n="70" d="100"/>
        </p:scale>
        <p:origin x="365"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价值累加理论</a:t>
            </a:r>
            <a:r>
              <a:rPr lang="zh-CN" altLang="en-US" dirty="0"/>
              <a:t>（</a:t>
            </a:r>
            <a:r>
              <a:rPr lang="en-US" altLang="zh-CN" dirty="0"/>
              <a:t>Value-Adding Theory</a:t>
            </a:r>
            <a:r>
              <a:rPr lang="zh-CN" altLang="en-US" dirty="0"/>
              <a:t>）是指产品或服务在生产、分销和消费的过程中，经过多层次、多环节的增值活动，每一阶段都为其增加价值，使得最终输出的价值远高于初始投入的价值。</a:t>
            </a:r>
          </a:p>
        </p:txBody>
      </p:sp>
      <p:sp>
        <p:nvSpPr>
          <p:cNvPr id="4" name="灯片编号占位符 3"/>
          <p:cNvSpPr>
            <a:spLocks noGrp="1"/>
          </p:cNvSpPr>
          <p:nvPr>
            <p:ph type="sldNum" sz="quarter" idx="5"/>
          </p:nvPr>
        </p:nvSpPr>
        <p:spPr/>
        <p:txBody>
          <a:bodyPr/>
          <a:lstStyle/>
          <a:p>
            <a:fld id="{E7139D7F-72A9-4CC7-BC70-4F8764936F2D}" type="slidenum">
              <a:rPr lang="zh-CN" altLang="en-US" smtClean="0"/>
              <a:t>6</a:t>
            </a:fld>
            <a:endParaRPr lang="zh-CN" altLang="en-US"/>
          </a:p>
        </p:txBody>
      </p:sp>
    </p:spTree>
    <p:extLst>
      <p:ext uri="{BB962C8B-B14F-4D97-AF65-F5344CB8AC3E}">
        <p14:creationId xmlns:p14="http://schemas.microsoft.com/office/powerpoint/2010/main" val="74767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21D041-9605-4855-B354-C0226BB9381A}"/>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a16="http://schemas.microsoft.com/office/drawing/2014/main" id="{21D44B6E-C7D8-4DAB-A4F7-D8E397573CED}"/>
              </a:ext>
            </a:extLst>
          </p:cNvPr>
          <p:cNvPicPr>
            <a:picLocks noChangeAspect="1"/>
          </p:cNvPicPr>
          <p:nvPr/>
        </p:nvPicPr>
        <p:blipFill rotWithShape="1">
          <a:blip r:embed="rId2">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Shape 749">
            <a:extLst>
              <a:ext uri="{FF2B5EF4-FFF2-40B4-BE49-F238E27FC236}">
                <a16:creationId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p:txBody>
      </p:sp>
      <p:sp>
        <p:nvSpPr>
          <p:cNvPr id="7" name="文本框 6">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社会心理学概论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编写组</a:t>
            </a:r>
          </a:p>
        </p:txBody>
      </p:sp>
      <p:grpSp>
        <p:nvGrpSpPr>
          <p:cNvPr id="8" name="组合 7">
            <a:extLst>
              <a:ext uri="{FF2B5EF4-FFF2-40B4-BE49-F238E27FC236}">
                <a16:creationId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a16="http://schemas.microsoft.com/office/drawing/2014/main" id="{7BD21A97-FFD6-4C63-9332-83189D16BE6B}"/>
              </a:ext>
            </a:extLst>
          </p:cNvPr>
          <p:cNvSpPr/>
          <p:nvPr/>
        </p:nvSpPr>
        <p:spPr>
          <a:xfrm>
            <a:off x="5547957" y="2438527"/>
            <a:ext cx="4801314" cy="1527854"/>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第十一章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集群行为与社会运动</a:t>
            </a:r>
          </a:p>
        </p:txBody>
      </p:sp>
      <p:sp>
        <p:nvSpPr>
          <p:cNvPr id="12" name="Shape 749">
            <a:extLst>
              <a:ext uri="{FF2B5EF4-FFF2-40B4-BE49-F238E27FC236}">
                <a16:creationId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rPr>
              <a:t>社会心理学概论</a:t>
            </a:r>
            <a:endParaRPr kumimoji="0" 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endParaRPr>
          </a:p>
        </p:txBody>
      </p:sp>
    </p:spTree>
    <p:extLst>
      <p:ext uri="{BB962C8B-B14F-4D97-AF65-F5344CB8AC3E}">
        <p14:creationId xmlns:p14="http://schemas.microsoft.com/office/powerpoint/2010/main" val="29584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2CB08864-064D-D847-8165-CE4753FAE236}"/>
              </a:ext>
            </a:extLst>
          </p:cNvPr>
          <p:cNvSpPr/>
          <p:nvPr/>
        </p:nvSpPr>
        <p:spPr>
          <a:xfrm>
            <a:off x="1845306" y="784159"/>
            <a:ext cx="4185761"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二、社会运动的一般发展过程</a:t>
            </a:r>
          </a:p>
        </p:txBody>
      </p:sp>
      <p:sp>
        <p:nvSpPr>
          <p:cNvPr id="24" name="PA_文本框 3">
            <a:extLst>
              <a:ext uri="{FF2B5EF4-FFF2-40B4-BE49-F238E27FC236}">
                <a16:creationId xmlns:a16="http://schemas.microsoft.com/office/drawing/2014/main" id="{7B72CC5A-66E0-0F44-AE0D-F02118CD28AE}"/>
              </a:ext>
            </a:extLst>
          </p:cNvPr>
          <p:cNvSpPr txBox="1">
            <a:spLocks/>
          </p:cNvSpPr>
          <p:nvPr>
            <p:custDataLst>
              <p:tags r:id="rId1"/>
            </p:custDataLst>
          </p:nvPr>
        </p:nvSpPr>
        <p:spPr>
          <a:xfrm>
            <a:off x="851707" y="1547166"/>
            <a:ext cx="10309767" cy="400110"/>
          </a:xfrm>
          <a:prstGeom prst="rect">
            <a:avLst/>
          </a:prstGeom>
          <a:noFill/>
        </p:spPr>
        <p:txBody>
          <a:bodyPr wrap="square" rtlCol="0">
            <a:spAutoFit/>
          </a:bodyPr>
          <a:lstStyle/>
          <a:p>
            <a:pPr hangingPunct="0"/>
            <a:r>
              <a:rPr lang="zh-CN" altLang="zh-CN" sz="2000" dirty="0">
                <a:latin typeface="Microsoft YaHei" panose="020B0503020204020204" pitchFamily="34" charset="-122"/>
                <a:ea typeface="Microsoft YaHei" panose="020B0503020204020204" pitchFamily="34" charset="-122"/>
              </a:rPr>
              <a:t>一般认为，完整的社会运动的发展过程包括以下四个阶段。</a:t>
            </a:r>
          </a:p>
        </p:txBody>
      </p:sp>
      <p:sp>
        <p:nvSpPr>
          <p:cNvPr id="25" name="îṧ1ïḍè">
            <a:extLst>
              <a:ext uri="{FF2B5EF4-FFF2-40B4-BE49-F238E27FC236}">
                <a16:creationId xmlns:a16="http://schemas.microsoft.com/office/drawing/2014/main" id="{40BF00EB-920F-6D44-8BA8-F9708AEEE642}"/>
              </a:ext>
            </a:extLst>
          </p:cNvPr>
          <p:cNvSpPr/>
          <p:nvPr/>
        </p:nvSpPr>
        <p:spPr bwMode="auto">
          <a:xfrm>
            <a:off x="682047" y="2305887"/>
            <a:ext cx="2545200" cy="611843"/>
          </a:xfrm>
          <a:prstGeom prst="homePlate">
            <a:avLst/>
          </a:prstGeom>
          <a:solidFill>
            <a:schemeClr val="bg1">
              <a:lumMod val="65000"/>
            </a:schemeClr>
          </a:solidFill>
          <a:ln w="28575" algn="ctr">
            <a:noFill/>
            <a:round/>
          </a:ln>
        </p:spPr>
        <p:txBody>
          <a:bodyPr wrap="square" lIns="91440" tIns="45720" rIns="91440" bIns="45720" anchor="ctr">
            <a:normAutofit/>
          </a:bodyPr>
          <a:lstStyle/>
          <a:p>
            <a:pPr algn="ctr" defTabSz="914400"/>
            <a:r>
              <a:rPr lang="zh-CN" altLang="en-US" sz="2400" b="1" kern="0" dirty="0">
                <a:solidFill>
                  <a:schemeClr val="bg1"/>
                </a:solidFill>
              </a:rPr>
              <a:t>准备阶段</a:t>
            </a:r>
          </a:p>
        </p:txBody>
      </p:sp>
      <p:sp>
        <p:nvSpPr>
          <p:cNvPr id="26" name="iṧļïde">
            <a:extLst>
              <a:ext uri="{FF2B5EF4-FFF2-40B4-BE49-F238E27FC236}">
                <a16:creationId xmlns:a16="http://schemas.microsoft.com/office/drawing/2014/main" id="{A2345D75-9543-8840-9B00-933C33573582}"/>
              </a:ext>
            </a:extLst>
          </p:cNvPr>
          <p:cNvSpPr/>
          <p:nvPr/>
        </p:nvSpPr>
        <p:spPr bwMode="auto">
          <a:xfrm>
            <a:off x="3564619" y="2305885"/>
            <a:ext cx="2545080" cy="611843"/>
          </a:xfrm>
          <a:prstGeom prst="homePlate">
            <a:avLst/>
          </a:prstGeom>
          <a:solidFill>
            <a:srgbClr val="D9793F"/>
          </a:solidFill>
          <a:ln w="28575" algn="ctr">
            <a:noFill/>
            <a:round/>
          </a:ln>
        </p:spPr>
        <p:txBody>
          <a:bodyPr wrap="square" lIns="91440" tIns="45720" rIns="91440" bIns="45720" anchor="ctr">
            <a:normAutofit/>
          </a:bodyPr>
          <a:lstStyle/>
          <a:p>
            <a:pPr algn="ctr" defTabSz="914400"/>
            <a:r>
              <a:rPr lang="zh-CN" altLang="en-US" sz="2400" b="1" kern="0" dirty="0">
                <a:solidFill>
                  <a:schemeClr val="bg1"/>
                </a:solidFill>
              </a:rPr>
              <a:t>普及阶段</a:t>
            </a:r>
          </a:p>
        </p:txBody>
      </p:sp>
      <p:sp>
        <p:nvSpPr>
          <p:cNvPr id="27" name="îsḷíḓé">
            <a:extLst>
              <a:ext uri="{FF2B5EF4-FFF2-40B4-BE49-F238E27FC236}">
                <a16:creationId xmlns:a16="http://schemas.microsoft.com/office/drawing/2014/main" id="{BA24F5D5-B08B-704E-82C8-16DB8992AC37}"/>
              </a:ext>
            </a:extLst>
          </p:cNvPr>
          <p:cNvSpPr/>
          <p:nvPr/>
        </p:nvSpPr>
        <p:spPr bwMode="auto">
          <a:xfrm>
            <a:off x="6447071" y="2278954"/>
            <a:ext cx="2545200" cy="611843"/>
          </a:xfrm>
          <a:prstGeom prst="homePlate">
            <a:avLst/>
          </a:prstGeom>
          <a:solidFill>
            <a:schemeClr val="bg1">
              <a:lumMod val="65000"/>
            </a:schemeClr>
          </a:solidFill>
          <a:ln w="28575" algn="ctr">
            <a:noFill/>
            <a:round/>
          </a:ln>
        </p:spPr>
        <p:txBody>
          <a:bodyPr wrap="square" lIns="91440" tIns="45720" rIns="91440" bIns="45720" anchor="ctr">
            <a:normAutofit/>
          </a:bodyPr>
          <a:lstStyle/>
          <a:p>
            <a:pPr algn="ctr" defTabSz="914400"/>
            <a:r>
              <a:rPr lang="zh-CN" altLang="en-US" sz="2400" b="1" kern="0" dirty="0">
                <a:solidFill>
                  <a:schemeClr val="bg1"/>
                </a:solidFill>
              </a:rPr>
              <a:t>正式组织阶段</a:t>
            </a:r>
          </a:p>
        </p:txBody>
      </p:sp>
      <p:sp>
        <p:nvSpPr>
          <p:cNvPr id="28" name="iṧļïde">
            <a:extLst>
              <a:ext uri="{FF2B5EF4-FFF2-40B4-BE49-F238E27FC236}">
                <a16:creationId xmlns:a16="http://schemas.microsoft.com/office/drawing/2014/main" id="{A7A5BB39-CEEC-F946-B516-71BD6ADB6714}"/>
              </a:ext>
            </a:extLst>
          </p:cNvPr>
          <p:cNvSpPr/>
          <p:nvPr/>
        </p:nvSpPr>
        <p:spPr bwMode="auto">
          <a:xfrm>
            <a:off x="9329523" y="2278953"/>
            <a:ext cx="2545200" cy="611843"/>
          </a:xfrm>
          <a:prstGeom prst="homePlate">
            <a:avLst/>
          </a:prstGeom>
          <a:solidFill>
            <a:srgbClr val="D9793F"/>
          </a:solidFill>
          <a:ln w="28575" algn="ctr">
            <a:noFill/>
            <a:round/>
          </a:ln>
        </p:spPr>
        <p:txBody>
          <a:bodyPr wrap="square" lIns="91440" tIns="45720" rIns="91440" bIns="45720" anchor="ctr">
            <a:normAutofit/>
          </a:bodyPr>
          <a:lstStyle/>
          <a:p>
            <a:pPr algn="ctr" defTabSz="914400"/>
            <a:r>
              <a:rPr lang="zh-CN" altLang="en-US" sz="2400" b="1" kern="0" dirty="0">
                <a:solidFill>
                  <a:schemeClr val="bg1"/>
                </a:solidFill>
              </a:rPr>
              <a:t>制度化阶段</a:t>
            </a:r>
          </a:p>
        </p:txBody>
      </p:sp>
      <p:sp>
        <p:nvSpPr>
          <p:cNvPr id="29" name="ïSḻîde">
            <a:extLst>
              <a:ext uri="{FF2B5EF4-FFF2-40B4-BE49-F238E27FC236}">
                <a16:creationId xmlns:a16="http://schemas.microsoft.com/office/drawing/2014/main" id="{61945CB1-420C-254D-960E-8E24B591B50B}"/>
              </a:ext>
            </a:extLst>
          </p:cNvPr>
          <p:cNvSpPr/>
          <p:nvPr/>
        </p:nvSpPr>
        <p:spPr>
          <a:xfrm>
            <a:off x="485322" y="3126659"/>
            <a:ext cx="2741925" cy="2786644"/>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marL="171450" indent="-171450">
              <a:lnSpc>
                <a:spcPct val="150000"/>
              </a:lnSpc>
              <a:buFont typeface="Arial" panose="020B0604020202020204" pitchFamily="34" charset="0"/>
              <a:buChar char="•"/>
            </a:pPr>
            <a:r>
              <a:rPr lang="zh-CN" altLang="zh-CN" dirty="0">
                <a:solidFill>
                  <a:schemeClr val="tx1"/>
                </a:solidFill>
                <a:latin typeface="Microsoft YaHei" panose="020B0503020204020204" pitchFamily="34" charset="-122"/>
                <a:ea typeface="Microsoft YaHei" panose="020B0503020204020204" pitchFamily="34" charset="-122"/>
              </a:rPr>
              <a:t>社会群体之间的矛盾和冲突日渐加深，社会安定状况日益恶劣。社会运动的领袖以鼓动者的面目出现，社会运动一触即发。 </a:t>
            </a:r>
            <a:endParaRPr lang="en-US" altLang="zh-CN" dirty="0">
              <a:solidFill>
                <a:schemeClr val="tx1"/>
              </a:solidFill>
              <a:latin typeface="Microsoft YaHei" panose="020B0503020204020204" pitchFamily="34" charset="-122"/>
              <a:ea typeface="Microsoft YaHei" panose="020B0503020204020204" pitchFamily="34" charset="-122"/>
            </a:endParaRPr>
          </a:p>
        </p:txBody>
      </p:sp>
      <p:sp>
        <p:nvSpPr>
          <p:cNvPr id="30" name="ïSḻîde">
            <a:extLst>
              <a:ext uri="{FF2B5EF4-FFF2-40B4-BE49-F238E27FC236}">
                <a16:creationId xmlns:a16="http://schemas.microsoft.com/office/drawing/2014/main" id="{43C282D0-713C-254D-BA7C-5409AC5CE963}"/>
              </a:ext>
            </a:extLst>
          </p:cNvPr>
          <p:cNvSpPr/>
          <p:nvPr/>
        </p:nvSpPr>
        <p:spPr>
          <a:xfrm>
            <a:off x="3227248" y="3126659"/>
            <a:ext cx="2882452" cy="3216768"/>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marL="171450" indent="-171450">
              <a:lnSpc>
                <a:spcPct val="150000"/>
              </a:lnSpc>
              <a:buFont typeface="Arial" panose="020B0604020202020204" pitchFamily="34" charset="0"/>
              <a:buChar char="•"/>
            </a:pPr>
            <a:r>
              <a:rPr lang="zh-CN" altLang="zh-CN" dirty="0">
                <a:solidFill>
                  <a:schemeClr val="tx1"/>
                </a:solidFill>
                <a:latin typeface="Microsoft YaHei" panose="020B0503020204020204" pitchFamily="34" charset="-122"/>
                <a:ea typeface="Microsoft YaHei" panose="020B0503020204020204" pitchFamily="34" charset="-122"/>
              </a:rPr>
              <a:t>对现实不满的人们意识到了通过社会运动来联合行动的必要性和可能性。大众的互动加剧了不满情绪增长，人们认识到，要想改变自身所处的劣势，必须通过社会运动进行变革。</a:t>
            </a:r>
            <a:endParaRPr lang="en-US" altLang="zh-CN" dirty="0">
              <a:solidFill>
                <a:schemeClr val="tx1"/>
              </a:solidFill>
              <a:latin typeface="Microsoft YaHei" panose="020B0503020204020204" pitchFamily="34" charset="-122"/>
              <a:ea typeface="Microsoft YaHei" panose="020B0503020204020204" pitchFamily="34" charset="-122"/>
            </a:endParaRPr>
          </a:p>
        </p:txBody>
      </p:sp>
      <p:sp>
        <p:nvSpPr>
          <p:cNvPr id="31" name="ïSḻîde">
            <a:extLst>
              <a:ext uri="{FF2B5EF4-FFF2-40B4-BE49-F238E27FC236}">
                <a16:creationId xmlns:a16="http://schemas.microsoft.com/office/drawing/2014/main" id="{82DDAB2D-6EC6-B440-BCDA-6D980469E107}"/>
              </a:ext>
            </a:extLst>
          </p:cNvPr>
          <p:cNvSpPr/>
          <p:nvPr/>
        </p:nvSpPr>
        <p:spPr>
          <a:xfrm>
            <a:off x="6109700" y="3112550"/>
            <a:ext cx="2882572" cy="2780875"/>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marL="171450" indent="-171450">
              <a:lnSpc>
                <a:spcPct val="150000"/>
              </a:lnSpc>
              <a:buFont typeface="Arial" panose="020B0604020202020204" pitchFamily="34" charset="0"/>
              <a:buChar char="•"/>
            </a:pPr>
            <a:r>
              <a:rPr lang="zh-CN" altLang="zh-CN" dirty="0">
                <a:solidFill>
                  <a:schemeClr val="tx1"/>
                </a:solidFill>
                <a:latin typeface="Microsoft YaHei" panose="020B0503020204020204" pitchFamily="34" charset="-122"/>
                <a:ea typeface="Microsoft YaHei" panose="020B0503020204020204" pitchFamily="34" charset="-122"/>
              </a:rPr>
              <a:t>经过充分的社会动员和酝酿，领导社会运动的意识形态已经出现。为维护社会运动参与者的团结提供了纽带，使社会运动的价值观和目标日益清晰。</a:t>
            </a:r>
            <a:endParaRPr lang="en-US" altLang="zh-CN" dirty="0">
              <a:solidFill>
                <a:schemeClr val="tx1"/>
              </a:solidFill>
              <a:latin typeface="Microsoft YaHei" panose="020B0503020204020204" pitchFamily="34" charset="-122"/>
              <a:ea typeface="Microsoft YaHei" panose="020B0503020204020204" pitchFamily="34" charset="-122"/>
            </a:endParaRPr>
          </a:p>
        </p:txBody>
      </p:sp>
      <p:sp>
        <p:nvSpPr>
          <p:cNvPr id="32" name="ïSḻîde">
            <a:extLst>
              <a:ext uri="{FF2B5EF4-FFF2-40B4-BE49-F238E27FC236}">
                <a16:creationId xmlns:a16="http://schemas.microsoft.com/office/drawing/2014/main" id="{12A1DA1F-DBB5-824E-A96E-9EFA8302AA5B}"/>
              </a:ext>
            </a:extLst>
          </p:cNvPr>
          <p:cNvSpPr/>
          <p:nvPr/>
        </p:nvSpPr>
        <p:spPr>
          <a:xfrm>
            <a:off x="8992151" y="3118321"/>
            <a:ext cx="2882572" cy="3205228"/>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lnSpcReduction="10000"/>
          </a:bodyPr>
          <a:lstStyle/>
          <a:p>
            <a:pPr marL="171450" indent="-171450">
              <a:lnSpc>
                <a:spcPct val="150000"/>
              </a:lnSpc>
              <a:buFont typeface="Arial" panose="020B0604020202020204" pitchFamily="34" charset="0"/>
              <a:buChar char="•"/>
            </a:pPr>
            <a:r>
              <a:rPr lang="zh-CN" altLang="zh-CN" dirty="0">
                <a:solidFill>
                  <a:schemeClr val="tx1"/>
                </a:solidFill>
                <a:latin typeface="Microsoft YaHei" panose="020B0503020204020204" pitchFamily="34" charset="-122"/>
                <a:ea typeface="Microsoft YaHei" panose="020B0503020204020204" pitchFamily="34" charset="-122"/>
              </a:rPr>
              <a:t>随着社会运动的发展，社会运动的理想和目标被部分或全部接受，社会运动制度化为社会的一部分。运动参与者的理想主义和热情日趋平淡或消失，运动组织已经成为合法的机构或政党。</a:t>
            </a:r>
            <a:endParaRPr lang="en-US" altLang="zh-CN" dirty="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9377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EA4A2-56F4-86AD-CF9E-C840BDC70433}"/>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F21DAD8D-C3F1-84D9-EB8D-D2EDA2EE3DAC}"/>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04D6005D-38AB-4936-E5FD-3E8F2DCD2F8D}"/>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969B20F6-B0C3-E3DC-B1A4-F7AE90F58AAE}"/>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39F29994-9F3D-B83A-99FC-8E4CE11B8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92D279B3-4421-3F19-1B06-02F0C807F1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814E9C33-87FF-CCAA-5B2A-E1A89656CA37}"/>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A06C01C0-51BC-AC23-275B-56D8C0D0361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15" name="组合 14">
              <a:extLst>
                <a:ext uri="{FF2B5EF4-FFF2-40B4-BE49-F238E27FC236}">
                  <a16:creationId xmlns:a16="http://schemas.microsoft.com/office/drawing/2014/main" id="{5EE59546-107E-2166-5CCE-7EF8A7D19CCA}"/>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8A6DCFBA-6238-05F5-10E1-CDF1FA82395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2BC0C8AA-3FE4-045C-1EA2-4144D408DB0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5667390C-237A-8E4F-6FE1-49DB2B92457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C0741830-5FFF-24ED-9CBF-8C5E9614E7B7}"/>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8C6951C6-4961-F14E-0E50-6175EB028AB2}"/>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383A6EE2-F6CD-3797-D0BC-0499C7DE7C0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D19EDC23-CB0E-0EFC-5021-290798AF2B9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39C6136D-633D-D6A5-AEE0-14F212DC9765}"/>
              </a:ext>
            </a:extLst>
          </p:cNvPr>
          <p:cNvSpPr/>
          <p:nvPr/>
        </p:nvSpPr>
        <p:spPr>
          <a:xfrm>
            <a:off x="1845306" y="784159"/>
            <a:ext cx="2646878"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三、社会运动理论</a:t>
            </a:r>
          </a:p>
        </p:txBody>
      </p:sp>
      <p:sp>
        <p:nvSpPr>
          <p:cNvPr id="24" name="PA_文本框 3">
            <a:extLst>
              <a:ext uri="{FF2B5EF4-FFF2-40B4-BE49-F238E27FC236}">
                <a16:creationId xmlns:a16="http://schemas.microsoft.com/office/drawing/2014/main" id="{907B10F5-9DD6-5BB0-27B4-923C547FEF15}"/>
              </a:ext>
            </a:extLst>
          </p:cNvPr>
          <p:cNvSpPr txBox="1">
            <a:spLocks/>
          </p:cNvSpPr>
          <p:nvPr>
            <p:custDataLst>
              <p:tags r:id="rId1"/>
            </p:custDataLst>
          </p:nvPr>
        </p:nvSpPr>
        <p:spPr>
          <a:xfrm>
            <a:off x="941329" y="1510437"/>
            <a:ext cx="10309767" cy="3905043"/>
          </a:xfrm>
          <a:prstGeom prst="rect">
            <a:avLst/>
          </a:prstGeom>
          <a:noFill/>
        </p:spPr>
        <p:txBody>
          <a:bodyPr wrap="square" rtlCol="0">
            <a:spAutoFit/>
          </a:bodyPr>
          <a:lstStyle/>
          <a:p>
            <a:pPr marL="342900" indent="-342900" hangingPunct="0">
              <a:lnSpc>
                <a:spcPct val="150000"/>
              </a:lnSpc>
              <a:buFont typeface="Arial" panose="020B0604020202020204" pitchFamily="34" charset="0"/>
              <a:buChar char="•"/>
            </a:pPr>
            <a:r>
              <a:rPr lang="zh-CN" altLang="zh-CN" sz="2400" dirty="0">
                <a:latin typeface="Microsoft YaHei" panose="020B0503020204020204" pitchFamily="34" charset="-122"/>
                <a:ea typeface="Microsoft YaHei" panose="020B0503020204020204" pitchFamily="34" charset="-122"/>
              </a:rPr>
              <a:t>早期的研究者往往把社会运动看作是特定形式的集群行为，所以在解释社会运动产生的原因和条件时，也常常套用</a:t>
            </a:r>
            <a:r>
              <a:rPr lang="zh-CN" altLang="zh-CN" sz="2400" dirty="0">
                <a:solidFill>
                  <a:srgbClr val="D9793F"/>
                </a:solidFill>
                <a:latin typeface="Microsoft YaHei" panose="020B0503020204020204" pitchFamily="34" charset="-122"/>
                <a:ea typeface="Microsoft YaHei" panose="020B0503020204020204" pitchFamily="34" charset="-122"/>
              </a:rPr>
              <a:t>集群行为理论</a:t>
            </a:r>
            <a:r>
              <a:rPr lang="zh-CN" altLang="zh-CN"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r>
              <a:rPr lang="zh-CN" altLang="zh-CN" sz="2400" dirty="0">
                <a:solidFill>
                  <a:srgbClr val="D9793F"/>
                </a:solidFill>
                <a:latin typeface="Microsoft YaHei" panose="020B0503020204020204" pitchFamily="34" charset="-122"/>
                <a:ea typeface="Microsoft YaHei" panose="020B0503020204020204" pitchFamily="34" charset="-122"/>
              </a:rPr>
              <a:t>资源动员理论</a:t>
            </a:r>
            <a:r>
              <a:rPr lang="zh-CN" altLang="zh-CN" sz="2400" dirty="0">
                <a:latin typeface="Microsoft YaHei" panose="020B0503020204020204" pitchFamily="34" charset="-122"/>
                <a:ea typeface="Microsoft YaHei" panose="020B0503020204020204" pitchFamily="34" charset="-122"/>
              </a:rPr>
              <a:t>是西方社会运动研究中第一个脱离集群行为传统的理论范式。从某种意义上说，该理论的出现标志着西方社会运动理论的正式诞生。</a:t>
            </a: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122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2CB08864-064D-D847-8165-CE4753FAE236}"/>
              </a:ext>
            </a:extLst>
          </p:cNvPr>
          <p:cNvSpPr/>
          <p:nvPr/>
        </p:nvSpPr>
        <p:spPr>
          <a:xfrm>
            <a:off x="1845306" y="784159"/>
            <a:ext cx="2646878"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三、社会运动理论</a:t>
            </a:r>
          </a:p>
        </p:txBody>
      </p:sp>
      <p:sp>
        <p:nvSpPr>
          <p:cNvPr id="24" name="PA_文本框 3">
            <a:extLst>
              <a:ext uri="{FF2B5EF4-FFF2-40B4-BE49-F238E27FC236}">
                <a16:creationId xmlns:a16="http://schemas.microsoft.com/office/drawing/2014/main" id="{7B72CC5A-66E0-0F44-AE0D-F02118CD28AE}"/>
              </a:ext>
            </a:extLst>
          </p:cNvPr>
          <p:cNvSpPr txBox="1">
            <a:spLocks/>
          </p:cNvSpPr>
          <p:nvPr>
            <p:custDataLst>
              <p:tags r:id="rId1"/>
            </p:custDataLst>
          </p:nvPr>
        </p:nvSpPr>
        <p:spPr>
          <a:xfrm>
            <a:off x="941329" y="1510437"/>
            <a:ext cx="10309767" cy="4459041"/>
          </a:xfrm>
          <a:prstGeom prst="rect">
            <a:avLst/>
          </a:prstGeom>
          <a:noFill/>
        </p:spPr>
        <p:txBody>
          <a:bodyPr wrap="square" rtlCol="0">
            <a:spAutoFit/>
          </a:bodyPr>
          <a:lstStyle/>
          <a:p>
            <a:pPr marL="342900" indent="-342900" hangingPunct="0">
              <a:lnSpc>
                <a:spcPct val="150000"/>
              </a:lnSpc>
              <a:buFont typeface="Arial" panose="020B0604020202020204" pitchFamily="34" charset="0"/>
              <a:buChar char="•"/>
            </a:pPr>
            <a:r>
              <a:rPr lang="zh-CN" altLang="zh-CN" sz="2400" dirty="0">
                <a:latin typeface="Microsoft YaHei" panose="020B0503020204020204" pitchFamily="34" charset="-122"/>
                <a:ea typeface="Microsoft YaHei" panose="020B0503020204020204" pitchFamily="34" charset="-122"/>
              </a:rPr>
              <a:t>资源动员理论关于社会运动的基本认识主要有四个方面：</a:t>
            </a: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r>
              <a:rPr lang="zh-CN" altLang="zh-CN" sz="2400" dirty="0">
                <a:solidFill>
                  <a:srgbClr val="D9793F"/>
                </a:solidFill>
                <a:latin typeface="Microsoft YaHei" panose="020B0503020204020204" pitchFamily="34" charset="-122"/>
                <a:ea typeface="Microsoft YaHei" panose="020B0503020204020204" pitchFamily="34" charset="-122"/>
              </a:rPr>
              <a:t>第一</a:t>
            </a:r>
            <a:r>
              <a:rPr lang="zh-CN" altLang="zh-CN" sz="2400" dirty="0">
                <a:latin typeface="Microsoft YaHei" panose="020B0503020204020204" pitchFamily="34" charset="-122"/>
                <a:ea typeface="Microsoft YaHei" panose="020B0503020204020204" pitchFamily="34" charset="-122"/>
              </a:rPr>
              <a:t>，社会运动是一种与制度化行为没有本质区别的正常行为；</a:t>
            </a: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r>
              <a:rPr lang="zh-CN" altLang="zh-CN" sz="2400" dirty="0">
                <a:solidFill>
                  <a:srgbClr val="D9793F"/>
                </a:solidFill>
                <a:latin typeface="Microsoft YaHei" panose="020B0503020204020204" pitchFamily="34" charset="-122"/>
                <a:ea typeface="Microsoft YaHei" panose="020B0503020204020204" pitchFamily="34" charset="-122"/>
              </a:rPr>
              <a:t>第二</a:t>
            </a:r>
            <a:r>
              <a:rPr lang="zh-CN" altLang="zh-CN" sz="2400" dirty="0">
                <a:latin typeface="Microsoft YaHei" panose="020B0503020204020204" pitchFamily="34" charset="-122"/>
                <a:ea typeface="Microsoft YaHei" panose="020B0503020204020204" pitchFamily="34" charset="-122"/>
              </a:rPr>
              <a:t>，社会运动是一种需要消耗资源的行为，仅有信念或悲情不足以使人们参与到社会运动之中；</a:t>
            </a: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r>
              <a:rPr lang="zh-CN" altLang="zh-CN" sz="2400" dirty="0">
                <a:solidFill>
                  <a:srgbClr val="D9793F"/>
                </a:solidFill>
                <a:latin typeface="Microsoft YaHei" panose="020B0503020204020204" pitchFamily="34" charset="-122"/>
                <a:ea typeface="Microsoft YaHei" panose="020B0503020204020204" pitchFamily="34" charset="-122"/>
              </a:rPr>
              <a:t>第三</a:t>
            </a:r>
            <a:r>
              <a:rPr lang="zh-CN" altLang="zh-CN" sz="2400" dirty="0">
                <a:latin typeface="Microsoft YaHei" panose="020B0503020204020204" pitchFamily="34" charset="-122"/>
                <a:ea typeface="Microsoft YaHei" panose="020B0503020204020204" pitchFamily="34" charset="-122"/>
              </a:rPr>
              <a:t>，它所需要的资源主要来自外部，而不是内部，因为运动所代表的人群往往是资源有限的弱势群体；</a:t>
            </a:r>
            <a:endParaRPr lang="en-US" altLang="zh-CN" sz="2400" dirty="0">
              <a:latin typeface="Microsoft YaHei" panose="020B0503020204020204" pitchFamily="34" charset="-122"/>
              <a:ea typeface="Microsoft YaHei" panose="020B0503020204020204" pitchFamily="34" charset="-122"/>
            </a:endParaRPr>
          </a:p>
          <a:p>
            <a:pPr marL="342900" indent="-342900" hangingPunct="0">
              <a:lnSpc>
                <a:spcPct val="150000"/>
              </a:lnSpc>
              <a:buFont typeface="Arial" panose="020B0604020202020204" pitchFamily="34" charset="0"/>
              <a:buChar char="•"/>
            </a:pPr>
            <a:r>
              <a:rPr lang="zh-CN" altLang="zh-CN" sz="2400" dirty="0">
                <a:solidFill>
                  <a:srgbClr val="D9793F"/>
                </a:solidFill>
                <a:latin typeface="Microsoft YaHei" panose="020B0503020204020204" pitchFamily="34" charset="-122"/>
                <a:ea typeface="Microsoft YaHei" panose="020B0503020204020204" pitchFamily="34" charset="-122"/>
              </a:rPr>
              <a:t>第四</a:t>
            </a:r>
            <a:r>
              <a:rPr lang="zh-CN" altLang="zh-CN" sz="2400" dirty="0">
                <a:latin typeface="Microsoft YaHei" panose="020B0503020204020204" pitchFamily="34" charset="-122"/>
                <a:ea typeface="Microsoft YaHei" panose="020B0503020204020204" pitchFamily="34" charset="-122"/>
              </a:rPr>
              <a:t>，它不完全是一个只包含运动或权威的两方对垒，而是一个包含运动、权威和旁观者的三方游戏。</a:t>
            </a:r>
          </a:p>
        </p:txBody>
      </p:sp>
    </p:spTree>
    <p:extLst>
      <p:ext uri="{BB962C8B-B14F-4D97-AF65-F5344CB8AC3E}">
        <p14:creationId xmlns:p14="http://schemas.microsoft.com/office/powerpoint/2010/main" val="176639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2CB08864-064D-D847-8165-CE4753FAE236}"/>
              </a:ext>
            </a:extLst>
          </p:cNvPr>
          <p:cNvSpPr/>
          <p:nvPr/>
        </p:nvSpPr>
        <p:spPr>
          <a:xfrm>
            <a:off x="1845306" y="784159"/>
            <a:ext cx="2646878"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三、社会运动理论</a:t>
            </a:r>
          </a:p>
        </p:txBody>
      </p:sp>
      <p:sp>
        <p:nvSpPr>
          <p:cNvPr id="24" name="PA_文本框 3">
            <a:extLst>
              <a:ext uri="{FF2B5EF4-FFF2-40B4-BE49-F238E27FC236}">
                <a16:creationId xmlns:a16="http://schemas.microsoft.com/office/drawing/2014/main" id="{7B72CC5A-66E0-0F44-AE0D-F02118CD28AE}"/>
              </a:ext>
            </a:extLst>
          </p:cNvPr>
          <p:cNvSpPr txBox="1">
            <a:spLocks/>
          </p:cNvSpPr>
          <p:nvPr>
            <p:custDataLst>
              <p:tags r:id="rId1"/>
            </p:custDataLst>
          </p:nvPr>
        </p:nvSpPr>
        <p:spPr>
          <a:xfrm>
            <a:off x="941330" y="2027273"/>
            <a:ext cx="9866370" cy="2243050"/>
          </a:xfrm>
          <a:prstGeom prst="rect">
            <a:avLst/>
          </a:prstGeom>
          <a:noFill/>
        </p:spPr>
        <p:txBody>
          <a:bodyPr wrap="square" rtlCol="0">
            <a:spAutoFit/>
          </a:bodyPr>
          <a:lstStyle/>
          <a:p>
            <a:pPr hangingPunct="0">
              <a:lnSpc>
                <a:spcPct val="150000"/>
              </a:lnSpc>
            </a:pPr>
            <a:r>
              <a:rPr lang="zh-CN" altLang="zh-CN" sz="2400" dirty="0">
                <a:solidFill>
                  <a:srgbClr val="D9793F"/>
                </a:solidFill>
                <a:latin typeface="Microsoft YaHei" panose="020B0503020204020204" pitchFamily="34" charset="-122"/>
                <a:ea typeface="Microsoft YaHei" panose="020B0503020204020204" pitchFamily="34" charset="-122"/>
              </a:rPr>
              <a:t>政治过程理论</a:t>
            </a:r>
            <a:r>
              <a:rPr lang="zh-CN" altLang="zh-CN" sz="2400" dirty="0">
                <a:latin typeface="Microsoft YaHei" panose="020B0503020204020204" pitchFamily="34" charset="-122"/>
                <a:ea typeface="Microsoft YaHei" panose="020B0503020204020204" pitchFamily="34" charset="-122"/>
              </a:rPr>
              <a:t>是西方社会运动研究中继集体行为论和资源动员理论之后出现的另一个理论流派。和资源动员理论一样，政治过程理论也认为社会运动是理性行为，但该理论认为，社会运动本质上是那些被主流政治排斥在外的群体为了捍卫自身利益而发起的政治斗争。</a:t>
            </a:r>
          </a:p>
        </p:txBody>
      </p:sp>
    </p:spTree>
    <p:extLst>
      <p:ext uri="{BB962C8B-B14F-4D97-AF65-F5344CB8AC3E}">
        <p14:creationId xmlns:p14="http://schemas.microsoft.com/office/powerpoint/2010/main" val="187921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D9C2257-E87D-4FAE-B558-F3BF1F167842}"/>
              </a:ext>
            </a:extLst>
          </p:cNvPr>
          <p:cNvGrpSpPr/>
          <p:nvPr/>
        </p:nvGrpSpPr>
        <p:grpSpPr>
          <a:xfrm>
            <a:off x="204811" y="126601"/>
            <a:ext cx="11593489" cy="6426599"/>
            <a:chOff x="204811" y="126601"/>
            <a:chExt cx="11593489" cy="6426599"/>
          </a:xfrm>
        </p:grpSpPr>
        <p:cxnSp>
          <p:nvCxnSpPr>
            <p:cNvPr id="4" name="直接连接符 3">
              <a:extLst>
                <a:ext uri="{FF2B5EF4-FFF2-40B4-BE49-F238E27FC236}">
                  <a16:creationId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16" name="组合 15">
              <a:extLst>
                <a:ext uri="{FF2B5EF4-FFF2-40B4-BE49-F238E27FC236}">
                  <a16:creationId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0" name="椭圆 9">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1" name="椭圆 10">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3" name="椭圆 12">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5" name="椭圆 14">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17" name="îṥḷîďe">
            <a:extLst>
              <a:ext uri="{FF2B5EF4-FFF2-40B4-BE49-F238E27FC236}">
                <a16:creationId xmlns:a16="http://schemas.microsoft.com/office/drawing/2014/main" id="{A698D28A-4046-40DE-A628-69A54CD3182F}"/>
              </a:ext>
            </a:extLst>
          </p:cNvPr>
          <p:cNvSpPr/>
          <p:nvPr/>
        </p:nvSpPr>
        <p:spPr>
          <a:xfrm>
            <a:off x="1056660" y="2081402"/>
            <a:ext cx="10098178" cy="3961589"/>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lang="zh-CN" altLang="en-US" sz="1600" b="1" dirty="0">
              <a:solidFill>
                <a:schemeClr val="tx1">
                  <a:lumMod val="85000"/>
                  <a:lumOff val="15000"/>
                </a:schemeClr>
              </a:solidFill>
            </a:endParaRPr>
          </a:p>
        </p:txBody>
      </p:sp>
      <p:grpSp>
        <p:nvGrpSpPr>
          <p:cNvPr id="18" name="组合 17">
            <a:extLst>
              <a:ext uri="{FF2B5EF4-FFF2-40B4-BE49-F238E27FC236}">
                <a16:creationId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0" name="文本框 19">
              <a:extLst>
                <a:ext uri="{FF2B5EF4-FFF2-40B4-BE49-F238E27FC236}">
                  <a16:creationId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思  考  题</a:t>
              </a:r>
            </a:p>
          </p:txBody>
        </p:sp>
      </p:grpSp>
      <p:sp>
        <p:nvSpPr>
          <p:cNvPr id="21" name="矩形 20">
            <a:extLst>
              <a:ext uri="{FF2B5EF4-FFF2-40B4-BE49-F238E27FC236}">
                <a16:creationId xmlns:a16="http://schemas.microsoft.com/office/drawing/2014/main" id="{78CB16CA-93DB-4008-868F-453341BAF5A7}"/>
              </a:ext>
            </a:extLst>
          </p:cNvPr>
          <p:cNvSpPr/>
          <p:nvPr/>
        </p:nvSpPr>
        <p:spPr>
          <a:xfrm>
            <a:off x="1384437" y="2258459"/>
            <a:ext cx="9442624" cy="1048172"/>
          </a:xfrm>
          <a:prstGeom prst="rect">
            <a:avLst/>
          </a:prstGeom>
        </p:spPr>
        <p:txBody>
          <a:bodyPr wrap="square">
            <a:spAutoFit/>
          </a:bodyPr>
          <a:lstStyle/>
          <a:p>
            <a:pPr algn="just">
              <a:lnSpc>
                <a:spcPct val="150000"/>
              </a:lnSpc>
            </a:pPr>
            <a:r>
              <a:rPr lang="en-US" altLang="zh-CN" sz="2200" dirty="0">
                <a:latin typeface="微软雅黑" panose="020B0503020204020204" pitchFamily="34" charset="-122"/>
                <a:ea typeface="微软雅黑" panose="020B0503020204020204" pitchFamily="34" charset="-122"/>
              </a:rPr>
              <a:t>1. </a:t>
            </a:r>
            <a:r>
              <a:rPr lang="zh-CN" altLang="zh-CN" sz="2200" dirty="0">
                <a:latin typeface="微软雅黑" panose="020B0503020204020204" pitchFamily="34" charset="-122"/>
                <a:ea typeface="微软雅黑" panose="020B0503020204020204" pitchFamily="34" charset="-122"/>
              </a:rPr>
              <a:t>什么是集群行为？影响集群行为的因素有哪些？</a:t>
            </a:r>
          </a:p>
          <a:p>
            <a:pPr algn="just">
              <a:lnSpc>
                <a:spcPct val="150000"/>
              </a:lnSpc>
            </a:pPr>
            <a:r>
              <a:rPr lang="en-US" altLang="zh-CN" sz="2200" dirty="0">
                <a:latin typeface="微软雅黑" panose="020B0503020204020204" pitchFamily="34" charset="-122"/>
                <a:ea typeface="微软雅黑" panose="020B0503020204020204" pitchFamily="34" charset="-122"/>
              </a:rPr>
              <a:t>2. </a:t>
            </a:r>
            <a:r>
              <a:rPr lang="zh-CN" altLang="zh-CN" sz="2200" dirty="0">
                <a:latin typeface="微软雅黑" panose="020B0503020204020204" pitchFamily="34" charset="-122"/>
                <a:ea typeface="微软雅黑" panose="020B0503020204020204" pitchFamily="34" charset="-122"/>
              </a:rPr>
              <a:t>什么是社会运动？社会运动的类型有哪些？</a:t>
            </a:r>
          </a:p>
        </p:txBody>
      </p:sp>
      <p:sp>
        <p:nvSpPr>
          <p:cNvPr id="22" name="íṧļïdé">
            <a:extLst>
              <a:ext uri="{FF2B5EF4-FFF2-40B4-BE49-F238E27FC236}">
                <a16:creationId xmlns:a16="http://schemas.microsoft.com/office/drawing/2014/main" id="{2DB43736-B32D-6E48-A323-F1B32D78404D}"/>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spTree>
    <p:extLst>
      <p:ext uri="{BB962C8B-B14F-4D97-AF65-F5344CB8AC3E}">
        <p14:creationId xmlns:p14="http://schemas.microsoft.com/office/powerpoint/2010/main" val="377947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集群行为及其影响因素</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第十一章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集群行为与社会运动</a:t>
            </a:r>
          </a:p>
        </p:txBody>
      </p:sp>
    </p:spTree>
    <p:extLst>
      <p:ext uri="{BB962C8B-B14F-4D97-AF65-F5344CB8AC3E}">
        <p14:creationId xmlns:p14="http://schemas.microsoft.com/office/powerpoint/2010/main" val="1092954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a:extLst>
              <a:ext uri="{FF2B5EF4-FFF2-40B4-BE49-F238E27FC236}">
                <a16:creationId xmlns:a16="http://schemas.microsoft.com/office/drawing/2014/main" id="{C656BCE3-47D7-E240-94AF-F25105C39ED5}"/>
              </a:ext>
            </a:extLst>
          </p:cNvPr>
          <p:cNvSpPr/>
          <p:nvPr/>
        </p:nvSpPr>
        <p:spPr>
          <a:xfrm>
            <a:off x="614934" y="1649697"/>
            <a:ext cx="10754347" cy="3812710"/>
          </a:xfrm>
          <a:prstGeom prst="rect">
            <a:avLst/>
          </a:prstGeom>
        </p:spPr>
        <p:txBody>
          <a:bodyPr wrap="square">
            <a:spAutoFit/>
          </a:bodyPr>
          <a:lstStyle/>
          <a:p>
            <a:pPr>
              <a:lnSpc>
                <a:spcPct val="150000"/>
              </a:lnSpc>
            </a:pPr>
            <a:r>
              <a:rPr lang="zh-CN" altLang="zh-CN" sz="2400" dirty="0">
                <a:latin typeface="Microsoft YaHei" panose="020B0503020204020204" pitchFamily="34" charset="-122"/>
                <a:ea typeface="Microsoft YaHei" panose="020B0503020204020204" pitchFamily="34" charset="-122"/>
              </a:rPr>
              <a:t>集群行为（</a:t>
            </a:r>
            <a:r>
              <a:rPr lang="en-US" altLang="zh-CN" sz="2400" dirty="0">
                <a:latin typeface="Microsoft YaHei" panose="020B0503020204020204" pitchFamily="34" charset="-122"/>
                <a:ea typeface="Microsoft YaHei" panose="020B0503020204020204" pitchFamily="34" charset="-122"/>
              </a:rPr>
              <a:t>collective behavior</a:t>
            </a:r>
            <a:r>
              <a:rPr lang="zh-CN" altLang="zh-CN" sz="2400" dirty="0">
                <a:latin typeface="Microsoft YaHei" panose="020B0503020204020204" pitchFamily="34" charset="-122"/>
                <a:ea typeface="Microsoft YaHei" panose="020B0503020204020204" pitchFamily="34" charset="-122"/>
              </a:rPr>
              <a:t>），是社会心理学、社会学等学科在集体行动研究领域的一个重要概念，在我国也译作“聚合行为”或“集合行为”。在社会行为从最有规范性、组织性到最无规范性、组织性的连续谱上，集群行为处于最无规范性和组织性的一端。 </a:t>
            </a:r>
            <a:endParaRPr lang="en-US" altLang="zh-CN" sz="2400" dirty="0">
              <a:latin typeface="Microsoft YaHei" panose="020B0503020204020204" pitchFamily="34" charset="-122"/>
              <a:ea typeface="Microsoft YaHei" panose="020B0503020204020204" pitchFamily="34" charset="-122"/>
            </a:endParaRPr>
          </a:p>
          <a:p>
            <a:pPr>
              <a:lnSpc>
                <a:spcPct val="150000"/>
              </a:lnSpc>
            </a:pPr>
            <a:endParaRPr lang="en-US" altLang="zh-CN" sz="2000" dirty="0"/>
          </a:p>
          <a:p>
            <a:pPr>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zh-CN" sz="2400" dirty="0">
                <a:latin typeface="Microsoft YaHei" panose="020B0503020204020204" pitchFamily="34" charset="-122"/>
                <a:ea typeface="Microsoft YaHei" panose="020B0503020204020204" pitchFamily="34" charset="-122"/>
              </a:rPr>
              <a:t>我们认为，集群行为就是那些经由相互作用产生的，相对来说是自发的、无组织的、不受正常社会规范约束的群体性行为。 </a:t>
            </a:r>
            <a:endParaRPr lang="zh-CN" altLang="en-US" sz="2400" dirty="0">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2E21A64B-196C-464C-9675-58F226ED2CB2}"/>
              </a:ext>
            </a:extLst>
          </p:cNvPr>
          <p:cNvSpPr/>
          <p:nvPr/>
        </p:nvSpPr>
        <p:spPr>
          <a:xfrm>
            <a:off x="2008503" y="795392"/>
            <a:ext cx="4493538"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一、集群行为：概念界定与类型</a:t>
            </a:r>
          </a:p>
        </p:txBody>
      </p:sp>
    </p:spTree>
    <p:extLst>
      <p:ext uri="{BB962C8B-B14F-4D97-AF65-F5344CB8AC3E}">
        <p14:creationId xmlns:p14="http://schemas.microsoft.com/office/powerpoint/2010/main" val="308334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27240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90D72C-8145-EC4F-96B6-5CBC59ED60AB}"/>
              </a:ext>
            </a:extLst>
          </p:cNvPr>
          <p:cNvGrpSpPr>
            <a:grpSpLocks noChangeAspect="1"/>
          </p:cNvGrpSpPr>
          <p:nvPr>
            <p:custDataLst>
              <p:tags r:id="rId1"/>
            </p:custDataLst>
          </p:nvPr>
        </p:nvGrpSpPr>
        <p:grpSpPr>
          <a:xfrm>
            <a:off x="1659992" y="1524469"/>
            <a:ext cx="9676146" cy="3553020"/>
            <a:chOff x="6352350" y="1784459"/>
            <a:chExt cx="6022020" cy="2980556"/>
          </a:xfrm>
        </p:grpSpPr>
        <p:sp>
          <p:nvSpPr>
            <p:cNvPr id="20" name="íṡľíḓe">
              <a:extLst>
                <a:ext uri="{FF2B5EF4-FFF2-40B4-BE49-F238E27FC236}">
                  <a16:creationId xmlns:a16="http://schemas.microsoft.com/office/drawing/2014/main" id="{29B4F02C-BFA5-9743-984C-5A9A3F7D321B}"/>
                </a:ext>
              </a:extLst>
            </p:cNvPr>
            <p:cNvSpPr/>
            <p:nvPr/>
          </p:nvSpPr>
          <p:spPr bwMode="auto">
            <a:xfrm>
              <a:off x="6352350" y="1817433"/>
              <a:ext cx="664086" cy="664086"/>
            </a:xfrm>
            <a:prstGeom prst="diamond">
              <a:avLst/>
            </a:prstGeom>
            <a:solidFill>
              <a:srgbClr val="D9793F">
                <a:alpha val="90000"/>
              </a:srgbClr>
            </a:solidFill>
            <a:ln w="9525">
              <a:noFill/>
              <a:round/>
            </a:ln>
          </p:spPr>
          <p:txBody>
            <a:bodyPr rot="0" spcFirstLastPara="0" vert="horz" wrap="square" lIns="91440" tIns="45720" rIns="91440" bIns="45720" anchor="ctr" anchorCtr="1" forceAA="0" compatLnSpc="1">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en-US" altLang="zh-CN" b="1" dirty="0">
                  <a:solidFill>
                    <a:schemeClr val="bg1"/>
                  </a:solidFill>
                </a:rPr>
                <a:t>1</a:t>
              </a:r>
            </a:p>
          </p:txBody>
        </p:sp>
        <p:sp>
          <p:nvSpPr>
            <p:cNvPr id="21" name="iśļîḑe">
              <a:extLst>
                <a:ext uri="{FF2B5EF4-FFF2-40B4-BE49-F238E27FC236}">
                  <a16:creationId xmlns:a16="http://schemas.microsoft.com/office/drawing/2014/main" id="{50118618-9CAB-D14C-BFCF-B4C8B2EA8F1E}"/>
                </a:ext>
              </a:extLst>
            </p:cNvPr>
            <p:cNvSpPr/>
            <p:nvPr/>
          </p:nvSpPr>
          <p:spPr bwMode="auto">
            <a:xfrm>
              <a:off x="6352350" y="2577707"/>
              <a:ext cx="664086" cy="664086"/>
            </a:xfrm>
            <a:prstGeom prst="diamond">
              <a:avLst/>
            </a:prstGeom>
            <a:solidFill>
              <a:schemeClr val="tx1">
                <a:lumMod val="50000"/>
                <a:lumOff val="50000"/>
                <a:alpha val="90000"/>
              </a:schemeClr>
            </a:solidFill>
            <a:ln w="9525">
              <a:noFill/>
              <a:round/>
            </a:ln>
          </p:spPr>
          <p:txBody>
            <a:bodyPr rot="0" spcFirstLastPara="0" vert="horz" wrap="square" lIns="91440" tIns="45720" rIns="91440" bIns="45720" anchor="ctr" anchorCtr="1" forceAA="0" compatLnSpc="1">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en-US" altLang="zh-CN" b="1" dirty="0">
                  <a:solidFill>
                    <a:schemeClr val="bg1"/>
                  </a:solidFill>
                </a:rPr>
                <a:t>2</a:t>
              </a:r>
            </a:p>
          </p:txBody>
        </p:sp>
        <p:sp>
          <p:nvSpPr>
            <p:cNvPr id="23" name="íṡľídé">
              <a:extLst>
                <a:ext uri="{FF2B5EF4-FFF2-40B4-BE49-F238E27FC236}">
                  <a16:creationId xmlns:a16="http://schemas.microsoft.com/office/drawing/2014/main" id="{638B7C36-39EC-B04B-B07F-4FD24EB0AB05}"/>
                </a:ext>
              </a:extLst>
            </p:cNvPr>
            <p:cNvSpPr/>
            <p:nvPr/>
          </p:nvSpPr>
          <p:spPr bwMode="auto">
            <a:xfrm>
              <a:off x="6352350" y="3337981"/>
              <a:ext cx="664086" cy="664086"/>
            </a:xfrm>
            <a:prstGeom prst="diamond">
              <a:avLst/>
            </a:prstGeom>
            <a:solidFill>
              <a:srgbClr val="D9793F">
                <a:alpha val="90000"/>
              </a:srgbClr>
            </a:solidFill>
            <a:ln w="9525">
              <a:noFill/>
              <a:round/>
            </a:ln>
          </p:spPr>
          <p:txBody>
            <a:bodyPr rot="0" spcFirstLastPara="0" vert="horz" wrap="square" lIns="91440" tIns="45720" rIns="91440" bIns="45720" anchor="ctr" anchorCtr="1" forceAA="0" compatLnSpc="1">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en-US" altLang="zh-CN" b="1" dirty="0">
                  <a:solidFill>
                    <a:schemeClr val="bg1"/>
                  </a:solidFill>
                </a:rPr>
                <a:t>3</a:t>
              </a:r>
            </a:p>
          </p:txBody>
        </p:sp>
        <p:sp>
          <p:nvSpPr>
            <p:cNvPr id="24" name="íśḻiḓê">
              <a:extLst>
                <a:ext uri="{FF2B5EF4-FFF2-40B4-BE49-F238E27FC236}">
                  <a16:creationId xmlns:a16="http://schemas.microsoft.com/office/drawing/2014/main" id="{368D10F1-DE7D-224F-B015-F3236ADA1B5E}"/>
                </a:ext>
              </a:extLst>
            </p:cNvPr>
            <p:cNvSpPr/>
            <p:nvPr/>
          </p:nvSpPr>
          <p:spPr bwMode="auto">
            <a:xfrm>
              <a:off x="6352350" y="4098255"/>
              <a:ext cx="664086" cy="664086"/>
            </a:xfrm>
            <a:prstGeom prst="diamond">
              <a:avLst/>
            </a:prstGeom>
            <a:solidFill>
              <a:schemeClr val="tx1">
                <a:lumMod val="50000"/>
                <a:lumOff val="50000"/>
                <a:alpha val="90000"/>
              </a:schemeClr>
            </a:solidFill>
            <a:ln w="9525">
              <a:noFill/>
              <a:round/>
            </a:ln>
          </p:spPr>
          <p:txBody>
            <a:bodyPr rot="0" spcFirstLastPara="0" vert="horz" wrap="square" lIns="91440" tIns="45720" rIns="91440" bIns="45720" anchor="ctr" anchorCtr="1" forceAA="0" compatLnSpc="1">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en-US" altLang="zh-CN" b="1" dirty="0">
                  <a:solidFill>
                    <a:schemeClr val="bg1"/>
                  </a:solidFill>
                </a:rPr>
                <a:t>4</a:t>
              </a:r>
            </a:p>
          </p:txBody>
        </p:sp>
        <p:sp>
          <p:nvSpPr>
            <p:cNvPr id="25" name="ísḻîḋe">
              <a:extLst>
                <a:ext uri="{FF2B5EF4-FFF2-40B4-BE49-F238E27FC236}">
                  <a16:creationId xmlns:a16="http://schemas.microsoft.com/office/drawing/2014/main" id="{DA46EF89-D30F-6D40-B4D2-1F6606007B09}"/>
                </a:ext>
              </a:extLst>
            </p:cNvPr>
            <p:cNvSpPr/>
            <p:nvPr/>
          </p:nvSpPr>
          <p:spPr bwMode="auto">
            <a:xfrm>
              <a:off x="7179395" y="1784459"/>
              <a:ext cx="5194975" cy="63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solidFill>
                    <a:srgbClr val="D9793F"/>
                  </a:solidFill>
                  <a:latin typeface="微软雅黑" panose="020B0503020204020204" pitchFamily="34" charset="-122"/>
                  <a:ea typeface="微软雅黑" panose="020B0503020204020204" pitchFamily="34" charset="-122"/>
                </a:rPr>
                <a:t>自发性与无组织性</a:t>
              </a:r>
              <a:endParaRPr lang="en-US" altLang="zh-CN" sz="2400" dirty="0">
                <a:solidFill>
                  <a:srgbClr val="D9793F"/>
                </a:solidFill>
                <a:latin typeface="微软雅黑" panose="020B0503020204020204" pitchFamily="34" charset="-122"/>
                <a:ea typeface="微软雅黑"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绝大多数的集群行为并没有事先的计划和组织，往往是部分人群在某种特定的环境条件下，受到某种刺激或诱发因素的影响而导致的群体性行动。 </a:t>
              </a:r>
              <a:endParaRPr lang="en-US" altLang="zh-CN" sz="2000" dirty="0">
                <a:solidFill>
                  <a:srgbClr val="D9793F"/>
                </a:solidFill>
                <a:latin typeface="Microsoft YaHei" panose="020B0503020204020204" pitchFamily="34" charset="-122"/>
                <a:ea typeface="Microsoft YaHei" panose="020B0503020204020204" pitchFamily="34" charset="-122"/>
              </a:endParaRPr>
            </a:p>
          </p:txBody>
        </p:sp>
        <p:sp>
          <p:nvSpPr>
            <p:cNvPr id="26" name="îṩḻîḓê">
              <a:extLst>
                <a:ext uri="{FF2B5EF4-FFF2-40B4-BE49-F238E27FC236}">
                  <a16:creationId xmlns:a16="http://schemas.microsoft.com/office/drawing/2014/main" id="{48E2B957-DB86-0E45-990D-EC87F03E3C28}"/>
                </a:ext>
              </a:extLst>
            </p:cNvPr>
            <p:cNvSpPr/>
            <p:nvPr/>
          </p:nvSpPr>
          <p:spPr bwMode="auto">
            <a:xfrm>
              <a:off x="7179397" y="2643534"/>
              <a:ext cx="4796169" cy="5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solidFill>
                    <a:srgbClr val="D9793F"/>
                  </a:solidFill>
                  <a:latin typeface="微软雅黑" panose="020B0503020204020204" pitchFamily="34" charset="-122"/>
                  <a:ea typeface="微软雅黑" panose="020B0503020204020204" pitchFamily="34" charset="-122"/>
                </a:rPr>
                <a:t>情绪性</a:t>
              </a:r>
              <a:endParaRPr lang="en-US" altLang="zh-CN" sz="2400" dirty="0">
                <a:solidFill>
                  <a:srgbClr val="D9793F"/>
                </a:solidFill>
                <a:latin typeface="微软雅黑" panose="020B0503020204020204" pitchFamily="34" charset="-122"/>
                <a:ea typeface="微软雅黑"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处于集群行为中的个体往往会被某种情感或情绪所控制和支配。 </a:t>
              </a:r>
              <a:endParaRPr lang="en-US" altLang="zh-CN" sz="2000" dirty="0">
                <a:solidFill>
                  <a:srgbClr val="D9793F"/>
                </a:solidFill>
                <a:latin typeface="Microsoft YaHei" panose="020B0503020204020204" pitchFamily="34" charset="-122"/>
                <a:ea typeface="Microsoft YaHei" panose="020B0503020204020204" pitchFamily="34" charset="-122"/>
              </a:endParaRPr>
            </a:p>
          </p:txBody>
        </p:sp>
        <p:sp>
          <p:nvSpPr>
            <p:cNvPr id="27" name="iṥļïdê">
              <a:extLst>
                <a:ext uri="{FF2B5EF4-FFF2-40B4-BE49-F238E27FC236}">
                  <a16:creationId xmlns:a16="http://schemas.microsoft.com/office/drawing/2014/main" id="{6E93F620-5B54-CB44-8CF4-D149BBB0A86D}"/>
                </a:ext>
              </a:extLst>
            </p:cNvPr>
            <p:cNvSpPr/>
            <p:nvPr/>
          </p:nvSpPr>
          <p:spPr bwMode="auto">
            <a:xfrm>
              <a:off x="7179398" y="3405262"/>
              <a:ext cx="4866095" cy="5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solidFill>
                    <a:srgbClr val="D9793F"/>
                  </a:solidFill>
                  <a:latin typeface="微软雅黑" panose="020B0503020204020204" pitchFamily="34" charset="-122"/>
                  <a:ea typeface="微软雅黑" panose="020B0503020204020204" pitchFamily="34" charset="-122"/>
                </a:rPr>
                <a:t>盲从性</a:t>
              </a:r>
              <a:endParaRPr lang="en-US" altLang="zh-CN" sz="2400" dirty="0">
                <a:solidFill>
                  <a:srgbClr val="D9793F"/>
                </a:solidFill>
                <a:latin typeface="微软雅黑" panose="020B0503020204020204" pitchFamily="34" charset="-122"/>
                <a:ea typeface="微软雅黑"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集群行为的参与者往往没有明确的目的，仅仅因为受到周围其他人的影响或裹挟而盲目地参与其中。 </a:t>
              </a:r>
              <a:endParaRPr lang="en-US" altLang="zh-CN" sz="2000" dirty="0">
                <a:solidFill>
                  <a:srgbClr val="D9793F"/>
                </a:solidFill>
                <a:latin typeface="Microsoft YaHei" panose="020B0503020204020204" pitchFamily="34" charset="-122"/>
                <a:ea typeface="Microsoft YaHei" panose="020B0503020204020204" pitchFamily="34" charset="-122"/>
              </a:endParaRPr>
            </a:p>
          </p:txBody>
        </p:sp>
        <p:sp>
          <p:nvSpPr>
            <p:cNvPr id="28" name="ï$ļîḑe">
              <a:extLst>
                <a:ext uri="{FF2B5EF4-FFF2-40B4-BE49-F238E27FC236}">
                  <a16:creationId xmlns:a16="http://schemas.microsoft.com/office/drawing/2014/main" id="{DFCBF244-71E9-1549-8F98-48E023AE7F60}"/>
                </a:ext>
              </a:extLst>
            </p:cNvPr>
            <p:cNvSpPr/>
            <p:nvPr/>
          </p:nvSpPr>
          <p:spPr bwMode="auto">
            <a:xfrm>
              <a:off x="7179397" y="4166991"/>
              <a:ext cx="4796170" cy="5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solidFill>
                    <a:srgbClr val="D9793F"/>
                  </a:solidFill>
                  <a:latin typeface="微软雅黑" panose="020B0503020204020204" pitchFamily="34" charset="-122"/>
                  <a:ea typeface="微软雅黑" panose="020B0503020204020204" pitchFamily="34" charset="-122"/>
                </a:rPr>
                <a:t>越轨性</a:t>
              </a:r>
              <a:endParaRPr lang="en-US" altLang="zh-CN" sz="2400" dirty="0">
                <a:solidFill>
                  <a:srgbClr val="D9793F"/>
                </a:solidFill>
                <a:latin typeface="微软雅黑" panose="020B0503020204020204" pitchFamily="34" charset="-122"/>
                <a:ea typeface="微软雅黑"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许多集群行为都是超越或突破了日常社会秩序和行为规范的。 </a:t>
              </a:r>
              <a:endParaRPr lang="en-US" altLang="zh-CN" sz="2000" dirty="0">
                <a:solidFill>
                  <a:srgbClr val="D9793F"/>
                </a:solidFill>
                <a:latin typeface="Microsoft YaHei" panose="020B0503020204020204" pitchFamily="34" charset="-122"/>
                <a:ea typeface="Microsoft YaHei" panose="020B0503020204020204" pitchFamily="34" charset="-122"/>
              </a:endParaRPr>
            </a:p>
          </p:txBody>
        </p:sp>
        <p:cxnSp>
          <p:nvCxnSpPr>
            <p:cNvPr id="29" name="直接连接符 33">
              <a:extLst>
                <a:ext uri="{FF2B5EF4-FFF2-40B4-BE49-F238E27FC236}">
                  <a16:creationId xmlns:a16="http://schemas.microsoft.com/office/drawing/2014/main" id="{DBE180F8-88D4-3448-88C4-022FD8EA5C22}"/>
                </a:ext>
              </a:extLst>
            </p:cNvPr>
            <p:cNvCxnSpPr/>
            <p:nvPr/>
          </p:nvCxnSpPr>
          <p:spPr>
            <a:xfrm>
              <a:off x="7260879" y="2542344"/>
              <a:ext cx="382513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34">
              <a:extLst>
                <a:ext uri="{FF2B5EF4-FFF2-40B4-BE49-F238E27FC236}">
                  <a16:creationId xmlns:a16="http://schemas.microsoft.com/office/drawing/2014/main" id="{3519EF57-B394-9E49-A3F3-3C65B962921D}"/>
                </a:ext>
              </a:extLst>
            </p:cNvPr>
            <p:cNvCxnSpPr/>
            <p:nvPr/>
          </p:nvCxnSpPr>
          <p:spPr>
            <a:xfrm>
              <a:off x="7260879" y="3232987"/>
              <a:ext cx="382513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5">
              <a:extLst>
                <a:ext uri="{FF2B5EF4-FFF2-40B4-BE49-F238E27FC236}">
                  <a16:creationId xmlns:a16="http://schemas.microsoft.com/office/drawing/2014/main" id="{7C655022-8113-924F-8C4B-20C3AAD54908}"/>
                </a:ext>
              </a:extLst>
            </p:cNvPr>
            <p:cNvCxnSpPr/>
            <p:nvPr/>
          </p:nvCxnSpPr>
          <p:spPr>
            <a:xfrm>
              <a:off x="7260879" y="4097675"/>
              <a:ext cx="382513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6">
              <a:extLst>
                <a:ext uri="{FF2B5EF4-FFF2-40B4-BE49-F238E27FC236}">
                  <a16:creationId xmlns:a16="http://schemas.microsoft.com/office/drawing/2014/main" id="{47B040B3-85A3-814D-BC5B-38255EC9B176}"/>
                </a:ext>
              </a:extLst>
            </p:cNvPr>
            <p:cNvCxnSpPr/>
            <p:nvPr/>
          </p:nvCxnSpPr>
          <p:spPr>
            <a:xfrm>
              <a:off x="7260879" y="4765015"/>
              <a:ext cx="382513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8D012883-DF6E-BD4F-B2CB-24637AC94C86}"/>
              </a:ext>
            </a:extLst>
          </p:cNvPr>
          <p:cNvSpPr/>
          <p:nvPr/>
        </p:nvSpPr>
        <p:spPr>
          <a:xfrm>
            <a:off x="1845306" y="758414"/>
            <a:ext cx="2954655"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二、集群行为的特点</a:t>
            </a:r>
          </a:p>
        </p:txBody>
      </p:sp>
      <p:sp>
        <p:nvSpPr>
          <p:cNvPr id="37" name="íṡľídé">
            <a:extLst>
              <a:ext uri="{FF2B5EF4-FFF2-40B4-BE49-F238E27FC236}">
                <a16:creationId xmlns:a16="http://schemas.microsoft.com/office/drawing/2014/main" id="{79232850-741A-9E4D-AA37-9DEC3EA57045}"/>
              </a:ext>
            </a:extLst>
          </p:cNvPr>
          <p:cNvSpPr/>
          <p:nvPr/>
        </p:nvSpPr>
        <p:spPr bwMode="auto">
          <a:xfrm>
            <a:off x="1676691" y="5156217"/>
            <a:ext cx="1050349" cy="784560"/>
          </a:xfrm>
          <a:prstGeom prst="diamond">
            <a:avLst/>
          </a:prstGeom>
          <a:solidFill>
            <a:srgbClr val="D9793F">
              <a:alpha val="90000"/>
            </a:srgbClr>
          </a:solidFill>
          <a:ln w="9525">
            <a:noFill/>
            <a:round/>
          </a:ln>
        </p:spPr>
        <p:txBody>
          <a:bodyPr rot="0" spcFirstLastPara="0" vert="horz" wrap="square" lIns="91440" tIns="45720" rIns="91440" bIns="45720" anchor="ctr" anchorCtr="1" forceAA="0" compatLnSpc="1">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r>
              <a:rPr lang="en-US" altLang="zh-CN" b="1" dirty="0">
                <a:solidFill>
                  <a:schemeClr val="bg1"/>
                </a:solidFill>
              </a:rPr>
              <a:t>5</a:t>
            </a:r>
          </a:p>
        </p:txBody>
      </p:sp>
      <p:sp>
        <p:nvSpPr>
          <p:cNvPr id="38" name="ï$ļîḑe">
            <a:extLst>
              <a:ext uri="{FF2B5EF4-FFF2-40B4-BE49-F238E27FC236}">
                <a16:creationId xmlns:a16="http://schemas.microsoft.com/office/drawing/2014/main" id="{34BA5ECF-FADD-6146-925B-C51B27E49874}"/>
              </a:ext>
            </a:extLst>
          </p:cNvPr>
          <p:cNvSpPr/>
          <p:nvPr/>
        </p:nvSpPr>
        <p:spPr bwMode="auto">
          <a:xfrm>
            <a:off x="2988882" y="5287299"/>
            <a:ext cx="7818817" cy="66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solidFill>
                  <a:srgbClr val="D9793F"/>
                </a:solidFill>
                <a:latin typeface="微软雅黑" panose="020B0503020204020204" pitchFamily="34" charset="-122"/>
                <a:ea typeface="微软雅黑" panose="020B0503020204020204" pitchFamily="34" charset="-122"/>
              </a:rPr>
              <a:t>短暂性与过渡性</a:t>
            </a:r>
            <a:endParaRPr lang="en-US" altLang="zh-CN" sz="2400" dirty="0">
              <a:solidFill>
                <a:srgbClr val="D9793F"/>
              </a:solidFill>
              <a:latin typeface="微软雅黑" panose="020B0503020204020204" pitchFamily="34" charset="-122"/>
              <a:ea typeface="微软雅黑"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集群行为是短暂的、在一段时间内剧烈爆发的行为。短暂的集群行为可能会演变成持续的社会运动。  </a:t>
            </a:r>
            <a:endParaRPr lang="en-US" altLang="zh-CN" sz="2000" dirty="0">
              <a:solidFill>
                <a:srgbClr val="D9793F"/>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8937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CE652B59-8FBC-A945-999C-DCB332845E3D}"/>
              </a:ext>
            </a:extLst>
          </p:cNvPr>
          <p:cNvSpPr/>
          <p:nvPr/>
        </p:nvSpPr>
        <p:spPr>
          <a:xfrm>
            <a:off x="1845306" y="779255"/>
            <a:ext cx="3570208"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三、集群行为的影响因素</a:t>
            </a:r>
          </a:p>
        </p:txBody>
      </p:sp>
      <p:sp>
        <p:nvSpPr>
          <p:cNvPr id="2" name="文本框 1">
            <a:extLst>
              <a:ext uri="{FF2B5EF4-FFF2-40B4-BE49-F238E27FC236}">
                <a16:creationId xmlns:a16="http://schemas.microsoft.com/office/drawing/2014/main" id="{E776422E-CEA4-0D4F-823E-33185115CC18}"/>
              </a:ext>
            </a:extLst>
          </p:cNvPr>
          <p:cNvSpPr txBox="1"/>
          <p:nvPr/>
        </p:nvSpPr>
        <p:spPr>
          <a:xfrm>
            <a:off x="962228" y="1369815"/>
            <a:ext cx="9595126" cy="5078313"/>
          </a:xfrm>
          <a:prstGeom prst="rect">
            <a:avLst/>
          </a:prstGeom>
          <a:noFill/>
        </p:spPr>
        <p:txBody>
          <a:bodyPr wrap="square" rtlCol="0">
            <a:spAutoFit/>
          </a:bodyPr>
          <a:lstStyle/>
          <a:p>
            <a:pPr>
              <a:lnSpc>
                <a:spcPct val="150000"/>
              </a:lnSpc>
            </a:pPr>
            <a:r>
              <a:rPr kumimoji="1" lang="zh-CN" altLang="en-US" sz="2400" b="1" dirty="0">
                <a:solidFill>
                  <a:srgbClr val="D9793F"/>
                </a:solidFill>
                <a:latin typeface="Microsoft YaHei" panose="020B0503020204020204" pitchFamily="34" charset="-122"/>
                <a:ea typeface="Microsoft YaHei" panose="020B0503020204020204" pitchFamily="34" charset="-122"/>
              </a:rPr>
              <a:t>（</a:t>
            </a:r>
            <a:r>
              <a:rPr kumimoji="1" lang="en-US" altLang="zh-CN" sz="2400" b="1" dirty="0">
                <a:solidFill>
                  <a:srgbClr val="D9793F"/>
                </a:solidFill>
                <a:latin typeface="Microsoft YaHei" panose="020B0503020204020204" pitchFamily="34" charset="-122"/>
                <a:ea typeface="Microsoft YaHei" panose="020B0503020204020204" pitchFamily="34" charset="-122"/>
              </a:rPr>
              <a:t>1</a:t>
            </a:r>
            <a:r>
              <a:rPr kumimoji="1" lang="zh-CN" altLang="en-US" sz="2400" b="1" dirty="0">
                <a:solidFill>
                  <a:srgbClr val="D9793F"/>
                </a:solidFill>
                <a:latin typeface="Microsoft YaHei" panose="020B0503020204020204" pitchFamily="34" charset="-122"/>
                <a:ea typeface="Microsoft YaHei" panose="020B0503020204020204" pitchFamily="34" charset="-122"/>
              </a:rPr>
              <a:t>）环境因素</a:t>
            </a:r>
            <a:endParaRPr kumimoji="1" lang="en-US" altLang="zh-CN" sz="2400" b="1" dirty="0">
              <a:solidFill>
                <a:srgbClr val="D9793F"/>
              </a:solidFill>
              <a:latin typeface="Microsoft YaHei" panose="020B0503020204020204" pitchFamily="34" charset="-122"/>
              <a:ea typeface="Microsoft YaHei"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环境因素能够增加人们对某种刺激做出反应的可能性，</a:t>
            </a:r>
            <a:r>
              <a:rPr lang="zh-CN" altLang="en-US" sz="2000" dirty="0">
                <a:latin typeface="Microsoft YaHei" panose="020B0503020204020204" pitchFamily="34" charset="-122"/>
                <a:ea typeface="Microsoft YaHei" panose="020B0503020204020204" pitchFamily="34" charset="-122"/>
              </a:rPr>
              <a:t>比如</a:t>
            </a:r>
            <a:r>
              <a:rPr lang="zh-CN" altLang="zh-CN" sz="2000" dirty="0">
                <a:latin typeface="Microsoft YaHei" panose="020B0503020204020204" pitchFamily="34" charset="-122"/>
                <a:ea typeface="Microsoft YaHei" panose="020B0503020204020204" pitchFamily="34" charset="-122"/>
              </a:rPr>
              <a:t>广场、体育场馆、音乐会场等，它们往往能为集群行为的发生提供有利的空间条件。</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a:solidFill>
                  <a:srgbClr val="D9793F"/>
                </a:solidFill>
                <a:latin typeface="Microsoft YaHei" panose="020B0503020204020204" pitchFamily="34" charset="-122"/>
                <a:ea typeface="Microsoft YaHei" panose="020B0503020204020204" pitchFamily="34" charset="-122"/>
              </a:rPr>
              <a:t>（</a:t>
            </a:r>
            <a:r>
              <a:rPr kumimoji="1" lang="en-US" altLang="zh-CN" sz="2400" b="1" dirty="0">
                <a:solidFill>
                  <a:srgbClr val="D9793F"/>
                </a:solidFill>
                <a:latin typeface="Microsoft YaHei" panose="020B0503020204020204" pitchFamily="34" charset="-122"/>
                <a:ea typeface="Microsoft YaHei" panose="020B0503020204020204" pitchFamily="34" charset="-122"/>
              </a:rPr>
              <a:t>2</a:t>
            </a:r>
            <a:r>
              <a:rPr kumimoji="1" lang="zh-CN" altLang="en-US" sz="2400" b="1" dirty="0">
                <a:solidFill>
                  <a:srgbClr val="D9793F"/>
                </a:solidFill>
                <a:latin typeface="Microsoft YaHei" panose="020B0503020204020204" pitchFamily="34" charset="-122"/>
                <a:ea typeface="Microsoft YaHei" panose="020B0503020204020204" pitchFamily="34" charset="-122"/>
              </a:rPr>
              <a:t>）失范</a:t>
            </a:r>
            <a:endParaRPr kumimoji="1" lang="en-US" altLang="zh-CN" sz="2400" b="1" dirty="0">
              <a:solidFill>
                <a:srgbClr val="D9793F"/>
              </a:solidFill>
              <a:latin typeface="Microsoft YaHei" panose="020B0503020204020204" pitchFamily="34" charset="-122"/>
              <a:ea typeface="Microsoft YaHei"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当现存的组织不能为人们的行动指引方向和提供途径时，集群行为就极易被诱发。无论是由于暂时的情境刺激引起的集群行为，还是社会变迁过程中的矛盾引发的集群行为，都与失范</a:t>
            </a:r>
            <a:r>
              <a:rPr lang="zh-CN" altLang="en-US" sz="2000" dirty="0">
                <a:latin typeface="Microsoft YaHei" panose="020B0503020204020204" pitchFamily="34" charset="-122"/>
                <a:ea typeface="Microsoft YaHei" panose="020B0503020204020204" pitchFamily="34" charset="-122"/>
              </a:rPr>
              <a:t>有关</a:t>
            </a:r>
            <a:r>
              <a:rPr lang="zh-CN" altLang="zh-CN" sz="2000" dirty="0">
                <a:latin typeface="Microsoft YaHei" panose="020B0503020204020204" pitchFamily="34" charset="-122"/>
                <a:ea typeface="Microsoft YaHei" panose="020B0503020204020204" pitchFamily="34" charset="-122"/>
              </a:rPr>
              <a:t>。 </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a:solidFill>
                  <a:srgbClr val="D9793F"/>
                </a:solidFill>
                <a:latin typeface="Microsoft YaHei" panose="020B0503020204020204" pitchFamily="34" charset="-122"/>
                <a:ea typeface="Microsoft YaHei" panose="020B0503020204020204" pitchFamily="34" charset="-122"/>
              </a:rPr>
              <a:t>（</a:t>
            </a:r>
            <a:r>
              <a:rPr kumimoji="1" lang="en-US" altLang="zh-CN" sz="2400" b="1" dirty="0">
                <a:solidFill>
                  <a:srgbClr val="D9793F"/>
                </a:solidFill>
                <a:latin typeface="Microsoft YaHei" panose="020B0503020204020204" pitchFamily="34" charset="-122"/>
                <a:ea typeface="Microsoft YaHei" panose="020B0503020204020204" pitchFamily="34" charset="-122"/>
              </a:rPr>
              <a:t>3</a:t>
            </a:r>
            <a:r>
              <a:rPr kumimoji="1" lang="zh-CN" altLang="en-US" sz="2400" b="1" dirty="0">
                <a:solidFill>
                  <a:srgbClr val="D9793F"/>
                </a:solidFill>
                <a:latin typeface="Microsoft YaHei" panose="020B0503020204020204" pitchFamily="34" charset="-122"/>
                <a:ea typeface="Microsoft YaHei" panose="020B0503020204020204" pitchFamily="34" charset="-122"/>
              </a:rPr>
              <a:t>）相对剥夺</a:t>
            </a:r>
            <a:endParaRPr kumimoji="1" lang="en-US" altLang="zh-CN" sz="2400" b="1" dirty="0">
              <a:solidFill>
                <a:srgbClr val="D9793F"/>
              </a:solidFill>
              <a:latin typeface="Microsoft YaHei" panose="020B0503020204020204" pitchFamily="34" charset="-122"/>
              <a:ea typeface="Microsoft YaHei"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人们对自己所处的社会地位和生活境遇的判断往往以周围其他群体或个人为标准。当人们与参照群体相比并发现自己处于劣势地位时，就容易产生相对剥夺。 </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a:solidFill>
                  <a:srgbClr val="D9793F"/>
                </a:solidFill>
                <a:latin typeface="Microsoft YaHei" panose="020B0503020204020204" pitchFamily="34" charset="-122"/>
                <a:ea typeface="Microsoft YaHei" panose="020B0503020204020204" pitchFamily="34" charset="-122"/>
              </a:rPr>
              <a:t>（</a:t>
            </a:r>
            <a:r>
              <a:rPr kumimoji="1" lang="en-US" altLang="zh-CN" sz="2400" b="1" dirty="0">
                <a:solidFill>
                  <a:srgbClr val="D9793F"/>
                </a:solidFill>
                <a:latin typeface="Microsoft YaHei" panose="020B0503020204020204" pitchFamily="34" charset="-122"/>
                <a:ea typeface="Microsoft YaHei" panose="020B0503020204020204" pitchFamily="34" charset="-122"/>
              </a:rPr>
              <a:t>4</a:t>
            </a:r>
            <a:r>
              <a:rPr kumimoji="1" lang="zh-CN" altLang="en-US" sz="2400" b="1" dirty="0">
                <a:solidFill>
                  <a:srgbClr val="D9793F"/>
                </a:solidFill>
                <a:latin typeface="Microsoft YaHei" panose="020B0503020204020204" pitchFamily="34" charset="-122"/>
                <a:ea typeface="Microsoft YaHei" panose="020B0503020204020204" pitchFamily="34" charset="-122"/>
              </a:rPr>
              <a:t>）社会控制</a:t>
            </a:r>
            <a:endParaRPr kumimoji="1" lang="en-US" altLang="zh-CN" sz="2400" b="1" dirty="0">
              <a:solidFill>
                <a:srgbClr val="D9793F"/>
              </a:solidFill>
              <a:latin typeface="Microsoft YaHei" panose="020B0503020204020204" pitchFamily="34" charset="-122"/>
              <a:ea typeface="Microsoft YaHei"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当社会控制机制不能正常发挥作用或失灵时，便为集群行为的产生创造了条件。所以，集群行为常形成于社会控制最薄弱的环节。 </a:t>
            </a:r>
            <a:endParaRPr kumimoji="1" lang="en-US" altLang="zh-CN" sz="2000" dirty="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B3030DBE-42B7-0343-A124-D2FA4B4227B1}"/>
              </a:ext>
            </a:extLst>
          </p:cNvPr>
          <p:cNvSpPr/>
          <p:nvPr/>
        </p:nvSpPr>
        <p:spPr>
          <a:xfrm>
            <a:off x="855233" y="1506583"/>
            <a:ext cx="9820500" cy="4919615"/>
          </a:xfrm>
          <a:prstGeom prst="rect">
            <a:avLst/>
          </a:prstGeom>
          <a:noFill/>
          <a:ln>
            <a:solidFill>
              <a:srgbClr val="D9793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F43D9B31-AAF3-BD40-B4F1-B997FF55E3BB}"/>
              </a:ext>
            </a:extLst>
          </p:cNvPr>
          <p:cNvGrpSpPr/>
          <p:nvPr/>
        </p:nvGrpSpPr>
        <p:grpSpPr>
          <a:xfrm>
            <a:off x="10602588" y="5784981"/>
            <a:ext cx="926894" cy="540585"/>
            <a:chOff x="620553" y="1178992"/>
            <a:chExt cx="1806046" cy="1053325"/>
          </a:xfrm>
        </p:grpSpPr>
        <p:sp>
          <p:nvSpPr>
            <p:cNvPr id="28" name="菱形 27">
              <a:extLst>
                <a:ext uri="{FF2B5EF4-FFF2-40B4-BE49-F238E27FC236}">
                  <a16:creationId xmlns:a16="http://schemas.microsoft.com/office/drawing/2014/main" id="{C03D51B3-F487-7746-9107-5B1145278E63}"/>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9" name="菱形 28">
              <a:extLst>
                <a:ext uri="{FF2B5EF4-FFF2-40B4-BE49-F238E27FC236}">
                  <a16:creationId xmlns:a16="http://schemas.microsoft.com/office/drawing/2014/main" id="{980FFD29-030F-D640-92A1-C49F761D8A18}"/>
                </a:ext>
              </a:extLst>
            </p:cNvPr>
            <p:cNvSpPr/>
            <p:nvPr/>
          </p:nvSpPr>
          <p:spPr>
            <a:xfrm>
              <a:off x="620553" y="1178992"/>
              <a:ext cx="1053326" cy="1053325"/>
            </a:xfrm>
            <a:prstGeom prst="diamond">
              <a:avLst/>
            </a:prstGeom>
            <a:solidFill>
              <a:srgbClr val="FFFFFF"/>
            </a:solid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07359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CE652B59-8FBC-A945-999C-DCB332845E3D}"/>
              </a:ext>
            </a:extLst>
          </p:cNvPr>
          <p:cNvSpPr/>
          <p:nvPr/>
        </p:nvSpPr>
        <p:spPr>
          <a:xfrm>
            <a:off x="1845306" y="779255"/>
            <a:ext cx="2646878"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四、集群行为理论</a:t>
            </a:r>
          </a:p>
        </p:txBody>
      </p:sp>
      <p:sp>
        <p:nvSpPr>
          <p:cNvPr id="2" name="文本框 1">
            <a:extLst>
              <a:ext uri="{FF2B5EF4-FFF2-40B4-BE49-F238E27FC236}">
                <a16:creationId xmlns:a16="http://schemas.microsoft.com/office/drawing/2014/main" id="{E776422E-CEA4-0D4F-823E-33185115CC18}"/>
              </a:ext>
            </a:extLst>
          </p:cNvPr>
          <p:cNvSpPr txBox="1"/>
          <p:nvPr/>
        </p:nvSpPr>
        <p:spPr>
          <a:xfrm>
            <a:off x="941329" y="1201477"/>
            <a:ext cx="10329645" cy="5355312"/>
          </a:xfrm>
          <a:prstGeom prst="rect">
            <a:avLst/>
          </a:prstGeom>
          <a:noFill/>
        </p:spPr>
        <p:txBody>
          <a:bodyPr wrap="square" rtlCol="0">
            <a:spAutoFit/>
          </a:bodyPr>
          <a:lstStyle/>
          <a:p>
            <a:pPr lvl="0">
              <a:lnSpc>
                <a:spcPct val="150000"/>
              </a:lnSpc>
            </a:pPr>
            <a:r>
              <a:rPr lang="zh-CN" altLang="en-US" sz="2400" b="1" dirty="0">
                <a:solidFill>
                  <a:srgbClr val="D9793F"/>
                </a:solidFill>
                <a:latin typeface="微软雅黑" panose="020B0503020204020204" pitchFamily="34" charset="-122"/>
                <a:ea typeface="微软雅黑" panose="020B0503020204020204" pitchFamily="34" charset="-122"/>
                <a:sym typeface="+mn-ea"/>
              </a:rPr>
              <a:t>（</a:t>
            </a:r>
            <a:r>
              <a:rPr lang="en-US" altLang="zh-CN" sz="2400" b="1" dirty="0">
                <a:solidFill>
                  <a:srgbClr val="D9793F"/>
                </a:solidFill>
                <a:latin typeface="微软雅黑" panose="020B0503020204020204" pitchFamily="34" charset="-122"/>
                <a:ea typeface="微软雅黑" panose="020B0503020204020204" pitchFamily="34" charset="-122"/>
                <a:sym typeface="+mn-ea"/>
              </a:rPr>
              <a:t>1</a:t>
            </a:r>
            <a:r>
              <a:rPr lang="zh-CN" altLang="en-US" sz="2400" b="1" dirty="0">
                <a:solidFill>
                  <a:srgbClr val="D9793F"/>
                </a:solidFill>
                <a:latin typeface="微软雅黑" panose="020B0503020204020204" pitchFamily="34" charset="-122"/>
                <a:ea typeface="微软雅黑" panose="020B0503020204020204" pitchFamily="34" charset="-122"/>
                <a:sym typeface="+mn-ea"/>
              </a:rPr>
              <a:t>）感染论</a:t>
            </a:r>
            <a:endParaRPr lang="en-US" altLang="zh-CN" sz="2400" b="1" dirty="0">
              <a:solidFill>
                <a:srgbClr val="D9793F"/>
              </a:solidFill>
              <a:latin typeface="微软雅黑" panose="020B0503020204020204" pitchFamily="34" charset="-122"/>
              <a:ea typeface="微软雅黑" panose="020B0503020204020204" pitchFamily="34" charset="-122"/>
              <a:sym typeface="+mn-ea"/>
            </a:endParaRPr>
          </a:p>
          <a:p>
            <a:pPr lvl="0"/>
            <a:r>
              <a:rPr lang="zh-CN" altLang="zh-CN" dirty="0">
                <a:latin typeface="Microsoft YaHei" panose="020B0503020204020204" pitchFamily="34" charset="-122"/>
                <a:ea typeface="Microsoft YaHei" panose="020B0503020204020204" pitchFamily="34" charset="-122"/>
              </a:rPr>
              <a:t>古斯塔夫·勒庞认为，当个人置身于群体之中时，会以一种与个人独处时完全不同的方式去感知、思考和行动。克特·兰和格莱迪斯·兰等人创立的“循环反应论”，认为集群行为是人与人之间情绪循环反应、相互感染的结果。 </a:t>
            </a:r>
            <a:endParaRPr lang="en-US" altLang="zh-CN" dirty="0">
              <a:latin typeface="Microsoft YaHei" panose="020B0503020204020204" pitchFamily="34" charset="-122"/>
              <a:ea typeface="Microsoft YaHei" panose="020B0503020204020204" pitchFamily="34" charset="-122"/>
              <a:sym typeface="+mn-ea"/>
            </a:endParaRPr>
          </a:p>
          <a:p>
            <a:pPr lvl="0">
              <a:lnSpc>
                <a:spcPct val="150000"/>
              </a:lnSpc>
            </a:pPr>
            <a:r>
              <a:rPr lang="zh-CN" altLang="en-US" sz="2400" b="1" dirty="0">
                <a:solidFill>
                  <a:srgbClr val="D9793F"/>
                </a:solidFill>
                <a:latin typeface="微软雅黑" panose="020B0503020204020204" pitchFamily="34" charset="-122"/>
                <a:ea typeface="微软雅黑" panose="020B0503020204020204" pitchFamily="34" charset="-122"/>
                <a:sym typeface="+mn-ea"/>
              </a:rPr>
              <a:t>（</a:t>
            </a:r>
            <a:r>
              <a:rPr lang="en-US" altLang="zh-CN" sz="2400" b="1" dirty="0">
                <a:solidFill>
                  <a:srgbClr val="D9793F"/>
                </a:solidFill>
                <a:latin typeface="微软雅黑" panose="020B0503020204020204" pitchFamily="34" charset="-122"/>
                <a:ea typeface="微软雅黑" panose="020B0503020204020204" pitchFamily="34" charset="-122"/>
                <a:sym typeface="+mn-ea"/>
              </a:rPr>
              <a:t>2</a:t>
            </a:r>
            <a:r>
              <a:rPr lang="zh-CN" altLang="en-US" sz="2400" b="1" dirty="0">
                <a:solidFill>
                  <a:srgbClr val="D9793F"/>
                </a:solidFill>
                <a:latin typeface="微软雅黑" panose="020B0503020204020204" pitchFamily="34" charset="-122"/>
                <a:ea typeface="微软雅黑" panose="020B0503020204020204" pitchFamily="34" charset="-122"/>
                <a:sym typeface="+mn-ea"/>
              </a:rPr>
              <a:t>）紧急规范理论</a:t>
            </a:r>
            <a:endParaRPr lang="en-US" altLang="zh-CN" sz="2400" b="1" dirty="0">
              <a:solidFill>
                <a:srgbClr val="D9793F"/>
              </a:solidFill>
              <a:latin typeface="微软雅黑" panose="020B0503020204020204" pitchFamily="34" charset="-122"/>
              <a:ea typeface="微软雅黑" panose="020B0503020204020204" pitchFamily="34" charset="-122"/>
              <a:sym typeface="+mn-ea"/>
            </a:endParaRPr>
          </a:p>
          <a:p>
            <a:pPr lvl="0"/>
            <a:r>
              <a:rPr lang="zh-CN" altLang="zh-CN" dirty="0">
                <a:latin typeface="Microsoft YaHei" panose="020B0503020204020204" pitchFamily="34" charset="-122"/>
                <a:ea typeface="Microsoft YaHei" panose="020B0503020204020204" pitchFamily="34" charset="-122"/>
              </a:rPr>
              <a:t>特纳认为，群氓中的个人采取行动，是因为他在模棱两可的情况下，觉察到了指导他们行动规范的出现。集群行为中不是情感或情绪的传播，而是一种认知因素的扩散。 </a:t>
            </a:r>
            <a:endParaRPr lang="en-US" altLang="zh-CN" dirty="0">
              <a:latin typeface="Microsoft YaHei" panose="020B0503020204020204" pitchFamily="34" charset="-122"/>
              <a:ea typeface="Microsoft YaHei" panose="020B0503020204020204" pitchFamily="34" charset="-122"/>
              <a:sym typeface="+mn-ea"/>
            </a:endParaRPr>
          </a:p>
          <a:p>
            <a:pPr lvl="0">
              <a:lnSpc>
                <a:spcPct val="150000"/>
              </a:lnSpc>
            </a:pPr>
            <a:r>
              <a:rPr lang="zh-CN" altLang="en-US" sz="2400" b="1" dirty="0">
                <a:solidFill>
                  <a:srgbClr val="D9793F"/>
                </a:solidFill>
                <a:latin typeface="微软雅黑" panose="020B0503020204020204" pitchFamily="34" charset="-122"/>
                <a:ea typeface="微软雅黑" panose="020B0503020204020204" pitchFamily="34" charset="-122"/>
                <a:sym typeface="+mn-ea"/>
              </a:rPr>
              <a:t>（</a:t>
            </a:r>
            <a:r>
              <a:rPr lang="en-US" altLang="zh-CN" sz="2400" b="1" dirty="0">
                <a:solidFill>
                  <a:srgbClr val="D9793F"/>
                </a:solidFill>
                <a:latin typeface="微软雅黑" panose="020B0503020204020204" pitchFamily="34" charset="-122"/>
                <a:ea typeface="微软雅黑" panose="020B0503020204020204" pitchFamily="34" charset="-122"/>
                <a:sym typeface="+mn-ea"/>
              </a:rPr>
              <a:t>3</a:t>
            </a:r>
            <a:r>
              <a:rPr lang="zh-CN" altLang="en-US" sz="2400" b="1" dirty="0">
                <a:solidFill>
                  <a:srgbClr val="D9793F"/>
                </a:solidFill>
                <a:latin typeface="微软雅黑" panose="020B0503020204020204" pitchFamily="34" charset="-122"/>
                <a:ea typeface="微软雅黑" panose="020B0503020204020204" pitchFamily="34" charset="-122"/>
                <a:sym typeface="+mn-ea"/>
              </a:rPr>
              <a:t>）价值累加理论</a:t>
            </a:r>
            <a:endParaRPr lang="en-US" altLang="zh-CN" sz="2400" b="1" dirty="0">
              <a:solidFill>
                <a:srgbClr val="D9793F"/>
              </a:solidFill>
              <a:latin typeface="微软雅黑" panose="020B0503020204020204" pitchFamily="34" charset="-122"/>
              <a:ea typeface="微软雅黑" panose="020B0503020204020204" pitchFamily="34" charset="-122"/>
              <a:sym typeface="+mn-ea"/>
            </a:endParaRPr>
          </a:p>
          <a:p>
            <a:pPr lvl="0"/>
            <a:r>
              <a:rPr lang="zh-CN" altLang="zh-CN" dirty="0">
                <a:latin typeface="Microsoft YaHei" panose="020B0503020204020204" pitchFamily="34" charset="-122"/>
                <a:ea typeface="Microsoft YaHei" panose="020B0503020204020204" pitchFamily="34" charset="-122"/>
              </a:rPr>
              <a:t>斯梅尔塞</a:t>
            </a:r>
            <a:r>
              <a:rPr lang="zh-CN" altLang="en-US" dirty="0">
                <a:latin typeface="Microsoft YaHei" panose="020B0503020204020204" pitchFamily="34" charset="-122"/>
                <a:ea typeface="Microsoft YaHei" panose="020B0503020204020204" pitchFamily="34" charset="-122"/>
              </a:rPr>
              <a:t>认为，假定</a:t>
            </a:r>
            <a:r>
              <a:rPr lang="zh-CN" altLang="zh-CN" dirty="0">
                <a:latin typeface="Microsoft YaHei" panose="020B0503020204020204" pitchFamily="34" charset="-122"/>
                <a:ea typeface="Microsoft YaHei" panose="020B0503020204020204" pitchFamily="34" charset="-122"/>
              </a:rPr>
              <a:t>集群行为的产生有一个确定的模式，可以把集群行为在发展的每一个阶段理解为“追加价值”，集群行为就是这个过程的最终产品。  </a:t>
            </a:r>
            <a:endParaRPr lang="en-US" altLang="zh-CN" dirty="0">
              <a:latin typeface="Microsoft YaHei" panose="020B0503020204020204" pitchFamily="34" charset="-122"/>
              <a:ea typeface="Microsoft YaHei" panose="020B0503020204020204" pitchFamily="34" charset="-122"/>
              <a:sym typeface="+mn-ea"/>
            </a:endParaRPr>
          </a:p>
          <a:p>
            <a:pPr lvl="0">
              <a:lnSpc>
                <a:spcPct val="150000"/>
              </a:lnSpc>
            </a:pPr>
            <a:r>
              <a:rPr lang="zh-CN" altLang="en-US" sz="2400" b="1" dirty="0">
                <a:solidFill>
                  <a:srgbClr val="D9793F"/>
                </a:solidFill>
                <a:latin typeface="微软雅黑" panose="020B0503020204020204" pitchFamily="34" charset="-122"/>
                <a:ea typeface="微软雅黑" panose="020B0503020204020204" pitchFamily="34" charset="-122"/>
                <a:sym typeface="+mn-ea"/>
              </a:rPr>
              <a:t>（</a:t>
            </a:r>
            <a:r>
              <a:rPr lang="en-US" altLang="zh-CN" sz="2400" b="1" dirty="0">
                <a:solidFill>
                  <a:srgbClr val="D9793F"/>
                </a:solidFill>
                <a:latin typeface="微软雅黑" panose="020B0503020204020204" pitchFamily="34" charset="-122"/>
                <a:ea typeface="微软雅黑" panose="020B0503020204020204" pitchFamily="34" charset="-122"/>
                <a:sym typeface="+mn-ea"/>
              </a:rPr>
              <a:t>4</a:t>
            </a:r>
            <a:r>
              <a:rPr lang="zh-CN" altLang="en-US" sz="2400" b="1" dirty="0">
                <a:solidFill>
                  <a:srgbClr val="D9793F"/>
                </a:solidFill>
                <a:latin typeface="微软雅黑" panose="020B0503020204020204" pitchFamily="34" charset="-122"/>
                <a:ea typeface="微软雅黑" panose="020B0503020204020204" pitchFamily="34" charset="-122"/>
                <a:sym typeface="+mn-ea"/>
              </a:rPr>
              <a:t>）理性选择理论</a:t>
            </a:r>
            <a:endParaRPr lang="en-US" altLang="zh-CN" sz="2400" b="1" dirty="0">
              <a:solidFill>
                <a:srgbClr val="D9793F"/>
              </a:solidFill>
              <a:latin typeface="微软雅黑" panose="020B0503020204020204" pitchFamily="34" charset="-122"/>
              <a:ea typeface="微软雅黑" panose="020B0503020204020204" pitchFamily="34" charset="-122"/>
              <a:sym typeface="+mn-ea"/>
            </a:endParaRPr>
          </a:p>
          <a:p>
            <a:pPr lvl="0"/>
            <a:r>
              <a:rPr lang="zh-CN" altLang="zh-CN" dirty="0">
                <a:latin typeface="Microsoft YaHei" panose="020B0503020204020204" pitchFamily="34" charset="-122"/>
                <a:ea typeface="Microsoft YaHei" panose="020B0503020204020204" pitchFamily="34" charset="-122"/>
              </a:rPr>
              <a:t>科尔曼认为，集群行为是个人在集群状态下的一种理性选择的结果。 </a:t>
            </a:r>
            <a:endParaRPr lang="en-US" altLang="zh-CN" dirty="0">
              <a:latin typeface="Microsoft YaHei" panose="020B0503020204020204" pitchFamily="34" charset="-122"/>
              <a:ea typeface="Microsoft YaHei" panose="020B0503020204020204" pitchFamily="34" charset="-122"/>
              <a:sym typeface="+mn-ea"/>
            </a:endParaRPr>
          </a:p>
          <a:p>
            <a:pPr lvl="0">
              <a:lnSpc>
                <a:spcPct val="150000"/>
              </a:lnSpc>
            </a:pPr>
            <a:r>
              <a:rPr lang="zh-CN" altLang="en-US" sz="2400" b="1" dirty="0">
                <a:solidFill>
                  <a:srgbClr val="D9793F"/>
                </a:solidFill>
                <a:latin typeface="微软雅黑" panose="020B0503020204020204" pitchFamily="34" charset="-122"/>
                <a:ea typeface="微软雅黑" panose="020B0503020204020204" pitchFamily="34" charset="-122"/>
                <a:sym typeface="+mn-ea"/>
              </a:rPr>
              <a:t>（</a:t>
            </a:r>
            <a:r>
              <a:rPr lang="en-US" altLang="zh-CN" sz="2400" b="1" dirty="0">
                <a:solidFill>
                  <a:srgbClr val="D9793F"/>
                </a:solidFill>
                <a:latin typeface="微软雅黑" panose="020B0503020204020204" pitchFamily="34" charset="-122"/>
                <a:ea typeface="微软雅黑" panose="020B0503020204020204" pitchFamily="34" charset="-122"/>
                <a:sym typeface="+mn-ea"/>
              </a:rPr>
              <a:t>5</a:t>
            </a:r>
            <a:r>
              <a:rPr lang="zh-CN" altLang="en-US" sz="2400" b="1" dirty="0">
                <a:solidFill>
                  <a:srgbClr val="D9793F"/>
                </a:solidFill>
                <a:latin typeface="微软雅黑" panose="020B0503020204020204" pitchFamily="34" charset="-122"/>
                <a:ea typeface="微软雅黑" panose="020B0503020204020204" pitchFamily="34" charset="-122"/>
                <a:sym typeface="+mn-ea"/>
              </a:rPr>
              <a:t>）模仿论</a:t>
            </a:r>
            <a:endParaRPr lang="en-US" altLang="zh-CN" sz="2400" b="1" dirty="0">
              <a:solidFill>
                <a:srgbClr val="D9793F"/>
              </a:solidFill>
              <a:latin typeface="微软雅黑" panose="020B0503020204020204" pitchFamily="34" charset="-122"/>
              <a:ea typeface="微软雅黑" panose="020B0503020204020204" pitchFamily="34" charset="-122"/>
              <a:sym typeface="+mn-ea"/>
            </a:endParaRPr>
          </a:p>
          <a:p>
            <a:pPr lvl="0"/>
            <a:r>
              <a:rPr lang="zh-CN" altLang="zh-CN" dirty="0">
                <a:latin typeface="Microsoft YaHei" panose="020B0503020204020204" pitchFamily="34" charset="-122"/>
                <a:ea typeface="Microsoft YaHei" panose="020B0503020204020204" pitchFamily="34" charset="-122"/>
              </a:rPr>
              <a:t>塔尔德认为，模仿不仅是人的一种先天倾向，而且还是社会发展和社会存在的基本法则</a:t>
            </a:r>
            <a:r>
              <a:rPr lang="zh-CN" altLang="en-US" dirty="0">
                <a:latin typeface="Microsoft YaHei" panose="020B0503020204020204" pitchFamily="34" charset="-122"/>
                <a:ea typeface="Microsoft YaHei" panose="020B0503020204020204" pitchFamily="34" charset="-122"/>
              </a:rPr>
              <a:t>。</a:t>
            </a:r>
            <a:endParaRPr lang="en-US" altLang="zh-CN" dirty="0">
              <a:solidFill>
                <a:srgbClr val="D9793F"/>
              </a:solidFill>
              <a:latin typeface="Microsoft YaHei" panose="020B0503020204020204" pitchFamily="34" charset="-122"/>
              <a:ea typeface="Microsoft YaHei" panose="020B0503020204020204" pitchFamily="34" charset="-122"/>
              <a:sym typeface="+mn-ea"/>
            </a:endParaRPr>
          </a:p>
        </p:txBody>
      </p:sp>
      <p:grpSp>
        <p:nvGrpSpPr>
          <p:cNvPr id="27" name="组合 26">
            <a:extLst>
              <a:ext uri="{FF2B5EF4-FFF2-40B4-BE49-F238E27FC236}">
                <a16:creationId xmlns:a16="http://schemas.microsoft.com/office/drawing/2014/main" id="{F43D9B31-AAF3-BD40-B4F1-B997FF55E3BB}"/>
              </a:ext>
            </a:extLst>
          </p:cNvPr>
          <p:cNvGrpSpPr/>
          <p:nvPr/>
        </p:nvGrpSpPr>
        <p:grpSpPr>
          <a:xfrm>
            <a:off x="9741106" y="5932561"/>
            <a:ext cx="926894" cy="540585"/>
            <a:chOff x="620553" y="1178992"/>
            <a:chExt cx="1806046" cy="1053325"/>
          </a:xfrm>
        </p:grpSpPr>
        <p:sp>
          <p:nvSpPr>
            <p:cNvPr id="28" name="菱形 27">
              <a:extLst>
                <a:ext uri="{FF2B5EF4-FFF2-40B4-BE49-F238E27FC236}">
                  <a16:creationId xmlns:a16="http://schemas.microsoft.com/office/drawing/2014/main" id="{C03D51B3-F487-7746-9107-5B1145278E63}"/>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9" name="菱形 28">
              <a:extLst>
                <a:ext uri="{FF2B5EF4-FFF2-40B4-BE49-F238E27FC236}">
                  <a16:creationId xmlns:a16="http://schemas.microsoft.com/office/drawing/2014/main" id="{980FFD29-030F-D640-92A1-C49F761D8A18}"/>
                </a:ext>
              </a:extLst>
            </p:cNvPr>
            <p:cNvSpPr/>
            <p:nvPr/>
          </p:nvSpPr>
          <p:spPr>
            <a:xfrm>
              <a:off x="620553" y="1178992"/>
              <a:ext cx="1053326" cy="1053325"/>
            </a:xfrm>
            <a:prstGeom prst="diamond">
              <a:avLst/>
            </a:prstGeom>
            <a:solidFill>
              <a:srgbClr val="FFFFFF"/>
            </a:solid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5027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社会运动</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第十一章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集群行为与社会运动</a:t>
            </a:r>
          </a:p>
        </p:txBody>
      </p:sp>
    </p:spTree>
    <p:extLst>
      <p:ext uri="{BB962C8B-B14F-4D97-AF65-F5344CB8AC3E}">
        <p14:creationId xmlns:p14="http://schemas.microsoft.com/office/powerpoint/2010/main" val="300391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2CB08864-064D-D847-8165-CE4753FAE236}"/>
              </a:ext>
            </a:extLst>
          </p:cNvPr>
          <p:cNvSpPr/>
          <p:nvPr/>
        </p:nvSpPr>
        <p:spPr>
          <a:xfrm>
            <a:off x="1845306" y="784159"/>
            <a:ext cx="2954655"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一、社会运动的概念</a:t>
            </a:r>
          </a:p>
        </p:txBody>
      </p:sp>
      <p:sp>
        <p:nvSpPr>
          <p:cNvPr id="24" name="PA_文本框 3">
            <a:extLst>
              <a:ext uri="{FF2B5EF4-FFF2-40B4-BE49-F238E27FC236}">
                <a16:creationId xmlns:a16="http://schemas.microsoft.com/office/drawing/2014/main" id="{7B72CC5A-66E0-0F44-AE0D-F02118CD28AE}"/>
              </a:ext>
            </a:extLst>
          </p:cNvPr>
          <p:cNvSpPr txBox="1">
            <a:spLocks/>
          </p:cNvSpPr>
          <p:nvPr>
            <p:custDataLst>
              <p:tags r:id="rId1"/>
            </p:custDataLst>
          </p:nvPr>
        </p:nvSpPr>
        <p:spPr>
          <a:xfrm>
            <a:off x="941329" y="1510437"/>
            <a:ext cx="10558311" cy="2797048"/>
          </a:xfrm>
          <a:prstGeom prst="rect">
            <a:avLst/>
          </a:prstGeom>
          <a:noFill/>
        </p:spPr>
        <p:txBody>
          <a:bodyPr wrap="square" rtlCol="0">
            <a:spAutoFit/>
          </a:bodyPr>
          <a:lstStyle/>
          <a:p>
            <a:pPr hangingPunct="0">
              <a:lnSpc>
                <a:spcPct val="150000"/>
              </a:lnSpc>
            </a:pPr>
            <a:r>
              <a:rPr lang="en-US" altLang="zh-CN" sz="2400" dirty="0">
                <a:solidFill>
                  <a:srgbClr val="D9793F"/>
                </a:solidFill>
                <a:latin typeface="Microsoft YaHei" panose="020B0503020204020204" pitchFamily="34" charset="-122"/>
                <a:ea typeface="Microsoft YaHei" panose="020B0503020204020204" pitchFamily="34" charset="-122"/>
              </a:rPr>
              <a:t>       </a:t>
            </a:r>
          </a:p>
          <a:p>
            <a:pPr hangingPunct="0">
              <a:lnSpc>
                <a:spcPct val="150000"/>
              </a:lnSpc>
            </a:pPr>
            <a:r>
              <a:rPr lang="en-US" altLang="zh-CN" sz="2400" dirty="0">
                <a:solidFill>
                  <a:srgbClr val="D9793F"/>
                </a:solidFill>
                <a:latin typeface="Microsoft YaHei" panose="020B0503020204020204" pitchFamily="34" charset="-122"/>
                <a:ea typeface="Microsoft YaHei" panose="020B0503020204020204" pitchFamily="34" charset="-122"/>
              </a:rPr>
              <a:t>       </a:t>
            </a:r>
            <a:r>
              <a:rPr lang="zh-CN" altLang="zh-CN" sz="2400" dirty="0">
                <a:solidFill>
                  <a:srgbClr val="D9793F"/>
                </a:solidFill>
                <a:latin typeface="Microsoft YaHei" panose="020B0503020204020204" pitchFamily="34" charset="-122"/>
                <a:ea typeface="Microsoft YaHei" panose="020B0503020204020204" pitchFamily="34" charset="-122"/>
              </a:rPr>
              <a:t>社会运动</a:t>
            </a:r>
            <a:r>
              <a:rPr lang="zh-CN" altLang="zh-CN" sz="2400" dirty="0">
                <a:latin typeface="Microsoft YaHei" panose="020B0503020204020204" pitchFamily="34" charset="-122"/>
                <a:ea typeface="Microsoft YaHei" panose="020B0503020204020204" pitchFamily="34" charset="-122"/>
              </a:rPr>
              <a:t>就是人们为了追求或抵制某种特定的社会变革，主要通过采取</a:t>
            </a:r>
            <a:r>
              <a:rPr lang="zh-CN" altLang="zh-CN" sz="2400" dirty="0">
                <a:solidFill>
                  <a:srgbClr val="D9793F"/>
                </a:solidFill>
                <a:latin typeface="Microsoft YaHei" panose="020B0503020204020204" pitchFamily="34" charset="-122"/>
                <a:ea typeface="Microsoft YaHei" panose="020B0503020204020204" pitchFamily="34" charset="-122"/>
              </a:rPr>
              <a:t>非制度性方式</a:t>
            </a:r>
            <a:r>
              <a:rPr lang="zh-CN" altLang="zh-CN" sz="2400" dirty="0">
                <a:latin typeface="Microsoft YaHei" panose="020B0503020204020204" pitchFamily="34" charset="-122"/>
                <a:ea typeface="Microsoft YaHei" panose="020B0503020204020204" pitchFamily="34" charset="-122"/>
              </a:rPr>
              <a:t>进行的，具有一定</a:t>
            </a:r>
            <a:r>
              <a:rPr lang="zh-CN" altLang="zh-CN" sz="2400" dirty="0">
                <a:solidFill>
                  <a:srgbClr val="D9793F"/>
                </a:solidFill>
                <a:latin typeface="Microsoft YaHei" panose="020B0503020204020204" pitchFamily="34" charset="-122"/>
                <a:ea typeface="Microsoft YaHei" panose="020B0503020204020204" pitchFamily="34" charset="-122"/>
              </a:rPr>
              <a:t>连续性和组织性</a:t>
            </a:r>
            <a:r>
              <a:rPr lang="zh-CN" altLang="zh-CN" sz="2400" dirty="0">
                <a:latin typeface="Microsoft YaHei" panose="020B0503020204020204" pitchFamily="34" charset="-122"/>
                <a:ea typeface="Microsoft YaHei" panose="020B0503020204020204" pitchFamily="34" charset="-122"/>
              </a:rPr>
              <a:t>的冲突性集体行动。或者说社会运动就是有许多个体参加的、高度组织化的、寻求或反对特定社会变革的</a:t>
            </a:r>
            <a:r>
              <a:rPr lang="zh-CN" altLang="zh-CN" sz="2400" dirty="0">
                <a:solidFill>
                  <a:srgbClr val="D9793F"/>
                </a:solidFill>
                <a:latin typeface="Microsoft YaHei" panose="020B0503020204020204" pitchFamily="34" charset="-122"/>
                <a:ea typeface="Microsoft YaHei" panose="020B0503020204020204" pitchFamily="34" charset="-122"/>
              </a:rPr>
              <a:t>制度外政治行为。</a:t>
            </a:r>
            <a:endParaRPr lang="en-US" altLang="zh-CN" sz="2400" dirty="0">
              <a:solidFill>
                <a:srgbClr val="D9793F"/>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7218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B31D7-98B4-58CE-CF27-4E19DC3E46F3}"/>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2028FCC4-25BC-1BA1-F556-018CDB922421}"/>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012345F3-A6D3-FA12-1CA2-729B7E70644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B2975D12-737B-7CA1-2B5C-62A9CC869D0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F18E2166-BFFE-8857-7F93-E1CF1FE002D6}"/>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7E3E5E57-BBF8-A742-CF81-E5770933F23C}"/>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E614CE87-304C-9C44-7AAF-CE10D579A5A2}"/>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152EEEAF-357A-8837-F3B5-0A9ED2A9922B}"/>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第十一章</a:t>
              </a:r>
            </a:p>
          </p:txBody>
        </p:sp>
        <p:grpSp>
          <p:nvGrpSpPr>
            <p:cNvPr id="15" name="组合 14">
              <a:extLst>
                <a:ext uri="{FF2B5EF4-FFF2-40B4-BE49-F238E27FC236}">
                  <a16:creationId xmlns:a16="http://schemas.microsoft.com/office/drawing/2014/main" id="{19DA7233-95F7-FA00-DE8C-54912BEA3682}"/>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85359D15-2A22-C3EB-ACD4-7EC419437649}"/>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B384CD3-7119-E63D-10D1-F3ACAF9D2C8E}"/>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D879AB5-9038-CF3A-DB43-9682E567DD72}"/>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35E4A986-B90C-035D-2C2C-192209AF73C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15704C48-E4E7-8207-27EC-60FE9AC1F96A}"/>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F4861735-4201-FC9F-3E5F-0DFD951406E1}"/>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38107EC3-8DF9-4710-A2D7-3A69F1D517F0}"/>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648D07C8-AF8E-C644-C228-DF4FA6B621AD}"/>
              </a:ext>
            </a:extLst>
          </p:cNvPr>
          <p:cNvSpPr/>
          <p:nvPr/>
        </p:nvSpPr>
        <p:spPr>
          <a:xfrm>
            <a:off x="1845306" y="784159"/>
            <a:ext cx="2954655"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cs typeface="宋体" panose="02010600030101010101" pitchFamily="2" charset="-122"/>
                <a:sym typeface="+mn-ea"/>
              </a:rPr>
              <a:t>一、社会运动的概念</a:t>
            </a:r>
          </a:p>
        </p:txBody>
      </p:sp>
      <p:sp>
        <p:nvSpPr>
          <p:cNvPr id="24" name="PA_文本框 3">
            <a:extLst>
              <a:ext uri="{FF2B5EF4-FFF2-40B4-BE49-F238E27FC236}">
                <a16:creationId xmlns:a16="http://schemas.microsoft.com/office/drawing/2014/main" id="{A990CD8D-EACA-D115-6602-95F7661882F8}"/>
              </a:ext>
            </a:extLst>
          </p:cNvPr>
          <p:cNvSpPr txBox="1">
            <a:spLocks/>
          </p:cNvSpPr>
          <p:nvPr>
            <p:custDataLst>
              <p:tags r:id="rId1"/>
            </p:custDataLst>
          </p:nvPr>
        </p:nvSpPr>
        <p:spPr>
          <a:xfrm>
            <a:off x="941329" y="1510437"/>
            <a:ext cx="10558311" cy="4459041"/>
          </a:xfrm>
          <a:prstGeom prst="rect">
            <a:avLst/>
          </a:prstGeom>
          <a:noFill/>
        </p:spPr>
        <p:txBody>
          <a:bodyPr wrap="square" rtlCol="0">
            <a:spAutoFit/>
          </a:bodyPr>
          <a:lstStyle/>
          <a:p>
            <a:pPr hangingPunct="0">
              <a:lnSpc>
                <a:spcPct val="150000"/>
              </a:lnSpc>
            </a:pPr>
            <a:r>
              <a:rPr lang="en-US" altLang="zh-CN" sz="2400" dirty="0">
                <a:latin typeface="Microsoft YaHei" panose="020B0503020204020204" pitchFamily="34" charset="-122"/>
                <a:ea typeface="Microsoft YaHei" panose="020B0503020204020204" pitchFamily="34" charset="-122"/>
              </a:rPr>
              <a:t>       </a:t>
            </a:r>
            <a:r>
              <a:rPr lang="zh-CN" altLang="zh-CN" sz="2400" dirty="0">
                <a:latin typeface="Microsoft YaHei" panose="020B0503020204020204" pitchFamily="34" charset="-122"/>
                <a:ea typeface="Microsoft YaHei" panose="020B0503020204020204" pitchFamily="34" charset="-122"/>
              </a:rPr>
              <a:t>总的来看，社会运动有如下几个方面的重要特征：</a:t>
            </a:r>
            <a:endParaRPr lang="en-US" altLang="zh-CN" sz="2400" dirty="0">
              <a:latin typeface="Microsoft YaHei" panose="020B0503020204020204" pitchFamily="34" charset="-122"/>
              <a:ea typeface="Microsoft YaHei" panose="020B0503020204020204" pitchFamily="34" charset="-122"/>
            </a:endParaRPr>
          </a:p>
          <a:p>
            <a:pPr hangingPunct="0">
              <a:lnSpc>
                <a:spcPct val="150000"/>
              </a:lnSpc>
            </a:pPr>
            <a:r>
              <a:rPr lang="zh-CN" altLang="zh-CN" sz="2400" dirty="0">
                <a:solidFill>
                  <a:srgbClr val="D9793F"/>
                </a:solidFill>
                <a:latin typeface="Microsoft YaHei" panose="020B0503020204020204" pitchFamily="34" charset="-122"/>
                <a:ea typeface="Microsoft YaHei" panose="020B0503020204020204" pitchFamily="34" charset="-122"/>
              </a:rPr>
              <a:t>第一</a:t>
            </a:r>
            <a:r>
              <a:rPr lang="zh-CN" altLang="zh-CN" sz="2400" dirty="0">
                <a:latin typeface="Microsoft YaHei" panose="020B0503020204020204" pitchFamily="34" charset="-122"/>
                <a:ea typeface="Microsoft YaHei" panose="020B0503020204020204" pitchFamily="34" charset="-122"/>
              </a:rPr>
              <a:t>，社会运动都具有崭新的不同于以往的观点；</a:t>
            </a:r>
            <a:endParaRPr lang="en-US" altLang="zh-CN" sz="2400" dirty="0">
              <a:latin typeface="Microsoft YaHei" panose="020B0503020204020204" pitchFamily="34" charset="-122"/>
              <a:ea typeface="Microsoft YaHei" panose="020B0503020204020204" pitchFamily="34" charset="-122"/>
            </a:endParaRPr>
          </a:p>
          <a:p>
            <a:pPr hangingPunct="0">
              <a:lnSpc>
                <a:spcPct val="150000"/>
              </a:lnSpc>
            </a:pPr>
            <a:r>
              <a:rPr lang="zh-CN" altLang="zh-CN" sz="2400" dirty="0">
                <a:solidFill>
                  <a:srgbClr val="D9793F"/>
                </a:solidFill>
                <a:latin typeface="Microsoft YaHei" panose="020B0503020204020204" pitchFamily="34" charset="-122"/>
                <a:ea typeface="Microsoft YaHei" panose="020B0503020204020204" pitchFamily="34" charset="-122"/>
              </a:rPr>
              <a:t>第二</a:t>
            </a:r>
            <a:r>
              <a:rPr lang="zh-CN" altLang="zh-CN" sz="2400" dirty="0">
                <a:latin typeface="Microsoft YaHei" panose="020B0503020204020204" pitchFamily="34" charset="-122"/>
                <a:ea typeface="Microsoft YaHei" panose="020B0503020204020204" pitchFamily="34" charset="-122"/>
              </a:rPr>
              <a:t>，社会运动总是伴随着某种信念或意识形态；</a:t>
            </a:r>
            <a:endParaRPr lang="en-US" altLang="zh-CN" sz="2400" dirty="0">
              <a:latin typeface="Microsoft YaHei" panose="020B0503020204020204" pitchFamily="34" charset="-122"/>
              <a:ea typeface="Microsoft YaHei" panose="020B0503020204020204" pitchFamily="34" charset="-122"/>
            </a:endParaRPr>
          </a:p>
          <a:p>
            <a:pPr hangingPunct="0">
              <a:lnSpc>
                <a:spcPct val="150000"/>
              </a:lnSpc>
            </a:pPr>
            <a:r>
              <a:rPr lang="zh-CN" altLang="zh-CN" sz="2400" dirty="0">
                <a:solidFill>
                  <a:srgbClr val="D9793F"/>
                </a:solidFill>
                <a:latin typeface="Microsoft YaHei" panose="020B0503020204020204" pitchFamily="34" charset="-122"/>
                <a:ea typeface="Microsoft YaHei" panose="020B0503020204020204" pitchFamily="34" charset="-122"/>
              </a:rPr>
              <a:t>第三</a:t>
            </a:r>
            <a:r>
              <a:rPr lang="zh-CN" altLang="zh-CN" sz="2400" dirty="0">
                <a:latin typeface="Microsoft YaHei" panose="020B0503020204020204" pitchFamily="34" charset="-122"/>
                <a:ea typeface="Microsoft YaHei" panose="020B0503020204020204" pitchFamily="34" charset="-122"/>
              </a:rPr>
              <a:t>，社会运动的参与者一般都具有强烈的信奉行动主义的倾向；</a:t>
            </a:r>
            <a:endParaRPr lang="en-US" altLang="zh-CN" sz="2400" dirty="0">
              <a:latin typeface="Microsoft YaHei" panose="020B0503020204020204" pitchFamily="34" charset="-122"/>
              <a:ea typeface="Microsoft YaHei" panose="020B0503020204020204" pitchFamily="34" charset="-122"/>
            </a:endParaRPr>
          </a:p>
          <a:p>
            <a:pPr hangingPunct="0">
              <a:lnSpc>
                <a:spcPct val="150000"/>
              </a:lnSpc>
            </a:pPr>
            <a:r>
              <a:rPr lang="zh-CN" altLang="zh-CN" sz="2400" dirty="0">
                <a:solidFill>
                  <a:srgbClr val="D9793F"/>
                </a:solidFill>
                <a:latin typeface="Microsoft YaHei" panose="020B0503020204020204" pitchFamily="34" charset="-122"/>
                <a:ea typeface="Microsoft YaHei" panose="020B0503020204020204" pitchFamily="34" charset="-122"/>
              </a:rPr>
              <a:t>第四</a:t>
            </a:r>
            <a:r>
              <a:rPr lang="zh-CN" altLang="zh-CN" sz="2400" dirty="0">
                <a:latin typeface="Microsoft YaHei" panose="020B0503020204020204" pitchFamily="34" charset="-122"/>
                <a:ea typeface="Microsoft YaHei" panose="020B0503020204020204" pitchFamily="34" charset="-122"/>
              </a:rPr>
              <a:t>，社会运动常常没有中心控制组织。</a:t>
            </a:r>
            <a:endParaRPr lang="en-US" altLang="zh-CN" sz="2400" dirty="0">
              <a:latin typeface="Microsoft YaHei" panose="020B0503020204020204" pitchFamily="34" charset="-122"/>
              <a:ea typeface="Microsoft YaHei" panose="020B0503020204020204" pitchFamily="34" charset="-122"/>
            </a:endParaRPr>
          </a:p>
          <a:p>
            <a:pPr hangingPunct="0">
              <a:lnSpc>
                <a:spcPct val="150000"/>
              </a:lnSpc>
            </a:pPr>
            <a:endParaRPr lang="en-US" altLang="zh-CN" sz="2400" dirty="0">
              <a:latin typeface="Microsoft YaHei" panose="020B0503020204020204" pitchFamily="34" charset="-122"/>
              <a:ea typeface="Microsoft YaHei" panose="020B0503020204020204" pitchFamily="34" charset="-122"/>
            </a:endParaRPr>
          </a:p>
          <a:p>
            <a:pPr hangingPunct="0">
              <a:lnSpc>
                <a:spcPct val="150000"/>
              </a:lnSpc>
            </a:pPr>
            <a:r>
              <a:rPr lang="zh-CN" altLang="en-US" sz="2400" dirty="0">
                <a:latin typeface="Microsoft YaHei" panose="020B0503020204020204" pitchFamily="34" charset="-122"/>
                <a:ea typeface="Microsoft YaHei" panose="020B0503020204020204" pitchFamily="34" charset="-122"/>
                <a:sym typeface="+mn-ea"/>
              </a:rPr>
              <a:t>       社会运动可以划分为以下几种：</a:t>
            </a:r>
            <a:r>
              <a:rPr lang="zh-CN" altLang="en-US" sz="2400" dirty="0">
                <a:solidFill>
                  <a:srgbClr val="D9793F"/>
                </a:solidFill>
                <a:latin typeface="Microsoft YaHei" panose="020B0503020204020204" pitchFamily="34" charset="-122"/>
                <a:ea typeface="Microsoft YaHei" panose="020B0503020204020204" pitchFamily="34" charset="-122"/>
                <a:sym typeface="+mn-ea"/>
              </a:rPr>
              <a:t> </a:t>
            </a:r>
            <a:endParaRPr lang="en-US" altLang="zh-CN" sz="2400" dirty="0">
              <a:solidFill>
                <a:srgbClr val="D9793F"/>
              </a:solidFill>
              <a:latin typeface="Microsoft YaHei" panose="020B0503020204020204" pitchFamily="34" charset="-122"/>
              <a:ea typeface="Microsoft YaHei" panose="020B0503020204020204" pitchFamily="34" charset="-122"/>
              <a:sym typeface="+mn-ea"/>
            </a:endParaRPr>
          </a:p>
          <a:p>
            <a:pPr hangingPunct="0">
              <a:lnSpc>
                <a:spcPct val="150000"/>
              </a:lnSpc>
            </a:pPr>
            <a:r>
              <a:rPr lang="zh-CN" altLang="en-US" sz="2400" dirty="0">
                <a:solidFill>
                  <a:srgbClr val="D9793F"/>
                </a:solidFill>
                <a:latin typeface="Microsoft YaHei" panose="020B0503020204020204" pitchFamily="34" charset="-122"/>
                <a:ea typeface="Microsoft YaHei" panose="020B0503020204020204" pitchFamily="34" charset="-122"/>
                <a:sym typeface="+mn-ea"/>
              </a:rPr>
              <a:t>★ </a:t>
            </a:r>
            <a:r>
              <a:rPr lang="zh-CN" altLang="zh-CN" sz="2400" dirty="0">
                <a:latin typeface="Microsoft YaHei" panose="020B0503020204020204" pitchFamily="34" charset="-122"/>
                <a:ea typeface="Microsoft YaHei" panose="020B0503020204020204" pitchFamily="34" charset="-122"/>
              </a:rPr>
              <a:t>改革运动</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D9793F"/>
                </a:solidFill>
                <a:latin typeface="Microsoft YaHei" panose="020B0503020204020204" pitchFamily="34" charset="-122"/>
                <a:ea typeface="Microsoft YaHei" panose="020B0503020204020204" pitchFamily="34" charset="-122"/>
                <a:sym typeface="+mn-ea"/>
              </a:rPr>
              <a:t> ★ </a:t>
            </a:r>
            <a:r>
              <a:rPr lang="zh-CN" altLang="zh-CN" sz="2400" dirty="0">
                <a:latin typeface="Microsoft YaHei" panose="020B0503020204020204" pitchFamily="34" charset="-122"/>
                <a:ea typeface="Microsoft YaHei" panose="020B0503020204020204" pitchFamily="34" charset="-122"/>
              </a:rPr>
              <a:t>革命运动</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D9793F"/>
                </a:solidFill>
                <a:latin typeface="Microsoft YaHei" panose="020B0503020204020204" pitchFamily="34" charset="-122"/>
                <a:ea typeface="Microsoft YaHei" panose="020B0503020204020204" pitchFamily="34" charset="-122"/>
                <a:sym typeface="+mn-ea"/>
              </a:rPr>
              <a:t> ★ </a:t>
            </a:r>
            <a:r>
              <a:rPr lang="zh-CN" altLang="zh-CN" sz="2400" dirty="0">
                <a:latin typeface="Microsoft YaHei" panose="020B0503020204020204" pitchFamily="34" charset="-122"/>
                <a:ea typeface="Microsoft YaHei" panose="020B0503020204020204" pitchFamily="34" charset="-122"/>
              </a:rPr>
              <a:t>抵抗运动</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D9793F"/>
                </a:solidFill>
                <a:latin typeface="Microsoft YaHei" panose="020B0503020204020204" pitchFamily="34" charset="-122"/>
                <a:ea typeface="Microsoft YaHei" panose="020B0503020204020204" pitchFamily="34" charset="-122"/>
                <a:sym typeface="+mn-ea"/>
              </a:rPr>
              <a:t> ★ </a:t>
            </a:r>
            <a:r>
              <a:rPr lang="zh-CN" altLang="zh-CN" sz="2400" dirty="0">
                <a:latin typeface="Microsoft YaHei" panose="020B0503020204020204" pitchFamily="34" charset="-122"/>
                <a:ea typeface="Microsoft YaHei" panose="020B0503020204020204" pitchFamily="34" charset="-122"/>
              </a:rPr>
              <a:t>表意运动</a:t>
            </a:r>
            <a:endParaRPr lang="en-US" altLang="zh-CN" sz="3600" dirty="0">
              <a:latin typeface="Microsoft YaHei" panose="020B0503020204020204" pitchFamily="34" charset="-122"/>
              <a:ea typeface="Microsoft YaHei" panose="020B0503020204020204" pitchFamily="34" charset="-122"/>
              <a:sym typeface="+mn-ea"/>
            </a:endParaRPr>
          </a:p>
        </p:txBody>
      </p:sp>
    </p:spTree>
    <p:extLst>
      <p:ext uri="{BB962C8B-B14F-4D97-AF65-F5344CB8AC3E}">
        <p14:creationId xmlns:p14="http://schemas.microsoft.com/office/powerpoint/2010/main" val="1782974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272408"/>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984</TotalTime>
  <Words>1507</Words>
  <Application>Microsoft Office PowerPoint</Application>
  <PresentationFormat>宽屏</PresentationFormat>
  <Paragraphs>161</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14</vt:i4>
      </vt:variant>
    </vt:vector>
  </HeadingPairs>
  <TitlesOfParts>
    <vt:vector size="25" baseType="lpstr">
      <vt:lpstr>等线</vt:lpstr>
      <vt:lpstr>等线 Light</vt:lpstr>
      <vt:lpstr>华文新魏</vt:lpstr>
      <vt:lpstr>华文中宋</vt:lpstr>
      <vt:lpstr>Microsoft YaHei</vt:lpstr>
      <vt:lpstr>Microsoft YaHei</vt:lpstr>
      <vt:lpstr>Arial</vt:lpstr>
      <vt:lpstr>Impact</vt:lpstr>
      <vt:lpstr>Office 主题​​</vt:lpstr>
      <vt:lpstr>社会心理学</vt:lpstr>
      <vt:lpstr>自定义设计方案</vt:lpstr>
      <vt:lpstr>PowerPoint 演示文稿</vt:lpstr>
      <vt:lpstr>第一节</vt:lpstr>
      <vt:lpstr>PowerPoint 演示文稿</vt:lpstr>
      <vt:lpstr>PowerPoint 演示文稿</vt:lpstr>
      <vt:lpstr>PowerPoint 演示文稿</vt:lpstr>
      <vt:lpstr>PowerPoint 演示文稿</vt:lpstr>
      <vt:lpstr>第二节</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PC</cp:lastModifiedBy>
  <cp:revision>94</cp:revision>
  <dcterms:created xsi:type="dcterms:W3CDTF">2021-12-04T01:25:21Z</dcterms:created>
  <dcterms:modified xsi:type="dcterms:W3CDTF">2024-12-09T11:41:17Z</dcterms:modified>
</cp:coreProperties>
</file>