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31"/>
  </p:notesMasterIdLst>
  <p:sldIdLst>
    <p:sldId id="595" r:id="rId4"/>
    <p:sldId id="596" r:id="rId5"/>
    <p:sldId id="598" r:id="rId6"/>
    <p:sldId id="599" r:id="rId7"/>
    <p:sldId id="627" r:id="rId8"/>
    <p:sldId id="600" r:id="rId9"/>
    <p:sldId id="628" r:id="rId10"/>
    <p:sldId id="601" r:id="rId11"/>
    <p:sldId id="629" r:id="rId12"/>
    <p:sldId id="630" r:id="rId13"/>
    <p:sldId id="602" r:id="rId14"/>
    <p:sldId id="603" r:id="rId15"/>
    <p:sldId id="631" r:id="rId16"/>
    <p:sldId id="609" r:id="rId17"/>
    <p:sldId id="610" r:id="rId18"/>
    <p:sldId id="611" r:id="rId19"/>
    <p:sldId id="632" r:id="rId20"/>
    <p:sldId id="612" r:id="rId21"/>
    <p:sldId id="613" r:id="rId22"/>
    <p:sldId id="633" r:id="rId23"/>
    <p:sldId id="614" r:id="rId24"/>
    <p:sldId id="615" r:id="rId25"/>
    <p:sldId id="634" r:id="rId26"/>
    <p:sldId id="635" r:id="rId27"/>
    <p:sldId id="636" r:id="rId28"/>
    <p:sldId id="616" r:id="rId29"/>
    <p:sldId id="62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3830" autoAdjust="0"/>
  </p:normalViewPr>
  <p:slideViewPr>
    <p:cSldViewPr snapToGrid="0">
      <p:cViewPr varScale="1">
        <p:scale>
          <a:sx n="62" d="100"/>
          <a:sy n="62" d="100"/>
        </p:scale>
        <p:origin x="75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pPr/>
              <a:t>2024-10-28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pPr/>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8799C50-49AE-459D-9BF3-1C97985EF809}"/>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06D4D94-E888-4A13-A1D9-D8A3005ABF23}"/>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EFB0923-20E6-43FC-8F2B-A4A2596F93B8}"/>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57D59B-2029-45B6-939B-DBDF79EE15FE}"/>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304E3CF-CF15-4BA2-925C-3ADB7B46AAD9}"/>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C98878B-C0DB-4CC9-A353-6CBC16E0481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8799C50-49AE-459D-9BF3-1C97985EF809}"/>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06D4D94-E888-4A13-A1D9-D8A3005ABF23}"/>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3724E33-8FA9-4596-A5EB-17B230324D1D}"/>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33F225E-8815-4767-85E8-7411393DBE7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91C9EDD8-D0A1-4A73-A0FD-4C4D012FAD8B}"/>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91D1386-9E35-4800-9D8B-4DA1E383C07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pic>
        <p:nvPicPr>
          <p:cNvPr id="7" name="图片 6">
            <a:extLst>
              <a:ext uri="{FF2B5EF4-FFF2-40B4-BE49-F238E27FC236}">
                <a16:creationId xmlns:a16="http://schemas.microsoft.com/office/drawing/2014/main" xmlns="" id="{5F3BE72B-7CD2-4408-8B4A-909BEB8F3D0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xmlns=""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xmlns=""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xmlns=""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9BA37564-64BF-4829-87ED-D9B7F9D766A8}"/>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6" name="页脚占位符 5">
            <a:extLst>
              <a:ext uri="{FF2B5EF4-FFF2-40B4-BE49-F238E27FC236}">
                <a16:creationId xmlns:a16="http://schemas.microsoft.com/office/drawing/2014/main" xmlns=""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5BC74F9-F826-4EA7-8B2F-8C8B67E01D00}"/>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126C6FB-D5CD-44D8-B6A9-A144C394CDCC}"/>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8" name="页脚占位符 7">
            <a:extLst>
              <a:ext uri="{FF2B5EF4-FFF2-40B4-BE49-F238E27FC236}">
                <a16:creationId xmlns:a16="http://schemas.microsoft.com/office/drawing/2014/main" xmlns=""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7ABE560-975F-4556-B9A1-7B700574AE4D}"/>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37858F5-CA57-452B-8FEE-45DA52637AAF}"/>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4" name="页脚占位符 3">
            <a:extLst>
              <a:ext uri="{FF2B5EF4-FFF2-40B4-BE49-F238E27FC236}">
                <a16:creationId xmlns:a16="http://schemas.microsoft.com/office/drawing/2014/main" xmlns=""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804A86C-55CE-4E4C-8689-39D30A09CB78}"/>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CFE1F0F-2F56-4B66-A3DE-81B59A66F6D6}"/>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3" name="页脚占位符 2">
            <a:extLst>
              <a:ext uri="{FF2B5EF4-FFF2-40B4-BE49-F238E27FC236}">
                <a16:creationId xmlns:a16="http://schemas.microsoft.com/office/drawing/2014/main" xmlns=""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7780617-3E67-4A90-9BF8-448E6492AEC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grpSp>
        <p:nvGrpSpPr>
          <p:cNvPr id="5" name="组合 4">
            <a:extLst>
              <a:ext uri="{FF2B5EF4-FFF2-40B4-BE49-F238E27FC236}">
                <a16:creationId xmlns:a16="http://schemas.microsoft.com/office/drawing/2014/main" xmlns=""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xmlns=""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xmlns=""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xmlns=""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xmlns=""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xmlns=""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68045637-D74F-42EF-90EF-74D084223BC8}"/>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6" name="页脚占位符 5">
            <a:extLst>
              <a:ext uri="{FF2B5EF4-FFF2-40B4-BE49-F238E27FC236}">
                <a16:creationId xmlns:a16="http://schemas.microsoft.com/office/drawing/2014/main" xmlns=""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D39AF7E-A712-4C88-B8C5-33C9515AEDD6}"/>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3724E33-8FA9-4596-A5EB-17B230324D1D}"/>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33F225E-8815-4767-85E8-7411393DBE7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xmlns=""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47A9DC3-59E4-4A0E-A231-8111396AD066}"/>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6" name="页脚占位符 5">
            <a:extLst>
              <a:ext uri="{FF2B5EF4-FFF2-40B4-BE49-F238E27FC236}">
                <a16:creationId xmlns:a16="http://schemas.microsoft.com/office/drawing/2014/main" xmlns=""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80D6B8A-B698-408E-AC2E-132EB7FF3A72}"/>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EFB0923-20E6-43FC-8F2B-A4A2596F93B8}"/>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57D59B-2029-45B6-939B-DBDF79EE15FE}"/>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304E3CF-CF15-4BA2-925C-3ADB7B46AAD9}"/>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C98878B-C0DB-4CC9-A353-6CBC16E0481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xmlns=""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91C9EDD8-D0A1-4A73-A0FD-4C4D012FAD8B}"/>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91D1386-9E35-4800-9D8B-4DA1E383C07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9BA37564-64BF-4829-87ED-D9B7F9D766A8}"/>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6" name="页脚占位符 5">
            <a:extLst>
              <a:ext uri="{FF2B5EF4-FFF2-40B4-BE49-F238E27FC236}">
                <a16:creationId xmlns:a16="http://schemas.microsoft.com/office/drawing/2014/main" xmlns=""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5BC74F9-F826-4EA7-8B2F-8C8B67E01D00}"/>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126C6FB-D5CD-44D8-B6A9-A144C394CDCC}"/>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8" name="页脚占位符 7">
            <a:extLst>
              <a:ext uri="{FF2B5EF4-FFF2-40B4-BE49-F238E27FC236}">
                <a16:creationId xmlns:a16="http://schemas.microsoft.com/office/drawing/2014/main" xmlns=""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7ABE560-975F-4556-B9A1-7B700574AE4D}"/>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37858F5-CA57-452B-8FEE-45DA52637AAF}"/>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4" name="页脚占位符 3">
            <a:extLst>
              <a:ext uri="{FF2B5EF4-FFF2-40B4-BE49-F238E27FC236}">
                <a16:creationId xmlns:a16="http://schemas.microsoft.com/office/drawing/2014/main" xmlns=""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804A86C-55CE-4E4C-8689-39D30A09CB78}"/>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CFE1F0F-2F56-4B66-A3DE-81B59A66F6D6}"/>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3" name="页脚占位符 2">
            <a:extLst>
              <a:ext uri="{FF2B5EF4-FFF2-40B4-BE49-F238E27FC236}">
                <a16:creationId xmlns:a16="http://schemas.microsoft.com/office/drawing/2014/main" xmlns=""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7780617-3E67-4A90-9BF8-448E6492AEC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68045637-D74F-42EF-90EF-74D084223BC8}"/>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6" name="页脚占位符 5">
            <a:extLst>
              <a:ext uri="{FF2B5EF4-FFF2-40B4-BE49-F238E27FC236}">
                <a16:creationId xmlns:a16="http://schemas.microsoft.com/office/drawing/2014/main" xmlns=""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D39AF7E-A712-4C88-B8C5-33C9515AEDD6}"/>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47A9DC3-59E4-4A0E-A231-8111396AD066}"/>
              </a:ext>
            </a:extLst>
          </p:cNvPr>
          <p:cNvSpPr>
            <a:spLocks noGrp="1"/>
          </p:cNvSpPr>
          <p:nvPr>
            <p:ph type="dt" sz="half" idx="10"/>
          </p:nvPr>
        </p:nvSpPr>
        <p:spPr/>
        <p:txBody>
          <a:bodyPr/>
          <a:lstStyle/>
          <a:p>
            <a:fld id="{2E88F40E-9197-4111-8AB5-C366FB9E7A29}" type="datetimeFigureOut">
              <a:rPr lang="zh-CN" altLang="en-US" smtClean="0"/>
              <a:pPr/>
              <a:t>2024-10-28</a:t>
            </a:fld>
            <a:endParaRPr lang="zh-CN" altLang="en-US"/>
          </a:p>
        </p:txBody>
      </p:sp>
      <p:sp>
        <p:nvSpPr>
          <p:cNvPr id="6" name="页脚占位符 5">
            <a:extLst>
              <a:ext uri="{FF2B5EF4-FFF2-40B4-BE49-F238E27FC236}">
                <a16:creationId xmlns:a16="http://schemas.microsoft.com/office/drawing/2014/main" xmlns=""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80D6B8A-B698-408E-AC2E-132EB7FF3A72}"/>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pPr/>
              <a:t>2024-10-28</a:t>
            </a:fld>
            <a:endParaRPr lang="zh-CN" altLang="en-US"/>
          </a:p>
        </p:txBody>
      </p:sp>
      <p:sp>
        <p:nvSpPr>
          <p:cNvPr id="5" name="页脚占位符 4">
            <a:extLst>
              <a:ext uri="{FF2B5EF4-FFF2-40B4-BE49-F238E27FC236}">
                <a16:creationId xmlns:a16="http://schemas.microsoft.com/office/drawing/2014/main" xmlns=""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pPr/>
              <a:t>2024-10-28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pPr/>
              <a:t>‹#›</a:t>
            </a:fld>
            <a:endParaRPr lang="zh-CN" altLang="en-US"/>
          </a:p>
        </p:txBody>
      </p:sp>
      <p:grpSp>
        <p:nvGrpSpPr>
          <p:cNvPr id="7" name="组合 6">
            <a:extLst>
              <a:ext uri="{FF2B5EF4-FFF2-40B4-BE49-F238E27FC236}">
                <a16:creationId xmlns:a16="http://schemas.microsoft.com/office/drawing/2014/main" xmlns=""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xmlns=""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xmlns=""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xmlns=""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xmlns=""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xmlns=""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xmlns=""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xmlns=""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t="5951" b="37991"/>
          <a:stretch/>
        </p:blipFill>
        <p:spPr>
          <a:xfrm>
            <a:off x="-29043" y="2249790"/>
            <a:ext cx="5203294" cy="1947134"/>
          </a:xfrm>
          <a:prstGeom prst="rect">
            <a:avLst/>
          </a:prstGeom>
          <a:ln>
            <a:noFill/>
          </a:ln>
        </p:spPr>
      </p:pic>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矩形 4">
            <a:extLst>
              <a:ext uri="{FF2B5EF4-FFF2-40B4-BE49-F238E27FC236}">
                <a16:creationId xmlns:a16="http://schemas.microsoft.com/office/drawing/2014/main" xmlns="" id="{621A5A0B-D2BC-432A-8818-0842806CEA10}"/>
              </a:ext>
            </a:extLst>
          </p:cNvPr>
          <p:cNvSpPr/>
          <p:nvPr/>
        </p:nvSpPr>
        <p:spPr>
          <a:xfrm>
            <a:off x="5181601" y="2284576"/>
            <a:ext cx="7010398" cy="1940623"/>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L 形 37">
            <a:extLst>
              <a:ext uri="{FF2B5EF4-FFF2-40B4-BE49-F238E27FC236}">
                <a16:creationId xmlns:a16="http://schemas.microsoft.com/office/drawing/2014/main" xmlns="" id="{A528E247-B488-40F7-9982-D29281502076}"/>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Shape 749">
            <a:extLst>
              <a:ext uri="{FF2B5EF4-FFF2-40B4-BE49-F238E27FC236}">
                <a16:creationId xmlns:a16="http://schemas.microsoft.com/office/drawing/2014/main" xmlns="" id="{459D16B5-1F52-437E-A161-BD1B8AEF35DF}"/>
              </a:ext>
            </a:extLst>
          </p:cNvPr>
          <p:cNvSpPr txBox="1">
            <a:spLocks/>
          </p:cNvSpPr>
          <p:nvPr/>
        </p:nvSpPr>
        <p:spPr>
          <a:xfrm>
            <a:off x="613981" y="172463"/>
            <a:ext cx="3074101"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p:txBody>
      </p:sp>
      <p:grpSp>
        <p:nvGrpSpPr>
          <p:cNvPr id="8" name="组合 7"/>
          <p:cNvGrpSpPr/>
          <p:nvPr/>
        </p:nvGrpSpPr>
        <p:grpSpPr>
          <a:xfrm>
            <a:off x="2170703" y="2862705"/>
            <a:ext cx="2952299" cy="907917"/>
            <a:chOff x="1856264" y="3121839"/>
            <a:chExt cx="2952299" cy="907917"/>
          </a:xfrm>
        </p:grpSpPr>
        <p:sp>
          <p:nvSpPr>
            <p:cNvPr id="7" name="椭圆 6"/>
            <p:cNvSpPr/>
            <p:nvPr/>
          </p:nvSpPr>
          <p:spPr>
            <a:xfrm>
              <a:off x="1856264" y="3121839"/>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6" name="椭圆 15"/>
            <p:cNvSpPr/>
            <p:nvPr/>
          </p:nvSpPr>
          <p:spPr>
            <a:xfrm>
              <a:off x="2902280" y="3121839"/>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7" name="椭圆 16"/>
            <p:cNvSpPr/>
            <p:nvPr/>
          </p:nvSpPr>
          <p:spPr>
            <a:xfrm>
              <a:off x="3907610" y="3128803"/>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9" name="文本框 8"/>
          <p:cNvSpPr txBox="1"/>
          <p:nvPr/>
        </p:nvSpPr>
        <p:spPr>
          <a:xfrm>
            <a:off x="950614" y="4240798"/>
            <a:ext cx="42236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仿宋_GB2312" pitchFamily="49" charset="-122"/>
                <a:ea typeface="仿宋_GB2312" pitchFamily="49" charset="-122"/>
              </a:rPr>
              <a:t>     中央财经大学社会与心理学院心理学系</a:t>
            </a:r>
            <a:endParaRPr kumimoji="0" lang="zh-CN" altLang="en-US" sz="1600" b="0" i="0" u="none" strike="noStrike" kern="1200" cap="none" spc="0" normalizeH="0" baseline="0" noProof="0" dirty="0">
              <a:ln>
                <a:noFill/>
              </a:ln>
              <a:solidFill>
                <a:prstClr val="black"/>
              </a:solidFill>
              <a:effectLst/>
              <a:uLnTx/>
              <a:uFillTx/>
              <a:latin typeface="仿宋_GB2312" pitchFamily="49" charset="-122"/>
              <a:ea typeface="仿宋_GB2312" pitchFamily="49" charset="-122"/>
            </a:endParaRPr>
          </a:p>
        </p:txBody>
      </p:sp>
      <p:grpSp>
        <p:nvGrpSpPr>
          <p:cNvPr id="20" name="组合 19"/>
          <p:cNvGrpSpPr/>
          <p:nvPr/>
        </p:nvGrpSpPr>
        <p:grpSpPr>
          <a:xfrm>
            <a:off x="5547957" y="6381378"/>
            <a:ext cx="1328652" cy="196341"/>
            <a:chOff x="4957648" y="5949625"/>
            <a:chExt cx="2301292" cy="340073"/>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0" name="矩形 9"/>
          <p:cNvSpPr/>
          <p:nvPr/>
        </p:nvSpPr>
        <p:spPr>
          <a:xfrm>
            <a:off x="5592433" y="2438527"/>
            <a:ext cx="2236510" cy="156966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第四章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社会动机</a:t>
            </a:r>
          </a:p>
        </p:txBody>
      </p:sp>
      <p:sp>
        <p:nvSpPr>
          <p:cNvPr id="18" name="椭圆 17"/>
          <p:cNvSpPr/>
          <p:nvPr/>
        </p:nvSpPr>
        <p:spPr>
          <a:xfrm>
            <a:off x="1098525" y="2862704"/>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sp>
        <p:nvSpPr>
          <p:cNvPr id="23" name="椭圆 22"/>
          <p:cNvSpPr/>
          <p:nvPr/>
        </p:nvSpPr>
        <p:spPr>
          <a:xfrm>
            <a:off x="0" y="2867349"/>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spTree>
    <p:extLst>
      <p:ext uri="{BB962C8B-B14F-4D97-AF65-F5344CB8AC3E}">
        <p14:creationId xmlns:p14="http://schemas.microsoft.com/office/powerpoint/2010/main" val="396328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715971" y="1502688"/>
            <a:ext cx="10842456" cy="4339650"/>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1800"/>
              </a:spcAft>
              <a:buClrTx/>
              <a:buSzTx/>
              <a:buFont typeface="Arial" charset="0"/>
              <a:buChar char="•"/>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动机具有的基本性质</a:t>
            </a: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首先，对于</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人类来讲，其动机具有一定程度上的普遍性。</a:t>
            </a: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其</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次</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，动机具有指向性和强度，并总与目标相联系。</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最后</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，人类的动机是复杂多样的，动机与行为之间并不是简单的一一对应关系。同一动机可能驱使个体做出不同的行为，而同样的行为也可能出于不同的动机。</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964787" y="818714"/>
            <a:ext cx="387798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三、社会动机的性质与系统</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extLst>
      <p:ext uri="{BB962C8B-B14F-4D97-AF65-F5344CB8AC3E}">
        <p14:creationId xmlns:p14="http://schemas.microsoft.com/office/powerpoint/2010/main" val="421751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964787" y="818714"/>
            <a:ext cx="387798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三、社会动机的性质与系统</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 name="图片 19"/>
          <p:cNvPicPr/>
          <p:nvPr/>
        </p:nvPicPr>
        <p:blipFill>
          <a:blip r:embed="rId2" cstate="print"/>
          <a:srcRect/>
          <a:stretch>
            <a:fillRect/>
          </a:stretch>
        </p:blipFill>
        <p:spPr bwMode="auto">
          <a:xfrm>
            <a:off x="6315556" y="1705720"/>
            <a:ext cx="5575143" cy="4130853"/>
          </a:xfrm>
          <a:prstGeom prst="rect">
            <a:avLst/>
          </a:prstGeom>
          <a:noFill/>
          <a:ln w="9525">
            <a:noFill/>
            <a:miter lim="800000"/>
            <a:headEnd/>
            <a:tailEnd/>
          </a:ln>
        </p:spPr>
      </p:pic>
      <p:sp>
        <p:nvSpPr>
          <p:cNvPr id="22" name="文本框 21"/>
          <p:cNvSpPr txBox="1"/>
          <p:nvPr/>
        </p:nvSpPr>
        <p:spPr>
          <a:xfrm>
            <a:off x="429293" y="1936552"/>
            <a:ext cx="6156442" cy="4385816"/>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1800"/>
              </a:spcAft>
              <a:buClrTx/>
              <a:buSzTx/>
              <a:tabLst/>
              <a:defRPr/>
            </a:pPr>
            <a:r>
              <a:rPr kumimoji="0" lang="zh-CN"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动机的唤起水平与活动效率的关系</a:t>
            </a:r>
            <a:r>
              <a:rPr kumimoji="0" lang="zh-CN" altLang="en-US"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2400" dirty="0" smtClean="0">
                <a:latin typeface="微软雅黑" panose="020B0503020204020204" pitchFamily="34" charset="-122"/>
                <a:ea typeface="微软雅黑" panose="020B0503020204020204" pitchFamily="34" charset="-122"/>
                <a:cs typeface="宋体" panose="02010600030101010101" pitchFamily="2" charset="-122"/>
              </a:rPr>
              <a:t>     </a:t>
            </a:r>
            <a:r>
              <a:rPr kumimoji="0" lang="zh-CN" altLang="zh-CN"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动机</a:t>
            </a:r>
            <a:r>
              <a:rPr kumimoji="0" lang="zh-CN"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水平过高或过低，都会造成活动效率的下降。对于简单的任务来讲，最佳动机水平较高，而任务越复杂，则最佳动机水平越低。</a:t>
            </a:r>
            <a:endParaRPr kumimoji="0" lang="zh-CN" altLang="zh-CN" sz="2400" i="0" u="none" strike="noStrike" kern="1200" cap="none" spc="0" normalizeH="0" baseline="0" noProof="0" dirty="0">
              <a:ln>
                <a:noFill/>
              </a:ln>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zh-CN" sz="2400" i="0" u="none" strike="noStrike" kern="1200" cap="none" spc="0" normalizeH="0" baseline="0" noProof="0" dirty="0">
              <a:ln>
                <a:noFill/>
              </a:ln>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zh-CN" altLang="en-US" sz="3200" i="0" u="none" strike="noStrike" kern="1200" cap="none" spc="0" normalizeH="0" baseline="0" noProof="0" dirty="0">
              <a:ln>
                <a:noFill/>
              </a:ln>
              <a:effectLst/>
              <a:uLnTx/>
              <a:uFillTx/>
              <a:latin typeface="等线" panose="020F0502020204030204"/>
              <a:ea typeface="等线" panose="02010600030101010101" pitchFamily="2" charset="-122"/>
            </a:endParaRPr>
          </a:p>
        </p:txBody>
      </p:sp>
    </p:spTree>
    <p:extLst>
      <p:ext uri="{BB962C8B-B14F-4D97-AF65-F5344CB8AC3E}">
        <p14:creationId xmlns:p14="http://schemas.microsoft.com/office/powerpoint/2010/main" val="3560327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733097" y="1442676"/>
            <a:ext cx="9797913" cy="4678204"/>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宋体" panose="02010600030101010101" pitchFamily="2" charset="-122"/>
                <a:sym typeface="+mn-ea"/>
              </a:rPr>
              <a:t>社会动机的分类</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根据动机与活动本身的关系，可以分为</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内部动机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和</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外部动机</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50000"/>
              </a:lnSpc>
              <a:spcBef>
                <a:spcPts val="0"/>
              </a:spcBef>
              <a:spcAft>
                <a:spcPts val="1200"/>
              </a:spcAft>
              <a:buClrTx/>
              <a:buSzTx/>
              <a:buFont typeface="Wingdings" charset="2"/>
              <a:buChar char="p"/>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内部动机是指人们对活动</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本</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身感兴趣，活动本身即为从事该活动的推动力。外部动机则是受奖赏或惩罚所调控的动机。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1200"/>
              </a:spcAft>
              <a:buClrTx/>
              <a:buSzTx/>
              <a:buFont typeface="Wingdings" charset="2"/>
              <a:buChar char="p"/>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研究表明，内部动机所驱动的行为比外部动机所驱动的行为更可能会成功，而在成功后，个体所获得的满足感和个人成长也更大。</a:t>
            </a:r>
          </a:p>
          <a:p>
            <a:pPr marL="285750" marR="0" lvl="0" indent="-285750" algn="l" defTabSz="914400" rtl="0" eaLnBrk="1" fontAlgn="auto" latinLnBrk="0" hangingPunct="1">
              <a:lnSpc>
                <a:spcPct val="150000"/>
              </a:lnSpc>
              <a:spcBef>
                <a:spcPts val="0"/>
              </a:spcBef>
              <a:spcAft>
                <a:spcPts val="1200"/>
              </a:spcAft>
              <a:buClrTx/>
              <a:buSzTx/>
              <a:buFont typeface="Wingdings" charset="2"/>
              <a:buChar char="p"/>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内部动机和外部动机之间是可以相互转化的</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964787" y="818714"/>
            <a:ext cx="3877985"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三、社会动机的性质与系统</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extLst>
      <p:ext uri="{BB962C8B-B14F-4D97-AF65-F5344CB8AC3E}">
        <p14:creationId xmlns:p14="http://schemas.microsoft.com/office/powerpoint/2010/main" val="2730522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964787" y="818714"/>
            <a:ext cx="3877985"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三、社会动机的性质与系统</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 name="文本框 1"/>
          <p:cNvSpPr txBox="1"/>
          <p:nvPr/>
        </p:nvSpPr>
        <p:spPr>
          <a:xfrm>
            <a:off x="1845306" y="2036627"/>
            <a:ext cx="8223219" cy="34163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根据行为活动的内容</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可分为学习动机、工作动机、交往动机和游乐动机等；</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根据动机行为指向的目标和方向</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可分为亲和动机、成就动机、权力动机、利他动机等。</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43801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smtClean="0">
                <a:latin typeface="华文中宋" panose="02010600040101010101" pitchFamily="2" charset="-122"/>
                <a:ea typeface="华文中宋" panose="02010600040101010101" pitchFamily="2" charset="-122"/>
              </a:rPr>
              <a:t>第</a:t>
            </a:r>
            <a:r>
              <a:rPr lang="zh-CN" altLang="en-US" sz="3200" dirty="0">
                <a:latin typeface="华文中宋" panose="02010600040101010101" pitchFamily="2" charset="-122"/>
                <a:ea typeface="华文中宋" panose="02010600040101010101" pitchFamily="2" charset="-122"/>
              </a:rPr>
              <a:t>二</a:t>
            </a:r>
            <a:r>
              <a:rPr lang="zh-CN" altLang="en-US" sz="3200" dirty="0" smtClean="0">
                <a:latin typeface="华文中宋" panose="02010600040101010101" pitchFamily="2" charset="-122"/>
                <a:ea typeface="华文中宋" panose="02010600040101010101" pitchFamily="2" charset="-122"/>
              </a:rPr>
              <a:t>节</a:t>
            </a:r>
            <a:endParaRPr lang="zh-CN" altLang="en-US" sz="3200" dirty="0">
              <a:latin typeface="华文中宋" panose="02010600040101010101" pitchFamily="2" charset="-122"/>
              <a:ea typeface="华文中宋" panose="02010600040101010101" pitchFamily="2" charset="-122"/>
            </a:endParaRP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2400" b="1" dirty="0">
                <a:latin typeface="微软雅黑" panose="020B0503020204020204" pitchFamily="34" charset="-122"/>
                <a:ea typeface="微软雅黑" panose="020B0503020204020204" pitchFamily="34" charset="-122"/>
              </a:rPr>
              <a:t>侵犯与利他行为</a:t>
            </a:r>
            <a:endParaRPr lang="en-US" altLang="zh-CN" sz="24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a:t>
            </a:r>
            <a:r>
              <a:rPr kumimoji="0" lang="en-US" altLang="zh-CN" sz="1800" b="0" i="0" u="none" strike="noStrike" kern="1200" cap="none" spc="100" normalizeH="0" baseline="0" noProof="0" dirty="0" smtClean="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xmlns="" id="{4EB6B2C9-C821-4B1C-A1E1-8BB4967FA773}"/>
              </a:ext>
            </a:extLst>
          </p:cNvPr>
          <p:cNvSpPr/>
          <p:nvPr/>
        </p:nvSpPr>
        <p:spPr>
          <a:xfrm>
            <a:off x="6635796" y="1170971"/>
            <a:ext cx="3834728" cy="156966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第四章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社会动机</a:t>
            </a:r>
          </a:p>
        </p:txBody>
      </p:sp>
    </p:spTree>
    <p:extLst>
      <p:ext uri="{BB962C8B-B14F-4D97-AF65-F5344CB8AC3E}">
        <p14:creationId xmlns:p14="http://schemas.microsoft.com/office/powerpoint/2010/main" val="630564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xmlns="" id="{31A888A5-2EB3-4646-B611-649982E0246D}"/>
              </a:ext>
            </a:extLst>
          </p:cNvPr>
          <p:cNvSpPr txBox="1">
            <a:spLocks/>
          </p:cNvSpPr>
          <p:nvPr>
            <p:custDataLst>
              <p:tags r:id="rId1"/>
            </p:custDataLst>
          </p:nvPr>
        </p:nvSpPr>
        <p:spPr>
          <a:xfrm>
            <a:off x="733099" y="1813173"/>
            <a:ext cx="10420026" cy="3231654"/>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一、</a:t>
            </a:r>
            <a:r>
              <a:rPr kumimoji="0" lang="zh-CN" altLang="en-US" sz="28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侵犯行为</a:t>
            </a:r>
          </a:p>
          <a:p>
            <a:pPr marL="0" marR="0" lvl="0" indent="0" algn="just" defTabSz="914400" rtl="0" eaLnBrk="1" fontAlgn="auto" latinLnBrk="0" hangingPunct="1">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       </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侵犯行为无论在动物界还是人类社会均广泛存在。要对侵犯进行精确定义，我们不但要考虑行为及其造成的后果，也要考虑行为背后的动机。如果单纯看行为，那么就会将过失误伤也判为侵犯。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E7E6E6">
                  <a:lumMod val="75000"/>
                </a:srgb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xmlns="" id="{3E1C3E2D-C796-4DA1-BCE6-5087C7B65B83}"/>
              </a:ext>
            </a:extLst>
          </p:cNvPr>
          <p:cNvSpPr/>
          <p:nvPr/>
        </p:nvSpPr>
        <p:spPr>
          <a:xfrm>
            <a:off x="1867439" y="832263"/>
            <a:ext cx="3445174"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a:t>
            </a: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节  </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侵犯与利他行为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358092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xmlns="" id="{31A888A5-2EB3-4646-B611-649982E0246D}"/>
              </a:ext>
            </a:extLst>
          </p:cNvPr>
          <p:cNvSpPr txBox="1">
            <a:spLocks/>
          </p:cNvSpPr>
          <p:nvPr>
            <p:custDataLst>
              <p:tags r:id="rId1"/>
            </p:custDataLst>
          </p:nvPr>
        </p:nvSpPr>
        <p:spPr>
          <a:xfrm>
            <a:off x="1351453" y="1767190"/>
            <a:ext cx="9456247" cy="378565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本能性动机</a:t>
            </a:r>
          </a:p>
          <a:p>
            <a:pPr marL="0" marR="0" lvl="0" indent="0" algn="just" defTabSz="914400" rtl="0" eaLnBrk="1" fontAlgn="auto" latinLnBrk="0" hangingPunct="1">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       </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本能论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的观点认为侵犯是人类本性的一部分，是与生俱来，不可避免的。这一派的代表人物有精神分析的创始人弗洛伊德和习性学家洛仑兹等。</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E7E6E6">
                  <a:lumMod val="75000"/>
                </a:srgb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xmlns="" id="{3E1C3E2D-C796-4DA1-BCE6-5087C7B65B83}"/>
              </a:ext>
            </a:extLst>
          </p:cNvPr>
          <p:cNvSpPr/>
          <p:nvPr/>
        </p:nvSpPr>
        <p:spPr>
          <a:xfrm>
            <a:off x="1867439" y="832263"/>
            <a:ext cx="2685351" cy="830997"/>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侵犯行为的起源</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1243142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xmlns="" id="{3E1C3E2D-C796-4DA1-BCE6-5087C7B65B83}"/>
              </a:ext>
            </a:extLst>
          </p:cNvPr>
          <p:cNvSpPr/>
          <p:nvPr/>
        </p:nvSpPr>
        <p:spPr>
          <a:xfrm>
            <a:off x="1867439" y="832263"/>
            <a:ext cx="2685351" cy="830997"/>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侵犯行为的起源</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xmlns="" id="{EFF95242-E024-4D7E-9BFD-8458E285A462}"/>
              </a:ext>
            </a:extLst>
          </p:cNvPr>
          <p:cNvSpPr txBox="1">
            <a:spLocks/>
          </p:cNvSpPr>
          <p:nvPr>
            <p:custDataLst>
              <p:tags r:id="rId1"/>
            </p:custDataLst>
          </p:nvPr>
        </p:nvSpPr>
        <p:spPr>
          <a:xfrm>
            <a:off x="941329" y="1753561"/>
            <a:ext cx="10329422"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衍生性动机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       </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米</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勒和多拉德等人提出的</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挫折侵犯理论</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，指</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的是任何阻止我们获得某项目标的事物。当我们实现一项目标的动机很强烈，非常期待获得满足，却发现这一目标完全被阻断时，会产生极强的挫折感。按照挫折侵犯理论，这种挫折感会转化为侵犯倾向。</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45257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xmlns="" id="{3E1C3E2D-C796-4DA1-BCE6-5087C7B65B83}"/>
              </a:ext>
            </a:extLst>
          </p:cNvPr>
          <p:cNvSpPr/>
          <p:nvPr/>
        </p:nvSpPr>
        <p:spPr>
          <a:xfrm>
            <a:off x="1867439" y="832263"/>
            <a:ext cx="2685351" cy="830997"/>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侵犯行为的起源</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xmlns="" id="{EFF95242-E024-4D7E-9BFD-8458E285A462}"/>
              </a:ext>
            </a:extLst>
          </p:cNvPr>
          <p:cNvSpPr txBox="1">
            <a:spLocks/>
          </p:cNvSpPr>
          <p:nvPr>
            <p:custDataLst>
              <p:tags r:id="rId1"/>
            </p:custDataLst>
          </p:nvPr>
        </p:nvSpPr>
        <p:spPr>
          <a:xfrm>
            <a:off x="342900" y="1671779"/>
            <a:ext cx="6899051" cy="36625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衍生性</a:t>
            </a:r>
            <a:r>
              <a:rPr kumimoji="0" lang="zh-CN" altLang="en-US" sz="28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动机</a:t>
            </a: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0" algn="l" defTabSz="914400" rtl="0" eaLnBrk="1" fontAlgn="auto" latinLnBrk="0" hangingPunct="1">
              <a:lnSpc>
                <a:spcPct val="150000"/>
              </a:lnSpc>
              <a:spcBef>
                <a:spcPts val="12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en-US" altLang="zh-CN" sz="2400" dirty="0" smtClean="0">
                <a:solidFill>
                  <a:prstClr val="black"/>
                </a:solidFill>
                <a:latin typeface="等线" panose="020F0502020204030204"/>
                <a:ea typeface="等线" panose="02010600030101010101" pitchFamily="2" charset="-122"/>
              </a:rPr>
              <a:t>      </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侵犯</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并不总是被动产生的，有时候它是一种自发</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行动。</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班杜拉提出了</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侵犯的社会学习理论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。他相信我们不仅通过亲身经历侵犯的后果，也通过观察他人的侵犯行为所引发的后果，来习得侵犯。</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23" name="图片 22"/>
          <p:cNvPicPr/>
          <p:nvPr/>
        </p:nvPicPr>
        <p:blipFill>
          <a:blip r:embed="rId3" cstate="print"/>
          <a:srcRect/>
          <a:stretch>
            <a:fillRect/>
          </a:stretch>
        </p:blipFill>
        <p:spPr bwMode="auto">
          <a:xfrm>
            <a:off x="7354966" y="774050"/>
            <a:ext cx="3769486" cy="4911561"/>
          </a:xfrm>
          <a:prstGeom prst="rect">
            <a:avLst/>
          </a:prstGeom>
          <a:noFill/>
          <a:ln w="9525">
            <a:noFill/>
            <a:miter lim="800000"/>
            <a:headEnd/>
            <a:tailEnd/>
          </a:ln>
        </p:spPr>
      </p:pic>
      <p:sp>
        <p:nvSpPr>
          <p:cNvPr id="2" name="文本框 1"/>
          <p:cNvSpPr txBox="1"/>
          <p:nvPr/>
        </p:nvSpPr>
        <p:spPr>
          <a:xfrm>
            <a:off x="8119950" y="5783759"/>
            <a:ext cx="254805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侵犯的社会学习过程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8635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3" name="PA_文本框 3">
            <a:extLst>
              <a:ext uri="{FF2B5EF4-FFF2-40B4-BE49-F238E27FC236}">
                <a16:creationId xmlns:a16="http://schemas.microsoft.com/office/drawing/2014/main" xmlns="" id="{EFF95242-E024-4D7E-9BFD-8458E285A462}"/>
              </a:ext>
            </a:extLst>
          </p:cNvPr>
          <p:cNvSpPr txBox="1">
            <a:spLocks/>
          </p:cNvSpPr>
          <p:nvPr>
            <p:custDataLst>
              <p:tags r:id="rId1"/>
            </p:custDataLst>
          </p:nvPr>
        </p:nvSpPr>
        <p:spPr>
          <a:xfrm>
            <a:off x="941328" y="2142267"/>
            <a:ext cx="9497215" cy="2797048"/>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zh-CN"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侵犯不仅存在于个体之间，更存在于社会群体之间</a:t>
            </a:r>
            <a:r>
              <a:rPr kumimoji="0" lang="zh-CN" altLang="zh-CN" sz="2400" b="1"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a:t>
            </a:r>
            <a:endParaRPr kumimoji="0" lang="en-US" altLang="zh-CN" sz="2400" b="1"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charset="0"/>
              <a:buChar char="•"/>
              <a:tabLst/>
              <a:defRPr/>
            </a:pPr>
            <a:endParaRPr lang="en-US" altLang="zh-CN" sz="2400" b="1" dirty="0">
              <a:solidFill>
                <a:prstClr val="black"/>
              </a:solidFill>
              <a:latin typeface="等线" panose="020F0502020204030204"/>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zh-CN" altLang="zh-CN" sz="2400" b="1"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研究</a:t>
            </a:r>
            <a:r>
              <a:rPr kumimoji="0" lang="zh-CN"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表明，群体间的侵犯行为往往比单独个体实施的侵犯行为的破坏性更为严重。</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96287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xmlns=""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a16="http://schemas.microsoft.com/office/drawing/2014/main" xmlns=""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6" name="组合 15">
            <a:extLst>
              <a:ext uri="{FF2B5EF4-FFF2-40B4-BE49-F238E27FC236}">
                <a16:creationId xmlns:a16="http://schemas.microsoft.com/office/drawing/2014/main" xmlns=""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xmlns=""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xmlns=""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xmlns=""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a16="http://schemas.microsoft.com/office/drawing/2014/main" xmlns=""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a16="http://schemas.microsoft.com/office/drawing/2014/main" xmlns=""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a16="http://schemas.microsoft.com/office/drawing/2014/main" xmlns=""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a16="http://schemas.microsoft.com/office/drawing/2014/main" xmlns=""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8" name="PA_文本框 3">
            <a:extLst>
              <a:ext uri="{FF2B5EF4-FFF2-40B4-BE49-F238E27FC236}">
                <a16:creationId xmlns:a16="http://schemas.microsoft.com/office/drawing/2014/main" xmlns="" id="{075E9CB1-E7DD-4169-8F4A-DF323A3E6B41}"/>
              </a:ext>
            </a:extLst>
          </p:cNvPr>
          <p:cNvSpPr txBox="1">
            <a:spLocks/>
          </p:cNvSpPr>
          <p:nvPr>
            <p:custDataLst>
              <p:tags r:id="rId1"/>
            </p:custDataLst>
          </p:nvPr>
        </p:nvSpPr>
        <p:spPr>
          <a:xfrm>
            <a:off x="4262647" y="1975988"/>
            <a:ext cx="7194079" cy="2806025"/>
          </a:xfrm>
          <a:prstGeom prst="rect">
            <a:avLst/>
          </a:prstGeom>
          <a:noFill/>
        </p:spPr>
        <p:txBody>
          <a:bodyPr wrap="square" rtlCol="0">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       </a:t>
            </a:r>
            <a:r>
              <a:rPr kumimoji="0" lang="zh-CN" altLang="zh-CN" sz="2400" b="1"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人的社会动机，一方面根植于人类对社会关系、控制感、胜任力等的基本需要，另一方面外化为各种社会行为，如利他、侵犯等，使个体的需要在特定的社会环境中获得满足。了解人的社会动机，对于了解人类社会行为具有重要的意义。 </a:t>
            </a:r>
            <a:endParaRPr kumimoji="0" lang="zh-CN"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xmlns="" id="{F9400558-18AB-48AF-BB19-F8AEB28D3700}"/>
              </a:ext>
            </a:extLst>
          </p:cNvPr>
          <p:cNvSpPr/>
          <p:nvPr/>
        </p:nvSpPr>
        <p:spPr>
          <a:xfrm>
            <a:off x="4284309" y="600940"/>
            <a:ext cx="5827236" cy="83099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第四章  社会动机</a:t>
            </a:r>
          </a:p>
        </p:txBody>
      </p:sp>
      <p:pic>
        <p:nvPicPr>
          <p:cNvPr id="3" name="图片 2">
            <a:extLst>
              <a:ext uri="{FF2B5EF4-FFF2-40B4-BE49-F238E27FC236}">
                <a16:creationId xmlns:a16="http://schemas.microsoft.com/office/drawing/2014/main" xmlns="" id="{DC9FAF24-30E2-4F7C-B948-E6FC4E4EA831}"/>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687" y="1246495"/>
            <a:ext cx="4085152" cy="4085152"/>
          </a:xfrm>
          <a:prstGeom prst="rect">
            <a:avLst/>
          </a:prstGeom>
        </p:spPr>
      </p:pic>
    </p:spTree>
    <p:extLst>
      <p:ext uri="{BB962C8B-B14F-4D97-AF65-F5344CB8AC3E}">
        <p14:creationId xmlns:p14="http://schemas.microsoft.com/office/powerpoint/2010/main" val="985178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3" name="文本框 2"/>
          <p:cNvSpPr txBox="1"/>
          <p:nvPr/>
        </p:nvSpPr>
        <p:spPr>
          <a:xfrm>
            <a:off x="1126664" y="1167110"/>
            <a:ext cx="9805039" cy="5386090"/>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charset="0"/>
              <a:buChar char="•"/>
              <a:tabLst/>
              <a:defRPr/>
            </a:pPr>
            <a:r>
              <a:rPr kumimoji="1" lang="zh-CN" altLang="en-US" sz="2800" b="1"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如何减少侵犯行为？</a:t>
            </a:r>
          </a:p>
          <a:p>
            <a:pPr marL="285750" marR="0" lvl="0" indent="-285750" algn="l" defTabSz="914400" rtl="0" eaLnBrk="1" fontAlgn="auto" latinLnBrk="0" hangingPunct="1">
              <a:lnSpc>
                <a:spcPct val="200000"/>
              </a:lnSpc>
              <a:spcBef>
                <a:spcPts val="0"/>
              </a:spcBef>
              <a:spcAft>
                <a:spcPts val="0"/>
              </a:spcAft>
              <a:buClrTx/>
              <a:buSzTx/>
              <a:buFont typeface="Wingdings" charset="2"/>
              <a:buChar char="p"/>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从</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本能论的</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角度，对于减少侵犯是很悲观的。侵犯本能能量的聚积，大概只能通过某种非侵犯形式的释放才不至于转变成侵犯行为。</a:t>
            </a:r>
          </a:p>
          <a:p>
            <a:pPr marL="285750" marR="0" lvl="0" indent="-285750" algn="l" defTabSz="914400" rtl="0" eaLnBrk="1" fontAlgn="auto" latinLnBrk="0" hangingPunct="1">
              <a:lnSpc>
                <a:spcPct val="200000"/>
              </a:lnSpc>
              <a:spcBef>
                <a:spcPts val="0"/>
              </a:spcBef>
              <a:spcAft>
                <a:spcPts val="0"/>
              </a:spcAft>
              <a:buClrTx/>
              <a:buSzTx/>
              <a:buFont typeface="Wingdings" charset="2"/>
              <a:buChar char="p"/>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从</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挫折攻击理论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社会学习理论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的角度，减少侵犯似乎是可行的，而事实上也确实如此</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。比如，减少</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侵犯行为的回报，对个体进行情绪管理、社交技能和侵犯替代训练，树立和平的榜样等。</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200000"/>
              </a:lnSpc>
              <a:spcBef>
                <a:spcPts val="0"/>
              </a:spcBef>
              <a:spcAft>
                <a:spcPts val="0"/>
              </a:spcAft>
              <a:buClrTx/>
              <a:buSzTx/>
              <a:buFont typeface="Arial" charset="0"/>
              <a:buChar char="•"/>
              <a:tabLst/>
              <a:defRPr/>
            </a:pPr>
            <a:endParaRPr kumimoji="1"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2261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733099" y="1707698"/>
            <a:ext cx="10732861" cy="489364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二、利他主义与亲社会行为</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利他主义</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是利己的反面，是一种增加他人的福祉而不考虑自身利益的动机。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 </a:t>
            </a:r>
            <a:endPar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亲社会行为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指的是所有正面的、建设性的、对他人有帮助的社会行为。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 </a:t>
            </a: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亲社会行为包含所有为增加他人福利而采取的行为，而利他主义则强调在有利于他人时，不去考虑个人的得失。 </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E7E6E6">
                  <a:lumMod val="75000"/>
                </a:srgb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964787" y="818714"/>
            <a:ext cx="3445174"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第二节  </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侵犯与利他行为</a:t>
            </a:r>
          </a:p>
        </p:txBody>
      </p:sp>
      <p:pic>
        <p:nvPicPr>
          <p:cNvPr id="2" name="图片 1"/>
          <p:cNvPicPr>
            <a:picLocks noChangeAspect="1"/>
          </p:cNvPicPr>
          <p:nvPr/>
        </p:nvPicPr>
        <p:blipFill>
          <a:blip r:embed="rId3" cstate="print"/>
          <a:stretch>
            <a:fillRect/>
          </a:stretch>
        </p:blipFill>
        <p:spPr>
          <a:xfrm>
            <a:off x="7890553" y="818714"/>
            <a:ext cx="3274137" cy="1840186"/>
          </a:xfrm>
          <a:prstGeom prst="rect">
            <a:avLst/>
          </a:prstGeom>
        </p:spPr>
      </p:pic>
    </p:spTree>
    <p:extLst>
      <p:ext uri="{BB962C8B-B14F-4D97-AF65-F5344CB8AC3E}">
        <p14:creationId xmlns:p14="http://schemas.microsoft.com/office/powerpoint/2010/main" val="25642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矩形 13">
            <a:extLst>
              <a:ext uri="{FF2B5EF4-FFF2-40B4-BE49-F238E27FC236}">
                <a16:creationId xmlns:a16="http://schemas.microsoft.com/office/drawing/2014/main" xmlns="" id="{D6F8F5B3-5BA9-4C6B-A026-B8E1DD9AB815}"/>
              </a:ext>
            </a:extLst>
          </p:cNvPr>
          <p:cNvSpPr/>
          <p:nvPr/>
        </p:nvSpPr>
        <p:spPr>
          <a:xfrm>
            <a:off x="0" y="5512005"/>
            <a:ext cx="12192000" cy="1345994"/>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grpSp>
        <p:nvGrpSpPr>
          <p:cNvPr id="15" name="组合 14">
            <a:extLst>
              <a:ext uri="{FF2B5EF4-FFF2-40B4-BE49-F238E27FC236}">
                <a16:creationId xmlns:a16="http://schemas.microsoft.com/office/drawing/2014/main" xmlns="" id="{A893790D-5673-4582-8ED8-DD3D7464F408}"/>
              </a:ext>
            </a:extLst>
          </p:cNvPr>
          <p:cNvGrpSpPr/>
          <p:nvPr/>
        </p:nvGrpSpPr>
        <p:grpSpPr>
          <a:xfrm>
            <a:off x="9366855" y="4413045"/>
            <a:ext cx="955882" cy="1098960"/>
            <a:chOff x="6792957" y="3181587"/>
            <a:chExt cx="1151428" cy="1520041"/>
          </a:xfrm>
        </p:grpSpPr>
        <p:sp>
          <p:nvSpPr>
            <p:cNvPr id="16" name="等腰三角形 15">
              <a:extLst>
                <a:ext uri="{FF2B5EF4-FFF2-40B4-BE49-F238E27FC236}">
                  <a16:creationId xmlns:a16="http://schemas.microsoft.com/office/drawing/2014/main" xmlns="" id="{3350F785-A755-4DA0-AB53-89DD4407F709}"/>
                </a:ext>
              </a:extLst>
            </p:cNvPr>
            <p:cNvSpPr/>
            <p:nvPr/>
          </p:nvSpPr>
          <p:spPr>
            <a:xfrm>
              <a:off x="7195135" y="4455888"/>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grpSp>
          <p:nvGrpSpPr>
            <p:cNvPr id="17" name="组合 16">
              <a:extLst>
                <a:ext uri="{FF2B5EF4-FFF2-40B4-BE49-F238E27FC236}">
                  <a16:creationId xmlns:a16="http://schemas.microsoft.com/office/drawing/2014/main" xmlns="" id="{8AFBDF9D-F854-481E-9DE7-7E78828A8E9F}"/>
                </a:ext>
              </a:extLst>
            </p:cNvPr>
            <p:cNvGrpSpPr/>
            <p:nvPr/>
          </p:nvGrpSpPr>
          <p:grpSpPr>
            <a:xfrm>
              <a:off x="6792957" y="3181587"/>
              <a:ext cx="1151428" cy="1151429"/>
              <a:chOff x="5974584" y="2937647"/>
              <a:chExt cx="1151428" cy="1151429"/>
            </a:xfrm>
          </p:grpSpPr>
          <p:sp>
            <p:nvSpPr>
              <p:cNvPr id="18" name="椭圆 17">
                <a:extLst>
                  <a:ext uri="{FF2B5EF4-FFF2-40B4-BE49-F238E27FC236}">
                    <a16:creationId xmlns:a16="http://schemas.microsoft.com/office/drawing/2014/main" xmlns="" id="{0DB609FB-AEF2-4918-9E6A-278893CC02A8}"/>
                  </a:ext>
                </a:extLst>
              </p:cNvPr>
              <p:cNvSpPr/>
              <p:nvPr/>
            </p:nvSpPr>
            <p:spPr>
              <a:xfrm flipH="1">
                <a:off x="5974584" y="2937647"/>
                <a:ext cx="1151428" cy="1151429"/>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19" name="two-rectangular-speech-bubbles_21202">
                <a:extLst>
                  <a:ext uri="{FF2B5EF4-FFF2-40B4-BE49-F238E27FC236}">
                    <a16:creationId xmlns:a16="http://schemas.microsoft.com/office/drawing/2014/main" xmlns="" id="{427D8B1A-9B44-4A34-93D5-29929FB72FBD}"/>
                  </a:ext>
                </a:extLst>
              </p:cNvPr>
              <p:cNvSpPr>
                <a:spLocks noChangeAspect="1"/>
              </p:cNvSpPr>
              <p:nvPr/>
            </p:nvSpPr>
            <p:spPr bwMode="auto">
              <a:xfrm>
                <a:off x="6332372" y="3314348"/>
                <a:ext cx="435851" cy="409948"/>
              </a:xfrm>
              <a:custGeom>
                <a:avLst/>
                <a:gdLst>
                  <a:gd name="connsiteX0" fmla="*/ 0 w 581025"/>
                  <a:gd name="connsiteY0" fmla="*/ 162636 h 546495"/>
                  <a:gd name="connsiteX1" fmla="*/ 116922 w 581025"/>
                  <a:gd name="connsiteY1" fmla="*/ 162636 h 546495"/>
                  <a:gd name="connsiteX2" fmla="*/ 116922 w 581025"/>
                  <a:gd name="connsiteY2" fmla="*/ 353849 h 546495"/>
                  <a:gd name="connsiteX3" fmla="*/ 360092 w 581025"/>
                  <a:gd name="connsiteY3" fmla="*/ 353849 h 546495"/>
                  <a:gd name="connsiteX4" fmla="*/ 370852 w 581025"/>
                  <a:gd name="connsiteY4" fmla="*/ 366024 h 546495"/>
                  <a:gd name="connsiteX5" fmla="*/ 370852 w 581025"/>
                  <a:gd name="connsiteY5" fmla="*/ 439072 h 546495"/>
                  <a:gd name="connsiteX6" fmla="*/ 162831 w 581025"/>
                  <a:gd name="connsiteY6" fmla="*/ 439072 h 546495"/>
                  <a:gd name="connsiteX7" fmla="*/ 66710 w 581025"/>
                  <a:gd name="connsiteY7" fmla="*/ 546495 h 546495"/>
                  <a:gd name="connsiteX8" fmla="*/ 66710 w 581025"/>
                  <a:gd name="connsiteY8" fmla="*/ 439072 h 546495"/>
                  <a:gd name="connsiteX9" fmla="*/ 0 w 581025"/>
                  <a:gd name="connsiteY9" fmla="*/ 439072 h 546495"/>
                  <a:gd name="connsiteX10" fmla="*/ 147788 w 581025"/>
                  <a:gd name="connsiteY10" fmla="*/ 0 h 546495"/>
                  <a:gd name="connsiteX11" fmla="*/ 581025 w 581025"/>
                  <a:gd name="connsiteY11" fmla="*/ 0 h 546495"/>
                  <a:gd name="connsiteX12" fmla="*/ 581025 w 581025"/>
                  <a:gd name="connsiteY12" fmla="*/ 323051 h 546495"/>
                  <a:gd name="connsiteX13" fmla="*/ 503559 w 581025"/>
                  <a:gd name="connsiteY13" fmla="*/ 323051 h 546495"/>
                  <a:gd name="connsiteX14" fmla="*/ 503559 w 581025"/>
                  <a:gd name="connsiteY14" fmla="*/ 449120 h 546495"/>
                  <a:gd name="connsiteX15" fmla="*/ 390946 w 581025"/>
                  <a:gd name="connsiteY15" fmla="*/ 323051 h 546495"/>
                  <a:gd name="connsiteX16" fmla="*/ 147788 w 581025"/>
                  <a:gd name="connsiteY16" fmla="*/ 323051 h 54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025" h="546495">
                    <a:moveTo>
                      <a:pt x="0" y="162636"/>
                    </a:moveTo>
                    <a:lnTo>
                      <a:pt x="116922" y="162636"/>
                    </a:lnTo>
                    <a:lnTo>
                      <a:pt x="116922" y="353849"/>
                    </a:lnTo>
                    <a:lnTo>
                      <a:pt x="360092" y="353849"/>
                    </a:lnTo>
                    <a:lnTo>
                      <a:pt x="370852" y="366024"/>
                    </a:lnTo>
                    <a:lnTo>
                      <a:pt x="370852" y="439072"/>
                    </a:lnTo>
                    <a:lnTo>
                      <a:pt x="162831" y="439072"/>
                    </a:lnTo>
                    <a:lnTo>
                      <a:pt x="66710" y="546495"/>
                    </a:lnTo>
                    <a:lnTo>
                      <a:pt x="66710" y="439072"/>
                    </a:lnTo>
                    <a:lnTo>
                      <a:pt x="0" y="439072"/>
                    </a:lnTo>
                    <a:close/>
                    <a:moveTo>
                      <a:pt x="147788" y="0"/>
                    </a:moveTo>
                    <a:lnTo>
                      <a:pt x="581025" y="0"/>
                    </a:lnTo>
                    <a:lnTo>
                      <a:pt x="581025" y="323051"/>
                    </a:lnTo>
                    <a:lnTo>
                      <a:pt x="503559" y="323051"/>
                    </a:lnTo>
                    <a:lnTo>
                      <a:pt x="503559" y="449120"/>
                    </a:lnTo>
                    <a:lnTo>
                      <a:pt x="390946" y="323051"/>
                    </a:lnTo>
                    <a:lnTo>
                      <a:pt x="147788" y="323051"/>
                    </a:lnTo>
                    <a:close/>
                  </a:path>
                </a:pathLst>
              </a:custGeom>
              <a:solidFill>
                <a:schemeClr val="bg1"/>
              </a:solidFill>
              <a:ln>
                <a:noFill/>
              </a:ln>
            </p:spPr>
          </p:sp>
        </p:grpSp>
      </p:grpSp>
      <p:grpSp>
        <p:nvGrpSpPr>
          <p:cNvPr id="20" name="组合 19">
            <a:extLst>
              <a:ext uri="{FF2B5EF4-FFF2-40B4-BE49-F238E27FC236}">
                <a16:creationId xmlns:a16="http://schemas.microsoft.com/office/drawing/2014/main" xmlns="" id="{49C71E66-6546-476F-A420-10F0DD6219E0}"/>
              </a:ext>
            </a:extLst>
          </p:cNvPr>
          <p:cNvGrpSpPr/>
          <p:nvPr/>
        </p:nvGrpSpPr>
        <p:grpSpPr>
          <a:xfrm>
            <a:off x="5201644" y="4356263"/>
            <a:ext cx="963801" cy="1106067"/>
            <a:chOff x="4217311" y="3171756"/>
            <a:chExt cx="1160967" cy="1529871"/>
          </a:xfrm>
        </p:grpSpPr>
        <p:sp>
          <p:nvSpPr>
            <p:cNvPr id="21" name="等腰三角形 20">
              <a:extLst>
                <a:ext uri="{FF2B5EF4-FFF2-40B4-BE49-F238E27FC236}">
                  <a16:creationId xmlns:a16="http://schemas.microsoft.com/office/drawing/2014/main" xmlns="" id="{99FED7CC-B585-41A8-9929-8428888E5994}"/>
                </a:ext>
              </a:extLst>
            </p:cNvPr>
            <p:cNvSpPr/>
            <p:nvPr/>
          </p:nvSpPr>
          <p:spPr>
            <a:xfrm>
              <a:off x="4633283" y="4455887"/>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22" name="Shape 5069">
              <a:extLst>
                <a:ext uri="{FF2B5EF4-FFF2-40B4-BE49-F238E27FC236}">
                  <a16:creationId xmlns:a16="http://schemas.microsoft.com/office/drawing/2014/main" xmlns="" id="{6203C538-2D03-4213-B090-1F3391B7842C}"/>
                </a:ext>
              </a:extLst>
            </p:cNvPr>
            <p:cNvSpPr/>
            <p:nvPr/>
          </p:nvSpPr>
          <p:spPr>
            <a:xfrm>
              <a:off x="4217311" y="3171756"/>
              <a:ext cx="1160967" cy="1161260"/>
            </a:xfrm>
            <a:custGeom>
              <a:avLst/>
              <a:gdLst/>
              <a:ahLst/>
              <a:cxnLst/>
              <a:rect l="0" t="0" r="0" b="0"/>
              <a:pathLst>
                <a:path w="120000" h="120000" extrusionOk="0">
                  <a:moveTo>
                    <a:pt x="60130" y="2342"/>
                  </a:moveTo>
                  <a:lnTo>
                    <a:pt x="60130" y="2342"/>
                  </a:lnTo>
                  <a:cubicBezTo>
                    <a:pt x="25249" y="2342"/>
                    <a:pt x="0" y="27592"/>
                    <a:pt x="0" y="62212"/>
                  </a:cubicBezTo>
                  <a:cubicBezTo>
                    <a:pt x="0" y="94490"/>
                    <a:pt x="27592" y="119739"/>
                    <a:pt x="60130" y="119739"/>
                  </a:cubicBezTo>
                  <a:cubicBezTo>
                    <a:pt x="94490" y="119739"/>
                    <a:pt x="119739" y="92147"/>
                    <a:pt x="119739" y="59869"/>
                  </a:cubicBezTo>
                  <a:cubicBezTo>
                    <a:pt x="119739" y="27592"/>
                    <a:pt x="92147" y="0"/>
                    <a:pt x="60130" y="2342"/>
                  </a:cubicBezTo>
                  <a:close/>
                  <a:moveTo>
                    <a:pt x="60130" y="96832"/>
                  </a:moveTo>
                  <a:lnTo>
                    <a:pt x="60130" y="96832"/>
                  </a:lnTo>
                  <a:cubicBezTo>
                    <a:pt x="57527" y="96832"/>
                    <a:pt x="57527" y="96832"/>
                    <a:pt x="57527" y="96832"/>
                  </a:cubicBezTo>
                  <a:cubicBezTo>
                    <a:pt x="53101" y="96832"/>
                    <a:pt x="50759" y="92147"/>
                    <a:pt x="50759" y="87462"/>
                  </a:cubicBezTo>
                  <a:cubicBezTo>
                    <a:pt x="50759" y="83036"/>
                    <a:pt x="53101" y="78351"/>
                    <a:pt x="60130" y="78351"/>
                  </a:cubicBezTo>
                  <a:lnTo>
                    <a:pt x="60130" y="78351"/>
                  </a:lnTo>
                  <a:cubicBezTo>
                    <a:pt x="64555" y="80694"/>
                    <a:pt x="66898" y="83036"/>
                    <a:pt x="66898" y="87462"/>
                  </a:cubicBezTo>
                  <a:cubicBezTo>
                    <a:pt x="66898" y="94490"/>
                    <a:pt x="64555" y="96832"/>
                    <a:pt x="60130" y="96832"/>
                  </a:cubicBezTo>
                  <a:close/>
                  <a:moveTo>
                    <a:pt x="80694" y="55444"/>
                  </a:moveTo>
                  <a:lnTo>
                    <a:pt x="80694" y="55444"/>
                  </a:lnTo>
                  <a:cubicBezTo>
                    <a:pt x="78351" y="55444"/>
                    <a:pt x="76268" y="57527"/>
                    <a:pt x="73926" y="59869"/>
                  </a:cubicBezTo>
                  <a:cubicBezTo>
                    <a:pt x="69240" y="64555"/>
                    <a:pt x="69240" y="64555"/>
                    <a:pt x="69240" y="64555"/>
                  </a:cubicBezTo>
                  <a:cubicBezTo>
                    <a:pt x="66898" y="64555"/>
                    <a:pt x="66898" y="66898"/>
                    <a:pt x="66898" y="66898"/>
                  </a:cubicBezTo>
                  <a:cubicBezTo>
                    <a:pt x="64555" y="69240"/>
                    <a:pt x="64555" y="69240"/>
                    <a:pt x="64555" y="71323"/>
                  </a:cubicBezTo>
                  <a:lnTo>
                    <a:pt x="64555" y="71323"/>
                  </a:lnTo>
                  <a:cubicBezTo>
                    <a:pt x="50759" y="71323"/>
                    <a:pt x="50759" y="71323"/>
                    <a:pt x="50759" y="71323"/>
                  </a:cubicBezTo>
                  <a:lnTo>
                    <a:pt x="50759" y="71323"/>
                  </a:lnTo>
                  <a:cubicBezTo>
                    <a:pt x="50759" y="66898"/>
                    <a:pt x="50759" y="64555"/>
                    <a:pt x="53101" y="59869"/>
                  </a:cubicBezTo>
                  <a:cubicBezTo>
                    <a:pt x="57527" y="57527"/>
                    <a:pt x="64555" y="53101"/>
                    <a:pt x="64555" y="53101"/>
                  </a:cubicBezTo>
                  <a:lnTo>
                    <a:pt x="66898" y="50759"/>
                  </a:lnTo>
                  <a:cubicBezTo>
                    <a:pt x="66898" y="48156"/>
                    <a:pt x="69240" y="45813"/>
                    <a:pt x="69240" y="45813"/>
                  </a:cubicBezTo>
                  <a:cubicBezTo>
                    <a:pt x="69240" y="43731"/>
                    <a:pt x="66898" y="41648"/>
                    <a:pt x="66898" y="39045"/>
                  </a:cubicBezTo>
                  <a:cubicBezTo>
                    <a:pt x="64555" y="36702"/>
                    <a:pt x="62472" y="36702"/>
                    <a:pt x="60130" y="36702"/>
                  </a:cubicBezTo>
                  <a:cubicBezTo>
                    <a:pt x="57527" y="36702"/>
                    <a:pt x="55444" y="36702"/>
                    <a:pt x="53101" y="39045"/>
                  </a:cubicBezTo>
                  <a:cubicBezTo>
                    <a:pt x="50759" y="41648"/>
                    <a:pt x="50759" y="43731"/>
                    <a:pt x="50759" y="45813"/>
                  </a:cubicBezTo>
                  <a:cubicBezTo>
                    <a:pt x="50759" y="48156"/>
                    <a:pt x="50759" y="48156"/>
                    <a:pt x="50759" y="48156"/>
                  </a:cubicBezTo>
                  <a:cubicBezTo>
                    <a:pt x="36963" y="48156"/>
                    <a:pt x="36963" y="48156"/>
                    <a:pt x="36963" y="48156"/>
                  </a:cubicBezTo>
                  <a:cubicBezTo>
                    <a:pt x="36963" y="45813"/>
                    <a:pt x="36963" y="45813"/>
                    <a:pt x="36963" y="45813"/>
                  </a:cubicBezTo>
                  <a:cubicBezTo>
                    <a:pt x="36963" y="36702"/>
                    <a:pt x="39045" y="32017"/>
                    <a:pt x="46073" y="27592"/>
                  </a:cubicBezTo>
                  <a:cubicBezTo>
                    <a:pt x="48416" y="25249"/>
                    <a:pt x="53101" y="25249"/>
                    <a:pt x="60130" y="25249"/>
                  </a:cubicBezTo>
                  <a:cubicBezTo>
                    <a:pt x="66898" y="25249"/>
                    <a:pt x="71583" y="25249"/>
                    <a:pt x="76268" y="29934"/>
                  </a:cubicBezTo>
                  <a:cubicBezTo>
                    <a:pt x="80694" y="32017"/>
                    <a:pt x="83036" y="36702"/>
                    <a:pt x="83036" y="43731"/>
                  </a:cubicBezTo>
                  <a:cubicBezTo>
                    <a:pt x="83036" y="48156"/>
                    <a:pt x="83036" y="50759"/>
                    <a:pt x="80694" y="55444"/>
                  </a:cubicBezTo>
                  <a:close/>
                </a:path>
              </a:pathLst>
            </a:custGeom>
            <a:solidFill>
              <a:srgbClr val="D9793F"/>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7E6E6">
                    <a:lumMod val="75000"/>
                  </a:srgbClr>
                </a:solidFill>
                <a:effectLst/>
                <a:uLnTx/>
                <a:uFillTx/>
                <a:latin typeface="Roboto"/>
                <a:ea typeface="Roboto"/>
                <a:cs typeface="Roboto"/>
                <a:sym typeface="Roboto"/>
              </a:endParaRPr>
            </a:p>
          </p:txBody>
        </p:sp>
      </p:grpSp>
      <p:grpSp>
        <p:nvGrpSpPr>
          <p:cNvPr id="23" name="组合 22">
            <a:extLst>
              <a:ext uri="{FF2B5EF4-FFF2-40B4-BE49-F238E27FC236}">
                <a16:creationId xmlns:a16="http://schemas.microsoft.com/office/drawing/2014/main" xmlns="" id="{729CD756-7892-48C0-B829-A24211B10B68}"/>
              </a:ext>
            </a:extLst>
          </p:cNvPr>
          <p:cNvGrpSpPr/>
          <p:nvPr/>
        </p:nvGrpSpPr>
        <p:grpSpPr>
          <a:xfrm>
            <a:off x="1470031" y="4431668"/>
            <a:ext cx="934500" cy="1080337"/>
            <a:chOff x="1676960" y="3207344"/>
            <a:chExt cx="1125672" cy="1494282"/>
          </a:xfrm>
        </p:grpSpPr>
        <p:sp>
          <p:nvSpPr>
            <p:cNvPr id="24" name="等腰三角形 23">
              <a:extLst>
                <a:ext uri="{FF2B5EF4-FFF2-40B4-BE49-F238E27FC236}">
                  <a16:creationId xmlns:a16="http://schemas.microsoft.com/office/drawing/2014/main" xmlns="" id="{1EBD13FD-A061-44E5-9AE7-06111428A689}"/>
                </a:ext>
              </a:extLst>
            </p:cNvPr>
            <p:cNvSpPr/>
            <p:nvPr/>
          </p:nvSpPr>
          <p:spPr>
            <a:xfrm>
              <a:off x="2071431" y="4455886"/>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25" name="Freeform 90">
              <a:extLst>
                <a:ext uri="{FF2B5EF4-FFF2-40B4-BE49-F238E27FC236}">
                  <a16:creationId xmlns:a16="http://schemas.microsoft.com/office/drawing/2014/main" xmlns="" id="{46166AE8-7502-4983-B004-C96DE66BD96F}"/>
                </a:ext>
              </a:extLst>
            </p:cNvPr>
            <p:cNvSpPr>
              <a:spLocks noEditPoints="1"/>
            </p:cNvSpPr>
            <p:nvPr/>
          </p:nvSpPr>
          <p:spPr bwMode="auto">
            <a:xfrm>
              <a:off x="1676960" y="3207344"/>
              <a:ext cx="1125672" cy="1125672"/>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rgbClr val="D9793F"/>
            </a:solidFill>
            <a:ln>
              <a:noFill/>
            </a:ln>
          </p:spPr>
          <p:txBody>
            <a:bodyPr vert="horz" wrap="square" lIns="121888" tIns="60944" rIns="121888" bIns="60944" numCol="1" anchor="t" anchorCtr="0" compatLnSpc="1">
              <a:prstTxWarp prst="textNoShape">
                <a:avLst/>
              </a:prstTxWarp>
            </a:bodyPr>
            <a:lstStyle/>
            <a:p>
              <a:pPr marL="0" marR="0" lvl="0" indent="0" algn="l" defTabSz="1172078" rtl="0" eaLnBrk="1" fontAlgn="auto" latinLnBrk="0" hangingPunct="1">
                <a:lnSpc>
                  <a:spcPct val="100000"/>
                </a:lnSpc>
                <a:spcBef>
                  <a:spcPts val="0"/>
                </a:spcBef>
                <a:spcAft>
                  <a:spcPts val="0"/>
                </a:spcAft>
                <a:buClrTx/>
                <a:buSzTx/>
                <a:buFontTx/>
                <a:buNone/>
                <a:tabLst/>
                <a:defRPr/>
              </a:pPr>
              <a:endParaRPr kumimoji="0" lang="en-US" sz="3066" b="0" i="0" u="none" strike="noStrike" kern="1200" cap="none" spc="0" normalizeH="0" baseline="0" noProof="0">
                <a:ln>
                  <a:noFill/>
                </a:ln>
                <a:solidFill>
                  <a:srgbClr val="E7E6E6">
                    <a:lumMod val="75000"/>
                  </a:srgbClr>
                </a:solidFill>
                <a:effectLst/>
                <a:uLnTx/>
                <a:uFillTx/>
                <a:latin typeface="Open Sans"/>
                <a:ea typeface="+mn-ea"/>
                <a:cs typeface="+mn-cs"/>
              </a:endParaRPr>
            </a:p>
          </p:txBody>
        </p:sp>
      </p:grpSp>
      <p:sp>
        <p:nvSpPr>
          <p:cNvPr id="29" name="PA_文本框 3">
            <a:extLst>
              <a:ext uri="{FF2B5EF4-FFF2-40B4-BE49-F238E27FC236}">
                <a16:creationId xmlns:a16="http://schemas.microsoft.com/office/drawing/2014/main" xmlns="" id="{42E5307B-3571-4FA4-AE60-90EE22A5601B}"/>
              </a:ext>
            </a:extLst>
          </p:cNvPr>
          <p:cNvSpPr txBox="1">
            <a:spLocks/>
          </p:cNvSpPr>
          <p:nvPr>
            <p:custDataLst>
              <p:tags r:id="rId1"/>
            </p:custDataLst>
          </p:nvPr>
        </p:nvSpPr>
        <p:spPr>
          <a:xfrm>
            <a:off x="1180629" y="1516979"/>
            <a:ext cx="10085931" cy="2973122"/>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zh-CN" sz="240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社会交换理论</a:t>
            </a:r>
            <a:r>
              <a:rPr kumimoji="0" lang="zh-CN"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由乔治·霍曼斯提出。这一理论将人类的社会交往看成是以最大化回报，最小化付出为目标的交易</a:t>
            </a:r>
            <a:r>
              <a:rPr kumimoji="0" lang="zh-CN" altLang="zh-CN"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30000"/>
              </a:lnSpc>
              <a:spcBef>
                <a:spcPts val="0"/>
              </a:spcBef>
              <a:spcAft>
                <a:spcPts val="0"/>
              </a:spcAft>
              <a:buClrTx/>
              <a:buSzTx/>
              <a:buFontTx/>
              <a:buNone/>
              <a:tabLst/>
              <a:defRPr/>
            </a:pP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zh-CN"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根据</a:t>
            </a:r>
            <a:r>
              <a:rPr kumimoji="0" lang="zh-CN"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这一理论，如果助人能给自己带来回报，或者不帮助别人会给自己造成麻烦或不利，那助人就是明智的选择。</a:t>
            </a:r>
          </a:p>
          <a:p>
            <a:pPr marL="0" marR="0" lvl="0" indent="0" algn="just" defTabSz="914400" rtl="0" eaLnBrk="1" fontAlgn="auto" latinLnBrk="0" hangingPunct="1">
              <a:lnSpc>
                <a:spcPct val="130000"/>
              </a:lnSpc>
              <a:spcBef>
                <a:spcPts val="0"/>
              </a:spcBef>
              <a:spcAft>
                <a:spcPts val="0"/>
              </a:spcAft>
              <a:buClrTx/>
              <a:buSzTx/>
              <a:buFontTx/>
              <a:buNone/>
              <a:tabLst/>
              <a:defRPr/>
            </a:pPr>
            <a:endParaRPr kumimoji="0" lang="zh-CN" altLang="en-US" sz="2400"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xmlns="" id="{F7D0DC0C-C005-4329-97B9-92960D06C67A}"/>
              </a:ext>
            </a:extLst>
          </p:cNvPr>
          <p:cNvSpPr/>
          <p:nvPr/>
        </p:nvSpPr>
        <p:spPr>
          <a:xfrm>
            <a:off x="3438217" y="5758973"/>
            <a:ext cx="5570756" cy="652486"/>
          </a:xfrm>
          <a:prstGeom prst="rect">
            <a:avLst/>
          </a:prstGeom>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讨论焦点</a:t>
            </a:r>
            <a:r>
              <a:rPr kumimoji="0" lang="zh-CN" altLang="en-US" sz="2800" b="1" i="0" u="none" strike="noStrike" kern="1200" cap="none" spc="0" normalizeH="0" baseline="0" noProof="0" dirty="0" smtClean="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：亲社会动机</a:t>
            </a:r>
            <a:r>
              <a:rPr kumimoji="0" lang="zh-CN" altLang="en-US" sz="28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从哪里来？</a:t>
            </a:r>
          </a:p>
        </p:txBody>
      </p:sp>
    </p:spTree>
    <p:extLst>
      <p:ext uri="{BB962C8B-B14F-4D97-AF65-F5344CB8AC3E}">
        <p14:creationId xmlns:p14="http://schemas.microsoft.com/office/powerpoint/2010/main" val="3850858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矩形 13">
            <a:extLst>
              <a:ext uri="{FF2B5EF4-FFF2-40B4-BE49-F238E27FC236}">
                <a16:creationId xmlns:a16="http://schemas.microsoft.com/office/drawing/2014/main" xmlns="" id="{D6F8F5B3-5BA9-4C6B-A026-B8E1DD9AB815}"/>
              </a:ext>
            </a:extLst>
          </p:cNvPr>
          <p:cNvSpPr/>
          <p:nvPr/>
        </p:nvSpPr>
        <p:spPr>
          <a:xfrm>
            <a:off x="0" y="5512005"/>
            <a:ext cx="12192000" cy="1345994"/>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grpSp>
        <p:nvGrpSpPr>
          <p:cNvPr id="15" name="组合 14">
            <a:extLst>
              <a:ext uri="{FF2B5EF4-FFF2-40B4-BE49-F238E27FC236}">
                <a16:creationId xmlns:a16="http://schemas.microsoft.com/office/drawing/2014/main" xmlns="" id="{A893790D-5673-4582-8ED8-DD3D7464F408}"/>
              </a:ext>
            </a:extLst>
          </p:cNvPr>
          <p:cNvGrpSpPr/>
          <p:nvPr/>
        </p:nvGrpSpPr>
        <p:grpSpPr>
          <a:xfrm>
            <a:off x="9366855" y="4413045"/>
            <a:ext cx="955882" cy="1098960"/>
            <a:chOff x="6792957" y="3181587"/>
            <a:chExt cx="1151428" cy="1520041"/>
          </a:xfrm>
        </p:grpSpPr>
        <p:sp>
          <p:nvSpPr>
            <p:cNvPr id="16" name="等腰三角形 15">
              <a:extLst>
                <a:ext uri="{FF2B5EF4-FFF2-40B4-BE49-F238E27FC236}">
                  <a16:creationId xmlns:a16="http://schemas.microsoft.com/office/drawing/2014/main" xmlns="" id="{3350F785-A755-4DA0-AB53-89DD4407F709}"/>
                </a:ext>
              </a:extLst>
            </p:cNvPr>
            <p:cNvSpPr/>
            <p:nvPr/>
          </p:nvSpPr>
          <p:spPr>
            <a:xfrm>
              <a:off x="7195135" y="4455888"/>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grpSp>
          <p:nvGrpSpPr>
            <p:cNvPr id="17" name="组合 16">
              <a:extLst>
                <a:ext uri="{FF2B5EF4-FFF2-40B4-BE49-F238E27FC236}">
                  <a16:creationId xmlns:a16="http://schemas.microsoft.com/office/drawing/2014/main" xmlns="" id="{8AFBDF9D-F854-481E-9DE7-7E78828A8E9F}"/>
                </a:ext>
              </a:extLst>
            </p:cNvPr>
            <p:cNvGrpSpPr/>
            <p:nvPr/>
          </p:nvGrpSpPr>
          <p:grpSpPr>
            <a:xfrm>
              <a:off x="6792957" y="3181587"/>
              <a:ext cx="1151428" cy="1151429"/>
              <a:chOff x="5974584" y="2937647"/>
              <a:chExt cx="1151428" cy="1151429"/>
            </a:xfrm>
          </p:grpSpPr>
          <p:sp>
            <p:nvSpPr>
              <p:cNvPr id="18" name="椭圆 17">
                <a:extLst>
                  <a:ext uri="{FF2B5EF4-FFF2-40B4-BE49-F238E27FC236}">
                    <a16:creationId xmlns:a16="http://schemas.microsoft.com/office/drawing/2014/main" xmlns="" id="{0DB609FB-AEF2-4918-9E6A-278893CC02A8}"/>
                  </a:ext>
                </a:extLst>
              </p:cNvPr>
              <p:cNvSpPr/>
              <p:nvPr/>
            </p:nvSpPr>
            <p:spPr>
              <a:xfrm flipH="1">
                <a:off x="5974584" y="2937647"/>
                <a:ext cx="1151428" cy="1151429"/>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19" name="two-rectangular-speech-bubbles_21202">
                <a:extLst>
                  <a:ext uri="{FF2B5EF4-FFF2-40B4-BE49-F238E27FC236}">
                    <a16:creationId xmlns:a16="http://schemas.microsoft.com/office/drawing/2014/main" xmlns="" id="{427D8B1A-9B44-4A34-93D5-29929FB72FBD}"/>
                  </a:ext>
                </a:extLst>
              </p:cNvPr>
              <p:cNvSpPr>
                <a:spLocks noChangeAspect="1"/>
              </p:cNvSpPr>
              <p:nvPr/>
            </p:nvSpPr>
            <p:spPr bwMode="auto">
              <a:xfrm>
                <a:off x="6332372" y="3314348"/>
                <a:ext cx="435851" cy="409948"/>
              </a:xfrm>
              <a:custGeom>
                <a:avLst/>
                <a:gdLst>
                  <a:gd name="connsiteX0" fmla="*/ 0 w 581025"/>
                  <a:gd name="connsiteY0" fmla="*/ 162636 h 546495"/>
                  <a:gd name="connsiteX1" fmla="*/ 116922 w 581025"/>
                  <a:gd name="connsiteY1" fmla="*/ 162636 h 546495"/>
                  <a:gd name="connsiteX2" fmla="*/ 116922 w 581025"/>
                  <a:gd name="connsiteY2" fmla="*/ 353849 h 546495"/>
                  <a:gd name="connsiteX3" fmla="*/ 360092 w 581025"/>
                  <a:gd name="connsiteY3" fmla="*/ 353849 h 546495"/>
                  <a:gd name="connsiteX4" fmla="*/ 370852 w 581025"/>
                  <a:gd name="connsiteY4" fmla="*/ 366024 h 546495"/>
                  <a:gd name="connsiteX5" fmla="*/ 370852 w 581025"/>
                  <a:gd name="connsiteY5" fmla="*/ 439072 h 546495"/>
                  <a:gd name="connsiteX6" fmla="*/ 162831 w 581025"/>
                  <a:gd name="connsiteY6" fmla="*/ 439072 h 546495"/>
                  <a:gd name="connsiteX7" fmla="*/ 66710 w 581025"/>
                  <a:gd name="connsiteY7" fmla="*/ 546495 h 546495"/>
                  <a:gd name="connsiteX8" fmla="*/ 66710 w 581025"/>
                  <a:gd name="connsiteY8" fmla="*/ 439072 h 546495"/>
                  <a:gd name="connsiteX9" fmla="*/ 0 w 581025"/>
                  <a:gd name="connsiteY9" fmla="*/ 439072 h 546495"/>
                  <a:gd name="connsiteX10" fmla="*/ 147788 w 581025"/>
                  <a:gd name="connsiteY10" fmla="*/ 0 h 546495"/>
                  <a:gd name="connsiteX11" fmla="*/ 581025 w 581025"/>
                  <a:gd name="connsiteY11" fmla="*/ 0 h 546495"/>
                  <a:gd name="connsiteX12" fmla="*/ 581025 w 581025"/>
                  <a:gd name="connsiteY12" fmla="*/ 323051 h 546495"/>
                  <a:gd name="connsiteX13" fmla="*/ 503559 w 581025"/>
                  <a:gd name="connsiteY13" fmla="*/ 323051 h 546495"/>
                  <a:gd name="connsiteX14" fmla="*/ 503559 w 581025"/>
                  <a:gd name="connsiteY14" fmla="*/ 449120 h 546495"/>
                  <a:gd name="connsiteX15" fmla="*/ 390946 w 581025"/>
                  <a:gd name="connsiteY15" fmla="*/ 323051 h 546495"/>
                  <a:gd name="connsiteX16" fmla="*/ 147788 w 581025"/>
                  <a:gd name="connsiteY16" fmla="*/ 323051 h 54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025" h="546495">
                    <a:moveTo>
                      <a:pt x="0" y="162636"/>
                    </a:moveTo>
                    <a:lnTo>
                      <a:pt x="116922" y="162636"/>
                    </a:lnTo>
                    <a:lnTo>
                      <a:pt x="116922" y="353849"/>
                    </a:lnTo>
                    <a:lnTo>
                      <a:pt x="360092" y="353849"/>
                    </a:lnTo>
                    <a:lnTo>
                      <a:pt x="370852" y="366024"/>
                    </a:lnTo>
                    <a:lnTo>
                      <a:pt x="370852" y="439072"/>
                    </a:lnTo>
                    <a:lnTo>
                      <a:pt x="162831" y="439072"/>
                    </a:lnTo>
                    <a:lnTo>
                      <a:pt x="66710" y="546495"/>
                    </a:lnTo>
                    <a:lnTo>
                      <a:pt x="66710" y="439072"/>
                    </a:lnTo>
                    <a:lnTo>
                      <a:pt x="0" y="439072"/>
                    </a:lnTo>
                    <a:close/>
                    <a:moveTo>
                      <a:pt x="147788" y="0"/>
                    </a:moveTo>
                    <a:lnTo>
                      <a:pt x="581025" y="0"/>
                    </a:lnTo>
                    <a:lnTo>
                      <a:pt x="581025" y="323051"/>
                    </a:lnTo>
                    <a:lnTo>
                      <a:pt x="503559" y="323051"/>
                    </a:lnTo>
                    <a:lnTo>
                      <a:pt x="503559" y="449120"/>
                    </a:lnTo>
                    <a:lnTo>
                      <a:pt x="390946" y="323051"/>
                    </a:lnTo>
                    <a:lnTo>
                      <a:pt x="147788" y="323051"/>
                    </a:lnTo>
                    <a:close/>
                  </a:path>
                </a:pathLst>
              </a:custGeom>
              <a:solidFill>
                <a:schemeClr val="bg1"/>
              </a:solidFill>
              <a:ln>
                <a:noFill/>
              </a:ln>
            </p:spPr>
          </p:sp>
        </p:grpSp>
      </p:grpSp>
      <p:grpSp>
        <p:nvGrpSpPr>
          <p:cNvPr id="20" name="组合 19">
            <a:extLst>
              <a:ext uri="{FF2B5EF4-FFF2-40B4-BE49-F238E27FC236}">
                <a16:creationId xmlns:a16="http://schemas.microsoft.com/office/drawing/2014/main" xmlns="" id="{49C71E66-6546-476F-A420-10F0DD6219E0}"/>
              </a:ext>
            </a:extLst>
          </p:cNvPr>
          <p:cNvGrpSpPr/>
          <p:nvPr/>
        </p:nvGrpSpPr>
        <p:grpSpPr>
          <a:xfrm>
            <a:off x="5201644" y="4356263"/>
            <a:ext cx="963801" cy="1106067"/>
            <a:chOff x="4217311" y="3171756"/>
            <a:chExt cx="1160967" cy="1529871"/>
          </a:xfrm>
        </p:grpSpPr>
        <p:sp>
          <p:nvSpPr>
            <p:cNvPr id="21" name="等腰三角形 20">
              <a:extLst>
                <a:ext uri="{FF2B5EF4-FFF2-40B4-BE49-F238E27FC236}">
                  <a16:creationId xmlns:a16="http://schemas.microsoft.com/office/drawing/2014/main" xmlns="" id="{99FED7CC-B585-41A8-9929-8428888E5994}"/>
                </a:ext>
              </a:extLst>
            </p:cNvPr>
            <p:cNvSpPr/>
            <p:nvPr/>
          </p:nvSpPr>
          <p:spPr>
            <a:xfrm>
              <a:off x="4633283" y="4455887"/>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22" name="Shape 5069">
              <a:extLst>
                <a:ext uri="{FF2B5EF4-FFF2-40B4-BE49-F238E27FC236}">
                  <a16:creationId xmlns:a16="http://schemas.microsoft.com/office/drawing/2014/main" xmlns="" id="{6203C538-2D03-4213-B090-1F3391B7842C}"/>
                </a:ext>
              </a:extLst>
            </p:cNvPr>
            <p:cNvSpPr/>
            <p:nvPr/>
          </p:nvSpPr>
          <p:spPr>
            <a:xfrm>
              <a:off x="4217311" y="3171756"/>
              <a:ext cx="1160967" cy="1161260"/>
            </a:xfrm>
            <a:custGeom>
              <a:avLst/>
              <a:gdLst/>
              <a:ahLst/>
              <a:cxnLst/>
              <a:rect l="0" t="0" r="0" b="0"/>
              <a:pathLst>
                <a:path w="120000" h="120000" extrusionOk="0">
                  <a:moveTo>
                    <a:pt x="60130" y="2342"/>
                  </a:moveTo>
                  <a:lnTo>
                    <a:pt x="60130" y="2342"/>
                  </a:lnTo>
                  <a:cubicBezTo>
                    <a:pt x="25249" y="2342"/>
                    <a:pt x="0" y="27592"/>
                    <a:pt x="0" y="62212"/>
                  </a:cubicBezTo>
                  <a:cubicBezTo>
                    <a:pt x="0" y="94490"/>
                    <a:pt x="27592" y="119739"/>
                    <a:pt x="60130" y="119739"/>
                  </a:cubicBezTo>
                  <a:cubicBezTo>
                    <a:pt x="94490" y="119739"/>
                    <a:pt x="119739" y="92147"/>
                    <a:pt x="119739" y="59869"/>
                  </a:cubicBezTo>
                  <a:cubicBezTo>
                    <a:pt x="119739" y="27592"/>
                    <a:pt x="92147" y="0"/>
                    <a:pt x="60130" y="2342"/>
                  </a:cubicBezTo>
                  <a:close/>
                  <a:moveTo>
                    <a:pt x="60130" y="96832"/>
                  </a:moveTo>
                  <a:lnTo>
                    <a:pt x="60130" y="96832"/>
                  </a:lnTo>
                  <a:cubicBezTo>
                    <a:pt x="57527" y="96832"/>
                    <a:pt x="57527" y="96832"/>
                    <a:pt x="57527" y="96832"/>
                  </a:cubicBezTo>
                  <a:cubicBezTo>
                    <a:pt x="53101" y="96832"/>
                    <a:pt x="50759" y="92147"/>
                    <a:pt x="50759" y="87462"/>
                  </a:cubicBezTo>
                  <a:cubicBezTo>
                    <a:pt x="50759" y="83036"/>
                    <a:pt x="53101" y="78351"/>
                    <a:pt x="60130" y="78351"/>
                  </a:cubicBezTo>
                  <a:lnTo>
                    <a:pt x="60130" y="78351"/>
                  </a:lnTo>
                  <a:cubicBezTo>
                    <a:pt x="64555" y="80694"/>
                    <a:pt x="66898" y="83036"/>
                    <a:pt x="66898" y="87462"/>
                  </a:cubicBezTo>
                  <a:cubicBezTo>
                    <a:pt x="66898" y="94490"/>
                    <a:pt x="64555" y="96832"/>
                    <a:pt x="60130" y="96832"/>
                  </a:cubicBezTo>
                  <a:close/>
                  <a:moveTo>
                    <a:pt x="80694" y="55444"/>
                  </a:moveTo>
                  <a:lnTo>
                    <a:pt x="80694" y="55444"/>
                  </a:lnTo>
                  <a:cubicBezTo>
                    <a:pt x="78351" y="55444"/>
                    <a:pt x="76268" y="57527"/>
                    <a:pt x="73926" y="59869"/>
                  </a:cubicBezTo>
                  <a:cubicBezTo>
                    <a:pt x="69240" y="64555"/>
                    <a:pt x="69240" y="64555"/>
                    <a:pt x="69240" y="64555"/>
                  </a:cubicBezTo>
                  <a:cubicBezTo>
                    <a:pt x="66898" y="64555"/>
                    <a:pt x="66898" y="66898"/>
                    <a:pt x="66898" y="66898"/>
                  </a:cubicBezTo>
                  <a:cubicBezTo>
                    <a:pt x="64555" y="69240"/>
                    <a:pt x="64555" y="69240"/>
                    <a:pt x="64555" y="71323"/>
                  </a:cubicBezTo>
                  <a:lnTo>
                    <a:pt x="64555" y="71323"/>
                  </a:lnTo>
                  <a:cubicBezTo>
                    <a:pt x="50759" y="71323"/>
                    <a:pt x="50759" y="71323"/>
                    <a:pt x="50759" y="71323"/>
                  </a:cubicBezTo>
                  <a:lnTo>
                    <a:pt x="50759" y="71323"/>
                  </a:lnTo>
                  <a:cubicBezTo>
                    <a:pt x="50759" y="66898"/>
                    <a:pt x="50759" y="64555"/>
                    <a:pt x="53101" y="59869"/>
                  </a:cubicBezTo>
                  <a:cubicBezTo>
                    <a:pt x="57527" y="57527"/>
                    <a:pt x="64555" y="53101"/>
                    <a:pt x="64555" y="53101"/>
                  </a:cubicBezTo>
                  <a:lnTo>
                    <a:pt x="66898" y="50759"/>
                  </a:lnTo>
                  <a:cubicBezTo>
                    <a:pt x="66898" y="48156"/>
                    <a:pt x="69240" y="45813"/>
                    <a:pt x="69240" y="45813"/>
                  </a:cubicBezTo>
                  <a:cubicBezTo>
                    <a:pt x="69240" y="43731"/>
                    <a:pt x="66898" y="41648"/>
                    <a:pt x="66898" y="39045"/>
                  </a:cubicBezTo>
                  <a:cubicBezTo>
                    <a:pt x="64555" y="36702"/>
                    <a:pt x="62472" y="36702"/>
                    <a:pt x="60130" y="36702"/>
                  </a:cubicBezTo>
                  <a:cubicBezTo>
                    <a:pt x="57527" y="36702"/>
                    <a:pt x="55444" y="36702"/>
                    <a:pt x="53101" y="39045"/>
                  </a:cubicBezTo>
                  <a:cubicBezTo>
                    <a:pt x="50759" y="41648"/>
                    <a:pt x="50759" y="43731"/>
                    <a:pt x="50759" y="45813"/>
                  </a:cubicBezTo>
                  <a:cubicBezTo>
                    <a:pt x="50759" y="48156"/>
                    <a:pt x="50759" y="48156"/>
                    <a:pt x="50759" y="48156"/>
                  </a:cubicBezTo>
                  <a:cubicBezTo>
                    <a:pt x="36963" y="48156"/>
                    <a:pt x="36963" y="48156"/>
                    <a:pt x="36963" y="48156"/>
                  </a:cubicBezTo>
                  <a:cubicBezTo>
                    <a:pt x="36963" y="45813"/>
                    <a:pt x="36963" y="45813"/>
                    <a:pt x="36963" y="45813"/>
                  </a:cubicBezTo>
                  <a:cubicBezTo>
                    <a:pt x="36963" y="36702"/>
                    <a:pt x="39045" y="32017"/>
                    <a:pt x="46073" y="27592"/>
                  </a:cubicBezTo>
                  <a:cubicBezTo>
                    <a:pt x="48416" y="25249"/>
                    <a:pt x="53101" y="25249"/>
                    <a:pt x="60130" y="25249"/>
                  </a:cubicBezTo>
                  <a:cubicBezTo>
                    <a:pt x="66898" y="25249"/>
                    <a:pt x="71583" y="25249"/>
                    <a:pt x="76268" y="29934"/>
                  </a:cubicBezTo>
                  <a:cubicBezTo>
                    <a:pt x="80694" y="32017"/>
                    <a:pt x="83036" y="36702"/>
                    <a:pt x="83036" y="43731"/>
                  </a:cubicBezTo>
                  <a:cubicBezTo>
                    <a:pt x="83036" y="48156"/>
                    <a:pt x="83036" y="50759"/>
                    <a:pt x="80694" y="55444"/>
                  </a:cubicBezTo>
                  <a:close/>
                </a:path>
              </a:pathLst>
            </a:custGeom>
            <a:solidFill>
              <a:srgbClr val="D9793F"/>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7E6E6">
                    <a:lumMod val="75000"/>
                  </a:srgbClr>
                </a:solidFill>
                <a:effectLst/>
                <a:uLnTx/>
                <a:uFillTx/>
                <a:latin typeface="Roboto"/>
                <a:ea typeface="Roboto"/>
                <a:cs typeface="Roboto"/>
                <a:sym typeface="Roboto"/>
              </a:endParaRPr>
            </a:p>
          </p:txBody>
        </p:sp>
      </p:grpSp>
      <p:grpSp>
        <p:nvGrpSpPr>
          <p:cNvPr id="23" name="组合 22">
            <a:extLst>
              <a:ext uri="{FF2B5EF4-FFF2-40B4-BE49-F238E27FC236}">
                <a16:creationId xmlns:a16="http://schemas.microsoft.com/office/drawing/2014/main" xmlns="" id="{729CD756-7892-48C0-B829-A24211B10B68}"/>
              </a:ext>
            </a:extLst>
          </p:cNvPr>
          <p:cNvGrpSpPr/>
          <p:nvPr/>
        </p:nvGrpSpPr>
        <p:grpSpPr>
          <a:xfrm>
            <a:off x="1470031" y="4431668"/>
            <a:ext cx="934500" cy="1080337"/>
            <a:chOff x="1676960" y="3207344"/>
            <a:chExt cx="1125672" cy="1494282"/>
          </a:xfrm>
        </p:grpSpPr>
        <p:sp>
          <p:nvSpPr>
            <p:cNvPr id="24" name="等腰三角形 23">
              <a:extLst>
                <a:ext uri="{FF2B5EF4-FFF2-40B4-BE49-F238E27FC236}">
                  <a16:creationId xmlns:a16="http://schemas.microsoft.com/office/drawing/2014/main" xmlns="" id="{1EBD13FD-A061-44E5-9AE7-06111428A689}"/>
                </a:ext>
              </a:extLst>
            </p:cNvPr>
            <p:cNvSpPr/>
            <p:nvPr/>
          </p:nvSpPr>
          <p:spPr>
            <a:xfrm>
              <a:off x="2071431" y="4455886"/>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25" name="Freeform 90">
              <a:extLst>
                <a:ext uri="{FF2B5EF4-FFF2-40B4-BE49-F238E27FC236}">
                  <a16:creationId xmlns:a16="http://schemas.microsoft.com/office/drawing/2014/main" xmlns="" id="{46166AE8-7502-4983-B004-C96DE66BD96F}"/>
                </a:ext>
              </a:extLst>
            </p:cNvPr>
            <p:cNvSpPr>
              <a:spLocks noEditPoints="1"/>
            </p:cNvSpPr>
            <p:nvPr/>
          </p:nvSpPr>
          <p:spPr bwMode="auto">
            <a:xfrm>
              <a:off x="1676960" y="3207344"/>
              <a:ext cx="1125672" cy="1125672"/>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rgbClr val="D9793F"/>
            </a:solidFill>
            <a:ln>
              <a:noFill/>
            </a:ln>
          </p:spPr>
          <p:txBody>
            <a:bodyPr vert="horz" wrap="square" lIns="121888" tIns="60944" rIns="121888" bIns="60944" numCol="1" anchor="t" anchorCtr="0" compatLnSpc="1">
              <a:prstTxWarp prst="textNoShape">
                <a:avLst/>
              </a:prstTxWarp>
            </a:bodyPr>
            <a:lstStyle/>
            <a:p>
              <a:pPr marL="0" marR="0" lvl="0" indent="0" algn="l" defTabSz="1172078" rtl="0" eaLnBrk="1" fontAlgn="auto" latinLnBrk="0" hangingPunct="1">
                <a:lnSpc>
                  <a:spcPct val="100000"/>
                </a:lnSpc>
                <a:spcBef>
                  <a:spcPts val="0"/>
                </a:spcBef>
                <a:spcAft>
                  <a:spcPts val="0"/>
                </a:spcAft>
                <a:buClrTx/>
                <a:buSzTx/>
                <a:buFontTx/>
                <a:buNone/>
                <a:tabLst/>
                <a:defRPr/>
              </a:pPr>
              <a:endParaRPr kumimoji="0" lang="en-US" sz="3066" b="0" i="0" u="none" strike="noStrike" kern="1200" cap="none" spc="0" normalizeH="0" baseline="0" noProof="0">
                <a:ln>
                  <a:noFill/>
                </a:ln>
                <a:solidFill>
                  <a:srgbClr val="E7E6E6">
                    <a:lumMod val="75000"/>
                  </a:srgbClr>
                </a:solidFill>
                <a:effectLst/>
                <a:uLnTx/>
                <a:uFillTx/>
                <a:latin typeface="Open Sans"/>
                <a:ea typeface="+mn-ea"/>
                <a:cs typeface="+mn-cs"/>
              </a:endParaRPr>
            </a:p>
          </p:txBody>
        </p:sp>
      </p:grpSp>
      <p:sp>
        <p:nvSpPr>
          <p:cNvPr id="30" name="PA_文本框 3">
            <a:extLst>
              <a:ext uri="{FF2B5EF4-FFF2-40B4-BE49-F238E27FC236}">
                <a16:creationId xmlns:a16="http://schemas.microsoft.com/office/drawing/2014/main" xmlns="" id="{D4D733B7-C034-40C6-8C0D-239E89C28B66}"/>
              </a:ext>
            </a:extLst>
          </p:cNvPr>
          <p:cNvSpPr txBox="1">
            <a:spLocks/>
          </p:cNvSpPr>
          <p:nvPr>
            <p:custDataLst>
              <p:tags r:id="rId1"/>
            </p:custDataLst>
          </p:nvPr>
        </p:nvSpPr>
        <p:spPr>
          <a:xfrm>
            <a:off x="1684962" y="1468945"/>
            <a:ext cx="8815227" cy="3046988"/>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社会规范理论</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认为，</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除建立在社会交换之上的互惠原则之外，每个社会中都存在着一定范围或程度的社会责任规范。社会责任规范要求人们去帮助真正需要帮助的人而不计较回报。</a:t>
            </a: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xmlns="" id="{F7D0DC0C-C005-4329-97B9-92960D06C67A}"/>
              </a:ext>
            </a:extLst>
          </p:cNvPr>
          <p:cNvSpPr/>
          <p:nvPr/>
        </p:nvSpPr>
        <p:spPr>
          <a:xfrm>
            <a:off x="3438217" y="5758973"/>
            <a:ext cx="5570756" cy="652486"/>
          </a:xfrm>
          <a:prstGeom prst="rect">
            <a:avLst/>
          </a:prstGeom>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讨论焦点</a:t>
            </a:r>
            <a:r>
              <a:rPr kumimoji="0" lang="zh-CN" altLang="en-US" sz="2800" b="1" i="0" u="none" strike="noStrike" kern="1200" cap="none" spc="0" normalizeH="0" baseline="0" noProof="0" dirty="0" smtClean="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：亲社会动机</a:t>
            </a:r>
            <a:r>
              <a:rPr kumimoji="0" lang="zh-CN" altLang="en-US" sz="28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从哪里来？</a:t>
            </a:r>
          </a:p>
        </p:txBody>
      </p:sp>
    </p:spTree>
    <p:extLst>
      <p:ext uri="{BB962C8B-B14F-4D97-AF65-F5344CB8AC3E}">
        <p14:creationId xmlns:p14="http://schemas.microsoft.com/office/powerpoint/2010/main" val="239735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矩形 13">
            <a:extLst>
              <a:ext uri="{FF2B5EF4-FFF2-40B4-BE49-F238E27FC236}">
                <a16:creationId xmlns:a16="http://schemas.microsoft.com/office/drawing/2014/main" xmlns="" id="{D6F8F5B3-5BA9-4C6B-A026-B8E1DD9AB815}"/>
              </a:ext>
            </a:extLst>
          </p:cNvPr>
          <p:cNvSpPr/>
          <p:nvPr/>
        </p:nvSpPr>
        <p:spPr>
          <a:xfrm>
            <a:off x="0" y="5512005"/>
            <a:ext cx="12192000" cy="1345994"/>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grpSp>
        <p:nvGrpSpPr>
          <p:cNvPr id="15" name="组合 14">
            <a:extLst>
              <a:ext uri="{FF2B5EF4-FFF2-40B4-BE49-F238E27FC236}">
                <a16:creationId xmlns:a16="http://schemas.microsoft.com/office/drawing/2014/main" xmlns="" id="{A893790D-5673-4582-8ED8-DD3D7464F408}"/>
              </a:ext>
            </a:extLst>
          </p:cNvPr>
          <p:cNvGrpSpPr/>
          <p:nvPr/>
        </p:nvGrpSpPr>
        <p:grpSpPr>
          <a:xfrm>
            <a:off x="9366855" y="4413045"/>
            <a:ext cx="955882" cy="1098960"/>
            <a:chOff x="6792957" y="3181587"/>
            <a:chExt cx="1151428" cy="1520041"/>
          </a:xfrm>
        </p:grpSpPr>
        <p:sp>
          <p:nvSpPr>
            <p:cNvPr id="16" name="等腰三角形 15">
              <a:extLst>
                <a:ext uri="{FF2B5EF4-FFF2-40B4-BE49-F238E27FC236}">
                  <a16:creationId xmlns:a16="http://schemas.microsoft.com/office/drawing/2014/main" xmlns="" id="{3350F785-A755-4DA0-AB53-89DD4407F709}"/>
                </a:ext>
              </a:extLst>
            </p:cNvPr>
            <p:cNvSpPr/>
            <p:nvPr/>
          </p:nvSpPr>
          <p:spPr>
            <a:xfrm>
              <a:off x="7195135" y="4455888"/>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grpSp>
          <p:nvGrpSpPr>
            <p:cNvPr id="17" name="组合 16">
              <a:extLst>
                <a:ext uri="{FF2B5EF4-FFF2-40B4-BE49-F238E27FC236}">
                  <a16:creationId xmlns:a16="http://schemas.microsoft.com/office/drawing/2014/main" xmlns="" id="{8AFBDF9D-F854-481E-9DE7-7E78828A8E9F}"/>
                </a:ext>
              </a:extLst>
            </p:cNvPr>
            <p:cNvGrpSpPr/>
            <p:nvPr/>
          </p:nvGrpSpPr>
          <p:grpSpPr>
            <a:xfrm>
              <a:off x="6792957" y="3181587"/>
              <a:ext cx="1151428" cy="1151429"/>
              <a:chOff x="5974584" y="2937647"/>
              <a:chExt cx="1151428" cy="1151429"/>
            </a:xfrm>
          </p:grpSpPr>
          <p:sp>
            <p:nvSpPr>
              <p:cNvPr id="18" name="椭圆 17">
                <a:extLst>
                  <a:ext uri="{FF2B5EF4-FFF2-40B4-BE49-F238E27FC236}">
                    <a16:creationId xmlns:a16="http://schemas.microsoft.com/office/drawing/2014/main" xmlns="" id="{0DB609FB-AEF2-4918-9E6A-278893CC02A8}"/>
                  </a:ext>
                </a:extLst>
              </p:cNvPr>
              <p:cNvSpPr/>
              <p:nvPr/>
            </p:nvSpPr>
            <p:spPr>
              <a:xfrm flipH="1">
                <a:off x="5974584" y="2937647"/>
                <a:ext cx="1151428" cy="1151429"/>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19" name="two-rectangular-speech-bubbles_21202">
                <a:extLst>
                  <a:ext uri="{FF2B5EF4-FFF2-40B4-BE49-F238E27FC236}">
                    <a16:creationId xmlns:a16="http://schemas.microsoft.com/office/drawing/2014/main" xmlns="" id="{427D8B1A-9B44-4A34-93D5-29929FB72FBD}"/>
                  </a:ext>
                </a:extLst>
              </p:cNvPr>
              <p:cNvSpPr>
                <a:spLocks noChangeAspect="1"/>
              </p:cNvSpPr>
              <p:nvPr/>
            </p:nvSpPr>
            <p:spPr bwMode="auto">
              <a:xfrm>
                <a:off x="6332372" y="3314348"/>
                <a:ext cx="435851" cy="409948"/>
              </a:xfrm>
              <a:custGeom>
                <a:avLst/>
                <a:gdLst>
                  <a:gd name="connsiteX0" fmla="*/ 0 w 581025"/>
                  <a:gd name="connsiteY0" fmla="*/ 162636 h 546495"/>
                  <a:gd name="connsiteX1" fmla="*/ 116922 w 581025"/>
                  <a:gd name="connsiteY1" fmla="*/ 162636 h 546495"/>
                  <a:gd name="connsiteX2" fmla="*/ 116922 w 581025"/>
                  <a:gd name="connsiteY2" fmla="*/ 353849 h 546495"/>
                  <a:gd name="connsiteX3" fmla="*/ 360092 w 581025"/>
                  <a:gd name="connsiteY3" fmla="*/ 353849 h 546495"/>
                  <a:gd name="connsiteX4" fmla="*/ 370852 w 581025"/>
                  <a:gd name="connsiteY4" fmla="*/ 366024 h 546495"/>
                  <a:gd name="connsiteX5" fmla="*/ 370852 w 581025"/>
                  <a:gd name="connsiteY5" fmla="*/ 439072 h 546495"/>
                  <a:gd name="connsiteX6" fmla="*/ 162831 w 581025"/>
                  <a:gd name="connsiteY6" fmla="*/ 439072 h 546495"/>
                  <a:gd name="connsiteX7" fmla="*/ 66710 w 581025"/>
                  <a:gd name="connsiteY7" fmla="*/ 546495 h 546495"/>
                  <a:gd name="connsiteX8" fmla="*/ 66710 w 581025"/>
                  <a:gd name="connsiteY8" fmla="*/ 439072 h 546495"/>
                  <a:gd name="connsiteX9" fmla="*/ 0 w 581025"/>
                  <a:gd name="connsiteY9" fmla="*/ 439072 h 546495"/>
                  <a:gd name="connsiteX10" fmla="*/ 147788 w 581025"/>
                  <a:gd name="connsiteY10" fmla="*/ 0 h 546495"/>
                  <a:gd name="connsiteX11" fmla="*/ 581025 w 581025"/>
                  <a:gd name="connsiteY11" fmla="*/ 0 h 546495"/>
                  <a:gd name="connsiteX12" fmla="*/ 581025 w 581025"/>
                  <a:gd name="connsiteY12" fmla="*/ 323051 h 546495"/>
                  <a:gd name="connsiteX13" fmla="*/ 503559 w 581025"/>
                  <a:gd name="connsiteY13" fmla="*/ 323051 h 546495"/>
                  <a:gd name="connsiteX14" fmla="*/ 503559 w 581025"/>
                  <a:gd name="connsiteY14" fmla="*/ 449120 h 546495"/>
                  <a:gd name="connsiteX15" fmla="*/ 390946 w 581025"/>
                  <a:gd name="connsiteY15" fmla="*/ 323051 h 546495"/>
                  <a:gd name="connsiteX16" fmla="*/ 147788 w 581025"/>
                  <a:gd name="connsiteY16" fmla="*/ 323051 h 54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025" h="546495">
                    <a:moveTo>
                      <a:pt x="0" y="162636"/>
                    </a:moveTo>
                    <a:lnTo>
                      <a:pt x="116922" y="162636"/>
                    </a:lnTo>
                    <a:lnTo>
                      <a:pt x="116922" y="353849"/>
                    </a:lnTo>
                    <a:lnTo>
                      <a:pt x="360092" y="353849"/>
                    </a:lnTo>
                    <a:lnTo>
                      <a:pt x="370852" y="366024"/>
                    </a:lnTo>
                    <a:lnTo>
                      <a:pt x="370852" y="439072"/>
                    </a:lnTo>
                    <a:lnTo>
                      <a:pt x="162831" y="439072"/>
                    </a:lnTo>
                    <a:lnTo>
                      <a:pt x="66710" y="546495"/>
                    </a:lnTo>
                    <a:lnTo>
                      <a:pt x="66710" y="439072"/>
                    </a:lnTo>
                    <a:lnTo>
                      <a:pt x="0" y="439072"/>
                    </a:lnTo>
                    <a:close/>
                    <a:moveTo>
                      <a:pt x="147788" y="0"/>
                    </a:moveTo>
                    <a:lnTo>
                      <a:pt x="581025" y="0"/>
                    </a:lnTo>
                    <a:lnTo>
                      <a:pt x="581025" y="323051"/>
                    </a:lnTo>
                    <a:lnTo>
                      <a:pt x="503559" y="323051"/>
                    </a:lnTo>
                    <a:lnTo>
                      <a:pt x="503559" y="449120"/>
                    </a:lnTo>
                    <a:lnTo>
                      <a:pt x="390946" y="323051"/>
                    </a:lnTo>
                    <a:lnTo>
                      <a:pt x="147788" y="323051"/>
                    </a:lnTo>
                    <a:close/>
                  </a:path>
                </a:pathLst>
              </a:custGeom>
              <a:solidFill>
                <a:schemeClr val="bg1"/>
              </a:solidFill>
              <a:ln>
                <a:noFill/>
              </a:ln>
            </p:spPr>
          </p:sp>
        </p:grpSp>
      </p:grpSp>
      <p:grpSp>
        <p:nvGrpSpPr>
          <p:cNvPr id="20" name="组合 19">
            <a:extLst>
              <a:ext uri="{FF2B5EF4-FFF2-40B4-BE49-F238E27FC236}">
                <a16:creationId xmlns:a16="http://schemas.microsoft.com/office/drawing/2014/main" xmlns="" id="{49C71E66-6546-476F-A420-10F0DD6219E0}"/>
              </a:ext>
            </a:extLst>
          </p:cNvPr>
          <p:cNvGrpSpPr/>
          <p:nvPr/>
        </p:nvGrpSpPr>
        <p:grpSpPr>
          <a:xfrm>
            <a:off x="5201644" y="4356263"/>
            <a:ext cx="963801" cy="1106067"/>
            <a:chOff x="4217311" y="3171756"/>
            <a:chExt cx="1160967" cy="1529871"/>
          </a:xfrm>
        </p:grpSpPr>
        <p:sp>
          <p:nvSpPr>
            <p:cNvPr id="21" name="等腰三角形 20">
              <a:extLst>
                <a:ext uri="{FF2B5EF4-FFF2-40B4-BE49-F238E27FC236}">
                  <a16:creationId xmlns:a16="http://schemas.microsoft.com/office/drawing/2014/main" xmlns="" id="{99FED7CC-B585-41A8-9929-8428888E5994}"/>
                </a:ext>
              </a:extLst>
            </p:cNvPr>
            <p:cNvSpPr/>
            <p:nvPr/>
          </p:nvSpPr>
          <p:spPr>
            <a:xfrm>
              <a:off x="4633283" y="4455887"/>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22" name="Shape 5069">
              <a:extLst>
                <a:ext uri="{FF2B5EF4-FFF2-40B4-BE49-F238E27FC236}">
                  <a16:creationId xmlns:a16="http://schemas.microsoft.com/office/drawing/2014/main" xmlns="" id="{6203C538-2D03-4213-B090-1F3391B7842C}"/>
                </a:ext>
              </a:extLst>
            </p:cNvPr>
            <p:cNvSpPr/>
            <p:nvPr/>
          </p:nvSpPr>
          <p:spPr>
            <a:xfrm>
              <a:off x="4217311" y="3171756"/>
              <a:ext cx="1160967" cy="1161260"/>
            </a:xfrm>
            <a:custGeom>
              <a:avLst/>
              <a:gdLst/>
              <a:ahLst/>
              <a:cxnLst/>
              <a:rect l="0" t="0" r="0" b="0"/>
              <a:pathLst>
                <a:path w="120000" h="120000" extrusionOk="0">
                  <a:moveTo>
                    <a:pt x="60130" y="2342"/>
                  </a:moveTo>
                  <a:lnTo>
                    <a:pt x="60130" y="2342"/>
                  </a:lnTo>
                  <a:cubicBezTo>
                    <a:pt x="25249" y="2342"/>
                    <a:pt x="0" y="27592"/>
                    <a:pt x="0" y="62212"/>
                  </a:cubicBezTo>
                  <a:cubicBezTo>
                    <a:pt x="0" y="94490"/>
                    <a:pt x="27592" y="119739"/>
                    <a:pt x="60130" y="119739"/>
                  </a:cubicBezTo>
                  <a:cubicBezTo>
                    <a:pt x="94490" y="119739"/>
                    <a:pt x="119739" y="92147"/>
                    <a:pt x="119739" y="59869"/>
                  </a:cubicBezTo>
                  <a:cubicBezTo>
                    <a:pt x="119739" y="27592"/>
                    <a:pt x="92147" y="0"/>
                    <a:pt x="60130" y="2342"/>
                  </a:cubicBezTo>
                  <a:close/>
                  <a:moveTo>
                    <a:pt x="60130" y="96832"/>
                  </a:moveTo>
                  <a:lnTo>
                    <a:pt x="60130" y="96832"/>
                  </a:lnTo>
                  <a:cubicBezTo>
                    <a:pt x="57527" y="96832"/>
                    <a:pt x="57527" y="96832"/>
                    <a:pt x="57527" y="96832"/>
                  </a:cubicBezTo>
                  <a:cubicBezTo>
                    <a:pt x="53101" y="96832"/>
                    <a:pt x="50759" y="92147"/>
                    <a:pt x="50759" y="87462"/>
                  </a:cubicBezTo>
                  <a:cubicBezTo>
                    <a:pt x="50759" y="83036"/>
                    <a:pt x="53101" y="78351"/>
                    <a:pt x="60130" y="78351"/>
                  </a:cubicBezTo>
                  <a:lnTo>
                    <a:pt x="60130" y="78351"/>
                  </a:lnTo>
                  <a:cubicBezTo>
                    <a:pt x="64555" y="80694"/>
                    <a:pt x="66898" y="83036"/>
                    <a:pt x="66898" y="87462"/>
                  </a:cubicBezTo>
                  <a:cubicBezTo>
                    <a:pt x="66898" y="94490"/>
                    <a:pt x="64555" y="96832"/>
                    <a:pt x="60130" y="96832"/>
                  </a:cubicBezTo>
                  <a:close/>
                  <a:moveTo>
                    <a:pt x="80694" y="55444"/>
                  </a:moveTo>
                  <a:lnTo>
                    <a:pt x="80694" y="55444"/>
                  </a:lnTo>
                  <a:cubicBezTo>
                    <a:pt x="78351" y="55444"/>
                    <a:pt x="76268" y="57527"/>
                    <a:pt x="73926" y="59869"/>
                  </a:cubicBezTo>
                  <a:cubicBezTo>
                    <a:pt x="69240" y="64555"/>
                    <a:pt x="69240" y="64555"/>
                    <a:pt x="69240" y="64555"/>
                  </a:cubicBezTo>
                  <a:cubicBezTo>
                    <a:pt x="66898" y="64555"/>
                    <a:pt x="66898" y="66898"/>
                    <a:pt x="66898" y="66898"/>
                  </a:cubicBezTo>
                  <a:cubicBezTo>
                    <a:pt x="64555" y="69240"/>
                    <a:pt x="64555" y="69240"/>
                    <a:pt x="64555" y="71323"/>
                  </a:cubicBezTo>
                  <a:lnTo>
                    <a:pt x="64555" y="71323"/>
                  </a:lnTo>
                  <a:cubicBezTo>
                    <a:pt x="50759" y="71323"/>
                    <a:pt x="50759" y="71323"/>
                    <a:pt x="50759" y="71323"/>
                  </a:cubicBezTo>
                  <a:lnTo>
                    <a:pt x="50759" y="71323"/>
                  </a:lnTo>
                  <a:cubicBezTo>
                    <a:pt x="50759" y="66898"/>
                    <a:pt x="50759" y="64555"/>
                    <a:pt x="53101" y="59869"/>
                  </a:cubicBezTo>
                  <a:cubicBezTo>
                    <a:pt x="57527" y="57527"/>
                    <a:pt x="64555" y="53101"/>
                    <a:pt x="64555" y="53101"/>
                  </a:cubicBezTo>
                  <a:lnTo>
                    <a:pt x="66898" y="50759"/>
                  </a:lnTo>
                  <a:cubicBezTo>
                    <a:pt x="66898" y="48156"/>
                    <a:pt x="69240" y="45813"/>
                    <a:pt x="69240" y="45813"/>
                  </a:cubicBezTo>
                  <a:cubicBezTo>
                    <a:pt x="69240" y="43731"/>
                    <a:pt x="66898" y="41648"/>
                    <a:pt x="66898" y="39045"/>
                  </a:cubicBezTo>
                  <a:cubicBezTo>
                    <a:pt x="64555" y="36702"/>
                    <a:pt x="62472" y="36702"/>
                    <a:pt x="60130" y="36702"/>
                  </a:cubicBezTo>
                  <a:cubicBezTo>
                    <a:pt x="57527" y="36702"/>
                    <a:pt x="55444" y="36702"/>
                    <a:pt x="53101" y="39045"/>
                  </a:cubicBezTo>
                  <a:cubicBezTo>
                    <a:pt x="50759" y="41648"/>
                    <a:pt x="50759" y="43731"/>
                    <a:pt x="50759" y="45813"/>
                  </a:cubicBezTo>
                  <a:cubicBezTo>
                    <a:pt x="50759" y="48156"/>
                    <a:pt x="50759" y="48156"/>
                    <a:pt x="50759" y="48156"/>
                  </a:cubicBezTo>
                  <a:cubicBezTo>
                    <a:pt x="36963" y="48156"/>
                    <a:pt x="36963" y="48156"/>
                    <a:pt x="36963" y="48156"/>
                  </a:cubicBezTo>
                  <a:cubicBezTo>
                    <a:pt x="36963" y="45813"/>
                    <a:pt x="36963" y="45813"/>
                    <a:pt x="36963" y="45813"/>
                  </a:cubicBezTo>
                  <a:cubicBezTo>
                    <a:pt x="36963" y="36702"/>
                    <a:pt x="39045" y="32017"/>
                    <a:pt x="46073" y="27592"/>
                  </a:cubicBezTo>
                  <a:cubicBezTo>
                    <a:pt x="48416" y="25249"/>
                    <a:pt x="53101" y="25249"/>
                    <a:pt x="60130" y="25249"/>
                  </a:cubicBezTo>
                  <a:cubicBezTo>
                    <a:pt x="66898" y="25249"/>
                    <a:pt x="71583" y="25249"/>
                    <a:pt x="76268" y="29934"/>
                  </a:cubicBezTo>
                  <a:cubicBezTo>
                    <a:pt x="80694" y="32017"/>
                    <a:pt x="83036" y="36702"/>
                    <a:pt x="83036" y="43731"/>
                  </a:cubicBezTo>
                  <a:cubicBezTo>
                    <a:pt x="83036" y="48156"/>
                    <a:pt x="83036" y="50759"/>
                    <a:pt x="80694" y="55444"/>
                  </a:cubicBezTo>
                  <a:close/>
                </a:path>
              </a:pathLst>
            </a:custGeom>
            <a:solidFill>
              <a:srgbClr val="D9793F"/>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7E6E6">
                    <a:lumMod val="75000"/>
                  </a:srgbClr>
                </a:solidFill>
                <a:effectLst/>
                <a:uLnTx/>
                <a:uFillTx/>
                <a:latin typeface="Roboto"/>
                <a:ea typeface="Roboto"/>
                <a:cs typeface="Roboto"/>
                <a:sym typeface="Roboto"/>
              </a:endParaRPr>
            </a:p>
          </p:txBody>
        </p:sp>
      </p:grpSp>
      <p:grpSp>
        <p:nvGrpSpPr>
          <p:cNvPr id="23" name="组合 22">
            <a:extLst>
              <a:ext uri="{FF2B5EF4-FFF2-40B4-BE49-F238E27FC236}">
                <a16:creationId xmlns:a16="http://schemas.microsoft.com/office/drawing/2014/main" xmlns="" id="{729CD756-7892-48C0-B829-A24211B10B68}"/>
              </a:ext>
            </a:extLst>
          </p:cNvPr>
          <p:cNvGrpSpPr/>
          <p:nvPr/>
        </p:nvGrpSpPr>
        <p:grpSpPr>
          <a:xfrm>
            <a:off x="1470031" y="4431668"/>
            <a:ext cx="934500" cy="1080337"/>
            <a:chOff x="1676960" y="3207344"/>
            <a:chExt cx="1125672" cy="1494282"/>
          </a:xfrm>
        </p:grpSpPr>
        <p:sp>
          <p:nvSpPr>
            <p:cNvPr id="24" name="等腰三角形 23">
              <a:extLst>
                <a:ext uri="{FF2B5EF4-FFF2-40B4-BE49-F238E27FC236}">
                  <a16:creationId xmlns:a16="http://schemas.microsoft.com/office/drawing/2014/main" xmlns="" id="{1EBD13FD-A061-44E5-9AE7-06111428A689}"/>
                </a:ext>
              </a:extLst>
            </p:cNvPr>
            <p:cNvSpPr/>
            <p:nvPr/>
          </p:nvSpPr>
          <p:spPr>
            <a:xfrm>
              <a:off x="2071431" y="4455886"/>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75000"/>
                  </a:srgbClr>
                </a:solidFill>
                <a:effectLst/>
                <a:uLnTx/>
                <a:uFillTx/>
                <a:latin typeface="等线" panose="020F0502020204030204"/>
                <a:ea typeface="等线" panose="02010600030101010101" pitchFamily="2" charset="-122"/>
                <a:cs typeface="+mn-cs"/>
              </a:endParaRPr>
            </a:p>
          </p:txBody>
        </p:sp>
        <p:sp>
          <p:nvSpPr>
            <p:cNvPr id="25" name="Freeform 90">
              <a:extLst>
                <a:ext uri="{FF2B5EF4-FFF2-40B4-BE49-F238E27FC236}">
                  <a16:creationId xmlns:a16="http://schemas.microsoft.com/office/drawing/2014/main" xmlns="" id="{46166AE8-7502-4983-B004-C96DE66BD96F}"/>
                </a:ext>
              </a:extLst>
            </p:cNvPr>
            <p:cNvSpPr>
              <a:spLocks noEditPoints="1"/>
            </p:cNvSpPr>
            <p:nvPr/>
          </p:nvSpPr>
          <p:spPr bwMode="auto">
            <a:xfrm>
              <a:off x="1676960" y="3207344"/>
              <a:ext cx="1125672" cy="1125672"/>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rgbClr val="D9793F"/>
            </a:solidFill>
            <a:ln>
              <a:noFill/>
            </a:ln>
          </p:spPr>
          <p:txBody>
            <a:bodyPr vert="horz" wrap="square" lIns="121888" tIns="60944" rIns="121888" bIns="60944" numCol="1" anchor="t" anchorCtr="0" compatLnSpc="1">
              <a:prstTxWarp prst="textNoShape">
                <a:avLst/>
              </a:prstTxWarp>
            </a:bodyPr>
            <a:lstStyle/>
            <a:p>
              <a:pPr marL="0" marR="0" lvl="0" indent="0" algn="l" defTabSz="1172078" rtl="0" eaLnBrk="1" fontAlgn="auto" latinLnBrk="0" hangingPunct="1">
                <a:lnSpc>
                  <a:spcPct val="100000"/>
                </a:lnSpc>
                <a:spcBef>
                  <a:spcPts val="0"/>
                </a:spcBef>
                <a:spcAft>
                  <a:spcPts val="0"/>
                </a:spcAft>
                <a:buClrTx/>
                <a:buSzTx/>
                <a:buFontTx/>
                <a:buNone/>
                <a:tabLst/>
                <a:defRPr/>
              </a:pPr>
              <a:endParaRPr kumimoji="0" lang="en-US" sz="3066" b="0" i="0" u="none" strike="noStrike" kern="1200" cap="none" spc="0" normalizeH="0" baseline="0" noProof="0">
                <a:ln>
                  <a:noFill/>
                </a:ln>
                <a:solidFill>
                  <a:srgbClr val="E7E6E6">
                    <a:lumMod val="75000"/>
                  </a:srgbClr>
                </a:solidFill>
                <a:effectLst/>
                <a:uLnTx/>
                <a:uFillTx/>
                <a:latin typeface="Open Sans"/>
                <a:ea typeface="+mn-ea"/>
                <a:cs typeface="+mn-cs"/>
              </a:endParaRPr>
            </a:p>
          </p:txBody>
        </p:sp>
      </p:grpSp>
      <p:sp>
        <p:nvSpPr>
          <p:cNvPr id="33" name="矩形 32">
            <a:extLst>
              <a:ext uri="{FF2B5EF4-FFF2-40B4-BE49-F238E27FC236}">
                <a16:creationId xmlns:a16="http://schemas.microsoft.com/office/drawing/2014/main" xmlns="" id="{F7D0DC0C-C005-4329-97B9-92960D06C67A}"/>
              </a:ext>
            </a:extLst>
          </p:cNvPr>
          <p:cNvSpPr/>
          <p:nvPr/>
        </p:nvSpPr>
        <p:spPr>
          <a:xfrm>
            <a:off x="3438217" y="5758973"/>
            <a:ext cx="5570756" cy="652486"/>
          </a:xfrm>
          <a:prstGeom prst="rect">
            <a:avLst/>
          </a:prstGeom>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讨论焦点</a:t>
            </a:r>
            <a:r>
              <a:rPr kumimoji="0" lang="zh-CN" altLang="en-US" sz="2800" b="1" i="0" u="none" strike="noStrike" kern="1200" cap="none" spc="0" normalizeH="0" baseline="0" noProof="0" dirty="0" smtClean="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：亲社会动机</a:t>
            </a:r>
            <a:r>
              <a:rPr kumimoji="0" lang="zh-CN" altLang="en-US" sz="28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宋体" panose="02010600030101010101" pitchFamily="2" charset="-122"/>
              </a:rPr>
              <a:t>从哪里来？</a:t>
            </a:r>
          </a:p>
        </p:txBody>
      </p:sp>
      <p:sp>
        <p:nvSpPr>
          <p:cNvPr id="27" name="PA_文本框 3">
            <a:extLst>
              <a:ext uri="{FF2B5EF4-FFF2-40B4-BE49-F238E27FC236}">
                <a16:creationId xmlns:a16="http://schemas.microsoft.com/office/drawing/2014/main" xmlns="" id="{9EF3CECD-0B4A-486D-94A2-2968737D7F59}"/>
              </a:ext>
            </a:extLst>
          </p:cNvPr>
          <p:cNvSpPr txBox="1">
            <a:spLocks/>
          </p:cNvSpPr>
          <p:nvPr>
            <p:custDataLst>
              <p:tags r:id="rId1"/>
            </p:custDataLst>
          </p:nvPr>
        </p:nvSpPr>
        <p:spPr>
          <a:xfrm>
            <a:off x="1351453" y="1030007"/>
            <a:ext cx="9168838" cy="345325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进化心理学</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从基因延续的层面对利他和亲社会行为进行了解释。一方面，基因是“自私”的。但另一方面，人是群居动物，离开与他人的合作，我们不可能在进化中取得成功</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因此</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，人类社会中发展出了多种抑制利己，使得种群作为一个整体得以延续和发展的机制。这些机制包括亲缘选择、直接互惠、间接互惠乃至群体选择等。 </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21963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xmlns="" id="{31A888A5-2EB3-4646-B611-649982E0246D}"/>
              </a:ext>
            </a:extLst>
          </p:cNvPr>
          <p:cNvSpPr txBox="1">
            <a:spLocks/>
          </p:cNvSpPr>
          <p:nvPr>
            <p:custDataLst>
              <p:tags r:id="rId1"/>
            </p:custDataLst>
          </p:nvPr>
        </p:nvSpPr>
        <p:spPr>
          <a:xfrm>
            <a:off x="387673" y="1665145"/>
            <a:ext cx="10883078" cy="443198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a:t>
            </a:r>
            <a:r>
              <a:rPr kumimoji="0" lang="zh-CN"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共</a:t>
            </a:r>
            <a:r>
              <a:rPr kumimoji="0" lang="zh-CN" altLang="zh-CN"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情</a:t>
            </a:r>
            <a:r>
              <a:rPr kumimoji="0" lang="zh-CN" altLang="en-US"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共</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情是将自己放在他人的位置上所产生的一种设身处地的感受。巴特森等研究者认为，真正的利他产生于个体与他人之间发生共情的时候。</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在场</a:t>
            </a:r>
            <a:r>
              <a:rPr kumimoji="0" lang="zh-CN" altLang="zh-CN"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人数</a:t>
            </a:r>
            <a:r>
              <a:rPr kumimoji="0" lang="zh-CN" altLang="en-US"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拉</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坦和达利发现，在紧急情况下，当旁观者数量增加时，个体得到帮助的概率不是增多，而是变少了。这一有违直觉的现象被称为</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旁观者效应</a:t>
            </a: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，原因在于责任分散</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榜样</a:t>
            </a:r>
            <a:r>
              <a:rPr kumimoji="0" lang="zh-CN" altLang="en-US"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当</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目睹他人提供帮助时，个体会得到精神上的升华，也更可能会做出助人行为。</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E7E6E6">
                  <a:lumMod val="75000"/>
                </a:srgb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xmlns="" id="{3E1C3E2D-C796-4DA1-BCE6-5087C7B65B83}"/>
              </a:ext>
            </a:extLst>
          </p:cNvPr>
          <p:cNvSpPr/>
          <p:nvPr/>
        </p:nvSpPr>
        <p:spPr>
          <a:xfrm>
            <a:off x="1867439" y="832263"/>
            <a:ext cx="8342348" cy="830997"/>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影响亲社会</a:t>
            </a:r>
            <a:r>
              <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利他行为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的一些具体的心理和社会情境因素</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2897502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xmlns=""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xmlns=""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xmlns="" id="{3E1C3E2D-C796-4DA1-BCE6-5087C7B65B83}"/>
              </a:ext>
            </a:extLst>
          </p:cNvPr>
          <p:cNvSpPr/>
          <p:nvPr/>
        </p:nvSpPr>
        <p:spPr>
          <a:xfrm>
            <a:off x="1867439" y="832263"/>
            <a:ext cx="8342348" cy="830997"/>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影响亲社会</a:t>
            </a:r>
            <a:r>
              <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利他行为</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的一些具体的心理和社会情境因素</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xmlns="" id="{EFF95242-E024-4D7E-9BFD-8458E285A462}"/>
              </a:ext>
            </a:extLst>
          </p:cNvPr>
          <p:cNvSpPr txBox="1">
            <a:spLocks/>
          </p:cNvSpPr>
          <p:nvPr>
            <p:custDataLst>
              <p:tags r:id="rId1"/>
            </p:custDataLst>
          </p:nvPr>
        </p:nvSpPr>
        <p:spPr>
          <a:xfrm>
            <a:off x="1126664" y="1900507"/>
            <a:ext cx="10387248"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时间的压力</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：时间紧迫感让人顾不上去留意那些需要帮助的人。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相似性</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：人们总是倾向于帮助那些在各方面与自己相似的人。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rPr>
              <a:t>此外</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，研究者发现助人行为也存在着一定的个体差异和性别差异</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a:t>
            </a:r>
            <a:endPar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prstClr val="black"/>
              </a:solidFill>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尽管</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环境对人类行为有着很大的影响，但即使在最严酷的环境中，也会有一些个体比另一些更愿意做出利他行为</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a:t>
            </a:r>
            <a:endPar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prstClr val="black"/>
              </a:solidFill>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男性更可能在危险情境下伸出援手，而女性相对来讲则更多做志愿服务或者在日常情境中助人。 </a:t>
            </a:r>
            <a:endPar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xmlns=""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xmlns=""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xmlns=""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xmlns=""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5" name="组合 14">
              <a:extLst>
                <a:ext uri="{FF2B5EF4-FFF2-40B4-BE49-F238E27FC236}">
                  <a16:creationId xmlns:a16="http://schemas.microsoft.com/office/drawing/2014/main" xmlns=""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xmlns=""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xmlns=""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xmlns=""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xmlns=""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xmlns=""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xmlns=""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xmlns=""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1381922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D9C2257-E87D-4FAE-B558-F3BF1F167842}"/>
              </a:ext>
            </a:extLst>
          </p:cNvPr>
          <p:cNvGrpSpPr/>
          <p:nvPr/>
        </p:nvGrpSpPr>
        <p:grpSpPr>
          <a:xfrm>
            <a:off x="204811" y="126601"/>
            <a:ext cx="13446782" cy="6585572"/>
            <a:chOff x="204811" y="126601"/>
            <a:chExt cx="13446782" cy="6585572"/>
          </a:xfrm>
        </p:grpSpPr>
        <p:cxnSp>
          <p:nvCxnSpPr>
            <p:cNvPr id="4" name="直接连接符 3">
              <a:extLst>
                <a:ext uri="{FF2B5EF4-FFF2-40B4-BE49-F238E27FC236}">
                  <a16:creationId xmlns:a16="http://schemas.microsoft.com/office/drawing/2014/main" xmlns=""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xmlns=""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a16="http://schemas.microsoft.com/office/drawing/2014/main" xmlns=""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16" name="组合 15">
              <a:extLst>
                <a:ext uri="{FF2B5EF4-FFF2-40B4-BE49-F238E27FC236}">
                  <a16:creationId xmlns:a16="http://schemas.microsoft.com/office/drawing/2014/main" xmlns=""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xmlns=""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xmlns=""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xmlns=""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a16="http://schemas.microsoft.com/office/drawing/2014/main" xmlns=""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a16="http://schemas.microsoft.com/office/drawing/2014/main" xmlns=""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a16="http://schemas.microsoft.com/office/drawing/2014/main" xmlns=""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a16="http://schemas.microsoft.com/office/drawing/2014/main" xmlns=""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17" name="îṥḷîďe">
            <a:extLst>
              <a:ext uri="{FF2B5EF4-FFF2-40B4-BE49-F238E27FC236}">
                <a16:creationId xmlns:a16="http://schemas.microsoft.com/office/drawing/2014/main" xmlns=""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grpSp>
        <p:nvGrpSpPr>
          <p:cNvPr id="18" name="组合 17">
            <a:extLst>
              <a:ext uri="{FF2B5EF4-FFF2-40B4-BE49-F238E27FC236}">
                <a16:creationId xmlns:a16="http://schemas.microsoft.com/office/drawing/2014/main" xmlns=""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a16="http://schemas.microsoft.com/office/drawing/2014/main" xmlns=""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文本框 19">
              <a:extLst>
                <a:ext uri="{FF2B5EF4-FFF2-40B4-BE49-F238E27FC236}">
                  <a16:creationId xmlns:a16="http://schemas.microsoft.com/office/drawing/2014/main" xmlns="" id="{2EF4CB45-DE83-4B7A-9E95-186F288D2A67}"/>
                </a:ext>
              </a:extLst>
            </p:cNvPr>
            <p:cNvSpPr txBox="1"/>
            <p:nvPr/>
          </p:nvSpPr>
          <p:spPr>
            <a:xfrm>
              <a:off x="1292181" y="1278201"/>
              <a:ext cx="1691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思  考  题</a:t>
              </a:r>
            </a:p>
          </p:txBody>
        </p:sp>
      </p:grpSp>
      <p:sp>
        <p:nvSpPr>
          <p:cNvPr id="21" name="矩形 20">
            <a:extLst>
              <a:ext uri="{FF2B5EF4-FFF2-40B4-BE49-F238E27FC236}">
                <a16:creationId xmlns:a16="http://schemas.microsoft.com/office/drawing/2014/main" xmlns="" id="{78CB16CA-93DB-4008-868F-453341BAF5A7}"/>
              </a:ext>
            </a:extLst>
          </p:cNvPr>
          <p:cNvSpPr/>
          <p:nvPr/>
        </p:nvSpPr>
        <p:spPr>
          <a:xfrm>
            <a:off x="1351453" y="2404543"/>
            <a:ext cx="9442624" cy="2677656"/>
          </a:xfrm>
          <a:prstGeom prst="rect">
            <a:avLst/>
          </a:prstGeom>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zh-CN" altLang="zh-CN" sz="2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如何</a:t>
            </a:r>
            <a:r>
              <a:rPr kumimoji="0" lang="zh-CN"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理解人类社会动机的普遍性与独特性</a:t>
            </a:r>
            <a:r>
              <a:rPr kumimoji="0" lang="zh-CN" altLang="zh-CN" sz="2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a:t>
            </a:r>
            <a:endParaRPr kumimoji="0" lang="en-US" altLang="zh-CN" sz="2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lang="zh-CN" altLang="en-US" sz="2800" dirty="0" smtClean="0">
                <a:solidFill>
                  <a:prstClr val="black"/>
                </a:solidFill>
                <a:latin typeface="等线" panose="020F0502020204030204"/>
                <a:ea typeface="等线" panose="02010600030101010101" pitchFamily="2" charset="-122"/>
              </a:rPr>
              <a:t>如何理解侵犯行为的动机？</a:t>
            </a:r>
            <a:endParaRPr lang="en-US" altLang="zh-CN" sz="2800" dirty="0" smtClean="0">
              <a:solidFill>
                <a:prstClr val="black"/>
              </a:solidFill>
              <a:latin typeface="等线" panose="020F0502020204030204"/>
              <a:ea typeface="等线" panose="02010600030101010101" pitchFamily="2" charset="-122"/>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2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如何减少侵犯行为？</a:t>
            </a:r>
            <a:endParaRPr kumimoji="0" lang="en-US" altLang="zh-CN" sz="2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lang="zh-CN" altLang="en-US" sz="2800" dirty="0" smtClean="0">
                <a:solidFill>
                  <a:prstClr val="black"/>
                </a:solidFill>
                <a:latin typeface="等线" panose="020F0502020204030204"/>
                <a:ea typeface="等线" panose="02010600030101010101" pitchFamily="2" charset="-122"/>
              </a:rPr>
              <a:t>亲社会</a:t>
            </a:r>
            <a:r>
              <a:rPr lang="en-US" altLang="zh-CN" sz="2800" dirty="0" smtClean="0">
                <a:solidFill>
                  <a:prstClr val="black"/>
                </a:solidFill>
                <a:latin typeface="等线" panose="020F0502020204030204"/>
                <a:ea typeface="等线" panose="02010600030101010101" pitchFamily="2" charset="-122"/>
              </a:rPr>
              <a:t>/</a:t>
            </a:r>
            <a:r>
              <a:rPr lang="zh-CN" altLang="en-US" sz="2800" dirty="0" smtClean="0">
                <a:solidFill>
                  <a:prstClr val="black"/>
                </a:solidFill>
                <a:latin typeface="等线" panose="020F0502020204030204"/>
                <a:ea typeface="等线" panose="02010600030101010101" pitchFamily="2" charset="-122"/>
              </a:rPr>
              <a:t>利他行为的理论解释有哪些？</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66742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2400" b="1" dirty="0" smtClean="0">
                <a:latin typeface="微软雅黑" panose="020B0503020204020204" pitchFamily="34" charset="-122"/>
                <a:ea typeface="微软雅黑" panose="020B0503020204020204" pitchFamily="34" charset="-122"/>
              </a:rPr>
              <a:t>社会动机</a:t>
            </a:r>
            <a:r>
              <a:rPr lang="zh-CN" altLang="en-US" sz="2400" b="1" dirty="0">
                <a:latin typeface="微软雅黑" panose="020B0503020204020204" pitchFamily="34" charset="-122"/>
                <a:ea typeface="微软雅黑" panose="020B0503020204020204" pitchFamily="34" charset="-122"/>
              </a:rPr>
              <a:t>的内涵与基础</a:t>
            </a:r>
            <a:endParaRPr lang="en-US" altLang="zh-CN" sz="24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xmlns="" id="{4EB6B2C9-C821-4B1C-A1E1-8BB4967FA773}"/>
              </a:ext>
            </a:extLst>
          </p:cNvPr>
          <p:cNvSpPr/>
          <p:nvPr/>
        </p:nvSpPr>
        <p:spPr>
          <a:xfrm>
            <a:off x="6828979" y="1170971"/>
            <a:ext cx="3834728" cy="156966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第四章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社会动机</a:t>
            </a:r>
          </a:p>
        </p:txBody>
      </p:sp>
    </p:spTree>
    <p:extLst>
      <p:ext uri="{BB962C8B-B14F-4D97-AF65-F5344CB8AC3E}">
        <p14:creationId xmlns:p14="http://schemas.microsoft.com/office/powerpoint/2010/main" val="1897580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1188256" y="1721858"/>
            <a:ext cx="10917796" cy="397031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一</a:t>
            </a:r>
            <a:r>
              <a:rPr kumimoji="0" lang="zh-CN" altLang="en-US" sz="32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、社会动机</a:t>
            </a:r>
            <a:endParaRPr kumimoji="0" lang="zh-CN" altLang="en-US" sz="32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动机</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是引起和维持有机体活动，并使活动朝向某一目标的心理过程</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altLang="zh-CN" sz="2400" dirty="0">
              <a:solidFill>
                <a:prstClr val="black"/>
              </a:solidFill>
              <a:latin typeface="微软雅黑" panose="020B0503020204020204" pitchFamily="34" charset="-122"/>
              <a:ea typeface="微软雅黑" panose="020B0503020204020204" pitchFamily="34" charset="-122"/>
              <a:cs typeface="Microsoft YaHei"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400" b="1" i="0" u="none" strike="noStrike" kern="1200" cap="none" spc="0" normalizeH="0" baseline="0" noProof="0" dirty="0" smtClean="0">
                <a:ln>
                  <a:noFill/>
                </a:ln>
                <a:solidFill>
                  <a:prstClr val="black"/>
                </a:solidFill>
                <a:effectLst/>
                <a:uLnTx/>
                <a:uFillTx/>
                <a:latin typeface="Microsoft YaHei" charset="0"/>
                <a:ea typeface="Microsoft YaHei" charset="0"/>
                <a:cs typeface="Microsoft YaHei" charset="0"/>
              </a:rPr>
              <a:t>当</a:t>
            </a:r>
            <a:r>
              <a:rPr kumimoji="0" lang="zh-CN" altLang="zh-CN" sz="2400" b="1" i="0" u="none" strike="noStrike" kern="1200" cap="none" spc="0" normalizeH="0" baseline="0" noProof="0" dirty="0">
                <a:ln>
                  <a:noFill/>
                </a:ln>
                <a:solidFill>
                  <a:prstClr val="black"/>
                </a:solidFill>
                <a:effectLst/>
                <a:uLnTx/>
                <a:uFillTx/>
                <a:latin typeface="Microsoft YaHei" charset="0"/>
                <a:ea typeface="Microsoft YaHei" charset="0"/>
                <a:cs typeface="Microsoft YaHei" charset="0"/>
              </a:rPr>
              <a:t>这一目标具有社会属性（如地位、荣誉</a:t>
            </a:r>
            <a:r>
              <a:rPr kumimoji="0" lang="zh-CN" altLang="zh-CN" sz="2400" b="1" i="0" u="none" strike="noStrike" kern="1200" cap="none" spc="0" normalizeH="0" baseline="0" noProof="0" dirty="0" smtClean="0">
                <a:ln>
                  <a:noFill/>
                </a:ln>
                <a:solidFill>
                  <a:prstClr val="black"/>
                </a:solidFill>
                <a:effectLst/>
                <a:uLnTx/>
                <a:uFillTx/>
                <a:latin typeface="Microsoft YaHei" charset="0"/>
                <a:ea typeface="Microsoft YaHei" charset="0"/>
                <a:cs typeface="Microsoft YaHei" charset="0"/>
              </a:rPr>
              <a:t>和</a:t>
            </a:r>
            <a:r>
              <a:rPr kumimoji="0" lang="zh-CN" altLang="en-US" sz="2400" b="1" i="0" u="none" strike="noStrike" kern="1200" cap="none" spc="0" normalizeH="0" baseline="0" noProof="0" dirty="0" smtClean="0">
                <a:ln>
                  <a:noFill/>
                </a:ln>
                <a:solidFill>
                  <a:prstClr val="black"/>
                </a:solidFill>
                <a:effectLst/>
                <a:uLnTx/>
                <a:uFillTx/>
                <a:latin typeface="Microsoft YaHei" charset="0"/>
                <a:ea typeface="Microsoft YaHei" charset="0"/>
                <a:cs typeface="Microsoft YaHei" charset="0"/>
              </a:rPr>
              <a:t>关系</a:t>
            </a:r>
            <a:r>
              <a:rPr kumimoji="0" lang="zh-CN" altLang="zh-CN" sz="2400" b="1" i="0" u="none" strike="noStrike" kern="1200" cap="none" spc="0" normalizeH="0" baseline="0" noProof="0" dirty="0" smtClean="0">
                <a:ln>
                  <a:noFill/>
                </a:ln>
                <a:solidFill>
                  <a:prstClr val="black"/>
                </a:solidFill>
                <a:effectLst/>
                <a:uLnTx/>
                <a:uFillTx/>
                <a:latin typeface="Microsoft YaHei" charset="0"/>
                <a:ea typeface="Microsoft YaHei" charset="0"/>
                <a:cs typeface="Microsoft YaHei" charset="0"/>
              </a:rPr>
              <a:t>）</a:t>
            </a:r>
            <a:r>
              <a:rPr kumimoji="0" lang="zh-CN" altLang="zh-CN" sz="2400" b="1" i="0" u="none" strike="noStrike" kern="1200" cap="none" spc="0" normalizeH="0" baseline="0" noProof="0" dirty="0">
                <a:ln>
                  <a:noFill/>
                </a:ln>
                <a:solidFill>
                  <a:prstClr val="black"/>
                </a:solidFill>
                <a:effectLst/>
                <a:uLnTx/>
                <a:uFillTx/>
                <a:latin typeface="Microsoft YaHei" charset="0"/>
                <a:ea typeface="Microsoft YaHei" charset="0"/>
                <a:cs typeface="Microsoft YaHei" charset="0"/>
              </a:rPr>
              <a:t>时，即谓社会动机</a:t>
            </a:r>
            <a:r>
              <a:rPr kumimoji="0" lang="zh-CN" altLang="zh-CN" sz="2400" b="1" i="0" u="none" strike="noStrike" kern="1200" cap="none" spc="0" normalizeH="0" baseline="0" noProof="0" dirty="0" smtClean="0">
                <a:ln>
                  <a:noFill/>
                </a:ln>
                <a:solidFill>
                  <a:prstClr val="black"/>
                </a:solidFill>
                <a:effectLst/>
                <a:uLnTx/>
                <a:uFillTx/>
                <a:latin typeface="Microsoft YaHei" charset="0"/>
                <a:ea typeface="Microsoft YaHei" charset="0"/>
                <a:cs typeface="Microsoft YaHei" charset="0"/>
              </a:rPr>
              <a:t>。</a:t>
            </a:r>
            <a:endParaRPr kumimoji="0" lang="en-US" altLang="zh-CN" sz="2400" b="1" i="0" u="none" strike="noStrike" kern="1200" cap="none" spc="0" normalizeH="0" baseline="0" noProof="0" dirty="0" smtClean="0">
              <a:ln>
                <a:noFill/>
              </a:ln>
              <a:solidFill>
                <a:prstClr val="black"/>
              </a:solidFill>
              <a:effectLst/>
              <a:uLnTx/>
              <a:uFillTx/>
              <a:latin typeface="Microsoft YaHei" charset="0"/>
              <a:ea typeface="Microsoft YaHei" charset="0"/>
              <a:cs typeface="Microsoft YaHei"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altLang="zh-CN" sz="2400" b="1" dirty="0">
              <a:solidFill>
                <a:prstClr val="black"/>
              </a:solidFill>
              <a:latin typeface="Microsoft YaHei" charset="0"/>
              <a:ea typeface="Microsoft YaHei" charset="0"/>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动机</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为个体的行为提出方向和目标。</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964787" y="818714"/>
            <a:ext cx="4368504"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第一节  </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社会动机</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的内涵与基础</a:t>
            </a:r>
          </a:p>
        </p:txBody>
      </p:sp>
    </p:spTree>
    <p:extLst>
      <p:ext uri="{BB962C8B-B14F-4D97-AF65-F5344CB8AC3E}">
        <p14:creationId xmlns:p14="http://schemas.microsoft.com/office/powerpoint/2010/main" val="3946716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614935" y="1649711"/>
            <a:ext cx="10583896" cy="378565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mn-ea"/>
              </a:rPr>
              <a:t>★ </a:t>
            </a:r>
            <a:r>
              <a:rPr kumimoji="0" lang="zh-CN" altLang="zh-CN" sz="3200" b="0" i="0" u="none" strike="noStrike" kern="1200" cap="none" spc="0" normalizeH="0" baseline="0" noProof="0" dirty="0">
                <a:ln>
                  <a:noFill/>
                </a:ln>
                <a:effectLst/>
                <a:uLnTx/>
                <a:uFillTx/>
                <a:latin typeface="等线" panose="020F0502020204030204"/>
                <a:ea typeface="等线" panose="02010600030101010101" pitchFamily="2" charset="-122"/>
                <a:cs typeface="+mn-cs"/>
              </a:rPr>
              <a:t>马斯洛</a:t>
            </a:r>
            <a:r>
              <a:rPr kumimoji="0" lang="zh-CN" altLang="en-US" sz="3200" b="0" i="0" u="none" strike="noStrike" kern="1200" cap="none" spc="0" normalizeH="0" baseline="0" noProof="0" dirty="0">
                <a:ln>
                  <a:noFill/>
                </a:ln>
                <a:effectLst/>
                <a:uLnTx/>
                <a:uFillTx/>
                <a:latin typeface="等线" panose="020F0502020204030204"/>
                <a:ea typeface="等线" panose="02010600030101010101" pitchFamily="2" charset="-122"/>
                <a:cs typeface="+mn-cs"/>
              </a:rPr>
              <a:t>：</a:t>
            </a:r>
            <a:r>
              <a:rPr kumimoji="0" lang="zh-CN" altLang="zh-CN" sz="3200" b="0" i="0" u="none" strike="noStrike" kern="1200" cap="none" spc="0" normalizeH="0" baseline="0" noProof="0" dirty="0">
                <a:ln>
                  <a:noFill/>
                </a:ln>
                <a:effectLst/>
                <a:uLnTx/>
                <a:uFillTx/>
                <a:latin typeface="等线" panose="020F0502020204030204"/>
                <a:ea typeface="等线" panose="02010600030101010101" pitchFamily="2" charset="-122"/>
                <a:cs typeface="+mn-cs"/>
              </a:rPr>
              <a:t>需要层次理论</a:t>
            </a:r>
            <a:endParaRPr kumimoji="0" lang="zh-CN" altLang="en-US" sz="32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       </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人</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的需要可以按照层次高低划分为五个不同的层级，只有当低层次的需要获得了适当的满足后，高层次的需要才会产生并寻求满足。</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1</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）生理需要；（</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2</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）安全需要；（</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3</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）归属与爱的需要；（</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4</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）尊重的需要；（</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5</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）自我实现的需要。</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effectLst/>
              <a:uLnTx/>
              <a:uFillTx/>
              <a:latin typeface="等线" panose="020F0502020204030204"/>
              <a:ea typeface="等线" panose="02010600030101010101" pitchFamily="2" charset="-122"/>
              <a:cs typeface="+mn-cs"/>
              <a:sym typeface="+mn-ea"/>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836547" y="818714"/>
            <a:ext cx="4185761"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二、与需要和动机相关的研究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9" name="图片 18"/>
          <p:cNvPicPr>
            <a:picLocks noChangeAspect="1"/>
          </p:cNvPicPr>
          <p:nvPr/>
        </p:nvPicPr>
        <p:blipFill>
          <a:blip r:embed="rId3" cstate="print"/>
          <a:stretch>
            <a:fillRect/>
          </a:stretch>
        </p:blipFill>
        <p:spPr>
          <a:xfrm>
            <a:off x="6541763" y="4191615"/>
            <a:ext cx="3187864" cy="2074746"/>
          </a:xfrm>
          <a:prstGeom prst="rect">
            <a:avLst/>
          </a:prstGeom>
        </p:spPr>
      </p:pic>
    </p:spTree>
    <p:extLst>
      <p:ext uri="{BB962C8B-B14F-4D97-AF65-F5344CB8AC3E}">
        <p14:creationId xmlns:p14="http://schemas.microsoft.com/office/powerpoint/2010/main" val="860330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614935" y="1649711"/>
            <a:ext cx="10573622" cy="32778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1800"/>
              </a:spcAft>
              <a:buClrTx/>
              <a:buSzTx/>
              <a:buFontTx/>
              <a:buNone/>
              <a:tabLst/>
              <a:defRPr/>
            </a:pPr>
            <a:r>
              <a:rPr kumimoji="0" lang="zh-CN" altLang="en-US" sz="32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sym typeface="+mn-ea"/>
              </a:rPr>
              <a:t>★</a:t>
            </a:r>
            <a:r>
              <a:rPr kumimoji="0" lang="zh-CN" altLang="en-US" sz="3200" b="0" i="0" u="none" strike="noStrike" kern="1200" cap="none" spc="0" normalizeH="0" baseline="0" noProof="0" dirty="0" smtClean="0">
                <a:ln>
                  <a:noFill/>
                </a:ln>
                <a:effectLst/>
                <a:uLnTx/>
                <a:uFillTx/>
                <a:latin typeface="等线" panose="020F0502020204030204"/>
                <a:ea typeface="等线" panose="02010600030101010101" pitchFamily="2" charset="-122"/>
                <a:cs typeface="+mn-cs"/>
                <a:sym typeface="+mn-ea"/>
              </a:rPr>
              <a:t> </a:t>
            </a:r>
            <a:r>
              <a:rPr kumimoji="0" lang="zh-CN" altLang="zh-CN" sz="3200" b="0" i="0" u="none" strike="noStrike" kern="1200" cap="none" spc="0" normalizeH="0" baseline="0" noProof="0" dirty="0">
                <a:ln>
                  <a:noFill/>
                </a:ln>
                <a:effectLst/>
                <a:uLnTx/>
                <a:uFillTx/>
                <a:latin typeface="等线" panose="020F0502020204030204"/>
                <a:ea typeface="等线" panose="02010600030101010101" pitchFamily="2" charset="-122"/>
                <a:cs typeface="+mn-cs"/>
              </a:rPr>
              <a:t>麦克莱兰：三个需要理论 </a:t>
            </a:r>
            <a:endParaRPr kumimoji="0" lang="zh-CN" altLang="en-US" sz="32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       </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人</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最主要的需要有三种</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1</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）成就需要，个体渴求成功或达到某种卓越水平</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2</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）权力需要，个体想要去影响或控制他人</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3</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）亲和需要，个体与他人建立起友好亲密的人际关系的需要。</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836547" y="818714"/>
            <a:ext cx="4185761"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二、与需要和动机相关的研究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extLst>
      <p:ext uri="{BB962C8B-B14F-4D97-AF65-F5344CB8AC3E}">
        <p14:creationId xmlns:p14="http://schemas.microsoft.com/office/powerpoint/2010/main" val="4167302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614935" y="1410443"/>
            <a:ext cx="11183365" cy="56323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mn-ea"/>
              </a:rPr>
              <a:t>★ </a:t>
            </a:r>
            <a:r>
              <a:rPr kumimoji="0" lang="zh-CN" altLang="zh-CN" sz="2800" b="0" i="0" u="none" strike="noStrike" kern="1200" cap="none" spc="0" normalizeH="0" baseline="0" noProof="0" dirty="0">
                <a:ln>
                  <a:noFill/>
                </a:ln>
                <a:effectLst/>
                <a:uLnTx/>
                <a:uFillTx/>
                <a:latin typeface="等线" panose="020F0502020204030204"/>
                <a:ea typeface="等线" panose="02010600030101010101" pitchFamily="2" charset="-122"/>
                <a:cs typeface="+mn-cs"/>
              </a:rPr>
              <a:t>德斯和瑞恩：自我决定理论 </a:t>
            </a:r>
            <a:endParaRPr kumimoji="0" lang="zh-CN" altLang="en-US" sz="2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a:p>
            <a:pPr marL="285750" marR="0" lvl="0" indent="-285750" algn="just" defTabSz="914400" rtl="0" eaLnBrk="1" fontAlgn="auto" latinLnBrk="0" hangingPunct="1">
              <a:lnSpc>
                <a:spcPct val="150000"/>
              </a:lnSpc>
              <a:spcBef>
                <a:spcPts val="0"/>
              </a:spcBef>
              <a:spcAft>
                <a:spcPts val="1800"/>
              </a:spcAft>
              <a:buClrTx/>
              <a:buSzTx/>
              <a:buFont typeface="Arial" charset="0"/>
              <a:buChar char="•"/>
              <a:tabLst/>
              <a:defRPr/>
            </a:pP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只有</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在支持人类最基本的心理需要的社会环境中，个体才会发展出内部动机，或成功将外部动机转化为内部动机，从而体验到活力和幸福感，并实现其心理成长和发展的潜能。</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285750" marR="0" lvl="0" indent="-285750" algn="just" defTabSz="914400" rtl="0" eaLnBrk="1" fontAlgn="auto" latinLnBrk="0" hangingPunct="1">
              <a:lnSpc>
                <a:spcPct val="150000"/>
              </a:lnSpc>
              <a:spcBef>
                <a:spcPts val="0"/>
              </a:spcBef>
              <a:spcAft>
                <a:spcPts val="0"/>
              </a:spcAft>
              <a:buClrTx/>
              <a:buSzTx/>
              <a:buFont typeface="Arial" charset="0"/>
              <a:buChar char="•"/>
              <a:tabLst/>
              <a:defRPr/>
            </a:pP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自我决定理论中所识别的三种基本心理需要分别是：胜任（知觉自己有能力完成所从事的行为的需要）、自主（知觉自己是自身行为决定者的需要）和关系（归属及与他人</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产生</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联结</a:t>
            </a:r>
            <a:r>
              <a:rPr kumimoji="0" lang="zh-CN"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的</a:t>
            </a:r>
            <a:r>
              <a:rPr kumimoji="0" lang="zh-CN"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需要）。 </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836547" y="818714"/>
            <a:ext cx="4185761"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二、与需要和动机相关的研究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mn-ea"/>
            </a:endParaRPr>
          </a:p>
        </p:txBody>
      </p:sp>
    </p:spTree>
    <p:extLst>
      <p:ext uri="{BB962C8B-B14F-4D97-AF65-F5344CB8AC3E}">
        <p14:creationId xmlns:p14="http://schemas.microsoft.com/office/powerpoint/2010/main" val="252704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614935" y="1395712"/>
            <a:ext cx="11183365" cy="438581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1800"/>
              </a:spcAft>
              <a:buClrTx/>
              <a:buSzTx/>
              <a:buFontTx/>
              <a:buNone/>
              <a:tabLst/>
              <a:defRPr/>
            </a:pPr>
            <a:r>
              <a:rPr kumimoji="0" lang="zh-CN" altLang="en-US" sz="28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lang="zh-CN" altLang="zh-CN" sz="2800" dirty="0"/>
              <a:t>奥德费尔的生存</a:t>
            </a:r>
            <a:r>
              <a:rPr lang="en-US" altLang="zh-CN" sz="2800" dirty="0"/>
              <a:t>-</a:t>
            </a:r>
            <a:r>
              <a:rPr lang="zh-CN" altLang="zh-CN" sz="2800" dirty="0"/>
              <a:t>关系</a:t>
            </a:r>
            <a:r>
              <a:rPr lang="en-US" altLang="zh-CN" sz="2800" dirty="0"/>
              <a:t>-</a:t>
            </a:r>
            <a:r>
              <a:rPr lang="zh-CN" altLang="zh-CN" sz="2800" dirty="0"/>
              <a:t>成长</a:t>
            </a:r>
            <a:r>
              <a:rPr lang="zh-CN" altLang="zh-CN" sz="2800" dirty="0"/>
              <a:t>需要</a:t>
            </a:r>
            <a:endParaRPr lang="en-US" altLang="zh-CN" sz="2800" dirty="0"/>
          </a:p>
          <a:p>
            <a:pPr fontAlgn="base">
              <a:spcAft>
                <a:spcPts val="1800"/>
              </a:spcAft>
            </a:pPr>
            <a:r>
              <a:rPr lang="en-US" altLang="zh-CN" sz="2400" dirty="0">
                <a:solidFill>
                  <a:srgbClr val="D9793F"/>
                </a:solidFill>
              </a:rPr>
              <a:t>1. </a:t>
            </a:r>
            <a:r>
              <a:rPr lang="zh-CN" altLang="en-US" sz="2400" dirty="0">
                <a:solidFill>
                  <a:srgbClr val="D9793F"/>
                </a:solidFill>
              </a:rPr>
              <a:t>生存需要（</a:t>
            </a:r>
            <a:r>
              <a:rPr lang="en-US" altLang="zh-CN" sz="2400" dirty="0">
                <a:solidFill>
                  <a:srgbClr val="D9793F"/>
                </a:solidFill>
              </a:rPr>
              <a:t>Existence</a:t>
            </a:r>
            <a:r>
              <a:rPr lang="zh-CN" altLang="en-US" sz="2400" dirty="0">
                <a:solidFill>
                  <a:srgbClr val="D9793F"/>
                </a:solidFill>
              </a:rPr>
              <a:t>）：</a:t>
            </a:r>
            <a:r>
              <a:rPr lang="zh-CN" altLang="en-US" sz="2400" dirty="0"/>
              <a:t>这是人类的基本需要，涉及到满足生理和物质上的需求。这包括食物、水、睡眠、衣物、住所等基本的生存条件。在工作环境中，这可以转化为对薪资、福利和工作保障的需求</a:t>
            </a:r>
            <a:r>
              <a:rPr lang="zh-CN" altLang="en-US" sz="2400" dirty="0" smtClean="0"/>
              <a:t>。</a:t>
            </a:r>
            <a:endParaRPr lang="zh-CN" altLang="en-US" sz="2400" dirty="0"/>
          </a:p>
          <a:p>
            <a:pPr fontAlgn="base">
              <a:spcAft>
                <a:spcPts val="1800"/>
              </a:spcAft>
            </a:pPr>
            <a:r>
              <a:rPr lang="en-US" altLang="zh-CN" sz="2400" dirty="0">
                <a:solidFill>
                  <a:srgbClr val="D9793F"/>
                </a:solidFill>
              </a:rPr>
              <a:t>2. </a:t>
            </a:r>
            <a:r>
              <a:rPr lang="zh-CN" altLang="en-US" sz="2400" dirty="0">
                <a:solidFill>
                  <a:srgbClr val="D9793F"/>
                </a:solidFill>
              </a:rPr>
              <a:t>关系需要（</a:t>
            </a:r>
            <a:r>
              <a:rPr lang="en-US" altLang="zh-CN" sz="2400" dirty="0">
                <a:solidFill>
                  <a:srgbClr val="D9793F"/>
                </a:solidFill>
              </a:rPr>
              <a:t>Relatedness</a:t>
            </a:r>
            <a:r>
              <a:rPr lang="zh-CN" altLang="en-US" sz="2400" dirty="0">
                <a:solidFill>
                  <a:srgbClr val="D9793F"/>
                </a:solidFill>
              </a:rPr>
              <a:t>）：</a:t>
            </a:r>
            <a:r>
              <a:rPr lang="zh-CN" altLang="en-US" sz="2400" dirty="0"/>
              <a:t>这是指人类对于社交、人际互动和情感联系的需求。在工作环境中，这表现为对良好人际关系、团队合作和归属感的需求</a:t>
            </a:r>
            <a:r>
              <a:rPr lang="zh-CN" altLang="en-US" sz="2400" dirty="0" smtClean="0"/>
              <a:t>。</a:t>
            </a:r>
            <a:endParaRPr lang="en-US" altLang="zh-CN" sz="2400" dirty="0" smtClean="0"/>
          </a:p>
          <a:p>
            <a:pPr fontAlgn="base">
              <a:spcAft>
                <a:spcPts val="1800"/>
              </a:spcAft>
            </a:pPr>
            <a:r>
              <a:rPr lang="en-US" altLang="zh-CN" sz="2400" dirty="0" smtClean="0">
                <a:solidFill>
                  <a:srgbClr val="D9793F"/>
                </a:solidFill>
              </a:rPr>
              <a:t>3</a:t>
            </a:r>
            <a:r>
              <a:rPr lang="en-US" altLang="zh-CN" sz="2400" dirty="0">
                <a:solidFill>
                  <a:srgbClr val="D9793F"/>
                </a:solidFill>
              </a:rPr>
              <a:t>. </a:t>
            </a:r>
            <a:r>
              <a:rPr lang="zh-CN" altLang="en-US" sz="2400" dirty="0">
                <a:solidFill>
                  <a:srgbClr val="D9793F"/>
                </a:solidFill>
              </a:rPr>
              <a:t>成长需要（</a:t>
            </a:r>
            <a:r>
              <a:rPr lang="en-US" altLang="zh-CN" sz="2400" dirty="0">
                <a:solidFill>
                  <a:srgbClr val="D9793F"/>
                </a:solidFill>
              </a:rPr>
              <a:t>Growth</a:t>
            </a:r>
            <a:r>
              <a:rPr lang="zh-CN" altLang="en-US" sz="2400" dirty="0">
                <a:solidFill>
                  <a:srgbClr val="D9793F"/>
                </a:solidFill>
              </a:rPr>
              <a:t>）：</a:t>
            </a:r>
            <a:r>
              <a:rPr lang="zh-CN" altLang="en-US" sz="2400" dirty="0"/>
              <a:t>这是指人类对于个人发展、学习和成长的需求。在工作环境中，这表现为对挑战性工作、晋升机会和学习新技能的需求。员工渴望在工作中不断提升自己的能力，实现个人价值</a:t>
            </a:r>
            <a:r>
              <a:rPr lang="zh-CN" altLang="en-US" sz="2400" dirty="0" smtClean="0"/>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836547" y="818714"/>
            <a:ext cx="4185761"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二、与需要和动机相关的研究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mn-ea"/>
            </a:endParaRPr>
          </a:p>
        </p:txBody>
      </p:sp>
    </p:spTree>
    <p:extLst>
      <p:ext uri="{BB962C8B-B14F-4D97-AF65-F5344CB8AC3E}">
        <p14:creationId xmlns:p14="http://schemas.microsoft.com/office/powerpoint/2010/main" val="84505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xmlns=""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xmlns=""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第四章</a:t>
            </a:r>
          </a:p>
        </p:txBody>
      </p:sp>
      <p:grpSp>
        <p:nvGrpSpPr>
          <p:cNvPr id="6" name="组合 5">
            <a:extLst>
              <a:ext uri="{FF2B5EF4-FFF2-40B4-BE49-F238E27FC236}">
                <a16:creationId xmlns:a16="http://schemas.microsoft.com/office/drawing/2014/main" xmlns=""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xmlns=""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xmlns=""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xmlns=""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xmlns=""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xmlns=""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xmlns=""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xmlns=""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a16="http://schemas.microsoft.com/office/drawing/2014/main" xmlns="" id="{765F4FBA-CA62-4283-8823-E43B3E5DD5D0}"/>
              </a:ext>
            </a:extLst>
          </p:cNvPr>
          <p:cNvSpPr txBox="1">
            <a:spLocks/>
          </p:cNvSpPr>
          <p:nvPr>
            <p:custDataLst>
              <p:tags r:id="rId1"/>
            </p:custDataLst>
          </p:nvPr>
        </p:nvSpPr>
        <p:spPr>
          <a:xfrm>
            <a:off x="531205" y="1444068"/>
            <a:ext cx="11183365" cy="4108817"/>
          </a:xfrm>
          <a:prstGeom prst="rect">
            <a:avLst/>
          </a:prstGeom>
          <a:noFill/>
        </p:spPr>
        <p:txBody>
          <a:bodyPr wrap="square" rtlCol="0">
            <a:spAutoFit/>
          </a:bodyPr>
          <a:lstStyle/>
          <a:p>
            <a:pPr marL="0" marR="0" lvl="0" indent="0" algn="just" defTabSz="914400" rtl="0" eaLnBrk="1" fontAlgn="auto" latinLnBrk="0" hangingPunct="1">
              <a:spcBef>
                <a:spcPts val="0"/>
              </a:spcBef>
              <a:spcAft>
                <a:spcPts val="1800"/>
              </a:spcAft>
              <a:buClrTx/>
              <a:buSzTx/>
              <a:buFontTx/>
              <a:buNone/>
              <a:tabLst/>
              <a:defRPr/>
            </a:pP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赫茨伯格</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rPr>
              <a:t>的双因素理论</a:t>
            </a:r>
            <a:r>
              <a:rPr kumimoji="0" lang="zh-CN"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rPr>
              <a:t>等</a:t>
            </a:r>
            <a:endPar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endParaRPr>
          </a:p>
          <a:p>
            <a:pPr lvl="0" algn="just">
              <a:spcAft>
                <a:spcPts val="1800"/>
              </a:spcAft>
              <a:defRPr/>
            </a:pPr>
            <a:r>
              <a:rPr lang="zh-CN" altLang="en-US" sz="2400" dirty="0"/>
              <a:t>双因素理论（</a:t>
            </a:r>
            <a:r>
              <a:rPr lang="en-US" altLang="zh-CN" sz="2400" dirty="0"/>
              <a:t>Two Factor Theory</a:t>
            </a:r>
            <a:r>
              <a:rPr lang="zh-CN" altLang="en-US" sz="2400" dirty="0"/>
              <a:t>）亦称“激励</a:t>
            </a:r>
            <a:r>
              <a:rPr lang="en-US" altLang="zh-CN" sz="2400" dirty="0"/>
              <a:t>—</a:t>
            </a:r>
            <a:r>
              <a:rPr lang="zh-CN" altLang="en-US" sz="2400" dirty="0"/>
              <a:t>保健理论”</a:t>
            </a:r>
            <a:r>
              <a:rPr lang="zh-CN" altLang="en-US" sz="2400" dirty="0" smtClean="0"/>
              <a:t>。他</a:t>
            </a:r>
            <a:r>
              <a:rPr lang="zh-CN" altLang="en-US" sz="2400" dirty="0"/>
              <a:t>把企业中有关因素分为两种，即满意因素和不满意因素</a:t>
            </a:r>
            <a:r>
              <a:rPr lang="zh-CN" altLang="en-US" sz="2400" dirty="0" smtClean="0"/>
              <a:t>。</a:t>
            </a:r>
            <a:endParaRPr lang="en-US" altLang="zh-CN" sz="2400" dirty="0" smtClean="0"/>
          </a:p>
          <a:p>
            <a:pPr lvl="0" algn="just">
              <a:spcAft>
                <a:spcPts val="1800"/>
              </a:spcAft>
              <a:defRPr/>
            </a:pPr>
            <a:r>
              <a:rPr lang="zh-CN" altLang="en-US" sz="2400" dirty="0" smtClean="0">
                <a:solidFill>
                  <a:srgbClr val="D9793F"/>
                </a:solidFill>
              </a:rPr>
              <a:t>满意</a:t>
            </a:r>
            <a:r>
              <a:rPr lang="zh-CN" altLang="en-US" sz="2400" dirty="0">
                <a:solidFill>
                  <a:srgbClr val="D9793F"/>
                </a:solidFill>
              </a:rPr>
              <a:t>因素</a:t>
            </a:r>
            <a:r>
              <a:rPr lang="zh-CN" altLang="en-US" sz="2400" dirty="0"/>
              <a:t>是指可以使人得到满足和激励的</a:t>
            </a:r>
            <a:r>
              <a:rPr lang="zh-CN" altLang="en-US" sz="2400" dirty="0" smtClean="0"/>
              <a:t>因素：（</a:t>
            </a:r>
            <a:r>
              <a:rPr lang="en-US" altLang="zh-CN" sz="2400" dirty="0" smtClean="0"/>
              <a:t>1</a:t>
            </a:r>
            <a:r>
              <a:rPr lang="zh-CN" altLang="en-US" sz="2400" dirty="0"/>
              <a:t>）工作表现机会和工作带来的</a:t>
            </a:r>
            <a:r>
              <a:rPr lang="zh-CN" altLang="en-US" sz="2400" dirty="0" smtClean="0"/>
              <a:t>愉快；（</a:t>
            </a:r>
            <a:r>
              <a:rPr lang="en-US" altLang="zh-CN" sz="2400" dirty="0"/>
              <a:t>2</a:t>
            </a:r>
            <a:r>
              <a:rPr lang="zh-CN" altLang="en-US" sz="2400" dirty="0"/>
              <a:t>）工作上的</a:t>
            </a:r>
            <a:r>
              <a:rPr lang="zh-CN" altLang="en-US" sz="2400" dirty="0" smtClean="0"/>
              <a:t>成就感；（</a:t>
            </a:r>
            <a:r>
              <a:rPr lang="en-US" altLang="zh-CN" sz="2400" dirty="0"/>
              <a:t>3</a:t>
            </a:r>
            <a:r>
              <a:rPr lang="zh-CN" altLang="en-US" sz="2400" dirty="0"/>
              <a:t>）由于良好的工作成绩而得到的</a:t>
            </a:r>
            <a:r>
              <a:rPr lang="zh-CN" altLang="en-US" sz="2400" dirty="0" smtClean="0"/>
              <a:t>奖励；（</a:t>
            </a:r>
            <a:r>
              <a:rPr lang="en-US" altLang="zh-CN" sz="2400" dirty="0"/>
              <a:t>4</a:t>
            </a:r>
            <a:r>
              <a:rPr lang="zh-CN" altLang="en-US" sz="2400" dirty="0"/>
              <a:t>）对未来发展的</a:t>
            </a:r>
            <a:r>
              <a:rPr lang="zh-CN" altLang="en-US" sz="2400" dirty="0" smtClean="0"/>
              <a:t>期望；（</a:t>
            </a:r>
            <a:r>
              <a:rPr lang="en-US" altLang="zh-CN" sz="2400" dirty="0"/>
              <a:t>5</a:t>
            </a:r>
            <a:r>
              <a:rPr lang="zh-CN" altLang="en-US" sz="2400" dirty="0"/>
              <a:t>）职务上的责任感等。</a:t>
            </a:r>
            <a:endParaRPr lang="en-US" altLang="zh-CN" sz="2400" dirty="0" smtClean="0"/>
          </a:p>
          <a:p>
            <a:pPr lvl="0" algn="just">
              <a:spcAft>
                <a:spcPts val="1800"/>
              </a:spcAft>
              <a:defRPr/>
            </a:pPr>
            <a:r>
              <a:rPr lang="zh-CN" altLang="en-US" sz="2400" dirty="0" smtClean="0">
                <a:solidFill>
                  <a:srgbClr val="D9793F"/>
                </a:solidFill>
              </a:rPr>
              <a:t>不</a:t>
            </a:r>
            <a:r>
              <a:rPr lang="zh-CN" altLang="en-US" sz="2400" dirty="0">
                <a:solidFill>
                  <a:srgbClr val="D9793F"/>
                </a:solidFill>
              </a:rPr>
              <a:t>满意因素</a:t>
            </a:r>
            <a:r>
              <a:rPr lang="zh-CN" altLang="en-US" sz="2400" dirty="0"/>
              <a:t>是指容易产生意见和消极行为的因素，即保健因素</a:t>
            </a:r>
            <a:r>
              <a:rPr lang="zh-CN" altLang="en-US" sz="2400" dirty="0" smtClean="0"/>
              <a:t>。</a:t>
            </a:r>
            <a:r>
              <a:rPr lang="zh-CN" altLang="en-US" sz="2400" dirty="0"/>
              <a:t>如工资报酬、工作条件、企业政策、行政管理、劳动保护、领导水平、福利待遇、安全措施、人际关系等都是保健因素。</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grpSp>
        <p:nvGrpSpPr>
          <p:cNvPr id="15" name="组合 14">
            <a:extLst>
              <a:ext uri="{FF2B5EF4-FFF2-40B4-BE49-F238E27FC236}">
                <a16:creationId xmlns:a16="http://schemas.microsoft.com/office/drawing/2014/main" xmlns=""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xmlns=""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xmlns=""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a16="http://schemas.microsoft.com/office/drawing/2014/main" xmlns="" id="{6585AB84-E084-496D-B102-4AA062018349}"/>
              </a:ext>
            </a:extLst>
          </p:cNvPr>
          <p:cNvSpPr/>
          <p:nvPr/>
        </p:nvSpPr>
        <p:spPr>
          <a:xfrm>
            <a:off x="1836547" y="818714"/>
            <a:ext cx="4185761"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二、与需要和动机相关的研究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mn-ea"/>
            </a:endParaRPr>
          </a:p>
        </p:txBody>
      </p:sp>
    </p:spTree>
    <p:extLst>
      <p:ext uri="{BB962C8B-B14F-4D97-AF65-F5344CB8AC3E}">
        <p14:creationId xmlns:p14="http://schemas.microsoft.com/office/powerpoint/2010/main" val="19294621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1299</TotalTime>
  <Words>2173</Words>
  <Application>Microsoft Office PowerPoint</Application>
  <PresentationFormat>宽屏</PresentationFormat>
  <Paragraphs>277</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27</vt:i4>
      </vt:variant>
    </vt:vector>
  </HeadingPairs>
  <TitlesOfParts>
    <vt:vector size="43" baseType="lpstr">
      <vt:lpstr>Open Sans</vt:lpstr>
      <vt:lpstr>Roboto</vt:lpstr>
      <vt:lpstr>等线</vt:lpstr>
      <vt:lpstr>等线 Light</vt:lpstr>
      <vt:lpstr>仿宋_GB2312</vt:lpstr>
      <vt:lpstr>华文新魏</vt:lpstr>
      <vt:lpstr>华文中宋</vt:lpstr>
      <vt:lpstr>宋体</vt:lpstr>
      <vt:lpstr>Microsoft YaHei</vt:lpstr>
      <vt:lpstr>Microsoft YaHei</vt:lpstr>
      <vt:lpstr>Arial</vt:lpstr>
      <vt:lpstr>Impact</vt:lpstr>
      <vt:lpstr>Wingdings</vt:lpstr>
      <vt:lpstr>Office 主题​​</vt:lpstr>
      <vt:lpstr>社会心理学</vt:lpstr>
      <vt:lpstr>自定义设计方案</vt:lpstr>
      <vt:lpstr>PowerPoint 演示文稿</vt:lpstr>
      <vt:lpstr>PowerPoint 演示文稿</vt:lpstr>
      <vt:lpstr>第一节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PC</cp:lastModifiedBy>
  <cp:revision>114</cp:revision>
  <dcterms:created xsi:type="dcterms:W3CDTF">2021-12-04T01:25:21Z</dcterms:created>
  <dcterms:modified xsi:type="dcterms:W3CDTF">2024-10-28T10:59:04Z</dcterms:modified>
</cp:coreProperties>
</file>