
<file path=[Content_Types].xml><?xml version="1.0" encoding="utf-8"?>
<Types xmlns="http://schemas.openxmlformats.org/package/2006/content-types">
  <Default Extension="png" ContentType="image/png"/>
  <Default Extension="jpeg" ContentType="image/jpeg"/>
  <Default Extension="webp" ContentType="image/webp"/>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4" r:id="rId3"/>
  </p:sldMasterIdLst>
  <p:notesMasterIdLst>
    <p:notesMasterId r:id="rId47"/>
  </p:notesMasterIdLst>
  <p:sldIdLst>
    <p:sldId id="851" r:id="rId4"/>
    <p:sldId id="879" r:id="rId5"/>
    <p:sldId id="880" r:id="rId6"/>
    <p:sldId id="881" r:id="rId7"/>
    <p:sldId id="886" r:id="rId8"/>
    <p:sldId id="882" r:id="rId9"/>
    <p:sldId id="885" r:id="rId10"/>
    <p:sldId id="884" r:id="rId11"/>
    <p:sldId id="883" r:id="rId12"/>
    <p:sldId id="893" r:id="rId13"/>
    <p:sldId id="889" r:id="rId14"/>
    <p:sldId id="891" r:id="rId15"/>
    <p:sldId id="896" r:id="rId16"/>
    <p:sldId id="895" r:id="rId17"/>
    <p:sldId id="894" r:id="rId18"/>
    <p:sldId id="897" r:id="rId19"/>
    <p:sldId id="852" r:id="rId20"/>
    <p:sldId id="853" r:id="rId21"/>
    <p:sldId id="854" r:id="rId22"/>
    <p:sldId id="857" r:id="rId23"/>
    <p:sldId id="901" r:id="rId24"/>
    <p:sldId id="858" r:id="rId25"/>
    <p:sldId id="878" r:id="rId26"/>
    <p:sldId id="859" r:id="rId27"/>
    <p:sldId id="860" r:id="rId28"/>
    <p:sldId id="898" r:id="rId29"/>
    <p:sldId id="856" r:id="rId30"/>
    <p:sldId id="861" r:id="rId31"/>
    <p:sldId id="862" r:id="rId32"/>
    <p:sldId id="863" r:id="rId33"/>
    <p:sldId id="899" r:id="rId34"/>
    <p:sldId id="864" r:id="rId35"/>
    <p:sldId id="865" r:id="rId36"/>
    <p:sldId id="866" r:id="rId37"/>
    <p:sldId id="867" r:id="rId38"/>
    <p:sldId id="868" r:id="rId39"/>
    <p:sldId id="900" r:id="rId40"/>
    <p:sldId id="869" r:id="rId41"/>
    <p:sldId id="870" r:id="rId42"/>
    <p:sldId id="873" r:id="rId43"/>
    <p:sldId id="874" r:id="rId44"/>
    <p:sldId id="875" r:id="rId45"/>
    <p:sldId id="876" r:id="rId4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1" autoAdjust="0"/>
    <p:restoredTop sz="80077" autoAdjust="0"/>
  </p:normalViewPr>
  <p:slideViewPr>
    <p:cSldViewPr snapToGrid="0">
      <p:cViewPr varScale="1">
        <p:scale>
          <a:sx n="53" d="100"/>
          <a:sy n="53" d="100"/>
        </p:scale>
        <p:origin x="1100"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20" Type="http://schemas.openxmlformats.org/officeDocument/2006/relationships/slide" Target="slides/slide17.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409C81-38FC-423E-98B0-3D5F275EB448}" type="datetimeFigureOut">
              <a:rPr lang="zh-CN" altLang="en-US" smtClean="0"/>
              <a:t>2024-9-3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139D7F-72A9-4CC7-BC70-4F8764936F2D}" type="slidenum">
              <a:rPr lang="zh-CN" altLang="en-US" smtClean="0"/>
              <a:t>‹#›</a:t>
            </a:fld>
            <a:endParaRPr lang="zh-CN" altLang="en-US"/>
          </a:p>
        </p:txBody>
      </p:sp>
    </p:spTree>
    <p:extLst>
      <p:ext uri="{BB962C8B-B14F-4D97-AF65-F5344CB8AC3E}">
        <p14:creationId xmlns:p14="http://schemas.microsoft.com/office/powerpoint/2010/main" val="3736817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7139D7F-72A9-4CC7-BC70-4F8764936F2D}" type="slidenum">
              <a:rPr lang="zh-CN" altLang="en-US" smtClean="0"/>
              <a:t>30</a:t>
            </a:fld>
            <a:endParaRPr lang="zh-CN" altLang="en-US"/>
          </a:p>
        </p:txBody>
      </p:sp>
    </p:spTree>
    <p:extLst>
      <p:ext uri="{BB962C8B-B14F-4D97-AF65-F5344CB8AC3E}">
        <p14:creationId xmlns:p14="http://schemas.microsoft.com/office/powerpoint/2010/main" val="4108395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4302268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852132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0581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EBA5BC0-A08D-45EE-B863-F33CB5E55B4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823B0800-F737-4FAF-8301-211CACEC93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 xmlns:a16="http://schemas.microsoft.com/office/drawing/2014/main" id="{B8799C50-49AE-459D-9BF3-1C97985EF809}"/>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EAD4F848-FD51-406C-B84E-021E28C7E66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06D4D94-E888-4A13-A1D9-D8A3005ABF23}"/>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3320110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92449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pic>
        <p:nvPicPr>
          <p:cNvPr id="7" name="图片 6">
            <a:extLst>
              <a:ext uri="{FF2B5EF4-FFF2-40B4-BE49-F238E27FC236}">
                <a16:creationId xmlns="" xmlns:a16="http://schemas.microsoft.com/office/drawing/2014/main" id="{5F3BE72B-7CD2-4408-8B4A-909BEB8F3D0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8" name="矩形 7">
            <a:extLst>
              <a:ext uri="{FF2B5EF4-FFF2-40B4-BE49-F238E27FC236}">
                <a16:creationId xmlns="" xmlns:a16="http://schemas.microsoft.com/office/drawing/2014/main" id="{321FA5D7-E6A0-4E48-813A-260C6B098CD1}"/>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标题 1">
            <a:extLst>
              <a:ext uri="{FF2B5EF4-FFF2-40B4-BE49-F238E27FC236}">
                <a16:creationId xmlns="" xmlns:a16="http://schemas.microsoft.com/office/drawing/2014/main" id="{A9891416-3538-4018-93BF-CA4172AFC5DF}"/>
              </a:ext>
            </a:extLst>
          </p:cNvPr>
          <p:cNvSpPr>
            <a:spLocks noGrp="1"/>
          </p:cNvSpPr>
          <p:nvPr>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10" name="文本占位符 2">
            <a:extLst>
              <a:ext uri="{FF2B5EF4-FFF2-40B4-BE49-F238E27FC236}">
                <a16:creationId xmlns="" xmlns:a16="http://schemas.microsoft.com/office/drawing/2014/main" id="{DBA82130-DD6F-446C-B32C-2717854023BC}"/>
              </a:ext>
            </a:extLst>
          </p:cNvPr>
          <p:cNvSpPr>
            <a:spLocks noGrp="1"/>
          </p:cNvSpPr>
          <p:nvPr>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716352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6" name="页脚占位符 5">
            <a:extLst>
              <a:ext uri="{FF2B5EF4-FFF2-40B4-BE49-F238E27FC236}">
                <a16:creationId xmlns=""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6093591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8" name="页脚占位符 7">
            <a:extLst>
              <a:ext uri="{FF2B5EF4-FFF2-40B4-BE49-F238E27FC236}">
                <a16:creationId xmlns=""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883670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4" name="页脚占位符 3">
            <a:extLst>
              <a:ext uri="{FF2B5EF4-FFF2-40B4-BE49-F238E27FC236}">
                <a16:creationId xmlns=""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431147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3" name="页脚占位符 2">
            <a:extLst>
              <a:ext uri="{FF2B5EF4-FFF2-40B4-BE49-F238E27FC236}">
                <a16:creationId xmlns=""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grpSp>
        <p:nvGrpSpPr>
          <p:cNvPr id="5" name="组合 4">
            <a:extLst>
              <a:ext uri="{FF2B5EF4-FFF2-40B4-BE49-F238E27FC236}">
                <a16:creationId xmlns="" xmlns:a16="http://schemas.microsoft.com/office/drawing/2014/main" id="{23E682E5-2BF5-49FB-87F8-CFEAE9DB0201}"/>
              </a:ext>
            </a:extLst>
          </p:cNvPr>
          <p:cNvGrpSpPr/>
          <p:nvPr userDrawn="1"/>
        </p:nvGrpSpPr>
        <p:grpSpPr>
          <a:xfrm>
            <a:off x="223031" y="122345"/>
            <a:ext cx="11718488" cy="6612550"/>
            <a:chOff x="223031" y="122345"/>
            <a:chExt cx="11718488" cy="6612550"/>
          </a:xfrm>
        </p:grpSpPr>
        <p:grpSp>
          <p:nvGrpSpPr>
            <p:cNvPr id="6" name="组合 5">
              <a:extLst>
                <a:ext uri="{FF2B5EF4-FFF2-40B4-BE49-F238E27FC236}">
                  <a16:creationId xmlns="" xmlns:a16="http://schemas.microsoft.com/office/drawing/2014/main" id="{22A87494-110C-4DFE-8671-8C5A88F16FF5}"/>
                </a:ext>
              </a:extLst>
            </p:cNvPr>
            <p:cNvGrpSpPr/>
            <p:nvPr/>
          </p:nvGrpSpPr>
          <p:grpSpPr>
            <a:xfrm>
              <a:off x="223031" y="122345"/>
              <a:ext cx="934049" cy="265879"/>
              <a:chOff x="1643460" y="3128803"/>
              <a:chExt cx="3165103" cy="900953"/>
            </a:xfrm>
          </p:grpSpPr>
          <p:sp>
            <p:nvSpPr>
              <p:cNvPr id="10" name="椭圆 9">
                <a:extLst>
                  <a:ext uri="{FF2B5EF4-FFF2-40B4-BE49-F238E27FC236}">
                    <a16:creationId xmlns="" xmlns:a16="http://schemas.microsoft.com/office/drawing/2014/main" id="{607FBC24-9F65-4497-B9F9-734A144E22D3}"/>
                  </a:ext>
                </a:extLst>
              </p:cNvPr>
              <p:cNvSpPr/>
              <p:nvPr/>
            </p:nvSpPr>
            <p:spPr>
              <a:xfrm>
                <a:off x="164346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管</a:t>
                </a:r>
              </a:p>
            </p:txBody>
          </p:sp>
          <p:sp>
            <p:nvSpPr>
              <p:cNvPr id="11" name="椭圆 10">
                <a:extLst>
                  <a:ext uri="{FF2B5EF4-FFF2-40B4-BE49-F238E27FC236}">
                    <a16:creationId xmlns="" xmlns:a16="http://schemas.microsoft.com/office/drawing/2014/main" id="{445DE24C-5578-484B-BFD7-58C2BC0A819E}"/>
                  </a:ext>
                </a:extLst>
              </p:cNvPr>
              <p:cNvSpPr/>
              <p:nvPr/>
            </p:nvSpPr>
            <p:spPr>
              <a:xfrm>
                <a:off x="2775535"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理</a:t>
                </a:r>
              </a:p>
            </p:txBody>
          </p:sp>
          <p:sp>
            <p:nvSpPr>
              <p:cNvPr id="12" name="椭圆 11">
                <a:extLst>
                  <a:ext uri="{FF2B5EF4-FFF2-40B4-BE49-F238E27FC236}">
                    <a16:creationId xmlns="" xmlns:a16="http://schemas.microsoft.com/office/drawing/2014/main" id="{9EBC0715-76C8-4979-86C8-197085A14A0E}"/>
                  </a:ext>
                </a:extLst>
              </p:cNvPr>
              <p:cNvSpPr/>
              <p:nvPr/>
            </p:nvSpPr>
            <p:spPr>
              <a:xfrm>
                <a:off x="3907610" y="3128803"/>
                <a:ext cx="900953" cy="900953"/>
              </a:xfrm>
              <a:prstGeom prst="ellipse">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微软雅黑" panose="020B0503020204020204" pitchFamily="34" charset="-122"/>
                    <a:ea typeface="微软雅黑" panose="020B0503020204020204" pitchFamily="34" charset="-122"/>
                  </a:rPr>
                  <a:t>学</a:t>
                </a:r>
              </a:p>
            </p:txBody>
          </p:sp>
        </p:grpSp>
        <p:cxnSp>
          <p:nvCxnSpPr>
            <p:cNvPr id="7" name="直接连接符 6">
              <a:extLst>
                <a:ext uri="{FF2B5EF4-FFF2-40B4-BE49-F238E27FC236}">
                  <a16:creationId xmlns="" xmlns:a16="http://schemas.microsoft.com/office/drawing/2014/main" id="{F8538777-F764-42AE-8B63-9C64C20FD4B6}"/>
                </a:ext>
              </a:extLst>
            </p:cNvPr>
            <p:cNvCxnSpPr/>
            <p:nvPr/>
          </p:nvCxnSpPr>
          <p:spPr>
            <a:xfrm>
              <a:off x="1244762" y="260131"/>
              <a:ext cx="10604860"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 xmlns:a16="http://schemas.microsoft.com/office/drawing/2014/main" id="{BAB41590-E4C4-4F81-9623-D32A4C51C4AD}"/>
                </a:ext>
              </a:extLst>
            </p:cNvPr>
            <p:cNvCxnSpPr>
              <a:endCxn id="9" idx="1"/>
            </p:cNvCxnSpPr>
            <p:nvPr/>
          </p:nvCxnSpPr>
          <p:spPr>
            <a:xfrm>
              <a:off x="393548" y="6559463"/>
              <a:ext cx="10738134" cy="0"/>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 xmlns:a16="http://schemas.microsoft.com/office/drawing/2014/main" id="{F905CDC4-9C41-458C-90A4-1F38C7F50C3D}"/>
                </a:ext>
              </a:extLst>
            </p:cNvPr>
            <p:cNvSpPr/>
            <p:nvPr/>
          </p:nvSpPr>
          <p:spPr>
            <a:xfrm>
              <a:off x="11131682" y="6384030"/>
              <a:ext cx="809837" cy="350865"/>
            </a:xfrm>
            <a:prstGeom prst="rect">
              <a:avLst/>
            </a:prstGeom>
          </p:spPr>
          <p:txBody>
            <a:bodyPr wrap="none">
              <a:spAutoFit/>
            </a:bodyPr>
            <a:lstStyle/>
            <a:p>
              <a:pPr algn="r">
                <a:lnSpc>
                  <a:spcPct val="120000"/>
                </a:lnSpc>
              </a:pPr>
              <a:r>
                <a:rPr lang="zh-CN" altLang="en-US" sz="1400" b="1" dirty="0">
                  <a:solidFill>
                    <a:srgbClr val="D9793F"/>
                  </a:solidFill>
                  <a:latin typeface="华文新魏" panose="02010800040101010101" charset="-122"/>
                  <a:ea typeface="华文新魏" panose="02010800040101010101" charset="-122"/>
                  <a:sym typeface="+mn-ea"/>
                </a:rPr>
                <a:t>第九章  </a:t>
              </a:r>
              <a:endParaRPr lang="en-US" altLang="zh-CN" sz="1400" b="1" dirty="0">
                <a:solidFill>
                  <a:srgbClr val="D9793F"/>
                </a:solidFill>
                <a:latin typeface="华文新魏" panose="02010800040101010101" charset="-122"/>
                <a:ea typeface="华文新魏" panose="02010800040101010101" charset="-122"/>
                <a:sym typeface="+mn-ea"/>
              </a:endParaRPr>
            </a:p>
          </p:txBody>
        </p:sp>
      </p:grpSp>
    </p:spTree>
    <p:extLst>
      <p:ext uri="{BB962C8B-B14F-4D97-AF65-F5344CB8AC3E}">
        <p14:creationId xmlns:p14="http://schemas.microsoft.com/office/powerpoint/2010/main" val="31679634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6" name="页脚占位符 5">
            <a:extLst>
              <a:ext uri="{FF2B5EF4-FFF2-40B4-BE49-F238E27FC236}">
                <a16:creationId xmlns=""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19495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A46935B-C309-4CEA-A76D-9D363BF0B08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9747458E-0E2B-40DA-A7B9-51791730DF8C}"/>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83724E33-8FA9-4596-A5EB-17B230324D1D}"/>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5F13F125-3E11-4F44-AF00-49F5980C8B9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633F225E-8815-4767-85E8-7411393DBE7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2505446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6" name="页脚占位符 5">
            <a:extLst>
              <a:ext uri="{FF2B5EF4-FFF2-40B4-BE49-F238E27FC236}">
                <a16:creationId xmlns=""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9169950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D8DB105-8B9D-4387-B83A-B8C45A2DD6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5E59077F-708D-46E7-8759-C82D238D5F29}"/>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5EFB0923-20E6-43FC-8F2B-A4A2596F93B8}"/>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EA29E05A-F0FA-4064-9063-EF61C03917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E757D59B-2029-45B6-939B-DBDF79EE15FE}"/>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8893302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DDBBC2B5-9EF1-464B-B3C9-2DDBA6613F5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904D9D7A-1D08-4221-9EFC-1F24A63E51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B304E3CF-CF15-4BA2-925C-3ADB7B46AAD9}"/>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D149E99B-2C47-40F0-8109-70291CAA60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9C98878B-C0DB-4CC9-A353-6CBC16E0481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957881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userDrawn="1">
  <p:cSld name="1_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l="7624" t="3696" r="7783" b="32380"/>
          <a:stretch/>
        </p:blipFill>
        <p:spPr>
          <a:xfrm>
            <a:off x="0" y="-26894"/>
            <a:ext cx="12166899" cy="6895652"/>
          </a:xfrm>
          <a:prstGeom prst="rtTriangle">
            <a:avLst/>
          </a:prstGeom>
        </p:spPr>
      </p:pic>
      <p:sp>
        <p:nvSpPr>
          <p:cNvPr id="5" name="矩形 4">
            <a:extLst>
              <a:ext uri="{FF2B5EF4-FFF2-40B4-BE49-F238E27FC236}">
                <a16:creationId xmlns="" xmlns:a16="http://schemas.microsoft.com/office/drawing/2014/main" id="{CB648ACB-6887-4351-840D-3DA4499ED319}"/>
              </a:ext>
            </a:extLst>
          </p:cNvPr>
          <p:cNvSpPr/>
          <p:nvPr userDrawn="1"/>
        </p:nvSpPr>
        <p:spPr>
          <a:xfrm>
            <a:off x="489568" y="278342"/>
            <a:ext cx="11212865" cy="6301317"/>
          </a:xfrm>
          <a:prstGeom prst="rect">
            <a:avLst/>
          </a:prstGeom>
          <a:no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标题 1"/>
          <p:cNvSpPr>
            <a:spLocks noGrp="1"/>
          </p:cNvSpPr>
          <p:nvPr userDrawn="1">
            <p:ph type="title"/>
          </p:nvPr>
        </p:nvSpPr>
        <p:spPr>
          <a:xfrm>
            <a:off x="675698" y="4223127"/>
            <a:ext cx="5419185" cy="895350"/>
          </a:xfrm>
          <a:prstGeom prst="rect">
            <a:avLst/>
          </a:prstGeom>
        </p:spPr>
        <p:txBody>
          <a:bodyPr anchor="b">
            <a:normAutofit/>
          </a:bodyPr>
          <a:lstStyle>
            <a:lvl1pPr algn="l">
              <a:defRPr sz="2400" b="1">
                <a:solidFill>
                  <a:schemeClr val="bg1"/>
                </a:solidFill>
              </a:defRPr>
            </a:lvl1pPr>
          </a:lstStyle>
          <a:p>
            <a:r>
              <a:rPr lang="en-US" dirty="0"/>
              <a:t>Click to edit Master title style</a:t>
            </a:r>
            <a:endParaRPr lang="zh-CN" altLang="en-US" dirty="0"/>
          </a:p>
        </p:txBody>
      </p:sp>
      <p:sp>
        <p:nvSpPr>
          <p:cNvPr id="21" name="文本占位符 2"/>
          <p:cNvSpPr>
            <a:spLocks noGrp="1"/>
          </p:cNvSpPr>
          <p:nvPr userDrawn="1">
            <p:ph type="body" idx="1"/>
          </p:nvPr>
        </p:nvSpPr>
        <p:spPr>
          <a:xfrm>
            <a:off x="676814" y="5118477"/>
            <a:ext cx="5419185" cy="1015623"/>
          </a:xfrm>
          <a:prstGeom prst="rect">
            <a:avLst/>
          </a:prstGeom>
        </p:spPr>
        <p:txBody>
          <a:bodyPr anchor="t">
            <a:normAutofit/>
          </a:bodyPr>
          <a:lstStyle>
            <a:lvl1pPr marL="0" indent="0" algn="l">
              <a:lnSpc>
                <a:spcPct val="150000"/>
              </a:lnSpc>
              <a:spcBef>
                <a:spcPts val="0"/>
              </a:spcBef>
              <a:buNone/>
              <a:defRPr sz="1100">
                <a:solidFill>
                  <a:schemeClr val="bg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1478416936"/>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userDrawn="1">
  <p:cSld name="仅标题页">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21C7A1C-3684-4AAF-A408-C63B6CB64104}"/>
              </a:ext>
            </a:extLst>
          </p:cNvPr>
          <p:cNvSpPr>
            <a:spLocks noGrp="1"/>
          </p:cNvSpPr>
          <p:nvPr>
            <p:ph type="title" hasCustomPrompt="1"/>
          </p:nvPr>
        </p:nvSpPr>
        <p:spPr>
          <a:xfrm>
            <a:off x="669924" y="1"/>
            <a:ext cx="10850563" cy="1028699"/>
          </a:xfrm>
          <a:prstGeom prst="rect">
            <a:avLst/>
          </a:prstGeom>
        </p:spPr>
        <p:txBody>
          <a:bodyPr/>
          <a:lstStyle>
            <a:lvl1pPr>
              <a:defRPr/>
            </a:lvl1pPr>
          </a:lstStyle>
          <a:p>
            <a:r>
              <a:rPr lang="en-US" altLang="zh-CN" dirty="0"/>
              <a:t>Click to edit Master title style</a:t>
            </a:r>
            <a:endParaRPr lang="en-US" dirty="0"/>
          </a:p>
        </p:txBody>
      </p:sp>
      <p:sp>
        <p:nvSpPr>
          <p:cNvPr id="3" name="Date Placeholder 2">
            <a:extLst>
              <a:ext uri="{FF2B5EF4-FFF2-40B4-BE49-F238E27FC236}">
                <a16:creationId xmlns="" xmlns:a16="http://schemas.microsoft.com/office/drawing/2014/main" id="{8986EA5F-D77D-4318-90E9-C04AA8ADC0D1}"/>
              </a:ext>
            </a:extLst>
          </p:cNvPr>
          <p:cNvSpPr>
            <a:spLocks noGrp="1"/>
          </p:cNvSpPr>
          <p:nvPr>
            <p:ph type="dt" sz="half" idx="10"/>
          </p:nvPr>
        </p:nvSpPr>
        <p:spPr>
          <a:xfrm>
            <a:off x="5401732" y="6240463"/>
            <a:ext cx="1388536" cy="206381"/>
          </a:xfrm>
          <a:prstGeom prst="rect">
            <a:avLst/>
          </a:prstGeom>
        </p:spPr>
        <p:txBody>
          <a:bodyPr/>
          <a:lstStyle/>
          <a:p>
            <a:endParaRPr lang="zh-CN" altLang="en-US"/>
          </a:p>
        </p:txBody>
      </p:sp>
      <p:sp>
        <p:nvSpPr>
          <p:cNvPr id="4" name="Footer Placeholder 3">
            <a:extLst>
              <a:ext uri="{FF2B5EF4-FFF2-40B4-BE49-F238E27FC236}">
                <a16:creationId xmlns="" xmlns:a16="http://schemas.microsoft.com/office/drawing/2014/main" id="{00832621-D9D9-445E-BFF9-F8348FA1E262}"/>
              </a:ext>
            </a:extLst>
          </p:cNvPr>
          <p:cNvSpPr>
            <a:spLocks noGrp="1"/>
          </p:cNvSpPr>
          <p:nvPr>
            <p:ph type="ftr" sz="quarter" idx="11"/>
          </p:nvPr>
        </p:nvSpPr>
        <p:spPr>
          <a:xfrm>
            <a:off x="669924" y="6240463"/>
            <a:ext cx="4140201" cy="206381"/>
          </a:xfrm>
          <a:prstGeom prst="rect">
            <a:avLst/>
          </a:prstGeom>
        </p:spPr>
        <p:txBody>
          <a:bodyPr/>
          <a:lstStyle/>
          <a:p>
            <a:r>
              <a:rPr lang="zh-CN" altLang="en-US"/>
              <a:t>请在插入菜单</a:t>
            </a:r>
            <a:r>
              <a:rPr lang="en-US" altLang="zh-CN"/>
              <a:t>—</a:t>
            </a:r>
            <a:r>
              <a:rPr lang="zh-CN" altLang="en-US"/>
              <a:t>页眉和页脚中修改此文本</a:t>
            </a:r>
            <a:endParaRPr lang="zh-CN" altLang="en-US" dirty="0"/>
          </a:p>
        </p:txBody>
      </p:sp>
      <p:sp>
        <p:nvSpPr>
          <p:cNvPr id="5" name="Slide Number Placeholder 4">
            <a:extLst>
              <a:ext uri="{FF2B5EF4-FFF2-40B4-BE49-F238E27FC236}">
                <a16:creationId xmlns="" xmlns:a16="http://schemas.microsoft.com/office/drawing/2014/main" id="{8371151B-F790-4A9F-962F-B8718A9560A9}"/>
              </a:ext>
            </a:extLst>
          </p:cNvPr>
          <p:cNvSpPr>
            <a:spLocks noGrp="1"/>
          </p:cNvSpPr>
          <p:nvPr>
            <p:ph type="sldNum" sz="quarter" idx="12"/>
          </p:nvPr>
        </p:nvSpPr>
        <p:spPr>
          <a:xfrm>
            <a:off x="8610599" y="6240463"/>
            <a:ext cx="2909888" cy="206381"/>
          </a:xfrm>
          <a:prstGeom prst="rect">
            <a:avLst/>
          </a:prstGeom>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6869760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570197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41805320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64348262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66385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B3C39E2-DA9E-4314-ADD2-EEFDAB014EF9}" type="datetimeFigureOut">
              <a:rPr lang="zh-CN" altLang="en-US" smtClean="0"/>
              <a:t>2024-9-3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599709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9CAA6BE-18C6-478E-A5FC-3477C0B7868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428945FB-7684-4C74-9DB5-05652BA9E0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 xmlns:a16="http://schemas.microsoft.com/office/drawing/2014/main" id="{91C9EDD8-D0A1-4A73-A0FD-4C4D012FAD8B}"/>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0E8BE818-DDAE-48B5-9D05-62C74D336B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391D1386-9E35-4800-9D8B-4DA1E383C075}"/>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2697727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B3C39E2-DA9E-4314-ADD2-EEFDAB014EF9}" type="datetimeFigureOut">
              <a:rPr lang="zh-CN" altLang="en-US" smtClean="0"/>
              <a:t>2024-9-3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7130411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3C39E2-DA9E-4314-ADD2-EEFDAB014EF9}" type="datetimeFigureOut">
              <a:rPr lang="zh-CN" altLang="en-US" smtClean="0"/>
              <a:t>2024-9-3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28000309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29461511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B3C39E2-DA9E-4314-ADD2-EEFDAB014EF9}" type="datetimeFigureOut">
              <a:rPr lang="zh-CN" altLang="en-US" smtClean="0"/>
              <a:t>2024-9-3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98812349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39908881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B3C39E2-DA9E-4314-ADD2-EEFDAB014EF9}" type="datetimeFigureOut">
              <a:rPr lang="zh-CN" altLang="en-US" smtClean="0"/>
              <a:t>2024-9-3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E62B60C-EF1A-4714-98B2-C5B0F4E9BFF3}" type="slidenum">
              <a:rPr lang="zh-CN" altLang="en-US" smtClean="0"/>
              <a:t>‹#›</a:t>
            </a:fld>
            <a:endParaRPr lang="zh-CN" altLang="en-US"/>
          </a:p>
        </p:txBody>
      </p:sp>
    </p:spTree>
    <p:extLst>
      <p:ext uri="{BB962C8B-B14F-4D97-AF65-F5344CB8AC3E}">
        <p14:creationId xmlns:p14="http://schemas.microsoft.com/office/powerpoint/2010/main" val="199246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500D3DE-E410-4B6B-B22E-FB021C81866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FA505FEA-1AE8-4BAC-A5DE-A08490BFC40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 xmlns:a16="http://schemas.microsoft.com/office/drawing/2014/main" id="{9EF7EA41-FED7-4086-BB7D-FA1FFFB3FC5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 xmlns:a16="http://schemas.microsoft.com/office/drawing/2014/main" id="{9BA37564-64BF-4829-87ED-D9B7F9D766A8}"/>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6" name="页脚占位符 5">
            <a:extLst>
              <a:ext uri="{FF2B5EF4-FFF2-40B4-BE49-F238E27FC236}">
                <a16:creationId xmlns="" xmlns:a16="http://schemas.microsoft.com/office/drawing/2014/main" id="{DAC27BFB-BF68-4B86-AD2F-69043A4117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85BC74F9-F826-4EA7-8B2F-8C8B67E01D00}"/>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104508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857456C-BAD8-450D-A401-71E5A35592BE}"/>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 xmlns:a16="http://schemas.microsoft.com/office/drawing/2014/main" id="{661E1BAF-D4FB-4A62-8CA8-91EF9A2162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 xmlns:a16="http://schemas.microsoft.com/office/drawing/2014/main" id="{47DF6579-424B-4310-B3DC-DE6C75369CE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 xmlns:a16="http://schemas.microsoft.com/office/drawing/2014/main" id="{CF818954-F9E7-4FCE-8286-4957AAFB83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 xmlns:a16="http://schemas.microsoft.com/office/drawing/2014/main" id="{7B78AC6C-7AA2-438B-8539-BCE6D1B2F2C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 xmlns:a16="http://schemas.microsoft.com/office/drawing/2014/main" id="{E126C6FB-D5CD-44D8-B6A9-A144C394CDCC}"/>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8" name="页脚占位符 7">
            <a:extLst>
              <a:ext uri="{FF2B5EF4-FFF2-40B4-BE49-F238E27FC236}">
                <a16:creationId xmlns="" xmlns:a16="http://schemas.microsoft.com/office/drawing/2014/main" id="{36BF6F1E-2868-42A5-B7CF-383EFFAD7EEB}"/>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67ABE560-975F-4556-B9A1-7B700574AE4D}"/>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174070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E19E9D0-0C27-4C8B-B0AA-4A200E40ABE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D37858F5-CA57-452B-8FEE-45DA52637AAF}"/>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4" name="页脚占位符 3">
            <a:extLst>
              <a:ext uri="{FF2B5EF4-FFF2-40B4-BE49-F238E27FC236}">
                <a16:creationId xmlns="" xmlns:a16="http://schemas.microsoft.com/office/drawing/2014/main" id="{43D14AC6-78A7-44A8-9E57-91E5A874D21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A804A86C-55CE-4E4C-8689-39D30A09CB78}"/>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32931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3CFE1F0F-2F56-4B66-A3DE-81B59A66F6D6}"/>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3" name="页脚占位符 2">
            <a:extLst>
              <a:ext uri="{FF2B5EF4-FFF2-40B4-BE49-F238E27FC236}">
                <a16:creationId xmlns="" xmlns:a16="http://schemas.microsoft.com/office/drawing/2014/main" id="{81E7C7DE-4B6A-4356-A9FC-A323316C3D9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57780617-3E67-4A90-9BF8-448E6492AEC7}"/>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597185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00CAE73-A116-4573-9666-BF185AFD926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8C06AFF3-A8A1-4494-B532-DD128ED062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 xmlns:a16="http://schemas.microsoft.com/office/drawing/2014/main" id="{A8923FCB-A8A6-428F-881B-F0830191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68045637-D74F-42EF-90EF-74D084223BC8}"/>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6" name="页脚占位符 5">
            <a:extLst>
              <a:ext uri="{FF2B5EF4-FFF2-40B4-BE49-F238E27FC236}">
                <a16:creationId xmlns="" xmlns:a16="http://schemas.microsoft.com/office/drawing/2014/main" id="{9E759649-A3D7-427B-AE22-CAFDCB665B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ED39AF7E-A712-4C88-B8C5-33C9515AEDD6}"/>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968209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B778BA-D96A-4898-8C5A-C0BB5280CA0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0F3A08F1-79C9-4C99-944D-CBE6CF4D7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ED625900-25F3-4CA5-B3A1-BF359EC14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 xmlns:a16="http://schemas.microsoft.com/office/drawing/2014/main" id="{047A9DC3-59E4-4A0E-A231-8111396AD066}"/>
              </a:ext>
            </a:extLst>
          </p:cNvPr>
          <p:cNvSpPr>
            <a:spLocks noGrp="1"/>
          </p:cNvSpPr>
          <p:nvPr>
            <p:ph type="dt" sz="half" idx="10"/>
          </p:nvPr>
        </p:nvSpPr>
        <p:spPr/>
        <p:txBody>
          <a:bodyPr/>
          <a:lstStyle/>
          <a:p>
            <a:fld id="{2E88F40E-9197-4111-8AB5-C366FB9E7A29}" type="datetimeFigureOut">
              <a:rPr lang="zh-CN" altLang="en-US" smtClean="0"/>
              <a:t>2024-9-3</a:t>
            </a:fld>
            <a:endParaRPr lang="zh-CN" altLang="en-US"/>
          </a:p>
        </p:txBody>
      </p:sp>
      <p:sp>
        <p:nvSpPr>
          <p:cNvPr id="6" name="页脚占位符 5">
            <a:extLst>
              <a:ext uri="{FF2B5EF4-FFF2-40B4-BE49-F238E27FC236}">
                <a16:creationId xmlns="" xmlns:a16="http://schemas.microsoft.com/office/drawing/2014/main" id="{3E82A7C9-5285-4F64-9BE6-7277FBCC6C1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080D6B8A-B698-408E-AC2E-132EB7FF3A72}"/>
              </a:ext>
            </a:extLst>
          </p:cNvPr>
          <p:cNvSpPr>
            <a:spLocks noGrp="1"/>
          </p:cNvSpPr>
          <p:nvPr>
            <p:ph type="sldNum" sz="quarter" idx="12"/>
          </p:nvPr>
        </p:nvSpPr>
        <p:spPr/>
        <p:txBody>
          <a:body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37338760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2359585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34034F68-0B80-46FE-93E6-BAE40A9756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06371082-602B-4BF5-854D-0FD093AAA3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 xmlns:a16="http://schemas.microsoft.com/office/drawing/2014/main" id="{CD8D622B-D25D-4DF6-B69D-A0143256FE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88F40E-9197-4111-8AB5-C366FB9E7A29}" type="datetimeFigureOut">
              <a:rPr lang="zh-CN" altLang="en-US" smtClean="0"/>
              <a:t>2024-9-3</a:t>
            </a:fld>
            <a:endParaRPr lang="zh-CN" altLang="en-US"/>
          </a:p>
        </p:txBody>
      </p:sp>
      <p:sp>
        <p:nvSpPr>
          <p:cNvPr id="5" name="页脚占位符 4">
            <a:extLst>
              <a:ext uri="{FF2B5EF4-FFF2-40B4-BE49-F238E27FC236}">
                <a16:creationId xmlns="" xmlns:a16="http://schemas.microsoft.com/office/drawing/2014/main" id="{6091F5D2-2C37-45F5-B19E-DFA6574957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77F462F0-5934-441D-9A4C-389B5656D9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7C0A13-1337-4440-9E98-11BEC883A261}" type="slidenum">
              <a:rPr lang="zh-CN" altLang="en-US" smtClean="0"/>
              <a:t>‹#›</a:t>
            </a:fld>
            <a:endParaRPr lang="zh-CN" altLang="en-US"/>
          </a:p>
        </p:txBody>
      </p:sp>
    </p:spTree>
    <p:extLst>
      <p:ext uri="{BB962C8B-B14F-4D97-AF65-F5344CB8AC3E}">
        <p14:creationId xmlns:p14="http://schemas.microsoft.com/office/powerpoint/2010/main" val="4637284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3C39E2-DA9E-4314-ADD2-EEFDAB014EF9}" type="datetimeFigureOut">
              <a:rPr lang="zh-CN" altLang="en-US" smtClean="0"/>
              <a:t>2024-9-3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E62B60C-EF1A-4714-98B2-C5B0F4E9BFF3}" type="slidenum">
              <a:rPr lang="zh-CN" altLang="en-US" smtClean="0"/>
              <a:t>‹#›</a:t>
            </a:fld>
            <a:endParaRPr lang="zh-CN" altLang="en-US"/>
          </a:p>
        </p:txBody>
      </p:sp>
      <p:grpSp>
        <p:nvGrpSpPr>
          <p:cNvPr id="7" name="组合 6">
            <a:extLst>
              <a:ext uri="{FF2B5EF4-FFF2-40B4-BE49-F238E27FC236}">
                <a16:creationId xmlns="" xmlns:a16="http://schemas.microsoft.com/office/drawing/2014/main" id="{510DE854-DDF9-435A-978F-43DDEF336553}"/>
              </a:ext>
            </a:extLst>
          </p:cNvPr>
          <p:cNvGrpSpPr/>
          <p:nvPr userDrawn="1"/>
        </p:nvGrpSpPr>
        <p:grpSpPr>
          <a:xfrm>
            <a:off x="204811" y="126601"/>
            <a:ext cx="1966889" cy="305197"/>
            <a:chOff x="306410" y="1828002"/>
            <a:chExt cx="5429253" cy="900955"/>
          </a:xfrm>
        </p:grpSpPr>
        <p:grpSp>
          <p:nvGrpSpPr>
            <p:cNvPr id="8" name="组合 7">
              <a:extLst>
                <a:ext uri="{FF2B5EF4-FFF2-40B4-BE49-F238E27FC236}">
                  <a16:creationId xmlns=""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10" name="组合 9">
                <a:extLst>
                  <a:ext uri="{FF2B5EF4-FFF2-40B4-BE49-F238E27FC236}">
                    <a16:creationId xmlns=""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12" name="椭圆 11">
                  <a:extLst>
                    <a:ext uri="{FF2B5EF4-FFF2-40B4-BE49-F238E27FC236}">
                      <a16:creationId xmlns=""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心</a:t>
                  </a:r>
                </a:p>
              </p:txBody>
            </p:sp>
            <p:sp>
              <p:nvSpPr>
                <p:cNvPr id="13" name="椭圆 12">
                  <a:extLst>
                    <a:ext uri="{FF2B5EF4-FFF2-40B4-BE49-F238E27FC236}">
                      <a16:creationId xmlns=""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理</a:t>
                  </a:r>
                </a:p>
              </p:txBody>
            </p:sp>
            <p:sp>
              <p:nvSpPr>
                <p:cNvPr id="14" name="椭圆 13">
                  <a:extLst>
                    <a:ext uri="{FF2B5EF4-FFF2-40B4-BE49-F238E27FC236}">
                      <a16:creationId xmlns=""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学</a:t>
                  </a:r>
                </a:p>
              </p:txBody>
            </p:sp>
          </p:grpSp>
          <p:sp>
            <p:nvSpPr>
              <p:cNvPr id="11" name="椭圆 10">
                <a:extLst>
                  <a:ext uri="{FF2B5EF4-FFF2-40B4-BE49-F238E27FC236}">
                    <a16:creationId xmlns=""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会</a:t>
                </a:r>
              </a:p>
            </p:txBody>
          </p:sp>
        </p:grpSp>
        <p:sp>
          <p:nvSpPr>
            <p:cNvPr id="9" name="椭圆 8">
              <a:extLst>
                <a:ext uri="{FF2B5EF4-FFF2-40B4-BE49-F238E27FC236}">
                  <a16:creationId xmlns=""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社</a:t>
              </a:r>
            </a:p>
          </p:txBody>
        </p:sp>
      </p:grpSp>
      <p:cxnSp>
        <p:nvCxnSpPr>
          <p:cNvPr id="15" name="直接连接符 14"/>
          <p:cNvCxnSpPr/>
          <p:nvPr userDrawn="1"/>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6" name="直接连接符 15"/>
          <p:cNvCxnSpPr/>
          <p:nvPr userDrawn="1"/>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7" name="íṧļïdé"/>
          <p:cNvSpPr txBox="1"/>
          <p:nvPr userDrawn="1"/>
        </p:nvSpPr>
        <p:spPr>
          <a:xfrm>
            <a:off x="10807700" y="6343427"/>
            <a:ext cx="2843893" cy="368746"/>
          </a:xfrm>
          <a:prstGeom prst="rect">
            <a:avLst/>
          </a:prstGeom>
          <a:noFill/>
        </p:spPr>
        <p:txBody>
          <a:bodyPr wrap="square" lIns="91440" tIns="45720" rIns="91440" bIns="45720" anchor="b" anchorCtr="0">
            <a:noAutofit/>
          </a:bodyPr>
          <a:lstStyle/>
          <a:p>
            <a:r>
              <a:rPr lang="zh-CN" altLang="en-US" sz="2000" b="1" dirty="0">
                <a:solidFill>
                  <a:srgbClr val="D9793F"/>
                </a:solidFill>
                <a:latin typeface="华文新魏" panose="02010800040101010101" charset="-122"/>
                <a:ea typeface="华文新魏" panose="02010800040101010101" charset="-122"/>
              </a:rPr>
              <a:t>第六章</a:t>
            </a:r>
          </a:p>
        </p:txBody>
      </p:sp>
    </p:spTree>
    <p:extLst>
      <p:ext uri="{BB962C8B-B14F-4D97-AF65-F5344CB8AC3E}">
        <p14:creationId xmlns:p14="http://schemas.microsoft.com/office/powerpoint/2010/main" val="33482226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www.bilibili.com/video/av68510755/" TargetMode="Externa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3" Type="http://schemas.openxmlformats.org/officeDocument/2006/relationships/image" Target="../media/image22.webp"/><Relationship Id="rId2" Type="http://schemas.openxmlformats.org/officeDocument/2006/relationships/slideLayout" Target="../slideLayouts/slideLayout17.xml"/><Relationship Id="rId1" Type="http://schemas.openxmlformats.org/officeDocument/2006/relationships/tags" Target="../tags/tag8.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 Id="rId5" Type="http://schemas.openxmlformats.org/officeDocument/2006/relationships/image" Target="../media/image23.png"/><Relationship Id="rId4" Type="http://schemas.openxmlformats.org/officeDocument/2006/relationships/notesSlide" Target="../notesSlides/notesSlide1.xml"/></Relationships>
</file>

<file path=ppt/slides/_rels/slide31.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3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tags" Target="../tags/tag13.xml"/><Relationship Id="rId4" Type="http://schemas.openxmlformats.org/officeDocument/2006/relationships/image" Target="../media/image25.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3" Type="http://schemas.openxmlformats.org/officeDocument/2006/relationships/image" Target="../media/image26.webp"/><Relationship Id="rId2" Type="http://schemas.openxmlformats.org/officeDocument/2006/relationships/slideLayout" Target="../slideLayouts/slideLayout17.xml"/><Relationship Id="rId1" Type="http://schemas.openxmlformats.org/officeDocument/2006/relationships/tags" Target="../tags/tag15.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SK-II&#22823;&#29255;%20&#22905;&#26368;&#21518;&#21435;&#20102;&#30456;&#20146;&#35282;.qsv"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 xmlns:a16="http://schemas.microsoft.com/office/drawing/2014/main" id="{4221D041-9605-4855-B354-C0226BB9381A}"/>
              </a:ext>
            </a:extLst>
          </p:cNvPr>
          <p:cNvPicPr>
            <a:picLocks noChangeAspect="1"/>
          </p:cNvPicPr>
          <p:nvPr/>
        </p:nvPicPr>
        <p:blipFill rotWithShape="1">
          <a:blip r:embed="rId2">
            <a:extLst>
              <a:ext uri="{28A0092B-C50C-407E-A947-70E740481C1C}">
                <a14:useLocalDpi xmlns:a14="http://schemas.microsoft.com/office/drawing/2010/main" val="0"/>
              </a:ext>
            </a:extLst>
          </a:blip>
          <a:srcRect t="5951" b="37991"/>
          <a:stretch/>
        </p:blipFill>
        <p:spPr>
          <a:xfrm>
            <a:off x="0" y="2269865"/>
            <a:ext cx="5212080" cy="1947134"/>
          </a:xfrm>
          <a:prstGeom prst="rect">
            <a:avLst/>
          </a:prstGeom>
          <a:ln>
            <a:noFill/>
          </a:ln>
        </p:spPr>
      </p:pic>
      <p:pic>
        <p:nvPicPr>
          <p:cNvPr id="4" name="图片 3">
            <a:extLst>
              <a:ext uri="{FF2B5EF4-FFF2-40B4-BE49-F238E27FC236}">
                <a16:creationId xmlns="" xmlns:a16="http://schemas.microsoft.com/office/drawing/2014/main" id="{21D44B6E-C7D8-4DAB-A4F7-D8E397573CED}"/>
              </a:ext>
            </a:extLst>
          </p:cNvPr>
          <p:cNvPicPr>
            <a:picLocks noChangeAspect="1"/>
          </p:cNvPicPr>
          <p:nvPr/>
        </p:nvPicPr>
        <p:blipFill rotWithShape="1">
          <a:blip r:embed="rId2">
            <a:extLst>
              <a:ext uri="{28A0092B-C50C-407E-A947-70E740481C1C}">
                <a14:useLocalDpi xmlns:a14="http://schemas.microsoft.com/office/drawing/2010/main" val="0"/>
              </a:ext>
            </a:extLst>
          </a:blip>
          <a:srcRect l="23048" t="67985"/>
          <a:stretch/>
        </p:blipFill>
        <p:spPr>
          <a:xfrm>
            <a:off x="5162843" y="0"/>
            <a:ext cx="7036506" cy="6857999"/>
          </a:xfrm>
          <a:prstGeom prst="rect">
            <a:avLst/>
          </a:prstGeom>
        </p:spPr>
      </p:pic>
      <p:sp>
        <p:nvSpPr>
          <p:cNvPr id="5" name="L 形 4">
            <a:extLst>
              <a:ext uri="{FF2B5EF4-FFF2-40B4-BE49-F238E27FC236}">
                <a16:creationId xmlns="" xmlns:a16="http://schemas.microsoft.com/office/drawing/2014/main" id="{83F9B1CD-CE4E-4F2B-A61B-8B11AF5DE378}"/>
              </a:ext>
            </a:extLst>
          </p:cNvPr>
          <p:cNvSpPr/>
          <p:nvPr/>
        </p:nvSpPr>
        <p:spPr>
          <a:xfrm>
            <a:off x="315078" y="0"/>
            <a:ext cx="719638" cy="863383"/>
          </a:xfrm>
          <a:prstGeom prst="corner">
            <a:avLst>
              <a:gd name="adj1" fmla="val 0"/>
              <a:gd name="adj2" fmla="val 38139"/>
            </a:avLst>
          </a:prstGeom>
          <a:solidFill>
            <a:srgbClr val="BFBFBF">
              <a:alpha val="27843"/>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6" name="Shape 749">
            <a:extLst>
              <a:ext uri="{FF2B5EF4-FFF2-40B4-BE49-F238E27FC236}">
                <a16:creationId xmlns="" xmlns:a16="http://schemas.microsoft.com/office/drawing/2014/main" id="{16931E8C-D032-428A-88A3-8A3C30F781F9}"/>
              </a:ext>
            </a:extLst>
          </p:cNvPr>
          <p:cNvSpPr txBox="1">
            <a:spLocks/>
          </p:cNvSpPr>
          <p:nvPr/>
        </p:nvSpPr>
        <p:spPr>
          <a:xfrm>
            <a:off x="613981" y="172463"/>
            <a:ext cx="3074101" cy="690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rmAutofit fontScale="92500" lnSpcReduction="10000"/>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rPr>
              <a:t>马克思主义理论研究</a:t>
            </a:r>
            <a:endParaRPr kumimoji="0" lang="en-US" altLang="zh-CN"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endParaRPr>
          </a:p>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rPr>
              <a:t>和建设工程重点教材</a:t>
            </a:r>
            <a:endParaRPr kumimoji="0" lang="en-US" sz="1800" b="1" i="0" u="none" strike="noStrike" kern="0" cap="none" spc="0" normalizeH="0" baseline="0" noProof="0" dirty="0">
              <a:ln>
                <a:noFill/>
              </a:ln>
              <a:solidFill>
                <a:srgbClr val="D9793F"/>
              </a:solidFill>
              <a:effectLst/>
              <a:uLnTx/>
              <a:uFillTx/>
              <a:latin typeface="华文中宋" panose="02010600040101010101" pitchFamily="2" charset="-122"/>
              <a:ea typeface="华文中宋" panose="02010600040101010101" pitchFamily="2" charset="-122"/>
              <a:cs typeface="+mn-cs"/>
              <a:sym typeface="Roboto"/>
            </a:endParaRPr>
          </a:p>
        </p:txBody>
      </p:sp>
      <p:sp>
        <p:nvSpPr>
          <p:cNvPr id="7" name="文本框 6">
            <a:extLst>
              <a:ext uri="{FF2B5EF4-FFF2-40B4-BE49-F238E27FC236}">
                <a16:creationId xmlns="" xmlns:a16="http://schemas.microsoft.com/office/drawing/2014/main" id="{E2EE2144-18CA-4D2F-BF0C-793E9BFA5682}"/>
              </a:ext>
            </a:extLst>
          </p:cNvPr>
          <p:cNvSpPr txBox="1"/>
          <p:nvPr/>
        </p:nvSpPr>
        <p:spPr>
          <a:xfrm>
            <a:off x="2013949" y="4399609"/>
            <a:ext cx="2657532"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社会心理学概论</a:t>
            </a:r>
            <a:r>
              <a:rPr kumimoji="0" lang="en-US" altLang="zh-CN"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r>
              <a:rPr kumimoji="0" lang="zh-CN" altLang="en-US" sz="16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编写组</a:t>
            </a:r>
          </a:p>
        </p:txBody>
      </p:sp>
      <p:grpSp>
        <p:nvGrpSpPr>
          <p:cNvPr id="8" name="组合 7">
            <a:extLst>
              <a:ext uri="{FF2B5EF4-FFF2-40B4-BE49-F238E27FC236}">
                <a16:creationId xmlns="" xmlns:a16="http://schemas.microsoft.com/office/drawing/2014/main" id="{9D8C5F25-5A5B-4992-821D-B3E9A53CBAEC}"/>
              </a:ext>
            </a:extLst>
          </p:cNvPr>
          <p:cNvGrpSpPr/>
          <p:nvPr/>
        </p:nvGrpSpPr>
        <p:grpSpPr>
          <a:xfrm>
            <a:off x="5547957" y="6381378"/>
            <a:ext cx="1328652" cy="196341"/>
            <a:chOff x="4957648" y="5949625"/>
            <a:chExt cx="2301292" cy="340073"/>
          </a:xfrm>
        </p:grpSpPr>
        <p:pic>
          <p:nvPicPr>
            <p:cNvPr id="9" name="图片 8">
              <a:extLst>
                <a:ext uri="{FF2B5EF4-FFF2-40B4-BE49-F238E27FC236}">
                  <a16:creationId xmlns="" xmlns:a16="http://schemas.microsoft.com/office/drawing/2014/main" id="{4FB0113F-DFAC-45D7-97BC-91C16B48C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57648" y="5968939"/>
              <a:ext cx="311738" cy="320759"/>
            </a:xfrm>
            <a:prstGeom prst="rect">
              <a:avLst/>
            </a:prstGeom>
          </p:spPr>
        </p:pic>
        <p:pic>
          <p:nvPicPr>
            <p:cNvPr id="10" name="图片 9">
              <a:extLst>
                <a:ext uri="{FF2B5EF4-FFF2-40B4-BE49-F238E27FC236}">
                  <a16:creationId xmlns="" xmlns:a16="http://schemas.microsoft.com/office/drawing/2014/main" id="{1FCAFA77-A202-4ABA-8BE9-16EC316F3BF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23896"/>
            <a:stretch/>
          </p:blipFill>
          <p:spPr>
            <a:xfrm>
              <a:off x="5400192" y="5949625"/>
              <a:ext cx="1858748" cy="334537"/>
            </a:xfrm>
            <a:prstGeom prst="rect">
              <a:avLst/>
            </a:prstGeom>
          </p:spPr>
        </p:pic>
      </p:grpSp>
      <p:sp>
        <p:nvSpPr>
          <p:cNvPr id="11" name="矩形 10">
            <a:extLst>
              <a:ext uri="{FF2B5EF4-FFF2-40B4-BE49-F238E27FC236}">
                <a16:creationId xmlns="" xmlns:a16="http://schemas.microsoft.com/office/drawing/2014/main" id="{7BD21A97-FFD6-4C63-9332-83189D16BE6B}"/>
              </a:ext>
            </a:extLst>
          </p:cNvPr>
          <p:cNvSpPr/>
          <p:nvPr/>
        </p:nvSpPr>
        <p:spPr>
          <a:xfrm>
            <a:off x="5703442" y="2790519"/>
            <a:ext cx="1210588" cy="789190"/>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绪论</a:t>
            </a:r>
          </a:p>
        </p:txBody>
      </p:sp>
      <p:sp>
        <p:nvSpPr>
          <p:cNvPr id="12" name="Shape 749">
            <a:extLst>
              <a:ext uri="{FF2B5EF4-FFF2-40B4-BE49-F238E27FC236}">
                <a16:creationId xmlns="" xmlns:a16="http://schemas.microsoft.com/office/drawing/2014/main" id="{75E54229-404A-4001-93E1-66D60E3FBCE8}"/>
              </a:ext>
            </a:extLst>
          </p:cNvPr>
          <p:cNvSpPr txBox="1">
            <a:spLocks/>
          </p:cNvSpPr>
          <p:nvPr/>
        </p:nvSpPr>
        <p:spPr>
          <a:xfrm>
            <a:off x="315078" y="2738079"/>
            <a:ext cx="4503102" cy="69092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t">
            <a:noAutofit/>
          </a:bodyPr>
          <a:lstStyle>
            <a:lvl1pPr marL="0" marR="0" indent="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1pPr>
            <a:lvl2pPr marL="0" marR="0" indent="228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2pPr>
            <a:lvl3pPr marL="0" marR="0" indent="457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3pPr>
            <a:lvl4pPr marL="0" marR="0" indent="685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4pPr>
            <a:lvl5pPr marL="0" marR="0" indent="9144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5pPr>
            <a:lvl6pPr marL="0" marR="0" indent="11430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6pPr>
            <a:lvl7pPr marL="0" marR="0" indent="13716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7pPr>
            <a:lvl8pPr marL="0" marR="0" indent="16002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8pPr>
            <a:lvl9pPr marL="0" marR="0" indent="1828800" algn="l" defTabSz="825500" rtl="0" latinLnBrk="0">
              <a:lnSpc>
                <a:spcPct val="70000"/>
              </a:lnSpc>
              <a:spcBef>
                <a:spcPts val="0"/>
              </a:spcBef>
              <a:spcAft>
                <a:spcPts val="0"/>
              </a:spcAft>
              <a:buClrTx/>
              <a:buSzTx/>
              <a:buFontTx/>
              <a:buNone/>
              <a:tabLst/>
              <a:defRPr sz="10000" b="1" i="0" u="none" strike="noStrike" cap="none" spc="0" baseline="0">
                <a:ln>
                  <a:noFill/>
                </a:ln>
                <a:solidFill>
                  <a:srgbClr val="44474F"/>
                </a:solidFill>
                <a:uFillTx/>
                <a:latin typeface="+mn-lt"/>
                <a:ea typeface="+mn-ea"/>
                <a:cs typeface="+mn-cs"/>
                <a:sym typeface="Roboto"/>
              </a:defRPr>
            </a:lvl9pPr>
          </a:lstStyle>
          <a:p>
            <a:pPr marL="0" marR="0" lvl="0" indent="0" algn="l" defTabSz="825500" rtl="0" eaLnBrk="1" fontAlgn="auto" latinLnBrk="0" hangingPunct="1">
              <a:lnSpc>
                <a:spcPct val="120000"/>
              </a:lnSpc>
              <a:spcBef>
                <a:spcPts val="0"/>
              </a:spcBef>
              <a:spcAft>
                <a:spcPts val="0"/>
              </a:spcAft>
              <a:buClrTx/>
              <a:buSzTx/>
              <a:buFontTx/>
              <a:buNone/>
              <a:tabLst/>
              <a:defRPr/>
            </a:pPr>
            <a:r>
              <a:rPr kumimoji="0" lang="zh-CN" altLang="en-US" sz="4800" b="1" i="0" u="none" strike="noStrike" kern="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n-cs"/>
                <a:sym typeface="Roboto"/>
              </a:rPr>
              <a:t>社会心理学概论</a:t>
            </a:r>
            <a:endParaRPr kumimoji="0" lang="en-US" sz="4800" b="1" i="0" u="none" strike="noStrike" kern="0" cap="none" spc="0" normalizeH="0" baseline="0" noProof="0" dirty="0">
              <a:ln>
                <a:noFill/>
              </a:ln>
              <a:solidFill>
                <a:prstClr val="white"/>
              </a:solidFill>
              <a:effectLst/>
              <a:uLnTx/>
              <a:uFillTx/>
              <a:latin typeface="华文中宋" panose="02010600040101010101" pitchFamily="2" charset="-122"/>
              <a:ea typeface="华文中宋" panose="02010600040101010101" pitchFamily="2" charset="-122"/>
              <a:cs typeface="+mn-cs"/>
              <a:sym typeface="Roboto"/>
            </a:endParaRPr>
          </a:p>
        </p:txBody>
      </p:sp>
    </p:spTree>
    <p:extLst>
      <p:ext uri="{BB962C8B-B14F-4D97-AF65-F5344CB8AC3E}">
        <p14:creationId xmlns:p14="http://schemas.microsoft.com/office/powerpoint/2010/main" val="30500051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pic>
        <p:nvPicPr>
          <p:cNvPr id="18" name="Picture 2"/>
          <p:cNvPicPr>
            <a:picLocks noChangeAspect="1" noChangeArrowheads="1"/>
          </p:cNvPicPr>
          <p:nvPr/>
        </p:nvPicPr>
        <p:blipFill>
          <a:blip r:embed="rId2"/>
          <a:srcRect/>
          <a:stretch>
            <a:fillRect/>
          </a:stretch>
        </p:blipFill>
        <p:spPr bwMode="auto">
          <a:xfrm>
            <a:off x="1546225" y="1387474"/>
            <a:ext cx="7918450" cy="4210050"/>
          </a:xfrm>
          <a:prstGeom prst="rect">
            <a:avLst/>
          </a:prstGeom>
          <a:noFill/>
          <a:ln w="9525">
            <a:noFill/>
            <a:miter lim="800000"/>
            <a:headEnd/>
            <a:tailEnd/>
          </a:ln>
          <a:effectLst/>
        </p:spPr>
      </p:pic>
    </p:spTree>
    <p:extLst>
      <p:ext uri="{BB962C8B-B14F-4D97-AF65-F5344CB8AC3E}">
        <p14:creationId xmlns:p14="http://schemas.microsoft.com/office/powerpoint/2010/main" val="7130803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pic>
        <p:nvPicPr>
          <p:cNvPr id="19" name="Picture 2"/>
          <p:cNvPicPr>
            <a:picLocks noChangeAspect="1" noChangeArrowheads="1"/>
          </p:cNvPicPr>
          <p:nvPr/>
        </p:nvPicPr>
        <p:blipFill>
          <a:blip r:embed="rId2"/>
          <a:srcRect/>
          <a:stretch>
            <a:fillRect/>
          </a:stretch>
        </p:blipFill>
        <p:spPr bwMode="auto">
          <a:xfrm>
            <a:off x="1539889" y="1367630"/>
            <a:ext cx="7931122" cy="4249738"/>
          </a:xfrm>
          <a:prstGeom prst="rect">
            <a:avLst/>
          </a:prstGeom>
          <a:noFill/>
          <a:ln w="9525">
            <a:noFill/>
            <a:miter lim="800000"/>
            <a:headEnd/>
            <a:tailEnd/>
          </a:ln>
          <a:effectLst/>
        </p:spPr>
      </p:pic>
    </p:spTree>
    <p:extLst>
      <p:ext uri="{BB962C8B-B14F-4D97-AF65-F5344CB8AC3E}">
        <p14:creationId xmlns:p14="http://schemas.microsoft.com/office/powerpoint/2010/main" val="307480020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pic>
        <p:nvPicPr>
          <p:cNvPr id="18" name="图片 17">
            <a:hlinkClick r:id="rId2"/>
          </p:cNvPr>
          <p:cNvPicPr>
            <a:picLocks noChangeAspect="1"/>
          </p:cNvPicPr>
          <p:nvPr/>
        </p:nvPicPr>
        <p:blipFill>
          <a:blip r:embed="rId3"/>
          <a:stretch>
            <a:fillRect/>
          </a:stretch>
        </p:blipFill>
        <p:spPr>
          <a:xfrm>
            <a:off x="1667248" y="1235805"/>
            <a:ext cx="7909980" cy="4513387"/>
          </a:xfrm>
          <a:prstGeom prst="rect">
            <a:avLst/>
          </a:prstGeom>
        </p:spPr>
      </p:pic>
    </p:spTree>
    <p:extLst>
      <p:ext uri="{BB962C8B-B14F-4D97-AF65-F5344CB8AC3E}">
        <p14:creationId xmlns:p14="http://schemas.microsoft.com/office/powerpoint/2010/main" val="236092427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内容占位符 2"/>
          <p:cNvSpPr txBox="1">
            <a:spLocks/>
          </p:cNvSpPr>
          <p:nvPr/>
        </p:nvSpPr>
        <p:spPr>
          <a:xfrm>
            <a:off x="1126663" y="1380328"/>
            <a:ext cx="105156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zh-CN" altLang="en-US" b="1" dirty="0" smtClean="0">
                <a:latin typeface="楷体" panose="02010609060101010101" pitchFamily="49" charset="-122"/>
                <a:ea typeface="楷体" panose="02010609060101010101" pitchFamily="49" charset="-122"/>
              </a:rPr>
              <a:t>获戛纳国际创意节钛狮奖，以及</a:t>
            </a:r>
            <a:r>
              <a:rPr lang="en-US" altLang="zh-CN" b="1" dirty="0" smtClean="0">
                <a:latin typeface="楷体" panose="02010609060101010101" pitchFamily="49" charset="-122"/>
                <a:ea typeface="楷体" panose="02010609060101010101" pitchFamily="49" charset="-122"/>
              </a:rPr>
              <a:t>3</a:t>
            </a:r>
            <a:r>
              <a:rPr lang="zh-CN" altLang="en-US" b="1" dirty="0" smtClean="0">
                <a:latin typeface="楷体" panose="02010609060101010101" pitchFamily="49" charset="-122"/>
                <a:ea typeface="楷体" panose="02010609060101010101" pitchFamily="49" charset="-122"/>
              </a:rPr>
              <a:t>项铜狮奖、</a:t>
            </a:r>
            <a:r>
              <a:rPr lang="en-US" altLang="zh-CN" b="1" dirty="0" smtClean="0">
                <a:latin typeface="楷体" panose="02010609060101010101" pitchFamily="49" charset="-122"/>
                <a:ea typeface="楷体" panose="02010609060101010101" pitchFamily="49" charset="-122"/>
              </a:rPr>
              <a:t>2</a:t>
            </a:r>
            <a:r>
              <a:rPr lang="zh-CN" altLang="en-US" b="1" dirty="0" smtClean="0">
                <a:latin typeface="楷体" panose="02010609060101010101" pitchFamily="49" charset="-122"/>
                <a:ea typeface="楷体" panose="02010609060101010101" pitchFamily="49" charset="-122"/>
              </a:rPr>
              <a:t>项银狮奖、</a:t>
            </a:r>
            <a:r>
              <a:rPr lang="en-US" altLang="zh-CN" b="1" dirty="0" smtClean="0">
                <a:latin typeface="楷体" panose="02010609060101010101" pitchFamily="49" charset="-122"/>
                <a:ea typeface="楷体" panose="02010609060101010101" pitchFamily="49" charset="-122"/>
              </a:rPr>
              <a:t>2</a:t>
            </a:r>
            <a:r>
              <a:rPr lang="zh-CN" altLang="en-US" b="1" dirty="0" smtClean="0">
                <a:latin typeface="楷体" panose="02010609060101010101" pitchFamily="49" charset="-122"/>
                <a:ea typeface="楷体" panose="02010609060101010101" pitchFamily="49" charset="-122"/>
              </a:rPr>
              <a:t>项金狮奖。评审们觉得在整个香水品类，从未有过一个产品或表现手法提到来自底层女性的叛逆。在香水领域更多广告是把女性当作消费机器。</a:t>
            </a:r>
          </a:p>
          <a:p>
            <a:pPr>
              <a:lnSpc>
                <a:spcPct val="150000"/>
              </a:lnSpc>
            </a:pPr>
            <a:r>
              <a:rPr lang="zh-CN" altLang="en-US" b="1" dirty="0" smtClean="0">
                <a:latin typeface="楷体" panose="02010609060101010101" pitchFamily="49" charset="-122"/>
                <a:ea typeface="楷体" panose="02010609060101010101" pitchFamily="49" charset="-122"/>
              </a:rPr>
              <a:t>“这可能是史上最棒的一个香水广告”（纽约杂志）；</a:t>
            </a:r>
          </a:p>
          <a:p>
            <a:pPr>
              <a:lnSpc>
                <a:spcPct val="150000"/>
              </a:lnSpc>
            </a:pPr>
            <a:r>
              <a:rPr lang="zh-CN" altLang="en-US" b="1" dirty="0" smtClean="0">
                <a:latin typeface="楷体" panose="02010609060101010101" pitchFamily="49" charset="-122"/>
                <a:ea typeface="楷体" panose="02010609060101010101" pitchFamily="49" charset="-122"/>
              </a:rPr>
              <a:t>“你一定要看的新</a:t>
            </a:r>
            <a:r>
              <a:rPr lang="en-US" altLang="zh-CN" b="1" dirty="0" err="1" smtClean="0">
                <a:latin typeface="楷体" panose="02010609060101010101" pitchFamily="49" charset="-122"/>
                <a:ea typeface="楷体" panose="02010609060101010101" pitchFamily="49" charset="-122"/>
              </a:rPr>
              <a:t>Kenzo</a:t>
            </a:r>
            <a:r>
              <a:rPr lang="zh-CN" altLang="en-US" b="1" dirty="0" smtClean="0">
                <a:latin typeface="楷体" panose="02010609060101010101" pitchFamily="49" charset="-122"/>
                <a:ea typeface="楷体" panose="02010609060101010101" pitchFamily="49" charset="-122"/>
              </a:rPr>
              <a:t>香水广告”（魅力杂志）。</a:t>
            </a:r>
            <a:endParaRPr lang="zh-CN" altLang="en-US" b="1" dirty="0">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26439500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内容占位符 4"/>
          <p:cNvSpPr txBox="1">
            <a:spLocks/>
          </p:cNvSpPr>
          <p:nvPr/>
        </p:nvSpPr>
        <p:spPr>
          <a:xfrm>
            <a:off x="524272" y="1514801"/>
            <a:ext cx="6039335" cy="402336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r>
              <a:rPr lang="zh-CN" altLang="zh-CN" sz="2400" b="1" dirty="0" smtClean="0">
                <a:latin typeface="华文楷体" panose="02010600040101010101" pitchFamily="2" charset="-122"/>
                <a:ea typeface="华文楷体" panose="02010600040101010101" pitchFamily="2" charset="-122"/>
              </a:rPr>
              <a:t>飞机上设有头等舱时，发生</a:t>
            </a:r>
            <a:r>
              <a:rPr lang="zh-CN" altLang="zh-CN" sz="2400" b="1" u="sng"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“空怒”</a:t>
            </a:r>
            <a:r>
              <a:rPr lang="zh-CN" altLang="zh-CN" sz="2400" b="1" dirty="0" smtClean="0">
                <a:latin typeface="华文楷体" panose="02010600040101010101" pitchFamily="2" charset="-122"/>
                <a:ea typeface="华文楷体" panose="02010600040101010101" pitchFamily="2" charset="-122"/>
              </a:rPr>
              <a:t>事件的几率比没有</a:t>
            </a:r>
            <a:r>
              <a:rPr lang="zh-CN" altLang="zh-CN" sz="2400" b="1" u="sng"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头等舱</a:t>
            </a:r>
            <a:r>
              <a:rPr lang="zh-CN" altLang="zh-CN" sz="2400" b="1" dirty="0" smtClean="0">
                <a:latin typeface="华文楷体" panose="02010600040101010101" pitchFamily="2" charset="-122"/>
                <a:ea typeface="华文楷体" panose="02010600040101010101" pitchFamily="2" charset="-122"/>
              </a:rPr>
              <a:t>的高</a:t>
            </a:r>
            <a:r>
              <a:rPr lang="en-US" altLang="zh-CN" sz="2400" b="1" dirty="0" smtClean="0">
                <a:latin typeface="华文楷体" panose="02010600040101010101" pitchFamily="2" charset="-122"/>
                <a:ea typeface="华文楷体" panose="02010600040101010101" pitchFamily="2" charset="-122"/>
              </a:rPr>
              <a:t>3.84</a:t>
            </a:r>
            <a:r>
              <a:rPr lang="zh-CN" altLang="zh-CN" sz="2400" b="1" dirty="0" smtClean="0">
                <a:latin typeface="华文楷体" panose="02010600040101010101" pitchFamily="2" charset="-122"/>
                <a:ea typeface="华文楷体" panose="02010600040101010101" pitchFamily="2" charset="-122"/>
              </a:rPr>
              <a:t>倍；</a:t>
            </a:r>
            <a:endParaRPr lang="en-US" altLang="zh-CN" sz="2400" b="1" dirty="0" smtClean="0">
              <a:latin typeface="华文楷体" panose="02010600040101010101" pitchFamily="2" charset="-122"/>
              <a:ea typeface="华文楷体" panose="02010600040101010101" pitchFamily="2" charset="-122"/>
            </a:endParaRPr>
          </a:p>
          <a:p>
            <a:pPr algn="just">
              <a:lnSpc>
                <a:spcPct val="150000"/>
              </a:lnSpc>
            </a:pPr>
            <a:r>
              <a:rPr lang="zh-CN" altLang="zh-CN" sz="2400" b="1" dirty="0" smtClean="0">
                <a:latin typeface="华文楷体" panose="02010600040101010101" pitchFamily="2" charset="-122"/>
                <a:ea typeface="华文楷体" panose="02010600040101010101" pitchFamily="2" charset="-122"/>
              </a:rPr>
              <a:t>当经济舱乘客要穿过</a:t>
            </a:r>
            <a:r>
              <a:rPr lang="zh-CN" altLang="zh-CN" sz="2400" b="1" u="sng"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头等舱</a:t>
            </a:r>
            <a:r>
              <a:rPr lang="zh-CN" altLang="zh-CN" sz="2400" b="1" dirty="0" smtClean="0">
                <a:latin typeface="华文楷体" panose="02010600040101010101" pitchFamily="2" charset="-122"/>
                <a:ea typeface="华文楷体" panose="02010600040101010101" pitchFamily="2" charset="-122"/>
              </a:rPr>
              <a:t>才能到达自己的座位时，他们发怒几率会提高</a:t>
            </a:r>
            <a:r>
              <a:rPr lang="en-US" altLang="zh-CN" sz="2400" b="1" dirty="0" smtClean="0">
                <a:latin typeface="华文楷体" panose="02010600040101010101" pitchFamily="2" charset="-122"/>
                <a:ea typeface="华文楷体" panose="02010600040101010101" pitchFamily="2" charset="-122"/>
              </a:rPr>
              <a:t>2.18</a:t>
            </a:r>
            <a:r>
              <a:rPr lang="zh-CN" altLang="zh-CN" sz="2400" b="1" dirty="0" smtClean="0">
                <a:latin typeface="华文楷体" panose="02010600040101010101" pitchFamily="2" charset="-122"/>
                <a:ea typeface="华文楷体" panose="02010600040101010101" pitchFamily="2" charset="-122"/>
              </a:rPr>
              <a:t>倍；</a:t>
            </a:r>
            <a:endParaRPr lang="en-US" altLang="zh-CN" sz="2400" b="1" dirty="0" smtClean="0">
              <a:latin typeface="华文楷体" panose="02010600040101010101" pitchFamily="2" charset="-122"/>
              <a:ea typeface="华文楷体" panose="02010600040101010101" pitchFamily="2" charset="-122"/>
            </a:endParaRPr>
          </a:p>
          <a:p>
            <a:pPr algn="just">
              <a:lnSpc>
                <a:spcPct val="150000"/>
              </a:lnSpc>
            </a:pPr>
            <a:r>
              <a:rPr lang="zh-CN" altLang="zh-CN" sz="2400" b="1" dirty="0" smtClean="0">
                <a:latin typeface="华文楷体" panose="02010600040101010101" pitchFamily="2" charset="-122"/>
                <a:ea typeface="华文楷体" panose="02010600040101010101" pitchFamily="2" charset="-122"/>
              </a:rPr>
              <a:t>头等舱不仅让经济舱乘客心理不平衡，还会让</a:t>
            </a:r>
            <a:r>
              <a:rPr lang="zh-CN" altLang="zh-CN" sz="2400" b="1" u="sng" dirty="0" smtClean="0">
                <a:solidFill>
                  <a:srgbClr val="FF0000"/>
                </a:solidFill>
                <a:effectLst>
                  <a:outerShdw blurRad="38100" dist="38100" dir="2700000" algn="tl">
                    <a:srgbClr val="000000">
                      <a:alpha val="43137"/>
                    </a:srgbClr>
                  </a:outerShdw>
                </a:effectLst>
                <a:latin typeface="华文楷体" panose="02010600040101010101" pitchFamily="2" charset="-122"/>
                <a:ea typeface="华文楷体" panose="02010600040101010101" pitchFamily="2" charset="-122"/>
              </a:rPr>
              <a:t>头等舱</a:t>
            </a:r>
            <a:r>
              <a:rPr lang="zh-CN" altLang="zh-CN" sz="2400" b="1" dirty="0" smtClean="0">
                <a:latin typeface="华文楷体" panose="02010600040101010101" pitchFamily="2" charset="-122"/>
                <a:ea typeface="华文楷体" panose="02010600040101010101" pitchFamily="2" charset="-122"/>
              </a:rPr>
              <a:t>乘客变得“难伺候”，发火几率增加</a:t>
            </a:r>
            <a:r>
              <a:rPr lang="en-US" altLang="zh-CN" sz="2400" b="1" dirty="0" smtClean="0">
                <a:latin typeface="华文楷体" panose="02010600040101010101" pitchFamily="2" charset="-122"/>
                <a:ea typeface="华文楷体" panose="02010600040101010101" pitchFamily="2" charset="-122"/>
              </a:rPr>
              <a:t>11.86</a:t>
            </a:r>
            <a:r>
              <a:rPr lang="zh-CN" altLang="zh-CN" sz="2400" b="1" dirty="0" smtClean="0">
                <a:latin typeface="华文楷体" panose="02010600040101010101" pitchFamily="2" charset="-122"/>
                <a:ea typeface="华文楷体" panose="02010600040101010101" pitchFamily="2" charset="-122"/>
              </a:rPr>
              <a:t>倍</a:t>
            </a:r>
            <a:r>
              <a:rPr lang="en-US" altLang="zh-CN" sz="2400" b="1" dirty="0" smtClean="0">
                <a:latin typeface="华文楷体" panose="02010600040101010101" pitchFamily="2" charset="-122"/>
                <a:ea typeface="华文楷体" panose="02010600040101010101" pitchFamily="2" charset="-122"/>
              </a:rPr>
              <a:t> (</a:t>
            </a:r>
            <a:r>
              <a:rPr lang="en-US" altLang="zh-CN" sz="2400" b="1" dirty="0" err="1" smtClean="0">
                <a:latin typeface="华文楷体" panose="02010600040101010101" pitchFamily="2" charset="-122"/>
                <a:ea typeface="华文楷体" panose="02010600040101010101" pitchFamily="2" charset="-122"/>
              </a:rPr>
              <a:t>DeCelles</a:t>
            </a:r>
            <a:r>
              <a:rPr lang="en-US" altLang="zh-CN" sz="2400" b="1" dirty="0" smtClean="0">
                <a:latin typeface="华文楷体" panose="02010600040101010101" pitchFamily="2" charset="-122"/>
                <a:ea typeface="华文楷体" panose="02010600040101010101" pitchFamily="2" charset="-122"/>
              </a:rPr>
              <a:t> &amp; Norton, 2016)</a:t>
            </a:r>
            <a:r>
              <a:rPr lang="zh-CN" altLang="zh-CN" sz="2400" b="1" dirty="0" smtClean="0">
                <a:latin typeface="华文楷体" panose="02010600040101010101" pitchFamily="2" charset="-122"/>
                <a:ea typeface="华文楷体" panose="02010600040101010101" pitchFamily="2" charset="-122"/>
              </a:rPr>
              <a:t>。</a:t>
            </a:r>
            <a:endParaRPr lang="zh-CN" altLang="en-US" sz="2400" dirty="0">
              <a:latin typeface="华文楷体" panose="02010600040101010101" pitchFamily="2" charset="-122"/>
              <a:ea typeface="华文楷体" panose="02010600040101010101" pitchFamily="2" charset="-122"/>
            </a:endParaRPr>
          </a:p>
        </p:txBody>
      </p:sp>
      <p:pic>
        <p:nvPicPr>
          <p:cNvPr id="19" name="内容占位符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4312" y="1112561"/>
            <a:ext cx="3573261" cy="2227332"/>
          </a:xfrm>
          <a:prstGeom prst="rect">
            <a:avLst/>
          </a:prstGeom>
        </p:spPr>
      </p:pic>
      <p:pic>
        <p:nvPicPr>
          <p:cNvPr id="21" name="图片 20"/>
          <p:cNvPicPr>
            <a:picLocks noChangeAspect="1"/>
          </p:cNvPicPr>
          <p:nvPr/>
        </p:nvPicPr>
        <p:blipFill rotWithShape="1">
          <a:blip r:embed="rId3" cstate="print">
            <a:extLst>
              <a:ext uri="{28A0092B-C50C-407E-A947-70E740481C1C}">
                <a14:useLocalDpi xmlns:a14="http://schemas.microsoft.com/office/drawing/2010/main" val="0"/>
              </a:ext>
            </a:extLst>
          </a:blip>
          <a:srcRect l="5836" t="5679" r="3058" b="12532"/>
          <a:stretch/>
        </p:blipFill>
        <p:spPr>
          <a:xfrm>
            <a:off x="6991906" y="4029789"/>
            <a:ext cx="3766555" cy="2426773"/>
          </a:xfrm>
          <a:prstGeom prst="rect">
            <a:avLst/>
          </a:prstGeom>
        </p:spPr>
      </p:pic>
    </p:spTree>
    <p:extLst>
      <p:ext uri="{BB962C8B-B14F-4D97-AF65-F5344CB8AC3E}">
        <p14:creationId xmlns:p14="http://schemas.microsoft.com/office/powerpoint/2010/main" val="24061646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pic>
        <p:nvPicPr>
          <p:cNvPr id="18" name="图片 17"/>
          <p:cNvPicPr>
            <a:picLocks noChangeAspect="1"/>
          </p:cNvPicPr>
          <p:nvPr/>
        </p:nvPicPr>
        <p:blipFill>
          <a:blip r:embed="rId2"/>
          <a:stretch>
            <a:fillRect/>
          </a:stretch>
        </p:blipFill>
        <p:spPr>
          <a:xfrm>
            <a:off x="1761577" y="1279199"/>
            <a:ext cx="8853198" cy="4426599"/>
          </a:xfrm>
          <a:prstGeom prst="rect">
            <a:avLst/>
          </a:prstGeom>
        </p:spPr>
      </p:pic>
    </p:spTree>
    <p:extLst>
      <p:ext uri="{BB962C8B-B14F-4D97-AF65-F5344CB8AC3E}">
        <p14:creationId xmlns:p14="http://schemas.microsoft.com/office/powerpoint/2010/main" val="205946135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D9C2257-E87D-4FAE-B558-F3BF1F167842}"/>
              </a:ext>
            </a:extLst>
          </p:cNvPr>
          <p:cNvGrpSpPr/>
          <p:nvPr/>
        </p:nvGrpSpPr>
        <p:grpSpPr>
          <a:xfrm>
            <a:off x="204811" y="126601"/>
            <a:ext cx="13446782" cy="6585572"/>
            <a:chOff x="204811" y="126601"/>
            <a:chExt cx="13446782" cy="6585572"/>
          </a:xfrm>
        </p:grpSpPr>
        <p:cxnSp>
          <p:nvCxnSpPr>
            <p:cNvPr id="4" name="直接连接符 3">
              <a:extLst>
                <a:ext uri="{FF2B5EF4-FFF2-40B4-BE49-F238E27FC236}">
                  <a16:creationId xmlns="" xmlns:a16="http://schemas.microsoft.com/office/drawing/2014/main" id="{29181965-C3B3-43CC-BF29-D14AB97373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a:extLst>
                <a:ext uri="{FF2B5EF4-FFF2-40B4-BE49-F238E27FC236}">
                  <a16:creationId xmlns="" xmlns:a16="http://schemas.microsoft.com/office/drawing/2014/main" id="{D9E21F29-02A0-4536-B23E-9CCE3719C31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a:extLst>
                <a:ext uri="{FF2B5EF4-FFF2-40B4-BE49-F238E27FC236}">
                  <a16:creationId xmlns="" xmlns:a16="http://schemas.microsoft.com/office/drawing/2014/main" id="{93182952-B34D-4A63-B650-085BE9A2DB20}"/>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6" name="组合 15">
              <a:extLst>
                <a:ext uri="{FF2B5EF4-FFF2-40B4-BE49-F238E27FC236}">
                  <a16:creationId xmlns="" xmlns:a16="http://schemas.microsoft.com/office/drawing/2014/main" id="{510DE854-DDF9-435A-978F-43DDEF336553}"/>
                </a:ext>
              </a:extLst>
            </p:cNvPr>
            <p:cNvGrpSpPr/>
            <p:nvPr/>
          </p:nvGrpSpPr>
          <p:grpSpPr>
            <a:xfrm>
              <a:off x="204811" y="126601"/>
              <a:ext cx="1966889" cy="305197"/>
              <a:chOff x="306410" y="1828002"/>
              <a:chExt cx="5429253" cy="900955"/>
            </a:xfrm>
          </p:grpSpPr>
          <p:grpSp>
            <p:nvGrpSpPr>
              <p:cNvPr id="14" name="组合 13">
                <a:extLst>
                  <a:ext uri="{FF2B5EF4-FFF2-40B4-BE49-F238E27FC236}">
                    <a16:creationId xmlns=""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8" name="组合 7">
                  <a:extLst>
                    <a:ext uri="{FF2B5EF4-FFF2-40B4-BE49-F238E27FC236}">
                      <a16:creationId xmlns=""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9" name="椭圆 8">
                    <a:extLst>
                      <a:ext uri="{FF2B5EF4-FFF2-40B4-BE49-F238E27FC236}">
                        <a16:creationId xmlns=""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0" name="椭圆 9">
                    <a:extLst>
                      <a:ext uri="{FF2B5EF4-FFF2-40B4-BE49-F238E27FC236}">
                        <a16:creationId xmlns=""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1" name="椭圆 10">
                    <a:extLst>
                      <a:ext uri="{FF2B5EF4-FFF2-40B4-BE49-F238E27FC236}">
                        <a16:creationId xmlns=""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3" name="椭圆 12">
                  <a:extLst>
                    <a:ext uri="{FF2B5EF4-FFF2-40B4-BE49-F238E27FC236}">
                      <a16:creationId xmlns=""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5" name="椭圆 14">
                <a:extLst>
                  <a:ext uri="{FF2B5EF4-FFF2-40B4-BE49-F238E27FC236}">
                    <a16:creationId xmlns=""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17" name="îṥḷîďe">
            <a:extLst>
              <a:ext uri="{FF2B5EF4-FFF2-40B4-BE49-F238E27FC236}">
                <a16:creationId xmlns="" xmlns:a16="http://schemas.microsoft.com/office/drawing/2014/main" id="{A698D28A-4046-40DE-A628-69A54CD3182F}"/>
              </a:ext>
            </a:extLst>
          </p:cNvPr>
          <p:cNvSpPr/>
          <p:nvPr/>
        </p:nvSpPr>
        <p:spPr>
          <a:xfrm>
            <a:off x="1056660" y="2081402"/>
            <a:ext cx="10098178" cy="3446425"/>
          </a:xfrm>
          <a:prstGeom prst="roundRect">
            <a:avLst>
              <a:gd name="adj" fmla="val 5574"/>
            </a:avLst>
          </a:prstGeom>
          <a:solidFill>
            <a:schemeClr val="bg1"/>
          </a:solidFill>
          <a:ln w="12700">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prstClr val="black">
                  <a:lumMod val="85000"/>
                  <a:lumOff val="15000"/>
                </a:prstClr>
              </a:solidFill>
              <a:effectLst/>
              <a:uLnTx/>
              <a:uFillTx/>
              <a:latin typeface="等线" panose="020F0502020204030204"/>
              <a:ea typeface="等线" panose="02010600030101010101" pitchFamily="2" charset="-122"/>
              <a:cs typeface="+mn-cs"/>
            </a:endParaRPr>
          </a:p>
        </p:txBody>
      </p:sp>
      <p:grpSp>
        <p:nvGrpSpPr>
          <p:cNvPr id="18" name="组合 17">
            <a:extLst>
              <a:ext uri="{FF2B5EF4-FFF2-40B4-BE49-F238E27FC236}">
                <a16:creationId xmlns="" xmlns:a16="http://schemas.microsoft.com/office/drawing/2014/main" id="{E7740CEB-FACC-404B-8DDB-5B23EC8C13D6}"/>
              </a:ext>
            </a:extLst>
          </p:cNvPr>
          <p:cNvGrpSpPr/>
          <p:nvPr/>
        </p:nvGrpSpPr>
        <p:grpSpPr>
          <a:xfrm>
            <a:off x="1056660" y="1278201"/>
            <a:ext cx="2162532" cy="688568"/>
            <a:chOff x="1056660" y="1278201"/>
            <a:chExt cx="2162532" cy="688568"/>
          </a:xfrm>
        </p:grpSpPr>
        <p:sp>
          <p:nvSpPr>
            <p:cNvPr id="19" name="Retângulo 23">
              <a:extLst>
                <a:ext uri="{FF2B5EF4-FFF2-40B4-BE49-F238E27FC236}">
                  <a16:creationId xmlns="" xmlns:a16="http://schemas.microsoft.com/office/drawing/2014/main" id="{D325ED98-08D6-4D06-B536-4161E5971470}"/>
                </a:ext>
              </a:extLst>
            </p:cNvPr>
            <p:cNvSpPr/>
            <p:nvPr/>
          </p:nvSpPr>
          <p:spPr>
            <a:xfrm rot="16200000">
              <a:off x="2073464" y="821041"/>
              <a:ext cx="128924" cy="2162532"/>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文本框 19">
              <a:extLst>
                <a:ext uri="{FF2B5EF4-FFF2-40B4-BE49-F238E27FC236}">
                  <a16:creationId xmlns="" xmlns:a16="http://schemas.microsoft.com/office/drawing/2014/main" id="{2EF4CB45-DE83-4B7A-9E95-186F288D2A67}"/>
                </a:ext>
              </a:extLst>
            </p:cNvPr>
            <p:cNvSpPr txBox="1"/>
            <p:nvPr/>
          </p:nvSpPr>
          <p:spPr>
            <a:xfrm>
              <a:off x="1292181" y="1278201"/>
              <a:ext cx="16914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思  考  题</a:t>
              </a:r>
            </a:p>
          </p:txBody>
        </p:sp>
      </p:grpSp>
      <p:sp>
        <p:nvSpPr>
          <p:cNvPr id="21" name="矩形 20">
            <a:extLst>
              <a:ext uri="{FF2B5EF4-FFF2-40B4-BE49-F238E27FC236}">
                <a16:creationId xmlns="" xmlns:a16="http://schemas.microsoft.com/office/drawing/2014/main" id="{78CB16CA-93DB-4008-868F-453341BAF5A7}"/>
              </a:ext>
            </a:extLst>
          </p:cNvPr>
          <p:cNvSpPr/>
          <p:nvPr/>
        </p:nvSpPr>
        <p:spPr>
          <a:xfrm>
            <a:off x="1384437" y="2782370"/>
            <a:ext cx="9442624" cy="738664"/>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哪个现象让你印象最深刻？为什么？</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1843978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a:extLst>
              <a:ext uri="{FF2B5EF4-FFF2-40B4-BE49-F238E27FC236}">
                <a16:creationId xmlns="" xmlns:a16="http://schemas.microsoft.com/office/drawing/2014/main" id="{29181965-C3B3-43CC-BF29-D14AB97373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a:extLst>
              <a:ext uri="{FF2B5EF4-FFF2-40B4-BE49-F238E27FC236}">
                <a16:creationId xmlns="" xmlns:a16="http://schemas.microsoft.com/office/drawing/2014/main" id="{D9E21F29-02A0-4536-B23E-9CCE3719C31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a:extLst>
              <a:ext uri="{FF2B5EF4-FFF2-40B4-BE49-F238E27FC236}">
                <a16:creationId xmlns="" xmlns:a16="http://schemas.microsoft.com/office/drawing/2014/main" id="{93182952-B34D-4A63-B650-085BE9A2DB20}"/>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6" name="组合 15">
            <a:extLst>
              <a:ext uri="{FF2B5EF4-FFF2-40B4-BE49-F238E27FC236}">
                <a16:creationId xmlns="" xmlns:a16="http://schemas.microsoft.com/office/drawing/2014/main" id="{510DE854-DDF9-435A-978F-43DDEF336553}"/>
              </a:ext>
            </a:extLst>
          </p:cNvPr>
          <p:cNvGrpSpPr/>
          <p:nvPr/>
        </p:nvGrpSpPr>
        <p:grpSpPr>
          <a:xfrm>
            <a:off x="204811" y="126601"/>
            <a:ext cx="1966889" cy="305197"/>
            <a:chOff x="306410" y="1828002"/>
            <a:chExt cx="5429253" cy="900955"/>
          </a:xfrm>
        </p:grpSpPr>
        <p:grpSp>
          <p:nvGrpSpPr>
            <p:cNvPr id="14" name="组合 13">
              <a:extLst>
                <a:ext uri="{FF2B5EF4-FFF2-40B4-BE49-F238E27FC236}">
                  <a16:creationId xmlns=""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8" name="组合 7">
                <a:extLst>
                  <a:ext uri="{FF2B5EF4-FFF2-40B4-BE49-F238E27FC236}">
                    <a16:creationId xmlns=""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9" name="椭圆 8">
                  <a:extLst>
                    <a:ext uri="{FF2B5EF4-FFF2-40B4-BE49-F238E27FC236}">
                      <a16:creationId xmlns=""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0" name="椭圆 9">
                  <a:extLst>
                    <a:ext uri="{FF2B5EF4-FFF2-40B4-BE49-F238E27FC236}">
                      <a16:creationId xmlns=""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1" name="椭圆 10">
                  <a:extLst>
                    <a:ext uri="{FF2B5EF4-FFF2-40B4-BE49-F238E27FC236}">
                      <a16:creationId xmlns=""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3" name="椭圆 12">
                <a:extLst>
                  <a:ext uri="{FF2B5EF4-FFF2-40B4-BE49-F238E27FC236}">
                    <a16:creationId xmlns=""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5" name="椭圆 14">
              <a:extLst>
                <a:ext uri="{FF2B5EF4-FFF2-40B4-BE49-F238E27FC236}">
                  <a16:creationId xmlns=""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8" name="PA_文本框 3">
            <a:extLst>
              <a:ext uri="{FF2B5EF4-FFF2-40B4-BE49-F238E27FC236}">
                <a16:creationId xmlns="" xmlns:a16="http://schemas.microsoft.com/office/drawing/2014/main" id="{075E9CB1-E7DD-4169-8F4A-DF323A3E6B41}"/>
              </a:ext>
            </a:extLst>
          </p:cNvPr>
          <p:cNvSpPr txBox="1">
            <a:spLocks/>
          </p:cNvSpPr>
          <p:nvPr>
            <p:custDataLst>
              <p:tags r:id="rId1"/>
            </p:custDataLst>
          </p:nvPr>
        </p:nvSpPr>
        <p:spPr>
          <a:xfrm>
            <a:off x="4201066" y="1526353"/>
            <a:ext cx="7194079" cy="4468018"/>
          </a:xfrm>
          <a:prstGeom prst="rect">
            <a:avLst/>
          </a:prstGeom>
          <a:noFill/>
        </p:spPr>
        <p:txBody>
          <a:bodyPr wrap="square" rtlCol="0">
            <a:spAutoFit/>
          </a:bodyPr>
          <a:lstStyle/>
          <a:p>
            <a:pPr marL="0" marR="0" lvl="0" indent="0" algn="l" defTabSz="914400" rtl="0" eaLnBrk="1" fontAlgn="auto" latinLnBrk="0" hangingPunct="0">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社会心理学是有关人类社会心理与社会行为研究的一门现代社会科学。</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作为系统阐述人类社会心理与社会行为的本质和规律的现代知识体系，社会心理学的发展历史至今不过</a:t>
            </a:r>
            <a:r>
              <a:rPr kumimoji="0" lang="zh-CN" altLang="en-US"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一百多年，历时短暂。</a:t>
            </a:r>
            <a:endParaRPr kumimoji="0" lang="en-US"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a:p>
            <a:pPr marL="0" marR="0" lvl="0" indent="0" algn="l" defTabSz="914400" rtl="0" eaLnBrk="1" fontAlgn="auto" latinLnBrk="0" hangingPunct="0">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       </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社会心理学是</a:t>
            </a:r>
            <a:r>
              <a:rPr kumimoji="0" lang="en-US" altLang="zh-CN"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19</a:t>
            </a:r>
            <a:r>
              <a:rPr kumimoji="0" lang="zh-CN" altLang="en-US" sz="2400" b="1" i="0" u="none" strike="noStrike" kern="1200" cap="none" spc="0" normalizeH="0" baseline="0" noProof="0" dirty="0">
                <a:ln>
                  <a:noFill/>
                </a:ln>
                <a:solidFill>
                  <a:srgbClr val="FF0000"/>
                </a:solidFill>
                <a:effectLst/>
                <a:uLnTx/>
                <a:uFillTx/>
                <a:latin typeface="等线" panose="020F0502020204030204"/>
                <a:ea typeface="等线" panose="02010600030101010101" pitchFamily="2" charset="-122"/>
                <a:cs typeface="+mn-cs"/>
              </a:rPr>
              <a:t>世纪下半叶起在社会学和心理学两大母体学科的基础上逐渐形成的一门带有交叉性质的独立学科，</a:t>
            </a:r>
            <a:r>
              <a:rPr kumimoji="0" lang="zh-CN" altLang="en-US"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rPr>
              <a:t>它力求对人的社会心理和社会行为的发生、发展、变化的规律做出科学的解释</a:t>
            </a:r>
            <a:r>
              <a:rPr kumimoji="0" lang="zh-CN" altLang="en-US" sz="2400" b="0" i="0" u="none" strike="noStrike" kern="1200" cap="none" spc="0" normalizeH="0" baseline="0" noProof="0" dirty="0" smtClean="0">
                <a:ln>
                  <a:noFill/>
                </a:ln>
                <a:solidFill>
                  <a:prstClr val="black"/>
                </a:solidFill>
                <a:effectLst/>
                <a:uLnTx/>
                <a:uFillTx/>
                <a:latin typeface="等线" panose="020F0502020204030204"/>
                <a:ea typeface="等线" panose="02010600030101010101" pitchFamily="2" charset="-122"/>
                <a:cs typeface="+mn-cs"/>
              </a:rPr>
              <a:t>。</a:t>
            </a:r>
            <a:endParaRPr kumimoji="0" lang="zh-CN" altLang="zh-CN" sz="24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9" name="矩形 18">
            <a:extLst>
              <a:ext uri="{FF2B5EF4-FFF2-40B4-BE49-F238E27FC236}">
                <a16:creationId xmlns="" xmlns:a16="http://schemas.microsoft.com/office/drawing/2014/main" id="{F9400558-18AB-48AF-BB19-F8AEB28D3700}"/>
              </a:ext>
            </a:extLst>
          </p:cNvPr>
          <p:cNvSpPr/>
          <p:nvPr/>
        </p:nvSpPr>
        <p:spPr>
          <a:xfrm>
            <a:off x="4284309" y="600940"/>
            <a:ext cx="5827236" cy="789190"/>
          </a:xfrm>
          <a:prstGeom prst="rect">
            <a:avLst/>
          </a:prstGeom>
        </p:spPr>
        <p:txBody>
          <a:bodyPr wrap="squar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绪论</a:t>
            </a:r>
          </a:p>
        </p:txBody>
      </p:sp>
      <p:pic>
        <p:nvPicPr>
          <p:cNvPr id="3" name="图片 2">
            <a:extLst>
              <a:ext uri="{FF2B5EF4-FFF2-40B4-BE49-F238E27FC236}">
                <a16:creationId xmlns="" xmlns:a16="http://schemas.microsoft.com/office/drawing/2014/main" id="{DC9FAF24-30E2-4F7C-B948-E6FC4E4EA831}"/>
              </a:ext>
            </a:extLst>
          </p:cNvPr>
          <p:cNvPicPr>
            <a:picLocks noChangeAspect="1"/>
          </p:cNvPicPr>
          <p:nvPr/>
        </p:nvPicPr>
        <p:blipFill>
          <a:blip r:embed="rId3"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259687" y="1246495"/>
            <a:ext cx="4085152" cy="4085152"/>
          </a:xfrm>
          <a:prstGeom prst="rect">
            <a:avLst/>
          </a:prstGeom>
        </p:spPr>
      </p:pic>
    </p:spTree>
    <p:extLst>
      <p:ext uri="{BB962C8B-B14F-4D97-AF65-F5344CB8AC3E}">
        <p14:creationId xmlns:p14="http://schemas.microsoft.com/office/powerpoint/2010/main" val="38903754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直接连接符 5">
            <a:extLst>
              <a:ext uri="{FF2B5EF4-FFF2-40B4-BE49-F238E27FC236}">
                <a16:creationId xmlns="" xmlns:a16="http://schemas.microsoft.com/office/drawing/2014/main" id="{EBB5A07A-A1F5-4FE7-962D-94EFB484E5DC}"/>
              </a:ext>
            </a:extLst>
          </p:cNvPr>
          <p:cNvCxnSpPr/>
          <p:nvPr/>
        </p:nvCxnSpPr>
        <p:spPr>
          <a:xfrm>
            <a:off x="660400" y="1391446"/>
            <a:ext cx="108585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sp>
        <p:nvSpPr>
          <p:cNvPr id="7" name="ïşlîḑe">
            <a:extLst>
              <a:ext uri="{FF2B5EF4-FFF2-40B4-BE49-F238E27FC236}">
                <a16:creationId xmlns="" xmlns:a16="http://schemas.microsoft.com/office/drawing/2014/main" id="{A362CA69-1E12-4DFC-92B8-B64362A109CF}"/>
              </a:ext>
            </a:extLst>
          </p:cNvPr>
          <p:cNvSpPr txBox="1"/>
          <p:nvPr/>
        </p:nvSpPr>
        <p:spPr>
          <a:xfrm>
            <a:off x="5195900" y="1135067"/>
            <a:ext cx="1800200" cy="512758"/>
          </a:xfrm>
          <a:prstGeom prst="roundRect">
            <a:avLst>
              <a:gd name="adj" fmla="val 50000"/>
            </a:avLst>
          </a:prstGeom>
          <a:solidFill>
            <a:srgbClr val="D9793F"/>
          </a:solidFill>
        </p:spPr>
        <p:txBody>
          <a:bodyPr wrap="square" lIns="91440" tIns="45720" rIns="91440" bIns="4572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rPr>
              <a:t>目   录</a:t>
            </a:r>
            <a:endParaRPr kumimoji="0" lang="en-US" altLang="zh-CN" sz="4000" b="1"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sp>
        <p:nvSpPr>
          <p:cNvPr id="8" name="îṧļïdè">
            <a:extLst>
              <a:ext uri="{FF2B5EF4-FFF2-40B4-BE49-F238E27FC236}">
                <a16:creationId xmlns="" xmlns:a16="http://schemas.microsoft.com/office/drawing/2014/main" id="{5D274681-34F6-4240-96B7-243EC268EED1}"/>
              </a:ext>
            </a:extLst>
          </p:cNvPr>
          <p:cNvSpPr txBox="1"/>
          <p:nvPr/>
        </p:nvSpPr>
        <p:spPr>
          <a:xfrm>
            <a:off x="1818781" y="2586113"/>
            <a:ext cx="748923" cy="830997"/>
          </a:xfrm>
          <a:prstGeom prst="rect">
            <a:avLst/>
          </a:prstGeom>
          <a:noFill/>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400" b="0" i="0" u="none" strike="noStrike" kern="1200" cap="none" spc="0" normalizeH="0" baseline="0" noProof="0" dirty="0">
                <a:ln>
                  <a:noFill/>
                </a:ln>
                <a:solidFill>
                  <a:prstClr val="white">
                    <a:lumMod val="75000"/>
                  </a:prstClr>
                </a:solidFill>
                <a:effectLst/>
                <a:uLnTx/>
                <a:uFillTx/>
                <a:latin typeface="Impact" panose="020B0806030902050204" pitchFamily="34" charset="0"/>
                <a:ea typeface="等线" panose="02010600030101010101" pitchFamily="2" charset="-122"/>
                <a:cs typeface="+mn-cs"/>
              </a:rPr>
              <a:t>01</a:t>
            </a:r>
          </a:p>
        </p:txBody>
      </p:sp>
      <p:sp>
        <p:nvSpPr>
          <p:cNvPr id="9" name="íṧļïdé">
            <a:extLst>
              <a:ext uri="{FF2B5EF4-FFF2-40B4-BE49-F238E27FC236}">
                <a16:creationId xmlns="" xmlns:a16="http://schemas.microsoft.com/office/drawing/2014/main" id="{325AB2DA-EE2E-4822-B3C0-56A0F0CA83C9}"/>
              </a:ext>
            </a:extLst>
          </p:cNvPr>
          <p:cNvSpPr txBox="1"/>
          <p:nvPr/>
        </p:nvSpPr>
        <p:spPr>
          <a:xfrm>
            <a:off x="2754884" y="2632758"/>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等线" panose="020F0502020204030204"/>
                <a:ea typeface="等线" panose="02010600030101010101" pitchFamily="2" charset="-122"/>
                <a:cs typeface="+mn-cs"/>
              </a:rPr>
              <a:t>第一节</a:t>
            </a:r>
          </a:p>
        </p:txBody>
      </p:sp>
      <p:sp>
        <p:nvSpPr>
          <p:cNvPr id="10" name="ïśḷíďè">
            <a:extLst>
              <a:ext uri="{FF2B5EF4-FFF2-40B4-BE49-F238E27FC236}">
                <a16:creationId xmlns="" xmlns:a16="http://schemas.microsoft.com/office/drawing/2014/main" id="{131898E3-4CA2-4B40-9C6D-E72CA6D49C82}"/>
              </a:ext>
            </a:extLst>
          </p:cNvPr>
          <p:cNvSpPr txBox="1"/>
          <p:nvPr/>
        </p:nvSpPr>
        <p:spPr>
          <a:xfrm>
            <a:off x="2754884" y="3001502"/>
            <a:ext cx="2843893" cy="588133"/>
          </a:xfrm>
          <a:prstGeom prst="rect">
            <a:avLst/>
          </a:prstGeom>
        </p:spPr>
        <p:txBody>
          <a:bodyPr vert="horz" wrap="square" lIns="91440" tIns="45720" rIns="91440" bIns="45720" anchor="t" anchorCtr="0">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社会心理学的研究对象</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11" name="直接连接符 10">
            <a:extLst>
              <a:ext uri="{FF2B5EF4-FFF2-40B4-BE49-F238E27FC236}">
                <a16:creationId xmlns="" xmlns:a16="http://schemas.microsoft.com/office/drawing/2014/main" id="{26AA9F94-94F1-4E78-9B58-CF8BFF63EA46}"/>
              </a:ext>
            </a:extLst>
          </p:cNvPr>
          <p:cNvCxnSpPr/>
          <p:nvPr/>
        </p:nvCxnSpPr>
        <p:spPr>
          <a:xfrm>
            <a:off x="2673781" y="2586113"/>
            <a:ext cx="0" cy="830997"/>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îṩļïḑè">
            <a:extLst>
              <a:ext uri="{FF2B5EF4-FFF2-40B4-BE49-F238E27FC236}">
                <a16:creationId xmlns="" xmlns:a16="http://schemas.microsoft.com/office/drawing/2014/main" id="{FBBB8365-1600-4829-97A9-5B5FDE2EB992}"/>
              </a:ext>
            </a:extLst>
          </p:cNvPr>
          <p:cNvSpPr txBox="1"/>
          <p:nvPr/>
        </p:nvSpPr>
        <p:spPr>
          <a:xfrm>
            <a:off x="6593223" y="2586113"/>
            <a:ext cx="748923" cy="830997"/>
          </a:xfrm>
          <a:prstGeom prst="rect">
            <a:avLst/>
          </a:prstGeom>
          <a:noFill/>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lumMod val="75000"/>
                  </a:prstClr>
                </a:solidFill>
                <a:effectLst/>
                <a:uLnTx/>
                <a:uFillTx/>
                <a:latin typeface="Impact" panose="020B0806030902050204" pitchFamily="34" charset="0"/>
                <a:ea typeface="等线" panose="02010600030101010101" pitchFamily="2" charset="-122"/>
                <a:cs typeface="+mn-cs"/>
              </a:rPr>
              <a:t>02</a:t>
            </a:r>
          </a:p>
        </p:txBody>
      </p:sp>
      <p:cxnSp>
        <p:nvCxnSpPr>
          <p:cNvPr id="15" name="直接连接符 14">
            <a:extLst>
              <a:ext uri="{FF2B5EF4-FFF2-40B4-BE49-F238E27FC236}">
                <a16:creationId xmlns="" xmlns:a16="http://schemas.microsoft.com/office/drawing/2014/main" id="{84D6193B-92AA-4643-9381-3E5A086E3307}"/>
              </a:ext>
            </a:extLst>
          </p:cNvPr>
          <p:cNvCxnSpPr/>
          <p:nvPr/>
        </p:nvCxnSpPr>
        <p:spPr>
          <a:xfrm>
            <a:off x="7448223" y="2586113"/>
            <a:ext cx="0" cy="830997"/>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6" name="ïs1íḋè">
            <a:extLst>
              <a:ext uri="{FF2B5EF4-FFF2-40B4-BE49-F238E27FC236}">
                <a16:creationId xmlns="" xmlns:a16="http://schemas.microsoft.com/office/drawing/2014/main" id="{9A137B72-A216-4CCE-B5FF-2C70F06974A3}"/>
              </a:ext>
            </a:extLst>
          </p:cNvPr>
          <p:cNvSpPr txBox="1"/>
          <p:nvPr/>
        </p:nvSpPr>
        <p:spPr>
          <a:xfrm>
            <a:off x="1818781" y="3973171"/>
            <a:ext cx="748923" cy="830997"/>
          </a:xfrm>
          <a:prstGeom prst="rect">
            <a:avLst/>
          </a:prstGeom>
          <a:noFill/>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lumMod val="75000"/>
                  </a:prstClr>
                </a:solidFill>
                <a:effectLst/>
                <a:uLnTx/>
                <a:uFillTx/>
                <a:latin typeface="Impact" panose="020B0806030902050204" pitchFamily="34" charset="0"/>
                <a:ea typeface="等线" panose="02010600030101010101" pitchFamily="2" charset="-122"/>
                <a:cs typeface="+mn-cs"/>
              </a:rPr>
              <a:t>03</a:t>
            </a:r>
          </a:p>
        </p:txBody>
      </p:sp>
      <p:cxnSp>
        <p:nvCxnSpPr>
          <p:cNvPr id="19" name="直接连接符 18">
            <a:extLst>
              <a:ext uri="{FF2B5EF4-FFF2-40B4-BE49-F238E27FC236}">
                <a16:creationId xmlns="" xmlns:a16="http://schemas.microsoft.com/office/drawing/2014/main" id="{A20E5F25-C00A-4E29-A5DF-EC53A20974A3}"/>
              </a:ext>
            </a:extLst>
          </p:cNvPr>
          <p:cNvCxnSpPr/>
          <p:nvPr/>
        </p:nvCxnSpPr>
        <p:spPr>
          <a:xfrm>
            <a:off x="2673781" y="3973171"/>
            <a:ext cx="0" cy="830997"/>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0" name="îŝlídè">
            <a:extLst>
              <a:ext uri="{FF2B5EF4-FFF2-40B4-BE49-F238E27FC236}">
                <a16:creationId xmlns="" xmlns:a16="http://schemas.microsoft.com/office/drawing/2014/main" id="{F2B9B55A-E70E-4E63-997F-C9B12A2CDDCA}"/>
              </a:ext>
            </a:extLst>
          </p:cNvPr>
          <p:cNvSpPr txBox="1"/>
          <p:nvPr/>
        </p:nvSpPr>
        <p:spPr>
          <a:xfrm>
            <a:off x="6593223" y="3973171"/>
            <a:ext cx="748923" cy="830997"/>
          </a:xfrm>
          <a:prstGeom prst="rect">
            <a:avLst/>
          </a:prstGeom>
          <a:noFill/>
        </p:spPr>
        <p:txBody>
          <a:bodyPr wrap="square" lIns="91440" tIns="45720" rIns="91440" bIns="45720" anchor="ctr">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4000" b="0" i="0" u="none" strike="noStrike" kern="1200" cap="none" spc="0" normalizeH="0" baseline="0" noProof="0" dirty="0">
                <a:ln>
                  <a:noFill/>
                </a:ln>
                <a:solidFill>
                  <a:prstClr val="white">
                    <a:lumMod val="75000"/>
                  </a:prstClr>
                </a:solidFill>
                <a:effectLst/>
                <a:uLnTx/>
                <a:uFillTx/>
                <a:latin typeface="Impact" panose="020B0806030902050204" pitchFamily="34" charset="0"/>
                <a:ea typeface="等线" panose="02010600030101010101" pitchFamily="2" charset="-122"/>
                <a:cs typeface="+mn-cs"/>
              </a:rPr>
              <a:t>04</a:t>
            </a:r>
          </a:p>
        </p:txBody>
      </p:sp>
      <p:cxnSp>
        <p:nvCxnSpPr>
          <p:cNvPr id="23" name="直接连接符 22">
            <a:extLst>
              <a:ext uri="{FF2B5EF4-FFF2-40B4-BE49-F238E27FC236}">
                <a16:creationId xmlns="" xmlns:a16="http://schemas.microsoft.com/office/drawing/2014/main" id="{B9C5B7EC-9B85-4CB5-921C-D35BB18689A0}"/>
              </a:ext>
            </a:extLst>
          </p:cNvPr>
          <p:cNvCxnSpPr/>
          <p:nvPr/>
        </p:nvCxnSpPr>
        <p:spPr>
          <a:xfrm>
            <a:off x="7448223" y="3973171"/>
            <a:ext cx="0" cy="830997"/>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4" name="íṧļïdé">
            <a:extLst>
              <a:ext uri="{FF2B5EF4-FFF2-40B4-BE49-F238E27FC236}">
                <a16:creationId xmlns="" xmlns:a16="http://schemas.microsoft.com/office/drawing/2014/main" id="{8EF298CF-A85D-4DFB-A492-BC05AD45206A}"/>
              </a:ext>
            </a:extLst>
          </p:cNvPr>
          <p:cNvSpPr txBox="1"/>
          <p:nvPr/>
        </p:nvSpPr>
        <p:spPr>
          <a:xfrm>
            <a:off x="7554301" y="2632758"/>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等线" panose="020F0502020204030204"/>
                <a:ea typeface="等线" panose="02010600030101010101" pitchFamily="2" charset="-122"/>
                <a:cs typeface="+mn-cs"/>
              </a:rPr>
              <a:t>第二节</a:t>
            </a:r>
          </a:p>
        </p:txBody>
      </p:sp>
      <p:sp>
        <p:nvSpPr>
          <p:cNvPr id="25" name="ïśḷíďè">
            <a:extLst>
              <a:ext uri="{FF2B5EF4-FFF2-40B4-BE49-F238E27FC236}">
                <a16:creationId xmlns="" xmlns:a16="http://schemas.microsoft.com/office/drawing/2014/main" id="{DF327AC2-88F2-4681-BB4B-7690C540D1DF}"/>
              </a:ext>
            </a:extLst>
          </p:cNvPr>
          <p:cNvSpPr txBox="1"/>
          <p:nvPr/>
        </p:nvSpPr>
        <p:spPr>
          <a:xfrm>
            <a:off x="7554301" y="3001502"/>
            <a:ext cx="3113697" cy="588133"/>
          </a:xfrm>
          <a:prstGeom prst="rect">
            <a:avLst/>
          </a:prstGeom>
        </p:spPr>
        <p:txBody>
          <a:bodyPr vert="horz" wrap="square" lIns="91440" tIns="45720" rIns="91440" bIns="45720" anchor="t" anchorCtr="0">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社会心理和社会行为的制约因素</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6" name="íṧļïdé">
            <a:extLst>
              <a:ext uri="{FF2B5EF4-FFF2-40B4-BE49-F238E27FC236}">
                <a16:creationId xmlns="" xmlns:a16="http://schemas.microsoft.com/office/drawing/2014/main" id="{29AEED4B-CCD8-4315-BC3E-F39F0C98EB5F}"/>
              </a:ext>
            </a:extLst>
          </p:cNvPr>
          <p:cNvSpPr txBox="1"/>
          <p:nvPr/>
        </p:nvSpPr>
        <p:spPr>
          <a:xfrm>
            <a:off x="2779859" y="4053759"/>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等线" panose="020F0502020204030204"/>
                <a:ea typeface="等线" panose="02010600030101010101" pitchFamily="2" charset="-122"/>
                <a:cs typeface="+mn-cs"/>
              </a:rPr>
              <a:t>第三节</a:t>
            </a:r>
          </a:p>
        </p:txBody>
      </p:sp>
      <p:sp>
        <p:nvSpPr>
          <p:cNvPr id="27" name="ïśḷíďè">
            <a:extLst>
              <a:ext uri="{FF2B5EF4-FFF2-40B4-BE49-F238E27FC236}">
                <a16:creationId xmlns="" xmlns:a16="http://schemas.microsoft.com/office/drawing/2014/main" id="{D77C0606-0013-4BC7-B2FE-929D285943F4}"/>
              </a:ext>
            </a:extLst>
          </p:cNvPr>
          <p:cNvSpPr txBox="1"/>
          <p:nvPr/>
        </p:nvSpPr>
        <p:spPr>
          <a:xfrm>
            <a:off x="2779859" y="4422503"/>
            <a:ext cx="3264383" cy="588133"/>
          </a:xfrm>
          <a:prstGeom prst="rect">
            <a:avLst/>
          </a:prstGeom>
        </p:spPr>
        <p:txBody>
          <a:bodyPr vert="horz" wrap="square" lIns="91440" tIns="45720" rIns="91440" bIns="45720" anchor="t" anchorCtr="0">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社会心理学的学科性质与研究取向</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28" name="íṧļïdé">
            <a:extLst>
              <a:ext uri="{FF2B5EF4-FFF2-40B4-BE49-F238E27FC236}">
                <a16:creationId xmlns="" xmlns:a16="http://schemas.microsoft.com/office/drawing/2014/main" id="{13C5B9DE-FE8A-43DB-8562-6AD32FF845ED}"/>
              </a:ext>
            </a:extLst>
          </p:cNvPr>
          <p:cNvSpPr txBox="1"/>
          <p:nvPr/>
        </p:nvSpPr>
        <p:spPr>
          <a:xfrm>
            <a:off x="7614126" y="405375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等线" panose="020F0502020204030204"/>
                <a:ea typeface="等线" panose="02010600030101010101" pitchFamily="2" charset="-122"/>
                <a:cs typeface="+mn-cs"/>
              </a:rPr>
              <a:t>第四节</a:t>
            </a:r>
          </a:p>
        </p:txBody>
      </p:sp>
      <p:sp>
        <p:nvSpPr>
          <p:cNvPr id="29" name="ïśḷíďè">
            <a:extLst>
              <a:ext uri="{FF2B5EF4-FFF2-40B4-BE49-F238E27FC236}">
                <a16:creationId xmlns="" xmlns:a16="http://schemas.microsoft.com/office/drawing/2014/main" id="{203D475D-B84A-4D84-A084-12F4012B32D0}"/>
              </a:ext>
            </a:extLst>
          </p:cNvPr>
          <p:cNvSpPr txBox="1"/>
          <p:nvPr/>
        </p:nvSpPr>
        <p:spPr>
          <a:xfrm>
            <a:off x="7614126" y="4422501"/>
            <a:ext cx="2843893" cy="588133"/>
          </a:xfrm>
          <a:prstGeom prst="rect">
            <a:avLst/>
          </a:prstGeom>
        </p:spPr>
        <p:txBody>
          <a:bodyPr vert="horz" wrap="square" lIns="91440" tIns="45720" rIns="91440" bIns="45720" anchor="t" anchorCtr="0">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社会心理学的研究意义</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cxnSp>
        <p:nvCxnSpPr>
          <p:cNvPr id="39" name="直接连接符 38">
            <a:extLst>
              <a:ext uri="{FF2B5EF4-FFF2-40B4-BE49-F238E27FC236}">
                <a16:creationId xmlns="" xmlns:a16="http://schemas.microsoft.com/office/drawing/2014/main" id="{4BC23F46-7D27-4749-B504-DB4416F103B8}"/>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41" name="íṧļïdé">
            <a:extLst>
              <a:ext uri="{FF2B5EF4-FFF2-40B4-BE49-F238E27FC236}">
                <a16:creationId xmlns="" xmlns:a16="http://schemas.microsoft.com/office/drawing/2014/main" id="{1C6B8FBC-6BBD-49AC-956E-B1B76C9D1FB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6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42" name="组合 41">
            <a:extLst>
              <a:ext uri="{FF2B5EF4-FFF2-40B4-BE49-F238E27FC236}">
                <a16:creationId xmlns="" xmlns:a16="http://schemas.microsoft.com/office/drawing/2014/main" id="{4E20DA8F-AE3B-49C4-A2AB-1025708A1B6B}"/>
              </a:ext>
            </a:extLst>
          </p:cNvPr>
          <p:cNvGrpSpPr/>
          <p:nvPr/>
        </p:nvGrpSpPr>
        <p:grpSpPr>
          <a:xfrm>
            <a:off x="204811" y="126601"/>
            <a:ext cx="1966889" cy="305197"/>
            <a:chOff x="306410" y="1828002"/>
            <a:chExt cx="5429253" cy="900955"/>
          </a:xfrm>
        </p:grpSpPr>
        <p:grpSp>
          <p:nvGrpSpPr>
            <p:cNvPr id="43" name="组合 42">
              <a:extLst>
                <a:ext uri="{FF2B5EF4-FFF2-40B4-BE49-F238E27FC236}">
                  <a16:creationId xmlns="" xmlns:a16="http://schemas.microsoft.com/office/drawing/2014/main" id="{D4344F74-A416-4128-B03B-91C027E4B63D}"/>
                </a:ext>
              </a:extLst>
            </p:cNvPr>
            <p:cNvGrpSpPr/>
            <p:nvPr/>
          </p:nvGrpSpPr>
          <p:grpSpPr>
            <a:xfrm>
              <a:off x="1438485" y="1828003"/>
              <a:ext cx="4297178" cy="900954"/>
              <a:chOff x="511385" y="2831303"/>
              <a:chExt cx="4297178" cy="900954"/>
            </a:xfrm>
          </p:grpSpPr>
          <p:grpSp>
            <p:nvGrpSpPr>
              <p:cNvPr id="45" name="组合 44">
                <a:extLst>
                  <a:ext uri="{FF2B5EF4-FFF2-40B4-BE49-F238E27FC236}">
                    <a16:creationId xmlns="" xmlns:a16="http://schemas.microsoft.com/office/drawing/2014/main" id="{4B7D431C-45C5-4025-AE5D-0EE37AD323B4}"/>
                  </a:ext>
                </a:extLst>
              </p:cNvPr>
              <p:cNvGrpSpPr/>
              <p:nvPr/>
            </p:nvGrpSpPr>
            <p:grpSpPr>
              <a:xfrm>
                <a:off x="1643460" y="2831304"/>
                <a:ext cx="3165103" cy="900953"/>
                <a:chOff x="1643460" y="3128803"/>
                <a:chExt cx="3165103" cy="900953"/>
              </a:xfrm>
              <a:solidFill>
                <a:schemeClr val="accent2"/>
              </a:solidFill>
            </p:grpSpPr>
            <p:sp>
              <p:nvSpPr>
                <p:cNvPr id="47" name="椭圆 46">
                  <a:extLst>
                    <a:ext uri="{FF2B5EF4-FFF2-40B4-BE49-F238E27FC236}">
                      <a16:creationId xmlns="" xmlns:a16="http://schemas.microsoft.com/office/drawing/2014/main" id="{A2628B28-2127-4E4F-9191-19CAC3C073B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48" name="椭圆 47">
                  <a:extLst>
                    <a:ext uri="{FF2B5EF4-FFF2-40B4-BE49-F238E27FC236}">
                      <a16:creationId xmlns="" xmlns:a16="http://schemas.microsoft.com/office/drawing/2014/main" id="{407DF62D-4489-4CBB-9A20-C59198C2C260}"/>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49" name="椭圆 48">
                  <a:extLst>
                    <a:ext uri="{FF2B5EF4-FFF2-40B4-BE49-F238E27FC236}">
                      <a16:creationId xmlns="" xmlns:a16="http://schemas.microsoft.com/office/drawing/2014/main" id="{1DD2351F-27CD-46FD-99A1-F46B2C72835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46" name="椭圆 45">
                <a:extLst>
                  <a:ext uri="{FF2B5EF4-FFF2-40B4-BE49-F238E27FC236}">
                    <a16:creationId xmlns="" xmlns:a16="http://schemas.microsoft.com/office/drawing/2014/main" id="{570F0032-8C62-4A9E-8E30-23CFB4010548}"/>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44" name="椭圆 43">
              <a:extLst>
                <a:ext uri="{FF2B5EF4-FFF2-40B4-BE49-F238E27FC236}">
                  <a16:creationId xmlns="" xmlns:a16="http://schemas.microsoft.com/office/drawing/2014/main" id="{BA405E10-AC11-4063-93E0-6A2629C9637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Tree>
    <p:extLst>
      <p:ext uri="{BB962C8B-B14F-4D97-AF65-F5344CB8AC3E}">
        <p14:creationId xmlns:p14="http://schemas.microsoft.com/office/powerpoint/2010/main" val="362725082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2734" y="4223127"/>
            <a:ext cx="5419185" cy="895350"/>
          </a:xfrm>
        </p:spPr>
        <p:txBody>
          <a:bodyPr>
            <a:normAutofit/>
          </a:bodyPr>
          <a:lstStyle/>
          <a:p>
            <a:r>
              <a:rPr lang="zh-CN" altLang="en-US" sz="3200" dirty="0">
                <a:latin typeface="华文中宋" panose="02010600040101010101" pitchFamily="2" charset="-122"/>
                <a:ea typeface="华文中宋" panose="02010600040101010101" pitchFamily="2" charset="-122"/>
              </a:rPr>
              <a:t>第一节</a:t>
            </a:r>
          </a:p>
        </p:txBody>
      </p:sp>
      <p:sp>
        <p:nvSpPr>
          <p:cNvPr id="6" name="文本占位符 5"/>
          <p:cNvSpPr>
            <a:spLocks noGrp="1"/>
          </p:cNvSpPr>
          <p:nvPr>
            <p:ph type="body" idx="1"/>
          </p:nvPr>
        </p:nvSpPr>
        <p:spPr>
          <a:xfrm>
            <a:off x="918356" y="5118477"/>
            <a:ext cx="5419185" cy="1015623"/>
          </a:xfrm>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社会心理学的研究对象</a:t>
            </a:r>
          </a:p>
        </p:txBody>
      </p:sp>
      <p:sp>
        <p:nvSpPr>
          <p:cNvPr id="9" name="文本框 8">
            <a:extLst>
              <a:ext uri="{FF2B5EF4-FFF2-40B4-BE49-F238E27FC236}">
                <a16:creationId xmlns=""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/01</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10" name="矩形 9">
            <a:extLst>
              <a:ext uri="{FF2B5EF4-FFF2-40B4-BE49-F238E27FC236}">
                <a16:creationId xmlns="" xmlns:a16="http://schemas.microsoft.com/office/drawing/2014/main" id="{4EB6B2C9-C821-4B1C-A1E1-8BB4967FA773}"/>
              </a:ext>
            </a:extLst>
          </p:cNvPr>
          <p:cNvSpPr/>
          <p:nvPr/>
        </p:nvSpPr>
        <p:spPr>
          <a:xfrm>
            <a:off x="6096000" y="1261456"/>
            <a:ext cx="1210588" cy="789190"/>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绪论</a:t>
            </a:r>
          </a:p>
        </p:txBody>
      </p:sp>
    </p:spTree>
    <p:extLst>
      <p:ext uri="{BB962C8B-B14F-4D97-AF65-F5344CB8AC3E}">
        <p14:creationId xmlns:p14="http://schemas.microsoft.com/office/powerpoint/2010/main" val="415065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21" name="内容占位符 2"/>
          <p:cNvSpPr txBox="1">
            <a:spLocks/>
          </p:cNvSpPr>
          <p:nvPr/>
        </p:nvSpPr>
        <p:spPr>
          <a:xfrm>
            <a:off x="1126663" y="1512667"/>
            <a:ext cx="9568025" cy="4953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1200"/>
              </a:spcAft>
              <a:buNone/>
            </a:pPr>
            <a:r>
              <a:rPr lang="zh-CN" altLang="en-US" sz="2600" dirty="0" smtClean="0"/>
              <a:t>想象你所在的办公大楼发生火灾，你是自己做决定，还是追随大家一起跑？</a:t>
            </a:r>
            <a:endParaRPr lang="en-US" altLang="zh-CN" sz="2600" dirty="0" smtClean="0"/>
          </a:p>
        </p:txBody>
      </p:sp>
      <p:pic>
        <p:nvPicPr>
          <p:cNvPr id="22" name="图片 21"/>
          <p:cNvPicPr>
            <a:picLocks noChangeAspect="1"/>
          </p:cNvPicPr>
          <p:nvPr/>
        </p:nvPicPr>
        <p:blipFill rotWithShape="1">
          <a:blip r:embed="rId2">
            <a:extLst>
              <a:ext uri="{28A0092B-C50C-407E-A947-70E740481C1C}">
                <a14:useLocalDpi xmlns:a14="http://schemas.microsoft.com/office/drawing/2010/main" val="0"/>
              </a:ext>
            </a:extLst>
          </a:blip>
          <a:srcRect t="27067" b="2313"/>
          <a:stretch/>
        </p:blipFill>
        <p:spPr>
          <a:xfrm>
            <a:off x="3244716" y="2392172"/>
            <a:ext cx="5907505" cy="2827441"/>
          </a:xfrm>
          <a:prstGeom prst="rect">
            <a:avLst/>
          </a:prstGeom>
        </p:spPr>
      </p:pic>
    </p:spTree>
    <p:extLst>
      <p:ext uri="{BB962C8B-B14F-4D97-AF65-F5344CB8AC3E}">
        <p14:creationId xmlns:p14="http://schemas.microsoft.com/office/powerpoint/2010/main" val="38197639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 xmlns:a16="http://schemas.microsoft.com/office/drawing/2014/main" id="{765F4FBA-CA62-4283-8823-E43B3E5DD5D0}"/>
              </a:ext>
            </a:extLst>
          </p:cNvPr>
          <p:cNvSpPr txBox="1">
            <a:spLocks/>
          </p:cNvSpPr>
          <p:nvPr>
            <p:custDataLst>
              <p:tags r:id="rId1"/>
            </p:custDataLst>
          </p:nvPr>
        </p:nvSpPr>
        <p:spPr>
          <a:xfrm>
            <a:off x="733098" y="1581910"/>
            <a:ext cx="10335955" cy="5833200"/>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重点：学科差异</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）心理学家、实验社会心理学创始人弗洛德</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奥尔波特：“</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社会心理学研究个人的社会行为与社会意识</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）高登</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奥尔波特：社会心理学“</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旨在理解或解释个人的思想、情感和行为如何受他人实际的、想象的和隐含的存在的影响</a:t>
            </a:r>
            <a:r>
              <a:rPr kumimoji="0" lang="zh-CN" altLang="en-US" sz="28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3</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）社会学家</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C</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埃尔伍德：“社会心理学是关于社会互动的研究”，它所关心的“是人类群体行为的心理学解释”。</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 xmlns:a16="http://schemas.microsoft.com/office/drawing/2014/main" id="{6585AB84-E084-496D-B102-4AA062018349}"/>
              </a:ext>
            </a:extLst>
          </p:cNvPr>
          <p:cNvSpPr/>
          <p:nvPr/>
        </p:nvSpPr>
        <p:spPr>
          <a:xfrm>
            <a:off x="1964787" y="818714"/>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有关研究对象的经典论述</a:t>
            </a:r>
          </a:p>
        </p:txBody>
      </p:sp>
      <p:sp>
        <p:nvSpPr>
          <p:cNvPr id="19" name="圆角矩形标注 18"/>
          <p:cNvSpPr/>
          <p:nvPr/>
        </p:nvSpPr>
        <p:spPr>
          <a:xfrm>
            <a:off x="8421437" y="2850241"/>
            <a:ext cx="2133600" cy="642257"/>
          </a:xfrm>
          <a:prstGeom prst="wedgeRoundRectCallout">
            <a:avLst>
              <a:gd name="adj1" fmla="val -93684"/>
              <a:gd name="adj2" fmla="val 92562"/>
              <a:gd name="adj3" fmla="val 16667"/>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sz="2800" dirty="0" smtClean="0"/>
              <a:t>他人即社会</a:t>
            </a:r>
            <a:endParaRPr lang="zh-CN" altLang="en-US" sz="2800" dirty="0"/>
          </a:p>
        </p:txBody>
      </p:sp>
    </p:spTree>
    <p:extLst>
      <p:ext uri="{BB962C8B-B14F-4D97-AF65-F5344CB8AC3E}">
        <p14:creationId xmlns:p14="http://schemas.microsoft.com/office/powerpoint/2010/main" val="12340011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 xmlns:a16="http://schemas.microsoft.com/office/drawing/2014/main" id="{6585AB84-E084-496D-B102-4AA062018349}"/>
              </a:ext>
            </a:extLst>
          </p:cNvPr>
          <p:cNvSpPr/>
          <p:nvPr/>
        </p:nvSpPr>
        <p:spPr>
          <a:xfrm>
            <a:off x="1964787" y="818714"/>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有关研究对象的经典论述</a:t>
            </a:r>
          </a:p>
        </p:txBody>
      </p:sp>
      <p:sp>
        <p:nvSpPr>
          <p:cNvPr id="2" name="文本框 1">
            <a:extLst>
              <a:ext uri="{FF2B5EF4-FFF2-40B4-BE49-F238E27FC236}">
                <a16:creationId xmlns="" xmlns:a16="http://schemas.microsoft.com/office/drawing/2014/main" id="{6655A924-10C1-45DF-856B-8E1721A46B04}"/>
              </a:ext>
            </a:extLst>
          </p:cNvPr>
          <p:cNvSpPr txBox="1"/>
          <p:nvPr/>
        </p:nvSpPr>
        <p:spPr>
          <a:xfrm>
            <a:off x="1659992" y="2286664"/>
            <a:ext cx="9562495" cy="2677656"/>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rPr>
              <a:t>       比较而言，社会学家反对将立场仅仅焦距于个体，依旧坚持社会学的社会心理学关注于社会互动的研究，它所强调的重点是各种“塑造群体”的因素，认定人类行为主要取决于人们所属的群体和群体间的互动和影响。</a:t>
            </a:r>
          </a:p>
        </p:txBody>
      </p:sp>
    </p:spTree>
    <p:extLst>
      <p:ext uri="{BB962C8B-B14F-4D97-AF65-F5344CB8AC3E}">
        <p14:creationId xmlns:p14="http://schemas.microsoft.com/office/powerpoint/2010/main" val="1256968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 xmlns:a16="http://schemas.microsoft.com/office/drawing/2014/main" id="{765F4FBA-CA62-4283-8823-E43B3E5DD5D0}"/>
              </a:ext>
            </a:extLst>
          </p:cNvPr>
          <p:cNvSpPr txBox="1">
            <a:spLocks/>
          </p:cNvSpPr>
          <p:nvPr>
            <p:custDataLst>
              <p:tags r:id="rId1"/>
            </p:custDataLst>
          </p:nvPr>
        </p:nvSpPr>
        <p:spPr>
          <a:xfrm>
            <a:off x="733098" y="1581910"/>
            <a:ext cx="10325100" cy="5401479"/>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重点：若干个体，是群体吗</a:t>
            </a:r>
            <a:r>
              <a:rPr kumimoji="0" lang="zh-CN" altLang="en-US" sz="2400" b="0" i="0" u="none" strike="noStrike" kern="1200" cap="none" spc="0" normalizeH="0" baseline="0" noProof="0" dirty="0" smtClean="0">
                <a:ln>
                  <a:noFill/>
                </a:ln>
                <a:solidFill>
                  <a:srgbClr val="D9793F"/>
                </a:solidFill>
                <a:effectLst/>
                <a:uLnTx/>
                <a:uFillTx/>
                <a:latin typeface="微软雅黑" panose="020B0503020204020204" pitchFamily="34" charset="-122"/>
                <a:ea typeface="微软雅黑" panose="020B0503020204020204" pitchFamily="34" charset="-122"/>
                <a:sym typeface="+mn-ea"/>
              </a:rPr>
              <a:t>？</a:t>
            </a:r>
            <a:endPar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吴江霖的定义：</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社会心理学是研究个体或若干个体在特定社会生活条件下心理活动的变化发展的科学</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105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本书将社会心理学的研究对象界定为：</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生活在特定社会生活条件下，具有独特的文化和完整的人格结构的人对各种简单与复杂的社会刺激所作的反应</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”，而这个作为社会行为主体的人“</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sym typeface="+mn-ea"/>
              </a:rPr>
              <a:t>既包括作为群体成员的个体，也包括由这些个体组成的规模不等的群体</a:t>
            </a:r>
            <a:r>
              <a:rPr kumimoji="0" lang="zh-CN" altLang="en-US" sz="24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 xmlns:a16="http://schemas.microsoft.com/office/drawing/2014/main" id="{6585AB84-E084-496D-B102-4AA062018349}"/>
              </a:ext>
            </a:extLst>
          </p:cNvPr>
          <p:cNvSpPr/>
          <p:nvPr/>
        </p:nvSpPr>
        <p:spPr>
          <a:xfrm>
            <a:off x="1964787" y="818714"/>
            <a:ext cx="5519460"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a:t>
            </a: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有关研究对象的经典论述</a:t>
            </a:r>
          </a:p>
        </p:txBody>
      </p:sp>
    </p:spTree>
    <p:extLst>
      <p:ext uri="{BB962C8B-B14F-4D97-AF65-F5344CB8AC3E}">
        <p14:creationId xmlns:p14="http://schemas.microsoft.com/office/powerpoint/2010/main" val="42079266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 xmlns:a16="http://schemas.microsoft.com/office/drawing/2014/main" id="{6585AB84-E084-496D-B102-4AA062018349}"/>
              </a:ext>
            </a:extLst>
          </p:cNvPr>
          <p:cNvSpPr/>
          <p:nvPr/>
        </p:nvSpPr>
        <p:spPr>
          <a:xfrm>
            <a:off x="1964787" y="818714"/>
            <a:ext cx="485261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有关研究对象的经典论述</a:t>
            </a:r>
          </a:p>
        </p:txBody>
      </p:sp>
      <p:sp>
        <p:nvSpPr>
          <p:cNvPr id="19" name="内容占位符 2"/>
          <p:cNvSpPr txBox="1">
            <a:spLocks/>
          </p:cNvSpPr>
          <p:nvPr/>
        </p:nvSpPr>
        <p:spPr>
          <a:xfrm>
            <a:off x="1126663" y="1629916"/>
            <a:ext cx="4992837" cy="457374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1200"/>
              </a:spcAft>
              <a:buNone/>
            </a:pPr>
            <a:r>
              <a:rPr lang="zh-CN" altLang="en-US" sz="2600" b="1" dirty="0" smtClean="0">
                <a:solidFill>
                  <a:srgbClr val="FF0000"/>
                </a:solidFill>
              </a:rPr>
              <a:t>对因紧密生活在一起而获利的动物来说，在乐群性上得分最高的个体将最可能逃脱各种危险，而对其同伴关心最少的人，以及那些独来独往的人，将会大量灭绝。</a:t>
            </a:r>
            <a:endParaRPr lang="en-US" altLang="zh-CN" sz="2600" b="1" dirty="0" smtClean="0">
              <a:solidFill>
                <a:srgbClr val="FF0000"/>
              </a:solidFill>
            </a:endParaRPr>
          </a:p>
          <a:p>
            <a:pPr marL="0" indent="0">
              <a:lnSpc>
                <a:spcPct val="150000"/>
              </a:lnSpc>
              <a:spcAft>
                <a:spcPts val="1200"/>
              </a:spcAft>
              <a:buFont typeface="Arial" panose="020B0604020202020204" pitchFamily="34" charset="0"/>
              <a:buNone/>
            </a:pPr>
            <a:r>
              <a:rPr lang="en-US" altLang="zh-CN" sz="2600" b="1" dirty="0" smtClean="0">
                <a:solidFill>
                  <a:srgbClr val="FF0000"/>
                </a:solidFill>
              </a:rPr>
              <a:t>          ——</a:t>
            </a:r>
            <a:r>
              <a:rPr lang="zh-CN" altLang="en-US" sz="2600" b="1" dirty="0" smtClean="0">
                <a:solidFill>
                  <a:srgbClr val="FF0000"/>
                </a:solidFill>
              </a:rPr>
              <a:t>查尔斯</a:t>
            </a:r>
            <a:r>
              <a:rPr lang="en-US" altLang="zh-CN" sz="2600" b="1" dirty="0" smtClean="0">
                <a:solidFill>
                  <a:srgbClr val="FF0000"/>
                </a:solidFill>
              </a:rPr>
              <a:t>·</a:t>
            </a:r>
            <a:r>
              <a:rPr lang="zh-CN" altLang="en-US" sz="2600" b="1" dirty="0" smtClean="0">
                <a:solidFill>
                  <a:srgbClr val="FF0000"/>
                </a:solidFill>
              </a:rPr>
              <a:t>罗伯特</a:t>
            </a:r>
            <a:r>
              <a:rPr lang="en-US" altLang="zh-CN" sz="2600" b="1" dirty="0" smtClean="0">
                <a:solidFill>
                  <a:srgbClr val="FF0000"/>
                </a:solidFill>
              </a:rPr>
              <a:t>·</a:t>
            </a:r>
            <a:r>
              <a:rPr lang="zh-CN" altLang="en-US" sz="2600" b="1" dirty="0" smtClean="0">
                <a:solidFill>
                  <a:srgbClr val="FF0000"/>
                </a:solidFill>
              </a:rPr>
              <a:t>达尔文</a:t>
            </a:r>
            <a:endParaRPr lang="en-US" altLang="zh-CN" sz="2600" b="1" dirty="0" smtClean="0">
              <a:solidFill>
                <a:srgbClr val="FF0000"/>
              </a:solidFill>
            </a:endParaRPr>
          </a:p>
        </p:txBody>
      </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9500" y="1511727"/>
            <a:ext cx="4762500" cy="4810125"/>
          </a:xfrm>
          <a:prstGeom prst="rect">
            <a:avLst/>
          </a:prstGeom>
        </p:spPr>
      </p:pic>
    </p:spTree>
    <p:extLst>
      <p:ext uri="{BB962C8B-B14F-4D97-AF65-F5344CB8AC3E}">
        <p14:creationId xmlns:p14="http://schemas.microsoft.com/office/powerpoint/2010/main" val="203494700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 xmlns:a16="http://schemas.microsoft.com/office/drawing/2014/main" id="{765F4FBA-CA62-4283-8823-E43B3E5DD5D0}"/>
              </a:ext>
            </a:extLst>
          </p:cNvPr>
          <p:cNvSpPr txBox="1">
            <a:spLocks/>
          </p:cNvSpPr>
          <p:nvPr>
            <p:custDataLst>
              <p:tags r:id="rId1"/>
            </p:custDataLst>
          </p:nvPr>
        </p:nvSpPr>
        <p:spPr>
          <a:xfrm>
            <a:off x="686115" y="1523810"/>
            <a:ext cx="10864201" cy="507831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要点之一：有关社会心理学研究对象的各种表述，为我们分析其中的规律并提出科学的定义提供了参考。</a:t>
            </a:r>
            <a:endParaRPr kumimoji="0" lang="en-US" altLang="zh-CN"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第一</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，大多数</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研究者都认为，</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社会心理学应以包括内隐过程和外部事件在内的人对社会刺激的全部反应作为自己的研究</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sym typeface="+mn-ea"/>
              </a:rPr>
              <a:t>对象</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第二，对社会刺激做出反应的主体不仅包括生活于群体中的个人，而且</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包括由这些个人所组成的大小不等、结构化程度不一的群体</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第三，个体或群体的社会心理和</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社会行为</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sym typeface="+mn-ea"/>
              </a:rPr>
              <a:t>受到</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其生存环境的影响与制约，其中包括生物因素、心理（人格）因素和社会文化因素</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第四，中国的社会心理学家非常</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重视社会心理和社会行为的能动作用</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p>
        </p:txBody>
      </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 xmlns:a16="http://schemas.microsoft.com/office/drawing/2014/main" id="{6585AB84-E084-496D-B102-4AA062018349}"/>
              </a:ext>
            </a:extLst>
          </p:cNvPr>
          <p:cNvSpPr/>
          <p:nvPr/>
        </p:nvSpPr>
        <p:spPr>
          <a:xfrm>
            <a:off x="1964787" y="818714"/>
            <a:ext cx="357020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社会心理与社会行为</a:t>
            </a:r>
          </a:p>
        </p:txBody>
      </p:sp>
    </p:spTree>
    <p:extLst>
      <p:ext uri="{BB962C8B-B14F-4D97-AF65-F5344CB8AC3E}">
        <p14:creationId xmlns:p14="http://schemas.microsoft.com/office/powerpoint/2010/main" val="378666617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 xmlns:a16="http://schemas.microsoft.com/office/drawing/2014/main" id="{765F4FBA-CA62-4283-8823-E43B3E5DD5D0}"/>
              </a:ext>
            </a:extLst>
          </p:cNvPr>
          <p:cNvSpPr txBox="1">
            <a:spLocks/>
          </p:cNvSpPr>
          <p:nvPr>
            <p:custDataLst>
              <p:tags r:id="rId1"/>
            </p:custDataLst>
          </p:nvPr>
        </p:nvSpPr>
        <p:spPr>
          <a:xfrm>
            <a:off x="691867" y="1635165"/>
            <a:ext cx="9583101" cy="507831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sym typeface="+mn-ea"/>
              </a:rPr>
              <a:t>★ 要点之二：社会心理或社会行为的本质</a:t>
            </a:r>
            <a:r>
              <a:rPr kumimoji="0" lang="zh-CN" altLang="en-US" sz="2400" b="0" i="0" u="none" strike="noStrike" kern="1200" cap="none" spc="0" normalizeH="0" baseline="0" noProof="0" dirty="0" smtClean="0">
                <a:ln>
                  <a:noFill/>
                </a:ln>
                <a:solidFill>
                  <a:srgbClr val="D9793F"/>
                </a:solidFill>
                <a:effectLst/>
                <a:uLnTx/>
                <a:uFillTx/>
                <a:latin typeface="微软雅黑" panose="020B0503020204020204" pitchFamily="34" charset="-122"/>
                <a:ea typeface="微软雅黑" panose="020B0503020204020204" pitchFamily="34" charset="-122"/>
                <a:sym typeface="+mn-ea"/>
              </a:rPr>
              <a:t>属性</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首先，社会心理和社会行为的</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主体或物质承担者是人</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，但这里的人不是抽象的或超历史的，</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而是生活在具体的社会历史条件下的人</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其次，社会心理和社会行为</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是人们对各种简单或复杂的社会刺激做出的反应</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再次，社会心理和社会行为从根本上说</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受制于人们生存的社会文化环境</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最后，社会心理和社会行为</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一方面受制于社会文化环境，另一方面作为能动的人的主体反应，它也能够反作用于社会文化环境</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a:t>
            </a:r>
          </a:p>
        </p:txBody>
      </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 xmlns:a16="http://schemas.microsoft.com/office/drawing/2014/main" id="{6585AB84-E084-496D-B102-4AA062018349}"/>
              </a:ext>
            </a:extLst>
          </p:cNvPr>
          <p:cNvSpPr/>
          <p:nvPr/>
        </p:nvSpPr>
        <p:spPr>
          <a:xfrm>
            <a:off x="1964787" y="818714"/>
            <a:ext cx="357020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a:t>
            </a: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社会心理与社会行为</a:t>
            </a:r>
          </a:p>
        </p:txBody>
      </p:sp>
      <p:pic>
        <p:nvPicPr>
          <p:cNvPr id="20" name="图片 19">
            <a:extLst>
              <a:ext uri="{FF2B5EF4-FFF2-40B4-BE49-F238E27FC236}">
                <a16:creationId xmlns="" xmlns:a16="http://schemas.microsoft.com/office/drawing/2014/main" id="{0DCEF192-92EE-4BA4-BF6B-6E83882B875E}"/>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9757250" y="3272589"/>
            <a:ext cx="2650650" cy="1834249"/>
          </a:xfrm>
          <a:prstGeom prst="rect">
            <a:avLst/>
          </a:prstGeom>
        </p:spPr>
      </p:pic>
    </p:spTree>
    <p:extLst>
      <p:ext uri="{BB962C8B-B14F-4D97-AF65-F5344CB8AC3E}">
        <p14:creationId xmlns:p14="http://schemas.microsoft.com/office/powerpoint/2010/main" val="373762335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 xmlns:a16="http://schemas.microsoft.com/office/drawing/2014/main" id="{765F4FBA-CA62-4283-8823-E43B3E5DD5D0}"/>
              </a:ext>
            </a:extLst>
          </p:cNvPr>
          <p:cNvSpPr txBox="1">
            <a:spLocks/>
          </p:cNvSpPr>
          <p:nvPr>
            <p:custDataLst>
              <p:tags r:id="rId1"/>
            </p:custDataLst>
          </p:nvPr>
        </p:nvSpPr>
        <p:spPr>
          <a:xfrm>
            <a:off x="433137" y="1413112"/>
            <a:ext cx="11040177" cy="507831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是</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由社会心理与社会行为两个分析概念的二元并置的复杂性决定的。</a:t>
            </a:r>
            <a:endPar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研究对象从社会心理向社会行为的转变，与</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19</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世纪社会科学的实证主义和实验主义导向有关，也与</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20</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世纪初欧洲的内省心理学向以美国为代表的行为主义心理学的转变有关</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en-US" altLang="zh-CN"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rPr>
              <a:t>是</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由社会心理和社会行为的制约因素复杂决定的。</a:t>
            </a:r>
            <a:endPar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影响人类社会心理和社会行为的内外因素有两大类：其一，个体自身复杂的包括遗传在内的生物因素和以人格为主体的心理因素；其二</a:t>
            </a:r>
            <a:r>
              <a:rPr kumimoji="0" lang="zh-CN" altLang="en-US" sz="24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，同样</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甚至更为复杂的社会文化环境。</a:t>
            </a:r>
            <a:endPar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p:txBody>
      </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 xmlns:a16="http://schemas.microsoft.com/office/drawing/2014/main" id="{6585AB84-E084-496D-B102-4AA062018349}"/>
              </a:ext>
            </a:extLst>
          </p:cNvPr>
          <p:cNvSpPr/>
          <p:nvPr/>
        </p:nvSpPr>
        <p:spPr>
          <a:xfrm>
            <a:off x="1964787" y="818714"/>
            <a:ext cx="485261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三、</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社会心理学研究的复杂性</a:t>
            </a:r>
          </a:p>
        </p:txBody>
      </p:sp>
    </p:spTree>
    <p:extLst>
      <p:ext uri="{BB962C8B-B14F-4D97-AF65-F5344CB8AC3E}">
        <p14:creationId xmlns:p14="http://schemas.microsoft.com/office/powerpoint/2010/main" val="39318108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 xmlns:a16="http://schemas.microsoft.com/office/drawing/2014/main" id="{6585AB84-E084-496D-B102-4AA062018349}"/>
              </a:ext>
            </a:extLst>
          </p:cNvPr>
          <p:cNvSpPr/>
          <p:nvPr/>
        </p:nvSpPr>
        <p:spPr>
          <a:xfrm>
            <a:off x="1964787" y="818714"/>
            <a:ext cx="485261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三、</a:t>
            </a: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社会心理学研究的复杂性</a:t>
            </a:r>
          </a:p>
        </p:txBody>
      </p:sp>
      <p:sp>
        <p:nvSpPr>
          <p:cNvPr id="22" name="PA_文本框 3">
            <a:extLst>
              <a:ext uri="{FF2B5EF4-FFF2-40B4-BE49-F238E27FC236}">
                <a16:creationId xmlns="" xmlns:a16="http://schemas.microsoft.com/office/drawing/2014/main" id="{BF1CD688-7A61-4659-98AA-52E4FF0D5D7E}"/>
              </a:ext>
            </a:extLst>
          </p:cNvPr>
          <p:cNvSpPr txBox="1">
            <a:spLocks/>
          </p:cNvSpPr>
          <p:nvPr>
            <p:custDataLst>
              <p:tags r:id="rId1"/>
            </p:custDataLst>
          </p:nvPr>
        </p:nvSpPr>
        <p:spPr>
          <a:xfrm>
            <a:off x="614935" y="1425438"/>
            <a:ext cx="10927208" cy="5262979"/>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3</a:t>
            </a:r>
            <a:r>
              <a:rPr kumimoji="0" lang="zh-CN" altLang="en-US" sz="28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）是</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由社会心理和社会行为的物质承担者</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人</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的组成形式不同而引起的解释水平的不同决定的。</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 </a:t>
            </a:r>
            <a:r>
              <a:rPr kumimoji="0" lang="zh-CN" altLang="zh-CN" sz="28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社会</a:t>
            </a:r>
            <a:r>
              <a:rPr kumimoji="0" lang="zh-CN"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rPr>
              <a:t>心理和社会行为的主体既具有个体性也具有群体性</a:t>
            </a:r>
            <a:r>
              <a:rPr kumimoji="0" lang="zh-CN" altLang="zh-CN" sz="28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rPr>
              <a:t>。</a:t>
            </a:r>
            <a:endParaRPr kumimoji="0" lang="en-US" altLang="zh-CN" sz="28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4</a:t>
            </a:r>
            <a:r>
              <a:rPr kumimoji="0" lang="zh-CN" altLang="en-US" sz="28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）是</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由不同的研究者来自不同的母体学科，秉承的理论和方法不同，科学立场和分析问题的视角也大相径庭决定的。</a:t>
            </a:r>
            <a:endPar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sym typeface="+mn-ea"/>
              </a:rPr>
              <a:t>★ </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社会心理和</a:t>
            </a:r>
            <a:r>
              <a:rPr kumimoji="0" lang="zh-CN" altLang="en-US" sz="2800" b="0" i="0" u="none" strike="noStrike" kern="1200" cap="none" spc="0" normalizeH="0" baseline="0" noProof="0" dirty="0" smtClean="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社会行为为</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不同学科从各自的路径切入社会心理学提供了可能。</a:t>
            </a:r>
            <a:endPar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278046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2734" y="4223127"/>
            <a:ext cx="5419185" cy="895350"/>
          </a:xfrm>
        </p:spPr>
        <p:txBody>
          <a:bodyPr>
            <a:normAutofit/>
          </a:bodyPr>
          <a:lstStyle/>
          <a:p>
            <a:r>
              <a:rPr lang="zh-CN" altLang="en-US" sz="3200" dirty="0">
                <a:latin typeface="华文中宋" panose="02010600040101010101" pitchFamily="2" charset="-122"/>
                <a:ea typeface="华文中宋" panose="02010600040101010101" pitchFamily="2" charset="-122"/>
              </a:rPr>
              <a:t>第二节</a:t>
            </a:r>
          </a:p>
        </p:txBody>
      </p:sp>
      <p:sp>
        <p:nvSpPr>
          <p:cNvPr id="6" name="文本占位符 5"/>
          <p:cNvSpPr>
            <a:spLocks noGrp="1"/>
          </p:cNvSpPr>
          <p:nvPr>
            <p:ph type="body" idx="1"/>
          </p:nvPr>
        </p:nvSpPr>
        <p:spPr>
          <a:xfrm>
            <a:off x="918356" y="5118477"/>
            <a:ext cx="6141920" cy="1015623"/>
          </a:xfrm>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社会心理和社会行为的制约因素</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/02</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7" name="矩形 6">
            <a:extLst>
              <a:ext uri="{FF2B5EF4-FFF2-40B4-BE49-F238E27FC236}">
                <a16:creationId xmlns="" xmlns:a16="http://schemas.microsoft.com/office/drawing/2014/main" id="{3489F014-47DF-44D7-BFFA-5B6787280BB7}"/>
              </a:ext>
            </a:extLst>
          </p:cNvPr>
          <p:cNvSpPr/>
          <p:nvPr/>
        </p:nvSpPr>
        <p:spPr>
          <a:xfrm>
            <a:off x="6096000" y="1261456"/>
            <a:ext cx="1210588" cy="789190"/>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绪论</a:t>
            </a:r>
          </a:p>
        </p:txBody>
      </p:sp>
    </p:spTree>
    <p:extLst>
      <p:ext uri="{BB962C8B-B14F-4D97-AF65-F5344CB8AC3E}">
        <p14:creationId xmlns:p14="http://schemas.microsoft.com/office/powerpoint/2010/main" val="202700199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 xmlns:a16="http://schemas.microsoft.com/office/drawing/2014/main" id="{765F4FBA-CA62-4283-8823-E43B3E5DD5D0}"/>
              </a:ext>
            </a:extLst>
          </p:cNvPr>
          <p:cNvSpPr txBox="1">
            <a:spLocks/>
          </p:cNvSpPr>
          <p:nvPr>
            <p:custDataLst>
              <p:tags r:id="rId1"/>
            </p:custDataLst>
          </p:nvPr>
        </p:nvSpPr>
        <p:spPr>
          <a:xfrm>
            <a:off x="941329" y="2210225"/>
            <a:ext cx="5848432" cy="397031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对</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一个具备正常的生理或遗传基础的个体或由这些个体组成的群体来说，这些影响或制约因素主要包括三方面，那就是：</a:t>
            </a:r>
            <a:r>
              <a:rPr kumimoji="0" lang="zh-CN" altLang="en-US" sz="28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sym typeface="+mn-ea"/>
              </a:rPr>
              <a:t>社会、文化和人格</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sz="2800" b="0"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 xmlns:a16="http://schemas.microsoft.com/office/drawing/2014/main" id="{6585AB84-E084-496D-B102-4AA062018349}"/>
              </a:ext>
            </a:extLst>
          </p:cNvPr>
          <p:cNvSpPr/>
          <p:nvPr/>
        </p:nvSpPr>
        <p:spPr>
          <a:xfrm>
            <a:off x="1964787" y="818714"/>
            <a:ext cx="559961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第一节  社会心理和社会行为的制约因素</a:t>
            </a:r>
          </a:p>
        </p:txBody>
      </p:sp>
      <p:pic>
        <p:nvPicPr>
          <p:cNvPr id="19" name="图片 18">
            <a:extLst>
              <a:ext uri="{FF2B5EF4-FFF2-40B4-BE49-F238E27FC236}">
                <a16:creationId xmlns="" xmlns:a16="http://schemas.microsoft.com/office/drawing/2014/main" id="{CA93D0E8-6920-44E3-ACED-CD84FB2DCD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9761" y="2057400"/>
            <a:ext cx="4658265" cy="2953340"/>
          </a:xfrm>
          <a:prstGeom prst="rect">
            <a:avLst/>
          </a:prstGeom>
        </p:spPr>
      </p:pic>
    </p:spTree>
    <p:extLst>
      <p:ext uri="{BB962C8B-B14F-4D97-AF65-F5344CB8AC3E}">
        <p14:creationId xmlns:p14="http://schemas.microsoft.com/office/powerpoint/2010/main" val="42150515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内容占位符 2"/>
          <p:cNvSpPr txBox="1">
            <a:spLocks/>
          </p:cNvSpPr>
          <p:nvPr/>
        </p:nvSpPr>
        <p:spPr>
          <a:xfrm>
            <a:off x="1351454" y="1433284"/>
            <a:ext cx="9189268" cy="495300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1200"/>
              </a:spcAft>
              <a:buNone/>
            </a:pPr>
            <a:r>
              <a:rPr lang="zh-CN" altLang="en-US" sz="2600" dirty="0" smtClean="0"/>
              <a:t>在纽约世贸中心的“</a:t>
            </a:r>
            <a:r>
              <a:rPr lang="en-US" altLang="zh-CN" sz="2600" dirty="0" smtClean="0"/>
              <a:t>9·11</a:t>
            </a:r>
            <a:r>
              <a:rPr lang="zh-CN" altLang="en-US" sz="2600" dirty="0" smtClean="0"/>
              <a:t>”袭击中，这种惯性的模仿被认为导致了大量伤亡。</a:t>
            </a:r>
            <a:endParaRPr lang="en-US" altLang="zh-CN" sz="2600" b="1" dirty="0" smtClean="0">
              <a:solidFill>
                <a:srgbClr val="FF0000"/>
              </a:solidFill>
            </a:endParaRPr>
          </a:p>
        </p:txBody>
      </p:sp>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20572" y="2297490"/>
            <a:ext cx="5389827" cy="3849876"/>
          </a:xfrm>
          <a:prstGeom prst="rect">
            <a:avLst/>
          </a:prstGeom>
        </p:spPr>
      </p:pic>
    </p:spTree>
    <p:extLst>
      <p:ext uri="{BB962C8B-B14F-4D97-AF65-F5344CB8AC3E}">
        <p14:creationId xmlns:p14="http://schemas.microsoft.com/office/powerpoint/2010/main" val="315684612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图片 22">
            <a:extLst>
              <a:ext uri="{FF2B5EF4-FFF2-40B4-BE49-F238E27FC236}">
                <a16:creationId xmlns="" xmlns:a16="http://schemas.microsoft.com/office/drawing/2014/main" id="{441207DF-602F-4688-9FDA-F6CCF47505C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661358" y="4642387"/>
            <a:ext cx="2530642" cy="2530642"/>
          </a:xfrm>
          <a:prstGeom prst="rect">
            <a:avLst/>
          </a:prstGeom>
        </p:spPr>
      </p:pic>
      <p:sp>
        <p:nvSpPr>
          <p:cNvPr id="4" name="PA_文本框 3">
            <a:extLst>
              <a:ext uri="{FF2B5EF4-FFF2-40B4-BE49-F238E27FC236}">
                <a16:creationId xmlns="" xmlns:a16="http://schemas.microsoft.com/office/drawing/2014/main" id="{31A888A5-2EB3-4646-B611-649982E0246D}"/>
              </a:ext>
            </a:extLst>
          </p:cNvPr>
          <p:cNvSpPr txBox="1">
            <a:spLocks/>
          </p:cNvSpPr>
          <p:nvPr>
            <p:custDataLst>
              <p:tags r:id="rId1"/>
            </p:custDataLst>
          </p:nvPr>
        </p:nvSpPr>
        <p:spPr>
          <a:xfrm>
            <a:off x="733099" y="1487651"/>
            <a:ext cx="5090926" cy="507831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理解社会的范畴及其本质：</a:t>
            </a:r>
            <a:endPar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）社会是</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由人组成的群体</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，人是社会的主体。（</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）组成社会的人</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并不是孤立的个人</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，而是处在以生产关系为主导的特定的社会关系网络中的个人。</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是历史的、具体的</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，世界上不存在抽象的</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社会，只能</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是“处于一定历史发展阶段上的社会”。</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 xmlns:a16="http://schemas.microsoft.com/office/drawing/2014/main" id="{3E1C3E2D-C796-4DA1-BCE6-5087C7B65B83}"/>
              </a:ext>
            </a:extLst>
          </p:cNvPr>
          <p:cNvSpPr/>
          <p:nvPr/>
        </p:nvSpPr>
        <p:spPr>
          <a:xfrm>
            <a:off x="1884751" y="807481"/>
            <a:ext cx="141577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一、社会</a:t>
            </a:r>
          </a:p>
        </p:txBody>
      </p:sp>
      <p:sp>
        <p:nvSpPr>
          <p:cNvPr id="9" name="PA_文本框 3">
            <a:extLst>
              <a:ext uri="{FF2B5EF4-FFF2-40B4-BE49-F238E27FC236}">
                <a16:creationId xmlns="" xmlns:a16="http://schemas.microsoft.com/office/drawing/2014/main" id="{EFF95242-E024-4D7E-9BFD-8458E285A462}"/>
              </a:ext>
            </a:extLst>
          </p:cNvPr>
          <p:cNvSpPr txBox="1">
            <a:spLocks/>
          </p:cNvSpPr>
          <p:nvPr>
            <p:custDataLst>
              <p:tags r:id="rId2"/>
            </p:custDataLst>
          </p:nvPr>
        </p:nvSpPr>
        <p:spPr>
          <a:xfrm>
            <a:off x="6386731" y="1880352"/>
            <a:ext cx="5127181" cy="507831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4</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）全部社会生活</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在本质上是实践的</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，这是因为作为社会生活主体的人是通过实践获得与动物相区别的本质</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性所规定</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的，一如马克思所言：“一当人开始生产自己的生活资料</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人本身就开始把自己和动物区别开来。”</a:t>
            </a: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cxnSp>
        <p:nvCxnSpPr>
          <p:cNvPr id="10" name="直接连接符 9">
            <a:extLst>
              <a:ext uri="{FF2B5EF4-FFF2-40B4-BE49-F238E27FC236}">
                <a16:creationId xmlns="" xmlns:a16="http://schemas.microsoft.com/office/drawing/2014/main" id="{6A1A1372-4D58-4EC7-AF8C-722A067BF49B}"/>
              </a:ext>
            </a:extLst>
          </p:cNvPr>
          <p:cNvCxnSpPr/>
          <p:nvPr/>
        </p:nvCxnSpPr>
        <p:spPr>
          <a:xfrm>
            <a:off x="6045079" y="1880352"/>
            <a:ext cx="0" cy="4266976"/>
          </a:xfrm>
          <a:prstGeom prst="line">
            <a:avLst/>
          </a:prstGeom>
          <a:ln w="12700" cap="flat" cmpd="sng" algn="ctr">
            <a:solidFill>
              <a:schemeClr val="bg1">
                <a:lumMod val="75000"/>
              </a:schemeClr>
            </a:solidFill>
            <a:prstDash val="solid"/>
            <a:miter lim="800000"/>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nvGrpSpPr>
          <p:cNvPr id="11" name="组合 10">
            <a:extLst>
              <a:ext uri="{FF2B5EF4-FFF2-40B4-BE49-F238E27FC236}">
                <a16:creationId xmlns=""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5" name="组合 14">
              <a:extLst>
                <a:ext uri="{FF2B5EF4-FFF2-40B4-BE49-F238E27FC236}">
                  <a16:creationId xmlns=""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327488672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 xmlns:a16="http://schemas.microsoft.com/office/drawing/2014/main" id="{31A888A5-2EB3-4646-B611-649982E0246D}"/>
              </a:ext>
            </a:extLst>
          </p:cNvPr>
          <p:cNvSpPr txBox="1">
            <a:spLocks/>
          </p:cNvSpPr>
          <p:nvPr>
            <p:custDataLst>
              <p:tags r:id="rId1"/>
            </p:custDataLst>
          </p:nvPr>
        </p:nvSpPr>
        <p:spPr>
          <a:xfrm>
            <a:off x="714343" y="1517459"/>
            <a:ext cx="10402835" cy="390504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理解文化的范畴及其本质：</a:t>
            </a:r>
            <a:endPar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）文化</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不仅包括价值观、行为准则、生活态度这类非物质形式，也包括了各种体现这些非物质文化意义的物质表现形式</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，如器皿、工具、织物、房屋和技术等。所以社会科学家常说文化包括精神文化（其核心是价值观）、规范或制度文化以及器物文化。</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不论是非物质文化还是物质文化，都既是人们所赖以生存的基本方式</a:t>
            </a:r>
            <a:r>
              <a:rPr kumimoji="0" lang="zh-CN" altLang="en-US" sz="2400" b="0" i="0" u="none" strike="noStrike" kern="1200" cap="none" spc="0" normalizeH="0" baseline="0" noProof="0" dirty="0" smtClean="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或手段</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，同时其本身也是人们主体生活的产品</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或创造</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物。</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 xmlns:a16="http://schemas.microsoft.com/office/drawing/2014/main" id="{3E1C3E2D-C796-4DA1-BCE6-5087C7B65B83}"/>
              </a:ext>
            </a:extLst>
          </p:cNvPr>
          <p:cNvSpPr/>
          <p:nvPr/>
        </p:nvSpPr>
        <p:spPr>
          <a:xfrm>
            <a:off x="1884751" y="807481"/>
            <a:ext cx="141577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二、文化</a:t>
            </a:r>
          </a:p>
        </p:txBody>
      </p:sp>
      <p:grpSp>
        <p:nvGrpSpPr>
          <p:cNvPr id="11" name="组合 10">
            <a:extLst>
              <a:ext uri="{FF2B5EF4-FFF2-40B4-BE49-F238E27FC236}">
                <a16:creationId xmlns=""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5" name="组合 14">
              <a:extLst>
                <a:ext uri="{FF2B5EF4-FFF2-40B4-BE49-F238E27FC236}">
                  <a16:creationId xmlns=""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pic>
        <p:nvPicPr>
          <p:cNvPr id="3" name="图片 2">
            <a:extLst>
              <a:ext uri="{FF2B5EF4-FFF2-40B4-BE49-F238E27FC236}">
                <a16:creationId xmlns="" xmlns:a16="http://schemas.microsoft.com/office/drawing/2014/main" id="{2A8782D4-F1CC-461E-AE4F-D29C7780FC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1383" y="5254098"/>
            <a:ext cx="1458708" cy="1238779"/>
          </a:xfrm>
          <a:prstGeom prst="rect">
            <a:avLst/>
          </a:prstGeom>
          <a:effectLst>
            <a:softEdge rad="63500"/>
          </a:effectLst>
        </p:spPr>
      </p:pic>
    </p:spTree>
    <p:extLst>
      <p:ext uri="{BB962C8B-B14F-4D97-AF65-F5344CB8AC3E}">
        <p14:creationId xmlns:p14="http://schemas.microsoft.com/office/powerpoint/2010/main" val="9645555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 xmlns:a16="http://schemas.microsoft.com/office/drawing/2014/main" id="{3E1C3E2D-C796-4DA1-BCE6-5087C7B65B83}"/>
              </a:ext>
            </a:extLst>
          </p:cNvPr>
          <p:cNvSpPr/>
          <p:nvPr/>
        </p:nvSpPr>
        <p:spPr>
          <a:xfrm>
            <a:off x="1884751" y="807481"/>
            <a:ext cx="141577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二、文化</a:t>
            </a:r>
          </a:p>
        </p:txBody>
      </p:sp>
      <p:sp>
        <p:nvSpPr>
          <p:cNvPr id="9" name="PA_文本框 3">
            <a:extLst>
              <a:ext uri="{FF2B5EF4-FFF2-40B4-BE49-F238E27FC236}">
                <a16:creationId xmlns="" xmlns:a16="http://schemas.microsoft.com/office/drawing/2014/main" id="{EFF95242-E024-4D7E-9BFD-8458E285A462}"/>
              </a:ext>
            </a:extLst>
          </p:cNvPr>
          <p:cNvSpPr txBox="1">
            <a:spLocks/>
          </p:cNvSpPr>
          <p:nvPr>
            <p:custDataLst>
              <p:tags r:id="rId1"/>
            </p:custDataLst>
          </p:nvPr>
        </p:nvSpPr>
        <p:spPr>
          <a:xfrm>
            <a:off x="941329" y="1880352"/>
            <a:ext cx="10572583" cy="332398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3</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8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文化是有层次的，不仅同一文化可以分为文化特质、文化丛和文化模式</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 而且我们还可以</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将同一</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社会中的某些群体所具有的既包括该社会的主流文化同时又具有自身特点的生活方式称为亚文化，如青年亚文化或社区亚文化等。</a:t>
            </a: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5" name="组合 14">
              <a:extLst>
                <a:ext uri="{FF2B5EF4-FFF2-40B4-BE49-F238E27FC236}">
                  <a16:creationId xmlns=""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pic>
        <p:nvPicPr>
          <p:cNvPr id="3" name="图片 2">
            <a:extLst>
              <a:ext uri="{FF2B5EF4-FFF2-40B4-BE49-F238E27FC236}">
                <a16:creationId xmlns="" xmlns:a16="http://schemas.microsoft.com/office/drawing/2014/main" id="{2A8782D4-F1CC-461E-AE4F-D29C7780FC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1383" y="5254098"/>
            <a:ext cx="1458708" cy="1238779"/>
          </a:xfrm>
          <a:prstGeom prst="rect">
            <a:avLst/>
          </a:prstGeom>
          <a:effectLst>
            <a:softEdge rad="63500"/>
          </a:effectLst>
        </p:spPr>
      </p:pic>
    </p:spTree>
    <p:extLst>
      <p:ext uri="{BB962C8B-B14F-4D97-AF65-F5344CB8AC3E}">
        <p14:creationId xmlns:p14="http://schemas.microsoft.com/office/powerpoint/2010/main" val="37273895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 xmlns:a16="http://schemas.microsoft.com/office/drawing/2014/main" id="{31A888A5-2EB3-4646-B611-649982E0246D}"/>
              </a:ext>
            </a:extLst>
          </p:cNvPr>
          <p:cNvSpPr txBox="1">
            <a:spLocks/>
          </p:cNvSpPr>
          <p:nvPr>
            <p:custDataLst>
              <p:tags r:id="rId1"/>
            </p:custDataLst>
          </p:nvPr>
        </p:nvSpPr>
        <p:spPr>
          <a:xfrm>
            <a:off x="714343" y="1517459"/>
            <a:ext cx="5532688" cy="507831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理解人格的范畴及其本质：</a:t>
            </a:r>
            <a:endPar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）人格是在个人的社会化</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或文化</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濡化过程中形成的包括各种生理、心理及其他具有社会意义的内在特征在内的</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完整、统一的动力系统</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）人格这个完整、统一的内在动力系统为人们在社会文化情境中的行为提供了稳固、一致的反应模式，或者说，</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a:t>
            </a:r>
            <a:r>
              <a:rPr kumimoji="0" lang="zh-CN" altLang="en-US" sz="2400" b="0" i="0" u="none" strike="noStrike" kern="1200" cap="none" spc="0" normalizeH="0" baseline="0" noProof="0" dirty="0" smtClean="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或文化</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行为受到具体的人格结构的支配</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 xmlns:a16="http://schemas.microsoft.com/office/drawing/2014/main" id="{3E1C3E2D-C796-4DA1-BCE6-5087C7B65B83}"/>
              </a:ext>
            </a:extLst>
          </p:cNvPr>
          <p:cNvSpPr/>
          <p:nvPr/>
        </p:nvSpPr>
        <p:spPr>
          <a:xfrm>
            <a:off x="1884751" y="807481"/>
            <a:ext cx="1415772"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三、人格</a:t>
            </a:r>
          </a:p>
        </p:txBody>
      </p:sp>
      <p:sp>
        <p:nvSpPr>
          <p:cNvPr id="9" name="PA_文本框 3">
            <a:extLst>
              <a:ext uri="{FF2B5EF4-FFF2-40B4-BE49-F238E27FC236}">
                <a16:creationId xmlns="" xmlns:a16="http://schemas.microsoft.com/office/drawing/2014/main" id="{EFF95242-E024-4D7E-9BFD-8458E285A462}"/>
              </a:ext>
            </a:extLst>
          </p:cNvPr>
          <p:cNvSpPr txBox="1">
            <a:spLocks/>
          </p:cNvSpPr>
          <p:nvPr>
            <p:custDataLst>
              <p:tags r:id="rId2"/>
            </p:custDataLst>
          </p:nvPr>
        </p:nvSpPr>
        <p:spPr>
          <a:xfrm>
            <a:off x="6386731" y="1880352"/>
            <a:ext cx="5127181" cy="1754326"/>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3</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）具体的人格既包含了独特的</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个人成分</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，也包含了由个人体现但又为某一群体的成员所</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共有的成分</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11" name="组合 10">
            <a:extLst>
              <a:ext uri="{FF2B5EF4-FFF2-40B4-BE49-F238E27FC236}">
                <a16:creationId xmlns="" xmlns:a16="http://schemas.microsoft.com/office/drawing/2014/main" id="{6C20DC71-CD04-4EC0-B927-13A56E6F4D25}"/>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 xmlns:a16="http://schemas.microsoft.com/office/drawing/2014/main" id="{35A01E51-5F44-4EB5-BFFD-F4DB48F7F572}"/>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 xmlns:a16="http://schemas.microsoft.com/office/drawing/2014/main" id="{7F0B9323-8B4F-4020-B969-2B6EC668DC9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 xmlns:a16="http://schemas.microsoft.com/office/drawing/2014/main" id="{6F5FA900-44FC-4351-AA19-78DD82C105E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5" name="组合 14">
              <a:extLst>
                <a:ext uri="{FF2B5EF4-FFF2-40B4-BE49-F238E27FC236}">
                  <a16:creationId xmlns="" xmlns:a16="http://schemas.microsoft.com/office/drawing/2014/main" id="{61BD70E1-BD7B-4390-B4E3-D32C07CF513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 xmlns:a16="http://schemas.microsoft.com/office/drawing/2014/main" id="{2F576F60-DBF8-4634-B249-A5E83726F443}"/>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 xmlns:a16="http://schemas.microsoft.com/office/drawing/2014/main" id="{8639979B-50DB-4B72-8B5C-D9D9E8186DF1}"/>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 xmlns:a16="http://schemas.microsoft.com/office/drawing/2014/main" id="{7E84900D-8DAB-44D5-9372-6FBB6D6CE31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 xmlns:a16="http://schemas.microsoft.com/office/drawing/2014/main" id="{957602AA-9C98-470D-9567-4CF366C197C2}"/>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 xmlns:a16="http://schemas.microsoft.com/office/drawing/2014/main" id="{EEB2566B-164B-4986-A5E6-D0AEDF25D077}"/>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 xmlns:a16="http://schemas.microsoft.com/office/drawing/2014/main" id="{BC8A84E7-AD1C-4853-B9A0-B5B78984E9F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 xmlns:a16="http://schemas.microsoft.com/office/drawing/2014/main" id="{C272DDA3-BE24-4CFA-B09F-650B4E88A614}"/>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pic>
        <p:nvPicPr>
          <p:cNvPr id="23" name="图片 22">
            <a:extLst>
              <a:ext uri="{FF2B5EF4-FFF2-40B4-BE49-F238E27FC236}">
                <a16:creationId xmlns="" xmlns:a16="http://schemas.microsoft.com/office/drawing/2014/main" id="{3C506EB3-F2E2-43DE-9D00-8F72CF9A79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55816" y="4487778"/>
            <a:ext cx="2629769" cy="1754549"/>
          </a:xfrm>
          <a:prstGeom prst="rect">
            <a:avLst/>
          </a:prstGeom>
        </p:spPr>
      </p:pic>
    </p:spTree>
    <p:extLst>
      <p:ext uri="{BB962C8B-B14F-4D97-AF65-F5344CB8AC3E}">
        <p14:creationId xmlns:p14="http://schemas.microsoft.com/office/powerpoint/2010/main" val="60121262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2734" y="4223127"/>
            <a:ext cx="5419185" cy="895350"/>
          </a:xfrm>
        </p:spPr>
        <p:txBody>
          <a:bodyPr>
            <a:normAutofit/>
          </a:bodyPr>
          <a:lstStyle/>
          <a:p>
            <a:r>
              <a:rPr lang="zh-CN" altLang="en-US" sz="3200" dirty="0">
                <a:latin typeface="华文中宋" panose="02010600040101010101" pitchFamily="2" charset="-122"/>
                <a:ea typeface="华文中宋" panose="02010600040101010101" pitchFamily="2" charset="-122"/>
              </a:rPr>
              <a:t>第三节</a:t>
            </a:r>
          </a:p>
        </p:txBody>
      </p:sp>
      <p:sp>
        <p:nvSpPr>
          <p:cNvPr id="6" name="文本占位符 5"/>
          <p:cNvSpPr>
            <a:spLocks noGrp="1"/>
          </p:cNvSpPr>
          <p:nvPr>
            <p:ph type="body" idx="1"/>
          </p:nvPr>
        </p:nvSpPr>
        <p:spPr>
          <a:xfrm>
            <a:off x="918356" y="5118477"/>
            <a:ext cx="6388232" cy="1015623"/>
          </a:xfrm>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社会心理学的学科性质与研究取向</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/03</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7" name="矩形 6">
            <a:extLst>
              <a:ext uri="{FF2B5EF4-FFF2-40B4-BE49-F238E27FC236}">
                <a16:creationId xmlns="" xmlns:a16="http://schemas.microsoft.com/office/drawing/2014/main" id="{73A90187-0181-4D6C-9E65-F1021DD7FCBF}"/>
              </a:ext>
            </a:extLst>
          </p:cNvPr>
          <p:cNvSpPr/>
          <p:nvPr/>
        </p:nvSpPr>
        <p:spPr>
          <a:xfrm>
            <a:off x="6096000" y="1261456"/>
            <a:ext cx="1210588" cy="789190"/>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绪论</a:t>
            </a:r>
          </a:p>
        </p:txBody>
      </p:sp>
    </p:spTree>
    <p:extLst>
      <p:ext uri="{BB962C8B-B14F-4D97-AF65-F5344CB8AC3E}">
        <p14:creationId xmlns:p14="http://schemas.microsoft.com/office/powerpoint/2010/main" val="22331459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sp>
        <p:nvSpPr>
          <p:cNvPr id="14" name="PA_文本框 3">
            <a:extLst>
              <a:ext uri="{FF2B5EF4-FFF2-40B4-BE49-F238E27FC236}">
                <a16:creationId xmlns="" xmlns:a16="http://schemas.microsoft.com/office/drawing/2014/main" id="{765F4FBA-CA62-4283-8823-E43B3E5DD5D0}"/>
              </a:ext>
            </a:extLst>
          </p:cNvPr>
          <p:cNvSpPr txBox="1">
            <a:spLocks/>
          </p:cNvSpPr>
          <p:nvPr>
            <p:custDataLst>
              <p:tags r:id="rId1"/>
            </p:custDataLst>
          </p:nvPr>
        </p:nvSpPr>
        <p:spPr>
          <a:xfrm>
            <a:off x="941329" y="2210225"/>
            <a:ext cx="5516980" cy="390504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D9793F"/>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显然</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，讨论社会心理学的学科性质必须从其与这些邻近学科尤其是与社会学和心理学这两大母体学科的关系入手。而人的心理和行为受制于社会、文化、人格以及生物因素的事实，决定了</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sym typeface="+mn-ea"/>
              </a:rPr>
              <a:t>不同学科都可能从自身的角度形成特点各异的研究取向</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p>
        </p:txBody>
      </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矩形 17">
            <a:extLst>
              <a:ext uri="{FF2B5EF4-FFF2-40B4-BE49-F238E27FC236}">
                <a16:creationId xmlns="" xmlns:a16="http://schemas.microsoft.com/office/drawing/2014/main" id="{6585AB84-E084-496D-B102-4AA062018349}"/>
              </a:ext>
            </a:extLst>
          </p:cNvPr>
          <p:cNvSpPr/>
          <p:nvPr/>
        </p:nvSpPr>
        <p:spPr>
          <a:xfrm>
            <a:off x="1964787" y="818714"/>
            <a:ext cx="5599610"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第一节  社会心理的学科性质和研究取向</a:t>
            </a:r>
          </a:p>
        </p:txBody>
      </p:sp>
      <p:pic>
        <p:nvPicPr>
          <p:cNvPr id="20" name="图片 19">
            <a:extLst>
              <a:ext uri="{FF2B5EF4-FFF2-40B4-BE49-F238E27FC236}">
                <a16:creationId xmlns="" xmlns:a16="http://schemas.microsoft.com/office/drawing/2014/main" id="{FB76C014-A04C-4C0E-8D63-54C448B6D3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6677" y="1620171"/>
            <a:ext cx="4260830" cy="4445240"/>
          </a:xfrm>
          <a:prstGeom prst="rect">
            <a:avLst/>
          </a:prstGeom>
        </p:spPr>
      </p:pic>
    </p:spTree>
    <p:extLst>
      <p:ext uri="{BB962C8B-B14F-4D97-AF65-F5344CB8AC3E}">
        <p14:creationId xmlns:p14="http://schemas.microsoft.com/office/powerpoint/2010/main" val="234514065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 xmlns:a16="http://schemas.microsoft.com/office/drawing/2014/main" id="{31A888A5-2EB3-4646-B611-649982E0246D}"/>
              </a:ext>
            </a:extLst>
          </p:cNvPr>
          <p:cNvSpPr txBox="1">
            <a:spLocks/>
          </p:cNvSpPr>
          <p:nvPr>
            <p:custDataLst>
              <p:tags r:id="rId1"/>
            </p:custDataLst>
          </p:nvPr>
        </p:nvSpPr>
        <p:spPr>
          <a:xfrm>
            <a:off x="733099" y="1585486"/>
            <a:ext cx="10556003" cy="3970318"/>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心理学</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和社会学两种取向的社会心理学，是在</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19</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世纪末</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世纪初社会学和心理学两门新生的社会科学彼此接近和互动的过程中形成的，也是现存的社会心理学的两种最主要的形态。</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1</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第一种观点以心理学家为代表</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，他们认为社会心理学是现代心理学的分支学科之一，它与心理学的关系是局部与整体的关系。</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2</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第二种观点以社会学家尤其是早期社会学家为代表</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，他们认为社会心理学是社会学的分支学科之一，在社会学中占有很突出的地位</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5" name="组合 4">
            <a:extLst>
              <a:ext uri="{FF2B5EF4-FFF2-40B4-BE49-F238E27FC236}">
                <a16:creationId xmlns=""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 xmlns:a16="http://schemas.microsoft.com/office/drawing/2014/main" id="{3E1C3E2D-C796-4DA1-BCE6-5087C7B65B83}"/>
              </a:ext>
            </a:extLst>
          </p:cNvPr>
          <p:cNvSpPr/>
          <p:nvPr/>
        </p:nvSpPr>
        <p:spPr>
          <a:xfrm>
            <a:off x="1884751" y="807481"/>
            <a:ext cx="295465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一、交叉性与独立性</a:t>
            </a:r>
          </a:p>
        </p:txBody>
      </p:sp>
      <p:grpSp>
        <p:nvGrpSpPr>
          <p:cNvPr id="9" name="组合 8">
            <a:extLst>
              <a:ext uri="{FF2B5EF4-FFF2-40B4-BE49-F238E27FC236}">
                <a16:creationId xmlns="" xmlns:a16="http://schemas.microsoft.com/office/drawing/2014/main" id="{D034411A-D606-418C-ADE6-55DA66E12DF4}"/>
              </a:ext>
            </a:extLst>
          </p:cNvPr>
          <p:cNvGrpSpPr/>
          <p:nvPr/>
        </p:nvGrpSpPr>
        <p:grpSpPr>
          <a:xfrm>
            <a:off x="204811" y="126601"/>
            <a:ext cx="13446782" cy="6585572"/>
            <a:chOff x="204811" y="126601"/>
            <a:chExt cx="13446782" cy="6585572"/>
          </a:xfrm>
        </p:grpSpPr>
        <p:cxnSp>
          <p:nvCxnSpPr>
            <p:cNvPr id="10" name="直接连接符 9">
              <a:extLst>
                <a:ext uri="{FF2B5EF4-FFF2-40B4-BE49-F238E27FC236}">
                  <a16:creationId xmlns="" xmlns:a16="http://schemas.microsoft.com/office/drawing/2014/main" id="{EE72AEED-D9A6-4092-8AC2-4121552F5AB8}"/>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1" name="直接连接符 10">
              <a:extLst>
                <a:ext uri="{FF2B5EF4-FFF2-40B4-BE49-F238E27FC236}">
                  <a16:creationId xmlns="" xmlns:a16="http://schemas.microsoft.com/office/drawing/2014/main" id="{5E363E05-5EE9-4496-8401-1AFDA9D5BEB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íṧļïdé">
              <a:extLst>
                <a:ext uri="{FF2B5EF4-FFF2-40B4-BE49-F238E27FC236}">
                  <a16:creationId xmlns="" xmlns:a16="http://schemas.microsoft.com/office/drawing/2014/main" id="{1AB8E773-67E9-45D2-AAC1-A1A2DFFA3E38}"/>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4" name="组合 13">
              <a:extLst>
                <a:ext uri="{FF2B5EF4-FFF2-40B4-BE49-F238E27FC236}">
                  <a16:creationId xmlns="" xmlns:a16="http://schemas.microsoft.com/office/drawing/2014/main" id="{E420F32E-5DFB-45A7-94FF-54240C4BB910}"/>
                </a:ext>
              </a:extLst>
            </p:cNvPr>
            <p:cNvGrpSpPr/>
            <p:nvPr/>
          </p:nvGrpSpPr>
          <p:grpSpPr>
            <a:xfrm>
              <a:off x="204811" y="126601"/>
              <a:ext cx="1966889" cy="305197"/>
              <a:chOff x="306410" y="1828002"/>
              <a:chExt cx="5429253" cy="900955"/>
            </a:xfrm>
          </p:grpSpPr>
          <p:grpSp>
            <p:nvGrpSpPr>
              <p:cNvPr id="15" name="组合 14">
                <a:extLst>
                  <a:ext uri="{FF2B5EF4-FFF2-40B4-BE49-F238E27FC236}">
                    <a16:creationId xmlns="" xmlns:a16="http://schemas.microsoft.com/office/drawing/2014/main" id="{7876C25A-C1AD-4AE6-8393-962197146A2D}"/>
                  </a:ext>
                </a:extLst>
              </p:cNvPr>
              <p:cNvGrpSpPr/>
              <p:nvPr/>
            </p:nvGrpSpPr>
            <p:grpSpPr>
              <a:xfrm>
                <a:off x="1438485" y="1828003"/>
                <a:ext cx="4297178" cy="900954"/>
                <a:chOff x="511385" y="2831303"/>
                <a:chExt cx="4297178" cy="900954"/>
              </a:xfrm>
            </p:grpSpPr>
            <p:grpSp>
              <p:nvGrpSpPr>
                <p:cNvPr id="17" name="组合 16">
                  <a:extLst>
                    <a:ext uri="{FF2B5EF4-FFF2-40B4-BE49-F238E27FC236}">
                      <a16:creationId xmlns="" xmlns:a16="http://schemas.microsoft.com/office/drawing/2014/main" id="{B9E06CF8-5942-423C-8776-D1E67560BF00}"/>
                    </a:ext>
                  </a:extLst>
                </p:cNvPr>
                <p:cNvGrpSpPr/>
                <p:nvPr/>
              </p:nvGrpSpPr>
              <p:grpSpPr>
                <a:xfrm>
                  <a:off x="1643460" y="2831304"/>
                  <a:ext cx="3165103" cy="900953"/>
                  <a:chOff x="1643460" y="3128803"/>
                  <a:chExt cx="3165103" cy="900953"/>
                </a:xfrm>
                <a:solidFill>
                  <a:schemeClr val="accent2"/>
                </a:solidFill>
              </p:grpSpPr>
              <p:sp>
                <p:nvSpPr>
                  <p:cNvPr id="19" name="椭圆 18">
                    <a:extLst>
                      <a:ext uri="{FF2B5EF4-FFF2-40B4-BE49-F238E27FC236}">
                        <a16:creationId xmlns="" xmlns:a16="http://schemas.microsoft.com/office/drawing/2014/main" id="{37D969F9-7B4A-4E9F-ACCE-D87F885FBA5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0" name="椭圆 19">
                    <a:extLst>
                      <a:ext uri="{FF2B5EF4-FFF2-40B4-BE49-F238E27FC236}">
                        <a16:creationId xmlns="" xmlns:a16="http://schemas.microsoft.com/office/drawing/2014/main" id="{6558053B-0E35-4D1A-B641-61C4C823C850}"/>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1" name="椭圆 20">
                    <a:extLst>
                      <a:ext uri="{FF2B5EF4-FFF2-40B4-BE49-F238E27FC236}">
                        <a16:creationId xmlns="" xmlns:a16="http://schemas.microsoft.com/office/drawing/2014/main" id="{52230F6D-7B61-477B-9A06-4160BBD57921}"/>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8" name="椭圆 17">
                  <a:extLst>
                    <a:ext uri="{FF2B5EF4-FFF2-40B4-BE49-F238E27FC236}">
                      <a16:creationId xmlns="" xmlns:a16="http://schemas.microsoft.com/office/drawing/2014/main" id="{F5390335-8CE1-48EE-A139-B3D7A874DEA0}"/>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6" name="椭圆 15">
                <a:extLst>
                  <a:ext uri="{FF2B5EF4-FFF2-40B4-BE49-F238E27FC236}">
                    <a16:creationId xmlns="" xmlns:a16="http://schemas.microsoft.com/office/drawing/2014/main" id="{38153C8F-0E88-4AAF-98A5-EE9BC38B7169}"/>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415713692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 xmlns:a16="http://schemas.microsoft.com/office/drawing/2014/main" id="{31A888A5-2EB3-4646-B611-649982E0246D}"/>
              </a:ext>
            </a:extLst>
          </p:cNvPr>
          <p:cNvSpPr txBox="1">
            <a:spLocks/>
          </p:cNvSpPr>
          <p:nvPr>
            <p:custDataLst>
              <p:tags r:id="rId1"/>
            </p:custDataLst>
          </p:nvPr>
        </p:nvSpPr>
        <p:spPr>
          <a:xfrm>
            <a:off x="733099" y="1585486"/>
            <a:ext cx="10556003" cy="5078313"/>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心理学</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和社会学两种取向的社会心理学，是在</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19</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世纪末</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世纪初社会学和心理学两门新生的社会科学彼此接近和互动的过程中形成的，也是现存的社会心理学的两种最主要的形态。</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smtClean="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3</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本书的观点</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，将社会心理学视为在社会学和心理学等母体学科基础上形成的一门具有交叉性质的独立学科。</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4</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）社会心理学学科的交叉性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，既体现在其成长和发展的历史之中，也体现在其所研究的对象</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社会心理与社会行为的边际性质之中。</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5</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）社会心理学学科的独立性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，则可以从这一学科的研究对象、研究方法和理论体系几个方面来认识。</a:t>
            </a:r>
          </a:p>
        </p:txBody>
      </p:sp>
      <p:grpSp>
        <p:nvGrpSpPr>
          <p:cNvPr id="5" name="组合 4">
            <a:extLst>
              <a:ext uri="{FF2B5EF4-FFF2-40B4-BE49-F238E27FC236}">
                <a16:creationId xmlns=""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24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 xmlns:a16="http://schemas.microsoft.com/office/drawing/2014/main" id="{3E1C3E2D-C796-4DA1-BCE6-5087C7B65B83}"/>
              </a:ext>
            </a:extLst>
          </p:cNvPr>
          <p:cNvSpPr/>
          <p:nvPr/>
        </p:nvSpPr>
        <p:spPr>
          <a:xfrm>
            <a:off x="1884751" y="807481"/>
            <a:ext cx="3877985" cy="5847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一、交叉性与独立性</a:t>
            </a:r>
          </a:p>
        </p:txBody>
      </p:sp>
      <p:grpSp>
        <p:nvGrpSpPr>
          <p:cNvPr id="9" name="组合 8">
            <a:extLst>
              <a:ext uri="{FF2B5EF4-FFF2-40B4-BE49-F238E27FC236}">
                <a16:creationId xmlns="" xmlns:a16="http://schemas.microsoft.com/office/drawing/2014/main" id="{D034411A-D606-418C-ADE6-55DA66E12DF4}"/>
              </a:ext>
            </a:extLst>
          </p:cNvPr>
          <p:cNvGrpSpPr/>
          <p:nvPr/>
        </p:nvGrpSpPr>
        <p:grpSpPr>
          <a:xfrm>
            <a:off x="204811" y="126601"/>
            <a:ext cx="13446782" cy="6585572"/>
            <a:chOff x="204811" y="126601"/>
            <a:chExt cx="13446782" cy="6585572"/>
          </a:xfrm>
        </p:grpSpPr>
        <p:cxnSp>
          <p:nvCxnSpPr>
            <p:cNvPr id="10" name="直接连接符 9">
              <a:extLst>
                <a:ext uri="{FF2B5EF4-FFF2-40B4-BE49-F238E27FC236}">
                  <a16:creationId xmlns="" xmlns:a16="http://schemas.microsoft.com/office/drawing/2014/main" id="{EE72AEED-D9A6-4092-8AC2-4121552F5AB8}"/>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1" name="直接连接符 10">
              <a:extLst>
                <a:ext uri="{FF2B5EF4-FFF2-40B4-BE49-F238E27FC236}">
                  <a16:creationId xmlns="" xmlns:a16="http://schemas.microsoft.com/office/drawing/2014/main" id="{5E363E05-5EE9-4496-8401-1AFDA9D5BEB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íṧļïdé">
              <a:extLst>
                <a:ext uri="{FF2B5EF4-FFF2-40B4-BE49-F238E27FC236}">
                  <a16:creationId xmlns="" xmlns:a16="http://schemas.microsoft.com/office/drawing/2014/main" id="{1AB8E773-67E9-45D2-AAC1-A1A2DFFA3E38}"/>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4" name="组合 13">
              <a:extLst>
                <a:ext uri="{FF2B5EF4-FFF2-40B4-BE49-F238E27FC236}">
                  <a16:creationId xmlns="" xmlns:a16="http://schemas.microsoft.com/office/drawing/2014/main" id="{E420F32E-5DFB-45A7-94FF-54240C4BB910}"/>
                </a:ext>
              </a:extLst>
            </p:cNvPr>
            <p:cNvGrpSpPr/>
            <p:nvPr/>
          </p:nvGrpSpPr>
          <p:grpSpPr>
            <a:xfrm>
              <a:off x="204811" y="126601"/>
              <a:ext cx="1966889" cy="305197"/>
              <a:chOff x="306410" y="1828002"/>
              <a:chExt cx="5429253" cy="900955"/>
            </a:xfrm>
          </p:grpSpPr>
          <p:grpSp>
            <p:nvGrpSpPr>
              <p:cNvPr id="15" name="组合 14">
                <a:extLst>
                  <a:ext uri="{FF2B5EF4-FFF2-40B4-BE49-F238E27FC236}">
                    <a16:creationId xmlns="" xmlns:a16="http://schemas.microsoft.com/office/drawing/2014/main" id="{7876C25A-C1AD-4AE6-8393-962197146A2D}"/>
                  </a:ext>
                </a:extLst>
              </p:cNvPr>
              <p:cNvGrpSpPr/>
              <p:nvPr/>
            </p:nvGrpSpPr>
            <p:grpSpPr>
              <a:xfrm>
                <a:off x="1438485" y="1828003"/>
                <a:ext cx="4297178" cy="900954"/>
                <a:chOff x="511385" y="2831303"/>
                <a:chExt cx="4297178" cy="900954"/>
              </a:xfrm>
            </p:grpSpPr>
            <p:grpSp>
              <p:nvGrpSpPr>
                <p:cNvPr id="17" name="组合 16">
                  <a:extLst>
                    <a:ext uri="{FF2B5EF4-FFF2-40B4-BE49-F238E27FC236}">
                      <a16:creationId xmlns="" xmlns:a16="http://schemas.microsoft.com/office/drawing/2014/main" id="{B9E06CF8-5942-423C-8776-D1E67560BF00}"/>
                    </a:ext>
                  </a:extLst>
                </p:cNvPr>
                <p:cNvGrpSpPr/>
                <p:nvPr/>
              </p:nvGrpSpPr>
              <p:grpSpPr>
                <a:xfrm>
                  <a:off x="1643460" y="2831304"/>
                  <a:ext cx="3165103" cy="900953"/>
                  <a:chOff x="1643460" y="3128803"/>
                  <a:chExt cx="3165103" cy="900953"/>
                </a:xfrm>
                <a:solidFill>
                  <a:schemeClr val="accent2"/>
                </a:solidFill>
              </p:grpSpPr>
              <p:sp>
                <p:nvSpPr>
                  <p:cNvPr id="19" name="椭圆 18">
                    <a:extLst>
                      <a:ext uri="{FF2B5EF4-FFF2-40B4-BE49-F238E27FC236}">
                        <a16:creationId xmlns="" xmlns:a16="http://schemas.microsoft.com/office/drawing/2014/main" id="{37D969F9-7B4A-4E9F-ACCE-D87F885FBA5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0" name="椭圆 19">
                    <a:extLst>
                      <a:ext uri="{FF2B5EF4-FFF2-40B4-BE49-F238E27FC236}">
                        <a16:creationId xmlns="" xmlns:a16="http://schemas.microsoft.com/office/drawing/2014/main" id="{6558053B-0E35-4D1A-B641-61C4C823C850}"/>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1" name="椭圆 20">
                    <a:extLst>
                      <a:ext uri="{FF2B5EF4-FFF2-40B4-BE49-F238E27FC236}">
                        <a16:creationId xmlns="" xmlns:a16="http://schemas.microsoft.com/office/drawing/2014/main" id="{52230F6D-7B61-477B-9A06-4160BBD57921}"/>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8" name="椭圆 17">
                  <a:extLst>
                    <a:ext uri="{FF2B5EF4-FFF2-40B4-BE49-F238E27FC236}">
                      <a16:creationId xmlns="" xmlns:a16="http://schemas.microsoft.com/office/drawing/2014/main" id="{F5390335-8CE1-48EE-A139-B3D7A874DEA0}"/>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6" name="椭圆 15">
                <a:extLst>
                  <a:ext uri="{FF2B5EF4-FFF2-40B4-BE49-F238E27FC236}">
                    <a16:creationId xmlns="" xmlns:a16="http://schemas.microsoft.com/office/drawing/2014/main" id="{38153C8F-0E88-4AAF-98A5-EE9BC38B7169}"/>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207674806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 xmlns:a16="http://schemas.microsoft.com/office/drawing/2014/main" id="{31A888A5-2EB3-4646-B611-649982E0246D}"/>
              </a:ext>
            </a:extLst>
          </p:cNvPr>
          <p:cNvSpPr txBox="1">
            <a:spLocks/>
          </p:cNvSpPr>
          <p:nvPr>
            <p:custDataLst>
              <p:tags r:id="rId1"/>
            </p:custDataLst>
          </p:nvPr>
        </p:nvSpPr>
        <p:spPr>
          <a:xfrm>
            <a:off x="580637" y="1585486"/>
            <a:ext cx="7492552" cy="4459041"/>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社会心理学是具备一定程度的理论基础的应用学科。</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1</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社会心理学的</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理论性</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，既来自社会学和心理学等母体学科围绕人的本质、人类生活和社会行为进行了一系列缜密的研究，获得了大量的真知灼见，也体现在它本身提出了一系列有别于其他学科的独特的理论体系与学术观点。</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2</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与社会生活的直接联系为社会心理学在日常生活中的</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应用</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提供了天然的便利。</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5" name="组合 4">
            <a:extLst>
              <a:ext uri="{FF2B5EF4-FFF2-40B4-BE49-F238E27FC236}">
                <a16:creationId xmlns=""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 xmlns:a16="http://schemas.microsoft.com/office/drawing/2014/main" id="{3E1C3E2D-C796-4DA1-BCE6-5087C7B65B83}"/>
              </a:ext>
            </a:extLst>
          </p:cNvPr>
          <p:cNvSpPr/>
          <p:nvPr/>
        </p:nvSpPr>
        <p:spPr>
          <a:xfrm>
            <a:off x="1884751" y="807481"/>
            <a:ext cx="295465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二、理论性与应用性</a:t>
            </a:r>
          </a:p>
        </p:txBody>
      </p:sp>
      <p:grpSp>
        <p:nvGrpSpPr>
          <p:cNvPr id="9" name="组合 8">
            <a:extLst>
              <a:ext uri="{FF2B5EF4-FFF2-40B4-BE49-F238E27FC236}">
                <a16:creationId xmlns="" xmlns:a16="http://schemas.microsoft.com/office/drawing/2014/main" id="{D034411A-D606-418C-ADE6-55DA66E12DF4}"/>
              </a:ext>
            </a:extLst>
          </p:cNvPr>
          <p:cNvGrpSpPr/>
          <p:nvPr/>
        </p:nvGrpSpPr>
        <p:grpSpPr>
          <a:xfrm>
            <a:off x="204811" y="126601"/>
            <a:ext cx="13446782" cy="6585572"/>
            <a:chOff x="204811" y="126601"/>
            <a:chExt cx="13446782" cy="6585572"/>
          </a:xfrm>
        </p:grpSpPr>
        <p:cxnSp>
          <p:nvCxnSpPr>
            <p:cNvPr id="10" name="直接连接符 9">
              <a:extLst>
                <a:ext uri="{FF2B5EF4-FFF2-40B4-BE49-F238E27FC236}">
                  <a16:creationId xmlns="" xmlns:a16="http://schemas.microsoft.com/office/drawing/2014/main" id="{EE72AEED-D9A6-4092-8AC2-4121552F5AB8}"/>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1" name="直接连接符 10">
              <a:extLst>
                <a:ext uri="{FF2B5EF4-FFF2-40B4-BE49-F238E27FC236}">
                  <a16:creationId xmlns="" xmlns:a16="http://schemas.microsoft.com/office/drawing/2014/main" id="{5E363E05-5EE9-4496-8401-1AFDA9D5BEB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íṧļïdé">
              <a:extLst>
                <a:ext uri="{FF2B5EF4-FFF2-40B4-BE49-F238E27FC236}">
                  <a16:creationId xmlns="" xmlns:a16="http://schemas.microsoft.com/office/drawing/2014/main" id="{1AB8E773-67E9-45D2-AAC1-A1A2DFFA3E38}"/>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4" name="组合 13">
              <a:extLst>
                <a:ext uri="{FF2B5EF4-FFF2-40B4-BE49-F238E27FC236}">
                  <a16:creationId xmlns="" xmlns:a16="http://schemas.microsoft.com/office/drawing/2014/main" id="{E420F32E-5DFB-45A7-94FF-54240C4BB910}"/>
                </a:ext>
              </a:extLst>
            </p:cNvPr>
            <p:cNvGrpSpPr/>
            <p:nvPr/>
          </p:nvGrpSpPr>
          <p:grpSpPr>
            <a:xfrm>
              <a:off x="204811" y="126601"/>
              <a:ext cx="1966889" cy="305197"/>
              <a:chOff x="306410" y="1828002"/>
              <a:chExt cx="5429253" cy="900955"/>
            </a:xfrm>
          </p:grpSpPr>
          <p:grpSp>
            <p:nvGrpSpPr>
              <p:cNvPr id="15" name="组合 14">
                <a:extLst>
                  <a:ext uri="{FF2B5EF4-FFF2-40B4-BE49-F238E27FC236}">
                    <a16:creationId xmlns="" xmlns:a16="http://schemas.microsoft.com/office/drawing/2014/main" id="{7876C25A-C1AD-4AE6-8393-962197146A2D}"/>
                  </a:ext>
                </a:extLst>
              </p:cNvPr>
              <p:cNvGrpSpPr/>
              <p:nvPr/>
            </p:nvGrpSpPr>
            <p:grpSpPr>
              <a:xfrm>
                <a:off x="1438485" y="1828003"/>
                <a:ext cx="4297178" cy="900954"/>
                <a:chOff x="511385" y="2831303"/>
                <a:chExt cx="4297178" cy="900954"/>
              </a:xfrm>
            </p:grpSpPr>
            <p:grpSp>
              <p:nvGrpSpPr>
                <p:cNvPr id="17" name="组合 16">
                  <a:extLst>
                    <a:ext uri="{FF2B5EF4-FFF2-40B4-BE49-F238E27FC236}">
                      <a16:creationId xmlns="" xmlns:a16="http://schemas.microsoft.com/office/drawing/2014/main" id="{B9E06CF8-5942-423C-8776-D1E67560BF00}"/>
                    </a:ext>
                  </a:extLst>
                </p:cNvPr>
                <p:cNvGrpSpPr/>
                <p:nvPr/>
              </p:nvGrpSpPr>
              <p:grpSpPr>
                <a:xfrm>
                  <a:off x="1643460" y="2831304"/>
                  <a:ext cx="3165103" cy="900953"/>
                  <a:chOff x="1643460" y="3128803"/>
                  <a:chExt cx="3165103" cy="900953"/>
                </a:xfrm>
                <a:solidFill>
                  <a:schemeClr val="accent2"/>
                </a:solidFill>
              </p:grpSpPr>
              <p:sp>
                <p:nvSpPr>
                  <p:cNvPr id="19" name="椭圆 18">
                    <a:extLst>
                      <a:ext uri="{FF2B5EF4-FFF2-40B4-BE49-F238E27FC236}">
                        <a16:creationId xmlns="" xmlns:a16="http://schemas.microsoft.com/office/drawing/2014/main" id="{37D969F9-7B4A-4E9F-ACCE-D87F885FBA5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0" name="椭圆 19">
                    <a:extLst>
                      <a:ext uri="{FF2B5EF4-FFF2-40B4-BE49-F238E27FC236}">
                        <a16:creationId xmlns="" xmlns:a16="http://schemas.microsoft.com/office/drawing/2014/main" id="{6558053B-0E35-4D1A-B641-61C4C823C850}"/>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1" name="椭圆 20">
                    <a:extLst>
                      <a:ext uri="{FF2B5EF4-FFF2-40B4-BE49-F238E27FC236}">
                        <a16:creationId xmlns="" xmlns:a16="http://schemas.microsoft.com/office/drawing/2014/main" id="{52230F6D-7B61-477B-9A06-4160BBD57921}"/>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8" name="椭圆 17">
                  <a:extLst>
                    <a:ext uri="{FF2B5EF4-FFF2-40B4-BE49-F238E27FC236}">
                      <a16:creationId xmlns="" xmlns:a16="http://schemas.microsoft.com/office/drawing/2014/main" id="{F5390335-8CE1-48EE-A139-B3D7A874DEA0}"/>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6" name="椭圆 15">
                <a:extLst>
                  <a:ext uri="{FF2B5EF4-FFF2-40B4-BE49-F238E27FC236}">
                    <a16:creationId xmlns="" xmlns:a16="http://schemas.microsoft.com/office/drawing/2014/main" id="{38153C8F-0E88-4AAF-98A5-EE9BC38B7169}"/>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pic>
        <p:nvPicPr>
          <p:cNvPr id="24" name="图片 23">
            <a:extLst>
              <a:ext uri="{FF2B5EF4-FFF2-40B4-BE49-F238E27FC236}">
                <a16:creationId xmlns="" xmlns:a16="http://schemas.microsoft.com/office/drawing/2014/main" id="{24397933-F045-482D-9DDA-734330660A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43249" y="3332747"/>
            <a:ext cx="3068221" cy="1744432"/>
          </a:xfrm>
          <a:prstGeom prst="rect">
            <a:avLst/>
          </a:prstGeom>
        </p:spPr>
      </p:pic>
    </p:spTree>
    <p:extLst>
      <p:ext uri="{BB962C8B-B14F-4D97-AF65-F5344CB8AC3E}">
        <p14:creationId xmlns:p14="http://schemas.microsoft.com/office/powerpoint/2010/main" val="367742060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 xmlns:a16="http://schemas.microsoft.com/office/drawing/2014/main" id="{31A888A5-2EB3-4646-B611-649982E0246D}"/>
              </a:ext>
            </a:extLst>
          </p:cNvPr>
          <p:cNvSpPr txBox="1">
            <a:spLocks/>
          </p:cNvSpPr>
          <p:nvPr>
            <p:custDataLst>
              <p:tags r:id="rId1"/>
            </p:custDataLst>
          </p:nvPr>
        </p:nvSpPr>
        <p:spPr>
          <a:xfrm>
            <a:off x="1262068" y="1692045"/>
            <a:ext cx="9349643" cy="4524315"/>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 </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sym typeface="+mn-ea"/>
              </a:rPr>
              <a:t>分</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rPr>
              <a:t>属不同学科的研究路径在研究重点、理论与概念体系及具体的研究方法上都互有区别，我们可以从这些方面入手简要述及这几种研究取向各自的基本特点。</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1</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心理学和社会学两种取向的社会心理学</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，是在</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19</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世纪末</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20</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世纪初社会学和心理学两门新生的社会科学彼此接近和互动的过程中形成的，也</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是现存的社会心理学的两种最主要的形态</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en-US" altLang="zh-CN"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2</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sym typeface="+mn-ea"/>
              </a:rPr>
              <a:t>）</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除了上述两种取向以外，还有一种不太成型的社会心理学取向</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文化人类学的或跨文化的社会心理学取向</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endParaRPr>
          </a:p>
        </p:txBody>
      </p:sp>
      <p:grpSp>
        <p:nvGrpSpPr>
          <p:cNvPr id="5" name="组合 4">
            <a:extLst>
              <a:ext uri="{FF2B5EF4-FFF2-40B4-BE49-F238E27FC236}">
                <a16:creationId xmlns=""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 xmlns:a16="http://schemas.microsoft.com/office/drawing/2014/main" id="{3E1C3E2D-C796-4DA1-BCE6-5087C7B65B83}"/>
              </a:ext>
            </a:extLst>
          </p:cNvPr>
          <p:cNvSpPr/>
          <p:nvPr/>
        </p:nvSpPr>
        <p:spPr>
          <a:xfrm>
            <a:off x="1884751" y="807481"/>
            <a:ext cx="2646878"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三、主要研究取向</a:t>
            </a:r>
          </a:p>
        </p:txBody>
      </p:sp>
      <p:grpSp>
        <p:nvGrpSpPr>
          <p:cNvPr id="9" name="组合 8">
            <a:extLst>
              <a:ext uri="{FF2B5EF4-FFF2-40B4-BE49-F238E27FC236}">
                <a16:creationId xmlns="" xmlns:a16="http://schemas.microsoft.com/office/drawing/2014/main" id="{D034411A-D606-418C-ADE6-55DA66E12DF4}"/>
              </a:ext>
            </a:extLst>
          </p:cNvPr>
          <p:cNvGrpSpPr/>
          <p:nvPr/>
        </p:nvGrpSpPr>
        <p:grpSpPr>
          <a:xfrm>
            <a:off x="204811" y="126601"/>
            <a:ext cx="13446782" cy="6585572"/>
            <a:chOff x="204811" y="126601"/>
            <a:chExt cx="13446782" cy="6585572"/>
          </a:xfrm>
        </p:grpSpPr>
        <p:cxnSp>
          <p:nvCxnSpPr>
            <p:cNvPr id="10" name="直接连接符 9">
              <a:extLst>
                <a:ext uri="{FF2B5EF4-FFF2-40B4-BE49-F238E27FC236}">
                  <a16:creationId xmlns="" xmlns:a16="http://schemas.microsoft.com/office/drawing/2014/main" id="{EE72AEED-D9A6-4092-8AC2-4121552F5AB8}"/>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1" name="直接连接符 10">
              <a:extLst>
                <a:ext uri="{FF2B5EF4-FFF2-40B4-BE49-F238E27FC236}">
                  <a16:creationId xmlns="" xmlns:a16="http://schemas.microsoft.com/office/drawing/2014/main" id="{5E363E05-5EE9-4496-8401-1AFDA9D5BEB9}"/>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3" name="íṧļïdé">
              <a:extLst>
                <a:ext uri="{FF2B5EF4-FFF2-40B4-BE49-F238E27FC236}">
                  <a16:creationId xmlns="" xmlns:a16="http://schemas.microsoft.com/office/drawing/2014/main" id="{1AB8E773-67E9-45D2-AAC1-A1A2DFFA3E38}"/>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4" name="组合 13">
              <a:extLst>
                <a:ext uri="{FF2B5EF4-FFF2-40B4-BE49-F238E27FC236}">
                  <a16:creationId xmlns="" xmlns:a16="http://schemas.microsoft.com/office/drawing/2014/main" id="{E420F32E-5DFB-45A7-94FF-54240C4BB910}"/>
                </a:ext>
              </a:extLst>
            </p:cNvPr>
            <p:cNvGrpSpPr/>
            <p:nvPr/>
          </p:nvGrpSpPr>
          <p:grpSpPr>
            <a:xfrm>
              <a:off x="204811" y="126601"/>
              <a:ext cx="1966889" cy="305197"/>
              <a:chOff x="306410" y="1828002"/>
              <a:chExt cx="5429253" cy="900955"/>
            </a:xfrm>
          </p:grpSpPr>
          <p:grpSp>
            <p:nvGrpSpPr>
              <p:cNvPr id="15" name="组合 14">
                <a:extLst>
                  <a:ext uri="{FF2B5EF4-FFF2-40B4-BE49-F238E27FC236}">
                    <a16:creationId xmlns="" xmlns:a16="http://schemas.microsoft.com/office/drawing/2014/main" id="{7876C25A-C1AD-4AE6-8393-962197146A2D}"/>
                  </a:ext>
                </a:extLst>
              </p:cNvPr>
              <p:cNvGrpSpPr/>
              <p:nvPr/>
            </p:nvGrpSpPr>
            <p:grpSpPr>
              <a:xfrm>
                <a:off x="1438485" y="1828003"/>
                <a:ext cx="4297178" cy="900954"/>
                <a:chOff x="511385" y="2831303"/>
                <a:chExt cx="4297178" cy="900954"/>
              </a:xfrm>
            </p:grpSpPr>
            <p:grpSp>
              <p:nvGrpSpPr>
                <p:cNvPr id="17" name="组合 16">
                  <a:extLst>
                    <a:ext uri="{FF2B5EF4-FFF2-40B4-BE49-F238E27FC236}">
                      <a16:creationId xmlns="" xmlns:a16="http://schemas.microsoft.com/office/drawing/2014/main" id="{B9E06CF8-5942-423C-8776-D1E67560BF00}"/>
                    </a:ext>
                  </a:extLst>
                </p:cNvPr>
                <p:cNvGrpSpPr/>
                <p:nvPr/>
              </p:nvGrpSpPr>
              <p:grpSpPr>
                <a:xfrm>
                  <a:off x="1643460" y="2831304"/>
                  <a:ext cx="3165103" cy="900953"/>
                  <a:chOff x="1643460" y="3128803"/>
                  <a:chExt cx="3165103" cy="900953"/>
                </a:xfrm>
                <a:solidFill>
                  <a:schemeClr val="accent2"/>
                </a:solidFill>
              </p:grpSpPr>
              <p:sp>
                <p:nvSpPr>
                  <p:cNvPr id="19" name="椭圆 18">
                    <a:extLst>
                      <a:ext uri="{FF2B5EF4-FFF2-40B4-BE49-F238E27FC236}">
                        <a16:creationId xmlns="" xmlns:a16="http://schemas.microsoft.com/office/drawing/2014/main" id="{37D969F9-7B4A-4E9F-ACCE-D87F885FBA5F}"/>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0" name="椭圆 19">
                    <a:extLst>
                      <a:ext uri="{FF2B5EF4-FFF2-40B4-BE49-F238E27FC236}">
                        <a16:creationId xmlns="" xmlns:a16="http://schemas.microsoft.com/office/drawing/2014/main" id="{6558053B-0E35-4D1A-B641-61C4C823C850}"/>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1" name="椭圆 20">
                    <a:extLst>
                      <a:ext uri="{FF2B5EF4-FFF2-40B4-BE49-F238E27FC236}">
                        <a16:creationId xmlns="" xmlns:a16="http://schemas.microsoft.com/office/drawing/2014/main" id="{52230F6D-7B61-477B-9A06-4160BBD57921}"/>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8" name="椭圆 17">
                  <a:extLst>
                    <a:ext uri="{FF2B5EF4-FFF2-40B4-BE49-F238E27FC236}">
                      <a16:creationId xmlns="" xmlns:a16="http://schemas.microsoft.com/office/drawing/2014/main" id="{F5390335-8CE1-48EE-A139-B3D7A874DEA0}"/>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6" name="椭圆 15">
                <a:extLst>
                  <a:ext uri="{FF2B5EF4-FFF2-40B4-BE49-F238E27FC236}">
                    <a16:creationId xmlns="" xmlns:a16="http://schemas.microsoft.com/office/drawing/2014/main" id="{38153C8F-0E88-4AAF-98A5-EE9BC38B7169}"/>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9311497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416" y="1583790"/>
            <a:ext cx="2978150" cy="2203831"/>
          </a:xfrm>
          <a:prstGeom prst="rect">
            <a:avLst/>
          </a:prstGeom>
        </p:spPr>
      </p:pic>
      <p:pic>
        <p:nvPicPr>
          <p:cNvPr id="21" name="图片 2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79455" y="1583791"/>
            <a:ext cx="3235628" cy="2203830"/>
          </a:xfrm>
          <a:prstGeom prst="rect">
            <a:avLst/>
          </a:prstGeom>
        </p:spPr>
      </p:pic>
      <p:pic>
        <p:nvPicPr>
          <p:cNvPr id="22" name="Picture 2" descr="https://tse1-mm.cn.bing.net/th/id/R-C.c74050c8294313789512907ee53206cf?rik=vFq2L9CXqwHb3Q&amp;riu=http%3a%2f%2fwww.kedo.net.cn%2fupload%2fresources%2fimage%2f2020%2f03%2f13%2f348650_650x650.png&amp;ehk=UhQOqpRLV8PLnCUVyuhLEc%2fD7f4fiKrsXu4TnKVVHeU%3d&amp;risl=&amp;pid=ImgRaw&amp;r=0&amp;sres=1&amp;sresct=1"/>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014972" y="1583790"/>
            <a:ext cx="3342396" cy="2203830"/>
          </a:xfrm>
          <a:prstGeom prst="rect">
            <a:avLst/>
          </a:prstGeom>
          <a:noFill/>
          <a:extLst>
            <a:ext uri="{909E8E84-426E-40DD-AFC4-6F175D3DCCD1}">
              <a14:hiddenFill xmlns:a14="http://schemas.microsoft.com/office/drawing/2010/main">
                <a:solidFill>
                  <a:srgbClr val="FFFFFF"/>
                </a:solidFill>
              </a14:hiddenFill>
            </a:ext>
          </a:extLst>
        </p:spPr>
      </p:pic>
      <p:sp>
        <p:nvSpPr>
          <p:cNvPr id="23" name="内容占位符 2"/>
          <p:cNvSpPr txBox="1">
            <a:spLocks/>
          </p:cNvSpPr>
          <p:nvPr/>
        </p:nvSpPr>
        <p:spPr>
          <a:xfrm>
            <a:off x="828725" y="3820890"/>
            <a:ext cx="10137088" cy="377762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1200"/>
              </a:spcAft>
              <a:buNone/>
            </a:pPr>
            <a:r>
              <a:rPr lang="zh-CN" altLang="en-US" b="1" dirty="0" smtClean="0"/>
              <a:t>当今美国，蛇和蜘蛛每年杀死的人不到</a:t>
            </a:r>
            <a:r>
              <a:rPr lang="en-US" altLang="zh-CN" b="1" dirty="0" smtClean="0"/>
              <a:t>20</a:t>
            </a:r>
            <a:r>
              <a:rPr lang="zh-CN" altLang="en-US" b="1" dirty="0" smtClean="0"/>
              <a:t>个，且绝大多数还是这些动物的主人；但每年死于车祸的美国人有四五万之多。</a:t>
            </a:r>
            <a:endParaRPr lang="en-US" altLang="zh-CN" b="1" dirty="0" smtClean="0"/>
          </a:p>
          <a:p>
            <a:pPr marL="0" indent="0">
              <a:lnSpc>
                <a:spcPct val="150000"/>
              </a:lnSpc>
              <a:spcAft>
                <a:spcPts val="1200"/>
              </a:spcAft>
              <a:buNone/>
            </a:pPr>
            <a:r>
              <a:rPr lang="zh-CN" altLang="en-US" b="1" dirty="0" smtClean="0">
                <a:solidFill>
                  <a:srgbClr val="FF0000"/>
                </a:solidFill>
              </a:rPr>
              <a:t>蛇和蜘蛛对人类的危险已经很小，但人类还是有本能的恐惧。</a:t>
            </a:r>
            <a:endParaRPr lang="en-US" altLang="zh-CN" b="1" dirty="0" smtClean="0">
              <a:solidFill>
                <a:srgbClr val="FF0000"/>
              </a:solidFill>
            </a:endParaRPr>
          </a:p>
          <a:p>
            <a:pPr>
              <a:lnSpc>
                <a:spcPct val="150000"/>
              </a:lnSpc>
              <a:spcAft>
                <a:spcPts val="1200"/>
              </a:spcAft>
            </a:pPr>
            <a:endParaRPr lang="en-US" altLang="zh-CN" b="1" dirty="0" smtClean="0"/>
          </a:p>
        </p:txBody>
      </p:sp>
    </p:spTree>
    <p:extLst>
      <p:ext uri="{BB962C8B-B14F-4D97-AF65-F5344CB8AC3E}">
        <p14:creationId xmlns:p14="http://schemas.microsoft.com/office/powerpoint/2010/main" val="249592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882734" y="4223127"/>
            <a:ext cx="5419185" cy="895350"/>
          </a:xfrm>
        </p:spPr>
        <p:txBody>
          <a:bodyPr>
            <a:normAutofit/>
          </a:bodyPr>
          <a:lstStyle/>
          <a:p>
            <a:r>
              <a:rPr lang="zh-CN" altLang="en-US" sz="3200" dirty="0">
                <a:latin typeface="华文中宋" panose="02010600040101010101" pitchFamily="2" charset="-122"/>
                <a:ea typeface="华文中宋" panose="02010600040101010101" pitchFamily="2" charset="-122"/>
              </a:rPr>
              <a:t>第四节</a:t>
            </a:r>
          </a:p>
        </p:txBody>
      </p:sp>
      <p:sp>
        <p:nvSpPr>
          <p:cNvPr id="6" name="文本占位符 5"/>
          <p:cNvSpPr>
            <a:spLocks noGrp="1"/>
          </p:cNvSpPr>
          <p:nvPr>
            <p:ph type="body" idx="1"/>
          </p:nvPr>
        </p:nvSpPr>
        <p:spPr>
          <a:xfrm>
            <a:off x="918356" y="5118477"/>
            <a:ext cx="5419185" cy="1015623"/>
          </a:xfrm>
        </p:spPr>
        <p:txBody>
          <a:bodyPr>
            <a:noAutofit/>
          </a:bodyPr>
          <a:lstStyle/>
          <a:p>
            <a:pPr lvl="0" algn="just" eaLnBrk="0" fontAlgn="base" hangingPunct="0">
              <a:spcBef>
                <a:spcPct val="0"/>
              </a:spcBef>
              <a:spcAft>
                <a:spcPct val="0"/>
              </a:spcAft>
              <a:defRPr/>
            </a:pPr>
            <a:r>
              <a:rPr lang="zh-CN" altLang="en-US" sz="3200" b="1" dirty="0">
                <a:latin typeface="微软雅黑" panose="020B0503020204020204" pitchFamily="34" charset="-122"/>
                <a:ea typeface="微软雅黑" panose="020B0503020204020204" pitchFamily="34" charset="-122"/>
              </a:rPr>
              <a:t>社会心理学的研究意义</a:t>
            </a:r>
            <a:endParaRPr lang="en-US" altLang="zh-CN" sz="3200" b="1"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 xmlns:a16="http://schemas.microsoft.com/office/drawing/2014/main" id="{04F69230-F3A6-4586-9371-A858F4763E9F}"/>
              </a:ext>
            </a:extLst>
          </p:cNvPr>
          <p:cNvSpPr txBox="1"/>
          <p:nvPr/>
        </p:nvSpPr>
        <p:spPr>
          <a:xfrm>
            <a:off x="804403" y="1955801"/>
            <a:ext cx="2206137" cy="1918154"/>
          </a:xfrm>
          <a:prstGeom prst="rect">
            <a:avLst/>
          </a:prstGeom>
          <a:noFill/>
          <a:ln w="117475">
            <a:noFill/>
          </a:ln>
        </p:spPr>
        <p:txBody>
          <a:bodyPr wrap="none" rtlCol="0">
            <a:prstTxWarp prst="textPlain">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rPr>
              <a:t>/04</a:t>
            </a:r>
            <a:endParaRPr kumimoji="0" lang="zh-CN" altLang="en-US" sz="1800" b="0" i="0" u="none" strike="noStrike" kern="1200" cap="none" spc="100" normalizeH="0" baseline="0" noProof="0" dirty="0">
              <a:ln>
                <a:noFill/>
              </a:ln>
              <a:solidFill>
                <a:prstClr val="white"/>
              </a:solidFill>
              <a:effectLst/>
              <a:uLnTx/>
              <a:uFillTx/>
              <a:latin typeface="Impact" panose="020B0806030902050204" pitchFamily="34" charset="0"/>
              <a:ea typeface="等线" panose="02010600030101010101" pitchFamily="2" charset="-122"/>
              <a:cs typeface="Arial" panose="020B0604020202020204" pitchFamily="34" charset="0"/>
            </a:endParaRPr>
          </a:p>
        </p:txBody>
      </p:sp>
      <p:sp>
        <p:nvSpPr>
          <p:cNvPr id="7" name="矩形 6">
            <a:extLst>
              <a:ext uri="{FF2B5EF4-FFF2-40B4-BE49-F238E27FC236}">
                <a16:creationId xmlns="" xmlns:a16="http://schemas.microsoft.com/office/drawing/2014/main" id="{2395088E-5BC8-4197-BF75-A75252EC6919}"/>
              </a:ext>
            </a:extLst>
          </p:cNvPr>
          <p:cNvSpPr/>
          <p:nvPr/>
        </p:nvSpPr>
        <p:spPr>
          <a:xfrm>
            <a:off x="6096000" y="1261456"/>
            <a:ext cx="1210588" cy="789190"/>
          </a:xfrm>
          <a:prstGeom prst="rect">
            <a:avLst/>
          </a:prstGeom>
        </p:spPr>
        <p:txBody>
          <a:bodyPr wrap="none">
            <a:spAutoFit/>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srgbClr val="D9793F"/>
                </a:solidFill>
                <a:effectLst/>
                <a:uLnTx/>
                <a:uFillTx/>
                <a:latin typeface="华文新魏" panose="02010800040101010101" charset="-122"/>
                <a:ea typeface="华文新魏" panose="02010800040101010101" charset="-122"/>
                <a:cs typeface="+mn-cs"/>
                <a:sym typeface="+mn-ea"/>
              </a:rPr>
              <a:t>绪论</a:t>
            </a:r>
          </a:p>
        </p:txBody>
      </p:sp>
    </p:spTree>
    <p:extLst>
      <p:ext uri="{BB962C8B-B14F-4D97-AF65-F5344CB8AC3E}">
        <p14:creationId xmlns:p14="http://schemas.microsoft.com/office/powerpoint/2010/main" val="24435737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 xmlns:a16="http://schemas.microsoft.com/office/drawing/2014/main" id="{31A888A5-2EB3-4646-B611-649982E0246D}"/>
              </a:ext>
            </a:extLst>
          </p:cNvPr>
          <p:cNvSpPr txBox="1">
            <a:spLocks/>
          </p:cNvSpPr>
          <p:nvPr>
            <p:custDataLst>
              <p:tags r:id="rId1"/>
            </p:custDataLst>
          </p:nvPr>
        </p:nvSpPr>
        <p:spPr>
          <a:xfrm>
            <a:off x="342900" y="1532213"/>
            <a:ext cx="11455399" cy="556703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在现代社会心理学中，有关社会心理和社会行为规律的揭示</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sym typeface="+mn-ea"/>
              </a:rPr>
              <a:t>主要有赖于以下两方面的探索</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第一，通过经验研究收集社会心理和社会行为的例证与数据，从中归纳出相关的规律。</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第二，建构说明上述规律的相关理论，以此揭示人类社会心理和社会行为的本质</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需要补充的是，揭示人类社会心理和社会行为的规律</a:t>
            </a:r>
            <a:r>
              <a:rPr kumimoji="0" lang="zh-CN" altLang="en-US" sz="24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rPr>
              <a:t>不仅具有理论意义，也具有鲜明的应用价值</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      </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社会心理学</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知识更是被广泛地应用于社会舆论、流言与谣言、种族关系、</a:t>
            </a:r>
            <a:r>
              <a:rPr kumimoji="0" lang="zh-CN" altLang="en-US" sz="24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价值</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冲突、民意、劝导与战争动员、广告与消费等各个实践领域，并取得了显著的成效。</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  </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a:extLst>
              <a:ext uri="{FF2B5EF4-FFF2-40B4-BE49-F238E27FC236}">
                <a16:creationId xmlns=""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 xmlns:a16="http://schemas.microsoft.com/office/drawing/2014/main" id="{3E1C3E2D-C796-4DA1-BCE6-5087C7B65B83}"/>
              </a:ext>
            </a:extLst>
          </p:cNvPr>
          <p:cNvSpPr/>
          <p:nvPr/>
        </p:nvSpPr>
        <p:spPr>
          <a:xfrm>
            <a:off x="1884751" y="807481"/>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一、揭示社会行为的基本规律</a:t>
            </a:r>
          </a:p>
        </p:txBody>
      </p:sp>
      <p:grpSp>
        <p:nvGrpSpPr>
          <p:cNvPr id="11" name="组合 10">
            <a:extLst>
              <a:ext uri="{FF2B5EF4-FFF2-40B4-BE49-F238E27FC236}">
                <a16:creationId xmlns="" xmlns:a16="http://schemas.microsoft.com/office/drawing/2014/main" id="{184613C2-9BA1-4F17-8010-B43DA85B4F4D}"/>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 xmlns:a16="http://schemas.microsoft.com/office/drawing/2014/main" id="{D1A82044-3817-4487-8272-5C5FC2A628A8}"/>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 xmlns:a16="http://schemas.microsoft.com/office/drawing/2014/main" id="{0A714170-ECDC-4A15-94D4-73B0E7EB0291}"/>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 xmlns:a16="http://schemas.microsoft.com/office/drawing/2014/main" id="{E2358DF5-8130-46A0-8270-A36FDBBF0A8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5" name="组合 14">
              <a:extLst>
                <a:ext uri="{FF2B5EF4-FFF2-40B4-BE49-F238E27FC236}">
                  <a16:creationId xmlns="" xmlns:a16="http://schemas.microsoft.com/office/drawing/2014/main" id="{269DF448-62E4-4BAC-90C4-960571EDD6E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 xmlns:a16="http://schemas.microsoft.com/office/drawing/2014/main" id="{3D69CF55-F360-4AAD-8E40-1295AF1DC81A}"/>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 xmlns:a16="http://schemas.microsoft.com/office/drawing/2014/main" id="{D4E39B8B-E919-49D8-9A28-8ABB18E705DC}"/>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 xmlns:a16="http://schemas.microsoft.com/office/drawing/2014/main" id="{A6E308A8-21F9-4D67-A93A-9A3BD9C7936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 xmlns:a16="http://schemas.microsoft.com/office/drawing/2014/main" id="{E4D65918-F334-4A27-89A2-AA1F14D5106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 xmlns:a16="http://schemas.microsoft.com/office/drawing/2014/main" id="{8521B319-9621-4BEB-8640-3A5E9678BF5F}"/>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 xmlns:a16="http://schemas.microsoft.com/office/drawing/2014/main" id="{2F6C8C36-5CB6-4F8A-B2E4-D93C657B4B2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 xmlns:a16="http://schemas.microsoft.com/office/drawing/2014/main" id="{7EBF1DD7-9737-43CF-8695-21864955F0C9}"/>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38933957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A_文本框 3">
            <a:extLst>
              <a:ext uri="{FF2B5EF4-FFF2-40B4-BE49-F238E27FC236}">
                <a16:creationId xmlns="" xmlns:a16="http://schemas.microsoft.com/office/drawing/2014/main" id="{31A888A5-2EB3-4646-B611-649982E0246D}"/>
              </a:ext>
            </a:extLst>
          </p:cNvPr>
          <p:cNvSpPr txBox="1">
            <a:spLocks/>
          </p:cNvSpPr>
          <p:nvPr>
            <p:custDataLst>
              <p:tags r:id="rId1"/>
            </p:custDataLst>
          </p:nvPr>
        </p:nvSpPr>
        <p:spPr>
          <a:xfrm>
            <a:off x="733099" y="1532213"/>
            <a:ext cx="10587486" cy="5032147"/>
          </a:xfrm>
          <a:prstGeom prst="rect">
            <a:avLst/>
          </a:prstGeom>
          <a:noFill/>
        </p:spPr>
        <p:txBody>
          <a:bodyPr wrap="square" rtlCol="0">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在社会心理学百余年的短暂历史中，因出色探寻人类群体的社会心理变动轨迹而闻名于世的研究个案有许多，其中有这样两项值得我们在这里简要述及。</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endParaRPr>
          </a:p>
          <a:p>
            <a:pPr marL="0" marR="0" lvl="0" indent="0" algn="just" defTabSz="914400" rtl="0" eaLnBrk="1" fontAlgn="auto" latinLnBrk="0" hangingPunct="1">
              <a:lnSpc>
                <a:spcPct val="150000"/>
              </a:lnSpc>
              <a:spcBef>
                <a:spcPts val="0"/>
              </a:spcBef>
              <a:spcAft>
                <a:spcPts val="0"/>
              </a:spcAft>
              <a:buClrTx/>
              <a:buSzTx/>
              <a:buFontTx/>
              <a:buNone/>
              <a:tabLst/>
              <a:defRPr/>
            </a:pPr>
            <a:endParaRPr kumimoji="0" lang="en-US" altLang="zh-CN"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zh-CN" altLang="en-US" sz="2800" b="0" i="0" u="none" strike="noStrike" kern="1200" cap="none" spc="0" normalizeH="0" baseline="0" noProof="0" dirty="0">
                <a:ln>
                  <a:noFill/>
                </a:ln>
                <a:solidFill>
                  <a:srgbClr val="ED7D31"/>
                </a:solidFill>
                <a:effectLst/>
                <a:uLnTx/>
                <a:uFillTx/>
                <a:latin typeface="微软雅黑" panose="020B0503020204020204" pitchFamily="34" charset="-122"/>
                <a:ea typeface="微软雅黑" panose="020B0503020204020204" pitchFamily="34" charset="-122"/>
                <a:cs typeface="+mn-cs"/>
                <a:sym typeface="+mn-ea"/>
              </a:rPr>
              <a:t>★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立足于当下，可以说自</a:t>
            </a: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1978</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年</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以来的</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mn-ea"/>
              </a:rPr>
              <a:t>改革开放，在使中国社会发生了翻天覆地的变化的同时，也使中国人的价值观和社会心态发生了巨大的嬗变，这为中国社会心理学工作者探索中国人社会心理的变迁轨迹提供了无与伦比的良机。</a:t>
            </a:r>
            <a:endPar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nvGrpSpPr>
          <p:cNvPr id="5" name="组合 4">
            <a:extLst>
              <a:ext uri="{FF2B5EF4-FFF2-40B4-BE49-F238E27FC236}">
                <a16:creationId xmlns="" xmlns:a16="http://schemas.microsoft.com/office/drawing/2014/main" id="{9282C29D-D0B3-495E-AFF8-7A87C7272092}"/>
              </a:ext>
            </a:extLst>
          </p:cNvPr>
          <p:cNvGrpSpPr/>
          <p:nvPr/>
        </p:nvGrpSpPr>
        <p:grpSpPr>
          <a:xfrm>
            <a:off x="733099" y="768022"/>
            <a:ext cx="926894" cy="540585"/>
            <a:chOff x="620553" y="1178992"/>
            <a:chExt cx="1806046" cy="1053325"/>
          </a:xfrm>
        </p:grpSpPr>
        <p:sp>
          <p:nvSpPr>
            <p:cNvPr id="6" name="菱形 5">
              <a:extLst>
                <a:ext uri="{FF2B5EF4-FFF2-40B4-BE49-F238E27FC236}">
                  <a16:creationId xmlns="" xmlns:a16="http://schemas.microsoft.com/office/drawing/2014/main" id="{75068E6C-8094-4048-A5CC-5B70844B0991}"/>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7" name="菱形 6">
              <a:extLst>
                <a:ext uri="{FF2B5EF4-FFF2-40B4-BE49-F238E27FC236}">
                  <a16:creationId xmlns="" xmlns:a16="http://schemas.microsoft.com/office/drawing/2014/main" id="{CC98C174-2E0B-41F8-BC76-9B671765E057}"/>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8" name="矩形 7">
            <a:extLst>
              <a:ext uri="{FF2B5EF4-FFF2-40B4-BE49-F238E27FC236}">
                <a16:creationId xmlns="" xmlns:a16="http://schemas.microsoft.com/office/drawing/2014/main" id="{3E1C3E2D-C796-4DA1-BCE6-5087C7B65B83}"/>
              </a:ext>
            </a:extLst>
          </p:cNvPr>
          <p:cNvSpPr/>
          <p:nvPr/>
        </p:nvSpPr>
        <p:spPr>
          <a:xfrm>
            <a:off x="1884751" y="807481"/>
            <a:ext cx="4185761"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宋体" panose="02010600030101010101" pitchFamily="2" charset="-122"/>
                <a:sym typeface="+mn-ea"/>
              </a:rPr>
              <a:t>二、探寻社会心理的变迁轨迹</a:t>
            </a:r>
          </a:p>
        </p:txBody>
      </p:sp>
      <p:grpSp>
        <p:nvGrpSpPr>
          <p:cNvPr id="11" name="组合 10">
            <a:extLst>
              <a:ext uri="{FF2B5EF4-FFF2-40B4-BE49-F238E27FC236}">
                <a16:creationId xmlns="" xmlns:a16="http://schemas.microsoft.com/office/drawing/2014/main" id="{184613C2-9BA1-4F17-8010-B43DA85B4F4D}"/>
              </a:ext>
            </a:extLst>
          </p:cNvPr>
          <p:cNvGrpSpPr/>
          <p:nvPr/>
        </p:nvGrpSpPr>
        <p:grpSpPr>
          <a:xfrm>
            <a:off x="204811" y="126601"/>
            <a:ext cx="13446782" cy="6585572"/>
            <a:chOff x="204811" y="126601"/>
            <a:chExt cx="13446782" cy="6585572"/>
          </a:xfrm>
        </p:grpSpPr>
        <p:cxnSp>
          <p:nvCxnSpPr>
            <p:cNvPr id="12" name="直接连接符 11">
              <a:extLst>
                <a:ext uri="{FF2B5EF4-FFF2-40B4-BE49-F238E27FC236}">
                  <a16:creationId xmlns="" xmlns:a16="http://schemas.microsoft.com/office/drawing/2014/main" id="{D1A82044-3817-4487-8272-5C5FC2A628A8}"/>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13" name="直接连接符 12">
              <a:extLst>
                <a:ext uri="{FF2B5EF4-FFF2-40B4-BE49-F238E27FC236}">
                  <a16:creationId xmlns="" xmlns:a16="http://schemas.microsoft.com/office/drawing/2014/main" id="{0A714170-ECDC-4A15-94D4-73B0E7EB0291}"/>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14" name="íṧļïdé">
              <a:extLst>
                <a:ext uri="{FF2B5EF4-FFF2-40B4-BE49-F238E27FC236}">
                  <a16:creationId xmlns="" xmlns:a16="http://schemas.microsoft.com/office/drawing/2014/main" id="{E2358DF5-8130-46A0-8270-A36FDBBF0A81}"/>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5" name="组合 14">
              <a:extLst>
                <a:ext uri="{FF2B5EF4-FFF2-40B4-BE49-F238E27FC236}">
                  <a16:creationId xmlns="" xmlns:a16="http://schemas.microsoft.com/office/drawing/2014/main" id="{269DF448-62E4-4BAC-90C4-960571EDD6EC}"/>
                </a:ext>
              </a:extLst>
            </p:cNvPr>
            <p:cNvGrpSpPr/>
            <p:nvPr/>
          </p:nvGrpSpPr>
          <p:grpSpPr>
            <a:xfrm>
              <a:off x="204811" y="126601"/>
              <a:ext cx="1966889" cy="305197"/>
              <a:chOff x="306410" y="1828002"/>
              <a:chExt cx="5429253" cy="900955"/>
            </a:xfrm>
          </p:grpSpPr>
          <p:grpSp>
            <p:nvGrpSpPr>
              <p:cNvPr id="16" name="组合 15">
                <a:extLst>
                  <a:ext uri="{FF2B5EF4-FFF2-40B4-BE49-F238E27FC236}">
                    <a16:creationId xmlns="" xmlns:a16="http://schemas.microsoft.com/office/drawing/2014/main" id="{3D69CF55-F360-4AAD-8E40-1295AF1DC81A}"/>
                  </a:ext>
                </a:extLst>
              </p:cNvPr>
              <p:cNvGrpSpPr/>
              <p:nvPr/>
            </p:nvGrpSpPr>
            <p:grpSpPr>
              <a:xfrm>
                <a:off x="1438485" y="1828003"/>
                <a:ext cx="4297178" cy="900954"/>
                <a:chOff x="511385" y="2831303"/>
                <a:chExt cx="4297178" cy="900954"/>
              </a:xfrm>
            </p:grpSpPr>
            <p:grpSp>
              <p:nvGrpSpPr>
                <p:cNvPr id="18" name="组合 17">
                  <a:extLst>
                    <a:ext uri="{FF2B5EF4-FFF2-40B4-BE49-F238E27FC236}">
                      <a16:creationId xmlns="" xmlns:a16="http://schemas.microsoft.com/office/drawing/2014/main" id="{D4E39B8B-E919-49D8-9A28-8ABB18E705DC}"/>
                    </a:ext>
                  </a:extLst>
                </p:cNvPr>
                <p:cNvGrpSpPr/>
                <p:nvPr/>
              </p:nvGrpSpPr>
              <p:grpSpPr>
                <a:xfrm>
                  <a:off x="1643460" y="2831304"/>
                  <a:ext cx="3165103" cy="900953"/>
                  <a:chOff x="1643460" y="3128803"/>
                  <a:chExt cx="3165103" cy="900953"/>
                </a:xfrm>
                <a:solidFill>
                  <a:schemeClr val="accent2"/>
                </a:solidFill>
              </p:grpSpPr>
              <p:sp>
                <p:nvSpPr>
                  <p:cNvPr id="20" name="椭圆 19">
                    <a:extLst>
                      <a:ext uri="{FF2B5EF4-FFF2-40B4-BE49-F238E27FC236}">
                        <a16:creationId xmlns="" xmlns:a16="http://schemas.microsoft.com/office/drawing/2014/main" id="{A6E308A8-21F9-4D67-A93A-9A3BD9C79367}"/>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21" name="椭圆 20">
                    <a:extLst>
                      <a:ext uri="{FF2B5EF4-FFF2-40B4-BE49-F238E27FC236}">
                        <a16:creationId xmlns="" xmlns:a16="http://schemas.microsoft.com/office/drawing/2014/main" id="{E4D65918-F334-4A27-89A2-AA1F14D51066}"/>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22" name="椭圆 21">
                    <a:extLst>
                      <a:ext uri="{FF2B5EF4-FFF2-40B4-BE49-F238E27FC236}">
                        <a16:creationId xmlns="" xmlns:a16="http://schemas.microsoft.com/office/drawing/2014/main" id="{8521B319-9621-4BEB-8640-3A5E9678BF5F}"/>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9" name="椭圆 18">
                  <a:extLst>
                    <a:ext uri="{FF2B5EF4-FFF2-40B4-BE49-F238E27FC236}">
                      <a16:creationId xmlns="" xmlns:a16="http://schemas.microsoft.com/office/drawing/2014/main" id="{2F6C8C36-5CB6-4F8A-B2E4-D93C657B4B25}"/>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7" name="椭圆 16">
                <a:extLst>
                  <a:ext uri="{FF2B5EF4-FFF2-40B4-BE49-F238E27FC236}">
                    <a16:creationId xmlns="" xmlns:a16="http://schemas.microsoft.com/office/drawing/2014/main" id="{7EBF1DD7-9737-43CF-8695-21864955F0C9}"/>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Tree>
    <p:extLst>
      <p:ext uri="{BB962C8B-B14F-4D97-AF65-F5344CB8AC3E}">
        <p14:creationId xmlns:p14="http://schemas.microsoft.com/office/powerpoint/2010/main" val="200000114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ED9C2257-E87D-4FAE-B558-F3BF1F167842}"/>
              </a:ext>
            </a:extLst>
          </p:cNvPr>
          <p:cNvGrpSpPr/>
          <p:nvPr/>
        </p:nvGrpSpPr>
        <p:grpSpPr>
          <a:xfrm>
            <a:off x="204811" y="126601"/>
            <a:ext cx="13446782" cy="6585572"/>
            <a:chOff x="204811" y="126601"/>
            <a:chExt cx="13446782" cy="6585572"/>
          </a:xfrm>
        </p:grpSpPr>
        <p:cxnSp>
          <p:nvCxnSpPr>
            <p:cNvPr id="4" name="直接连接符 3">
              <a:extLst>
                <a:ext uri="{FF2B5EF4-FFF2-40B4-BE49-F238E27FC236}">
                  <a16:creationId xmlns="" xmlns:a16="http://schemas.microsoft.com/office/drawing/2014/main" id="{29181965-C3B3-43CC-BF29-D14AB9737304}"/>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5" name="直接连接符 4">
              <a:extLst>
                <a:ext uri="{FF2B5EF4-FFF2-40B4-BE49-F238E27FC236}">
                  <a16:creationId xmlns="" xmlns:a16="http://schemas.microsoft.com/office/drawing/2014/main" id="{D9E21F29-02A0-4536-B23E-9CCE3719C310}"/>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7" name="íṧļïdé">
              <a:extLst>
                <a:ext uri="{FF2B5EF4-FFF2-40B4-BE49-F238E27FC236}">
                  <a16:creationId xmlns="" xmlns:a16="http://schemas.microsoft.com/office/drawing/2014/main" id="{93182952-B34D-4A63-B650-085BE9A2DB20}"/>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16" name="组合 15">
              <a:extLst>
                <a:ext uri="{FF2B5EF4-FFF2-40B4-BE49-F238E27FC236}">
                  <a16:creationId xmlns="" xmlns:a16="http://schemas.microsoft.com/office/drawing/2014/main" id="{510DE854-DDF9-435A-978F-43DDEF336553}"/>
                </a:ext>
              </a:extLst>
            </p:cNvPr>
            <p:cNvGrpSpPr/>
            <p:nvPr/>
          </p:nvGrpSpPr>
          <p:grpSpPr>
            <a:xfrm>
              <a:off x="204811" y="126601"/>
              <a:ext cx="1966889" cy="305197"/>
              <a:chOff x="306410" y="1828002"/>
              <a:chExt cx="5429253" cy="900955"/>
            </a:xfrm>
          </p:grpSpPr>
          <p:grpSp>
            <p:nvGrpSpPr>
              <p:cNvPr id="14" name="组合 13">
                <a:extLst>
                  <a:ext uri="{FF2B5EF4-FFF2-40B4-BE49-F238E27FC236}">
                    <a16:creationId xmlns="" xmlns:a16="http://schemas.microsoft.com/office/drawing/2014/main" id="{B11836B2-91B9-44F1-90BF-240CCB1BC7DB}"/>
                  </a:ext>
                </a:extLst>
              </p:cNvPr>
              <p:cNvGrpSpPr/>
              <p:nvPr/>
            </p:nvGrpSpPr>
            <p:grpSpPr>
              <a:xfrm>
                <a:off x="1438485" y="1828003"/>
                <a:ext cx="4297178" cy="900954"/>
                <a:chOff x="511385" y="2831303"/>
                <a:chExt cx="4297178" cy="900954"/>
              </a:xfrm>
            </p:grpSpPr>
            <p:grpSp>
              <p:nvGrpSpPr>
                <p:cNvPr id="8" name="组合 7">
                  <a:extLst>
                    <a:ext uri="{FF2B5EF4-FFF2-40B4-BE49-F238E27FC236}">
                      <a16:creationId xmlns="" xmlns:a16="http://schemas.microsoft.com/office/drawing/2014/main" id="{EBE2C0A5-878B-4FD5-B4EA-991D6BF08D7C}"/>
                    </a:ext>
                  </a:extLst>
                </p:cNvPr>
                <p:cNvGrpSpPr/>
                <p:nvPr/>
              </p:nvGrpSpPr>
              <p:grpSpPr>
                <a:xfrm>
                  <a:off x="1643460" y="2831304"/>
                  <a:ext cx="3165103" cy="900953"/>
                  <a:chOff x="1643460" y="3128803"/>
                  <a:chExt cx="3165103" cy="900953"/>
                </a:xfrm>
                <a:solidFill>
                  <a:schemeClr val="accent2"/>
                </a:solidFill>
              </p:grpSpPr>
              <p:sp>
                <p:nvSpPr>
                  <p:cNvPr id="9" name="椭圆 8">
                    <a:extLst>
                      <a:ext uri="{FF2B5EF4-FFF2-40B4-BE49-F238E27FC236}">
                        <a16:creationId xmlns="" xmlns:a16="http://schemas.microsoft.com/office/drawing/2014/main" id="{53FD8CAC-602C-4A63-8EB8-6AD7B071FE18}"/>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0" name="椭圆 9">
                    <a:extLst>
                      <a:ext uri="{FF2B5EF4-FFF2-40B4-BE49-F238E27FC236}">
                        <a16:creationId xmlns="" xmlns:a16="http://schemas.microsoft.com/office/drawing/2014/main" id="{E1DE615E-2DFF-4875-96FF-275AB1C14633}"/>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1" name="椭圆 10">
                    <a:extLst>
                      <a:ext uri="{FF2B5EF4-FFF2-40B4-BE49-F238E27FC236}">
                        <a16:creationId xmlns="" xmlns:a16="http://schemas.microsoft.com/office/drawing/2014/main" id="{25FB452F-4572-492B-95A1-E55D2F16B2F5}"/>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3" name="椭圆 12">
                  <a:extLst>
                    <a:ext uri="{FF2B5EF4-FFF2-40B4-BE49-F238E27FC236}">
                      <a16:creationId xmlns="" xmlns:a16="http://schemas.microsoft.com/office/drawing/2014/main" id="{9858429E-062A-450D-BF53-00BE72B634CB}"/>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15" name="椭圆 14">
                <a:extLst>
                  <a:ext uri="{FF2B5EF4-FFF2-40B4-BE49-F238E27FC236}">
                    <a16:creationId xmlns="" xmlns:a16="http://schemas.microsoft.com/office/drawing/2014/main" id="{9A916B5B-F3A0-4AD0-9FEB-5AE54DC5A7FA}"/>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sp>
        <p:nvSpPr>
          <p:cNvPr id="17" name="îṥḷîďe">
            <a:extLst>
              <a:ext uri="{FF2B5EF4-FFF2-40B4-BE49-F238E27FC236}">
                <a16:creationId xmlns="" xmlns:a16="http://schemas.microsoft.com/office/drawing/2014/main" id="{A698D28A-4046-40DE-A628-69A54CD3182F}"/>
              </a:ext>
            </a:extLst>
          </p:cNvPr>
          <p:cNvSpPr/>
          <p:nvPr/>
        </p:nvSpPr>
        <p:spPr>
          <a:xfrm>
            <a:off x="1056660" y="2081402"/>
            <a:ext cx="10098178" cy="3446425"/>
          </a:xfrm>
          <a:prstGeom prst="roundRect">
            <a:avLst>
              <a:gd name="adj" fmla="val 5574"/>
            </a:avLst>
          </a:prstGeom>
          <a:solidFill>
            <a:schemeClr val="bg1"/>
          </a:solidFill>
          <a:ln w="12700">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anchor="ctr" anchorCtr="0" forceAA="0" compatLnSpc="1">
            <a:normAutofit/>
          </a:bodyPr>
          <a:lstStyle>
            <a:defPPr>
              <a:defRPr lang="zh-CN"/>
            </a:defPPr>
            <a:lvl1pPr marL="0" algn="l" defTabSz="913765" rtl="0" eaLnBrk="1" latinLnBrk="0" hangingPunct="1">
              <a:defRPr sz="1800" kern="1200">
                <a:solidFill>
                  <a:schemeClr val="lt1"/>
                </a:solidFill>
              </a:defRPr>
            </a:lvl1pPr>
            <a:lvl2pPr marL="457200" algn="l" defTabSz="913765" rtl="0" eaLnBrk="1" latinLnBrk="0" hangingPunct="1">
              <a:defRPr sz="1800" kern="1200">
                <a:solidFill>
                  <a:schemeClr val="lt1"/>
                </a:solidFill>
              </a:defRPr>
            </a:lvl2pPr>
            <a:lvl3pPr marL="914400" algn="l" defTabSz="913765" rtl="0" eaLnBrk="1" latinLnBrk="0" hangingPunct="1">
              <a:defRPr sz="1800" kern="1200">
                <a:solidFill>
                  <a:schemeClr val="lt1"/>
                </a:solidFill>
              </a:defRPr>
            </a:lvl3pPr>
            <a:lvl4pPr marL="1371600" algn="l" defTabSz="913765" rtl="0" eaLnBrk="1" latinLnBrk="0" hangingPunct="1">
              <a:defRPr sz="1800" kern="1200">
                <a:solidFill>
                  <a:schemeClr val="lt1"/>
                </a:solidFill>
              </a:defRPr>
            </a:lvl4pPr>
            <a:lvl5pPr marL="1828800" algn="l" defTabSz="913765" rtl="0" eaLnBrk="1" latinLnBrk="0" hangingPunct="1">
              <a:defRPr sz="1800" kern="1200">
                <a:solidFill>
                  <a:schemeClr val="lt1"/>
                </a:solidFill>
              </a:defRPr>
            </a:lvl5pPr>
            <a:lvl6pPr marL="2286000" algn="l" defTabSz="913765" rtl="0" eaLnBrk="1" latinLnBrk="0" hangingPunct="1">
              <a:defRPr sz="1800" kern="1200">
                <a:solidFill>
                  <a:schemeClr val="lt1"/>
                </a:solidFill>
              </a:defRPr>
            </a:lvl6pPr>
            <a:lvl7pPr marL="2743200" algn="l" defTabSz="913765" rtl="0" eaLnBrk="1" latinLnBrk="0" hangingPunct="1">
              <a:defRPr sz="1800" kern="1200">
                <a:solidFill>
                  <a:schemeClr val="lt1"/>
                </a:solidFill>
              </a:defRPr>
            </a:lvl7pPr>
            <a:lvl8pPr marL="3200400" algn="l" defTabSz="913765" rtl="0" eaLnBrk="1" latinLnBrk="0" hangingPunct="1">
              <a:defRPr sz="1800" kern="1200">
                <a:solidFill>
                  <a:schemeClr val="lt1"/>
                </a:solidFill>
              </a:defRPr>
            </a:lvl8pPr>
            <a:lvl9pPr marL="3657600" algn="l" defTabSz="913765" rtl="0" eaLnBrk="1" latinLnBrk="0" hangingPunct="1">
              <a:defRPr sz="1800" kern="1200">
                <a:solidFill>
                  <a:schemeClr val="lt1"/>
                </a:solidFill>
              </a:defRPr>
            </a:lvl9pPr>
          </a:lstStyle>
          <a:p>
            <a:pPr marL="0" marR="0" lvl="0" indent="0" algn="l" defTabSz="913765"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prstClr val="black">
                  <a:lumMod val="85000"/>
                  <a:lumOff val="15000"/>
                </a:prstClr>
              </a:solidFill>
              <a:effectLst/>
              <a:uLnTx/>
              <a:uFillTx/>
              <a:latin typeface="等线" panose="020F0502020204030204"/>
              <a:ea typeface="等线" panose="02010600030101010101" pitchFamily="2" charset="-122"/>
              <a:cs typeface="+mn-cs"/>
            </a:endParaRPr>
          </a:p>
        </p:txBody>
      </p:sp>
      <p:grpSp>
        <p:nvGrpSpPr>
          <p:cNvPr id="18" name="组合 17">
            <a:extLst>
              <a:ext uri="{FF2B5EF4-FFF2-40B4-BE49-F238E27FC236}">
                <a16:creationId xmlns="" xmlns:a16="http://schemas.microsoft.com/office/drawing/2014/main" id="{E7740CEB-FACC-404B-8DDB-5B23EC8C13D6}"/>
              </a:ext>
            </a:extLst>
          </p:cNvPr>
          <p:cNvGrpSpPr/>
          <p:nvPr/>
        </p:nvGrpSpPr>
        <p:grpSpPr>
          <a:xfrm>
            <a:off x="1056660" y="1278201"/>
            <a:ext cx="2162532" cy="688568"/>
            <a:chOff x="1056660" y="1278201"/>
            <a:chExt cx="2162532" cy="688568"/>
          </a:xfrm>
        </p:grpSpPr>
        <p:sp>
          <p:nvSpPr>
            <p:cNvPr id="19" name="Retângulo 23">
              <a:extLst>
                <a:ext uri="{FF2B5EF4-FFF2-40B4-BE49-F238E27FC236}">
                  <a16:creationId xmlns="" xmlns:a16="http://schemas.microsoft.com/office/drawing/2014/main" id="{D325ED98-08D6-4D06-B536-4161E5971470}"/>
                </a:ext>
              </a:extLst>
            </p:cNvPr>
            <p:cNvSpPr/>
            <p:nvPr/>
          </p:nvSpPr>
          <p:spPr>
            <a:xfrm rot="16200000">
              <a:off x="2073464" y="821041"/>
              <a:ext cx="128924" cy="2162532"/>
            </a:xfrm>
            <a:prstGeom prst="rect">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pt-PT" sz="1800" b="0" i="0" u="none" strike="noStrike" kern="1200" cap="none" spc="0" normalizeH="0" baseline="0" noProof="0" dirty="0">
                <a:ln>
                  <a:noFill/>
                </a:ln>
                <a:solidFill>
                  <a:prstClr val="white"/>
                </a:solidFill>
                <a:effectLst/>
                <a:uLnTx/>
                <a:uFillTx/>
                <a:latin typeface="等线" panose="020F0502020204030204"/>
                <a:ea typeface="+mn-ea"/>
                <a:cs typeface="+mn-cs"/>
              </a:endParaRPr>
            </a:p>
          </p:txBody>
        </p:sp>
        <p:sp>
          <p:nvSpPr>
            <p:cNvPr id="20" name="文本框 19">
              <a:extLst>
                <a:ext uri="{FF2B5EF4-FFF2-40B4-BE49-F238E27FC236}">
                  <a16:creationId xmlns="" xmlns:a16="http://schemas.microsoft.com/office/drawing/2014/main" id="{2EF4CB45-DE83-4B7A-9E95-186F288D2A67}"/>
                </a:ext>
              </a:extLst>
            </p:cNvPr>
            <p:cNvSpPr txBox="1"/>
            <p:nvPr/>
          </p:nvSpPr>
          <p:spPr>
            <a:xfrm>
              <a:off x="1292181" y="1278201"/>
              <a:ext cx="1691489"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思  考  题</a:t>
              </a:r>
            </a:p>
          </p:txBody>
        </p:sp>
      </p:grpSp>
      <p:sp>
        <p:nvSpPr>
          <p:cNvPr id="21" name="矩形 20">
            <a:extLst>
              <a:ext uri="{FF2B5EF4-FFF2-40B4-BE49-F238E27FC236}">
                <a16:creationId xmlns="" xmlns:a16="http://schemas.microsoft.com/office/drawing/2014/main" id="{78CB16CA-93DB-4008-868F-453341BAF5A7}"/>
              </a:ext>
            </a:extLst>
          </p:cNvPr>
          <p:cNvSpPr/>
          <p:nvPr/>
        </p:nvSpPr>
        <p:spPr>
          <a:xfrm>
            <a:off x="1425135" y="2177140"/>
            <a:ext cx="9442624" cy="2677656"/>
          </a:xfrm>
          <a:prstGeom prst="rect">
            <a:avLst/>
          </a:prstGeom>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如何理解社会心理学的研究对象？</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人的社会心理和社会行为受到哪些主要因素的制约？</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 </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怎样理解社会心理学的交叉性和独立性？</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 </a:t>
            </a:r>
            <a:r>
              <a:rPr kumimoji="0" lang="zh-CN" altLang="en-US" sz="2800" b="0" i="0" u="none" strike="noStrike" kern="1200" cap="none" spc="0" normalizeH="0" baseline="0" noProof="0" dirty="0" smtClean="0">
                <a:ln>
                  <a:noFill/>
                </a:ln>
                <a:solidFill>
                  <a:prstClr val="black"/>
                </a:solidFill>
                <a:effectLst/>
                <a:uLnTx/>
                <a:uFillTx/>
                <a:latin typeface="微软雅黑" panose="020B0503020204020204" pitchFamily="34" charset="-122"/>
                <a:ea typeface="微软雅黑" panose="020B0503020204020204" pitchFamily="34" charset="-122"/>
                <a:cs typeface="+mn-cs"/>
              </a:rPr>
              <a:t>为什么</a:t>
            </a:r>
            <a:r>
              <a:rPr kumimoji="0" lang="zh-CN" altLang="en-US" sz="28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要研究社会心理学？</a:t>
            </a:r>
          </a:p>
        </p:txBody>
      </p:sp>
    </p:spTree>
    <p:extLst>
      <p:ext uri="{BB962C8B-B14F-4D97-AF65-F5344CB8AC3E}">
        <p14:creationId xmlns:p14="http://schemas.microsoft.com/office/powerpoint/2010/main" val="1798182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rotWithShape="1">
          <a:blip r:embed="rId2">
            <a:extLst>
              <a:ext uri="{28A0092B-C50C-407E-A947-70E740481C1C}">
                <a14:useLocalDpi xmlns:a14="http://schemas.microsoft.com/office/drawing/2010/main" val="0"/>
              </a:ext>
            </a:extLst>
          </a:blip>
          <a:srcRect b="5264"/>
          <a:stretch/>
        </p:blipFill>
        <p:spPr>
          <a:xfrm>
            <a:off x="4322646" y="3168944"/>
            <a:ext cx="5426308" cy="2766562"/>
          </a:xfrm>
          <a:prstGeom prst="rect">
            <a:avLst/>
          </a:prstGeom>
        </p:spPr>
      </p:pic>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内容占位符 2"/>
          <p:cNvSpPr txBox="1">
            <a:spLocks/>
          </p:cNvSpPr>
          <p:nvPr/>
        </p:nvSpPr>
        <p:spPr>
          <a:xfrm>
            <a:off x="1126663" y="1540189"/>
            <a:ext cx="10137088" cy="377762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1200"/>
              </a:spcAft>
              <a:buNone/>
            </a:pPr>
            <a:r>
              <a:rPr lang="zh-CN" altLang="en-US" b="1" dirty="0" smtClean="0"/>
              <a:t>“现代人已经不太需要去对抗有伤身体的危险和饥寒交迫的窘境，却必须对付排得满满的日程表、繁忙的交通、噪声、拥挤、竞争和其他人为的紧张情境</a:t>
            </a:r>
            <a:r>
              <a:rPr lang="en-US" altLang="zh-CN" b="1" dirty="0" smtClean="0"/>
              <a:t>……</a:t>
            </a:r>
            <a:r>
              <a:rPr lang="zh-CN" altLang="en-US" b="1" dirty="0" smtClean="0"/>
              <a:t>”                                                           －－</a:t>
            </a:r>
            <a:r>
              <a:rPr lang="en-US" altLang="zh-CN" b="1" dirty="0" smtClean="0"/>
              <a:t>Du Bois</a:t>
            </a:r>
            <a:endParaRPr lang="en-US" altLang="zh-CN" b="1" dirty="0"/>
          </a:p>
        </p:txBody>
      </p:sp>
    </p:spTree>
    <p:extLst>
      <p:ext uri="{BB962C8B-B14F-4D97-AF65-F5344CB8AC3E}">
        <p14:creationId xmlns:p14="http://schemas.microsoft.com/office/powerpoint/2010/main" val="524612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20" name="标题 1"/>
          <p:cNvSpPr>
            <a:spLocks noGrp="1"/>
          </p:cNvSpPr>
          <p:nvPr>
            <p:ph type="title"/>
          </p:nvPr>
        </p:nvSpPr>
        <p:spPr>
          <a:xfrm>
            <a:off x="1678522" y="548807"/>
            <a:ext cx="8911687" cy="1280890"/>
          </a:xfrm>
        </p:spPr>
        <p:txBody>
          <a:bodyPr>
            <a:normAutofit/>
          </a:bodyPr>
          <a:lstStyle/>
          <a:p>
            <a:r>
              <a:rPr lang="zh-CN" altLang="en-US" sz="4800" b="1" dirty="0">
                <a:solidFill>
                  <a:schemeClr val="tx1"/>
                </a:solidFill>
              </a:rPr>
              <a:t>布瑞迪</a:t>
            </a:r>
            <a:r>
              <a:rPr lang="zh-CN" altLang="en-US" sz="4800" b="1" dirty="0" smtClean="0">
                <a:solidFill>
                  <a:schemeClr val="tx1"/>
                </a:solidFill>
              </a:rPr>
              <a:t>的“执行猴”实验 </a:t>
            </a:r>
            <a:endParaRPr lang="zh-CN" altLang="en-US" sz="4800" b="1" dirty="0">
              <a:solidFill>
                <a:srgbClr val="FF0000"/>
              </a:solidFill>
            </a:endParaRPr>
          </a:p>
        </p:txBody>
      </p:sp>
      <p:sp>
        <p:nvSpPr>
          <p:cNvPr id="21" name="内容占位符 2"/>
          <p:cNvSpPr txBox="1">
            <a:spLocks/>
          </p:cNvSpPr>
          <p:nvPr/>
        </p:nvSpPr>
        <p:spPr>
          <a:xfrm>
            <a:off x="1025059" y="1829697"/>
            <a:ext cx="5224755" cy="377762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400"/>
              </a:spcBef>
              <a:spcAft>
                <a:spcPts val="1200"/>
              </a:spcAft>
              <a:buNone/>
            </a:pPr>
            <a:r>
              <a:rPr lang="zh-CN" altLang="en-US" b="1" dirty="0" smtClean="0"/>
              <a:t>四只执行猴分别于实验开始后第</a:t>
            </a:r>
            <a:r>
              <a:rPr lang="en-US" altLang="zh-CN" b="1" dirty="0" smtClean="0"/>
              <a:t>9</a:t>
            </a:r>
            <a:r>
              <a:rPr lang="zh-CN" altLang="en-US" b="1" dirty="0" smtClean="0"/>
              <a:t>、</a:t>
            </a:r>
            <a:r>
              <a:rPr lang="en-US" altLang="zh-CN" b="1" dirty="0" smtClean="0"/>
              <a:t>23</a:t>
            </a:r>
            <a:r>
              <a:rPr lang="zh-CN" altLang="en-US" b="1" dirty="0" smtClean="0"/>
              <a:t>、</a:t>
            </a:r>
            <a:r>
              <a:rPr lang="en-US" altLang="zh-CN" b="1" dirty="0" smtClean="0"/>
              <a:t>25</a:t>
            </a:r>
            <a:r>
              <a:rPr lang="zh-CN" altLang="en-US" b="1" dirty="0" smtClean="0"/>
              <a:t>、</a:t>
            </a:r>
            <a:r>
              <a:rPr lang="en-US" altLang="zh-CN" b="1" dirty="0" smtClean="0"/>
              <a:t>48</a:t>
            </a:r>
            <a:r>
              <a:rPr lang="zh-CN" altLang="en-US" b="1" dirty="0" smtClean="0"/>
              <a:t>天后死亡，肉眼观察和显微镜观察都显示它们有严重的胃溃疡；而</a:t>
            </a:r>
            <a:r>
              <a:rPr lang="en-US" altLang="zh-CN" b="1" dirty="0" smtClean="0"/>
              <a:t>4</a:t>
            </a:r>
            <a:r>
              <a:rPr lang="zh-CN" altLang="en-US" b="1" dirty="0" smtClean="0"/>
              <a:t>只控制组猴子却依然存活，且没有任何胃溃疡的迹象。</a:t>
            </a:r>
            <a:endParaRPr lang="en-US" altLang="zh-CN" b="1" dirty="0" smtClean="0"/>
          </a:p>
        </p:txBody>
      </p:sp>
      <p:pic>
        <p:nvPicPr>
          <p:cNvPr id="22" name="图片 21"/>
          <p:cNvPicPr>
            <a:picLocks noChangeAspect="1"/>
          </p:cNvPicPr>
          <p:nvPr/>
        </p:nvPicPr>
        <p:blipFill>
          <a:blip r:embed="rId2"/>
          <a:stretch>
            <a:fillRect/>
          </a:stretch>
        </p:blipFill>
        <p:spPr>
          <a:xfrm>
            <a:off x="6547818" y="1494852"/>
            <a:ext cx="4581525" cy="4724400"/>
          </a:xfrm>
          <a:prstGeom prst="rect">
            <a:avLst/>
          </a:prstGeom>
        </p:spPr>
      </p:pic>
      <p:sp>
        <p:nvSpPr>
          <p:cNvPr id="23" name="矩形 22">
            <a:extLst>
              <a:ext uri="{FF2B5EF4-FFF2-40B4-BE49-F238E27FC236}">
                <a16:creationId xmlns="" xmlns:a16="http://schemas.microsoft.com/office/drawing/2014/main" id="{78A4EC92-1890-4906-8DE5-F8A819FDA65D}"/>
              </a:ext>
            </a:extLst>
          </p:cNvPr>
          <p:cNvSpPr/>
          <p:nvPr/>
        </p:nvSpPr>
        <p:spPr>
          <a:xfrm>
            <a:off x="7952247" y="6216930"/>
            <a:ext cx="1772665" cy="369332"/>
          </a:xfrm>
          <a:prstGeom prst="rect">
            <a:avLst/>
          </a:prstGeom>
        </p:spPr>
        <p:txBody>
          <a:bodyPr wrap="none">
            <a:spAutoFit/>
          </a:bodyPr>
          <a:lstStyle/>
          <a:p>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Brady, 1958</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11521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sp>
        <p:nvSpPr>
          <p:cNvPr id="18" name="标题 1"/>
          <p:cNvSpPr>
            <a:spLocks noGrp="1"/>
          </p:cNvSpPr>
          <p:nvPr>
            <p:ph type="title"/>
          </p:nvPr>
        </p:nvSpPr>
        <p:spPr>
          <a:xfrm>
            <a:off x="1678522" y="548807"/>
            <a:ext cx="8911687" cy="1280890"/>
          </a:xfrm>
        </p:spPr>
        <p:txBody>
          <a:bodyPr>
            <a:normAutofit/>
          </a:bodyPr>
          <a:lstStyle/>
          <a:p>
            <a:r>
              <a:rPr lang="zh-CN" altLang="en-US" sz="4800" b="1" dirty="0">
                <a:solidFill>
                  <a:schemeClr val="tx1"/>
                </a:solidFill>
              </a:rPr>
              <a:t>布瑞迪</a:t>
            </a:r>
            <a:r>
              <a:rPr lang="zh-CN" altLang="en-US" sz="4800" b="1" dirty="0" smtClean="0">
                <a:solidFill>
                  <a:schemeClr val="tx1"/>
                </a:solidFill>
              </a:rPr>
              <a:t>的“执行猴”实验 </a:t>
            </a:r>
            <a:endParaRPr lang="zh-CN" altLang="en-US" sz="4800" b="1" dirty="0">
              <a:solidFill>
                <a:srgbClr val="FF0000"/>
              </a:solidFill>
            </a:endParaRPr>
          </a:p>
        </p:txBody>
      </p:sp>
      <p:sp>
        <p:nvSpPr>
          <p:cNvPr id="19" name="内容占位符 2"/>
          <p:cNvSpPr txBox="1">
            <a:spLocks/>
          </p:cNvSpPr>
          <p:nvPr/>
        </p:nvSpPr>
        <p:spPr>
          <a:xfrm>
            <a:off x="1351453" y="1968241"/>
            <a:ext cx="4645604" cy="377762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spcBef>
                <a:spcPts val="2400"/>
              </a:spcBef>
              <a:spcAft>
                <a:spcPts val="1200"/>
              </a:spcAft>
              <a:buNone/>
            </a:pPr>
            <a:r>
              <a:rPr lang="zh-CN" altLang="en-US" b="1" dirty="0" smtClean="0">
                <a:solidFill>
                  <a:srgbClr val="FF0000"/>
                </a:solidFill>
              </a:rPr>
              <a:t>处于支配地位、拥有权力和责任、需要经常作决策的人，如经理、董事长等，更容易患胃溃疡，他们就像“执行猴”一样，总是处于强烈的压力和应激之中</a:t>
            </a:r>
            <a:r>
              <a:rPr lang="en-US" altLang="zh-CN" b="1" dirty="0" smtClean="0">
                <a:solidFill>
                  <a:srgbClr val="FF0000"/>
                </a:solidFill>
              </a:rPr>
              <a:t>……</a:t>
            </a:r>
          </a:p>
        </p:txBody>
      </p:sp>
      <p:pic>
        <p:nvPicPr>
          <p:cNvPr id="20" name="图片 19"/>
          <p:cNvPicPr>
            <a:picLocks noChangeAspect="1"/>
          </p:cNvPicPr>
          <p:nvPr/>
        </p:nvPicPr>
        <p:blipFill>
          <a:blip r:embed="rId2"/>
          <a:stretch>
            <a:fillRect/>
          </a:stretch>
        </p:blipFill>
        <p:spPr>
          <a:xfrm>
            <a:off x="6547818" y="1494852"/>
            <a:ext cx="4581525" cy="4724400"/>
          </a:xfrm>
          <a:prstGeom prst="rect">
            <a:avLst/>
          </a:prstGeom>
        </p:spPr>
      </p:pic>
      <p:sp>
        <p:nvSpPr>
          <p:cNvPr id="21" name="矩形 20">
            <a:extLst>
              <a:ext uri="{FF2B5EF4-FFF2-40B4-BE49-F238E27FC236}">
                <a16:creationId xmlns="" xmlns:a16="http://schemas.microsoft.com/office/drawing/2014/main" id="{78A4EC92-1890-4906-8DE5-F8A819FDA65D}"/>
              </a:ext>
            </a:extLst>
          </p:cNvPr>
          <p:cNvSpPr/>
          <p:nvPr/>
        </p:nvSpPr>
        <p:spPr>
          <a:xfrm>
            <a:off x="7952247" y="6216930"/>
            <a:ext cx="1772665" cy="369332"/>
          </a:xfrm>
          <a:prstGeom prst="rect">
            <a:avLst/>
          </a:prstGeom>
        </p:spPr>
        <p:txBody>
          <a:bodyPr wrap="none">
            <a:spAutoFit/>
          </a:bodyPr>
          <a:lstStyle/>
          <a:p>
            <a:r>
              <a:rPr lang="zh-CN" altLang="en-US"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Brady, 1958</a:t>
            </a:r>
            <a:r>
              <a:rPr lang="zh-CN" altLang="en-US" dirty="0" smtClean="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41073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pic>
        <p:nvPicPr>
          <p:cNvPr id="18" name="图片 17"/>
          <p:cNvPicPr>
            <a:picLocks noChangeAspect="1"/>
          </p:cNvPicPr>
          <p:nvPr/>
        </p:nvPicPr>
        <p:blipFill rotWithShape="1">
          <a:blip r:embed="rId2">
            <a:extLst>
              <a:ext uri="{28A0092B-C50C-407E-A947-70E740481C1C}">
                <a14:useLocalDpi xmlns:a14="http://schemas.microsoft.com/office/drawing/2010/main" val="0"/>
              </a:ext>
            </a:extLst>
          </a:blip>
          <a:srcRect t="11938" b="6950"/>
          <a:stretch/>
        </p:blipFill>
        <p:spPr>
          <a:xfrm>
            <a:off x="2214007" y="1426695"/>
            <a:ext cx="6582885" cy="4004611"/>
          </a:xfrm>
          <a:prstGeom prst="rect">
            <a:avLst/>
          </a:prstGeom>
        </p:spPr>
      </p:pic>
    </p:spTree>
    <p:extLst>
      <p:ext uri="{BB962C8B-B14F-4D97-AF65-F5344CB8AC3E}">
        <p14:creationId xmlns:p14="http://schemas.microsoft.com/office/powerpoint/2010/main" val="2571425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 xmlns:a16="http://schemas.microsoft.com/office/drawing/2014/main" id="{CA103BEB-99A2-46A2-990D-AF2A4BE8055F}"/>
              </a:ext>
            </a:extLst>
          </p:cNvPr>
          <p:cNvCxnSpPr/>
          <p:nvPr/>
        </p:nvCxnSpPr>
        <p:spPr>
          <a:xfrm>
            <a:off x="342900" y="6553200"/>
            <a:ext cx="103251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cxnSp>
        <p:nvCxnSpPr>
          <p:cNvPr id="4" name="直接连接符 3">
            <a:extLst>
              <a:ext uri="{FF2B5EF4-FFF2-40B4-BE49-F238E27FC236}">
                <a16:creationId xmlns="" xmlns:a16="http://schemas.microsoft.com/office/drawing/2014/main" id="{169C1671-47CE-4907-B71D-792F0339F6F8}"/>
              </a:ext>
            </a:extLst>
          </p:cNvPr>
          <p:cNvCxnSpPr>
            <a:cxnSpLocks/>
          </p:cNvCxnSpPr>
          <p:nvPr/>
        </p:nvCxnSpPr>
        <p:spPr>
          <a:xfrm>
            <a:off x="2273300" y="304800"/>
            <a:ext cx="9525000" cy="0"/>
          </a:xfrm>
          <a:prstGeom prst="line">
            <a:avLst/>
          </a:prstGeom>
          <a:ln w="12700">
            <a:solidFill>
              <a:schemeClr val="accent3">
                <a:lumMod val="60000"/>
                <a:lumOff val="40000"/>
              </a:schemeClr>
            </a:solidFill>
          </a:ln>
        </p:spPr>
        <p:style>
          <a:lnRef idx="1">
            <a:schemeClr val="accent3"/>
          </a:lnRef>
          <a:fillRef idx="0">
            <a:schemeClr val="accent3"/>
          </a:fillRef>
          <a:effectRef idx="0">
            <a:schemeClr val="accent3"/>
          </a:effectRef>
          <a:fontRef idx="minor">
            <a:schemeClr val="tx1"/>
          </a:fontRef>
        </p:style>
      </p:cxnSp>
      <p:sp>
        <p:nvSpPr>
          <p:cNvPr id="5" name="íṧļïdé">
            <a:extLst>
              <a:ext uri="{FF2B5EF4-FFF2-40B4-BE49-F238E27FC236}">
                <a16:creationId xmlns="" xmlns:a16="http://schemas.microsoft.com/office/drawing/2014/main" id="{7180E1DC-30A3-4E65-83E3-75E7901E35EE}"/>
              </a:ext>
            </a:extLst>
          </p:cNvPr>
          <p:cNvSpPr txBox="1"/>
          <p:nvPr/>
        </p:nvSpPr>
        <p:spPr>
          <a:xfrm>
            <a:off x="10807700" y="6343427"/>
            <a:ext cx="2843893" cy="368746"/>
          </a:xfrm>
          <a:prstGeom prst="rect">
            <a:avLst/>
          </a:prstGeom>
          <a:noFill/>
        </p:spPr>
        <p:txBody>
          <a:bodyPr wrap="square" lIns="91440" tIns="45720" rIns="91440" bIns="45720" anchor="b"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000" b="1" i="0" u="none" strike="noStrike" kern="1200" cap="none" spc="0" normalizeH="0" baseline="0" noProof="0" dirty="0">
                <a:ln>
                  <a:noFill/>
                </a:ln>
                <a:solidFill>
                  <a:srgbClr val="D9793F"/>
                </a:solidFill>
                <a:effectLst/>
                <a:uLnTx/>
                <a:uFillTx/>
                <a:latin typeface="华文新魏" panose="02010800040101010101" pitchFamily="2" charset="-122"/>
                <a:ea typeface="华文新魏" panose="02010800040101010101" pitchFamily="2" charset="-122"/>
                <a:cs typeface="+mn-cs"/>
              </a:rPr>
              <a:t>绪论</a:t>
            </a:r>
          </a:p>
        </p:txBody>
      </p:sp>
      <p:grpSp>
        <p:nvGrpSpPr>
          <p:cNvPr id="6" name="组合 5">
            <a:extLst>
              <a:ext uri="{FF2B5EF4-FFF2-40B4-BE49-F238E27FC236}">
                <a16:creationId xmlns="" xmlns:a16="http://schemas.microsoft.com/office/drawing/2014/main" id="{1072534D-0031-4469-87FB-C63BE748E8BC}"/>
              </a:ext>
            </a:extLst>
          </p:cNvPr>
          <p:cNvGrpSpPr/>
          <p:nvPr/>
        </p:nvGrpSpPr>
        <p:grpSpPr>
          <a:xfrm>
            <a:off x="204811" y="126601"/>
            <a:ext cx="1966889" cy="305197"/>
            <a:chOff x="306410" y="1828002"/>
            <a:chExt cx="5429253" cy="900955"/>
          </a:xfrm>
        </p:grpSpPr>
        <p:grpSp>
          <p:nvGrpSpPr>
            <p:cNvPr id="7" name="组合 6">
              <a:extLst>
                <a:ext uri="{FF2B5EF4-FFF2-40B4-BE49-F238E27FC236}">
                  <a16:creationId xmlns="" xmlns:a16="http://schemas.microsoft.com/office/drawing/2014/main" id="{EFEFFF10-E60D-40E5-812A-8A7161E36370}"/>
                </a:ext>
              </a:extLst>
            </p:cNvPr>
            <p:cNvGrpSpPr/>
            <p:nvPr/>
          </p:nvGrpSpPr>
          <p:grpSpPr>
            <a:xfrm>
              <a:off x="1438485" y="1828003"/>
              <a:ext cx="4297178" cy="900954"/>
              <a:chOff x="511385" y="2831303"/>
              <a:chExt cx="4297178" cy="900954"/>
            </a:xfrm>
          </p:grpSpPr>
          <p:grpSp>
            <p:nvGrpSpPr>
              <p:cNvPr id="9" name="组合 8">
                <a:extLst>
                  <a:ext uri="{FF2B5EF4-FFF2-40B4-BE49-F238E27FC236}">
                    <a16:creationId xmlns="" xmlns:a16="http://schemas.microsoft.com/office/drawing/2014/main" id="{114BD447-D546-4501-8325-0385E6FC909F}"/>
                  </a:ext>
                </a:extLst>
              </p:cNvPr>
              <p:cNvGrpSpPr/>
              <p:nvPr/>
            </p:nvGrpSpPr>
            <p:grpSpPr>
              <a:xfrm>
                <a:off x="1643460" y="2831304"/>
                <a:ext cx="3165103" cy="900953"/>
                <a:chOff x="1643460" y="3128803"/>
                <a:chExt cx="3165103" cy="900953"/>
              </a:xfrm>
              <a:solidFill>
                <a:schemeClr val="accent2"/>
              </a:solidFill>
            </p:grpSpPr>
            <p:sp>
              <p:nvSpPr>
                <p:cNvPr id="11" name="椭圆 10">
                  <a:extLst>
                    <a:ext uri="{FF2B5EF4-FFF2-40B4-BE49-F238E27FC236}">
                      <a16:creationId xmlns="" xmlns:a16="http://schemas.microsoft.com/office/drawing/2014/main" id="{4C98F1D9-9F2B-4234-9DAB-24BBB383820D}"/>
                    </a:ext>
                  </a:extLst>
                </p:cNvPr>
                <p:cNvSpPr/>
                <p:nvPr/>
              </p:nvSpPr>
              <p:spPr>
                <a:xfrm>
                  <a:off x="164346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心</a:t>
                  </a:r>
                </a:p>
              </p:txBody>
            </p:sp>
            <p:sp>
              <p:nvSpPr>
                <p:cNvPr id="12" name="椭圆 11">
                  <a:extLst>
                    <a:ext uri="{FF2B5EF4-FFF2-40B4-BE49-F238E27FC236}">
                      <a16:creationId xmlns="" xmlns:a16="http://schemas.microsoft.com/office/drawing/2014/main" id="{684CD2D5-66AB-4CB9-BC50-5160BD656029}"/>
                    </a:ext>
                  </a:extLst>
                </p:cNvPr>
                <p:cNvSpPr/>
                <p:nvPr/>
              </p:nvSpPr>
              <p:spPr>
                <a:xfrm>
                  <a:off x="2775535"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理</a:t>
                  </a:r>
                </a:p>
              </p:txBody>
            </p:sp>
            <p:sp>
              <p:nvSpPr>
                <p:cNvPr id="13" name="椭圆 12">
                  <a:extLst>
                    <a:ext uri="{FF2B5EF4-FFF2-40B4-BE49-F238E27FC236}">
                      <a16:creationId xmlns="" xmlns:a16="http://schemas.microsoft.com/office/drawing/2014/main" id="{B41397A2-E3A3-4CB9-9DE7-0C4A8F1146DB}"/>
                    </a:ext>
                  </a:extLst>
                </p:cNvPr>
                <p:cNvSpPr/>
                <p:nvPr/>
              </p:nvSpPr>
              <p:spPr>
                <a:xfrm>
                  <a:off x="3907610" y="3128803"/>
                  <a:ext cx="900953" cy="900953"/>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学</a:t>
                  </a:r>
                </a:p>
              </p:txBody>
            </p:sp>
          </p:grpSp>
          <p:sp>
            <p:nvSpPr>
              <p:cNvPr id="10" name="椭圆 9">
                <a:extLst>
                  <a:ext uri="{FF2B5EF4-FFF2-40B4-BE49-F238E27FC236}">
                    <a16:creationId xmlns="" xmlns:a16="http://schemas.microsoft.com/office/drawing/2014/main" id="{E274E6F2-1BD3-4425-A905-840C6DC33322}"/>
                  </a:ext>
                </a:extLst>
              </p:cNvPr>
              <p:cNvSpPr/>
              <p:nvPr/>
            </p:nvSpPr>
            <p:spPr>
              <a:xfrm>
                <a:off x="511385" y="2831303"/>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会</a:t>
                </a:r>
              </a:p>
            </p:txBody>
          </p:sp>
        </p:grpSp>
        <p:sp>
          <p:nvSpPr>
            <p:cNvPr id="8" name="椭圆 7">
              <a:extLst>
                <a:ext uri="{FF2B5EF4-FFF2-40B4-BE49-F238E27FC236}">
                  <a16:creationId xmlns="" xmlns:a16="http://schemas.microsoft.com/office/drawing/2014/main" id="{196CE49D-916C-4231-9BD2-19823E51B962}"/>
                </a:ext>
              </a:extLst>
            </p:cNvPr>
            <p:cNvSpPr/>
            <p:nvPr/>
          </p:nvSpPr>
          <p:spPr>
            <a:xfrm>
              <a:off x="306410" y="1828002"/>
              <a:ext cx="900953" cy="90095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社</a:t>
              </a:r>
            </a:p>
          </p:txBody>
        </p:sp>
      </p:grpSp>
      <p:grpSp>
        <p:nvGrpSpPr>
          <p:cNvPr id="15" name="组合 14">
            <a:extLst>
              <a:ext uri="{FF2B5EF4-FFF2-40B4-BE49-F238E27FC236}">
                <a16:creationId xmlns="" xmlns:a16="http://schemas.microsoft.com/office/drawing/2014/main" id="{A16D9377-AF6F-4D9E-8CF9-0359FC211BBA}"/>
              </a:ext>
            </a:extLst>
          </p:cNvPr>
          <p:cNvGrpSpPr/>
          <p:nvPr/>
        </p:nvGrpSpPr>
        <p:grpSpPr>
          <a:xfrm>
            <a:off x="733098" y="779255"/>
            <a:ext cx="926894" cy="540585"/>
            <a:chOff x="620553" y="1178992"/>
            <a:chExt cx="1806046" cy="1053325"/>
          </a:xfrm>
        </p:grpSpPr>
        <p:sp>
          <p:nvSpPr>
            <p:cNvPr id="16" name="菱形 15">
              <a:extLst>
                <a:ext uri="{FF2B5EF4-FFF2-40B4-BE49-F238E27FC236}">
                  <a16:creationId xmlns="" xmlns:a16="http://schemas.microsoft.com/office/drawing/2014/main" id="{99D2DADF-4D29-44F3-8063-BCA10D4F4A7C}"/>
                </a:ext>
              </a:extLst>
            </p:cNvPr>
            <p:cNvSpPr/>
            <p:nvPr/>
          </p:nvSpPr>
          <p:spPr>
            <a:xfrm>
              <a:off x="1387412" y="1190737"/>
              <a:ext cx="1039187" cy="103918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noFill/>
                <a:effectLst/>
                <a:uLnTx/>
                <a:uFillTx/>
                <a:latin typeface="等线" panose="020F0502020204030204"/>
                <a:ea typeface="等线" panose="02010600030101010101" pitchFamily="2" charset="-122"/>
                <a:cs typeface="+mn-cs"/>
              </a:endParaRPr>
            </a:p>
          </p:txBody>
        </p:sp>
        <p:sp>
          <p:nvSpPr>
            <p:cNvPr id="17" name="菱形 16">
              <a:extLst>
                <a:ext uri="{FF2B5EF4-FFF2-40B4-BE49-F238E27FC236}">
                  <a16:creationId xmlns="" xmlns:a16="http://schemas.microsoft.com/office/drawing/2014/main" id="{99F9897E-4F23-44D2-ADDA-656C4F9E5BD0}"/>
                </a:ext>
              </a:extLst>
            </p:cNvPr>
            <p:cNvSpPr/>
            <p:nvPr/>
          </p:nvSpPr>
          <p:spPr>
            <a:xfrm>
              <a:off x="620553" y="1178992"/>
              <a:ext cx="1053326" cy="105332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dirty="0">
                <a:ln>
                  <a:noFill/>
                </a:ln>
                <a:solidFill>
                  <a:prstClr val="white"/>
                </a:solidFill>
                <a:effectLst/>
                <a:uLnTx/>
                <a:uFillTx/>
                <a:latin typeface="等线" panose="020F0502020204030204"/>
                <a:ea typeface="等线" panose="02010600030101010101" pitchFamily="2" charset="-122"/>
                <a:cs typeface="+mn-cs"/>
              </a:endParaRPr>
            </a:p>
          </p:txBody>
        </p:sp>
      </p:grpSp>
      <p:pic>
        <p:nvPicPr>
          <p:cNvPr id="18" name="Picture 2">
            <a:hlinkClick r:id="rId2" action="ppaction://hlinkfile"/>
          </p:cNvPr>
          <p:cNvPicPr>
            <a:picLocks noChangeAspect="1" noChangeArrowheads="1"/>
          </p:cNvPicPr>
          <p:nvPr/>
        </p:nvPicPr>
        <p:blipFill>
          <a:blip r:embed="rId3"/>
          <a:srcRect/>
          <a:stretch>
            <a:fillRect/>
          </a:stretch>
        </p:blipFill>
        <p:spPr bwMode="auto">
          <a:xfrm>
            <a:off x="2031873" y="1437627"/>
            <a:ext cx="6947154" cy="4109743"/>
          </a:xfrm>
          <a:prstGeom prst="rect">
            <a:avLst/>
          </a:prstGeom>
          <a:noFill/>
          <a:ln w="9525">
            <a:noFill/>
            <a:miter lim="800000"/>
            <a:headEnd/>
            <a:tailEnd/>
          </a:ln>
          <a:effectLst/>
        </p:spPr>
      </p:pic>
    </p:spTree>
    <p:extLst>
      <p:ext uri="{BB962C8B-B14F-4D97-AF65-F5344CB8AC3E}">
        <p14:creationId xmlns:p14="http://schemas.microsoft.com/office/powerpoint/2010/main" val="854394051"/>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16.xml><?xml version="1.0" encoding="utf-8"?>
<p:tagLst xmlns:a="http://schemas.openxmlformats.org/drawingml/2006/main" xmlns:r="http://schemas.openxmlformats.org/officeDocument/2006/relationships" xmlns:p="http://schemas.openxmlformats.org/presentationml/2006/main">
  <p:tag name="PA" val="v3.2.0"/>
</p:tagLst>
</file>

<file path=ppt/tags/tag17.xml><?xml version="1.0" encoding="utf-8"?>
<p:tagLst xmlns:a="http://schemas.openxmlformats.org/drawingml/2006/main" xmlns:r="http://schemas.openxmlformats.org/officeDocument/2006/relationships" xmlns:p="http://schemas.openxmlformats.org/presentationml/2006/main">
  <p:tag name="PA" val="v3.2.0"/>
</p:tagLst>
</file>

<file path=ppt/tags/tag18.xml><?xml version="1.0" encoding="utf-8"?>
<p:tagLst xmlns:a="http://schemas.openxmlformats.org/drawingml/2006/main" xmlns:r="http://schemas.openxmlformats.org/officeDocument/2006/relationships" xmlns:p="http://schemas.openxmlformats.org/presentationml/2006/main">
  <p:tag name="PA" val="v3.2.0"/>
</p:tagLst>
</file>

<file path=ppt/tags/tag19.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20.xml><?xml version="1.0" encoding="utf-8"?>
<p:tagLst xmlns:a="http://schemas.openxmlformats.org/drawingml/2006/main" xmlns:r="http://schemas.openxmlformats.org/officeDocument/2006/relationships" xmlns:p="http://schemas.openxmlformats.org/presentationml/2006/main">
  <p:tag name="PA" val="v3.2.0"/>
</p:tagLst>
</file>

<file path=ppt/tags/tag21.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社会心理学">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社会心理学" id="{09DFB0CC-3558-40C8-82B0-BDEC34A444CD}" vid="{1330D113-5CF1-4A21-BAD2-ED496E448C04}"/>
    </a:ext>
  </a:ext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1094</TotalTime>
  <Words>3090</Words>
  <Application>Microsoft Office PowerPoint</Application>
  <PresentationFormat>宽屏</PresentationFormat>
  <Paragraphs>380</Paragraphs>
  <Slides>43</Slides>
  <Notes>1</Notes>
  <HiddenSlides>0</HiddenSlides>
  <MMClips>0</MMClips>
  <ScaleCrop>false</ScaleCrop>
  <HeadingPairs>
    <vt:vector size="6" baseType="variant">
      <vt:variant>
        <vt:lpstr>已用的字体</vt:lpstr>
      </vt:variant>
      <vt:variant>
        <vt:i4>12</vt:i4>
      </vt:variant>
      <vt:variant>
        <vt:lpstr>主题</vt:lpstr>
      </vt:variant>
      <vt:variant>
        <vt:i4>3</vt:i4>
      </vt:variant>
      <vt:variant>
        <vt:lpstr>幻灯片标题</vt:lpstr>
      </vt:variant>
      <vt:variant>
        <vt:i4>43</vt:i4>
      </vt:variant>
    </vt:vector>
  </HeadingPairs>
  <TitlesOfParts>
    <vt:vector size="58" baseType="lpstr">
      <vt:lpstr>Roboto</vt:lpstr>
      <vt:lpstr>等线</vt:lpstr>
      <vt:lpstr>等线 Light</vt:lpstr>
      <vt:lpstr>华文楷体</vt:lpstr>
      <vt:lpstr>华文新魏</vt:lpstr>
      <vt:lpstr>华文中宋</vt:lpstr>
      <vt:lpstr>楷体</vt:lpstr>
      <vt:lpstr>宋体</vt:lpstr>
      <vt:lpstr>微软雅黑</vt:lpstr>
      <vt:lpstr>Arial</vt:lpstr>
      <vt:lpstr>Impact</vt:lpstr>
      <vt:lpstr>Times New Roman</vt:lpstr>
      <vt:lpstr>Office 主题​​</vt:lpstr>
      <vt:lpstr>社会心理学</vt:lpstr>
      <vt:lpstr>自定义设计方案</vt:lpstr>
      <vt:lpstr>PowerPoint 演示文稿</vt:lpstr>
      <vt:lpstr>PowerPoint 演示文稿</vt:lpstr>
      <vt:lpstr>PowerPoint 演示文稿</vt:lpstr>
      <vt:lpstr>PowerPoint 演示文稿</vt:lpstr>
      <vt:lpstr>PowerPoint 演示文稿</vt:lpstr>
      <vt:lpstr>布瑞迪的“执行猴”实验 </vt:lpstr>
      <vt:lpstr>布瑞迪的“执行猴”实验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第一节</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vt:lpstr>
      <vt:lpstr>PowerPoint 演示文稿</vt:lpstr>
      <vt:lpstr>PowerPoint 演示文稿</vt:lpstr>
      <vt:lpstr>PowerPoint 演示文稿</vt:lpstr>
      <vt:lpstr>PowerPoint 演示文稿</vt:lpstr>
      <vt:lpstr>PowerPoint 演示文稿</vt:lpstr>
      <vt:lpstr>第三节</vt:lpstr>
      <vt:lpstr>PowerPoint 演示文稿</vt:lpstr>
      <vt:lpstr>PowerPoint 演示文稿</vt:lpstr>
      <vt:lpstr>PowerPoint 演示文稿</vt:lpstr>
      <vt:lpstr>PowerPoint 演示文稿</vt:lpstr>
      <vt:lpstr>PowerPoint 演示文稿</vt:lpstr>
      <vt:lpstr>第四节</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Wang Yuyi</dc:creator>
  <cp:lastModifiedBy>PC</cp:lastModifiedBy>
  <cp:revision>119</cp:revision>
  <dcterms:created xsi:type="dcterms:W3CDTF">2021-12-04T01:25:21Z</dcterms:created>
  <dcterms:modified xsi:type="dcterms:W3CDTF">2024-09-02T23:57:09Z</dcterms:modified>
</cp:coreProperties>
</file>