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9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9" r:id="rId34"/>
    <p:sldId id="289" r:id="rId35"/>
    <p:sldId id="300" r:id="rId36"/>
    <p:sldId id="301" r:id="rId37"/>
    <p:sldId id="302" r:id="rId38"/>
    <p:sldId id="303" r:id="rId39"/>
    <p:sldId id="290" r:id="rId40"/>
    <p:sldId id="291" r:id="rId41"/>
    <p:sldId id="292" r:id="rId42"/>
    <p:sldId id="304" r:id="rId43"/>
    <p:sldId id="293" r:id="rId44"/>
    <p:sldId id="294" r:id="rId45"/>
    <p:sldId id="305" r:id="rId46"/>
    <p:sldId id="295" r:id="rId47"/>
    <p:sldId id="297" r:id="rId4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9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66D9B-04DF-4F6A-B30B-D3A2DC723387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B12AE-83C2-4D32-A240-9B9434EB4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9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B12AE-83C2-4D32-A240-9B9434EB4B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1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2017/10/17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mshelp://windows/?id=c902cf44-35da-46f6-972d-59a8fe05589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371600"/>
            <a:ext cx="8568952" cy="18288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dirty="0"/>
              <a:t>Windows </a:t>
            </a:r>
            <a:r>
              <a:rPr lang="en-US" altLang="zh-CN" dirty="0"/>
              <a:t>7</a:t>
            </a:r>
            <a:r>
              <a:rPr lang="zh-CN" altLang="en-US" dirty="0" smtClean="0"/>
              <a:t>操作系统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0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键盘操作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39552" y="1965920"/>
            <a:ext cx="8280920" cy="4343400"/>
            <a:chOff x="0" y="0"/>
            <a:chExt cx="3640" cy="3164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0" y="0"/>
              <a:ext cx="590" cy="374"/>
              <a:chOff x="0" y="0"/>
              <a:chExt cx="590" cy="374"/>
            </a:xfrm>
          </p:grpSpPr>
          <p:sp>
            <p:nvSpPr>
              <p:cNvPr id="93" name="Rectangle 6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504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组合键</a:t>
                </a:r>
                <a:endParaRPr lang="zh-CN" altLang="en-US" sz="1400" b="1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94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90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590" y="0"/>
              <a:ext cx="1094" cy="374"/>
              <a:chOff x="590" y="0"/>
              <a:chExt cx="1094" cy="374"/>
            </a:xfrm>
          </p:grpSpPr>
          <p:sp>
            <p:nvSpPr>
              <p:cNvPr id="91" name="Rectangle 9"/>
              <p:cNvSpPr>
                <a:spLocks noChangeArrowheads="1"/>
              </p:cNvSpPr>
              <p:nvPr/>
            </p:nvSpPr>
            <p:spPr bwMode="auto">
              <a:xfrm>
                <a:off x="633" y="0"/>
                <a:ext cx="100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功</a:t>
                </a:r>
                <a:r>
                  <a:rPr lang="zh-CN" altLang="en-US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      </a:t>
                </a:r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能</a:t>
                </a:r>
                <a:r>
                  <a:rPr lang="zh-CN" altLang="en-US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    </a:t>
                </a: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92" name="Rectangle 10"/>
              <p:cNvSpPr>
                <a:spLocks noChangeArrowheads="1"/>
              </p:cNvSpPr>
              <p:nvPr/>
            </p:nvSpPr>
            <p:spPr bwMode="auto">
              <a:xfrm>
                <a:off x="590" y="0"/>
                <a:ext cx="109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1684" y="0"/>
              <a:ext cx="662" cy="374"/>
              <a:chOff x="1684" y="0"/>
              <a:chExt cx="662" cy="374"/>
            </a:xfrm>
          </p:grpSpPr>
          <p:sp>
            <p:nvSpPr>
              <p:cNvPr id="89" name="Rectangle 12"/>
              <p:cNvSpPr>
                <a:spLocks noChangeArrowheads="1"/>
              </p:cNvSpPr>
              <p:nvPr/>
            </p:nvSpPr>
            <p:spPr bwMode="auto">
              <a:xfrm>
                <a:off x="1727" y="0"/>
                <a:ext cx="57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组合键</a:t>
                </a:r>
                <a:endParaRPr lang="zh-CN" altLang="en-US" sz="1400" b="1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90" name="Rectangle 13"/>
              <p:cNvSpPr>
                <a:spLocks noChangeArrowheads="1"/>
              </p:cNvSpPr>
              <p:nvPr/>
            </p:nvSpPr>
            <p:spPr bwMode="auto">
              <a:xfrm>
                <a:off x="1684" y="0"/>
                <a:ext cx="66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2346" y="0"/>
              <a:ext cx="1294" cy="374"/>
              <a:chOff x="2346" y="0"/>
              <a:chExt cx="1294" cy="374"/>
            </a:xfrm>
          </p:grpSpPr>
          <p:sp>
            <p:nvSpPr>
              <p:cNvPr id="87" name="Rectangle 15"/>
              <p:cNvSpPr>
                <a:spLocks noChangeArrowheads="1"/>
              </p:cNvSpPr>
              <p:nvPr/>
            </p:nvSpPr>
            <p:spPr bwMode="auto">
              <a:xfrm>
                <a:off x="2389" y="0"/>
                <a:ext cx="120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功</a:t>
                </a:r>
                <a:r>
                  <a:rPr lang="zh-CN" altLang="en-US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      </a:t>
                </a:r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能</a:t>
                </a:r>
                <a:r>
                  <a:rPr lang="zh-CN" altLang="en-US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     </a:t>
                </a: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88" name="Rectangle 16"/>
              <p:cNvSpPr>
                <a:spLocks noChangeArrowheads="1"/>
              </p:cNvSpPr>
              <p:nvPr/>
            </p:nvSpPr>
            <p:spPr bwMode="auto">
              <a:xfrm>
                <a:off x="2346" y="0"/>
                <a:ext cx="129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0" y="374"/>
              <a:ext cx="590" cy="374"/>
              <a:chOff x="0" y="374"/>
              <a:chExt cx="590" cy="374"/>
            </a:xfrm>
          </p:grpSpPr>
          <p:sp>
            <p:nvSpPr>
              <p:cNvPr id="85" name="Rectangle 18"/>
              <p:cNvSpPr>
                <a:spLocks noChangeArrowheads="1"/>
              </p:cNvSpPr>
              <p:nvPr/>
            </p:nvSpPr>
            <p:spPr bwMode="auto">
              <a:xfrm>
                <a:off x="43" y="374"/>
                <a:ext cx="504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Ctrl+Esc</a:t>
                </a: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86" name="Rectangle 19"/>
              <p:cNvSpPr>
                <a:spLocks noChangeArrowheads="1"/>
              </p:cNvSpPr>
              <p:nvPr/>
            </p:nvSpPr>
            <p:spPr bwMode="auto">
              <a:xfrm>
                <a:off x="0" y="374"/>
                <a:ext cx="590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590" y="374"/>
              <a:ext cx="1094" cy="374"/>
              <a:chOff x="590" y="374"/>
              <a:chExt cx="1094" cy="374"/>
            </a:xfrm>
          </p:grpSpPr>
          <p:sp>
            <p:nvSpPr>
              <p:cNvPr id="83" name="Rectangle 21"/>
              <p:cNvSpPr>
                <a:spLocks noChangeArrowheads="1"/>
              </p:cNvSpPr>
              <p:nvPr/>
            </p:nvSpPr>
            <p:spPr bwMode="auto">
              <a:xfrm>
                <a:off x="633" y="374"/>
                <a:ext cx="100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打开</a:t>
                </a:r>
                <a:r>
                  <a:rPr lang="zh-CN" altLang="en-US" sz="1400" b="1">
                    <a:latin typeface="Times New Roman"/>
                    <a:ea typeface="宋体" pitchFamily="2" charset="-122"/>
                  </a:rPr>
                  <a:t>“</a:t>
                </a:r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开始</a:t>
                </a:r>
                <a:r>
                  <a:rPr lang="zh-CN" altLang="en-US" sz="1400" b="1">
                    <a:latin typeface="Times New Roman"/>
                    <a:ea typeface="宋体" pitchFamily="2" charset="-122"/>
                  </a:rPr>
                  <a:t>”</a:t>
                </a:r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菜单</a:t>
                </a:r>
                <a:endParaRPr lang="zh-CN" altLang="en-US" sz="1400" b="1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84" name="Rectangle 22"/>
              <p:cNvSpPr>
                <a:spLocks noChangeArrowheads="1"/>
              </p:cNvSpPr>
              <p:nvPr/>
            </p:nvSpPr>
            <p:spPr bwMode="auto">
              <a:xfrm>
                <a:off x="590" y="374"/>
                <a:ext cx="109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1684" y="374"/>
              <a:ext cx="662" cy="374"/>
              <a:chOff x="1684" y="374"/>
              <a:chExt cx="662" cy="374"/>
            </a:xfrm>
          </p:grpSpPr>
          <p:sp>
            <p:nvSpPr>
              <p:cNvPr id="81" name="Rectangle 24"/>
              <p:cNvSpPr>
                <a:spLocks noChangeArrowheads="1"/>
              </p:cNvSpPr>
              <p:nvPr/>
            </p:nvSpPr>
            <p:spPr bwMode="auto">
              <a:xfrm>
                <a:off x="1727" y="374"/>
                <a:ext cx="57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Alt+F4</a:t>
                </a: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82" name="Rectangle 25"/>
              <p:cNvSpPr>
                <a:spLocks noChangeArrowheads="1"/>
              </p:cNvSpPr>
              <p:nvPr/>
            </p:nvSpPr>
            <p:spPr bwMode="auto">
              <a:xfrm>
                <a:off x="1684" y="374"/>
                <a:ext cx="66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26"/>
            <p:cNvGrpSpPr>
              <a:grpSpLocks/>
            </p:cNvGrpSpPr>
            <p:nvPr/>
          </p:nvGrpSpPr>
          <p:grpSpPr bwMode="auto">
            <a:xfrm>
              <a:off x="2346" y="374"/>
              <a:ext cx="1294" cy="374"/>
              <a:chOff x="2346" y="374"/>
              <a:chExt cx="1294" cy="374"/>
            </a:xfrm>
          </p:grpSpPr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>
                <a:off x="2389" y="374"/>
                <a:ext cx="120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关闭当前窗口</a:t>
                </a:r>
                <a:endParaRPr lang="zh-CN" altLang="en-US" sz="1400" b="1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80" name="Rectangle 28"/>
              <p:cNvSpPr>
                <a:spLocks noChangeArrowheads="1"/>
              </p:cNvSpPr>
              <p:nvPr/>
            </p:nvSpPr>
            <p:spPr bwMode="auto">
              <a:xfrm>
                <a:off x="2346" y="374"/>
                <a:ext cx="129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29"/>
            <p:cNvGrpSpPr>
              <a:grpSpLocks/>
            </p:cNvGrpSpPr>
            <p:nvPr/>
          </p:nvGrpSpPr>
          <p:grpSpPr bwMode="auto">
            <a:xfrm>
              <a:off x="0" y="748"/>
              <a:ext cx="590" cy="374"/>
              <a:chOff x="0" y="748"/>
              <a:chExt cx="590" cy="374"/>
            </a:xfrm>
          </p:grpSpPr>
          <p:sp>
            <p:nvSpPr>
              <p:cNvPr id="77" name="Rectangle 30"/>
              <p:cNvSpPr>
                <a:spLocks noChangeArrowheads="1"/>
              </p:cNvSpPr>
              <p:nvPr/>
            </p:nvSpPr>
            <p:spPr bwMode="auto">
              <a:xfrm>
                <a:off x="43" y="748"/>
                <a:ext cx="504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Enter</a:t>
                </a: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78" name="Rectangle 31"/>
              <p:cNvSpPr>
                <a:spLocks noChangeArrowheads="1"/>
              </p:cNvSpPr>
              <p:nvPr/>
            </p:nvSpPr>
            <p:spPr bwMode="auto">
              <a:xfrm>
                <a:off x="0" y="748"/>
                <a:ext cx="590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32"/>
            <p:cNvGrpSpPr>
              <a:grpSpLocks/>
            </p:cNvGrpSpPr>
            <p:nvPr/>
          </p:nvGrpSpPr>
          <p:grpSpPr bwMode="auto">
            <a:xfrm>
              <a:off x="590" y="748"/>
              <a:ext cx="1094" cy="374"/>
              <a:chOff x="590" y="748"/>
              <a:chExt cx="1094" cy="374"/>
            </a:xfrm>
          </p:grpSpPr>
          <p:sp>
            <p:nvSpPr>
              <p:cNvPr id="75" name="Rectangle 33"/>
              <p:cNvSpPr>
                <a:spLocks noChangeArrowheads="1"/>
              </p:cNvSpPr>
              <p:nvPr/>
            </p:nvSpPr>
            <p:spPr bwMode="auto">
              <a:xfrm>
                <a:off x="633" y="748"/>
                <a:ext cx="100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确认</a:t>
                </a:r>
                <a:endParaRPr lang="zh-CN" altLang="en-US" sz="1400" b="1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76" name="Rectangle 34"/>
              <p:cNvSpPr>
                <a:spLocks noChangeArrowheads="1"/>
              </p:cNvSpPr>
              <p:nvPr/>
            </p:nvSpPr>
            <p:spPr bwMode="auto">
              <a:xfrm>
                <a:off x="590" y="748"/>
                <a:ext cx="109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35"/>
            <p:cNvGrpSpPr>
              <a:grpSpLocks/>
            </p:cNvGrpSpPr>
            <p:nvPr/>
          </p:nvGrpSpPr>
          <p:grpSpPr bwMode="auto">
            <a:xfrm>
              <a:off x="1684" y="748"/>
              <a:ext cx="662" cy="374"/>
              <a:chOff x="1684" y="748"/>
              <a:chExt cx="662" cy="374"/>
            </a:xfrm>
          </p:grpSpPr>
          <p:sp>
            <p:nvSpPr>
              <p:cNvPr id="73" name="Rectangle 36"/>
              <p:cNvSpPr>
                <a:spLocks noChangeArrowheads="1"/>
              </p:cNvSpPr>
              <p:nvPr/>
            </p:nvSpPr>
            <p:spPr bwMode="auto">
              <a:xfrm>
                <a:off x="1727" y="748"/>
                <a:ext cx="57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zh-CN" sz="1400" b="1">
                    <a:solidFill>
                      <a:schemeClr val="accent2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Tab</a:t>
                </a:r>
              </a:p>
              <a:p>
                <a:pPr algn="ctr"/>
                <a:endParaRPr lang="zh-CN" altLang="en-US" sz="1400" b="1">
                  <a:solidFill>
                    <a:schemeClr val="accent2"/>
                  </a:solidFill>
                  <a:ea typeface="宋体" pitchFamily="2" charset="-122"/>
                </a:endParaRPr>
              </a:p>
            </p:txBody>
          </p:sp>
          <p:sp>
            <p:nvSpPr>
              <p:cNvPr id="74" name="Rectangle 37"/>
              <p:cNvSpPr>
                <a:spLocks noChangeArrowheads="1"/>
              </p:cNvSpPr>
              <p:nvPr/>
            </p:nvSpPr>
            <p:spPr bwMode="auto">
              <a:xfrm>
                <a:off x="1684" y="748"/>
                <a:ext cx="66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38"/>
            <p:cNvGrpSpPr>
              <a:grpSpLocks/>
            </p:cNvGrpSpPr>
            <p:nvPr/>
          </p:nvGrpSpPr>
          <p:grpSpPr bwMode="auto">
            <a:xfrm>
              <a:off x="2346" y="748"/>
              <a:ext cx="1294" cy="374"/>
              <a:chOff x="2346" y="748"/>
              <a:chExt cx="1294" cy="374"/>
            </a:xfrm>
          </p:grpSpPr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2389" y="748"/>
                <a:ext cx="120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>
                    <a:solidFill>
                      <a:schemeClr val="accent2"/>
                    </a:solidFill>
                    <a:latin typeface="宋体" pitchFamily="2" charset="-122"/>
                    <a:ea typeface="宋体" pitchFamily="2" charset="-122"/>
                  </a:rPr>
                  <a:t>切换到对话框的下一栏</a:t>
                </a:r>
                <a:endParaRPr lang="zh-CN" altLang="en-US" sz="1400" b="1">
                  <a:solidFill>
                    <a:schemeClr val="accent2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algn="ctr"/>
                <a:endParaRPr lang="zh-CN" altLang="en-US" sz="1400" b="1">
                  <a:solidFill>
                    <a:schemeClr val="accent2"/>
                  </a:solidFill>
                  <a:ea typeface="宋体" pitchFamily="2" charset="-122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2346" y="748"/>
                <a:ext cx="129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" name="Group 41"/>
            <p:cNvGrpSpPr>
              <a:grpSpLocks/>
            </p:cNvGrpSpPr>
            <p:nvPr/>
          </p:nvGrpSpPr>
          <p:grpSpPr bwMode="auto">
            <a:xfrm>
              <a:off x="0" y="1122"/>
              <a:ext cx="590" cy="374"/>
              <a:chOff x="0" y="1122"/>
              <a:chExt cx="590" cy="374"/>
            </a:xfrm>
          </p:grpSpPr>
          <p:sp>
            <p:nvSpPr>
              <p:cNvPr id="69" name="Rectangle 42"/>
              <p:cNvSpPr>
                <a:spLocks noChangeArrowheads="1"/>
              </p:cNvSpPr>
              <p:nvPr/>
            </p:nvSpPr>
            <p:spPr bwMode="auto">
              <a:xfrm>
                <a:off x="43" y="1122"/>
                <a:ext cx="504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Esc</a:t>
                </a: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70" name="Rectangle 43"/>
              <p:cNvSpPr>
                <a:spLocks noChangeArrowheads="1"/>
              </p:cNvSpPr>
              <p:nvPr/>
            </p:nvSpPr>
            <p:spPr bwMode="auto">
              <a:xfrm>
                <a:off x="0" y="1122"/>
                <a:ext cx="590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" name="Group 44"/>
            <p:cNvGrpSpPr>
              <a:grpSpLocks/>
            </p:cNvGrpSpPr>
            <p:nvPr/>
          </p:nvGrpSpPr>
          <p:grpSpPr bwMode="auto">
            <a:xfrm>
              <a:off x="590" y="1122"/>
              <a:ext cx="1094" cy="374"/>
              <a:chOff x="590" y="1122"/>
              <a:chExt cx="1094" cy="374"/>
            </a:xfrm>
          </p:grpSpPr>
          <p:sp>
            <p:nvSpPr>
              <p:cNvPr id="67" name="Rectangle 45"/>
              <p:cNvSpPr>
                <a:spLocks noChangeArrowheads="1"/>
              </p:cNvSpPr>
              <p:nvPr/>
            </p:nvSpPr>
            <p:spPr bwMode="auto">
              <a:xfrm>
                <a:off x="633" y="1122"/>
                <a:ext cx="100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取消</a:t>
                </a:r>
                <a:endParaRPr lang="zh-CN" altLang="en-US" sz="1400" b="1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68" name="Rectangle 46"/>
              <p:cNvSpPr>
                <a:spLocks noChangeArrowheads="1"/>
              </p:cNvSpPr>
              <p:nvPr/>
            </p:nvSpPr>
            <p:spPr bwMode="auto">
              <a:xfrm>
                <a:off x="590" y="1122"/>
                <a:ext cx="109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47"/>
            <p:cNvGrpSpPr>
              <a:grpSpLocks/>
            </p:cNvGrpSpPr>
            <p:nvPr/>
          </p:nvGrpSpPr>
          <p:grpSpPr bwMode="auto">
            <a:xfrm>
              <a:off x="1684" y="1122"/>
              <a:ext cx="662" cy="374"/>
              <a:chOff x="1684" y="1122"/>
              <a:chExt cx="662" cy="374"/>
            </a:xfrm>
          </p:grpSpPr>
          <p:sp>
            <p:nvSpPr>
              <p:cNvPr id="65" name="Rectangle 48"/>
              <p:cNvSpPr>
                <a:spLocks noChangeArrowheads="1"/>
              </p:cNvSpPr>
              <p:nvPr/>
            </p:nvSpPr>
            <p:spPr bwMode="auto">
              <a:xfrm>
                <a:off x="1727" y="1122"/>
                <a:ext cx="57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Shift+Tab</a:t>
                </a: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66" name="Rectangle 49"/>
              <p:cNvSpPr>
                <a:spLocks noChangeArrowheads="1"/>
              </p:cNvSpPr>
              <p:nvPr/>
            </p:nvSpPr>
            <p:spPr bwMode="auto">
              <a:xfrm>
                <a:off x="1684" y="1122"/>
                <a:ext cx="66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0"/>
            <p:cNvGrpSpPr>
              <a:grpSpLocks/>
            </p:cNvGrpSpPr>
            <p:nvPr/>
          </p:nvGrpSpPr>
          <p:grpSpPr bwMode="auto">
            <a:xfrm>
              <a:off x="2346" y="1122"/>
              <a:ext cx="1294" cy="374"/>
              <a:chOff x="2346" y="1122"/>
              <a:chExt cx="1294" cy="374"/>
            </a:xfrm>
          </p:grpSpPr>
          <p:sp>
            <p:nvSpPr>
              <p:cNvPr id="63" name="Rectangle 51"/>
              <p:cNvSpPr>
                <a:spLocks noChangeArrowheads="1"/>
              </p:cNvSpPr>
              <p:nvPr/>
            </p:nvSpPr>
            <p:spPr bwMode="auto">
              <a:xfrm>
                <a:off x="2389" y="1122"/>
                <a:ext cx="120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切换到对话框的上一栏</a:t>
                </a:r>
                <a:endParaRPr lang="zh-CN" altLang="en-US" sz="1400" b="1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64" name="Rectangle 52"/>
              <p:cNvSpPr>
                <a:spLocks noChangeArrowheads="1"/>
              </p:cNvSpPr>
              <p:nvPr/>
            </p:nvSpPr>
            <p:spPr bwMode="auto">
              <a:xfrm>
                <a:off x="2346" y="1122"/>
                <a:ext cx="129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53"/>
            <p:cNvGrpSpPr>
              <a:grpSpLocks/>
            </p:cNvGrpSpPr>
            <p:nvPr/>
          </p:nvGrpSpPr>
          <p:grpSpPr bwMode="auto">
            <a:xfrm>
              <a:off x="0" y="1496"/>
              <a:ext cx="590" cy="374"/>
              <a:chOff x="0" y="1496"/>
              <a:chExt cx="590" cy="374"/>
            </a:xfrm>
          </p:grpSpPr>
          <p:sp>
            <p:nvSpPr>
              <p:cNvPr id="61" name="Rectangle 54"/>
              <p:cNvSpPr>
                <a:spLocks noChangeArrowheads="1"/>
              </p:cNvSpPr>
              <p:nvPr/>
            </p:nvSpPr>
            <p:spPr bwMode="auto">
              <a:xfrm>
                <a:off x="43" y="1496"/>
                <a:ext cx="504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Ctrl+&lt;</a:t>
                </a:r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空格</a:t>
                </a:r>
                <a:r>
                  <a:rPr lang="zh-CN" altLang="en-US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&gt;</a:t>
                </a: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62" name="Rectangle 55"/>
              <p:cNvSpPr>
                <a:spLocks noChangeArrowheads="1"/>
              </p:cNvSpPr>
              <p:nvPr/>
            </p:nvSpPr>
            <p:spPr bwMode="auto">
              <a:xfrm>
                <a:off x="0" y="1496"/>
                <a:ext cx="590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56"/>
            <p:cNvGrpSpPr>
              <a:grpSpLocks/>
            </p:cNvGrpSpPr>
            <p:nvPr/>
          </p:nvGrpSpPr>
          <p:grpSpPr bwMode="auto">
            <a:xfrm>
              <a:off x="590" y="1496"/>
              <a:ext cx="1094" cy="374"/>
              <a:chOff x="590" y="1496"/>
              <a:chExt cx="1094" cy="374"/>
            </a:xfrm>
          </p:grpSpPr>
          <p:sp>
            <p:nvSpPr>
              <p:cNvPr id="59" name="Rectangle 57"/>
              <p:cNvSpPr>
                <a:spLocks noChangeArrowheads="1"/>
              </p:cNvSpPr>
              <p:nvPr/>
            </p:nvSpPr>
            <p:spPr bwMode="auto">
              <a:xfrm>
                <a:off x="633" y="1496"/>
                <a:ext cx="100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启动或关闭输入法</a:t>
                </a:r>
                <a:endParaRPr lang="zh-CN" altLang="en-US" sz="1400" b="1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60" name="Rectangle 58"/>
              <p:cNvSpPr>
                <a:spLocks noChangeArrowheads="1"/>
              </p:cNvSpPr>
              <p:nvPr/>
            </p:nvSpPr>
            <p:spPr bwMode="auto">
              <a:xfrm>
                <a:off x="590" y="1496"/>
                <a:ext cx="109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59"/>
            <p:cNvGrpSpPr>
              <a:grpSpLocks/>
            </p:cNvGrpSpPr>
            <p:nvPr/>
          </p:nvGrpSpPr>
          <p:grpSpPr bwMode="auto">
            <a:xfrm>
              <a:off x="1684" y="1496"/>
              <a:ext cx="662" cy="374"/>
              <a:chOff x="1684" y="1496"/>
              <a:chExt cx="662" cy="374"/>
            </a:xfrm>
          </p:grpSpPr>
          <p:sp>
            <p:nvSpPr>
              <p:cNvPr id="57" name="Rectangle 60"/>
              <p:cNvSpPr>
                <a:spLocks noChangeArrowheads="1"/>
              </p:cNvSpPr>
              <p:nvPr/>
            </p:nvSpPr>
            <p:spPr bwMode="auto">
              <a:xfrm>
                <a:off x="1727" y="1496"/>
                <a:ext cx="57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Shift+&lt;</a:t>
                </a:r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空格</a:t>
                </a:r>
                <a:r>
                  <a:rPr lang="zh-CN" altLang="en-US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&gt;</a:t>
                </a: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58" name="Rectangle 61"/>
              <p:cNvSpPr>
                <a:spLocks noChangeArrowheads="1"/>
              </p:cNvSpPr>
              <p:nvPr/>
            </p:nvSpPr>
            <p:spPr bwMode="auto">
              <a:xfrm>
                <a:off x="1684" y="1496"/>
                <a:ext cx="66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62"/>
            <p:cNvGrpSpPr>
              <a:grpSpLocks/>
            </p:cNvGrpSpPr>
            <p:nvPr/>
          </p:nvGrpSpPr>
          <p:grpSpPr bwMode="auto">
            <a:xfrm>
              <a:off x="2346" y="1496"/>
              <a:ext cx="1294" cy="374"/>
              <a:chOff x="2346" y="1496"/>
              <a:chExt cx="1294" cy="374"/>
            </a:xfrm>
          </p:grpSpPr>
          <p:sp>
            <p:nvSpPr>
              <p:cNvPr id="55" name="Rectangle 63"/>
              <p:cNvSpPr>
                <a:spLocks noChangeArrowheads="1"/>
              </p:cNvSpPr>
              <p:nvPr/>
            </p:nvSpPr>
            <p:spPr bwMode="auto">
              <a:xfrm>
                <a:off x="2389" y="1496"/>
                <a:ext cx="120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 dirty="0">
                    <a:latin typeface="宋体" pitchFamily="2" charset="-122"/>
                    <a:ea typeface="宋体" pitchFamily="2" charset="-122"/>
                  </a:rPr>
                  <a:t>半角</a:t>
                </a:r>
                <a:r>
                  <a:rPr lang="zh-CN" altLang="en-US" sz="1400" b="1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</a:t>
                </a:r>
                <a:r>
                  <a:rPr lang="zh-CN" altLang="en-US" sz="1400" b="1" dirty="0">
                    <a:latin typeface="宋体" pitchFamily="2" charset="-122"/>
                    <a:ea typeface="宋体" pitchFamily="2" charset="-122"/>
                  </a:rPr>
                  <a:t>全角状态的切换</a:t>
                </a:r>
                <a:endParaRPr lang="zh-CN" altLang="en-US" sz="14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algn="ctr"/>
                <a:endParaRPr lang="zh-CN" altLang="en-US" sz="1400" b="1" dirty="0">
                  <a:ea typeface="宋体" pitchFamily="2" charset="-122"/>
                </a:endParaRPr>
              </a:p>
            </p:txBody>
          </p:sp>
          <p:sp>
            <p:nvSpPr>
              <p:cNvPr id="56" name="Rectangle 64"/>
              <p:cNvSpPr>
                <a:spLocks noChangeArrowheads="1"/>
              </p:cNvSpPr>
              <p:nvPr/>
            </p:nvSpPr>
            <p:spPr bwMode="auto">
              <a:xfrm>
                <a:off x="2346" y="1496"/>
                <a:ext cx="129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65"/>
            <p:cNvGrpSpPr>
              <a:grpSpLocks/>
            </p:cNvGrpSpPr>
            <p:nvPr/>
          </p:nvGrpSpPr>
          <p:grpSpPr bwMode="auto">
            <a:xfrm>
              <a:off x="0" y="1870"/>
              <a:ext cx="590" cy="374"/>
              <a:chOff x="0" y="1870"/>
              <a:chExt cx="590" cy="374"/>
            </a:xfrm>
          </p:grpSpPr>
          <p:sp>
            <p:nvSpPr>
              <p:cNvPr id="53" name="Rectangle 66"/>
              <p:cNvSpPr>
                <a:spLocks noChangeArrowheads="1"/>
              </p:cNvSpPr>
              <p:nvPr/>
            </p:nvSpPr>
            <p:spPr bwMode="auto">
              <a:xfrm>
                <a:off x="43" y="1870"/>
                <a:ext cx="504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zh-CN" sz="1400" b="1">
                    <a:solidFill>
                      <a:schemeClr val="accent2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Ctrl+Shift</a:t>
                </a:r>
              </a:p>
              <a:p>
                <a:pPr algn="ctr"/>
                <a:endParaRPr lang="zh-CN" altLang="en-US" sz="1400" b="1">
                  <a:solidFill>
                    <a:schemeClr val="accent2"/>
                  </a:solidFill>
                  <a:ea typeface="宋体" pitchFamily="2" charset="-122"/>
                </a:endParaRPr>
              </a:p>
            </p:txBody>
          </p:sp>
          <p:sp>
            <p:nvSpPr>
              <p:cNvPr id="54" name="Rectangle 67"/>
              <p:cNvSpPr>
                <a:spLocks noChangeArrowheads="1"/>
              </p:cNvSpPr>
              <p:nvPr/>
            </p:nvSpPr>
            <p:spPr bwMode="auto">
              <a:xfrm>
                <a:off x="0" y="1870"/>
                <a:ext cx="590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68"/>
            <p:cNvGrpSpPr>
              <a:grpSpLocks/>
            </p:cNvGrpSpPr>
            <p:nvPr/>
          </p:nvGrpSpPr>
          <p:grpSpPr bwMode="auto">
            <a:xfrm>
              <a:off x="590" y="1870"/>
              <a:ext cx="1094" cy="374"/>
              <a:chOff x="590" y="1870"/>
              <a:chExt cx="1094" cy="374"/>
            </a:xfrm>
          </p:grpSpPr>
          <p:sp>
            <p:nvSpPr>
              <p:cNvPr id="51" name="Rectangle 69"/>
              <p:cNvSpPr>
                <a:spLocks noChangeArrowheads="1"/>
              </p:cNvSpPr>
              <p:nvPr/>
            </p:nvSpPr>
            <p:spPr bwMode="auto">
              <a:xfrm>
                <a:off x="633" y="1870"/>
                <a:ext cx="100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>
                    <a:solidFill>
                      <a:schemeClr val="accent2"/>
                    </a:solidFill>
                    <a:latin typeface="宋体" pitchFamily="2" charset="-122"/>
                    <a:ea typeface="宋体" pitchFamily="2" charset="-122"/>
                  </a:rPr>
                  <a:t>中文输入法的切换</a:t>
                </a:r>
                <a:endParaRPr lang="zh-CN" altLang="en-US" sz="1400" b="1">
                  <a:solidFill>
                    <a:schemeClr val="accent2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algn="ctr"/>
                <a:endParaRPr lang="zh-CN" altLang="en-US" sz="1400" b="1">
                  <a:solidFill>
                    <a:schemeClr val="accent2"/>
                  </a:solidFill>
                  <a:ea typeface="宋体" pitchFamily="2" charset="-122"/>
                </a:endParaRPr>
              </a:p>
            </p:txBody>
          </p:sp>
          <p:sp>
            <p:nvSpPr>
              <p:cNvPr id="52" name="Rectangle 70"/>
              <p:cNvSpPr>
                <a:spLocks noChangeArrowheads="1"/>
              </p:cNvSpPr>
              <p:nvPr/>
            </p:nvSpPr>
            <p:spPr bwMode="auto">
              <a:xfrm>
                <a:off x="590" y="1870"/>
                <a:ext cx="109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" name="Group 71"/>
            <p:cNvGrpSpPr>
              <a:grpSpLocks/>
            </p:cNvGrpSpPr>
            <p:nvPr/>
          </p:nvGrpSpPr>
          <p:grpSpPr bwMode="auto">
            <a:xfrm>
              <a:off x="1684" y="1870"/>
              <a:ext cx="662" cy="374"/>
              <a:chOff x="1684" y="1870"/>
              <a:chExt cx="662" cy="374"/>
            </a:xfrm>
          </p:grpSpPr>
          <p:sp>
            <p:nvSpPr>
              <p:cNvPr id="49" name="Rectangle 72"/>
              <p:cNvSpPr>
                <a:spLocks noChangeArrowheads="1"/>
              </p:cNvSpPr>
              <p:nvPr/>
            </p:nvSpPr>
            <p:spPr bwMode="auto">
              <a:xfrm>
                <a:off x="1727" y="1870"/>
                <a:ext cx="57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zh-CN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Ctrl+.(</a:t>
                </a:r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小数点</a:t>
                </a:r>
                <a:r>
                  <a:rPr lang="zh-CN" altLang="en-US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)</a:t>
                </a: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50" name="Rectangle 73"/>
              <p:cNvSpPr>
                <a:spLocks noChangeArrowheads="1"/>
              </p:cNvSpPr>
              <p:nvPr/>
            </p:nvSpPr>
            <p:spPr bwMode="auto">
              <a:xfrm>
                <a:off x="1684" y="1870"/>
                <a:ext cx="662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" name="Group 74"/>
            <p:cNvGrpSpPr>
              <a:grpSpLocks/>
            </p:cNvGrpSpPr>
            <p:nvPr/>
          </p:nvGrpSpPr>
          <p:grpSpPr bwMode="auto">
            <a:xfrm>
              <a:off x="2346" y="1870"/>
              <a:ext cx="1294" cy="374"/>
              <a:chOff x="2346" y="1870"/>
              <a:chExt cx="1294" cy="374"/>
            </a:xfrm>
          </p:grpSpPr>
          <p:sp>
            <p:nvSpPr>
              <p:cNvPr id="47" name="Rectangle 75"/>
              <p:cNvSpPr>
                <a:spLocks noChangeArrowheads="1"/>
              </p:cNvSpPr>
              <p:nvPr/>
            </p:nvSpPr>
            <p:spPr bwMode="auto">
              <a:xfrm>
                <a:off x="2389" y="1870"/>
                <a:ext cx="1208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中</a:t>
                </a:r>
                <a:r>
                  <a:rPr lang="zh-CN" altLang="en-US" sz="1400" b="1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/</a:t>
                </a:r>
                <a:r>
                  <a:rPr lang="zh-CN" altLang="en-US" sz="1400" b="1">
                    <a:latin typeface="宋体" pitchFamily="2" charset="-122"/>
                    <a:ea typeface="宋体" pitchFamily="2" charset="-122"/>
                  </a:rPr>
                  <a:t>英文标点符号的切换</a:t>
                </a:r>
                <a:endParaRPr lang="zh-CN" altLang="en-US" sz="1400" b="1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48" name="Rectangle 76"/>
              <p:cNvSpPr>
                <a:spLocks noChangeArrowheads="1"/>
              </p:cNvSpPr>
              <p:nvPr/>
            </p:nvSpPr>
            <p:spPr bwMode="auto">
              <a:xfrm>
                <a:off x="2346" y="1870"/>
                <a:ext cx="1294" cy="374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" name="Group 77"/>
            <p:cNvGrpSpPr>
              <a:grpSpLocks/>
            </p:cNvGrpSpPr>
            <p:nvPr/>
          </p:nvGrpSpPr>
          <p:grpSpPr bwMode="auto">
            <a:xfrm>
              <a:off x="0" y="2244"/>
              <a:ext cx="590" cy="460"/>
              <a:chOff x="0" y="2244"/>
              <a:chExt cx="590" cy="460"/>
            </a:xfrm>
          </p:grpSpPr>
          <p:sp>
            <p:nvSpPr>
              <p:cNvPr id="45" name="Rectangle 78"/>
              <p:cNvSpPr>
                <a:spLocks noChangeArrowheads="1"/>
              </p:cNvSpPr>
              <p:nvPr/>
            </p:nvSpPr>
            <p:spPr bwMode="auto">
              <a:xfrm>
                <a:off x="43" y="2244"/>
                <a:ext cx="504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zh-CN" sz="1400" b="1">
                    <a:solidFill>
                      <a:schemeClr val="accent2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PrintScreen</a:t>
                </a:r>
              </a:p>
              <a:p>
                <a:pPr algn="ctr"/>
                <a:endParaRPr lang="zh-CN" altLang="en-US" sz="1400" b="1">
                  <a:solidFill>
                    <a:schemeClr val="accent2"/>
                  </a:solidFill>
                  <a:ea typeface="宋体" pitchFamily="2" charset="-122"/>
                </a:endParaRPr>
              </a:p>
            </p:txBody>
          </p:sp>
          <p:sp>
            <p:nvSpPr>
              <p:cNvPr id="46" name="Rectangle 79"/>
              <p:cNvSpPr>
                <a:spLocks noChangeArrowheads="1"/>
              </p:cNvSpPr>
              <p:nvPr/>
            </p:nvSpPr>
            <p:spPr bwMode="auto">
              <a:xfrm>
                <a:off x="0" y="2244"/>
                <a:ext cx="590" cy="46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" name="Group 80"/>
            <p:cNvGrpSpPr>
              <a:grpSpLocks/>
            </p:cNvGrpSpPr>
            <p:nvPr/>
          </p:nvGrpSpPr>
          <p:grpSpPr bwMode="auto">
            <a:xfrm>
              <a:off x="590" y="2244"/>
              <a:ext cx="1094" cy="460"/>
              <a:chOff x="590" y="2244"/>
              <a:chExt cx="1094" cy="460"/>
            </a:xfrm>
          </p:grpSpPr>
          <p:sp>
            <p:nvSpPr>
              <p:cNvPr id="43" name="Rectangle 81"/>
              <p:cNvSpPr>
                <a:spLocks noChangeArrowheads="1"/>
              </p:cNvSpPr>
              <p:nvPr/>
            </p:nvSpPr>
            <p:spPr bwMode="auto">
              <a:xfrm>
                <a:off x="633" y="2244"/>
                <a:ext cx="1008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>
                    <a:solidFill>
                      <a:schemeClr val="accent2"/>
                    </a:solidFill>
                    <a:latin typeface="宋体" pitchFamily="2" charset="-122"/>
                    <a:ea typeface="宋体" pitchFamily="2" charset="-122"/>
                  </a:rPr>
                  <a:t>复制整个屏幕内容到剪贴板</a:t>
                </a:r>
                <a:endParaRPr lang="zh-CN" altLang="en-US" sz="1400" b="1">
                  <a:solidFill>
                    <a:schemeClr val="accent2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algn="ctr"/>
                <a:endParaRPr lang="zh-CN" altLang="en-US" sz="1400" b="1">
                  <a:solidFill>
                    <a:schemeClr val="accent2"/>
                  </a:solidFill>
                  <a:ea typeface="宋体" pitchFamily="2" charset="-122"/>
                </a:endParaRPr>
              </a:p>
            </p:txBody>
          </p:sp>
          <p:sp>
            <p:nvSpPr>
              <p:cNvPr id="44" name="Rectangle 82"/>
              <p:cNvSpPr>
                <a:spLocks noChangeArrowheads="1"/>
              </p:cNvSpPr>
              <p:nvPr/>
            </p:nvSpPr>
            <p:spPr bwMode="auto">
              <a:xfrm>
                <a:off x="590" y="2244"/>
                <a:ext cx="1094" cy="46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" name="Group 83"/>
            <p:cNvGrpSpPr>
              <a:grpSpLocks/>
            </p:cNvGrpSpPr>
            <p:nvPr/>
          </p:nvGrpSpPr>
          <p:grpSpPr bwMode="auto">
            <a:xfrm>
              <a:off x="1684" y="2244"/>
              <a:ext cx="662" cy="460"/>
              <a:chOff x="1684" y="2244"/>
              <a:chExt cx="662" cy="460"/>
            </a:xfrm>
          </p:grpSpPr>
          <p:sp>
            <p:nvSpPr>
              <p:cNvPr id="41" name="Rectangle 84"/>
              <p:cNvSpPr>
                <a:spLocks noChangeArrowheads="1"/>
              </p:cNvSpPr>
              <p:nvPr/>
            </p:nvSpPr>
            <p:spPr bwMode="auto">
              <a:xfrm>
                <a:off x="1727" y="2244"/>
                <a:ext cx="576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zh-CN" sz="1400" b="1">
                    <a:solidFill>
                      <a:schemeClr val="accent2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Alt+PrintScreen</a:t>
                </a:r>
              </a:p>
              <a:p>
                <a:pPr algn="ctr"/>
                <a:endParaRPr lang="zh-CN" altLang="en-US" sz="1400" b="1">
                  <a:solidFill>
                    <a:schemeClr val="accent2"/>
                  </a:solidFill>
                  <a:ea typeface="宋体" pitchFamily="2" charset="-122"/>
                </a:endParaRPr>
              </a:p>
            </p:txBody>
          </p:sp>
          <p:sp>
            <p:nvSpPr>
              <p:cNvPr id="42" name="Rectangle 85"/>
              <p:cNvSpPr>
                <a:spLocks noChangeArrowheads="1"/>
              </p:cNvSpPr>
              <p:nvPr/>
            </p:nvSpPr>
            <p:spPr bwMode="auto">
              <a:xfrm>
                <a:off x="1684" y="2244"/>
                <a:ext cx="662" cy="46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" name="Group 86"/>
            <p:cNvGrpSpPr>
              <a:grpSpLocks/>
            </p:cNvGrpSpPr>
            <p:nvPr/>
          </p:nvGrpSpPr>
          <p:grpSpPr bwMode="auto">
            <a:xfrm>
              <a:off x="2346" y="2244"/>
              <a:ext cx="1294" cy="460"/>
              <a:chOff x="2346" y="2244"/>
              <a:chExt cx="1294" cy="460"/>
            </a:xfrm>
          </p:grpSpPr>
          <p:sp>
            <p:nvSpPr>
              <p:cNvPr id="39" name="Rectangle 87"/>
              <p:cNvSpPr>
                <a:spLocks noChangeArrowheads="1"/>
              </p:cNvSpPr>
              <p:nvPr/>
            </p:nvSpPr>
            <p:spPr bwMode="auto">
              <a:xfrm>
                <a:off x="2389" y="2244"/>
                <a:ext cx="1208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>
                    <a:solidFill>
                      <a:schemeClr val="accent2"/>
                    </a:solidFill>
                    <a:latin typeface="宋体" pitchFamily="2" charset="-122"/>
                    <a:ea typeface="宋体" pitchFamily="2" charset="-122"/>
                  </a:rPr>
                  <a:t>将活动窗口内容复制到剪贴板</a:t>
                </a:r>
                <a:endParaRPr lang="zh-CN" altLang="en-US" sz="1400" b="1">
                  <a:solidFill>
                    <a:schemeClr val="accent2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algn="ctr"/>
                <a:endParaRPr lang="zh-CN" altLang="en-US" sz="1400" b="1">
                  <a:ea typeface="宋体" pitchFamily="2" charset="-122"/>
                </a:endParaRPr>
              </a:p>
            </p:txBody>
          </p:sp>
          <p:sp>
            <p:nvSpPr>
              <p:cNvPr id="40" name="Rectangle 88"/>
              <p:cNvSpPr>
                <a:spLocks noChangeArrowheads="1"/>
              </p:cNvSpPr>
              <p:nvPr/>
            </p:nvSpPr>
            <p:spPr bwMode="auto">
              <a:xfrm>
                <a:off x="2346" y="2244"/>
                <a:ext cx="1294" cy="46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" name="Group 89"/>
            <p:cNvGrpSpPr>
              <a:grpSpLocks/>
            </p:cNvGrpSpPr>
            <p:nvPr/>
          </p:nvGrpSpPr>
          <p:grpSpPr bwMode="auto">
            <a:xfrm>
              <a:off x="0" y="2704"/>
              <a:ext cx="590" cy="460"/>
              <a:chOff x="0" y="2704"/>
              <a:chExt cx="590" cy="460"/>
            </a:xfrm>
          </p:grpSpPr>
          <p:sp>
            <p:nvSpPr>
              <p:cNvPr id="37" name="Rectangle 90"/>
              <p:cNvSpPr>
                <a:spLocks noChangeArrowheads="1"/>
              </p:cNvSpPr>
              <p:nvPr/>
            </p:nvSpPr>
            <p:spPr bwMode="auto">
              <a:xfrm>
                <a:off x="43" y="2704"/>
                <a:ext cx="504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en-US" altLang="zh-CN" sz="1400" b="1">
                    <a:solidFill>
                      <a:schemeClr val="accent2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Ctrl+Alt+Del</a:t>
                </a:r>
              </a:p>
              <a:p>
                <a:pPr algn="ctr"/>
                <a:endParaRPr lang="zh-CN" altLang="en-US" sz="1400" b="1">
                  <a:solidFill>
                    <a:schemeClr val="accent2"/>
                  </a:solidFill>
                  <a:ea typeface="宋体" pitchFamily="2" charset="-122"/>
                </a:endParaRPr>
              </a:p>
            </p:txBody>
          </p:sp>
          <p:sp>
            <p:nvSpPr>
              <p:cNvPr id="38" name="Rectangle 91"/>
              <p:cNvSpPr>
                <a:spLocks noChangeArrowheads="1"/>
              </p:cNvSpPr>
              <p:nvPr/>
            </p:nvSpPr>
            <p:spPr bwMode="auto">
              <a:xfrm>
                <a:off x="0" y="2704"/>
                <a:ext cx="590" cy="46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" name="Group 92"/>
            <p:cNvGrpSpPr>
              <a:grpSpLocks/>
            </p:cNvGrpSpPr>
            <p:nvPr/>
          </p:nvGrpSpPr>
          <p:grpSpPr bwMode="auto">
            <a:xfrm>
              <a:off x="590" y="2704"/>
              <a:ext cx="3050" cy="460"/>
              <a:chOff x="590" y="2704"/>
              <a:chExt cx="3050" cy="460"/>
            </a:xfrm>
          </p:grpSpPr>
          <p:sp>
            <p:nvSpPr>
              <p:cNvPr id="35" name="Rectangle 93"/>
              <p:cNvSpPr>
                <a:spLocks noChangeArrowheads="1"/>
              </p:cNvSpPr>
              <p:nvPr/>
            </p:nvSpPr>
            <p:spPr bwMode="auto">
              <a:xfrm>
                <a:off x="633" y="2704"/>
                <a:ext cx="2964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lang="zh-CN" altLang="en-US" sz="1400" b="1">
                    <a:solidFill>
                      <a:schemeClr val="accent2"/>
                    </a:solidFill>
                    <a:latin typeface="宋体" pitchFamily="2" charset="-122"/>
                    <a:ea typeface="宋体" pitchFamily="2" charset="-122"/>
                  </a:rPr>
                  <a:t>打开</a:t>
                </a:r>
                <a:r>
                  <a:rPr lang="zh-CN" altLang="en-US" sz="1400" b="1">
                    <a:solidFill>
                      <a:schemeClr val="accent2"/>
                    </a:solidFill>
                    <a:latin typeface="Times New Roman"/>
                    <a:ea typeface="宋体" pitchFamily="2" charset="-122"/>
                  </a:rPr>
                  <a:t>“</a:t>
                </a:r>
                <a:r>
                  <a:rPr lang="zh-CN" altLang="en-US" sz="1400" b="1">
                    <a:solidFill>
                      <a:schemeClr val="accent2"/>
                    </a:solidFill>
                    <a:latin typeface="宋体" pitchFamily="2" charset="-122"/>
                    <a:ea typeface="宋体" pitchFamily="2" charset="-122"/>
                  </a:rPr>
                  <a:t>任务管理器</a:t>
                </a:r>
                <a:r>
                  <a:rPr lang="zh-CN" altLang="en-US" sz="1400" b="1">
                    <a:solidFill>
                      <a:schemeClr val="accent2"/>
                    </a:solidFill>
                    <a:latin typeface="Times New Roman"/>
                    <a:ea typeface="宋体" pitchFamily="2" charset="-122"/>
                  </a:rPr>
                  <a:t>”</a:t>
                </a:r>
                <a:r>
                  <a:rPr lang="zh-CN" altLang="en-US" sz="1400" b="1">
                    <a:solidFill>
                      <a:schemeClr val="accent2"/>
                    </a:solidFill>
                    <a:latin typeface="宋体" pitchFamily="2" charset="-122"/>
                    <a:ea typeface="宋体" pitchFamily="2" charset="-122"/>
                  </a:rPr>
                  <a:t>，以供任务管理。例如，可强制结束某个应用程序的运行。连续两次按此组合键，将重新启动系统</a:t>
                </a:r>
                <a:endParaRPr lang="zh-CN" altLang="en-US" sz="1400" b="1">
                  <a:solidFill>
                    <a:schemeClr val="accent2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  <a:p>
                <a:pPr algn="ctr"/>
                <a:endParaRPr lang="zh-CN" altLang="en-US" sz="1400" b="1">
                  <a:solidFill>
                    <a:schemeClr val="accent2"/>
                  </a:solidFill>
                  <a:ea typeface="宋体" pitchFamily="2" charset="-122"/>
                </a:endParaRPr>
              </a:p>
            </p:txBody>
          </p:sp>
          <p:sp>
            <p:nvSpPr>
              <p:cNvPr id="36" name="Rectangle 94"/>
              <p:cNvSpPr>
                <a:spLocks noChangeArrowheads="1"/>
              </p:cNvSpPr>
              <p:nvPr/>
            </p:nvSpPr>
            <p:spPr bwMode="auto">
              <a:xfrm>
                <a:off x="590" y="2704"/>
                <a:ext cx="3050" cy="46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86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窗口</a:t>
            </a:r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88" y="1916832"/>
            <a:ext cx="833360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窗口操作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移动窗口</a:t>
            </a:r>
            <a:endParaRPr lang="en-US" altLang="zh-CN" dirty="0" smtClean="0"/>
          </a:p>
          <a:p>
            <a:r>
              <a:rPr lang="zh-CN" altLang="en-US" dirty="0" smtClean="0"/>
              <a:t>改变窗口大小</a:t>
            </a:r>
            <a:endParaRPr lang="en-US" altLang="zh-CN" dirty="0" smtClean="0"/>
          </a:p>
          <a:p>
            <a:r>
              <a:rPr lang="zh-CN" altLang="en-US" dirty="0" smtClean="0"/>
              <a:t>排列窗口</a:t>
            </a:r>
            <a:endParaRPr lang="en-US" altLang="zh-CN" dirty="0" smtClean="0"/>
          </a:p>
          <a:p>
            <a:pPr lvl="1"/>
            <a:r>
              <a:rPr lang="zh-CN" altLang="en-US" dirty="0"/>
              <a:t>层叠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pPr lvl="1"/>
            <a:r>
              <a:rPr lang="zh-CN" altLang="en-US" dirty="0"/>
              <a:t>横向平铺</a:t>
            </a:r>
            <a:r>
              <a:rPr lang="zh-CN" altLang="en-US" dirty="0" smtClean="0"/>
              <a:t>窗口</a:t>
            </a:r>
            <a:endParaRPr lang="en-US" altLang="zh-CN" dirty="0" smtClean="0"/>
          </a:p>
          <a:p>
            <a:pPr lvl="1"/>
            <a:r>
              <a:rPr lang="zh-CN" altLang="en-US" dirty="0"/>
              <a:t>纵向平铺窗口</a:t>
            </a:r>
            <a:endParaRPr lang="en-US" altLang="zh-CN" dirty="0" smtClean="0"/>
          </a:p>
          <a:p>
            <a:r>
              <a:rPr lang="zh-CN" altLang="en-US" dirty="0" smtClean="0"/>
              <a:t>窗口之间的切换</a:t>
            </a:r>
            <a:endParaRPr lang="en-US" altLang="zh-CN" dirty="0" smtClean="0"/>
          </a:p>
          <a:p>
            <a:r>
              <a:rPr lang="zh-CN" altLang="en-US" dirty="0" smtClean="0"/>
              <a:t>关闭窗口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6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菜单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686800" cy="4389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菜单提供了应用程序的各种功能选项命令，通过菜单命令可以对窗口中的</a:t>
            </a:r>
            <a:r>
              <a:rPr lang="zh-CN" altLang="en-US" dirty="0" smtClean="0"/>
              <a:t>对象进行</a:t>
            </a:r>
            <a:r>
              <a:rPr lang="zh-CN" altLang="en-US" dirty="0"/>
              <a:t>各种操作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采用折叠方式</a:t>
            </a:r>
            <a:endParaRPr lang="en-US" altLang="zh-CN" dirty="0" smtClean="0"/>
          </a:p>
          <a:p>
            <a:r>
              <a:rPr lang="zh-CN" altLang="en-US" dirty="0" smtClean="0"/>
              <a:t>命令项两侧的标记约定</a:t>
            </a:r>
            <a:endParaRPr lang="en-US" altLang="zh-CN" dirty="0" smtClean="0"/>
          </a:p>
          <a:p>
            <a:pPr lvl="1"/>
            <a:r>
              <a:rPr lang="zh-CN" altLang="en-US" dirty="0"/>
              <a:t>变</a:t>
            </a:r>
            <a:r>
              <a:rPr lang="zh-CN" altLang="en-US" dirty="0" smtClean="0"/>
              <a:t>灰标记</a:t>
            </a:r>
            <a:endParaRPr lang="en-US" altLang="zh-CN" dirty="0" smtClean="0"/>
          </a:p>
          <a:p>
            <a:pPr lvl="1"/>
            <a:r>
              <a:rPr lang="zh-CN" altLang="en-US" dirty="0"/>
              <a:t>选中标记（√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省略标记（</a:t>
            </a:r>
            <a:r>
              <a:rPr lang="en-US" dirty="0"/>
              <a:t>…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级联标记（</a:t>
            </a:r>
            <a:r>
              <a:rPr lang="en-US" dirty="0">
                <a:sym typeface="Webdings"/>
              </a:rPr>
              <a:t>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快捷键</a:t>
            </a:r>
            <a:r>
              <a:rPr lang="zh-CN" altLang="en-US" dirty="0" smtClean="0"/>
              <a:t>标记</a:t>
            </a:r>
            <a:endParaRPr lang="en-US" altLang="zh-CN" dirty="0" smtClean="0"/>
          </a:p>
          <a:p>
            <a:pPr lvl="1"/>
            <a:r>
              <a:rPr lang="zh-CN" altLang="en-US" dirty="0"/>
              <a:t>选中标志（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/>
              <a:t>折叠标记</a:t>
            </a:r>
            <a:r>
              <a:rPr lang="zh-CN" altLang="en-US" dirty="0" smtClean="0"/>
              <a:t>（</a:t>
            </a:r>
            <a:r>
              <a:rPr lang="en-US" dirty="0" smtClean="0"/>
              <a:t> </a:t>
            </a:r>
            <a:r>
              <a:rPr lang="zh-CN" altLang="en-US" dirty="0"/>
              <a:t>）：</a:t>
            </a:r>
            <a:endParaRPr lang="en-US" altLang="zh-CN" dirty="0" smtClean="0"/>
          </a:p>
          <a:p>
            <a:pPr lvl="1"/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5409219"/>
            <a:ext cx="180020" cy="2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82" y="5747579"/>
            <a:ext cx="156010" cy="14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945482"/>
            <a:ext cx="4921290" cy="307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菜单的基本操作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使用鼠标操作菜单</a:t>
            </a:r>
            <a:endParaRPr lang="en-US" dirty="0"/>
          </a:p>
          <a:p>
            <a:r>
              <a:rPr lang="zh-CN" altLang="en-US" dirty="0"/>
              <a:t>使用键盘操作</a:t>
            </a:r>
            <a:r>
              <a:rPr lang="zh-CN" altLang="en-US" dirty="0" smtClean="0"/>
              <a:t>菜单</a:t>
            </a:r>
            <a:endParaRPr lang="en-US" altLang="zh-CN" dirty="0" smtClean="0"/>
          </a:p>
          <a:p>
            <a:pPr lvl="1"/>
            <a:r>
              <a:rPr lang="zh-CN" altLang="en-US" dirty="0"/>
              <a:t>按下</a:t>
            </a:r>
            <a:r>
              <a:rPr lang="en-US" altLang="zh-CN" dirty="0"/>
              <a:t>【</a:t>
            </a:r>
            <a:r>
              <a:rPr lang="en-US" dirty="0"/>
              <a:t>Alt</a:t>
            </a:r>
            <a:r>
              <a:rPr lang="en-US" altLang="zh-CN" dirty="0"/>
              <a:t>】</a:t>
            </a:r>
            <a:r>
              <a:rPr lang="zh-CN" altLang="en-US" dirty="0"/>
              <a:t>键激活菜单</a:t>
            </a:r>
            <a:r>
              <a:rPr lang="zh-CN" altLang="en-US" dirty="0" smtClean="0"/>
              <a:t>栏</a:t>
            </a:r>
            <a:endParaRPr lang="en-US" altLang="zh-CN" dirty="0" smtClean="0"/>
          </a:p>
          <a:p>
            <a:pPr lvl="2"/>
            <a:r>
              <a:rPr lang="zh-CN" altLang="en-US" dirty="0"/>
              <a:t>然后输入菜单名右侧带下画线的字母，按</a:t>
            </a:r>
            <a:r>
              <a:rPr lang="en-US" altLang="zh-CN" dirty="0"/>
              <a:t>【</a:t>
            </a:r>
            <a:r>
              <a:rPr lang="en-US" dirty="0"/>
              <a:t>Enter</a:t>
            </a:r>
            <a:r>
              <a:rPr lang="en-US" altLang="zh-CN" dirty="0"/>
              <a:t>】</a:t>
            </a:r>
            <a:r>
              <a:rPr lang="zh-CN" altLang="en-US" dirty="0"/>
              <a:t>键即可执行</a:t>
            </a:r>
            <a:r>
              <a:rPr lang="zh-CN" altLang="en-US" dirty="0" smtClean="0"/>
              <a:t>关闭菜单；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或者使用</a:t>
            </a:r>
            <a:r>
              <a:rPr lang="zh-CN" altLang="en-US" dirty="0"/>
              <a:t>光标移动键的上、下、左、右箭头键选择所需执行的命令项，按</a:t>
            </a:r>
            <a:r>
              <a:rPr lang="en-US" altLang="zh-CN" dirty="0"/>
              <a:t>【</a:t>
            </a:r>
            <a:r>
              <a:rPr lang="en-US" dirty="0"/>
              <a:t>Enter</a:t>
            </a:r>
            <a:r>
              <a:rPr lang="en-US" altLang="zh-CN" dirty="0"/>
              <a:t>】</a:t>
            </a:r>
            <a:r>
              <a:rPr lang="zh-CN" altLang="en-US" dirty="0"/>
              <a:t>键</a:t>
            </a:r>
            <a:r>
              <a:rPr lang="zh-CN" altLang="en-US" dirty="0" smtClean="0"/>
              <a:t>执行。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使用常用命令的快捷键</a:t>
            </a:r>
            <a:r>
              <a:rPr lang="zh-CN" altLang="en-US" dirty="0"/>
              <a:t>以提高</a:t>
            </a:r>
            <a:r>
              <a:rPr lang="zh-CN" altLang="en-US" dirty="0" smtClean="0"/>
              <a:t>效率</a:t>
            </a:r>
            <a:endParaRPr lang="en-US" altLang="zh-CN" dirty="0" smtClean="0"/>
          </a:p>
          <a:p>
            <a:r>
              <a:rPr lang="zh-CN" altLang="en-US" dirty="0" smtClean="0"/>
              <a:t>关闭菜单</a:t>
            </a:r>
            <a:endParaRPr lang="en-US" altLang="zh-CN" dirty="0" smtClean="0"/>
          </a:p>
          <a:p>
            <a:pPr lvl="1"/>
            <a:r>
              <a:rPr lang="zh-CN" altLang="en-US" dirty="0"/>
              <a:t>单击该菜单外的任意</a:t>
            </a:r>
            <a:r>
              <a:rPr lang="zh-CN" altLang="en-US" dirty="0" smtClean="0"/>
              <a:t>区域</a:t>
            </a:r>
            <a:endParaRPr lang="en-US" altLang="zh-CN" dirty="0" smtClean="0"/>
          </a:p>
          <a:p>
            <a:pPr lvl="1"/>
            <a:r>
              <a:rPr lang="zh-CN" altLang="en-US" dirty="0"/>
              <a:t>按</a:t>
            </a:r>
            <a:r>
              <a:rPr lang="en-US" altLang="zh-CN" dirty="0"/>
              <a:t>【</a:t>
            </a:r>
            <a:r>
              <a:rPr lang="en-US" dirty="0"/>
              <a:t>Esc</a:t>
            </a:r>
            <a:r>
              <a:rPr lang="en-US" altLang="zh-CN" dirty="0"/>
              <a:t>】</a:t>
            </a:r>
            <a:r>
              <a:rPr lang="zh-CN" altLang="en-US" dirty="0"/>
              <a:t>键来取消当前菜单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143000"/>
          </a:xfrm>
        </p:spPr>
        <p:txBody>
          <a:bodyPr/>
          <a:lstStyle/>
          <a:p>
            <a:r>
              <a:rPr lang="zh-CN" altLang="en-US" dirty="0"/>
              <a:t>对话框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5050904" cy="4389120"/>
          </a:xfrm>
        </p:spPr>
        <p:txBody>
          <a:bodyPr/>
          <a:lstStyle/>
          <a:p>
            <a:r>
              <a:rPr lang="zh-CN" altLang="en-US" dirty="0"/>
              <a:t>菜单的某些命令之后带有省略号（</a:t>
            </a:r>
            <a:r>
              <a:rPr lang="en-US" dirty="0"/>
              <a:t>…</a:t>
            </a:r>
            <a:r>
              <a:rPr lang="zh-CN" altLang="en-US" dirty="0"/>
              <a:t>），当选择带有省略号的菜单命令时，会打开一个</a:t>
            </a:r>
            <a:r>
              <a:rPr lang="zh-CN" altLang="en-US" dirty="0" smtClean="0"/>
              <a:t>对话框。</a:t>
            </a:r>
            <a:endParaRPr lang="en-US" altLang="zh-CN" dirty="0" smtClean="0"/>
          </a:p>
          <a:p>
            <a:r>
              <a:rPr lang="zh-CN" altLang="en-US" dirty="0"/>
              <a:t>利用对话框可以改变设置、添加信息、选择选项或者进行其他操作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700807"/>
            <a:ext cx="3118847" cy="352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对话框的基本操作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标题栏的操作</a:t>
            </a:r>
            <a:endParaRPr lang="en-US" altLang="zh-CN" dirty="0" smtClean="0"/>
          </a:p>
          <a:p>
            <a:r>
              <a:rPr lang="zh-CN" altLang="en-US" dirty="0" smtClean="0"/>
              <a:t>选项卡的操作</a:t>
            </a:r>
            <a:endParaRPr lang="zh-CN" altLang="en-US" dirty="0"/>
          </a:p>
          <a:p>
            <a:r>
              <a:rPr lang="zh-CN" altLang="en-US" dirty="0"/>
              <a:t>文本框的操作</a:t>
            </a:r>
          </a:p>
          <a:p>
            <a:r>
              <a:rPr lang="zh-CN" altLang="en-US" dirty="0" smtClean="0"/>
              <a:t>下拉列表的操作</a:t>
            </a:r>
            <a:endParaRPr lang="en-US" altLang="zh-CN" dirty="0" smtClean="0"/>
          </a:p>
          <a:p>
            <a:r>
              <a:rPr lang="zh-CN" altLang="en-US" dirty="0" smtClean="0"/>
              <a:t>列表框的操作</a:t>
            </a:r>
            <a:endParaRPr lang="zh-CN" altLang="en-US" dirty="0"/>
          </a:p>
          <a:p>
            <a:r>
              <a:rPr lang="zh-CN" altLang="en-US" dirty="0"/>
              <a:t>选项</a:t>
            </a:r>
            <a:r>
              <a:rPr lang="zh-CN" altLang="en-US" dirty="0" smtClean="0"/>
              <a:t>按钮</a:t>
            </a:r>
            <a:r>
              <a:rPr lang="zh-CN" altLang="en-US" dirty="0"/>
              <a:t>的操作</a:t>
            </a:r>
          </a:p>
          <a:p>
            <a:r>
              <a:rPr lang="zh-CN" altLang="en-US" dirty="0"/>
              <a:t>复选框的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zh-CN" altLang="en-US" dirty="0" smtClean="0"/>
              <a:t>命令按钮的操作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帮助和支持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3898776" cy="4389120"/>
          </a:xfrm>
        </p:spPr>
        <p:txBody>
          <a:bodyPr/>
          <a:lstStyle/>
          <a:p>
            <a:r>
              <a:rPr lang="zh-CN" altLang="en-US" dirty="0" smtClean="0"/>
              <a:t>通过“开始”</a:t>
            </a:r>
            <a:r>
              <a:rPr lang="zh-CN" altLang="en-US" dirty="0"/>
              <a:t>菜单的“帮助和支持”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 smtClean="0"/>
              <a:t>单击窗口中的“文件”</a:t>
            </a:r>
            <a:r>
              <a:rPr lang="zh-CN" altLang="en-US" dirty="0"/>
              <a:t>｜ </a:t>
            </a:r>
            <a:r>
              <a:rPr lang="zh-CN" altLang="en-US" dirty="0" smtClean="0"/>
              <a:t>“帮助”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r>
              <a:rPr lang="zh-CN" altLang="en-US" dirty="0"/>
              <a:t>直接按</a:t>
            </a:r>
            <a:r>
              <a:rPr lang="en-US" dirty="0" smtClean="0"/>
              <a:t>F1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29586"/>
            <a:ext cx="3909657" cy="613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9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文件管理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宋体" pitchFamily="2" charset="-122"/>
              </a:rPr>
              <a:t>什么是文件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？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pPr lvl="1"/>
            <a:r>
              <a:rPr lang="zh-CN" altLang="en-US" dirty="0">
                <a:ea typeface="宋体" pitchFamily="2" charset="-122"/>
              </a:rPr>
              <a:t>文件是</a:t>
            </a:r>
            <a:r>
              <a:rPr lang="en-US" altLang="zh-CN" dirty="0">
                <a:ea typeface="宋体" pitchFamily="2" charset="-122"/>
              </a:rPr>
              <a:t>Windows</a:t>
            </a:r>
            <a:r>
              <a:rPr lang="zh-CN" altLang="en-US" dirty="0">
                <a:ea typeface="宋体" pitchFamily="2" charset="-122"/>
              </a:rPr>
              <a:t>中最基本的存储单位。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文件可以用来保存各种信息，这些信息既可以看成是平常所说的文档，也可以看成是执行应用的程序。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文件的物理存储介质通常是磁盘和光盘。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文件的基本属性包括文件名、文件的大小（或称存储容量）、类型、创建时间等。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61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文件名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17856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pitchFamily="2" charset="-122"/>
              </a:rPr>
              <a:t>文件名</a:t>
            </a:r>
          </a:p>
          <a:p>
            <a:pPr lvl="1"/>
            <a:r>
              <a:rPr lang="zh-CN" altLang="en-US" sz="2000" b="1" dirty="0">
                <a:ea typeface="宋体" pitchFamily="2" charset="-122"/>
              </a:rPr>
              <a:t>文件名的命名分为两个部分，用小数点分隔，其格式为</a:t>
            </a:r>
            <a:r>
              <a:rPr lang="zh-CN" altLang="en-US" sz="2000" b="1" dirty="0" smtClean="0">
                <a:ea typeface="宋体" pitchFamily="2" charset="-122"/>
              </a:rPr>
              <a:t>：</a:t>
            </a:r>
            <a:endParaRPr lang="en-US" altLang="zh-CN" sz="2000" b="1" dirty="0" smtClean="0">
              <a:ea typeface="宋体" pitchFamily="2" charset="-122"/>
            </a:endParaRPr>
          </a:p>
          <a:p>
            <a:pPr marL="393192" lvl="1" indent="0">
              <a:buNone/>
            </a:pPr>
            <a:r>
              <a:rPr lang="en-US" altLang="zh-CN" sz="2000" b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0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</a:rPr>
              <a:t>&lt;</a:t>
            </a: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</a:rPr>
              <a:t>主文件名&gt;.[&lt;扩展名&gt;]</a:t>
            </a:r>
            <a:r>
              <a:rPr lang="zh-CN" altLang="en-US" sz="2000" b="1" dirty="0">
                <a:ea typeface="宋体" pitchFamily="2" charset="-122"/>
              </a:rPr>
              <a:t>。 </a:t>
            </a:r>
          </a:p>
          <a:p>
            <a:pPr lvl="1"/>
            <a:r>
              <a:rPr lang="zh-CN" altLang="en-US" sz="2000" b="1" dirty="0">
                <a:ea typeface="宋体" pitchFamily="2" charset="-122"/>
              </a:rPr>
              <a:t>文件名是文件的主要标识，扩展名是用来标识文件类型的。 </a:t>
            </a:r>
          </a:p>
          <a:p>
            <a:r>
              <a:rPr lang="zh-CN" altLang="en-US" dirty="0">
                <a:ea typeface="宋体" pitchFamily="2" charset="-122"/>
              </a:rPr>
              <a:t>文件名的命名规则 </a:t>
            </a:r>
          </a:p>
          <a:p>
            <a:pPr lvl="1"/>
            <a:r>
              <a:rPr lang="zh-CN" altLang="en-US" sz="2000" b="1" dirty="0">
                <a:ea typeface="宋体" pitchFamily="2" charset="-122"/>
              </a:rPr>
              <a:t>文件名最多可以由</a:t>
            </a: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</a:rPr>
              <a:t>255</a:t>
            </a:r>
            <a:r>
              <a:rPr lang="zh-CN" altLang="en-US" sz="2000" b="1" dirty="0">
                <a:ea typeface="宋体" pitchFamily="2" charset="-122"/>
              </a:rPr>
              <a:t>个字符组成，即允许使用长文件名。 </a:t>
            </a:r>
          </a:p>
          <a:p>
            <a:pPr lvl="1"/>
            <a:r>
              <a:rPr lang="zh-CN" altLang="en-US" sz="2000" b="1" dirty="0">
                <a:ea typeface="宋体" pitchFamily="2" charset="-122"/>
              </a:rPr>
              <a:t>文件名中不能包含下列字符：</a:t>
            </a:r>
            <a:r>
              <a:rPr lang="zh-CN" altLang="en-US" sz="2000" b="1" dirty="0">
                <a:solidFill>
                  <a:schemeClr val="accent2"/>
                </a:solidFill>
                <a:ea typeface="宋体" pitchFamily="2" charset="-122"/>
              </a:rPr>
              <a:t>?、\、*、”、&lt;、&gt;、|、/、:</a:t>
            </a:r>
            <a:r>
              <a:rPr lang="zh-CN" altLang="en-US" sz="2000" b="1" dirty="0">
                <a:ea typeface="宋体" pitchFamily="2" charset="-122"/>
              </a:rPr>
              <a:t> </a:t>
            </a:r>
          </a:p>
          <a:p>
            <a:pPr lvl="1"/>
            <a:r>
              <a:rPr lang="zh-CN" altLang="en-US" sz="2000" b="1" dirty="0">
                <a:ea typeface="宋体" pitchFamily="2" charset="-122"/>
              </a:rPr>
              <a:t>文件名可以包括空格，也允许使用多个分隔符（小数点），但只有</a:t>
            </a:r>
            <a:r>
              <a:rPr lang="zh-CN" altLang="en-US" sz="2000" b="1" u="sng" dirty="0">
                <a:ea typeface="宋体" pitchFamily="2" charset="-122"/>
              </a:rPr>
              <a:t>最后一个分隔符的后面部分是文件的扩展名</a:t>
            </a:r>
            <a:r>
              <a:rPr lang="zh-CN" altLang="en-US" sz="2000" b="1" dirty="0">
                <a:ea typeface="宋体" pitchFamily="2" charset="-122"/>
              </a:rPr>
              <a:t>。 如</a:t>
            </a:r>
            <a:r>
              <a:rPr lang="en-US" altLang="zh-CN" sz="2000" b="1" dirty="0">
                <a:ea typeface="宋体" pitchFamily="2" charset="-122"/>
              </a:rPr>
              <a:t>myweb.file.homepage.htm</a:t>
            </a:r>
          </a:p>
          <a:p>
            <a:pPr lvl="1"/>
            <a:r>
              <a:rPr lang="zh-CN" altLang="en-US" sz="2000" b="1" dirty="0">
                <a:ea typeface="宋体" pitchFamily="2" charset="-122"/>
              </a:rPr>
              <a:t>文件名不区分中英文字母的大小写，文件名中允许使用汉字。 </a:t>
            </a:r>
            <a:endParaRPr lang="zh-CN" altLang="en-US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50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内容概要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15000"/>
              </a:lnSpc>
            </a:pPr>
            <a:r>
              <a:rPr lang="en-US" altLang="zh-CN" dirty="0" smtClean="0">
                <a:ea typeface="宋体" pitchFamily="2" charset="-122"/>
              </a:rPr>
              <a:t>Windows </a:t>
            </a:r>
            <a:r>
              <a:rPr lang="zh-CN" altLang="en-US" dirty="0" smtClean="0">
                <a:ea typeface="宋体" pitchFamily="2" charset="-122"/>
              </a:rPr>
              <a:t>概述</a:t>
            </a:r>
            <a:endParaRPr lang="zh-CN" altLang="en-US" dirty="0">
              <a:ea typeface="宋体" pitchFamily="2" charset="-122"/>
            </a:endParaRPr>
          </a:p>
          <a:p>
            <a:pPr marL="342900" indent="-342900">
              <a:lnSpc>
                <a:spcPct val="115000"/>
              </a:lnSpc>
            </a:pPr>
            <a:r>
              <a:rPr lang="en-US" altLang="zh-CN" dirty="0" smtClean="0">
                <a:ea typeface="宋体" pitchFamily="2" charset="-122"/>
              </a:rPr>
              <a:t>Windows </a:t>
            </a:r>
            <a:r>
              <a:rPr lang="en-US" altLang="zh-CN" dirty="0">
                <a:ea typeface="宋体" pitchFamily="2" charset="-122"/>
              </a:rPr>
              <a:t>7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zh-CN" altLang="en-US" dirty="0" smtClean="0">
                <a:ea typeface="宋体" pitchFamily="2" charset="-122"/>
              </a:rPr>
              <a:t>的</a:t>
            </a:r>
            <a:r>
              <a:rPr lang="zh-CN" altLang="en-US" dirty="0">
                <a:ea typeface="宋体" pitchFamily="2" charset="-122"/>
              </a:rPr>
              <a:t>基本操作</a:t>
            </a:r>
          </a:p>
          <a:p>
            <a:pPr marL="342900" indent="-342900">
              <a:lnSpc>
                <a:spcPct val="115000"/>
              </a:lnSpc>
            </a:pPr>
            <a:r>
              <a:rPr lang="zh-CN" altLang="en-US" dirty="0" smtClean="0">
                <a:ea typeface="宋体" pitchFamily="2" charset="-122"/>
              </a:rPr>
              <a:t>文件管理</a:t>
            </a:r>
            <a:endParaRPr lang="en-US" altLang="zh-CN" dirty="0" smtClean="0">
              <a:ea typeface="宋体" pitchFamily="2" charset="-122"/>
            </a:endParaRPr>
          </a:p>
          <a:p>
            <a:pPr marL="342900" indent="-342900">
              <a:lnSpc>
                <a:spcPct val="115000"/>
              </a:lnSpc>
            </a:pPr>
            <a:r>
              <a:rPr lang="zh-CN" altLang="en-US" dirty="0">
                <a:ea typeface="宋体" pitchFamily="2" charset="-122"/>
              </a:rPr>
              <a:t>系统管理</a:t>
            </a:r>
          </a:p>
          <a:p>
            <a:pPr marL="342900" indent="-342900">
              <a:lnSpc>
                <a:spcPct val="115000"/>
              </a:lnSpc>
            </a:pPr>
            <a:r>
              <a:rPr lang="zh-CN" altLang="en-US" dirty="0" smtClean="0">
                <a:ea typeface="宋体" pitchFamily="2" charset="-122"/>
              </a:rPr>
              <a:t>系统</a:t>
            </a:r>
            <a:r>
              <a:rPr lang="zh-CN" altLang="en-US" dirty="0">
                <a:ea typeface="宋体" pitchFamily="2" charset="-122"/>
              </a:rPr>
              <a:t>设置</a:t>
            </a:r>
          </a:p>
          <a:p>
            <a:pPr marL="342900" indent="-342900">
              <a:lnSpc>
                <a:spcPct val="115000"/>
              </a:lnSpc>
            </a:pPr>
            <a:r>
              <a:rPr lang="en-US" altLang="zh-CN" dirty="0" smtClean="0">
                <a:ea typeface="宋体" pitchFamily="2" charset="-122"/>
              </a:rPr>
              <a:t>Windows 7</a:t>
            </a:r>
            <a:r>
              <a:rPr lang="zh-CN" altLang="en-US" dirty="0" smtClean="0">
                <a:ea typeface="宋体" pitchFamily="2" charset="-122"/>
              </a:rPr>
              <a:t>附带</a:t>
            </a:r>
            <a:r>
              <a:rPr lang="zh-CN" altLang="en-US" dirty="0">
                <a:ea typeface="宋体" pitchFamily="2" charset="-122"/>
              </a:rPr>
              <a:t>的</a:t>
            </a:r>
            <a:r>
              <a:rPr lang="zh-CN" altLang="en-US" dirty="0" smtClean="0">
                <a:ea typeface="宋体" pitchFamily="2" charset="-122"/>
              </a:rPr>
              <a:t>常用</a:t>
            </a:r>
            <a:r>
              <a:rPr lang="zh-CN" altLang="en-US" dirty="0">
                <a:ea typeface="宋体" pitchFamily="2" charset="-122"/>
              </a:rPr>
              <a:t>工具</a:t>
            </a:r>
          </a:p>
          <a:p>
            <a:endParaRPr lang="en-US" dirty="0"/>
          </a:p>
        </p:txBody>
      </p:sp>
      <p:pic>
        <p:nvPicPr>
          <p:cNvPr id="4" name="Picture 3" descr="C:\Users\chai\Pictures\Microsoft 剪辑管理器\j042484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492896"/>
            <a:ext cx="2376264" cy="345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1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文件类型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421512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ea typeface="宋体" pitchFamily="2" charset="-122"/>
              </a:rPr>
              <a:t>在</a:t>
            </a:r>
            <a:r>
              <a:rPr lang="en-US" altLang="zh-CN" dirty="0">
                <a:ea typeface="宋体" pitchFamily="2" charset="-122"/>
              </a:rPr>
              <a:t>Windows</a:t>
            </a:r>
            <a:r>
              <a:rPr lang="zh-CN" altLang="en-US" dirty="0">
                <a:ea typeface="宋体" pitchFamily="2" charset="-122"/>
              </a:rPr>
              <a:t>中，系统根据文件存储内容的不同，将文件区分为许多不同的类型，文件的类型不同时，在计算机中显示的图标也不同，常用的文件类型及其扩展名有： 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14400" y="3350096"/>
            <a:ext cx="7162800" cy="2743200"/>
            <a:chOff x="43" y="0"/>
            <a:chExt cx="2661" cy="264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3" y="0"/>
              <a:ext cx="1450" cy="5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r>
                <a:rPr lang="zh-CN" altLang="en-US" sz="1600" b="1">
                  <a:ea typeface="宋体" pitchFamily="2" charset="-122"/>
                </a:rPr>
                <a:t>应用程序文件（</a:t>
              </a:r>
              <a:r>
                <a:rPr lang="zh-CN" altLang="en-US" sz="1600" b="1">
                  <a:ea typeface="Arial Unicode MS" pitchFamily="34" charset="-122"/>
                  <a:cs typeface="Arial Unicode MS" pitchFamily="34" charset="-122"/>
                </a:rPr>
                <a:t>.</a:t>
              </a:r>
              <a:r>
                <a:rPr lang="en-US" altLang="zh-CN" sz="1600" b="1">
                  <a:ea typeface="Arial Unicode MS" pitchFamily="34" charset="-122"/>
                  <a:cs typeface="Arial Unicode MS" pitchFamily="34" charset="-122"/>
                </a:rPr>
                <a:t>com</a:t>
              </a:r>
              <a:r>
                <a:rPr lang="zh-CN" altLang="en-US" sz="1600" b="1">
                  <a:ea typeface="宋体" pitchFamily="2" charset="-122"/>
                </a:rPr>
                <a:t>或</a:t>
              </a:r>
              <a:r>
                <a:rPr lang="zh-CN" altLang="en-US" sz="1600" b="1">
                  <a:ea typeface="Arial Unicode MS" pitchFamily="34" charset="-122"/>
                  <a:cs typeface="Arial Unicode MS" pitchFamily="34" charset="-122"/>
                </a:rPr>
                <a:t>.</a:t>
              </a:r>
              <a:r>
                <a:rPr lang="en-US" altLang="zh-CN" sz="1600" b="1">
                  <a:ea typeface="Arial Unicode MS" pitchFamily="34" charset="-122"/>
                  <a:cs typeface="Arial Unicode MS" pitchFamily="34" charset="-122"/>
                </a:rPr>
                <a:t>exe</a:t>
              </a:r>
              <a:r>
                <a:rPr lang="en-US" altLang="zh-CN" sz="1600" b="1">
                  <a:ea typeface="宋体" pitchFamily="2" charset="-122"/>
                </a:rPr>
                <a:t>）</a:t>
              </a:r>
              <a:endParaRPr lang="en-US" altLang="zh-CN" sz="1600" b="1">
                <a:ea typeface="Arial Unicode MS" pitchFamily="34" charset="-122"/>
                <a:cs typeface="Arial Unicode MS" pitchFamily="34" charset="-122"/>
              </a:endParaRPr>
            </a:p>
            <a:p>
              <a:pPr algn="ctr"/>
              <a:endParaRPr lang="zh-CN" altLang="en-US" sz="1600" b="1">
                <a:ea typeface="宋体" pitchFamily="2" charset="-122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493" y="0"/>
              <a:ext cx="1211" cy="5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zh-CN" sz="1600" b="1">
                  <a:ea typeface="Arial Unicode MS" pitchFamily="34" charset="-122"/>
                  <a:cs typeface="Arial Unicode MS" pitchFamily="34" charset="-122"/>
                </a:rPr>
                <a:t>Web</a:t>
              </a:r>
              <a:r>
                <a:rPr lang="zh-CN" altLang="en-US" sz="1600" b="1">
                  <a:ea typeface="宋体" pitchFamily="2" charset="-122"/>
                </a:rPr>
                <a:t>页文件（</a:t>
              </a:r>
              <a:r>
                <a:rPr lang="zh-CN" altLang="en-US" sz="1600" b="1">
                  <a:ea typeface="Arial Unicode MS" pitchFamily="34" charset="-122"/>
                  <a:cs typeface="Arial Unicode MS" pitchFamily="34" charset="-122"/>
                </a:rPr>
                <a:t>.</a:t>
              </a:r>
              <a:r>
                <a:rPr lang="en-US" altLang="zh-CN" sz="1600" b="1">
                  <a:ea typeface="Arial Unicode MS" pitchFamily="34" charset="-122"/>
                  <a:cs typeface="Arial Unicode MS" pitchFamily="34" charset="-122"/>
                </a:rPr>
                <a:t>htm</a:t>
              </a:r>
              <a:r>
                <a:rPr lang="zh-CN" altLang="en-US" sz="1600" b="1">
                  <a:ea typeface="宋体" pitchFamily="2" charset="-122"/>
                </a:rPr>
                <a:t>或</a:t>
              </a:r>
              <a:r>
                <a:rPr lang="zh-CN" altLang="en-US" sz="1600" b="1">
                  <a:ea typeface="Arial Unicode MS" pitchFamily="34" charset="-122"/>
                  <a:cs typeface="Arial Unicode MS" pitchFamily="34" charset="-122"/>
                </a:rPr>
                <a:t>.</a:t>
              </a:r>
              <a:r>
                <a:rPr lang="en-US" altLang="zh-CN" sz="1600" b="1">
                  <a:ea typeface="Arial Unicode MS" pitchFamily="34" charset="-122"/>
                  <a:cs typeface="Arial Unicode MS" pitchFamily="34" charset="-122"/>
                </a:rPr>
                <a:t>html</a:t>
              </a:r>
              <a:r>
                <a:rPr lang="en-US" altLang="zh-CN" sz="1600" b="1">
                  <a:ea typeface="宋体" pitchFamily="2" charset="-122"/>
                </a:rPr>
                <a:t>）</a:t>
              </a:r>
              <a:endParaRPr lang="en-US" altLang="zh-CN" sz="1600" b="1">
                <a:ea typeface="Arial Unicode MS" pitchFamily="34" charset="-122"/>
                <a:cs typeface="Arial Unicode MS" pitchFamily="34" charset="-122"/>
              </a:endParaRPr>
            </a:p>
            <a:p>
              <a:pPr algn="ctr"/>
              <a:endParaRPr lang="zh-CN" altLang="en-US" sz="1600" b="1">
                <a:ea typeface="宋体" pitchFamily="2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3" y="518"/>
              <a:ext cx="1450" cy="4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r>
                <a:rPr lang="zh-CN" altLang="en-US" sz="1600" b="1">
                  <a:ea typeface="宋体" pitchFamily="2" charset="-122"/>
                </a:rPr>
                <a:t>系统文件（</a:t>
              </a:r>
              <a:r>
                <a:rPr lang="zh-CN" altLang="en-US" sz="1600" b="1">
                  <a:ea typeface="Arial Unicode MS" pitchFamily="34" charset="-122"/>
                  <a:cs typeface="Arial Unicode MS" pitchFamily="34" charset="-122"/>
                </a:rPr>
                <a:t>.</a:t>
              </a:r>
              <a:r>
                <a:rPr lang="en-US" altLang="zh-CN" sz="1600" b="1">
                  <a:ea typeface="Arial Unicode MS" pitchFamily="34" charset="-122"/>
                  <a:cs typeface="Arial Unicode MS" pitchFamily="34" charset="-122"/>
                </a:rPr>
                <a:t>sys</a:t>
              </a:r>
              <a:r>
                <a:rPr lang="en-US" altLang="zh-CN" sz="1600" b="1">
                  <a:ea typeface="宋体" pitchFamily="2" charset="-122"/>
                </a:rPr>
                <a:t>）</a:t>
              </a:r>
              <a:endParaRPr lang="en-US" altLang="zh-CN" sz="1600" b="1">
                <a:ea typeface="Arial Unicode MS" pitchFamily="34" charset="-122"/>
                <a:cs typeface="Arial Unicode MS" pitchFamily="34" charset="-122"/>
              </a:endParaRPr>
            </a:p>
            <a:p>
              <a:pPr algn="ctr"/>
              <a:endParaRPr lang="zh-CN" altLang="en-US" sz="1600" b="1">
                <a:ea typeface="宋体" pitchFamily="2" charset="-122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493" y="518"/>
              <a:ext cx="1211" cy="4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r>
                <a:rPr lang="zh-CN" altLang="en-US" sz="1600" b="1">
                  <a:ea typeface="宋体" pitchFamily="2" charset="-122"/>
                </a:rPr>
                <a:t>声音文件（</a:t>
              </a:r>
              <a:r>
                <a:rPr lang="zh-CN" altLang="en-US" sz="1600" b="1">
                  <a:ea typeface="Arial Unicode MS" pitchFamily="34" charset="-122"/>
                  <a:cs typeface="Arial Unicode MS" pitchFamily="34" charset="-122"/>
                </a:rPr>
                <a:t>.</a:t>
              </a:r>
              <a:r>
                <a:rPr lang="en-US" altLang="zh-CN" sz="1600" b="1">
                  <a:ea typeface="Arial Unicode MS" pitchFamily="34" charset="-122"/>
                  <a:cs typeface="Arial Unicode MS" pitchFamily="34" charset="-122"/>
                </a:rPr>
                <a:t>wav</a:t>
              </a:r>
              <a:r>
                <a:rPr lang="en-US" altLang="zh-CN" sz="1600" b="1">
                  <a:ea typeface="宋体" pitchFamily="2" charset="-122"/>
                </a:rPr>
                <a:t>）</a:t>
              </a:r>
              <a:endParaRPr lang="en-US" altLang="zh-CN" sz="1600" b="1">
                <a:ea typeface="Arial Unicode MS" pitchFamily="34" charset="-122"/>
                <a:cs typeface="Arial Unicode MS" pitchFamily="34" charset="-122"/>
              </a:endParaRPr>
            </a:p>
            <a:p>
              <a:pPr algn="ctr"/>
              <a:endParaRPr lang="zh-CN" altLang="en-US" sz="1600" b="1">
                <a:ea typeface="宋体" pitchFamily="2" charset="-122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3" y="921"/>
              <a:ext cx="1450" cy="4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r>
                <a:rPr lang="zh-CN" altLang="en-US" sz="1600" b="1">
                  <a:ea typeface="宋体" pitchFamily="2" charset="-122"/>
                </a:rPr>
                <a:t>文本文件（</a:t>
              </a:r>
              <a:r>
                <a:rPr lang="zh-CN" altLang="en-US" sz="1600" b="1">
                  <a:ea typeface="Arial Unicode MS" pitchFamily="34" charset="-122"/>
                  <a:cs typeface="Arial Unicode MS" pitchFamily="34" charset="-122"/>
                </a:rPr>
                <a:t>.</a:t>
              </a:r>
              <a:r>
                <a:rPr lang="en-US" altLang="zh-CN" sz="1600" b="1">
                  <a:ea typeface="Arial Unicode MS" pitchFamily="34" charset="-122"/>
                  <a:cs typeface="Arial Unicode MS" pitchFamily="34" charset="-122"/>
                </a:rPr>
                <a:t>txt</a:t>
              </a:r>
              <a:r>
                <a:rPr lang="en-US" altLang="zh-CN" sz="1600" b="1">
                  <a:ea typeface="宋体" pitchFamily="2" charset="-122"/>
                </a:rPr>
                <a:t>）</a:t>
              </a:r>
              <a:endParaRPr lang="en-US" altLang="zh-CN" sz="1600" b="1">
                <a:ea typeface="Arial Unicode MS" pitchFamily="34" charset="-122"/>
                <a:cs typeface="Arial Unicode MS" pitchFamily="34" charset="-122"/>
              </a:endParaRPr>
            </a:p>
            <a:p>
              <a:pPr algn="ctr"/>
              <a:endParaRPr lang="zh-CN" altLang="en-US" sz="1600" b="1">
                <a:ea typeface="宋体" pitchFamily="2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493" y="921"/>
              <a:ext cx="1211" cy="4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zh-CN" sz="1600" b="1">
                  <a:ea typeface="Arial Unicode MS" pitchFamily="34" charset="-122"/>
                  <a:cs typeface="Arial Unicode MS" pitchFamily="34" charset="-122"/>
                </a:rPr>
                <a:t>MIDI</a:t>
              </a:r>
              <a:r>
                <a:rPr lang="zh-CN" altLang="en-US" sz="1600" b="1">
                  <a:ea typeface="宋体" pitchFamily="2" charset="-122"/>
                </a:rPr>
                <a:t>文件（</a:t>
              </a:r>
              <a:r>
                <a:rPr lang="zh-CN" altLang="en-US" sz="1600" b="1">
                  <a:ea typeface="Arial Unicode MS" pitchFamily="34" charset="-122"/>
                  <a:cs typeface="Arial Unicode MS" pitchFamily="34" charset="-122"/>
                </a:rPr>
                <a:t>.</a:t>
              </a:r>
              <a:r>
                <a:rPr lang="en-US" altLang="zh-CN" sz="1600" b="1">
                  <a:ea typeface="Arial Unicode MS" pitchFamily="34" charset="-122"/>
                  <a:cs typeface="Arial Unicode MS" pitchFamily="34" charset="-122"/>
                </a:rPr>
                <a:t>mid</a:t>
              </a:r>
              <a:r>
                <a:rPr lang="en-US" altLang="zh-CN" sz="1600" b="1">
                  <a:ea typeface="宋体" pitchFamily="2" charset="-122"/>
                </a:rPr>
                <a:t>）</a:t>
              </a:r>
              <a:endParaRPr lang="en-US" altLang="zh-CN" sz="1600" b="1">
                <a:ea typeface="Arial Unicode MS" pitchFamily="34" charset="-122"/>
                <a:cs typeface="Arial Unicode MS" pitchFamily="34" charset="-122"/>
              </a:endParaRPr>
            </a:p>
            <a:p>
              <a:pPr algn="ctr"/>
              <a:endParaRPr lang="zh-CN" altLang="en-US" sz="1600" b="1">
                <a:ea typeface="宋体" pitchFamily="2" charset="-122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43" y="1324"/>
              <a:ext cx="1450" cy="4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zh-CN" sz="1600" b="1" dirty="0">
                  <a:ea typeface="Arial Unicode MS" pitchFamily="34" charset="-122"/>
                  <a:cs typeface="Arial Unicode MS" pitchFamily="34" charset="-122"/>
                </a:rPr>
                <a:t>Word</a:t>
              </a:r>
              <a:r>
                <a:rPr lang="zh-CN" altLang="en-US" sz="1600" b="1" dirty="0">
                  <a:ea typeface="宋体" pitchFamily="2" charset="-122"/>
                </a:rPr>
                <a:t>文档（</a:t>
              </a:r>
              <a:r>
                <a:rPr lang="zh-CN" altLang="en-US" sz="1600" b="1" dirty="0">
                  <a:ea typeface="Arial Unicode MS" pitchFamily="34" charset="-122"/>
                  <a:cs typeface="Arial Unicode MS" pitchFamily="34" charset="-122"/>
                </a:rPr>
                <a:t>.</a:t>
              </a:r>
              <a:r>
                <a:rPr lang="en-US" altLang="zh-CN" sz="1600" b="1" dirty="0" err="1" smtClean="0">
                  <a:ea typeface="Arial Unicode MS" pitchFamily="34" charset="-122"/>
                  <a:cs typeface="Arial Unicode MS" pitchFamily="34" charset="-122"/>
                </a:rPr>
                <a:t>docx</a:t>
              </a:r>
              <a:r>
                <a:rPr lang="en-US" altLang="zh-CN" sz="1600" b="1" dirty="0" smtClean="0">
                  <a:ea typeface="宋体" pitchFamily="2" charset="-122"/>
                </a:rPr>
                <a:t>）</a:t>
              </a:r>
              <a:endParaRPr lang="en-US" altLang="zh-CN" sz="1600" b="1" dirty="0">
                <a:ea typeface="Arial Unicode MS" pitchFamily="34" charset="-122"/>
                <a:cs typeface="Arial Unicode MS" pitchFamily="34" charset="-122"/>
              </a:endParaRPr>
            </a:p>
            <a:p>
              <a:pPr algn="ctr"/>
              <a:endParaRPr lang="zh-CN" altLang="en-US" sz="1600" b="1" dirty="0">
                <a:ea typeface="宋体" pitchFamily="2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493" y="1324"/>
              <a:ext cx="1211" cy="4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r>
                <a:rPr lang="zh-CN" altLang="en-US" sz="1600" b="1">
                  <a:ea typeface="宋体" pitchFamily="2" charset="-122"/>
                </a:rPr>
                <a:t>位图文件（</a:t>
              </a:r>
              <a:r>
                <a:rPr lang="zh-CN" altLang="en-US" sz="1600" b="1">
                  <a:ea typeface="Arial Unicode MS" pitchFamily="34" charset="-122"/>
                  <a:cs typeface="Arial Unicode MS" pitchFamily="34" charset="-122"/>
                </a:rPr>
                <a:t>.</a:t>
              </a:r>
              <a:r>
                <a:rPr lang="en-US" altLang="zh-CN" sz="1600" b="1">
                  <a:ea typeface="Arial Unicode MS" pitchFamily="34" charset="-122"/>
                  <a:cs typeface="Arial Unicode MS" pitchFamily="34" charset="-122"/>
                </a:rPr>
                <a:t>bmp</a:t>
              </a:r>
              <a:r>
                <a:rPr lang="en-US" altLang="zh-CN" sz="1600" b="1">
                  <a:ea typeface="宋体" pitchFamily="2" charset="-122"/>
                </a:rPr>
                <a:t>）</a:t>
              </a:r>
              <a:endParaRPr lang="en-US" altLang="zh-CN" sz="1600" b="1">
                <a:ea typeface="Arial Unicode MS" pitchFamily="34" charset="-122"/>
                <a:cs typeface="Arial Unicode MS" pitchFamily="34" charset="-122"/>
              </a:endParaRPr>
            </a:p>
            <a:p>
              <a:pPr algn="ctr"/>
              <a:endParaRPr lang="zh-CN" altLang="en-US" sz="1600" b="1">
                <a:ea typeface="宋体" pitchFamily="2" charset="-122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3" y="1727"/>
              <a:ext cx="1450" cy="4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zh-CN" sz="1600" b="1" dirty="0">
                  <a:ea typeface="Arial Unicode MS" pitchFamily="34" charset="-122"/>
                  <a:cs typeface="Arial Unicode MS" pitchFamily="34" charset="-122"/>
                </a:rPr>
                <a:t>Excel</a:t>
              </a:r>
              <a:r>
                <a:rPr lang="zh-CN" altLang="en-US" sz="1600" b="1" dirty="0">
                  <a:ea typeface="宋体" pitchFamily="2" charset="-122"/>
                </a:rPr>
                <a:t>工作簿文件（</a:t>
              </a:r>
              <a:r>
                <a:rPr lang="zh-CN" altLang="en-US" sz="1600" b="1" dirty="0">
                  <a:ea typeface="Arial Unicode MS" pitchFamily="34" charset="-122"/>
                  <a:cs typeface="Arial Unicode MS" pitchFamily="34" charset="-122"/>
                </a:rPr>
                <a:t>.</a:t>
              </a:r>
              <a:r>
                <a:rPr lang="en-US" altLang="zh-CN" sz="1600" b="1" dirty="0" err="1" smtClean="0">
                  <a:ea typeface="Arial Unicode MS" pitchFamily="34" charset="-122"/>
                  <a:cs typeface="Arial Unicode MS" pitchFamily="34" charset="-122"/>
                </a:rPr>
                <a:t>xlsx</a:t>
              </a:r>
              <a:r>
                <a:rPr lang="en-US" altLang="zh-CN" sz="1600" b="1" dirty="0" smtClean="0">
                  <a:ea typeface="宋体" pitchFamily="2" charset="-122"/>
                </a:rPr>
                <a:t>）</a:t>
              </a:r>
              <a:endParaRPr lang="en-US" altLang="zh-CN" sz="1600" b="1" dirty="0">
                <a:ea typeface="Arial Unicode MS" pitchFamily="34" charset="-122"/>
                <a:cs typeface="Arial Unicode MS" pitchFamily="34" charset="-122"/>
              </a:endParaRPr>
            </a:p>
            <a:p>
              <a:pPr algn="ctr"/>
              <a:endParaRPr lang="zh-CN" altLang="en-US" sz="1600" b="1" dirty="0">
                <a:ea typeface="宋体" pitchFamily="2" charset="-122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493" y="1727"/>
              <a:ext cx="1211" cy="40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r>
                <a:rPr lang="zh-CN" altLang="en-US" sz="1600" b="1">
                  <a:ea typeface="宋体" pitchFamily="2" charset="-122"/>
                </a:rPr>
                <a:t>帮助文件（</a:t>
              </a:r>
              <a:r>
                <a:rPr lang="zh-CN" altLang="en-US" sz="1600" b="1">
                  <a:ea typeface="Arial Unicode MS" pitchFamily="34" charset="-122"/>
                  <a:cs typeface="Arial Unicode MS" pitchFamily="34" charset="-122"/>
                </a:rPr>
                <a:t>.</a:t>
              </a:r>
              <a:r>
                <a:rPr lang="en-US" altLang="zh-CN" sz="1600" b="1">
                  <a:ea typeface="Arial Unicode MS" pitchFamily="34" charset="-122"/>
                  <a:cs typeface="Arial Unicode MS" pitchFamily="34" charset="-122"/>
                </a:rPr>
                <a:t>hlp</a:t>
              </a:r>
              <a:r>
                <a:rPr lang="en-US" altLang="zh-CN" sz="1600" b="1">
                  <a:ea typeface="宋体" pitchFamily="2" charset="-122"/>
                </a:rPr>
                <a:t>）</a:t>
              </a:r>
              <a:endParaRPr lang="en-US" altLang="zh-CN" sz="1600" b="1">
                <a:ea typeface="Arial Unicode MS" pitchFamily="34" charset="-122"/>
                <a:cs typeface="Arial Unicode MS" pitchFamily="34" charset="-122"/>
              </a:endParaRPr>
            </a:p>
            <a:p>
              <a:pPr algn="ctr"/>
              <a:endParaRPr lang="zh-CN" altLang="en-US" sz="1600" b="1">
                <a:ea typeface="宋体" pitchFamily="2" charset="-122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43" y="2130"/>
              <a:ext cx="1450" cy="5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zh-CN" sz="1600" b="1" dirty="0">
                  <a:ea typeface="Arial Unicode MS" pitchFamily="34" charset="-122"/>
                  <a:cs typeface="Arial Unicode MS" pitchFamily="34" charset="-122"/>
                </a:rPr>
                <a:t>PowerPoint</a:t>
              </a:r>
              <a:r>
                <a:rPr lang="zh-CN" altLang="en-US" sz="1600" b="1" dirty="0">
                  <a:ea typeface="宋体" pitchFamily="2" charset="-122"/>
                </a:rPr>
                <a:t>演示文稿文件（</a:t>
              </a:r>
              <a:r>
                <a:rPr lang="zh-CN" altLang="en-US" sz="1600" b="1" dirty="0">
                  <a:ea typeface="Arial Unicode MS" pitchFamily="34" charset="-122"/>
                  <a:cs typeface="Arial Unicode MS" pitchFamily="34" charset="-122"/>
                </a:rPr>
                <a:t>.</a:t>
              </a:r>
              <a:r>
                <a:rPr lang="en-US" altLang="zh-CN" sz="1600" b="1" dirty="0" err="1" smtClean="0">
                  <a:ea typeface="Arial Unicode MS" pitchFamily="34" charset="-122"/>
                  <a:cs typeface="Arial Unicode MS" pitchFamily="34" charset="-122"/>
                </a:rPr>
                <a:t>pptx</a:t>
              </a:r>
              <a:r>
                <a:rPr lang="en-US" altLang="zh-CN" sz="1600" b="1" dirty="0" smtClean="0">
                  <a:ea typeface="宋体" pitchFamily="2" charset="-122"/>
                </a:rPr>
                <a:t>）</a:t>
              </a:r>
              <a:endParaRPr lang="en-US" altLang="zh-CN" sz="1600" b="1" dirty="0">
                <a:ea typeface="Arial Unicode MS" pitchFamily="34" charset="-122"/>
                <a:cs typeface="Arial Unicode MS" pitchFamily="34" charset="-122"/>
              </a:endParaRPr>
            </a:p>
            <a:p>
              <a:pPr algn="ctr"/>
              <a:endParaRPr lang="zh-CN" altLang="en-US" sz="1600" b="1" dirty="0">
                <a:ea typeface="宋体" pitchFamily="2" charset="-122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1493" y="2130"/>
              <a:ext cx="1211" cy="51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r>
                <a:rPr lang="en-US" altLang="zh-CN" sz="1600" b="1">
                  <a:ea typeface="Arial Unicode MS" pitchFamily="34" charset="-122"/>
                  <a:cs typeface="Arial Unicode MS" pitchFamily="34" charset="-122"/>
                </a:rPr>
                <a:t>TrueType</a:t>
              </a:r>
              <a:r>
                <a:rPr lang="zh-CN" altLang="en-US" sz="1600" b="1">
                  <a:ea typeface="宋体" pitchFamily="2" charset="-122"/>
                </a:rPr>
                <a:t>字体文件（</a:t>
              </a:r>
              <a:r>
                <a:rPr lang="zh-CN" altLang="en-US" sz="1600" b="1">
                  <a:ea typeface="Arial Unicode MS" pitchFamily="34" charset="-122"/>
                  <a:cs typeface="Arial Unicode MS" pitchFamily="34" charset="-122"/>
                </a:rPr>
                <a:t>.</a:t>
              </a:r>
              <a:r>
                <a:rPr lang="en-US" altLang="zh-CN" sz="1600" b="1">
                  <a:ea typeface="Arial Unicode MS" pitchFamily="34" charset="-122"/>
                  <a:cs typeface="Arial Unicode MS" pitchFamily="34" charset="-122"/>
                </a:rPr>
                <a:t>ttf</a:t>
              </a:r>
              <a:r>
                <a:rPr lang="en-US" altLang="zh-CN" sz="1600" b="1">
                  <a:ea typeface="宋体" pitchFamily="2" charset="-122"/>
                </a:rPr>
                <a:t>）</a:t>
              </a:r>
              <a:endParaRPr lang="en-US" altLang="zh-CN" sz="1600" b="1">
                <a:ea typeface="Arial Unicode MS" pitchFamily="34" charset="-122"/>
                <a:cs typeface="Arial Unicode MS" pitchFamily="34" charset="-122"/>
              </a:endParaRPr>
            </a:p>
            <a:p>
              <a:pPr algn="ctr"/>
              <a:endParaRPr lang="zh-CN" altLang="en-US" sz="1600" b="1"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25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文件名通配符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在进行文件操作时，当要对某一类的文件或某一组文件进行操作时，我们常用通配符来代替不同的字符。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Windows</a:t>
            </a:r>
            <a:r>
              <a:rPr lang="zh-CN" altLang="en-US" dirty="0">
                <a:ea typeface="宋体" pitchFamily="2" charset="-122"/>
              </a:rPr>
              <a:t>在文件名和扩展名中支持通配符“*”和“?”。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“？”表示该符号位置可以用任何一个字符代替。</a:t>
            </a:r>
          </a:p>
          <a:p>
            <a:pPr lvl="1"/>
            <a:r>
              <a:rPr lang="zh-CN" altLang="en-US" dirty="0">
                <a:ea typeface="宋体" pitchFamily="2" charset="-122"/>
              </a:rPr>
              <a:t>“*”表示该符号位置可以用任意的一串字符来代替。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文件夹结构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40024" y="1918866"/>
            <a:ext cx="7427912" cy="3646487"/>
            <a:chOff x="1440" y="5031"/>
            <a:chExt cx="5880" cy="2886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880" y="5031"/>
              <a:ext cx="72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algn="ctr"/>
              <a:r>
                <a:rPr lang="en-US" altLang="zh-CN" sz="1600" b="1">
                  <a:latin typeface="宋体" pitchFamily="2" charset="-122"/>
                  <a:ea typeface="宋体" pitchFamily="2" charset="-122"/>
                </a:rPr>
                <a:t>C:\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620" y="5652"/>
              <a:ext cx="126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algn="ctr"/>
              <a:r>
                <a:rPr lang="en-US" altLang="zh-CN" sz="1600" b="1">
                  <a:latin typeface="宋体" pitchFamily="2" charset="-122"/>
                  <a:ea typeface="宋体" pitchFamily="2" charset="-122"/>
                </a:rPr>
                <a:t>A1</a:t>
              </a:r>
              <a:r>
                <a:rPr lang="zh-CN" altLang="en-US" sz="1600" b="1">
                  <a:latin typeface="宋体" pitchFamily="2" charset="-122"/>
                  <a:ea typeface="宋体" pitchFamily="2" charset="-122"/>
                </a:rPr>
                <a:t>文件夹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680" y="5652"/>
              <a:ext cx="126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algn="ctr"/>
              <a:r>
                <a:rPr lang="en-US" altLang="zh-CN" sz="1600" b="1">
                  <a:latin typeface="宋体" pitchFamily="2" charset="-122"/>
                  <a:ea typeface="宋体" pitchFamily="2" charset="-122"/>
                </a:rPr>
                <a:t>B1</a:t>
              </a:r>
              <a:r>
                <a:rPr lang="zh-CN" altLang="en-US" sz="1600" b="1">
                  <a:latin typeface="宋体" pitchFamily="2" charset="-122"/>
                  <a:ea typeface="宋体" pitchFamily="2" charset="-122"/>
                </a:rPr>
                <a:t>文件夹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600" y="5652"/>
              <a:ext cx="72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algn="ctr"/>
              <a:r>
                <a:rPr lang="en-US" altLang="zh-CN" sz="1600" b="1">
                  <a:latin typeface="宋体" pitchFamily="2" charset="-122"/>
                  <a:ea typeface="宋体" pitchFamily="2" charset="-122"/>
                </a:rPr>
                <a:t>aa.txt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440" y="6297"/>
              <a:ext cx="90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algn="ctr"/>
              <a:r>
                <a:rPr lang="en-US" altLang="zh-CN" sz="1600" b="1">
                  <a:latin typeface="宋体" pitchFamily="2" charset="-122"/>
                  <a:ea typeface="宋体" pitchFamily="2" charset="-122"/>
                </a:rPr>
                <a:t>bb.bmp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2520" y="6297"/>
              <a:ext cx="126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algn="ctr"/>
              <a:r>
                <a:rPr lang="en-US" altLang="zh-CN" sz="1600" b="1">
                  <a:latin typeface="宋体" pitchFamily="2" charset="-122"/>
                  <a:ea typeface="宋体" pitchFamily="2" charset="-122"/>
                </a:rPr>
                <a:t>C1</a:t>
              </a:r>
              <a:r>
                <a:rPr lang="zh-CN" altLang="en-US" sz="1600" b="1">
                  <a:latin typeface="宋体" pitchFamily="2" charset="-122"/>
                  <a:ea typeface="宋体" pitchFamily="2" charset="-122"/>
                </a:rPr>
                <a:t>文件夹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070" y="6981"/>
              <a:ext cx="777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algn="ctr"/>
              <a:r>
                <a:rPr lang="en-US" altLang="zh-CN" sz="1600" b="1">
                  <a:latin typeface="宋体" pitchFamily="2" charset="-122"/>
                  <a:ea typeface="宋体" pitchFamily="2" charset="-122"/>
                </a:rPr>
                <a:t>t1.exe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330" y="6981"/>
              <a:ext cx="72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0" rIns="54000" bIns="0" anchor="ctr" anchorCtr="1"/>
            <a:lstStyle/>
            <a:p>
              <a:pPr algn="ctr"/>
              <a:r>
                <a:rPr lang="en-US" altLang="zh-CN" sz="1600" b="1">
                  <a:latin typeface="宋体" pitchFamily="2" charset="-122"/>
                  <a:ea typeface="宋体" pitchFamily="2" charset="-122"/>
                </a:rPr>
                <a:t>t2.wav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400" y="7605"/>
              <a:ext cx="90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algn="ctr"/>
              <a:r>
                <a:rPr lang="en-US" altLang="zh-CN" sz="1600" b="1">
                  <a:latin typeface="宋体" pitchFamily="2" charset="-122"/>
                  <a:ea typeface="宋体" pitchFamily="2" charset="-122"/>
                </a:rPr>
                <a:t>a2.doc</a:t>
              </a: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320" y="6312"/>
              <a:ext cx="126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algn="ctr"/>
              <a:r>
                <a:rPr lang="en-US" altLang="zh-CN" sz="1600" b="1">
                  <a:latin typeface="宋体" pitchFamily="2" charset="-122"/>
                  <a:ea typeface="宋体" pitchFamily="2" charset="-122"/>
                </a:rPr>
                <a:t>D1</a:t>
              </a:r>
              <a:r>
                <a:rPr lang="zh-CN" altLang="en-US" sz="1600" b="1">
                  <a:latin typeface="宋体" pitchFamily="2" charset="-122"/>
                  <a:ea typeface="宋体" pitchFamily="2" charset="-122"/>
                </a:rPr>
                <a:t>文件夹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4140" y="7605"/>
              <a:ext cx="90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algn="ctr"/>
              <a:r>
                <a:rPr lang="en-US" altLang="zh-CN" sz="1600" b="1">
                  <a:latin typeface="宋体" pitchFamily="2" charset="-122"/>
                  <a:ea typeface="宋体" pitchFamily="2" charset="-122"/>
                </a:rPr>
                <a:t>a1.doc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5940" y="6312"/>
              <a:ext cx="108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algn="ctr"/>
              <a:r>
                <a:rPr lang="en-US" altLang="zh-CN" sz="1600" b="1">
                  <a:latin typeface="宋体" pitchFamily="2" charset="-122"/>
                  <a:ea typeface="宋体" pitchFamily="2" charset="-122"/>
                </a:rPr>
                <a:t>E1</a:t>
              </a:r>
              <a:r>
                <a:rPr lang="zh-CN" altLang="en-US" sz="1600" b="1">
                  <a:latin typeface="宋体" pitchFamily="2" charset="-122"/>
                  <a:ea typeface="宋体" pitchFamily="2" charset="-122"/>
                </a:rPr>
                <a:t>文件夹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440" y="6966"/>
              <a:ext cx="144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algn="ctr"/>
              <a:r>
                <a:rPr lang="en-US" altLang="zh-CN" sz="1600" b="1">
                  <a:latin typeface="宋体" pitchFamily="2" charset="-122"/>
                  <a:ea typeface="宋体" pitchFamily="2" charset="-122"/>
                </a:rPr>
                <a:t>D21</a:t>
              </a:r>
              <a:r>
                <a:rPr lang="zh-CN" altLang="en-US" sz="1600" b="1">
                  <a:latin typeface="宋体" pitchFamily="2" charset="-122"/>
                  <a:ea typeface="宋体" pitchFamily="2" charset="-122"/>
                </a:rPr>
                <a:t>文件夹</a:t>
              </a: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6420" y="6966"/>
              <a:ext cx="900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tIns="0" bIns="0" anchor="ctr" anchorCtr="1"/>
            <a:lstStyle/>
            <a:p>
              <a:pPr algn="ctr"/>
              <a:r>
                <a:rPr lang="en-US" altLang="zh-CN" sz="1600" b="1">
                  <a:latin typeface="宋体" pitchFamily="2" charset="-122"/>
                  <a:ea typeface="宋体" pitchFamily="2" charset="-122"/>
                </a:rPr>
                <a:t>b1.xls</a:t>
              </a: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2340" y="549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240" y="534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800" y="612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715" y="6804"/>
              <a:ext cx="1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2340" y="5496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960" y="5496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5220" y="5496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340" y="596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1800" y="612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240" y="612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240" y="6633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715" y="68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735" y="6804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5220" y="596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5040" y="612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5040" y="612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480" y="612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5040" y="6633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4860" y="6789"/>
              <a:ext cx="1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4860" y="6789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6840" y="6789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5220" y="7278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4680" y="7434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4680" y="743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5760" y="743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en-US"/>
            </a:p>
          </p:txBody>
        </p:sp>
      </p:grp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395536" y="5984453"/>
            <a:ext cx="739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zh-CN" altLang="en-US" sz="2000" b="1">
                <a:latin typeface="宋体" pitchFamily="2" charset="-122"/>
                <a:ea typeface="宋体" pitchFamily="2" charset="-122"/>
              </a:rPr>
              <a:t>结构图中，文件</a:t>
            </a:r>
            <a:r>
              <a:rPr lang="en-US" altLang="zh-CN" sz="2000" b="1">
                <a:ea typeface="宋体" pitchFamily="2" charset="-122"/>
              </a:rPr>
              <a:t>a2.doc</a:t>
            </a:r>
            <a:r>
              <a:rPr lang="zh-CN" altLang="en-US" sz="2000" b="1">
                <a:latin typeface="宋体" pitchFamily="2" charset="-122"/>
                <a:ea typeface="宋体" pitchFamily="2" charset="-122"/>
              </a:rPr>
              <a:t>的路径为：</a:t>
            </a:r>
            <a:r>
              <a:rPr lang="zh-CN" altLang="en-US" sz="2000" b="1">
                <a:latin typeface="Times New Roman"/>
                <a:ea typeface="宋体" pitchFamily="2" charset="-122"/>
              </a:rPr>
              <a:t>“</a:t>
            </a:r>
            <a:r>
              <a:rPr lang="en-US" altLang="zh-CN" sz="2000" b="1">
                <a:ea typeface="宋体" pitchFamily="2" charset="-122"/>
              </a:rPr>
              <a:t>c:\b1\d1\d21\a2.doc</a:t>
            </a:r>
            <a:r>
              <a:rPr lang="en-US" altLang="zh-CN" sz="2000" b="1">
                <a:latin typeface="Times New Roman"/>
                <a:ea typeface="宋体" pitchFamily="2" charset="-122"/>
              </a:rPr>
              <a:t>”</a:t>
            </a:r>
            <a:r>
              <a:rPr lang="en-US" altLang="zh-CN" sz="2000" b="1"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000" b="1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841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用户可以使用库的方式组织和访问文件，而不管其存储位置如何。</a:t>
            </a:r>
            <a:endParaRPr lang="en-US" altLang="zh-CN" dirty="0" smtClean="0"/>
          </a:p>
          <a:p>
            <a:r>
              <a:rPr lang="en-US" altLang="zh-CN" dirty="0" smtClean="0"/>
              <a:t>Win7 </a:t>
            </a:r>
            <a:r>
              <a:rPr lang="zh-CN" altLang="en-US" dirty="0" smtClean="0"/>
              <a:t>系统中默认有四个库：文档、音乐、图片、视频。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645024"/>
            <a:ext cx="1725326" cy="30963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356992"/>
            <a:ext cx="2592288" cy="331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1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文件系统的存储结构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Windows </a:t>
            </a:r>
            <a:r>
              <a:rPr lang="en-US" altLang="zh-CN" dirty="0">
                <a:ea typeface="宋体" pitchFamily="2" charset="-122"/>
              </a:rPr>
              <a:t>7</a:t>
            </a:r>
            <a:r>
              <a:rPr lang="zh-CN" altLang="en-US" dirty="0" smtClean="0">
                <a:ea typeface="宋体" pitchFamily="2" charset="-122"/>
              </a:rPr>
              <a:t>支持</a:t>
            </a:r>
            <a:r>
              <a:rPr lang="en-US" altLang="zh-CN" dirty="0">
                <a:ea typeface="宋体" pitchFamily="2" charset="-122"/>
              </a:rPr>
              <a:t>NTFS</a:t>
            </a:r>
            <a:r>
              <a:rPr lang="zh-CN" altLang="en-US" dirty="0">
                <a:ea typeface="宋体" pitchFamily="2" charset="-122"/>
              </a:rPr>
              <a:t>文件系统或任意一种文件分配表文件系统（</a:t>
            </a:r>
            <a:r>
              <a:rPr lang="en-US" altLang="zh-CN" dirty="0">
                <a:ea typeface="宋体" pitchFamily="2" charset="-122"/>
              </a:rPr>
              <a:t>FAT </a:t>
            </a:r>
            <a:r>
              <a:rPr lang="zh-CN" altLang="en-US" dirty="0">
                <a:ea typeface="宋体" pitchFamily="2" charset="-122"/>
              </a:rPr>
              <a:t>或 </a:t>
            </a:r>
            <a:r>
              <a:rPr lang="en-US" altLang="zh-CN" dirty="0">
                <a:ea typeface="宋体" pitchFamily="2" charset="-122"/>
              </a:rPr>
              <a:t>FAT32）。 </a:t>
            </a:r>
          </a:p>
          <a:p>
            <a:r>
              <a:rPr lang="en-US" altLang="zh-CN" dirty="0">
                <a:ea typeface="宋体" pitchFamily="2" charset="-122"/>
              </a:rPr>
              <a:t>FAT</a:t>
            </a:r>
            <a:r>
              <a:rPr lang="zh-CN" altLang="en-US" dirty="0">
                <a:ea typeface="宋体" pitchFamily="2" charset="-122"/>
              </a:rPr>
              <a:t>和</a:t>
            </a:r>
            <a:r>
              <a:rPr lang="en-US" altLang="zh-CN" dirty="0">
                <a:ea typeface="宋体" pitchFamily="2" charset="-122"/>
              </a:rPr>
              <a:t>FAT32 </a:t>
            </a:r>
          </a:p>
          <a:p>
            <a:pPr lvl="1"/>
            <a:r>
              <a:rPr lang="en-US" sz="2000" dirty="0"/>
              <a:t>FAT</a:t>
            </a:r>
            <a:r>
              <a:rPr lang="zh-CN" altLang="en-US" sz="2000" dirty="0"/>
              <a:t>系统（</a:t>
            </a:r>
            <a:r>
              <a:rPr lang="en-US" sz="2000" dirty="0"/>
              <a:t>File Allocation Table</a:t>
            </a:r>
            <a:r>
              <a:rPr lang="zh-CN" altLang="en-US" sz="2000" dirty="0"/>
              <a:t>）通过建立文件分配表和目录表进行</a:t>
            </a:r>
            <a:r>
              <a:rPr lang="zh-CN" altLang="en-US" sz="2000" dirty="0" smtClean="0"/>
              <a:t>文件管理。</a:t>
            </a:r>
            <a:endParaRPr lang="en-US" altLang="zh-CN" sz="2000" dirty="0" smtClean="0"/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FAT</a:t>
            </a:r>
            <a:r>
              <a:rPr lang="zh-CN" altLang="en-US" sz="2000" dirty="0" smtClean="0">
                <a:ea typeface="宋体" pitchFamily="2" charset="-122"/>
              </a:rPr>
              <a:t>表记录磁盘上的每一个簇（几个相邻的磁道和扇区组成的扇区组）是否存放数据或者是否损坏等信息。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FAT</a:t>
            </a:r>
            <a:r>
              <a:rPr lang="zh-CN" altLang="en-US" sz="2000" dirty="0" smtClean="0">
                <a:ea typeface="宋体" pitchFamily="2" charset="-122"/>
              </a:rPr>
              <a:t>目录表则记载文件的名称、属性以及大小等信息</a:t>
            </a:r>
            <a:r>
              <a:rPr lang="zh-CN" altLang="en-US" sz="2000" dirty="0" smtClean="0"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dirty="0" smtClean="0">
                <a:ea typeface="宋体" pitchFamily="2" charset="-122"/>
              </a:rPr>
              <a:t> 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sz="2000" dirty="0">
                <a:ea typeface="宋体" pitchFamily="2" charset="-122"/>
              </a:rPr>
              <a:t>FAT</a:t>
            </a:r>
            <a:r>
              <a:rPr lang="zh-CN" altLang="en-US" sz="2000" dirty="0">
                <a:ea typeface="宋体" pitchFamily="2" charset="-122"/>
              </a:rPr>
              <a:t>必须保存在引导区中。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NTFS</a:t>
            </a:r>
            <a:r>
              <a:rPr lang="en-US" altLang="zh-CN" sz="2800" dirty="0">
                <a:ea typeface="宋体" pitchFamily="2" charset="-122"/>
              </a:rPr>
              <a:t> </a:t>
            </a:r>
          </a:p>
          <a:p>
            <a:pPr lvl="1"/>
            <a:r>
              <a:rPr lang="en-US" sz="2000" dirty="0"/>
              <a:t>NTFS</a:t>
            </a:r>
            <a:r>
              <a:rPr lang="zh-CN" altLang="en-US" sz="2000" dirty="0"/>
              <a:t>支持原有的</a:t>
            </a:r>
            <a:r>
              <a:rPr lang="en-US" sz="2000" dirty="0"/>
              <a:t>FAT</a:t>
            </a:r>
            <a:r>
              <a:rPr lang="zh-CN" altLang="en-US" sz="2000" dirty="0"/>
              <a:t>文件，还提供了长文件名、支持大的分区和磁盘空间、扩展属性以及安全性等</a:t>
            </a:r>
            <a:r>
              <a:rPr lang="zh-CN" altLang="en-US" sz="2000" dirty="0" smtClean="0"/>
              <a:t>功能。</a:t>
            </a:r>
            <a:endParaRPr lang="en-US" altLang="zh-CN" sz="2000" dirty="0"/>
          </a:p>
          <a:p>
            <a:pPr lvl="1"/>
            <a:r>
              <a:rPr lang="zh-CN" altLang="en-US" sz="2000" dirty="0" smtClean="0"/>
              <a:t>除了</a:t>
            </a:r>
            <a:r>
              <a:rPr lang="en-US" sz="2000" dirty="0"/>
              <a:t>Windows</a:t>
            </a:r>
            <a:r>
              <a:rPr lang="zh-CN" altLang="en-US" sz="2000" dirty="0"/>
              <a:t>外，其他文件系统都不能访问</a:t>
            </a:r>
            <a:r>
              <a:rPr lang="en-US" sz="2000" dirty="0"/>
              <a:t>NTFS</a:t>
            </a:r>
            <a:r>
              <a:rPr lang="zh-CN" altLang="en-US" sz="2000" dirty="0"/>
              <a:t>文件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en-US" sz="2000" dirty="0"/>
              <a:t>NTFS</a:t>
            </a:r>
            <a:r>
              <a:rPr lang="zh-CN" altLang="en-US" sz="2000" dirty="0"/>
              <a:t>系统支持的磁盘分区最大达</a:t>
            </a:r>
            <a:r>
              <a:rPr lang="en-US" sz="2000" dirty="0"/>
              <a:t>16EB</a:t>
            </a:r>
            <a:r>
              <a:rPr lang="zh-CN" altLang="en-US" sz="2000" dirty="0"/>
              <a:t>（</a:t>
            </a:r>
            <a:r>
              <a:rPr lang="en-US" sz="2000" dirty="0" err="1"/>
              <a:t>ExaByte</a:t>
            </a:r>
            <a:r>
              <a:rPr lang="en-US" sz="2000" dirty="0"/>
              <a:t>, </a:t>
            </a:r>
            <a:r>
              <a:rPr lang="zh-CN" altLang="en-US" sz="2000" dirty="0"/>
              <a:t>即</a:t>
            </a:r>
            <a:r>
              <a:rPr lang="en-US" sz="2000" dirty="0"/>
              <a:t>2</a:t>
            </a:r>
            <a:r>
              <a:rPr lang="en-US" sz="2000" baseline="30000" dirty="0"/>
              <a:t>64</a:t>
            </a:r>
            <a:r>
              <a:rPr lang="en-US" sz="2000" dirty="0"/>
              <a:t>B</a:t>
            </a:r>
            <a:r>
              <a:rPr lang="zh-CN" altLang="en-US" sz="2000" dirty="0" smtClean="0"/>
              <a:t>）。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系统文件可以存放在</a:t>
            </a:r>
            <a:r>
              <a:rPr lang="en-US" sz="2000" dirty="0"/>
              <a:t>NTFS</a:t>
            </a:r>
            <a:r>
              <a:rPr lang="zh-CN" altLang="en-US" sz="2000" dirty="0"/>
              <a:t>盘或分区的任何物理</a:t>
            </a:r>
            <a:r>
              <a:rPr lang="zh-CN" altLang="en-US" sz="2000" dirty="0" smtClean="0"/>
              <a:t>位置。这意味着，磁盘</a:t>
            </a:r>
            <a:r>
              <a:rPr lang="zh-CN" altLang="en-US" sz="2000" dirty="0"/>
              <a:t>上任何磁道或扇区的损坏都不会导致整个磁盘不可用。</a:t>
            </a:r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0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资源管理器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打开资源管理器的方式</a:t>
            </a:r>
            <a:endParaRPr lang="en-US" altLang="zh-CN" dirty="0" smtClean="0"/>
          </a:p>
          <a:p>
            <a:r>
              <a:rPr lang="zh-CN" altLang="en-US" dirty="0"/>
              <a:t>资源</a:t>
            </a:r>
            <a:r>
              <a:rPr lang="zh-CN" altLang="en-US" dirty="0" smtClean="0"/>
              <a:t>浏览（折叠标记）</a:t>
            </a:r>
            <a:endParaRPr lang="en-US" altLang="zh-CN" dirty="0" smtClean="0"/>
          </a:p>
          <a:p>
            <a:r>
              <a:rPr lang="zh-CN" altLang="en-US" dirty="0" smtClean="0"/>
              <a:t>显示方式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略</a:t>
            </a:r>
            <a:r>
              <a:rPr lang="zh-CN" altLang="en-US" dirty="0"/>
              <a:t>缩图、平铺、图标、列表和详细</a:t>
            </a:r>
            <a:r>
              <a:rPr lang="zh-CN" altLang="en-US" dirty="0" smtClean="0"/>
              <a:t>信息</a:t>
            </a:r>
            <a:endParaRPr lang="en-US" altLang="zh-CN" dirty="0" smtClean="0"/>
          </a:p>
          <a:p>
            <a:r>
              <a:rPr lang="zh-CN" altLang="en-US" dirty="0"/>
              <a:t>图标</a:t>
            </a:r>
            <a:r>
              <a:rPr lang="zh-CN" altLang="en-US" dirty="0" smtClean="0"/>
              <a:t>排列</a:t>
            </a:r>
            <a:endParaRPr lang="en-US" altLang="zh-CN" dirty="0" smtClean="0"/>
          </a:p>
          <a:p>
            <a:pPr lvl="1"/>
            <a:r>
              <a:rPr lang="zh-CN" altLang="en-US" dirty="0"/>
              <a:t>名称、类型、大小和修改时间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4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文件和文件夹管理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itchFamily="2" charset="-122"/>
                <a:ea typeface="宋体" pitchFamily="2" charset="-122"/>
              </a:rPr>
              <a:t>如果想使用键盘选择文件，则可先按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Tab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键，然后利用下表中的按键来移动光标。</a:t>
            </a:r>
            <a:r>
              <a:rPr lang="zh-CN" altLang="en-US" dirty="0">
                <a:ea typeface="宋体" pitchFamily="2" charset="-122"/>
              </a:rPr>
              <a:t> </a:t>
            </a:r>
          </a:p>
          <a:p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683568" y="3222749"/>
            <a:ext cx="7992888" cy="2726531"/>
            <a:chOff x="-3" y="-3"/>
            <a:chExt cx="3590" cy="187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0" y="0"/>
              <a:ext cx="3584" cy="1870"/>
              <a:chOff x="0" y="0"/>
              <a:chExt cx="3584" cy="1870"/>
            </a:xfrm>
          </p:grpSpPr>
          <p:grpSp>
            <p:nvGrpSpPr>
              <p:cNvPr id="7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446" cy="374"/>
                <a:chOff x="0" y="0"/>
                <a:chExt cx="446" cy="374"/>
              </a:xfrm>
            </p:grpSpPr>
            <p:sp>
              <p:nvSpPr>
                <p:cNvPr id="65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6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r>
                    <a:rPr lang="zh-CN" altLang="en-US" sz="1600" b="1">
                      <a:latin typeface="宋体" pitchFamily="2" charset="-122"/>
                      <a:ea typeface="宋体" pitchFamily="2" charset="-122"/>
                    </a:rPr>
                    <a:t>按键</a:t>
                  </a:r>
                  <a:endParaRPr lang="zh-CN" altLang="en-US" sz="1600">
                    <a:ea typeface="宋体" pitchFamily="2" charset="-122"/>
                  </a:endParaRPr>
                </a:p>
              </p:txBody>
            </p:sp>
            <p:sp>
              <p:nvSpPr>
                <p:cNvPr id="66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4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446" y="0"/>
                <a:ext cx="1315" cy="374"/>
                <a:chOff x="446" y="0"/>
                <a:chExt cx="1315" cy="374"/>
              </a:xfrm>
            </p:grpSpPr>
            <p:sp>
              <p:nvSpPr>
                <p:cNvPr id="63" name="Rectangle 10"/>
                <p:cNvSpPr>
                  <a:spLocks noChangeArrowheads="1"/>
                </p:cNvSpPr>
                <p:nvPr/>
              </p:nvSpPr>
              <p:spPr bwMode="auto">
                <a:xfrm>
                  <a:off x="489" y="0"/>
                  <a:ext cx="122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r>
                    <a:rPr lang="zh-CN" altLang="en-US" sz="1600" b="1">
                      <a:latin typeface="宋体" pitchFamily="2" charset="-122"/>
                      <a:ea typeface="宋体" pitchFamily="2" charset="-122"/>
                    </a:rPr>
                    <a:t>作用</a:t>
                  </a:r>
                  <a:endParaRPr lang="zh-CN" altLang="en-US" sz="1600">
                    <a:ea typeface="宋体" pitchFamily="2" charset="-122"/>
                  </a:endParaRPr>
                </a:p>
              </p:txBody>
            </p:sp>
            <p:sp>
              <p:nvSpPr>
                <p:cNvPr id="64" name="Rectangle 11"/>
                <p:cNvSpPr>
                  <a:spLocks noChangeArrowheads="1"/>
                </p:cNvSpPr>
                <p:nvPr/>
              </p:nvSpPr>
              <p:spPr bwMode="auto">
                <a:xfrm>
                  <a:off x="446" y="0"/>
                  <a:ext cx="131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2"/>
              <p:cNvGrpSpPr>
                <a:grpSpLocks/>
              </p:cNvGrpSpPr>
              <p:nvPr/>
            </p:nvGrpSpPr>
            <p:grpSpPr bwMode="auto">
              <a:xfrm>
                <a:off x="1761" y="0"/>
                <a:ext cx="441" cy="374"/>
                <a:chOff x="1761" y="0"/>
                <a:chExt cx="441" cy="374"/>
              </a:xfrm>
            </p:grpSpPr>
            <p:sp>
              <p:nvSpPr>
                <p:cNvPr id="61" name="Rectangle 13"/>
                <p:cNvSpPr>
                  <a:spLocks noChangeArrowheads="1"/>
                </p:cNvSpPr>
                <p:nvPr/>
              </p:nvSpPr>
              <p:spPr bwMode="auto">
                <a:xfrm>
                  <a:off x="1804" y="0"/>
                  <a:ext cx="35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r>
                    <a:rPr lang="zh-CN" altLang="en-US" sz="1600" b="1">
                      <a:latin typeface="宋体" pitchFamily="2" charset="-122"/>
                      <a:ea typeface="宋体" pitchFamily="2" charset="-122"/>
                    </a:rPr>
                    <a:t>按键</a:t>
                  </a:r>
                  <a:endParaRPr lang="zh-CN" altLang="en-US" sz="1600">
                    <a:ea typeface="宋体" pitchFamily="2" charset="-122"/>
                  </a:endParaRPr>
                </a:p>
              </p:txBody>
            </p:sp>
            <p:sp>
              <p:nvSpPr>
                <p:cNvPr id="62" name="Rectangle 14"/>
                <p:cNvSpPr>
                  <a:spLocks noChangeArrowheads="1"/>
                </p:cNvSpPr>
                <p:nvPr/>
              </p:nvSpPr>
              <p:spPr bwMode="auto">
                <a:xfrm>
                  <a:off x="1761" y="0"/>
                  <a:ext cx="44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5"/>
              <p:cNvGrpSpPr>
                <a:grpSpLocks/>
              </p:cNvGrpSpPr>
              <p:nvPr/>
            </p:nvGrpSpPr>
            <p:grpSpPr bwMode="auto">
              <a:xfrm>
                <a:off x="2202" y="0"/>
                <a:ext cx="1382" cy="374"/>
                <a:chOff x="2202" y="0"/>
                <a:chExt cx="1382" cy="374"/>
              </a:xfrm>
            </p:grpSpPr>
            <p:sp>
              <p:nvSpPr>
                <p:cNvPr id="59" name="Rectangle 16"/>
                <p:cNvSpPr>
                  <a:spLocks noChangeArrowheads="1"/>
                </p:cNvSpPr>
                <p:nvPr/>
              </p:nvSpPr>
              <p:spPr bwMode="auto">
                <a:xfrm>
                  <a:off x="2245" y="0"/>
                  <a:ext cx="129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r>
                    <a:rPr lang="zh-CN" altLang="en-US" sz="1600" b="1">
                      <a:latin typeface="宋体" pitchFamily="2" charset="-122"/>
                      <a:ea typeface="宋体" pitchFamily="2" charset="-122"/>
                    </a:rPr>
                    <a:t>作用</a:t>
                  </a:r>
                  <a:endParaRPr lang="zh-CN" altLang="en-US" sz="1600">
                    <a:ea typeface="宋体" pitchFamily="2" charset="-122"/>
                  </a:endParaRPr>
                </a:p>
              </p:txBody>
            </p:sp>
            <p:sp>
              <p:nvSpPr>
                <p:cNvPr id="60" name="Rectangle 17"/>
                <p:cNvSpPr>
                  <a:spLocks noChangeArrowheads="1"/>
                </p:cNvSpPr>
                <p:nvPr/>
              </p:nvSpPr>
              <p:spPr bwMode="auto">
                <a:xfrm>
                  <a:off x="2202" y="0"/>
                  <a:ext cx="138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8"/>
              <p:cNvGrpSpPr>
                <a:grpSpLocks/>
              </p:cNvGrpSpPr>
              <p:nvPr/>
            </p:nvGrpSpPr>
            <p:grpSpPr bwMode="auto">
              <a:xfrm>
                <a:off x="0" y="374"/>
                <a:ext cx="446" cy="374"/>
                <a:chOff x="0" y="374"/>
                <a:chExt cx="446" cy="374"/>
              </a:xfrm>
            </p:grpSpPr>
            <p:sp>
              <p:nvSpPr>
                <p:cNvPr id="57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374"/>
                  <a:ext cx="36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r>
                    <a:rPr lang="zh-CN" altLang="en-US" sz="1600">
                      <a:latin typeface="宋体" pitchFamily="2" charset="-122"/>
                      <a:ea typeface="宋体" pitchFamily="2" charset="-122"/>
                    </a:rPr>
                    <a:t>←</a:t>
                  </a:r>
                  <a:endParaRPr lang="zh-CN" altLang="en-US" sz="1600">
                    <a:ea typeface="宋体" pitchFamily="2" charset="-122"/>
                  </a:endParaRPr>
                </a:p>
              </p:txBody>
            </p:sp>
            <p:sp>
              <p:nvSpPr>
                <p:cNvPr id="58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374"/>
                  <a:ext cx="44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1"/>
              <p:cNvGrpSpPr>
                <a:grpSpLocks/>
              </p:cNvGrpSpPr>
              <p:nvPr/>
            </p:nvGrpSpPr>
            <p:grpSpPr bwMode="auto">
              <a:xfrm>
                <a:off x="446" y="374"/>
                <a:ext cx="1315" cy="374"/>
                <a:chOff x="446" y="374"/>
                <a:chExt cx="1315" cy="374"/>
              </a:xfrm>
            </p:grpSpPr>
            <p:sp>
              <p:nvSpPr>
                <p:cNvPr id="55" name="Rectangle 22"/>
                <p:cNvSpPr>
                  <a:spLocks noChangeArrowheads="1"/>
                </p:cNvSpPr>
                <p:nvPr/>
              </p:nvSpPr>
              <p:spPr bwMode="auto">
                <a:xfrm>
                  <a:off x="489" y="374"/>
                  <a:ext cx="122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 eaLnBrk="1" hangingPunct="1"/>
                  <a:r>
                    <a:rPr lang="zh-CN" altLang="en-US" sz="1600" dirty="0">
                      <a:latin typeface="宋体" pitchFamily="2" charset="-122"/>
                      <a:ea typeface="宋体" pitchFamily="2" charset="-122"/>
                    </a:rPr>
                    <a:t>关闭选择的文件夹</a:t>
                  </a:r>
                  <a:endParaRPr lang="zh-CN" altLang="en-US" sz="1600" dirty="0">
                    <a:ea typeface="宋体" pitchFamily="2" charset="-122"/>
                  </a:endParaRPr>
                </a:p>
              </p:txBody>
            </p:sp>
            <p:sp>
              <p:nvSpPr>
                <p:cNvPr id="56" name="Rectangle 23"/>
                <p:cNvSpPr>
                  <a:spLocks noChangeArrowheads="1"/>
                </p:cNvSpPr>
                <p:nvPr/>
              </p:nvSpPr>
              <p:spPr bwMode="auto">
                <a:xfrm>
                  <a:off x="446" y="374"/>
                  <a:ext cx="131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24"/>
              <p:cNvGrpSpPr>
                <a:grpSpLocks/>
              </p:cNvGrpSpPr>
              <p:nvPr/>
            </p:nvGrpSpPr>
            <p:grpSpPr bwMode="auto">
              <a:xfrm>
                <a:off x="1761" y="374"/>
                <a:ext cx="441" cy="374"/>
                <a:chOff x="1761" y="374"/>
                <a:chExt cx="441" cy="374"/>
              </a:xfrm>
            </p:grpSpPr>
            <p:sp>
              <p:nvSpPr>
                <p:cNvPr id="53" name="Rectangle 25"/>
                <p:cNvSpPr>
                  <a:spLocks noChangeArrowheads="1"/>
                </p:cNvSpPr>
                <p:nvPr/>
              </p:nvSpPr>
              <p:spPr bwMode="auto">
                <a:xfrm>
                  <a:off x="1804" y="374"/>
                  <a:ext cx="35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r>
                    <a:rPr lang="en-US" altLang="zh-CN" sz="1600">
                      <a:latin typeface="宋体" pitchFamily="2" charset="-122"/>
                      <a:ea typeface="宋体" pitchFamily="2" charset="-122"/>
                    </a:rPr>
                    <a:t>Home</a:t>
                  </a:r>
                  <a:endParaRPr lang="en-US" altLang="zh-CN" sz="1600">
                    <a:ea typeface="宋体" pitchFamily="2" charset="-122"/>
                  </a:endParaRPr>
                </a:p>
              </p:txBody>
            </p:sp>
            <p:sp>
              <p:nvSpPr>
                <p:cNvPr id="54" name="Rectangle 26"/>
                <p:cNvSpPr>
                  <a:spLocks noChangeArrowheads="1"/>
                </p:cNvSpPr>
                <p:nvPr/>
              </p:nvSpPr>
              <p:spPr bwMode="auto">
                <a:xfrm>
                  <a:off x="1761" y="374"/>
                  <a:ext cx="44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27"/>
              <p:cNvGrpSpPr>
                <a:grpSpLocks/>
              </p:cNvGrpSpPr>
              <p:nvPr/>
            </p:nvGrpSpPr>
            <p:grpSpPr bwMode="auto">
              <a:xfrm>
                <a:off x="2202" y="374"/>
                <a:ext cx="1382" cy="374"/>
                <a:chOff x="2202" y="374"/>
                <a:chExt cx="1382" cy="374"/>
              </a:xfrm>
            </p:grpSpPr>
            <p:sp>
              <p:nvSpPr>
                <p:cNvPr id="51" name="Rectangle 28"/>
                <p:cNvSpPr>
                  <a:spLocks noChangeArrowheads="1"/>
                </p:cNvSpPr>
                <p:nvPr/>
              </p:nvSpPr>
              <p:spPr bwMode="auto">
                <a:xfrm>
                  <a:off x="2245" y="374"/>
                  <a:ext cx="129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 eaLnBrk="1" hangingPunct="1"/>
                  <a:r>
                    <a:rPr lang="zh-CN" altLang="en-US" sz="1600">
                      <a:latin typeface="宋体" pitchFamily="2" charset="-122"/>
                      <a:ea typeface="宋体" pitchFamily="2" charset="-122"/>
                    </a:rPr>
                    <a:t>选择文件夹列表中的第一个文件夹</a:t>
                  </a:r>
                  <a:endParaRPr lang="zh-CN" altLang="en-US" sz="1600">
                    <a:ea typeface="宋体" pitchFamily="2" charset="-122"/>
                  </a:endParaRPr>
                </a:p>
              </p:txBody>
            </p:sp>
            <p:sp>
              <p:nvSpPr>
                <p:cNvPr id="52" name="Rectangle 29"/>
                <p:cNvSpPr>
                  <a:spLocks noChangeArrowheads="1"/>
                </p:cNvSpPr>
                <p:nvPr/>
              </p:nvSpPr>
              <p:spPr bwMode="auto">
                <a:xfrm>
                  <a:off x="2202" y="374"/>
                  <a:ext cx="138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30"/>
              <p:cNvGrpSpPr>
                <a:grpSpLocks/>
              </p:cNvGrpSpPr>
              <p:nvPr/>
            </p:nvGrpSpPr>
            <p:grpSpPr bwMode="auto">
              <a:xfrm>
                <a:off x="0" y="748"/>
                <a:ext cx="446" cy="374"/>
                <a:chOff x="0" y="748"/>
                <a:chExt cx="446" cy="374"/>
              </a:xfrm>
            </p:grpSpPr>
            <p:sp>
              <p:nvSpPr>
                <p:cNvPr id="49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748"/>
                  <a:ext cx="36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r>
                    <a:rPr lang="zh-CN" altLang="en-US" sz="1600">
                      <a:latin typeface="宋体" pitchFamily="2" charset="-122"/>
                      <a:ea typeface="宋体" pitchFamily="2" charset="-122"/>
                    </a:rPr>
                    <a:t>↑</a:t>
                  </a:r>
                  <a:endParaRPr lang="zh-CN" altLang="en-US" sz="1600">
                    <a:ea typeface="宋体" pitchFamily="2" charset="-122"/>
                  </a:endParaRPr>
                </a:p>
              </p:txBody>
            </p:sp>
            <p:sp>
              <p:nvSpPr>
                <p:cNvPr id="50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748"/>
                  <a:ext cx="44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33"/>
              <p:cNvGrpSpPr>
                <a:grpSpLocks/>
              </p:cNvGrpSpPr>
              <p:nvPr/>
            </p:nvGrpSpPr>
            <p:grpSpPr bwMode="auto">
              <a:xfrm>
                <a:off x="446" y="748"/>
                <a:ext cx="1315" cy="374"/>
                <a:chOff x="446" y="748"/>
                <a:chExt cx="1315" cy="374"/>
              </a:xfrm>
            </p:grpSpPr>
            <p:sp>
              <p:nvSpPr>
                <p:cNvPr id="47" name="Rectangle 34"/>
                <p:cNvSpPr>
                  <a:spLocks noChangeArrowheads="1"/>
                </p:cNvSpPr>
                <p:nvPr/>
              </p:nvSpPr>
              <p:spPr bwMode="auto">
                <a:xfrm>
                  <a:off x="489" y="748"/>
                  <a:ext cx="122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 eaLnBrk="1" hangingPunct="1"/>
                  <a:r>
                    <a:rPr lang="zh-CN" altLang="en-US" sz="1600">
                      <a:latin typeface="宋体" pitchFamily="2" charset="-122"/>
                      <a:ea typeface="宋体" pitchFamily="2" charset="-122"/>
                    </a:rPr>
                    <a:t>选择已选文件夹上面的一个文件夹</a:t>
                  </a:r>
                  <a:endParaRPr lang="zh-CN" altLang="en-US" sz="1600">
                    <a:ea typeface="宋体" pitchFamily="2" charset="-122"/>
                  </a:endParaRPr>
                </a:p>
              </p:txBody>
            </p:sp>
            <p:sp>
              <p:nvSpPr>
                <p:cNvPr id="48" name="Rectangle 35"/>
                <p:cNvSpPr>
                  <a:spLocks noChangeArrowheads="1"/>
                </p:cNvSpPr>
                <p:nvPr/>
              </p:nvSpPr>
              <p:spPr bwMode="auto">
                <a:xfrm>
                  <a:off x="446" y="748"/>
                  <a:ext cx="131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36"/>
              <p:cNvGrpSpPr>
                <a:grpSpLocks/>
              </p:cNvGrpSpPr>
              <p:nvPr/>
            </p:nvGrpSpPr>
            <p:grpSpPr bwMode="auto">
              <a:xfrm>
                <a:off x="1761" y="748"/>
                <a:ext cx="441" cy="374"/>
                <a:chOff x="1761" y="748"/>
                <a:chExt cx="441" cy="374"/>
              </a:xfrm>
            </p:grpSpPr>
            <p:sp>
              <p:nvSpPr>
                <p:cNvPr id="45" name="Rectangle 37"/>
                <p:cNvSpPr>
                  <a:spLocks noChangeArrowheads="1"/>
                </p:cNvSpPr>
                <p:nvPr/>
              </p:nvSpPr>
              <p:spPr bwMode="auto">
                <a:xfrm>
                  <a:off x="1804" y="748"/>
                  <a:ext cx="35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r>
                    <a:rPr lang="en-US" altLang="zh-CN" sz="1600">
                      <a:latin typeface="宋体" pitchFamily="2" charset="-122"/>
                      <a:ea typeface="宋体" pitchFamily="2" charset="-122"/>
                    </a:rPr>
                    <a:t>End</a:t>
                  </a:r>
                  <a:endParaRPr lang="en-US" altLang="zh-CN" sz="1600">
                    <a:ea typeface="宋体" pitchFamily="2" charset="-122"/>
                  </a:endParaRPr>
                </a:p>
              </p:txBody>
            </p:sp>
            <p:sp>
              <p:nvSpPr>
                <p:cNvPr id="46" name="Rectangle 38"/>
                <p:cNvSpPr>
                  <a:spLocks noChangeArrowheads="1"/>
                </p:cNvSpPr>
                <p:nvPr/>
              </p:nvSpPr>
              <p:spPr bwMode="auto">
                <a:xfrm>
                  <a:off x="1761" y="748"/>
                  <a:ext cx="44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39"/>
              <p:cNvGrpSpPr>
                <a:grpSpLocks/>
              </p:cNvGrpSpPr>
              <p:nvPr/>
            </p:nvGrpSpPr>
            <p:grpSpPr bwMode="auto">
              <a:xfrm>
                <a:off x="2202" y="748"/>
                <a:ext cx="1382" cy="374"/>
                <a:chOff x="2202" y="748"/>
                <a:chExt cx="1382" cy="374"/>
              </a:xfrm>
            </p:grpSpPr>
            <p:sp>
              <p:nvSpPr>
                <p:cNvPr id="43" name="Rectangle 40"/>
                <p:cNvSpPr>
                  <a:spLocks noChangeArrowheads="1"/>
                </p:cNvSpPr>
                <p:nvPr/>
              </p:nvSpPr>
              <p:spPr bwMode="auto">
                <a:xfrm>
                  <a:off x="2245" y="748"/>
                  <a:ext cx="129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 eaLnBrk="1" hangingPunct="1"/>
                  <a:r>
                    <a:rPr lang="zh-CN" altLang="en-US" sz="1600">
                      <a:latin typeface="宋体" pitchFamily="2" charset="-122"/>
                      <a:ea typeface="宋体" pitchFamily="2" charset="-122"/>
                    </a:rPr>
                    <a:t>选择文件夹列表中的最后一个文件夹</a:t>
                  </a:r>
                  <a:endParaRPr lang="zh-CN" altLang="en-US" sz="1600">
                    <a:ea typeface="宋体" pitchFamily="2" charset="-122"/>
                  </a:endParaRPr>
                </a:p>
              </p:txBody>
            </p:sp>
            <p:sp>
              <p:nvSpPr>
                <p:cNvPr id="44" name="Rectangle 41"/>
                <p:cNvSpPr>
                  <a:spLocks noChangeArrowheads="1"/>
                </p:cNvSpPr>
                <p:nvPr/>
              </p:nvSpPr>
              <p:spPr bwMode="auto">
                <a:xfrm>
                  <a:off x="2202" y="748"/>
                  <a:ext cx="138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42"/>
              <p:cNvGrpSpPr>
                <a:grpSpLocks/>
              </p:cNvGrpSpPr>
              <p:nvPr/>
            </p:nvGrpSpPr>
            <p:grpSpPr bwMode="auto">
              <a:xfrm>
                <a:off x="0" y="1122"/>
                <a:ext cx="446" cy="374"/>
                <a:chOff x="0" y="1122"/>
                <a:chExt cx="446" cy="374"/>
              </a:xfrm>
            </p:grpSpPr>
            <p:sp>
              <p:nvSpPr>
                <p:cNvPr id="41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1122"/>
                  <a:ext cx="36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r>
                    <a:rPr lang="zh-CN" altLang="en-US" sz="1600">
                      <a:latin typeface="宋体" pitchFamily="2" charset="-122"/>
                      <a:ea typeface="宋体" pitchFamily="2" charset="-122"/>
                    </a:rPr>
                    <a:t>→</a:t>
                  </a:r>
                  <a:endParaRPr lang="zh-CN" altLang="en-US" sz="1600">
                    <a:ea typeface="宋体" pitchFamily="2" charset="-122"/>
                  </a:endParaRPr>
                </a:p>
              </p:txBody>
            </p:sp>
            <p:sp>
              <p:nvSpPr>
                <p:cNvPr id="42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44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45"/>
              <p:cNvGrpSpPr>
                <a:grpSpLocks/>
              </p:cNvGrpSpPr>
              <p:nvPr/>
            </p:nvGrpSpPr>
            <p:grpSpPr bwMode="auto">
              <a:xfrm>
                <a:off x="446" y="1122"/>
                <a:ext cx="1315" cy="374"/>
                <a:chOff x="446" y="1122"/>
                <a:chExt cx="1315" cy="374"/>
              </a:xfrm>
            </p:grpSpPr>
            <p:sp>
              <p:nvSpPr>
                <p:cNvPr id="39" name="Rectangle 46"/>
                <p:cNvSpPr>
                  <a:spLocks noChangeArrowheads="1"/>
                </p:cNvSpPr>
                <p:nvPr/>
              </p:nvSpPr>
              <p:spPr bwMode="auto">
                <a:xfrm>
                  <a:off x="489" y="1122"/>
                  <a:ext cx="122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 eaLnBrk="1" hangingPunct="1"/>
                  <a:r>
                    <a:rPr lang="zh-CN" altLang="en-US" sz="1600">
                      <a:latin typeface="宋体" pitchFamily="2" charset="-122"/>
                      <a:ea typeface="宋体" pitchFamily="2" charset="-122"/>
                    </a:rPr>
                    <a:t>打开选择的文件夹</a:t>
                  </a:r>
                  <a:endParaRPr lang="zh-CN" altLang="en-US" sz="1600">
                    <a:ea typeface="宋体" pitchFamily="2" charset="-122"/>
                  </a:endParaRPr>
                </a:p>
              </p:txBody>
            </p:sp>
            <p:sp>
              <p:nvSpPr>
                <p:cNvPr id="40" name="Rectangle 47"/>
                <p:cNvSpPr>
                  <a:spLocks noChangeArrowheads="1"/>
                </p:cNvSpPr>
                <p:nvPr/>
              </p:nvSpPr>
              <p:spPr bwMode="auto">
                <a:xfrm>
                  <a:off x="446" y="1122"/>
                  <a:ext cx="131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48"/>
              <p:cNvGrpSpPr>
                <a:grpSpLocks/>
              </p:cNvGrpSpPr>
              <p:nvPr/>
            </p:nvGrpSpPr>
            <p:grpSpPr bwMode="auto">
              <a:xfrm>
                <a:off x="1761" y="1122"/>
                <a:ext cx="441" cy="374"/>
                <a:chOff x="1761" y="1122"/>
                <a:chExt cx="441" cy="374"/>
              </a:xfrm>
            </p:grpSpPr>
            <p:sp>
              <p:nvSpPr>
                <p:cNvPr id="37" name="Rectangle 49"/>
                <p:cNvSpPr>
                  <a:spLocks noChangeArrowheads="1"/>
                </p:cNvSpPr>
                <p:nvPr/>
              </p:nvSpPr>
              <p:spPr bwMode="auto">
                <a:xfrm>
                  <a:off x="1804" y="1122"/>
                  <a:ext cx="35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r>
                    <a:rPr lang="en-US" altLang="zh-CN" sz="1600">
                      <a:latin typeface="宋体" pitchFamily="2" charset="-122"/>
                      <a:ea typeface="宋体" pitchFamily="2" charset="-122"/>
                    </a:rPr>
                    <a:t>PgUp</a:t>
                  </a:r>
                  <a:endParaRPr lang="en-US" altLang="zh-CN" sz="1600">
                    <a:ea typeface="宋体" pitchFamily="2" charset="-122"/>
                  </a:endParaRPr>
                </a:p>
              </p:txBody>
            </p:sp>
            <p:sp>
              <p:nvSpPr>
                <p:cNvPr id="38" name="Rectangle 50"/>
                <p:cNvSpPr>
                  <a:spLocks noChangeArrowheads="1"/>
                </p:cNvSpPr>
                <p:nvPr/>
              </p:nvSpPr>
              <p:spPr bwMode="auto">
                <a:xfrm>
                  <a:off x="1761" y="1122"/>
                  <a:ext cx="44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51"/>
              <p:cNvGrpSpPr>
                <a:grpSpLocks/>
              </p:cNvGrpSpPr>
              <p:nvPr/>
            </p:nvGrpSpPr>
            <p:grpSpPr bwMode="auto">
              <a:xfrm>
                <a:off x="2202" y="1122"/>
                <a:ext cx="1382" cy="374"/>
                <a:chOff x="2202" y="1122"/>
                <a:chExt cx="1382" cy="374"/>
              </a:xfrm>
            </p:grpSpPr>
            <p:sp>
              <p:nvSpPr>
                <p:cNvPr id="35" name="Rectangle 52"/>
                <p:cNvSpPr>
                  <a:spLocks noChangeArrowheads="1"/>
                </p:cNvSpPr>
                <p:nvPr/>
              </p:nvSpPr>
              <p:spPr bwMode="auto">
                <a:xfrm>
                  <a:off x="2245" y="1122"/>
                  <a:ext cx="129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 eaLnBrk="1" hangingPunct="1"/>
                  <a:r>
                    <a:rPr lang="zh-CN" altLang="en-US" sz="1600">
                      <a:latin typeface="宋体" pitchFamily="2" charset="-122"/>
                      <a:ea typeface="宋体" pitchFamily="2" charset="-122"/>
                    </a:rPr>
                    <a:t>在文件夹中向上滚动一屏</a:t>
                  </a:r>
                  <a:endParaRPr lang="zh-CN" altLang="en-US" sz="1600">
                    <a:ea typeface="宋体" pitchFamily="2" charset="-122"/>
                  </a:endParaRPr>
                </a:p>
              </p:txBody>
            </p:sp>
            <p:sp>
              <p:nvSpPr>
                <p:cNvPr id="36" name="Rectangle 53"/>
                <p:cNvSpPr>
                  <a:spLocks noChangeArrowheads="1"/>
                </p:cNvSpPr>
                <p:nvPr/>
              </p:nvSpPr>
              <p:spPr bwMode="auto">
                <a:xfrm>
                  <a:off x="2202" y="1122"/>
                  <a:ext cx="138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54"/>
              <p:cNvGrpSpPr>
                <a:grpSpLocks/>
              </p:cNvGrpSpPr>
              <p:nvPr/>
            </p:nvGrpSpPr>
            <p:grpSpPr bwMode="auto">
              <a:xfrm>
                <a:off x="0" y="1496"/>
                <a:ext cx="446" cy="374"/>
                <a:chOff x="0" y="1496"/>
                <a:chExt cx="446" cy="374"/>
              </a:xfrm>
            </p:grpSpPr>
            <p:sp>
              <p:nvSpPr>
                <p:cNvPr id="33" name="Rectangle 55"/>
                <p:cNvSpPr>
                  <a:spLocks noChangeArrowheads="1"/>
                </p:cNvSpPr>
                <p:nvPr/>
              </p:nvSpPr>
              <p:spPr bwMode="auto">
                <a:xfrm>
                  <a:off x="43" y="1496"/>
                  <a:ext cx="360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r>
                    <a:rPr lang="zh-CN" altLang="en-US" sz="1600">
                      <a:latin typeface="宋体" pitchFamily="2" charset="-122"/>
                      <a:ea typeface="宋体" pitchFamily="2" charset="-122"/>
                    </a:rPr>
                    <a:t>↓</a:t>
                  </a:r>
                  <a:endParaRPr lang="zh-CN" altLang="en-US" sz="1600">
                    <a:ea typeface="宋体" pitchFamily="2" charset="-122"/>
                  </a:endParaRPr>
                </a:p>
              </p:txBody>
            </p:sp>
            <p:sp>
              <p:nvSpPr>
                <p:cNvPr id="34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1496"/>
                  <a:ext cx="446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57"/>
              <p:cNvGrpSpPr>
                <a:grpSpLocks/>
              </p:cNvGrpSpPr>
              <p:nvPr/>
            </p:nvGrpSpPr>
            <p:grpSpPr bwMode="auto">
              <a:xfrm>
                <a:off x="446" y="1496"/>
                <a:ext cx="1315" cy="374"/>
                <a:chOff x="446" y="1496"/>
                <a:chExt cx="1315" cy="374"/>
              </a:xfrm>
            </p:grpSpPr>
            <p:sp>
              <p:nvSpPr>
                <p:cNvPr id="31" name="Rectangle 58"/>
                <p:cNvSpPr>
                  <a:spLocks noChangeArrowheads="1"/>
                </p:cNvSpPr>
                <p:nvPr/>
              </p:nvSpPr>
              <p:spPr bwMode="auto">
                <a:xfrm>
                  <a:off x="489" y="1496"/>
                  <a:ext cx="1229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 eaLnBrk="1" hangingPunct="1"/>
                  <a:r>
                    <a:rPr lang="zh-CN" altLang="en-US" sz="1600">
                      <a:latin typeface="宋体" pitchFamily="2" charset="-122"/>
                      <a:ea typeface="宋体" pitchFamily="2" charset="-122"/>
                    </a:rPr>
                    <a:t>选择已选文件夹下面的一个文件夹</a:t>
                  </a:r>
                  <a:endParaRPr lang="zh-CN" altLang="en-US" sz="1600">
                    <a:ea typeface="宋体" pitchFamily="2" charset="-122"/>
                  </a:endParaRPr>
                </a:p>
              </p:txBody>
            </p:sp>
            <p:sp>
              <p:nvSpPr>
                <p:cNvPr id="32" name="Rectangle 59"/>
                <p:cNvSpPr>
                  <a:spLocks noChangeArrowheads="1"/>
                </p:cNvSpPr>
                <p:nvPr/>
              </p:nvSpPr>
              <p:spPr bwMode="auto">
                <a:xfrm>
                  <a:off x="446" y="1496"/>
                  <a:ext cx="1315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60"/>
              <p:cNvGrpSpPr>
                <a:grpSpLocks/>
              </p:cNvGrpSpPr>
              <p:nvPr/>
            </p:nvGrpSpPr>
            <p:grpSpPr bwMode="auto">
              <a:xfrm>
                <a:off x="1761" y="1496"/>
                <a:ext cx="441" cy="374"/>
                <a:chOff x="1761" y="1496"/>
                <a:chExt cx="441" cy="374"/>
              </a:xfrm>
            </p:grpSpPr>
            <p:sp>
              <p:nvSpPr>
                <p:cNvPr id="29" name="Rectangle 61"/>
                <p:cNvSpPr>
                  <a:spLocks noChangeArrowheads="1"/>
                </p:cNvSpPr>
                <p:nvPr/>
              </p:nvSpPr>
              <p:spPr bwMode="auto">
                <a:xfrm>
                  <a:off x="1804" y="1496"/>
                  <a:ext cx="355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 eaLnBrk="1" hangingPunct="1"/>
                  <a:r>
                    <a:rPr lang="en-US" altLang="zh-CN" sz="1600">
                      <a:latin typeface="宋体" pitchFamily="2" charset="-122"/>
                      <a:ea typeface="宋体" pitchFamily="2" charset="-122"/>
                    </a:rPr>
                    <a:t>PgDn</a:t>
                  </a:r>
                  <a:endParaRPr lang="en-US" altLang="zh-CN" sz="1600">
                    <a:ea typeface="宋体" pitchFamily="2" charset="-122"/>
                  </a:endParaRPr>
                </a:p>
              </p:txBody>
            </p:sp>
            <p:sp>
              <p:nvSpPr>
                <p:cNvPr id="30" name="Rectangle 62"/>
                <p:cNvSpPr>
                  <a:spLocks noChangeArrowheads="1"/>
                </p:cNvSpPr>
                <p:nvPr/>
              </p:nvSpPr>
              <p:spPr bwMode="auto">
                <a:xfrm>
                  <a:off x="1761" y="1496"/>
                  <a:ext cx="441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63"/>
              <p:cNvGrpSpPr>
                <a:grpSpLocks/>
              </p:cNvGrpSpPr>
              <p:nvPr/>
            </p:nvGrpSpPr>
            <p:grpSpPr bwMode="auto">
              <a:xfrm>
                <a:off x="2202" y="1496"/>
                <a:ext cx="1382" cy="374"/>
                <a:chOff x="2202" y="1496"/>
                <a:chExt cx="1382" cy="374"/>
              </a:xfrm>
            </p:grpSpPr>
            <p:sp>
              <p:nvSpPr>
                <p:cNvPr id="27" name="Rectangle 64"/>
                <p:cNvSpPr>
                  <a:spLocks noChangeArrowheads="1"/>
                </p:cNvSpPr>
                <p:nvPr/>
              </p:nvSpPr>
              <p:spPr bwMode="auto">
                <a:xfrm>
                  <a:off x="2245" y="1496"/>
                  <a:ext cx="1296" cy="3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just" eaLnBrk="1" hangingPunct="1"/>
                  <a:r>
                    <a:rPr lang="zh-CN" altLang="en-US" sz="1600">
                      <a:latin typeface="宋体" pitchFamily="2" charset="-122"/>
                      <a:ea typeface="宋体" pitchFamily="2" charset="-122"/>
                    </a:rPr>
                    <a:t>在文件夹中向下滚动一屏</a:t>
                  </a:r>
                  <a:endParaRPr lang="zh-CN" altLang="en-US" sz="1600">
                    <a:ea typeface="宋体" pitchFamily="2" charset="-122"/>
                  </a:endParaRPr>
                </a:p>
              </p:txBody>
            </p:sp>
            <p:sp>
              <p:nvSpPr>
                <p:cNvPr id="28" name="Rectangle 65"/>
                <p:cNvSpPr>
                  <a:spLocks noChangeArrowheads="1"/>
                </p:cNvSpPr>
                <p:nvPr/>
              </p:nvSpPr>
              <p:spPr bwMode="auto">
                <a:xfrm>
                  <a:off x="2202" y="1496"/>
                  <a:ext cx="1382" cy="37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Rectangle 66"/>
            <p:cNvSpPr>
              <a:spLocks noChangeArrowheads="1"/>
            </p:cNvSpPr>
            <p:nvPr/>
          </p:nvSpPr>
          <p:spPr bwMode="auto">
            <a:xfrm>
              <a:off x="-3" y="-3"/>
              <a:ext cx="3590" cy="187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110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文件的选择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利用鼠标选择多文件，有两种：</a:t>
            </a:r>
          </a:p>
          <a:p>
            <a:pPr lvl="1"/>
            <a:r>
              <a:rPr lang="zh-CN" altLang="en-US" dirty="0"/>
              <a:t>选择连续的多个文件时，先单击要选择的第一个文件，再按住</a:t>
            </a:r>
            <a:r>
              <a:rPr lang="en-US" altLang="zh-CN" dirty="0">
                <a:solidFill>
                  <a:schemeClr val="accent1"/>
                </a:solidFill>
              </a:rPr>
              <a:t>Shift</a:t>
            </a:r>
            <a:r>
              <a:rPr lang="zh-CN" altLang="en-US" dirty="0">
                <a:solidFill>
                  <a:schemeClr val="accent1"/>
                </a:solidFill>
              </a:rPr>
              <a:t>键</a:t>
            </a:r>
            <a:r>
              <a:rPr lang="zh-CN" altLang="en-US" dirty="0"/>
              <a:t>单击要选择的最后一个文件，这样包括在两个文件之间的所有文件都被选中，呈反蓝显示。</a:t>
            </a:r>
          </a:p>
          <a:p>
            <a:pPr lvl="1"/>
            <a:r>
              <a:rPr lang="zh-CN" altLang="en-US" dirty="0"/>
              <a:t>选择不连续的多个文件时，先选中要选的第一个文件，再按住</a:t>
            </a:r>
            <a:r>
              <a:rPr lang="en-US" altLang="zh-CN" dirty="0">
                <a:solidFill>
                  <a:schemeClr val="accent1"/>
                </a:solidFill>
              </a:rPr>
              <a:t>Ctrl</a:t>
            </a:r>
            <a:r>
              <a:rPr lang="zh-CN" altLang="en-US" dirty="0">
                <a:solidFill>
                  <a:schemeClr val="accent1"/>
                </a:solidFill>
              </a:rPr>
              <a:t>键</a:t>
            </a:r>
            <a:r>
              <a:rPr lang="zh-CN" altLang="en-US" dirty="0"/>
              <a:t>，逐个单击要选的其他文件 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要取消所选择的全部文件或文件夹，只需用鼠标在窗口空白处单击或按</a:t>
            </a:r>
            <a:r>
              <a:rPr lang="en-US" altLang="zh-CN" dirty="0"/>
              <a:t>【</a:t>
            </a:r>
            <a:r>
              <a:rPr lang="en-US" dirty="0"/>
              <a:t>Esc</a:t>
            </a:r>
            <a:r>
              <a:rPr lang="en-US" altLang="zh-CN" dirty="0"/>
              <a:t>】</a:t>
            </a:r>
            <a:r>
              <a:rPr lang="zh-CN" altLang="en-US" dirty="0"/>
              <a:t>键即可。</a:t>
            </a:r>
            <a:endParaRPr lang="en-US" dirty="0"/>
          </a:p>
          <a:p>
            <a:pPr lvl="1"/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9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文件或文件夹操作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14970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创建文件和文件夹</a:t>
            </a:r>
            <a:endParaRPr lang="en-US" altLang="zh-CN" dirty="0" smtClean="0"/>
          </a:p>
          <a:p>
            <a:r>
              <a:rPr lang="zh-CN" altLang="en-US" dirty="0" smtClean="0"/>
              <a:t>重命名</a:t>
            </a:r>
            <a:r>
              <a:rPr lang="zh-CN" altLang="en-US" dirty="0"/>
              <a:t>文件和文件夹</a:t>
            </a:r>
          </a:p>
          <a:p>
            <a:r>
              <a:rPr lang="zh-CN" altLang="en-US" dirty="0"/>
              <a:t>复制文件和文件夹</a:t>
            </a:r>
            <a:r>
              <a:rPr lang="en-US" altLang="zh-CN" dirty="0"/>
              <a:t>[</a:t>
            </a:r>
            <a:r>
              <a:rPr lang="en-US" altLang="zh-CN" dirty="0" err="1"/>
              <a:t>Ctrl+C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en-US" altLang="zh-CN" dirty="0" err="1"/>
              <a:t>Ctrl+V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移动文件和文件夹</a:t>
            </a:r>
            <a:r>
              <a:rPr lang="en-US" altLang="zh-CN" dirty="0"/>
              <a:t>[</a:t>
            </a:r>
            <a:r>
              <a:rPr lang="en-US" altLang="zh-CN" dirty="0" err="1"/>
              <a:t>Ctrl+x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en-US" altLang="zh-CN" dirty="0" err="1"/>
              <a:t>Ctrl+V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删除文件和文件夹</a:t>
            </a:r>
            <a:r>
              <a:rPr lang="en-US" altLang="zh-CN" dirty="0"/>
              <a:t>[Delete]</a:t>
            </a:r>
            <a:r>
              <a:rPr lang="zh-CN" altLang="en-US" dirty="0"/>
              <a:t>、</a:t>
            </a:r>
            <a:r>
              <a:rPr lang="en-US" altLang="zh-CN" dirty="0"/>
              <a:t>[Shift]+[Delete]</a:t>
            </a:r>
          </a:p>
          <a:p>
            <a:r>
              <a:rPr lang="zh-CN" altLang="en-US" dirty="0"/>
              <a:t>恢复删除的文件和文件夹 “回收站</a:t>
            </a:r>
            <a:r>
              <a:rPr lang="en-US" altLang="zh-CN" dirty="0"/>
              <a:t>----</a:t>
            </a:r>
            <a:r>
              <a:rPr lang="zh-CN" altLang="en-US" dirty="0"/>
              <a:t>还原”</a:t>
            </a:r>
          </a:p>
          <a:p>
            <a:r>
              <a:rPr lang="zh-CN" altLang="en-US" dirty="0"/>
              <a:t>搜索文件和文件夹</a:t>
            </a:r>
          </a:p>
          <a:p>
            <a:r>
              <a:rPr lang="zh-CN" altLang="en-US" dirty="0"/>
              <a:t>文件和文件夹属性</a:t>
            </a:r>
          </a:p>
          <a:p>
            <a:r>
              <a:rPr lang="zh-CN" altLang="en-US" dirty="0"/>
              <a:t>回收站管理</a:t>
            </a:r>
          </a:p>
          <a:p>
            <a:endParaRPr lang="en-US" dirty="0"/>
          </a:p>
        </p:txBody>
      </p:sp>
      <p:graphicFrame>
        <p:nvGraphicFramePr>
          <p:cNvPr id="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16283"/>
              </p:ext>
            </p:extLst>
          </p:nvPr>
        </p:nvGraphicFramePr>
        <p:xfrm>
          <a:off x="1318592" y="5023440"/>
          <a:ext cx="6781800" cy="1645920"/>
        </p:xfrm>
        <a:graphic>
          <a:graphicData uri="http://schemas.openxmlformats.org/drawingml/2006/table">
            <a:tbl>
              <a:tblPr/>
              <a:tblGrid>
                <a:gridCol w="2260600"/>
                <a:gridCol w="2260600"/>
                <a:gridCol w="2260600"/>
              </a:tblGrid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移动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复制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目标文件与源文件在同一驱动器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拖动鼠标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Ctrl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键+拖动鼠标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目标文件与源文件不在同一驱动器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Shift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键+拖动鼠标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宋体" pitchFamily="2" charset="-122"/>
                        </a:rPr>
                        <a:t>拖动鼠标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	</a:t>
            </a:r>
            <a:r>
              <a:rPr lang="zh-CN" altLang="en-US" dirty="0"/>
              <a:t>系统管理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844824"/>
            <a:ext cx="5256584" cy="46805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任务管理</a:t>
            </a:r>
            <a:endParaRPr lang="en-US" altLang="zh-CN" dirty="0"/>
          </a:p>
          <a:p>
            <a:pPr lvl="1"/>
            <a:r>
              <a:rPr lang="zh-CN" altLang="en-US" dirty="0" smtClean="0"/>
              <a:t>启动“任务管理器”</a:t>
            </a:r>
            <a:endParaRPr lang="en-US" altLang="zh-CN" dirty="0" smtClean="0"/>
          </a:p>
          <a:p>
            <a:pPr lvl="2"/>
            <a:r>
              <a:rPr lang="zh-CN" altLang="en-US" dirty="0"/>
              <a:t>按</a:t>
            </a:r>
            <a:r>
              <a:rPr lang="en-US" altLang="zh-CN" dirty="0"/>
              <a:t>【</a:t>
            </a:r>
            <a:r>
              <a:rPr lang="en-US" dirty="0"/>
              <a:t>Ctrl + Alt + Del</a:t>
            </a:r>
            <a:r>
              <a:rPr lang="en-US" altLang="zh-CN" dirty="0"/>
              <a:t>】</a:t>
            </a:r>
            <a:r>
              <a:rPr lang="zh-CN" altLang="en-US" dirty="0" smtClean="0"/>
              <a:t>键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或</a:t>
            </a:r>
            <a:r>
              <a:rPr lang="zh-CN" altLang="en-US" dirty="0"/>
              <a:t>右击</a:t>
            </a:r>
            <a:r>
              <a:rPr lang="zh-CN" altLang="en-US" dirty="0">
                <a:hlinkClick r:id="rId2" tooltip="查看定义"/>
              </a:rPr>
              <a:t>任务栏</a:t>
            </a:r>
            <a:r>
              <a:rPr lang="zh-CN" altLang="en-US" dirty="0"/>
              <a:t>上的空白区域，在弹出的快捷菜单中单击“任务管理器”。</a:t>
            </a:r>
            <a:endParaRPr lang="en-US" dirty="0"/>
          </a:p>
          <a:p>
            <a:r>
              <a:rPr lang="zh-CN" altLang="en-US" dirty="0"/>
              <a:t>管理</a:t>
            </a:r>
            <a:r>
              <a:rPr lang="zh-CN" altLang="en-US" dirty="0" smtClean="0"/>
              <a:t>应用程序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结束任务</a:t>
            </a:r>
            <a:r>
              <a:rPr lang="zh-CN" altLang="en-US" dirty="0"/>
              <a:t>、</a:t>
            </a:r>
            <a:r>
              <a:rPr lang="zh-CN" altLang="en-US" dirty="0" smtClean="0"/>
              <a:t>切换任务</a:t>
            </a:r>
            <a:r>
              <a:rPr lang="zh-CN" altLang="en-US" dirty="0"/>
              <a:t>、</a:t>
            </a:r>
            <a:r>
              <a:rPr lang="zh-CN" altLang="en-US" dirty="0" smtClean="0"/>
              <a:t>启动</a:t>
            </a:r>
            <a:r>
              <a:rPr lang="zh-CN" altLang="en-US" dirty="0"/>
              <a:t>新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r>
              <a:rPr lang="zh-CN" altLang="en-US" dirty="0"/>
              <a:t>管理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pPr lvl="1"/>
            <a:r>
              <a:rPr lang="zh-CN" altLang="en-US" dirty="0"/>
              <a:t>查看用户</a:t>
            </a:r>
            <a:r>
              <a:rPr lang="zh-CN" altLang="en-US" dirty="0" smtClean="0"/>
              <a:t>进程、</a:t>
            </a:r>
            <a:r>
              <a:rPr lang="zh-CN" altLang="en-US" dirty="0"/>
              <a:t>添加信息</a:t>
            </a:r>
            <a:r>
              <a:rPr lang="zh-CN" altLang="en-US" dirty="0" smtClean="0"/>
              <a:t>列、</a:t>
            </a:r>
            <a:r>
              <a:rPr lang="zh-CN" altLang="en-US" dirty="0"/>
              <a:t>结束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r>
              <a:rPr lang="zh-CN" altLang="en-US" dirty="0" smtClean="0"/>
              <a:t>查看运行的服务</a:t>
            </a:r>
            <a:endParaRPr lang="en-US" altLang="zh-CN" dirty="0" smtClean="0"/>
          </a:p>
          <a:p>
            <a:r>
              <a:rPr lang="zh-CN" altLang="en-US" dirty="0" smtClean="0"/>
              <a:t>查看</a:t>
            </a:r>
            <a:r>
              <a:rPr lang="zh-CN" altLang="en-US" dirty="0" smtClean="0"/>
              <a:t>系统性能</a:t>
            </a:r>
            <a:endParaRPr lang="en-US" altLang="zh-CN" dirty="0" smtClean="0"/>
          </a:p>
          <a:p>
            <a:r>
              <a:rPr lang="zh-CN" altLang="en-US" dirty="0"/>
              <a:t>查看联网</a:t>
            </a:r>
            <a:r>
              <a:rPr lang="zh-CN" altLang="en-US" dirty="0" smtClean="0"/>
              <a:t>状况</a:t>
            </a:r>
            <a:endParaRPr lang="en-US" altLang="zh-CN" dirty="0" smtClean="0"/>
          </a:p>
          <a:p>
            <a:r>
              <a:rPr lang="zh-CN" altLang="en-US" dirty="0"/>
              <a:t>查看用户</a:t>
            </a:r>
            <a:r>
              <a:rPr lang="zh-CN" altLang="en-US" dirty="0" smtClean="0"/>
              <a:t>信息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988840"/>
            <a:ext cx="3132211" cy="326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7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	Windows</a:t>
            </a:r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Windows </a:t>
            </a:r>
            <a:r>
              <a:rPr lang="zh-CN" altLang="en-US" dirty="0" smtClean="0"/>
              <a:t>是</a:t>
            </a:r>
            <a:r>
              <a:rPr lang="zh-CN" altLang="en-US" dirty="0" smtClean="0"/>
              <a:t>当前使用最多的操作系统；</a:t>
            </a:r>
            <a:endParaRPr lang="en-US" altLang="zh-CN" dirty="0" smtClean="0"/>
          </a:p>
          <a:p>
            <a:pPr lvl="1"/>
            <a:r>
              <a:rPr lang="zh-CN" altLang="en-US" dirty="0"/>
              <a:t>具有图形用户界面、支持即插即用、先进的内存交换技术和多线程技术等特点，使计算机的操作和应用变得非常</a:t>
            </a:r>
            <a:r>
              <a:rPr lang="zh-CN" altLang="en-US" dirty="0" smtClean="0"/>
              <a:t>容易；</a:t>
            </a:r>
            <a:endParaRPr lang="en-US" altLang="zh-CN" dirty="0" smtClean="0"/>
          </a:p>
          <a:p>
            <a:pPr lvl="1"/>
            <a:r>
              <a:rPr lang="zh-CN" altLang="en-US" dirty="0"/>
              <a:t>能处理多媒体信息，内置了多种网络协议，使用户能够很容易地使用局域网和</a:t>
            </a:r>
            <a:r>
              <a:rPr lang="zh-CN" altLang="en-US" dirty="0" smtClean="0"/>
              <a:t>因特网；</a:t>
            </a:r>
            <a:endParaRPr lang="en-US" altLang="zh-CN" dirty="0" smtClean="0"/>
          </a:p>
          <a:p>
            <a:pPr lvl="1"/>
            <a:r>
              <a:rPr lang="zh-CN" altLang="en-US" dirty="0"/>
              <a:t>还提供了丰富的应用程序接口（</a:t>
            </a:r>
            <a:r>
              <a:rPr lang="en-US" dirty="0"/>
              <a:t>API</a:t>
            </a:r>
            <a:r>
              <a:rPr lang="zh-CN" altLang="en-US" dirty="0"/>
              <a:t>）和设备驱动程序开发工具等，为用户开发基于</a:t>
            </a:r>
            <a:r>
              <a:rPr lang="en-US" dirty="0"/>
              <a:t>Windows</a:t>
            </a:r>
            <a:r>
              <a:rPr lang="zh-CN" altLang="en-US" dirty="0"/>
              <a:t>的应用程序提供了极大的</a:t>
            </a:r>
            <a:r>
              <a:rPr lang="zh-CN" altLang="en-US" dirty="0" smtClean="0"/>
              <a:t>便利。</a:t>
            </a:r>
            <a:endParaRPr lang="en-US" altLang="zh-CN" dirty="0" smtClean="0"/>
          </a:p>
          <a:p>
            <a:pPr lvl="1"/>
            <a:r>
              <a:rPr lang="zh-CN" altLang="en-US" dirty="0"/>
              <a:t>系统本身的</a:t>
            </a:r>
            <a:r>
              <a:rPr lang="en-US" dirty="0"/>
              <a:t>bug</a:t>
            </a:r>
            <a:r>
              <a:rPr lang="zh-CN" altLang="en-US" dirty="0" smtClean="0"/>
              <a:t>之外，还很容易被攻击，因此</a:t>
            </a:r>
            <a:r>
              <a:rPr lang="zh-CN" altLang="en-US" dirty="0"/>
              <a:t>用户必须不断地从微软网站上下载“补丁”程序进行更新（</a:t>
            </a:r>
            <a:r>
              <a:rPr lang="en-US" dirty="0"/>
              <a:t>Update</a:t>
            </a:r>
            <a:r>
              <a:rPr lang="zh-CN" altLang="en-US" dirty="0"/>
              <a:t>）。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磁盘</a:t>
            </a:r>
            <a:r>
              <a:rPr lang="zh-CN" altLang="en-US" dirty="0"/>
              <a:t>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查看磁盘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/>
              <a:t>磁盘的属性包括磁盘类型、文件系统类型、卷标、容量大小、剩余可用空间、共享设置等。</a:t>
            </a:r>
            <a:endParaRPr lang="en-US" altLang="zh-CN" dirty="0" smtClean="0"/>
          </a:p>
          <a:p>
            <a:r>
              <a:rPr lang="zh-CN" altLang="en-US" dirty="0"/>
              <a:t>磁盘</a:t>
            </a:r>
            <a:r>
              <a:rPr lang="zh-CN" altLang="en-US" dirty="0" smtClean="0"/>
              <a:t>格式化</a:t>
            </a:r>
            <a:endParaRPr lang="en-US" altLang="zh-CN" dirty="0" smtClean="0"/>
          </a:p>
          <a:p>
            <a:r>
              <a:rPr lang="zh-CN" altLang="en-US" dirty="0"/>
              <a:t>磁盘碎片整理和磁盘</a:t>
            </a:r>
            <a:r>
              <a:rPr lang="zh-CN" altLang="en-US" dirty="0" smtClean="0"/>
              <a:t>清理</a:t>
            </a:r>
            <a:endParaRPr lang="en-US" altLang="zh-CN" dirty="0" smtClean="0"/>
          </a:p>
          <a:p>
            <a:pPr lvl="1"/>
            <a:r>
              <a:rPr lang="zh-CN" altLang="en-US" dirty="0"/>
              <a:t>磁盘碎片整理程序是将计算机硬盘上的文件、程序以及未使用的空间重新安排，以便程序运行得更快，文件打开得更快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“磁盘清理”</a:t>
            </a:r>
            <a:r>
              <a:rPr lang="zh-CN" altLang="en-US" dirty="0" smtClean="0"/>
              <a:t>工具的</a:t>
            </a:r>
            <a:r>
              <a:rPr lang="zh-CN" altLang="en-US" dirty="0"/>
              <a:t>功能是帮助释放硬盘驱动器空间。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6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</a:t>
            </a:r>
            <a:r>
              <a:rPr lang="zh-CN" altLang="en-US" dirty="0" smtClean="0"/>
              <a:t>系统</a:t>
            </a:r>
            <a:r>
              <a:rPr lang="zh-CN" altLang="en-US" dirty="0"/>
              <a:t>设置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zh-CN" altLang="en-US" dirty="0" smtClean="0"/>
              <a:t>任务栏</a:t>
            </a:r>
            <a:endParaRPr lang="en-US" altLang="zh-CN" dirty="0" smtClean="0"/>
          </a:p>
          <a:p>
            <a:pPr lvl="1"/>
            <a:r>
              <a:rPr lang="zh-CN" altLang="en-US" dirty="0"/>
              <a:t>锁定</a:t>
            </a:r>
            <a:r>
              <a:rPr lang="zh-CN" altLang="en-US" dirty="0" smtClean="0"/>
              <a:t>任务栏</a:t>
            </a:r>
            <a:endParaRPr lang="en-US" altLang="zh-CN" dirty="0" smtClean="0"/>
          </a:p>
          <a:p>
            <a:pPr lvl="1"/>
            <a:r>
              <a:rPr lang="zh-CN" altLang="en-US" dirty="0"/>
              <a:t>隐藏</a:t>
            </a:r>
            <a:r>
              <a:rPr lang="zh-CN" altLang="en-US" dirty="0" smtClean="0"/>
              <a:t>任务栏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使用小图标</a:t>
            </a:r>
            <a:endParaRPr lang="en-US" altLang="zh-CN" dirty="0" smtClean="0"/>
          </a:p>
          <a:p>
            <a:pPr lvl="1"/>
            <a:r>
              <a:rPr lang="zh-CN" altLang="en-US" dirty="0"/>
              <a:t>任务栏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任务栏按钮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Aero Peek</a:t>
            </a:r>
            <a:r>
              <a:rPr lang="zh-CN" altLang="en-US" dirty="0" smtClean="0"/>
              <a:t>预览桌面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自定义通知区域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将工具栏添加至任务栏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2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设置“开始”</a:t>
            </a:r>
            <a:r>
              <a:rPr lang="zh-CN" altLang="en-US" dirty="0" smtClean="0"/>
              <a:t>菜单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38"/>
            <a:ext cx="4032448" cy="418829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651" y="1993522"/>
            <a:ext cx="3661821" cy="418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Jump List</a:t>
            </a:r>
            <a:r>
              <a:rPr lang="zh-CN" altLang="en-US" dirty="0" smtClean="0"/>
              <a:t>（跳转列表）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89120"/>
          </a:xfrm>
        </p:spPr>
        <p:txBody>
          <a:bodyPr/>
          <a:lstStyle/>
          <a:p>
            <a:r>
              <a:rPr lang="zh-CN" altLang="en-US" dirty="0" smtClean="0"/>
              <a:t>显示最近使用的项目列表，主要体现在开始菜单、任务栏和</a:t>
            </a:r>
            <a:r>
              <a:rPr lang="en-US" altLang="zh-CN" dirty="0" smtClean="0"/>
              <a:t>IE</a:t>
            </a:r>
            <a:r>
              <a:rPr lang="zh-CN" altLang="en-US" dirty="0" smtClean="0"/>
              <a:t>浏览器上。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982081"/>
            <a:ext cx="1944216" cy="34002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924944"/>
            <a:ext cx="2942793" cy="353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44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设置桌面背景</a:t>
            </a:r>
            <a:endParaRPr 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80" y="1935163"/>
            <a:ext cx="4375097" cy="4518173"/>
          </a:xfrm>
        </p:spPr>
      </p:pic>
    </p:spTree>
    <p:extLst>
      <p:ext uri="{BB962C8B-B14F-4D97-AF65-F5344CB8AC3E}">
        <p14:creationId xmlns:p14="http://schemas.microsoft.com/office/powerpoint/2010/main" val="4643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设置屏幕保护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387" y="1935163"/>
            <a:ext cx="3699225" cy="4389437"/>
          </a:xfrm>
        </p:spPr>
      </p:pic>
    </p:spTree>
    <p:extLst>
      <p:ext uri="{BB962C8B-B14F-4D97-AF65-F5344CB8AC3E}">
        <p14:creationId xmlns:p14="http://schemas.microsoft.com/office/powerpoint/2010/main" val="4029660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设置主题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81" y="1935163"/>
            <a:ext cx="4250438" cy="4389437"/>
          </a:xfrm>
        </p:spPr>
      </p:pic>
    </p:spTree>
    <p:extLst>
      <p:ext uri="{BB962C8B-B14F-4D97-AF65-F5344CB8AC3E}">
        <p14:creationId xmlns:p14="http://schemas.microsoft.com/office/powerpoint/2010/main" val="3197766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设置分辨率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781" y="1935163"/>
            <a:ext cx="4250438" cy="4389437"/>
          </a:xfrm>
        </p:spPr>
      </p:pic>
    </p:spTree>
    <p:extLst>
      <p:ext uri="{BB962C8B-B14F-4D97-AF65-F5344CB8AC3E}">
        <p14:creationId xmlns:p14="http://schemas.microsoft.com/office/powerpoint/2010/main" val="2499925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桌面小工具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Win7</a:t>
            </a:r>
            <a:r>
              <a:rPr lang="zh-CN" altLang="en-US" dirty="0" smtClean="0"/>
              <a:t>随附了一些小工具，包括日历、时钟、联系人、提要标题、幻灯片放映、图片拼图板等。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单击“开始”菜单</a:t>
            </a:r>
            <a:r>
              <a:rPr lang="en-US" altLang="zh-CN" dirty="0" smtClean="0"/>
              <a:t>|</a:t>
            </a:r>
            <a:r>
              <a:rPr lang="zh-CN" altLang="en-US" dirty="0" smtClean="0"/>
              <a:t>“控制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面板”</a:t>
            </a:r>
            <a:r>
              <a:rPr lang="en-US" altLang="zh-CN" dirty="0" smtClean="0"/>
              <a:t>|</a:t>
            </a:r>
            <a:r>
              <a:rPr lang="zh-CN" altLang="en-US" dirty="0" smtClean="0"/>
              <a:t>“外观和个性化”</a:t>
            </a:r>
            <a:r>
              <a:rPr lang="en-US" altLang="zh-CN" dirty="0" smtClean="0"/>
              <a:t>|</a:t>
            </a:r>
          </a:p>
          <a:p>
            <a:pPr marL="0" indent="0">
              <a:buNone/>
            </a:pPr>
            <a:r>
              <a:rPr lang="zh-CN" altLang="en-US" dirty="0" smtClean="0"/>
              <a:t>“轻松访问中心”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552" y="2502024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轻松访问中心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852936"/>
            <a:ext cx="3822284" cy="394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86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控制面板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“控制面板”的启动</a:t>
            </a:r>
            <a:endParaRPr lang="en-US" altLang="zh-CN" dirty="0" smtClean="0"/>
          </a:p>
          <a:p>
            <a:pPr lvl="1"/>
            <a:r>
              <a:rPr lang="zh-CN" altLang="en-US" dirty="0"/>
              <a:t>单击</a:t>
            </a:r>
            <a:r>
              <a:rPr lang="zh-CN" altLang="en-US" dirty="0" smtClean="0"/>
              <a:t>“开始”菜单｜</a:t>
            </a:r>
            <a:r>
              <a:rPr lang="zh-CN" altLang="en-US" dirty="0"/>
              <a:t>“控制面板”命令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打开</a:t>
            </a:r>
            <a:r>
              <a:rPr lang="zh-CN" altLang="en-US" dirty="0" smtClean="0"/>
              <a:t>“计算机”</a:t>
            </a:r>
            <a:r>
              <a:rPr lang="zh-CN" altLang="en-US" dirty="0" smtClean="0"/>
              <a:t>窗口，</a:t>
            </a:r>
            <a:r>
              <a:rPr lang="zh-CN" altLang="en-US" dirty="0" smtClean="0"/>
              <a:t>单击工具栏上的 “打开控制面板”按钮。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4880595" cy="341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  <a:r>
              <a:rPr lang="zh-CN" altLang="en-US" dirty="0"/>
              <a:t>的系统结构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501632"/>
          </a:xfrm>
        </p:spPr>
        <p:txBody>
          <a:bodyPr/>
          <a:lstStyle/>
          <a:p>
            <a:r>
              <a:rPr lang="zh-CN" altLang="en-US" dirty="0"/>
              <a:t>使用了内核和外壳模型</a:t>
            </a:r>
            <a:r>
              <a:rPr lang="zh-CN" altLang="en-US" dirty="0" smtClean="0"/>
              <a:t>结构；</a:t>
            </a:r>
            <a:endParaRPr lang="en-US" altLang="zh-CN" dirty="0" smtClean="0"/>
          </a:p>
          <a:p>
            <a:pPr lvl="1"/>
            <a:r>
              <a:rPr lang="zh-CN" altLang="en-US" dirty="0"/>
              <a:t>内核代码运行在处理器特权模式</a:t>
            </a:r>
            <a:r>
              <a:rPr lang="zh-CN" altLang="en-US" dirty="0" smtClean="0"/>
              <a:t>下，</a:t>
            </a:r>
            <a:r>
              <a:rPr lang="zh-CN" altLang="en-US" dirty="0"/>
              <a:t>称为内核模式（</a:t>
            </a:r>
            <a:r>
              <a:rPr lang="en-US" dirty="0"/>
              <a:t>Kernel Mode</a:t>
            </a:r>
            <a:r>
              <a:rPr lang="zh-CN" altLang="en-US" dirty="0"/>
              <a:t>），</a:t>
            </a:r>
            <a:r>
              <a:rPr lang="zh-CN" altLang="en-US" dirty="0" smtClean="0"/>
              <a:t>能够</a:t>
            </a:r>
            <a:r>
              <a:rPr lang="zh-CN" altLang="en-US" dirty="0"/>
              <a:t>访问</a:t>
            </a:r>
            <a:r>
              <a:rPr lang="en-US" dirty="0"/>
              <a:t>PC</a:t>
            </a:r>
            <a:r>
              <a:rPr lang="zh-CN" altLang="en-US" dirty="0"/>
              <a:t>机的硬件和系统</a:t>
            </a:r>
            <a:r>
              <a:rPr lang="zh-CN" altLang="en-US" dirty="0" smtClean="0"/>
              <a:t>数据；</a:t>
            </a:r>
            <a:endParaRPr lang="en-US" altLang="zh-CN" dirty="0" smtClean="0"/>
          </a:p>
          <a:p>
            <a:pPr lvl="1"/>
            <a:r>
              <a:rPr lang="zh-CN" altLang="en-US" dirty="0"/>
              <a:t>用户和应用程序则运行在非特权模式下，称为用户模式（</a:t>
            </a:r>
            <a:r>
              <a:rPr lang="en-US" dirty="0"/>
              <a:t>User Mode</a:t>
            </a:r>
            <a:r>
              <a:rPr lang="zh-CN" altLang="en-US" dirty="0" smtClean="0"/>
              <a:t>）。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381374"/>
              </p:ext>
            </p:extLst>
          </p:nvPr>
        </p:nvGraphicFramePr>
        <p:xfrm>
          <a:off x="2339752" y="4437112"/>
          <a:ext cx="5040560" cy="1763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Visio" r:id="rId3" imgW="4546861" imgH="1591661" progId="Visio.Drawing.11">
                  <p:embed/>
                </p:oleObj>
              </mc:Choice>
              <mc:Fallback>
                <p:oleObj name="Visio" r:id="rId3" imgW="4546861" imgH="159166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437112"/>
                        <a:ext cx="5040560" cy="1763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171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3.7 </a:t>
            </a:r>
            <a:r>
              <a:rPr lang="en-US" dirty="0" smtClean="0"/>
              <a:t>Windows</a:t>
            </a:r>
            <a:r>
              <a:rPr lang="zh-CN" altLang="en-US" dirty="0"/>
              <a:t>附带的常用工具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计算器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便笺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记事本</a:t>
            </a:r>
          </a:p>
          <a:p>
            <a:r>
              <a:rPr lang="zh-CN" altLang="en-US" dirty="0">
                <a:ea typeface="宋体" pitchFamily="2" charset="-122"/>
              </a:rPr>
              <a:t>写字</a:t>
            </a:r>
            <a:r>
              <a:rPr lang="zh-CN" altLang="en-US" dirty="0" smtClean="0">
                <a:ea typeface="宋体" pitchFamily="2" charset="-122"/>
              </a:rPr>
              <a:t>板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截</a:t>
            </a:r>
            <a:r>
              <a:rPr lang="zh-CN" altLang="en-US" dirty="0" smtClean="0">
                <a:ea typeface="宋体" pitchFamily="2" charset="-122"/>
              </a:rPr>
              <a:t>图工具</a:t>
            </a:r>
            <a:endParaRPr lang="zh-CN" altLang="en-US" dirty="0">
              <a:ea typeface="宋体" pitchFamily="2" charset="-122"/>
            </a:endParaRPr>
          </a:p>
          <a:p>
            <a:r>
              <a:rPr lang="zh-CN" altLang="en-US" dirty="0">
                <a:ea typeface="宋体" pitchFamily="2" charset="-122"/>
              </a:rPr>
              <a:t>画图</a:t>
            </a:r>
          </a:p>
          <a:p>
            <a:endParaRPr lang="en-US" dirty="0"/>
          </a:p>
        </p:txBody>
      </p:sp>
      <p:pic>
        <p:nvPicPr>
          <p:cNvPr id="4" name="Picture 2" descr="C:\Users\chai\Pictures\Microsoft 剪辑管理器\j0424846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08920"/>
            <a:ext cx="2489435" cy="324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06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计算器</a:t>
            </a: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0" y="1676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475915" y="5247873"/>
            <a:ext cx="733644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）标准型		</a:t>
            </a:r>
            <a:r>
              <a:rPr lang="zh-CN" altLang="en-US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）计算抵押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“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计算器”窗口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5" y="2010136"/>
            <a:ext cx="2171700" cy="3067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093975"/>
            <a:ext cx="5472608" cy="292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8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便笺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16832"/>
            <a:ext cx="3168352" cy="2904323"/>
          </a:xfrm>
        </p:spPr>
      </p:pic>
    </p:spTree>
    <p:extLst>
      <p:ext uri="{BB962C8B-B14F-4D97-AF65-F5344CB8AC3E}">
        <p14:creationId xmlns:p14="http://schemas.microsoft.com/office/powerpoint/2010/main" val="6493632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记事本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3348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“记事本”是</a:t>
            </a:r>
            <a:r>
              <a:rPr lang="en-US" dirty="0"/>
              <a:t>Windows</a:t>
            </a:r>
            <a:r>
              <a:rPr lang="zh-CN" altLang="en-US" dirty="0"/>
              <a:t>附带的一个基本文本编辑器，用来创建简单文档。“记事本”常用来查看或编辑文本文件（</a:t>
            </a:r>
            <a:r>
              <a:rPr lang="en-US" dirty="0"/>
              <a:t>.txt</a:t>
            </a:r>
            <a:r>
              <a:rPr lang="zh-CN" altLang="en-US" dirty="0"/>
              <a:t>），它仅支持基本的文件格式，并且所能支持的文本也不能太大。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944857"/>
            <a:ext cx="5472608" cy="376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写字</a:t>
            </a:r>
            <a:r>
              <a:rPr lang="zh-CN" altLang="en-US" dirty="0"/>
              <a:t>板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34950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“写字板”是</a:t>
            </a:r>
            <a:r>
              <a:rPr lang="en-US" dirty="0"/>
              <a:t>Windows</a:t>
            </a:r>
            <a:r>
              <a:rPr lang="zh-CN" altLang="en-US" dirty="0"/>
              <a:t>附带的另一个文本编辑器，它可以创建和编辑比较复杂的文档。“写字板”适合创建、编辑、排版、打印输出内容较多、格式更为丰富的文档，它还提供了在文档中插入图片、电子表格、声频和视频信息等功能。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3320480"/>
            <a:ext cx="3816424" cy="34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截图工具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420888"/>
            <a:ext cx="5402993" cy="2428131"/>
          </a:xfrm>
        </p:spPr>
      </p:pic>
    </p:spTree>
    <p:extLst>
      <p:ext uri="{BB962C8B-B14F-4D97-AF65-F5344CB8AC3E}">
        <p14:creationId xmlns:p14="http://schemas.microsoft.com/office/powerpoint/2010/main" val="19426053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34950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“画图”是</a:t>
            </a:r>
            <a:r>
              <a:rPr lang="en-US" dirty="0"/>
              <a:t>Windows</a:t>
            </a:r>
            <a:r>
              <a:rPr lang="zh-CN" altLang="en-US" dirty="0"/>
              <a:t>为用户提供的一个简单的图形处理程序，用它可进行图形制作，包括绘制简单的图形、标志和示意图，还可对图形进行裁剪、添加文字等。制作的图形可以用多种图像格式进行保存</a:t>
            </a:r>
            <a:r>
              <a:rPr lang="zh-CN" altLang="en-US" dirty="0" smtClean="0"/>
              <a:t>。</a:t>
            </a:r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918" y="3212977"/>
            <a:ext cx="4799322" cy="355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59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43326" y="3244334"/>
            <a:ext cx="22573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4400" dirty="0">
                <a:solidFill>
                  <a:srgbClr val="000000"/>
                </a:solidFill>
                <a:latin typeface="Arial" charset="0"/>
                <a:ea typeface="宋体" charset="-122"/>
              </a:rPr>
              <a:t>The end</a:t>
            </a:r>
            <a:endParaRPr lang="zh-CN" altLang="en-US" sz="4400" dirty="0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5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作业、进程和线程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作业（</a:t>
            </a:r>
            <a:r>
              <a:rPr lang="en-US" dirty="0"/>
              <a:t>Job</a:t>
            </a:r>
            <a:r>
              <a:rPr lang="zh-CN" altLang="en-US" dirty="0"/>
              <a:t>）是程序的另一个状态，是指程序从选中运行到运行结束的整个过程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所有的作业都是程序，但不是所有的程序都是作业。</a:t>
            </a:r>
            <a:endParaRPr lang="en-US" altLang="zh-CN" dirty="0" smtClean="0"/>
          </a:p>
          <a:p>
            <a:r>
              <a:rPr lang="zh-CN" altLang="en-US" dirty="0"/>
              <a:t>当一个作业被选中后进入内存运行，这个作业就成为进程（</a:t>
            </a:r>
            <a:r>
              <a:rPr lang="en-US" dirty="0"/>
              <a:t>Process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正在运行的程序才是进程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线程（</a:t>
            </a:r>
            <a:r>
              <a:rPr lang="en-US" dirty="0"/>
              <a:t>Thread</a:t>
            </a:r>
            <a:r>
              <a:rPr lang="zh-CN" altLang="en-US" dirty="0"/>
              <a:t>）是进程概念的延伸。如果程序只有一个进程就可以处理所有的任务，那么它就是单一线程的。如果程序可以被分解为多个进程共同完成任务，那么被分解的不同进程就叫做线程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单线程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单元</a:t>
            </a:r>
            <a:r>
              <a:rPr lang="zh-CN" altLang="en-US" dirty="0"/>
              <a:t>线程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自由</a:t>
            </a:r>
            <a:r>
              <a:rPr lang="zh-CN" altLang="en-US" dirty="0"/>
              <a:t>线程模式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8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</a:t>
            </a:r>
            <a:r>
              <a:rPr lang="en-US" dirty="0" smtClean="0"/>
              <a:t>Windows</a:t>
            </a:r>
            <a:r>
              <a:rPr lang="zh-CN" altLang="en-US" dirty="0" smtClean="0"/>
              <a:t>的启动</a:t>
            </a:r>
            <a:r>
              <a:rPr lang="zh-CN" altLang="en-US" dirty="0"/>
              <a:t>与退出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启动</a:t>
            </a:r>
          </a:p>
          <a:p>
            <a:pPr lvl="1"/>
            <a:r>
              <a:rPr lang="zh-CN" altLang="en-US" dirty="0"/>
              <a:t>每次打开计算机电源，</a:t>
            </a:r>
            <a:r>
              <a:rPr lang="en-US" altLang="zh-CN" dirty="0"/>
              <a:t>Windows </a:t>
            </a:r>
            <a:r>
              <a:rPr lang="zh-CN" altLang="en-US" dirty="0" smtClean="0"/>
              <a:t>均</a:t>
            </a:r>
            <a:r>
              <a:rPr lang="zh-CN" altLang="en-US" dirty="0"/>
              <a:t>会自动启动。</a:t>
            </a:r>
          </a:p>
          <a:p>
            <a:pPr lvl="1"/>
            <a:r>
              <a:rPr lang="zh-CN" altLang="en-US" dirty="0"/>
              <a:t>在启动开始时系统将进行硬件检测，然后系统启动。</a:t>
            </a:r>
          </a:p>
          <a:p>
            <a:pPr lvl="1"/>
            <a:r>
              <a:rPr lang="zh-CN" altLang="en-US" dirty="0"/>
              <a:t>如果用户账号设置有密码或计算机是多用户使用，在启动后还要求用户输入用户名和密码，正确输入后，系统将完成指定用户的系统配置。</a:t>
            </a:r>
          </a:p>
          <a:p>
            <a:r>
              <a:rPr lang="zh-CN" altLang="en-US" dirty="0"/>
              <a:t>退出</a:t>
            </a:r>
          </a:p>
          <a:p>
            <a:pPr lvl="1"/>
            <a:r>
              <a:rPr lang="zh-CN" altLang="en-US" dirty="0"/>
              <a:t>保存并关闭所有的正在运行的应用程序。</a:t>
            </a:r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在“开始”菜单中安排了“关机”命令，以实现</a:t>
            </a:r>
            <a:r>
              <a:rPr lang="en-US" altLang="zh-CN" dirty="0"/>
              <a:t>Windows</a:t>
            </a:r>
            <a:r>
              <a:rPr lang="zh-CN" altLang="en-US" dirty="0"/>
              <a:t>的正常退出。 </a:t>
            </a:r>
          </a:p>
          <a:p>
            <a:pPr lvl="1"/>
            <a:r>
              <a:rPr lang="zh-CN" altLang="en-US" dirty="0"/>
              <a:t>待机、关闭、重新启动。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.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3 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Windows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基本操作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ea typeface="宋体" pitchFamily="2" charset="-122"/>
              </a:rPr>
              <a:t>界面</a:t>
            </a:r>
            <a:r>
              <a:rPr lang="zh-CN" altLang="en-US" sz="2800" dirty="0">
                <a:ea typeface="宋体" pitchFamily="2" charset="-122"/>
              </a:rPr>
              <a:t>组成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鼠标和</a:t>
            </a:r>
            <a:r>
              <a:rPr lang="zh-CN" altLang="en-US" sz="2800" dirty="0" smtClean="0">
                <a:ea typeface="宋体" pitchFamily="2" charset="-122"/>
              </a:rPr>
              <a:t>键盘</a:t>
            </a:r>
            <a:endParaRPr lang="zh-CN" altLang="en-US" sz="2800" dirty="0">
              <a:ea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窗口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菜单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ea typeface="宋体" pitchFamily="2" charset="-122"/>
              </a:rPr>
              <a:t>对话框</a:t>
            </a:r>
          </a:p>
          <a:p>
            <a:pPr>
              <a:lnSpc>
                <a:spcPct val="120000"/>
              </a:lnSpc>
            </a:pPr>
            <a:r>
              <a:rPr lang="zh-CN" altLang="en-US" sz="2800" dirty="0" smtClean="0">
                <a:ea typeface="宋体" pitchFamily="2" charset="-122"/>
              </a:rPr>
              <a:t>帮助</a:t>
            </a:r>
            <a:r>
              <a:rPr lang="zh-CN" altLang="en-US" sz="2800" dirty="0">
                <a:ea typeface="宋体" pitchFamily="2" charset="-122"/>
              </a:rPr>
              <a:t>和支持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0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Windows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7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dirty="0">
                <a:latin typeface="Times New Roman" pitchFamily="18" charset="0"/>
                <a:ea typeface="宋体" pitchFamily="2" charset="-122"/>
              </a:rPr>
              <a:t>界面组成</a:t>
            </a:r>
            <a:endParaRPr 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7" y="1988840"/>
            <a:ext cx="864984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鼠标操作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1988840"/>
            <a:ext cx="4572000" cy="36256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0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zh-CN" altLang="en-US" sz="2800" dirty="0" smtClean="0">
                <a:solidFill>
                  <a:prstClr val="black"/>
                </a:solidFill>
              </a:rPr>
              <a:t>单击左键（定位）</a:t>
            </a:r>
            <a:endParaRPr lang="zh-CN" altLang="en-US" sz="2800" dirty="0">
              <a:solidFill>
                <a:prstClr val="black"/>
              </a:solidFill>
            </a:endParaRPr>
          </a:p>
          <a:p>
            <a:pPr marL="274320" lvl="0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zh-CN" altLang="en-US" sz="2800" dirty="0" smtClean="0">
                <a:solidFill>
                  <a:prstClr val="black"/>
                </a:solidFill>
              </a:rPr>
              <a:t>双击左键（启动）</a:t>
            </a:r>
            <a:endParaRPr lang="zh-CN" altLang="en-US" sz="2800" dirty="0">
              <a:solidFill>
                <a:prstClr val="black"/>
              </a:solidFill>
            </a:endParaRPr>
          </a:p>
          <a:p>
            <a:pPr marL="274320" lvl="0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zh-CN" altLang="en-US" sz="2800" dirty="0" smtClean="0">
                <a:solidFill>
                  <a:prstClr val="black"/>
                </a:solidFill>
              </a:rPr>
              <a:t>拖动</a:t>
            </a:r>
            <a:endParaRPr lang="zh-CN" altLang="en-US" sz="2800" dirty="0">
              <a:solidFill>
                <a:prstClr val="black"/>
              </a:solidFill>
            </a:endParaRPr>
          </a:p>
          <a:p>
            <a:pPr marL="274320" lvl="0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zh-CN" altLang="en-US" sz="2800" dirty="0" smtClean="0">
                <a:solidFill>
                  <a:prstClr val="black"/>
                </a:solidFill>
              </a:rPr>
              <a:t>单击右键（快捷菜单）</a:t>
            </a:r>
            <a:endParaRPr lang="zh-CN" altLang="en-US" sz="2800" dirty="0">
              <a:solidFill>
                <a:prstClr val="black"/>
              </a:solidFill>
            </a:endParaRPr>
          </a:p>
          <a:p>
            <a:pPr marL="274320" lvl="0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zh-CN" altLang="en-US" sz="2800" dirty="0">
                <a:solidFill>
                  <a:prstClr val="black"/>
                </a:solidFill>
              </a:rPr>
              <a:t>指向</a:t>
            </a:r>
          </a:p>
          <a:p>
            <a:pPr marL="274320" lvl="0" indent="-274320">
              <a:lnSpc>
                <a:spcPct val="120000"/>
              </a:lnSpc>
              <a:spcBef>
                <a:spcPct val="20000"/>
              </a:spcBef>
              <a:buClr>
                <a:srgbClr val="0BD0D9"/>
              </a:buClr>
              <a:buSzPct val="95000"/>
              <a:buFont typeface="Wingdings 2"/>
              <a:buChar char=""/>
            </a:pPr>
            <a:r>
              <a:rPr lang="zh-CN" altLang="en-US" sz="2800" dirty="0" smtClean="0">
                <a:solidFill>
                  <a:prstClr val="black"/>
                </a:solidFill>
              </a:rPr>
              <a:t>单击或滚动滑轮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6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432</TotalTime>
  <Words>2351</Words>
  <Application>Microsoft Office PowerPoint</Application>
  <PresentationFormat>全屏显示(4:3)</PresentationFormat>
  <Paragraphs>317</Paragraphs>
  <Slides>47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0" baseType="lpstr">
      <vt:lpstr>Arial Unicode MS</vt:lpstr>
      <vt:lpstr>隶书</vt:lpstr>
      <vt:lpstr>宋体</vt:lpstr>
      <vt:lpstr>Arial</vt:lpstr>
      <vt:lpstr>Arial Narrow</vt:lpstr>
      <vt:lpstr>Calibri</vt:lpstr>
      <vt:lpstr>Constantia</vt:lpstr>
      <vt:lpstr>Times New Roman</vt:lpstr>
      <vt:lpstr>Webdings</vt:lpstr>
      <vt:lpstr>Wingdings</vt:lpstr>
      <vt:lpstr>Wingdings 2</vt:lpstr>
      <vt:lpstr>流畅</vt:lpstr>
      <vt:lpstr>Visio</vt:lpstr>
      <vt:lpstr>第3章 Windows 7操作系统</vt:lpstr>
      <vt:lpstr>内容概要</vt:lpstr>
      <vt:lpstr>3.1 Windows概述</vt:lpstr>
      <vt:lpstr>Windows的系统结构</vt:lpstr>
      <vt:lpstr>作业、进程和线程</vt:lpstr>
      <vt:lpstr>3.2 Windows的启动与退出</vt:lpstr>
      <vt:lpstr>3.3 Windows 7的基本操作</vt:lpstr>
      <vt:lpstr>Windows 7 的界面组成</vt:lpstr>
      <vt:lpstr>鼠标操作</vt:lpstr>
      <vt:lpstr>键盘操作</vt:lpstr>
      <vt:lpstr>窗口</vt:lpstr>
      <vt:lpstr>窗口操作</vt:lpstr>
      <vt:lpstr>菜单</vt:lpstr>
      <vt:lpstr>菜单的基本操作</vt:lpstr>
      <vt:lpstr>对话框</vt:lpstr>
      <vt:lpstr>对话框的基本操作</vt:lpstr>
      <vt:lpstr>帮助和支持</vt:lpstr>
      <vt:lpstr>3.4 文件管理</vt:lpstr>
      <vt:lpstr>文件名</vt:lpstr>
      <vt:lpstr>文件类型</vt:lpstr>
      <vt:lpstr>文件名通配符</vt:lpstr>
      <vt:lpstr>文件夹结构</vt:lpstr>
      <vt:lpstr>库</vt:lpstr>
      <vt:lpstr>文件系统的存储结构</vt:lpstr>
      <vt:lpstr>资源管理器</vt:lpstr>
      <vt:lpstr>文件和文件夹管理</vt:lpstr>
      <vt:lpstr>文件的选择</vt:lpstr>
      <vt:lpstr>文件或文件夹操作</vt:lpstr>
      <vt:lpstr>3.5 系统管理</vt:lpstr>
      <vt:lpstr>磁盘管理</vt:lpstr>
      <vt:lpstr>3.6 系统设置</vt:lpstr>
      <vt:lpstr>设置“开始”菜单</vt:lpstr>
      <vt:lpstr>Jump List（跳转列表）</vt:lpstr>
      <vt:lpstr>设置桌面背景</vt:lpstr>
      <vt:lpstr>设置屏幕保护</vt:lpstr>
      <vt:lpstr>设置主题</vt:lpstr>
      <vt:lpstr>设置分辨率</vt:lpstr>
      <vt:lpstr>桌面小工具</vt:lpstr>
      <vt:lpstr>控制面板</vt:lpstr>
      <vt:lpstr>3.7 Windows附带的常用工具</vt:lpstr>
      <vt:lpstr>计算器</vt:lpstr>
      <vt:lpstr>便笺</vt:lpstr>
      <vt:lpstr>记事本</vt:lpstr>
      <vt:lpstr>写字板</vt:lpstr>
      <vt:lpstr>截图工具</vt:lpstr>
      <vt:lpstr>画图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Windows XP操作系统</dc:title>
  <dc:creator>ThinkPad</dc:creator>
  <cp:lastModifiedBy>ymchai chai</cp:lastModifiedBy>
  <cp:revision>28</cp:revision>
  <dcterms:created xsi:type="dcterms:W3CDTF">2013-09-15T09:50:06Z</dcterms:created>
  <dcterms:modified xsi:type="dcterms:W3CDTF">2017-10-17T06:29:01Z</dcterms:modified>
</cp:coreProperties>
</file>