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선 연결선 6"/>
          <p:cNvSpPr/>
          <p:nvPr/>
        </p:nvSpPr>
        <p:spPr>
          <a:xfrm>
            <a:off x="239233" y="584200"/>
            <a:ext cx="8665535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24169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1.png"/><Relationship Id="rId5" Type="http://schemas.openxmlformats.org/officeDocument/2006/relationships/image" Target="../media/image3.tif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kaggle.com/pawan2905/jantahack-cross-sell-prediction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1"/>
          <p:cNvSpPr txBox="1"/>
          <p:nvPr/>
        </p:nvSpPr>
        <p:spPr>
          <a:xfrm>
            <a:off x="788669" y="2038835"/>
            <a:ext cx="8328661" cy="107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914400">
              <a:lnSpc>
                <a:spcPct val="90000"/>
              </a:lnSpc>
              <a:defRPr sz="28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Lv.3 Data</a:t>
            </a:r>
            <a:r>
              <a:t> </a:t>
            </a:r>
            <a:r>
              <a:t>Scientist</a:t>
            </a:r>
            <a:r>
              <a:t> </a:t>
            </a:r>
            <a:r>
              <a:t>Lab</a:t>
            </a:r>
            <a:br/>
          </a:p>
        </p:txBody>
      </p:sp>
      <p:graphicFrame>
        <p:nvGraphicFramePr>
          <p:cNvPr id="103" name="내용 개체 틀 7"/>
          <p:cNvGraphicFramePr/>
          <p:nvPr/>
        </p:nvGraphicFramePr>
        <p:xfrm>
          <a:off x="3290534" y="5008522"/>
          <a:ext cx="3324932" cy="9096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62466"/>
                <a:gridCol w="1662466"/>
              </a:tblGrid>
              <a:tr h="371476">
                <a:tc>
                  <a:txBody>
                    <a:bodyPr/>
                    <a:lstStyle/>
                    <a:p>
                      <a:pPr algn="ctr" defTabSz="914400"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rPr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부서</a:t>
                      </a:r>
                    </a:p>
                  </a:txBody>
                  <a:tcPr marL="36000" marR="36000" marT="36000" marB="3600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rPr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성명</a:t>
                      </a:r>
                      <a:r>
                        <a:t>/</a:t>
                      </a:r>
                      <a:r>
                        <a:rPr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직위</a:t>
                      </a:r>
                    </a:p>
                  </a:txBody>
                  <a:tcPr marL="36000" marR="36000" marT="36000" marB="3600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Data플랫폼그룹</a:t>
                      </a:r>
                    </a:p>
                  </a:txBody>
                  <a:tcPr marL="36000" marR="36000" marT="36000" marB="3600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최은정 / 수석</a:t>
                      </a:r>
                    </a:p>
                  </a:txBody>
                  <a:tcPr marL="36000" marR="36000" marT="36000" marB="3600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" name="제목 1"/>
          <p:cNvSpPr txBox="1"/>
          <p:nvPr/>
        </p:nvSpPr>
        <p:spPr>
          <a:xfrm>
            <a:off x="814458" y="2191235"/>
            <a:ext cx="8328660" cy="107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868680">
              <a:lnSpc>
                <a:spcPct val="90000"/>
              </a:lnSpc>
              <a:defRPr sz="2660">
                <a:latin typeface="Tahoma Bold"/>
                <a:ea typeface="Tahoma Bold"/>
                <a:cs typeface="Tahoma Bold"/>
                <a:sym typeface="Tahoma Bold"/>
              </a:defRPr>
            </a:pPr>
            <a:br/>
            <a:br/>
            <a:r>
              <a:rPr sz="1520">
                <a:latin typeface="Tahoma"/>
                <a:ea typeface="Tahoma"/>
                <a:cs typeface="Tahoma"/>
                <a:sym typeface="Tahoma"/>
              </a:rPr>
              <a:t>‒ </a:t>
            </a:r>
            <a:r>
              <a:rPr sz="1520">
                <a:latin typeface="맑은 고딕"/>
                <a:ea typeface="맑은 고딕"/>
                <a:cs typeface="맑은 고딕"/>
                <a:sym typeface="맑은 고딕"/>
              </a:rPr>
              <a:t>수행계획서</a:t>
            </a:r>
            <a:r>
              <a:rPr sz="152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sz="1520">
                <a:latin typeface="맑은 고딕"/>
                <a:ea typeface="맑은 고딕"/>
                <a:cs typeface="맑은 고딕"/>
                <a:sym typeface="맑은 고딕"/>
              </a:rPr>
              <a:t>결과보고서 </a:t>
            </a:r>
            <a:r>
              <a:rPr sz="1520">
                <a:latin typeface="Tahoma"/>
                <a:ea typeface="Tahoma"/>
                <a:cs typeface="Tahoma"/>
                <a:sym typeface="Tahoma"/>
              </a:rPr>
              <a:t>‒</a:t>
            </a:r>
          </a:p>
        </p:txBody>
      </p:sp>
      <p:sp>
        <p:nvSpPr>
          <p:cNvPr id="105" name="직선 연결선 7"/>
          <p:cNvSpPr/>
          <p:nvPr/>
        </p:nvSpPr>
        <p:spPr>
          <a:xfrm>
            <a:off x="1519311" y="2799470"/>
            <a:ext cx="6597748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7.tif" descr="image7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506" y="5313850"/>
            <a:ext cx="7924589" cy="123590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174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5.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탐색적 데이터 분석</a:t>
            </a:r>
          </a:p>
        </p:txBody>
      </p:sp>
      <p:sp>
        <p:nvSpPr>
          <p:cNvPr id="175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직선 연결선 4"/>
          <p:cNvSpPr/>
          <p:nvPr/>
        </p:nvSpPr>
        <p:spPr>
          <a:xfrm>
            <a:off x="109870" y="584200"/>
            <a:ext cx="8924260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846" y="1711969"/>
            <a:ext cx="7887454" cy="774486"/>
          </a:xfrm>
          <a:prstGeom prst="rect">
            <a:avLst/>
          </a:prstGeom>
          <a:ln w="12700">
            <a:solidFill>
              <a:srgbClr val="5E5E5E"/>
            </a:solidFill>
            <a:miter lim="400000"/>
          </a:ln>
        </p:spPr>
      </p:pic>
      <p:pic>
        <p:nvPicPr>
          <p:cNvPr id="178" name="Rectangle Rectangle" descr="Rectangle Rectang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4989" y="1680531"/>
            <a:ext cx="922928" cy="837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Rectangle Rectangle" descr="Rectangle Rectang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93834" y="1697739"/>
            <a:ext cx="922928" cy="837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4453" y="3549163"/>
            <a:ext cx="7655094" cy="1177851"/>
          </a:xfrm>
          <a:prstGeom prst="rect">
            <a:avLst/>
          </a:prstGeom>
          <a:ln w="12700">
            <a:solidFill>
              <a:srgbClr val="5E5E5E"/>
            </a:solidFill>
            <a:miter lim="400000"/>
          </a:ln>
        </p:spPr>
      </p:pic>
      <p:pic>
        <p:nvPicPr>
          <p:cNvPr id="181" name="Rectangle Rectangle" descr="Rectangle Rectangl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61335" y="4331585"/>
            <a:ext cx="461465" cy="342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Rectangle Rectangle" descr="Rectangle Rectangl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2496" y="5524141"/>
            <a:ext cx="3969505" cy="315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Rectangle Rectangle" descr="Rectangle Rectangl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622798" y="5442227"/>
            <a:ext cx="3873502" cy="45946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ype 컬럼이 가변수화가 필요한 컬럼…"/>
          <p:cNvSpPr txBox="1"/>
          <p:nvPr/>
        </p:nvSpPr>
        <p:spPr>
          <a:xfrm>
            <a:off x="334069" y="3024941"/>
            <a:ext cx="2100631" cy="346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D2Coding"/>
                <a:ea typeface="D2Coding"/>
                <a:cs typeface="D2Coding"/>
                <a:sym typeface="D2Coding"/>
              </a:rPr>
              <a:t>결측키가</a:t>
            </a:r>
            <a:r>
              <a:t> </a:t>
            </a:r>
            <a:r>
              <a:rPr>
                <a:latin typeface="D2Coding"/>
                <a:ea typeface="D2Coding"/>
                <a:cs typeface="D2Coding"/>
                <a:sym typeface="D2Coding"/>
              </a:rPr>
              <a:t>있는</a:t>
            </a:r>
            <a:r>
              <a:t> Row</a:t>
            </a:r>
          </a:p>
        </p:txBody>
      </p:sp>
      <p:sp>
        <p:nvSpPr>
          <p:cNvPr id="185" name="type 컬럼이 가변수화가 필요한 컬럼…"/>
          <p:cNvSpPr txBox="1"/>
          <p:nvPr/>
        </p:nvSpPr>
        <p:spPr>
          <a:xfrm>
            <a:off x="334070" y="4652732"/>
            <a:ext cx="2023243" cy="56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D2Coding"/>
                <a:ea typeface="D2Coding"/>
                <a:cs typeface="D2Coding"/>
                <a:sym typeface="D2Coding"/>
              </a:rPr>
              <a:t>아웃라이어 값 처리</a:t>
            </a:r>
          </a:p>
        </p:txBody>
      </p:sp>
      <p:sp>
        <p:nvSpPr>
          <p:cNvPr id="186" name="Google Shape;80;p16"/>
          <p:cNvSpPr txBox="1"/>
          <p:nvPr/>
        </p:nvSpPr>
        <p:spPr>
          <a:xfrm>
            <a:off x="322925" y="1189885"/>
            <a:ext cx="8243852" cy="43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type </a:t>
            </a:r>
            <a:r>
              <a:rPr>
                <a:latin typeface="D2Coding"/>
                <a:ea typeface="D2Coding"/>
                <a:cs typeface="D2Coding"/>
                <a:sym typeface="D2Coding"/>
              </a:rPr>
              <a:t>컬럼이 가변수화가 필요한 컬럼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189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5.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탐색적 데이터 분석</a:t>
            </a:r>
          </a:p>
        </p:txBody>
      </p:sp>
      <p:sp>
        <p:nvSpPr>
          <p:cNvPr id="190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직선 연결선 4"/>
          <p:cNvSpPr/>
          <p:nvPr/>
        </p:nvSpPr>
        <p:spPr>
          <a:xfrm>
            <a:off x="109870" y="584200"/>
            <a:ext cx="8924260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92" name="표 2"/>
          <p:cNvGraphicFramePr/>
          <p:nvPr/>
        </p:nvGraphicFramePr>
        <p:xfrm>
          <a:off x="503237" y="1597720"/>
          <a:ext cx="7993062" cy="49634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83484"/>
                <a:gridCol w="1817648"/>
                <a:gridCol w="2319453"/>
                <a:gridCol w="1059366"/>
                <a:gridCol w="813108"/>
              </a:tblGrid>
              <a:tr h="576276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latin typeface="맑은 고딕"/>
                          <a:ea typeface="맑은 고딕"/>
                          <a:cs typeface="맑은 고딕"/>
                        </a:rPr>
                        <a:t>전처리분야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latin typeface="맑은 고딕"/>
                          <a:ea typeface="맑은 고딕"/>
                          <a:cs typeface="맑은 고딕"/>
                        </a:rPr>
                        <a:t>조건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latin typeface="맑은 고딕"/>
                          <a:ea typeface="맑은 고딕"/>
                          <a:cs typeface="맑은 고딕"/>
                        </a:rPr>
                        <a:t>대상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latin typeface="맑은 고딕"/>
                          <a:ea typeface="맑은 고딕"/>
                          <a:cs typeface="맑은 고딕"/>
                        </a:rPr>
                        <a:t>처리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latin typeface="맑은 고딕"/>
                          <a:ea typeface="맑은 고딕"/>
                          <a:cs typeface="맑은 고딕"/>
                        </a:rPr>
                        <a:t>Desc.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87742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맑은 고딕"/>
                          <a:ea typeface="맑은 고딕"/>
                          <a:cs typeface="맑은 고딕"/>
                        </a:rPr>
                        <a:t>결측치 처리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맑은 고딕"/>
                          <a:ea typeface="맑은 고딕"/>
                          <a:cs typeface="맑은 고딕"/>
                        </a:rPr>
                        <a:t>Missing Cell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oldbalanceOrg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, newbalanceOrig </a:t>
                      </a:r>
                      <a:r>
                        <a:t>컬럼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해당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row </a:t>
                      </a:r>
                      <a:r>
                        <a:t>삭제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</a:tr>
              <a:tr h="877426"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불필요한 데이터 삭제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– </a:t>
                      </a:r>
                      <a:r>
                        <a:t>컬럼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Unique</a:t>
                      </a:r>
                      <a:r>
                        <a:t>가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50%</a:t>
                      </a:r>
                      <a:r>
                        <a:t>넘으면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nameOrig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, nameDest </a:t>
                      </a:r>
                      <a:r>
                        <a:t>컬럼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맑은 고딕"/>
                          <a:ea typeface="맑은 고딕"/>
                          <a:cs typeface="맑은 고딕"/>
                        </a:rPr>
                        <a:t>해당 컬럼 삭제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</a:tr>
              <a:tr h="877426"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불필요한 데이터 삭제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– </a:t>
                      </a:r>
                      <a:r>
                        <a:t>로우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isFraud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=1</a:t>
                      </a:r>
                      <a:r>
                        <a:t>이 하나도 없는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type</a:t>
                      </a:r>
                      <a:r>
                        <a:t>에 해당 하는 컬럼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isFraud</a:t>
                      </a:r>
                      <a:r>
                        <a:t> 컬럼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해당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row </a:t>
                      </a:r>
                      <a:r>
                        <a:t>삭제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맑은 고딕"/>
                          <a:ea typeface="맑은 고딕"/>
                          <a:cs typeface="맑은 고딕"/>
                        </a:rPr>
                        <a:t>Optional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</a:tr>
              <a:tr h="87742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맑은 고딕"/>
                          <a:ea typeface="맑은 고딕"/>
                          <a:cs typeface="맑은 고딕"/>
                        </a:rPr>
                        <a:t>가변수화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Int </a:t>
                      </a:r>
                      <a:r>
                        <a:t>범주형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Type </a:t>
                      </a:r>
                      <a:r>
                        <a:t>컬럼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맑은 고딕"/>
                          <a:ea typeface="맑은 고딕"/>
                          <a:cs typeface="맑은 고딕"/>
                        </a:rPr>
                        <a:t>컬럼 추가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</a:tr>
              <a:tr h="87742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맑은 고딕"/>
                          <a:ea typeface="맑은 고딕"/>
                          <a:cs typeface="맑은 고딕"/>
                        </a:rPr>
                        <a:t>아웃 라이어 처리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평균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+4*</a:t>
                      </a:r>
                      <a:r>
                        <a:t>표준편차 보다 큰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row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맑은 고딕"/>
                          <a:ea typeface="맑은 고딕"/>
                          <a:cs typeface="맑은 고딕"/>
                        </a:rPr>
                        <a:t>newbalanceOrig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해당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row </a:t>
                      </a:r>
                      <a:r>
                        <a:t>삭제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000">
                          <a:latin typeface="맑은 고딕"/>
                          <a:ea typeface="맑은 고딕"/>
                          <a:cs typeface="맑은 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A6A6A6"/>
                      </a:solidFill>
                    </a:lnL>
                    <a:lnR w="12700">
                      <a:solidFill>
                        <a:srgbClr val="A6A6A6"/>
                      </a:solidFill>
                    </a:lnR>
                    <a:lnT w="12700">
                      <a:solidFill>
                        <a:srgbClr val="A6A6A6"/>
                      </a:solidFill>
                    </a:lnT>
                    <a:lnB w="12700">
                      <a:solidFill>
                        <a:srgbClr val="A6A6A6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3" name="Google Shape;80;p16"/>
          <p:cNvSpPr txBox="1"/>
          <p:nvPr/>
        </p:nvSpPr>
        <p:spPr>
          <a:xfrm>
            <a:off x="322925" y="1189885"/>
            <a:ext cx="8243852" cy="43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Data </a:t>
            </a:r>
            <a:r>
              <a:rPr>
                <a:latin typeface="D2Coding"/>
                <a:ea typeface="D2Coding"/>
                <a:cs typeface="D2Coding"/>
                <a:sym typeface="D2Coding"/>
              </a:rPr>
              <a:t>전처리 요건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196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6.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데이터 전처리</a:t>
            </a:r>
          </a:p>
        </p:txBody>
      </p:sp>
      <p:sp>
        <p:nvSpPr>
          <p:cNvPr id="197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16095" r="0" b="26352"/>
          <a:stretch>
            <a:fillRect/>
          </a:stretch>
        </p:blipFill>
        <p:spPr>
          <a:xfrm>
            <a:off x="503237" y="1672686"/>
            <a:ext cx="7993063" cy="4888451"/>
          </a:xfrm>
          <a:prstGeom prst="rect">
            <a:avLst/>
          </a:prstGeom>
          <a:ln w="12700">
            <a:solidFill>
              <a:srgbClr val="5E5E5E"/>
            </a:solidFill>
            <a:miter lim="400000"/>
          </a:ln>
        </p:spPr>
      </p:pic>
      <p:sp>
        <p:nvSpPr>
          <p:cNvPr id="199" name="Google Shape;80;p16"/>
          <p:cNvSpPr txBox="1"/>
          <p:nvPr/>
        </p:nvSpPr>
        <p:spPr>
          <a:xfrm>
            <a:off x="322925" y="1189885"/>
            <a:ext cx="8243852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Import S3(ETL)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202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6.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데이터 전처리</a:t>
            </a:r>
          </a:p>
        </p:txBody>
      </p:sp>
      <p:sp>
        <p:nvSpPr>
          <p:cNvPr id="203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237" y="1661655"/>
            <a:ext cx="7993063" cy="489948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Google Shape;80;p16"/>
          <p:cNvSpPr txBox="1"/>
          <p:nvPr/>
        </p:nvSpPr>
        <p:spPr>
          <a:xfrm>
            <a:off x="322925" y="1189885"/>
            <a:ext cx="8243852" cy="43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PipeLine </a:t>
            </a:r>
            <a:r>
              <a:t>구축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208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6.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데이터 전처리</a:t>
            </a:r>
          </a:p>
        </p:txBody>
      </p:sp>
      <p:sp>
        <p:nvSpPr>
          <p:cNvPr id="209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10" name="nowage@gmail.com_2021-04-13_06.26.55_.png" descr="nowage@gmail.com_2021-04-13_06.26.55_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000"/>
          <a:stretch>
            <a:fillRect/>
          </a:stretch>
        </p:blipFill>
        <p:spPr>
          <a:xfrm>
            <a:off x="503237" y="1672596"/>
            <a:ext cx="7993063" cy="4888543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Google Shape;80;p16"/>
          <p:cNvSpPr txBox="1"/>
          <p:nvPr/>
        </p:nvSpPr>
        <p:spPr>
          <a:xfrm>
            <a:off x="322925" y="1189885"/>
            <a:ext cx="8243852" cy="43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S3 </a:t>
            </a:r>
            <a:r>
              <a:t>저장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214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7.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데이터 분석</a:t>
            </a:r>
          </a:p>
        </p:txBody>
      </p:sp>
      <p:sp>
        <p:nvSpPr>
          <p:cNvPr id="215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Google Shape;80;p16"/>
          <p:cNvSpPr txBox="1"/>
          <p:nvPr/>
        </p:nvSpPr>
        <p:spPr>
          <a:xfrm>
            <a:off x="317189" y="1196975"/>
            <a:ext cx="8988819" cy="668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분석결과 </a:t>
            </a:r>
            <a:r>
              <a:t>: </a:t>
            </a:r>
            <a:r>
              <a:t>지역별</a:t>
            </a:r>
            <a:r>
              <a:t>, </a:t>
            </a:r>
            <a:r>
              <a:t>요일별 방문자 수</a:t>
            </a:r>
          </a:p>
          <a:p>
            <a:pPr indent="114300" defTabSz="914400">
              <a:lnSpc>
                <a:spcPct val="90000"/>
              </a:lnSpc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    - </a:t>
            </a:r>
            <a:r>
              <a:t>방문 총 인원수 </a:t>
            </a:r>
            <a:r>
              <a:t>: 5,287,653</a:t>
            </a:r>
            <a:r>
              <a:t>명</a:t>
            </a:r>
          </a:p>
        </p:txBody>
      </p:sp>
      <p:pic>
        <p:nvPicPr>
          <p:cNvPr id="217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532" y="1808333"/>
            <a:ext cx="7438776" cy="4428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220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7.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데이터 분석</a:t>
            </a:r>
          </a:p>
        </p:txBody>
      </p:sp>
      <p:sp>
        <p:nvSpPr>
          <p:cNvPr id="221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6" name="그룹 5"/>
          <p:cNvGrpSpPr/>
          <p:nvPr/>
        </p:nvGrpSpPr>
        <p:grpSpPr>
          <a:xfrm>
            <a:off x="536258" y="1690727"/>
            <a:ext cx="7960043" cy="4599176"/>
            <a:chOff x="0" y="0"/>
            <a:chExt cx="7960041" cy="4599175"/>
          </a:xfrm>
        </p:grpSpPr>
        <p:pic>
          <p:nvPicPr>
            <p:cNvPr id="222" name="그림 6" descr="그림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4636" y="2209894"/>
              <a:ext cx="7405406" cy="2389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3" name="그림 7" descr="그림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4274" y="0"/>
              <a:ext cx="7702847" cy="19047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직사각형 8"/>
            <p:cNvSpPr/>
            <p:nvPr/>
          </p:nvSpPr>
          <p:spPr>
            <a:xfrm>
              <a:off x="5652891" y="2270117"/>
              <a:ext cx="802376" cy="2195703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25" name="꺾인 연결선 7"/>
            <p:cNvSpPr/>
            <p:nvPr/>
          </p:nvSpPr>
          <p:spPr>
            <a:xfrm>
              <a:off x="0" y="952386"/>
              <a:ext cx="459616" cy="2264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FF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27" name="Google Shape;80;p16"/>
          <p:cNvSpPr txBox="1"/>
          <p:nvPr/>
        </p:nvSpPr>
        <p:spPr>
          <a:xfrm>
            <a:off x="322925" y="1189885"/>
            <a:ext cx="8243852" cy="43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분석결과 </a:t>
            </a:r>
            <a:r>
              <a:t>: </a:t>
            </a:r>
            <a:r>
              <a:t>요일별 방문자 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230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7.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데이터 분석</a:t>
            </a:r>
          </a:p>
        </p:txBody>
      </p:sp>
      <p:pic>
        <p:nvPicPr>
          <p:cNvPr id="232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262" y="1961315"/>
            <a:ext cx="7854038" cy="4535178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Google Shape;80;p16"/>
          <p:cNvSpPr txBox="1"/>
          <p:nvPr/>
        </p:nvSpPr>
        <p:spPr>
          <a:xfrm>
            <a:off x="322925" y="1189885"/>
            <a:ext cx="8243852" cy="43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음식점 종류 및 위치에 따른 방문자 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236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7.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데이터 분석</a:t>
            </a:r>
          </a:p>
        </p:txBody>
      </p:sp>
      <p:sp>
        <p:nvSpPr>
          <p:cNvPr id="238" name="Google Shape;80;p16"/>
          <p:cNvSpPr txBox="1"/>
          <p:nvPr/>
        </p:nvSpPr>
        <p:spPr>
          <a:xfrm>
            <a:off x="322925" y="1189885"/>
            <a:ext cx="8243852" cy="43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분석결과 </a:t>
            </a:r>
            <a:r>
              <a:t>: </a:t>
            </a:r>
            <a:r>
              <a:t>예약방문자</a:t>
            </a:r>
            <a:r>
              <a:t>(reserve_visitors)</a:t>
            </a:r>
            <a:r>
              <a:t>와 실제 방문자의 상관관계 존재</a:t>
            </a:r>
          </a:p>
        </p:txBody>
      </p:sp>
      <p:grpSp>
        <p:nvGrpSpPr>
          <p:cNvPr id="245" name="그룹 7"/>
          <p:cNvGrpSpPr/>
          <p:nvPr/>
        </p:nvGrpSpPr>
        <p:grpSpPr>
          <a:xfrm>
            <a:off x="539750" y="2032417"/>
            <a:ext cx="7931968" cy="4225586"/>
            <a:chOff x="0" y="0"/>
            <a:chExt cx="7931966" cy="4225585"/>
          </a:xfrm>
        </p:grpSpPr>
        <p:pic>
          <p:nvPicPr>
            <p:cNvPr id="239" name="그림 8" descr="그림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257269" cy="4225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직사각형 10"/>
            <p:cNvSpPr/>
            <p:nvPr/>
          </p:nvSpPr>
          <p:spPr>
            <a:xfrm>
              <a:off x="264509" y="1446782"/>
              <a:ext cx="345643" cy="700660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41" name="직사각형 11"/>
            <p:cNvSpPr/>
            <p:nvPr/>
          </p:nvSpPr>
          <p:spPr>
            <a:xfrm>
              <a:off x="3363510" y="3890834"/>
              <a:ext cx="1410067" cy="262604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42" name="폭발 1 11"/>
            <p:cNvSpPr/>
            <p:nvPr/>
          </p:nvSpPr>
          <p:spPr>
            <a:xfrm>
              <a:off x="6863143" y="2112792"/>
              <a:ext cx="244872" cy="18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43" name="오른쪽 대괄호 14"/>
            <p:cNvSpPr/>
            <p:nvPr/>
          </p:nvSpPr>
          <p:spPr>
            <a:xfrm>
              <a:off x="7257268" y="1673297"/>
              <a:ext cx="77206" cy="554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112"/>
                    <a:pt x="21600" y="251"/>
                  </a:cubicBezTo>
                  <a:lnTo>
                    <a:pt x="21600" y="21349"/>
                  </a:lnTo>
                  <a:cubicBezTo>
                    <a:pt x="21600" y="21488"/>
                    <a:pt x="11929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44" name="TextBox 15"/>
            <p:cNvSpPr txBox="1"/>
            <p:nvPr/>
          </p:nvSpPr>
          <p:spPr>
            <a:xfrm>
              <a:off x="7031298" y="2227682"/>
              <a:ext cx="90066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0.5 ~ 0.6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248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8.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모델 선정</a:t>
            </a:r>
          </a:p>
        </p:txBody>
      </p:sp>
      <p:grpSp>
        <p:nvGrpSpPr>
          <p:cNvPr id="263" name="그룹 6"/>
          <p:cNvGrpSpPr/>
          <p:nvPr/>
        </p:nvGrpSpPr>
        <p:grpSpPr>
          <a:xfrm>
            <a:off x="488950" y="1196989"/>
            <a:ext cx="7961629" cy="5084378"/>
            <a:chOff x="0" y="0"/>
            <a:chExt cx="7961628" cy="5084377"/>
          </a:xfrm>
        </p:grpSpPr>
        <p:grpSp>
          <p:nvGrpSpPr>
            <p:cNvPr id="252" name="직사각형 7"/>
            <p:cNvGrpSpPr/>
            <p:nvPr/>
          </p:nvGrpSpPr>
          <p:grpSpPr>
            <a:xfrm>
              <a:off x="0" y="349415"/>
              <a:ext cx="3495296" cy="1904477"/>
              <a:chOff x="0" y="0"/>
              <a:chExt cx="3495295" cy="1904476"/>
            </a:xfrm>
          </p:grpSpPr>
          <p:sp>
            <p:nvSpPr>
              <p:cNvPr id="250" name="Rectangle"/>
              <p:cNvSpPr/>
              <p:nvPr/>
            </p:nvSpPr>
            <p:spPr>
              <a:xfrm>
                <a:off x="0" y="-1"/>
                <a:ext cx="3495296" cy="190447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A6A6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1" name="K-Nearest Neighbor Algorithm"/>
              <p:cNvSpPr txBox="1"/>
              <p:nvPr/>
            </p:nvSpPr>
            <p:spPr>
              <a:xfrm>
                <a:off x="52070" y="766818"/>
                <a:ext cx="339115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K-Nearest Neighbor Algorithm</a:t>
                </a:r>
              </a:p>
            </p:txBody>
          </p:sp>
        </p:grpSp>
        <p:sp>
          <p:nvSpPr>
            <p:cNvPr id="253" name="직사각형 8"/>
            <p:cNvSpPr txBox="1"/>
            <p:nvPr/>
          </p:nvSpPr>
          <p:spPr>
            <a:xfrm>
              <a:off x="125679" y="0"/>
              <a:ext cx="377915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1) K-Nearest Neighbor Algorithm  </a:t>
              </a:r>
            </a:p>
          </p:txBody>
        </p:sp>
        <p:pic>
          <p:nvPicPr>
            <p:cNvPr id="254" name="그림 9" descr="그림 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3276" y="557664"/>
              <a:ext cx="3093870" cy="16432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5" name="그림 10" descr="그림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750689" y="376821"/>
              <a:ext cx="3895013" cy="1878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6" name="직사각형 11"/>
            <p:cNvSpPr txBox="1"/>
            <p:nvPr/>
          </p:nvSpPr>
          <p:spPr>
            <a:xfrm>
              <a:off x="112103" y="2392594"/>
              <a:ext cx="1855540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"/>
                </a:defRPr>
              </a:pPr>
              <a:r>
                <a:t>2) ARIMA </a:t>
              </a:r>
              <a:r>
                <a:t>모형</a:t>
              </a:r>
            </a:p>
          </p:txBody>
        </p:sp>
        <p:sp>
          <p:nvSpPr>
            <p:cNvPr id="257" name="직사각형 12"/>
            <p:cNvSpPr txBox="1"/>
            <p:nvPr/>
          </p:nvSpPr>
          <p:spPr>
            <a:xfrm>
              <a:off x="191984" y="2731996"/>
              <a:ext cx="7668655" cy="1113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과거 및 현재 데이터를 기반으로 미래를 예측하는 모델</a:t>
              </a:r>
            </a:p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 - </a:t>
              </a:r>
              <a:r>
                <a:t>시간을 독립변수로 사용하여 결과 예측 </a:t>
              </a:r>
            </a:p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 </a:t>
              </a:r>
              <a:r>
                <a:t>- ARIMA : AutomRegressive(</a:t>
              </a:r>
              <a:r>
                <a:t>자기 회귀</a:t>
              </a:r>
              <a:r>
                <a:t>)</a:t>
              </a:r>
              <a:r>
                <a:t> </a:t>
              </a:r>
              <a:r>
                <a:t>: </a:t>
              </a:r>
              <a:r>
                <a:t>이전 관측값의 오차항이 이후 관측값에 영향</a:t>
              </a:r>
            </a:p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              Integrated(</a:t>
              </a:r>
              <a:r>
                <a:t>통합</a:t>
              </a:r>
              <a:r>
                <a:t>)</a:t>
              </a:r>
              <a:r>
                <a:t> </a:t>
              </a:r>
              <a:r>
                <a:t>: </a:t>
              </a:r>
              <a:r>
                <a:t>누적</a:t>
              </a:r>
              <a:r>
                <a:t>, Integrated Moving Average(</a:t>
              </a:r>
              <a:r>
                <a:t>이동평균</a:t>
              </a:r>
              <a:r>
                <a:t>)</a:t>
              </a:r>
            </a:p>
          </p:txBody>
        </p:sp>
        <p:sp>
          <p:nvSpPr>
            <p:cNvPr id="258" name="직사각형 13"/>
            <p:cNvSpPr txBox="1"/>
            <p:nvPr/>
          </p:nvSpPr>
          <p:spPr>
            <a:xfrm>
              <a:off x="112104" y="4398007"/>
              <a:ext cx="2138440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"/>
                </a:defRPr>
              </a:pPr>
              <a:r>
                <a:t>3) Regression </a:t>
              </a:r>
              <a:r>
                <a:t>모형 </a:t>
              </a:r>
            </a:p>
          </p:txBody>
        </p:sp>
        <p:sp>
          <p:nvSpPr>
            <p:cNvPr id="259" name="직사각형 14"/>
            <p:cNvSpPr txBox="1"/>
            <p:nvPr/>
          </p:nvSpPr>
          <p:spPr>
            <a:xfrm>
              <a:off x="292975" y="4737409"/>
              <a:ext cx="7668654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Xgboost</a:t>
              </a:r>
              <a:r>
                <a:t>를 활용하여 분산 병렬처리</a:t>
              </a:r>
            </a:p>
          </p:txBody>
        </p:sp>
        <p:sp>
          <p:nvSpPr>
            <p:cNvPr id="260" name="직사각형 15"/>
            <p:cNvSpPr/>
            <p:nvPr/>
          </p:nvSpPr>
          <p:spPr>
            <a:xfrm>
              <a:off x="66384" y="2392594"/>
              <a:ext cx="1946979" cy="339402"/>
            </a:xfrm>
            <a:prstGeom prst="rect">
              <a:avLst/>
            </a:prstGeom>
            <a:noFill/>
            <a:ln w="381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61" name="직사각형 16"/>
            <p:cNvSpPr/>
            <p:nvPr/>
          </p:nvSpPr>
          <p:spPr>
            <a:xfrm>
              <a:off x="79959" y="4398007"/>
              <a:ext cx="2365872" cy="339402"/>
            </a:xfrm>
            <a:prstGeom prst="rect">
              <a:avLst/>
            </a:prstGeom>
            <a:noFill/>
            <a:ln w="381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62" name="직선 화살표 연결선 17"/>
            <p:cNvSpPr/>
            <p:nvPr/>
          </p:nvSpPr>
          <p:spPr>
            <a:xfrm flipH="1">
              <a:off x="146264" y="2851942"/>
              <a:ext cx="1" cy="1468630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1. Lab</a:t>
            </a:r>
            <a:r>
              <a:t>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수행 계획서</a:t>
            </a:r>
          </a:p>
        </p:txBody>
      </p:sp>
      <p:sp>
        <p:nvSpPr>
          <p:cNvPr id="108" name="Google Shape;73;p14"/>
          <p:cNvSpPr txBox="1"/>
          <p:nvPr/>
        </p:nvSpPr>
        <p:spPr>
          <a:xfrm>
            <a:off x="311699" y="795916"/>
            <a:ext cx="8520602" cy="6221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525779" indent="-411479" defTabSz="914400">
              <a:lnSpc>
                <a:spcPct val="150000"/>
              </a:lnSpc>
              <a:buClr>
                <a:srgbClr val="695D46"/>
              </a:buClr>
              <a:buSzPts val="1800"/>
              <a:buAutoNum type="arabicPeriod" startAt="1"/>
              <a:defRPr b="1" sz="20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800"/>
              <a:t>프로젝트 명 </a:t>
            </a:r>
            <a:r>
              <a:rPr sz="1800"/>
              <a:t>: </a:t>
            </a:r>
            <a:br/>
            <a:r>
              <a:rPr sz="1500"/>
              <a:t>- </a:t>
            </a:r>
            <a:r>
              <a:rPr sz="1500"/>
              <a:t>교차 판매 예측</a:t>
            </a:r>
            <a:r>
              <a:rPr sz="1500"/>
              <a:t>(</a:t>
            </a:r>
            <a:r>
              <a:rPr sz="1500"/>
              <a:t>상품추천</a:t>
            </a:r>
            <a:r>
              <a:rPr sz="1500"/>
              <a:t>)</a:t>
            </a:r>
            <a:endParaRPr>
              <a:solidFill>
                <a:srgbClr val="44546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499" indent="-457199" defTabSz="914400">
              <a:lnSpc>
                <a:spcPct val="150000"/>
              </a:lnSpc>
              <a:buClr>
                <a:srgbClr val="695D46"/>
              </a:buClr>
              <a:buSzPts val="1800"/>
              <a:buAutoNum type="arabicPeriod" startAt="1"/>
              <a:defRPr b="1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프로젝트 개요</a:t>
            </a:r>
            <a:endParaRPr sz="2000"/>
          </a:p>
          <a:p>
            <a:pPr lvl="1" marL="1028700" indent="-457200" defTabSz="914400">
              <a:lnSpc>
                <a:spcPts val="1200"/>
              </a:lnSpc>
              <a:spcBef>
                <a:spcPts val="1600"/>
              </a:spcBef>
              <a:buClr>
                <a:srgbClr val="695D46"/>
              </a:buClr>
              <a:buSzPts val="1500"/>
              <a:buFont typeface="Helvetica"/>
              <a:buChar char="○"/>
              <a:defRPr b="1" sz="15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프로젝트 목적 </a:t>
            </a:r>
            <a:r>
              <a:t>(</a:t>
            </a:r>
            <a:r>
              <a:t>필요성</a:t>
            </a:r>
            <a:r>
              <a:t>)</a:t>
            </a:r>
            <a:endParaRPr>
              <a:solidFill>
                <a:srgbClr val="44546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1" marL="1028700" indent="-457200" defTabSz="914400">
              <a:lnSpc>
                <a:spcPts val="1200"/>
              </a:lnSpc>
              <a:spcBef>
                <a:spcPts val="1600"/>
              </a:spcBef>
              <a:buClr>
                <a:srgbClr val="695D46"/>
              </a:buClr>
              <a:buSzPts val="1500"/>
              <a:buFont typeface="Helvetica"/>
              <a:buChar char="○"/>
              <a:defRPr b="1" sz="15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프로젝트 범위</a:t>
            </a:r>
          </a:p>
          <a:p>
            <a:pPr lvl="1" marL="1028700" indent="-457200" defTabSz="914400">
              <a:lnSpc>
                <a:spcPts val="1200"/>
              </a:lnSpc>
              <a:spcBef>
                <a:spcPts val="1600"/>
              </a:spcBef>
              <a:buClr>
                <a:srgbClr val="695D46"/>
              </a:buClr>
              <a:buSzPts val="1500"/>
              <a:buFont typeface="Helvetica"/>
              <a:buChar char="○"/>
              <a:defRPr b="1" sz="15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데이터 내역</a:t>
            </a:r>
          </a:p>
          <a:p>
            <a:pPr lvl="1" marL="1028700" indent="-457200" defTabSz="914400">
              <a:lnSpc>
                <a:spcPts val="1200"/>
              </a:lnSpc>
              <a:spcBef>
                <a:spcPts val="1600"/>
              </a:spcBef>
              <a:buClr>
                <a:srgbClr val="695D46"/>
              </a:buClr>
              <a:buSzPts val="1500"/>
              <a:buFont typeface="Helvetica"/>
              <a:buChar char="○"/>
              <a:defRPr b="1" sz="15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사용 예정 모델</a:t>
            </a:r>
            <a:endParaRPr sz="1600"/>
          </a:p>
          <a:p>
            <a:pPr lvl="2" marL="1485900" indent="-457200" defTabSz="914400">
              <a:lnSpc>
                <a:spcPts val="1200"/>
              </a:lnSpc>
              <a:spcBef>
                <a:spcPts val="1600"/>
              </a:spcBef>
              <a:buClr>
                <a:srgbClr val="695D46"/>
              </a:buClr>
              <a:buSzPts val="1400"/>
              <a:buFont typeface="Helvetica"/>
              <a:buChar char="■"/>
              <a:defRPr i="1" sz="14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예</a:t>
            </a:r>
            <a:r>
              <a:t>) AutoEncode + KNN + MLP</a:t>
            </a:r>
            <a:endParaRPr>
              <a:solidFill>
                <a:srgbClr val="44546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1" marL="1028700" indent="-457200" defTabSz="914400">
              <a:lnSpc>
                <a:spcPts val="1200"/>
              </a:lnSpc>
              <a:spcBef>
                <a:spcPts val="1600"/>
              </a:spcBef>
              <a:buClr>
                <a:srgbClr val="695D46"/>
              </a:buClr>
              <a:buSzPts val="1500"/>
              <a:buFont typeface="Helvetica"/>
              <a:buChar char="○"/>
              <a:defRPr b="1" sz="15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프로젝트 효과 </a:t>
            </a:r>
            <a:r>
              <a:t>(</a:t>
            </a:r>
            <a:r>
              <a:t>파급 효과</a:t>
            </a:r>
            <a:r>
              <a:t>)</a:t>
            </a:r>
            <a:endParaRPr sz="1400">
              <a:solidFill>
                <a:srgbClr val="44546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2" marL="1485900" indent="-457200" defTabSz="914400">
              <a:lnSpc>
                <a:spcPts val="1200"/>
              </a:lnSpc>
              <a:spcBef>
                <a:spcPts val="1600"/>
              </a:spcBef>
              <a:buClr>
                <a:srgbClr val="695D46"/>
              </a:buClr>
              <a:buSzPts val="1400"/>
              <a:buFont typeface="Helvetica"/>
              <a:buChar char="■"/>
              <a:defRPr i="1" sz="1400">
                <a:latin typeface="맑은 고딕"/>
                <a:ea typeface="맑은 고딕"/>
                <a:cs typeface="맑은 고딕"/>
                <a:sym typeface="맑은 고딕"/>
              </a:defRPr>
            </a:pPr>
          </a:p>
          <a:p>
            <a:pPr marL="571499" indent="-457199" defTabSz="914400">
              <a:lnSpc>
                <a:spcPct val="150000"/>
              </a:lnSpc>
              <a:buClr>
                <a:srgbClr val="695D46"/>
              </a:buClr>
              <a:buSzPts val="1800"/>
              <a:buAutoNum type="arabicPeriod" startAt="1"/>
              <a:defRPr b="1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프로젝트 작업 범위</a:t>
            </a:r>
            <a:endParaRPr sz="2000"/>
          </a:p>
          <a:p>
            <a:pPr lvl="1" marL="1028700" indent="-457200" defTabSz="914400">
              <a:lnSpc>
                <a:spcPts val="1200"/>
              </a:lnSpc>
              <a:spcBef>
                <a:spcPts val="1600"/>
              </a:spcBef>
              <a:buClr>
                <a:srgbClr val="695D46"/>
              </a:buClr>
              <a:buSzPts val="1500"/>
              <a:buFont typeface="Helvetica"/>
              <a:buChar char="○"/>
              <a:defRPr b="1" sz="15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모델 생성</a:t>
            </a:r>
            <a:r>
              <a:t>, </a:t>
            </a:r>
            <a:r>
              <a:t>서비스 구현</a:t>
            </a:r>
            <a:endParaRPr sz="1600"/>
          </a:p>
          <a:p>
            <a:pPr marL="571499" indent="-457199" defTabSz="914400">
              <a:lnSpc>
                <a:spcPct val="150000"/>
              </a:lnSpc>
              <a:buClr>
                <a:srgbClr val="695D46"/>
              </a:buClr>
              <a:buSzPts val="1800"/>
              <a:buAutoNum type="arabicPeriod" startAt="1"/>
              <a:defRPr b="1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프로젝트 추진 일정 </a:t>
            </a:r>
            <a:r>
              <a:t>(</a:t>
            </a:r>
            <a:r>
              <a:t>작업 일정</a:t>
            </a:r>
            <a:r>
              <a:t>)</a:t>
            </a:r>
            <a:endParaRPr>
              <a:solidFill>
                <a:srgbClr val="44546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25779" indent="-411479" defTabSz="914400">
              <a:lnSpc>
                <a:spcPct val="150000"/>
              </a:lnSpc>
              <a:buClr>
                <a:srgbClr val="695D46"/>
              </a:buClr>
              <a:buSzPts val="1800"/>
              <a:buAutoNum type="arabicPeriod" startAt="1"/>
              <a:defRPr b="1" sz="20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800"/>
              <a:t>Source Code Repository </a:t>
            </a:r>
            <a:br/>
            <a:r>
              <a:rPr sz="1200"/>
              <a:t>https://github.com/luzia10/AccuPreLab</a:t>
            </a:r>
            <a:endParaRPr>
              <a:solidFill>
                <a:srgbClr val="44546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직선 연결선 13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266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9.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모델 학습 및 결과</a:t>
            </a:r>
          </a:p>
        </p:txBody>
      </p:sp>
      <p:grpSp>
        <p:nvGrpSpPr>
          <p:cNvPr id="277" name="그룹 6"/>
          <p:cNvGrpSpPr/>
          <p:nvPr/>
        </p:nvGrpSpPr>
        <p:grpSpPr>
          <a:xfrm>
            <a:off x="590203" y="1329070"/>
            <a:ext cx="7918217" cy="5232070"/>
            <a:chOff x="0" y="0"/>
            <a:chExt cx="7918216" cy="5232068"/>
          </a:xfrm>
        </p:grpSpPr>
        <p:sp>
          <p:nvSpPr>
            <p:cNvPr id="268" name="TextBox 7"/>
            <p:cNvSpPr txBox="1"/>
            <p:nvPr/>
          </p:nvSpPr>
          <p:spPr>
            <a:xfrm>
              <a:off x="4348633" y="1253302"/>
              <a:ext cx="3557464" cy="204406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From pmdarima.arima import auto_arima</a:t>
              </a:r>
            </a:p>
            <a:p>
              <a:pPr>
                <a:defRPr sz="14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  <a:p>
              <a:pPr>
                <a:defRPr sz="14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#air_visit_data.head()</a:t>
              </a:r>
            </a:p>
            <a:p>
              <a:pPr>
                <a:defRPr sz="14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#X_train = air_visit_data[['visitors']]</a:t>
              </a:r>
            </a:p>
            <a:p>
              <a:pPr>
                <a:defRPr sz="14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#X_train.index = air_visit_data['visit_date']</a:t>
              </a:r>
            </a:p>
            <a:p>
              <a:pPr>
                <a:defRPr sz="14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X_train</a:t>
              </a:r>
            </a:p>
            <a:p>
              <a:pPr>
                <a:defRPr sz="14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  <a:p>
              <a:pPr>
                <a:defRPr sz="14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stepwise_model = auto_arima(X_train )</a:t>
              </a:r>
            </a:p>
            <a:p>
              <a:pPr>
                <a:defRPr sz="14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print(stepwise_model.aic())</a:t>
              </a:r>
            </a:p>
          </p:txBody>
        </p:sp>
        <p:pic>
          <p:nvPicPr>
            <p:cNvPr id="269" name="그림 8" descr="그림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1640" y="2632664"/>
              <a:ext cx="4194348" cy="2599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0" name="꺾인 연결선 6"/>
            <p:cNvSpPr/>
            <p:nvPr/>
          </p:nvSpPr>
          <p:spPr>
            <a:xfrm flipH="1">
              <a:off x="4348636" y="3346886"/>
              <a:ext cx="1790246" cy="949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3" y="0"/>
                  </a:lnTo>
                  <a:lnTo>
                    <a:pt x="193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271" name="그림 10" descr="그림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1640" y="0"/>
              <a:ext cx="3803212" cy="2410364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272" name="꺾인 연결선 15"/>
            <p:cNvSpPr/>
            <p:nvPr/>
          </p:nvSpPr>
          <p:spPr>
            <a:xfrm>
              <a:off x="3864851" y="673696"/>
              <a:ext cx="2262515" cy="57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3" name="직사각형 12"/>
            <p:cNvSpPr/>
            <p:nvPr/>
          </p:nvSpPr>
          <p:spPr>
            <a:xfrm>
              <a:off x="0" y="48121"/>
              <a:ext cx="3864851" cy="307706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74" name="직사각형 13"/>
            <p:cNvSpPr/>
            <p:nvPr/>
          </p:nvSpPr>
          <p:spPr>
            <a:xfrm>
              <a:off x="1222604" y="3750462"/>
              <a:ext cx="1872692" cy="546391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75" name="TextBox 14"/>
            <p:cNvSpPr txBox="1"/>
            <p:nvPr/>
          </p:nvSpPr>
          <p:spPr>
            <a:xfrm>
              <a:off x="4359545" y="3888454"/>
              <a:ext cx="3558672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  메모리 부족으로 실행 중 오류 발생</a:t>
              </a:r>
            </a:p>
          </p:txBody>
        </p:sp>
        <p:sp>
          <p:nvSpPr>
            <p:cNvPr id="276" name="TextBox 15"/>
            <p:cNvSpPr txBox="1"/>
            <p:nvPr/>
          </p:nvSpPr>
          <p:spPr>
            <a:xfrm>
              <a:off x="6184601" y="3419037"/>
              <a:ext cx="681697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6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25</a:t>
              </a:r>
              <a:r>
                <a:t>만건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280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9.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모델 학습 및 결과</a:t>
            </a:r>
          </a:p>
        </p:txBody>
      </p:sp>
      <p:grpSp>
        <p:nvGrpSpPr>
          <p:cNvPr id="293" name="그룹 7"/>
          <p:cNvGrpSpPr/>
          <p:nvPr/>
        </p:nvGrpSpPr>
        <p:grpSpPr>
          <a:xfrm>
            <a:off x="1082372" y="2104540"/>
            <a:ext cx="6492606" cy="4132200"/>
            <a:chOff x="0" y="0"/>
            <a:chExt cx="6492604" cy="4132198"/>
          </a:xfrm>
        </p:grpSpPr>
        <p:pic>
          <p:nvPicPr>
            <p:cNvPr id="282" name="Google Shape;212;p36" descr="Google Shape;212;p3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6011533" cy="14032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Google Shape;213;p36" descr="Google Shape;213;p3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226" y="1369484"/>
              <a:ext cx="5967305" cy="13670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4" name="타원 11"/>
            <p:cNvSpPr/>
            <p:nvPr/>
          </p:nvSpPr>
          <p:spPr>
            <a:xfrm>
              <a:off x="3763345" y="310411"/>
              <a:ext cx="650175" cy="623505"/>
            </a:xfrm>
            <a:prstGeom prst="ellipse">
              <a:avLst/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pic>
          <p:nvPicPr>
            <p:cNvPr id="285" name="Google Shape;214;p36" descr="Google Shape;214;p3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226" y="2728919"/>
              <a:ext cx="6053473" cy="14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6" name="꺾인 연결선 20"/>
            <p:cNvSpPr/>
            <p:nvPr/>
          </p:nvSpPr>
          <p:spPr>
            <a:xfrm rot="16200000">
              <a:off x="4262234" y="654945"/>
              <a:ext cx="313630" cy="66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357" y="0"/>
                  </a:moveTo>
                  <a:lnTo>
                    <a:pt x="0" y="0"/>
                  </a:lnTo>
                  <a:lnTo>
                    <a:pt x="0" y="16110"/>
                  </a:lnTo>
                  <a:lnTo>
                    <a:pt x="21600" y="1611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70C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7" name="타원 14"/>
            <p:cNvSpPr/>
            <p:nvPr/>
          </p:nvSpPr>
          <p:spPr>
            <a:xfrm>
              <a:off x="3771180" y="1688637"/>
              <a:ext cx="650175" cy="623505"/>
            </a:xfrm>
            <a:prstGeom prst="ellipse">
              <a:avLst/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88" name="꺾인 연결선 24"/>
            <p:cNvSpPr/>
            <p:nvPr/>
          </p:nvSpPr>
          <p:spPr>
            <a:xfrm rot="16200000">
              <a:off x="4272201" y="2031037"/>
              <a:ext cx="313630" cy="66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35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462"/>
                  </a:lnTo>
                </a:path>
              </a:pathLst>
            </a:custGeom>
            <a:noFill/>
            <a:ln w="28575" cap="flat">
              <a:solidFill>
                <a:srgbClr val="0070C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9" name="타원 16"/>
            <p:cNvSpPr/>
            <p:nvPr/>
          </p:nvSpPr>
          <p:spPr>
            <a:xfrm>
              <a:off x="3833845" y="3055713"/>
              <a:ext cx="650175" cy="623505"/>
            </a:xfrm>
            <a:prstGeom prst="ellipse">
              <a:avLst/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90" name="꺾인 연결선 26"/>
            <p:cNvSpPr/>
            <p:nvPr/>
          </p:nvSpPr>
          <p:spPr>
            <a:xfrm rot="16200000">
              <a:off x="4334866" y="3398113"/>
              <a:ext cx="313630" cy="66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35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462"/>
                  </a:lnTo>
                </a:path>
              </a:pathLst>
            </a:custGeom>
            <a:noFill/>
            <a:ln w="28575" cap="flat">
              <a:solidFill>
                <a:srgbClr val="0070C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1" name="폭발 1 31"/>
            <p:cNvSpPr/>
            <p:nvPr/>
          </p:nvSpPr>
          <p:spPr>
            <a:xfrm>
              <a:off x="6151509" y="3152611"/>
              <a:ext cx="341096" cy="27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92" name="오른쪽 대괄호 19"/>
            <p:cNvSpPr/>
            <p:nvPr/>
          </p:nvSpPr>
          <p:spPr>
            <a:xfrm>
              <a:off x="5955321" y="3055713"/>
              <a:ext cx="56210" cy="374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121"/>
                    <a:pt x="21600" y="270"/>
                  </a:cubicBezTo>
                  <a:lnTo>
                    <a:pt x="21600" y="21330"/>
                  </a:lnTo>
                  <a:cubicBezTo>
                    <a:pt x="21600" y="21479"/>
                    <a:pt x="11929" y="21600"/>
                    <a:pt x="0" y="21600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</p:grpSp>
      <p:sp>
        <p:nvSpPr>
          <p:cNvPr id="294" name="Google Shape;80;p16"/>
          <p:cNvSpPr txBox="1"/>
          <p:nvPr/>
        </p:nvSpPr>
        <p:spPr>
          <a:xfrm>
            <a:off x="322925" y="1189885"/>
            <a:ext cx="8243852" cy="774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사례</a:t>
            </a:r>
            <a:r>
              <a:t>) Time series prediction with ARIMA</a:t>
            </a:r>
          </a:p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200"/>
              <a:buChar char="-"/>
              <a:defRPr b="1" sz="1200">
                <a:latin typeface="+mj-lt"/>
                <a:ea typeface="+mj-ea"/>
                <a:cs typeface="+mj-cs"/>
                <a:sym typeface="Helvetica"/>
              </a:defRPr>
            </a:pPr>
            <a:r>
              <a:t>한계점 </a:t>
            </a:r>
            <a:r>
              <a:t>: </a:t>
            </a:r>
            <a:r>
              <a:t>이전 데이터를 반영하려는 경향으로 외부요인에 대한 반영 어려움              </a:t>
            </a:r>
          </a:p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200"/>
              <a:buChar char="-"/>
              <a:defRPr b="1" sz="1200">
                <a:latin typeface="+mj-lt"/>
                <a:ea typeface="+mj-ea"/>
                <a:cs typeface="+mj-cs"/>
                <a:sym typeface="Helvetica"/>
              </a:defRPr>
            </a:pPr>
            <a:r>
              <a:t>측정 시점이 중요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297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9.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모델 학습 및 결과</a:t>
            </a:r>
          </a:p>
        </p:txBody>
      </p:sp>
      <p:sp>
        <p:nvSpPr>
          <p:cNvPr id="299" name="Google Shape;80;p16"/>
          <p:cNvSpPr txBox="1"/>
          <p:nvPr/>
        </p:nvSpPr>
        <p:spPr>
          <a:xfrm>
            <a:off x="322925" y="1189885"/>
            <a:ext cx="8243852" cy="43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전처리 완료한 테스트 데이터</a:t>
            </a:r>
            <a:r>
              <a:t>(MERGE)</a:t>
            </a:r>
          </a:p>
        </p:txBody>
      </p:sp>
      <p:grpSp>
        <p:nvGrpSpPr>
          <p:cNvPr id="303" name="그룹 21"/>
          <p:cNvGrpSpPr/>
          <p:nvPr/>
        </p:nvGrpSpPr>
        <p:grpSpPr>
          <a:xfrm>
            <a:off x="375268" y="1552836"/>
            <a:ext cx="8882500" cy="4850307"/>
            <a:chOff x="0" y="0"/>
            <a:chExt cx="8882498" cy="4850306"/>
          </a:xfrm>
        </p:grpSpPr>
        <p:sp>
          <p:nvSpPr>
            <p:cNvPr id="300" name="직사각형 24"/>
            <p:cNvSpPr txBox="1"/>
            <p:nvPr/>
          </p:nvSpPr>
          <p:spPr>
            <a:xfrm>
              <a:off x="519663" y="2015666"/>
              <a:ext cx="8362836" cy="283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split = 200000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x_train, y_train, x_valid, y_valid = X_train[:split], Y_train[:split], X_train[split:], Y_train[split:]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d_train = xgb.DMatrix(x_train, label=y_train)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d_valid = xgb.DMatrix(x_valid, label=y_valid)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d_test = xgb.DMatrix(X_test)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params = {}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params['eta'] = 0.1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params['objective'] = 'reg:linear'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params['max_depth'] = 6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params['silent'] = 1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watchlist = [(d_train, 'train'), (d_valid, 'valid')]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#xg_result= xgb.train(params, d_train, 2000, watchlist, early_stopping_rounds=100, verbose_eval=10)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xg_result= xgb.train(params, d_train, 500, watchlist, early_stopping_rounds=100, verbose_eval=50)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xgb.plot_importance(xg_result)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plt.rcParams['figure.figsize'] = [5, 5]</a:t>
              </a:r>
            </a:p>
            <a:p>
              <a:pPr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plt.show()</a:t>
              </a:r>
            </a:p>
          </p:txBody>
        </p:sp>
        <p:pic>
          <p:nvPicPr>
            <p:cNvPr id="301" name="그림 25" descr="그림 2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2385" y="0"/>
              <a:ext cx="7948646" cy="1394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2" name="직사각형 26"/>
            <p:cNvSpPr txBox="1"/>
            <p:nvPr/>
          </p:nvSpPr>
          <p:spPr>
            <a:xfrm>
              <a:off x="0" y="1310454"/>
              <a:ext cx="8362838" cy="702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457200" indent="-342900" defTabSz="914400">
                <a:lnSpc>
                  <a:spcPct val="90000"/>
                </a:lnSpc>
                <a:buClr>
                  <a:srgbClr val="000000"/>
                </a:buClr>
                <a:buSzPts val="1600"/>
                <a:buChar char="●"/>
                <a:defRPr b="1" sz="16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모델 수행 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  - </a:t>
              </a:r>
              <a:r>
                <a:t>모델 </a:t>
              </a:r>
              <a:r>
                <a:t>: XGBoost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  - </a:t>
              </a:r>
              <a:r>
                <a:t>데이터 셋 </a:t>
              </a:r>
              <a:r>
                <a:t>: </a:t>
              </a:r>
              <a:r>
                <a:rPr>
                  <a:latin typeface="맑은 고딕"/>
                  <a:ea typeface="맑은 고딕"/>
                  <a:cs typeface="맑은 고딕"/>
                  <a:sym typeface="맑은 고딕"/>
                </a:rPr>
                <a:t>252,108</a:t>
              </a:r>
              <a:r>
                <a:t>개 </a:t>
              </a:r>
              <a:r>
                <a:rPr>
                  <a:latin typeface="맑은 고딕"/>
                  <a:ea typeface="맑은 고딕"/>
                  <a:cs typeface="맑은 고딕"/>
                  <a:sym typeface="맑은 고딕"/>
                </a:rPr>
                <a:t>(Train Dataset 200,000</a:t>
              </a:r>
              <a:r>
                <a:t>개</a:t>
              </a:r>
              <a:r>
                <a:rPr>
                  <a:latin typeface="맑은 고딕"/>
                  <a:ea typeface="맑은 고딕"/>
                  <a:cs typeface="맑은 고딕"/>
                  <a:sym typeface="맑은 고딕"/>
                </a:rPr>
                <a:t>, Valid Dataset 25,108</a:t>
              </a:r>
              <a:r>
                <a:t>개</a:t>
              </a:r>
              <a:r>
                <a:rPr>
                  <a:latin typeface="맑은 고딕"/>
                  <a:ea typeface="맑은 고딕"/>
                  <a:cs typeface="맑은 고딕"/>
                  <a:sym typeface="맑은 고딕"/>
                </a:rPr>
                <a:t>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306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9.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모델 학습 및 결과</a:t>
            </a:r>
          </a:p>
        </p:txBody>
      </p:sp>
      <p:pic>
        <p:nvPicPr>
          <p:cNvPr id="308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1357879"/>
            <a:ext cx="7956550" cy="5203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311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10.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결과 </a:t>
            </a:r>
          </a:p>
        </p:txBody>
      </p:sp>
      <p:grpSp>
        <p:nvGrpSpPr>
          <p:cNvPr id="315" name="그룹 5"/>
          <p:cNvGrpSpPr/>
          <p:nvPr/>
        </p:nvGrpSpPr>
        <p:grpSpPr>
          <a:xfrm>
            <a:off x="521759" y="1233487"/>
            <a:ext cx="7974543" cy="4942670"/>
            <a:chOff x="0" y="0"/>
            <a:chExt cx="7974541" cy="4942668"/>
          </a:xfrm>
        </p:grpSpPr>
        <p:pic>
          <p:nvPicPr>
            <p:cNvPr id="313" name="그림 7" descr="그림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74542" cy="3930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4" name="TextBox 8"/>
            <p:cNvSpPr txBox="1"/>
            <p:nvPr/>
          </p:nvSpPr>
          <p:spPr>
            <a:xfrm>
              <a:off x="7737" y="4260415"/>
              <a:ext cx="6603917" cy="682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marL="285750" indent="-285750">
                <a:buSzPct val="100000"/>
                <a:buChar char="-"/>
                <a:defRPr b="1">
                  <a:latin typeface="+mj-lt"/>
                  <a:ea typeface="+mj-ea"/>
                  <a:cs typeface="+mj-cs"/>
                  <a:sym typeface="Helvetica"/>
                </a:defRPr>
              </a:pPr>
              <a:r>
                <a:t>ARIMA </a:t>
              </a:r>
              <a:r>
                <a:t>모델 학습 및 결과 확인</a:t>
              </a:r>
            </a:p>
            <a:p>
              <a:pPr marL="285750" indent="-285750">
                <a:buSzPct val="100000"/>
                <a:buChar char="-"/>
                <a:defRPr b="1">
                  <a:latin typeface="+mj-lt"/>
                  <a:ea typeface="+mj-ea"/>
                  <a:cs typeface="+mj-cs"/>
                  <a:sym typeface="Helvetica"/>
                </a:defRPr>
              </a:pPr>
              <a:r>
                <a:t>최적 모델 검증 </a:t>
              </a:r>
              <a:r>
                <a:t>: </a:t>
              </a:r>
              <a:r>
                <a:t>모델별 </a:t>
              </a:r>
              <a:r>
                <a:t>RMSE(Root Mean Squared Error) </a:t>
              </a:r>
              <a:r>
                <a:t>확인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318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11.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향후 개선점 및 기대효과</a:t>
            </a:r>
          </a:p>
        </p:txBody>
      </p:sp>
      <p:sp>
        <p:nvSpPr>
          <p:cNvPr id="320" name="제목 1"/>
          <p:cNvSpPr txBox="1"/>
          <p:nvPr/>
        </p:nvSpPr>
        <p:spPr>
          <a:xfrm>
            <a:off x="539750" y="1121797"/>
            <a:ext cx="8435789" cy="5522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42900" defTabSz="914400">
              <a:lnSpc>
                <a:spcPct val="90000"/>
              </a:lnSpc>
              <a:buClr>
                <a:srgbClr val="000000"/>
              </a:buClr>
              <a:buSzPts val="1800"/>
              <a:buChar char="●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모델학습 한계점</a:t>
            </a:r>
          </a:p>
          <a:p>
            <a:pPr indent="114300" defTabSz="914400">
              <a:lnSpc>
                <a:spcPct val="90000"/>
              </a:lnSpc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-</a:t>
            </a:r>
          </a:p>
          <a:p>
            <a:pPr marL="457200" indent="-342900" defTabSz="914400">
              <a:lnSpc>
                <a:spcPct val="90000"/>
              </a:lnSpc>
              <a:buClr>
                <a:srgbClr val="000000"/>
              </a:buClr>
              <a:buSzPts val="1800"/>
              <a:buChar char="●"/>
              <a:defRPr b="1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b="1" spc="-60" sz="2000">
                <a:solidFill>
                  <a:srgbClr val="4C4C4E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  <a:p>
            <a:pPr marL="457200" indent="-342900" defTabSz="914400">
              <a:lnSpc>
                <a:spcPct val="90000"/>
              </a:lnSpc>
              <a:buClr>
                <a:srgbClr val="000000"/>
              </a:buClr>
              <a:buSzPts val="1800"/>
              <a:buChar char="●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모델학습 해결방안</a:t>
            </a:r>
          </a:p>
          <a:p>
            <a:pPr indent="114300" defTabSz="914400">
              <a:lnSpc>
                <a:spcPct val="90000"/>
              </a:lnSpc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-</a:t>
            </a:r>
          </a:p>
          <a:p>
            <a:pPr marL="457200" indent="-342900" defTabSz="914400">
              <a:lnSpc>
                <a:spcPct val="90000"/>
              </a:lnSpc>
              <a:buClr>
                <a:srgbClr val="000000"/>
              </a:buClr>
              <a:buSzPts val="2000"/>
              <a:buChar char="●"/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457200" indent="-342900" defTabSz="914400">
              <a:lnSpc>
                <a:spcPct val="90000"/>
              </a:lnSpc>
              <a:buClr>
                <a:srgbClr val="000000"/>
              </a:buClr>
              <a:buSzPts val="2000"/>
              <a:buChar char="●"/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457200" indent="-342900" defTabSz="914400">
              <a:lnSpc>
                <a:spcPct val="90000"/>
              </a:lnSpc>
              <a:buClr>
                <a:srgbClr val="000000"/>
              </a:buClr>
              <a:buSzPts val="2000"/>
              <a:buChar char="●"/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457200" indent="-342900" defTabSz="914400">
              <a:lnSpc>
                <a:spcPct val="90000"/>
              </a:lnSpc>
              <a:buClr>
                <a:srgbClr val="000000"/>
              </a:buClr>
              <a:buSzPts val="2000"/>
              <a:buChar char="●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문제점</a:t>
            </a:r>
          </a:p>
          <a:p>
            <a:pPr indent="114300" defTabSz="914400">
              <a:lnSpc>
                <a:spcPct val="90000"/>
              </a:lnSpc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</a:p>
          <a:p>
            <a:pPr marL="457200" indent="-342900" defTabSz="914400">
              <a:lnSpc>
                <a:spcPct val="90000"/>
              </a:lnSpc>
              <a:buClr>
                <a:srgbClr val="000000"/>
              </a:buClr>
              <a:buSzPts val="2000"/>
              <a:buChar char="●"/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457200" indent="-342900" defTabSz="914400">
              <a:lnSpc>
                <a:spcPct val="90000"/>
              </a:lnSpc>
              <a:buClr>
                <a:srgbClr val="000000"/>
              </a:buClr>
              <a:buSzPts val="2000"/>
              <a:buChar char="●"/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457200" indent="-342900" defTabSz="914400">
              <a:lnSpc>
                <a:spcPct val="90000"/>
              </a:lnSpc>
              <a:buClr>
                <a:srgbClr val="000000"/>
              </a:buClr>
              <a:buSzPts val="2000"/>
              <a:buChar char="●"/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457200" indent="-342900" defTabSz="914400">
              <a:lnSpc>
                <a:spcPct val="90000"/>
              </a:lnSpc>
              <a:buClr>
                <a:srgbClr val="000000"/>
              </a:buClr>
              <a:buSzPts val="2000"/>
              <a:buChar char="●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기대효과</a:t>
            </a:r>
          </a:p>
          <a:p>
            <a:pPr indent="114300" defTabSz="914400">
              <a:lnSpc>
                <a:spcPct val="90000"/>
              </a:lnSpc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</a:p>
          <a:p>
            <a:pPr marL="457200" indent="-342900" defTabSz="914400">
              <a:lnSpc>
                <a:spcPct val="90000"/>
              </a:lnSpc>
              <a:buClr>
                <a:srgbClr val="000000"/>
              </a:buClr>
              <a:buSzPts val="2000"/>
              <a:buChar char="●"/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b="1" spc="-60" sz="20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직사각형 1"/>
          <p:cNvSpPr txBox="1"/>
          <p:nvPr/>
        </p:nvSpPr>
        <p:spPr>
          <a:xfrm>
            <a:off x="250733" y="128199"/>
            <a:ext cx="584380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[Backup] Lab </a:t>
            </a:r>
            <a:r>
              <a:t>금융 </a:t>
            </a:r>
            <a:r>
              <a:t>DataSet </a:t>
            </a:r>
          </a:p>
        </p:txBody>
      </p:sp>
      <p:graphicFrame>
        <p:nvGraphicFramePr>
          <p:cNvPr id="323" name="표 7"/>
          <p:cNvGraphicFramePr/>
          <p:nvPr/>
        </p:nvGraphicFramePr>
        <p:xfrm>
          <a:off x="395288" y="745273"/>
          <a:ext cx="8353426" cy="57335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51304"/>
                <a:gridCol w="7502121"/>
              </a:tblGrid>
              <a:tr h="363080">
                <a:tc>
                  <a:txBody>
                    <a:bodyPr/>
                    <a:lstStyle/>
                    <a:p>
                      <a:pPr algn="ctr" defTabSz="990568">
                        <a:defRPr sz="1800"/>
                      </a:pPr>
                      <a:r>
                        <a: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실습목표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4937" indent="-134937" algn="l" defTabSz="990568">
                        <a:lnSpc>
                          <a:spcPct val="150000"/>
                        </a:lnSpc>
                        <a:buSzPct val="100000"/>
                        <a:buChar char="▪"/>
                        <a:defRPr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AccuInsight + Platform</a:t>
                      </a:r>
                      <a:r>
                        <a:t>을 활용하여 금융의 데이터셋을 직접 수집</a:t>
                      </a:r>
                      <a:r>
                        <a:t>/</a:t>
                      </a:r>
                      <a:r>
                        <a:t>저장하고 데이터 분석 </a:t>
                      </a:r>
                      <a:r>
                        <a:t>Pipeline </a:t>
                      </a:r>
                      <a:r>
                        <a:t>구축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515666">
                <a:tc>
                  <a:txBody>
                    <a:bodyPr/>
                    <a:lstStyle/>
                    <a:p>
                      <a:pPr algn="ctr" defTabSz="914400">
                        <a:def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Lab</a:t>
                      </a:r>
                      <a:r>
                        <a:t> </a:t>
                      </a:r>
                      <a:r>
                        <a:t>기간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4937" indent="-134937" algn="l" defTabSz="990568">
                        <a:lnSpc>
                          <a:spcPct val="150000"/>
                        </a:lnSpc>
                        <a:buSzPct val="100000"/>
                        <a:buChar char="▪"/>
                        <a:defRPr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5/6~6/29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41364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수행방식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4937" indent="-134937" algn="l" defTabSz="990568">
                        <a:lnSpc>
                          <a:spcPct val="150000"/>
                        </a:lnSpc>
                        <a:buSzPct val="100000"/>
                        <a:buChar char="▪"/>
                        <a:defRPr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개인이 </a:t>
                      </a:r>
                      <a:r>
                        <a:t>Data</a:t>
                      </a:r>
                      <a:r>
                        <a:t> 전반 </a:t>
                      </a:r>
                      <a:r>
                        <a:t>A to Z </a:t>
                      </a:r>
                      <a:r>
                        <a:t>수행</a:t>
                      </a:r>
                    </a:p>
                    <a:p>
                      <a:pPr marL="134937" indent="-134937" algn="l" defTabSz="990568">
                        <a:lnSpc>
                          <a:spcPct val="150000"/>
                        </a:lnSpc>
                        <a:buSzPct val="100000"/>
                        <a:buChar char="▪"/>
                        <a:defRPr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Teaming</a:t>
                      </a:r>
                      <a:r>
                        <a:t>으로 상호 멘토링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41364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실습환경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4937" indent="-134937" algn="l" defTabSz="990568">
                        <a:lnSpc>
                          <a:spcPct val="150000"/>
                        </a:lnSpc>
                        <a:buSzPct val="100000"/>
                        <a:buChar char="▪"/>
                        <a:defRPr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AccuInsight+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77560">
                <a:tc>
                  <a:txBody>
                    <a:bodyPr/>
                    <a:lstStyle/>
                    <a:p>
                      <a:pPr algn="ctr" defTabSz="914400">
                        <a:def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통합실습</a:t>
                      </a:r>
                    </a:p>
                    <a:p>
                      <a:pPr algn="ctr" defTabSz="914400">
                        <a:def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시나리오</a:t>
                      </a:r>
                    </a:p>
                    <a:p>
                      <a:pPr algn="ctr" defTabSz="914400">
                        <a:def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(</a:t>
                      </a:r>
                      <a:r>
                        <a:t>미션</a:t>
                      </a:r>
                      <a:r>
                        <a:t>)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90568">
                        <a:lnSpc>
                          <a:spcPct val="150000"/>
                        </a:lnSpc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주제 </a:t>
                      </a:r>
                      <a:r>
                        <a:t>: </a:t>
                      </a:r>
                      <a:r>
                        <a:t>교차 판매 예측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고객은 고객에게 건강 보험을 제공 한 보험 회사입니다</a:t>
                      </a:r>
                      <a:r>
                        <a:t>. 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여러분은 작년의 보험 계약자 </a:t>
                      </a:r>
                      <a:r>
                        <a:t>(</a:t>
                      </a:r>
                      <a:r>
                        <a:t>고객</a:t>
                      </a:r>
                      <a:r>
                        <a:t>)</a:t>
                      </a:r>
                      <a:r>
                        <a:t>도 회사에서 제공하는 차량 보험에 관심을 가질 지 여부를 예측하는 모델을 구축 업무를 부여 받았습니다</a:t>
                      </a:r>
                      <a:r>
                        <a:t>. 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이번 구축 과제는 </a:t>
                      </a:r>
                      <a:r>
                        <a:t>AccuInsight+</a:t>
                      </a:r>
                      <a:r>
                        <a:t>를 기반으로 구축되어야 합니다</a:t>
                      </a:r>
                      <a:r>
                        <a:t>. </a:t>
                      </a:r>
                      <a:r>
                        <a:t>데이터는 </a:t>
                      </a:r>
                      <a:r>
                        <a:t>Pipeline</a:t>
                      </a:r>
                      <a:r>
                        <a:t>을 구성해야 하고</a:t>
                      </a:r>
                      <a:r>
                        <a:t>, </a:t>
                      </a:r>
                      <a:r>
                        <a:t>모델은 </a:t>
                      </a:r>
                      <a:r>
                        <a:t>Modeler</a:t>
                      </a:r>
                      <a:r>
                        <a:t>를 이용하여 구축 및 배포관리 되어야 합니다</a:t>
                      </a:r>
                      <a:r>
                        <a:t>. 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194999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진행방식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90568">
                        <a:lnSpc>
                          <a:spcPct val="150000"/>
                        </a:lnSpc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주요 단계별 과제 수행 후 산출물을 발표하고 제출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문제 정의 및 데이터 이해</a:t>
                      </a:r>
                      <a:r>
                        <a:t>(EDA, </a:t>
                      </a:r>
                      <a:r>
                        <a:t>전처리 전략 수립</a:t>
                      </a:r>
                      <a:r>
                        <a:t>)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S3, HDFS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전처리 </a:t>
                      </a:r>
                      <a:r>
                        <a:t>Pipeline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모델링 </a:t>
                      </a:r>
                      <a:r>
                        <a:t>: </a:t>
                      </a:r>
                      <a:r>
                        <a:t>실험 </a:t>
                      </a:r>
                      <a:r>
                        <a:t>– </a:t>
                      </a:r>
                      <a:r>
                        <a:t>모델 생성 및 검증 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Asset</a:t>
                      </a:r>
                      <a:r>
                        <a:t> </a:t>
                      </a:r>
                      <a:r>
                        <a:t>:</a:t>
                      </a:r>
                      <a:r>
                        <a:t> 모델 배포 관리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직사각형 1"/>
          <p:cNvSpPr txBox="1"/>
          <p:nvPr/>
        </p:nvSpPr>
        <p:spPr>
          <a:xfrm>
            <a:off x="250733" y="128199"/>
            <a:ext cx="584380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[Backup] Lab </a:t>
            </a:r>
            <a:r>
              <a:t>금융 </a:t>
            </a:r>
            <a:r>
              <a:t>DataSet </a:t>
            </a:r>
          </a:p>
        </p:txBody>
      </p:sp>
      <p:graphicFrame>
        <p:nvGraphicFramePr>
          <p:cNvPr id="326" name="표 7"/>
          <p:cNvGraphicFramePr/>
          <p:nvPr/>
        </p:nvGraphicFramePr>
        <p:xfrm>
          <a:off x="395288" y="745273"/>
          <a:ext cx="8353426" cy="57335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51304"/>
                <a:gridCol w="7502121"/>
              </a:tblGrid>
              <a:tr h="363080">
                <a:tc>
                  <a:txBody>
                    <a:bodyPr/>
                    <a:lstStyle/>
                    <a:p>
                      <a:pPr algn="ctr" defTabSz="990568">
                        <a:defRPr sz="1800"/>
                      </a:pPr>
                      <a:r>
                        <a: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실습목표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4937" indent="-134937" algn="l" defTabSz="990568">
                        <a:lnSpc>
                          <a:spcPct val="150000"/>
                        </a:lnSpc>
                        <a:buSzPct val="100000"/>
                        <a:buChar char="▪"/>
                        <a:defRPr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AccuInsight + Platform</a:t>
                      </a:r>
                      <a:r>
                        <a:t>을 활용하여 금융의 데이터셋을 직접 수집</a:t>
                      </a:r>
                      <a:r>
                        <a:t>/</a:t>
                      </a:r>
                      <a:r>
                        <a:t>저장하고 데이터 분석 </a:t>
                      </a:r>
                      <a:r>
                        <a:t>Pipeline </a:t>
                      </a:r>
                      <a:r>
                        <a:t>구축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515666">
                <a:tc>
                  <a:txBody>
                    <a:bodyPr/>
                    <a:lstStyle/>
                    <a:p>
                      <a:pPr algn="ctr" defTabSz="914400">
                        <a:def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Lab</a:t>
                      </a:r>
                      <a:r>
                        <a:t> </a:t>
                      </a:r>
                      <a:r>
                        <a:t>기간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4937" indent="-134937" algn="l" defTabSz="990568">
                        <a:lnSpc>
                          <a:spcPct val="150000"/>
                        </a:lnSpc>
                        <a:buSzPct val="100000"/>
                        <a:buChar char="▪"/>
                        <a:defRPr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5/6~6/29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41364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수행방식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4937" indent="-134937" algn="l" defTabSz="990568">
                        <a:lnSpc>
                          <a:spcPct val="150000"/>
                        </a:lnSpc>
                        <a:buSzPct val="100000"/>
                        <a:buChar char="▪"/>
                        <a:defRPr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개인이 </a:t>
                      </a:r>
                      <a:r>
                        <a:t>Data</a:t>
                      </a:r>
                      <a:r>
                        <a:t> 전반 </a:t>
                      </a:r>
                      <a:r>
                        <a:t>A to Z </a:t>
                      </a:r>
                      <a:r>
                        <a:t>수행</a:t>
                      </a:r>
                    </a:p>
                    <a:p>
                      <a:pPr marL="134937" indent="-134937" algn="l" defTabSz="990568">
                        <a:lnSpc>
                          <a:spcPct val="150000"/>
                        </a:lnSpc>
                        <a:buSzPct val="100000"/>
                        <a:buChar char="▪"/>
                        <a:defRPr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Teaming</a:t>
                      </a:r>
                      <a:r>
                        <a:t>으로 상호 멘토링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41364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실습환경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4937" indent="-134937" algn="l" defTabSz="990568">
                        <a:lnSpc>
                          <a:spcPct val="150000"/>
                        </a:lnSpc>
                        <a:buSzPct val="100000"/>
                        <a:buChar char="▪"/>
                        <a:defRPr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AccuInsight+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77560">
                <a:tc>
                  <a:txBody>
                    <a:bodyPr/>
                    <a:lstStyle/>
                    <a:p>
                      <a:pPr algn="ctr" defTabSz="914400">
                        <a:def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통합실습</a:t>
                      </a:r>
                    </a:p>
                    <a:p>
                      <a:pPr algn="ctr" defTabSz="914400">
                        <a:def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시나리오</a:t>
                      </a:r>
                    </a:p>
                    <a:p>
                      <a:pPr algn="ctr" defTabSz="914400">
                        <a:def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(</a:t>
                      </a:r>
                      <a:r>
                        <a:t>미션</a:t>
                      </a:r>
                      <a:r>
                        <a:t>)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90568">
                        <a:lnSpc>
                          <a:spcPct val="150000"/>
                        </a:lnSpc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주제 </a:t>
                      </a:r>
                      <a:r>
                        <a:t>: </a:t>
                      </a:r>
                      <a:r>
                        <a:t>교차 판매 예측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고객은 고객에게 건강 보험을 제공 한 보험 회사입니다</a:t>
                      </a:r>
                      <a:r>
                        <a:t>. 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여러분은 작년의 보험 계약자 </a:t>
                      </a:r>
                      <a:r>
                        <a:t>(</a:t>
                      </a:r>
                      <a:r>
                        <a:t>고객</a:t>
                      </a:r>
                      <a:r>
                        <a:t>)</a:t>
                      </a:r>
                      <a:r>
                        <a:t>도 회사에서 제공하는 차량 보험에 관심을 가질 지 여부를 예측하는 모델을 구축 업무를 부여 받았습니다</a:t>
                      </a:r>
                      <a:r>
                        <a:t>. 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이번 구축 과제는 </a:t>
                      </a:r>
                      <a:r>
                        <a:t>AccuInsight+</a:t>
                      </a:r>
                      <a:r>
                        <a:t>를 기반으로 구축되어야 합니다</a:t>
                      </a:r>
                      <a:r>
                        <a:t>. </a:t>
                      </a:r>
                      <a:r>
                        <a:t>데이터는 </a:t>
                      </a:r>
                      <a:r>
                        <a:t>Pipeline</a:t>
                      </a:r>
                      <a:r>
                        <a:t>을 구성해야 하고</a:t>
                      </a:r>
                      <a:r>
                        <a:t>, </a:t>
                      </a:r>
                      <a:r>
                        <a:t>모델은 </a:t>
                      </a:r>
                      <a:r>
                        <a:t>Modeler</a:t>
                      </a:r>
                      <a:r>
                        <a:t>를 이용하여 구축 및 배포관리 되어야 합니다</a:t>
                      </a:r>
                      <a:r>
                        <a:t>. 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194999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pc="-100" sz="100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진행방식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90568">
                        <a:lnSpc>
                          <a:spcPct val="150000"/>
                        </a:lnSpc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주요 단계별 과제 수행 후 산출물을 발표하고 제출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문제 정의 및 데이터 이해</a:t>
                      </a:r>
                      <a:r>
                        <a:t>(EDA, </a:t>
                      </a:r>
                      <a:r>
                        <a:t>전처리 전략 수립</a:t>
                      </a:r>
                      <a:r>
                        <a:t>)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S3, HDFS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전처리 </a:t>
                      </a:r>
                      <a:r>
                        <a:t>Pipeline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모델링 </a:t>
                      </a:r>
                      <a:r>
                        <a:t>: </a:t>
                      </a:r>
                      <a:r>
                        <a:t>실험 </a:t>
                      </a:r>
                      <a:r>
                        <a:t>– </a:t>
                      </a:r>
                      <a:r>
                        <a:t>모델 생성 및 검증 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SzPct val="100000"/>
                        <a:buChar char="-"/>
                        <a:defRPr spc="-100" sz="1000">
                          <a:latin typeface="맑은 고딕"/>
                          <a:ea typeface="맑은 고딕"/>
                          <a:cs typeface="맑은 고딕"/>
                        </a:defRPr>
                      </a:pPr>
                      <a:r>
                        <a:t>Asset</a:t>
                      </a:r>
                      <a:r>
                        <a:t> </a:t>
                      </a:r>
                      <a:r>
                        <a:t>:</a:t>
                      </a:r>
                      <a:r>
                        <a:t> 모델 배포 관리</a:t>
                      </a:r>
                    </a:p>
                  </a:txBody>
                  <a:tcPr marL="54000" marR="54000" marT="54000" marB="5400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직사각형 3"/>
          <p:cNvSpPr txBox="1"/>
          <p:nvPr/>
        </p:nvSpPr>
        <p:spPr>
          <a:xfrm>
            <a:off x="250733" y="128199"/>
            <a:ext cx="584380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[Backup] Lab </a:t>
            </a:r>
            <a:r>
              <a:t>금융 </a:t>
            </a:r>
            <a:r>
              <a:t>DataSet </a:t>
            </a:r>
            <a:r>
              <a:t>설명</a:t>
            </a:r>
            <a:r>
              <a:t> </a:t>
            </a:r>
          </a:p>
        </p:txBody>
      </p:sp>
      <p:sp>
        <p:nvSpPr>
          <p:cNvPr id="329" name="직사각형 4"/>
          <p:cNvSpPr txBox="1"/>
          <p:nvPr/>
        </p:nvSpPr>
        <p:spPr>
          <a:xfrm>
            <a:off x="441008" y="776895"/>
            <a:ext cx="8352472" cy="5337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b="1" sz="14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Financial_Recommendations</a:t>
            </a:r>
            <a:endParaRPr>
              <a:solidFill>
                <a:srgbClr val="FFFFFF"/>
              </a:solidFill>
            </a:endParaRPr>
          </a:p>
          <a:p>
            <a:pPr marL="342900" indent="-342900">
              <a:buSzPts val="1100"/>
              <a:buFont typeface="Symbol"/>
              <a:buChar char="·"/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금융</a:t>
            </a:r>
            <a:r>
              <a:t> : </a:t>
            </a:r>
            <a:r>
              <a:t>상품추천</a:t>
            </a:r>
            <a:r>
              <a:t> → Cross sell Prediction</a:t>
            </a:r>
          </a:p>
          <a:p>
            <a:pPr marL="342900" indent="-342900">
              <a:buSzPts val="1100"/>
              <a:buFont typeface="Symbol"/>
              <a:buChar char="·"/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교차 판매 예측이란</a:t>
            </a:r>
            <a:r>
              <a:t>! </a:t>
            </a:r>
            <a:r>
              <a:t>고객이 소유한 원래 제품으로 충족되지 않는 추가적인 보완 요구 사항을 충족하는 제품 또는 서비스를 알려줍니다</a:t>
            </a:r>
            <a:r>
              <a:t>. </a:t>
            </a:r>
            <a:r>
              <a:t>예를 들어</a:t>
            </a:r>
            <a:r>
              <a:t>, </a:t>
            </a:r>
            <a:r>
              <a:t>마우스는 키보드를 구매하는 고객에게 교차 판매 될 수 있습니다</a:t>
            </a:r>
            <a:r>
              <a:t>.</a:t>
            </a:r>
          </a:p>
          <a:p>
            <a:pPr marL="342900" indent="-342900">
              <a:buSzPts val="1100"/>
              <a:buFont typeface="Symbol"/>
              <a:buChar char="·"/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보험회사의 교차 판매 예측 시스템 개발</a:t>
            </a:r>
          </a:p>
          <a:p>
            <a:pPr marL="342900" indent="-342900">
              <a:buSzPts val="1100"/>
              <a:buFont typeface="Symbol"/>
              <a:buChar char="·"/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Orignal : 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https://www.kaggle.com/pawan2905/jantahack-cross-sell-prediction</a:t>
            </a:r>
            <a:endParaRPr u="sng">
              <a:solidFill>
                <a:srgbClr val="337AB7"/>
              </a:solidFill>
            </a:endParaRPr>
          </a:p>
          <a:p>
            <a:pPr marL="342900" indent="-342900">
              <a:buSzPts val="1100"/>
              <a:buFont typeface="Symbol"/>
              <a:buChar char="·"/>
              <a:tabLst>
                <a:tab pos="457200" algn="l"/>
              </a:tabLst>
              <a:defRPr sz="1100" u="sng">
                <a:solidFill>
                  <a:srgbClr val="337AB7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342900" indent="-342900">
              <a:buSzPts val="1100"/>
              <a:buFont typeface="Symbol"/>
              <a:buChar char="·"/>
              <a:tabLst>
                <a:tab pos="457200" algn="l"/>
              </a:tabLst>
              <a:defRPr sz="1100" u="sng">
                <a:solidFill>
                  <a:srgbClr val="337AB7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tabLst>
                <a:tab pos="457200" algn="l"/>
              </a:tabLst>
              <a:defRPr b="1" sz="12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EDA </a:t>
            </a:r>
            <a:r>
              <a:t>및 </a:t>
            </a:r>
            <a:r>
              <a:t>Preprocessing</a:t>
            </a:r>
            <a:r>
              <a:t>시 주의할 점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train data</a:t>
            </a:r>
            <a:r>
              <a:t>는 </a:t>
            </a:r>
            <a:r>
              <a:t>label</a:t>
            </a:r>
            <a:r>
              <a:t>과 </a:t>
            </a:r>
            <a:r>
              <a:t>input data</a:t>
            </a:r>
            <a:r>
              <a:t>가 하나의 파일에 존재하며</a:t>
            </a:r>
            <a:r>
              <a:t>, test data</a:t>
            </a:r>
            <a:r>
              <a:t>는 </a:t>
            </a:r>
            <a:r>
              <a:t>label</a:t>
            </a:r>
            <a:r>
              <a:t>과 </a:t>
            </a:r>
            <a:r>
              <a:t>input data</a:t>
            </a:r>
            <a:r>
              <a:t>가 분리되어 있음</a:t>
            </a:r>
            <a:r>
              <a:t>.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Vehicle_Damage</a:t>
            </a:r>
            <a:r>
              <a:t>에 대한 인코딩 전략 필요</a:t>
            </a: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tabLst>
                <a:tab pos="457200" algn="l"/>
              </a:tabLst>
              <a:defRPr b="1" sz="14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Variable Definition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id : </a:t>
            </a:r>
            <a:r>
              <a:t>고객의 고유 </a:t>
            </a:r>
            <a:r>
              <a:t>ID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Gender : </a:t>
            </a:r>
            <a:r>
              <a:t>성별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Age : </a:t>
            </a:r>
            <a:r>
              <a:t>나이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DrivingLicense : 0 - </a:t>
            </a:r>
            <a:r>
              <a:t>운전면허 미보유</a:t>
            </a:r>
            <a:r>
              <a:t>, 1 - </a:t>
            </a:r>
            <a:r>
              <a:t>운전면허 보유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RegionCode : </a:t>
            </a:r>
            <a:r>
              <a:t>고객 지역의 고유 코드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PreviouslyInsured : 1 - </a:t>
            </a:r>
            <a:r>
              <a:t>자동차 보험 가입</a:t>
            </a:r>
            <a:r>
              <a:t>, 0 - </a:t>
            </a:r>
            <a:r>
              <a:t>자동차 보험 미가입</a:t>
            </a: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VehicleAge : </a:t>
            </a:r>
            <a:r>
              <a:t>차량의 나이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VehicleDamage : 1 - </a:t>
            </a:r>
            <a:r>
              <a:t>사고 이력 있음</a:t>
            </a:r>
            <a:r>
              <a:t>. 0 - </a:t>
            </a:r>
            <a:r>
              <a:t>사고 이력 없음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AnnualPremium : </a:t>
            </a:r>
            <a:r>
              <a:t>고객이 연도에 보험료로 지불해야하는 금액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PolicySalesChannel : </a:t>
            </a:r>
            <a:r>
              <a:t>고객에게 연락하는 채널</a:t>
            </a:r>
            <a:r>
              <a:t>. </a:t>
            </a:r>
            <a:r>
              <a:t>다른 상담원</a:t>
            </a:r>
            <a:r>
              <a:t>, </a:t>
            </a:r>
            <a:r>
              <a:t>우편</a:t>
            </a:r>
            <a:r>
              <a:t>, </a:t>
            </a:r>
            <a:r>
              <a:t>전화</a:t>
            </a:r>
            <a:r>
              <a:t>, </a:t>
            </a:r>
            <a:r>
              <a:t>직접 방문 등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Vintage : </a:t>
            </a:r>
            <a:r>
              <a:t>고객이 회사와 연결된 일 수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Response : 1 - </a:t>
            </a:r>
            <a:r>
              <a:t>관심을 보임</a:t>
            </a:r>
            <a:r>
              <a:t>, 0 - </a:t>
            </a:r>
            <a:r>
              <a:t>관심을 보이지 않음</a:t>
            </a:r>
            <a:r>
              <a:t>.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2. Lab</a:t>
            </a:r>
            <a:r>
              <a:t>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수행 결과 목차</a:t>
            </a:r>
          </a:p>
        </p:txBody>
      </p:sp>
      <p:sp>
        <p:nvSpPr>
          <p:cNvPr id="112" name="Google Shape;73;p14"/>
          <p:cNvSpPr txBox="1"/>
          <p:nvPr/>
        </p:nvSpPr>
        <p:spPr>
          <a:xfrm>
            <a:off x="308836" y="787334"/>
            <a:ext cx="8520602" cy="4762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SzPts val="2000"/>
              <a:buAutoNum type="arabicPeriod" startAt="1"/>
              <a:defRPr b="1" sz="20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수행 절차</a:t>
            </a: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SzPts val="2000"/>
              <a:buAutoNum type="arabicPeriod" startAt="1"/>
              <a:defRPr b="1" sz="20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문제 정의</a:t>
            </a: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SzPts val="2000"/>
              <a:buAutoNum type="arabicPeriod" startAt="1"/>
              <a:defRPr b="1" sz="20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EDA</a:t>
            </a: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SzPts val="2000"/>
              <a:buAutoNum type="arabicPeriod" startAt="1"/>
              <a:defRPr b="1" sz="20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데이터 전처리</a:t>
            </a: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SzPts val="2000"/>
              <a:buAutoNum type="arabicPeriod" startAt="1"/>
              <a:defRPr b="1" sz="20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데이터 분석</a:t>
            </a: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SzPts val="2000"/>
              <a:buAutoNum type="arabicPeriod" startAt="1"/>
              <a:defRPr b="1" sz="20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모델선정</a:t>
            </a: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SzPts val="2000"/>
              <a:buAutoNum type="arabicPeriod" startAt="1"/>
              <a:defRPr b="1" sz="20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모델 학습 및 결과</a:t>
            </a: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SzPts val="2000"/>
              <a:buAutoNum type="arabicPeriod" startAt="1"/>
              <a:defRPr b="1" sz="20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결과</a:t>
            </a: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SzPts val="2000"/>
              <a:buAutoNum type="arabicPeriod" startAt="1"/>
              <a:defRPr b="1" sz="2000"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향후 개선점 및 기대효과</a:t>
            </a:r>
          </a:p>
        </p:txBody>
      </p:sp>
      <p:sp>
        <p:nvSpPr>
          <p:cNvPr id="113" name="직선 연결선 7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3.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수행 절차</a:t>
            </a:r>
          </a:p>
        </p:txBody>
      </p:sp>
      <p:grpSp>
        <p:nvGrpSpPr>
          <p:cNvPr id="131" name="그룹 2"/>
          <p:cNvGrpSpPr/>
          <p:nvPr/>
        </p:nvGrpSpPr>
        <p:grpSpPr>
          <a:xfrm>
            <a:off x="539750" y="1428035"/>
            <a:ext cx="8226322" cy="4381065"/>
            <a:chOff x="0" y="0"/>
            <a:chExt cx="8226322" cy="4381063"/>
          </a:xfrm>
        </p:grpSpPr>
        <p:grpSp>
          <p:nvGrpSpPr>
            <p:cNvPr id="118" name="오른쪽 화살표 2"/>
            <p:cNvGrpSpPr/>
            <p:nvPr/>
          </p:nvGrpSpPr>
          <p:grpSpPr>
            <a:xfrm>
              <a:off x="-1" y="103238"/>
              <a:ext cx="1894144" cy="1083088"/>
              <a:chOff x="0" y="0"/>
              <a:chExt cx="1894142" cy="1083086"/>
            </a:xfrm>
          </p:grpSpPr>
          <p:sp>
            <p:nvSpPr>
              <p:cNvPr id="116" name="Arrow"/>
              <p:cNvSpPr/>
              <p:nvPr/>
            </p:nvSpPr>
            <p:spPr>
              <a:xfrm>
                <a:off x="0" y="0"/>
                <a:ext cx="1894143" cy="108308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CC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b="1" spc="-60" sz="14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117" name="01 데이터 분석"/>
              <p:cNvSpPr txBox="1"/>
              <p:nvPr/>
            </p:nvSpPr>
            <p:spPr>
              <a:xfrm>
                <a:off x="-1" y="427368"/>
                <a:ext cx="1623371" cy="2283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ct val="150000"/>
                  </a:lnSpc>
                  <a:defRPr b="1" spc="-60" sz="14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t> 01 </a:t>
                </a:r>
                <a:r>
                  <a:t>데이터 분석</a:t>
                </a:r>
              </a:p>
            </p:txBody>
          </p:sp>
        </p:grpSp>
        <p:grpSp>
          <p:nvGrpSpPr>
            <p:cNvPr id="121" name="모서리가 둥근 직사각형 1"/>
            <p:cNvGrpSpPr/>
            <p:nvPr/>
          </p:nvGrpSpPr>
          <p:grpSpPr>
            <a:xfrm>
              <a:off x="-1" y="0"/>
              <a:ext cx="2591156" cy="4381064"/>
              <a:chOff x="0" y="0"/>
              <a:chExt cx="2591154" cy="4381063"/>
            </a:xfrm>
          </p:grpSpPr>
          <p:sp>
            <p:nvSpPr>
              <p:cNvPr id="119" name="Rounded Rectangle"/>
              <p:cNvSpPr/>
              <p:nvPr/>
            </p:nvSpPr>
            <p:spPr>
              <a:xfrm>
                <a:off x="0" y="0"/>
                <a:ext cx="2591155" cy="4381064"/>
              </a:xfrm>
              <a:prstGeom prst="roundRect">
                <a:avLst>
                  <a:gd name="adj" fmla="val 9522"/>
                </a:avLst>
              </a:prstGeom>
              <a:noFill/>
              <a:ln w="63500" cap="flat">
                <a:solidFill>
                  <a:srgbClr val="FFCC6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b="1" spc="-60" sz="1600">
                    <a:solidFill>
                      <a:srgbClr val="4C4C4E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120" name="ㅇ 문제정의…"/>
              <p:cNvSpPr txBox="1"/>
              <p:nvPr/>
            </p:nvSpPr>
            <p:spPr>
              <a:xfrm>
                <a:off x="149734" y="1449223"/>
                <a:ext cx="2291686" cy="1482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50000"/>
                  </a:lnSpc>
                  <a:defRPr b="1" spc="-60" sz="1600">
                    <a:solidFill>
                      <a:srgbClr val="4C4C4E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t>ㅇ 문제정의</a:t>
                </a:r>
              </a:p>
              <a:p>
                <a:pPr>
                  <a:lnSpc>
                    <a:spcPct val="150000"/>
                  </a:lnSpc>
                  <a:defRPr b="1" spc="-60" sz="1600">
                    <a:solidFill>
                      <a:srgbClr val="4C4C4E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t>ㅇ 탐색적 데이터 분석</a:t>
                </a:r>
              </a:p>
              <a:p>
                <a:pPr>
                  <a:lnSpc>
                    <a:spcPct val="150000"/>
                  </a:lnSpc>
                  <a:defRPr b="1" spc="-60" sz="1600">
                    <a:solidFill>
                      <a:srgbClr val="4C4C4E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t>ㅇ 데이터 전처리</a:t>
                </a:r>
              </a:p>
            </p:txBody>
          </p:sp>
        </p:grpSp>
        <p:sp>
          <p:nvSpPr>
            <p:cNvPr id="122" name="제목 1"/>
            <p:cNvSpPr txBox="1"/>
            <p:nvPr/>
          </p:nvSpPr>
          <p:spPr>
            <a:xfrm>
              <a:off x="3044010" y="1556682"/>
              <a:ext cx="1787064" cy="738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50000"/>
                </a:lnSpc>
                <a:defRPr b="1" spc="-60">
                  <a:solidFill>
                    <a:srgbClr val="4C4C4E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ㅇ 모델선정</a:t>
              </a:r>
            </a:p>
            <a:p>
              <a:pPr>
                <a:lnSpc>
                  <a:spcPct val="150000"/>
                </a:lnSpc>
                <a:defRPr b="1" spc="-60">
                  <a:solidFill>
                    <a:srgbClr val="4C4C4E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ㅇ 모델학습</a:t>
              </a:r>
            </a:p>
          </p:txBody>
        </p:sp>
        <p:grpSp>
          <p:nvGrpSpPr>
            <p:cNvPr id="125" name="오른쪽 화살표 15"/>
            <p:cNvGrpSpPr/>
            <p:nvPr/>
          </p:nvGrpSpPr>
          <p:grpSpPr>
            <a:xfrm>
              <a:off x="2841993" y="103238"/>
              <a:ext cx="1875899" cy="1083088"/>
              <a:chOff x="0" y="0"/>
              <a:chExt cx="1875897" cy="1083086"/>
            </a:xfrm>
          </p:grpSpPr>
          <p:sp>
            <p:nvSpPr>
              <p:cNvPr id="123" name="Arrow"/>
              <p:cNvSpPr/>
              <p:nvPr/>
            </p:nvSpPr>
            <p:spPr>
              <a:xfrm>
                <a:off x="0" y="0"/>
                <a:ext cx="1875898" cy="108308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99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b="1" spc="-60" sz="14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124" name="02 모델링 &amp; 학습"/>
              <p:cNvSpPr txBox="1"/>
              <p:nvPr/>
            </p:nvSpPr>
            <p:spPr>
              <a:xfrm>
                <a:off x="0" y="427368"/>
                <a:ext cx="1605125" cy="2283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ct val="150000"/>
                  </a:lnSpc>
                  <a:defRPr b="1" spc="-60" sz="14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t> 02 </a:t>
                </a:r>
                <a:r>
                  <a:t>모델링 </a:t>
                </a:r>
                <a:r>
                  <a:t>&amp; </a:t>
                </a:r>
                <a:r>
                  <a:t>학습</a:t>
                </a:r>
              </a:p>
            </p:txBody>
          </p:sp>
        </p:grpSp>
        <p:sp>
          <p:nvSpPr>
            <p:cNvPr id="126" name="모서리가 둥근 직사각형 16"/>
            <p:cNvSpPr/>
            <p:nvPr/>
          </p:nvSpPr>
          <p:spPr>
            <a:xfrm>
              <a:off x="2841993" y="0"/>
              <a:ext cx="2591156" cy="4381064"/>
            </a:xfrm>
            <a:prstGeom prst="roundRect">
              <a:avLst>
                <a:gd name="adj" fmla="val 9522"/>
              </a:avLst>
            </a:prstGeom>
            <a:noFill/>
            <a:ln w="635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b="1" spc="-60" sz="1600">
                  <a:solidFill>
                    <a:srgbClr val="4C4C4E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grpSp>
          <p:nvGrpSpPr>
            <p:cNvPr id="129" name="오른쪽 화살표 17"/>
            <p:cNvGrpSpPr/>
            <p:nvPr/>
          </p:nvGrpSpPr>
          <p:grpSpPr>
            <a:xfrm>
              <a:off x="5635167" y="103238"/>
              <a:ext cx="1753625" cy="1083088"/>
              <a:chOff x="0" y="0"/>
              <a:chExt cx="1753624" cy="1083086"/>
            </a:xfrm>
          </p:grpSpPr>
          <p:sp>
            <p:nvSpPr>
              <p:cNvPr id="127" name="Arrow"/>
              <p:cNvSpPr/>
              <p:nvPr/>
            </p:nvSpPr>
            <p:spPr>
              <a:xfrm>
                <a:off x="0" y="0"/>
                <a:ext cx="1753625" cy="108308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66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b="1" spc="-60" sz="16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</a:p>
            </p:txBody>
          </p:sp>
          <p:sp>
            <p:nvSpPr>
              <p:cNvPr id="128" name="03 결과"/>
              <p:cNvSpPr txBox="1"/>
              <p:nvPr/>
            </p:nvSpPr>
            <p:spPr>
              <a:xfrm>
                <a:off x="-1" y="413779"/>
                <a:ext cx="1482854" cy="255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ct val="150000"/>
                  </a:lnSpc>
                  <a:defRPr b="1" spc="-60" sz="160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t> 03 </a:t>
                </a:r>
                <a:r>
                  <a:t>결과</a:t>
                </a:r>
              </a:p>
            </p:txBody>
          </p:sp>
        </p:grpSp>
        <p:sp>
          <p:nvSpPr>
            <p:cNvPr id="130" name="모서리가 둥근 직사각형 18"/>
            <p:cNvSpPr/>
            <p:nvPr/>
          </p:nvSpPr>
          <p:spPr>
            <a:xfrm>
              <a:off x="5635167" y="0"/>
              <a:ext cx="2591156" cy="4381064"/>
            </a:xfrm>
            <a:prstGeom prst="roundRect">
              <a:avLst>
                <a:gd name="adj" fmla="val 9522"/>
              </a:avLst>
            </a:prstGeom>
            <a:noFill/>
            <a:ln w="63500" cap="flat">
              <a:solidFill>
                <a:srgbClr val="FF666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b="1" spc="-60" sz="1600">
                  <a:solidFill>
                    <a:srgbClr val="4C4C4E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</p:grpSp>
      <p:sp>
        <p:nvSpPr>
          <p:cNvPr id="132" name="직선 연결선 2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제목 1"/>
          <p:cNvSpPr txBox="1"/>
          <p:nvPr/>
        </p:nvSpPr>
        <p:spPr>
          <a:xfrm>
            <a:off x="6390149" y="2984717"/>
            <a:ext cx="2106150" cy="1152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b="1" spc="-60">
                <a:solidFill>
                  <a:srgbClr val="4C4C4E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ㅇ 결과</a:t>
            </a:r>
          </a:p>
          <a:p>
            <a:pPr>
              <a:lnSpc>
                <a:spcPct val="150000"/>
              </a:lnSpc>
              <a:defRPr b="1" spc="-60">
                <a:solidFill>
                  <a:srgbClr val="4C4C4E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ㅇ 향후 개선점 및 기대효과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직선 연결선 5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4.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문제 정의</a:t>
            </a:r>
          </a:p>
        </p:txBody>
      </p:sp>
      <p:sp>
        <p:nvSpPr>
          <p:cNvPr id="137" name="그룹 1"/>
          <p:cNvSpPr/>
          <p:nvPr/>
        </p:nvSpPr>
        <p:spPr>
          <a:xfrm>
            <a:off x="316306" y="1196974"/>
            <a:ext cx="79987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500"/>
              <a:buChar char="●"/>
              <a:defRPr b="1" sz="1500">
                <a:latin typeface="+mj-lt"/>
                <a:ea typeface="+mj-ea"/>
                <a:cs typeface="+mj-cs"/>
                <a:sym typeface="Helvetica"/>
              </a:defRPr>
            </a:pPr>
            <a:r>
              <a:t>작년 건강보험 계약자 정보를 통해 차량보험에 대한 관심도 예측 (교차 판매 예측)</a:t>
            </a:r>
          </a:p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500"/>
              <a:buChar char="●"/>
              <a:defRPr b="1" sz="1500">
                <a:latin typeface="+mj-lt"/>
                <a:ea typeface="+mj-ea"/>
                <a:cs typeface="+mj-cs"/>
                <a:sym typeface="Helvetica"/>
              </a:defRPr>
            </a:pPr>
            <a:r>
              <a:t>금융</a:t>
            </a:r>
            <a:r>
              <a:t> : </a:t>
            </a:r>
            <a:r>
              <a:t>상품추천</a:t>
            </a:r>
            <a:r>
              <a:t> → Cross sell Prediction</a:t>
            </a:r>
          </a:p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500"/>
              <a:buChar char="●"/>
              <a:defRPr b="1" sz="1500">
                <a:latin typeface="+mj-lt"/>
                <a:ea typeface="+mj-ea"/>
                <a:cs typeface="+mj-cs"/>
                <a:sym typeface="Helvetica"/>
              </a:defRPr>
            </a:pPr>
            <a:r>
              <a:t>보험회사의 교차 판매 예측 시스템 개발</a:t>
            </a:r>
          </a:p>
          <a:p>
            <a:pPr defTabSz="914400">
              <a:lnSpc>
                <a:spcPct val="90000"/>
              </a:lnSpc>
              <a:defRPr b="1" sz="15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500"/>
              <a:buChar char="●"/>
              <a:defRPr b="1" sz="1500">
                <a:latin typeface="+mj-lt"/>
                <a:ea typeface="+mj-ea"/>
                <a:cs typeface="+mj-cs"/>
                <a:sym typeface="Helvetica"/>
              </a:defRPr>
            </a:pPr>
            <a:r>
              <a:t>교차 판매 예측이란? </a:t>
            </a:r>
            <a:br/>
            <a:r>
              <a:rPr b="0" sz="1200"/>
              <a:t>- 고객이 소유한 원래 제품으로 충족되지 않는 추가적인 보완 요구 사항을 충족하는 제품 또는 서비스를 알려줍니다. 예를 들어, 마우스는 키보드를 구매하는 고객에게 교차 판매 될 수 있습니다.</a:t>
            </a: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310753" indent="-196453">
              <a:buClr>
                <a:srgbClr val="000000"/>
              </a:buClr>
              <a:buSzPts val="1100"/>
              <a:buChar char="●"/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5.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탐색적 데이터 분석</a:t>
            </a:r>
          </a:p>
        </p:txBody>
      </p:sp>
      <p:sp>
        <p:nvSpPr>
          <p:cNvPr id="140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Google Shape;80;p16"/>
          <p:cNvSpPr txBox="1"/>
          <p:nvPr/>
        </p:nvSpPr>
        <p:spPr>
          <a:xfrm>
            <a:off x="429773" y="1676530"/>
            <a:ext cx="8988819" cy="1074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b="1" sz="1400">
                <a:latin typeface="+mj-lt"/>
                <a:ea typeface="+mj-ea"/>
                <a:cs typeface="+mj-cs"/>
                <a:sym typeface="Helvetica"/>
              </a:defRPr>
            </a:pPr>
            <a:r>
              <a:t>○ </a:t>
            </a:r>
            <a:r>
              <a:t>train.csv </a:t>
            </a:r>
            <a:r>
              <a:rPr b="0"/>
              <a:t>: air restaurants</a:t>
            </a:r>
            <a:r>
              <a:rPr b="0"/>
              <a:t>의 과거 방문 </a:t>
            </a:r>
            <a:r>
              <a:rPr b="0"/>
              <a:t>data. main training data set</a:t>
            </a:r>
            <a:endParaRPr sz="2400"/>
          </a:p>
          <a:p>
            <a:pPr defTabSz="914400">
              <a:lnSpc>
                <a:spcPct val="90000"/>
              </a:lnSpc>
              <a:spcBef>
                <a:spcPts val="1000"/>
              </a:spcBef>
              <a:defRPr b="1" sz="1400">
                <a:latin typeface="+mj-lt"/>
                <a:ea typeface="+mj-ea"/>
                <a:cs typeface="+mj-cs"/>
                <a:sym typeface="Helvetica"/>
              </a:defRPr>
            </a:pPr>
            <a:r>
              <a:t>○ </a:t>
            </a:r>
            <a:r>
              <a:t>test.csv</a:t>
            </a:r>
            <a:endParaRPr sz="2400"/>
          </a:p>
          <a:p>
            <a:pPr defTabSz="914400">
              <a:lnSpc>
                <a:spcPct val="90000"/>
              </a:lnSpc>
              <a:spcBef>
                <a:spcPts val="1000"/>
              </a:spcBef>
              <a:defRPr b="1" sz="1400">
                <a:latin typeface="+mj-lt"/>
                <a:ea typeface="+mj-ea"/>
                <a:cs typeface="+mj-cs"/>
                <a:sym typeface="Helvetica"/>
              </a:defRPr>
            </a:pPr>
            <a:r>
              <a:t>○ </a:t>
            </a:r>
            <a:r>
              <a:t>sample_submission.csv</a:t>
            </a:r>
            <a:r>
              <a:rPr b="0"/>
              <a:t>: </a:t>
            </a:r>
            <a:r>
              <a:rPr b="0" i="1"/>
              <a:t>test</a:t>
            </a:r>
            <a:r>
              <a:rPr b="0"/>
              <a:t> set</a:t>
            </a:r>
            <a:r>
              <a:rPr b="0"/>
              <a:t>으로 사용</a:t>
            </a:r>
            <a:r>
              <a:rPr b="0"/>
              <a:t>. ‘id’</a:t>
            </a:r>
            <a:r>
              <a:rPr b="0"/>
              <a:t>는 </a:t>
            </a:r>
            <a:r>
              <a:rPr b="0" i="1"/>
              <a:t>air</a:t>
            </a:r>
            <a:r>
              <a:rPr b="0"/>
              <a:t> id</a:t>
            </a:r>
            <a:r>
              <a:rPr b="0"/>
              <a:t>와 방문 날짜를 결합하여 생성</a:t>
            </a:r>
          </a:p>
        </p:txBody>
      </p:sp>
      <p:sp>
        <p:nvSpPr>
          <p:cNvPr id="142" name="Google Shape;80;p16"/>
          <p:cNvSpPr txBox="1"/>
          <p:nvPr/>
        </p:nvSpPr>
        <p:spPr>
          <a:xfrm>
            <a:off x="327457" y="1200976"/>
            <a:ext cx="8988819" cy="43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00050" indent="-285750" defTabSz="914400">
              <a:lnSpc>
                <a:spcPct val="90000"/>
              </a:lnSpc>
              <a:buClr>
                <a:srgbClr val="000000"/>
              </a:buClr>
              <a:buSzPts val="1600"/>
              <a:buChar char="●"/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제공되는 데이터는 </a:t>
            </a:r>
            <a:r>
              <a:t>3</a:t>
            </a:r>
            <a:r>
              <a:t>가지</a:t>
            </a:r>
          </a:p>
        </p:txBody>
      </p:sp>
      <p:sp>
        <p:nvSpPr>
          <p:cNvPr id="143" name="Google Shape;80;p16"/>
          <p:cNvSpPr txBox="1"/>
          <p:nvPr/>
        </p:nvSpPr>
        <p:spPr>
          <a:xfrm>
            <a:off x="458591" y="3323638"/>
            <a:ext cx="8988820" cy="2497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tabLst>
                <a:tab pos="457200" algn="l"/>
              </a:tabLst>
              <a:defRPr b="1" sz="14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Variable Definition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id : </a:t>
            </a:r>
            <a:r>
              <a:t>고객의 고유 </a:t>
            </a:r>
            <a:r>
              <a:t>ID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Gender : </a:t>
            </a:r>
            <a:r>
              <a:t>성별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Age : </a:t>
            </a:r>
            <a:r>
              <a:t>나이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DrivingLicense : 0 - </a:t>
            </a:r>
            <a:r>
              <a:t>운전면허 미보유</a:t>
            </a:r>
            <a:r>
              <a:t>, 1 - </a:t>
            </a:r>
            <a:r>
              <a:t>운전면허 보유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RegionCode : </a:t>
            </a:r>
            <a:r>
              <a:t>고객 지역의 고유 코드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PreviouslyInsured : 1 - </a:t>
            </a:r>
            <a:r>
              <a:t>자동차 보험 가입</a:t>
            </a:r>
            <a:r>
              <a:t>, 0 - </a:t>
            </a:r>
            <a:r>
              <a:t>자동차 보험 미가입</a:t>
            </a: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VehicleAge : </a:t>
            </a:r>
            <a:r>
              <a:t>차량의 나이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VehicleDamage : 1 - </a:t>
            </a:r>
            <a:r>
              <a:t>사고 이력 있음</a:t>
            </a:r>
            <a:r>
              <a:t>. 0 - </a:t>
            </a:r>
            <a:r>
              <a:t>사고 이력 없음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AnnualPremium : </a:t>
            </a:r>
            <a:r>
              <a:t>고객이 연도에 보험료로 지불해야하는 금액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PolicySalesChannel : </a:t>
            </a:r>
            <a:r>
              <a:t>고객에게 연락하는 채널</a:t>
            </a:r>
            <a:r>
              <a:t>. </a:t>
            </a:r>
            <a:r>
              <a:t>다른 상담원</a:t>
            </a:r>
            <a:r>
              <a:t>, </a:t>
            </a:r>
            <a:r>
              <a:t>우편</a:t>
            </a:r>
            <a:r>
              <a:t>, </a:t>
            </a:r>
            <a:r>
              <a:t>전화</a:t>
            </a:r>
            <a:r>
              <a:t>, </a:t>
            </a:r>
            <a:r>
              <a:t>직접 방문 등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Vintage : </a:t>
            </a:r>
            <a:r>
              <a:t>고객이 회사와 연결된 일 수</a:t>
            </a:r>
            <a:endParaRPr>
              <a:solidFill>
                <a:srgbClr val="FFFFFF"/>
              </a:solidFill>
            </a:endParaRPr>
          </a:p>
          <a:p>
            <a:pPr>
              <a:tabLst>
                <a:tab pos="457200" algn="l"/>
              </a:tabLst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Response : 1 - </a:t>
            </a:r>
            <a:r>
              <a:t>관심을 보임</a:t>
            </a:r>
            <a:r>
              <a:t>, 0 - </a:t>
            </a:r>
            <a:r>
              <a:t>관심을 보이지 않음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146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5.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탐색적 데이터 분석</a:t>
            </a:r>
          </a:p>
        </p:txBody>
      </p:sp>
      <p:sp>
        <p:nvSpPr>
          <p:cNvPr id="147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Google Shape;80;p16"/>
          <p:cNvSpPr txBox="1"/>
          <p:nvPr/>
        </p:nvSpPr>
        <p:spPr>
          <a:xfrm>
            <a:off x="271702" y="1196975"/>
            <a:ext cx="8415099" cy="446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14300" defTabSz="914400">
              <a:lnSpc>
                <a:spcPct val="90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○ </a:t>
            </a:r>
            <a:r>
              <a:t>Reservation data</a:t>
            </a:r>
            <a:r>
              <a:rPr>
                <a:solidFill>
                  <a:srgbClr val="980000"/>
                </a:solidFill>
              </a:rPr>
              <a:t> (AIR &amp; HPG)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    - Store id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    - Time of the reservation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    - Timestamp of when the reservation was made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    - Number of guests for that reservation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indent="114300" defTabSz="914400">
              <a:lnSpc>
                <a:spcPct val="90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○ </a:t>
            </a:r>
            <a:r>
              <a:t>Restaurant information</a:t>
            </a:r>
            <a:r>
              <a:rPr>
                <a:solidFill>
                  <a:srgbClr val="980000"/>
                </a:solidFill>
              </a:rPr>
              <a:t> (HPG &amp; AIR)</a:t>
            </a:r>
            <a:r>
              <a:t> 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   - Store id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   - “Genre”: (type of cuisine)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   - Area name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   - Latitude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   - Longitude</a:t>
            </a:r>
            <a:endParaRPr sz="2400"/>
          </a:p>
          <a:p>
            <a:pPr indent="114300" defTabSz="914400">
              <a:lnSpc>
                <a:spcPct val="90000"/>
              </a:lnSpc>
              <a:defRPr sz="1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indent="114300" defTabSz="914400">
              <a:lnSpc>
                <a:spcPct val="90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○ </a:t>
            </a:r>
            <a:r>
              <a:t>Visitors </a:t>
            </a:r>
            <a:r>
              <a:rPr>
                <a:solidFill>
                  <a:srgbClr val="980000"/>
                </a:solidFill>
              </a:rPr>
              <a:t>(AIR)</a:t>
            </a:r>
            <a:endParaRPr sz="2400"/>
          </a:p>
          <a:p>
            <a:pPr indent="114300" defTabSz="914400">
              <a:lnSpc>
                <a:spcPct val="90000"/>
              </a:lnSpc>
              <a:defRPr sz="1400">
                <a:solidFill>
                  <a:srgbClr val="98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- </a:t>
            </a:r>
            <a:r>
              <a:rPr sz="1200">
                <a:solidFill>
                  <a:srgbClr val="000000"/>
                </a:solidFill>
              </a:rPr>
              <a:t>Date/time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   - Store id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   - Number of visitors</a:t>
            </a:r>
            <a:endParaRPr sz="2400"/>
          </a:p>
          <a:p>
            <a:pPr indent="114300" defTabSz="914400">
              <a:lnSpc>
                <a:spcPct val="90000"/>
              </a:lnSpc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  <a:p>
            <a:pPr indent="114300" defTabSz="914400">
              <a:lnSpc>
                <a:spcPct val="90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○ </a:t>
            </a:r>
            <a:r>
              <a:t>Calendar info</a:t>
            </a:r>
            <a:endParaRPr sz="2400"/>
          </a:p>
          <a:p>
            <a:pPr indent="114300" defTabSz="914400">
              <a:lnSpc>
                <a:spcPct val="90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   - </a:t>
            </a:r>
            <a:r>
              <a:rPr sz="1200"/>
              <a:t>Date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   - Day of week</a:t>
            </a:r>
            <a:endParaRPr sz="2400"/>
          </a:p>
          <a:p>
            <a:pPr indent="114300" defTabSz="914400">
              <a:lnSpc>
                <a:spcPct val="90000"/>
              </a:lnSpc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    - Holiday flag</a:t>
            </a:r>
            <a:endParaRPr sz="2400"/>
          </a:p>
          <a:p>
            <a:pPr indent="114300" defTabSz="914400">
              <a:lnSpc>
                <a:spcPct val="90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indent="114300" defTabSz="914400">
              <a:lnSpc>
                <a:spcPct val="115000"/>
              </a:lnSpc>
              <a:defRPr sz="1200">
                <a:solidFill>
                  <a:srgbClr val="99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※ </a:t>
            </a:r>
            <a:r>
              <a:t>AIR: 829 restaurants</a:t>
            </a:r>
            <a:endParaRPr sz="2400"/>
          </a:p>
          <a:p>
            <a:pPr indent="114300" defTabSz="914400">
              <a:lnSpc>
                <a:spcPct val="115000"/>
              </a:lnSpc>
              <a:defRPr sz="1200">
                <a:solidFill>
                  <a:srgbClr val="99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HPG: 4690 restaurants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HY목각파임B"/>
                <a:ea typeface="HY목각파임B"/>
                <a:cs typeface="HY목각파임B"/>
                <a:sym typeface="HY목각파임B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151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5.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탐색적 데이터 분석</a:t>
            </a:r>
          </a:p>
        </p:txBody>
      </p:sp>
      <p:sp>
        <p:nvSpPr>
          <p:cNvPr id="152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53" name="표 13"/>
          <p:cNvGraphicFramePr/>
          <p:nvPr/>
        </p:nvGraphicFramePr>
        <p:xfrm>
          <a:off x="524283" y="1517681"/>
          <a:ext cx="7991115" cy="11000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73662"/>
                <a:gridCol w="2821895"/>
                <a:gridCol w="1997779"/>
                <a:gridCol w="1997779"/>
              </a:tblGrid>
              <a:tr h="183344"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Calibri"/>
                        </a:defRPr>
                      </a:pP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air_store_id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visit_date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visitors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334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air_ba937bf13d40fb24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2016-01-13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25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334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air_ba937bf13d40fb24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2016-01-14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334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air_ba937bf13d40fb24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2016-01-15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29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334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air_ba937bf13d40fb24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2016-01-16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334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air_ba937bf13d40fb24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2016-01-18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6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사각형 14"/>
          <p:cNvSpPr txBox="1"/>
          <p:nvPr/>
        </p:nvSpPr>
        <p:spPr>
          <a:xfrm>
            <a:off x="570002" y="1150959"/>
            <a:ext cx="752734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air_visit</a:t>
            </a:r>
          </a:p>
        </p:txBody>
      </p:sp>
      <p:graphicFrame>
        <p:nvGraphicFramePr>
          <p:cNvPr id="155" name="표 15"/>
          <p:cNvGraphicFramePr/>
          <p:nvPr/>
        </p:nvGraphicFramePr>
        <p:xfrm>
          <a:off x="540849" y="3000619"/>
          <a:ext cx="7974551" cy="11758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0474"/>
                <a:gridCol w="2049346"/>
                <a:gridCol w="1594910"/>
                <a:gridCol w="1594910"/>
                <a:gridCol w="1594910"/>
              </a:tblGrid>
              <a:tr h="195975"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Calibri"/>
                        </a:defRPr>
                      </a:pP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air_store_id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visit_datetime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reserve_datetime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reserve_visitors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air_877f79706adbfb06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19:00:00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16:00:00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air_db4b38ebe7a7ceff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19:00:00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19:00:00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air_db4b38ebe7a7ceff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19:00:00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19:00:00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6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air_877f79706adbfb06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20:00:00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16:00:00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air_db80363d35f10926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20:00:00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01:00:00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5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6" name="직사각형 16"/>
          <p:cNvSpPr txBox="1"/>
          <p:nvPr/>
        </p:nvSpPr>
        <p:spPr>
          <a:xfrm>
            <a:off x="570002" y="2622381"/>
            <a:ext cx="1033623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air_reserve</a:t>
            </a:r>
          </a:p>
        </p:txBody>
      </p:sp>
      <p:graphicFrame>
        <p:nvGraphicFramePr>
          <p:cNvPr id="157" name="표 17"/>
          <p:cNvGraphicFramePr/>
          <p:nvPr/>
        </p:nvGraphicFramePr>
        <p:xfrm>
          <a:off x="550720" y="4556973"/>
          <a:ext cx="7945579" cy="12231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7558"/>
                <a:gridCol w="1478560"/>
                <a:gridCol w="1447914"/>
                <a:gridCol w="2313599"/>
                <a:gridCol w="1009435"/>
                <a:gridCol w="858512"/>
              </a:tblGrid>
              <a:tr h="166746"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Calibri"/>
                        </a:defRPr>
                      </a:pP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air_store_id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air_genre_name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air_area_name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latitude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latitude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128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air_0f0cdeee6c9bf3d7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Italian/French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Hyōgo-ken Kōbe-shi Kumoidōri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34.695124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135.197852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128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air_7cc17a324ae5c7dc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Italian/French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Hyōgo-ken Kōbe-shi Kumoidōri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34.695124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135.197852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128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air_fee8dcf4d619598e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Italian/French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Hyōgo-ken Kōbe-shi Kumoidōri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34.695124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135.197852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128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air_a17f0778617c76e2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Italian/French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Hyōgo-ken Kōbe-shi Kumoidōri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34.695124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135.197852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128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air_83db5aff8f50478e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Italian/French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Tōkyō-to Minato-ku Shibakōen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35.658068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139.751599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직사각형 18"/>
          <p:cNvSpPr txBox="1"/>
          <p:nvPr/>
        </p:nvSpPr>
        <p:spPr>
          <a:xfrm>
            <a:off x="586568" y="4178970"/>
            <a:ext cx="839849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air_store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23"/>
          <p:cNvSpPr txBox="1"/>
          <p:nvPr/>
        </p:nvSpPr>
        <p:spPr>
          <a:xfrm rot="20211636">
            <a:off x="7134386" y="594096"/>
            <a:ext cx="1770488" cy="516891"/>
          </a:xfrm>
          <a:prstGeom prst="rect">
            <a:avLst/>
          </a:prstGeom>
          <a:ln w="57150"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D0CECE"/>
                </a:solidFill>
                <a:latin typeface="HY목각파임B"/>
                <a:ea typeface="HY목각파임B"/>
                <a:cs typeface="HY목각파임B"/>
                <a:sym typeface="HY목각파임B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161" name="제목 1"/>
          <p:cNvSpPr txBox="1"/>
          <p:nvPr/>
        </p:nvSpPr>
        <p:spPr>
          <a:xfrm>
            <a:off x="318770" y="139700"/>
            <a:ext cx="9268461" cy="4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5.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탐색적 데이터 분석</a:t>
            </a:r>
          </a:p>
        </p:txBody>
      </p:sp>
      <p:sp>
        <p:nvSpPr>
          <p:cNvPr id="162" name="직선 연결선 4"/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63" name="표 10"/>
          <p:cNvGraphicFramePr/>
          <p:nvPr/>
        </p:nvGraphicFramePr>
        <p:xfrm>
          <a:off x="533551" y="1672351"/>
          <a:ext cx="7962749" cy="8206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05715"/>
                <a:gridCol w="2042443"/>
                <a:gridCol w="1743080"/>
                <a:gridCol w="1735754"/>
                <a:gridCol w="1735754"/>
              </a:tblGrid>
              <a:tr h="136776"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Calibri"/>
                        </a:defRPr>
                      </a:pP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hpg_store_id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visit_datetime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reserve_datetime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reserve_visitors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677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hpg_c63f6f42e088e50f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11:00:00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09:00:00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677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hpg_dac72789163a3f47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13:00:00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06:00:00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677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hpg_c8e24dcf51ca1eb5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16:00:00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14:00:00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677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hpg_24bb207e5fd49d4a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17:00:00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11:00:00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5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677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hpg_25291c542ebb3bc2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17:00:00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 03:00:00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13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사각형 11"/>
          <p:cNvSpPr txBox="1"/>
          <p:nvPr/>
        </p:nvSpPr>
        <p:spPr>
          <a:xfrm>
            <a:off x="569754" y="1232527"/>
            <a:ext cx="1127980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hpg_reserve</a:t>
            </a:r>
          </a:p>
        </p:txBody>
      </p:sp>
      <p:graphicFrame>
        <p:nvGraphicFramePr>
          <p:cNvPr id="165" name="표 12"/>
          <p:cNvGraphicFramePr/>
          <p:nvPr/>
        </p:nvGraphicFramePr>
        <p:xfrm>
          <a:off x="533554" y="3161293"/>
          <a:ext cx="7962748" cy="9547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28161"/>
                <a:gridCol w="1803036"/>
                <a:gridCol w="1251683"/>
                <a:gridCol w="2144908"/>
                <a:gridCol w="1017481"/>
                <a:gridCol w="1017477"/>
              </a:tblGrid>
              <a:tr h="159117"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Calibri"/>
                        </a:defRPr>
                      </a:pP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hpg_store_id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hpg_genre_name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hpg_area_name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latitude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longitude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911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hpg_6622b62385aec8bf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Japanese style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Tōkyō-to Setagaya-ku Taishidō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35.643675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139.668221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911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hpg_e9e068dd49c5fa00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Japanese style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Tōkyō-to Setagaya-ku Taishidō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35.643675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139.668221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911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hpg_2976f7acb4b3a3bc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Japanese style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Tōkyō-to Setagaya-ku Taishidō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35.643675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139.668221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911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hpg_e51a522e098f024c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Japanese style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Tōkyō-to Setagaya-ku Taishidō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35.643675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139.668221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911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hpg_e3d0e1519894f275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Japanese style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Tōkyō-to Setagaya-ku Taishidō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35.643675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139.668221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6" name="직사각형 19"/>
          <p:cNvSpPr txBox="1"/>
          <p:nvPr/>
        </p:nvSpPr>
        <p:spPr>
          <a:xfrm>
            <a:off x="579274" y="2703634"/>
            <a:ext cx="934205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hpg_store</a:t>
            </a:r>
          </a:p>
        </p:txBody>
      </p:sp>
      <p:graphicFrame>
        <p:nvGraphicFramePr>
          <p:cNvPr id="167" name="표 20"/>
          <p:cNvGraphicFramePr/>
          <p:nvPr/>
        </p:nvGraphicFramePr>
        <p:xfrm>
          <a:off x="533554" y="4944347"/>
          <a:ext cx="3888929" cy="8636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71938"/>
                <a:gridCol w="1126241"/>
                <a:gridCol w="1094516"/>
                <a:gridCol w="896233"/>
              </a:tblGrid>
              <a:tr h="122484"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Calibri"/>
                        </a:defRPr>
                      </a:pP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calendar_date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day_of_week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holiday_flg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82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Friday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82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Saturday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82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2016-01-03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Sunday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82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Monday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82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2016-01-05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Tuesday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8" name="직사각형 21"/>
          <p:cNvSpPr txBox="1"/>
          <p:nvPr/>
        </p:nvSpPr>
        <p:spPr>
          <a:xfrm>
            <a:off x="605694" y="4486690"/>
            <a:ext cx="1059816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date.head()</a:t>
            </a:r>
          </a:p>
        </p:txBody>
      </p:sp>
      <p:graphicFrame>
        <p:nvGraphicFramePr>
          <p:cNvPr id="169" name="표 22"/>
          <p:cNvGraphicFramePr/>
          <p:nvPr/>
        </p:nvGraphicFramePr>
        <p:xfrm>
          <a:off x="4531952" y="4944347"/>
          <a:ext cx="3964348" cy="86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3848"/>
                <a:gridCol w="2535156"/>
                <a:gridCol w="1125344"/>
              </a:tblGrid>
              <a:tr h="122483"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Calibri"/>
                        </a:defRPr>
                      </a:pP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visitors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82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air_00a91d42b08b08d9_2017-04-23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82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air_00a91d42b08b08d9_2017-04-24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82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air_00a91d42b08b08d9_2017-04-25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82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air_00a91d42b08b08d9_2017-04-26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823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air_00a91d42b08b08d9_2017-04-27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>
                          <a:sym typeface="Calibri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0" name="직사각형 24"/>
          <p:cNvSpPr txBox="1"/>
          <p:nvPr/>
        </p:nvSpPr>
        <p:spPr>
          <a:xfrm>
            <a:off x="4510766" y="4486690"/>
            <a:ext cx="1025585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submission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