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78" autoAdjust="0"/>
    <p:restoredTop sz="94660"/>
  </p:normalViewPr>
  <p:slideViewPr>
    <p:cSldViewPr snapToGrid="0">
      <p:cViewPr varScale="1">
        <p:scale>
          <a:sx n="79" d="100"/>
          <a:sy n="79"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PT" smtClean="0"/>
              <a:t>Clique para editar o estilo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2954516947"/>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059B930B-A549-499A-8316-DB200C80902C}" type="datetimeFigureOut">
              <a:rPr lang="pt-PT" smtClean="0"/>
              <a:t>02-02-2018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3350300704"/>
      </p:ext>
    </p:extLst>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PT" smtClean="0"/>
              <a:t>Clique para editar o estilo</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4"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202141358"/>
      </p:ext>
    </p:extLst>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PT" smtClean="0"/>
              <a:t>Clique para editar o estilo</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PT" smtClean="0"/>
              <a:t>Clique para editar os estilos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4"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8787731"/>
      </p:ext>
    </p:extLst>
  </p:cSld>
  <p:clrMapOvr>
    <a:masterClrMapping/>
  </p:clrMapOvr>
  <p:transition spd="slow">
    <p:push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3914510100"/>
      </p:ext>
    </p:extLst>
  </p:cSld>
  <p:clrMapOvr>
    <a:masterClrMapping/>
  </p:clrMapOvr>
  <p:transition spd="slow">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smtClean="0"/>
              <a:t>Clique para editar o estilo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2096483962"/>
      </p:ext>
    </p:extLst>
  </p:cSld>
  <p:clrMapOvr>
    <a:masterClrMapping/>
  </p:clrMapOvr>
  <p:transition spd="slow">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smtClean="0"/>
              <a:t>Clique para editar o estilo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2549027267"/>
      </p:ext>
    </p:extLst>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nchorCtr="0"/>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335112393"/>
      </p:ext>
    </p:extLst>
  </p:cSld>
  <p:clrMapOvr>
    <a:masterClrMapping/>
  </p:clrMapOvr>
  <p:transition spd="slow">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PT" smtClean="0"/>
              <a:t>Clique para editar o estilo</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26836505"/>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861512341"/>
      </p:ext>
    </p:extLst>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1528051956"/>
      </p:ext>
    </p:extLst>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059B930B-A549-499A-8316-DB200C80902C}" type="datetimeFigureOut">
              <a:rPr lang="pt-PT" smtClean="0"/>
              <a:t>02-02-2018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2775530693"/>
      </p:ext>
    </p:extLst>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smtClean="0"/>
              <a:t>Clique para editar o estilo</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059B930B-A549-499A-8316-DB200C80902C}" type="datetimeFigureOut">
              <a:rPr lang="pt-PT" smtClean="0"/>
              <a:t>02-02-2018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535992363"/>
      </p:ext>
    </p:extLst>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7" name="Date Placeholder 2"/>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3"/>
          <p:cNvSpPr>
            <a:spLocks noGrp="1"/>
          </p:cNvSpPr>
          <p:nvPr>
            <p:ph type="ftr" sz="quarter" idx="11"/>
          </p:nvPr>
        </p:nvSpPr>
        <p:spPr/>
        <p:txBody>
          <a:bodyPr/>
          <a:lstStyle/>
          <a:p>
            <a:endParaRPr lang="pt-PT"/>
          </a:p>
        </p:txBody>
      </p:sp>
      <p:sp>
        <p:nvSpPr>
          <p:cNvPr id="6" name="Slide Number Placeholder 4"/>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465667481"/>
      </p:ext>
    </p:extLst>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2"/>
          <p:cNvSpPr>
            <a:spLocks noGrp="1"/>
          </p:cNvSpPr>
          <p:nvPr>
            <p:ph type="ftr" sz="quarter" idx="11"/>
          </p:nvPr>
        </p:nvSpPr>
        <p:spPr/>
        <p:txBody>
          <a:bodyPr/>
          <a:lstStyle/>
          <a:p>
            <a:endParaRPr lang="pt-PT"/>
          </a:p>
        </p:txBody>
      </p:sp>
      <p:sp>
        <p:nvSpPr>
          <p:cNvPr id="6" name="Slide Number Placeholder 3"/>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2647317723"/>
      </p:ext>
    </p:extLst>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PT" smtClean="0"/>
              <a:t>Clique para editar o estilo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7" name="Date Placeholder 4"/>
          <p:cNvSpPr>
            <a:spLocks noGrp="1"/>
          </p:cNvSpPr>
          <p:nvPr>
            <p:ph type="dt" sz="half" idx="10"/>
          </p:nvPr>
        </p:nvSpPr>
        <p:spPr/>
        <p:txBody>
          <a:bodyPr/>
          <a:lstStyle/>
          <a:p>
            <a:fld id="{059B930B-A549-499A-8316-DB200C80902C}" type="datetimeFigureOut">
              <a:rPr lang="pt-PT" smtClean="0"/>
              <a:t>02-02-2018</a:t>
            </a:fld>
            <a:endParaRPr lang="pt-PT"/>
          </a:p>
        </p:txBody>
      </p:sp>
      <p:sp>
        <p:nvSpPr>
          <p:cNvPr id="5" name="Footer Placeholder 5"/>
          <p:cNvSpPr>
            <a:spLocks noGrp="1"/>
          </p:cNvSpPr>
          <p:nvPr>
            <p:ph type="ftr" sz="quarter" idx="11"/>
          </p:nvPr>
        </p:nvSpPr>
        <p:spPr/>
        <p:txBody>
          <a:bodyPr/>
          <a:lstStyle/>
          <a:p>
            <a:endParaRPr lang="pt-PT"/>
          </a:p>
        </p:txBody>
      </p:sp>
      <p:sp>
        <p:nvSpPr>
          <p:cNvPr id="6" name="Slide Number Placeholder 6"/>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2359649308"/>
      </p:ext>
    </p:extLst>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059B930B-A549-499A-8316-DB200C80902C}" type="datetimeFigureOut">
              <a:rPr lang="pt-PT" smtClean="0"/>
              <a:t>02-02-2018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4112EB8-C186-43D6-AC6B-C17FD1B940EE}" type="slidenum">
              <a:rPr lang="pt-PT" smtClean="0"/>
              <a:t>‹nº›</a:t>
            </a:fld>
            <a:endParaRPr lang="pt-PT"/>
          </a:p>
        </p:txBody>
      </p:sp>
    </p:spTree>
    <p:extLst>
      <p:ext uri="{BB962C8B-B14F-4D97-AF65-F5344CB8AC3E}">
        <p14:creationId xmlns:p14="http://schemas.microsoft.com/office/powerpoint/2010/main" val="2961811330"/>
      </p:ext>
    </p:extLst>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PT" smtClean="0"/>
              <a:t>Clique para editar o estilo</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59B930B-A549-499A-8316-DB200C80902C}" type="datetimeFigureOut">
              <a:rPr lang="pt-PT" smtClean="0"/>
              <a:t>02-02-2018</a:t>
            </a:fld>
            <a:endParaRPr lang="pt-P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P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4112EB8-C186-43D6-AC6B-C17FD1B940EE}" type="slidenum">
              <a:rPr lang="pt-PT" smtClean="0"/>
              <a:t>‹nº›</a:t>
            </a:fld>
            <a:endParaRPr lang="pt-PT"/>
          </a:p>
        </p:txBody>
      </p:sp>
    </p:spTree>
    <p:extLst>
      <p:ext uri="{BB962C8B-B14F-4D97-AF65-F5344CB8AC3E}">
        <p14:creationId xmlns:p14="http://schemas.microsoft.com/office/powerpoint/2010/main" val="21461285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sh dir="r"/>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2000" cy="3035808"/>
          </a:xfrm>
        </p:spPr>
        <p:txBody>
          <a:bodyPr/>
          <a:lstStyle/>
          <a:p>
            <a:r>
              <a:rPr lang="pt-PT" sz="6000" dirty="0" smtClean="0">
                <a:solidFill>
                  <a:srgbClr val="00B0F0"/>
                </a:solidFill>
              </a:rPr>
              <a:t>Tipos de Redes:</a:t>
            </a:r>
            <a:r>
              <a:rPr lang="pt-PT" dirty="0" smtClean="0">
                <a:solidFill>
                  <a:srgbClr val="00B0F0"/>
                </a:solidFill>
              </a:rPr>
              <a:t/>
            </a:r>
            <a:br>
              <a:rPr lang="pt-PT" dirty="0" smtClean="0">
                <a:solidFill>
                  <a:srgbClr val="00B0F0"/>
                </a:solidFill>
              </a:rPr>
            </a:br>
            <a:r>
              <a:rPr lang="pt-PT" dirty="0" smtClean="0">
                <a:solidFill>
                  <a:srgbClr val="00B0F0"/>
                </a:solidFill>
              </a:rPr>
              <a:t/>
            </a:r>
            <a:br>
              <a:rPr lang="pt-PT" dirty="0" smtClean="0">
                <a:solidFill>
                  <a:srgbClr val="00B0F0"/>
                </a:solidFill>
              </a:rPr>
            </a:br>
            <a:r>
              <a:rPr lang="pt-PT" sz="3200" dirty="0" smtClean="0">
                <a:solidFill>
                  <a:srgbClr val="00B0F0"/>
                </a:solidFill>
              </a:rPr>
              <a:t>UFCD-0771:CONEXÕES DE REDE:</a:t>
            </a:r>
            <a:br>
              <a:rPr lang="pt-PT" sz="3200" dirty="0" smtClean="0">
                <a:solidFill>
                  <a:srgbClr val="00B0F0"/>
                </a:solidFill>
              </a:rPr>
            </a:br>
            <a:r>
              <a:rPr lang="pt-PT" sz="2000" dirty="0" smtClean="0">
                <a:solidFill>
                  <a:srgbClr val="00B0F0"/>
                </a:solidFill>
              </a:rPr>
              <a:t>Nome: Luzia Martins Nº11</a:t>
            </a:r>
            <a:endParaRPr lang="pt-PT" sz="2000" dirty="0">
              <a:solidFill>
                <a:srgbClr val="00B0F0"/>
              </a:solidFill>
            </a:endParaRPr>
          </a:p>
        </p:txBody>
      </p:sp>
      <p:sp>
        <p:nvSpPr>
          <p:cNvPr id="3" name="Subtítulo 2"/>
          <p:cNvSpPr>
            <a:spLocks noGrp="1"/>
          </p:cNvSpPr>
          <p:nvPr>
            <p:ph type="subTitle" idx="1"/>
          </p:nvPr>
        </p:nvSpPr>
        <p:spPr>
          <a:xfrm>
            <a:off x="0" y="3621024"/>
            <a:ext cx="12192000" cy="3236976"/>
          </a:xfrm>
        </p:spPr>
        <p:txBody>
          <a:bodyPr/>
          <a:lstStyle/>
          <a:p>
            <a:r>
              <a:rPr lang="pt-PT" b="1" dirty="0" smtClean="0">
                <a:solidFill>
                  <a:srgbClr val="00B0F0"/>
                </a:solidFill>
              </a:rPr>
              <a:t>Categoria/Tipos de CABOS DE REDE:</a:t>
            </a:r>
          </a:p>
          <a:p>
            <a:r>
              <a:rPr lang="pt-PT" b="1" dirty="0">
                <a:solidFill>
                  <a:srgbClr val="00B0F0"/>
                </a:solidFill>
              </a:rPr>
              <a:t> </a:t>
            </a:r>
            <a:r>
              <a:rPr lang="pt-PT" b="1" dirty="0" smtClean="0">
                <a:solidFill>
                  <a:srgbClr val="00B0F0"/>
                </a:solidFill>
              </a:rPr>
              <a:t>                     TIPOS DE REDES:-LAN;</a:t>
            </a:r>
          </a:p>
          <a:p>
            <a:r>
              <a:rPr lang="pt-PT" b="1" dirty="0">
                <a:solidFill>
                  <a:srgbClr val="00B0F0"/>
                </a:solidFill>
              </a:rPr>
              <a:t>	</a:t>
            </a:r>
            <a:r>
              <a:rPr lang="pt-PT" b="1" dirty="0" smtClean="0">
                <a:solidFill>
                  <a:srgbClr val="00B0F0"/>
                </a:solidFill>
              </a:rPr>
              <a:t>						   -Man;</a:t>
            </a:r>
          </a:p>
          <a:p>
            <a:r>
              <a:rPr lang="pt-PT" b="1" dirty="0">
                <a:solidFill>
                  <a:srgbClr val="00B0F0"/>
                </a:solidFill>
              </a:rPr>
              <a:t>	</a:t>
            </a:r>
            <a:r>
              <a:rPr lang="pt-PT" b="1" dirty="0" smtClean="0">
                <a:solidFill>
                  <a:srgbClr val="00B0F0"/>
                </a:solidFill>
              </a:rPr>
              <a:t>				               -wan;	</a:t>
            </a:r>
          </a:p>
        </p:txBody>
      </p:sp>
    </p:spTree>
    <p:extLst>
      <p:ext uri="{BB962C8B-B14F-4D97-AF65-F5344CB8AC3E}">
        <p14:creationId xmlns:p14="http://schemas.microsoft.com/office/powerpoint/2010/main" val="1608202317"/>
      </p:ext>
    </p:extLst>
  </p:cSld>
  <p:clrMapOvr>
    <a:masterClrMapping/>
  </p:clrMapOvr>
  <p:transition spd="slow">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 y="0"/>
            <a:ext cx="12185904" cy="3594756"/>
          </a:xfrm>
        </p:spPr>
        <p:txBody>
          <a:bodyPr/>
          <a:lstStyle/>
          <a:p>
            <a:r>
              <a:rPr lang="pt-PT" sz="7200" dirty="0" smtClean="0">
                <a:solidFill>
                  <a:srgbClr val="00B0F0"/>
                </a:solidFill>
              </a:rPr>
              <a:t>Equipamentos de Rede Ativos:</a:t>
            </a:r>
            <a:r>
              <a:rPr lang="pt-PT" dirty="0" smtClean="0"/>
              <a:t/>
            </a:r>
            <a:br>
              <a:rPr lang="pt-PT" dirty="0" smtClean="0"/>
            </a:br>
            <a:r>
              <a:rPr lang="pt-PT" dirty="0"/>
              <a:t/>
            </a:r>
            <a:br>
              <a:rPr lang="pt-PT" dirty="0"/>
            </a:br>
            <a:endParaRPr lang="pt-PT" dirty="0"/>
          </a:p>
        </p:txBody>
      </p:sp>
      <p:sp>
        <p:nvSpPr>
          <p:cNvPr id="3" name="Marcador de Posição do Texto 2"/>
          <p:cNvSpPr>
            <a:spLocks noGrp="1"/>
          </p:cNvSpPr>
          <p:nvPr>
            <p:ph type="body" idx="1"/>
          </p:nvPr>
        </p:nvSpPr>
        <p:spPr>
          <a:xfrm>
            <a:off x="0" y="3901440"/>
            <a:ext cx="12192000" cy="2956560"/>
          </a:xfrm>
        </p:spPr>
        <p:txBody>
          <a:bodyPr/>
          <a:lstStyle/>
          <a:p>
            <a:pPr algn="just"/>
            <a:r>
              <a:rPr lang="pt-PT" b="1" u="sng" dirty="0">
                <a:solidFill>
                  <a:srgbClr val="00B0F0"/>
                </a:solidFill>
                <a:latin typeface="Calibri" panose="020F0502020204030204" pitchFamily="34" charset="0"/>
              </a:rPr>
              <a:t>Equipamento </a:t>
            </a:r>
            <a:r>
              <a:rPr lang="pt-PT" b="1" u="sng" dirty="0" smtClean="0">
                <a:solidFill>
                  <a:srgbClr val="00B0F0"/>
                </a:solidFill>
                <a:latin typeface="Calibri" panose="020F0502020204030204" pitchFamily="34" charset="0"/>
              </a:rPr>
              <a:t>ativos:</a:t>
            </a:r>
            <a:endParaRPr lang="pt-PT" b="1" u="sng" dirty="0">
              <a:solidFill>
                <a:srgbClr val="00B0F0"/>
              </a:solidFill>
              <a:latin typeface="Calibri" panose="020F0502020204030204" pitchFamily="34" charset="0"/>
            </a:endParaRPr>
          </a:p>
          <a:p>
            <a:r>
              <a:rPr lang="pt-PT" sz="1800" dirty="0">
                <a:solidFill>
                  <a:srgbClr val="00B0F0"/>
                </a:solidFill>
                <a:latin typeface="+mn-lt"/>
              </a:rPr>
              <a:t>São todos os equipamentos geradores, recetores de códigos ou conversor de sinais elétricos ou óticos. Tais como: </a:t>
            </a:r>
            <a:r>
              <a:rPr lang="pt-PT" sz="1800" b="1" u="sng" dirty="0">
                <a:solidFill>
                  <a:srgbClr val="00B0F0"/>
                </a:solidFill>
                <a:latin typeface="+mn-lt"/>
              </a:rPr>
              <a:t>Firewall/Routers/</a:t>
            </a:r>
            <a:r>
              <a:rPr lang="pt-PT" sz="1800" b="1" u="sng" dirty="0" err="1">
                <a:solidFill>
                  <a:srgbClr val="00B0F0"/>
                </a:solidFill>
                <a:latin typeface="+mn-lt"/>
              </a:rPr>
              <a:t>Hubs</a:t>
            </a:r>
            <a:r>
              <a:rPr lang="pt-PT" sz="1800" b="1" u="sng" dirty="0">
                <a:solidFill>
                  <a:srgbClr val="00B0F0"/>
                </a:solidFill>
                <a:latin typeface="+mn-lt"/>
              </a:rPr>
              <a:t>/Bridges/Servidores/Access </a:t>
            </a:r>
            <a:r>
              <a:rPr lang="pt-PT" sz="1800" b="1" u="sng" dirty="0" err="1">
                <a:solidFill>
                  <a:srgbClr val="00B0F0"/>
                </a:solidFill>
                <a:latin typeface="+mn-lt"/>
              </a:rPr>
              <a:t>Points</a:t>
            </a:r>
            <a:r>
              <a:rPr lang="pt-PT" sz="1800" b="1" u="sng" dirty="0">
                <a:solidFill>
                  <a:srgbClr val="00B0F0"/>
                </a:solidFill>
                <a:latin typeface="+mn-lt"/>
              </a:rPr>
              <a:t>.</a:t>
            </a:r>
            <a:r>
              <a:rPr lang="pt-PT" sz="1800" dirty="0">
                <a:solidFill>
                  <a:srgbClr val="00B0F0"/>
                </a:solidFill>
                <a:latin typeface="+mn-lt"/>
              </a:rPr>
              <a:t> </a:t>
            </a:r>
            <a:endParaRPr lang="pt-PT" sz="1800" dirty="0" smtClean="0">
              <a:solidFill>
                <a:srgbClr val="00B0F0"/>
              </a:solidFill>
              <a:latin typeface="+mn-lt"/>
            </a:endParaRPr>
          </a:p>
          <a:p>
            <a:endParaRPr lang="pt-PT" sz="1800" dirty="0">
              <a:latin typeface="+mn-lt"/>
            </a:endParaRPr>
          </a:p>
          <a:p>
            <a:endParaRPr lang="pt-PT" dirty="0"/>
          </a:p>
        </p:txBody>
      </p:sp>
      <p:pic>
        <p:nvPicPr>
          <p:cNvPr id="4" name="Imagem 3"/>
          <p:cNvPicPr>
            <a:picLocks noChangeAspect="1"/>
          </p:cNvPicPr>
          <p:nvPr/>
        </p:nvPicPr>
        <p:blipFill>
          <a:blip r:embed="rId2"/>
          <a:stretch>
            <a:fillRect/>
          </a:stretch>
        </p:blipFill>
        <p:spPr>
          <a:xfrm>
            <a:off x="121920" y="5108956"/>
            <a:ext cx="3072384" cy="1395476"/>
          </a:xfrm>
          <a:prstGeom prst="rect">
            <a:avLst/>
          </a:prstGeom>
        </p:spPr>
      </p:pic>
      <p:pic>
        <p:nvPicPr>
          <p:cNvPr id="5" name="Imagem 4"/>
          <p:cNvPicPr>
            <a:picLocks noChangeAspect="1"/>
          </p:cNvPicPr>
          <p:nvPr/>
        </p:nvPicPr>
        <p:blipFill>
          <a:blip r:embed="rId3"/>
          <a:stretch>
            <a:fillRect/>
          </a:stretch>
        </p:blipFill>
        <p:spPr>
          <a:xfrm>
            <a:off x="3621024" y="5084064"/>
            <a:ext cx="2499360" cy="1658112"/>
          </a:xfrm>
          <a:prstGeom prst="rect">
            <a:avLst/>
          </a:prstGeom>
        </p:spPr>
      </p:pic>
      <p:pic>
        <p:nvPicPr>
          <p:cNvPr id="6" name="Imagem 5"/>
          <p:cNvPicPr>
            <a:picLocks noChangeAspect="1"/>
          </p:cNvPicPr>
          <p:nvPr/>
        </p:nvPicPr>
        <p:blipFill>
          <a:blip r:embed="rId4"/>
          <a:stretch>
            <a:fillRect/>
          </a:stretch>
        </p:blipFill>
        <p:spPr>
          <a:xfrm>
            <a:off x="5925312" y="5333238"/>
            <a:ext cx="3108960" cy="1323594"/>
          </a:xfrm>
          <a:prstGeom prst="rect">
            <a:avLst/>
          </a:prstGeom>
        </p:spPr>
      </p:pic>
      <p:pic>
        <p:nvPicPr>
          <p:cNvPr id="7" name="Imagem 6"/>
          <p:cNvPicPr>
            <a:picLocks noChangeAspect="1"/>
          </p:cNvPicPr>
          <p:nvPr/>
        </p:nvPicPr>
        <p:blipFill>
          <a:blip r:embed="rId5"/>
          <a:stretch>
            <a:fillRect/>
          </a:stretch>
        </p:blipFill>
        <p:spPr>
          <a:xfrm>
            <a:off x="9424416" y="5153406"/>
            <a:ext cx="2511551" cy="1369314"/>
          </a:xfrm>
          <a:prstGeom prst="rect">
            <a:avLst/>
          </a:prstGeom>
        </p:spPr>
      </p:pic>
      <p:sp>
        <p:nvSpPr>
          <p:cNvPr id="8" name="CaixaDeTexto 7"/>
          <p:cNvSpPr txBox="1"/>
          <p:nvPr/>
        </p:nvSpPr>
        <p:spPr>
          <a:xfrm>
            <a:off x="1146048" y="6208252"/>
            <a:ext cx="1060704" cy="369332"/>
          </a:xfrm>
          <a:prstGeom prst="rect">
            <a:avLst/>
          </a:prstGeom>
          <a:noFill/>
        </p:spPr>
        <p:txBody>
          <a:bodyPr wrap="square" rtlCol="0">
            <a:spAutoFit/>
          </a:bodyPr>
          <a:lstStyle/>
          <a:p>
            <a:r>
              <a:rPr lang="pt-PT" dirty="0" smtClean="0">
                <a:solidFill>
                  <a:srgbClr val="00B0F0"/>
                </a:solidFill>
              </a:rPr>
              <a:t>HUB</a:t>
            </a:r>
            <a:endParaRPr lang="pt-PT" dirty="0">
              <a:solidFill>
                <a:srgbClr val="00B0F0"/>
              </a:solidFill>
            </a:endParaRPr>
          </a:p>
        </p:txBody>
      </p:sp>
      <p:sp>
        <p:nvSpPr>
          <p:cNvPr id="9" name="CaixaDeTexto 8"/>
          <p:cNvSpPr txBox="1"/>
          <p:nvPr/>
        </p:nvSpPr>
        <p:spPr>
          <a:xfrm>
            <a:off x="7242048" y="6169152"/>
            <a:ext cx="1609344" cy="369332"/>
          </a:xfrm>
          <a:prstGeom prst="rect">
            <a:avLst/>
          </a:prstGeom>
          <a:noFill/>
        </p:spPr>
        <p:txBody>
          <a:bodyPr wrap="square" rtlCol="0">
            <a:spAutoFit/>
          </a:bodyPr>
          <a:lstStyle/>
          <a:p>
            <a:r>
              <a:rPr lang="pt-PT" dirty="0" smtClean="0">
                <a:solidFill>
                  <a:srgbClr val="00B0F0"/>
                </a:solidFill>
              </a:rPr>
              <a:t>SWICTH</a:t>
            </a:r>
            <a:endParaRPr lang="pt-PT" dirty="0">
              <a:solidFill>
                <a:srgbClr val="00B0F0"/>
              </a:solidFill>
            </a:endParaRPr>
          </a:p>
        </p:txBody>
      </p:sp>
      <p:sp>
        <p:nvSpPr>
          <p:cNvPr id="10" name="CaixaDeTexto 9"/>
          <p:cNvSpPr txBox="1"/>
          <p:nvPr/>
        </p:nvSpPr>
        <p:spPr>
          <a:xfrm>
            <a:off x="3389376" y="6327648"/>
            <a:ext cx="1316736" cy="369332"/>
          </a:xfrm>
          <a:prstGeom prst="rect">
            <a:avLst/>
          </a:prstGeom>
          <a:noFill/>
        </p:spPr>
        <p:txBody>
          <a:bodyPr wrap="square" rtlCol="0">
            <a:spAutoFit/>
          </a:bodyPr>
          <a:lstStyle/>
          <a:p>
            <a:r>
              <a:rPr lang="pt-PT" dirty="0" smtClean="0">
                <a:solidFill>
                  <a:srgbClr val="00B0F0"/>
                </a:solidFill>
              </a:rPr>
              <a:t>ROUTER</a:t>
            </a:r>
            <a:endParaRPr lang="pt-PT" dirty="0">
              <a:solidFill>
                <a:srgbClr val="00B0F0"/>
              </a:solidFill>
            </a:endParaRPr>
          </a:p>
        </p:txBody>
      </p:sp>
      <p:sp>
        <p:nvSpPr>
          <p:cNvPr id="11" name="CaixaDeTexto 10"/>
          <p:cNvSpPr txBox="1"/>
          <p:nvPr/>
        </p:nvSpPr>
        <p:spPr>
          <a:xfrm>
            <a:off x="9717024" y="6278880"/>
            <a:ext cx="1658112" cy="369332"/>
          </a:xfrm>
          <a:prstGeom prst="rect">
            <a:avLst/>
          </a:prstGeom>
          <a:noFill/>
        </p:spPr>
        <p:txBody>
          <a:bodyPr wrap="square" rtlCol="0">
            <a:spAutoFit/>
          </a:bodyPr>
          <a:lstStyle/>
          <a:p>
            <a:r>
              <a:rPr lang="pt-PT" dirty="0" smtClean="0">
                <a:solidFill>
                  <a:srgbClr val="00B0F0"/>
                </a:solidFill>
              </a:rPr>
              <a:t>BRIDGE</a:t>
            </a:r>
            <a:endParaRPr lang="pt-PT" dirty="0">
              <a:solidFill>
                <a:srgbClr val="00B0F0"/>
              </a:solidFill>
            </a:endParaRPr>
          </a:p>
        </p:txBody>
      </p:sp>
      <p:pic>
        <p:nvPicPr>
          <p:cNvPr id="12" name="Imagem 11"/>
          <p:cNvPicPr>
            <a:picLocks noChangeAspect="1"/>
          </p:cNvPicPr>
          <p:nvPr/>
        </p:nvPicPr>
        <p:blipFill>
          <a:blip r:embed="rId5"/>
          <a:stretch>
            <a:fillRect/>
          </a:stretch>
        </p:blipFill>
        <p:spPr>
          <a:xfrm>
            <a:off x="9576816" y="5305806"/>
            <a:ext cx="2511551" cy="1369314"/>
          </a:xfrm>
          <a:prstGeom prst="rect">
            <a:avLst/>
          </a:prstGeom>
        </p:spPr>
      </p:pic>
    </p:spTree>
    <p:extLst>
      <p:ext uri="{BB962C8B-B14F-4D97-AF65-F5344CB8AC3E}">
        <p14:creationId xmlns:p14="http://schemas.microsoft.com/office/powerpoint/2010/main" val="459518974"/>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3913631"/>
          </a:xfrm>
        </p:spPr>
        <p:txBody>
          <a:bodyPr/>
          <a:lstStyle/>
          <a:p>
            <a:r>
              <a:rPr lang="pt-PT" sz="7200" dirty="0" smtClean="0">
                <a:solidFill>
                  <a:srgbClr val="00B0F0"/>
                </a:solidFill>
              </a:rPr>
              <a:t>Equipamentos de Rede Passivos:</a:t>
            </a:r>
            <a:r>
              <a:rPr lang="pt-PT" dirty="0" smtClean="0"/>
              <a:t/>
            </a:r>
            <a:br>
              <a:rPr lang="pt-PT" dirty="0" smtClean="0"/>
            </a:br>
            <a:r>
              <a:rPr lang="pt-PT" dirty="0"/>
              <a:t/>
            </a:r>
            <a:br>
              <a:rPr lang="pt-PT" dirty="0"/>
            </a:br>
            <a:endParaRPr lang="pt-PT" dirty="0"/>
          </a:p>
        </p:txBody>
      </p:sp>
      <p:sp>
        <p:nvSpPr>
          <p:cNvPr id="3" name="Marcador de Posição do Texto 2"/>
          <p:cNvSpPr>
            <a:spLocks noGrp="1"/>
          </p:cNvSpPr>
          <p:nvPr>
            <p:ph type="body" idx="1"/>
          </p:nvPr>
        </p:nvSpPr>
        <p:spPr>
          <a:xfrm>
            <a:off x="0" y="3706368"/>
            <a:ext cx="12192000" cy="3151632"/>
          </a:xfrm>
        </p:spPr>
        <p:txBody>
          <a:bodyPr>
            <a:normAutofit/>
          </a:bodyPr>
          <a:lstStyle/>
          <a:p>
            <a:r>
              <a:rPr lang="pt-PT" sz="1800" b="1" u="sng" dirty="0" smtClean="0">
                <a:solidFill>
                  <a:srgbClr val="00B0F0"/>
                </a:solidFill>
                <a:latin typeface="+mn-lt"/>
              </a:rPr>
              <a:t>Equipamentos Passivos</a:t>
            </a:r>
            <a:r>
              <a:rPr lang="pt-PT" sz="1800" u="sng" dirty="0" smtClean="0">
                <a:solidFill>
                  <a:srgbClr val="00B0F0"/>
                </a:solidFill>
                <a:latin typeface="+mn-lt"/>
              </a:rPr>
              <a:t>:</a:t>
            </a:r>
          </a:p>
          <a:p>
            <a:pPr algn="just"/>
            <a:r>
              <a:rPr lang="pt-PT" sz="1800" dirty="0">
                <a:solidFill>
                  <a:srgbClr val="00B0F0"/>
                </a:solidFill>
                <a:latin typeface="+mn-lt"/>
              </a:rPr>
              <a:t>É um dispositivo simples, adequado a instalações onde a distribuição física é necessária para que a emissão do sinal, seja emitido. </a:t>
            </a:r>
          </a:p>
          <a:p>
            <a:pPr algn="just"/>
            <a:r>
              <a:rPr lang="pt-PT" sz="1800" dirty="0">
                <a:solidFill>
                  <a:srgbClr val="00B0F0"/>
                </a:solidFill>
                <a:latin typeface="+mn-lt"/>
              </a:rPr>
              <a:t>Tais como: </a:t>
            </a:r>
            <a:r>
              <a:rPr lang="pt-PT" sz="1800" u="sng" dirty="0">
                <a:solidFill>
                  <a:srgbClr val="00B0F0"/>
                </a:solidFill>
                <a:latin typeface="+mn-lt"/>
              </a:rPr>
              <a:t>Cabo coaxial/Cabos de Par Trançado/Cabos de Fibra Óptica</a:t>
            </a:r>
            <a:r>
              <a:rPr lang="pt-PT" sz="1800" u="sng" dirty="0" smtClean="0">
                <a:solidFill>
                  <a:srgbClr val="00B0F0"/>
                </a:solidFill>
                <a:latin typeface="+mn-lt"/>
              </a:rPr>
              <a:t>.  </a:t>
            </a:r>
          </a:p>
          <a:p>
            <a:pPr algn="just"/>
            <a:endParaRPr lang="pt-PT" sz="2600" b="1" u="sng" dirty="0" smtClean="0">
              <a:latin typeface="+mn-lt"/>
            </a:endParaRPr>
          </a:p>
          <a:p>
            <a:pPr algn="just"/>
            <a:endParaRPr lang="pt-PT" sz="2600" b="1" u="sng" dirty="0">
              <a:latin typeface="+mn-lt"/>
            </a:endParaRPr>
          </a:p>
          <a:p>
            <a:pPr algn="just"/>
            <a:endParaRPr lang="pt-PT" sz="2600" b="1" u="sng" dirty="0" smtClean="0">
              <a:latin typeface="+mn-lt"/>
            </a:endParaRPr>
          </a:p>
          <a:p>
            <a:pPr algn="just"/>
            <a:endParaRPr lang="pt-PT" sz="2600" dirty="0">
              <a:latin typeface="+mn-lt"/>
            </a:endParaRPr>
          </a:p>
          <a:p>
            <a:endParaRPr lang="pt-PT" dirty="0"/>
          </a:p>
        </p:txBody>
      </p:sp>
      <p:pic>
        <p:nvPicPr>
          <p:cNvPr id="5" name="Imagem 4"/>
          <p:cNvPicPr>
            <a:picLocks noChangeAspect="1"/>
          </p:cNvPicPr>
          <p:nvPr/>
        </p:nvPicPr>
        <p:blipFill>
          <a:blip r:embed="rId2"/>
          <a:stretch>
            <a:fillRect/>
          </a:stretch>
        </p:blipFill>
        <p:spPr>
          <a:xfrm>
            <a:off x="4075938" y="5303520"/>
            <a:ext cx="3409950" cy="902208"/>
          </a:xfrm>
          <a:prstGeom prst="rect">
            <a:avLst/>
          </a:prstGeom>
        </p:spPr>
      </p:pic>
      <p:pic>
        <p:nvPicPr>
          <p:cNvPr id="6" name="Imagem 5"/>
          <p:cNvPicPr>
            <a:picLocks noChangeAspect="1"/>
          </p:cNvPicPr>
          <p:nvPr/>
        </p:nvPicPr>
        <p:blipFill>
          <a:blip r:embed="rId3"/>
          <a:stretch>
            <a:fillRect/>
          </a:stretch>
        </p:blipFill>
        <p:spPr>
          <a:xfrm>
            <a:off x="8546592" y="5238988"/>
            <a:ext cx="3645408" cy="1249680"/>
          </a:xfrm>
          <a:prstGeom prst="rect">
            <a:avLst/>
          </a:prstGeom>
        </p:spPr>
      </p:pic>
      <p:pic>
        <p:nvPicPr>
          <p:cNvPr id="9" name="Imagem 8"/>
          <p:cNvPicPr>
            <a:picLocks noChangeAspect="1"/>
          </p:cNvPicPr>
          <p:nvPr/>
        </p:nvPicPr>
        <p:blipFill>
          <a:blip r:embed="rId4"/>
          <a:stretch>
            <a:fillRect/>
          </a:stretch>
        </p:blipFill>
        <p:spPr>
          <a:xfrm>
            <a:off x="0" y="5571744"/>
            <a:ext cx="3706368" cy="940569"/>
          </a:xfrm>
          <a:prstGeom prst="rect">
            <a:avLst/>
          </a:prstGeom>
        </p:spPr>
      </p:pic>
      <p:sp>
        <p:nvSpPr>
          <p:cNvPr id="4" name="CaixaDeTexto 3"/>
          <p:cNvSpPr txBox="1"/>
          <p:nvPr/>
        </p:nvSpPr>
        <p:spPr>
          <a:xfrm>
            <a:off x="3925824" y="6327647"/>
            <a:ext cx="3279648" cy="369332"/>
          </a:xfrm>
          <a:prstGeom prst="rect">
            <a:avLst/>
          </a:prstGeom>
          <a:noFill/>
        </p:spPr>
        <p:txBody>
          <a:bodyPr wrap="square" rtlCol="0">
            <a:spAutoFit/>
          </a:bodyPr>
          <a:lstStyle/>
          <a:p>
            <a:pPr algn="ctr"/>
            <a:r>
              <a:rPr lang="pt-PT" dirty="0" smtClean="0">
                <a:solidFill>
                  <a:srgbClr val="00B0F0"/>
                </a:solidFill>
              </a:rPr>
              <a:t>CABO DE PAR TRANÇADO</a:t>
            </a:r>
            <a:endParaRPr lang="pt-PT" dirty="0">
              <a:solidFill>
                <a:srgbClr val="00B0F0"/>
              </a:solidFill>
            </a:endParaRPr>
          </a:p>
        </p:txBody>
      </p:sp>
      <p:sp>
        <p:nvSpPr>
          <p:cNvPr id="7" name="CaixaDeTexto 6"/>
          <p:cNvSpPr txBox="1"/>
          <p:nvPr/>
        </p:nvSpPr>
        <p:spPr>
          <a:xfrm>
            <a:off x="8753856" y="6512313"/>
            <a:ext cx="3188208" cy="369332"/>
          </a:xfrm>
          <a:prstGeom prst="rect">
            <a:avLst/>
          </a:prstGeom>
          <a:noFill/>
        </p:spPr>
        <p:txBody>
          <a:bodyPr wrap="square" rtlCol="0">
            <a:spAutoFit/>
          </a:bodyPr>
          <a:lstStyle/>
          <a:p>
            <a:pPr algn="ctr"/>
            <a:r>
              <a:rPr lang="pt-PT" dirty="0" smtClean="0">
                <a:solidFill>
                  <a:srgbClr val="00B0F0"/>
                </a:solidFill>
              </a:rPr>
              <a:t>FIBRA ÓPTICA</a:t>
            </a:r>
            <a:endParaRPr lang="pt-PT" dirty="0">
              <a:solidFill>
                <a:srgbClr val="00B0F0"/>
              </a:solidFill>
            </a:endParaRPr>
          </a:p>
        </p:txBody>
      </p:sp>
      <p:sp>
        <p:nvSpPr>
          <p:cNvPr id="8" name="CaixaDeTexto 7"/>
          <p:cNvSpPr txBox="1"/>
          <p:nvPr/>
        </p:nvSpPr>
        <p:spPr>
          <a:xfrm>
            <a:off x="621792" y="6512313"/>
            <a:ext cx="2438400" cy="369332"/>
          </a:xfrm>
          <a:prstGeom prst="rect">
            <a:avLst/>
          </a:prstGeom>
          <a:noFill/>
        </p:spPr>
        <p:txBody>
          <a:bodyPr wrap="square" rtlCol="0">
            <a:spAutoFit/>
          </a:bodyPr>
          <a:lstStyle/>
          <a:p>
            <a:r>
              <a:rPr lang="pt-PT" dirty="0" smtClean="0">
                <a:solidFill>
                  <a:srgbClr val="00B0F0"/>
                </a:solidFill>
              </a:rPr>
              <a:t>CABO COAXIAL</a:t>
            </a:r>
            <a:endParaRPr lang="pt-PT" dirty="0">
              <a:solidFill>
                <a:srgbClr val="00B0F0"/>
              </a:solidFill>
            </a:endParaRPr>
          </a:p>
        </p:txBody>
      </p:sp>
    </p:spTree>
    <p:extLst>
      <p:ext uri="{BB962C8B-B14F-4D97-AF65-F5344CB8AC3E}">
        <p14:creationId xmlns:p14="http://schemas.microsoft.com/office/powerpoint/2010/main" val="1813849485"/>
      </p:ext>
    </p:extLst>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9980613" cy="4777380"/>
          </a:xfrm>
        </p:spPr>
        <p:txBody>
          <a:bodyPr/>
          <a:lstStyle/>
          <a:p>
            <a:r>
              <a:rPr lang="pt-PT" dirty="0" smtClean="0">
                <a:solidFill>
                  <a:srgbClr val="00B0F0"/>
                </a:solidFill>
              </a:rPr>
              <a:t>TIPOS DE REDES:</a:t>
            </a:r>
            <a:br>
              <a:rPr lang="pt-PT" dirty="0" smtClean="0">
                <a:solidFill>
                  <a:srgbClr val="00B0F0"/>
                </a:solidFill>
              </a:rPr>
            </a:br>
            <a:r>
              <a:rPr lang="pt-PT" dirty="0" smtClean="0">
                <a:solidFill>
                  <a:srgbClr val="00B0F0"/>
                </a:solidFill>
              </a:rPr>
              <a:t/>
            </a:r>
            <a:br>
              <a:rPr lang="pt-PT" dirty="0" smtClean="0">
                <a:solidFill>
                  <a:srgbClr val="00B0F0"/>
                </a:solidFill>
              </a:rPr>
            </a:br>
            <a:endParaRPr lang="pt-PT" dirty="0">
              <a:solidFill>
                <a:srgbClr val="00B0F0"/>
              </a:solidFill>
            </a:endParaRPr>
          </a:p>
        </p:txBody>
      </p:sp>
      <p:sp>
        <p:nvSpPr>
          <p:cNvPr id="3" name="Marcador de Posição do Texto 2"/>
          <p:cNvSpPr>
            <a:spLocks noGrp="1"/>
          </p:cNvSpPr>
          <p:nvPr>
            <p:ph type="body" idx="1"/>
          </p:nvPr>
        </p:nvSpPr>
        <p:spPr>
          <a:xfrm>
            <a:off x="0" y="5059680"/>
            <a:ext cx="12192001" cy="1816608"/>
          </a:xfrm>
        </p:spPr>
        <p:txBody>
          <a:bodyPr/>
          <a:lstStyle/>
          <a:p>
            <a:r>
              <a:rPr lang="pt-PT" dirty="0" smtClean="0"/>
              <a:t>-LAN.</a:t>
            </a:r>
          </a:p>
          <a:p>
            <a:r>
              <a:rPr lang="pt-PT" dirty="0" smtClean="0"/>
              <a:t>-MAN.</a:t>
            </a:r>
          </a:p>
          <a:p>
            <a:r>
              <a:rPr lang="pt-PT" dirty="0" smtClean="0"/>
              <a:t>-WAN.</a:t>
            </a:r>
            <a:endParaRPr lang="pt-PT" dirty="0"/>
          </a:p>
        </p:txBody>
      </p:sp>
    </p:spTree>
    <p:extLst>
      <p:ext uri="{BB962C8B-B14F-4D97-AF65-F5344CB8AC3E}">
        <p14:creationId xmlns:p14="http://schemas.microsoft.com/office/powerpoint/2010/main" val="3183887220"/>
      </p:ext>
    </p:extLst>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1999" cy="1853248"/>
          </a:xfrm>
        </p:spPr>
        <p:txBody>
          <a:bodyPr/>
          <a:lstStyle/>
          <a:p>
            <a:r>
              <a:rPr lang="pt-PT" dirty="0" smtClean="0">
                <a:solidFill>
                  <a:srgbClr val="00B0F0"/>
                </a:solidFill>
              </a:rPr>
              <a:t>LAN:</a:t>
            </a:r>
            <a:endParaRPr lang="pt-PT" dirty="0">
              <a:solidFill>
                <a:srgbClr val="00B0F0"/>
              </a:solidFill>
            </a:endParaRPr>
          </a:p>
        </p:txBody>
      </p:sp>
      <p:sp>
        <p:nvSpPr>
          <p:cNvPr id="3" name="Marcador de Posição de Conteúdo 2"/>
          <p:cNvSpPr>
            <a:spLocks noGrp="1"/>
          </p:cNvSpPr>
          <p:nvPr>
            <p:ph idx="1"/>
          </p:nvPr>
        </p:nvSpPr>
        <p:spPr>
          <a:xfrm>
            <a:off x="-1" y="682752"/>
            <a:ext cx="12191999" cy="6175248"/>
          </a:xfrm>
        </p:spPr>
        <p:txBody>
          <a:bodyPr/>
          <a:lstStyle/>
          <a:p>
            <a:r>
              <a:rPr lang="pt-PT" sz="3600" dirty="0" smtClean="0">
                <a:solidFill>
                  <a:srgbClr val="00B0F0"/>
                </a:solidFill>
                <a:latin typeface="Calibri" panose="020F0502020204030204" pitchFamily="34" charset="0"/>
              </a:rPr>
              <a:t>-</a:t>
            </a:r>
            <a:r>
              <a:rPr lang="pt-PT" sz="3600" u="sng" dirty="0" smtClean="0">
                <a:solidFill>
                  <a:srgbClr val="00B0F0"/>
                </a:solidFill>
                <a:latin typeface="Calibri" panose="020F0502020204030204" pitchFamily="34" charset="0"/>
              </a:rPr>
              <a:t>LAN</a:t>
            </a:r>
            <a:r>
              <a:rPr lang="pt-PT" sz="3600" dirty="0" smtClean="0">
                <a:solidFill>
                  <a:srgbClr val="00B0F0"/>
                </a:solidFill>
                <a:latin typeface="Calibri" panose="020F0502020204030204" pitchFamily="34" charset="0"/>
              </a:rPr>
              <a:t> </a:t>
            </a:r>
            <a:r>
              <a:rPr lang="pt-PT" dirty="0" smtClean="0">
                <a:solidFill>
                  <a:srgbClr val="00B0F0"/>
                </a:solidFill>
                <a:latin typeface="Calibri" panose="020F0502020204030204" pitchFamily="34" charset="0"/>
              </a:rPr>
              <a:t>:</a:t>
            </a:r>
            <a:r>
              <a:rPr lang="pt-PT" dirty="0" smtClean="0">
                <a:solidFill>
                  <a:srgbClr val="00B0F0"/>
                </a:solidFill>
                <a:latin typeface="Times New Roman" panose="02020603050405020304" pitchFamily="18" charset="0"/>
              </a:rPr>
              <a:t> LOCAL ÁREA NETWORK (EM PORTUGUÊS, REDE LOCAL) E REPRESENTA UM GRUPO DE COMPUTADORES QUE PERTENCEM A UMA MESMA ORGANIZAÇÃO E QUE ESTÃO CONECTADOS ENTRE ELES, NUMA PEQUENA ÁREA GEOGRÁFICA, POR MEIO DE UMA REDE, FREQUENTEMENTE ATRAVÉS DE UMA MESMA TECNOLOGIA (A MAIS USADA É A ETHERNET). </a:t>
            </a:r>
          </a:p>
          <a:p>
            <a:r>
              <a:rPr lang="pt-PT" dirty="0" smtClean="0">
                <a:solidFill>
                  <a:srgbClr val="00B0F0"/>
                </a:solidFill>
                <a:latin typeface="Times New Roman" panose="02020603050405020304" pitchFamily="18" charset="0"/>
              </a:rPr>
              <a:t>UMA</a:t>
            </a:r>
            <a:r>
              <a:rPr lang="pt-PT" b="1" dirty="0" smtClean="0">
                <a:solidFill>
                  <a:srgbClr val="00B0F0"/>
                </a:solidFill>
                <a:latin typeface="Times New Roman" panose="02020603050405020304" pitchFamily="18" charset="0"/>
              </a:rPr>
              <a:t> LAN:</a:t>
            </a:r>
            <a:r>
              <a:rPr lang="pt-PT" dirty="0" smtClean="0">
                <a:solidFill>
                  <a:srgbClr val="00B0F0"/>
                </a:solidFill>
                <a:latin typeface="Times New Roman" panose="02020603050405020304" pitchFamily="18" charset="0"/>
              </a:rPr>
              <a:t> REPRESENTA UMA REDE EM SUA FORMA MAIS SIMPLES.</a:t>
            </a:r>
          </a:p>
          <a:p>
            <a:r>
              <a:rPr lang="pt-PT" dirty="0" smtClean="0">
                <a:latin typeface="Times New Roman" panose="02020603050405020304" pitchFamily="18" charset="0"/>
              </a:rPr>
              <a:t> </a:t>
            </a:r>
            <a:r>
              <a:rPr lang="pt-PT" dirty="0" smtClean="0">
                <a:solidFill>
                  <a:srgbClr val="00B0F0"/>
                </a:solidFill>
                <a:latin typeface="Times New Roman" panose="02020603050405020304" pitchFamily="18" charset="0"/>
              </a:rPr>
              <a:t>A VELOCIDADE DE TRANSFERÊNCIA DE DADOS DE UMA REDE LOCAL VARIA DE 10 MBPS (PARA UMA REDE ETHERNET, POR EXEMPLO) A 1 GBPS (EM FDDI OU GIGABIT ETHERNET, POR EXEMPLO).</a:t>
            </a:r>
          </a:p>
          <a:p>
            <a:r>
              <a:rPr lang="pt-PT" dirty="0" smtClean="0">
                <a:solidFill>
                  <a:srgbClr val="00B0F0"/>
                </a:solidFill>
                <a:latin typeface="Times New Roman" panose="02020603050405020304" pitchFamily="18" charset="0"/>
              </a:rPr>
              <a:t> A DIMENSÃO DE UMA REDE LOCAL PODE ATINGIR ATÉ 100 OU MESMO 1.000 UTILIZADORES. </a:t>
            </a:r>
          </a:p>
          <a:p>
            <a:r>
              <a:rPr lang="pt-PT" dirty="0" smtClean="0">
                <a:solidFill>
                  <a:srgbClr val="00B0F0"/>
                </a:solidFill>
                <a:latin typeface="Times New Roman" panose="02020603050405020304" pitchFamily="18" charset="0"/>
              </a:rPr>
              <a:t>AMPLIANDO O CONTEXTO DA DEFINIÇÃO AOS SERVIÇOS OFERECIDOS PELA REDE LOCAL, PODEMOS DISTINGUIR DOIS MODOS DE FUNCIONAMENTO, EM UM AMBIENTE DE IGUAL PARA IGUAL (PONTO A PONTO), NO QUAL NÃO HÁ UM COMPUTADOR CENTRAL E CADA COMPUTADOR TEM UM PAPEL SIMILAR NUM AMBIENTE CLIENTE/SERVIDOR, NO QUAL UM COMPUTADOR CENTRAL FORNECE SERVIÇOS DE REDE AOS UTILIZADORES.</a:t>
            </a:r>
          </a:p>
          <a:p>
            <a:endParaRPr lang="pt-PT" dirty="0">
              <a:latin typeface="Times New Roman" panose="02020603050405020304" pitchFamily="18" charset="0"/>
            </a:endParaRPr>
          </a:p>
          <a:p>
            <a:endParaRPr lang="pt-PT" dirty="0"/>
          </a:p>
        </p:txBody>
      </p:sp>
      <p:pic>
        <p:nvPicPr>
          <p:cNvPr id="5" name="Imagem 4"/>
          <p:cNvPicPr>
            <a:picLocks noChangeAspect="1"/>
          </p:cNvPicPr>
          <p:nvPr/>
        </p:nvPicPr>
        <p:blipFill>
          <a:blip r:embed="rId2"/>
          <a:stretch>
            <a:fillRect/>
          </a:stretch>
        </p:blipFill>
        <p:spPr>
          <a:xfrm>
            <a:off x="8692896" y="5508510"/>
            <a:ext cx="3499102" cy="1349490"/>
          </a:xfrm>
          <a:prstGeom prst="rect">
            <a:avLst/>
          </a:prstGeom>
        </p:spPr>
      </p:pic>
    </p:spTree>
    <p:extLst>
      <p:ext uri="{BB962C8B-B14F-4D97-AF65-F5344CB8AC3E}">
        <p14:creationId xmlns:p14="http://schemas.microsoft.com/office/powerpoint/2010/main" val="2116230711"/>
      </p:ext>
    </p:extLst>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1999" cy="1524000"/>
          </a:xfrm>
        </p:spPr>
        <p:txBody>
          <a:bodyPr/>
          <a:lstStyle/>
          <a:p>
            <a:r>
              <a:rPr lang="pt-PT" dirty="0" smtClean="0">
                <a:solidFill>
                  <a:srgbClr val="00B0F0"/>
                </a:solidFill>
              </a:rPr>
              <a:t>-MAN:</a:t>
            </a:r>
            <a:endParaRPr lang="pt-PT" dirty="0">
              <a:solidFill>
                <a:srgbClr val="00B0F0"/>
              </a:solidFill>
            </a:endParaRPr>
          </a:p>
        </p:txBody>
      </p:sp>
      <p:sp>
        <p:nvSpPr>
          <p:cNvPr id="3" name="Marcador de Posição de Conteúdo 2"/>
          <p:cNvSpPr>
            <a:spLocks noGrp="1"/>
          </p:cNvSpPr>
          <p:nvPr>
            <p:ph idx="1"/>
          </p:nvPr>
        </p:nvSpPr>
        <p:spPr>
          <a:xfrm>
            <a:off x="0" y="1719072"/>
            <a:ext cx="12191999" cy="5138929"/>
          </a:xfrm>
        </p:spPr>
        <p:txBody>
          <a:bodyPr/>
          <a:lstStyle/>
          <a:p>
            <a:pPr algn="just"/>
            <a:r>
              <a:rPr lang="pt-PT" u="sng" dirty="0" smtClean="0">
                <a:solidFill>
                  <a:srgbClr val="00B0F0"/>
                </a:solidFill>
                <a:latin typeface="Calibri" panose="020F0502020204030204" pitchFamily="34" charset="0"/>
              </a:rPr>
              <a:t>MAN</a:t>
            </a:r>
            <a:r>
              <a:rPr lang="pt-PT" dirty="0" smtClean="0">
                <a:solidFill>
                  <a:srgbClr val="00B0F0"/>
                </a:solidFill>
                <a:latin typeface="Calibri" panose="020F0502020204030204" pitchFamily="34" charset="0"/>
              </a:rPr>
              <a:t>- </a:t>
            </a:r>
            <a:r>
              <a:rPr lang="pt-PT" dirty="0" smtClean="0">
                <a:solidFill>
                  <a:srgbClr val="00B0F0"/>
                </a:solidFill>
                <a:latin typeface="Times New Roman" panose="02020603050405020304" pitchFamily="18" charset="0"/>
              </a:rPr>
              <a:t>METROPOLITAN ÁREA NETWORK OU REDES METROPOLITANAS: INTERLIGAM VÁRIAS LAN GEOGRAFICAMENTE PRÓXIMAS (NO MÁXIMO, HÁ ALGUMAS DEZENAS DE QUILÔMETROS) COM DÉBITOS IMPORTANTES. ASSIM, UMA MAN PERMITE COMUNICAR DOIS PONTOS COMO SE AMBOS FIZESSEM PARTE DE UMA MESMA REDE LOCAL. UMA MAN É FORMADA POR ROUTERS OU SWITCHES INTERLIGADOS POR CONEXÕES DE DÉBITO ELEVADO (EM GERAL, EM FIBRA ÓTICA).</a:t>
            </a:r>
          </a:p>
          <a:p>
            <a:pPr algn="just"/>
            <a:endParaRPr lang="pt-PT" dirty="0" smtClean="0">
              <a:solidFill>
                <a:srgbClr val="00B0F0"/>
              </a:solidFill>
              <a:latin typeface="Times New Roman" panose="02020603050405020304" pitchFamily="18" charset="0"/>
            </a:endParaRPr>
          </a:p>
          <a:p>
            <a:pPr algn="just"/>
            <a:endParaRPr lang="pt-PT" dirty="0">
              <a:solidFill>
                <a:srgbClr val="00B0F0"/>
              </a:solidFill>
              <a:latin typeface="Times New Roman" panose="02020603050405020304" pitchFamily="18" charset="0"/>
            </a:endParaRPr>
          </a:p>
          <a:p>
            <a:endParaRPr lang="pt-PT" dirty="0">
              <a:latin typeface="Times New Roman" panose="02020603050405020304" pitchFamily="18" charset="0"/>
            </a:endParaRPr>
          </a:p>
          <a:p>
            <a:endParaRPr lang="pt-PT" dirty="0">
              <a:latin typeface="Times New Roman" panose="02020603050405020304" pitchFamily="18" charset="0"/>
            </a:endParaRPr>
          </a:p>
          <a:p>
            <a:endParaRPr lang="pt-PT" dirty="0"/>
          </a:p>
        </p:txBody>
      </p:sp>
      <p:pic>
        <p:nvPicPr>
          <p:cNvPr id="5" name="Imagem 4"/>
          <p:cNvPicPr>
            <a:picLocks noChangeAspect="1"/>
          </p:cNvPicPr>
          <p:nvPr/>
        </p:nvPicPr>
        <p:blipFill>
          <a:blip r:embed="rId2"/>
          <a:stretch>
            <a:fillRect/>
          </a:stretch>
        </p:blipFill>
        <p:spPr>
          <a:xfrm>
            <a:off x="3573018" y="4000500"/>
            <a:ext cx="6240780" cy="2857500"/>
          </a:xfrm>
          <a:prstGeom prst="rect">
            <a:avLst/>
          </a:prstGeom>
        </p:spPr>
      </p:pic>
    </p:spTree>
    <p:extLst>
      <p:ext uri="{BB962C8B-B14F-4D97-AF65-F5344CB8AC3E}">
        <p14:creationId xmlns:p14="http://schemas.microsoft.com/office/powerpoint/2010/main" val="1676822844"/>
      </p:ext>
    </p:extLst>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153" y="12192"/>
            <a:ext cx="12191999" cy="1853248"/>
          </a:xfrm>
        </p:spPr>
        <p:txBody>
          <a:bodyPr/>
          <a:lstStyle/>
          <a:p>
            <a:r>
              <a:rPr lang="pt-PT" dirty="0" smtClean="0">
                <a:solidFill>
                  <a:srgbClr val="00B0F0"/>
                </a:solidFill>
              </a:rPr>
              <a:t>WAN:</a:t>
            </a:r>
            <a:endParaRPr lang="pt-PT" dirty="0">
              <a:solidFill>
                <a:srgbClr val="00B0F0"/>
              </a:solidFill>
            </a:endParaRPr>
          </a:p>
        </p:txBody>
      </p:sp>
      <p:sp>
        <p:nvSpPr>
          <p:cNvPr id="3" name="Marcador de Posição de Conteúdo 2"/>
          <p:cNvSpPr>
            <a:spLocks noGrp="1"/>
          </p:cNvSpPr>
          <p:nvPr>
            <p:ph idx="1"/>
          </p:nvPr>
        </p:nvSpPr>
        <p:spPr>
          <a:xfrm>
            <a:off x="0" y="1853248"/>
            <a:ext cx="12191999" cy="5004752"/>
          </a:xfrm>
        </p:spPr>
        <p:txBody>
          <a:bodyPr/>
          <a:lstStyle/>
          <a:p>
            <a:pPr algn="just"/>
            <a:r>
              <a:rPr lang="pt-PT" dirty="0" smtClean="0">
                <a:solidFill>
                  <a:srgbClr val="00B0F0"/>
                </a:solidFill>
                <a:latin typeface="Calibri" panose="020F0502020204030204" pitchFamily="34" charset="0"/>
              </a:rPr>
              <a:t>-</a:t>
            </a:r>
            <a:r>
              <a:rPr lang="pt-PT" u="sng" dirty="0" smtClean="0">
                <a:solidFill>
                  <a:srgbClr val="00B0F0"/>
                </a:solidFill>
                <a:latin typeface="Calibri" panose="020F0502020204030204" pitchFamily="34" charset="0"/>
              </a:rPr>
              <a:t>WAN</a:t>
            </a:r>
            <a:r>
              <a:rPr lang="pt-PT" dirty="0" smtClean="0">
                <a:solidFill>
                  <a:srgbClr val="00B0F0"/>
                </a:solidFill>
                <a:latin typeface="Times New Roman" panose="02020603050405020304" pitchFamily="18" charset="0"/>
              </a:rPr>
              <a:t> :WIDE ÁREA NETWORK OU REDE VASTA-CONECTA VÁRIAS LANS ENTRE SI, ATRAVÉS DE GRANDES DISTÂNCIAS GEOGRÁFICAS.</a:t>
            </a:r>
          </a:p>
          <a:p>
            <a:pPr algn="just"/>
            <a:r>
              <a:rPr lang="pt-PT" dirty="0" smtClean="0">
                <a:solidFill>
                  <a:srgbClr val="00B0F0"/>
                </a:solidFill>
                <a:latin typeface="Times New Roman" panose="02020603050405020304" pitchFamily="18" charset="0"/>
              </a:rPr>
              <a:t>AS WAN FUNCIONAM GRAÇAS A ROUTERS QUE PERMITEM ESCOLHER O TRAJETO MAIS ADEQUADO PARA ATINGIR UM PONTO (NÓ) DA REDE.</a:t>
            </a:r>
          </a:p>
          <a:p>
            <a:pPr algn="just"/>
            <a:r>
              <a:rPr lang="pt-PT" dirty="0" smtClean="0">
                <a:solidFill>
                  <a:srgbClr val="00B0F0"/>
                </a:solidFill>
                <a:latin typeface="Times New Roman" panose="02020603050405020304" pitchFamily="18" charset="0"/>
              </a:rPr>
              <a:t> O MAIS CONHECIDO DOS WAN É A INTERNET.</a:t>
            </a:r>
          </a:p>
          <a:p>
            <a:endParaRPr lang="pt-PT" dirty="0"/>
          </a:p>
        </p:txBody>
      </p:sp>
      <p:pic>
        <p:nvPicPr>
          <p:cNvPr id="4" name="Imagem 3"/>
          <p:cNvPicPr>
            <a:picLocks noChangeAspect="1"/>
          </p:cNvPicPr>
          <p:nvPr/>
        </p:nvPicPr>
        <p:blipFill>
          <a:blip r:embed="rId2"/>
          <a:stretch>
            <a:fillRect/>
          </a:stretch>
        </p:blipFill>
        <p:spPr>
          <a:xfrm>
            <a:off x="6291071" y="3620262"/>
            <a:ext cx="5900928" cy="3237738"/>
          </a:xfrm>
          <a:prstGeom prst="rect">
            <a:avLst/>
          </a:prstGeom>
        </p:spPr>
      </p:pic>
    </p:spTree>
    <p:extLst>
      <p:ext uri="{BB962C8B-B14F-4D97-AF65-F5344CB8AC3E}">
        <p14:creationId xmlns:p14="http://schemas.microsoft.com/office/powerpoint/2010/main" val="661478485"/>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0668000" cy="2368627"/>
          </a:xfrm>
        </p:spPr>
        <p:txBody>
          <a:bodyPr/>
          <a:lstStyle/>
          <a:p>
            <a:r>
              <a:rPr lang="pt-PT" dirty="0" smtClean="0">
                <a:solidFill>
                  <a:srgbClr val="00B0F0"/>
                </a:solidFill>
              </a:rPr>
              <a:t>Categorias:</a:t>
            </a:r>
            <a:endParaRPr lang="pt-PT" dirty="0">
              <a:solidFill>
                <a:srgbClr val="00B0F0"/>
              </a:solidFill>
            </a:endParaRPr>
          </a:p>
        </p:txBody>
      </p:sp>
      <p:sp>
        <p:nvSpPr>
          <p:cNvPr id="3" name="Subtítulo 2"/>
          <p:cNvSpPr>
            <a:spLocks noGrp="1"/>
          </p:cNvSpPr>
          <p:nvPr>
            <p:ph type="subTitle" idx="1"/>
          </p:nvPr>
        </p:nvSpPr>
        <p:spPr>
          <a:xfrm>
            <a:off x="99152" y="4226059"/>
            <a:ext cx="12092848" cy="2527281"/>
          </a:xfrm>
        </p:spPr>
        <p:txBody>
          <a:bodyPr>
            <a:normAutofit/>
          </a:bodyPr>
          <a:lstStyle/>
          <a:p>
            <a:pPr algn="l"/>
            <a:r>
              <a:rPr lang="pt-PT" sz="1800" b="1" u="sng" dirty="0" smtClean="0">
                <a:solidFill>
                  <a:srgbClr val="00B0F0"/>
                </a:solidFill>
              </a:rPr>
              <a:t>Categorias 1 </a:t>
            </a:r>
            <a:r>
              <a:rPr lang="pt-PT" sz="1800" b="1" u="sng" dirty="0">
                <a:solidFill>
                  <a:srgbClr val="00B0F0"/>
                </a:solidFill>
              </a:rPr>
              <a:t>e 2</a:t>
            </a:r>
            <a:r>
              <a:rPr lang="pt-PT" sz="1800" dirty="0">
                <a:solidFill>
                  <a:srgbClr val="00B0F0"/>
                </a:solidFill>
              </a:rPr>
              <a:t>: Estas duas categorias de cabos não são mais reconhecidas pela TIA (Telecommunications Industry Association), que é a responsável pela definição dos padrões de cabos. Elas foram usadas </a:t>
            </a:r>
            <a:r>
              <a:rPr lang="pt-PT" sz="1800" dirty="0">
                <a:solidFill>
                  <a:srgbClr val="00B0F0"/>
                </a:solidFill>
                <a:latin typeface="Cambria" panose="02040503050406030204" pitchFamily="18" charset="0"/>
              </a:rPr>
              <a:t>no</a:t>
            </a:r>
            <a:r>
              <a:rPr lang="pt-PT" sz="1800" dirty="0">
                <a:solidFill>
                  <a:srgbClr val="00B0F0"/>
                </a:solidFill>
              </a:rPr>
              <a:t> passado em instalações telefônicas e os cabos de categoria 2 chegaram a ser usados em redes Arcnet de 2.5 megabits e redes Token Ring de 4 megabits, mas não são adequados para uso em redes </a:t>
            </a:r>
            <a:r>
              <a:rPr lang="pt-PT" sz="1800" dirty="0" smtClean="0">
                <a:solidFill>
                  <a:srgbClr val="00B0F0"/>
                </a:solidFill>
              </a:rPr>
              <a:t>Ethernet</a:t>
            </a:r>
            <a:r>
              <a:rPr lang="pt-PT" sz="2000" dirty="0" smtClean="0">
                <a:solidFill>
                  <a:srgbClr val="00B0F0"/>
                </a:solidFill>
              </a:rPr>
              <a:t>.</a:t>
            </a:r>
            <a:endParaRPr lang="pt-PT" sz="2000" dirty="0">
              <a:solidFill>
                <a:srgbClr val="00B0F0"/>
              </a:solidFill>
            </a:endParaRPr>
          </a:p>
        </p:txBody>
      </p:sp>
    </p:spTree>
    <p:extLst>
      <p:ext uri="{BB962C8B-B14F-4D97-AF65-F5344CB8AC3E}">
        <p14:creationId xmlns:p14="http://schemas.microsoft.com/office/powerpoint/2010/main" val="2199286889"/>
      </p:ext>
    </p:extLst>
  </p:cSld>
  <p:clrMapOvr>
    <a:masterClrMapping/>
  </p:clrMapOvr>
  <p:transition spd="slow">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1690688"/>
          </a:xfrm>
        </p:spPr>
        <p:txBody>
          <a:bodyPr/>
          <a:lstStyle/>
          <a:p>
            <a:pPr algn="ctr"/>
            <a:r>
              <a:rPr lang="pt-PT" sz="6000" dirty="0" smtClean="0">
                <a:solidFill>
                  <a:srgbClr val="00B0F0"/>
                </a:solidFill>
              </a:rPr>
              <a:t>Categorias</a:t>
            </a:r>
            <a:r>
              <a:rPr lang="pt-PT" dirty="0" smtClean="0">
                <a:solidFill>
                  <a:srgbClr val="00B0F0"/>
                </a:solidFill>
              </a:rPr>
              <a:t>:</a:t>
            </a:r>
            <a:endParaRPr lang="pt-PT" dirty="0">
              <a:solidFill>
                <a:srgbClr val="00B0F0"/>
              </a:solidFill>
            </a:endParaRPr>
          </a:p>
        </p:txBody>
      </p:sp>
      <p:sp>
        <p:nvSpPr>
          <p:cNvPr id="3" name="Marcador de Posição de Conteúdo 2"/>
          <p:cNvSpPr>
            <a:spLocks noGrp="1"/>
          </p:cNvSpPr>
          <p:nvPr>
            <p:ph idx="1"/>
          </p:nvPr>
        </p:nvSpPr>
        <p:spPr>
          <a:xfrm>
            <a:off x="0" y="2767584"/>
            <a:ext cx="12192000" cy="4090415"/>
          </a:xfrm>
        </p:spPr>
        <p:txBody>
          <a:bodyPr>
            <a:noAutofit/>
          </a:bodyPr>
          <a:lstStyle/>
          <a:p>
            <a:r>
              <a:rPr lang="pt-PT" sz="1800" b="1" u="sng" dirty="0" smtClean="0">
                <a:solidFill>
                  <a:srgbClr val="00B0F0"/>
                </a:solidFill>
                <a:latin typeface="+mn-lt"/>
              </a:rPr>
              <a:t>CATEGORIA 3</a:t>
            </a:r>
            <a:r>
              <a:rPr lang="pt-PT" sz="1800" dirty="0" smtClean="0">
                <a:solidFill>
                  <a:srgbClr val="00B0F0"/>
                </a:solidFill>
                <a:latin typeface="+mn-lt"/>
              </a:rPr>
              <a:t>: ESTE FOI O PRIMEIRO PADRÃO DE CABOS DE PAR TRANÇADO DESENVOLVIDO ESPECIALMENTE PARA USO EM REDES. O PADRÃO É CERTIFICADO PARA SINALIZAÇÃO DE ATÉ 16 MHZ, O QUE PERMITIU SEU USO NO PADRÃO 10BASE-T, QUE É O PADRÃO DE REDES ETHERNET DE 10 MEGABITS PARA CABOS DE PAR TRANÇADO. EXISTIU AINDA UM PADRÃO DE 100 MEGABITS PARA CABOS DE CATEGORIA 3, O 100BASE-T4 (VEJA MEU ARTIGO SOBRE OS PADRÕES ETHERNET DE 10 E 100 MEGABITS), MAS ELE É POUCO USADO E NÃO É SUPORTADO POR TODAS AS PLACAS DE REDE.</a:t>
            </a:r>
          </a:p>
          <a:p>
            <a:r>
              <a:rPr lang="pt-PT" sz="1800" dirty="0" smtClean="0">
                <a:solidFill>
                  <a:srgbClr val="00B0F0"/>
                </a:solidFill>
                <a:latin typeface="+mn-lt"/>
              </a:rPr>
              <a:t>A PRINCIPAL DIFERENÇA DO CABO DE CATEGORIA 3 PARA OS OBSOLETOS CABOS DE CATEGORIA 1 E 2 É O ENTRANÇAMENTO DOS PARES DE CABOS. ENQUANTO NOS CABOS 1 E 2 NÃO EXISTE UM PADRÃO DEFINIDO, OS CABOS DE CATEGORIA 3 (ASSIM COMO OS DE CATEGORIA 4 E 5) POSSUEM PELO MENOS 24 TRANÇAS POR METRO E, POR ISSO, SÃO MUITO MAIS RESISTENTES A RUÍDOS EXTERNOS. CADA PAR DE CABOS TEM UM NÚMERO DIFERENTE DE TRANÇAS POR METRO, O QUE ATENUA AS INTERFERÊNCIAS ENTRE OS PARES DE CABOS.</a:t>
            </a:r>
            <a:endParaRPr lang="pt-PT" sz="1800" dirty="0">
              <a:solidFill>
                <a:srgbClr val="00B0F0"/>
              </a:solidFill>
              <a:latin typeface="+mn-lt"/>
            </a:endParaRPr>
          </a:p>
        </p:txBody>
      </p:sp>
    </p:spTree>
    <p:extLst>
      <p:ext uri="{BB962C8B-B14F-4D97-AF65-F5344CB8AC3E}">
        <p14:creationId xmlns:p14="http://schemas.microsoft.com/office/powerpoint/2010/main" val="4091088883"/>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0668000" cy="3106757"/>
          </a:xfrm>
        </p:spPr>
        <p:txBody>
          <a:bodyPr/>
          <a:lstStyle/>
          <a:p>
            <a:r>
              <a:rPr lang="pt-PT" dirty="0" smtClean="0">
                <a:solidFill>
                  <a:srgbClr val="00B0F0"/>
                </a:solidFill>
              </a:rPr>
              <a:t>Categorias:</a:t>
            </a:r>
            <a:endParaRPr lang="pt-PT" dirty="0">
              <a:solidFill>
                <a:srgbClr val="00B0F0"/>
              </a:solidFill>
            </a:endParaRPr>
          </a:p>
        </p:txBody>
      </p:sp>
      <p:sp>
        <p:nvSpPr>
          <p:cNvPr id="3" name="Subtítulo 2"/>
          <p:cNvSpPr>
            <a:spLocks noGrp="1"/>
          </p:cNvSpPr>
          <p:nvPr>
            <p:ph type="subTitle" idx="1"/>
          </p:nvPr>
        </p:nvSpPr>
        <p:spPr>
          <a:xfrm>
            <a:off x="0" y="3950209"/>
            <a:ext cx="11938612" cy="2907792"/>
          </a:xfrm>
        </p:spPr>
        <p:txBody>
          <a:bodyPr>
            <a:noAutofit/>
          </a:bodyPr>
          <a:lstStyle/>
          <a:p>
            <a:pPr algn="l"/>
            <a:r>
              <a:rPr lang="pt-PT" sz="1800" b="1" u="sng" dirty="0">
                <a:solidFill>
                  <a:srgbClr val="00B0F0"/>
                </a:solidFill>
                <a:latin typeface="+mn-lt"/>
              </a:rPr>
              <a:t>Categoria 4</a:t>
            </a:r>
            <a:r>
              <a:rPr lang="pt-PT" sz="1800" dirty="0">
                <a:solidFill>
                  <a:srgbClr val="00B0F0"/>
                </a:solidFill>
                <a:latin typeface="+mn-lt"/>
              </a:rPr>
              <a:t>: Esta categoria de cabos tem uma qualidade um pouco superior e é certificada para sinalização de até 20 MHz. Eles foram usados em redes Token Ring de 16 megabits e também podiam ser utilizados em redes Ethernet em substituição aos cabos de categoria 3, mas na prática isso é incomum. Assim como as categorias 1 e 2, a categoria 4 não é mais reconhecida pela TIA e os cabos não são mais fabricados, ao contrário dos cabos de categoria 3, que continuam sendo usados em instalações </a:t>
            </a:r>
            <a:r>
              <a:rPr lang="pt-PT" sz="1800" dirty="0" smtClean="0">
                <a:solidFill>
                  <a:srgbClr val="00B0F0"/>
                </a:solidFill>
                <a:latin typeface="+mn-lt"/>
              </a:rPr>
              <a:t>telefônicas</a:t>
            </a:r>
            <a:r>
              <a:rPr lang="pt-PT" sz="1800" dirty="0" smtClean="0">
                <a:latin typeface="+mn-lt"/>
              </a:rPr>
              <a:t>.</a:t>
            </a:r>
            <a:endParaRPr lang="pt-PT" sz="1800" dirty="0">
              <a:latin typeface="+mn-lt"/>
            </a:endParaRPr>
          </a:p>
        </p:txBody>
      </p:sp>
    </p:spTree>
    <p:extLst>
      <p:ext uri="{BB962C8B-B14F-4D97-AF65-F5344CB8AC3E}">
        <p14:creationId xmlns:p14="http://schemas.microsoft.com/office/powerpoint/2010/main" val="1717893130"/>
      </p:ext>
    </p:extLst>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4236" y="-396607"/>
            <a:ext cx="10668000" cy="2985571"/>
          </a:xfrm>
        </p:spPr>
        <p:txBody>
          <a:bodyPr/>
          <a:lstStyle/>
          <a:p>
            <a:r>
              <a:rPr lang="pt-PT" dirty="0" smtClean="0">
                <a:solidFill>
                  <a:srgbClr val="00B0F0"/>
                </a:solidFill>
              </a:rPr>
              <a:t>Categorias:</a:t>
            </a:r>
            <a:endParaRPr lang="pt-PT" dirty="0">
              <a:solidFill>
                <a:srgbClr val="00B0F0"/>
              </a:solidFill>
            </a:endParaRPr>
          </a:p>
        </p:txBody>
      </p:sp>
      <p:sp>
        <p:nvSpPr>
          <p:cNvPr id="3" name="Subtítulo 2"/>
          <p:cNvSpPr>
            <a:spLocks noGrp="1"/>
          </p:cNvSpPr>
          <p:nvPr>
            <p:ph type="subTitle" idx="1"/>
          </p:nvPr>
        </p:nvSpPr>
        <p:spPr>
          <a:xfrm>
            <a:off x="1" y="2963536"/>
            <a:ext cx="12063470" cy="3894463"/>
          </a:xfrm>
        </p:spPr>
        <p:txBody>
          <a:bodyPr>
            <a:normAutofit fontScale="85000" lnSpcReduction="10000"/>
          </a:bodyPr>
          <a:lstStyle/>
          <a:p>
            <a:pPr algn="l"/>
            <a:r>
              <a:rPr lang="pt-PT" sz="2100" b="1" u="sng" dirty="0">
                <a:solidFill>
                  <a:srgbClr val="00B0F0"/>
                </a:solidFill>
                <a:latin typeface="+mn-lt"/>
              </a:rPr>
              <a:t>Categoria 5</a:t>
            </a:r>
            <a:r>
              <a:rPr lang="pt-PT" sz="2100" dirty="0">
                <a:solidFill>
                  <a:srgbClr val="00B0F0"/>
                </a:solidFill>
                <a:latin typeface="+mn-lt"/>
              </a:rPr>
              <a:t>: Os cabos de categoria 5 são o requisito mínimo para redes 100BASE-TX e 1000BASE-T, que são, </a:t>
            </a:r>
            <a:r>
              <a:rPr lang="pt-PT" sz="2100" dirty="0" smtClean="0">
                <a:solidFill>
                  <a:srgbClr val="00B0F0"/>
                </a:solidFill>
                <a:latin typeface="+mn-lt"/>
              </a:rPr>
              <a:t>respetivamente, </a:t>
            </a:r>
            <a:r>
              <a:rPr lang="pt-PT" sz="2100" dirty="0">
                <a:solidFill>
                  <a:srgbClr val="00B0F0"/>
                </a:solidFill>
                <a:latin typeface="+mn-lt"/>
              </a:rPr>
              <a:t>os pacotes de rede de 100 e 1000 megabits usados atualmente. Os cabos </a:t>
            </a:r>
            <a:r>
              <a:rPr lang="pt-PT" sz="2100" dirty="0" smtClean="0">
                <a:solidFill>
                  <a:srgbClr val="00B0F0"/>
                </a:solidFill>
                <a:latin typeface="+mn-lt"/>
              </a:rPr>
              <a:t>categoria:5 </a:t>
            </a:r>
            <a:r>
              <a:rPr lang="pt-PT" sz="2100" dirty="0">
                <a:solidFill>
                  <a:srgbClr val="00B0F0"/>
                </a:solidFill>
                <a:latin typeface="+mn-lt"/>
              </a:rPr>
              <a:t>seguem padrões de fabricação muito mais estritos e suportam </a:t>
            </a:r>
            <a:r>
              <a:rPr lang="pt-PT" sz="2100" dirty="0" smtClean="0">
                <a:solidFill>
                  <a:srgbClr val="00B0F0"/>
                </a:solidFill>
                <a:latin typeface="+mn-lt"/>
              </a:rPr>
              <a:t>frequências </a:t>
            </a:r>
            <a:r>
              <a:rPr lang="pt-PT" sz="2100" dirty="0">
                <a:solidFill>
                  <a:srgbClr val="00B0F0"/>
                </a:solidFill>
                <a:latin typeface="+mn-lt"/>
              </a:rPr>
              <a:t>de até 100 MHz, o que representa um grande salto sobre os cabos </a:t>
            </a:r>
            <a:r>
              <a:rPr lang="pt-PT" sz="2100" dirty="0" smtClean="0">
                <a:solidFill>
                  <a:srgbClr val="00B0F0"/>
                </a:solidFill>
                <a:latin typeface="+mn-lt"/>
              </a:rPr>
              <a:t>categoria: </a:t>
            </a:r>
            <a:r>
              <a:rPr lang="pt-PT" sz="2100" dirty="0">
                <a:solidFill>
                  <a:srgbClr val="00B0F0"/>
                </a:solidFill>
                <a:latin typeface="+mn-lt"/>
              </a:rPr>
              <a:t>3</a:t>
            </a:r>
            <a:r>
              <a:rPr lang="pt-PT" sz="2100" dirty="0" smtClean="0">
                <a:solidFill>
                  <a:srgbClr val="00B0F0"/>
                </a:solidFill>
                <a:latin typeface="+mn-lt"/>
              </a:rPr>
              <a:t>.</a:t>
            </a:r>
          </a:p>
          <a:p>
            <a:pPr algn="l"/>
            <a:r>
              <a:rPr lang="pt-PT" sz="2100" dirty="0">
                <a:solidFill>
                  <a:srgbClr val="00B0F0"/>
                </a:solidFill>
                <a:latin typeface="+mn-lt"/>
              </a:rPr>
              <a:t>Apesar disso, é muito raro encontrar cabos </a:t>
            </a:r>
            <a:r>
              <a:rPr lang="pt-PT" sz="2100" dirty="0" smtClean="0">
                <a:solidFill>
                  <a:srgbClr val="00B0F0"/>
                </a:solidFill>
                <a:latin typeface="+mn-lt"/>
              </a:rPr>
              <a:t>categoria: </a:t>
            </a:r>
            <a:r>
              <a:rPr lang="pt-PT" sz="2100" dirty="0">
                <a:solidFill>
                  <a:srgbClr val="00B0F0"/>
                </a:solidFill>
                <a:latin typeface="+mn-lt"/>
              </a:rPr>
              <a:t>5 à venda atualmente, pois eles foram substituídos pelos cabos </a:t>
            </a:r>
            <a:r>
              <a:rPr lang="pt-PT" sz="2100" b="1" dirty="0">
                <a:solidFill>
                  <a:srgbClr val="00B0F0"/>
                </a:solidFill>
                <a:latin typeface="+mn-lt"/>
              </a:rPr>
              <a:t>categoria 5e</a:t>
            </a:r>
            <a:r>
              <a:rPr lang="pt-PT" sz="2100" dirty="0">
                <a:solidFill>
                  <a:srgbClr val="00B0F0"/>
                </a:solidFill>
                <a:latin typeface="+mn-lt"/>
              </a:rPr>
              <a:t> (o "e" vem de "enhanced"), uma versão aperfeiçoada do padrão, com normas mais estritas, desenvolvidas de forma a reduzir a interferência entre os cabos e a perda de sinal, o que ajuda em cabos mais longos, perto dos 100 metros </a:t>
            </a:r>
            <a:r>
              <a:rPr lang="pt-PT" sz="2100" dirty="0" smtClean="0">
                <a:solidFill>
                  <a:srgbClr val="00B0F0"/>
                </a:solidFill>
                <a:latin typeface="+mn-lt"/>
              </a:rPr>
              <a:t>permitidos.</a:t>
            </a:r>
          </a:p>
          <a:p>
            <a:pPr algn="l"/>
            <a:r>
              <a:rPr lang="pt-PT" sz="2100" dirty="0">
                <a:solidFill>
                  <a:srgbClr val="00B0F0"/>
                </a:solidFill>
                <a:latin typeface="+mn-lt"/>
              </a:rPr>
              <a:t>Os cabos </a:t>
            </a:r>
            <a:r>
              <a:rPr lang="pt-PT" sz="2100" dirty="0" smtClean="0">
                <a:solidFill>
                  <a:srgbClr val="00B0F0"/>
                </a:solidFill>
                <a:latin typeface="+mn-lt"/>
              </a:rPr>
              <a:t>categoria: </a:t>
            </a:r>
            <a:r>
              <a:rPr lang="pt-PT" sz="2100" dirty="0">
                <a:solidFill>
                  <a:srgbClr val="00B0F0"/>
                </a:solidFill>
                <a:latin typeface="+mn-lt"/>
              </a:rPr>
              <a:t>5e devem suportar os mesmos 100 MHz dos cabos </a:t>
            </a:r>
            <a:r>
              <a:rPr lang="pt-PT" sz="2100" dirty="0" smtClean="0">
                <a:solidFill>
                  <a:srgbClr val="00B0F0"/>
                </a:solidFill>
                <a:latin typeface="+mn-lt"/>
              </a:rPr>
              <a:t>categoria: </a:t>
            </a:r>
            <a:r>
              <a:rPr lang="pt-PT" sz="2100" dirty="0">
                <a:solidFill>
                  <a:srgbClr val="00B0F0"/>
                </a:solidFill>
                <a:latin typeface="+mn-lt"/>
              </a:rPr>
              <a:t>5, mas este valor é uma especificação mínima e não um número exato. Nada impede que fabricantes produzam cabos acima do padrão, certificando-os para freqüências mais elevadas. Com isso, não é difícil encontrar no mercado cabos </a:t>
            </a:r>
            <a:r>
              <a:rPr lang="pt-PT" sz="2100" dirty="0" smtClean="0">
                <a:solidFill>
                  <a:srgbClr val="00B0F0"/>
                </a:solidFill>
                <a:latin typeface="+mn-lt"/>
              </a:rPr>
              <a:t>categoria: </a:t>
            </a:r>
            <a:r>
              <a:rPr lang="pt-PT" sz="2100" dirty="0">
                <a:solidFill>
                  <a:srgbClr val="00B0F0"/>
                </a:solidFill>
                <a:latin typeface="+mn-lt"/>
              </a:rPr>
              <a:t>5e certificados para 110 MHz, 125 MHz ou mesmo 155 MHz, embora na prática isso não faça muita diferença, já que os 100 MHz são suficientes para as redes 100BASE-TX e 1000BASE-T.</a:t>
            </a:r>
            <a:endParaRPr lang="pt-PT" sz="2100" dirty="0" smtClean="0">
              <a:solidFill>
                <a:srgbClr val="00B0F0"/>
              </a:solidFill>
              <a:latin typeface="+mn-lt"/>
            </a:endParaRPr>
          </a:p>
          <a:p>
            <a:pPr algn="l"/>
            <a:endParaRPr lang="pt-PT" sz="2200" dirty="0">
              <a:latin typeface="Cambria" panose="02040503050406030204" pitchFamily="18" charset="0"/>
            </a:endParaRPr>
          </a:p>
        </p:txBody>
      </p:sp>
    </p:spTree>
    <p:extLst>
      <p:ext uri="{BB962C8B-B14F-4D97-AF65-F5344CB8AC3E}">
        <p14:creationId xmlns:p14="http://schemas.microsoft.com/office/powerpoint/2010/main" val="3023603036"/>
      </p:ext>
    </p:extLst>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021312" cy="1597152"/>
          </a:xfrm>
        </p:spPr>
        <p:txBody>
          <a:bodyPr>
            <a:normAutofit fontScale="90000"/>
          </a:bodyPr>
          <a:lstStyle/>
          <a:p>
            <a:pPr algn="ctr"/>
            <a:r>
              <a:rPr lang="pt-PT" sz="8000" smtClean="0">
                <a:solidFill>
                  <a:srgbClr val="00B0F0"/>
                </a:solidFill>
              </a:rPr>
              <a:t>Categorias:</a:t>
            </a:r>
            <a:r>
              <a:rPr lang="pt-PT" sz="6000" smtClean="0"/>
              <a:t/>
            </a:r>
            <a:br>
              <a:rPr lang="pt-PT" sz="6000" smtClean="0"/>
            </a:br>
            <a:r>
              <a:rPr lang="pt-PT" sz="6000" smtClean="0"/>
              <a:t/>
            </a:r>
            <a:br>
              <a:rPr lang="pt-PT" sz="6000" smtClean="0"/>
            </a:br>
            <a:r>
              <a:rPr lang="pt-PT" sz="2200" b="1" smtClean="0">
                <a:solidFill>
                  <a:srgbClr val="00B0F0"/>
                </a:solidFill>
                <a:latin typeface="+mn-lt"/>
              </a:rPr>
              <a:t>IMAGEM</a:t>
            </a:r>
            <a:r>
              <a:rPr lang="pt-PT" sz="2200" smtClean="0">
                <a:solidFill>
                  <a:srgbClr val="00B0F0"/>
                </a:solidFill>
                <a:latin typeface="+mn-lt"/>
              </a:rPr>
              <a:t>: A INFORMAÇÃO VEM DECALCADA NO PRÓPRIO CABO, COMO NA FOTO</a:t>
            </a:r>
            <a:r>
              <a:rPr lang="pt-PT" sz="2200" smtClean="0">
                <a:solidFill>
                  <a:srgbClr val="00B0F0"/>
                </a:solidFill>
                <a:latin typeface="Cambria" panose="02040503050406030204" pitchFamily="18" charset="0"/>
              </a:rPr>
              <a:t>:</a:t>
            </a:r>
            <a:endParaRPr lang="pt-PT" sz="2200" dirty="0">
              <a:solidFill>
                <a:srgbClr val="00B0F0"/>
              </a:solidFill>
              <a:latin typeface="Cambria" panose="02040503050406030204" pitchFamily="18" charset="0"/>
            </a:endParaRPr>
          </a:p>
        </p:txBody>
      </p:sp>
      <p:pic>
        <p:nvPicPr>
          <p:cNvPr id="4" name="Marcador de Posição de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720" y="3650837"/>
            <a:ext cx="7546848" cy="2213515"/>
          </a:xfrm>
        </p:spPr>
      </p:pic>
    </p:spTree>
    <p:extLst>
      <p:ext uri="{BB962C8B-B14F-4D97-AF65-F5344CB8AC3E}">
        <p14:creationId xmlns:p14="http://schemas.microsoft.com/office/powerpoint/2010/main" val="979137737"/>
      </p:ext>
    </p:extLst>
  </p:cSld>
  <p:clrMapOvr>
    <a:masterClrMapping/>
  </p:clrMapOvr>
  <p:transition spd="slow">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853248"/>
          </a:xfrm>
        </p:spPr>
        <p:txBody>
          <a:bodyPr>
            <a:normAutofit/>
          </a:bodyPr>
          <a:lstStyle/>
          <a:p>
            <a:pPr algn="ctr"/>
            <a:r>
              <a:rPr lang="pt-PT" sz="6000" dirty="0" smtClean="0">
                <a:solidFill>
                  <a:srgbClr val="00B0F0"/>
                </a:solidFill>
              </a:rPr>
              <a:t>Categorias:</a:t>
            </a:r>
            <a:endParaRPr lang="pt-PT" sz="6000" dirty="0">
              <a:solidFill>
                <a:srgbClr val="00B0F0"/>
              </a:solidFill>
            </a:endParaRPr>
          </a:p>
        </p:txBody>
      </p:sp>
      <p:sp>
        <p:nvSpPr>
          <p:cNvPr id="3" name="Marcador de Posição de Conteúdo 2"/>
          <p:cNvSpPr>
            <a:spLocks noGrp="1"/>
          </p:cNvSpPr>
          <p:nvPr>
            <p:ph idx="1"/>
          </p:nvPr>
        </p:nvSpPr>
        <p:spPr>
          <a:xfrm>
            <a:off x="0" y="1743456"/>
            <a:ext cx="12097512" cy="4968305"/>
          </a:xfrm>
        </p:spPr>
        <p:txBody>
          <a:bodyPr>
            <a:normAutofit/>
          </a:bodyPr>
          <a:lstStyle/>
          <a:p>
            <a:r>
              <a:rPr lang="pt-PT" sz="1800" b="1" u="sng" dirty="0" smtClean="0">
                <a:solidFill>
                  <a:srgbClr val="00B0F0"/>
                </a:solidFill>
                <a:latin typeface="+mn-lt"/>
              </a:rPr>
              <a:t>CATEGORIA 6</a:t>
            </a:r>
            <a:r>
              <a:rPr lang="pt-PT" sz="1800" dirty="0" smtClean="0">
                <a:solidFill>
                  <a:srgbClr val="00B0F0"/>
                </a:solidFill>
                <a:latin typeface="+mn-lt"/>
              </a:rPr>
              <a:t>: ESTA CATEGORIA DE CABOS FOI ORIGINALMENTE DESENVOLVIDA PARA SER USADA NO PADRÃO GIGABIT ETHERNET, MAS COM O DESENVOLVIMENTO DO PADRÃO PARA CABOS CATEGORIA 5 SUA ADOÇÃO ACABOU SENDO RETARDADA, JÁ QUE, EMBORA OS CABOS CATEGORIA 6 OFEREÇAM UMA QUALIDADE SUPERIOR, O ALCANCE CONTINUA SENDO DE APENAS 100 METROS, DE FORMA QUE, EMBORA A MELHOR QUALIDADE DOS CABOS CATEGORIA: 6 SEJA SEMPRE DESEJÁVEL, ACABA NÃO EXISTINDO MUITO GANHO NA PRÁTICA. </a:t>
            </a:r>
          </a:p>
          <a:p>
            <a:r>
              <a:rPr lang="pt-PT" sz="1800" dirty="0" smtClean="0">
                <a:solidFill>
                  <a:srgbClr val="00B0F0"/>
                </a:solidFill>
                <a:latin typeface="+mn-lt"/>
              </a:rPr>
              <a:t>OS CABOS CATEGORIA 6 UTILIZAM ESPECIFICAÇÕES AINDA MAIS ESTRITAS QUE OS CATEGORIA 5E E SUPORTAM FREQÜÊNCIAS DE ATÉ 250 MHZ. ALÉM DE SEREM USADOS EM SUBSTITUIÇÃO DOS CABOS CATEGORIA:5 E 5E, ELES PODEM SER USADOS EM REDES 10 GIGABIT, MAS NESSE CASO O ALCANCE É DE APENAS 55 METROS. </a:t>
            </a:r>
          </a:p>
          <a:p>
            <a:pPr marL="0" indent="0">
              <a:buNone/>
            </a:pPr>
            <a:endParaRPr lang="pt-PT" sz="1800" dirty="0" smtClean="0">
              <a:solidFill>
                <a:srgbClr val="00B0F0"/>
              </a:solidFill>
              <a:latin typeface="+mn-lt"/>
            </a:endParaRPr>
          </a:p>
          <a:p>
            <a:endParaRPr lang="pt-PT" sz="2000" dirty="0">
              <a:latin typeface="Cambria" panose="02040503050406030204" pitchFamily="18"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 y="4742688"/>
            <a:ext cx="7254240" cy="1755648"/>
          </a:xfrm>
          <a:prstGeom prst="rect">
            <a:avLst/>
          </a:prstGeom>
        </p:spPr>
      </p:pic>
    </p:spTree>
    <p:extLst>
      <p:ext uri="{BB962C8B-B14F-4D97-AF65-F5344CB8AC3E}">
        <p14:creationId xmlns:p14="http://schemas.microsoft.com/office/powerpoint/2010/main" val="2463877438"/>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690689"/>
          </a:xfrm>
        </p:spPr>
        <p:txBody>
          <a:bodyPr>
            <a:normAutofit/>
          </a:bodyPr>
          <a:lstStyle/>
          <a:p>
            <a:pPr algn="ctr"/>
            <a:r>
              <a:rPr lang="pt-PT" sz="6000" dirty="0" smtClean="0">
                <a:solidFill>
                  <a:srgbClr val="00B0F0"/>
                </a:solidFill>
              </a:rPr>
              <a:t>Categorias:</a:t>
            </a:r>
            <a:endParaRPr lang="pt-PT" sz="6000" dirty="0">
              <a:solidFill>
                <a:srgbClr val="00B0F0"/>
              </a:solidFill>
            </a:endParaRPr>
          </a:p>
        </p:txBody>
      </p:sp>
      <p:sp>
        <p:nvSpPr>
          <p:cNvPr id="3" name="Marcador de Posição de Conteúdo 2"/>
          <p:cNvSpPr>
            <a:spLocks noGrp="1"/>
          </p:cNvSpPr>
          <p:nvPr>
            <p:ph idx="1"/>
          </p:nvPr>
        </p:nvSpPr>
        <p:spPr>
          <a:xfrm>
            <a:off x="0" y="1690689"/>
            <a:ext cx="11439144" cy="5167312"/>
          </a:xfrm>
        </p:spPr>
        <p:txBody>
          <a:bodyPr/>
          <a:lstStyle/>
          <a:p>
            <a:r>
              <a:rPr lang="pt-PT" sz="1800" dirty="0" smtClean="0">
                <a:solidFill>
                  <a:srgbClr val="00B0F0"/>
                </a:solidFill>
              </a:rPr>
              <a:t>MUITAS REFERÊNCIAS NA WEB MENCIONANDO QUE OS CABOS CATEGORIA: 6A SUPORTAM FREQÜÊNCIAS DE ATÉ 625 MHZ, QUE FOI O VALOR DEFINIDO EM UMA ESPECIFICAÇÃO PRELIMINAR. MAS, AVANÇOS NO SISTEMA DE MODULAÇÃO PERMITIRAM REDUZIR A FREQUÊNCIA NA VERSÃO FINAL, CHEGANDO AOS 500 MHZ.</a:t>
            </a:r>
          </a:p>
          <a:p>
            <a:r>
              <a:rPr lang="pt-PT" sz="1800" dirty="0" smtClean="0">
                <a:solidFill>
                  <a:srgbClr val="00B0F0"/>
                </a:solidFill>
              </a:rPr>
              <a:t>UMA DAS MEDIDAS PARA REDUZIR O CROSSTALK (INTERFERÊNCIAS ENTRE OS PARES DE CABOS) NO CATEGORIA: 6A FOI DISTANCIÁ-LOS USANDO UM SEPARADOR. ISSO AUMENTOU A ESPESSURA DOS CABOS DE 5.6 MM PARA 7.9 MM E TORNOU-OS UM POUCO MENOS FLEXÍVEIS. A DIFERENÇA PODE PARECER PEQUENA, MAS AO JUNTAR VÁRIOS CABOS ELA SE TORNA CONSIDERÁVEL:  </a:t>
            </a:r>
          </a:p>
          <a:p>
            <a:endParaRPr lang="pt-PT" dirty="0" smtClean="0"/>
          </a:p>
          <a:p>
            <a:endParaRPr lang="pt-PT" dirty="0" smtClean="0"/>
          </a:p>
          <a:p>
            <a:pPr marL="0" indent="0">
              <a:buNone/>
            </a:pPr>
            <a:endParaRPr lang="pt-PT" dirty="0"/>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504" y="3943462"/>
            <a:ext cx="6473952" cy="2536586"/>
          </a:xfrm>
          <a:prstGeom prst="rect">
            <a:avLst/>
          </a:prstGeom>
        </p:spPr>
      </p:pic>
    </p:spTree>
    <p:extLst>
      <p:ext uri="{BB962C8B-B14F-4D97-AF65-F5344CB8AC3E}">
        <p14:creationId xmlns:p14="http://schemas.microsoft.com/office/powerpoint/2010/main" val="4210116141"/>
      </p:ext>
    </p:extLst>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3974592"/>
          </a:xfrm>
        </p:spPr>
        <p:txBody>
          <a:bodyPr/>
          <a:lstStyle/>
          <a:p>
            <a:r>
              <a:rPr lang="pt-PT" sz="7200" dirty="0" smtClean="0">
                <a:solidFill>
                  <a:srgbClr val="00B0F0"/>
                </a:solidFill>
              </a:rPr>
              <a:t>Equipamentos de Rede:</a:t>
            </a:r>
            <a:r>
              <a:rPr lang="pt-PT" dirty="0" smtClean="0"/>
              <a:t/>
            </a:r>
            <a:br>
              <a:rPr lang="pt-PT" dirty="0" smtClean="0"/>
            </a:br>
            <a:r>
              <a:rPr lang="pt-PT" dirty="0" smtClean="0"/>
              <a:t/>
            </a:r>
            <a:br>
              <a:rPr lang="pt-PT" dirty="0" smtClean="0"/>
            </a:br>
            <a:endParaRPr lang="pt-PT" dirty="0"/>
          </a:p>
        </p:txBody>
      </p:sp>
      <p:sp>
        <p:nvSpPr>
          <p:cNvPr id="3" name="Marcador de Posição do Texto 2"/>
          <p:cNvSpPr>
            <a:spLocks noGrp="1"/>
          </p:cNvSpPr>
          <p:nvPr>
            <p:ph type="body" idx="1"/>
          </p:nvPr>
        </p:nvSpPr>
        <p:spPr>
          <a:xfrm>
            <a:off x="-85344" y="4669536"/>
            <a:ext cx="10151301" cy="2188464"/>
          </a:xfrm>
        </p:spPr>
        <p:txBody>
          <a:bodyPr/>
          <a:lstStyle/>
          <a:p>
            <a:r>
              <a:rPr lang="pt-PT" dirty="0" smtClean="0"/>
              <a:t>-</a:t>
            </a:r>
            <a:r>
              <a:rPr lang="pt-PT" dirty="0" smtClean="0">
                <a:solidFill>
                  <a:srgbClr val="00B0F0"/>
                </a:solidFill>
                <a:latin typeface="+mn-lt"/>
              </a:rPr>
              <a:t>Ativos.</a:t>
            </a:r>
          </a:p>
          <a:p>
            <a:r>
              <a:rPr lang="pt-PT" dirty="0" smtClean="0">
                <a:solidFill>
                  <a:srgbClr val="00B0F0"/>
                </a:solidFill>
                <a:latin typeface="+mn-lt"/>
              </a:rPr>
              <a:t>-Passivos.</a:t>
            </a:r>
            <a:endParaRPr lang="pt-PT" dirty="0">
              <a:solidFill>
                <a:srgbClr val="00B0F0"/>
              </a:solidFill>
              <a:latin typeface="+mn-lt"/>
            </a:endParaRPr>
          </a:p>
        </p:txBody>
      </p:sp>
    </p:spTree>
    <p:extLst>
      <p:ext uri="{BB962C8B-B14F-4D97-AF65-F5344CB8AC3E}">
        <p14:creationId xmlns:p14="http://schemas.microsoft.com/office/powerpoint/2010/main" val="3970429570"/>
      </p:ext>
    </p:extLst>
  </p:cSld>
  <p:clrMapOvr>
    <a:masterClrMapping/>
  </p:clrMapOvr>
  <p:transition spd="slow">
    <p:push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ão">
  <a:themeElements>
    <a:clrScheme name="Ião">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ão">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ão">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343</TotalTime>
  <Words>1149</Words>
  <Application>Microsoft Office PowerPoint</Application>
  <PresentationFormat>Ecrã Panorâmico</PresentationFormat>
  <Paragraphs>63</Paragraphs>
  <Slides>15</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15</vt:i4>
      </vt:variant>
    </vt:vector>
  </HeadingPairs>
  <TitlesOfParts>
    <vt:vector size="22" baseType="lpstr">
      <vt:lpstr>Arial</vt:lpstr>
      <vt:lpstr>Calibri</vt:lpstr>
      <vt:lpstr>Cambria</vt:lpstr>
      <vt:lpstr>Century Gothic</vt:lpstr>
      <vt:lpstr>Times New Roman</vt:lpstr>
      <vt:lpstr>Wingdings 3</vt:lpstr>
      <vt:lpstr>Ião</vt:lpstr>
      <vt:lpstr>Tipos de Redes:  UFCD-0771:CONEXÕES DE REDE: Nome: Luzia Martins Nº11</vt:lpstr>
      <vt:lpstr>Categorias:</vt:lpstr>
      <vt:lpstr>Categorias:</vt:lpstr>
      <vt:lpstr>Categorias:</vt:lpstr>
      <vt:lpstr>Categorias:</vt:lpstr>
      <vt:lpstr>Categorias:  IMAGEM: A INFORMAÇÃO VEM DECALCADA NO PRÓPRIO CABO, COMO NA FOTO:</vt:lpstr>
      <vt:lpstr>Categorias:</vt:lpstr>
      <vt:lpstr>Categorias:</vt:lpstr>
      <vt:lpstr>Equipamentos de Rede:  </vt:lpstr>
      <vt:lpstr>Equipamentos de Rede Ativos:  </vt:lpstr>
      <vt:lpstr>Equipamentos de Rede Passivos:  </vt:lpstr>
      <vt:lpstr>TIPOS DE REDES:  </vt:lpstr>
      <vt:lpstr>LAN:</vt:lpstr>
      <vt:lpstr>-MAN:</vt:lpstr>
      <vt:lpstr>WAN: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Redes:</dc:title>
  <dc:creator>S5_5</dc:creator>
  <cp:lastModifiedBy>S5_5</cp:lastModifiedBy>
  <cp:revision>30</cp:revision>
  <dcterms:created xsi:type="dcterms:W3CDTF">2018-01-18T12:13:08Z</dcterms:created>
  <dcterms:modified xsi:type="dcterms:W3CDTF">2018-02-02T14:28:58Z</dcterms:modified>
</cp:coreProperties>
</file>