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68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9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7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23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3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55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65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5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930B-A549-499A-8316-DB200C80902C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2EB8-C186-43D6-AC6B-C17FD1B94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84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3509963"/>
          </a:xfrm>
        </p:spPr>
        <p:txBody>
          <a:bodyPr/>
          <a:lstStyle/>
          <a:p>
            <a:r>
              <a:rPr lang="pt-PT" dirty="0" smtClean="0"/>
              <a:t>Tipos de Redes: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607" y="4505898"/>
            <a:ext cx="10150207" cy="1269694"/>
          </a:xfrm>
        </p:spPr>
        <p:txBody>
          <a:bodyPr/>
          <a:lstStyle/>
          <a:p>
            <a:r>
              <a:rPr lang="pt-PT" dirty="0" smtClean="0"/>
              <a:t>Categoria/Tipos de Redes:</a:t>
            </a:r>
          </a:p>
          <a:p>
            <a:r>
              <a:rPr lang="pt-PT" dirty="0" smtClean="0"/>
              <a:t>Existem vários tipos de categorias de cabos,variando conforme a sua finalidade.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20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2368627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152" y="4226059"/>
            <a:ext cx="12092848" cy="2527281"/>
          </a:xfrm>
        </p:spPr>
        <p:txBody>
          <a:bodyPr>
            <a:normAutofit/>
          </a:bodyPr>
          <a:lstStyle/>
          <a:p>
            <a:pPr algn="l"/>
            <a:r>
              <a:rPr lang="pt-PT" sz="2000" b="1" u="sng" dirty="0" smtClean="0"/>
              <a:t>Categorias 1 </a:t>
            </a:r>
            <a:r>
              <a:rPr lang="pt-PT" sz="2000" b="1" u="sng" dirty="0"/>
              <a:t>e 2</a:t>
            </a:r>
            <a:r>
              <a:rPr lang="pt-PT" sz="2000" dirty="0"/>
              <a:t>: Estas duas categorias de cabos não são mais reconhecidas pela TIA (Telecommunications Industry Association), que é a responsável pela definição dos padrões de cabos. Elas foram usadas </a:t>
            </a:r>
            <a:r>
              <a:rPr lang="pt-PT" sz="2000" dirty="0">
                <a:latin typeface="Cambria" panose="02040503050406030204" pitchFamily="18" charset="0"/>
              </a:rPr>
              <a:t>no</a:t>
            </a:r>
            <a:r>
              <a:rPr lang="pt-PT" sz="2000" dirty="0"/>
              <a:t> passado em instalações telefônicas e os cabos de categoria 2 chegaram a ser usados em redes Arcnet de 2.5 megabits e redes Token Ring de 4 megabits, mas não são adequados para uso em redes </a:t>
            </a:r>
            <a:r>
              <a:rPr lang="pt-PT" sz="2000" dirty="0" smtClean="0"/>
              <a:t>Ethernet.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1992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pPr algn="ctr"/>
            <a:r>
              <a:rPr lang="pt-PT" sz="6000" dirty="0" smtClean="0"/>
              <a:t>Categorias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2963536"/>
            <a:ext cx="10516518" cy="389446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Cambria" panose="02040503050406030204" pitchFamily="18" charset="0"/>
              </a:rPr>
              <a:t>Categoria 3</a:t>
            </a:r>
            <a:r>
              <a:rPr lang="pt-PT" sz="2000" dirty="0">
                <a:latin typeface="Cambria" panose="02040503050406030204" pitchFamily="18" charset="0"/>
              </a:rPr>
              <a:t>: Este foi o primeiro padrão de cabos de par trançado desenvolvido especialmente para uso em redes. O padrão é certificado para sinalização de até 16 MHz, o que permitiu seu uso no padrão 10BASE-T, que é o padrão de redes Ethernet de 10 megabits para cabos de par trançado. Existiu ainda um padrão de 100 megabits para cabos de categoria 3, o 100BASE-T4 (veja meu artigo sobre os padrões Ethernet de 10 e 100 megabits), mas ele é pouco usado e não é suportado por todas as placas de rede</a:t>
            </a:r>
            <a:r>
              <a:rPr lang="pt-PT" sz="20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pt-PT" sz="2000" dirty="0">
                <a:latin typeface="Cambria" panose="02040503050406030204" pitchFamily="18" charset="0"/>
              </a:rPr>
              <a:t>A principal diferença do cabo de categoria 3 para os obsoletos cabos de categoria 1 e 2 é o entrançamento dos pares de cabos. Enquanto nos cabos 1 e 2 não existe um padrão definido, os cabos de categoria 3 (assim como os de categoria 4 e 5) possuem pelo menos 24 tranças por metro e, por isso, são muito mais resistentes a ruídos externos. Cada par de cabos tem um número diferente de tranças por metro, o que atenua as interferências entre os pares de </a:t>
            </a:r>
            <a:r>
              <a:rPr lang="pt-PT" sz="2000" dirty="0" smtClean="0">
                <a:latin typeface="Cambria" panose="02040503050406030204" pitchFamily="18" charset="0"/>
              </a:rPr>
              <a:t>cabos.</a:t>
            </a:r>
            <a:endParaRPr lang="pt-P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3106757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885981"/>
            <a:ext cx="11938612" cy="1972019"/>
          </a:xfrm>
        </p:spPr>
        <p:txBody>
          <a:bodyPr>
            <a:noAutofit/>
          </a:bodyPr>
          <a:lstStyle/>
          <a:p>
            <a:pPr algn="l"/>
            <a:r>
              <a:rPr lang="pt-PT" sz="2000" b="1" u="sng" dirty="0">
                <a:latin typeface="Cambria" panose="02040503050406030204" pitchFamily="18" charset="0"/>
              </a:rPr>
              <a:t>Categoria 4</a:t>
            </a:r>
            <a:r>
              <a:rPr lang="pt-PT" sz="2000" dirty="0">
                <a:latin typeface="Cambria" panose="02040503050406030204" pitchFamily="18" charset="0"/>
              </a:rPr>
              <a:t>: Esta categoria de cabos tem uma qualidade um pouco superior e é certificada para sinalização de até 20 MHz. Eles foram usados em redes Token Ring de 16 megabits e também podiam ser utilizados em redes Ethernet em substituição aos cabos de categoria 3, mas na prática isso é incomum. Assim como as categorias 1 e 2, a categoria 4 não é mais reconhecida pela TIA e os cabos não são mais fabricados, ao contrário dos cabos de categoria 3, que continuam sendo usados em instalações </a:t>
            </a:r>
            <a:r>
              <a:rPr lang="pt-PT" sz="2000" dirty="0" smtClean="0">
                <a:latin typeface="Cambria" panose="02040503050406030204" pitchFamily="18" charset="0"/>
              </a:rPr>
              <a:t>telefônicas.</a:t>
            </a:r>
            <a:endParaRPr lang="pt-P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236" y="-396607"/>
            <a:ext cx="10668000" cy="2985571"/>
          </a:xfrm>
        </p:spPr>
        <p:txBody>
          <a:bodyPr/>
          <a:lstStyle/>
          <a:p>
            <a:r>
              <a:rPr lang="pt-PT" dirty="0" smtClean="0"/>
              <a:t>Categorias: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2963536"/>
            <a:ext cx="12063470" cy="3894463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000" b="1" u="sng" dirty="0">
                <a:latin typeface="Cambria" panose="02040503050406030204" pitchFamily="18" charset="0"/>
              </a:rPr>
              <a:t>Categoria 5</a:t>
            </a:r>
            <a:r>
              <a:rPr lang="pt-PT" sz="2000" dirty="0">
                <a:latin typeface="Cambria" panose="02040503050406030204" pitchFamily="18" charset="0"/>
              </a:rPr>
              <a:t>: Os cabos de categoria 5 são o requisito mínimo para redes 100BASE-TX e 1000BASE-T, que são, </a:t>
            </a:r>
            <a:r>
              <a:rPr lang="pt-PT" sz="2000" dirty="0" smtClean="0">
                <a:latin typeface="Cambria" panose="02040503050406030204" pitchFamily="18" charset="0"/>
              </a:rPr>
              <a:t>respetivamente, </a:t>
            </a:r>
            <a:r>
              <a:rPr lang="pt-PT" sz="2000" dirty="0">
                <a:latin typeface="Cambria" panose="02040503050406030204" pitchFamily="18" charset="0"/>
              </a:rPr>
              <a:t>os pacotes de rede de 100 e 1000 megabits usados atualmente. Os cabos </a:t>
            </a:r>
            <a:r>
              <a:rPr lang="pt-PT" sz="2000" dirty="0" smtClean="0">
                <a:latin typeface="Cambria" panose="02040503050406030204" pitchFamily="18" charset="0"/>
              </a:rPr>
              <a:t>categoria:5 </a:t>
            </a:r>
            <a:r>
              <a:rPr lang="pt-PT" sz="2000" dirty="0">
                <a:latin typeface="Cambria" panose="02040503050406030204" pitchFamily="18" charset="0"/>
              </a:rPr>
              <a:t>seguem padrões de fabricação muito mais estritos e suportam </a:t>
            </a:r>
            <a:r>
              <a:rPr lang="pt-PT" sz="2000" dirty="0" smtClean="0">
                <a:latin typeface="Cambria" panose="02040503050406030204" pitchFamily="18" charset="0"/>
              </a:rPr>
              <a:t>frequências </a:t>
            </a:r>
            <a:r>
              <a:rPr lang="pt-PT" sz="2000" dirty="0">
                <a:latin typeface="Cambria" panose="02040503050406030204" pitchFamily="18" charset="0"/>
              </a:rPr>
              <a:t>de até 100 MHz, o que representa um grande salto sobre 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3</a:t>
            </a:r>
            <a:r>
              <a:rPr lang="pt-PT" sz="2000" dirty="0" smtClean="0">
                <a:latin typeface="Cambria" panose="02040503050406030204" pitchFamily="18" charset="0"/>
              </a:rPr>
              <a:t>.</a:t>
            </a:r>
          </a:p>
          <a:p>
            <a:pPr algn="l"/>
            <a:r>
              <a:rPr lang="pt-PT" sz="2200" dirty="0">
                <a:latin typeface="Cambria" panose="02040503050406030204" pitchFamily="18" charset="0"/>
              </a:rPr>
              <a:t>Apesar disso, é muito raro encontrar cabos </a:t>
            </a:r>
            <a:r>
              <a:rPr lang="pt-PT" sz="2200" dirty="0" smtClean="0">
                <a:latin typeface="Cambria" panose="02040503050406030204" pitchFamily="18" charset="0"/>
              </a:rPr>
              <a:t>categoria: </a:t>
            </a:r>
            <a:r>
              <a:rPr lang="pt-PT" sz="2200" dirty="0">
                <a:latin typeface="Cambria" panose="02040503050406030204" pitchFamily="18" charset="0"/>
              </a:rPr>
              <a:t>5 à venda atualmente, pois eles foram substituídos pelos cabos </a:t>
            </a:r>
            <a:r>
              <a:rPr lang="pt-PT" sz="2200" b="1" dirty="0">
                <a:latin typeface="Cambria" panose="02040503050406030204" pitchFamily="18" charset="0"/>
              </a:rPr>
              <a:t>categoria 5e</a:t>
            </a:r>
            <a:r>
              <a:rPr lang="pt-PT" sz="2200" dirty="0">
                <a:latin typeface="Cambria" panose="02040503050406030204" pitchFamily="18" charset="0"/>
              </a:rPr>
              <a:t> (o "e" vem de "enhanced"), uma versão aperfeiçoada do padrão, com normas mais estritas, desenvolvidas de forma a reduzir a interferência entre os cabos e a perda de sinal, o que ajuda em cabos mais longos, perto dos 100 metros </a:t>
            </a:r>
            <a:r>
              <a:rPr lang="pt-PT" sz="2200" dirty="0" smtClean="0">
                <a:latin typeface="Cambria" panose="02040503050406030204" pitchFamily="18" charset="0"/>
              </a:rPr>
              <a:t>permitidos.</a:t>
            </a:r>
          </a:p>
          <a:p>
            <a:pPr algn="l"/>
            <a:r>
              <a:rPr lang="pt-PT" sz="2000" dirty="0">
                <a:latin typeface="Cambria" panose="02040503050406030204" pitchFamily="18" charset="0"/>
              </a:rPr>
              <a:t>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5e devem suportar os mesmos 100 MHz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5, mas este valor é uma especificação mínima e não um número exato. Nada impede que fabricantes produzam cabos acima do padrão, certificando-os para freqüências mais elevadas. Com isso, não é difícil encontrar no mercado cabos </a:t>
            </a:r>
            <a:r>
              <a:rPr lang="pt-PT" sz="2000" dirty="0" err="1">
                <a:latin typeface="Cambria" panose="02040503050406030204" pitchFamily="18" charset="0"/>
              </a:rPr>
              <a:t>cat</a:t>
            </a:r>
            <a:r>
              <a:rPr lang="pt-PT" sz="2000" dirty="0">
                <a:latin typeface="Cambria" panose="02040503050406030204" pitchFamily="18" charset="0"/>
              </a:rPr>
              <a:t> 5e certificados para 110 MHz, 125 MHz ou mesmo 155 MHz, embora na prática isso não faça muita diferença, já que os 100 MHz são suficientes para as redes 100BASE-TX e 1000BASE-T.</a:t>
            </a:r>
            <a:endParaRPr lang="pt-PT" sz="2200" dirty="0" smtClean="0">
              <a:latin typeface="Cambria" panose="02040503050406030204" pitchFamily="18" charset="0"/>
            </a:endParaRPr>
          </a:p>
          <a:p>
            <a:pPr algn="l"/>
            <a:endParaRPr lang="pt-PT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441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dirty="0" smtClean="0"/>
              <a:t>Categorias:</a:t>
            </a:r>
            <a:br>
              <a:rPr lang="pt-PT" sz="6000" dirty="0" smtClean="0"/>
            </a:br>
            <a:r>
              <a:rPr lang="pt-PT" sz="6000" dirty="0" smtClean="0"/>
              <a:t/>
            </a:r>
            <a:br>
              <a:rPr lang="pt-PT" sz="6000" dirty="0" smtClean="0"/>
            </a:br>
            <a:r>
              <a:rPr lang="pt-PT" sz="2200" dirty="0" smtClean="0">
                <a:latin typeface="Cambria" panose="02040503050406030204" pitchFamily="18" charset="0"/>
              </a:rPr>
              <a:t>Imagem:</a:t>
            </a:r>
            <a:r>
              <a:rPr lang="pt-PT" sz="2200" dirty="0">
                <a:latin typeface="Cambria" panose="02040503050406030204" pitchFamily="18" charset="0"/>
              </a:rPr>
              <a:t> a informação vem decalcada no próprio cabo, como na foto: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" y="4383908"/>
            <a:ext cx="11375136" cy="2474092"/>
          </a:xfrm>
        </p:spPr>
      </p:pic>
    </p:spTree>
    <p:extLst>
      <p:ext uri="{BB962C8B-B14F-4D97-AF65-F5344CB8AC3E}">
        <p14:creationId xmlns:p14="http://schemas.microsoft.com/office/powerpoint/2010/main" val="9791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/>
              <a:t>Categorias:</a:t>
            </a:r>
            <a:endParaRPr lang="pt-PT" sz="6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999487"/>
            <a:ext cx="11353800" cy="48585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Cambria" panose="02040503050406030204" pitchFamily="18" charset="0"/>
              </a:rPr>
              <a:t>Categoria 6</a:t>
            </a:r>
            <a:r>
              <a:rPr lang="pt-PT" sz="2000" dirty="0">
                <a:latin typeface="Cambria" panose="02040503050406030204" pitchFamily="18" charset="0"/>
              </a:rPr>
              <a:t>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 </a:t>
            </a:r>
            <a:r>
              <a:rPr lang="pt-PT" sz="2000" dirty="0">
                <a:latin typeface="Cambria" panose="02040503050406030204" pitchFamily="18" charset="0"/>
              </a:rPr>
              <a:t>6 seja sempre </a:t>
            </a:r>
            <a:r>
              <a:rPr lang="pt-PT" sz="2000" dirty="0" smtClean="0">
                <a:latin typeface="Cambria" panose="02040503050406030204" pitchFamily="18" charset="0"/>
              </a:rPr>
              <a:t>desejável</a:t>
            </a:r>
            <a:r>
              <a:rPr lang="pt-PT" sz="2000" dirty="0">
                <a:latin typeface="Cambria" panose="02040503050406030204" pitchFamily="18" charset="0"/>
              </a:rPr>
              <a:t>, acaba não existindo muito ganho na </a:t>
            </a:r>
            <a:r>
              <a:rPr lang="pt-PT" sz="2000" dirty="0" smtClean="0">
                <a:latin typeface="Cambria" panose="02040503050406030204" pitchFamily="18" charset="0"/>
              </a:rPr>
              <a:t>prática. </a:t>
            </a:r>
          </a:p>
          <a:p>
            <a:r>
              <a:rPr lang="pt-PT" sz="2000" dirty="0">
                <a:latin typeface="Cambria" panose="02040503050406030204" pitchFamily="18" charset="0"/>
              </a:rPr>
              <a:t>Os cabos categoria 6 utilizam especificações ainda mais estritas que os categoria 5e e suportam freqüências de até 250 MHz. Além de serem usados em substituição dos cabos </a:t>
            </a:r>
            <a:r>
              <a:rPr lang="pt-PT" sz="2000" dirty="0" smtClean="0">
                <a:latin typeface="Cambria" panose="02040503050406030204" pitchFamily="18" charset="0"/>
              </a:rPr>
              <a:t>categoria:5 </a:t>
            </a:r>
            <a:r>
              <a:rPr lang="pt-PT" sz="2000" dirty="0">
                <a:latin typeface="Cambria" panose="02040503050406030204" pitchFamily="18" charset="0"/>
              </a:rPr>
              <a:t>e 5e, eles podem ser usados em </a:t>
            </a:r>
            <a:r>
              <a:rPr lang="pt-PT" sz="2000" dirty="0" smtClean="0">
                <a:latin typeface="Cambria" panose="02040503050406030204" pitchFamily="18" charset="0"/>
              </a:rPr>
              <a:t>redes </a:t>
            </a:r>
            <a:r>
              <a:rPr lang="pt-PT" sz="2000" dirty="0">
                <a:latin typeface="Cambria" panose="02040503050406030204" pitchFamily="18" charset="0"/>
              </a:rPr>
              <a:t>10 gigabit, mas nesse caso o alcance é de apenas 55 </a:t>
            </a:r>
            <a:r>
              <a:rPr lang="pt-PT" sz="2000" dirty="0" smtClean="0">
                <a:latin typeface="Cambria" panose="02040503050406030204" pitchFamily="18" charset="0"/>
              </a:rPr>
              <a:t>metros. </a:t>
            </a:r>
          </a:p>
          <a:p>
            <a:endParaRPr lang="pt-PT" sz="2000" dirty="0">
              <a:latin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8743"/>
            <a:ext cx="8753856" cy="23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7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>
            <a:normAutofit/>
          </a:bodyPr>
          <a:lstStyle/>
          <a:p>
            <a:pPr algn="ctr"/>
            <a:r>
              <a:rPr lang="pt-PT" sz="6000" dirty="0" smtClean="0"/>
              <a:t>Categorias:</a:t>
            </a:r>
            <a:endParaRPr lang="pt-PT" sz="6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690689"/>
            <a:ext cx="11439144" cy="5167312"/>
          </a:xfrm>
        </p:spPr>
        <p:txBody>
          <a:bodyPr/>
          <a:lstStyle/>
          <a:p>
            <a:r>
              <a:rPr lang="pt-PT" dirty="0"/>
              <a:t>M</a:t>
            </a:r>
            <a:r>
              <a:rPr lang="pt-PT" dirty="0" smtClean="0"/>
              <a:t>uitas </a:t>
            </a:r>
            <a:r>
              <a:rPr lang="pt-PT" dirty="0"/>
              <a:t>referências na web mencionando que os cabos </a:t>
            </a:r>
            <a:r>
              <a:rPr lang="pt-PT" dirty="0" smtClean="0"/>
              <a:t>categoria: </a:t>
            </a:r>
            <a:r>
              <a:rPr lang="pt-PT" dirty="0"/>
              <a:t>6a suportam freqüências de até 625 MHz, que foi o valor definido em uma especificação preliminar. Mas, avanços no sistema de modulação permitiram reduzir a </a:t>
            </a:r>
            <a:r>
              <a:rPr lang="pt-PT" dirty="0" smtClean="0"/>
              <a:t>frequência </a:t>
            </a:r>
            <a:r>
              <a:rPr lang="pt-PT" dirty="0"/>
              <a:t>na versão final, chegando aos 500 MHz.</a:t>
            </a:r>
          </a:p>
          <a:p>
            <a:r>
              <a:rPr lang="pt-PT" dirty="0"/>
              <a:t>Uma das medidas para reduzir o crosstalk (interferências entre os pares de cabos) no </a:t>
            </a:r>
            <a:r>
              <a:rPr lang="pt-PT" dirty="0" smtClean="0"/>
              <a:t>categoria: </a:t>
            </a:r>
            <a:r>
              <a:rPr lang="pt-PT" dirty="0"/>
              <a:t>6a foi distanciá-los usando um separador. Isso aumentou a espessura dos cabos de 5.6 mm para 7.9 mm e tornou-os um pouco menos flexíveis. A diferença pode parecer pequena, mas ao juntar vários cabos ela se torna considerável</a:t>
            </a:r>
            <a:r>
              <a:rPr lang="pt-PT" dirty="0" smtClean="0"/>
              <a:t>:  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5050008"/>
            <a:ext cx="3267456" cy="18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6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731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Tema do Office</vt:lpstr>
      <vt:lpstr>Tipos de Redes:</vt:lpstr>
      <vt:lpstr>Categorias:</vt:lpstr>
      <vt:lpstr>Categorias:</vt:lpstr>
      <vt:lpstr>Categorias:</vt:lpstr>
      <vt:lpstr>Categorias:</vt:lpstr>
      <vt:lpstr>Categorias:  Imagem: a informação vem decalcada no próprio cabo, como na foto:</vt:lpstr>
      <vt:lpstr>Categorias:</vt:lpstr>
      <vt:lpstr>Categorias: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Redes:</dc:title>
  <dc:creator>S5_5</dc:creator>
  <cp:lastModifiedBy>S5_5</cp:lastModifiedBy>
  <cp:revision>5</cp:revision>
  <dcterms:created xsi:type="dcterms:W3CDTF">2018-01-18T12:13:08Z</dcterms:created>
  <dcterms:modified xsi:type="dcterms:W3CDTF">2018-01-18T12:47:29Z</dcterms:modified>
</cp:coreProperties>
</file>