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778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2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930B-A549-499A-8316-DB200C80902C}" type="datetimeFigureOut">
              <a:rPr lang="pt-PT" smtClean="0"/>
              <a:t>19-01-2018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2EB8-C186-43D6-AC6B-C17FD1B940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6632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930B-A549-499A-8316-DB200C80902C}" type="datetimeFigureOut">
              <a:rPr lang="pt-PT" smtClean="0"/>
              <a:t>19-01-2018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2EB8-C186-43D6-AC6B-C17FD1B940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793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930B-A549-499A-8316-DB200C80902C}" type="datetimeFigureOut">
              <a:rPr lang="pt-PT" smtClean="0"/>
              <a:t>19-01-2018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2EB8-C186-43D6-AC6B-C17FD1B940EE}" type="slidenum">
              <a:rPr lang="pt-PT" smtClean="0"/>
              <a:t>‹nº›</a:t>
            </a:fld>
            <a:endParaRPr lang="pt-P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7413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930B-A549-499A-8316-DB200C80902C}" type="datetimeFigureOut">
              <a:rPr lang="pt-PT" smtClean="0"/>
              <a:t>19-01-2018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2EB8-C186-43D6-AC6B-C17FD1B940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31005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930B-A549-499A-8316-DB200C80902C}" type="datetimeFigureOut">
              <a:rPr lang="pt-PT" smtClean="0"/>
              <a:t>19-01-2018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2EB8-C186-43D6-AC6B-C17FD1B940EE}" type="slidenum">
              <a:rPr lang="pt-PT" smtClean="0"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8537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930B-A549-499A-8316-DB200C80902C}" type="datetimeFigureOut">
              <a:rPr lang="pt-PT" smtClean="0"/>
              <a:t>19-01-2018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2EB8-C186-43D6-AC6B-C17FD1B940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41116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930B-A549-499A-8316-DB200C80902C}" type="datetimeFigureOut">
              <a:rPr lang="pt-PT" smtClean="0"/>
              <a:t>19-01-2018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2EB8-C186-43D6-AC6B-C17FD1B940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1597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930B-A549-499A-8316-DB200C80902C}" type="datetimeFigureOut">
              <a:rPr lang="pt-PT" smtClean="0"/>
              <a:t>19-01-2018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2EB8-C186-43D6-AC6B-C17FD1B940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35742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930B-A549-499A-8316-DB200C80902C}" type="datetimeFigureOut">
              <a:rPr lang="pt-PT" smtClean="0"/>
              <a:t>19-01-2018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2EB8-C186-43D6-AC6B-C17FD1B940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4759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930B-A549-499A-8316-DB200C80902C}" type="datetimeFigureOut">
              <a:rPr lang="pt-PT" smtClean="0"/>
              <a:t>19-01-2018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2EB8-C186-43D6-AC6B-C17FD1B940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7237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930B-A549-499A-8316-DB200C80902C}" type="datetimeFigureOut">
              <a:rPr lang="pt-PT" smtClean="0"/>
              <a:t>19-01-2018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2EB8-C186-43D6-AC6B-C17FD1B940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94715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930B-A549-499A-8316-DB200C80902C}" type="datetimeFigureOut">
              <a:rPr lang="pt-PT" smtClean="0"/>
              <a:t>19-01-2018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2EB8-C186-43D6-AC6B-C17FD1B940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40275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930B-A549-499A-8316-DB200C80902C}" type="datetimeFigureOut">
              <a:rPr lang="pt-PT" smtClean="0"/>
              <a:t>19-01-2018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2EB8-C186-43D6-AC6B-C17FD1B940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0509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930B-A549-499A-8316-DB200C80902C}" type="datetimeFigureOut">
              <a:rPr lang="pt-PT" smtClean="0"/>
              <a:t>19-01-2018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2EB8-C186-43D6-AC6B-C17FD1B940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584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930B-A549-499A-8316-DB200C80902C}" type="datetimeFigureOut">
              <a:rPr lang="pt-PT" smtClean="0"/>
              <a:t>19-01-2018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2EB8-C186-43D6-AC6B-C17FD1B940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81237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930B-A549-499A-8316-DB200C80902C}" type="datetimeFigureOut">
              <a:rPr lang="pt-PT" smtClean="0"/>
              <a:t>19-01-2018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2EB8-C186-43D6-AC6B-C17FD1B940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929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B930B-A549-499A-8316-DB200C80902C}" type="datetimeFigureOut">
              <a:rPr lang="pt-PT" smtClean="0"/>
              <a:t>19-01-2018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4112EB8-C186-43D6-AC6B-C17FD1B940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390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analtech.com/" TargetMode="External"/><Relationship Id="rId2" Type="http://schemas.openxmlformats.org/officeDocument/2006/relationships/hyperlink" Target="https://redeematividade.blogspot.pt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0668000" cy="3509963"/>
          </a:xfrm>
        </p:spPr>
        <p:txBody>
          <a:bodyPr/>
          <a:lstStyle/>
          <a:p>
            <a:r>
              <a:rPr lang="pt-PT" dirty="0" smtClean="0"/>
              <a:t>0771-Conexões de Rede:</a:t>
            </a:r>
            <a:br>
              <a:rPr lang="pt-PT" dirty="0" smtClean="0"/>
            </a:br>
            <a:r>
              <a:rPr lang="pt-PT" dirty="0" smtClean="0"/>
              <a:t>Trabalho Pratico:</a:t>
            </a:r>
            <a:r>
              <a:rPr lang="pt-PT" dirty="0" smtClean="0"/>
              <a:t/>
            </a:r>
            <a:br>
              <a:rPr lang="pt-PT" dirty="0" smtClean="0"/>
            </a:b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6607" y="4505898"/>
            <a:ext cx="10150207" cy="1269694"/>
          </a:xfrm>
        </p:spPr>
        <p:txBody>
          <a:bodyPr/>
          <a:lstStyle/>
          <a:p>
            <a:r>
              <a:rPr lang="pt-PT" dirty="0" smtClean="0"/>
              <a:t>Categoria/Tipos de Redes:</a:t>
            </a:r>
          </a:p>
          <a:p>
            <a:r>
              <a:rPr lang="pt-PT" dirty="0" smtClean="0"/>
              <a:t>Existem vários tipos de categorias de cabos,variando conforme a sua finalidade.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08202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"/>
            <a:ext cx="10668000" cy="2791968"/>
          </a:xfrm>
        </p:spPr>
        <p:txBody>
          <a:bodyPr/>
          <a:lstStyle/>
          <a:p>
            <a:r>
              <a:rPr lang="pt-PT" dirty="0" smtClean="0"/>
              <a:t>Tipos de Redes: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3255264"/>
            <a:ext cx="10668000" cy="3602736"/>
          </a:xfrm>
        </p:spPr>
        <p:txBody>
          <a:bodyPr/>
          <a:lstStyle/>
          <a:p>
            <a:r>
              <a:rPr lang="pt-PT" dirty="0" smtClean="0"/>
              <a:t>-LAN.</a:t>
            </a:r>
          </a:p>
          <a:p>
            <a:r>
              <a:rPr lang="pt-PT" dirty="0" smtClean="0"/>
              <a:t>-MAN.</a:t>
            </a:r>
          </a:p>
          <a:p>
            <a:r>
              <a:rPr lang="pt-PT" dirty="0" smtClean="0"/>
              <a:t>-WAN.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74916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1347450" cy="2791967"/>
          </a:xfrm>
        </p:spPr>
        <p:txBody>
          <a:bodyPr/>
          <a:lstStyle/>
          <a:p>
            <a:r>
              <a:rPr lang="pt-PT" dirty="0" smtClean="0"/>
              <a:t>LAN: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09728" y="3718561"/>
            <a:ext cx="11237722" cy="3023615"/>
          </a:xfrm>
        </p:spPr>
        <p:txBody>
          <a:bodyPr/>
          <a:lstStyle/>
          <a:p>
            <a:r>
              <a:rPr lang="pt-PT" b="1" dirty="0">
                <a:solidFill>
                  <a:srgbClr val="222222"/>
                </a:solidFill>
                <a:latin typeface="Open Sans"/>
              </a:rPr>
              <a:t>LAN – Rede Local</a:t>
            </a:r>
          </a:p>
          <a:p>
            <a:r>
              <a:rPr lang="pt-PT" dirty="0">
                <a:solidFill>
                  <a:srgbClr val="222222"/>
                </a:solidFill>
                <a:latin typeface="Open Sans"/>
              </a:rPr>
              <a:t>As chamadas Local </a:t>
            </a:r>
            <a:r>
              <a:rPr lang="pt-PT" dirty="0" smtClean="0">
                <a:solidFill>
                  <a:srgbClr val="222222"/>
                </a:solidFill>
                <a:latin typeface="Open Sans"/>
              </a:rPr>
              <a:t>Área </a:t>
            </a:r>
            <a:r>
              <a:rPr lang="pt-PT" dirty="0">
                <a:solidFill>
                  <a:srgbClr val="222222"/>
                </a:solidFill>
                <a:latin typeface="Open Sans"/>
              </a:rPr>
              <a:t>Networks, ou Redes Locais, interligam computadores presentes dentro de um mesmo espaço físico. Isso pode acontecer dentro de uma empresa, de uma escola ou dentro da sua própria casa, sendo possível a troca de informações e recursos entre os dispositivos participantes.</a:t>
            </a:r>
            <a:endParaRPr lang="pt-PT" b="0" i="0" dirty="0">
              <a:solidFill>
                <a:srgbClr val="222222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634545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1545824" cy="5047487"/>
          </a:xfrm>
        </p:spPr>
        <p:txBody>
          <a:bodyPr>
            <a:normAutofit/>
          </a:bodyPr>
          <a:lstStyle/>
          <a:p>
            <a:r>
              <a:rPr lang="pt-PT" sz="2800" dirty="0" smtClean="0">
                <a:latin typeface="Cambria" panose="02040503050406030204" pitchFamily="18" charset="0"/>
              </a:rPr>
              <a:t>MAN:</a:t>
            </a:r>
            <a:br>
              <a:rPr lang="pt-PT" sz="2800" dirty="0" smtClean="0">
                <a:latin typeface="Cambria" panose="02040503050406030204" pitchFamily="18" charset="0"/>
              </a:rPr>
            </a:br>
            <a:r>
              <a:rPr lang="pt-PT" sz="2800" dirty="0">
                <a:latin typeface="Cambria" panose="02040503050406030204" pitchFamily="18" charset="0"/>
              </a:rPr>
              <a:t/>
            </a:r>
            <a:br>
              <a:rPr lang="pt-PT" sz="2800" dirty="0">
                <a:latin typeface="Cambria" panose="02040503050406030204" pitchFamily="18" charset="0"/>
              </a:rPr>
            </a:br>
            <a:r>
              <a:rPr lang="pt-PT" sz="2800" b="1" dirty="0">
                <a:latin typeface="Cambria" panose="02040503050406030204" pitchFamily="18" charset="0"/>
              </a:rPr>
              <a:t>MAN – Rede Metropolitana</a:t>
            </a:r>
            <a:br>
              <a:rPr lang="pt-PT" sz="2800" b="1" dirty="0">
                <a:latin typeface="Cambria" panose="02040503050406030204" pitchFamily="18" charset="0"/>
              </a:rPr>
            </a:br>
            <a:r>
              <a:rPr lang="pt-PT" sz="2800" dirty="0">
                <a:latin typeface="Cambria" panose="02040503050406030204" pitchFamily="18" charset="0"/>
              </a:rPr>
              <a:t>Imaginemos, por exemplo, que uma empresa possui dois escritórios em uma mesma cidade e deseja que os computadores permaneçam interligados. Para isso existe a Metropolitan </a:t>
            </a:r>
            <a:r>
              <a:rPr lang="pt-PT" sz="2800" dirty="0" smtClean="0">
                <a:latin typeface="Cambria" panose="02040503050406030204" pitchFamily="18" charset="0"/>
              </a:rPr>
              <a:t>Área </a:t>
            </a:r>
            <a:r>
              <a:rPr lang="pt-PT" sz="2800" dirty="0">
                <a:latin typeface="Cambria" panose="02040503050406030204" pitchFamily="18" charset="0"/>
              </a:rPr>
              <a:t>Network, ou Rede Metropolitana, que conecta diversas Redes Locais dentro de algumas dezenas de quilômetros.</a:t>
            </a:r>
            <a:r>
              <a:rPr lang="pt-PT" dirty="0"/>
              <a:t/>
            </a:r>
            <a:br>
              <a:rPr lang="pt-PT" dirty="0"/>
            </a:br>
            <a:r>
              <a:rPr lang="pt-PT" dirty="0" smtClean="0"/>
              <a:t/>
            </a:r>
            <a:br>
              <a:rPr lang="pt-PT" dirty="0" smtClean="0"/>
            </a:b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44952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80776" cy="4840859"/>
          </a:xfrm>
        </p:spPr>
        <p:txBody>
          <a:bodyPr>
            <a:normAutofit/>
          </a:bodyPr>
          <a:lstStyle/>
          <a:p>
            <a:r>
              <a:rPr lang="pt-PT" sz="3100" dirty="0" smtClean="0">
                <a:latin typeface="Cambria" panose="02040503050406030204" pitchFamily="18" charset="0"/>
              </a:rPr>
              <a:t>WAN:</a:t>
            </a:r>
            <a:br>
              <a:rPr lang="pt-PT" sz="3100" dirty="0" smtClean="0">
                <a:latin typeface="Cambria" panose="02040503050406030204" pitchFamily="18" charset="0"/>
              </a:rPr>
            </a:br>
            <a:r>
              <a:rPr lang="pt-PT" sz="3100" b="1" dirty="0">
                <a:latin typeface="Cambria" panose="02040503050406030204" pitchFamily="18" charset="0"/>
              </a:rPr>
              <a:t>WAN – Rede de Longa Distância</a:t>
            </a:r>
            <a:br>
              <a:rPr lang="pt-PT" sz="3100" b="1" dirty="0">
                <a:latin typeface="Cambria" panose="02040503050406030204" pitchFamily="18" charset="0"/>
              </a:rPr>
            </a:br>
            <a:r>
              <a:rPr lang="pt-PT" sz="3100" dirty="0">
                <a:latin typeface="Cambria" panose="02040503050406030204" pitchFamily="18" charset="0"/>
              </a:rPr>
              <a:t>A Wide Area Network, ou Rede de Longa Distância, vai um pouco além da MAN e consegue abranger uma área maior, como um país ou até mesmo um continente.</a:t>
            </a:r>
            <a:r>
              <a:rPr lang="pt-PT" dirty="0"/>
              <a:t/>
            </a:r>
            <a:br>
              <a:rPr lang="pt-PT" dirty="0"/>
            </a:br>
            <a:r>
              <a:rPr lang="pt-PT" dirty="0"/>
              <a:t/>
            </a:r>
            <a:br>
              <a:rPr lang="pt-PT" dirty="0"/>
            </a:b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48279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97537"/>
            <a:ext cx="12192000" cy="5888735"/>
          </a:xfrm>
        </p:spPr>
        <p:txBody>
          <a:bodyPr>
            <a:normAutofit/>
          </a:bodyPr>
          <a:lstStyle/>
          <a:p>
            <a:r>
              <a:rPr lang="pt-PT" dirty="0" smtClean="0"/>
              <a:t>Equipamentos de Rede:Passivos/Ativos:</a:t>
            </a:r>
            <a:br>
              <a:rPr lang="pt-PT" dirty="0" smtClean="0"/>
            </a:br>
            <a:r>
              <a:rPr lang="pt-PT" sz="2800" b="1" dirty="0" smtClean="0">
                <a:latin typeface="Cambria" panose="02040503050406030204" pitchFamily="18" charset="0"/>
              </a:rPr>
              <a:t>Equipamentos Ativos de rede</a:t>
            </a:r>
            <a:r>
              <a:rPr lang="pt-PT" b="1" dirty="0" smtClean="0"/>
              <a:t>:</a:t>
            </a:r>
            <a:br>
              <a:rPr lang="pt-PT" b="1" dirty="0" smtClean="0"/>
            </a:br>
            <a:r>
              <a:rPr lang="pt-PT" dirty="0" smtClean="0"/>
              <a:t/>
            </a:r>
            <a:br>
              <a:rPr lang="pt-PT" dirty="0" smtClean="0"/>
            </a:br>
            <a:r>
              <a:rPr lang="pt-PT" sz="3100" dirty="0">
                <a:latin typeface="Cambria" panose="02040503050406030204" pitchFamily="18" charset="0"/>
              </a:rPr>
              <a:t>Considera-se equipamento ativo, todo o equipamento gerador, recetor de código ou conversor de sinais elétricos ou óticos. Este equipamento tem a capacidade de </a:t>
            </a:r>
            <a:r>
              <a:rPr lang="pt-PT" sz="3100" dirty="0" smtClean="0">
                <a:latin typeface="Cambria" panose="02040503050406030204" pitchFamily="18" charset="0"/>
              </a:rPr>
              <a:t>efetuar </a:t>
            </a:r>
            <a:r>
              <a:rPr lang="pt-PT" sz="3100" dirty="0">
                <a:latin typeface="Cambria" panose="02040503050406030204" pitchFamily="18" charset="0"/>
              </a:rPr>
              <a:t>cálculos e processar os dados que recebe, gerindo-os de modo inteligente. Exemplos deste tipo de equipamento são os routers, switches, hubs e bridges.</a:t>
            </a:r>
            <a:br>
              <a:rPr lang="pt-PT" sz="3100" dirty="0">
                <a:latin typeface="Cambria" panose="02040503050406030204" pitchFamily="18" charset="0"/>
              </a:rPr>
            </a:br>
            <a:r>
              <a:rPr lang="pt-PT" sz="3100" dirty="0">
                <a:latin typeface="Cambria" panose="02040503050406030204" pitchFamily="18" charset="0"/>
              </a:rPr>
              <a:t>O equipamento ativo de rede gere o tráfego que passa pelos equipamentos passivos.</a:t>
            </a:r>
          </a:p>
        </p:txBody>
      </p:sp>
    </p:spTree>
    <p:extLst>
      <p:ext uri="{BB962C8B-B14F-4D97-AF65-F5344CB8AC3E}">
        <p14:creationId xmlns:p14="http://schemas.microsoft.com/office/powerpoint/2010/main" val="614897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5344" y="0"/>
            <a:ext cx="12106656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800" b="1" dirty="0" smtClean="0"/>
              <a:t>Hub:</a:t>
            </a:r>
            <a:endParaRPr lang="pt-PT" sz="2800" b="1" dirty="0"/>
          </a:p>
          <a:p>
            <a:r>
              <a:rPr lang="pt-PT" dirty="0"/>
              <a:t>Um Hub é um tipo especial de </a:t>
            </a:r>
            <a:r>
              <a:rPr lang="pt-PT" dirty="0" smtClean="0"/>
              <a:t>aparelho que </a:t>
            </a:r>
            <a:r>
              <a:rPr lang="pt-PT" dirty="0"/>
              <a:t>tem várias portas, quando um bit chega por uma de suas portas, o hub simplesmente copia-o em todas as restantes portas</a:t>
            </a:r>
            <a:r>
              <a:rPr lang="pt-PT" dirty="0" smtClean="0"/>
              <a:t>.</a:t>
            </a:r>
          </a:p>
          <a:p>
            <a:endParaRPr lang="pt-PT" dirty="0"/>
          </a:p>
          <a:p>
            <a:endParaRPr lang="pt-PT" dirty="0" smtClean="0"/>
          </a:p>
          <a:p>
            <a:endParaRPr lang="pt-PT" dirty="0"/>
          </a:p>
          <a:p>
            <a:endParaRPr lang="pt-PT" dirty="0" smtClean="0"/>
          </a:p>
          <a:p>
            <a:endParaRPr lang="pt-PT" dirty="0"/>
          </a:p>
          <a:p>
            <a:endParaRPr lang="pt-PT" dirty="0" smtClean="0"/>
          </a:p>
          <a:p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408" y="2533908"/>
            <a:ext cx="6608064" cy="410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485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7264" y="365125"/>
            <a:ext cx="11984736" cy="6492875"/>
          </a:xfrm>
        </p:spPr>
        <p:txBody>
          <a:bodyPr>
            <a:normAutofit/>
          </a:bodyPr>
          <a:lstStyle/>
          <a:p>
            <a:r>
              <a:rPr lang="pt-PT" sz="3100" b="1" dirty="0" smtClean="0">
                <a:latin typeface="Cambria" panose="02040503050406030204" pitchFamily="18" charset="0"/>
              </a:rPr>
              <a:t>Switch:</a:t>
            </a:r>
            <a:br>
              <a:rPr lang="pt-PT" sz="3100" b="1" dirty="0" smtClean="0">
                <a:latin typeface="Cambria" panose="02040503050406030204" pitchFamily="18" charset="0"/>
              </a:rPr>
            </a:br>
            <a:r>
              <a:rPr lang="pt-PT" sz="3100" dirty="0">
                <a:latin typeface="Cambria" panose="02040503050406030204" pitchFamily="18" charset="0"/>
              </a:rPr>
              <a:t/>
            </a:r>
            <a:br>
              <a:rPr lang="pt-PT" sz="3100" dirty="0">
                <a:latin typeface="Cambria" panose="02040503050406030204" pitchFamily="18" charset="0"/>
              </a:rPr>
            </a:br>
            <a:r>
              <a:rPr lang="pt-PT" sz="3100" dirty="0">
                <a:latin typeface="Cambria" panose="02040503050406030204" pitchFamily="18" charset="0"/>
              </a:rPr>
              <a:t>Um switch permite interligar vários equipamentos de rede mas não prejudica a performance de rede tal como acontecia com o Hub. Os switchs podem ter interfaces de rede elétrica ou ótica bem como operar a várias velocidades</a:t>
            </a:r>
            <a:r>
              <a:rPr lang="pt-PT" sz="3100" dirty="0" smtClean="0">
                <a:latin typeface="Cambria" panose="02040503050406030204" pitchFamily="18" charset="0"/>
              </a:rPr>
              <a:t>.</a:t>
            </a:r>
            <a:br>
              <a:rPr lang="pt-PT" sz="3100" dirty="0" smtClean="0">
                <a:latin typeface="Cambria" panose="02040503050406030204" pitchFamily="18" charset="0"/>
              </a:rPr>
            </a:br>
            <a:r>
              <a:rPr lang="pt-PT" sz="3100" dirty="0">
                <a:latin typeface="Cambria" panose="02040503050406030204" pitchFamily="18" charset="0"/>
              </a:rPr>
              <a:t/>
            </a:r>
            <a:br>
              <a:rPr lang="pt-PT" sz="3100" dirty="0">
                <a:latin typeface="Cambria" panose="02040503050406030204" pitchFamily="18" charset="0"/>
              </a:rPr>
            </a:br>
            <a:r>
              <a:rPr lang="pt-PT" dirty="0"/>
              <a:t/>
            </a:r>
            <a:br>
              <a:rPr lang="pt-PT" dirty="0"/>
            </a:br>
            <a:endParaRPr lang="pt-PT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256" y="4108101"/>
            <a:ext cx="6790944" cy="259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317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pt-PT" sz="3100" b="1" dirty="0" smtClean="0">
                <a:latin typeface="Cambria" panose="02040503050406030204" pitchFamily="18" charset="0"/>
              </a:rPr>
              <a:t>Router:</a:t>
            </a:r>
            <a:br>
              <a:rPr lang="pt-PT" sz="3100" b="1" dirty="0" smtClean="0">
                <a:latin typeface="Cambria" panose="02040503050406030204" pitchFamily="18" charset="0"/>
              </a:rPr>
            </a:br>
            <a:r>
              <a:rPr lang="pt-PT" sz="3100" dirty="0">
                <a:latin typeface="Cambria" panose="02040503050406030204" pitchFamily="18" charset="0"/>
              </a:rPr>
              <a:t/>
            </a:r>
            <a:br>
              <a:rPr lang="pt-PT" sz="3100" dirty="0">
                <a:latin typeface="Cambria" panose="02040503050406030204" pitchFamily="18" charset="0"/>
              </a:rPr>
            </a:br>
            <a:r>
              <a:rPr lang="pt-PT" sz="3100" dirty="0">
                <a:latin typeface="Cambria" panose="02040503050406030204" pitchFamily="18" charset="0"/>
              </a:rPr>
              <a:t>Um router é um equipamento de interligação entre redes distintas, estas redes podem ser uma empresa, numa organização ou numa escola. Este é o dispositivo responsável por ligar a rede interna à rede externa, isto é à internet</a:t>
            </a:r>
            <a:r>
              <a:rPr lang="pt-PT" sz="3100" dirty="0" smtClean="0">
                <a:latin typeface="Cambria" panose="02040503050406030204" pitchFamily="18" charset="0"/>
              </a:rPr>
              <a:t>.</a:t>
            </a:r>
            <a:br>
              <a:rPr lang="pt-PT" sz="3100" dirty="0" smtClean="0">
                <a:latin typeface="Cambria" panose="02040503050406030204" pitchFamily="18" charset="0"/>
              </a:rPr>
            </a:br>
            <a:r>
              <a:rPr lang="pt-PT" sz="3100" dirty="0">
                <a:latin typeface="Cambria" panose="02040503050406030204" pitchFamily="18" charset="0"/>
              </a:rPr>
              <a:t/>
            </a:r>
            <a:br>
              <a:rPr lang="pt-PT" sz="3100" dirty="0">
                <a:latin typeface="Cambria" panose="02040503050406030204" pitchFamily="18" charset="0"/>
              </a:rPr>
            </a:br>
            <a:r>
              <a:rPr lang="pt-PT" dirty="0"/>
              <a:t/>
            </a:r>
            <a:br>
              <a:rPr lang="pt-PT" dirty="0"/>
            </a:br>
            <a:endParaRPr lang="pt-PT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640" y="3511296"/>
            <a:ext cx="3346704" cy="334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024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84" y="0"/>
            <a:ext cx="12033504" cy="6858000"/>
          </a:xfrm>
        </p:spPr>
        <p:txBody>
          <a:bodyPr>
            <a:normAutofit/>
          </a:bodyPr>
          <a:lstStyle/>
          <a:p>
            <a:r>
              <a:rPr lang="pt-PT" sz="3100" b="1" dirty="0" smtClean="0">
                <a:latin typeface="Cambria" panose="02040503050406030204" pitchFamily="18" charset="0"/>
              </a:rPr>
              <a:t>Bridge:</a:t>
            </a:r>
            <a:br>
              <a:rPr lang="pt-PT" sz="3100" b="1" dirty="0" smtClean="0">
                <a:latin typeface="Cambria" panose="02040503050406030204" pitchFamily="18" charset="0"/>
              </a:rPr>
            </a:br>
            <a:r>
              <a:rPr lang="pt-PT" sz="3100" dirty="0">
                <a:latin typeface="Cambria" panose="02040503050406030204" pitchFamily="18" charset="0"/>
              </a:rPr>
              <a:t/>
            </a:r>
            <a:br>
              <a:rPr lang="pt-PT" sz="3100" dirty="0">
                <a:latin typeface="Cambria" panose="02040503050406030204" pitchFamily="18" charset="0"/>
              </a:rPr>
            </a:br>
            <a:r>
              <a:rPr lang="pt-PT" sz="3100" dirty="0">
                <a:latin typeface="Cambria" panose="02040503050406030204" pitchFamily="18" charset="0"/>
              </a:rPr>
              <a:t>Uma bridge é semelhante a um switch mas possui apenas uma porta de entrada e outra de saída. Uma bridge apenas com portas de rede com fios praticamente não se utiliza. Neste caso a melhor solução passa por um switch que para além de realizar o mesmo trabalho, ainda pode vir a ser útil para interligar mais equipamentos</a:t>
            </a:r>
            <a:r>
              <a:rPr lang="pt-PT" sz="3100" dirty="0" smtClean="0">
                <a:latin typeface="Cambria" panose="02040503050406030204" pitchFamily="18" charset="0"/>
              </a:rPr>
              <a:t>.</a:t>
            </a:r>
            <a:br>
              <a:rPr lang="pt-PT" sz="3100" dirty="0" smtClean="0">
                <a:latin typeface="Cambria" panose="02040503050406030204" pitchFamily="18" charset="0"/>
              </a:rPr>
            </a:br>
            <a:r>
              <a:rPr lang="pt-PT" sz="3100" dirty="0">
                <a:latin typeface="Cambria" panose="02040503050406030204" pitchFamily="18" charset="0"/>
              </a:rPr>
              <a:t/>
            </a:r>
            <a:br>
              <a:rPr lang="pt-PT" sz="3100" dirty="0">
                <a:latin typeface="Cambria" panose="02040503050406030204" pitchFamily="18" charset="0"/>
              </a:rPr>
            </a:br>
            <a:r>
              <a:rPr lang="pt-PT" dirty="0"/>
              <a:t/>
            </a:r>
            <a:br>
              <a:rPr lang="pt-PT" dirty="0"/>
            </a:br>
            <a:r>
              <a:rPr lang="pt-PT" dirty="0"/>
              <a:t/>
            </a:r>
            <a:br>
              <a:rPr lang="pt-PT" dirty="0"/>
            </a:br>
            <a:endParaRPr lang="pt-PT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465" y="3947955"/>
            <a:ext cx="4943624" cy="279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952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6492875"/>
          </a:xfrm>
        </p:spPr>
        <p:txBody>
          <a:bodyPr>
            <a:normAutofit/>
          </a:bodyPr>
          <a:lstStyle/>
          <a:p>
            <a:r>
              <a:rPr lang="pt-PT" sz="3100" b="1" dirty="0">
                <a:latin typeface="Cambria" panose="02040503050406030204" pitchFamily="18" charset="0"/>
              </a:rPr>
              <a:t>Placas de </a:t>
            </a:r>
            <a:r>
              <a:rPr lang="pt-PT" sz="3100" b="1" dirty="0" smtClean="0">
                <a:latin typeface="Cambria" panose="02040503050406030204" pitchFamily="18" charset="0"/>
              </a:rPr>
              <a:t>Rede:</a:t>
            </a:r>
            <a:br>
              <a:rPr lang="pt-PT" sz="3100" b="1" dirty="0" smtClean="0">
                <a:latin typeface="Cambria" panose="02040503050406030204" pitchFamily="18" charset="0"/>
              </a:rPr>
            </a:br>
            <a:r>
              <a:rPr lang="pt-PT" sz="3100" dirty="0">
                <a:latin typeface="Cambria" panose="02040503050406030204" pitchFamily="18" charset="0"/>
              </a:rPr>
              <a:t/>
            </a:r>
            <a:br>
              <a:rPr lang="pt-PT" sz="3100" dirty="0">
                <a:latin typeface="Cambria" panose="02040503050406030204" pitchFamily="18" charset="0"/>
              </a:rPr>
            </a:br>
            <a:r>
              <a:rPr lang="pt-PT" sz="2800" dirty="0">
                <a:latin typeface="Cambria" panose="02040503050406030204" pitchFamily="18" charset="0"/>
              </a:rPr>
              <a:t>A placa de rede é o hardware que permite aos computadores conversarem entre si através da rede. A sua função é controlar todo o envio e </a:t>
            </a:r>
            <a:r>
              <a:rPr lang="pt-PT" sz="2800" dirty="0" smtClean="0">
                <a:latin typeface="Cambria" panose="02040503050406030204" pitchFamily="18" charset="0"/>
              </a:rPr>
              <a:t>receção </a:t>
            </a:r>
            <a:r>
              <a:rPr lang="pt-PT" sz="2800" dirty="0">
                <a:latin typeface="Cambria" panose="02040503050406030204" pitchFamily="18" charset="0"/>
              </a:rPr>
              <a:t>de dados através da rede</a:t>
            </a:r>
            <a:r>
              <a:rPr lang="pt-PT" sz="3100" dirty="0">
                <a:latin typeface="Cambria" panose="02040503050406030204" pitchFamily="18" charset="0"/>
              </a:rPr>
              <a:t>.</a:t>
            </a:r>
            <a:r>
              <a:rPr lang="pt-PT" dirty="0"/>
              <a:t> 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dirty="0"/>
              <a:t/>
            </a:r>
            <a:br>
              <a:rPr lang="pt-PT" dirty="0"/>
            </a:br>
            <a:endParaRPr lang="pt-PT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336" y="3843406"/>
            <a:ext cx="3864864" cy="301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635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0668000" cy="2368627"/>
          </a:xfrm>
        </p:spPr>
        <p:txBody>
          <a:bodyPr/>
          <a:lstStyle/>
          <a:p>
            <a:r>
              <a:rPr lang="pt-PT" dirty="0" smtClean="0"/>
              <a:t>Categorias: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9152" y="4226059"/>
            <a:ext cx="12092848" cy="2527281"/>
          </a:xfrm>
        </p:spPr>
        <p:txBody>
          <a:bodyPr>
            <a:normAutofit/>
          </a:bodyPr>
          <a:lstStyle/>
          <a:p>
            <a:pPr algn="l"/>
            <a:r>
              <a:rPr lang="pt-PT" sz="2000" b="1" u="sng" dirty="0" smtClean="0"/>
              <a:t>Categorias 1 </a:t>
            </a:r>
            <a:r>
              <a:rPr lang="pt-PT" sz="2000" b="1" u="sng" dirty="0"/>
              <a:t>e 2</a:t>
            </a:r>
            <a:r>
              <a:rPr lang="pt-PT" sz="2000" dirty="0"/>
              <a:t>: Estas duas categorias de cabos não são mais reconhecidas pela TIA (Telecommunications Industry Association), que é a responsável pela definição dos padrões de cabos. Elas foram usadas </a:t>
            </a:r>
            <a:r>
              <a:rPr lang="pt-PT" sz="2000" dirty="0">
                <a:latin typeface="Cambria" panose="02040503050406030204" pitchFamily="18" charset="0"/>
              </a:rPr>
              <a:t>no</a:t>
            </a:r>
            <a:r>
              <a:rPr lang="pt-PT" sz="2000" dirty="0"/>
              <a:t> passado em instalações telefônicas e os cabos de categoria 2 chegaram a ser usados em redes Arcnet de 2.5 megabits e redes Token Ring de 4 megabits, mas não são adequados para uso em redes </a:t>
            </a:r>
            <a:r>
              <a:rPr lang="pt-PT" sz="2000" dirty="0" smtClean="0"/>
              <a:t>Ethernet.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2199286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 fontScale="90000"/>
          </a:bodyPr>
          <a:lstStyle/>
          <a:p>
            <a:r>
              <a:rPr lang="pt-PT" dirty="0"/>
              <a:t/>
            </a:r>
            <a:br>
              <a:rPr lang="pt-PT" dirty="0"/>
            </a:br>
            <a:r>
              <a:rPr lang="pt-PT" b="1" dirty="0" smtClean="0"/>
              <a:t/>
            </a:r>
            <a:br>
              <a:rPr lang="pt-PT" b="1" dirty="0" smtClean="0"/>
            </a:br>
            <a:r>
              <a:rPr lang="pt-PT" b="1" dirty="0" smtClean="0"/>
              <a:t/>
            </a:r>
            <a:br>
              <a:rPr lang="pt-PT" b="1" dirty="0" smtClean="0"/>
            </a:br>
            <a:r>
              <a:rPr lang="pt-PT" b="1" dirty="0"/>
              <a:t/>
            </a:r>
            <a:br>
              <a:rPr lang="pt-PT" b="1" dirty="0"/>
            </a:br>
            <a:r>
              <a:rPr lang="pt-PT" b="1" dirty="0" smtClean="0"/>
              <a:t/>
            </a:r>
            <a:br>
              <a:rPr lang="pt-PT" b="1" dirty="0" smtClean="0"/>
            </a:br>
            <a:r>
              <a:rPr lang="pt-PT" b="1" dirty="0" smtClean="0"/>
              <a:t>Equipamentos Passivos:</a:t>
            </a:r>
            <a:r>
              <a:rPr lang="pt-PT" dirty="0"/>
              <a:t/>
            </a:r>
            <a:br>
              <a:rPr lang="pt-PT" dirty="0"/>
            </a:br>
            <a:r>
              <a:rPr lang="pt-PT" sz="3100" i="1" dirty="0">
                <a:latin typeface="Cambria" panose="02040503050406030204" pitchFamily="18" charset="0"/>
              </a:rPr>
              <a:t>De entre os equipamentos </a:t>
            </a:r>
            <a:r>
              <a:rPr lang="pt-PT" sz="3100" b="1" i="1" dirty="0">
                <a:latin typeface="Cambria" panose="02040503050406030204" pitchFamily="18" charset="0"/>
              </a:rPr>
              <a:t>passivos</a:t>
            </a:r>
            <a:r>
              <a:rPr lang="pt-PT" sz="3100" i="1" dirty="0">
                <a:latin typeface="Cambria" panose="02040503050406030204" pitchFamily="18" charset="0"/>
              </a:rPr>
              <a:t>, aquele que se usa em maior quantidade são </a:t>
            </a:r>
            <a:r>
              <a:rPr lang="pt-PT" sz="3100" i="1" dirty="0" smtClean="0">
                <a:latin typeface="Cambria" panose="02040503050406030204" pitchFamily="18" charset="0"/>
              </a:rPr>
              <a:t>obviamente os </a:t>
            </a:r>
            <a:r>
              <a:rPr lang="pt-PT" sz="3100" i="1" dirty="0">
                <a:latin typeface="Cambria" panose="02040503050406030204" pitchFamily="18" charset="0"/>
              </a:rPr>
              <a:t>cabos</a:t>
            </a:r>
            <a:r>
              <a:rPr lang="pt-PT" sz="3100" i="1" dirty="0" smtClean="0">
                <a:latin typeface="Cambria" panose="02040503050406030204" pitchFamily="18" charset="0"/>
              </a:rPr>
              <a:t>.</a:t>
            </a:r>
            <a:br>
              <a:rPr lang="pt-PT" sz="3100" i="1" dirty="0" smtClean="0">
                <a:latin typeface="Cambria" panose="02040503050406030204" pitchFamily="18" charset="0"/>
              </a:rPr>
            </a:br>
            <a:r>
              <a:rPr lang="pt-PT" sz="3100" i="1" dirty="0" smtClean="0">
                <a:latin typeface="Cambria" panose="02040503050406030204" pitchFamily="18" charset="0"/>
              </a:rPr>
              <a:t> </a:t>
            </a:r>
            <a:r>
              <a:rPr lang="pt-PT" sz="3100" b="1" i="1" dirty="0" smtClean="0">
                <a:latin typeface="Cambria" panose="02040503050406030204" pitchFamily="18" charset="0"/>
              </a:rPr>
              <a:t>Existem 3 tipos principais</a:t>
            </a:r>
            <a:r>
              <a:rPr lang="pt-PT" sz="3100" i="1" dirty="0" smtClean="0">
                <a:latin typeface="Cambria" panose="02040503050406030204" pitchFamily="18" charset="0"/>
              </a:rPr>
              <a:t>:</a:t>
            </a:r>
            <a:br>
              <a:rPr lang="pt-PT" sz="3100" i="1" dirty="0" smtClean="0">
                <a:latin typeface="Cambria" panose="02040503050406030204" pitchFamily="18" charset="0"/>
              </a:rPr>
            </a:br>
            <a:r>
              <a:rPr lang="pt-PT" sz="3100" i="1" dirty="0" smtClean="0">
                <a:latin typeface="Cambria" panose="02040503050406030204" pitchFamily="18" charset="0"/>
              </a:rPr>
              <a:t/>
            </a:r>
            <a:br>
              <a:rPr lang="pt-PT" sz="3100" i="1" dirty="0" smtClean="0">
                <a:latin typeface="Cambria" panose="02040503050406030204" pitchFamily="18" charset="0"/>
              </a:rPr>
            </a:br>
            <a:r>
              <a:rPr lang="pt-PT" sz="3100" i="1" dirty="0" smtClean="0">
                <a:latin typeface="Cambria" panose="02040503050406030204" pitchFamily="18" charset="0"/>
              </a:rPr>
              <a:t>-Cabo Coaxial.</a:t>
            </a:r>
            <a:br>
              <a:rPr lang="pt-PT" sz="3100" i="1" dirty="0" smtClean="0">
                <a:latin typeface="Cambria" panose="02040503050406030204" pitchFamily="18" charset="0"/>
              </a:rPr>
            </a:br>
            <a:r>
              <a:rPr lang="pt-PT" sz="3100" i="1" dirty="0" smtClean="0">
                <a:latin typeface="Cambria" panose="02040503050406030204" pitchFamily="18" charset="0"/>
              </a:rPr>
              <a:t>-Cabo de Par Trançado.</a:t>
            </a:r>
            <a:br>
              <a:rPr lang="pt-PT" sz="3100" i="1" dirty="0" smtClean="0">
                <a:latin typeface="Cambria" panose="02040503050406030204" pitchFamily="18" charset="0"/>
              </a:rPr>
            </a:br>
            <a:r>
              <a:rPr lang="pt-PT" sz="3100" i="1" dirty="0" smtClean="0">
                <a:latin typeface="Cambria" panose="02040503050406030204" pitchFamily="18" charset="0"/>
              </a:rPr>
              <a:t>-Cabo de fibra óptica.</a:t>
            </a:r>
            <a:br>
              <a:rPr lang="pt-PT" sz="3100" i="1" dirty="0" smtClean="0">
                <a:latin typeface="Cambria" panose="02040503050406030204" pitchFamily="18" charset="0"/>
              </a:rPr>
            </a:br>
            <a:r>
              <a:rPr lang="pt-PT" sz="3100" i="1" dirty="0" smtClean="0">
                <a:latin typeface="Cambria" panose="02040503050406030204" pitchFamily="18" charset="0"/>
              </a:rPr>
              <a:t>Os cabos</a:t>
            </a:r>
            <a:r>
              <a:rPr lang="pt-PT" i="1" dirty="0"/>
              <a:t> </a:t>
            </a:r>
            <a:r>
              <a:rPr lang="pt-PT" sz="3100" i="1" dirty="0">
                <a:latin typeface="Cambria" panose="02040503050406030204" pitchFamily="18" charset="0"/>
              </a:rPr>
              <a:t>têm como </a:t>
            </a:r>
            <a:r>
              <a:rPr lang="pt-PT" sz="3100" i="1" dirty="0" smtClean="0">
                <a:latin typeface="Cambria" panose="02040503050406030204" pitchFamily="18" charset="0"/>
              </a:rPr>
              <a:t>objetivo </a:t>
            </a:r>
            <a:r>
              <a:rPr lang="pt-PT" sz="3100" i="1" dirty="0">
                <a:latin typeface="Cambria" panose="02040503050406030204" pitchFamily="18" charset="0"/>
              </a:rPr>
              <a:t>ligar dispositivos de rede, como computadores, routers, e </a:t>
            </a:r>
            <a:r>
              <a:rPr lang="pt-PT" sz="3100" i="1" dirty="0" smtClean="0">
                <a:latin typeface="Cambria" panose="02040503050406030204" pitchFamily="18" charset="0"/>
              </a:rPr>
              <a:t>outros entre </a:t>
            </a:r>
            <a:r>
              <a:rPr lang="pt-PT" sz="3100" i="1" dirty="0">
                <a:latin typeface="Cambria" panose="02040503050406030204" pitchFamily="18" charset="0"/>
              </a:rPr>
              <a:t>si. Funcionam como meio físico de transmissão e pode‐se dizer que a qualidade </a:t>
            </a:r>
            <a:r>
              <a:rPr lang="pt-PT" sz="3100" i="1" dirty="0" smtClean="0">
                <a:latin typeface="Cambria" panose="02040503050406030204" pitchFamily="18" charset="0"/>
              </a:rPr>
              <a:t>da transmissão </a:t>
            </a:r>
            <a:r>
              <a:rPr lang="pt-PT" sz="3100" i="1" dirty="0">
                <a:latin typeface="Cambria" panose="02040503050406030204" pitchFamily="18" charset="0"/>
              </a:rPr>
              <a:t>da informação é </a:t>
            </a:r>
            <a:r>
              <a:rPr lang="pt-PT" sz="3100" i="1" dirty="0" smtClean="0">
                <a:latin typeface="Cambria" panose="02040503050406030204" pitchFamily="18" charset="0"/>
              </a:rPr>
              <a:t>diretamente </a:t>
            </a:r>
            <a:r>
              <a:rPr lang="pt-PT" sz="3100" i="1" dirty="0">
                <a:latin typeface="Cambria" panose="02040503050406030204" pitchFamily="18" charset="0"/>
              </a:rPr>
              <a:t>proporcional à qualidade dos </a:t>
            </a:r>
            <a:r>
              <a:rPr lang="pt-PT" sz="3100" i="1" dirty="0" smtClean="0">
                <a:latin typeface="Cambria" panose="02040503050406030204" pitchFamily="18" charset="0"/>
              </a:rPr>
              <a:t>cabos.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dirty="0"/>
              <a:t/>
            </a:r>
            <a:br>
              <a:rPr lang="pt-PT" dirty="0"/>
            </a:br>
            <a:r>
              <a:rPr lang="pt-PT" dirty="0"/>
              <a:t/>
            </a:r>
            <a:br>
              <a:rPr lang="pt-PT" dirty="0"/>
            </a:br>
            <a:r>
              <a:rPr lang="pt-PT" dirty="0"/>
              <a:t> </a:t>
            </a:r>
            <a:br>
              <a:rPr lang="pt-PT" dirty="0"/>
            </a:br>
            <a:r>
              <a:rPr lang="pt-PT" dirty="0" smtClean="0"/>
              <a:t/>
            </a:r>
            <a:br>
              <a:rPr lang="pt-PT" dirty="0" smtClean="0"/>
            </a:br>
            <a:r>
              <a:rPr lang="pt-PT" dirty="0"/>
              <a:t/>
            </a:r>
            <a:br>
              <a:rPr lang="pt-PT" dirty="0"/>
            </a:br>
            <a:r>
              <a:rPr lang="pt-PT" dirty="0" smtClean="0"/>
              <a:t/>
            </a:r>
            <a:br>
              <a:rPr lang="pt-PT" dirty="0" smtClean="0"/>
            </a:b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335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/>
            </a:r>
            <a:br>
              <a:rPr lang="pt-PT" dirty="0" smtClean="0"/>
            </a:br>
            <a:r>
              <a:rPr lang="pt-PT" sz="3100" b="1" dirty="0" smtClean="0">
                <a:latin typeface="Cambria" panose="02040503050406030204" pitchFamily="18" charset="0"/>
              </a:rPr>
              <a:t>Cabo coaxial:</a:t>
            </a:r>
            <a:br>
              <a:rPr lang="pt-PT" sz="3100" b="1" dirty="0" smtClean="0">
                <a:latin typeface="Cambria" panose="02040503050406030204" pitchFamily="18" charset="0"/>
              </a:rPr>
            </a:br>
            <a:r>
              <a:rPr lang="pt-PT" sz="3100" dirty="0" smtClean="0">
                <a:latin typeface="Cambria" panose="02040503050406030204" pitchFamily="18" charset="0"/>
              </a:rPr>
              <a:t/>
            </a:r>
            <a:br>
              <a:rPr lang="pt-PT" sz="3100" dirty="0" smtClean="0">
                <a:latin typeface="Cambria" panose="02040503050406030204" pitchFamily="18" charset="0"/>
              </a:rPr>
            </a:br>
            <a:r>
              <a:rPr lang="pt-PT" sz="3100" dirty="0" smtClean="0">
                <a:latin typeface="Cambria" panose="02040503050406030204" pitchFamily="18" charset="0"/>
              </a:rPr>
              <a:t>Existem duas classes de coaxial 2baseT e 5baseT, ou Thin Ethernet e Thick Ethernet,traduzindo: Ethernet (coaxial) fino e Ethernet (coaxial) grosso.</a:t>
            </a:r>
            <a:br>
              <a:rPr lang="pt-PT" sz="3100" dirty="0" smtClean="0">
                <a:latin typeface="Cambria" panose="02040503050406030204" pitchFamily="18" charset="0"/>
              </a:rPr>
            </a:br>
            <a:r>
              <a:rPr lang="pt-PT" sz="3100" dirty="0" smtClean="0">
                <a:latin typeface="Cambria" panose="02040503050406030204" pitchFamily="18" charset="0"/>
              </a:rPr>
              <a:t>-</a:t>
            </a:r>
            <a:r>
              <a:rPr lang="pt-PT" sz="2800" dirty="0">
                <a:solidFill>
                  <a:srgbClr val="00B0F0"/>
                </a:solidFill>
                <a:latin typeface="Cambria" panose="02040503050406030204" pitchFamily="18" charset="0"/>
              </a:rPr>
              <a:t>Thick Ethernet ou </a:t>
            </a:r>
            <a:r>
              <a:rPr lang="pt-PT" sz="2800" dirty="0" smtClean="0">
                <a:solidFill>
                  <a:srgbClr val="00B0F0"/>
                </a:solidFill>
                <a:latin typeface="Cambria" panose="02040503050406030204" pitchFamily="18" charset="0"/>
              </a:rPr>
              <a:t>10base5:</a:t>
            </a:r>
            <a:r>
              <a:rPr lang="pt-PT" sz="2800" dirty="0" smtClean="0">
                <a:latin typeface="Cambria" panose="02040503050406030204" pitchFamily="18" charset="0"/>
              </a:rPr>
              <a:t/>
            </a:r>
            <a:br>
              <a:rPr lang="pt-PT" sz="2800" dirty="0" smtClean="0">
                <a:latin typeface="Cambria" panose="02040503050406030204" pitchFamily="18" charset="0"/>
              </a:rPr>
            </a:br>
            <a:r>
              <a:rPr lang="pt-PT" sz="2800" dirty="0" smtClean="0">
                <a:latin typeface="Cambria" panose="02040503050406030204" pitchFamily="18" charset="0"/>
              </a:rPr>
              <a:t>Refere-se á taxa de informação de sinal de Ethernet, tamanho máximo do cabo é de 500 metros.</a:t>
            </a:r>
            <a:br>
              <a:rPr lang="pt-PT" sz="2800" dirty="0" smtClean="0">
                <a:latin typeface="Cambria" panose="02040503050406030204" pitchFamily="18" charset="0"/>
              </a:rPr>
            </a:br>
            <a:r>
              <a:rPr lang="pt-PT" sz="2800" dirty="0" smtClean="0">
                <a:latin typeface="Cambria" panose="02040503050406030204" pitchFamily="18" charset="0"/>
              </a:rPr>
              <a:t>O diâmetro externo é de aproximadamente 9,8mm.</a:t>
            </a:r>
            <a:r>
              <a:rPr lang="pt-PT" sz="3100" dirty="0" smtClean="0">
                <a:latin typeface="Cambria" panose="02040503050406030204" pitchFamily="18" charset="0"/>
              </a:rPr>
              <a:t/>
            </a:r>
            <a:br>
              <a:rPr lang="pt-PT" sz="3100" dirty="0" smtClean="0">
                <a:latin typeface="Cambria" panose="02040503050406030204" pitchFamily="18" charset="0"/>
              </a:rPr>
            </a:br>
            <a:r>
              <a:rPr lang="pt-PT" sz="3100" dirty="0" smtClean="0">
                <a:latin typeface="Cambria" panose="02040503050406030204" pitchFamily="18" charset="0"/>
              </a:rPr>
              <a:t>-</a:t>
            </a:r>
            <a:r>
              <a:rPr lang="pt-PT" sz="3200" b="1" dirty="0">
                <a:solidFill>
                  <a:srgbClr val="00B0F0"/>
                </a:solidFill>
              </a:rPr>
              <a:t>Thin Ethernet ou </a:t>
            </a:r>
            <a:r>
              <a:rPr lang="pt-PT" sz="3200" b="1" dirty="0" smtClean="0">
                <a:solidFill>
                  <a:srgbClr val="00B0F0"/>
                </a:solidFill>
              </a:rPr>
              <a:t>10base2:</a:t>
            </a:r>
            <a:br>
              <a:rPr lang="pt-PT" sz="3200" b="1" dirty="0" smtClean="0">
                <a:solidFill>
                  <a:srgbClr val="00B0F0"/>
                </a:solidFill>
              </a:rPr>
            </a:br>
            <a:r>
              <a:rPr lang="pt-PT" sz="3200" b="1" dirty="0" smtClean="0"/>
              <a:t>É utilizado para transmissão digital, a sua principal aplicação é em Lan.</a:t>
            </a:r>
            <a:br>
              <a:rPr lang="pt-PT" sz="3200" b="1" dirty="0" smtClean="0"/>
            </a:br>
            <a:r>
              <a:rPr lang="pt-PT" sz="3200" b="1" dirty="0" smtClean="0"/>
              <a:t>O seu comprimento máximo é de 1,80 metros.</a:t>
            </a:r>
            <a:r>
              <a:rPr lang="pt-PT" sz="3200" b="1" dirty="0" smtClean="0">
                <a:solidFill>
                  <a:srgbClr val="00B0F0"/>
                </a:solidFill>
              </a:rPr>
              <a:t/>
            </a:r>
            <a:br>
              <a:rPr lang="pt-PT" sz="3200" b="1" dirty="0" smtClean="0">
                <a:solidFill>
                  <a:srgbClr val="00B0F0"/>
                </a:solidFill>
              </a:rPr>
            </a:br>
            <a:r>
              <a:rPr lang="pt-PT" sz="3100" dirty="0" smtClean="0">
                <a:latin typeface="Cambria" panose="02040503050406030204" pitchFamily="18" charset="0"/>
              </a:rPr>
              <a:t/>
            </a:r>
            <a:br>
              <a:rPr lang="pt-PT" sz="3100" dirty="0" smtClean="0">
                <a:latin typeface="Cambria" panose="02040503050406030204" pitchFamily="18" charset="0"/>
              </a:rPr>
            </a:br>
            <a:r>
              <a:rPr lang="pt-PT" sz="3100" dirty="0" smtClean="0">
                <a:solidFill>
                  <a:srgbClr val="00B0F0"/>
                </a:solidFill>
                <a:latin typeface="Cambria" panose="02040503050406030204" pitchFamily="18" charset="0"/>
              </a:rPr>
              <a:t>Vantagens:</a:t>
            </a:r>
            <a:br>
              <a:rPr lang="pt-PT" sz="3100" dirty="0" smtClean="0">
                <a:solidFill>
                  <a:srgbClr val="00B0F0"/>
                </a:solidFill>
                <a:latin typeface="Cambria" panose="02040503050406030204" pitchFamily="18" charset="0"/>
              </a:rPr>
            </a:br>
            <a:r>
              <a:rPr lang="pt-PT" sz="3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-Fácil instalação.</a:t>
            </a:r>
            <a:r>
              <a:rPr lang="pt-PT" dirty="0"/>
              <a:t/>
            </a:r>
            <a:br>
              <a:rPr lang="pt-PT" dirty="0"/>
            </a:br>
            <a:r>
              <a:rPr lang="pt-PT" sz="3100" dirty="0" smtClean="0">
                <a:solidFill>
                  <a:srgbClr val="00B0F0"/>
                </a:solidFill>
                <a:latin typeface="Cambria" panose="02040503050406030204" pitchFamily="18" charset="0"/>
              </a:rPr>
              <a:t>Desvantagens:</a:t>
            </a:r>
            <a:br>
              <a:rPr lang="pt-PT" sz="3100" dirty="0" smtClean="0">
                <a:solidFill>
                  <a:srgbClr val="00B0F0"/>
                </a:solidFill>
                <a:latin typeface="Cambria" panose="02040503050406030204" pitchFamily="18" charset="0"/>
              </a:rPr>
            </a:br>
            <a:r>
              <a:rPr lang="pt-PT" sz="3100" dirty="0" smtClean="0">
                <a:latin typeface="Cambria" panose="02040503050406030204" pitchFamily="18" charset="0"/>
              </a:rPr>
              <a:t>-Baixa velocidade de transmissão.</a:t>
            </a:r>
            <a:endParaRPr lang="pt-PT" sz="3100" dirty="0">
              <a:latin typeface="Cambria" panose="02040503050406030204" pitchFamily="18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9700" y="5164454"/>
            <a:ext cx="31623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613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pt-PT" dirty="0"/>
              <a:t/>
            </a:r>
            <a:br>
              <a:rPr lang="pt-PT" dirty="0"/>
            </a:br>
            <a:r>
              <a:rPr lang="pt-PT" b="1" dirty="0"/>
              <a:t>Cabo de par Trançado ou </a:t>
            </a:r>
            <a:r>
              <a:rPr lang="pt-PT" b="1" dirty="0" smtClean="0"/>
              <a:t>10baseT:</a:t>
            </a:r>
            <a:br>
              <a:rPr lang="pt-PT" b="1" dirty="0" smtClean="0"/>
            </a:br>
            <a:r>
              <a:rPr lang="pt-PT" dirty="0"/>
              <a:t/>
            </a:r>
            <a:br>
              <a:rPr lang="pt-PT" dirty="0"/>
            </a:br>
            <a:r>
              <a:rPr lang="pt-PT" sz="3100" dirty="0">
                <a:latin typeface="Cambria" panose="02040503050406030204" pitchFamily="18" charset="0"/>
              </a:rPr>
              <a:t>O Cabo de Par Trançado é composto por dois fios idênticos de cobre cobertos por um </a:t>
            </a:r>
            <a:r>
              <a:rPr lang="pt-PT" sz="3100" dirty="0" smtClean="0">
                <a:latin typeface="Cambria" panose="02040503050406030204" pitchFamily="18" charset="0"/>
              </a:rPr>
              <a:t>material isolante, </a:t>
            </a:r>
            <a:r>
              <a:rPr lang="pt-PT" sz="3100" dirty="0">
                <a:latin typeface="Cambria" panose="02040503050406030204" pitchFamily="18" charset="0"/>
              </a:rPr>
              <a:t>enrolados numa espiral, o ruído de um </a:t>
            </a:r>
            <a:r>
              <a:rPr lang="pt-PT" sz="3100" dirty="0" smtClean="0">
                <a:latin typeface="Cambria" panose="02040503050406030204" pitchFamily="18" charset="0"/>
              </a:rPr>
              <a:t>condutor </a:t>
            </a:r>
            <a:r>
              <a:rPr lang="pt-PT" sz="3100" dirty="0">
                <a:latin typeface="Cambria" panose="02040503050406030204" pitchFamily="18" charset="0"/>
              </a:rPr>
              <a:t>anula o do outro, </a:t>
            </a:r>
            <a:r>
              <a:rPr lang="pt-PT" sz="3100" dirty="0" smtClean="0">
                <a:latin typeface="Cambria" panose="02040503050406030204" pitchFamily="18" charset="0"/>
              </a:rPr>
              <a:t>fenómeno provocado </a:t>
            </a:r>
            <a:r>
              <a:rPr lang="pt-PT" sz="3100" dirty="0">
                <a:latin typeface="Cambria" panose="02040503050406030204" pitchFamily="18" charset="0"/>
              </a:rPr>
              <a:t>pela posição de ambos relativamente à terra, e ambos têm a mesma </a:t>
            </a:r>
            <a:r>
              <a:rPr lang="pt-PT" sz="3100" dirty="0" smtClean="0">
                <a:latin typeface="Cambria" panose="02040503050406030204" pitchFamily="18" charset="0"/>
              </a:rPr>
              <a:t>impedância. Esta </a:t>
            </a:r>
            <a:r>
              <a:rPr lang="pt-PT" sz="3100" dirty="0">
                <a:latin typeface="Cambria" panose="02040503050406030204" pitchFamily="18" charset="0"/>
              </a:rPr>
              <a:t>característica ajuda a diminuir a </a:t>
            </a:r>
            <a:r>
              <a:rPr lang="pt-PT" sz="3100" dirty="0" smtClean="0">
                <a:latin typeface="Cambria" panose="02040503050406030204" pitchFamily="18" charset="0"/>
              </a:rPr>
              <a:t>suscetibilidade </a:t>
            </a:r>
            <a:r>
              <a:rPr lang="pt-PT" sz="3100" dirty="0">
                <a:latin typeface="Cambria" panose="02040503050406030204" pitchFamily="18" charset="0"/>
              </a:rPr>
              <a:t>do cabo a ruídos de fontes externas </a:t>
            </a:r>
            <a:r>
              <a:rPr lang="pt-PT" sz="3100" dirty="0" smtClean="0">
                <a:latin typeface="Cambria" panose="02040503050406030204" pitchFamily="18" charset="0"/>
              </a:rPr>
              <a:t>por toda </a:t>
            </a:r>
            <a:r>
              <a:rPr lang="pt-PT" sz="3100" dirty="0">
                <a:latin typeface="Cambria" panose="02040503050406030204" pitchFamily="18" charset="0"/>
              </a:rPr>
              <a:t>sua extensão</a:t>
            </a:r>
            <a:r>
              <a:rPr lang="pt-PT" sz="3100" dirty="0" smtClean="0">
                <a:latin typeface="Cambria" panose="02040503050406030204" pitchFamily="18" charset="0"/>
              </a:rPr>
              <a:t>.</a:t>
            </a:r>
            <a:r>
              <a:rPr lang="pt-PT" dirty="0"/>
              <a:t/>
            </a:r>
            <a:br>
              <a:rPr lang="pt-PT" dirty="0"/>
            </a:br>
            <a:r>
              <a:rPr lang="pt-PT" sz="2800" dirty="0" smtClean="0">
                <a:latin typeface="Cambria" panose="02040503050406030204" pitchFamily="18" charset="0"/>
              </a:rPr>
              <a:t>Utiliza a ficha de ligação RJ-45.</a:t>
            </a:r>
            <a:r>
              <a:rPr lang="pt-PT" dirty="0"/>
              <a:t/>
            </a:r>
            <a:br>
              <a:rPr lang="pt-PT" dirty="0"/>
            </a:br>
            <a:endParaRPr lang="pt-PT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0864" y="4299450"/>
            <a:ext cx="2023872" cy="247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914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6858000"/>
          </a:xfrm>
        </p:spPr>
        <p:txBody>
          <a:bodyPr>
            <a:noAutofit/>
          </a:bodyPr>
          <a:lstStyle/>
          <a:p>
            <a:r>
              <a:rPr lang="pt-PT" dirty="0" smtClean="0">
                <a:solidFill>
                  <a:srgbClr val="00B0F0"/>
                </a:solidFill>
              </a:rPr>
              <a:t>Vantagens:</a:t>
            </a:r>
            <a:r>
              <a:rPr lang="pt-PT" dirty="0"/>
              <a:t/>
            </a:r>
            <a:br>
              <a:rPr lang="pt-PT" dirty="0"/>
            </a:br>
            <a:r>
              <a:rPr lang="pt-PT" dirty="0" smtClean="0"/>
              <a:t>-</a:t>
            </a:r>
            <a:r>
              <a:rPr lang="pt-PT" sz="2800" dirty="0" smtClean="0">
                <a:latin typeface="Cambria" panose="02040503050406030204" pitchFamily="18" charset="0"/>
              </a:rPr>
              <a:t>Não </a:t>
            </a:r>
            <a:r>
              <a:rPr lang="pt-PT" sz="2800" dirty="0">
                <a:latin typeface="Cambria" panose="02040503050406030204" pitchFamily="18" charset="0"/>
              </a:rPr>
              <a:t>necessita de Terra</a:t>
            </a:r>
            <a:r>
              <a:rPr lang="pt-PT" sz="2800" dirty="0" smtClean="0">
                <a:latin typeface="Cambria" panose="02040503050406030204" pitchFamily="18" charset="0"/>
              </a:rPr>
              <a:t>.</a:t>
            </a:r>
            <a:r>
              <a:rPr lang="pt-PT" sz="2800" dirty="0">
                <a:latin typeface="Cambria" panose="02040503050406030204" pitchFamily="18" charset="0"/>
              </a:rPr>
              <a:t/>
            </a:r>
            <a:br>
              <a:rPr lang="pt-PT" sz="2800" dirty="0">
                <a:latin typeface="Cambria" panose="02040503050406030204" pitchFamily="18" charset="0"/>
              </a:rPr>
            </a:br>
            <a:r>
              <a:rPr lang="pt-PT" sz="2800" dirty="0" smtClean="0">
                <a:latin typeface="Cambria" panose="02040503050406030204" pitchFamily="18" charset="0"/>
              </a:rPr>
              <a:t>-Mantém-se </a:t>
            </a:r>
            <a:r>
              <a:rPr lang="pt-PT" sz="2800" dirty="0">
                <a:latin typeface="Cambria" panose="02040503050406030204" pitchFamily="18" charset="0"/>
              </a:rPr>
              <a:t>constante de 100 OHMS sem </a:t>
            </a:r>
            <a:r>
              <a:rPr lang="pt-PT" sz="2800" dirty="0" smtClean="0">
                <a:latin typeface="Cambria" panose="02040503050406030204" pitchFamily="18" charset="0"/>
              </a:rPr>
              <a:t>terminadores</a:t>
            </a:r>
            <a:r>
              <a:rPr lang="pt-PT" sz="2800" dirty="0">
                <a:latin typeface="Cambria" panose="02040503050406030204" pitchFamily="18" charset="0"/>
              </a:rPr>
              <a:t> </a:t>
            </a:r>
            <a:br>
              <a:rPr lang="pt-PT" sz="2800" dirty="0">
                <a:latin typeface="Cambria" panose="02040503050406030204" pitchFamily="18" charset="0"/>
              </a:rPr>
            </a:br>
            <a:r>
              <a:rPr lang="pt-PT" sz="2800" dirty="0">
                <a:latin typeface="Cambria" panose="02040503050406030204" pitchFamily="18" charset="0"/>
              </a:rPr>
              <a:t>Cabo leve, fino, a</a:t>
            </a:r>
            <a:r>
              <a:rPr lang="pt-PT" sz="2800" dirty="0" smtClean="0">
                <a:latin typeface="Cambria" panose="02040503050406030204" pitchFamily="18" charset="0"/>
              </a:rPr>
              <a:t> </a:t>
            </a:r>
            <a:r>
              <a:rPr lang="pt-PT" sz="2800" dirty="0">
                <a:latin typeface="Cambria" panose="02040503050406030204" pitchFamily="18" charset="0"/>
              </a:rPr>
              <a:t>custo reduzido</a:t>
            </a:r>
            <a:r>
              <a:rPr lang="pt-PT" sz="2800" dirty="0" smtClean="0">
                <a:latin typeface="Cambria" panose="02040503050406030204" pitchFamily="18" charset="0"/>
              </a:rPr>
              <a:t>.</a:t>
            </a:r>
            <a:r>
              <a:rPr lang="pt-PT" sz="2800" dirty="0">
                <a:latin typeface="Cambria" panose="02040503050406030204" pitchFamily="18" charset="0"/>
              </a:rPr>
              <a:t/>
            </a:r>
            <a:br>
              <a:rPr lang="pt-PT" sz="2800" dirty="0">
                <a:latin typeface="Cambria" panose="02040503050406030204" pitchFamily="18" charset="0"/>
              </a:rPr>
            </a:br>
            <a:r>
              <a:rPr lang="pt-PT" sz="2800" dirty="0" smtClean="0">
                <a:latin typeface="Cambria" panose="02040503050406030204" pitchFamily="18" charset="0"/>
              </a:rPr>
              <a:t>-No </a:t>
            </a:r>
            <a:r>
              <a:rPr lang="pt-PT" sz="2800" dirty="0">
                <a:latin typeface="Cambria" panose="02040503050406030204" pitchFamily="18" charset="0"/>
              </a:rPr>
              <a:t>cabeamento estruturado, no caso de existir mau contacto ou interrupção do </a:t>
            </a:r>
            <a:r>
              <a:rPr lang="pt-PT" sz="2800" dirty="0" smtClean="0">
                <a:latin typeface="Cambria" panose="02040503050406030204" pitchFamily="18" charset="0"/>
              </a:rPr>
              <a:t>cabo, apenas </a:t>
            </a:r>
            <a:r>
              <a:rPr lang="pt-PT" sz="2800" dirty="0">
                <a:latin typeface="Cambria" panose="02040503050406030204" pitchFamily="18" charset="0"/>
              </a:rPr>
              <a:t>um nodo </a:t>
            </a:r>
            <a:r>
              <a:rPr lang="pt-PT" sz="2800" dirty="0" smtClean="0">
                <a:latin typeface="Cambria" panose="02040503050406030204" pitchFamily="18" charset="0"/>
              </a:rPr>
              <a:t>para </a:t>
            </a:r>
            <a:r>
              <a:rPr lang="pt-PT" sz="2800" dirty="0">
                <a:latin typeface="Cambria" panose="02040503050406030204" pitchFamily="18" charset="0"/>
              </a:rPr>
              <a:t>de funcionar, prevalecendo a integridade da Rede</a:t>
            </a:r>
            <a:r>
              <a:rPr lang="pt-PT" sz="2800" dirty="0" smtClean="0">
                <a:latin typeface="Cambria" panose="02040503050406030204" pitchFamily="18" charset="0"/>
              </a:rPr>
              <a:t>.</a:t>
            </a:r>
            <a:r>
              <a:rPr lang="pt-PT" sz="2800" dirty="0">
                <a:latin typeface="Cambria" panose="02040503050406030204" pitchFamily="18" charset="0"/>
              </a:rPr>
              <a:t/>
            </a:r>
            <a:br>
              <a:rPr lang="pt-PT" sz="2800" dirty="0">
                <a:latin typeface="Cambria" panose="02040503050406030204" pitchFamily="18" charset="0"/>
              </a:rPr>
            </a:br>
            <a:r>
              <a:rPr lang="pt-PT" sz="2800" dirty="0" smtClean="0">
                <a:latin typeface="Cambria" panose="02040503050406030204" pitchFamily="18" charset="0"/>
              </a:rPr>
              <a:t>-Permite </a:t>
            </a:r>
            <a:r>
              <a:rPr lang="pt-PT" sz="2800" dirty="0">
                <a:latin typeface="Cambria" panose="02040503050406030204" pitchFamily="18" charset="0"/>
              </a:rPr>
              <a:t>taxas de Transmissão da ordem dos 155 Mb/s</a:t>
            </a:r>
            <a:r>
              <a:rPr lang="pt-PT" sz="2800" dirty="0" smtClean="0">
                <a:latin typeface="Cambria" panose="02040503050406030204" pitchFamily="18" charset="0"/>
              </a:rPr>
              <a:t>.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dirty="0" smtClean="0">
                <a:solidFill>
                  <a:srgbClr val="00B0F0"/>
                </a:solidFill>
              </a:rPr>
              <a:t>Desvantagens:</a:t>
            </a:r>
            <a:br>
              <a:rPr lang="pt-PT" dirty="0" smtClean="0">
                <a:solidFill>
                  <a:srgbClr val="00B0F0"/>
                </a:solidFill>
              </a:rPr>
            </a:br>
            <a:r>
              <a:rPr lang="pt-PT" sz="2800" dirty="0" smtClean="0">
                <a:latin typeface="Cambria" panose="02040503050406030204" pitchFamily="18" charset="0"/>
              </a:rPr>
              <a:t>-É mais suscetível ao barulho do que o coaxial.</a:t>
            </a:r>
            <a:br>
              <a:rPr lang="pt-PT" sz="2800" dirty="0" smtClean="0">
                <a:latin typeface="Cambria" panose="02040503050406030204" pitchFamily="18" charset="0"/>
              </a:rPr>
            </a:br>
            <a:r>
              <a:rPr lang="pt-PT" sz="2800" dirty="0" smtClean="0">
                <a:latin typeface="Cambria" panose="02040503050406030204" pitchFamily="18" charset="0"/>
              </a:rPr>
              <a:t>-É mais frágil e menos resistente.</a:t>
            </a:r>
            <a:br>
              <a:rPr lang="pt-PT" sz="2800" dirty="0" smtClean="0">
                <a:latin typeface="Cambria" panose="02040503050406030204" pitchFamily="18" charset="0"/>
              </a:rPr>
            </a:br>
            <a:r>
              <a:rPr lang="pt-PT" sz="2800" dirty="0">
                <a:latin typeface="Cambria" panose="02040503050406030204" pitchFamily="18" charset="0"/>
              </a:rPr>
              <a:t/>
            </a:r>
            <a:br>
              <a:rPr lang="pt-PT" sz="2800" dirty="0">
                <a:latin typeface="Cambria" panose="02040503050406030204" pitchFamily="18" charset="0"/>
              </a:rPr>
            </a:br>
            <a:r>
              <a:rPr lang="pt-PT" dirty="0" smtClean="0">
                <a:solidFill>
                  <a:srgbClr val="00B0F0"/>
                </a:solidFill>
              </a:rPr>
              <a:t/>
            </a:r>
            <a:br>
              <a:rPr lang="pt-PT" dirty="0" smtClean="0">
                <a:solidFill>
                  <a:srgbClr val="00B0F0"/>
                </a:solidFill>
              </a:rPr>
            </a:br>
            <a:endParaRPr lang="pt-PT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101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 fontScale="90000"/>
          </a:bodyPr>
          <a:lstStyle/>
          <a:p>
            <a:r>
              <a:rPr lang="pt-PT" dirty="0"/>
              <a:t> </a:t>
            </a:r>
            <a:br>
              <a:rPr lang="pt-PT" dirty="0"/>
            </a:br>
            <a:r>
              <a:rPr lang="pt-PT" dirty="0"/>
              <a:t/>
            </a:r>
            <a:br>
              <a:rPr lang="pt-PT" dirty="0"/>
            </a:br>
            <a:r>
              <a:rPr lang="pt-PT" b="1" dirty="0"/>
              <a:t>Fibra Óptica ou </a:t>
            </a:r>
            <a:r>
              <a:rPr lang="pt-PT" b="1" dirty="0" smtClean="0"/>
              <a:t>100baseF:</a:t>
            </a:r>
            <a:br>
              <a:rPr lang="pt-PT" b="1" dirty="0" smtClean="0"/>
            </a:br>
            <a:r>
              <a:rPr lang="pt-PT" dirty="0"/>
              <a:t/>
            </a:r>
            <a:br>
              <a:rPr lang="pt-PT" dirty="0"/>
            </a:br>
            <a:r>
              <a:rPr lang="pt-PT" dirty="0" smtClean="0"/>
              <a:t>-</a:t>
            </a:r>
            <a:r>
              <a:rPr lang="pt-PT" sz="3100" dirty="0" smtClean="0">
                <a:latin typeface="Cambria" panose="02040503050406030204" pitchFamily="18" charset="0"/>
              </a:rPr>
              <a:t>Os cabos </a:t>
            </a:r>
            <a:r>
              <a:rPr lang="pt-PT" sz="3100" dirty="0">
                <a:latin typeface="Cambria" panose="02040503050406030204" pitchFamily="18" charset="0"/>
              </a:rPr>
              <a:t>de fibra óptica não sofrem </a:t>
            </a:r>
            <a:r>
              <a:rPr lang="pt-PT" sz="3100" dirty="0" smtClean="0">
                <a:latin typeface="Cambria" panose="02040503050406030204" pitchFamily="18" charset="0"/>
              </a:rPr>
              <a:t>interferências com ruídos eletromagnéticos </a:t>
            </a:r>
            <a:r>
              <a:rPr lang="pt-PT" sz="3100" dirty="0">
                <a:latin typeface="Cambria" panose="02040503050406030204" pitchFamily="18" charset="0"/>
              </a:rPr>
              <a:t>e radiofrequências e permitem um total isolamento entre transmissor </a:t>
            </a:r>
            <a:r>
              <a:rPr lang="pt-PT" sz="3100" dirty="0" smtClean="0">
                <a:latin typeface="Cambria" panose="02040503050406030204" pitchFamily="18" charset="0"/>
              </a:rPr>
              <a:t>preceptor. </a:t>
            </a:r>
            <a:br>
              <a:rPr lang="pt-PT" sz="3100" dirty="0" smtClean="0">
                <a:latin typeface="Cambria" panose="02040503050406030204" pitchFamily="18" charset="0"/>
              </a:rPr>
            </a:br>
            <a:r>
              <a:rPr lang="pt-PT" sz="3100" dirty="0" smtClean="0">
                <a:latin typeface="Cambria" panose="02040503050406030204" pitchFamily="18" charset="0"/>
              </a:rPr>
              <a:t>-Quem </a:t>
            </a:r>
            <a:r>
              <a:rPr lang="pt-PT" sz="3100" dirty="0">
                <a:latin typeface="Cambria" panose="02040503050406030204" pitchFamily="18" charset="0"/>
              </a:rPr>
              <a:t>deseja ter uma rede segura, preservar dados de qualquer tipo </a:t>
            </a:r>
            <a:r>
              <a:rPr lang="pt-PT" sz="3100" dirty="0" smtClean="0">
                <a:latin typeface="Cambria" panose="02040503050406030204" pitchFamily="18" charset="0"/>
              </a:rPr>
              <a:t>derruído </a:t>
            </a:r>
            <a:r>
              <a:rPr lang="pt-PT" sz="3100" dirty="0">
                <a:latin typeface="Cambria" panose="02040503050406030204" pitchFamily="18" charset="0"/>
              </a:rPr>
              <a:t>e ter velocidade na transmissão de dados, os cabos de fibra óptica são a melhor </a:t>
            </a:r>
            <a:r>
              <a:rPr lang="pt-PT" sz="3100" dirty="0" smtClean="0">
                <a:latin typeface="Cambria" panose="02040503050406030204" pitchFamily="18" charset="0"/>
              </a:rPr>
              <a:t>opção do mercado.</a:t>
            </a:r>
            <a:br>
              <a:rPr lang="pt-PT" sz="3100" dirty="0" smtClean="0">
                <a:latin typeface="Cambria" panose="02040503050406030204" pitchFamily="18" charset="0"/>
              </a:rPr>
            </a:br>
            <a:r>
              <a:rPr lang="pt-PT" sz="3100" dirty="0">
                <a:latin typeface="Cambria" panose="02040503050406030204" pitchFamily="18" charset="0"/>
              </a:rPr>
              <a:t>-</a:t>
            </a:r>
            <a:r>
              <a:rPr lang="pt-PT" sz="3100" dirty="0" smtClean="0">
                <a:latin typeface="Cambria" panose="02040503050406030204" pitchFamily="18" charset="0"/>
              </a:rPr>
              <a:t> A </a:t>
            </a:r>
            <a:r>
              <a:rPr lang="pt-PT" sz="3100" dirty="0">
                <a:latin typeface="Cambria" panose="02040503050406030204" pitchFamily="18" charset="0"/>
              </a:rPr>
              <a:t>transmissão de dados por fibra óptica é realizada através do envio de um sinal de luz, </a:t>
            </a:r>
            <a:r>
              <a:rPr lang="pt-PT" sz="3100" dirty="0" smtClean="0">
                <a:latin typeface="Cambria" panose="02040503050406030204" pitchFamily="18" charset="0"/>
              </a:rPr>
              <a:t>dentro do </a:t>
            </a:r>
            <a:r>
              <a:rPr lang="pt-PT" sz="3100" dirty="0">
                <a:latin typeface="Cambria" panose="02040503050406030204" pitchFamily="18" charset="0"/>
              </a:rPr>
              <a:t>domínio de frequência do </a:t>
            </a:r>
            <a:r>
              <a:rPr lang="pt-PT" sz="3100" dirty="0" smtClean="0">
                <a:latin typeface="Cambria" panose="02040503050406030204" pitchFamily="18" charset="0"/>
              </a:rPr>
              <a:t>infravermelho. </a:t>
            </a:r>
            <a:r>
              <a:rPr lang="pt-PT" sz="3100" dirty="0">
                <a:latin typeface="Cambria" panose="02040503050406030204" pitchFamily="18" charset="0"/>
              </a:rPr>
              <a:t>.</a:t>
            </a:r>
            <a:r>
              <a:rPr lang="pt-PT" dirty="0"/>
              <a:t/>
            </a:r>
            <a:br>
              <a:rPr lang="pt-PT" dirty="0"/>
            </a:br>
            <a:r>
              <a:rPr lang="pt-PT" dirty="0" smtClean="0"/>
              <a:t/>
            </a:r>
            <a:br>
              <a:rPr lang="pt-PT" dirty="0" smtClean="0"/>
            </a:br>
            <a:r>
              <a:rPr lang="pt-PT" dirty="0"/>
              <a:t/>
            </a:r>
            <a:br>
              <a:rPr lang="pt-PT" dirty="0"/>
            </a:br>
            <a:r>
              <a:rPr lang="pt-PT" sz="1600" dirty="0" smtClean="0">
                <a:latin typeface="Cambria" panose="02040503050406030204" pitchFamily="18" charset="0"/>
              </a:rPr>
              <a:t>Webgrafia:</a:t>
            </a:r>
            <a:br>
              <a:rPr lang="pt-PT" sz="1600" dirty="0" smtClean="0">
                <a:latin typeface="Cambria" panose="02040503050406030204" pitchFamily="18" charset="0"/>
              </a:rPr>
            </a:br>
            <a:r>
              <a:rPr lang="pt-PT" sz="1600" dirty="0" smtClean="0">
                <a:latin typeface="Cambria" panose="02040503050406030204" pitchFamily="18" charset="0"/>
                <a:hlinkClick r:id="rId2"/>
              </a:rPr>
              <a:t>Https://redeematividade.blogspot.pt</a:t>
            </a:r>
            <a:r>
              <a:rPr lang="pt-PT" sz="1600" smtClean="0">
                <a:latin typeface="Cambria" panose="02040503050406030204" pitchFamily="18" charset="0"/>
              </a:rPr>
              <a:t/>
            </a:r>
            <a:br>
              <a:rPr lang="pt-PT" sz="1600" smtClean="0">
                <a:latin typeface="Cambria" panose="02040503050406030204" pitchFamily="18" charset="0"/>
              </a:rPr>
            </a:br>
            <a:r>
              <a:rPr lang="pt-PT" sz="1600" smtClean="0">
                <a:latin typeface="Cambria" panose="02040503050406030204" pitchFamily="18" charset="0"/>
                <a:hlinkClick r:id="rId3"/>
              </a:rPr>
              <a:t>Https://canaltech.com</a:t>
            </a:r>
            <a:r>
              <a:rPr lang="pt-PT" sz="1600" smtClean="0">
                <a:latin typeface="Cambria" panose="02040503050406030204" pitchFamily="18" charset="0"/>
              </a:rPr>
              <a:t/>
            </a:r>
            <a:br>
              <a:rPr lang="pt-PT" sz="1600" smtClean="0">
                <a:latin typeface="Cambria" panose="02040503050406030204" pitchFamily="18" charset="0"/>
              </a:rPr>
            </a:br>
            <a:r>
              <a:rPr lang="pt-PT" sz="1600" dirty="0" smtClean="0">
                <a:latin typeface="Cambria" panose="02040503050406030204" pitchFamily="18" charset="0"/>
              </a:rPr>
              <a:t/>
            </a:r>
            <a:br>
              <a:rPr lang="pt-PT" sz="1600" dirty="0" smtClean="0">
                <a:latin typeface="Cambria" panose="02040503050406030204" pitchFamily="18" charset="0"/>
              </a:rPr>
            </a:br>
            <a:r>
              <a:rPr lang="pt-PT" dirty="0" smtClean="0"/>
              <a:t/>
            </a:r>
            <a:br>
              <a:rPr lang="pt-PT" dirty="0" smtClean="0"/>
            </a:br>
            <a:r>
              <a:rPr lang="pt-PT" dirty="0" smtClean="0"/>
              <a:t/>
            </a:r>
            <a:br>
              <a:rPr lang="pt-PT" dirty="0" smtClean="0"/>
            </a:br>
            <a:endParaRPr lang="pt-PT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3327" y="3986784"/>
            <a:ext cx="2528672" cy="287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962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1690688"/>
          </a:xfrm>
        </p:spPr>
        <p:txBody>
          <a:bodyPr/>
          <a:lstStyle/>
          <a:p>
            <a:pPr algn="ctr"/>
            <a:r>
              <a:rPr lang="pt-PT" sz="6000" dirty="0" smtClean="0"/>
              <a:t>Categorias</a:t>
            </a:r>
            <a:r>
              <a:rPr lang="pt-PT" dirty="0" smtClean="0"/>
              <a:t>: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0" y="2963536"/>
            <a:ext cx="10516518" cy="3894463"/>
          </a:xfrm>
        </p:spPr>
        <p:txBody>
          <a:bodyPr>
            <a:normAutofit/>
          </a:bodyPr>
          <a:lstStyle/>
          <a:p>
            <a:r>
              <a:rPr lang="pt-PT" sz="2000" b="1" u="sng" dirty="0">
                <a:latin typeface="Cambria" panose="02040503050406030204" pitchFamily="18" charset="0"/>
              </a:rPr>
              <a:t>Categoria 3</a:t>
            </a:r>
            <a:r>
              <a:rPr lang="pt-PT" sz="2000" dirty="0">
                <a:latin typeface="Cambria" panose="02040503050406030204" pitchFamily="18" charset="0"/>
              </a:rPr>
              <a:t>: Este foi o primeiro padrão de cabos de par trançado desenvolvido especialmente para uso em redes. O padrão é certificado para sinalização de até 16 MHz, o que permitiu seu uso no padrão 10BASE-T, que é o padrão de redes Ethernet de 10 megabits para cabos de par trançado. Existiu ainda um padrão de 100 megabits para cabos de categoria 3, o 100BASE-T4 (veja meu artigo sobre os padrões Ethernet de 10 e 100 megabits), mas ele é pouco usado e não é suportado por todas as placas de rede</a:t>
            </a:r>
            <a:r>
              <a:rPr lang="pt-PT" sz="2000" dirty="0" smtClean="0">
                <a:latin typeface="Cambria" panose="02040503050406030204" pitchFamily="18" charset="0"/>
              </a:rPr>
              <a:t>.</a:t>
            </a:r>
          </a:p>
          <a:p>
            <a:r>
              <a:rPr lang="pt-PT" sz="2000" dirty="0">
                <a:latin typeface="Cambria" panose="02040503050406030204" pitchFamily="18" charset="0"/>
              </a:rPr>
              <a:t>A principal diferença do cabo de categoria 3 para os obsoletos cabos de categoria 1 e 2 é o entrançamento dos pares de cabos. Enquanto nos cabos 1 e 2 não existe um padrão definido, os cabos de categoria 3 (assim como os de categoria 4 e 5) possuem pelo menos 24 tranças por metro e, por isso, são muito mais resistentes a ruídos externos. Cada par de cabos tem um número diferente de tranças por metro, o que atenua as interferências entre os pares de </a:t>
            </a:r>
            <a:r>
              <a:rPr lang="pt-PT" sz="2000" dirty="0" smtClean="0">
                <a:latin typeface="Cambria" panose="02040503050406030204" pitchFamily="18" charset="0"/>
              </a:rPr>
              <a:t>cabos.</a:t>
            </a:r>
            <a:endParaRPr lang="pt-PT" sz="2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088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0668000" cy="3106757"/>
          </a:xfrm>
        </p:spPr>
        <p:txBody>
          <a:bodyPr/>
          <a:lstStyle/>
          <a:p>
            <a:r>
              <a:rPr lang="pt-PT" dirty="0" smtClean="0"/>
              <a:t>Categorias: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4885981"/>
            <a:ext cx="11938612" cy="1972019"/>
          </a:xfrm>
        </p:spPr>
        <p:txBody>
          <a:bodyPr>
            <a:noAutofit/>
          </a:bodyPr>
          <a:lstStyle/>
          <a:p>
            <a:pPr algn="l"/>
            <a:r>
              <a:rPr lang="pt-PT" sz="2000" b="1" u="sng" dirty="0">
                <a:latin typeface="Cambria" panose="02040503050406030204" pitchFamily="18" charset="0"/>
              </a:rPr>
              <a:t>Categoria 4</a:t>
            </a:r>
            <a:r>
              <a:rPr lang="pt-PT" sz="2000" dirty="0">
                <a:latin typeface="Cambria" panose="02040503050406030204" pitchFamily="18" charset="0"/>
              </a:rPr>
              <a:t>: Esta categoria de cabos tem uma qualidade um pouco superior e é certificada para sinalização de até 20 MHz. Eles foram usados em redes Token Ring de 16 megabits e também podiam ser utilizados em redes Ethernet em substituição aos cabos de categoria 3, mas na prática isso é incomum. Assim como as categorias 1 e 2, a categoria 4 não é mais reconhecida pela TIA e os cabos não são mais fabricados, ao contrário dos cabos de categoria 3, que continuam sendo usados em instalações </a:t>
            </a:r>
            <a:r>
              <a:rPr lang="pt-PT" sz="2000" dirty="0" smtClean="0">
                <a:latin typeface="Cambria" panose="02040503050406030204" pitchFamily="18" charset="0"/>
              </a:rPr>
              <a:t>telefônicas.</a:t>
            </a:r>
            <a:endParaRPr lang="pt-PT" sz="2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893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4236" y="-396607"/>
            <a:ext cx="10668000" cy="2985571"/>
          </a:xfrm>
        </p:spPr>
        <p:txBody>
          <a:bodyPr/>
          <a:lstStyle/>
          <a:p>
            <a:r>
              <a:rPr lang="pt-PT" dirty="0" smtClean="0"/>
              <a:t>Categorias: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" y="2963536"/>
            <a:ext cx="12063470" cy="389446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pt-PT" sz="2000" b="1" u="sng" dirty="0">
                <a:latin typeface="Cambria" panose="02040503050406030204" pitchFamily="18" charset="0"/>
              </a:rPr>
              <a:t>Categoria 5</a:t>
            </a:r>
            <a:r>
              <a:rPr lang="pt-PT" sz="2000" dirty="0">
                <a:latin typeface="Cambria" panose="02040503050406030204" pitchFamily="18" charset="0"/>
              </a:rPr>
              <a:t>: Os cabos de categoria 5 são o requisito mínimo para redes 100BASE-TX e 1000BASE-T, que são, </a:t>
            </a:r>
            <a:r>
              <a:rPr lang="pt-PT" sz="2000" dirty="0" smtClean="0">
                <a:latin typeface="Cambria" panose="02040503050406030204" pitchFamily="18" charset="0"/>
              </a:rPr>
              <a:t>respetivamente, </a:t>
            </a:r>
            <a:r>
              <a:rPr lang="pt-PT" sz="2000" dirty="0">
                <a:latin typeface="Cambria" panose="02040503050406030204" pitchFamily="18" charset="0"/>
              </a:rPr>
              <a:t>os pacotes de rede de 100 e 1000 megabits usados atualmente. Os cabos </a:t>
            </a:r>
            <a:r>
              <a:rPr lang="pt-PT" sz="2000" dirty="0" smtClean="0">
                <a:latin typeface="Cambria" panose="02040503050406030204" pitchFamily="18" charset="0"/>
              </a:rPr>
              <a:t>categoria:5 </a:t>
            </a:r>
            <a:r>
              <a:rPr lang="pt-PT" sz="2000" dirty="0">
                <a:latin typeface="Cambria" panose="02040503050406030204" pitchFamily="18" charset="0"/>
              </a:rPr>
              <a:t>seguem padrões de fabricação muito mais estritos e suportam </a:t>
            </a:r>
            <a:r>
              <a:rPr lang="pt-PT" sz="2000" dirty="0" smtClean="0">
                <a:latin typeface="Cambria" panose="02040503050406030204" pitchFamily="18" charset="0"/>
              </a:rPr>
              <a:t>frequências </a:t>
            </a:r>
            <a:r>
              <a:rPr lang="pt-PT" sz="2000" dirty="0">
                <a:latin typeface="Cambria" panose="02040503050406030204" pitchFamily="18" charset="0"/>
              </a:rPr>
              <a:t>de até 100 MHz, o que representa um grande salto sobre os cabos </a:t>
            </a:r>
            <a:r>
              <a:rPr lang="pt-PT" sz="2000" dirty="0" smtClean="0">
                <a:latin typeface="Cambria" panose="02040503050406030204" pitchFamily="18" charset="0"/>
              </a:rPr>
              <a:t>categoria: </a:t>
            </a:r>
            <a:r>
              <a:rPr lang="pt-PT" sz="2000" dirty="0">
                <a:latin typeface="Cambria" panose="02040503050406030204" pitchFamily="18" charset="0"/>
              </a:rPr>
              <a:t>3</a:t>
            </a:r>
            <a:r>
              <a:rPr lang="pt-PT" sz="2000" dirty="0" smtClean="0">
                <a:latin typeface="Cambria" panose="02040503050406030204" pitchFamily="18" charset="0"/>
              </a:rPr>
              <a:t>.</a:t>
            </a:r>
          </a:p>
          <a:p>
            <a:pPr algn="l"/>
            <a:r>
              <a:rPr lang="pt-PT" sz="2200" dirty="0">
                <a:latin typeface="Cambria" panose="02040503050406030204" pitchFamily="18" charset="0"/>
              </a:rPr>
              <a:t>Apesar disso, é muito raro encontrar cabos </a:t>
            </a:r>
            <a:r>
              <a:rPr lang="pt-PT" sz="2200" dirty="0" smtClean="0">
                <a:latin typeface="Cambria" panose="02040503050406030204" pitchFamily="18" charset="0"/>
              </a:rPr>
              <a:t>categoria: </a:t>
            </a:r>
            <a:r>
              <a:rPr lang="pt-PT" sz="2200" dirty="0">
                <a:latin typeface="Cambria" panose="02040503050406030204" pitchFamily="18" charset="0"/>
              </a:rPr>
              <a:t>5 à venda atualmente, pois eles foram substituídos pelos cabos </a:t>
            </a:r>
            <a:r>
              <a:rPr lang="pt-PT" sz="2200" b="1" dirty="0">
                <a:latin typeface="Cambria" panose="02040503050406030204" pitchFamily="18" charset="0"/>
              </a:rPr>
              <a:t>categoria 5e</a:t>
            </a:r>
            <a:r>
              <a:rPr lang="pt-PT" sz="2200" dirty="0">
                <a:latin typeface="Cambria" panose="02040503050406030204" pitchFamily="18" charset="0"/>
              </a:rPr>
              <a:t> (o "e" vem de "enhanced"), uma versão aperfeiçoada do padrão, com normas mais estritas, desenvolvidas de forma a reduzir a interferência entre os cabos e a perda de sinal, o que ajuda em cabos mais longos, perto dos 100 metros </a:t>
            </a:r>
            <a:r>
              <a:rPr lang="pt-PT" sz="2200" dirty="0" smtClean="0">
                <a:latin typeface="Cambria" panose="02040503050406030204" pitchFamily="18" charset="0"/>
              </a:rPr>
              <a:t>permitidos.</a:t>
            </a:r>
          </a:p>
          <a:p>
            <a:pPr algn="l"/>
            <a:r>
              <a:rPr lang="pt-PT" sz="2000" dirty="0">
                <a:latin typeface="Cambria" panose="02040503050406030204" pitchFamily="18" charset="0"/>
              </a:rPr>
              <a:t>Os cabos </a:t>
            </a:r>
            <a:r>
              <a:rPr lang="pt-PT" sz="2000" dirty="0" smtClean="0">
                <a:latin typeface="Cambria" panose="02040503050406030204" pitchFamily="18" charset="0"/>
              </a:rPr>
              <a:t>categoria: </a:t>
            </a:r>
            <a:r>
              <a:rPr lang="pt-PT" sz="2000" dirty="0">
                <a:latin typeface="Cambria" panose="02040503050406030204" pitchFamily="18" charset="0"/>
              </a:rPr>
              <a:t>5e devem suportar os mesmos 100 MHz dos cabos </a:t>
            </a:r>
            <a:r>
              <a:rPr lang="pt-PT" sz="2000" dirty="0" smtClean="0">
                <a:latin typeface="Cambria" panose="02040503050406030204" pitchFamily="18" charset="0"/>
              </a:rPr>
              <a:t>categoria: </a:t>
            </a:r>
            <a:r>
              <a:rPr lang="pt-PT" sz="2000" dirty="0">
                <a:latin typeface="Cambria" panose="02040503050406030204" pitchFamily="18" charset="0"/>
              </a:rPr>
              <a:t>5, mas este valor é uma especificação mínima e não um número exato. Nada impede que fabricantes produzam cabos acima do padrão, certificando-os para freqüências mais elevadas. Com isso, não é difícil encontrar no mercado cabos </a:t>
            </a:r>
            <a:r>
              <a:rPr lang="pt-PT" sz="2000" dirty="0" err="1">
                <a:latin typeface="Cambria" panose="02040503050406030204" pitchFamily="18" charset="0"/>
              </a:rPr>
              <a:t>cat</a:t>
            </a:r>
            <a:r>
              <a:rPr lang="pt-PT" sz="2000" dirty="0">
                <a:latin typeface="Cambria" panose="02040503050406030204" pitchFamily="18" charset="0"/>
              </a:rPr>
              <a:t> 5e certificados para 110 MHz, 125 MHz ou mesmo 155 MHz, embora na prática isso não faça muita diferença, já que os 100 MHz são suficientes para as redes 100BASE-TX e 1000BASE-T.</a:t>
            </a:r>
            <a:endParaRPr lang="pt-PT" sz="2200" dirty="0" smtClean="0">
              <a:latin typeface="Cambria" panose="02040503050406030204" pitchFamily="18" charset="0"/>
            </a:endParaRPr>
          </a:p>
          <a:p>
            <a:pPr algn="l"/>
            <a:endParaRPr lang="pt-PT" sz="22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603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804415"/>
          </a:xfrm>
        </p:spPr>
        <p:txBody>
          <a:bodyPr>
            <a:normAutofit fontScale="90000"/>
          </a:bodyPr>
          <a:lstStyle/>
          <a:p>
            <a:pPr algn="ctr"/>
            <a:r>
              <a:rPr lang="pt-PT" sz="6000" dirty="0" smtClean="0"/>
              <a:t>Categorias:</a:t>
            </a:r>
            <a:br>
              <a:rPr lang="pt-PT" sz="6000" dirty="0" smtClean="0"/>
            </a:br>
            <a:r>
              <a:rPr lang="pt-PT" sz="6000" dirty="0" smtClean="0"/>
              <a:t/>
            </a:r>
            <a:br>
              <a:rPr lang="pt-PT" sz="6000" dirty="0" smtClean="0"/>
            </a:br>
            <a:r>
              <a:rPr lang="pt-PT" sz="2200" dirty="0" smtClean="0">
                <a:latin typeface="Cambria" panose="02040503050406030204" pitchFamily="18" charset="0"/>
              </a:rPr>
              <a:t>Imagem:</a:t>
            </a:r>
            <a:r>
              <a:rPr lang="pt-PT" sz="2200" dirty="0">
                <a:latin typeface="Cambria" panose="02040503050406030204" pitchFamily="18" charset="0"/>
              </a:rPr>
              <a:t> a informação vem decalcada no próprio cabo, como na foto: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019" y="3686969"/>
            <a:ext cx="3810000" cy="828675"/>
          </a:xfrm>
        </p:spPr>
      </p:pic>
    </p:spTree>
    <p:extLst>
      <p:ext uri="{BB962C8B-B14F-4D97-AF65-F5344CB8AC3E}">
        <p14:creationId xmlns:p14="http://schemas.microsoft.com/office/powerpoint/2010/main" val="979137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6000" dirty="0" smtClean="0"/>
              <a:t>Categorias:</a:t>
            </a:r>
            <a:endParaRPr lang="pt-PT" sz="600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0" y="1999487"/>
            <a:ext cx="11353800" cy="4858513"/>
          </a:xfrm>
        </p:spPr>
        <p:txBody>
          <a:bodyPr>
            <a:normAutofit/>
          </a:bodyPr>
          <a:lstStyle/>
          <a:p>
            <a:r>
              <a:rPr lang="pt-PT" sz="2000" b="1" u="sng" dirty="0">
                <a:latin typeface="Cambria" panose="02040503050406030204" pitchFamily="18" charset="0"/>
              </a:rPr>
              <a:t>Categoria 6</a:t>
            </a:r>
            <a:r>
              <a:rPr lang="pt-PT" sz="2000" dirty="0">
                <a:latin typeface="Cambria" panose="02040503050406030204" pitchFamily="18" charset="0"/>
              </a:rPr>
              <a:t>: Esta categoria de cabos foi originalmente desenvolvida para ser usada no padrão Gigabit Ethernet, mas com o desenvolvimento do padrão para cabos categoria 5 sua adoção acabou sendo retardada, já que, embora os cabos categoria 6 ofereçam uma qualidade superior, o alcance continua sendo de apenas 100 metros, de forma que, embora a melhor qualidade dos cabos </a:t>
            </a:r>
            <a:r>
              <a:rPr lang="pt-PT" sz="2000" dirty="0" smtClean="0">
                <a:latin typeface="Cambria" panose="02040503050406030204" pitchFamily="18" charset="0"/>
              </a:rPr>
              <a:t>categoria: </a:t>
            </a:r>
            <a:r>
              <a:rPr lang="pt-PT" sz="2000" dirty="0">
                <a:latin typeface="Cambria" panose="02040503050406030204" pitchFamily="18" charset="0"/>
              </a:rPr>
              <a:t>6 seja sempre </a:t>
            </a:r>
            <a:r>
              <a:rPr lang="pt-PT" sz="2000" dirty="0" smtClean="0">
                <a:latin typeface="Cambria" panose="02040503050406030204" pitchFamily="18" charset="0"/>
              </a:rPr>
              <a:t>desejável</a:t>
            </a:r>
            <a:r>
              <a:rPr lang="pt-PT" sz="2000" dirty="0">
                <a:latin typeface="Cambria" panose="02040503050406030204" pitchFamily="18" charset="0"/>
              </a:rPr>
              <a:t>, acaba não existindo muito ganho na </a:t>
            </a:r>
            <a:r>
              <a:rPr lang="pt-PT" sz="2000" dirty="0" smtClean="0">
                <a:latin typeface="Cambria" panose="02040503050406030204" pitchFamily="18" charset="0"/>
              </a:rPr>
              <a:t>prática. </a:t>
            </a:r>
          </a:p>
          <a:p>
            <a:r>
              <a:rPr lang="pt-PT" sz="2000" dirty="0">
                <a:latin typeface="Cambria" panose="02040503050406030204" pitchFamily="18" charset="0"/>
              </a:rPr>
              <a:t>Os cabos categoria 6 utilizam especificações ainda mais estritas que os categoria 5e e suportam freqüências de até 250 MHz. Além de serem usados em substituição dos cabos </a:t>
            </a:r>
            <a:r>
              <a:rPr lang="pt-PT" sz="2000" dirty="0" smtClean="0">
                <a:latin typeface="Cambria" panose="02040503050406030204" pitchFamily="18" charset="0"/>
              </a:rPr>
              <a:t>categoria:5 </a:t>
            </a:r>
            <a:r>
              <a:rPr lang="pt-PT" sz="2000" dirty="0">
                <a:latin typeface="Cambria" panose="02040503050406030204" pitchFamily="18" charset="0"/>
              </a:rPr>
              <a:t>e 5e, eles podem ser usados em </a:t>
            </a:r>
            <a:r>
              <a:rPr lang="pt-PT" sz="2000" dirty="0" smtClean="0">
                <a:latin typeface="Cambria" panose="02040503050406030204" pitchFamily="18" charset="0"/>
              </a:rPr>
              <a:t>redes </a:t>
            </a:r>
            <a:r>
              <a:rPr lang="pt-PT" sz="2000" dirty="0">
                <a:latin typeface="Cambria" panose="02040503050406030204" pitchFamily="18" charset="0"/>
              </a:rPr>
              <a:t>10 gigabit, mas nesse caso o alcance é de apenas 55 </a:t>
            </a:r>
            <a:r>
              <a:rPr lang="pt-PT" sz="2000" dirty="0" smtClean="0">
                <a:latin typeface="Cambria" panose="02040503050406030204" pitchFamily="18" charset="0"/>
              </a:rPr>
              <a:t>metros. </a:t>
            </a:r>
          </a:p>
          <a:p>
            <a:endParaRPr lang="pt-PT" sz="2000" dirty="0">
              <a:latin typeface="Cambria" panose="020405030504060302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4428743"/>
            <a:ext cx="8753856" cy="234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877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</p:spPr>
        <p:txBody>
          <a:bodyPr>
            <a:normAutofit/>
          </a:bodyPr>
          <a:lstStyle/>
          <a:p>
            <a:pPr algn="ctr"/>
            <a:r>
              <a:rPr lang="pt-PT" sz="6000" dirty="0" smtClean="0"/>
              <a:t>Categorias:</a:t>
            </a:r>
            <a:endParaRPr lang="pt-PT" sz="600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0" y="1690689"/>
            <a:ext cx="11439144" cy="5167312"/>
          </a:xfrm>
        </p:spPr>
        <p:txBody>
          <a:bodyPr/>
          <a:lstStyle/>
          <a:p>
            <a:r>
              <a:rPr lang="pt-PT" dirty="0"/>
              <a:t>M</a:t>
            </a:r>
            <a:r>
              <a:rPr lang="pt-PT" dirty="0" smtClean="0"/>
              <a:t>uitas </a:t>
            </a:r>
            <a:r>
              <a:rPr lang="pt-PT" dirty="0"/>
              <a:t>referências na web mencionando que os cabos </a:t>
            </a:r>
            <a:r>
              <a:rPr lang="pt-PT" dirty="0" smtClean="0"/>
              <a:t>categoria: </a:t>
            </a:r>
            <a:r>
              <a:rPr lang="pt-PT" dirty="0"/>
              <a:t>6a suportam freqüências de até 625 MHz, que foi o valor definido em uma especificação preliminar. Mas, avanços no sistema de modulação permitiram reduzir a </a:t>
            </a:r>
            <a:r>
              <a:rPr lang="pt-PT" dirty="0" smtClean="0"/>
              <a:t>frequência </a:t>
            </a:r>
            <a:r>
              <a:rPr lang="pt-PT" dirty="0"/>
              <a:t>na versão final, chegando aos 500 MHz.</a:t>
            </a:r>
          </a:p>
          <a:p>
            <a:r>
              <a:rPr lang="pt-PT" dirty="0"/>
              <a:t>Uma das medidas para reduzir o crosstalk (interferências entre os pares de cabos) no </a:t>
            </a:r>
            <a:r>
              <a:rPr lang="pt-PT" dirty="0" smtClean="0"/>
              <a:t>categoria: </a:t>
            </a:r>
            <a:r>
              <a:rPr lang="pt-PT" dirty="0"/>
              <a:t>6a foi distanciá-los usando um separador. Isso aumentou a espessura dos cabos de 5.6 mm para 7.9 mm e tornou-os um pouco menos flexíveis. A diferença pode parecer pequena, mas ao juntar vários cabos ela se torna considerável</a:t>
            </a:r>
            <a:r>
              <a:rPr lang="pt-PT" dirty="0" smtClean="0"/>
              <a:t>:  </a:t>
            </a:r>
          </a:p>
          <a:p>
            <a:endParaRPr lang="pt-PT" dirty="0" smtClean="0"/>
          </a:p>
          <a:p>
            <a:endParaRPr lang="pt-PT" dirty="0" smtClean="0"/>
          </a:p>
          <a:p>
            <a:endParaRPr lang="pt-PT" dirty="0"/>
          </a:p>
          <a:p>
            <a:endParaRPr lang="pt-PT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720" y="5050008"/>
            <a:ext cx="3267456" cy="180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116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21920" y="1401127"/>
            <a:ext cx="11545824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solidFill>
                  <a:srgbClr val="333333"/>
                </a:solidFill>
                <a:latin typeface="Verdana" panose="020B0604030504040204" pitchFamily="34" charset="0"/>
              </a:rPr>
              <a:t> </a:t>
            </a:r>
            <a:r>
              <a:rPr lang="pt-PT" sz="2800" b="1" dirty="0" smtClean="0">
                <a:solidFill>
                  <a:srgbClr val="333333"/>
                </a:solidFill>
                <a:latin typeface="Calibri" panose="020F0502020204030204" pitchFamily="34" charset="0"/>
              </a:rPr>
              <a:t>Categoria 7:</a:t>
            </a:r>
            <a:r>
              <a:rPr lang="pt-PT" sz="2800" dirty="0" smtClean="0">
                <a:solidFill>
                  <a:srgbClr val="333333"/>
                </a:solidFill>
                <a:latin typeface="Calibri" panose="020F0502020204030204" pitchFamily="34" charset="0"/>
              </a:rPr>
              <a:t>Existem ainda </a:t>
            </a:r>
            <a:r>
              <a:rPr lang="pt-PT" sz="2800" dirty="0">
                <a:solidFill>
                  <a:srgbClr val="333333"/>
                </a:solidFill>
                <a:latin typeface="Calibri" panose="020F0502020204030204" pitchFamily="34" charset="0"/>
              </a:rPr>
              <a:t>podem vir a ser usados no padrão de 100 gigabits, que está em estágio inicial de </a:t>
            </a:r>
            <a:r>
              <a:rPr lang="pt-PT" sz="2800" dirty="0" smtClean="0">
                <a:solidFill>
                  <a:srgbClr val="333333"/>
                </a:solidFill>
                <a:latin typeface="Calibri" panose="020F0502020204030204" pitchFamily="34" charset="0"/>
              </a:rPr>
              <a:t>desenvolvimento, a ser usado no futuro.</a:t>
            </a:r>
          </a:p>
          <a:p>
            <a:r>
              <a:rPr lang="pt-PT" sz="2800" dirty="0" smtClean="0">
                <a:solidFill>
                  <a:srgbClr val="333333"/>
                </a:solidFill>
                <a:latin typeface="Calibri" panose="020F0502020204030204" pitchFamily="34" charset="0"/>
              </a:rPr>
              <a:t>Embora muito mais caro e complexo que os conectores RJ45 atuais.</a:t>
            </a:r>
          </a:p>
          <a:p>
            <a:endParaRPr lang="pt-PT" sz="2800" dirty="0" smtClean="0">
              <a:solidFill>
                <a:srgbClr val="333333"/>
              </a:solidFill>
              <a:latin typeface="Calibri" panose="020F0502020204030204" pitchFamily="34" charset="0"/>
            </a:endParaRPr>
          </a:p>
          <a:p>
            <a:endParaRPr lang="pt-PT" dirty="0" smtClean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endParaRPr lang="pt-PT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5726" y="2586067"/>
            <a:ext cx="1058178" cy="100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699041"/>
      </p:ext>
    </p:extLst>
  </p:cSld>
  <p:clrMapOvr>
    <a:masterClrMapping/>
  </p:clrMapOvr>
</p:sld>
</file>

<file path=ppt/theme/theme1.xml><?xml version="1.0" encoding="utf-8"?>
<a:theme xmlns:a="http://schemas.openxmlformats.org/drawingml/2006/main" name="Aspeto">
  <a:themeElements>
    <a:clrScheme name="Aspet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Aspet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spe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175</TotalTime>
  <Words>856</Words>
  <Application>Microsoft Office PowerPoint</Application>
  <PresentationFormat>Ecrã Panorâmico</PresentationFormat>
  <Paragraphs>52</Paragraphs>
  <Slides>24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Cambria</vt:lpstr>
      <vt:lpstr>Open Sans</vt:lpstr>
      <vt:lpstr>Trebuchet MS</vt:lpstr>
      <vt:lpstr>Verdana</vt:lpstr>
      <vt:lpstr>Wingdings 3</vt:lpstr>
      <vt:lpstr>Aspeto</vt:lpstr>
      <vt:lpstr>0771-Conexões de Rede: Trabalho Pratico: </vt:lpstr>
      <vt:lpstr>Categorias:</vt:lpstr>
      <vt:lpstr>Categorias:</vt:lpstr>
      <vt:lpstr>Categorias:</vt:lpstr>
      <vt:lpstr>Categorias:</vt:lpstr>
      <vt:lpstr>Categorias:  Imagem: a informação vem decalcada no próprio cabo, como na foto:</vt:lpstr>
      <vt:lpstr>Categorias:</vt:lpstr>
      <vt:lpstr>Categorias:</vt:lpstr>
      <vt:lpstr>Apresentação do PowerPoint</vt:lpstr>
      <vt:lpstr>Tipos de Redes:</vt:lpstr>
      <vt:lpstr>LAN:</vt:lpstr>
      <vt:lpstr>MAN:  MAN – Rede Metropolitana Imaginemos, por exemplo, que uma empresa possui dois escritórios em uma mesma cidade e deseja que os computadores permaneçam interligados. Para isso existe a Metropolitan Área Network, ou Rede Metropolitana, que conecta diversas Redes Locais dentro de algumas dezenas de quilômetros.  </vt:lpstr>
      <vt:lpstr>WAN: WAN – Rede de Longa Distância A Wide Area Network, ou Rede de Longa Distância, vai um pouco além da MAN e consegue abranger uma área maior, como um país ou até mesmo um continente.  </vt:lpstr>
      <vt:lpstr>Equipamentos de Rede:Passivos/Ativos: Equipamentos Ativos de rede:  Considera-se equipamento ativo, todo o equipamento gerador, recetor de código ou conversor de sinais elétricos ou óticos. Este equipamento tem a capacidade de efetuar cálculos e processar os dados que recebe, gerindo-os de modo inteligente. Exemplos deste tipo de equipamento são os routers, switches, hubs e bridges. O equipamento ativo de rede gere o tráfego que passa pelos equipamentos passivos.</vt:lpstr>
      <vt:lpstr>Apresentação do PowerPoint</vt:lpstr>
      <vt:lpstr>Switch:  Um switch permite interligar vários equipamentos de rede mas não prejudica a performance de rede tal como acontecia com o Hub. Os switchs podem ter interfaces de rede elétrica ou ótica bem como operar a várias velocidades.   </vt:lpstr>
      <vt:lpstr>Router:  Um router é um equipamento de interligação entre redes distintas, estas redes podem ser uma empresa, numa organização ou numa escola. Este é o dispositivo responsável por ligar a rede interna à rede externa, isto é à internet.   </vt:lpstr>
      <vt:lpstr>Bridge:  Uma bridge é semelhante a um switch mas possui apenas uma porta de entrada e outra de saída. Uma bridge apenas com portas de rede com fios praticamente não se utiliza. Neste caso a melhor solução passa por um switch que para além de realizar o mesmo trabalho, ainda pode vir a ser útil para interligar mais equipamentos.    </vt:lpstr>
      <vt:lpstr>Placas de Rede:  A placa de rede é o hardware que permite aos computadores conversarem entre si através da rede. A sua função é controlar todo o envio e receção de dados através da rede.   </vt:lpstr>
      <vt:lpstr>     Equipamentos Passivos: De entre os equipamentos passivos, aquele que se usa em maior quantidade são obviamente os cabos.  Existem 3 tipos principais:  -Cabo Coaxial. -Cabo de Par Trançado. -Cabo de fibra óptica. Os cabos têm como objetivo ligar dispositivos de rede, como computadores, routers, e outros entre si. Funcionam como meio físico de transmissão e pode‐se dizer que a qualidade da transmissão da informação é diretamente proporcional à qualidade dos cabos.        </vt:lpstr>
      <vt:lpstr> Cabo coaxial:  Existem duas classes de coaxial 2baseT e 5baseT, ou Thin Ethernet e Thick Ethernet,traduzindo: Ethernet (coaxial) fino e Ethernet (coaxial) grosso. -Thick Ethernet ou 10base5: Refere-se á taxa de informação de sinal de Ethernet, tamanho máximo do cabo é de 500 metros. O diâmetro externo é de aproximadamente 9,8mm. -Thin Ethernet ou 10base2: É utilizado para transmissão digital, a sua principal aplicação é em Lan. O seu comprimento máximo é de 1,80 metros.  Vantagens: -Fácil instalação. Desvantagens: -Baixa velocidade de transmissão.</vt:lpstr>
      <vt:lpstr> Cabo de par Trançado ou 10baseT:  O Cabo de Par Trançado é composto por dois fios idênticos de cobre cobertos por um material isolante, enrolados numa espiral, o ruído de um condutor anula o do outro, fenómeno provocado pela posição de ambos relativamente à terra, e ambos têm a mesma impedância. Esta característica ajuda a diminuir a suscetibilidade do cabo a ruídos de fontes externas por toda sua extensão. Utiliza a ficha de ligação RJ-45. </vt:lpstr>
      <vt:lpstr>Vantagens: -Não necessita de Terra. -Mantém-se constante de 100 OHMS sem terminadores  Cabo leve, fino, a custo reduzido. -No cabeamento estruturado, no caso de existir mau contacto ou interrupção do cabo, apenas um nodo para de funcionar, prevalecendo a integridade da Rede. -Permite taxas de Transmissão da ordem dos 155 Mb/s. Desvantagens: -É mais suscetível ao barulho do que o coaxial. -É mais frágil e menos resistente.   </vt:lpstr>
      <vt:lpstr>   Fibra Óptica ou 100baseF:  -Os cabos de fibra óptica não sofrem interferências com ruídos eletromagnéticos e radiofrequências e permitem um total isolamento entre transmissor preceptor.  -Quem deseja ter uma rede segura, preservar dados de qualquer tipo derruído e ter velocidade na transmissão de dados, os cabos de fibra óptica são a melhor opção do mercado. - A transmissão de dados por fibra óptica é realizada através do envio de um sinal de luz, dentro do domínio de frequência do infravermelho. .   Webgrafia: Https://redeematividade.blogspot.pt Https://canaltech.com 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Tipos de Redes:</dc:title>
  <dc:creator>S5_5</dc:creator>
  <cp:lastModifiedBy>S5_5</cp:lastModifiedBy>
  <cp:revision>23</cp:revision>
  <dcterms:created xsi:type="dcterms:W3CDTF">2018-01-18T12:13:08Z</dcterms:created>
  <dcterms:modified xsi:type="dcterms:W3CDTF">2018-01-19T16:33:22Z</dcterms:modified>
</cp:coreProperties>
</file>