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7" r:id="rId4"/>
    <p:sldId id="1116" r:id="rId6"/>
    <p:sldId id="1154" r:id="rId7"/>
    <p:sldId id="1155" r:id="rId8"/>
    <p:sldId id="1156" r:id="rId9"/>
    <p:sldId id="1157" r:id="rId10"/>
    <p:sldId id="1158" r:id="rId11"/>
    <p:sldId id="1159" r:id="rId12"/>
    <p:sldId id="1160" r:id="rId13"/>
    <p:sldId id="1048" r:id="rId14"/>
    <p:sldId id="1034" r:id="rId15"/>
    <p:sldId id="1136" r:id="rId16"/>
    <p:sldId id="1137" r:id="rId17"/>
    <p:sldId id="1138" r:id="rId18"/>
    <p:sldId id="1139" r:id="rId19"/>
    <p:sldId id="1140" r:id="rId20"/>
    <p:sldId id="1141" r:id="rId21"/>
    <p:sldId id="1142" r:id="rId22"/>
    <p:sldId id="1143" r:id="rId23"/>
    <p:sldId id="1144" r:id="rId24"/>
    <p:sldId id="1145" r:id="rId25"/>
    <p:sldId id="1146" r:id="rId26"/>
    <p:sldId id="1147" r:id="rId27"/>
    <p:sldId id="1148" r:id="rId28"/>
    <p:sldId id="1149" r:id="rId29"/>
    <p:sldId id="1150" r:id="rId30"/>
    <p:sldId id="1151" r:id="rId31"/>
    <p:sldId id="1152" r:id="rId32"/>
    <p:sldId id="1153" r:id="rId33"/>
    <p:sldId id="1162" r:id="rId34"/>
    <p:sldId id="1165" r:id="rId35"/>
    <p:sldId id="1166" r:id="rId36"/>
    <p:sldId id="1167" r:id="rId37"/>
    <p:sldId id="1171" r:id="rId38"/>
    <p:sldId id="1172" r:id="rId39"/>
    <p:sldId id="1173" r:id="rId40"/>
    <p:sldId id="1174" r:id="rId41"/>
    <p:sldId id="1175" r:id="rId42"/>
    <p:sldId id="1192" r:id="rId43"/>
    <p:sldId id="1193" r:id="rId44"/>
    <p:sldId id="1176" r:id="rId45"/>
    <p:sldId id="1177" r:id="rId46"/>
    <p:sldId id="1178" r:id="rId47"/>
    <p:sldId id="1194" r:id="rId48"/>
    <p:sldId id="1164" r:id="rId49"/>
    <p:sldId id="1179" r:id="rId50"/>
    <p:sldId id="1180" r:id="rId51"/>
    <p:sldId id="1181" r:id="rId52"/>
    <p:sldId id="1190" r:id="rId53"/>
    <p:sldId id="1182" r:id="rId54"/>
    <p:sldId id="1183" r:id="rId55"/>
    <p:sldId id="1185" r:id="rId56"/>
    <p:sldId id="1186" r:id="rId57"/>
    <p:sldId id="1189" r:id="rId58"/>
    <p:sldId id="1188" r:id="rId59"/>
    <p:sldId id="1191" r:id="rId60"/>
  </p:sldIdLst>
  <p:sldSz cx="12192000" cy="6858000"/>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userDrawn="1">
          <p15:clr>
            <a:srgbClr val="A4A3A4"/>
          </p15:clr>
        </p15:guide>
        <p15:guide id="2" orient="horz" pos="1822" userDrawn="1">
          <p15:clr>
            <a:srgbClr val="A4A3A4"/>
          </p15:clr>
        </p15:guide>
        <p15:guide id="3" orient="horz" pos="2340" userDrawn="1">
          <p15:clr>
            <a:srgbClr val="A4A3A4"/>
          </p15:clr>
        </p15:guide>
        <p15:guide id="4" pos="3804" userDrawn="1">
          <p15:clr>
            <a:srgbClr val="A4A3A4"/>
          </p15:clr>
        </p15:guide>
        <p15:guide id="5" pos="746" userDrawn="1">
          <p15:clr>
            <a:srgbClr val="A4A3A4"/>
          </p15:clr>
        </p15:guide>
        <p15:guide id="6" pos="6994" userDrawn="1">
          <p15:clr>
            <a:srgbClr val="A4A3A4"/>
          </p15:clr>
        </p15:guide>
        <p15:guide id="7" pos="878" userDrawn="1">
          <p15:clr>
            <a:srgbClr val="A4A3A4"/>
          </p15:clr>
        </p15:guide>
        <p15:guide id="8" pos="747" userDrawn="1">
          <p15:clr>
            <a:srgbClr val="A4A3A4"/>
          </p15:clr>
        </p15:guide>
        <p15:guide id="9" pos="6995" userDrawn="1">
          <p15:clr>
            <a:srgbClr val="A4A3A4"/>
          </p15:clr>
        </p15:guide>
        <p15:guide id="10" pos="8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9900"/>
    <a:srgbClr val="FF3200"/>
    <a:srgbClr val="0066FF"/>
    <a:srgbClr val="FF0066"/>
    <a:srgbClr val="FFFF00"/>
    <a:srgbClr val="2E75B6"/>
    <a:srgbClr val="0070C0"/>
    <a:srgbClr val="0099CC"/>
    <a:srgbClr val="004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5" autoAdjust="0"/>
    <p:restoredTop sz="81477" autoAdjust="0"/>
  </p:normalViewPr>
  <p:slideViewPr>
    <p:cSldViewPr snapToGrid="0" showGuides="1">
      <p:cViewPr varScale="1">
        <p:scale>
          <a:sx n="54" d="100"/>
          <a:sy n="54" d="100"/>
        </p:scale>
        <p:origin x="768" y="80"/>
      </p:cViewPr>
      <p:guideLst>
        <p:guide orient="horz" pos="2110"/>
        <p:guide orient="horz" pos="1822"/>
        <p:guide orient="horz" pos="2340"/>
        <p:guide pos="3804"/>
        <p:guide pos="746"/>
        <p:guide pos="6994"/>
        <p:guide pos="878"/>
        <p:guide pos="747"/>
        <p:guide pos="6995"/>
        <p:guide pos="879"/>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gs" Target="tags/tag3.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3321-9625-48D7-A91D-CD4FF8EA26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C39-8C03-4A1B-8776-95A63998E42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电平中断信号：中断信号设置为有效后，将一直保持在有效电平，直到中断处理程序响应中断后显示清除中断源。</a:t>
            </a:r>
            <a:endParaRPr lang="en-US" altLang="zh-CN" dirty="0"/>
          </a:p>
          <a:p>
            <a:r>
              <a:rPr lang="zh-CN" altLang="en-US" dirty="0"/>
              <a:t>边沿中断信号：边沿检测</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问题</a:t>
            </a:r>
            <a:r>
              <a:rPr lang="en-US" altLang="zh-CN" dirty="0"/>
              <a:t>2</a:t>
            </a:r>
            <a:r>
              <a:rPr lang="zh-CN" altLang="en-US" dirty="0"/>
              <a:t>：设想一个场景，如果发生系统调用异常，异常处理完成以后能直接返回最初硬件设置在</a:t>
            </a:r>
            <a:r>
              <a:rPr lang="en-US" altLang="zh-CN" dirty="0"/>
              <a:t>EPC</a:t>
            </a:r>
            <a:r>
              <a:rPr lang="zh-CN" altLang="en-US" dirty="0"/>
              <a:t>寄存器中的地址吗？</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为了实现精确异常，必须满足一个约定，即</a:t>
            </a:r>
            <a:r>
              <a:rPr lang="zh-CN" altLang="en-US" sz="1800" b="1" dirty="0">
                <a:effectLst/>
                <a:ea typeface="等线" panose="02010600030101010101" pitchFamily="2" charset="-122"/>
                <a:cs typeface="Times New Roman" panose="02020603050405020304" pitchFamily="18" charset="0"/>
              </a:rPr>
              <a:t>按指令执行顺序处理异常</a:t>
            </a:r>
            <a:endParaRPr lang="en-US" altLang="zh-CN" sz="1800" b="1" dirty="0">
              <a:effectLst/>
              <a:ea typeface="等线" panose="02010600030101010101" pitchFamily="2" charset="-122"/>
              <a:cs typeface="Times New Roman" panose="02020603050405020304" pitchFamily="18" charset="0"/>
            </a:endParaRPr>
          </a:p>
          <a:p>
            <a:endParaRPr lang="en-US" altLang="zh-CN" sz="1800" b="1"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为了处理这个问题，在发现异常后必须确认该指令之前的所有指令都没有产生异常时，才能对该异常进行处理</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因此，先发生的异常并不马上处理，而是将其进行标识并沿着流水线继续向后传递到某一阶段（大多数处理器会在某个流水段对异常进行统一处理）。如果在传递的过程中，又发现了该指令之前的指令产生了异常，则忽略该指令的异常。因为该指令之前的指令产生的异常将导致自己及其后的指令都被取消，那么就根本不需要再关心之后指令产生的异常了。</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不处理不代表不管，只是延迟处理。</a:t>
            </a:r>
            <a:r>
              <a:rPr lang="zh-CN" altLang="en-US" b="0" i="0" dirty="0">
                <a:solidFill>
                  <a:srgbClr val="000000"/>
                </a:solidFill>
                <a:effectLst/>
                <a:latin typeface="Verdana" panose="020B0604030504040204" pitchFamily="34" charset="0"/>
              </a:rPr>
              <a:t>当异常处理函数中使能中断，或者异常处理函数返回时，</a:t>
            </a:r>
            <a:r>
              <a:rPr lang="en-US" altLang="zh-CN" b="0" i="0" dirty="0">
                <a:solidFill>
                  <a:srgbClr val="000000"/>
                </a:solidFill>
                <a:effectLst/>
                <a:latin typeface="Verdana" panose="020B0604030504040204" pitchFamily="34" charset="0"/>
              </a:rPr>
              <a:t>CPU</a:t>
            </a:r>
            <a:r>
              <a:rPr lang="zh-CN" altLang="en-US" b="0" i="0" dirty="0">
                <a:solidFill>
                  <a:srgbClr val="000000"/>
                </a:solidFill>
                <a:effectLst/>
                <a:latin typeface="Verdana" panose="020B0604030504040204" pitchFamily="34" charset="0"/>
              </a:rPr>
              <a:t>会马上处理被</a:t>
            </a:r>
            <a:r>
              <a:rPr lang="en-US" altLang="zh-CN" b="0" i="0" dirty="0">
                <a:solidFill>
                  <a:srgbClr val="000000"/>
                </a:solidFill>
                <a:effectLst/>
                <a:latin typeface="Verdana" panose="020B0604030504040204" pitchFamily="34" charset="0"/>
              </a:rPr>
              <a:t>Pending</a:t>
            </a:r>
            <a:r>
              <a:rPr lang="zh-CN" altLang="en-US" b="0" i="0" dirty="0">
                <a:solidFill>
                  <a:srgbClr val="000000"/>
                </a:solidFill>
                <a:effectLst/>
                <a:latin typeface="Verdana" panose="020B0604030504040204" pitchFamily="34" charset="0"/>
              </a:rPr>
              <a:t>的中断（长时间</a:t>
            </a:r>
            <a:r>
              <a:rPr lang="en-US" altLang="zh-CN" b="0" i="0" dirty="0">
                <a:solidFill>
                  <a:srgbClr val="000000"/>
                </a:solidFill>
                <a:effectLst/>
                <a:latin typeface="Verdana" panose="020B0604030504040204" pitchFamily="34" charset="0"/>
              </a:rPr>
              <a:t>Pending</a:t>
            </a:r>
            <a:r>
              <a:rPr lang="zh-CN" altLang="en-US" b="0" i="0" dirty="0">
                <a:solidFill>
                  <a:srgbClr val="000000"/>
                </a:solidFill>
                <a:effectLst/>
                <a:latin typeface="Verdana" panose="020B0604030504040204" pitchFamily="34" charset="0"/>
              </a:rPr>
              <a:t>会丢失中断），跳转到中断处理函数处理。</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cause[6 : 2] = </a:t>
            </a:r>
            <a:r>
              <a:rPr lang="en-US" altLang="zh-CN" dirty="0" err="1"/>
              <a:t>0x8</a:t>
            </a:r>
            <a:r>
              <a:rPr lang="en-US" altLang="zh-CN" dirty="0"/>
              <a:t> </a:t>
            </a:r>
            <a:r>
              <a:rPr lang="zh-CN" altLang="en-US" dirty="0"/>
              <a:t>系统调用</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a:effectLst/>
                <a:ea typeface="等线" panose="02010600030101010101" pitchFamily="2" charset="-122"/>
                <a:cs typeface="Times New Roman" panose="02020603050405020304" pitchFamily="18" charset="0"/>
              </a:rPr>
              <a:t>1. </a:t>
            </a:r>
            <a:r>
              <a:rPr lang="zh-CN" altLang="zh-CN" sz="1200" dirty="0">
                <a:effectLst/>
                <a:ea typeface="等线" panose="02010600030101010101" pitchFamily="2" charset="-122"/>
                <a:cs typeface="Times New Roman" panose="02020603050405020304" pitchFamily="18" charset="0"/>
              </a:rPr>
              <a:t>该指令需要将</a:t>
            </a:r>
            <a:r>
              <a:rPr lang="en-US" altLang="zh-CN" sz="1200" dirty="0" err="1">
                <a:effectLst/>
                <a:ea typeface="等线" panose="02010600030101010101" pitchFamily="2" charset="-122"/>
                <a:cs typeface="Times New Roman" panose="02020603050405020304" pitchFamily="18" charset="0"/>
              </a:rPr>
              <a:t>CP0</a:t>
            </a:r>
            <a:r>
              <a:rPr lang="zh-CN" altLang="zh-CN" sz="1200" dirty="0">
                <a:effectLst/>
                <a:ea typeface="等线" panose="02010600030101010101" pitchFamily="2" charset="-122"/>
                <a:cs typeface="Times New Roman" panose="02020603050405020304" pitchFamily="18" charset="0"/>
              </a:rPr>
              <a:t>中</a:t>
            </a:r>
            <a:r>
              <a:rPr lang="en-US" altLang="zh-CN" sz="1200" dirty="0">
                <a:effectLst/>
                <a:ea typeface="等线" panose="02010600030101010101" pitchFamily="2" charset="-122"/>
                <a:cs typeface="Times New Roman" panose="02020603050405020304" pitchFamily="18" charset="0"/>
              </a:rPr>
              <a:t>Status</a:t>
            </a:r>
            <a:r>
              <a:rPr lang="zh-CN" altLang="zh-CN" sz="1200" dirty="0">
                <a:effectLst/>
                <a:ea typeface="等线" panose="02010600030101010101" pitchFamily="2" charset="-122"/>
                <a:cs typeface="Times New Roman" panose="02020603050405020304" pitchFamily="18" charset="0"/>
              </a:rPr>
              <a:t>寄存器的</a:t>
            </a:r>
            <a:r>
              <a:rPr lang="en-US" altLang="zh-CN" sz="1200" dirty="0" err="1">
                <a:effectLst/>
                <a:ea typeface="等线" panose="02010600030101010101" pitchFamily="2" charset="-122"/>
                <a:cs typeface="Times New Roman" panose="02020603050405020304" pitchFamily="18" charset="0"/>
              </a:rPr>
              <a:t>EXL</a:t>
            </a:r>
            <a:r>
              <a:rPr lang="zh-CN" altLang="zh-CN" sz="1200" dirty="0">
                <a:effectLst/>
                <a:ea typeface="等线" panose="02010600030101010101" pitchFamily="2" charset="-122"/>
                <a:cs typeface="Times New Roman" panose="02020603050405020304" pitchFamily="18" charset="0"/>
              </a:rPr>
              <a:t>位清“</a:t>
            </a:r>
            <a:r>
              <a:rPr lang="en-US" altLang="zh-CN" sz="1200" dirty="0">
                <a:effectLst/>
                <a:ea typeface="等线" panose="02010600030101010101" pitchFamily="2" charset="-122"/>
                <a:cs typeface="Times New Roman" panose="02020603050405020304" pitchFamily="18" charset="0"/>
              </a:rPr>
              <a:t>0</a:t>
            </a:r>
            <a:r>
              <a:rPr lang="zh-CN" altLang="zh-CN" sz="1200" dirty="0">
                <a:effectLst/>
                <a:ea typeface="等线" panose="02010600030101010101" pitchFamily="2" charset="-122"/>
                <a:cs typeface="Times New Roman" panose="02020603050405020304" pitchFamily="18" charset="0"/>
              </a:rPr>
              <a:t>”，从而退出异常处理，使能中断</a:t>
            </a:r>
            <a:endParaRPr lang="en-US" altLang="zh-CN" sz="1200" dirty="0">
              <a:effectLst/>
              <a:ea typeface="等线" panose="02010600030101010101" pitchFamily="2" charset="-122"/>
              <a:cs typeface="Times New Roman" panose="02020603050405020304" pitchFamily="18" charset="0"/>
            </a:endParaRPr>
          </a:p>
          <a:p>
            <a:r>
              <a:rPr lang="en-US" altLang="zh-CN" sz="1200" dirty="0">
                <a:effectLst/>
                <a:ea typeface="等线" panose="02010600030101010101" pitchFamily="2" charset="-122"/>
                <a:cs typeface="Times New Roman" panose="02020603050405020304" pitchFamily="18" charset="0"/>
              </a:rPr>
              <a:t>2. </a:t>
            </a:r>
            <a:r>
              <a:rPr lang="zh-CN" altLang="zh-CN" sz="1200" dirty="0">
                <a:effectLst/>
                <a:ea typeface="等线" panose="02010600030101010101" pitchFamily="2" charset="-122"/>
                <a:cs typeface="Times New Roman" panose="02020603050405020304" pitchFamily="18" charset="0"/>
              </a:rPr>
              <a:t>同时，清除流水线上除写回阶段外的全部信息，以避免异常处理程序破坏原程序的运行状态；</a:t>
            </a:r>
            <a:endParaRPr lang="en-US" altLang="zh-CN" sz="1200" dirty="0">
              <a:effectLst/>
              <a:ea typeface="等线" panose="02010600030101010101" pitchFamily="2" charset="-122"/>
              <a:cs typeface="Times New Roman" panose="02020603050405020304" pitchFamily="18" charset="0"/>
            </a:endParaRPr>
          </a:p>
          <a:p>
            <a:r>
              <a:rPr lang="en-US" altLang="zh-CN" sz="1200" dirty="0">
                <a:effectLst/>
                <a:ea typeface="等线" panose="02010600030101010101" pitchFamily="2" charset="-122"/>
                <a:cs typeface="Times New Roman" panose="02020603050405020304" pitchFamily="18" charset="0"/>
              </a:rPr>
              <a:t>3. </a:t>
            </a:r>
            <a:r>
              <a:rPr lang="zh-CN" altLang="zh-CN" sz="1200" dirty="0">
                <a:effectLst/>
                <a:ea typeface="等线" panose="02010600030101010101" pitchFamily="2" charset="-122"/>
                <a:cs typeface="Times New Roman" panose="02020603050405020304" pitchFamily="18" charset="0"/>
              </a:rPr>
              <a:t>再将</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寄存器保存的地址恢复到</a:t>
            </a:r>
            <a:r>
              <a:rPr lang="en-US" altLang="zh-CN" sz="1200" dirty="0">
                <a:effectLst/>
                <a:ea typeface="等线" panose="02010600030101010101" pitchFamily="2" charset="-122"/>
                <a:cs typeface="Times New Roman" panose="02020603050405020304" pitchFamily="18" charset="0"/>
              </a:rPr>
              <a:t>PC</a:t>
            </a:r>
            <a:r>
              <a:rPr lang="zh-CN" altLang="zh-CN" sz="1200" dirty="0">
                <a:effectLst/>
                <a:ea typeface="等线" panose="02010600030101010101" pitchFamily="2" charset="-122"/>
                <a:cs typeface="Times New Roman" panose="02020603050405020304" pitchFamily="18" charset="0"/>
              </a:rPr>
              <a:t>中，从而返回到异常发生处继续处理。</a:t>
            </a:r>
            <a:endParaRPr lang="en-US" altLang="zh-CN" sz="1200" dirty="0">
              <a:effectLst/>
              <a:ea typeface="等线" panose="02010600030101010101" pitchFamily="2" charset="-122"/>
              <a:cs typeface="Times New Roman" panose="02020603050405020304" pitchFamily="18" charset="0"/>
            </a:endParaRPr>
          </a:p>
          <a:p>
            <a:endParaRPr lang="en-US" altLang="zh-CN" sz="1200" dirty="0">
              <a:effectLst/>
              <a:ea typeface="等线" panose="02010600030101010101" pitchFamily="2" charset="-122"/>
              <a:cs typeface="Times New Roman" panose="02020603050405020304" pitchFamily="18" charset="0"/>
            </a:endParaRPr>
          </a:p>
          <a:p>
            <a:r>
              <a:rPr lang="zh-CN" altLang="zh-CN" sz="1200" dirty="0">
                <a:effectLst/>
                <a:ea typeface="等线" panose="02010600030101010101" pitchFamily="2" charset="-122"/>
                <a:cs typeface="Times New Roman" panose="02020603050405020304" pitchFamily="18" charset="0"/>
              </a:rPr>
              <a:t>虽然</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指令不会引发异常，但其执行过程和异常的处理过程十分相似：也需要清除流水线，转移到新的目标地址（目标地址为异常返回地址，即</a:t>
            </a:r>
            <a:r>
              <a:rPr lang="en-US" altLang="zh-CN" sz="1200" dirty="0">
                <a:effectLst/>
                <a:ea typeface="等线" panose="02010600030101010101" pitchFamily="2" charset="-122"/>
                <a:cs typeface="Times New Roman" panose="02020603050405020304" pitchFamily="18" charset="0"/>
              </a:rPr>
              <a:t>EPC</a:t>
            </a:r>
            <a:r>
              <a:rPr lang="zh-CN" altLang="zh-CN" sz="1200" dirty="0">
                <a:effectLst/>
                <a:ea typeface="等线" panose="02010600030101010101" pitchFamily="2" charset="-122"/>
                <a:cs typeface="Times New Roman" panose="02020603050405020304" pitchFamily="18" charset="0"/>
              </a:rPr>
              <a:t>寄存器中的值）。</a:t>
            </a:r>
            <a:r>
              <a:rPr lang="zh-CN" altLang="zh-CN" sz="1200" b="1" dirty="0">
                <a:effectLst/>
                <a:ea typeface="等线" panose="02010600030101010101" pitchFamily="2" charset="-122"/>
                <a:cs typeface="Times New Roman" panose="02020603050405020304" pitchFamily="18" charset="0"/>
              </a:rPr>
              <a:t>因此在</a:t>
            </a:r>
            <a:r>
              <a:rPr lang="en-US" altLang="zh-CN" sz="1200" b="1" dirty="0" err="1">
                <a:effectLst/>
                <a:ea typeface="等线" panose="02010600030101010101" pitchFamily="2" charset="-122"/>
                <a:cs typeface="Times New Roman" panose="02020603050405020304" pitchFamily="18" charset="0"/>
              </a:rPr>
              <a:t>MiniMIPS32</a:t>
            </a:r>
            <a:r>
              <a:rPr lang="zh-CN" altLang="zh-CN" sz="1200" b="1" dirty="0">
                <a:effectLst/>
                <a:ea typeface="等线" panose="02010600030101010101" pitchFamily="2" charset="-122"/>
                <a:cs typeface="Times New Roman" panose="02020603050405020304" pitchFamily="18" charset="0"/>
              </a:rPr>
              <a:t>处理器中，也将</a:t>
            </a:r>
            <a:r>
              <a:rPr lang="en-US" altLang="zh-CN" sz="1200" b="1" dirty="0">
                <a:effectLst/>
                <a:ea typeface="等线" panose="02010600030101010101" pitchFamily="2" charset="-122"/>
                <a:cs typeface="Times New Roman" panose="02020603050405020304" pitchFamily="18" charset="0"/>
              </a:rPr>
              <a:t>EPC</a:t>
            </a:r>
            <a:r>
              <a:rPr lang="zh-CN" altLang="zh-CN" sz="1200" b="1" dirty="0">
                <a:effectLst/>
                <a:ea typeface="等线" panose="02010600030101010101" pitchFamily="2" charset="-122"/>
                <a:cs typeface="Times New Roman" panose="02020603050405020304" pitchFamily="18" charset="0"/>
              </a:rPr>
              <a:t>指令其作为一种异常进行处理，并在译码阶段进行异常标识</a:t>
            </a:r>
            <a:r>
              <a:rPr lang="zh-CN" altLang="zh-CN" sz="1200" dirty="0">
                <a:effectLst/>
                <a:ea typeface="等线" panose="02010600030101010101" pitchFamily="2" charset="-122"/>
                <a:cs typeface="Times New Roman" panose="02020603050405020304" pitchFamily="18" charset="0"/>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之所以添加</a:t>
            </a:r>
            <a:r>
              <a:rPr lang="en-US" altLang="zh-CN" sz="1800" dirty="0" err="1">
                <a:effectLst/>
                <a:ea typeface="等线" panose="02010600030101010101" pitchFamily="2" charset="-122"/>
                <a:cs typeface="Times New Roman" panose="02020603050405020304" pitchFamily="18" charset="0"/>
              </a:rPr>
              <a:t>flush_im</a:t>
            </a:r>
            <a:r>
              <a:rPr lang="zh-CN" altLang="zh-CN" sz="1800" dirty="0">
                <a:effectLst/>
                <a:ea typeface="等线" panose="02010600030101010101" pitchFamily="2" charset="-122"/>
                <a:cs typeface="Times New Roman" panose="02020603050405020304" pitchFamily="18" charset="0"/>
              </a:rPr>
              <a:t>信号的原因是，由于我们采用</a:t>
            </a:r>
            <a:r>
              <a:rPr lang="en-US" altLang="zh-CN" sz="1800" dirty="0">
                <a:effectLst/>
                <a:ea typeface="等线" panose="02010600030101010101" pitchFamily="2" charset="-122"/>
                <a:cs typeface="Times New Roman" panose="02020603050405020304" pitchFamily="18" charset="0"/>
              </a:rPr>
              <a:t>FPGA</a:t>
            </a:r>
            <a:r>
              <a:rPr lang="zh-CN" altLang="zh-CN" sz="1800" dirty="0">
                <a:effectLst/>
                <a:ea typeface="等线" panose="02010600030101010101" pitchFamily="2" charset="-122"/>
                <a:cs typeface="Times New Roman" panose="02020603050405020304" pitchFamily="18" charset="0"/>
              </a:rPr>
              <a:t>内部的块存储器构建指令存储器</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，故当流水线发生异常，需要清空流水线时，清空信号</a:t>
            </a:r>
            <a:r>
              <a:rPr lang="en-US" altLang="zh-CN" sz="1800" dirty="0">
                <a:effectLst/>
                <a:ea typeface="等线" panose="02010600030101010101" pitchFamily="2" charset="-122"/>
                <a:cs typeface="Times New Roman" panose="02020603050405020304" pitchFamily="18" charset="0"/>
              </a:rPr>
              <a:t>flush</a:t>
            </a:r>
            <a:r>
              <a:rPr lang="zh-CN" altLang="zh-CN" sz="1800" dirty="0">
                <a:effectLst/>
                <a:ea typeface="等线" panose="02010600030101010101" pitchFamily="2" charset="-122"/>
                <a:cs typeface="Times New Roman" panose="02020603050405020304" pitchFamily="18" charset="0"/>
              </a:rPr>
              <a:t>无法送入指令存储器</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的内部，因为</a:t>
            </a:r>
            <a:r>
              <a:rPr lang="en-US" altLang="zh-CN" sz="1800" dirty="0">
                <a:effectLst/>
                <a:ea typeface="等线" panose="02010600030101010101" pitchFamily="2" charset="-122"/>
                <a:cs typeface="Times New Roman" panose="02020603050405020304" pitchFamily="18" charset="0"/>
              </a:rPr>
              <a:t>IM</a:t>
            </a:r>
            <a:r>
              <a:rPr lang="zh-CN" altLang="zh-CN" sz="1800" dirty="0">
                <a:effectLst/>
                <a:ea typeface="等线" panose="02010600030101010101" pitchFamily="2" charset="-122"/>
                <a:cs typeface="Times New Roman" panose="02020603050405020304" pitchFamily="18" charset="0"/>
              </a:rPr>
              <a:t>没有提供这个端口。这样，当异常发生时，仍会有除异常处理程序之外的指令进入译码阶段，不符合精确异常处理的要求。因此，我们在实现时，新添加了一个</a:t>
            </a:r>
            <a:r>
              <a:rPr lang="en-US" altLang="zh-CN" sz="1800" dirty="0" err="1">
                <a:effectLst/>
                <a:ea typeface="等线" panose="02010600030101010101" pitchFamily="2" charset="-122"/>
                <a:cs typeface="Times New Roman" panose="02020603050405020304" pitchFamily="18" charset="0"/>
              </a:rPr>
              <a:t>flush_im</a:t>
            </a:r>
            <a:r>
              <a:rPr lang="zh-CN" altLang="zh-CN" sz="1800" dirty="0">
                <a:effectLst/>
                <a:ea typeface="等线" panose="02010600030101010101" pitchFamily="2" charset="-122"/>
                <a:cs typeface="Times New Roman" panose="02020603050405020304" pitchFamily="18" charset="0"/>
              </a:rPr>
              <a:t>信号，用于将这条已取出的不属于异常处理程序的指令取消掉，保证了精确异常处理的要求。</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异常信息附着在指令上沿流水线一路携带下去，直至访存阶段才真正触发异常；</a:t>
            </a:r>
            <a:endParaRPr lang="en-US" altLang="zh-CN" dirty="0"/>
          </a:p>
          <a:p>
            <a:r>
              <a:rPr lang="zh-CN" altLang="en-US" dirty="0"/>
              <a:t>此时才会根据所携带的异常信息更新</a:t>
            </a:r>
            <a:r>
              <a:rPr lang="en-US" altLang="zh-CN" dirty="0" err="1"/>
              <a:t>CP0</a:t>
            </a:r>
            <a:r>
              <a:rPr lang="zh-CN" altLang="en-US" dirty="0"/>
              <a:t>寄存器；</a:t>
            </a:r>
            <a:endParaRPr lang="en-US" altLang="zh-CN" dirty="0"/>
          </a:p>
          <a:p>
            <a:endParaRPr lang="en-US" altLang="zh-CN" dirty="0"/>
          </a:p>
          <a:p>
            <a:r>
              <a:rPr lang="zh-CN" altLang="en-US" dirty="0"/>
              <a:t>当然报出异常的流水级不一定是访存阶段，但基本原则是该级之后的流水级不能产生新的异常</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开中断和关中断由软件实现</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精确异常：</a:t>
            </a:r>
            <a:r>
              <a:rPr lang="zh-CN" altLang="en-US" b="0" i="0" dirty="0">
                <a:solidFill>
                  <a:srgbClr val="121212"/>
                </a:solidFill>
                <a:effectLst/>
                <a:latin typeface="-apple-system"/>
              </a:rPr>
              <a:t>帮助软件调试、更容易从异常中恢复、更容易重新开始运行程序</a:t>
            </a:r>
            <a:endParaRPr lang="en-US" altLang="zh-CN" dirty="0"/>
          </a:p>
          <a:p>
            <a:endParaRPr lang="en-US" altLang="zh-CN" dirty="0"/>
          </a:p>
          <a:p>
            <a:r>
              <a:rPr lang="zh-CN" altLang="en-US" dirty="0"/>
              <a:t>异常处理是一套软硬件协同的处理机制。顾名思义，“异常”不是常态，异常发生的频度不高，但处理流程复杂，因此希望尽可能由软件程序而不是硬件逻辑来处理复杂的异常情况。这样，既能保证硬件的设计复杂度可控，又能保证系统的运行性能没有太大的损失。</a:t>
            </a:r>
            <a:endParaRPr lang="en-US" altLang="zh-CN" dirty="0"/>
          </a:p>
          <a:p>
            <a:endParaRPr lang="en-US" altLang="zh-CN" dirty="0"/>
          </a:p>
          <a:p>
            <a:r>
              <a:rPr lang="zh-CN" altLang="en-US" dirty="0"/>
              <a:t>关中断：为了避免中断重入</a:t>
            </a:r>
            <a:endParaRPr lang="en-US" altLang="zh-CN" dirty="0"/>
          </a:p>
          <a:p>
            <a:r>
              <a:rPr lang="zh-CN" altLang="en-US" dirty="0"/>
              <a:t>这个过程中，</a:t>
            </a:r>
            <a:r>
              <a:rPr lang="en-US" altLang="zh-CN" dirty="0"/>
              <a:t>CPU</a:t>
            </a:r>
            <a:r>
              <a:rPr lang="zh-CN" altLang="en-US" dirty="0"/>
              <a:t>涉及两次控制权的转换</a:t>
            </a:r>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一种称为</a:t>
            </a:r>
            <a:r>
              <a:rPr lang="zh-CN" altLang="zh-CN" sz="1800" b="1" dirty="0">
                <a:effectLst/>
                <a:ea typeface="等线" panose="02010600030101010101" pitchFamily="2" charset="-122"/>
                <a:cs typeface="Times New Roman" panose="02020603050405020304" pitchFamily="18" charset="0"/>
              </a:rPr>
              <a:t>查询方式</a:t>
            </a:r>
            <a:r>
              <a:rPr lang="zh-CN" altLang="zh-CN" sz="1800" dirty="0">
                <a:effectLst/>
                <a:ea typeface="等线" panose="02010600030101010101" pitchFamily="2" charset="-122"/>
                <a:cs typeface="Times New Roman" panose="02020603050405020304" pitchFamily="18" charset="0"/>
              </a:rPr>
              <a:t>，另一种称为</a:t>
            </a:r>
            <a:r>
              <a:rPr lang="zh-CN" altLang="zh-CN" sz="1800" b="1" dirty="0">
                <a:effectLst/>
                <a:ea typeface="等线" panose="02010600030101010101" pitchFamily="2" charset="-122"/>
                <a:cs typeface="Times New Roman" panose="02020603050405020304" pitchFamily="18" charset="0"/>
              </a:rPr>
              <a:t>向量方式</a:t>
            </a:r>
            <a:r>
              <a:rPr lang="zh-CN" altLang="zh-CN"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在查询方式中，当异常</a:t>
            </a:r>
            <a:r>
              <a:rPr lang="zh-CN" altLang="en-US" sz="1800" dirty="0">
                <a:effectLst/>
                <a:ea typeface="等线" panose="02010600030101010101" pitchFamily="2" charset="-122"/>
                <a:cs typeface="Times New Roman" panose="02020603050405020304" pitchFamily="18" charset="0"/>
              </a:rPr>
              <a:t>发生</a:t>
            </a:r>
            <a:r>
              <a:rPr lang="zh-CN" altLang="zh-CN" sz="1800" dirty="0">
                <a:effectLst/>
                <a:ea typeface="等线" panose="02010600030101010101" pitchFamily="2" charset="-122"/>
                <a:cs typeface="Times New Roman" panose="02020603050405020304" pitchFamily="18" charset="0"/>
              </a:rPr>
              <a:t>时，处理器跳转到一个固定的地址（异常处理程序入口地址），然后开始查询发生异常的原因，再转去执行相应的异常处理程序。引发异常的原因，通常在异常发生时，由硬件保存到一个专门的寄存器中。处理器在异常处理程序入口处，读这个寄存器就可确定异常原因。本书设计的</a:t>
            </a:r>
            <a:r>
              <a:rPr lang="en-US" altLang="zh-CN" sz="1800" dirty="0" err="1">
                <a:effectLst/>
                <a:ea typeface="等线" panose="02010600030101010101" pitchFamily="2" charset="-122"/>
                <a:cs typeface="Times New Roman" panose="02020603050405020304" pitchFamily="18" charset="0"/>
              </a:rPr>
              <a:t>MiniMIPS32</a:t>
            </a:r>
            <a:r>
              <a:rPr lang="zh-CN" altLang="zh-CN" sz="1800" dirty="0">
                <a:effectLst/>
                <a:ea typeface="等线" panose="02010600030101010101" pitchFamily="2" charset="-122"/>
                <a:cs typeface="Times New Roman" panose="02020603050405020304" pitchFamily="18" charset="0"/>
              </a:rPr>
              <a:t>处理器就是采用这种查询方式来确定异常处理程序的入口地址。</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在向量方式中，异常事件直接告知处理器引发异常的原因（即所谓的向量</a:t>
            </a:r>
            <a:r>
              <a:rPr lang="zh-CN" altLang="en-US" sz="1800" dirty="0">
                <a:effectLst/>
                <a:ea typeface="等线" panose="02010600030101010101" pitchFamily="2" charset="-122"/>
                <a:cs typeface="Times New Roman" panose="02020603050405020304" pitchFamily="18" charset="0"/>
              </a:rPr>
              <a:t>，异常向量表索引</a:t>
            </a:r>
            <a:r>
              <a:rPr lang="zh-CN" altLang="zh-CN" sz="1800" dirty="0">
                <a:effectLst/>
                <a:ea typeface="等线" panose="02010600030101010101" pitchFamily="2" charset="-122"/>
                <a:cs typeface="Times New Roman" panose="02020603050405020304" pitchFamily="18" charset="0"/>
              </a:rPr>
              <a:t>），并由这个向量直接生成异常处理程序的入口地址，避免了由处理器进行异常原因的查询。</a:t>
            </a:r>
            <a:r>
              <a:rPr lang="en-US" altLang="zh-CN" sz="1800" dirty="0" err="1">
                <a:effectLst/>
                <a:ea typeface="等线" panose="02010600030101010101" pitchFamily="2" charset="-122"/>
                <a:cs typeface="Times New Roman" panose="02020603050405020304" pitchFamily="18" charset="0"/>
              </a:rPr>
              <a:t>x86</a:t>
            </a:r>
            <a:r>
              <a:rPr lang="zh-CN" altLang="zh-CN" sz="1800" dirty="0">
                <a:effectLst/>
                <a:ea typeface="等线" panose="02010600030101010101" pitchFamily="2" charset="-122"/>
                <a:cs typeface="Times New Roman" panose="02020603050405020304" pitchFamily="18" charset="0"/>
              </a:rPr>
              <a:t>处理器、</a:t>
            </a:r>
            <a:r>
              <a:rPr lang="en-US" altLang="zh-CN" sz="1800" dirty="0">
                <a:effectLst/>
                <a:ea typeface="等线" panose="02010600030101010101" pitchFamily="2" charset="-122"/>
                <a:cs typeface="Times New Roman" panose="02020603050405020304" pitchFamily="18" charset="0"/>
              </a:rPr>
              <a:t>SPARC</a:t>
            </a:r>
            <a:r>
              <a:rPr lang="zh-CN" altLang="zh-CN" sz="1800" dirty="0">
                <a:effectLst/>
                <a:ea typeface="等线" panose="02010600030101010101" pitchFamily="2" charset="-122"/>
                <a:cs typeface="Times New Roman" panose="02020603050405020304" pitchFamily="18" charset="0"/>
              </a:rPr>
              <a:t>处理器都是采用这种方式。</a:t>
            </a:r>
            <a:endParaRPr lang="zh-CN" altLang="en-US" sz="1800" dirty="0"/>
          </a:p>
          <a:p>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对于</a:t>
            </a:r>
            <a:r>
              <a:rPr lang="en-US" altLang="zh-CN" sz="1800" dirty="0" err="1">
                <a:effectLst/>
                <a:ea typeface="等线" panose="02010600030101010101" pitchFamily="2" charset="-122"/>
                <a:cs typeface="Times New Roman" panose="02020603050405020304" pitchFamily="18" charset="0"/>
              </a:rPr>
              <a:t>x86</a:t>
            </a:r>
            <a:r>
              <a:rPr lang="zh-CN" altLang="zh-CN" sz="1800" dirty="0">
                <a:effectLst/>
                <a:ea typeface="等线" panose="02010600030101010101" pitchFamily="2" charset="-122"/>
                <a:cs typeface="Times New Roman" panose="02020603050405020304" pitchFamily="18" charset="0"/>
              </a:rPr>
              <a:t>而言，由硬件进行异常和中断号的查询，根据编号查询已设置好的中断描述符表</a:t>
            </a:r>
            <a:r>
              <a:rPr lang="en-US" altLang="zh-CN" sz="1800" dirty="0">
                <a:effectLst/>
                <a:ea typeface="等线" panose="02010600030101010101" pitchFamily="2" charset="-122"/>
                <a:cs typeface="Times New Roman" panose="02020603050405020304" pitchFamily="18" charset="0"/>
              </a:rPr>
              <a:t>IDT</a:t>
            </a:r>
            <a:r>
              <a:rPr lang="zh-CN" altLang="zh-CN" sz="1800" dirty="0">
                <a:effectLst/>
                <a:ea typeface="等线" panose="02010600030101010101" pitchFamily="2" charset="-122"/>
                <a:cs typeface="Times New Roman" panose="02020603050405020304" pitchFamily="18" charset="0"/>
              </a:rPr>
              <a:t>，得到不同异常处理程序的入口地址。</a:t>
            </a:r>
            <a:r>
              <a:rPr lang="en-US" altLang="zh-CN" sz="1800" dirty="0">
                <a:effectLst/>
                <a:ea typeface="等线" panose="02010600030101010101" pitchFamily="2" charset="-122"/>
                <a:cs typeface="Times New Roman" panose="02020603050405020304" pitchFamily="18" charset="0"/>
              </a:rPr>
              <a:t>MIPS</a:t>
            </a:r>
            <a:r>
              <a:rPr lang="zh-CN" altLang="zh-CN" sz="1800" dirty="0">
                <a:effectLst/>
                <a:ea typeface="等线" panose="02010600030101010101" pitchFamily="2" charset="-122"/>
                <a:cs typeface="Times New Roman" panose="02020603050405020304" pitchFamily="18" charset="0"/>
              </a:rPr>
              <a:t>则将异常原因保存到</a:t>
            </a:r>
            <a:r>
              <a:rPr lang="en-US" altLang="zh-CN" sz="1800" dirty="0" err="1">
                <a:effectLst/>
                <a:ea typeface="等线" panose="02010600030101010101" pitchFamily="2" charset="-122"/>
                <a:cs typeface="Times New Roman" panose="02020603050405020304" pitchFamily="18" charset="0"/>
              </a:rPr>
              <a:t>CP0</a:t>
            </a:r>
            <a:r>
              <a:rPr lang="zh-CN" altLang="zh-CN" sz="1800" dirty="0">
                <a:effectLst/>
                <a:ea typeface="等线" panose="02010600030101010101" pitchFamily="2" charset="-122"/>
                <a:cs typeface="Times New Roman" panose="02020603050405020304" pitchFamily="18" charset="0"/>
              </a:rPr>
              <a:t>的</a:t>
            </a:r>
            <a:r>
              <a:rPr lang="en-US" altLang="zh-CN" sz="1800" dirty="0">
                <a:effectLst/>
                <a:ea typeface="等线" panose="02010600030101010101" pitchFamily="2" charset="-122"/>
                <a:cs typeface="Times New Roman" panose="02020603050405020304" pitchFamily="18" charset="0"/>
              </a:rPr>
              <a:t>Cause</a:t>
            </a:r>
            <a:r>
              <a:rPr lang="zh-CN" altLang="zh-CN" sz="1800" dirty="0">
                <a:effectLst/>
                <a:ea typeface="等线" panose="02010600030101010101" pitchFamily="2" charset="-122"/>
                <a:cs typeface="Times New Roman" panose="02020603050405020304" pitchFamily="18" charset="0"/>
              </a:rPr>
              <a:t>寄存器中，再由异常处理程序进行进一步的查询和区分。</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41EC39-8C03-4A1B-8776-95A63998E4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起始">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b="7397"/>
          <a:stretch>
            <a:fillRect/>
          </a:stretch>
        </p:blipFill>
        <p:spPr>
          <a:xfrm>
            <a:off x="-1963" y="0"/>
            <a:ext cx="12193963" cy="6858000"/>
          </a:xfrm>
          <a:prstGeom prst="rect">
            <a:avLst/>
          </a:prstGeom>
        </p:spPr>
      </p:pic>
      <p:sp>
        <p:nvSpPr>
          <p:cNvPr id="7" name="矩形 6"/>
          <p:cNvSpPr/>
          <p:nvPr userDrawn="1"/>
        </p:nvSpPr>
        <p:spPr>
          <a:xfrm>
            <a:off x="0" y="0"/>
            <a:ext cx="12192000" cy="6858000"/>
          </a:xfrm>
          <a:prstGeom prst="rect">
            <a:avLst/>
          </a:prstGeom>
          <a:gradFill flip="none" rotWithShape="1">
            <a:gsLst>
              <a:gs pos="54000">
                <a:schemeClr val="bg1">
                  <a:alpha val="55000"/>
                </a:schemeClr>
              </a:gs>
              <a:gs pos="0">
                <a:schemeClr val="bg1">
                  <a:alpha val="1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B177959-C031-4A43-A33E-C1E21AD403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2"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B177959-C031-4A43-A33E-C1E21AD403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A292A7-489F-4829-8D83-37348628AE3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23FF728-F7E0-4A72-8D4E-63CE94987A7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ABA997-7E56-47AF-9487-CD39886ECA4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B177959-C031-4A43-A33E-C1E21AD403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A292A7-489F-4829-8D83-37348628AE3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3805633" y="379640"/>
            <a:ext cx="4136571" cy="362404"/>
          </a:xfrm>
          <a:prstGeom prst="rect">
            <a:avLst/>
          </a:prstGeom>
        </p:spPr>
        <p:txBody>
          <a:bodyPr/>
          <a:lstStyle>
            <a:lvl1pPr marL="0" indent="0">
              <a:buNone/>
              <a:defRPr sz="2400" b="1" baseline="0"/>
            </a:lvl1pPr>
          </a:lstStyle>
          <a:p>
            <a:pPr lvl="0"/>
            <a:r>
              <a:rPr lang="zh-CN" altLang="en-US" dirty="0"/>
              <a:t>点击此处添加标题 </a:t>
            </a:r>
            <a:r>
              <a:rPr lang="en-US" altLang="zh-CN" dirty="0"/>
              <a:t>TITLE HERE </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52663" y="2214555"/>
            <a:ext cx="6929487" cy="1000124"/>
          </a:xfrm>
          <a:prstGeom prst="rect">
            <a:avLst/>
          </a:prstGeom>
        </p:spPr>
        <p:txBody>
          <a:bodyPr lIns="68579" tIns="34289" rIns="68579" bIns="34289"/>
          <a:lstStyle>
            <a:lvl1pPr algn="l">
              <a:defRPr/>
            </a:lvl1pPr>
          </a:lstStyle>
          <a:p>
            <a:r>
              <a:rPr lang="zh-CN" altLang="en-US" dirty="0"/>
              <a:t>单击此处编辑母版标题样式</a:t>
            </a:r>
            <a:endParaRPr lang="zh-CN" altLang="en-US" dirty="0"/>
          </a:p>
        </p:txBody>
      </p:sp>
      <p:grpSp>
        <p:nvGrpSpPr>
          <p:cNvPr id="5" name="组合 4"/>
          <p:cNvGrpSpPr/>
          <p:nvPr userDrawn="1"/>
        </p:nvGrpSpPr>
        <p:grpSpPr>
          <a:xfrm>
            <a:off x="-22224" y="5169001"/>
            <a:ext cx="12214224" cy="1706972"/>
            <a:chOff x="-16668" y="3876750"/>
            <a:chExt cx="9160668" cy="1280229"/>
          </a:xfrm>
        </p:grpSpPr>
        <p:sp>
          <p:nvSpPr>
            <p:cNvPr id="6" name="矩形 5"/>
            <p:cNvSpPr/>
            <p:nvPr userDrawn="1"/>
          </p:nvSpPr>
          <p:spPr>
            <a:xfrm>
              <a:off x="-16668" y="3876750"/>
              <a:ext cx="9160667" cy="1280229"/>
            </a:xfrm>
            <a:prstGeom prst="rect">
              <a:avLst/>
            </a:prstGeom>
            <a:solidFill>
              <a:srgbClr val="1F497D"/>
            </a:solidFill>
            <a:ln w="38100" cap="flat" cmpd="sng" algn="ctr">
              <a:solidFill>
                <a:sysClr val="window" lastClr="FFFFFF"/>
              </a:solid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5390921" y="3906000"/>
              <a:ext cx="2061079" cy="1247113"/>
            </a:xfrm>
            <a:prstGeom prst="rect">
              <a:avLst/>
            </a:prstGeom>
            <a:ln w="38100">
              <a:solidFill>
                <a:sysClr val="window" lastClr="FFFFFF"/>
              </a:solidFill>
            </a:ln>
          </p:spPr>
        </p:pic>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1647001" y="3905491"/>
              <a:ext cx="2025000" cy="1239993"/>
            </a:xfrm>
            <a:prstGeom prst="rect">
              <a:avLst/>
            </a:prstGeom>
            <a:ln w="38100">
              <a:solidFill>
                <a:sysClr val="window" lastClr="FFFFFF"/>
              </a:solidFill>
            </a:ln>
          </p:spPr>
        </p:pic>
        <p:cxnSp>
          <p:nvCxnSpPr>
            <p:cNvPr id="9" name="直接连接符 8"/>
            <p:cNvCxnSpPr/>
            <p:nvPr userDrawn="1"/>
          </p:nvCxnSpPr>
          <p:spPr bwMode="auto">
            <a:xfrm>
              <a:off x="-4751" y="3876750"/>
              <a:ext cx="9148751" cy="0"/>
            </a:xfrm>
            <a:prstGeom prst="line">
              <a:avLst/>
            </a:prstGeom>
            <a:noFill/>
            <a:ln w="127000" cap="flat" cmpd="sng" algn="ctr">
              <a:solidFill>
                <a:schemeClr val="bg1"/>
              </a:solidFill>
              <a:prstDash val="solid"/>
              <a:round/>
              <a:headEnd type="none" w="med" len="med"/>
              <a:tailEnd type="none" w="med" len="med"/>
            </a:ln>
            <a:effectLst/>
          </p:spPr>
        </p:cxn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000" y="2289001"/>
            <a:ext cx="10515600" cy="1325033"/>
          </a:xfrm>
          <a:prstGeom prst="rect">
            <a:avLst/>
          </a:prstGeom>
        </p:spPr>
        <p:txBody>
          <a:bodyPr/>
          <a:lstStyle>
            <a:lvl1pPr algn="l">
              <a:defRPr/>
            </a:lvl1pPr>
          </a:lstStyle>
          <a:p>
            <a:r>
              <a:rPr lang="zh-CN" altLang="en-US"/>
              <a:t>单击此处编辑母版标题样式</a:t>
            </a:r>
            <a:endParaRPr lang="zh-CN" altLang="en-US"/>
          </a:p>
        </p:txBody>
      </p:sp>
      <p:sp>
        <p:nvSpPr>
          <p:cNvPr id="3" name="矩形 2"/>
          <p:cNvSpPr/>
          <p:nvPr userDrawn="1"/>
        </p:nvSpPr>
        <p:spPr>
          <a:xfrm>
            <a:off x="0" y="6606301"/>
            <a:ext cx="2118851"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4" name="矩形 3"/>
          <p:cNvSpPr/>
          <p:nvPr userDrawn="1"/>
        </p:nvSpPr>
        <p:spPr>
          <a:xfrm>
            <a:off x="4919070" y="6606301"/>
            <a:ext cx="2191676" cy="251700"/>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5" name="矩形 4"/>
          <p:cNvSpPr/>
          <p:nvPr userDrawn="1"/>
        </p:nvSpPr>
        <p:spPr>
          <a:xfrm>
            <a:off x="9850219" y="6606301"/>
            <a:ext cx="2363255" cy="251699"/>
          </a:xfrm>
          <a:prstGeom prst="rect">
            <a:avLst/>
          </a:prstGeom>
          <a:solidFill>
            <a:srgbClr val="1F497D"/>
          </a:solid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6" name="矩形 5"/>
          <p:cNvSpPr/>
          <p:nvPr userDrawn="1"/>
        </p:nvSpPr>
        <p:spPr>
          <a:xfrm>
            <a:off x="2219069" y="6606301"/>
            <a:ext cx="260025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7" name="矩形 6"/>
          <p:cNvSpPr/>
          <p:nvPr userDrawn="1"/>
        </p:nvSpPr>
        <p:spPr>
          <a:xfrm>
            <a:off x="7210963" y="6606301"/>
            <a:ext cx="2539037" cy="251699"/>
          </a:xfrm>
          <a:prstGeom prst="rect">
            <a:avLst/>
          </a:prstGeom>
          <a:solidFill>
            <a:srgbClr val="A5A5A5"/>
          </a:solid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矩形 7"/>
          <p:cNvSpPr/>
          <p:nvPr userDrawn="1"/>
        </p:nvSpPr>
        <p:spPr>
          <a:xfrm>
            <a:off x="3" y="0"/>
            <a:ext cx="12191999" cy="6858000"/>
          </a:xfrm>
          <a:prstGeom prst="rect">
            <a:avLst/>
          </a:prstGeom>
          <a:gradFill flip="none" rotWithShape="1">
            <a:gsLst>
              <a:gs pos="75000">
                <a:schemeClr val="bg1">
                  <a:alpha val="79000"/>
                </a:schemeClr>
              </a:gs>
              <a:gs pos="100000">
                <a:schemeClr val="bg1">
                  <a:alpha val="71000"/>
                </a:schemeClr>
              </a:gs>
              <a:gs pos="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438" b="7188"/>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75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9" name="矩形 8"/>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 t="15065" r="346"/>
          <a:stretch>
            <a:fillRect/>
          </a:stretch>
        </p:blipFill>
        <p:spPr>
          <a:xfrm>
            <a:off x="-1" y="0"/>
            <a:ext cx="12192001" cy="6893919"/>
          </a:xfrm>
          <a:prstGeom prst="rect">
            <a:avLst/>
          </a:prstGeom>
        </p:spPr>
      </p:pic>
      <p:sp>
        <p:nvSpPr>
          <p:cNvPr id="7" name="矩形 6"/>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146"/>
          <a:stretch>
            <a:fillRect/>
          </a:stretch>
        </p:blipFill>
        <p:spPr>
          <a:xfrm>
            <a:off x="2" y="0"/>
            <a:ext cx="12180271" cy="6858000"/>
          </a:xfrm>
          <a:prstGeom prst="rect">
            <a:avLst/>
          </a:prstGeom>
        </p:spPr>
      </p:pic>
      <p:sp>
        <p:nvSpPr>
          <p:cNvPr id="12" name="矩形 11"/>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5625"/>
          <a:stretch>
            <a:fillRect/>
          </a:stretch>
        </p:blipFill>
        <p:spPr>
          <a:xfrm>
            <a:off x="0" y="0"/>
            <a:ext cx="12192000" cy="6858000"/>
          </a:xfrm>
          <a:prstGeom prst="rect">
            <a:avLst/>
          </a:prstGeom>
        </p:spPr>
      </p:pic>
      <p:sp>
        <p:nvSpPr>
          <p:cNvPr id="11" name="矩形 10"/>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622"/>
          <a:stretch>
            <a:fillRect/>
          </a:stretch>
        </p:blipFill>
        <p:spPr>
          <a:xfrm>
            <a:off x="0" y="-1"/>
            <a:ext cx="12192000" cy="6881693"/>
          </a:xfrm>
          <a:prstGeom prst="rect">
            <a:avLst/>
          </a:prstGeom>
        </p:spPr>
      </p:pic>
      <p:sp>
        <p:nvSpPr>
          <p:cNvPr id="5" name="矩形 4"/>
          <p:cNvSpPr/>
          <p:nvPr userDrawn="1"/>
        </p:nvSpPr>
        <p:spPr>
          <a:xfrm>
            <a:off x="0" y="0"/>
            <a:ext cx="12192000" cy="6858000"/>
          </a:xfrm>
          <a:prstGeom prst="rect">
            <a:avLst/>
          </a:prstGeom>
          <a:gradFill flip="none" rotWithShape="1">
            <a:gsLst>
              <a:gs pos="54000">
                <a:schemeClr val="bg1">
                  <a:alpha val="77000"/>
                </a:schemeClr>
              </a:gs>
              <a:gs pos="0">
                <a:schemeClr val="bg1">
                  <a:alpha val="57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77959-C031-4A43-A33E-C1E21AD403F6}"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292A7-489F-4829-8D83-37348628AE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p:hf hdr="0" ftr="0" dt="0"/>
  <p:txStyles>
    <p:titleStyle>
      <a:lvl1pPr algn="ctr" rtl="0" eaLnBrk="0" fontAlgn="base" hangingPunct="0">
        <a:spcBef>
          <a:spcPct val="0"/>
        </a:spcBef>
        <a:spcAft>
          <a:spcPct val="0"/>
        </a:spcAft>
        <a:defRPr sz="4400" b="1">
          <a:solidFill>
            <a:schemeClr val="tx2"/>
          </a:solidFill>
          <a:latin typeface="微软雅黑" panose="00000500000000000000" pitchFamily="34" charset="-122"/>
          <a:ea typeface="微软雅黑" panose="00000500000000000000" pitchFamily="34" charset="-122"/>
          <a:cs typeface="+mj-cs"/>
        </a:defRPr>
      </a:lvl1pPr>
      <a:lvl2pPr algn="ctr" rtl="0" eaLnBrk="0" fontAlgn="base" hangingPunct="0">
        <a:spcBef>
          <a:spcPct val="0"/>
        </a:spcBef>
        <a:spcAft>
          <a:spcPct val="0"/>
        </a:spcAft>
        <a:defRPr sz="4400" b="1">
          <a:solidFill>
            <a:schemeClr val="tx2"/>
          </a:solidFill>
          <a:latin typeface="微软雅黑" panose="00000500000000000000" pitchFamily="34" charset="-122"/>
          <a:ea typeface="微软雅黑" panose="00000500000000000000" pitchFamily="34" charset="-122"/>
        </a:defRPr>
      </a:lvl2pPr>
      <a:lvl3pPr algn="ctr" rtl="0" eaLnBrk="0" fontAlgn="base" hangingPunct="0">
        <a:spcBef>
          <a:spcPct val="0"/>
        </a:spcBef>
        <a:spcAft>
          <a:spcPct val="0"/>
        </a:spcAft>
        <a:defRPr sz="4400" b="1">
          <a:solidFill>
            <a:schemeClr val="tx2"/>
          </a:solidFill>
          <a:latin typeface="微软雅黑" panose="00000500000000000000" pitchFamily="34" charset="-122"/>
          <a:ea typeface="微软雅黑" panose="00000500000000000000" pitchFamily="34" charset="-122"/>
        </a:defRPr>
      </a:lvl3pPr>
      <a:lvl4pPr algn="ctr" rtl="0" eaLnBrk="0" fontAlgn="base" hangingPunct="0">
        <a:spcBef>
          <a:spcPct val="0"/>
        </a:spcBef>
        <a:spcAft>
          <a:spcPct val="0"/>
        </a:spcAft>
        <a:defRPr sz="4400" b="1">
          <a:solidFill>
            <a:schemeClr val="tx2"/>
          </a:solidFill>
          <a:latin typeface="微软雅黑" panose="00000500000000000000" pitchFamily="34" charset="-122"/>
          <a:ea typeface="微软雅黑" panose="00000500000000000000" pitchFamily="34" charset="-122"/>
        </a:defRPr>
      </a:lvl4pPr>
      <a:lvl5pPr algn="ctr" rtl="0" eaLnBrk="0" fontAlgn="base" hangingPunct="0">
        <a:spcBef>
          <a:spcPct val="0"/>
        </a:spcBef>
        <a:spcAft>
          <a:spcPct val="0"/>
        </a:spcAft>
        <a:defRPr sz="4400" b="1">
          <a:solidFill>
            <a:schemeClr val="tx2"/>
          </a:solidFill>
          <a:latin typeface="微软雅黑" panose="00000500000000000000" pitchFamily="34" charset="-122"/>
          <a:ea typeface="微软雅黑" panose="00000500000000000000" pitchFamily="34"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rgbClr val="002060"/>
          </a:solidFill>
          <a:latin typeface="微软雅黑" panose="00000500000000000000" pitchFamily="34" charset="-122"/>
          <a:ea typeface="微软雅黑" panose="00000500000000000000" pitchFamily="34" charset="-122"/>
          <a:cs typeface="+mn-cs"/>
        </a:defRPr>
      </a:lvl1pPr>
      <a:lvl2pPr marL="742950" indent="-285750" algn="l" rtl="0" eaLnBrk="0" fontAlgn="base" hangingPunct="0">
        <a:spcBef>
          <a:spcPct val="20000"/>
        </a:spcBef>
        <a:spcAft>
          <a:spcPct val="0"/>
        </a:spcAft>
        <a:buChar char="–"/>
        <a:defRPr sz="2800" b="1">
          <a:solidFill>
            <a:srgbClr val="002060"/>
          </a:solidFill>
          <a:latin typeface="微软雅黑" panose="00000500000000000000" pitchFamily="34" charset="-122"/>
          <a:ea typeface="微软雅黑" panose="00000500000000000000" pitchFamily="34" charset="-122"/>
        </a:defRPr>
      </a:lvl2pPr>
      <a:lvl3pPr marL="1143000" indent="-228600" algn="l" rtl="0" eaLnBrk="0" fontAlgn="base" hangingPunct="0">
        <a:spcBef>
          <a:spcPct val="20000"/>
        </a:spcBef>
        <a:spcAft>
          <a:spcPct val="0"/>
        </a:spcAft>
        <a:buChar char="•"/>
        <a:defRPr sz="2400" b="1">
          <a:solidFill>
            <a:srgbClr val="002060"/>
          </a:solidFill>
          <a:latin typeface="微软雅黑" panose="00000500000000000000" pitchFamily="34" charset="-122"/>
          <a:ea typeface="微软雅黑" panose="00000500000000000000" pitchFamily="34" charset="-122"/>
        </a:defRPr>
      </a:lvl3pPr>
      <a:lvl4pPr marL="1600200" indent="-228600" algn="l" rtl="0" eaLnBrk="0" fontAlgn="base" hangingPunct="0">
        <a:spcBef>
          <a:spcPct val="20000"/>
        </a:spcBef>
        <a:spcAft>
          <a:spcPct val="0"/>
        </a:spcAft>
        <a:buChar char="–"/>
        <a:defRPr sz="2000" b="1">
          <a:solidFill>
            <a:srgbClr val="002060"/>
          </a:solidFill>
          <a:latin typeface="微软雅黑" panose="00000500000000000000" pitchFamily="34" charset="-122"/>
          <a:ea typeface="微软雅黑" panose="00000500000000000000" pitchFamily="34" charset="-122"/>
        </a:defRPr>
      </a:lvl4pPr>
      <a:lvl5pPr marL="2057400" indent="-228600" algn="l" rtl="0" eaLnBrk="0" fontAlgn="base" hangingPunct="0">
        <a:spcBef>
          <a:spcPct val="20000"/>
        </a:spcBef>
        <a:spcAft>
          <a:spcPct val="0"/>
        </a:spcAft>
        <a:buChar char="»"/>
        <a:defRPr sz="2000" b="1">
          <a:solidFill>
            <a:srgbClr val="002060"/>
          </a:solidFill>
          <a:latin typeface="微软雅黑" panose="00000500000000000000" pitchFamily="34" charset="-122"/>
          <a:ea typeface="微软雅黑" panose="00000500000000000000"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image" Target="../media/image2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9.xml"/><Relationship Id="rId2" Type="http://schemas.openxmlformats.org/officeDocument/2006/relationships/image" Target="../media/image25.png"/><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image" Target="../media/image2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PA_直接连接符 8"/>
          <p:cNvCxnSpPr/>
          <p:nvPr>
            <p:custDataLst>
              <p:tags r:id="rId1"/>
            </p:custDataLst>
          </p:nvPr>
        </p:nvCxnSpPr>
        <p:spPr>
          <a:xfrm>
            <a:off x="3142346" y="3039997"/>
            <a:ext cx="58855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PA_矩形 15"/>
          <p:cNvSpPr/>
          <p:nvPr>
            <p:custDataLst>
              <p:tags r:id="rId2"/>
            </p:custDataLst>
          </p:nvPr>
        </p:nvSpPr>
        <p:spPr>
          <a:xfrm>
            <a:off x="5065418" y="2985997"/>
            <a:ext cx="2052084" cy="108000"/>
          </a:xfrm>
          <a:prstGeom prst="rect">
            <a:avLst/>
          </a:prstGeom>
          <a:solidFill>
            <a:srgbClr val="007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kern="0">
              <a:solidFill>
                <a:schemeClr val="tx1">
                  <a:lumMod val="85000"/>
                  <a:lumOff val="15000"/>
                </a:schemeClr>
              </a:solidFill>
            </a:endParaRPr>
          </a:p>
        </p:txBody>
      </p:sp>
      <p:sp>
        <p:nvSpPr>
          <p:cNvPr id="2" name="文本框 1"/>
          <p:cNvSpPr txBox="1"/>
          <p:nvPr/>
        </p:nvSpPr>
        <p:spPr>
          <a:xfrm>
            <a:off x="1421707" y="3230096"/>
            <a:ext cx="9355887" cy="646331"/>
          </a:xfrm>
          <a:prstGeom prst="rect">
            <a:avLst/>
          </a:prstGeom>
          <a:noFill/>
        </p:spPr>
        <p:txBody>
          <a:bodyPr wrap="square" rtlCol="0">
            <a:spAutoFit/>
          </a:bodyPr>
          <a:lstStyle/>
          <a:p>
            <a:pPr algn="ctr"/>
            <a:r>
              <a:rPr lang="en-US" altLang="zh-CN" sz="3600" dirty="0">
                <a:latin typeface="微软雅黑" panose="00000500000000000000" pitchFamily="34" charset="-122"/>
                <a:ea typeface="微软雅黑" panose="00000500000000000000" pitchFamily="34" charset="-122"/>
              </a:rPr>
              <a:t>Computer Organization and Architecture</a:t>
            </a:r>
            <a:endParaRPr lang="zh-CN" altLang="en-US" sz="3600" dirty="0">
              <a:latin typeface="微软雅黑" panose="00000500000000000000" pitchFamily="34" charset="-122"/>
              <a:ea typeface="微软雅黑" panose="00000500000000000000" pitchFamily="34" charset="-122"/>
            </a:endParaRPr>
          </a:p>
        </p:txBody>
      </p:sp>
      <p:sp>
        <p:nvSpPr>
          <p:cNvPr id="15" name="文本框 14"/>
          <p:cNvSpPr txBox="1"/>
          <p:nvPr/>
        </p:nvSpPr>
        <p:spPr>
          <a:xfrm>
            <a:off x="1053296" y="1937013"/>
            <a:ext cx="10116273" cy="769441"/>
          </a:xfrm>
          <a:prstGeom prst="rect">
            <a:avLst/>
          </a:prstGeom>
          <a:noFill/>
        </p:spPr>
        <p:txBody>
          <a:bodyPr wrap="square" rtlCol="0">
            <a:spAutoFit/>
          </a:bodyPr>
          <a:lstStyle/>
          <a:p>
            <a:pPr algn="ctr"/>
            <a:r>
              <a:rPr lang="zh-CN" altLang="en-US" sz="4400" dirty="0">
                <a:latin typeface="微软雅黑" panose="00000500000000000000" pitchFamily="34" charset="-122"/>
                <a:ea typeface="微软雅黑" panose="00000500000000000000" pitchFamily="34" charset="-122"/>
              </a:rPr>
              <a:t>计算机组成与体系结构</a:t>
            </a:r>
            <a:endParaRPr lang="zh-CN" altLang="en-US" sz="4400" dirty="0">
              <a:latin typeface="微软雅黑" panose="00000500000000000000" pitchFamily="34" charset="-122"/>
              <a:ea typeface="微软雅黑" panose="00000500000000000000" pitchFamily="34" charset="-122"/>
            </a:endParaRPr>
          </a:p>
        </p:txBody>
      </p:sp>
      <p:sp>
        <p:nvSpPr>
          <p:cNvPr id="18" name="文本框 17"/>
          <p:cNvSpPr txBox="1"/>
          <p:nvPr/>
        </p:nvSpPr>
        <p:spPr>
          <a:xfrm>
            <a:off x="2709151" y="4580757"/>
            <a:ext cx="6804561" cy="1200329"/>
          </a:xfrm>
          <a:prstGeom prst="rect">
            <a:avLst/>
          </a:prstGeom>
          <a:noFill/>
        </p:spPr>
        <p:txBody>
          <a:bodyPr wrap="square" rtlCol="0">
            <a:spAutoFit/>
          </a:bodyPr>
          <a:lstStyle/>
          <a:p>
            <a:pPr algn="ctr"/>
            <a:r>
              <a:rPr lang="zh-CN" altLang="en-US" sz="3600" dirty="0">
                <a:latin typeface="微软雅黑" panose="00000500000000000000" pitchFamily="34" charset="-122"/>
                <a:ea typeface="微软雅黑" panose="00000500000000000000" pitchFamily="34" charset="-122"/>
              </a:rPr>
              <a:t>天津大学智能与计算学部</a:t>
            </a:r>
            <a:endParaRPr lang="en-US" altLang="zh-CN" sz="3600" dirty="0">
              <a:latin typeface="微软雅黑" panose="00000500000000000000" pitchFamily="34" charset="-122"/>
              <a:ea typeface="微软雅黑" panose="00000500000000000000" pitchFamily="34" charset="-122"/>
            </a:endParaRPr>
          </a:p>
          <a:p>
            <a:pPr algn="ctr"/>
            <a:r>
              <a:rPr lang="zh-CN" altLang="en-US" sz="3600" dirty="0">
                <a:latin typeface="微软雅黑" panose="00000500000000000000" pitchFamily="34" charset="-122"/>
                <a:ea typeface="微软雅黑" panose="00000500000000000000" pitchFamily="34" charset="-122"/>
              </a:rPr>
              <a:t>计算机科学与技术学院</a:t>
            </a:r>
            <a:endParaRPr lang="zh-CN" altLang="en-US" sz="3600" dirty="0">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0000500000000000000" pitchFamily="34" charset="-122"/>
                <a:ea typeface="微软雅黑" panose="00000500000000000000" pitchFamily="34" charset="-122"/>
              </a:rPr>
              <a:t>CP0</a:t>
            </a:r>
            <a:r>
              <a:rPr lang="zh-CN" altLang="en-US" sz="4800" dirty="0">
                <a:solidFill>
                  <a:srgbClr val="0066FF"/>
                </a:solidFill>
                <a:latin typeface="微软雅黑" panose="00000500000000000000" pitchFamily="34" charset="-122"/>
                <a:ea typeface="微软雅黑" panose="00000500000000000000" pitchFamily="34" charset="-122"/>
              </a:rPr>
              <a:t>协处理器概述</a:t>
            </a:r>
            <a:endParaRPr lang="zh-CN" altLang="en-US"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0" y="278225"/>
            <a:ext cx="7057519" cy="742072"/>
            <a:chOff x="599618" y="278221"/>
            <a:chExt cx="7057519" cy="742071"/>
          </a:xfrm>
        </p:grpSpPr>
        <p:sp>
          <p:nvSpPr>
            <p:cNvPr id="21" name="矩形 20"/>
            <p:cNvSpPr/>
            <p:nvPr/>
          </p:nvSpPr>
          <p:spPr>
            <a:xfrm>
              <a:off x="599618" y="700640"/>
              <a:ext cx="3984255"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Coprocessors in MIPS32 ISA</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459653"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指令集体系结构中的协处理器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7" name="表格 6"/>
          <p:cNvGraphicFramePr>
            <a:graphicFrameLocks noGrp="1"/>
          </p:cNvGraphicFramePr>
          <p:nvPr/>
        </p:nvGraphicFramePr>
        <p:xfrm>
          <a:off x="724618" y="1764992"/>
          <a:ext cx="10754265" cy="3587790"/>
        </p:xfrm>
        <a:graphic>
          <a:graphicData uri="http://schemas.openxmlformats.org/drawingml/2006/table">
            <a:tbl>
              <a:tblPr firstRow="1" bandRow="1">
                <a:tableStyleId>{5C22544A-7EE6-4342-B048-85BDC9FD1C3A}</a:tableStyleId>
              </a:tblPr>
              <a:tblGrid>
                <a:gridCol w="3584755"/>
                <a:gridCol w="3584755"/>
                <a:gridCol w="3584755"/>
              </a:tblGrid>
              <a:tr h="717558">
                <a:tc>
                  <a:txBody>
                    <a:bodyPr/>
                    <a:lstStyle/>
                    <a:p>
                      <a:pPr algn="ctr"/>
                      <a:r>
                        <a:rPr lang="zh-CN" altLang="en-US" sz="2400" dirty="0">
                          <a:latin typeface="微软雅黑" panose="00000500000000000000" pitchFamily="34" charset="-122"/>
                          <a:ea typeface="微软雅黑" panose="00000500000000000000" pitchFamily="34" charset="-122"/>
                        </a:rPr>
                        <a:t>协处理器</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功能</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是否可选</a:t>
                      </a:r>
                      <a:endParaRPr lang="zh-CN" altLang="en-US" sz="2400" dirty="0">
                        <a:latin typeface="微软雅黑" panose="00000500000000000000" pitchFamily="34" charset="-122"/>
                        <a:ea typeface="微软雅黑" panose="00000500000000000000" pitchFamily="34" charset="-122"/>
                      </a:endParaRPr>
                    </a:p>
                  </a:txBody>
                  <a:tcPr anchor="ctr"/>
                </a:tc>
              </a:tr>
              <a:tr h="717558">
                <a:tc>
                  <a:txBody>
                    <a:bodyPr/>
                    <a:lstStyle/>
                    <a:p>
                      <a:pPr algn="ctr"/>
                      <a:r>
                        <a:rPr lang="en-US" altLang="zh-CN" sz="2400" dirty="0">
                          <a:latin typeface="微软雅黑" panose="00000500000000000000" pitchFamily="34" charset="-122"/>
                          <a:ea typeface="微软雅黑" panose="00000500000000000000" pitchFamily="34" charset="-122"/>
                        </a:rPr>
                        <a:t>CP0</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系统控制</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否</a:t>
                      </a:r>
                      <a:endParaRPr lang="zh-CN" altLang="en-US" sz="2400" dirty="0">
                        <a:latin typeface="微软雅黑" panose="00000500000000000000" pitchFamily="34" charset="-122"/>
                        <a:ea typeface="微软雅黑" panose="00000500000000000000" pitchFamily="34" charset="-122"/>
                      </a:endParaRPr>
                    </a:p>
                  </a:txBody>
                  <a:tcPr anchor="ctr"/>
                </a:tc>
              </a:tr>
              <a:tr h="717558">
                <a:tc>
                  <a:txBody>
                    <a:bodyPr/>
                    <a:lstStyle/>
                    <a:p>
                      <a:pPr algn="ctr"/>
                      <a:r>
                        <a:rPr lang="en-US" altLang="zh-CN" sz="2400" dirty="0">
                          <a:latin typeface="微软雅黑" panose="00000500000000000000" pitchFamily="34" charset="-122"/>
                          <a:ea typeface="微软雅黑" panose="00000500000000000000" pitchFamily="34" charset="-122"/>
                        </a:rPr>
                        <a:t>CP1</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浮点处理</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是</a:t>
                      </a:r>
                      <a:endParaRPr lang="zh-CN" altLang="en-US" sz="2400" dirty="0">
                        <a:latin typeface="微软雅黑" panose="00000500000000000000" pitchFamily="34" charset="-122"/>
                        <a:ea typeface="微软雅黑" panose="00000500000000000000" pitchFamily="34" charset="-122"/>
                      </a:endParaRPr>
                    </a:p>
                  </a:txBody>
                  <a:tcPr anchor="ctr"/>
                </a:tc>
              </a:tr>
              <a:tr h="717558">
                <a:tc>
                  <a:txBody>
                    <a:bodyPr/>
                    <a:lstStyle/>
                    <a:p>
                      <a:pPr algn="ctr"/>
                      <a:r>
                        <a:rPr lang="en-US" altLang="zh-CN" sz="2400" dirty="0">
                          <a:latin typeface="微软雅黑" panose="00000500000000000000" pitchFamily="34" charset="-122"/>
                          <a:ea typeface="微软雅黑" panose="00000500000000000000" pitchFamily="34" charset="-122"/>
                        </a:rPr>
                        <a:t>CP2</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特定实现</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是</a:t>
                      </a:r>
                      <a:endParaRPr lang="zh-CN" altLang="en-US" sz="2400" dirty="0">
                        <a:latin typeface="微软雅黑" panose="00000500000000000000" pitchFamily="34" charset="-122"/>
                        <a:ea typeface="微软雅黑" panose="00000500000000000000" pitchFamily="34" charset="-122"/>
                      </a:endParaRPr>
                    </a:p>
                  </a:txBody>
                  <a:tcPr anchor="ctr"/>
                </a:tc>
              </a:tr>
              <a:tr h="717558">
                <a:tc>
                  <a:txBody>
                    <a:bodyPr/>
                    <a:lstStyle/>
                    <a:p>
                      <a:pPr algn="ctr"/>
                      <a:r>
                        <a:rPr lang="en-US" altLang="zh-CN" sz="2400" dirty="0">
                          <a:latin typeface="微软雅黑" panose="00000500000000000000" pitchFamily="34" charset="-122"/>
                          <a:ea typeface="微软雅黑" panose="00000500000000000000" pitchFamily="34" charset="-122"/>
                        </a:rPr>
                        <a:t>CP3</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浮点处理</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是</a:t>
                      </a:r>
                      <a:endParaRPr lang="zh-CN" altLang="en-US" sz="2400" dirty="0">
                        <a:latin typeface="微软雅黑" panose="00000500000000000000" pitchFamily="34" charset="-122"/>
                        <a:ea typeface="微软雅黑" panose="00000500000000000000" pitchFamily="34" charset="-122"/>
                      </a:endParaRPr>
                    </a:p>
                  </a:txBody>
                  <a:tcPr anchor="ctr"/>
                </a:tc>
              </a:tr>
            </a:tbl>
          </a:graphicData>
        </a:graphic>
      </p:graphicFrame>
      <p:sp>
        <p:nvSpPr>
          <p:cNvPr id="8" name="矩形 7"/>
          <p:cNvSpPr/>
          <p:nvPr/>
        </p:nvSpPr>
        <p:spPr>
          <a:xfrm>
            <a:off x="724618" y="2506067"/>
            <a:ext cx="10754265" cy="697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0" y="278225"/>
            <a:ext cx="4878140" cy="742071"/>
            <a:chOff x="599618" y="278221"/>
            <a:chExt cx="4878140" cy="742070"/>
          </a:xfrm>
        </p:grpSpPr>
        <p:sp>
          <p:nvSpPr>
            <p:cNvPr id="21" name="矩形 20"/>
            <p:cNvSpPr/>
            <p:nvPr/>
          </p:nvSpPr>
          <p:spPr>
            <a:xfrm>
              <a:off x="599618" y="712514"/>
              <a:ext cx="428027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Functions of CP0 Coprocessor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4280274"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协处理器的主要工作</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3" name="矩形 22"/>
          <p:cNvSpPr/>
          <p:nvPr/>
        </p:nvSpPr>
        <p:spPr>
          <a:xfrm>
            <a:off x="344385" y="1482575"/>
            <a:ext cx="11507190" cy="3412601"/>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配置处理器工作状态：</a:t>
            </a:r>
            <a:r>
              <a:rPr lang="zh-CN" altLang="en-US" sz="2400" dirty="0">
                <a:latin typeface="微软雅黑" panose="00000500000000000000" pitchFamily="34" charset="-122"/>
                <a:ea typeface="微软雅黑" panose="00000500000000000000" pitchFamily="34" charset="-122"/>
                <a:cs typeface="+mn-ea"/>
                <a:sym typeface="+mn-lt"/>
              </a:rPr>
              <a:t>通过读写某些内部寄存器来改变</a:t>
            </a:r>
            <a:r>
              <a:rPr lang="en-US" altLang="zh-CN" sz="2400" dirty="0">
                <a:latin typeface="微软雅黑" panose="00000500000000000000" pitchFamily="34" charset="-122"/>
                <a:ea typeface="微软雅黑" panose="00000500000000000000" pitchFamily="34" charset="-122"/>
                <a:cs typeface="+mn-ea"/>
                <a:sym typeface="+mn-lt"/>
              </a:rPr>
              <a:t>CPU</a:t>
            </a:r>
            <a:r>
              <a:rPr lang="zh-CN" altLang="en-US" sz="2400" dirty="0">
                <a:latin typeface="微软雅黑" panose="00000500000000000000" pitchFamily="34" charset="-122"/>
                <a:ea typeface="微软雅黑" panose="00000500000000000000" pitchFamily="34" charset="-122"/>
                <a:cs typeface="+mn-ea"/>
                <a:sym typeface="+mn-lt"/>
              </a:rPr>
              <a:t>的特性，如大小端等</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高速缓存控制：</a:t>
            </a:r>
            <a:r>
              <a:rPr lang="zh-CN" altLang="en-US" sz="2400" dirty="0">
                <a:latin typeface="微软雅黑" panose="00000500000000000000" pitchFamily="34" charset="-122"/>
                <a:ea typeface="微软雅黑" panose="00000500000000000000" pitchFamily="34" charset="-122"/>
                <a:cs typeface="+mn-ea"/>
                <a:sym typeface="+mn-lt"/>
              </a:rPr>
              <a:t>用于控制、读、写缓存</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异常控制：</a:t>
            </a:r>
            <a:r>
              <a:rPr lang="zh-CN" altLang="en-US" sz="2400" dirty="0">
                <a:latin typeface="微软雅黑" panose="00000500000000000000" pitchFamily="34" charset="-122"/>
                <a:ea typeface="微软雅黑" panose="00000500000000000000" pitchFamily="34" charset="-122"/>
                <a:cs typeface="+mn-ea"/>
                <a:sym typeface="+mn-lt"/>
              </a:rPr>
              <a:t>异常的检测和处理都是通过</a:t>
            </a:r>
            <a:r>
              <a:rPr lang="en-US" altLang="zh-CN" sz="2400" dirty="0">
                <a:latin typeface="微软雅黑" panose="00000500000000000000" pitchFamily="34" charset="-122"/>
                <a:ea typeface="微软雅黑" panose="00000500000000000000" pitchFamily="34" charset="-122"/>
                <a:cs typeface="+mn-ea"/>
                <a:sym typeface="+mn-lt"/>
              </a:rPr>
              <a:t>CP0</a:t>
            </a:r>
            <a:r>
              <a:rPr lang="zh-CN" altLang="en-US" sz="2400" dirty="0">
                <a:latin typeface="微软雅黑" panose="00000500000000000000" pitchFamily="34" charset="-122"/>
                <a:ea typeface="微软雅黑" panose="00000500000000000000" pitchFamily="34" charset="-122"/>
                <a:cs typeface="+mn-ea"/>
                <a:sym typeface="+mn-lt"/>
              </a:rPr>
              <a:t>中的一些控制寄存器来定义和控制的</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存储管理单元的控制：</a:t>
            </a:r>
            <a:r>
              <a:rPr lang="zh-CN" altLang="en-US" sz="2400" dirty="0">
                <a:latin typeface="微软雅黑" panose="00000500000000000000" pitchFamily="34" charset="-122"/>
                <a:ea typeface="微软雅黑" panose="00000500000000000000" pitchFamily="34" charset="-122"/>
                <a:cs typeface="+mn-ea"/>
                <a:sym typeface="+mn-lt"/>
              </a:rPr>
              <a:t>对存储区域进行控制、管理和分配，如</a:t>
            </a:r>
            <a:r>
              <a:rPr lang="en-US" altLang="zh-CN" sz="2400" dirty="0" err="1">
                <a:latin typeface="微软雅黑" panose="00000500000000000000" pitchFamily="34" charset="-122"/>
                <a:ea typeface="微软雅黑" panose="00000500000000000000" pitchFamily="34" charset="-122"/>
                <a:cs typeface="+mn-ea"/>
                <a:sym typeface="+mn-lt"/>
              </a:rPr>
              <a:t>MMU</a:t>
            </a:r>
            <a:r>
              <a:rPr lang="zh-CN" altLang="en-US" sz="2400" dirty="0">
                <a:latin typeface="微软雅黑" panose="00000500000000000000" pitchFamily="34" charset="-122"/>
                <a:ea typeface="微软雅黑" panose="00000500000000000000" pitchFamily="34" charset="-122"/>
                <a:cs typeface="+mn-ea"/>
                <a:sym typeface="+mn-lt"/>
              </a:rPr>
              <a:t>、</a:t>
            </a:r>
            <a:r>
              <a:rPr lang="en-US" altLang="zh-CN" sz="2400" dirty="0" err="1">
                <a:latin typeface="微软雅黑" panose="00000500000000000000" pitchFamily="34" charset="-122"/>
                <a:ea typeface="微软雅黑" panose="00000500000000000000" pitchFamily="34" charset="-122"/>
                <a:cs typeface="+mn-ea"/>
                <a:sym typeface="+mn-lt"/>
              </a:rPr>
              <a:t>TLB</a:t>
            </a:r>
            <a:r>
              <a:rPr lang="zh-CN" altLang="en-US" sz="2400" dirty="0">
                <a:latin typeface="微软雅黑" panose="00000500000000000000" pitchFamily="34" charset="-122"/>
                <a:ea typeface="微软雅黑" panose="00000500000000000000" pitchFamily="34" charset="-122"/>
                <a:cs typeface="+mn-ea"/>
                <a:sym typeface="+mn-lt"/>
              </a:rPr>
              <a:t>的配置</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其他：</a:t>
            </a:r>
            <a:r>
              <a:rPr lang="zh-CN" altLang="en-US" sz="2400" dirty="0">
                <a:latin typeface="微软雅黑" panose="00000500000000000000" pitchFamily="34" charset="-122"/>
                <a:ea typeface="微软雅黑" panose="00000500000000000000" pitchFamily="34" charset="-122"/>
                <a:cs typeface="+mn-ea"/>
                <a:sym typeface="+mn-lt"/>
              </a:rPr>
              <a:t>如时钟、时间计数器、奇偶校验错误检测等</a:t>
            </a:r>
            <a:endParaRPr lang="zh-CN" altLang="en-US" sz="24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0" y="278225"/>
            <a:ext cx="4339403" cy="742072"/>
            <a:chOff x="599618" y="278221"/>
            <a:chExt cx="4339403" cy="742071"/>
          </a:xfrm>
        </p:grpSpPr>
        <p:sp>
          <p:nvSpPr>
            <p:cNvPr id="21" name="矩形 20"/>
            <p:cNvSpPr/>
            <p:nvPr/>
          </p:nvSpPr>
          <p:spPr>
            <a:xfrm>
              <a:off x="599618" y="700640"/>
              <a:ext cx="3485492"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Registers in CP0</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1</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7415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1</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p:cNvGraphicFramePr>
            <a:graphicFrameLocks noGrp="1"/>
          </p:cNvGraphicFramePr>
          <p:nvPr/>
        </p:nvGraphicFramePr>
        <p:xfrm>
          <a:off x="394729" y="1282828"/>
          <a:ext cx="11446172" cy="5181600"/>
        </p:xfrm>
        <a:graphic>
          <a:graphicData uri="http://schemas.openxmlformats.org/drawingml/2006/table">
            <a:tbl>
              <a:tblPr firstRow="1" firstCol="1" bandRow="1">
                <a:tableStyleId>{5C22544A-7EE6-4342-B048-85BDC9FD1C3A}</a:tableStyleId>
              </a:tblPr>
              <a:tblGrid>
                <a:gridCol w="1753626"/>
                <a:gridCol w="2738748"/>
                <a:gridCol w="6953798"/>
              </a:tblGrid>
              <a:tr h="268137">
                <a:tc>
                  <a:txBody>
                    <a:bodyPr/>
                    <a:lstStyle/>
                    <a:p>
                      <a:pPr algn="ctr">
                        <a:spcAft>
                          <a:spcPts val="0"/>
                        </a:spcAft>
                      </a:pPr>
                      <a:r>
                        <a:rPr lang="zh-CN" sz="2000" kern="100" dirty="0">
                          <a:effectLst/>
                          <a:latin typeface="微软雅黑" panose="00000500000000000000" pitchFamily="34" charset="-122"/>
                          <a:ea typeface="微软雅黑" panose="00000500000000000000" pitchFamily="34" charset="-122"/>
                        </a:rPr>
                        <a:t>寄存器编号</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0000500000000000000" pitchFamily="34" charset="-122"/>
                          <a:ea typeface="微软雅黑" panose="00000500000000000000" pitchFamily="34" charset="-122"/>
                        </a:rPr>
                        <a:t>寄存器名称</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0000500000000000000" pitchFamily="34" charset="-122"/>
                          <a:ea typeface="微软雅黑" panose="00000500000000000000" pitchFamily="34" charset="-122"/>
                        </a:rPr>
                        <a:t>功能描述</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0</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微软雅黑" panose="00000500000000000000" pitchFamily="34" charset="-122"/>
                          <a:ea typeface="微软雅黑" panose="00000500000000000000" pitchFamily="34" charset="-122"/>
                        </a:rPr>
                        <a:t>Index</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latin typeface="微软雅黑" panose="00000500000000000000" pitchFamily="34" charset="-122"/>
                          <a:ea typeface="微软雅黑" panose="00000500000000000000" pitchFamily="34" charset="-122"/>
                        </a:rPr>
                        <a:t>TLB</a:t>
                      </a:r>
                      <a:r>
                        <a:rPr lang="zh-CN" sz="2000" kern="100" dirty="0">
                          <a:effectLst/>
                          <a:latin typeface="微软雅黑" panose="00000500000000000000" pitchFamily="34" charset="-122"/>
                          <a:ea typeface="微软雅黑" panose="00000500000000000000" pitchFamily="34" charset="-122"/>
                        </a:rPr>
                        <a:t>的入口索引</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Random</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产生</a:t>
                      </a:r>
                      <a:r>
                        <a:rPr lang="en-US" sz="2000" kern="100" dirty="0">
                          <a:effectLst/>
                          <a:latin typeface="微软雅黑" panose="00000500000000000000" pitchFamily="34" charset="-122"/>
                          <a:ea typeface="微软雅黑" panose="00000500000000000000" pitchFamily="34" charset="-122"/>
                        </a:rPr>
                        <a:t>TLB</a:t>
                      </a:r>
                      <a:r>
                        <a:rPr lang="zh-CN" sz="2000" kern="100" dirty="0">
                          <a:effectLst/>
                          <a:latin typeface="微软雅黑" panose="00000500000000000000" pitchFamily="34" charset="-122"/>
                          <a:ea typeface="微软雅黑" panose="00000500000000000000" pitchFamily="34" charset="-122"/>
                        </a:rPr>
                        <a:t>的随机入口索引</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EntryLo0</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偶数虚拟页的入口地址的低位部分</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3</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EntryLo1</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奇数虚拟页的入口地址的低位部分</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4</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Context</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指向内存虚拟页表入口地址的指针</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5</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PageMask</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控制</a:t>
                      </a:r>
                      <a:r>
                        <a:rPr lang="en-US" sz="2000" kern="100" dirty="0">
                          <a:effectLst/>
                          <a:latin typeface="微软雅黑" panose="00000500000000000000" pitchFamily="34" charset="-122"/>
                          <a:ea typeface="微软雅黑" panose="00000500000000000000" pitchFamily="34" charset="-122"/>
                        </a:rPr>
                        <a:t>TLB</a:t>
                      </a:r>
                      <a:r>
                        <a:rPr lang="zh-CN" sz="2000" kern="100" dirty="0">
                          <a:effectLst/>
                          <a:latin typeface="微软雅黑" panose="00000500000000000000" pitchFamily="34" charset="-122"/>
                          <a:ea typeface="微软雅黑" panose="00000500000000000000" pitchFamily="34" charset="-122"/>
                        </a:rPr>
                        <a:t>入口中可变页面的大小</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6</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Wired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控制固定的</a:t>
                      </a:r>
                      <a:r>
                        <a:rPr lang="en-US" sz="2000" kern="100" dirty="0">
                          <a:effectLst/>
                          <a:latin typeface="微软雅黑" panose="00000500000000000000" pitchFamily="34" charset="-122"/>
                          <a:ea typeface="微软雅黑" panose="00000500000000000000" pitchFamily="34" charset="-122"/>
                        </a:rPr>
                        <a:t>TLB</a:t>
                      </a:r>
                      <a:r>
                        <a:rPr lang="zh-CN" sz="2000" kern="100" dirty="0">
                          <a:effectLst/>
                          <a:latin typeface="微软雅黑" panose="00000500000000000000" pitchFamily="34" charset="-122"/>
                          <a:ea typeface="微软雅黑" panose="00000500000000000000" pitchFamily="34" charset="-122"/>
                        </a:rPr>
                        <a:t>入口的数目</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0480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7</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Reserved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保留</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b="1" kern="100" dirty="0">
                          <a:solidFill>
                            <a:srgbClr val="FF0066"/>
                          </a:solidFill>
                          <a:effectLst/>
                          <a:latin typeface="微软雅黑" panose="00000500000000000000" pitchFamily="34" charset="-122"/>
                          <a:ea typeface="微软雅黑" panose="00000500000000000000" pitchFamily="34" charset="-122"/>
                        </a:rPr>
                        <a:t>8</a:t>
                      </a:r>
                      <a:endParaRPr lang="zh-CN" sz="2000" b="1" kern="100" dirty="0">
                        <a:solidFill>
                          <a:srgbClr val="FF0066"/>
                        </a:solidFill>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b="1" kern="100" dirty="0" err="1">
                          <a:solidFill>
                            <a:srgbClr val="FF0066"/>
                          </a:solidFill>
                          <a:effectLst/>
                          <a:latin typeface="微软雅黑" panose="00000500000000000000" pitchFamily="34" charset="-122"/>
                          <a:ea typeface="微软雅黑" panose="00000500000000000000" pitchFamily="34" charset="-122"/>
                        </a:rPr>
                        <a:t>BadVAddr</a:t>
                      </a:r>
                      <a:endParaRPr lang="zh-CN" sz="2000" b="1" kern="100" dirty="0">
                        <a:solidFill>
                          <a:srgbClr val="FF0066"/>
                        </a:solidFill>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b="1" kern="100" dirty="0">
                          <a:solidFill>
                            <a:srgbClr val="FF0066"/>
                          </a:solidFill>
                          <a:effectLst/>
                          <a:latin typeface="微软雅黑" panose="00000500000000000000" pitchFamily="34" charset="-122"/>
                          <a:ea typeface="微软雅黑" panose="00000500000000000000" pitchFamily="34" charset="-122"/>
                        </a:rPr>
                        <a:t>记录最近一次</a:t>
                      </a:r>
                      <a:r>
                        <a:rPr lang="zh-CN" altLang="en-US" sz="2000" b="1" kern="100" dirty="0">
                          <a:solidFill>
                            <a:srgbClr val="FF0066"/>
                          </a:solidFill>
                          <a:effectLst/>
                          <a:latin typeface="微软雅黑" panose="00000500000000000000" pitchFamily="34" charset="-122"/>
                          <a:ea typeface="微软雅黑" panose="00000500000000000000" pitchFamily="34" charset="-122"/>
                        </a:rPr>
                        <a:t>访存地址</a:t>
                      </a:r>
                      <a:r>
                        <a:rPr lang="zh-CN" sz="2000" b="1" kern="100" dirty="0">
                          <a:solidFill>
                            <a:srgbClr val="FF0066"/>
                          </a:solidFill>
                          <a:effectLst/>
                          <a:latin typeface="微软雅黑" panose="00000500000000000000" pitchFamily="34" charset="-122"/>
                          <a:ea typeface="微软雅黑" panose="00000500000000000000" pitchFamily="34" charset="-122"/>
                        </a:rPr>
                        <a:t>异常的地址</a:t>
                      </a:r>
                      <a:endParaRPr lang="zh-CN" sz="2000" b="1" kern="100" dirty="0">
                        <a:solidFill>
                          <a:srgbClr val="FF0066"/>
                        </a:solidFill>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9</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Count</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处理器周期计数</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10</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EntryHi</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en-US" sz="2000" kern="100" dirty="0">
                          <a:effectLst/>
                          <a:latin typeface="微软雅黑" panose="00000500000000000000" pitchFamily="34" charset="-122"/>
                          <a:ea typeface="微软雅黑" panose="00000500000000000000" pitchFamily="34" charset="-122"/>
                        </a:rPr>
                        <a:t>TLB</a:t>
                      </a:r>
                      <a:r>
                        <a:rPr lang="zh-CN" sz="2000" kern="100" dirty="0">
                          <a:effectLst/>
                          <a:latin typeface="微软雅黑" panose="00000500000000000000" pitchFamily="34" charset="-122"/>
                          <a:ea typeface="微软雅黑" panose="00000500000000000000" pitchFamily="34" charset="-122"/>
                        </a:rPr>
                        <a:t>入口地址的高位部分</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11</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Compare</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定时中断控制</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268137">
                <a:tc>
                  <a:txBody>
                    <a:bodyPr/>
                    <a:lstStyle/>
                    <a:p>
                      <a:pPr marL="0" algn="ctr" defTabSz="913765" rtl="0" eaLnBrk="1" latinLnBrk="0" hangingPunct="1">
                        <a:spcAft>
                          <a:spcPts val="0"/>
                        </a:spcAft>
                      </a:pPr>
                      <a:r>
                        <a:rPr lang="en-US" sz="2000" b="1" kern="100" dirty="0">
                          <a:solidFill>
                            <a:srgbClr val="FF0066"/>
                          </a:solidFill>
                          <a:effectLst/>
                          <a:latin typeface="微软雅黑" panose="00000500000000000000" pitchFamily="34" charset="-122"/>
                          <a:ea typeface="微软雅黑" panose="00000500000000000000" pitchFamily="34" charset="-122"/>
                          <a:cs typeface="+mn-cs"/>
                        </a:rPr>
                        <a:t>12</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0000500000000000000" pitchFamily="34" charset="-122"/>
                          <a:ea typeface="微软雅黑" panose="00000500000000000000" pitchFamily="34" charset="-122"/>
                          <a:cs typeface="+mn-cs"/>
                        </a:rPr>
                        <a:t>Status</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0000500000000000000" pitchFamily="34" charset="-122"/>
                          <a:ea typeface="微软雅黑" panose="00000500000000000000" pitchFamily="34" charset="-122"/>
                          <a:cs typeface="+mn-cs"/>
                        </a:rPr>
                        <a:t>处理器状态和控制</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r>
              <a:tr h="268137">
                <a:tc>
                  <a:txBody>
                    <a:bodyPr/>
                    <a:lstStyle/>
                    <a:p>
                      <a:pPr marL="0" algn="ctr" defTabSz="913765" rtl="0" eaLnBrk="1" latinLnBrk="0" hangingPunct="1">
                        <a:spcAft>
                          <a:spcPts val="0"/>
                        </a:spcAft>
                      </a:pPr>
                      <a:r>
                        <a:rPr lang="en-US" sz="2000" b="1" kern="100">
                          <a:solidFill>
                            <a:srgbClr val="FF0066"/>
                          </a:solidFill>
                          <a:effectLst/>
                          <a:latin typeface="微软雅黑" panose="00000500000000000000" pitchFamily="34" charset="-122"/>
                          <a:ea typeface="微软雅黑" panose="00000500000000000000" pitchFamily="34" charset="-122"/>
                          <a:cs typeface="+mn-cs"/>
                        </a:rPr>
                        <a:t>13</a:t>
                      </a:r>
                      <a:endParaRPr lang="zh-CN" altLang="en-US" sz="2000" b="1" kern="10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0000500000000000000" pitchFamily="34" charset="-122"/>
                          <a:ea typeface="微软雅黑" panose="00000500000000000000" pitchFamily="34" charset="-122"/>
                          <a:cs typeface="+mn-cs"/>
                        </a:rPr>
                        <a:t>Cause</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0000500000000000000" pitchFamily="34" charset="-122"/>
                          <a:ea typeface="微软雅黑" panose="00000500000000000000" pitchFamily="34" charset="-122"/>
                          <a:cs typeface="+mn-cs"/>
                        </a:rPr>
                        <a:t>上一次发生异常的原因</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r>
              <a:tr h="268137">
                <a:tc>
                  <a:txBody>
                    <a:bodyPr/>
                    <a:lstStyle/>
                    <a:p>
                      <a:pPr marL="0" algn="ctr" defTabSz="913765" rtl="0" eaLnBrk="1" latinLnBrk="0" hangingPunct="1">
                        <a:spcAft>
                          <a:spcPts val="0"/>
                        </a:spcAft>
                      </a:pPr>
                      <a:r>
                        <a:rPr lang="en-US" sz="2000" b="1" kern="100">
                          <a:solidFill>
                            <a:srgbClr val="FF0066"/>
                          </a:solidFill>
                          <a:effectLst/>
                          <a:latin typeface="微软雅黑" panose="00000500000000000000" pitchFamily="34" charset="-122"/>
                          <a:ea typeface="微软雅黑" panose="00000500000000000000" pitchFamily="34" charset="-122"/>
                          <a:cs typeface="+mn-cs"/>
                        </a:rPr>
                        <a:t>14</a:t>
                      </a:r>
                      <a:endParaRPr lang="zh-CN" altLang="en-US" sz="2000" b="1" kern="10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ctr" defTabSz="913765" rtl="0" eaLnBrk="1" latinLnBrk="0" hangingPunct="1">
                        <a:spcAft>
                          <a:spcPts val="0"/>
                        </a:spcAft>
                      </a:pPr>
                      <a:r>
                        <a:rPr lang="en-US" sz="2000" b="1" kern="100" dirty="0">
                          <a:solidFill>
                            <a:srgbClr val="FF0066"/>
                          </a:solidFill>
                          <a:effectLst/>
                          <a:latin typeface="微软雅黑" panose="00000500000000000000" pitchFamily="34" charset="-122"/>
                          <a:ea typeface="微软雅黑" panose="00000500000000000000" pitchFamily="34" charset="-122"/>
                          <a:cs typeface="+mn-cs"/>
                        </a:rPr>
                        <a:t>EPC</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c>
                  <a:txBody>
                    <a:bodyPr/>
                    <a:lstStyle/>
                    <a:p>
                      <a:pPr marL="0" algn="l" defTabSz="913765" rtl="0" eaLnBrk="1" latinLnBrk="0" hangingPunct="1">
                        <a:spcAft>
                          <a:spcPts val="0"/>
                        </a:spcAft>
                      </a:pPr>
                      <a:r>
                        <a:rPr lang="zh-CN" altLang="en-US" sz="2000" b="1" kern="100" dirty="0">
                          <a:solidFill>
                            <a:srgbClr val="FF0066"/>
                          </a:solidFill>
                          <a:effectLst/>
                          <a:latin typeface="微软雅黑" panose="00000500000000000000" pitchFamily="34" charset="-122"/>
                          <a:ea typeface="微软雅黑" panose="00000500000000000000" pitchFamily="34" charset="-122"/>
                          <a:cs typeface="+mn-cs"/>
                        </a:rPr>
                        <a:t>上一次发生异常时的</a:t>
                      </a:r>
                      <a:r>
                        <a:rPr lang="en-US" sz="2000" b="1" kern="100" dirty="0">
                          <a:solidFill>
                            <a:srgbClr val="FF0066"/>
                          </a:solidFill>
                          <a:effectLst/>
                          <a:latin typeface="微软雅黑" panose="00000500000000000000" pitchFamily="34" charset="-122"/>
                          <a:ea typeface="微软雅黑" panose="00000500000000000000" pitchFamily="34" charset="-122"/>
                          <a:cs typeface="+mn-cs"/>
                        </a:rPr>
                        <a:t>PC</a:t>
                      </a:r>
                      <a:r>
                        <a:rPr lang="zh-CN" altLang="en-US" sz="2000" b="1" kern="100" dirty="0">
                          <a:solidFill>
                            <a:srgbClr val="FF0066"/>
                          </a:solidFill>
                          <a:effectLst/>
                          <a:latin typeface="微软雅黑" panose="00000500000000000000" pitchFamily="34" charset="-122"/>
                          <a:ea typeface="微软雅黑" panose="00000500000000000000" pitchFamily="34" charset="-122"/>
                          <a:cs typeface="+mn-cs"/>
                        </a:rPr>
                        <a:t>值</a:t>
                      </a:r>
                      <a:endParaRPr lang="zh-CN" altLang="en-US" sz="2000" b="1" kern="100" dirty="0">
                        <a:solidFill>
                          <a:srgbClr val="FF0066"/>
                        </a:solidFill>
                        <a:effectLst/>
                        <a:latin typeface="微软雅黑" panose="00000500000000000000" pitchFamily="34" charset="-122"/>
                        <a:ea typeface="微软雅黑" panose="00000500000000000000" pitchFamily="34" charset="-122"/>
                        <a:cs typeface="+mn-cs"/>
                      </a:endParaRPr>
                    </a:p>
                  </a:txBody>
                  <a:tcPr marL="68580" marR="68580" marT="0" marB="0" anchor="ctr"/>
                </a:tc>
              </a:tr>
              <a:tr h="268137">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15</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PRId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处理器标志和版本</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0" y="278225"/>
            <a:ext cx="4339403" cy="742072"/>
            <a:chOff x="599618" y="278221"/>
            <a:chExt cx="4339403" cy="742071"/>
          </a:xfrm>
        </p:grpSpPr>
        <p:sp>
          <p:nvSpPr>
            <p:cNvPr id="21" name="矩形 20"/>
            <p:cNvSpPr/>
            <p:nvPr/>
          </p:nvSpPr>
          <p:spPr>
            <a:xfrm>
              <a:off x="599618" y="700640"/>
              <a:ext cx="3485492" cy="319652"/>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Registers in CP0</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2</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7415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3" name="表格 2"/>
          <p:cNvGraphicFramePr>
            <a:graphicFrameLocks noGrp="1"/>
          </p:cNvGraphicFramePr>
          <p:nvPr/>
        </p:nvGraphicFramePr>
        <p:xfrm>
          <a:off x="360004" y="1293583"/>
          <a:ext cx="11492472" cy="4676100"/>
        </p:xfrm>
        <a:graphic>
          <a:graphicData uri="http://schemas.openxmlformats.org/drawingml/2006/table">
            <a:tbl>
              <a:tblPr firstRow="1" firstCol="1" bandRow="1">
                <a:tableStyleId>{5C22544A-7EE6-4342-B048-85BDC9FD1C3A}</a:tableStyleId>
              </a:tblPr>
              <a:tblGrid>
                <a:gridCol w="1760720"/>
                <a:gridCol w="2749826"/>
                <a:gridCol w="6981926"/>
              </a:tblGrid>
              <a:tr h="311740">
                <a:tc>
                  <a:txBody>
                    <a:bodyPr/>
                    <a:lstStyle/>
                    <a:p>
                      <a:pPr algn="ctr">
                        <a:spcAft>
                          <a:spcPts val="0"/>
                        </a:spcAft>
                      </a:pPr>
                      <a:r>
                        <a:rPr lang="zh-CN" sz="2000" kern="100" dirty="0">
                          <a:effectLst/>
                          <a:latin typeface="微软雅黑" panose="00000500000000000000" pitchFamily="34" charset="-122"/>
                          <a:ea typeface="微软雅黑" panose="00000500000000000000" pitchFamily="34" charset="-122"/>
                        </a:rPr>
                        <a:t>寄存器编号</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latin typeface="微软雅黑" panose="00000500000000000000" pitchFamily="34" charset="-122"/>
                          <a:ea typeface="微软雅黑" panose="00000500000000000000" pitchFamily="34" charset="-122"/>
                        </a:rPr>
                        <a:t>寄存器名称</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latin typeface="微软雅黑" panose="00000500000000000000" pitchFamily="34" charset="-122"/>
                          <a:ea typeface="微软雅黑" panose="00000500000000000000" pitchFamily="34" charset="-122"/>
                        </a:rPr>
                        <a:t>功能描述</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16</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latin typeface="微软雅黑" panose="00000500000000000000" pitchFamily="34" charset="-122"/>
                          <a:ea typeface="微软雅黑" panose="00000500000000000000" pitchFamily="34" charset="-122"/>
                        </a:rPr>
                        <a:t>Config</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配置寄存器</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17</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err="1">
                          <a:effectLst/>
                          <a:latin typeface="微软雅黑" panose="00000500000000000000" pitchFamily="34" charset="-122"/>
                          <a:ea typeface="微软雅黑" panose="00000500000000000000" pitchFamily="34" charset="-122"/>
                        </a:rPr>
                        <a:t>LLAddr</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加载链接的地址</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18</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WatchLo</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观测点（</a:t>
                      </a:r>
                      <a:r>
                        <a:rPr lang="en-US" sz="2000" kern="100" dirty="0">
                          <a:effectLst/>
                          <a:latin typeface="微软雅黑" panose="00000500000000000000" pitchFamily="34" charset="-122"/>
                          <a:ea typeface="微软雅黑" panose="00000500000000000000" pitchFamily="34" charset="-122"/>
                        </a:rPr>
                        <a:t>Watchpoint</a:t>
                      </a:r>
                      <a:r>
                        <a:rPr lang="zh-CN" sz="2000" kern="100" dirty="0">
                          <a:effectLst/>
                          <a:latin typeface="微软雅黑" panose="00000500000000000000" pitchFamily="34" charset="-122"/>
                          <a:ea typeface="微软雅黑" panose="00000500000000000000" pitchFamily="34" charset="-122"/>
                        </a:rPr>
                        <a:t>）地址的低位</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19</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WatchHi</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观测点（</a:t>
                      </a:r>
                      <a:r>
                        <a:rPr lang="en-US" sz="2000" kern="100" dirty="0">
                          <a:effectLst/>
                          <a:latin typeface="微软雅黑" panose="00000500000000000000" pitchFamily="34" charset="-122"/>
                          <a:ea typeface="微软雅黑" panose="00000500000000000000" pitchFamily="34" charset="-122"/>
                        </a:rPr>
                        <a:t>Watchpoint</a:t>
                      </a:r>
                      <a:r>
                        <a:rPr lang="zh-CN" sz="2000" kern="100" dirty="0">
                          <a:effectLst/>
                          <a:latin typeface="微软雅黑" panose="00000500000000000000" pitchFamily="34" charset="-122"/>
                          <a:ea typeface="微软雅黑" panose="00000500000000000000" pitchFamily="34" charset="-122"/>
                        </a:rPr>
                        <a:t>）地址的高位</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20~22</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Reserved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保留</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23</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Debug</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调试控制和异常状况</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24</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DEPC</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上一次发生调试异常的</a:t>
                      </a:r>
                      <a:r>
                        <a:rPr lang="en-US" sz="2000" kern="100" dirty="0">
                          <a:effectLst/>
                          <a:latin typeface="微软雅黑" panose="00000500000000000000" pitchFamily="34" charset="-122"/>
                          <a:ea typeface="微软雅黑" panose="00000500000000000000" pitchFamily="34" charset="-122"/>
                        </a:rPr>
                        <a:t>PC</a:t>
                      </a:r>
                      <a:r>
                        <a:rPr lang="zh-CN" sz="2000" kern="100" dirty="0">
                          <a:effectLst/>
                          <a:latin typeface="微软雅黑" panose="00000500000000000000" pitchFamily="34" charset="-122"/>
                          <a:ea typeface="微软雅黑" panose="00000500000000000000" pitchFamily="34" charset="-122"/>
                        </a:rPr>
                        <a:t>值</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25</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Reserved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保留</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26</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ErrCtl</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奇偶校验</a:t>
                      </a:r>
                      <a:r>
                        <a:rPr lang="en-US" sz="2000" kern="100" dirty="0">
                          <a:effectLst/>
                          <a:latin typeface="微软雅黑" panose="00000500000000000000" pitchFamily="34" charset="-122"/>
                          <a:ea typeface="微软雅黑" panose="00000500000000000000" pitchFamily="34" charset="-122"/>
                        </a:rPr>
                        <a:t>/</a:t>
                      </a:r>
                      <a:r>
                        <a:rPr lang="zh-CN" sz="2000" kern="100" dirty="0">
                          <a:effectLst/>
                          <a:latin typeface="微软雅黑" panose="00000500000000000000" pitchFamily="34" charset="-122"/>
                          <a:ea typeface="微软雅黑" panose="00000500000000000000" pitchFamily="34" charset="-122"/>
                        </a:rPr>
                        <a:t>循环冗余校验的错误控制和状态</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27</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Reserved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保留</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28</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TagLo/DataLo</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缓存中</a:t>
                      </a:r>
                      <a:r>
                        <a:rPr lang="en-US" sz="2000" kern="100" dirty="0">
                          <a:effectLst/>
                          <a:latin typeface="微软雅黑" panose="00000500000000000000" pitchFamily="34" charset="-122"/>
                          <a:ea typeface="微软雅黑" panose="00000500000000000000" pitchFamily="34" charset="-122"/>
                        </a:rPr>
                        <a:t>tag</a:t>
                      </a:r>
                      <a:r>
                        <a:rPr lang="zh-CN" sz="2000" kern="100" dirty="0">
                          <a:effectLst/>
                          <a:latin typeface="微软雅黑" panose="00000500000000000000" pitchFamily="34" charset="-122"/>
                          <a:ea typeface="微软雅黑" panose="00000500000000000000" pitchFamily="34" charset="-122"/>
                        </a:rPr>
                        <a:t>接口</a:t>
                      </a:r>
                      <a:r>
                        <a:rPr lang="en-US" sz="2000" kern="100" dirty="0">
                          <a:effectLst/>
                          <a:latin typeface="微软雅黑" panose="00000500000000000000" pitchFamily="34" charset="-122"/>
                          <a:ea typeface="微软雅黑" panose="00000500000000000000" pitchFamily="34" charset="-122"/>
                        </a:rPr>
                        <a:t>/</a:t>
                      </a:r>
                      <a:r>
                        <a:rPr lang="zh-CN" sz="2000" kern="100" dirty="0">
                          <a:effectLst/>
                          <a:latin typeface="微软雅黑" panose="00000500000000000000" pitchFamily="34" charset="-122"/>
                          <a:ea typeface="微软雅黑" panose="00000500000000000000" pitchFamily="34" charset="-122"/>
                        </a:rPr>
                        <a:t>数据接口的低位部分</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29</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Reserved</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保留</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30</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ErrorEPC</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上一次发生系统错误时的</a:t>
                      </a:r>
                      <a:r>
                        <a:rPr lang="en-US" sz="2000" kern="100" dirty="0">
                          <a:effectLst/>
                          <a:latin typeface="微软雅黑" panose="00000500000000000000" pitchFamily="34" charset="-122"/>
                          <a:ea typeface="微软雅黑" panose="00000500000000000000" pitchFamily="34" charset="-122"/>
                        </a:rPr>
                        <a:t>PC</a:t>
                      </a:r>
                      <a:r>
                        <a:rPr lang="zh-CN" sz="2000" kern="100" dirty="0">
                          <a:effectLst/>
                          <a:latin typeface="微软雅黑" panose="00000500000000000000" pitchFamily="34" charset="-122"/>
                          <a:ea typeface="微软雅黑" panose="00000500000000000000" pitchFamily="34" charset="-122"/>
                        </a:rPr>
                        <a:t>值</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r h="311740">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31</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latin typeface="微软雅黑" panose="00000500000000000000" pitchFamily="34" charset="-122"/>
                          <a:ea typeface="微软雅黑" panose="00000500000000000000" pitchFamily="34" charset="-122"/>
                        </a:rPr>
                        <a:t>DESAVE</a:t>
                      </a:r>
                      <a:endParaRPr lang="zh-CN" sz="2000" kern="10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c>
                  <a:txBody>
                    <a:bodyPr/>
                    <a:lstStyle/>
                    <a:p>
                      <a:pPr algn="just">
                        <a:spcAft>
                          <a:spcPts val="0"/>
                        </a:spcAft>
                      </a:pPr>
                      <a:r>
                        <a:rPr lang="zh-CN" sz="2000" kern="100" dirty="0">
                          <a:effectLst/>
                          <a:latin typeface="微软雅黑" panose="00000500000000000000" pitchFamily="34" charset="-122"/>
                          <a:ea typeface="微软雅黑" panose="00000500000000000000" pitchFamily="34" charset="-122"/>
                        </a:rPr>
                        <a:t>用于调试处理的暂存寄存器</a:t>
                      </a:r>
                      <a:endParaRPr lang="zh-CN" sz="2000" kern="100" dirty="0">
                        <a:effectLst/>
                        <a:latin typeface="微软雅黑" panose="00000500000000000000" pitchFamily="34" charset="-122"/>
                        <a:ea typeface="微软雅黑" panose="00000500000000000000" pitchFamily="34"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0" y="278225"/>
            <a:ext cx="7068163" cy="742072"/>
            <a:chOff x="599618" y="278221"/>
            <a:chExt cx="7068163" cy="742071"/>
          </a:xfrm>
        </p:grpSpPr>
        <p:sp>
          <p:nvSpPr>
            <p:cNvPr id="21" name="矩形 20"/>
            <p:cNvSpPr/>
            <p:nvPr/>
          </p:nvSpPr>
          <p:spPr>
            <a:xfrm>
              <a:off x="599618" y="712514"/>
              <a:ext cx="3188609" cy="307778"/>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BadVaddr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47029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BadVaddr</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8</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706235" y="1825048"/>
            <a:ext cx="10779952" cy="609393"/>
          </a:xfrm>
          <a:prstGeom prst="rect">
            <a:avLst/>
          </a:prstGeom>
        </p:spPr>
      </p:pic>
      <p:sp>
        <p:nvSpPr>
          <p:cNvPr id="4" name="矩形 3"/>
          <p:cNvSpPr/>
          <p:nvPr/>
        </p:nvSpPr>
        <p:spPr>
          <a:xfrm>
            <a:off x="807521" y="2705732"/>
            <a:ext cx="10678665" cy="146277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只读寄存器</a:t>
            </a:r>
            <a:endParaRPr lang="en-US" altLang="zh-CN"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用于记录最近一次导致发生地址错误异常的地址（虚地址）</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6651253" cy="706446"/>
            <a:chOff x="599619" y="278221"/>
            <a:chExt cx="6651253" cy="706445"/>
          </a:xfrm>
        </p:grpSpPr>
        <p:sp>
          <p:nvSpPr>
            <p:cNvPr id="21" name="矩形 20"/>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05338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338933" y="2705732"/>
            <a:ext cx="11507637" cy="3737049"/>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err="1">
                <a:solidFill>
                  <a:srgbClr val="0066FF"/>
                </a:solidFill>
                <a:latin typeface="微软雅黑" panose="00000500000000000000" pitchFamily="34" charset="-122"/>
                <a:ea typeface="微软雅黑" panose="00000500000000000000" pitchFamily="34" charset="-122"/>
                <a:cs typeface="+mn-ea"/>
                <a:sym typeface="+mn-lt"/>
              </a:rPr>
              <a:t>CU3</a:t>
            </a: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 ~ </a:t>
            </a:r>
            <a:r>
              <a:rPr lang="en-US" altLang="zh-CN" sz="2400" dirty="0" err="1">
                <a:solidFill>
                  <a:srgbClr val="0066FF"/>
                </a:solidFill>
                <a:latin typeface="微软雅黑" panose="00000500000000000000" pitchFamily="34" charset="-122"/>
                <a:ea typeface="微软雅黑" panose="00000500000000000000" pitchFamily="34" charset="-122"/>
                <a:cs typeface="+mn-ea"/>
                <a:sym typeface="+mn-lt"/>
              </a:rPr>
              <a:t>CU0</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表示协处理器是否可用，</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时不可用，</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时可用。</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RP</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表示是否启用低功耗模式。</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RE</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用来改变用户态模式下的字节序，</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表示改变，</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表示不改变。</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BEV</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是否使用启动异常向量，</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表示使用一般异常向量，</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表示使用启动异常向量。</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TS</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表示是否关闭</a:t>
            </a:r>
            <a:r>
              <a:rPr lang="en-US" altLang="zh-CN" sz="2400" dirty="0" err="1">
                <a:latin typeface="微软雅黑" panose="00000500000000000000" pitchFamily="34" charset="-122"/>
                <a:ea typeface="微软雅黑" panose="00000500000000000000" pitchFamily="34" charset="-122"/>
                <a:cs typeface="+mn-ea"/>
                <a:sym typeface="+mn-lt"/>
              </a:rPr>
              <a:t>TLB</a:t>
            </a:r>
            <a:r>
              <a:rPr lang="zh-CN" altLang="en-US" sz="2400" dirty="0">
                <a:latin typeface="微软雅黑" panose="00000500000000000000" pitchFamily="34" charset="-122"/>
                <a:ea typeface="微软雅黑" panose="00000500000000000000" pitchFamily="34" charset="-122"/>
                <a:cs typeface="+mn-ea"/>
                <a:sym typeface="+mn-lt"/>
              </a:rPr>
              <a:t>，</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表示关闭</a:t>
            </a:r>
            <a:r>
              <a:rPr lang="en-US" altLang="zh-CN" sz="2400" dirty="0" err="1">
                <a:latin typeface="微软雅黑" panose="00000500000000000000" pitchFamily="34" charset="-122"/>
                <a:ea typeface="微软雅黑" panose="00000500000000000000" pitchFamily="34" charset="-122"/>
                <a:cs typeface="+mn-ea"/>
                <a:sym typeface="+mn-lt"/>
              </a:rPr>
              <a:t>TLB</a:t>
            </a:r>
            <a:r>
              <a:rPr lang="zh-CN" altLang="en-US" sz="2400" dirty="0">
                <a:latin typeface="微软雅黑" panose="00000500000000000000" pitchFamily="34" charset="-122"/>
                <a:ea typeface="微软雅黑" panose="00000500000000000000" pitchFamily="34" charset="-122"/>
                <a:cs typeface="+mn-ea"/>
                <a:sym typeface="+mn-lt"/>
              </a:rPr>
              <a:t>，</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表示打开</a:t>
            </a:r>
            <a:r>
              <a:rPr lang="en-US" altLang="zh-CN" sz="2400" dirty="0" err="1">
                <a:latin typeface="微软雅黑" panose="00000500000000000000" pitchFamily="34" charset="-122"/>
                <a:ea typeface="微软雅黑" panose="00000500000000000000" pitchFamily="34" charset="-122"/>
                <a:cs typeface="+mn-ea"/>
                <a:sym typeface="+mn-lt"/>
              </a:rPr>
              <a:t>TLB</a:t>
            </a:r>
            <a:r>
              <a:rPr lang="zh-CN" altLang="en-US" sz="2400" dirty="0">
                <a:latin typeface="微软雅黑" panose="00000500000000000000" pitchFamily="34" charset="-122"/>
                <a:ea typeface="微软雅黑" panose="00000500000000000000" pitchFamily="34" charset="-122"/>
                <a:cs typeface="+mn-ea"/>
                <a:sym typeface="+mn-lt"/>
              </a:rPr>
              <a:t>。</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SR</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表示是否是软重启，</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表示重启异常是由软重启引起的。</a:t>
            </a:r>
            <a:endParaRPr lang="zh-CN" altLang="en-US" sz="2400" dirty="0">
              <a:latin typeface="微软雅黑" panose="00000500000000000000" pitchFamily="34" charset="-122"/>
              <a:ea typeface="微软雅黑" panose="00000500000000000000" pitchFamily="34" charset="-122"/>
              <a:cs typeface="+mn-ea"/>
              <a:sym typeface="+mn-lt"/>
            </a:endParaRPr>
          </a:p>
        </p:txBody>
      </p:sp>
      <p:pic>
        <p:nvPicPr>
          <p:cNvPr id="2" name="图片 1"/>
          <p:cNvPicPr>
            <a:picLocks noChangeAspect="1"/>
          </p:cNvPicPr>
          <p:nvPr/>
        </p:nvPicPr>
        <p:blipFill>
          <a:blip r:embed="rId1"/>
          <a:stretch>
            <a:fillRect/>
          </a:stretch>
        </p:blipFill>
        <p:spPr>
          <a:xfrm>
            <a:off x="338933" y="1650649"/>
            <a:ext cx="11507637" cy="7206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6651253" cy="706446"/>
            <a:chOff x="599619" y="278221"/>
            <a:chExt cx="6651253" cy="706445"/>
          </a:xfrm>
        </p:grpSpPr>
        <p:sp>
          <p:nvSpPr>
            <p:cNvPr id="21" name="矩形 20"/>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05338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338933" y="2658231"/>
            <a:ext cx="11507637" cy="3839641"/>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en-US" altLang="zh-CN" sz="2400" dirty="0" err="1">
                <a:solidFill>
                  <a:srgbClr val="0066FF"/>
                </a:solidFill>
                <a:latin typeface="微软雅黑" panose="00000500000000000000" pitchFamily="34" charset="-122"/>
                <a:ea typeface="微软雅黑" panose="00000500000000000000" pitchFamily="34" charset="-122"/>
                <a:cs typeface="+mn-ea"/>
                <a:sym typeface="+mn-lt"/>
              </a:rPr>
              <a:t>NMI</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表示是否是不可屏蔽中断，</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表示重启异常是由不可屏蔽中断引起的。</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err="1">
                <a:solidFill>
                  <a:srgbClr val="FF0066"/>
                </a:solidFill>
                <a:latin typeface="微软雅黑" panose="00000500000000000000" pitchFamily="34" charset="-122"/>
                <a:ea typeface="微软雅黑" panose="00000500000000000000" pitchFamily="34" charset="-122"/>
                <a:cs typeface="+mn-ea"/>
                <a:sym typeface="+mn-lt"/>
              </a:rPr>
              <a:t>IM7</a:t>
            </a:r>
            <a:r>
              <a:rPr lang="en-US" altLang="zh-CN" sz="2400" b="1" dirty="0">
                <a:solidFill>
                  <a:srgbClr val="FF0066"/>
                </a:solidFill>
                <a:latin typeface="微软雅黑" panose="00000500000000000000" pitchFamily="34" charset="-122"/>
                <a:ea typeface="微软雅黑" panose="00000500000000000000" pitchFamily="34" charset="-122"/>
                <a:cs typeface="+mn-ea"/>
                <a:sym typeface="+mn-lt"/>
              </a:rPr>
              <a:t> ~ </a:t>
            </a:r>
            <a:r>
              <a:rPr lang="en-US" altLang="zh-CN" sz="2400" b="1" dirty="0" err="1">
                <a:solidFill>
                  <a:srgbClr val="FF0066"/>
                </a:solidFill>
                <a:latin typeface="微软雅黑" panose="00000500000000000000" pitchFamily="34" charset="-122"/>
                <a:ea typeface="微软雅黑" panose="00000500000000000000" pitchFamily="34" charset="-122"/>
                <a:cs typeface="+mn-ea"/>
                <a:sym typeface="+mn-lt"/>
              </a:rPr>
              <a:t>IM0</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表示是否屏蔽相应中断，</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表示屏蔽，</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表示不屏蔽。（可读写）</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UM</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表示是否为用户模式，</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表示处理器处在内核模式，</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表示处在用户模式。</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en-US" altLang="zh-CN" sz="2400" dirty="0" err="1">
                <a:solidFill>
                  <a:srgbClr val="0066FF"/>
                </a:solidFill>
                <a:latin typeface="微软雅黑" panose="00000500000000000000" pitchFamily="34" charset="-122"/>
                <a:ea typeface="微软雅黑" panose="00000500000000000000" pitchFamily="34" charset="-122"/>
                <a:cs typeface="+mn-ea"/>
                <a:sym typeface="+mn-lt"/>
              </a:rPr>
              <a:t>ERL</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表示是否处于错误级。</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err="1">
                <a:solidFill>
                  <a:srgbClr val="FF0066"/>
                </a:solidFill>
                <a:latin typeface="微软雅黑" panose="00000500000000000000" pitchFamily="34" charset="-122"/>
                <a:ea typeface="微软雅黑" panose="00000500000000000000" pitchFamily="34" charset="-122"/>
                <a:cs typeface="+mn-ea"/>
                <a:sym typeface="+mn-lt"/>
              </a:rPr>
              <a:t>EXL</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表示是否处于异常级，异常发生时，设置该标志位为</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，处理器进入内核模式，并且禁止中断。（可读写）</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en-US" altLang="zh-CN" sz="2400" b="1" dirty="0">
                <a:solidFill>
                  <a:srgbClr val="FF0066"/>
                </a:solidFill>
                <a:latin typeface="微软雅黑" panose="00000500000000000000" pitchFamily="34" charset="-122"/>
                <a:ea typeface="微软雅黑" panose="00000500000000000000" pitchFamily="34" charset="-122"/>
                <a:cs typeface="+mn-ea"/>
                <a:sym typeface="+mn-lt"/>
              </a:rPr>
              <a:t>IE</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全局中断使能标志位。</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表示中断使能，</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表示中断禁止。（可读写）</a:t>
            </a:r>
            <a:endParaRPr lang="zh-CN" altLang="en-US" sz="2400" dirty="0">
              <a:latin typeface="微软雅黑" panose="00000500000000000000" pitchFamily="34" charset="-122"/>
              <a:ea typeface="微软雅黑" panose="00000500000000000000" pitchFamily="34" charset="-122"/>
              <a:cs typeface="+mn-ea"/>
              <a:sym typeface="+mn-lt"/>
            </a:endParaRPr>
          </a:p>
        </p:txBody>
      </p:sp>
      <p:pic>
        <p:nvPicPr>
          <p:cNvPr id="2" name="图片 1"/>
          <p:cNvPicPr>
            <a:picLocks noChangeAspect="1"/>
          </p:cNvPicPr>
          <p:nvPr/>
        </p:nvPicPr>
        <p:blipFill>
          <a:blip r:embed="rId1"/>
          <a:stretch>
            <a:fillRect/>
          </a:stretch>
        </p:blipFill>
        <p:spPr>
          <a:xfrm>
            <a:off x="338933" y="1650649"/>
            <a:ext cx="11507637" cy="7206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5962923" cy="706446"/>
            <a:chOff x="599619" y="278221"/>
            <a:chExt cx="5962923" cy="706445"/>
          </a:xfrm>
        </p:grpSpPr>
        <p:sp>
          <p:nvSpPr>
            <p:cNvPr id="21" name="矩形 20"/>
            <p:cNvSpPr/>
            <p:nvPr/>
          </p:nvSpPr>
          <p:spPr>
            <a:xfrm>
              <a:off x="599619" y="676889"/>
              <a:ext cx="419801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Status Register in MiniMIPS32</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365058"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Status</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504619" y="1264587"/>
            <a:ext cx="11195683" cy="4673076"/>
          </a:xfrm>
          <a:prstGeom prst="rect">
            <a:avLst/>
          </a:prstGeom>
        </p:spPr>
      </p:pic>
      <p:cxnSp>
        <p:nvCxnSpPr>
          <p:cNvPr id="4" name="直接箭头连接符 3"/>
          <p:cNvCxnSpPr/>
          <p:nvPr/>
        </p:nvCxnSpPr>
        <p:spPr>
          <a:xfrm flipV="1">
            <a:off x="10165278" y="890649"/>
            <a:ext cx="344384" cy="52251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594233" y="432113"/>
            <a:ext cx="1796268" cy="400110"/>
          </a:xfrm>
          <a:prstGeom prst="rect">
            <a:avLst/>
          </a:prstGeom>
          <a:noFill/>
        </p:spPr>
        <p:txBody>
          <a:bodyPr wrap="square" rtlCol="0">
            <a:spAutoFit/>
          </a:bodyPr>
          <a:lstStyle/>
          <a:p>
            <a:r>
              <a:rPr lang="zh-CN" altLang="en-US" sz="2000" b="1" dirty="0">
                <a:solidFill>
                  <a:srgbClr val="FF0066"/>
                </a:solidFill>
              </a:rPr>
              <a:t>软件可读</a:t>
            </a:r>
            <a:r>
              <a:rPr lang="en-US" altLang="zh-CN" sz="2000" b="1" dirty="0">
                <a:solidFill>
                  <a:srgbClr val="FF0066"/>
                </a:solidFill>
              </a:rPr>
              <a:t>/</a:t>
            </a:r>
            <a:r>
              <a:rPr lang="zh-CN" altLang="en-US" sz="2000" b="1" dirty="0">
                <a:solidFill>
                  <a:srgbClr val="FF0066"/>
                </a:solidFill>
              </a:rPr>
              <a:t>写</a:t>
            </a:r>
            <a:endParaRPr lang="zh-CN" altLang="en-US" sz="2000" b="1" dirty="0">
              <a:solidFill>
                <a:srgbClr val="FF0066"/>
              </a:solidFill>
            </a:endParaRPr>
          </a:p>
        </p:txBody>
      </p:sp>
      <p:cxnSp>
        <p:nvCxnSpPr>
          <p:cNvPr id="9" name="直接箭头连接符 8"/>
          <p:cNvCxnSpPr/>
          <p:nvPr/>
        </p:nvCxnSpPr>
        <p:spPr>
          <a:xfrm flipV="1">
            <a:off x="6562544" y="3964379"/>
            <a:ext cx="344384" cy="522515"/>
          </a:xfrm>
          <a:prstGeom prst="straightConnector1">
            <a:avLst/>
          </a:prstGeom>
          <a:ln w="3810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06928" y="3429000"/>
            <a:ext cx="1796268" cy="1015663"/>
          </a:xfrm>
          <a:prstGeom prst="rect">
            <a:avLst/>
          </a:prstGeom>
          <a:noFill/>
        </p:spPr>
        <p:txBody>
          <a:bodyPr wrap="square" rtlCol="0">
            <a:spAutoFit/>
          </a:bodyPr>
          <a:lstStyle/>
          <a:p>
            <a:r>
              <a:rPr lang="zh-CN" altLang="en-US" sz="2000" b="1" dirty="0">
                <a:solidFill>
                  <a:srgbClr val="FF0066"/>
                </a:solidFill>
              </a:rPr>
              <a:t>指硬件不自动更新，但可以通过程序更新</a:t>
            </a:r>
            <a:endParaRPr lang="zh-CN" altLang="en-US" sz="2000" b="1" dirty="0">
              <a:solidFill>
                <a:srgbClr val="FF0066"/>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6590211" cy="706446"/>
            <a:chOff x="599619" y="278221"/>
            <a:chExt cx="6590211" cy="706445"/>
          </a:xfrm>
        </p:grpSpPr>
        <p:sp>
          <p:nvSpPr>
            <p:cNvPr id="21" name="矩形 20"/>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99234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13</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338933" y="2480101"/>
            <a:ext cx="11507637" cy="3737049"/>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0000500000000000000" pitchFamily="34" charset="-122"/>
                <a:ea typeface="微软雅黑" panose="00000500000000000000" pitchFamily="34" charset="-122"/>
                <a:cs typeface="+mn-ea"/>
                <a:sym typeface="+mn-lt"/>
              </a:rPr>
              <a:t>BD</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当发生异常的指令为延迟槽指令时，该字段被设置为</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CE</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当协处理器不可使用异常发生时，</a:t>
            </a:r>
            <a:r>
              <a:rPr lang="en-US" altLang="zh-CN" sz="2400" dirty="0">
                <a:latin typeface="微软雅黑" panose="00000500000000000000" pitchFamily="34" charset="-122"/>
                <a:ea typeface="微软雅黑" panose="00000500000000000000" pitchFamily="34" charset="-122"/>
                <a:cs typeface="+mn-ea"/>
                <a:sym typeface="+mn-lt"/>
              </a:rPr>
              <a:t>CE</a:t>
            </a:r>
            <a:r>
              <a:rPr lang="zh-CN" altLang="en-US" sz="2400" dirty="0">
                <a:latin typeface="微软雅黑" panose="00000500000000000000" pitchFamily="34" charset="-122"/>
                <a:ea typeface="微软雅黑" panose="00000500000000000000" pitchFamily="34" charset="-122"/>
                <a:cs typeface="+mn-ea"/>
                <a:sym typeface="+mn-lt"/>
              </a:rPr>
              <a:t>表示发生协处理器错误的协处理器序号。</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DC</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当其设置为</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，使</a:t>
            </a:r>
            <a:r>
              <a:rPr lang="en-US" altLang="zh-CN" sz="2400" dirty="0">
                <a:latin typeface="微软雅黑" panose="00000500000000000000" pitchFamily="34" charset="-122"/>
                <a:ea typeface="微软雅黑" panose="00000500000000000000" pitchFamily="34" charset="-122"/>
                <a:cs typeface="+mn-ea"/>
                <a:sym typeface="+mn-lt"/>
              </a:rPr>
              <a:t>Count</a:t>
            </a:r>
            <a:r>
              <a:rPr lang="zh-CN" altLang="en-US" sz="2400" dirty="0">
                <a:latin typeface="微软雅黑" panose="00000500000000000000" pitchFamily="34" charset="-122"/>
                <a:ea typeface="微软雅黑" panose="00000500000000000000" pitchFamily="34" charset="-122"/>
                <a:cs typeface="+mn-ea"/>
                <a:sym typeface="+mn-lt"/>
              </a:rPr>
              <a:t>寄存器停止计数，目的是减少功耗。</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PCI</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当协处理器</a:t>
            </a:r>
            <a:r>
              <a:rPr lang="en-US" altLang="zh-CN" sz="2400" dirty="0">
                <a:latin typeface="微软雅黑" panose="00000500000000000000" pitchFamily="34" charset="-122"/>
                <a:ea typeface="微软雅黑" panose="00000500000000000000" pitchFamily="34" charset="-122"/>
                <a:cs typeface="+mn-ea"/>
                <a:sym typeface="+mn-lt"/>
              </a:rPr>
              <a:t>CP0</a:t>
            </a:r>
            <a:r>
              <a:rPr lang="zh-CN" altLang="en-US" sz="2400" dirty="0">
                <a:latin typeface="微软雅黑" panose="00000500000000000000" pitchFamily="34" charset="-122"/>
                <a:ea typeface="微软雅黑" panose="00000500000000000000" pitchFamily="34" charset="-122"/>
                <a:cs typeface="+mn-ea"/>
                <a:sym typeface="+mn-lt"/>
              </a:rPr>
              <a:t>的性能计数器溢出时，设置该字段为</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，已产生中断。</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IV</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该字段设置为</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表示使用一般中断向量，反之，表示使用特殊中断向量。</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spcAft>
                <a:spcPts val="600"/>
              </a:spcAft>
              <a:buClr>
                <a:srgbClr val="FF0066"/>
              </a:buClr>
              <a:buFont typeface="Wingdings" panose="05000000000000000000" pitchFamily="2" charset="2"/>
              <a:buChar char="p"/>
            </a:pP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WP</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该字段与调试有关，为</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表示有一个观测点被触发，处理器处于异常模式。</a:t>
            </a:r>
            <a:endParaRPr lang="zh-CN" altLang="en-US" sz="2400" dirty="0">
              <a:latin typeface="微软雅黑" panose="00000500000000000000" pitchFamily="34" charset="-122"/>
              <a:ea typeface="微软雅黑" panose="00000500000000000000" pitchFamily="34" charset="-122"/>
              <a:cs typeface="+mn-ea"/>
              <a:sym typeface="+mn-lt"/>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212785" y="1425344"/>
            <a:ext cx="11772182" cy="695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41" name="组合 40"/>
          <p:cNvGrpSpPr/>
          <p:nvPr/>
        </p:nvGrpSpPr>
        <p:grpSpPr>
          <a:xfrm>
            <a:off x="908365" y="278225"/>
            <a:ext cx="3122845" cy="830997"/>
            <a:chOff x="908363" y="278221"/>
            <a:chExt cx="3122845" cy="830995"/>
          </a:xfrm>
        </p:grpSpPr>
        <p:sp>
          <p:nvSpPr>
            <p:cNvPr id="42" name="矩形 41"/>
            <p:cNvSpPr/>
            <p:nvPr/>
          </p:nvSpPr>
          <p:spPr>
            <a:xfrm>
              <a:off x="908363" y="801440"/>
              <a:ext cx="2833725" cy="307776"/>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Chapter 3: Processor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43" name="矩形 42"/>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第三章：处理器</a:t>
              </a:r>
              <a:endParaRPr lang="zh-CN" altLang="en-US" sz="2800" b="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p:cNvSpPr txBox="1"/>
          <p:nvPr/>
        </p:nvSpPr>
        <p:spPr>
          <a:xfrm>
            <a:off x="904459" y="1287946"/>
            <a:ext cx="8941157" cy="5196872"/>
          </a:xfrm>
          <a:prstGeom prst="rect">
            <a:avLst/>
          </a:prstGeom>
          <a:noFill/>
        </p:spPr>
        <p:txBody>
          <a:bodyPr wrap="square" rtlCol="0">
            <a:spAutoFit/>
          </a:bodyPr>
          <a:lstStyle/>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流水线基本概念</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en-US" altLang="zh-CN" sz="3200" dirty="0">
                <a:solidFill>
                  <a:schemeClr val="bg1">
                    <a:lumMod val="75000"/>
                  </a:schemeClr>
                </a:solidFill>
              </a:rPr>
              <a:t>MiniMIPS32</a:t>
            </a:r>
            <a:r>
              <a:rPr lang="zh-CN" altLang="en-US" sz="3200" dirty="0">
                <a:solidFill>
                  <a:schemeClr val="bg1">
                    <a:lumMod val="75000"/>
                  </a:schemeClr>
                </a:solidFill>
              </a:rPr>
              <a:t>处理器的整体结构和设计方法</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经典五级流水线的设计与实现</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solidFill>
                  <a:schemeClr val="bg1">
                    <a:lumMod val="75000"/>
                  </a:schemeClr>
                </a:solidFill>
              </a:rPr>
              <a:t>指令相关（冒险）及解决办法</a:t>
            </a:r>
            <a:endParaRPr lang="en-US" altLang="zh-CN" sz="3200" dirty="0">
              <a:solidFill>
                <a:schemeClr val="bg1">
                  <a:lumMod val="75000"/>
                </a:schemeClr>
              </a:solidFill>
            </a:endParaRPr>
          </a:p>
          <a:p>
            <a:pPr marL="457200" indent="-457200">
              <a:lnSpc>
                <a:spcPts val="8200"/>
              </a:lnSpc>
              <a:buClr>
                <a:srgbClr val="0055D2"/>
              </a:buClr>
              <a:buFont typeface="Wingdings" panose="05000000000000000000" pitchFamily="2" charset="2"/>
              <a:buChar char="p"/>
            </a:pPr>
            <a:r>
              <a:rPr lang="zh-CN" altLang="en-US" sz="3200" dirty="0"/>
              <a:t>异常处理</a:t>
            </a:r>
            <a:endParaRPr lang="en-US" altLang="zh-C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6590211" cy="706446"/>
            <a:chOff x="599619" y="278221"/>
            <a:chExt cx="6590211" cy="706445"/>
          </a:xfrm>
        </p:grpSpPr>
        <p:sp>
          <p:nvSpPr>
            <p:cNvPr id="21" name="矩形 20"/>
            <p:cNvSpPr/>
            <p:nvPr/>
          </p:nvSpPr>
          <p:spPr>
            <a:xfrm>
              <a:off x="599619" y="676889"/>
              <a:ext cx="280859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99234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13</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338933" y="2480101"/>
            <a:ext cx="11507637" cy="4013406"/>
          </a:xfrm>
          <a:prstGeom prst="rect">
            <a:avLst/>
          </a:prstGeom>
          <a:ln>
            <a:solidFill>
              <a:schemeClr val="accent1"/>
            </a:solidFill>
          </a:ln>
        </p:spPr>
        <p:txBody>
          <a:bodyPr wrap="square" lIns="72000" rIns="72000">
            <a:spAutoFit/>
          </a:bodyPr>
          <a:lstStyle/>
          <a:p>
            <a:pPr marL="342900" indent="-342900" algn="just">
              <a:lnSpc>
                <a:spcPts val="2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0000500000000000000" pitchFamily="34" charset="-122"/>
                <a:ea typeface="微软雅黑" panose="00000500000000000000" pitchFamily="34" charset="-122"/>
                <a:cs typeface="+mn-ea"/>
                <a:sym typeface="+mn-lt"/>
              </a:rPr>
              <a:t>IP[7 : 0]</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对应位用来指明中断是否发生，</a:t>
            </a:r>
            <a:r>
              <a:rPr lang="en-US" altLang="zh-CN" sz="2400" dirty="0">
                <a:latin typeface="微软雅黑" panose="00000500000000000000" pitchFamily="34" charset="-122"/>
                <a:ea typeface="微软雅黑" panose="00000500000000000000" pitchFamily="34" charset="-122"/>
                <a:cs typeface="+mn-ea"/>
                <a:sym typeface="+mn-lt"/>
              </a:rPr>
              <a:t>1</a:t>
            </a:r>
            <a:r>
              <a:rPr lang="zh-CN" altLang="en-US" sz="2400" dirty="0">
                <a:latin typeface="微软雅黑" panose="00000500000000000000" pitchFamily="34" charset="-122"/>
                <a:ea typeface="微软雅黑" panose="00000500000000000000" pitchFamily="34" charset="-122"/>
                <a:cs typeface="+mn-ea"/>
                <a:sym typeface="+mn-lt"/>
              </a:rPr>
              <a:t>表示发生，</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表示没有发生。</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0000500000000000000" pitchFamily="34" charset="-122"/>
                <a:ea typeface="微软雅黑" panose="00000500000000000000" pitchFamily="34" charset="-122"/>
                <a:cs typeface="+mn-ea"/>
                <a:sym typeface="+mn-lt"/>
              </a:rPr>
              <a:t>IP[7 : 2]</a:t>
            </a:r>
            <a:r>
              <a:rPr lang="zh-CN" altLang="en-US" sz="2000" dirty="0">
                <a:latin typeface="微软雅黑" panose="00000500000000000000" pitchFamily="34" charset="-122"/>
                <a:ea typeface="微软雅黑" panose="00000500000000000000" pitchFamily="34" charset="-122"/>
                <a:cs typeface="+mn-ea"/>
                <a:sym typeface="+mn-lt"/>
              </a:rPr>
              <a:t>对应</a:t>
            </a:r>
            <a:r>
              <a:rPr lang="en-US" altLang="zh-CN" sz="2000" dirty="0">
                <a:latin typeface="微软雅黑" panose="00000500000000000000" pitchFamily="34" charset="-122"/>
                <a:ea typeface="微软雅黑" panose="00000500000000000000" pitchFamily="34" charset="-122"/>
                <a:cs typeface="+mn-ea"/>
                <a:sym typeface="+mn-lt"/>
              </a:rPr>
              <a:t>6</a:t>
            </a:r>
            <a:r>
              <a:rPr lang="zh-CN" altLang="en-US" sz="2000" dirty="0">
                <a:latin typeface="微软雅黑" panose="00000500000000000000" pitchFamily="34" charset="-122"/>
                <a:ea typeface="微软雅黑" panose="00000500000000000000" pitchFamily="34" charset="-122"/>
                <a:cs typeface="+mn-ea"/>
                <a:sym typeface="+mn-lt"/>
              </a:rPr>
              <a:t>个外部中断，</a:t>
            </a:r>
            <a:r>
              <a:rPr lang="en-US" altLang="zh-CN" sz="2000" dirty="0">
                <a:latin typeface="微软雅黑" panose="00000500000000000000" pitchFamily="34" charset="-122"/>
                <a:ea typeface="微软雅黑" panose="00000500000000000000" pitchFamily="34" charset="-122"/>
                <a:cs typeface="+mn-ea"/>
                <a:sym typeface="+mn-lt"/>
              </a:rPr>
              <a:t>IP[1 : 0]</a:t>
            </a:r>
            <a:r>
              <a:rPr lang="zh-CN" altLang="en-US" sz="2000" dirty="0">
                <a:latin typeface="微软雅黑" panose="00000500000000000000" pitchFamily="34" charset="-122"/>
                <a:ea typeface="微软雅黑" panose="00000500000000000000" pitchFamily="34" charset="-122"/>
                <a:cs typeface="+mn-ea"/>
                <a:sym typeface="+mn-lt"/>
              </a:rPr>
              <a:t>对应</a:t>
            </a:r>
            <a:r>
              <a:rPr lang="en-US" altLang="zh-CN" sz="2000" dirty="0">
                <a:latin typeface="微软雅黑" panose="00000500000000000000" pitchFamily="34" charset="-122"/>
                <a:ea typeface="微软雅黑" panose="00000500000000000000" pitchFamily="34" charset="-122"/>
                <a:cs typeface="+mn-ea"/>
                <a:sym typeface="+mn-lt"/>
              </a:rPr>
              <a:t>2</a:t>
            </a:r>
            <a:r>
              <a:rPr lang="zh-CN" altLang="en-US" sz="2000" dirty="0">
                <a:latin typeface="微软雅黑" panose="00000500000000000000" pitchFamily="34" charset="-122"/>
                <a:ea typeface="微软雅黑" panose="00000500000000000000" pitchFamily="34" charset="-122"/>
                <a:cs typeface="+mn-ea"/>
                <a:sym typeface="+mn-lt"/>
              </a:rPr>
              <a:t>个软件中断</a:t>
            </a:r>
            <a:endParaRPr lang="en-US" altLang="zh-CN" sz="20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0000500000000000000" pitchFamily="34" charset="-122"/>
                <a:ea typeface="微软雅黑" panose="00000500000000000000" pitchFamily="34" charset="-122"/>
                <a:cs typeface="+mn-ea"/>
                <a:sym typeface="+mn-lt"/>
              </a:rPr>
              <a:t>IP[7 : 2]</a:t>
            </a:r>
            <a:r>
              <a:rPr lang="zh-CN" altLang="en-US" sz="2000" dirty="0">
                <a:latin typeface="微软雅黑" panose="00000500000000000000" pitchFamily="34" charset="-122"/>
                <a:ea typeface="微软雅黑" panose="00000500000000000000" pitchFamily="34" charset="-122"/>
                <a:cs typeface="+mn-ea"/>
                <a:sym typeface="+mn-lt"/>
              </a:rPr>
              <a:t> 直接连接外部设备的中断信号，且均为</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电平中断信号</a:t>
            </a:r>
            <a:endParaRPr lang="zh-CN" altLang="en-US" sz="2000" b="1"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2800"/>
              </a:lnSpc>
              <a:spcBef>
                <a:spcPts val="600"/>
              </a:spcBef>
              <a:spcAft>
                <a:spcPts val="600"/>
              </a:spcAft>
              <a:buClr>
                <a:srgbClr val="FF0066"/>
              </a:buClr>
              <a:buFont typeface="Wingdings" panose="05000000000000000000" pitchFamily="2" charset="2"/>
              <a:buChar char="p"/>
            </a:pPr>
            <a:r>
              <a:rPr lang="en-US" altLang="zh-CN" sz="2400" b="1" dirty="0">
                <a:solidFill>
                  <a:srgbClr val="FF0066"/>
                </a:solidFill>
                <a:latin typeface="微软雅黑" panose="00000500000000000000" pitchFamily="34" charset="-122"/>
                <a:ea typeface="微软雅黑" panose="00000500000000000000" pitchFamily="34" charset="-122"/>
                <a:cs typeface="+mn-ea"/>
                <a:sym typeface="+mn-lt"/>
              </a:rPr>
              <a:t>ExcCode</a:t>
            </a:r>
            <a:r>
              <a:rPr lang="zh-CN" altLang="en-US" sz="2400" b="1" dirty="0">
                <a:solidFill>
                  <a:srgbClr val="FF0066"/>
                </a:solidFill>
                <a:latin typeface="微软雅黑" panose="00000500000000000000" pitchFamily="34" charset="-122"/>
                <a:ea typeface="微软雅黑" panose="00000500000000000000" pitchFamily="34" charset="-122"/>
                <a:cs typeface="+mn-ea"/>
                <a:sym typeface="+mn-lt"/>
              </a:rPr>
              <a:t>：</a:t>
            </a:r>
            <a:r>
              <a:rPr lang="zh-CN" altLang="en-US" sz="2400" dirty="0">
                <a:latin typeface="微软雅黑" panose="00000500000000000000" pitchFamily="34" charset="-122"/>
                <a:ea typeface="微软雅黑" panose="00000500000000000000" pitchFamily="34" charset="-122"/>
                <a:cs typeface="+mn-ea"/>
                <a:sym typeface="+mn-lt"/>
              </a:rPr>
              <a:t>用于记录发生了哪种异常。</a:t>
            </a:r>
            <a:endParaRPr lang="en-US" altLang="zh-CN"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2800"/>
              </a:lnSpc>
              <a:spcBef>
                <a:spcPts val="600"/>
              </a:spcBef>
              <a:spcAft>
                <a:spcPts val="600"/>
              </a:spcAft>
              <a:buClr>
                <a:srgbClr val="FF0066"/>
              </a:buClr>
              <a:buFont typeface="Wingdings" panose="05000000000000000000" pitchFamily="2" charset="2"/>
              <a:buChar char="p"/>
            </a:pPr>
            <a:r>
              <a:rPr lang="zh-CN" altLang="en-US" sz="2400" dirty="0">
                <a:latin typeface="微软雅黑" panose="00000500000000000000" pitchFamily="34" charset="-122"/>
                <a:ea typeface="微软雅黑" panose="00000500000000000000" pitchFamily="34" charset="-122"/>
                <a:cs typeface="+mn-ea"/>
                <a:sym typeface="+mn-lt"/>
              </a:rPr>
              <a:t>中断能否被处理器响应由</a:t>
            </a: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Status</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寄存器</a:t>
            </a:r>
            <a:r>
              <a:rPr lang="zh-CN" altLang="en-US" sz="2400" dirty="0">
                <a:latin typeface="微软雅黑" panose="00000500000000000000" pitchFamily="34" charset="-122"/>
                <a:ea typeface="微软雅黑" panose="00000500000000000000" pitchFamily="34" charset="-122"/>
                <a:cs typeface="+mn-ea"/>
                <a:sym typeface="+mn-lt"/>
              </a:rPr>
              <a:t>和</a:t>
            </a:r>
            <a:r>
              <a:rPr lang="en-US" altLang="zh-CN" sz="2400" dirty="0">
                <a:solidFill>
                  <a:srgbClr val="0066FF"/>
                </a:solidFill>
                <a:latin typeface="微软雅黑" panose="00000500000000000000" pitchFamily="34" charset="-122"/>
                <a:ea typeface="微软雅黑" panose="00000500000000000000" pitchFamily="34" charset="-122"/>
                <a:cs typeface="+mn-ea"/>
                <a:sym typeface="+mn-lt"/>
              </a:rPr>
              <a:t>Cause</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寄存器</a:t>
            </a:r>
            <a:r>
              <a:rPr lang="zh-CN" altLang="en-US" sz="2400" dirty="0">
                <a:latin typeface="微软雅黑" panose="00000500000000000000" pitchFamily="34" charset="-122"/>
                <a:ea typeface="微软雅黑" panose="00000500000000000000" pitchFamily="34" charset="-122"/>
                <a:cs typeface="+mn-ea"/>
                <a:sym typeface="+mn-lt"/>
              </a:rPr>
              <a:t>共同决定的，需同时满足：</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0000500000000000000" pitchFamily="34" charset="-122"/>
                <a:ea typeface="微软雅黑" panose="00000500000000000000" pitchFamily="34" charset="-122"/>
                <a:cs typeface="+mn-ea"/>
                <a:sym typeface="+mn-lt"/>
              </a:rPr>
              <a:t>Status</a:t>
            </a:r>
            <a:r>
              <a:rPr lang="zh-CN" altLang="en-US" sz="2000" dirty="0">
                <a:latin typeface="微软雅黑" panose="00000500000000000000" pitchFamily="34" charset="-122"/>
                <a:ea typeface="微软雅黑" panose="00000500000000000000" pitchFamily="34" charset="-122"/>
                <a:cs typeface="+mn-ea"/>
                <a:sym typeface="+mn-lt"/>
              </a:rPr>
              <a:t>寄存器</a:t>
            </a:r>
            <a:r>
              <a:rPr lang="en-US" altLang="zh-CN" sz="2000" b="1" dirty="0">
                <a:solidFill>
                  <a:srgbClr val="0066FF"/>
                </a:solidFill>
                <a:latin typeface="微软雅黑" panose="00000500000000000000" pitchFamily="34" charset="-122"/>
                <a:ea typeface="微软雅黑" panose="00000500000000000000" pitchFamily="34" charset="-122"/>
                <a:cs typeface="+mn-ea"/>
                <a:sym typeface="+mn-lt"/>
              </a:rPr>
              <a:t>IM</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000" dirty="0">
                <a:latin typeface="微软雅黑" panose="00000500000000000000" pitchFamily="34" charset="-122"/>
                <a:ea typeface="微软雅黑" panose="00000500000000000000" pitchFamily="34" charset="-122"/>
                <a:cs typeface="+mn-ea"/>
                <a:sym typeface="+mn-lt"/>
              </a:rPr>
              <a:t>和</a:t>
            </a:r>
            <a:r>
              <a:rPr lang="en-US" altLang="zh-CN" sz="2000" dirty="0">
                <a:latin typeface="微软雅黑" panose="00000500000000000000" pitchFamily="34" charset="-122"/>
                <a:ea typeface="微软雅黑" panose="00000500000000000000" pitchFamily="34" charset="-122"/>
                <a:cs typeface="+mn-ea"/>
                <a:sym typeface="+mn-lt"/>
              </a:rPr>
              <a:t>Cause</a:t>
            </a:r>
            <a:r>
              <a:rPr lang="zh-CN" altLang="en-US" sz="2000" dirty="0">
                <a:latin typeface="微软雅黑" panose="00000500000000000000" pitchFamily="34" charset="-122"/>
                <a:ea typeface="微软雅黑" panose="00000500000000000000" pitchFamily="34" charset="-122"/>
                <a:cs typeface="+mn-ea"/>
                <a:sym typeface="+mn-lt"/>
              </a:rPr>
              <a:t>寄存器</a:t>
            </a:r>
            <a:r>
              <a:rPr lang="en-US" altLang="zh-CN" sz="2000" b="1" dirty="0">
                <a:solidFill>
                  <a:srgbClr val="0066FF"/>
                </a:solidFill>
                <a:latin typeface="微软雅黑" panose="00000500000000000000" pitchFamily="34" charset="-122"/>
                <a:ea typeface="微软雅黑" panose="00000500000000000000" pitchFamily="34" charset="-122"/>
                <a:cs typeface="+mn-ea"/>
                <a:sym typeface="+mn-lt"/>
              </a:rPr>
              <a:t>IP</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000" dirty="0">
                <a:latin typeface="微软雅黑" panose="00000500000000000000" pitchFamily="34" charset="-122"/>
                <a:ea typeface="微软雅黑" panose="00000500000000000000" pitchFamily="34" charset="-122"/>
                <a:cs typeface="+mn-ea"/>
                <a:sym typeface="+mn-lt"/>
              </a:rPr>
              <a:t>中的对应位均为</a:t>
            </a:r>
            <a:r>
              <a:rPr lang="en-US" altLang="zh-CN" sz="2000" dirty="0">
                <a:latin typeface="微软雅黑" panose="00000500000000000000" pitchFamily="34" charset="-122"/>
                <a:ea typeface="微软雅黑" panose="00000500000000000000" pitchFamily="34" charset="-122"/>
                <a:cs typeface="+mn-ea"/>
                <a:sym typeface="+mn-lt"/>
              </a:rPr>
              <a:t>1</a:t>
            </a:r>
            <a:r>
              <a:rPr lang="zh-CN" altLang="en-US" sz="2000" dirty="0">
                <a:latin typeface="微软雅黑" panose="00000500000000000000" pitchFamily="34" charset="-122"/>
                <a:ea typeface="微软雅黑" panose="00000500000000000000" pitchFamily="34" charset="-122"/>
                <a:cs typeface="+mn-ea"/>
                <a:sym typeface="+mn-lt"/>
              </a:rPr>
              <a:t>，即中断请求到来且未被屏蔽</a:t>
            </a:r>
            <a:endParaRPr lang="en-US" altLang="zh-CN" sz="20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0000500000000000000" pitchFamily="34" charset="-122"/>
                <a:ea typeface="微软雅黑" panose="00000500000000000000" pitchFamily="34" charset="-122"/>
                <a:cs typeface="+mn-ea"/>
                <a:sym typeface="+mn-lt"/>
              </a:rPr>
              <a:t>Status</a:t>
            </a:r>
            <a:r>
              <a:rPr lang="zh-CN" altLang="en-US" sz="2000" dirty="0">
                <a:latin typeface="微软雅黑" panose="00000500000000000000" pitchFamily="34" charset="-122"/>
                <a:ea typeface="微软雅黑" panose="00000500000000000000" pitchFamily="34" charset="-122"/>
                <a:cs typeface="+mn-ea"/>
                <a:sym typeface="+mn-lt"/>
              </a:rPr>
              <a:t>寄存器的</a:t>
            </a:r>
            <a:r>
              <a:rPr lang="en-US" altLang="zh-CN" sz="2000" b="1" dirty="0">
                <a:solidFill>
                  <a:srgbClr val="0066FF"/>
                </a:solidFill>
                <a:latin typeface="微软雅黑" panose="00000500000000000000" pitchFamily="34" charset="-122"/>
                <a:ea typeface="微软雅黑" panose="00000500000000000000" pitchFamily="34" charset="-122"/>
                <a:cs typeface="+mn-ea"/>
                <a:sym typeface="+mn-lt"/>
              </a:rPr>
              <a:t>IE</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000" dirty="0">
                <a:latin typeface="微软雅黑" panose="00000500000000000000" pitchFamily="34" charset="-122"/>
                <a:ea typeface="微软雅黑" panose="00000500000000000000" pitchFamily="34" charset="-122"/>
                <a:cs typeface="+mn-ea"/>
                <a:sym typeface="+mn-lt"/>
              </a:rPr>
              <a:t>也为</a:t>
            </a:r>
            <a:r>
              <a:rPr lang="en-US" altLang="zh-CN" sz="2000" dirty="0">
                <a:latin typeface="微软雅黑" panose="00000500000000000000" pitchFamily="34" charset="-122"/>
                <a:ea typeface="微软雅黑" panose="00000500000000000000" pitchFamily="34" charset="-122"/>
                <a:cs typeface="+mn-ea"/>
                <a:sym typeface="+mn-lt"/>
              </a:rPr>
              <a:t>1</a:t>
            </a:r>
            <a:r>
              <a:rPr lang="zh-CN" altLang="en-US" sz="2000" dirty="0">
                <a:latin typeface="微软雅黑" panose="00000500000000000000" pitchFamily="34" charset="-122"/>
                <a:ea typeface="微软雅黑" panose="00000500000000000000" pitchFamily="34" charset="-122"/>
                <a:cs typeface="+mn-ea"/>
                <a:sym typeface="+mn-lt"/>
              </a:rPr>
              <a:t>，即全局中断使能开启</a:t>
            </a:r>
            <a:endParaRPr lang="en-US" altLang="zh-CN" sz="20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2800"/>
              </a:lnSpc>
              <a:spcBef>
                <a:spcPts val="600"/>
              </a:spcBef>
              <a:spcAft>
                <a:spcPts val="600"/>
              </a:spcAft>
              <a:buClr>
                <a:srgbClr val="FF0066"/>
              </a:buClr>
              <a:buFont typeface="Wingdings" panose="05000000000000000000" pitchFamily="2" charset="2"/>
              <a:buChar char="Ø"/>
            </a:pPr>
            <a:r>
              <a:rPr lang="en-US" altLang="zh-CN" sz="2000" dirty="0">
                <a:latin typeface="微软雅黑" panose="00000500000000000000" pitchFamily="34" charset="-122"/>
                <a:ea typeface="微软雅黑" panose="00000500000000000000" pitchFamily="34" charset="-122"/>
                <a:cs typeface="+mn-ea"/>
                <a:sym typeface="+mn-lt"/>
              </a:rPr>
              <a:t>Status</a:t>
            </a:r>
            <a:r>
              <a:rPr lang="zh-CN" altLang="en-US" sz="2000" dirty="0">
                <a:latin typeface="微软雅黑" panose="00000500000000000000" pitchFamily="34" charset="-122"/>
                <a:ea typeface="微软雅黑" panose="00000500000000000000" pitchFamily="34" charset="-122"/>
                <a:cs typeface="+mn-ea"/>
                <a:sym typeface="+mn-lt"/>
              </a:rPr>
              <a:t>寄存器的</a:t>
            </a:r>
            <a:r>
              <a:rPr lang="en-US" altLang="zh-CN" sz="2000" b="1" dirty="0" err="1">
                <a:solidFill>
                  <a:srgbClr val="0066FF"/>
                </a:solidFill>
                <a:latin typeface="微软雅黑" panose="00000500000000000000" pitchFamily="34" charset="-122"/>
                <a:ea typeface="微软雅黑" panose="00000500000000000000" pitchFamily="34" charset="-122"/>
                <a:cs typeface="+mn-ea"/>
                <a:sym typeface="+mn-lt"/>
              </a:rPr>
              <a:t>EXL</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000" dirty="0">
                <a:latin typeface="微软雅黑" panose="00000500000000000000" pitchFamily="34" charset="-122"/>
                <a:ea typeface="微软雅黑" panose="00000500000000000000" pitchFamily="34" charset="-122"/>
                <a:cs typeface="+mn-ea"/>
                <a:sym typeface="+mn-lt"/>
              </a:rPr>
              <a:t>为</a:t>
            </a:r>
            <a:r>
              <a:rPr lang="en-US" altLang="zh-CN" sz="2000" dirty="0">
                <a:latin typeface="微软雅黑" panose="00000500000000000000" pitchFamily="34" charset="-122"/>
                <a:ea typeface="微软雅黑" panose="00000500000000000000" pitchFamily="34" charset="-122"/>
                <a:cs typeface="+mn-ea"/>
                <a:sym typeface="+mn-lt"/>
              </a:rPr>
              <a:t>0</a:t>
            </a:r>
            <a:r>
              <a:rPr lang="zh-CN" altLang="en-US" sz="2000" dirty="0">
                <a:latin typeface="微软雅黑" panose="00000500000000000000" pitchFamily="34" charset="-122"/>
                <a:ea typeface="微软雅黑" panose="00000500000000000000" pitchFamily="34" charset="-122"/>
                <a:cs typeface="+mn-ea"/>
                <a:sym typeface="+mn-lt"/>
              </a:rPr>
              <a:t>，即处理器未处于异常级</a:t>
            </a:r>
            <a:endParaRPr lang="zh-CN" altLang="en-US" sz="2000" dirty="0">
              <a:latin typeface="微软雅黑" panose="00000500000000000000" pitchFamily="34" charset="-122"/>
              <a:ea typeface="微软雅黑" panose="00000500000000000000" pitchFamily="34" charset="-122"/>
              <a:cs typeface="+mn-ea"/>
              <a:sym typeface="+mn-lt"/>
            </a:endParaRPr>
          </a:p>
        </p:txBody>
      </p:sp>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212785" y="1425344"/>
            <a:ext cx="11772182" cy="695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5901881" cy="706446"/>
            <a:chOff x="599619" y="278221"/>
            <a:chExt cx="5901881" cy="706445"/>
          </a:xfrm>
        </p:grpSpPr>
        <p:sp>
          <p:nvSpPr>
            <p:cNvPr id="21" name="矩形 20"/>
            <p:cNvSpPr/>
            <p:nvPr/>
          </p:nvSpPr>
          <p:spPr>
            <a:xfrm>
              <a:off x="599619" y="676889"/>
              <a:ext cx="4198010"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Cause Register in MiniMIPS32</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304016"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中的</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pSp>
        <p:nvGrpSpPr>
          <p:cNvPr id="7" name="组合 6"/>
          <p:cNvGrpSpPr/>
          <p:nvPr/>
        </p:nvGrpSpPr>
        <p:grpSpPr>
          <a:xfrm>
            <a:off x="606508" y="1383339"/>
            <a:ext cx="10971934" cy="4613699"/>
            <a:chOff x="1247774" y="2017323"/>
            <a:chExt cx="9696452" cy="3764172"/>
          </a:xfrm>
        </p:grpSpPr>
        <p:grpSp>
          <p:nvGrpSpPr>
            <p:cNvPr id="8" name="组合 7"/>
            <p:cNvGrpSpPr/>
            <p:nvPr/>
          </p:nvGrpSpPr>
          <p:grpSpPr>
            <a:xfrm>
              <a:off x="1247774" y="2017323"/>
              <a:ext cx="9696452" cy="3764172"/>
              <a:chOff x="1247774" y="2017323"/>
              <a:chExt cx="9696452" cy="3764172"/>
            </a:xfrm>
          </p:grpSpPr>
          <p:pic>
            <p:nvPicPr>
              <p:cNvPr id="10" name="图片 9"/>
              <p:cNvPicPr>
                <a:picLocks noChangeAspect="1"/>
              </p:cNvPicPr>
              <p:nvPr/>
            </p:nvPicPr>
            <p:blipFill>
              <a:blip r:embed="rId1">
                <a:clrChange>
                  <a:clrFrom>
                    <a:srgbClr val="FFFFFF"/>
                  </a:clrFrom>
                  <a:clrTo>
                    <a:srgbClr val="FFFFFF">
                      <a:alpha val="0"/>
                    </a:srgbClr>
                  </a:clrTo>
                </a:clrChange>
              </a:blip>
              <a:stretch>
                <a:fillRect/>
              </a:stretch>
            </p:blipFill>
            <p:spPr>
              <a:xfrm>
                <a:off x="1247776" y="2017323"/>
                <a:ext cx="9696450" cy="971550"/>
              </a:xfrm>
              <a:prstGeom prst="rect">
                <a:avLst/>
              </a:prstGeom>
            </p:spPr>
          </p:pic>
          <p:pic>
            <p:nvPicPr>
              <p:cNvPr id="11" name="图片 10"/>
              <p:cNvPicPr>
                <a:picLocks noChangeAspect="1"/>
              </p:cNvPicPr>
              <p:nvPr/>
            </p:nvPicPr>
            <p:blipFill>
              <a:blip r:embed="rId2">
                <a:clrChange>
                  <a:clrFrom>
                    <a:srgbClr val="FFFFFF"/>
                  </a:clrFrom>
                  <a:clrTo>
                    <a:srgbClr val="FFFFFF">
                      <a:alpha val="0"/>
                    </a:srgbClr>
                  </a:clrTo>
                </a:clrChange>
              </a:blip>
              <a:stretch>
                <a:fillRect/>
              </a:stretch>
            </p:blipFill>
            <p:spPr>
              <a:xfrm>
                <a:off x="1247774" y="2971620"/>
                <a:ext cx="9696450" cy="2809875"/>
              </a:xfrm>
              <a:prstGeom prst="rect">
                <a:avLst/>
              </a:prstGeom>
            </p:spPr>
          </p:pic>
        </p:grpSp>
        <p:sp>
          <p:nvSpPr>
            <p:cNvPr id="9" name="矩形 8"/>
            <p:cNvSpPr/>
            <p:nvPr/>
          </p:nvSpPr>
          <p:spPr>
            <a:xfrm>
              <a:off x="4060166" y="5175849"/>
              <a:ext cx="1759789" cy="230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99621" y="278225"/>
            <a:ext cx="6459470" cy="714073"/>
            <a:chOff x="599619" y="278221"/>
            <a:chExt cx="6459470" cy="714072"/>
          </a:xfrm>
        </p:grpSpPr>
        <p:sp>
          <p:nvSpPr>
            <p:cNvPr id="21" name="矩形 20"/>
            <p:cNvSpPr/>
            <p:nvPr/>
          </p:nvSpPr>
          <p:spPr>
            <a:xfrm>
              <a:off x="599619" y="676889"/>
              <a:ext cx="5088660" cy="315404"/>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ExcCode Decoding and Exception Types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861605"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编码及所对应的异常类型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5" name="表格 5"/>
          <p:cNvGraphicFramePr>
            <a:graphicFrameLocks noGrp="1"/>
          </p:cNvGraphicFramePr>
          <p:nvPr/>
        </p:nvGraphicFramePr>
        <p:xfrm>
          <a:off x="710602" y="1270662"/>
          <a:ext cx="10771191" cy="4322616"/>
        </p:xfrm>
        <a:graphic>
          <a:graphicData uri="http://schemas.openxmlformats.org/drawingml/2006/table">
            <a:tbl>
              <a:tblPr firstRow="1" bandRow="1">
                <a:tableStyleId>{6E25E649-3F16-4E02-A733-19D2CDBF48F0}</a:tableStyleId>
              </a:tblPr>
              <a:tblGrid>
                <a:gridCol w="1496561"/>
                <a:gridCol w="1805050"/>
                <a:gridCol w="7469580"/>
              </a:tblGrid>
              <a:tr h="540327">
                <a:tc>
                  <a:txBody>
                    <a:bodyPr/>
                    <a:lstStyle/>
                    <a:p>
                      <a:pPr algn="ctr"/>
                      <a:r>
                        <a:rPr lang="en-US" altLang="zh-CN" sz="2400" dirty="0" err="1">
                          <a:latin typeface="微软雅黑" panose="00000500000000000000" pitchFamily="34" charset="-122"/>
                          <a:ea typeface="微软雅黑" panose="00000500000000000000" pitchFamily="34" charset="-122"/>
                        </a:rPr>
                        <a:t>ExcCode</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zh-CN" altLang="en-US" sz="2400" dirty="0">
                          <a:latin typeface="微软雅黑" panose="00000500000000000000" pitchFamily="34" charset="-122"/>
                          <a:ea typeface="微软雅黑" panose="00000500000000000000" pitchFamily="34" charset="-122"/>
                        </a:rPr>
                        <a:t>助记符</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zh-CN" altLang="en-US" sz="2400" dirty="0">
                          <a:latin typeface="微软雅黑" panose="00000500000000000000" pitchFamily="34" charset="-122"/>
                          <a:ea typeface="微软雅黑" panose="00000500000000000000" pitchFamily="34" charset="-122"/>
                        </a:rPr>
                        <a:t>描述</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0x00</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a:latin typeface="微软雅黑" panose="00000500000000000000" pitchFamily="34" charset="-122"/>
                          <a:ea typeface="微软雅黑" panose="00000500000000000000" pitchFamily="34" charset="-122"/>
                        </a:rPr>
                        <a:t>Int</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中断</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0x04</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err="1">
                          <a:latin typeface="微软雅黑" panose="00000500000000000000" pitchFamily="34" charset="-122"/>
                          <a:ea typeface="微软雅黑" panose="00000500000000000000" pitchFamily="34" charset="-122"/>
                        </a:rPr>
                        <a:t>AdEL</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地址错误异常（读数据或取指令）</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0x05</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err="1">
                          <a:latin typeface="微软雅黑" panose="00000500000000000000" pitchFamily="34" charset="-122"/>
                          <a:ea typeface="微软雅黑" panose="00000500000000000000" pitchFamily="34" charset="-122"/>
                        </a:rPr>
                        <a:t>AdES</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地址错误异常（写数据）</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0x08</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a:latin typeface="微软雅黑" panose="00000500000000000000" pitchFamily="34" charset="-122"/>
                          <a:ea typeface="微软雅黑" panose="00000500000000000000" pitchFamily="34" charset="-122"/>
                        </a:rPr>
                        <a:t>Sys</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系统调用异常</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0x09</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a:latin typeface="微软雅黑" panose="00000500000000000000" pitchFamily="34" charset="-122"/>
                          <a:ea typeface="微软雅黑" panose="00000500000000000000" pitchFamily="34" charset="-122"/>
                        </a:rPr>
                        <a:t>Bp</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断点异常</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0x0A</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a:latin typeface="微软雅黑" panose="00000500000000000000" pitchFamily="34" charset="-122"/>
                          <a:ea typeface="微软雅黑" panose="00000500000000000000" pitchFamily="34" charset="-122"/>
                        </a:rPr>
                        <a:t>RI</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保留指令异常</a:t>
                      </a:r>
                      <a:endParaRPr lang="zh-CN" altLang="en-US" sz="2400" dirty="0">
                        <a:latin typeface="微软雅黑" panose="00000500000000000000" pitchFamily="34" charset="-122"/>
                        <a:ea typeface="微软雅黑" panose="00000500000000000000" pitchFamily="34" charset="-122"/>
                      </a:endParaRPr>
                    </a:p>
                  </a:txBody>
                  <a:tcPr/>
                </a:tc>
              </a:tr>
              <a:tr h="540327">
                <a:tc>
                  <a:txBody>
                    <a:bodyPr/>
                    <a:lstStyle/>
                    <a:p>
                      <a:pPr algn="ctr"/>
                      <a:r>
                        <a:rPr lang="en-US" altLang="zh-CN" sz="2400" dirty="0" err="1">
                          <a:latin typeface="微软雅黑" panose="00000500000000000000" pitchFamily="34" charset="-122"/>
                          <a:ea typeface="微软雅黑" panose="00000500000000000000" pitchFamily="34" charset="-122"/>
                        </a:rPr>
                        <a:t>0x0C</a:t>
                      </a:r>
                      <a:endParaRPr lang="zh-CN" altLang="en-US" sz="2400" dirty="0">
                        <a:latin typeface="微软雅黑" panose="00000500000000000000" pitchFamily="34" charset="-122"/>
                        <a:ea typeface="微软雅黑" panose="00000500000000000000" pitchFamily="34" charset="-122"/>
                      </a:endParaRPr>
                    </a:p>
                  </a:txBody>
                  <a:tcPr/>
                </a:tc>
                <a:tc>
                  <a:txBody>
                    <a:bodyPr/>
                    <a:lstStyle/>
                    <a:p>
                      <a:pPr algn="ctr"/>
                      <a:r>
                        <a:rPr lang="en-US" altLang="zh-CN" sz="2400" dirty="0" err="1">
                          <a:latin typeface="微软雅黑" panose="00000500000000000000" pitchFamily="34" charset="-122"/>
                          <a:ea typeface="微软雅黑" panose="00000500000000000000" pitchFamily="34" charset="-122"/>
                        </a:rPr>
                        <a:t>Ov</a:t>
                      </a:r>
                      <a:endParaRPr lang="zh-CN" altLang="en-US" sz="2400" dirty="0">
                        <a:latin typeface="微软雅黑" panose="00000500000000000000" pitchFamily="34" charset="-122"/>
                        <a:ea typeface="微软雅黑" panose="00000500000000000000" pitchFamily="34" charset="-122"/>
                      </a:endParaRPr>
                    </a:p>
                  </a:txBody>
                  <a:tcPr/>
                </a:tc>
                <a:tc>
                  <a:txBody>
                    <a:bodyPr/>
                    <a:lstStyle/>
                    <a:p>
                      <a:r>
                        <a:rPr lang="zh-CN" altLang="en-US" sz="2400" dirty="0">
                          <a:latin typeface="微软雅黑" panose="00000500000000000000" pitchFamily="34" charset="-122"/>
                          <a:ea typeface="微软雅黑" panose="00000500000000000000" pitchFamily="34" charset="-122"/>
                        </a:rPr>
                        <a:t>算术溢出异常</a:t>
                      </a:r>
                      <a:endParaRPr lang="zh-CN" altLang="en-US" sz="2400" dirty="0">
                        <a:latin typeface="微软雅黑" panose="00000500000000000000" pitchFamily="34" charset="-122"/>
                        <a:ea typeface="微软雅黑" panose="00000500000000000000"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6239255" cy="718321"/>
            <a:chOff x="563994" y="278221"/>
            <a:chExt cx="6239255" cy="718320"/>
          </a:xfrm>
        </p:grpSpPr>
        <p:sp>
          <p:nvSpPr>
            <p:cNvPr id="21" name="矩形 20"/>
            <p:cNvSpPr/>
            <p:nvPr/>
          </p:nvSpPr>
          <p:spPr>
            <a:xfrm>
              <a:off x="563994" y="688764"/>
              <a:ext cx="266609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EPC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605765"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EPC</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Register 14</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707786" y="2480101"/>
            <a:ext cx="10787528" cy="2647007"/>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400" dirty="0">
                <a:latin typeface="微软雅黑" panose="00000500000000000000" pitchFamily="34" charset="-122"/>
                <a:ea typeface="微软雅黑" panose="00000500000000000000" pitchFamily="34" charset="-122"/>
                <a:cs typeface="+mn-ea"/>
                <a:sym typeface="+mn-lt"/>
              </a:rPr>
              <a:t>32</a:t>
            </a:r>
            <a:r>
              <a:rPr lang="zh-CN" altLang="en-US" sz="2400" dirty="0">
                <a:latin typeface="微软雅黑" panose="00000500000000000000" pitchFamily="34" charset="-122"/>
                <a:ea typeface="微软雅黑" panose="00000500000000000000" pitchFamily="34" charset="-122"/>
                <a:cs typeface="+mn-ea"/>
                <a:sym typeface="+mn-lt"/>
              </a:rPr>
              <a:t>位可读写寄存器，用于存放</a:t>
            </a:r>
            <a:r>
              <a:rPr lang="zh-CN" altLang="en-US" sz="2400" b="1" dirty="0">
                <a:solidFill>
                  <a:srgbClr val="0066FF"/>
                </a:solidFill>
                <a:latin typeface="微软雅黑" panose="00000500000000000000" pitchFamily="34" charset="-122"/>
                <a:ea typeface="微软雅黑" panose="00000500000000000000" pitchFamily="34" charset="-122"/>
                <a:cs typeface="+mn-ea"/>
                <a:sym typeface="+mn-lt"/>
              </a:rPr>
              <a:t>异常返回地址</a:t>
            </a:r>
            <a:r>
              <a:rPr lang="zh-CN" altLang="en-US" sz="2400" dirty="0">
                <a:latin typeface="微软雅黑" panose="00000500000000000000" pitchFamily="34" charset="-122"/>
                <a:ea typeface="微软雅黑" panose="00000500000000000000" pitchFamily="34" charset="-122"/>
                <a:cs typeface="+mn-ea"/>
                <a:sym typeface="+mn-lt"/>
              </a:rPr>
              <a:t>（可读写）</a:t>
            </a: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当</a:t>
            </a:r>
            <a:r>
              <a:rPr lang="en-US" altLang="zh-CN" sz="2000" dirty="0">
                <a:latin typeface="微软雅黑" panose="00000500000000000000" pitchFamily="34" charset="-122"/>
                <a:ea typeface="微软雅黑" panose="00000500000000000000" pitchFamily="34" charset="-122"/>
                <a:cs typeface="+mn-ea"/>
                <a:sym typeface="+mn-lt"/>
              </a:rPr>
              <a:t>Status</a:t>
            </a:r>
            <a:r>
              <a:rPr lang="zh-CN" altLang="en-US" sz="2000" dirty="0">
                <a:latin typeface="微软雅黑" panose="00000500000000000000" pitchFamily="34" charset="-122"/>
                <a:ea typeface="微软雅黑" panose="00000500000000000000" pitchFamily="34" charset="-122"/>
                <a:cs typeface="+mn-ea"/>
                <a:sym typeface="+mn-lt"/>
              </a:rPr>
              <a:t>寄存器的</a:t>
            </a:r>
            <a:r>
              <a:rPr lang="en-US" altLang="zh-CN" sz="2000" dirty="0" err="1">
                <a:latin typeface="微软雅黑" panose="00000500000000000000" pitchFamily="34" charset="-122"/>
                <a:ea typeface="微软雅黑" panose="00000500000000000000" pitchFamily="34" charset="-122"/>
                <a:cs typeface="+mn-ea"/>
                <a:sym typeface="+mn-lt"/>
              </a:rPr>
              <a:t>EXL</a:t>
            </a:r>
            <a:r>
              <a:rPr lang="zh-CN" altLang="en-US" sz="2000" dirty="0">
                <a:latin typeface="微软雅黑" panose="00000500000000000000" pitchFamily="34" charset="-122"/>
                <a:ea typeface="微软雅黑" panose="00000500000000000000" pitchFamily="34" charset="-122"/>
                <a:cs typeface="+mn-ea"/>
                <a:sym typeface="+mn-lt"/>
              </a:rPr>
              <a:t>位为</a:t>
            </a:r>
            <a:r>
              <a:rPr lang="en-US" altLang="zh-CN" sz="2000" dirty="0">
                <a:latin typeface="微软雅黑" panose="00000500000000000000" pitchFamily="34" charset="-122"/>
                <a:ea typeface="微软雅黑" panose="00000500000000000000" pitchFamily="34" charset="-122"/>
                <a:cs typeface="+mn-ea"/>
                <a:sym typeface="+mn-lt"/>
              </a:rPr>
              <a:t>1</a:t>
            </a:r>
            <a:r>
              <a:rPr lang="zh-CN" altLang="en-US" sz="2000" dirty="0">
                <a:latin typeface="微软雅黑" panose="00000500000000000000" pitchFamily="34" charset="-122"/>
                <a:ea typeface="微软雅黑" panose="00000500000000000000" pitchFamily="34" charset="-122"/>
                <a:cs typeface="+mn-ea"/>
                <a:sym typeface="+mn-lt"/>
              </a:rPr>
              <a:t>时（已处于异常级），再发生异常</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硬件不更新</a:t>
            </a:r>
            <a:r>
              <a:rPr lang="en-US" altLang="zh-CN" sz="2000" b="1" dirty="0">
                <a:solidFill>
                  <a:srgbClr val="0066FF"/>
                </a:solidFill>
                <a:latin typeface="微软雅黑" panose="00000500000000000000" pitchFamily="34" charset="-122"/>
                <a:ea typeface="微软雅黑" panose="00000500000000000000" pitchFamily="34" charset="-122"/>
                <a:cs typeface="+mn-ea"/>
                <a:sym typeface="+mn-lt"/>
              </a:rPr>
              <a:t>EPC</a:t>
            </a:r>
            <a:endParaRPr lang="en-US" altLang="zh-CN" sz="2000" b="1"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如果触发异常的指令不位于延迟槽，则</a:t>
            </a:r>
            <a:r>
              <a:rPr lang="en-US" altLang="zh-CN" sz="2000" dirty="0">
                <a:latin typeface="微软雅黑" panose="00000500000000000000" pitchFamily="34" charset="-122"/>
                <a:ea typeface="微软雅黑" panose="00000500000000000000" pitchFamily="34" charset="-122"/>
                <a:cs typeface="+mn-ea"/>
                <a:sym typeface="+mn-lt"/>
              </a:rPr>
              <a:t>EPC</a:t>
            </a:r>
            <a:r>
              <a:rPr lang="zh-CN" altLang="en-US" sz="2000" dirty="0">
                <a:latin typeface="微软雅黑" panose="00000500000000000000" pitchFamily="34" charset="-122"/>
                <a:ea typeface="微软雅黑" panose="00000500000000000000" pitchFamily="34" charset="-122"/>
                <a:cs typeface="+mn-ea"/>
                <a:sym typeface="+mn-lt"/>
              </a:rPr>
              <a:t>存放的是</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该指令的地址</a:t>
            </a:r>
            <a:endParaRPr lang="en-US" altLang="zh-CN" sz="2000" b="1"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4200"/>
              </a:lnSpc>
              <a:spcBef>
                <a:spcPts val="600"/>
              </a:spcBef>
              <a:spcAft>
                <a:spcPts val="600"/>
              </a:spcAft>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如果触发异常的指令位于延迟槽，则</a:t>
            </a:r>
            <a:r>
              <a:rPr lang="en-US" altLang="zh-CN" sz="2000" dirty="0">
                <a:latin typeface="微软雅黑" panose="00000500000000000000" pitchFamily="34" charset="-122"/>
                <a:ea typeface="微软雅黑" panose="00000500000000000000" pitchFamily="34" charset="-122"/>
                <a:cs typeface="+mn-ea"/>
                <a:sym typeface="+mn-lt"/>
              </a:rPr>
              <a:t>EPC</a:t>
            </a:r>
            <a:r>
              <a:rPr lang="zh-CN" altLang="en-US" sz="2000" dirty="0">
                <a:latin typeface="微软雅黑" panose="00000500000000000000" pitchFamily="34" charset="-122"/>
                <a:ea typeface="微软雅黑" panose="00000500000000000000" pitchFamily="34" charset="-122"/>
                <a:cs typeface="+mn-ea"/>
                <a:sym typeface="+mn-lt"/>
              </a:rPr>
              <a:t>存放的是</a:t>
            </a:r>
            <a:r>
              <a:rPr lang="zh-CN" altLang="en-US" sz="2000" b="1" dirty="0">
                <a:solidFill>
                  <a:srgbClr val="0066FF"/>
                </a:solidFill>
                <a:latin typeface="微软雅黑" panose="00000500000000000000" pitchFamily="34" charset="-122"/>
                <a:ea typeface="微软雅黑" panose="00000500000000000000" pitchFamily="34" charset="-122"/>
                <a:cs typeface="+mn-ea"/>
                <a:sym typeface="+mn-lt"/>
              </a:rPr>
              <a:t>前一条转移指令的地址</a:t>
            </a:r>
            <a:endParaRPr lang="zh-CN" altLang="en-US" sz="2000" b="1" dirty="0">
              <a:solidFill>
                <a:srgbClr val="0066FF"/>
              </a:solidFill>
              <a:latin typeface="微软雅黑" panose="00000500000000000000" pitchFamily="34" charset="-122"/>
              <a:ea typeface="微软雅黑" panose="00000500000000000000" pitchFamily="34" charset="-122"/>
              <a:cs typeface="+mn-ea"/>
              <a:sym typeface="+mn-lt"/>
            </a:endParaRPr>
          </a:p>
        </p:txBody>
      </p:sp>
      <p:pic>
        <p:nvPicPr>
          <p:cNvPr id="2" name="图片 1"/>
          <p:cNvPicPr>
            <a:picLocks noChangeAspect="1"/>
          </p:cNvPicPr>
          <p:nvPr/>
        </p:nvPicPr>
        <p:blipFill>
          <a:blip r:embed="rId1">
            <a:clrChange>
              <a:clrFrom>
                <a:srgbClr val="FFFFFF"/>
              </a:clrFrom>
              <a:clrTo>
                <a:srgbClr val="FFFFFF">
                  <a:alpha val="0"/>
                </a:srgbClr>
              </a:clrTo>
            </a:clrChange>
          </a:blip>
          <a:stretch>
            <a:fillRect/>
          </a:stretch>
        </p:blipFill>
        <p:spPr>
          <a:xfrm>
            <a:off x="707785" y="1559926"/>
            <a:ext cx="10787528" cy="633319"/>
          </a:xfrm>
          <a:prstGeom prst="rect">
            <a:avLst/>
          </a:prstGeom>
        </p:spPr>
      </p:pic>
      <p:sp>
        <p:nvSpPr>
          <p:cNvPr id="8" name="文本框 7"/>
          <p:cNvSpPr txBox="1"/>
          <p:nvPr/>
        </p:nvSpPr>
        <p:spPr>
          <a:xfrm>
            <a:off x="707784" y="6031477"/>
            <a:ext cx="5930522" cy="461665"/>
          </a:xfrm>
          <a:prstGeom prst="rect">
            <a:avLst/>
          </a:prstGeom>
          <a:noFill/>
        </p:spPr>
        <p:txBody>
          <a:bodyPr wrap="square" rtlCol="0">
            <a:spAutoFit/>
          </a:bodyPr>
          <a:lstStyle/>
          <a:p>
            <a:r>
              <a:rPr lang="zh-CN" altLang="en-US" sz="2400" b="1" dirty="0">
                <a:solidFill>
                  <a:srgbClr val="FF0066"/>
                </a:solidFill>
              </a:rPr>
              <a:t>问题</a:t>
            </a:r>
            <a:r>
              <a:rPr lang="en-US" altLang="zh-CN" sz="2400" b="1" dirty="0">
                <a:solidFill>
                  <a:srgbClr val="FF0066"/>
                </a:solidFill>
              </a:rPr>
              <a:t>2</a:t>
            </a:r>
            <a:r>
              <a:rPr lang="zh-CN" altLang="en-US" sz="2400" b="1" dirty="0">
                <a:solidFill>
                  <a:srgbClr val="FF0066"/>
                </a:solidFill>
              </a:rPr>
              <a:t>：为什么</a:t>
            </a:r>
            <a:r>
              <a:rPr lang="en-US" altLang="zh-CN" sz="2400" b="1" dirty="0">
                <a:solidFill>
                  <a:srgbClr val="FF0066"/>
                </a:solidFill>
              </a:rPr>
              <a:t>EPC</a:t>
            </a:r>
            <a:r>
              <a:rPr lang="zh-CN" altLang="en-US" sz="2400" b="1" dirty="0">
                <a:solidFill>
                  <a:srgbClr val="FF0066"/>
                </a:solidFill>
              </a:rPr>
              <a:t>允许通过软件进行更新？</a:t>
            </a:r>
            <a:endParaRPr lang="zh-CN" altLang="en-US" sz="2400" b="1" dirty="0">
              <a:solidFill>
                <a:srgbClr val="FF0066"/>
              </a:solidFill>
            </a:endParaRPr>
          </a:p>
        </p:txBody>
      </p:sp>
      <p:sp>
        <p:nvSpPr>
          <p:cNvPr id="9" name="文本框 8"/>
          <p:cNvSpPr txBox="1"/>
          <p:nvPr/>
        </p:nvSpPr>
        <p:spPr>
          <a:xfrm>
            <a:off x="705806" y="5364477"/>
            <a:ext cx="5932500" cy="461665"/>
          </a:xfrm>
          <a:prstGeom prst="rect">
            <a:avLst/>
          </a:prstGeom>
          <a:noFill/>
        </p:spPr>
        <p:txBody>
          <a:bodyPr wrap="square" rtlCol="0">
            <a:spAutoFit/>
          </a:bodyPr>
          <a:lstStyle/>
          <a:p>
            <a:r>
              <a:rPr lang="zh-CN" altLang="en-US" sz="2400" b="1" dirty="0">
                <a:solidFill>
                  <a:srgbClr val="FF0066"/>
                </a:solidFill>
              </a:rPr>
              <a:t>问题</a:t>
            </a:r>
            <a:r>
              <a:rPr lang="en-US" altLang="zh-CN" sz="2400" b="1" dirty="0">
                <a:solidFill>
                  <a:srgbClr val="FF0066"/>
                </a:solidFill>
              </a:rPr>
              <a:t>1</a:t>
            </a:r>
            <a:r>
              <a:rPr lang="zh-CN" altLang="en-US" sz="2400" b="1" dirty="0">
                <a:solidFill>
                  <a:srgbClr val="FF0066"/>
                </a:solidFill>
              </a:rPr>
              <a:t>：</a:t>
            </a:r>
            <a:r>
              <a:rPr lang="en-US" altLang="zh-CN" sz="2400" b="1" dirty="0">
                <a:solidFill>
                  <a:srgbClr val="FF0066"/>
                </a:solidFill>
              </a:rPr>
              <a:t>EPC</a:t>
            </a:r>
            <a:r>
              <a:rPr lang="zh-CN" altLang="en-US" sz="2400" b="1" dirty="0">
                <a:solidFill>
                  <a:srgbClr val="FF0066"/>
                </a:solidFill>
              </a:rPr>
              <a:t>中存放的是虚地址还是实地址？</a:t>
            </a:r>
            <a:endParaRPr lang="zh-CN" altLang="en-US" sz="2400" b="1" dirty="0">
              <a:solidFill>
                <a:srgbClr val="FF0066"/>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0000500000000000000" pitchFamily="34" charset="-122"/>
                <a:ea typeface="微软雅黑" panose="00000500000000000000" pitchFamily="34" charset="-122"/>
              </a:rPr>
              <a:t>CP0</a:t>
            </a:r>
            <a:r>
              <a:rPr lang="zh-CN" altLang="en-US" sz="4800" dirty="0">
                <a:solidFill>
                  <a:srgbClr val="0066FF"/>
                </a:solidFill>
                <a:latin typeface="微软雅黑" panose="00000500000000000000" pitchFamily="34" charset="-122"/>
                <a:ea typeface="微软雅黑" panose="00000500000000000000" pitchFamily="34" charset="-122"/>
              </a:rPr>
              <a:t>协处理器的设计思路</a:t>
            </a:r>
            <a:endParaRPr lang="zh-CN" altLang="en-US"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4471142" cy="718321"/>
            <a:chOff x="563994" y="278221"/>
            <a:chExt cx="4471142" cy="718320"/>
          </a:xfrm>
        </p:grpSpPr>
        <p:sp>
          <p:nvSpPr>
            <p:cNvPr id="21" name="矩形 20"/>
            <p:cNvSpPr/>
            <p:nvPr/>
          </p:nvSpPr>
          <p:spPr>
            <a:xfrm>
              <a:off x="563994" y="688764"/>
              <a:ext cx="44711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 Access Instructions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协处理器访问指令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707786" y="1981338"/>
            <a:ext cx="10787528" cy="195450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0000500000000000000" pitchFamily="34" charset="-122"/>
                <a:ea typeface="微软雅黑" panose="00000500000000000000" pitchFamily="34" charset="-122"/>
                <a:cs typeface="+mn-ea"/>
                <a:sym typeface="+mn-lt"/>
              </a:rPr>
              <a:t>MFC0</a:t>
            </a:r>
            <a:r>
              <a:rPr lang="zh-CN" altLang="en-US" sz="2800" dirty="0">
                <a:latin typeface="微软雅黑" panose="00000500000000000000" pitchFamily="34" charset="-122"/>
                <a:ea typeface="微软雅黑" panose="00000500000000000000" pitchFamily="34" charset="-122"/>
                <a:cs typeface="+mn-ea"/>
                <a:sym typeface="+mn-lt"/>
              </a:rPr>
              <a:t>：读</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中的寄存器</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0000500000000000000" pitchFamily="34" charset="-122"/>
                <a:ea typeface="微软雅黑" panose="00000500000000000000" pitchFamily="34" charset="-122"/>
                <a:cs typeface="+mn-ea"/>
                <a:sym typeface="+mn-lt"/>
              </a:rPr>
              <a:t>MTC0</a:t>
            </a:r>
            <a:r>
              <a:rPr lang="zh-CN" altLang="en-US" sz="2800" dirty="0">
                <a:latin typeface="微软雅黑" panose="00000500000000000000" pitchFamily="34" charset="-122"/>
                <a:ea typeface="微软雅黑" panose="00000500000000000000" pitchFamily="34" charset="-122"/>
                <a:cs typeface="+mn-ea"/>
                <a:sym typeface="+mn-lt"/>
              </a:rPr>
              <a:t>：写</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中的寄存器</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4471142" cy="718321"/>
            <a:chOff x="563994" y="278221"/>
            <a:chExt cx="4471142" cy="718320"/>
          </a:xfrm>
        </p:grpSpPr>
        <p:sp>
          <p:nvSpPr>
            <p:cNvPr id="21" name="矩形 20"/>
            <p:cNvSpPr/>
            <p:nvPr/>
          </p:nvSpPr>
          <p:spPr>
            <a:xfrm>
              <a:off x="563994" y="688764"/>
              <a:ext cx="44711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Coprocessor Access Instructions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协处理器访问指令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文本框 1"/>
          <p:cNvSpPr txBox="1"/>
          <p:nvPr/>
        </p:nvSpPr>
        <p:spPr>
          <a:xfrm>
            <a:off x="8143652" y="1568445"/>
            <a:ext cx="4657497" cy="1015663"/>
          </a:xfrm>
          <a:prstGeom prst="rect">
            <a:avLst/>
          </a:prstGeom>
          <a:noFill/>
        </p:spPr>
        <p:txBody>
          <a:bodyPr wrap="square" rtlCol="0" anchor="ctr" anchorCtr="0">
            <a:spAutoFit/>
          </a:bodyPr>
          <a:lstStyle/>
          <a:p>
            <a:r>
              <a:rPr lang="zh-CN" altLang="en-US" sz="2000" dirty="0">
                <a:latin typeface="微软雅黑" panose="00000500000000000000" pitchFamily="34" charset="-122"/>
                <a:ea typeface="微软雅黑" panose="00000500000000000000" pitchFamily="34" charset="-122"/>
              </a:rPr>
              <a:t>汇编格式：</a:t>
            </a:r>
            <a:r>
              <a:rPr lang="en-US" altLang="zh-CN" sz="2000" dirty="0">
                <a:latin typeface="微软雅黑" panose="00000500000000000000" pitchFamily="34" charset="-122"/>
                <a:ea typeface="微软雅黑" panose="00000500000000000000" pitchFamily="34" charset="-122"/>
              </a:rPr>
              <a:t>MFC0 rt</a:t>
            </a:r>
            <a:r>
              <a:rPr lang="zh-CN" altLang="en-US"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rd</a:t>
            </a:r>
            <a:endParaRPr lang="en-US" altLang="zh-CN" sz="2000" dirty="0">
              <a:latin typeface="微软雅黑" panose="00000500000000000000" pitchFamily="34" charset="-122"/>
              <a:ea typeface="微软雅黑" panose="00000500000000000000" pitchFamily="34" charset="-122"/>
            </a:endParaRPr>
          </a:p>
          <a:p>
            <a:endParaRPr lang="en-US" altLang="zh-CN" sz="2000" dirty="0">
              <a:latin typeface="微软雅黑" panose="00000500000000000000" pitchFamily="34" charset="-122"/>
              <a:ea typeface="微软雅黑" panose="00000500000000000000" pitchFamily="34" charset="-122"/>
            </a:endParaRPr>
          </a:p>
          <a:p>
            <a:r>
              <a:rPr lang="zh-CN" altLang="en-US" sz="2000" dirty="0">
                <a:latin typeface="微软雅黑" panose="00000500000000000000" pitchFamily="34" charset="-122"/>
                <a:ea typeface="微软雅黑" panose="00000500000000000000" pitchFamily="34" charset="-122"/>
              </a:rPr>
              <a:t>汇编示例：</a:t>
            </a:r>
            <a:r>
              <a:rPr lang="en-US" altLang="zh-CN" sz="2000" dirty="0">
                <a:latin typeface="微软雅黑" panose="00000500000000000000" pitchFamily="34" charset="-122"/>
                <a:ea typeface="微软雅黑" panose="00000500000000000000" pitchFamily="34" charset="-122"/>
              </a:rPr>
              <a:t>MFC0 $s0, $9</a:t>
            </a:r>
            <a:endParaRPr lang="en-US" altLang="zh-CN" sz="2000" dirty="0">
              <a:latin typeface="微软雅黑" panose="00000500000000000000" pitchFamily="34" charset="-122"/>
              <a:ea typeface="微软雅黑" panose="00000500000000000000" pitchFamily="34" charset="-122"/>
            </a:endParaRPr>
          </a:p>
        </p:txBody>
      </p:sp>
      <p:sp>
        <p:nvSpPr>
          <p:cNvPr id="3" name="文本框 2"/>
          <p:cNvSpPr txBox="1"/>
          <p:nvPr/>
        </p:nvSpPr>
        <p:spPr>
          <a:xfrm>
            <a:off x="726883" y="2985291"/>
            <a:ext cx="8196747" cy="428002"/>
          </a:xfrm>
          <a:prstGeom prst="rect">
            <a:avLst/>
          </a:prstGeom>
          <a:noFill/>
        </p:spPr>
        <p:txBody>
          <a:bodyPr wrap="square" rtlCol="0">
            <a:spAutoFit/>
          </a:bodyPr>
          <a:lstStyle/>
          <a:p>
            <a:pPr>
              <a:lnSpc>
                <a:spcPts val="2800"/>
              </a:lnSpc>
            </a:pPr>
            <a:r>
              <a:rPr lang="en-US" altLang="zh-CN" sz="2000" dirty="0">
                <a:latin typeface="微软雅黑" panose="00000500000000000000" pitchFamily="34" charset="-122"/>
                <a:ea typeface="微软雅黑" panose="00000500000000000000" pitchFamily="34" charset="-122"/>
              </a:rPr>
              <a:t>GPR[rt] </a:t>
            </a:r>
            <a:r>
              <a:rPr lang="en-US" altLang="zh-CN" sz="2000" dirty="0">
                <a:latin typeface="微软雅黑" panose="00000500000000000000" pitchFamily="34" charset="-122"/>
                <a:ea typeface="微软雅黑" panose="00000500000000000000" pitchFamily="34" charset="-122"/>
                <a:sym typeface="Wingdings" panose="05000000000000000000" pitchFamily="2" charset="2"/>
              </a:rPr>
              <a:t></a:t>
            </a:r>
            <a:r>
              <a:rPr lang="en-US" altLang="zh-CN" sz="2000" dirty="0">
                <a:latin typeface="微软雅黑" panose="00000500000000000000" pitchFamily="34" charset="-122"/>
                <a:ea typeface="微软雅黑" panose="00000500000000000000" pitchFamily="34" charset="-122"/>
              </a:rPr>
              <a:t> CP0[</a:t>
            </a:r>
            <a:r>
              <a:rPr lang="en-US" altLang="zh-CN" sz="2000" dirty="0" err="1">
                <a:latin typeface="微软雅黑" panose="00000500000000000000" pitchFamily="34" charset="-122"/>
                <a:ea typeface="微软雅黑" panose="00000500000000000000" pitchFamily="34" charset="-122"/>
              </a:rPr>
              <a:t>rd</a:t>
            </a:r>
            <a:r>
              <a:rPr lang="en-US" altLang="zh-CN" sz="2000" dirty="0">
                <a:latin typeface="微软雅黑" panose="00000500000000000000" pitchFamily="34" charset="-122"/>
                <a:ea typeface="微软雅黑" panose="00000500000000000000" pitchFamily="34" charset="-122"/>
              </a:rPr>
              <a:t>]</a:t>
            </a:r>
            <a:endParaRPr lang="en-US" altLang="zh-CN" sz="2000" dirty="0">
              <a:latin typeface="微软雅黑" panose="00000500000000000000" pitchFamily="34" charset="-122"/>
              <a:ea typeface="微软雅黑" panose="00000500000000000000" pitchFamily="34" charset="-122"/>
            </a:endParaRPr>
          </a:p>
        </p:txBody>
      </p:sp>
      <p:pic>
        <p:nvPicPr>
          <p:cNvPr id="5" name="图片 4"/>
          <p:cNvPicPr>
            <a:picLocks noChangeAspect="1"/>
          </p:cNvPicPr>
          <p:nvPr/>
        </p:nvPicPr>
        <p:blipFill>
          <a:blip r:embed="rId1">
            <a:clrChange>
              <a:clrFrom>
                <a:srgbClr val="FFFFFF"/>
              </a:clrFrom>
              <a:clrTo>
                <a:srgbClr val="FFFFFF">
                  <a:alpha val="0"/>
                </a:srgbClr>
              </a:clrTo>
            </a:clrChange>
          </a:blip>
          <a:stretch>
            <a:fillRect/>
          </a:stretch>
        </p:blipFill>
        <p:spPr>
          <a:xfrm>
            <a:off x="810621" y="1522145"/>
            <a:ext cx="7143750" cy="971550"/>
          </a:xfrm>
          <a:prstGeom prst="rect">
            <a:avLst/>
          </a:prstGeom>
        </p:spPr>
      </p:pic>
      <p:sp>
        <p:nvSpPr>
          <p:cNvPr id="10" name="文本框 9"/>
          <p:cNvSpPr txBox="1"/>
          <p:nvPr/>
        </p:nvSpPr>
        <p:spPr>
          <a:xfrm>
            <a:off x="8155527" y="4299765"/>
            <a:ext cx="4036473" cy="1015663"/>
          </a:xfrm>
          <a:prstGeom prst="rect">
            <a:avLst/>
          </a:prstGeom>
          <a:noFill/>
        </p:spPr>
        <p:txBody>
          <a:bodyPr wrap="square" rtlCol="0" anchor="ctr" anchorCtr="0">
            <a:spAutoFit/>
          </a:bodyPr>
          <a:lstStyle/>
          <a:p>
            <a:r>
              <a:rPr lang="zh-CN" altLang="en-US" sz="2000" dirty="0">
                <a:latin typeface="微软雅黑" panose="00000500000000000000" pitchFamily="34" charset="-122"/>
                <a:ea typeface="微软雅黑" panose="00000500000000000000" pitchFamily="34" charset="-122"/>
              </a:rPr>
              <a:t>汇编格式：</a:t>
            </a:r>
            <a:r>
              <a:rPr lang="en-US" altLang="zh-CN" sz="2000" dirty="0">
                <a:latin typeface="微软雅黑" panose="00000500000000000000" pitchFamily="34" charset="-122"/>
                <a:ea typeface="微软雅黑" panose="00000500000000000000" pitchFamily="34" charset="-122"/>
              </a:rPr>
              <a:t>MTC0 rt</a:t>
            </a:r>
            <a:r>
              <a:rPr lang="zh-CN" altLang="en-US"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rd</a:t>
            </a:r>
            <a:endParaRPr lang="en-US" altLang="zh-CN" sz="2000" dirty="0">
              <a:latin typeface="微软雅黑" panose="00000500000000000000" pitchFamily="34" charset="-122"/>
              <a:ea typeface="微软雅黑" panose="00000500000000000000" pitchFamily="34" charset="-122"/>
            </a:endParaRPr>
          </a:p>
          <a:p>
            <a:endParaRPr lang="en-US" altLang="zh-CN" sz="2000" dirty="0">
              <a:latin typeface="微软雅黑" panose="00000500000000000000" pitchFamily="34" charset="-122"/>
              <a:ea typeface="微软雅黑" panose="00000500000000000000" pitchFamily="34" charset="-122"/>
            </a:endParaRPr>
          </a:p>
          <a:p>
            <a:r>
              <a:rPr lang="zh-CN" altLang="en-US" sz="2000" dirty="0">
                <a:latin typeface="微软雅黑" panose="00000500000000000000" pitchFamily="34" charset="-122"/>
                <a:ea typeface="微软雅黑" panose="00000500000000000000" pitchFamily="34" charset="-122"/>
              </a:rPr>
              <a:t>汇编示例：</a:t>
            </a:r>
            <a:r>
              <a:rPr lang="en-US" altLang="zh-CN" sz="2000" dirty="0">
                <a:latin typeface="微软雅黑" panose="00000500000000000000" pitchFamily="34" charset="-122"/>
                <a:ea typeface="微软雅黑" panose="00000500000000000000" pitchFamily="34" charset="-122"/>
              </a:rPr>
              <a:t>MTC0 $s0, $9</a:t>
            </a:r>
            <a:endParaRPr lang="en-US" altLang="zh-CN" sz="2000" dirty="0">
              <a:latin typeface="微软雅黑" panose="00000500000000000000" pitchFamily="34" charset="-122"/>
              <a:ea typeface="微软雅黑" panose="00000500000000000000" pitchFamily="34" charset="-122"/>
            </a:endParaRPr>
          </a:p>
        </p:txBody>
      </p:sp>
      <p:sp>
        <p:nvSpPr>
          <p:cNvPr id="12" name="文本框 11"/>
          <p:cNvSpPr txBox="1"/>
          <p:nvPr/>
        </p:nvSpPr>
        <p:spPr>
          <a:xfrm>
            <a:off x="738758" y="5716611"/>
            <a:ext cx="8196747" cy="428002"/>
          </a:xfrm>
          <a:prstGeom prst="rect">
            <a:avLst/>
          </a:prstGeom>
          <a:noFill/>
        </p:spPr>
        <p:txBody>
          <a:bodyPr wrap="square" rtlCol="0">
            <a:spAutoFit/>
          </a:bodyPr>
          <a:lstStyle/>
          <a:p>
            <a:pPr>
              <a:lnSpc>
                <a:spcPts val="2800"/>
              </a:lnSpc>
            </a:pPr>
            <a:r>
              <a:rPr lang="en-US" altLang="zh-CN" sz="2000" dirty="0">
                <a:latin typeface="微软雅黑" panose="00000500000000000000" pitchFamily="34" charset="-122"/>
                <a:ea typeface="微软雅黑" panose="00000500000000000000" pitchFamily="34" charset="-122"/>
              </a:rPr>
              <a:t>CP0[</a:t>
            </a:r>
            <a:r>
              <a:rPr lang="en-US" altLang="zh-CN" sz="2000" dirty="0" err="1">
                <a:latin typeface="微软雅黑" panose="00000500000000000000" pitchFamily="34" charset="-122"/>
                <a:ea typeface="微软雅黑" panose="00000500000000000000" pitchFamily="34" charset="-122"/>
              </a:rPr>
              <a:t>rd</a:t>
            </a:r>
            <a:r>
              <a:rPr lang="en-US" altLang="zh-CN" sz="2000" dirty="0">
                <a:latin typeface="微软雅黑" panose="00000500000000000000" pitchFamily="34" charset="-122"/>
                <a:ea typeface="微软雅黑" panose="00000500000000000000" pitchFamily="34" charset="-122"/>
              </a:rPr>
              <a:t>] </a:t>
            </a:r>
            <a:r>
              <a:rPr lang="en-US" altLang="zh-CN" sz="2000" dirty="0">
                <a:latin typeface="微软雅黑" panose="00000500000000000000" pitchFamily="34" charset="-122"/>
                <a:ea typeface="微软雅黑" panose="00000500000000000000" pitchFamily="34" charset="-122"/>
                <a:sym typeface="Wingdings" panose="05000000000000000000" pitchFamily="2" charset="2"/>
              </a:rPr>
              <a:t></a:t>
            </a:r>
            <a:r>
              <a:rPr lang="en-US" altLang="zh-CN" sz="2000" dirty="0">
                <a:latin typeface="微软雅黑" panose="00000500000000000000" pitchFamily="34" charset="-122"/>
                <a:ea typeface="微软雅黑" panose="00000500000000000000" pitchFamily="34" charset="-122"/>
              </a:rPr>
              <a:t> GPR[rt]</a:t>
            </a:r>
            <a:endParaRPr lang="en-US" altLang="zh-CN" sz="2000" dirty="0">
              <a:latin typeface="微软雅黑" panose="00000500000000000000" pitchFamily="34" charset="-122"/>
              <a:ea typeface="微软雅黑" panose="00000500000000000000" pitchFamily="34" charset="-122"/>
            </a:endParaRPr>
          </a:p>
        </p:txBody>
      </p:sp>
      <p:pic>
        <p:nvPicPr>
          <p:cNvPr id="14" name="图片 13"/>
          <p:cNvPicPr>
            <a:picLocks noChangeAspect="1"/>
          </p:cNvPicPr>
          <p:nvPr/>
        </p:nvPicPr>
        <p:blipFill>
          <a:blip r:embed="rId2">
            <a:clrChange>
              <a:clrFrom>
                <a:srgbClr val="FFFFFF"/>
              </a:clrFrom>
              <a:clrTo>
                <a:srgbClr val="FFFFFF">
                  <a:alpha val="0"/>
                </a:srgbClr>
              </a:clrTo>
            </a:clrChange>
          </a:blip>
          <a:stretch>
            <a:fillRect/>
          </a:stretch>
        </p:blipFill>
        <p:spPr>
          <a:xfrm>
            <a:off x="750333" y="4246604"/>
            <a:ext cx="7191375" cy="962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7399701" cy="718321"/>
            <a:chOff x="563994" y="278221"/>
            <a:chExt cx="7399701" cy="718320"/>
          </a:xfrm>
        </p:grpSpPr>
        <p:sp>
          <p:nvSpPr>
            <p:cNvPr id="21" name="矩形 20"/>
            <p:cNvSpPr/>
            <p:nvPr/>
          </p:nvSpPr>
          <p:spPr>
            <a:xfrm>
              <a:off x="563994" y="688764"/>
              <a:ext cx="339048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Design Idea of MFC0</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76621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MFC0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的设计思路（参照</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MFLO</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MFHI</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42896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在</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执行阶段</a:t>
            </a:r>
            <a:r>
              <a:rPr lang="zh-CN" altLang="en-US" sz="2800" dirty="0">
                <a:latin typeface="微软雅黑" panose="00000500000000000000" pitchFamily="34" charset="-122"/>
                <a:ea typeface="微软雅黑" panose="00000500000000000000" pitchFamily="34" charset="-122"/>
                <a:cs typeface="+mn-ea"/>
                <a:sym typeface="+mn-lt"/>
              </a:rPr>
              <a:t>获取</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中指定寄存器的值，作为</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待写入目的寄存器</a:t>
            </a:r>
            <a:r>
              <a:rPr lang="zh-CN" altLang="en-US" sz="2800" dirty="0">
                <a:latin typeface="微软雅黑" panose="00000500000000000000" pitchFamily="34" charset="-122"/>
                <a:ea typeface="微软雅黑" panose="00000500000000000000" pitchFamily="34" charset="-122"/>
                <a:cs typeface="+mn-ea"/>
                <a:sym typeface="+mn-lt"/>
              </a:rPr>
              <a:t>的数据，并将其与</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目的寄存器的索引</a:t>
            </a:r>
            <a:r>
              <a:rPr lang="zh-CN" altLang="en-US" sz="2800" dirty="0">
                <a:latin typeface="微软雅黑" panose="00000500000000000000" pitchFamily="34" charset="-122"/>
                <a:ea typeface="微软雅黑" panose="00000500000000000000" pitchFamily="34" charset="-122"/>
                <a:cs typeface="+mn-ea"/>
                <a:sym typeface="+mn-lt"/>
              </a:rPr>
              <a:t>和</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通用寄存器堆写使能信号</a:t>
            </a:r>
            <a:r>
              <a:rPr lang="zh-CN" altLang="en-US" sz="2800" dirty="0">
                <a:latin typeface="微软雅黑" panose="00000500000000000000" pitchFamily="34" charset="-122"/>
                <a:ea typeface="微软雅黑" panose="00000500000000000000" pitchFamily="34" charset="-122"/>
                <a:cs typeface="+mn-ea"/>
                <a:sym typeface="+mn-lt"/>
              </a:rPr>
              <a:t>一起传递到访存阶段。</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访存阶段再将这些信息传递到写回阶段。</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写回阶段依据这些信息修改由指令字中</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rt</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800" dirty="0">
                <a:latin typeface="微软雅黑" panose="00000500000000000000" pitchFamily="34" charset="-122"/>
                <a:ea typeface="微软雅黑" panose="00000500000000000000" pitchFamily="34" charset="-122"/>
                <a:cs typeface="+mn-ea"/>
                <a:sym typeface="+mn-lt"/>
              </a:rPr>
              <a:t>确定的通用寄存器的值。</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7452601" cy="718321"/>
            <a:chOff x="563994" y="278221"/>
            <a:chExt cx="7452601" cy="718320"/>
          </a:xfrm>
        </p:grpSpPr>
        <p:sp>
          <p:nvSpPr>
            <p:cNvPr id="21" name="矩形 20"/>
            <p:cNvSpPr/>
            <p:nvPr/>
          </p:nvSpPr>
          <p:spPr>
            <a:xfrm>
              <a:off x="563994" y="688764"/>
              <a:ext cx="339048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Design Idea of MTC0</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81911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MTC0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的设计思路（参照</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MTLO</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a:t>
              </a:r>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MTHI</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355872"/>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译码阶段根据指令读出由指令字中</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rt</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800" dirty="0">
                <a:latin typeface="微软雅黑" panose="00000500000000000000" pitchFamily="34" charset="-122"/>
                <a:ea typeface="微软雅黑" panose="00000500000000000000" pitchFamily="34" charset="-122"/>
                <a:cs typeface="+mn-ea"/>
                <a:sym typeface="+mn-lt"/>
              </a:rPr>
              <a:t>确定的通用寄存器中的值。</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在</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执行阶段将待写入</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CP0</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寄存器的值</a:t>
            </a:r>
            <a:r>
              <a:rPr lang="zh-CN" altLang="en-US" sz="2800" dirty="0">
                <a:latin typeface="微软雅黑" panose="00000500000000000000" pitchFamily="34" charset="-122"/>
                <a:ea typeface="微软雅黑" panose="00000500000000000000" pitchFamily="34" charset="-122"/>
                <a:cs typeface="+mn-ea"/>
                <a:sym typeface="+mn-lt"/>
              </a:rPr>
              <a:t>与地址、写使能等信息传递到访存阶段。</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访存阶段再将这些信息传递到写回阶段。</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写回阶段依据这些信息修改由指令字中的</a:t>
            </a:r>
            <a:r>
              <a:rPr lang="en-US" altLang="zh-CN" sz="2800" dirty="0" err="1">
                <a:solidFill>
                  <a:srgbClr val="0066FF"/>
                </a:solidFill>
                <a:latin typeface="微软雅黑" panose="00000500000000000000" pitchFamily="34" charset="-122"/>
                <a:ea typeface="微软雅黑" panose="00000500000000000000" pitchFamily="34" charset="-122"/>
                <a:cs typeface="+mn-ea"/>
                <a:sym typeface="+mn-lt"/>
              </a:rPr>
              <a:t>rd</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字段</a:t>
            </a:r>
            <a:r>
              <a:rPr lang="zh-CN" altLang="en-US" sz="2800" dirty="0">
                <a:latin typeface="微软雅黑" panose="00000500000000000000" pitchFamily="34" charset="-122"/>
                <a:ea typeface="微软雅黑" panose="00000500000000000000" pitchFamily="34" charset="-122"/>
                <a:cs typeface="+mn-ea"/>
                <a:sym typeface="+mn-lt"/>
              </a:rPr>
              <a:t>确定的</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中的相应寄存器的值。</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4673022" cy="718321"/>
            <a:chOff x="563994" y="278221"/>
            <a:chExt cx="4673022" cy="718320"/>
          </a:xfrm>
        </p:grpSpPr>
        <p:sp>
          <p:nvSpPr>
            <p:cNvPr id="21" name="矩形 20"/>
            <p:cNvSpPr/>
            <p:nvPr/>
          </p:nvSpPr>
          <p:spPr>
            <a:xfrm>
              <a:off x="563994" y="688764"/>
              <a:ext cx="467302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Data Dependency of CP0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90183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寄存器的数据相关</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p:cNvPicPr>
            <a:picLocks noChangeAspect="1"/>
          </p:cNvPicPr>
          <p:nvPr/>
        </p:nvPicPr>
        <p:blipFill>
          <a:blip r:embed="rId1"/>
          <a:stretch>
            <a:fillRect/>
          </a:stretch>
        </p:blipFill>
        <p:spPr>
          <a:xfrm>
            <a:off x="1197486" y="1407090"/>
            <a:ext cx="9762470" cy="2813000"/>
          </a:xfrm>
          <a:prstGeom prst="rect">
            <a:avLst/>
          </a:prstGeom>
        </p:spPr>
      </p:pic>
      <p:sp>
        <p:nvSpPr>
          <p:cNvPr id="3" name="文本框 2"/>
          <p:cNvSpPr txBox="1"/>
          <p:nvPr/>
        </p:nvSpPr>
        <p:spPr>
          <a:xfrm>
            <a:off x="1221235" y="4885614"/>
            <a:ext cx="9762471" cy="461665"/>
          </a:xfrm>
          <a:prstGeom prst="rect">
            <a:avLst/>
          </a:prstGeom>
          <a:solidFill>
            <a:srgbClr val="FFFF00"/>
          </a:solidFill>
        </p:spPr>
        <p:txBody>
          <a:bodyPr wrap="square" rtlCol="0">
            <a:spAutoFit/>
          </a:bodyPr>
          <a:lstStyle/>
          <a:p>
            <a:r>
              <a:rPr lang="zh-CN" altLang="en-US" sz="2400" dirty="0">
                <a:latin typeface="微软雅黑" panose="00000500000000000000" pitchFamily="34" charset="-122"/>
                <a:ea typeface="微软雅黑" panose="00000500000000000000" pitchFamily="34" charset="-122"/>
              </a:rPr>
              <a:t>定向前推：将访存、写回阶段对</a:t>
            </a:r>
            <a:r>
              <a:rPr lang="en-US" altLang="zh-CN" sz="2400" dirty="0">
                <a:latin typeface="微软雅黑" panose="00000500000000000000" pitchFamily="34" charset="-122"/>
                <a:ea typeface="微软雅黑" panose="00000500000000000000" pitchFamily="34" charset="-122"/>
              </a:rPr>
              <a:t>CP0</a:t>
            </a:r>
            <a:r>
              <a:rPr lang="zh-CN" altLang="en-US" sz="2400" dirty="0">
                <a:latin typeface="微软雅黑" panose="00000500000000000000" pitchFamily="34" charset="-122"/>
                <a:ea typeface="微软雅黑" panose="00000500000000000000" pitchFamily="34" charset="-122"/>
              </a:rPr>
              <a:t>中寄存器的写信息前推到执行阶段。</a:t>
            </a:r>
            <a:endParaRPr lang="zh-CN" altLang="en-US" sz="2400" dirty="0">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1069845"/>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0000500000000000000" pitchFamily="34" charset="-122"/>
                <a:ea typeface="微软雅黑" panose="00000500000000000000" pitchFamily="34" charset="-122"/>
              </a:rPr>
              <a:t>异常的基本概念</a:t>
            </a:r>
            <a:endParaRPr lang="zh-CN" altLang="en-US"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1069845"/>
          </a:xfrm>
          <a:prstGeom prst="rect">
            <a:avLst/>
          </a:prstGeom>
          <a:noFill/>
        </p:spPr>
        <p:txBody>
          <a:bodyPr wrap="square" rtlCol="0">
            <a:spAutoFit/>
          </a:bodyPr>
          <a:lstStyle/>
          <a:p>
            <a:pPr algn="ctr">
              <a:lnSpc>
                <a:spcPct val="150000"/>
              </a:lnSpc>
            </a:pPr>
            <a:r>
              <a:rPr lang="en-US" altLang="zh-CN" sz="4800" dirty="0" err="1">
                <a:solidFill>
                  <a:srgbClr val="0066FF"/>
                </a:solidFill>
                <a:latin typeface="微软雅黑" panose="00000500000000000000" pitchFamily="34" charset="-122"/>
                <a:ea typeface="微软雅黑" panose="00000500000000000000" pitchFamily="34" charset="-122"/>
              </a:rPr>
              <a:t>MiniMIPS32</a:t>
            </a:r>
            <a:r>
              <a:rPr lang="zh-CN" altLang="en-US" sz="4800" dirty="0">
                <a:solidFill>
                  <a:srgbClr val="0066FF"/>
                </a:solidFill>
                <a:latin typeface="微软雅黑" panose="00000500000000000000" pitchFamily="34" charset="-122"/>
                <a:ea typeface="微软雅黑" panose="00000500000000000000" pitchFamily="34" charset="-122"/>
              </a:rPr>
              <a:t>处理器中的异常处理</a:t>
            </a:r>
            <a:endParaRPr lang="en-US" altLang="zh-CN"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3176731" cy="730196"/>
            <a:chOff x="563994" y="278221"/>
            <a:chExt cx="3176731" cy="730195"/>
          </a:xfrm>
        </p:grpSpPr>
        <p:sp>
          <p:nvSpPr>
            <p:cNvPr id="21" name="矩形 20"/>
            <p:cNvSpPr/>
            <p:nvPr/>
          </p:nvSpPr>
          <p:spPr>
            <a:xfrm>
              <a:off x="563994" y="700639"/>
              <a:ext cx="317673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Precise Exception</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精确异常</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3247877"/>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当一个异常发生，程序的正常执行被中断，对于基于流水线技术的处理器将会有若干条指令处于流水线的不同阶段。此时，处理器会转移到异常处理程序去执行，异常处理结束后返回原程序继续执行。因此希望对于发生异常的指令和它后面的指令，就好像什么都没有发生一样，这就被称为</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精确异常</a:t>
            </a:r>
            <a:r>
              <a:rPr lang="zh-CN" altLang="en-US" sz="2800" dirty="0">
                <a:latin typeface="微软雅黑" panose="00000500000000000000" pitchFamily="34" charset="-122"/>
                <a:ea typeface="微软雅黑" panose="00000500000000000000" pitchFamily="34" charset="-122"/>
                <a:cs typeface="+mn-ea"/>
                <a:sym typeface="+mn-lt"/>
              </a:rPr>
              <a:t>。</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3176731" cy="730196"/>
            <a:chOff x="563994" y="278221"/>
            <a:chExt cx="3176731" cy="730195"/>
          </a:xfrm>
        </p:grpSpPr>
        <p:sp>
          <p:nvSpPr>
            <p:cNvPr id="21" name="矩形 20"/>
            <p:cNvSpPr/>
            <p:nvPr/>
          </p:nvSpPr>
          <p:spPr>
            <a:xfrm>
              <a:off x="563994" y="700639"/>
              <a:ext cx="317673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Precise Exception</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精确异常</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7" name="图片 6"/>
          <p:cNvPicPr>
            <a:picLocks noChangeAspect="1"/>
          </p:cNvPicPr>
          <p:nvPr/>
        </p:nvPicPr>
        <p:blipFill>
          <a:blip r:embed="rId1"/>
          <a:stretch>
            <a:fillRect/>
          </a:stretch>
        </p:blipFill>
        <p:spPr>
          <a:xfrm>
            <a:off x="777884" y="1398681"/>
            <a:ext cx="10644399" cy="4306621"/>
          </a:xfrm>
          <a:prstGeom prst="rect">
            <a:avLst/>
          </a:prstGeom>
        </p:spPr>
      </p:pic>
      <p:sp>
        <p:nvSpPr>
          <p:cNvPr id="8" name="矩形 7"/>
          <p:cNvSpPr/>
          <p:nvPr/>
        </p:nvSpPr>
        <p:spPr>
          <a:xfrm>
            <a:off x="859165" y="3348182"/>
            <a:ext cx="2087235" cy="39624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874" y="2966680"/>
            <a:ext cx="1870929" cy="338554"/>
          </a:xfrm>
          <a:prstGeom prst="rect">
            <a:avLst/>
          </a:prstGeom>
          <a:solidFill>
            <a:srgbClr val="FFFF00"/>
          </a:solidFill>
        </p:spPr>
        <p:txBody>
          <a:bodyPr wrap="square" rtlCol="0">
            <a:spAutoFit/>
          </a:bodyPr>
          <a:lstStyle/>
          <a:p>
            <a:r>
              <a:rPr lang="en-US" altLang="zh-CN" sz="1600" dirty="0">
                <a:latin typeface="微软雅黑" panose="00000500000000000000" pitchFamily="34" charset="-122"/>
                <a:ea typeface="微软雅黑" panose="00000500000000000000" pitchFamily="34" charset="-122"/>
              </a:rPr>
              <a:t>Exception Victim</a:t>
            </a:r>
            <a:endParaRPr lang="zh-CN" altLang="en-US" sz="1600" dirty="0">
              <a:latin typeface="微软雅黑" panose="00000500000000000000" pitchFamily="34" charset="-122"/>
              <a:ea typeface="微软雅黑" panose="00000500000000000000" pitchFamily="34" charset="-122"/>
            </a:endParaRPr>
          </a:p>
        </p:txBody>
      </p:sp>
      <p:cxnSp>
        <p:nvCxnSpPr>
          <p:cNvPr id="10" name="直接连接符 9"/>
          <p:cNvCxnSpPr/>
          <p:nvPr/>
        </p:nvCxnSpPr>
        <p:spPr>
          <a:xfrm>
            <a:off x="4775200" y="4404822"/>
            <a:ext cx="657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058955" y="1696732"/>
            <a:ext cx="1120671" cy="338554"/>
          </a:xfrm>
          <a:prstGeom prst="rect">
            <a:avLst/>
          </a:prstGeom>
          <a:solidFill>
            <a:srgbClr val="00B0F0"/>
          </a:solidFill>
        </p:spPr>
        <p:txBody>
          <a:bodyPr wrap="square" rtlCol="0">
            <a:spAutoFit/>
          </a:bodyPr>
          <a:lstStyle/>
          <a:p>
            <a:pPr algn="ctr"/>
            <a:r>
              <a:rPr lang="zh-CN" altLang="en-US" sz="1600" dirty="0">
                <a:latin typeface="微软雅黑" panose="00000500000000000000" pitchFamily="34" charset="-122"/>
                <a:ea typeface="微软雅黑" panose="00000500000000000000" pitchFamily="34" charset="-122"/>
              </a:rPr>
              <a:t>执行完毕</a:t>
            </a:r>
            <a:endParaRPr lang="zh-CN" altLang="en-US" sz="1600" dirty="0">
              <a:latin typeface="微软雅黑" panose="00000500000000000000" pitchFamily="34" charset="-122"/>
              <a:ea typeface="微软雅黑" panose="00000500000000000000" pitchFamily="34" charset="-122"/>
            </a:endParaRPr>
          </a:p>
        </p:txBody>
      </p:sp>
      <p:sp>
        <p:nvSpPr>
          <p:cNvPr id="12" name="文本框 11"/>
          <p:cNvSpPr txBox="1"/>
          <p:nvPr/>
        </p:nvSpPr>
        <p:spPr>
          <a:xfrm>
            <a:off x="8940800" y="2531314"/>
            <a:ext cx="1120671" cy="338554"/>
          </a:xfrm>
          <a:prstGeom prst="rect">
            <a:avLst/>
          </a:prstGeom>
          <a:solidFill>
            <a:srgbClr val="00B0F0"/>
          </a:solidFill>
        </p:spPr>
        <p:txBody>
          <a:bodyPr wrap="square" rtlCol="0">
            <a:spAutoFit/>
          </a:bodyPr>
          <a:lstStyle/>
          <a:p>
            <a:pPr algn="ctr"/>
            <a:r>
              <a:rPr lang="zh-CN" altLang="en-US" sz="1600" dirty="0">
                <a:latin typeface="微软雅黑" panose="00000500000000000000" pitchFamily="34" charset="-122"/>
                <a:ea typeface="微软雅黑" panose="00000500000000000000" pitchFamily="34" charset="-122"/>
              </a:rPr>
              <a:t>执行完毕</a:t>
            </a:r>
            <a:endParaRPr lang="zh-CN" altLang="en-US" sz="1600" dirty="0">
              <a:latin typeface="微软雅黑" panose="00000500000000000000" pitchFamily="34" charset="-122"/>
              <a:ea typeface="微软雅黑" panose="00000500000000000000" pitchFamily="34" charset="-122"/>
            </a:endParaRPr>
          </a:p>
        </p:txBody>
      </p:sp>
      <p:cxnSp>
        <p:nvCxnSpPr>
          <p:cNvPr id="13" name="直接连接符 12"/>
          <p:cNvCxnSpPr/>
          <p:nvPr/>
        </p:nvCxnSpPr>
        <p:spPr>
          <a:xfrm>
            <a:off x="4782460" y="3541224"/>
            <a:ext cx="6578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6264316" cy="730196"/>
            <a:chOff x="563994" y="278221"/>
            <a:chExt cx="6264316" cy="730195"/>
          </a:xfrm>
        </p:grpSpPr>
        <p:sp>
          <p:nvSpPr>
            <p:cNvPr id="21" name="矩形 20"/>
            <p:cNvSpPr/>
            <p:nvPr/>
          </p:nvSpPr>
          <p:spPr>
            <a:xfrm>
              <a:off x="563994" y="700639"/>
              <a:ext cx="626431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Condition of Precise Exception Implementation</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359059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实现精确异常的条件</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p:cNvSpPr/>
          <p:nvPr/>
        </p:nvSpPr>
        <p:spPr>
          <a:xfrm>
            <a:off x="517781" y="1518202"/>
            <a:ext cx="11167539" cy="662554"/>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按指令执行的顺序处理异常，而不是按异常发生的顺序处理异常。</a:t>
            </a:r>
            <a:endParaRPr lang="zh-CN" altLang="en-US" sz="2800" dirty="0">
              <a:latin typeface="微软雅黑" panose="00000500000000000000" pitchFamily="34" charset="-122"/>
              <a:ea typeface="微软雅黑" panose="00000500000000000000" pitchFamily="34" charset="-122"/>
              <a:cs typeface="+mn-ea"/>
              <a:sym typeface="+mn-lt"/>
            </a:endParaRPr>
          </a:p>
        </p:txBody>
      </p:sp>
      <p:pic>
        <p:nvPicPr>
          <p:cNvPr id="14" name="图片 13"/>
          <p:cNvPicPr>
            <a:picLocks noChangeAspect="1"/>
          </p:cNvPicPr>
          <p:nvPr/>
        </p:nvPicPr>
        <p:blipFill>
          <a:blip r:embed="rId1"/>
          <a:stretch>
            <a:fillRect/>
          </a:stretch>
        </p:blipFill>
        <p:spPr>
          <a:xfrm>
            <a:off x="523884" y="2667162"/>
            <a:ext cx="11142441" cy="3667401"/>
          </a:xfrm>
          <a:prstGeom prst="rect">
            <a:avLst/>
          </a:prstGeom>
        </p:spPr>
      </p:pic>
      <p:sp>
        <p:nvSpPr>
          <p:cNvPr id="15" name="文本框 14"/>
          <p:cNvSpPr txBox="1"/>
          <p:nvPr/>
        </p:nvSpPr>
        <p:spPr>
          <a:xfrm>
            <a:off x="8239760" y="4749604"/>
            <a:ext cx="2661920" cy="400110"/>
          </a:xfrm>
          <a:prstGeom prst="rect">
            <a:avLst/>
          </a:prstGeom>
          <a:solidFill>
            <a:srgbClr val="FFFF00"/>
          </a:solidFill>
        </p:spPr>
        <p:txBody>
          <a:bodyPr wrap="square" rtlCol="0">
            <a:spAutoFit/>
          </a:bodyPr>
          <a:lstStyle/>
          <a:p>
            <a:pPr algn="ctr"/>
            <a:r>
              <a:rPr lang="zh-CN" altLang="en-US" sz="2000" dirty="0">
                <a:latin typeface="微软雅黑" panose="00000500000000000000" pitchFamily="34" charset="-122"/>
                <a:ea typeface="微软雅黑" panose="00000500000000000000" pitchFamily="34" charset="-122"/>
              </a:rPr>
              <a:t>在访存阶段处理异常</a:t>
            </a:r>
            <a:endParaRPr lang="zh-CN" altLang="en-US" sz="2000" dirty="0">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6766259" cy="718321"/>
            <a:chOff x="563994" y="278221"/>
            <a:chExt cx="6766259" cy="718320"/>
          </a:xfrm>
        </p:grpSpPr>
        <p:sp>
          <p:nvSpPr>
            <p:cNvPr id="21" name="矩形 20"/>
            <p:cNvSpPr/>
            <p:nvPr/>
          </p:nvSpPr>
          <p:spPr>
            <a:xfrm>
              <a:off x="563994" y="688764"/>
              <a:ext cx="543304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Priority of MiniMIPS32 Processor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132769"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处理器中的异常优先级</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p:cNvGraphicFramePr>
            <a:graphicFrameLocks noGrp="1"/>
          </p:cNvGraphicFramePr>
          <p:nvPr/>
        </p:nvGraphicFramePr>
        <p:xfrm>
          <a:off x="1066800" y="1562155"/>
          <a:ext cx="10068560" cy="4054872"/>
        </p:xfrm>
        <a:graphic>
          <a:graphicData uri="http://schemas.openxmlformats.org/drawingml/2006/table">
            <a:tbl>
              <a:tblPr firstRow="1" bandRow="1">
                <a:tableStyleId>{5C22544A-7EE6-4342-B048-85BDC9FD1C3A}</a:tableStyleId>
              </a:tblPr>
              <a:tblGrid>
                <a:gridCol w="5975268"/>
                <a:gridCol w="4093292"/>
              </a:tblGrid>
              <a:tr h="675812">
                <a:tc>
                  <a:txBody>
                    <a:bodyPr/>
                    <a:lstStyle/>
                    <a:p>
                      <a:pPr algn="ctr"/>
                      <a:r>
                        <a:rPr lang="zh-CN" altLang="en-US" sz="2400" dirty="0">
                          <a:latin typeface="微软雅黑" panose="00000500000000000000" pitchFamily="34" charset="-122"/>
                          <a:ea typeface="微软雅黑" panose="00000500000000000000" pitchFamily="34" charset="-122"/>
                        </a:rPr>
                        <a:t>异常</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类型</a:t>
                      </a:r>
                      <a:endParaRPr lang="zh-CN" altLang="en-US" sz="2400" dirty="0">
                        <a:latin typeface="微软雅黑" panose="00000500000000000000" pitchFamily="34" charset="-122"/>
                        <a:ea typeface="微软雅黑" panose="00000500000000000000" pitchFamily="34" charset="-122"/>
                      </a:endParaRPr>
                    </a:p>
                  </a:txBody>
                  <a:tcPr anchor="ctr"/>
                </a:tc>
              </a:tr>
              <a:tr h="675812">
                <a:tc>
                  <a:txBody>
                    <a:bodyPr/>
                    <a:lstStyle/>
                    <a:p>
                      <a:pPr algn="ctr"/>
                      <a:r>
                        <a:rPr lang="zh-CN" altLang="en-US" sz="2400" dirty="0">
                          <a:latin typeface="微软雅黑" panose="00000500000000000000" pitchFamily="34" charset="-122"/>
                          <a:ea typeface="微软雅黑" panose="00000500000000000000" pitchFamily="34" charset="-122"/>
                        </a:rPr>
                        <a:t>中断</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异步</a:t>
                      </a:r>
                      <a:endParaRPr lang="zh-CN" altLang="en-US" sz="2400" dirty="0">
                        <a:latin typeface="微软雅黑" panose="00000500000000000000" pitchFamily="34" charset="-122"/>
                        <a:ea typeface="微软雅黑" panose="00000500000000000000" pitchFamily="34" charset="-122"/>
                      </a:endParaRPr>
                    </a:p>
                  </a:txBody>
                  <a:tcPr anchor="ctr"/>
                </a:tc>
              </a:tr>
              <a:tr h="675812">
                <a:tc>
                  <a:txBody>
                    <a:bodyPr/>
                    <a:lstStyle/>
                    <a:p>
                      <a:pPr algn="ctr"/>
                      <a:r>
                        <a:rPr lang="zh-CN" altLang="en-US" sz="2400" dirty="0">
                          <a:latin typeface="微软雅黑" panose="00000500000000000000" pitchFamily="34" charset="-122"/>
                          <a:ea typeface="微软雅黑" panose="00000500000000000000" pitchFamily="34" charset="-122"/>
                        </a:rPr>
                        <a:t>地址错误异常（取指）</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dirty="0">
                          <a:latin typeface="微软雅黑" panose="00000500000000000000" pitchFamily="34" charset="-122"/>
                          <a:ea typeface="微软雅黑" panose="00000500000000000000" pitchFamily="34" charset="-122"/>
                        </a:rPr>
                        <a:t>同步</a:t>
                      </a:r>
                      <a:endParaRPr lang="zh-CN" altLang="en-US" sz="2400" dirty="0">
                        <a:latin typeface="微软雅黑" panose="00000500000000000000" pitchFamily="34" charset="-122"/>
                        <a:ea typeface="微软雅黑" panose="00000500000000000000" pitchFamily="34" charset="-122"/>
                      </a:endParaRPr>
                    </a:p>
                  </a:txBody>
                  <a:tcPr anchor="ctr"/>
                </a:tc>
              </a:tr>
              <a:tr h="675812">
                <a:tc>
                  <a:txBody>
                    <a:bodyPr/>
                    <a:lstStyle/>
                    <a:p>
                      <a:pPr algn="ctr"/>
                      <a:r>
                        <a:rPr lang="zh-CN" altLang="en-US" sz="2400" dirty="0">
                          <a:latin typeface="微软雅黑" panose="00000500000000000000" pitchFamily="34" charset="-122"/>
                          <a:ea typeface="微软雅黑" panose="00000500000000000000" pitchFamily="34" charset="-122"/>
                        </a:rPr>
                        <a:t>保留指令异常</a:t>
                      </a:r>
                      <a:endParaRPr lang="zh-CN" altLang="en-US" sz="24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400" kern="1200" dirty="0">
                          <a:solidFill>
                            <a:schemeClr val="dk1"/>
                          </a:solidFill>
                          <a:latin typeface="微软雅黑" panose="00000500000000000000" pitchFamily="34" charset="-122"/>
                          <a:ea typeface="微软雅黑" panose="00000500000000000000" pitchFamily="34" charset="-122"/>
                          <a:cs typeface="+mn-cs"/>
                        </a:rPr>
                        <a:t>同步</a:t>
                      </a:r>
                      <a:endParaRPr lang="zh-CN" altLang="en-US" sz="2400" dirty="0">
                        <a:latin typeface="微软雅黑" panose="00000500000000000000" pitchFamily="34" charset="-122"/>
                        <a:ea typeface="微软雅黑" panose="00000500000000000000" pitchFamily="34" charset="-122"/>
                      </a:endParaRPr>
                    </a:p>
                  </a:txBody>
                  <a:tcPr anchor="ctr"/>
                </a:tc>
              </a:tr>
              <a:tr h="675812">
                <a:tc>
                  <a:txBody>
                    <a:bodyPr/>
                    <a:lstStyle/>
                    <a:p>
                      <a:pPr marL="0" algn="ctr" defTabSz="914400" rtl="0" eaLnBrk="1" latinLnBrk="0" hangingPunct="1"/>
                      <a:r>
                        <a:rPr lang="zh-CN" altLang="en-US" sz="2400" kern="1200" dirty="0">
                          <a:solidFill>
                            <a:schemeClr val="dk1"/>
                          </a:solidFill>
                          <a:latin typeface="微软雅黑" panose="00000500000000000000" pitchFamily="34" charset="-122"/>
                          <a:ea typeface="微软雅黑" panose="00000500000000000000" pitchFamily="34" charset="-122"/>
                          <a:cs typeface="+mn-cs"/>
                        </a:rPr>
                        <a:t>整数溢出异常、系统调用异常、断点异常</a:t>
                      </a:r>
                      <a:endParaRPr lang="zh-CN" altLang="en-US" sz="2400" kern="1200" dirty="0">
                        <a:solidFill>
                          <a:schemeClr val="dk1"/>
                        </a:solidFill>
                        <a:latin typeface="微软雅黑" panose="00000500000000000000" pitchFamily="34" charset="-122"/>
                        <a:ea typeface="微软雅黑" panose="00000500000000000000" pitchFamily="34" charset="-122"/>
                        <a:cs typeface="+mn-cs"/>
                      </a:endParaRPr>
                    </a:p>
                  </a:txBody>
                  <a:tcPr anchor="ctr"/>
                </a:tc>
                <a:tc>
                  <a:txBody>
                    <a:bodyPr/>
                    <a:lstStyle/>
                    <a:p>
                      <a:pPr algn="ctr"/>
                      <a:r>
                        <a:rPr lang="zh-CN" altLang="en-US" sz="2400" kern="1200" dirty="0">
                          <a:solidFill>
                            <a:schemeClr val="dk1"/>
                          </a:solidFill>
                          <a:latin typeface="微软雅黑" panose="00000500000000000000" pitchFamily="34" charset="-122"/>
                          <a:ea typeface="微软雅黑" panose="00000500000000000000" pitchFamily="34" charset="-122"/>
                          <a:cs typeface="+mn-cs"/>
                        </a:rPr>
                        <a:t>同步</a:t>
                      </a:r>
                      <a:endParaRPr lang="zh-CN" altLang="en-US" sz="2400" dirty="0">
                        <a:latin typeface="微软雅黑" panose="00000500000000000000" pitchFamily="34" charset="-122"/>
                        <a:ea typeface="微软雅黑" panose="00000500000000000000" pitchFamily="34" charset="-122"/>
                      </a:endParaRPr>
                    </a:p>
                  </a:txBody>
                  <a:tcPr anchor="ctr"/>
                </a:tc>
              </a:tr>
              <a:tr h="67581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kern="1200" dirty="0">
                          <a:solidFill>
                            <a:schemeClr val="dk1"/>
                          </a:solidFill>
                          <a:latin typeface="微软雅黑" panose="00000500000000000000" pitchFamily="34" charset="-122"/>
                          <a:ea typeface="微软雅黑" panose="00000500000000000000" pitchFamily="34" charset="-122"/>
                          <a:cs typeface="+mn-cs"/>
                        </a:rPr>
                        <a:t>地址错误异常（数据访问）</a:t>
                      </a:r>
                      <a:endParaRPr lang="zh-CN" altLang="en-US" sz="2400" kern="1200" dirty="0">
                        <a:solidFill>
                          <a:schemeClr val="dk1"/>
                        </a:solidFill>
                        <a:latin typeface="微软雅黑" panose="00000500000000000000" pitchFamily="34" charset="-122"/>
                        <a:ea typeface="微软雅黑" panose="00000500000000000000" pitchFamily="34" charset="-122"/>
                        <a:cs typeface="+mn-cs"/>
                      </a:endParaRPr>
                    </a:p>
                  </a:txBody>
                  <a:tcPr anchor="ctr"/>
                </a:tc>
                <a:tc>
                  <a:txBody>
                    <a:bodyPr/>
                    <a:lstStyle/>
                    <a:p>
                      <a:pPr algn="ctr"/>
                      <a:r>
                        <a:rPr lang="zh-CN" altLang="en-US" sz="2400" kern="1200" dirty="0">
                          <a:solidFill>
                            <a:schemeClr val="dk1"/>
                          </a:solidFill>
                          <a:latin typeface="微软雅黑" panose="00000500000000000000" pitchFamily="34" charset="-122"/>
                          <a:ea typeface="微软雅黑" panose="00000500000000000000" pitchFamily="34" charset="-122"/>
                          <a:cs typeface="+mn-cs"/>
                        </a:rPr>
                        <a:t>同步</a:t>
                      </a:r>
                      <a:endParaRPr lang="zh-CN" altLang="en-US" sz="2400" dirty="0">
                        <a:latin typeface="微软雅黑" panose="00000500000000000000" pitchFamily="34" charset="-122"/>
                        <a:ea typeface="微软雅黑" panose="00000500000000000000" pitchFamily="34" charset="-122"/>
                      </a:endParaRPr>
                    </a:p>
                  </a:txBody>
                  <a:tcPr anchor="ctr"/>
                </a:tc>
              </a:tr>
            </a:tbl>
          </a:graphicData>
        </a:graphic>
      </p:graphicFrame>
      <p:sp>
        <p:nvSpPr>
          <p:cNvPr id="3" name="箭头: 下 2"/>
          <p:cNvSpPr/>
          <p:nvPr/>
        </p:nvSpPr>
        <p:spPr>
          <a:xfrm>
            <a:off x="11471564" y="2422567"/>
            <a:ext cx="522514" cy="2683821"/>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1471564" y="1852550"/>
            <a:ext cx="510487" cy="461665"/>
          </a:xfrm>
          <a:prstGeom prst="rect">
            <a:avLst/>
          </a:prstGeom>
          <a:noFill/>
        </p:spPr>
        <p:txBody>
          <a:bodyPr wrap="square" rtlCol="0">
            <a:spAutoFit/>
          </a:bodyPr>
          <a:lstStyle/>
          <a:p>
            <a:pPr algn="ctr"/>
            <a:r>
              <a:rPr lang="zh-CN" altLang="en-US" sz="2400" b="1" dirty="0">
                <a:solidFill>
                  <a:srgbClr val="0066FF"/>
                </a:solidFill>
                <a:latin typeface="微软雅黑" panose="00000500000000000000" pitchFamily="34" charset="-122"/>
                <a:ea typeface="微软雅黑" panose="00000500000000000000" pitchFamily="34" charset="-122"/>
              </a:rPr>
              <a:t>高</a:t>
            </a:r>
            <a:endParaRPr lang="zh-CN" altLang="en-US" b="1" dirty="0">
              <a:solidFill>
                <a:srgbClr val="0066FF"/>
              </a:solidFill>
              <a:latin typeface="微软雅黑" panose="00000500000000000000" pitchFamily="34" charset="-122"/>
              <a:ea typeface="微软雅黑" panose="00000500000000000000" pitchFamily="34" charset="-122"/>
            </a:endParaRPr>
          </a:p>
        </p:txBody>
      </p:sp>
      <p:sp>
        <p:nvSpPr>
          <p:cNvPr id="10" name="文本框 9"/>
          <p:cNvSpPr txBox="1"/>
          <p:nvPr/>
        </p:nvSpPr>
        <p:spPr>
          <a:xfrm>
            <a:off x="11481461" y="5187531"/>
            <a:ext cx="510487" cy="461665"/>
          </a:xfrm>
          <a:prstGeom prst="rect">
            <a:avLst/>
          </a:prstGeom>
          <a:noFill/>
        </p:spPr>
        <p:txBody>
          <a:bodyPr wrap="square" rtlCol="0">
            <a:spAutoFit/>
          </a:bodyPr>
          <a:lstStyle/>
          <a:p>
            <a:pPr algn="ctr"/>
            <a:r>
              <a:rPr lang="zh-CN" altLang="en-US" sz="2400" b="1" dirty="0">
                <a:solidFill>
                  <a:srgbClr val="0066FF"/>
                </a:solidFill>
                <a:latin typeface="微软雅黑" panose="00000500000000000000" pitchFamily="34" charset="-122"/>
                <a:ea typeface="微软雅黑" panose="00000500000000000000" pitchFamily="34" charset="-122"/>
              </a:rPr>
              <a:t>低</a:t>
            </a:r>
            <a:endParaRPr lang="zh-CN" altLang="en-US" b="1"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8745391" cy="718320"/>
            <a:chOff x="563994" y="278221"/>
            <a:chExt cx="8745391" cy="718319"/>
          </a:xfrm>
        </p:grpSpPr>
        <p:sp>
          <p:nvSpPr>
            <p:cNvPr id="21" name="矩形 20"/>
            <p:cNvSpPr/>
            <p:nvPr/>
          </p:nvSpPr>
          <p:spPr>
            <a:xfrm>
              <a:off x="563994" y="688763"/>
              <a:ext cx="710746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Coding and Meaning of ExcCode Field in CP0 Cause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811190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寄存器中</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字段的编码和含义</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7" name="表格 6"/>
          <p:cNvGraphicFramePr>
            <a:graphicFrameLocks noGrp="1"/>
          </p:cNvGraphicFramePr>
          <p:nvPr/>
        </p:nvGraphicFramePr>
        <p:xfrm>
          <a:off x="335280" y="1509772"/>
          <a:ext cx="11541759" cy="4754880"/>
        </p:xfrm>
        <a:graphic>
          <a:graphicData uri="http://schemas.openxmlformats.org/drawingml/2006/table">
            <a:tbl>
              <a:tblPr firstRow="1" bandRow="1">
                <a:tableStyleId>{5C22544A-7EE6-4342-B048-85BDC9FD1C3A}</a:tableStyleId>
              </a:tblPr>
              <a:tblGrid>
                <a:gridCol w="1838960"/>
                <a:gridCol w="2682240"/>
                <a:gridCol w="7020559"/>
              </a:tblGrid>
              <a:tr h="386221">
                <a:tc>
                  <a:txBody>
                    <a:bodyPr/>
                    <a:lstStyle/>
                    <a:p>
                      <a:pPr algn="ctr"/>
                      <a:r>
                        <a:rPr lang="en-US" altLang="zh-CN" sz="2000" dirty="0">
                          <a:latin typeface="微软雅黑" panose="00000500000000000000" pitchFamily="34" charset="-122"/>
                          <a:ea typeface="微软雅黑" panose="00000500000000000000" pitchFamily="34" charset="-122"/>
                        </a:rPr>
                        <a:t>ExcCode</a:t>
                      </a:r>
                      <a:r>
                        <a:rPr lang="zh-CN" altLang="en-US" sz="2000" dirty="0">
                          <a:latin typeface="微软雅黑" panose="00000500000000000000" pitchFamily="34" charset="-122"/>
                          <a:ea typeface="微软雅黑" panose="00000500000000000000" pitchFamily="34" charset="-122"/>
                        </a:rPr>
                        <a:t>编码</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助记符</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描述</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0</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Int</a:t>
                      </a:r>
                      <a:endParaRPr lang="en-US" altLang="zh-CN"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中断</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Mod</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TLB</a:t>
                      </a:r>
                      <a:r>
                        <a:rPr lang="zh-CN" altLang="en-US" sz="2000" dirty="0">
                          <a:latin typeface="微软雅黑" panose="00000500000000000000" pitchFamily="34" charset="-122"/>
                          <a:ea typeface="微软雅黑" panose="00000500000000000000" pitchFamily="34" charset="-122"/>
                        </a:rPr>
                        <a:t>修改异常或者保留</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2</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TLBL</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TLB</a:t>
                      </a:r>
                      <a:r>
                        <a:rPr lang="zh-CN" altLang="en-US" sz="2000" dirty="0">
                          <a:latin typeface="微软雅黑" panose="00000500000000000000" pitchFamily="34" charset="-122"/>
                          <a:ea typeface="微软雅黑" panose="00000500000000000000" pitchFamily="34" charset="-122"/>
                        </a:rPr>
                        <a:t>加载异常或者取指异常或者保留</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3</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TLBS</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TLB</a:t>
                      </a:r>
                      <a:r>
                        <a:rPr lang="zh-CN" altLang="en-US" sz="2000" dirty="0">
                          <a:latin typeface="微软雅黑" panose="00000500000000000000" pitchFamily="34" charset="-122"/>
                          <a:ea typeface="微软雅黑" panose="00000500000000000000" pitchFamily="34" charset="-122"/>
                        </a:rPr>
                        <a:t>存储异常或者保留</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4</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ADEL</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加载或取指过程中，地址错误异常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5</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ADES</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存储过程中，地址错误异常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6</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IBS</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取指过程中，总线错误异常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7</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DBE</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加载或存储数据过程中，总线错误异常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8</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Sys</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系统调用指令</a:t>
                      </a:r>
                      <a:r>
                        <a:rPr lang="en-US" altLang="zh-CN" sz="2000" dirty="0" err="1">
                          <a:latin typeface="微软雅黑" panose="00000500000000000000" pitchFamily="34" charset="-122"/>
                          <a:ea typeface="微软雅黑" panose="00000500000000000000" pitchFamily="34" charset="-122"/>
                        </a:rPr>
                        <a:t>syscall</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9</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Bp</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断点异常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10</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RI</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保留指令异常（执行未定义指令引起的异常）</a:t>
                      </a:r>
                      <a:endParaRPr lang="zh-CN" altLang="en-US" sz="2000" dirty="0">
                        <a:latin typeface="微软雅黑" panose="00000500000000000000" pitchFamily="34" charset="-122"/>
                        <a:ea typeface="微软雅黑" panose="00000500000000000000" pitchFamily="34" charset="-122"/>
                      </a:endParaRPr>
                    </a:p>
                  </a:txBody>
                  <a:tcPr/>
                </a:tc>
              </a:tr>
            </a:tbl>
          </a:graphicData>
        </a:graphic>
      </p:graphicFrame>
      <p:sp>
        <p:nvSpPr>
          <p:cNvPr id="8" name="文本框 7"/>
          <p:cNvSpPr txBox="1"/>
          <p:nvPr/>
        </p:nvSpPr>
        <p:spPr>
          <a:xfrm>
            <a:off x="335280" y="1923011"/>
            <a:ext cx="11541759" cy="365760"/>
          </a:xfrm>
          <a:prstGeom prst="rect">
            <a:avLst/>
          </a:prstGeom>
          <a:noFill/>
          <a:ln w="28575">
            <a:solidFill>
              <a:srgbClr val="FF0000"/>
            </a:solidFill>
            <a:prstDash val="dash"/>
          </a:ln>
        </p:spPr>
        <p:txBody>
          <a:bodyPr wrap="square" rtlCol="0">
            <a:spAutoFit/>
          </a:bodyPr>
          <a:lstStyle/>
          <a:p>
            <a:endParaRPr lang="zh-CN" altLang="en-US" dirty="0"/>
          </a:p>
        </p:txBody>
      </p:sp>
      <p:sp>
        <p:nvSpPr>
          <p:cNvPr id="9" name="文本框 8"/>
          <p:cNvSpPr txBox="1"/>
          <p:nvPr/>
        </p:nvSpPr>
        <p:spPr>
          <a:xfrm>
            <a:off x="335280" y="3511401"/>
            <a:ext cx="11541759" cy="756000"/>
          </a:xfrm>
          <a:prstGeom prst="rect">
            <a:avLst/>
          </a:prstGeom>
          <a:noFill/>
          <a:ln w="28575">
            <a:solidFill>
              <a:srgbClr val="FF0000"/>
            </a:solidFill>
            <a:prstDash val="dash"/>
          </a:ln>
        </p:spPr>
        <p:txBody>
          <a:bodyPr wrap="square" rtlCol="0">
            <a:spAutoFit/>
          </a:bodyPr>
          <a:lstStyle/>
          <a:p>
            <a:endParaRPr lang="zh-CN" altLang="en-US" dirty="0"/>
          </a:p>
        </p:txBody>
      </p:sp>
      <p:sp>
        <p:nvSpPr>
          <p:cNvPr id="11" name="文本框 10"/>
          <p:cNvSpPr txBox="1"/>
          <p:nvPr/>
        </p:nvSpPr>
        <p:spPr>
          <a:xfrm>
            <a:off x="335280" y="5093061"/>
            <a:ext cx="11541759" cy="1152000"/>
          </a:xfrm>
          <a:prstGeom prst="rect">
            <a:avLst/>
          </a:prstGeom>
          <a:noFill/>
          <a:ln w="28575">
            <a:solidFill>
              <a:srgbClr val="FF0000"/>
            </a:solidFill>
            <a:prstDash val="dash"/>
          </a:ln>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8745391" cy="718320"/>
            <a:chOff x="563994" y="278221"/>
            <a:chExt cx="8745391" cy="718319"/>
          </a:xfrm>
        </p:grpSpPr>
        <p:sp>
          <p:nvSpPr>
            <p:cNvPr id="21" name="矩形 20"/>
            <p:cNvSpPr/>
            <p:nvPr/>
          </p:nvSpPr>
          <p:spPr>
            <a:xfrm>
              <a:off x="563994" y="688763"/>
              <a:ext cx="710746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Coding and Meaning of ExcCode Field in CP0 Cause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8111901"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CP0 Cause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寄存器中</a:t>
              </a:r>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ExcCode</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字段的编码和含义</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14" name="表格 13"/>
          <p:cNvGraphicFramePr>
            <a:graphicFrameLocks noGrp="1"/>
          </p:cNvGraphicFramePr>
          <p:nvPr/>
        </p:nvGraphicFramePr>
        <p:xfrm>
          <a:off x="335280" y="1533524"/>
          <a:ext cx="11541759" cy="3169920"/>
        </p:xfrm>
        <a:graphic>
          <a:graphicData uri="http://schemas.openxmlformats.org/drawingml/2006/table">
            <a:tbl>
              <a:tblPr firstRow="1" bandRow="1">
                <a:tableStyleId>{5C22544A-7EE6-4342-B048-85BDC9FD1C3A}</a:tableStyleId>
              </a:tblPr>
              <a:tblGrid>
                <a:gridCol w="1838960"/>
                <a:gridCol w="2682240"/>
                <a:gridCol w="7020559"/>
              </a:tblGrid>
              <a:tr h="386221">
                <a:tc>
                  <a:txBody>
                    <a:bodyPr/>
                    <a:lstStyle/>
                    <a:p>
                      <a:pPr algn="ctr"/>
                      <a:r>
                        <a:rPr lang="en-US" altLang="zh-CN" sz="2000" dirty="0" err="1">
                          <a:latin typeface="微软雅黑" panose="00000500000000000000" pitchFamily="34" charset="-122"/>
                          <a:ea typeface="微软雅黑" panose="00000500000000000000" pitchFamily="34" charset="-122"/>
                        </a:rPr>
                        <a:t>ExcCode</a:t>
                      </a:r>
                      <a:r>
                        <a:rPr lang="zh-CN" altLang="en-US" sz="2000" dirty="0">
                          <a:latin typeface="微软雅黑" panose="00000500000000000000" pitchFamily="34" charset="-122"/>
                          <a:ea typeface="微软雅黑" panose="00000500000000000000" pitchFamily="34" charset="-122"/>
                        </a:rPr>
                        <a:t>编码</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助记符</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描述</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11</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CpU</a:t>
                      </a:r>
                      <a:endParaRPr lang="en-US" altLang="zh-CN"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协处理器不可用</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12</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Ov</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整数溢出异常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13</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Tr</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自陷指令引起的异常</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14-22</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保留</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23</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WATCH</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访问</a:t>
                      </a:r>
                      <a:r>
                        <a:rPr lang="en-US" altLang="zh-CN" sz="2000" dirty="0" err="1">
                          <a:latin typeface="微软雅黑" panose="00000500000000000000" pitchFamily="34" charset="-122"/>
                          <a:ea typeface="微软雅黑" panose="00000500000000000000" pitchFamily="34" charset="-122"/>
                        </a:rPr>
                        <a:t>WatchHi</a:t>
                      </a: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WatchLo</a:t>
                      </a:r>
                      <a:r>
                        <a:rPr lang="zh-CN" altLang="en-US" sz="2000" dirty="0">
                          <a:latin typeface="微软雅黑" panose="00000500000000000000" pitchFamily="34" charset="-122"/>
                          <a:ea typeface="微软雅黑" panose="00000500000000000000" pitchFamily="34" charset="-122"/>
                        </a:rPr>
                        <a:t>地址</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24</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err="1">
                          <a:latin typeface="微软雅黑" panose="00000500000000000000" pitchFamily="34" charset="-122"/>
                          <a:ea typeface="微软雅黑" panose="00000500000000000000" pitchFamily="34" charset="-122"/>
                        </a:rPr>
                        <a:t>MCheck</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机器检测，</a:t>
                      </a:r>
                      <a:r>
                        <a:rPr lang="en-US" altLang="zh-CN" sz="2000" dirty="0">
                          <a:latin typeface="微软雅黑" panose="00000500000000000000" pitchFamily="34" charset="-122"/>
                          <a:ea typeface="微软雅黑" panose="00000500000000000000" pitchFamily="34" charset="-122"/>
                        </a:rPr>
                        <a:t>CPU</a:t>
                      </a:r>
                      <a:r>
                        <a:rPr lang="zh-CN" altLang="en-US" sz="2000" dirty="0">
                          <a:latin typeface="微软雅黑" panose="00000500000000000000" pitchFamily="34" charset="-122"/>
                          <a:ea typeface="微软雅黑" panose="00000500000000000000" pitchFamily="34" charset="-122"/>
                        </a:rPr>
                        <a:t>检测到</a:t>
                      </a:r>
                      <a:r>
                        <a:rPr lang="en-US" altLang="zh-CN" sz="2000" dirty="0">
                          <a:latin typeface="微软雅黑" panose="00000500000000000000" pitchFamily="34" charset="-122"/>
                          <a:ea typeface="微软雅黑" panose="00000500000000000000" pitchFamily="34" charset="-122"/>
                        </a:rPr>
                        <a:t>CPU</a:t>
                      </a:r>
                      <a:r>
                        <a:rPr lang="zh-CN" altLang="en-US" sz="2000" dirty="0">
                          <a:latin typeface="微软雅黑" panose="00000500000000000000" pitchFamily="34" charset="-122"/>
                          <a:ea typeface="微软雅黑" panose="00000500000000000000" pitchFamily="34" charset="-122"/>
                        </a:rPr>
                        <a:t>控制系统中的灾难性错误</a:t>
                      </a:r>
                      <a:endParaRPr lang="zh-CN" altLang="en-US" sz="2000" dirty="0">
                        <a:latin typeface="微软雅黑" panose="00000500000000000000" pitchFamily="34" charset="-122"/>
                        <a:ea typeface="微软雅黑" panose="00000500000000000000" pitchFamily="34" charset="-122"/>
                      </a:endParaRPr>
                    </a:p>
                  </a:txBody>
                  <a:tcPr/>
                </a:tc>
              </a:tr>
              <a:tr h="386221">
                <a:tc>
                  <a:txBody>
                    <a:bodyPr/>
                    <a:lstStyle/>
                    <a:p>
                      <a:pPr algn="ctr"/>
                      <a:r>
                        <a:rPr lang="en-US" altLang="zh-CN" sz="2000" dirty="0">
                          <a:latin typeface="微软雅黑" panose="00000500000000000000" pitchFamily="34" charset="-122"/>
                          <a:ea typeface="微软雅黑" panose="00000500000000000000" pitchFamily="34" charset="-122"/>
                        </a:rPr>
                        <a:t>25-31</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en-US" altLang="zh-CN" sz="2000" dirty="0">
                          <a:latin typeface="微软雅黑" panose="00000500000000000000" pitchFamily="34" charset="-122"/>
                          <a:ea typeface="微软雅黑" panose="00000500000000000000" pitchFamily="34" charset="-122"/>
                        </a:rPr>
                        <a:t>-</a:t>
                      </a:r>
                      <a:endParaRPr lang="zh-CN" altLang="en-US" sz="2000" dirty="0">
                        <a:latin typeface="微软雅黑" panose="00000500000000000000" pitchFamily="34" charset="-122"/>
                        <a:ea typeface="微软雅黑" panose="00000500000000000000" pitchFamily="34" charset="-122"/>
                      </a:endParaRPr>
                    </a:p>
                  </a:txBody>
                  <a:tcPr/>
                </a:tc>
                <a:tc>
                  <a:txBody>
                    <a:bodyPr/>
                    <a:lstStyle/>
                    <a:p>
                      <a:pPr algn="ctr"/>
                      <a:r>
                        <a:rPr lang="zh-CN" altLang="en-US" sz="2000" dirty="0">
                          <a:latin typeface="微软雅黑" panose="00000500000000000000" pitchFamily="34" charset="-122"/>
                          <a:ea typeface="微软雅黑" panose="00000500000000000000" pitchFamily="34" charset="-122"/>
                        </a:rPr>
                        <a:t>保留</a:t>
                      </a:r>
                      <a:endParaRPr lang="zh-CN" altLang="en-US" sz="2000" dirty="0">
                        <a:latin typeface="微软雅黑" panose="00000500000000000000" pitchFamily="34" charset="-122"/>
                        <a:ea typeface="微软雅黑" panose="00000500000000000000" pitchFamily="34" charset="-122"/>
                      </a:endParaRPr>
                    </a:p>
                  </a:txBody>
                  <a:tcPr/>
                </a:tc>
              </a:tr>
            </a:tbl>
          </a:graphicData>
        </a:graphic>
      </p:graphicFrame>
      <p:sp>
        <p:nvSpPr>
          <p:cNvPr id="15" name="文本框 14"/>
          <p:cNvSpPr txBox="1"/>
          <p:nvPr/>
        </p:nvSpPr>
        <p:spPr>
          <a:xfrm>
            <a:off x="335280" y="2353163"/>
            <a:ext cx="11541759" cy="365760"/>
          </a:xfrm>
          <a:prstGeom prst="rect">
            <a:avLst/>
          </a:prstGeom>
          <a:noFill/>
          <a:ln w="28575">
            <a:solidFill>
              <a:srgbClr val="FF0000"/>
            </a:solidFill>
            <a:prstDash val="dash"/>
          </a:ln>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clrFrom>
              <a:clrTo>
                <a:srgbClr val="FFFFFF">
                  <a:alpha val="0"/>
                </a:srgbClr>
              </a:clrTo>
            </a:clrChange>
          </a:blip>
          <a:stretch>
            <a:fillRect/>
          </a:stretch>
        </p:blipFill>
        <p:spPr>
          <a:xfrm>
            <a:off x="577723" y="1693933"/>
            <a:ext cx="4770789" cy="4615548"/>
          </a:xfrm>
          <a:prstGeom prst="rect">
            <a:avLst/>
          </a:prstGeom>
        </p:spPr>
      </p:pic>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8280007" cy="746845"/>
            <a:chOff x="563994" y="278221"/>
            <a:chExt cx="8280007" cy="746844"/>
          </a:xfrm>
        </p:grpSpPr>
        <p:sp>
          <p:nvSpPr>
            <p:cNvPr id="21" name="矩形 20"/>
            <p:cNvSpPr/>
            <p:nvPr/>
          </p:nvSpPr>
          <p:spPr>
            <a:xfrm>
              <a:off x="563994" y="717288"/>
              <a:ext cx="8028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Flow of Exception Handling in MiniMIPS32 Processor</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Hardware</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764651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处理器的异常处理流程（硬件）</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14" name="矩形 13"/>
          <p:cNvSpPr/>
          <p:nvPr/>
        </p:nvSpPr>
        <p:spPr>
          <a:xfrm>
            <a:off x="343989" y="3432628"/>
            <a:ext cx="3271520" cy="164592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90327" y="1870892"/>
            <a:ext cx="5406282" cy="1172757"/>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0000500000000000000" pitchFamily="34" charset="-122"/>
                <a:ea typeface="微软雅黑" panose="00000500000000000000" pitchFamily="34" charset="-122"/>
              </a:rPr>
              <a:t>引入延迟槽之前：</a:t>
            </a:r>
            <a:endParaRPr lang="en-US" altLang="zh-CN" sz="2000" dirty="0">
              <a:solidFill>
                <a:srgbClr val="FF0000"/>
              </a:solidFill>
              <a:latin typeface="微软雅黑" panose="00000500000000000000" pitchFamily="34" charset="-122"/>
              <a:ea typeface="微软雅黑" panose="00000500000000000000" pitchFamily="34" charset="-122"/>
            </a:endParaRPr>
          </a:p>
          <a:p>
            <a:pPr>
              <a:lnSpc>
                <a:spcPts val="3200"/>
              </a:lnSpc>
              <a:spcBef>
                <a:spcPts val="1200"/>
              </a:spcBef>
              <a:spcAft>
                <a:spcPts val="1200"/>
              </a:spcAft>
            </a:pPr>
            <a:r>
              <a:rPr lang="zh-CN" altLang="en-US" sz="2000" dirty="0">
                <a:solidFill>
                  <a:srgbClr val="0000FF"/>
                </a:solidFill>
                <a:latin typeface="微软雅黑" panose="00000500000000000000" pitchFamily="34" charset="-122"/>
                <a:ea typeface="微软雅黑" panose="00000500000000000000" pitchFamily="34" charset="-122"/>
              </a:rPr>
              <a:t>转移指令 </a:t>
            </a:r>
            <a:r>
              <a:rPr lang="en-US" altLang="zh-CN"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 </a:t>
            </a:r>
            <a:r>
              <a:rPr lang="zh-CN" altLang="en-US"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转移目标地址指令</a:t>
            </a:r>
            <a:endParaRPr lang="zh-CN" altLang="en-US" sz="2000" dirty="0">
              <a:solidFill>
                <a:srgbClr val="0000FF"/>
              </a:solidFill>
              <a:latin typeface="微软雅黑" panose="00000500000000000000" pitchFamily="34" charset="-122"/>
              <a:ea typeface="微软雅黑" panose="00000500000000000000" pitchFamily="34" charset="-122"/>
            </a:endParaRPr>
          </a:p>
        </p:txBody>
      </p:sp>
      <p:sp>
        <p:nvSpPr>
          <p:cNvPr id="16" name="文本框 15"/>
          <p:cNvSpPr txBox="1"/>
          <p:nvPr/>
        </p:nvSpPr>
        <p:spPr>
          <a:xfrm>
            <a:off x="6090327" y="3496491"/>
            <a:ext cx="5406282" cy="1172757"/>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0000500000000000000" pitchFamily="34" charset="-122"/>
                <a:ea typeface="微软雅黑" panose="00000500000000000000" pitchFamily="34" charset="-122"/>
              </a:rPr>
              <a:t>引入延迟槽之后：</a:t>
            </a:r>
            <a:endParaRPr lang="en-US" altLang="zh-CN" sz="2000" dirty="0">
              <a:solidFill>
                <a:srgbClr val="FF0000"/>
              </a:solidFill>
              <a:latin typeface="微软雅黑" panose="00000500000000000000" pitchFamily="34" charset="-122"/>
              <a:ea typeface="微软雅黑" panose="00000500000000000000" pitchFamily="34" charset="-122"/>
            </a:endParaRPr>
          </a:p>
          <a:p>
            <a:pPr>
              <a:lnSpc>
                <a:spcPts val="3200"/>
              </a:lnSpc>
              <a:spcBef>
                <a:spcPts val="1200"/>
              </a:spcBef>
              <a:spcAft>
                <a:spcPts val="1200"/>
              </a:spcAft>
            </a:pPr>
            <a:r>
              <a:rPr lang="zh-CN" altLang="en-US" sz="2000" dirty="0">
                <a:solidFill>
                  <a:srgbClr val="0000FF"/>
                </a:solidFill>
                <a:latin typeface="微软雅黑" panose="00000500000000000000" pitchFamily="34" charset="-122"/>
                <a:ea typeface="微软雅黑" panose="00000500000000000000" pitchFamily="34" charset="-122"/>
              </a:rPr>
              <a:t>转移指令 </a:t>
            </a:r>
            <a:r>
              <a:rPr lang="en-US" altLang="zh-CN"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 </a:t>
            </a:r>
            <a:r>
              <a:rPr lang="zh-CN" altLang="en-US"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延迟槽指令 </a:t>
            </a:r>
            <a:r>
              <a:rPr lang="en-US" altLang="zh-CN"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 </a:t>
            </a:r>
            <a:r>
              <a:rPr lang="zh-CN" altLang="en-US"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转移目标地址指令</a:t>
            </a:r>
            <a:endParaRPr lang="zh-CN" altLang="en-US" sz="2000" dirty="0">
              <a:solidFill>
                <a:srgbClr val="0000FF"/>
              </a:solidFill>
              <a:latin typeface="微软雅黑" panose="00000500000000000000" pitchFamily="34" charset="-122"/>
              <a:ea typeface="微软雅黑" panose="00000500000000000000" pitchFamily="34" charset="-122"/>
            </a:endParaRPr>
          </a:p>
        </p:txBody>
      </p:sp>
      <p:sp>
        <p:nvSpPr>
          <p:cNvPr id="17" name="文本框 16"/>
          <p:cNvSpPr txBox="1"/>
          <p:nvPr/>
        </p:nvSpPr>
        <p:spPr>
          <a:xfrm>
            <a:off x="6090326" y="5071292"/>
            <a:ext cx="6093757" cy="1178784"/>
          </a:xfrm>
          <a:prstGeom prst="rect">
            <a:avLst/>
          </a:prstGeom>
          <a:noFill/>
        </p:spPr>
        <p:txBody>
          <a:bodyPr wrap="square" rtlCol="0">
            <a:spAutoFit/>
          </a:bodyPr>
          <a:lstStyle/>
          <a:p>
            <a:pPr>
              <a:lnSpc>
                <a:spcPts val="3200"/>
              </a:lnSpc>
              <a:spcBef>
                <a:spcPts val="1200"/>
              </a:spcBef>
              <a:spcAft>
                <a:spcPts val="1200"/>
              </a:spcAft>
            </a:pPr>
            <a:r>
              <a:rPr lang="zh-CN" altLang="en-US" sz="2000" dirty="0">
                <a:solidFill>
                  <a:srgbClr val="FF0000"/>
                </a:solidFill>
                <a:latin typeface="微软雅黑" panose="00000500000000000000" pitchFamily="34" charset="-122"/>
                <a:ea typeface="微软雅黑" panose="00000500000000000000" pitchFamily="34" charset="-122"/>
              </a:rPr>
              <a:t>如果异常指令在延迟槽中，</a:t>
            </a:r>
            <a:r>
              <a:rPr lang="en-US" altLang="zh-CN" sz="2000" dirty="0">
                <a:solidFill>
                  <a:srgbClr val="FF0000"/>
                </a:solidFill>
                <a:latin typeface="微软雅黑" panose="00000500000000000000" pitchFamily="34" charset="-122"/>
                <a:ea typeface="微软雅黑" panose="00000500000000000000" pitchFamily="34" charset="-122"/>
              </a:rPr>
              <a:t>EPC</a:t>
            </a:r>
            <a:r>
              <a:rPr lang="zh-CN" altLang="en-US" sz="2000" dirty="0">
                <a:solidFill>
                  <a:srgbClr val="FF0000"/>
                </a:solidFill>
                <a:latin typeface="微软雅黑" panose="00000500000000000000" pitchFamily="34" charset="-122"/>
                <a:ea typeface="微软雅黑" panose="00000500000000000000" pitchFamily="34" charset="-122"/>
              </a:rPr>
              <a:t>保存延迟槽指令地址：</a:t>
            </a:r>
            <a:endParaRPr lang="en-US" altLang="zh-CN" sz="2000" dirty="0">
              <a:solidFill>
                <a:srgbClr val="FF0000"/>
              </a:solidFill>
              <a:latin typeface="微软雅黑" panose="00000500000000000000" pitchFamily="34" charset="-122"/>
              <a:ea typeface="微软雅黑" panose="00000500000000000000" pitchFamily="34" charset="-122"/>
            </a:endParaRPr>
          </a:p>
          <a:p>
            <a:pPr>
              <a:lnSpc>
                <a:spcPts val="3200"/>
              </a:lnSpc>
              <a:spcBef>
                <a:spcPts val="1200"/>
              </a:spcBef>
              <a:spcAft>
                <a:spcPts val="1200"/>
              </a:spcAft>
            </a:pPr>
            <a:r>
              <a:rPr lang="zh-CN" altLang="en-US"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延迟槽指令 </a:t>
            </a:r>
            <a:r>
              <a:rPr lang="en-US" altLang="zh-CN"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 </a:t>
            </a:r>
            <a:r>
              <a:rPr lang="zh-CN" altLang="en-US" sz="2000" dirty="0">
                <a:solidFill>
                  <a:srgbClr val="0000FF"/>
                </a:solidFill>
                <a:latin typeface="微软雅黑" panose="00000500000000000000" pitchFamily="34" charset="-122"/>
                <a:ea typeface="微软雅黑" panose="00000500000000000000" pitchFamily="34" charset="-122"/>
                <a:sym typeface="Wingdings" panose="05000000000000000000" pitchFamily="2" charset="2"/>
              </a:rPr>
              <a:t>延迟槽指令的下一条指令</a:t>
            </a:r>
            <a:endParaRPr lang="zh-CN" altLang="en-US" sz="2000" dirty="0">
              <a:solidFill>
                <a:srgbClr val="0000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8280007" cy="746845"/>
            <a:chOff x="563994" y="278221"/>
            <a:chExt cx="8280007" cy="746844"/>
          </a:xfrm>
        </p:grpSpPr>
        <p:sp>
          <p:nvSpPr>
            <p:cNvPr id="21" name="矩形 20"/>
            <p:cNvSpPr/>
            <p:nvPr/>
          </p:nvSpPr>
          <p:spPr>
            <a:xfrm>
              <a:off x="563994" y="717288"/>
              <a:ext cx="72143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Entry of Exception Serve Routine in MiniMIPS32 Processor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764651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处理器的异常处理程序入口地址</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p:cNvGraphicFramePr>
            <a:graphicFrameLocks noGrp="1"/>
          </p:cNvGraphicFramePr>
          <p:nvPr/>
        </p:nvGraphicFramePr>
        <p:xfrm>
          <a:off x="335280" y="1872627"/>
          <a:ext cx="11541759" cy="3413760"/>
        </p:xfrm>
        <a:graphic>
          <a:graphicData uri="http://schemas.openxmlformats.org/drawingml/2006/table">
            <a:tbl>
              <a:tblPr firstRow="1" bandRow="1">
                <a:tableStyleId>{6E25E649-3F16-4E02-A733-19D2CDBF48F0}</a:tableStyleId>
              </a:tblPr>
              <a:tblGrid>
                <a:gridCol w="2372294"/>
                <a:gridCol w="3182587"/>
                <a:gridCol w="5986878"/>
              </a:tblGrid>
              <a:tr h="386221">
                <a:tc>
                  <a:txBody>
                    <a:bodyPr/>
                    <a:lstStyle/>
                    <a:p>
                      <a:pPr algn="ctr"/>
                      <a:r>
                        <a:rPr lang="zh-CN" altLang="en-US" sz="2200" dirty="0"/>
                        <a:t>异常类型</a:t>
                      </a:r>
                      <a:endParaRPr lang="zh-CN" altLang="en-US" sz="2200" dirty="0">
                        <a:latin typeface="微软雅黑" panose="00000500000000000000" pitchFamily="34" charset="-122"/>
                        <a:ea typeface="微软雅黑" panose="00000500000000000000" pitchFamily="34" charset="-122"/>
                      </a:endParaRPr>
                    </a:p>
                  </a:txBody>
                  <a:tcPr/>
                </a:tc>
                <a:tc>
                  <a:txBody>
                    <a:bodyPr/>
                    <a:lstStyle/>
                    <a:p>
                      <a:pPr algn="ctr"/>
                      <a:r>
                        <a:rPr lang="zh-CN" altLang="en-US" sz="2200" dirty="0"/>
                        <a:t>异常处理程序入口地址</a:t>
                      </a:r>
                      <a:endParaRPr lang="zh-CN" altLang="en-US" sz="2200" dirty="0">
                        <a:latin typeface="微软雅黑" panose="00000500000000000000" pitchFamily="34" charset="-122"/>
                        <a:ea typeface="微软雅黑" panose="00000500000000000000" pitchFamily="34" charset="-122"/>
                      </a:endParaRPr>
                    </a:p>
                  </a:txBody>
                  <a:tcPr/>
                </a:tc>
                <a:tc>
                  <a:txBody>
                    <a:bodyPr/>
                    <a:lstStyle/>
                    <a:p>
                      <a:pPr algn="ctr"/>
                      <a:r>
                        <a:rPr lang="zh-CN" altLang="en-US" sz="2200" dirty="0"/>
                        <a:t>引起异常的条件</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algn="ctr"/>
                      <a:r>
                        <a:rPr lang="zh-CN" altLang="en-US" sz="2200" dirty="0"/>
                        <a:t>中断</a:t>
                      </a:r>
                      <a:r>
                        <a:rPr lang="en-US" altLang="zh-CN" sz="2200" dirty="0" err="1"/>
                        <a:t>Int</a:t>
                      </a:r>
                      <a:endParaRPr lang="zh-CN" altLang="en-US" sz="2200" dirty="0">
                        <a:latin typeface="微软雅黑" panose="00000500000000000000" pitchFamily="34" charset="-122"/>
                        <a:ea typeface="微软雅黑" panose="00000500000000000000" pitchFamily="34" charset="-122"/>
                      </a:endParaRPr>
                    </a:p>
                  </a:txBody>
                  <a:tcPr/>
                </a:tc>
                <a:tc rowSpan="7">
                  <a:txBody>
                    <a:bodyPr/>
                    <a:lstStyle/>
                    <a:p>
                      <a:pPr algn="ctr"/>
                      <a:r>
                        <a:rPr lang="en-US" altLang="zh-CN" sz="2200" dirty="0" err="1"/>
                        <a:t>0xBFC0_0380</a:t>
                      </a:r>
                      <a:endParaRPr lang="en-US" altLang="zh-CN" sz="22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200" dirty="0"/>
                        <a:t>硬件或软件中断</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algn="ctr"/>
                      <a:r>
                        <a:rPr lang="zh-CN" altLang="en-US" sz="2200" dirty="0"/>
                        <a:t>地址错误</a:t>
                      </a:r>
                      <a:r>
                        <a:rPr lang="en-US" altLang="zh-CN" sz="2200" dirty="0"/>
                        <a:t>ADEL</a:t>
                      </a:r>
                      <a:endParaRPr lang="zh-CN" altLang="en-US" sz="2200" dirty="0">
                        <a:latin typeface="微软雅黑" panose="00000500000000000000" pitchFamily="34" charset="-122"/>
                        <a:ea typeface="微软雅黑" panose="00000500000000000000" pitchFamily="34" charset="-122"/>
                      </a:endParaRPr>
                    </a:p>
                  </a:txBody>
                  <a:tcPr/>
                </a:tc>
                <a:tc vMerge="1">
                  <a:tcPr/>
                </a:tc>
                <a:tc>
                  <a:txBody>
                    <a:bodyPr/>
                    <a:lstStyle/>
                    <a:p>
                      <a:pPr algn="ctr"/>
                      <a:r>
                        <a:rPr lang="zh-CN" altLang="en-US" sz="2200" dirty="0"/>
                        <a:t>取指或加载地址错误</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algn="ctr"/>
                      <a:r>
                        <a:rPr lang="zh-CN" altLang="en-US" sz="2200" dirty="0"/>
                        <a:t>地址错误</a:t>
                      </a:r>
                      <a:r>
                        <a:rPr lang="en-US" altLang="zh-CN" sz="2200" dirty="0"/>
                        <a:t>ADES</a:t>
                      </a:r>
                      <a:endParaRPr lang="zh-CN" altLang="en-US" sz="2200" dirty="0">
                        <a:latin typeface="微软雅黑" panose="00000500000000000000" pitchFamily="34" charset="-122"/>
                        <a:ea typeface="微软雅黑" panose="00000500000000000000" pitchFamily="34" charset="-122"/>
                      </a:endParaRPr>
                    </a:p>
                  </a:txBody>
                  <a:tcPr/>
                </a:tc>
                <a:tc vMerge="1">
                  <a:tcPr/>
                </a:tc>
                <a:tc>
                  <a:txBody>
                    <a:bodyPr/>
                    <a:lstStyle/>
                    <a:p>
                      <a:pPr algn="ctr"/>
                      <a:r>
                        <a:rPr lang="zh-CN" altLang="en-US" sz="2200" dirty="0"/>
                        <a:t>存储地址错误</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200" kern="1200" dirty="0">
                          <a:solidFill>
                            <a:schemeClr val="dk1"/>
                          </a:solidFill>
                        </a:rPr>
                        <a:t>系统调用</a:t>
                      </a:r>
                      <a:r>
                        <a:rPr lang="en-US" altLang="zh-CN" sz="2200" kern="1200" dirty="0">
                          <a:solidFill>
                            <a:schemeClr val="dk1"/>
                          </a:solidFill>
                        </a:rPr>
                        <a:t>Sys</a:t>
                      </a:r>
                      <a:endParaRPr lang="zh-CN" altLang="en-US" sz="2200" kern="1200" dirty="0">
                        <a:solidFill>
                          <a:schemeClr val="dk1"/>
                        </a:solidFill>
                        <a:latin typeface="微软雅黑" panose="00000500000000000000" pitchFamily="34" charset="-122"/>
                        <a:ea typeface="微软雅黑" panose="00000500000000000000" pitchFamily="34" charset="-122"/>
                        <a:cs typeface="+mn-cs"/>
                      </a:endParaRPr>
                    </a:p>
                  </a:txBody>
                  <a:tcPr/>
                </a:tc>
                <a:tc vMerge="1">
                  <a:tcPr/>
                </a:tc>
                <a:tc>
                  <a:txBody>
                    <a:bodyPr/>
                    <a:lstStyle/>
                    <a:p>
                      <a:pPr algn="ctr"/>
                      <a:r>
                        <a:rPr lang="zh-CN" altLang="en-US" sz="2200" dirty="0"/>
                        <a:t>执行系统调用指令</a:t>
                      </a:r>
                      <a:r>
                        <a:rPr lang="en-US" altLang="zh-CN" sz="2200" dirty="0" err="1"/>
                        <a:t>syscall</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200" kern="1200" dirty="0">
                          <a:solidFill>
                            <a:schemeClr val="dk1"/>
                          </a:solidFill>
                          <a:latin typeface="+mn-lt"/>
                          <a:ea typeface="+mn-ea"/>
                          <a:cs typeface="+mn-cs"/>
                        </a:rPr>
                        <a:t>断点</a:t>
                      </a:r>
                      <a:r>
                        <a:rPr lang="en-US" altLang="zh-CN" sz="2200" kern="1200" dirty="0">
                          <a:solidFill>
                            <a:schemeClr val="dk1"/>
                          </a:solidFill>
                          <a:latin typeface="+mn-lt"/>
                          <a:ea typeface="+mn-ea"/>
                          <a:cs typeface="+mn-cs"/>
                        </a:rPr>
                        <a:t>Bp</a:t>
                      </a:r>
                      <a:endParaRPr lang="zh-CN" altLang="en-US" sz="2200" kern="1200" dirty="0">
                        <a:solidFill>
                          <a:schemeClr val="dk1"/>
                        </a:solidFill>
                        <a:latin typeface="+mn-lt"/>
                        <a:ea typeface="+mn-ea"/>
                        <a:cs typeface="+mn-cs"/>
                      </a:endParaRPr>
                    </a:p>
                  </a:txBody>
                  <a:tcPr/>
                </a:tc>
                <a:tc vMerge="1">
                  <a:tcPr/>
                </a:tc>
                <a:tc>
                  <a:txBody>
                    <a:bodyPr/>
                    <a:lstStyle/>
                    <a:p>
                      <a:pPr marL="0" algn="ctr" defTabSz="913765" rtl="0" eaLnBrk="1" latinLnBrk="0" hangingPunct="1"/>
                      <a:r>
                        <a:rPr lang="zh-CN" altLang="en-US" sz="2200" kern="1200" dirty="0">
                          <a:solidFill>
                            <a:schemeClr val="dk1"/>
                          </a:solidFill>
                          <a:latin typeface="+mn-lt"/>
                          <a:ea typeface="+mn-ea"/>
                          <a:cs typeface="+mn-cs"/>
                        </a:rPr>
                        <a:t>执行断点指令</a:t>
                      </a:r>
                      <a:r>
                        <a:rPr lang="en-US" altLang="zh-CN" sz="2200" kern="1200" dirty="0">
                          <a:solidFill>
                            <a:schemeClr val="dk1"/>
                          </a:solidFill>
                          <a:latin typeface="+mn-lt"/>
                          <a:ea typeface="+mn-ea"/>
                          <a:cs typeface="+mn-cs"/>
                        </a:rPr>
                        <a:t>breaker</a:t>
                      </a:r>
                      <a:endParaRPr lang="zh-CN" altLang="en-US" sz="2200" kern="1200" dirty="0">
                        <a:solidFill>
                          <a:schemeClr val="dk1"/>
                        </a:solidFill>
                        <a:latin typeface="+mn-lt"/>
                        <a:ea typeface="+mn-ea"/>
                        <a:cs typeface="+mn-cs"/>
                      </a:endParaRPr>
                    </a:p>
                  </a:txBody>
                  <a:tcPr/>
                </a:tc>
              </a:tr>
              <a:tr h="38622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200" kern="1200" dirty="0">
                          <a:solidFill>
                            <a:schemeClr val="dk1"/>
                          </a:solidFill>
                        </a:rPr>
                        <a:t>保留指令</a:t>
                      </a:r>
                      <a:r>
                        <a:rPr lang="en-US" altLang="zh-CN" sz="2200" kern="1200" dirty="0">
                          <a:solidFill>
                            <a:schemeClr val="dk1"/>
                          </a:solidFill>
                        </a:rPr>
                        <a:t>RI</a:t>
                      </a:r>
                      <a:endParaRPr lang="zh-CN" altLang="en-US" sz="2200" kern="1200" dirty="0">
                        <a:solidFill>
                          <a:schemeClr val="dk1"/>
                        </a:solidFill>
                        <a:latin typeface="微软雅黑" panose="00000500000000000000" pitchFamily="34" charset="-122"/>
                        <a:ea typeface="微软雅黑" panose="00000500000000000000" pitchFamily="34" charset="-122"/>
                        <a:cs typeface="+mn-cs"/>
                      </a:endParaRPr>
                    </a:p>
                  </a:txBody>
                  <a:tcPr/>
                </a:tc>
                <a:tc vMerge="1">
                  <a:tcPr/>
                </a:tc>
                <a:tc>
                  <a:txBody>
                    <a:bodyPr/>
                    <a:lstStyle/>
                    <a:p>
                      <a:pPr algn="ctr"/>
                      <a:r>
                        <a:rPr lang="en-US" altLang="zh-CN" sz="2200" dirty="0"/>
                        <a:t>MiniMIPS32</a:t>
                      </a:r>
                      <a:r>
                        <a:rPr lang="zh-CN" altLang="en-US" sz="2200" dirty="0"/>
                        <a:t>不支持的指令</a:t>
                      </a:r>
                      <a:endParaRPr lang="zh-CN" altLang="en-US" sz="2200" dirty="0">
                        <a:latin typeface="微软雅黑" panose="00000500000000000000" pitchFamily="34" charset="-122"/>
                        <a:ea typeface="微软雅黑" panose="00000500000000000000" pitchFamily="34" charset="-122"/>
                      </a:endParaRPr>
                    </a:p>
                  </a:txBody>
                  <a:tcPr/>
                </a:tc>
              </a:tr>
              <a:tr h="386221">
                <a:tc>
                  <a:txBody>
                    <a:bodyPr/>
                    <a:lstStyle/>
                    <a:p>
                      <a:pPr algn="ctr"/>
                      <a:r>
                        <a:rPr lang="zh-CN" altLang="en-US" sz="2200" dirty="0"/>
                        <a:t>整数溢出</a:t>
                      </a:r>
                      <a:r>
                        <a:rPr lang="en-US" altLang="zh-CN" sz="2200" dirty="0" err="1"/>
                        <a:t>Ov</a:t>
                      </a:r>
                      <a:endParaRPr lang="zh-CN" altLang="en-US" sz="2200" dirty="0">
                        <a:latin typeface="微软雅黑" panose="00000500000000000000" pitchFamily="34" charset="-122"/>
                        <a:ea typeface="微软雅黑" panose="00000500000000000000" pitchFamily="34" charset="-122"/>
                      </a:endParaRPr>
                    </a:p>
                  </a:txBody>
                  <a:tcPr/>
                </a:tc>
                <a:tc vMerge="1">
                  <a:tcPr/>
                </a:tc>
                <a:tc>
                  <a:txBody>
                    <a:bodyPr/>
                    <a:lstStyle/>
                    <a:p>
                      <a:pPr algn="ctr"/>
                      <a:r>
                        <a:rPr lang="zh-CN" altLang="en-US" sz="2200" dirty="0"/>
                        <a:t>算术运算指令</a:t>
                      </a:r>
                      <a:r>
                        <a:rPr lang="en-US" altLang="zh-CN" sz="2200" dirty="0"/>
                        <a:t>add</a:t>
                      </a:r>
                      <a:r>
                        <a:rPr lang="zh-CN" altLang="en-US" sz="2200" dirty="0"/>
                        <a:t>、</a:t>
                      </a:r>
                      <a:r>
                        <a:rPr lang="en-US" altLang="zh-CN" sz="2200" dirty="0" err="1"/>
                        <a:t>addi</a:t>
                      </a:r>
                      <a:r>
                        <a:rPr lang="zh-CN" altLang="en-US" sz="2200" dirty="0"/>
                        <a:t>和</a:t>
                      </a:r>
                      <a:r>
                        <a:rPr lang="en-US" altLang="zh-CN" sz="2200" dirty="0"/>
                        <a:t>sub</a:t>
                      </a:r>
                      <a:r>
                        <a:rPr lang="zh-CN" altLang="en-US" sz="2200" dirty="0"/>
                        <a:t>结果溢出</a:t>
                      </a:r>
                      <a:endParaRPr lang="zh-CN" altLang="en-US" sz="2200" dirty="0">
                        <a:latin typeface="微软雅黑" panose="00000500000000000000" pitchFamily="34" charset="-122"/>
                        <a:ea typeface="微软雅黑" panose="00000500000000000000"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8280007" cy="746845"/>
            <a:chOff x="563994" y="278221"/>
            <a:chExt cx="8280007" cy="746844"/>
          </a:xfrm>
        </p:grpSpPr>
        <p:sp>
          <p:nvSpPr>
            <p:cNvPr id="21" name="矩形 20"/>
            <p:cNvSpPr/>
            <p:nvPr/>
          </p:nvSpPr>
          <p:spPr>
            <a:xfrm>
              <a:off x="563994" y="717288"/>
              <a:ext cx="8028461"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The Flow of Exception Handling in MiniMIPS32 Processor</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Software</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7646517"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处理器的异常处理流程（软件）</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2" name="矩形 1"/>
          <p:cNvSpPr/>
          <p:nvPr/>
        </p:nvSpPr>
        <p:spPr>
          <a:xfrm>
            <a:off x="517781" y="1518202"/>
            <a:ext cx="11167539" cy="3063211"/>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保存被中断程序状态</a:t>
            </a:r>
            <a:r>
              <a:rPr lang="zh-CN" altLang="en-US" sz="2800" dirty="0">
                <a:latin typeface="微软雅黑" panose="00000500000000000000" pitchFamily="34" charset="-122"/>
                <a:ea typeface="微软雅黑" panose="00000500000000000000" pitchFamily="34" charset="-122"/>
                <a:cs typeface="+mn-ea"/>
                <a:sym typeface="+mn-lt"/>
              </a:rPr>
              <a:t>：如通用寄存器、</a:t>
            </a:r>
            <a:r>
              <a:rPr lang="en-US" altLang="zh-CN" sz="2800" dirty="0" err="1">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寄存器（</a:t>
            </a:r>
            <a:r>
              <a:rPr lang="en-US" altLang="zh-CN" sz="2800" dirty="0">
                <a:latin typeface="微软雅黑" panose="00000500000000000000" pitchFamily="34" charset="-122"/>
                <a:ea typeface="微软雅黑" panose="00000500000000000000" pitchFamily="34" charset="-122"/>
                <a:cs typeface="+mn-ea"/>
                <a:sym typeface="+mn-lt"/>
              </a:rPr>
              <a:t>EPC</a:t>
            </a:r>
            <a:r>
              <a:rPr lang="zh-CN" altLang="en-US" sz="2800" dirty="0">
                <a:latin typeface="微软雅黑" panose="00000500000000000000" pitchFamily="34" charset="-122"/>
                <a:ea typeface="微软雅黑" panose="00000500000000000000" pitchFamily="34" charset="-122"/>
                <a:cs typeface="+mn-ea"/>
                <a:sym typeface="+mn-lt"/>
              </a:rPr>
              <a:t>、</a:t>
            </a:r>
            <a:r>
              <a:rPr lang="en-US" altLang="zh-CN" sz="2800" dirty="0">
                <a:latin typeface="微软雅黑" panose="00000500000000000000" pitchFamily="34" charset="-122"/>
                <a:ea typeface="微软雅黑" panose="00000500000000000000" pitchFamily="34" charset="-122"/>
                <a:cs typeface="+mn-ea"/>
                <a:sym typeface="+mn-lt"/>
              </a:rPr>
              <a:t>Status</a:t>
            </a:r>
            <a:r>
              <a:rPr lang="zh-CN" altLang="en-US" sz="2800" dirty="0">
                <a:latin typeface="微软雅黑" panose="00000500000000000000" pitchFamily="34" charset="-122"/>
                <a:ea typeface="微软雅黑" panose="00000500000000000000" pitchFamily="34" charset="-122"/>
                <a:cs typeface="+mn-ea"/>
                <a:sym typeface="+mn-lt"/>
              </a:rPr>
              <a:t>）</a:t>
            </a:r>
            <a:endParaRPr lang="en-US" altLang="zh-CN" sz="28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区分不同的异常</a:t>
            </a:r>
            <a:r>
              <a:rPr lang="zh-CN" altLang="en-US" sz="2800" dirty="0">
                <a:latin typeface="微软雅黑" panose="00000500000000000000" pitchFamily="34" charset="-122"/>
                <a:ea typeface="微软雅黑" panose="00000500000000000000" pitchFamily="34" charset="-122"/>
                <a:cs typeface="+mn-ea"/>
                <a:sym typeface="+mn-lt"/>
              </a:rPr>
              <a:t>：通过</a:t>
            </a:r>
            <a:r>
              <a:rPr lang="en-US" altLang="zh-CN" sz="2800" dirty="0">
                <a:latin typeface="微软雅黑" panose="00000500000000000000" pitchFamily="34" charset="-122"/>
                <a:ea typeface="微软雅黑" panose="00000500000000000000" pitchFamily="34" charset="-122"/>
                <a:cs typeface="+mn-ea"/>
                <a:sym typeface="+mn-lt"/>
              </a:rPr>
              <a:t>Cause</a:t>
            </a:r>
            <a:r>
              <a:rPr lang="zh-CN" altLang="en-US" sz="2800" dirty="0">
                <a:latin typeface="微软雅黑" panose="00000500000000000000" pitchFamily="34" charset="-122"/>
                <a:ea typeface="微软雅黑" panose="00000500000000000000" pitchFamily="34" charset="-122"/>
                <a:cs typeface="+mn-ea"/>
                <a:sym typeface="+mn-lt"/>
              </a:rPr>
              <a:t>（</a:t>
            </a:r>
            <a:r>
              <a:rPr lang="en-US" altLang="zh-CN" sz="2800" dirty="0">
                <a:latin typeface="微软雅黑" panose="00000500000000000000" pitchFamily="34" charset="-122"/>
                <a:ea typeface="微软雅黑" panose="00000500000000000000" pitchFamily="34" charset="-122"/>
                <a:cs typeface="+mn-ea"/>
                <a:sym typeface="+mn-lt"/>
              </a:rPr>
              <a:t> </a:t>
            </a:r>
            <a:r>
              <a:rPr lang="en-US" altLang="zh-CN" sz="2800" dirty="0" err="1">
                <a:latin typeface="微软雅黑" panose="00000500000000000000" pitchFamily="34" charset="-122"/>
                <a:ea typeface="微软雅黑" panose="00000500000000000000" pitchFamily="34" charset="-122"/>
                <a:cs typeface="+mn-ea"/>
                <a:sym typeface="+mn-lt"/>
              </a:rPr>
              <a:t>exccode</a:t>
            </a:r>
            <a:r>
              <a:rPr lang="en-US" altLang="zh-CN" sz="2800" dirty="0">
                <a:latin typeface="微软雅黑" panose="00000500000000000000" pitchFamily="34" charset="-122"/>
                <a:ea typeface="微软雅黑" panose="00000500000000000000" pitchFamily="34" charset="-122"/>
                <a:cs typeface="+mn-ea"/>
                <a:sym typeface="+mn-lt"/>
              </a:rPr>
              <a:t> </a:t>
            </a:r>
            <a:r>
              <a:rPr lang="zh-CN" altLang="en-US" sz="2800" dirty="0">
                <a:latin typeface="微软雅黑" panose="00000500000000000000" pitchFamily="34" charset="-122"/>
                <a:ea typeface="微软雅黑" panose="00000500000000000000" pitchFamily="34" charset="-122"/>
                <a:cs typeface="+mn-ea"/>
                <a:sym typeface="+mn-lt"/>
              </a:rPr>
              <a:t>）判断发生了什么异常</a:t>
            </a:r>
            <a:endParaRPr lang="en-US" altLang="zh-CN"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执行异常处理程序</a:t>
            </a:r>
            <a:endParaRPr lang="en-US" altLang="zh-CN" sz="28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准备返回工作</a:t>
            </a:r>
            <a:r>
              <a:rPr lang="zh-CN" altLang="en-US" sz="2800" dirty="0">
                <a:latin typeface="微软雅黑" panose="00000500000000000000" pitchFamily="34" charset="-122"/>
                <a:ea typeface="微软雅黑" panose="00000500000000000000" pitchFamily="34" charset="-122"/>
                <a:cs typeface="+mn-ea"/>
                <a:sym typeface="+mn-lt"/>
              </a:rPr>
              <a:t>：恢复现场</a:t>
            </a:r>
            <a:endParaRPr lang="en-US" altLang="zh-CN"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3746747" cy="718321"/>
            <a:chOff x="563994" y="278221"/>
            <a:chExt cx="3746747" cy="718320"/>
          </a:xfrm>
        </p:grpSpPr>
        <p:sp>
          <p:nvSpPr>
            <p:cNvPr id="21" name="矩形 20"/>
            <p:cNvSpPr/>
            <p:nvPr/>
          </p:nvSpPr>
          <p:spPr>
            <a:xfrm>
              <a:off x="563994" y="688764"/>
              <a:ext cx="374674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and Interrupt</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异常和中断</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428969"/>
          </a:xfrm>
          <a:prstGeom prst="rect">
            <a:avLst/>
          </a:prstGeom>
          <a:ln>
            <a:solidFill>
              <a:schemeClr val="accent1"/>
            </a:solidFill>
          </a:ln>
        </p:spPr>
        <p:txBody>
          <a:bodyPr wrap="square" lIns="72000" rIns="72000">
            <a:spAutoFit/>
          </a:bodyPr>
          <a:lstStyle/>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程序在执行过程中，往往会出现一些事件打断程序的正常执行，使得处理器跳转到一个新的地址执行程序，这些事件被称为</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异常（</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Exception</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a:t>
            </a:r>
            <a:r>
              <a:rPr lang="zh-CN" altLang="en-US" sz="2800" dirty="0">
                <a:latin typeface="微软雅黑" panose="00000500000000000000" pitchFamily="34" charset="-122"/>
                <a:ea typeface="微软雅黑" panose="00000500000000000000" pitchFamily="34" charset="-122"/>
                <a:cs typeface="+mn-ea"/>
                <a:sym typeface="+mn-lt"/>
              </a:rPr>
              <a:t>或</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中断（</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Interrupt</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a:t>
            </a:r>
            <a:endParaRPr lang="zh-CN" altLang="en-US" sz="28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异常来自</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CPU</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的内部</a:t>
            </a:r>
            <a:r>
              <a:rPr lang="zh-CN" altLang="en-US" sz="2800" dirty="0">
                <a:latin typeface="微软雅黑" panose="00000500000000000000" pitchFamily="34" charset="-122"/>
                <a:ea typeface="微软雅黑" panose="00000500000000000000" pitchFamily="34" charset="-122"/>
                <a:cs typeface="+mn-ea"/>
                <a:sym typeface="+mn-lt"/>
              </a:rPr>
              <a:t>（同步），比如做除法时除数为</a:t>
            </a:r>
            <a:r>
              <a:rPr lang="en-US" altLang="zh-CN" sz="2800" dirty="0">
                <a:latin typeface="微软雅黑" panose="00000500000000000000" pitchFamily="34" charset="-122"/>
                <a:ea typeface="微软雅黑" panose="00000500000000000000" pitchFamily="34" charset="-122"/>
                <a:cs typeface="+mn-ea"/>
                <a:sym typeface="+mn-lt"/>
              </a:rPr>
              <a:t>0</a:t>
            </a:r>
            <a:r>
              <a:rPr lang="zh-CN" altLang="en-US" sz="2800" dirty="0">
                <a:latin typeface="微软雅黑" panose="00000500000000000000" pitchFamily="34" charset="-122"/>
                <a:ea typeface="微软雅黑" panose="00000500000000000000" pitchFamily="34" charset="-122"/>
                <a:cs typeface="+mn-ea"/>
                <a:sym typeface="+mn-lt"/>
              </a:rPr>
              <a:t>。</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中断来自</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CPU</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的外部</a:t>
            </a:r>
            <a:r>
              <a:rPr lang="zh-CN" altLang="en-US" sz="2800" dirty="0">
                <a:latin typeface="微软雅黑" panose="00000500000000000000" pitchFamily="34" charset="-122"/>
                <a:ea typeface="微软雅黑" panose="00000500000000000000" pitchFamily="34" charset="-122"/>
                <a:cs typeface="+mn-ea"/>
                <a:sym typeface="+mn-lt"/>
              </a:rPr>
              <a:t>（异步），比如键盘中断。</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内部同步异常和外部异步异常，两者的处理流程是一样的。</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4200"/>
              </a:lnSpc>
              <a:spcBef>
                <a:spcPts val="600"/>
              </a:spcBef>
              <a:spcAft>
                <a:spcPts val="600"/>
              </a:spcAft>
              <a:buClr>
                <a:srgbClr val="FF0066"/>
              </a:buClr>
              <a:buFont typeface="Wingdings" panose="05000000000000000000" pitchFamily="2" charset="2"/>
              <a:buChar char="p"/>
            </a:pPr>
            <a:r>
              <a:rPr lang="en-US" altLang="zh-CN" sz="2800" dirty="0">
                <a:latin typeface="微软雅黑" panose="00000500000000000000" pitchFamily="34" charset="-122"/>
                <a:ea typeface="微软雅黑" panose="00000500000000000000" pitchFamily="34" charset="-122"/>
                <a:cs typeface="+mn-ea"/>
                <a:sym typeface="+mn-lt"/>
              </a:rPr>
              <a:t>MIPS</a:t>
            </a:r>
            <a:r>
              <a:rPr lang="zh-CN" altLang="en-US" sz="2800" dirty="0">
                <a:latin typeface="微软雅黑" panose="00000500000000000000" pitchFamily="34" charset="-122"/>
                <a:ea typeface="微软雅黑" panose="00000500000000000000" pitchFamily="34" charset="-122"/>
                <a:cs typeface="+mn-ea"/>
                <a:sym typeface="+mn-lt"/>
              </a:rPr>
              <a:t>指令集体系结构（包括</a:t>
            </a:r>
            <a:r>
              <a:rPr lang="en-US" altLang="zh-CN" sz="2800" dirty="0">
                <a:latin typeface="微软雅黑" panose="00000500000000000000" pitchFamily="34" charset="-122"/>
                <a:ea typeface="微软雅黑" panose="00000500000000000000" pitchFamily="34" charset="-122"/>
                <a:cs typeface="+mn-ea"/>
                <a:sym typeface="+mn-lt"/>
              </a:rPr>
              <a:t>MiniMIPS32</a:t>
            </a:r>
            <a:r>
              <a:rPr lang="zh-CN" altLang="en-US" sz="2800" dirty="0">
                <a:latin typeface="微软雅黑" panose="00000500000000000000" pitchFamily="34" charset="-122"/>
                <a:ea typeface="微软雅黑" panose="00000500000000000000" pitchFamily="34" charset="-122"/>
                <a:cs typeface="+mn-ea"/>
                <a:sym typeface="+mn-lt"/>
              </a:rPr>
              <a:t>）中统一称为异常。</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32971" y="3570514"/>
            <a:ext cx="3287486" cy="1139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6484257" y="4347373"/>
            <a:ext cx="729344" cy="34153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84256" y="2458831"/>
            <a:ext cx="2543629" cy="11116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6484257" y="2082353"/>
            <a:ext cx="2543629" cy="34153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4" name="矩形 3"/>
          <p:cNvSpPr/>
          <p:nvPr/>
        </p:nvSpPr>
        <p:spPr>
          <a:xfrm>
            <a:off x="517782" y="1271462"/>
            <a:ext cx="5418561" cy="5016758"/>
          </a:xfrm>
          <a:prstGeom prst="rect">
            <a:avLst/>
          </a:prstGeom>
          <a:ln>
            <a:solidFill>
              <a:schemeClr val="accent1"/>
            </a:solidFill>
          </a:ln>
        </p:spPr>
        <p:txBody>
          <a:bodyPr wrap="square" lIns="72000" rIns="72000">
            <a:spAutoFit/>
          </a:bodyPr>
          <a:lstStyle/>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main:</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syscall</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.org </a:t>
            </a:r>
            <a:r>
              <a:rPr lang="en-US" altLang="zh-CN" sz="2000" dirty="0" err="1">
                <a:latin typeface="微软雅黑" panose="00000500000000000000" pitchFamily="34" charset="-122"/>
                <a:ea typeface="微软雅黑" panose="00000500000000000000" pitchFamily="34" charset="-122"/>
                <a:cs typeface="+mn-ea"/>
                <a:sym typeface="+mn-lt"/>
              </a:rPr>
              <a:t>0x380</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mfc0</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a1</a:t>
            </a:r>
            <a:r>
              <a:rPr lang="en-US" altLang="zh-CN" sz="2000" dirty="0">
                <a:latin typeface="微软雅黑" panose="00000500000000000000" pitchFamily="34" charset="-122"/>
                <a:ea typeface="微软雅黑" panose="00000500000000000000" pitchFamily="34" charset="-122"/>
                <a:cs typeface="+mn-ea"/>
                <a:sym typeface="+mn-lt"/>
              </a:rPr>
              <a:t>, $13</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ori</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a2</a:t>
            </a:r>
            <a:r>
              <a:rPr lang="en-US" altLang="zh-CN" sz="2000" dirty="0">
                <a:latin typeface="微软雅黑" panose="00000500000000000000" pitchFamily="34" charset="-122"/>
                <a:ea typeface="微软雅黑" panose="00000500000000000000" pitchFamily="34" charset="-122"/>
                <a:cs typeface="+mn-ea"/>
                <a:sym typeface="+mn-lt"/>
              </a:rPr>
              <a:t>, $zero, </a:t>
            </a:r>
            <a:r>
              <a:rPr lang="en-US" altLang="zh-CN" sz="2000" dirty="0" err="1">
                <a:latin typeface="微软雅黑" panose="00000500000000000000" pitchFamily="34" charset="-122"/>
                <a:ea typeface="微软雅黑" panose="00000500000000000000" pitchFamily="34" charset="-122"/>
                <a:cs typeface="+mn-ea"/>
                <a:sym typeface="+mn-lt"/>
              </a:rPr>
              <a:t>0x20</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beq</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a1</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a2</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exc_syscall</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j           error</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zh-CN" altLang="en-US" sz="2000" dirty="0">
              <a:latin typeface="微软雅黑" panose="00000500000000000000" pitchFamily="34" charset="-122"/>
              <a:ea typeface="微软雅黑" panose="00000500000000000000" pitchFamily="34" charset="-122"/>
              <a:cs typeface="+mn-ea"/>
              <a:sym typeface="+mn-lt"/>
            </a:endParaRPr>
          </a:p>
        </p:txBody>
      </p:sp>
      <p:grpSp>
        <p:nvGrpSpPr>
          <p:cNvPr id="2" name="组合 1"/>
          <p:cNvGrpSpPr/>
          <p:nvPr/>
        </p:nvGrpSpPr>
        <p:grpSpPr>
          <a:xfrm>
            <a:off x="563996" y="278225"/>
            <a:ext cx="4893375" cy="746845"/>
            <a:chOff x="563994" y="278221"/>
            <a:chExt cx="4893375" cy="746844"/>
          </a:xfrm>
        </p:grpSpPr>
        <p:sp>
          <p:nvSpPr>
            <p:cNvPr id="3" name="矩形 2"/>
            <p:cNvSpPr/>
            <p:nvPr/>
          </p:nvSpPr>
          <p:spPr>
            <a:xfrm>
              <a:off x="563994" y="717288"/>
              <a:ext cx="489337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Handling Routine Example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5" name="矩形 4"/>
            <p:cNvSpPr/>
            <p:nvPr/>
          </p:nvSpPr>
          <p:spPr>
            <a:xfrm>
              <a:off x="1197484" y="278221"/>
              <a:ext cx="321216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异常处理程序示例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6" name="矩形 5"/>
          <p:cNvSpPr/>
          <p:nvPr/>
        </p:nvSpPr>
        <p:spPr>
          <a:xfrm>
            <a:off x="6255659" y="1271462"/>
            <a:ext cx="5602512" cy="5016758"/>
          </a:xfrm>
          <a:prstGeom prst="rect">
            <a:avLst/>
          </a:prstGeom>
          <a:ln>
            <a:solidFill>
              <a:schemeClr val="accent1"/>
            </a:solidFill>
          </a:ln>
        </p:spPr>
        <p:txBody>
          <a:bodyPr wrap="square" lIns="72000" rIns="72000">
            <a:spAutoFit/>
          </a:bodyPr>
          <a:lstStyle/>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.org </a:t>
            </a:r>
            <a:r>
              <a:rPr lang="en-US" altLang="zh-CN" sz="2000" dirty="0" err="1">
                <a:latin typeface="微软雅黑" panose="00000500000000000000" pitchFamily="34" charset="-122"/>
                <a:ea typeface="微软雅黑" panose="00000500000000000000" pitchFamily="34" charset="-122"/>
                <a:cs typeface="+mn-ea"/>
                <a:sym typeface="+mn-lt"/>
              </a:rPr>
              <a:t>0x600</a:t>
            </a:r>
            <a:r>
              <a:rPr lang="zh-CN" altLang="en-US"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err="1">
                <a:latin typeface="微软雅黑" panose="00000500000000000000" pitchFamily="34" charset="-122"/>
                <a:ea typeface="微软雅黑" panose="00000500000000000000" pitchFamily="34" charset="-122"/>
                <a:cs typeface="+mn-ea"/>
                <a:sym typeface="+mn-lt"/>
              </a:rPr>
              <a:t>exc_syscall</a:t>
            </a:r>
            <a:r>
              <a:rPr lang="en-US" altLang="zh-CN" sz="2000" dirty="0">
                <a:latin typeface="微软雅黑" panose="00000500000000000000" pitchFamily="34" charset="-122"/>
                <a:ea typeface="微软雅黑" panose="00000500000000000000" pitchFamily="34" charset="-122"/>
                <a:cs typeface="+mn-ea"/>
                <a:sym typeface="+mn-lt"/>
              </a:rPr>
              <a:t>: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addiu</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a3</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a3</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0x1</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mfc0</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t1</a:t>
            </a:r>
            <a:r>
              <a:rPr lang="en-US" altLang="zh-CN" sz="2000" dirty="0">
                <a:latin typeface="微软雅黑" panose="00000500000000000000" pitchFamily="34" charset="-122"/>
                <a:ea typeface="微软雅黑" panose="00000500000000000000" pitchFamily="34" charset="-122"/>
                <a:cs typeface="+mn-ea"/>
                <a:sym typeface="+mn-lt"/>
              </a:rPr>
              <a:t>, $14          </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addiu</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t1</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t1</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0x4</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mtc0</a:t>
            </a: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t1</a:t>
            </a:r>
            <a:r>
              <a:rPr lang="en-US" altLang="zh-CN" sz="2000" dirty="0">
                <a:latin typeface="微软雅黑" panose="00000500000000000000" pitchFamily="34" charset="-122"/>
                <a:ea typeface="微软雅黑" panose="00000500000000000000" pitchFamily="34" charset="-122"/>
                <a:cs typeface="+mn-ea"/>
                <a:sym typeface="+mn-lt"/>
              </a:rPr>
              <a:t>, $14</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.set</a:t>
            </a:r>
            <a:r>
              <a:rPr lang="zh-CN" altLang="en-US"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mips32</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eret</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.set </a:t>
            </a:r>
            <a:r>
              <a:rPr lang="en-US" altLang="zh-CN" sz="2000" dirty="0" err="1">
                <a:latin typeface="微软雅黑" panose="00000500000000000000" pitchFamily="34" charset="-122"/>
                <a:ea typeface="微软雅黑" panose="00000500000000000000" pitchFamily="34" charset="-122"/>
                <a:cs typeface="+mn-ea"/>
                <a:sym typeface="+mn-lt"/>
              </a:rPr>
              <a:t>mips1</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en-US" altLang="zh-CN" sz="2000" dirty="0">
              <a:latin typeface="微软雅黑" panose="00000500000000000000" pitchFamily="34" charset="-122"/>
              <a:ea typeface="微软雅黑" panose="00000500000000000000" pitchFamily="34" charset="-122"/>
              <a:cs typeface="+mn-ea"/>
              <a:sym typeface="+mn-lt"/>
            </a:endParaRPr>
          </a:p>
          <a:p>
            <a:pPr algn="just">
              <a:lnSpc>
                <a:spcPts val="2400"/>
              </a:lnSpc>
              <a:spcAft>
                <a:spcPts val="600"/>
              </a:spcAft>
              <a:buClr>
                <a:srgbClr val="FF0066"/>
              </a:buClr>
            </a:pPr>
            <a:r>
              <a:rPr lang="en-US" altLang="zh-CN" sz="2000" dirty="0">
                <a:latin typeface="微软雅黑" panose="00000500000000000000" pitchFamily="34" charset="-122"/>
                <a:ea typeface="微软雅黑" panose="00000500000000000000" pitchFamily="34" charset="-122"/>
                <a:cs typeface="+mn-ea"/>
                <a:sym typeface="+mn-lt"/>
              </a:rPr>
              <a:t>   </a:t>
            </a:r>
            <a:r>
              <a:rPr lang="en-US" altLang="zh-CN" sz="2000" dirty="0" err="1">
                <a:latin typeface="微软雅黑" panose="00000500000000000000" pitchFamily="34" charset="-122"/>
                <a:ea typeface="微软雅黑" panose="00000500000000000000" pitchFamily="34" charset="-122"/>
                <a:cs typeface="+mn-ea"/>
                <a:sym typeface="+mn-lt"/>
              </a:rPr>
              <a:t>nop</a:t>
            </a:r>
            <a:endParaRPr lang="zh-CN" altLang="en-US" sz="2000" dirty="0">
              <a:latin typeface="微软雅黑" panose="00000500000000000000" pitchFamily="34" charset="-122"/>
              <a:ea typeface="微软雅黑" panose="00000500000000000000" pitchFamily="34" charset="-122"/>
              <a:cs typeface="+mn-ea"/>
              <a:sym typeface="+mn-lt"/>
            </a:endParaRPr>
          </a:p>
        </p:txBody>
      </p:sp>
      <p:cxnSp>
        <p:nvCxnSpPr>
          <p:cNvPr id="9" name="直接箭头连接符 8"/>
          <p:cNvCxnSpPr/>
          <p:nvPr/>
        </p:nvCxnSpPr>
        <p:spPr>
          <a:xfrm flipV="1">
            <a:off x="2837543" y="3026229"/>
            <a:ext cx="515257" cy="631371"/>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412998" y="2350645"/>
            <a:ext cx="1868715" cy="646331"/>
          </a:xfrm>
          <a:prstGeom prst="rect">
            <a:avLst/>
          </a:prstGeom>
          <a:noFill/>
        </p:spPr>
        <p:txBody>
          <a:bodyPr wrap="square" rtlCol="0">
            <a:spAutoFit/>
          </a:bodyPr>
          <a:lstStyle/>
          <a:p>
            <a:r>
              <a:rPr lang="zh-CN" altLang="en-US" dirty="0">
                <a:solidFill>
                  <a:srgbClr val="0066FF"/>
                </a:solidFill>
                <a:latin typeface="微软雅黑" panose="00000500000000000000" pitchFamily="34" charset="-122"/>
                <a:ea typeface="微软雅黑" panose="00000500000000000000" pitchFamily="34" charset="-122"/>
              </a:rPr>
              <a:t>异常查询并跳转对应的处理程序</a:t>
            </a:r>
            <a:endParaRPr lang="zh-CN" altLang="en-US" dirty="0">
              <a:solidFill>
                <a:srgbClr val="0066FF"/>
              </a:solidFill>
              <a:latin typeface="微软雅黑" panose="00000500000000000000" pitchFamily="34" charset="-122"/>
              <a:ea typeface="微软雅黑" panose="00000500000000000000" pitchFamily="34" charset="-122"/>
            </a:endParaRPr>
          </a:p>
        </p:txBody>
      </p:sp>
      <p:cxnSp>
        <p:nvCxnSpPr>
          <p:cNvPr id="12" name="直接箭头连接符 11"/>
          <p:cNvCxnSpPr/>
          <p:nvPr/>
        </p:nvCxnSpPr>
        <p:spPr>
          <a:xfrm flipV="1">
            <a:off x="8919028" y="1850571"/>
            <a:ext cx="428174" cy="402548"/>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281889" y="1495138"/>
            <a:ext cx="1611084" cy="369332"/>
          </a:xfrm>
          <a:prstGeom prst="rect">
            <a:avLst/>
          </a:prstGeom>
          <a:noFill/>
        </p:spPr>
        <p:txBody>
          <a:bodyPr wrap="square" rtlCol="0">
            <a:spAutoFit/>
          </a:bodyPr>
          <a:lstStyle/>
          <a:p>
            <a:r>
              <a:rPr lang="zh-CN" altLang="en-US" dirty="0">
                <a:solidFill>
                  <a:srgbClr val="0066FF"/>
                </a:solidFill>
                <a:latin typeface="微软雅黑" panose="00000500000000000000" pitchFamily="34" charset="-122"/>
                <a:ea typeface="微软雅黑" panose="00000500000000000000" pitchFamily="34" charset="-122"/>
              </a:rPr>
              <a:t>异常处理程序</a:t>
            </a:r>
            <a:endParaRPr lang="zh-CN" altLang="en-US" dirty="0">
              <a:solidFill>
                <a:srgbClr val="0066FF"/>
              </a:solidFill>
              <a:latin typeface="微软雅黑" panose="00000500000000000000" pitchFamily="34" charset="-122"/>
              <a:ea typeface="微软雅黑" panose="00000500000000000000" pitchFamily="34" charset="-122"/>
            </a:endParaRPr>
          </a:p>
        </p:txBody>
      </p:sp>
      <p:cxnSp>
        <p:nvCxnSpPr>
          <p:cNvPr id="16" name="直接箭头连接符 15"/>
          <p:cNvCxnSpPr/>
          <p:nvPr/>
        </p:nvCxnSpPr>
        <p:spPr>
          <a:xfrm>
            <a:off x="8919027" y="2775858"/>
            <a:ext cx="428175"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83488" y="2467823"/>
            <a:ext cx="2434772" cy="646331"/>
          </a:xfrm>
          <a:prstGeom prst="rect">
            <a:avLst/>
          </a:prstGeom>
          <a:noFill/>
        </p:spPr>
        <p:txBody>
          <a:bodyPr wrap="square" rtlCol="0">
            <a:spAutoFit/>
          </a:bodyPr>
          <a:lstStyle/>
          <a:p>
            <a:r>
              <a:rPr lang="zh-CN" altLang="en-US" dirty="0">
                <a:solidFill>
                  <a:srgbClr val="0066FF"/>
                </a:solidFill>
                <a:latin typeface="微软雅黑" panose="00000500000000000000" pitchFamily="34" charset="-122"/>
                <a:ea typeface="微软雅黑" panose="00000500000000000000" pitchFamily="34" charset="-122"/>
              </a:rPr>
              <a:t>准备异常返回地址</a:t>
            </a:r>
            <a:endParaRPr lang="en-US" altLang="zh-CN" dirty="0">
              <a:solidFill>
                <a:srgbClr val="0066FF"/>
              </a:solidFill>
              <a:latin typeface="微软雅黑" panose="00000500000000000000" pitchFamily="34" charset="-122"/>
              <a:ea typeface="微软雅黑" panose="00000500000000000000" pitchFamily="34" charset="-122"/>
            </a:endParaRPr>
          </a:p>
          <a:p>
            <a:r>
              <a:rPr lang="zh-CN" altLang="en-US" dirty="0">
                <a:solidFill>
                  <a:srgbClr val="0066FF"/>
                </a:solidFill>
                <a:latin typeface="微软雅黑" panose="00000500000000000000" pitchFamily="34" charset="-122"/>
                <a:ea typeface="微软雅黑" panose="00000500000000000000" pitchFamily="34" charset="-122"/>
              </a:rPr>
              <a:t>问题：为什么</a:t>
            </a:r>
            <a:r>
              <a:rPr lang="en-US" altLang="zh-CN" dirty="0" err="1">
                <a:solidFill>
                  <a:srgbClr val="0066FF"/>
                </a:solidFill>
                <a:latin typeface="微软雅黑" panose="00000500000000000000" pitchFamily="34" charset="-122"/>
                <a:ea typeface="微软雅黑" panose="00000500000000000000" pitchFamily="34" charset="-122"/>
              </a:rPr>
              <a:t>EPC+4</a:t>
            </a:r>
            <a:r>
              <a:rPr lang="en-US" altLang="zh-CN" dirty="0">
                <a:solidFill>
                  <a:srgbClr val="0066FF"/>
                </a:solidFill>
                <a:latin typeface="微软雅黑" panose="00000500000000000000" pitchFamily="34" charset="-122"/>
                <a:ea typeface="微软雅黑" panose="00000500000000000000" pitchFamily="34" charset="-122"/>
              </a:rPr>
              <a:t>?</a:t>
            </a:r>
            <a:endParaRPr lang="zh-CN" altLang="en-US" dirty="0">
              <a:solidFill>
                <a:srgbClr val="0066FF"/>
              </a:solidFill>
              <a:latin typeface="微软雅黑" panose="00000500000000000000" pitchFamily="34" charset="-122"/>
              <a:ea typeface="微软雅黑" panose="00000500000000000000" pitchFamily="34" charset="-122"/>
            </a:endParaRPr>
          </a:p>
        </p:txBody>
      </p:sp>
      <p:sp>
        <p:nvSpPr>
          <p:cNvPr id="22" name="文本框 21"/>
          <p:cNvSpPr txBox="1"/>
          <p:nvPr/>
        </p:nvSpPr>
        <p:spPr>
          <a:xfrm>
            <a:off x="8048171" y="4340164"/>
            <a:ext cx="1182910" cy="369332"/>
          </a:xfrm>
          <a:prstGeom prst="rect">
            <a:avLst/>
          </a:prstGeom>
          <a:noFill/>
        </p:spPr>
        <p:txBody>
          <a:bodyPr wrap="square" rtlCol="0">
            <a:spAutoFit/>
          </a:bodyPr>
          <a:lstStyle/>
          <a:p>
            <a:r>
              <a:rPr lang="zh-CN" altLang="en-US" dirty="0">
                <a:solidFill>
                  <a:srgbClr val="0066FF"/>
                </a:solidFill>
                <a:latin typeface="微软雅黑" panose="00000500000000000000" pitchFamily="34" charset="-122"/>
                <a:ea typeface="微软雅黑" panose="00000500000000000000" pitchFamily="34" charset="-122"/>
              </a:rPr>
              <a:t>异常返回</a:t>
            </a:r>
            <a:endParaRPr lang="zh-CN" altLang="en-US" dirty="0">
              <a:solidFill>
                <a:srgbClr val="0066FF"/>
              </a:solidFill>
              <a:latin typeface="微软雅黑" panose="00000500000000000000" pitchFamily="34" charset="-122"/>
              <a:ea typeface="微软雅黑" panose="00000500000000000000" pitchFamily="34" charset="-122"/>
            </a:endParaRPr>
          </a:p>
        </p:txBody>
      </p:sp>
      <p:cxnSp>
        <p:nvCxnSpPr>
          <p:cNvPr id="24" name="直接箭头连接符 23"/>
          <p:cNvCxnSpPr/>
          <p:nvPr/>
        </p:nvCxnSpPr>
        <p:spPr>
          <a:xfrm>
            <a:off x="7162798" y="4524830"/>
            <a:ext cx="885373"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par>
                                <p:cTn id="44" presetID="3" presetClass="entr" presetSubtype="1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15" grpId="0" animBg="1"/>
      <p:bldP spid="11" grpId="0" animBg="1"/>
      <p:bldP spid="10" grpId="0"/>
      <p:bldP spid="14" grpId="0"/>
      <p:bldP spid="18"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7523133" cy="730196"/>
            <a:chOff x="563994" y="278221"/>
            <a:chExt cx="7523133" cy="730195"/>
          </a:xfrm>
        </p:grpSpPr>
        <p:sp>
          <p:nvSpPr>
            <p:cNvPr id="21" name="矩形 20"/>
            <p:cNvSpPr/>
            <p:nvPr/>
          </p:nvSpPr>
          <p:spPr>
            <a:xfrm>
              <a:off x="563994" y="700639"/>
              <a:ext cx="619240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Return of MiniMIPS32 Processor</a:t>
              </a:r>
              <a:r>
                <a:rPr lang="zh-CN" altLang="en-US" sz="1400" spc="151" dirty="0">
                  <a:solidFill>
                    <a:schemeClr val="tx1">
                      <a:lumMod val="65000"/>
                      <a:lumOff val="35000"/>
                    </a:schemeClr>
                  </a:solidFill>
                  <a:latin typeface="等线 Light" panose="02010600030101010101" pitchFamily="2" charset="-122"/>
                  <a:ea typeface="等线 Light" panose="02010600030101010101" pitchFamily="2" charset="-122"/>
                </a:rPr>
                <a:t>（硬件）</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6889643" cy="523219"/>
            </a:xfrm>
            <a:prstGeom prst="rect">
              <a:avLst/>
            </a:prstGeom>
          </p:spPr>
          <p:txBody>
            <a:bodyPr wrap="none">
              <a:spAutoFit/>
            </a:bodyPr>
            <a:lstStyle/>
            <a:p>
              <a:r>
                <a:rPr lang="en-US" altLang="zh-CN" sz="2800" b="1" spc="151" dirty="0">
                  <a:solidFill>
                    <a:schemeClr val="tx1">
                      <a:lumMod val="85000"/>
                      <a:lumOff val="15000"/>
                    </a:schemeClr>
                  </a:solidFill>
                  <a:latin typeface="等线" panose="02010600030101010101" pitchFamily="2" charset="-122"/>
                  <a:ea typeface="等线" panose="02010600030101010101" pitchFamily="2" charset="-122"/>
                </a:rPr>
                <a:t>MiniMIPS32</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处理器的异常返回（硬件）</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509761"/>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使用</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ERET</a:t>
            </a:r>
            <a:r>
              <a:rPr lang="zh-CN" altLang="en-US" sz="2800" dirty="0">
                <a:latin typeface="微软雅黑" panose="00000500000000000000" pitchFamily="34" charset="-122"/>
                <a:ea typeface="微软雅黑" panose="00000500000000000000" pitchFamily="34" charset="-122"/>
                <a:cs typeface="+mn-ea"/>
                <a:sym typeface="+mn-lt"/>
              </a:rPr>
              <a:t>指令实现异常返回，清除流水线上除写回阶段外的全部信息（无延迟槽指令）</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en-US" altLang="zh-CN" sz="2800" dirty="0">
                <a:latin typeface="微软雅黑" panose="00000500000000000000" pitchFamily="34" charset="-122"/>
                <a:ea typeface="微软雅黑" panose="00000500000000000000" pitchFamily="34" charset="-122"/>
                <a:cs typeface="+mn-ea"/>
                <a:sym typeface="+mn-lt"/>
              </a:rPr>
              <a:t>ERET</a:t>
            </a:r>
            <a:r>
              <a:rPr lang="zh-CN" altLang="en-US" sz="2800" dirty="0">
                <a:latin typeface="微软雅黑" panose="00000500000000000000" pitchFamily="34" charset="-122"/>
                <a:ea typeface="微软雅黑" panose="00000500000000000000" pitchFamily="34" charset="-122"/>
                <a:cs typeface="+mn-ea"/>
                <a:sym typeface="+mn-lt"/>
              </a:rPr>
              <a:t>指令清除</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协处理器中</a:t>
            </a:r>
            <a:r>
              <a:rPr lang="en-US" altLang="zh-CN" sz="2800" dirty="0">
                <a:latin typeface="微软雅黑" panose="00000500000000000000" pitchFamily="34" charset="-122"/>
                <a:ea typeface="微软雅黑" panose="00000500000000000000" pitchFamily="34" charset="-122"/>
                <a:cs typeface="+mn-ea"/>
                <a:sym typeface="+mn-lt"/>
              </a:rPr>
              <a:t>Status</a:t>
            </a:r>
            <a:r>
              <a:rPr lang="zh-CN" altLang="en-US" sz="2800" dirty="0">
                <a:latin typeface="微软雅黑" panose="00000500000000000000" pitchFamily="34" charset="-122"/>
                <a:ea typeface="微软雅黑" panose="00000500000000000000" pitchFamily="34" charset="-122"/>
                <a:cs typeface="+mn-ea"/>
                <a:sym typeface="+mn-lt"/>
              </a:rPr>
              <a:t>寄存器的</a:t>
            </a:r>
            <a:r>
              <a:rPr lang="en-US" altLang="zh-CN" sz="2800" dirty="0" err="1">
                <a:latin typeface="微软雅黑" panose="00000500000000000000" pitchFamily="34" charset="-122"/>
                <a:ea typeface="微软雅黑" panose="00000500000000000000" pitchFamily="34" charset="-122"/>
                <a:cs typeface="+mn-ea"/>
                <a:sym typeface="+mn-lt"/>
              </a:rPr>
              <a:t>EXL</a:t>
            </a:r>
            <a:r>
              <a:rPr lang="zh-CN" altLang="en-US" sz="2800" dirty="0">
                <a:latin typeface="微软雅黑" panose="00000500000000000000" pitchFamily="34" charset="-122"/>
                <a:ea typeface="微软雅黑" panose="00000500000000000000" pitchFamily="34" charset="-122"/>
                <a:cs typeface="+mn-ea"/>
                <a:sym typeface="+mn-lt"/>
              </a:rPr>
              <a:t>字段</a:t>
            </a:r>
            <a:endParaRPr lang="en-US" altLang="zh-CN"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将</a:t>
            </a:r>
            <a:r>
              <a:rPr lang="en-US" altLang="zh-CN" sz="2800" dirty="0">
                <a:latin typeface="微软雅黑" panose="00000500000000000000" pitchFamily="34" charset="-122"/>
                <a:ea typeface="微软雅黑" panose="00000500000000000000" pitchFamily="34" charset="-122"/>
                <a:cs typeface="+mn-ea"/>
                <a:sym typeface="+mn-lt"/>
              </a:rPr>
              <a:t>EPC</a:t>
            </a:r>
            <a:r>
              <a:rPr lang="zh-CN" altLang="en-US" sz="2800" dirty="0">
                <a:latin typeface="微软雅黑" panose="00000500000000000000" pitchFamily="34" charset="-122"/>
                <a:ea typeface="微软雅黑" panose="00000500000000000000" pitchFamily="34" charset="-122"/>
                <a:cs typeface="+mn-ea"/>
                <a:sym typeface="+mn-lt"/>
              </a:rPr>
              <a:t>寄存器保存的地址恢复到</a:t>
            </a:r>
            <a:r>
              <a:rPr lang="en-US" altLang="zh-CN" sz="2800" dirty="0">
                <a:latin typeface="微软雅黑" panose="00000500000000000000" pitchFamily="34" charset="-122"/>
                <a:ea typeface="微软雅黑" panose="00000500000000000000" pitchFamily="34" charset="-122"/>
                <a:cs typeface="+mn-ea"/>
                <a:sym typeface="+mn-lt"/>
              </a:rPr>
              <a:t>PC</a:t>
            </a:r>
            <a:r>
              <a:rPr lang="zh-CN" altLang="en-US" sz="2800" dirty="0">
                <a:latin typeface="微软雅黑" panose="00000500000000000000" pitchFamily="34" charset="-122"/>
                <a:ea typeface="微软雅黑" panose="00000500000000000000" pitchFamily="34" charset="-122"/>
                <a:cs typeface="+mn-ea"/>
                <a:sym typeface="+mn-lt"/>
              </a:rPr>
              <a:t>中，返回到异常发生处继续处理</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1069845"/>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0000500000000000000" pitchFamily="34" charset="-122"/>
                <a:ea typeface="微软雅黑" panose="00000500000000000000" pitchFamily="34" charset="-122"/>
              </a:rPr>
              <a:t>异常相关指令</a:t>
            </a:r>
            <a:endParaRPr lang="zh-CN" altLang="en-US"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3556742" cy="742071"/>
            <a:chOff x="563994" y="278221"/>
            <a:chExt cx="3556742" cy="742070"/>
          </a:xfrm>
        </p:grpSpPr>
        <p:sp>
          <p:nvSpPr>
            <p:cNvPr id="21" name="矩形 20"/>
            <p:cNvSpPr/>
            <p:nvPr/>
          </p:nvSpPr>
          <p:spPr>
            <a:xfrm>
              <a:off x="563994" y="712514"/>
              <a:ext cx="3556742"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Exception Instructions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异常相关指令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文本框 3"/>
          <p:cNvSpPr txBox="1"/>
          <p:nvPr/>
        </p:nvSpPr>
        <p:spPr>
          <a:xfrm>
            <a:off x="8357403" y="1559237"/>
            <a:ext cx="3834598" cy="1200329"/>
          </a:xfrm>
          <a:prstGeom prst="rect">
            <a:avLst/>
          </a:prstGeom>
          <a:noFill/>
        </p:spPr>
        <p:txBody>
          <a:bodyPr wrap="square" rtlCol="0" anchor="ctr" anchorCtr="0">
            <a:spAutoFit/>
          </a:bodyPr>
          <a:lstStyle/>
          <a:p>
            <a:r>
              <a:rPr lang="zh-CN" altLang="en-US" sz="2400" dirty="0">
                <a:latin typeface="微软雅黑" panose="00000500000000000000" pitchFamily="34" charset="-122"/>
                <a:ea typeface="微软雅黑" panose="00000500000000000000" pitchFamily="34" charset="-122"/>
              </a:rPr>
              <a:t>汇编格式：</a:t>
            </a:r>
            <a:r>
              <a:rPr lang="en-US" altLang="zh-CN" sz="2400" dirty="0">
                <a:latin typeface="微软雅黑" panose="00000500000000000000" pitchFamily="34" charset="-122"/>
                <a:ea typeface="微软雅黑" panose="00000500000000000000" pitchFamily="34" charset="-122"/>
              </a:rPr>
              <a:t>SYSCALL</a:t>
            </a:r>
            <a:endParaRPr lang="en-US" altLang="zh-CN" sz="2400" dirty="0">
              <a:latin typeface="微软雅黑" panose="00000500000000000000" pitchFamily="34" charset="-122"/>
              <a:ea typeface="微软雅黑" panose="00000500000000000000" pitchFamily="34" charset="-122"/>
            </a:endParaRPr>
          </a:p>
          <a:p>
            <a:endParaRPr lang="en-US" altLang="zh-CN" sz="2400" dirty="0">
              <a:latin typeface="微软雅黑" panose="00000500000000000000" pitchFamily="34" charset="-122"/>
              <a:ea typeface="微软雅黑" panose="00000500000000000000" pitchFamily="34" charset="-122"/>
            </a:endParaRPr>
          </a:p>
          <a:p>
            <a:r>
              <a:rPr lang="zh-CN" altLang="en-US" sz="2400" dirty="0">
                <a:latin typeface="微软雅黑" panose="00000500000000000000" pitchFamily="34" charset="-122"/>
                <a:ea typeface="微软雅黑" panose="00000500000000000000" pitchFamily="34" charset="-122"/>
              </a:rPr>
              <a:t>汇编示例：</a:t>
            </a:r>
            <a:r>
              <a:rPr lang="en-US" altLang="zh-CN" sz="2400" dirty="0">
                <a:latin typeface="微软雅黑" panose="00000500000000000000" pitchFamily="34" charset="-122"/>
                <a:ea typeface="微软雅黑" panose="00000500000000000000" pitchFamily="34" charset="-122"/>
              </a:rPr>
              <a:t>SYSCALL</a:t>
            </a:r>
            <a:endParaRPr lang="en-US" altLang="zh-CN" sz="2400" dirty="0">
              <a:latin typeface="微软雅黑" panose="00000500000000000000" pitchFamily="34" charset="-122"/>
              <a:ea typeface="微软雅黑" panose="00000500000000000000" pitchFamily="34" charset="-122"/>
            </a:endParaRPr>
          </a:p>
        </p:txBody>
      </p:sp>
      <p:sp>
        <p:nvSpPr>
          <p:cNvPr id="6" name="文本框 5"/>
          <p:cNvSpPr txBox="1"/>
          <p:nvPr/>
        </p:nvSpPr>
        <p:spPr>
          <a:xfrm>
            <a:off x="940633" y="3068416"/>
            <a:ext cx="8196747" cy="451406"/>
          </a:xfrm>
          <a:prstGeom prst="rect">
            <a:avLst/>
          </a:prstGeom>
          <a:noFill/>
        </p:spPr>
        <p:txBody>
          <a:bodyPr wrap="square" rtlCol="0">
            <a:spAutoFit/>
          </a:bodyPr>
          <a:lstStyle/>
          <a:p>
            <a:pPr>
              <a:lnSpc>
                <a:spcPts val="2800"/>
              </a:lnSpc>
            </a:pPr>
            <a:r>
              <a:rPr lang="en-US" altLang="zh-CN" sz="2400" dirty="0">
                <a:latin typeface="微软雅黑" panose="00000500000000000000" pitchFamily="34" charset="-122"/>
                <a:ea typeface="微软雅黑" panose="00000500000000000000" pitchFamily="34" charset="-122"/>
              </a:rPr>
              <a:t>SignalException(</a:t>
            </a:r>
            <a:r>
              <a:rPr lang="en-US" altLang="zh-CN" sz="2400" dirty="0" err="1">
                <a:latin typeface="微软雅黑" panose="00000500000000000000" pitchFamily="34" charset="-122"/>
                <a:ea typeface="微软雅黑" panose="00000500000000000000" pitchFamily="34" charset="-122"/>
              </a:rPr>
              <a:t>SystemCall</a:t>
            </a:r>
            <a:r>
              <a:rPr lang="en-US" altLang="zh-CN" sz="2400" dirty="0">
                <a:latin typeface="微软雅黑" panose="00000500000000000000" pitchFamily="34" charset="-122"/>
                <a:ea typeface="微软雅黑" panose="00000500000000000000" pitchFamily="34" charset="-122"/>
              </a:rPr>
              <a:t>)</a:t>
            </a:r>
            <a:endParaRPr lang="en-US" altLang="zh-CN" sz="2400" dirty="0">
              <a:latin typeface="微软雅黑" panose="00000500000000000000" pitchFamily="34" charset="-122"/>
              <a:ea typeface="微软雅黑" panose="00000500000000000000" pitchFamily="34" charset="-122"/>
            </a:endParaRPr>
          </a:p>
        </p:txBody>
      </p:sp>
      <p:pic>
        <p:nvPicPr>
          <p:cNvPr id="7" name="图片 6"/>
          <p:cNvPicPr>
            <a:picLocks noChangeAspect="1"/>
          </p:cNvPicPr>
          <p:nvPr/>
        </p:nvPicPr>
        <p:blipFill>
          <a:blip r:embed="rId1">
            <a:clrChange>
              <a:clrFrom>
                <a:srgbClr val="FFFFFF"/>
              </a:clrFrom>
              <a:clrTo>
                <a:srgbClr val="FFFFFF">
                  <a:alpha val="0"/>
                </a:srgbClr>
              </a:clrTo>
            </a:clrChange>
          </a:blip>
          <a:stretch>
            <a:fillRect/>
          </a:stretch>
        </p:blipFill>
        <p:spPr>
          <a:xfrm>
            <a:off x="1040707" y="1617219"/>
            <a:ext cx="7134225" cy="952500"/>
          </a:xfrm>
          <a:prstGeom prst="rect">
            <a:avLst/>
          </a:prstGeom>
        </p:spPr>
      </p:pic>
      <p:sp>
        <p:nvSpPr>
          <p:cNvPr id="8" name="文本框 7"/>
          <p:cNvSpPr txBox="1"/>
          <p:nvPr/>
        </p:nvSpPr>
        <p:spPr>
          <a:xfrm>
            <a:off x="8381153" y="4029303"/>
            <a:ext cx="3810848" cy="1200329"/>
          </a:xfrm>
          <a:prstGeom prst="rect">
            <a:avLst/>
          </a:prstGeom>
          <a:noFill/>
        </p:spPr>
        <p:txBody>
          <a:bodyPr wrap="square" rtlCol="0" anchor="ctr" anchorCtr="0">
            <a:spAutoFit/>
          </a:bodyPr>
          <a:lstStyle/>
          <a:p>
            <a:r>
              <a:rPr lang="zh-CN" altLang="en-US" sz="2400" dirty="0">
                <a:latin typeface="微软雅黑" panose="00000500000000000000" pitchFamily="34" charset="-122"/>
                <a:ea typeface="微软雅黑" panose="00000500000000000000" pitchFamily="34" charset="-122"/>
              </a:rPr>
              <a:t>汇编格式：</a:t>
            </a:r>
            <a:r>
              <a:rPr lang="en-US" altLang="zh-CN" sz="2400" dirty="0">
                <a:latin typeface="微软雅黑" panose="00000500000000000000" pitchFamily="34" charset="-122"/>
                <a:ea typeface="微软雅黑" panose="00000500000000000000" pitchFamily="34" charset="-122"/>
              </a:rPr>
              <a:t>ERET</a:t>
            </a:r>
            <a:endParaRPr lang="en-US" altLang="zh-CN" sz="2400" dirty="0">
              <a:latin typeface="微软雅黑" panose="00000500000000000000" pitchFamily="34" charset="-122"/>
              <a:ea typeface="微软雅黑" panose="00000500000000000000" pitchFamily="34" charset="-122"/>
            </a:endParaRPr>
          </a:p>
          <a:p>
            <a:endParaRPr lang="en-US" altLang="zh-CN" sz="2400" dirty="0">
              <a:latin typeface="微软雅黑" panose="00000500000000000000" pitchFamily="34" charset="-122"/>
              <a:ea typeface="微软雅黑" panose="00000500000000000000" pitchFamily="34" charset="-122"/>
            </a:endParaRPr>
          </a:p>
          <a:p>
            <a:r>
              <a:rPr lang="zh-CN" altLang="en-US" sz="2400" dirty="0">
                <a:latin typeface="微软雅黑" panose="00000500000000000000" pitchFamily="34" charset="-122"/>
                <a:ea typeface="微软雅黑" panose="00000500000000000000" pitchFamily="34" charset="-122"/>
              </a:rPr>
              <a:t>汇编示例：</a:t>
            </a:r>
            <a:r>
              <a:rPr lang="en-US" altLang="zh-CN" sz="2400" dirty="0">
                <a:latin typeface="微软雅黑" panose="00000500000000000000" pitchFamily="34" charset="-122"/>
                <a:ea typeface="微软雅黑" panose="00000500000000000000" pitchFamily="34" charset="-122"/>
              </a:rPr>
              <a:t>ERET</a:t>
            </a:r>
            <a:endParaRPr lang="en-US" altLang="zh-CN" sz="2400" dirty="0">
              <a:latin typeface="微软雅黑" panose="00000500000000000000" pitchFamily="34" charset="-122"/>
              <a:ea typeface="微软雅黑" panose="00000500000000000000" pitchFamily="34" charset="-122"/>
            </a:endParaRPr>
          </a:p>
        </p:txBody>
      </p:sp>
      <p:sp>
        <p:nvSpPr>
          <p:cNvPr id="9" name="文本框 8"/>
          <p:cNvSpPr txBox="1"/>
          <p:nvPr/>
        </p:nvSpPr>
        <p:spPr>
          <a:xfrm>
            <a:off x="964383" y="5538482"/>
            <a:ext cx="8196747" cy="1134478"/>
          </a:xfrm>
          <a:prstGeom prst="rect">
            <a:avLst/>
          </a:prstGeom>
          <a:noFill/>
        </p:spPr>
        <p:txBody>
          <a:bodyPr wrap="square" rtlCol="0">
            <a:spAutoFit/>
          </a:bodyPr>
          <a:lstStyle/>
          <a:p>
            <a:pPr>
              <a:lnSpc>
                <a:spcPct val="150000"/>
              </a:lnSpc>
            </a:pPr>
            <a:r>
              <a:rPr lang="en-US" altLang="zh-CN" sz="2400" dirty="0" err="1">
                <a:latin typeface="微软雅黑" panose="00000500000000000000" pitchFamily="34" charset="-122"/>
                <a:ea typeface="微软雅黑" panose="00000500000000000000" pitchFamily="34" charset="-122"/>
              </a:rPr>
              <a:t>CP0</a:t>
            </a:r>
            <a:r>
              <a:rPr lang="en-US" altLang="zh-CN" sz="2400" dirty="0">
                <a:latin typeface="微软雅黑" panose="00000500000000000000" pitchFamily="34" charset="-122"/>
                <a:ea typeface="微软雅黑" panose="00000500000000000000" pitchFamily="34" charset="-122"/>
              </a:rPr>
              <a:t>(Status)</a:t>
            </a:r>
            <a:r>
              <a:rPr lang="en-US" altLang="zh-CN" sz="2400" baseline="-25000" dirty="0">
                <a:latin typeface="微软雅黑" panose="00000500000000000000" pitchFamily="34" charset="-122"/>
                <a:ea typeface="微软雅黑" panose="00000500000000000000" pitchFamily="34" charset="-122"/>
              </a:rPr>
              <a:t>EXL</a:t>
            </a:r>
            <a:r>
              <a:rPr lang="en-US" altLang="zh-CN" sz="2400" dirty="0">
                <a:latin typeface="微软雅黑" panose="00000500000000000000" pitchFamily="34" charset="-122"/>
                <a:ea typeface="微软雅黑" panose="00000500000000000000" pitchFamily="34" charset="-122"/>
              </a:rPr>
              <a:t> </a:t>
            </a:r>
            <a:r>
              <a:rPr lang="en-US" altLang="zh-CN" sz="2400" dirty="0">
                <a:latin typeface="微软雅黑" panose="00000500000000000000" pitchFamily="34" charset="-122"/>
                <a:ea typeface="微软雅黑" panose="00000500000000000000" pitchFamily="34" charset="-122"/>
                <a:sym typeface="Wingdings" panose="05000000000000000000" pitchFamily="2" charset="2"/>
              </a:rPr>
              <a:t></a:t>
            </a:r>
            <a:r>
              <a:rPr lang="en-US" altLang="zh-CN" sz="2400" dirty="0">
                <a:latin typeface="微软雅黑" panose="00000500000000000000" pitchFamily="34" charset="-122"/>
                <a:ea typeface="微软雅黑" panose="00000500000000000000" pitchFamily="34" charset="-122"/>
              </a:rPr>
              <a:t> 0</a:t>
            </a:r>
            <a:endParaRPr lang="en-US" altLang="zh-CN" sz="2400" dirty="0">
              <a:latin typeface="微软雅黑" panose="00000500000000000000" pitchFamily="34" charset="-122"/>
              <a:ea typeface="微软雅黑" panose="00000500000000000000" pitchFamily="34" charset="-122"/>
            </a:endParaRPr>
          </a:p>
          <a:p>
            <a:pPr>
              <a:lnSpc>
                <a:spcPct val="150000"/>
              </a:lnSpc>
            </a:pPr>
            <a:r>
              <a:rPr lang="en-US" altLang="zh-CN" sz="2400" dirty="0">
                <a:latin typeface="微软雅黑" panose="00000500000000000000" pitchFamily="34" charset="-122"/>
                <a:ea typeface="微软雅黑" panose="00000500000000000000" pitchFamily="34" charset="-122"/>
              </a:rPr>
              <a:t>PC </a:t>
            </a:r>
            <a:r>
              <a:rPr lang="en-US" altLang="zh-CN" sz="2400" dirty="0">
                <a:latin typeface="微软雅黑" panose="00000500000000000000" pitchFamily="34" charset="-122"/>
                <a:ea typeface="微软雅黑" panose="00000500000000000000" pitchFamily="34" charset="-122"/>
                <a:sym typeface="Wingdings" panose="05000000000000000000" pitchFamily="2" charset="2"/>
              </a:rPr>
              <a:t></a:t>
            </a:r>
            <a:r>
              <a:rPr lang="en-US" altLang="zh-CN" sz="2400" dirty="0">
                <a:latin typeface="微软雅黑" panose="00000500000000000000" pitchFamily="34" charset="-122"/>
                <a:ea typeface="微软雅黑" panose="00000500000000000000" pitchFamily="34" charset="-122"/>
              </a:rPr>
              <a:t> </a:t>
            </a:r>
            <a:r>
              <a:rPr lang="en-US" altLang="zh-CN" sz="2400" dirty="0" err="1">
                <a:latin typeface="微软雅黑" panose="00000500000000000000" pitchFamily="34" charset="-122"/>
                <a:ea typeface="微软雅黑" panose="00000500000000000000" pitchFamily="34" charset="-122"/>
              </a:rPr>
              <a:t>CP0</a:t>
            </a:r>
            <a:r>
              <a:rPr lang="en-US" altLang="zh-CN" sz="2400" dirty="0">
                <a:latin typeface="微软雅黑" panose="00000500000000000000" pitchFamily="34" charset="-122"/>
                <a:ea typeface="微软雅黑" panose="00000500000000000000" pitchFamily="34" charset="-122"/>
              </a:rPr>
              <a:t>(EPC)</a:t>
            </a:r>
            <a:endParaRPr lang="en-US" altLang="zh-CN" sz="2400" dirty="0">
              <a:latin typeface="微软雅黑" panose="00000500000000000000" pitchFamily="34" charset="-122"/>
              <a:ea typeface="微软雅黑" panose="00000500000000000000" pitchFamily="34" charset="-122"/>
            </a:endParaRPr>
          </a:p>
        </p:txBody>
      </p:sp>
      <p:pic>
        <p:nvPicPr>
          <p:cNvPr id="11" name="图片 10"/>
          <p:cNvPicPr>
            <a:picLocks noChangeAspect="1"/>
          </p:cNvPicPr>
          <p:nvPr/>
        </p:nvPicPr>
        <p:blipFill>
          <a:blip r:embed="rId2">
            <a:clrChange>
              <a:clrFrom>
                <a:srgbClr val="FFFFFF"/>
              </a:clrFrom>
              <a:clrTo>
                <a:srgbClr val="FFFFFF">
                  <a:alpha val="0"/>
                </a:srgbClr>
              </a:clrTo>
            </a:clrChange>
          </a:blip>
          <a:stretch>
            <a:fillRect/>
          </a:stretch>
        </p:blipFill>
        <p:spPr>
          <a:xfrm>
            <a:off x="975958" y="4069176"/>
            <a:ext cx="7191375"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6" y="278225"/>
            <a:ext cx="3088778" cy="742071"/>
            <a:chOff x="563994" y="278221"/>
            <a:chExt cx="3088778" cy="742070"/>
          </a:xfrm>
        </p:grpSpPr>
        <p:sp>
          <p:nvSpPr>
            <p:cNvPr id="21" name="矩形 20"/>
            <p:cNvSpPr/>
            <p:nvPr/>
          </p:nvSpPr>
          <p:spPr>
            <a:xfrm>
              <a:off x="563994" y="712514"/>
              <a:ext cx="215017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Syscall</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系统调用指令</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graphicFrame>
        <p:nvGraphicFramePr>
          <p:cNvPr id="2" name="表格 1"/>
          <p:cNvGraphicFramePr>
            <a:graphicFrameLocks noGrp="1"/>
          </p:cNvGraphicFramePr>
          <p:nvPr/>
        </p:nvGraphicFramePr>
        <p:xfrm>
          <a:off x="335280" y="1270289"/>
          <a:ext cx="11541760" cy="4663440"/>
        </p:xfrm>
        <a:graphic>
          <a:graphicData uri="http://schemas.openxmlformats.org/drawingml/2006/table">
            <a:tbl>
              <a:tblPr firstRow="1" bandRow="1">
                <a:tableStyleId>{5C22544A-7EE6-4342-B048-85BDC9FD1C3A}</a:tableStyleId>
              </a:tblPr>
              <a:tblGrid>
                <a:gridCol w="2676434"/>
                <a:gridCol w="1494972"/>
                <a:gridCol w="4093028"/>
                <a:gridCol w="3277326"/>
              </a:tblGrid>
              <a:tr h="386221">
                <a:tc>
                  <a:txBody>
                    <a:bodyPr/>
                    <a:lstStyle/>
                    <a:p>
                      <a:pPr algn="ctr"/>
                      <a:r>
                        <a:rPr lang="zh-CN" altLang="en-US" sz="2000" dirty="0">
                          <a:latin typeface="微软雅黑" panose="00000500000000000000" pitchFamily="34" charset="-122"/>
                          <a:ea typeface="微软雅黑" panose="00000500000000000000" pitchFamily="34" charset="-122"/>
                        </a:rPr>
                        <a:t>功能</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000" dirty="0">
                          <a:latin typeface="微软雅黑" panose="00000500000000000000" pitchFamily="34" charset="-122"/>
                          <a:ea typeface="微软雅黑" panose="00000500000000000000" pitchFamily="34" charset="-122"/>
                        </a:rPr>
                        <a:t>系统调用号</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000" dirty="0">
                          <a:latin typeface="微软雅黑" panose="00000500000000000000" pitchFamily="34" charset="-122"/>
                          <a:ea typeface="微软雅黑" panose="00000500000000000000" pitchFamily="34" charset="-122"/>
                        </a:rPr>
                        <a:t>所需参数</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zh-CN" altLang="en-US" sz="2000" dirty="0">
                          <a:latin typeface="微软雅黑" panose="00000500000000000000" pitchFamily="34" charset="-122"/>
                          <a:ea typeface="微软雅黑" panose="00000500000000000000" pitchFamily="34" charset="-122"/>
                        </a:rPr>
                        <a:t>返回值</a:t>
                      </a: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打印整型数据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1</a:t>
                      </a:r>
                      <a:endParaRPr lang="en-US" altLang="zh-CN"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a0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打印的数据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打印单精度浮点数据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2</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f12</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打印的数据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打印双精度浮点数据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3</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f12</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打印的数据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打印字符串</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4</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a0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打印的字符串的地址</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读取整型数据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5</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读取的数据</a:t>
                      </a:r>
                      <a:r>
                        <a:rPr lang="en-US" altLang="zh-CN" sz="2000" dirty="0">
                          <a:latin typeface="微软雅黑" panose="00000500000000000000" pitchFamily="34" charset="-122"/>
                          <a:ea typeface="微软雅黑" panose="00000500000000000000" pitchFamily="34" charset="-122"/>
                        </a:rPr>
                        <a:t> </a:t>
                      </a: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读取单精度浮点数据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6</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读取的数据</a:t>
                      </a: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读取双精度浮点数据</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7</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读取的数据</a:t>
                      </a: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读取字符串</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8</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a0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读取的字符串的地址</a:t>
                      </a:r>
                      <a:endParaRPr lang="en-US" altLang="zh-CN" sz="2000" dirty="0">
                        <a:latin typeface="微软雅黑" panose="00000500000000000000" pitchFamily="34" charset="-122"/>
                        <a:ea typeface="微软雅黑" panose="00000500000000000000" pitchFamily="34" charset="-122"/>
                      </a:endParaRPr>
                    </a:p>
                    <a:p>
                      <a:pPr algn="just"/>
                      <a:r>
                        <a:rPr lang="en-US" altLang="zh-CN" sz="2000" dirty="0" err="1">
                          <a:latin typeface="微软雅黑" panose="00000500000000000000" pitchFamily="34" charset="-122"/>
                          <a:ea typeface="微软雅黑" panose="00000500000000000000" pitchFamily="34" charset="-122"/>
                        </a:rPr>
                        <a:t>a1</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读取的字符串的长度</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动态分配内存</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9</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a0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需要分配的空间大小（字节）</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just"/>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a:t>
                      </a:r>
                      <a:r>
                        <a:rPr lang="zh-CN" altLang="en-US" sz="2000" dirty="0">
                          <a:latin typeface="微软雅黑" panose="00000500000000000000" pitchFamily="34" charset="-122"/>
                          <a:ea typeface="微软雅黑" panose="00000500000000000000" pitchFamily="34" charset="-122"/>
                        </a:rPr>
                        <a:t>分配空间的首地址</a:t>
                      </a:r>
                      <a:endParaRPr lang="zh-CN" altLang="en-US" sz="2000" dirty="0">
                        <a:latin typeface="微软雅黑" panose="00000500000000000000" pitchFamily="34" charset="-122"/>
                        <a:ea typeface="微软雅黑" panose="00000500000000000000" pitchFamily="34" charset="-122"/>
                      </a:endParaRPr>
                    </a:p>
                  </a:txBody>
                  <a:tcPr anchor="ctr"/>
                </a:tc>
              </a:tr>
              <a:tr h="386221">
                <a:tc>
                  <a:txBody>
                    <a:bodyPr/>
                    <a:lstStyle/>
                    <a:p>
                      <a:pPr algn="ctr"/>
                      <a:r>
                        <a:rPr lang="zh-CN" altLang="en-US" sz="2000" dirty="0">
                          <a:latin typeface="微软雅黑" panose="00000500000000000000" pitchFamily="34" charset="-122"/>
                          <a:ea typeface="微软雅黑" panose="00000500000000000000" pitchFamily="34" charset="-122"/>
                        </a:rPr>
                        <a:t>退出</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r>
                        <a:rPr lang="en-US" altLang="zh-CN" sz="2000" dirty="0">
                          <a:latin typeface="微软雅黑" panose="00000500000000000000" pitchFamily="34" charset="-122"/>
                          <a:ea typeface="微软雅黑" panose="00000500000000000000" pitchFamily="34" charset="-122"/>
                        </a:rPr>
                        <a:t>$</a:t>
                      </a:r>
                      <a:r>
                        <a:rPr lang="en-US" altLang="zh-CN" sz="2000" dirty="0" err="1">
                          <a:latin typeface="微软雅黑" panose="00000500000000000000" pitchFamily="34" charset="-122"/>
                          <a:ea typeface="微软雅黑" panose="00000500000000000000" pitchFamily="34" charset="-122"/>
                        </a:rPr>
                        <a:t>v0</a:t>
                      </a:r>
                      <a:r>
                        <a:rPr lang="en-US" altLang="zh-CN" sz="2000" dirty="0">
                          <a:latin typeface="微软雅黑" panose="00000500000000000000" pitchFamily="34" charset="-122"/>
                          <a:ea typeface="微软雅黑" panose="00000500000000000000" pitchFamily="34" charset="-122"/>
                        </a:rPr>
                        <a:t> = 10</a:t>
                      </a: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c>
                  <a:txBody>
                    <a:bodyPr/>
                    <a:lstStyle/>
                    <a:p>
                      <a:pPr algn="ctr"/>
                      <a:endParaRPr lang="zh-CN" altLang="en-US" sz="2000" dirty="0">
                        <a:latin typeface="微软雅黑" panose="00000500000000000000" pitchFamily="34" charset="-122"/>
                        <a:ea typeface="微软雅黑" panose="00000500000000000000" pitchFamily="34" charset="-122"/>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784" y="2357494"/>
            <a:ext cx="9678391" cy="2177840"/>
          </a:xfrm>
          <a:prstGeom prst="rect">
            <a:avLst/>
          </a:prstGeom>
          <a:noFill/>
        </p:spPr>
        <p:txBody>
          <a:bodyPr wrap="square" rtlCol="0">
            <a:spAutoFit/>
          </a:bodyPr>
          <a:lstStyle/>
          <a:p>
            <a:pPr algn="ctr">
              <a:lnSpc>
                <a:spcPct val="150000"/>
              </a:lnSpc>
            </a:pPr>
            <a:r>
              <a:rPr lang="en-US" altLang="zh-CN" sz="4800" dirty="0">
                <a:solidFill>
                  <a:srgbClr val="0066FF"/>
                </a:solidFill>
                <a:latin typeface="微软雅黑" panose="00000500000000000000" pitchFamily="34" charset="-122"/>
                <a:ea typeface="微软雅黑" panose="00000500000000000000" pitchFamily="34" charset="-122"/>
              </a:rPr>
              <a:t>MiniMIPS32</a:t>
            </a:r>
            <a:r>
              <a:rPr lang="zh-CN" altLang="en-US" sz="4800" dirty="0">
                <a:solidFill>
                  <a:srgbClr val="0066FF"/>
                </a:solidFill>
                <a:latin typeface="微软雅黑" panose="00000500000000000000" pitchFamily="34" charset="-122"/>
                <a:ea typeface="微软雅黑" panose="00000500000000000000" pitchFamily="34" charset="-122"/>
              </a:rPr>
              <a:t>处理器</a:t>
            </a:r>
            <a:endParaRPr lang="en-US" altLang="zh-CN" sz="4800" dirty="0">
              <a:solidFill>
                <a:srgbClr val="0066FF"/>
              </a:solidFill>
              <a:latin typeface="微软雅黑" panose="00000500000000000000" pitchFamily="34" charset="-122"/>
              <a:ea typeface="微软雅黑" panose="00000500000000000000" pitchFamily="34" charset="-122"/>
            </a:endParaRPr>
          </a:p>
          <a:p>
            <a:pPr algn="ctr">
              <a:lnSpc>
                <a:spcPct val="150000"/>
              </a:lnSpc>
            </a:pPr>
            <a:r>
              <a:rPr lang="zh-CN" altLang="en-US" sz="4800" dirty="0">
                <a:solidFill>
                  <a:srgbClr val="0066FF"/>
                </a:solidFill>
                <a:latin typeface="微软雅黑" panose="00000500000000000000" pitchFamily="34" charset="-122"/>
                <a:ea typeface="微软雅黑" panose="00000500000000000000" pitchFamily="34" charset="-122"/>
              </a:rPr>
              <a:t>异常处理的实现思路</a:t>
            </a:r>
            <a:endParaRPr lang="zh-CN" altLang="en-US"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4186134" cy="706446"/>
            <a:chOff x="563995" y="278221"/>
            <a:chExt cx="4186134" cy="706445"/>
          </a:xfrm>
        </p:grpSpPr>
        <p:sp>
          <p:nvSpPr>
            <p:cNvPr id="21" name="矩形 20"/>
            <p:cNvSpPr/>
            <p:nvPr/>
          </p:nvSpPr>
          <p:spPr>
            <a:xfrm>
              <a:off x="563995" y="676889"/>
              <a:ext cx="418613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Implementation Approaches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实现思路</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826514"/>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在流水线的各个阶段收集异常信息，并传递到</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访存阶段</a:t>
            </a:r>
            <a:r>
              <a:rPr lang="zh-CN" altLang="en-US" sz="2800" dirty="0">
                <a:latin typeface="微软雅黑" panose="00000500000000000000" pitchFamily="34" charset="-122"/>
                <a:ea typeface="微软雅黑" panose="00000500000000000000" pitchFamily="34" charset="-122"/>
                <a:cs typeface="+mn-ea"/>
                <a:sym typeface="+mn-lt"/>
              </a:rPr>
              <a:t>进行统一处理。</a:t>
            </a:r>
            <a:endParaRPr lang="en-US" altLang="zh-CN" sz="28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在取指阶段判断是否有取指地址错误异常</a:t>
            </a:r>
            <a:r>
              <a:rPr lang="en-US" altLang="zh-CN" sz="2400" dirty="0">
                <a:latin typeface="微软雅黑" panose="00000500000000000000" pitchFamily="34" charset="-122"/>
                <a:ea typeface="微软雅黑" panose="00000500000000000000" pitchFamily="34" charset="-122"/>
                <a:cs typeface="+mn-ea"/>
                <a:sym typeface="+mn-lt"/>
              </a:rPr>
              <a:t>ADEL</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在译码阶段判断是否有保留指令异常</a:t>
            </a:r>
            <a:r>
              <a:rPr lang="en-US" altLang="zh-CN" sz="2400" dirty="0">
                <a:latin typeface="微软雅黑" panose="00000500000000000000" pitchFamily="34" charset="-122"/>
                <a:ea typeface="微软雅黑" panose="00000500000000000000" pitchFamily="34" charset="-122"/>
                <a:cs typeface="+mn-ea"/>
                <a:sym typeface="+mn-lt"/>
              </a:rPr>
              <a:t>RI</a:t>
            </a:r>
            <a:r>
              <a:rPr lang="zh-CN" altLang="en-US" sz="2400" dirty="0">
                <a:latin typeface="微软雅黑" panose="00000500000000000000" pitchFamily="34" charset="-122"/>
                <a:ea typeface="微软雅黑" panose="00000500000000000000" pitchFamily="34" charset="-122"/>
                <a:cs typeface="+mn-ea"/>
                <a:sym typeface="+mn-lt"/>
              </a:rPr>
              <a:t>、系统调用异常</a:t>
            </a:r>
            <a:r>
              <a:rPr lang="en-US" altLang="zh-CN" sz="2400" dirty="0">
                <a:latin typeface="微软雅黑" panose="00000500000000000000" pitchFamily="34" charset="-122"/>
                <a:ea typeface="微软雅黑" panose="00000500000000000000" pitchFamily="34" charset="-122"/>
                <a:cs typeface="+mn-ea"/>
                <a:sym typeface="+mn-lt"/>
              </a:rPr>
              <a:t>Sys</a:t>
            </a:r>
            <a:r>
              <a:rPr lang="zh-CN" altLang="en-US" sz="2400" dirty="0">
                <a:latin typeface="微软雅黑" panose="00000500000000000000" pitchFamily="34" charset="-122"/>
                <a:ea typeface="微软雅黑" panose="00000500000000000000" pitchFamily="34" charset="-122"/>
                <a:cs typeface="+mn-ea"/>
                <a:sym typeface="+mn-lt"/>
              </a:rPr>
              <a:t>、断点异常</a:t>
            </a:r>
            <a:r>
              <a:rPr lang="en-US" altLang="zh-CN" sz="2400" dirty="0">
                <a:latin typeface="微软雅黑" panose="00000500000000000000" pitchFamily="34" charset="-122"/>
                <a:ea typeface="微软雅黑" panose="00000500000000000000" pitchFamily="34" charset="-122"/>
                <a:cs typeface="+mn-ea"/>
                <a:sym typeface="+mn-lt"/>
              </a:rPr>
              <a:t>Bp</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在执行阶段判断是否有溢出异常</a:t>
            </a:r>
            <a:r>
              <a:rPr lang="en-US" altLang="zh-CN" sz="2400" dirty="0" err="1">
                <a:latin typeface="微软雅黑" panose="00000500000000000000" pitchFamily="34" charset="-122"/>
                <a:ea typeface="微软雅黑" panose="00000500000000000000" pitchFamily="34" charset="-122"/>
                <a:cs typeface="+mn-ea"/>
                <a:sym typeface="+mn-lt"/>
              </a:rPr>
              <a:t>Ov</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ts val="38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在访存阶段判断是否有加载地址错误异常</a:t>
            </a:r>
            <a:r>
              <a:rPr lang="en-US" altLang="zh-CN" sz="2400" dirty="0">
                <a:latin typeface="微软雅黑" panose="00000500000000000000" pitchFamily="34" charset="-122"/>
                <a:ea typeface="微软雅黑" panose="00000500000000000000" pitchFamily="34" charset="-122"/>
                <a:cs typeface="+mn-ea"/>
                <a:sym typeface="+mn-lt"/>
              </a:rPr>
              <a:t>ADEL</a:t>
            </a:r>
            <a:r>
              <a:rPr lang="zh-CN" altLang="en-US" sz="2400" dirty="0">
                <a:latin typeface="微软雅黑" panose="00000500000000000000" pitchFamily="34" charset="-122"/>
                <a:ea typeface="微软雅黑" panose="00000500000000000000" pitchFamily="34" charset="-122"/>
                <a:cs typeface="+mn-ea"/>
                <a:sym typeface="+mn-lt"/>
              </a:rPr>
              <a:t>、存储地址错误异常</a:t>
            </a:r>
            <a:r>
              <a:rPr lang="en-US" altLang="zh-CN" sz="2400" dirty="0">
                <a:latin typeface="微软雅黑" panose="00000500000000000000" pitchFamily="34" charset="-122"/>
                <a:ea typeface="微软雅黑" panose="00000500000000000000" pitchFamily="34" charset="-122"/>
                <a:cs typeface="+mn-ea"/>
                <a:sym typeface="+mn-lt"/>
              </a:rPr>
              <a:t>ADES</a:t>
            </a:r>
            <a:r>
              <a:rPr lang="zh-CN" altLang="en-US" sz="2400" dirty="0">
                <a:latin typeface="微软雅黑" panose="00000500000000000000" pitchFamily="34" charset="-122"/>
                <a:ea typeface="微软雅黑" panose="00000500000000000000" pitchFamily="34" charset="-122"/>
                <a:cs typeface="+mn-ea"/>
                <a:sym typeface="+mn-lt"/>
              </a:rPr>
              <a:t>、外部中断</a:t>
            </a:r>
            <a:r>
              <a:rPr lang="en-US" altLang="zh-CN" sz="2400" dirty="0">
                <a:latin typeface="微软雅黑" panose="00000500000000000000" pitchFamily="34" charset="-122"/>
                <a:ea typeface="微软雅黑" panose="00000500000000000000" pitchFamily="34" charset="-122"/>
                <a:cs typeface="+mn-ea"/>
                <a:sym typeface="+mn-lt"/>
              </a:rPr>
              <a:t>Int</a:t>
            </a:r>
            <a:endParaRPr lang="en-US" altLang="zh-CN" sz="24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在访存阶段，结合</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中相关寄存器判断异常是否需要处理，如果需要，则转移到对应的异常程序入口，</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清除</a:t>
            </a:r>
            <a:r>
              <a:rPr lang="zh-CN" altLang="en-US" sz="2800" dirty="0">
                <a:latin typeface="微软雅黑" panose="00000500000000000000" pitchFamily="34" charset="-122"/>
                <a:ea typeface="微软雅黑" panose="00000500000000000000" pitchFamily="34" charset="-122"/>
                <a:cs typeface="+mn-ea"/>
                <a:sym typeface="+mn-lt"/>
              </a:rPr>
              <a:t>流水线上除写回阶段外的全部信息。同时，修改</a:t>
            </a:r>
            <a:r>
              <a:rPr lang="en-US" altLang="zh-CN" sz="2800" dirty="0">
                <a:latin typeface="微软雅黑" panose="00000500000000000000" pitchFamily="34" charset="-122"/>
                <a:ea typeface="微软雅黑" panose="00000500000000000000" pitchFamily="34" charset="-122"/>
                <a:cs typeface="+mn-ea"/>
                <a:sym typeface="+mn-lt"/>
              </a:rPr>
              <a:t>CP0</a:t>
            </a:r>
            <a:r>
              <a:rPr lang="zh-CN" altLang="en-US" sz="2800" dirty="0">
                <a:latin typeface="微软雅黑" panose="00000500000000000000" pitchFamily="34" charset="-122"/>
                <a:ea typeface="微软雅黑" panose="00000500000000000000" pitchFamily="34" charset="-122"/>
                <a:cs typeface="+mn-ea"/>
                <a:sym typeface="+mn-lt"/>
              </a:rPr>
              <a:t>相关寄存器的值。</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4186134" cy="706446"/>
            <a:chOff x="563995" y="278221"/>
            <a:chExt cx="4186134" cy="706445"/>
          </a:xfrm>
        </p:grpSpPr>
        <p:sp>
          <p:nvSpPr>
            <p:cNvPr id="21" name="矩形 20"/>
            <p:cNvSpPr/>
            <p:nvPr/>
          </p:nvSpPr>
          <p:spPr>
            <a:xfrm>
              <a:off x="563995" y="676889"/>
              <a:ext cx="4186134"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Implementation Approaches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实现思路</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2646430"/>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在执行</a:t>
            </a:r>
            <a:r>
              <a:rPr lang="en-US" altLang="zh-CN" sz="2800" dirty="0">
                <a:latin typeface="微软雅黑" panose="00000500000000000000" pitchFamily="34" charset="-122"/>
                <a:ea typeface="微软雅黑" panose="00000500000000000000" pitchFamily="34" charset="-122"/>
                <a:cs typeface="+mn-ea"/>
                <a:sym typeface="+mn-lt"/>
              </a:rPr>
              <a:t>ERET</a:t>
            </a:r>
            <a:r>
              <a:rPr lang="zh-CN" altLang="en-US" sz="2800" dirty="0">
                <a:latin typeface="微软雅黑" panose="00000500000000000000" pitchFamily="34" charset="-122"/>
                <a:ea typeface="微软雅黑" panose="00000500000000000000" pitchFamily="34" charset="-122"/>
                <a:cs typeface="+mn-ea"/>
                <a:sym typeface="+mn-lt"/>
              </a:rPr>
              <a:t>指令时，转移到</a:t>
            </a:r>
            <a:r>
              <a:rPr lang="en-US" altLang="zh-CN" sz="2800" dirty="0">
                <a:latin typeface="微软雅黑" panose="00000500000000000000" pitchFamily="34" charset="-122"/>
                <a:ea typeface="微软雅黑" panose="00000500000000000000" pitchFamily="34" charset="-122"/>
                <a:cs typeface="+mn-ea"/>
                <a:sym typeface="+mn-lt"/>
              </a:rPr>
              <a:t>EPC</a:t>
            </a:r>
            <a:r>
              <a:rPr lang="zh-CN" altLang="en-US" sz="2800" dirty="0">
                <a:latin typeface="微软雅黑" panose="00000500000000000000" pitchFamily="34" charset="-122"/>
                <a:ea typeface="微软雅黑" panose="00000500000000000000" pitchFamily="34" charset="-122"/>
                <a:cs typeface="+mn-ea"/>
                <a:sym typeface="+mn-lt"/>
              </a:rPr>
              <a:t>寄存器保存的返回地址，同时清除流水线上除写回阶段外的全部信息。</a:t>
            </a: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endParaRPr lang="zh-CN" altLang="en-US" sz="28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清除流水线某个阶段的信息，实际就是该阶段中所有寄存器设置为初始值即可。</a:t>
            </a:r>
            <a:endParaRPr lang="zh-CN" altLang="en-US" sz="28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8774" y="2357494"/>
            <a:ext cx="11517330" cy="2177840"/>
          </a:xfrm>
          <a:prstGeom prst="rect">
            <a:avLst/>
          </a:prstGeom>
          <a:noFill/>
        </p:spPr>
        <p:txBody>
          <a:bodyPr wrap="square" rtlCol="0">
            <a:spAutoFit/>
          </a:bodyPr>
          <a:lstStyle/>
          <a:p>
            <a:pPr algn="ctr">
              <a:lnSpc>
                <a:spcPct val="150000"/>
              </a:lnSpc>
            </a:pPr>
            <a:r>
              <a:rPr lang="zh-CN" altLang="en-US" sz="4800" dirty="0">
                <a:solidFill>
                  <a:srgbClr val="0066FF"/>
                </a:solidFill>
                <a:latin typeface="微软雅黑" panose="00000500000000000000" pitchFamily="34" charset="-122"/>
                <a:ea typeface="微软雅黑" panose="00000500000000000000" pitchFamily="34" charset="-122"/>
              </a:rPr>
              <a:t>分阶段实现及关键点</a:t>
            </a:r>
            <a:endParaRPr lang="en-US" altLang="zh-CN" sz="4800" dirty="0">
              <a:solidFill>
                <a:srgbClr val="0066FF"/>
              </a:solidFill>
              <a:latin typeface="微软雅黑" panose="00000500000000000000" pitchFamily="34" charset="-122"/>
              <a:ea typeface="微软雅黑" panose="00000500000000000000" pitchFamily="34" charset="-122"/>
            </a:endParaRPr>
          </a:p>
          <a:p>
            <a:pPr algn="ctr">
              <a:lnSpc>
                <a:spcPct val="150000"/>
              </a:lnSpc>
            </a:pPr>
            <a:r>
              <a:rPr lang="zh-CN" altLang="en-US" sz="4800" dirty="0">
                <a:solidFill>
                  <a:srgbClr val="0066FF"/>
                </a:solidFill>
                <a:latin typeface="微软雅黑" panose="00000500000000000000" pitchFamily="34" charset="-122"/>
                <a:ea typeface="微软雅黑" panose="00000500000000000000" pitchFamily="34" charset="-122"/>
              </a:rPr>
              <a:t>（以系统调用、溢出、断点、中断为例）</a:t>
            </a:r>
            <a:endParaRPr lang="en-US" altLang="zh-CN" sz="4800" dirty="0">
              <a:solidFill>
                <a:srgbClr val="0066FF"/>
              </a:solidFill>
              <a:latin typeface="微软雅黑" panose="00000500000000000000" pitchFamily="34" charset="-122"/>
              <a:ea typeface="微软雅黑" panose="0000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8" name="组合 7"/>
          <p:cNvGrpSpPr/>
          <p:nvPr/>
        </p:nvGrpSpPr>
        <p:grpSpPr>
          <a:xfrm>
            <a:off x="563997" y="278225"/>
            <a:ext cx="5532003" cy="718321"/>
            <a:chOff x="563995" y="278221"/>
            <a:chExt cx="5532003" cy="718320"/>
          </a:xfrm>
        </p:grpSpPr>
        <p:sp>
          <p:nvSpPr>
            <p:cNvPr id="9" name="矩形 8"/>
            <p:cNvSpPr/>
            <p:nvPr/>
          </p:nvSpPr>
          <p:spPr>
            <a:xfrm>
              <a:off x="563995" y="688764"/>
              <a:ext cx="55320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Schematic Diagram of Exception Processing</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10" name="矩形 9"/>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异常处理原理图</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12" name="图片 11"/>
          <p:cNvPicPr>
            <a:picLocks noChangeAspect="1"/>
          </p:cNvPicPr>
          <p:nvPr/>
        </p:nvPicPr>
        <p:blipFill>
          <a:blip r:embed="rId1"/>
          <a:stretch>
            <a:fillRect/>
          </a:stretch>
        </p:blipFill>
        <p:spPr>
          <a:xfrm>
            <a:off x="0" y="1520705"/>
            <a:ext cx="12192000" cy="47903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40246" y="278225"/>
            <a:ext cx="3295485" cy="718321"/>
            <a:chOff x="540244" y="278221"/>
            <a:chExt cx="3295485" cy="718320"/>
          </a:xfrm>
        </p:grpSpPr>
        <p:sp>
          <p:nvSpPr>
            <p:cNvPr id="21" name="矩形 20"/>
            <p:cNvSpPr/>
            <p:nvPr/>
          </p:nvSpPr>
          <p:spPr>
            <a:xfrm>
              <a:off x="540244" y="688764"/>
              <a:ext cx="3295485"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Class of Exceptions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076851"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异常的分类</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4028154"/>
          </a:xfrm>
          <a:prstGeom prst="rect">
            <a:avLst/>
          </a:prstGeom>
          <a:ln>
            <a:solidFill>
              <a:schemeClr val="accent1"/>
            </a:solidFill>
          </a:ln>
        </p:spPr>
        <p:txBody>
          <a:bodyPr wrap="square" lIns="72000" rIns="72000">
            <a:spAutoFit/>
          </a:bodyPr>
          <a:lstStyle/>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指令执行中的错误：</a:t>
            </a:r>
            <a:r>
              <a:rPr lang="zh-CN" altLang="en-US" sz="2400" dirty="0">
                <a:latin typeface="微软雅黑" panose="00000500000000000000" pitchFamily="34" charset="-122"/>
                <a:ea typeface="微软雅黑" panose="00000500000000000000" pitchFamily="34" charset="-122"/>
                <a:cs typeface="+mn-ea"/>
                <a:sym typeface="+mn-lt"/>
              </a:rPr>
              <a:t>如不存在指令、除法除</a:t>
            </a:r>
            <a:r>
              <a:rPr lang="en-US" altLang="zh-CN" sz="2400" dirty="0">
                <a:latin typeface="微软雅黑" panose="00000500000000000000" pitchFamily="34" charset="-122"/>
                <a:ea typeface="微软雅黑" panose="00000500000000000000" pitchFamily="34" charset="-122"/>
                <a:cs typeface="+mn-ea"/>
                <a:sym typeface="+mn-lt"/>
              </a:rPr>
              <a:t>0</a:t>
            </a:r>
            <a:r>
              <a:rPr lang="zh-CN" altLang="en-US" sz="2400" dirty="0">
                <a:latin typeface="微软雅黑" panose="00000500000000000000" pitchFamily="34" charset="-122"/>
                <a:ea typeface="微软雅黑" panose="00000500000000000000" pitchFamily="34" charset="-122"/>
                <a:cs typeface="+mn-ea"/>
                <a:sym typeface="+mn-lt"/>
              </a:rPr>
              <a:t>、计算结果溢出、地址不对齐等等。</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数据完整性问题：</a:t>
            </a:r>
            <a:r>
              <a:rPr lang="zh-CN" altLang="en-US" sz="2400" dirty="0">
                <a:latin typeface="微软雅黑" panose="00000500000000000000" pitchFamily="34" charset="-122"/>
                <a:ea typeface="微软雅黑" panose="00000500000000000000" pitchFamily="34" charset="-122"/>
                <a:cs typeface="+mn-ea"/>
                <a:sym typeface="+mn-lt"/>
              </a:rPr>
              <a:t>使用</a:t>
            </a:r>
            <a:r>
              <a:rPr lang="en-US" altLang="zh-CN" sz="2400" dirty="0" err="1">
                <a:latin typeface="微软雅黑" panose="00000500000000000000" pitchFamily="34" charset="-122"/>
                <a:ea typeface="微软雅黑" panose="00000500000000000000" pitchFamily="34" charset="-122"/>
                <a:cs typeface="+mn-ea"/>
                <a:sym typeface="+mn-lt"/>
              </a:rPr>
              <a:t>ECC</a:t>
            </a:r>
            <a:r>
              <a:rPr lang="zh-CN" altLang="en-US" sz="2400" dirty="0">
                <a:latin typeface="微软雅黑" panose="00000500000000000000" pitchFamily="34" charset="-122"/>
                <a:ea typeface="微软雅黑" panose="00000500000000000000" pitchFamily="34" charset="-122"/>
                <a:cs typeface="+mn-ea"/>
                <a:sym typeface="+mn-lt"/>
              </a:rPr>
              <a:t>等硬件校验方式的存储器发生校验错误时产生的异常。</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地址转换异常：</a:t>
            </a:r>
            <a:r>
              <a:rPr lang="zh-CN" altLang="en-US" sz="2400" dirty="0">
                <a:latin typeface="微软雅黑" panose="00000500000000000000" pitchFamily="34" charset="-122"/>
                <a:ea typeface="微软雅黑" panose="00000500000000000000" pitchFamily="34" charset="-122"/>
                <a:cs typeface="+mn-ea"/>
                <a:sym typeface="+mn-lt"/>
              </a:rPr>
              <a:t>存储管理单元对一个内存页进行地址变换，而变换不成功的时候。</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系统调用和陷入：</a:t>
            </a:r>
            <a:r>
              <a:rPr lang="zh-CN" altLang="en-US" sz="2400" dirty="0">
                <a:latin typeface="微软雅黑" panose="00000500000000000000" pitchFamily="34" charset="-122"/>
                <a:ea typeface="微软雅黑" panose="00000500000000000000" pitchFamily="34" charset="-122"/>
                <a:cs typeface="+mn-ea"/>
                <a:sym typeface="+mn-lt"/>
              </a:rPr>
              <a:t>由专用指令产生，用于调用内核模式的相关操作。</a:t>
            </a:r>
            <a:endParaRPr lang="zh-CN" altLang="en-US"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1200"/>
              </a:spcBef>
              <a:spcAft>
                <a:spcPts val="1200"/>
              </a:spcAft>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外部事件（中断）：</a:t>
            </a:r>
            <a:r>
              <a:rPr lang="zh-CN" altLang="en-US" sz="2400" dirty="0">
                <a:latin typeface="微软雅黑" panose="00000500000000000000" pitchFamily="34" charset="-122"/>
                <a:ea typeface="微软雅黑" panose="00000500000000000000" pitchFamily="34" charset="-122"/>
                <a:cs typeface="+mn-ea"/>
                <a:sym typeface="+mn-lt"/>
              </a:rPr>
              <a:t>键盘中断、鼠标中断、打印机中断等。</a:t>
            </a:r>
            <a:endParaRPr lang="zh-CN" altLang="en-US" sz="24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2331903" cy="718321"/>
            <a:chOff x="563995" y="278221"/>
            <a:chExt cx="2331903" cy="718320"/>
          </a:xfrm>
        </p:grpSpPr>
        <p:sp>
          <p:nvSpPr>
            <p:cNvPr id="21" name="矩形 20"/>
            <p:cNvSpPr/>
            <p:nvPr/>
          </p:nvSpPr>
          <p:spPr>
            <a:xfrm>
              <a:off x="563995" y="688764"/>
              <a:ext cx="23319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IF Stage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取指阶段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2634183"/>
          </a:xfrm>
          <a:prstGeom prst="rect">
            <a:avLst/>
          </a:prstGeom>
          <a:ln>
            <a:solidFill>
              <a:schemeClr val="accent1"/>
            </a:solidFill>
          </a:ln>
        </p:spPr>
        <p:txBody>
          <a:bodyPr wrap="square" lIns="72000" rIns="72000">
            <a:spAutoFit/>
          </a:bodyPr>
          <a:lstStyle/>
          <a:p>
            <a:pPr marL="342900" indent="-342900" algn="just">
              <a:lnSpc>
                <a:spcPts val="3800"/>
              </a:lnSpc>
              <a:spcBef>
                <a:spcPts val="600"/>
              </a:spcBef>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如果发生异常，使用异常处理程序入口地址更新</a:t>
            </a:r>
            <a:r>
              <a:rPr lang="en-US" altLang="zh-CN" sz="2600" dirty="0">
                <a:latin typeface="微软雅黑" panose="00000500000000000000" pitchFamily="34" charset="-122"/>
                <a:ea typeface="微软雅黑" panose="00000500000000000000" pitchFamily="34" charset="-122"/>
                <a:cs typeface="+mn-ea"/>
                <a:sym typeface="+mn-lt"/>
              </a:rPr>
              <a:t>PC</a:t>
            </a:r>
            <a:r>
              <a:rPr lang="zh-CN" altLang="en-US" sz="2600" dirty="0">
                <a:latin typeface="微软雅黑" panose="00000500000000000000" pitchFamily="34" charset="-122"/>
                <a:ea typeface="微软雅黑" panose="00000500000000000000" pitchFamily="34" charset="-122"/>
                <a:cs typeface="+mn-ea"/>
                <a:sym typeface="+mn-lt"/>
              </a:rPr>
              <a:t>，实现从主程序到异常处理程序的切换。</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ts val="3800"/>
              </a:lnSpc>
              <a:spcBef>
                <a:spcPts val="600"/>
              </a:spcBef>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如果发生异常，将指令存储器使能信号置为无效，禁止其工作。</a:t>
            </a:r>
            <a:r>
              <a:rPr lang="zh-CN" altLang="en-US" sz="2400" dirty="0">
                <a:latin typeface="微软雅黑" panose="00000500000000000000" pitchFamily="34" charset="-122"/>
                <a:ea typeface="微软雅黑" panose="00000500000000000000" pitchFamily="34" charset="-122"/>
                <a:cs typeface="+mn-ea"/>
                <a:sym typeface="+mn-lt"/>
              </a:rPr>
              <a:t>（仅限同步读存储器）</a:t>
            </a:r>
            <a:endParaRPr lang="en-US" altLang="zh-CN" sz="26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2331903" cy="718321"/>
            <a:chOff x="563995" y="278221"/>
            <a:chExt cx="2331903" cy="718320"/>
          </a:xfrm>
        </p:grpSpPr>
        <p:sp>
          <p:nvSpPr>
            <p:cNvPr id="21" name="矩形 20"/>
            <p:cNvSpPr/>
            <p:nvPr/>
          </p:nvSpPr>
          <p:spPr>
            <a:xfrm>
              <a:off x="563995" y="688764"/>
              <a:ext cx="233190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ID Stage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译码阶段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271626"/>
            <a:ext cx="11167539" cy="3412601"/>
          </a:xfrm>
          <a:prstGeom prst="rect">
            <a:avLst/>
          </a:prstGeom>
          <a:ln>
            <a:solidFill>
              <a:schemeClr val="accent1"/>
            </a:solidFill>
          </a:ln>
        </p:spPr>
        <p:txBody>
          <a:bodyPr wrap="square" lIns="72000" rIns="72000">
            <a:spAutoFit/>
          </a:bodyPr>
          <a:lstStyle/>
          <a:p>
            <a:pPr marL="342900" indent="-342900" algn="just">
              <a:lnSpc>
                <a:spcPct val="200000"/>
              </a:lnSpc>
              <a:spcBef>
                <a:spcPts val="600"/>
              </a:spcBef>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根据当前指令是否是转移指令，从而识别下一条指令是否是延迟槽指令。</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800" dirty="0">
                <a:latin typeface="微软雅黑" panose="00000500000000000000" pitchFamily="34" charset="-122"/>
                <a:ea typeface="微软雅黑" panose="00000500000000000000" pitchFamily="34" charset="-122"/>
                <a:cs typeface="+mn-ea"/>
                <a:sym typeface="+mn-lt"/>
              </a:rPr>
              <a:t>取消处于译码阶段的指令。（仅限同步读存储器）</a:t>
            </a:r>
            <a:endParaRPr lang="en-US" altLang="zh-CN" sz="2800" dirty="0">
              <a:latin typeface="微软雅黑" panose="00000500000000000000" pitchFamily="34" charset="-122"/>
              <a:ea typeface="微软雅黑" panose="00000500000000000000"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产生</a:t>
            </a:r>
            <a:r>
              <a:rPr lang="en-US" altLang="zh-CN" sz="2600" dirty="0">
                <a:latin typeface="微软雅黑" panose="00000500000000000000" pitchFamily="34" charset="-122"/>
                <a:ea typeface="微软雅黑" panose="00000500000000000000" pitchFamily="34" charset="-122"/>
                <a:cs typeface="+mn-ea"/>
                <a:sym typeface="+mn-lt"/>
              </a:rPr>
              <a:t>SYSCALL</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a:latin typeface="微软雅黑" panose="00000500000000000000" pitchFamily="34" charset="-122"/>
                <a:ea typeface="微软雅黑" panose="00000500000000000000" pitchFamily="34" charset="-122"/>
                <a:cs typeface="+mn-ea"/>
                <a:sym typeface="+mn-lt"/>
              </a:rPr>
              <a:t> BREAK</a:t>
            </a:r>
            <a:r>
              <a:rPr lang="zh-CN" altLang="en-US" sz="2600" dirty="0">
                <a:latin typeface="微软雅黑" panose="00000500000000000000" pitchFamily="34" charset="-122"/>
                <a:ea typeface="微软雅黑" panose="00000500000000000000" pitchFamily="34" charset="-122"/>
                <a:cs typeface="+mn-ea"/>
                <a:sym typeface="+mn-lt"/>
              </a:rPr>
              <a:t>、 </a:t>
            </a:r>
            <a:r>
              <a:rPr lang="en-US" altLang="zh-CN" sz="2600" dirty="0" err="1">
                <a:latin typeface="微软雅黑" panose="00000500000000000000" pitchFamily="34" charset="-122"/>
                <a:ea typeface="微软雅黑" panose="00000500000000000000" pitchFamily="34" charset="-122"/>
                <a:cs typeface="+mn-ea"/>
                <a:sym typeface="+mn-lt"/>
              </a:rPr>
              <a:t>ERET</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err="1">
                <a:latin typeface="微软雅黑" panose="00000500000000000000" pitchFamily="34" charset="-122"/>
                <a:ea typeface="微软雅黑" panose="00000500000000000000" pitchFamily="34" charset="-122"/>
                <a:cs typeface="+mn-ea"/>
                <a:sym typeface="+mn-lt"/>
              </a:rPr>
              <a:t>MFC0</a:t>
            </a:r>
            <a:r>
              <a:rPr lang="zh-CN" altLang="en-US" sz="2600" dirty="0">
                <a:latin typeface="微软雅黑" panose="00000500000000000000" pitchFamily="34" charset="-122"/>
                <a:ea typeface="微软雅黑" panose="00000500000000000000" pitchFamily="34" charset="-122"/>
                <a:cs typeface="+mn-ea"/>
                <a:sym typeface="+mn-lt"/>
              </a:rPr>
              <a:t>和</a:t>
            </a:r>
            <a:r>
              <a:rPr lang="en-US" altLang="zh-CN" sz="2600" dirty="0" err="1">
                <a:latin typeface="微软雅黑" panose="00000500000000000000" pitchFamily="34" charset="-122"/>
                <a:ea typeface="微软雅黑" panose="00000500000000000000" pitchFamily="34" charset="-122"/>
                <a:cs typeface="+mn-ea"/>
                <a:sym typeface="+mn-lt"/>
              </a:rPr>
              <a:t>MTC0</a:t>
            </a:r>
            <a:r>
              <a:rPr lang="zh-CN" altLang="en-US" sz="2600" dirty="0">
                <a:latin typeface="微软雅黑" panose="00000500000000000000" pitchFamily="34" charset="-122"/>
                <a:ea typeface="微软雅黑" panose="00000500000000000000" pitchFamily="34" charset="-122"/>
                <a:cs typeface="+mn-ea"/>
                <a:sym typeface="+mn-lt"/>
              </a:rPr>
              <a:t>五条指令的译码信号。</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200000"/>
              </a:lnSpc>
              <a:spcBef>
                <a:spcPts val="600"/>
              </a:spcBef>
              <a:buClr>
                <a:srgbClr val="FF0066"/>
              </a:buClr>
              <a:buFont typeface="Wingdings" panose="05000000000000000000" pitchFamily="2" charset="2"/>
              <a:buChar char="p"/>
            </a:pPr>
            <a:r>
              <a:rPr lang="zh-CN" altLang="en-US" sz="2400" dirty="0">
                <a:latin typeface="微软雅黑" panose="00000500000000000000" pitchFamily="34" charset="-122"/>
                <a:ea typeface="微软雅黑" panose="00000500000000000000" pitchFamily="34" charset="-122"/>
                <a:cs typeface="+mn-ea"/>
                <a:sym typeface="+mn-lt"/>
              </a:rPr>
              <a:t>对于</a:t>
            </a:r>
            <a:r>
              <a:rPr lang="en-US" altLang="zh-CN" sz="2400" dirty="0">
                <a:latin typeface="微软雅黑" panose="00000500000000000000" pitchFamily="34" charset="-122"/>
                <a:ea typeface="微软雅黑" panose="00000500000000000000" pitchFamily="34" charset="-122"/>
                <a:cs typeface="+mn-ea"/>
                <a:sym typeface="+mn-lt"/>
              </a:rPr>
              <a:t>SYSCALL</a:t>
            </a:r>
            <a:r>
              <a:rPr lang="zh-CN" altLang="en-US" sz="2400" dirty="0">
                <a:latin typeface="微软雅黑" panose="00000500000000000000" pitchFamily="34" charset="-122"/>
                <a:ea typeface="微软雅黑" panose="00000500000000000000" pitchFamily="34" charset="-122"/>
                <a:cs typeface="+mn-ea"/>
                <a:sym typeface="+mn-lt"/>
              </a:rPr>
              <a:t>、</a:t>
            </a:r>
            <a:r>
              <a:rPr lang="en-US" altLang="zh-CN" sz="2400" dirty="0">
                <a:latin typeface="微软雅黑" panose="00000500000000000000" pitchFamily="34" charset="-122"/>
                <a:ea typeface="微软雅黑" panose="00000500000000000000" pitchFamily="34" charset="-122"/>
                <a:cs typeface="+mn-ea"/>
                <a:sym typeface="+mn-lt"/>
              </a:rPr>
              <a:t> BREAK</a:t>
            </a:r>
            <a:r>
              <a:rPr lang="zh-CN" altLang="en-US" sz="2400" dirty="0">
                <a:latin typeface="微软雅黑" panose="00000500000000000000" pitchFamily="34" charset="-122"/>
                <a:ea typeface="微软雅黑" panose="00000500000000000000" pitchFamily="34" charset="-122"/>
                <a:cs typeface="+mn-ea"/>
                <a:sym typeface="+mn-lt"/>
              </a:rPr>
              <a:t>和</a:t>
            </a:r>
            <a:r>
              <a:rPr lang="en-US" altLang="zh-CN" sz="2400" dirty="0" err="1">
                <a:latin typeface="微软雅黑" panose="00000500000000000000" pitchFamily="34" charset="-122"/>
                <a:ea typeface="微软雅黑" panose="00000500000000000000" pitchFamily="34" charset="-122"/>
                <a:cs typeface="+mn-ea"/>
                <a:sym typeface="+mn-lt"/>
              </a:rPr>
              <a:t>ERET</a:t>
            </a:r>
            <a:r>
              <a:rPr lang="zh-CN" altLang="en-US" sz="2400" dirty="0">
                <a:latin typeface="微软雅黑" panose="00000500000000000000" pitchFamily="34" charset="-122"/>
                <a:ea typeface="微软雅黑" panose="00000500000000000000" pitchFamily="34" charset="-122"/>
                <a:cs typeface="+mn-ea"/>
                <a:sym typeface="+mn-lt"/>
              </a:rPr>
              <a:t>指令，产生异常编码。</a:t>
            </a:r>
            <a:endParaRPr lang="zh-CN" altLang="en-US" sz="24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2415509" cy="728195"/>
            <a:chOff x="563995" y="278221"/>
            <a:chExt cx="2415509" cy="728194"/>
          </a:xfrm>
        </p:grpSpPr>
        <p:sp>
          <p:nvSpPr>
            <p:cNvPr id="21" name="矩形 20"/>
            <p:cNvSpPr/>
            <p:nvPr/>
          </p:nvSpPr>
          <p:spPr>
            <a:xfrm>
              <a:off x="563995" y="698638"/>
              <a:ext cx="2415509"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EXE Stage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执行阶段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122193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对于有符号数加减法，判断是否存在溢出，如果存在，则将更新异常类型编码，否则，异常类型编码维持不变，从而确保按指令顺序处理异常。</a:t>
            </a:r>
            <a:endParaRPr lang="en-US" altLang="zh-CN" sz="26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7" y="278225"/>
            <a:ext cx="2600443" cy="728195"/>
            <a:chOff x="563995" y="278221"/>
            <a:chExt cx="2600443" cy="728194"/>
          </a:xfrm>
        </p:grpSpPr>
        <p:sp>
          <p:nvSpPr>
            <p:cNvPr id="21" name="矩形 20"/>
            <p:cNvSpPr/>
            <p:nvPr/>
          </p:nvSpPr>
          <p:spPr>
            <a:xfrm>
              <a:off x="563995" y="698638"/>
              <a:ext cx="2600443"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MEM Stage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169841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访存阶段</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2730043"/>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判断是否有尚未处理的中断请求。</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生成输入到</a:t>
            </a:r>
            <a:r>
              <a:rPr lang="en-US" altLang="zh-CN" sz="2600" dirty="0" err="1">
                <a:latin typeface="微软雅黑" panose="00000500000000000000" pitchFamily="34" charset="-122"/>
                <a:ea typeface="微软雅黑" panose="00000500000000000000" pitchFamily="34" charset="-122"/>
                <a:cs typeface="+mn-ea"/>
                <a:sym typeface="+mn-lt"/>
              </a:rPr>
              <a:t>CP0</a:t>
            </a:r>
            <a:r>
              <a:rPr lang="zh-CN" altLang="en-US" sz="2600" dirty="0">
                <a:latin typeface="微软雅黑" panose="00000500000000000000" pitchFamily="34" charset="-122"/>
                <a:ea typeface="微软雅黑" panose="00000500000000000000" pitchFamily="34" charset="-122"/>
                <a:cs typeface="+mn-ea"/>
                <a:sym typeface="+mn-lt"/>
              </a:rPr>
              <a:t>的信号，包括延迟槽指令标识信号、异常类型编码（中断优先级最高）、触发异常指令的</a:t>
            </a:r>
            <a:r>
              <a:rPr lang="en-US" altLang="zh-CN" sz="2600" dirty="0">
                <a:latin typeface="微软雅黑" panose="00000500000000000000" pitchFamily="34" charset="-122"/>
                <a:ea typeface="微软雅黑" panose="00000500000000000000" pitchFamily="34" charset="-122"/>
                <a:cs typeface="+mn-ea"/>
                <a:sym typeface="+mn-lt"/>
              </a:rPr>
              <a:t>PC</a:t>
            </a:r>
            <a:r>
              <a:rPr lang="zh-CN" altLang="en-US" sz="2600" dirty="0">
                <a:latin typeface="微软雅黑" panose="00000500000000000000" pitchFamily="34" charset="-122"/>
                <a:ea typeface="微软雅黑" panose="00000500000000000000" pitchFamily="34" charset="-122"/>
                <a:cs typeface="+mn-ea"/>
                <a:sym typeface="+mn-lt"/>
              </a:rPr>
              <a:t>值。</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生成流水线清空信号</a:t>
            </a:r>
            <a:r>
              <a:rPr lang="en-US" altLang="zh-CN" sz="2600" dirty="0">
                <a:latin typeface="微软雅黑" panose="00000500000000000000" pitchFamily="34" charset="-122"/>
                <a:ea typeface="微软雅黑" panose="00000500000000000000" pitchFamily="34" charset="-122"/>
                <a:cs typeface="+mn-ea"/>
                <a:sym typeface="+mn-lt"/>
              </a:rPr>
              <a:t>flush</a:t>
            </a:r>
            <a:r>
              <a:rPr lang="zh-CN" altLang="en-US" sz="2600" dirty="0">
                <a:latin typeface="微软雅黑" panose="00000500000000000000" pitchFamily="34" charset="-122"/>
                <a:ea typeface="微软雅黑" panose="00000500000000000000" pitchFamily="34" charset="-122"/>
                <a:cs typeface="+mn-ea"/>
                <a:sym typeface="+mn-lt"/>
              </a:rPr>
              <a:t>，用于表示已触发了</a:t>
            </a:r>
            <a:r>
              <a:rPr lang="zh-CN" altLang="en-US" sz="2600">
                <a:latin typeface="微软雅黑" panose="00000500000000000000" pitchFamily="34" charset="-122"/>
                <a:ea typeface="微软雅黑" panose="00000500000000000000" pitchFamily="34" charset="-122"/>
                <a:cs typeface="+mn-ea"/>
                <a:sym typeface="+mn-lt"/>
              </a:rPr>
              <a:t>异常。</a:t>
            </a:r>
            <a:endParaRPr lang="en-US" altLang="zh-CN" sz="260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8" y="278225"/>
            <a:ext cx="3114150" cy="728195"/>
            <a:chOff x="563996" y="278221"/>
            <a:chExt cx="3114150" cy="728194"/>
          </a:xfrm>
        </p:grpSpPr>
        <p:sp>
          <p:nvSpPr>
            <p:cNvPr id="21" name="矩形 20"/>
            <p:cNvSpPr/>
            <p:nvPr/>
          </p:nvSpPr>
          <p:spPr>
            <a:xfrm>
              <a:off x="563996" y="698638"/>
              <a:ext cx="3114150" cy="307777"/>
            </a:xfrm>
            <a:prstGeom prst="rect">
              <a:avLst/>
            </a:prstGeom>
          </p:spPr>
          <p:txBody>
            <a:bodyPr wrap="square">
              <a:spAutoFit/>
            </a:bodyPr>
            <a:lstStyle/>
            <a:p>
              <a:pPr algn="ctr"/>
              <a:r>
                <a:rPr lang="en-US" altLang="zh-CN" sz="1400" spc="151" dirty="0" err="1">
                  <a:solidFill>
                    <a:schemeClr val="tx1">
                      <a:lumMod val="65000"/>
                      <a:lumOff val="35000"/>
                    </a:schemeClr>
                  </a:solidFill>
                  <a:latin typeface="等线 Light" panose="02010600030101010101" pitchFamily="2" charset="-122"/>
                  <a:ea typeface="等线 Light" panose="02010600030101010101" pitchFamily="2" charset="-122"/>
                </a:rPr>
                <a:t>CP0</a:t>
              </a: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 Coprocessor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388090" cy="523219"/>
            </a:xfrm>
            <a:prstGeom prst="rect">
              <a:avLst/>
            </a:prstGeom>
          </p:spPr>
          <p:txBody>
            <a:bodyPr wrap="none">
              <a:spAutoFit/>
            </a:bodyPr>
            <a:lstStyle/>
            <a:p>
              <a:r>
                <a:rPr lang="en-US" altLang="zh-CN" sz="2800" b="1" spc="151" dirty="0" err="1">
                  <a:solidFill>
                    <a:schemeClr val="tx1">
                      <a:lumMod val="85000"/>
                      <a:lumOff val="15000"/>
                    </a:schemeClr>
                  </a:solidFill>
                  <a:latin typeface="等线" panose="02010600030101010101" pitchFamily="2" charset="-122"/>
                  <a:ea typeface="等线" panose="02010600030101010101" pitchFamily="2" charset="-122"/>
                </a:rPr>
                <a:t>CP0</a:t>
              </a:r>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协处理器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212987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例化</a:t>
            </a:r>
            <a:r>
              <a:rPr lang="en-US" altLang="zh-CN" sz="2600" dirty="0">
                <a:latin typeface="微软雅黑" panose="00000500000000000000" pitchFamily="34" charset="-122"/>
                <a:ea typeface="微软雅黑" panose="00000500000000000000" pitchFamily="34" charset="-122"/>
                <a:cs typeface="+mn-ea"/>
                <a:sym typeface="+mn-lt"/>
              </a:rPr>
              <a:t>4</a:t>
            </a:r>
            <a:r>
              <a:rPr lang="zh-CN" altLang="en-US" sz="2600" dirty="0">
                <a:latin typeface="微软雅黑" panose="00000500000000000000" pitchFamily="34" charset="-122"/>
                <a:ea typeface="微软雅黑" panose="00000500000000000000" pitchFamily="34" charset="-122"/>
                <a:cs typeface="+mn-ea"/>
                <a:sym typeface="+mn-lt"/>
              </a:rPr>
              <a:t>个寄存器：</a:t>
            </a:r>
            <a:r>
              <a:rPr lang="en-US" altLang="zh-CN" sz="2600" dirty="0" err="1">
                <a:latin typeface="微软雅黑" panose="00000500000000000000" pitchFamily="34" charset="-122"/>
                <a:ea typeface="微软雅黑" panose="00000500000000000000" pitchFamily="34" charset="-122"/>
                <a:cs typeface="+mn-ea"/>
                <a:sym typeface="+mn-lt"/>
              </a:rPr>
              <a:t>Badvaddr</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a:latin typeface="微软雅黑" panose="00000500000000000000" pitchFamily="34" charset="-122"/>
                <a:ea typeface="微软雅黑" panose="00000500000000000000" pitchFamily="34" charset="-122"/>
                <a:cs typeface="+mn-ea"/>
                <a:sym typeface="+mn-lt"/>
              </a:rPr>
              <a:t>Status</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a:latin typeface="微软雅黑" panose="00000500000000000000" pitchFamily="34" charset="-122"/>
                <a:ea typeface="微软雅黑" panose="00000500000000000000" pitchFamily="34" charset="-122"/>
                <a:cs typeface="+mn-ea"/>
                <a:sym typeface="+mn-lt"/>
              </a:rPr>
              <a:t>Cause</a:t>
            </a:r>
            <a:r>
              <a:rPr lang="zh-CN" altLang="en-US" sz="2600" dirty="0">
                <a:latin typeface="微软雅黑" panose="00000500000000000000" pitchFamily="34" charset="-122"/>
                <a:ea typeface="微软雅黑" panose="00000500000000000000" pitchFamily="34" charset="-122"/>
                <a:cs typeface="+mn-ea"/>
                <a:sym typeface="+mn-lt"/>
              </a:rPr>
              <a:t>和</a:t>
            </a:r>
            <a:r>
              <a:rPr lang="en-US" altLang="zh-CN" sz="2600" dirty="0">
                <a:latin typeface="微软雅黑" panose="00000500000000000000" pitchFamily="34" charset="-122"/>
                <a:ea typeface="微软雅黑" panose="00000500000000000000" pitchFamily="34" charset="-122"/>
                <a:cs typeface="+mn-ea"/>
                <a:sym typeface="+mn-lt"/>
              </a:rPr>
              <a:t>EPC</a:t>
            </a:r>
            <a:r>
              <a:rPr lang="zh-CN" altLang="en-US" sz="2600" dirty="0">
                <a:latin typeface="微软雅黑" panose="00000500000000000000" pitchFamily="34" charset="-122"/>
                <a:ea typeface="微软雅黑" panose="00000500000000000000" pitchFamily="34" charset="-122"/>
                <a:cs typeface="+mn-ea"/>
                <a:sym typeface="+mn-lt"/>
              </a:rPr>
              <a:t>。</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根据异常类型，产生异常处理程序入口地址。</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根据异常类型，更新</a:t>
            </a:r>
            <a:r>
              <a:rPr lang="en-US" altLang="zh-CN" sz="2600" dirty="0" err="1">
                <a:latin typeface="微软雅黑" panose="00000500000000000000" pitchFamily="34" charset="-122"/>
                <a:ea typeface="微软雅黑" panose="00000500000000000000" pitchFamily="34" charset="-122"/>
                <a:cs typeface="+mn-ea"/>
                <a:sym typeface="+mn-lt"/>
              </a:rPr>
              <a:t>CP0</a:t>
            </a:r>
            <a:r>
              <a:rPr lang="zh-CN" altLang="en-US" sz="2600" dirty="0">
                <a:latin typeface="微软雅黑" panose="00000500000000000000" pitchFamily="34" charset="-122"/>
                <a:ea typeface="微软雅黑" panose="00000500000000000000" pitchFamily="34" charset="-122"/>
                <a:cs typeface="+mn-ea"/>
                <a:sym typeface="+mn-lt"/>
              </a:rPr>
              <a:t>中相应寄存器的值。</a:t>
            </a:r>
            <a:endParaRPr lang="en-US" altLang="zh-CN" sz="26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63998" y="278225"/>
            <a:ext cx="3088776" cy="728195"/>
            <a:chOff x="563996" y="278221"/>
            <a:chExt cx="3088776" cy="728194"/>
          </a:xfrm>
        </p:grpSpPr>
        <p:sp>
          <p:nvSpPr>
            <p:cNvPr id="21" name="矩形 20"/>
            <p:cNvSpPr/>
            <p:nvPr/>
          </p:nvSpPr>
          <p:spPr>
            <a:xfrm>
              <a:off x="563996" y="698638"/>
              <a:ext cx="308877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Pipeline Register</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455288"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流水线寄存器</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4" name="矩形 3"/>
          <p:cNvSpPr/>
          <p:nvPr/>
        </p:nvSpPr>
        <p:spPr>
          <a:xfrm>
            <a:off x="517781" y="1518202"/>
            <a:ext cx="11167539" cy="1221938"/>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增加新的判断条件，判断如果当前触发异常，则清空流水线寄存器。所谓清空流水线，就是让流水线寄存器的输出为初始值。</a:t>
            </a:r>
            <a:endParaRPr lang="en-US" altLang="zh-CN" sz="26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sp>
        <p:nvSpPr>
          <p:cNvPr id="31" name="矩形 30"/>
          <p:cNvSpPr/>
          <p:nvPr/>
        </p:nvSpPr>
        <p:spPr>
          <a:xfrm>
            <a:off x="1197486" y="278225"/>
            <a:ext cx="941540" cy="523220"/>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预习</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4" name="矩形 3"/>
          <p:cNvSpPr/>
          <p:nvPr/>
        </p:nvSpPr>
        <p:spPr>
          <a:xfrm>
            <a:off x="517781" y="1278721"/>
            <a:ext cx="11167539" cy="500649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预习教材“计算机组成与设计（软硬件接口）” </a:t>
            </a:r>
            <a:r>
              <a:rPr lang="en-US" altLang="zh-CN" sz="2600" dirty="0">
                <a:latin typeface="微软雅黑" panose="00000500000000000000" pitchFamily="34" charset="-122"/>
                <a:ea typeface="微软雅黑" panose="00000500000000000000" pitchFamily="34" charset="-122"/>
                <a:cs typeface="+mn-ea"/>
                <a:sym typeface="+mn-lt"/>
              </a:rPr>
              <a:t>5.1~5.3</a:t>
            </a:r>
            <a:r>
              <a:rPr lang="zh-CN" altLang="en-US" sz="2600" dirty="0">
                <a:latin typeface="微软雅黑" panose="00000500000000000000" pitchFamily="34" charset="-122"/>
                <a:ea typeface="微软雅黑" panose="00000500000000000000" pitchFamily="34" charset="-122"/>
                <a:cs typeface="+mn-ea"/>
                <a:sym typeface="+mn-lt"/>
              </a:rPr>
              <a:t>小节</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预习课件“</a:t>
            </a:r>
            <a:r>
              <a:rPr lang="en-US" altLang="zh-CN" sz="2600" dirty="0" err="1">
                <a:latin typeface="微软雅黑" panose="00000500000000000000" pitchFamily="34" charset="-122"/>
                <a:ea typeface="微软雅黑" panose="00000500000000000000" pitchFamily="34" charset="-122"/>
                <a:cs typeface="+mn-ea"/>
                <a:sym typeface="+mn-lt"/>
              </a:rPr>
              <a:t>COA_CH4_Mem</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a:latin typeface="微软雅黑" panose="00000500000000000000" pitchFamily="34" charset="-122"/>
                <a:ea typeface="微软雅黑" panose="00000500000000000000" pitchFamily="34" charset="-122"/>
                <a:cs typeface="+mn-ea"/>
                <a:sym typeface="+mn-lt"/>
              </a:rPr>
              <a:t>1</a:t>
            </a:r>
            <a:r>
              <a:rPr lang="zh-CN" altLang="en-US" sz="2600" dirty="0">
                <a:latin typeface="微软雅黑" panose="00000500000000000000" pitchFamily="34" charset="-122"/>
                <a:ea typeface="微软雅黑" panose="00000500000000000000" pitchFamily="34" charset="-122"/>
                <a:cs typeface="+mn-ea"/>
                <a:sym typeface="+mn-lt"/>
              </a:rPr>
              <a:t>）</a:t>
            </a:r>
            <a:r>
              <a:rPr lang="en-US" altLang="zh-CN" sz="2600" dirty="0">
                <a:latin typeface="微软雅黑" panose="00000500000000000000" pitchFamily="34" charset="-122"/>
                <a:ea typeface="微软雅黑" panose="00000500000000000000" pitchFamily="34" charset="-122"/>
                <a:cs typeface="+mn-ea"/>
                <a:sym typeface="+mn-lt"/>
              </a:rPr>
              <a:t>.pptx</a:t>
            </a:r>
            <a:r>
              <a:rPr lang="zh-CN" altLang="en-US" sz="2600" dirty="0">
                <a:latin typeface="微软雅黑" panose="00000500000000000000" pitchFamily="34" charset="-122"/>
                <a:ea typeface="微软雅黑" panose="00000500000000000000" pitchFamily="34" charset="-122"/>
                <a:cs typeface="+mn-ea"/>
                <a:sym typeface="+mn-lt"/>
              </a:rPr>
              <a:t>”</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观看视频“智慧树</a:t>
            </a:r>
            <a:r>
              <a:rPr lang="en-US" altLang="zh-CN" sz="2600" dirty="0">
                <a:latin typeface="微软雅黑" panose="00000500000000000000" pitchFamily="34" charset="-122"/>
                <a:ea typeface="微软雅黑" panose="00000500000000000000" pitchFamily="34" charset="-122"/>
                <a:cs typeface="+mn-ea"/>
                <a:sym typeface="Wingdings" panose="05000000000000000000" pitchFamily="2" charset="2"/>
              </a:rPr>
              <a:t></a:t>
            </a:r>
            <a:r>
              <a:rPr lang="zh-CN" altLang="en-US" sz="2600" dirty="0">
                <a:latin typeface="微软雅黑" panose="00000500000000000000" pitchFamily="34" charset="-122"/>
                <a:ea typeface="微软雅黑" panose="00000500000000000000" pitchFamily="34" charset="-122"/>
                <a:cs typeface="+mn-ea"/>
                <a:sym typeface="+mn-lt"/>
              </a:rPr>
              <a:t>学习资源</a:t>
            </a:r>
            <a:r>
              <a:rPr lang="en-US" altLang="zh-CN" sz="2600" dirty="0">
                <a:latin typeface="微软雅黑" panose="00000500000000000000" pitchFamily="34" charset="-122"/>
                <a:ea typeface="微软雅黑" panose="00000500000000000000" pitchFamily="34" charset="-122"/>
                <a:cs typeface="+mn-ea"/>
                <a:sym typeface="Wingdings" panose="05000000000000000000" pitchFamily="2" charset="2"/>
              </a:rPr>
              <a:t></a:t>
            </a:r>
            <a:r>
              <a:rPr lang="zh-CN" altLang="en-US" sz="2600" dirty="0">
                <a:latin typeface="微软雅黑" panose="00000500000000000000" pitchFamily="34" charset="-122"/>
                <a:ea typeface="微软雅黑" panose="00000500000000000000" pitchFamily="34" charset="-122"/>
                <a:cs typeface="+mn-ea"/>
                <a:sym typeface="Wingdings" panose="05000000000000000000" pitchFamily="2" charset="2"/>
              </a:rPr>
              <a:t>视频</a:t>
            </a:r>
            <a:r>
              <a:rPr lang="en-US" altLang="zh-CN" sz="2600" dirty="0">
                <a:latin typeface="微软雅黑" panose="00000500000000000000" pitchFamily="34" charset="-122"/>
                <a:ea typeface="微软雅黑" panose="00000500000000000000" pitchFamily="34" charset="-122"/>
                <a:cs typeface="+mn-ea"/>
                <a:sym typeface="Wingdings" panose="05000000000000000000" pitchFamily="2" charset="2"/>
              </a:rPr>
              <a:t></a:t>
            </a:r>
            <a:r>
              <a:rPr lang="zh-CN" altLang="en-US" sz="2600" dirty="0">
                <a:latin typeface="微软雅黑" panose="00000500000000000000" pitchFamily="34" charset="-122"/>
                <a:ea typeface="微软雅黑" panose="00000500000000000000" pitchFamily="34" charset="-122"/>
                <a:cs typeface="+mn-ea"/>
                <a:sym typeface="Wingdings" panose="05000000000000000000" pitchFamily="2" charset="2"/>
              </a:rPr>
              <a:t>第四章</a:t>
            </a:r>
            <a:r>
              <a:rPr lang="en-US" altLang="zh-CN" sz="2600" dirty="0">
                <a:latin typeface="微软雅黑" panose="00000500000000000000" pitchFamily="34" charset="-122"/>
                <a:ea typeface="微软雅黑" panose="00000500000000000000" pitchFamily="34" charset="-122"/>
                <a:cs typeface="+mn-ea"/>
                <a:sym typeface="Wingdings" panose="05000000000000000000" pitchFamily="2" charset="2"/>
              </a:rPr>
              <a:t>Cache</a:t>
            </a:r>
            <a:r>
              <a:rPr lang="zh-CN" altLang="en-US" sz="2600" dirty="0">
                <a:latin typeface="微软雅黑" panose="00000500000000000000" pitchFamily="34" charset="-122"/>
                <a:ea typeface="微软雅黑" panose="00000500000000000000" pitchFamily="34" charset="-122"/>
                <a:cs typeface="+mn-ea"/>
                <a:sym typeface="Wingdings" panose="05000000000000000000" pitchFamily="2" charset="2"/>
              </a:rPr>
              <a:t>概述</a:t>
            </a:r>
            <a:r>
              <a:rPr lang="en-US" altLang="zh-CN" sz="2600" dirty="0">
                <a:latin typeface="微软雅黑" panose="00000500000000000000" pitchFamily="34" charset="-122"/>
                <a:ea typeface="微软雅黑" panose="00000500000000000000" pitchFamily="34" charset="-122"/>
                <a:cs typeface="+mn-ea"/>
                <a:sym typeface="Wingdings" panose="05000000000000000000" pitchFamily="2" charset="2"/>
              </a:rPr>
              <a:t>.</a:t>
            </a:r>
            <a:r>
              <a:rPr lang="en-US" altLang="zh-CN" sz="2600" dirty="0" err="1">
                <a:latin typeface="微软雅黑" panose="00000500000000000000" pitchFamily="34" charset="-122"/>
                <a:ea typeface="微软雅黑" panose="00000500000000000000" pitchFamily="34" charset="-122"/>
                <a:cs typeface="+mn-ea"/>
                <a:sym typeface="Wingdings" panose="05000000000000000000" pitchFamily="2" charset="2"/>
              </a:rPr>
              <a:t>mp4</a:t>
            </a:r>
            <a:r>
              <a:rPr lang="zh-CN" altLang="en-US" sz="2600" dirty="0">
                <a:latin typeface="微软雅黑" panose="00000500000000000000" pitchFamily="34" charset="-122"/>
                <a:ea typeface="微软雅黑" panose="00000500000000000000" pitchFamily="34" charset="-122"/>
                <a:cs typeface="+mn-ea"/>
                <a:sym typeface="+mn-lt"/>
              </a:rPr>
              <a:t>”</a:t>
            </a:r>
            <a:endParaRPr lang="en-US" altLang="zh-CN" sz="26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spcAft>
                <a:spcPts val="600"/>
              </a:spcAft>
              <a:buClr>
                <a:srgbClr val="FF0066"/>
              </a:buClr>
              <a:buFont typeface="Wingdings" panose="05000000000000000000" pitchFamily="2" charset="2"/>
              <a:buChar char="p"/>
            </a:pPr>
            <a:r>
              <a:rPr lang="zh-CN" altLang="en-US" sz="2600" dirty="0">
                <a:latin typeface="微软雅黑" panose="00000500000000000000" pitchFamily="34" charset="-122"/>
                <a:ea typeface="微软雅黑" panose="00000500000000000000" pitchFamily="34" charset="-122"/>
                <a:cs typeface="+mn-ea"/>
                <a:sym typeface="+mn-lt"/>
              </a:rPr>
              <a:t>熟练掌握</a:t>
            </a:r>
            <a:r>
              <a:rPr lang="en-US" altLang="zh-CN" sz="2600" dirty="0">
                <a:latin typeface="微软雅黑" panose="00000500000000000000" pitchFamily="34" charset="-122"/>
                <a:ea typeface="微软雅黑" panose="00000500000000000000" pitchFamily="34" charset="-122"/>
                <a:cs typeface="+mn-ea"/>
                <a:sym typeface="+mn-lt"/>
              </a:rPr>
              <a:t>Cache</a:t>
            </a:r>
            <a:r>
              <a:rPr lang="zh-CN" altLang="en-US" sz="2600" dirty="0">
                <a:latin typeface="微软雅黑" panose="00000500000000000000" pitchFamily="34" charset="-122"/>
                <a:ea typeface="微软雅黑" panose="00000500000000000000" pitchFamily="34" charset="-122"/>
                <a:cs typeface="+mn-ea"/>
                <a:sym typeface="+mn-lt"/>
              </a:rPr>
              <a:t>的基本原理</a:t>
            </a:r>
            <a:endParaRPr lang="en-US" altLang="zh-CN" sz="2600" dirty="0">
              <a:latin typeface="微软雅黑" panose="00000500000000000000" pitchFamily="34" charset="-122"/>
              <a:ea typeface="微软雅黑" panose="00000500000000000000"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0000500000000000000" pitchFamily="34" charset="-122"/>
                <a:ea typeface="微软雅黑" panose="00000500000000000000" pitchFamily="34" charset="-122"/>
                <a:cs typeface="+mn-ea"/>
                <a:sym typeface="+mn-lt"/>
              </a:rPr>
              <a:t>Cache</a:t>
            </a:r>
            <a:r>
              <a:rPr lang="zh-CN" altLang="en-US" sz="2600" dirty="0">
                <a:latin typeface="微软雅黑" panose="00000500000000000000" pitchFamily="34" charset="-122"/>
                <a:ea typeface="微软雅黑" panose="00000500000000000000" pitchFamily="34" charset="-122"/>
                <a:cs typeface="+mn-ea"/>
                <a:sym typeface="+mn-lt"/>
              </a:rPr>
              <a:t>块的映射</a:t>
            </a:r>
            <a:endParaRPr lang="en-US" altLang="zh-CN" sz="2600" dirty="0">
              <a:latin typeface="微软雅黑" panose="00000500000000000000" pitchFamily="34" charset="-122"/>
              <a:ea typeface="微软雅黑" panose="00000500000000000000"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0000500000000000000" pitchFamily="34" charset="-122"/>
                <a:ea typeface="微软雅黑" panose="00000500000000000000" pitchFamily="34" charset="-122"/>
                <a:cs typeface="+mn-ea"/>
                <a:sym typeface="+mn-lt"/>
              </a:rPr>
              <a:t>Cache</a:t>
            </a:r>
            <a:r>
              <a:rPr lang="zh-CN" altLang="en-US" sz="2600" dirty="0">
                <a:latin typeface="微软雅黑" panose="00000500000000000000" pitchFamily="34" charset="-122"/>
                <a:ea typeface="微软雅黑" panose="00000500000000000000" pitchFamily="34" charset="-122"/>
                <a:cs typeface="+mn-ea"/>
                <a:sym typeface="+mn-lt"/>
              </a:rPr>
              <a:t>块的识别</a:t>
            </a:r>
            <a:endParaRPr lang="en-US" altLang="zh-CN" sz="2600" dirty="0">
              <a:latin typeface="微软雅黑" panose="00000500000000000000" pitchFamily="34" charset="-122"/>
              <a:ea typeface="微软雅黑" panose="00000500000000000000"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0000500000000000000" pitchFamily="34" charset="-122"/>
                <a:ea typeface="微软雅黑" panose="00000500000000000000" pitchFamily="34" charset="-122"/>
                <a:cs typeface="+mn-ea"/>
                <a:sym typeface="+mn-lt"/>
              </a:rPr>
              <a:t>Cache</a:t>
            </a:r>
            <a:r>
              <a:rPr lang="zh-CN" altLang="en-US" sz="2600" dirty="0">
                <a:latin typeface="微软雅黑" panose="00000500000000000000" pitchFamily="34" charset="-122"/>
                <a:ea typeface="微软雅黑" panose="00000500000000000000" pitchFamily="34" charset="-122"/>
                <a:cs typeface="+mn-ea"/>
                <a:sym typeface="+mn-lt"/>
              </a:rPr>
              <a:t>块的替换</a:t>
            </a:r>
            <a:endParaRPr lang="en-US" altLang="zh-CN" sz="2600" dirty="0">
              <a:latin typeface="微软雅黑" panose="00000500000000000000" pitchFamily="34" charset="-122"/>
              <a:ea typeface="微软雅黑" panose="00000500000000000000" pitchFamily="34" charset="-122"/>
              <a:cs typeface="+mn-ea"/>
              <a:sym typeface="+mn-lt"/>
            </a:endParaRPr>
          </a:p>
          <a:p>
            <a:pPr marL="914400" lvl="1" indent="-457200" algn="just">
              <a:lnSpc>
                <a:spcPts val="2800"/>
              </a:lnSpc>
              <a:spcBef>
                <a:spcPts val="600"/>
              </a:spcBef>
              <a:spcAft>
                <a:spcPts val="600"/>
              </a:spcAft>
              <a:buClr>
                <a:srgbClr val="FF0066"/>
              </a:buClr>
              <a:buFont typeface="Wingdings" panose="05000000000000000000" pitchFamily="2" charset="2"/>
              <a:buChar char="Ø"/>
            </a:pPr>
            <a:r>
              <a:rPr lang="en-US" altLang="zh-CN" sz="2600" dirty="0">
                <a:latin typeface="微软雅黑" panose="00000500000000000000" pitchFamily="34" charset="-122"/>
                <a:ea typeface="微软雅黑" panose="00000500000000000000" pitchFamily="34" charset="-122"/>
                <a:cs typeface="+mn-ea"/>
                <a:sym typeface="+mn-lt"/>
              </a:rPr>
              <a:t>Cache</a:t>
            </a:r>
            <a:r>
              <a:rPr lang="zh-CN" altLang="en-US" sz="2600" dirty="0">
                <a:latin typeface="微软雅黑" panose="00000500000000000000" pitchFamily="34" charset="-122"/>
                <a:ea typeface="微软雅黑" panose="00000500000000000000" pitchFamily="34" charset="-122"/>
                <a:cs typeface="+mn-ea"/>
                <a:sym typeface="+mn-lt"/>
              </a:rPr>
              <a:t>块的写操作</a:t>
            </a:r>
            <a:endParaRPr lang="en-US" altLang="zh-CN" sz="26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40246" y="278225"/>
            <a:ext cx="4328637" cy="742071"/>
            <a:chOff x="540244" y="278221"/>
            <a:chExt cx="4328637" cy="742070"/>
          </a:xfrm>
        </p:grpSpPr>
        <p:sp>
          <p:nvSpPr>
            <p:cNvPr id="21" name="矩形 20"/>
            <p:cNvSpPr/>
            <p:nvPr/>
          </p:nvSpPr>
          <p:spPr>
            <a:xfrm>
              <a:off x="540244" y="712514"/>
              <a:ext cx="43286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Processing Flow of Exceptions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异常的处理流程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pic>
        <p:nvPicPr>
          <p:cNvPr id="2" name="图片 1"/>
          <p:cNvPicPr>
            <a:picLocks noChangeAspect="1"/>
          </p:cNvPicPr>
          <p:nvPr/>
        </p:nvPicPr>
        <p:blipFill>
          <a:blip r:embed="rId1"/>
          <a:stretch>
            <a:fillRect/>
          </a:stretch>
        </p:blipFill>
        <p:spPr>
          <a:xfrm>
            <a:off x="2063939" y="1454590"/>
            <a:ext cx="8064122" cy="4497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40246" y="278225"/>
            <a:ext cx="4328637" cy="742071"/>
            <a:chOff x="540244" y="278221"/>
            <a:chExt cx="4328637" cy="742070"/>
          </a:xfrm>
        </p:grpSpPr>
        <p:sp>
          <p:nvSpPr>
            <p:cNvPr id="21" name="矩形 20"/>
            <p:cNvSpPr/>
            <p:nvPr/>
          </p:nvSpPr>
          <p:spPr>
            <a:xfrm>
              <a:off x="540244" y="712514"/>
              <a:ext cx="4328637"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Processing Flow of Exceptions</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2833724"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异常的处理流程</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p:cNvSpPr/>
          <p:nvPr/>
        </p:nvSpPr>
        <p:spPr>
          <a:xfrm>
            <a:off x="339651" y="1280698"/>
            <a:ext cx="11523798" cy="5397760"/>
          </a:xfrm>
          <a:prstGeom prst="rect">
            <a:avLst/>
          </a:prstGeom>
          <a:ln>
            <a:solidFill>
              <a:schemeClr val="accent1"/>
            </a:solidFill>
          </a:ln>
        </p:spPr>
        <p:txBody>
          <a:bodyPr wrap="square" lIns="72000" rIns="72000">
            <a:spAutoFit/>
          </a:bodyPr>
          <a:lstStyle/>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异常处理准备（硬件）</a:t>
            </a:r>
            <a:endParaRPr lang="zh-CN" altLang="en-US" sz="24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3200"/>
              </a:lnSpc>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确保异常指令之前的所有指令都执行完，异常之后的指令清除，即</a:t>
            </a:r>
            <a:r>
              <a:rPr lang="zh-CN" altLang="en-US" sz="2000" b="1" dirty="0">
                <a:solidFill>
                  <a:srgbClr val="FF0066"/>
                </a:solidFill>
                <a:latin typeface="微软雅黑" panose="00000500000000000000" pitchFamily="34" charset="-122"/>
                <a:ea typeface="微软雅黑" panose="00000500000000000000" pitchFamily="34" charset="-122"/>
                <a:cs typeface="+mn-ea"/>
                <a:sym typeface="+mn-lt"/>
              </a:rPr>
              <a:t>精确异常</a:t>
            </a:r>
            <a:endParaRPr lang="en-US" altLang="zh-CN" sz="2000" b="1" dirty="0">
              <a:solidFill>
                <a:srgbClr val="FF0066"/>
              </a:solidFill>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关中断（硬件）</a:t>
            </a:r>
            <a:endParaRPr lang="en-US" altLang="zh-CN" sz="24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保存断点（硬件）</a:t>
            </a:r>
            <a:endParaRPr lang="en-US" altLang="zh-CN" sz="24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确定异常来源（硬件）</a:t>
            </a:r>
            <a:endParaRPr lang="zh-CN" altLang="en-US" sz="24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3200"/>
              </a:lnSpc>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处理器将不同异常进行编号，以便异常处理程序进行区分和跳转</a:t>
            </a:r>
            <a:endParaRPr lang="zh-CN" altLang="en-US" sz="2000" dirty="0">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保存现场（软件）</a:t>
            </a:r>
            <a:endParaRPr lang="zh-CN" altLang="en-US" sz="24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3200"/>
              </a:lnSpc>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保存被打断程序的现场。现场指通用寄存器和状态寄存器</a:t>
            </a:r>
            <a:endParaRPr lang="zh-CN" altLang="en-US" sz="2000" dirty="0">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执行异常处理程序（软件）</a:t>
            </a:r>
            <a:endParaRPr lang="zh-CN" altLang="en-US" sz="24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ts val="3200"/>
              </a:lnSpc>
              <a:buClr>
                <a:srgbClr val="FF0066"/>
              </a:buClr>
              <a:buFont typeface="Wingdings" panose="05000000000000000000" pitchFamily="2" charset="2"/>
              <a:buChar char="Ø"/>
            </a:pPr>
            <a:r>
              <a:rPr lang="zh-CN" altLang="en-US" sz="2000" dirty="0">
                <a:latin typeface="微软雅黑" panose="00000500000000000000" pitchFamily="34" charset="-122"/>
                <a:ea typeface="微软雅黑" panose="00000500000000000000" pitchFamily="34" charset="-122"/>
                <a:cs typeface="+mn-ea"/>
                <a:sym typeface="+mn-lt"/>
              </a:rPr>
              <a:t>跳转到对应的异常处理程序进行异常处理</a:t>
            </a:r>
            <a:endParaRPr lang="zh-CN" altLang="en-US" sz="2000" dirty="0">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恢复现场（软件）</a:t>
            </a:r>
            <a:endParaRPr lang="en-US" altLang="zh-CN" sz="24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7030A0"/>
                </a:solidFill>
                <a:latin typeface="微软雅黑" panose="00000500000000000000" pitchFamily="34" charset="-122"/>
                <a:ea typeface="微软雅黑" panose="00000500000000000000" pitchFamily="34" charset="-122"/>
                <a:cs typeface="+mn-ea"/>
                <a:sym typeface="+mn-lt"/>
              </a:rPr>
              <a:t>开中断（软件</a:t>
            </a: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a:t>
            </a:r>
            <a:endParaRPr lang="en-US" altLang="zh-CN" sz="2400" dirty="0">
              <a:solidFill>
                <a:srgbClr val="0066FF"/>
              </a:solidFill>
              <a:latin typeface="微软雅黑" panose="00000500000000000000" pitchFamily="34" charset="-122"/>
              <a:ea typeface="微软雅黑" panose="00000500000000000000" pitchFamily="34" charset="-122"/>
              <a:cs typeface="+mn-ea"/>
              <a:sym typeface="+mn-lt"/>
            </a:endParaRPr>
          </a:p>
          <a:p>
            <a:pPr marL="342900" indent="-342900" algn="just">
              <a:lnSpc>
                <a:spcPts val="3200"/>
              </a:lnSpc>
              <a:buClr>
                <a:srgbClr val="FF0066"/>
              </a:buClr>
              <a:buFont typeface="Wingdings" panose="05000000000000000000" pitchFamily="2" charset="2"/>
              <a:buChar char="p"/>
            </a:pPr>
            <a:r>
              <a:rPr lang="zh-CN" altLang="en-US" sz="2400" dirty="0">
                <a:solidFill>
                  <a:srgbClr val="0066FF"/>
                </a:solidFill>
                <a:latin typeface="微软雅黑" panose="00000500000000000000" pitchFamily="34" charset="-122"/>
                <a:ea typeface="微软雅黑" panose="00000500000000000000" pitchFamily="34" charset="-122"/>
                <a:cs typeface="+mn-ea"/>
                <a:sym typeface="+mn-lt"/>
              </a:rPr>
              <a:t>异常返回（硬件）</a:t>
            </a:r>
            <a:endParaRPr lang="zh-CN" altLang="en-US" sz="2400" dirty="0">
              <a:solidFill>
                <a:srgbClr val="0066FF"/>
              </a:solidFill>
              <a:latin typeface="微软雅黑" panose="00000500000000000000" pitchFamily="34" charset="-122"/>
              <a:ea typeface="微软雅黑" panose="00000500000000000000" pitchFamily="34" charset="-122"/>
              <a:cs typeface="+mn-ea"/>
              <a:sym typeface="+mn-lt"/>
            </a:endParaRPr>
          </a:p>
        </p:txBody>
      </p:sp>
      <p:sp>
        <p:nvSpPr>
          <p:cNvPr id="4" name="右大括号 3"/>
          <p:cNvSpPr/>
          <p:nvPr/>
        </p:nvSpPr>
        <p:spPr>
          <a:xfrm>
            <a:off x="9844646" y="1520042"/>
            <a:ext cx="510639" cy="1721922"/>
          </a:xfrm>
          <a:prstGeom prst="rightBrace">
            <a:avLst/>
          </a:prstGeom>
          <a:ln w="38100">
            <a:solidFill>
              <a:srgbClr val="ED7D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10355285" y="2150170"/>
            <a:ext cx="1508164" cy="462401"/>
          </a:xfrm>
          <a:prstGeom prst="rect">
            <a:avLst/>
          </a:prstGeom>
          <a:noFill/>
        </p:spPr>
        <p:txBody>
          <a:bodyPr wrap="square" rtlCol="0">
            <a:spAutoFit/>
          </a:bodyPr>
          <a:lstStyle/>
          <a:p>
            <a:r>
              <a:rPr lang="zh-CN" altLang="en-US" sz="2400" b="1" dirty="0">
                <a:latin typeface="微软雅黑" panose="00000500000000000000" pitchFamily="34" charset="-122"/>
                <a:ea typeface="微软雅黑" panose="00000500000000000000" pitchFamily="34" charset="-122"/>
                <a:cs typeface="+mn-ea"/>
              </a:rPr>
              <a:t>异常响应</a:t>
            </a:r>
            <a:endParaRPr lang="zh-CN" altLang="en-US" sz="2400" b="1" dirty="0">
              <a:latin typeface="微软雅黑" panose="00000500000000000000" pitchFamily="34" charset="-122"/>
              <a:ea typeface="微软雅黑" panose="00000500000000000000" pitchFamily="34" charset="-122"/>
              <a:cs typeface="+mn-ea"/>
            </a:endParaRPr>
          </a:p>
        </p:txBody>
      </p:sp>
      <p:sp>
        <p:nvSpPr>
          <p:cNvPr id="7" name="右大括号 6"/>
          <p:cNvSpPr/>
          <p:nvPr/>
        </p:nvSpPr>
        <p:spPr>
          <a:xfrm>
            <a:off x="9844646" y="3979577"/>
            <a:ext cx="510639" cy="2053087"/>
          </a:xfrm>
          <a:prstGeom prst="rightBrace">
            <a:avLst/>
          </a:prstGeom>
          <a:ln w="38100">
            <a:solidFill>
              <a:srgbClr val="ED7D3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355285" y="4774919"/>
            <a:ext cx="1508164" cy="462401"/>
          </a:xfrm>
          <a:prstGeom prst="rect">
            <a:avLst/>
          </a:prstGeom>
          <a:noFill/>
        </p:spPr>
        <p:txBody>
          <a:bodyPr wrap="square" rtlCol="0">
            <a:spAutoFit/>
          </a:bodyPr>
          <a:lstStyle/>
          <a:p>
            <a:r>
              <a:rPr lang="zh-CN" altLang="en-US" sz="2400" b="1" dirty="0">
                <a:latin typeface="微软雅黑" panose="00000500000000000000" pitchFamily="34" charset="-122"/>
                <a:ea typeface="微软雅黑" panose="00000500000000000000" pitchFamily="34" charset="-122"/>
                <a:cs typeface="+mn-ea"/>
              </a:rPr>
              <a:t>异常处理</a:t>
            </a:r>
            <a:endParaRPr lang="zh-CN" altLang="en-US" sz="2400" b="1" dirty="0">
              <a:latin typeface="微软雅黑" panose="00000500000000000000" pitchFamily="34" charset="-122"/>
              <a:ea typeface="微软雅黑" panose="0000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40246" y="278225"/>
            <a:ext cx="7202466" cy="742071"/>
            <a:chOff x="540244" y="278221"/>
            <a:chExt cx="7202466" cy="742070"/>
          </a:xfrm>
        </p:grpSpPr>
        <p:sp>
          <p:nvSpPr>
            <p:cNvPr id="21" name="矩形 20"/>
            <p:cNvSpPr/>
            <p:nvPr/>
          </p:nvSpPr>
          <p:spPr>
            <a:xfrm>
              <a:off x="540244" y="712514"/>
              <a:ext cx="7202466"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How to Jump to Exception Serve Routine From Main Program</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861220"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如何从主程序跳转到异常处理程序</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p:cNvSpPr/>
          <p:nvPr/>
        </p:nvSpPr>
        <p:spPr>
          <a:xfrm>
            <a:off x="517781" y="1280698"/>
            <a:ext cx="11167539" cy="4551374"/>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查询方式 </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 — </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软件查询</a:t>
            </a:r>
            <a:endParaRPr lang="zh-CN" altLang="en-US" sz="28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当异常发生时，</a:t>
            </a:r>
            <a:r>
              <a:rPr lang="en-US" altLang="zh-CN" sz="2400" dirty="0">
                <a:latin typeface="微软雅黑" panose="00000500000000000000" pitchFamily="34" charset="-122"/>
                <a:ea typeface="微软雅黑" panose="00000500000000000000" pitchFamily="34" charset="-122"/>
                <a:cs typeface="+mn-ea"/>
                <a:sym typeface="+mn-lt"/>
              </a:rPr>
              <a:t>CPU</a:t>
            </a:r>
            <a:r>
              <a:rPr lang="zh-CN" altLang="en-US" sz="2400" dirty="0">
                <a:latin typeface="微软雅黑" panose="00000500000000000000" pitchFamily="34" charset="-122"/>
                <a:ea typeface="微软雅黑" panose="00000500000000000000" pitchFamily="34" charset="-122"/>
                <a:cs typeface="+mn-ea"/>
                <a:sym typeface="+mn-lt"/>
              </a:rPr>
              <a:t>跳转到一个固定的地址（</a:t>
            </a:r>
            <a:r>
              <a:rPr lang="zh-CN" altLang="en-US" sz="2400" dirty="0">
                <a:solidFill>
                  <a:srgbClr val="FF0066"/>
                </a:solidFill>
                <a:latin typeface="微软雅黑" panose="00000500000000000000" pitchFamily="34" charset="-122"/>
                <a:ea typeface="微软雅黑" panose="00000500000000000000" pitchFamily="34" charset="-122"/>
                <a:cs typeface="+mn-ea"/>
                <a:sym typeface="+mn-lt"/>
              </a:rPr>
              <a:t>异常处理程序入口地址</a:t>
            </a:r>
            <a:r>
              <a:rPr lang="zh-CN" altLang="en-US" sz="2400" dirty="0">
                <a:latin typeface="微软雅黑" panose="00000500000000000000" pitchFamily="34" charset="-122"/>
                <a:ea typeface="微软雅黑" panose="00000500000000000000" pitchFamily="34" charset="-122"/>
                <a:cs typeface="+mn-ea"/>
                <a:sym typeface="+mn-lt"/>
              </a:rPr>
              <a:t>）</a:t>
            </a: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从入口地址开始软件查询到底发生了什么异常（</a:t>
            </a:r>
            <a:r>
              <a:rPr lang="en-US" altLang="zh-CN" sz="2400" dirty="0">
                <a:solidFill>
                  <a:srgbClr val="FF0066"/>
                </a:solidFill>
                <a:latin typeface="微软雅黑" panose="00000500000000000000" pitchFamily="34" charset="-122"/>
                <a:ea typeface="微软雅黑" panose="00000500000000000000" pitchFamily="34" charset="-122"/>
                <a:cs typeface="+mn-ea"/>
                <a:sym typeface="+mn-lt"/>
              </a:rPr>
              <a:t>MIPS </a:t>
            </a:r>
            <a:r>
              <a:rPr lang="en-US" altLang="zh-CN" sz="2400" dirty="0" err="1">
                <a:solidFill>
                  <a:srgbClr val="FF0066"/>
                </a:solidFill>
                <a:latin typeface="微软雅黑" panose="00000500000000000000" pitchFamily="34" charset="-122"/>
                <a:ea typeface="微软雅黑" panose="00000500000000000000" pitchFamily="34" charset="-122"/>
                <a:cs typeface="+mn-ea"/>
                <a:sym typeface="+mn-lt"/>
              </a:rPr>
              <a:t>CP0</a:t>
            </a:r>
            <a:r>
              <a:rPr lang="zh-CN" altLang="en-US" sz="2400" dirty="0">
                <a:solidFill>
                  <a:srgbClr val="FF0066"/>
                </a:solidFill>
                <a:latin typeface="微软雅黑" panose="00000500000000000000" pitchFamily="34" charset="-122"/>
                <a:ea typeface="微软雅黑" panose="00000500000000000000" pitchFamily="34" charset="-122"/>
                <a:cs typeface="+mn-ea"/>
                <a:sym typeface="+mn-lt"/>
              </a:rPr>
              <a:t>中</a:t>
            </a:r>
            <a:r>
              <a:rPr lang="en-US" altLang="zh-CN" sz="2400" dirty="0">
                <a:solidFill>
                  <a:srgbClr val="FF0066"/>
                </a:solidFill>
                <a:latin typeface="微软雅黑" panose="00000500000000000000" pitchFamily="34" charset="-122"/>
                <a:ea typeface="微软雅黑" panose="00000500000000000000" pitchFamily="34" charset="-122"/>
                <a:cs typeface="+mn-ea"/>
                <a:sym typeface="+mn-lt"/>
              </a:rPr>
              <a:t>Cause</a:t>
            </a:r>
            <a:r>
              <a:rPr lang="zh-CN" altLang="en-US" sz="2400" dirty="0">
                <a:solidFill>
                  <a:srgbClr val="FF0066"/>
                </a:solidFill>
                <a:latin typeface="微软雅黑" panose="00000500000000000000" pitchFamily="34" charset="-122"/>
                <a:ea typeface="微软雅黑" panose="00000500000000000000" pitchFamily="34" charset="-122"/>
                <a:cs typeface="+mn-ea"/>
                <a:sym typeface="+mn-lt"/>
              </a:rPr>
              <a:t>寄存器</a:t>
            </a:r>
            <a:r>
              <a:rPr lang="zh-CN" altLang="en-US" sz="2400" dirty="0">
                <a:latin typeface="微软雅黑" panose="00000500000000000000" pitchFamily="34" charset="-122"/>
                <a:ea typeface="微软雅黑" panose="00000500000000000000" pitchFamily="34" charset="-122"/>
                <a:cs typeface="+mn-ea"/>
                <a:sym typeface="+mn-lt"/>
              </a:rPr>
              <a:t>）</a:t>
            </a: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en-US" altLang="zh-CN" sz="2400" dirty="0">
                <a:latin typeface="微软雅黑" panose="00000500000000000000" pitchFamily="34" charset="-122"/>
                <a:ea typeface="微软雅黑" panose="00000500000000000000" pitchFamily="34" charset="-122"/>
                <a:cs typeface="+mn-ea"/>
                <a:sym typeface="+mn-lt"/>
              </a:rPr>
              <a:t>MIPS</a:t>
            </a:r>
            <a:r>
              <a:rPr lang="zh-CN" altLang="en-US" sz="2400" dirty="0">
                <a:latin typeface="微软雅黑" panose="00000500000000000000" pitchFamily="34" charset="-122"/>
                <a:ea typeface="微软雅黑" panose="00000500000000000000" pitchFamily="34" charset="-122"/>
                <a:cs typeface="+mn-ea"/>
                <a:sym typeface="+mn-lt"/>
              </a:rPr>
              <a:t>处理器（包括</a:t>
            </a:r>
            <a:r>
              <a:rPr lang="en-US" altLang="zh-CN" sz="2400" dirty="0">
                <a:latin typeface="微软雅黑" panose="00000500000000000000" pitchFamily="34" charset="-122"/>
                <a:ea typeface="微软雅黑" panose="00000500000000000000" pitchFamily="34" charset="-122"/>
                <a:cs typeface="+mn-ea"/>
                <a:sym typeface="+mn-lt"/>
              </a:rPr>
              <a:t>MiniMIPS32</a:t>
            </a:r>
            <a:r>
              <a:rPr lang="zh-CN" altLang="en-US" sz="2400" dirty="0">
                <a:latin typeface="微软雅黑" panose="00000500000000000000" pitchFamily="34" charset="-122"/>
                <a:ea typeface="微软雅黑" panose="00000500000000000000" pitchFamily="34" charset="-122"/>
                <a:cs typeface="+mn-ea"/>
                <a:sym typeface="+mn-lt"/>
              </a:rPr>
              <a:t>处理器）主要采用查询方式</a:t>
            </a:r>
            <a:endParaRPr lang="en-US" altLang="zh-CN" sz="2400" dirty="0">
              <a:latin typeface="微软雅黑" panose="00000500000000000000" pitchFamily="34" charset="-122"/>
              <a:ea typeface="微软雅黑" panose="00000500000000000000" pitchFamily="34" charset="-122"/>
              <a:cs typeface="+mn-ea"/>
              <a:sym typeface="+mn-lt"/>
            </a:endParaRPr>
          </a:p>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向量方式（向量中断）</a:t>
            </a:r>
            <a:r>
              <a:rPr lang="en-US" altLang="zh-CN" sz="2800" dirty="0">
                <a:solidFill>
                  <a:srgbClr val="0066FF"/>
                </a:solidFill>
                <a:latin typeface="微软雅黑" panose="00000500000000000000" pitchFamily="34" charset="-122"/>
                <a:ea typeface="微软雅黑" panose="00000500000000000000" pitchFamily="34" charset="-122"/>
                <a:cs typeface="+mn-ea"/>
                <a:sym typeface="+mn-lt"/>
              </a:rPr>
              <a:t>— — </a:t>
            </a: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硬件查询</a:t>
            </a:r>
            <a:endParaRPr lang="zh-CN" altLang="en-US" sz="28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异常事件直接告知处理器引发异常的原因（</a:t>
            </a:r>
            <a:r>
              <a:rPr lang="zh-CN" altLang="en-US" sz="2400" dirty="0">
                <a:solidFill>
                  <a:srgbClr val="FF0066"/>
                </a:solidFill>
                <a:latin typeface="微软雅黑" panose="00000500000000000000" pitchFamily="34" charset="-122"/>
                <a:ea typeface="微软雅黑" panose="00000500000000000000" pitchFamily="34" charset="-122"/>
                <a:cs typeface="+mn-ea"/>
                <a:sym typeface="+mn-lt"/>
              </a:rPr>
              <a:t>即所谓的向量或异常号</a:t>
            </a:r>
            <a:r>
              <a:rPr lang="zh-CN" altLang="en-US" sz="2400" dirty="0">
                <a:latin typeface="微软雅黑" panose="00000500000000000000" pitchFamily="34" charset="-122"/>
                <a:ea typeface="微软雅黑" panose="00000500000000000000" pitchFamily="34" charset="-122"/>
                <a:cs typeface="+mn-ea"/>
                <a:sym typeface="+mn-lt"/>
              </a:rPr>
              <a:t>）</a:t>
            </a:r>
            <a:endParaRPr lang="en-US" altLang="zh-CN"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由这个向量直接生成异常处理程序的入口地址</a:t>
            </a:r>
            <a:endParaRPr lang="zh-CN" altLang="en-US" sz="24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自由: 形状 22"/>
          <p:cNvSpPr/>
          <p:nvPr/>
        </p:nvSpPr>
        <p:spPr bwMode="auto">
          <a:xfrm rot="12600000">
            <a:off x="628798" y="267712"/>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0075EA"/>
          </a:solidFill>
          <a:ln>
            <a:noFill/>
          </a:ln>
        </p:spPr>
        <p:txBody>
          <a:bodyPr vert="horz" wrap="square" lIns="91440" tIns="45720" rIns="91440" bIns="45720" numCol="1" anchor="t" anchorCtr="0" compatLnSpc="1">
            <a:noAutofit/>
          </a:bodyPr>
          <a:lstStyle/>
          <a:p>
            <a:endParaRPr lang="zh-CN" altLang="en-US" dirty="0"/>
          </a:p>
        </p:txBody>
      </p:sp>
      <p:grpSp>
        <p:nvGrpSpPr>
          <p:cNvPr id="19" name="组合 18"/>
          <p:cNvGrpSpPr/>
          <p:nvPr/>
        </p:nvGrpSpPr>
        <p:grpSpPr>
          <a:xfrm>
            <a:off x="540246" y="278225"/>
            <a:ext cx="7119338" cy="742071"/>
            <a:chOff x="540244" y="278221"/>
            <a:chExt cx="7119338" cy="742070"/>
          </a:xfrm>
        </p:grpSpPr>
        <p:sp>
          <p:nvSpPr>
            <p:cNvPr id="21" name="矩形 20"/>
            <p:cNvSpPr/>
            <p:nvPr/>
          </p:nvSpPr>
          <p:spPr>
            <a:xfrm>
              <a:off x="540244" y="712514"/>
              <a:ext cx="7119338" cy="307777"/>
            </a:xfrm>
            <a:prstGeom prst="rect">
              <a:avLst/>
            </a:prstGeom>
          </p:spPr>
          <p:txBody>
            <a:bodyPr wrap="square">
              <a:spAutoFit/>
            </a:bodyPr>
            <a:lstStyle/>
            <a:p>
              <a:pPr algn="ctr"/>
              <a:r>
                <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rPr>
                <a:t>How to Return Main Program From Exception Serve Routine</a:t>
              </a:r>
              <a:endParaRPr lang="en-US" altLang="zh-CN" sz="1400" spc="151" dirty="0">
                <a:solidFill>
                  <a:schemeClr val="tx1">
                    <a:lumMod val="65000"/>
                    <a:lumOff val="35000"/>
                  </a:schemeClr>
                </a:solidFill>
                <a:latin typeface="等线 Light" panose="02010600030101010101" pitchFamily="2" charset="-122"/>
                <a:ea typeface="等线 Light" panose="02010600030101010101" pitchFamily="2" charset="-122"/>
              </a:endParaRPr>
            </a:p>
          </p:txBody>
        </p:sp>
        <p:sp>
          <p:nvSpPr>
            <p:cNvPr id="31" name="矩形 30"/>
            <p:cNvSpPr/>
            <p:nvPr/>
          </p:nvSpPr>
          <p:spPr>
            <a:xfrm>
              <a:off x="1197484" y="278221"/>
              <a:ext cx="5482783" cy="523219"/>
            </a:xfrm>
            <a:prstGeom prst="rect">
              <a:avLst/>
            </a:prstGeom>
          </p:spPr>
          <p:txBody>
            <a:bodyPr wrap="none">
              <a:spAutoFit/>
            </a:bodyPr>
            <a:lstStyle/>
            <a:p>
              <a:r>
                <a:rPr lang="zh-CN" altLang="en-US" sz="2800" b="1" spc="151" dirty="0">
                  <a:solidFill>
                    <a:schemeClr val="tx1">
                      <a:lumMod val="85000"/>
                      <a:lumOff val="15000"/>
                    </a:schemeClr>
                  </a:solidFill>
                  <a:latin typeface="等线" panose="02010600030101010101" pitchFamily="2" charset="-122"/>
                  <a:ea typeface="等线" panose="02010600030101010101" pitchFamily="2" charset="-122"/>
                </a:rPr>
                <a:t>如何从异常处理程序返回主程序</a:t>
              </a:r>
              <a:endParaRPr lang="en-US" altLang="zh-CN" sz="2800" b="1" spc="151" dirty="0">
                <a:solidFill>
                  <a:schemeClr val="tx1">
                    <a:lumMod val="85000"/>
                    <a:lumOff val="15000"/>
                  </a:schemeClr>
                </a:solidFill>
                <a:latin typeface="等线" panose="02010600030101010101" pitchFamily="2" charset="-122"/>
                <a:ea typeface="等线" panose="02010600030101010101" pitchFamily="2" charset="-122"/>
              </a:endParaRPr>
            </a:p>
          </p:txBody>
        </p:sp>
      </p:grpSp>
      <p:sp>
        <p:nvSpPr>
          <p:cNvPr id="3" name="矩形 2"/>
          <p:cNvSpPr/>
          <p:nvPr/>
        </p:nvSpPr>
        <p:spPr>
          <a:xfrm>
            <a:off x="517781" y="1280698"/>
            <a:ext cx="11167539" cy="3828099"/>
          </a:xfrm>
          <a:prstGeom prst="rect">
            <a:avLst/>
          </a:prstGeom>
          <a:ln>
            <a:solidFill>
              <a:schemeClr val="accent1"/>
            </a:solidFill>
          </a:ln>
        </p:spPr>
        <p:txBody>
          <a:bodyPr wrap="square" lIns="72000" rIns="72000">
            <a:spAutoFit/>
          </a:bodyPr>
          <a:lstStyle/>
          <a:p>
            <a:pPr marL="342900" indent="-342900" algn="just">
              <a:lnSpc>
                <a:spcPct val="150000"/>
              </a:lnSpc>
              <a:spcBef>
                <a:spcPts val="600"/>
              </a:spcBef>
              <a:buClr>
                <a:srgbClr val="FF0066"/>
              </a:buClr>
              <a:buFont typeface="Wingdings" panose="05000000000000000000" pitchFamily="2" charset="2"/>
              <a:buChar char="p"/>
            </a:pPr>
            <a:r>
              <a:rPr lang="zh-CN" altLang="en-US" sz="2800" dirty="0">
                <a:solidFill>
                  <a:srgbClr val="0066FF"/>
                </a:solidFill>
                <a:latin typeface="微软雅黑" panose="00000500000000000000" pitchFamily="34" charset="-122"/>
                <a:ea typeface="微软雅黑" panose="00000500000000000000" pitchFamily="34" charset="-122"/>
                <a:cs typeface="+mn-ea"/>
                <a:sym typeface="+mn-lt"/>
              </a:rPr>
              <a:t>在转向异常处理程序时，需要把返回地址保存起来</a:t>
            </a:r>
            <a:endParaRPr lang="zh-CN" altLang="en-US" sz="2800" dirty="0">
              <a:solidFill>
                <a:srgbClr val="0066FF"/>
              </a:solidFill>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保存在通用寄存器中</a:t>
            </a: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保存在一个专门的寄存器中（</a:t>
            </a:r>
            <a:r>
              <a:rPr lang="en-US" altLang="zh-CN" sz="2400" dirty="0">
                <a:solidFill>
                  <a:srgbClr val="FF0066"/>
                </a:solidFill>
                <a:latin typeface="微软雅黑" panose="00000500000000000000" pitchFamily="34" charset="-122"/>
                <a:ea typeface="微软雅黑" panose="00000500000000000000" pitchFamily="34" charset="-122"/>
                <a:cs typeface="+mn-ea"/>
                <a:sym typeface="+mn-lt"/>
              </a:rPr>
              <a:t>MIPS CP0</a:t>
            </a:r>
            <a:r>
              <a:rPr lang="zh-CN" altLang="en-US" sz="2400" dirty="0">
                <a:solidFill>
                  <a:srgbClr val="FF0066"/>
                </a:solidFill>
                <a:latin typeface="微软雅黑" panose="00000500000000000000" pitchFamily="34" charset="-122"/>
                <a:ea typeface="微软雅黑" panose="00000500000000000000" pitchFamily="34" charset="-122"/>
                <a:cs typeface="+mn-ea"/>
                <a:sym typeface="+mn-lt"/>
              </a:rPr>
              <a:t>协处理器中的</a:t>
            </a:r>
            <a:r>
              <a:rPr lang="en-US" altLang="zh-CN" sz="2400" dirty="0">
                <a:solidFill>
                  <a:srgbClr val="FF0066"/>
                </a:solidFill>
                <a:latin typeface="微软雅黑" panose="00000500000000000000" pitchFamily="34" charset="-122"/>
                <a:ea typeface="微软雅黑" panose="00000500000000000000" pitchFamily="34" charset="-122"/>
                <a:cs typeface="+mn-ea"/>
                <a:sym typeface="+mn-lt"/>
              </a:rPr>
              <a:t>EPC</a:t>
            </a:r>
            <a:r>
              <a:rPr lang="zh-CN" altLang="en-US" sz="2400" dirty="0">
                <a:latin typeface="微软雅黑" panose="00000500000000000000" pitchFamily="34" charset="-122"/>
                <a:ea typeface="微软雅黑" panose="00000500000000000000" pitchFamily="34" charset="-122"/>
                <a:cs typeface="+mn-ea"/>
                <a:sym typeface="+mn-lt"/>
              </a:rPr>
              <a:t>）</a:t>
            </a: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endParaRPr lang="zh-CN" altLang="en-US" sz="2400" dirty="0">
              <a:latin typeface="微软雅黑" panose="00000500000000000000" pitchFamily="34" charset="-122"/>
              <a:ea typeface="微软雅黑" panose="00000500000000000000" pitchFamily="34" charset="-122"/>
              <a:cs typeface="+mn-ea"/>
              <a:sym typeface="+mn-lt"/>
            </a:endParaRPr>
          </a:p>
          <a:p>
            <a:pPr marL="800100" lvl="1" indent="-342900" algn="just">
              <a:lnSpc>
                <a:spcPct val="150000"/>
              </a:lnSpc>
              <a:spcBef>
                <a:spcPts val="600"/>
              </a:spcBef>
              <a:buClr>
                <a:srgbClr val="FF0066"/>
              </a:buClr>
              <a:buFont typeface="Wingdings" panose="05000000000000000000" pitchFamily="2" charset="2"/>
              <a:buChar char="Ø"/>
            </a:pPr>
            <a:r>
              <a:rPr lang="zh-CN" altLang="en-US" sz="2400" dirty="0">
                <a:latin typeface="微软雅黑" panose="00000500000000000000" pitchFamily="34" charset="-122"/>
                <a:ea typeface="微软雅黑" panose="00000500000000000000" pitchFamily="34" charset="-122"/>
                <a:cs typeface="+mn-ea"/>
                <a:sym typeface="+mn-lt"/>
              </a:rPr>
              <a:t>保存到内存空间的栈中</a:t>
            </a:r>
            <a:endParaRPr lang="zh-CN" altLang="en-US" sz="2400" dirty="0">
              <a:latin typeface="微软雅黑" panose="00000500000000000000" pitchFamily="34" charset="-122"/>
              <a:ea typeface="微软雅黑" panose="0000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commondata" val="eyJoZGlkIjoiN2Q5NDIwMjhlZjQ2NmRlODUxNTYwNDdmMWM3Y2Q2N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tx1"/>
            </a:gs>
            <a:gs pos="57000">
              <a:srgbClr val="000000">
                <a:alpha val="92000"/>
              </a:srgbClr>
            </a:gs>
            <a:gs pos="0">
              <a:schemeClr val="tx1">
                <a:alpha val="23000"/>
              </a:schemeClr>
            </a:gs>
          </a:gsLst>
          <a:lin ang="0" scaled="1"/>
        </a:gra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纲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tju">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tj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j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j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j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j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j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j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j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j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j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j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j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8192</Words>
  <Application>WPS 演示</Application>
  <PresentationFormat>宽屏</PresentationFormat>
  <Paragraphs>1003</Paragraphs>
  <Slides>56</Slides>
  <Notes>56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56</vt:i4>
      </vt:variant>
    </vt:vector>
  </HeadingPairs>
  <TitlesOfParts>
    <vt:vector size="70" baseType="lpstr">
      <vt:lpstr>Arial</vt:lpstr>
      <vt:lpstr>宋体</vt:lpstr>
      <vt:lpstr>Wingdings</vt:lpstr>
      <vt:lpstr>等线</vt:lpstr>
      <vt:lpstr>微软雅黑</vt:lpstr>
      <vt:lpstr>等线 Light</vt:lpstr>
      <vt:lpstr>-apple-system</vt:lpstr>
      <vt:lpstr>JetBrains Mono</vt:lpstr>
      <vt:lpstr>Times New Roman</vt:lpstr>
      <vt:lpstr>Arial Unicode MS</vt:lpstr>
      <vt:lpstr>Verdana</vt:lpstr>
      <vt:lpstr>Calibri</vt:lpstr>
      <vt:lpstr>Office 主题​​</vt:lpstr>
      <vt:lpstr>提纲页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陈冠宏</dc:creator>
  <cp:lastModifiedBy>陆子毅</cp:lastModifiedBy>
  <cp:revision>3014</cp:revision>
  <dcterms:created xsi:type="dcterms:W3CDTF">2016-08-12T08:20:00Z</dcterms:created>
  <dcterms:modified xsi:type="dcterms:W3CDTF">2024-10-28T07:05:00Z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0C849D1E72DB451E99BC2383C6170FB2_12</vt:lpwstr>
  </property>
</Properties>
</file>