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76" r:id="rId5"/>
    <p:sldId id="278" r:id="rId6"/>
    <p:sldId id="280" r:id="rId7"/>
    <p:sldId id="281" r:id="rId8"/>
    <p:sldId id="282" r:id="rId9"/>
    <p:sldId id="283" r:id="rId10"/>
    <p:sldId id="277" r:id="rId11"/>
    <p:sldId id="284" r:id="rId12"/>
    <p:sldId id="274" r:id="rId13"/>
    <p:sldId id="258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等线 Light" panose="02010600030101010101" pitchFamily="2" charset="-122"/>
      <p:regular r:id="rId28"/>
    </p:embeddedFont>
    <p:embeddedFont>
      <p:font typeface="微软雅黑" panose="00000500000000000000" pitchFamily="2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46E"/>
    <a:srgbClr val="575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62" autoAdjust="0"/>
  </p:normalViewPr>
  <p:slideViewPr>
    <p:cSldViewPr snapToGrid="0">
      <p:cViewPr varScale="1">
        <p:scale>
          <a:sx n="111" d="100"/>
          <a:sy n="111" d="100"/>
        </p:scale>
        <p:origin x="869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4E435-6E97-4149-A194-171B45CE54F8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15C05-9E87-481B-98B9-D9C0CD39F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7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3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1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5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3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54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7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56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70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46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4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88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98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89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3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8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1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5C05-9E87-481B-98B9-D9C0CD39F3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0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B34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7DF7-F215-1BAA-2677-5ED1BED0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7E223-245E-1ADA-AACD-E02B7E522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60A10-FD3A-4560-8325-D0A572F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C20BE-A7BF-FCDD-96C9-D4BD3CD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0C96B-20FA-9C33-67C6-B9BCF931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18DC8F0-DD92-FD8E-C0A8-D11849BB51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7584" y="5534395"/>
            <a:ext cx="3123896" cy="11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B4F26-A3AE-1D34-59C5-6ADC456D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68A7F-E27A-56EC-4149-FAFA16FB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62F6B-A9F7-CDB5-CE09-F1583BC1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B33AE-BA11-F587-FE5E-57565958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4BDEF-F888-BA83-5F8E-F3DB5491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C7788D-F426-C50C-98AD-D3D5F510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A83D2-409B-12A0-0013-3DFF2B57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695E3-6938-992F-3D74-A2818B79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3A9B-E623-D4F4-17FB-C2A72365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885C6-4C75-4A9F-3CB5-9B33C091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3591B-1B4B-B035-06EA-87778175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683D4-2839-E6B6-5A9E-0088A88B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AA2CB-E4D9-A4B9-A7AF-E6930595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2020D-A174-A6A6-A6A1-7F1B3115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27447-DA41-16DA-882D-C6D4B9D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A29A-05C2-0C6C-CF37-B9343CA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650F4-0799-92DF-AA83-B9593893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2F98A-4584-C355-A0EF-F2CC508C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408CC-B9C0-2F24-61C9-14A4A0EB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78486-A88E-2DC3-9F62-2980E2BD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CF02-8E42-C34F-56AD-1F141794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FBF52-26D6-F6C6-A440-7E0398D6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7A797E-79DB-49E7-F835-A47F3CB2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24C46-1737-9A12-9EC0-CA8FE6AE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F472-FAD0-C571-B9FC-1B2B0B6F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52615-14B9-DFE8-04BD-BCE2002A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FA99C-0107-C0A7-1204-269778A0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F8870-179C-5A03-7367-A71F9D2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495EA-54C2-BB7F-BA7A-539CD6659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5DA215-899E-9C1F-C06D-0B381ABCC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01C96E-6D66-2758-B930-27788A83D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E125F-711D-0880-A78C-CE296C28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98C284-918D-2A25-3A45-2F2F258B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73AD95-03A2-5443-FFE8-7CA3308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9EB28-D22E-1CE5-78F0-F24E30D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B51AC-DBA3-CFDB-943C-1E3991CA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845CA-DCE4-1B2A-4316-EBE2B982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C2BD1-14DE-D636-174D-7B6649D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2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400EC-AD87-404D-86E7-689044D7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65BD82-E2CB-C5E4-87BA-4B988375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CB848-6BD0-5AB6-31DD-E10C7E19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B2B69A-A1CC-D5B8-1B98-9C02C1D03AF3}"/>
              </a:ext>
            </a:extLst>
          </p:cNvPr>
          <p:cNvSpPr/>
          <p:nvPr userDrawn="1"/>
        </p:nvSpPr>
        <p:spPr>
          <a:xfrm>
            <a:off x="0" y="1"/>
            <a:ext cx="12192000" cy="839523"/>
          </a:xfrm>
          <a:prstGeom prst="rect">
            <a:avLst/>
          </a:prstGeom>
          <a:solidFill>
            <a:srgbClr val="0B34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89310B5-A92A-8126-6632-81813569E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85" y="0"/>
            <a:ext cx="2209275" cy="8395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C7F315-B02F-7CFC-B471-1EEC85397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0486"/>
            <a:ext cx="12192000" cy="16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A56A7C-F0CA-4C06-3AC5-EE22EC778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20" y="0"/>
            <a:ext cx="838200" cy="88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53608-3AED-24C4-7E51-21490AF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2E0A1-FA30-3073-3639-479C55F0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D156C-9B46-0E5D-52C3-F32642C5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7EA22-9556-F3BB-BFDE-EAA45A25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4AC39-1C5E-FAA3-7639-E7E3D3C6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89DEF-9FBA-43E8-F9BF-5E08DE67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7939B-69AA-9223-DD1F-B23C61AF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2D9B2E-6C3A-098D-4E6D-B5548B44E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37211-46CA-0A45-0D6B-B8C1FF61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AAFEA-1AF5-A921-0E71-0FAB0659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BE7C1-495A-EDAF-B30B-40BAC11E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5273F-25FE-3C06-199D-D95C8461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CFCC87-8F49-A803-F14C-B9E7FA44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CEAF4-557E-F6E7-D63E-AAFF6C23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21A75-6BBD-1367-ADF8-BDAE4407D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1E497-0E7F-4888-B476-5CADA39BBEC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1477A-81E5-ED40-1246-9EF0B113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3AD51-083F-7F99-33A6-B3F2CC16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F665D-CDA9-4846-A15F-16603C994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7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CFA7-531D-896A-6A4E-0E3E36A0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569"/>
            <a:ext cx="9144000" cy="238760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并行计算结课报告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561CE-1731-A1D9-0CB1-43A0CED9C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3960178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陆子毅</a:t>
            </a:r>
            <a:r>
              <a:rPr lang="en-US" altLang="zh-CN" dirty="0">
                <a:solidFill>
                  <a:schemeClr val="bg1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-3022206045</a:t>
            </a:r>
            <a:endParaRPr lang="zh-CN" altLang="en-US" dirty="0">
              <a:solidFill>
                <a:schemeClr val="bg1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ACA512-FCFB-4166-60A6-1E8FC7342DF2}"/>
              </a:ext>
            </a:extLst>
          </p:cNvPr>
          <p:cNvSpPr/>
          <p:nvPr/>
        </p:nvSpPr>
        <p:spPr>
          <a:xfrm>
            <a:off x="495300" y="3734169"/>
            <a:ext cx="11049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23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24"/>
    </mc:Choice>
    <mc:Fallback>
      <p:transition spd="slow" advTm="114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68B565-854B-CB9D-3FE8-45DE5A871DA2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578730-7D5C-D1F2-AAF1-E758EA392657}"/>
              </a:ext>
            </a:extLst>
          </p:cNvPr>
          <p:cNvSpPr txBox="1"/>
          <p:nvPr/>
        </p:nvSpPr>
        <p:spPr>
          <a:xfrm>
            <a:off x="5718373" y="1033870"/>
            <a:ext cx="6105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MPI</a:t>
            </a:r>
            <a:r>
              <a:rPr lang="zh-CN" altLang="en-US" b="1" dirty="0"/>
              <a:t>并行化：</a:t>
            </a:r>
          </a:p>
          <a:p>
            <a:pPr lvl="1" algn="l"/>
            <a:r>
              <a:rPr lang="zh-CN" altLang="en-US" dirty="0"/>
              <a:t>基于消息传递的并行计算模型。</a:t>
            </a:r>
          </a:p>
          <a:p>
            <a:pPr lvl="1" algn="l"/>
            <a:r>
              <a:rPr lang="zh-CN" altLang="en-US" dirty="0"/>
              <a:t>允许多个独立进程通过发送接收消息来通信和同步。</a:t>
            </a:r>
          </a:p>
          <a:p>
            <a:pPr lvl="1" algn="l"/>
            <a:r>
              <a:rPr lang="zh-CN" altLang="en-US" dirty="0"/>
              <a:t>主要用于分布式内存系统，如集群或超级计算机。</a:t>
            </a:r>
          </a:p>
          <a:p>
            <a:pPr lvl="1" algn="l"/>
            <a:r>
              <a:rPr lang="zh-CN" altLang="en-US" dirty="0"/>
              <a:t>进程在不同计算节点上运行，通过消息传递交换数据。</a:t>
            </a:r>
          </a:p>
          <a:p>
            <a:pPr lvl="1" algn="l"/>
            <a:r>
              <a:rPr lang="zh-CN" altLang="en-US" dirty="0"/>
              <a:t>具有良好的可扩展性，适合大规模系统。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DB6BC-FA3C-9F71-ED9D-DD6FA5041F5A}"/>
              </a:ext>
            </a:extLst>
          </p:cNvPr>
          <p:cNvSpPr txBox="1"/>
          <p:nvPr/>
        </p:nvSpPr>
        <p:spPr>
          <a:xfrm>
            <a:off x="368461" y="1560523"/>
            <a:ext cx="631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 err="1"/>
              <a:t>Pthread</a:t>
            </a:r>
            <a:r>
              <a:rPr lang="zh-CN" altLang="en-US" b="1" dirty="0"/>
              <a:t>并行化：</a:t>
            </a:r>
          </a:p>
          <a:p>
            <a:pPr lvl="1" algn="l"/>
            <a:r>
              <a:rPr lang="zh-CN" altLang="en-US" dirty="0"/>
              <a:t>基于线程的并行计算方式。</a:t>
            </a:r>
          </a:p>
          <a:p>
            <a:pPr lvl="1" algn="l"/>
            <a:r>
              <a:rPr lang="zh-CN" altLang="en-US" dirty="0"/>
              <a:t>允许一个进程创建多个线程，共享内存空间。</a:t>
            </a:r>
          </a:p>
          <a:p>
            <a:pPr lvl="1" algn="l"/>
            <a:r>
              <a:rPr lang="zh-CN" altLang="en-US" dirty="0"/>
              <a:t>适用于多核处理器系统，提高程序执行效率。</a:t>
            </a:r>
          </a:p>
          <a:p>
            <a:pPr lvl="1" algn="l"/>
            <a:r>
              <a:rPr lang="zh-CN" altLang="en-US" dirty="0"/>
              <a:t>主要实现单台机器上的并行，通信开销小。</a:t>
            </a:r>
          </a:p>
          <a:p>
            <a:pPr lvl="1" algn="l"/>
            <a:r>
              <a:rPr lang="zh-CN" altLang="en-US" dirty="0"/>
              <a:t>需要手动管理线程的创建、同步和销毁。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D6BF47-BFA9-C885-91A5-78A940761FE7}"/>
              </a:ext>
            </a:extLst>
          </p:cNvPr>
          <p:cNvSpPr txBox="1"/>
          <p:nvPr/>
        </p:nvSpPr>
        <p:spPr>
          <a:xfrm>
            <a:off x="5718373" y="3116511"/>
            <a:ext cx="6314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 err="1"/>
              <a:t>MPI+OpenMP</a:t>
            </a:r>
            <a:r>
              <a:rPr lang="zh-CN" altLang="en-US" b="1" dirty="0"/>
              <a:t>混合并行模型：</a:t>
            </a:r>
          </a:p>
          <a:p>
            <a:pPr lvl="1" algn="l"/>
            <a:r>
              <a:rPr lang="zh-CN" altLang="en-US" dirty="0"/>
              <a:t>结合了</a:t>
            </a:r>
            <a:r>
              <a:rPr lang="en-US" altLang="zh-CN" dirty="0"/>
              <a:t>MPI</a:t>
            </a:r>
            <a:r>
              <a:rPr lang="zh-CN" altLang="en-US" dirty="0"/>
              <a:t>和</a:t>
            </a:r>
            <a:r>
              <a:rPr lang="en-US" altLang="zh-CN" dirty="0"/>
              <a:t>OpenMP</a:t>
            </a:r>
            <a:r>
              <a:rPr lang="zh-CN" altLang="en-US" dirty="0"/>
              <a:t>的优势。</a:t>
            </a:r>
          </a:p>
          <a:p>
            <a:pPr lvl="1" algn="l"/>
            <a:r>
              <a:rPr lang="en-US" altLang="zh-CN" dirty="0"/>
              <a:t>MPI</a:t>
            </a:r>
            <a:r>
              <a:rPr lang="zh-CN" altLang="en-US" dirty="0"/>
              <a:t>处理节点间通信，</a:t>
            </a:r>
            <a:r>
              <a:rPr lang="en-US" altLang="zh-CN" dirty="0"/>
              <a:t>OpenMP</a:t>
            </a:r>
            <a:r>
              <a:rPr lang="zh-CN" altLang="en-US" dirty="0"/>
              <a:t>处理节点内的多核并行。</a:t>
            </a:r>
          </a:p>
          <a:p>
            <a:pPr lvl="1" algn="l"/>
            <a:r>
              <a:rPr lang="zh-CN" altLang="en-US" dirty="0"/>
              <a:t>适用于需要节点间通信和节点内并行的复杂应用。</a:t>
            </a:r>
          </a:p>
          <a:p>
            <a:pPr lvl="1" algn="l"/>
            <a:r>
              <a:rPr lang="zh-CN" altLang="en-US" dirty="0"/>
              <a:t>结合了可扩展性和简便性。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0655EA-7DD9-1D00-534C-EDB734A15F37}"/>
              </a:ext>
            </a:extLst>
          </p:cNvPr>
          <p:cNvSpPr txBox="1"/>
          <p:nvPr/>
        </p:nvSpPr>
        <p:spPr>
          <a:xfrm>
            <a:off x="368461" y="3509724"/>
            <a:ext cx="5264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并行模型适用场景：</a:t>
            </a:r>
          </a:p>
          <a:p>
            <a:pPr lvl="1" algn="l"/>
            <a:r>
              <a:rPr lang="en-US" altLang="zh-CN" dirty="0" err="1"/>
              <a:t>Pthreads</a:t>
            </a:r>
            <a:r>
              <a:rPr lang="zh-CN" altLang="en-US" dirty="0"/>
              <a:t>适合共享内存系统中的多核并行计算。</a:t>
            </a:r>
          </a:p>
          <a:p>
            <a:pPr lvl="1" algn="l"/>
            <a:r>
              <a:rPr lang="en-US" altLang="zh-CN" dirty="0"/>
              <a:t>MPI</a:t>
            </a:r>
            <a:r>
              <a:rPr lang="zh-CN" altLang="en-US" dirty="0"/>
              <a:t>适合大规模分布式系统中的并行计算。</a:t>
            </a:r>
          </a:p>
          <a:p>
            <a:pPr lvl="1" algn="l"/>
            <a:r>
              <a:rPr lang="en-US" altLang="zh-CN" dirty="0" err="1"/>
              <a:t>MPI+OpenMP</a:t>
            </a:r>
            <a:r>
              <a:rPr lang="zh-CN" altLang="en-US" dirty="0"/>
              <a:t>适合混合环境，需要节点间通信和节点内并行。</a:t>
            </a:r>
          </a:p>
        </p:txBody>
      </p:sp>
    </p:spTree>
    <p:extLst>
      <p:ext uri="{BB962C8B-B14F-4D97-AF65-F5344CB8AC3E}">
        <p14:creationId xmlns:p14="http://schemas.microsoft.com/office/powerpoint/2010/main" val="38999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09"/>
    </mc:Choice>
    <mc:Fallback>
      <p:transition spd="slow" advTm="6140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68B565-854B-CB9D-3FE8-45DE5A871DA2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实验总结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C593E0-E976-561D-F875-B7AA138923E0}"/>
              </a:ext>
            </a:extLst>
          </p:cNvPr>
          <p:cNvSpPr txBox="1"/>
          <p:nvPr/>
        </p:nvSpPr>
        <p:spPr>
          <a:xfrm>
            <a:off x="6096000" y="1955681"/>
            <a:ext cx="49128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性能与核心数量的关系：</a:t>
            </a:r>
          </a:p>
          <a:p>
            <a:pPr lvl="1" algn="l"/>
            <a:r>
              <a:rPr lang="zh-CN" altLang="en-US" dirty="0"/>
              <a:t>随着核心数量提高，加速比增速放缓。</a:t>
            </a:r>
          </a:p>
          <a:p>
            <a:pPr algn="l"/>
            <a:r>
              <a:rPr lang="zh-CN" altLang="en-US" dirty="0"/>
              <a:t>增加核心数带来的性能提升逐渐减少，存在性能饱和问题。</a:t>
            </a:r>
            <a:endParaRPr lang="en-US" altLang="zh-CN" dirty="0"/>
          </a:p>
          <a:p>
            <a:pPr algn="l"/>
            <a:r>
              <a:rPr lang="zh-CN" altLang="en-US" b="1" dirty="0"/>
              <a:t>并行划分粒度：</a:t>
            </a:r>
          </a:p>
          <a:p>
            <a:pPr lvl="1" algn="l"/>
            <a:r>
              <a:rPr lang="en-US" altLang="zh-CN" dirty="0"/>
              <a:t>MPI</a:t>
            </a:r>
            <a:r>
              <a:rPr lang="zh-CN" altLang="en-US" dirty="0"/>
              <a:t>适合粗粒度的并行划分。</a:t>
            </a:r>
          </a:p>
          <a:p>
            <a:pPr lvl="1" algn="l"/>
            <a:r>
              <a:rPr lang="en-US" altLang="zh-CN" dirty="0" err="1"/>
              <a:t>Pthread</a:t>
            </a:r>
            <a:r>
              <a:rPr lang="zh-CN" altLang="en-US" dirty="0"/>
              <a:t>和</a:t>
            </a:r>
            <a:r>
              <a:rPr lang="en-US" altLang="zh-CN" dirty="0"/>
              <a:t>OpenMP</a:t>
            </a:r>
            <a:r>
              <a:rPr lang="zh-CN" altLang="en-US" dirty="0"/>
              <a:t>适合细粒度的并行划分。</a:t>
            </a:r>
          </a:p>
          <a:p>
            <a:pPr lvl="1" algn="l"/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2E2AD6-8EAB-39BD-3A9F-5DA6E9FB6D26}"/>
              </a:ext>
            </a:extLst>
          </p:cNvPr>
          <p:cNvSpPr txBox="1"/>
          <p:nvPr/>
        </p:nvSpPr>
        <p:spPr>
          <a:xfrm>
            <a:off x="293023" y="1793971"/>
            <a:ext cx="52571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资源分配：</a:t>
            </a:r>
          </a:p>
          <a:p>
            <a:pPr lvl="1" algn="l"/>
            <a:r>
              <a:rPr lang="zh-CN" altLang="en-US" dirty="0"/>
              <a:t>实际应用中，应合理控制节点或处理器数量，以优化资源分配和利用。</a:t>
            </a:r>
          </a:p>
          <a:p>
            <a:pPr algn="l"/>
            <a:r>
              <a:rPr lang="zh-CN" altLang="en-US" b="1" dirty="0"/>
              <a:t>性能考量：</a:t>
            </a:r>
          </a:p>
          <a:p>
            <a:pPr lvl="1" algn="l"/>
            <a:r>
              <a:rPr lang="zh-CN" altLang="en-US" dirty="0"/>
              <a:t>对于小规模数据，使用</a:t>
            </a:r>
            <a:r>
              <a:rPr lang="en-US" altLang="zh-CN" dirty="0"/>
              <a:t>OpenMP</a:t>
            </a:r>
            <a:r>
              <a:rPr lang="zh-CN" altLang="en-US" dirty="0"/>
              <a:t>和</a:t>
            </a:r>
            <a:r>
              <a:rPr lang="en-US" altLang="zh-CN" dirty="0"/>
              <a:t>MPI</a:t>
            </a:r>
            <a:r>
              <a:rPr lang="zh-CN" altLang="en-US" dirty="0"/>
              <a:t>可能不会带来显著性能提升，有时甚至不如单级并行。</a:t>
            </a:r>
          </a:p>
          <a:p>
            <a:pPr algn="l"/>
            <a:r>
              <a:rPr lang="zh-CN" altLang="en-US" b="1" dirty="0"/>
              <a:t>实验观察：</a:t>
            </a:r>
          </a:p>
          <a:p>
            <a:pPr lvl="1" algn="l"/>
            <a:r>
              <a:rPr lang="zh-CN" altLang="en-US" dirty="0"/>
              <a:t>在实验中，对于大规模数据（如</a:t>
            </a:r>
            <a:r>
              <a:rPr lang="en-US" altLang="zh-CN" dirty="0"/>
              <a:t>600x600</a:t>
            </a:r>
            <a:r>
              <a:rPr lang="zh-CN" altLang="en-US" dirty="0"/>
              <a:t>矩阵的</a:t>
            </a:r>
            <a:r>
              <a:rPr lang="en-US" altLang="zh-CN" dirty="0"/>
              <a:t>15</a:t>
            </a:r>
            <a:r>
              <a:rPr lang="zh-CN" altLang="en-US" dirty="0"/>
              <a:t>次幂计算），多级并行化（</a:t>
            </a:r>
            <a:r>
              <a:rPr lang="en-US" altLang="zh-CN" dirty="0" err="1"/>
              <a:t>MPI+OpenMP</a:t>
            </a:r>
            <a:r>
              <a:rPr lang="zh-CN" altLang="en-US" dirty="0"/>
              <a:t>）尚未达到性能极限，显示了其在处理大规模问题上的潜力。</a:t>
            </a:r>
          </a:p>
        </p:txBody>
      </p:sp>
    </p:spTree>
    <p:extLst>
      <p:ext uri="{BB962C8B-B14F-4D97-AF65-F5344CB8AC3E}">
        <p14:creationId xmlns:p14="http://schemas.microsoft.com/office/powerpoint/2010/main" val="13594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04"/>
    </mc:Choice>
    <mc:Fallback>
      <p:transition spd="slow" advTm="768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670428-DD1E-660C-FDD9-F2A285DDE3C0}"/>
              </a:ext>
            </a:extLst>
          </p:cNvPr>
          <p:cNvSpPr txBox="1"/>
          <p:nvPr/>
        </p:nvSpPr>
        <p:spPr>
          <a:xfrm>
            <a:off x="352418" y="1036849"/>
            <a:ext cx="227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知识点总结</a:t>
            </a:r>
            <a:endParaRPr lang="zh-CN" altLang="en-US" sz="105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66B2AA-71EA-EF02-2440-61932539769E}"/>
              </a:ext>
            </a:extLst>
          </p:cNvPr>
          <p:cNvSpPr txBox="1"/>
          <p:nvPr/>
        </p:nvSpPr>
        <p:spPr>
          <a:xfrm>
            <a:off x="2741639" y="1560069"/>
            <a:ext cx="309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并行计算基本概念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82D525-1BDE-BC22-C3CB-5F666384B133}"/>
              </a:ext>
            </a:extLst>
          </p:cNvPr>
          <p:cNvSpPr txBox="1"/>
          <p:nvPr/>
        </p:nvSpPr>
        <p:spPr>
          <a:xfrm>
            <a:off x="2741639" y="2011662"/>
            <a:ext cx="309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并行计算性能评测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EF5C67-7E96-C840-8654-E5749DE4B100}"/>
              </a:ext>
            </a:extLst>
          </p:cNvPr>
          <p:cNvSpPr txBox="1"/>
          <p:nvPr/>
        </p:nvSpPr>
        <p:spPr>
          <a:xfrm>
            <a:off x="2741639" y="2459098"/>
            <a:ext cx="309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并行计算硬件环境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C97F77-E08E-03B7-3E6A-C0CD4F03340E}"/>
              </a:ext>
            </a:extLst>
          </p:cNvPr>
          <p:cNvSpPr txBox="1"/>
          <p:nvPr/>
        </p:nvSpPr>
        <p:spPr>
          <a:xfrm>
            <a:off x="2741639" y="2902377"/>
            <a:ext cx="37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多线程并行程序设计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6DD5D2-7061-3DF9-31A9-C9C468DCA68F}"/>
              </a:ext>
            </a:extLst>
          </p:cNvPr>
          <p:cNvSpPr txBox="1"/>
          <p:nvPr/>
        </p:nvSpPr>
        <p:spPr>
          <a:xfrm>
            <a:off x="5840211" y="2008642"/>
            <a:ext cx="37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MPI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F91E8B-73A3-0DD9-82E2-B8704C5A84E7}"/>
              </a:ext>
            </a:extLst>
          </p:cNvPr>
          <p:cNvSpPr txBox="1"/>
          <p:nvPr/>
        </p:nvSpPr>
        <p:spPr>
          <a:xfrm>
            <a:off x="5840209" y="3350950"/>
            <a:ext cx="37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并行算法设计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80714-8E4F-D055-2970-59C5BF948CF3}"/>
              </a:ext>
            </a:extLst>
          </p:cNvPr>
          <p:cNvSpPr txBox="1"/>
          <p:nvPr/>
        </p:nvSpPr>
        <p:spPr>
          <a:xfrm>
            <a:off x="5840209" y="2457214"/>
            <a:ext cx="37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OpenMP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D81E51-3F09-DFF5-FE73-521BBCFA18ED}"/>
              </a:ext>
            </a:extLst>
          </p:cNvPr>
          <p:cNvSpPr txBox="1"/>
          <p:nvPr/>
        </p:nvSpPr>
        <p:spPr>
          <a:xfrm>
            <a:off x="5840209" y="2905787"/>
            <a:ext cx="37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MapReduce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6550A4-372D-1FA0-D44D-4CD658FBB151}"/>
              </a:ext>
            </a:extLst>
          </p:cNvPr>
          <p:cNvSpPr txBox="1"/>
          <p:nvPr/>
        </p:nvSpPr>
        <p:spPr>
          <a:xfrm>
            <a:off x="5840208" y="1560069"/>
            <a:ext cx="197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GPU</a:t>
            </a:r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编程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11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4"/>
    </mc:Choice>
    <mc:Fallback>
      <p:transition spd="slow" advTm="30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并行计算基本概念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863EA-704D-665E-28B0-C2E89527EC1D}"/>
              </a:ext>
            </a:extLst>
          </p:cNvPr>
          <p:cNvSpPr txBox="1"/>
          <p:nvPr/>
        </p:nvSpPr>
        <p:spPr>
          <a:xfrm>
            <a:off x="955962" y="1720734"/>
            <a:ext cx="924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背景：单核</a:t>
            </a:r>
            <a:r>
              <a:rPr lang="en-US" altLang="zh-CN" dirty="0"/>
              <a:t>CPU</a:t>
            </a:r>
            <a:r>
              <a:rPr lang="zh-CN" altLang="en-US" dirty="0"/>
              <a:t>性能到达极限，</a:t>
            </a:r>
            <a:r>
              <a:rPr lang="en-US" altLang="zh-CN" dirty="0"/>
              <a:t>I/O</a:t>
            </a:r>
            <a:r>
              <a:rPr lang="zh-CN" altLang="en-US" dirty="0"/>
              <a:t>速度远远慢于</a:t>
            </a:r>
            <a:r>
              <a:rPr lang="en-US" altLang="zh-CN" dirty="0"/>
              <a:t>CPU</a:t>
            </a:r>
            <a:r>
              <a:rPr lang="zh-CN" altLang="en-US" dirty="0"/>
              <a:t>运算，但是所需算力仍然增长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DD56FC-F506-12AD-BCBE-173E70DA7986}"/>
              </a:ext>
            </a:extLst>
          </p:cNvPr>
          <p:cNvSpPr txBox="1"/>
          <p:nvPr/>
        </p:nvSpPr>
        <p:spPr>
          <a:xfrm>
            <a:off x="955962" y="2703008"/>
            <a:ext cx="924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方式：任务分解，域分解，流水线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3CE964-C29D-1CCD-826F-5EFAF61D0812}"/>
              </a:ext>
            </a:extLst>
          </p:cNvPr>
          <p:cNvSpPr txBox="1"/>
          <p:nvPr/>
        </p:nvSpPr>
        <p:spPr>
          <a:xfrm>
            <a:off x="955962" y="2211871"/>
            <a:ext cx="6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核心：多个处理器解决一个问题</a:t>
            </a:r>
          </a:p>
        </p:txBody>
      </p:sp>
    </p:spTree>
    <p:extLst>
      <p:ext uri="{BB962C8B-B14F-4D97-AF65-F5344CB8AC3E}">
        <p14:creationId xmlns:p14="http://schemas.microsoft.com/office/powerpoint/2010/main" val="184051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26"/>
    </mc:Choice>
    <mc:Fallback>
      <p:transition spd="slow" advTm="457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并行计算性能评测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863EA-704D-665E-28B0-C2E89527EC1D}"/>
              </a:ext>
            </a:extLst>
          </p:cNvPr>
          <p:cNvSpPr txBox="1"/>
          <p:nvPr/>
        </p:nvSpPr>
        <p:spPr>
          <a:xfrm>
            <a:off x="955962" y="1720734"/>
            <a:ext cx="924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GFLOPS</a:t>
            </a:r>
            <a:r>
              <a:rPr lang="zh-CN" altLang="en-US" dirty="0"/>
              <a:t>：每秒可执行的浮点运算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3CE964-C29D-1CCD-826F-5EFAF61D0812}"/>
              </a:ext>
            </a:extLst>
          </p:cNvPr>
          <p:cNvSpPr txBox="1"/>
          <p:nvPr/>
        </p:nvSpPr>
        <p:spPr>
          <a:xfrm>
            <a:off x="955962" y="2211871"/>
            <a:ext cx="6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硬件发展：单核</a:t>
            </a:r>
            <a:r>
              <a:rPr lang="en-US" altLang="zh-CN" dirty="0"/>
              <a:t>-&gt;</a:t>
            </a:r>
            <a:r>
              <a:rPr lang="zh-CN" altLang="en-US" dirty="0"/>
              <a:t>多核</a:t>
            </a:r>
            <a:r>
              <a:rPr lang="en-US" altLang="zh-CN" dirty="0"/>
              <a:t>-&gt;</a:t>
            </a:r>
            <a:r>
              <a:rPr lang="zh-CN" altLang="en-US" dirty="0"/>
              <a:t>众核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962446-AC06-5A29-2316-8224E66D0E37}"/>
              </a:ext>
            </a:extLst>
          </p:cNvPr>
          <p:cNvSpPr txBox="1"/>
          <p:nvPr/>
        </p:nvSpPr>
        <p:spPr>
          <a:xfrm>
            <a:off x="955962" y="2703008"/>
            <a:ext cx="6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加速比定律：</a:t>
            </a:r>
            <a:r>
              <a:rPr lang="en-US" altLang="zh-CN" dirty="0"/>
              <a:t> Amdahl</a:t>
            </a:r>
            <a:r>
              <a:rPr lang="zh-CN" altLang="en-US" dirty="0"/>
              <a:t>定律、</a:t>
            </a:r>
            <a:r>
              <a:rPr lang="en-US" altLang="zh-CN" dirty="0"/>
              <a:t>Gustafson</a:t>
            </a:r>
            <a:r>
              <a:rPr lang="zh-CN" altLang="en-US" dirty="0"/>
              <a:t>定律和</a:t>
            </a:r>
            <a:r>
              <a:rPr lang="en-US" altLang="zh-CN" dirty="0"/>
              <a:t>Sun-Ni</a:t>
            </a:r>
            <a:r>
              <a:rPr lang="zh-CN" altLang="en-US" dirty="0"/>
              <a:t>定律</a:t>
            </a:r>
          </a:p>
        </p:txBody>
      </p:sp>
    </p:spTree>
    <p:extLst>
      <p:ext uri="{BB962C8B-B14F-4D97-AF65-F5344CB8AC3E}">
        <p14:creationId xmlns:p14="http://schemas.microsoft.com/office/powerpoint/2010/main" val="67737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04"/>
    </mc:Choice>
    <mc:Fallback>
      <p:transition spd="slow" advTm="3660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并行计算硬件环境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863EA-704D-665E-28B0-C2E89527EC1D}"/>
              </a:ext>
            </a:extLst>
          </p:cNvPr>
          <p:cNvSpPr txBox="1"/>
          <p:nvPr/>
        </p:nvSpPr>
        <p:spPr>
          <a:xfrm>
            <a:off x="955962" y="1720734"/>
            <a:ext cx="924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PRAM</a:t>
            </a:r>
            <a:r>
              <a:rPr lang="zh-CN" altLang="en-US" dirty="0"/>
              <a:t>模型：</a:t>
            </a:r>
            <a:r>
              <a:rPr lang="en-US" altLang="zh-CN" dirty="0"/>
              <a:t>Parallel Random Access Machine</a:t>
            </a:r>
            <a:r>
              <a:rPr lang="zh-CN" altLang="en-US" dirty="0"/>
              <a:t>（并行随机访问机器），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</a:rPr>
              <a:t>理论计算模型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3CE964-C29D-1CCD-826F-5EFAF61D0812}"/>
              </a:ext>
            </a:extLst>
          </p:cNvPr>
          <p:cNvSpPr txBox="1"/>
          <p:nvPr/>
        </p:nvSpPr>
        <p:spPr>
          <a:xfrm>
            <a:off x="955962" y="2211871"/>
            <a:ext cx="6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SIMD</a:t>
            </a:r>
            <a:r>
              <a:rPr lang="zh-CN" altLang="en-US" dirty="0"/>
              <a:t>与多核处理器：单指令多数据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962446-AC06-5A29-2316-8224E66D0E37}"/>
              </a:ext>
            </a:extLst>
          </p:cNvPr>
          <p:cNvSpPr txBox="1"/>
          <p:nvPr/>
        </p:nvSpPr>
        <p:spPr>
          <a:xfrm>
            <a:off x="955962" y="2703008"/>
            <a:ext cx="6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与异构计算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4AA1A-E5A6-4538-B792-4CC092A573FC}"/>
              </a:ext>
            </a:extLst>
          </p:cNvPr>
          <p:cNvSpPr txBox="1"/>
          <p:nvPr/>
        </p:nvSpPr>
        <p:spPr>
          <a:xfrm>
            <a:off x="955962" y="3194145"/>
            <a:ext cx="6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互联网络</a:t>
            </a:r>
          </a:p>
        </p:txBody>
      </p:sp>
    </p:spTree>
    <p:extLst>
      <p:ext uri="{BB962C8B-B14F-4D97-AF65-F5344CB8AC3E}">
        <p14:creationId xmlns:p14="http://schemas.microsoft.com/office/powerpoint/2010/main" val="340833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199"/>
    </mc:Choice>
    <mc:Fallback>
      <p:transition spd="slow" advTm="2381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多线程并行程序设计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6B2637-5BA4-5776-EA3E-2AED447FD2C1}"/>
              </a:ext>
            </a:extLst>
          </p:cNvPr>
          <p:cNvSpPr txBox="1"/>
          <p:nvPr/>
        </p:nvSpPr>
        <p:spPr>
          <a:xfrm>
            <a:off x="1007917" y="1851470"/>
            <a:ext cx="121511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dirty="0"/>
              <a:t>多线程基本概念：线程是进程中的执行单元，轻量级进程，支持系统内并发执行。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共享存储访问：多线程间共享同一块内存空间，需要同步机制来避免竞态条件和数据不一致。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线程与进程的区别：线程是</a:t>
            </a:r>
            <a:r>
              <a:rPr lang="en-US" altLang="zh-CN" dirty="0"/>
              <a:t>CPU</a:t>
            </a:r>
            <a:r>
              <a:rPr lang="zh-CN" altLang="en-US" dirty="0"/>
              <a:t>调度的基本单位，轻装运行，而进程是资源分配的基本单位。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线程的生命周期：包括创建、就绪、运行、阻塞和结束等状态。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线程池：维护多个线程，提高资源利用率，避免频繁创建和销毁线程的性能开销。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缓存一致性：确保多级缓存中的数据一致性，避免因缓存导致的性能问题。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竞态条件：当多个线程试图同时访问或修改共享数据时，可能导致不确定的结果。</a:t>
            </a:r>
          </a:p>
          <a:p>
            <a:pPr algn="l">
              <a:buFont typeface="+mj-lt"/>
              <a:buAutoNum type="arabicPeriod"/>
            </a:pPr>
            <a:r>
              <a:rPr lang="zh-CN" altLang="en-US" dirty="0"/>
              <a:t>临界区：访问共享资源的代码段，需要互斥机制保证一次只有一个线程执行。</a:t>
            </a:r>
          </a:p>
        </p:txBody>
      </p:sp>
    </p:spTree>
    <p:extLst>
      <p:ext uri="{BB962C8B-B14F-4D97-AF65-F5344CB8AC3E}">
        <p14:creationId xmlns:p14="http://schemas.microsoft.com/office/powerpoint/2010/main" val="239315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04"/>
    </mc:Choice>
    <mc:Fallback>
      <p:transition spd="slow" advTm="3920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多线程并行程序设计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6B2637-5BA4-5776-EA3E-2AED447FD2C1}"/>
              </a:ext>
            </a:extLst>
          </p:cNvPr>
          <p:cNvSpPr txBox="1"/>
          <p:nvPr/>
        </p:nvSpPr>
        <p:spPr>
          <a:xfrm>
            <a:off x="1049480" y="1868096"/>
            <a:ext cx="121511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互斥锁：一种同步机制，确保同一时间只有一个线程可以执行临界区。</a:t>
            </a:r>
            <a:endParaRPr lang="zh-CN" altLang="zh-CN" sz="18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死锁：多个线程在等待对方释放资源，但没有进展，需要通过设计避免。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11.PThread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多线程：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POSIX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线程库，提供创建、同步和控制线程的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API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条件变量：与互斥锁配合使用，用于线程间基于特定条件的同步。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伪共享（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false sharing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）：由于缓存行共享导致的性能下降，需要通过编程技巧避免。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互斥锁与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Busy-waiting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效率比较：互斥锁通常比忙等待更高效，因为它们可以避免无谓的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CPU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占用。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线程调度模型：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线程调度是抢占式的，考虑线程优先级和就绪状态。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同步方法：通过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synchronized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关键字实现方法或代码块的同步。</a:t>
            </a:r>
            <a:endParaRPr lang="zh-CN" altLang="zh-CN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线程的取消和分离：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PThread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提供了线程取消和分离的操作，允许资源回收和状态管理。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5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59"/>
    </mc:Choice>
    <mc:Fallback>
      <p:transition spd="slow" advTm="218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GPU</a:t>
            </a:r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编程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1C6DA0-F1CB-4C33-0B09-C4EF67BE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3" y="1674674"/>
            <a:ext cx="12649893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dirty="0"/>
              <a:t>GPU体系结构：介绍了GPU从2000年前的固定渲染流水线到现代的通用计算能力的发展历程。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dirty="0"/>
              <a:t>GPU通用计算：GPU不仅用于图形渲染，也可用于通用计算任务，特别是在需要大规模并行计算的场景中。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dirty="0"/>
              <a:t>NVIDIA GPU逻辑构架：NVIDIA GPU的内部结构，包括GPC、TPC、SM等组件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dirty="0"/>
              <a:t>CUDA程序设计：CUDA是NVIDIA推出的通用并行计算平台和编程模型，采用SIMT（单指令多线程）模式。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zh-CN" altLang="zh-CN" dirty="0"/>
              <a:t>线程创建与管理：在CUDA中，通过定义内核函数和在主机代码中调用这些函数来创建和管理线程。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zh-CN" altLang="zh-CN" dirty="0"/>
              <a:t>变量存储访问：介绍了CUDA中的不同存储类型，包括全局内存、共享内存、常量内存和纹理内存</a:t>
            </a:r>
          </a:p>
        </p:txBody>
      </p:sp>
    </p:spTree>
    <p:extLst>
      <p:ext uri="{BB962C8B-B14F-4D97-AF65-F5344CB8AC3E}">
        <p14:creationId xmlns:p14="http://schemas.microsoft.com/office/powerpoint/2010/main" val="129165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17"/>
    </mc:Choice>
    <mc:Fallback>
      <p:transition spd="slow" advTm="1611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GPU</a:t>
            </a:r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编程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1C6DA0-F1CB-4C33-0B09-C4EF67BE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3" y="1654197"/>
            <a:ext cx="11452861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 startAt="7"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共享与同步：讨论了如何在CUDA中使用共享内存以及如何通过同步函数（如__syncthreads()）来协调线程执行</a:t>
            </a:r>
            <a:endParaRPr lang="zh-CN" altLang="zh-CN" sz="18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性能优化：提供了GPU并行计算性能优化的策略，包括算法选择、并行度、数据传输优化和多GPU使用。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内置向量类型：CUDA支持内置的向量类型，允许程序员以向量形式进行数据操作，提高性能。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存储器层次：介绍了GPU中的存储器层次结构，包括寄存器、本地内存、共享内存、全局内存、纹理内存和常量内存。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内存分配与映射：讲解了如何在GPU上分配内存，包括使用cudaMalloc()、cudaHostAlloc()和统一寻址（Unified Memory）。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统一寻址（Unified Memory）：从CUDA 6.0开始，支持在Host和Device之间自动迁移数据的内存管理方式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13.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多GPU并行计算：介绍了如何在多个GPU上进行并行计算，包括使用P2P通信、GPUDirect RDMA和NVLink技术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954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31"/>
    </mc:Choice>
    <mc:Fallback>
      <p:transition spd="slow" advTm="183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670428-DD1E-660C-FDD9-F2A285DDE3C0}"/>
              </a:ext>
            </a:extLst>
          </p:cNvPr>
          <p:cNvSpPr txBox="1"/>
          <p:nvPr/>
        </p:nvSpPr>
        <p:spPr>
          <a:xfrm>
            <a:off x="352418" y="1036849"/>
            <a:ext cx="283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实验报告讲解</a:t>
            </a:r>
            <a:endParaRPr lang="zh-CN" altLang="en-US" sz="105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02F132-CEF5-A354-F4DA-D3FB5400FC2A}"/>
              </a:ext>
            </a:extLst>
          </p:cNvPr>
          <p:cNvSpPr txBox="1"/>
          <p:nvPr/>
        </p:nvSpPr>
        <p:spPr>
          <a:xfrm>
            <a:off x="2741639" y="1560069"/>
            <a:ext cx="309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实验内容概述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122268-35DA-E411-3BB4-ADA55B503522}"/>
              </a:ext>
            </a:extLst>
          </p:cNvPr>
          <p:cNvSpPr txBox="1"/>
          <p:nvPr/>
        </p:nvSpPr>
        <p:spPr>
          <a:xfrm>
            <a:off x="2741639" y="2011662"/>
            <a:ext cx="309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并行算法设计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0BAB53-991C-4711-CA63-798789F1B41F}"/>
              </a:ext>
            </a:extLst>
          </p:cNvPr>
          <p:cNvSpPr txBox="1"/>
          <p:nvPr/>
        </p:nvSpPr>
        <p:spPr>
          <a:xfrm>
            <a:off x="2741639" y="2459098"/>
            <a:ext cx="309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实验数据分析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2C4C89-8497-481E-635C-3D7B770CC9AB}"/>
              </a:ext>
            </a:extLst>
          </p:cNvPr>
          <p:cNvSpPr txBox="1"/>
          <p:nvPr/>
        </p:nvSpPr>
        <p:spPr>
          <a:xfrm>
            <a:off x="2741639" y="2902377"/>
            <a:ext cx="372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实验总结</a:t>
            </a:r>
            <a:endParaRPr lang="en-US" altLang="zh-CN" sz="20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7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91"/>
    </mc:Choice>
    <mc:Fallback>
      <p:transition spd="slow" advTm="163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MPI</a:t>
            </a:r>
            <a:endParaRPr lang="zh-CN" altLang="en-US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C76068-86AD-76AD-B31C-CF8DD4D46ED0}"/>
              </a:ext>
            </a:extLst>
          </p:cNvPr>
          <p:cNvSpPr txBox="1"/>
          <p:nvPr/>
        </p:nvSpPr>
        <p:spPr>
          <a:xfrm>
            <a:off x="293023" y="1663765"/>
            <a:ext cx="10870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MPI</a:t>
            </a:r>
            <a:r>
              <a:rPr lang="zh-CN" altLang="en-US" dirty="0"/>
              <a:t>（</a:t>
            </a:r>
            <a:r>
              <a:rPr lang="en-US" altLang="zh-CN" dirty="0"/>
              <a:t>Message Passing Interface</a:t>
            </a:r>
            <a:r>
              <a:rPr lang="zh-CN" altLang="en-US" dirty="0"/>
              <a:t>）是一种标准化的通信库，用于在分布式内存系统中实现并行计算。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562D2DE-8670-A36B-7C5B-0B54BBA9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3" y="2049252"/>
            <a:ext cx="11949777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dirty="0"/>
              <a:t>进程间通信：MPI允许在并行环境中运行的多个进程之间进行通信。这些进程可以分布在多个处理器或计算节点上。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dirty="0"/>
              <a:t>消息传递模型：MPI基于消息传递模型，这意味着进程之间的通信是通过显式发送和接收消息来完成的。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dirty="0"/>
              <a:t>非共享内存：MPI主要用于分布式内存系统，其中每个进程拥有自己的私有内存空间，而不是共享内存。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zh-CN" altLang="zh-CN" dirty="0"/>
              <a:t>通信原语：MPI定义了一系列的通信原语，包括点对点通信（如MPI_Send和MPI_Recv）、集体通信（如MPI_Bcast、MPI_Gather、MPI_Scatter、MPI_Reduce等）和同步操作（如MPI_Barrier）。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zh-CN" altLang="zh-CN" dirty="0"/>
              <a:t>MPI初始化和终结：任何MPI程序都必须从调用MPI_Init开始，这个函数初始化MPI环境并准备进程间的通信。程序结束时，应调用MPI_Finalize来清理MPI资源。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zh-CN" altLang="zh-CN" dirty="0"/>
              <a:t>通信域：MPI中的通信域（MPI_Comm）是一种数据结构，表示一组进程的集合，这些进程可以彼此通信。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zh-CN" altLang="zh-CN" dirty="0"/>
              <a:t>组通信：MPI支持组通信操作，允许在一组进程中进行数据的收集、广播、归约等操作。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zh-CN" dirty="0"/>
              <a:t>MPI</a:t>
            </a:r>
            <a:r>
              <a:rPr lang="zh-CN" altLang="en-US" dirty="0"/>
              <a:t>多级混合编程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185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28"/>
    </mc:Choice>
    <mc:Fallback>
      <p:transition spd="slow" advTm="453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OpenMP</a:t>
            </a:r>
            <a:endParaRPr lang="zh-CN" altLang="en-US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C578BF-235C-8CF1-2D44-8FB95EC11BFF}"/>
              </a:ext>
            </a:extLst>
          </p:cNvPr>
          <p:cNvSpPr txBox="1"/>
          <p:nvPr/>
        </p:nvSpPr>
        <p:spPr>
          <a:xfrm>
            <a:off x="293023" y="1696135"/>
            <a:ext cx="1042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OpenMP</a:t>
            </a:r>
            <a:r>
              <a:rPr lang="zh-CN" altLang="en-US" dirty="0"/>
              <a:t>（</a:t>
            </a:r>
            <a:r>
              <a:rPr lang="en-US" altLang="zh-CN" dirty="0"/>
              <a:t>Open Multi-Processing</a:t>
            </a:r>
            <a:r>
              <a:rPr lang="zh-CN" altLang="en-US" dirty="0"/>
              <a:t>）是一个开源的</a:t>
            </a:r>
            <a:r>
              <a:rPr lang="en-US" altLang="zh-CN" dirty="0"/>
              <a:t>API</a:t>
            </a:r>
            <a:r>
              <a:rPr lang="zh-CN" altLang="en-US" dirty="0"/>
              <a:t>，用于在共享内存机器上支持多线程并行编程。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294B515-AFD3-BF50-E0A4-32C81592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23" y="2201078"/>
            <a:ext cx="11583291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dirty="0"/>
              <a:t>编译指令（Directives）：OpenMP使用编译指令来指示编译器如何生成并行代码。这些指令包括#pragma omp parallel、#pragma omp for等。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dirty="0"/>
              <a:t>并行域（Parallel Regions）：通过parallel指令定义的代码区域可以由多个线程并行执行。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dirty="0"/>
              <a:t>共享内存模型：OpenMP允许多个线程共享同一块内存空间，因此线程之间的数据交换不需要通过消息传递。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zh-CN" altLang="zh-CN" dirty="0"/>
              <a:t>线程创建和管理：OpenMP在编译时或运行时自动创建和管理线程，开发者通常不需要手动干预线程的创建和销毁。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zh-CN" altLang="zh-CN" dirty="0"/>
              <a:t>数据共享与私有化：在并行区域中，所有变量默认是共享的。开发者可以使用private、shared、firstprivate等子句来控制变量的共享或私有化。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zh-CN" altLang="zh-CN" dirty="0"/>
              <a:t>同步：虽然线程执行是并行的，但有时需要同步点来确保所有线程按特定顺序执行。这可以通过barrier指令实现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zh-CN" altLang="zh-CN" dirty="0"/>
              <a:t>循环并行化：OpenMP提供了for指令来自动将循环迭代分配给不同的线程执行。</a:t>
            </a:r>
          </a:p>
        </p:txBody>
      </p:sp>
    </p:spTree>
    <p:extLst>
      <p:ext uri="{BB962C8B-B14F-4D97-AF65-F5344CB8AC3E}">
        <p14:creationId xmlns:p14="http://schemas.microsoft.com/office/powerpoint/2010/main" val="9680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46"/>
    </mc:Choice>
    <mc:Fallback>
      <p:transition spd="slow" advTm="7494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MapReduce</a:t>
            </a:r>
            <a:endParaRPr lang="zh-CN" altLang="en-US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2D126A-DD52-4389-B632-5F92EC823258}"/>
              </a:ext>
            </a:extLst>
          </p:cNvPr>
          <p:cNvSpPr txBox="1"/>
          <p:nvPr/>
        </p:nvSpPr>
        <p:spPr>
          <a:xfrm>
            <a:off x="293023" y="1669507"/>
            <a:ext cx="9896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MapReduce</a:t>
            </a:r>
            <a:r>
              <a:rPr lang="zh-CN" altLang="en-US" dirty="0"/>
              <a:t>是一种编程模型和处理大规模数据集的框架，它允许用户并行地处理和生成大量数据。</a:t>
            </a:r>
            <a:r>
              <a:rPr lang="en-US" altLang="zh-CN" dirty="0"/>
              <a:t>MapReduce</a:t>
            </a:r>
            <a:r>
              <a:rPr lang="zh-CN" altLang="en-US" dirty="0"/>
              <a:t>模型由两个主要的函数组成：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，它们分别用于处理数据和汇总结果。</a:t>
            </a:r>
          </a:p>
        </p:txBody>
      </p:sp>
    </p:spTree>
    <p:extLst>
      <p:ext uri="{BB962C8B-B14F-4D97-AF65-F5344CB8AC3E}">
        <p14:creationId xmlns:p14="http://schemas.microsoft.com/office/powerpoint/2010/main" val="330005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29"/>
    </mc:Choice>
    <mc:Fallback>
      <p:transition spd="slow" advTm="2832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并行算法设计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30DD89-80D8-5617-C4E6-FF42AA5F02E7}"/>
              </a:ext>
            </a:extLst>
          </p:cNvPr>
          <p:cNvSpPr txBox="1"/>
          <p:nvPr/>
        </p:nvSpPr>
        <p:spPr>
          <a:xfrm>
            <a:off x="883558" y="2851665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并行程序设计方法学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04F238-9072-CE57-46C2-DF89DADB5224}"/>
              </a:ext>
            </a:extLst>
          </p:cNvPr>
          <p:cNvSpPr txBox="1"/>
          <p:nvPr/>
        </p:nvSpPr>
        <p:spPr>
          <a:xfrm>
            <a:off x="883558" y="174562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并行算法设计概述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07D5A0-FCA2-061A-A909-BD6FAE81CE1D}"/>
              </a:ext>
            </a:extLst>
          </p:cNvPr>
          <p:cNvSpPr txBox="1"/>
          <p:nvPr/>
        </p:nvSpPr>
        <p:spPr>
          <a:xfrm>
            <a:off x="883558" y="2113001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基本设计方法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72B7AF-17F2-AB6B-4451-C381509FB9F8}"/>
              </a:ext>
            </a:extLst>
          </p:cNvPr>
          <p:cNvSpPr txBox="1"/>
          <p:nvPr/>
        </p:nvSpPr>
        <p:spPr>
          <a:xfrm>
            <a:off x="883558" y="2482333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并行算法的类型</a:t>
            </a:r>
          </a:p>
        </p:txBody>
      </p:sp>
    </p:spTree>
    <p:extLst>
      <p:ext uri="{BB962C8B-B14F-4D97-AF65-F5344CB8AC3E}">
        <p14:creationId xmlns:p14="http://schemas.microsoft.com/office/powerpoint/2010/main" val="14554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76"/>
    </mc:Choice>
    <mc:Fallback>
      <p:transition spd="slow" advTm="1106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实验内容概述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F81F1C-EE0D-0F5D-7DD4-8BCAB3E724C5}"/>
              </a:ext>
            </a:extLst>
          </p:cNvPr>
          <p:cNvSpPr txBox="1"/>
          <p:nvPr/>
        </p:nvSpPr>
        <p:spPr>
          <a:xfrm>
            <a:off x="293023" y="1808006"/>
            <a:ext cx="11528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本课程实验要求在远程超算平台上实现包括</a:t>
            </a:r>
            <a:r>
              <a:rPr lang="en-US" altLang="zh-CN" dirty="0"/>
              <a:t>sin</a:t>
            </a:r>
            <a:r>
              <a:rPr lang="zh-CN" altLang="en-US" dirty="0"/>
              <a:t>函数值的近似计算，矩阵幂次的计算任务。算法要求分别使用</a:t>
            </a:r>
            <a:r>
              <a:rPr lang="en-US" altLang="zh-CN" dirty="0" err="1"/>
              <a:t>Pthread</a:t>
            </a:r>
            <a:r>
              <a:rPr lang="zh-CN" altLang="en-US" dirty="0"/>
              <a:t>，</a:t>
            </a:r>
            <a:r>
              <a:rPr lang="en-US" altLang="zh-CN" dirty="0"/>
              <a:t>MPI</a:t>
            </a:r>
            <a:r>
              <a:rPr lang="zh-CN" altLang="en-US" dirty="0"/>
              <a:t>，</a:t>
            </a:r>
            <a:r>
              <a:rPr lang="en-US" altLang="zh-CN" dirty="0" err="1"/>
              <a:t>MPI+OpenMP</a:t>
            </a:r>
            <a:r>
              <a:rPr lang="zh-CN" altLang="en-US" dirty="0"/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337222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16"/>
    </mc:Choice>
    <mc:Fallback>
      <p:transition spd="slow" advTm="65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并行算法设计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F81F1C-EE0D-0F5D-7DD4-8BCAB3E724C5}"/>
              </a:ext>
            </a:extLst>
          </p:cNvPr>
          <p:cNvSpPr txBox="1"/>
          <p:nvPr/>
        </p:nvSpPr>
        <p:spPr>
          <a:xfrm>
            <a:off x="293023" y="1808006"/>
            <a:ext cx="11528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PThread</a:t>
            </a:r>
            <a:r>
              <a:rPr lang="zh-CN" altLang="en-US" dirty="0"/>
              <a:t>多线程算法设计： 通过四重循环的串行计算，确定并行部分，并对伪共享、线程同步、数据划分等关键问题进行了深入分析和设计。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MPI</a:t>
            </a:r>
            <a:r>
              <a:rPr lang="zh-CN" altLang="en-US" dirty="0"/>
              <a:t>并行算法设计： 利用</a:t>
            </a:r>
            <a:r>
              <a:rPr lang="en-US" altLang="zh-CN" dirty="0"/>
              <a:t>MPI</a:t>
            </a:r>
            <a:r>
              <a:rPr lang="zh-CN" altLang="en-US" dirty="0"/>
              <a:t>进行矩阵幂次运算的分布式内存并行化，重点在于数据的通信和同步。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MPI+OpenMP</a:t>
            </a:r>
            <a:r>
              <a:rPr lang="zh-CN" altLang="en-US" dirty="0"/>
              <a:t>混合并行算法设计： 结合了</a:t>
            </a:r>
            <a:r>
              <a:rPr lang="en-US" altLang="zh-CN" dirty="0"/>
              <a:t>MPI</a:t>
            </a:r>
            <a:r>
              <a:rPr lang="zh-CN" altLang="en-US" dirty="0"/>
              <a:t>和</a:t>
            </a:r>
            <a:r>
              <a:rPr lang="en-US" altLang="zh-CN" dirty="0"/>
              <a:t>OpenMP</a:t>
            </a:r>
            <a:r>
              <a:rPr lang="zh-CN" altLang="en-US" dirty="0"/>
              <a:t>的优势，通过多级并行化进一步提高了计算效率。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98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449"/>
    </mc:Choice>
    <mc:Fallback>
      <p:transition spd="slow" advTm="1414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实验数据分析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F81F1C-EE0D-0F5D-7DD4-8BCAB3E724C5}"/>
              </a:ext>
            </a:extLst>
          </p:cNvPr>
          <p:cNvSpPr txBox="1"/>
          <p:nvPr/>
        </p:nvSpPr>
        <p:spPr>
          <a:xfrm>
            <a:off x="293023" y="1786235"/>
            <a:ext cx="11528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实验在国家计算天津中心天河超算进行，分析了运行时间、效率和加速比。结果显示，随着核心数的增加，</a:t>
            </a:r>
            <a:r>
              <a:rPr lang="en-US" altLang="zh-CN" dirty="0" err="1"/>
              <a:t>Pthread</a:t>
            </a:r>
            <a:r>
              <a:rPr lang="zh-CN" altLang="en-US" dirty="0"/>
              <a:t>和</a:t>
            </a:r>
            <a:r>
              <a:rPr lang="en-US" altLang="zh-CN" dirty="0"/>
              <a:t>MPI</a:t>
            </a:r>
            <a:r>
              <a:rPr lang="zh-CN" altLang="en-US" dirty="0"/>
              <a:t>的效率逐渐下降，而</a:t>
            </a:r>
            <a:r>
              <a:rPr lang="en-US" altLang="zh-CN" dirty="0" err="1"/>
              <a:t>MPI+OpenMP</a:t>
            </a:r>
            <a:r>
              <a:rPr lang="zh-CN" altLang="en-US" dirty="0"/>
              <a:t>保持了较高的效率。加速比分析表明，</a:t>
            </a:r>
            <a:r>
              <a:rPr lang="en-US" altLang="zh-CN" dirty="0" err="1"/>
              <a:t>Pthread</a:t>
            </a:r>
            <a:r>
              <a:rPr lang="zh-CN" altLang="en-US" dirty="0"/>
              <a:t>和</a:t>
            </a:r>
            <a:r>
              <a:rPr lang="en-US" altLang="zh-CN" dirty="0"/>
              <a:t>MPI</a:t>
            </a:r>
            <a:r>
              <a:rPr lang="zh-CN" altLang="en-US" dirty="0"/>
              <a:t>在核心数较少时加速比增长迅速，但随着核心数增加，增速放缓。</a:t>
            </a:r>
          </a:p>
        </p:txBody>
      </p:sp>
    </p:spTree>
    <p:extLst>
      <p:ext uri="{BB962C8B-B14F-4D97-AF65-F5344CB8AC3E}">
        <p14:creationId xmlns:p14="http://schemas.microsoft.com/office/powerpoint/2010/main" val="283954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45"/>
    </mc:Choice>
    <mc:Fallback>
      <p:transition spd="slow" advTm="291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实验数据分析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5C9CAB-F334-7226-0F37-B1B197298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50" y="1382461"/>
            <a:ext cx="6105699" cy="3662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58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43"/>
    </mc:Choice>
    <mc:Fallback>
      <p:transition spd="slow" advTm="310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实验数据分析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3CAB6-3673-DE92-1C23-4F664A367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64" y="1411862"/>
            <a:ext cx="6103072" cy="366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27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61"/>
    </mc:Choice>
    <mc:Fallback>
      <p:transition spd="slow" advTm="442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实验数据分析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D9ECBC-8596-ABE0-E543-9AE3FF2D8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93" y="1458917"/>
            <a:ext cx="6102813" cy="366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56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697"/>
    </mc:Choice>
    <mc:Fallback>
      <p:transition spd="slow" advTm="1756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082DED-BD49-B216-AA26-FF35D0BBCF64}"/>
              </a:ext>
            </a:extLst>
          </p:cNvPr>
          <p:cNvSpPr txBox="1"/>
          <p:nvPr/>
        </p:nvSpPr>
        <p:spPr>
          <a:xfrm>
            <a:off x="293023" y="1037304"/>
            <a:ext cx="6105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B346E"/>
                </a:solidFill>
                <a:latin typeface="微软雅黑" panose="00000500000000000000" pitchFamily="2" charset="-122"/>
                <a:ea typeface="微软雅黑" panose="00000500000000000000" pitchFamily="2" charset="-122"/>
              </a:rPr>
              <a:t>实验数据分析</a:t>
            </a:r>
            <a:endParaRPr lang="en-US" altLang="zh-CN" sz="2800" dirty="0">
              <a:solidFill>
                <a:srgbClr val="0B346E"/>
              </a:solidFill>
              <a:latin typeface="微软雅黑" panose="00000500000000000000" pitchFamily="2" charset="-122"/>
              <a:ea typeface="微软雅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10B636-BF60-3AFC-B6C8-FF5879F7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16" y="1298914"/>
            <a:ext cx="6103367" cy="366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7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31"/>
    </mc:Choice>
    <mc:Fallback>
      <p:transition spd="slow" advTm="307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2010</Words>
  <Application>Microsoft Office PowerPoint</Application>
  <PresentationFormat>宽屏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 Light</vt:lpstr>
      <vt:lpstr>Arial</vt:lpstr>
      <vt:lpstr>微软雅黑</vt:lpstr>
      <vt:lpstr>等线</vt:lpstr>
      <vt:lpstr>Office 主题​​</vt:lpstr>
      <vt:lpstr>并行计算结课报告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Tommy Gong</dc:creator>
  <cp:lastModifiedBy>Tommy Gong</cp:lastModifiedBy>
  <cp:revision>52</cp:revision>
  <dcterms:created xsi:type="dcterms:W3CDTF">2024-05-06T11:31:58Z</dcterms:created>
  <dcterms:modified xsi:type="dcterms:W3CDTF">2024-05-07T13:45:35Z</dcterms:modified>
</cp:coreProperties>
</file>