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1" r:id="rId7"/>
    <p:sldId id="267" r:id="rId8"/>
    <p:sldId id="262" r:id="rId9"/>
    <p:sldId id="269" r:id="rId10"/>
    <p:sldId id="271" r:id="rId11"/>
    <p:sldId id="273" r:id="rId12"/>
    <p:sldId id="272" r:id="rId13"/>
    <p:sldId id="275" r:id="rId14"/>
    <p:sldId id="284" r:id="rId15"/>
    <p:sldId id="283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EB7"/>
    <a:srgbClr val="000000"/>
    <a:srgbClr val="5AB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1704" y="10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0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05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1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2AA56-8E2F-4069-B8DF-DE597964AEEB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EE9AB-B6D0-4F12-8A61-5CD29AA33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7AA4E52-69C7-21B1-1C72-531C237881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9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02CC04-D4F4-C6BC-9009-9EBDC60D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266"/>
            <a:ext cx="9601200" cy="96012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4905C07-5DC5-386D-8B33-6BD79CD2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4167"/>
            <a:ext cx="9601199" cy="1087772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Impact" panose="020B0806030902050204" pitchFamily="34" charset="0"/>
              </a:rPr>
              <a:t>Consórcio vale a pena?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7CAAF20-42FC-55EF-3156-505F28817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49" y="11273642"/>
            <a:ext cx="7200900" cy="876267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Dicas e Vantagens do Consórcio</a:t>
            </a:r>
          </a:p>
        </p:txBody>
      </p:sp>
      <p:sp>
        <p:nvSpPr>
          <p:cNvPr id="11" name="fundo_rodape">
            <a:extLst>
              <a:ext uri="{FF2B5EF4-FFF2-40B4-BE49-F238E27FC236}">
                <a16:creationId xmlns:a16="http://schemas.microsoft.com/office/drawing/2014/main" id="{6DF5F0B8-7B7F-2F97-B817-278F2D7FE452}"/>
              </a:ext>
            </a:extLst>
          </p:cNvPr>
          <p:cNvSpPr/>
          <p:nvPr/>
        </p:nvSpPr>
        <p:spPr>
          <a:xfrm>
            <a:off x="2723467" y="12115270"/>
            <a:ext cx="3905933" cy="518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0D0A27"/>
                </a:solidFill>
                <a:latin typeface="Impact" panose="020B0806030902050204" pitchFamily="34" charset="0"/>
              </a:rPr>
              <a:t>Luzzaluz Ramos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32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Como Escolher Entre Consórcio e Financiamento?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9698378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03F1559D-AFF2-2D0A-5D90-0C5CEA7E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2667841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Consórcio: Ideal para quem pode esperar e deseja economizar a longo prazo.</a:t>
            </a:r>
          </a:p>
          <a:p>
            <a:pPr algn="ctr"/>
            <a:r>
              <a:rPr lang="pt-BR" sz="2400" dirty="0"/>
              <a:t>- Financiamento: Adequado para quem precisa do bem imediatamente e tem condições de arcar com os juros.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Perfil do Consumidor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E186E207-1073-816E-4C77-51FC619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8E4F8B84-5B4A-5C4E-067D-28BAE866AF27}"/>
              </a:ext>
            </a:extLst>
          </p:cNvPr>
          <p:cNvSpPr txBox="1"/>
          <p:nvPr/>
        </p:nvSpPr>
        <p:spPr>
          <a:xfrm>
            <a:off x="1609137" y="5967542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Planejamento Financeiro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5C304B2B-4BE5-C382-5895-45A26774A73C}"/>
              </a:ext>
            </a:extLst>
          </p:cNvPr>
          <p:cNvSpPr txBox="1"/>
          <p:nvPr/>
        </p:nvSpPr>
        <p:spPr>
          <a:xfrm>
            <a:off x="892277" y="7881900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Consórcio: Favorece o planejamento com parcelas fixas e previsíveis.</a:t>
            </a:r>
          </a:p>
          <a:p>
            <a:pPr algn="ctr"/>
            <a:r>
              <a:rPr lang="pt-BR" sz="2400" dirty="0"/>
              <a:t>- Financiamento: Requer atenção às taxas de juros e ao impacto no orçamento mensal.</a:t>
            </a:r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34610" y="805515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CF644746-DE02-CDB9-9EA5-13BF85A1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Entender as diferenças entre consórcio e financiamento é fundamental para tomar a decisão mais adequada conforme o seu perfil e suas necessidades. Cada modalidade tem suas vantagens, e a melhor escolha dependerá do quanto você está disposto a esperar e de como deseja organizar suas finanças.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 melhor opção entre consórcio ou financiamento depende do seu objetivo e da sua necessidade. </a:t>
            </a:r>
          </a:p>
          <a:p>
            <a:pPr algn="ctr"/>
            <a:r>
              <a:rPr lang="pt-BR" sz="2400" dirty="0"/>
              <a:t>O consórcio pode ser mais vantajoso se você tem tempo para se organizar e não precisa do bem imediatamente. Já o financiamento pode ser mais adequado se você precisa do bem rapidamente, mesmo que tenha um custo maior.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7601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AVALIAR AS DIFERENÇAS E O SEU PERFIL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A6DBD76-473B-80B1-4F20-86CD5BF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D479F21D-7FD2-47E6-1855-1FC53C99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FB683884-A881-AB59-5308-133B88AA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7" y="8005244"/>
            <a:ext cx="78166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3E9EB7"/>
                </a:solidFill>
              </a:rPr>
              <a:t>https://github.com/luzzaluz/Criando-um-e-book-utilizando-a-IA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887939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E484A4A8-A2CF-84E3-057C-177E0EAB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8A345F-2C38-6A9C-4964-0AB22AF3E838}"/>
              </a:ext>
            </a:extLst>
          </p:cNvPr>
          <p:cNvSpPr txBox="1"/>
          <p:nvPr/>
        </p:nvSpPr>
        <p:spPr>
          <a:xfrm>
            <a:off x="1600200" y="1013157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Autor: Luzzaluz Ramos de Oliveira</a:t>
            </a:r>
          </a:p>
          <a:p>
            <a:r>
              <a:rPr lang="pt-BR" sz="2400" dirty="0" err="1"/>
              <a:t>Template</a:t>
            </a:r>
            <a:r>
              <a:rPr lang="pt-BR" sz="2400" dirty="0"/>
              <a:t> utilizado do Professor Felipe Aguiar</a:t>
            </a: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Na busca por realizar sonhos de consumo, seja a aquisição de um imóvel, veículo, ou outros bens de alto valor, muitas pessoas se deparam com duas alternativas: consórcio e financiamento. Ambas têm suas particularidades e benefícios, e a escolha entre elas dependerá das necessidades e do perfil de cada consumidor.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910959" y="768756"/>
            <a:ext cx="8454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Entendendo Consórcio e Financiamento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Simplificando o Estilo dos seus Elementos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19" name="Imagem 18" descr="Desenho de uma casa&#10;&#10;Descrição gerada automaticamente">
            <a:extLst>
              <a:ext uri="{FF2B5EF4-FFF2-40B4-BE49-F238E27FC236}">
                <a16:creationId xmlns:a16="http://schemas.microsoft.com/office/drawing/2014/main" id="{3235AF70-3EC3-EFD0-2623-B8763ABE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23" y="7012327"/>
            <a:ext cx="5889734" cy="43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QUE É CONSÓRCIO?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FBB45014-A06A-EB06-1D45-C96810CE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115675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Um consórcio é uma modalidade de compra coletiva, onde um grupo de pessoas, chamadas de consorciados, se une com o objetivo de adquirir bens ou serviços.</a:t>
            </a:r>
          </a:p>
          <a:p>
            <a:pPr algn="ctr"/>
            <a:r>
              <a:rPr lang="pt-BR" sz="2400" dirty="0"/>
              <a:t>- Cada integrante paga mensalmente uma parcela, formando um fundo comum.</a:t>
            </a:r>
          </a:p>
          <a:p>
            <a:pPr algn="ctr"/>
            <a:r>
              <a:rPr lang="pt-BR" sz="2400" dirty="0"/>
              <a:t>- Periodicamente, é realizada uma contemplação através de sorteio ou lance, e o contemplado recebe uma carta de crédito para a compra do bem.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DEFINIÇÃO E FUNCIONAMENTO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2A7E5F8C-5874-2F1C-55FA-B7131856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2460B2FE-92A7-ECDA-10A2-B3951A25A60A}"/>
              </a:ext>
            </a:extLst>
          </p:cNvPr>
          <p:cNvSpPr txBox="1"/>
          <p:nvPr/>
        </p:nvSpPr>
        <p:spPr>
          <a:xfrm>
            <a:off x="1890722" y="6308343"/>
            <a:ext cx="597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Benefícios do Consórcio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05187F62-2274-D37D-97D3-713F6C7E50EE}"/>
              </a:ext>
            </a:extLst>
          </p:cNvPr>
          <p:cNvSpPr txBox="1"/>
          <p:nvPr/>
        </p:nvSpPr>
        <p:spPr>
          <a:xfrm>
            <a:off x="1124473" y="7932604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Economia: Ausência de juros. As parcelas são corrigidas apenas pela inflação ou por taxa administrativa.</a:t>
            </a:r>
          </a:p>
          <a:p>
            <a:pPr algn="ctr"/>
            <a:r>
              <a:rPr lang="pt-BR" sz="2400" dirty="0"/>
              <a:t>- Planejamento financeiro: Como as parcelas são fixas, facilita a organização das finanças pessoais.</a:t>
            </a:r>
          </a:p>
          <a:p>
            <a:pPr algn="ctr"/>
            <a:r>
              <a:rPr lang="pt-BR" sz="2400" dirty="0"/>
              <a:t>- Flexibilidade: Possibilidade de utilizar a carta de crédito como desejar, dentro do valor contratado.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Adesão: Necessidade de participar de um grupo de consorciados.</a:t>
            </a:r>
          </a:p>
          <a:p>
            <a:pPr algn="ctr"/>
            <a:r>
              <a:rPr lang="pt-BR" sz="2400" dirty="0"/>
              <a:t>- Sorteios e Lances: Formas de contemplação para receber a carta de crédito.</a:t>
            </a:r>
          </a:p>
          <a:p>
            <a:pPr marL="342900" indent="-342900" algn="ctr">
              <a:buFontTx/>
              <a:buChar char="-"/>
            </a:pPr>
            <a:r>
              <a:rPr lang="pt-BR" sz="2400" dirty="0"/>
              <a:t>Prazo: Geralmente possui um prazo maior até a contemplação, comparado ao financiamento.</a:t>
            </a:r>
          </a:p>
          <a:p>
            <a:pPr marL="342900" indent="-342900" algn="ctr">
              <a:buFontTx/>
              <a:buChar char="-"/>
            </a:pPr>
            <a:r>
              <a:rPr lang="pt-BR" sz="2400" dirty="0"/>
              <a:t>Não há pagamento de juros, e sim taxa de administração pelos serviços, o que faz com que a prestação seja menor e fique mais atraente para o consumidor.</a:t>
            </a:r>
          </a:p>
          <a:p>
            <a:pPr marL="342900" indent="-342900" algn="ctr">
              <a:buFontTx/>
              <a:buChar char="-"/>
            </a:pPr>
            <a:r>
              <a:rPr lang="pt-BR" sz="2400" dirty="0"/>
              <a:t>Possibilidade de dividir o valor total do bem ou serviço independente do valor. Prazos curtos, médios e longos, conforme o segmento.</a:t>
            </a:r>
          </a:p>
          <a:p>
            <a:pPr marL="342900" indent="-342900" algn="ctr">
              <a:buFontTx/>
              <a:buChar char="-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Características do Consórcio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ACBA2D88-79F9-11DC-DD59-6AE58D7D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pic>
        <p:nvPicPr>
          <p:cNvPr id="8" name="Imagem 7" descr="Carro prateado em fundo branco&#10;&#10;Descrição gerada automaticamente com confiança média">
            <a:extLst>
              <a:ext uri="{FF2B5EF4-FFF2-40B4-BE49-F238E27FC236}">
                <a16:creationId xmlns:a16="http://schemas.microsoft.com/office/drawing/2014/main" id="{8A8C7E00-7F80-A77A-FC4F-D5851290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8800" y="8194798"/>
            <a:ext cx="5823599" cy="30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que é Financiamento?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8EE0E121-035A-0C54-5AAC-FE70D1F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465992" y="2013186"/>
            <a:ext cx="866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Financiamento é uma modalidade de crédito concedido por instituições financeiras, onde o consumidor adquire o bem de imediato e paga a dívida em parcelas mensais acrescidas de juros.</a:t>
            </a:r>
          </a:p>
          <a:p>
            <a:pPr algn="ctr"/>
            <a:r>
              <a:rPr lang="pt-BR" sz="2400" dirty="0"/>
              <a:t>- O valor financiado é liberado diretamente ao vendedor do bem.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184394" y="771567"/>
            <a:ext cx="600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Definição e Funcionamento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90F90313-9B1A-1A25-35AD-51C719AB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33B1964A-0EE8-CD1A-0816-16DDCD63B367}"/>
              </a:ext>
            </a:extLst>
          </p:cNvPr>
          <p:cNvSpPr txBox="1"/>
          <p:nvPr/>
        </p:nvSpPr>
        <p:spPr>
          <a:xfrm>
            <a:off x="2184394" y="4589075"/>
            <a:ext cx="651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Benefícios do Financiamento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BD5108DA-71AB-84D6-4B17-7F8C396D27F9}"/>
              </a:ext>
            </a:extLst>
          </p:cNvPr>
          <p:cNvSpPr txBox="1"/>
          <p:nvPr/>
        </p:nvSpPr>
        <p:spPr>
          <a:xfrm>
            <a:off x="1545943" y="8119659"/>
            <a:ext cx="739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Características do Financiamento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4D020169-EBD4-00CF-2494-1CAC619FA9D3}"/>
              </a:ext>
            </a:extLst>
          </p:cNvPr>
          <p:cNvSpPr txBox="1"/>
          <p:nvPr/>
        </p:nvSpPr>
        <p:spPr>
          <a:xfrm>
            <a:off x="465990" y="5621211"/>
            <a:ext cx="8669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Imediatismo: Aquisição imediata do bem desejado, sem a necessidade de aguardar sorteios.</a:t>
            </a:r>
          </a:p>
          <a:p>
            <a:pPr algn="ctr"/>
            <a:r>
              <a:rPr lang="pt-BR" sz="2400" dirty="0"/>
              <a:t>- Condições personalizadas: Possibilidade de negociar taxas e prazos com a instituição financeira.</a:t>
            </a:r>
          </a:p>
        </p:txBody>
      </p:sp>
      <p:sp>
        <p:nvSpPr>
          <p:cNvPr id="12" name="texto_componente">
            <a:extLst>
              <a:ext uri="{FF2B5EF4-FFF2-40B4-BE49-F238E27FC236}">
                <a16:creationId xmlns:a16="http://schemas.microsoft.com/office/drawing/2014/main" id="{28C6EF45-FD63-3939-753A-D43A32EE4B46}"/>
              </a:ext>
            </a:extLst>
          </p:cNvPr>
          <p:cNvSpPr txBox="1"/>
          <p:nvPr/>
        </p:nvSpPr>
        <p:spPr>
          <a:xfrm>
            <a:off x="465991" y="9172552"/>
            <a:ext cx="8669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Juros: Incidência de juros sobre o valor financiado.</a:t>
            </a:r>
          </a:p>
          <a:p>
            <a:pPr algn="ctr"/>
            <a:r>
              <a:rPr lang="pt-BR" sz="2400" dirty="0"/>
              <a:t>- Entrada: Possibilidade de requerer um valor de entrada.</a:t>
            </a:r>
          </a:p>
          <a:p>
            <a:pPr algn="ctr"/>
            <a:r>
              <a:rPr lang="pt-BR" sz="2400" dirty="0"/>
              <a:t>- Prazo: Pode variar conforme a negociação com a instituição financeira.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Diferenças Entre Consórcio e Financiamento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34610" y="975150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1BAA57AA-8A7E-075E-301F-0DB6F84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23281" y="1874680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Consórcio: Menor custo a longo prazo, sem juros, apenas taxas administrativas.</a:t>
            </a:r>
          </a:p>
          <a:p>
            <a:pPr algn="ctr"/>
            <a:r>
              <a:rPr lang="pt-BR" sz="2400" dirty="0"/>
              <a:t>- Financiamento: Incidência de juros, o que pode elevar significativamente o custo total.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5" y="777781"/>
            <a:ext cx="498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CUSTO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1CC8C4E9-A5E1-2F7A-927F-84935ED0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600" dirty="0"/>
              <a:t>Consórcio vale a pena? Luzzaluz Ramos</a:t>
            </a:r>
            <a:r>
              <a:rPr lang="pt-BR" dirty="0"/>
              <a:t> 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E916DF64-A98F-124F-2482-EF27B990B4B5}"/>
              </a:ext>
            </a:extLst>
          </p:cNvPr>
          <p:cNvSpPr txBox="1"/>
          <p:nvPr/>
        </p:nvSpPr>
        <p:spPr>
          <a:xfrm>
            <a:off x="2493095" y="4344483"/>
            <a:ext cx="498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PRAZO DE AQUISIÇÃO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E798BEA1-7AAB-9958-AB56-AC51C94F60F3}"/>
              </a:ext>
            </a:extLst>
          </p:cNvPr>
          <p:cNvSpPr txBox="1"/>
          <p:nvPr/>
        </p:nvSpPr>
        <p:spPr>
          <a:xfrm>
            <a:off x="2493095" y="8095823"/>
            <a:ext cx="498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FLEXIBILIDADE DE USO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60AF536C-1BA7-5C9E-8AAF-BA14AE784A02}"/>
              </a:ext>
            </a:extLst>
          </p:cNvPr>
          <p:cNvSpPr txBox="1"/>
          <p:nvPr/>
        </p:nvSpPr>
        <p:spPr>
          <a:xfrm>
            <a:off x="892277" y="6013377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Consórcio: Pode demorar para ter a contemplação e adquirir o bem.</a:t>
            </a:r>
          </a:p>
          <a:p>
            <a:pPr algn="ctr"/>
            <a:r>
              <a:rPr lang="pt-BR" sz="2400" dirty="0"/>
              <a:t>- Financiamento: Aquisição imediata, pago em parcelas.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DC9F719A-4476-809C-1D91-FE3D4833B763}"/>
              </a:ext>
            </a:extLst>
          </p:cNvPr>
          <p:cNvSpPr txBox="1"/>
          <p:nvPr/>
        </p:nvSpPr>
        <p:spPr>
          <a:xfrm>
            <a:off x="795281" y="9357260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- Consórcio: A carta de crédito pode ser utilizada para diferentes finalidades dentro do valor contratado.</a:t>
            </a:r>
          </a:p>
          <a:p>
            <a:pPr algn="ctr"/>
            <a:r>
              <a:rPr lang="pt-BR" sz="2400" dirty="0"/>
              <a:t>- Financiamento: O valor é liberado diretamente ao vendedor, e a utilização é específica.</a:t>
            </a: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928</Words>
  <Application>Microsoft Office PowerPoint</Application>
  <PresentationFormat>Papel A3 (297 x 420 mm)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 Light</vt:lpstr>
      <vt:lpstr>Impact</vt:lpstr>
      <vt:lpstr>Tema do Office</vt:lpstr>
      <vt:lpstr>Consórcio vale a pena?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Luzzaluz Ramos de Oliveira</dc:creator>
  <cp:lastModifiedBy>Luzzaluz Ramos de Oliveira</cp:lastModifiedBy>
  <cp:revision>2</cp:revision>
  <dcterms:created xsi:type="dcterms:W3CDTF">2025-01-16T02:12:11Z</dcterms:created>
  <dcterms:modified xsi:type="dcterms:W3CDTF">2025-01-16T03:40:21Z</dcterms:modified>
</cp:coreProperties>
</file>