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1"/>
  </p:sldMasterIdLst>
  <p:notesMasterIdLst>
    <p:notesMasterId r:id="rId31"/>
  </p:notesMasterIdLst>
  <p:sldIdLst>
    <p:sldId id="256" r:id="rId2"/>
    <p:sldId id="257" r:id="rId3"/>
    <p:sldId id="258" r:id="rId4"/>
    <p:sldId id="274" r:id="rId5"/>
    <p:sldId id="370" r:id="rId6"/>
    <p:sldId id="294" r:id="rId7"/>
    <p:sldId id="287" r:id="rId8"/>
    <p:sldId id="311" r:id="rId9"/>
    <p:sldId id="298" r:id="rId10"/>
    <p:sldId id="301" r:id="rId11"/>
    <p:sldId id="371" r:id="rId12"/>
    <p:sldId id="307" r:id="rId13"/>
    <p:sldId id="305" r:id="rId14"/>
    <p:sldId id="314" r:id="rId15"/>
    <p:sldId id="321" r:id="rId16"/>
    <p:sldId id="324" r:id="rId17"/>
    <p:sldId id="330" r:id="rId18"/>
    <p:sldId id="333" r:id="rId19"/>
    <p:sldId id="346" r:id="rId20"/>
    <p:sldId id="337" r:id="rId21"/>
    <p:sldId id="341" r:id="rId22"/>
    <p:sldId id="345" r:id="rId23"/>
    <p:sldId id="347" r:id="rId24"/>
    <p:sldId id="358" r:id="rId25"/>
    <p:sldId id="362" r:id="rId26"/>
    <p:sldId id="373" r:id="rId27"/>
    <p:sldId id="364" r:id="rId28"/>
    <p:sldId id="340" r:id="rId29"/>
    <p:sldId id="3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71" d="100"/>
          <a:sy n="71" d="100"/>
        </p:scale>
        <p:origin x="3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00C9B-2773-47F8-B81A-32FDF10128A7}" type="doc">
      <dgm:prSet loTypeId="urn:microsoft.com/office/officeart/2005/8/layout/arrow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0329CA9-0873-4360-8BD6-6B6A3F72FF68}">
      <dgm:prSet phldrT="[Текст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private pool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489A43-4FED-4041-8C06-8F5DC6C6ADCF}" type="parTrans" cxnId="{755E42DD-7FB7-477F-99E0-E7BC723E4EF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72325-F105-4562-BD06-989397D4F69A}" type="sibTrans" cxnId="{755E42DD-7FB7-477F-99E0-E7BC723E4EF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B83D79-1E2F-40A6-AEAE-828843A7CCE3}">
      <dgm:prSet phldrT="[Текст]"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PrivatePool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7E755D-974F-484C-A884-095EE75490AC}" type="parTrans" cxnId="{6F3A074D-109D-407B-9ECA-38B751E64E6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F30F08-12E9-441F-881D-2F63296F2FE7}" type="sibTrans" cxnId="{6F3A074D-109D-407B-9ECA-38B751E64E6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1F4405-5867-47C1-AF9E-72D94E63760C}" type="pres">
      <dgm:prSet presAssocID="{32800C9B-2773-47F8-B81A-32FDF10128A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833FEEF-B259-4180-8F58-EA8F09BA65B4}" type="pres">
      <dgm:prSet presAssocID="{10329CA9-0873-4360-8BD6-6B6A3F72FF6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74235F-CDB2-42E4-846B-173ED02D7F9B}" type="pres">
      <dgm:prSet presAssocID="{6EB83D79-1E2F-40A6-AEAE-828843A7CCE3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1828A72-C313-48B1-88AB-4E515AC2AFB4}" type="presOf" srcId="{32800C9B-2773-47F8-B81A-32FDF10128A7}" destId="{E11F4405-5867-47C1-AF9E-72D94E63760C}" srcOrd="0" destOrd="0" presId="urn:microsoft.com/office/officeart/2005/8/layout/arrow5"/>
    <dgm:cxn modelId="{6F3A074D-109D-407B-9ECA-38B751E64E65}" srcId="{32800C9B-2773-47F8-B81A-32FDF10128A7}" destId="{6EB83D79-1E2F-40A6-AEAE-828843A7CCE3}" srcOrd="1" destOrd="0" parTransId="{227E755D-974F-484C-A884-095EE75490AC}" sibTransId="{D7F30F08-12E9-441F-881D-2F63296F2FE7}"/>
    <dgm:cxn modelId="{E1E685DE-3C14-4C98-BDCC-3C591F9F756D}" type="presOf" srcId="{6EB83D79-1E2F-40A6-AEAE-828843A7CCE3}" destId="{1274235F-CDB2-42E4-846B-173ED02D7F9B}" srcOrd="0" destOrd="0" presId="urn:microsoft.com/office/officeart/2005/8/layout/arrow5"/>
    <dgm:cxn modelId="{B436AC9D-31B6-4F26-9166-1AEA6B55D7FD}" type="presOf" srcId="{10329CA9-0873-4360-8BD6-6B6A3F72FF68}" destId="{0833FEEF-B259-4180-8F58-EA8F09BA65B4}" srcOrd="0" destOrd="0" presId="urn:microsoft.com/office/officeart/2005/8/layout/arrow5"/>
    <dgm:cxn modelId="{755E42DD-7FB7-477F-99E0-E7BC723E4EFB}" srcId="{32800C9B-2773-47F8-B81A-32FDF10128A7}" destId="{10329CA9-0873-4360-8BD6-6B6A3F72FF68}" srcOrd="0" destOrd="0" parTransId="{A1489A43-4FED-4041-8C06-8F5DC6C6ADCF}" sibTransId="{CEE72325-F105-4562-BD06-989397D4F69A}"/>
    <dgm:cxn modelId="{2C2B20DE-DC8B-4ED2-A5EC-F7C3519FCCF9}" type="presParOf" srcId="{E11F4405-5867-47C1-AF9E-72D94E63760C}" destId="{0833FEEF-B259-4180-8F58-EA8F09BA65B4}" srcOrd="0" destOrd="0" presId="urn:microsoft.com/office/officeart/2005/8/layout/arrow5"/>
    <dgm:cxn modelId="{02654905-C5C9-40CC-8A49-3A6235B0AE79}" type="presParOf" srcId="{E11F4405-5867-47C1-AF9E-72D94E63760C}" destId="{1274235F-CDB2-42E4-846B-173ED02D7F9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E59C2-A48C-4403-A6BB-0D4356A0F07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21179-DCC7-43D8-8CCD-62FDD3EF0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Размер исходной базы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df.shape = (343227, 23)</a:t>
          </a:r>
        </a:p>
      </dgm:t>
    </dgm:pt>
    <dgm:pt modelId="{318BA564-FE91-4787-8314-319141D29FC2}" type="parTrans" cxnId="{1D3C9869-7C0C-4D7A-96D1-C85EA01896D2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2E46FB-5136-4A05-8665-0382F77060FA}" type="sibTrans" cxnId="{1D3C9869-7C0C-4D7A-96D1-C85EA01896D2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CD30F-BCFC-4722-B244-5DAFD7D73E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Выполним 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Dummy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 преобразование </a:t>
          </a: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A91BAB-0866-4951-8158-E8952614DFBB}" type="parTrans" cxnId="{4D1036ED-C5D8-47C4-897A-B51F946733D0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4AD4-EE31-4AB9-B729-83D6D8EA9A50}" type="sibTrans" cxnId="{4D1036ED-C5D8-47C4-897A-B51F946733D0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55D1D8-421A-445C-BCDB-EA22EB430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После 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Dummy 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 преобразования размерность базы стала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df.shape 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(343227, 684) </a:t>
          </a: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F90CDD-200C-4FBB-9E01-5AC6D86E51F5}" type="parTrans" cxnId="{2D24CA67-40E6-4AEC-A952-931ACAFBBF9A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641883-451F-40E2-8637-0EB4B37216B1}" type="sibTrans" cxnId="{2D24CA67-40E6-4AEC-A952-931ACAFBBF9A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E099A3-A13C-4CBC-B4CB-CA5399B0BD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Для тестовой базы выделены  20% всей базы данных</a:t>
          </a: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B43AB0-D66A-44C1-A8CD-C9F8DD1DA489}" type="parTrans" cxnId="{447AE326-A4DD-4D7D-B7B2-2131775715CB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10743F-6A70-4924-B080-1A1A3209F0A8}" type="sibTrans" cxnId="{447AE326-A4DD-4D7D-B7B2-2131775715CB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6439B5-EC49-4223-BCA8-6DF2439C69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x_train.shape, y_train.shape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 = ((274581, 683), (274581,)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</a:p>
      </dgm:t>
    </dgm:pt>
    <dgm:pt modelId="{C5677565-780B-49F8-8A8D-FBCC58E2B666}" type="parTrans" cxnId="{CB255267-4B7D-4769-9571-CF89A68875F2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C09E0E-7772-41B8-BA26-DA424AAF5BBC}" type="sibTrans" cxnId="{CB255267-4B7D-4769-9571-CF89A68875F2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A0291F-4942-4574-9DA1-C9845B1916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x_test.shape, y_test.shape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  = 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1500">
              <a:latin typeface="Times New Roman" panose="02020603050405020304" pitchFamily="18" charset="0"/>
              <a:cs typeface="Times New Roman" panose="02020603050405020304" pitchFamily="18" charset="0"/>
            </a:rPr>
            <a:t>(68646, 683), (68646,)</a:t>
          </a: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B80B5E46-DBE7-4924-A0DB-30BF0C73386F}" type="parTrans" cxnId="{578E0BC5-262E-4802-AD47-23A497CF77AE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ABE6E-172A-4E73-A809-05637A332931}" type="sibTrans" cxnId="{578E0BC5-262E-4802-AD47-23A497CF77AE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0A3C-A2AC-440C-B251-0A5A09688E9F}" type="pres">
      <dgm:prSet presAssocID="{9EBE59C2-A48C-4403-A6BB-0D4356A0F0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6C410B6-4656-4CD0-A8BC-9F233B2D1803}" type="pres">
      <dgm:prSet presAssocID="{9EBE59C2-A48C-4403-A6BB-0D4356A0F074}" presName="container" presStyleCnt="0">
        <dgm:presLayoutVars>
          <dgm:dir/>
          <dgm:resizeHandles val="exact"/>
        </dgm:presLayoutVars>
      </dgm:prSet>
      <dgm:spPr/>
    </dgm:pt>
    <dgm:pt modelId="{92CEAA7C-725B-4DCE-A719-7B044C7CCCC6}" type="pres">
      <dgm:prSet presAssocID="{11521179-DCC7-43D8-8CCD-62FDD3EF0A8F}" presName="compNode" presStyleCnt="0"/>
      <dgm:spPr/>
    </dgm:pt>
    <dgm:pt modelId="{B40DC71B-CDA9-4DA1-A32D-13B95A107658}" type="pres">
      <dgm:prSet presAssocID="{11521179-DCC7-43D8-8CCD-62FDD3EF0A8F}" presName="iconBgRect" presStyleLbl="bgShp" presStyleIdx="0" presStyleCnt="6"/>
      <dgm:spPr/>
    </dgm:pt>
    <dgm:pt modelId="{18992CCB-54BC-4FB6-80C2-E6448EE0AE9C}" type="pres">
      <dgm:prSet presAssocID="{11521179-DCC7-43D8-8CCD-62FDD3EF0A8F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Игральная кость"/>
        </a:ext>
      </dgm:extLst>
    </dgm:pt>
    <dgm:pt modelId="{219C6DC9-982A-4E4A-AA12-F1C607BA0F0C}" type="pres">
      <dgm:prSet presAssocID="{11521179-DCC7-43D8-8CCD-62FDD3EF0A8F}" presName="spaceRect" presStyleCnt="0"/>
      <dgm:spPr/>
    </dgm:pt>
    <dgm:pt modelId="{205ABA65-F5F2-4259-AD14-15D0BA7ADF77}" type="pres">
      <dgm:prSet presAssocID="{11521179-DCC7-43D8-8CCD-62FDD3EF0A8F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E7CC81A4-A9FA-4A4E-8453-C494BD2B0603}" type="pres">
      <dgm:prSet presAssocID="{A02E46FB-5136-4A05-8665-0382F77060FA}" presName="sibTrans" presStyleLbl="sibTrans2D1" presStyleIdx="0" presStyleCnt="0"/>
      <dgm:spPr/>
      <dgm:t>
        <a:bodyPr/>
        <a:lstStyle/>
        <a:p>
          <a:endParaRPr lang="en-GB"/>
        </a:p>
      </dgm:t>
    </dgm:pt>
    <dgm:pt modelId="{3D14A2A0-C49A-4A36-82F1-57E9E8F35D72}" type="pres">
      <dgm:prSet presAssocID="{24DCD30F-BCFC-4722-B244-5DAFD7D73E93}" presName="compNode" presStyleCnt="0"/>
      <dgm:spPr/>
    </dgm:pt>
    <dgm:pt modelId="{C09DA3ED-1EDB-4FBB-AEFF-2AB5913C69B7}" type="pres">
      <dgm:prSet presAssocID="{24DCD30F-BCFC-4722-B244-5DAFD7D73E93}" presName="iconBgRect" presStyleLbl="bgShp" presStyleIdx="1" presStyleCnt="6"/>
      <dgm:spPr/>
    </dgm:pt>
    <dgm:pt modelId="{442E2AF6-825E-407C-BFED-29ADD91A1C31}" type="pres">
      <dgm:prSet presAssocID="{24DCD30F-BCFC-4722-B244-5DAFD7D73E93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7285F071-50FB-44EA-A749-0ABBE31102D9}" type="pres">
      <dgm:prSet presAssocID="{24DCD30F-BCFC-4722-B244-5DAFD7D73E93}" presName="spaceRect" presStyleCnt="0"/>
      <dgm:spPr/>
    </dgm:pt>
    <dgm:pt modelId="{C016FB4D-C9C2-463B-8148-8B64EAD09DA7}" type="pres">
      <dgm:prSet presAssocID="{24DCD30F-BCFC-4722-B244-5DAFD7D73E93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4BE71B21-F58C-4897-AAAC-7307C07E68ED}" type="pres">
      <dgm:prSet presAssocID="{D7224AD4-EE31-4AB9-B729-83D6D8EA9A50}" presName="sibTrans" presStyleLbl="sibTrans2D1" presStyleIdx="0" presStyleCnt="0"/>
      <dgm:spPr/>
      <dgm:t>
        <a:bodyPr/>
        <a:lstStyle/>
        <a:p>
          <a:endParaRPr lang="en-GB"/>
        </a:p>
      </dgm:t>
    </dgm:pt>
    <dgm:pt modelId="{676F25B3-8D1A-4259-9672-FC8C3F38C508}" type="pres">
      <dgm:prSet presAssocID="{1455D1D8-421A-445C-BCDB-EA22EB430614}" presName="compNode" presStyleCnt="0"/>
      <dgm:spPr/>
    </dgm:pt>
    <dgm:pt modelId="{42CAB6EF-92C9-4486-8237-D64D4315013C}" type="pres">
      <dgm:prSet presAssocID="{1455D1D8-421A-445C-BCDB-EA22EB430614}" presName="iconBgRect" presStyleLbl="bgShp" presStyleIdx="2" presStyleCnt="6"/>
      <dgm:spPr/>
    </dgm:pt>
    <dgm:pt modelId="{D84E8C8D-A5C3-4F3D-AFD9-11868F2A71DF}" type="pres">
      <dgm:prSet presAssocID="{1455D1D8-421A-445C-BCDB-EA22EB430614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8F7C2DD-18FC-4754-A277-7B2273C4B08D}" type="pres">
      <dgm:prSet presAssocID="{1455D1D8-421A-445C-BCDB-EA22EB430614}" presName="spaceRect" presStyleCnt="0"/>
      <dgm:spPr/>
    </dgm:pt>
    <dgm:pt modelId="{0C8D4CDE-7AB0-4F7B-8224-AE0153BFC5E9}" type="pres">
      <dgm:prSet presAssocID="{1455D1D8-421A-445C-BCDB-EA22EB430614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4AF1018F-B241-42DF-9AF0-BB7551850A09}" type="pres">
      <dgm:prSet presAssocID="{DA641883-451F-40E2-8637-0EB4B37216B1}" presName="sibTrans" presStyleLbl="sibTrans2D1" presStyleIdx="0" presStyleCnt="0"/>
      <dgm:spPr/>
      <dgm:t>
        <a:bodyPr/>
        <a:lstStyle/>
        <a:p>
          <a:endParaRPr lang="en-GB"/>
        </a:p>
      </dgm:t>
    </dgm:pt>
    <dgm:pt modelId="{EC6B5A7C-1CF8-4541-BC7E-63FB419165BA}" type="pres">
      <dgm:prSet presAssocID="{AFE099A3-A13C-4CBC-B4CB-CA5399B0BDC2}" presName="compNode" presStyleCnt="0"/>
      <dgm:spPr/>
    </dgm:pt>
    <dgm:pt modelId="{A2987EB8-2F2A-4F87-AE17-0AA54300B4A2}" type="pres">
      <dgm:prSet presAssocID="{AFE099A3-A13C-4CBC-B4CB-CA5399B0BDC2}" presName="iconBgRect" presStyleLbl="bgShp" presStyleIdx="3" presStyleCnt="6"/>
      <dgm:spPr/>
    </dgm:pt>
    <dgm:pt modelId="{E7AD53CB-4DA2-4579-BEAE-24D878B9FB86}" type="pres">
      <dgm:prSet presAssocID="{AFE099A3-A13C-4CBC-B4CB-CA5399B0BDC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F34167D-0179-46B3-A191-6CA24FD7777E}" type="pres">
      <dgm:prSet presAssocID="{AFE099A3-A13C-4CBC-B4CB-CA5399B0BDC2}" presName="spaceRect" presStyleCnt="0"/>
      <dgm:spPr/>
    </dgm:pt>
    <dgm:pt modelId="{9EDD7B84-F3DA-4188-BF2A-F8CBF9A68063}" type="pres">
      <dgm:prSet presAssocID="{AFE099A3-A13C-4CBC-B4CB-CA5399B0BDC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957CA1-C3D4-4D1A-A78F-9B0B00ADAAD7}" type="pres">
      <dgm:prSet presAssocID="{B110743F-6A70-4924-B080-1A1A3209F0A8}" presName="sibTrans" presStyleLbl="sibTrans2D1" presStyleIdx="0" presStyleCnt="0"/>
      <dgm:spPr/>
      <dgm:t>
        <a:bodyPr/>
        <a:lstStyle/>
        <a:p>
          <a:endParaRPr lang="en-GB"/>
        </a:p>
      </dgm:t>
    </dgm:pt>
    <dgm:pt modelId="{4F6155DC-6545-4DBC-A3F0-FB8C73E45EB9}" type="pres">
      <dgm:prSet presAssocID="{B66439B5-EC49-4223-BCA8-6DF2439C692D}" presName="compNode" presStyleCnt="0"/>
      <dgm:spPr/>
    </dgm:pt>
    <dgm:pt modelId="{9F5431B6-7B94-4DBE-838B-F88804CB2C67}" type="pres">
      <dgm:prSet presAssocID="{B66439B5-EC49-4223-BCA8-6DF2439C692D}" presName="iconBgRect" presStyleLbl="bgShp" presStyleIdx="4" presStyleCnt="6"/>
      <dgm:spPr/>
    </dgm:pt>
    <dgm:pt modelId="{AF37E3B6-1036-41A7-A387-648BC8CD79AB}" type="pres">
      <dgm:prSet presAssocID="{B66439B5-EC49-4223-BCA8-6DF2439C692D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Поезд"/>
        </a:ext>
      </dgm:extLst>
    </dgm:pt>
    <dgm:pt modelId="{FADF8DB1-1908-432F-B1E9-3A8CEB06F189}" type="pres">
      <dgm:prSet presAssocID="{B66439B5-EC49-4223-BCA8-6DF2439C692D}" presName="spaceRect" presStyleCnt="0"/>
      <dgm:spPr/>
    </dgm:pt>
    <dgm:pt modelId="{15E0B2EA-FF25-477A-A9C8-F8834A7BE899}" type="pres">
      <dgm:prSet presAssocID="{B66439B5-EC49-4223-BCA8-6DF2439C692D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28C86902-06EA-4B3E-80E2-BD3A029212C7}" type="pres">
      <dgm:prSet presAssocID="{2FC09E0E-7772-41B8-BA26-DA424AAF5BBC}" presName="sibTrans" presStyleLbl="sibTrans2D1" presStyleIdx="0" presStyleCnt="0"/>
      <dgm:spPr/>
      <dgm:t>
        <a:bodyPr/>
        <a:lstStyle/>
        <a:p>
          <a:endParaRPr lang="en-GB"/>
        </a:p>
      </dgm:t>
    </dgm:pt>
    <dgm:pt modelId="{3FFB1E8B-900C-4A4D-BBBC-DC89E52E1788}" type="pres">
      <dgm:prSet presAssocID="{BCA0291F-4942-4574-9DA1-C9845B1916ED}" presName="compNode" presStyleCnt="0"/>
      <dgm:spPr/>
    </dgm:pt>
    <dgm:pt modelId="{0293CC9A-1060-44D9-9DA3-21E60AF849F0}" type="pres">
      <dgm:prSet presAssocID="{BCA0291F-4942-4574-9DA1-C9845B1916ED}" presName="iconBgRect" presStyleLbl="bgShp" presStyleIdx="5" presStyleCnt="6"/>
      <dgm:spPr/>
    </dgm:pt>
    <dgm:pt modelId="{FCB3D330-1B7F-48D5-AB33-1D48592AD683}" type="pres">
      <dgm:prSet presAssocID="{BCA0291F-4942-4574-9DA1-C9845B1916E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EE7AE9F8-7FE9-466E-8A29-BFFA1A3256C4}" type="pres">
      <dgm:prSet presAssocID="{BCA0291F-4942-4574-9DA1-C9845B1916ED}" presName="spaceRect" presStyleCnt="0"/>
      <dgm:spPr/>
    </dgm:pt>
    <dgm:pt modelId="{BCA6B4ED-04B6-4A88-AF3C-820BFB934E1E}" type="pres">
      <dgm:prSet presAssocID="{BCA0291F-4942-4574-9DA1-C9845B1916E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4E044FA-CAAF-46F2-BEE5-29E2005C85F0}" type="presOf" srcId="{BCA0291F-4942-4574-9DA1-C9845B1916ED}" destId="{BCA6B4ED-04B6-4A88-AF3C-820BFB934E1E}" srcOrd="0" destOrd="0" presId="urn:microsoft.com/office/officeart/2018/2/layout/IconCircleList"/>
    <dgm:cxn modelId="{2D24CA67-40E6-4AEC-A952-931ACAFBBF9A}" srcId="{9EBE59C2-A48C-4403-A6BB-0D4356A0F074}" destId="{1455D1D8-421A-445C-BCDB-EA22EB430614}" srcOrd="2" destOrd="0" parTransId="{A8F90CDD-200C-4FBB-9E01-5AC6D86E51F5}" sibTransId="{DA641883-451F-40E2-8637-0EB4B37216B1}"/>
    <dgm:cxn modelId="{63B0A354-6B1A-4F42-B259-7C0638ABB132}" type="presOf" srcId="{DA641883-451F-40E2-8637-0EB4B37216B1}" destId="{4AF1018F-B241-42DF-9AF0-BB7551850A09}" srcOrd="0" destOrd="0" presId="urn:microsoft.com/office/officeart/2018/2/layout/IconCircleList"/>
    <dgm:cxn modelId="{66551AFE-1C4C-41E1-AC12-C1329F3DF562}" type="presOf" srcId="{AFE099A3-A13C-4CBC-B4CB-CA5399B0BDC2}" destId="{9EDD7B84-F3DA-4188-BF2A-F8CBF9A68063}" srcOrd="0" destOrd="0" presId="urn:microsoft.com/office/officeart/2018/2/layout/IconCircleList"/>
    <dgm:cxn modelId="{64F53558-746A-4A4C-AD50-248EE5808D29}" type="presOf" srcId="{B66439B5-EC49-4223-BCA8-6DF2439C692D}" destId="{15E0B2EA-FF25-477A-A9C8-F8834A7BE899}" srcOrd="0" destOrd="0" presId="urn:microsoft.com/office/officeart/2018/2/layout/IconCircleList"/>
    <dgm:cxn modelId="{809DE6D1-DDAC-434F-AEC4-79D6E8A6FCE6}" type="presOf" srcId="{9EBE59C2-A48C-4403-A6BB-0D4356A0F074}" destId="{42840A3C-A2AC-440C-B251-0A5A09688E9F}" srcOrd="0" destOrd="0" presId="urn:microsoft.com/office/officeart/2018/2/layout/IconCircleList"/>
    <dgm:cxn modelId="{D363D398-6522-41AA-BD06-067631FFBFCB}" type="presOf" srcId="{11521179-DCC7-43D8-8CCD-62FDD3EF0A8F}" destId="{205ABA65-F5F2-4259-AD14-15D0BA7ADF77}" srcOrd="0" destOrd="0" presId="urn:microsoft.com/office/officeart/2018/2/layout/IconCircleList"/>
    <dgm:cxn modelId="{578E0BC5-262E-4802-AD47-23A497CF77AE}" srcId="{9EBE59C2-A48C-4403-A6BB-0D4356A0F074}" destId="{BCA0291F-4942-4574-9DA1-C9845B1916ED}" srcOrd="5" destOrd="0" parTransId="{B80B5E46-DBE7-4924-A0DB-30BF0C73386F}" sibTransId="{EBBABE6E-172A-4E73-A809-05637A332931}"/>
    <dgm:cxn modelId="{CB255267-4B7D-4769-9571-CF89A68875F2}" srcId="{9EBE59C2-A48C-4403-A6BB-0D4356A0F074}" destId="{B66439B5-EC49-4223-BCA8-6DF2439C692D}" srcOrd="4" destOrd="0" parTransId="{C5677565-780B-49F8-8A8D-FBCC58E2B666}" sibTransId="{2FC09E0E-7772-41B8-BA26-DA424AAF5BBC}"/>
    <dgm:cxn modelId="{21553F88-8E3E-4BF4-904D-B54A154EF225}" type="presOf" srcId="{24DCD30F-BCFC-4722-B244-5DAFD7D73E93}" destId="{C016FB4D-C9C2-463B-8148-8B64EAD09DA7}" srcOrd="0" destOrd="0" presId="urn:microsoft.com/office/officeart/2018/2/layout/IconCircleList"/>
    <dgm:cxn modelId="{4D1036ED-C5D8-47C4-897A-B51F946733D0}" srcId="{9EBE59C2-A48C-4403-A6BB-0D4356A0F074}" destId="{24DCD30F-BCFC-4722-B244-5DAFD7D73E93}" srcOrd="1" destOrd="0" parTransId="{57A91BAB-0866-4951-8158-E8952614DFBB}" sibTransId="{D7224AD4-EE31-4AB9-B729-83D6D8EA9A50}"/>
    <dgm:cxn modelId="{447AE326-A4DD-4D7D-B7B2-2131775715CB}" srcId="{9EBE59C2-A48C-4403-A6BB-0D4356A0F074}" destId="{AFE099A3-A13C-4CBC-B4CB-CA5399B0BDC2}" srcOrd="3" destOrd="0" parTransId="{27B43AB0-D66A-44C1-A8CD-C9F8DD1DA489}" sibTransId="{B110743F-6A70-4924-B080-1A1A3209F0A8}"/>
    <dgm:cxn modelId="{326DCC34-00C9-42E3-A37C-BA8D41E624A2}" type="presOf" srcId="{D7224AD4-EE31-4AB9-B729-83D6D8EA9A50}" destId="{4BE71B21-F58C-4897-AAAC-7307C07E68ED}" srcOrd="0" destOrd="0" presId="urn:microsoft.com/office/officeart/2018/2/layout/IconCircleList"/>
    <dgm:cxn modelId="{516559AC-FBDC-4DA3-BB91-2C878EC56B44}" type="presOf" srcId="{1455D1D8-421A-445C-BCDB-EA22EB430614}" destId="{0C8D4CDE-7AB0-4F7B-8224-AE0153BFC5E9}" srcOrd="0" destOrd="0" presId="urn:microsoft.com/office/officeart/2018/2/layout/IconCircleList"/>
    <dgm:cxn modelId="{1D3C9869-7C0C-4D7A-96D1-C85EA01896D2}" srcId="{9EBE59C2-A48C-4403-A6BB-0D4356A0F074}" destId="{11521179-DCC7-43D8-8CCD-62FDD3EF0A8F}" srcOrd="0" destOrd="0" parTransId="{318BA564-FE91-4787-8314-319141D29FC2}" sibTransId="{A02E46FB-5136-4A05-8665-0382F77060FA}"/>
    <dgm:cxn modelId="{54D1D5EC-5F47-4105-9908-DC50B0A6D066}" type="presOf" srcId="{B110743F-6A70-4924-B080-1A1A3209F0A8}" destId="{C4957CA1-C3D4-4D1A-A78F-9B0B00ADAAD7}" srcOrd="0" destOrd="0" presId="urn:microsoft.com/office/officeart/2018/2/layout/IconCircleList"/>
    <dgm:cxn modelId="{C95EE779-170A-4074-9702-3CD08F7B30F0}" type="presOf" srcId="{2FC09E0E-7772-41B8-BA26-DA424AAF5BBC}" destId="{28C86902-06EA-4B3E-80E2-BD3A029212C7}" srcOrd="0" destOrd="0" presId="urn:microsoft.com/office/officeart/2018/2/layout/IconCircleList"/>
    <dgm:cxn modelId="{72738400-9E3B-41C4-9CF3-C810988009E9}" type="presOf" srcId="{A02E46FB-5136-4A05-8665-0382F77060FA}" destId="{E7CC81A4-A9FA-4A4E-8453-C494BD2B0603}" srcOrd="0" destOrd="0" presId="urn:microsoft.com/office/officeart/2018/2/layout/IconCircleList"/>
    <dgm:cxn modelId="{ECEFBA07-857C-4323-8B06-D086D4D65704}" type="presParOf" srcId="{42840A3C-A2AC-440C-B251-0A5A09688E9F}" destId="{46C410B6-4656-4CD0-A8BC-9F233B2D1803}" srcOrd="0" destOrd="0" presId="urn:microsoft.com/office/officeart/2018/2/layout/IconCircleList"/>
    <dgm:cxn modelId="{C9BE0787-F2EC-4310-8952-5AF71AE60641}" type="presParOf" srcId="{46C410B6-4656-4CD0-A8BC-9F233B2D1803}" destId="{92CEAA7C-725B-4DCE-A719-7B044C7CCCC6}" srcOrd="0" destOrd="0" presId="urn:microsoft.com/office/officeart/2018/2/layout/IconCircleList"/>
    <dgm:cxn modelId="{D5E80715-769D-4D32-B9D4-EF65B9590C88}" type="presParOf" srcId="{92CEAA7C-725B-4DCE-A719-7B044C7CCCC6}" destId="{B40DC71B-CDA9-4DA1-A32D-13B95A107658}" srcOrd="0" destOrd="0" presId="urn:microsoft.com/office/officeart/2018/2/layout/IconCircleList"/>
    <dgm:cxn modelId="{B4683B6A-B609-4236-B5A7-1AFB274D9EA9}" type="presParOf" srcId="{92CEAA7C-725B-4DCE-A719-7B044C7CCCC6}" destId="{18992CCB-54BC-4FB6-80C2-E6448EE0AE9C}" srcOrd="1" destOrd="0" presId="urn:microsoft.com/office/officeart/2018/2/layout/IconCircleList"/>
    <dgm:cxn modelId="{350CF9D6-3610-4FC4-B008-CAD475AE6B9E}" type="presParOf" srcId="{92CEAA7C-725B-4DCE-A719-7B044C7CCCC6}" destId="{219C6DC9-982A-4E4A-AA12-F1C607BA0F0C}" srcOrd="2" destOrd="0" presId="urn:microsoft.com/office/officeart/2018/2/layout/IconCircleList"/>
    <dgm:cxn modelId="{0394B180-1CE2-4D28-BF98-1E60CA0E8042}" type="presParOf" srcId="{92CEAA7C-725B-4DCE-A719-7B044C7CCCC6}" destId="{205ABA65-F5F2-4259-AD14-15D0BA7ADF77}" srcOrd="3" destOrd="0" presId="urn:microsoft.com/office/officeart/2018/2/layout/IconCircleList"/>
    <dgm:cxn modelId="{34F31AE6-1AC0-4B77-9379-C9C682E722A1}" type="presParOf" srcId="{46C410B6-4656-4CD0-A8BC-9F233B2D1803}" destId="{E7CC81A4-A9FA-4A4E-8453-C494BD2B0603}" srcOrd="1" destOrd="0" presId="urn:microsoft.com/office/officeart/2018/2/layout/IconCircleList"/>
    <dgm:cxn modelId="{CD40E90F-CFE7-4001-9539-61583705D42B}" type="presParOf" srcId="{46C410B6-4656-4CD0-A8BC-9F233B2D1803}" destId="{3D14A2A0-C49A-4A36-82F1-57E9E8F35D72}" srcOrd="2" destOrd="0" presId="urn:microsoft.com/office/officeart/2018/2/layout/IconCircleList"/>
    <dgm:cxn modelId="{147C2625-5D11-4A7E-A616-6EF57925D288}" type="presParOf" srcId="{3D14A2A0-C49A-4A36-82F1-57E9E8F35D72}" destId="{C09DA3ED-1EDB-4FBB-AEFF-2AB5913C69B7}" srcOrd="0" destOrd="0" presId="urn:microsoft.com/office/officeart/2018/2/layout/IconCircleList"/>
    <dgm:cxn modelId="{47EAA6E7-102E-4FA4-983E-F655231131F6}" type="presParOf" srcId="{3D14A2A0-C49A-4A36-82F1-57E9E8F35D72}" destId="{442E2AF6-825E-407C-BFED-29ADD91A1C31}" srcOrd="1" destOrd="0" presId="urn:microsoft.com/office/officeart/2018/2/layout/IconCircleList"/>
    <dgm:cxn modelId="{7DA3322C-C385-42F8-B775-C605B4595BB9}" type="presParOf" srcId="{3D14A2A0-C49A-4A36-82F1-57E9E8F35D72}" destId="{7285F071-50FB-44EA-A749-0ABBE31102D9}" srcOrd="2" destOrd="0" presId="urn:microsoft.com/office/officeart/2018/2/layout/IconCircleList"/>
    <dgm:cxn modelId="{AEE1D769-781B-417E-BA99-DCEC1372B3B6}" type="presParOf" srcId="{3D14A2A0-C49A-4A36-82F1-57E9E8F35D72}" destId="{C016FB4D-C9C2-463B-8148-8B64EAD09DA7}" srcOrd="3" destOrd="0" presId="urn:microsoft.com/office/officeart/2018/2/layout/IconCircleList"/>
    <dgm:cxn modelId="{8BDFAA0D-0C0A-4AED-A4AB-16EE755E9E84}" type="presParOf" srcId="{46C410B6-4656-4CD0-A8BC-9F233B2D1803}" destId="{4BE71B21-F58C-4897-AAAC-7307C07E68ED}" srcOrd="3" destOrd="0" presId="urn:microsoft.com/office/officeart/2018/2/layout/IconCircleList"/>
    <dgm:cxn modelId="{F10B4B47-467E-40AE-AD78-F6FA5562BCAA}" type="presParOf" srcId="{46C410B6-4656-4CD0-A8BC-9F233B2D1803}" destId="{676F25B3-8D1A-4259-9672-FC8C3F38C508}" srcOrd="4" destOrd="0" presId="urn:microsoft.com/office/officeart/2018/2/layout/IconCircleList"/>
    <dgm:cxn modelId="{5440011D-9893-4C23-85F4-B914D539F47A}" type="presParOf" srcId="{676F25B3-8D1A-4259-9672-FC8C3F38C508}" destId="{42CAB6EF-92C9-4486-8237-D64D4315013C}" srcOrd="0" destOrd="0" presId="urn:microsoft.com/office/officeart/2018/2/layout/IconCircleList"/>
    <dgm:cxn modelId="{D454ECE7-45B2-4B3B-BF4A-EE024C621822}" type="presParOf" srcId="{676F25B3-8D1A-4259-9672-FC8C3F38C508}" destId="{D84E8C8D-A5C3-4F3D-AFD9-11868F2A71DF}" srcOrd="1" destOrd="0" presId="urn:microsoft.com/office/officeart/2018/2/layout/IconCircleList"/>
    <dgm:cxn modelId="{3B110257-1F4D-476A-8B67-E7DCDBF737C6}" type="presParOf" srcId="{676F25B3-8D1A-4259-9672-FC8C3F38C508}" destId="{68F7C2DD-18FC-4754-A277-7B2273C4B08D}" srcOrd="2" destOrd="0" presId="urn:microsoft.com/office/officeart/2018/2/layout/IconCircleList"/>
    <dgm:cxn modelId="{1CF7C8AB-8A78-4DB7-AE2A-AE3DE78014FC}" type="presParOf" srcId="{676F25B3-8D1A-4259-9672-FC8C3F38C508}" destId="{0C8D4CDE-7AB0-4F7B-8224-AE0153BFC5E9}" srcOrd="3" destOrd="0" presId="urn:microsoft.com/office/officeart/2018/2/layout/IconCircleList"/>
    <dgm:cxn modelId="{7DB48596-0A21-451E-B327-5B504F9912F0}" type="presParOf" srcId="{46C410B6-4656-4CD0-A8BC-9F233B2D1803}" destId="{4AF1018F-B241-42DF-9AF0-BB7551850A09}" srcOrd="5" destOrd="0" presId="urn:microsoft.com/office/officeart/2018/2/layout/IconCircleList"/>
    <dgm:cxn modelId="{36FB6EB1-162B-4A0A-9C82-C5240F5AF80D}" type="presParOf" srcId="{46C410B6-4656-4CD0-A8BC-9F233B2D1803}" destId="{EC6B5A7C-1CF8-4541-BC7E-63FB419165BA}" srcOrd="6" destOrd="0" presId="urn:microsoft.com/office/officeart/2018/2/layout/IconCircleList"/>
    <dgm:cxn modelId="{7E264FE2-2A84-4FF0-85C4-B147E51E3B69}" type="presParOf" srcId="{EC6B5A7C-1CF8-4541-BC7E-63FB419165BA}" destId="{A2987EB8-2F2A-4F87-AE17-0AA54300B4A2}" srcOrd="0" destOrd="0" presId="urn:microsoft.com/office/officeart/2018/2/layout/IconCircleList"/>
    <dgm:cxn modelId="{412EBE81-4469-4438-A6A2-D93C4D64C24C}" type="presParOf" srcId="{EC6B5A7C-1CF8-4541-BC7E-63FB419165BA}" destId="{E7AD53CB-4DA2-4579-BEAE-24D878B9FB86}" srcOrd="1" destOrd="0" presId="urn:microsoft.com/office/officeart/2018/2/layout/IconCircleList"/>
    <dgm:cxn modelId="{2F62725A-0C39-464C-9249-0BBEB9E0AD2F}" type="presParOf" srcId="{EC6B5A7C-1CF8-4541-BC7E-63FB419165BA}" destId="{BF34167D-0179-46B3-A191-6CA24FD7777E}" srcOrd="2" destOrd="0" presId="urn:microsoft.com/office/officeart/2018/2/layout/IconCircleList"/>
    <dgm:cxn modelId="{F10E3F36-092F-4F86-92AC-130D6E008BFC}" type="presParOf" srcId="{EC6B5A7C-1CF8-4541-BC7E-63FB419165BA}" destId="{9EDD7B84-F3DA-4188-BF2A-F8CBF9A68063}" srcOrd="3" destOrd="0" presId="urn:microsoft.com/office/officeart/2018/2/layout/IconCircleList"/>
    <dgm:cxn modelId="{BC3E25A5-DC15-42FC-8FD8-50F0DA87B7ED}" type="presParOf" srcId="{46C410B6-4656-4CD0-A8BC-9F233B2D1803}" destId="{C4957CA1-C3D4-4D1A-A78F-9B0B00ADAAD7}" srcOrd="7" destOrd="0" presId="urn:microsoft.com/office/officeart/2018/2/layout/IconCircleList"/>
    <dgm:cxn modelId="{4B0AE694-BC4F-40D4-8E27-8F127C5B2F29}" type="presParOf" srcId="{46C410B6-4656-4CD0-A8BC-9F233B2D1803}" destId="{4F6155DC-6545-4DBC-A3F0-FB8C73E45EB9}" srcOrd="8" destOrd="0" presId="urn:microsoft.com/office/officeart/2018/2/layout/IconCircleList"/>
    <dgm:cxn modelId="{06622FD6-60FE-495A-ADDA-3F09776C4618}" type="presParOf" srcId="{4F6155DC-6545-4DBC-A3F0-FB8C73E45EB9}" destId="{9F5431B6-7B94-4DBE-838B-F88804CB2C67}" srcOrd="0" destOrd="0" presId="urn:microsoft.com/office/officeart/2018/2/layout/IconCircleList"/>
    <dgm:cxn modelId="{B681D65F-CDF8-4AD1-967A-377AAC114DD4}" type="presParOf" srcId="{4F6155DC-6545-4DBC-A3F0-FB8C73E45EB9}" destId="{AF37E3B6-1036-41A7-A387-648BC8CD79AB}" srcOrd="1" destOrd="0" presId="urn:microsoft.com/office/officeart/2018/2/layout/IconCircleList"/>
    <dgm:cxn modelId="{C06205FF-B644-4316-875B-3D2A5E4871B3}" type="presParOf" srcId="{4F6155DC-6545-4DBC-A3F0-FB8C73E45EB9}" destId="{FADF8DB1-1908-432F-B1E9-3A8CEB06F189}" srcOrd="2" destOrd="0" presId="urn:microsoft.com/office/officeart/2018/2/layout/IconCircleList"/>
    <dgm:cxn modelId="{599E7B50-17CA-47F1-B8B9-A72A3A2A3687}" type="presParOf" srcId="{4F6155DC-6545-4DBC-A3F0-FB8C73E45EB9}" destId="{15E0B2EA-FF25-477A-A9C8-F8834A7BE899}" srcOrd="3" destOrd="0" presId="urn:microsoft.com/office/officeart/2018/2/layout/IconCircleList"/>
    <dgm:cxn modelId="{FDC0D723-421D-44A7-B40D-3DDF10E478D9}" type="presParOf" srcId="{46C410B6-4656-4CD0-A8BC-9F233B2D1803}" destId="{28C86902-06EA-4B3E-80E2-BD3A029212C7}" srcOrd="9" destOrd="0" presId="urn:microsoft.com/office/officeart/2018/2/layout/IconCircleList"/>
    <dgm:cxn modelId="{6BF91407-C124-471E-9497-D68ACB1A8BD2}" type="presParOf" srcId="{46C410B6-4656-4CD0-A8BC-9F233B2D1803}" destId="{3FFB1E8B-900C-4A4D-BBBC-DC89E52E1788}" srcOrd="10" destOrd="0" presId="urn:microsoft.com/office/officeart/2018/2/layout/IconCircleList"/>
    <dgm:cxn modelId="{54D6BEA8-2B33-4E1A-8ADE-0AF17213C81A}" type="presParOf" srcId="{3FFB1E8B-900C-4A4D-BBBC-DC89E52E1788}" destId="{0293CC9A-1060-44D9-9DA3-21E60AF849F0}" srcOrd="0" destOrd="0" presId="urn:microsoft.com/office/officeart/2018/2/layout/IconCircleList"/>
    <dgm:cxn modelId="{04F0043B-5DD5-4CE9-AA8F-2CFC853F4689}" type="presParOf" srcId="{3FFB1E8B-900C-4A4D-BBBC-DC89E52E1788}" destId="{FCB3D330-1B7F-48D5-AB33-1D48592AD683}" srcOrd="1" destOrd="0" presId="urn:microsoft.com/office/officeart/2018/2/layout/IconCircleList"/>
    <dgm:cxn modelId="{46A04C12-6649-40AA-A5AE-E31BA0D825FB}" type="presParOf" srcId="{3FFB1E8B-900C-4A4D-BBBC-DC89E52E1788}" destId="{EE7AE9F8-7FE9-466E-8A29-BFFA1A3256C4}" srcOrd="2" destOrd="0" presId="urn:microsoft.com/office/officeart/2018/2/layout/IconCircleList"/>
    <dgm:cxn modelId="{B0F88FE2-A2BC-4080-8B23-999CBDA3F96C}" type="presParOf" srcId="{3FFB1E8B-900C-4A4D-BBBC-DC89E52E1788}" destId="{BCA6B4ED-04B6-4A88-AF3C-820BFB934E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DC71B-CDA9-4DA1-A32D-13B95A107658}">
      <dsp:nvSpPr>
        <dsp:cNvPr id="0" name=""/>
        <dsp:cNvSpPr/>
      </dsp:nvSpPr>
      <dsp:spPr>
        <a:xfrm>
          <a:off x="701832" y="46809"/>
          <a:ext cx="681672" cy="681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92CCB-54BC-4FB6-80C2-E6448EE0AE9C}">
      <dsp:nvSpPr>
        <dsp:cNvPr id="0" name=""/>
        <dsp:cNvSpPr/>
      </dsp:nvSpPr>
      <dsp:spPr>
        <a:xfrm>
          <a:off x="844983" y="189960"/>
          <a:ext cx="395370" cy="3953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ABA65-F5F2-4259-AD14-15D0BA7ADF77}">
      <dsp:nvSpPr>
        <dsp:cNvPr id="0" name=""/>
        <dsp:cNvSpPr/>
      </dsp:nvSpPr>
      <dsp:spPr>
        <a:xfrm>
          <a:off x="1529577" y="46809"/>
          <a:ext cx="1606800" cy="68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Размер исходной базы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df.shape = (343227, 23)</a:t>
          </a:r>
        </a:p>
      </dsp:txBody>
      <dsp:txXfrm>
        <a:off x="1529577" y="46809"/>
        <a:ext cx="1606800" cy="681672"/>
      </dsp:txXfrm>
    </dsp:sp>
    <dsp:sp modelId="{C09DA3ED-1EDB-4FBB-AEFF-2AB5913C69B7}">
      <dsp:nvSpPr>
        <dsp:cNvPr id="0" name=""/>
        <dsp:cNvSpPr/>
      </dsp:nvSpPr>
      <dsp:spPr>
        <a:xfrm>
          <a:off x="3416350" y="46809"/>
          <a:ext cx="681672" cy="681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E2AF6-825E-407C-BFED-29ADD91A1C31}">
      <dsp:nvSpPr>
        <dsp:cNvPr id="0" name=""/>
        <dsp:cNvSpPr/>
      </dsp:nvSpPr>
      <dsp:spPr>
        <a:xfrm>
          <a:off x="3559501" y="189960"/>
          <a:ext cx="395370" cy="3953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6FB4D-C9C2-463B-8148-8B64EAD09DA7}">
      <dsp:nvSpPr>
        <dsp:cNvPr id="0" name=""/>
        <dsp:cNvSpPr/>
      </dsp:nvSpPr>
      <dsp:spPr>
        <a:xfrm>
          <a:off x="4244095" y="46809"/>
          <a:ext cx="1606800" cy="68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Выполним 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Dummy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преобразование 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4095" y="46809"/>
        <a:ext cx="1606800" cy="681672"/>
      </dsp:txXfrm>
    </dsp:sp>
    <dsp:sp modelId="{42CAB6EF-92C9-4486-8237-D64D4315013C}">
      <dsp:nvSpPr>
        <dsp:cNvPr id="0" name=""/>
        <dsp:cNvSpPr/>
      </dsp:nvSpPr>
      <dsp:spPr>
        <a:xfrm>
          <a:off x="701832" y="1279343"/>
          <a:ext cx="681672" cy="681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E8C8D-A5C3-4F3D-AFD9-11868F2A71DF}">
      <dsp:nvSpPr>
        <dsp:cNvPr id="0" name=""/>
        <dsp:cNvSpPr/>
      </dsp:nvSpPr>
      <dsp:spPr>
        <a:xfrm>
          <a:off x="844983" y="1422494"/>
          <a:ext cx="395370" cy="3953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D4CDE-7AB0-4F7B-8224-AE0153BFC5E9}">
      <dsp:nvSpPr>
        <dsp:cNvPr id="0" name=""/>
        <dsp:cNvSpPr/>
      </dsp:nvSpPr>
      <dsp:spPr>
        <a:xfrm>
          <a:off x="1529577" y="1279343"/>
          <a:ext cx="1606800" cy="68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После 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Dummy 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преобразования размерность базы стала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df.shape 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(343227, 684) 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9577" y="1279343"/>
        <a:ext cx="1606800" cy="681672"/>
      </dsp:txXfrm>
    </dsp:sp>
    <dsp:sp modelId="{A2987EB8-2F2A-4F87-AE17-0AA54300B4A2}">
      <dsp:nvSpPr>
        <dsp:cNvPr id="0" name=""/>
        <dsp:cNvSpPr/>
      </dsp:nvSpPr>
      <dsp:spPr>
        <a:xfrm>
          <a:off x="3416350" y="1279343"/>
          <a:ext cx="681672" cy="681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D53CB-4DA2-4579-BEAE-24D878B9FB86}">
      <dsp:nvSpPr>
        <dsp:cNvPr id="0" name=""/>
        <dsp:cNvSpPr/>
      </dsp:nvSpPr>
      <dsp:spPr>
        <a:xfrm>
          <a:off x="3559501" y="1422494"/>
          <a:ext cx="395370" cy="39537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D7B84-F3DA-4188-BF2A-F8CBF9A68063}">
      <dsp:nvSpPr>
        <dsp:cNvPr id="0" name=""/>
        <dsp:cNvSpPr/>
      </dsp:nvSpPr>
      <dsp:spPr>
        <a:xfrm>
          <a:off x="4244095" y="1279343"/>
          <a:ext cx="1606800" cy="68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Для тестовой базы выделены  20% всей базы данных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4095" y="1279343"/>
        <a:ext cx="1606800" cy="681672"/>
      </dsp:txXfrm>
    </dsp:sp>
    <dsp:sp modelId="{9F5431B6-7B94-4DBE-838B-F88804CB2C67}">
      <dsp:nvSpPr>
        <dsp:cNvPr id="0" name=""/>
        <dsp:cNvSpPr/>
      </dsp:nvSpPr>
      <dsp:spPr>
        <a:xfrm>
          <a:off x="701832" y="2511876"/>
          <a:ext cx="681672" cy="681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7E3B6-1036-41A7-A387-648BC8CD79AB}">
      <dsp:nvSpPr>
        <dsp:cNvPr id="0" name=""/>
        <dsp:cNvSpPr/>
      </dsp:nvSpPr>
      <dsp:spPr>
        <a:xfrm>
          <a:off x="844983" y="2655028"/>
          <a:ext cx="395370" cy="39537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0B2EA-FF25-477A-A9C8-F8834A7BE899}">
      <dsp:nvSpPr>
        <dsp:cNvPr id="0" name=""/>
        <dsp:cNvSpPr/>
      </dsp:nvSpPr>
      <dsp:spPr>
        <a:xfrm>
          <a:off x="1529577" y="2511876"/>
          <a:ext cx="1606800" cy="68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x_train.shape, y_train.shape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= ((274581, 683), (274581,)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</a:p>
      </dsp:txBody>
      <dsp:txXfrm>
        <a:off x="1529577" y="2511876"/>
        <a:ext cx="1606800" cy="681672"/>
      </dsp:txXfrm>
    </dsp:sp>
    <dsp:sp modelId="{0293CC9A-1060-44D9-9DA3-21E60AF849F0}">
      <dsp:nvSpPr>
        <dsp:cNvPr id="0" name=""/>
        <dsp:cNvSpPr/>
      </dsp:nvSpPr>
      <dsp:spPr>
        <a:xfrm>
          <a:off x="3416350" y="2511876"/>
          <a:ext cx="681672" cy="681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D330-1B7F-48D5-AB33-1D48592AD683}">
      <dsp:nvSpPr>
        <dsp:cNvPr id="0" name=""/>
        <dsp:cNvSpPr/>
      </dsp:nvSpPr>
      <dsp:spPr>
        <a:xfrm>
          <a:off x="3559501" y="2655028"/>
          <a:ext cx="395370" cy="39537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B4ED-04B6-4A88-AF3C-820BFB934E1E}">
      <dsp:nvSpPr>
        <dsp:cNvPr id="0" name=""/>
        <dsp:cNvSpPr/>
      </dsp:nvSpPr>
      <dsp:spPr>
        <a:xfrm>
          <a:off x="4244095" y="2511876"/>
          <a:ext cx="1606800" cy="68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x_test.shape, y_test.shape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  = 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(68646, 683), (68646,)</a:t>
          </a: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4244095" y="2511876"/>
        <a:ext cx="1606800" cy="681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54B71-50BF-4FD3-96F1-86852412042C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95472-E31A-47C0-9A43-487365295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8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95472-E31A-47C0-9A43-4873652953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4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B711-E10C-4E04-9D54-375496E6C9E1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F7F-2811-475A-829D-608FC8225EA2}" type="datetime1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4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1F2-42A2-4156-B980-EAAE77F48790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98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9139-3E64-43E8-BFB5-E72F4F1E4B7B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02FF-EA60-437D-9939-C472321F156E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2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BD0-01DD-411F-8BA6-072BAD1D5EE0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17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8C20-EB6B-43A1-9DE7-6A304712B734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6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4591-6B42-4CFA-B354-F71CD193644E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97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4161-146A-4180-8D3C-9A9AD80264D2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1FE-63AA-43F7-90BA-CFC08C064C40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8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2CD0-0758-4BB2-A2FB-A0CCF207757E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4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2A2-C2B2-450D-A924-CA613D405239}" type="datetime1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903F-1260-4840-9FAD-A99CACA7FF57}" type="datetime1">
              <a:rPr lang="ru-RU" smtClean="0"/>
              <a:t>30.04.2022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321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E4B1-8075-480A-93DA-4A3E7B5A6701}" type="datetime1">
              <a:rPr lang="ru-RU" smtClean="0"/>
              <a:t>30.04.2022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1237-8CF6-4E67-9176-4CE12666ADFC}" type="datetime1">
              <a:rPr lang="ru-RU" smtClean="0"/>
              <a:t>30.04.2022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71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D19E-7582-4583-933C-83597B026163}" type="datetime1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6940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551-E036-472B-9A61-7A4C4A1325B7}" type="datetime1">
              <a:rPr lang="ru-RU" smtClean="0"/>
              <a:t>30.04.2022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26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FD9C62-A4ED-41C8-A82F-8133798A35D6}" type="datetime1">
              <a:rPr lang="ru-RU" smtClean="0"/>
              <a:t>30.04.2022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3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6624736" cy="3071328"/>
          </a:xfrm>
        </p:spPr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прогноза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стоимости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домов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основываясь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предложений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FD16578-E343-4D50-8AE4-F9C877CB933C}"/>
              </a:ext>
            </a:extLst>
          </p:cNvPr>
          <p:cNvSpPr txBox="1"/>
          <p:nvPr/>
        </p:nvSpPr>
        <p:spPr>
          <a:xfrm>
            <a:off x="4067944" y="6309320"/>
            <a:ext cx="497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Аулетова Алия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Хаджимуратовна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«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904" y="1628800"/>
            <a:ext cx="8064896" cy="2592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содержимого </a:t>
            </a:r>
            <a:r>
              <a:rPr lang="ru-RU" sz="15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признака:</a:t>
            </a:r>
            <a:endParaRPr lang="ru-RU" sz="15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atAGlanceFacts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'Year built'},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'Remodeled year'},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'Heating'},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'Cooling'},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'Parking'},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'—',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'Price/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'}]}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atAGlanceFacts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'Year built'},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'Remodeled year'},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'Heating'},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'Cooling'},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'Parking'},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None,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'Price/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'}]}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atAGlanceFacts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'1920',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'Year built'},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'Remodeled year'},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'Forced Air',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'Heating'},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'Central',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'Cooling'},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'Parking'},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'680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'}, {'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'$233/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factLabel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'Price/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'}]}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F3960B3B-BD57-4B5C-A8F1-AEB7222CF04C}"/>
              </a:ext>
            </a:extLst>
          </p:cNvPr>
          <p:cNvSpPr txBox="1">
            <a:spLocks/>
          </p:cNvSpPr>
          <p:nvPr/>
        </p:nvSpPr>
        <p:spPr>
          <a:xfrm>
            <a:off x="2555776" y="4725144"/>
            <a:ext cx="3682752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имеет 305872 типов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Прослеживается, что данные в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формате. Для начала исправляем некоторые ошибки и недопустимые символы, знаки.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2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641" y="27458"/>
            <a:ext cx="8229600" cy="7200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«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8EA0424A-0575-46ED-81E1-F72889C674AE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3964914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специальной команды выделено и сформировано 7 новых признаков: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app(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x,k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atAGlanceFacts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'][k]['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factValue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['Remodeled year']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['Heating']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app(x,2))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['Cooling']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app(x,3))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['Parking']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app(x,4))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['Price/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app(x,6))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FB4033AE-B498-4E0C-8E14-2B9935FBB316}"/>
              </a:ext>
            </a:extLst>
          </p:cNvPr>
          <p:cNvGrpSpPr/>
          <p:nvPr/>
        </p:nvGrpSpPr>
        <p:grpSpPr>
          <a:xfrm>
            <a:off x="5640617" y="2471643"/>
            <a:ext cx="1784985" cy="1784985"/>
            <a:chOff x="2155507" y="2277603"/>
            <a:chExt cx="1784985" cy="1784985"/>
          </a:xfrm>
          <a:scene3d>
            <a:camera prst="orthographicFront"/>
            <a:lightRig rig="flat" dir="t"/>
          </a:scene3d>
        </p:grpSpPr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79992F59-42F8-4DA3-9A15-88920254AC5C}"/>
                </a:ext>
              </a:extLst>
            </p:cNvPr>
            <p:cNvSpPr/>
            <p:nvPr/>
          </p:nvSpPr>
          <p:spPr>
            <a:xfrm>
              <a:off x="2155507" y="2277603"/>
              <a:ext cx="1784985" cy="178498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Овал 4">
              <a:extLst>
                <a:ext uri="{FF2B5EF4-FFF2-40B4-BE49-F238E27FC236}">
                  <a16:creationId xmlns="" xmlns:a16="http://schemas.microsoft.com/office/drawing/2014/main" id="{E47692AE-6DBA-48DB-AD58-4728A82C0A0E}"/>
                </a:ext>
              </a:extLst>
            </p:cNvPr>
            <p:cNvSpPr txBox="1"/>
            <p:nvPr/>
          </p:nvSpPr>
          <p:spPr>
            <a:xfrm>
              <a:off x="2416912" y="2539008"/>
              <a:ext cx="1262175" cy="12621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Homefacts</a:t>
              </a:r>
              <a:endParaRPr lang="ru-RU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DBBF9847-883F-4DFD-8A1A-B424248F0ECF}"/>
              </a:ext>
            </a:extLst>
          </p:cNvPr>
          <p:cNvGrpSpPr/>
          <p:nvPr/>
        </p:nvGrpSpPr>
        <p:grpSpPr>
          <a:xfrm>
            <a:off x="5015311" y="4586033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="" xmlns:a16="http://schemas.microsoft.com/office/drawing/2014/main" id="{2803DBC4-6CDE-4E08-BE7B-CB013C5A14DA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409B7598-507F-48BE-BD04-1E5E5AC7888E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lotsize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73785DC4-9AF9-4B44-9D7E-303ADA0A246B}"/>
              </a:ext>
            </a:extLst>
          </p:cNvPr>
          <p:cNvGrpSpPr/>
          <p:nvPr/>
        </p:nvGrpSpPr>
        <p:grpSpPr>
          <a:xfrm>
            <a:off x="7523167" y="3275252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="" xmlns:a16="http://schemas.microsoft.com/office/drawing/2014/main" id="{AF460F7A-2A2F-49B6-B4D7-97E1C7055446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D59417F6-F4B0-4B8A-91EB-6B9D650B9518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Cooling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="" xmlns:a16="http://schemas.microsoft.com/office/drawing/2014/main" id="{48B98CB9-3D85-4434-B8DA-93B2FE0A0A93}"/>
              </a:ext>
            </a:extLst>
          </p:cNvPr>
          <p:cNvGrpSpPr/>
          <p:nvPr/>
        </p:nvGrpSpPr>
        <p:grpSpPr>
          <a:xfrm>
            <a:off x="6726831" y="4579152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="" xmlns:a16="http://schemas.microsoft.com/office/drawing/2014/main" id="{88226CFE-CD37-43A5-91EA-E35FE1231B61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952A8605-DE21-4030-8F6E-BA6CD8DE9BA9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Price/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sqft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="" xmlns:a16="http://schemas.microsoft.com/office/drawing/2014/main" id="{FFF8E8FC-6769-498B-8333-E7034FB8740E}"/>
              </a:ext>
            </a:extLst>
          </p:cNvPr>
          <p:cNvGrpSpPr/>
          <p:nvPr/>
        </p:nvGrpSpPr>
        <p:grpSpPr>
          <a:xfrm>
            <a:off x="5796792" y="1061093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="" xmlns:a16="http://schemas.microsoft.com/office/drawing/2014/main" id="{065111F7-4684-42A5-A46E-1AECB2B161B8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3E6434A1-2DE4-4A26-8D6E-D5B0BAA5F020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 built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="" xmlns:a16="http://schemas.microsoft.com/office/drawing/2014/main" id="{C721930D-6667-4D5A-BBD7-000923582652}"/>
              </a:ext>
            </a:extLst>
          </p:cNvPr>
          <p:cNvGrpSpPr/>
          <p:nvPr/>
        </p:nvGrpSpPr>
        <p:grpSpPr>
          <a:xfrm>
            <a:off x="4106159" y="3370578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="" xmlns:a16="http://schemas.microsoft.com/office/drawing/2014/main" id="{A66C14F2-0E72-4B0A-890C-3A29B1CA50C2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EEAA174B-F065-4F58-BE53-C976EECCB1A3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Heating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="" xmlns:a16="http://schemas.microsoft.com/office/drawing/2014/main" id="{2FA1C428-70D9-4A63-9890-1F2B1A9481F9}"/>
              </a:ext>
            </a:extLst>
          </p:cNvPr>
          <p:cNvGrpSpPr/>
          <p:nvPr/>
        </p:nvGrpSpPr>
        <p:grpSpPr>
          <a:xfrm>
            <a:off x="7425602" y="1897479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36" name="Прямоугольник: скругленные углы 35">
              <a:extLst>
                <a:ext uri="{FF2B5EF4-FFF2-40B4-BE49-F238E27FC236}">
                  <a16:creationId xmlns="" xmlns:a16="http://schemas.microsoft.com/office/drawing/2014/main" id="{782B4356-9266-48FC-A46F-74966DB52423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02C5CC5D-73C5-4492-B7DD-7D079AECB7FA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Parking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="" xmlns:a16="http://schemas.microsoft.com/office/drawing/2014/main" id="{2109DB1B-CE34-46D9-86E8-8180E26FD88D}"/>
              </a:ext>
            </a:extLst>
          </p:cNvPr>
          <p:cNvGrpSpPr/>
          <p:nvPr/>
        </p:nvGrpSpPr>
        <p:grpSpPr>
          <a:xfrm>
            <a:off x="4095387" y="1931643"/>
            <a:ext cx="1440000" cy="1080000"/>
            <a:chOff x="4240140" y="1063372"/>
            <a:chExt cx="1695735" cy="1356588"/>
          </a:xfrm>
          <a:scene3d>
            <a:camera prst="orthographicFront"/>
            <a:lightRig rig="flat" dir="t"/>
          </a:scene3d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="" xmlns:a16="http://schemas.microsoft.com/office/drawing/2014/main" id="{C1092490-CF2E-4808-961E-79FE780BC5C0}"/>
                </a:ext>
              </a:extLst>
            </p:cNvPr>
            <p:cNvSpPr/>
            <p:nvPr/>
          </p:nvSpPr>
          <p:spPr>
            <a:xfrm>
              <a:off x="4240140" y="1063372"/>
              <a:ext cx="1695735" cy="13565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Прямоугольник: скругленные углы 7">
              <a:extLst>
                <a:ext uri="{FF2B5EF4-FFF2-40B4-BE49-F238E27FC236}">
                  <a16:creationId xmlns="" xmlns:a16="http://schemas.microsoft.com/office/drawing/2014/main" id="{BBB47961-CB6E-45A9-BB12-6A3EFC48E126}"/>
                </a:ext>
              </a:extLst>
            </p:cNvPr>
            <p:cNvSpPr txBox="1"/>
            <p:nvPr/>
          </p:nvSpPr>
          <p:spPr>
            <a:xfrm>
              <a:off x="4279873" y="1103105"/>
              <a:ext cx="1616269" cy="12771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Remodeled year</a:t>
              </a: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Стрелка: влево 10">
            <a:extLst>
              <a:ext uri="{FF2B5EF4-FFF2-40B4-BE49-F238E27FC236}">
                <a16:creationId xmlns="" xmlns:a16="http://schemas.microsoft.com/office/drawing/2014/main" id="{5C02ACCD-341E-4F0E-B8F0-8F4EB5AF0430}"/>
              </a:ext>
            </a:extLst>
          </p:cNvPr>
          <p:cNvSpPr/>
          <p:nvPr/>
        </p:nvSpPr>
        <p:spPr>
          <a:xfrm rot="19500000" flipH="1">
            <a:off x="7128447" y="2567188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Стрелка: влево 40">
            <a:extLst>
              <a:ext uri="{FF2B5EF4-FFF2-40B4-BE49-F238E27FC236}">
                <a16:creationId xmlns="" xmlns:a16="http://schemas.microsoft.com/office/drawing/2014/main" id="{A131C9C8-55F5-4E02-A711-8CF6A09D0E02}"/>
              </a:ext>
            </a:extLst>
          </p:cNvPr>
          <p:cNvSpPr/>
          <p:nvPr/>
        </p:nvSpPr>
        <p:spPr>
          <a:xfrm rot="1172623" flipH="1">
            <a:off x="7176227" y="3799522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Стрелка: влево 41">
            <a:extLst>
              <a:ext uri="{FF2B5EF4-FFF2-40B4-BE49-F238E27FC236}">
                <a16:creationId xmlns="" xmlns:a16="http://schemas.microsoft.com/office/drawing/2014/main" id="{E47EDEC5-E230-4817-B675-0B79B7E00B36}"/>
              </a:ext>
            </a:extLst>
          </p:cNvPr>
          <p:cNvSpPr/>
          <p:nvPr/>
        </p:nvSpPr>
        <p:spPr>
          <a:xfrm rot="16200000" flipH="1">
            <a:off x="6240083" y="2178608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Стрелка: влево 42">
            <a:extLst>
              <a:ext uri="{FF2B5EF4-FFF2-40B4-BE49-F238E27FC236}">
                <a16:creationId xmlns="" xmlns:a16="http://schemas.microsoft.com/office/drawing/2014/main" id="{D6F8BE1D-D4E0-4BA4-892E-87E9F6EA65A7}"/>
              </a:ext>
            </a:extLst>
          </p:cNvPr>
          <p:cNvSpPr/>
          <p:nvPr/>
        </p:nvSpPr>
        <p:spPr>
          <a:xfrm rot="12628550" flipH="1">
            <a:off x="5287752" y="2695760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Стрелка: влево 43">
            <a:extLst>
              <a:ext uri="{FF2B5EF4-FFF2-40B4-BE49-F238E27FC236}">
                <a16:creationId xmlns="" xmlns:a16="http://schemas.microsoft.com/office/drawing/2014/main" id="{6394F28D-BC15-4E5C-8959-B67BA2CE5987}"/>
              </a:ext>
            </a:extLst>
          </p:cNvPr>
          <p:cNvSpPr/>
          <p:nvPr/>
        </p:nvSpPr>
        <p:spPr>
          <a:xfrm rot="9224362" flipH="1">
            <a:off x="5284844" y="3702529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Стрелка: влево 44">
            <a:extLst>
              <a:ext uri="{FF2B5EF4-FFF2-40B4-BE49-F238E27FC236}">
                <a16:creationId xmlns="" xmlns:a16="http://schemas.microsoft.com/office/drawing/2014/main" id="{07BBC996-489B-4764-842D-A64F73BD89B2}"/>
              </a:ext>
            </a:extLst>
          </p:cNvPr>
          <p:cNvSpPr/>
          <p:nvPr/>
        </p:nvSpPr>
        <p:spPr>
          <a:xfrm rot="4038886" flipH="1">
            <a:off x="6672781" y="4282957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Стрелка: влево 45">
            <a:extLst>
              <a:ext uri="{FF2B5EF4-FFF2-40B4-BE49-F238E27FC236}">
                <a16:creationId xmlns="" xmlns:a16="http://schemas.microsoft.com/office/drawing/2014/main" id="{A689E93D-6D20-4802-A2E4-9532AD175930}"/>
              </a:ext>
            </a:extLst>
          </p:cNvPr>
          <p:cNvSpPr/>
          <p:nvPr/>
        </p:nvSpPr>
        <p:spPr>
          <a:xfrm rot="7384912" flipH="1">
            <a:off x="5855504" y="4289684"/>
            <a:ext cx="541208" cy="202355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07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built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Remodeled year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974254"/>
            <a:ext cx="7704856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built'].describe()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ind_built_old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built']&gt;0) &amp; 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built']&lt;1700)].index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ind_built_new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built']&gt;=2022].index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выбросы по признаку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built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(1208, 1057, 1060, 1019)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&lt;1700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2022, 2022, 2022, 2022, 2025, 2022, 2022, 2022, 2025, 2022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&gt;= 2022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признака «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Remodeled year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проведем аналогичную работу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D3CA0C9E-87D1-4567-A771-B9ED8025C8D9}"/>
              </a:ext>
            </a:extLst>
          </p:cNvPr>
          <p:cNvSpPr txBox="1">
            <a:spLocks/>
          </p:cNvSpPr>
          <p:nvPr/>
        </p:nvSpPr>
        <p:spPr>
          <a:xfrm>
            <a:off x="539552" y="3833744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Исправлению подлежат данные для индексов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ind_built_old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признака 'Year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на ноль, так как остальные данные вполне приемлемы для использования в расчетах.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можно обнулить для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ind_Remodeled_old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индексы признака '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Remodeled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ind_built_old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'Year built'] =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ind_built_new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'Year built'] = 2022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ind_Remodeled_old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'Remodeled year'] = 0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62" y="860764"/>
            <a:ext cx="4544856" cy="292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C815E504-8F54-41CD-80AC-E8510790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46" y="860764"/>
            <a:ext cx="4572000" cy="292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CDEA89E7-4974-49A2-AD69-1522A2B0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built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Remodeled year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5EEEC656-64C6-4363-A87A-538D5902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" y="3789039"/>
            <a:ext cx="4449357" cy="292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101BE57A-C91F-45D0-B3A1-3895C61D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54" y="3789038"/>
            <a:ext cx="4572000" cy="292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7C0E24C-5380-4EEC-905F-BF044723EABA}"/>
              </a:ext>
            </a:extLst>
          </p:cNvPr>
          <p:cNvSpPr txBox="1"/>
          <p:nvPr/>
        </p:nvSpPr>
        <p:spPr>
          <a:xfrm>
            <a:off x="6156176" y="1327162"/>
            <a:ext cx="35199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built']&gt;0].hist(bins=50)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80561" y="1104194"/>
            <a:ext cx="4045447" cy="504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['Year built'] &gt;1850].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(bins=100)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C5D770BD-3AF4-4684-9DDE-B8D515EDD7BF}"/>
              </a:ext>
            </a:extLst>
          </p:cNvPr>
          <p:cNvSpPr txBox="1">
            <a:spLocks/>
          </p:cNvSpPr>
          <p:nvPr/>
        </p:nvSpPr>
        <p:spPr>
          <a:xfrm>
            <a:off x="608508" y="4365104"/>
            <a:ext cx="2271595" cy="475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['Remodeled year'][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['Remodeled year']&gt;1900].hist(bins=100)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1E2A90D8-CE95-4D81-810C-3312CFBDEBF0}"/>
              </a:ext>
            </a:extLst>
          </p:cNvPr>
          <p:cNvSpPr/>
          <p:nvPr/>
        </p:nvSpPr>
        <p:spPr>
          <a:xfrm>
            <a:off x="5436096" y="4509120"/>
            <a:ext cx="30993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['Remodeled year'][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['Remodeled year']&gt;0].hist(bins=50)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229639" y="6237312"/>
            <a:ext cx="856907" cy="620688"/>
          </a:xfrm>
        </p:spPr>
        <p:txBody>
          <a:bodyPr/>
          <a:lstStyle/>
          <a:p>
            <a:fld id="{301C77E6-FAD2-4185-8E81-D076D2E7D4EE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33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признаки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homeFacts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218" y="1193830"/>
            <a:ext cx="3600400" cy="212264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</a:t>
            </a: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парсинг и чистка. Признак будет бинарный: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0 - нет паркинга, 1 - есть паркинг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– 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</a:t>
            </a: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</a:t>
            </a:r>
            <a:r>
              <a:rPr lang="ru-RU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чистка.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и исправлены выбросы.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числовой.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68375C49-4A2C-48D6-AD66-061F6776E667}"/>
              </a:ext>
            </a:extLst>
          </p:cNvPr>
          <p:cNvSpPr txBox="1">
            <a:spLocks/>
          </p:cNvSpPr>
          <p:nvPr/>
        </p:nvSpPr>
        <p:spPr>
          <a:xfrm>
            <a:off x="4597896" y="1196752"/>
            <a:ext cx="4321192" cy="5256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Price/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признаком проведен сложный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связанный с единицами измерения.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 установлены с помощью  условной предельной цены подбором чисел: 20000, 30000, 40000, и т.д.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связано с тем, что в выделенные за верхний квартиль выбросы попадает слишком большой массив.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Выявили, что цена кв. фута оказалась  равной всей стоимости  недвижимости! 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команде: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ind_Price_sq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['Price/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','target', 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ind_Price_sq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индексы строк , имеющих выбросы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поля признака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оказались равным единице.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решили поставить вместо выбросов медианное значение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'Price/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9D1C1644-44C7-4110-A9E1-D916CF8619D8}"/>
              </a:ext>
            </a:extLst>
          </p:cNvPr>
          <p:cNvSpPr txBox="1">
            <a:spLocks/>
          </p:cNvSpPr>
          <p:nvPr/>
        </p:nvSpPr>
        <p:spPr>
          <a:xfrm>
            <a:off x="255794" y="3898647"/>
            <a:ext cx="4175754" cy="24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сложного совместного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взаимного пополнения с перекидкой друг в другу состав изменился следующим образом: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из 1984 типов строк осталось – 231,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из 1445 типов строк осталось – 163.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 отдельного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оставлены: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- 25 категорий,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2996" y="6118373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96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97" y="0"/>
            <a:ext cx="9036496" cy="720000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pool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PrivatePool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="" xmlns:a16="http://schemas.microsoft.com/office/drawing/2014/main" id="{32C7FBEF-F045-4B25-9C69-FB5498DCD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549981"/>
              </p:ext>
            </p:extLst>
          </p:nvPr>
        </p:nvGraphicFramePr>
        <p:xfrm>
          <a:off x="1259632" y="1340768"/>
          <a:ext cx="676875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1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00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33426"/>
            <a:ext cx="8712968" cy="12554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 нет, 37 штатов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»: 9 пропусков, отнесем к типу «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всего 1908 городов, оставим 200 топ-городов, остальные отнесем к группе «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['state'].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(ascending = True).plot(kind = 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barh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88840"/>
            <a:ext cx="83248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87093" y="6196786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999"/>
            <a:ext cx="8229600" cy="72000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="" xmlns:a16="http://schemas.microsoft.com/office/drawing/2014/main" id="{C0F3C8A2-3AA1-484F-B308-D323EF4BF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95891"/>
              </p:ext>
            </p:extLst>
          </p:nvPr>
        </p:nvGraphicFramePr>
        <p:xfrm>
          <a:off x="197766" y="862914"/>
          <a:ext cx="4950296" cy="3361836"/>
        </p:xfrm>
        <a:graphic>
          <a:graphicData uri="http://schemas.openxmlformats.org/drawingml/2006/table">
            <a:tbl>
              <a:tblPr/>
              <a:tblGrid>
                <a:gridCol w="1459649">
                  <a:extLst>
                    <a:ext uri="{9D8B030D-6E8A-4147-A177-3AD203B41FA5}">
                      <a16:colId xmlns="" xmlns:a16="http://schemas.microsoft.com/office/drawing/2014/main" val="304612220"/>
                    </a:ext>
                  </a:extLst>
                </a:gridCol>
                <a:gridCol w="950857">
                  <a:extLst>
                    <a:ext uri="{9D8B030D-6E8A-4147-A177-3AD203B41FA5}">
                      <a16:colId xmlns="" xmlns:a16="http://schemas.microsoft.com/office/drawing/2014/main" val="2679754301"/>
                    </a:ext>
                  </a:extLst>
                </a:gridCol>
                <a:gridCol w="788211">
                  <a:extLst>
                    <a:ext uri="{9D8B030D-6E8A-4147-A177-3AD203B41FA5}">
                      <a16:colId xmlns="" xmlns:a16="http://schemas.microsoft.com/office/drawing/2014/main" val="719469819"/>
                    </a:ext>
                  </a:extLst>
                </a:gridCol>
                <a:gridCol w="950857">
                  <a:extLst>
                    <a:ext uri="{9D8B030D-6E8A-4147-A177-3AD203B41FA5}">
                      <a16:colId xmlns="" xmlns:a16="http://schemas.microsoft.com/office/drawing/2014/main" val="2839117524"/>
                    </a:ext>
                  </a:extLst>
                </a:gridCol>
                <a:gridCol w="800722">
                  <a:extLst>
                    <a:ext uri="{9D8B030D-6E8A-4147-A177-3AD203B41FA5}">
                      <a16:colId xmlns="" xmlns:a16="http://schemas.microsoft.com/office/drawing/2014/main" val="2640659887"/>
                    </a:ext>
                  </a:extLst>
                </a:gridCol>
              </a:tblGrid>
              <a:tr h="28015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Column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 корректировки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2674693"/>
                  </a:ext>
                </a:extLst>
              </a:tr>
              <a:tr h="2801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Non-Null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Dtype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Non-Null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Dtype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3845598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337 267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1982440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propertyType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342 452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7487883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baths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270 847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0977174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fireplace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103 115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int64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4881925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city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377 151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3966299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sqft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336 608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6708840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377 185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5686752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stories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226 470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8280491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PrivatePool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40 311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int64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857081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74 704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int64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3969499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="" xmlns:a16="http://schemas.microsoft.com/office/drawing/2014/main" id="{A43C0D51-DD52-41E1-9253-D6F3CE69D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26744"/>
              </p:ext>
            </p:extLst>
          </p:nvPr>
        </p:nvGraphicFramePr>
        <p:xfrm>
          <a:off x="197766" y="4360985"/>
          <a:ext cx="3222105" cy="2362200"/>
        </p:xfrm>
        <a:graphic>
          <a:graphicData uri="http://schemas.openxmlformats.org/drawingml/2006/table">
            <a:tbl>
              <a:tblPr/>
              <a:tblGrid>
                <a:gridCol w="1074035">
                  <a:extLst>
                    <a:ext uri="{9D8B030D-6E8A-4147-A177-3AD203B41FA5}">
                      <a16:colId xmlns="" xmlns:a16="http://schemas.microsoft.com/office/drawing/2014/main" val="3757409246"/>
                    </a:ext>
                  </a:extLst>
                </a:gridCol>
                <a:gridCol w="1074035">
                  <a:extLst>
                    <a:ext uri="{9D8B030D-6E8A-4147-A177-3AD203B41FA5}">
                      <a16:colId xmlns="" xmlns:a16="http://schemas.microsoft.com/office/drawing/2014/main" val="2406276489"/>
                    </a:ext>
                  </a:extLst>
                </a:gridCol>
                <a:gridCol w="1074035">
                  <a:extLst>
                    <a:ext uri="{9D8B030D-6E8A-4147-A177-3AD203B41FA5}">
                      <a16:colId xmlns="" xmlns:a16="http://schemas.microsoft.com/office/drawing/2014/main" val="3146752324"/>
                    </a:ext>
                  </a:extLst>
                </a:gridCol>
              </a:tblGrid>
              <a:tr h="1447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Удаленные/разделенные</a:t>
                      </a:r>
                    </a:p>
                  </a:txBody>
                  <a:tcPr marL="36000" marR="3600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9024229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Column  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Non-Null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Dtype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645759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private pool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4 181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75738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street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377 183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581896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homeFacts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377 185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41802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schools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377 185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605877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zipcode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377 185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682677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beds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285 903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750437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mls-id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24 942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260803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MlsId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310 305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218883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D533F455-C43A-4638-A26B-640940F88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37505"/>
              </p:ext>
            </p:extLst>
          </p:nvPr>
        </p:nvGraphicFramePr>
        <p:xfrm>
          <a:off x="5436096" y="626709"/>
          <a:ext cx="3436926" cy="3598043"/>
        </p:xfrm>
        <a:graphic>
          <a:graphicData uri="http://schemas.openxmlformats.org/drawingml/2006/table">
            <a:tbl>
              <a:tblPr/>
              <a:tblGrid>
                <a:gridCol w="1453861">
                  <a:extLst>
                    <a:ext uri="{9D8B030D-6E8A-4147-A177-3AD203B41FA5}">
                      <a16:colId xmlns="" xmlns:a16="http://schemas.microsoft.com/office/drawing/2014/main" val="2633494714"/>
                    </a:ext>
                  </a:extLst>
                </a:gridCol>
                <a:gridCol w="1017702">
                  <a:extLst>
                    <a:ext uri="{9D8B030D-6E8A-4147-A177-3AD203B41FA5}">
                      <a16:colId xmlns="" xmlns:a16="http://schemas.microsoft.com/office/drawing/2014/main" val="2906845137"/>
                    </a:ext>
                  </a:extLst>
                </a:gridCol>
                <a:gridCol w="965363">
                  <a:extLst>
                    <a:ext uri="{9D8B030D-6E8A-4147-A177-3AD203B41FA5}">
                      <a16:colId xmlns="" xmlns:a16="http://schemas.microsoft.com/office/drawing/2014/main" val="3662150464"/>
                    </a:ext>
                  </a:extLst>
                </a:gridCol>
              </a:tblGrid>
              <a:tr h="2308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Новые</a:t>
                      </a:r>
                    </a:p>
                  </a:txBody>
                  <a:tcPr marL="36000" marR="3600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799657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Non-Null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Dtype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0227554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 built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3244749"/>
                  </a:ext>
                </a:extLst>
              </a:tr>
              <a:tr h="290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Remodeled year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8557637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Heating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9558615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Cooling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2254174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Parking 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int64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71265227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lotsize  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7170835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Price/sqft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1478113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schools_rating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1238807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schools_Distance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6753167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schools_Grades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896296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school_count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int64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6767016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sqft_beds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21140673"/>
                  </a:ext>
                </a:extLst>
              </a:tr>
              <a:tr h="230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count_beds       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343 227 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47741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110ADD7-450E-427E-94B2-1A12072C92C0}"/>
              </a:ext>
            </a:extLst>
          </p:cNvPr>
          <p:cNvSpPr txBox="1"/>
          <p:nvPr/>
        </p:nvSpPr>
        <p:spPr>
          <a:xfrm>
            <a:off x="3991844" y="4437112"/>
            <a:ext cx="3893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базы: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343227 entries, 0 to 343226 Data columns (total 23 columns)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float64(11), int64(4), object(8) memory usage: 60.2+ MB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59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21" y="-27263"/>
            <a:ext cx="8229600" cy="720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Числовые признаки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690149"/>
            <a:ext cx="5256584" cy="359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Корреляция числовых переменных: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065171"/>
            <a:ext cx="8568952" cy="553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99569" y="6169891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2" y="1119025"/>
            <a:ext cx="4038021" cy="525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8684EDE1-5D62-479D-BDAF-F716D3FA7083}"/>
              </a:ext>
            </a:extLst>
          </p:cNvPr>
          <p:cNvSpPr txBox="1">
            <a:spLocks/>
          </p:cNvSpPr>
          <p:nvPr/>
        </p:nvSpPr>
        <p:spPr>
          <a:xfrm>
            <a:off x="-6821" y="-27263"/>
            <a:ext cx="8229600" cy="720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Числовые признаки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30" y="1700808"/>
            <a:ext cx="2555544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plt.boxplot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(data['target'], vert=False)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E8EB3D4E-F59E-4798-842D-1BAD0B35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612" y="1151792"/>
            <a:ext cx="4719078" cy="525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0E3D5CAF-FFCE-4801-8B60-D7F15F32FF79}"/>
              </a:ext>
            </a:extLst>
          </p:cNvPr>
          <p:cNvSpPr txBox="1">
            <a:spLocks/>
          </p:cNvSpPr>
          <p:nvPr/>
        </p:nvSpPr>
        <p:spPr>
          <a:xfrm>
            <a:off x="5715100" y="1880828"/>
            <a:ext cx="25202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ru-RU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data['target'].hist(bins=100)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038795" y="6106139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="" xmlns:a16="http://schemas.microsoft.com/office/drawing/2014/main" id="{AD2D45C7-2E37-44FD-AC77-116CD14B9E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="" xmlns:a16="http://schemas.microsoft.com/office/drawing/2014/main" id="{1FF88480-2CF1-4C54-8CE3-2CA9CD9FF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949280"/>
            <a:ext cx="6400800" cy="845186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3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159" y="294620"/>
            <a:ext cx="7371209" cy="16630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прогноза стоимости домов с использованием  данных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07746" y="1955448"/>
            <a:ext cx="7371209" cy="399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363538" algn="just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Цены на рынке недвижимости  - являются одним из основных показателей развития Страны, именно поэтому действующие модели, способные предсказать колебания рынка – действенный рычаг управления как Страной так и собственными средствами людей.</a:t>
            </a:r>
          </a:p>
          <a:p>
            <a:pPr marL="0" indent="363538" algn="just"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данную модель могут: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Агентства недвижимости для прогнозирования доходов компании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 лица, планирующие покупать квартиры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Банки второго уровня, для оценки рисков при выдаче кредитов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и магазины по производству и реализации строительных материалов, бытовой техники, дизайнерских услуг и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построения прогнозов производства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Рейтинговые агентства для оценки стабильности и уровня доходов населения той или иной страны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для различных курсовых/дипломных проектов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многие другие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8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6" y="4255447"/>
            <a:ext cx="8906904" cy="183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0" y="1605020"/>
            <a:ext cx="8834896" cy="197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C2EA5004-BB8D-4074-906B-6FF8A83C178D}"/>
              </a:ext>
            </a:extLst>
          </p:cNvPr>
          <p:cNvSpPr txBox="1">
            <a:spLocks/>
          </p:cNvSpPr>
          <p:nvPr/>
        </p:nvSpPr>
        <p:spPr>
          <a:xfrm>
            <a:off x="-6821" y="-27263"/>
            <a:ext cx="8229600" cy="720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Числовые признаки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B3CDFE95-76AD-4374-B25D-C40CD3060EA3}"/>
              </a:ext>
            </a:extLst>
          </p:cNvPr>
          <p:cNvSpPr txBox="1">
            <a:spLocks/>
          </p:cNvSpPr>
          <p:nvPr/>
        </p:nvSpPr>
        <p:spPr>
          <a:xfrm>
            <a:off x="251520" y="649378"/>
            <a:ext cx="8229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обработки выбросов. 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примера: признак 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plt.boxplot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 vert=False)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2C68732A-4362-4DEF-95A6-80EA6DF5D2DF}"/>
              </a:ext>
            </a:extLst>
          </p:cNvPr>
          <p:cNvSpPr txBox="1">
            <a:spLocks/>
          </p:cNvSpPr>
          <p:nvPr/>
        </p:nvSpPr>
        <p:spPr>
          <a:xfrm>
            <a:off x="4391844" y="1572724"/>
            <a:ext cx="8321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="" xmlns:a16="http://schemas.microsoft.com/office/drawing/2014/main" id="{C665CBB7-14A0-4DF7-B8C1-991751BC8B62}"/>
              </a:ext>
            </a:extLst>
          </p:cNvPr>
          <p:cNvSpPr txBox="1">
            <a:spLocks/>
          </p:cNvSpPr>
          <p:nvPr/>
        </p:nvSpPr>
        <p:spPr>
          <a:xfrm>
            <a:off x="4142796" y="4132401"/>
            <a:ext cx="133029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95109" y="6088514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для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624" y="850364"/>
            <a:ext cx="8254752" cy="20162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 перекинем два двоичных признака с числовых в категориальные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['fireplace',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'stories', 'Year built', 'Remodeled year',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'Price/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schools_rating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schools_Distance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school_count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sqft_beds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count_beds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Col_cat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['status',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'baths', 'city', 'state', 'Heating', 'Cooling',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schools_Grades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PrivatePool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'Parking']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="" xmlns:a16="http://schemas.microsoft.com/office/drawing/2014/main" id="{CAE87BF1-2A1D-8CB1-3DDB-CCA610BDA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149391"/>
              </p:ext>
            </p:extLst>
          </p:nvPr>
        </p:nvGraphicFramePr>
        <p:xfrm>
          <a:off x="971600" y="2891739"/>
          <a:ext cx="6552728" cy="324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90FE681-1E05-478A-89DC-5F7AB37CFD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58" y="709413"/>
            <a:ext cx="3350529" cy="4892040"/>
          </a:xfrm>
        </p:spPr>
        <p:txBody>
          <a:bodyPr>
            <a:normAutofit/>
          </a:bodyPr>
          <a:lstStyle/>
          <a:p>
            <a:pPr algn="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экспериментам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E2F21DC-5F0E-42CF-B89C-C1E25E175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25644" y="982980"/>
            <a:ext cx="5194823" cy="48920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проведенного эксперимента с моделями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линейной модели без изменения числовых признаков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линейной модели </a:t>
            </a:r>
            <a:r>
              <a:rPr lang="ru-RU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масштабированием и стандартизацией числовых переменных  </a:t>
            </a:r>
            <a:r>
              <a:rPr lang="en-US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</a:t>
            </a:r>
            <a:r>
              <a:rPr lang="ru-RU" sz="17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100 признаков с помощью </a:t>
            </a:r>
            <a:r>
              <a:rPr lang="ru-RU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моделей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20  важных признаков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Комбинирование признаков в разных вариациях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важных признаков с помощью модуля </a:t>
            </a:r>
            <a:r>
              <a:rPr lang="ru-RU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SelectFromModel</a:t>
            </a:r>
            <a:r>
              <a:rPr lang="ru-RU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проведение нескольких расчетов прогноза</a:t>
            </a:r>
          </a:p>
          <a:p>
            <a:pPr marL="0" indent="0">
              <a:lnSpc>
                <a:spcPct val="90000"/>
              </a:lnSpc>
              <a:buNone/>
            </a:pPr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Сделано две функции, которые будут показывать качество моделей в разрезе различных типов метрик, в одной </a:t>
            </a:r>
            <a:r>
              <a:rPr lang="ru-RU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функциии</a:t>
            </a:r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некоторых метрик оценивается их отклонения в процентах от максимального разброса  прогнозных данных, в другой функцией результаты выдаются реальной метрикой.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172400" y="6052471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="" xmlns:a16="http://schemas.microsoft.com/office/drawing/2014/main" id="{AD2D45C7-2E37-44FD-AC77-116CD14B9E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="" xmlns:a16="http://schemas.microsoft.com/office/drawing/2014/main" id="{1FF88480-2CF1-4C54-8CE3-2CA9CD9FF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810370"/>
            <a:ext cx="2592288" cy="720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333" y="257200"/>
            <a:ext cx="8568952" cy="6343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модели: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BayesianRidge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sklearn.gaussian_process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GaussianProcessRegressor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SVR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sklearn.experimental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enable_hist_gradient_boosting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ExtraTreesRegressor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HistGradientBoostingRegressor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BaggingRegressor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1675" indent="0">
              <a:lnSpc>
                <a:spcPct val="90000"/>
              </a:lnSpc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explained_variance_score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max_error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r2_score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1675" indent="0">
              <a:lnSpc>
                <a:spcPct val="90000"/>
              </a:lnSpc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r2_score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971675" indent="0">
              <a:lnSpc>
                <a:spcPct val="90000"/>
              </a:lnSpc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mean_squared_log_error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median_absolute_error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="" xmlns:a16="http://schemas.microsoft.com/office/drawing/2014/main" id="{762362DE-7747-4D8B-99FA-8E36F0B15F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38520" y="2043638"/>
            <a:ext cx="3460797" cy="839789"/>
          </a:xfrm>
        </p:spPr>
        <p:txBody>
          <a:bodyPr>
            <a:normAutofit fontScale="90000"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38520" y="3051174"/>
            <a:ext cx="3279623" cy="129751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преобразования числовых признаков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15">
            <a:extLst>
              <a:ext uri="{FF2B5EF4-FFF2-40B4-BE49-F238E27FC236}">
                <a16:creationId xmlns="" xmlns:a16="http://schemas.microsoft.com/office/drawing/2014/main" id="{25123E6E-F713-4254-A6BF-358CC8EC6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F690FE0-5412-4598-8AD6-769BB36E2C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7">
              <a:extLst>
                <a:ext uri="{FF2B5EF4-FFF2-40B4-BE49-F238E27FC236}">
                  <a16:creationId xmlns="" xmlns:a16="http://schemas.microsoft.com/office/drawing/2014/main" id="{B4850BB6-6709-408E-BEFD-24DC5E3C29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A03B410-983E-40D8-A4EA-2BB747CB00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12B92421-6A58-4A51-AB7D-B97EA85E30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D092B0B-C6FB-4CDC-ABE8-5C817CAC69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8863365"/>
              </p:ext>
            </p:extLst>
          </p:nvPr>
        </p:nvGraphicFramePr>
        <p:xfrm>
          <a:off x="253993" y="485289"/>
          <a:ext cx="5014522" cy="5868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16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7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692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Метрика –процент:</a:t>
                      </a:r>
                    </a:p>
                  </a:txBody>
                  <a:tcPr marL="36000" marR="36000" marT="497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evaluate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on test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0.4265151239697157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-29082.939982661577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99.69200144565049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78898.61547485438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0.35640108804809567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1.5011290984818286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1.8914591237407965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90684.28166493216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17.423830100163144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17.366024105023644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0.1366723422480711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0.13763036200252432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5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0.42628437411250664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-29083.383310691304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6929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Реальная метрика: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b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0.4265151239697157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-29082.939982661577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5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99692000.44873047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78898614685.86823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356401.0844840848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1501129.0834705376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1891459085911.6143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9.068427985124654e+16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17.423830100163144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17.366024105023644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136672.34088134766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137630.3606262207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35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0.42628437411250664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-29083.383310691304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4974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1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9887"/>
            <a:ext cx="6400800" cy="720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834" y="1641058"/>
            <a:ext cx="3314378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Выберем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признаки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лучших признаков.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эксперимента с линейной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регрессией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лучшими признаками: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6AAD7D-3B2B-49D3-9331-3C48AA20B354}"/>
              </a:ext>
            </a:extLst>
          </p:cNvPr>
          <p:cNvSpPr txBox="1"/>
          <p:nvPr/>
        </p:nvSpPr>
        <p:spPr>
          <a:xfrm>
            <a:off x="721123" y="980728"/>
            <a:ext cx="2109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08368"/>
              </p:ext>
            </p:extLst>
          </p:nvPr>
        </p:nvGraphicFramePr>
        <p:xfrm>
          <a:off x="3455368" y="1052736"/>
          <a:ext cx="5387575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43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4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</a:t>
                      </a:r>
                      <a:r>
                        <a:rPr lang="ru-RU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признаки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evaluate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on test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0.4265151239697157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-29082.939982661577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99.69200144565049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78898.61547485438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0.35640108804809567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1.5011290984818286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Mean squared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1.8914591237407965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90684.28166493216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17.423830100163144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17.366024105023644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0.1366723422480711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0.13763036200252432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0.42628437411250664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-29083.383310691304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03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важных признаков: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0.4186806916182063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0.4246925026493854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99.75420171034285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86.88394835599046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0.35808209434366495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0.3529827232120202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1.917296671320617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1.7945369555166897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17.542652212368125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17.378911938595394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0.1334429591538267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0.13399900133999001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0.418447353161275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0.42445372316786456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6699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865"/>
            <a:ext cx="8229600" cy="7200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48" y="708142"/>
            <a:ext cx="8716416" cy="42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000,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depth=10, </a:t>
            </a:r>
            <a:r>
              <a:rPr lang="en-GB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GB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0.01</a:t>
            </a:r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17690"/>
              </p:ext>
            </p:extLst>
          </p:nvPr>
        </p:nvGraphicFramePr>
        <p:xfrm>
          <a:off x="223682" y="1268760"/>
          <a:ext cx="8568952" cy="5164882"/>
        </p:xfrm>
        <a:graphic>
          <a:graphicData uri="http://schemas.openxmlformats.org/drawingml/2006/table">
            <a:tbl>
              <a:tblPr/>
              <a:tblGrid>
                <a:gridCol w="2160240"/>
                <a:gridCol w="1656184"/>
                <a:gridCol w="1684022"/>
                <a:gridCol w="1484330"/>
                <a:gridCol w="1584176"/>
              </a:tblGrid>
              <a:tr h="16234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признаки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Процентная метрика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Реальна метрика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71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evaluate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on test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evaluate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on test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0.8496916694949074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0.7711749212577106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0.8496916694949074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0.7711749212577106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70.22213622509223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81.52422495814507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70222135.52287087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81524224.14290282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0.14400290310606798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0.15459401660945551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144002.90166603893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154594.01506351534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0.4955453100046018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0.7134701919907583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495545300093.6956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713470177721.3546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0.9358549125312654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0.9259343275943197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0.9358549125312654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0.9259343275943197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0.03682196128812076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0.03734294958127851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36821.96091990115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37342.949207849015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0.8496916565013422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0.7711748920139913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0.8496916565013422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0.7711748920139913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234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важных признаков: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0.7840064965422201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0.7429122600863671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0.7840064965422201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0.7429122600863671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86.60311248561707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82.2553682503695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86603111.61958595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82255367.42781581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0.15479292346990683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0.16071411201493196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154792.9219219776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160714.11040779084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0.712099996462451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0.8015940119323883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712099982220.4512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801593995900.5082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0.8432597105296197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0.8119636720774991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0.8432597105296197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0.8119636720774991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0.024610431468902152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0.024549317695472486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24610.431222797837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24549.31744997931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17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</a:p>
                  </a:txBody>
                  <a:tcPr marL="72000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0.7840064899964906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0.7429117033893651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0.7840064899964906 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0.7429117033893651</a:t>
                      </a:r>
                    </a:p>
                  </a:txBody>
                  <a:tcPr marL="5966" marR="5966" marT="5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87093" y="6196786"/>
            <a:ext cx="856907" cy="669925"/>
          </a:xfrm>
        </p:spPr>
        <p:txBody>
          <a:bodyPr/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000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5" y="661811"/>
            <a:ext cx="900221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 20 лучшими признаками</a:t>
            </a:r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«Процентная» метрика:                                                Реальная метрика: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52774"/>
              </p:ext>
            </p:extLst>
          </p:nvPr>
        </p:nvGraphicFramePr>
        <p:xfrm>
          <a:off x="107505" y="1397864"/>
          <a:ext cx="4608511" cy="5219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8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3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</a:t>
                      </a:r>
                      <a:r>
                        <a:rPr lang="ru-RU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признаки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evaluate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on test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0.9437838120801062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0.6746011199782709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58.91061170021723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86.51500086515001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0.020910652060730547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0.11837296168255534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0.18533680580605616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1.0145845986876194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0.010380332952895113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0.16994670140394957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0.0010000000100000002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0.9437838120801062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0.6746010793978019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33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важные признаки</a:t>
                      </a:r>
                    </a:p>
                  </a:txBody>
                  <a:tcPr marL="36000" marR="36000" marT="9525" marB="0" anchor="b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0.8501487198178582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0.6749270463010867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86.65059904235594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82.83738220932621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0.06881900594477049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0.14490444134306338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0.49403843701536737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1.0135707748819847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0.18680543464586213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0.34461474551005294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0.0010000000100000002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80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0.8501487198178582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0.6749262343158452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C02B4E6E-BD8D-4E61-8F1F-6BAEB312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33100"/>
              </p:ext>
            </p:extLst>
          </p:nvPr>
        </p:nvGraphicFramePr>
        <p:xfrm>
          <a:off x="4789240" y="1381890"/>
          <a:ext cx="4247255" cy="5235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7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582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</a:t>
                      </a:r>
                      <a:r>
                        <a:rPr lang="ru-RU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признаки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evaluate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on test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0.9437838120801062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0.6746011199782709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58910611.11111111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86515000.0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20910.651851624025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118372.96049882572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185336802099.32007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1014584578395.9276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0.010380332952895113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0.16994670140394957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0.9437838120801062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0.6746010793978019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5823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важные признаки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Explained variance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0.8501487198178582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0.6749270463010867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86650598.17584994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82837381.38095239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68819.00525658042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144904.43989401896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494038427134.5987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1013570754610.5693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log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0.18680543464586213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0.34461474551005294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795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1000.0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5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R^2 score: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0.8501487198178582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0.6749262343158452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87093" y="6196786"/>
            <a:ext cx="856907" cy="669925"/>
          </a:xfrm>
        </p:spPr>
        <p:txBody>
          <a:bodyPr/>
          <a:lstStyle/>
          <a:p>
            <a:fld id="{301C77E6-FAD2-4185-8E81-D076D2E7D4EE}" type="slidenum">
              <a:rPr lang="ru-RU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</a:p>
        </p:txBody>
      </p:sp>
      <p:pic>
        <p:nvPicPr>
          <p:cNvPr id="7" name="Graphic 6" descr="Флажок">
            <a:extLst>
              <a:ext uri="{FF2B5EF4-FFF2-40B4-BE49-F238E27FC236}">
                <a16:creationId xmlns="" xmlns:a16="http://schemas.microsoft.com/office/drawing/2014/main" id="{34A8E193-A01E-F5CD-2869-29074BF1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71" y="733647"/>
            <a:ext cx="3575884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4708" y="1052736"/>
            <a:ext cx="4147077" cy="399149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эффективной модели прогноза стоимости домов по эмпирическим данным необходимо: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базы данных, в которой все показатели приведены к единому виду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метода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дает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лучший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CatBoostRegression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-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втором месте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5000,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depth=10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8">
            <a:extLst>
              <a:ext uri="{FF2B5EF4-FFF2-40B4-BE49-F238E27FC236}">
                <a16:creationId xmlns="" xmlns:a16="http://schemas.microsoft.com/office/drawing/2014/main" id="{0512F9CB-A1A0-4043-A103-F6A4B94B69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="" xmlns:a16="http://schemas.microsoft.com/office/drawing/2014/main" id="{ADBE6588-EE16-4389-857C-86A156D49E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2">
            <a:extLst>
              <a:ext uri="{FF2B5EF4-FFF2-40B4-BE49-F238E27FC236}">
                <a16:creationId xmlns="" xmlns:a16="http://schemas.microsoft.com/office/drawing/2014/main" id="{17FD48D2-B0A7-413D-B947-AA55AC129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>
            <a:extLst>
              <a:ext uri="{FF2B5EF4-FFF2-40B4-BE49-F238E27FC236}">
                <a16:creationId xmlns="" xmlns:a16="http://schemas.microsoft.com/office/drawing/2014/main" id="{2BE668D0-D906-4EEE-B32F-8C028624B8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6">
            <a:extLst>
              <a:ext uri="{FF2B5EF4-FFF2-40B4-BE49-F238E27FC236}">
                <a16:creationId xmlns="" xmlns:a16="http://schemas.microsoft.com/office/drawing/2014/main" id="{D1DE67A3-B8F6-4CFD-A8E0-D15200F231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18">
            <a:extLst>
              <a:ext uri="{FF2B5EF4-FFF2-40B4-BE49-F238E27FC236}">
                <a16:creationId xmlns="" xmlns:a16="http://schemas.microsoft.com/office/drawing/2014/main" id="{762362DE-7747-4D8B-99FA-8E36F0B15F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7196" y="1924017"/>
            <a:ext cx="4776644" cy="30289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 прекрасный дистанционный курс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Ice cream">
            <a:extLst>
              <a:ext uri="{FF2B5EF4-FFF2-40B4-BE49-F238E27FC236}">
                <a16:creationId xmlns="" xmlns:a16="http://schemas.microsoft.com/office/drawing/2014/main" id="{559F8B11-FC1F-F09F-158B-940A8E98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74" y="1764977"/>
            <a:ext cx="3003367" cy="300336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5123E6E-F713-4254-A6BF-358CC8EC6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F690FE0-5412-4598-8AD6-769BB36E2C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B4850BB6-6709-408E-BEFD-24DC5E3C29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A03B410-983E-40D8-A4EA-2BB747CB00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2B92421-6A58-4A51-AB7D-B97EA85E30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9D092B0B-C6FB-4CDC-ABE8-5C817CAC69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6">
            <a:extLst>
              <a:ext uri="{FF2B5EF4-FFF2-40B4-BE49-F238E27FC236}">
                <a16:creationId xmlns="" xmlns:a16="http://schemas.microsoft.com/office/drawing/2014/main" id="{AD2D45C7-2E37-44FD-AC77-116CD14B9E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93" y="2"/>
            <a:ext cx="9143307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Snip Single Corner Rectangle 17">
            <a:extLst>
              <a:ext uri="{FF2B5EF4-FFF2-40B4-BE49-F238E27FC236}">
                <a16:creationId xmlns="" xmlns:a16="http://schemas.microsoft.com/office/drawing/2014/main" id="{1FF88480-2CF1-4C54-8CE3-2CA9CD9FF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400" y="5733256"/>
            <a:ext cx="6400800" cy="1133870"/>
          </a:xfrm>
        </p:spPr>
        <p:txBody>
          <a:bodyPr>
            <a:normAutofit/>
          </a:bodyPr>
          <a:lstStyle/>
          <a:p>
            <a:r>
              <a:rPr lang="ru-RU" sz="3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RU" sz="3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405" y="1024135"/>
            <a:ext cx="8352928" cy="3895328"/>
          </a:xfrm>
        </p:spPr>
        <p:txBody>
          <a:bodyPr>
            <a:noAutofit/>
          </a:bodyPr>
          <a:lstStyle/>
          <a:p>
            <a:pPr marL="561975" lvl="2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полного комплекса работ по разведочному анализу и чистке исходных данных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EDA)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1975" lvl="2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работ  по предварительной обработке данных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975" lvl="2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влияния признаков на разные модели прогноза, при необходимости, создание новых, и/или преобразование признаков, используя методы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1975" lvl="2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экспериментальных расчетов  по выбору моделей и подбор подходящих признаков для прогноза.</a:t>
            </a:r>
          </a:p>
          <a:p>
            <a:pPr marL="561975" lvl="2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проекта.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16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4867" cy="58938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A98851-618A-43B7-BF57-BE018B67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" y="771533"/>
            <a:ext cx="8413282" cy="29591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4C5480C-5684-4703-B35C-FBAA283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9" y="3833225"/>
            <a:ext cx="5313028" cy="295912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41B2DBFD-FC2F-4971-8B40-0FF23C8BB9BD}"/>
              </a:ext>
            </a:extLst>
          </p:cNvPr>
          <p:cNvSpPr txBox="1">
            <a:spLocks/>
          </p:cNvSpPr>
          <p:nvPr/>
        </p:nvSpPr>
        <p:spPr>
          <a:xfrm>
            <a:off x="5720440" y="3933056"/>
            <a:ext cx="2171894" cy="2237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модели пакета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="" xmlns:a16="http://schemas.microsoft.com/office/drawing/2014/main" id="{D6F819BF-BEC4-454B-82CF-C7F1926407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4737" y="430277"/>
            <a:ext cx="2846104" cy="885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</a:t>
            </a:r>
            <a:r>
              <a:rPr lang="en-US" sz="2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1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базой</a:t>
            </a:r>
            <a:r>
              <a:rPr lang="en-US" sz="2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en-US" sz="21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9" name="Snip Diagonal Corner Rectangle 21">
            <a:extLst>
              <a:ext uri="{FF2B5EF4-FFF2-40B4-BE49-F238E27FC236}">
                <a16:creationId xmlns="" xmlns:a16="http://schemas.microsoft.com/office/drawing/2014/main" id="{79D5C3D0-88DD-405B-A549-4B5C3712E1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159" y="641648"/>
            <a:ext cx="4931622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0636906E-5D38-4E14-84B2-CDCFE1726D9D}"/>
              </a:ext>
            </a:extLst>
          </p:cNvPr>
          <p:cNvSpPr txBox="1">
            <a:spLocks/>
          </p:cNvSpPr>
          <p:nvPr/>
        </p:nvSpPr>
        <p:spPr>
          <a:xfrm>
            <a:off x="5555087" y="1676400"/>
            <a:ext cx="3478607" cy="3639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 fontAlgn="base"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b="1" i="1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</a:t>
            </a:r>
            <a:r>
              <a:rPr lang="en-US" sz="2000" b="1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000" b="1" i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 defTabSz="457200" fontAlgn="base"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377185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entries,  0 to 377184</a:t>
            </a:r>
          </a:p>
          <a:p>
            <a:pPr marL="0" indent="0" defTabSz="457200" fontAlgn="base"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columns (total 18 columns) </a:t>
            </a:r>
            <a:endParaRPr lang="ru-RU" sz="2000" dirty="0">
              <a:solidFill>
                <a:srgbClr val="0F49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 fontAlgn="base"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object(18) </a:t>
            </a:r>
            <a:endParaRPr lang="ru-RU" sz="2000" dirty="0">
              <a:solidFill>
                <a:srgbClr val="0F49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 fontAlgn="base"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rgbClr val="0F49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51.8+ MB</a:t>
            </a:r>
          </a:p>
        </p:txBody>
      </p:sp>
      <p:grpSp>
        <p:nvGrpSpPr>
          <p:cNvPr id="40" name="Group 30">
            <a:extLst>
              <a:ext uri="{FF2B5EF4-FFF2-40B4-BE49-F238E27FC236}">
                <a16:creationId xmlns="" xmlns:a16="http://schemas.microsoft.com/office/drawing/2014/main" id="{B29E1950-A366-48B7-8DAB-726C0DE580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24123CD-2156-4134-A3FB-C82036B5FA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282DAEA8-4DC7-4972-8972-06976C61D5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C33B16A3-1C35-4E6B-88DA-2A2550F941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106381D1-240B-4A28-88D3-6ACC575DCF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C8CFC7B-B818-47F0-AE87-6B34B07D14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5E525C10-AF35-4257-B5D8-C009450E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66645"/>
              </p:ext>
            </p:extLst>
          </p:nvPr>
        </p:nvGraphicFramePr>
        <p:xfrm>
          <a:off x="603684" y="1102312"/>
          <a:ext cx="4760404" cy="4414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4201">
                  <a:extLst>
                    <a:ext uri="{9D8B030D-6E8A-4147-A177-3AD203B41FA5}">
                      <a16:colId xmlns="" xmlns:a16="http://schemas.microsoft.com/office/drawing/2014/main" val="2063165119"/>
                    </a:ext>
                  </a:extLst>
                </a:gridCol>
                <a:gridCol w="1163836">
                  <a:extLst>
                    <a:ext uri="{9D8B030D-6E8A-4147-A177-3AD203B41FA5}">
                      <a16:colId xmlns="" xmlns:a16="http://schemas.microsoft.com/office/drawing/2014/main" val="4252192607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687593158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86664249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4162709746"/>
                    </a:ext>
                  </a:extLst>
                </a:gridCol>
                <a:gridCol w="1008111">
                  <a:extLst>
                    <a:ext uri="{9D8B030D-6E8A-4147-A177-3AD203B41FA5}">
                      <a16:colId xmlns="" xmlns:a16="http://schemas.microsoft.com/office/drawing/2014/main" val="3602821615"/>
                    </a:ext>
                  </a:extLst>
                </a:gridCol>
              </a:tblGrid>
              <a:tr h="3869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       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  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Dtype 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отсутствующих данных 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2663342827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337 267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10,58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1086115868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pool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4 181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98,89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920078122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propertyType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342 452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9,21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1862600256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377 183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865070482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baths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270 847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28,19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52890558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homeFacts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377 185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998072078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fireplace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103 115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72,66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477540891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377 151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4155806191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schools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377 185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430429141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sqft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336 608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10,76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2820305577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zipcode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377 185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125914926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beds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285 903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24,20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4147368996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377 185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7957219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stories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226 470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39,96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4244639572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mls-id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24 942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93,39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597721047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PrivatePool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40 311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89,31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1843668777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MlsId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310 305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17,73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1681787806"/>
                  </a:ext>
                </a:extLst>
              </a:tr>
              <a:tr h="21700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74 704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non-null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0,66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0" marR="5910" marT="5910" marB="0" anchor="ctr"/>
                </a:tc>
                <a:extLst>
                  <a:ext uri="{0D108BD9-81ED-4DB2-BD59-A6C34878D82A}">
                    <a16:rowId xmlns="" xmlns:a16="http://schemas.microsoft.com/office/drawing/2014/main" val="3577525065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09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2515" y="34076"/>
            <a:ext cx="8229600" cy="720000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629308"/>
            <a:ext cx="4320000" cy="1584176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 пустые строки: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data.target.isna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()].index,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data.reset_index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(drop=True)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07E3C1CC-3907-4101-9A31-843E4561E04C}"/>
              </a:ext>
            </a:extLst>
          </p:cNvPr>
          <p:cNvSpPr txBox="1">
            <a:spLocks/>
          </p:cNvSpPr>
          <p:nvPr/>
        </p:nvSpPr>
        <p:spPr>
          <a:xfrm>
            <a:off x="4572000" y="1629308"/>
            <a:ext cx="4320000" cy="1728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Удаляем признаки: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cols_drop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['street', 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 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-id', 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MlsId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cols_drop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axis=1,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61B06F44-042D-439A-A297-D3B537D3157E}"/>
              </a:ext>
            </a:extLst>
          </p:cNvPr>
          <p:cNvSpPr txBox="1">
            <a:spLocks/>
          </p:cNvSpPr>
          <p:nvPr/>
        </p:nvSpPr>
        <p:spPr>
          <a:xfrm>
            <a:off x="1259632" y="3973224"/>
            <a:ext cx="5688632" cy="1742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 базе данных осталось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374 704  из 377 185  строк и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из 18 столбцов, соответственно.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1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000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«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008" y="1124744"/>
            <a:ext cx="4159585" cy="30407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признак содержал 1229 разновидности строк. </a:t>
            </a:r>
          </a:p>
          <a:p>
            <a:pPr marL="0" indent="0" algn="ctr"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с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и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'lot/land' 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признака '</a:t>
            </a:r>
            <a:r>
              <a:rPr lang="ru-RU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удаляем, так как нам необходимо оценить недвижимость, соответственно земельные участки нас не интересуют.</a:t>
            </a:r>
          </a:p>
          <a:p>
            <a:pPr marL="0" indent="0" algn="ctr"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Такими оказались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477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строк, которые мы удалили: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ind_land_drop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df.reset_index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(drop=True)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удаления в базе осталось </a:t>
            </a:r>
            <a:r>
              <a:rPr lang="ru-RU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343 227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строк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D61D456A-978B-4A7D-BBDD-71BC75E783E1}"/>
              </a:ext>
            </a:extLst>
          </p:cNvPr>
          <p:cNvSpPr txBox="1">
            <a:spLocks/>
          </p:cNvSpPr>
          <p:nvPr/>
        </p:nvSpPr>
        <p:spPr>
          <a:xfrm>
            <a:off x="109487" y="4581128"/>
            <a:ext cx="4474593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признаке оказалось много сведений об этажности жилищ, относящихся к признаку '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stories'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Property_story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  x if -1!=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x.find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('story') else 'no')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AEA2BAF-3532-4CC8-BBD1-EB244EFBC4CE}"/>
              </a:ext>
            </a:extLst>
          </p:cNvPr>
          <p:cNvSpPr txBox="1">
            <a:spLocks/>
          </p:cNvSpPr>
          <p:nvPr/>
        </p:nvSpPr>
        <p:spPr>
          <a:xfrm>
            <a:off x="4669408" y="986627"/>
            <a:ext cx="4268757" cy="5600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Оставляем сведения, относящиеся только к этажности  и записываем в признак '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story(x):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x.split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(',')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 = ''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s[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].find('story')!=-1: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 = s[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se.strip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ind_story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'stories'] =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Property_story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ind_story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].apply(story)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Очищаем от слов, относящихся к типам домов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записываем в признак '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stories‘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del_str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['/ranch', 'manufactured', 'coastal', 'traditional', 'condo']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del_substr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del_str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x.replace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del_str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'').strip()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ind_story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'stories']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['stories'][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ind_story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].apply(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del_substr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406" y="630415"/>
            <a:ext cx="3192686" cy="4176463"/>
          </a:xfrm>
        </p:spPr>
        <p:txBody>
          <a:bodyPr>
            <a:noAutofit/>
          </a:bodyPr>
          <a:lstStyle/>
          <a:p>
            <a:pPr marL="3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жаргонные сокращения, для исправления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farms/ranches' - 1-2 story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ферма/ранчо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4 floors == 3 story '4+ floors'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home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prefab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manufactured home (house) = mobile | prefab | modular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transitional - 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домашний стиль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mo2 le - mobile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mo2le - mobile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'ca2 n' - cabin</a:t>
            </a:r>
          </a:p>
          <a:p>
            <a:pPr marL="36000" indent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midcentury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2A594519-2F8E-49DC-8945-3973851C1349}"/>
              </a:ext>
            </a:extLst>
          </p:cNvPr>
          <p:cNvSpPr txBox="1">
            <a:spLocks/>
          </p:cNvSpPr>
          <p:nvPr/>
        </p:nvSpPr>
        <p:spPr>
          <a:xfrm>
            <a:off x="3727971" y="779716"/>
            <a:ext cx="525658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 полях признака '</a:t>
            </a:r>
            <a:r>
              <a:rPr lang="ru-RU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оставляем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домов, жилищ: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= ['one', 'two', '2-', 'stories', '1 1/2', 'tri-', 'single family',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singlefamilyresidence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'townhome',   'bi', 'bi-', 'multi family',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'hi-', 'high ', 'condominium',  '4 plex', 'other', 'ca2 n', 'cape cod',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'mid century', 'mid-century',  'mo2 le', 'mo2le', ' / ','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'co-op', 'coop',  'modernist', 'key west', 'farm house',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'queen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 -level', 'floors', 'mobile home', 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/mobile',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'less than 4 story', 'historic/older', 'quad']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= ['1', '2', '2 ', 'story',  '1.5', '3 ', 'single-family',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'single-family', 'townhouse',  '2 ', '2 ',  'multi-family',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'high-', 'high-', 'condo',  '4-plex', 'other style', 'cabin', 'cape',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'midcentury', 'midcentury', 'mobile', 'mobile', '/', 'manufactured',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'cooperative', 'cooperative',  'modern', 'elevated', 'farmhouse',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victorian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 level',  'story', 'manufactured', 'manufactured',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'3 story', 'historical', '4']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range(0,len(new)):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'].apply(lambda x: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x.replace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(old[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new[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82E3C5ED-9E1E-4858-B5F1-E1FFCF9A9EDD}"/>
              </a:ext>
            </a:extLst>
          </p:cNvPr>
          <p:cNvSpPr txBox="1">
            <a:spLocks/>
          </p:cNvSpPr>
          <p:nvPr/>
        </p:nvSpPr>
        <p:spPr>
          <a:xfrm>
            <a:off x="159445" y="4725144"/>
            <a:ext cx="353020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категории из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1229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целью уменьшения числа категорий, выберем топ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топ 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типов стилей домов.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B3F9E4-0F78-4FD7-BB22-0AA447A5E36D}"/>
              </a:ext>
            </a:extLst>
          </p:cNvPr>
          <p:cNvSpPr txBox="1"/>
          <p:nvPr/>
        </p:nvSpPr>
        <p:spPr>
          <a:xfrm>
            <a:off x="-84459" y="5729629"/>
            <a:ext cx="3744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сведений, относящихся к этажности и перезапись в признак '</a:t>
            </a:r>
            <a:r>
              <a:rPr lang="ru-RU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признака 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Property_story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DDD4902F-ACF2-4573-8309-C9674667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46"/>
            <a:ext cx="8229600" cy="72000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«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5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07" y="0"/>
            <a:ext cx="8229600" cy="720000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Новый признак «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124744"/>
            <a:ext cx="8229601" cy="1728192"/>
          </a:xfrm>
        </p:spPr>
        <p:txBody>
          <a:bodyPr>
            <a:noAutofit/>
          </a:bodyPr>
          <a:lstStyle/>
          <a:p>
            <a:pPr marL="0" lvl="4" indent="0" algn="ctr">
              <a:buNone/>
            </a:pPr>
            <a:r>
              <a:rPr lang="ru-RU" sz="1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356 видов строк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['1.0', '2.0', '1', '2', '3.0', '0.0', 'One', '1 story', '0', '3', '2 story', '9.0', '2.00', 'Two', '4.0', '2 Story', '1 Story', '1.00', '4', '3+', '6.0', '1.50', '5.0', 'Three Or More', '3.00', '9', 'One Story', 'Townhouse', '7.0', 'Ranch/1 Story', '6', 'Two Story or More', '8.0', 'Multi/Split',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 Stories', '1.5', '2.0000', '3 Story', '2 Level, Site Built',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ru-RU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Пустых строк – 113 217 из 343 227</a:t>
            </a:r>
            <a:r>
              <a:rPr lang="ru-RU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40DF7401-E060-430F-AFC3-446CAC2C50F9}"/>
              </a:ext>
            </a:extLst>
          </p:cNvPr>
          <p:cNvSpPr txBox="1">
            <a:spLocks/>
          </p:cNvSpPr>
          <p:nvPr/>
        </p:nvSpPr>
        <p:spPr>
          <a:xfrm>
            <a:off x="1331640" y="3140968"/>
            <a:ext cx="6120680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некоторых случаях приведен только тип жилища, попытаемся установить этажность следующим образом: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привлечением поочередно содержимого признака '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данным '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townhouse', 'condominium', 'traditional'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'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Contemporary‘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определим,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какая этажность соответствует чаще (максимум) в признаке '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stories'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исходном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'Townhouse', 'Condominium', 'Traditional', 'Contemporary'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data['stories'][data['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propertyType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']=='Townhouse'].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().index[0]</a:t>
            </a:r>
            <a:endParaRPr lang="ru-RU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Сектор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Words>3315</Words>
  <Application>Microsoft Office PowerPoint</Application>
  <PresentationFormat>Экран (4:3)</PresentationFormat>
  <Paragraphs>800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</vt:lpstr>
      <vt:lpstr>Wingdings 3</vt:lpstr>
      <vt:lpstr>Сектор</vt:lpstr>
      <vt:lpstr>Презентация PowerPoint</vt:lpstr>
      <vt:lpstr>Цель</vt:lpstr>
      <vt:lpstr>Задачи проекта</vt:lpstr>
      <vt:lpstr>Exploratory Data Analysis</vt:lpstr>
      <vt:lpstr>знакомство с базой данных</vt:lpstr>
      <vt:lpstr>EDA. Начало</vt:lpstr>
      <vt:lpstr>EDA. Признак «propertyType»</vt:lpstr>
      <vt:lpstr>EDA. Признак «propertyType»</vt:lpstr>
      <vt:lpstr>EDA. Новый признак «stories»</vt:lpstr>
      <vt:lpstr>EDA.Признак «homeFacts»</vt:lpstr>
      <vt:lpstr>EDA.Признак «homeFacts»</vt:lpstr>
      <vt:lpstr>EDA. Year built и Remodeled year </vt:lpstr>
      <vt:lpstr>EDA. Year built и Remodeled year </vt:lpstr>
      <vt:lpstr>EDA.Другие признаки homeFacts</vt:lpstr>
      <vt:lpstr>EDA. private pool и PrivatePool</vt:lpstr>
      <vt:lpstr>EDA. «State» и «city»</vt:lpstr>
      <vt:lpstr>результат EDA</vt:lpstr>
      <vt:lpstr>DP. Числовые признаки</vt:lpstr>
      <vt:lpstr>Презентация PowerPoint</vt:lpstr>
      <vt:lpstr>Презентация PowerPoint</vt:lpstr>
      <vt:lpstr>База данных для моделЕй</vt:lpstr>
      <vt:lpstr>Подготовка к экспериментам</vt:lpstr>
      <vt:lpstr>Модели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резюме</vt:lpstr>
      <vt:lpstr>Благодарю за внимание   и за прекрасный дистанционный курс!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AULHAD</dc:creator>
  <cp:lastModifiedBy>Учетная запись Майкрософт</cp:lastModifiedBy>
  <cp:revision>252</cp:revision>
  <dcterms:created xsi:type="dcterms:W3CDTF">2022-04-24T18:00:11Z</dcterms:created>
  <dcterms:modified xsi:type="dcterms:W3CDTF">2022-04-30T08:07:28Z</dcterms:modified>
</cp:coreProperties>
</file>