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ctiveX/activeX1.xml" ContentType="application/vnd.ms-office.activeX+xml"/>
  <Override PartName="/ppt/notesSlides/notesSlide5.xml" ContentType="application/vnd.openxmlformats-officedocument.presentationml.notesSlide+xml"/>
  <Override PartName="/ppt/activeX/activeX2.xml" ContentType="application/vnd.ms-office.activeX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notesSlides/notesSlide10.xml" ContentType="application/vnd.openxmlformats-officedocument.presentationml.notesSlide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notesSlides/notesSlide11.xml" ContentType="application/vnd.openxmlformats-officedocument.presentationml.notesSlide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ctiveX/activeX18.xml" ContentType="application/vnd.ms-office.activeX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ctiveX/activeX19.xml" ContentType="application/vnd.ms-office.activeX+xml"/>
  <Override PartName="/ppt/activeX/activeX20.xml" ContentType="application/vnd.ms-office.activeX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activeX/activeX21.xml" ContentType="application/vnd.ms-office.activeX+xml"/>
  <Override PartName="/ppt/activeX/activeX2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2" r:id="rId2"/>
  </p:sldMasterIdLst>
  <p:notesMasterIdLst>
    <p:notesMasterId r:id="rId67"/>
  </p:notesMasterIdLst>
  <p:sldIdLst>
    <p:sldId id="465" r:id="rId3"/>
    <p:sldId id="450" r:id="rId4"/>
    <p:sldId id="453" r:id="rId5"/>
    <p:sldId id="374" r:id="rId6"/>
    <p:sldId id="372" r:id="rId7"/>
    <p:sldId id="373" r:id="rId8"/>
    <p:sldId id="378" r:id="rId9"/>
    <p:sldId id="379" r:id="rId10"/>
    <p:sldId id="380" r:id="rId11"/>
    <p:sldId id="434" r:id="rId12"/>
    <p:sldId id="385" r:id="rId13"/>
    <p:sldId id="382" r:id="rId14"/>
    <p:sldId id="384" r:id="rId15"/>
    <p:sldId id="435" r:id="rId16"/>
    <p:sldId id="455" r:id="rId17"/>
    <p:sldId id="454" r:id="rId18"/>
    <p:sldId id="386" r:id="rId19"/>
    <p:sldId id="451" r:id="rId20"/>
    <p:sldId id="452" r:id="rId21"/>
    <p:sldId id="392" r:id="rId22"/>
    <p:sldId id="393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58" r:id="rId31"/>
    <p:sldId id="460" r:id="rId32"/>
    <p:sldId id="461" r:id="rId33"/>
    <p:sldId id="389" r:id="rId34"/>
    <p:sldId id="403" r:id="rId35"/>
    <p:sldId id="462" r:id="rId36"/>
    <p:sldId id="406" r:id="rId37"/>
    <p:sldId id="463" r:id="rId38"/>
    <p:sldId id="407" r:id="rId39"/>
    <p:sldId id="410" r:id="rId40"/>
    <p:sldId id="408" r:id="rId41"/>
    <p:sldId id="464" r:id="rId42"/>
    <p:sldId id="411" r:id="rId43"/>
    <p:sldId id="413" r:id="rId44"/>
    <p:sldId id="412" r:id="rId45"/>
    <p:sldId id="415" r:id="rId46"/>
    <p:sldId id="419" r:id="rId47"/>
    <p:sldId id="420" r:id="rId48"/>
    <p:sldId id="421" r:id="rId49"/>
    <p:sldId id="422" r:id="rId50"/>
    <p:sldId id="423" r:id="rId51"/>
    <p:sldId id="431" r:id="rId52"/>
    <p:sldId id="436" r:id="rId53"/>
    <p:sldId id="438" r:id="rId54"/>
    <p:sldId id="439" r:id="rId55"/>
    <p:sldId id="427" r:id="rId56"/>
    <p:sldId id="448" r:id="rId57"/>
    <p:sldId id="429" r:id="rId58"/>
    <p:sldId id="418" r:id="rId59"/>
    <p:sldId id="441" r:id="rId60"/>
    <p:sldId id="442" r:id="rId61"/>
    <p:sldId id="443" r:id="rId62"/>
    <p:sldId id="444" r:id="rId63"/>
    <p:sldId id="445" r:id="rId64"/>
    <p:sldId id="446" r:id="rId65"/>
    <p:sldId id="447" r:id="rId6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6699"/>
    <a:srgbClr val="00FF00"/>
    <a:srgbClr val="0000CC"/>
    <a:srgbClr val="FF99FF"/>
    <a:srgbClr val="A1E9AD"/>
    <a:srgbClr val="002080"/>
    <a:srgbClr val="002040"/>
    <a:srgbClr val="0008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9" autoAdjust="0"/>
    <p:restoredTop sz="94364" autoAdjust="0"/>
  </p:normalViewPr>
  <p:slideViewPr>
    <p:cSldViewPr>
      <p:cViewPr varScale="1">
        <p:scale>
          <a:sx n="88" d="100"/>
          <a:sy n="88" d="100"/>
        </p:scale>
        <p:origin x="85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19.xml.rels><?xml version="1.0" encoding="UTF-8" standalone="yes"?>
<Relationships xmlns="http://schemas.openxmlformats.org/package/2006/relationships"><Relationship Id="rId1" Type="http://schemas.microsoft.com/office/2006/relationships/activeXControlBinary" Target="activeX19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20.xml.rels><?xml version="1.0" encoding="UTF-8" standalone="yes"?>
<Relationships xmlns="http://schemas.openxmlformats.org/package/2006/relationships"><Relationship Id="rId1" Type="http://schemas.microsoft.com/office/2006/relationships/activeXControlBinary" Target="activeX20.bin"/></Relationships>
</file>

<file path=ppt/activeX/_rels/activeX21.xml.rels><?xml version="1.0" encoding="UTF-8" standalone="yes"?>
<Relationships xmlns="http://schemas.openxmlformats.org/package/2006/relationships"><Relationship Id="rId1" Type="http://schemas.microsoft.com/office/2006/relationships/activeXControlBinary" Target="activeX21.bin"/></Relationships>
</file>

<file path=ppt/activeX/_rels/activeX22.xml.rels><?xml version="1.0" encoding="UTF-8" standalone="yes"?>
<Relationships xmlns="http://schemas.openxmlformats.org/package/2006/relationships"><Relationship Id="rId1" Type="http://schemas.microsoft.com/office/2006/relationships/activeXControlBinary" Target="activeX2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EEFEF1C-7B3A-416D-A2BF-4015CD6F253A}" type="datetimeFigureOut">
              <a:rPr lang="zh-CN" altLang="en-US"/>
              <a:pPr>
                <a:defRPr/>
              </a:pPr>
              <a:t>2022/9/28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DDB9C12-8065-4B43-9A63-5F66B895DA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86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97606B-A33E-4582-885C-DE53714D30DB}" type="slidenum">
              <a:rPr lang="zh-CN" altLang="en-US" smtClean="0"/>
              <a:pPr/>
              <a:t>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22134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ea typeface="楷体_GB2312" pitchFamily="49" charset="-122"/>
              </a:rPr>
              <a:t> </a:t>
            </a:r>
            <a:r>
              <a:rPr lang="zh-CN" altLang="en-US" b="1" smtClean="0">
                <a:latin typeface="宋体" panose="02010600030101010101" pitchFamily="2" charset="-122"/>
              </a:rPr>
              <a:t>无论是哪种插入方法，如果要插入建立的单线性链表的结点是</a:t>
            </a:r>
            <a:r>
              <a:rPr lang="en-US" altLang="zh-CN" b="1" smtClean="0"/>
              <a:t>n</a:t>
            </a:r>
            <a:r>
              <a:rPr lang="zh-CN" altLang="en-US" b="1" smtClean="0">
                <a:latin typeface="宋体" panose="02010600030101010101" pitchFamily="2" charset="-122"/>
              </a:rPr>
              <a:t>个，算法的时间复杂度均为</a:t>
            </a:r>
            <a:r>
              <a:rPr lang="en-US" altLang="zh-CN" b="1" smtClean="0"/>
              <a:t>O(n)</a:t>
            </a:r>
            <a:r>
              <a:rPr lang="zh-CN" altLang="en-US" b="1" smtClean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latin typeface="宋体" panose="02010600030101010101" pitchFamily="2" charset="-122"/>
              </a:rPr>
              <a:t>对于单链表，无论是哪种操作，只要涉及到钩链</a:t>
            </a:r>
            <a:r>
              <a:rPr lang="en-US" altLang="zh-CN" b="1" smtClean="0">
                <a:latin typeface="宋体" panose="02010600030101010101" pitchFamily="2" charset="-122"/>
              </a:rPr>
              <a:t>(</a:t>
            </a:r>
            <a:r>
              <a:rPr lang="zh-CN" altLang="en-US" b="1" smtClean="0">
                <a:latin typeface="宋体" panose="02010600030101010101" pitchFamily="2" charset="-122"/>
              </a:rPr>
              <a:t>或重新钩链</a:t>
            </a:r>
            <a:r>
              <a:rPr lang="en-US" altLang="zh-CN" b="1" smtClean="0">
                <a:latin typeface="宋体" panose="02010600030101010101" pitchFamily="2" charset="-122"/>
              </a:rPr>
              <a:t>)</a:t>
            </a:r>
            <a:r>
              <a:rPr lang="zh-CN" altLang="en-US" b="1" smtClean="0">
                <a:latin typeface="宋体" panose="02010600030101010101" pitchFamily="2" charset="-122"/>
              </a:rPr>
              <a:t>，如果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</a:rPr>
              <a:t>没有明确给出直接后继</a:t>
            </a:r>
            <a:r>
              <a:rPr lang="zh-CN" altLang="en-US" b="1" smtClean="0">
                <a:latin typeface="宋体" panose="02010600030101010101" pitchFamily="2" charset="-122"/>
              </a:rPr>
              <a:t>，钩链</a:t>
            </a:r>
            <a:r>
              <a:rPr lang="en-US" altLang="zh-CN" b="1" smtClean="0">
                <a:latin typeface="宋体" panose="02010600030101010101" pitchFamily="2" charset="-122"/>
              </a:rPr>
              <a:t>(</a:t>
            </a:r>
            <a:r>
              <a:rPr lang="zh-CN" altLang="en-US" b="1" smtClean="0">
                <a:latin typeface="宋体" panose="02010600030101010101" pitchFamily="2" charset="-122"/>
              </a:rPr>
              <a:t>或重新钩链</a:t>
            </a:r>
            <a:r>
              <a:rPr lang="en-US" altLang="zh-CN" b="1" smtClean="0">
                <a:latin typeface="宋体" panose="02010600030101010101" pitchFamily="2" charset="-122"/>
              </a:rPr>
              <a:t>)</a:t>
            </a:r>
            <a:r>
              <a:rPr lang="zh-CN" altLang="en-US" b="1" smtClean="0">
                <a:latin typeface="宋体" panose="02010600030101010101" pitchFamily="2" charset="-122"/>
              </a:rPr>
              <a:t>的次序必须是</a:t>
            </a:r>
            <a:r>
              <a:rPr lang="zh-CN" altLang="en-US" b="1" smtClean="0">
                <a:solidFill>
                  <a:schemeClr val="folHlink"/>
                </a:solidFill>
              </a:rPr>
              <a:t>“</a:t>
            </a:r>
            <a:r>
              <a:rPr lang="zh-CN" altLang="en-US" b="1" smtClean="0">
                <a:solidFill>
                  <a:schemeClr val="folHlink"/>
                </a:solidFill>
                <a:latin typeface="宋体" panose="02010600030101010101" pitchFamily="2" charset="-122"/>
              </a:rPr>
              <a:t>先右后左</a:t>
            </a:r>
            <a:r>
              <a:rPr lang="zh-CN" altLang="en-US" b="1" smtClean="0">
                <a:solidFill>
                  <a:schemeClr val="folHlink"/>
                </a:solidFill>
              </a:rPr>
              <a:t>”</a:t>
            </a:r>
            <a:r>
              <a:rPr lang="zh-CN" altLang="en-US" b="1" smtClean="0">
                <a:solidFill>
                  <a:schemeClr val="folHlink"/>
                </a:solidFill>
                <a:latin typeface="宋体" panose="02010600030101010101" pitchFamily="2" charset="-122"/>
              </a:rPr>
              <a:t>。</a:t>
            </a: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95A887-445C-4F78-91E4-8E8C34999F05}" type="slidenum">
              <a:rPr lang="zh-CN" altLang="en-US" smtClean="0"/>
              <a:pPr/>
              <a:t>32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54913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E25473-853E-4425-9164-3EB82CD28271}" type="slidenum">
              <a:rPr lang="zh-CN" altLang="en-US" smtClean="0"/>
              <a:pPr/>
              <a:t>37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98494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C9DDB2-2349-49B2-A6D6-5B69DFC0989E}" type="slidenum">
              <a:rPr lang="zh-CN" altLang="en-US" smtClean="0"/>
              <a:pPr/>
              <a:t>46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33856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E7070F-00C4-480C-BE02-9B1997CA6A29}" type="slidenum">
              <a:rPr lang="zh-CN" altLang="en-US" smtClean="0"/>
              <a:pPr/>
              <a:t>47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26466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5EDFD9-4D18-4825-BBB3-845943CF5B53}" type="slidenum">
              <a:rPr lang="zh-CN" altLang="en-US" smtClean="0"/>
              <a:pPr/>
              <a:t>48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46229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4934FB-B847-4B19-AE38-0FC6F3C29DDC}" type="slidenum">
              <a:rPr lang="zh-CN" altLang="en-US" smtClean="0"/>
              <a:pPr/>
              <a:t>49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15460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无论是哪种插入方法，如果要插入建立的单线性链表的结点是</a:t>
            </a:r>
            <a:r>
              <a:rPr lang="en-US" altLang="zh-CN" b="1" dirty="0" smtClean="0"/>
              <a:t>n</a:t>
            </a:r>
            <a:r>
              <a:rPr lang="zh-CN" altLang="en-US" b="1" dirty="0" smtClean="0">
                <a:latin typeface="宋体" panose="02010600030101010101" pitchFamily="2" charset="-122"/>
              </a:rPr>
              <a:t>个，算法的时间复杂度均为</a:t>
            </a:r>
            <a:r>
              <a:rPr lang="en-US" altLang="zh-CN" b="1" dirty="0" smtClean="0"/>
              <a:t>O(n)</a:t>
            </a:r>
            <a:r>
              <a:rPr lang="zh-CN" altLang="en-US" b="1" dirty="0" smtClean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宋体" panose="02010600030101010101" pitchFamily="2" charset="-122"/>
              </a:rPr>
              <a:t>对于单链表，无论是哪种操作，只要涉及到钩链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或重新钩链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，如果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没有明确给出直接后继</a:t>
            </a:r>
            <a:r>
              <a:rPr lang="zh-CN" altLang="en-US" b="1" dirty="0" smtClean="0">
                <a:latin typeface="宋体" panose="02010600030101010101" pitchFamily="2" charset="-122"/>
              </a:rPr>
              <a:t>，钩链</a:t>
            </a:r>
            <a:r>
              <a:rPr lang="en-US" altLang="zh-CN" b="1" dirty="0" smtClean="0"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latin typeface="宋体" panose="02010600030101010101" pitchFamily="2" charset="-122"/>
              </a:rPr>
              <a:t>或重新钩链</a:t>
            </a:r>
            <a:r>
              <a:rPr lang="en-US" altLang="zh-CN" b="1" dirty="0" smtClean="0">
                <a:latin typeface="宋体" panose="02010600030101010101" pitchFamily="2" charset="-122"/>
              </a:rPr>
              <a:t>)</a:t>
            </a:r>
            <a:r>
              <a:rPr lang="zh-CN" altLang="en-US" b="1" dirty="0" smtClean="0">
                <a:latin typeface="宋体" panose="02010600030101010101" pitchFamily="2" charset="-122"/>
              </a:rPr>
              <a:t>的次序必须是</a:t>
            </a:r>
            <a:r>
              <a:rPr lang="zh-CN" altLang="en-US" b="1" dirty="0" smtClean="0">
                <a:solidFill>
                  <a:schemeClr val="folHlink"/>
                </a:solidFill>
              </a:rPr>
              <a:t>“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先右后左</a:t>
            </a:r>
            <a:r>
              <a:rPr lang="zh-CN" altLang="en-US" b="1" dirty="0" smtClean="0">
                <a:solidFill>
                  <a:schemeClr val="folHlink"/>
                </a:solidFill>
              </a:rPr>
              <a:t>”</a:t>
            </a: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。</a:t>
            </a:r>
            <a:endParaRPr lang="zh-CN" altLang="en-US" dirty="0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4B196E-96D8-4434-B3AF-765916CE1FC9}" type="slidenum">
              <a:rPr lang="zh-CN" altLang="en-US" smtClean="0"/>
              <a:pPr/>
              <a:t>50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25937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B1CA7E-6A75-4C3C-B1A3-5763DF896E4C}" type="slidenum">
              <a:rPr lang="zh-CN" altLang="en-US" smtClean="0"/>
              <a:pPr/>
              <a:t>51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785217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6C7A76-B4E6-4BFB-9EDF-AFFD0C7F9C36}" type="slidenum">
              <a:rPr lang="zh-CN" altLang="en-US" smtClean="0"/>
              <a:pPr/>
              <a:t>52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9481999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57DD1E-6E20-4FBD-9E1E-B99C05E15DAB}" type="slidenum">
              <a:rPr lang="zh-CN" altLang="en-US" smtClean="0"/>
              <a:pPr/>
              <a:t>53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9127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smtClean="0"/>
              <a:t>线性表中的</a:t>
            </a:r>
            <a:r>
              <a:rPr lang="zh-CN" altLang="en-US" b="1" smtClean="0">
                <a:solidFill>
                  <a:schemeClr val="folHlink"/>
                </a:solidFill>
              </a:rPr>
              <a:t>结点</a:t>
            </a:r>
            <a:r>
              <a:rPr lang="zh-CN" altLang="en-US" b="1" smtClean="0"/>
              <a:t>可以是</a:t>
            </a:r>
            <a:r>
              <a:rPr lang="zh-CN" altLang="en-US" b="1" smtClean="0">
                <a:solidFill>
                  <a:srgbClr val="DE580E"/>
                </a:solidFill>
              </a:rPr>
              <a:t>单值元素</a:t>
            </a:r>
            <a:r>
              <a:rPr lang="en-US" altLang="zh-CN" b="1" smtClean="0"/>
              <a:t>(</a:t>
            </a:r>
            <a:r>
              <a:rPr lang="zh-CN" altLang="en-US" b="1" smtClean="0"/>
              <a:t>每个元素只有一个数据项</a:t>
            </a:r>
            <a:r>
              <a:rPr lang="en-US" altLang="zh-CN" b="1" smtClean="0"/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例</a:t>
            </a:r>
            <a:r>
              <a:rPr lang="en-US" altLang="zh-CN" smtClean="0"/>
              <a:t>1</a:t>
            </a:r>
            <a:r>
              <a:rPr lang="zh-CN" altLang="en-US" smtClean="0"/>
              <a:t>：</a:t>
            </a:r>
            <a:r>
              <a:rPr lang="en-US" altLang="zh-CN" smtClean="0"/>
              <a:t>26</a:t>
            </a:r>
            <a:r>
              <a:rPr lang="zh-CN" altLang="en-US" smtClean="0"/>
              <a:t>个英文字母组成的字母表： </a:t>
            </a:r>
            <a:r>
              <a:rPr lang="en-US" altLang="zh-CN" smtClean="0"/>
              <a:t>(A</a:t>
            </a:r>
            <a:r>
              <a:rPr lang="zh-CN" altLang="en-US" smtClean="0"/>
              <a:t>，</a:t>
            </a:r>
            <a:r>
              <a:rPr lang="en-US" altLang="zh-CN" smtClean="0"/>
              <a:t>B</a:t>
            </a:r>
            <a:r>
              <a:rPr lang="zh-CN" altLang="en-US" smtClean="0"/>
              <a:t>，</a:t>
            </a:r>
            <a:r>
              <a:rPr lang="en-US" altLang="zh-CN" smtClean="0"/>
              <a:t>C</a:t>
            </a:r>
            <a:r>
              <a:rPr lang="zh-CN" altLang="en-US" smtClean="0"/>
              <a:t>、</a:t>
            </a:r>
            <a:r>
              <a:rPr lang="en-US" altLang="zh-CN" smtClean="0"/>
              <a:t>…</a:t>
            </a:r>
            <a:r>
              <a:rPr lang="zh-CN" altLang="en-US" smtClean="0"/>
              <a:t>、</a:t>
            </a:r>
            <a:r>
              <a:rPr lang="en-US" altLang="zh-CN" smtClean="0"/>
              <a:t>Z</a:t>
            </a:r>
            <a:r>
              <a:rPr lang="zh-CN" altLang="en-US" smtClean="0"/>
              <a:t>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例</a:t>
            </a:r>
            <a:r>
              <a:rPr lang="en-US" altLang="zh-CN" smtClean="0"/>
              <a:t>2</a:t>
            </a:r>
            <a:r>
              <a:rPr lang="zh-CN" altLang="en-US" smtClean="0"/>
              <a:t>： 某校从</a:t>
            </a:r>
            <a:r>
              <a:rPr lang="en-US" altLang="zh-CN" smtClean="0"/>
              <a:t>1978</a:t>
            </a:r>
            <a:r>
              <a:rPr lang="zh-CN" altLang="en-US" smtClean="0"/>
              <a:t>年到</a:t>
            </a:r>
            <a:r>
              <a:rPr lang="en-US" altLang="zh-CN" smtClean="0"/>
              <a:t>1983</a:t>
            </a:r>
            <a:r>
              <a:rPr lang="zh-CN" altLang="en-US" smtClean="0"/>
              <a:t>年各种型号的计算机拥有量的变化情况：</a:t>
            </a:r>
            <a:r>
              <a:rPr lang="en-US" altLang="zh-CN" smtClean="0"/>
              <a:t>(6</a:t>
            </a:r>
            <a:r>
              <a:rPr lang="zh-CN" altLang="en-US" smtClean="0"/>
              <a:t>，</a:t>
            </a:r>
            <a:r>
              <a:rPr lang="en-US" altLang="zh-CN" smtClean="0"/>
              <a:t>17</a:t>
            </a:r>
            <a:r>
              <a:rPr lang="zh-CN" altLang="en-US" smtClean="0"/>
              <a:t>，</a:t>
            </a:r>
            <a:r>
              <a:rPr lang="en-US" altLang="zh-CN" smtClean="0"/>
              <a:t>28</a:t>
            </a:r>
            <a:r>
              <a:rPr lang="zh-CN" altLang="en-US" smtClean="0"/>
              <a:t>，</a:t>
            </a:r>
            <a:r>
              <a:rPr lang="en-US" altLang="zh-CN" smtClean="0"/>
              <a:t>50</a:t>
            </a:r>
            <a:r>
              <a:rPr lang="zh-CN" altLang="en-US" smtClean="0"/>
              <a:t>，</a:t>
            </a:r>
            <a:r>
              <a:rPr lang="en-US" altLang="zh-CN" smtClean="0"/>
              <a:t>92</a:t>
            </a:r>
            <a:r>
              <a:rPr lang="zh-CN" altLang="en-US" smtClean="0"/>
              <a:t>，</a:t>
            </a:r>
            <a:r>
              <a:rPr lang="en-US" altLang="zh-CN" smtClean="0"/>
              <a:t>188</a:t>
            </a:r>
            <a:r>
              <a:rPr lang="zh-CN" altLang="en-US" smtClean="0"/>
              <a:t>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例</a:t>
            </a:r>
            <a:r>
              <a:rPr lang="en-US" altLang="zh-CN" smtClean="0"/>
              <a:t>3</a:t>
            </a:r>
            <a:r>
              <a:rPr lang="zh-CN" altLang="en-US" smtClean="0"/>
              <a:t>： 一副扑克的点数    </a:t>
            </a:r>
            <a:r>
              <a:rPr lang="en-US" altLang="zh-CN" smtClean="0"/>
              <a:t>(2</a:t>
            </a:r>
            <a:r>
              <a:rPr lang="zh-CN" altLang="en-US" smtClean="0"/>
              <a:t>，</a:t>
            </a:r>
            <a:r>
              <a:rPr lang="en-US" altLang="zh-CN" smtClean="0"/>
              <a:t>3</a:t>
            </a:r>
            <a:r>
              <a:rPr lang="zh-CN" altLang="en-US" smtClean="0"/>
              <a:t>，</a:t>
            </a:r>
            <a:r>
              <a:rPr lang="en-US" altLang="zh-CN" smtClean="0"/>
              <a:t>4</a:t>
            </a:r>
            <a:r>
              <a:rPr lang="zh-CN" altLang="en-US" smtClean="0"/>
              <a:t>，</a:t>
            </a:r>
            <a:r>
              <a:rPr lang="en-US" altLang="zh-CN" smtClean="0"/>
              <a:t>…</a:t>
            </a:r>
            <a:r>
              <a:rPr lang="zh-CN" altLang="en-US" smtClean="0"/>
              <a:t>，</a:t>
            </a:r>
            <a:r>
              <a:rPr lang="en-US" altLang="zh-CN" smtClean="0"/>
              <a:t>J</a:t>
            </a:r>
            <a:r>
              <a:rPr lang="zh-CN" altLang="en-US" smtClean="0"/>
              <a:t>，</a:t>
            </a:r>
            <a:r>
              <a:rPr lang="en-US" altLang="zh-CN" smtClean="0"/>
              <a:t>Q</a:t>
            </a:r>
            <a:r>
              <a:rPr lang="zh-CN" altLang="en-US" smtClean="0"/>
              <a:t>，</a:t>
            </a:r>
            <a:r>
              <a:rPr lang="en-US" altLang="zh-CN" smtClean="0"/>
              <a:t>K</a:t>
            </a:r>
            <a:r>
              <a:rPr lang="zh-CN" altLang="en-US" smtClean="0"/>
              <a:t>，</a:t>
            </a:r>
            <a:r>
              <a:rPr lang="en-US" altLang="zh-CN" smtClean="0"/>
              <a:t>A)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线性表中的</a:t>
            </a:r>
            <a:r>
              <a:rPr lang="zh-CN" altLang="en-US" b="1" smtClean="0">
                <a:solidFill>
                  <a:schemeClr val="folHlink"/>
                </a:solidFill>
              </a:rPr>
              <a:t>结点</a:t>
            </a:r>
            <a:r>
              <a:rPr lang="zh-CN" altLang="en-US" b="1" smtClean="0"/>
              <a:t>可以是</a:t>
            </a:r>
            <a:r>
              <a:rPr lang="zh-CN" altLang="en-US" b="1" smtClean="0">
                <a:solidFill>
                  <a:srgbClr val="DE580E"/>
                </a:solidFill>
              </a:rPr>
              <a:t>记录型</a:t>
            </a:r>
            <a:r>
              <a:rPr lang="zh-CN" altLang="en-US" b="1" smtClean="0"/>
              <a:t>元素，每个元素含有多个数据项 ，每个项称为结点的一个域 。每个元素有一个可以唯一标识每个结点的</a:t>
            </a:r>
            <a:r>
              <a:rPr lang="zh-CN" altLang="en-US" b="1" smtClean="0">
                <a:solidFill>
                  <a:srgbClr val="DE580E"/>
                </a:solidFill>
              </a:rPr>
              <a:t>数据项组</a:t>
            </a:r>
            <a:r>
              <a:rPr lang="zh-CN" altLang="en-US" b="1" smtClean="0"/>
              <a:t>，称为</a:t>
            </a:r>
            <a:r>
              <a:rPr lang="zh-CN" altLang="en-US" b="1" smtClean="0">
                <a:solidFill>
                  <a:schemeClr val="folHlink"/>
                </a:solidFill>
              </a:rPr>
              <a:t>关键字</a:t>
            </a:r>
            <a:r>
              <a:rPr lang="zh-CN" altLang="en-US" b="1" smtClean="0"/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smtClean="0"/>
              <a:t>例</a:t>
            </a:r>
            <a:r>
              <a:rPr lang="en-US" altLang="zh-CN" sz="2800" smtClean="0"/>
              <a:t>4 </a:t>
            </a:r>
            <a:r>
              <a:rPr lang="zh-CN" altLang="en-US" sz="2800" smtClean="0"/>
              <a:t>： 某校</a:t>
            </a:r>
            <a:r>
              <a:rPr lang="en-US" altLang="zh-CN" sz="2800" smtClean="0"/>
              <a:t>2001</a:t>
            </a:r>
            <a:r>
              <a:rPr lang="zh-CN" altLang="en-US" sz="2800" smtClean="0"/>
              <a:t>级同学的基本情况：</a:t>
            </a:r>
            <a:r>
              <a:rPr lang="en-US" altLang="zh-CN" sz="2800" smtClean="0"/>
              <a:t>{(‘2001414101’</a:t>
            </a:r>
            <a:r>
              <a:rPr lang="zh-CN" altLang="en-US" sz="2800" smtClean="0"/>
              <a:t>，‘张里户’，‘男’，</a:t>
            </a:r>
            <a:r>
              <a:rPr lang="en-US" altLang="zh-CN" sz="2800" smtClean="0"/>
              <a:t>06/24/1983)</a:t>
            </a:r>
            <a:r>
              <a:rPr lang="zh-CN" altLang="en-US" sz="2800" smtClean="0"/>
              <a:t>， </a:t>
            </a:r>
            <a:r>
              <a:rPr lang="en-US" altLang="zh-CN" sz="2800" smtClean="0"/>
              <a:t>(‘2001414102’</a:t>
            </a:r>
            <a:r>
              <a:rPr lang="zh-CN" altLang="en-US" sz="2800" smtClean="0"/>
              <a:t>，‘张化司’，‘男’，</a:t>
            </a:r>
            <a:r>
              <a:rPr lang="en-US" altLang="zh-CN" sz="2800" smtClean="0"/>
              <a:t>08/12/1984) …</a:t>
            </a:r>
            <a:r>
              <a:rPr lang="zh-CN" altLang="en-US" sz="2800" smtClean="0"/>
              <a:t>， </a:t>
            </a:r>
            <a:r>
              <a:rPr lang="en-US" altLang="zh-CN" sz="2800" smtClean="0"/>
              <a:t>(‘2001414102’</a:t>
            </a:r>
            <a:r>
              <a:rPr lang="zh-CN" altLang="en-US" sz="2800" smtClean="0"/>
              <a:t>，‘李利辣’，‘女’，</a:t>
            </a:r>
            <a:r>
              <a:rPr lang="en-US" altLang="zh-CN" sz="2800" smtClean="0"/>
              <a:t>08/12/1984) }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8FD44F1-9650-4419-B58E-26E7B48E6C01}" type="slidenum">
              <a:rPr lang="zh-CN" altLang="en-US" smtClean="0"/>
              <a:pPr/>
              <a:t>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255986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E9D8693-A113-48F6-A514-ADBCC9428063}" type="slidenum">
              <a:rPr lang="zh-CN" altLang="en-US" smtClean="0"/>
              <a:pPr/>
              <a:t>54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9333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F84631-8C17-4D33-A1A5-9C6FEDF5D110}" type="slidenum">
              <a:rPr lang="zh-CN" altLang="en-US" smtClean="0"/>
              <a:pPr/>
              <a:t>55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05920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DFA0F5-6E7B-4957-AB4F-E26887702165}" type="slidenum">
              <a:rPr lang="zh-CN" altLang="en-US" smtClean="0"/>
              <a:pPr/>
              <a:t>56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095520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DB9C12-8065-4B43-9A63-5F66B895DAC3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741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folHlink"/>
                </a:solidFill>
              </a:rPr>
              <a:t>在具体的机器环境下</a:t>
            </a:r>
            <a:r>
              <a:rPr lang="zh-CN" altLang="en-US" b="1" smtClean="0"/>
              <a:t>：设线性表的每个元素需占用</a:t>
            </a:r>
            <a:r>
              <a:rPr lang="en-US" altLang="zh-CN" b="1" i="1" smtClean="0"/>
              <a:t>l</a:t>
            </a:r>
            <a:r>
              <a:rPr lang="zh-CN" altLang="en-US" b="1" smtClean="0"/>
              <a:t>个存储单元，以所占的第一个单元的存储地址作为数据元素的存储位置。则线性表中第</a:t>
            </a:r>
            <a:r>
              <a:rPr lang="en-US" altLang="zh-CN" b="1" smtClean="0"/>
              <a:t>i+1</a:t>
            </a:r>
            <a:r>
              <a:rPr lang="zh-CN" altLang="en-US" b="1" smtClean="0"/>
              <a:t>个数据元素的存储位置</a:t>
            </a:r>
            <a:r>
              <a:rPr lang="en-US" altLang="zh-CN" b="1" smtClean="0"/>
              <a:t>LOC(a</a:t>
            </a:r>
            <a:r>
              <a:rPr lang="en-US" altLang="zh-CN" b="1" baseline="-24000" smtClean="0"/>
              <a:t>i+1</a:t>
            </a:r>
            <a:r>
              <a:rPr lang="en-US" altLang="zh-CN" b="1" smtClean="0"/>
              <a:t>)</a:t>
            </a:r>
            <a:r>
              <a:rPr lang="zh-CN" altLang="en-US" b="1" smtClean="0"/>
              <a:t>和第</a:t>
            </a:r>
            <a:r>
              <a:rPr lang="en-US" altLang="zh-CN" b="1" smtClean="0"/>
              <a:t>i</a:t>
            </a:r>
            <a:r>
              <a:rPr lang="zh-CN" altLang="en-US" b="1" smtClean="0"/>
              <a:t>个数据元素的存储位置</a:t>
            </a:r>
            <a:r>
              <a:rPr lang="en-US" altLang="zh-CN" b="1" smtClean="0"/>
              <a:t>LOC(a</a:t>
            </a:r>
            <a:r>
              <a:rPr lang="en-US" altLang="zh-CN" b="1" baseline="-25000" smtClean="0"/>
              <a:t>i</a:t>
            </a:r>
            <a:r>
              <a:rPr lang="en-US" altLang="zh-CN" b="1" smtClean="0"/>
              <a:t>)</a:t>
            </a:r>
            <a:r>
              <a:rPr lang="zh-CN" altLang="en-US" b="1" smtClean="0"/>
              <a:t>之间满足下列关系：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              </a:t>
            </a:r>
            <a:r>
              <a:rPr lang="en-US" altLang="zh-CN" b="1" smtClean="0"/>
              <a:t>LOC(a</a:t>
            </a:r>
            <a:r>
              <a:rPr lang="en-US" altLang="zh-CN" b="1" baseline="-25000" smtClean="0"/>
              <a:t>i+1</a:t>
            </a:r>
            <a:r>
              <a:rPr lang="en-US" altLang="zh-CN" b="1" smtClean="0"/>
              <a:t>)=LOC(a</a:t>
            </a:r>
            <a:r>
              <a:rPr lang="en-US" altLang="zh-CN" b="1" baseline="-25000" smtClean="0"/>
              <a:t>i</a:t>
            </a:r>
            <a:r>
              <a:rPr lang="en-US" altLang="zh-CN" b="1" smtClean="0"/>
              <a:t>)+</a:t>
            </a:r>
            <a:r>
              <a:rPr lang="en-US" altLang="zh-CN" b="1" i="1" smtClean="0"/>
              <a:t>l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smtClean="0"/>
              <a:t>    </a:t>
            </a:r>
            <a:r>
              <a:rPr lang="zh-CN" altLang="en-US" b="1" smtClean="0"/>
              <a:t>线性表的第</a:t>
            </a:r>
            <a:r>
              <a:rPr lang="en-US" altLang="zh-CN" b="1" smtClean="0"/>
              <a:t>i</a:t>
            </a:r>
            <a:r>
              <a:rPr lang="zh-CN" altLang="en-US" b="1" smtClean="0"/>
              <a:t>个数据元素</a:t>
            </a:r>
            <a:r>
              <a:rPr lang="en-US" altLang="zh-CN" b="1" smtClean="0"/>
              <a:t>a</a:t>
            </a:r>
            <a:r>
              <a:rPr lang="en-US" altLang="zh-CN" b="1" baseline="-25000" smtClean="0"/>
              <a:t>i</a:t>
            </a:r>
            <a:r>
              <a:rPr lang="zh-CN" altLang="en-US" b="1" smtClean="0"/>
              <a:t>的存储位置为：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smtClean="0"/>
              <a:t>              </a:t>
            </a:r>
            <a:r>
              <a:rPr lang="en-US" altLang="zh-CN" b="1" smtClean="0"/>
              <a:t>LOC(a</a:t>
            </a:r>
            <a:r>
              <a:rPr lang="en-US" altLang="zh-CN" b="1" baseline="-25000" smtClean="0"/>
              <a:t>i</a:t>
            </a:r>
            <a:r>
              <a:rPr lang="en-US" altLang="zh-CN" b="1" smtClean="0"/>
              <a:t>)=LOC(a</a:t>
            </a:r>
            <a:r>
              <a:rPr lang="en-US" altLang="zh-CN" b="1" baseline="-25000" smtClean="0"/>
              <a:t>1</a:t>
            </a:r>
            <a:r>
              <a:rPr lang="en-US" altLang="zh-CN" b="1" smtClean="0"/>
              <a:t>)+(i-1)*</a:t>
            </a:r>
            <a:r>
              <a:rPr lang="en-US" altLang="zh-CN" b="1" i="1" smtClean="0"/>
              <a:t>l</a:t>
            </a:r>
            <a:r>
              <a:rPr lang="en-US" altLang="zh-CN" sz="1100" b="1" smtClean="0"/>
              <a:t>     </a:t>
            </a: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D2C5C4-D914-403A-8393-2BCBC5C69E03}" type="slidenum">
              <a:rPr lang="zh-CN" altLang="en-US" smtClean="0"/>
              <a:pPr/>
              <a:t>8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2929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000" b="1" dirty="0" smtClean="0"/>
              <a:t>链表结点 </a:t>
            </a:r>
            <a:r>
              <a:rPr lang="en-US" altLang="zh-CN" sz="2000" dirty="0" smtClean="0"/>
              <a:t>= </a:t>
            </a:r>
            <a:r>
              <a:rPr lang="zh-CN" altLang="en-US" sz="2000" b="1" dirty="0" smtClean="0"/>
              <a:t>数据域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>
                <a:solidFill>
                  <a:srgbClr val="0000CC"/>
                </a:solidFill>
              </a:rPr>
              <a:t>data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+</a:t>
            </a:r>
            <a:r>
              <a:rPr lang="zh-CN" altLang="en-US" sz="2000" dirty="0" smtClean="0"/>
              <a:t> </a:t>
            </a:r>
            <a:r>
              <a:rPr lang="zh-CN" altLang="en-US" sz="2000" b="1" dirty="0" smtClean="0"/>
              <a:t>指针域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prior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en-US" altLang="zh-CN" sz="2000" i="1" dirty="0" smtClean="0">
                <a:solidFill>
                  <a:srgbClr val="FF00FF"/>
                </a:solidFill>
              </a:rPr>
              <a:t>next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000" b="1" dirty="0" smtClean="0"/>
              <a:t>数据域 </a:t>
            </a:r>
            <a:r>
              <a:rPr lang="en-US" altLang="zh-CN" sz="2000" dirty="0" smtClean="0">
                <a:solidFill>
                  <a:srgbClr val="0000CC"/>
                </a:solidFill>
              </a:rPr>
              <a:t>data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存放结点的值</a:t>
            </a:r>
            <a:r>
              <a:rPr lang="en-US" altLang="zh-CN" sz="2000" dirty="0" smtClean="0"/>
              <a:t>;</a:t>
            </a:r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1800" b="1" dirty="0" smtClean="0"/>
              <a:t>指针域 </a:t>
            </a:r>
            <a:r>
              <a:rPr lang="en-US" altLang="zh-CN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prior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800" dirty="0" smtClean="0"/>
              <a:t>&amp;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rgbClr val="FF00FF"/>
                </a:solidFill>
              </a:rPr>
              <a:t>next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存放结点的直接（前趋</a:t>
            </a:r>
            <a:r>
              <a:rPr lang="en-US" altLang="zh-CN" sz="2000" dirty="0" smtClean="0"/>
              <a:t>&amp;</a:t>
            </a:r>
            <a:r>
              <a:rPr lang="zh-CN" altLang="en-US" sz="2000" dirty="0" smtClean="0"/>
              <a:t>后继）的地址</a:t>
            </a:r>
            <a:r>
              <a:rPr lang="en-US" altLang="zh-CN" sz="2000" dirty="0" smtClean="0"/>
              <a:t>;</a:t>
            </a:r>
          </a:p>
          <a:p>
            <a:pPr lvl="2" eaLnBrk="1" hangingPunct="1">
              <a:lnSpc>
                <a:spcPct val="150000"/>
              </a:lnSpc>
              <a:spcBef>
                <a:spcPts val="600"/>
              </a:spcBef>
              <a:defRPr/>
            </a:pP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 smtClean="0"/>
              <a:t>链表的</a:t>
            </a:r>
            <a:r>
              <a:rPr lang="zh-CN" altLang="en-US" sz="2400" b="1" dirty="0" smtClean="0"/>
              <a:t>分类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914400" lvl="1" indent="-457200" eaLnBrk="1" hangingPunct="1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zh-CN" altLang="en-US" sz="2400" u="sng" dirty="0" smtClean="0"/>
              <a:t>每一个结点</a:t>
            </a:r>
            <a:r>
              <a:rPr lang="zh-CN" altLang="en-US" sz="2400" u="sng" dirty="0" smtClean="0">
                <a:solidFill>
                  <a:schemeClr val="accent6"/>
                </a:solidFill>
              </a:rPr>
              <a:t>只包含</a:t>
            </a:r>
            <a:r>
              <a:rPr lang="zh-CN" altLang="en-US" sz="2400" u="sng" dirty="0" smtClean="0"/>
              <a:t> </a:t>
            </a:r>
            <a:r>
              <a:rPr lang="en-US" altLang="zh-CN" sz="2400" u="sng" dirty="0" smtClean="0"/>
              <a:t>1</a:t>
            </a:r>
            <a:r>
              <a:rPr lang="zh-CN" altLang="en-US" sz="2400" u="sng" dirty="0" smtClean="0"/>
              <a:t>个指针域</a:t>
            </a:r>
            <a:r>
              <a:rPr lang="zh-CN" altLang="en-US" sz="2400" dirty="0" smtClean="0"/>
              <a:t>（</a:t>
            </a:r>
            <a:r>
              <a:rPr lang="zh-CN" altLang="en-US" sz="2000" i="1" dirty="0" smtClean="0"/>
              <a:t>指向其直接后继的指针域</a:t>
            </a:r>
            <a:r>
              <a:rPr lang="en-US" altLang="zh-CN" sz="2000" i="1" dirty="0" smtClean="0">
                <a:solidFill>
                  <a:srgbClr val="FF00FF"/>
                </a:solidFill>
              </a:rPr>
              <a:t>next</a:t>
            </a:r>
            <a:r>
              <a:rPr lang="en-US" altLang="zh-CN" sz="2000" i="1" dirty="0" smtClean="0"/>
              <a:t> </a:t>
            </a:r>
            <a:r>
              <a:rPr lang="zh-CN" altLang="en-US" sz="2400" dirty="0" smtClean="0"/>
              <a:t>）链表，称为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2" eaLnBrk="1" hangingPunct="1">
              <a:spcBef>
                <a:spcPts val="600"/>
              </a:spcBef>
              <a:defRPr/>
            </a:pPr>
            <a:r>
              <a:rPr lang="zh-CN" altLang="en-US" sz="2000" b="1" dirty="0" smtClean="0"/>
              <a:t>单链表</a:t>
            </a:r>
            <a:r>
              <a:rPr lang="zh-CN" altLang="en-US" sz="2000" dirty="0" smtClean="0"/>
              <a:t>是</a:t>
            </a:r>
            <a:r>
              <a:rPr lang="zh-CN" altLang="en-US" sz="2000" u="sng" dirty="0" smtClean="0">
                <a:solidFill>
                  <a:schemeClr val="accent6"/>
                </a:solidFill>
              </a:rPr>
              <a:t>由表头唯一确定</a:t>
            </a:r>
            <a:r>
              <a:rPr lang="zh-CN" altLang="en-US" sz="2000" dirty="0" smtClean="0"/>
              <a:t>，因此单链表可以用头指针的名字来命名。</a:t>
            </a:r>
            <a:endParaRPr lang="en-US" altLang="zh-CN" sz="2000" dirty="0" smtClean="0"/>
          </a:p>
          <a:p>
            <a:pPr marL="914400" lvl="1" indent="-457200" eaLnBrk="1" hangingPunct="1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zh-CN" altLang="en-US" sz="2400" u="sng" dirty="0" smtClean="0"/>
              <a:t>每一个结点</a:t>
            </a:r>
            <a:r>
              <a:rPr lang="zh-CN" altLang="en-US" sz="2400" u="sng" dirty="0" smtClean="0">
                <a:solidFill>
                  <a:schemeClr val="accent6"/>
                </a:solidFill>
              </a:rPr>
              <a:t>包含</a:t>
            </a:r>
            <a:r>
              <a:rPr lang="zh-CN" altLang="en-US" sz="2400" u="sng" dirty="0" smtClean="0"/>
              <a:t> </a:t>
            </a:r>
            <a:r>
              <a:rPr lang="en-US" altLang="zh-CN" sz="2400" u="sng" dirty="0" smtClean="0"/>
              <a:t>2</a:t>
            </a:r>
            <a:r>
              <a:rPr lang="zh-CN" altLang="en-US" sz="2400" u="sng" dirty="0" smtClean="0"/>
              <a:t>个指针域</a:t>
            </a:r>
            <a:r>
              <a:rPr lang="zh-CN" altLang="en-US" sz="2400" dirty="0" smtClean="0"/>
              <a:t>（</a:t>
            </a:r>
            <a:r>
              <a:rPr lang="zh-CN" altLang="en-US" sz="2200" i="1" dirty="0" smtClean="0"/>
              <a:t>一个指向其</a:t>
            </a:r>
            <a:r>
              <a:rPr lang="zh-CN" altLang="en-US" sz="2200" b="1" i="1" dirty="0" smtClean="0"/>
              <a:t>直接前趋</a:t>
            </a:r>
            <a:r>
              <a:rPr lang="zh-CN" altLang="en-US" sz="2200" i="1" dirty="0" smtClean="0"/>
              <a:t>的指针域</a:t>
            </a:r>
            <a:r>
              <a:rPr lang="en-US" altLang="zh-CN" sz="2200" i="1" dirty="0" smtClean="0">
                <a:solidFill>
                  <a:srgbClr val="FF00FF"/>
                </a:solidFill>
              </a:rPr>
              <a:t>prior</a:t>
            </a:r>
            <a:r>
              <a:rPr lang="zh-CN" altLang="en-US" sz="2400" dirty="0" smtClean="0"/>
              <a:t>，</a:t>
            </a:r>
            <a:r>
              <a:rPr lang="zh-CN" altLang="en-US" sz="2200" i="1" dirty="0" smtClean="0"/>
              <a:t>一个指向其</a:t>
            </a:r>
            <a:r>
              <a:rPr lang="zh-CN" altLang="en-US" sz="2200" b="1" i="1" dirty="0" smtClean="0"/>
              <a:t>直接后继</a:t>
            </a:r>
            <a:r>
              <a:rPr lang="zh-CN" altLang="en-US" sz="2200" i="1" dirty="0" smtClean="0"/>
              <a:t>的指针域</a:t>
            </a:r>
            <a:r>
              <a:rPr lang="en-US" altLang="zh-CN" sz="2200" i="1" dirty="0" smtClean="0">
                <a:solidFill>
                  <a:srgbClr val="FF00FF"/>
                </a:solidFill>
              </a:rPr>
              <a:t>next</a:t>
            </a:r>
            <a:r>
              <a:rPr lang="zh-CN" altLang="en-US" sz="2400" dirty="0" smtClean="0"/>
              <a:t>）</a:t>
            </a:r>
            <a:r>
              <a:rPr lang="zh-CN" altLang="en-US" sz="2200" i="1" dirty="0" smtClean="0"/>
              <a:t>的链表</a:t>
            </a:r>
            <a:r>
              <a:rPr lang="zh-CN" altLang="en-US" sz="2400" dirty="0" smtClean="0"/>
              <a:t>，称为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en-US" altLang="zh-CN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链表 </a:t>
            </a:r>
            <a:r>
              <a:rPr lang="en-US" altLang="zh-CN" sz="2400" dirty="0" smtClean="0"/>
              <a:t>(Double Linked List)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AE8C814-4CFF-4CD9-ACAE-7CD005BA7294}" type="slidenum">
              <a:rPr lang="zh-CN" altLang="en-US" smtClean="0"/>
              <a:pPr/>
              <a:t>10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78537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atin typeface="宋体" panose="02010600030101010101" pitchFamily="2" charset="-122"/>
              </a:rPr>
              <a:t>结点是通过动态分配和释放来的实现</a:t>
            </a:r>
            <a:r>
              <a:rPr lang="zh-CN" altLang="en-US" b="1" dirty="0" smtClean="0"/>
              <a:t>，即需要时分配，不需要时释放。实现时是分别使用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语言提供的标准函数：</a:t>
            </a:r>
            <a:r>
              <a:rPr lang="en-US" altLang="zh-CN" b="1" dirty="0" err="1" smtClean="0"/>
              <a:t>malloc</a:t>
            </a:r>
            <a:r>
              <a:rPr lang="en-US" altLang="zh-CN" b="1" dirty="0" smtClean="0"/>
              <a:t>() 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realloc</a:t>
            </a:r>
            <a:r>
              <a:rPr lang="en-US" altLang="zh-CN" b="1" dirty="0" smtClean="0"/>
              <a:t>()</a:t>
            </a:r>
            <a:r>
              <a:rPr lang="zh-CN" altLang="en-US" b="1" dirty="0" smtClean="0"/>
              <a:t>，</a:t>
            </a:r>
            <a:r>
              <a:rPr lang="en-US" altLang="zh-CN" b="1" dirty="0" err="1" smtClean="0"/>
              <a:t>sizeof</a:t>
            </a:r>
            <a:r>
              <a:rPr lang="en-US" altLang="zh-CN" b="1" dirty="0" smtClean="0"/>
              <a:t>() 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free() </a:t>
            </a:r>
            <a:r>
              <a:rPr lang="zh-CN" altLang="en-US" b="1" dirty="0" smtClean="0"/>
              <a:t>。</a:t>
            </a:r>
          </a:p>
          <a:p>
            <a:pPr marL="171450" indent="-17145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动态分配</a:t>
            </a:r>
            <a:r>
              <a:rPr lang="zh-CN" altLang="en-US" b="1" dirty="0" smtClean="0">
                <a:latin typeface="宋体" panose="02010600030101010101" pitchFamily="2" charset="-122"/>
              </a:rPr>
              <a:t>   </a:t>
            </a:r>
            <a:r>
              <a:rPr lang="en-US" altLang="zh-CN" b="1" dirty="0" smtClean="0"/>
              <a:t>p=(</a:t>
            </a:r>
            <a:r>
              <a:rPr lang="en-US" altLang="zh-CN" b="1" dirty="0" err="1" smtClean="0"/>
              <a:t>LNode</a:t>
            </a:r>
            <a:r>
              <a:rPr lang="en-US" altLang="zh-CN" b="1" dirty="0" smtClean="0"/>
              <a:t>*)</a:t>
            </a:r>
            <a:r>
              <a:rPr lang="en-US" altLang="zh-CN" b="1" dirty="0" err="1" smtClean="0"/>
              <a:t>malloc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sizeof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LNode</a:t>
            </a:r>
            <a:r>
              <a:rPr lang="en-US" altLang="zh-CN" b="1" dirty="0" smtClean="0"/>
              <a:t>));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宋体" panose="02010600030101010101" pitchFamily="2" charset="-122"/>
              </a:rPr>
              <a:t>函数</a:t>
            </a:r>
            <a:r>
              <a:rPr lang="en-US" altLang="zh-CN" b="1" dirty="0" err="1" smtClean="0"/>
              <a:t>malloc</a:t>
            </a:r>
            <a:r>
              <a:rPr lang="zh-CN" altLang="en-US" b="1" dirty="0" smtClean="0">
                <a:latin typeface="宋体" panose="02010600030101010101" pitchFamily="2" charset="-122"/>
              </a:rPr>
              <a:t>分配了一个类型为</a:t>
            </a:r>
            <a:r>
              <a:rPr lang="en-US" altLang="zh-CN" b="1" dirty="0" err="1" smtClean="0"/>
              <a:t>LNode</a:t>
            </a:r>
            <a:r>
              <a:rPr lang="zh-CN" altLang="en-US" b="1" dirty="0" smtClean="0">
                <a:latin typeface="宋体" panose="02010600030101010101" pitchFamily="2" charset="-122"/>
              </a:rPr>
              <a:t>的结点变量的空间，并将其首地址放入指针变量</a:t>
            </a:r>
            <a:r>
              <a:rPr lang="en-US" altLang="zh-CN" b="1" dirty="0" smtClean="0"/>
              <a:t>p</a:t>
            </a:r>
            <a:r>
              <a:rPr lang="zh-CN" altLang="en-US" b="1" dirty="0" smtClean="0">
                <a:latin typeface="宋体" panose="02010600030101010101" pitchFamily="2" charset="-122"/>
              </a:rPr>
              <a:t>中。</a:t>
            </a:r>
          </a:p>
          <a:p>
            <a:pPr marL="171450" indent="-17145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动态释放</a:t>
            </a:r>
            <a:r>
              <a:rPr lang="zh-CN" altLang="en-US" b="1" dirty="0" smtClean="0">
                <a:latin typeface="宋体" panose="02010600030101010101" pitchFamily="2" charset="-122"/>
              </a:rPr>
              <a:t>  </a:t>
            </a:r>
            <a:r>
              <a:rPr lang="en-US" altLang="zh-CN" b="1" dirty="0" smtClean="0"/>
              <a:t>free(p) ;</a:t>
            </a:r>
          </a:p>
          <a:p>
            <a:pPr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b="1" dirty="0" smtClean="0">
                <a:latin typeface="宋体" panose="02010600030101010101" pitchFamily="2" charset="-122"/>
              </a:rPr>
              <a:t>系统回收由指针变量</a:t>
            </a:r>
            <a:r>
              <a:rPr lang="en-US" altLang="zh-CN" b="1" dirty="0" smtClean="0"/>
              <a:t>p</a:t>
            </a:r>
            <a:r>
              <a:rPr lang="zh-CN" altLang="en-US" b="1" dirty="0" smtClean="0">
                <a:latin typeface="宋体" panose="02010600030101010101" pitchFamily="2" charset="-122"/>
              </a:rPr>
              <a:t>所指向的内存区。</a:t>
            </a:r>
            <a:r>
              <a:rPr lang="en-US" altLang="zh-CN" b="1" dirty="0" smtClean="0"/>
              <a:t>P</a:t>
            </a:r>
            <a:r>
              <a:rPr lang="zh-CN" altLang="en-US" b="1" dirty="0" smtClean="0">
                <a:latin typeface="宋体" panose="02010600030101010101" pitchFamily="2" charset="-122"/>
              </a:rPr>
              <a:t>必须是最近一次调用</a:t>
            </a:r>
            <a:r>
              <a:rPr lang="en-US" altLang="zh-CN" b="1" dirty="0" err="1" smtClean="0"/>
              <a:t>malloc</a:t>
            </a:r>
            <a:r>
              <a:rPr lang="zh-CN" altLang="en-US" b="1" dirty="0" smtClean="0">
                <a:latin typeface="宋体" panose="02010600030101010101" pitchFamily="2" charset="-122"/>
              </a:rPr>
              <a:t>函数时的返回值。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B19127-8556-4B11-ACAD-CC8D0ABD7129}" type="slidenum">
              <a:rPr lang="zh-CN" altLang="en-US" smtClean="0"/>
              <a:pPr/>
              <a:t>11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71690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100" b="1" smtClean="0">
                <a:latin typeface="宋体" panose="02010600030101010101" pitchFamily="2" charset="-122"/>
              </a:rPr>
              <a:t>为了正确表示结点间的逻辑关系，在存储每个结点值的同时，还必须存储指示其直接后继结点的地址</a:t>
            </a:r>
            <a:r>
              <a:rPr lang="en-US" altLang="zh-CN" sz="1100" b="1" smtClean="0">
                <a:latin typeface="宋体" panose="02010600030101010101" pitchFamily="2" charset="-122"/>
              </a:rPr>
              <a:t>(</a:t>
            </a:r>
            <a:r>
              <a:rPr lang="zh-CN" altLang="en-US" sz="1100" b="1" smtClean="0">
                <a:latin typeface="宋体" panose="02010600030101010101" pitchFamily="2" charset="-122"/>
              </a:rPr>
              <a:t>或位置</a:t>
            </a:r>
            <a:r>
              <a:rPr lang="en-US" altLang="zh-CN" sz="1100" b="1" smtClean="0">
                <a:latin typeface="宋体" panose="02010600030101010101" pitchFamily="2" charset="-122"/>
              </a:rPr>
              <a:t>)</a:t>
            </a:r>
            <a:r>
              <a:rPr lang="zh-CN" altLang="en-US" sz="1100" b="1" smtClean="0">
                <a:latin typeface="宋体" panose="02010600030101010101" pitchFamily="2" charset="-122"/>
              </a:rPr>
              <a:t>，称为指针</a:t>
            </a:r>
            <a:r>
              <a:rPr lang="en-US" altLang="zh-CN" sz="1100" b="1" smtClean="0"/>
              <a:t>(pointer)</a:t>
            </a:r>
            <a:r>
              <a:rPr lang="zh-CN" altLang="en-US" sz="1100" b="1" smtClean="0">
                <a:latin typeface="宋体" panose="02010600030101010101" pitchFamily="2" charset="-122"/>
              </a:rPr>
              <a:t>或链</a:t>
            </a:r>
            <a:r>
              <a:rPr lang="en-US" altLang="zh-CN" sz="1100" b="1" smtClean="0"/>
              <a:t>(link)</a:t>
            </a:r>
            <a:r>
              <a:rPr lang="zh-CN" altLang="en-US" sz="1100" b="1" smtClean="0">
                <a:latin typeface="宋体" panose="02010600030101010101" pitchFamily="2" charset="-122"/>
              </a:rPr>
              <a:t>，这两部分组成了链表中的结点结构。</a:t>
            </a:r>
            <a:endParaRPr lang="en-US" altLang="zh-CN" sz="1100" b="1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100" b="1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100" b="1" smtClean="0">
                <a:latin typeface="宋体" panose="02010600030101010101" pitchFamily="2" charset="-122"/>
              </a:rPr>
              <a:t>每一个结只包含一个指针域的链表，称为单链表。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100" b="1" smtClean="0">
                <a:latin typeface="宋体" panose="02010600030101010101" pitchFamily="2" charset="-122"/>
              </a:rPr>
              <a:t>    为操作方便，总是在链表的第一个结点之前附设一个头结点</a:t>
            </a:r>
            <a:r>
              <a:rPr lang="en-US" altLang="zh-CN" sz="1100" b="1" smtClean="0">
                <a:latin typeface="宋体" panose="02010600030101010101" pitchFamily="2" charset="-122"/>
              </a:rPr>
              <a:t>(</a:t>
            </a:r>
            <a:r>
              <a:rPr lang="zh-CN" altLang="en-US" sz="1100" b="1" smtClean="0">
                <a:latin typeface="宋体" panose="02010600030101010101" pitchFamily="2" charset="-122"/>
              </a:rPr>
              <a:t>头指针</a:t>
            </a:r>
            <a:r>
              <a:rPr lang="en-US" altLang="zh-CN" sz="1100" b="1" smtClean="0">
                <a:latin typeface="宋体" panose="02010600030101010101" pitchFamily="2" charset="-122"/>
              </a:rPr>
              <a:t>)</a:t>
            </a:r>
            <a:r>
              <a:rPr lang="en-US" altLang="zh-CN" sz="1100" b="1" smtClean="0"/>
              <a:t>head</a:t>
            </a:r>
            <a:r>
              <a:rPr lang="zh-CN" altLang="en-US" sz="1100" b="1" smtClean="0">
                <a:latin typeface="宋体" panose="02010600030101010101" pitchFamily="2" charset="-122"/>
              </a:rPr>
              <a:t>指向第一个结点。头结点的数据域可以不存储任何信息</a:t>
            </a:r>
            <a:r>
              <a:rPr lang="en-US" altLang="zh-CN" sz="1100" b="1" smtClean="0">
                <a:latin typeface="宋体" panose="02010600030101010101" pitchFamily="2" charset="-122"/>
              </a:rPr>
              <a:t>(</a:t>
            </a:r>
            <a:r>
              <a:rPr lang="zh-CN" altLang="en-US" sz="1100" b="1" smtClean="0">
                <a:latin typeface="宋体" panose="02010600030101010101" pitchFamily="2" charset="-122"/>
              </a:rPr>
              <a:t>或链表长度等信息</a:t>
            </a:r>
            <a:r>
              <a:rPr lang="en-US" altLang="zh-CN" sz="1100" b="1" smtClean="0">
                <a:latin typeface="宋体" panose="02010600030101010101" pitchFamily="2" charset="-122"/>
              </a:rPr>
              <a:t>)</a:t>
            </a:r>
            <a:r>
              <a:rPr lang="zh-CN" altLang="en-US" sz="1100" b="1" smtClean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100" b="1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851129-77F8-44FD-89CD-BF53CABE6B0E}" type="slidenum">
              <a:rPr lang="zh-CN" altLang="en-US" smtClean="0"/>
              <a:pPr/>
              <a:t>12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37654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100" b="1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8B89721-7406-47D5-90F6-4E9203746106}" type="slidenum">
              <a:rPr lang="zh-CN" altLang="en-US" smtClean="0"/>
              <a:pPr/>
              <a:t>13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16752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100" b="1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463A32-B15C-4E71-B4D6-3A1947CD7AFF}" type="slidenum">
              <a:rPr lang="zh-CN" altLang="en-US" smtClean="0"/>
              <a:pPr/>
              <a:t>14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92811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EEF72-8CAC-4DA3-BD0D-C3B80984E3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48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12AFE-EAE7-4DBD-9921-9DC8A44F20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00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457200"/>
            <a:ext cx="2047875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991225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C1C52-0C7C-4166-9FFF-686F55BB66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7558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3A453-F2DA-4EAD-B046-6B7D29D0F8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3186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DF161-FECC-4A90-9B03-4B9AB822AF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13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1pPr>
            <a:lvl2pPr marL="742950" indent="-285750">
              <a:lnSpc>
                <a:spcPct val="120000"/>
              </a:lnSpc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u"/>
              <a:defRPr/>
            </a:lvl3pPr>
            <a:lvl4pPr marL="16002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 sz="2200"/>
            </a:lvl4pPr>
            <a:lvl5pPr>
              <a:lnSpc>
                <a:spcPct val="120000"/>
              </a:lnSpc>
              <a:buClr>
                <a:srgbClr val="7030A0"/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64E96-0147-4D9B-A3D1-463B6C0C04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296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A53FE-CBDF-4703-BEF7-49E1C7D03A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697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B50F2-294A-4DF4-A4A3-CF18B616BF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75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79506-5732-492A-86CF-AB1153B2B4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9366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7"/>
            <a:ext cx="4040188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20490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980727"/>
            <a:ext cx="4041775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20490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1A9-D736-4085-87BA-005D9EF0F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9701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77341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9AA46-E80E-4BA6-8741-2749B6AFD5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66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CF388-99D9-423D-866F-C406A38EC7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40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159C5-7DB9-4438-B361-A6EF7E44EB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26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B7A4D-735B-450C-B931-E3F7694A67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58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8D1FC-3C0D-4792-9DB8-7B1F4431D0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95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D58BE-4831-4E0D-8932-6D4663A5A4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573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F2EF2-DA16-43C2-BE9D-E691D5AC01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32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FAFD7-4789-4ED8-9B6C-00EF650E64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15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4C639-48CE-4E70-9CD1-41D8313480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68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915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fld id="{63DB987A-99E3-49F4-BE86-3A8E856247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457200"/>
            <a:ext cx="7086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981075"/>
            <a:ext cx="81915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570663"/>
            <a:ext cx="6746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fld id="{633C573F-28E6-4E60-B1A1-B521063D07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277813"/>
            <a:ext cx="7086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ts val="12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p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ts val="12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u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ts val="12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ü"/>
        <a:defRPr sz="22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ts val="1200"/>
        </a:spcBef>
        <a:spcAft>
          <a:spcPct val="0"/>
        </a:spcAft>
        <a:buClr>
          <a:srgbClr val="7030A0"/>
        </a:buClr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slide" Target="slide3.xml"/><Relationship Id="rId4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wmf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7.xml"/><Relationship Id="rId7" Type="http://schemas.openxmlformats.org/officeDocument/2006/relationships/slide" Target="slide1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8.xml"/><Relationship Id="rId5" Type="http://schemas.openxmlformats.org/officeDocument/2006/relationships/slide" Target="slide57.xml"/><Relationship Id="rId10" Type="http://schemas.openxmlformats.org/officeDocument/2006/relationships/slide" Target="slide62.xml"/><Relationship Id="rId4" Type="http://schemas.openxmlformats.org/officeDocument/2006/relationships/slide" Target="slide15.xml"/><Relationship Id="rId9" Type="http://schemas.openxmlformats.org/officeDocument/2006/relationships/slide" Target="slide3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ontrol" Target="../activeX/activeX1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8.wmf"/><Relationship Id="rId4" Type="http://schemas.openxmlformats.org/officeDocument/2006/relationships/notesSlide" Target="../notesSlides/notesSlide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ontrol" Target="../activeX/activeX14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ontrol" Target="../activeX/activeX1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4.wmf"/><Relationship Id="rId4" Type="http://schemas.openxmlformats.org/officeDocument/2006/relationships/notesSlide" Target="../notesSlides/notesSlide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ontrol" Target="../activeX/activeX18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5.wmf"/><Relationship Id="rId4" Type="http://schemas.openxmlformats.org/officeDocument/2006/relationships/notesSlide" Target="../notesSlides/notesSlid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0.xml"/><Relationship Id="rId7" Type="http://schemas.openxmlformats.org/officeDocument/2006/relationships/image" Target="../media/image38.wmf"/><Relationship Id="rId2" Type="http://schemas.openxmlformats.org/officeDocument/2006/relationships/control" Target="../activeX/activeX1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7.wmf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ontrol" Target="../activeX/activeX21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4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ontrol" Target="../activeX/activeX2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5.wmf"/><Relationship Id="rId4" Type="http://schemas.openxmlformats.org/officeDocument/2006/relationships/slide" Target="slide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cslibrary.stanford.edu/105/" TargetMode="External"/><Relationship Id="rId2" Type="http://schemas.openxmlformats.org/officeDocument/2006/relationships/hyperlink" Target="https://en.m.wikipedia.org/wiki/Linked_lists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31868" y="2962689"/>
            <a:ext cx="1828800" cy="533400"/>
          </a:xfrm>
          <a:prstGeom prst="roundRect">
            <a:avLst>
              <a:gd name="adj" fmla="val 12125"/>
            </a:avLst>
          </a:prstGeom>
          <a:solidFill>
            <a:schemeClr val="accent5"/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线性表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31868" y="3962109"/>
            <a:ext cx="1828800" cy="533400"/>
          </a:xfrm>
          <a:prstGeom prst="roundRect">
            <a:avLst>
              <a:gd name="adj" fmla="val 12125"/>
            </a:avLst>
          </a:prstGeom>
          <a:solidFill>
            <a:schemeClr val="accent5"/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树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31868" y="4943942"/>
            <a:ext cx="1828800" cy="533400"/>
          </a:xfrm>
          <a:prstGeom prst="roundRect">
            <a:avLst>
              <a:gd name="adj" fmla="val 12125"/>
            </a:avLst>
          </a:prstGeom>
          <a:solidFill>
            <a:schemeClr val="accent5"/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31868" y="1972089"/>
            <a:ext cx="1828800" cy="533400"/>
          </a:xfrm>
          <a:prstGeom prst="roundRect">
            <a:avLst>
              <a:gd name="adj" fmla="val 12125"/>
            </a:avLst>
          </a:prstGeom>
          <a:solidFill>
            <a:schemeClr val="bg1"/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1653179"/>
            <a:ext cx="3657600" cy="40489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057160" y="2197245"/>
            <a:ext cx="2193524" cy="597771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顺序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71600" y="1219200"/>
            <a:ext cx="2590800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逻辑结构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057160" y="3455782"/>
            <a:ext cx="2193524" cy="874697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链式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endParaRPr lang="en-US" altLang="zh-CN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defRPr/>
            </a:pP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非顺序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52360" y="1750775"/>
            <a:ext cx="2743200" cy="297180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713520" y="1308755"/>
            <a:ext cx="2820880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物理</a:t>
            </a: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58" y="1983186"/>
            <a:ext cx="590476" cy="4476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25" y="3161574"/>
            <a:ext cx="1057143" cy="20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8" y="3791460"/>
            <a:ext cx="942857" cy="77142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325" y="4791594"/>
            <a:ext cx="1057143" cy="838095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4" idx="3"/>
            <a:endCxn id="10" idx="1"/>
          </p:cNvCxnSpPr>
          <p:nvPr/>
        </p:nvCxnSpPr>
        <p:spPr>
          <a:xfrm flipV="1">
            <a:off x="4160668" y="2496131"/>
            <a:ext cx="1896492" cy="733258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12" idx="1"/>
          </p:cNvCxnSpPr>
          <p:nvPr/>
        </p:nvCxnSpPr>
        <p:spPr>
          <a:xfrm>
            <a:off x="4160668" y="3229389"/>
            <a:ext cx="1896492" cy="663742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3"/>
            <a:endCxn id="10" idx="1"/>
          </p:cNvCxnSpPr>
          <p:nvPr/>
        </p:nvCxnSpPr>
        <p:spPr>
          <a:xfrm flipV="1">
            <a:off x="4160668" y="2496131"/>
            <a:ext cx="1896492" cy="1732678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3"/>
            <a:endCxn id="12" idx="1"/>
          </p:cNvCxnSpPr>
          <p:nvPr/>
        </p:nvCxnSpPr>
        <p:spPr>
          <a:xfrm flipV="1">
            <a:off x="4160668" y="3893131"/>
            <a:ext cx="1896492" cy="335678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3"/>
            <a:endCxn id="10" idx="1"/>
          </p:cNvCxnSpPr>
          <p:nvPr/>
        </p:nvCxnSpPr>
        <p:spPr>
          <a:xfrm flipV="1">
            <a:off x="4160668" y="2496131"/>
            <a:ext cx="1896492" cy="271451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3"/>
            <a:endCxn id="12" idx="1"/>
          </p:cNvCxnSpPr>
          <p:nvPr/>
        </p:nvCxnSpPr>
        <p:spPr>
          <a:xfrm flipV="1">
            <a:off x="4160668" y="3893131"/>
            <a:ext cx="1896492" cy="131751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 37"/>
          <p:cNvSpPr/>
          <p:nvPr/>
        </p:nvSpPr>
        <p:spPr>
          <a:xfrm>
            <a:off x="2212059" y="4735863"/>
            <a:ext cx="5135732" cy="1599550"/>
          </a:xfrm>
          <a:custGeom>
            <a:avLst/>
            <a:gdLst>
              <a:gd name="connsiteX0" fmla="*/ 203769 w 6175738"/>
              <a:gd name="connsiteY0" fmla="*/ 960120 h 1596216"/>
              <a:gd name="connsiteX1" fmla="*/ 606105 w 6175738"/>
              <a:gd name="connsiteY1" fmla="*/ 1517904 h 1596216"/>
              <a:gd name="connsiteX2" fmla="*/ 5296977 w 6175738"/>
              <a:gd name="connsiteY2" fmla="*/ 1426464 h 1596216"/>
              <a:gd name="connsiteX3" fmla="*/ 6165657 w 6175738"/>
              <a:gd name="connsiteY3" fmla="*/ 0 h 159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5738" h="1596216">
                <a:moveTo>
                  <a:pt x="203769" y="960120"/>
                </a:moveTo>
                <a:cubicBezTo>
                  <a:pt x="-19497" y="1200150"/>
                  <a:pt x="-242763" y="1440180"/>
                  <a:pt x="606105" y="1517904"/>
                </a:cubicBezTo>
                <a:cubicBezTo>
                  <a:pt x="1454973" y="1595628"/>
                  <a:pt x="4370385" y="1679448"/>
                  <a:pt x="5296977" y="1426464"/>
                </a:cubicBezTo>
                <a:cubicBezTo>
                  <a:pt x="6223569" y="1173480"/>
                  <a:pt x="6194613" y="586740"/>
                  <a:pt x="6165657" y="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2277788" y="5935431"/>
            <a:ext cx="5799412" cy="617769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400" b="1" i="1" u="sng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物理结构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各</a:t>
            </a:r>
            <a:r>
              <a:rPr lang="zh-CN" altLang="en-US" sz="2400" b="1" i="1" u="sng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逻辑结构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数据元素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i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增</a:t>
            </a:r>
            <a:r>
              <a:rPr lang="zh-CN" altLang="en-US" sz="24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b="1" i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删</a:t>
            </a:r>
            <a:r>
              <a:rPr lang="zh-CN" altLang="en-US" sz="24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b="1" i="1" strike="sngStrike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改</a:t>
            </a:r>
            <a:r>
              <a:rPr lang="zh-CN" altLang="en-US" sz="24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、查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，怎么实现</a:t>
            </a: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? 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优缺点</a:t>
            </a: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81000" y="264324"/>
            <a:ext cx="7772400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数据结构</a:t>
            </a:r>
            <a:r>
              <a:rPr lang="en-US" altLang="zh-CN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DS 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D 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  DS = D + </a:t>
            </a: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S</a:t>
            </a:r>
            <a:r>
              <a:rPr lang="en-US" altLang="zh-CN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+ </a:t>
            </a:r>
            <a:r>
              <a:rPr lang="en-US" altLang="zh-CN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P</a:t>
            </a:r>
            <a:endParaRPr lang="zh-CN" altLang="en-US" sz="2800" b="1" i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 rot="5400000">
            <a:off x="3148070" y="5178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2304288" y="623723"/>
            <a:ext cx="2093828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{a</a:t>
            </a:r>
            <a:r>
              <a:rPr lang="en-US" altLang="zh-CN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,a</a:t>
            </a:r>
            <a:r>
              <a:rPr lang="en-US" altLang="zh-CN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,a</a:t>
            </a:r>
            <a:r>
              <a:rPr lang="en-US" altLang="zh-CN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,…,a</a:t>
            </a:r>
            <a:r>
              <a:rPr lang="en-US" altLang="zh-CN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 rot="5400000">
            <a:off x="7473182" y="53946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6135772" y="676275"/>
            <a:ext cx="2855828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此数据结构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支持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的操作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29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2" grpId="0" animBg="1"/>
      <p:bldP spid="13" grpId="0" animBg="1"/>
      <p:bldP spid="14" grpId="0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 </a:t>
            </a:r>
            <a:r>
              <a:rPr lang="zh-CN" altLang="en-US" smtClean="0"/>
              <a:t>线性表的</a:t>
            </a:r>
            <a:r>
              <a:rPr lang="zh-CN" altLang="en-US" smtClean="0">
                <a:solidFill>
                  <a:srgbClr val="7030A0"/>
                </a:solidFill>
              </a:rPr>
              <a:t>链式</a:t>
            </a:r>
            <a:r>
              <a:rPr lang="zh-CN" altLang="en-US" smtClean="0"/>
              <a:t>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/>
              <a:t>线性表的</a:t>
            </a:r>
            <a:r>
              <a:rPr lang="zh-CN" altLang="en-US" sz="2400" b="1" u="sng" dirty="0">
                <a:solidFill>
                  <a:srgbClr val="7030A0"/>
                </a:solidFill>
              </a:rPr>
              <a:t>链式</a:t>
            </a:r>
            <a:r>
              <a:rPr lang="zh-CN" altLang="en-US" sz="2400" u="sng" dirty="0"/>
              <a:t>存储结构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000" dirty="0"/>
              <a:t>链式存储：用</a:t>
            </a:r>
            <a:r>
              <a:rPr lang="zh-CN" altLang="en-US" sz="2000" u="sng" dirty="0">
                <a:solidFill>
                  <a:schemeClr val="accent6"/>
                </a:solidFill>
              </a:rPr>
              <a:t>一组</a:t>
            </a:r>
            <a:r>
              <a:rPr lang="zh-CN" altLang="en-US" sz="2000" b="1" i="1" u="sng" dirty="0">
                <a:solidFill>
                  <a:schemeClr val="accent6"/>
                </a:solidFill>
              </a:rPr>
              <a:t>任意的</a:t>
            </a:r>
            <a:r>
              <a:rPr lang="zh-CN" altLang="en-US" sz="2000" u="sng" dirty="0" smtClean="0">
                <a:solidFill>
                  <a:schemeClr val="accent6"/>
                </a:solidFill>
              </a:rPr>
              <a:t>存储单元 </a:t>
            </a:r>
            <a:r>
              <a:rPr lang="zh-CN" altLang="en-US" sz="2000" dirty="0" smtClean="0"/>
              <a:t>存储 线性表</a:t>
            </a:r>
            <a:r>
              <a:rPr lang="zh-CN" altLang="en-US" sz="2000" dirty="0"/>
              <a:t>中的数据</a:t>
            </a:r>
            <a:r>
              <a:rPr lang="zh-CN" altLang="en-US" sz="2000" dirty="0" smtClean="0"/>
              <a:t>元素</a:t>
            </a:r>
            <a:r>
              <a:rPr lang="en-US" altLang="zh-CN" sz="2000" dirty="0" smtClean="0"/>
              <a:t>;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000" dirty="0" smtClean="0"/>
              <a:t>链表</a:t>
            </a:r>
            <a:r>
              <a:rPr lang="zh-CN" altLang="en-US" sz="2000" u="sng" dirty="0" smtClean="0">
                <a:solidFill>
                  <a:schemeClr val="accent6"/>
                </a:solidFill>
              </a:rPr>
              <a:t>通过在每个结点</a:t>
            </a:r>
            <a:r>
              <a:rPr lang="zh-CN" altLang="en-US" sz="2000" b="1" i="1" u="sng" dirty="0" smtClean="0">
                <a:solidFill>
                  <a:schemeClr val="accent6"/>
                </a:solidFill>
              </a:rPr>
              <a:t>增加指针域</a:t>
            </a:r>
            <a:r>
              <a:rPr lang="zh-CN" altLang="en-US" sz="2000" dirty="0" smtClean="0"/>
              <a:t>，由</a:t>
            </a:r>
            <a:r>
              <a:rPr lang="zh-CN" altLang="en-US" sz="2000" b="1" i="1" dirty="0" smtClean="0"/>
              <a:t>指针 </a:t>
            </a:r>
            <a:r>
              <a:rPr lang="zh-CN" altLang="en-US" sz="2000" dirty="0" smtClean="0"/>
              <a:t>将线性表的 </a:t>
            </a:r>
            <a:r>
              <a:rPr lang="en-US" altLang="zh-CN" sz="2000" dirty="0" smtClean="0"/>
              <a:t>n 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结点</a:t>
            </a:r>
            <a:r>
              <a:rPr lang="zh-CN" altLang="en-US" sz="2000" u="sng" dirty="0"/>
              <a:t>按其逻辑次序链接在</a:t>
            </a:r>
            <a:r>
              <a:rPr lang="zh-CN" altLang="en-US" sz="2000" u="sng" dirty="0" smtClean="0"/>
              <a:t>一起</a:t>
            </a:r>
            <a:r>
              <a:rPr lang="zh-CN" altLang="en-US" sz="2000" dirty="0" smtClean="0"/>
              <a:t>。这种</a:t>
            </a:r>
            <a:r>
              <a:rPr lang="zh-CN" altLang="en-US" sz="2000" dirty="0"/>
              <a:t>方法存储的</a:t>
            </a:r>
            <a:r>
              <a:rPr lang="zh-CN" altLang="en-US" sz="2000" dirty="0" smtClean="0"/>
              <a:t>线性表称“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线性链表</a:t>
            </a:r>
            <a:r>
              <a:rPr lang="zh-CN" altLang="en-US" sz="2000" dirty="0" smtClean="0"/>
              <a:t>”</a:t>
            </a:r>
            <a:r>
              <a:rPr lang="en-US" altLang="zh-CN" sz="2000" dirty="0" smtClean="0"/>
              <a:t>;</a:t>
            </a:r>
            <a:endParaRPr lang="en-US" altLang="zh-CN" sz="2000" dirty="0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b="1" dirty="0"/>
              <a:t>链表结点 </a:t>
            </a:r>
            <a:r>
              <a:rPr lang="en-US" altLang="zh-CN" sz="2400" dirty="0"/>
              <a:t>= </a:t>
            </a:r>
            <a:r>
              <a:rPr lang="zh-CN" altLang="en-US" sz="2400" dirty="0"/>
              <a:t>数据域 </a:t>
            </a:r>
            <a:r>
              <a:rPr lang="en-US" altLang="zh-CN" sz="2400" dirty="0"/>
              <a:t>(</a:t>
            </a:r>
            <a:r>
              <a:rPr lang="en-US" altLang="zh-CN" sz="2400" i="1" dirty="0">
                <a:solidFill>
                  <a:srgbClr val="0000CC"/>
                </a:solidFill>
              </a:rPr>
              <a:t>data</a:t>
            </a:r>
            <a:r>
              <a:rPr lang="en-US" altLang="zh-CN" sz="2400" dirty="0"/>
              <a:t>)</a:t>
            </a:r>
            <a:r>
              <a:rPr lang="zh-CN" altLang="en-US" sz="2400" dirty="0"/>
              <a:t> </a:t>
            </a:r>
            <a:r>
              <a:rPr lang="en-US" altLang="zh-CN" sz="2400" dirty="0"/>
              <a:t>+</a:t>
            </a:r>
            <a:r>
              <a:rPr lang="zh-CN" altLang="en-US" sz="2400" dirty="0"/>
              <a:t> 指针域 </a:t>
            </a:r>
            <a:r>
              <a:rPr lang="en-US" altLang="zh-CN" sz="2400" dirty="0"/>
              <a:t>(</a:t>
            </a: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prior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en-US" altLang="zh-CN" sz="2400" i="1" dirty="0">
                <a:solidFill>
                  <a:srgbClr val="FF00FF"/>
                </a:solidFill>
              </a:rPr>
              <a:t>next</a:t>
            </a:r>
            <a:r>
              <a:rPr lang="en-US" altLang="zh-CN" sz="2400" dirty="0"/>
              <a:t>)</a:t>
            </a:r>
            <a:r>
              <a:rPr lang="zh-CN" altLang="en-US" sz="2400" dirty="0"/>
              <a:t>；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000" dirty="0" smtClean="0"/>
              <a:t>根据</a:t>
            </a:r>
            <a:r>
              <a:rPr lang="zh-CN" altLang="en-US" sz="2000" b="1" u="sng" dirty="0" smtClean="0"/>
              <a:t>指针域</a:t>
            </a:r>
            <a:r>
              <a:rPr lang="zh-CN" altLang="en-US" sz="2000" u="sng" dirty="0" smtClean="0"/>
              <a:t>的数目</a:t>
            </a:r>
            <a:r>
              <a:rPr lang="zh-CN" altLang="en-US" sz="2000" dirty="0" smtClean="0"/>
              <a:t>，常</a:t>
            </a:r>
            <a:r>
              <a:rPr lang="zh-CN" altLang="en-US" sz="2000" dirty="0"/>
              <a:t>分为</a:t>
            </a:r>
            <a:r>
              <a:rPr lang="zh-CN" altLang="en-US" sz="2000" dirty="0" smtClean="0"/>
              <a:t>：</a:t>
            </a:r>
            <a:r>
              <a:rPr lang="zh-CN" alt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链表 </a:t>
            </a:r>
            <a:r>
              <a:rPr lang="zh-CN" altLang="en-US" sz="2000" dirty="0" smtClean="0"/>
              <a:t>和 </a:t>
            </a:r>
            <a:r>
              <a:rPr lang="zh-CN" alt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</a:t>
            </a:r>
            <a:r>
              <a:rPr lang="en-US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链表</a:t>
            </a:r>
            <a:r>
              <a:rPr lang="zh-CN" altLang="en-US" sz="2000" dirty="0"/>
              <a:t>。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1096963" y="3762375"/>
            <a:ext cx="3124200" cy="17192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342900" indent="-342900" algn="l" rtl="0" fontAlgn="base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5715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 err="1" smtClean="0"/>
              <a:t>typedef</a:t>
            </a:r>
            <a:r>
              <a:rPr lang="en-US" altLang="zh-CN" sz="2000" kern="0" dirty="0" smtClean="0"/>
              <a:t> </a:t>
            </a:r>
            <a:r>
              <a:rPr lang="en-US" altLang="zh-CN" sz="2000" kern="0" dirty="0" err="1" smtClean="0"/>
              <a:t>struct</a:t>
            </a:r>
            <a:r>
              <a:rPr lang="en-US" altLang="zh-CN" sz="2000" kern="0" dirty="0" smtClean="0"/>
              <a:t> </a:t>
            </a:r>
            <a:r>
              <a:rPr lang="en-US" altLang="zh-CN" sz="2000" b="1" kern="0" dirty="0" err="1" smtClean="0"/>
              <a:t>sinlnode</a:t>
            </a:r>
            <a:r>
              <a:rPr lang="en-US" altLang="zh-CN" sz="2000" kern="0" dirty="0" smtClean="0"/>
              <a:t> {</a:t>
            </a:r>
          </a:p>
          <a:p>
            <a:pPr marL="5715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/>
              <a:t> </a:t>
            </a:r>
            <a:r>
              <a:rPr lang="en-US" altLang="zh-CN" sz="2000" kern="0" dirty="0" smtClean="0"/>
              <a:t>     </a:t>
            </a:r>
            <a:r>
              <a:rPr lang="en-US" altLang="zh-CN" sz="2000" kern="0" dirty="0" err="1" smtClean="0"/>
              <a:t>ElemType</a:t>
            </a:r>
            <a:r>
              <a:rPr lang="en-US" altLang="zh-CN" sz="2000" kern="0" dirty="0" smtClean="0"/>
              <a:t>  </a:t>
            </a:r>
            <a:r>
              <a:rPr lang="en-US" altLang="zh-CN" sz="2000" i="1" kern="0" dirty="0" smtClean="0">
                <a:solidFill>
                  <a:srgbClr val="0000CC"/>
                </a:solidFill>
              </a:rPr>
              <a:t>data</a:t>
            </a:r>
            <a:r>
              <a:rPr lang="en-US" altLang="zh-CN" sz="2000" kern="0" dirty="0" smtClean="0"/>
              <a:t>;</a:t>
            </a:r>
          </a:p>
          <a:p>
            <a:pPr marL="5715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      </a:t>
            </a:r>
            <a:r>
              <a:rPr lang="en-US" altLang="zh-CN" sz="2000" kern="0" dirty="0" err="1" smtClean="0"/>
              <a:t>sinlnode</a:t>
            </a:r>
            <a:r>
              <a:rPr lang="en-US" altLang="zh-CN" sz="2000" kern="0" dirty="0" smtClean="0"/>
              <a:t>  *</a:t>
            </a:r>
            <a:r>
              <a:rPr lang="en-US" altLang="zh-CN" sz="2000" i="1" kern="0" dirty="0" smtClean="0">
                <a:solidFill>
                  <a:srgbClr val="FF00FF"/>
                </a:solidFill>
              </a:rPr>
              <a:t>next</a:t>
            </a:r>
            <a:r>
              <a:rPr lang="en-US" altLang="zh-CN" sz="2000" kern="0" dirty="0" smtClean="0"/>
              <a:t>;</a:t>
            </a:r>
          </a:p>
          <a:p>
            <a:pPr marL="5715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} </a:t>
            </a:r>
            <a:r>
              <a:rPr lang="en-US" altLang="zh-CN" sz="2000" kern="0" dirty="0" err="1" smtClean="0"/>
              <a:t>SinLnode</a:t>
            </a:r>
            <a:r>
              <a:rPr lang="en-US" altLang="zh-CN" sz="2000" kern="0" dirty="0" smtClean="0"/>
              <a:t>;</a:t>
            </a:r>
          </a:p>
        </p:txBody>
      </p:sp>
      <p:sp>
        <p:nvSpPr>
          <p:cNvPr id="5" name="内容占位符 4"/>
          <p:cNvSpPr txBox="1">
            <a:spLocks/>
          </p:cNvSpPr>
          <p:nvPr/>
        </p:nvSpPr>
        <p:spPr>
          <a:xfrm>
            <a:off x="5240338" y="3690938"/>
            <a:ext cx="3484562" cy="1743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342900" indent="-342900" algn="l" rtl="0" fontAlgn="base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5715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 err="1" smtClean="0"/>
              <a:t>typedef</a:t>
            </a:r>
            <a:r>
              <a:rPr lang="en-US" altLang="zh-CN" sz="2000" kern="0" dirty="0" smtClean="0"/>
              <a:t> </a:t>
            </a:r>
            <a:r>
              <a:rPr lang="en-US" altLang="zh-CN" sz="2000" kern="0" dirty="0" err="1" smtClean="0"/>
              <a:t>struct</a:t>
            </a:r>
            <a:r>
              <a:rPr lang="en-US" altLang="zh-CN" sz="2000" kern="0" dirty="0" smtClean="0"/>
              <a:t> </a:t>
            </a:r>
            <a:r>
              <a:rPr lang="en-US" altLang="zh-CN" sz="2000" b="1" kern="0" dirty="0" err="1" smtClean="0"/>
              <a:t>dulnode</a:t>
            </a:r>
            <a:r>
              <a:rPr lang="en-US" altLang="zh-CN" sz="2000" kern="0" dirty="0" smtClean="0"/>
              <a:t> {</a:t>
            </a:r>
          </a:p>
          <a:p>
            <a:pPr marL="5715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      </a:t>
            </a:r>
            <a:r>
              <a:rPr lang="en-US" altLang="zh-CN" sz="2000" kern="0" dirty="0" err="1" smtClean="0"/>
              <a:t>ElemType</a:t>
            </a:r>
            <a:r>
              <a:rPr lang="en-US" altLang="zh-CN" sz="2000" kern="0" dirty="0" smtClean="0"/>
              <a:t>  </a:t>
            </a:r>
            <a:r>
              <a:rPr lang="en-US" altLang="zh-CN" sz="2000" i="1" kern="0" dirty="0" smtClean="0">
                <a:solidFill>
                  <a:srgbClr val="0000CC"/>
                </a:solidFill>
              </a:rPr>
              <a:t>data</a:t>
            </a:r>
            <a:r>
              <a:rPr lang="en-US" altLang="zh-CN" sz="2000" kern="0" dirty="0" smtClean="0"/>
              <a:t>;</a:t>
            </a:r>
          </a:p>
          <a:p>
            <a:pPr marL="5715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      </a:t>
            </a:r>
            <a:r>
              <a:rPr lang="en-US" altLang="zh-CN" sz="2000" kern="0" dirty="0" err="1" smtClean="0"/>
              <a:t>dulnode</a:t>
            </a:r>
            <a:r>
              <a:rPr lang="en-US" altLang="zh-CN" sz="2000" kern="0" dirty="0" smtClean="0"/>
              <a:t>  *</a:t>
            </a:r>
            <a:r>
              <a:rPr lang="en-US" altLang="zh-CN" sz="2000" i="1" kern="0" dirty="0" smtClean="0">
                <a:solidFill>
                  <a:srgbClr val="FF00FF"/>
                </a:solidFill>
              </a:rPr>
              <a:t>prior</a:t>
            </a:r>
            <a:r>
              <a:rPr lang="en-US" altLang="zh-CN" sz="2000" kern="0" dirty="0" smtClean="0"/>
              <a:t>, *</a:t>
            </a:r>
            <a:r>
              <a:rPr lang="en-US" altLang="zh-CN" sz="2000" i="1" kern="0" dirty="0" smtClean="0">
                <a:solidFill>
                  <a:srgbClr val="FF00FF"/>
                </a:solidFill>
              </a:rPr>
              <a:t>next</a:t>
            </a:r>
            <a:r>
              <a:rPr lang="en-US" altLang="zh-CN" sz="2000" kern="0" dirty="0" smtClean="0"/>
              <a:t>;</a:t>
            </a:r>
          </a:p>
          <a:p>
            <a:pPr marL="5715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} </a:t>
            </a:r>
            <a:r>
              <a:rPr lang="en-US" altLang="zh-CN" sz="2000" kern="0" dirty="0" err="1" smtClean="0"/>
              <a:t>DuLnode</a:t>
            </a:r>
            <a:r>
              <a:rPr lang="en-US" altLang="zh-CN" sz="2000" kern="0" dirty="0" smtClean="0"/>
              <a:t>;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0675" y="4321175"/>
            <a:ext cx="585788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2075" tIns="46038" rIns="92075" bIns="46038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sz="22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_GB2312" pitchFamily="49" charset="-122"/>
              </a:rPr>
              <a:t>单</a:t>
            </a:r>
            <a:r>
              <a:rPr kumimoji="1" lang="zh-CN" alt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链表的</a:t>
            </a:r>
            <a:r>
              <a:rPr kumimoji="1" lang="zh-CN" altLang="en-US" sz="2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结点</a:t>
            </a:r>
            <a:endParaRPr kumimoji="1" lang="zh-CN" altLang="en-US" sz="2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22313" y="4049713"/>
            <a:ext cx="484187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2075" tIns="46038" rIns="92075" bIns="46038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类型定义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913" y="5465763"/>
            <a:ext cx="484187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2075" tIns="46038" rIns="92075" bIns="46038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结点形式</a:t>
            </a:r>
          </a:p>
        </p:txBody>
      </p:sp>
      <p:pic>
        <p:nvPicPr>
          <p:cNvPr id="1536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5645150"/>
            <a:ext cx="2211387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492625" y="4283075"/>
            <a:ext cx="585788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2075" tIns="46038" rIns="92075" bIns="46038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sz="22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楷体_GB2312" pitchFamily="49" charset="-122"/>
              </a:rPr>
              <a:t>双</a:t>
            </a:r>
            <a:r>
              <a:rPr kumimoji="1" lang="zh-CN" alt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链表的</a:t>
            </a:r>
            <a:r>
              <a:rPr kumimoji="1" lang="zh-CN" altLang="en-US" sz="2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结点</a:t>
            </a:r>
            <a:endParaRPr kumimoji="1" lang="zh-CN" altLang="en-US" sz="2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892675" y="4013200"/>
            <a:ext cx="484188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2075" tIns="46038" rIns="92075" bIns="46038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类型定义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867275" y="5427663"/>
            <a:ext cx="484188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92075" tIns="46038" rIns="92075" bIns="46038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结点形式</a:t>
            </a:r>
          </a:p>
        </p:txBody>
      </p:sp>
      <p:pic>
        <p:nvPicPr>
          <p:cNvPr id="1537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5635625"/>
            <a:ext cx="364490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533400" y="277813"/>
            <a:ext cx="8191500" cy="487362"/>
          </a:xfrm>
        </p:spPr>
        <p:txBody>
          <a:bodyPr/>
          <a:lstStyle/>
          <a:p>
            <a:pPr eaLnBrk="1" hangingPunct="1"/>
            <a:r>
              <a:rPr lang="en-US" altLang="zh-CN" smtClean="0"/>
              <a:t>2.2. </a:t>
            </a:r>
            <a:r>
              <a:rPr lang="zh-CN" altLang="en-US" smtClean="0">
                <a:solidFill>
                  <a:srgbClr val="7030A0"/>
                </a:solidFill>
              </a:rPr>
              <a:t>线性链表</a:t>
            </a:r>
            <a:r>
              <a:rPr lang="zh-CN" altLang="en-US" smtClean="0"/>
              <a:t>的‘带指针结构体类型’描述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2400" dirty="0"/>
              <a:t>C</a:t>
            </a:r>
            <a:r>
              <a:rPr lang="zh-CN" altLang="en-US" sz="2400" dirty="0"/>
              <a:t>语言</a:t>
            </a:r>
            <a:r>
              <a:rPr lang="zh-CN" altLang="en-US" sz="2400" dirty="0" smtClean="0"/>
              <a:t>中</a:t>
            </a:r>
            <a:r>
              <a:rPr lang="en-US" altLang="zh-CN" sz="2400" dirty="0" smtClean="0"/>
              <a:t>, </a:t>
            </a:r>
            <a:r>
              <a:rPr lang="zh-CN" altLang="en-US" sz="2400" b="1" dirty="0" smtClean="0"/>
              <a:t>线性链表</a:t>
            </a:r>
            <a:r>
              <a:rPr lang="zh-CN" altLang="en-US" sz="2400" dirty="0" smtClean="0"/>
              <a:t>结点</a:t>
            </a:r>
            <a:r>
              <a:rPr lang="zh-CN" altLang="en-US" sz="2400" dirty="0"/>
              <a:t>的</a:t>
            </a:r>
            <a:r>
              <a:rPr lang="zh-CN" altLang="en-US" sz="2400" dirty="0" smtClean="0">
                <a:solidFill>
                  <a:srgbClr val="7030A0"/>
                </a:solidFill>
              </a:rPr>
              <a:t>描述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用</a:t>
            </a:r>
            <a:r>
              <a:rPr lang="zh-CN" altLang="en-US" sz="2400" u="sng" dirty="0"/>
              <a:t>带指针的结构体</a:t>
            </a:r>
            <a:r>
              <a:rPr lang="zh-CN" altLang="en-US" sz="2400" u="sng" dirty="0" smtClean="0"/>
              <a:t>类型</a:t>
            </a:r>
            <a:endParaRPr lang="en-US" altLang="zh-CN" sz="2400" u="sng" dirty="0" smtClean="0"/>
          </a:p>
          <a:p>
            <a:pPr eaLnBrk="1" hangingPunct="1">
              <a:defRPr/>
            </a:pPr>
            <a:endParaRPr lang="en-US" altLang="zh-CN" sz="2400" u="sng" dirty="0"/>
          </a:p>
          <a:p>
            <a:pPr eaLnBrk="1" hangingPunct="1">
              <a:defRPr/>
            </a:pPr>
            <a:endParaRPr lang="en-US" altLang="zh-CN" sz="2400" u="sng" dirty="0" smtClean="0"/>
          </a:p>
          <a:p>
            <a:pPr eaLnBrk="1" hangingPunct="1">
              <a:defRPr/>
            </a:pPr>
            <a:r>
              <a:rPr lang="zh-CN" altLang="en-US" sz="2200" b="1" dirty="0" smtClean="0"/>
              <a:t>线性</a:t>
            </a:r>
            <a:r>
              <a:rPr lang="zh-CN" altLang="en-US" sz="2200" b="1" dirty="0"/>
              <a:t>链表</a:t>
            </a:r>
            <a:r>
              <a:rPr lang="zh-CN" altLang="en-US" sz="2200" dirty="0"/>
              <a:t>结点</a:t>
            </a:r>
            <a:r>
              <a:rPr lang="zh-CN" altLang="en-US" sz="2200" dirty="0" smtClean="0"/>
              <a:t>的</a:t>
            </a:r>
            <a:r>
              <a:rPr lang="zh-CN" altLang="en-US" sz="2200" dirty="0" smtClean="0">
                <a:solidFill>
                  <a:srgbClr val="7030A0"/>
                </a:solidFill>
              </a:rPr>
              <a:t>实现</a:t>
            </a:r>
            <a:r>
              <a:rPr lang="en-US" altLang="zh-CN" sz="2200" dirty="0" smtClean="0"/>
              <a:t>: </a:t>
            </a:r>
            <a:r>
              <a:rPr lang="zh-CN" altLang="en-US" sz="2200" dirty="0" smtClean="0"/>
              <a:t>结点</a:t>
            </a:r>
            <a:r>
              <a:rPr lang="zh-CN" altLang="en-US" sz="2200" dirty="0"/>
              <a:t>是通过</a:t>
            </a:r>
            <a:r>
              <a:rPr lang="zh-CN" altLang="en-US" sz="2200" dirty="0">
                <a:solidFill>
                  <a:schemeClr val="accent6"/>
                </a:solidFill>
              </a:rPr>
              <a:t>动态分配和释放</a:t>
            </a:r>
            <a:r>
              <a:rPr lang="zh-CN" altLang="en-US" sz="2200" dirty="0"/>
              <a:t>来的实现，即</a:t>
            </a:r>
            <a:r>
              <a:rPr lang="zh-CN" altLang="en-US" sz="2200" u="sng" dirty="0"/>
              <a:t>需要时分配，不需要时释放</a:t>
            </a:r>
            <a:r>
              <a:rPr lang="zh-CN" altLang="en-US" sz="2200" dirty="0" smtClean="0"/>
              <a:t>。</a:t>
            </a:r>
            <a:endParaRPr lang="en-US" altLang="zh-CN" sz="2200" u="sng" dirty="0"/>
          </a:p>
          <a:p>
            <a:pPr lvl="1" eaLnBrk="1" hangingPunct="1">
              <a:lnSpc>
                <a:spcPct val="105000"/>
              </a:lnSpc>
              <a:spcBef>
                <a:spcPts val="600"/>
              </a:spcBef>
              <a:defRPr/>
            </a:pPr>
            <a:r>
              <a:rPr lang="zh-CN" altLang="en-US" sz="2200" dirty="0"/>
              <a:t>实现</a:t>
            </a:r>
            <a:r>
              <a:rPr lang="zh-CN" altLang="en-US" sz="2200" dirty="0" smtClean="0"/>
              <a:t>时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使用</a:t>
            </a:r>
            <a:r>
              <a:rPr lang="en-US" altLang="zh-CN" sz="2200" dirty="0"/>
              <a:t>C</a:t>
            </a:r>
            <a:r>
              <a:rPr lang="zh-CN" altLang="en-US" sz="2200" dirty="0"/>
              <a:t>语言提供的标准函数：</a:t>
            </a:r>
            <a:r>
              <a:rPr lang="en-US" altLang="zh-CN" sz="2200" dirty="0" err="1"/>
              <a:t>malloc</a:t>
            </a:r>
            <a:r>
              <a:rPr lang="en-US" altLang="zh-CN" sz="2200" dirty="0" smtClean="0"/>
              <a:t>(), </a:t>
            </a:r>
            <a:r>
              <a:rPr lang="en-US" altLang="zh-CN" sz="2200" dirty="0" err="1" smtClean="0"/>
              <a:t>realloc</a:t>
            </a:r>
            <a:r>
              <a:rPr lang="en-US" altLang="zh-CN" sz="2200" dirty="0" smtClean="0"/>
              <a:t>(), </a:t>
            </a:r>
            <a:r>
              <a:rPr lang="en-US" altLang="zh-CN" sz="2200" dirty="0" err="1" smtClean="0"/>
              <a:t>sizeof</a:t>
            </a:r>
            <a:r>
              <a:rPr lang="en-US" altLang="zh-CN" sz="2200" dirty="0" smtClean="0"/>
              <a:t>(), free</a:t>
            </a:r>
            <a:r>
              <a:rPr lang="en-US" altLang="zh-CN" sz="2200" dirty="0"/>
              <a:t>() </a:t>
            </a:r>
            <a:r>
              <a:rPr lang="zh-CN" altLang="en-US" sz="2200" dirty="0"/>
              <a:t>。</a:t>
            </a:r>
          </a:p>
          <a:p>
            <a:pPr lvl="1" eaLnBrk="1" hangingPunct="1">
              <a:lnSpc>
                <a:spcPct val="105000"/>
              </a:lnSpc>
              <a:spcBef>
                <a:spcPts val="600"/>
              </a:spcBef>
              <a:defRPr/>
            </a:pPr>
            <a:r>
              <a:rPr lang="zh-CN" altLang="en-US" sz="2200" dirty="0" smtClean="0"/>
              <a:t>动态分配</a:t>
            </a:r>
            <a:r>
              <a:rPr lang="en-US" altLang="zh-CN" sz="2200" dirty="0" smtClean="0"/>
              <a:t>:</a:t>
            </a:r>
            <a:r>
              <a:rPr lang="zh-CN" altLang="en-US" sz="2200" dirty="0" smtClean="0"/>
              <a:t>  </a:t>
            </a:r>
            <a:r>
              <a:rPr lang="en-US" altLang="zh-CN" sz="2200" dirty="0" smtClean="0"/>
              <a:t>p = (</a:t>
            </a:r>
            <a:r>
              <a:rPr lang="en-US" altLang="zh-CN" sz="2200" dirty="0" err="1"/>
              <a:t>LNode</a:t>
            </a:r>
            <a:r>
              <a:rPr lang="en-US" altLang="zh-CN" sz="2200" dirty="0" smtClean="0"/>
              <a:t>*) </a:t>
            </a:r>
            <a:r>
              <a:rPr lang="en-US" altLang="zh-CN" sz="2200" dirty="0" err="1" smtClean="0"/>
              <a:t>malloc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sizeof</a:t>
            </a:r>
            <a:r>
              <a:rPr lang="en-US" altLang="zh-CN" sz="2200" dirty="0" smtClean="0"/>
              <a:t>(</a:t>
            </a:r>
            <a:r>
              <a:rPr lang="en-US" altLang="zh-CN" sz="2200" dirty="0" err="1" smtClean="0"/>
              <a:t>LNode</a:t>
            </a:r>
            <a:r>
              <a:rPr lang="en-US" altLang="zh-CN" sz="2200" dirty="0"/>
              <a:t>));</a:t>
            </a:r>
          </a:p>
          <a:p>
            <a:pPr lvl="2" eaLnBrk="1" hangingPunct="1">
              <a:lnSpc>
                <a:spcPct val="105000"/>
              </a:lnSpc>
              <a:spcBef>
                <a:spcPts val="6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函数</a:t>
            </a: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malloc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分配了一个类型为</a:t>
            </a:r>
            <a:r>
              <a:rPr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LNode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的结点变量的空间，并将其首地址放入指针变量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中。</a:t>
            </a:r>
          </a:p>
          <a:p>
            <a:pPr lvl="1" eaLnBrk="1" hangingPunct="1">
              <a:lnSpc>
                <a:spcPct val="105000"/>
              </a:lnSpc>
              <a:spcBef>
                <a:spcPts val="600"/>
              </a:spcBef>
              <a:defRPr/>
            </a:pPr>
            <a:r>
              <a:rPr lang="zh-CN" altLang="en-US" sz="2200" dirty="0"/>
              <a:t>动态</a:t>
            </a:r>
            <a:r>
              <a:rPr lang="zh-CN" altLang="en-US" sz="2200" dirty="0" smtClean="0"/>
              <a:t>释放</a:t>
            </a:r>
            <a:r>
              <a:rPr lang="en-US" altLang="zh-CN" sz="2200" dirty="0" smtClean="0"/>
              <a:t>: </a:t>
            </a:r>
            <a:r>
              <a:rPr lang="zh-CN" altLang="en-US" sz="2200" dirty="0" smtClean="0"/>
              <a:t> </a:t>
            </a:r>
            <a:r>
              <a:rPr lang="en-US" altLang="zh-CN" sz="2200" dirty="0"/>
              <a:t>free(p</a:t>
            </a:r>
            <a:r>
              <a:rPr lang="en-US" altLang="zh-CN" sz="2200" dirty="0" smtClean="0"/>
              <a:t>);</a:t>
            </a:r>
            <a:endParaRPr lang="en-US" altLang="zh-CN" sz="2200" dirty="0"/>
          </a:p>
          <a:p>
            <a:pPr lvl="2" eaLnBrk="1" hangingPunct="1">
              <a:lnSpc>
                <a:spcPct val="105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系统回收由指针变量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所指向的内存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区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p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必须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是最近一次调用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malloc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函数时的返回值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zh-CN" alt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动作按钮: 第一张 5">
            <a:hlinkClick r:id="rId5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8344" name="TextBox21" r:id="rId2" imgW="7915320" imgH="1295280"/>
        </mc:Choice>
        <mc:Fallback>
          <p:control name="TextBox21" r:id="rId2" imgW="7915320" imgH="1295280">
            <p:pic>
              <p:nvPicPr>
                <p:cNvPr id="2" name="TextBox2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666750" y="1524000"/>
                  <a:ext cx="7920038" cy="1295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 </a:t>
            </a:r>
            <a:r>
              <a:rPr lang="zh-CN" altLang="en-US" smtClean="0"/>
              <a:t>线性表的</a:t>
            </a:r>
            <a:r>
              <a:rPr lang="zh-CN" altLang="en-US" smtClean="0">
                <a:solidFill>
                  <a:srgbClr val="7030A0"/>
                </a:solidFill>
              </a:rPr>
              <a:t>链式</a:t>
            </a:r>
            <a:r>
              <a:rPr lang="zh-CN" altLang="en-US" smtClean="0"/>
              <a:t>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914400"/>
            <a:ext cx="8420100" cy="541972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dirty="0" smtClean="0"/>
              <a:t>线性表</a:t>
            </a:r>
            <a:r>
              <a:rPr lang="zh-CN" altLang="en-US" sz="2400" b="1" dirty="0" smtClean="0"/>
              <a:t>链</a:t>
            </a:r>
            <a:r>
              <a:rPr lang="zh-CN" altLang="en-US" sz="2400" b="1" dirty="0"/>
              <a:t>式</a:t>
            </a:r>
            <a:r>
              <a:rPr lang="zh-CN" altLang="en-US" sz="2400" dirty="0" smtClean="0"/>
              <a:t>存储</a:t>
            </a:r>
            <a:r>
              <a:rPr lang="zh-CN" altLang="en-US" sz="2400" dirty="0"/>
              <a:t>的</a:t>
            </a:r>
            <a:r>
              <a:rPr lang="zh-CN" altLang="en-US" sz="2400" b="1" dirty="0" smtClean="0"/>
              <a:t>特点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914400" lvl="1" indent="-457200" ea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/>
            </a:pPr>
            <a:r>
              <a:rPr lang="zh-CN" altLang="en-US" sz="2000" dirty="0" smtClean="0"/>
              <a:t>存储结点的</a:t>
            </a:r>
            <a:r>
              <a:rPr lang="zh-CN" altLang="en-US" sz="2000" b="1" dirty="0" smtClean="0"/>
              <a:t>存储单元</a:t>
            </a:r>
            <a:r>
              <a:rPr lang="zh-CN" altLang="en-US" sz="2000" u="sng" dirty="0">
                <a:solidFill>
                  <a:schemeClr val="accent6"/>
                </a:solidFill>
              </a:rPr>
              <a:t>可以是连续的，也可以是不连续的</a:t>
            </a:r>
            <a:r>
              <a:rPr lang="zh-CN" altLang="en-US" sz="2000" dirty="0"/>
              <a:t>，</a:t>
            </a:r>
            <a:r>
              <a:rPr lang="zh-CN" altLang="en-US" sz="2000" u="sng" dirty="0">
                <a:solidFill>
                  <a:schemeClr val="accent6"/>
                </a:solidFill>
              </a:rPr>
              <a:t>甚至是零散分布</a:t>
            </a:r>
            <a:r>
              <a:rPr lang="zh-CN" altLang="en-US" sz="2000" dirty="0"/>
              <a:t>在内存中的任意位置上的。</a:t>
            </a:r>
          </a:p>
          <a:p>
            <a:pPr marL="914400" lvl="1" indent="-457200" eaLnBrk="1" hangingPunct="1">
              <a:lnSpc>
                <a:spcPct val="150000"/>
              </a:lnSpc>
              <a:spcBef>
                <a:spcPts val="500"/>
              </a:spcBef>
              <a:buFont typeface="+mj-ea"/>
              <a:buAutoNum type="circleNumDbPlain"/>
              <a:defRPr/>
            </a:pPr>
            <a:r>
              <a:rPr lang="zh-CN" altLang="en-US" sz="2000" dirty="0" smtClean="0"/>
              <a:t>链表</a:t>
            </a:r>
            <a:r>
              <a:rPr lang="zh-CN" altLang="en-US" sz="2000" dirty="0"/>
              <a:t>中结点的</a:t>
            </a:r>
            <a:r>
              <a:rPr lang="zh-CN" altLang="en-US" sz="2000" i="1" u="sng" dirty="0">
                <a:solidFill>
                  <a:schemeClr val="accent6"/>
                </a:solidFill>
              </a:rPr>
              <a:t>逻辑</a:t>
            </a:r>
            <a:r>
              <a:rPr lang="zh-CN" altLang="en-US" sz="2000" i="1" u="sng" dirty="0" smtClean="0">
                <a:solidFill>
                  <a:schemeClr val="accent6"/>
                </a:solidFill>
              </a:rPr>
              <a:t>顺序  </a:t>
            </a:r>
            <a:r>
              <a:rPr lang="zh-CN" altLang="en-US" sz="2000" u="sng" dirty="0" smtClean="0"/>
              <a:t>和 </a:t>
            </a:r>
            <a:r>
              <a:rPr lang="zh-CN" altLang="en-US" sz="2000" i="1" u="sng" dirty="0" smtClean="0">
                <a:solidFill>
                  <a:schemeClr val="accent6"/>
                </a:solidFill>
              </a:rPr>
              <a:t>物理顺序 </a:t>
            </a:r>
            <a:r>
              <a:rPr lang="zh-CN" altLang="en-US" sz="2000" b="1" u="sng" dirty="0" smtClean="0">
                <a:solidFill>
                  <a:schemeClr val="accent6"/>
                </a:solidFill>
              </a:rPr>
              <a:t>不一</a:t>
            </a:r>
            <a:r>
              <a:rPr lang="zh-CN" altLang="en-US" sz="2000" b="1" u="sng" dirty="0">
                <a:solidFill>
                  <a:schemeClr val="accent6"/>
                </a:solidFill>
              </a:rPr>
              <a:t>定相同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914400" lvl="1" indent="-457200" eaLnBrk="1" hangingPunct="1">
              <a:lnSpc>
                <a:spcPct val="100000"/>
              </a:lnSpc>
              <a:spcBef>
                <a:spcPts val="500"/>
              </a:spcBef>
              <a:buFont typeface="+mj-ea"/>
              <a:buAutoNum type="circleNumDbPlain"/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为</a:t>
            </a:r>
            <a:r>
              <a:rPr lang="zh-CN" altLang="en-US" sz="2200" i="1" dirty="0">
                <a:solidFill>
                  <a:srgbClr val="FF0000"/>
                </a:solidFill>
              </a:rPr>
              <a:t>操作方便</a:t>
            </a:r>
            <a:r>
              <a:rPr lang="zh-CN" altLang="en-US" sz="2200" dirty="0"/>
              <a:t>，总是在链表的第一个结点之前附设一个</a:t>
            </a:r>
            <a:r>
              <a:rPr lang="zh-CN" altLang="en-US" sz="2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头结点</a:t>
            </a:r>
            <a:r>
              <a:rPr lang="en-US" altLang="zh-CN" sz="2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2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头指针</a:t>
            </a:r>
            <a:r>
              <a:rPr lang="en-US" altLang="zh-CN" sz="2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zh-CN" sz="2200" dirty="0"/>
              <a:t>head</a:t>
            </a:r>
            <a:r>
              <a:rPr lang="zh-CN" altLang="en-US" sz="2200" dirty="0"/>
              <a:t>指向第一个结点。</a:t>
            </a:r>
            <a:endParaRPr lang="en-US" altLang="zh-CN" sz="2200" dirty="0"/>
          </a:p>
          <a:p>
            <a:pPr lvl="2" eaLnBrk="1" hangingPunct="1">
              <a:lnSpc>
                <a:spcPct val="100000"/>
              </a:lnSpc>
              <a:spcBef>
                <a:spcPts val="500"/>
              </a:spcBef>
              <a:defRPr/>
            </a:pPr>
            <a:r>
              <a:rPr lang="zh-CN" altLang="en-US" sz="2200" dirty="0"/>
              <a:t>头结点的</a:t>
            </a:r>
            <a:r>
              <a:rPr lang="zh-CN" altLang="en-US" sz="2200" b="1" dirty="0"/>
              <a:t>数据域</a:t>
            </a:r>
            <a:r>
              <a:rPr lang="zh-CN" altLang="en-US" sz="2200" dirty="0"/>
              <a:t>：</a:t>
            </a:r>
            <a:r>
              <a:rPr lang="zh-CN" altLang="en-US" sz="2000" dirty="0" smtClean="0"/>
              <a:t>可不</a:t>
            </a:r>
            <a:r>
              <a:rPr lang="zh-CN" altLang="en-US" sz="2000" dirty="0"/>
              <a:t>存储任何信息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也可存储链表</a:t>
            </a:r>
            <a:r>
              <a:rPr lang="zh-CN" altLang="en-US" sz="2000" dirty="0"/>
              <a:t>长度等信息</a:t>
            </a:r>
            <a:r>
              <a:rPr lang="en-US" altLang="zh-CN" sz="2000" dirty="0"/>
              <a:t>)</a:t>
            </a:r>
            <a:r>
              <a:rPr lang="zh-CN" altLang="en-US" sz="2200" dirty="0" smtClean="0"/>
              <a:t>。</a:t>
            </a:r>
            <a:endParaRPr lang="en-US" altLang="zh-CN" sz="2000" b="1" dirty="0" smtClean="0"/>
          </a:p>
          <a:p>
            <a:pPr lvl="1" eaLnBrk="1" hangingPunct="1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2000" b="1" dirty="0" smtClean="0"/>
              <a:t>单链表</a:t>
            </a:r>
            <a:r>
              <a:rPr lang="zh-CN" altLang="en-US" sz="2000" dirty="0" smtClean="0"/>
              <a:t>由</a:t>
            </a:r>
            <a:r>
              <a:rPr lang="zh-CN" altLang="en-US" sz="2000" dirty="0"/>
              <a:t>表头唯一确定，因此单链表可以用头指针的名字来命名。</a:t>
            </a:r>
          </a:p>
          <a:p>
            <a:pPr lvl="1" eaLnBrk="1" hangingPunct="1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2000" b="1" dirty="0"/>
              <a:t>双向链</a:t>
            </a:r>
            <a:r>
              <a:rPr lang="zh-CN" altLang="en-US" sz="2000" dirty="0"/>
              <a:t>表是为了</a:t>
            </a:r>
            <a:r>
              <a:rPr lang="zh-CN" altLang="en-US" sz="2000" u="sng" dirty="0"/>
              <a:t>克服单链表的</a:t>
            </a:r>
            <a:r>
              <a:rPr lang="zh-CN" altLang="en-US" sz="2000" b="1" u="sng" dirty="0">
                <a:solidFill>
                  <a:schemeClr val="accent6"/>
                </a:solidFill>
              </a:rPr>
              <a:t>单向性</a:t>
            </a:r>
            <a:r>
              <a:rPr lang="zh-CN" altLang="en-US" sz="2000" dirty="0"/>
              <a:t>的缺陷而引入的。</a:t>
            </a:r>
            <a:endParaRPr lang="en-US" altLang="zh-CN" sz="2000" dirty="0"/>
          </a:p>
          <a:p>
            <a:pPr lvl="1" eaLnBrk="1" hangingPunct="1">
              <a:lnSpc>
                <a:spcPct val="150000"/>
              </a:lnSpc>
              <a:spcBef>
                <a:spcPts val="500"/>
              </a:spcBef>
              <a:defRPr/>
            </a:pPr>
            <a:r>
              <a:rPr lang="zh-CN" altLang="en-US" sz="2000" b="1" dirty="0"/>
              <a:t>单链表</a:t>
            </a:r>
            <a:r>
              <a:rPr lang="zh-CN" altLang="en-US" sz="2000" dirty="0"/>
              <a:t>（最后一个结点的</a:t>
            </a:r>
            <a:r>
              <a:rPr lang="zh-CN" altLang="en-US" sz="2000" dirty="0" smtClean="0"/>
              <a:t>指针指向头</a:t>
            </a:r>
            <a:r>
              <a:rPr lang="zh-CN" altLang="en-US" sz="2000" dirty="0"/>
              <a:t>结点）和</a:t>
            </a:r>
            <a:r>
              <a:rPr lang="zh-CN" altLang="en-US" sz="2000" b="1" dirty="0" smtClean="0"/>
              <a:t>双链表</a:t>
            </a:r>
            <a:r>
              <a:rPr lang="zh-CN" altLang="en-US" sz="2000" dirty="0" smtClean="0"/>
              <a:t>（</a:t>
            </a:r>
            <a:r>
              <a:rPr lang="zh-CN" altLang="en-US" sz="2000" dirty="0"/>
              <a:t>将头结点和尾结点链接</a:t>
            </a:r>
            <a:r>
              <a:rPr lang="zh-CN" altLang="en-US" sz="2000" dirty="0" smtClean="0"/>
              <a:t>起来）</a:t>
            </a:r>
            <a:r>
              <a:rPr lang="zh-CN" altLang="en-US" sz="2000" u="sng" dirty="0" smtClean="0"/>
              <a:t>都可以构成</a:t>
            </a:r>
            <a:r>
              <a:rPr lang="zh-CN" altLang="en-US" sz="2000" b="1" u="sng" dirty="0">
                <a:solidFill>
                  <a:srgbClr val="00B0F0"/>
                </a:solidFill>
              </a:rPr>
              <a:t>循环链表</a:t>
            </a:r>
            <a:r>
              <a:rPr lang="zh-CN" altLang="en-US" sz="2000" dirty="0" smtClean="0"/>
              <a:t>，称为</a:t>
            </a:r>
            <a:r>
              <a:rPr lang="zh-CN" alt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en-US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zh-CN" alt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</a:t>
            </a:r>
            <a:r>
              <a:rPr lang="en-US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zh-CN" alt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向</a:t>
            </a:r>
            <a:r>
              <a:rPr lang="en-US" altLang="zh-CN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zh-CN" altLang="en-US" sz="20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</a:t>
            </a: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1111250"/>
            <a:ext cx="3216275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 </a:t>
            </a:r>
            <a:r>
              <a:rPr lang="zh-CN" altLang="en-US" smtClean="0"/>
              <a:t>线性表的</a:t>
            </a:r>
            <a:r>
              <a:rPr lang="zh-CN" altLang="en-US" smtClean="0">
                <a:solidFill>
                  <a:srgbClr val="7030A0"/>
                </a:solidFill>
              </a:rPr>
              <a:t>链式</a:t>
            </a:r>
            <a:r>
              <a:rPr lang="zh-CN" altLang="en-US" smtClean="0"/>
              <a:t>存储</a:t>
            </a:r>
            <a:r>
              <a:rPr lang="en-US" altLang="zh-CN" smtClean="0"/>
              <a:t>: </a:t>
            </a:r>
            <a:r>
              <a:rPr lang="zh-CN" altLang="en-US" smtClean="0"/>
              <a:t>示例</a:t>
            </a:r>
            <a:r>
              <a:rPr lang="en-US" altLang="zh-CN" smtClean="0"/>
              <a:t>1</a:t>
            </a:r>
            <a:endParaRPr lang="zh-CN" altLang="en-US" smtClean="0"/>
          </a:p>
        </p:txBody>
      </p:sp>
      <p:sp>
        <p:nvSpPr>
          <p:cNvPr id="19460" name="内容占位符 2"/>
          <p:cNvSpPr>
            <a:spLocks noGrp="1"/>
          </p:cNvSpPr>
          <p:nvPr>
            <p:ph idx="1"/>
          </p:nvPr>
        </p:nvSpPr>
        <p:spPr>
          <a:xfrm>
            <a:off x="381000" y="1030288"/>
            <a:ext cx="5486400" cy="5370512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400" i="1" u="sng" dirty="0" smtClean="0"/>
              <a:t>带</a:t>
            </a:r>
            <a:r>
              <a:rPr lang="zh-CN" altLang="en-US" sz="2400" b="1" i="1" u="sng" dirty="0" smtClean="0"/>
              <a:t>头结点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【</a:t>
            </a:r>
            <a:r>
              <a:rPr lang="zh-CN" altLang="en-US" sz="2400" dirty="0" smtClean="0"/>
              <a:t>空 </a:t>
            </a:r>
            <a:r>
              <a:rPr lang="en-US" altLang="zh-CN" sz="2400" dirty="0" smtClean="0"/>
              <a:t>&amp; </a:t>
            </a:r>
            <a:r>
              <a:rPr lang="zh-CN" altLang="en-US" sz="2400" dirty="0" smtClean="0"/>
              <a:t>非空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线性表</a:t>
            </a:r>
            <a:r>
              <a:rPr lang="en-US" altLang="zh-CN" sz="2400" dirty="0" smtClean="0"/>
              <a:t>: L=(bat, cat, eat, fat, hat) 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/>
              <a:t>链式</a:t>
            </a:r>
            <a:r>
              <a:rPr lang="zh-CN" altLang="en-US" sz="2400" dirty="0" smtClean="0"/>
              <a:t>存储：</a:t>
            </a:r>
            <a:endParaRPr lang="en-US" altLang="zh-CN" sz="2400" dirty="0" smtClean="0"/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i="1" u="sng" dirty="0" smtClean="0">
                <a:solidFill>
                  <a:srgbClr val="7030A0"/>
                </a:solidFill>
              </a:rPr>
              <a:t>单</a:t>
            </a:r>
            <a:r>
              <a:rPr lang="zh-CN" altLang="en-US" sz="2400" i="1" u="sng" dirty="0" smtClean="0"/>
              <a:t> 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循环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链表：</a:t>
            </a:r>
            <a:endParaRPr lang="zh-CN" altLang="en-US" sz="2000" dirty="0" smtClean="0"/>
          </a:p>
        </p:txBody>
      </p:sp>
      <p:sp>
        <p:nvSpPr>
          <p:cNvPr id="21509" name="Rectangle 67"/>
          <p:cNvSpPr>
            <a:spLocks noChangeArrowheads="1"/>
          </p:cNvSpPr>
          <p:nvPr/>
        </p:nvSpPr>
        <p:spPr bwMode="auto">
          <a:xfrm>
            <a:off x="5105400" y="6276975"/>
            <a:ext cx="4038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带头结点</a:t>
            </a:r>
            <a:r>
              <a:rPr kumimoji="1"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1" lang="zh-CN" altLang="en-US" sz="20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</a:t>
            </a:r>
            <a:r>
              <a:rPr kumimoji="1"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链表的</a:t>
            </a:r>
            <a:r>
              <a:rPr kumimoji="1" lang="zh-CN" altLang="en-US"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物理存储</a:t>
            </a:r>
            <a:r>
              <a:rPr kumimoji="1"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方式</a:t>
            </a:r>
          </a:p>
        </p:txBody>
      </p:sp>
      <p:sp>
        <p:nvSpPr>
          <p:cNvPr id="21510" name="Rectangle 67"/>
          <p:cNvSpPr>
            <a:spLocks noChangeArrowheads="1"/>
          </p:cNvSpPr>
          <p:nvPr/>
        </p:nvSpPr>
        <p:spPr bwMode="auto">
          <a:xfrm>
            <a:off x="203200" y="4448175"/>
            <a:ext cx="472598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带头结点</a:t>
            </a:r>
            <a:r>
              <a:rPr kumimoji="1"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的（非空）</a:t>
            </a:r>
            <a:r>
              <a:rPr kumimoji="1" lang="zh-CN" altLang="en-US" sz="20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</a:t>
            </a:r>
            <a:r>
              <a:rPr kumimoji="1"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链表的</a:t>
            </a:r>
            <a:r>
              <a:rPr kumimoji="1" lang="zh-CN" altLang="en-US"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逻辑结构</a:t>
            </a:r>
            <a:endParaRPr kumimoji="1"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3751263"/>
            <a:ext cx="52292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97138"/>
            <a:ext cx="12096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67"/>
          <p:cNvSpPr>
            <a:spLocks noChangeArrowheads="1"/>
          </p:cNvSpPr>
          <p:nvPr/>
        </p:nvSpPr>
        <p:spPr bwMode="auto">
          <a:xfrm>
            <a:off x="203200" y="3152775"/>
            <a:ext cx="5207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带头结点</a:t>
            </a:r>
            <a:r>
              <a:rPr kumimoji="1"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的（空）</a:t>
            </a:r>
            <a:r>
              <a:rPr kumimoji="1" lang="zh-CN" altLang="en-US" sz="20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</a:t>
            </a:r>
            <a:r>
              <a:rPr kumimoji="1"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链表的</a:t>
            </a:r>
            <a:r>
              <a:rPr kumimoji="1" lang="zh-CN" altLang="en-US"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逻辑结构</a:t>
            </a:r>
            <a:endParaRPr kumimoji="1"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Rectangle 67"/>
          <p:cNvSpPr>
            <a:spLocks noChangeArrowheads="1"/>
          </p:cNvSpPr>
          <p:nvPr/>
        </p:nvSpPr>
        <p:spPr bwMode="auto">
          <a:xfrm>
            <a:off x="198438" y="6019800"/>
            <a:ext cx="52117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带头结点</a:t>
            </a:r>
            <a:r>
              <a:rPr kumimoji="1"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的（非空）</a:t>
            </a:r>
            <a:r>
              <a:rPr kumimoji="1" lang="zh-CN" altLang="en-US" sz="20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单循环</a:t>
            </a:r>
            <a:r>
              <a:rPr kumimoji="1"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链表的</a:t>
            </a:r>
            <a:r>
              <a:rPr kumimoji="1" lang="zh-CN" altLang="en-US"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逻辑结构</a:t>
            </a:r>
            <a:endParaRPr kumimoji="1"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5119688"/>
            <a:ext cx="53086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2368550"/>
            <a:ext cx="1131888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714750" y="2698750"/>
            <a:ext cx="882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单循环</a:t>
            </a:r>
            <a:endParaRPr lang="zh-CN" altLang="en-US" sz="1800">
              <a:solidFill>
                <a:srgbClr val="7030A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0" grpId="0"/>
      <p:bldP spid="13" grpId="0"/>
      <p:bldP spid="15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2.2. </a:t>
            </a:r>
            <a:r>
              <a:rPr lang="zh-CN" altLang="en-US" smtClean="0"/>
              <a:t>线性表的</a:t>
            </a:r>
            <a:r>
              <a:rPr lang="zh-CN" altLang="en-US" smtClean="0">
                <a:solidFill>
                  <a:srgbClr val="7030A0"/>
                </a:solidFill>
              </a:rPr>
              <a:t>链式</a:t>
            </a:r>
            <a:r>
              <a:rPr lang="zh-CN" altLang="en-US" smtClean="0"/>
              <a:t>存储</a:t>
            </a:r>
            <a:r>
              <a:rPr lang="en-US" altLang="zh-CN" smtClean="0"/>
              <a:t>: </a:t>
            </a:r>
            <a:r>
              <a:rPr lang="zh-CN" altLang="en-US" smtClean="0"/>
              <a:t>示例</a:t>
            </a:r>
            <a:r>
              <a:rPr lang="en-US" altLang="zh-CN" smtClean="0"/>
              <a:t>2</a:t>
            </a:r>
            <a:endParaRPr lang="zh-CN" altLang="en-US" smtClean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381000" y="1030288"/>
            <a:ext cx="5486400" cy="5370512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400" i="1" u="sng" smtClean="0"/>
              <a:t>带头结点</a:t>
            </a:r>
            <a:r>
              <a:rPr lang="zh-CN" altLang="en-US" sz="2400" smtClean="0"/>
              <a:t>的</a:t>
            </a:r>
            <a:r>
              <a:rPr lang="en-US" altLang="zh-CN" sz="2400" smtClean="0"/>
              <a:t>【</a:t>
            </a:r>
            <a:r>
              <a:rPr lang="zh-CN" altLang="en-US" sz="2400" smtClean="0"/>
              <a:t>空 </a:t>
            </a:r>
            <a:r>
              <a:rPr lang="en-US" altLang="zh-CN" sz="2400" smtClean="0"/>
              <a:t>&amp; </a:t>
            </a:r>
            <a:r>
              <a:rPr lang="zh-CN" altLang="en-US" sz="2400" smtClean="0"/>
              <a:t>非空</a:t>
            </a:r>
            <a:r>
              <a:rPr lang="en-US" altLang="zh-CN" sz="2400" smtClean="0"/>
              <a:t>】</a:t>
            </a:r>
            <a:r>
              <a:rPr lang="zh-CN" altLang="en-US" sz="2400" smtClean="0"/>
              <a:t>线性</a:t>
            </a:r>
            <a:r>
              <a:rPr lang="zh-CN" altLang="en-US" sz="2400" b="1" smtClean="0"/>
              <a:t>链表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lvl="1" eaLnBrk="1" hangingPunct="1">
              <a:spcBef>
                <a:spcPts val="600"/>
              </a:spcBef>
            </a:pPr>
            <a:r>
              <a:rPr lang="zh-CN" altLang="en-US" sz="2400" i="1" u="sng" smtClean="0">
                <a:solidFill>
                  <a:srgbClr val="7030A0"/>
                </a:solidFill>
              </a:rPr>
              <a:t>双</a:t>
            </a:r>
            <a:r>
              <a:rPr lang="zh-CN" altLang="en-US" sz="2400" i="1" u="sng" smtClean="0"/>
              <a:t> </a:t>
            </a:r>
            <a:r>
              <a:rPr lang="en-US" altLang="zh-CN" sz="2400" smtClean="0"/>
              <a:t>[</a:t>
            </a:r>
            <a:r>
              <a:rPr lang="zh-CN" altLang="en-US" sz="2400" smtClean="0"/>
              <a:t>循环</a:t>
            </a:r>
            <a:r>
              <a:rPr lang="en-US" altLang="zh-CN" sz="2400" smtClean="0"/>
              <a:t>]</a:t>
            </a:r>
            <a:r>
              <a:rPr lang="zh-CN" altLang="en-US" sz="2400" smtClean="0"/>
              <a:t>链表：</a:t>
            </a:r>
            <a:endParaRPr lang="zh-CN" altLang="en-US" sz="2000" smtClean="0"/>
          </a:p>
        </p:txBody>
      </p:sp>
      <p:pic>
        <p:nvPicPr>
          <p:cNvPr id="21508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00200"/>
            <a:ext cx="1752600" cy="91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67"/>
          <p:cNvSpPr>
            <a:spLocks noChangeArrowheads="1"/>
          </p:cNvSpPr>
          <p:nvPr/>
        </p:nvSpPr>
        <p:spPr bwMode="auto">
          <a:xfrm>
            <a:off x="2209800" y="2543175"/>
            <a:ext cx="3117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</a:t>
            </a:r>
            <a:r>
              <a:rPr kumimoji="1"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0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</a:t>
            </a:r>
            <a:r>
              <a:rPr kumimoji="1"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链表的</a:t>
            </a:r>
            <a:r>
              <a:rPr kumimoji="1" lang="zh-CN" altLang="en-US"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逻辑结构</a:t>
            </a:r>
            <a:endParaRPr kumimoji="1"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57550"/>
            <a:ext cx="7589838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67"/>
          <p:cNvSpPr>
            <a:spLocks noChangeArrowheads="1"/>
          </p:cNvSpPr>
          <p:nvPr/>
        </p:nvSpPr>
        <p:spPr bwMode="auto">
          <a:xfrm>
            <a:off x="762000" y="6048375"/>
            <a:ext cx="3778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非空</a:t>
            </a:r>
            <a:r>
              <a:rPr kumimoji="1"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0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双循环</a:t>
            </a:r>
            <a:r>
              <a:rPr kumimoji="1"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链表的</a:t>
            </a:r>
            <a:r>
              <a:rPr kumimoji="1" lang="zh-CN" altLang="en-US"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逻辑结构</a:t>
            </a:r>
            <a:endParaRPr kumimoji="1"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4791075"/>
            <a:ext cx="76358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67"/>
          <p:cNvSpPr>
            <a:spLocks noChangeArrowheads="1"/>
          </p:cNvSpPr>
          <p:nvPr/>
        </p:nvSpPr>
        <p:spPr bwMode="auto">
          <a:xfrm>
            <a:off x="717550" y="4219575"/>
            <a:ext cx="3778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非空</a:t>
            </a:r>
            <a:r>
              <a:rPr kumimoji="1" lang="en-US" altLang="zh-CN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000" b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</a:t>
            </a:r>
            <a:r>
              <a:rPr kumimoji="1" lang="zh-CN" altLang="en-US" sz="2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链表的</a:t>
            </a:r>
            <a:r>
              <a:rPr kumimoji="1" lang="zh-CN" altLang="en-US" sz="20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逻辑结构</a:t>
            </a:r>
            <a:endParaRPr kumimoji="1" lang="zh-CN" altLang="en-US" sz="2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Rectangle 67"/>
          <p:cNvSpPr>
            <a:spLocks noChangeArrowheads="1"/>
          </p:cNvSpPr>
          <p:nvPr/>
        </p:nvSpPr>
        <p:spPr bwMode="auto">
          <a:xfrm>
            <a:off x="5708650" y="2543175"/>
            <a:ext cx="32829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</a:t>
            </a:r>
            <a:r>
              <a:rPr kumimoji="1"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0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双循环</a:t>
            </a:r>
            <a:r>
              <a:rPr kumimoji="1"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链表的</a:t>
            </a:r>
            <a:r>
              <a:rPr kumimoji="1" lang="zh-CN" altLang="en-US" sz="20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逻辑结构</a:t>
            </a:r>
            <a:endParaRPr kumimoji="1" lang="zh-CN" altLang="en-US" sz="20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动作按钮: 第一张 12">
            <a:hlinkClick r:id="rId6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51810"/>
              </p:ext>
            </p:extLst>
          </p:nvPr>
        </p:nvGraphicFramePr>
        <p:xfrm>
          <a:off x="6477000" y="1733503"/>
          <a:ext cx="1891929" cy="56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643">
                  <a:extLst>
                    <a:ext uri="{9D8B030D-6E8A-4147-A177-3AD203B41FA5}">
                      <a16:colId xmlns="" xmlns:a16="http://schemas.microsoft.com/office/drawing/2014/main" val="818150183"/>
                    </a:ext>
                  </a:extLst>
                </a:gridCol>
                <a:gridCol w="630643">
                  <a:extLst>
                    <a:ext uri="{9D8B030D-6E8A-4147-A177-3AD203B41FA5}">
                      <a16:colId xmlns="" xmlns:a16="http://schemas.microsoft.com/office/drawing/2014/main" val="2562100678"/>
                    </a:ext>
                  </a:extLst>
                </a:gridCol>
                <a:gridCol w="630643">
                  <a:extLst>
                    <a:ext uri="{9D8B030D-6E8A-4147-A177-3AD203B41FA5}">
                      <a16:colId xmlns="" xmlns:a16="http://schemas.microsoft.com/office/drawing/2014/main" val="2938595725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0657312"/>
                  </a:ext>
                </a:extLst>
              </a:tr>
            </a:tbl>
          </a:graphicData>
        </a:graphic>
      </p:graphicFrame>
      <p:sp>
        <p:nvSpPr>
          <p:cNvPr id="2" name="椭圆 1"/>
          <p:cNvSpPr/>
          <p:nvPr/>
        </p:nvSpPr>
        <p:spPr>
          <a:xfrm>
            <a:off x="7957458" y="1848529"/>
            <a:ext cx="228600" cy="158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676572" y="2020429"/>
            <a:ext cx="228600" cy="15875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Line 24"/>
          <p:cNvSpPr>
            <a:spLocks noChangeShapeType="1"/>
          </p:cNvSpPr>
          <p:nvPr/>
        </p:nvSpPr>
        <p:spPr bwMode="auto">
          <a:xfrm flipH="1" flipV="1">
            <a:off x="7391400" y="2294451"/>
            <a:ext cx="3038" cy="264077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8186058" y="1927904"/>
            <a:ext cx="27214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7467600" y="1488393"/>
            <a:ext cx="0" cy="2286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24" name="直接连接符 23"/>
          <p:cNvCxnSpPr>
            <a:stCxn id="23" idx="0"/>
          </p:cNvCxnSpPr>
          <p:nvPr/>
        </p:nvCxnSpPr>
        <p:spPr>
          <a:xfrm>
            <a:off x="7467600" y="1488393"/>
            <a:ext cx="990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8458200" y="1488394"/>
            <a:ext cx="0" cy="439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1412193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head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30" name="直接连接符 29"/>
          <p:cNvCxnSpPr>
            <a:endCxn id="20" idx="0"/>
          </p:cNvCxnSpPr>
          <p:nvPr/>
        </p:nvCxnSpPr>
        <p:spPr>
          <a:xfrm flipV="1">
            <a:off x="6790872" y="2558528"/>
            <a:ext cx="603566" cy="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6" idx="4"/>
          </p:cNvCxnSpPr>
          <p:nvPr/>
        </p:nvCxnSpPr>
        <p:spPr>
          <a:xfrm>
            <a:off x="6790872" y="2179179"/>
            <a:ext cx="0" cy="376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" grpId="0" animBg="1"/>
      <p:bldP spid="16" grpId="0" animBg="1"/>
      <p:bldP spid="20" grpId="0" animBg="1"/>
      <p:bldP spid="23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3400" y="2514600"/>
            <a:ext cx="7696200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3400" y="3048000"/>
            <a:ext cx="7696200" cy="990600"/>
          </a:xfrm>
          <a:prstGeom prst="rect">
            <a:avLst/>
          </a:prstGeom>
          <a:solidFill>
            <a:srgbClr val="FF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65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线性表的基本运算</a:t>
            </a:r>
          </a:p>
        </p:txBody>
      </p:sp>
      <p:sp>
        <p:nvSpPr>
          <p:cNvPr id="2765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600"/>
              </a:spcBef>
              <a:buFont typeface="微软雅黑" panose="020B0503020204020204" pitchFamily="34" charset="-122"/>
              <a:buAutoNum type="circleNumDbPlain"/>
            </a:pPr>
            <a:r>
              <a:rPr lang="zh-CN" altLang="en-US" sz="2400" dirty="0" smtClean="0"/>
              <a:t>初始化： </a:t>
            </a:r>
            <a:r>
              <a:rPr lang="en-US" altLang="zh-CN" sz="2400" dirty="0" smtClean="0"/>
              <a:t>initiate(L)</a:t>
            </a:r>
            <a:r>
              <a:rPr lang="zh-CN" altLang="en-US" sz="2400" dirty="0" smtClean="0"/>
              <a:t>，建立一个空表</a:t>
            </a:r>
          </a:p>
          <a:p>
            <a:pPr marL="457200" indent="-457200" eaLnBrk="1" hangingPunct="1">
              <a:spcBef>
                <a:spcPts val="600"/>
              </a:spcBef>
              <a:buFont typeface="微软雅黑" panose="020B0503020204020204" pitchFamily="34" charset="-122"/>
              <a:buAutoNum type="circleNumDbPlain"/>
            </a:pPr>
            <a:r>
              <a:rPr lang="zh-CN" altLang="en-US" sz="2400" dirty="0" smtClean="0"/>
              <a:t>求表长 ： </a:t>
            </a:r>
            <a:r>
              <a:rPr lang="en-US" altLang="zh-CN" sz="2400" dirty="0" smtClean="0"/>
              <a:t>length(L)</a:t>
            </a:r>
            <a:r>
              <a:rPr lang="zh-CN" altLang="en-US" sz="2400" dirty="0" smtClean="0"/>
              <a:t>，返回元素个数</a:t>
            </a:r>
          </a:p>
          <a:p>
            <a:pPr marL="457200" indent="-457200" eaLnBrk="1" hangingPunct="1">
              <a:spcBef>
                <a:spcPts val="600"/>
              </a:spcBef>
              <a:buFont typeface="微软雅黑" panose="020B0503020204020204" pitchFamily="34" charset="-122"/>
              <a:buAutoNum type="circleNumDbPlain"/>
            </a:pPr>
            <a:r>
              <a:rPr lang="zh-CN" altLang="en-US" sz="2400" dirty="0" smtClean="0"/>
              <a:t>取第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个元素： </a:t>
            </a:r>
            <a:r>
              <a:rPr lang="en-US" altLang="zh-CN" sz="2400" dirty="0" smtClean="0"/>
              <a:t>get(L,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1≤i≤length(L)</a:t>
            </a:r>
          </a:p>
          <a:p>
            <a:pPr marL="457200" indent="-457200" eaLnBrk="1" hangingPunct="1">
              <a:spcBef>
                <a:spcPts val="600"/>
              </a:spcBef>
              <a:buFont typeface="微软雅黑" panose="020B0503020204020204" pitchFamily="34" charset="-122"/>
              <a:buAutoNum type="circleNumDbPlain"/>
            </a:pPr>
            <a:r>
              <a:rPr lang="zh-CN" altLang="en-US" sz="2400" dirty="0" smtClean="0"/>
              <a:t>元素定位 ： </a:t>
            </a:r>
            <a:r>
              <a:rPr lang="en-US" altLang="zh-CN" sz="2400" dirty="0" smtClean="0"/>
              <a:t>locate(L, e)</a:t>
            </a:r>
            <a:r>
              <a:rPr lang="zh-CN" altLang="en-US" sz="2400" dirty="0" smtClean="0"/>
              <a:t>，返回元素的存储位置</a:t>
            </a:r>
          </a:p>
          <a:p>
            <a:pPr marL="457200" indent="-457200" eaLnBrk="1" hangingPunct="1">
              <a:spcBef>
                <a:spcPts val="600"/>
              </a:spcBef>
              <a:buFont typeface="微软雅黑" panose="020B0503020204020204" pitchFamily="34" charset="-122"/>
              <a:buAutoNum type="circleNumDbPlain"/>
            </a:pPr>
            <a:r>
              <a:rPr lang="zh-CN" altLang="en-US" sz="2400" dirty="0" smtClean="0"/>
              <a:t>插入元素 ： </a:t>
            </a:r>
            <a:r>
              <a:rPr lang="en-US" altLang="zh-CN" sz="2400" dirty="0" smtClean="0"/>
              <a:t>insertion(L,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e)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1≤i≤length(L)+1</a:t>
            </a:r>
          </a:p>
          <a:p>
            <a:pPr marL="457200" indent="-457200" eaLnBrk="1" hangingPunct="1">
              <a:spcBef>
                <a:spcPts val="600"/>
              </a:spcBef>
              <a:buFont typeface="微软雅黑" panose="020B0503020204020204" pitchFamily="34" charset="-122"/>
              <a:buAutoNum type="circleNumDbPlain"/>
            </a:pPr>
            <a:r>
              <a:rPr lang="zh-CN" altLang="en-US" sz="2400" dirty="0" smtClean="0"/>
              <a:t>删除元素 ： </a:t>
            </a:r>
            <a:r>
              <a:rPr lang="en-US" altLang="zh-CN" sz="2400" dirty="0" smtClean="0"/>
              <a:t>deletion(L,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1≤i≤length(L)</a:t>
            </a:r>
          </a:p>
          <a:p>
            <a:pPr marL="457200" indent="-457200" eaLnBrk="1" hangingPunct="1">
              <a:spcBef>
                <a:spcPts val="600"/>
              </a:spcBef>
              <a:buFont typeface="微软雅黑" panose="020B0503020204020204" pitchFamily="34" charset="-122"/>
              <a:buAutoNum type="circleNumDbPlain"/>
            </a:pPr>
            <a:r>
              <a:rPr lang="zh-CN" altLang="en-US" sz="2400" dirty="0" smtClean="0"/>
              <a:t>判表空 ： </a:t>
            </a:r>
            <a:r>
              <a:rPr lang="en-US" altLang="zh-CN" sz="2400" dirty="0" smtClean="0"/>
              <a:t>empty(L)</a:t>
            </a:r>
          </a:p>
          <a:p>
            <a:pPr marL="457200" indent="-457200" eaLnBrk="1" hangingPunct="1">
              <a:spcBef>
                <a:spcPts val="600"/>
              </a:spcBef>
              <a:buFont typeface="微软雅黑" panose="020B0503020204020204" pitchFamily="34" charset="-122"/>
              <a:buAutoNum type="circleNumDbPlain"/>
            </a:pPr>
            <a:r>
              <a:rPr lang="zh-CN" altLang="en-US" sz="2400" dirty="0" smtClean="0"/>
              <a:t>置表空 ： </a:t>
            </a:r>
            <a:r>
              <a:rPr lang="en-US" altLang="zh-CN" sz="2400" dirty="0" smtClean="0"/>
              <a:t>clear(L)</a:t>
            </a:r>
            <a:r>
              <a:rPr lang="zh-CN" altLang="en-US" sz="2400" dirty="0" smtClean="0"/>
              <a:t>，清空表</a:t>
            </a:r>
          </a:p>
          <a:p>
            <a:pPr marL="457200" indent="-457200" eaLnBrk="1" hangingPunct="1">
              <a:spcBef>
                <a:spcPts val="600"/>
              </a:spcBef>
              <a:buFont typeface="微软雅黑" panose="020B0503020204020204" pitchFamily="34" charset="-122"/>
              <a:buAutoNum type="circleNumDbPlain"/>
            </a:pPr>
            <a:r>
              <a:rPr lang="zh-CN" altLang="en-US" sz="2400" dirty="0" smtClean="0"/>
              <a:t>求前趋 ： </a:t>
            </a:r>
            <a:r>
              <a:rPr lang="en-US" altLang="zh-CN" sz="2400" dirty="0" smtClean="0"/>
              <a:t>prior(L, e)</a:t>
            </a:r>
          </a:p>
          <a:p>
            <a:pPr marL="457200" indent="-457200" eaLnBrk="1" hangingPunct="1">
              <a:spcBef>
                <a:spcPts val="600"/>
              </a:spcBef>
              <a:buFont typeface="微软雅黑" panose="020B0503020204020204" pitchFamily="34" charset="-122"/>
              <a:buAutoNum type="circleNumDbPlain"/>
            </a:pPr>
            <a:r>
              <a:rPr lang="zh-CN" altLang="en-US" sz="2400" dirty="0" smtClean="0"/>
              <a:t>求后继 ： </a:t>
            </a:r>
            <a:r>
              <a:rPr lang="en-US" altLang="zh-CN" sz="2400" dirty="0" smtClean="0"/>
              <a:t>next(L, e)</a:t>
            </a:r>
            <a:endParaRPr lang="zh-CN" altLang="en-US" sz="2400" dirty="0" smtClean="0"/>
          </a:p>
        </p:txBody>
      </p:sp>
      <p:sp>
        <p:nvSpPr>
          <p:cNvPr id="6" name="动作按钮: 第一张 5">
            <a:hlinkClick r:id="rId2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2765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线性表的抽象数据类型定义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线性表的抽象数据类型定义</a:t>
            </a:r>
          </a:p>
        </p:txBody>
      </p:sp>
      <p:sp>
        <p:nvSpPr>
          <p:cNvPr id="5" name="动作按钮: 第一张 4">
            <a:hlinkClick r:id="rId4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9368" name="TextBox1" r:id="rId2" imgW="7915320" imgH="4676760"/>
        </mc:Choice>
        <mc:Fallback>
          <p:control name="TextBox1" r:id="rId2" imgW="7915320" imgH="4676760">
            <p:pic>
              <p:nvPicPr>
                <p:cNvPr id="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84213" y="1566863"/>
                  <a:ext cx="7920037" cy="468153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i="1" u="sng" dirty="0" smtClean="0">
                <a:solidFill>
                  <a:srgbClr val="7030A0"/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顺序存储结构中，很容易实现线性表的一些操作：</a:t>
            </a:r>
            <a:r>
              <a:rPr lang="zh-CN" altLang="en-US" sz="2400" b="1" dirty="0" smtClean="0"/>
              <a:t>初始化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/>
              <a:t>赋值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/>
              <a:t>查找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/>
              <a:t>修改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/>
              <a:t>插入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/>
              <a:t>删除</a:t>
            </a:r>
            <a:r>
              <a:rPr lang="zh-CN" altLang="en-US" sz="2400" dirty="0" smtClean="0"/>
              <a:t>、</a:t>
            </a:r>
            <a:r>
              <a:rPr lang="zh-CN" altLang="en-US" sz="2400" b="1" dirty="0" smtClean="0"/>
              <a:t>求长度</a:t>
            </a:r>
            <a:r>
              <a:rPr lang="zh-CN" altLang="en-US" sz="2400" dirty="0" smtClean="0"/>
              <a:t>等。</a:t>
            </a:r>
            <a:endParaRPr lang="en-US" altLang="zh-CN" sz="2400" dirty="0" smtClean="0"/>
          </a:p>
          <a:p>
            <a:pPr lvl="1" eaLnBrk="1" hangingPunct="1"/>
            <a:endParaRPr lang="en-US" altLang="zh-CN" sz="2000" b="1" dirty="0" smtClean="0"/>
          </a:p>
          <a:p>
            <a:pPr lvl="1" eaLnBrk="1" hangingPunct="1"/>
            <a:endParaRPr lang="en-US" altLang="zh-CN" sz="2000" b="1" dirty="0" smtClean="0"/>
          </a:p>
          <a:p>
            <a:pPr lvl="1" eaLnBrk="1" hangingPunct="1"/>
            <a:endParaRPr lang="en-US" altLang="zh-CN" sz="2000" b="1" dirty="0" smtClean="0"/>
          </a:p>
          <a:p>
            <a:pPr lvl="1" eaLnBrk="1" hangingPunct="1"/>
            <a:endParaRPr lang="en-US" altLang="zh-CN" sz="2000" b="1" dirty="0" smtClean="0"/>
          </a:p>
          <a:p>
            <a:pPr lvl="1" eaLnBrk="1" hangingPunct="1"/>
            <a:endParaRPr lang="en-US" altLang="zh-CN" sz="2000" b="1" dirty="0" smtClean="0"/>
          </a:p>
          <a:p>
            <a:pPr lvl="1" eaLnBrk="1" hangingPunct="1"/>
            <a:endParaRPr lang="en-US" altLang="zh-CN" sz="2000" b="1" dirty="0" smtClean="0"/>
          </a:p>
          <a:p>
            <a:pPr lvl="1" eaLnBrk="1" hangingPunct="1">
              <a:spcBef>
                <a:spcPts val="2400"/>
              </a:spcBef>
            </a:pPr>
            <a:r>
              <a:rPr lang="zh-CN" altLang="en-US" sz="2000" b="1" dirty="0" smtClean="0"/>
              <a:t>算法的时间复杂度 </a:t>
            </a:r>
            <a:r>
              <a:rPr lang="en-US" altLang="zh-CN" sz="2000" b="1" dirty="0" smtClean="0"/>
              <a:t>T(n)=O(1)</a:t>
            </a:r>
          </a:p>
          <a:p>
            <a:pPr lvl="2" eaLnBrk="1" hangingPunct="1"/>
            <a:r>
              <a:rPr lang="zh-CN" altLang="en-US" sz="1800" b="1" dirty="0" smtClean="0"/>
              <a:t>顺序表其它涉及元素遍历的算法时间复杂度 </a:t>
            </a:r>
            <a:r>
              <a:rPr lang="en-US" altLang="zh-CN" sz="1800" b="1" dirty="0" smtClean="0"/>
              <a:t>T(n)=O(n)</a:t>
            </a:r>
            <a:endParaRPr lang="zh-CN" altLang="en-US" sz="1800" b="1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1415" name="TextBox2" r:id="rId2" imgW="7991640" imgH="3124080"/>
        </mc:Choice>
        <mc:Fallback>
          <p:control name="TextBox2" r:id="rId2" imgW="7991640" imgH="312408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20713" y="2057400"/>
                  <a:ext cx="7989887" cy="3124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i="1" u="sng" dirty="0" smtClean="0">
                <a:solidFill>
                  <a:srgbClr val="7030A0"/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微软雅黑" panose="020B0503020204020204" pitchFamily="34" charset="-122"/>
              <a:buAutoNum type="circleNumDbPlain"/>
            </a:pPr>
            <a:r>
              <a:rPr lang="zh-CN" altLang="en-US" sz="2400" dirty="0" smtClean="0"/>
              <a:t>顺序线性表</a:t>
            </a:r>
            <a:r>
              <a:rPr lang="zh-CN" altLang="en-US" sz="2400" b="1" dirty="0" smtClean="0"/>
              <a:t>初始化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C&amp;C++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514350" indent="-514350" eaLnBrk="1" hangingPunct="1">
              <a:buFont typeface="微软雅黑" panose="020B0503020204020204" pitchFamily="34" charset="-122"/>
              <a:buAutoNum type="circleNumDbPlain"/>
            </a:pPr>
            <a:endParaRPr lang="en-US" altLang="zh-CN" sz="2400" b="1" dirty="0" smtClean="0"/>
          </a:p>
          <a:p>
            <a:pPr marL="914400" lvl="1" indent="-514350" eaLnBrk="1" hangingPunct="1"/>
            <a:endParaRPr lang="zh-CN" altLang="en-US" sz="2200" b="1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2439" name="TextBox21" r:id="rId2" imgW="7924680" imgH="4267080"/>
        </mc:Choice>
        <mc:Fallback>
          <p:control name="TextBox21" r:id="rId2" imgW="7924680" imgH="4267080">
            <p:pic>
              <p:nvPicPr>
                <p:cNvPr id="3" name="TextBox2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800100" y="1600200"/>
                  <a:ext cx="7924800" cy="426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48736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3.1.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i="1" u="sng" dirty="0" smtClean="0">
                <a:solidFill>
                  <a:srgbClr val="7030A0"/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ym typeface="Wingdings 2" panose="05020102010507070707" pitchFamily="18" charset="2"/>
              </a:rPr>
              <a:t> </a:t>
            </a:r>
            <a:r>
              <a:rPr lang="zh-CN" altLang="en-US" dirty="0" smtClean="0"/>
              <a:t>顺序表</a:t>
            </a:r>
            <a:r>
              <a:rPr lang="zh-CN" altLang="en-US" dirty="0"/>
              <a:t>的</a:t>
            </a:r>
            <a:r>
              <a:rPr lang="zh-CN" altLang="en-US" b="1" dirty="0" smtClean="0">
                <a:solidFill>
                  <a:srgbClr val="7030A0"/>
                </a:solidFill>
              </a:rPr>
              <a:t>插入</a:t>
            </a:r>
            <a:r>
              <a:rPr lang="zh-CN" altLang="en-US" dirty="0" smtClean="0"/>
              <a:t>与</a:t>
            </a:r>
            <a:r>
              <a:rPr lang="zh-CN" altLang="en-US" b="1" dirty="0" smtClean="0">
                <a:solidFill>
                  <a:srgbClr val="7030A0"/>
                </a:solidFill>
              </a:rPr>
              <a:t>删除</a:t>
            </a:r>
            <a:endParaRPr lang="zh-CN" altLang="en-US" b="1" dirty="0">
              <a:solidFill>
                <a:srgbClr val="7030A0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7213"/>
            <a:ext cx="9144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gray">
          <a:xfrm>
            <a:off x="609600" y="838200"/>
            <a:ext cx="79930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b="1">
                <a:solidFill>
                  <a:srgbClr val="000066"/>
                </a:solidFill>
                <a:latin typeface="微软雅黑" panose="020B0503020204020204" pitchFamily="34" charset="-122"/>
              </a:rPr>
              <a:t>第二章  线性表 </a:t>
            </a:r>
            <a:r>
              <a:rPr lang="en-US" altLang="zh-CN" sz="3200" b="1">
                <a:solidFill>
                  <a:srgbClr val="000066"/>
                </a:solidFill>
                <a:latin typeface="微软雅黑" panose="020B0503020204020204" pitchFamily="34" charset="-122"/>
              </a:rPr>
              <a:t>(Linear list)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1844675" y="6381690"/>
            <a:ext cx="701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altLang="zh-CN" sz="2000" b="1" dirty="0" smtClean="0">
                <a:solidFill>
                  <a:srgbClr val="008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College </a:t>
            </a:r>
            <a:r>
              <a:rPr lang="en-US" altLang="zh-CN" sz="2000" b="1" dirty="0">
                <a:solidFill>
                  <a:srgbClr val="008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of Computer &amp; Information </a:t>
            </a:r>
            <a:r>
              <a:rPr lang="en-US" altLang="zh-CN" sz="2000" b="1" dirty="0" smtClean="0">
                <a:solidFill>
                  <a:srgbClr val="008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Sciences, </a:t>
            </a:r>
            <a:r>
              <a:rPr lang="en-US" altLang="zh-CN" sz="2000" b="1" dirty="0">
                <a:solidFill>
                  <a:srgbClr val="008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FAFU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981200"/>
            <a:ext cx="8550275" cy="3992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i="1" u="sng" dirty="0" smtClean="0">
                <a:solidFill>
                  <a:srgbClr val="7030A0"/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981075"/>
            <a:ext cx="8343900" cy="5419725"/>
          </a:xfrm>
        </p:spPr>
        <p:txBody>
          <a:bodyPr/>
          <a:lstStyle/>
          <a:p>
            <a:pPr marL="514350" indent="-514350" eaLnBrk="1" hangingPunct="1">
              <a:buFont typeface="+mj-ea"/>
              <a:buAutoNum type="circleNumDbPlain" startAt="2"/>
              <a:defRPr/>
            </a:pPr>
            <a:r>
              <a:rPr lang="zh-CN" altLang="en-US" dirty="0" smtClean="0"/>
              <a:t>顺序</a:t>
            </a:r>
            <a:r>
              <a:rPr lang="zh-CN" altLang="en-US" dirty="0"/>
              <a:t>线性表的</a:t>
            </a:r>
            <a:r>
              <a:rPr lang="zh-CN" altLang="en-US" b="1" dirty="0" smtClean="0"/>
              <a:t>插入</a:t>
            </a:r>
            <a:endParaRPr lang="zh-CN" altLang="en-US" b="1" dirty="0"/>
          </a:p>
          <a:p>
            <a:pPr lvl="1" indent="-342900" eaLnBrk="1" hangingPunct="1">
              <a:defRPr/>
            </a:pPr>
            <a:r>
              <a:rPr lang="zh-CN" altLang="en-US" dirty="0"/>
              <a:t>在线性表 </a:t>
            </a:r>
            <a:r>
              <a:rPr lang="en-US" altLang="zh-CN" dirty="0"/>
              <a:t>L= (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…, </a:t>
            </a:r>
            <a:r>
              <a:rPr lang="en-US" altLang="zh-CN" dirty="0" smtClean="0">
                <a:solidFill>
                  <a:srgbClr val="00B0F0"/>
                </a:solidFill>
              </a:rPr>
              <a:t>a</a:t>
            </a:r>
            <a:r>
              <a:rPr lang="en-US" altLang="zh-CN" baseline="-25000" dirty="0" smtClean="0">
                <a:solidFill>
                  <a:srgbClr val="00B0F0"/>
                </a:solidFill>
              </a:rPr>
              <a:t>i-1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B0F0"/>
                </a:solidFill>
              </a:rPr>
              <a:t>a</a:t>
            </a:r>
            <a:r>
              <a:rPr lang="en-US" altLang="zh-CN" baseline="-25000" dirty="0" err="1" smtClean="0">
                <a:solidFill>
                  <a:srgbClr val="00B0F0"/>
                </a:solidFill>
              </a:rPr>
              <a:t>i</a:t>
            </a:r>
            <a:r>
              <a:rPr lang="en-US" altLang="zh-CN" dirty="0" smtClean="0"/>
              <a:t>, a</a:t>
            </a:r>
            <a:r>
              <a:rPr lang="en-US" altLang="zh-CN" baseline="-25000" dirty="0" smtClean="0"/>
              <a:t>i+1</a:t>
            </a:r>
            <a:r>
              <a:rPr lang="en-US" altLang="zh-CN" dirty="0" smtClean="0"/>
              <a:t>, …, a</a:t>
            </a:r>
            <a:r>
              <a:rPr lang="en-US" altLang="zh-CN" baseline="-25000" dirty="0" smtClean="0"/>
              <a:t>n</a:t>
            </a:r>
            <a:r>
              <a:rPr lang="en-US" altLang="zh-CN" dirty="0"/>
              <a:t>) </a:t>
            </a:r>
            <a:r>
              <a:rPr lang="zh-CN" altLang="en-US" dirty="0"/>
              <a:t>中的</a:t>
            </a:r>
            <a:r>
              <a:rPr lang="zh-CN" altLang="en-US" dirty="0" smtClean="0"/>
              <a:t>第 </a:t>
            </a:r>
            <a:r>
              <a:rPr lang="en-US" altLang="zh-CN" i="1" dirty="0" err="1" smtClean="0">
                <a:solidFill>
                  <a:srgbClr val="7030A0"/>
                </a:solidFill>
              </a:rPr>
              <a:t>i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 smtClean="0"/>
              <a:t>(1</a:t>
            </a:r>
            <a:r>
              <a:rPr lang="en-US" altLang="zh-CN" dirty="0"/>
              <a:t>≦</a:t>
            </a:r>
            <a:r>
              <a:rPr lang="en-US" altLang="zh-CN" i="1" dirty="0"/>
              <a:t>i</a:t>
            </a:r>
            <a:r>
              <a:rPr lang="en-US" altLang="zh-CN" dirty="0"/>
              <a:t>≦n</a:t>
            </a:r>
            <a:r>
              <a:rPr lang="en-US" altLang="zh-CN" dirty="0" smtClean="0"/>
              <a:t>) </a:t>
            </a:r>
            <a:r>
              <a:rPr lang="zh-CN" altLang="en-US" dirty="0" smtClean="0"/>
              <a:t>个</a:t>
            </a:r>
            <a:r>
              <a:rPr lang="zh-CN" altLang="en-US" dirty="0"/>
              <a:t>位置上</a:t>
            </a:r>
            <a:r>
              <a:rPr lang="zh-CN" altLang="en-US" b="1" dirty="0"/>
              <a:t>插入</a:t>
            </a:r>
            <a:r>
              <a:rPr lang="zh-CN" altLang="en-US" dirty="0"/>
              <a:t>一个新</a:t>
            </a:r>
            <a:r>
              <a:rPr lang="zh-CN" altLang="en-US" dirty="0" smtClean="0"/>
              <a:t>结点 </a:t>
            </a:r>
            <a:r>
              <a:rPr lang="en-US" altLang="zh-CN" i="1" dirty="0" smtClean="0">
                <a:solidFill>
                  <a:srgbClr val="FF0000"/>
                </a:solidFill>
              </a:rPr>
              <a:t>e</a:t>
            </a:r>
            <a:r>
              <a:rPr lang="zh-CN" altLang="en-US" dirty="0"/>
              <a:t>，使其成为线性表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000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        L=</a:t>
            </a:r>
            <a:r>
              <a:rPr lang="en-US" altLang="zh-CN" dirty="0"/>
              <a:t> (a</a:t>
            </a:r>
            <a:r>
              <a:rPr lang="en-US" altLang="zh-CN" baseline="-25000" dirty="0"/>
              <a:t>1</a:t>
            </a:r>
            <a:r>
              <a:rPr lang="en-US" altLang="zh-CN" dirty="0"/>
              <a:t>, …, </a:t>
            </a:r>
            <a:r>
              <a:rPr lang="en-US" altLang="zh-CN" dirty="0">
                <a:solidFill>
                  <a:srgbClr val="00B0F0"/>
                </a:solidFill>
              </a:rPr>
              <a:t>a</a:t>
            </a:r>
            <a:r>
              <a:rPr lang="en-US" altLang="zh-CN" baseline="-25000" dirty="0">
                <a:solidFill>
                  <a:srgbClr val="00B0F0"/>
                </a:solidFill>
              </a:rPr>
              <a:t>i-1</a:t>
            </a:r>
            <a:r>
              <a:rPr lang="en-US" altLang="zh-CN" dirty="0"/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e</a:t>
            </a:r>
            <a:r>
              <a:rPr lang="en-US" altLang="zh-CN" dirty="0" smtClean="0"/>
              <a:t>, </a:t>
            </a:r>
            <a:r>
              <a:rPr lang="en-US" altLang="zh-CN" dirty="0" err="1" smtClean="0">
                <a:solidFill>
                  <a:srgbClr val="00B0F0"/>
                </a:solidFill>
              </a:rPr>
              <a:t>a</a:t>
            </a:r>
            <a:r>
              <a:rPr lang="en-US" altLang="zh-CN" baseline="-25000" dirty="0" err="1" smtClean="0">
                <a:solidFill>
                  <a:srgbClr val="00B0F0"/>
                </a:solidFill>
              </a:rPr>
              <a:t>i</a:t>
            </a:r>
            <a:r>
              <a:rPr lang="en-US" altLang="zh-CN" dirty="0"/>
              <a:t>, a</a:t>
            </a:r>
            <a:r>
              <a:rPr lang="en-US" altLang="zh-CN" baseline="-25000" dirty="0"/>
              <a:t>i+1</a:t>
            </a:r>
            <a:r>
              <a:rPr lang="en-US" altLang="zh-CN" dirty="0"/>
              <a:t>, …, </a:t>
            </a:r>
            <a:r>
              <a:rPr lang="en-US" altLang="zh-CN" dirty="0" smtClean="0"/>
              <a:t>a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 indent="-342900" eaLnBrk="1" hangingPunct="1">
              <a:defRPr/>
            </a:pPr>
            <a:r>
              <a:rPr lang="zh-CN" altLang="en-US" dirty="0"/>
              <a:t>实现步骤</a:t>
            </a:r>
          </a:p>
          <a:p>
            <a:pPr marL="1257300" lvl="2" indent="-457200" eaLnBrk="1" hangingPunct="1">
              <a:buFont typeface="+mj-lt"/>
              <a:buAutoNum type="alphaUcPeriod"/>
              <a:defRPr/>
            </a:pPr>
            <a:r>
              <a:rPr lang="zh-CN" altLang="en-US" sz="2200" dirty="0" smtClean="0"/>
              <a:t>将线性表</a:t>
            </a:r>
            <a:r>
              <a:rPr lang="en-US" altLang="zh-CN" sz="2200" dirty="0" smtClean="0"/>
              <a:t>L</a:t>
            </a:r>
            <a:r>
              <a:rPr lang="zh-CN" altLang="en-US" sz="2200" dirty="0" smtClean="0"/>
              <a:t>中的 </a:t>
            </a:r>
            <a:r>
              <a:rPr lang="zh-CN" altLang="en-US" sz="2200" u="sng" dirty="0" smtClean="0"/>
              <a:t>第</a:t>
            </a:r>
            <a:r>
              <a:rPr lang="en-US" altLang="zh-CN" sz="2200" i="1" u="sng" dirty="0" smtClean="0"/>
              <a:t>n</a:t>
            </a:r>
            <a:r>
              <a:rPr lang="zh-CN" altLang="en-US" sz="2200" u="sng" dirty="0" smtClean="0"/>
              <a:t>个</a:t>
            </a:r>
            <a:r>
              <a:rPr lang="zh-CN" altLang="en-US" sz="2200" dirty="0" smtClean="0"/>
              <a:t> 至 </a:t>
            </a:r>
            <a:r>
              <a:rPr lang="zh-CN" altLang="en-US" sz="2200" u="sng" dirty="0" smtClean="0"/>
              <a:t>第</a:t>
            </a:r>
            <a:r>
              <a:rPr lang="en-US" altLang="zh-CN" sz="2200" i="1" u="sng" dirty="0" err="1" smtClean="0"/>
              <a:t>i</a:t>
            </a:r>
            <a:r>
              <a:rPr lang="zh-CN" altLang="en-US" sz="2200" u="sng" dirty="0" smtClean="0"/>
              <a:t>个</a:t>
            </a:r>
            <a:r>
              <a:rPr lang="zh-CN" altLang="en-US" sz="2200" dirty="0" smtClean="0"/>
              <a:t> 结点依次</a:t>
            </a:r>
            <a:r>
              <a:rPr lang="zh-CN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</a:t>
            </a:r>
            <a:r>
              <a:rPr lang="zh-CN" altLang="en-US" sz="2200" dirty="0" smtClean="0"/>
              <a:t>移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个位置。</a:t>
            </a:r>
          </a:p>
          <a:p>
            <a:pPr marL="1257300" lvl="2" indent="-457200" eaLnBrk="1" hangingPunct="1">
              <a:buFont typeface="+mj-lt"/>
              <a:buAutoNum type="alphaUcPeriod"/>
              <a:defRPr/>
            </a:pPr>
            <a:r>
              <a:rPr lang="zh-CN" altLang="en-US" dirty="0" smtClean="0"/>
              <a:t>将结点</a:t>
            </a:r>
            <a:r>
              <a:rPr lang="en-US" altLang="zh-CN" i="1" dirty="0" smtClean="0">
                <a:solidFill>
                  <a:srgbClr val="FF0000"/>
                </a:solidFill>
              </a:rPr>
              <a:t>e</a:t>
            </a:r>
            <a:r>
              <a:rPr lang="zh-CN" altLang="en-US" dirty="0" smtClean="0"/>
              <a:t>插入到结点</a:t>
            </a:r>
            <a:r>
              <a:rPr lang="en-US" altLang="zh-CN" i="1" dirty="0" smtClean="0">
                <a:solidFill>
                  <a:srgbClr val="00B0F0"/>
                </a:solidFill>
              </a:rPr>
              <a:t>a</a:t>
            </a:r>
            <a:r>
              <a:rPr lang="en-US" altLang="zh-CN" i="1" baseline="-25000" dirty="0" smtClean="0">
                <a:solidFill>
                  <a:srgbClr val="00B0F0"/>
                </a:solidFill>
              </a:rPr>
              <a:t>i-1</a:t>
            </a:r>
            <a:r>
              <a:rPr lang="zh-CN" altLang="en-US" dirty="0" smtClean="0"/>
              <a:t>之后。 </a:t>
            </a:r>
          </a:p>
          <a:p>
            <a:pPr marL="1257300" lvl="2" indent="-457200" eaLnBrk="1" hangingPunct="1">
              <a:buFont typeface="+mj-lt"/>
              <a:buAutoNum type="alphaUcPeriod"/>
              <a:defRPr/>
            </a:pPr>
            <a:r>
              <a:rPr lang="zh-CN" altLang="en-US" dirty="0" smtClean="0"/>
              <a:t>线性表长度 </a:t>
            </a:r>
            <a:r>
              <a:rPr lang="en-US" altLang="zh-CN" dirty="0" smtClean="0"/>
              <a:t>+ 1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i="1" u="sng" dirty="0" smtClean="0">
                <a:solidFill>
                  <a:srgbClr val="7030A0"/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微软雅黑" panose="020B0503020204020204" pitchFamily="34" charset="-122"/>
              <a:buAutoNum type="circleNumDbPlain" startAt="2"/>
            </a:pPr>
            <a:r>
              <a:rPr lang="zh-CN" altLang="en-US" sz="2600" dirty="0" smtClean="0"/>
              <a:t>顺序线性表的</a:t>
            </a:r>
            <a:r>
              <a:rPr lang="zh-CN" altLang="en-US" sz="2600" b="1" dirty="0" smtClean="0"/>
              <a:t>插入</a:t>
            </a:r>
            <a:r>
              <a:rPr lang="zh-CN" altLang="en-US" dirty="0" smtClean="0"/>
              <a:t>：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伪代码</a:t>
            </a:r>
            <a:r>
              <a:rPr lang="zh-CN" altLang="en-US" sz="1200" dirty="0" smtClean="0">
                <a:solidFill>
                  <a:schemeClr val="tx1"/>
                </a:solidFill>
              </a:rPr>
              <a:t>（</a:t>
            </a:r>
            <a:r>
              <a:rPr lang="zh-CN" altLang="en-US" sz="1200" u="sng" dirty="0">
                <a:solidFill>
                  <a:schemeClr val="tx1"/>
                </a:solidFill>
              </a:rPr>
              <a:t>数组下标</a:t>
            </a:r>
            <a:r>
              <a:rPr lang="en-US" altLang="zh-CN" sz="1200" u="sng" dirty="0">
                <a:solidFill>
                  <a:schemeClr val="tx1"/>
                </a:solidFill>
              </a:rPr>
              <a:t>'0'</a:t>
            </a:r>
            <a:r>
              <a:rPr lang="zh-CN" altLang="en-US" sz="1200" u="sng" dirty="0">
                <a:solidFill>
                  <a:schemeClr val="tx1"/>
                </a:solidFill>
              </a:rPr>
              <a:t>处存储元素</a:t>
            </a:r>
            <a:r>
              <a:rPr lang="en-US" altLang="zh-CN" sz="1200" u="sng" dirty="0">
                <a:solidFill>
                  <a:schemeClr val="tx1"/>
                </a:solidFill>
              </a:rPr>
              <a:t>e</a:t>
            </a:r>
            <a:r>
              <a:rPr lang="en-US" altLang="zh-CN" sz="1200" u="sng" baseline="-25000" dirty="0">
                <a:solidFill>
                  <a:schemeClr val="tx1"/>
                </a:solidFill>
              </a:rPr>
              <a:t>1</a:t>
            </a:r>
            <a:r>
              <a:rPr lang="en-US" altLang="zh-CN" sz="1200" u="sng" dirty="0">
                <a:solidFill>
                  <a:schemeClr val="tx1"/>
                </a:solidFill>
              </a:rPr>
              <a:t>,</a:t>
            </a:r>
            <a:r>
              <a:rPr lang="zh-CN" altLang="en-US" sz="1200" u="sng" dirty="0">
                <a:solidFill>
                  <a:schemeClr val="tx1"/>
                </a:solidFill>
              </a:rPr>
              <a:t>下标</a:t>
            </a:r>
            <a:r>
              <a:rPr lang="en-US" altLang="zh-CN" sz="1200" u="sng" dirty="0">
                <a:solidFill>
                  <a:schemeClr val="tx1"/>
                </a:solidFill>
              </a:rPr>
              <a:t>'n-1'</a:t>
            </a:r>
            <a:r>
              <a:rPr lang="zh-CN" altLang="en-US" sz="1200" u="sng" dirty="0">
                <a:solidFill>
                  <a:schemeClr val="tx1"/>
                </a:solidFill>
              </a:rPr>
              <a:t>处存储</a:t>
            </a:r>
            <a:r>
              <a:rPr lang="en-US" altLang="zh-CN" sz="1200" u="sng" dirty="0">
                <a:solidFill>
                  <a:schemeClr val="tx1"/>
                </a:solidFill>
              </a:rPr>
              <a:t>e</a:t>
            </a:r>
            <a:r>
              <a:rPr lang="en-US" altLang="zh-CN" sz="1200" u="sng" baseline="-25000" dirty="0">
                <a:solidFill>
                  <a:schemeClr val="tx1"/>
                </a:solidFill>
              </a:rPr>
              <a:t>n</a:t>
            </a:r>
            <a:r>
              <a:rPr lang="zh-CN" altLang="en-US" sz="1200" dirty="0">
                <a:solidFill>
                  <a:schemeClr val="tx1"/>
                </a:solidFill>
              </a:rPr>
              <a:t>）</a:t>
            </a:r>
            <a:endParaRPr lang="zh-CN" altLang="en-US" sz="2400" b="1" dirty="0" smtClean="0">
              <a:solidFill>
                <a:srgbClr val="00B0F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3463" name="TextBox21" r:id="rId2" imgW="7924680" imgH="4724280"/>
        </mc:Choice>
        <mc:Fallback>
          <p:control name="TextBox21" r:id="rId2" imgW="7924680" imgH="4724280">
            <p:pic>
              <p:nvPicPr>
                <p:cNvPr id="3" name="TextBox2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800100" y="1676400"/>
                  <a:ext cx="7924800" cy="4724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i="1" u="sng" dirty="0" smtClean="0">
                <a:solidFill>
                  <a:srgbClr val="7030A0"/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ea"/>
              <a:buAutoNum type="circleNumDbPlain" startAt="2"/>
              <a:defRPr/>
            </a:pPr>
            <a:r>
              <a:rPr lang="zh-CN" altLang="en-US" sz="2600" dirty="0" smtClean="0"/>
              <a:t>顺序</a:t>
            </a:r>
            <a:r>
              <a:rPr lang="zh-CN" altLang="en-US" sz="2600" dirty="0"/>
              <a:t>线性表的</a:t>
            </a:r>
            <a:r>
              <a:rPr lang="zh-CN" altLang="en-US" sz="2600" b="1" dirty="0" smtClean="0"/>
              <a:t>插入</a:t>
            </a:r>
            <a:r>
              <a:rPr lang="zh-CN" altLang="en-US" sz="2400" dirty="0" smtClean="0"/>
              <a:t>：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时间</a:t>
            </a:r>
            <a:r>
              <a:rPr lang="zh-CN" altLang="en-US" sz="2400" b="1" dirty="0">
                <a:solidFill>
                  <a:srgbClr val="00B0F0"/>
                </a:solidFill>
              </a:rPr>
              <a:t>复杂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度</a:t>
            </a: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857250" lvl="1" indent="-457200" eaLnBrk="1" hangingPunct="1">
              <a:defRPr/>
            </a:pPr>
            <a:r>
              <a:rPr lang="zh-CN" altLang="en-US" sz="2400" dirty="0"/>
              <a:t>结点</a:t>
            </a:r>
            <a:r>
              <a:rPr lang="zh-CN" altLang="en-US" sz="2400" dirty="0" smtClean="0"/>
              <a:t>插入操作的</a:t>
            </a:r>
            <a:r>
              <a:rPr lang="zh-CN" altLang="en-US" sz="2400" b="1" dirty="0" smtClean="0"/>
              <a:t>主要</a:t>
            </a:r>
            <a:r>
              <a:rPr lang="zh-CN" altLang="en-US" sz="2400" b="1" dirty="0"/>
              <a:t>时间</a:t>
            </a:r>
            <a:r>
              <a:rPr lang="zh-CN" altLang="en-US" sz="2400" b="1" dirty="0" smtClean="0"/>
              <a:t>耗费</a:t>
            </a:r>
            <a:r>
              <a:rPr lang="zh-CN" altLang="en-US" sz="2400" dirty="0" smtClean="0"/>
              <a:t>在：</a:t>
            </a:r>
            <a:r>
              <a:rPr lang="zh-CN" altLang="en-US" sz="2400" dirty="0" smtClean="0">
                <a:solidFill>
                  <a:schemeClr val="accent6"/>
                </a:solidFill>
              </a:rPr>
              <a:t>表</a:t>
            </a:r>
            <a:r>
              <a:rPr lang="zh-CN" altLang="en-US" sz="2400" dirty="0">
                <a:solidFill>
                  <a:schemeClr val="accent6"/>
                </a:solidFill>
              </a:rPr>
              <a:t>中结点的</a:t>
            </a:r>
            <a:r>
              <a:rPr lang="zh-CN" altLang="en-US" sz="2400" dirty="0" smtClean="0">
                <a:solidFill>
                  <a:schemeClr val="accent6"/>
                </a:solidFill>
              </a:rPr>
              <a:t>移动上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因此，</a:t>
            </a:r>
            <a:r>
              <a:rPr lang="zh-CN" altLang="en-US" sz="2400" dirty="0"/>
              <a:t>常</a:t>
            </a:r>
            <a:r>
              <a:rPr lang="zh-CN" altLang="en-US" sz="2400" dirty="0" smtClean="0"/>
              <a:t>用结点</a:t>
            </a:r>
            <a:r>
              <a:rPr lang="zh-CN" altLang="en-US" sz="2400" dirty="0"/>
              <a:t>的移动来估计算法的时间复杂度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857250" lvl="1" indent="-457200" eaLnBrk="1" hangingPunct="1">
              <a:defRPr/>
            </a:pPr>
            <a:r>
              <a:rPr lang="zh-CN" altLang="en-US" sz="2400" dirty="0"/>
              <a:t>设在</a:t>
            </a:r>
            <a:r>
              <a:rPr lang="zh-CN" altLang="en-US" sz="2400" dirty="0" smtClean="0"/>
              <a:t>线性表 </a:t>
            </a:r>
            <a:r>
              <a:rPr lang="en-US" altLang="zh-CN" sz="2400" dirty="0" smtClean="0"/>
              <a:t>L</a:t>
            </a:r>
            <a:r>
              <a:rPr lang="zh-CN" altLang="en-US" sz="2400" dirty="0"/>
              <a:t>中的</a:t>
            </a:r>
            <a:r>
              <a:rPr lang="zh-CN" altLang="en-US" sz="2400" dirty="0" smtClean="0"/>
              <a:t>第 </a:t>
            </a:r>
            <a:r>
              <a:rPr lang="en-US" altLang="zh-CN" sz="2400" i="1" dirty="0" err="1" smtClean="0"/>
              <a:t>i</a:t>
            </a:r>
            <a:r>
              <a:rPr lang="en-US" altLang="zh-CN" sz="2400" i="1" dirty="0" smtClean="0"/>
              <a:t> </a:t>
            </a:r>
            <a:r>
              <a:rPr lang="zh-CN" altLang="en-US" sz="2400" dirty="0" smtClean="0"/>
              <a:t>个元素处 </a:t>
            </a:r>
            <a:r>
              <a:rPr lang="zh-CN" altLang="en-US" sz="2400" b="1" i="1" u="sng" dirty="0" smtClean="0"/>
              <a:t>插入</a:t>
            </a:r>
            <a:r>
              <a:rPr lang="zh-CN" altLang="en-US" sz="2400" b="1" i="1" dirty="0" smtClean="0"/>
              <a:t> </a:t>
            </a:r>
            <a:r>
              <a:rPr lang="zh-CN" altLang="en-US" sz="2400" dirty="0" smtClean="0"/>
              <a:t>结点</a:t>
            </a:r>
            <a:r>
              <a:rPr lang="zh-CN" altLang="en-US" sz="2400" dirty="0"/>
              <a:t>的概率为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。不</a:t>
            </a:r>
            <a:r>
              <a:rPr lang="zh-CN" altLang="en-US" sz="2400" dirty="0"/>
              <a:t>失一般性，设各个位置插入是等概率，则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=1/(n+1)</a:t>
            </a:r>
            <a:r>
              <a:rPr lang="zh-CN" altLang="en-US" sz="2400" dirty="0"/>
              <a:t>，而</a:t>
            </a:r>
            <a:r>
              <a:rPr lang="zh-CN" altLang="en-US" sz="2400" u="sng" dirty="0"/>
              <a:t>插入</a:t>
            </a:r>
            <a:r>
              <a:rPr lang="zh-CN" altLang="en-US" sz="2400" dirty="0"/>
              <a:t>时移动结点的次数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: n-i+1</a:t>
            </a:r>
            <a:r>
              <a:rPr lang="zh-CN" altLang="en-US" sz="2400" dirty="0"/>
              <a:t>。</a:t>
            </a:r>
          </a:p>
          <a:p>
            <a:pPr marL="800100" lvl="2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总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的平均移动次数：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altLang="zh-CN" sz="2000" baseline="-25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insert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=∑p</a:t>
            </a:r>
            <a:r>
              <a:rPr lang="en-US" altLang="zh-CN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*(n-i+1)  (1≦i≦n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∴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altLang="zh-CN" sz="2000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insert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=n/2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57250" lvl="1" indent="-457200" eaLnBrk="1" hangingPunct="1">
              <a:defRPr/>
            </a:pPr>
            <a:r>
              <a:rPr lang="zh-CN" altLang="en-US" sz="2400" dirty="0"/>
              <a:t>即在</a:t>
            </a:r>
            <a:r>
              <a:rPr lang="zh-CN" altLang="en-US" sz="2400" b="1" dirty="0"/>
              <a:t>顺序表</a:t>
            </a:r>
            <a:r>
              <a:rPr lang="zh-CN" altLang="en-US" sz="2400" dirty="0"/>
              <a:t>上做</a:t>
            </a:r>
            <a:r>
              <a:rPr lang="zh-CN" altLang="en-US" sz="2400" u="sng" dirty="0"/>
              <a:t>插入</a:t>
            </a:r>
            <a:r>
              <a:rPr lang="zh-CN" altLang="en-US" sz="2400" dirty="0"/>
              <a:t>运算，</a:t>
            </a:r>
            <a:r>
              <a:rPr lang="zh-CN" altLang="en-US" sz="2400" u="sng" dirty="0"/>
              <a:t>平均要移动表上一半结点</a:t>
            </a:r>
            <a:r>
              <a:rPr lang="zh-CN" altLang="en-US" sz="2400" dirty="0" smtClean="0"/>
              <a:t>。因此，插入算法</a:t>
            </a:r>
            <a:r>
              <a:rPr lang="zh-CN" altLang="en-US" sz="2400" dirty="0"/>
              <a:t>的平均时间复杂度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: O(n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1257300" lvl="2" indent="-457200" eaLnBrk="1" hangingPunct="1">
              <a:defRPr/>
            </a:pPr>
            <a:r>
              <a:rPr lang="zh-CN" altLang="en-US" sz="2200" dirty="0" smtClean="0"/>
              <a:t>当</a:t>
            </a:r>
            <a:r>
              <a:rPr lang="zh-CN" altLang="en-US" sz="2200" dirty="0"/>
              <a:t>表长</a:t>
            </a:r>
            <a:r>
              <a:rPr lang="en-US" altLang="zh-CN" sz="2200" i="1" dirty="0" smtClean="0"/>
              <a:t>n </a:t>
            </a:r>
            <a:r>
              <a:rPr lang="zh-CN" altLang="en-US" sz="2200" dirty="0" smtClean="0"/>
              <a:t>较大</a:t>
            </a:r>
            <a:r>
              <a:rPr lang="zh-CN" altLang="en-US" sz="2200" dirty="0"/>
              <a:t>时，算法的效率相当低。</a:t>
            </a:r>
          </a:p>
          <a:p>
            <a:pPr marL="857250" lvl="1" indent="-457200" eaLnBrk="1" hangingPunct="1">
              <a:defRPr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i="1" u="sng" dirty="0" smtClean="0">
                <a:solidFill>
                  <a:srgbClr val="7030A0"/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ea"/>
              <a:buAutoNum type="circleNumDbPlain" startAt="3"/>
              <a:defRPr/>
            </a:pPr>
            <a:r>
              <a:rPr lang="zh-CN" altLang="en-US" dirty="0" smtClean="0"/>
              <a:t>顺序</a:t>
            </a:r>
            <a:r>
              <a:rPr lang="zh-CN" altLang="en-US" dirty="0"/>
              <a:t>线性表</a:t>
            </a:r>
            <a:r>
              <a:rPr lang="zh-CN" altLang="en-US" dirty="0" smtClean="0"/>
              <a:t>的</a:t>
            </a:r>
            <a:r>
              <a:rPr lang="zh-CN" altLang="en-US" b="1" dirty="0" smtClean="0"/>
              <a:t>删除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marL="857250" lvl="1" indent="-457200" eaLnBrk="1" hangingPunct="1">
              <a:defRPr/>
            </a:pPr>
            <a:r>
              <a:rPr lang="zh-CN" altLang="en-US" sz="2400" dirty="0"/>
              <a:t>在线性表 </a:t>
            </a:r>
            <a:r>
              <a:rPr lang="en-US" altLang="zh-CN" sz="2400" dirty="0"/>
              <a:t>L=(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…, </a:t>
            </a:r>
            <a:r>
              <a:rPr lang="en-US" altLang="zh-CN" sz="2400" dirty="0" smtClean="0">
                <a:solidFill>
                  <a:srgbClr val="00B0F0"/>
                </a:solidFill>
              </a:rPr>
              <a:t>a</a:t>
            </a:r>
            <a:r>
              <a:rPr lang="en-US" altLang="zh-CN" sz="2400" baseline="-25000" dirty="0" smtClean="0">
                <a:solidFill>
                  <a:srgbClr val="00B0F0"/>
                </a:solidFill>
              </a:rPr>
              <a:t>i-1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a</a:t>
            </a:r>
            <a:r>
              <a:rPr lang="en-US" altLang="zh-CN" sz="2400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400" dirty="0" smtClean="0"/>
              <a:t>, </a:t>
            </a:r>
            <a:r>
              <a:rPr lang="en-US" altLang="zh-CN" sz="2400" dirty="0" smtClean="0">
                <a:solidFill>
                  <a:srgbClr val="00B0F0"/>
                </a:solidFill>
              </a:rPr>
              <a:t>a</a:t>
            </a:r>
            <a:r>
              <a:rPr lang="en-US" altLang="zh-CN" sz="2400" baseline="-25000" dirty="0" smtClean="0">
                <a:solidFill>
                  <a:srgbClr val="00B0F0"/>
                </a:solidFill>
              </a:rPr>
              <a:t>i+1</a:t>
            </a:r>
            <a:r>
              <a:rPr lang="en-US" altLang="zh-CN" sz="2400" dirty="0" smtClean="0"/>
              <a:t>, …, a</a:t>
            </a:r>
            <a:r>
              <a:rPr lang="en-US" altLang="zh-CN" sz="2400" baseline="-25000" dirty="0" smtClean="0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中</a:t>
            </a:r>
            <a:r>
              <a:rPr lang="zh-CN" altLang="en-US" sz="2400" b="1" dirty="0" smtClean="0"/>
              <a:t>删除</a:t>
            </a:r>
            <a:r>
              <a:rPr lang="zh-CN" altLang="en-US" sz="2400" dirty="0" smtClean="0"/>
              <a:t>第 </a:t>
            </a:r>
            <a:r>
              <a:rPr lang="en-US" altLang="zh-CN" sz="2400" i="1" dirty="0" err="1">
                <a:solidFill>
                  <a:srgbClr val="7030A0"/>
                </a:solidFill>
              </a:rPr>
              <a:t>i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/>
              <a:t>(1≦</a:t>
            </a:r>
            <a:r>
              <a:rPr lang="en-US" altLang="zh-CN" sz="2400" i="1" dirty="0"/>
              <a:t>i</a:t>
            </a:r>
            <a:r>
              <a:rPr lang="en-US" altLang="zh-CN" sz="2400" dirty="0"/>
              <a:t>≦n) </a:t>
            </a:r>
            <a:r>
              <a:rPr lang="zh-CN" altLang="en-US" sz="2400" dirty="0"/>
              <a:t>个位置</a:t>
            </a:r>
            <a:r>
              <a:rPr lang="zh-CN" altLang="en-US" sz="2400" dirty="0" smtClean="0"/>
              <a:t>上的结点 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a</a:t>
            </a:r>
            <a:r>
              <a:rPr lang="en-US" altLang="zh-CN" sz="2400" baseline="-25000" dirty="0" err="1" smtClean="0">
                <a:solidFill>
                  <a:srgbClr val="7030A0"/>
                </a:solidFill>
              </a:rPr>
              <a:t>i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使其成为线性表：</a:t>
            </a:r>
          </a:p>
          <a:p>
            <a:pPr marL="40005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	L = (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…, </a:t>
            </a:r>
            <a:r>
              <a:rPr lang="en-US" altLang="zh-CN" sz="2400" dirty="0">
                <a:solidFill>
                  <a:srgbClr val="00B0F0"/>
                </a:solidFill>
              </a:rPr>
              <a:t>a</a:t>
            </a:r>
            <a:r>
              <a:rPr lang="en-US" altLang="zh-CN" sz="2400" baseline="-25000" dirty="0">
                <a:solidFill>
                  <a:srgbClr val="00B0F0"/>
                </a:solidFill>
              </a:rPr>
              <a:t>i-1</a:t>
            </a:r>
            <a:r>
              <a:rPr lang="en-US" altLang="zh-CN" sz="2400" dirty="0"/>
              <a:t>, </a:t>
            </a:r>
            <a:r>
              <a:rPr lang="en-US" altLang="zh-CN" sz="2400" dirty="0" smtClean="0">
                <a:solidFill>
                  <a:srgbClr val="00B0F0"/>
                </a:solidFill>
              </a:rPr>
              <a:t>a</a:t>
            </a:r>
            <a:r>
              <a:rPr lang="en-US" altLang="zh-CN" sz="2400" baseline="-25000" dirty="0" smtClean="0">
                <a:solidFill>
                  <a:srgbClr val="00B0F0"/>
                </a:solidFill>
              </a:rPr>
              <a:t>i+1</a:t>
            </a:r>
            <a:r>
              <a:rPr lang="en-US" altLang="zh-CN" sz="2400" dirty="0"/>
              <a:t>, …, a</a:t>
            </a:r>
            <a:r>
              <a:rPr lang="en-US" altLang="zh-CN" sz="2400" baseline="-25000" dirty="0"/>
              <a:t>n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pPr marL="857250" lvl="1" indent="-457200" eaLnBrk="1" hangingPunct="1">
              <a:defRPr/>
            </a:pPr>
            <a:endParaRPr lang="en-US" altLang="zh-CN" sz="2400" dirty="0" smtClean="0"/>
          </a:p>
          <a:p>
            <a:pPr marL="857250" lvl="1" indent="-457200" eaLnBrk="1" hangingPunct="1">
              <a:defRPr/>
            </a:pPr>
            <a:r>
              <a:rPr lang="zh-CN" altLang="en-US" sz="2400" dirty="0" smtClean="0"/>
              <a:t>实现</a:t>
            </a:r>
            <a:r>
              <a:rPr lang="zh-CN" altLang="en-US" sz="2400" dirty="0"/>
              <a:t>步骤</a:t>
            </a:r>
          </a:p>
          <a:p>
            <a:pPr marL="1257300" lvl="2" indent="-457200" eaLnBrk="1" hangingPunct="1">
              <a:buFont typeface="+mj-lt"/>
              <a:buAutoNum type="alphaUcPeriod"/>
              <a:defRPr/>
            </a:pPr>
            <a:r>
              <a:rPr lang="zh-CN" altLang="en-US" dirty="0" smtClean="0"/>
              <a:t>将</a:t>
            </a:r>
            <a:r>
              <a:rPr lang="zh-CN" altLang="en-US" dirty="0"/>
              <a:t>线性表</a:t>
            </a:r>
            <a:r>
              <a:rPr lang="en-US" altLang="zh-CN" dirty="0"/>
              <a:t>L</a:t>
            </a:r>
            <a:r>
              <a:rPr lang="zh-CN" altLang="en-US" dirty="0"/>
              <a:t>中</a:t>
            </a:r>
            <a:r>
              <a:rPr lang="zh-CN" altLang="en-US" dirty="0" smtClean="0"/>
              <a:t>的 </a:t>
            </a:r>
            <a:r>
              <a:rPr lang="zh-CN" altLang="en-US" u="sng" dirty="0" smtClean="0"/>
              <a:t>第 </a:t>
            </a:r>
            <a:r>
              <a:rPr lang="en-US" altLang="zh-CN" i="1" u="sng" dirty="0" smtClean="0"/>
              <a:t>i+1 </a:t>
            </a:r>
            <a:r>
              <a:rPr lang="zh-CN" altLang="en-US" u="sng" dirty="0" smtClean="0"/>
              <a:t>个</a:t>
            </a:r>
            <a:r>
              <a:rPr lang="zh-CN" altLang="en-US" dirty="0" smtClean="0"/>
              <a:t> 至 </a:t>
            </a:r>
            <a:r>
              <a:rPr lang="zh-CN" altLang="en-US" i="1" u="sng" dirty="0" smtClean="0"/>
              <a:t>第</a:t>
            </a:r>
            <a:r>
              <a:rPr lang="en-US" altLang="zh-CN" i="1" u="sng" dirty="0"/>
              <a:t>n</a:t>
            </a:r>
            <a:r>
              <a:rPr lang="zh-CN" altLang="en-US" i="1" u="sng" dirty="0" smtClean="0"/>
              <a:t>个</a:t>
            </a:r>
            <a:r>
              <a:rPr lang="zh-CN" altLang="en-US" dirty="0" smtClean="0"/>
              <a:t> 结点</a:t>
            </a:r>
            <a:r>
              <a:rPr lang="zh-CN" altLang="en-US" dirty="0"/>
              <a:t>依此向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</a:t>
            </a:r>
            <a:r>
              <a:rPr lang="zh-CN" altLang="en-US" dirty="0"/>
              <a:t>移动一个位置。</a:t>
            </a:r>
          </a:p>
          <a:p>
            <a:pPr marL="1257300" lvl="2" indent="-457200" eaLnBrk="1" hangingPunct="1">
              <a:buFont typeface="+mj-lt"/>
              <a:buAutoNum type="alphaUcPeriod"/>
              <a:defRPr/>
            </a:pPr>
            <a:r>
              <a:rPr lang="zh-CN" altLang="en-US" dirty="0" smtClean="0"/>
              <a:t>线性表长度 </a:t>
            </a:r>
            <a:r>
              <a:rPr lang="en-US" altLang="zh-CN" dirty="0" smtClean="0"/>
              <a:t>- 1</a:t>
            </a:r>
            <a:r>
              <a:rPr lang="zh-CN" altLang="en-US" dirty="0" smtClean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i="1" u="sng" dirty="0" smtClean="0">
                <a:solidFill>
                  <a:srgbClr val="7030A0"/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微软雅黑" panose="020B0503020204020204" pitchFamily="34" charset="-122"/>
              <a:buAutoNum type="circleNumDbPlain" startAt="3"/>
            </a:pPr>
            <a:r>
              <a:rPr lang="zh-CN" altLang="en-US" sz="2400" dirty="0" smtClean="0"/>
              <a:t>顺序表第</a:t>
            </a:r>
            <a:r>
              <a:rPr lang="en-US" altLang="zh-CN" sz="2400" i="1" dirty="0" err="1" smtClean="0">
                <a:solidFill>
                  <a:srgbClr val="7030A0"/>
                </a:solidFill>
              </a:rPr>
              <a:t>i</a:t>
            </a:r>
            <a:r>
              <a:rPr lang="zh-CN" altLang="en-US" sz="2400" dirty="0" smtClean="0"/>
              <a:t>个元素</a:t>
            </a:r>
            <a:r>
              <a:rPr lang="zh-CN" altLang="en-US" sz="2400" b="1" dirty="0" smtClean="0"/>
              <a:t>删除</a:t>
            </a:r>
            <a:r>
              <a:rPr lang="zh-CN" altLang="en-US" sz="2400" dirty="0" smtClean="0"/>
              <a:t>：</a:t>
            </a:r>
            <a:r>
              <a:rPr lang="zh-CN" altLang="en-US" sz="2000" b="1" dirty="0">
                <a:solidFill>
                  <a:srgbClr val="00B0F0"/>
                </a:solidFill>
              </a:rPr>
              <a:t>伪代码</a:t>
            </a:r>
            <a:r>
              <a:rPr lang="zh-CN" altLang="en-US" sz="1200" dirty="0">
                <a:solidFill>
                  <a:schemeClr val="tx1"/>
                </a:solidFill>
              </a:rPr>
              <a:t>（</a:t>
            </a:r>
            <a:r>
              <a:rPr lang="zh-CN" altLang="en-US" sz="1200" u="sng" dirty="0">
                <a:solidFill>
                  <a:schemeClr val="tx1"/>
                </a:solidFill>
              </a:rPr>
              <a:t>数组下标</a:t>
            </a:r>
            <a:r>
              <a:rPr lang="en-US" altLang="zh-CN" sz="1200" u="sng" dirty="0">
                <a:solidFill>
                  <a:schemeClr val="tx1"/>
                </a:solidFill>
              </a:rPr>
              <a:t>'0'</a:t>
            </a:r>
            <a:r>
              <a:rPr lang="zh-CN" altLang="en-US" sz="1200" u="sng" dirty="0">
                <a:solidFill>
                  <a:schemeClr val="tx1"/>
                </a:solidFill>
              </a:rPr>
              <a:t>处存储元素</a:t>
            </a:r>
            <a:r>
              <a:rPr lang="en-US" altLang="zh-CN" sz="1200" u="sng" dirty="0">
                <a:solidFill>
                  <a:schemeClr val="tx1"/>
                </a:solidFill>
              </a:rPr>
              <a:t>e</a:t>
            </a:r>
            <a:r>
              <a:rPr lang="en-US" altLang="zh-CN" sz="1200" u="sng" baseline="-25000" dirty="0">
                <a:solidFill>
                  <a:schemeClr val="tx1"/>
                </a:solidFill>
              </a:rPr>
              <a:t>1</a:t>
            </a:r>
            <a:r>
              <a:rPr lang="en-US" altLang="zh-CN" sz="1200" u="sng" dirty="0">
                <a:solidFill>
                  <a:schemeClr val="tx1"/>
                </a:solidFill>
              </a:rPr>
              <a:t>,</a:t>
            </a:r>
            <a:r>
              <a:rPr lang="zh-CN" altLang="en-US" sz="1200" u="sng" dirty="0">
                <a:solidFill>
                  <a:schemeClr val="tx1"/>
                </a:solidFill>
              </a:rPr>
              <a:t>下标</a:t>
            </a:r>
            <a:r>
              <a:rPr lang="en-US" altLang="zh-CN" sz="1200" u="sng" dirty="0">
                <a:solidFill>
                  <a:schemeClr val="tx1"/>
                </a:solidFill>
              </a:rPr>
              <a:t>'n-1'</a:t>
            </a:r>
            <a:r>
              <a:rPr lang="zh-CN" altLang="en-US" sz="1200" u="sng" dirty="0">
                <a:solidFill>
                  <a:schemeClr val="tx1"/>
                </a:solidFill>
              </a:rPr>
              <a:t>处存储</a:t>
            </a:r>
            <a:r>
              <a:rPr lang="en-US" altLang="zh-CN" sz="1200" u="sng" dirty="0">
                <a:solidFill>
                  <a:schemeClr val="tx1"/>
                </a:solidFill>
              </a:rPr>
              <a:t>e</a:t>
            </a:r>
            <a:r>
              <a:rPr lang="en-US" altLang="zh-CN" sz="1200" u="sng" baseline="-25000" dirty="0">
                <a:solidFill>
                  <a:schemeClr val="tx1"/>
                </a:solidFill>
              </a:rPr>
              <a:t>n</a:t>
            </a:r>
            <a:r>
              <a:rPr lang="zh-CN" altLang="en-US" sz="1200" dirty="0" smtClean="0">
                <a:solidFill>
                  <a:schemeClr val="tx1"/>
                </a:solidFill>
              </a:rPr>
              <a:t>）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4487" name="TextBox2" r:id="rId2" imgW="7924680" imgH="4724280"/>
        </mc:Choice>
        <mc:Fallback>
          <p:control name="TextBox2" r:id="rId2" imgW="7924680" imgH="472428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800100" y="1676400"/>
                  <a:ext cx="7924800" cy="4724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i="1" u="sng" dirty="0" smtClean="0">
                <a:solidFill>
                  <a:srgbClr val="7030A0"/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ea"/>
              <a:buAutoNum type="circleNumDbPlain" startAt="3"/>
              <a:defRPr/>
            </a:pPr>
            <a:r>
              <a:rPr lang="zh-CN" altLang="en-US" sz="2600" dirty="0"/>
              <a:t>顺序表第</a:t>
            </a:r>
            <a:r>
              <a:rPr lang="en-US" altLang="zh-CN" sz="2600" i="1" dirty="0" err="1">
                <a:solidFill>
                  <a:srgbClr val="7030A0"/>
                </a:solidFill>
              </a:rPr>
              <a:t>i</a:t>
            </a:r>
            <a:r>
              <a:rPr lang="zh-CN" altLang="en-US" sz="2600" dirty="0"/>
              <a:t>个元素的</a:t>
            </a:r>
            <a:r>
              <a:rPr lang="zh-CN" altLang="en-US" sz="2600" b="1" dirty="0" smtClean="0"/>
              <a:t>删除</a:t>
            </a:r>
            <a:r>
              <a:rPr lang="zh-CN" altLang="en-US" sz="2400" dirty="0" smtClean="0"/>
              <a:t>：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时间</a:t>
            </a:r>
            <a:r>
              <a:rPr lang="zh-CN" altLang="en-US" sz="2400" b="1" dirty="0">
                <a:solidFill>
                  <a:srgbClr val="00B0F0"/>
                </a:solidFill>
              </a:rPr>
              <a:t>复杂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度</a:t>
            </a:r>
            <a:endParaRPr lang="en-US" altLang="zh-CN" sz="2400" b="1" dirty="0" smtClean="0">
              <a:solidFill>
                <a:srgbClr val="00B0F0"/>
              </a:solidFill>
            </a:endParaRPr>
          </a:p>
          <a:p>
            <a:pPr marL="857250" lvl="1" indent="-457200" eaLnBrk="1" hangingPunct="1">
              <a:defRPr/>
            </a:pPr>
            <a:r>
              <a:rPr lang="zh-CN" altLang="en-US" sz="2400" dirty="0" smtClean="0"/>
              <a:t>结点</a:t>
            </a:r>
            <a:r>
              <a:rPr lang="zh-CN" altLang="en-US" sz="2400" dirty="0"/>
              <a:t>删除</a:t>
            </a:r>
            <a:r>
              <a:rPr lang="zh-CN" altLang="en-US" sz="2400" dirty="0" smtClean="0"/>
              <a:t>操作的</a:t>
            </a:r>
            <a:r>
              <a:rPr lang="zh-CN" altLang="en-US" sz="2400" b="1" dirty="0" smtClean="0"/>
              <a:t>主要</a:t>
            </a:r>
            <a:r>
              <a:rPr lang="zh-CN" altLang="en-US" sz="2400" b="1" dirty="0"/>
              <a:t>时间</a:t>
            </a:r>
            <a:r>
              <a:rPr lang="zh-CN" altLang="en-US" sz="2400" b="1" dirty="0" smtClean="0"/>
              <a:t>耗费</a:t>
            </a:r>
            <a:r>
              <a:rPr lang="zh-CN" altLang="en-US" sz="2400" dirty="0" smtClean="0"/>
              <a:t>在：</a:t>
            </a:r>
            <a:r>
              <a:rPr lang="zh-CN" altLang="en-US" sz="2400" dirty="0" smtClean="0">
                <a:solidFill>
                  <a:schemeClr val="accent6"/>
                </a:solidFill>
              </a:rPr>
              <a:t>表</a:t>
            </a:r>
            <a:r>
              <a:rPr lang="zh-CN" altLang="en-US" sz="2400" dirty="0">
                <a:solidFill>
                  <a:schemeClr val="accent6"/>
                </a:solidFill>
              </a:rPr>
              <a:t>中结点的</a:t>
            </a:r>
            <a:r>
              <a:rPr lang="zh-CN" altLang="en-US" sz="2400" dirty="0" smtClean="0">
                <a:solidFill>
                  <a:schemeClr val="accent6"/>
                </a:solidFill>
              </a:rPr>
              <a:t>移动上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因此，</a:t>
            </a:r>
            <a:r>
              <a:rPr lang="zh-CN" altLang="en-US" sz="2400" dirty="0"/>
              <a:t>常</a:t>
            </a:r>
            <a:r>
              <a:rPr lang="zh-CN" altLang="en-US" sz="2400" dirty="0" smtClean="0"/>
              <a:t>用</a:t>
            </a:r>
            <a:r>
              <a:rPr lang="zh-CN" altLang="en-US" sz="2400" u="sng" dirty="0" smtClean="0"/>
              <a:t>结点</a:t>
            </a:r>
            <a:r>
              <a:rPr lang="zh-CN" altLang="en-US" sz="2400" u="sng" dirty="0"/>
              <a:t>的移动</a:t>
            </a:r>
            <a:r>
              <a:rPr lang="zh-CN" altLang="en-US" sz="2400" dirty="0"/>
              <a:t>来估计算法的时间复杂度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857250" lvl="1" indent="-457200" eaLnBrk="1" hangingPunct="1">
              <a:defRPr/>
            </a:pPr>
            <a:r>
              <a:rPr lang="zh-CN" altLang="en-US" sz="2400" dirty="0"/>
              <a:t>设在线性表</a:t>
            </a:r>
            <a:r>
              <a:rPr lang="en-US" altLang="zh-CN" sz="2400" dirty="0"/>
              <a:t>L</a:t>
            </a:r>
            <a:r>
              <a:rPr lang="zh-CN" altLang="en-US" sz="2400" dirty="0"/>
              <a:t>中</a:t>
            </a:r>
            <a:r>
              <a:rPr lang="zh-CN" altLang="en-US" sz="2400" u="sng" dirty="0"/>
              <a:t>删除</a:t>
            </a:r>
            <a:r>
              <a:rPr lang="zh-CN" altLang="en-US" sz="2400" dirty="0" smtClean="0"/>
              <a:t>第 </a:t>
            </a:r>
            <a:r>
              <a:rPr lang="en-US" altLang="zh-CN" sz="2400" i="1" dirty="0" err="1" smtClean="0"/>
              <a:t>i</a:t>
            </a:r>
            <a:r>
              <a:rPr lang="en-US" altLang="zh-CN" sz="2400" i="1" dirty="0" smtClean="0"/>
              <a:t> 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元素的概率为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。不</a:t>
            </a:r>
            <a:r>
              <a:rPr lang="zh-CN" altLang="en-US" sz="2400" dirty="0"/>
              <a:t>失一般性，设删除各个位置是等概率，则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=1/n</a:t>
            </a:r>
            <a:r>
              <a:rPr lang="zh-CN" altLang="en-US" sz="2400" dirty="0"/>
              <a:t>，而</a:t>
            </a:r>
            <a:r>
              <a:rPr lang="zh-CN" altLang="en-US" sz="2400" b="1" i="1" u="sng" dirty="0"/>
              <a:t>删除</a:t>
            </a:r>
            <a:r>
              <a:rPr lang="zh-CN" altLang="en-US" sz="2400" dirty="0"/>
              <a:t>时移动结点的次数为</a:t>
            </a:r>
            <a:r>
              <a:rPr lang="en-US" altLang="zh-CN" sz="2400" dirty="0">
                <a:solidFill>
                  <a:srgbClr val="7030A0"/>
                </a:solidFill>
              </a:rPr>
              <a:t>n-</a:t>
            </a:r>
            <a:r>
              <a:rPr lang="en-US" altLang="zh-CN" sz="2400" dirty="0" err="1">
                <a:solidFill>
                  <a:srgbClr val="7030A0"/>
                </a:solidFill>
              </a:rPr>
              <a:t>i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 marL="800100" lvl="2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总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的平均移动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次数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altLang="zh-CN" sz="2000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∑p</a:t>
            </a:r>
            <a:r>
              <a:rPr lang="en-US" altLang="zh-CN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*(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n-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(1≦i≦n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∴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altLang="zh-CN" sz="2000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=(n-1)/2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57250" lvl="1" indent="-457200" eaLnBrk="1" hangingPunct="1">
              <a:defRPr/>
            </a:pPr>
            <a:r>
              <a:rPr lang="zh-CN" altLang="en-US" sz="2400" dirty="0"/>
              <a:t>即在</a:t>
            </a:r>
            <a:r>
              <a:rPr lang="zh-CN" altLang="en-US" sz="2400" b="1" dirty="0"/>
              <a:t>顺序表</a:t>
            </a:r>
            <a:r>
              <a:rPr lang="zh-CN" altLang="en-US" sz="2400" dirty="0"/>
              <a:t>上</a:t>
            </a:r>
            <a:r>
              <a:rPr lang="zh-CN" altLang="en-US" sz="2400" dirty="0" smtClean="0"/>
              <a:t>做</a:t>
            </a:r>
            <a:r>
              <a:rPr lang="zh-CN" altLang="en-US" sz="2400" u="sng" dirty="0"/>
              <a:t>删除</a:t>
            </a:r>
            <a:r>
              <a:rPr lang="zh-CN" altLang="en-US" sz="2400" dirty="0" smtClean="0"/>
              <a:t>运算</a:t>
            </a:r>
            <a:r>
              <a:rPr lang="zh-CN" altLang="en-US" sz="2400" dirty="0"/>
              <a:t>，</a:t>
            </a:r>
            <a:r>
              <a:rPr lang="zh-CN" altLang="en-US" sz="2400" u="sng" dirty="0"/>
              <a:t>平均要移动表上一半结点</a:t>
            </a:r>
            <a:r>
              <a:rPr lang="zh-CN" altLang="en-US" sz="2400" dirty="0" smtClean="0"/>
              <a:t>。因此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删除算法</a:t>
            </a:r>
            <a:r>
              <a:rPr lang="zh-CN" altLang="en-US" sz="2400" dirty="0"/>
              <a:t>的平均时间复杂度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: O(n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1257300" lvl="2" indent="-457200" eaLnBrk="1" hangingPunct="1">
              <a:defRPr/>
            </a:pPr>
            <a:r>
              <a:rPr lang="zh-CN" altLang="en-US" sz="2200" dirty="0" smtClean="0"/>
              <a:t>当</a:t>
            </a:r>
            <a:r>
              <a:rPr lang="zh-CN" altLang="en-US" sz="2200" dirty="0"/>
              <a:t>表长</a:t>
            </a:r>
            <a:r>
              <a:rPr lang="en-US" altLang="zh-CN" sz="2200" i="1" dirty="0" smtClean="0"/>
              <a:t>n </a:t>
            </a:r>
            <a:r>
              <a:rPr lang="zh-CN" altLang="en-US" sz="2200" dirty="0" smtClean="0"/>
              <a:t>较大</a:t>
            </a:r>
            <a:r>
              <a:rPr lang="zh-CN" altLang="en-US" sz="2200" dirty="0"/>
              <a:t>时，算法的效率相当低。</a:t>
            </a:r>
          </a:p>
          <a:p>
            <a:pPr marL="857250" lvl="1" indent="-457200" eaLnBrk="1" hangingPunct="1">
              <a:defRPr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i="1" u="sng" dirty="0" smtClean="0">
                <a:solidFill>
                  <a:srgbClr val="7030A0"/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ea"/>
              <a:buAutoNum type="circleNumDbPlain" startAt="4"/>
              <a:defRPr/>
            </a:pPr>
            <a:r>
              <a:rPr lang="zh-CN" altLang="en-US" dirty="0" smtClean="0"/>
              <a:t>顺序线性表中</a:t>
            </a:r>
            <a:r>
              <a:rPr lang="zh-CN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特定元素</a:t>
            </a:r>
            <a:r>
              <a:rPr lang="en-US" altLang="zh-C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en-US" b="1" dirty="0" smtClean="0"/>
              <a:t>查找定</a:t>
            </a:r>
            <a:r>
              <a:rPr lang="zh-CN" altLang="en-US" b="1" dirty="0"/>
              <a:t>位</a:t>
            </a:r>
            <a:r>
              <a:rPr lang="zh-CN" altLang="en-US" b="1" dirty="0" smtClean="0"/>
              <a:t>与删除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 marL="857250" lvl="1" indent="-457200" eaLnBrk="1" hangingPunct="1">
              <a:defRPr/>
            </a:pPr>
            <a:r>
              <a:rPr lang="zh-CN" altLang="en-US" sz="2400" dirty="0"/>
              <a:t>在线性表 </a:t>
            </a:r>
            <a:r>
              <a:rPr lang="en-US" altLang="zh-CN" sz="2400" dirty="0"/>
              <a:t>L=(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a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 a</a:t>
            </a:r>
            <a:r>
              <a:rPr lang="en-US" altLang="zh-CN" sz="2400" baseline="-25000" dirty="0" smtClean="0"/>
              <a:t>3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…, </a:t>
            </a:r>
            <a:r>
              <a:rPr lang="en-US" altLang="zh-CN" sz="2400" dirty="0" smtClean="0"/>
              <a:t>a</a:t>
            </a:r>
            <a:r>
              <a:rPr lang="en-US" altLang="zh-CN" sz="2400" baseline="-25000" dirty="0" smtClean="0"/>
              <a:t>n</a:t>
            </a:r>
            <a:r>
              <a:rPr lang="en-US" altLang="zh-CN" sz="2400" dirty="0"/>
              <a:t>) </a:t>
            </a:r>
            <a:r>
              <a:rPr lang="zh-CN" altLang="en-US" sz="2400" dirty="0" smtClean="0"/>
              <a:t>中，</a:t>
            </a:r>
            <a:r>
              <a:rPr lang="zh-CN" altLang="en-US" sz="2400" b="1" dirty="0" smtClean="0"/>
              <a:t>删除</a:t>
            </a:r>
            <a:r>
              <a:rPr lang="zh-CN" altLang="en-US" sz="2400" dirty="0" smtClean="0"/>
              <a:t>值为 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x</a:t>
            </a:r>
            <a:r>
              <a:rPr lang="en-US" altLang="zh-CN" sz="2400" i="1" dirty="0" smtClean="0"/>
              <a:t> </a:t>
            </a:r>
            <a:r>
              <a:rPr lang="zh-CN" altLang="en-US" sz="2400" dirty="0" smtClean="0"/>
              <a:t>的第一个节点。</a:t>
            </a:r>
            <a:endParaRPr lang="en-US" altLang="zh-CN" sz="2400" dirty="0" smtClean="0"/>
          </a:p>
          <a:p>
            <a:pPr marL="1257300" lvl="2" indent="-457200" eaLnBrk="1" hangingPunct="1">
              <a:defRPr/>
            </a:pPr>
            <a:endParaRPr lang="en-US" altLang="zh-CN" sz="1800" dirty="0" smtClean="0"/>
          </a:p>
          <a:p>
            <a:pPr marL="857250" lvl="1" indent="-457200" eaLnBrk="1" hangingPunct="1">
              <a:defRPr/>
            </a:pPr>
            <a:r>
              <a:rPr lang="zh-CN" altLang="en-US" sz="2400" dirty="0" smtClean="0"/>
              <a:t>实现</a:t>
            </a:r>
            <a:r>
              <a:rPr lang="zh-CN" altLang="en-US" sz="2400" dirty="0"/>
              <a:t>步骤</a:t>
            </a:r>
          </a:p>
          <a:p>
            <a:pPr marL="1257300" lvl="2" indent="-457200" eaLnBrk="1" hangingPunct="1">
              <a:buFont typeface="+mj-lt"/>
              <a:buAutoNum type="alphaUcPeriod"/>
              <a:defRPr/>
            </a:pPr>
            <a:r>
              <a:rPr lang="zh-CN" altLang="en-US" dirty="0" smtClean="0"/>
              <a:t>在线性表 </a:t>
            </a:r>
            <a:r>
              <a:rPr lang="en-US" altLang="zh-CN" dirty="0" smtClean="0"/>
              <a:t>L </a:t>
            </a:r>
            <a:r>
              <a:rPr lang="zh-CN" altLang="en-US" dirty="0" smtClean="0"/>
              <a:t>中查找</a:t>
            </a:r>
            <a:r>
              <a:rPr lang="zh-CN" altLang="en-US" dirty="0"/>
              <a:t>值</a:t>
            </a:r>
            <a:r>
              <a:rPr lang="zh-CN" altLang="en-US" dirty="0" smtClean="0"/>
              <a:t>为 </a:t>
            </a:r>
            <a:r>
              <a:rPr lang="en-US" altLang="zh-CN" i="1" dirty="0" smtClean="0">
                <a:solidFill>
                  <a:srgbClr val="7030A0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</a:t>
            </a:r>
            <a:r>
              <a:rPr lang="zh-CN" altLang="en-US" dirty="0"/>
              <a:t>第一个数据元素。</a:t>
            </a:r>
          </a:p>
          <a:p>
            <a:pPr marL="1257300" lvl="2" indent="-457200" eaLnBrk="1" hangingPunct="1">
              <a:buFont typeface="+mj-lt"/>
              <a:buAutoNum type="alphaUcPeriod"/>
              <a:defRPr/>
            </a:pPr>
            <a:r>
              <a:rPr lang="zh-CN" altLang="en-US" dirty="0" smtClean="0"/>
              <a:t>将</a:t>
            </a:r>
            <a:r>
              <a:rPr lang="zh-CN" altLang="en-US" dirty="0"/>
              <a:t>从</a:t>
            </a:r>
            <a:r>
              <a:rPr lang="zh-CN" altLang="en-US" i="1" u="sng" dirty="0"/>
              <a:t>找到的</a:t>
            </a:r>
            <a:r>
              <a:rPr lang="zh-CN" altLang="en-US" i="1" u="sng" dirty="0" smtClean="0"/>
              <a:t>位置开始</a:t>
            </a:r>
            <a:r>
              <a:rPr lang="zh-CN" altLang="en-US" dirty="0" smtClean="0"/>
              <a:t> 至 </a:t>
            </a:r>
            <a:r>
              <a:rPr lang="zh-CN" altLang="en-US" i="1" u="sng" dirty="0" smtClean="0"/>
              <a:t>最后</a:t>
            </a:r>
            <a:r>
              <a:rPr lang="zh-CN" altLang="en-US" i="1" u="sng" dirty="0"/>
              <a:t>一个</a:t>
            </a:r>
            <a:r>
              <a:rPr lang="zh-CN" altLang="en-US" i="1" u="sng" dirty="0" smtClean="0"/>
              <a:t>结点</a:t>
            </a:r>
            <a:r>
              <a:rPr lang="zh-CN" altLang="en-US" dirty="0" smtClean="0"/>
              <a:t>，依次</a:t>
            </a:r>
            <a:r>
              <a:rPr lang="zh-CN" altLang="en-US" dirty="0"/>
              <a:t>向前移动一个位置。  </a:t>
            </a:r>
          </a:p>
          <a:p>
            <a:pPr marL="1257300" lvl="2" indent="-457200" eaLnBrk="1" hangingPunct="1">
              <a:buFont typeface="+mj-lt"/>
              <a:buAutoNum type="alphaUcPeriod"/>
              <a:defRPr/>
            </a:pPr>
            <a:r>
              <a:rPr lang="zh-CN" altLang="en-US" dirty="0" smtClean="0"/>
              <a:t>线性表长度 </a:t>
            </a:r>
            <a:r>
              <a:rPr lang="en-US" altLang="zh-CN" dirty="0" smtClean="0"/>
              <a:t>- 1</a:t>
            </a:r>
            <a:r>
              <a:rPr lang="zh-CN" altLang="en-US" dirty="0" smtClean="0"/>
              <a:t>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i="1" u="sng" dirty="0" smtClean="0">
                <a:solidFill>
                  <a:srgbClr val="7030A0"/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ea"/>
              <a:buAutoNum type="circleNumDbPlain" startAt="4"/>
              <a:defRPr/>
            </a:pPr>
            <a:r>
              <a:rPr lang="zh-CN" altLang="en-US" sz="2400" dirty="0" smtClean="0"/>
              <a:t>顺序线性表</a:t>
            </a:r>
            <a:r>
              <a:rPr lang="zh-CN" altLang="en-US" sz="2400" dirty="0"/>
              <a:t>中</a:t>
            </a:r>
            <a:r>
              <a:rPr lang="zh-CN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特定元素</a:t>
            </a:r>
            <a:r>
              <a:rPr lang="en-US" altLang="zh-CN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zh-CN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en-US" sz="2400" b="1" dirty="0"/>
              <a:t>查找定位与</a:t>
            </a:r>
            <a:r>
              <a:rPr lang="zh-CN" altLang="en-US" sz="2400" b="1" dirty="0" smtClean="0"/>
              <a:t>删除</a:t>
            </a:r>
            <a:r>
              <a:rPr lang="zh-CN" altLang="en-US" sz="2400" dirty="0" smtClean="0"/>
              <a:t>：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伪代码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pPr marL="400050" lvl="1" indent="0" algn="r" eaLnBrk="1" hangingPunct="1">
              <a:spcBef>
                <a:spcPts val="0"/>
              </a:spcBef>
              <a:buNone/>
              <a:defRPr/>
            </a:pPr>
            <a:r>
              <a:rPr lang="zh-CN" altLang="en-US" sz="1400" dirty="0">
                <a:solidFill>
                  <a:schemeClr val="tx1"/>
                </a:solidFill>
              </a:rPr>
              <a:t>（</a:t>
            </a:r>
            <a:r>
              <a:rPr lang="zh-CN" altLang="en-US" sz="1400" u="sng" dirty="0">
                <a:solidFill>
                  <a:schemeClr val="tx1"/>
                </a:solidFill>
              </a:rPr>
              <a:t>数组下标</a:t>
            </a:r>
            <a:r>
              <a:rPr lang="en-US" altLang="zh-CN" sz="1400" u="sng" dirty="0">
                <a:solidFill>
                  <a:schemeClr val="tx1"/>
                </a:solidFill>
              </a:rPr>
              <a:t>'0'</a:t>
            </a:r>
            <a:r>
              <a:rPr lang="zh-CN" altLang="en-US" sz="1400" u="sng" dirty="0">
                <a:solidFill>
                  <a:schemeClr val="tx1"/>
                </a:solidFill>
              </a:rPr>
              <a:t>处存储元素</a:t>
            </a:r>
            <a:r>
              <a:rPr lang="en-US" altLang="zh-CN" sz="1400" u="sng" dirty="0">
                <a:solidFill>
                  <a:schemeClr val="tx1"/>
                </a:solidFill>
              </a:rPr>
              <a:t>e</a:t>
            </a:r>
            <a:r>
              <a:rPr lang="en-US" altLang="zh-CN" sz="1400" u="sng" baseline="-25000" dirty="0">
                <a:solidFill>
                  <a:schemeClr val="tx1"/>
                </a:solidFill>
              </a:rPr>
              <a:t>1</a:t>
            </a:r>
            <a:r>
              <a:rPr lang="en-US" altLang="zh-CN" sz="1400" u="sng" dirty="0">
                <a:solidFill>
                  <a:schemeClr val="tx1"/>
                </a:solidFill>
              </a:rPr>
              <a:t>,</a:t>
            </a:r>
            <a:r>
              <a:rPr lang="zh-CN" altLang="en-US" sz="1400" u="sng" dirty="0">
                <a:solidFill>
                  <a:schemeClr val="tx1"/>
                </a:solidFill>
              </a:rPr>
              <a:t>下标</a:t>
            </a:r>
            <a:r>
              <a:rPr lang="en-US" altLang="zh-CN" sz="1400" u="sng" dirty="0">
                <a:solidFill>
                  <a:schemeClr val="tx1"/>
                </a:solidFill>
              </a:rPr>
              <a:t>'n-1'</a:t>
            </a:r>
            <a:r>
              <a:rPr lang="zh-CN" altLang="en-US" sz="1400" u="sng" dirty="0">
                <a:solidFill>
                  <a:schemeClr val="tx1"/>
                </a:solidFill>
              </a:rPr>
              <a:t>处存储</a:t>
            </a:r>
            <a:r>
              <a:rPr lang="en-US" altLang="zh-CN" sz="1400" u="sng" dirty="0">
                <a:solidFill>
                  <a:schemeClr val="tx1"/>
                </a:solidFill>
              </a:rPr>
              <a:t>e</a:t>
            </a:r>
            <a:r>
              <a:rPr lang="en-US" altLang="zh-CN" sz="1400" u="sng" baseline="-25000" dirty="0">
                <a:solidFill>
                  <a:schemeClr val="tx1"/>
                </a:solidFill>
              </a:rPr>
              <a:t>n</a:t>
            </a:r>
            <a:r>
              <a:rPr lang="zh-CN" altLang="en-US" sz="1400" dirty="0" smtClean="0">
                <a:solidFill>
                  <a:schemeClr val="tx1"/>
                </a:solidFill>
              </a:rPr>
              <a:t>）</a:t>
            </a:r>
            <a:endParaRPr lang="zh-CN" altLang="en-US" sz="1400" b="1" dirty="0">
              <a:solidFill>
                <a:srgbClr val="00B0F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5511" name="TextBox21" r:id="rId2" imgW="7924680" imgH="4724280"/>
        </mc:Choice>
        <mc:Fallback>
          <p:control name="TextBox21" r:id="rId2" imgW="7924680" imgH="4724280">
            <p:pic>
              <p:nvPicPr>
                <p:cNvPr id="4" name="TextBox2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800100" y="1828800"/>
                  <a:ext cx="7924800" cy="4724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820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3.1.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i="1" u="sng" dirty="0" smtClean="0">
                <a:solidFill>
                  <a:srgbClr val="7030A0"/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8382000" cy="5419725"/>
          </a:xfrm>
        </p:spPr>
        <p:txBody>
          <a:bodyPr/>
          <a:lstStyle/>
          <a:p>
            <a:pPr marL="514350" indent="-514350" eaLnBrk="1" hangingPunct="1">
              <a:buFont typeface="+mj-ea"/>
              <a:buAutoNum type="circleNumDbPlain" startAt="4"/>
              <a:defRPr/>
            </a:pPr>
            <a:r>
              <a:rPr lang="zh-CN" altLang="en-US" sz="2600" dirty="0"/>
              <a:t>顺序线性表中特定元素</a:t>
            </a:r>
            <a:r>
              <a:rPr lang="en-US" altLang="zh-CN" sz="2600" dirty="0"/>
              <a:t>x</a:t>
            </a:r>
            <a:r>
              <a:rPr lang="zh-CN" altLang="en-US" sz="2600" dirty="0"/>
              <a:t>的</a:t>
            </a:r>
            <a:r>
              <a:rPr lang="zh-CN" altLang="en-US" sz="2600" b="1" dirty="0"/>
              <a:t>查找定位与删除</a:t>
            </a:r>
            <a:r>
              <a:rPr lang="zh-CN" altLang="en-US" sz="2400" dirty="0" smtClean="0"/>
              <a:t>：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时间</a:t>
            </a:r>
            <a:r>
              <a:rPr lang="zh-CN" altLang="en-US" sz="2000" b="1" dirty="0">
                <a:solidFill>
                  <a:srgbClr val="00B0F0"/>
                </a:solidFill>
              </a:rPr>
              <a:t>复杂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度</a:t>
            </a:r>
            <a:endParaRPr lang="en-US" altLang="zh-CN" sz="2000" b="1" dirty="0" smtClean="0">
              <a:solidFill>
                <a:srgbClr val="00B0F0"/>
              </a:solidFill>
            </a:endParaRPr>
          </a:p>
          <a:p>
            <a:pPr marL="857250" lvl="1" indent="-457200" eaLnBrk="1" hangingPunct="1">
              <a:defRPr/>
            </a:pPr>
            <a:r>
              <a:rPr lang="zh-CN" altLang="en-US" sz="2400" b="1" dirty="0" smtClean="0"/>
              <a:t>主要时间耗费</a:t>
            </a:r>
            <a:r>
              <a:rPr lang="zh-CN" altLang="en-US" sz="2400" dirty="0" smtClean="0"/>
              <a:t>在：</a:t>
            </a:r>
            <a:r>
              <a:rPr lang="zh-CN" altLang="en-US" sz="2400" dirty="0" smtClean="0">
                <a:solidFill>
                  <a:schemeClr val="accent6"/>
                </a:solidFill>
              </a:rPr>
              <a:t>数据元素的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比较</a:t>
            </a:r>
            <a:r>
              <a:rPr lang="zh-CN" altLang="en-US" sz="2400" dirty="0" smtClean="0">
                <a:solidFill>
                  <a:schemeClr val="accent6"/>
                </a:solidFill>
              </a:rPr>
              <a:t>与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移动</a:t>
            </a:r>
            <a:r>
              <a:rPr lang="zh-CN" altLang="en-US" sz="2400" dirty="0" smtClean="0">
                <a:solidFill>
                  <a:schemeClr val="accent6"/>
                </a:solidFill>
              </a:rPr>
              <a:t>上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1257300" lvl="2" indent="-457200" eaLnBrk="1" hangingPunct="1">
              <a:lnSpc>
                <a:spcPct val="114000"/>
              </a:lnSpc>
              <a:spcBef>
                <a:spcPts val="900"/>
              </a:spcBef>
              <a:defRPr/>
            </a:pPr>
            <a:r>
              <a:rPr lang="zh-CN" altLang="en-US" sz="2200" dirty="0"/>
              <a:t>首先，在线性表</a:t>
            </a:r>
            <a:r>
              <a:rPr lang="en-US" altLang="zh-CN" sz="2200" dirty="0"/>
              <a:t>L</a:t>
            </a:r>
            <a:r>
              <a:rPr lang="zh-CN" altLang="en-US" sz="2200" dirty="0"/>
              <a:t>中查找值</a:t>
            </a:r>
            <a:r>
              <a:rPr lang="zh-CN" altLang="en-US" sz="2200" dirty="0" smtClean="0"/>
              <a:t>为 </a:t>
            </a:r>
            <a:r>
              <a:rPr lang="en-US" altLang="zh-CN" sz="2200" dirty="0" smtClean="0">
                <a:solidFill>
                  <a:srgbClr val="7030A0"/>
                </a:solidFill>
              </a:rPr>
              <a:t>x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结点是否存在</a:t>
            </a:r>
            <a:r>
              <a:rPr lang="en-US" altLang="zh-CN" sz="2200" dirty="0"/>
              <a:t>;</a:t>
            </a:r>
          </a:p>
          <a:p>
            <a:pPr marL="1257300" lvl="2" indent="-457200" eaLnBrk="1" hangingPunct="1">
              <a:lnSpc>
                <a:spcPct val="114000"/>
              </a:lnSpc>
              <a:spcBef>
                <a:spcPts val="900"/>
              </a:spcBef>
              <a:defRPr/>
            </a:pPr>
            <a:r>
              <a:rPr lang="zh-CN" altLang="en-US" sz="2200" dirty="0"/>
              <a:t>其次，若值为</a:t>
            </a:r>
            <a:r>
              <a:rPr lang="en-US" altLang="zh-CN" sz="2200" dirty="0">
                <a:solidFill>
                  <a:srgbClr val="7030A0"/>
                </a:solidFill>
              </a:rPr>
              <a:t>x</a:t>
            </a:r>
            <a:r>
              <a:rPr lang="zh-CN" altLang="en-US" sz="2200" dirty="0"/>
              <a:t>的结点存在，且在线性表</a:t>
            </a:r>
            <a:r>
              <a:rPr lang="en-US" altLang="zh-CN" sz="2200" dirty="0"/>
              <a:t>L</a:t>
            </a:r>
            <a:r>
              <a:rPr lang="zh-CN" altLang="en-US" sz="2200" dirty="0"/>
              <a:t>中的位置</a:t>
            </a:r>
            <a:r>
              <a:rPr lang="zh-CN" altLang="en-US" sz="2200" dirty="0" smtClean="0"/>
              <a:t>为 </a:t>
            </a:r>
            <a:r>
              <a:rPr lang="en-US" altLang="zh-CN" sz="2200" i="1" dirty="0" err="1" smtClean="0"/>
              <a:t>i</a:t>
            </a:r>
            <a:r>
              <a:rPr lang="zh-CN" altLang="en-US" sz="2200" dirty="0" smtClean="0"/>
              <a:t>，</a:t>
            </a:r>
            <a:r>
              <a:rPr lang="zh-CN" altLang="en-US" sz="2200" dirty="0"/>
              <a:t>则在线性表</a:t>
            </a:r>
            <a:r>
              <a:rPr lang="en-US" altLang="zh-CN" sz="2200" dirty="0"/>
              <a:t>L</a:t>
            </a:r>
            <a:r>
              <a:rPr lang="zh-CN" altLang="en-US" sz="2200" dirty="0"/>
              <a:t>中删除</a:t>
            </a:r>
            <a:r>
              <a:rPr lang="zh-CN" altLang="en-US" sz="2200" dirty="0" smtClean="0"/>
              <a:t>第 </a:t>
            </a:r>
            <a:r>
              <a:rPr lang="en-US" altLang="zh-CN" sz="2200" i="1" dirty="0" err="1" smtClean="0"/>
              <a:t>i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个</a:t>
            </a:r>
            <a:r>
              <a:rPr lang="zh-CN" altLang="en-US" sz="2200" dirty="0"/>
              <a:t>元素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857250" lvl="1" indent="-457200" eaLnBrk="1" hangingPunct="1">
              <a:defRPr/>
            </a:pPr>
            <a:r>
              <a:rPr lang="zh-CN" altLang="en-US" sz="2400" dirty="0"/>
              <a:t>设在线性表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中删除</a:t>
            </a:r>
            <a:r>
              <a:rPr lang="zh-CN" altLang="en-US" sz="2400" dirty="0"/>
              <a:t>数据元素概率为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，不失一般性，设各个位置是等概率，则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=1/n</a:t>
            </a:r>
            <a:r>
              <a:rPr lang="zh-CN" altLang="en-US" sz="2400" dirty="0" smtClean="0"/>
              <a:t>。</a:t>
            </a:r>
          </a:p>
          <a:p>
            <a:pPr marL="800100" lvl="2" indent="0" eaLnBrk="1" hangingPunct="1">
              <a:lnSpc>
                <a:spcPct val="114000"/>
              </a:lnSpc>
              <a:spcBef>
                <a:spcPts val="9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◆比较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的平均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次数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altLang="zh-CN" sz="2000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compare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=∑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(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1≦i≦n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∴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altLang="zh-CN" sz="2000" baseline="-25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compare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=(n+1)/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00100" lvl="2" indent="0" eaLnBrk="1" hangingPunct="1">
              <a:lnSpc>
                <a:spcPct val="114000"/>
              </a:lnSpc>
              <a:spcBef>
                <a:spcPts val="9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◆删除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时平均移动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次数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altLang="zh-CN" sz="2000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=∑p</a:t>
            </a:r>
            <a:r>
              <a:rPr lang="en-US" altLang="zh-CN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*(n-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 (1≦i≦n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∴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en-US" altLang="zh-CN" sz="2000" baseline="-25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=(n-1)/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 </a:t>
            </a:r>
          </a:p>
          <a:p>
            <a:pPr marL="857250" lvl="1" indent="-457200" eaLnBrk="1" hangingPunct="1">
              <a:defRPr/>
            </a:pPr>
            <a:r>
              <a:rPr lang="zh-CN" altLang="en-US" sz="2400" dirty="0"/>
              <a:t>总体</a:t>
            </a:r>
            <a:r>
              <a:rPr lang="zh-CN" altLang="en-US" sz="2400" b="1" dirty="0" smtClean="0"/>
              <a:t>平均</a:t>
            </a:r>
            <a:r>
              <a:rPr lang="zh-CN" altLang="en-US" sz="2400" b="1" dirty="0"/>
              <a:t>时间复杂</a:t>
            </a:r>
            <a:r>
              <a:rPr lang="zh-CN" altLang="en-US" sz="2400" b="1" dirty="0" smtClean="0"/>
              <a:t>度</a:t>
            </a:r>
            <a:r>
              <a:rPr lang="en-US" altLang="zh-CN" sz="2400" dirty="0" smtClean="0"/>
              <a:t>: </a:t>
            </a:r>
            <a:r>
              <a:rPr lang="en-US" altLang="zh-CN" sz="2400" dirty="0" err="1" smtClean="0"/>
              <a:t>E</a:t>
            </a:r>
            <a:r>
              <a:rPr lang="en-US" altLang="zh-CN" sz="2400" baseline="-25000" dirty="0" err="1" smtClean="0"/>
              <a:t>compare</a:t>
            </a:r>
            <a:r>
              <a:rPr lang="en-US" altLang="zh-CN" sz="2400" dirty="0" err="1" smtClean="0">
                <a:ea typeface="Arial Unicode MS" panose="020B0604020202020204" pitchFamily="34" charset="-122"/>
                <a:cs typeface="Arial Unicode MS" panose="020B0604020202020204" pitchFamily="34" charset="-122"/>
              </a:rPr>
              <a:t>+</a:t>
            </a:r>
            <a:r>
              <a:rPr lang="en-US" altLang="zh-CN" sz="2400" dirty="0" err="1" smtClean="0"/>
              <a:t>E</a:t>
            </a:r>
            <a:r>
              <a:rPr lang="en-US" altLang="zh-CN" sz="2400" baseline="-25000" dirty="0" err="1" smtClean="0"/>
              <a:t>delete</a:t>
            </a:r>
            <a:r>
              <a:rPr lang="en-US" altLang="zh-CN" sz="2400" dirty="0" smtClean="0"/>
              <a:t>=n 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zh-CN" altLang="en-US" sz="2400" dirty="0"/>
              <a:t>即为</a:t>
            </a:r>
            <a:r>
              <a:rPr lang="en-US" altLang="zh-CN" sz="2400" dirty="0"/>
              <a:t>O(n</a:t>
            </a:r>
            <a:r>
              <a:rPr lang="en-US" altLang="zh-CN" sz="2400" dirty="0" smtClean="0"/>
              <a:t>)</a:t>
            </a:r>
            <a:r>
              <a:rPr lang="zh-CN" altLang="en-US" sz="2200" dirty="0" smtClean="0"/>
              <a:t>。</a:t>
            </a:r>
          </a:p>
          <a:p>
            <a:pPr marL="857250" lvl="1" indent="-457200" eaLnBrk="1" hangingPunct="1">
              <a:defRPr/>
            </a:pPr>
            <a:endParaRPr lang="zh-CN" altLang="en-US" sz="2400" dirty="0"/>
          </a:p>
        </p:txBody>
      </p:sp>
      <p:sp>
        <p:nvSpPr>
          <p:cNvPr id="4" name="动作按钮: 开始 3">
            <a:hlinkClick r:id="rId2" action="ppaction://hlinksldjump" highlightClick="1"/>
          </p:cNvPr>
          <p:cNvSpPr/>
          <p:nvPr/>
        </p:nvSpPr>
        <p:spPr>
          <a:xfrm>
            <a:off x="8724900" y="6400800"/>
            <a:ext cx="419100" cy="457200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gray">
          <a:xfrm>
            <a:off x="545307" y="381000"/>
            <a:ext cx="84201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/>
              <a:t>3.2.</a:t>
            </a:r>
            <a:r>
              <a:rPr lang="zh-CN" altLang="en-US" kern="0" dirty="0" smtClean="0"/>
              <a:t>线性表</a:t>
            </a:r>
            <a:r>
              <a:rPr lang="zh-CN" altLang="en-US" kern="0" dirty="0" smtClean="0">
                <a:solidFill>
                  <a:schemeClr val="tx2"/>
                </a:solidFill>
              </a:rPr>
              <a:t>基本运算</a:t>
            </a:r>
            <a:r>
              <a:rPr lang="zh-CN" altLang="en-US" kern="0" dirty="0" smtClean="0"/>
              <a:t>的</a:t>
            </a:r>
            <a:r>
              <a:rPr lang="en-US" altLang="zh-CN" kern="0" dirty="0" smtClean="0"/>
              <a:t>{</a:t>
            </a:r>
            <a:r>
              <a:rPr lang="zh-CN" altLang="en-US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kern="0" dirty="0" smtClean="0"/>
              <a:t>&amp;</a:t>
            </a:r>
            <a:r>
              <a:rPr lang="zh-CN" altLang="en-US" i="1" u="sng" kern="0" dirty="0" smtClean="0">
                <a:solidFill>
                  <a:srgbClr val="7030A0"/>
                </a:solidFill>
              </a:rPr>
              <a:t>线性链表</a:t>
            </a:r>
            <a:r>
              <a:rPr lang="en-US" altLang="zh-CN" kern="0" dirty="0" smtClean="0"/>
              <a:t>}</a:t>
            </a:r>
            <a:r>
              <a:rPr lang="zh-CN" altLang="en-US" kern="0" dirty="0" smtClean="0"/>
              <a:t>实现</a:t>
            </a:r>
            <a:endParaRPr lang="en-US" altLang="zh-CN" kern="0" dirty="0" smtClean="0"/>
          </a:p>
          <a:p>
            <a:pPr algn="r" eaLnBrk="1" hangingPunct="1">
              <a:defRPr/>
            </a:pPr>
            <a:r>
              <a:rPr lang="en-US" altLang="zh-CN" sz="2400" kern="0" dirty="0" smtClean="0"/>
              <a:t>——</a:t>
            </a:r>
            <a:r>
              <a:rPr lang="zh-CN" altLang="en-US" sz="2400" kern="0" dirty="0" smtClean="0"/>
              <a:t>常见的指针操作（</a:t>
            </a:r>
            <a:r>
              <a:rPr lang="en-US" altLang="zh-CN" sz="2400" kern="0" dirty="0" smtClean="0"/>
              <a:t>1/3</a:t>
            </a:r>
            <a:r>
              <a:rPr lang="zh-CN" altLang="en-US" sz="2400" kern="0" dirty="0" smtClean="0"/>
              <a:t>）     </a:t>
            </a:r>
            <a:endParaRPr lang="zh-CN" altLang="en-US" sz="2400" kern="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0825" y="3316959"/>
            <a:ext cx="1800225" cy="46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①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41"/>
          <p:cNvSpPr>
            <a:spLocks noChangeArrowheads="1"/>
          </p:cNvSpPr>
          <p:nvPr/>
        </p:nvSpPr>
        <p:spPr bwMode="auto">
          <a:xfrm>
            <a:off x="250825" y="4487255"/>
            <a:ext cx="2232025" cy="46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②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81"/>
          <p:cNvSpPr>
            <a:spLocks noChangeArrowheads="1"/>
          </p:cNvSpPr>
          <p:nvPr/>
        </p:nvSpPr>
        <p:spPr bwMode="auto">
          <a:xfrm>
            <a:off x="250825" y="5698169"/>
            <a:ext cx="2339975" cy="46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③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657600" y="2514600"/>
            <a:ext cx="1066800" cy="37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操作前</a:t>
            </a: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6923087" y="2538282"/>
            <a:ext cx="1066800" cy="37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操作后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33400" y="28956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5715000" y="2538282"/>
            <a:ext cx="0" cy="3938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95300" y="40386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95300" y="53340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3400" y="64770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7046885" y="3030077"/>
            <a:ext cx="273102" cy="492817"/>
            <a:chOff x="3069168" y="2334784"/>
            <a:chExt cx="273102" cy="492817"/>
          </a:xfrm>
        </p:grpSpPr>
        <p:sp>
          <p:nvSpPr>
            <p:cNvPr id="23" name="矩形 22"/>
            <p:cNvSpPr/>
            <p:nvPr/>
          </p:nvSpPr>
          <p:spPr>
            <a:xfrm>
              <a:off x="3069168" y="2334784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FF00FF"/>
                  </a:solidFill>
                </a:rPr>
                <a:t>q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  <p:sp>
          <p:nvSpPr>
            <p:cNvPr id="24" name="Line 63"/>
            <p:cNvSpPr>
              <a:spLocks noChangeShapeType="1"/>
            </p:cNvSpPr>
            <p:nvPr/>
          </p:nvSpPr>
          <p:spPr bwMode="auto">
            <a:xfrm>
              <a:off x="3133044" y="2594307"/>
              <a:ext cx="209226" cy="233294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FF"/>
                </a:solidFill>
              </a:endParaRPr>
            </a:p>
          </p:txBody>
        </p:sp>
      </p:grp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54660"/>
              </p:ext>
            </p:extLst>
          </p:nvPr>
        </p:nvGraphicFramePr>
        <p:xfrm>
          <a:off x="3814192" y="352044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4347592" y="358902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499992" y="370332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3429000" y="3700460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3981774" y="3009530"/>
            <a:ext cx="128240" cy="505744"/>
            <a:chOff x="4142232" y="2257822"/>
            <a:chExt cx="128240" cy="505744"/>
          </a:xfrm>
        </p:grpSpPr>
        <p:sp>
          <p:nvSpPr>
            <p:cNvPr id="30" name="矩形 29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0000CC"/>
                  </a:solidFill>
                </a:rPr>
                <a:t>p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31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714281"/>
              </p:ext>
            </p:extLst>
          </p:nvPr>
        </p:nvGraphicFramePr>
        <p:xfrm>
          <a:off x="7166992" y="352044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矩形 39"/>
          <p:cNvSpPr/>
          <p:nvPr/>
        </p:nvSpPr>
        <p:spPr>
          <a:xfrm>
            <a:off x="7700392" y="358902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7852792" y="370332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6781800" y="3700460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7391400" y="3017150"/>
            <a:ext cx="128240" cy="505744"/>
            <a:chOff x="4142232" y="2257822"/>
            <a:chExt cx="128240" cy="505744"/>
          </a:xfrm>
        </p:grpSpPr>
        <p:sp>
          <p:nvSpPr>
            <p:cNvPr id="44" name="矩形 43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0000CC"/>
                  </a:solidFill>
                </a:rPr>
                <a:t>p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45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435788"/>
              </p:ext>
            </p:extLst>
          </p:nvPr>
        </p:nvGraphicFramePr>
        <p:xfrm>
          <a:off x="3242692" y="466344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3776092" y="473202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3928492" y="484632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2857500" y="4843460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3410274" y="4152530"/>
            <a:ext cx="128240" cy="505744"/>
            <a:chOff x="4142232" y="2257822"/>
            <a:chExt cx="128240" cy="505744"/>
          </a:xfrm>
        </p:grpSpPr>
        <p:sp>
          <p:nvSpPr>
            <p:cNvPr id="52" name="矩形 51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0000CC"/>
                  </a:solidFill>
                </a:rPr>
                <a:t>p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53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311910"/>
              </p:ext>
            </p:extLst>
          </p:nvPr>
        </p:nvGraphicFramePr>
        <p:xfrm>
          <a:off x="4305300" y="466344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矩形 54"/>
          <p:cNvSpPr/>
          <p:nvPr/>
        </p:nvSpPr>
        <p:spPr>
          <a:xfrm>
            <a:off x="4838700" y="473202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4991100" y="484632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58814"/>
              </p:ext>
            </p:extLst>
          </p:nvPr>
        </p:nvGraphicFramePr>
        <p:xfrm>
          <a:off x="6557392" y="466344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矩形 57"/>
          <p:cNvSpPr/>
          <p:nvPr/>
        </p:nvSpPr>
        <p:spPr>
          <a:xfrm>
            <a:off x="7090792" y="473202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>
            <a:off x="7243192" y="484632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6172200" y="4843460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组合 60"/>
          <p:cNvGrpSpPr/>
          <p:nvPr/>
        </p:nvGrpSpPr>
        <p:grpSpPr>
          <a:xfrm>
            <a:off x="6724974" y="4152530"/>
            <a:ext cx="128240" cy="505744"/>
            <a:chOff x="4142232" y="2257822"/>
            <a:chExt cx="128240" cy="505744"/>
          </a:xfrm>
        </p:grpSpPr>
        <p:sp>
          <p:nvSpPr>
            <p:cNvPr id="62" name="矩形 61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0000CC"/>
                  </a:solidFill>
                </a:rPr>
                <a:t>p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62891"/>
              </p:ext>
            </p:extLst>
          </p:nvPr>
        </p:nvGraphicFramePr>
        <p:xfrm>
          <a:off x="7620000" y="466344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矩形 64"/>
          <p:cNvSpPr/>
          <p:nvPr/>
        </p:nvSpPr>
        <p:spPr>
          <a:xfrm>
            <a:off x="8153400" y="473202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/>
          <p:cNvCxnSpPr/>
          <p:nvPr/>
        </p:nvCxnSpPr>
        <p:spPr>
          <a:xfrm>
            <a:off x="8305800" y="484632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7788275" y="4155383"/>
            <a:ext cx="128240" cy="502891"/>
            <a:chOff x="3069168" y="2334784"/>
            <a:chExt cx="128240" cy="502891"/>
          </a:xfrm>
        </p:grpSpPr>
        <p:sp>
          <p:nvSpPr>
            <p:cNvPr id="68" name="矩形 67"/>
            <p:cNvSpPr/>
            <p:nvPr/>
          </p:nvSpPr>
          <p:spPr>
            <a:xfrm>
              <a:off x="3069168" y="2334784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FF00FF"/>
                  </a:solidFill>
                </a:rPr>
                <a:t>q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  <p:sp>
          <p:nvSpPr>
            <p:cNvPr id="69" name="Line 63"/>
            <p:cNvSpPr>
              <a:spLocks noChangeShapeType="1"/>
            </p:cNvSpPr>
            <p:nvPr/>
          </p:nvSpPr>
          <p:spPr bwMode="auto">
            <a:xfrm>
              <a:off x="3133044" y="2594307"/>
              <a:ext cx="487" cy="243368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FF"/>
                </a:solidFill>
              </a:endParaRPr>
            </a:p>
          </p:txBody>
        </p:sp>
      </p:grpSp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3814"/>
              </p:ext>
            </p:extLst>
          </p:nvPr>
        </p:nvGraphicFramePr>
        <p:xfrm>
          <a:off x="3242692" y="585502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矩形 70"/>
          <p:cNvSpPr/>
          <p:nvPr/>
        </p:nvSpPr>
        <p:spPr>
          <a:xfrm>
            <a:off x="3776092" y="592360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3928492" y="60379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2857500" y="6035040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3410274" y="5344110"/>
            <a:ext cx="128240" cy="505744"/>
            <a:chOff x="4142232" y="2257822"/>
            <a:chExt cx="128240" cy="505744"/>
          </a:xfrm>
        </p:grpSpPr>
        <p:sp>
          <p:nvSpPr>
            <p:cNvPr id="75" name="矩形 74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0000CC"/>
                  </a:solidFill>
                </a:rPr>
                <a:t>p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76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343157"/>
              </p:ext>
            </p:extLst>
          </p:nvPr>
        </p:nvGraphicFramePr>
        <p:xfrm>
          <a:off x="4305300" y="585502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矩形 77"/>
          <p:cNvSpPr/>
          <p:nvPr/>
        </p:nvSpPr>
        <p:spPr>
          <a:xfrm>
            <a:off x="4838700" y="592360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/>
          <p:nvPr/>
        </p:nvCxnSpPr>
        <p:spPr>
          <a:xfrm>
            <a:off x="4991100" y="60379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68613"/>
              </p:ext>
            </p:extLst>
          </p:nvPr>
        </p:nvGraphicFramePr>
        <p:xfrm>
          <a:off x="6577459" y="588264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矩形 80"/>
          <p:cNvSpPr/>
          <p:nvPr/>
        </p:nvSpPr>
        <p:spPr>
          <a:xfrm>
            <a:off x="7110859" y="595122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7263259" y="606552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6192267" y="6062660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777608" y="5372281"/>
            <a:ext cx="128240" cy="505744"/>
            <a:chOff x="4142232" y="2257822"/>
            <a:chExt cx="128240" cy="505744"/>
          </a:xfrm>
        </p:grpSpPr>
        <p:sp>
          <p:nvSpPr>
            <p:cNvPr id="85" name="矩形 84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0000CC"/>
                  </a:solidFill>
                </a:rPr>
                <a:t>p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86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578340"/>
              </p:ext>
            </p:extLst>
          </p:nvPr>
        </p:nvGraphicFramePr>
        <p:xfrm>
          <a:off x="7640067" y="588264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矩形 87"/>
          <p:cNvSpPr/>
          <p:nvPr/>
        </p:nvSpPr>
        <p:spPr>
          <a:xfrm>
            <a:off x="8173467" y="595122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>
            <a:off x="8325867" y="606552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91574"/>
            <a:ext cx="8191500" cy="1561736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dirty="0" smtClean="0"/>
              <a:t>线性表</a:t>
            </a:r>
            <a:r>
              <a:rPr lang="zh-CN" altLang="en-US" sz="2400" b="1" dirty="0"/>
              <a:t>基本运算</a:t>
            </a:r>
            <a:r>
              <a:rPr lang="zh-CN" altLang="en-US" sz="2400" dirty="0"/>
              <a:t>的</a:t>
            </a:r>
            <a:r>
              <a:rPr lang="en-US" altLang="zh-CN" sz="2400" dirty="0" smtClean="0"/>
              <a:t>{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链表</a:t>
            </a:r>
            <a:r>
              <a:rPr lang="en-US" altLang="zh-CN" sz="2400" dirty="0"/>
              <a:t>}</a:t>
            </a:r>
            <a:r>
              <a:rPr lang="zh-CN" altLang="en-US" sz="2400" dirty="0"/>
              <a:t>实现，有</a:t>
            </a:r>
            <a:r>
              <a:rPr lang="zh-CN" altLang="en-US" sz="2400" b="1" u="sng" dirty="0">
                <a:solidFill>
                  <a:srgbClr val="00B050"/>
                </a:solidFill>
              </a:rPr>
              <a:t>单</a:t>
            </a:r>
            <a:r>
              <a:rPr lang="zh-CN" altLang="en-US" sz="2400" u="sng" dirty="0">
                <a:solidFill>
                  <a:srgbClr val="00B050"/>
                </a:solidFill>
              </a:rPr>
              <a:t>链表</a:t>
            </a:r>
            <a:r>
              <a:rPr lang="zh-CN" altLang="en-US" sz="2400" dirty="0"/>
              <a:t>和</a:t>
            </a:r>
            <a:r>
              <a:rPr lang="zh-CN" altLang="en-US" sz="2400" b="1" u="sng" dirty="0">
                <a:solidFill>
                  <a:srgbClr val="00B050"/>
                </a:solidFill>
              </a:rPr>
              <a:t>双</a:t>
            </a:r>
            <a:r>
              <a:rPr lang="zh-CN" altLang="en-US" sz="2400" u="sng" dirty="0">
                <a:solidFill>
                  <a:srgbClr val="00B050"/>
                </a:solidFill>
              </a:rPr>
              <a:t>链表</a:t>
            </a:r>
            <a:r>
              <a:rPr lang="zh-CN" altLang="en-US" sz="2400" dirty="0"/>
              <a:t>两种常见的方式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u="sng" dirty="0" smtClean="0">
                <a:solidFill>
                  <a:srgbClr val="00B050"/>
                </a:solidFill>
              </a:rPr>
              <a:t>单</a:t>
            </a:r>
            <a:r>
              <a:rPr lang="zh-CN" altLang="en-US" sz="2400" b="1" u="sng" dirty="0" smtClean="0"/>
              <a:t>链表</a:t>
            </a:r>
            <a:r>
              <a:rPr lang="zh-CN" altLang="en-US" sz="2400" dirty="0" smtClean="0"/>
              <a:t>常见</a:t>
            </a:r>
            <a:r>
              <a:rPr lang="zh-CN" altLang="en-US" sz="2400" dirty="0"/>
              <a:t>的指针</a:t>
            </a:r>
            <a:r>
              <a:rPr lang="zh-CN" altLang="en-US" sz="2400" dirty="0" smtClean="0"/>
              <a:t>操作：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556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0.02951 -0.03033 C 0.03559 -0.03681 0.04497 -0.04028 0.05451 -0.04028 C 0.06563 -0.04028 0.07448 -0.03681 0.08056 -0.03033 L 0.11024 1.11111E-6 " pathEditMode="relative" rAng="0" ptsTypes="AAAAA">
                                      <p:cBhvr>
                                        <p:cTn id="181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26" grpId="0" animBg="1"/>
      <p:bldP spid="40" grpId="0" animBg="1"/>
      <p:bldP spid="48" grpId="0" animBg="1"/>
      <p:bldP spid="55" grpId="0" animBg="1"/>
      <p:bldP spid="58" grpId="0" animBg="1"/>
      <p:bldP spid="65" grpId="0" animBg="1"/>
      <p:bldP spid="71" grpId="0" animBg="1"/>
      <p:bldP spid="78" grpId="0" animBg="1"/>
      <p:bldP spid="81" grpId="0" animBg="1"/>
      <p:bldP spid="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1591998" y="1570382"/>
            <a:ext cx="2633668" cy="701960"/>
          </a:xfrm>
          <a:prstGeom prst="roundRect">
            <a:avLst>
              <a:gd name="adj" fmla="val 12125"/>
            </a:avLst>
          </a:prstGeom>
          <a:solidFill>
            <a:schemeClr val="accent5"/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概述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621027" y="2768735"/>
            <a:ext cx="2633668" cy="701960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存储结构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圆角矩形 59">
            <a:hlinkClick r:id="rId2" action="ppaction://hlinksldjump"/>
          </p:cNvPr>
          <p:cNvSpPr/>
          <p:nvPr/>
        </p:nvSpPr>
        <p:spPr>
          <a:xfrm>
            <a:off x="1631913" y="3967088"/>
            <a:ext cx="2633668" cy="701960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4" action="ppaction://hlinksldjump"/>
              </a:rPr>
              <a:t>运算及实现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633532" y="5165440"/>
            <a:ext cx="2633668" cy="701960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5" action="ppaction://hlinksldjump"/>
              </a:rPr>
              <a:t>线性表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5" action="ppaction://hlinksldjump"/>
              </a:rPr>
              <a:t>的</a:t>
            </a: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5" action="ppaction://hlinksldjump"/>
              </a:rPr>
              <a:t>应用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34" name="标题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086600" cy="487363"/>
          </a:xfrm>
        </p:spPr>
        <p:txBody>
          <a:bodyPr/>
          <a:lstStyle/>
          <a:p>
            <a:r>
              <a:rPr lang="zh-CN" altLang="en-US" smtClean="0"/>
              <a:t>内 容 提 纲</a:t>
            </a: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gray">
          <a:xfrm>
            <a:off x="609600" y="1891342"/>
            <a:ext cx="626320" cy="3677579"/>
          </a:xfrm>
          <a:prstGeom prst="roundRect">
            <a:avLst>
              <a:gd name="adj" fmla="val 14583"/>
            </a:avLst>
          </a:prstGeom>
          <a:solidFill>
            <a:schemeClr val="bg2"/>
          </a:solidFill>
          <a:ln w="12700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线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性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表</a:t>
            </a:r>
          </a:p>
        </p:txBody>
      </p:sp>
      <p:cxnSp>
        <p:nvCxnSpPr>
          <p:cNvPr id="19" name="直接箭头连接符 18"/>
          <p:cNvCxnSpPr>
            <a:stCxn id="0" idx="3"/>
            <a:endCxn id="0" idx="1"/>
          </p:cNvCxnSpPr>
          <p:nvPr/>
        </p:nvCxnSpPr>
        <p:spPr>
          <a:xfrm flipV="1">
            <a:off x="1236663" y="1920875"/>
            <a:ext cx="355600" cy="1809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0" idx="3"/>
            <a:endCxn id="0" idx="1"/>
          </p:cNvCxnSpPr>
          <p:nvPr/>
        </p:nvCxnSpPr>
        <p:spPr>
          <a:xfrm>
            <a:off x="1236663" y="3730625"/>
            <a:ext cx="395287" cy="587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0" idx="3"/>
            <a:endCxn id="0" idx="1"/>
          </p:cNvCxnSpPr>
          <p:nvPr/>
        </p:nvCxnSpPr>
        <p:spPr>
          <a:xfrm flipV="1">
            <a:off x="1236663" y="3119438"/>
            <a:ext cx="384175" cy="611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0" idx="3"/>
            <a:endCxn id="0" idx="1"/>
          </p:cNvCxnSpPr>
          <p:nvPr/>
        </p:nvCxnSpPr>
        <p:spPr>
          <a:xfrm>
            <a:off x="1236663" y="3730625"/>
            <a:ext cx="396875" cy="1785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752975" y="2606675"/>
            <a:ext cx="2028825" cy="474663"/>
          </a:xfrm>
          <a:prstGeom prst="roundRect">
            <a:avLst>
              <a:gd name="adj" fmla="val 329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6" action="ppaction://hlinksldjump"/>
              </a:rPr>
              <a:t>顺序存储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43" name="Oval 11"/>
          <p:cNvSpPr>
            <a:spLocks noChangeArrowheads="1"/>
          </p:cNvSpPr>
          <p:nvPr/>
        </p:nvSpPr>
        <p:spPr bwMode="auto">
          <a:xfrm>
            <a:off x="4132263" y="180657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800600" y="1724025"/>
            <a:ext cx="2590800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定义与特点</a:t>
            </a:r>
          </a:p>
        </p:txBody>
      </p:sp>
      <p:cxnSp>
        <p:nvCxnSpPr>
          <p:cNvPr id="76" name="直接箭头连接符 75"/>
          <p:cNvCxnSpPr>
            <a:stCxn id="5143" idx="6"/>
            <a:endCxn id="74" idx="1"/>
          </p:cNvCxnSpPr>
          <p:nvPr/>
        </p:nvCxnSpPr>
        <p:spPr>
          <a:xfrm flipV="1">
            <a:off x="4360863" y="1914525"/>
            <a:ext cx="439737" cy="63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0" idx="3"/>
            <a:endCxn id="24" idx="1"/>
          </p:cNvCxnSpPr>
          <p:nvPr/>
        </p:nvCxnSpPr>
        <p:spPr>
          <a:xfrm flipV="1">
            <a:off x="4254500" y="2843213"/>
            <a:ext cx="498475" cy="276225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4752975" y="3149600"/>
            <a:ext cx="2028825" cy="474663"/>
          </a:xfrm>
          <a:prstGeom prst="roundRect">
            <a:avLst>
              <a:gd name="adj" fmla="val 329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7" action="ppaction://hlinksldjump"/>
              </a:rPr>
              <a:t>链式存储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箭头连接符 84"/>
          <p:cNvCxnSpPr>
            <a:stCxn id="0" idx="3"/>
            <a:endCxn id="84" idx="1"/>
          </p:cNvCxnSpPr>
          <p:nvPr/>
        </p:nvCxnSpPr>
        <p:spPr>
          <a:xfrm>
            <a:off x="4254500" y="3119438"/>
            <a:ext cx="498475" cy="268287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4752975" y="3871913"/>
            <a:ext cx="2028825" cy="476250"/>
          </a:xfrm>
          <a:prstGeom prst="roundRect">
            <a:avLst>
              <a:gd name="adj" fmla="val 329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8" action="ppaction://hlinksldjump"/>
              </a:rPr>
              <a:t>基于顺序表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6" name="直接箭头连接符 105"/>
          <p:cNvCxnSpPr>
            <a:stCxn id="0" idx="3"/>
            <a:endCxn id="105" idx="1"/>
          </p:cNvCxnSpPr>
          <p:nvPr/>
        </p:nvCxnSpPr>
        <p:spPr>
          <a:xfrm flipV="1">
            <a:off x="4265613" y="4110038"/>
            <a:ext cx="487362" cy="207962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4752975" y="4422775"/>
            <a:ext cx="2028825" cy="476250"/>
          </a:xfrm>
          <a:prstGeom prst="roundRect">
            <a:avLst>
              <a:gd name="adj" fmla="val 329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9" action="ppaction://hlinksldjump"/>
              </a:rPr>
              <a:t>基于线性链表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8" name="直接箭头连接符 107"/>
          <p:cNvCxnSpPr>
            <a:stCxn id="0" idx="3"/>
            <a:endCxn id="107" idx="1"/>
          </p:cNvCxnSpPr>
          <p:nvPr/>
        </p:nvCxnSpPr>
        <p:spPr>
          <a:xfrm>
            <a:off x="4265613" y="4318000"/>
            <a:ext cx="487362" cy="34290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3" name="Oval 11"/>
          <p:cNvSpPr>
            <a:spLocks noChangeArrowheads="1"/>
          </p:cNvSpPr>
          <p:nvPr/>
        </p:nvSpPr>
        <p:spPr bwMode="auto">
          <a:xfrm>
            <a:off x="4138613" y="5408613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4806950" y="5326063"/>
            <a:ext cx="1965325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一元多项式</a:t>
            </a:r>
          </a:p>
        </p:txBody>
      </p:sp>
      <p:cxnSp>
        <p:nvCxnSpPr>
          <p:cNvPr id="124" name="直接箭头连接符 123"/>
          <p:cNvCxnSpPr>
            <a:stCxn id="5153" idx="6"/>
            <a:endCxn id="123" idx="1"/>
          </p:cNvCxnSpPr>
          <p:nvPr/>
        </p:nvCxnSpPr>
        <p:spPr>
          <a:xfrm flipV="1">
            <a:off x="4367213" y="5516563"/>
            <a:ext cx="439737" cy="63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6" name="Oval 11"/>
          <p:cNvSpPr>
            <a:spLocks noChangeArrowheads="1"/>
          </p:cNvSpPr>
          <p:nvPr/>
        </p:nvSpPr>
        <p:spPr bwMode="auto">
          <a:xfrm>
            <a:off x="6611938" y="273685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7280275" y="2614613"/>
            <a:ext cx="1693863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定义、特点</a:t>
            </a:r>
          </a:p>
        </p:txBody>
      </p:sp>
      <p:cxnSp>
        <p:nvCxnSpPr>
          <p:cNvPr id="130" name="直接箭头连接符 129"/>
          <p:cNvCxnSpPr>
            <a:stCxn id="5156" idx="6"/>
            <a:endCxn id="129" idx="1"/>
          </p:cNvCxnSpPr>
          <p:nvPr/>
        </p:nvCxnSpPr>
        <p:spPr>
          <a:xfrm flipV="1">
            <a:off x="6840538" y="2847975"/>
            <a:ext cx="439737" cy="31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9" name="Oval 11"/>
          <p:cNvSpPr>
            <a:spLocks noChangeArrowheads="1"/>
          </p:cNvSpPr>
          <p:nvPr/>
        </p:nvSpPr>
        <p:spPr bwMode="auto">
          <a:xfrm>
            <a:off x="6629400" y="322262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7297738" y="3101975"/>
            <a:ext cx="1693862" cy="465138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定义、特点</a:t>
            </a:r>
          </a:p>
        </p:txBody>
      </p:sp>
      <p:cxnSp>
        <p:nvCxnSpPr>
          <p:cNvPr id="135" name="直接箭头连接符 134"/>
          <p:cNvCxnSpPr>
            <a:stCxn id="5159" idx="6"/>
            <a:endCxn id="134" idx="1"/>
          </p:cNvCxnSpPr>
          <p:nvPr/>
        </p:nvCxnSpPr>
        <p:spPr>
          <a:xfrm flipV="1">
            <a:off x="6858000" y="3335338"/>
            <a:ext cx="439738" cy="158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2" name="Oval 11"/>
          <p:cNvSpPr>
            <a:spLocks noChangeArrowheads="1"/>
          </p:cNvSpPr>
          <p:nvPr/>
        </p:nvSpPr>
        <p:spPr bwMode="auto">
          <a:xfrm>
            <a:off x="6629400" y="399732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7297738" y="3876675"/>
            <a:ext cx="1693862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插入、删除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等</a:t>
            </a:r>
          </a:p>
        </p:txBody>
      </p:sp>
      <p:cxnSp>
        <p:nvCxnSpPr>
          <p:cNvPr id="142" name="直接箭头连接符 141"/>
          <p:cNvCxnSpPr>
            <a:stCxn id="5162" idx="6"/>
            <a:endCxn id="141" idx="1"/>
          </p:cNvCxnSpPr>
          <p:nvPr/>
        </p:nvCxnSpPr>
        <p:spPr>
          <a:xfrm flipV="1">
            <a:off x="6858000" y="4110038"/>
            <a:ext cx="439738" cy="158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5" name="Oval 11"/>
          <p:cNvSpPr>
            <a:spLocks noChangeArrowheads="1"/>
          </p:cNvSpPr>
          <p:nvPr/>
        </p:nvSpPr>
        <p:spPr bwMode="auto">
          <a:xfrm>
            <a:off x="6629400" y="453072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7297738" y="4410075"/>
            <a:ext cx="1922462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双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循环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链表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45" name="直接箭头连接符 144"/>
          <p:cNvCxnSpPr/>
          <p:nvPr/>
        </p:nvCxnSpPr>
        <p:spPr>
          <a:xfrm flipV="1">
            <a:off x="6858000" y="4643438"/>
            <a:ext cx="439738" cy="158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圆角矩形 145"/>
          <p:cNvSpPr/>
          <p:nvPr/>
        </p:nvSpPr>
        <p:spPr>
          <a:xfrm>
            <a:off x="7297738" y="4684713"/>
            <a:ext cx="1803400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建立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头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尾插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47" name="直接箭头连接符 146"/>
          <p:cNvCxnSpPr>
            <a:stCxn id="5165" idx="6"/>
          </p:cNvCxnSpPr>
          <p:nvPr/>
        </p:nvCxnSpPr>
        <p:spPr>
          <a:xfrm>
            <a:off x="6858000" y="4645025"/>
            <a:ext cx="439738" cy="2730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圆角矩形 149"/>
          <p:cNvSpPr/>
          <p:nvPr/>
        </p:nvSpPr>
        <p:spPr>
          <a:xfrm>
            <a:off x="7297738" y="4959350"/>
            <a:ext cx="1803400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查找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序号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51" name="直接箭头连接符 150"/>
          <p:cNvCxnSpPr>
            <a:stCxn id="5165" idx="6"/>
          </p:cNvCxnSpPr>
          <p:nvPr/>
        </p:nvCxnSpPr>
        <p:spPr>
          <a:xfrm>
            <a:off x="6858000" y="4645025"/>
            <a:ext cx="425450" cy="54768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圆角矩形 152"/>
          <p:cNvSpPr/>
          <p:nvPr/>
        </p:nvSpPr>
        <p:spPr>
          <a:xfrm>
            <a:off x="7297738" y="5233988"/>
            <a:ext cx="1803400" cy="465137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插入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54" name="直接箭头连接符 153"/>
          <p:cNvCxnSpPr>
            <a:stCxn id="5165" idx="5"/>
          </p:cNvCxnSpPr>
          <p:nvPr/>
        </p:nvCxnSpPr>
        <p:spPr>
          <a:xfrm>
            <a:off x="6824663" y="4725988"/>
            <a:ext cx="458787" cy="74136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圆角矩形 154"/>
          <p:cNvSpPr/>
          <p:nvPr/>
        </p:nvSpPr>
        <p:spPr>
          <a:xfrm>
            <a:off x="7297738" y="5508625"/>
            <a:ext cx="1803400" cy="465138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删除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序号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56" name="直接箭头连接符 155"/>
          <p:cNvCxnSpPr>
            <a:stCxn id="5165" idx="4"/>
          </p:cNvCxnSpPr>
          <p:nvPr/>
        </p:nvCxnSpPr>
        <p:spPr>
          <a:xfrm>
            <a:off x="6743700" y="4759325"/>
            <a:ext cx="539750" cy="9810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圆角矩形 156"/>
          <p:cNvSpPr/>
          <p:nvPr/>
        </p:nvSpPr>
        <p:spPr>
          <a:xfrm>
            <a:off x="7297738" y="5781675"/>
            <a:ext cx="1803400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合并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58" name="直接箭头连接符 157"/>
          <p:cNvCxnSpPr>
            <a:stCxn id="5165" idx="4"/>
          </p:cNvCxnSpPr>
          <p:nvPr/>
        </p:nvCxnSpPr>
        <p:spPr>
          <a:xfrm>
            <a:off x="6743700" y="4759325"/>
            <a:ext cx="539750" cy="12557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动作按钮: 帮助 166">
            <a:hlinkClick r:id="rId10" action="ppaction://hlinksldjump" highlightClick="1"/>
          </p:cNvPr>
          <p:cNvSpPr/>
          <p:nvPr/>
        </p:nvSpPr>
        <p:spPr>
          <a:xfrm>
            <a:off x="8578850" y="6396038"/>
            <a:ext cx="565150" cy="457200"/>
          </a:xfrm>
          <a:prstGeom prst="actionButtonHelp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gray">
          <a:xfrm>
            <a:off x="545307" y="381000"/>
            <a:ext cx="84201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/>
              <a:t>3.2.</a:t>
            </a:r>
            <a:r>
              <a:rPr lang="zh-CN" altLang="en-US" kern="0" dirty="0" smtClean="0"/>
              <a:t>线性表</a:t>
            </a:r>
            <a:r>
              <a:rPr lang="zh-CN" altLang="en-US" kern="0" dirty="0" smtClean="0">
                <a:solidFill>
                  <a:schemeClr val="tx2"/>
                </a:solidFill>
              </a:rPr>
              <a:t>基本运算</a:t>
            </a:r>
            <a:r>
              <a:rPr lang="zh-CN" altLang="en-US" kern="0" dirty="0" smtClean="0"/>
              <a:t>的</a:t>
            </a:r>
            <a:r>
              <a:rPr lang="en-US" altLang="zh-CN" kern="0" dirty="0" smtClean="0"/>
              <a:t>{</a:t>
            </a:r>
            <a:r>
              <a:rPr lang="zh-CN" altLang="en-US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kern="0" dirty="0" smtClean="0"/>
              <a:t>&amp;</a:t>
            </a:r>
            <a:r>
              <a:rPr lang="zh-CN" altLang="en-US" i="1" u="sng" kern="0" dirty="0" smtClean="0">
                <a:solidFill>
                  <a:srgbClr val="7030A0"/>
                </a:solidFill>
              </a:rPr>
              <a:t>线性链表</a:t>
            </a:r>
            <a:r>
              <a:rPr lang="en-US" altLang="zh-CN" kern="0" dirty="0" smtClean="0"/>
              <a:t>}</a:t>
            </a:r>
            <a:r>
              <a:rPr lang="zh-CN" altLang="en-US" kern="0" dirty="0" smtClean="0"/>
              <a:t>实现</a:t>
            </a:r>
            <a:endParaRPr lang="en-US" altLang="zh-CN" kern="0" dirty="0" smtClean="0"/>
          </a:p>
          <a:p>
            <a:pPr algn="r" eaLnBrk="1" hangingPunct="1">
              <a:defRPr/>
            </a:pPr>
            <a:r>
              <a:rPr lang="en-US" altLang="zh-CN" sz="2400" kern="0" dirty="0" smtClean="0"/>
              <a:t>——</a:t>
            </a:r>
            <a:r>
              <a:rPr lang="zh-CN" altLang="en-US" sz="2400" kern="0" dirty="0" smtClean="0"/>
              <a:t>常见的指针操作（</a:t>
            </a:r>
            <a:r>
              <a:rPr lang="en-US" altLang="zh-CN" sz="2400" kern="0" dirty="0" smtClean="0"/>
              <a:t>2/3</a:t>
            </a:r>
            <a:r>
              <a:rPr lang="zh-CN" altLang="en-US" sz="2400" kern="0" dirty="0" smtClean="0"/>
              <a:t>）     </a:t>
            </a:r>
            <a:endParaRPr lang="zh-CN" altLang="en-US" sz="2400" kern="0" dirty="0"/>
          </a:p>
        </p:txBody>
      </p:sp>
      <p:sp>
        <p:nvSpPr>
          <p:cNvPr id="9" name="Rectangle 117"/>
          <p:cNvSpPr>
            <a:spLocks noChangeArrowheads="1"/>
          </p:cNvSpPr>
          <p:nvPr/>
        </p:nvSpPr>
        <p:spPr bwMode="auto">
          <a:xfrm>
            <a:off x="363674" y="1918808"/>
            <a:ext cx="23399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④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next=</a:t>
            </a:r>
            <a:r>
              <a:rPr kumimoji="1"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729014" y="3202489"/>
            <a:ext cx="1066800" cy="37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操作前</a:t>
            </a: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7106667" y="3157134"/>
            <a:ext cx="1066800" cy="37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操作后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45307" y="37338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21076"/>
              </p:ext>
            </p:extLst>
          </p:nvPr>
        </p:nvGraphicFramePr>
        <p:xfrm>
          <a:off x="3433192" y="264451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3966592" y="271309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4118992" y="282739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048000" y="2824530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3600774" y="2133600"/>
            <a:ext cx="128240" cy="505744"/>
            <a:chOff x="4142232" y="2257822"/>
            <a:chExt cx="128240" cy="505744"/>
          </a:xfrm>
        </p:grpSpPr>
        <p:sp>
          <p:nvSpPr>
            <p:cNvPr id="52" name="矩形 51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FF00FF"/>
                  </a:solidFill>
                </a:rPr>
                <a:t>q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  <p:sp>
          <p:nvSpPr>
            <p:cNvPr id="53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324569"/>
              </p:ext>
            </p:extLst>
          </p:nvPr>
        </p:nvGraphicFramePr>
        <p:xfrm>
          <a:off x="4495800" y="264451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矩形 54"/>
          <p:cNvSpPr/>
          <p:nvPr/>
        </p:nvSpPr>
        <p:spPr>
          <a:xfrm>
            <a:off x="5029200" y="271309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181600" y="282739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706584"/>
              </p:ext>
            </p:extLst>
          </p:nvPr>
        </p:nvGraphicFramePr>
        <p:xfrm>
          <a:off x="6634354" y="4373154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矩形 70"/>
          <p:cNvSpPr/>
          <p:nvPr/>
        </p:nvSpPr>
        <p:spPr>
          <a:xfrm>
            <a:off x="7167754" y="4441734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7320154" y="455603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6249162" y="4553174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6801936" y="3862244"/>
            <a:ext cx="128240" cy="505744"/>
            <a:chOff x="4142232" y="2257822"/>
            <a:chExt cx="128240" cy="505744"/>
          </a:xfrm>
        </p:grpSpPr>
        <p:sp>
          <p:nvSpPr>
            <p:cNvPr id="75" name="矩形 74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0000CC"/>
                  </a:solidFill>
                </a:rPr>
                <a:t>p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76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527063"/>
              </p:ext>
            </p:extLst>
          </p:nvPr>
        </p:nvGraphicFramePr>
        <p:xfrm>
          <a:off x="7696962" y="4373154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矩形 77"/>
          <p:cNvSpPr/>
          <p:nvPr/>
        </p:nvSpPr>
        <p:spPr>
          <a:xfrm>
            <a:off x="8230362" y="4441734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/>
          <p:nvPr/>
        </p:nvCxnSpPr>
        <p:spPr>
          <a:xfrm>
            <a:off x="8382762" y="455603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5985"/>
              </p:ext>
            </p:extLst>
          </p:nvPr>
        </p:nvGraphicFramePr>
        <p:xfrm>
          <a:off x="4118992" y="180631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矩形 94"/>
          <p:cNvSpPr/>
          <p:nvPr/>
        </p:nvSpPr>
        <p:spPr>
          <a:xfrm>
            <a:off x="4652392" y="187489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/>
          <p:cNvCxnSpPr/>
          <p:nvPr/>
        </p:nvCxnSpPr>
        <p:spPr>
          <a:xfrm>
            <a:off x="4804792" y="198919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3733800" y="1986330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/>
          <p:cNvGrpSpPr/>
          <p:nvPr/>
        </p:nvGrpSpPr>
        <p:grpSpPr>
          <a:xfrm>
            <a:off x="4286574" y="1295400"/>
            <a:ext cx="128240" cy="505744"/>
            <a:chOff x="4142232" y="2257822"/>
            <a:chExt cx="128240" cy="505744"/>
          </a:xfrm>
        </p:grpSpPr>
        <p:sp>
          <p:nvSpPr>
            <p:cNvPr id="99" name="矩形 98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0000CC"/>
                  </a:solidFill>
                </a:rPr>
                <a:t>p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100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101" name="表格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68861"/>
              </p:ext>
            </p:extLst>
          </p:nvPr>
        </p:nvGraphicFramePr>
        <p:xfrm>
          <a:off x="6633592" y="264451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矩形 101"/>
          <p:cNvSpPr/>
          <p:nvPr/>
        </p:nvSpPr>
        <p:spPr>
          <a:xfrm>
            <a:off x="7166992" y="271309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箭头连接符 103"/>
          <p:cNvCxnSpPr/>
          <p:nvPr/>
        </p:nvCxnSpPr>
        <p:spPr>
          <a:xfrm flipV="1">
            <a:off x="6248400" y="2824530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组合 104"/>
          <p:cNvGrpSpPr/>
          <p:nvPr/>
        </p:nvGrpSpPr>
        <p:grpSpPr>
          <a:xfrm>
            <a:off x="6801174" y="2133600"/>
            <a:ext cx="128240" cy="505744"/>
            <a:chOff x="4142232" y="2257822"/>
            <a:chExt cx="128240" cy="505744"/>
          </a:xfrm>
        </p:grpSpPr>
        <p:sp>
          <p:nvSpPr>
            <p:cNvPr id="106" name="矩形 105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FF00FF"/>
                  </a:solidFill>
                </a:rPr>
                <a:t>q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  <p:sp>
          <p:nvSpPr>
            <p:cNvPr id="107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105533"/>
              </p:ext>
            </p:extLst>
          </p:nvPr>
        </p:nvGraphicFramePr>
        <p:xfrm>
          <a:off x="7696200" y="264451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矩形 108"/>
          <p:cNvSpPr/>
          <p:nvPr/>
        </p:nvSpPr>
        <p:spPr>
          <a:xfrm>
            <a:off x="8229600" y="271309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箭头连接符 109"/>
          <p:cNvCxnSpPr/>
          <p:nvPr/>
        </p:nvCxnSpPr>
        <p:spPr>
          <a:xfrm>
            <a:off x="8382000" y="282739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表格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11573"/>
              </p:ext>
            </p:extLst>
          </p:nvPr>
        </p:nvGraphicFramePr>
        <p:xfrm>
          <a:off x="7319392" y="180631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矩形 111"/>
          <p:cNvSpPr/>
          <p:nvPr/>
        </p:nvSpPr>
        <p:spPr>
          <a:xfrm>
            <a:off x="7852792" y="187489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箭头连接符 112"/>
          <p:cNvCxnSpPr/>
          <p:nvPr/>
        </p:nvCxnSpPr>
        <p:spPr>
          <a:xfrm>
            <a:off x="8005192" y="198919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V="1">
            <a:off x="6934200" y="1986330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组合 114"/>
          <p:cNvGrpSpPr/>
          <p:nvPr/>
        </p:nvGrpSpPr>
        <p:grpSpPr>
          <a:xfrm>
            <a:off x="7486974" y="1295400"/>
            <a:ext cx="128240" cy="505744"/>
            <a:chOff x="4142232" y="2257822"/>
            <a:chExt cx="128240" cy="505744"/>
          </a:xfrm>
        </p:grpSpPr>
        <p:sp>
          <p:nvSpPr>
            <p:cNvPr id="116" name="矩形 115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0000CC"/>
                  </a:solidFill>
                </a:rPr>
                <a:t>p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117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313611" y="2165880"/>
            <a:ext cx="243782" cy="653520"/>
            <a:chOff x="7161211" y="2813210"/>
            <a:chExt cx="243782" cy="653520"/>
          </a:xfrm>
        </p:grpSpPr>
        <p:cxnSp>
          <p:nvCxnSpPr>
            <p:cNvPr id="103" name="直接箭头连接符 102"/>
            <p:cNvCxnSpPr/>
            <p:nvPr/>
          </p:nvCxnSpPr>
          <p:spPr>
            <a:xfrm flipH="1" flipV="1">
              <a:off x="7395592" y="2813210"/>
              <a:ext cx="9401" cy="6535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/>
            <p:nvPr/>
          </p:nvCxnSpPr>
          <p:spPr>
            <a:xfrm flipH="1">
              <a:off x="7161211" y="3466730"/>
              <a:ext cx="24378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ectangle 176"/>
          <p:cNvSpPr>
            <a:spLocks noChangeArrowheads="1"/>
          </p:cNvSpPr>
          <p:nvPr/>
        </p:nvSpPr>
        <p:spPr bwMode="auto">
          <a:xfrm>
            <a:off x="1533661" y="3157134"/>
            <a:ext cx="1221060" cy="395288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情形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19" name="Rectangle 176"/>
          <p:cNvSpPr>
            <a:spLocks noChangeArrowheads="1"/>
          </p:cNvSpPr>
          <p:nvPr/>
        </p:nvSpPr>
        <p:spPr bwMode="auto">
          <a:xfrm>
            <a:off x="685800" y="4786312"/>
            <a:ext cx="1221060" cy="395288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情形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(b)</a:t>
            </a:r>
            <a:endParaRPr kumimoji="1"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" name="Rectangle 19"/>
          <p:cNvSpPr>
            <a:spLocks noChangeArrowheads="1"/>
          </p:cNvSpPr>
          <p:nvPr/>
        </p:nvSpPr>
        <p:spPr bwMode="auto">
          <a:xfrm>
            <a:off x="2133600" y="4345489"/>
            <a:ext cx="1066800" cy="37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操作前</a:t>
            </a:r>
          </a:p>
        </p:txBody>
      </p:sp>
      <p:graphicFrame>
        <p:nvGraphicFramePr>
          <p:cNvPr id="122" name="表格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313327"/>
              </p:ext>
            </p:extLst>
          </p:nvPr>
        </p:nvGraphicFramePr>
        <p:xfrm>
          <a:off x="3683282" y="4379164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" name="矩形 122"/>
          <p:cNvSpPr/>
          <p:nvPr/>
        </p:nvSpPr>
        <p:spPr>
          <a:xfrm>
            <a:off x="4216682" y="4447744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箭头连接符 123"/>
          <p:cNvCxnSpPr/>
          <p:nvPr/>
        </p:nvCxnSpPr>
        <p:spPr>
          <a:xfrm>
            <a:off x="4369082" y="456204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V="1">
            <a:off x="3298090" y="4559184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/>
          <p:cNvGrpSpPr/>
          <p:nvPr/>
        </p:nvGrpSpPr>
        <p:grpSpPr>
          <a:xfrm>
            <a:off x="3850864" y="3868254"/>
            <a:ext cx="128240" cy="505744"/>
            <a:chOff x="4142232" y="2257822"/>
            <a:chExt cx="128240" cy="505744"/>
          </a:xfrm>
        </p:grpSpPr>
        <p:sp>
          <p:nvSpPr>
            <p:cNvPr id="127" name="矩形 126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FF00FF"/>
                  </a:solidFill>
                </a:rPr>
                <a:t>q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  <p:sp>
          <p:nvSpPr>
            <p:cNvPr id="128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129" name="表格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655545"/>
              </p:ext>
            </p:extLst>
          </p:nvPr>
        </p:nvGraphicFramePr>
        <p:xfrm>
          <a:off x="4745890" y="4379164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矩形 129"/>
          <p:cNvSpPr/>
          <p:nvPr/>
        </p:nvSpPr>
        <p:spPr>
          <a:xfrm>
            <a:off x="5279290" y="4447744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/>
          <p:cNvCxnSpPr/>
          <p:nvPr/>
        </p:nvCxnSpPr>
        <p:spPr>
          <a:xfrm>
            <a:off x="5431690" y="456204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9"/>
          <p:cNvSpPr>
            <a:spLocks noChangeArrowheads="1"/>
          </p:cNvSpPr>
          <p:nvPr/>
        </p:nvSpPr>
        <p:spPr bwMode="auto">
          <a:xfrm>
            <a:off x="5791532" y="4268677"/>
            <a:ext cx="521141" cy="37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" name="Rectangle 39"/>
          <p:cNvSpPr>
            <a:spLocks noChangeArrowheads="1"/>
          </p:cNvSpPr>
          <p:nvPr/>
        </p:nvSpPr>
        <p:spPr bwMode="auto">
          <a:xfrm>
            <a:off x="2126029" y="5576248"/>
            <a:ext cx="1066800" cy="37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操作后</a:t>
            </a:r>
          </a:p>
        </p:txBody>
      </p:sp>
      <p:graphicFrame>
        <p:nvGraphicFramePr>
          <p:cNvPr id="135" name="表格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87485"/>
              </p:ext>
            </p:extLst>
          </p:nvPr>
        </p:nvGraphicFramePr>
        <p:xfrm>
          <a:off x="6640160" y="557183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7173560" y="564041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7325960" y="575471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6248400" y="5751850"/>
            <a:ext cx="3917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6807742" y="5060920"/>
            <a:ext cx="128240" cy="505744"/>
            <a:chOff x="4142232" y="2257822"/>
            <a:chExt cx="128240" cy="505744"/>
          </a:xfrm>
        </p:grpSpPr>
        <p:sp>
          <p:nvSpPr>
            <p:cNvPr id="140" name="矩形 139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0000CC"/>
                  </a:solidFill>
                </a:rPr>
                <a:t>p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142" name="表格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75196"/>
              </p:ext>
            </p:extLst>
          </p:nvPr>
        </p:nvGraphicFramePr>
        <p:xfrm>
          <a:off x="7702768" y="557183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矩形 142"/>
          <p:cNvSpPr/>
          <p:nvPr/>
        </p:nvSpPr>
        <p:spPr>
          <a:xfrm>
            <a:off x="8236168" y="564041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直接箭头连接符 143"/>
          <p:cNvCxnSpPr/>
          <p:nvPr/>
        </p:nvCxnSpPr>
        <p:spPr>
          <a:xfrm>
            <a:off x="8388568" y="575471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5" name="表格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76244"/>
              </p:ext>
            </p:extLst>
          </p:nvPr>
        </p:nvGraphicFramePr>
        <p:xfrm>
          <a:off x="3689088" y="557784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" name="矩形 145"/>
          <p:cNvSpPr/>
          <p:nvPr/>
        </p:nvSpPr>
        <p:spPr>
          <a:xfrm>
            <a:off x="4222488" y="564642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4374888" y="576072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3303896" y="5757860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/>
          <p:cNvGrpSpPr/>
          <p:nvPr/>
        </p:nvGrpSpPr>
        <p:grpSpPr>
          <a:xfrm>
            <a:off x="3856670" y="5066930"/>
            <a:ext cx="128240" cy="505744"/>
            <a:chOff x="4142232" y="2257822"/>
            <a:chExt cx="128240" cy="505744"/>
          </a:xfrm>
        </p:grpSpPr>
        <p:sp>
          <p:nvSpPr>
            <p:cNvPr id="150" name="矩形 149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FF00FF"/>
                  </a:solidFill>
                </a:rPr>
                <a:t>q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  <p:sp>
          <p:nvSpPr>
            <p:cNvPr id="151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152" name="表格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86867"/>
              </p:ext>
            </p:extLst>
          </p:nvPr>
        </p:nvGraphicFramePr>
        <p:xfrm>
          <a:off x="4751696" y="557784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" name="矩形 152"/>
          <p:cNvSpPr/>
          <p:nvPr/>
        </p:nvSpPr>
        <p:spPr>
          <a:xfrm>
            <a:off x="5285096" y="564642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/>
          <p:cNvCxnSpPr/>
          <p:nvPr/>
        </p:nvCxnSpPr>
        <p:spPr>
          <a:xfrm>
            <a:off x="5437496" y="576072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9"/>
          <p:cNvSpPr>
            <a:spLocks noChangeArrowheads="1"/>
          </p:cNvSpPr>
          <p:nvPr/>
        </p:nvSpPr>
        <p:spPr bwMode="auto">
          <a:xfrm>
            <a:off x="5797338" y="5467353"/>
            <a:ext cx="521141" cy="37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4298688" y="5875020"/>
            <a:ext cx="2572929" cy="347067"/>
            <a:chOff x="4298688" y="5875020"/>
            <a:chExt cx="2572929" cy="347067"/>
          </a:xfrm>
        </p:grpSpPr>
        <p:grpSp>
          <p:nvGrpSpPr>
            <p:cNvPr id="156" name="组合 155"/>
            <p:cNvGrpSpPr/>
            <p:nvPr/>
          </p:nvGrpSpPr>
          <p:grpSpPr>
            <a:xfrm>
              <a:off x="4298688" y="5930132"/>
              <a:ext cx="2572929" cy="291955"/>
              <a:chOff x="4899565" y="2813210"/>
              <a:chExt cx="2505428" cy="653520"/>
            </a:xfrm>
          </p:grpSpPr>
          <p:cxnSp>
            <p:nvCxnSpPr>
              <p:cNvPr id="157" name="直接箭头连接符 156"/>
              <p:cNvCxnSpPr/>
              <p:nvPr/>
            </p:nvCxnSpPr>
            <p:spPr>
              <a:xfrm flipH="1" flipV="1">
                <a:off x="7395592" y="2813210"/>
                <a:ext cx="9401" cy="65352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flipH="1">
                <a:off x="4899565" y="3466730"/>
                <a:ext cx="250542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直接连接符 159"/>
            <p:cNvCxnSpPr>
              <a:endCxn id="146" idx="2"/>
            </p:cNvCxnSpPr>
            <p:nvPr/>
          </p:nvCxnSpPr>
          <p:spPr>
            <a:xfrm flipV="1">
              <a:off x="4298688" y="5875020"/>
              <a:ext cx="0" cy="3470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直接箭头连接符 166"/>
          <p:cNvCxnSpPr>
            <a:stCxn id="102" idx="3"/>
            <a:endCxn id="108" idx="1"/>
          </p:cNvCxnSpPr>
          <p:nvPr/>
        </p:nvCxnSpPr>
        <p:spPr>
          <a:xfrm>
            <a:off x="7319392" y="2827390"/>
            <a:ext cx="3768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53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8" grpId="0" animBg="1"/>
      <p:bldP spid="55" grpId="0" animBg="1"/>
      <p:bldP spid="71" grpId="0" animBg="1"/>
      <p:bldP spid="78" grpId="0" animBg="1"/>
      <p:bldP spid="95" grpId="0" animBg="1"/>
      <p:bldP spid="102" grpId="0" animBg="1"/>
      <p:bldP spid="109" grpId="0" animBg="1"/>
      <p:bldP spid="112" grpId="0" animBg="1"/>
      <p:bldP spid="118" grpId="0" animBg="1"/>
      <p:bldP spid="119" grpId="0" animBg="1"/>
      <p:bldP spid="120" grpId="0"/>
      <p:bldP spid="123" grpId="0" animBg="1"/>
      <p:bldP spid="130" grpId="0" animBg="1"/>
      <p:bldP spid="133" grpId="0"/>
      <p:bldP spid="134" grpId="0"/>
      <p:bldP spid="136" grpId="0" animBg="1"/>
      <p:bldP spid="143" grpId="0" animBg="1"/>
      <p:bldP spid="146" grpId="0" animBg="1"/>
      <p:bldP spid="153" grpId="0" animBg="1"/>
      <p:bldP spid="1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gray">
          <a:xfrm>
            <a:off x="545307" y="381000"/>
            <a:ext cx="84201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 dirty="0" smtClean="0"/>
              <a:t>3.2.</a:t>
            </a:r>
            <a:r>
              <a:rPr lang="zh-CN" altLang="en-US" kern="0" dirty="0" smtClean="0"/>
              <a:t>线性表</a:t>
            </a:r>
            <a:r>
              <a:rPr lang="zh-CN" altLang="en-US" kern="0" dirty="0" smtClean="0">
                <a:solidFill>
                  <a:schemeClr val="tx2"/>
                </a:solidFill>
              </a:rPr>
              <a:t>基本运算</a:t>
            </a:r>
            <a:r>
              <a:rPr lang="zh-CN" altLang="en-US" kern="0" dirty="0" smtClean="0"/>
              <a:t>的</a:t>
            </a:r>
            <a:r>
              <a:rPr lang="en-US" altLang="zh-CN" kern="0" dirty="0" smtClean="0"/>
              <a:t>{</a:t>
            </a:r>
            <a:r>
              <a:rPr lang="zh-CN" altLang="en-US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kern="0" dirty="0" smtClean="0"/>
              <a:t>&amp;</a:t>
            </a:r>
            <a:r>
              <a:rPr lang="zh-CN" altLang="en-US" i="1" u="sng" kern="0" dirty="0" smtClean="0">
                <a:solidFill>
                  <a:srgbClr val="7030A0"/>
                </a:solidFill>
              </a:rPr>
              <a:t>线性链表</a:t>
            </a:r>
            <a:r>
              <a:rPr lang="en-US" altLang="zh-CN" kern="0" dirty="0" smtClean="0"/>
              <a:t>}</a:t>
            </a:r>
            <a:r>
              <a:rPr lang="zh-CN" altLang="en-US" kern="0" dirty="0" smtClean="0"/>
              <a:t>实现</a:t>
            </a:r>
            <a:endParaRPr lang="en-US" altLang="zh-CN" kern="0" dirty="0" smtClean="0"/>
          </a:p>
          <a:p>
            <a:pPr algn="r" eaLnBrk="1" hangingPunct="1">
              <a:defRPr/>
            </a:pPr>
            <a:r>
              <a:rPr lang="en-US" altLang="zh-CN" sz="2400" kern="0" dirty="0" smtClean="0"/>
              <a:t>——</a:t>
            </a:r>
            <a:r>
              <a:rPr lang="zh-CN" altLang="en-US" sz="2400" kern="0" dirty="0" smtClean="0"/>
              <a:t>常见的指针操作（</a:t>
            </a:r>
            <a:r>
              <a:rPr lang="en-US" altLang="zh-CN" sz="2400" kern="0" dirty="0"/>
              <a:t>3</a:t>
            </a:r>
            <a:r>
              <a:rPr lang="en-US" altLang="zh-CN" sz="2400" kern="0" dirty="0" smtClean="0"/>
              <a:t>/3</a:t>
            </a:r>
            <a:r>
              <a:rPr lang="zh-CN" altLang="en-US" sz="2400" kern="0" dirty="0" smtClean="0"/>
              <a:t>）     </a:t>
            </a:r>
            <a:endParaRPr lang="zh-CN" altLang="en-US" sz="2400" kern="0" dirty="0"/>
          </a:p>
        </p:txBody>
      </p:sp>
      <p:sp>
        <p:nvSpPr>
          <p:cNvPr id="9" name="Rectangle 117"/>
          <p:cNvSpPr>
            <a:spLocks noChangeArrowheads="1"/>
          </p:cNvSpPr>
          <p:nvPr/>
        </p:nvSpPr>
        <p:spPr bwMode="auto">
          <a:xfrm>
            <a:off x="60990" y="2076711"/>
            <a:ext cx="291081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 smtClean="0">
                <a:solidFill>
                  <a:schemeClr val="tx1"/>
                </a:solidFill>
                <a:latin typeface="宋体" panose="02010600030101010101" pitchFamily="2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⑤</a:t>
            </a:r>
            <a:endParaRPr kumimoji="1" lang="en-US" altLang="zh-CN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dirty="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next=</a:t>
            </a:r>
            <a:r>
              <a:rPr kumimoji="1" lang="en-US" altLang="zh-CN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3693888" y="3202489"/>
            <a:ext cx="1066800" cy="37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操作前</a:t>
            </a: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7106667" y="3157134"/>
            <a:ext cx="1066800" cy="37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操作后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45307" y="3733800"/>
            <a:ext cx="830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633"/>
              </p:ext>
            </p:extLst>
          </p:nvPr>
        </p:nvGraphicFramePr>
        <p:xfrm>
          <a:off x="3545680" y="1665576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4079080" y="1734156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4231480" y="18484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3160488" y="1845596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3713262" y="1143000"/>
            <a:ext cx="128240" cy="505744"/>
            <a:chOff x="4142232" y="2257822"/>
            <a:chExt cx="128240" cy="505744"/>
          </a:xfrm>
        </p:grpSpPr>
        <p:sp>
          <p:nvSpPr>
            <p:cNvPr id="52" name="矩形 51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FF00FF"/>
                  </a:solidFill>
                </a:rPr>
                <a:t>q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  <p:sp>
          <p:nvSpPr>
            <p:cNvPr id="53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35789"/>
              </p:ext>
            </p:extLst>
          </p:nvPr>
        </p:nvGraphicFramePr>
        <p:xfrm>
          <a:off x="4608288" y="1665576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矩形 54"/>
          <p:cNvSpPr/>
          <p:nvPr/>
        </p:nvSpPr>
        <p:spPr>
          <a:xfrm>
            <a:off x="5141688" y="1734156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5294088" y="18484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表格 69"/>
          <p:cNvGraphicFramePr>
            <a:graphicFrameLocks noGrp="1"/>
          </p:cNvGraphicFramePr>
          <p:nvPr>
            <p:extLst/>
          </p:nvPr>
        </p:nvGraphicFramePr>
        <p:xfrm>
          <a:off x="6634354" y="4373154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矩形 70"/>
          <p:cNvSpPr/>
          <p:nvPr/>
        </p:nvSpPr>
        <p:spPr>
          <a:xfrm>
            <a:off x="7167754" y="4441734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7320154" y="455603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6249162" y="4553174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6801936" y="3862244"/>
            <a:ext cx="128240" cy="505744"/>
            <a:chOff x="4142232" y="2257822"/>
            <a:chExt cx="128240" cy="505744"/>
          </a:xfrm>
        </p:grpSpPr>
        <p:sp>
          <p:nvSpPr>
            <p:cNvPr id="75" name="矩形 74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0000CC"/>
                  </a:solidFill>
                </a:rPr>
                <a:t>p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76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77" name="表格 76"/>
          <p:cNvGraphicFramePr>
            <a:graphicFrameLocks noGrp="1"/>
          </p:cNvGraphicFramePr>
          <p:nvPr>
            <p:extLst/>
          </p:nvPr>
        </p:nvGraphicFramePr>
        <p:xfrm>
          <a:off x="7696962" y="4373154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矩形 77"/>
          <p:cNvSpPr/>
          <p:nvPr/>
        </p:nvSpPr>
        <p:spPr>
          <a:xfrm>
            <a:off x="8230362" y="4441734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/>
          <p:nvPr/>
        </p:nvCxnSpPr>
        <p:spPr>
          <a:xfrm>
            <a:off x="8382762" y="455603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621643"/>
              </p:ext>
            </p:extLst>
          </p:nvPr>
        </p:nvGraphicFramePr>
        <p:xfrm>
          <a:off x="3545680" y="2656176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矩形 94"/>
          <p:cNvSpPr/>
          <p:nvPr/>
        </p:nvSpPr>
        <p:spPr>
          <a:xfrm>
            <a:off x="4079080" y="2724756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/>
          <p:cNvCxnSpPr/>
          <p:nvPr/>
        </p:nvCxnSpPr>
        <p:spPr>
          <a:xfrm>
            <a:off x="4231480" y="28390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V="1">
            <a:off x="3160488" y="2836196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/>
          <p:cNvGrpSpPr/>
          <p:nvPr/>
        </p:nvGrpSpPr>
        <p:grpSpPr>
          <a:xfrm>
            <a:off x="3713262" y="2145266"/>
            <a:ext cx="128240" cy="505744"/>
            <a:chOff x="4142232" y="2257822"/>
            <a:chExt cx="128240" cy="505744"/>
          </a:xfrm>
        </p:grpSpPr>
        <p:sp>
          <p:nvSpPr>
            <p:cNvPr id="99" name="矩形 98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0000CC"/>
                  </a:solidFill>
                </a:rPr>
                <a:t>p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100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sp>
        <p:nvSpPr>
          <p:cNvPr id="118" name="Rectangle 176"/>
          <p:cNvSpPr>
            <a:spLocks noChangeArrowheads="1"/>
          </p:cNvSpPr>
          <p:nvPr/>
        </p:nvSpPr>
        <p:spPr bwMode="auto">
          <a:xfrm>
            <a:off x="1533661" y="3157134"/>
            <a:ext cx="1221060" cy="395288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情形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19" name="Rectangle 176"/>
          <p:cNvSpPr>
            <a:spLocks noChangeArrowheads="1"/>
          </p:cNvSpPr>
          <p:nvPr/>
        </p:nvSpPr>
        <p:spPr bwMode="auto">
          <a:xfrm>
            <a:off x="685800" y="4786312"/>
            <a:ext cx="1221060" cy="395288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情形</a:t>
            </a:r>
            <a:r>
              <a:rPr kumimoji="1"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(b)</a:t>
            </a:r>
            <a:endParaRPr kumimoji="1"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0" name="Rectangle 19"/>
          <p:cNvSpPr>
            <a:spLocks noChangeArrowheads="1"/>
          </p:cNvSpPr>
          <p:nvPr/>
        </p:nvSpPr>
        <p:spPr bwMode="auto">
          <a:xfrm>
            <a:off x="2133600" y="4345489"/>
            <a:ext cx="1066800" cy="37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操作前</a:t>
            </a:r>
          </a:p>
        </p:txBody>
      </p:sp>
      <p:graphicFrame>
        <p:nvGraphicFramePr>
          <p:cNvPr id="122" name="表格 121"/>
          <p:cNvGraphicFramePr>
            <a:graphicFrameLocks noGrp="1"/>
          </p:cNvGraphicFramePr>
          <p:nvPr>
            <p:extLst/>
          </p:nvPr>
        </p:nvGraphicFramePr>
        <p:xfrm>
          <a:off x="3683282" y="4379164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" name="矩形 122"/>
          <p:cNvSpPr/>
          <p:nvPr/>
        </p:nvSpPr>
        <p:spPr>
          <a:xfrm>
            <a:off x="4216682" y="4447744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箭头连接符 123"/>
          <p:cNvCxnSpPr/>
          <p:nvPr/>
        </p:nvCxnSpPr>
        <p:spPr>
          <a:xfrm>
            <a:off x="4369082" y="456204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V="1">
            <a:off x="3298090" y="4559184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组合 125"/>
          <p:cNvGrpSpPr/>
          <p:nvPr/>
        </p:nvGrpSpPr>
        <p:grpSpPr>
          <a:xfrm>
            <a:off x="3850864" y="3868254"/>
            <a:ext cx="128240" cy="505744"/>
            <a:chOff x="4142232" y="2257822"/>
            <a:chExt cx="128240" cy="505744"/>
          </a:xfrm>
        </p:grpSpPr>
        <p:sp>
          <p:nvSpPr>
            <p:cNvPr id="127" name="矩形 126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FF00FF"/>
                  </a:solidFill>
                </a:rPr>
                <a:t>q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  <p:sp>
          <p:nvSpPr>
            <p:cNvPr id="128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129" name="表格 128"/>
          <p:cNvGraphicFramePr>
            <a:graphicFrameLocks noGrp="1"/>
          </p:cNvGraphicFramePr>
          <p:nvPr>
            <p:extLst/>
          </p:nvPr>
        </p:nvGraphicFramePr>
        <p:xfrm>
          <a:off x="4745890" y="4379164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矩形 129"/>
          <p:cNvSpPr/>
          <p:nvPr/>
        </p:nvSpPr>
        <p:spPr>
          <a:xfrm>
            <a:off x="5279290" y="4447744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箭头连接符 130"/>
          <p:cNvCxnSpPr/>
          <p:nvPr/>
        </p:nvCxnSpPr>
        <p:spPr>
          <a:xfrm>
            <a:off x="5431690" y="456204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9"/>
          <p:cNvSpPr>
            <a:spLocks noChangeArrowheads="1"/>
          </p:cNvSpPr>
          <p:nvPr/>
        </p:nvSpPr>
        <p:spPr bwMode="auto">
          <a:xfrm>
            <a:off x="5791532" y="4268677"/>
            <a:ext cx="521141" cy="37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" name="Rectangle 39"/>
          <p:cNvSpPr>
            <a:spLocks noChangeArrowheads="1"/>
          </p:cNvSpPr>
          <p:nvPr/>
        </p:nvSpPr>
        <p:spPr bwMode="auto">
          <a:xfrm>
            <a:off x="2126029" y="5576248"/>
            <a:ext cx="1066800" cy="37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操作后</a:t>
            </a:r>
          </a:p>
        </p:txBody>
      </p:sp>
      <p:graphicFrame>
        <p:nvGraphicFramePr>
          <p:cNvPr id="135" name="表格 134"/>
          <p:cNvGraphicFramePr>
            <a:graphicFrameLocks noGrp="1"/>
          </p:cNvGraphicFramePr>
          <p:nvPr>
            <p:extLst/>
          </p:nvPr>
        </p:nvGraphicFramePr>
        <p:xfrm>
          <a:off x="6640160" y="557183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矩形 135"/>
          <p:cNvSpPr/>
          <p:nvPr/>
        </p:nvSpPr>
        <p:spPr>
          <a:xfrm>
            <a:off x="7173560" y="564041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7" name="直接箭头连接符 136"/>
          <p:cNvCxnSpPr/>
          <p:nvPr/>
        </p:nvCxnSpPr>
        <p:spPr>
          <a:xfrm>
            <a:off x="7325960" y="575471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V="1">
            <a:off x="6254968" y="5751850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6807742" y="5060920"/>
            <a:ext cx="128240" cy="505744"/>
            <a:chOff x="4142232" y="2257822"/>
            <a:chExt cx="128240" cy="505744"/>
          </a:xfrm>
        </p:grpSpPr>
        <p:sp>
          <p:nvSpPr>
            <p:cNvPr id="140" name="矩形 139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0000CC"/>
                  </a:solidFill>
                </a:rPr>
                <a:t>p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141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142" name="表格 141"/>
          <p:cNvGraphicFramePr>
            <a:graphicFrameLocks noGrp="1"/>
          </p:cNvGraphicFramePr>
          <p:nvPr>
            <p:extLst/>
          </p:nvPr>
        </p:nvGraphicFramePr>
        <p:xfrm>
          <a:off x="7702768" y="557183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矩形 142"/>
          <p:cNvSpPr/>
          <p:nvPr/>
        </p:nvSpPr>
        <p:spPr>
          <a:xfrm>
            <a:off x="8236168" y="564041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直接箭头连接符 143"/>
          <p:cNvCxnSpPr/>
          <p:nvPr/>
        </p:nvCxnSpPr>
        <p:spPr>
          <a:xfrm>
            <a:off x="8388568" y="575471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5" name="表格 144"/>
          <p:cNvGraphicFramePr>
            <a:graphicFrameLocks noGrp="1"/>
          </p:cNvGraphicFramePr>
          <p:nvPr>
            <p:extLst/>
          </p:nvPr>
        </p:nvGraphicFramePr>
        <p:xfrm>
          <a:off x="3689088" y="557784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6" name="矩形 145"/>
          <p:cNvSpPr/>
          <p:nvPr/>
        </p:nvSpPr>
        <p:spPr>
          <a:xfrm>
            <a:off x="4222488" y="564642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/>
          <p:nvPr/>
        </p:nvCxnSpPr>
        <p:spPr>
          <a:xfrm>
            <a:off x="4374888" y="576072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3303896" y="5757860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组合 148"/>
          <p:cNvGrpSpPr/>
          <p:nvPr/>
        </p:nvGrpSpPr>
        <p:grpSpPr>
          <a:xfrm>
            <a:off x="3856670" y="5066930"/>
            <a:ext cx="128240" cy="505744"/>
            <a:chOff x="4142232" y="2257822"/>
            <a:chExt cx="128240" cy="505744"/>
          </a:xfrm>
        </p:grpSpPr>
        <p:sp>
          <p:nvSpPr>
            <p:cNvPr id="150" name="矩形 149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FF00FF"/>
                  </a:solidFill>
                </a:rPr>
                <a:t>q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  <p:sp>
          <p:nvSpPr>
            <p:cNvPr id="151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152" name="表格 151"/>
          <p:cNvGraphicFramePr>
            <a:graphicFrameLocks noGrp="1"/>
          </p:cNvGraphicFramePr>
          <p:nvPr>
            <p:extLst/>
          </p:nvPr>
        </p:nvGraphicFramePr>
        <p:xfrm>
          <a:off x="4751696" y="5577840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" name="矩形 152"/>
          <p:cNvSpPr/>
          <p:nvPr/>
        </p:nvSpPr>
        <p:spPr>
          <a:xfrm>
            <a:off x="5285096" y="5646420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/>
          <p:cNvCxnSpPr/>
          <p:nvPr/>
        </p:nvCxnSpPr>
        <p:spPr>
          <a:xfrm>
            <a:off x="5437496" y="576072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9"/>
          <p:cNvSpPr>
            <a:spLocks noChangeArrowheads="1"/>
          </p:cNvSpPr>
          <p:nvPr/>
        </p:nvSpPr>
        <p:spPr bwMode="auto">
          <a:xfrm>
            <a:off x="5797338" y="5467353"/>
            <a:ext cx="521141" cy="378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4" name="组合 163"/>
          <p:cNvGrpSpPr/>
          <p:nvPr/>
        </p:nvGrpSpPr>
        <p:grpSpPr>
          <a:xfrm>
            <a:off x="4298688" y="5875020"/>
            <a:ext cx="3632680" cy="347067"/>
            <a:chOff x="4298688" y="5875020"/>
            <a:chExt cx="2572929" cy="347067"/>
          </a:xfrm>
        </p:grpSpPr>
        <p:grpSp>
          <p:nvGrpSpPr>
            <p:cNvPr id="156" name="组合 155"/>
            <p:cNvGrpSpPr/>
            <p:nvPr/>
          </p:nvGrpSpPr>
          <p:grpSpPr>
            <a:xfrm>
              <a:off x="4298688" y="5930132"/>
              <a:ext cx="2572929" cy="291955"/>
              <a:chOff x="4899565" y="2813210"/>
              <a:chExt cx="2505428" cy="653520"/>
            </a:xfrm>
          </p:grpSpPr>
          <p:cxnSp>
            <p:nvCxnSpPr>
              <p:cNvPr id="157" name="直接箭头连接符 156"/>
              <p:cNvCxnSpPr/>
              <p:nvPr/>
            </p:nvCxnSpPr>
            <p:spPr>
              <a:xfrm flipH="1" flipV="1">
                <a:off x="7395592" y="2813210"/>
                <a:ext cx="9401" cy="65352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flipH="1">
                <a:off x="4899565" y="3466730"/>
                <a:ext cx="250542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直接连接符 159"/>
            <p:cNvCxnSpPr>
              <a:endCxn id="146" idx="2"/>
            </p:cNvCxnSpPr>
            <p:nvPr/>
          </p:nvCxnSpPr>
          <p:spPr>
            <a:xfrm flipV="1">
              <a:off x="4298688" y="5875020"/>
              <a:ext cx="0" cy="3470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1" name="表格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834514"/>
              </p:ext>
            </p:extLst>
          </p:nvPr>
        </p:nvGraphicFramePr>
        <p:xfrm>
          <a:off x="4608288" y="2668232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2" name="矩形 131"/>
          <p:cNvSpPr/>
          <p:nvPr/>
        </p:nvSpPr>
        <p:spPr>
          <a:xfrm>
            <a:off x="5141688" y="2736812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9" name="直接箭头连接符 158"/>
          <p:cNvCxnSpPr/>
          <p:nvPr/>
        </p:nvCxnSpPr>
        <p:spPr>
          <a:xfrm>
            <a:off x="5294088" y="2851112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表格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14999"/>
              </p:ext>
            </p:extLst>
          </p:nvPr>
        </p:nvGraphicFramePr>
        <p:xfrm>
          <a:off x="6557392" y="1665576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" name="矩形 161"/>
          <p:cNvSpPr/>
          <p:nvPr/>
        </p:nvSpPr>
        <p:spPr>
          <a:xfrm>
            <a:off x="7090792" y="1734156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/>
          <p:cNvCxnSpPr/>
          <p:nvPr/>
        </p:nvCxnSpPr>
        <p:spPr>
          <a:xfrm>
            <a:off x="7243192" y="18484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V="1">
            <a:off x="6172200" y="1845596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组合 165"/>
          <p:cNvGrpSpPr/>
          <p:nvPr/>
        </p:nvGrpSpPr>
        <p:grpSpPr>
          <a:xfrm>
            <a:off x="6724974" y="1143000"/>
            <a:ext cx="128240" cy="505744"/>
            <a:chOff x="4142232" y="2257822"/>
            <a:chExt cx="128240" cy="505744"/>
          </a:xfrm>
        </p:grpSpPr>
        <p:sp>
          <p:nvSpPr>
            <p:cNvPr id="167" name="矩形 166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FF00FF"/>
                  </a:solidFill>
                </a:rPr>
                <a:t>q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  <p:sp>
          <p:nvSpPr>
            <p:cNvPr id="168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169" name="表格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15714"/>
              </p:ext>
            </p:extLst>
          </p:nvPr>
        </p:nvGraphicFramePr>
        <p:xfrm>
          <a:off x="7620000" y="1665576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0" name="矩形 169"/>
          <p:cNvSpPr/>
          <p:nvPr/>
        </p:nvSpPr>
        <p:spPr>
          <a:xfrm>
            <a:off x="8153400" y="1734156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1" name="直接箭头连接符 170"/>
          <p:cNvCxnSpPr/>
          <p:nvPr/>
        </p:nvCxnSpPr>
        <p:spPr>
          <a:xfrm>
            <a:off x="8305800" y="18484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2" name="表格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71508"/>
              </p:ext>
            </p:extLst>
          </p:nvPr>
        </p:nvGraphicFramePr>
        <p:xfrm>
          <a:off x="6557392" y="2656176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3" name="矩形 172"/>
          <p:cNvSpPr/>
          <p:nvPr/>
        </p:nvSpPr>
        <p:spPr>
          <a:xfrm>
            <a:off x="7090792" y="2724756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箭头连接符 173"/>
          <p:cNvCxnSpPr/>
          <p:nvPr/>
        </p:nvCxnSpPr>
        <p:spPr>
          <a:xfrm>
            <a:off x="7243192" y="283905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 flipV="1">
            <a:off x="6172200" y="2836196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/>
          <p:cNvGrpSpPr/>
          <p:nvPr/>
        </p:nvGrpSpPr>
        <p:grpSpPr>
          <a:xfrm>
            <a:off x="6724974" y="2145266"/>
            <a:ext cx="128240" cy="505744"/>
            <a:chOff x="4142232" y="2257822"/>
            <a:chExt cx="128240" cy="505744"/>
          </a:xfrm>
        </p:grpSpPr>
        <p:sp>
          <p:nvSpPr>
            <p:cNvPr id="177" name="矩形 176"/>
            <p:cNvSpPr/>
            <p:nvPr/>
          </p:nvSpPr>
          <p:spPr>
            <a:xfrm>
              <a:off x="4142232" y="2257822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0000CC"/>
                  </a:solidFill>
                </a:rPr>
                <a:t>p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178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179" name="表格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86986"/>
              </p:ext>
            </p:extLst>
          </p:nvPr>
        </p:nvGraphicFramePr>
        <p:xfrm>
          <a:off x="7620000" y="2668232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0" name="矩形 179"/>
          <p:cNvSpPr/>
          <p:nvPr/>
        </p:nvSpPr>
        <p:spPr>
          <a:xfrm>
            <a:off x="8153400" y="2736812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1" name="直接箭头连接符 180"/>
          <p:cNvCxnSpPr/>
          <p:nvPr/>
        </p:nvCxnSpPr>
        <p:spPr>
          <a:xfrm>
            <a:off x="8305800" y="2851112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7243192" y="1845596"/>
            <a:ext cx="608266" cy="819247"/>
            <a:chOff x="7243192" y="1845596"/>
            <a:chExt cx="608266" cy="819247"/>
          </a:xfrm>
        </p:grpSpPr>
        <p:cxnSp>
          <p:nvCxnSpPr>
            <p:cNvPr id="103" name="直接箭头连接符 102"/>
            <p:cNvCxnSpPr/>
            <p:nvPr/>
          </p:nvCxnSpPr>
          <p:spPr>
            <a:xfrm>
              <a:off x="7851458" y="2297037"/>
              <a:ext cx="0" cy="3678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/>
            <p:cNvCxnSpPr>
              <a:endCxn id="162" idx="3"/>
            </p:cNvCxnSpPr>
            <p:nvPr/>
          </p:nvCxnSpPr>
          <p:spPr>
            <a:xfrm flipH="1">
              <a:off x="7243192" y="1845596"/>
              <a:ext cx="224408" cy="28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 flipV="1">
              <a:off x="7467600" y="1848456"/>
              <a:ext cx="0" cy="4557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H="1">
              <a:off x="7467600" y="2297037"/>
              <a:ext cx="381000" cy="714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327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8" grpId="0" animBg="1"/>
      <p:bldP spid="55" grpId="0" animBg="1"/>
      <p:bldP spid="71" grpId="0" animBg="1"/>
      <p:bldP spid="78" grpId="0" animBg="1"/>
      <p:bldP spid="95" grpId="0" animBg="1"/>
      <p:bldP spid="118" grpId="0" animBg="1"/>
      <p:bldP spid="119" grpId="0" animBg="1"/>
      <p:bldP spid="120" grpId="0"/>
      <p:bldP spid="123" grpId="0" animBg="1"/>
      <p:bldP spid="130" grpId="0" animBg="1"/>
      <p:bldP spid="133" grpId="0"/>
      <p:bldP spid="134" grpId="0"/>
      <p:bldP spid="136" grpId="0" animBg="1"/>
      <p:bldP spid="143" grpId="0" animBg="1"/>
      <p:bldP spid="146" grpId="0" animBg="1"/>
      <p:bldP spid="153" grpId="0" animBg="1"/>
      <p:bldP spid="155" grpId="0"/>
      <p:bldP spid="132" grpId="0" animBg="1"/>
      <p:bldP spid="162" grpId="0" animBg="1"/>
      <p:bldP spid="170" grpId="0" animBg="1"/>
      <p:bldP spid="173" grpId="0" animBg="1"/>
      <p:bldP spid="18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14400"/>
            <a:ext cx="8191500" cy="5419725"/>
          </a:xfrm>
        </p:spPr>
        <p:txBody>
          <a:bodyPr/>
          <a:lstStyle/>
          <a:p>
            <a:pPr marL="514350" indent="-514350" eaLnBrk="1" hangingPunct="1">
              <a:lnSpc>
                <a:spcPct val="150000"/>
              </a:lnSpc>
              <a:spcBef>
                <a:spcPts val="2400"/>
              </a:spcBef>
              <a:buFont typeface="+mj-ea"/>
              <a:buAutoNum type="circleNumDbPlain"/>
              <a:defRPr/>
            </a:pPr>
            <a:r>
              <a:rPr lang="zh-CN" altLang="en-US" sz="2600" dirty="0" smtClean="0"/>
              <a:t>建立</a:t>
            </a:r>
            <a:r>
              <a:rPr lang="zh-CN" altLang="en-US" sz="2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zh-CN" altLang="en-US" sz="2600" dirty="0" smtClean="0"/>
              <a:t>链表：</a:t>
            </a:r>
            <a:r>
              <a:rPr lang="zh-CN" altLang="en-US" sz="2400" dirty="0" smtClean="0"/>
              <a:t>有</a:t>
            </a:r>
            <a:r>
              <a:rPr lang="zh-CN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zh-CN" altLang="en-US" sz="2400" b="1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头</a:t>
            </a:r>
            <a:r>
              <a:rPr lang="zh-CN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zh-CN" altLang="en-US" sz="2400" b="1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尾</a:t>
            </a:r>
            <a:r>
              <a:rPr lang="zh-CN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b="1" u="sng" dirty="0" smtClean="0"/>
              <a:t>插入</a:t>
            </a:r>
            <a:r>
              <a:rPr lang="zh-CN" altLang="en-US" sz="2400" b="1" dirty="0" smtClean="0"/>
              <a:t> 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种</a:t>
            </a:r>
            <a:r>
              <a:rPr lang="zh-CN" altLang="en-US" sz="2400" b="1" i="1" u="sng" dirty="0" smtClean="0"/>
              <a:t>动态</a:t>
            </a:r>
            <a:r>
              <a:rPr lang="zh-CN" altLang="en-US" sz="2400" dirty="0" smtClean="0"/>
              <a:t>创建方法</a:t>
            </a:r>
            <a:r>
              <a:rPr lang="zh-CN" altLang="en-US" sz="2400" b="1" dirty="0" smtClean="0"/>
              <a:t> </a:t>
            </a:r>
            <a:endParaRPr lang="zh-CN" altLang="en-US" sz="2400" b="1" dirty="0"/>
          </a:p>
          <a:p>
            <a:pPr marL="742950" lvl="2" indent="-342900" eaLnBrk="1" hangingPunct="1">
              <a:lnSpc>
                <a:spcPct val="100000"/>
              </a:lnSpc>
              <a:defRPr/>
            </a:pPr>
            <a:endParaRPr lang="en-US" altLang="zh-CN" sz="2000" dirty="0" smtClean="0"/>
          </a:p>
          <a:p>
            <a:pPr marL="742950" lvl="2" indent="-342900" eaLnBrk="1" hangingPunct="1">
              <a:lnSpc>
                <a:spcPct val="100000"/>
              </a:lnSpc>
              <a:defRPr/>
            </a:pPr>
            <a:endParaRPr lang="en-US" altLang="zh-CN" sz="2000" dirty="0"/>
          </a:p>
          <a:p>
            <a:pPr marL="742950" lvl="2" indent="-342900" eaLnBrk="1" hangingPunct="1">
              <a:lnSpc>
                <a:spcPct val="100000"/>
              </a:lnSpc>
              <a:defRPr/>
            </a:pPr>
            <a:endParaRPr lang="en-US" altLang="zh-CN" sz="2000" dirty="0" smtClean="0"/>
          </a:p>
          <a:p>
            <a:pPr marL="742950" lvl="2" indent="-342900" eaLnBrk="1" hangingPunct="1">
              <a:lnSpc>
                <a:spcPct val="100000"/>
              </a:lnSpc>
              <a:defRPr/>
            </a:pPr>
            <a:endParaRPr lang="en-US" altLang="zh-CN" sz="2000" dirty="0"/>
          </a:p>
          <a:p>
            <a:pPr marL="742950" lvl="2" indent="-342900" eaLnBrk="1" hangingPunct="1">
              <a:lnSpc>
                <a:spcPct val="100000"/>
              </a:lnSpc>
              <a:defRPr/>
            </a:pPr>
            <a:endParaRPr lang="en-US" altLang="zh-CN" sz="2000" dirty="0" smtClean="0"/>
          </a:p>
          <a:p>
            <a:pPr marL="742950" lvl="2" indent="-342900" eaLnBrk="1" hangingPunct="1">
              <a:lnSpc>
                <a:spcPct val="100000"/>
              </a:lnSpc>
              <a:defRPr/>
            </a:pPr>
            <a:endParaRPr lang="en-US" altLang="zh-CN" sz="2000" dirty="0"/>
          </a:p>
          <a:p>
            <a:pPr marL="742950" lvl="2" indent="-342900" eaLnBrk="1" hangingPunct="1">
              <a:lnSpc>
                <a:spcPct val="100000"/>
              </a:lnSpc>
              <a:defRPr/>
            </a:pPr>
            <a:endParaRPr lang="en-US" altLang="zh-CN" sz="2000" dirty="0" smtClean="0"/>
          </a:p>
          <a:p>
            <a:pPr marL="742950" lvl="2" indent="-342900" eaLnBrk="1" hangingPunct="1">
              <a:lnSpc>
                <a:spcPct val="100000"/>
              </a:lnSpc>
              <a:defRPr/>
            </a:pPr>
            <a:endParaRPr lang="en-US" altLang="zh-CN" sz="2000" dirty="0"/>
          </a:p>
          <a:p>
            <a:pPr marL="742950" lvl="2" indent="-342900" eaLnBrk="1" hangingPunct="1">
              <a:lnSpc>
                <a:spcPct val="100000"/>
              </a:lnSpc>
              <a:defRPr/>
            </a:pPr>
            <a:endParaRPr lang="en-US" altLang="zh-CN" sz="2000" dirty="0" smtClean="0"/>
          </a:p>
          <a:p>
            <a:pPr marL="742950" lvl="2" indent="-342900" eaLnBrk="1" hangingPunct="1">
              <a:lnSpc>
                <a:spcPct val="100000"/>
              </a:lnSpc>
              <a:defRPr/>
            </a:pPr>
            <a:endParaRPr lang="en-US" altLang="zh-CN" sz="2000" dirty="0" smtClean="0"/>
          </a:p>
          <a:p>
            <a:pPr marL="742950" lvl="2" indent="-342900" eaLnBrk="1" hangingPunct="1">
              <a:lnSpc>
                <a:spcPct val="100000"/>
              </a:lnSpc>
              <a:defRPr/>
            </a:pPr>
            <a:r>
              <a:rPr lang="zh-CN" altLang="en-US" sz="2000" dirty="0" smtClean="0"/>
              <a:t>对</a:t>
            </a:r>
            <a:r>
              <a:rPr lang="zh-CN" altLang="en-US" sz="2000" b="1" u="sng" dirty="0" smtClean="0"/>
              <a:t>单</a:t>
            </a:r>
            <a:r>
              <a:rPr lang="zh-CN" altLang="en-US" sz="2000" u="sng" dirty="0"/>
              <a:t>链表</a:t>
            </a:r>
            <a:r>
              <a:rPr lang="zh-CN" altLang="en-US" sz="2000" dirty="0" smtClean="0"/>
              <a:t>，</a:t>
            </a:r>
            <a:r>
              <a:rPr lang="zh-CN" altLang="en-US" sz="2000" b="1" dirty="0" smtClean="0"/>
              <a:t>钩链</a:t>
            </a:r>
            <a:r>
              <a:rPr lang="zh-CN" altLang="en-US" sz="2000" dirty="0" smtClean="0"/>
              <a:t>（或</a:t>
            </a:r>
            <a:r>
              <a:rPr lang="zh-CN" altLang="en-US" sz="2000" b="1" dirty="0"/>
              <a:t>重新钩</a:t>
            </a:r>
            <a:r>
              <a:rPr lang="zh-CN" altLang="en-US" sz="2000" b="1" dirty="0" smtClean="0"/>
              <a:t>链</a:t>
            </a:r>
            <a:r>
              <a:rPr lang="zh-CN" altLang="en-US" sz="2000" dirty="0" smtClean="0"/>
              <a:t>）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次序是：</a:t>
            </a:r>
            <a:r>
              <a:rPr lang="zh-CN" alt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右后</a:t>
            </a:r>
            <a:r>
              <a:rPr lang="zh-CN" altLang="en-US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347166"/>
              </p:ext>
            </p:extLst>
          </p:nvPr>
        </p:nvGraphicFramePr>
        <p:xfrm>
          <a:off x="4260934" y="2037527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en-US" altLang="zh-CN" b="0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794334" y="2106107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946734" y="2220407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1" idx="1"/>
          </p:cNvCxnSpPr>
          <p:nvPr/>
        </p:nvCxnSpPr>
        <p:spPr>
          <a:xfrm>
            <a:off x="5764206" y="2220407"/>
            <a:ext cx="2977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3376960" y="3443664"/>
            <a:ext cx="128240" cy="408517"/>
            <a:chOff x="4113654" y="2111060"/>
            <a:chExt cx="128240" cy="408517"/>
          </a:xfrm>
        </p:grpSpPr>
        <p:sp>
          <p:nvSpPr>
            <p:cNvPr id="9" name="矩形 8"/>
            <p:cNvSpPr/>
            <p:nvPr/>
          </p:nvSpPr>
          <p:spPr>
            <a:xfrm>
              <a:off x="4113654" y="2242578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0000CC"/>
                  </a:solidFill>
                </a:rPr>
                <a:t>q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10" name="Line 63"/>
            <p:cNvSpPr>
              <a:spLocks noChangeShapeType="1"/>
            </p:cNvSpPr>
            <p:nvPr/>
          </p:nvSpPr>
          <p:spPr bwMode="auto">
            <a:xfrm flipV="1">
              <a:off x="4156519" y="2111060"/>
              <a:ext cx="0" cy="197653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087779"/>
              </p:ext>
            </p:extLst>
          </p:nvPr>
        </p:nvGraphicFramePr>
        <p:xfrm>
          <a:off x="6061917" y="2037527"/>
          <a:ext cx="84948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6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en-US" altLang="zh-CN" b="0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n-1</a:t>
                      </a:r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6682798" y="2106107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endCxn id="26" idx="1"/>
          </p:cNvCxnSpPr>
          <p:nvPr/>
        </p:nvCxnSpPr>
        <p:spPr>
          <a:xfrm>
            <a:off x="6835198" y="2220407"/>
            <a:ext cx="381000" cy="1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12369"/>
              </p:ext>
            </p:extLst>
          </p:nvPr>
        </p:nvGraphicFramePr>
        <p:xfrm>
          <a:off x="2135718" y="2037527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2669118" y="2106107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821518" y="2220407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2131939" y="1609725"/>
            <a:ext cx="512961" cy="414159"/>
            <a:chOff x="3955631" y="2324093"/>
            <a:chExt cx="512961" cy="414159"/>
          </a:xfrm>
        </p:grpSpPr>
        <p:sp>
          <p:nvSpPr>
            <p:cNvPr id="18" name="矩形 17"/>
            <p:cNvSpPr/>
            <p:nvPr/>
          </p:nvSpPr>
          <p:spPr>
            <a:xfrm>
              <a:off x="3955631" y="2324093"/>
              <a:ext cx="512961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/>
                <a:t>head</a:t>
              </a:r>
              <a:endParaRPr lang="zh-CN" altLang="en-US" dirty="0"/>
            </a:p>
          </p:txBody>
        </p:sp>
        <p:sp>
          <p:nvSpPr>
            <p:cNvPr id="19" name="Line 63"/>
            <p:cNvSpPr>
              <a:spLocks noChangeShapeType="1"/>
            </p:cNvSpPr>
            <p:nvPr/>
          </p:nvSpPr>
          <p:spPr bwMode="auto">
            <a:xfrm>
              <a:off x="4206108" y="2572198"/>
              <a:ext cx="0" cy="1660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4398"/>
              </p:ext>
            </p:extLst>
          </p:nvPr>
        </p:nvGraphicFramePr>
        <p:xfrm>
          <a:off x="3198326" y="2037527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en-US" altLang="zh-CN" b="0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3731726" y="2106107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endCxn id="4" idx="1"/>
          </p:cNvCxnSpPr>
          <p:nvPr/>
        </p:nvCxnSpPr>
        <p:spPr>
          <a:xfrm flipV="1">
            <a:off x="3884126" y="2220407"/>
            <a:ext cx="376808" cy="8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5281855" y="1985784"/>
            <a:ext cx="521141" cy="30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264210"/>
              </p:ext>
            </p:extLst>
          </p:nvPr>
        </p:nvGraphicFramePr>
        <p:xfrm>
          <a:off x="3164059" y="3065779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3697459" y="3134359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36508"/>
              </p:ext>
            </p:extLst>
          </p:nvPr>
        </p:nvGraphicFramePr>
        <p:xfrm>
          <a:off x="7216198" y="2039124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en-US" altLang="zh-CN" b="0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矩形 26"/>
          <p:cNvSpPr/>
          <p:nvPr/>
        </p:nvSpPr>
        <p:spPr>
          <a:xfrm>
            <a:off x="7749598" y="2107704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7901998" y="2222004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237421" y="3059285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zh-CN" altLang="en-US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958398" y="3051971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新建结点</a:t>
            </a:r>
            <a:r>
              <a:rPr lang="en-US" altLang="zh-CN" dirty="0" smtClean="0">
                <a:solidFill>
                  <a:srgbClr val="0000CC"/>
                </a:solidFill>
              </a:rPr>
              <a:t>q</a:t>
            </a:r>
            <a:endParaRPr lang="zh-CN" altLang="en-US" dirty="0">
              <a:solidFill>
                <a:srgbClr val="0000CC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2795114" y="2222003"/>
            <a:ext cx="461949" cy="846951"/>
            <a:chOff x="7243192" y="1845596"/>
            <a:chExt cx="461949" cy="846951"/>
          </a:xfrm>
        </p:grpSpPr>
        <p:cxnSp>
          <p:nvCxnSpPr>
            <p:cNvPr id="32" name="直接箭头连接符 31"/>
            <p:cNvCxnSpPr/>
            <p:nvPr/>
          </p:nvCxnSpPr>
          <p:spPr>
            <a:xfrm>
              <a:off x="7705141" y="2300212"/>
              <a:ext cx="0" cy="3923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243192" y="1845596"/>
              <a:ext cx="224408" cy="28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7467600" y="1848456"/>
              <a:ext cx="0" cy="4557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7467601" y="2304180"/>
              <a:ext cx="23309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3558598" y="2403287"/>
            <a:ext cx="215061" cy="725881"/>
            <a:chOff x="6235389" y="1662716"/>
            <a:chExt cx="215061" cy="725881"/>
          </a:xfrm>
        </p:grpSpPr>
        <p:cxnSp>
          <p:nvCxnSpPr>
            <p:cNvPr id="37" name="直接箭头连接符 36"/>
            <p:cNvCxnSpPr/>
            <p:nvPr/>
          </p:nvCxnSpPr>
          <p:spPr>
            <a:xfrm flipH="1" flipV="1">
              <a:off x="6235389" y="1662716"/>
              <a:ext cx="11024" cy="2773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flipH="1">
              <a:off x="6246414" y="1936444"/>
              <a:ext cx="20403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6450450" y="1932873"/>
              <a:ext cx="0" cy="4557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矩形 39"/>
          <p:cNvSpPr/>
          <p:nvPr/>
        </p:nvSpPr>
        <p:spPr>
          <a:xfrm>
            <a:off x="8217029" y="2037527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707529" y="255453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763702" y="2581989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MingLiU" panose="02020509000000000000" pitchFamily="49" charset="-120"/>
                <a:ea typeface="MingLiU" panose="02020509000000000000" pitchFamily="49" charset="-120"/>
                <a:sym typeface="Wingdings 2" panose="05020102010507070707" pitchFamily="18" charset="2"/>
              </a:rPr>
              <a:t>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4" name="同侧圆角矩形 43"/>
          <p:cNvSpPr/>
          <p:nvPr/>
        </p:nvSpPr>
        <p:spPr>
          <a:xfrm>
            <a:off x="267256" y="1990725"/>
            <a:ext cx="1180544" cy="886534"/>
          </a:xfrm>
          <a:prstGeom prst="round2Same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tx1"/>
                </a:solidFill>
              </a:rPr>
              <a:t>1</a:t>
            </a:r>
            <a:r>
              <a:rPr lang="zh-CN" altLang="en-US" sz="2000" i="1" dirty="0">
                <a:solidFill>
                  <a:schemeClr val="tx1"/>
                </a:solidFill>
              </a:rPr>
              <a:t>次</a:t>
            </a:r>
            <a:r>
              <a:rPr lang="zh-CN" altLang="en-US" sz="2000" b="1" i="1" dirty="0">
                <a:solidFill>
                  <a:srgbClr val="C00000"/>
                </a:solidFill>
              </a:rPr>
              <a:t>头</a:t>
            </a:r>
            <a:r>
              <a:rPr lang="zh-CN" altLang="en-US" sz="2000" dirty="0" smtClean="0">
                <a:solidFill>
                  <a:schemeClr val="tx1"/>
                </a:solidFill>
              </a:rPr>
              <a:t>插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示意图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同侧圆角矩形 44"/>
          <p:cNvSpPr/>
          <p:nvPr/>
        </p:nvSpPr>
        <p:spPr>
          <a:xfrm>
            <a:off x="267256" y="4152191"/>
            <a:ext cx="1180544" cy="886534"/>
          </a:xfrm>
          <a:prstGeom prst="round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 smtClean="0">
                <a:solidFill>
                  <a:schemeClr val="tx1"/>
                </a:solidFill>
              </a:rPr>
              <a:t>1</a:t>
            </a:r>
            <a:r>
              <a:rPr lang="zh-CN" altLang="en-US" sz="2000" i="1" dirty="0" smtClean="0">
                <a:solidFill>
                  <a:schemeClr val="tx1"/>
                </a:solidFill>
              </a:rPr>
              <a:t>次</a:t>
            </a:r>
            <a:r>
              <a:rPr lang="zh-CN" altLang="en-US" sz="2000" b="1" i="1" dirty="0" smtClean="0">
                <a:solidFill>
                  <a:srgbClr val="C00000"/>
                </a:solidFill>
              </a:rPr>
              <a:t>尾</a:t>
            </a:r>
            <a:r>
              <a:rPr lang="zh-CN" altLang="en-US" sz="2000" dirty="0" smtClean="0">
                <a:solidFill>
                  <a:schemeClr val="tx1"/>
                </a:solidFill>
              </a:rPr>
              <a:t>插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示意图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endCxn id="50" idx="1"/>
          </p:cNvCxnSpPr>
          <p:nvPr/>
        </p:nvCxnSpPr>
        <p:spPr>
          <a:xfrm>
            <a:off x="4600065" y="4622449"/>
            <a:ext cx="2865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7293654" y="5823345"/>
            <a:ext cx="128240" cy="408517"/>
            <a:chOff x="4113654" y="2111060"/>
            <a:chExt cx="128240" cy="408517"/>
          </a:xfrm>
        </p:grpSpPr>
        <p:sp>
          <p:nvSpPr>
            <p:cNvPr id="48" name="矩形 47"/>
            <p:cNvSpPr/>
            <p:nvPr/>
          </p:nvSpPr>
          <p:spPr>
            <a:xfrm>
              <a:off x="4113654" y="2242578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0000CC"/>
                  </a:solidFill>
                </a:rPr>
                <a:t>q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49" name="Line 63"/>
            <p:cNvSpPr>
              <a:spLocks noChangeShapeType="1"/>
            </p:cNvSpPr>
            <p:nvPr/>
          </p:nvSpPr>
          <p:spPr bwMode="auto">
            <a:xfrm flipV="1">
              <a:off x="4156519" y="2111060"/>
              <a:ext cx="0" cy="197653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06515"/>
              </p:ext>
            </p:extLst>
          </p:nvPr>
        </p:nvGraphicFramePr>
        <p:xfrm>
          <a:off x="4886619" y="4439569"/>
          <a:ext cx="8606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0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en-US" altLang="zh-CN" b="0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n-1</a:t>
                      </a:r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矩形 50"/>
          <p:cNvSpPr/>
          <p:nvPr/>
        </p:nvSpPr>
        <p:spPr>
          <a:xfrm>
            <a:off x="5518657" y="4508149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endCxn id="65" idx="1"/>
          </p:cNvCxnSpPr>
          <p:nvPr/>
        </p:nvCxnSpPr>
        <p:spPr>
          <a:xfrm>
            <a:off x="5671057" y="4622449"/>
            <a:ext cx="381000" cy="1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09272"/>
              </p:ext>
            </p:extLst>
          </p:nvPr>
        </p:nvGraphicFramePr>
        <p:xfrm>
          <a:off x="2061179" y="4439569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矩形 53"/>
          <p:cNvSpPr/>
          <p:nvPr/>
        </p:nvSpPr>
        <p:spPr>
          <a:xfrm>
            <a:off x="2594579" y="4508149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>
            <a:off x="2746979" y="4622449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/>
          <p:cNvGrpSpPr/>
          <p:nvPr/>
        </p:nvGrpSpPr>
        <p:grpSpPr>
          <a:xfrm>
            <a:off x="2057400" y="4011767"/>
            <a:ext cx="512961" cy="414159"/>
            <a:chOff x="3955631" y="2324093"/>
            <a:chExt cx="512961" cy="414159"/>
          </a:xfrm>
        </p:grpSpPr>
        <p:sp>
          <p:nvSpPr>
            <p:cNvPr id="57" name="矩形 56"/>
            <p:cNvSpPr/>
            <p:nvPr/>
          </p:nvSpPr>
          <p:spPr>
            <a:xfrm>
              <a:off x="3955631" y="2324093"/>
              <a:ext cx="512961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/>
                <a:t>head</a:t>
              </a:r>
              <a:endParaRPr lang="zh-CN" altLang="en-US" dirty="0"/>
            </a:p>
          </p:txBody>
        </p:sp>
        <p:sp>
          <p:nvSpPr>
            <p:cNvPr id="58" name="Line 63"/>
            <p:cNvSpPr>
              <a:spLocks noChangeShapeType="1"/>
            </p:cNvSpPr>
            <p:nvPr/>
          </p:nvSpPr>
          <p:spPr bwMode="auto">
            <a:xfrm>
              <a:off x="4206108" y="2572198"/>
              <a:ext cx="0" cy="1660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298562"/>
              </p:ext>
            </p:extLst>
          </p:nvPr>
        </p:nvGraphicFramePr>
        <p:xfrm>
          <a:off x="3123787" y="4439569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en-US" altLang="zh-CN" b="0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矩形 59"/>
          <p:cNvSpPr/>
          <p:nvPr/>
        </p:nvSpPr>
        <p:spPr>
          <a:xfrm>
            <a:off x="3657187" y="4508149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3809587" y="4622449"/>
            <a:ext cx="376808" cy="8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4117714" y="4387826"/>
            <a:ext cx="521141" cy="30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43673"/>
              </p:ext>
            </p:extLst>
          </p:nvPr>
        </p:nvGraphicFramePr>
        <p:xfrm>
          <a:off x="7103555" y="5467821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7636955" y="5536401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11914"/>
              </p:ext>
            </p:extLst>
          </p:nvPr>
        </p:nvGraphicFramePr>
        <p:xfrm>
          <a:off x="6052057" y="4441166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en-US" altLang="zh-CN" b="0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矩形 65"/>
          <p:cNvSpPr/>
          <p:nvPr/>
        </p:nvSpPr>
        <p:spPr>
          <a:xfrm>
            <a:off x="6585457" y="4509746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箭头连接符 66"/>
          <p:cNvCxnSpPr/>
          <p:nvPr/>
        </p:nvCxnSpPr>
        <p:spPr>
          <a:xfrm>
            <a:off x="6737857" y="4624046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7176917" y="5461327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00B0F0"/>
                </a:solidFill>
              </a:rPr>
              <a:t>x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897894" y="5454013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新建结点</a:t>
            </a:r>
            <a:r>
              <a:rPr lang="en-US" altLang="zh-CN" dirty="0" smtClean="0">
                <a:solidFill>
                  <a:srgbClr val="0000CC"/>
                </a:solidFill>
              </a:rPr>
              <a:t>q</a:t>
            </a:r>
            <a:endParaRPr lang="zh-CN" altLang="en-US" dirty="0">
              <a:solidFill>
                <a:srgbClr val="0000CC"/>
              </a:solidFill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6734610" y="4624045"/>
            <a:ext cx="461949" cy="846951"/>
            <a:chOff x="7243192" y="1845596"/>
            <a:chExt cx="461949" cy="846951"/>
          </a:xfrm>
        </p:grpSpPr>
        <p:cxnSp>
          <p:nvCxnSpPr>
            <p:cNvPr id="71" name="直接箭头连接符 70"/>
            <p:cNvCxnSpPr/>
            <p:nvPr/>
          </p:nvCxnSpPr>
          <p:spPr>
            <a:xfrm>
              <a:off x="7705141" y="2300212"/>
              <a:ext cx="0" cy="3923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7243192" y="1845596"/>
              <a:ext cx="224408" cy="28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V="1">
              <a:off x="7467600" y="1848456"/>
              <a:ext cx="0" cy="4557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7467601" y="2304180"/>
              <a:ext cx="23309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7389189" y="4692950"/>
            <a:ext cx="323981" cy="838260"/>
            <a:chOff x="6246413" y="1550337"/>
            <a:chExt cx="204037" cy="838260"/>
          </a:xfrm>
        </p:grpSpPr>
        <p:cxnSp>
          <p:nvCxnSpPr>
            <p:cNvPr id="76" name="直接箭头连接符 75"/>
            <p:cNvCxnSpPr/>
            <p:nvPr/>
          </p:nvCxnSpPr>
          <p:spPr>
            <a:xfrm flipV="1">
              <a:off x="6246413" y="1550337"/>
              <a:ext cx="1" cy="3896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6246414" y="1936444"/>
              <a:ext cx="20403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6450450" y="1932873"/>
              <a:ext cx="0" cy="4557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/>
          <p:cNvSpPr/>
          <p:nvPr/>
        </p:nvSpPr>
        <p:spPr>
          <a:xfrm>
            <a:off x="7052888" y="4439569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NULL</a:t>
            </a:r>
            <a:endParaRPr lang="zh-CN" altLang="en-US" dirty="0">
              <a:solidFill>
                <a:srgbClr val="0000CC"/>
              </a:solidFill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6207712" y="3971925"/>
            <a:ext cx="128240" cy="471642"/>
            <a:chOff x="4142232" y="2295922"/>
            <a:chExt cx="128240" cy="471642"/>
          </a:xfrm>
        </p:grpSpPr>
        <p:sp>
          <p:nvSpPr>
            <p:cNvPr id="81" name="矩形 80"/>
            <p:cNvSpPr/>
            <p:nvPr/>
          </p:nvSpPr>
          <p:spPr>
            <a:xfrm>
              <a:off x="4142232" y="2295922"/>
              <a:ext cx="128240" cy="276999"/>
            </a:xfrm>
            <a:prstGeom prst="rect">
              <a:avLst/>
            </a:prstGeom>
            <a:ln>
              <a:solidFill>
                <a:srgbClr val="FF00FF"/>
              </a:solidFill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i="1" dirty="0" smtClean="0">
                  <a:solidFill>
                    <a:srgbClr val="FF00FF"/>
                  </a:solidFill>
                </a:rPr>
                <a:t>p</a:t>
              </a:r>
              <a:endParaRPr lang="zh-CN" altLang="en-US" i="1" dirty="0">
                <a:solidFill>
                  <a:srgbClr val="FF00FF"/>
                </a:solidFill>
              </a:endParaRPr>
            </a:p>
          </p:txBody>
        </p:sp>
        <p:sp>
          <p:nvSpPr>
            <p:cNvPr id="82" name="Line 63"/>
            <p:cNvSpPr>
              <a:spLocks noChangeShapeType="1"/>
            </p:cNvSpPr>
            <p:nvPr/>
          </p:nvSpPr>
          <p:spPr bwMode="auto">
            <a:xfrm>
              <a:off x="4206108" y="2584905"/>
              <a:ext cx="0" cy="182659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FF"/>
                </a:solidFill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7636955" y="497720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828478" y="5037497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MingLiU" panose="02020509000000000000" pitchFamily="49" charset="-120"/>
                <a:ea typeface="MingLiU" panose="02020509000000000000" pitchFamily="49" charset="-120"/>
                <a:sym typeface="Wingdings 2" panose="05020102010507070707" pitchFamily="18" charset="2"/>
              </a:rPr>
              <a:t>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07407E-6 L 0.05834 4.07407E-6 C 0.08438 4.07407E-6 0.11667 0.04074 0.11667 0.07453 L 0.11667 0.1493 " pathEditMode="relative" rAng="0" ptsTypes="AAAA">
                                      <p:cBhvr>
                                        <p:cTn id="209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5" grpId="0" animBg="1"/>
      <p:bldP spid="21" grpId="0" animBg="1"/>
      <p:bldP spid="23" grpId="0"/>
      <p:bldP spid="25" grpId="0" animBg="1"/>
      <p:bldP spid="27" grpId="0" animBg="1"/>
      <p:bldP spid="29" grpId="0"/>
      <p:bldP spid="30" grpId="0"/>
      <p:bldP spid="40" grpId="0"/>
      <p:bldP spid="41" grpId="0"/>
      <p:bldP spid="42" grpId="0"/>
      <p:bldP spid="44" grpId="0" animBg="1"/>
      <p:bldP spid="45" grpId="0" animBg="1"/>
      <p:bldP spid="51" grpId="0" animBg="1"/>
      <p:bldP spid="54" grpId="0" animBg="1"/>
      <p:bldP spid="60" grpId="0" animBg="1"/>
      <p:bldP spid="62" grpId="0"/>
      <p:bldP spid="64" grpId="0" animBg="1"/>
      <p:bldP spid="66" grpId="0" animBg="1"/>
      <p:bldP spid="68" grpId="0"/>
      <p:bldP spid="69" grpId="0"/>
      <p:bldP spid="79" grpId="0"/>
      <p:bldP spid="83" grpId="0"/>
      <p:bldP spid="8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8305800" cy="5419725"/>
          </a:xfrm>
        </p:spPr>
        <p:txBody>
          <a:bodyPr/>
          <a:lstStyle/>
          <a:p>
            <a:pPr marL="457200" indent="-457200" eaLnBrk="1" hangingPunct="1">
              <a:buFont typeface="+mj-ea"/>
              <a:buAutoNum type="circleNumDbPlain"/>
              <a:defRPr/>
            </a:pPr>
            <a:r>
              <a:rPr lang="zh-CN" altLang="en-US" sz="2600" dirty="0" smtClean="0"/>
              <a:t>建立</a:t>
            </a:r>
            <a:r>
              <a:rPr lang="zh-CN" altLang="en-US" sz="2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zh-CN" altLang="en-US" sz="2600" dirty="0" smtClean="0"/>
              <a:t>链表：</a:t>
            </a:r>
            <a:r>
              <a:rPr lang="zh-CN" altLang="en-US" sz="2600" dirty="0" smtClean="0">
                <a:sym typeface="Wingdings 2" panose="05020102010507070707" pitchFamily="18" charset="2"/>
              </a:rPr>
              <a:t></a:t>
            </a:r>
            <a:r>
              <a:rPr lang="en-US" altLang="zh-CN" sz="2600" dirty="0" smtClean="0">
                <a:sym typeface="Wingdings 2" panose="05020102010507070707" pitchFamily="18" charset="2"/>
              </a:rPr>
              <a:t>.</a:t>
            </a:r>
            <a:r>
              <a:rPr lang="en-US" altLang="zh-CN" sz="26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1</a:t>
            </a:r>
            <a:r>
              <a:rPr lang="en-US" altLang="zh-CN" sz="2600" dirty="0" smtClean="0">
                <a:sym typeface="Wingdings 2" panose="05020102010507070707" pitchFamily="18" charset="2"/>
              </a:rPr>
              <a:t>: </a:t>
            </a:r>
            <a:r>
              <a:rPr lang="zh-CN" altLang="en-US" sz="2600" dirty="0" smtClean="0">
                <a:solidFill>
                  <a:srgbClr val="7030A0"/>
                </a:solidFill>
              </a:rPr>
              <a:t>头插入法</a:t>
            </a:r>
            <a:r>
              <a:rPr lang="zh-CN" altLang="en-US" sz="2600" dirty="0" smtClean="0"/>
              <a:t>建表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400" dirty="0" smtClean="0"/>
              <a:t>算法思想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从</a:t>
            </a:r>
            <a:r>
              <a:rPr lang="zh-CN" altLang="en-US" sz="2400" i="1" u="sng" dirty="0" smtClean="0"/>
              <a:t>空表</a:t>
            </a:r>
            <a:r>
              <a:rPr lang="zh-CN" altLang="en-US" sz="2400" dirty="0" smtClean="0"/>
              <a:t>开始，</a:t>
            </a:r>
            <a:endParaRPr lang="en-US" altLang="zh-CN" sz="2400" dirty="0" smtClean="0"/>
          </a:p>
          <a:p>
            <a:pPr marL="1371600" lvl="2" indent="-457200" eaLnBrk="1" hangingPunct="1">
              <a:lnSpc>
                <a:spcPct val="135000"/>
              </a:lnSpc>
              <a:spcBef>
                <a:spcPts val="1800"/>
              </a:spcBef>
              <a:buFont typeface="+mj-ea"/>
              <a:buAutoNum type="circleNumDbPlain"/>
              <a:defRPr/>
            </a:pPr>
            <a:r>
              <a:rPr lang="zh-CN" altLang="en-US" sz="2200" dirty="0" smtClean="0"/>
              <a:t>首先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读入数据</a:t>
            </a:r>
            <a:r>
              <a:rPr lang="en-US" altLang="zh-CN" sz="2200" i="1" dirty="0" smtClean="0">
                <a:solidFill>
                  <a:srgbClr val="00B0F0"/>
                </a:solidFill>
              </a:rPr>
              <a:t>e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1828800" lvl="3" indent="-457200" eaLnBrk="1" hangingPunct="1">
              <a:lnSpc>
                <a:spcPct val="135000"/>
              </a:lnSpc>
              <a:spcBef>
                <a:spcPts val="1800"/>
              </a:spcBef>
              <a:buFont typeface="+mj-lt"/>
              <a:buAutoNum type="alphaLcParenR"/>
              <a:defRPr/>
            </a:pPr>
            <a:r>
              <a:rPr lang="zh-CN" altLang="en-US" sz="2000" dirty="0" smtClean="0"/>
              <a:t>若</a:t>
            </a:r>
            <a:r>
              <a:rPr lang="en-US" altLang="zh-CN" sz="2000" i="1" dirty="0">
                <a:solidFill>
                  <a:srgbClr val="00B0F0"/>
                </a:solidFill>
              </a:rPr>
              <a:t>e</a:t>
            </a:r>
            <a:r>
              <a:rPr lang="en-US" altLang="zh-CN" sz="2000" dirty="0" smtClean="0"/>
              <a:t>’</a:t>
            </a:r>
            <a:r>
              <a:rPr lang="zh-CN" altLang="en-US" sz="2000" dirty="0" smtClean="0">
                <a:solidFill>
                  <a:srgbClr val="00B050"/>
                </a:solidFill>
              </a:rPr>
              <a:t>有效</a:t>
            </a:r>
            <a:r>
              <a:rPr lang="en-US" altLang="zh-CN" sz="2000" dirty="0" smtClean="0"/>
              <a:t>’, </a:t>
            </a:r>
            <a:r>
              <a:rPr lang="zh-CN" altLang="en-US" sz="2000" dirty="0" smtClean="0"/>
              <a:t>则</a:t>
            </a:r>
            <a:r>
              <a:rPr lang="zh-CN" altLang="en-US" sz="2000" dirty="0"/>
              <a:t>创建</a:t>
            </a:r>
            <a:r>
              <a:rPr lang="zh-CN" altLang="en-US" sz="2000" dirty="0" smtClean="0"/>
              <a:t>新结点</a:t>
            </a:r>
            <a:r>
              <a:rPr lang="en-US" altLang="zh-CN" sz="2000" i="1" dirty="0" smtClean="0">
                <a:solidFill>
                  <a:srgbClr val="0000CC"/>
                </a:solidFill>
              </a:rPr>
              <a:t>q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>
                <a:solidFill>
                  <a:srgbClr val="0000CC"/>
                </a:solidFill>
              </a:rPr>
              <a:t>q</a:t>
            </a:r>
            <a:r>
              <a:rPr lang="en-US" altLang="zh-CN" sz="2000" dirty="0" smtClean="0"/>
              <a:t>-&gt;data=</a:t>
            </a:r>
            <a:r>
              <a:rPr lang="en-US" altLang="zh-CN" sz="2000" i="1" dirty="0" smtClean="0">
                <a:solidFill>
                  <a:srgbClr val="00B0F0"/>
                </a:solidFill>
              </a:rPr>
              <a:t>e</a:t>
            </a:r>
            <a:r>
              <a:rPr lang="en-US" altLang="zh-CN" sz="2000" dirty="0" smtClean="0"/>
              <a:t>), </a:t>
            </a:r>
            <a:r>
              <a:rPr lang="zh-CN" altLang="en-US" sz="2000" dirty="0" smtClean="0"/>
              <a:t>转</a:t>
            </a:r>
            <a:r>
              <a:rPr lang="zh-CN" altLang="en-US" sz="2000" dirty="0" smtClean="0">
                <a:sym typeface="Wingdings 2" panose="05020102010507070707" pitchFamily="18" charset="2"/>
              </a:rPr>
              <a:t></a:t>
            </a:r>
            <a:r>
              <a:rPr lang="en-US" altLang="zh-CN" sz="2000" dirty="0" smtClean="0"/>
              <a:t>; </a:t>
            </a:r>
          </a:p>
          <a:p>
            <a:pPr marL="1828800" lvl="3" indent="-457200" eaLnBrk="1" hangingPunct="1">
              <a:lnSpc>
                <a:spcPct val="135000"/>
              </a:lnSpc>
              <a:spcBef>
                <a:spcPts val="1800"/>
              </a:spcBef>
              <a:buFont typeface="+mj-lt"/>
              <a:buAutoNum type="alphaLcParenR"/>
              <a:defRPr/>
            </a:pPr>
            <a:r>
              <a:rPr lang="zh-CN" altLang="en-US" sz="2000" dirty="0" smtClean="0"/>
              <a:t>若</a:t>
            </a:r>
            <a:r>
              <a:rPr lang="en-US" altLang="zh-CN" sz="2000" i="1" dirty="0">
                <a:solidFill>
                  <a:srgbClr val="00B0F0"/>
                </a:solidFill>
              </a:rPr>
              <a:t>e</a:t>
            </a:r>
            <a:r>
              <a:rPr lang="en-US" altLang="zh-CN" sz="2000" dirty="0" smtClean="0"/>
              <a:t>’</a:t>
            </a:r>
            <a:r>
              <a:rPr lang="zh-CN" altLang="en-US" sz="2000" dirty="0" smtClean="0">
                <a:solidFill>
                  <a:srgbClr val="00B050"/>
                </a:solidFill>
              </a:rPr>
              <a:t>无效</a:t>
            </a:r>
            <a:r>
              <a:rPr lang="en-US" altLang="zh-CN" sz="2000" dirty="0" smtClean="0"/>
              <a:t>’——</a:t>
            </a:r>
            <a:r>
              <a:rPr lang="zh-CN" altLang="en-US" sz="2000" dirty="0" smtClean="0"/>
              <a:t>读入的数据</a:t>
            </a:r>
            <a:r>
              <a:rPr lang="en-US" altLang="zh-CN" sz="2000" i="1" dirty="0" smtClean="0">
                <a:solidFill>
                  <a:srgbClr val="00B0F0"/>
                </a:solidFill>
              </a:rPr>
              <a:t>e</a:t>
            </a:r>
            <a:r>
              <a:rPr lang="zh-CN" altLang="en-US" sz="2000" dirty="0" smtClean="0"/>
              <a:t>为结束标志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则</a:t>
            </a:r>
            <a:r>
              <a:rPr lang="zh-CN" altLang="en-US" sz="2000" b="1" i="1" dirty="0" smtClean="0"/>
              <a:t>建表程序</a:t>
            </a:r>
            <a:r>
              <a:rPr lang="zh-CN" altLang="en-US" sz="2000" b="1" i="1" dirty="0"/>
              <a:t>结束</a:t>
            </a:r>
            <a:r>
              <a:rPr lang="en-US" altLang="zh-CN" sz="2000" dirty="0" smtClean="0"/>
              <a:t>;</a:t>
            </a:r>
          </a:p>
          <a:p>
            <a:pPr marL="1371600" lvl="2" indent="-457200" eaLnBrk="1" hangingPunct="1">
              <a:lnSpc>
                <a:spcPct val="135000"/>
              </a:lnSpc>
              <a:spcBef>
                <a:spcPts val="1800"/>
              </a:spcBef>
              <a:buFont typeface="+mj-lt"/>
              <a:buAutoNum type="circleNumDbPlain"/>
              <a:defRPr/>
            </a:pPr>
            <a:r>
              <a:rPr lang="zh-CN" altLang="en-US" dirty="0" smtClean="0"/>
              <a:t>然后</a:t>
            </a:r>
            <a:r>
              <a:rPr lang="en-US" altLang="zh-CN" dirty="0" smtClean="0"/>
              <a:t>, </a:t>
            </a:r>
            <a:r>
              <a:rPr lang="zh-CN" altLang="en-US" dirty="0" smtClean="0"/>
              <a:t>将结点</a:t>
            </a:r>
            <a:r>
              <a:rPr lang="en-US" altLang="zh-CN" i="1" dirty="0" smtClean="0">
                <a:solidFill>
                  <a:srgbClr val="0000CC"/>
                </a:solidFill>
              </a:rPr>
              <a:t>q </a:t>
            </a:r>
            <a:r>
              <a:rPr lang="zh-CN" altLang="en-US" dirty="0" smtClean="0"/>
              <a:t>插入在链表头部</a:t>
            </a:r>
            <a:r>
              <a:rPr lang="en-US" altLang="zh-CN" dirty="0" smtClean="0"/>
              <a:t>, </a:t>
            </a:r>
            <a:r>
              <a:rPr lang="zh-CN" altLang="en-US" i="1" u="sng" dirty="0" smtClean="0"/>
              <a:t>作为</a:t>
            </a:r>
            <a:r>
              <a:rPr lang="zh-CN" altLang="en-US" i="1" dirty="0" smtClean="0"/>
              <a:t> </a:t>
            </a:r>
            <a:r>
              <a:rPr lang="zh-CN" altLang="en-US" dirty="0" smtClean="0"/>
              <a:t>链表的</a:t>
            </a:r>
            <a:r>
              <a:rPr lang="zh-CN" altLang="en-US" b="1" dirty="0" smtClean="0"/>
              <a:t>首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第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结点</a:t>
            </a:r>
            <a:r>
              <a:rPr lang="en-US" altLang="zh-CN" dirty="0" smtClean="0"/>
              <a:t>;</a:t>
            </a:r>
          </a:p>
          <a:p>
            <a:pPr marL="1371600" lvl="2" indent="-457200" eaLnBrk="1" hangingPunct="1">
              <a:lnSpc>
                <a:spcPct val="135000"/>
              </a:lnSpc>
              <a:spcBef>
                <a:spcPts val="1800"/>
              </a:spcBef>
              <a:buFont typeface="+mj-ea"/>
              <a:buAutoNum type="circleNumDbPlain"/>
              <a:defRPr/>
            </a:pPr>
            <a:r>
              <a:rPr lang="zh-CN" altLang="en-US" sz="2200" dirty="0" smtClean="0"/>
              <a:t>循环上述过程</a:t>
            </a:r>
            <a:r>
              <a:rPr lang="zh-CN" altLang="en-US" sz="2200" dirty="0" smtClean="0">
                <a:sym typeface="Wingdings" panose="05000000000000000000" pitchFamily="2" charset="2"/>
              </a:rPr>
              <a:t></a:t>
            </a:r>
            <a:r>
              <a:rPr lang="zh-CN" altLang="en-US" sz="2200" dirty="0" smtClean="0">
                <a:sym typeface="Wingdings 2" panose="05020102010507070707" pitchFamily="18" charset="2"/>
              </a:rPr>
              <a:t>，直到：</a:t>
            </a:r>
            <a:r>
              <a:rPr lang="zh-CN" altLang="en-US" sz="2200" b="1" i="1" dirty="0" smtClean="0">
                <a:sym typeface="Wingdings 2" panose="05020102010507070707" pitchFamily="18" charset="2"/>
              </a:rPr>
              <a:t>建表程序结束</a:t>
            </a:r>
            <a:r>
              <a:rPr lang="zh-CN" altLang="en-US" sz="2200" dirty="0" smtClean="0">
                <a:sym typeface="Wingdings 2" panose="05020102010507070707" pitchFamily="18" charset="2"/>
              </a:rPr>
              <a:t>！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ea"/>
              <a:buAutoNum type="circleNumDbPlain"/>
              <a:defRPr/>
            </a:pPr>
            <a:r>
              <a:rPr lang="zh-CN" altLang="en-US" sz="2600" dirty="0" smtClean="0"/>
              <a:t>建立</a:t>
            </a:r>
            <a:r>
              <a:rPr lang="zh-CN" altLang="en-US" sz="2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zh-CN" altLang="en-US" sz="2600" dirty="0" smtClean="0"/>
              <a:t>链表：</a:t>
            </a:r>
            <a:r>
              <a:rPr lang="zh-CN" altLang="en-US" sz="2600" dirty="0" smtClean="0">
                <a:sym typeface="Wingdings 2" panose="05020102010507070707" pitchFamily="18" charset="2"/>
              </a:rPr>
              <a:t></a:t>
            </a:r>
            <a:r>
              <a:rPr lang="en-US" altLang="zh-CN" sz="2600" dirty="0" smtClean="0">
                <a:sym typeface="Wingdings 2" panose="05020102010507070707" pitchFamily="18" charset="2"/>
              </a:rPr>
              <a:t>.</a:t>
            </a:r>
            <a:r>
              <a:rPr lang="en-US" altLang="zh-CN" sz="26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1</a:t>
            </a:r>
            <a:r>
              <a:rPr lang="en-US" altLang="zh-CN" sz="2600" dirty="0" smtClean="0">
                <a:sym typeface="Wingdings 2" panose="05020102010507070707" pitchFamily="18" charset="2"/>
              </a:rPr>
              <a:t>: </a:t>
            </a:r>
            <a:r>
              <a:rPr lang="zh-CN" altLang="en-US" sz="2600" b="1" dirty="0" smtClean="0">
                <a:solidFill>
                  <a:srgbClr val="7030A0"/>
                </a:solidFill>
              </a:rPr>
              <a:t>头</a:t>
            </a:r>
            <a:r>
              <a:rPr lang="zh-CN" altLang="en-US" sz="2600" dirty="0">
                <a:solidFill>
                  <a:srgbClr val="7030A0"/>
                </a:solidFill>
              </a:rPr>
              <a:t>插入法</a:t>
            </a:r>
            <a:r>
              <a:rPr lang="zh-CN" altLang="en-US" sz="2600" dirty="0"/>
              <a:t>建</a:t>
            </a:r>
            <a:r>
              <a:rPr lang="zh-CN" altLang="en-US" sz="2600" dirty="0" smtClean="0"/>
              <a:t>表</a:t>
            </a:r>
            <a:r>
              <a:rPr lang="en-US" altLang="zh-CN" sz="1800" dirty="0" smtClean="0"/>
              <a:t>——</a:t>
            </a:r>
            <a:r>
              <a:rPr lang="zh-CN" altLang="en-US" sz="1800" b="1" dirty="0" smtClean="0">
                <a:solidFill>
                  <a:srgbClr val="00B0F0"/>
                </a:solidFill>
              </a:rPr>
              <a:t>伪代码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9100" y="6183424"/>
            <a:ext cx="7848600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若</a:t>
            </a:r>
            <a:r>
              <a:rPr lang="zh-CN" altLang="en-US" b="1" u="sng" dirty="0">
                <a:solidFill>
                  <a:srgbClr val="002060"/>
                </a:solidFill>
              </a:rPr>
              <a:t>单链表</a:t>
            </a:r>
            <a:r>
              <a:rPr lang="zh-CN" altLang="en-US" b="1" dirty="0">
                <a:solidFill>
                  <a:srgbClr val="002060"/>
                </a:solidFill>
              </a:rPr>
              <a:t>的数据结点个数</a:t>
            </a:r>
            <a:r>
              <a:rPr lang="en-US" altLang="zh-CN" b="1" dirty="0">
                <a:solidFill>
                  <a:srgbClr val="002060"/>
                </a:solidFill>
              </a:rPr>
              <a:t>=</a:t>
            </a:r>
            <a:r>
              <a:rPr lang="en-US" altLang="zh-CN" b="1" i="1" dirty="0">
                <a:solidFill>
                  <a:srgbClr val="7030A0"/>
                </a:solidFill>
              </a:rPr>
              <a:t>n</a:t>
            </a:r>
            <a:r>
              <a:rPr lang="zh-CN" altLang="en-US" b="1" dirty="0">
                <a:solidFill>
                  <a:srgbClr val="002060"/>
                </a:solidFill>
              </a:rPr>
              <a:t>，</a:t>
            </a:r>
            <a:r>
              <a:rPr lang="zh-CN" altLang="en-US" b="1" dirty="0" smtClean="0">
                <a:solidFill>
                  <a:srgbClr val="002060"/>
                </a:solidFill>
              </a:rPr>
              <a:t>则</a:t>
            </a:r>
            <a:r>
              <a:rPr lang="zh-CN" altLang="en-US" b="1" i="1" u="sng" dirty="0" smtClean="0">
                <a:solidFill>
                  <a:srgbClr val="0070C0"/>
                </a:solidFill>
              </a:rPr>
              <a:t>头</a:t>
            </a:r>
            <a:r>
              <a:rPr lang="zh-CN" altLang="en-US" b="1" i="1" u="sng" dirty="0" smtClean="0">
                <a:solidFill>
                  <a:srgbClr val="002060"/>
                </a:solidFill>
              </a:rPr>
              <a:t>插入法</a:t>
            </a:r>
            <a:r>
              <a:rPr lang="zh-CN" altLang="en-US" b="1" dirty="0">
                <a:solidFill>
                  <a:srgbClr val="002060"/>
                </a:solidFill>
              </a:rPr>
              <a:t>的时间复杂</a:t>
            </a:r>
            <a:r>
              <a:rPr lang="zh-CN" altLang="en-US" b="1" dirty="0" smtClean="0">
                <a:solidFill>
                  <a:srgbClr val="002060"/>
                </a:solidFill>
              </a:rPr>
              <a:t>度为</a:t>
            </a:r>
            <a:r>
              <a:rPr lang="en-US" altLang="zh-CN" b="1" dirty="0" smtClean="0">
                <a:solidFill>
                  <a:srgbClr val="002060"/>
                </a:solidFill>
              </a:rPr>
              <a:t>: </a:t>
            </a:r>
            <a:r>
              <a:rPr lang="en-US" altLang="zh-CN" b="1" i="1" dirty="0" smtClean="0">
                <a:solidFill>
                  <a:srgbClr val="7030A0"/>
                </a:solidFill>
              </a:rPr>
              <a:t>O(n</a:t>
            </a:r>
            <a:r>
              <a:rPr lang="en-US" altLang="zh-CN" b="1" i="1" dirty="0">
                <a:solidFill>
                  <a:srgbClr val="7030A0"/>
                </a:solidFill>
              </a:rPr>
              <a:t>)</a:t>
            </a:r>
            <a:r>
              <a:rPr lang="zh-CN" altLang="en-US" b="1" dirty="0">
                <a:solidFill>
                  <a:srgbClr val="002060"/>
                </a:solidFill>
              </a:rPr>
              <a:t>。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503" name="TextBox11" r:id="rId2" imgW="8191440" imgH="4457880"/>
        </mc:Choice>
        <mc:Fallback>
          <p:control name="TextBox11" r:id="rId2" imgW="8191440" imgH="4457880">
            <p:pic>
              <p:nvPicPr>
                <p:cNvPr id="4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33400" y="1676400"/>
                  <a:ext cx="8191500" cy="4457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143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ea"/>
              <a:buAutoNum type="circleNumDbPlain"/>
              <a:defRPr/>
            </a:pPr>
            <a:r>
              <a:rPr lang="zh-CN" altLang="en-US" sz="2600" dirty="0"/>
              <a:t>建立</a:t>
            </a:r>
            <a:r>
              <a:rPr lang="zh-CN" altLang="en-US" sz="2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zh-CN" altLang="en-US" sz="2600" dirty="0" smtClean="0"/>
              <a:t>链表：</a:t>
            </a:r>
            <a:r>
              <a:rPr lang="zh-CN" altLang="en-US" sz="2600" dirty="0">
                <a:sym typeface="Wingdings 2" panose="05020102010507070707" pitchFamily="18" charset="2"/>
              </a:rPr>
              <a:t> </a:t>
            </a:r>
            <a:r>
              <a:rPr lang="en-US" altLang="zh-CN" sz="2600" dirty="0" smtClean="0">
                <a:sym typeface="Wingdings 2" panose="05020102010507070707" pitchFamily="18" charset="2"/>
              </a:rPr>
              <a:t>.</a:t>
            </a:r>
            <a:r>
              <a:rPr lang="en-US" altLang="zh-CN" sz="26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2</a:t>
            </a:r>
            <a:r>
              <a:rPr lang="en-US" altLang="zh-CN" sz="2600" dirty="0" smtClean="0"/>
              <a:t>: </a:t>
            </a:r>
            <a:r>
              <a:rPr lang="zh-CN" altLang="en-US" sz="2600" dirty="0" smtClean="0">
                <a:solidFill>
                  <a:srgbClr val="7030A0"/>
                </a:solidFill>
              </a:rPr>
              <a:t>尾插入</a:t>
            </a:r>
            <a:r>
              <a:rPr lang="zh-CN" altLang="en-US" sz="2600" dirty="0">
                <a:solidFill>
                  <a:srgbClr val="7030A0"/>
                </a:solidFill>
              </a:rPr>
              <a:t>法</a:t>
            </a:r>
            <a:r>
              <a:rPr lang="zh-CN" altLang="en-US" sz="2600" dirty="0"/>
              <a:t>建表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300" b="1" dirty="0" smtClean="0">
                <a:solidFill>
                  <a:srgbClr val="00B0F0"/>
                </a:solidFill>
              </a:rPr>
              <a:t>头</a:t>
            </a:r>
            <a:r>
              <a:rPr lang="zh-CN" altLang="en-US" sz="2300" dirty="0" smtClean="0"/>
              <a:t>插入法建立链表虽然算法简单，但生成的链表中</a:t>
            </a:r>
            <a:r>
              <a:rPr lang="zh-CN" altLang="en-US" sz="2300" u="sng" dirty="0" smtClean="0"/>
              <a:t>结点的次序</a:t>
            </a:r>
            <a:r>
              <a:rPr lang="zh-CN" altLang="en-US" sz="2300" dirty="0" smtClean="0"/>
              <a:t> 和 </a:t>
            </a:r>
            <a:r>
              <a:rPr lang="zh-CN" altLang="en-US" sz="2300" u="sng" dirty="0" smtClean="0"/>
              <a:t>输入的顺序</a:t>
            </a:r>
            <a:r>
              <a:rPr lang="zh-CN" altLang="en-US" sz="2300" b="1" dirty="0" smtClean="0"/>
              <a:t>相反</a:t>
            </a:r>
            <a:r>
              <a:rPr lang="zh-CN" altLang="en-US" sz="2300" dirty="0" smtClean="0"/>
              <a:t>。</a:t>
            </a:r>
            <a:endParaRPr lang="en-US" altLang="zh-CN" sz="2300" dirty="0" smtClean="0"/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100" dirty="0"/>
              <a:t>若希望二者次序一致，可采用</a:t>
            </a:r>
            <a:r>
              <a:rPr lang="zh-CN" altLang="en-US" sz="2100" b="1" i="1" u="sng" dirty="0">
                <a:solidFill>
                  <a:srgbClr val="00B0F0"/>
                </a:solidFill>
              </a:rPr>
              <a:t>尾</a:t>
            </a:r>
            <a:r>
              <a:rPr lang="zh-CN" altLang="en-US" sz="2100" b="1" dirty="0" smtClean="0"/>
              <a:t>插入法</a:t>
            </a:r>
            <a:r>
              <a:rPr lang="zh-CN" altLang="en-US" sz="2100" dirty="0"/>
              <a:t>建链</a:t>
            </a:r>
            <a:r>
              <a:rPr lang="zh-CN" altLang="en-US" sz="2100" dirty="0" smtClean="0"/>
              <a:t>。</a:t>
            </a:r>
            <a:endParaRPr lang="en-US" altLang="zh-CN" sz="2100" dirty="0" smtClean="0"/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defRPr/>
            </a:pPr>
            <a:r>
              <a:rPr lang="zh-CN" altLang="en-US" sz="2300" b="1" dirty="0" smtClean="0">
                <a:solidFill>
                  <a:srgbClr val="00B0F0"/>
                </a:solidFill>
              </a:rPr>
              <a:t>尾</a:t>
            </a:r>
            <a:r>
              <a:rPr lang="zh-CN" altLang="en-US" sz="2300" dirty="0" smtClean="0"/>
              <a:t>插入法</a:t>
            </a:r>
            <a:r>
              <a:rPr lang="zh-CN" altLang="en-US" sz="2300" b="1" dirty="0" smtClean="0"/>
              <a:t>思想</a:t>
            </a:r>
            <a:r>
              <a:rPr lang="zh-CN" altLang="en-US" sz="2300" dirty="0"/>
              <a:t>：从</a:t>
            </a:r>
            <a:r>
              <a:rPr lang="zh-CN" altLang="en-US" sz="2300" i="1" u="sng" dirty="0"/>
              <a:t>空表</a:t>
            </a:r>
            <a:r>
              <a:rPr lang="zh-CN" altLang="en-US" sz="2300" dirty="0" smtClean="0"/>
              <a:t>开始</a:t>
            </a:r>
            <a:r>
              <a:rPr lang="en-US" altLang="zh-CN" sz="2300" dirty="0" smtClean="0"/>
              <a:t>, </a:t>
            </a:r>
            <a:r>
              <a:rPr lang="zh-CN" altLang="en-US" sz="2300" dirty="0" smtClean="0"/>
              <a:t>保存链表</a:t>
            </a:r>
            <a:r>
              <a:rPr lang="zh-CN" altLang="en-US" sz="2300" b="1" dirty="0" smtClean="0">
                <a:solidFill>
                  <a:srgbClr val="7030A0"/>
                </a:solidFill>
              </a:rPr>
              <a:t>尾结点</a:t>
            </a:r>
            <a:r>
              <a:rPr lang="zh-CN" altLang="en-US" sz="2300" dirty="0" smtClean="0"/>
              <a:t>指针</a:t>
            </a:r>
            <a:r>
              <a:rPr lang="en-US" altLang="zh-CN" sz="2300" i="1" dirty="0" smtClean="0">
                <a:solidFill>
                  <a:srgbClr val="FF00FF"/>
                </a:solidFill>
              </a:rPr>
              <a:t>p </a:t>
            </a:r>
            <a:r>
              <a:rPr lang="en-US" altLang="zh-CN" sz="2300" dirty="0" smtClean="0"/>
              <a:t>(</a:t>
            </a:r>
            <a:r>
              <a:rPr lang="zh-CN" altLang="en-US" sz="2300" dirty="0" smtClean="0"/>
              <a:t>初始时刻</a:t>
            </a:r>
            <a:r>
              <a:rPr lang="en-US" altLang="zh-CN" sz="2300" i="1" dirty="0" smtClean="0">
                <a:solidFill>
                  <a:srgbClr val="FF00FF"/>
                </a:solidFill>
              </a:rPr>
              <a:t> p</a:t>
            </a:r>
            <a:r>
              <a:rPr lang="en-US" altLang="zh-CN" sz="2300" dirty="0" smtClean="0"/>
              <a:t>=</a:t>
            </a:r>
            <a:r>
              <a:rPr lang="en-US" altLang="zh-CN" sz="2300" b="1" i="1" dirty="0" smtClean="0"/>
              <a:t>head</a:t>
            </a:r>
            <a:r>
              <a:rPr lang="en-US" altLang="zh-CN" sz="2300" dirty="0" smtClean="0"/>
              <a:t>)</a:t>
            </a:r>
            <a:r>
              <a:rPr lang="en-US" altLang="zh-CN" sz="2300" dirty="0"/>
              <a:t>,</a:t>
            </a:r>
            <a:r>
              <a:rPr lang="en-US" altLang="zh-CN" sz="2300" dirty="0" smtClean="0"/>
              <a:t> </a:t>
            </a:r>
          </a:p>
          <a:p>
            <a:pPr marL="1371600" lvl="2" indent="-457200" eaLnBrk="1" hangingPunct="1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zh-CN" altLang="en-US" sz="2200" dirty="0" smtClean="0"/>
              <a:t>首先</a:t>
            </a:r>
            <a:r>
              <a:rPr lang="en-US" altLang="zh-CN" sz="2200" dirty="0"/>
              <a:t>, </a:t>
            </a:r>
            <a:r>
              <a:rPr lang="zh-CN" altLang="en-US" sz="2200" dirty="0"/>
              <a:t>读入数据</a:t>
            </a:r>
            <a:r>
              <a:rPr lang="en-US" altLang="zh-CN" sz="2200" i="1" dirty="0">
                <a:solidFill>
                  <a:srgbClr val="00B0F0"/>
                </a:solidFill>
              </a:rPr>
              <a:t>e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marL="1828800" lvl="3" indent="-457200" eaLnBrk="1" hangingPunct="1">
              <a:lnSpc>
                <a:spcPct val="100000"/>
              </a:lnSpc>
              <a:spcBef>
                <a:spcPts val="600"/>
              </a:spcBef>
              <a:buFont typeface="+mj-lt"/>
              <a:buAutoNum type="alphaLcParenR"/>
              <a:defRPr/>
            </a:pPr>
            <a:r>
              <a:rPr lang="zh-CN" altLang="en-US" sz="2000" dirty="0"/>
              <a:t>若</a:t>
            </a:r>
            <a:r>
              <a:rPr lang="en-US" altLang="zh-CN" sz="2000" i="1" dirty="0">
                <a:solidFill>
                  <a:srgbClr val="00B0F0"/>
                </a:solidFill>
              </a:rPr>
              <a:t>e</a:t>
            </a:r>
            <a:r>
              <a:rPr lang="en-US" altLang="zh-CN" sz="2000" dirty="0"/>
              <a:t>’</a:t>
            </a:r>
            <a:r>
              <a:rPr lang="zh-CN" altLang="en-US" sz="2000" dirty="0">
                <a:solidFill>
                  <a:srgbClr val="00B050"/>
                </a:solidFill>
              </a:rPr>
              <a:t>有效</a:t>
            </a:r>
            <a:r>
              <a:rPr lang="en-US" altLang="zh-CN" sz="2000" dirty="0"/>
              <a:t>’, </a:t>
            </a:r>
            <a:r>
              <a:rPr lang="zh-CN" altLang="en-US" sz="2000" dirty="0"/>
              <a:t>则创建新结点</a:t>
            </a:r>
            <a:r>
              <a:rPr lang="en-US" altLang="zh-CN" sz="2000" i="1" dirty="0">
                <a:solidFill>
                  <a:srgbClr val="0000CC"/>
                </a:solidFill>
              </a:rPr>
              <a:t>q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i="1" dirty="0">
                <a:solidFill>
                  <a:srgbClr val="0000CC"/>
                </a:solidFill>
              </a:rPr>
              <a:t>q</a:t>
            </a:r>
            <a:r>
              <a:rPr lang="en-US" altLang="zh-CN" sz="2000" dirty="0"/>
              <a:t>-&gt;data=</a:t>
            </a:r>
            <a:r>
              <a:rPr lang="en-US" altLang="zh-CN" sz="2000" i="1" dirty="0">
                <a:solidFill>
                  <a:srgbClr val="00B0F0"/>
                </a:solidFill>
              </a:rPr>
              <a:t>e</a:t>
            </a:r>
            <a:r>
              <a:rPr lang="en-US" altLang="zh-CN" sz="2000" dirty="0"/>
              <a:t>), </a:t>
            </a:r>
            <a:r>
              <a:rPr lang="zh-CN" altLang="en-US" sz="2000" dirty="0"/>
              <a:t>转</a:t>
            </a:r>
            <a:r>
              <a:rPr lang="zh-CN" altLang="en-US" sz="2000" dirty="0">
                <a:sym typeface="Wingdings 2" panose="05020102010507070707" pitchFamily="18" charset="2"/>
              </a:rPr>
              <a:t></a:t>
            </a:r>
            <a:r>
              <a:rPr lang="en-US" altLang="zh-CN" sz="2000" dirty="0"/>
              <a:t>; </a:t>
            </a:r>
          </a:p>
          <a:p>
            <a:pPr marL="1828800" lvl="3" indent="-457200" eaLnBrk="1" hangingPunct="1">
              <a:lnSpc>
                <a:spcPct val="100000"/>
              </a:lnSpc>
              <a:spcBef>
                <a:spcPts val="600"/>
              </a:spcBef>
              <a:buFont typeface="+mj-lt"/>
              <a:buAutoNum type="alphaLcParenR"/>
              <a:defRPr/>
            </a:pPr>
            <a:r>
              <a:rPr lang="zh-CN" altLang="en-US" sz="2000" dirty="0"/>
              <a:t>若</a:t>
            </a:r>
            <a:r>
              <a:rPr lang="en-US" altLang="zh-CN" sz="2000" i="1" dirty="0">
                <a:solidFill>
                  <a:srgbClr val="00B0F0"/>
                </a:solidFill>
              </a:rPr>
              <a:t>e</a:t>
            </a:r>
            <a:r>
              <a:rPr lang="en-US" altLang="zh-CN" sz="2000" dirty="0"/>
              <a:t>’</a:t>
            </a:r>
            <a:r>
              <a:rPr lang="zh-CN" altLang="en-US" sz="2000" dirty="0">
                <a:solidFill>
                  <a:srgbClr val="00B050"/>
                </a:solidFill>
              </a:rPr>
              <a:t>无效</a:t>
            </a:r>
            <a:r>
              <a:rPr lang="en-US" altLang="zh-CN" sz="2000" dirty="0"/>
              <a:t>’——</a:t>
            </a:r>
            <a:r>
              <a:rPr lang="zh-CN" altLang="en-US" sz="2000" dirty="0"/>
              <a:t>读入的数据</a:t>
            </a:r>
            <a:r>
              <a:rPr lang="en-US" altLang="zh-CN" sz="2000" i="1" dirty="0">
                <a:solidFill>
                  <a:srgbClr val="00B0F0"/>
                </a:solidFill>
              </a:rPr>
              <a:t>e</a:t>
            </a:r>
            <a:r>
              <a:rPr lang="zh-CN" altLang="en-US" sz="2000" dirty="0"/>
              <a:t>为结束标志</a:t>
            </a:r>
            <a:r>
              <a:rPr lang="en-US" altLang="zh-CN" sz="2000" dirty="0"/>
              <a:t>, </a:t>
            </a:r>
            <a:r>
              <a:rPr lang="zh-CN" altLang="en-US" sz="2000" dirty="0"/>
              <a:t>则</a:t>
            </a:r>
            <a:r>
              <a:rPr lang="zh-CN" altLang="en-US" sz="2000" b="1" i="1" dirty="0"/>
              <a:t>建表程序结束</a:t>
            </a:r>
            <a:r>
              <a:rPr lang="en-US" altLang="zh-CN" sz="2000" dirty="0"/>
              <a:t>;</a:t>
            </a:r>
          </a:p>
          <a:p>
            <a:pPr marL="1371600" lvl="2" indent="-457200" eaLnBrk="1" hangingPunct="1">
              <a:spcBef>
                <a:spcPts val="600"/>
              </a:spcBef>
              <a:buFont typeface="+mj-lt"/>
              <a:buAutoNum type="circleNumDbPlain"/>
              <a:defRPr/>
            </a:pPr>
            <a:r>
              <a:rPr lang="zh-CN" altLang="en-US" sz="2200" dirty="0"/>
              <a:t>然后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 将</a:t>
            </a:r>
            <a:r>
              <a:rPr lang="zh-CN" altLang="en-US" sz="2200" dirty="0"/>
              <a:t>新</a:t>
            </a:r>
            <a:r>
              <a:rPr lang="zh-CN" altLang="en-US" sz="2200" dirty="0" smtClean="0"/>
              <a:t>结点</a:t>
            </a:r>
            <a:r>
              <a:rPr lang="en-US" altLang="zh-CN" sz="2200" i="1" dirty="0" smtClean="0">
                <a:solidFill>
                  <a:srgbClr val="0000CC"/>
                </a:solidFill>
              </a:rPr>
              <a:t>q </a:t>
            </a:r>
            <a:r>
              <a:rPr lang="zh-CN" altLang="en-US" sz="2200" dirty="0" smtClean="0"/>
              <a:t>插入</a:t>
            </a:r>
            <a:r>
              <a:rPr lang="zh-CN" altLang="en-US" sz="2200" dirty="0"/>
              <a:t>到当前链表的</a:t>
            </a:r>
            <a:r>
              <a:rPr lang="zh-CN" altLang="en-US" sz="2200" dirty="0" smtClean="0"/>
              <a:t>末尾</a:t>
            </a:r>
            <a:r>
              <a:rPr lang="en-US" altLang="zh-CN" sz="2200" dirty="0" smtClean="0"/>
              <a:t>(</a:t>
            </a:r>
            <a:r>
              <a:rPr lang="en-US" altLang="zh-CN" sz="2200" i="1" dirty="0" smtClean="0">
                <a:solidFill>
                  <a:srgbClr val="FF00FF"/>
                </a:solidFill>
              </a:rPr>
              <a:t>p</a:t>
            </a:r>
            <a:r>
              <a:rPr lang="zh-CN" altLang="en-US" sz="2200" dirty="0" smtClean="0">
                <a:solidFill>
                  <a:srgbClr val="002060"/>
                </a:solidFill>
              </a:rPr>
              <a:t>之后</a:t>
            </a:r>
            <a:r>
              <a:rPr lang="en-US" altLang="zh-CN" sz="2200" dirty="0" smtClean="0">
                <a:solidFill>
                  <a:srgbClr val="002060"/>
                </a:solidFill>
              </a:rPr>
              <a:t>)</a:t>
            </a:r>
            <a:r>
              <a:rPr lang="zh-CN" altLang="en-US" sz="2200" dirty="0" smtClean="0"/>
              <a:t>，</a:t>
            </a:r>
            <a:r>
              <a:rPr lang="zh-CN" altLang="en-US" sz="2200" dirty="0"/>
              <a:t>使其成为当前链表的</a:t>
            </a:r>
            <a:r>
              <a:rPr lang="zh-CN" altLang="en-US" sz="2200" b="1" dirty="0" smtClean="0"/>
              <a:t>尾</a:t>
            </a:r>
            <a:r>
              <a:rPr lang="en-US" altLang="zh-CN" sz="2200" b="1" dirty="0" smtClean="0"/>
              <a:t>(</a:t>
            </a:r>
            <a:r>
              <a:rPr lang="zh-CN" altLang="en-US" sz="2200" b="1" dirty="0" smtClean="0"/>
              <a:t>最后</a:t>
            </a:r>
            <a:r>
              <a:rPr lang="en-US" altLang="zh-CN" sz="2200" b="1" dirty="0" smtClean="0"/>
              <a:t>1</a:t>
            </a:r>
            <a:r>
              <a:rPr lang="zh-CN" altLang="en-US" sz="2200" b="1" dirty="0"/>
              <a:t>个</a:t>
            </a:r>
            <a:r>
              <a:rPr lang="en-US" altLang="zh-CN" sz="2200" b="1" dirty="0"/>
              <a:t>)</a:t>
            </a:r>
            <a:r>
              <a:rPr lang="zh-CN" altLang="en-US" sz="2200" b="1" dirty="0" smtClean="0"/>
              <a:t>结点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并更新</a:t>
            </a:r>
            <a:r>
              <a:rPr lang="en-US" altLang="zh-CN" sz="2200" i="1" dirty="0" smtClean="0">
                <a:solidFill>
                  <a:srgbClr val="FF00FF"/>
                </a:solidFill>
              </a:rPr>
              <a:t>p </a:t>
            </a:r>
            <a:r>
              <a:rPr lang="en-US" altLang="zh-CN" sz="2200" dirty="0" smtClean="0"/>
              <a:t>(</a:t>
            </a:r>
            <a:r>
              <a:rPr lang="en-US" altLang="zh-CN" sz="2200" i="1" dirty="0" smtClean="0">
                <a:solidFill>
                  <a:srgbClr val="FF00FF"/>
                </a:solidFill>
              </a:rPr>
              <a:t>p</a:t>
            </a:r>
            <a:r>
              <a:rPr lang="en-US" altLang="zh-CN" sz="2200" dirty="0" smtClean="0">
                <a:solidFill>
                  <a:srgbClr val="002060"/>
                </a:solidFill>
              </a:rPr>
              <a:t> = </a:t>
            </a:r>
            <a:r>
              <a:rPr lang="en-US" altLang="zh-CN" sz="2200" i="1" dirty="0">
                <a:solidFill>
                  <a:srgbClr val="0000CC"/>
                </a:solidFill>
              </a:rPr>
              <a:t>q</a:t>
            </a:r>
            <a:r>
              <a:rPr lang="en-US" altLang="zh-CN" sz="2200" dirty="0" smtClean="0"/>
              <a:t>)</a:t>
            </a:r>
            <a:r>
              <a:rPr lang="en-US" altLang="zh-CN" sz="2200" dirty="0"/>
              <a:t>;</a:t>
            </a:r>
            <a:endParaRPr lang="en-US" altLang="zh-CN" sz="2200" dirty="0" smtClean="0"/>
          </a:p>
          <a:p>
            <a:pPr marL="1371600" lvl="2" indent="-457200" eaLnBrk="1" hangingPunct="1">
              <a:spcBef>
                <a:spcPts val="600"/>
              </a:spcBef>
              <a:buFont typeface="+mj-lt"/>
              <a:buAutoNum type="circleNumDbPlain"/>
              <a:defRPr/>
            </a:pPr>
            <a:r>
              <a:rPr lang="zh-CN" altLang="en-US" sz="2200" dirty="0"/>
              <a:t>循环上述过程</a:t>
            </a:r>
            <a:r>
              <a:rPr lang="zh-CN" altLang="en-US" sz="2200" dirty="0">
                <a:sym typeface="Wingdings" panose="05000000000000000000" pitchFamily="2" charset="2"/>
              </a:rPr>
              <a:t></a:t>
            </a:r>
            <a:r>
              <a:rPr lang="zh-CN" altLang="en-US" sz="2200" dirty="0">
                <a:sym typeface="Wingdings 2" panose="05020102010507070707" pitchFamily="18" charset="2"/>
              </a:rPr>
              <a:t>，直到：</a:t>
            </a:r>
            <a:r>
              <a:rPr lang="zh-CN" altLang="en-US" sz="2200" b="1" i="1" dirty="0">
                <a:sym typeface="Wingdings 2" panose="05020102010507070707" pitchFamily="18" charset="2"/>
              </a:rPr>
              <a:t>建表程序结束</a:t>
            </a:r>
            <a:r>
              <a:rPr lang="zh-CN" altLang="en-US" sz="2200" dirty="0" smtClean="0">
                <a:sym typeface="Wingdings 2" panose="05020102010507070707" pitchFamily="18" charset="2"/>
              </a:rPr>
              <a:t>！</a:t>
            </a:r>
            <a:endParaRPr lang="en-US" altLang="zh-CN" sz="2200" dirty="0"/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ea"/>
              <a:buAutoNum type="circleNumDbPlain"/>
              <a:defRPr/>
            </a:pPr>
            <a:r>
              <a:rPr lang="zh-CN" altLang="en-US" sz="2600" dirty="0"/>
              <a:t>建立</a:t>
            </a:r>
            <a:r>
              <a:rPr lang="zh-CN" altLang="en-US" sz="2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zh-CN" altLang="en-US" sz="2600" dirty="0" smtClean="0"/>
              <a:t>链表：</a:t>
            </a:r>
            <a:r>
              <a:rPr lang="zh-CN" altLang="en-US" sz="2600" dirty="0">
                <a:sym typeface="Wingdings 2" panose="05020102010507070707" pitchFamily="18" charset="2"/>
              </a:rPr>
              <a:t> </a:t>
            </a:r>
            <a:r>
              <a:rPr lang="en-US" altLang="zh-CN" sz="2600" dirty="0" smtClean="0">
                <a:sym typeface="Wingdings 2" panose="05020102010507070707" pitchFamily="18" charset="2"/>
              </a:rPr>
              <a:t>.</a:t>
            </a:r>
            <a:r>
              <a:rPr lang="en-US" altLang="zh-CN" sz="26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2</a:t>
            </a:r>
            <a:r>
              <a:rPr lang="en-US" altLang="zh-CN" sz="2600" dirty="0" smtClean="0"/>
              <a:t>: </a:t>
            </a:r>
            <a:r>
              <a:rPr lang="zh-CN" altLang="en-US" sz="2600" dirty="0" smtClean="0">
                <a:solidFill>
                  <a:srgbClr val="7030A0"/>
                </a:solidFill>
              </a:rPr>
              <a:t>尾插入</a:t>
            </a:r>
            <a:r>
              <a:rPr lang="zh-CN" altLang="en-US" sz="2600" dirty="0">
                <a:solidFill>
                  <a:srgbClr val="7030A0"/>
                </a:solidFill>
              </a:rPr>
              <a:t>法</a:t>
            </a:r>
            <a:r>
              <a:rPr lang="zh-CN" altLang="en-US" sz="2600" dirty="0"/>
              <a:t>建</a:t>
            </a:r>
            <a:r>
              <a:rPr lang="zh-CN" altLang="en-US" sz="2600" dirty="0" smtClean="0"/>
              <a:t>表</a:t>
            </a:r>
            <a:r>
              <a:rPr lang="en-US" altLang="zh-CN" sz="1800" dirty="0" smtClean="0"/>
              <a:t>——</a:t>
            </a:r>
            <a:r>
              <a:rPr lang="zh-CN" altLang="en-US" sz="1800" b="1" dirty="0">
                <a:solidFill>
                  <a:srgbClr val="00B0F0"/>
                </a:solidFill>
              </a:rPr>
              <a:t>伪代码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4850" y="6248400"/>
            <a:ext cx="7848600" cy="45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若</a:t>
            </a:r>
            <a:r>
              <a:rPr lang="zh-CN" altLang="en-US" b="1" u="sng" dirty="0">
                <a:solidFill>
                  <a:srgbClr val="002060"/>
                </a:solidFill>
              </a:rPr>
              <a:t>单链表</a:t>
            </a:r>
            <a:r>
              <a:rPr lang="zh-CN" altLang="en-US" b="1" dirty="0">
                <a:solidFill>
                  <a:srgbClr val="002060"/>
                </a:solidFill>
              </a:rPr>
              <a:t>的数据结点个数</a:t>
            </a:r>
            <a:r>
              <a:rPr lang="en-US" altLang="zh-CN" b="1" dirty="0">
                <a:solidFill>
                  <a:srgbClr val="002060"/>
                </a:solidFill>
              </a:rPr>
              <a:t>=</a:t>
            </a:r>
            <a:r>
              <a:rPr lang="en-US" altLang="zh-CN" b="1" i="1" dirty="0">
                <a:solidFill>
                  <a:srgbClr val="7030A0"/>
                </a:solidFill>
              </a:rPr>
              <a:t>n</a:t>
            </a:r>
            <a:r>
              <a:rPr lang="zh-CN" altLang="en-US" b="1" dirty="0">
                <a:solidFill>
                  <a:srgbClr val="002060"/>
                </a:solidFill>
              </a:rPr>
              <a:t>，</a:t>
            </a:r>
            <a:r>
              <a:rPr lang="zh-CN" altLang="en-US" b="1" dirty="0" smtClean="0">
                <a:solidFill>
                  <a:srgbClr val="002060"/>
                </a:solidFill>
              </a:rPr>
              <a:t>则</a:t>
            </a:r>
            <a:r>
              <a:rPr lang="zh-CN" altLang="en-US" b="1" i="1" u="sng" dirty="0" smtClean="0">
                <a:solidFill>
                  <a:srgbClr val="0070C0"/>
                </a:solidFill>
              </a:rPr>
              <a:t>尾</a:t>
            </a:r>
            <a:r>
              <a:rPr lang="zh-CN" altLang="en-US" b="1" i="1" u="sng" dirty="0" smtClean="0">
                <a:solidFill>
                  <a:srgbClr val="002060"/>
                </a:solidFill>
              </a:rPr>
              <a:t>插入法</a:t>
            </a:r>
            <a:r>
              <a:rPr lang="zh-CN" altLang="en-US" b="1" dirty="0">
                <a:solidFill>
                  <a:srgbClr val="002060"/>
                </a:solidFill>
              </a:rPr>
              <a:t>的时间复杂</a:t>
            </a:r>
            <a:r>
              <a:rPr lang="zh-CN" altLang="en-US" b="1" dirty="0" smtClean="0">
                <a:solidFill>
                  <a:srgbClr val="002060"/>
                </a:solidFill>
              </a:rPr>
              <a:t>度为</a:t>
            </a:r>
            <a:r>
              <a:rPr lang="en-US" altLang="zh-CN" b="1" dirty="0" smtClean="0">
                <a:solidFill>
                  <a:srgbClr val="002060"/>
                </a:solidFill>
              </a:rPr>
              <a:t>: </a:t>
            </a:r>
            <a:r>
              <a:rPr lang="en-US" altLang="zh-CN" b="1" i="1" dirty="0" smtClean="0">
                <a:solidFill>
                  <a:srgbClr val="7030A0"/>
                </a:solidFill>
              </a:rPr>
              <a:t>O(n</a:t>
            </a:r>
            <a:r>
              <a:rPr lang="en-US" altLang="zh-CN" b="1" i="1" dirty="0">
                <a:solidFill>
                  <a:srgbClr val="7030A0"/>
                </a:solidFill>
              </a:rPr>
              <a:t>)</a:t>
            </a:r>
            <a:r>
              <a:rPr lang="zh-CN" altLang="en-US" b="1" dirty="0">
                <a:solidFill>
                  <a:srgbClr val="002060"/>
                </a:solidFill>
              </a:rPr>
              <a:t>。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4935" name="TextBox2" r:id="rId2" imgW="7924680" imgH="4581360"/>
        </mc:Choice>
        <mc:Fallback>
          <p:control name="TextBox2" r:id="rId2" imgW="7924680" imgH="4581360">
            <p:pic>
              <p:nvPicPr>
                <p:cNvPr id="4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800100" y="1600200"/>
                  <a:ext cx="7924800" cy="4583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4657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ea"/>
              <a:buAutoNum type="circleNumDbPlain" startAt="2"/>
              <a:defRPr/>
            </a:pPr>
            <a:r>
              <a:rPr lang="zh-CN" altLang="en-US" sz="2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zh-CN" altLang="en-US" sz="2600" dirty="0" smtClean="0"/>
              <a:t>链表的</a:t>
            </a:r>
            <a:r>
              <a:rPr lang="zh-CN" altLang="en-US" sz="2600" b="1" dirty="0" smtClean="0">
                <a:solidFill>
                  <a:srgbClr val="7030A0"/>
                </a:solidFill>
              </a:rPr>
              <a:t>查找</a:t>
            </a:r>
            <a:r>
              <a:rPr lang="zh-CN" altLang="en-US" sz="2600" dirty="0" smtClean="0"/>
              <a:t>：</a:t>
            </a:r>
            <a:r>
              <a:rPr lang="zh-CN" altLang="en-US" sz="2600" dirty="0" smtClean="0">
                <a:sym typeface="Wingdings 2" panose="05020102010507070707" pitchFamily="18" charset="2"/>
              </a:rPr>
              <a:t></a:t>
            </a:r>
            <a:r>
              <a:rPr lang="en-US" altLang="zh-CN" sz="2600" dirty="0" smtClean="0">
                <a:sym typeface="Wingdings 2" panose="05020102010507070707" pitchFamily="18" charset="2"/>
              </a:rPr>
              <a:t>.</a:t>
            </a:r>
            <a:r>
              <a:rPr lang="en-US" altLang="zh-CN" sz="26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1</a:t>
            </a:r>
            <a:r>
              <a:rPr lang="en-US" altLang="zh-CN" sz="2600" dirty="0" smtClean="0">
                <a:sym typeface="Wingdings 2" panose="05020102010507070707" pitchFamily="18" charset="2"/>
              </a:rPr>
              <a:t>: </a:t>
            </a:r>
            <a:r>
              <a:rPr lang="zh-CN" altLang="en-US" sz="2600" dirty="0" smtClean="0">
                <a:sym typeface="Wingdings 2" panose="05020102010507070707" pitchFamily="18" charset="2"/>
              </a:rPr>
              <a:t>按</a:t>
            </a:r>
            <a:r>
              <a:rPr lang="zh-CN" altLang="en-US" sz="2600" b="1" dirty="0" smtClean="0">
                <a:solidFill>
                  <a:srgbClr val="7030A0"/>
                </a:solidFill>
                <a:sym typeface="Wingdings 2" panose="05020102010507070707" pitchFamily="18" charset="2"/>
              </a:rPr>
              <a:t>序号</a:t>
            </a:r>
            <a:r>
              <a:rPr lang="zh-CN" altLang="en-US" sz="2600" dirty="0" smtClean="0">
                <a:sym typeface="Wingdings 2" panose="05020102010507070707" pitchFamily="18" charset="2"/>
              </a:rPr>
              <a:t>查找 </a:t>
            </a:r>
            <a:r>
              <a:rPr lang="en-US" altLang="zh-CN" sz="2600" dirty="0" smtClean="0">
                <a:sym typeface="Wingdings 2" panose="05020102010507070707" pitchFamily="18" charset="2"/>
              </a:rPr>
              <a:t>(</a:t>
            </a:r>
            <a:r>
              <a:rPr lang="zh-CN" altLang="en-US" sz="2600" dirty="0" smtClean="0">
                <a:sym typeface="Wingdings 2" panose="05020102010507070707" pitchFamily="18" charset="2"/>
              </a:rPr>
              <a:t>取第 </a:t>
            </a:r>
            <a:r>
              <a:rPr lang="en-US" altLang="zh-CN" sz="2600" dirty="0" err="1" smtClean="0">
                <a:solidFill>
                  <a:srgbClr val="7030A0"/>
                </a:solidFill>
                <a:sym typeface="Wingdings 2" panose="05020102010507070707" pitchFamily="18" charset="2"/>
              </a:rPr>
              <a:t>i</a:t>
            </a:r>
            <a:r>
              <a:rPr lang="en-US" altLang="zh-CN" sz="2600" dirty="0" smtClean="0">
                <a:solidFill>
                  <a:srgbClr val="7030A0"/>
                </a:solidFill>
                <a:sym typeface="Wingdings 2" panose="05020102010507070707" pitchFamily="18" charset="2"/>
              </a:rPr>
              <a:t> </a:t>
            </a:r>
            <a:r>
              <a:rPr lang="zh-CN" altLang="en-US" sz="2600" dirty="0" smtClean="0">
                <a:sym typeface="Wingdings 2" panose="05020102010507070707" pitchFamily="18" charset="2"/>
              </a:rPr>
              <a:t>个</a:t>
            </a:r>
            <a:r>
              <a:rPr lang="zh-CN" altLang="en-US" sz="2600" dirty="0">
                <a:sym typeface="Wingdings 2" panose="05020102010507070707" pitchFamily="18" charset="2"/>
              </a:rPr>
              <a:t>元素</a:t>
            </a:r>
            <a:r>
              <a:rPr lang="en-US" altLang="zh-CN" sz="2600" dirty="0" smtClean="0">
                <a:sym typeface="Wingdings 2" panose="05020102010507070707" pitchFamily="18" charset="2"/>
              </a:rPr>
              <a:t>)</a:t>
            </a:r>
            <a:endParaRPr lang="en-US" altLang="zh-CN" sz="24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000" dirty="0"/>
              <a:t>对于</a:t>
            </a:r>
            <a:r>
              <a:rPr lang="zh-CN" altLang="en-US" sz="2000" b="1" dirty="0"/>
              <a:t>单链表</a:t>
            </a:r>
            <a:r>
              <a:rPr lang="zh-CN" altLang="en-US" sz="2000" dirty="0" smtClean="0"/>
              <a:t>，无法像</a:t>
            </a:r>
            <a:r>
              <a:rPr lang="zh-CN" altLang="en-US" sz="2000" b="1" i="1" dirty="0" smtClean="0"/>
              <a:t>顺序表</a:t>
            </a:r>
            <a:r>
              <a:rPr lang="zh-CN" altLang="en-US" sz="2000" dirty="0" smtClean="0"/>
              <a:t>那样</a:t>
            </a:r>
            <a:r>
              <a:rPr lang="zh-CN" altLang="en-US" sz="2000" dirty="0"/>
              <a:t>直接按</a:t>
            </a:r>
            <a:r>
              <a:rPr lang="zh-CN" altLang="en-US" sz="2000" dirty="0" smtClean="0"/>
              <a:t>序号 </a:t>
            </a:r>
            <a:r>
              <a:rPr lang="en-US" altLang="zh-CN" sz="2000" i="1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访问</a:t>
            </a:r>
            <a:r>
              <a:rPr lang="zh-CN" altLang="en-US" sz="2000" dirty="0"/>
              <a:t>结点，而</a:t>
            </a:r>
            <a:r>
              <a:rPr lang="zh-CN" altLang="en-US" sz="2000" u="sng" dirty="0"/>
              <a:t>只能从链表的头结点出发，沿链域</a:t>
            </a:r>
            <a:r>
              <a:rPr lang="en-US" altLang="zh-CN" sz="2000" u="sng" dirty="0"/>
              <a:t>next</a:t>
            </a:r>
            <a:r>
              <a:rPr lang="zh-CN" altLang="en-US" sz="2000" u="sng" dirty="0"/>
              <a:t>逐个结点往下搜索</a:t>
            </a:r>
            <a:r>
              <a:rPr lang="zh-CN" altLang="en-US" sz="2000" dirty="0"/>
              <a:t>，直到搜索到</a:t>
            </a:r>
            <a:r>
              <a:rPr lang="zh-CN" altLang="en-US" sz="2000" dirty="0" smtClean="0"/>
              <a:t>第 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结点为止。</a:t>
            </a:r>
            <a:r>
              <a:rPr lang="zh-CN" altLang="en-US" sz="20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因此，链表不是随机存取结构</a:t>
            </a:r>
            <a:r>
              <a:rPr lang="zh-CN" altLang="en-US" sz="2000" dirty="0"/>
              <a:t>。</a:t>
            </a:r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设单链表的长度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 </a:t>
            </a:r>
            <a:r>
              <a:rPr lang="en-US" altLang="zh-CN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，要查找表中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第 </a:t>
            </a: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结点，仅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当 </a:t>
            </a:r>
            <a:r>
              <a:rPr lang="en-US" altLang="zh-CN" sz="1800" dirty="0" smtClean="0">
                <a:solidFill>
                  <a:srgbClr val="0070C0"/>
                </a:solidFill>
              </a:rPr>
              <a:t>1 ≦ </a:t>
            </a:r>
            <a:r>
              <a:rPr lang="en-US" altLang="zh-CN" sz="18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1800" dirty="0" smtClean="0">
                <a:solidFill>
                  <a:srgbClr val="0070C0"/>
                </a:solidFill>
              </a:rPr>
              <a:t> ≦ n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时，</a:t>
            </a: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的值</a:t>
            </a:r>
            <a:r>
              <a:rPr lang="zh-CN" altLang="en-US" sz="18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才</a:t>
            </a:r>
            <a:r>
              <a:rPr lang="zh-CN" altLang="en-US" sz="18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是</a:t>
            </a:r>
            <a:r>
              <a:rPr lang="zh-CN" altLang="en-US" sz="18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合法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400" dirty="0" smtClean="0"/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zh-CN" altLang="en-US" sz="2200" dirty="0"/>
          </a:p>
          <a:p>
            <a:pPr eaLnBrk="1" hangingPunct="1">
              <a:defRPr/>
            </a:pP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85800" y="6135577"/>
            <a:ext cx="8229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b="1" dirty="0" smtClean="0">
                <a:solidFill>
                  <a:srgbClr val="002060"/>
                </a:solidFill>
              </a:rPr>
              <a:t>p</a:t>
            </a:r>
            <a:r>
              <a:rPr lang="zh-CN" altLang="en-US" b="1" dirty="0">
                <a:solidFill>
                  <a:srgbClr val="002060"/>
                </a:solidFill>
              </a:rPr>
              <a:t>移动次数</a:t>
            </a:r>
            <a:r>
              <a:rPr lang="en-US" altLang="zh-CN" b="1" dirty="0">
                <a:solidFill>
                  <a:srgbClr val="002060"/>
                </a:solidFill>
              </a:rPr>
              <a:t>: </a:t>
            </a:r>
            <a:r>
              <a:rPr lang="en-US" altLang="zh-CN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</a:t>
            </a:r>
            <a:r>
              <a:rPr lang="en-US" altLang="zh-CN" b="1" dirty="0" err="1" smtClean="0">
                <a:solidFill>
                  <a:srgbClr val="002060"/>
                </a:solidFill>
              </a:rPr>
              <a:t>i</a:t>
            </a:r>
            <a:r>
              <a:rPr lang="en-US" altLang="zh-CN" b="1" dirty="0" smtClean="0">
                <a:solidFill>
                  <a:srgbClr val="002060"/>
                </a:solidFill>
              </a:rPr>
              <a:t>&lt;1</a:t>
            </a:r>
            <a:r>
              <a:rPr lang="zh-CN" altLang="en-US" b="1" dirty="0">
                <a:solidFill>
                  <a:srgbClr val="002060"/>
                </a:solidFill>
              </a:rPr>
              <a:t>时</a:t>
            </a:r>
            <a:r>
              <a:rPr lang="en-US" altLang="zh-CN" b="1" dirty="0">
                <a:solidFill>
                  <a:srgbClr val="002060"/>
                </a:solidFill>
              </a:rPr>
              <a:t>, 0</a:t>
            </a:r>
            <a:r>
              <a:rPr lang="zh-CN" altLang="en-US" b="1" dirty="0">
                <a:solidFill>
                  <a:srgbClr val="002060"/>
                </a:solidFill>
              </a:rPr>
              <a:t>次</a:t>
            </a:r>
            <a:r>
              <a:rPr lang="en-US" altLang="zh-CN" b="1" dirty="0">
                <a:solidFill>
                  <a:srgbClr val="002060"/>
                </a:solidFill>
              </a:rPr>
              <a:t>; </a:t>
            </a:r>
            <a:r>
              <a:rPr lang="en-US" altLang="zh-CN" b="1" dirty="0">
                <a:solidFill>
                  <a:srgbClr val="0070C0"/>
                </a:solidFill>
                <a:sym typeface="Wingdings 2" panose="05020102010507070707" pitchFamily="18" charset="2"/>
              </a:rPr>
              <a:t></a:t>
            </a:r>
            <a:r>
              <a:rPr lang="en-US" altLang="zh-CN" b="1" dirty="0" err="1" smtClean="0">
                <a:solidFill>
                  <a:srgbClr val="002060"/>
                </a:solidFill>
              </a:rPr>
              <a:t>i</a:t>
            </a:r>
            <a:r>
              <a:rPr lang="en-US" altLang="zh-CN" b="1" dirty="0">
                <a:solidFill>
                  <a:srgbClr val="002060"/>
                </a:solidFill>
              </a:rPr>
              <a:t>∈[1,n], i-1</a:t>
            </a:r>
            <a:r>
              <a:rPr lang="zh-CN" altLang="en-US" b="1" dirty="0">
                <a:solidFill>
                  <a:srgbClr val="002060"/>
                </a:solidFill>
              </a:rPr>
              <a:t>次</a:t>
            </a:r>
            <a:r>
              <a:rPr lang="en-US" altLang="zh-CN" b="1" dirty="0">
                <a:solidFill>
                  <a:srgbClr val="002060"/>
                </a:solidFill>
              </a:rPr>
              <a:t>; </a:t>
            </a:r>
            <a:r>
              <a:rPr lang="en-US" altLang="zh-CN" b="1" dirty="0">
                <a:solidFill>
                  <a:srgbClr val="0070C0"/>
                </a:solidFill>
                <a:sym typeface="Wingdings 2" panose="05020102010507070707" pitchFamily="18" charset="2"/>
              </a:rPr>
              <a:t></a:t>
            </a:r>
            <a:r>
              <a:rPr lang="en-US" altLang="zh-CN" b="1" dirty="0" err="1" smtClean="0">
                <a:solidFill>
                  <a:srgbClr val="002060"/>
                </a:solidFill>
              </a:rPr>
              <a:t>i</a:t>
            </a:r>
            <a:r>
              <a:rPr lang="en-US" altLang="zh-CN" b="1" dirty="0" smtClean="0">
                <a:solidFill>
                  <a:srgbClr val="002060"/>
                </a:solidFill>
              </a:rPr>
              <a:t>&gt;n</a:t>
            </a:r>
            <a:r>
              <a:rPr lang="en-US" altLang="zh-CN" b="1" dirty="0">
                <a:solidFill>
                  <a:srgbClr val="002060"/>
                </a:solidFill>
              </a:rPr>
              <a:t>, n</a:t>
            </a:r>
            <a:r>
              <a:rPr lang="zh-CN" altLang="en-US" b="1" dirty="0">
                <a:solidFill>
                  <a:srgbClr val="002060"/>
                </a:solidFill>
              </a:rPr>
              <a:t>次。∴时间复杂</a:t>
            </a:r>
            <a:r>
              <a:rPr lang="zh-CN" altLang="en-US" b="1" dirty="0" smtClean="0">
                <a:solidFill>
                  <a:srgbClr val="002060"/>
                </a:solidFill>
              </a:rPr>
              <a:t>度</a:t>
            </a:r>
            <a:r>
              <a:rPr lang="en-US" altLang="zh-CN" b="1" dirty="0" smtClean="0">
                <a:solidFill>
                  <a:srgbClr val="002060"/>
                </a:solidFill>
              </a:rPr>
              <a:t>: </a:t>
            </a:r>
            <a:r>
              <a:rPr lang="en-US" altLang="zh-CN" b="1" i="1" dirty="0" smtClean="0">
                <a:solidFill>
                  <a:srgbClr val="7030A0"/>
                </a:solidFill>
              </a:rPr>
              <a:t>O(n</a:t>
            </a:r>
            <a:r>
              <a:rPr lang="en-US" altLang="zh-CN" b="1" i="1" dirty="0">
                <a:solidFill>
                  <a:srgbClr val="7030A0"/>
                </a:solidFill>
              </a:rPr>
              <a:t>)</a:t>
            </a:r>
            <a:r>
              <a:rPr lang="zh-CN" altLang="en-US" b="1" dirty="0" smtClean="0">
                <a:solidFill>
                  <a:srgbClr val="002060"/>
                </a:solidFill>
              </a:rPr>
              <a:t>。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6535" name="TextBox2" r:id="rId2" imgW="7543800" imgH="2705040"/>
        </mc:Choice>
        <mc:Fallback>
          <p:control name="TextBox2" r:id="rId2" imgW="7543800" imgH="2705040">
            <p:pic>
              <p:nvPicPr>
                <p:cNvPr id="4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990600" y="3363686"/>
                  <a:ext cx="7543800" cy="2706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ea"/>
              <a:buAutoNum type="circleNumDbPlain" startAt="2"/>
              <a:defRPr/>
            </a:pPr>
            <a:r>
              <a:rPr lang="zh-CN" altLang="en-US" sz="2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zh-CN" altLang="en-US" sz="2600" dirty="0" smtClean="0"/>
              <a:t>链表的</a:t>
            </a:r>
            <a:r>
              <a:rPr lang="zh-CN" altLang="en-US" sz="2600" b="1" dirty="0" smtClean="0">
                <a:solidFill>
                  <a:srgbClr val="7030A0"/>
                </a:solidFill>
              </a:rPr>
              <a:t>查找</a:t>
            </a:r>
            <a:r>
              <a:rPr lang="zh-CN" altLang="en-US" sz="2600" dirty="0" smtClean="0"/>
              <a:t>：</a:t>
            </a:r>
            <a:r>
              <a:rPr lang="zh-CN" altLang="en-US" sz="2600" dirty="0" smtClean="0">
                <a:sym typeface="Wingdings 2" panose="05020102010507070707" pitchFamily="18" charset="2"/>
              </a:rPr>
              <a:t></a:t>
            </a:r>
            <a:r>
              <a:rPr lang="en-US" altLang="zh-CN" sz="2600" dirty="0" smtClean="0">
                <a:sym typeface="Wingdings 2" panose="05020102010507070707" pitchFamily="18" charset="2"/>
              </a:rPr>
              <a:t>.</a:t>
            </a:r>
            <a:r>
              <a:rPr lang="en-US" altLang="zh-CN" sz="26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2</a:t>
            </a:r>
            <a:r>
              <a:rPr lang="en-US" altLang="zh-CN" sz="2600" dirty="0" smtClean="0">
                <a:sym typeface="Wingdings 2" panose="05020102010507070707" pitchFamily="18" charset="2"/>
              </a:rPr>
              <a:t>: </a:t>
            </a:r>
            <a:r>
              <a:rPr lang="zh-CN" altLang="en-US" sz="2600" dirty="0" smtClean="0">
                <a:sym typeface="Wingdings 2" panose="05020102010507070707" pitchFamily="18" charset="2"/>
              </a:rPr>
              <a:t>按</a:t>
            </a:r>
            <a:r>
              <a:rPr lang="zh-CN" altLang="en-US" sz="2600" b="1" dirty="0" smtClean="0">
                <a:solidFill>
                  <a:srgbClr val="7030A0"/>
                </a:solidFill>
                <a:sym typeface="Wingdings 2" panose="05020102010507070707" pitchFamily="18" charset="2"/>
              </a:rPr>
              <a:t>值</a:t>
            </a:r>
            <a:r>
              <a:rPr lang="zh-CN" altLang="en-US" sz="2600" dirty="0" smtClean="0">
                <a:sym typeface="Wingdings 2" panose="05020102010507070707" pitchFamily="18" charset="2"/>
              </a:rPr>
              <a:t>查找 </a:t>
            </a:r>
            <a:r>
              <a:rPr lang="en-US" altLang="zh-CN" sz="2600" dirty="0" smtClean="0">
                <a:sym typeface="Wingdings 2" panose="05020102010507070707" pitchFamily="18" charset="2"/>
              </a:rPr>
              <a:t>(</a:t>
            </a:r>
            <a:r>
              <a:rPr lang="zh-CN" altLang="en-US" sz="2600" dirty="0" smtClean="0">
                <a:sym typeface="Wingdings 2" panose="05020102010507070707" pitchFamily="18" charset="2"/>
              </a:rPr>
              <a:t>值</a:t>
            </a:r>
            <a:r>
              <a:rPr lang="en-US" altLang="zh-CN" sz="2600" i="1" dirty="0" smtClean="0">
                <a:solidFill>
                  <a:srgbClr val="7030A0"/>
                </a:solidFill>
                <a:sym typeface="Wingdings 2" panose="05020102010507070707" pitchFamily="18" charset="2"/>
              </a:rPr>
              <a:t>x </a:t>
            </a:r>
            <a:r>
              <a:rPr lang="zh-CN" altLang="en-US" sz="2600" dirty="0" smtClean="0">
                <a:sym typeface="Wingdings 2" panose="05020102010507070707" pitchFamily="18" charset="2"/>
              </a:rPr>
              <a:t>的节点存在</a:t>
            </a:r>
            <a:r>
              <a:rPr lang="en-US" altLang="zh-CN" sz="2600" dirty="0" smtClean="0">
                <a:sym typeface="Wingdings 2" panose="05020102010507070707" pitchFamily="18" charset="2"/>
              </a:rPr>
              <a:t>?)</a:t>
            </a:r>
            <a:endParaRPr lang="en-US" altLang="zh-CN" sz="24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400" b="1" dirty="0" smtClean="0"/>
              <a:t>按</a:t>
            </a:r>
            <a:r>
              <a:rPr lang="zh-CN" altLang="en-US" sz="2400" b="1" dirty="0"/>
              <a:t>值查找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zh-CN" altLang="en-US" sz="2000" dirty="0" smtClean="0"/>
              <a:t>链表结点</a:t>
            </a:r>
            <a:r>
              <a:rPr lang="zh-CN" altLang="en-US" sz="2000" dirty="0"/>
              <a:t>中</a:t>
            </a:r>
            <a:r>
              <a:rPr lang="zh-CN" altLang="en-US" sz="2000" dirty="0" smtClean="0"/>
              <a:t>是否有 </a:t>
            </a:r>
            <a:r>
              <a:rPr lang="en-US" altLang="zh-CN" sz="2000" dirty="0" smtClean="0"/>
              <a:t>’</a:t>
            </a:r>
            <a:r>
              <a:rPr lang="zh-CN" altLang="en-US" sz="2000" dirty="0" smtClean="0"/>
              <a:t>值</a:t>
            </a:r>
            <a:r>
              <a:rPr lang="zh-CN" altLang="en-US" sz="2000" dirty="0"/>
              <a:t>等于</a:t>
            </a:r>
            <a:r>
              <a:rPr lang="zh-CN" altLang="en-US" sz="2000" dirty="0" smtClean="0"/>
              <a:t>给定值</a:t>
            </a:r>
            <a:r>
              <a:rPr lang="en-US" altLang="zh-CN" sz="2000" i="1" dirty="0" smtClean="0">
                <a:solidFill>
                  <a:srgbClr val="7030A0"/>
                </a:solidFill>
              </a:rPr>
              <a:t>x</a:t>
            </a:r>
            <a:r>
              <a:rPr lang="en-US" altLang="zh-CN" sz="2000" dirty="0" smtClean="0"/>
              <a:t>’ </a:t>
            </a:r>
            <a:r>
              <a:rPr lang="zh-CN" altLang="en-US" sz="2000" dirty="0" smtClean="0"/>
              <a:t>的结点</a:t>
            </a:r>
            <a:r>
              <a:rPr lang="en-US" altLang="zh-CN" sz="2000" dirty="0"/>
              <a:t>? </a:t>
            </a:r>
            <a:endParaRPr lang="en-US" altLang="zh-CN" sz="2000" dirty="0" smtClean="0"/>
          </a:p>
          <a:p>
            <a:pPr marL="1371600" lvl="2" indent="-457200" eaLnBrk="1" hangingPunct="1">
              <a:lnSpc>
                <a:spcPct val="110000"/>
              </a:lnSpc>
              <a:spcBef>
                <a:spcPts val="600"/>
              </a:spcBef>
              <a:buFont typeface="+mj-lt"/>
              <a:buAutoNum type="alphaLcParenR"/>
              <a:defRPr/>
            </a:pPr>
            <a:r>
              <a:rPr lang="zh-CN" altLang="en-US" sz="2200" b="1" dirty="0" smtClean="0"/>
              <a:t>有</a:t>
            </a:r>
            <a:r>
              <a:rPr lang="en-US" altLang="zh-CN" sz="2200" dirty="0" smtClean="0"/>
              <a:t>: </a:t>
            </a:r>
            <a:r>
              <a:rPr lang="zh-CN" altLang="en-US" sz="2200" dirty="0" smtClean="0"/>
              <a:t>返回</a:t>
            </a:r>
            <a:r>
              <a:rPr lang="zh-CN" altLang="en-US" sz="2200" dirty="0"/>
              <a:t>首次找到的值</a:t>
            </a:r>
            <a:r>
              <a:rPr lang="zh-CN" altLang="en-US" sz="2200" dirty="0" smtClean="0"/>
              <a:t>为</a:t>
            </a:r>
            <a:r>
              <a:rPr lang="en-US" altLang="zh-CN" sz="2000" i="1" dirty="0">
                <a:solidFill>
                  <a:srgbClr val="7030A0"/>
                </a:solidFill>
                <a:sym typeface="Wingdings 2" panose="05020102010507070707" pitchFamily="18" charset="2"/>
              </a:rPr>
              <a:t>x 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结点</a:t>
            </a:r>
            <a:r>
              <a:rPr lang="zh-CN" altLang="en-US" sz="2200" dirty="0" smtClean="0"/>
              <a:t>的</a:t>
            </a:r>
            <a:r>
              <a:rPr lang="zh-CN" altLang="en-US" sz="2200" b="1" i="1" dirty="0" smtClean="0"/>
              <a:t>位置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marL="1371600" lvl="2" indent="-457200" eaLnBrk="1" hangingPunct="1">
              <a:lnSpc>
                <a:spcPct val="110000"/>
              </a:lnSpc>
              <a:spcBef>
                <a:spcPts val="600"/>
              </a:spcBef>
              <a:buFont typeface="+mj-lt"/>
              <a:buAutoNum type="alphaLcParenR"/>
              <a:defRPr/>
            </a:pPr>
            <a:r>
              <a:rPr lang="zh-CN" altLang="en-US" sz="2200" b="1" dirty="0" smtClean="0"/>
              <a:t>否</a:t>
            </a:r>
            <a:r>
              <a:rPr lang="en-US" altLang="zh-CN" sz="2200" dirty="0" smtClean="0"/>
              <a:t>: </a:t>
            </a:r>
            <a:r>
              <a:rPr lang="zh-CN" altLang="en-US" sz="2200" dirty="0" smtClean="0"/>
              <a:t>返回</a:t>
            </a:r>
            <a:r>
              <a:rPr lang="en-US" altLang="zh-CN" sz="2200" b="1" i="1" dirty="0" smtClean="0"/>
              <a:t>NULL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空</a:t>
            </a:r>
            <a:r>
              <a:rPr lang="en-US" altLang="zh-CN" sz="2200" dirty="0" smtClean="0"/>
              <a:t>)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lvl="3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查找时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从</a:t>
            </a:r>
            <a:r>
              <a:rPr lang="zh-CN" altLang="en-US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首结点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出发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沿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链表逐个将结点的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值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和给定值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2000" i="1" dirty="0" smtClean="0">
                <a:solidFill>
                  <a:srgbClr val="7030A0"/>
                </a:solidFill>
              </a:rPr>
              <a:t>x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作比较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,…</a:t>
            </a: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4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4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4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4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1066800" y="6079585"/>
            <a:ext cx="67056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算法的</a:t>
            </a:r>
            <a:r>
              <a:rPr lang="zh-CN" altLang="en-US" b="1" dirty="0" smtClean="0">
                <a:solidFill>
                  <a:srgbClr val="002060"/>
                </a:solidFill>
              </a:rPr>
              <a:t>执行</a:t>
            </a:r>
            <a:r>
              <a:rPr lang="zh-CN" altLang="en-US" b="1" i="1" u="sng" dirty="0" smtClean="0">
                <a:solidFill>
                  <a:srgbClr val="0070C0"/>
                </a:solidFill>
              </a:rPr>
              <a:t>与形参 </a:t>
            </a:r>
            <a:r>
              <a:rPr lang="en-US" altLang="zh-CN" b="1" i="1" u="sng" dirty="0" smtClean="0">
                <a:solidFill>
                  <a:srgbClr val="0070C0"/>
                </a:solidFill>
              </a:rPr>
              <a:t>x </a:t>
            </a:r>
            <a:r>
              <a:rPr lang="zh-CN" altLang="en-US" b="1" i="1" u="sng" dirty="0">
                <a:solidFill>
                  <a:srgbClr val="0070C0"/>
                </a:solidFill>
              </a:rPr>
              <a:t>有关</a:t>
            </a:r>
            <a:r>
              <a:rPr lang="zh-CN" altLang="en-US" b="1" dirty="0">
                <a:solidFill>
                  <a:srgbClr val="002060"/>
                </a:solidFill>
              </a:rPr>
              <a:t>，平均时间复杂</a:t>
            </a:r>
            <a:r>
              <a:rPr lang="zh-CN" altLang="en-US" b="1" dirty="0" smtClean="0">
                <a:solidFill>
                  <a:srgbClr val="002060"/>
                </a:solidFill>
              </a:rPr>
              <a:t>度</a:t>
            </a:r>
            <a:r>
              <a:rPr lang="en-US" altLang="zh-CN" b="1" dirty="0" smtClean="0">
                <a:solidFill>
                  <a:srgbClr val="002060"/>
                </a:solidFill>
              </a:rPr>
              <a:t>: </a:t>
            </a:r>
            <a:r>
              <a:rPr lang="en-US" altLang="zh-CN" b="1" i="1" dirty="0" smtClean="0">
                <a:solidFill>
                  <a:srgbClr val="7030A0"/>
                </a:solidFill>
              </a:rPr>
              <a:t>O(n</a:t>
            </a:r>
            <a:r>
              <a:rPr lang="en-US" altLang="zh-CN" b="1" i="1" dirty="0">
                <a:solidFill>
                  <a:srgbClr val="7030A0"/>
                </a:solidFill>
              </a:rPr>
              <a:t>)</a:t>
            </a:r>
            <a:r>
              <a:rPr lang="zh-CN" altLang="en-US" b="1" dirty="0" smtClean="0">
                <a:solidFill>
                  <a:srgbClr val="002060"/>
                </a:solidFill>
              </a:rPr>
              <a:t>。</a:t>
            </a:r>
            <a:endParaRPr lang="en-US" altLang="zh-CN" b="1" dirty="0">
              <a:solidFill>
                <a:srgbClr val="00206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7559" name="TextBox2" r:id="rId2" imgW="7772400" imgH="2390760"/>
        </mc:Choice>
        <mc:Fallback>
          <p:control name="TextBox2" r:id="rId2" imgW="7772400" imgH="2390760">
            <p:pic>
              <p:nvPicPr>
                <p:cNvPr id="4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066800" y="3690937"/>
                  <a:ext cx="7772400" cy="23886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ea"/>
              <a:buAutoNum type="circleNumDbPlain" startAt="3"/>
              <a:defRPr/>
            </a:pPr>
            <a:r>
              <a:rPr lang="zh-CN" altLang="en-US" sz="2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zh-CN" altLang="en-US" sz="2600" dirty="0" smtClean="0"/>
              <a:t>链表的</a:t>
            </a:r>
            <a:r>
              <a:rPr lang="zh-CN" altLang="en-US" sz="2600" b="1" dirty="0" smtClean="0">
                <a:solidFill>
                  <a:srgbClr val="7030A0"/>
                </a:solidFill>
              </a:rPr>
              <a:t>插入</a:t>
            </a:r>
            <a:r>
              <a:rPr lang="zh-CN" altLang="en-US" sz="2600" dirty="0" smtClean="0">
                <a:sym typeface="Wingdings 2" panose="05020102010507070707" pitchFamily="18" charset="2"/>
              </a:rPr>
              <a:t> </a:t>
            </a:r>
            <a:endParaRPr lang="en-US" altLang="zh-CN" sz="24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400" dirty="0"/>
              <a:t>插入</a:t>
            </a:r>
            <a:r>
              <a:rPr lang="zh-CN" altLang="en-US" sz="2400" dirty="0" smtClean="0"/>
              <a:t>运算</a:t>
            </a:r>
            <a:r>
              <a:rPr lang="zh-CN" altLang="en-US" sz="2400" dirty="0"/>
              <a:t>：</a:t>
            </a:r>
            <a:r>
              <a:rPr lang="zh-CN" altLang="en-US" sz="2000" dirty="0" smtClean="0"/>
              <a:t>是</a:t>
            </a:r>
            <a:r>
              <a:rPr lang="zh-CN" altLang="en-US" sz="2000" dirty="0"/>
              <a:t>将</a:t>
            </a:r>
            <a:r>
              <a:rPr lang="zh-CN" altLang="en-US" sz="2000" b="1" dirty="0"/>
              <a:t>值为</a:t>
            </a:r>
            <a:r>
              <a:rPr lang="en-US" altLang="zh-CN" sz="2000" b="1" i="1" dirty="0">
                <a:solidFill>
                  <a:srgbClr val="FF0000"/>
                </a:solidFill>
              </a:rPr>
              <a:t>e</a:t>
            </a:r>
            <a:r>
              <a:rPr lang="zh-CN" altLang="en-US" sz="2000" b="1" dirty="0"/>
              <a:t>的</a:t>
            </a:r>
            <a:r>
              <a:rPr lang="zh-CN" altLang="en-US" sz="2000" b="1" u="sng" dirty="0"/>
              <a:t>新</a:t>
            </a:r>
            <a:r>
              <a:rPr lang="zh-CN" altLang="en-US" sz="2000" b="1" u="sng" dirty="0" smtClean="0"/>
              <a:t>结点</a:t>
            </a:r>
            <a:r>
              <a:rPr lang="en-US" altLang="zh-CN" sz="2000" b="1" i="1" u="sng" dirty="0" smtClean="0">
                <a:solidFill>
                  <a:srgbClr val="0000CC"/>
                </a:solidFill>
              </a:rPr>
              <a:t>q</a:t>
            </a:r>
            <a:r>
              <a:rPr lang="zh-CN" altLang="en-US" sz="2000" dirty="0" smtClean="0"/>
              <a:t>插入</a:t>
            </a:r>
            <a:r>
              <a:rPr lang="zh-CN" altLang="en-US" sz="2000" dirty="0"/>
              <a:t>到表的</a:t>
            </a:r>
            <a:r>
              <a:rPr lang="zh-CN" altLang="en-US" sz="2000" dirty="0" smtClean="0"/>
              <a:t>第</a:t>
            </a:r>
            <a:r>
              <a:rPr lang="zh-CN" altLang="en-US" sz="2000" i="1" dirty="0" smtClean="0"/>
              <a:t> </a:t>
            </a:r>
            <a:r>
              <a:rPr lang="en-US" altLang="zh-CN" sz="2000" b="1" i="1" dirty="0" err="1" smtClean="0">
                <a:solidFill>
                  <a:srgbClr val="7030A0"/>
                </a:solidFill>
              </a:rPr>
              <a:t>i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结点的位置上，即插入</a:t>
            </a:r>
            <a:r>
              <a:rPr lang="zh-CN" altLang="en-US" sz="2000" dirty="0" smtClean="0"/>
              <a:t>到 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i-1 </a:t>
            </a:r>
            <a:r>
              <a:rPr lang="zh-CN" altLang="en-US" sz="2000" dirty="0" smtClean="0"/>
              <a:t>与 </a:t>
            </a:r>
            <a:r>
              <a:rPr lang="en-US" altLang="zh-CN" sz="2000" dirty="0" err="1" smtClean="0"/>
              <a:t>a</a:t>
            </a:r>
            <a:r>
              <a:rPr lang="en-US" altLang="zh-CN" sz="2000" baseline="-25000" dirty="0" err="1" smtClean="0"/>
              <a:t>i</a:t>
            </a:r>
            <a:r>
              <a:rPr lang="en-US" altLang="zh-CN" sz="2000" baseline="-25000" dirty="0" smtClean="0"/>
              <a:t> </a:t>
            </a:r>
            <a:r>
              <a:rPr lang="zh-CN" altLang="en-US" sz="2000" dirty="0" smtClean="0"/>
              <a:t>之间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400" dirty="0" smtClean="0"/>
              <a:t>因此，</a:t>
            </a:r>
            <a:r>
              <a:rPr lang="zh-CN" altLang="en-US" sz="2400" dirty="0" smtClean="0">
                <a:solidFill>
                  <a:srgbClr val="002060"/>
                </a:solidFill>
              </a:rPr>
              <a:t>首先要找到</a:t>
            </a:r>
            <a:r>
              <a:rPr lang="en-US" altLang="zh-CN" sz="2400" dirty="0" smtClean="0">
                <a:solidFill>
                  <a:srgbClr val="002060"/>
                </a:solidFill>
              </a:rPr>
              <a:t>: </a:t>
            </a:r>
            <a:r>
              <a:rPr lang="en-US" altLang="zh-CN" sz="2400" dirty="0" smtClean="0">
                <a:solidFill>
                  <a:schemeClr val="accent6"/>
                </a:solidFill>
              </a:rPr>
              <a:t>a</a:t>
            </a:r>
            <a:r>
              <a:rPr lang="en-US" altLang="zh-CN" sz="2400" baseline="-25000" dirty="0" smtClean="0">
                <a:solidFill>
                  <a:schemeClr val="accent6"/>
                </a:solidFill>
              </a:rPr>
              <a:t>i-1</a:t>
            </a:r>
            <a:r>
              <a:rPr lang="zh-CN" altLang="en-US" sz="2400" dirty="0">
                <a:solidFill>
                  <a:schemeClr val="accent6"/>
                </a:solidFill>
              </a:rPr>
              <a:t>所在的结点</a:t>
            </a:r>
            <a:r>
              <a:rPr lang="en-US" altLang="zh-CN" sz="2400" i="1" dirty="0">
                <a:solidFill>
                  <a:srgbClr val="FF00FF"/>
                </a:solidFill>
              </a:rPr>
              <a:t>p</a:t>
            </a:r>
            <a:r>
              <a:rPr lang="zh-CN" altLang="en-US" sz="2400" dirty="0"/>
              <a:t>，然后生成一个数据域为</a:t>
            </a:r>
            <a:r>
              <a:rPr lang="en-US" altLang="zh-CN" sz="2400" i="1" dirty="0">
                <a:solidFill>
                  <a:srgbClr val="FF0000"/>
                </a:solidFill>
              </a:rPr>
              <a:t>e</a:t>
            </a:r>
            <a:r>
              <a:rPr lang="zh-CN" altLang="en-US" sz="2400" dirty="0"/>
              <a:t>的</a:t>
            </a:r>
            <a:r>
              <a:rPr lang="zh-CN" altLang="en-US" sz="2400" u="sng" dirty="0"/>
              <a:t>新结点</a:t>
            </a:r>
            <a:r>
              <a:rPr lang="en-US" altLang="zh-CN" sz="2400" i="1" u="sng" dirty="0">
                <a:solidFill>
                  <a:srgbClr val="0000CC"/>
                </a:solidFill>
              </a:rPr>
              <a:t>q</a:t>
            </a:r>
            <a:r>
              <a:rPr lang="zh-CN" altLang="en-US" sz="2400" dirty="0"/>
              <a:t>，</a:t>
            </a:r>
            <a:r>
              <a:rPr lang="en-US" altLang="zh-CN" sz="2400" i="1" dirty="0">
                <a:solidFill>
                  <a:srgbClr val="0000CC"/>
                </a:solidFill>
              </a:rPr>
              <a:t>q</a:t>
            </a:r>
            <a:r>
              <a:rPr lang="zh-CN" altLang="en-US" sz="2400" dirty="0">
                <a:solidFill>
                  <a:schemeClr val="accent6"/>
                </a:solidFill>
              </a:rPr>
              <a:t>结点</a:t>
            </a:r>
            <a:r>
              <a:rPr lang="zh-CN" altLang="en-US" sz="2400" dirty="0" smtClean="0">
                <a:solidFill>
                  <a:schemeClr val="accent6"/>
                </a:solidFill>
              </a:rPr>
              <a:t>作为</a:t>
            </a:r>
            <a:r>
              <a:rPr lang="en-US" altLang="zh-CN" sz="2400" dirty="0" smtClean="0">
                <a:solidFill>
                  <a:schemeClr val="accent6"/>
                </a:solidFill>
              </a:rPr>
              <a:t>: </a:t>
            </a:r>
            <a:r>
              <a:rPr lang="en-US" altLang="zh-CN" sz="2400" i="1" dirty="0" smtClean="0">
                <a:solidFill>
                  <a:srgbClr val="FF00FF"/>
                </a:solidFill>
              </a:rPr>
              <a:t>p</a:t>
            </a:r>
            <a:r>
              <a:rPr lang="zh-CN" altLang="en-US" sz="2400" dirty="0">
                <a:solidFill>
                  <a:schemeClr val="accent6"/>
                </a:solidFill>
              </a:rPr>
              <a:t>的直接后继结点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400" dirty="0" smtClean="0"/>
              <a:t> 插入“</a:t>
            </a:r>
            <a:r>
              <a:rPr lang="zh-CN" altLang="en-US" sz="2400" dirty="0"/>
              <a:t>新结点</a:t>
            </a:r>
            <a:r>
              <a:rPr lang="en-US" altLang="zh-CN" sz="2400" i="1" dirty="0">
                <a:solidFill>
                  <a:srgbClr val="0000CC"/>
                </a:solidFill>
              </a:rPr>
              <a:t>q</a:t>
            </a:r>
            <a:r>
              <a:rPr lang="zh-CN" altLang="en-US" sz="2400" dirty="0" smtClean="0"/>
              <a:t>”的示意图：</a:t>
            </a:r>
            <a:endParaRPr lang="en-US" altLang="zh-CN" sz="24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836859" y="4716783"/>
            <a:ext cx="2977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555731" y="5916083"/>
            <a:ext cx="128240" cy="408517"/>
            <a:chOff x="4113654" y="2111060"/>
            <a:chExt cx="128240" cy="408517"/>
          </a:xfrm>
        </p:grpSpPr>
        <p:sp>
          <p:nvSpPr>
            <p:cNvPr id="10" name="矩形 9"/>
            <p:cNvSpPr/>
            <p:nvPr/>
          </p:nvSpPr>
          <p:spPr>
            <a:xfrm>
              <a:off x="4113654" y="2242578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i="1" dirty="0" smtClean="0">
                  <a:solidFill>
                    <a:srgbClr val="0000CC"/>
                  </a:solidFill>
                </a:rPr>
                <a:t>q</a:t>
              </a:r>
              <a:endParaRPr lang="zh-CN" altLang="en-US" i="1" dirty="0">
                <a:solidFill>
                  <a:srgbClr val="0000CC"/>
                </a:solidFill>
              </a:endParaRPr>
            </a:p>
          </p:txBody>
        </p:sp>
        <p:sp>
          <p:nvSpPr>
            <p:cNvPr id="11" name="Line 63"/>
            <p:cNvSpPr>
              <a:spLocks noChangeShapeType="1"/>
            </p:cNvSpPr>
            <p:nvPr/>
          </p:nvSpPr>
          <p:spPr bwMode="auto">
            <a:xfrm flipV="1">
              <a:off x="4156519" y="2111060"/>
              <a:ext cx="0" cy="197653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28334"/>
              </p:ext>
            </p:extLst>
          </p:nvPr>
        </p:nvGraphicFramePr>
        <p:xfrm>
          <a:off x="1603979" y="4533903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2137379" y="4602483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2289779" y="471678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1807121" y="4120882"/>
            <a:ext cx="128240" cy="414159"/>
            <a:chOff x="4162552" y="2324093"/>
            <a:chExt cx="128240" cy="414159"/>
          </a:xfrm>
        </p:grpSpPr>
        <p:sp>
          <p:nvSpPr>
            <p:cNvPr id="19" name="矩形 18"/>
            <p:cNvSpPr/>
            <p:nvPr/>
          </p:nvSpPr>
          <p:spPr>
            <a:xfrm>
              <a:off x="4162552" y="2324093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20" name="Line 63"/>
            <p:cNvSpPr>
              <a:spLocks noChangeShapeType="1"/>
            </p:cNvSpPr>
            <p:nvPr/>
          </p:nvSpPr>
          <p:spPr bwMode="auto">
            <a:xfrm>
              <a:off x="4206108" y="2572198"/>
              <a:ext cx="0" cy="1660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313373"/>
              </p:ext>
            </p:extLst>
          </p:nvPr>
        </p:nvGraphicFramePr>
        <p:xfrm>
          <a:off x="2666587" y="4533903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en-US" altLang="zh-CN" b="0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3199987" y="4602483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352387" y="4716783"/>
            <a:ext cx="31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3595594" y="4590093"/>
            <a:ext cx="521141" cy="25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11285"/>
              </p:ext>
            </p:extLst>
          </p:nvPr>
        </p:nvGraphicFramePr>
        <p:xfrm>
          <a:off x="5365632" y="5560559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5899032" y="5629139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217191"/>
              </p:ext>
            </p:extLst>
          </p:nvPr>
        </p:nvGraphicFramePr>
        <p:xfrm>
          <a:off x="7134570" y="4533903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en-US" altLang="zh-CN" b="0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7667970" y="4602483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28" idx="3"/>
            <a:endCxn id="41" idx="1"/>
          </p:cNvCxnSpPr>
          <p:nvPr/>
        </p:nvCxnSpPr>
        <p:spPr>
          <a:xfrm>
            <a:off x="7820370" y="4716783"/>
            <a:ext cx="304800" cy="5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438994" y="555406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911600" y="5546751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 smtClean="0"/>
              <a:t>待插入结点</a:t>
            </a:r>
            <a:r>
              <a:rPr lang="en-US" altLang="zh-CN" i="1" dirty="0" smtClean="0">
                <a:solidFill>
                  <a:srgbClr val="0000CC"/>
                </a:solidFill>
              </a:rPr>
              <a:t>q</a:t>
            </a:r>
            <a:endParaRPr lang="zh-CN" altLang="en-US" i="1" dirty="0">
              <a:solidFill>
                <a:srgbClr val="0000CC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996687" y="4716783"/>
            <a:ext cx="461949" cy="846951"/>
            <a:chOff x="7243192" y="1845596"/>
            <a:chExt cx="461949" cy="846951"/>
          </a:xfrm>
        </p:grpSpPr>
        <p:cxnSp>
          <p:nvCxnSpPr>
            <p:cNvPr id="33" name="直接箭头连接符 32"/>
            <p:cNvCxnSpPr/>
            <p:nvPr/>
          </p:nvCxnSpPr>
          <p:spPr>
            <a:xfrm>
              <a:off x="7705141" y="2300212"/>
              <a:ext cx="0" cy="39233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243192" y="1845596"/>
              <a:ext cx="224408" cy="286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7467600" y="1848456"/>
              <a:ext cx="0" cy="4557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7467601" y="2304180"/>
              <a:ext cx="23309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5760171" y="4898067"/>
            <a:ext cx="215061" cy="725881"/>
            <a:chOff x="6235389" y="1662716"/>
            <a:chExt cx="215061" cy="725881"/>
          </a:xfrm>
        </p:grpSpPr>
        <p:cxnSp>
          <p:nvCxnSpPr>
            <p:cNvPr id="38" name="直接箭头连接符 37"/>
            <p:cNvCxnSpPr/>
            <p:nvPr/>
          </p:nvCxnSpPr>
          <p:spPr>
            <a:xfrm flipH="1" flipV="1">
              <a:off x="6235389" y="1662716"/>
              <a:ext cx="11024" cy="2773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6246414" y="1936444"/>
              <a:ext cx="20403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V="1">
              <a:off x="6450450" y="1932873"/>
              <a:ext cx="0" cy="4557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/>
          <p:cNvSpPr/>
          <p:nvPr/>
        </p:nvSpPr>
        <p:spPr>
          <a:xfrm>
            <a:off x="8125170" y="4614233"/>
            <a:ext cx="51036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400" dirty="0" smtClean="0"/>
              <a:t>NULL</a:t>
            </a:r>
            <a:endParaRPr lang="zh-CN" altLang="en-US" sz="1400" dirty="0">
              <a:solidFill>
                <a:srgbClr val="0000CC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09102" y="50493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MingLiU" panose="02020509000000000000" pitchFamily="49" charset="-120"/>
                <a:ea typeface="MingLiU" panose="02020509000000000000" pitchFamily="49" charset="-120"/>
              </a:rPr>
              <a:t>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65275" y="5076769"/>
            <a:ext cx="413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MingLiU" panose="02020509000000000000" pitchFamily="49" charset="-120"/>
                <a:ea typeface="MingLiU" panose="02020509000000000000" pitchFamily="49" charset="-120"/>
                <a:sym typeface="Wingdings 2" panose="05020102010507070707" pitchFamily="18" charset="2"/>
              </a:rPr>
              <a:t>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324220"/>
              </p:ext>
            </p:extLst>
          </p:nvPr>
        </p:nvGraphicFramePr>
        <p:xfrm>
          <a:off x="5415427" y="4533903"/>
          <a:ext cx="84948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6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en-US" altLang="zh-CN" b="0" baseline="-25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矩形 54"/>
          <p:cNvSpPr/>
          <p:nvPr/>
        </p:nvSpPr>
        <p:spPr>
          <a:xfrm>
            <a:off x="6036308" y="4602483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6188708" y="4716384"/>
            <a:ext cx="319356" cy="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301282"/>
              </p:ext>
            </p:extLst>
          </p:nvPr>
        </p:nvGraphicFramePr>
        <p:xfrm>
          <a:off x="4261119" y="4533903"/>
          <a:ext cx="84428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7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en-US" altLang="zh-CN" b="0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i-1</a:t>
                      </a:r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矩形 57"/>
          <p:cNvSpPr/>
          <p:nvPr/>
        </p:nvSpPr>
        <p:spPr>
          <a:xfrm>
            <a:off x="4876800" y="4602483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58" idx="3"/>
            <a:endCxn id="54" idx="1"/>
          </p:cNvCxnSpPr>
          <p:nvPr/>
        </p:nvCxnSpPr>
        <p:spPr>
          <a:xfrm>
            <a:off x="5029200" y="4716783"/>
            <a:ext cx="386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57" idx="1"/>
          </p:cNvCxnSpPr>
          <p:nvPr/>
        </p:nvCxnSpPr>
        <p:spPr>
          <a:xfrm>
            <a:off x="4038600" y="4716783"/>
            <a:ext cx="2225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19"/>
          <p:cNvSpPr>
            <a:spLocks noChangeArrowheads="1"/>
          </p:cNvSpPr>
          <p:nvPr/>
        </p:nvSpPr>
        <p:spPr bwMode="auto">
          <a:xfrm>
            <a:off x="6508064" y="4590093"/>
            <a:ext cx="377725" cy="25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4446157" y="4062261"/>
            <a:ext cx="128240" cy="471642"/>
            <a:chOff x="4142232" y="2295922"/>
            <a:chExt cx="128240" cy="471642"/>
          </a:xfrm>
        </p:grpSpPr>
        <p:sp>
          <p:nvSpPr>
            <p:cNvPr id="75" name="矩形 74"/>
            <p:cNvSpPr/>
            <p:nvPr/>
          </p:nvSpPr>
          <p:spPr>
            <a:xfrm>
              <a:off x="4142232" y="2295922"/>
              <a:ext cx="128240" cy="276999"/>
            </a:xfrm>
            <a:prstGeom prst="rect">
              <a:avLst/>
            </a:prstGeom>
            <a:ln>
              <a:solidFill>
                <a:srgbClr val="FF00FF"/>
              </a:solidFill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i="1" dirty="0" smtClean="0">
                  <a:solidFill>
                    <a:srgbClr val="FF00FF"/>
                  </a:solidFill>
                </a:rPr>
                <a:t>p</a:t>
              </a:r>
              <a:endParaRPr lang="zh-CN" altLang="en-US" i="1" dirty="0">
                <a:solidFill>
                  <a:srgbClr val="FF00FF"/>
                </a:solidFill>
              </a:endParaRPr>
            </a:p>
          </p:txBody>
        </p:sp>
        <p:sp>
          <p:nvSpPr>
            <p:cNvPr id="76" name="Line 63"/>
            <p:cNvSpPr>
              <a:spLocks noChangeShapeType="1"/>
            </p:cNvSpPr>
            <p:nvPr/>
          </p:nvSpPr>
          <p:spPr bwMode="auto">
            <a:xfrm>
              <a:off x="4206108" y="2584905"/>
              <a:ext cx="0" cy="182659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4" grpId="0"/>
      <p:bldP spid="26" grpId="0" animBg="1"/>
      <p:bldP spid="28" grpId="0" animBg="1"/>
      <p:bldP spid="30" grpId="0"/>
      <p:bldP spid="31" grpId="0"/>
      <p:bldP spid="41" grpId="0"/>
      <p:bldP spid="42" grpId="0"/>
      <p:bldP spid="43" grpId="0"/>
      <p:bldP spid="55" grpId="0" animBg="1"/>
      <p:bldP spid="58" grpId="0" animBg="1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线性表</a:t>
            </a:r>
            <a:r>
              <a:rPr lang="en-US" altLang="zh-CN" smtClean="0"/>
              <a:t>(Linear List) 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81075"/>
            <a:ext cx="8763000" cy="5419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dirty="0" smtClean="0"/>
              <a:t>线性结构</a:t>
            </a:r>
            <a:r>
              <a:rPr lang="zh-CN" altLang="en-US" sz="2400" dirty="0" smtClean="0"/>
              <a:t>是</a:t>
            </a:r>
            <a:r>
              <a:rPr lang="zh-CN" altLang="en-US" sz="2400" i="1" u="sng" dirty="0" smtClean="0"/>
              <a:t>最常用、最简单</a:t>
            </a:r>
            <a:r>
              <a:rPr lang="zh-CN" altLang="en-US" sz="2400" u="sng" dirty="0" smtClean="0"/>
              <a:t>的一种数据结构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 eaLnBrk="1" hangingPunct="1">
              <a:spcBef>
                <a:spcPts val="900"/>
              </a:spcBef>
              <a:defRPr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其中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线性表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(Linear List)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是</a:t>
            </a:r>
            <a:r>
              <a:rPr lang="zh-CN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一</a:t>
            </a:r>
            <a:r>
              <a:rPr lang="zh-CN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种“典型的”</a:t>
            </a:r>
            <a:r>
              <a:rPr lang="zh-CN" altLang="en-US" sz="20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线性结构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</a:p>
          <a:p>
            <a:pPr eaLnBrk="1" hangingPunct="1">
              <a:spcBef>
                <a:spcPts val="900"/>
              </a:spcBef>
              <a:defRPr/>
            </a:pP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线性表</a:t>
            </a:r>
            <a:r>
              <a:rPr lang="zh-CN" altLang="en-US" sz="2400" dirty="0" smtClean="0"/>
              <a:t>的</a:t>
            </a:r>
            <a:r>
              <a:rPr lang="zh-CN" altLang="en-US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逻辑结构 </a:t>
            </a:r>
            <a:r>
              <a:rPr lang="zh-CN" altLang="en-US" sz="2400" dirty="0" smtClean="0"/>
              <a:t>及其</a:t>
            </a:r>
            <a:r>
              <a:rPr lang="zh-CN" altLang="en-US" sz="2400" b="1" i="1" dirty="0" smtClean="0"/>
              <a:t>定义：</a:t>
            </a:r>
            <a:endParaRPr lang="en-US" altLang="zh-CN" sz="2400" b="1" i="1" dirty="0" smtClean="0"/>
          </a:p>
          <a:p>
            <a:pPr lvl="1" eaLnBrk="1" hangingPunct="1">
              <a:defRPr/>
            </a:pP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是由</a:t>
            </a:r>
            <a:r>
              <a:rPr lang="en-US" altLang="zh-CN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(n≧0)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个数据元素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结点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): a</a:t>
            </a:r>
            <a:r>
              <a:rPr lang="en-US" altLang="zh-CN" sz="2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,a</a:t>
            </a:r>
            <a:r>
              <a:rPr lang="en-US" altLang="zh-CN" sz="2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,…a</a:t>
            </a:r>
            <a:r>
              <a:rPr lang="en-US" altLang="zh-CN" sz="2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 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组成的有限序列</a:t>
            </a:r>
            <a:r>
              <a:rPr lang="zh-CN" altLang="en-US" sz="2200" dirty="0" smtClean="0"/>
              <a:t>。</a:t>
            </a:r>
            <a:endParaRPr lang="en-US" altLang="zh-CN" sz="2200" dirty="0" smtClean="0">
              <a:latin typeface="微软雅黑" panose="020B0503020204020204" pitchFamily="34" charset="-122"/>
            </a:endParaRPr>
          </a:p>
          <a:p>
            <a:pPr lvl="2" eaLnBrk="1" hangingPunct="1">
              <a:spcBef>
                <a:spcPts val="600"/>
              </a:spcBef>
              <a:defRPr/>
            </a:pPr>
            <a:r>
              <a:rPr lang="zh-CN" altLang="en-US" sz="2000" dirty="0" smtClean="0"/>
              <a:t>该序列中的</a:t>
            </a:r>
            <a:r>
              <a:rPr lang="zh-CN" altLang="en-US" sz="2000" u="sng" dirty="0" smtClean="0"/>
              <a:t>所有结点具有</a:t>
            </a:r>
            <a:r>
              <a:rPr lang="zh-CN" altLang="en-US" sz="2000" u="sng" dirty="0" smtClean="0">
                <a:solidFill>
                  <a:srgbClr val="7030A0"/>
                </a:solidFill>
              </a:rPr>
              <a:t>相同的</a:t>
            </a:r>
            <a:r>
              <a:rPr lang="zh-CN" altLang="en-US" sz="2000" u="sng" dirty="0" smtClean="0"/>
              <a:t>数据类型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 eaLnBrk="1" hangingPunct="1">
              <a:spcBef>
                <a:spcPts val="600"/>
              </a:spcBef>
              <a:defRPr/>
            </a:pPr>
            <a:r>
              <a:rPr lang="zh-CN" altLang="en-US" sz="2000" dirty="0" smtClean="0"/>
              <a:t>其中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数据元素的个数</a:t>
            </a:r>
            <a:r>
              <a:rPr lang="en-US" altLang="zh-CN" sz="2000" i="1" dirty="0" smtClean="0"/>
              <a:t>n </a:t>
            </a:r>
            <a:r>
              <a:rPr lang="zh-CN" altLang="en-US" sz="2000" dirty="0" smtClean="0"/>
              <a:t>称为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线性表</a:t>
            </a:r>
            <a:r>
              <a:rPr lang="zh-CN" altLang="en-US" sz="1100" b="1" dirty="0" smtClean="0">
                <a:solidFill>
                  <a:srgbClr val="0070C0"/>
                </a:solidFill>
              </a:rPr>
              <a:t>的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长度</a:t>
            </a:r>
            <a:r>
              <a:rPr lang="zh-CN" altLang="en-US" sz="2000" dirty="0" smtClean="0"/>
              <a:t>。</a:t>
            </a:r>
          </a:p>
          <a:p>
            <a:pPr lvl="3" eaLnBrk="1" hangingPunct="1">
              <a:spcBef>
                <a:spcPts val="600"/>
              </a:spcBef>
              <a:defRPr/>
            </a:pPr>
            <a:r>
              <a:rPr lang="zh-CN" altLang="en-US" sz="1800" dirty="0" smtClean="0"/>
              <a:t>当</a:t>
            </a:r>
            <a:r>
              <a:rPr lang="en-US" altLang="zh-CN" sz="1800" dirty="0" smtClean="0"/>
              <a:t>n=0</a:t>
            </a:r>
            <a:r>
              <a:rPr lang="zh-CN" altLang="en-US" sz="1800" dirty="0" smtClean="0"/>
              <a:t>时，称为 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空表</a:t>
            </a:r>
            <a:r>
              <a:rPr lang="zh-CN" altLang="en-US" sz="1800" dirty="0" smtClean="0"/>
              <a:t>。 </a:t>
            </a:r>
          </a:p>
          <a:p>
            <a:pPr lvl="3" eaLnBrk="1" hangingPunct="1">
              <a:spcBef>
                <a:spcPts val="600"/>
              </a:spcBef>
              <a:defRPr/>
            </a:pPr>
            <a:r>
              <a:rPr lang="zh-CN" altLang="en-US" sz="1800" dirty="0" smtClean="0"/>
              <a:t>当</a:t>
            </a:r>
            <a:r>
              <a:rPr lang="en-US" altLang="zh-CN" sz="1800" dirty="0" smtClean="0"/>
              <a:t>n&gt;0</a:t>
            </a:r>
            <a:r>
              <a:rPr lang="zh-CN" altLang="en-US" sz="1800" dirty="0" smtClean="0"/>
              <a:t>时，称</a:t>
            </a:r>
            <a:r>
              <a:rPr lang="zh-CN" altLang="en-US" sz="1800" b="1" i="1" dirty="0" smtClean="0">
                <a:solidFill>
                  <a:srgbClr val="0070C0"/>
                </a:solidFill>
              </a:rPr>
              <a:t>非空</a:t>
            </a:r>
            <a:r>
              <a:rPr lang="zh-CN" altLang="en-US" sz="1200" b="1" dirty="0" smtClean="0">
                <a:solidFill>
                  <a:srgbClr val="0070C0"/>
                </a:solidFill>
              </a:rPr>
              <a:t>的</a:t>
            </a:r>
            <a:r>
              <a:rPr lang="zh-CN" altLang="en-US" sz="1800" b="1" dirty="0" smtClean="0">
                <a:solidFill>
                  <a:srgbClr val="0070C0"/>
                </a:solidFill>
              </a:rPr>
              <a:t>线性表</a:t>
            </a:r>
            <a:r>
              <a:rPr lang="en-US" altLang="zh-CN" sz="1800" dirty="0" smtClean="0">
                <a:solidFill>
                  <a:srgbClr val="002060"/>
                </a:solidFill>
              </a:rPr>
              <a:t>, </a:t>
            </a:r>
            <a:r>
              <a:rPr lang="zh-CN" altLang="en-US" sz="1800" dirty="0" smtClean="0"/>
              <a:t>记作</a:t>
            </a:r>
            <a:r>
              <a:rPr lang="en-US" altLang="zh-CN" sz="1800" dirty="0" smtClean="0"/>
              <a:t>: </a:t>
            </a:r>
            <a:r>
              <a:rPr lang="en-US" altLang="zh-CN" sz="1800" b="1" i="1" dirty="0" smtClean="0"/>
              <a:t>L</a:t>
            </a:r>
            <a:r>
              <a:rPr lang="en-US" altLang="zh-CN" sz="1800" dirty="0" smtClean="0"/>
              <a:t>=(a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, a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, …, </a:t>
            </a:r>
            <a:r>
              <a:rPr lang="en-US" altLang="zh-CN" sz="1800" dirty="0" err="1" smtClean="0"/>
              <a:t>a</a:t>
            </a:r>
            <a:r>
              <a:rPr lang="en-US" altLang="zh-CN" sz="1800" baseline="-25000" dirty="0" err="1" smtClean="0"/>
              <a:t>i</a:t>
            </a:r>
            <a:r>
              <a:rPr lang="en-US" altLang="zh-CN" sz="1800" dirty="0" smtClean="0"/>
              <a:t>, …, a</a:t>
            </a:r>
            <a:r>
              <a:rPr lang="en-US" altLang="zh-CN" sz="1800" baseline="-25000" dirty="0" smtClean="0"/>
              <a:t>n</a:t>
            </a:r>
            <a:r>
              <a:rPr lang="en-US" altLang="zh-CN" sz="1800" dirty="0" smtClean="0"/>
              <a:t>)         </a:t>
            </a:r>
          </a:p>
          <a:p>
            <a:pPr lvl="2" eaLnBrk="1" hangingPunct="1">
              <a:spcBef>
                <a:spcPts val="600"/>
              </a:spcBef>
              <a:defRPr/>
            </a:pP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1</a:t>
            </a:r>
            <a:r>
              <a:rPr lang="zh-CN" altLang="en-US" sz="2000" dirty="0" smtClean="0"/>
              <a:t>称为线性表的</a:t>
            </a:r>
            <a:r>
              <a:rPr lang="zh-CN" altLang="en-US" sz="2000" dirty="0" smtClean="0">
                <a:solidFill>
                  <a:srgbClr val="0070C0"/>
                </a:solidFill>
              </a:rPr>
              <a:t>第一个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(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首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)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结点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</a:t>
            </a:r>
            <a:r>
              <a:rPr lang="en-US" altLang="zh-CN" sz="2000" baseline="-25000" dirty="0" smtClean="0"/>
              <a:t>n</a:t>
            </a:r>
            <a:r>
              <a:rPr lang="zh-CN" altLang="en-US" sz="2000" dirty="0" smtClean="0"/>
              <a:t>称为线性表的</a:t>
            </a:r>
            <a:r>
              <a:rPr lang="zh-CN" altLang="en-US" sz="2000" dirty="0" smtClean="0">
                <a:solidFill>
                  <a:srgbClr val="0070C0"/>
                </a:solidFill>
              </a:rPr>
              <a:t>最后一个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(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尾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)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结点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 eaLnBrk="1" hangingPunct="1">
              <a:spcBef>
                <a:spcPts val="600"/>
              </a:spcBef>
              <a:defRPr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a</a:t>
            </a:r>
            <a:r>
              <a:rPr lang="en-US" altLang="zh-CN" sz="2000" baseline="-25000" dirty="0" smtClean="0">
                <a:latin typeface="微软雅黑" panose="020B0503020204020204" pitchFamily="34" charset="-122"/>
              </a:rPr>
              <a:t>1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, a</a:t>
            </a:r>
            <a:r>
              <a:rPr lang="en-US" altLang="zh-CN" sz="2000" baseline="-25000" dirty="0" smtClean="0">
                <a:latin typeface="微软雅黑" panose="020B0503020204020204" pitchFamily="34" charset="-122"/>
              </a:rPr>
              <a:t>2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,…a</a:t>
            </a:r>
            <a:r>
              <a:rPr lang="en-US" altLang="zh-CN" sz="2000" baseline="-25000" dirty="0" smtClean="0">
                <a:latin typeface="微软雅黑" panose="020B0503020204020204" pitchFamily="34" charset="-122"/>
              </a:rPr>
              <a:t>i-1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都是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a</a:t>
            </a:r>
            <a:r>
              <a:rPr lang="en-US" altLang="zh-CN" sz="2000" baseline="-25000" dirty="0" err="1" smtClean="0">
                <a:latin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(2</a:t>
            </a:r>
            <a:r>
              <a:rPr lang="en-US" altLang="zh-CN" sz="2000" dirty="0" smtClean="0">
                <a:latin typeface="微软雅黑" panose="020B0503020204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≦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微软雅黑" panose="020B0503020204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≦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n)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前驱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，其中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a</a:t>
            </a:r>
            <a:r>
              <a:rPr lang="en-US" altLang="zh-CN" sz="2000" baseline="-25000" dirty="0" smtClean="0">
                <a:latin typeface="微软雅黑" panose="020B0503020204020204" pitchFamily="34" charset="-122"/>
              </a:rPr>
              <a:t>i-1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是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a</a:t>
            </a:r>
            <a:r>
              <a:rPr lang="en-US" altLang="zh-CN" sz="2000" baseline="-25000" dirty="0" err="1" smtClean="0">
                <a:latin typeface="微软雅黑" panose="020B0503020204020204" pitchFamily="34" charset="-122"/>
              </a:rPr>
              <a:t>i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直接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前驱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;</a:t>
            </a:r>
          </a:p>
          <a:p>
            <a:pPr lvl="2" eaLnBrk="1" hangingPunct="1">
              <a:spcBef>
                <a:spcPts val="600"/>
              </a:spcBef>
              <a:defRPr/>
            </a:pPr>
            <a:r>
              <a:rPr lang="en-US" altLang="zh-CN" sz="2000" dirty="0" smtClean="0">
                <a:latin typeface="微软雅黑" panose="020B0503020204020204" pitchFamily="34" charset="-122"/>
              </a:rPr>
              <a:t>a</a:t>
            </a:r>
            <a:r>
              <a:rPr lang="en-US" altLang="zh-CN" sz="2000" baseline="-25000" dirty="0" smtClean="0">
                <a:latin typeface="微软雅黑" panose="020B0503020204020204" pitchFamily="34" charset="-122"/>
              </a:rPr>
              <a:t>i+1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, a</a:t>
            </a:r>
            <a:r>
              <a:rPr lang="en-US" altLang="zh-CN" sz="2000" baseline="-25000" dirty="0" smtClean="0">
                <a:latin typeface="微软雅黑" panose="020B0503020204020204" pitchFamily="34" charset="-122"/>
              </a:rPr>
              <a:t>i+2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,…a</a:t>
            </a:r>
            <a:r>
              <a:rPr lang="en-US" altLang="zh-CN" sz="2000" baseline="-25000" dirty="0" smtClean="0">
                <a:latin typeface="微软雅黑" panose="020B0503020204020204" pitchFamily="34" charset="-122"/>
              </a:rPr>
              <a:t>n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都是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a</a:t>
            </a:r>
            <a:r>
              <a:rPr lang="en-US" altLang="zh-CN" sz="2000" baseline="-25000" dirty="0" err="1" smtClean="0">
                <a:latin typeface="微软雅黑" panose="020B0503020204020204" pitchFamily="34" charset="-122"/>
              </a:rPr>
              <a:t>i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(1</a:t>
            </a:r>
            <a:r>
              <a:rPr lang="en-US" altLang="zh-CN" sz="2000" dirty="0" smtClean="0">
                <a:latin typeface="微软雅黑" panose="020B0503020204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≦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i </a:t>
            </a:r>
            <a:r>
              <a:rPr lang="en-US" altLang="zh-CN" sz="2000" dirty="0" smtClean="0">
                <a:latin typeface="微软雅黑" panose="020B0503020204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≦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n-1)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后继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，其中</a:t>
            </a:r>
            <a:r>
              <a:rPr lang="en-US" altLang="zh-CN" sz="2000" dirty="0" smtClean="0">
                <a:latin typeface="微软雅黑" panose="020B0503020204020204" pitchFamily="34" charset="-122"/>
              </a:rPr>
              <a:t>a</a:t>
            </a:r>
            <a:r>
              <a:rPr lang="en-US" altLang="zh-CN" sz="2000" baseline="-25000" dirty="0" smtClean="0">
                <a:latin typeface="微软雅黑" panose="020B0503020204020204" pitchFamily="34" charset="-122"/>
              </a:rPr>
              <a:t>i+1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是</a:t>
            </a:r>
            <a:r>
              <a:rPr lang="en-US" altLang="zh-CN" sz="2000" dirty="0" err="1" smtClean="0">
                <a:latin typeface="微软雅黑" panose="020B0503020204020204" pitchFamily="34" charset="-122"/>
              </a:rPr>
              <a:t>a</a:t>
            </a:r>
            <a:r>
              <a:rPr lang="en-US" altLang="zh-CN" sz="2000" baseline="-25000" dirty="0" err="1" smtClean="0">
                <a:latin typeface="微软雅黑" panose="020B0503020204020204" pitchFamily="34" charset="-122"/>
              </a:rPr>
              <a:t>i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</a:rPr>
              <a:t>直接</a:t>
            </a:r>
            <a:r>
              <a:rPr lang="zh-CN" altLang="en-US" sz="2000" b="1" dirty="0" smtClean="0">
                <a:solidFill>
                  <a:srgbClr val="0070C0"/>
                </a:solidFill>
                <a:latin typeface="微软雅黑" panose="020B0503020204020204" pitchFamily="34" charset="-122"/>
              </a:rPr>
              <a:t>后继</a:t>
            </a:r>
            <a:r>
              <a:rPr lang="zh-CN" altLang="en-US" sz="2000" dirty="0" smtClean="0">
                <a:latin typeface="微软雅黑" panose="020B0503020204020204" pitchFamily="34" charset="-122"/>
              </a:rPr>
              <a:t>。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ea"/>
              <a:buAutoNum type="circleNumDbPlain" startAt="3"/>
              <a:defRPr/>
            </a:pPr>
            <a:r>
              <a:rPr lang="zh-CN" altLang="en-US" sz="2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zh-CN" altLang="en-US" sz="2600" dirty="0" smtClean="0"/>
              <a:t>链表的</a:t>
            </a:r>
            <a:r>
              <a:rPr lang="zh-CN" altLang="en-US" sz="2600" b="1" dirty="0" smtClean="0">
                <a:solidFill>
                  <a:srgbClr val="7030A0"/>
                </a:solidFill>
              </a:rPr>
              <a:t>插入</a:t>
            </a:r>
            <a:r>
              <a:rPr lang="zh-CN" altLang="en-US" sz="2600" dirty="0" smtClean="0">
                <a:sym typeface="Wingdings 2" panose="05020102010507070707" pitchFamily="18" charset="2"/>
              </a:rPr>
              <a:t> </a:t>
            </a:r>
            <a:r>
              <a:rPr lang="en-US" altLang="zh-CN" sz="1800" dirty="0" smtClean="0">
                <a:sym typeface="Wingdings 2" panose="05020102010507070707" pitchFamily="18" charset="2"/>
              </a:rPr>
              <a:t>——</a:t>
            </a:r>
            <a:r>
              <a:rPr lang="zh-CN" altLang="en-US" sz="1800" b="1" dirty="0" smtClean="0">
                <a:solidFill>
                  <a:srgbClr val="00B0F0"/>
                </a:solidFill>
                <a:sym typeface="Wingdings 2" panose="05020102010507070707" pitchFamily="18" charset="2"/>
              </a:rPr>
              <a:t>伪代码</a:t>
            </a:r>
            <a:endParaRPr lang="en-US" altLang="zh-CN" sz="2400" b="1" dirty="0" smtClean="0">
              <a:solidFill>
                <a:srgbClr val="00B0F0"/>
              </a:solidFill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3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3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3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3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3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3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3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3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300" dirty="0"/>
          </a:p>
        </p:txBody>
      </p:sp>
      <p:sp>
        <p:nvSpPr>
          <p:cNvPr id="5" name="矩形 4"/>
          <p:cNvSpPr/>
          <p:nvPr/>
        </p:nvSpPr>
        <p:spPr>
          <a:xfrm>
            <a:off x="914400" y="5747167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设链表的长度为</a:t>
            </a:r>
            <a:r>
              <a:rPr lang="en-US" altLang="zh-CN" b="1" i="1" dirty="0">
                <a:solidFill>
                  <a:srgbClr val="0070C0"/>
                </a:solidFill>
              </a:rPr>
              <a:t>n</a:t>
            </a:r>
            <a:r>
              <a:rPr lang="en-US" altLang="zh-CN" b="1" dirty="0">
                <a:solidFill>
                  <a:srgbClr val="002060"/>
                </a:solidFill>
              </a:rPr>
              <a:t>, </a:t>
            </a:r>
            <a:r>
              <a:rPr lang="zh-CN" altLang="en-US" b="1" dirty="0">
                <a:solidFill>
                  <a:srgbClr val="002060"/>
                </a:solidFill>
              </a:rPr>
              <a:t>合法的插入位置是</a:t>
            </a:r>
            <a:r>
              <a:rPr lang="en-US" altLang="zh-CN" b="1" dirty="0">
                <a:solidFill>
                  <a:srgbClr val="0070C0"/>
                </a:solidFill>
              </a:rPr>
              <a:t>1≦i≦n</a:t>
            </a:r>
            <a:r>
              <a:rPr lang="zh-CN" altLang="en-US" b="1" dirty="0">
                <a:solidFill>
                  <a:srgbClr val="002060"/>
                </a:solidFill>
              </a:rPr>
              <a:t>。算法的时间主要耗费在</a:t>
            </a:r>
            <a:r>
              <a:rPr lang="en-US" altLang="zh-CN" b="1" dirty="0">
                <a:solidFill>
                  <a:srgbClr val="002060"/>
                </a:solidFill>
              </a:rPr>
              <a:t>: </a:t>
            </a:r>
            <a:r>
              <a:rPr lang="zh-CN" altLang="en-US" b="1" dirty="0">
                <a:solidFill>
                  <a:srgbClr val="002060"/>
                </a:solidFill>
              </a:rPr>
              <a:t>移动指针</a:t>
            </a:r>
            <a:r>
              <a:rPr lang="en-US" altLang="zh-CN" b="1" dirty="0">
                <a:solidFill>
                  <a:srgbClr val="002060"/>
                </a:solidFill>
              </a:rPr>
              <a:t>p</a:t>
            </a:r>
            <a:r>
              <a:rPr lang="zh-CN" altLang="en-US" b="1" dirty="0">
                <a:solidFill>
                  <a:srgbClr val="002060"/>
                </a:solidFill>
              </a:rPr>
              <a:t>上，故时间复杂</a:t>
            </a:r>
            <a:r>
              <a:rPr lang="zh-CN" altLang="en-US" b="1" dirty="0" smtClean="0">
                <a:solidFill>
                  <a:srgbClr val="002060"/>
                </a:solidFill>
              </a:rPr>
              <a:t>度</a:t>
            </a:r>
            <a:r>
              <a:rPr lang="en-US" altLang="zh-CN" b="1" dirty="0" smtClean="0">
                <a:solidFill>
                  <a:srgbClr val="002060"/>
                </a:solidFill>
              </a:rPr>
              <a:t>: </a:t>
            </a:r>
            <a:r>
              <a:rPr lang="en-US" altLang="zh-CN" b="1" i="1" dirty="0" smtClean="0">
                <a:solidFill>
                  <a:srgbClr val="7030A0"/>
                </a:solidFill>
              </a:rPr>
              <a:t>O(n</a:t>
            </a:r>
            <a:r>
              <a:rPr lang="en-US" altLang="zh-CN" b="1" i="1" dirty="0">
                <a:solidFill>
                  <a:srgbClr val="7030A0"/>
                </a:solidFill>
              </a:rPr>
              <a:t>)</a:t>
            </a:r>
            <a:r>
              <a:rPr lang="zh-CN" altLang="en-US" b="1" dirty="0" smtClean="0">
                <a:solidFill>
                  <a:srgbClr val="002060"/>
                </a:solidFill>
              </a:rPr>
              <a:t>。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5854" name="TextBox2" r:id="rId2" imgW="7658280" imgH="4038480"/>
        </mc:Choice>
        <mc:Fallback>
          <p:control name="TextBox2" r:id="rId2" imgW="7658280" imgH="4038480">
            <p:pic>
              <p:nvPicPr>
                <p:cNvPr id="4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066800" y="1600200"/>
                  <a:ext cx="7658100" cy="4038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08333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ea"/>
              <a:buAutoNum type="circleNumDbPlain" startAt="4"/>
              <a:defRPr/>
            </a:pPr>
            <a:r>
              <a:rPr lang="zh-CN" altLang="en-US" sz="2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zh-CN" altLang="en-US" sz="2600" dirty="0" smtClean="0"/>
              <a:t>链表的</a:t>
            </a:r>
            <a:r>
              <a:rPr lang="zh-CN" altLang="en-US" sz="2600" b="1" dirty="0" smtClean="0">
                <a:solidFill>
                  <a:srgbClr val="7030A0"/>
                </a:solidFill>
              </a:rPr>
              <a:t>删除</a:t>
            </a:r>
            <a:r>
              <a:rPr lang="zh-CN" altLang="en-US" sz="2600" dirty="0" smtClean="0"/>
              <a:t>：</a:t>
            </a:r>
            <a:r>
              <a:rPr lang="zh-CN" altLang="en-US" sz="2600" dirty="0" smtClean="0">
                <a:sym typeface="Wingdings 2" panose="05020102010507070707" pitchFamily="18" charset="2"/>
              </a:rPr>
              <a:t></a:t>
            </a:r>
            <a:r>
              <a:rPr lang="en-US" altLang="zh-CN" sz="2600" dirty="0" smtClean="0">
                <a:sym typeface="Wingdings 2" panose="05020102010507070707" pitchFamily="18" charset="2"/>
              </a:rPr>
              <a:t>.</a:t>
            </a:r>
            <a:r>
              <a:rPr lang="en-US" altLang="zh-CN" sz="26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1</a:t>
            </a:r>
            <a:r>
              <a:rPr lang="en-US" altLang="zh-CN" sz="2600" dirty="0" smtClean="0">
                <a:sym typeface="Wingdings 2" panose="05020102010507070707" pitchFamily="18" charset="2"/>
              </a:rPr>
              <a:t>: </a:t>
            </a:r>
            <a:r>
              <a:rPr lang="zh-CN" altLang="en-US" sz="2600" dirty="0" smtClean="0">
                <a:sym typeface="Wingdings 2" panose="05020102010507070707" pitchFamily="18" charset="2"/>
              </a:rPr>
              <a:t>按</a:t>
            </a:r>
            <a:r>
              <a:rPr lang="zh-CN" altLang="en-US" sz="2600" b="1" dirty="0" smtClean="0">
                <a:solidFill>
                  <a:srgbClr val="7030A0"/>
                </a:solidFill>
                <a:sym typeface="Wingdings 2" panose="05020102010507070707" pitchFamily="18" charset="2"/>
              </a:rPr>
              <a:t>序号</a:t>
            </a:r>
            <a:r>
              <a:rPr lang="zh-CN" altLang="en-US" sz="2600" dirty="0" smtClean="0">
                <a:sym typeface="Wingdings 2" panose="05020102010507070707" pitchFamily="18" charset="2"/>
              </a:rPr>
              <a:t>删除</a:t>
            </a:r>
            <a:r>
              <a:rPr lang="zh-CN" altLang="en-US" sz="1800" dirty="0" smtClean="0">
                <a:sym typeface="Wingdings 2" panose="05020102010507070707" pitchFamily="18" charset="2"/>
              </a:rPr>
              <a:t> </a:t>
            </a:r>
            <a:r>
              <a:rPr lang="en-US" altLang="zh-CN" sz="1800" dirty="0" smtClean="0">
                <a:sym typeface="Wingdings 2" panose="05020102010507070707" pitchFamily="18" charset="2"/>
              </a:rPr>
              <a:t>(</a:t>
            </a:r>
            <a:r>
              <a:rPr lang="zh-CN" altLang="en-US" sz="1800" dirty="0" smtClean="0">
                <a:sym typeface="Wingdings 2" panose="05020102010507070707" pitchFamily="18" charset="2"/>
              </a:rPr>
              <a:t>删</a:t>
            </a:r>
            <a:r>
              <a:rPr lang="en-US" altLang="zh-CN" sz="1800" dirty="0" smtClean="0">
                <a:sym typeface="Wingdings 2" panose="05020102010507070707" pitchFamily="18" charset="2"/>
              </a:rPr>
              <a:t>: </a:t>
            </a:r>
            <a:r>
              <a:rPr lang="zh-CN" altLang="en-US" sz="1800" dirty="0" smtClean="0">
                <a:sym typeface="Wingdings 2" panose="05020102010507070707" pitchFamily="18" charset="2"/>
              </a:rPr>
              <a:t>第 </a:t>
            </a:r>
            <a:r>
              <a:rPr lang="en-US" altLang="zh-CN" sz="1800" i="1" dirty="0" err="1" smtClean="0">
                <a:solidFill>
                  <a:srgbClr val="7030A0"/>
                </a:solidFill>
                <a:sym typeface="Wingdings 2" panose="05020102010507070707" pitchFamily="18" charset="2"/>
              </a:rPr>
              <a:t>i</a:t>
            </a:r>
            <a:r>
              <a:rPr lang="zh-CN" altLang="en-US" sz="1800" dirty="0" smtClean="0">
                <a:sym typeface="Wingdings 2" panose="05020102010507070707" pitchFamily="18" charset="2"/>
              </a:rPr>
              <a:t>个</a:t>
            </a:r>
            <a:r>
              <a:rPr lang="zh-CN" altLang="en-US" sz="1800" dirty="0">
                <a:sym typeface="Wingdings 2" panose="05020102010507070707" pitchFamily="18" charset="2"/>
              </a:rPr>
              <a:t>元素</a:t>
            </a:r>
            <a:r>
              <a:rPr lang="en-US" altLang="zh-CN" sz="1800" dirty="0" smtClean="0">
                <a:sym typeface="Wingdings 2" panose="05020102010507070707" pitchFamily="18" charset="2"/>
              </a:rPr>
              <a:t>)</a:t>
            </a:r>
            <a:endParaRPr lang="en-US" altLang="zh-CN" sz="1600" dirty="0" smtClean="0"/>
          </a:p>
          <a:p>
            <a:pPr lvl="1" eaLnBrk="1" hangingPunct="1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200" dirty="0" smtClean="0"/>
              <a:t>为删除第</a:t>
            </a:r>
            <a:r>
              <a:rPr lang="en-US" altLang="zh-CN" sz="2200" i="1" dirty="0" err="1" smtClean="0">
                <a:solidFill>
                  <a:srgbClr val="7030A0"/>
                </a:solidFill>
              </a:rPr>
              <a:t>i</a:t>
            </a:r>
            <a:r>
              <a:rPr lang="zh-CN" altLang="en-US" sz="2200" dirty="0" smtClean="0"/>
              <a:t>个结点</a:t>
            </a:r>
            <a:r>
              <a:rPr lang="en-US" altLang="zh-CN" sz="2200" i="1" dirty="0" err="1" smtClean="0">
                <a:solidFill>
                  <a:srgbClr val="0070C0"/>
                </a:solidFill>
              </a:rPr>
              <a:t>a</a:t>
            </a:r>
            <a:r>
              <a:rPr lang="en-US" altLang="zh-CN" sz="2200" i="1" baseline="-25000" dirty="0" err="1" smtClean="0">
                <a:solidFill>
                  <a:srgbClr val="0070C0"/>
                </a:solidFill>
              </a:rPr>
              <a:t>i</a:t>
            </a:r>
            <a:r>
              <a:rPr lang="zh-CN" altLang="en-US" sz="2200" dirty="0" smtClean="0"/>
              <a:t>，</a:t>
            </a:r>
            <a:r>
              <a:rPr lang="zh-CN" altLang="en-US" sz="2200" u="sng" dirty="0" smtClean="0"/>
              <a:t>首先</a:t>
            </a:r>
            <a:r>
              <a:rPr lang="zh-CN" altLang="en-US" sz="2200" dirty="0" smtClean="0"/>
              <a:t>：须找到结点</a:t>
            </a:r>
            <a:r>
              <a:rPr lang="en-US" altLang="zh-CN" sz="2200" i="1" dirty="0" err="1">
                <a:solidFill>
                  <a:srgbClr val="0070C0"/>
                </a:solidFill>
              </a:rPr>
              <a:t>a</a:t>
            </a:r>
            <a:r>
              <a:rPr lang="en-US" altLang="zh-CN" sz="2200" i="1" baseline="-25000" dirty="0" err="1">
                <a:solidFill>
                  <a:srgbClr val="0070C0"/>
                </a:solidFill>
              </a:rPr>
              <a:t>i</a:t>
            </a:r>
            <a:r>
              <a:rPr lang="zh-CN" altLang="en-US" sz="2200" dirty="0" smtClean="0"/>
              <a:t>的</a:t>
            </a:r>
            <a:r>
              <a:rPr lang="zh-CN" altLang="en-US" sz="2200" b="1" dirty="0" smtClean="0"/>
              <a:t>直接前驱</a:t>
            </a:r>
            <a:r>
              <a:rPr lang="zh-CN" altLang="en-US" sz="2200" dirty="0" smtClean="0"/>
              <a:t>的位置。</a:t>
            </a:r>
            <a:endParaRPr lang="en-US" altLang="zh-CN" sz="2200" dirty="0" smtClean="0"/>
          </a:p>
          <a:p>
            <a:pPr lvl="2" eaLnBrk="1" hangingPunct="1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a</a:t>
            </a:r>
            <a:r>
              <a:rPr lang="en-US" altLang="zh-CN" sz="2200" baseline="-25000" dirty="0" err="1" smtClean="0"/>
              <a:t>i</a:t>
            </a:r>
            <a:r>
              <a:rPr lang="en-US" altLang="zh-CN" sz="2200" baseline="-25000" dirty="0" smtClean="0"/>
              <a:t> </a:t>
            </a:r>
            <a:r>
              <a:rPr lang="zh-CN" altLang="en-US" sz="2200" dirty="0" smtClean="0"/>
              <a:t>的存储</a:t>
            </a:r>
            <a:r>
              <a:rPr lang="zh-CN" altLang="en-US" sz="2200" dirty="0"/>
              <a:t>地址是在其直接前趋结点</a:t>
            </a:r>
            <a:r>
              <a:rPr lang="en-US" altLang="zh-CN" sz="2200" i="1" dirty="0">
                <a:solidFill>
                  <a:srgbClr val="00B0F0"/>
                </a:solidFill>
              </a:rPr>
              <a:t>a</a:t>
            </a:r>
            <a:r>
              <a:rPr lang="en-US" altLang="zh-CN" sz="2200" i="1" baseline="-25000" dirty="0">
                <a:solidFill>
                  <a:srgbClr val="00B0F0"/>
                </a:solidFill>
              </a:rPr>
              <a:t>i-1</a:t>
            </a:r>
            <a:r>
              <a:rPr lang="zh-CN" altLang="en-US" sz="2200" dirty="0"/>
              <a:t>的</a:t>
            </a:r>
            <a:r>
              <a:rPr lang="en-US" altLang="zh-CN" sz="2200" i="1" dirty="0"/>
              <a:t>next</a:t>
            </a:r>
            <a:r>
              <a:rPr lang="zh-CN" altLang="en-US" sz="2200" dirty="0" smtClean="0"/>
              <a:t>域中，因此须</a:t>
            </a:r>
            <a:r>
              <a:rPr lang="zh-CN" altLang="en-US" sz="2200" dirty="0"/>
              <a:t>首先</a:t>
            </a:r>
            <a:r>
              <a:rPr lang="zh-CN" altLang="en-US" sz="2200" dirty="0" smtClean="0">
                <a:solidFill>
                  <a:srgbClr val="002060"/>
                </a:solidFill>
              </a:rPr>
              <a:t>找到：</a:t>
            </a:r>
            <a:r>
              <a:rPr lang="en-US" altLang="zh-CN" sz="2200" dirty="0" smtClean="0">
                <a:solidFill>
                  <a:schemeClr val="accent6"/>
                </a:solidFill>
              </a:rPr>
              <a:t>a</a:t>
            </a:r>
            <a:r>
              <a:rPr lang="en-US" altLang="zh-CN" sz="2200" baseline="-25000" dirty="0" smtClean="0">
                <a:solidFill>
                  <a:schemeClr val="accent6"/>
                </a:solidFill>
              </a:rPr>
              <a:t>i-1</a:t>
            </a:r>
            <a:r>
              <a:rPr lang="zh-CN" altLang="en-US" sz="2200" dirty="0" smtClean="0">
                <a:solidFill>
                  <a:schemeClr val="accent6"/>
                </a:solidFill>
              </a:rPr>
              <a:t>的位置</a:t>
            </a:r>
            <a:r>
              <a:rPr lang="en-US" altLang="zh-CN" sz="2200" b="1" i="1" dirty="0" smtClean="0">
                <a:solidFill>
                  <a:srgbClr val="FF00FF"/>
                </a:solidFill>
              </a:rPr>
              <a:t>p</a:t>
            </a:r>
            <a:r>
              <a:rPr lang="en-US" altLang="zh-CN" sz="2200" dirty="0" smtClean="0"/>
              <a:t>;</a:t>
            </a:r>
          </a:p>
          <a:p>
            <a:pPr lvl="1" eaLnBrk="1" hangingPunct="1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200" u="sng" dirty="0" smtClean="0"/>
              <a:t>然后</a:t>
            </a:r>
            <a:r>
              <a:rPr lang="zh-CN" altLang="en-US" sz="2200" dirty="0" smtClean="0"/>
              <a:t>，</a:t>
            </a:r>
            <a:r>
              <a:rPr lang="zh-CN" altLang="en-US" sz="2200" dirty="0" smtClean="0">
                <a:solidFill>
                  <a:schemeClr val="accent6"/>
                </a:solidFill>
              </a:rPr>
              <a:t>令</a:t>
            </a:r>
            <a:r>
              <a:rPr lang="en-US" altLang="zh-CN" sz="2200" i="1" dirty="0" smtClean="0">
                <a:solidFill>
                  <a:srgbClr val="FF00FF"/>
                </a:solidFill>
              </a:rPr>
              <a:t>p</a:t>
            </a:r>
            <a:r>
              <a:rPr lang="en-US" altLang="zh-CN" sz="2200" dirty="0" smtClean="0">
                <a:solidFill>
                  <a:schemeClr val="accent6"/>
                </a:solidFill>
              </a:rPr>
              <a:t>-&gt;next</a:t>
            </a:r>
            <a:r>
              <a:rPr lang="zh-CN" altLang="en-US" sz="2200" dirty="0" smtClean="0">
                <a:solidFill>
                  <a:schemeClr val="accent6"/>
                </a:solidFill>
              </a:rPr>
              <a:t>指向</a:t>
            </a:r>
            <a:r>
              <a:rPr lang="en-US" altLang="zh-CN" sz="2200" i="1" dirty="0" err="1" smtClean="0">
                <a:solidFill>
                  <a:srgbClr val="0070C0"/>
                </a:solidFill>
              </a:rPr>
              <a:t>a</a:t>
            </a:r>
            <a:r>
              <a:rPr lang="en-US" altLang="zh-CN" sz="2200" i="1" baseline="-25000" dirty="0" err="1" smtClean="0">
                <a:solidFill>
                  <a:srgbClr val="0070C0"/>
                </a:solidFill>
              </a:rPr>
              <a:t>i</a:t>
            </a:r>
            <a:r>
              <a:rPr lang="zh-CN" altLang="en-US" sz="2200" dirty="0" smtClean="0">
                <a:solidFill>
                  <a:schemeClr val="accent6"/>
                </a:solidFill>
              </a:rPr>
              <a:t>的</a:t>
            </a:r>
            <a:r>
              <a:rPr lang="zh-CN" altLang="en-US" sz="2200" b="1" dirty="0" smtClean="0">
                <a:solidFill>
                  <a:schemeClr val="accent6"/>
                </a:solidFill>
              </a:rPr>
              <a:t>直接后继</a:t>
            </a:r>
            <a:r>
              <a:rPr lang="en-US" altLang="zh-CN" sz="2200" i="1" dirty="0" smtClean="0">
                <a:solidFill>
                  <a:srgbClr val="00B0F0"/>
                </a:solidFill>
              </a:rPr>
              <a:t>a</a:t>
            </a:r>
            <a:r>
              <a:rPr lang="en-US" altLang="zh-CN" sz="2200" i="1" baseline="-25000" dirty="0" smtClean="0">
                <a:solidFill>
                  <a:srgbClr val="00B0F0"/>
                </a:solidFill>
              </a:rPr>
              <a:t>i+1</a:t>
            </a:r>
            <a:r>
              <a:rPr lang="zh-CN" altLang="en-US" sz="2200" dirty="0" smtClean="0"/>
              <a:t>，即把</a:t>
            </a:r>
            <a:r>
              <a:rPr lang="en-US" altLang="zh-CN" sz="2200" i="1" dirty="0" err="1" smtClean="0">
                <a:solidFill>
                  <a:srgbClr val="0070C0"/>
                </a:solidFill>
              </a:rPr>
              <a:t>a</a:t>
            </a:r>
            <a:r>
              <a:rPr lang="en-US" altLang="zh-CN" sz="2200" i="1" baseline="-25000" dirty="0" err="1" smtClean="0">
                <a:solidFill>
                  <a:srgbClr val="0070C0"/>
                </a:solidFill>
              </a:rPr>
              <a:t>i</a:t>
            </a:r>
            <a:r>
              <a:rPr lang="zh-CN" altLang="en-US" sz="2200" dirty="0" smtClean="0"/>
              <a:t>从链上</a:t>
            </a:r>
            <a:r>
              <a:rPr lang="zh-CN" altLang="en-US" sz="2200" i="1" dirty="0" smtClean="0"/>
              <a:t>摘下</a:t>
            </a:r>
            <a:r>
              <a:rPr lang="en-US" altLang="zh-CN" sz="2200" dirty="0" smtClean="0"/>
              <a:t>;</a:t>
            </a:r>
          </a:p>
          <a:p>
            <a:pPr lvl="1" eaLnBrk="1" hangingPunct="1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2200" u="sng" dirty="0" smtClean="0"/>
              <a:t>最后</a:t>
            </a:r>
            <a:r>
              <a:rPr lang="zh-CN" altLang="en-US" sz="2200" dirty="0" smtClean="0"/>
              <a:t>，释放结点 </a:t>
            </a:r>
            <a:r>
              <a:rPr lang="en-US" altLang="zh-CN" sz="2200" dirty="0" err="1" smtClean="0">
                <a:solidFill>
                  <a:srgbClr val="0070C0"/>
                </a:solidFill>
              </a:rPr>
              <a:t>a</a:t>
            </a:r>
            <a:r>
              <a:rPr lang="en-US" altLang="zh-CN" sz="2200" baseline="-25000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200" baseline="-25000" dirty="0" smtClean="0"/>
              <a:t> </a:t>
            </a:r>
            <a:r>
              <a:rPr lang="zh-CN" altLang="en-US" sz="2200" dirty="0" smtClean="0"/>
              <a:t>占用的内存空间。</a:t>
            </a:r>
            <a:endParaRPr lang="en-US" altLang="zh-CN" sz="2200" dirty="0" smtClean="0"/>
          </a:p>
          <a:p>
            <a:pPr lvl="1" eaLnBrk="1" hangingPunct="1">
              <a:lnSpc>
                <a:spcPct val="125000"/>
              </a:lnSpc>
              <a:spcBef>
                <a:spcPts val="30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200" dirty="0" smtClean="0"/>
              <a:t>删除 “</a:t>
            </a:r>
            <a:r>
              <a:rPr lang="zh-CN" altLang="en-US" sz="2200" dirty="0"/>
              <a:t>第</a:t>
            </a:r>
            <a:r>
              <a:rPr lang="en-US" altLang="zh-CN" sz="2200" i="1" dirty="0" err="1">
                <a:solidFill>
                  <a:srgbClr val="7030A0"/>
                </a:solidFill>
              </a:rPr>
              <a:t>i</a:t>
            </a:r>
            <a:r>
              <a:rPr lang="zh-CN" altLang="en-US" sz="2200" dirty="0"/>
              <a:t>个</a:t>
            </a:r>
            <a:r>
              <a:rPr lang="zh-CN" altLang="en-US" sz="2200" dirty="0" smtClean="0"/>
              <a:t>结点</a:t>
            </a:r>
            <a:r>
              <a:rPr lang="en-US" altLang="zh-CN" sz="2200" i="1" dirty="0" err="1" smtClean="0">
                <a:solidFill>
                  <a:srgbClr val="0070C0"/>
                </a:solidFill>
              </a:rPr>
              <a:t>a</a:t>
            </a:r>
            <a:r>
              <a:rPr lang="en-US" altLang="zh-CN" sz="2200" i="1" baseline="-25000" dirty="0" err="1" smtClean="0">
                <a:solidFill>
                  <a:srgbClr val="0070C0"/>
                </a:solidFill>
              </a:rPr>
              <a:t>i</a:t>
            </a:r>
            <a:r>
              <a:rPr lang="zh-CN" altLang="en-US" sz="2200" dirty="0" smtClean="0"/>
              <a:t>”的</a:t>
            </a:r>
            <a:r>
              <a:rPr lang="zh-CN" altLang="en-US" sz="2200" b="1" dirty="0"/>
              <a:t>示意图</a:t>
            </a:r>
            <a:r>
              <a:rPr lang="zh-CN" altLang="en-US" sz="2200" dirty="0" smtClean="0"/>
              <a:t>：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7239000" y="5558433"/>
            <a:ext cx="2516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55228"/>
              </p:ext>
            </p:extLst>
          </p:nvPr>
        </p:nvGraphicFramePr>
        <p:xfrm>
          <a:off x="1143000" y="5375553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40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676400" y="5444133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828800" y="5558433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447800" y="4970152"/>
            <a:ext cx="128240" cy="414159"/>
            <a:chOff x="4162552" y="2324093"/>
            <a:chExt cx="128240" cy="414159"/>
          </a:xfrm>
        </p:grpSpPr>
        <p:sp>
          <p:nvSpPr>
            <p:cNvPr id="9" name="矩形 8"/>
            <p:cNvSpPr/>
            <p:nvPr/>
          </p:nvSpPr>
          <p:spPr>
            <a:xfrm>
              <a:off x="4162552" y="2324093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/>
                <a:t>L</a:t>
              </a:r>
              <a:endParaRPr lang="zh-CN" altLang="en-US" dirty="0"/>
            </a:p>
          </p:txBody>
        </p:sp>
        <p:sp>
          <p:nvSpPr>
            <p:cNvPr id="10" name="Line 63"/>
            <p:cNvSpPr>
              <a:spLocks noChangeShapeType="1"/>
            </p:cNvSpPr>
            <p:nvPr/>
          </p:nvSpPr>
          <p:spPr bwMode="auto">
            <a:xfrm>
              <a:off x="4206108" y="2572198"/>
              <a:ext cx="0" cy="1660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644620"/>
              </p:ext>
            </p:extLst>
          </p:nvPr>
        </p:nvGraphicFramePr>
        <p:xfrm>
          <a:off x="2205608" y="5375553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en-US" altLang="zh-CN" b="0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2739008" y="5444133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891408" y="5558433"/>
            <a:ext cx="3180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3134615" y="5431743"/>
            <a:ext cx="521141" cy="25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36152"/>
              </p:ext>
            </p:extLst>
          </p:nvPr>
        </p:nvGraphicFramePr>
        <p:xfrm>
          <a:off x="7490638" y="5375553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en-US" altLang="zh-CN" b="0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8024038" y="5444133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>
            <a:stCxn id="16" idx="3"/>
            <a:endCxn id="18" idx="1"/>
          </p:cNvCxnSpPr>
          <p:nvPr/>
        </p:nvCxnSpPr>
        <p:spPr>
          <a:xfrm>
            <a:off x="8176438" y="5558433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481238" y="5450711"/>
            <a:ext cx="51036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400" dirty="0" smtClean="0"/>
              <a:t>NULL</a:t>
            </a:r>
            <a:endParaRPr lang="zh-CN" altLang="en-US" sz="1400" dirty="0">
              <a:solidFill>
                <a:srgbClr val="0000CC"/>
              </a:solidFill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142820"/>
              </p:ext>
            </p:extLst>
          </p:nvPr>
        </p:nvGraphicFramePr>
        <p:xfrm>
          <a:off x="4917759" y="5375553"/>
          <a:ext cx="7027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5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21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en-US" altLang="zh-CN" b="0" baseline="-25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5391865" y="5444133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5544265" y="5558034"/>
            <a:ext cx="319356" cy="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211139"/>
              </p:ext>
            </p:extLst>
          </p:nvPr>
        </p:nvGraphicFramePr>
        <p:xfrm>
          <a:off x="3800140" y="5375553"/>
          <a:ext cx="84428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7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en-US" altLang="zh-CN" b="0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i-1</a:t>
                      </a:r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4415821" y="5444133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568221" y="5558433"/>
            <a:ext cx="3495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577621" y="5554623"/>
            <a:ext cx="222519" cy="7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6899375" y="5431743"/>
            <a:ext cx="377725" cy="253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000500" y="4902006"/>
            <a:ext cx="128240" cy="471642"/>
            <a:chOff x="4142232" y="2295922"/>
            <a:chExt cx="128240" cy="471642"/>
          </a:xfrm>
        </p:grpSpPr>
        <p:sp>
          <p:nvSpPr>
            <p:cNvPr id="28" name="矩形 27"/>
            <p:cNvSpPr/>
            <p:nvPr/>
          </p:nvSpPr>
          <p:spPr>
            <a:xfrm>
              <a:off x="4142232" y="2295922"/>
              <a:ext cx="128240" cy="276999"/>
            </a:xfrm>
            <a:prstGeom prst="rect">
              <a:avLst/>
            </a:prstGeom>
            <a:ln>
              <a:solidFill>
                <a:srgbClr val="FF00FF"/>
              </a:solidFill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i="1" dirty="0" smtClean="0">
                  <a:solidFill>
                    <a:srgbClr val="FF00FF"/>
                  </a:solidFill>
                </a:rPr>
                <a:t>p</a:t>
              </a:r>
              <a:endParaRPr lang="zh-CN" altLang="en-US" i="1" dirty="0">
                <a:solidFill>
                  <a:srgbClr val="FF00FF"/>
                </a:solidFill>
              </a:endParaRPr>
            </a:p>
          </p:txBody>
        </p:sp>
        <p:sp>
          <p:nvSpPr>
            <p:cNvPr id="29" name="Line 63"/>
            <p:cNvSpPr>
              <a:spLocks noChangeShapeType="1"/>
            </p:cNvSpPr>
            <p:nvPr/>
          </p:nvSpPr>
          <p:spPr bwMode="auto">
            <a:xfrm>
              <a:off x="4206108" y="2584905"/>
              <a:ext cx="0" cy="182659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FF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88288" y="5672733"/>
            <a:ext cx="1683912" cy="347067"/>
            <a:chOff x="4298688" y="5875020"/>
            <a:chExt cx="2572929" cy="347067"/>
          </a:xfrm>
        </p:grpSpPr>
        <p:grpSp>
          <p:nvGrpSpPr>
            <p:cNvPr id="31" name="组合 30"/>
            <p:cNvGrpSpPr/>
            <p:nvPr/>
          </p:nvGrpSpPr>
          <p:grpSpPr>
            <a:xfrm>
              <a:off x="4298688" y="5930132"/>
              <a:ext cx="2572929" cy="291955"/>
              <a:chOff x="4899565" y="2813210"/>
              <a:chExt cx="2505428" cy="653520"/>
            </a:xfrm>
          </p:grpSpPr>
          <p:cxnSp>
            <p:nvCxnSpPr>
              <p:cNvPr id="33" name="直接箭头连接符 32"/>
              <p:cNvCxnSpPr/>
              <p:nvPr/>
            </p:nvCxnSpPr>
            <p:spPr>
              <a:xfrm flipH="1" flipV="1">
                <a:off x="7395592" y="2813210"/>
                <a:ext cx="9401" cy="65352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>
                <a:off x="4899565" y="3466730"/>
                <a:ext cx="250542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直接连接符 31"/>
            <p:cNvCxnSpPr/>
            <p:nvPr/>
          </p:nvCxnSpPr>
          <p:spPr>
            <a:xfrm flipV="1">
              <a:off x="4298688" y="5875020"/>
              <a:ext cx="0" cy="3470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661376"/>
              </p:ext>
            </p:extLst>
          </p:nvPr>
        </p:nvGraphicFramePr>
        <p:xfrm>
          <a:off x="5857540" y="5375553"/>
          <a:ext cx="84428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47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en-US" altLang="zh-CN" b="0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i+1</a:t>
                      </a:r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6473221" y="5444133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/>
          <p:nvPr/>
        </p:nvCxnSpPr>
        <p:spPr>
          <a:xfrm>
            <a:off x="6625621" y="5558433"/>
            <a:ext cx="2977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716041" y="5004137"/>
            <a:ext cx="8707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rgbClr val="FF0000"/>
                </a:solidFill>
                <a:sym typeface="Wingdings 2" panose="05020102010507070707" pitchFamily="18" charset="2"/>
              </a:rPr>
              <a:t>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/>
      <p:bldP spid="16" grpId="0" animBg="1"/>
      <p:bldP spid="18" grpId="0"/>
      <p:bldP spid="20" grpId="0" animBg="1"/>
      <p:bldP spid="23" grpId="0" animBg="1"/>
      <p:bldP spid="26" grpId="0"/>
      <p:bldP spid="39" grpId="0" animBg="1"/>
      <p:bldP spid="4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ea"/>
              <a:buAutoNum type="circleNumDbPlain" startAt="4"/>
              <a:defRPr/>
            </a:pPr>
            <a:r>
              <a:rPr lang="zh-CN" altLang="en-US" sz="2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zh-CN" altLang="en-US" sz="2600" dirty="0" smtClean="0"/>
              <a:t>链表的</a:t>
            </a:r>
            <a:r>
              <a:rPr lang="zh-CN" altLang="en-US" sz="2600" b="1" dirty="0" smtClean="0">
                <a:solidFill>
                  <a:srgbClr val="7030A0"/>
                </a:solidFill>
              </a:rPr>
              <a:t>删除</a:t>
            </a:r>
            <a:r>
              <a:rPr lang="zh-CN" altLang="en-US" sz="2600" dirty="0" smtClean="0"/>
              <a:t>：</a:t>
            </a:r>
            <a:r>
              <a:rPr lang="zh-CN" altLang="en-US" sz="2600" dirty="0" smtClean="0">
                <a:sym typeface="Wingdings 2" panose="05020102010507070707" pitchFamily="18" charset="2"/>
              </a:rPr>
              <a:t></a:t>
            </a:r>
            <a:r>
              <a:rPr lang="en-US" altLang="zh-CN" sz="2600" dirty="0" smtClean="0">
                <a:sym typeface="Wingdings 2" panose="05020102010507070707" pitchFamily="18" charset="2"/>
              </a:rPr>
              <a:t>.</a:t>
            </a:r>
            <a:r>
              <a:rPr lang="en-US" altLang="zh-CN" sz="26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1</a:t>
            </a:r>
            <a:r>
              <a:rPr lang="en-US" altLang="zh-CN" sz="2600" dirty="0" smtClean="0">
                <a:sym typeface="Wingdings 2" panose="05020102010507070707" pitchFamily="18" charset="2"/>
              </a:rPr>
              <a:t>: </a:t>
            </a:r>
            <a:r>
              <a:rPr lang="zh-CN" altLang="en-US" sz="2600" dirty="0" smtClean="0">
                <a:sym typeface="Wingdings 2" panose="05020102010507070707" pitchFamily="18" charset="2"/>
              </a:rPr>
              <a:t>按</a:t>
            </a:r>
            <a:r>
              <a:rPr lang="zh-CN" altLang="en-US" sz="2600" b="1" dirty="0" smtClean="0">
                <a:solidFill>
                  <a:srgbClr val="7030A0"/>
                </a:solidFill>
                <a:sym typeface="Wingdings 2" panose="05020102010507070707" pitchFamily="18" charset="2"/>
              </a:rPr>
              <a:t>序号</a:t>
            </a:r>
            <a:r>
              <a:rPr lang="zh-CN" altLang="en-US" sz="2600" dirty="0" smtClean="0">
                <a:sym typeface="Wingdings 2" panose="05020102010507070707" pitchFamily="18" charset="2"/>
              </a:rPr>
              <a:t>删除 </a:t>
            </a:r>
            <a:r>
              <a:rPr lang="en-US" altLang="zh-CN" sz="2600" dirty="0" smtClean="0">
                <a:sym typeface="Wingdings 2" panose="05020102010507070707" pitchFamily="18" charset="2"/>
              </a:rPr>
              <a:t>(</a:t>
            </a:r>
            <a:r>
              <a:rPr lang="zh-CN" altLang="en-US" sz="1800" dirty="0" smtClean="0">
                <a:sym typeface="Wingdings 2" panose="05020102010507070707" pitchFamily="18" charset="2"/>
              </a:rPr>
              <a:t>删第 </a:t>
            </a:r>
            <a:r>
              <a:rPr lang="en-US" altLang="zh-CN" sz="1800" dirty="0" err="1" smtClean="0">
                <a:solidFill>
                  <a:srgbClr val="7030A0"/>
                </a:solidFill>
                <a:sym typeface="Wingdings 2" panose="05020102010507070707" pitchFamily="18" charset="2"/>
              </a:rPr>
              <a:t>i</a:t>
            </a:r>
            <a:r>
              <a:rPr lang="zh-CN" altLang="en-US" sz="1800" dirty="0" smtClean="0">
                <a:sym typeface="Wingdings 2" panose="05020102010507070707" pitchFamily="18" charset="2"/>
              </a:rPr>
              <a:t>个</a:t>
            </a:r>
            <a:r>
              <a:rPr lang="zh-CN" altLang="en-US" sz="1800" dirty="0">
                <a:sym typeface="Wingdings 2" panose="05020102010507070707" pitchFamily="18" charset="2"/>
              </a:rPr>
              <a:t>元素</a:t>
            </a:r>
            <a:r>
              <a:rPr lang="en-US" altLang="zh-CN" sz="2600" dirty="0" smtClean="0">
                <a:sym typeface="Wingdings 2" panose="05020102010507070707" pitchFamily="18" charset="2"/>
              </a:rPr>
              <a:t>): </a:t>
            </a:r>
            <a:r>
              <a:rPr lang="zh-CN" altLang="en-US" sz="2000" b="1" dirty="0" smtClean="0">
                <a:solidFill>
                  <a:srgbClr val="00B0F0"/>
                </a:solidFill>
                <a:sym typeface="Wingdings 2" panose="05020102010507070707" pitchFamily="18" charset="2"/>
              </a:rPr>
              <a:t>伪代码</a:t>
            </a:r>
            <a:endParaRPr lang="en-US" altLang="zh-CN" sz="2400" b="1" dirty="0" smtClean="0">
              <a:solidFill>
                <a:srgbClr val="00B0F0"/>
              </a:solidFill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p"/>
              <a:defRPr/>
            </a:pPr>
            <a:r>
              <a:rPr lang="zh-CN" altLang="en-US" sz="2300" dirty="0" smtClean="0"/>
              <a:t>设链表</a:t>
            </a:r>
            <a:r>
              <a:rPr lang="zh-CN" altLang="en-US" sz="2300" dirty="0"/>
              <a:t>长度为</a:t>
            </a:r>
            <a:r>
              <a:rPr lang="en-US" altLang="zh-CN" sz="2300" dirty="0" smtClean="0"/>
              <a:t>n, </a:t>
            </a:r>
            <a:r>
              <a:rPr lang="zh-CN" altLang="en-US" sz="2300" dirty="0" smtClean="0"/>
              <a:t>则仅当</a:t>
            </a:r>
            <a:r>
              <a:rPr lang="en-US" altLang="zh-CN" sz="2300" dirty="0">
                <a:solidFill>
                  <a:srgbClr val="0070C0"/>
                </a:solidFill>
              </a:rPr>
              <a:t>1≦i≦</a:t>
            </a:r>
            <a:r>
              <a:rPr lang="en-US" altLang="zh-CN" sz="2300" dirty="0" smtClean="0">
                <a:solidFill>
                  <a:srgbClr val="0070C0"/>
                </a:solidFill>
              </a:rPr>
              <a:t>n</a:t>
            </a:r>
            <a:r>
              <a:rPr lang="zh-CN" altLang="en-US" sz="2300" dirty="0" smtClean="0"/>
              <a:t>时删除第</a:t>
            </a:r>
            <a:r>
              <a:rPr lang="en-US" altLang="zh-CN" sz="2300" i="1" dirty="0" err="1" smtClean="0">
                <a:solidFill>
                  <a:srgbClr val="7030A0"/>
                </a:solidFill>
              </a:rPr>
              <a:t>i</a:t>
            </a:r>
            <a:r>
              <a:rPr lang="zh-CN" altLang="en-US" sz="2300" dirty="0" smtClean="0"/>
              <a:t>个</a:t>
            </a:r>
            <a:r>
              <a:rPr lang="zh-CN" altLang="en-US" sz="2300" dirty="0"/>
              <a:t>结点</a:t>
            </a:r>
            <a:r>
              <a:rPr lang="zh-CN" altLang="en-US" sz="2300" dirty="0" smtClean="0"/>
              <a:t>是</a:t>
            </a:r>
            <a:r>
              <a:rPr lang="zh-CN" altLang="en-US" sz="2300" dirty="0"/>
              <a:t>合法的。</a:t>
            </a:r>
            <a:endParaRPr lang="en-US" altLang="zh-CN" sz="2300" dirty="0"/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000" dirty="0"/>
              <a:t>则当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</a:t>
            </a:r>
            <a:r>
              <a:rPr lang="en-US" altLang="zh-CN" sz="2000" dirty="0">
                <a:solidFill>
                  <a:srgbClr val="0070C0"/>
                </a:solidFill>
              </a:rPr>
              <a:t>n+1</a:t>
            </a:r>
            <a:r>
              <a:rPr lang="zh-CN" altLang="en-US" sz="2000" dirty="0"/>
              <a:t>时，虽然被删结点不存在，但其前趋</a:t>
            </a:r>
            <a:r>
              <a:rPr lang="zh-CN" altLang="en-US" sz="2000" dirty="0" smtClean="0"/>
              <a:t>结点</a:t>
            </a:r>
            <a:r>
              <a:rPr lang="en-US" altLang="zh-CN" sz="2000" i="1" dirty="0" smtClean="0">
                <a:solidFill>
                  <a:srgbClr val="FF00FF"/>
                </a:solidFill>
              </a:rPr>
              <a:t>p</a:t>
            </a:r>
            <a:r>
              <a:rPr lang="zh-CN" altLang="en-US" sz="2000" dirty="0" smtClean="0"/>
              <a:t>却</a:t>
            </a:r>
            <a:r>
              <a:rPr lang="zh-CN" altLang="en-US" sz="2000" dirty="0"/>
              <a:t>存在（</a:t>
            </a:r>
            <a:r>
              <a:rPr lang="zh-CN" altLang="en-US" sz="2000" dirty="0" smtClean="0"/>
              <a:t>是</a:t>
            </a:r>
            <a:r>
              <a:rPr lang="zh-CN" altLang="en-US" sz="2000" b="1" dirty="0" smtClean="0"/>
              <a:t>尾结点</a:t>
            </a:r>
            <a:r>
              <a:rPr lang="zh-CN" altLang="en-US" sz="2000" dirty="0"/>
              <a:t>）。</a:t>
            </a:r>
            <a:endParaRPr lang="en-US" altLang="zh-CN" dirty="0"/>
          </a:p>
          <a:p>
            <a:pPr lvl="3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1800" dirty="0" smtClean="0"/>
              <a:t>判断</a:t>
            </a:r>
            <a:r>
              <a:rPr lang="zh-CN" altLang="en-US" sz="1800" dirty="0"/>
              <a:t>条件</a:t>
            </a:r>
            <a:r>
              <a:rPr lang="zh-CN" altLang="en-US" sz="1800" dirty="0" smtClean="0"/>
              <a:t>之一：</a:t>
            </a:r>
            <a:r>
              <a:rPr lang="en-US" altLang="zh-CN" sz="1800" i="1" dirty="0" smtClean="0">
                <a:solidFill>
                  <a:srgbClr val="00FF00"/>
                </a:solidFill>
              </a:rPr>
              <a:t>q</a:t>
            </a:r>
            <a:r>
              <a:rPr lang="en-US" altLang="zh-CN" sz="1800" dirty="0" smtClean="0"/>
              <a:t>-</a:t>
            </a:r>
            <a:r>
              <a:rPr lang="en-US" altLang="zh-CN" sz="1800" dirty="0"/>
              <a:t>&gt;next != </a:t>
            </a:r>
            <a:r>
              <a:rPr lang="en-US" altLang="zh-CN" sz="1800" dirty="0" smtClean="0"/>
              <a:t>NULL</a:t>
            </a:r>
            <a:r>
              <a:rPr lang="zh-CN" altLang="en-US" sz="1800" dirty="0" smtClean="0"/>
              <a:t>不成立，退出</a:t>
            </a:r>
            <a:r>
              <a:rPr lang="en-US" altLang="zh-CN" sz="1800" dirty="0" smtClean="0"/>
              <a:t>while</a:t>
            </a:r>
            <a:r>
              <a:rPr lang="zh-CN" altLang="en-US" sz="1800" dirty="0" smtClean="0"/>
              <a:t>。</a:t>
            </a:r>
            <a:endParaRPr lang="en-US" altLang="zh-CN" sz="2200" dirty="0" smtClean="0"/>
          </a:p>
        </p:txBody>
      </p:sp>
      <p:sp>
        <p:nvSpPr>
          <p:cNvPr id="5" name="矩形 4"/>
          <p:cNvSpPr/>
          <p:nvPr/>
        </p:nvSpPr>
        <p:spPr>
          <a:xfrm>
            <a:off x="914400" y="6108869"/>
            <a:ext cx="7543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按序号删除链表结点的时间</a:t>
            </a:r>
            <a:r>
              <a:rPr lang="zh-CN" altLang="en-US" b="1" dirty="0">
                <a:solidFill>
                  <a:srgbClr val="002060"/>
                </a:solidFill>
              </a:rPr>
              <a:t>复杂</a:t>
            </a:r>
            <a:r>
              <a:rPr lang="zh-CN" altLang="en-US" b="1" dirty="0" smtClean="0">
                <a:solidFill>
                  <a:srgbClr val="002060"/>
                </a:solidFill>
              </a:rPr>
              <a:t>度</a:t>
            </a:r>
            <a:r>
              <a:rPr lang="en-US" altLang="zh-CN" b="1" dirty="0" smtClean="0">
                <a:solidFill>
                  <a:srgbClr val="002060"/>
                </a:solidFill>
              </a:rPr>
              <a:t>: </a:t>
            </a:r>
            <a:r>
              <a:rPr lang="en-US" altLang="zh-CN" b="1" i="1" dirty="0" smtClean="0">
                <a:solidFill>
                  <a:srgbClr val="7030A0"/>
                </a:solidFill>
              </a:rPr>
              <a:t>O(n</a:t>
            </a:r>
            <a:r>
              <a:rPr lang="en-US" altLang="zh-CN" b="1" i="1" dirty="0">
                <a:solidFill>
                  <a:srgbClr val="7030A0"/>
                </a:solidFill>
              </a:rPr>
              <a:t>)</a:t>
            </a:r>
            <a:r>
              <a:rPr lang="zh-CN" altLang="en-US" b="1" dirty="0" smtClean="0">
                <a:solidFill>
                  <a:srgbClr val="002060"/>
                </a:solidFill>
              </a:rPr>
              <a:t>。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8584" name="TextBox2" r:id="rId2" imgW="7772400" imgH="2876400"/>
        </mc:Choice>
        <mc:Fallback>
          <p:control name="TextBox2" r:id="rId2" imgW="7772400" imgH="2876400">
            <p:pic>
              <p:nvPicPr>
                <p:cNvPr id="4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066800" y="3200400"/>
                  <a:ext cx="7772400" cy="28767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ea"/>
              <a:buAutoNum type="circleNumDbPlain" startAt="4"/>
              <a:defRPr/>
            </a:pPr>
            <a:r>
              <a:rPr lang="zh-CN" altLang="en-US" sz="2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zh-CN" altLang="en-US" sz="2600" dirty="0" smtClean="0"/>
              <a:t>链表的</a:t>
            </a:r>
            <a:r>
              <a:rPr lang="zh-CN" altLang="en-US" sz="2600" b="1" dirty="0" smtClean="0">
                <a:solidFill>
                  <a:srgbClr val="7030A0"/>
                </a:solidFill>
              </a:rPr>
              <a:t>删除</a:t>
            </a:r>
            <a:r>
              <a:rPr lang="zh-CN" altLang="en-US" sz="2600" dirty="0" smtClean="0"/>
              <a:t>：</a:t>
            </a:r>
            <a:r>
              <a:rPr lang="zh-CN" altLang="en-US" sz="2600" dirty="0" smtClean="0">
                <a:sym typeface="Wingdings 2" panose="05020102010507070707" pitchFamily="18" charset="2"/>
              </a:rPr>
              <a:t></a:t>
            </a:r>
            <a:r>
              <a:rPr lang="en-US" altLang="zh-CN" sz="2600" dirty="0" smtClean="0">
                <a:sym typeface="Wingdings 2" panose="05020102010507070707" pitchFamily="18" charset="2"/>
              </a:rPr>
              <a:t>.</a:t>
            </a:r>
            <a:r>
              <a:rPr lang="en-US" altLang="zh-CN" sz="26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2</a:t>
            </a:r>
            <a:r>
              <a:rPr lang="en-US" altLang="zh-CN" sz="2600" dirty="0" smtClean="0">
                <a:sym typeface="Wingdings 2" panose="05020102010507070707" pitchFamily="18" charset="2"/>
              </a:rPr>
              <a:t>: </a:t>
            </a:r>
            <a:r>
              <a:rPr lang="zh-CN" altLang="en-US" sz="2600" dirty="0" smtClean="0">
                <a:sym typeface="Wingdings 2" panose="05020102010507070707" pitchFamily="18" charset="2"/>
              </a:rPr>
              <a:t>按</a:t>
            </a:r>
            <a:r>
              <a:rPr lang="zh-CN" altLang="en-US" sz="2600" b="1" dirty="0" smtClean="0">
                <a:solidFill>
                  <a:srgbClr val="7030A0"/>
                </a:solidFill>
                <a:sym typeface="Wingdings 2" panose="05020102010507070707" pitchFamily="18" charset="2"/>
              </a:rPr>
              <a:t>值</a:t>
            </a:r>
            <a:r>
              <a:rPr lang="zh-CN" altLang="en-US" sz="2600" dirty="0" smtClean="0">
                <a:sym typeface="Wingdings 2" panose="05020102010507070707" pitchFamily="18" charset="2"/>
              </a:rPr>
              <a:t>删除 </a:t>
            </a:r>
            <a:r>
              <a:rPr lang="en-US" altLang="zh-CN" sz="2000" dirty="0" smtClean="0">
                <a:sym typeface="Wingdings 2" panose="05020102010507070707" pitchFamily="18" charset="2"/>
              </a:rPr>
              <a:t>(</a:t>
            </a:r>
            <a:r>
              <a:rPr lang="zh-CN" altLang="en-US" sz="2000" dirty="0" smtClean="0">
                <a:sym typeface="Wingdings 2" panose="05020102010507070707" pitchFamily="18" charset="2"/>
              </a:rPr>
              <a:t>删值为 </a:t>
            </a:r>
            <a:r>
              <a:rPr lang="en-US" altLang="zh-CN" sz="2000" dirty="0" smtClean="0">
                <a:solidFill>
                  <a:srgbClr val="7030A0"/>
                </a:solidFill>
                <a:sym typeface="Wingdings 2" panose="05020102010507070707" pitchFamily="18" charset="2"/>
              </a:rPr>
              <a:t>x </a:t>
            </a:r>
            <a:r>
              <a:rPr lang="zh-CN" altLang="en-US" sz="2000" dirty="0" smtClean="0">
                <a:solidFill>
                  <a:schemeClr val="tx2"/>
                </a:solidFill>
                <a:sym typeface="Wingdings 2" panose="05020102010507070707" pitchFamily="18" charset="2"/>
              </a:rPr>
              <a:t>的</a:t>
            </a:r>
            <a:r>
              <a:rPr lang="zh-CN" altLang="en-US" sz="2000" dirty="0" smtClean="0">
                <a:sym typeface="Wingdings 2" panose="05020102010507070707" pitchFamily="18" charset="2"/>
              </a:rPr>
              <a:t>元素</a:t>
            </a:r>
            <a:r>
              <a:rPr lang="en-US" altLang="zh-CN" sz="2000" dirty="0" smtClean="0">
                <a:sym typeface="Wingdings 2" panose="05020102010507070707" pitchFamily="18" charset="2"/>
              </a:rPr>
              <a:t>)</a:t>
            </a: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000" dirty="0"/>
              <a:t>删除</a:t>
            </a:r>
            <a:r>
              <a:rPr lang="zh-CN" altLang="en-US" sz="2000" b="1" dirty="0">
                <a:solidFill>
                  <a:srgbClr val="00B050"/>
                </a:solidFill>
              </a:rPr>
              <a:t>单</a:t>
            </a:r>
            <a:r>
              <a:rPr lang="zh-CN" altLang="en-US" sz="2000" b="1" dirty="0"/>
              <a:t>链表</a:t>
            </a:r>
            <a:r>
              <a:rPr lang="zh-CN" altLang="en-US" sz="2000" dirty="0"/>
              <a:t>中</a:t>
            </a:r>
            <a:r>
              <a:rPr lang="zh-CN" altLang="en-US" sz="2000" u="sng" dirty="0"/>
              <a:t>值</a:t>
            </a:r>
            <a:r>
              <a:rPr lang="zh-CN" altLang="en-US" sz="2000" u="sng" dirty="0" smtClean="0"/>
              <a:t>为</a:t>
            </a:r>
            <a:r>
              <a:rPr lang="en-US" altLang="zh-CN" sz="2000" u="sng" dirty="0" smtClean="0"/>
              <a:t> 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x</a:t>
            </a:r>
            <a:r>
              <a:rPr lang="en-US" altLang="zh-CN" sz="2000" u="sng" dirty="0" smtClean="0"/>
              <a:t> </a:t>
            </a:r>
            <a:r>
              <a:rPr lang="zh-CN" altLang="en-US" sz="2000" u="sng" dirty="0" smtClean="0"/>
              <a:t>的</a:t>
            </a:r>
            <a:r>
              <a:rPr lang="zh-CN" altLang="en-US" sz="2000" u="sng" dirty="0"/>
              <a:t>第一个结点</a:t>
            </a:r>
            <a:r>
              <a:rPr lang="zh-CN" altLang="en-US" sz="2000" dirty="0"/>
              <a:t>。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000" dirty="0" smtClean="0"/>
              <a:t>与</a:t>
            </a:r>
            <a:r>
              <a:rPr lang="zh-CN" altLang="en-US" sz="2000" b="1" i="1" dirty="0"/>
              <a:t>按值查找</a:t>
            </a:r>
            <a:r>
              <a:rPr lang="zh-CN" altLang="en-US" sz="2000" dirty="0"/>
              <a:t>相类似，首先要查找值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7030A0"/>
                </a:solidFill>
              </a:rPr>
              <a:t>x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结点是否存在</a:t>
            </a:r>
            <a:r>
              <a:rPr lang="en-US" altLang="zh-CN" sz="2000" dirty="0"/>
              <a:t>? </a:t>
            </a:r>
            <a:r>
              <a:rPr lang="zh-CN" altLang="en-US" sz="2000" u="sng" dirty="0"/>
              <a:t>若存在，则删除</a:t>
            </a:r>
            <a:r>
              <a:rPr lang="zh-CN" altLang="en-US" sz="2000" dirty="0"/>
              <a:t>；</a:t>
            </a:r>
            <a:r>
              <a:rPr lang="zh-CN" altLang="en-US" sz="2000" dirty="0" smtClean="0"/>
              <a:t>否则</a:t>
            </a:r>
            <a:r>
              <a:rPr lang="en-US" altLang="zh-CN" sz="2000" dirty="0" smtClean="0"/>
              <a:t>, </a:t>
            </a:r>
            <a:r>
              <a:rPr lang="zh-CN" altLang="en-US" sz="2000" u="sng" dirty="0" smtClean="0"/>
              <a:t>返回</a:t>
            </a:r>
            <a:r>
              <a:rPr lang="en-US" altLang="zh-CN" sz="2000" u="sng" dirty="0" smtClean="0"/>
              <a:t>NULL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5" name="矩形 4"/>
          <p:cNvSpPr/>
          <p:nvPr/>
        </p:nvSpPr>
        <p:spPr>
          <a:xfrm>
            <a:off x="914400" y="6108869"/>
            <a:ext cx="754380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>
                <a:solidFill>
                  <a:srgbClr val="002060"/>
                </a:solidFill>
              </a:rPr>
              <a:t>算法</a:t>
            </a:r>
            <a:r>
              <a:rPr lang="zh-CN" altLang="en-US" b="1" dirty="0">
                <a:solidFill>
                  <a:srgbClr val="002060"/>
                </a:solidFill>
              </a:rPr>
              <a:t>的执行</a:t>
            </a:r>
            <a:r>
              <a:rPr lang="zh-CN" altLang="en-US" b="1" i="1" u="sng" dirty="0">
                <a:solidFill>
                  <a:srgbClr val="0070C0"/>
                </a:solidFill>
              </a:rPr>
              <a:t>与形参 </a:t>
            </a:r>
            <a:r>
              <a:rPr lang="en-US" altLang="zh-CN" b="1" i="1" u="sng" dirty="0" smtClean="0">
                <a:solidFill>
                  <a:srgbClr val="0070C0"/>
                </a:solidFill>
              </a:rPr>
              <a:t>x</a:t>
            </a:r>
            <a:r>
              <a:rPr lang="zh-CN" altLang="en-US" b="1" i="1" u="sng" dirty="0" smtClean="0">
                <a:solidFill>
                  <a:srgbClr val="0070C0"/>
                </a:solidFill>
              </a:rPr>
              <a:t>有关</a:t>
            </a:r>
            <a:r>
              <a:rPr lang="zh-CN" altLang="en-US" b="1" dirty="0">
                <a:solidFill>
                  <a:srgbClr val="002060"/>
                </a:solidFill>
              </a:rPr>
              <a:t>，平均时间复杂</a:t>
            </a:r>
            <a:r>
              <a:rPr lang="zh-CN" altLang="en-US" b="1" dirty="0" smtClean="0">
                <a:solidFill>
                  <a:srgbClr val="002060"/>
                </a:solidFill>
              </a:rPr>
              <a:t>度</a:t>
            </a:r>
            <a:r>
              <a:rPr lang="en-US" altLang="zh-CN" b="1" dirty="0" smtClean="0">
                <a:solidFill>
                  <a:srgbClr val="002060"/>
                </a:solidFill>
              </a:rPr>
              <a:t>: </a:t>
            </a:r>
            <a:r>
              <a:rPr lang="en-US" altLang="zh-CN" b="1" i="1" dirty="0">
                <a:solidFill>
                  <a:srgbClr val="7030A0"/>
                </a:solidFill>
              </a:rPr>
              <a:t>O(n)</a:t>
            </a:r>
            <a:r>
              <a:rPr lang="zh-CN" altLang="en-US" b="1" dirty="0" smtClean="0">
                <a:solidFill>
                  <a:srgbClr val="002060"/>
                </a:solidFill>
              </a:rPr>
              <a:t>。</a:t>
            </a:r>
            <a:endParaRPr lang="zh-CN" altLang="en-US" b="1" dirty="0">
              <a:solidFill>
                <a:srgbClr val="002060"/>
              </a:solidFill>
            </a:endParaRPr>
          </a:p>
          <a:p>
            <a:pPr marL="2857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endParaRPr lang="zh-CN" altLang="en-US" b="1" dirty="0">
              <a:solidFill>
                <a:srgbClr val="00206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9608" name="TextBox21" r:id="rId2" imgW="7924680" imgH="3362400"/>
        </mc:Choice>
        <mc:Fallback>
          <p:control name="TextBox21" r:id="rId2" imgW="7924680" imgH="3362400">
            <p:pic>
              <p:nvPicPr>
                <p:cNvPr id="4" name="TextBox2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914400" y="2743199"/>
                  <a:ext cx="7924800" cy="33656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400" dirty="0" smtClean="0"/>
              <a:t>从</a:t>
            </a:r>
            <a:r>
              <a:rPr lang="zh-CN" altLang="en-US" sz="2400" b="1" dirty="0" smtClean="0"/>
              <a:t>顺序表</a:t>
            </a:r>
            <a:r>
              <a:rPr lang="zh-CN" altLang="en-US" sz="2400" dirty="0" smtClean="0"/>
              <a:t>和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单</a:t>
            </a:r>
            <a:r>
              <a:rPr lang="zh-CN" altLang="en-US" sz="2400" b="1" dirty="0" smtClean="0"/>
              <a:t>链表</a:t>
            </a:r>
            <a:r>
              <a:rPr lang="zh-CN" altLang="en-US" sz="2400" dirty="0" smtClean="0"/>
              <a:t>上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元素</a:t>
            </a:r>
            <a:r>
              <a:rPr lang="zh-CN" altLang="en-US" sz="2000" i="1" u="sng" dirty="0" smtClean="0">
                <a:solidFill>
                  <a:srgbClr val="0070C0"/>
                </a:solidFill>
              </a:rPr>
              <a:t>查找</a:t>
            </a:r>
            <a:r>
              <a:rPr lang="en-US" altLang="zh-CN" sz="2000" dirty="0" smtClean="0"/>
              <a:t>, </a:t>
            </a:r>
            <a:r>
              <a:rPr lang="zh-CN" altLang="en-US" sz="2000" i="1" u="sng" dirty="0" smtClean="0">
                <a:solidFill>
                  <a:srgbClr val="0070C0"/>
                </a:solidFill>
              </a:rPr>
              <a:t>插入</a:t>
            </a:r>
            <a:r>
              <a:rPr lang="zh-CN" altLang="en-US" sz="2000" dirty="0" smtClean="0"/>
              <a:t>和</a:t>
            </a:r>
            <a:r>
              <a:rPr lang="zh-CN" altLang="en-US" sz="2000" i="1" u="sng" dirty="0" smtClean="0">
                <a:solidFill>
                  <a:srgbClr val="0070C0"/>
                </a:solidFill>
              </a:rPr>
              <a:t>删除</a:t>
            </a:r>
            <a:r>
              <a:rPr lang="zh-CN" altLang="en-US" sz="2400" dirty="0" smtClean="0"/>
              <a:t>运算的实现</a:t>
            </a:r>
            <a:r>
              <a:rPr lang="zh-CN" altLang="en-US" sz="2400" i="1" dirty="0" smtClean="0"/>
              <a:t>可见</a:t>
            </a:r>
            <a:r>
              <a:rPr lang="en-US" altLang="zh-CN" sz="2400" dirty="0" smtClean="0"/>
              <a:t>:</a:t>
            </a:r>
          </a:p>
          <a:p>
            <a:pPr marL="914400" lvl="1" indent="-457200" eaLnBrk="1" hangingPunct="1">
              <a:lnSpc>
                <a:spcPct val="100000"/>
              </a:lnSpc>
              <a:spcBef>
                <a:spcPts val="3000"/>
              </a:spcBef>
              <a:buFont typeface="+mj-ea"/>
              <a:buAutoNum type="circleNumDbPlain"/>
              <a:defRPr/>
            </a:pPr>
            <a:r>
              <a:rPr lang="zh-CN" altLang="en-US" sz="2200" dirty="0"/>
              <a:t>按</a:t>
            </a:r>
            <a:r>
              <a:rPr lang="en-US" altLang="zh-CN" sz="2200" dirty="0"/>
              <a:t>’</a:t>
            </a:r>
            <a:r>
              <a:rPr lang="zh-CN" altLang="en-US" sz="2200" b="1" dirty="0">
                <a:solidFill>
                  <a:srgbClr val="0070C0"/>
                </a:solidFill>
              </a:rPr>
              <a:t>序号</a:t>
            </a:r>
            <a:r>
              <a:rPr lang="en-US" altLang="zh-CN" sz="2200" b="1" dirty="0">
                <a:solidFill>
                  <a:srgbClr val="0070C0"/>
                </a:solidFill>
              </a:rPr>
              <a:t>ID</a:t>
            </a:r>
            <a:r>
              <a:rPr lang="en-US" altLang="zh-CN" sz="2200" dirty="0"/>
              <a:t>’</a:t>
            </a:r>
            <a:r>
              <a:rPr lang="zh-CN" altLang="en-US" sz="2200" i="1" dirty="0"/>
              <a:t>查找</a:t>
            </a:r>
            <a:r>
              <a:rPr lang="zh-CN" altLang="en-US" sz="2200" dirty="0"/>
              <a:t>元素</a:t>
            </a:r>
            <a:r>
              <a:rPr lang="en-US" altLang="zh-CN" sz="2200" dirty="0"/>
              <a:t>,  </a:t>
            </a:r>
            <a:r>
              <a:rPr lang="zh-CN" altLang="en-US" sz="2200" b="1" dirty="0" smtClean="0"/>
              <a:t>顺序表</a:t>
            </a:r>
            <a:r>
              <a:rPr lang="zh-CN" altLang="en-US" sz="2200" u="sng" dirty="0" smtClean="0">
                <a:solidFill>
                  <a:srgbClr val="7030A0"/>
                </a:solidFill>
              </a:rPr>
              <a:t>较为快捷</a:t>
            </a:r>
            <a:r>
              <a:rPr lang="en-US" altLang="zh-CN" sz="2200" dirty="0" smtClean="0"/>
              <a:t>, </a:t>
            </a:r>
            <a:r>
              <a:rPr lang="zh-CN" altLang="en-US" sz="2200" b="1" dirty="0" smtClean="0"/>
              <a:t>线性链表</a:t>
            </a:r>
            <a:r>
              <a:rPr lang="zh-CN" altLang="en-US" sz="2200" u="sng" dirty="0" smtClean="0">
                <a:solidFill>
                  <a:srgbClr val="7030A0"/>
                </a:solidFill>
              </a:rPr>
              <a:t>较为繁琐</a:t>
            </a:r>
            <a:r>
              <a:rPr lang="en-US" altLang="zh-CN" sz="2200" dirty="0" smtClean="0"/>
              <a:t>;</a:t>
            </a:r>
          </a:p>
          <a:p>
            <a:pPr marL="1314450" lvl="2" indent="-457200" eaLnBrk="1" hangingPunct="1">
              <a:lnSpc>
                <a:spcPct val="110000"/>
              </a:lnSpc>
              <a:spcBef>
                <a:spcPts val="1800"/>
              </a:spcBef>
              <a:defRPr/>
            </a:pPr>
            <a:r>
              <a:rPr lang="zh-CN" altLang="en-US" sz="2000" b="1" dirty="0"/>
              <a:t>顺序</a:t>
            </a:r>
            <a:r>
              <a:rPr lang="zh-CN" altLang="en-US" sz="2000" b="1" dirty="0" smtClean="0"/>
              <a:t>表</a:t>
            </a:r>
            <a:r>
              <a:rPr lang="zh-CN" altLang="en-US" sz="2000" dirty="0" smtClean="0"/>
              <a:t>时间复杂度</a:t>
            </a:r>
            <a:r>
              <a:rPr lang="en-US" altLang="zh-CN" sz="2000" dirty="0" smtClean="0"/>
              <a:t>: O(1),  </a:t>
            </a:r>
            <a:r>
              <a:rPr lang="zh-CN" altLang="en-US" sz="2000" dirty="0"/>
              <a:t>而</a:t>
            </a:r>
            <a:r>
              <a:rPr lang="zh-CN" altLang="en-US" sz="2000" b="1" dirty="0"/>
              <a:t>线性</a:t>
            </a:r>
            <a:r>
              <a:rPr lang="zh-CN" altLang="en-US" sz="2000" b="1" dirty="0" smtClean="0"/>
              <a:t>链表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: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O(n); </a:t>
            </a:r>
            <a:endParaRPr lang="en-US" altLang="zh-CN" sz="2000" dirty="0"/>
          </a:p>
          <a:p>
            <a:pPr marL="914400" lvl="1" indent="-457200" eaLnBrk="1" hangingPunct="1">
              <a:lnSpc>
                <a:spcPct val="100000"/>
              </a:lnSpc>
              <a:spcBef>
                <a:spcPts val="4200"/>
              </a:spcBef>
              <a:buFont typeface="+mj-ea"/>
              <a:buAutoNum type="circleNumDbPlain"/>
              <a:defRPr/>
            </a:pPr>
            <a:r>
              <a:rPr lang="zh-CN" altLang="en-US" sz="2200" dirty="0"/>
              <a:t>按</a:t>
            </a:r>
            <a:r>
              <a:rPr lang="en-US" altLang="zh-CN" sz="2200" dirty="0" smtClean="0"/>
              <a:t>’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值</a:t>
            </a:r>
            <a:r>
              <a:rPr lang="en-US" altLang="zh-CN" sz="2200" dirty="0" smtClean="0"/>
              <a:t>’</a:t>
            </a:r>
            <a:r>
              <a:rPr lang="zh-CN" altLang="en-US" sz="2200" i="1" dirty="0"/>
              <a:t>查找</a:t>
            </a:r>
            <a:r>
              <a:rPr lang="zh-CN" altLang="en-US" sz="2200" dirty="0"/>
              <a:t>元素</a:t>
            </a:r>
            <a:r>
              <a:rPr lang="en-US" altLang="zh-CN" sz="2200" dirty="0" smtClean="0"/>
              <a:t>, </a:t>
            </a:r>
            <a:r>
              <a:rPr lang="zh-CN" altLang="en-US" sz="2200" b="1" dirty="0" smtClean="0"/>
              <a:t>顺序表</a:t>
            </a:r>
            <a:r>
              <a:rPr lang="en-US" altLang="zh-CN" sz="2200" dirty="0"/>
              <a:t> 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 </a:t>
            </a:r>
            <a:r>
              <a:rPr lang="zh-CN" altLang="en-US" sz="2200" b="1" dirty="0"/>
              <a:t>线性</a:t>
            </a:r>
            <a:r>
              <a:rPr lang="zh-CN" altLang="en-US" sz="2200" b="1" dirty="0" smtClean="0"/>
              <a:t>链表 </a:t>
            </a:r>
            <a:r>
              <a:rPr lang="zh-CN" altLang="en-US" sz="2200" u="sng" dirty="0" smtClean="0">
                <a:solidFill>
                  <a:srgbClr val="7030A0"/>
                </a:solidFill>
              </a:rPr>
              <a:t>都需要遍历</a:t>
            </a:r>
            <a:r>
              <a:rPr lang="en-US" altLang="zh-CN" sz="2200" dirty="0"/>
              <a:t>;</a:t>
            </a:r>
            <a:endParaRPr lang="en-US" altLang="zh-CN" sz="2200" dirty="0" smtClean="0"/>
          </a:p>
          <a:p>
            <a:pPr marL="914400" lvl="1" indent="-457200" eaLnBrk="1" hangingPunct="1">
              <a:lnSpc>
                <a:spcPct val="100000"/>
              </a:lnSpc>
              <a:spcBef>
                <a:spcPts val="4200"/>
              </a:spcBef>
              <a:buFont typeface="+mj-ea"/>
              <a:buAutoNum type="circleNumDbPlain"/>
              <a:defRPr/>
            </a:pPr>
            <a:r>
              <a:rPr lang="zh-CN" altLang="en-US" sz="2200" dirty="0"/>
              <a:t>插入和删除</a:t>
            </a:r>
            <a:r>
              <a:rPr lang="zh-CN" altLang="en-US" sz="2200" dirty="0" smtClean="0"/>
              <a:t>操作时</a:t>
            </a:r>
            <a:r>
              <a:rPr lang="en-US" altLang="zh-CN" sz="2200" dirty="0" smtClean="0"/>
              <a:t>, </a:t>
            </a:r>
            <a:r>
              <a:rPr lang="zh-CN" altLang="en-US" sz="2200" b="1" dirty="0" smtClean="0"/>
              <a:t>顺序表</a:t>
            </a:r>
            <a:r>
              <a:rPr lang="zh-CN" altLang="en-US" sz="2200" u="sng" dirty="0" smtClean="0">
                <a:solidFill>
                  <a:srgbClr val="7030A0"/>
                </a:solidFill>
              </a:rPr>
              <a:t>需要大量的元素移动</a:t>
            </a:r>
            <a:r>
              <a:rPr lang="en-US" altLang="zh-CN" sz="2200" dirty="0" smtClean="0"/>
              <a:t>, </a:t>
            </a:r>
            <a:r>
              <a:rPr lang="zh-CN" altLang="en-US" sz="2200" b="1" dirty="0" smtClean="0"/>
              <a:t>线性</a:t>
            </a:r>
            <a:r>
              <a:rPr lang="zh-CN" altLang="en-US" sz="2200" b="1" dirty="0"/>
              <a:t>链表</a:t>
            </a:r>
            <a:r>
              <a:rPr lang="zh-CN" altLang="en-US" sz="2200" i="1" dirty="0" smtClean="0">
                <a:solidFill>
                  <a:srgbClr val="FF0000"/>
                </a:solidFill>
              </a:rPr>
              <a:t>无需</a:t>
            </a:r>
            <a:r>
              <a:rPr lang="zh-CN" altLang="en-US" sz="2200" u="sng" dirty="0" smtClean="0">
                <a:solidFill>
                  <a:srgbClr val="7030A0"/>
                </a:solidFill>
              </a:rPr>
              <a:t>移动结点</a:t>
            </a:r>
            <a:r>
              <a:rPr lang="en-US" altLang="zh-CN" sz="2200" dirty="0" smtClean="0"/>
              <a:t>, </a:t>
            </a:r>
            <a:r>
              <a:rPr lang="zh-CN" altLang="en-US" sz="2200" dirty="0" smtClean="0">
                <a:solidFill>
                  <a:srgbClr val="0000CC"/>
                </a:solidFill>
              </a:rPr>
              <a:t>仅需</a:t>
            </a:r>
            <a:r>
              <a:rPr lang="zh-CN" altLang="en-US" sz="2200" u="sng" dirty="0" smtClean="0">
                <a:solidFill>
                  <a:srgbClr val="7030A0"/>
                </a:solidFill>
              </a:rPr>
              <a:t>修改指针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 marL="1314450" lvl="2" indent="-457200" eaLnBrk="1" hangingPunct="1">
              <a:lnSpc>
                <a:spcPct val="110000"/>
              </a:lnSpc>
              <a:spcBef>
                <a:spcPts val="1800"/>
              </a:spcBef>
              <a:defRPr/>
            </a:pPr>
            <a:r>
              <a:rPr lang="zh-CN" altLang="en-US" sz="2200" b="1" dirty="0"/>
              <a:t>顺序表</a:t>
            </a:r>
            <a:r>
              <a:rPr lang="zh-CN" altLang="en-US" sz="2200" dirty="0"/>
              <a:t>时间复杂度</a:t>
            </a:r>
            <a:r>
              <a:rPr lang="en-US" altLang="zh-CN" sz="2200" dirty="0"/>
              <a:t>: </a:t>
            </a:r>
            <a:r>
              <a:rPr lang="en-US" altLang="zh-CN" sz="2200" dirty="0" smtClean="0"/>
              <a:t>O(n),  </a:t>
            </a:r>
            <a:r>
              <a:rPr lang="zh-CN" altLang="en-US" sz="2200" dirty="0"/>
              <a:t>而</a:t>
            </a:r>
            <a:r>
              <a:rPr lang="zh-CN" altLang="en-US" sz="2200" b="1" dirty="0"/>
              <a:t>线性链表</a:t>
            </a:r>
            <a:r>
              <a:rPr lang="zh-CN" altLang="en-US" sz="2200" dirty="0"/>
              <a:t>为</a:t>
            </a:r>
            <a:r>
              <a:rPr lang="en-US" altLang="zh-CN" sz="2200" dirty="0"/>
              <a:t>: </a:t>
            </a:r>
            <a:r>
              <a:rPr lang="en-US" altLang="zh-CN" sz="2200" dirty="0" smtClean="0"/>
              <a:t>O(1); </a:t>
            </a:r>
            <a:endParaRPr lang="en-US" altLang="zh-CN" sz="2200" dirty="0"/>
          </a:p>
          <a:p>
            <a:pPr marL="914400" lvl="1" indent="-457200" eaLnBrk="1" hangingPunct="1">
              <a:lnSpc>
                <a:spcPct val="110000"/>
              </a:lnSpc>
              <a:spcBef>
                <a:spcPts val="1800"/>
              </a:spcBef>
              <a:buFont typeface="+mj-ea"/>
              <a:buAutoNum type="circleNumDbPlain"/>
              <a:defRPr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10000"/>
              </a:lnSpc>
              <a:spcBef>
                <a:spcPts val="600"/>
              </a:spcBef>
              <a:buFont typeface="+mj-ea"/>
              <a:buAutoNum type="circleNumDbPlain" startAt="4"/>
              <a:defRPr/>
            </a:pPr>
            <a:r>
              <a:rPr lang="zh-CN" altLang="en-US" sz="2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zh-CN" altLang="en-US" sz="2600" dirty="0"/>
              <a:t>链表的</a:t>
            </a:r>
            <a:r>
              <a:rPr lang="zh-CN" altLang="en-US" sz="2600" b="1" dirty="0">
                <a:solidFill>
                  <a:srgbClr val="7030A0"/>
                </a:solidFill>
              </a:rPr>
              <a:t>删除</a:t>
            </a:r>
            <a:r>
              <a:rPr lang="zh-CN" altLang="en-US" sz="2600" dirty="0"/>
              <a:t>：变形</a:t>
            </a:r>
            <a:r>
              <a:rPr lang="zh-CN" altLang="en-US" sz="2600" dirty="0" smtClean="0"/>
              <a:t>之</a:t>
            </a:r>
            <a:r>
              <a:rPr lang="en-US" altLang="zh-CN" sz="2600" dirty="0" smtClean="0">
                <a:solidFill>
                  <a:srgbClr val="FF0000"/>
                </a:solidFill>
              </a:rPr>
              <a:t>1</a:t>
            </a:r>
            <a:r>
              <a:rPr lang="en-US" altLang="zh-CN" sz="2600" dirty="0" smtClean="0"/>
              <a:t>-</a:t>
            </a:r>
            <a:r>
              <a:rPr lang="zh-CN" altLang="en-US" sz="2000" dirty="0" smtClean="0">
                <a:solidFill>
                  <a:schemeClr val="accent6"/>
                </a:solidFill>
              </a:rPr>
              <a:t>删除</a:t>
            </a:r>
            <a:r>
              <a:rPr lang="zh-CN" altLang="en-US" sz="2000" dirty="0">
                <a:solidFill>
                  <a:schemeClr val="accent6"/>
                </a:solidFill>
              </a:rPr>
              <a:t>单链表中值</a:t>
            </a:r>
            <a:r>
              <a:rPr lang="zh-CN" altLang="en-US" sz="2000" dirty="0" smtClean="0">
                <a:solidFill>
                  <a:schemeClr val="accent6"/>
                </a:solidFill>
              </a:rPr>
              <a:t>为</a:t>
            </a:r>
            <a:r>
              <a:rPr lang="en-US" altLang="zh-CN" sz="2000" dirty="0" smtClean="0">
                <a:solidFill>
                  <a:srgbClr val="7030A0"/>
                </a:solidFill>
              </a:rPr>
              <a:t>x</a:t>
            </a:r>
            <a:r>
              <a:rPr lang="zh-CN" altLang="en-US" sz="2000" dirty="0" smtClean="0">
                <a:solidFill>
                  <a:schemeClr val="accent6"/>
                </a:solidFill>
              </a:rPr>
              <a:t>的</a:t>
            </a:r>
            <a:r>
              <a:rPr lang="zh-CN" altLang="en-US" sz="2000" dirty="0">
                <a:solidFill>
                  <a:schemeClr val="accent6"/>
                </a:solidFill>
              </a:rPr>
              <a:t>所有</a:t>
            </a:r>
            <a:r>
              <a:rPr lang="zh-CN" altLang="en-US" sz="2000" dirty="0" smtClean="0">
                <a:solidFill>
                  <a:schemeClr val="accent6"/>
                </a:solidFill>
              </a:rPr>
              <a:t>结点</a:t>
            </a:r>
            <a:endParaRPr lang="en-US" altLang="zh-CN" sz="2600" dirty="0" smtClean="0">
              <a:solidFill>
                <a:schemeClr val="accent6"/>
              </a:solidFill>
            </a:endParaRPr>
          </a:p>
          <a:p>
            <a:pPr lvl="1" indent="-342900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000" dirty="0"/>
              <a:t>与按值查找相类似，但比前面的算法</a:t>
            </a:r>
            <a:r>
              <a:rPr lang="zh-CN" altLang="en-US" sz="2000" b="1" i="1" u="sng" dirty="0"/>
              <a:t>更简单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 indent="-342900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000" b="1" dirty="0"/>
              <a:t>基本</a:t>
            </a:r>
            <a:r>
              <a:rPr lang="zh-CN" altLang="en-US" sz="2000" b="1" dirty="0" smtClean="0"/>
              <a:t>思想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）</a:t>
            </a:r>
            <a:r>
              <a:rPr lang="zh-CN" altLang="en-US" sz="2000" u="sng" dirty="0" smtClean="0"/>
              <a:t>从</a:t>
            </a:r>
            <a:r>
              <a:rPr lang="zh-CN" altLang="en-US" sz="2000" u="sng" dirty="0"/>
              <a:t>单链表</a:t>
            </a:r>
            <a:r>
              <a:rPr lang="zh-CN" altLang="en-US" sz="2000" u="sng" dirty="0" smtClean="0"/>
              <a:t>的</a:t>
            </a:r>
            <a:r>
              <a:rPr lang="zh-CN" altLang="en-US" sz="2000" i="1" u="sng" dirty="0" smtClean="0">
                <a:solidFill>
                  <a:srgbClr val="0070C0"/>
                </a:solidFill>
              </a:rPr>
              <a:t>首结点</a:t>
            </a:r>
            <a:r>
              <a:rPr lang="zh-CN" altLang="en-US" sz="2000" u="sng" dirty="0"/>
              <a:t>开始，对每个结点进行检查，若结点的值</a:t>
            </a:r>
            <a:r>
              <a:rPr lang="zh-CN" altLang="en-US" sz="2000" u="sng" dirty="0" smtClean="0"/>
              <a:t>为</a:t>
            </a:r>
            <a:r>
              <a:rPr lang="en-US" altLang="zh-CN" sz="2000" u="sng" dirty="0" smtClean="0">
                <a:solidFill>
                  <a:srgbClr val="7030A0"/>
                </a:solidFill>
              </a:rPr>
              <a:t>x</a:t>
            </a:r>
            <a:r>
              <a:rPr lang="zh-CN" altLang="en-US" sz="2000" u="sng" dirty="0" smtClean="0"/>
              <a:t>，</a:t>
            </a:r>
            <a:r>
              <a:rPr lang="zh-CN" altLang="en-US" sz="2000" u="sng" dirty="0"/>
              <a:t>则删除</a:t>
            </a:r>
            <a:r>
              <a:rPr lang="zh-CN" altLang="en-US" sz="2000" u="sng" dirty="0" smtClean="0"/>
              <a:t>之；</a:t>
            </a:r>
            <a:r>
              <a:rPr lang="en-US" altLang="zh-CN" sz="2000" u="sng" dirty="0" smtClean="0"/>
              <a:t>B</a:t>
            </a:r>
            <a:r>
              <a:rPr lang="zh-CN" altLang="en-US" sz="2000" u="sng" dirty="0" smtClean="0"/>
              <a:t>）然后</a:t>
            </a:r>
            <a:r>
              <a:rPr lang="zh-CN" altLang="en-US" sz="2000" u="sng" dirty="0"/>
              <a:t>，检查下一个结点，直到所有的结点都检查过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4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1012371" y="6172200"/>
            <a:ext cx="7543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删除单链表中值为</a:t>
            </a:r>
            <a:r>
              <a:rPr lang="en-US" altLang="zh-CN" b="1" dirty="0">
                <a:solidFill>
                  <a:srgbClr val="002060"/>
                </a:solidFill>
              </a:rPr>
              <a:t>x</a:t>
            </a:r>
            <a:r>
              <a:rPr lang="zh-CN" altLang="en-US" b="1" dirty="0">
                <a:solidFill>
                  <a:srgbClr val="002060"/>
                </a:solidFill>
              </a:rPr>
              <a:t>的所有</a:t>
            </a:r>
            <a:r>
              <a:rPr lang="zh-CN" altLang="en-US" b="1" dirty="0" smtClean="0">
                <a:solidFill>
                  <a:srgbClr val="002060"/>
                </a:solidFill>
              </a:rPr>
              <a:t>结点</a:t>
            </a:r>
            <a:r>
              <a:rPr lang="en-US" altLang="zh-CN" b="1" dirty="0" smtClean="0">
                <a:solidFill>
                  <a:srgbClr val="002060"/>
                </a:solidFill>
              </a:rPr>
              <a:t>, </a:t>
            </a:r>
            <a:r>
              <a:rPr lang="zh-CN" altLang="en-US" b="1" dirty="0" smtClean="0">
                <a:solidFill>
                  <a:srgbClr val="002060"/>
                </a:solidFill>
              </a:rPr>
              <a:t>时间</a:t>
            </a:r>
            <a:r>
              <a:rPr lang="zh-CN" altLang="en-US" b="1" dirty="0">
                <a:solidFill>
                  <a:srgbClr val="002060"/>
                </a:solidFill>
              </a:rPr>
              <a:t>复杂</a:t>
            </a:r>
            <a:r>
              <a:rPr lang="zh-CN" altLang="en-US" b="1" dirty="0" smtClean="0">
                <a:solidFill>
                  <a:srgbClr val="002060"/>
                </a:solidFill>
              </a:rPr>
              <a:t>度</a:t>
            </a:r>
            <a:r>
              <a:rPr lang="en-US" altLang="zh-CN" b="1" dirty="0" smtClean="0">
                <a:solidFill>
                  <a:srgbClr val="002060"/>
                </a:solidFill>
              </a:rPr>
              <a:t>: </a:t>
            </a:r>
            <a:r>
              <a:rPr lang="en-US" altLang="zh-CN" b="1" i="1" dirty="0" smtClean="0">
                <a:solidFill>
                  <a:srgbClr val="7030A0"/>
                </a:solidFill>
              </a:rPr>
              <a:t>O(n</a:t>
            </a:r>
            <a:r>
              <a:rPr lang="en-US" altLang="zh-CN" b="1" i="1" dirty="0">
                <a:solidFill>
                  <a:srgbClr val="7030A0"/>
                </a:solidFill>
              </a:rPr>
              <a:t>)</a:t>
            </a:r>
            <a:r>
              <a:rPr lang="zh-CN" altLang="en-US" b="1" dirty="0" smtClean="0">
                <a:solidFill>
                  <a:srgbClr val="002060"/>
                </a:solidFill>
              </a:rPr>
              <a:t>。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0632" name="TextBox2" r:id="rId2" imgW="7924680" imgH="3114720"/>
        </mc:Choice>
        <mc:Fallback>
          <p:control name="TextBox2" r:id="rId2" imgW="7924680" imgH="311472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821871" y="3060700"/>
                  <a:ext cx="7924800" cy="31133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10000"/>
              </a:lnSpc>
              <a:spcBef>
                <a:spcPts val="600"/>
              </a:spcBef>
              <a:buFont typeface="+mj-ea"/>
              <a:buAutoNum type="circleNumDbPlain" startAt="4"/>
              <a:defRPr/>
            </a:pP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zh-CN" altLang="en-US" sz="2400" dirty="0"/>
              <a:t>链表的</a:t>
            </a:r>
            <a:r>
              <a:rPr lang="zh-CN" altLang="en-US" sz="2400" b="1" dirty="0">
                <a:solidFill>
                  <a:srgbClr val="7030A0"/>
                </a:solidFill>
              </a:rPr>
              <a:t>删除</a:t>
            </a:r>
            <a:r>
              <a:rPr lang="zh-CN" altLang="en-US" sz="2400" dirty="0"/>
              <a:t>：变形</a:t>
            </a:r>
            <a:r>
              <a:rPr lang="zh-CN" altLang="en-US" sz="2400" dirty="0" smtClean="0"/>
              <a:t>之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en-US" altLang="zh-CN" sz="2400" dirty="0" smtClean="0"/>
              <a:t>-</a:t>
            </a:r>
            <a:r>
              <a:rPr lang="zh-CN" altLang="en-US" sz="2000" dirty="0" smtClean="0">
                <a:solidFill>
                  <a:schemeClr val="accent6"/>
                </a:solidFill>
              </a:rPr>
              <a:t>删除</a:t>
            </a:r>
            <a:r>
              <a:rPr lang="zh-CN" altLang="en-US" sz="2000" dirty="0">
                <a:solidFill>
                  <a:schemeClr val="accent6"/>
                </a:solidFill>
              </a:rPr>
              <a:t>单链表中</a:t>
            </a:r>
            <a:r>
              <a:rPr lang="zh-CN" altLang="en-US" sz="2000" u="sng" dirty="0">
                <a:solidFill>
                  <a:schemeClr val="accent6"/>
                </a:solidFill>
              </a:rPr>
              <a:t>所有值重复</a:t>
            </a:r>
            <a:r>
              <a:rPr lang="zh-CN" altLang="en-US" sz="2000" dirty="0">
                <a:solidFill>
                  <a:schemeClr val="accent6"/>
                </a:solidFill>
              </a:rPr>
              <a:t>的</a:t>
            </a:r>
            <a:r>
              <a:rPr lang="zh-CN" altLang="en-US" sz="2000" dirty="0" smtClean="0">
                <a:solidFill>
                  <a:schemeClr val="accent6"/>
                </a:solidFill>
              </a:rPr>
              <a:t>结点</a:t>
            </a:r>
            <a:r>
              <a:rPr lang="en-US" altLang="zh-CN" sz="2000" dirty="0" smtClean="0">
                <a:solidFill>
                  <a:schemeClr val="accent6"/>
                </a:solidFill>
              </a:rPr>
              <a:t>, </a:t>
            </a:r>
            <a:r>
              <a:rPr lang="zh-CN" altLang="en-US" sz="2000" dirty="0" smtClean="0">
                <a:solidFill>
                  <a:schemeClr val="accent6"/>
                </a:solidFill>
              </a:rPr>
              <a:t>使得</a:t>
            </a:r>
            <a:r>
              <a:rPr lang="zh-CN" altLang="en-US" sz="2000" i="1" u="sng" dirty="0">
                <a:solidFill>
                  <a:schemeClr val="accent6"/>
                </a:solidFill>
              </a:rPr>
              <a:t>所有结点的</a:t>
            </a:r>
            <a:r>
              <a:rPr lang="zh-CN" altLang="en-US" sz="2000" i="1" u="sng" dirty="0" smtClean="0">
                <a:solidFill>
                  <a:schemeClr val="accent6"/>
                </a:solidFill>
              </a:rPr>
              <a:t>值</a:t>
            </a:r>
            <a:r>
              <a:rPr lang="zh-CN" altLang="en-US" sz="2000" i="1" dirty="0" smtClean="0">
                <a:solidFill>
                  <a:schemeClr val="accent6"/>
                </a:solidFill>
              </a:rPr>
              <a:t> </a:t>
            </a:r>
            <a:r>
              <a:rPr lang="zh-CN" altLang="en-US" sz="2000" b="1" dirty="0" smtClean="0">
                <a:solidFill>
                  <a:schemeClr val="accent6"/>
                </a:solidFill>
              </a:rPr>
              <a:t>都</a:t>
            </a:r>
            <a:r>
              <a:rPr lang="zh-CN" altLang="en-US" sz="2000" b="1" dirty="0">
                <a:solidFill>
                  <a:schemeClr val="accent6"/>
                </a:solidFill>
              </a:rPr>
              <a:t>不相同</a:t>
            </a:r>
            <a:r>
              <a:rPr lang="zh-CN" altLang="en-US" sz="2400" dirty="0">
                <a:solidFill>
                  <a:schemeClr val="accent6"/>
                </a:solidFill>
              </a:rPr>
              <a:t>。</a:t>
            </a:r>
          </a:p>
          <a:p>
            <a:pPr lvl="1" indent="-342900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000" u="sng" dirty="0"/>
              <a:t>与按值查找相类似</a:t>
            </a:r>
            <a:r>
              <a:rPr lang="zh-CN" altLang="en-US" sz="2000" dirty="0"/>
              <a:t>，但比前面的算法</a:t>
            </a:r>
            <a:r>
              <a:rPr lang="zh-CN" altLang="en-US" sz="2000" b="1" i="1" u="sng" dirty="0">
                <a:solidFill>
                  <a:srgbClr val="FFC000"/>
                </a:solidFill>
              </a:rPr>
              <a:t>更复杂</a:t>
            </a:r>
            <a:r>
              <a:rPr lang="zh-CN" altLang="en-US" sz="2000" dirty="0"/>
              <a:t>。</a:t>
            </a:r>
          </a:p>
          <a:p>
            <a:pPr lvl="1" indent="-342900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000" b="1" dirty="0" smtClean="0"/>
              <a:t>基本</a:t>
            </a:r>
            <a:r>
              <a:rPr lang="zh-CN" altLang="en-US" sz="2000" b="1" dirty="0"/>
              <a:t>思想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ym typeface="Wingdings" panose="05000000000000000000" pitchFamily="2" charset="2"/>
              </a:rPr>
              <a:t></a:t>
            </a:r>
            <a:r>
              <a:rPr lang="zh-CN" altLang="en-US" sz="2000" dirty="0" smtClean="0"/>
              <a:t>从</a:t>
            </a:r>
            <a:r>
              <a:rPr lang="zh-CN" altLang="en-US" sz="2000" dirty="0"/>
              <a:t>单链表的第一个结点开始，对每个结点进行检查</a:t>
            </a:r>
            <a:r>
              <a:rPr lang="zh-CN" altLang="en-US" sz="2000" dirty="0" smtClean="0"/>
              <a:t>：</a:t>
            </a:r>
            <a:r>
              <a:rPr lang="zh-CN" altLang="en-US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检查链表中该结点的所有后继结点，只要值和该结点的值相同，则删除之</a:t>
            </a:r>
            <a:r>
              <a:rPr lang="zh-CN" altLang="en-US" sz="2000" dirty="0" smtClean="0"/>
              <a:t>；</a:t>
            </a:r>
            <a:r>
              <a:rPr lang="zh-CN" altLang="en-US" sz="2000" dirty="0">
                <a:sym typeface="Wingdings 2" panose="05020102010507070707" pitchFamily="18" charset="2"/>
              </a:rPr>
              <a:t></a:t>
            </a:r>
            <a:r>
              <a:rPr lang="zh-CN" altLang="en-US" sz="2000" dirty="0" smtClean="0"/>
              <a:t>然后</a:t>
            </a:r>
            <a:r>
              <a:rPr lang="zh-CN" altLang="en-US" sz="2000" dirty="0"/>
              <a:t>检查下一个结点</a:t>
            </a:r>
            <a:r>
              <a:rPr lang="zh-CN" altLang="en-US" sz="2000" dirty="0" smtClean="0"/>
              <a:t>，</a:t>
            </a:r>
            <a:r>
              <a:rPr lang="zh-CN" altLang="en-US" sz="2000" dirty="0" smtClean="0">
                <a:sym typeface="Wingdings 2" panose="05020102010507070707" pitchFamily="18" charset="2"/>
              </a:rPr>
              <a:t></a:t>
            </a:r>
            <a:r>
              <a:rPr lang="zh-CN" altLang="en-US" sz="2000" dirty="0" smtClean="0"/>
              <a:t>直到</a:t>
            </a:r>
            <a:r>
              <a:rPr lang="zh-CN" altLang="en-US" sz="2000" dirty="0"/>
              <a:t>所有的结点都检查。 </a:t>
            </a:r>
          </a:p>
          <a:p>
            <a:pPr marL="914400" lvl="1" indent="-514350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</p:txBody>
      </p:sp>
      <p:sp>
        <p:nvSpPr>
          <p:cNvPr id="5" name="矩形 4"/>
          <p:cNvSpPr/>
          <p:nvPr/>
        </p:nvSpPr>
        <p:spPr>
          <a:xfrm>
            <a:off x="533400" y="6324600"/>
            <a:ext cx="8458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删除单链表中所有值重复的结点</a:t>
            </a:r>
            <a:r>
              <a:rPr lang="en-US" altLang="zh-CN" b="1" dirty="0">
                <a:solidFill>
                  <a:srgbClr val="002060"/>
                </a:solidFill>
              </a:rPr>
              <a:t>, </a:t>
            </a:r>
            <a:r>
              <a:rPr lang="zh-CN" altLang="en-US" b="1" dirty="0" smtClean="0">
                <a:solidFill>
                  <a:srgbClr val="002060"/>
                </a:solidFill>
              </a:rPr>
              <a:t>使所有</a:t>
            </a:r>
            <a:r>
              <a:rPr lang="zh-CN" altLang="en-US" b="1" dirty="0">
                <a:solidFill>
                  <a:srgbClr val="002060"/>
                </a:solidFill>
              </a:rPr>
              <a:t>结点的</a:t>
            </a:r>
            <a:r>
              <a:rPr lang="zh-CN" altLang="en-US" b="1" dirty="0" smtClean="0">
                <a:solidFill>
                  <a:srgbClr val="002060"/>
                </a:solidFill>
              </a:rPr>
              <a:t>值都</a:t>
            </a:r>
            <a:r>
              <a:rPr lang="zh-CN" altLang="en-US" b="1" dirty="0">
                <a:solidFill>
                  <a:srgbClr val="002060"/>
                </a:solidFill>
              </a:rPr>
              <a:t>不相同</a:t>
            </a:r>
            <a:r>
              <a:rPr lang="en-US" altLang="zh-CN" b="1" dirty="0" smtClean="0">
                <a:solidFill>
                  <a:srgbClr val="002060"/>
                </a:solidFill>
              </a:rPr>
              <a:t>, </a:t>
            </a:r>
            <a:r>
              <a:rPr lang="zh-CN" altLang="en-US" b="1" dirty="0" smtClean="0">
                <a:solidFill>
                  <a:srgbClr val="002060"/>
                </a:solidFill>
              </a:rPr>
              <a:t>时间</a:t>
            </a:r>
            <a:r>
              <a:rPr lang="zh-CN" altLang="en-US" b="1" dirty="0">
                <a:solidFill>
                  <a:srgbClr val="002060"/>
                </a:solidFill>
              </a:rPr>
              <a:t>复杂</a:t>
            </a:r>
            <a:r>
              <a:rPr lang="zh-CN" altLang="en-US" b="1" dirty="0" smtClean="0">
                <a:solidFill>
                  <a:srgbClr val="002060"/>
                </a:solidFill>
              </a:rPr>
              <a:t>度</a:t>
            </a:r>
            <a:r>
              <a:rPr lang="en-US" altLang="zh-CN" b="1" dirty="0" smtClean="0">
                <a:solidFill>
                  <a:srgbClr val="002060"/>
                </a:solidFill>
              </a:rPr>
              <a:t>: </a:t>
            </a:r>
            <a:r>
              <a:rPr lang="en-US" altLang="zh-CN" b="1" i="1" dirty="0" smtClean="0">
                <a:solidFill>
                  <a:srgbClr val="7030A0"/>
                </a:solidFill>
              </a:rPr>
              <a:t>O(n</a:t>
            </a:r>
            <a:r>
              <a:rPr lang="en-US" altLang="zh-CN" b="1" i="1" baseline="30000" dirty="0" smtClean="0">
                <a:solidFill>
                  <a:srgbClr val="7030A0"/>
                </a:solidFill>
              </a:rPr>
              <a:t>2</a:t>
            </a:r>
            <a:r>
              <a:rPr lang="en-US" altLang="zh-CN" b="1" i="1" dirty="0" smtClean="0">
                <a:solidFill>
                  <a:srgbClr val="7030A0"/>
                </a:solidFill>
              </a:rPr>
              <a:t>)</a:t>
            </a:r>
            <a:r>
              <a:rPr lang="zh-CN" altLang="en-US" b="1" dirty="0" smtClean="0">
                <a:solidFill>
                  <a:srgbClr val="002060"/>
                </a:solidFill>
              </a:rPr>
              <a:t>。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1656" name="TextBox2" r:id="rId2" imgW="8077320" imgH="2971800"/>
        </mc:Choice>
        <mc:Fallback>
          <p:control name="TextBox2" r:id="rId2" imgW="8077320" imgH="297180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762000" y="3402013"/>
                  <a:ext cx="8077200" cy="2971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10000"/>
              </a:lnSpc>
              <a:spcBef>
                <a:spcPts val="600"/>
              </a:spcBef>
              <a:buFont typeface="+mj-ea"/>
              <a:buAutoNum type="circleNumDbPlain" startAt="5"/>
              <a:defRPr/>
            </a:pPr>
            <a:r>
              <a:rPr lang="zh-CN" altLang="en-US" sz="2400" dirty="0">
                <a:solidFill>
                  <a:schemeClr val="tx2"/>
                </a:solidFill>
              </a:rPr>
              <a:t>两个</a:t>
            </a:r>
            <a:r>
              <a:rPr lang="zh-CN" altLang="en-US" sz="2400" i="1" u="sng" dirty="0">
                <a:solidFill>
                  <a:schemeClr val="accent6"/>
                </a:solidFill>
              </a:rPr>
              <a:t>有序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zh-CN" altLang="en-US" sz="2400" dirty="0" smtClean="0"/>
              <a:t>链表的</a:t>
            </a:r>
            <a:r>
              <a:rPr lang="zh-CN" altLang="en-US" sz="2400" b="1" dirty="0">
                <a:solidFill>
                  <a:srgbClr val="7030A0"/>
                </a:solidFill>
              </a:rPr>
              <a:t>合并</a:t>
            </a:r>
            <a:r>
              <a:rPr lang="zh-CN" altLang="en-US" sz="1800" b="1" dirty="0">
                <a:solidFill>
                  <a:schemeClr val="tx1"/>
                </a:solidFill>
              </a:rPr>
              <a:t>（</a:t>
            </a:r>
            <a:r>
              <a:rPr lang="zh-CN" altLang="en-US" sz="1800" b="1" i="1" u="sng" dirty="0">
                <a:solidFill>
                  <a:srgbClr val="0070C0"/>
                </a:solidFill>
              </a:rPr>
              <a:t>去除</a:t>
            </a:r>
            <a:r>
              <a:rPr lang="zh-CN" altLang="en-US" sz="1800" b="1" dirty="0">
                <a:solidFill>
                  <a:schemeClr val="tx1"/>
                </a:solidFill>
              </a:rPr>
              <a:t>重复结点）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lvl="1" indent="-342900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sz="2000" dirty="0"/>
              <a:t>La &amp; </a:t>
            </a:r>
            <a:r>
              <a:rPr lang="en-US" altLang="zh-CN" sz="2000" dirty="0" err="1"/>
              <a:t>Lb</a:t>
            </a:r>
            <a:r>
              <a:rPr lang="en-US" altLang="zh-CN" sz="2000" dirty="0"/>
              <a:t> </a:t>
            </a:r>
            <a:r>
              <a:rPr lang="zh-CN" altLang="en-US" sz="2000" dirty="0"/>
              <a:t>是两个有序单链表（带头结点）的头指针，</a:t>
            </a:r>
            <a:r>
              <a:rPr lang="en-US" altLang="zh-CN" sz="2000" dirty="0" err="1"/>
              <a:t>Lc</a:t>
            </a:r>
            <a:r>
              <a:rPr lang="zh-CN" altLang="en-US" sz="2000" dirty="0"/>
              <a:t>是合并后的有序单链表的头指针</a:t>
            </a:r>
            <a:r>
              <a:rPr lang="zh-CN" altLang="en-US" sz="2000" dirty="0" smtClean="0"/>
              <a:t>。</a:t>
            </a:r>
            <a:r>
              <a:rPr lang="zh-CN" altLang="en-US" sz="2000" b="1" dirty="0" smtClean="0"/>
              <a:t>合并前</a:t>
            </a:r>
            <a:r>
              <a:rPr lang="zh-CN" altLang="en-US" sz="2000" dirty="0" smtClean="0"/>
              <a:t>如图：</a:t>
            </a:r>
            <a:endParaRPr lang="en-US" altLang="zh-CN" sz="2000" dirty="0" smtClean="0"/>
          </a:p>
          <a:p>
            <a:pPr lvl="1" indent="-342900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/>
          </a:p>
          <a:p>
            <a:pPr lvl="1" indent="-342900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  <a:p>
            <a:pPr lvl="1" indent="-342900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/>
          </a:p>
          <a:p>
            <a:pPr lvl="1" indent="-342900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  <a:p>
            <a:pPr lvl="1" indent="-342900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/>
          </a:p>
          <a:p>
            <a:pPr lvl="1" indent="-342900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  <a:p>
            <a:pPr lvl="1" indent="-342900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/>
          </a:p>
          <a:p>
            <a:pPr lvl="1" indent="-342900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  <a:p>
            <a:pPr lvl="1" indent="-342900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000" dirty="0" smtClean="0"/>
              <a:t>合并</a:t>
            </a:r>
            <a:r>
              <a:rPr lang="zh-CN" altLang="en-US" sz="2000" dirty="0"/>
              <a:t>过程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FF00FF"/>
                </a:solidFill>
              </a:rPr>
              <a:t>pa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&amp; </a:t>
            </a:r>
            <a:r>
              <a:rPr lang="en-US" altLang="zh-CN" sz="2000" dirty="0" err="1" smtClean="0">
                <a:solidFill>
                  <a:srgbClr val="FF00FF"/>
                </a:solidFill>
              </a:rPr>
              <a:t>pb</a:t>
            </a:r>
            <a:r>
              <a:rPr lang="en-US" altLang="zh-CN" sz="2000" dirty="0" smtClean="0">
                <a:solidFill>
                  <a:srgbClr val="FF00FF"/>
                </a:solidFill>
              </a:rPr>
              <a:t> </a:t>
            </a:r>
            <a:r>
              <a:rPr lang="zh-CN" altLang="en-US" sz="2000" dirty="0" smtClean="0"/>
              <a:t>指向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个</a:t>
            </a:r>
            <a:r>
              <a:rPr lang="zh-CN" altLang="en-US" sz="2000" b="1" dirty="0"/>
              <a:t>待合并</a:t>
            </a:r>
            <a:r>
              <a:rPr lang="zh-CN" altLang="en-US" sz="2000" b="1" dirty="0" smtClean="0"/>
              <a:t>链表</a:t>
            </a:r>
            <a:r>
              <a:rPr lang="en-US" altLang="zh-CN" sz="2000" b="1" dirty="0" smtClean="0"/>
              <a:t>(</a:t>
            </a:r>
            <a:r>
              <a:rPr lang="en-US" altLang="zh-CN" sz="2000" b="1" dirty="0" err="1" smtClean="0"/>
              <a:t>La&amp;Lb</a:t>
            </a:r>
            <a:r>
              <a:rPr lang="en-US" altLang="zh-CN" sz="2000" b="1" dirty="0" smtClean="0"/>
              <a:t>)</a:t>
            </a:r>
            <a:r>
              <a:rPr lang="zh-CN" altLang="en-US" sz="2000" dirty="0" smtClean="0"/>
              <a:t>的‘</a:t>
            </a:r>
            <a:r>
              <a:rPr lang="zh-CN" altLang="en-US" sz="2000" u="sng" dirty="0"/>
              <a:t>当前</a:t>
            </a:r>
            <a:r>
              <a:rPr lang="zh-CN" altLang="en-US" sz="2000" b="1" i="1" u="sng" dirty="0">
                <a:solidFill>
                  <a:srgbClr val="0070C0"/>
                </a:solidFill>
              </a:rPr>
              <a:t>首</a:t>
            </a:r>
            <a:r>
              <a:rPr lang="zh-CN" altLang="en-US" sz="2000" u="sng" dirty="0"/>
              <a:t>结点</a:t>
            </a:r>
            <a:r>
              <a:rPr lang="zh-CN" altLang="en-US" sz="2000" dirty="0" smtClean="0"/>
              <a:t>’</a:t>
            </a:r>
            <a:r>
              <a:rPr lang="en-US" altLang="zh-CN" sz="2000" dirty="0" smtClean="0"/>
              <a:t>, </a:t>
            </a:r>
            <a:r>
              <a:rPr lang="en-US" altLang="zh-CN" sz="2000" dirty="0" smtClean="0">
                <a:solidFill>
                  <a:srgbClr val="0000CC"/>
                </a:solidFill>
              </a:rPr>
              <a:t>pc</a:t>
            </a:r>
            <a:r>
              <a:rPr lang="zh-CN" altLang="en-US" sz="2000" dirty="0" smtClean="0"/>
              <a:t>指向</a:t>
            </a:r>
            <a:r>
              <a:rPr lang="zh-CN" altLang="en-US" sz="2000" b="1" dirty="0"/>
              <a:t>合并后</a:t>
            </a:r>
            <a:r>
              <a:rPr lang="zh-CN" altLang="en-US" sz="2000" b="1" dirty="0" smtClean="0"/>
              <a:t>链表</a:t>
            </a:r>
            <a:r>
              <a:rPr lang="zh-CN" altLang="en-US" sz="2000" dirty="0" smtClean="0"/>
              <a:t>的‘</a:t>
            </a:r>
            <a:r>
              <a:rPr lang="zh-CN" altLang="en-US" sz="2000" u="sng" dirty="0" smtClean="0"/>
              <a:t>当前</a:t>
            </a:r>
            <a:r>
              <a:rPr lang="zh-CN" altLang="en-US" sz="2000" b="1" i="1" u="sng" dirty="0" smtClean="0">
                <a:solidFill>
                  <a:srgbClr val="0070C0"/>
                </a:solidFill>
              </a:rPr>
              <a:t>尾</a:t>
            </a:r>
            <a:r>
              <a:rPr lang="zh-CN" altLang="en-US" sz="2000" u="sng" dirty="0" smtClean="0"/>
              <a:t>结点</a:t>
            </a:r>
            <a:r>
              <a:rPr lang="zh-CN" altLang="en-US" sz="2000" dirty="0" smtClean="0"/>
              <a:t>’。</a:t>
            </a:r>
            <a:endParaRPr lang="en-US" altLang="zh-CN" sz="2000" dirty="0" smtClean="0"/>
          </a:p>
        </p:txBody>
      </p:sp>
      <p:grpSp>
        <p:nvGrpSpPr>
          <p:cNvPr id="57348" name="Group 6"/>
          <p:cNvGrpSpPr>
            <a:grpSpLocks/>
          </p:cNvGrpSpPr>
          <p:nvPr/>
        </p:nvGrpSpPr>
        <p:grpSpPr bwMode="auto">
          <a:xfrm>
            <a:off x="990600" y="2293938"/>
            <a:ext cx="7418388" cy="3040062"/>
            <a:chOff x="384" y="1570"/>
            <a:chExt cx="4673" cy="2025"/>
          </a:xfrm>
        </p:grpSpPr>
        <p:sp>
          <p:nvSpPr>
            <p:cNvPr id="57349" name="Rectangle 7"/>
            <p:cNvSpPr>
              <a:spLocks noChangeArrowheads="1"/>
            </p:cNvSpPr>
            <p:nvPr/>
          </p:nvSpPr>
          <p:spPr bwMode="auto">
            <a:xfrm>
              <a:off x="956" y="3314"/>
              <a:ext cx="354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 b="1" dirty="0">
                  <a:solidFill>
                    <a:schemeClr val="tx1"/>
                  </a:solidFill>
                  <a:ea typeface="楷体_GB2312" pitchFamily="49" charset="-122"/>
                </a:rPr>
                <a:t>图</a:t>
              </a:r>
              <a:r>
                <a:rPr kumimoji="1" lang="en-US" altLang="zh-CN" sz="2000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  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两个有序的单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链表 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La </a:t>
              </a:r>
              <a:r>
                <a:rPr kumimoji="1"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&amp; </a:t>
              </a:r>
              <a:r>
                <a:rPr kumimoji="1" lang="en-US" altLang="zh-CN" sz="2000" b="1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Lb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的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初始状态</a:t>
              </a:r>
            </a:p>
          </p:txBody>
        </p:sp>
        <p:grpSp>
          <p:nvGrpSpPr>
            <p:cNvPr id="57350" name="Group 8"/>
            <p:cNvGrpSpPr>
              <a:grpSpLocks/>
            </p:cNvGrpSpPr>
            <p:nvPr/>
          </p:nvGrpSpPr>
          <p:grpSpPr bwMode="auto">
            <a:xfrm>
              <a:off x="816" y="2301"/>
              <a:ext cx="3642" cy="943"/>
              <a:chOff x="816" y="2301"/>
              <a:chExt cx="3642" cy="943"/>
            </a:xfrm>
          </p:grpSpPr>
          <p:grpSp>
            <p:nvGrpSpPr>
              <p:cNvPr id="57385" name="Group 9"/>
              <p:cNvGrpSpPr>
                <a:grpSpLocks/>
              </p:cNvGrpSpPr>
              <p:nvPr/>
            </p:nvGrpSpPr>
            <p:grpSpPr bwMode="auto">
              <a:xfrm>
                <a:off x="1558" y="2560"/>
                <a:ext cx="720" cy="317"/>
                <a:chOff x="1008" y="1152"/>
                <a:chExt cx="720" cy="317"/>
              </a:xfrm>
            </p:grpSpPr>
            <p:sp>
              <p:nvSpPr>
                <p:cNvPr id="57406" name="Rectangle 10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-2    </a:t>
                  </a:r>
                </a:p>
              </p:txBody>
            </p:sp>
            <p:sp>
              <p:nvSpPr>
                <p:cNvPr id="57407" name="Line 11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8" name="Line 12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86" name="Group 13"/>
              <p:cNvGrpSpPr>
                <a:grpSpLocks/>
              </p:cNvGrpSpPr>
              <p:nvPr/>
            </p:nvGrpSpPr>
            <p:grpSpPr bwMode="auto">
              <a:xfrm>
                <a:off x="2288" y="2550"/>
                <a:ext cx="720" cy="317"/>
                <a:chOff x="1008" y="1152"/>
                <a:chExt cx="720" cy="317"/>
              </a:xfrm>
            </p:grpSpPr>
            <p:sp>
              <p:nvSpPr>
                <p:cNvPr id="57403" name="Rectangle 14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   </a:t>
                  </a:r>
                </a:p>
              </p:txBody>
            </p:sp>
            <p:sp>
              <p:nvSpPr>
                <p:cNvPr id="57404" name="Line 15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5" name="Line 16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87" name="Group 17"/>
              <p:cNvGrpSpPr>
                <a:grpSpLocks/>
              </p:cNvGrpSpPr>
              <p:nvPr/>
            </p:nvGrpSpPr>
            <p:grpSpPr bwMode="auto">
              <a:xfrm>
                <a:off x="3018" y="2541"/>
                <a:ext cx="720" cy="317"/>
                <a:chOff x="1008" y="1152"/>
                <a:chExt cx="720" cy="317"/>
              </a:xfrm>
            </p:grpSpPr>
            <p:sp>
              <p:nvSpPr>
                <p:cNvPr id="57400" name="Rectangle 18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    </a:t>
                  </a:r>
                </a:p>
              </p:txBody>
            </p:sp>
            <p:sp>
              <p:nvSpPr>
                <p:cNvPr id="57401" name="Line 19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2" name="Line 20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88" name="Group 21"/>
              <p:cNvGrpSpPr>
                <a:grpSpLocks/>
              </p:cNvGrpSpPr>
              <p:nvPr/>
            </p:nvGrpSpPr>
            <p:grpSpPr bwMode="auto">
              <a:xfrm>
                <a:off x="3765" y="2472"/>
                <a:ext cx="693" cy="317"/>
                <a:chOff x="3189" y="2139"/>
                <a:chExt cx="693" cy="317"/>
              </a:xfrm>
            </p:grpSpPr>
            <p:sp>
              <p:nvSpPr>
                <p:cNvPr id="57398" name="Rectangle 22"/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……</a:t>
                  </a: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</a:t>
                  </a:r>
                </a:p>
              </p:txBody>
            </p:sp>
            <p:sp>
              <p:nvSpPr>
                <p:cNvPr id="57399" name="Line 23"/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89" name="Group 24"/>
              <p:cNvGrpSpPr>
                <a:grpSpLocks/>
              </p:cNvGrpSpPr>
              <p:nvPr/>
            </p:nvGrpSpPr>
            <p:grpSpPr bwMode="auto">
              <a:xfrm>
                <a:off x="816" y="2301"/>
                <a:ext cx="720" cy="577"/>
                <a:chOff x="1008" y="892"/>
                <a:chExt cx="720" cy="577"/>
              </a:xfrm>
            </p:grpSpPr>
            <p:sp>
              <p:nvSpPr>
                <p:cNvPr id="57393" name="Rectangle 25"/>
                <p:cNvSpPr>
                  <a:spLocks noChangeArrowheads="1"/>
                </p:cNvSpPr>
                <p:nvPr/>
              </p:nvSpPr>
              <p:spPr bwMode="auto">
                <a:xfrm>
                  <a:off x="1046" y="892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Lb</a:t>
                  </a:r>
                </a:p>
              </p:txBody>
            </p:sp>
            <p:grpSp>
              <p:nvGrpSpPr>
                <p:cNvPr id="57394" name="Group 26"/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720" cy="317"/>
                  <a:chOff x="1008" y="1152"/>
                  <a:chExt cx="720" cy="317"/>
                </a:xfrm>
              </p:grpSpPr>
              <p:sp>
                <p:nvSpPr>
                  <p:cNvPr id="57395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zh-CN" altLang="en-US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 </a:t>
                    </a:r>
                  </a:p>
                </p:txBody>
              </p:sp>
              <p:sp>
                <p:nvSpPr>
                  <p:cNvPr id="5739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9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7390" name="Group 30"/>
              <p:cNvGrpSpPr>
                <a:grpSpLocks/>
              </p:cNvGrpSpPr>
              <p:nvPr/>
            </p:nvGrpSpPr>
            <p:grpSpPr bwMode="auto">
              <a:xfrm>
                <a:off x="1614" y="2872"/>
                <a:ext cx="336" cy="372"/>
                <a:chOff x="2256" y="1404"/>
                <a:chExt cx="336" cy="372"/>
              </a:xfrm>
            </p:grpSpPr>
            <p:sp>
              <p:nvSpPr>
                <p:cNvPr id="57391" name="Rectangle 31"/>
                <p:cNvSpPr>
                  <a:spLocks noChangeArrowheads="1"/>
                </p:cNvSpPr>
                <p:nvPr/>
              </p:nvSpPr>
              <p:spPr bwMode="auto">
                <a:xfrm>
                  <a:off x="2256" y="1536"/>
                  <a:ext cx="336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 dirty="0" err="1">
                      <a:solidFill>
                        <a:srgbClr val="FF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pb</a:t>
                  </a:r>
                  <a:endParaRPr kumimoji="1" lang="en-US" altLang="zh-CN" sz="2400" dirty="0">
                    <a:solidFill>
                      <a:srgbClr val="FF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9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439" y="1404"/>
                  <a:ext cx="0" cy="181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7351" name="Group 33"/>
            <p:cNvGrpSpPr>
              <a:grpSpLocks/>
            </p:cNvGrpSpPr>
            <p:nvPr/>
          </p:nvGrpSpPr>
          <p:grpSpPr bwMode="auto">
            <a:xfrm>
              <a:off x="384" y="1570"/>
              <a:ext cx="4673" cy="902"/>
              <a:chOff x="384" y="1570"/>
              <a:chExt cx="4673" cy="902"/>
            </a:xfrm>
          </p:grpSpPr>
          <p:grpSp>
            <p:nvGrpSpPr>
              <p:cNvPr id="57352" name="Group 34"/>
              <p:cNvGrpSpPr>
                <a:grpSpLocks/>
              </p:cNvGrpSpPr>
              <p:nvPr/>
            </p:nvGrpSpPr>
            <p:grpSpPr bwMode="auto">
              <a:xfrm>
                <a:off x="1567" y="1985"/>
                <a:ext cx="720" cy="317"/>
                <a:chOff x="1008" y="1152"/>
                <a:chExt cx="720" cy="317"/>
              </a:xfrm>
            </p:grpSpPr>
            <p:sp>
              <p:nvSpPr>
                <p:cNvPr id="57382" name="Rectangle 35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-7    </a:t>
                  </a:r>
                </a:p>
              </p:txBody>
            </p:sp>
            <p:sp>
              <p:nvSpPr>
                <p:cNvPr id="57383" name="Line 36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84" name="Line 37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53" name="Group 38"/>
              <p:cNvGrpSpPr>
                <a:grpSpLocks/>
              </p:cNvGrpSpPr>
              <p:nvPr/>
            </p:nvGrpSpPr>
            <p:grpSpPr bwMode="auto">
              <a:xfrm>
                <a:off x="2297" y="1975"/>
                <a:ext cx="720" cy="317"/>
                <a:chOff x="1008" y="1152"/>
                <a:chExt cx="720" cy="317"/>
              </a:xfrm>
            </p:grpSpPr>
            <p:sp>
              <p:nvSpPr>
                <p:cNvPr id="57379" name="Rectangle 39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    </a:t>
                  </a:r>
                </a:p>
              </p:txBody>
            </p:sp>
            <p:sp>
              <p:nvSpPr>
                <p:cNvPr id="57380" name="Line 40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81" name="Line 41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54" name="Group 42"/>
              <p:cNvGrpSpPr>
                <a:grpSpLocks/>
              </p:cNvGrpSpPr>
              <p:nvPr/>
            </p:nvGrpSpPr>
            <p:grpSpPr bwMode="auto">
              <a:xfrm>
                <a:off x="3027" y="1966"/>
                <a:ext cx="720" cy="317"/>
                <a:chOff x="1008" y="1152"/>
                <a:chExt cx="720" cy="317"/>
              </a:xfrm>
            </p:grpSpPr>
            <p:sp>
              <p:nvSpPr>
                <p:cNvPr id="57376" name="Rectangle 43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4    </a:t>
                  </a:r>
                  <a:endParaRPr kumimoji="1"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77" name="Line 44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78" name="Line 45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55" name="Group 46"/>
              <p:cNvGrpSpPr>
                <a:grpSpLocks/>
              </p:cNvGrpSpPr>
              <p:nvPr/>
            </p:nvGrpSpPr>
            <p:grpSpPr bwMode="auto">
              <a:xfrm>
                <a:off x="3774" y="1897"/>
                <a:ext cx="693" cy="317"/>
                <a:chOff x="3189" y="2139"/>
                <a:chExt cx="693" cy="317"/>
              </a:xfrm>
            </p:grpSpPr>
            <p:sp>
              <p:nvSpPr>
                <p:cNvPr id="57374" name="Rectangle 47"/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……</a:t>
                  </a: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</a:t>
                  </a:r>
                </a:p>
              </p:txBody>
            </p:sp>
            <p:sp>
              <p:nvSpPr>
                <p:cNvPr id="57375" name="Line 48"/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56" name="Group 49"/>
              <p:cNvGrpSpPr>
                <a:grpSpLocks/>
              </p:cNvGrpSpPr>
              <p:nvPr/>
            </p:nvGrpSpPr>
            <p:grpSpPr bwMode="auto">
              <a:xfrm>
                <a:off x="4457" y="1974"/>
                <a:ext cx="600" cy="317"/>
                <a:chOff x="4457" y="1974"/>
                <a:chExt cx="600" cy="317"/>
              </a:xfrm>
            </p:grpSpPr>
            <p:sp>
              <p:nvSpPr>
                <p:cNvPr id="57372" name="Rectangle 50"/>
                <p:cNvSpPr>
                  <a:spLocks noChangeArrowheads="1"/>
                </p:cNvSpPr>
                <p:nvPr/>
              </p:nvSpPr>
              <p:spPr bwMode="auto">
                <a:xfrm>
                  <a:off x="4457" y="1974"/>
                  <a:ext cx="600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12    </a:t>
                  </a:r>
                  <a:r>
                    <a: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⋀</a:t>
                  </a:r>
                </a:p>
              </p:txBody>
            </p:sp>
            <p:sp>
              <p:nvSpPr>
                <p:cNvPr id="57373" name="Line 51"/>
                <p:cNvSpPr>
                  <a:spLocks noChangeShapeType="1"/>
                </p:cNvSpPr>
                <p:nvPr/>
              </p:nvSpPr>
              <p:spPr bwMode="auto">
                <a:xfrm>
                  <a:off x="4841" y="1974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57" name="Group 52"/>
              <p:cNvGrpSpPr>
                <a:grpSpLocks/>
              </p:cNvGrpSpPr>
              <p:nvPr/>
            </p:nvGrpSpPr>
            <p:grpSpPr bwMode="auto">
              <a:xfrm>
                <a:off x="825" y="1726"/>
                <a:ext cx="720" cy="577"/>
                <a:chOff x="1008" y="892"/>
                <a:chExt cx="720" cy="577"/>
              </a:xfrm>
            </p:grpSpPr>
            <p:sp>
              <p:nvSpPr>
                <p:cNvPr id="57367" name="Rectangle 53"/>
                <p:cNvSpPr>
                  <a:spLocks noChangeArrowheads="1"/>
                </p:cNvSpPr>
                <p:nvPr/>
              </p:nvSpPr>
              <p:spPr bwMode="auto">
                <a:xfrm>
                  <a:off x="1046" y="892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La</a:t>
                  </a:r>
                </a:p>
              </p:txBody>
            </p:sp>
            <p:grpSp>
              <p:nvGrpSpPr>
                <p:cNvPr id="57368" name="Group 54"/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720" cy="317"/>
                  <a:chOff x="1008" y="1152"/>
                  <a:chExt cx="720" cy="317"/>
                </a:xfrm>
              </p:grpSpPr>
              <p:sp>
                <p:nvSpPr>
                  <p:cNvPr id="57369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zh-CN" altLang="en-US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 </a:t>
                    </a:r>
                  </a:p>
                </p:txBody>
              </p:sp>
              <p:sp>
                <p:nvSpPr>
                  <p:cNvPr id="5737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71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7358" name="Group 58"/>
              <p:cNvGrpSpPr>
                <a:grpSpLocks/>
              </p:cNvGrpSpPr>
              <p:nvPr/>
            </p:nvGrpSpPr>
            <p:grpSpPr bwMode="auto">
              <a:xfrm>
                <a:off x="384" y="1870"/>
                <a:ext cx="441" cy="240"/>
                <a:chOff x="336" y="2640"/>
                <a:chExt cx="441" cy="240"/>
              </a:xfrm>
            </p:grpSpPr>
            <p:sp>
              <p:nvSpPr>
                <p:cNvPr id="57365" name="Rectangle 59"/>
                <p:cNvSpPr>
                  <a:spLocks noChangeArrowheads="1"/>
                </p:cNvSpPr>
                <p:nvPr/>
              </p:nvSpPr>
              <p:spPr bwMode="auto">
                <a:xfrm>
                  <a:off x="336" y="2640"/>
                  <a:ext cx="336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Lc</a:t>
                  </a:r>
                </a:p>
              </p:txBody>
            </p:sp>
            <p:sp>
              <p:nvSpPr>
                <p:cNvPr id="57366" name="Line 60"/>
                <p:cNvSpPr>
                  <a:spLocks noChangeShapeType="1"/>
                </p:cNvSpPr>
                <p:nvPr/>
              </p:nvSpPr>
              <p:spPr bwMode="auto">
                <a:xfrm>
                  <a:off x="414" y="2877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59" name="Group 61"/>
              <p:cNvGrpSpPr>
                <a:grpSpLocks/>
              </p:cNvGrpSpPr>
              <p:nvPr/>
            </p:nvGrpSpPr>
            <p:grpSpPr bwMode="auto">
              <a:xfrm>
                <a:off x="1626" y="1570"/>
                <a:ext cx="336" cy="405"/>
                <a:chOff x="2640" y="1776"/>
                <a:chExt cx="336" cy="405"/>
              </a:xfrm>
            </p:grpSpPr>
            <p:sp>
              <p:nvSpPr>
                <p:cNvPr id="57363" name="Rectangle 62"/>
                <p:cNvSpPr>
                  <a:spLocks noChangeArrowheads="1"/>
                </p:cNvSpPr>
                <p:nvPr/>
              </p:nvSpPr>
              <p:spPr bwMode="auto">
                <a:xfrm>
                  <a:off x="2640" y="1776"/>
                  <a:ext cx="336" cy="2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>
                      <a:solidFill>
                        <a:srgbClr val="FF00FF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pa</a:t>
                  </a:r>
                </a:p>
              </p:txBody>
            </p:sp>
            <p:sp>
              <p:nvSpPr>
                <p:cNvPr id="57364" name="Line 63"/>
                <p:cNvSpPr>
                  <a:spLocks noChangeShapeType="1"/>
                </p:cNvSpPr>
                <p:nvPr/>
              </p:nvSpPr>
              <p:spPr bwMode="auto">
                <a:xfrm>
                  <a:off x="2802" y="2022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rgbClr val="FF00FF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7360" name="Group 64"/>
              <p:cNvGrpSpPr>
                <a:grpSpLocks/>
              </p:cNvGrpSpPr>
              <p:nvPr/>
            </p:nvGrpSpPr>
            <p:grpSpPr bwMode="auto">
              <a:xfrm>
                <a:off x="384" y="2236"/>
                <a:ext cx="441" cy="236"/>
                <a:chOff x="384" y="2016"/>
                <a:chExt cx="441" cy="236"/>
              </a:xfrm>
            </p:grpSpPr>
            <p:sp>
              <p:nvSpPr>
                <p:cNvPr id="57361" name="Rectangle 65"/>
                <p:cNvSpPr>
                  <a:spLocks noChangeArrowheads="1"/>
                </p:cNvSpPr>
                <p:nvPr/>
              </p:nvSpPr>
              <p:spPr bwMode="auto">
                <a:xfrm>
                  <a:off x="384" y="2016"/>
                  <a:ext cx="336" cy="2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400">
                      <a:solidFill>
                        <a:srgbClr val="0000CC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pc</a:t>
                  </a:r>
                </a:p>
              </p:txBody>
            </p:sp>
            <p:sp>
              <p:nvSpPr>
                <p:cNvPr id="57362" name="Line 66"/>
                <p:cNvSpPr>
                  <a:spLocks noChangeShapeType="1"/>
                </p:cNvSpPr>
                <p:nvPr/>
              </p:nvSpPr>
              <p:spPr bwMode="auto">
                <a:xfrm>
                  <a:off x="462" y="2016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rgbClr val="0000CC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10000"/>
              </a:lnSpc>
              <a:spcBef>
                <a:spcPts val="600"/>
              </a:spcBef>
              <a:buFont typeface="+mj-ea"/>
              <a:buAutoNum type="circleNumDbPlain" startAt="5"/>
              <a:defRPr/>
            </a:pPr>
            <a:r>
              <a:rPr lang="zh-CN" altLang="en-US" sz="2400" dirty="0">
                <a:solidFill>
                  <a:schemeClr val="tx2"/>
                </a:solidFill>
              </a:rPr>
              <a:t>两个</a:t>
            </a:r>
            <a:r>
              <a:rPr lang="zh-CN" altLang="en-US" sz="2400" i="1" u="sng" dirty="0" smtClean="0">
                <a:solidFill>
                  <a:schemeClr val="accent6"/>
                </a:solidFill>
              </a:rPr>
              <a:t>有序</a:t>
            </a: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zh-CN" altLang="en-US" sz="2400" dirty="0"/>
              <a:t>链表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合并</a:t>
            </a:r>
            <a:r>
              <a:rPr lang="zh-CN" altLang="en-US" sz="1800" i="1" dirty="0" smtClean="0">
                <a:solidFill>
                  <a:schemeClr val="tx2"/>
                </a:solidFill>
              </a:rPr>
              <a:t>（续）</a:t>
            </a:r>
            <a:r>
              <a:rPr lang="en-US" altLang="zh-CN" sz="1600" dirty="0" smtClean="0">
                <a:solidFill>
                  <a:schemeClr val="tx1"/>
                </a:solidFill>
              </a:rPr>
              <a:t>——</a:t>
            </a:r>
            <a:r>
              <a:rPr lang="zh-CN" altLang="en-US" sz="1600" dirty="0" smtClean="0">
                <a:solidFill>
                  <a:schemeClr val="tx1"/>
                </a:solidFill>
              </a:rPr>
              <a:t>过程示例</a:t>
            </a:r>
            <a:r>
              <a:rPr lang="en-US" altLang="zh-CN" sz="1600" dirty="0" smtClean="0">
                <a:solidFill>
                  <a:schemeClr val="tx1"/>
                </a:solidFill>
              </a:rPr>
              <a:t>(</a:t>
            </a:r>
            <a:r>
              <a:rPr lang="zh-CN" altLang="en-US" sz="1600" b="1" i="1" u="sng" dirty="0" smtClean="0">
                <a:solidFill>
                  <a:srgbClr val="00B0F0"/>
                </a:solidFill>
              </a:rPr>
              <a:t>不</a:t>
            </a:r>
            <a:r>
              <a:rPr lang="zh-CN" altLang="en-US" sz="1600" u="sng" dirty="0" smtClean="0">
                <a:solidFill>
                  <a:srgbClr val="0070C0"/>
                </a:solidFill>
              </a:rPr>
              <a:t>保留</a:t>
            </a:r>
            <a:r>
              <a:rPr lang="en-US" altLang="zh-CN" sz="1600" u="sng" dirty="0" smtClean="0">
                <a:solidFill>
                  <a:srgbClr val="0070C0"/>
                </a:solidFill>
              </a:rPr>
              <a:t>2</a:t>
            </a:r>
            <a:r>
              <a:rPr lang="zh-CN" altLang="en-US" sz="1600" u="sng" dirty="0" smtClean="0">
                <a:solidFill>
                  <a:srgbClr val="0070C0"/>
                </a:solidFill>
              </a:rPr>
              <a:t>个</a:t>
            </a:r>
            <a:r>
              <a:rPr lang="zh-CN" altLang="en-US" sz="1600" u="sng" dirty="0">
                <a:solidFill>
                  <a:srgbClr val="0070C0"/>
                </a:solidFill>
              </a:rPr>
              <a:t>原多项式</a:t>
            </a:r>
            <a:r>
              <a:rPr lang="zh-CN" altLang="en-US" sz="1600" u="sng" dirty="0" smtClean="0">
                <a:solidFill>
                  <a:srgbClr val="0070C0"/>
                </a:solidFill>
              </a:rPr>
              <a:t>链表</a:t>
            </a:r>
            <a:r>
              <a:rPr lang="en-US" altLang="zh-CN" sz="1600" dirty="0" smtClean="0">
                <a:solidFill>
                  <a:schemeClr val="tx1"/>
                </a:solidFill>
              </a:rPr>
              <a:t>)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</p:txBody>
      </p:sp>
      <p:sp>
        <p:nvSpPr>
          <p:cNvPr id="71" name="矩形 70"/>
          <p:cNvSpPr/>
          <p:nvPr/>
        </p:nvSpPr>
        <p:spPr>
          <a:xfrm>
            <a:off x="464211" y="1943322"/>
            <a:ext cx="1691787" cy="1173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464211" y="5319439"/>
            <a:ext cx="2028998" cy="813312"/>
          </a:xfrm>
          <a:prstGeom prst="rect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464211" y="3828372"/>
            <a:ext cx="2028998" cy="813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288891" y="1536032"/>
            <a:ext cx="2626925" cy="4845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>
              <a:lnSpc>
                <a:spcPct val="125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1800" b="1" dirty="0" smtClean="0"/>
              <a:t>初始时刻</a:t>
            </a:r>
            <a:r>
              <a:rPr lang="en-US" altLang="zh-CN" sz="1800" b="1" dirty="0" smtClean="0"/>
              <a:t>,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sz="1800" dirty="0" smtClean="0">
                <a:solidFill>
                  <a:srgbClr val="FF00FF"/>
                </a:solidFill>
              </a:rPr>
              <a:t>pa </a:t>
            </a:r>
            <a:r>
              <a:rPr lang="en-US" altLang="zh-CN" sz="1800" dirty="0" smtClean="0"/>
              <a:t>= La-&gt;next;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00B0F0"/>
                </a:solidFill>
              </a:rPr>
              <a:t>p</a:t>
            </a:r>
            <a:r>
              <a:rPr lang="en-US" altLang="zh-CN" sz="1800" dirty="0" err="1" smtClean="0">
                <a:solidFill>
                  <a:srgbClr val="00B0F0"/>
                </a:solidFill>
              </a:rPr>
              <a:t>b</a:t>
            </a:r>
            <a:r>
              <a:rPr lang="en-US" altLang="zh-CN" sz="1800" dirty="0" smtClean="0">
                <a:solidFill>
                  <a:srgbClr val="00B0F0"/>
                </a:solidFill>
              </a:rPr>
              <a:t> </a:t>
            </a:r>
            <a:r>
              <a:rPr lang="en-US" altLang="zh-CN" sz="1800" dirty="0" smtClean="0"/>
              <a:t>= </a:t>
            </a:r>
            <a:r>
              <a:rPr lang="en-US" altLang="zh-CN" sz="1800" dirty="0" err="1" smtClean="0"/>
              <a:t>Lb</a:t>
            </a:r>
            <a:r>
              <a:rPr lang="en-US" altLang="zh-CN" sz="1800" dirty="0" smtClean="0"/>
              <a:t>-&gt;next;</a:t>
            </a:r>
          </a:p>
          <a:p>
            <a:pPr>
              <a:spcBef>
                <a:spcPts val="600"/>
              </a:spcBef>
            </a:pPr>
            <a:r>
              <a:rPr lang="en-US" altLang="zh-CN" sz="1800" dirty="0" smtClean="0"/>
              <a:t>  </a:t>
            </a:r>
            <a:r>
              <a:rPr lang="en-US" altLang="zh-CN" sz="1800" dirty="0" err="1" smtClean="0"/>
              <a:t>Lc</a:t>
            </a:r>
            <a:r>
              <a:rPr lang="en-US" altLang="zh-CN" sz="1800" dirty="0" smtClean="0"/>
              <a:t> = La;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CC"/>
                </a:solidFill>
              </a:rPr>
              <a:t>pc </a:t>
            </a:r>
            <a:r>
              <a:rPr lang="en-US" altLang="zh-CN" dirty="0" smtClean="0"/>
              <a:t>= La;</a:t>
            </a:r>
            <a:endParaRPr lang="en-US" altLang="zh-CN" sz="1800" dirty="0" smtClean="0"/>
          </a:p>
          <a:p>
            <a:pPr marL="257175" indent="-257175">
              <a:lnSpc>
                <a:spcPct val="125000"/>
              </a:lnSpc>
              <a:spcBef>
                <a:spcPts val="600"/>
              </a:spcBef>
              <a:buFont typeface="+mj-ea"/>
              <a:buAutoNum type="circleNumDbPlain" startAt="2"/>
            </a:pPr>
            <a:r>
              <a:rPr lang="en-US" altLang="zh-CN" dirty="0"/>
              <a:t>∵</a:t>
            </a:r>
            <a:r>
              <a:rPr lang="en-US" altLang="zh-CN" dirty="0" smtClean="0">
                <a:solidFill>
                  <a:srgbClr val="FF00FF"/>
                </a:solidFill>
              </a:rPr>
              <a:t>pa</a:t>
            </a:r>
            <a:r>
              <a:rPr lang="en-US" altLang="zh-CN" dirty="0" smtClean="0"/>
              <a:t>-&gt;data</a:t>
            </a:r>
            <a:r>
              <a:rPr lang="en-US" altLang="zh-CN" b="1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err="1" smtClean="0">
                <a:solidFill>
                  <a:srgbClr val="00B0F0"/>
                </a:solidFill>
              </a:rPr>
              <a:t>pb</a:t>
            </a:r>
            <a:r>
              <a:rPr lang="en-US" altLang="zh-CN" dirty="0" smtClean="0"/>
              <a:t>-&gt;data, </a:t>
            </a:r>
            <a:endParaRPr lang="en-US" altLang="zh-CN" dirty="0"/>
          </a:p>
          <a:p>
            <a:r>
              <a:rPr lang="en-US" altLang="zh-CN" dirty="0" smtClean="0"/>
              <a:t>  </a:t>
            </a:r>
            <a:r>
              <a:rPr lang="en-US" altLang="zh-CN" dirty="0" smtClean="0">
                <a:sym typeface="Symbol" panose="05050102010706020507" pitchFamily="18" charset="2"/>
              </a:rPr>
              <a:t></a:t>
            </a:r>
            <a:r>
              <a:rPr lang="zh-CN" altLang="en-US" dirty="0" smtClean="0">
                <a:sym typeface="Symbol" panose="05050102010706020507" pitchFamily="18" charset="2"/>
              </a:rPr>
              <a:t>合并</a:t>
            </a:r>
            <a:r>
              <a:rPr lang="en-US" altLang="zh-CN" dirty="0" smtClean="0">
                <a:solidFill>
                  <a:srgbClr val="FF00FF"/>
                </a:solidFill>
                <a:sym typeface="Symbol" panose="05050102010706020507" pitchFamily="18" charset="2"/>
              </a:rPr>
              <a:t>pa</a:t>
            </a:r>
            <a:r>
              <a:rPr lang="zh-CN" altLang="en-US" dirty="0" smtClean="0">
                <a:sym typeface="Symbol" panose="05050102010706020507" pitchFamily="18" charset="2"/>
              </a:rPr>
              <a:t>指向的结点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  pc-&gt;next = </a:t>
            </a:r>
            <a:r>
              <a:rPr lang="en-US" altLang="zh-CN" dirty="0" smtClean="0">
                <a:solidFill>
                  <a:srgbClr val="FF00FF"/>
                </a:solidFill>
                <a:sym typeface="Symbol" panose="05050102010706020507" pitchFamily="18" charset="2"/>
              </a:rPr>
              <a:t>pa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pc = </a:t>
            </a:r>
            <a:r>
              <a:rPr lang="en-US" altLang="zh-CN" dirty="0" smtClean="0">
                <a:solidFill>
                  <a:srgbClr val="FF00FF"/>
                </a:solidFill>
              </a:rPr>
              <a:t>pa</a:t>
            </a:r>
            <a:r>
              <a:rPr lang="en-US" altLang="zh-CN" dirty="0" smtClean="0"/>
              <a:t>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 smtClean="0">
                <a:solidFill>
                  <a:srgbClr val="FF00FF"/>
                </a:solidFill>
              </a:rPr>
              <a:t>pa</a:t>
            </a:r>
            <a:r>
              <a:rPr lang="en-US" altLang="zh-CN" dirty="0" smtClean="0"/>
              <a:t>=</a:t>
            </a:r>
            <a:r>
              <a:rPr lang="en-US" altLang="zh-CN" dirty="0" smtClean="0">
                <a:solidFill>
                  <a:srgbClr val="FF00FF"/>
                </a:solidFill>
              </a:rPr>
              <a:t>pa</a:t>
            </a:r>
            <a:r>
              <a:rPr lang="en-US" altLang="zh-CN" dirty="0" smtClean="0"/>
              <a:t>-&gt;next;</a:t>
            </a:r>
          </a:p>
          <a:p>
            <a:pPr marL="257175" indent="-257175">
              <a:lnSpc>
                <a:spcPct val="125000"/>
              </a:lnSpc>
              <a:spcBef>
                <a:spcPts val="600"/>
              </a:spcBef>
              <a:buFont typeface="+mj-ea"/>
              <a:buAutoNum type="circleNumDbPlain" startAt="3"/>
            </a:pPr>
            <a:r>
              <a:rPr lang="en-US" altLang="zh-CN" dirty="0"/>
              <a:t>∵</a:t>
            </a:r>
            <a:r>
              <a:rPr lang="en-US" altLang="zh-CN" dirty="0">
                <a:solidFill>
                  <a:srgbClr val="FF00FF"/>
                </a:solidFill>
              </a:rPr>
              <a:t>pa</a:t>
            </a:r>
            <a:r>
              <a:rPr lang="en-US" altLang="zh-CN" dirty="0"/>
              <a:t>-&gt;</a:t>
            </a:r>
            <a:r>
              <a:rPr lang="en-US" altLang="zh-CN" dirty="0" smtClean="0"/>
              <a:t>data</a:t>
            </a:r>
            <a:r>
              <a:rPr lang="en-US" altLang="zh-CN" b="1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err="1" smtClean="0">
                <a:solidFill>
                  <a:srgbClr val="00B0F0"/>
                </a:solidFill>
              </a:rPr>
              <a:t>pb</a:t>
            </a:r>
            <a:r>
              <a:rPr lang="en-US" altLang="zh-CN" dirty="0" smtClean="0"/>
              <a:t>-</a:t>
            </a:r>
            <a:r>
              <a:rPr lang="en-US" altLang="zh-CN" dirty="0"/>
              <a:t>&gt;data, </a:t>
            </a:r>
          </a:p>
          <a:p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</a:t>
            </a:r>
            <a:r>
              <a:rPr lang="zh-CN" altLang="en-US" dirty="0">
                <a:sym typeface="Symbol" panose="05050102010706020507" pitchFamily="18" charset="2"/>
              </a:rPr>
              <a:t>合并</a:t>
            </a:r>
            <a:r>
              <a:rPr lang="en-US" altLang="zh-CN" dirty="0" err="1" smtClean="0">
                <a:solidFill>
                  <a:srgbClr val="00B0F0"/>
                </a:solidFill>
                <a:sym typeface="Symbol" panose="05050102010706020507" pitchFamily="18" charset="2"/>
              </a:rPr>
              <a:t>pb</a:t>
            </a:r>
            <a:r>
              <a:rPr lang="zh-CN" altLang="en-US" dirty="0" smtClean="0">
                <a:sym typeface="Symbol" panose="05050102010706020507" pitchFamily="18" charset="2"/>
              </a:rPr>
              <a:t>指向</a:t>
            </a:r>
            <a:r>
              <a:rPr lang="zh-CN" altLang="en-US" dirty="0">
                <a:sym typeface="Symbol" panose="05050102010706020507" pitchFamily="18" charset="2"/>
              </a:rPr>
              <a:t>的结点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   pc-&gt;next = </a:t>
            </a:r>
            <a:r>
              <a:rPr lang="en-US" altLang="zh-CN" dirty="0" err="1" smtClean="0">
                <a:solidFill>
                  <a:srgbClr val="00B0F0"/>
                </a:solidFill>
                <a:sym typeface="Symbol" panose="05050102010706020507" pitchFamily="18" charset="2"/>
              </a:rPr>
              <a:t>pb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   pc = </a:t>
            </a:r>
            <a:r>
              <a:rPr lang="en-US" altLang="zh-CN" dirty="0" err="1" smtClean="0">
                <a:solidFill>
                  <a:srgbClr val="00B0F0"/>
                </a:solidFill>
              </a:rPr>
              <a:t>pb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   </a:t>
            </a:r>
            <a:r>
              <a:rPr lang="en-US" altLang="zh-CN" dirty="0" err="1" smtClean="0">
                <a:solidFill>
                  <a:srgbClr val="00B0F0"/>
                </a:solidFill>
              </a:rPr>
              <a:t>pb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>
                <a:solidFill>
                  <a:srgbClr val="00B0F0"/>
                </a:solidFill>
              </a:rPr>
              <a:t>pb</a:t>
            </a:r>
            <a:r>
              <a:rPr lang="en-US" altLang="zh-CN" dirty="0" smtClean="0"/>
              <a:t>-</a:t>
            </a:r>
            <a:r>
              <a:rPr lang="en-US" altLang="zh-CN" dirty="0"/>
              <a:t>&gt;next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graphicFrame>
        <p:nvGraphicFramePr>
          <p:cNvPr id="75" name="表格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9668"/>
              </p:ext>
            </p:extLst>
          </p:nvPr>
        </p:nvGraphicFramePr>
        <p:xfrm>
          <a:off x="3952878" y="2387932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-7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表格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145730"/>
              </p:ext>
            </p:extLst>
          </p:nvPr>
        </p:nvGraphicFramePr>
        <p:xfrm>
          <a:off x="5019678" y="2387932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458149"/>
              </p:ext>
            </p:extLst>
          </p:nvPr>
        </p:nvGraphicFramePr>
        <p:xfrm>
          <a:off x="6086478" y="2387932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479900"/>
              </p:ext>
            </p:extLst>
          </p:nvPr>
        </p:nvGraphicFramePr>
        <p:xfrm>
          <a:off x="7153278" y="2387932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矩形 78"/>
          <p:cNvSpPr/>
          <p:nvPr/>
        </p:nvSpPr>
        <p:spPr>
          <a:xfrm>
            <a:off x="4486278" y="2456512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箭头连接符 79"/>
          <p:cNvCxnSpPr/>
          <p:nvPr/>
        </p:nvCxnSpPr>
        <p:spPr>
          <a:xfrm>
            <a:off x="4638678" y="2570812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615795" y="2456512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/>
          <p:cNvCxnSpPr/>
          <p:nvPr/>
        </p:nvCxnSpPr>
        <p:spPr>
          <a:xfrm>
            <a:off x="6768195" y="2570812"/>
            <a:ext cx="385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553078" y="2456512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83"/>
          <p:cNvCxnSpPr/>
          <p:nvPr/>
        </p:nvCxnSpPr>
        <p:spPr>
          <a:xfrm>
            <a:off x="5705478" y="2570812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854714"/>
              </p:ext>
            </p:extLst>
          </p:nvPr>
        </p:nvGraphicFramePr>
        <p:xfrm>
          <a:off x="2881886" y="2387932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矩形 85"/>
          <p:cNvSpPr/>
          <p:nvPr/>
        </p:nvSpPr>
        <p:spPr>
          <a:xfrm>
            <a:off x="3415286" y="2456512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/>
          <p:nvPr/>
        </p:nvCxnSpPr>
        <p:spPr>
          <a:xfrm flipV="1">
            <a:off x="3567686" y="2567952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3011614" y="2718648"/>
            <a:ext cx="25648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dirty="0" smtClean="0"/>
              <a:t>La</a:t>
            </a:r>
            <a:endParaRPr lang="zh-CN" altLang="en-US" dirty="0"/>
          </a:p>
        </p:txBody>
      </p:sp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85296"/>
              </p:ext>
            </p:extLst>
          </p:nvPr>
        </p:nvGraphicFramePr>
        <p:xfrm>
          <a:off x="3952878" y="3925897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744766"/>
              </p:ext>
            </p:extLst>
          </p:nvPr>
        </p:nvGraphicFramePr>
        <p:xfrm>
          <a:off x="5019678" y="3925897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527521"/>
              </p:ext>
            </p:extLst>
          </p:nvPr>
        </p:nvGraphicFramePr>
        <p:xfrm>
          <a:off x="6086478" y="3925897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92566"/>
              </p:ext>
            </p:extLst>
          </p:nvPr>
        </p:nvGraphicFramePr>
        <p:xfrm>
          <a:off x="7153278" y="3925897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矩形 92"/>
          <p:cNvSpPr/>
          <p:nvPr/>
        </p:nvSpPr>
        <p:spPr>
          <a:xfrm>
            <a:off x="4486278" y="3994477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4" name="直接箭头连接符 93"/>
          <p:cNvCxnSpPr/>
          <p:nvPr/>
        </p:nvCxnSpPr>
        <p:spPr>
          <a:xfrm>
            <a:off x="4638678" y="4108777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6615795" y="3994477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/>
          <p:cNvCxnSpPr/>
          <p:nvPr/>
        </p:nvCxnSpPr>
        <p:spPr>
          <a:xfrm>
            <a:off x="6768195" y="4108777"/>
            <a:ext cx="385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 96"/>
          <p:cNvSpPr/>
          <p:nvPr/>
        </p:nvSpPr>
        <p:spPr>
          <a:xfrm>
            <a:off x="5553078" y="3994477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5705478" y="4108777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603819"/>
              </p:ext>
            </p:extLst>
          </p:nvPr>
        </p:nvGraphicFramePr>
        <p:xfrm>
          <a:off x="2881886" y="3925897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矩形 99"/>
          <p:cNvSpPr/>
          <p:nvPr/>
        </p:nvSpPr>
        <p:spPr>
          <a:xfrm>
            <a:off x="3415286" y="3994477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1" name="直接箭头连接符 100"/>
          <p:cNvCxnSpPr/>
          <p:nvPr/>
        </p:nvCxnSpPr>
        <p:spPr>
          <a:xfrm flipV="1">
            <a:off x="3567686" y="4105917"/>
            <a:ext cx="385192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3060354" y="3593717"/>
            <a:ext cx="25648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altLang="zh-CN" dirty="0" err="1" smtClean="0"/>
              <a:t>Lb</a:t>
            </a:r>
            <a:endParaRPr lang="zh-CN" altLang="en-US" dirty="0"/>
          </a:p>
        </p:txBody>
      </p:sp>
      <p:graphicFrame>
        <p:nvGraphicFramePr>
          <p:cNvPr id="103" name="表格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918878"/>
              </p:ext>
            </p:extLst>
          </p:nvPr>
        </p:nvGraphicFramePr>
        <p:xfrm>
          <a:off x="8252724" y="3903532"/>
          <a:ext cx="76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0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矩形 103"/>
          <p:cNvSpPr/>
          <p:nvPr/>
        </p:nvSpPr>
        <p:spPr>
          <a:xfrm>
            <a:off x="7715241" y="3972112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/>
          <p:cNvCxnSpPr/>
          <p:nvPr/>
        </p:nvCxnSpPr>
        <p:spPr>
          <a:xfrm>
            <a:off x="7867641" y="4086412"/>
            <a:ext cx="385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组合 105"/>
          <p:cNvGrpSpPr/>
          <p:nvPr/>
        </p:nvGrpSpPr>
        <p:grpSpPr>
          <a:xfrm>
            <a:off x="4059530" y="1896072"/>
            <a:ext cx="256480" cy="486694"/>
            <a:chOff x="4081302" y="2276872"/>
            <a:chExt cx="256480" cy="486694"/>
          </a:xfrm>
        </p:grpSpPr>
        <p:sp>
          <p:nvSpPr>
            <p:cNvPr id="107" name="矩形 106"/>
            <p:cNvSpPr/>
            <p:nvPr/>
          </p:nvSpPr>
          <p:spPr>
            <a:xfrm>
              <a:off x="4081302" y="2276872"/>
              <a:ext cx="25648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FF00FF"/>
                  </a:solidFill>
                </a:rPr>
                <a:t>p</a:t>
              </a:r>
              <a:r>
                <a:rPr lang="en-US" altLang="zh-CN" dirty="0" smtClean="0">
                  <a:solidFill>
                    <a:srgbClr val="FF00FF"/>
                  </a:solidFill>
                </a:rPr>
                <a:t>a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  <p:sp>
          <p:nvSpPr>
            <p:cNvPr id="108" name="Line 63"/>
            <p:cNvSpPr>
              <a:spLocks noChangeShapeType="1"/>
            </p:cNvSpPr>
            <p:nvPr/>
          </p:nvSpPr>
          <p:spPr bwMode="auto">
            <a:xfrm>
              <a:off x="4206108" y="2520446"/>
              <a:ext cx="0" cy="243120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4063581" y="3429843"/>
            <a:ext cx="256480" cy="486694"/>
            <a:chOff x="4085353" y="3810643"/>
            <a:chExt cx="256480" cy="486694"/>
          </a:xfrm>
        </p:grpSpPr>
        <p:sp>
          <p:nvSpPr>
            <p:cNvPr id="110" name="矩形 109"/>
            <p:cNvSpPr/>
            <p:nvPr/>
          </p:nvSpPr>
          <p:spPr>
            <a:xfrm>
              <a:off x="4085353" y="3810643"/>
              <a:ext cx="25648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err="1" smtClean="0">
                  <a:solidFill>
                    <a:srgbClr val="00B0F0"/>
                  </a:solidFill>
                </a:rPr>
                <a:t>pb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111" name="Line 63"/>
            <p:cNvSpPr>
              <a:spLocks noChangeShapeType="1"/>
            </p:cNvSpPr>
            <p:nvPr/>
          </p:nvSpPr>
          <p:spPr bwMode="auto">
            <a:xfrm>
              <a:off x="4216509" y="4054217"/>
              <a:ext cx="0" cy="243120"/>
            </a:xfrm>
            <a:prstGeom prst="line">
              <a:avLst/>
            </a:prstGeom>
            <a:noFill/>
            <a:ln w="12700">
              <a:solidFill>
                <a:srgbClr val="00B0F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2426326" y="2283596"/>
            <a:ext cx="455712" cy="276999"/>
            <a:chOff x="2448098" y="2664396"/>
            <a:chExt cx="455712" cy="276999"/>
          </a:xfrm>
        </p:grpSpPr>
        <p:sp>
          <p:nvSpPr>
            <p:cNvPr id="113" name="矩形 112"/>
            <p:cNvSpPr/>
            <p:nvPr/>
          </p:nvSpPr>
          <p:spPr>
            <a:xfrm>
              <a:off x="2448098" y="2664396"/>
              <a:ext cx="243656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err="1" smtClean="0"/>
                <a:t>Lc</a:t>
              </a:r>
              <a:endParaRPr lang="zh-CN" altLang="en-US" dirty="0"/>
            </a:p>
          </p:txBody>
        </p:sp>
        <p:sp>
          <p:nvSpPr>
            <p:cNvPr id="114" name="Line 63"/>
            <p:cNvSpPr>
              <a:spLocks noChangeShapeType="1"/>
            </p:cNvSpPr>
            <p:nvPr/>
          </p:nvSpPr>
          <p:spPr bwMode="auto">
            <a:xfrm>
              <a:off x="2704578" y="2837312"/>
              <a:ext cx="1992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992305" y="1953984"/>
            <a:ext cx="243656" cy="434642"/>
            <a:chOff x="3014077" y="2334784"/>
            <a:chExt cx="243656" cy="434642"/>
          </a:xfrm>
        </p:grpSpPr>
        <p:sp>
          <p:nvSpPr>
            <p:cNvPr id="116" name="矩形 115"/>
            <p:cNvSpPr/>
            <p:nvPr/>
          </p:nvSpPr>
          <p:spPr>
            <a:xfrm>
              <a:off x="3014077" y="2334784"/>
              <a:ext cx="243656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0000CC"/>
                  </a:solidFill>
                </a:rPr>
                <a:t>pc</a:t>
              </a:r>
              <a:endParaRPr lang="zh-CN" altLang="en-US" dirty="0">
                <a:solidFill>
                  <a:srgbClr val="0000CC"/>
                </a:solidFill>
              </a:endParaRPr>
            </a:p>
          </p:txBody>
        </p:sp>
        <p:sp>
          <p:nvSpPr>
            <p:cNvPr id="117" name="Line 63"/>
            <p:cNvSpPr>
              <a:spLocks noChangeShapeType="1"/>
            </p:cNvSpPr>
            <p:nvPr/>
          </p:nvSpPr>
          <p:spPr bwMode="auto">
            <a:xfrm flipH="1">
              <a:off x="3132416" y="2594307"/>
              <a:ext cx="629" cy="175119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8" name="任意多边形 117"/>
          <p:cNvSpPr/>
          <p:nvPr/>
        </p:nvSpPr>
        <p:spPr>
          <a:xfrm rot="20791907">
            <a:off x="3536298" y="2277421"/>
            <a:ext cx="393047" cy="248496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任意多边形 118"/>
          <p:cNvSpPr/>
          <p:nvPr/>
        </p:nvSpPr>
        <p:spPr>
          <a:xfrm rot="5640676">
            <a:off x="4031849" y="3107792"/>
            <a:ext cx="1369621" cy="300874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任意多边形 119"/>
          <p:cNvSpPr/>
          <p:nvPr/>
        </p:nvSpPr>
        <p:spPr>
          <a:xfrm rot="17747951" flipV="1">
            <a:off x="4286348" y="3346619"/>
            <a:ext cx="1486407" cy="186286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任意多边形 120"/>
          <p:cNvSpPr/>
          <p:nvPr/>
        </p:nvSpPr>
        <p:spPr>
          <a:xfrm rot="20791907">
            <a:off x="5669898" y="2280617"/>
            <a:ext cx="393047" cy="248496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任意多边形 121"/>
          <p:cNvSpPr/>
          <p:nvPr/>
        </p:nvSpPr>
        <p:spPr>
          <a:xfrm rot="6061982">
            <a:off x="6040919" y="3160841"/>
            <a:ext cx="1365984" cy="239309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任意多边形 122"/>
          <p:cNvSpPr/>
          <p:nvPr/>
        </p:nvSpPr>
        <p:spPr>
          <a:xfrm rot="17344466">
            <a:off x="6278815" y="3353664"/>
            <a:ext cx="1495516" cy="125321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7692791" y="2450272"/>
            <a:ext cx="1524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任意多边形 124"/>
          <p:cNvSpPr/>
          <p:nvPr/>
        </p:nvSpPr>
        <p:spPr>
          <a:xfrm rot="6061982">
            <a:off x="7114348" y="3132271"/>
            <a:ext cx="1365984" cy="239309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任意多边形 125"/>
          <p:cNvSpPr/>
          <p:nvPr/>
        </p:nvSpPr>
        <p:spPr>
          <a:xfrm rot="20791907">
            <a:off x="7813191" y="3789904"/>
            <a:ext cx="413995" cy="248496"/>
          </a:xfrm>
          <a:custGeom>
            <a:avLst/>
            <a:gdLst>
              <a:gd name="connsiteX0" fmla="*/ 804231 w 804231"/>
              <a:gd name="connsiteY0" fmla="*/ 771521 h 771521"/>
              <a:gd name="connsiteX1" fmla="*/ 451691 w 804231"/>
              <a:gd name="connsiteY1" fmla="*/ 340 h 771521"/>
              <a:gd name="connsiteX2" fmla="*/ 0 w 804231"/>
              <a:gd name="connsiteY2" fmla="*/ 694403 h 77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4231" h="771521">
                <a:moveTo>
                  <a:pt x="804231" y="771521"/>
                </a:moveTo>
                <a:cubicBezTo>
                  <a:pt x="694980" y="392357"/>
                  <a:pt x="585729" y="13193"/>
                  <a:pt x="451691" y="340"/>
                </a:cubicBezTo>
                <a:cubicBezTo>
                  <a:pt x="317653" y="-12513"/>
                  <a:pt x="158826" y="340945"/>
                  <a:pt x="0" y="694403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3059832" y="4682350"/>
            <a:ext cx="279473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57175">
              <a:lnSpc>
                <a:spcPct val="125000"/>
              </a:lnSpc>
              <a:spcBef>
                <a:spcPts val="600"/>
              </a:spcBef>
              <a:buFont typeface="+mj-ea"/>
              <a:buAutoNum type="circleNumDbPlain" startAt="4"/>
            </a:pPr>
            <a:r>
              <a:rPr lang="zh-CN" altLang="en-US" dirty="0" smtClean="0">
                <a:sym typeface="Symbol" panose="05050102010706020507" pitchFamily="18" charset="2"/>
              </a:rPr>
              <a:t>合并</a:t>
            </a:r>
            <a:r>
              <a:rPr lang="en-US" altLang="zh-CN" dirty="0" smtClean="0">
                <a:solidFill>
                  <a:srgbClr val="FF00FF"/>
                </a:solidFill>
                <a:sym typeface="Symbol" panose="05050102010706020507" pitchFamily="18" charset="2"/>
              </a:rPr>
              <a:t>pa</a:t>
            </a:r>
            <a:r>
              <a:rPr lang="zh-CN" altLang="en-US" dirty="0" smtClean="0">
                <a:sym typeface="Symbol" panose="05050102010706020507" pitchFamily="18" charset="2"/>
              </a:rPr>
              <a:t>指向的结点</a:t>
            </a:r>
            <a:r>
              <a:rPr lang="en-US" altLang="zh-CN" dirty="0" smtClean="0">
                <a:sym typeface="Symbol" panose="05050102010706020507" pitchFamily="18" charset="2"/>
              </a:rPr>
              <a:t>(3)</a:t>
            </a:r>
          </a:p>
        </p:txBody>
      </p:sp>
      <p:sp>
        <p:nvSpPr>
          <p:cNvPr id="128" name="矩形 127"/>
          <p:cNvSpPr/>
          <p:nvPr/>
        </p:nvSpPr>
        <p:spPr>
          <a:xfrm>
            <a:off x="3099370" y="5877508"/>
            <a:ext cx="275396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indent="-254000">
              <a:lnSpc>
                <a:spcPct val="125000"/>
              </a:lnSpc>
              <a:spcBef>
                <a:spcPts val="600"/>
              </a:spcBef>
              <a:buFont typeface="+mj-ea"/>
              <a:buAutoNum type="circleNumDbPlain" startAt="6"/>
            </a:pPr>
            <a:r>
              <a:rPr lang="zh-CN" altLang="en-US" dirty="0" smtClean="0">
                <a:sym typeface="Symbol" panose="05050102010706020507" pitchFamily="18" charset="2"/>
              </a:rPr>
              <a:t>合并</a:t>
            </a:r>
            <a:r>
              <a:rPr lang="en-US" altLang="zh-CN" dirty="0" err="1" smtClean="0">
                <a:solidFill>
                  <a:srgbClr val="00B0F0"/>
                </a:solidFill>
                <a:sym typeface="Symbol" panose="05050102010706020507" pitchFamily="18" charset="2"/>
              </a:rPr>
              <a:t>pb</a:t>
            </a:r>
            <a:r>
              <a:rPr lang="zh-CN" altLang="en-US" dirty="0" smtClean="0">
                <a:sym typeface="Symbol" panose="05050102010706020507" pitchFamily="18" charset="2"/>
              </a:rPr>
              <a:t>指向</a:t>
            </a:r>
            <a:r>
              <a:rPr lang="zh-CN" altLang="en-US" dirty="0">
                <a:sym typeface="Symbol" panose="05050102010706020507" pitchFamily="18" charset="2"/>
              </a:rPr>
              <a:t>的</a:t>
            </a:r>
            <a:r>
              <a:rPr lang="zh-CN" altLang="en-US" dirty="0" smtClean="0">
                <a:sym typeface="Symbol" panose="05050102010706020507" pitchFamily="18" charset="2"/>
              </a:rPr>
              <a:t>结点</a:t>
            </a:r>
            <a:r>
              <a:rPr lang="en-US" altLang="zh-CN" dirty="0" smtClean="0">
                <a:sym typeface="Symbol" panose="05050102010706020507" pitchFamily="18" charset="2"/>
              </a:rPr>
              <a:t>(9)  </a:t>
            </a:r>
            <a:endParaRPr lang="en-US" altLang="zh-CN" dirty="0"/>
          </a:p>
        </p:txBody>
      </p:sp>
      <p:sp>
        <p:nvSpPr>
          <p:cNvPr id="129" name="矩形 128"/>
          <p:cNvSpPr/>
          <p:nvPr/>
        </p:nvSpPr>
        <p:spPr>
          <a:xfrm>
            <a:off x="3072428" y="5126020"/>
            <a:ext cx="291936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57175">
              <a:lnSpc>
                <a:spcPct val="125000"/>
              </a:lnSpc>
              <a:spcBef>
                <a:spcPts val="600"/>
              </a:spcBef>
              <a:buFont typeface="+mj-ea"/>
              <a:buAutoNum type="circleNumDbPlain" startAt="5"/>
            </a:pPr>
            <a:r>
              <a:rPr lang="zh-CN" altLang="en-US" dirty="0" smtClean="0">
                <a:sym typeface="Symbol" panose="05050102010706020507" pitchFamily="18" charset="2"/>
              </a:rPr>
              <a:t>合并</a:t>
            </a:r>
            <a:r>
              <a:rPr lang="en-US" altLang="zh-CN" dirty="0" smtClean="0">
                <a:solidFill>
                  <a:srgbClr val="FF00FF"/>
                </a:solidFill>
                <a:sym typeface="Symbol" panose="05050102010706020507" pitchFamily="18" charset="2"/>
              </a:rPr>
              <a:t>pa</a:t>
            </a:r>
            <a:r>
              <a:rPr lang="zh-CN" altLang="en-US" dirty="0" smtClean="0">
                <a:sym typeface="Symbol" panose="05050102010706020507" pitchFamily="18" charset="2"/>
              </a:rPr>
              <a:t>指向的结点</a:t>
            </a:r>
            <a:r>
              <a:rPr lang="en-US" altLang="zh-CN" dirty="0" smtClean="0">
                <a:sym typeface="Symbol" panose="05050102010706020507" pitchFamily="18" charset="2"/>
              </a:rPr>
              <a:t>(4), </a:t>
            </a:r>
            <a:r>
              <a:rPr lang="zh-CN" altLang="en-US" i="1" u="sng" dirty="0" smtClean="0">
                <a:sym typeface="Symbol" panose="05050102010706020507" pitchFamily="18" charset="2"/>
              </a:rPr>
              <a:t>删除</a:t>
            </a:r>
            <a:r>
              <a:rPr lang="zh-CN" altLang="en-US" dirty="0" smtClean="0">
                <a:sym typeface="Symbol" panose="05050102010706020507" pitchFamily="18" charset="2"/>
              </a:rPr>
              <a:t>值相同的</a:t>
            </a:r>
            <a:r>
              <a:rPr lang="en-US" altLang="zh-CN" dirty="0" err="1" smtClean="0">
                <a:solidFill>
                  <a:srgbClr val="00B0F0"/>
                </a:solidFill>
                <a:sym typeface="Symbol" panose="05050102010706020507" pitchFamily="18" charset="2"/>
              </a:rPr>
              <a:t>pb</a:t>
            </a:r>
            <a:r>
              <a:rPr lang="zh-CN" altLang="en-US" dirty="0" smtClean="0">
                <a:sym typeface="Symbol" panose="05050102010706020507" pitchFamily="18" charset="2"/>
              </a:rPr>
              <a:t>结点</a:t>
            </a:r>
            <a:r>
              <a:rPr lang="en-US" altLang="zh-CN" dirty="0" smtClean="0">
                <a:sym typeface="Symbol" panose="05050102010706020507" pitchFamily="18" charset="2"/>
              </a:rPr>
              <a:t>(4)</a:t>
            </a:r>
          </a:p>
        </p:txBody>
      </p:sp>
      <p:sp>
        <p:nvSpPr>
          <p:cNvPr id="130" name="矩形 129"/>
          <p:cNvSpPr/>
          <p:nvPr/>
        </p:nvSpPr>
        <p:spPr>
          <a:xfrm>
            <a:off x="6077772" y="4682350"/>
            <a:ext cx="2710529" cy="402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3525">
              <a:lnSpc>
                <a:spcPct val="125000"/>
              </a:lnSpc>
              <a:spcBef>
                <a:spcPts val="600"/>
              </a:spcBef>
              <a:buFont typeface="+mj-ea"/>
              <a:buAutoNum type="circleNumDbPlain" startAt="7"/>
            </a:pPr>
            <a:r>
              <a:rPr lang="zh-CN" altLang="en-US" dirty="0" smtClean="0">
                <a:sym typeface="Symbol" panose="05050102010706020507" pitchFamily="18" charset="2"/>
              </a:rPr>
              <a:t>合并</a:t>
            </a:r>
            <a:r>
              <a:rPr lang="en-US" altLang="zh-CN" dirty="0" smtClean="0">
                <a:solidFill>
                  <a:srgbClr val="FF00FF"/>
                </a:solidFill>
                <a:sym typeface="Symbol" panose="05050102010706020507" pitchFamily="18" charset="2"/>
              </a:rPr>
              <a:t>pa</a:t>
            </a:r>
            <a:r>
              <a:rPr lang="zh-CN" altLang="en-US" dirty="0" smtClean="0">
                <a:sym typeface="Symbol" panose="05050102010706020507" pitchFamily="18" charset="2"/>
              </a:rPr>
              <a:t>指向的结点</a:t>
            </a:r>
            <a:r>
              <a:rPr lang="en-US" altLang="zh-CN" dirty="0" smtClean="0">
                <a:sym typeface="Symbol" panose="05050102010706020507" pitchFamily="18" charset="2"/>
              </a:rPr>
              <a:t>(12)</a:t>
            </a:r>
          </a:p>
        </p:txBody>
      </p:sp>
      <p:sp>
        <p:nvSpPr>
          <p:cNvPr id="131" name="矩形 130"/>
          <p:cNvSpPr/>
          <p:nvPr/>
        </p:nvSpPr>
        <p:spPr>
          <a:xfrm>
            <a:off x="6088462" y="5112709"/>
            <a:ext cx="285499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3525">
              <a:lnSpc>
                <a:spcPct val="125000"/>
              </a:lnSpc>
              <a:spcBef>
                <a:spcPts val="600"/>
              </a:spcBef>
              <a:buFont typeface="+mj-ea"/>
              <a:buAutoNum type="circleNumDbPlain" startAt="8"/>
            </a:pPr>
            <a:r>
              <a:rPr lang="zh-CN" altLang="en-US" dirty="0" smtClean="0">
                <a:sym typeface="Symbol" panose="05050102010706020507" pitchFamily="18" charset="2"/>
              </a:rPr>
              <a:t>链表</a:t>
            </a:r>
            <a:r>
              <a:rPr lang="en-US" altLang="zh-CN" dirty="0" smtClean="0">
                <a:solidFill>
                  <a:srgbClr val="FF00FF"/>
                </a:solidFill>
                <a:sym typeface="Symbol" panose="05050102010706020507" pitchFamily="18" charset="2"/>
              </a:rPr>
              <a:t>pa</a:t>
            </a:r>
            <a:r>
              <a:rPr lang="zh-CN" altLang="en-US" dirty="0" smtClean="0">
                <a:sym typeface="Symbol" panose="05050102010706020507" pitchFamily="18" charset="2"/>
              </a:rPr>
              <a:t>已为空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合并链表</a:t>
            </a:r>
            <a:r>
              <a:rPr lang="en-US" altLang="zh-CN" dirty="0" err="1" smtClean="0">
                <a:solidFill>
                  <a:srgbClr val="00B0F0"/>
                </a:solidFill>
                <a:sym typeface="Symbol" panose="05050102010706020507" pitchFamily="18" charset="2"/>
              </a:rPr>
              <a:t>pb</a:t>
            </a:r>
            <a:r>
              <a:rPr lang="zh-CN" altLang="en-US" dirty="0" smtClean="0">
                <a:sym typeface="Symbol" panose="05050102010706020507" pitchFamily="18" charset="2"/>
              </a:rPr>
              <a:t>剩余的结点</a:t>
            </a:r>
            <a:r>
              <a:rPr lang="en-US" altLang="zh-CN" dirty="0" smtClean="0">
                <a:sym typeface="Symbol" panose="05050102010706020507" pitchFamily="18" charset="2"/>
              </a:rPr>
              <a:t>(15,18)</a:t>
            </a:r>
          </a:p>
        </p:txBody>
      </p:sp>
      <p:sp>
        <p:nvSpPr>
          <p:cNvPr id="132" name="流程图: 汇总连接 131"/>
          <p:cNvSpPr/>
          <p:nvPr/>
        </p:nvSpPr>
        <p:spPr>
          <a:xfrm>
            <a:off x="5184435" y="3829136"/>
            <a:ext cx="440652" cy="508118"/>
          </a:xfrm>
          <a:prstGeom prst="flowChartSummingJunction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8028384" y="2274214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006600"/>
                </a:solidFill>
                <a:latin typeface="+mj-ea"/>
                <a:ea typeface="+mj-ea"/>
                <a:sym typeface="Symbol" panose="05050102010706020507" pitchFamily="18" charset="2"/>
              </a:rPr>
              <a:t>=NULL</a:t>
            </a:r>
            <a:endParaRPr lang="zh-CN" altLang="en-US" sz="1600" b="1" dirty="0">
              <a:solidFill>
                <a:srgbClr val="0066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0.04011 -0.02431 C 0.04861 -0.02986 0.06129 -0.03264 0.07431 -0.03264 C 0.08941 -0.03264 0.10139 -0.02986 0.1099 -0.02431 L 0.15018 3.33333E-6 " pathEditMode="relative" rAng="0" ptsTypes="AAAAA">
                                      <p:cBhvr>
                                        <p:cTn id="167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44444E-6 L 0.03073 -0.022 C 0.03732 -0.02686 0.04704 -0.0294 0.05711 -0.0294 C 0.06857 -0.0294 0.07777 -0.02686 0.08437 -0.022 L 0.11527 4.44444E-6 " pathEditMode="relative" rAng="0" ptsTypes="AAAAA">
                                      <p:cBhvr>
                                        <p:cTn id="17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1481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5" dur="2000"/>
                                        <p:tgtEl>
                                          <p:spTgt spid="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000"/>
                            </p:stCondLst>
                            <p:childTnLst>
                              <p:par>
                                <p:cTn id="1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4 3.33333E-6 L 0.14375 0.22384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0.03143 -0.02292 C 0.03802 -0.02801 0.04792 -0.03056 0.05834 -0.03056 C 0.06997 -0.03056 0.07952 -0.02801 0.08611 -0.02292 L 0.11771 1.85185E-6 " pathEditMode="relative" rAng="0" ptsTypes="AAAAA">
                                      <p:cBhvr>
                                        <p:cTn id="215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85" y="-1528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1 0.22291 L 0.2625 0.00023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0" y="-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00"/>
                            </p:stCondLst>
                            <p:childTnLst>
                              <p:par>
                                <p:cTn id="23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27 4.44444E-6 L 0.14704 -0.02987 C 0.15364 -0.03658 0.16371 -0.04005 0.17395 -0.04005 C 0.18593 -0.04005 0.19531 -0.03658 0.20208 -0.02987 L 0.23402 4.44444E-6 " pathEditMode="relative" rAng="0" ptsTypes="AAAAA">
                                      <p:cBhvr>
                                        <p:cTn id="23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500"/>
                            </p:stCondLst>
                            <p:childTnLst>
                              <p:par>
                                <p:cTn id="2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51 0.00185 L 0.29219 -0.02755 C 0.29913 -0.03426 0.31007 -0.0375 0.32101 -0.0375 C 0.33368 -0.0375 0.34393 -0.03426 0.35087 -0.02755 L 0.38542 0.00185 " pathEditMode="relative" rAng="0" ptsTypes="AAAAA">
                                      <p:cBhvr>
                                        <p:cTn id="24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37" y="-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3000"/>
                            </p:stCondLst>
                            <p:childTnLst>
                              <p:par>
                                <p:cTn id="247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02 4.44444E-6 L 0.26597 -0.02871 C 0.27274 -0.03519 0.28281 -0.03843 0.29323 -0.03843 C 0.3052 -0.03843 0.31475 -0.03519 0.32152 -0.02871 L 0.35364 4.44444E-6 " pathEditMode="relative" rAng="0" ptsTypes="AAAAA">
                                      <p:cBhvr>
                                        <p:cTn id="248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2" y="-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0"/>
                            </p:stCondLst>
                            <p:childTnLst>
                              <p:par>
                                <p:cTn id="2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500"/>
                            </p:stCondLst>
                            <p:childTnLst>
                              <p:par>
                                <p:cTn id="25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71 1.85185E-6 L 0.14879 -0.02685 C 0.15539 -0.03287 0.16528 -0.03588 0.17552 -0.03588 C 0.18716 -0.03588 0.19636 -0.03287 0.20295 -0.02685 L 0.23438 1.85185E-6 " pathEditMode="relative" rAng="0" ptsTypes="AAAAA">
                                      <p:cBhvr>
                                        <p:cTn id="255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656 0.00092 L 0.37726 0.22384 " pathEditMode="relative" rAng="0" ptsTypes="AA">
                                      <p:cBhvr>
                                        <p:cTn id="269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3500"/>
                            </p:stCondLst>
                            <p:childTnLst>
                              <p:par>
                                <p:cTn id="271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38 1.85185E-6 L 0.2665 -0.01111 C 0.27327 -0.01366 0.28351 -0.01482 0.29393 -0.01482 C 0.30608 -0.01482 0.3158 -0.01366 0.32257 -0.01111 L 0.35504 1.85185E-6 " pathEditMode="relative" rAng="0" ptsTypes="AAAAA">
                                      <p:cBhvr>
                                        <p:cTn id="272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4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500"/>
                            </p:stCondLst>
                            <p:childTnLst>
                              <p:par>
                                <p:cTn id="2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1000"/>
                            </p:stCondLst>
                            <p:childTnLst>
                              <p:par>
                                <p:cTn id="2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61 0.22222 L 0.49254 -0.0044 L 0.49254 -0.00417 L 0.49254 -0.0044 " pathEditMode="relative" rAng="0" ptsTypes="AAAA">
                                      <p:cBhvr>
                                        <p:cTn id="28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7" y="-1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3000"/>
                            </p:stCondLst>
                            <p:childTnLst>
                              <p:par>
                                <p:cTn id="286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364 4.44444E-6 L 0.38125 -0.02778 C 0.38715 -0.03403 0.39583 -0.03727 0.40486 -0.03727 C 0.41527 -0.03727 0.42343 -0.03403 0.42934 -0.02778 L 0.45711 4.44444E-6 " pathEditMode="relative" rAng="0" ptsTypes="AAAAA">
                                      <p:cBhvr>
                                        <p:cTn id="287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74" y="-1875"/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5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00"/>
                            </p:stCondLst>
                            <p:childTnLst>
                              <p:par>
                                <p:cTn id="30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393 0.00185 L 0.49583 0.22384 " pathEditMode="relative" rAng="0" ptsTypes="AA">
                                      <p:cBhvr>
                                        <p:cTn id="30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3000"/>
                            </p:stCondLst>
                            <p:childTnLst>
                              <p:par>
                                <p:cTn id="307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07 0.00116 L 0.38264 -0.01945 C 0.38941 -0.02408 0.39948 -0.02639 0.41007 -0.02639 C 0.42205 -0.02639 0.4316 -0.02408 0.43837 -0.01945 L 0.47049 0.00116 " pathEditMode="relative" rAng="0" ptsTypes="AAAAA">
                                      <p:cBhvr>
                                        <p:cTn id="30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5000"/>
                            </p:stCondLst>
                            <p:childTnLst>
                              <p:par>
                                <p:cTn id="3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5500"/>
                            </p:stCondLst>
                            <p:childTnLst>
                              <p:par>
                                <p:cTn id="3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19 0.22407 L 0.52465 0.1949 C 0.5316 0.18842 0.54184 0.18518 0.55243 0.18518 C 0.56458 0.18518 0.57431 0.18842 0.58125 0.1949 L 0.61389 0.22407 " pathEditMode="relative" rAng="0" ptsTypes="AAAAA">
                                      <p:cBhvr>
                                        <p:cTn id="315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76" y="-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7500"/>
                            </p:stCondLst>
                            <p:childTnLst>
                              <p:par>
                                <p:cTn id="3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945 -0.00023 L 0.49323 -0.22477 " pathEditMode="relative" rAng="0" ptsTypes="AA">
                                      <p:cBhvr>
                                        <p:cTn id="31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-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9" grpId="0" animBg="1"/>
      <p:bldP spid="81" grpId="0" animBg="1"/>
      <p:bldP spid="83" grpId="0" animBg="1"/>
      <p:bldP spid="86" grpId="0" animBg="1"/>
      <p:bldP spid="88" grpId="0"/>
      <p:bldP spid="93" grpId="0" animBg="1"/>
      <p:bldP spid="95" grpId="0" animBg="1"/>
      <p:bldP spid="97" grpId="0" animBg="1"/>
      <p:bldP spid="100" grpId="0" animBg="1"/>
      <p:bldP spid="102" grpId="0"/>
      <p:bldP spid="104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32" grpId="0" animBg="1"/>
      <p:bldP spid="13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10000"/>
              </a:lnSpc>
              <a:spcBef>
                <a:spcPts val="600"/>
              </a:spcBef>
              <a:buFont typeface="+mj-ea"/>
              <a:buAutoNum type="circleNumDbPlain" startAt="5"/>
              <a:defRPr/>
            </a:pPr>
            <a:r>
              <a:rPr lang="zh-CN" alt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zh-CN" altLang="en-US" sz="2400" dirty="0"/>
              <a:t>链表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合并</a:t>
            </a:r>
            <a:r>
              <a:rPr lang="en-US" altLang="zh-CN" sz="2400" dirty="0" smtClean="0">
                <a:solidFill>
                  <a:schemeClr val="tx2"/>
                </a:solidFill>
              </a:rPr>
              <a:t>:</a:t>
            </a:r>
            <a:r>
              <a:rPr lang="en-US" altLang="zh-CN" sz="2400" i="1" dirty="0" smtClean="0">
                <a:solidFill>
                  <a:schemeClr val="tx2"/>
                </a:solidFill>
              </a:rPr>
              <a:t> </a:t>
            </a:r>
            <a:r>
              <a:rPr lang="zh-CN" altLang="en-US" sz="2000" i="1" dirty="0" smtClean="0">
                <a:solidFill>
                  <a:srgbClr val="00B0F0"/>
                </a:solidFill>
              </a:rPr>
              <a:t>伪代码</a:t>
            </a:r>
            <a:r>
              <a:rPr lang="zh-CN" altLang="en-US" sz="1600" dirty="0" smtClean="0">
                <a:solidFill>
                  <a:schemeClr val="tx1"/>
                </a:solidFill>
              </a:rPr>
              <a:t>（</a:t>
            </a:r>
            <a:r>
              <a:rPr lang="zh-CN" altLang="en-US" sz="1600" u="sng" dirty="0" smtClean="0">
                <a:solidFill>
                  <a:srgbClr val="0070C0"/>
                </a:solidFill>
              </a:rPr>
              <a:t>不保留</a:t>
            </a:r>
            <a:r>
              <a:rPr lang="en-US" altLang="zh-CN" sz="1600" u="sng" dirty="0" smtClean="0">
                <a:solidFill>
                  <a:srgbClr val="0070C0"/>
                </a:solidFill>
              </a:rPr>
              <a:t>2</a:t>
            </a:r>
            <a:r>
              <a:rPr lang="zh-CN" altLang="en-US" sz="1600" u="sng" dirty="0">
                <a:solidFill>
                  <a:srgbClr val="0070C0"/>
                </a:solidFill>
              </a:rPr>
              <a:t>个原多项式</a:t>
            </a:r>
            <a:r>
              <a:rPr lang="zh-CN" altLang="en-US" sz="1600" u="sng" dirty="0" smtClean="0">
                <a:solidFill>
                  <a:srgbClr val="0070C0"/>
                </a:solidFill>
              </a:rPr>
              <a:t>链表</a:t>
            </a:r>
            <a:r>
              <a:rPr lang="zh-CN" altLang="en-US" sz="1600" dirty="0" smtClean="0">
                <a:solidFill>
                  <a:schemeClr val="tx1"/>
                </a:solidFill>
              </a:rPr>
              <a:t>）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514350" indent="-514350" eaLnBrk="1" hangingPunct="1">
              <a:lnSpc>
                <a:spcPct val="110000"/>
              </a:lnSpc>
              <a:spcBef>
                <a:spcPts val="600"/>
              </a:spcBef>
              <a:buFont typeface="+mj-ea"/>
              <a:buAutoNum type="circleNumDbPlain" startAt="5"/>
              <a:defRPr/>
            </a:pPr>
            <a:endParaRPr lang="en-US" altLang="zh-CN" sz="2000" dirty="0" smtClean="0"/>
          </a:p>
        </p:txBody>
      </p:sp>
      <p:sp>
        <p:nvSpPr>
          <p:cNvPr id="6" name="矩形 5"/>
          <p:cNvSpPr/>
          <p:nvPr/>
        </p:nvSpPr>
        <p:spPr>
          <a:xfrm>
            <a:off x="533400" y="6121569"/>
            <a:ext cx="8458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b="1" dirty="0">
                <a:solidFill>
                  <a:srgbClr val="002060"/>
                </a:solidFill>
              </a:rPr>
              <a:t>若</a:t>
            </a:r>
            <a:r>
              <a:rPr lang="en-US" altLang="zh-CN" b="1" dirty="0">
                <a:solidFill>
                  <a:srgbClr val="002060"/>
                </a:solidFill>
              </a:rPr>
              <a:t>La, </a:t>
            </a:r>
            <a:r>
              <a:rPr lang="en-US" altLang="zh-CN" b="1" dirty="0" err="1">
                <a:solidFill>
                  <a:srgbClr val="002060"/>
                </a:solidFill>
              </a:rPr>
              <a:t>Lb</a:t>
            </a:r>
            <a:r>
              <a:rPr lang="zh-CN" altLang="en-US" b="1" dirty="0">
                <a:solidFill>
                  <a:srgbClr val="002060"/>
                </a:solidFill>
              </a:rPr>
              <a:t>的长度分别是</a:t>
            </a:r>
            <a:r>
              <a:rPr lang="en-US" altLang="zh-CN" b="1" dirty="0">
                <a:solidFill>
                  <a:srgbClr val="002060"/>
                </a:solidFill>
              </a:rPr>
              <a:t>m, n</a:t>
            </a:r>
            <a:r>
              <a:rPr lang="zh-CN" altLang="en-US" b="1" dirty="0">
                <a:solidFill>
                  <a:srgbClr val="002060"/>
                </a:solidFill>
              </a:rPr>
              <a:t>，则链表合并的时间复杂度</a:t>
            </a:r>
            <a:r>
              <a:rPr lang="en-US" altLang="zh-CN" b="1" dirty="0">
                <a:solidFill>
                  <a:srgbClr val="002060"/>
                </a:solidFill>
              </a:rPr>
              <a:t>: </a:t>
            </a:r>
            <a:r>
              <a:rPr lang="en-US" altLang="zh-CN" b="1" i="1" dirty="0" smtClean="0">
                <a:solidFill>
                  <a:srgbClr val="7030A0"/>
                </a:solidFill>
              </a:rPr>
              <a:t>O(</a:t>
            </a:r>
            <a:r>
              <a:rPr lang="en-US" altLang="zh-CN" b="1" i="1" dirty="0" err="1" smtClean="0">
                <a:solidFill>
                  <a:srgbClr val="7030A0"/>
                </a:solidFill>
              </a:rPr>
              <a:t>m+n</a:t>
            </a:r>
            <a:r>
              <a:rPr lang="en-US" altLang="zh-CN" b="1" i="1" dirty="0" smtClean="0">
                <a:solidFill>
                  <a:srgbClr val="7030A0"/>
                </a:solidFill>
              </a:rPr>
              <a:t>)</a:t>
            </a:r>
            <a:r>
              <a:rPr lang="zh-CN" altLang="en-US" b="1" dirty="0" smtClean="0">
                <a:solidFill>
                  <a:srgbClr val="002060"/>
                </a:solidFill>
              </a:rPr>
              <a:t>。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2679" name="TextBox2" r:id="rId2" imgW="8305920" imgH="4572000"/>
        </mc:Choice>
        <mc:Fallback>
          <p:control name="TextBox2" r:id="rId2" imgW="8305920" imgH="457200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33400" y="1524000"/>
                  <a:ext cx="8305800" cy="457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086600" cy="4873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1. </a:t>
            </a:r>
            <a:r>
              <a:rPr lang="zh-CN" altLang="en-US" dirty="0" smtClean="0"/>
              <a:t>线性表的特点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343900" cy="5419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>
                <a:solidFill>
                  <a:schemeClr val="tx2"/>
                </a:solidFill>
              </a:rPr>
              <a:t>线性表的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基本特点 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线性表中的</a:t>
            </a:r>
            <a:r>
              <a:rPr lang="zh-CN" altLang="en-US" sz="2400" i="1" u="sng" dirty="0" smtClean="0"/>
              <a:t>数据元素是有序</a:t>
            </a:r>
            <a:r>
              <a:rPr lang="zh-CN" altLang="en-US" sz="2400" dirty="0" smtClean="0"/>
              <a:t> 且 </a:t>
            </a:r>
            <a:r>
              <a:rPr lang="zh-CN" altLang="en-US" sz="2400" i="1" u="sng" dirty="0" smtClean="0"/>
              <a:t>是有限的</a:t>
            </a:r>
            <a:r>
              <a:rPr lang="zh-CN" altLang="en-US" sz="2400" dirty="0" smtClean="0"/>
              <a:t>。在线性表中：</a:t>
            </a:r>
          </a:p>
          <a:p>
            <a:pPr marL="971550" lvl="1" indent="-457200" eaLnBrk="1" hangingPunct="1">
              <a:buFont typeface="+mj-ea"/>
              <a:buAutoNum type="circleNumDbPlain"/>
              <a:defRPr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存在一个唯一的被称为</a:t>
            </a:r>
            <a:r>
              <a:rPr lang="zh-CN" altLang="en-US" sz="2000" dirty="0" smtClean="0">
                <a:solidFill>
                  <a:schemeClr val="accent6"/>
                </a:solidFill>
              </a:rPr>
              <a:t>“第一个”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的数据元素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71550" lvl="1" indent="-457200" eaLnBrk="1" hangingPunct="1">
              <a:buFont typeface="+mj-ea"/>
              <a:buAutoNum type="circleNumDbPlain"/>
              <a:defRPr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存在一个唯一的被称为</a:t>
            </a:r>
            <a:r>
              <a:rPr lang="zh-CN" altLang="en-US" sz="2000" dirty="0" smtClean="0">
                <a:solidFill>
                  <a:schemeClr val="accent6"/>
                </a:solidFill>
              </a:rPr>
              <a:t>“最后一个”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的数据元素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71550" lvl="1" indent="-457200" eaLnBrk="1" hangingPunct="1">
              <a:buFont typeface="+mj-ea"/>
              <a:buAutoNum type="circleNumDbPlain"/>
              <a:defRPr/>
            </a:pPr>
            <a:r>
              <a:rPr lang="zh-CN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除第一个元素外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，每个元素均有</a:t>
            </a:r>
            <a:r>
              <a:rPr lang="zh-CN" altLang="en-US" sz="2000" dirty="0" smtClean="0">
                <a:solidFill>
                  <a:schemeClr val="accent6"/>
                </a:solidFill>
              </a:rPr>
              <a:t>唯一一个直接前驱</a:t>
            </a:r>
            <a:r>
              <a:rPr lang="en-US" altLang="zh-CN" sz="2000" dirty="0" smtClean="0"/>
              <a:t>;</a:t>
            </a:r>
            <a:endParaRPr lang="zh-CN" altLang="en-US" sz="2000" dirty="0" smtClean="0"/>
          </a:p>
          <a:p>
            <a:pPr marL="971550" lvl="1" indent="-457200" eaLnBrk="1" hangingPunct="1">
              <a:buFont typeface="+mj-ea"/>
              <a:buAutoNum type="circleNumDbPlain"/>
              <a:defRPr/>
            </a:pPr>
            <a:r>
              <a:rPr lang="zh-CN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除最后一个元素外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，每个元素均有</a:t>
            </a:r>
            <a:r>
              <a:rPr lang="zh-CN" altLang="en-US" sz="2000" dirty="0" smtClean="0">
                <a:solidFill>
                  <a:schemeClr val="accent6"/>
                </a:solidFill>
              </a:rPr>
              <a:t>唯一一个直接后继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eaLnBrk="1" hangingPunct="1">
              <a:spcBef>
                <a:spcPts val="1800"/>
              </a:spcBef>
              <a:defRPr/>
            </a:pPr>
            <a:r>
              <a:rPr lang="zh-CN" altLang="en-US" sz="2200" dirty="0"/>
              <a:t>若线性表中的结点是</a:t>
            </a:r>
            <a:r>
              <a:rPr lang="zh-CN" altLang="en-US" sz="2200" b="1" dirty="0"/>
              <a:t>按值</a:t>
            </a:r>
            <a:r>
              <a:rPr lang="en-US" altLang="zh-CN" sz="2200" dirty="0"/>
              <a:t>(</a:t>
            </a:r>
            <a:r>
              <a:rPr lang="zh-CN" altLang="en-US" sz="2200" dirty="0"/>
              <a:t>或</a:t>
            </a:r>
            <a:r>
              <a:rPr lang="zh-CN" altLang="en-US" sz="2200" b="1" dirty="0"/>
              <a:t>按关键字值</a:t>
            </a:r>
            <a:r>
              <a:rPr lang="en-US" altLang="zh-CN" sz="2200" dirty="0"/>
              <a:t>) </a:t>
            </a:r>
            <a:r>
              <a:rPr lang="zh-CN" altLang="en-US" sz="2200" dirty="0"/>
              <a:t>由小到大</a:t>
            </a:r>
            <a:r>
              <a:rPr lang="en-US" altLang="zh-CN" sz="2200" dirty="0"/>
              <a:t>(</a:t>
            </a:r>
            <a:r>
              <a:rPr lang="zh-CN" altLang="en-US" sz="2200" dirty="0"/>
              <a:t>或由大到小</a:t>
            </a:r>
            <a:r>
              <a:rPr lang="en-US" altLang="zh-CN" sz="2200" dirty="0"/>
              <a:t>) </a:t>
            </a:r>
            <a:r>
              <a:rPr lang="zh-CN" altLang="en-US" sz="22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有序</a:t>
            </a:r>
            <a:r>
              <a:rPr lang="zh-CN" altLang="en-US" sz="2200" dirty="0"/>
              <a:t>排列的，称</a:t>
            </a:r>
            <a:r>
              <a:rPr lang="zh-CN" altLang="en-US" sz="2200" b="1" u="sng" dirty="0"/>
              <a:t>线性表是</a:t>
            </a:r>
            <a:r>
              <a:rPr lang="zh-CN" altLang="en-US" sz="2200" b="1" i="1" u="sng" dirty="0">
                <a:solidFill>
                  <a:srgbClr val="0070C0"/>
                </a:solidFill>
              </a:rPr>
              <a:t>有序的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eaLnBrk="1" hangingPunct="1">
              <a:defRPr/>
            </a:pPr>
            <a:r>
              <a:rPr lang="zh-CN" altLang="en-US" sz="2200" dirty="0"/>
              <a:t>线性表是一种相当</a:t>
            </a:r>
            <a:r>
              <a:rPr lang="zh-CN" altLang="en-US" sz="2200" b="1" dirty="0">
                <a:solidFill>
                  <a:srgbClr val="7030A0"/>
                </a:solidFill>
              </a:rPr>
              <a:t>灵活</a:t>
            </a:r>
            <a:r>
              <a:rPr lang="zh-CN" altLang="en-US" sz="2200" dirty="0"/>
              <a:t>的</a:t>
            </a:r>
            <a:r>
              <a:rPr lang="zh-CN" altLang="en-US" sz="2200" dirty="0" smtClean="0"/>
              <a:t>数据结构。</a:t>
            </a:r>
            <a:endParaRPr lang="en-US" altLang="zh-CN" sz="2200" dirty="0" smtClean="0"/>
          </a:p>
          <a:p>
            <a:pPr marL="457200" lvl="1" indent="0" eaLnBrk="1" hangingPunct="1">
              <a:lnSpc>
                <a:spcPct val="100000"/>
              </a:lnSpc>
              <a:buNone/>
              <a:defRPr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）其长度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根据需要</a:t>
            </a:r>
            <a:r>
              <a:rPr lang="zh-CN" altLang="en-US" sz="20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增长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</a:t>
            </a:r>
            <a:r>
              <a:rPr lang="zh-CN" altLang="en-US" sz="20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缩短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eaLnBrk="1" hangingPunct="1">
              <a:lnSpc>
                <a:spcPct val="100000"/>
              </a:lnSpc>
              <a:buNone/>
              <a:defRPr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）对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线性表的数据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元素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可以</a:t>
            </a:r>
            <a:r>
              <a:rPr lang="zh-CN" altLang="en-US" sz="20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访问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CN" altLang="en-US" sz="20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插入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</a:t>
            </a:r>
            <a:r>
              <a:rPr lang="zh-CN" altLang="en-US" sz="20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删除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218343"/>
            <a:ext cx="3429000" cy="60026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47800" y="4648200"/>
            <a:ext cx="21336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205288" y="4656138"/>
            <a:ext cx="21336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1075"/>
            <a:ext cx="8191500" cy="5419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双向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链表 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Double Linked List</a:t>
            </a:r>
            <a:r>
              <a:rPr lang="en-US" altLang="zh-CN" sz="2400" dirty="0" smtClean="0"/>
              <a:t>): </a:t>
            </a:r>
          </a:p>
          <a:p>
            <a:pPr lvl="1" eaLnBrk="1" hangingPunct="1">
              <a:defRPr/>
            </a:pPr>
            <a:r>
              <a:rPr lang="zh-CN" altLang="en-US" sz="2200" dirty="0" smtClean="0"/>
              <a:t>指</a:t>
            </a:r>
            <a:r>
              <a:rPr lang="zh-CN" altLang="en-US" sz="2200" dirty="0"/>
              <a:t>的是</a:t>
            </a:r>
            <a:r>
              <a:rPr lang="zh-CN" altLang="en-US" sz="2200" u="sng" dirty="0"/>
              <a:t>构成链表的每个结点</a:t>
            </a:r>
            <a:r>
              <a:rPr lang="zh-CN" altLang="en-US" sz="2200" dirty="0"/>
              <a:t>中设立两个指针域</a:t>
            </a:r>
            <a:r>
              <a:rPr lang="zh-CN" altLang="en-US" sz="2200" dirty="0" smtClean="0"/>
              <a:t>：</a:t>
            </a:r>
            <a:endParaRPr lang="en-US" altLang="zh-CN" sz="2200" dirty="0" smtClean="0"/>
          </a:p>
          <a:p>
            <a:pPr marL="1371600" lvl="2" indent="-457200" eaLnBrk="1" hangingPunct="1">
              <a:buFont typeface="+mj-lt"/>
              <a:buAutoNum type="alphaUcPeriod"/>
              <a:defRPr/>
            </a:pPr>
            <a:r>
              <a:rPr lang="zh-CN" altLang="en-US" sz="2000" dirty="0" smtClean="0"/>
              <a:t>一</a:t>
            </a:r>
            <a:r>
              <a:rPr lang="zh-CN" altLang="en-US" sz="2000" dirty="0"/>
              <a:t>个指向其直接前趋的指针域</a:t>
            </a:r>
            <a:r>
              <a:rPr lang="en-US" altLang="zh-CN" sz="2000" dirty="0"/>
              <a:t>prior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marL="1371600" lvl="2" indent="-457200" eaLnBrk="1" hangingPunct="1">
              <a:buFont typeface="+mj-lt"/>
              <a:buAutoNum type="alphaUcPeriod"/>
              <a:defRPr/>
            </a:pPr>
            <a:r>
              <a:rPr lang="zh-CN" altLang="en-US" sz="2000" dirty="0" smtClean="0"/>
              <a:t>一</a:t>
            </a:r>
            <a:r>
              <a:rPr lang="zh-CN" altLang="en-US" sz="2000" dirty="0"/>
              <a:t>个指向其直接后继的指针域</a:t>
            </a:r>
            <a:r>
              <a:rPr lang="en-US" altLang="zh-CN" sz="2000" dirty="0"/>
              <a:t>next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 eaLnBrk="1" hangingPunct="1">
              <a:defRPr/>
            </a:pPr>
            <a:r>
              <a:rPr lang="zh-CN" altLang="en-US" sz="2000" dirty="0" smtClean="0"/>
              <a:t>这样</a:t>
            </a:r>
            <a:r>
              <a:rPr lang="zh-CN" altLang="en-US" sz="2000" dirty="0"/>
              <a:t>形成的</a:t>
            </a:r>
            <a:r>
              <a:rPr lang="zh-CN" altLang="en-US" sz="2000" u="sng" dirty="0"/>
              <a:t>链表中有两个方向不同的链</a:t>
            </a:r>
            <a:r>
              <a:rPr lang="zh-CN" altLang="en-US" sz="2000" dirty="0"/>
              <a:t>，故称为</a:t>
            </a:r>
            <a:r>
              <a:rPr lang="zh-CN" altLang="en-US" sz="2000" b="1" dirty="0"/>
              <a:t>双向链表</a:t>
            </a:r>
            <a:r>
              <a:rPr lang="zh-CN" altLang="en-US" sz="2000" dirty="0" smtClean="0"/>
              <a:t>。</a:t>
            </a:r>
          </a:p>
          <a:p>
            <a:pPr eaLnBrk="1" hangingPunct="1">
              <a:defRPr/>
            </a:pPr>
            <a:r>
              <a:rPr lang="zh-CN" altLang="en-US" sz="2400" dirty="0"/>
              <a:t>双向链表结构具有</a:t>
            </a:r>
            <a:r>
              <a:rPr lang="zh-CN" altLang="en-US" sz="2400" b="1" dirty="0">
                <a:solidFill>
                  <a:srgbClr val="C00000"/>
                </a:solidFill>
              </a:rPr>
              <a:t>对称性</a:t>
            </a:r>
            <a:r>
              <a:rPr lang="zh-CN" altLang="en-US" sz="2400" dirty="0"/>
              <a:t>，设</a:t>
            </a:r>
            <a:r>
              <a:rPr lang="en-US" altLang="zh-CN" sz="2400" dirty="0"/>
              <a:t>p</a:t>
            </a:r>
            <a:r>
              <a:rPr lang="zh-CN" altLang="en-US" sz="2400" dirty="0"/>
              <a:t>指向双向链表中的某一结点，则其对称性可用下式描述：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200" dirty="0" smtClean="0"/>
              <a:t>	(</a:t>
            </a:r>
            <a:r>
              <a:rPr lang="en-US" altLang="zh-CN" sz="2200" b="1" dirty="0"/>
              <a:t>p-&gt;prior</a:t>
            </a:r>
            <a:r>
              <a:rPr lang="en-US" altLang="zh-CN" sz="2200" dirty="0"/>
              <a:t>)-&gt;</a:t>
            </a:r>
            <a:r>
              <a:rPr lang="en-US" altLang="zh-CN" sz="2200" dirty="0" smtClean="0"/>
              <a:t>next = p = (</a:t>
            </a:r>
            <a:r>
              <a:rPr lang="en-US" altLang="zh-CN" sz="2200" b="1" dirty="0"/>
              <a:t>p-&gt;next</a:t>
            </a:r>
            <a:r>
              <a:rPr lang="en-US" altLang="zh-CN" sz="2200" dirty="0"/>
              <a:t>)-&gt;prior </a:t>
            </a:r>
          </a:p>
          <a:p>
            <a:pPr lvl="1" eaLnBrk="1" hangingPunct="1">
              <a:defRPr/>
            </a:pPr>
            <a:r>
              <a:rPr lang="zh-CN" altLang="en-US" sz="2200" u="sng" dirty="0" smtClean="0"/>
              <a:t>结点</a:t>
            </a:r>
            <a:r>
              <a:rPr lang="en-US" altLang="zh-CN" sz="2200" u="sng" dirty="0"/>
              <a:t>p</a:t>
            </a:r>
            <a:r>
              <a:rPr lang="zh-CN" altLang="en-US" sz="2200" u="sng" dirty="0"/>
              <a:t>的存储位置</a:t>
            </a:r>
            <a:r>
              <a:rPr lang="zh-CN" altLang="en-US" sz="2200" dirty="0"/>
              <a:t>存放</a:t>
            </a:r>
            <a:r>
              <a:rPr lang="zh-CN" altLang="en-US" sz="2200" dirty="0" smtClean="0"/>
              <a:t>在</a:t>
            </a:r>
            <a:r>
              <a:rPr lang="en-US" altLang="zh-CN" sz="2200" dirty="0" smtClean="0"/>
              <a:t>: </a:t>
            </a:r>
            <a:r>
              <a:rPr lang="zh-CN" altLang="en-US" sz="2200" dirty="0" smtClean="0"/>
              <a:t>其</a:t>
            </a:r>
            <a:r>
              <a:rPr lang="zh-CN" altLang="en-US" sz="2200" b="1" i="1" dirty="0"/>
              <a:t>直接前趋</a:t>
            </a:r>
            <a:r>
              <a:rPr lang="zh-CN" altLang="en-US" sz="2200" b="1" i="1" dirty="0" smtClean="0"/>
              <a:t>结点</a:t>
            </a:r>
            <a:r>
              <a:rPr lang="zh-CN" altLang="en-US" sz="2200" dirty="0"/>
              <a:t>（</a:t>
            </a:r>
            <a:r>
              <a:rPr lang="en-US" altLang="zh-CN" sz="2200" dirty="0" smtClean="0"/>
              <a:t>p-</a:t>
            </a:r>
            <a:r>
              <a:rPr lang="en-US" altLang="zh-CN" sz="2200" dirty="0"/>
              <a:t>&gt;</a:t>
            </a:r>
            <a:r>
              <a:rPr lang="en-US" altLang="zh-CN" sz="2200" dirty="0" smtClean="0"/>
              <a:t>prior</a:t>
            </a:r>
            <a:r>
              <a:rPr lang="zh-CN" altLang="en-US" sz="2200" dirty="0" smtClean="0"/>
              <a:t>）的</a:t>
            </a:r>
            <a:r>
              <a:rPr lang="zh-CN" altLang="en-US" sz="2200" i="1" dirty="0">
                <a:solidFill>
                  <a:srgbClr val="7030A0"/>
                </a:solidFill>
              </a:rPr>
              <a:t>直接后继</a:t>
            </a:r>
            <a:r>
              <a:rPr lang="zh-CN" altLang="en-US" sz="2200" dirty="0"/>
              <a:t>指针域中，同时也存放在其</a:t>
            </a:r>
            <a:r>
              <a:rPr lang="zh-CN" altLang="en-US" sz="2200" b="1" dirty="0"/>
              <a:t>直接后继</a:t>
            </a:r>
            <a:r>
              <a:rPr lang="zh-CN" altLang="en-US" sz="2200" b="1" dirty="0" smtClean="0"/>
              <a:t>结点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p-</a:t>
            </a:r>
            <a:r>
              <a:rPr lang="en-US" altLang="zh-CN" sz="2200" dirty="0"/>
              <a:t>&gt;</a:t>
            </a:r>
            <a:r>
              <a:rPr lang="en-US" altLang="zh-CN" sz="2200" dirty="0" smtClean="0"/>
              <a:t>next</a:t>
            </a:r>
            <a:r>
              <a:rPr lang="zh-CN" altLang="en-US" sz="2200" dirty="0" smtClean="0"/>
              <a:t>）的</a:t>
            </a:r>
            <a:r>
              <a:rPr lang="zh-CN" altLang="en-US" sz="2200" i="1" dirty="0">
                <a:solidFill>
                  <a:srgbClr val="7030A0"/>
                </a:solidFill>
              </a:rPr>
              <a:t>直接前趋</a:t>
            </a:r>
            <a:r>
              <a:rPr lang="zh-CN" altLang="en-US" sz="2200" dirty="0"/>
              <a:t>指针域中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533400" y="981076"/>
            <a:ext cx="8191500" cy="1019290"/>
          </a:xfrm>
        </p:spPr>
        <p:txBody>
          <a:bodyPr/>
          <a:lstStyle/>
          <a:p>
            <a:pPr marL="514350" indent="-514350" eaLnBrk="1" hangingPunct="1">
              <a:lnSpc>
                <a:spcPct val="11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</a:t>
            </a:r>
            <a:r>
              <a:rPr lang="zh-CN" altLang="en-US" sz="2400" dirty="0" smtClean="0"/>
              <a:t>链表的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插入</a:t>
            </a:r>
            <a:r>
              <a:rPr lang="zh-CN" altLang="en-US" sz="2000" dirty="0" smtClean="0"/>
              <a:t>：将</a:t>
            </a:r>
            <a:r>
              <a:rPr lang="zh-CN" altLang="en-US" sz="2000" dirty="0"/>
              <a:t>值</a:t>
            </a:r>
            <a:r>
              <a:rPr lang="zh-CN" altLang="en-US" sz="2000" dirty="0" smtClean="0"/>
              <a:t>为 </a:t>
            </a:r>
            <a:r>
              <a:rPr lang="en-US" altLang="zh-CN" sz="2000" dirty="0" smtClean="0">
                <a:solidFill>
                  <a:srgbClr val="FF0000"/>
                </a:solidFill>
              </a:rPr>
              <a:t>e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结点插入双向链表</a:t>
            </a:r>
            <a:r>
              <a:rPr lang="zh-CN" altLang="en-US" sz="2000" dirty="0" smtClean="0"/>
              <a:t>中</a:t>
            </a: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000" u="sng" dirty="0" smtClean="0"/>
              <a:t>插入过程 </a:t>
            </a:r>
            <a:r>
              <a:rPr lang="en-US" altLang="zh-CN" sz="2000" u="sng" dirty="0" smtClean="0"/>
              <a:t>&amp; </a:t>
            </a:r>
            <a:r>
              <a:rPr lang="zh-CN" altLang="en-US" sz="2000" u="sng" dirty="0" smtClean="0"/>
              <a:t>插入前后</a:t>
            </a:r>
            <a:r>
              <a:rPr lang="zh-CN" altLang="en-US" sz="2000" dirty="0"/>
              <a:t>链表的</a:t>
            </a:r>
            <a:r>
              <a:rPr lang="zh-CN" altLang="en-US" sz="2000" dirty="0" smtClean="0"/>
              <a:t>变化，如图所示。</a:t>
            </a:r>
            <a:endParaRPr lang="en-US" altLang="zh-CN" sz="2000" dirty="0"/>
          </a:p>
        </p:txBody>
      </p:sp>
      <p:sp>
        <p:nvSpPr>
          <p:cNvPr id="65542" name="文本框 4"/>
          <p:cNvSpPr txBox="1">
            <a:spLocks noChangeArrowheads="1"/>
          </p:cNvSpPr>
          <p:nvPr/>
        </p:nvSpPr>
        <p:spPr bwMode="auto">
          <a:xfrm>
            <a:off x="1752600" y="2057400"/>
            <a:ext cx="1466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b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1800" b="1" dirty="0">
                <a:solidFill>
                  <a:schemeClr val="tx1"/>
                </a:solidFill>
                <a:ea typeface="宋体" panose="02010600030101010101" pitchFamily="2" charset="-122"/>
              </a:rPr>
              <a:t>）插入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前</a:t>
            </a:r>
          </a:p>
        </p:txBody>
      </p:sp>
      <p:sp>
        <p:nvSpPr>
          <p:cNvPr id="65543" name="文本框 7"/>
          <p:cNvSpPr txBox="1">
            <a:spLocks noChangeArrowheads="1"/>
          </p:cNvSpPr>
          <p:nvPr/>
        </p:nvSpPr>
        <p:spPr bwMode="auto">
          <a:xfrm>
            <a:off x="5867400" y="2057400"/>
            <a:ext cx="1487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b="1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1800" b="1" dirty="0">
                <a:solidFill>
                  <a:schemeClr val="tx1"/>
                </a:solidFill>
                <a:ea typeface="宋体" panose="02010600030101010101" pitchFamily="2" charset="-122"/>
              </a:rPr>
              <a:t>）插入</a:t>
            </a:r>
            <a:r>
              <a:rPr lang="zh-CN" altLang="en-US" sz="1800" b="1" dirty="0">
                <a:solidFill>
                  <a:srgbClr val="7030A0"/>
                </a:solidFill>
                <a:ea typeface="宋体" panose="02010600030101010101" pitchFamily="2" charset="-122"/>
              </a:rPr>
              <a:t>后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189412"/>
              </p:ext>
            </p:extLst>
          </p:nvPr>
        </p:nvGraphicFramePr>
        <p:xfrm>
          <a:off x="2851112" y="2968173"/>
          <a:ext cx="11928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00">
                  <a:extLst>
                    <a:ext uri="{9D8B030D-6E8A-4147-A177-3AD203B41FA5}">
                      <a16:colId xmlns="" xmlns:a16="http://schemas.microsoft.com/office/drawing/2014/main" val="3509270956"/>
                    </a:ext>
                  </a:extLst>
                </a:gridCol>
                <a:gridCol w="5729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33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en-US" altLang="zh-CN" b="0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i+1</a:t>
                      </a:r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>
            <a:stCxn id="18" idx="3"/>
          </p:cNvCxnSpPr>
          <p:nvPr/>
        </p:nvCxnSpPr>
        <p:spPr>
          <a:xfrm>
            <a:off x="3940950" y="3097192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245750" y="3043331"/>
            <a:ext cx="326250" cy="222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400" dirty="0" smtClean="0"/>
              <a:t>…</a:t>
            </a:r>
            <a:endParaRPr lang="zh-CN" altLang="en-US" sz="1400" dirty="0">
              <a:solidFill>
                <a:srgbClr val="0000C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28900" y="3151053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897150" y="3043331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826650" y="3151053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788550" y="3043331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3" idx="1"/>
            <a:endCxn id="31" idx="3"/>
          </p:cNvCxnSpPr>
          <p:nvPr/>
        </p:nvCxnSpPr>
        <p:spPr>
          <a:xfrm flipH="1" flipV="1">
            <a:off x="2499538" y="3201461"/>
            <a:ext cx="429362" cy="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1891874" y="2527701"/>
            <a:ext cx="128240" cy="437019"/>
            <a:chOff x="4157243" y="2301233"/>
            <a:chExt cx="128240" cy="437019"/>
          </a:xfrm>
        </p:grpSpPr>
        <p:sp>
          <p:nvSpPr>
            <p:cNvPr id="25" name="矩形 24"/>
            <p:cNvSpPr/>
            <p:nvPr/>
          </p:nvSpPr>
          <p:spPr>
            <a:xfrm>
              <a:off x="4157243" y="2301233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FF00FF"/>
                  </a:solidFill>
                </a:rPr>
                <a:t>p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  <p:sp>
          <p:nvSpPr>
            <p:cNvPr id="26" name="Line 63"/>
            <p:cNvSpPr>
              <a:spLocks noChangeShapeType="1"/>
            </p:cNvSpPr>
            <p:nvPr/>
          </p:nvSpPr>
          <p:spPr bwMode="auto">
            <a:xfrm>
              <a:off x="4206108" y="2572198"/>
              <a:ext cx="0" cy="16605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91420"/>
              </p:ext>
            </p:extLst>
          </p:nvPr>
        </p:nvGraphicFramePr>
        <p:xfrm>
          <a:off x="1371600" y="2964720"/>
          <a:ext cx="11928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00">
                  <a:extLst>
                    <a:ext uri="{9D8B030D-6E8A-4147-A177-3AD203B41FA5}">
                      <a16:colId xmlns="" xmlns:a16="http://schemas.microsoft.com/office/drawing/2014/main" val="3509270956"/>
                    </a:ext>
                  </a:extLst>
                </a:gridCol>
                <a:gridCol w="5729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33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en-US" altLang="zh-CN" b="0" baseline="-25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>
            <a:stCxn id="32" idx="3"/>
            <a:endCxn id="16" idx="1"/>
          </p:cNvCxnSpPr>
          <p:nvPr/>
        </p:nvCxnSpPr>
        <p:spPr>
          <a:xfrm>
            <a:off x="2461438" y="3093739"/>
            <a:ext cx="435712" cy="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449388" y="3147600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417638" y="3039878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347138" y="3147600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309038" y="3039878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>
            <a:stCxn id="29" idx="1"/>
          </p:cNvCxnSpPr>
          <p:nvPr/>
        </p:nvCxnSpPr>
        <p:spPr>
          <a:xfrm flipH="1">
            <a:off x="1143001" y="3201461"/>
            <a:ext cx="3063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991979"/>
              </p:ext>
            </p:extLst>
          </p:nvPr>
        </p:nvGraphicFramePr>
        <p:xfrm>
          <a:off x="2169793" y="3901440"/>
          <a:ext cx="11928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00">
                  <a:extLst>
                    <a:ext uri="{9D8B030D-6E8A-4147-A177-3AD203B41FA5}">
                      <a16:colId xmlns="" xmlns:a16="http://schemas.microsoft.com/office/drawing/2014/main" val="3509270956"/>
                    </a:ext>
                  </a:extLst>
                </a:gridCol>
                <a:gridCol w="5729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33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zh-CN" altLang="en-US" b="0" baseline="-25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2247581" y="4084320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215831" y="3976598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3145331" y="4084320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3107231" y="3976598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76300" y="3048829"/>
            <a:ext cx="280530" cy="222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400" dirty="0" smtClean="0"/>
              <a:t>…</a:t>
            </a:r>
            <a:endParaRPr lang="zh-CN" altLang="en-US" sz="1400" dirty="0">
              <a:solidFill>
                <a:srgbClr val="0000CC"/>
              </a:solidFill>
            </a:endParaRPr>
          </a:p>
        </p:txBody>
      </p:sp>
      <p:sp>
        <p:nvSpPr>
          <p:cNvPr id="45" name="文本框 7"/>
          <p:cNvSpPr txBox="1">
            <a:spLocks noChangeArrowheads="1"/>
          </p:cNvSpPr>
          <p:nvPr/>
        </p:nvSpPr>
        <p:spPr bwMode="auto">
          <a:xfrm>
            <a:off x="1434874" y="4285250"/>
            <a:ext cx="15007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待插入结点</a:t>
            </a:r>
            <a:r>
              <a:rPr lang="en-US" altLang="zh-CN" sz="1800" b="1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S</a:t>
            </a:r>
            <a:endParaRPr lang="zh-CN" altLang="en-US" sz="1800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44121"/>
              </p:ext>
            </p:extLst>
          </p:nvPr>
        </p:nvGraphicFramePr>
        <p:xfrm>
          <a:off x="7118312" y="2955072"/>
          <a:ext cx="11928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00">
                  <a:extLst>
                    <a:ext uri="{9D8B030D-6E8A-4147-A177-3AD203B41FA5}">
                      <a16:colId xmlns="" xmlns:a16="http://schemas.microsoft.com/office/drawing/2014/main" val="3509270956"/>
                    </a:ext>
                  </a:extLst>
                </a:gridCol>
                <a:gridCol w="5729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33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en-US" altLang="zh-CN" b="0" baseline="-250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i+1</a:t>
                      </a:r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直接箭头连接符 46"/>
          <p:cNvCxnSpPr>
            <a:stCxn id="52" idx="3"/>
          </p:cNvCxnSpPr>
          <p:nvPr/>
        </p:nvCxnSpPr>
        <p:spPr>
          <a:xfrm>
            <a:off x="8208150" y="3084091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512950" y="3030230"/>
            <a:ext cx="326250" cy="222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400" dirty="0" smtClean="0"/>
              <a:t>…</a:t>
            </a:r>
            <a:endParaRPr lang="zh-CN" altLang="en-US" sz="1400" dirty="0">
              <a:solidFill>
                <a:srgbClr val="0000CC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196100" y="3137952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164350" y="3030230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093850" y="3137952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8055750" y="3030230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/>
          <p:cNvCxnSpPr>
            <a:stCxn id="49" idx="1"/>
            <a:endCxn id="61" idx="3"/>
          </p:cNvCxnSpPr>
          <p:nvPr/>
        </p:nvCxnSpPr>
        <p:spPr>
          <a:xfrm flipH="1" flipV="1">
            <a:off x="6766738" y="3188360"/>
            <a:ext cx="429362" cy="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/>
          <p:cNvGrpSpPr/>
          <p:nvPr/>
        </p:nvGrpSpPr>
        <p:grpSpPr>
          <a:xfrm>
            <a:off x="6159074" y="2514600"/>
            <a:ext cx="128240" cy="437019"/>
            <a:chOff x="4157243" y="2301233"/>
            <a:chExt cx="128240" cy="437019"/>
          </a:xfrm>
        </p:grpSpPr>
        <p:sp>
          <p:nvSpPr>
            <p:cNvPr id="55" name="矩形 54"/>
            <p:cNvSpPr/>
            <p:nvPr/>
          </p:nvSpPr>
          <p:spPr>
            <a:xfrm>
              <a:off x="4157243" y="2301233"/>
              <a:ext cx="128240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rgbClr val="FF00FF"/>
                  </a:solidFill>
                </a:rPr>
                <a:t>p</a:t>
              </a:r>
              <a:endParaRPr lang="zh-CN" altLang="en-US" dirty="0">
                <a:solidFill>
                  <a:srgbClr val="FF00FF"/>
                </a:solidFill>
              </a:endParaRPr>
            </a:p>
          </p:txBody>
        </p:sp>
        <p:sp>
          <p:nvSpPr>
            <p:cNvPr id="56" name="Line 63"/>
            <p:cNvSpPr>
              <a:spLocks noChangeShapeType="1"/>
            </p:cNvSpPr>
            <p:nvPr/>
          </p:nvSpPr>
          <p:spPr bwMode="auto">
            <a:xfrm>
              <a:off x="4206108" y="2572198"/>
              <a:ext cx="0" cy="166054"/>
            </a:xfrm>
            <a:prstGeom prst="line">
              <a:avLst/>
            </a:prstGeom>
            <a:noFill/>
            <a:ln w="12700">
              <a:solidFill>
                <a:srgbClr val="FF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CC"/>
                </a:solidFill>
              </a:endParaRPr>
            </a:p>
          </p:txBody>
        </p:sp>
      </p:grpSp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13160"/>
              </p:ext>
            </p:extLst>
          </p:nvPr>
        </p:nvGraphicFramePr>
        <p:xfrm>
          <a:off x="5638800" y="2951619"/>
          <a:ext cx="11928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00">
                  <a:extLst>
                    <a:ext uri="{9D8B030D-6E8A-4147-A177-3AD203B41FA5}">
                      <a16:colId xmlns="" xmlns:a16="http://schemas.microsoft.com/office/drawing/2014/main" val="3509270956"/>
                    </a:ext>
                  </a:extLst>
                </a:gridCol>
                <a:gridCol w="5729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33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r>
                        <a:rPr lang="en-US" altLang="zh-CN" b="0" baseline="-250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</a:t>
                      </a:r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直接箭头连接符 57"/>
          <p:cNvCxnSpPr>
            <a:stCxn id="62" idx="3"/>
            <a:endCxn id="50" idx="1"/>
          </p:cNvCxnSpPr>
          <p:nvPr/>
        </p:nvCxnSpPr>
        <p:spPr>
          <a:xfrm>
            <a:off x="6728638" y="3080638"/>
            <a:ext cx="435712" cy="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716588" y="3134499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684838" y="3026777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614338" y="3134499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576238" y="3026777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>
            <a:stCxn id="59" idx="1"/>
          </p:cNvCxnSpPr>
          <p:nvPr/>
        </p:nvCxnSpPr>
        <p:spPr>
          <a:xfrm flipH="1">
            <a:off x="5410201" y="3188360"/>
            <a:ext cx="3063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75816"/>
              </p:ext>
            </p:extLst>
          </p:nvPr>
        </p:nvGraphicFramePr>
        <p:xfrm>
          <a:off x="6436993" y="3888339"/>
          <a:ext cx="119289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00">
                  <a:extLst>
                    <a:ext uri="{9D8B030D-6E8A-4147-A177-3AD203B41FA5}">
                      <a16:colId xmlns="" xmlns:a16="http://schemas.microsoft.com/office/drawing/2014/main" val="3509270956"/>
                    </a:ext>
                  </a:extLst>
                </a:gridCol>
                <a:gridCol w="57299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339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554">
                <a:tc>
                  <a:txBody>
                    <a:bodyPr/>
                    <a:lstStyle/>
                    <a:p>
                      <a:pPr algn="ctr"/>
                      <a:endParaRPr lang="zh-CN" altLang="en-US" b="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solidFill>
                            <a:srgbClr val="0000CC"/>
                          </a:solidFill>
                        </a:rPr>
                        <a:t>e</a:t>
                      </a:r>
                      <a:endParaRPr lang="zh-CN" altLang="en-US" b="0" baseline="-2500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矩形 65"/>
          <p:cNvSpPr/>
          <p:nvPr/>
        </p:nvSpPr>
        <p:spPr>
          <a:xfrm>
            <a:off x="6514781" y="4071219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483031" y="3963497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7412531" y="4071219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7374431" y="3963497"/>
            <a:ext cx="152400" cy="1077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5143500" y="3035728"/>
            <a:ext cx="280530" cy="222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400" dirty="0" smtClean="0"/>
              <a:t>…</a:t>
            </a:r>
            <a:endParaRPr lang="zh-CN" altLang="en-US" sz="1400" dirty="0">
              <a:solidFill>
                <a:srgbClr val="0000CC"/>
              </a:solidFill>
            </a:endParaRPr>
          </a:p>
        </p:txBody>
      </p:sp>
      <p:sp>
        <p:nvSpPr>
          <p:cNvPr id="72" name="文本框 7"/>
          <p:cNvSpPr txBox="1">
            <a:spLocks noChangeArrowheads="1"/>
          </p:cNvSpPr>
          <p:nvPr/>
        </p:nvSpPr>
        <p:spPr bwMode="auto">
          <a:xfrm>
            <a:off x="5695368" y="4275787"/>
            <a:ext cx="15007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rPr>
              <a:t>待插入结点</a:t>
            </a:r>
            <a:r>
              <a:rPr lang="en-US" altLang="zh-CN" sz="1800" b="1" i="1" dirty="0" smtClean="0">
                <a:solidFill>
                  <a:srgbClr val="0000CC"/>
                </a:solidFill>
                <a:ea typeface="宋体" panose="02010600030101010101" pitchFamily="2" charset="-122"/>
              </a:rPr>
              <a:t>S</a:t>
            </a:r>
            <a:endParaRPr lang="zh-CN" altLang="en-US" sz="1800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876300" y="2427287"/>
            <a:ext cx="7636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V="1">
            <a:off x="4953000" y="2057401"/>
            <a:ext cx="0" cy="274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920750" y="4800600"/>
            <a:ext cx="7636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7" name="矩形 65546"/>
          <p:cNvSpPr/>
          <p:nvPr/>
        </p:nvSpPr>
        <p:spPr>
          <a:xfrm>
            <a:off x="5647762" y="4920440"/>
            <a:ext cx="3082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ym typeface="Wingdings 2" panose="05020102010507070707" pitchFamily="18" charset="2"/>
              </a:rPr>
              <a:t> </a:t>
            </a:r>
            <a:r>
              <a:rPr lang="en-US" altLang="zh-CN" sz="2400" dirty="0" smtClean="0">
                <a:solidFill>
                  <a:srgbClr val="0000CC"/>
                </a:solidFill>
                <a:sym typeface="Wingdings 2" panose="05020102010507070707" pitchFamily="18" charset="2"/>
              </a:rPr>
              <a:t>S</a:t>
            </a:r>
            <a:r>
              <a:rPr lang="en-US" altLang="zh-CN" sz="2400" dirty="0" smtClean="0">
                <a:sym typeface="Wingdings 2" panose="05020102010507070707" pitchFamily="18" charset="2"/>
              </a:rPr>
              <a:t>-&gt;next = </a:t>
            </a:r>
            <a:r>
              <a:rPr lang="en-US" altLang="zh-CN" sz="2400" dirty="0" smtClean="0">
                <a:solidFill>
                  <a:srgbClr val="FF00FF"/>
                </a:solidFill>
                <a:sym typeface="Wingdings 2" panose="05020102010507070707" pitchFamily="18" charset="2"/>
              </a:rPr>
              <a:t>p</a:t>
            </a:r>
            <a:r>
              <a:rPr lang="en-US" altLang="zh-CN" sz="2400" dirty="0" smtClean="0">
                <a:sym typeface="Wingdings 2" panose="05020102010507070707" pitchFamily="18" charset="2"/>
              </a:rPr>
              <a:t>-&gt;next;</a:t>
            </a:r>
            <a:endParaRPr lang="zh-CN" altLang="en-US" sz="2400" dirty="0"/>
          </a:p>
        </p:txBody>
      </p:sp>
      <p:sp>
        <p:nvSpPr>
          <p:cNvPr id="65548" name="矩形 65547"/>
          <p:cNvSpPr/>
          <p:nvPr/>
        </p:nvSpPr>
        <p:spPr>
          <a:xfrm>
            <a:off x="5647762" y="5336205"/>
            <a:ext cx="3118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ym typeface="Wingdings 2" panose="05020102010507070707" pitchFamily="18" charset="2"/>
              </a:rPr>
              <a:t> </a:t>
            </a:r>
            <a:r>
              <a:rPr lang="en-US" altLang="zh-CN" sz="2400" dirty="0" smtClean="0">
                <a:solidFill>
                  <a:srgbClr val="FF00FF"/>
                </a:solidFill>
                <a:sym typeface="Wingdings 2" panose="05020102010507070707" pitchFamily="18" charset="2"/>
              </a:rPr>
              <a:t>p-&gt;next</a:t>
            </a:r>
            <a:r>
              <a:rPr lang="en-US" altLang="zh-CN" sz="2400" dirty="0" smtClean="0">
                <a:sym typeface="Wingdings 2" panose="05020102010507070707" pitchFamily="18" charset="2"/>
              </a:rPr>
              <a:t>-&gt;prior = </a:t>
            </a:r>
            <a:r>
              <a:rPr lang="en-US" altLang="zh-CN" sz="2400" dirty="0" smtClean="0">
                <a:solidFill>
                  <a:srgbClr val="0000CC"/>
                </a:solidFill>
                <a:sym typeface="Wingdings 2" panose="05020102010507070707" pitchFamily="18" charset="2"/>
              </a:rPr>
              <a:t>S</a:t>
            </a:r>
            <a:r>
              <a:rPr lang="en-US" altLang="zh-CN" sz="2400" dirty="0" smtClean="0">
                <a:sym typeface="Wingdings 2" panose="05020102010507070707" pitchFamily="18" charset="2"/>
              </a:rPr>
              <a:t>;</a:t>
            </a:r>
            <a:endParaRPr lang="zh-CN" altLang="en-US" sz="2400" dirty="0"/>
          </a:p>
        </p:txBody>
      </p:sp>
      <p:sp>
        <p:nvSpPr>
          <p:cNvPr id="65549" name="矩形 65548"/>
          <p:cNvSpPr/>
          <p:nvPr/>
        </p:nvSpPr>
        <p:spPr>
          <a:xfrm>
            <a:off x="5647762" y="5751970"/>
            <a:ext cx="22541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ym typeface="Wingdings 2" panose="05020102010507070707" pitchFamily="18" charset="2"/>
              </a:rPr>
              <a:t> </a:t>
            </a:r>
            <a:r>
              <a:rPr lang="en-US" altLang="zh-CN" sz="2400" dirty="0" smtClean="0">
                <a:solidFill>
                  <a:srgbClr val="0000CC"/>
                </a:solidFill>
                <a:sym typeface="Wingdings 2" panose="05020102010507070707" pitchFamily="18" charset="2"/>
              </a:rPr>
              <a:t>S</a:t>
            </a:r>
            <a:r>
              <a:rPr lang="en-US" altLang="zh-CN" sz="2400" dirty="0" smtClean="0">
                <a:sym typeface="Wingdings 2" panose="05020102010507070707" pitchFamily="18" charset="2"/>
              </a:rPr>
              <a:t>-&gt;prior = </a:t>
            </a:r>
            <a:r>
              <a:rPr lang="en-US" altLang="zh-CN" sz="2400" dirty="0" smtClean="0">
                <a:solidFill>
                  <a:srgbClr val="FF00FF"/>
                </a:solidFill>
                <a:sym typeface="Wingdings 2" panose="05020102010507070707" pitchFamily="18" charset="2"/>
              </a:rPr>
              <a:t>p</a:t>
            </a:r>
            <a:r>
              <a:rPr lang="en-US" altLang="zh-CN" sz="2400" dirty="0" smtClean="0">
                <a:sym typeface="Wingdings 2" panose="05020102010507070707" pitchFamily="18" charset="2"/>
              </a:rPr>
              <a:t>;</a:t>
            </a:r>
            <a:endParaRPr lang="zh-CN" altLang="en-US" sz="2400" dirty="0"/>
          </a:p>
        </p:txBody>
      </p:sp>
      <p:sp>
        <p:nvSpPr>
          <p:cNvPr id="65550" name="矩形 65549"/>
          <p:cNvSpPr/>
          <p:nvPr/>
        </p:nvSpPr>
        <p:spPr>
          <a:xfrm>
            <a:off x="5647762" y="6167735"/>
            <a:ext cx="22188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ym typeface="Wingdings 2" panose="05020102010507070707" pitchFamily="18" charset="2"/>
              </a:rPr>
              <a:t> </a:t>
            </a:r>
            <a:r>
              <a:rPr lang="en-US" altLang="zh-CN" sz="2400" dirty="0" smtClean="0">
                <a:solidFill>
                  <a:srgbClr val="FF00FF"/>
                </a:solidFill>
                <a:sym typeface="Wingdings 2" panose="05020102010507070707" pitchFamily="18" charset="2"/>
              </a:rPr>
              <a:t>p</a:t>
            </a:r>
            <a:r>
              <a:rPr lang="en-US" altLang="zh-CN" sz="2400" dirty="0" smtClean="0">
                <a:sym typeface="Wingdings 2" panose="05020102010507070707" pitchFamily="18" charset="2"/>
              </a:rPr>
              <a:t>-&gt;next = </a:t>
            </a:r>
            <a:r>
              <a:rPr lang="en-US" altLang="zh-CN" sz="2400" i="1" dirty="0" smtClean="0">
                <a:solidFill>
                  <a:srgbClr val="0000CC"/>
                </a:solidFill>
                <a:sym typeface="Wingdings 2" panose="05020102010507070707" pitchFamily="18" charset="2"/>
              </a:rPr>
              <a:t>S</a:t>
            </a:r>
            <a:r>
              <a:rPr lang="en-US" altLang="zh-CN" sz="2400" dirty="0" smtClean="0">
                <a:sym typeface="Wingdings 2" panose="05020102010507070707" pitchFamily="18" charset="2"/>
              </a:rPr>
              <a:t>;</a:t>
            </a:r>
            <a:endParaRPr lang="zh-CN" altLang="en-US" sz="2400" dirty="0"/>
          </a:p>
        </p:txBody>
      </p:sp>
      <p:grpSp>
        <p:nvGrpSpPr>
          <p:cNvPr id="65551" name="组合 65550"/>
          <p:cNvGrpSpPr/>
          <p:nvPr/>
        </p:nvGrpSpPr>
        <p:grpSpPr>
          <a:xfrm>
            <a:off x="6947870" y="3076992"/>
            <a:ext cx="502761" cy="886505"/>
            <a:chOff x="6947870" y="3076992"/>
            <a:chExt cx="502761" cy="886505"/>
          </a:xfrm>
        </p:grpSpPr>
        <p:grpSp>
          <p:nvGrpSpPr>
            <p:cNvPr id="82" name="组合 81"/>
            <p:cNvGrpSpPr/>
            <p:nvPr/>
          </p:nvGrpSpPr>
          <p:grpSpPr>
            <a:xfrm>
              <a:off x="7028373" y="3076992"/>
              <a:ext cx="422258" cy="886505"/>
              <a:chOff x="7028373" y="3076992"/>
              <a:chExt cx="422258" cy="886505"/>
            </a:xfrm>
          </p:grpSpPr>
          <p:cxnSp>
            <p:nvCxnSpPr>
              <p:cNvPr id="65" name="直接箭头连接符 64"/>
              <p:cNvCxnSpPr/>
              <p:nvPr/>
            </p:nvCxnSpPr>
            <p:spPr>
              <a:xfrm>
                <a:off x="7028373" y="3081039"/>
                <a:ext cx="15240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69" idx="0"/>
              </p:cNvCxnSpPr>
              <p:nvPr/>
            </p:nvCxnSpPr>
            <p:spPr>
              <a:xfrm flipV="1">
                <a:off x="7450631" y="3733800"/>
                <a:ext cx="0" cy="22969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7033438" y="3733800"/>
                <a:ext cx="41719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7028373" y="3076992"/>
                <a:ext cx="7427" cy="65680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" name="矩形 145"/>
            <p:cNvSpPr/>
            <p:nvPr/>
          </p:nvSpPr>
          <p:spPr>
            <a:xfrm>
              <a:off x="6947870" y="345949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sym typeface="Wingdings 2" panose="05020102010507070707" pitchFamily="18" charset="2"/>
                </a:rPr>
                <a:t>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5552" name="组合 65551"/>
          <p:cNvGrpSpPr/>
          <p:nvPr/>
        </p:nvGrpSpPr>
        <p:grpSpPr>
          <a:xfrm>
            <a:off x="7271384" y="3245674"/>
            <a:ext cx="740411" cy="879406"/>
            <a:chOff x="7271384" y="3245674"/>
            <a:chExt cx="740411" cy="879406"/>
          </a:xfrm>
        </p:grpSpPr>
        <p:grpSp>
          <p:nvGrpSpPr>
            <p:cNvPr id="101" name="组合 100"/>
            <p:cNvGrpSpPr/>
            <p:nvPr/>
          </p:nvGrpSpPr>
          <p:grpSpPr>
            <a:xfrm>
              <a:off x="7271384" y="3245674"/>
              <a:ext cx="442915" cy="879406"/>
              <a:chOff x="7271384" y="3245674"/>
              <a:chExt cx="442915" cy="879406"/>
            </a:xfrm>
          </p:grpSpPr>
          <p:cxnSp>
            <p:nvCxnSpPr>
              <p:cNvPr id="89" name="直接连接符 88"/>
              <p:cNvCxnSpPr>
                <a:stCxn id="49" idx="2"/>
              </p:cNvCxnSpPr>
              <p:nvPr/>
            </p:nvCxnSpPr>
            <p:spPr>
              <a:xfrm>
                <a:off x="7272300" y="3245674"/>
                <a:ext cx="0" cy="22903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7714299" y="3474711"/>
                <a:ext cx="0" cy="65036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>
                <a:endCxn id="68" idx="3"/>
              </p:cNvCxnSpPr>
              <p:nvPr/>
            </p:nvCxnSpPr>
            <p:spPr>
              <a:xfrm flipH="1">
                <a:off x="7564931" y="4125080"/>
                <a:ext cx="14936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>
                <a:off x="7271384" y="3470361"/>
                <a:ext cx="442457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矩形 146"/>
            <p:cNvSpPr/>
            <p:nvPr/>
          </p:nvSpPr>
          <p:spPr>
            <a:xfrm>
              <a:off x="7621945" y="335362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sym typeface="Wingdings 2" panose="05020102010507070707" pitchFamily="18" charset="2"/>
                </a:rPr>
                <a:t>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5553" name="组合 65552"/>
          <p:cNvGrpSpPr/>
          <p:nvPr/>
        </p:nvGrpSpPr>
        <p:grpSpPr>
          <a:xfrm>
            <a:off x="6622413" y="3188360"/>
            <a:ext cx="389850" cy="936720"/>
            <a:chOff x="6622413" y="3188360"/>
            <a:chExt cx="389850" cy="936720"/>
          </a:xfrm>
        </p:grpSpPr>
        <p:grpSp>
          <p:nvGrpSpPr>
            <p:cNvPr id="121" name="组合 120"/>
            <p:cNvGrpSpPr/>
            <p:nvPr/>
          </p:nvGrpSpPr>
          <p:grpSpPr>
            <a:xfrm>
              <a:off x="6667181" y="3188360"/>
              <a:ext cx="252730" cy="936720"/>
              <a:chOff x="6667181" y="3188360"/>
              <a:chExt cx="252730" cy="936720"/>
            </a:xfrm>
          </p:grpSpPr>
          <p:cxnSp>
            <p:nvCxnSpPr>
              <p:cNvPr id="107" name="直接连接符 106"/>
              <p:cNvCxnSpPr/>
              <p:nvPr/>
            </p:nvCxnSpPr>
            <p:spPr>
              <a:xfrm>
                <a:off x="6684348" y="3611995"/>
                <a:ext cx="6190" cy="51308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/>
              <p:cNvCxnSpPr>
                <a:endCxn id="61" idx="3"/>
              </p:cNvCxnSpPr>
              <p:nvPr/>
            </p:nvCxnSpPr>
            <p:spPr>
              <a:xfrm flipH="1">
                <a:off x="6766738" y="3188360"/>
                <a:ext cx="14891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6915649" y="3188360"/>
                <a:ext cx="4262" cy="42785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 flipH="1">
                <a:off x="6683285" y="3614643"/>
                <a:ext cx="232364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>
                <a:endCxn id="66" idx="3"/>
              </p:cNvCxnSpPr>
              <p:nvPr/>
            </p:nvCxnSpPr>
            <p:spPr>
              <a:xfrm flipH="1">
                <a:off x="6667181" y="4125080"/>
                <a:ext cx="23358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矩形 147"/>
            <p:cNvSpPr/>
            <p:nvPr/>
          </p:nvSpPr>
          <p:spPr>
            <a:xfrm>
              <a:off x="6622413" y="3331250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sym typeface="Wingdings 2" panose="05020102010507070707" pitchFamily="18" charset="2"/>
                </a:rPr>
                <a:t>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5554" name="组合 65553"/>
          <p:cNvGrpSpPr/>
          <p:nvPr/>
        </p:nvGrpSpPr>
        <p:grpSpPr>
          <a:xfrm>
            <a:off x="6272333" y="3076992"/>
            <a:ext cx="389850" cy="886505"/>
            <a:chOff x="6272333" y="3076992"/>
            <a:chExt cx="389850" cy="886505"/>
          </a:xfrm>
        </p:grpSpPr>
        <p:grpSp>
          <p:nvGrpSpPr>
            <p:cNvPr id="65538" name="组合 65537"/>
            <p:cNvGrpSpPr/>
            <p:nvPr/>
          </p:nvGrpSpPr>
          <p:grpSpPr>
            <a:xfrm>
              <a:off x="6553200" y="3076992"/>
              <a:ext cx="27691" cy="886505"/>
              <a:chOff x="6548547" y="3076992"/>
              <a:chExt cx="27691" cy="886505"/>
            </a:xfrm>
          </p:grpSpPr>
          <p:cxnSp>
            <p:nvCxnSpPr>
              <p:cNvPr id="99" name="直接箭头连接符 98"/>
              <p:cNvCxnSpPr>
                <a:endCxn id="67" idx="0"/>
              </p:cNvCxnSpPr>
              <p:nvPr/>
            </p:nvCxnSpPr>
            <p:spPr>
              <a:xfrm>
                <a:off x="6548547" y="3076992"/>
                <a:ext cx="10684" cy="88650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>
                <a:stCxn id="62" idx="1"/>
              </p:cNvCxnSpPr>
              <p:nvPr/>
            </p:nvCxnSpPr>
            <p:spPr>
              <a:xfrm flipH="1" flipV="1">
                <a:off x="6548547" y="3076992"/>
                <a:ext cx="27691" cy="364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矩形 148"/>
            <p:cNvSpPr/>
            <p:nvPr/>
          </p:nvSpPr>
          <p:spPr>
            <a:xfrm>
              <a:off x="6272333" y="3358799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sym typeface="Wingdings 2" panose="05020102010507070707" pitchFamily="18" charset="2"/>
                </a:rPr>
                <a:t>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5555" name="左大括号 65554"/>
          <p:cNvSpPr/>
          <p:nvPr/>
        </p:nvSpPr>
        <p:spPr>
          <a:xfrm>
            <a:off x="5387731" y="5029200"/>
            <a:ext cx="260031" cy="609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左大括号 154"/>
          <p:cNvSpPr/>
          <p:nvPr/>
        </p:nvSpPr>
        <p:spPr>
          <a:xfrm>
            <a:off x="5387731" y="5919450"/>
            <a:ext cx="260031" cy="609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556" name="矩形 65555"/>
          <p:cNvSpPr/>
          <p:nvPr/>
        </p:nvSpPr>
        <p:spPr>
          <a:xfrm>
            <a:off x="3352800" y="5164822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ym typeface="Wingdings 2" panose="05020102010507070707" pitchFamily="18" charset="2"/>
              </a:rPr>
              <a:t>的顺序可对调！</a:t>
            </a:r>
            <a:endParaRPr lang="zh-CN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3352800" y="6102145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ym typeface="Wingdings 2" panose="05020102010507070707" pitchFamily="18" charset="2"/>
              </a:rPr>
              <a:t>的顺序可对调！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372021" y="5426464"/>
            <a:ext cx="44566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ym typeface="Wingdings 2" panose="05020102010507070707" pitchFamily="18" charset="2"/>
              </a:rPr>
              <a:t>和的顺序</a:t>
            </a:r>
            <a:r>
              <a:rPr lang="zh-CN" altLang="en-US" sz="2000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不可</a:t>
            </a:r>
            <a:r>
              <a:rPr lang="zh-CN" altLang="en-US" sz="2000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‘随意’改</a:t>
            </a:r>
            <a:r>
              <a:rPr lang="zh-CN" altLang="en-US" sz="2000" b="1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变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！</a:t>
            </a:r>
            <a:endParaRPr lang="en-US" altLang="zh-CN" sz="2000" b="1" dirty="0" smtClean="0">
              <a:sym typeface="Wingdings 2" panose="05020102010507070707" pitchFamily="18" charset="2"/>
            </a:endParaRPr>
          </a:p>
          <a:p>
            <a:r>
              <a:rPr lang="zh-CN" altLang="en-US" sz="2000" b="1" dirty="0" smtClean="0">
                <a:sym typeface="Wingdings 2" panose="05020102010507070707" pitchFamily="18" charset="2"/>
              </a:rPr>
              <a:t>勾链顺序要确保</a:t>
            </a:r>
            <a:r>
              <a:rPr lang="zh-CN" altLang="en-US" sz="2000" b="1" dirty="0" smtClean="0">
                <a:solidFill>
                  <a:srgbClr val="0070C0"/>
                </a:solidFill>
                <a:sym typeface="Wingdings 2" panose="05020102010507070707" pitchFamily="18" charset="2"/>
              </a:rPr>
              <a:t>逻辑正确性</a:t>
            </a:r>
            <a:r>
              <a:rPr lang="zh-CN" altLang="en-US" sz="2000" b="1" dirty="0" smtClean="0">
                <a:sym typeface="Wingdings 2" panose="05020102010507070707" pitchFamily="18" charset="2"/>
              </a:rPr>
              <a:t>！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0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3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4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/>
      <p:bldP spid="65543" grpId="0"/>
      <p:bldP spid="12" grpId="0"/>
      <p:bldP spid="13" grpId="0" animBg="1"/>
      <p:bldP spid="16" grpId="0" animBg="1"/>
      <p:bldP spid="17" grpId="0" animBg="1"/>
      <p:bldP spid="1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39" grpId="0" animBg="1"/>
      <p:bldP spid="43" grpId="0"/>
      <p:bldP spid="45" grpId="0"/>
      <p:bldP spid="48" grpId="0"/>
      <p:bldP spid="49" grpId="0" animBg="1"/>
      <p:bldP spid="50" grpId="0" animBg="1"/>
      <p:bldP spid="51" grpId="0" animBg="1"/>
      <p:bldP spid="52" grpId="0" animBg="1"/>
      <p:bldP spid="59" grpId="0" animBg="1"/>
      <p:bldP spid="60" grpId="0" animBg="1"/>
      <p:bldP spid="61" grpId="0" animBg="1"/>
      <p:bldP spid="62" grpId="0" animBg="1"/>
      <p:bldP spid="66" grpId="0" animBg="1"/>
      <p:bldP spid="67" grpId="0" animBg="1"/>
      <p:bldP spid="68" grpId="0" animBg="1"/>
      <p:bldP spid="69" grpId="0" animBg="1"/>
      <p:bldP spid="71" grpId="0"/>
      <p:bldP spid="72" grpId="0"/>
      <p:bldP spid="65547" grpId="0"/>
      <p:bldP spid="65548" grpId="0"/>
      <p:bldP spid="65549" grpId="0"/>
      <p:bldP spid="65550" grpId="0"/>
      <p:bldP spid="65555" grpId="0" animBg="1"/>
      <p:bldP spid="155" grpId="0" animBg="1"/>
      <p:bldP spid="65556" grpId="0"/>
      <p:bldP spid="157" grpId="0"/>
      <p:bldP spid="15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1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</a:t>
            </a:r>
            <a:r>
              <a:rPr lang="zh-CN" altLang="en-US" sz="2400" dirty="0" smtClean="0"/>
              <a:t>链表的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插入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: 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伪代码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 marL="914400" lvl="1" indent="-457200" eaLnBrk="1" hangingPunct="1">
              <a:lnSpc>
                <a:spcPct val="110000"/>
              </a:lnSpc>
              <a:spcBef>
                <a:spcPts val="600"/>
              </a:spcBef>
              <a:buFont typeface="+mj-lt"/>
              <a:buAutoNum type="alphaUcPeriod"/>
              <a:defRPr/>
            </a:pPr>
            <a:r>
              <a:rPr lang="zh-CN" altLang="en-US" sz="2000" dirty="0"/>
              <a:t>插入时</a:t>
            </a:r>
            <a:r>
              <a:rPr lang="zh-CN" altLang="en-US" sz="2000" i="1" dirty="0">
                <a:solidFill>
                  <a:schemeClr val="accent6"/>
                </a:solidFill>
              </a:rPr>
              <a:t>仅仅指出直接前驱结点</a:t>
            </a:r>
            <a:r>
              <a:rPr lang="zh-CN" altLang="en-US" sz="2000" dirty="0"/>
              <a:t>，</a:t>
            </a:r>
            <a:r>
              <a:rPr lang="zh-CN" altLang="en-US" sz="2000" u="sng" dirty="0"/>
              <a:t>钩链时必须注意先后次序</a:t>
            </a:r>
            <a:r>
              <a:rPr lang="zh-CN" altLang="en-US" sz="2000" dirty="0"/>
              <a:t>是： “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先右后左</a:t>
            </a:r>
            <a:r>
              <a:rPr lang="zh-CN" altLang="en-US" sz="2000" dirty="0"/>
              <a:t>” 。部分语句组如下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914400" lvl="1" indent="-457200" eaLnBrk="1" hangingPunct="1">
              <a:lnSpc>
                <a:spcPct val="110000"/>
              </a:lnSpc>
              <a:spcBef>
                <a:spcPts val="600"/>
              </a:spcBef>
              <a:buFont typeface="+mj-lt"/>
              <a:buAutoNum type="alphaUcPeriod"/>
              <a:defRPr/>
            </a:pPr>
            <a:endParaRPr lang="en-US" altLang="zh-CN" sz="2000" dirty="0"/>
          </a:p>
          <a:p>
            <a:pPr marL="914400" lvl="1" indent="-457200" eaLnBrk="1" hangingPunct="1">
              <a:lnSpc>
                <a:spcPct val="110000"/>
              </a:lnSpc>
              <a:spcBef>
                <a:spcPts val="600"/>
              </a:spcBef>
              <a:buFont typeface="+mj-lt"/>
              <a:buAutoNum type="alphaUcPeriod"/>
              <a:defRPr/>
            </a:pPr>
            <a:endParaRPr lang="en-US" altLang="zh-CN" sz="2000" dirty="0"/>
          </a:p>
          <a:p>
            <a:pPr marL="914400" lvl="1" indent="-457200" eaLnBrk="1" hangingPunct="1">
              <a:lnSpc>
                <a:spcPct val="110000"/>
              </a:lnSpc>
              <a:spcBef>
                <a:spcPts val="600"/>
              </a:spcBef>
              <a:buFont typeface="+mj-lt"/>
              <a:buAutoNum type="alphaUcPeriod"/>
              <a:defRPr/>
            </a:pPr>
            <a:endParaRPr lang="en-US" altLang="zh-CN" sz="2000" dirty="0" smtClean="0"/>
          </a:p>
          <a:p>
            <a:pPr marL="914400" lvl="1" indent="-457200" eaLnBrk="1" hangingPunct="1">
              <a:lnSpc>
                <a:spcPct val="110000"/>
              </a:lnSpc>
              <a:spcBef>
                <a:spcPts val="600"/>
              </a:spcBef>
              <a:buFont typeface="+mj-lt"/>
              <a:buAutoNum type="alphaUcPeriod"/>
              <a:defRPr/>
            </a:pPr>
            <a:endParaRPr lang="zh-CN" altLang="en-US" sz="2000" dirty="0"/>
          </a:p>
          <a:p>
            <a:pPr marL="914400" lvl="1" indent="-457200" eaLnBrk="1" hangingPunct="1">
              <a:lnSpc>
                <a:spcPct val="110000"/>
              </a:lnSpc>
              <a:spcBef>
                <a:spcPts val="600"/>
              </a:spcBef>
              <a:buFont typeface="+mj-lt"/>
              <a:buAutoNum type="alphaUcPeriod"/>
              <a:defRPr/>
            </a:pPr>
            <a:r>
              <a:rPr lang="zh-CN" altLang="en-US" sz="2000" dirty="0"/>
              <a:t>若</a:t>
            </a:r>
            <a:r>
              <a:rPr lang="zh-CN" altLang="en-US" sz="2000" dirty="0" smtClean="0"/>
              <a:t>插入</a:t>
            </a:r>
            <a:r>
              <a:rPr lang="zh-CN" altLang="en-US" sz="2000" dirty="0"/>
              <a:t>时</a:t>
            </a:r>
            <a:r>
              <a:rPr lang="zh-CN" altLang="en-US" sz="2000" dirty="0">
                <a:solidFill>
                  <a:srgbClr val="002060"/>
                </a:solidFill>
              </a:rPr>
              <a:t>同时</a:t>
            </a:r>
            <a:r>
              <a:rPr lang="zh-CN" altLang="en-US" sz="2000" dirty="0" smtClean="0">
                <a:solidFill>
                  <a:srgbClr val="002060"/>
                </a:solidFill>
              </a:rPr>
              <a:t>指出了</a:t>
            </a:r>
            <a:r>
              <a:rPr lang="en-US" altLang="zh-CN" sz="2000" dirty="0" smtClean="0">
                <a:solidFill>
                  <a:srgbClr val="002060"/>
                </a:solidFill>
              </a:rPr>
              <a:t>: </a:t>
            </a:r>
            <a:r>
              <a:rPr lang="zh-CN" altLang="en-US" sz="2000" dirty="0" smtClean="0">
                <a:solidFill>
                  <a:schemeClr val="accent6"/>
                </a:solidFill>
              </a:rPr>
              <a:t>直接</a:t>
            </a:r>
            <a:r>
              <a:rPr lang="zh-CN" altLang="en-US" sz="2000" dirty="0">
                <a:solidFill>
                  <a:schemeClr val="accent6"/>
                </a:solidFill>
              </a:rPr>
              <a:t>前驱结点</a:t>
            </a:r>
            <a:r>
              <a:rPr lang="en-US" altLang="zh-CN" sz="2000" dirty="0">
                <a:solidFill>
                  <a:schemeClr val="accent6"/>
                </a:solidFill>
              </a:rPr>
              <a:t>p</a:t>
            </a:r>
            <a:r>
              <a:rPr lang="zh-CN" altLang="en-US" sz="2000" dirty="0">
                <a:solidFill>
                  <a:srgbClr val="002060"/>
                </a:solidFill>
              </a:rPr>
              <a:t>和</a:t>
            </a:r>
            <a:r>
              <a:rPr lang="zh-CN" altLang="en-US" sz="2000" dirty="0">
                <a:solidFill>
                  <a:schemeClr val="accent6"/>
                </a:solidFill>
              </a:rPr>
              <a:t>直接后继结点</a:t>
            </a:r>
            <a:r>
              <a:rPr lang="en-US" altLang="zh-CN" sz="2000" dirty="0">
                <a:solidFill>
                  <a:schemeClr val="accent6"/>
                </a:solidFill>
              </a:rPr>
              <a:t>q</a:t>
            </a:r>
            <a:r>
              <a:rPr lang="zh-CN" altLang="en-US" sz="2000" dirty="0"/>
              <a:t>，</a:t>
            </a:r>
            <a:r>
              <a:rPr lang="zh-CN" altLang="en-US" sz="2000" u="sng" dirty="0"/>
              <a:t>钩链时无须注意先后次序</a:t>
            </a:r>
            <a:r>
              <a:rPr lang="zh-CN" altLang="en-US" sz="2000" dirty="0"/>
              <a:t>。部分语句组如下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002" name="TextBox2" r:id="rId2" imgW="7696080" imgH="1523880"/>
        </mc:Choice>
        <mc:Fallback>
          <p:control name="TextBox2" r:id="rId2" imgW="7696080" imgH="152388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030288" y="2170113"/>
                  <a:ext cx="7697787" cy="152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5003" name="TextBox1" r:id="rId3" imgW="7696080" imgH="1523880"/>
        </mc:Choice>
        <mc:Fallback>
          <p:control name="TextBox1" r:id="rId3" imgW="7696080" imgH="152388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/>
                <a:srcRect/>
                <a:stretch>
                  <a:fillRect/>
                </a:stretch>
              </p:blipFill>
              <p:spPr bwMode="auto">
                <a:xfrm>
                  <a:off x="996950" y="4648200"/>
                  <a:ext cx="7697788" cy="1524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139950"/>
            <a:ext cx="461962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3.2.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10000"/>
              </a:lnSpc>
              <a:spcBef>
                <a:spcPts val="600"/>
              </a:spcBef>
              <a:buFont typeface="+mj-ea"/>
              <a:buAutoNum type="circleNumDbPlain" startAt="2"/>
              <a:defRPr/>
            </a:pP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</a:t>
            </a:r>
            <a:r>
              <a:rPr lang="zh-CN" altLang="en-US" sz="2400" dirty="0" smtClean="0"/>
              <a:t>链表的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删除</a:t>
            </a: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000" dirty="0"/>
              <a:t>设</a:t>
            </a:r>
            <a:r>
              <a:rPr lang="zh-CN" altLang="en-US" sz="2000" u="sng" dirty="0"/>
              <a:t>要删除的结点为</a:t>
            </a:r>
            <a:r>
              <a:rPr lang="en-US" altLang="zh-CN" sz="2000" i="1" u="sng" dirty="0">
                <a:solidFill>
                  <a:srgbClr val="FF00FF"/>
                </a:solidFill>
              </a:rPr>
              <a:t>p</a:t>
            </a:r>
            <a:r>
              <a:rPr lang="en-US" altLang="zh-CN" sz="2000" u="sng" dirty="0"/>
              <a:t> </a:t>
            </a:r>
            <a:r>
              <a:rPr lang="zh-CN" altLang="en-US" sz="2000" dirty="0"/>
              <a:t>，删除时</a:t>
            </a:r>
            <a:r>
              <a:rPr lang="zh-CN" altLang="en-US" sz="2000" dirty="0">
                <a:solidFill>
                  <a:schemeClr val="accent6"/>
                </a:solidFill>
              </a:rPr>
              <a:t>可以不引入新的辅助指针变量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可以直接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先</a:t>
            </a:r>
            <a:r>
              <a:rPr lang="zh-CN" altLang="en-US" sz="2000" dirty="0"/>
              <a:t>断链</a:t>
            </a:r>
            <a:r>
              <a:rPr lang="zh-CN" altLang="en-US" sz="2000" dirty="0" smtClean="0"/>
              <a:t>，</a:t>
            </a:r>
            <a:r>
              <a:rPr lang="en-US" altLang="zh-CN" sz="2000" dirty="0"/>
              <a:t> 2</a:t>
            </a:r>
            <a:r>
              <a:rPr lang="zh-CN" altLang="en-US" sz="2000" dirty="0" smtClean="0"/>
              <a:t>）再</a:t>
            </a:r>
            <a:r>
              <a:rPr lang="zh-CN" altLang="en-US" sz="2000" dirty="0"/>
              <a:t>释放结点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  <a:spcBef>
                <a:spcPts val="1800"/>
              </a:spcBef>
              <a:defRPr/>
            </a:pPr>
            <a:r>
              <a:rPr lang="zh-CN" altLang="en-US" sz="2000" dirty="0" smtClean="0"/>
              <a:t>部分</a:t>
            </a:r>
            <a:r>
              <a:rPr lang="zh-CN" altLang="en-US" sz="2000" dirty="0"/>
              <a:t>语句组如下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1800" dirty="0" smtClean="0"/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1800" dirty="0" smtClean="0"/>
              <a:t>钩</a:t>
            </a:r>
            <a:r>
              <a:rPr lang="zh-CN" altLang="en-US" sz="1800" dirty="0"/>
              <a:t>链时</a:t>
            </a:r>
            <a:r>
              <a:rPr lang="zh-CN" altLang="en-US" sz="1800" u="sng" dirty="0"/>
              <a:t>无顺序要求</a:t>
            </a:r>
            <a:r>
              <a:rPr lang="zh-CN" altLang="en-US" sz="1800" dirty="0"/>
              <a:t>！</a:t>
            </a:r>
            <a:endParaRPr lang="en-US" altLang="zh-CN" sz="18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000" dirty="0" smtClean="0"/>
              <a:t>注意： </a:t>
            </a:r>
            <a:r>
              <a:rPr lang="zh-CN" altLang="en-US" sz="2000" dirty="0"/>
              <a:t>与单链表的插入和删除操作不同的</a:t>
            </a:r>
            <a:r>
              <a:rPr lang="zh-CN" altLang="en-US" sz="2000" dirty="0" smtClean="0"/>
              <a:t>是：</a:t>
            </a:r>
            <a:endParaRPr lang="en-US" altLang="zh-CN" sz="2000" dirty="0" smtClean="0"/>
          </a:p>
          <a:p>
            <a:pPr lvl="2"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1800" dirty="0" smtClean="0"/>
              <a:t>双向链表的插入</a:t>
            </a:r>
            <a:r>
              <a:rPr lang="zh-CN" altLang="en-US" sz="1800" dirty="0"/>
              <a:t>和删除</a:t>
            </a:r>
            <a:r>
              <a:rPr lang="zh-CN" altLang="en-US" sz="1800" b="1" dirty="0">
                <a:solidFill>
                  <a:schemeClr val="accent6"/>
                </a:solidFill>
              </a:rPr>
              <a:t>必须同时修改</a:t>
            </a:r>
            <a:r>
              <a:rPr lang="zh-CN" altLang="en-US" sz="1800" dirty="0">
                <a:solidFill>
                  <a:schemeClr val="accent6"/>
                </a:solidFill>
              </a:rPr>
              <a:t>两个方向上的指针域的指向</a:t>
            </a:r>
            <a:r>
              <a:rPr lang="zh-CN" altLang="en-US" sz="1800" dirty="0"/>
              <a:t>。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</p:txBody>
      </p:sp>
      <p:pic>
        <p:nvPicPr>
          <p:cNvPr id="69638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3913187"/>
            <a:ext cx="4352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9" name="文本框 10"/>
          <p:cNvSpPr txBox="1">
            <a:spLocks noChangeArrowheads="1"/>
          </p:cNvSpPr>
          <p:nvPr/>
        </p:nvSpPr>
        <p:spPr bwMode="auto">
          <a:xfrm>
            <a:off x="5895975" y="3135313"/>
            <a:ext cx="1474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）删除</a:t>
            </a:r>
            <a:r>
              <a:rPr lang="zh-CN" altLang="en-US" sz="1800" b="1">
                <a:solidFill>
                  <a:srgbClr val="7030A0"/>
                </a:solidFill>
                <a:ea typeface="宋体" panose="02010600030101010101" pitchFamily="2" charset="-122"/>
              </a:rPr>
              <a:t>前</a:t>
            </a:r>
          </a:p>
        </p:txBody>
      </p:sp>
      <p:sp>
        <p:nvSpPr>
          <p:cNvPr id="69640" name="文本框 11"/>
          <p:cNvSpPr txBox="1">
            <a:spLocks noChangeArrowheads="1"/>
          </p:cNvSpPr>
          <p:nvPr/>
        </p:nvSpPr>
        <p:spPr bwMode="auto">
          <a:xfrm>
            <a:off x="5895975" y="5116512"/>
            <a:ext cx="1489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800" b="1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zh-CN" altLang="en-US" sz="1800" b="1">
                <a:solidFill>
                  <a:schemeClr val="tx1"/>
                </a:solidFill>
                <a:ea typeface="宋体" panose="02010600030101010101" pitchFamily="2" charset="-122"/>
              </a:rPr>
              <a:t>）删除</a:t>
            </a:r>
            <a:r>
              <a:rPr lang="zh-CN" altLang="en-US" sz="1800" b="1">
                <a:solidFill>
                  <a:srgbClr val="7030A0"/>
                </a:solidFill>
                <a:ea typeface="宋体" panose="02010600030101010101" pitchFamily="2" charset="-122"/>
              </a:rPr>
              <a:t>后</a:t>
            </a:r>
          </a:p>
        </p:txBody>
      </p:sp>
      <p:sp>
        <p:nvSpPr>
          <p:cNvPr id="9" name="动作按钮: 开始 8">
            <a:hlinkClick r:id="" action="ppaction://noaction" highlightClick="1"/>
          </p:cNvPr>
          <p:cNvSpPr/>
          <p:nvPr/>
        </p:nvSpPr>
        <p:spPr>
          <a:xfrm>
            <a:off x="8724900" y="6400800"/>
            <a:ext cx="419100" cy="457200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1036" y="2862996"/>
            <a:ext cx="33854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2575" indent="-282575" eaLnBrk="1" hangingPunct="1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en-US" altLang="zh-CN" sz="2000" dirty="0">
                <a:solidFill>
                  <a:srgbClr val="FF00FF"/>
                </a:solidFill>
              </a:rPr>
              <a:t>p-&gt;prior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-&gt;next = </a:t>
            </a:r>
            <a:r>
              <a:rPr lang="en-US" altLang="zh-C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-&gt;next;</a:t>
            </a:r>
          </a:p>
          <a:p>
            <a:pPr marL="282575" indent="-282575" eaLnBrk="1" hangingPunct="1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en-US" altLang="zh-CN" sz="2000" dirty="0" smtClean="0">
                <a:solidFill>
                  <a:srgbClr val="FF00FF"/>
                </a:solidFill>
              </a:rPr>
              <a:t>p-</a:t>
            </a:r>
            <a:r>
              <a:rPr lang="en-US" altLang="zh-CN" sz="2000" dirty="0">
                <a:solidFill>
                  <a:srgbClr val="FF00FF"/>
                </a:solidFill>
              </a:rPr>
              <a:t>&gt;next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-&gt;prior = </a:t>
            </a:r>
            <a:r>
              <a:rPr lang="en-US" altLang="zh-CN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-&gt;prior;</a:t>
            </a:r>
          </a:p>
          <a:p>
            <a:pPr marL="282575" indent="-282575" eaLnBrk="1" hangingPunct="1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free(</a:t>
            </a:r>
            <a:r>
              <a:rPr lang="en-US" altLang="zh-CN" sz="2000" i="1" dirty="0" smtClean="0">
                <a:solidFill>
                  <a:srgbClr val="FF00FF"/>
                </a:solidFill>
              </a:rPr>
              <a:t>p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/>
      <p:bldP spid="69640" grpId="0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3.3.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链表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(Circular Linked List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altLang="zh-CN" sz="2400" dirty="0" smtClean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dirty="0" smtClean="0"/>
              <a:t>是一种</a:t>
            </a:r>
            <a:r>
              <a:rPr lang="zh-CN" altLang="en-US" sz="2400" b="1" dirty="0" smtClean="0"/>
              <a:t>头尾相接</a:t>
            </a:r>
            <a:r>
              <a:rPr lang="zh-CN" altLang="en-US" sz="2400" dirty="0" smtClean="0"/>
              <a:t>的链表。</a:t>
            </a:r>
            <a:endParaRPr lang="en-US" altLang="zh-CN" sz="2400" dirty="0" smtClean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solidFill>
                  <a:srgbClr val="7030A0"/>
                </a:solidFill>
              </a:rPr>
              <a:t>特点</a:t>
            </a:r>
            <a:r>
              <a:rPr lang="zh-CN" altLang="en-US" sz="2400" dirty="0" smtClean="0"/>
              <a:t>： </a:t>
            </a:r>
            <a:endParaRPr lang="en-US" altLang="zh-CN" sz="2400" dirty="0" smtClean="0"/>
          </a:p>
          <a:p>
            <a:pPr marL="1371600" lvl="2" indent="-457200" eaLnBrk="1" hangingPunct="1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zh-CN" altLang="en-US" u="sng" dirty="0" smtClean="0"/>
              <a:t>最后</a:t>
            </a:r>
            <a:r>
              <a:rPr lang="zh-CN" altLang="en-US" u="sng" dirty="0"/>
              <a:t>一</a:t>
            </a:r>
            <a:r>
              <a:rPr lang="zh-CN" altLang="en-US" u="sng" dirty="0" smtClean="0"/>
              <a:t>个（尾）结点</a:t>
            </a:r>
            <a:r>
              <a:rPr lang="zh-CN" altLang="en-US" u="sng" dirty="0"/>
              <a:t>的指针域指向链表的头结点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6"/>
                </a:solidFill>
              </a:rPr>
              <a:t>整个链表的指针域链接成一个环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3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000" dirty="0"/>
              <a:t>若为双链表，</a:t>
            </a:r>
            <a:r>
              <a:rPr lang="zh-CN" altLang="en-US" sz="2000" dirty="0" smtClean="0"/>
              <a:t>则第一</a:t>
            </a:r>
            <a:r>
              <a:rPr lang="zh-CN" altLang="en-US" sz="2000" dirty="0"/>
              <a:t>个</a:t>
            </a:r>
            <a:r>
              <a:rPr lang="zh-CN" altLang="en-US" sz="2000" dirty="0" smtClean="0"/>
              <a:t>（首）结点</a:t>
            </a:r>
            <a:r>
              <a:rPr lang="zh-CN" altLang="en-US" sz="2000" dirty="0"/>
              <a:t>的指针域指向链表</a:t>
            </a:r>
            <a:r>
              <a:rPr lang="zh-CN" altLang="en-US" sz="2000" dirty="0" smtClean="0"/>
              <a:t>的尾结点；</a:t>
            </a:r>
            <a:endParaRPr lang="zh-CN" altLang="en-US" sz="2000" dirty="0"/>
          </a:p>
          <a:p>
            <a:pPr marL="1371600" lvl="2" indent="-457200" eaLnBrk="1" hangingPunct="1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zh-CN" altLang="en-US" dirty="0" smtClean="0"/>
              <a:t>从</a:t>
            </a:r>
            <a:r>
              <a:rPr lang="zh-CN" altLang="en-US" dirty="0"/>
              <a:t>循环链表的任意一个结点出发都可以找到链表中的其它结点，使得表处理更加方便灵活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3.3.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</a:t>
            </a: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链表</a:t>
            </a:r>
            <a:r>
              <a:rPr lang="en-US" altLang="zh-CN" sz="2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Circular Linked List)</a:t>
            </a:r>
            <a:endParaRPr lang="en-US" altLang="zh-CN" sz="2000" dirty="0"/>
          </a:p>
          <a:p>
            <a:pPr marL="914400" lvl="1" indent="-457200" eaLnBrk="1" hangingPunct="1">
              <a:lnSpc>
                <a:spcPct val="110000"/>
              </a:lnSpc>
              <a:spcBef>
                <a:spcPts val="1800"/>
              </a:spcBef>
              <a:buFont typeface="+mj-ea"/>
              <a:buAutoNum type="circleNumDbPlain"/>
              <a:defRPr/>
            </a:pPr>
            <a:r>
              <a:rPr lang="zh-CN" altLang="en-US" sz="2000" b="1" i="1" dirty="0" smtClean="0"/>
              <a:t>带头</a:t>
            </a:r>
            <a:r>
              <a:rPr lang="zh-CN" altLang="en-US" sz="2000" b="1" i="1" dirty="0"/>
              <a:t>结点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链表</a:t>
            </a:r>
            <a:r>
              <a:rPr lang="zh-CN" altLang="en-US" sz="2000" dirty="0" smtClean="0"/>
              <a:t>如下图所示</a:t>
            </a:r>
            <a:r>
              <a:rPr lang="en-US" altLang="zh-CN" sz="2000" dirty="0" smtClean="0"/>
              <a:t>: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ts val="1800"/>
              </a:spcBef>
              <a:buFont typeface="+mj-ea"/>
              <a:buAutoNum type="circleNumDbPlain"/>
              <a:defRPr/>
            </a:pPr>
            <a:endParaRPr lang="en-US" altLang="zh-CN" sz="2000" b="1" i="1" dirty="0"/>
          </a:p>
          <a:p>
            <a:pPr marL="914400" lvl="1" indent="-457200" eaLnBrk="1" hangingPunct="1">
              <a:lnSpc>
                <a:spcPct val="110000"/>
              </a:lnSpc>
              <a:spcBef>
                <a:spcPts val="1800"/>
              </a:spcBef>
              <a:buFont typeface="+mj-ea"/>
              <a:buAutoNum type="circleNumDbPlain"/>
              <a:defRPr/>
            </a:pPr>
            <a:endParaRPr lang="en-US" altLang="zh-CN" sz="2000" b="1" i="1" dirty="0" smtClean="0"/>
          </a:p>
          <a:p>
            <a:pPr marL="914400" lvl="1" indent="-457200" eaLnBrk="1" hangingPunct="1">
              <a:lnSpc>
                <a:spcPct val="110000"/>
              </a:lnSpc>
              <a:spcBef>
                <a:spcPts val="1800"/>
              </a:spcBef>
              <a:buFont typeface="+mj-ea"/>
              <a:buAutoNum type="circleNumDbPlain"/>
              <a:defRPr/>
            </a:pPr>
            <a:endParaRPr lang="en-US" altLang="zh-CN" sz="2000" b="1" i="1" dirty="0"/>
          </a:p>
          <a:p>
            <a:pPr marL="914400" lvl="1" indent="-457200" eaLnBrk="1" hangingPunct="1">
              <a:lnSpc>
                <a:spcPct val="110000"/>
              </a:lnSpc>
              <a:spcBef>
                <a:spcPts val="1800"/>
              </a:spcBef>
              <a:buFont typeface="+mj-ea"/>
              <a:buAutoNum type="circleNumDbPlain"/>
              <a:defRPr/>
            </a:pPr>
            <a:r>
              <a:rPr lang="zh-CN" altLang="en-US" sz="2000" b="1" i="1" dirty="0" smtClean="0"/>
              <a:t>带头</a:t>
            </a:r>
            <a:r>
              <a:rPr lang="zh-CN" altLang="en-US" sz="2000" b="1" i="1" dirty="0"/>
              <a:t>结点</a:t>
            </a:r>
            <a:r>
              <a:rPr lang="zh-CN" altLang="en-US" sz="2000" dirty="0" smtClean="0"/>
              <a:t>的</a:t>
            </a:r>
            <a:r>
              <a:rPr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链表</a:t>
            </a:r>
            <a:r>
              <a:rPr lang="zh-CN" altLang="en-US" sz="2000" dirty="0"/>
              <a:t>如下图所示</a:t>
            </a:r>
            <a:r>
              <a:rPr lang="en-US" altLang="zh-CN" sz="2000" dirty="0"/>
              <a:t>:</a:t>
            </a:r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/>
          </a:p>
          <a:p>
            <a:pPr lvl="1" eaLnBrk="1" hangingPunct="1">
              <a:lnSpc>
                <a:spcPct val="110000"/>
              </a:lnSpc>
              <a:spcBef>
                <a:spcPts val="600"/>
              </a:spcBef>
              <a:defRPr/>
            </a:pPr>
            <a:endParaRPr lang="en-US" altLang="zh-CN" sz="2000" dirty="0" smtClean="0"/>
          </a:p>
        </p:txBody>
      </p:sp>
      <p:sp>
        <p:nvSpPr>
          <p:cNvPr id="73732" name="Rectangle 8"/>
          <p:cNvSpPr>
            <a:spLocks noChangeArrowheads="1"/>
          </p:cNvSpPr>
          <p:nvPr/>
        </p:nvSpPr>
        <p:spPr bwMode="auto">
          <a:xfrm>
            <a:off x="1096963" y="3300413"/>
            <a:ext cx="971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</a:t>
            </a:r>
            <a:r>
              <a:rPr kumimoji="1"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空表</a:t>
            </a:r>
          </a:p>
        </p:txBody>
      </p:sp>
      <p:pic>
        <p:nvPicPr>
          <p:cNvPr id="7373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2047875"/>
            <a:ext cx="16192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2168525"/>
            <a:ext cx="6234112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Rectangle 8"/>
          <p:cNvSpPr>
            <a:spLocks noChangeArrowheads="1"/>
          </p:cNvSpPr>
          <p:nvPr/>
        </p:nvSpPr>
        <p:spPr bwMode="auto">
          <a:xfrm>
            <a:off x="5276850" y="3300413"/>
            <a:ext cx="971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</a:t>
            </a:r>
            <a:r>
              <a:rPr kumimoji="1"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非空表</a:t>
            </a:r>
          </a:p>
        </p:txBody>
      </p:sp>
      <p:sp>
        <p:nvSpPr>
          <p:cNvPr id="73737" name="Rectangle 8"/>
          <p:cNvSpPr>
            <a:spLocks noChangeArrowheads="1"/>
          </p:cNvSpPr>
          <p:nvPr/>
        </p:nvSpPr>
        <p:spPr bwMode="auto">
          <a:xfrm>
            <a:off x="1066800" y="5679744"/>
            <a:ext cx="971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</a:t>
            </a:r>
            <a:r>
              <a:rPr kumimoji="1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空表</a:t>
            </a:r>
          </a:p>
        </p:txBody>
      </p:sp>
      <p:sp>
        <p:nvSpPr>
          <p:cNvPr id="73738" name="Rectangle 8"/>
          <p:cNvSpPr>
            <a:spLocks noChangeArrowheads="1"/>
          </p:cNvSpPr>
          <p:nvPr/>
        </p:nvSpPr>
        <p:spPr bwMode="auto">
          <a:xfrm>
            <a:off x="5429250" y="5715000"/>
            <a:ext cx="971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</a:t>
            </a:r>
            <a:r>
              <a:rPr kumimoji="1" lang="zh-CN" alt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非空表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773" y="4572000"/>
            <a:ext cx="6207515" cy="1087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207" y="4584781"/>
            <a:ext cx="1742857" cy="10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  <p:bldP spid="73735" grpId="0"/>
      <p:bldP spid="73737" grpId="0"/>
      <p:bldP spid="7373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77813"/>
            <a:ext cx="8420100" cy="4873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3.3.</a:t>
            </a:r>
            <a:r>
              <a:rPr lang="zh-CN" altLang="en-US" dirty="0" smtClean="0"/>
              <a:t>线性表</a:t>
            </a:r>
            <a:r>
              <a:rPr lang="zh-CN" altLang="en-US" dirty="0" smtClean="0">
                <a:solidFill>
                  <a:schemeClr val="tx2"/>
                </a:solidFill>
              </a:rPr>
              <a:t>基本运算</a:t>
            </a:r>
            <a:r>
              <a:rPr lang="zh-CN" altLang="en-US" dirty="0" smtClean="0"/>
              <a:t>的</a:t>
            </a:r>
            <a:r>
              <a:rPr lang="en-US" altLang="zh-CN" dirty="0" smtClean="0"/>
              <a:t>{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dirty="0" smtClean="0"/>
              <a:t>&amp;</a:t>
            </a:r>
            <a:r>
              <a:rPr lang="zh-CN" altLang="en-US" i="1" u="sng" dirty="0" smtClean="0">
                <a:solidFill>
                  <a:srgbClr val="7030A0"/>
                </a:solidFill>
              </a:rPr>
              <a:t>线性链表</a:t>
            </a:r>
            <a:r>
              <a:rPr lang="en-US" altLang="zh-CN" dirty="0" smtClean="0"/>
              <a:t>}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链表</a:t>
            </a: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zh-CN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400" dirty="0"/>
              <a:t>对于</a:t>
            </a:r>
            <a:r>
              <a:rPr lang="zh-CN" altLang="en-US" sz="2400" b="1" dirty="0">
                <a:solidFill>
                  <a:srgbClr val="7030A0"/>
                </a:solidFill>
              </a:rPr>
              <a:t>单</a:t>
            </a:r>
            <a:r>
              <a:rPr lang="zh-CN" altLang="en-US" sz="2400" b="1" dirty="0"/>
              <a:t>循环链表</a:t>
            </a:r>
            <a:r>
              <a:rPr lang="zh-CN" altLang="en-US" sz="2400" dirty="0"/>
              <a:t>，</a:t>
            </a:r>
            <a:r>
              <a:rPr lang="zh-CN" altLang="en-US" sz="2400" u="sng" dirty="0">
                <a:solidFill>
                  <a:schemeClr val="accent6"/>
                </a:solidFill>
              </a:rPr>
              <a:t>除链表的合并外</a:t>
            </a:r>
            <a:r>
              <a:rPr lang="zh-CN" altLang="en-US" sz="2400" u="sng" dirty="0"/>
              <a:t>，其它的操作和单线性链表基本上一致</a:t>
            </a:r>
            <a:r>
              <a:rPr lang="zh-CN" altLang="en-US" sz="2400" dirty="0"/>
              <a:t>，仅仅需要在单线性链表操作算法基础上作以下简单修改：</a:t>
            </a:r>
          </a:p>
          <a:p>
            <a:pPr marL="1257300" lvl="2" indent="-342900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lphaUcPeriod"/>
              <a:defRPr/>
            </a:pPr>
            <a:r>
              <a:rPr lang="zh-CN" altLang="en-US" sz="2000" dirty="0" smtClean="0"/>
              <a:t>判断</a:t>
            </a:r>
            <a:r>
              <a:rPr lang="zh-CN" altLang="en-US" sz="2000" b="1" i="1" dirty="0"/>
              <a:t>是否是空链表</a:t>
            </a:r>
            <a:r>
              <a:rPr lang="zh-CN" altLang="en-US" sz="2000" dirty="0"/>
              <a:t>：</a:t>
            </a:r>
            <a:r>
              <a:rPr lang="en-US" altLang="zh-CN" sz="2000" dirty="0"/>
              <a:t>head-&gt;next==head ;</a:t>
            </a:r>
          </a:p>
          <a:p>
            <a:pPr marL="1257300" lvl="2" indent="-342900" eaLnBrk="1" hangingPunct="1">
              <a:lnSpc>
                <a:spcPct val="150000"/>
              </a:lnSpc>
              <a:spcBef>
                <a:spcPts val="600"/>
              </a:spcBef>
              <a:buFont typeface="+mj-lt"/>
              <a:buAutoNum type="alphaUcPeriod"/>
              <a:defRPr/>
            </a:pPr>
            <a:r>
              <a:rPr lang="zh-CN" altLang="en-US" sz="2000" dirty="0" smtClean="0"/>
              <a:t>判断</a:t>
            </a:r>
            <a:r>
              <a:rPr lang="zh-CN" altLang="en-US" sz="2000" b="1" i="1" dirty="0"/>
              <a:t>是否是表尾结点</a:t>
            </a:r>
            <a:r>
              <a:rPr lang="zh-CN" altLang="en-US" sz="2000" dirty="0"/>
              <a:t>：</a:t>
            </a:r>
            <a:r>
              <a:rPr lang="en-US" altLang="zh-CN" sz="2000" dirty="0"/>
              <a:t>p-&gt;next==head </a:t>
            </a:r>
            <a:r>
              <a:rPr lang="en-US" altLang="zh-CN" sz="2000" dirty="0" smtClean="0"/>
              <a:t>;</a:t>
            </a:r>
          </a:p>
          <a:p>
            <a:pPr lvl="1" eaLnBrk="1" hangingPunct="1">
              <a:lnSpc>
                <a:spcPct val="150000"/>
              </a:lnSpc>
              <a:spcBef>
                <a:spcPts val="3000"/>
              </a:spcBef>
              <a:defRPr/>
            </a:pPr>
            <a:r>
              <a:rPr lang="zh-CN" altLang="en-US" sz="2400" dirty="0" smtClean="0"/>
              <a:t>对于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双</a:t>
            </a:r>
            <a:r>
              <a:rPr lang="zh-CN" altLang="en-US" sz="2400" b="1" dirty="0" smtClean="0"/>
              <a:t>循环</a:t>
            </a:r>
            <a:r>
              <a:rPr lang="zh-CN" altLang="en-US" sz="2400" b="1" dirty="0"/>
              <a:t>链表</a:t>
            </a:r>
            <a:r>
              <a:rPr lang="zh-CN" altLang="en-US" sz="2400" dirty="0" smtClean="0"/>
              <a:t>，基本运算</a:t>
            </a:r>
            <a:r>
              <a:rPr lang="zh-CN" altLang="en-US" sz="1400" dirty="0" smtClean="0"/>
              <a:t>及其</a:t>
            </a:r>
            <a:r>
              <a:rPr lang="zh-CN" altLang="en-US" sz="2400" dirty="0" smtClean="0"/>
              <a:t>实现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略。</a:t>
            </a:r>
            <a:endParaRPr lang="en-US" altLang="zh-CN" sz="2400" dirty="0" smtClean="0"/>
          </a:p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200" dirty="0" smtClean="0"/>
              <a:t>————</a:t>
            </a:r>
            <a:r>
              <a:rPr lang="zh-CN" altLang="en-US" sz="2200" dirty="0" smtClean="0"/>
              <a:t>可作为课程设计的内容！</a:t>
            </a:r>
            <a:endParaRPr lang="en-US" altLang="zh-CN" sz="2200" dirty="0" smtClean="0"/>
          </a:p>
        </p:txBody>
      </p:sp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00400" y="1688757"/>
            <a:ext cx="4291807" cy="496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线性表应用：一元多项式</a:t>
            </a:r>
            <a:r>
              <a:rPr lang="en-US" altLang="zh-CN" smtClean="0"/>
              <a:t>(</a:t>
            </a:r>
            <a:r>
              <a:rPr lang="zh-CN" altLang="en-US" smtClean="0">
                <a:solidFill>
                  <a:srgbClr val="7030A0"/>
                </a:solidFill>
              </a:rPr>
              <a:t>表示</a:t>
            </a:r>
            <a:r>
              <a:rPr lang="en-US" altLang="zh-CN" smtClean="0"/>
              <a:t>&amp;</a:t>
            </a:r>
            <a:r>
              <a:rPr lang="zh-CN" altLang="en-US" smtClean="0">
                <a:solidFill>
                  <a:srgbClr val="7030A0"/>
                </a:solidFill>
              </a:rPr>
              <a:t>相加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微软雅黑" panose="020B0503020204020204" pitchFamily="34" charset="-122"/>
              <a:buAutoNum type="circleNumDbPlain"/>
            </a:pPr>
            <a:r>
              <a:rPr lang="zh-CN" altLang="en-US" dirty="0" smtClean="0"/>
              <a:t>一元多项式的</a:t>
            </a:r>
            <a:r>
              <a:rPr lang="zh-CN" altLang="en-US" b="1" dirty="0" smtClean="0">
                <a:solidFill>
                  <a:srgbClr val="7030A0"/>
                </a:solidFill>
              </a:rPr>
              <a:t>表示</a:t>
            </a:r>
          </a:p>
          <a:p>
            <a:pPr lvl="1" eaLnBrk="1" hangingPunct="1"/>
            <a:r>
              <a:rPr lang="zh-CN" altLang="en-US" dirty="0" smtClean="0"/>
              <a:t> 一元多项式  </a:t>
            </a:r>
            <a:r>
              <a:rPr lang="en-US" altLang="zh-CN" dirty="0" smtClean="0"/>
              <a:t>p(x)=p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x+p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 … +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，由</a:t>
            </a:r>
            <a:r>
              <a:rPr lang="en-US" altLang="zh-CN" dirty="0" smtClean="0"/>
              <a:t>n+1</a:t>
            </a:r>
            <a:r>
              <a:rPr lang="zh-CN" altLang="en-US" dirty="0" smtClean="0"/>
              <a:t>个系数唯一确定。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在计算机中</a:t>
            </a:r>
            <a:r>
              <a:rPr lang="en-US" altLang="zh-CN" dirty="0" smtClean="0"/>
              <a:t>, </a:t>
            </a:r>
            <a:r>
              <a:rPr lang="zh-CN" altLang="en-US" dirty="0" smtClean="0"/>
              <a:t>可用线性表</a:t>
            </a:r>
            <a:r>
              <a:rPr lang="en-US" altLang="zh-CN" dirty="0" smtClean="0"/>
              <a:t>(p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 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, …, 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表示。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既然是线性表，就可以用</a:t>
            </a:r>
            <a:r>
              <a:rPr lang="zh-CN" altLang="en-US" b="1" dirty="0" smtClean="0"/>
              <a:t>顺序表</a:t>
            </a:r>
            <a:r>
              <a:rPr lang="zh-CN" altLang="en-US" dirty="0" smtClean="0"/>
              <a:t>和</a:t>
            </a:r>
            <a:r>
              <a:rPr lang="zh-CN" altLang="en-US" b="1" dirty="0" smtClean="0"/>
              <a:t>链表</a:t>
            </a:r>
            <a:r>
              <a:rPr lang="zh-CN" altLang="en-US" dirty="0" smtClean="0"/>
              <a:t>来实现。</a:t>
            </a:r>
            <a:endParaRPr lang="en-US" altLang="zh-CN" dirty="0" smtClean="0"/>
          </a:p>
          <a:p>
            <a:pPr lvl="1" eaLnBrk="1" hangingPunct="1"/>
            <a:r>
              <a:rPr lang="zh-CN" altLang="en-US" b="1" dirty="0" smtClean="0"/>
              <a:t>元素类型定义</a:t>
            </a:r>
            <a:r>
              <a:rPr lang="zh-CN" altLang="en-US" dirty="0" smtClean="0"/>
              <a:t> 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种不同实现方式如下：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>
          <a:xfrm>
            <a:off x="990600" y="4575175"/>
            <a:ext cx="3352800" cy="1978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342900" indent="-342900" algn="l" rtl="0" fontAlgn="base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5715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 err="1" smtClean="0"/>
              <a:t>typedef</a:t>
            </a:r>
            <a:r>
              <a:rPr lang="en-US" altLang="zh-CN" sz="2000" kern="0" dirty="0" smtClean="0"/>
              <a:t> </a:t>
            </a:r>
            <a:r>
              <a:rPr lang="en-US" altLang="zh-CN" sz="2000" kern="0" dirty="0" err="1" smtClean="0"/>
              <a:t>struct</a:t>
            </a:r>
            <a:r>
              <a:rPr lang="en-US" altLang="zh-CN" sz="2000" kern="0" dirty="0" smtClean="0"/>
              <a:t> </a:t>
            </a:r>
            <a:r>
              <a:rPr lang="en-US" altLang="zh-CN" sz="2000" kern="0" dirty="0"/>
              <a:t>{</a:t>
            </a:r>
          </a:p>
          <a:p>
            <a:pPr marL="5715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    float  </a:t>
            </a:r>
            <a:r>
              <a:rPr lang="en-US" altLang="zh-CN" sz="2000" kern="0" dirty="0" err="1"/>
              <a:t>coef</a:t>
            </a:r>
            <a:r>
              <a:rPr lang="en-US" altLang="zh-CN" sz="2000" kern="0" dirty="0"/>
              <a:t>;   </a:t>
            </a:r>
            <a:r>
              <a:rPr lang="en-US" altLang="zh-CN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系数部分</a:t>
            </a:r>
            <a:endParaRPr lang="en-US" altLang="zh-CN" sz="20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715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    </a:t>
            </a:r>
            <a:r>
              <a:rPr lang="en-US" altLang="zh-CN" sz="2000" kern="0" dirty="0" err="1" smtClean="0"/>
              <a:t>int</a:t>
            </a:r>
            <a:r>
              <a:rPr lang="en-US" altLang="zh-CN" sz="2000" kern="0" dirty="0" smtClean="0"/>
              <a:t>    </a:t>
            </a:r>
            <a:r>
              <a:rPr lang="en-US" altLang="zh-CN" sz="2000" kern="0" dirty="0" err="1"/>
              <a:t>expn</a:t>
            </a:r>
            <a:r>
              <a:rPr lang="en-US" altLang="zh-CN" sz="2000" kern="0" dirty="0"/>
              <a:t>;   </a:t>
            </a:r>
            <a:r>
              <a:rPr lang="en-US" altLang="zh-CN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指数部分</a:t>
            </a:r>
            <a:endParaRPr lang="en-US" altLang="zh-CN" sz="20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715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/>
              <a:t>} </a:t>
            </a:r>
            <a:r>
              <a:rPr lang="en-US" altLang="zh-CN" sz="2000" kern="0" dirty="0" err="1"/>
              <a:t>ElemType</a:t>
            </a:r>
            <a:r>
              <a:rPr lang="en-US" altLang="zh-CN" sz="2000" kern="0" dirty="0"/>
              <a:t>;</a:t>
            </a:r>
            <a:endParaRPr lang="en-US" altLang="zh-CN" sz="2000" kern="0" dirty="0" smtClean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01185" y="4852420"/>
            <a:ext cx="484187" cy="1442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lIns="92075" tIns="46038" rIns="92075" bIns="46038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顺序</a:t>
            </a:r>
            <a:r>
              <a:rPr kumimoji="1" lang="zh-CN" altLang="en-US" sz="2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存储的结点定义</a:t>
            </a:r>
          </a:p>
        </p:txBody>
      </p:sp>
      <p:sp>
        <p:nvSpPr>
          <p:cNvPr id="6" name="内容占位符 1"/>
          <p:cNvSpPr txBox="1">
            <a:spLocks/>
          </p:cNvSpPr>
          <p:nvPr/>
        </p:nvSpPr>
        <p:spPr>
          <a:xfrm>
            <a:off x="5230813" y="4575175"/>
            <a:ext cx="3440112" cy="1978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342900" indent="-342900" algn="l" rtl="0" fontAlgn="base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5715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 err="1" smtClean="0"/>
              <a:t>typedef</a:t>
            </a:r>
            <a:r>
              <a:rPr lang="en-US" altLang="zh-CN" sz="2000" kern="0" dirty="0" smtClean="0"/>
              <a:t> </a:t>
            </a:r>
            <a:r>
              <a:rPr lang="en-US" altLang="zh-CN" sz="2000" kern="0" dirty="0" err="1" smtClean="0"/>
              <a:t>struct</a:t>
            </a:r>
            <a:r>
              <a:rPr lang="en-US" altLang="zh-CN" sz="2000" kern="0" dirty="0"/>
              <a:t> </a:t>
            </a:r>
            <a:r>
              <a:rPr lang="en-US" altLang="zh-CN" sz="2000" kern="0" dirty="0" smtClean="0"/>
              <a:t>ploy </a:t>
            </a:r>
            <a:r>
              <a:rPr lang="en-US" altLang="zh-CN" sz="2000" kern="0" dirty="0"/>
              <a:t>{</a:t>
            </a:r>
          </a:p>
          <a:p>
            <a:pPr marL="5715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    float </a:t>
            </a:r>
            <a:r>
              <a:rPr lang="en-US" altLang="zh-CN" sz="2000" kern="0" dirty="0" err="1"/>
              <a:t>coef</a:t>
            </a:r>
            <a:r>
              <a:rPr lang="en-US" altLang="zh-CN" sz="2000" kern="0" dirty="0"/>
              <a:t>; </a:t>
            </a:r>
            <a:r>
              <a:rPr lang="en-US" altLang="zh-CN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系数部分</a:t>
            </a:r>
            <a:endParaRPr lang="en-US" altLang="zh-CN" sz="20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715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    </a:t>
            </a:r>
            <a:r>
              <a:rPr lang="en-US" altLang="zh-CN" sz="2000" kern="0" dirty="0" err="1" smtClean="0"/>
              <a:t>int</a:t>
            </a:r>
            <a:r>
              <a:rPr lang="en-US" altLang="zh-CN" sz="2000" kern="0" dirty="0" smtClean="0"/>
              <a:t>   </a:t>
            </a:r>
            <a:r>
              <a:rPr lang="en-US" altLang="zh-CN" sz="2000" kern="0" dirty="0" err="1" smtClean="0"/>
              <a:t>expn</a:t>
            </a:r>
            <a:r>
              <a:rPr lang="en-US" altLang="zh-CN" sz="2000" kern="0" dirty="0" smtClean="0"/>
              <a:t>; </a:t>
            </a:r>
            <a:r>
              <a:rPr lang="en-US" altLang="zh-CN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00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指数部分</a:t>
            </a:r>
            <a:endParaRPr lang="en-US" altLang="zh-CN" sz="200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715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    </a:t>
            </a:r>
            <a:r>
              <a:rPr lang="en-US" altLang="zh-CN" sz="2000" kern="0" dirty="0" err="1" smtClean="0"/>
              <a:t>struct</a:t>
            </a:r>
            <a:r>
              <a:rPr lang="en-US" altLang="zh-CN" sz="2000" kern="0" dirty="0" smtClean="0"/>
              <a:t> </a:t>
            </a:r>
            <a:r>
              <a:rPr lang="en-US" altLang="zh-CN" sz="2000" kern="0" dirty="0"/>
              <a:t>ploy *next;</a:t>
            </a:r>
          </a:p>
          <a:p>
            <a:pPr marL="5715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kern="0" dirty="0"/>
              <a:t>} Ploy;</a:t>
            </a:r>
            <a:endParaRPr lang="en-US" altLang="zh-CN" sz="2000" kern="0" dirty="0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668385" y="4823051"/>
            <a:ext cx="484187" cy="1501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vert270" lIns="92075" tIns="46038" rIns="92075" bIns="46038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kumimoji="1" lang="zh-CN" alt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链式</a:t>
            </a:r>
            <a:r>
              <a:rPr kumimoji="1" lang="zh-CN" altLang="en-US" sz="20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存储的结点定义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线性表应用：一元多项式</a:t>
            </a:r>
            <a:r>
              <a:rPr lang="en-US" altLang="zh-CN" dirty="0" smtClean="0"/>
              <a:t>(</a:t>
            </a:r>
            <a:r>
              <a:rPr lang="zh-CN" altLang="en-US" dirty="0" smtClean="0">
                <a:solidFill>
                  <a:srgbClr val="7030A0"/>
                </a:solidFill>
              </a:rPr>
              <a:t>表示</a:t>
            </a:r>
            <a:r>
              <a:rPr lang="en-US" altLang="zh-CN" dirty="0" smtClean="0"/>
              <a:t>&amp;</a:t>
            </a:r>
            <a:r>
              <a:rPr lang="zh-CN" altLang="en-US" dirty="0" smtClean="0">
                <a:solidFill>
                  <a:srgbClr val="7030A0"/>
                </a:solidFill>
              </a:rPr>
              <a:t>相加</a:t>
            </a:r>
            <a:r>
              <a:rPr lang="en-US" altLang="zh-CN" dirty="0" smtClean="0"/>
              <a:t>)</a:t>
            </a:r>
            <a:endParaRPr lang="zh-CN" altLang="en-US" dirty="0" smtClean="0"/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微软雅黑" panose="020B0503020204020204" pitchFamily="34" charset="-122"/>
              <a:buAutoNum type="circleNumDbPlain" startAt="2"/>
            </a:pPr>
            <a:r>
              <a:rPr lang="zh-CN" altLang="en-US" dirty="0" smtClean="0"/>
              <a:t>一元多项式的</a:t>
            </a:r>
            <a:r>
              <a:rPr lang="zh-CN" altLang="en-US" b="1" dirty="0" smtClean="0">
                <a:solidFill>
                  <a:srgbClr val="7030A0"/>
                </a:solidFill>
              </a:rPr>
              <a:t>相加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不失一般性，设有两个一元多项式：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dirty="0" smtClean="0"/>
              <a:t>P(x) = p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+ 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 + 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+ … + 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n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dirty="0" smtClean="0"/>
              <a:t>Q(x) = q</a:t>
            </a:r>
            <a:r>
              <a:rPr lang="en-US" altLang="zh-CN" baseline="-25000" dirty="0" smtClean="0"/>
              <a:t>0 </a:t>
            </a:r>
            <a:r>
              <a:rPr lang="en-US" altLang="zh-CN" dirty="0" smtClean="0"/>
              <a:t>+ q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x + q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+ … + </a:t>
            </a:r>
            <a:r>
              <a:rPr lang="en-US" altLang="zh-CN" dirty="0" err="1" smtClean="0"/>
              <a:t>q</a:t>
            </a:r>
            <a:r>
              <a:rPr lang="en-US" altLang="zh-CN" baseline="-25000" dirty="0" err="1" smtClean="0"/>
              <a:t>m</a:t>
            </a:r>
            <a:r>
              <a:rPr lang="en-US" altLang="zh-CN" dirty="0" err="1" smtClean="0"/>
              <a:t>x</a:t>
            </a:r>
            <a:r>
              <a:rPr lang="en-US" altLang="zh-CN" baseline="30000" dirty="0" err="1" smtClean="0"/>
              <a:t>m</a:t>
            </a:r>
            <a:r>
              <a:rPr lang="en-US" altLang="zh-CN" dirty="0" smtClean="0"/>
              <a:t>    (m&lt;n)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dirty="0" smtClean="0"/>
              <a:t>R(x) = P(x) + Q(x)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 smtClean="0"/>
              <a:t>R(x) </a:t>
            </a:r>
            <a:r>
              <a:rPr lang="zh-CN" altLang="en-US" dirty="0" smtClean="0"/>
              <a:t>由线性表</a:t>
            </a:r>
            <a:r>
              <a:rPr lang="en-US" altLang="zh-CN" dirty="0" smtClean="0"/>
              <a:t>R((p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+q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, (p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+q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), (p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+q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), </a:t>
            </a:r>
            <a:r>
              <a:rPr lang="zh-CN" altLang="en-US" dirty="0" smtClean="0"/>
              <a:t> </a:t>
            </a:r>
            <a:r>
              <a:rPr lang="en-US" altLang="zh-CN" dirty="0" smtClean="0"/>
              <a:t>… , (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m</a:t>
            </a:r>
            <a:r>
              <a:rPr lang="en-US" altLang="zh-CN" dirty="0" err="1" smtClean="0"/>
              <a:t>+q</a:t>
            </a:r>
            <a:r>
              <a:rPr lang="en-US" altLang="zh-CN" baseline="-25000" dirty="0" err="1" smtClean="0"/>
              <a:t>m</a:t>
            </a:r>
            <a:r>
              <a:rPr lang="en-US" altLang="zh-CN" dirty="0" smtClean="0"/>
              <a:t>), p</a:t>
            </a:r>
            <a:r>
              <a:rPr lang="en-US" altLang="zh-CN" baseline="-25000" dirty="0" smtClean="0"/>
              <a:t>m</a:t>
            </a:r>
            <a:r>
              <a:rPr lang="en-US" altLang="zh-CN" dirty="0" smtClean="0"/>
              <a:t>, … , 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)</a:t>
            </a:r>
            <a:r>
              <a:rPr lang="zh-CN" altLang="en-US" dirty="0" smtClean="0"/>
              <a:t>唯一表示。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8200" y="2286000"/>
            <a:ext cx="3659188" cy="1981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98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线性表应用：一元多项式</a:t>
            </a:r>
            <a:r>
              <a:rPr lang="en-US" altLang="zh-CN" smtClean="0"/>
              <a:t>(</a:t>
            </a:r>
            <a:r>
              <a:rPr lang="zh-CN" altLang="en-US" smtClean="0">
                <a:solidFill>
                  <a:srgbClr val="7030A0"/>
                </a:solidFill>
              </a:rPr>
              <a:t>表示</a:t>
            </a:r>
            <a:r>
              <a:rPr lang="en-US" altLang="zh-CN" smtClean="0"/>
              <a:t>&amp;</a:t>
            </a:r>
            <a:r>
              <a:rPr lang="zh-CN" altLang="en-US" smtClean="0">
                <a:solidFill>
                  <a:srgbClr val="7030A0"/>
                </a:solidFill>
              </a:rPr>
              <a:t>相加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79876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8191500" cy="639763"/>
          </a:xfrm>
        </p:spPr>
        <p:txBody>
          <a:bodyPr/>
          <a:lstStyle/>
          <a:p>
            <a:pPr marL="514350" indent="-514350" eaLnBrk="1" hangingPunct="1">
              <a:buFont typeface="微软雅黑" panose="020B0503020204020204" pitchFamily="34" charset="-122"/>
              <a:buAutoNum type="circleNumDbPlain" startAt="2"/>
            </a:pPr>
            <a:r>
              <a:rPr lang="zh-CN" altLang="en-US" dirty="0" smtClean="0"/>
              <a:t>一元多项式的</a:t>
            </a:r>
            <a:r>
              <a:rPr lang="zh-CN" altLang="en-US" b="1" dirty="0" smtClean="0">
                <a:solidFill>
                  <a:srgbClr val="7030A0"/>
                </a:solidFill>
              </a:rPr>
              <a:t>相加</a:t>
            </a:r>
            <a:endParaRPr lang="zh-CN" altLang="en-US" dirty="0" smtClean="0"/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457200" y="1620838"/>
            <a:ext cx="4040188" cy="47609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00B0F0"/>
                </a:solidFill>
              </a:rPr>
              <a:t>顺序存储</a:t>
            </a:r>
            <a:r>
              <a:rPr lang="zh-CN" altLang="en-US" kern="0" dirty="0" smtClean="0"/>
              <a:t>表示的相加</a:t>
            </a:r>
            <a:endParaRPr lang="en-US" altLang="zh-CN" kern="0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400" kern="0" dirty="0" err="1" smtClean="0"/>
              <a:t>typedef</a:t>
            </a:r>
            <a:r>
              <a:rPr lang="en-US" altLang="zh-CN" sz="2400" kern="0" dirty="0" smtClean="0"/>
              <a:t>  </a:t>
            </a:r>
            <a:r>
              <a:rPr lang="en-US" altLang="zh-CN" sz="2400" kern="0" dirty="0" err="1" smtClean="0"/>
              <a:t>struct</a:t>
            </a:r>
            <a:r>
              <a:rPr lang="en-US" altLang="zh-CN" sz="2400" kern="0" dirty="0" smtClean="0"/>
              <a:t> {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    </a:t>
            </a:r>
            <a:r>
              <a:rPr lang="en-US" altLang="zh-CN" sz="2000" kern="0" dirty="0" err="1" smtClean="0"/>
              <a:t>ElemType</a:t>
            </a:r>
            <a:r>
              <a:rPr lang="en-US" altLang="zh-CN" sz="2000" kern="0" dirty="0" smtClean="0"/>
              <a:t>  </a:t>
            </a:r>
            <a:r>
              <a:rPr lang="en-US" altLang="zh-CN" sz="2000" kern="0" dirty="0" smtClean="0">
                <a:solidFill>
                  <a:srgbClr val="0070C0"/>
                </a:solidFill>
              </a:rPr>
              <a:t>a</a:t>
            </a:r>
            <a:r>
              <a:rPr lang="en-US" altLang="zh-CN" sz="2000" kern="0" dirty="0" smtClean="0"/>
              <a:t>[MAX_SIZE];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kern="0" dirty="0" smtClean="0"/>
              <a:t>    </a:t>
            </a:r>
            <a:r>
              <a:rPr lang="en-US" altLang="zh-CN" sz="2000" kern="0" dirty="0" err="1" smtClean="0"/>
              <a:t>int</a:t>
            </a:r>
            <a:r>
              <a:rPr lang="en-US" altLang="zh-CN" sz="2000" kern="0" dirty="0" smtClean="0"/>
              <a:t>  length;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400" kern="0" dirty="0" smtClean="0"/>
              <a:t>}</a:t>
            </a:r>
            <a:r>
              <a:rPr lang="en-US" altLang="zh-CN" sz="2400" kern="0" dirty="0" err="1" smtClean="0"/>
              <a:t>Sqlist</a:t>
            </a:r>
            <a:r>
              <a:rPr lang="en-US" altLang="zh-CN" sz="2400" kern="0" dirty="0" smtClean="0"/>
              <a:t>;</a:t>
            </a:r>
          </a:p>
          <a:p>
            <a:pPr lvl="1">
              <a:defRPr/>
            </a:pPr>
            <a:r>
              <a:rPr lang="zh-CN" altLang="en-US" kern="0" dirty="0" smtClean="0"/>
              <a:t>用顺序表示的相加</a:t>
            </a:r>
            <a:r>
              <a:rPr lang="zh-CN" altLang="en-US" kern="0" dirty="0" smtClean="0">
                <a:solidFill>
                  <a:schemeClr val="accent6"/>
                </a:solidFill>
              </a:rPr>
              <a:t>非常简单</a:t>
            </a:r>
            <a:r>
              <a:rPr lang="zh-CN" altLang="en-US" kern="0" dirty="0" smtClean="0"/>
              <a:t>。</a:t>
            </a:r>
            <a:endParaRPr lang="en-US" altLang="zh-CN" kern="0" dirty="0" smtClean="0"/>
          </a:p>
          <a:p>
            <a:pPr lvl="2">
              <a:defRPr/>
            </a:pPr>
            <a:r>
              <a:rPr lang="zh-CN" altLang="en-US" kern="0" dirty="0" smtClean="0"/>
              <a:t>访问第 </a:t>
            </a:r>
            <a:r>
              <a:rPr lang="en-US" altLang="zh-CN" kern="0" dirty="0" err="1" smtClean="0"/>
              <a:t>i</a:t>
            </a:r>
            <a:r>
              <a:rPr lang="en-US" altLang="zh-CN" kern="0" dirty="0" smtClean="0"/>
              <a:t> </a:t>
            </a:r>
            <a:r>
              <a:rPr lang="zh-CN" altLang="en-US" kern="0" dirty="0" smtClean="0"/>
              <a:t>项可直接访问</a:t>
            </a:r>
            <a:r>
              <a:rPr lang="en-US" altLang="zh-CN" kern="0" dirty="0" smtClean="0"/>
              <a:t>: </a:t>
            </a:r>
            <a:r>
              <a:rPr lang="en-US" altLang="zh-CN" kern="0" dirty="0" err="1" smtClean="0"/>
              <a:t>L.a</a:t>
            </a:r>
            <a:r>
              <a:rPr lang="en-US" altLang="zh-CN" kern="0" dirty="0" smtClean="0"/>
              <a:t>[i-1].</a:t>
            </a:r>
            <a:r>
              <a:rPr lang="en-US" altLang="zh-CN" kern="0" dirty="0" err="1" smtClean="0"/>
              <a:t>coef</a:t>
            </a:r>
            <a:r>
              <a:rPr lang="en-US" altLang="zh-CN" kern="0" dirty="0" smtClean="0"/>
              <a:t> </a:t>
            </a:r>
            <a:r>
              <a:rPr lang="zh-CN" altLang="en-US" kern="0" dirty="0" smtClean="0"/>
              <a:t>， </a:t>
            </a:r>
            <a:r>
              <a:rPr lang="en-US" altLang="zh-CN" kern="0" dirty="0" err="1" smtClean="0"/>
              <a:t>L.a</a:t>
            </a:r>
            <a:r>
              <a:rPr lang="en-US" altLang="zh-CN" kern="0" dirty="0" smtClean="0"/>
              <a:t>[i-1].</a:t>
            </a:r>
            <a:r>
              <a:rPr lang="en-US" altLang="zh-CN" kern="0" dirty="0" err="1" smtClean="0"/>
              <a:t>expn</a:t>
            </a:r>
            <a:endParaRPr lang="zh-CN" altLang="en-US" kern="0" dirty="0"/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4645025" y="1620838"/>
            <a:ext cx="4041775" cy="47609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00B0F0"/>
                </a:solidFill>
              </a:rPr>
              <a:t>链式存储</a:t>
            </a:r>
            <a:r>
              <a:rPr lang="zh-CN" altLang="en-US" kern="0" dirty="0" smtClean="0"/>
              <a:t>表示的相加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kern="0" dirty="0" smtClean="0"/>
              <a:t>系数为</a:t>
            </a:r>
            <a:r>
              <a:rPr lang="en-US" altLang="zh-CN" kern="0" dirty="0" smtClean="0"/>
              <a:t>0</a:t>
            </a:r>
            <a:r>
              <a:rPr lang="zh-CN" altLang="en-US" kern="0" dirty="0" smtClean="0"/>
              <a:t>的项</a:t>
            </a:r>
            <a:r>
              <a:rPr lang="en-US" altLang="zh-CN" kern="0" dirty="0" smtClean="0"/>
              <a:t>: </a:t>
            </a:r>
            <a:r>
              <a:rPr lang="zh-CN" altLang="en-US" kern="0" dirty="0" smtClean="0"/>
              <a:t>不在链表中出现（减少链表的长度）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dirty="0" smtClean="0"/>
              <a:t>链表相加的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实质</a:t>
            </a:r>
            <a:r>
              <a:rPr lang="zh-CN" altLang="en-US" dirty="0" smtClean="0"/>
              <a:t>： </a:t>
            </a:r>
            <a:endParaRPr lang="en-US" altLang="zh-CN" dirty="0" smtClean="0"/>
          </a:p>
          <a:p>
            <a:pPr lvl="2" eaLnBrk="1" hangingPunct="1">
              <a:spcBef>
                <a:spcPts val="600"/>
              </a:spcBef>
              <a:defRPr/>
            </a:pPr>
            <a:r>
              <a:rPr lang="zh-CN" altLang="en-US" sz="2300" dirty="0" smtClean="0"/>
              <a:t>指数</a:t>
            </a:r>
            <a:r>
              <a:rPr lang="zh-CN" altLang="en-US" sz="2300" dirty="0" smtClean="0">
                <a:solidFill>
                  <a:srgbClr val="FF0000"/>
                </a:solidFill>
              </a:rPr>
              <a:t>不同</a:t>
            </a:r>
            <a:r>
              <a:rPr lang="en-US" altLang="zh-CN" sz="2300" dirty="0" smtClean="0"/>
              <a:t>:</a:t>
            </a:r>
            <a:r>
              <a:rPr lang="zh-CN" altLang="en-US" sz="2300" dirty="0" smtClean="0"/>
              <a:t> </a:t>
            </a:r>
            <a:r>
              <a:rPr lang="zh-CN" altLang="en-US" sz="2300" u="sng" dirty="0" smtClean="0"/>
              <a:t>是链表的合并</a:t>
            </a:r>
            <a:r>
              <a:rPr lang="zh-CN" altLang="en-US" sz="2300" dirty="0" smtClean="0"/>
              <a:t>。</a:t>
            </a:r>
          </a:p>
          <a:p>
            <a:pPr lvl="2" eaLnBrk="1" hangingPunct="1">
              <a:spcBef>
                <a:spcPts val="600"/>
              </a:spcBef>
              <a:defRPr/>
            </a:pPr>
            <a:r>
              <a:rPr lang="zh-CN" altLang="en-US" sz="2300" dirty="0" smtClean="0"/>
              <a:t>指数</a:t>
            </a:r>
            <a:r>
              <a:rPr lang="zh-CN" altLang="en-US" sz="2300" dirty="0" smtClean="0">
                <a:solidFill>
                  <a:srgbClr val="FF0000"/>
                </a:solidFill>
              </a:rPr>
              <a:t>相同</a:t>
            </a:r>
            <a:r>
              <a:rPr lang="en-US" altLang="zh-CN" sz="2300" dirty="0" smtClean="0"/>
              <a:t>:</a:t>
            </a:r>
            <a:r>
              <a:rPr lang="zh-CN" altLang="en-US" sz="2300" dirty="0" smtClean="0"/>
              <a:t> </a:t>
            </a:r>
            <a:r>
              <a:rPr lang="zh-CN" altLang="en-US" sz="2300" u="sng" dirty="0" smtClean="0"/>
              <a:t>系数相加</a:t>
            </a:r>
            <a:r>
              <a:rPr lang="zh-CN" altLang="en-US" sz="2300" dirty="0" smtClean="0"/>
              <a:t>。</a:t>
            </a:r>
            <a:r>
              <a:rPr lang="en-US" altLang="zh-CN" sz="2300" dirty="0" smtClean="0"/>
              <a:t>A</a:t>
            </a:r>
            <a:r>
              <a:rPr lang="zh-CN" altLang="en-US" sz="2300" dirty="0" smtClean="0"/>
              <a:t>）和</a:t>
            </a:r>
            <a:r>
              <a:rPr lang="en-US" altLang="zh-CN" sz="2300" dirty="0" smtClean="0"/>
              <a:t>=0</a:t>
            </a:r>
            <a:r>
              <a:rPr lang="zh-CN" altLang="en-US" sz="2300" dirty="0" smtClean="0"/>
              <a:t>，</a:t>
            </a:r>
            <a:r>
              <a:rPr lang="zh-CN" altLang="en-US" sz="2300" dirty="0" smtClean="0">
                <a:solidFill>
                  <a:srgbClr val="7030A0"/>
                </a:solidFill>
              </a:rPr>
              <a:t>去掉</a:t>
            </a:r>
            <a:r>
              <a:rPr lang="zh-CN" altLang="en-US" sz="2300" dirty="0" smtClean="0"/>
              <a:t>结点；</a:t>
            </a:r>
            <a:r>
              <a:rPr lang="en-US" altLang="zh-CN" sz="2300" dirty="0" smtClean="0"/>
              <a:t>B</a:t>
            </a:r>
            <a:r>
              <a:rPr lang="zh-CN" altLang="en-US" sz="2300" dirty="0" smtClean="0"/>
              <a:t>）和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300" dirty="0" smtClean="0"/>
              <a:t>0</a:t>
            </a:r>
            <a:r>
              <a:rPr lang="zh-CN" altLang="en-US" sz="2300" dirty="0" smtClean="0"/>
              <a:t>，</a:t>
            </a:r>
            <a:r>
              <a:rPr lang="zh-CN" altLang="en-US" sz="2300" smtClean="0">
                <a:solidFill>
                  <a:srgbClr val="7030A0"/>
                </a:solidFill>
              </a:rPr>
              <a:t>修改</a:t>
            </a:r>
            <a:r>
              <a:rPr lang="zh-CN" altLang="en-US" sz="2300" smtClean="0"/>
              <a:t>结点  的</a:t>
            </a:r>
            <a:r>
              <a:rPr lang="zh-CN" altLang="en-US" sz="2300" dirty="0" smtClean="0"/>
              <a:t>系数域。</a:t>
            </a:r>
            <a:endParaRPr lang="en-US" altLang="zh-CN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1. </a:t>
            </a:r>
            <a:r>
              <a:rPr lang="zh-CN" altLang="en-US" dirty="0" smtClean="0"/>
              <a:t>线性表的结点</a:t>
            </a:r>
            <a:r>
              <a:rPr lang="en-US" altLang="zh-CN" i="1" dirty="0" err="1" smtClean="0">
                <a:solidFill>
                  <a:srgbClr val="7030A0"/>
                </a:solidFill>
              </a:rPr>
              <a:t>a</a:t>
            </a:r>
            <a:r>
              <a:rPr lang="en-US" altLang="zh-CN" i="1" baseline="-25000" dirty="0" err="1" smtClean="0">
                <a:solidFill>
                  <a:srgbClr val="7030A0"/>
                </a:solidFill>
              </a:rPr>
              <a:t>i</a:t>
            </a:r>
            <a:endParaRPr lang="zh-CN" altLang="en-US" i="1" baseline="-25000" dirty="0" smtClean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线性表中的</a:t>
            </a:r>
            <a:r>
              <a:rPr lang="zh-CN" altLang="en-US" sz="2400" dirty="0">
                <a:solidFill>
                  <a:srgbClr val="7030A0"/>
                </a:solidFill>
              </a:rPr>
              <a:t>数据</a:t>
            </a:r>
            <a:r>
              <a:rPr lang="zh-CN" altLang="en-US" sz="2400" dirty="0" smtClean="0">
                <a:solidFill>
                  <a:srgbClr val="7030A0"/>
                </a:solidFill>
              </a:rPr>
              <a:t>元素</a:t>
            </a:r>
            <a:r>
              <a:rPr lang="en-US" altLang="zh-CN" sz="2400" dirty="0" smtClean="0">
                <a:solidFill>
                  <a:srgbClr val="7030A0"/>
                </a:solidFill>
              </a:rPr>
              <a:t>(</a:t>
            </a:r>
            <a:r>
              <a:rPr lang="zh-CN" altLang="en-US" sz="2400" dirty="0" smtClean="0">
                <a:solidFill>
                  <a:srgbClr val="7030A0"/>
                </a:solidFill>
              </a:rPr>
              <a:t>结点</a:t>
            </a:r>
            <a:r>
              <a:rPr lang="en-US" altLang="zh-CN" sz="2400" dirty="0" smtClean="0">
                <a:solidFill>
                  <a:srgbClr val="7030A0"/>
                </a:solidFill>
              </a:rPr>
              <a:t>)</a:t>
            </a:r>
            <a:r>
              <a:rPr lang="en-US" altLang="zh-CN" sz="2400" dirty="0" err="1" smtClean="0">
                <a:solidFill>
                  <a:srgbClr val="7030A0"/>
                </a:solidFill>
              </a:rPr>
              <a:t>a</a:t>
            </a:r>
            <a:r>
              <a:rPr lang="en-US" altLang="zh-CN" sz="2400" baseline="-25000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400" baseline="-25000" dirty="0" smtClean="0">
                <a:solidFill>
                  <a:srgbClr val="7030A0"/>
                </a:solidFill>
              </a:rPr>
              <a:t> </a:t>
            </a:r>
            <a:r>
              <a:rPr lang="zh-CN" altLang="en-US" sz="2400" dirty="0" smtClean="0"/>
              <a:t>所</a:t>
            </a:r>
            <a:r>
              <a:rPr lang="zh-CN" altLang="en-US" sz="2400" dirty="0"/>
              <a:t>代表的具体</a:t>
            </a:r>
            <a:r>
              <a:rPr lang="zh-CN" altLang="en-US" sz="2400" dirty="0" smtClean="0"/>
              <a:t>含义</a:t>
            </a:r>
            <a:r>
              <a:rPr lang="zh-CN" altLang="en-US" sz="2400" dirty="0"/>
              <a:t>：</a:t>
            </a:r>
            <a:r>
              <a:rPr lang="zh-CN" altLang="en-US" sz="2400" u="sng" dirty="0" smtClean="0"/>
              <a:t>随</a:t>
            </a:r>
            <a:r>
              <a:rPr lang="zh-CN" altLang="en-US" sz="2400" u="sng" dirty="0"/>
              <a:t>具体应用的不同而不同</a:t>
            </a:r>
            <a:r>
              <a:rPr lang="zh-CN" altLang="en-US" sz="2400" dirty="0" smtClean="0"/>
              <a:t>，在</a:t>
            </a:r>
            <a:r>
              <a:rPr lang="zh-CN" altLang="en-US" sz="2400" dirty="0"/>
              <a:t>线性表的定义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只不过</a:t>
            </a:r>
            <a:r>
              <a:rPr lang="zh-CN" altLang="en-US" sz="2400" i="1" dirty="0"/>
              <a:t>是一个抽象的表示符号</a:t>
            </a:r>
            <a:r>
              <a:rPr lang="zh-CN" altLang="en-US" sz="2400" dirty="0"/>
              <a:t>。</a:t>
            </a:r>
          </a:p>
          <a:p>
            <a:pPr lvl="1" eaLnBrk="1" hangingPunct="1">
              <a:defRPr/>
            </a:pPr>
            <a:r>
              <a:rPr lang="en-US" altLang="zh-CN" sz="2400" dirty="0" err="1" smtClean="0">
                <a:solidFill>
                  <a:srgbClr val="7030A0"/>
                </a:solidFill>
              </a:rPr>
              <a:t>a</a:t>
            </a:r>
            <a:r>
              <a:rPr lang="en-US" altLang="zh-CN" sz="2400" baseline="-25000" dirty="0" err="1" smtClean="0">
                <a:solidFill>
                  <a:srgbClr val="7030A0"/>
                </a:solidFill>
              </a:rPr>
              <a:t>i</a:t>
            </a:r>
            <a:r>
              <a:rPr lang="zh-CN" altLang="en-US" sz="2400" dirty="0" smtClean="0"/>
              <a:t>可以</a:t>
            </a:r>
            <a:r>
              <a:rPr lang="zh-CN" altLang="en-US" sz="2400" dirty="0"/>
              <a:t>是</a:t>
            </a:r>
            <a:r>
              <a:rPr lang="zh-CN" altLang="en-US" sz="2400" b="1" dirty="0">
                <a:solidFill>
                  <a:srgbClr val="C00000"/>
                </a:solidFill>
              </a:rPr>
              <a:t>单值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元素 </a:t>
            </a:r>
            <a:r>
              <a:rPr lang="en-US" altLang="zh-CN" sz="2400" dirty="0" smtClean="0"/>
              <a:t>(</a:t>
            </a:r>
            <a:r>
              <a:rPr lang="zh-CN" altLang="en-US" sz="2400" dirty="0"/>
              <a:t>每个元素只有一个数据项</a:t>
            </a:r>
            <a:r>
              <a:rPr lang="en-US" altLang="zh-CN" sz="2400" dirty="0"/>
              <a:t>) </a:t>
            </a:r>
            <a:r>
              <a:rPr lang="zh-CN" altLang="en-US" sz="2400" dirty="0"/>
              <a:t>。</a:t>
            </a:r>
          </a:p>
          <a:p>
            <a:pPr lvl="2" eaLnBrk="1" hangingPunct="1">
              <a:defRPr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一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副扑克的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点数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 eaLnBrk="1" hangingPunct="1">
              <a:defRPr/>
            </a:pPr>
            <a:r>
              <a:rPr lang="en-US" altLang="zh-CN" sz="2400" dirty="0" err="1">
                <a:solidFill>
                  <a:srgbClr val="7030A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7030A0"/>
                </a:solidFill>
              </a:rPr>
              <a:t>i</a:t>
            </a:r>
            <a:r>
              <a:rPr lang="zh-CN" altLang="en-US" sz="2400" dirty="0" smtClean="0"/>
              <a:t>也可以</a:t>
            </a:r>
            <a:r>
              <a:rPr lang="zh-CN" altLang="en-US" sz="2400" dirty="0"/>
              <a:t>是</a:t>
            </a:r>
            <a:r>
              <a:rPr lang="zh-CN" altLang="en-US" sz="2400" b="1" dirty="0">
                <a:solidFill>
                  <a:srgbClr val="C00000"/>
                </a:solidFill>
              </a:rPr>
              <a:t>记录型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元素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每个</a:t>
            </a:r>
            <a:r>
              <a:rPr lang="zh-CN" altLang="en-US" sz="2400" dirty="0"/>
              <a:t>元素含有多个</a:t>
            </a:r>
            <a:r>
              <a:rPr lang="zh-CN" altLang="en-US" sz="2400" dirty="0" smtClean="0"/>
              <a:t>数据项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</a:t>
            </a:r>
            <a:r>
              <a:rPr lang="zh-CN" altLang="en-US" sz="2400" i="1" dirty="0"/>
              <a:t>每个</a:t>
            </a:r>
            <a:r>
              <a:rPr lang="zh-CN" altLang="en-US" sz="2400" i="1" dirty="0" smtClean="0"/>
              <a:t>项 </a:t>
            </a:r>
            <a:r>
              <a:rPr lang="zh-CN" altLang="en-US" sz="2400" dirty="0" smtClean="0"/>
              <a:t>称为</a:t>
            </a:r>
            <a:r>
              <a:rPr lang="zh-CN" altLang="en-US" sz="2400" b="1" i="1" dirty="0"/>
              <a:t>结点的一个域</a:t>
            </a:r>
            <a:r>
              <a:rPr lang="zh-CN" altLang="en-US" sz="2400" dirty="0"/>
              <a:t> 。每个元素有一个可以</a:t>
            </a:r>
            <a:r>
              <a:rPr lang="zh-CN" altLang="en-US" sz="2400" u="sng" dirty="0"/>
              <a:t>唯一标识每个结点的数据项组</a:t>
            </a:r>
            <a:r>
              <a:rPr lang="zh-CN" altLang="en-US" sz="2400" dirty="0"/>
              <a:t>，称为</a:t>
            </a:r>
            <a:r>
              <a:rPr lang="zh-CN" altLang="en-US" sz="2400" b="1" dirty="0">
                <a:solidFill>
                  <a:schemeClr val="accent6"/>
                </a:solidFill>
              </a:rPr>
              <a:t>关键字</a:t>
            </a:r>
            <a:r>
              <a:rPr lang="zh-CN" altLang="en-US" sz="2400" dirty="0"/>
              <a:t>。</a:t>
            </a:r>
          </a:p>
          <a:p>
            <a:pPr lvl="2" eaLnBrk="1" hangingPunct="1">
              <a:defRPr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例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某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校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级同学的基本情况：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{(‘2001414101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’, ‘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张里户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’,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男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’, 06/24/1983),  (‘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2001414102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’,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张化司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’,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男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’, 08/12/1984),  …, (‘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2001414102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’, ‘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李利辣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’,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女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’, 08/12/1984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动作按钮: 第一张 3">
            <a:hlinkClick r:id="rId3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线性表应用：一元多项式</a:t>
            </a:r>
            <a:r>
              <a:rPr lang="en-US" altLang="zh-CN" smtClean="0"/>
              <a:t>(</a:t>
            </a:r>
            <a:r>
              <a:rPr lang="zh-CN" altLang="en-US" smtClean="0">
                <a:solidFill>
                  <a:srgbClr val="7030A0"/>
                </a:solidFill>
              </a:rPr>
              <a:t>表示</a:t>
            </a:r>
            <a:r>
              <a:rPr lang="en-US" altLang="zh-CN" smtClean="0"/>
              <a:t>&amp;</a:t>
            </a:r>
            <a:r>
              <a:rPr lang="zh-CN" altLang="en-US" smtClean="0">
                <a:solidFill>
                  <a:srgbClr val="7030A0"/>
                </a:solidFill>
              </a:rPr>
              <a:t>相加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ea"/>
              <a:buAutoNum type="circleNumDbPlain" startAt="3"/>
              <a:defRPr/>
            </a:pPr>
            <a:r>
              <a:rPr lang="zh-CN" altLang="en-US" sz="2400" u="sng" dirty="0"/>
              <a:t>基于</a:t>
            </a:r>
            <a:r>
              <a:rPr lang="zh-CN" altLang="en-US" sz="2400" b="1" u="sng" dirty="0" smtClean="0"/>
              <a:t>链表</a:t>
            </a:r>
            <a:r>
              <a:rPr lang="zh-CN" altLang="en-US" sz="2400" u="sng" dirty="0"/>
              <a:t>的</a:t>
            </a:r>
            <a:r>
              <a:rPr lang="zh-CN" altLang="en-US" sz="2400" dirty="0"/>
              <a:t>一元多项式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相加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——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链表结点项 </a:t>
            </a:r>
            <a:r>
              <a:rPr lang="zh-CN" altLang="en-US" sz="1600" b="1" i="1" u="sng" dirty="0" smtClean="0">
                <a:solidFill>
                  <a:srgbClr val="0070C0"/>
                </a:solidFill>
              </a:rPr>
              <a:t>按</a:t>
            </a:r>
            <a:r>
              <a:rPr lang="en-US" altLang="zh-CN" sz="1600" b="1" i="1" u="sng" dirty="0" smtClean="0">
                <a:solidFill>
                  <a:srgbClr val="0070C0"/>
                </a:solidFill>
              </a:rPr>
              <a:t>'</a:t>
            </a:r>
            <a:r>
              <a:rPr lang="zh-CN" altLang="en-US" sz="1600" b="1" i="1" u="sng" dirty="0" smtClean="0">
                <a:solidFill>
                  <a:srgbClr val="00B0F0"/>
                </a:solidFill>
              </a:rPr>
              <a:t>指数</a:t>
            </a:r>
            <a:r>
              <a:rPr lang="en-US" altLang="zh-CN" sz="1600" b="1" i="1" u="sng" dirty="0">
                <a:solidFill>
                  <a:srgbClr val="0070C0"/>
                </a:solidFill>
              </a:rPr>
              <a:t>'</a:t>
            </a:r>
            <a:r>
              <a:rPr lang="zh-CN" altLang="en-US" sz="1600" b="1" i="1" u="sng" dirty="0" smtClean="0">
                <a:solidFill>
                  <a:srgbClr val="0070C0"/>
                </a:solidFill>
              </a:rPr>
              <a:t>升序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!</a:t>
            </a:r>
            <a:endParaRPr lang="zh-CN" altLang="en-US" sz="2400" b="1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200" b="1" dirty="0" smtClean="0"/>
              <a:t>情形</a:t>
            </a:r>
            <a:r>
              <a:rPr lang="en-US" altLang="zh-CN" sz="2200" b="1" dirty="0" smtClean="0"/>
              <a:t>A</a:t>
            </a:r>
            <a:r>
              <a:rPr lang="zh-CN" altLang="en-US" sz="2200" dirty="0" smtClean="0"/>
              <a:t>：</a:t>
            </a:r>
            <a:r>
              <a:rPr lang="zh-CN" altLang="en-US" sz="2000" dirty="0" smtClean="0"/>
              <a:t>相加后</a:t>
            </a:r>
            <a:r>
              <a:rPr lang="en-US" altLang="zh-CN" sz="2000" dirty="0" smtClean="0"/>
              <a:t>, </a:t>
            </a:r>
            <a:r>
              <a:rPr lang="zh-CN" altLang="en-US" sz="2000" u="sng" dirty="0" smtClean="0"/>
              <a:t>两个</a:t>
            </a:r>
            <a:r>
              <a:rPr lang="zh-CN" altLang="en-US" sz="2000" u="sng" dirty="0"/>
              <a:t>原</a:t>
            </a:r>
            <a:r>
              <a:rPr lang="zh-CN" altLang="en-US" sz="2000" u="sng" dirty="0" smtClean="0"/>
              <a:t>多项式链表</a:t>
            </a:r>
            <a:r>
              <a:rPr lang="en-US" altLang="zh-CN" sz="2000" u="sng" dirty="0" err="1" smtClean="0">
                <a:solidFill>
                  <a:srgbClr val="0070C0"/>
                </a:solidFill>
              </a:rPr>
              <a:t>La</a:t>
            </a:r>
            <a:r>
              <a:rPr lang="en-US" altLang="zh-CN" sz="2000" u="sng" dirty="0" err="1" smtClean="0"/>
              <a:t>&amp;</a:t>
            </a:r>
            <a:r>
              <a:rPr lang="en-US" altLang="zh-CN" sz="2000" u="sng" dirty="0" err="1" smtClean="0">
                <a:solidFill>
                  <a:srgbClr val="0070C0"/>
                </a:solidFill>
              </a:rPr>
              <a:t>Lb</a:t>
            </a:r>
            <a:r>
              <a:rPr lang="zh-CN" altLang="en-US" sz="2000" u="sng" dirty="0" smtClean="0"/>
              <a:t>“</a:t>
            </a:r>
            <a:r>
              <a:rPr lang="zh-CN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不保留</a:t>
            </a:r>
            <a:r>
              <a:rPr lang="zh-CN" altLang="en-US" sz="2000" u="sng" dirty="0" smtClean="0"/>
              <a:t>”</a:t>
            </a:r>
            <a:endParaRPr lang="zh-CN" altLang="en-US" sz="2000" u="sng" dirty="0"/>
          </a:p>
          <a:p>
            <a:pPr lvl="1" eaLnBrk="1" hangingPunct="1">
              <a:defRPr/>
            </a:pPr>
            <a:endParaRPr lang="zh-CN" altLang="en-US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703" name="TextBox2" r:id="rId2" imgW="7962840" imgH="4343400"/>
        </mc:Choice>
        <mc:Fallback>
          <p:control name="TextBox2" r:id="rId2" imgW="7962840" imgH="4343400">
            <p:pic>
              <p:nvPicPr>
                <p:cNvPr id="2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762000" y="2057400"/>
                  <a:ext cx="7962900" cy="4343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动作按钮: 第一张 5">
            <a:hlinkClick r:id="rId4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192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线性表应用：一元多项式</a:t>
            </a:r>
            <a:r>
              <a:rPr lang="en-US" altLang="zh-CN" smtClean="0"/>
              <a:t>(</a:t>
            </a:r>
            <a:r>
              <a:rPr lang="zh-CN" altLang="en-US" smtClean="0">
                <a:solidFill>
                  <a:srgbClr val="7030A0"/>
                </a:solidFill>
              </a:rPr>
              <a:t>表示</a:t>
            </a:r>
            <a:r>
              <a:rPr lang="en-US" altLang="zh-CN" smtClean="0"/>
              <a:t>&amp;</a:t>
            </a:r>
            <a:r>
              <a:rPr lang="zh-CN" altLang="en-US" smtClean="0">
                <a:solidFill>
                  <a:srgbClr val="7030A0"/>
                </a:solidFill>
              </a:rPr>
              <a:t>相加</a:t>
            </a:r>
            <a:r>
              <a:rPr lang="en-US" altLang="zh-CN" smtClean="0"/>
              <a:t>)</a:t>
            </a:r>
            <a:endParaRPr lang="zh-CN" altLang="en-US" smtClean="0"/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ea"/>
              <a:buAutoNum type="circleNumDbPlain" startAt="3"/>
              <a:defRPr/>
            </a:pPr>
            <a:r>
              <a:rPr lang="zh-CN" altLang="en-US" u="sng" dirty="0"/>
              <a:t>基于</a:t>
            </a:r>
            <a:r>
              <a:rPr lang="zh-CN" altLang="en-US" b="1" u="sng" dirty="0" smtClean="0"/>
              <a:t>链表</a:t>
            </a:r>
            <a:r>
              <a:rPr lang="zh-CN" altLang="en-US" u="sng" dirty="0"/>
              <a:t>的</a:t>
            </a:r>
            <a:r>
              <a:rPr lang="zh-CN" altLang="en-US" dirty="0"/>
              <a:t>一元多项式</a:t>
            </a:r>
            <a:r>
              <a:rPr lang="zh-CN" altLang="en-US" b="1" dirty="0" smtClean="0">
                <a:solidFill>
                  <a:srgbClr val="7030A0"/>
                </a:solidFill>
              </a:rPr>
              <a:t>相加 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——</a:t>
            </a:r>
            <a:r>
              <a:rPr lang="zh-CN" altLang="en-US" sz="1600" b="1" dirty="0">
                <a:solidFill>
                  <a:srgbClr val="0070C0"/>
                </a:solidFill>
              </a:rPr>
              <a:t>链表结点项 </a:t>
            </a:r>
            <a:r>
              <a:rPr lang="zh-CN" altLang="en-US" sz="1600" b="1" i="1" u="sng" dirty="0">
                <a:solidFill>
                  <a:srgbClr val="0070C0"/>
                </a:solidFill>
              </a:rPr>
              <a:t>按</a:t>
            </a:r>
            <a:r>
              <a:rPr lang="en-US" altLang="zh-CN" sz="1600" b="1" i="1" u="sng" dirty="0">
                <a:solidFill>
                  <a:srgbClr val="0070C0"/>
                </a:solidFill>
              </a:rPr>
              <a:t>'</a:t>
            </a:r>
            <a:r>
              <a:rPr lang="zh-CN" altLang="en-US" sz="1600" b="1" i="1" u="sng" dirty="0">
                <a:solidFill>
                  <a:srgbClr val="00B0F0"/>
                </a:solidFill>
              </a:rPr>
              <a:t>指数</a:t>
            </a:r>
            <a:r>
              <a:rPr lang="en-US" altLang="zh-CN" sz="1600" b="1" i="1" u="sng" dirty="0">
                <a:solidFill>
                  <a:srgbClr val="0070C0"/>
                </a:solidFill>
              </a:rPr>
              <a:t>'</a:t>
            </a:r>
            <a:r>
              <a:rPr lang="zh-CN" altLang="en-US" sz="1600" b="1" i="1" u="sng" dirty="0">
                <a:solidFill>
                  <a:srgbClr val="0070C0"/>
                </a:solidFill>
              </a:rPr>
              <a:t>升序</a:t>
            </a:r>
            <a:r>
              <a:rPr lang="en-US" altLang="zh-CN" sz="1600" b="1" dirty="0">
                <a:solidFill>
                  <a:srgbClr val="0070C0"/>
                </a:solidFill>
              </a:rPr>
              <a:t>!</a:t>
            </a:r>
            <a:endParaRPr lang="zh-CN" altLang="en-US" b="1" dirty="0">
              <a:solidFill>
                <a:srgbClr val="7030A0"/>
              </a:solidFill>
            </a:endParaRPr>
          </a:p>
          <a:p>
            <a:pPr lvl="1" eaLnBrk="1" hangingPunct="1"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sz="2200" b="1" dirty="0" smtClean="0"/>
              <a:t>情形</a:t>
            </a:r>
            <a:r>
              <a:rPr lang="en-US" altLang="zh-CN" sz="2200" b="1" dirty="0" smtClean="0"/>
              <a:t>B</a:t>
            </a:r>
            <a:r>
              <a:rPr lang="zh-CN" altLang="en-US" sz="2200" dirty="0"/>
              <a:t>：生成一个新的多项式</a:t>
            </a:r>
            <a:r>
              <a:rPr lang="zh-CN" altLang="en-US" sz="2200" dirty="0" smtClean="0"/>
              <a:t>链表表示</a:t>
            </a:r>
            <a:r>
              <a:rPr lang="en-US" altLang="zh-CN" sz="2200" dirty="0" smtClean="0"/>
              <a:t>: </a:t>
            </a:r>
            <a:r>
              <a:rPr lang="zh-CN" altLang="en-US" sz="2200" dirty="0" smtClean="0"/>
              <a:t>相加</a:t>
            </a:r>
            <a:r>
              <a:rPr lang="zh-CN" altLang="en-US" sz="2200" dirty="0"/>
              <a:t>后的</a:t>
            </a:r>
            <a:r>
              <a:rPr lang="zh-CN" altLang="en-US" sz="2200" dirty="0" smtClean="0"/>
              <a:t>结果，相加后 </a:t>
            </a:r>
            <a:r>
              <a:rPr lang="zh-CN" altLang="en-US" sz="2200" u="sng" dirty="0" smtClean="0"/>
              <a:t>两</a:t>
            </a:r>
            <a:r>
              <a:rPr lang="zh-CN" altLang="en-US" sz="2200" u="sng" dirty="0"/>
              <a:t>个原多项式链表</a:t>
            </a:r>
            <a:r>
              <a:rPr lang="en-US" altLang="zh-CN" sz="2200" u="sng" dirty="0" err="1" smtClean="0">
                <a:solidFill>
                  <a:srgbClr val="0070C0"/>
                </a:solidFill>
              </a:rPr>
              <a:t>La</a:t>
            </a:r>
            <a:r>
              <a:rPr lang="en-US" altLang="zh-CN" sz="2200" u="sng" dirty="0" err="1" smtClean="0"/>
              <a:t>&amp;</a:t>
            </a:r>
            <a:r>
              <a:rPr lang="en-US" altLang="zh-CN" sz="2200" u="sng" dirty="0" err="1" smtClean="0">
                <a:solidFill>
                  <a:srgbClr val="0070C0"/>
                </a:solidFill>
              </a:rPr>
              <a:t>Lb</a:t>
            </a:r>
            <a:r>
              <a:rPr lang="zh-CN" altLang="en-US" sz="2200" u="sng" dirty="0" smtClean="0"/>
              <a:t>“</a:t>
            </a:r>
            <a:r>
              <a:rPr lang="zh-CN" altLang="en-US" sz="2200" u="sng" dirty="0" smtClean="0">
                <a:solidFill>
                  <a:srgbClr val="C00000"/>
                </a:solidFill>
              </a:rPr>
              <a:t>仍然保留</a:t>
            </a:r>
            <a:r>
              <a:rPr lang="zh-CN" altLang="en-US" sz="2200" u="sng" dirty="0" smtClean="0"/>
              <a:t>”</a:t>
            </a:r>
            <a:endParaRPr lang="zh-CN" altLang="en-US" sz="2200" u="sng" dirty="0"/>
          </a:p>
          <a:p>
            <a:pPr lvl="1" eaLnBrk="1" hangingPunct="1">
              <a:defRPr/>
            </a:pPr>
            <a:endParaRPr lang="zh-CN" altLang="en-US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0392" name="TextBox2" r:id="rId2" imgW="8229600" imgH="3962520"/>
        </mc:Choice>
        <mc:Fallback>
          <p:control name="TextBox2" r:id="rId2" imgW="8229600" imgH="3962520">
            <p:pic>
              <p:nvPicPr>
                <p:cNvPr id="2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09600" y="2438400"/>
                  <a:ext cx="8229600" cy="396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习 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dirty="0" smtClean="0"/>
              <a:t>简述</a:t>
            </a:r>
            <a:r>
              <a:rPr lang="zh-CN" altLang="en-US" sz="2400" dirty="0"/>
              <a:t>下列术语：</a:t>
            </a:r>
            <a:r>
              <a:rPr lang="zh-CN" altLang="en-US" sz="2400" b="1" dirty="0"/>
              <a:t>线性表</a:t>
            </a:r>
            <a:r>
              <a:rPr lang="zh-CN" altLang="en-US" sz="2400" dirty="0"/>
              <a:t>，</a:t>
            </a:r>
            <a:r>
              <a:rPr lang="zh-CN" altLang="en-US" sz="2400" b="1" dirty="0"/>
              <a:t>顺序表</a:t>
            </a:r>
            <a:r>
              <a:rPr lang="zh-CN" altLang="en-US" sz="2400" dirty="0"/>
              <a:t>，</a:t>
            </a:r>
            <a:r>
              <a:rPr lang="zh-CN" altLang="en-US" sz="2400" b="1" dirty="0"/>
              <a:t>链表</a:t>
            </a:r>
            <a:r>
              <a:rPr lang="zh-CN" altLang="en-US" sz="2400" dirty="0"/>
              <a:t>。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dirty="0" smtClean="0"/>
              <a:t>何时</a:t>
            </a:r>
            <a:r>
              <a:rPr lang="zh-CN" altLang="en-US" sz="2400" dirty="0"/>
              <a:t>选用顺序表，何时选用链表作为线性表的存储结构合适</a:t>
            </a:r>
            <a:r>
              <a:rPr lang="en-US" altLang="zh-CN" sz="2400" dirty="0" smtClean="0"/>
              <a:t>? </a:t>
            </a:r>
            <a:r>
              <a:rPr lang="zh-CN" altLang="en-US" sz="2400" dirty="0" smtClean="0"/>
              <a:t>各自</a:t>
            </a:r>
            <a:r>
              <a:rPr lang="zh-CN" altLang="en-US" sz="2400" dirty="0"/>
              <a:t>的主要</a:t>
            </a:r>
            <a:r>
              <a:rPr lang="zh-CN" altLang="en-US" sz="2400" b="1" dirty="0"/>
              <a:t>优缺点</a:t>
            </a:r>
            <a:r>
              <a:rPr lang="zh-CN" altLang="en-US" sz="2400" dirty="0"/>
              <a:t>是什么</a:t>
            </a:r>
            <a:r>
              <a:rPr lang="en-US" altLang="zh-CN" sz="2400" dirty="0"/>
              <a:t>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dirty="0" smtClean="0"/>
              <a:t>在</a:t>
            </a:r>
            <a:r>
              <a:rPr lang="zh-CN" altLang="en-US" sz="2400" dirty="0"/>
              <a:t>顺序表中插入和删除一个结点平均需要移动多少个结点</a:t>
            </a:r>
            <a:r>
              <a:rPr lang="en-US" altLang="zh-CN" sz="2400" dirty="0" smtClean="0"/>
              <a:t>? </a:t>
            </a:r>
            <a:r>
              <a:rPr lang="zh-CN" altLang="en-US" sz="2400" dirty="0" smtClean="0"/>
              <a:t>具体</a:t>
            </a:r>
            <a:r>
              <a:rPr lang="zh-CN" altLang="en-US" sz="2400" dirty="0"/>
              <a:t>的移动次数取决于</a:t>
            </a:r>
            <a:r>
              <a:rPr lang="zh-CN" altLang="en-US" sz="2400" u="sng" dirty="0"/>
              <a:t>哪两个因素</a:t>
            </a:r>
            <a:r>
              <a:rPr lang="en-US" altLang="zh-CN" sz="2400" dirty="0"/>
              <a:t>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dirty="0" smtClean="0"/>
              <a:t>链表</a:t>
            </a:r>
            <a:r>
              <a:rPr lang="zh-CN" altLang="en-US" sz="2400" dirty="0"/>
              <a:t>所表示的元素是否有序</a:t>
            </a:r>
            <a:r>
              <a:rPr lang="en-US" altLang="zh-CN" sz="2400" dirty="0" smtClean="0"/>
              <a:t>? </a:t>
            </a:r>
            <a:r>
              <a:rPr lang="zh-CN" altLang="en-US" sz="2400" dirty="0" smtClean="0"/>
              <a:t>如</a:t>
            </a:r>
            <a:r>
              <a:rPr lang="zh-CN" altLang="en-US" sz="2400" dirty="0"/>
              <a:t>有序，则有序性体现于何处</a:t>
            </a:r>
            <a:r>
              <a:rPr lang="en-US" altLang="zh-CN" sz="2400" dirty="0" smtClean="0"/>
              <a:t>? </a:t>
            </a:r>
            <a:r>
              <a:rPr lang="zh-CN" altLang="en-US" sz="2400" dirty="0" smtClean="0"/>
              <a:t>链表</a:t>
            </a:r>
            <a:r>
              <a:rPr lang="zh-CN" altLang="en-US" sz="2400" dirty="0"/>
              <a:t>所表示的元素是否一定要在物理上是相邻的</a:t>
            </a:r>
            <a:r>
              <a:rPr lang="en-US" altLang="zh-CN" sz="2400" dirty="0" smtClean="0"/>
              <a:t>? </a:t>
            </a:r>
            <a:r>
              <a:rPr lang="zh-CN" altLang="en-US" sz="2400" dirty="0" smtClean="0"/>
              <a:t>有序</a:t>
            </a:r>
            <a:r>
              <a:rPr lang="zh-CN" altLang="en-US" sz="2400" dirty="0"/>
              <a:t>表的有序性又如何理解</a:t>
            </a:r>
            <a:r>
              <a:rPr lang="en-US" altLang="zh-CN" sz="2400" dirty="0"/>
              <a:t>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zh-CN" altLang="en-US" sz="2400" dirty="0" smtClean="0"/>
              <a:t>设</a:t>
            </a:r>
            <a:r>
              <a:rPr lang="zh-CN" altLang="en-US" sz="2400" dirty="0"/>
              <a:t>顺序表</a:t>
            </a:r>
            <a:r>
              <a:rPr lang="en-US" altLang="zh-CN" sz="2400" dirty="0"/>
              <a:t>L</a:t>
            </a:r>
            <a:r>
              <a:rPr lang="zh-CN" altLang="en-US" sz="2400" dirty="0"/>
              <a:t>是递增有序表，试写一算法，将</a:t>
            </a:r>
            <a:r>
              <a:rPr lang="en-US" altLang="zh-CN" sz="2400" dirty="0"/>
              <a:t>x</a:t>
            </a:r>
            <a:r>
              <a:rPr lang="zh-CN" altLang="en-US" sz="2400" dirty="0"/>
              <a:t>插入到</a:t>
            </a:r>
            <a:r>
              <a:rPr lang="en-US" altLang="zh-CN" sz="2400" dirty="0"/>
              <a:t>L</a:t>
            </a:r>
            <a:r>
              <a:rPr lang="zh-CN" altLang="en-US" sz="2400" dirty="0"/>
              <a:t>中并使</a:t>
            </a:r>
            <a:r>
              <a:rPr lang="en-US" altLang="zh-CN" sz="2400" dirty="0"/>
              <a:t>L</a:t>
            </a:r>
            <a:r>
              <a:rPr lang="zh-CN" altLang="en-US" sz="2400" dirty="0"/>
              <a:t>仍是递增有序表。</a:t>
            </a:r>
          </a:p>
          <a:p>
            <a:pPr>
              <a:defRPr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习题（续）</a:t>
            </a:r>
          </a:p>
        </p:txBody>
      </p:sp>
      <p:sp>
        <p:nvSpPr>
          <p:cNvPr id="839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zh-CN" altLang="en-US" dirty="0" smtClean="0"/>
              <a:t>写一求单链表的</a:t>
            </a:r>
            <a:r>
              <a:rPr lang="zh-CN" altLang="en-US" i="1" dirty="0" smtClean="0"/>
              <a:t>结点数目</a:t>
            </a:r>
            <a:r>
              <a:rPr lang="en-US" altLang="zh-CN" i="1" dirty="0" err="1" smtClean="0"/>
              <a:t>ListLength</a:t>
            </a:r>
            <a:r>
              <a:rPr lang="en-US" altLang="zh-CN" i="1" dirty="0" smtClean="0"/>
              <a:t>(L)</a:t>
            </a:r>
            <a:r>
              <a:rPr lang="zh-CN" altLang="en-US" dirty="0" smtClean="0"/>
              <a:t>的算法。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zh-CN" altLang="en-US" dirty="0" smtClean="0"/>
              <a:t>写一算法将单链表中</a:t>
            </a:r>
            <a:r>
              <a:rPr lang="zh-CN" altLang="en-US" b="1" dirty="0" smtClean="0"/>
              <a:t>值重复</a:t>
            </a:r>
            <a:r>
              <a:rPr lang="zh-CN" altLang="en-US" dirty="0" smtClean="0"/>
              <a:t>的结点删除，使所得的结果链表中所有结点的值均不相同。 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zh-CN" altLang="en-US" dirty="0" smtClean="0"/>
              <a:t>写一算法从一给定的向量</a:t>
            </a:r>
            <a:r>
              <a:rPr lang="en-US" altLang="zh-CN" dirty="0" smtClean="0"/>
              <a:t>A</a:t>
            </a:r>
            <a:r>
              <a:rPr lang="zh-CN" altLang="en-US" dirty="0" smtClean="0"/>
              <a:t>删除值在</a:t>
            </a:r>
            <a:r>
              <a:rPr lang="en-US" altLang="zh-CN" dirty="0" smtClean="0"/>
              <a:t>x</a:t>
            </a:r>
            <a:r>
              <a:rPr lang="zh-CN" altLang="en-US" dirty="0" smtClean="0"/>
              <a:t>到</a:t>
            </a:r>
            <a:r>
              <a:rPr lang="en-US" altLang="zh-CN" dirty="0" smtClean="0"/>
              <a:t>y(</a:t>
            </a:r>
            <a:r>
              <a:rPr lang="en-US" altLang="zh-CN" dirty="0" err="1" smtClean="0"/>
              <a:t>x≤y</a:t>
            </a:r>
            <a:r>
              <a:rPr lang="en-US" altLang="zh-CN" dirty="0" smtClean="0"/>
              <a:t>)</a:t>
            </a:r>
            <a:r>
              <a:rPr lang="zh-CN" altLang="en-US" dirty="0" smtClean="0"/>
              <a:t>之间的所有元素 </a:t>
            </a:r>
            <a:r>
              <a:rPr lang="en-US" altLang="zh-CN" dirty="0" smtClean="0"/>
              <a:t>(</a:t>
            </a:r>
            <a:r>
              <a:rPr lang="zh-CN" altLang="en-US" dirty="0" smtClean="0"/>
              <a:t>注意：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是给定的参数，可以和表中的元素相同，也可以不同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 </a:t>
            </a:r>
          </a:p>
          <a:p>
            <a:pPr marL="514350" indent="-514350">
              <a:buFont typeface="Arial" panose="020B0604020202020204" pitchFamily="34" charset="0"/>
              <a:buAutoNum type="arabicPeriod" startAt="6"/>
            </a:pPr>
            <a:r>
              <a:rPr lang="zh-CN" altLang="en-US" dirty="0" smtClean="0"/>
              <a:t>设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是两个</a:t>
            </a:r>
            <a:r>
              <a:rPr lang="zh-CN" altLang="en-US" b="1" dirty="0" smtClean="0"/>
              <a:t>按元素值递增有序</a:t>
            </a:r>
            <a:r>
              <a:rPr lang="zh-CN" altLang="en-US" dirty="0" smtClean="0"/>
              <a:t>的单链表，写一算法将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归并为</a:t>
            </a:r>
            <a:r>
              <a:rPr lang="zh-CN" altLang="en-US" b="1" dirty="0" smtClean="0"/>
              <a:t>按按元素值递减有序</a:t>
            </a:r>
            <a:r>
              <a:rPr lang="zh-CN" altLang="en-US" dirty="0" smtClean="0"/>
              <a:t>的单链表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，试分析算法的时间复杂度。</a:t>
            </a:r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课外阅读与问题</a:t>
            </a:r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smtClean="0"/>
              <a:t>linked list</a:t>
            </a:r>
            <a:r>
              <a:rPr lang="en-US" altLang="zh-CN" smtClean="0"/>
              <a:t> vs. </a:t>
            </a:r>
            <a:r>
              <a:rPr lang="en-US" altLang="zh-CN" b="1" smtClean="0"/>
              <a:t>dynamic array</a:t>
            </a:r>
          </a:p>
          <a:p>
            <a:pPr lvl="1"/>
            <a:r>
              <a:rPr lang="en-US" altLang="zh-CN" smtClean="0"/>
              <a:t>	</a:t>
            </a:r>
            <a:r>
              <a:rPr lang="en-US" altLang="zh-CN" smtClean="0">
                <a:hlinkClick r:id="rId2"/>
              </a:rPr>
              <a:t>https://en.m.wikipedia.org/wiki/Linked_lists</a:t>
            </a:r>
            <a:endParaRPr lang="en-US" altLang="zh-CN" smtClean="0"/>
          </a:p>
          <a:p>
            <a:pPr lvl="1"/>
            <a:endParaRPr lang="en-US" altLang="zh-CN" smtClean="0"/>
          </a:p>
          <a:p>
            <a:r>
              <a:rPr lang="en-US" altLang="zh-CN" b="1" smtClean="0"/>
              <a:t>Linked list problems</a:t>
            </a:r>
          </a:p>
          <a:p>
            <a:pPr lvl="1"/>
            <a:r>
              <a:rPr lang="en-US" altLang="zh-CN" smtClean="0"/>
              <a:t>	</a:t>
            </a:r>
            <a:r>
              <a:rPr lang="en-US" altLang="zh-CN" smtClean="0">
                <a:hlinkClick r:id="rId3"/>
              </a:rPr>
              <a:t>http://cslibrary.stanford.edu/105/</a:t>
            </a:r>
            <a:endParaRPr lang="en-US" altLang="zh-CN" smtClean="0"/>
          </a:p>
          <a:p>
            <a:pPr lvl="1"/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0600" y="3657600"/>
            <a:ext cx="5734050" cy="1371600"/>
          </a:xfrm>
          <a:prstGeom prst="rect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线性表（数据结构）的存储方式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191500" cy="5419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数据结构，研究数据在</a:t>
            </a:r>
            <a:r>
              <a:rPr lang="zh-CN" altLang="en-US" sz="2400" dirty="0"/>
              <a:t>计算机（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内存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&amp; 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外存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的存储，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包括：</a:t>
            </a:r>
            <a:r>
              <a:rPr lang="zh-CN" altLang="en-US" sz="2400" i="1" dirty="0" smtClean="0">
                <a:solidFill>
                  <a:schemeClr val="accent6"/>
                </a:solidFill>
              </a:rPr>
              <a:t>数据元素的存储 </a:t>
            </a:r>
            <a:r>
              <a:rPr lang="zh-CN" altLang="en-US" sz="2400" dirty="0" smtClean="0"/>
              <a:t>和</a:t>
            </a:r>
            <a:r>
              <a:rPr lang="zh-CN" altLang="en-US" sz="2400" i="1" dirty="0" smtClean="0">
                <a:solidFill>
                  <a:schemeClr val="accent6"/>
                </a:solidFill>
              </a:rPr>
              <a:t>元素之间的关系的表示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数据的</a:t>
            </a:r>
            <a:r>
              <a:rPr lang="zh-CN" altLang="en-US" sz="2400" b="1" dirty="0" smtClean="0"/>
              <a:t>存储（物理）结构：</a:t>
            </a:r>
            <a:r>
              <a:rPr lang="zh-CN" altLang="en-US" sz="2400" dirty="0" smtClean="0"/>
              <a:t>是数据的</a:t>
            </a:r>
            <a:r>
              <a:rPr lang="zh-CN" altLang="en-US" sz="2400" u="sng" dirty="0" smtClean="0"/>
              <a:t>逻辑结构用 计算机程序语言的实现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zh-CN" altLang="en-US" sz="2600" dirty="0" smtClean="0"/>
              <a:t>数据</a:t>
            </a:r>
            <a:r>
              <a:rPr lang="zh-CN" altLang="en-US" sz="2600" dirty="0"/>
              <a:t>的存储</a:t>
            </a:r>
            <a:r>
              <a:rPr lang="zh-CN" altLang="en-US" sz="2600" dirty="0" smtClean="0"/>
              <a:t>结构：</a:t>
            </a:r>
            <a:r>
              <a:rPr lang="zh-CN" altLang="en-US" sz="2600" u="sng" dirty="0" smtClean="0"/>
              <a:t>依赖</a:t>
            </a:r>
            <a:r>
              <a:rPr lang="zh-CN" altLang="en-US" sz="2600" u="sng" dirty="0"/>
              <a:t>于计算机语言</a:t>
            </a:r>
            <a:r>
              <a:rPr lang="zh-CN" altLang="en-US" sz="2600" dirty="0"/>
              <a:t>。</a:t>
            </a:r>
          </a:p>
          <a:p>
            <a:pPr lvl="1" eaLnBrk="1" hangingPunct="1">
              <a:defRPr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chemeClr val="accent6"/>
                </a:solidFill>
              </a:rPr>
              <a:t>顺序</a:t>
            </a:r>
            <a:r>
              <a:rPr lang="zh-CN" altLang="en-US" dirty="0"/>
              <a:t>存储表示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zh-CN" altLang="en-US" dirty="0" smtClean="0">
                <a:solidFill>
                  <a:schemeClr val="accent6"/>
                </a:solidFill>
              </a:rPr>
              <a:t>链式</a:t>
            </a:r>
            <a:r>
              <a:rPr lang="zh-CN" altLang="en-US" dirty="0" smtClean="0"/>
              <a:t>存储</a:t>
            </a:r>
            <a:r>
              <a:rPr lang="zh-CN" altLang="en-US" dirty="0"/>
              <a:t>表示</a:t>
            </a:r>
          </a:p>
          <a:p>
            <a:pPr lvl="1" eaLnBrk="1" hangingPunct="1">
              <a:spcBef>
                <a:spcPts val="1800"/>
              </a:spcBef>
              <a:defRPr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7030A0"/>
                </a:solidFill>
              </a:rPr>
              <a:t>索引</a:t>
            </a:r>
            <a:r>
              <a:rPr lang="zh-CN" altLang="en-US" dirty="0"/>
              <a:t>存储表示</a:t>
            </a:r>
          </a:p>
          <a:p>
            <a:pPr lvl="1" eaLnBrk="1" hangingPunct="1">
              <a:defRPr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7030A0"/>
                </a:solidFill>
              </a:rPr>
              <a:t>散列</a:t>
            </a:r>
            <a:r>
              <a:rPr lang="zh-CN" altLang="en-US" dirty="0"/>
              <a:t>存储</a:t>
            </a:r>
            <a:r>
              <a:rPr lang="zh-CN" altLang="en-US" dirty="0" smtClean="0"/>
              <a:t>表示</a:t>
            </a:r>
            <a:endParaRPr lang="zh-CN" altLang="en-US" sz="2400" dirty="0"/>
          </a:p>
          <a:p>
            <a:pPr eaLnBrk="1" hangingPunct="1">
              <a:defRPr/>
            </a:pPr>
            <a:endParaRPr lang="zh-CN" altLang="en-US" sz="2400" dirty="0"/>
          </a:p>
        </p:txBody>
      </p:sp>
      <p:sp>
        <p:nvSpPr>
          <p:cNvPr id="11269" name="AutoShape 4"/>
          <p:cNvSpPr>
            <a:spLocks/>
          </p:cNvSpPr>
          <p:nvPr/>
        </p:nvSpPr>
        <p:spPr bwMode="auto">
          <a:xfrm>
            <a:off x="3581400" y="3708400"/>
            <a:ext cx="239713" cy="1057275"/>
          </a:xfrm>
          <a:prstGeom prst="rightBrace">
            <a:avLst>
              <a:gd name="adj1" fmla="val 49313"/>
              <a:gd name="adj2" fmla="val 50000"/>
            </a:avLst>
          </a:prstGeom>
          <a:noFill/>
          <a:ln w="2844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70" name="AutoShape 5"/>
          <p:cNvSpPr>
            <a:spLocks/>
          </p:cNvSpPr>
          <p:nvPr/>
        </p:nvSpPr>
        <p:spPr bwMode="auto">
          <a:xfrm>
            <a:off x="3581400" y="5156200"/>
            <a:ext cx="257175" cy="1050925"/>
          </a:xfrm>
          <a:prstGeom prst="rightBrace">
            <a:avLst>
              <a:gd name="adj1" fmla="val 45688"/>
              <a:gd name="adj2" fmla="val 50000"/>
            </a:avLst>
          </a:prstGeom>
          <a:noFill/>
          <a:ln w="28440" cap="sq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3971925" y="3726158"/>
            <a:ext cx="32004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30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主要用于</a:t>
            </a:r>
            <a:r>
              <a:rPr lang="zh-CN" altLang="zh-CN" sz="30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内存</a:t>
            </a:r>
            <a:r>
              <a:rPr lang="zh-CN" altLang="zh-CN" sz="30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的存储表示</a:t>
            </a:r>
          </a:p>
        </p:txBody>
      </p:sp>
      <p:sp>
        <p:nvSpPr>
          <p:cNvPr id="11272" name="Text Box 7"/>
          <p:cNvSpPr txBox="1">
            <a:spLocks noChangeArrowheads="1"/>
          </p:cNvSpPr>
          <p:nvPr/>
        </p:nvSpPr>
        <p:spPr bwMode="auto">
          <a:xfrm>
            <a:off x="3971925" y="5156200"/>
            <a:ext cx="3495675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30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主要用于</a:t>
            </a:r>
            <a:r>
              <a:rPr lang="zh-CN" altLang="zh-CN" sz="30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外存</a:t>
            </a:r>
            <a:r>
              <a:rPr lang="zh-CN" altLang="zh-CN" sz="30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30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</a:t>
            </a:r>
            <a:r>
              <a:rPr lang="en-US" altLang="zh-CN" sz="30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zh-CN" sz="30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的存储表示</a:t>
            </a:r>
          </a:p>
        </p:txBody>
      </p:sp>
      <p:sp>
        <p:nvSpPr>
          <p:cNvPr id="4" name="太阳形 3"/>
          <p:cNvSpPr/>
          <p:nvPr/>
        </p:nvSpPr>
        <p:spPr>
          <a:xfrm>
            <a:off x="6724650" y="3505200"/>
            <a:ext cx="1885950" cy="1165225"/>
          </a:xfrm>
          <a:prstGeom prst="su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FF0000"/>
                </a:solidFill>
              </a:rPr>
              <a:t>主要</a:t>
            </a:r>
          </a:p>
        </p:txBody>
      </p:sp>
      <p:sp>
        <p:nvSpPr>
          <p:cNvPr id="10" name="动作按钮: 第一张 9">
            <a:hlinkClick r:id="rId3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269" grpId="0" animBg="1"/>
      <p:bldP spid="11270" grpId="0" animBg="1"/>
      <p:bldP spid="11271" grpId="0"/>
      <p:bldP spid="11272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086600" cy="487362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2.1. </a:t>
            </a:r>
            <a:r>
              <a:rPr lang="zh-CN" altLang="en-US" dirty="0" smtClean="0"/>
              <a:t>线性表的</a:t>
            </a:r>
            <a:r>
              <a:rPr lang="zh-CN" altLang="en-US" dirty="0" smtClean="0">
                <a:solidFill>
                  <a:srgbClr val="7030A0"/>
                </a:solidFill>
              </a:rPr>
              <a:t>顺序</a:t>
            </a:r>
            <a:r>
              <a:rPr lang="zh-CN" altLang="en-US" dirty="0" smtClean="0"/>
              <a:t>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8200"/>
            <a:ext cx="8191500" cy="54197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400" dirty="0"/>
              <a:t>线性表的</a:t>
            </a:r>
            <a:r>
              <a:rPr lang="zh-CN" altLang="en-US" sz="2400" b="1" dirty="0">
                <a:solidFill>
                  <a:srgbClr val="7030A0"/>
                </a:solidFill>
              </a:rPr>
              <a:t>顺序</a:t>
            </a:r>
            <a:r>
              <a:rPr lang="zh-CN" altLang="en-US" sz="2400" dirty="0"/>
              <a:t>存储结构</a:t>
            </a: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sz="2400" dirty="0"/>
              <a:t>顺序</a:t>
            </a:r>
            <a:r>
              <a:rPr lang="zh-CN" altLang="en-US" sz="2400" dirty="0" smtClean="0"/>
              <a:t>存储：</a:t>
            </a:r>
            <a:r>
              <a:rPr lang="zh-CN" altLang="en-US" sz="2400" dirty="0"/>
              <a:t>把线性表的结点</a:t>
            </a:r>
            <a:r>
              <a:rPr lang="zh-CN" altLang="en-US" sz="2400" u="sng" dirty="0">
                <a:solidFill>
                  <a:schemeClr val="accent6"/>
                </a:solidFill>
              </a:rPr>
              <a:t>按逻辑顺序依次存放</a:t>
            </a:r>
            <a:r>
              <a:rPr lang="zh-CN" altLang="en-US" sz="2400" dirty="0"/>
              <a:t>在</a:t>
            </a:r>
            <a:r>
              <a:rPr lang="zh-CN" altLang="en-US" sz="2400" u="sng" dirty="0">
                <a:solidFill>
                  <a:schemeClr val="accent6"/>
                </a:solidFill>
              </a:rPr>
              <a:t>一组</a:t>
            </a:r>
            <a:r>
              <a:rPr lang="zh-CN" altLang="en-US" sz="2400" b="1" i="1" u="sng" dirty="0">
                <a:solidFill>
                  <a:schemeClr val="accent6"/>
                </a:solidFill>
              </a:rPr>
              <a:t>地址连续的</a:t>
            </a:r>
            <a:r>
              <a:rPr lang="zh-CN" altLang="en-US" sz="2400" u="sng" dirty="0">
                <a:solidFill>
                  <a:schemeClr val="accent6"/>
                </a:solidFill>
              </a:rPr>
              <a:t>存储单元</a:t>
            </a:r>
            <a:r>
              <a:rPr lang="zh-CN" altLang="en-US" sz="2400" dirty="0"/>
              <a:t>里。用这种方法存储的线性表</a:t>
            </a:r>
            <a:r>
              <a:rPr lang="zh-CN" altLang="en-US" sz="2400" dirty="0" smtClean="0"/>
              <a:t>简称“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顺序表</a:t>
            </a:r>
            <a:r>
              <a:rPr lang="zh-CN" altLang="en-US" sz="2400" dirty="0" smtClean="0"/>
              <a:t>”。</a:t>
            </a:r>
            <a:endParaRPr lang="zh-CN" altLang="en-US" sz="2400" dirty="0"/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b="1" dirty="0"/>
              <a:t>顺序</a:t>
            </a:r>
            <a:r>
              <a:rPr lang="zh-CN" altLang="en-US" sz="2400" dirty="0"/>
              <a:t>存储的线性表的</a:t>
            </a:r>
            <a:r>
              <a:rPr lang="zh-CN" altLang="en-US" sz="2400" b="1" dirty="0"/>
              <a:t>特点</a:t>
            </a:r>
            <a:r>
              <a:rPr lang="zh-CN" altLang="en-US" sz="2400" dirty="0"/>
              <a:t>：</a:t>
            </a:r>
          </a:p>
          <a:p>
            <a:pPr marL="914400" lvl="1" indent="-457200" eaLnBrk="1" hangingPunct="1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zh-CN" altLang="en-US" sz="2400" dirty="0" smtClean="0"/>
              <a:t>线性表</a:t>
            </a:r>
            <a:r>
              <a:rPr lang="zh-CN" altLang="en-US" sz="2400" dirty="0"/>
              <a:t>的</a:t>
            </a:r>
            <a:r>
              <a:rPr lang="zh-CN" altLang="en-US" sz="2400" i="1" dirty="0">
                <a:solidFill>
                  <a:schemeClr val="accent6"/>
                </a:solidFill>
              </a:rPr>
              <a:t>逻辑顺序与物理顺序一致</a:t>
            </a:r>
            <a:r>
              <a:rPr lang="en-US" altLang="zh-CN" sz="2400" dirty="0"/>
              <a:t>;</a:t>
            </a:r>
          </a:p>
          <a:p>
            <a:pPr marL="914400" lvl="1" indent="-457200" eaLnBrk="1" hangingPunct="1"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zh-CN" altLang="en-US" sz="2400" dirty="0" smtClean="0"/>
              <a:t>数据</a:t>
            </a:r>
            <a:r>
              <a:rPr lang="zh-CN" altLang="en-US" sz="2400" dirty="0"/>
              <a:t>元素之间的关系是</a:t>
            </a:r>
            <a:r>
              <a:rPr lang="zh-CN" altLang="en-US" sz="2400" i="1" dirty="0">
                <a:solidFill>
                  <a:schemeClr val="accent6"/>
                </a:solidFill>
              </a:rPr>
              <a:t>以元素在计算机内“物理位置相邻”来体现</a:t>
            </a:r>
            <a:r>
              <a:rPr lang="zh-CN" altLang="en-US" sz="2400" dirty="0"/>
              <a:t>。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400" dirty="0" smtClean="0"/>
              <a:t>非空线性表</a:t>
            </a:r>
            <a:r>
              <a:rPr lang="en-US" altLang="zh-CN" sz="2400" dirty="0" smtClean="0"/>
              <a:t>:</a:t>
            </a:r>
            <a:r>
              <a:rPr lang="en-US" altLang="zh-CN" sz="2400" dirty="0"/>
              <a:t>L=</a:t>
            </a:r>
            <a:r>
              <a:rPr lang="en-US" altLang="zh-CN" sz="2400" dirty="0" smtClean="0"/>
              <a:t>(a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 a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,…, a</a:t>
            </a:r>
            <a:r>
              <a:rPr lang="en-US" altLang="zh-CN" sz="2400" baseline="-25000" dirty="0" smtClean="0"/>
              <a:t>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/>
              <a:t>顺序</a:t>
            </a:r>
            <a:r>
              <a:rPr lang="zh-CN" altLang="en-US" sz="2400" dirty="0" smtClean="0"/>
              <a:t>存储，如图</a:t>
            </a:r>
            <a:r>
              <a:rPr lang="en-US" altLang="zh-CN" sz="2400" dirty="0" smtClean="0"/>
              <a:t>: </a:t>
            </a:r>
            <a:endParaRPr lang="zh-CN" altLang="en-US" sz="2400" dirty="0"/>
          </a:p>
          <a:p>
            <a:pPr eaLnBrk="1" hangingPunct="1">
              <a:defRPr/>
            </a:pPr>
            <a:endParaRPr lang="zh-CN" altLang="en-US" sz="2400" dirty="0"/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1495425" y="5191125"/>
            <a:ext cx="7339013" cy="1352550"/>
            <a:chOff x="1824" y="204"/>
            <a:chExt cx="4623" cy="852"/>
          </a:xfrm>
        </p:grpSpPr>
        <p:grpSp>
          <p:nvGrpSpPr>
            <p:cNvPr id="12294" name="Group 4"/>
            <p:cNvGrpSpPr>
              <a:grpSpLocks/>
            </p:cNvGrpSpPr>
            <p:nvPr/>
          </p:nvGrpSpPr>
          <p:grpSpPr bwMode="auto">
            <a:xfrm>
              <a:off x="1824" y="204"/>
              <a:ext cx="2448" cy="852"/>
              <a:chOff x="1824" y="2940"/>
              <a:chExt cx="2448" cy="852"/>
            </a:xfrm>
          </p:grpSpPr>
          <p:grpSp>
            <p:nvGrpSpPr>
              <p:cNvPr id="12296" name="Group 5"/>
              <p:cNvGrpSpPr>
                <a:grpSpLocks/>
              </p:cNvGrpSpPr>
              <p:nvPr/>
            </p:nvGrpSpPr>
            <p:grpSpPr bwMode="auto">
              <a:xfrm>
                <a:off x="1824" y="3360"/>
                <a:ext cx="2448" cy="432"/>
                <a:chOff x="2112" y="3792"/>
                <a:chExt cx="2448" cy="432"/>
              </a:xfrm>
            </p:grpSpPr>
            <p:sp>
              <p:nvSpPr>
                <p:cNvPr id="12301" name="Line 6"/>
                <p:cNvSpPr>
                  <a:spLocks noChangeShapeType="1"/>
                </p:cNvSpPr>
                <p:nvPr/>
              </p:nvSpPr>
              <p:spPr bwMode="auto">
                <a:xfrm>
                  <a:off x="4272" y="3792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2" name="Line 7"/>
                <p:cNvSpPr>
                  <a:spLocks noChangeShapeType="1"/>
                </p:cNvSpPr>
                <p:nvPr/>
              </p:nvSpPr>
              <p:spPr bwMode="auto">
                <a:xfrm>
                  <a:off x="2448" y="3792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3" name="Line 8"/>
                <p:cNvSpPr>
                  <a:spLocks noChangeShapeType="1"/>
                </p:cNvSpPr>
                <p:nvPr/>
              </p:nvSpPr>
              <p:spPr bwMode="auto">
                <a:xfrm>
                  <a:off x="2763" y="3792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4" name="Line 9"/>
                <p:cNvSpPr>
                  <a:spLocks noChangeShapeType="1"/>
                </p:cNvSpPr>
                <p:nvPr/>
              </p:nvSpPr>
              <p:spPr bwMode="auto">
                <a:xfrm>
                  <a:off x="3078" y="3792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5" name="Line 10"/>
                <p:cNvSpPr>
                  <a:spLocks noChangeShapeType="1"/>
                </p:cNvSpPr>
                <p:nvPr/>
              </p:nvSpPr>
              <p:spPr bwMode="auto">
                <a:xfrm>
                  <a:off x="3345" y="3792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6" name="Line 11"/>
                <p:cNvSpPr>
                  <a:spLocks noChangeShapeType="1"/>
                </p:cNvSpPr>
                <p:nvPr/>
              </p:nvSpPr>
              <p:spPr bwMode="auto">
                <a:xfrm>
                  <a:off x="3648" y="3792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7" name="Line 12"/>
                <p:cNvSpPr>
                  <a:spLocks noChangeShapeType="1"/>
                </p:cNvSpPr>
                <p:nvPr/>
              </p:nvSpPr>
              <p:spPr bwMode="auto">
                <a:xfrm>
                  <a:off x="3957" y="3792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08" name="Rectangle 13"/>
                <p:cNvSpPr>
                  <a:spLocks noChangeArrowheads="1"/>
                </p:cNvSpPr>
                <p:nvPr/>
              </p:nvSpPr>
              <p:spPr bwMode="auto">
                <a:xfrm>
                  <a:off x="2112" y="3792"/>
                  <a:ext cx="2448" cy="4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  a</a:t>
                  </a:r>
                  <a:r>
                    <a:rPr kumimoji="1"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  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  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 </a:t>
                  </a:r>
                  <a:r>
                    <a:rPr kumimoji="1" lang="en-US" altLang="zh-CN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r>
                    <a:rPr kumimoji="1" lang="en-US" altLang="zh-CN" baseline="-25000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r>
                    <a:rPr kumimoji="1"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…   a</a:t>
                  </a:r>
                  <a:r>
                    <a:rPr kumimoji="1" lang="en-US" altLang="zh-CN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   </a:t>
                  </a:r>
                  <a:r>
                    <a:rPr kumimoji="1"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…</a:t>
                  </a:r>
                </a:p>
              </p:txBody>
            </p:sp>
          </p:grpSp>
          <p:sp>
            <p:nvSpPr>
              <p:cNvPr id="12297" name="Rectangle 14"/>
              <p:cNvSpPr>
                <a:spLocks noChangeArrowheads="1"/>
              </p:cNvSpPr>
              <p:nvPr/>
            </p:nvSpPr>
            <p:spPr bwMode="auto">
              <a:xfrm>
                <a:off x="2016" y="2940"/>
                <a:ext cx="589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Loc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(a</a:t>
                </a:r>
                <a:r>
                  <a:rPr kumimoji="1" lang="en-US" altLang="zh-CN" sz="2400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</a:p>
            </p:txBody>
          </p:sp>
          <p:sp>
            <p:nvSpPr>
              <p:cNvPr id="12298" name="Line 15"/>
              <p:cNvSpPr>
                <a:spLocks noChangeShapeType="1"/>
              </p:cNvSpPr>
              <p:nvPr/>
            </p:nvSpPr>
            <p:spPr bwMode="auto">
              <a:xfrm>
                <a:off x="2304" y="321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9" name="Rectangle 16"/>
              <p:cNvSpPr>
                <a:spLocks noChangeArrowheads="1"/>
              </p:cNvSpPr>
              <p:nvPr/>
            </p:nvSpPr>
            <p:spPr bwMode="auto">
              <a:xfrm>
                <a:off x="2736" y="2940"/>
                <a:ext cx="1165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 dirty="0" err="1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Loc</a:t>
                </a:r>
                <a:r>
                  <a:rPr kumimoji="1"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(a</a:t>
                </a:r>
                <a:r>
                  <a:rPr kumimoji="1" lang="en-US" altLang="zh-CN" sz="2400" baseline="-250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)+</a:t>
                </a:r>
                <a:r>
                  <a:rPr kumimoji="1" lang="en-US" altLang="zh-CN" sz="2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i-1)*</a:t>
                </a:r>
                <a:r>
                  <a:rPr kumimoji="1" lang="en-US" altLang="zh-CN" sz="24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r>
                  <a:rPr kumimoji="1"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12300" name="Line 17"/>
              <p:cNvSpPr>
                <a:spLocks noChangeShapeType="1"/>
              </p:cNvSpPr>
              <p:nvPr/>
            </p:nvSpPr>
            <p:spPr bwMode="auto">
              <a:xfrm>
                <a:off x="3195" y="3216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Rectangle 18"/>
            <p:cNvSpPr>
              <a:spLocks noChangeArrowheads="1"/>
            </p:cNvSpPr>
            <p:nvPr/>
          </p:nvSpPr>
          <p:spPr bwMode="auto">
            <a:xfrm>
              <a:off x="4368" y="686"/>
              <a:ext cx="2079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 anchor="ctr"/>
            <a:lstStyle/>
            <a:p>
              <a:pPr algn="ctr" eaLnBrk="1" hangingPunct="1">
                <a:defRPr/>
              </a:pPr>
              <a:r>
                <a:rPr lang="zh-CN" altLang="en-US" sz="2000" b="1" dirty="0">
                  <a:latin typeface="Arial" charset="0"/>
                </a:rPr>
                <a:t>图</a:t>
              </a:r>
              <a:r>
                <a:rPr lang="en-US" altLang="zh-CN" sz="20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zh-CN" altLang="en-US" sz="2000" b="1" dirty="0"/>
                <a:t>线性表的顺序存储表示</a:t>
              </a:r>
              <a:endParaRPr lang="en-US" altLang="zh-CN" sz="2000" b="1" dirty="0"/>
            </a:p>
            <a:p>
              <a:pPr algn="ctr" eaLnBrk="1" hangingPunct="1">
                <a:defRPr/>
              </a:pPr>
              <a:r>
                <a:rPr lang="en-US" altLang="zh-CN" dirty="0">
                  <a:latin typeface="Arial" charset="0"/>
                </a:rPr>
                <a:t>( 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altLang="zh-CN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Arial" charset="0"/>
                </a:rPr>
                <a:t>表示结点占用的存储单元</a:t>
              </a:r>
              <a:r>
                <a:rPr lang="en-US" altLang="zh-CN" dirty="0">
                  <a:latin typeface="Arial" charset="0"/>
                </a:rPr>
                <a:t>)</a:t>
              </a:r>
              <a:endParaRPr lang="zh-CN" altLang="en-US" dirty="0">
                <a:latin typeface="Arial" charset="0"/>
              </a:endParaRPr>
            </a:p>
          </p:txBody>
        </p:sp>
      </p:grpSp>
      <p:sp>
        <p:nvSpPr>
          <p:cNvPr id="2" name="动作按钮: 开始 1">
            <a:hlinkClick r:id="rId3" action="ppaction://hlinksldjump" highlightClick="1"/>
          </p:cNvPr>
          <p:cNvSpPr/>
          <p:nvPr/>
        </p:nvSpPr>
        <p:spPr>
          <a:xfrm>
            <a:off x="8724900" y="6400800"/>
            <a:ext cx="419100" cy="457200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2.1. </a:t>
            </a:r>
            <a:r>
              <a:rPr lang="zh-CN" altLang="en-US" dirty="0" smtClean="0">
                <a:solidFill>
                  <a:srgbClr val="7030A0"/>
                </a:solidFill>
              </a:rPr>
              <a:t>顺序表</a:t>
            </a:r>
            <a:r>
              <a:rPr lang="zh-CN" altLang="en-US" dirty="0" smtClean="0"/>
              <a:t>类型的‘结构体类型’描述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 在</a:t>
            </a:r>
            <a:r>
              <a:rPr lang="zh-CN" altLang="en-US" sz="2400" dirty="0" smtClean="0"/>
              <a:t>高级语言 </a:t>
            </a:r>
            <a:r>
              <a:rPr lang="en-US" altLang="zh-CN" sz="2400" dirty="0" smtClean="0"/>
              <a:t>(</a:t>
            </a:r>
            <a:r>
              <a:rPr lang="zh-CN" altLang="en-US" sz="2400" dirty="0"/>
              <a:t>如</a:t>
            </a:r>
            <a:r>
              <a:rPr lang="en-US" altLang="zh-CN" sz="2400" dirty="0" smtClean="0"/>
              <a:t>C) </a:t>
            </a:r>
            <a:r>
              <a:rPr lang="zh-CN" altLang="en-US" sz="2400" dirty="0" smtClean="0"/>
              <a:t>环境</a:t>
            </a:r>
            <a:r>
              <a:rPr lang="zh-CN" altLang="en-US" sz="2400" dirty="0"/>
              <a:t>下：数组具有</a:t>
            </a:r>
            <a:r>
              <a:rPr lang="zh-CN" altLang="en-US" sz="2400" dirty="0">
                <a:solidFill>
                  <a:srgbClr val="0070C0"/>
                </a:solidFill>
              </a:rPr>
              <a:t>随机存取</a:t>
            </a:r>
            <a:r>
              <a:rPr lang="zh-CN" altLang="en-US" sz="2400" dirty="0"/>
              <a:t>的特性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因此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数据结构课程中</a:t>
            </a:r>
            <a:r>
              <a:rPr lang="zh-CN" altLang="en-US" sz="2000" dirty="0" smtClean="0">
                <a:solidFill>
                  <a:srgbClr val="FF0000"/>
                </a:solidFill>
              </a:rPr>
              <a:t>一般</a:t>
            </a:r>
            <a:r>
              <a:rPr lang="zh-CN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使用 </a:t>
            </a:r>
            <a:r>
              <a:rPr lang="en-US" altLang="zh-CN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数组</a:t>
            </a:r>
            <a:r>
              <a:rPr lang="en-US" altLang="zh-CN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zh-CN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来</a:t>
            </a:r>
            <a:r>
              <a:rPr lang="zh-CN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描述顺序</a:t>
            </a:r>
            <a:r>
              <a:rPr lang="zh-CN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表</a:t>
            </a:r>
            <a:r>
              <a:rPr lang="en-US" altLang="zh-CN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;</a:t>
            </a: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当然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除了</a:t>
            </a:r>
            <a:r>
              <a:rPr lang="zh-CN" altLang="en-US" sz="2000" u="sng" dirty="0" smtClean="0">
                <a:solidFill>
                  <a:schemeClr val="accent6"/>
                </a:solidFill>
              </a:rPr>
              <a:t>用 </a:t>
            </a:r>
            <a:r>
              <a:rPr lang="en-US" altLang="zh-CN" sz="2000" u="sng" dirty="0" smtClean="0">
                <a:solidFill>
                  <a:schemeClr val="accent6"/>
                </a:solidFill>
              </a:rPr>
              <a:t>’</a:t>
            </a:r>
            <a:r>
              <a:rPr lang="zh-CN" altLang="en-US" sz="2000" u="sng" dirty="0" smtClean="0">
                <a:solidFill>
                  <a:schemeClr val="accent6"/>
                </a:solidFill>
              </a:rPr>
              <a:t>数组</a:t>
            </a:r>
            <a:r>
              <a:rPr lang="en-US" altLang="zh-CN" sz="2000" u="sng" dirty="0" smtClean="0">
                <a:solidFill>
                  <a:schemeClr val="accent6"/>
                </a:solidFill>
              </a:rPr>
              <a:t>’ </a:t>
            </a:r>
            <a:r>
              <a:rPr lang="zh-CN" altLang="en-US" sz="2000" u="sng" dirty="0" smtClean="0">
                <a:solidFill>
                  <a:schemeClr val="accent6"/>
                </a:solidFill>
              </a:rPr>
              <a:t>来存储</a:t>
            </a:r>
            <a:r>
              <a:rPr lang="en-US" altLang="zh-CN" sz="2000" u="sng" dirty="0" smtClean="0">
                <a:solidFill>
                  <a:schemeClr val="accent6"/>
                </a:solidFill>
              </a:rPr>
              <a:t>&lt;</a:t>
            </a:r>
            <a:r>
              <a:rPr lang="zh-CN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线性表</a:t>
            </a:r>
            <a:r>
              <a:rPr lang="zh-CN" altLang="en-US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>
              <a:rPr lang="zh-CN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元素</a:t>
            </a:r>
            <a:r>
              <a:rPr lang="en-US" altLang="zh-CN" sz="2000" u="sng" dirty="0">
                <a:solidFill>
                  <a:schemeClr val="accent6"/>
                </a:solidFill>
              </a:rPr>
              <a:t>&gt;</a:t>
            </a:r>
            <a:r>
              <a:rPr lang="zh-CN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之外，</a:t>
            </a:r>
            <a:r>
              <a:rPr lang="zh-CN" altLang="en-US" sz="2000" u="sng" dirty="0" smtClean="0">
                <a:solidFill>
                  <a:srgbClr val="FF0000"/>
                </a:solidFill>
              </a:rPr>
              <a:t>往往</a:t>
            </a:r>
            <a:r>
              <a:rPr lang="zh-CN" altLang="en-US" sz="2000" u="sng" dirty="0" smtClean="0">
                <a:solidFill>
                  <a:schemeClr val="accent6"/>
                </a:solidFill>
              </a:rPr>
              <a:t>还应保存</a:t>
            </a:r>
            <a:r>
              <a:rPr lang="en-US" altLang="zh-CN" sz="2000" u="sng" dirty="0" smtClean="0">
                <a:solidFill>
                  <a:schemeClr val="accent6"/>
                </a:solidFill>
              </a:rPr>
              <a:t>&lt;</a:t>
            </a:r>
            <a:r>
              <a:rPr lang="zh-CN" altLang="en-US" sz="2000" u="sng" dirty="0" smtClean="0">
                <a:solidFill>
                  <a:schemeClr val="accent6"/>
                </a:solidFill>
              </a:rPr>
              <a:t>线性表</a:t>
            </a:r>
            <a:r>
              <a:rPr lang="zh-CN" altLang="en-US" sz="2000" u="sng" dirty="0">
                <a:solidFill>
                  <a:schemeClr val="accent6"/>
                </a:solidFill>
              </a:rPr>
              <a:t>的长度</a:t>
            </a:r>
            <a:r>
              <a:rPr lang="zh-CN" altLang="en-US" sz="2000" u="sng" dirty="0" smtClean="0">
                <a:solidFill>
                  <a:schemeClr val="accent6"/>
                </a:solidFill>
              </a:rPr>
              <a:t>属性</a:t>
            </a:r>
            <a:r>
              <a:rPr lang="en-US" altLang="zh-CN" sz="2000" u="sng" dirty="0">
                <a:solidFill>
                  <a:schemeClr val="accent6"/>
                </a:solidFill>
              </a:rPr>
              <a:t>&gt;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，所以常用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结构体</a:t>
            </a:r>
            <a:r>
              <a:rPr lang="en-US" altLang="zh-CN" sz="2000" b="1" i="1" dirty="0" err="1" smtClean="0">
                <a:solidFill>
                  <a:srgbClr val="7030A0"/>
                </a:solidFill>
              </a:rPr>
              <a:t>struct</a:t>
            </a:r>
            <a:r>
              <a:rPr lang="zh-CN" altLang="en-US" sz="2000" b="1" i="1" dirty="0" smtClean="0">
                <a:solidFill>
                  <a:srgbClr val="7030A0"/>
                </a:solidFill>
              </a:rPr>
              <a:t>类型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来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定义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’;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动作按钮: 开始 4">
            <a:hlinkClick r:id="rId4" action="ppaction://hlinksldjump" highlightClick="1"/>
          </p:cNvPr>
          <p:cNvSpPr/>
          <p:nvPr/>
        </p:nvSpPr>
        <p:spPr>
          <a:xfrm>
            <a:off x="8724900" y="6400800"/>
            <a:ext cx="419100" cy="457200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7320" name="TextBox11" r:id="rId2" imgW="7915320" imgH="3429000"/>
        </mc:Choice>
        <mc:Fallback>
          <p:control name="TextBox11" r:id="rId2" imgW="7915320" imgH="3429000">
            <p:pic>
              <p:nvPicPr>
                <p:cNvPr id="2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804863" y="3048000"/>
                  <a:ext cx="7920037" cy="3429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自定义 11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0000CC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[T]第x章 标题.pot [兼容模式]" id="{365CCDC3-1F26-4760-928D-5CD55E82115B}" vid="{83572FA6-8871-48D2-B07F-A3E1F5AA906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9064</TotalTime>
  <Words>7146</Words>
  <Application>Microsoft Office PowerPoint</Application>
  <PresentationFormat>全屏显示(4:3)</PresentationFormat>
  <Paragraphs>853</Paragraphs>
  <Slides>64</Slides>
  <Notes>22</Notes>
  <HiddenSlides>2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79" baseType="lpstr">
      <vt:lpstr>Arial Unicode MS</vt:lpstr>
      <vt:lpstr>MingLiU</vt:lpstr>
      <vt:lpstr>等线</vt:lpstr>
      <vt:lpstr>华文行楷</vt:lpstr>
      <vt:lpstr>楷体</vt:lpstr>
      <vt:lpstr>楷体_GB2312</vt:lpstr>
      <vt:lpstr>宋体</vt:lpstr>
      <vt:lpstr>微软雅黑</vt:lpstr>
      <vt:lpstr>Arial</vt:lpstr>
      <vt:lpstr>Symbol</vt:lpstr>
      <vt:lpstr>Times New Roman</vt:lpstr>
      <vt:lpstr>Wingdings</vt:lpstr>
      <vt:lpstr>Wingdings 2</vt:lpstr>
      <vt:lpstr>Default Design</vt:lpstr>
      <vt:lpstr>1_Default Design</vt:lpstr>
      <vt:lpstr>PowerPoint 演示文稿</vt:lpstr>
      <vt:lpstr>PowerPoint 演示文稿</vt:lpstr>
      <vt:lpstr>内 容 提 纲</vt:lpstr>
      <vt:lpstr>1. 线性表(Linear List) </vt:lpstr>
      <vt:lpstr>1. 线性表的特点 </vt:lpstr>
      <vt:lpstr>1. 线性表的结点ai</vt:lpstr>
      <vt:lpstr>2. 线性表（数据结构）的存储方式</vt:lpstr>
      <vt:lpstr>2.1. 线性表的顺序存储</vt:lpstr>
      <vt:lpstr>2.1. 顺序表类型的‘结构体类型’描述</vt:lpstr>
      <vt:lpstr>2.2. 线性表的链式存储</vt:lpstr>
      <vt:lpstr>2.2. 线性链表的‘带指针结构体类型’描述</vt:lpstr>
      <vt:lpstr>2.2. 线性表的链式存储</vt:lpstr>
      <vt:lpstr>2.2. 线性表的链式存储: 示例1</vt:lpstr>
      <vt:lpstr>2.2. 线性表的链式存储: 示例2</vt:lpstr>
      <vt:lpstr>3. 线性表的基本运算</vt:lpstr>
      <vt:lpstr>3. 线性表的抽象数据类型定义</vt:lpstr>
      <vt:lpstr>3.1.线性表基本运算的{顺序表&amp;线性链表}实现</vt:lpstr>
      <vt:lpstr>3.1.线性表基本运算的{顺序表&amp;线性链表}实现</vt:lpstr>
      <vt:lpstr>3.1.线性表基本运算的{顺序表&amp;线性链表}实现</vt:lpstr>
      <vt:lpstr>3.1.线性表基本运算的{顺序表&amp;线性链表}实现</vt:lpstr>
      <vt:lpstr>3.1.线性表基本运算的{顺序表&amp;线性链表}实现</vt:lpstr>
      <vt:lpstr>3.1.线性表基本运算的{顺序表&amp;线性链表}实现</vt:lpstr>
      <vt:lpstr>3.1.线性表基本运算的{顺序表&amp;线性链表}实现</vt:lpstr>
      <vt:lpstr>3.1.线性表基本运算的{顺序表&amp;线性链表}实现</vt:lpstr>
      <vt:lpstr>3.1.线性表基本运算的{顺序表&amp;线性链表}实现</vt:lpstr>
      <vt:lpstr>3.1.线性表基本运算的{顺序表&amp;线性链表}实现</vt:lpstr>
      <vt:lpstr>3.1.线性表基本运算的{顺序表&amp;线性链表}实现</vt:lpstr>
      <vt:lpstr>3.1.线性表基本运算的{顺序表&amp;线性链表}实现</vt:lpstr>
      <vt:lpstr>PowerPoint 演示文稿</vt:lpstr>
      <vt:lpstr>PowerPoint 演示文稿</vt:lpstr>
      <vt:lpstr>PowerPoint 演示文稿</vt:lpstr>
      <vt:lpstr>3.2.线性表基本运算的{顺序表&amp;线性链表}实现</vt:lpstr>
      <vt:lpstr>3.2.线性表基本运算的{顺序表&amp;线性链表}实现</vt:lpstr>
      <vt:lpstr>3.2.线性表基本运算的{顺序表&amp;线性链表}实现</vt:lpstr>
      <vt:lpstr>3.2.线性表基本运算的{顺序表&amp;线性链表}实现</vt:lpstr>
      <vt:lpstr>3.2.线性表基本运算的{顺序表&amp;线性链表}实现</vt:lpstr>
      <vt:lpstr>3.2.线性表基本运算的{顺序表&amp;线性链表}实现</vt:lpstr>
      <vt:lpstr>3.2.线性表基本运算的{顺序表&amp;线性链表}实现</vt:lpstr>
      <vt:lpstr>3.2.线性表基本运算的{顺序表&amp;线性链表}实现</vt:lpstr>
      <vt:lpstr>3.2.线性表基本运算的{顺序表&amp;线性链表}实现</vt:lpstr>
      <vt:lpstr>3.2.线性表基本运算的{顺序表&amp;线性链表}实现</vt:lpstr>
      <vt:lpstr>3.2.线性表基本运算的{顺序表&amp;线性链表}实现</vt:lpstr>
      <vt:lpstr>3.2.线性表基本运算的{顺序表&amp;线性链表}实现</vt:lpstr>
      <vt:lpstr>3.2.线性表基本运算的{顺序表&amp;线性链表}实现</vt:lpstr>
      <vt:lpstr>3.2.线性表基本运算的{顺序表&amp;线性链表}实现</vt:lpstr>
      <vt:lpstr>3.2.线性表基本运算的{顺序表&amp;线性链表}实现</vt:lpstr>
      <vt:lpstr>3.2.线性表基本运算的{顺序表&amp;线性链表}实现</vt:lpstr>
      <vt:lpstr>3.2.线性表基本运算的{顺序表&amp;线性链表}实现</vt:lpstr>
      <vt:lpstr>3.2.线性表基本运算的{顺序表&amp;线性链表}实现</vt:lpstr>
      <vt:lpstr>3.2.线性表基本运算的{顺序表&amp;线性链表}实现</vt:lpstr>
      <vt:lpstr>3.2.线性表基本运算的{顺序表&amp;线性链表}实现</vt:lpstr>
      <vt:lpstr>3.2.线性表基本运算的{顺序表&amp;线性链表}实现</vt:lpstr>
      <vt:lpstr>3.2.线性表基本运算的{顺序表&amp;线性链表}实现</vt:lpstr>
      <vt:lpstr>3.3.线性表基本运算的{顺序表&amp;线性链表}实现</vt:lpstr>
      <vt:lpstr>3.3.线性表基本运算的{顺序表&amp;线性链表}实现</vt:lpstr>
      <vt:lpstr>3.3.线性表基本运算的{顺序表&amp;线性链表}实现</vt:lpstr>
      <vt:lpstr>线性表应用：一元多项式(表示&amp;相加)</vt:lpstr>
      <vt:lpstr>线性表应用：一元多项式(表示&amp;相加)</vt:lpstr>
      <vt:lpstr>线性表应用：一元多项式(表示&amp;相加)</vt:lpstr>
      <vt:lpstr>线性表应用：一元多项式(表示&amp;相加)</vt:lpstr>
      <vt:lpstr>线性表应用：一元多项式(表示&amp;相加)</vt:lpstr>
      <vt:lpstr>习 题</vt:lpstr>
      <vt:lpstr>习题（续）</vt:lpstr>
      <vt:lpstr>课外阅读与问题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JasoneLIN</dc:creator>
  <cp:lastModifiedBy>Jasone Lin</cp:lastModifiedBy>
  <cp:revision>1831</cp:revision>
  <cp:lastPrinted>1601-01-01T00:00:00Z</cp:lastPrinted>
  <dcterms:created xsi:type="dcterms:W3CDTF">1601-01-01T00:00:00Z</dcterms:created>
  <dcterms:modified xsi:type="dcterms:W3CDTF">2022-09-28T04:47:35Z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