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ppt/activeX/activeX10.xml" ContentType="application/vnd.ms-office.activeX+xml"/>
  <Override PartName="/ppt/activeX/activeX11.xml" ContentType="application/vnd.ms-office.activeX+xml"/>
  <Override PartName="/ppt/activeX/activeX12.xml" ContentType="application/vnd.ms-office.activeX+xml"/>
  <Override PartName="/ppt/activeX/activeX13.xml" ContentType="application/vnd.ms-office.activeX+xml"/>
  <Override PartName="/ppt/activeX/activeX14.xml" ContentType="application/vnd.ms-office.activeX+xml"/>
  <Override PartName="/ppt/activeX/activeX15.xml" ContentType="application/vnd.ms-office.activeX+xml"/>
  <Override PartName="/ppt/activeX/activeX16.xml" ContentType="application/vnd.ms-office.activeX+xml"/>
  <Override PartName="/ppt/activeX/activeX17.xml" ContentType="application/vnd.ms-office.activeX+xml"/>
  <Override PartName="/ppt/activeX/activeX18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669" r:id="rId3"/>
  </p:sldMasterIdLst>
  <p:notesMasterIdLst>
    <p:notesMasterId r:id="rId54"/>
  </p:notesMasterIdLst>
  <p:sldIdLst>
    <p:sldId id="260" r:id="rId4"/>
    <p:sldId id="372" r:id="rId5"/>
    <p:sldId id="371" r:id="rId6"/>
    <p:sldId id="373" r:id="rId7"/>
    <p:sldId id="385" r:id="rId8"/>
    <p:sldId id="388" r:id="rId9"/>
    <p:sldId id="390" r:id="rId10"/>
    <p:sldId id="394" r:id="rId11"/>
    <p:sldId id="395" r:id="rId12"/>
    <p:sldId id="450" r:id="rId13"/>
    <p:sldId id="452" r:id="rId14"/>
    <p:sldId id="451" r:id="rId15"/>
    <p:sldId id="453" r:id="rId16"/>
    <p:sldId id="449" r:id="rId17"/>
    <p:sldId id="443" r:id="rId18"/>
    <p:sldId id="444" r:id="rId19"/>
    <p:sldId id="445" r:id="rId20"/>
    <p:sldId id="413" r:id="rId21"/>
    <p:sldId id="414" r:id="rId22"/>
    <p:sldId id="415" r:id="rId23"/>
    <p:sldId id="397" r:id="rId24"/>
    <p:sldId id="400" r:id="rId25"/>
    <p:sldId id="401" r:id="rId26"/>
    <p:sldId id="402" r:id="rId27"/>
    <p:sldId id="416" r:id="rId28"/>
    <p:sldId id="418" r:id="rId29"/>
    <p:sldId id="428" r:id="rId30"/>
    <p:sldId id="417" r:id="rId31"/>
    <p:sldId id="419" r:id="rId32"/>
    <p:sldId id="420" r:id="rId33"/>
    <p:sldId id="422" r:id="rId34"/>
    <p:sldId id="423" r:id="rId35"/>
    <p:sldId id="424" r:id="rId36"/>
    <p:sldId id="434" r:id="rId37"/>
    <p:sldId id="425" r:id="rId38"/>
    <p:sldId id="426" r:id="rId39"/>
    <p:sldId id="436" r:id="rId40"/>
    <p:sldId id="437" r:id="rId41"/>
    <p:sldId id="427" r:id="rId42"/>
    <p:sldId id="421" r:id="rId43"/>
    <p:sldId id="430" r:id="rId44"/>
    <p:sldId id="431" r:id="rId45"/>
    <p:sldId id="432" r:id="rId46"/>
    <p:sldId id="433" r:id="rId47"/>
    <p:sldId id="435" r:id="rId48"/>
    <p:sldId id="438" r:id="rId49"/>
    <p:sldId id="439" r:id="rId50"/>
    <p:sldId id="429" r:id="rId51"/>
    <p:sldId id="387" r:id="rId52"/>
    <p:sldId id="386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FF"/>
    <a:srgbClr val="0000CC"/>
    <a:srgbClr val="0000FF"/>
    <a:srgbClr val="996633"/>
    <a:srgbClr val="FF66CC"/>
    <a:srgbClr val="FF7C80"/>
    <a:srgbClr val="FF9999"/>
    <a:srgbClr val="002080"/>
    <a:srgbClr val="A1E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5320" autoAdjust="0"/>
  </p:normalViewPr>
  <p:slideViewPr>
    <p:cSldViewPr>
      <p:cViewPr varScale="1">
        <p:scale>
          <a:sx n="77" d="100"/>
          <a:sy n="77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10.xml.rels><?xml version="1.0" encoding="UTF-8" standalone="yes"?>
<Relationships xmlns="http://schemas.openxmlformats.org/package/2006/relationships"><Relationship Id="rId1" Type="http://schemas.microsoft.com/office/2006/relationships/activeXControlBinary" Target="activeX10.bin"/></Relationships>
</file>

<file path=ppt/activeX/_rels/activeX11.xml.rels><?xml version="1.0" encoding="UTF-8" standalone="yes"?>
<Relationships xmlns="http://schemas.openxmlformats.org/package/2006/relationships"><Relationship Id="rId1" Type="http://schemas.microsoft.com/office/2006/relationships/activeXControlBinary" Target="activeX11.bin"/></Relationships>
</file>

<file path=ppt/activeX/_rels/activeX12.xml.rels><?xml version="1.0" encoding="UTF-8" standalone="yes"?>
<Relationships xmlns="http://schemas.openxmlformats.org/package/2006/relationships"><Relationship Id="rId1" Type="http://schemas.microsoft.com/office/2006/relationships/activeXControlBinary" Target="activeX12.bin"/></Relationships>
</file>

<file path=ppt/activeX/_rels/activeX13.xml.rels><?xml version="1.0" encoding="UTF-8" standalone="yes"?>
<Relationships xmlns="http://schemas.openxmlformats.org/package/2006/relationships"><Relationship Id="rId1" Type="http://schemas.microsoft.com/office/2006/relationships/activeXControlBinary" Target="activeX13.bin"/></Relationships>
</file>

<file path=ppt/activeX/_rels/activeX14.xml.rels><?xml version="1.0" encoding="UTF-8" standalone="yes"?>
<Relationships xmlns="http://schemas.openxmlformats.org/package/2006/relationships"><Relationship Id="rId1" Type="http://schemas.microsoft.com/office/2006/relationships/activeXControlBinary" Target="activeX14.bin"/></Relationships>
</file>

<file path=ppt/activeX/_rels/activeX15.xml.rels><?xml version="1.0" encoding="UTF-8" standalone="yes"?>
<Relationships xmlns="http://schemas.openxmlformats.org/package/2006/relationships"><Relationship Id="rId1" Type="http://schemas.microsoft.com/office/2006/relationships/activeXControlBinary" Target="activeX15.bin"/></Relationships>
</file>

<file path=ppt/activeX/_rels/activeX16.xml.rels><?xml version="1.0" encoding="UTF-8" standalone="yes"?>
<Relationships xmlns="http://schemas.openxmlformats.org/package/2006/relationships"><Relationship Id="rId1" Type="http://schemas.microsoft.com/office/2006/relationships/activeXControlBinary" Target="activeX16.bin"/></Relationships>
</file>

<file path=ppt/activeX/_rels/activeX17.xml.rels><?xml version="1.0" encoding="UTF-8" standalone="yes"?>
<Relationships xmlns="http://schemas.openxmlformats.org/package/2006/relationships"><Relationship Id="rId1" Type="http://schemas.microsoft.com/office/2006/relationships/activeXControlBinary" Target="activeX17.bin"/></Relationships>
</file>

<file path=ppt/activeX/_rels/activeX18.xml.rels><?xml version="1.0" encoding="UTF-8" standalone="yes"?>
<Relationships xmlns="http://schemas.openxmlformats.org/package/2006/relationships"><Relationship Id="rId1" Type="http://schemas.microsoft.com/office/2006/relationships/activeXControlBinary" Target="activeX18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0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1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25BCD3F-ED9C-4816-95E0-2DFE8EB23896}" type="datetimeFigureOut">
              <a:rPr lang="zh-CN" altLang="en-US"/>
              <a:pPr>
                <a:defRPr/>
              </a:pPr>
              <a:t>2023/9/20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8B44D91-B107-4913-A956-0E9C80D3B5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3469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44D91-B107-4913-A956-0E9C80D3B54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89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）顺序表，在</a:t>
            </a:r>
            <a:r>
              <a:rPr lang="en-US" altLang="zh-CN" dirty="0" smtClean="0"/>
              <a:t>【</a:t>
            </a:r>
            <a:r>
              <a:rPr lang="zh-CN" altLang="en-US" dirty="0" smtClean="0"/>
              <a:t>数组 起始位置</a:t>
            </a:r>
            <a:r>
              <a:rPr lang="en-US" altLang="zh-CN" dirty="0" smtClean="0"/>
              <a:t>】</a:t>
            </a:r>
            <a:r>
              <a:rPr lang="zh-CN" altLang="en-US" dirty="0" smtClean="0"/>
              <a:t>插入，相对来说较为麻烦，可能发生大量的元素移动！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）链表，在链尾插入容易实现（保存尾指针，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的时间复杂度），但删除时要遍历整个链表（获取待删除结点的前一个结点，更改其</a:t>
            </a:r>
            <a:r>
              <a:rPr lang="en-US" altLang="zh-CN" dirty="0" smtClean="0"/>
              <a:t>next</a:t>
            </a:r>
            <a:r>
              <a:rPr lang="zh-CN" altLang="en-US" dirty="0" smtClean="0"/>
              <a:t>指针域，使之指向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，因而时间复杂度为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）。而在链头进行插入和删除</a:t>
            </a:r>
            <a:r>
              <a:rPr lang="zh-CN" altLang="en-US" baseline="0" dirty="0" smtClean="0"/>
              <a:t>，都较为容易实现，时间复杂度都为</a:t>
            </a:r>
            <a:r>
              <a:rPr lang="en-US" altLang="zh-CN" baseline="0" dirty="0" smtClean="0"/>
              <a:t>O(1)</a:t>
            </a:r>
            <a:r>
              <a:rPr lang="zh-CN" altLang="en-US" baseline="0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44D91-B107-4913-A956-0E9C80D3B54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42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44D91-B107-4913-A956-0E9C80D3B544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712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静态顺序栈</a:t>
            </a:r>
            <a:r>
              <a:rPr lang="en-US" altLang="zh-CN" sz="1200" dirty="0" smtClean="0"/>
              <a:t>: </a:t>
            </a:r>
            <a:r>
              <a:rPr lang="zh-CN" altLang="en-US" sz="1200" dirty="0" smtClean="0"/>
              <a:t>实现简单</a:t>
            </a:r>
            <a:endParaRPr lang="en-US" altLang="zh-CN" sz="1200" dirty="0" smtClean="0"/>
          </a:p>
          <a:p>
            <a:r>
              <a:rPr lang="zh-CN" altLang="en-US" sz="1200" dirty="0" smtClean="0"/>
              <a:t>动态顺序栈</a:t>
            </a:r>
            <a:r>
              <a:rPr lang="en-US" altLang="zh-CN" sz="1200" dirty="0" smtClean="0"/>
              <a:t>:</a:t>
            </a:r>
            <a:r>
              <a:rPr lang="zh-CN" altLang="en-US" sz="1200" i="1" dirty="0" smtClean="0"/>
              <a:t>实现稍为复杂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B44D91-B107-4913-A956-0E9C80D3B54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79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26B69E3F-F78C-4BB9-B981-470AD12B69D3}" type="slidenum">
              <a:rPr lang="zh-CN" altLang="en-US" sz="1200" smtClean="0"/>
              <a:pPr/>
              <a:t>15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00204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85901-D009-4A87-9E67-86BDA1580D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40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F825D-00D7-4205-9AF8-B0AEEEDDD6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22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57200"/>
            <a:ext cx="20478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912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599F6-03A0-4029-9101-3FF01F1DE0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467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CCE82-557F-455B-A913-2516E5222A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183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37ECC-79AD-424B-A2C0-7988010678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337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44284-42CE-41C6-9F97-28740B3E7F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098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704831-C5A1-460E-82DA-36131A70C9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913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AC61F-A2B1-49AD-BE7B-BBB5A346A6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423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4BDF3-4BA6-4546-B0B5-E24C97C034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41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7F7AF-62A4-4B0D-A949-FF2057BAF0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67652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9B360-7224-4E41-8DC0-539125DC69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011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95649-350F-47BB-80E2-6A9CE0E649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2183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C0F07-5118-4BBF-B56A-694E301B7E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744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9712B-989F-4FB1-807E-4FF3439DF3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934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A8E37D-7584-4E34-906F-D7A36C13C5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9823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FE77F-3C91-495C-B36E-7186D06F9A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9090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76A9C-3F9A-470B-9678-A3DB69CB4B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85878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8EDFD9-5BAD-4D7C-A03C-726193A633D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1686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67D7A-87E4-4B6D-9931-1D974EE0B7F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0569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0265A-5D75-4137-BBBC-210AA4266E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136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E8978F-EF1E-4A54-9201-BB5B10C873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021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3BA17D-FE39-4FA6-AF2F-C1A63665B0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43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8E202-EE3C-4535-BBE6-E34434B08C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7730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5A7B4-340D-4CFE-A36D-30780F11E3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255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CC6CE6-E57F-419B-9957-142523646E0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07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4717F02-4066-47C6-BBC5-796AA046BA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AEC39ECB-77F5-44D9-A57A-8E546C306C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F9C15249-88CB-4FB6-A311-4C317D217E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2.wmf"/><Relationship Id="rId4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6.wmf"/><Relationship Id="rId4" Type="http://schemas.openxmlformats.org/officeDocument/2006/relationships/slide" Target="slid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10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11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1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slide" Target="slide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3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1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7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1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17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0.w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wmf"/><Relationship Id="rId18" Type="http://schemas.openxmlformats.org/officeDocument/2006/relationships/image" Target="../media/image58.wmf"/><Relationship Id="rId26" Type="http://schemas.openxmlformats.org/officeDocument/2006/relationships/image" Target="../media/image66.wmf"/><Relationship Id="rId39" Type="http://schemas.openxmlformats.org/officeDocument/2006/relationships/image" Target="../media/image79.wmf"/><Relationship Id="rId21" Type="http://schemas.openxmlformats.org/officeDocument/2006/relationships/image" Target="../media/image61.wmf"/><Relationship Id="rId34" Type="http://schemas.openxmlformats.org/officeDocument/2006/relationships/image" Target="../media/image74.wmf"/><Relationship Id="rId42" Type="http://schemas.openxmlformats.org/officeDocument/2006/relationships/image" Target="../media/image82.wmf"/><Relationship Id="rId47" Type="http://schemas.openxmlformats.org/officeDocument/2006/relationships/image" Target="../media/image87.wmf"/><Relationship Id="rId50" Type="http://schemas.openxmlformats.org/officeDocument/2006/relationships/image" Target="../media/image90.wmf"/><Relationship Id="rId55" Type="http://schemas.openxmlformats.org/officeDocument/2006/relationships/image" Target="../media/image95.wmf"/><Relationship Id="rId7" Type="http://schemas.openxmlformats.org/officeDocument/2006/relationships/image" Target="../media/image47.wmf"/><Relationship Id="rId2" Type="http://schemas.openxmlformats.org/officeDocument/2006/relationships/image" Target="../media/image42.wmf"/><Relationship Id="rId16" Type="http://schemas.openxmlformats.org/officeDocument/2006/relationships/image" Target="../media/image56.wmf"/><Relationship Id="rId29" Type="http://schemas.openxmlformats.org/officeDocument/2006/relationships/image" Target="../media/image69.wmf"/><Relationship Id="rId11" Type="http://schemas.openxmlformats.org/officeDocument/2006/relationships/image" Target="../media/image51.wmf"/><Relationship Id="rId24" Type="http://schemas.openxmlformats.org/officeDocument/2006/relationships/image" Target="../media/image64.wmf"/><Relationship Id="rId32" Type="http://schemas.openxmlformats.org/officeDocument/2006/relationships/image" Target="../media/image72.wmf"/><Relationship Id="rId37" Type="http://schemas.openxmlformats.org/officeDocument/2006/relationships/image" Target="../media/image77.wmf"/><Relationship Id="rId40" Type="http://schemas.openxmlformats.org/officeDocument/2006/relationships/image" Target="../media/image80.wmf"/><Relationship Id="rId45" Type="http://schemas.openxmlformats.org/officeDocument/2006/relationships/image" Target="../media/image85.wmf"/><Relationship Id="rId53" Type="http://schemas.openxmlformats.org/officeDocument/2006/relationships/image" Target="../media/image93.wmf"/><Relationship Id="rId58" Type="http://schemas.openxmlformats.org/officeDocument/2006/relationships/image" Target="../media/image98.wmf"/><Relationship Id="rId5" Type="http://schemas.openxmlformats.org/officeDocument/2006/relationships/image" Target="../media/image45.wmf"/><Relationship Id="rId19" Type="http://schemas.openxmlformats.org/officeDocument/2006/relationships/image" Target="../media/image59.wmf"/><Relationship Id="rId4" Type="http://schemas.openxmlformats.org/officeDocument/2006/relationships/image" Target="../media/image44.wmf"/><Relationship Id="rId9" Type="http://schemas.openxmlformats.org/officeDocument/2006/relationships/image" Target="../media/image49.wmf"/><Relationship Id="rId14" Type="http://schemas.openxmlformats.org/officeDocument/2006/relationships/image" Target="../media/image54.wmf"/><Relationship Id="rId22" Type="http://schemas.openxmlformats.org/officeDocument/2006/relationships/image" Target="../media/image62.wmf"/><Relationship Id="rId27" Type="http://schemas.openxmlformats.org/officeDocument/2006/relationships/image" Target="../media/image67.wmf"/><Relationship Id="rId30" Type="http://schemas.openxmlformats.org/officeDocument/2006/relationships/image" Target="../media/image70.wmf"/><Relationship Id="rId35" Type="http://schemas.openxmlformats.org/officeDocument/2006/relationships/image" Target="../media/image75.wmf"/><Relationship Id="rId43" Type="http://schemas.openxmlformats.org/officeDocument/2006/relationships/image" Target="../media/image83.wmf"/><Relationship Id="rId48" Type="http://schemas.openxmlformats.org/officeDocument/2006/relationships/image" Target="../media/image88.wmf"/><Relationship Id="rId56" Type="http://schemas.openxmlformats.org/officeDocument/2006/relationships/image" Target="../media/image96.wmf"/><Relationship Id="rId8" Type="http://schemas.openxmlformats.org/officeDocument/2006/relationships/image" Target="../media/image48.wmf"/><Relationship Id="rId51" Type="http://schemas.openxmlformats.org/officeDocument/2006/relationships/image" Target="../media/image91.wmf"/><Relationship Id="rId3" Type="http://schemas.openxmlformats.org/officeDocument/2006/relationships/image" Target="../media/image43.wmf"/><Relationship Id="rId12" Type="http://schemas.openxmlformats.org/officeDocument/2006/relationships/image" Target="../media/image52.wmf"/><Relationship Id="rId17" Type="http://schemas.openxmlformats.org/officeDocument/2006/relationships/image" Target="../media/image57.wmf"/><Relationship Id="rId25" Type="http://schemas.openxmlformats.org/officeDocument/2006/relationships/image" Target="../media/image65.wmf"/><Relationship Id="rId33" Type="http://schemas.openxmlformats.org/officeDocument/2006/relationships/image" Target="../media/image73.wmf"/><Relationship Id="rId38" Type="http://schemas.openxmlformats.org/officeDocument/2006/relationships/image" Target="../media/image78.wmf"/><Relationship Id="rId46" Type="http://schemas.openxmlformats.org/officeDocument/2006/relationships/image" Target="../media/image86.wmf"/><Relationship Id="rId59" Type="http://schemas.openxmlformats.org/officeDocument/2006/relationships/image" Target="../media/image99.wmf"/><Relationship Id="rId20" Type="http://schemas.openxmlformats.org/officeDocument/2006/relationships/image" Target="../media/image60.wmf"/><Relationship Id="rId41" Type="http://schemas.openxmlformats.org/officeDocument/2006/relationships/image" Target="../media/image81.wmf"/><Relationship Id="rId54" Type="http://schemas.openxmlformats.org/officeDocument/2006/relationships/image" Target="../media/image94.wmf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6.wmf"/><Relationship Id="rId15" Type="http://schemas.openxmlformats.org/officeDocument/2006/relationships/image" Target="../media/image55.wmf"/><Relationship Id="rId23" Type="http://schemas.openxmlformats.org/officeDocument/2006/relationships/image" Target="../media/image63.wmf"/><Relationship Id="rId28" Type="http://schemas.openxmlformats.org/officeDocument/2006/relationships/image" Target="../media/image68.wmf"/><Relationship Id="rId36" Type="http://schemas.openxmlformats.org/officeDocument/2006/relationships/image" Target="../media/image76.wmf"/><Relationship Id="rId49" Type="http://schemas.openxmlformats.org/officeDocument/2006/relationships/image" Target="../media/image89.wmf"/><Relationship Id="rId57" Type="http://schemas.openxmlformats.org/officeDocument/2006/relationships/image" Target="../media/image97.wmf"/><Relationship Id="rId10" Type="http://schemas.openxmlformats.org/officeDocument/2006/relationships/image" Target="../media/image50.wmf"/><Relationship Id="rId31" Type="http://schemas.openxmlformats.org/officeDocument/2006/relationships/image" Target="../media/image71.wmf"/><Relationship Id="rId44" Type="http://schemas.openxmlformats.org/officeDocument/2006/relationships/image" Target="../media/image84.wmf"/><Relationship Id="rId52" Type="http://schemas.openxmlformats.org/officeDocument/2006/relationships/image" Target="../media/image92.wmf"/><Relationship Id="rId60" Type="http://schemas.openxmlformats.org/officeDocument/2006/relationships/image" Target="../media/image10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control" Target="../activeX/activeX18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10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0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8.xml"/><Relationship Id="rId7" Type="http://schemas.openxmlformats.org/officeDocument/2006/relationships/slide" Target="slide9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0.xml"/><Relationship Id="rId6" Type="http://schemas.openxmlformats.org/officeDocument/2006/relationships/slide" Target="slide29.xml"/><Relationship Id="rId11" Type="http://schemas.openxmlformats.org/officeDocument/2006/relationships/slide" Target="slide49.xml"/><Relationship Id="rId5" Type="http://schemas.openxmlformats.org/officeDocument/2006/relationships/slide" Target="slide16.xml"/><Relationship Id="rId10" Type="http://schemas.openxmlformats.org/officeDocument/2006/relationships/slide" Target="slide25.xml"/><Relationship Id="rId4" Type="http://schemas.openxmlformats.org/officeDocument/2006/relationships/slide" Target="slide3.xml"/><Relationship Id="rId9" Type="http://schemas.openxmlformats.org/officeDocument/2006/relationships/slide" Target="slide1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wuyuegb2312/p/3273337.html" TargetMode="External"/><Relationship Id="rId2" Type="http://schemas.openxmlformats.org/officeDocument/2006/relationships/hyperlink" Target="http://blog.csdn.net/keminlau/article/details/4164414" TargetMode="Externa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://www.matrix67.com/blog/archives/74" TargetMode="External"/><Relationship Id="rId4" Type="http://schemas.openxmlformats.org/officeDocument/2006/relationships/hyperlink" Target="https://en.wikipedia.org/wiki/Eight_queens_puzz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gray">
          <a:xfrm>
            <a:off x="609600" y="685800"/>
            <a:ext cx="7993063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rgbClr val="000066"/>
                </a:solidFill>
                <a:latin typeface="微软雅黑" panose="020B0503020204020204" pitchFamily="34" charset="-122"/>
              </a:rPr>
              <a:t>第三章  栈 </a:t>
            </a:r>
            <a:r>
              <a:rPr lang="en-US" altLang="zh-CN" sz="3200" dirty="0">
                <a:solidFill>
                  <a:srgbClr val="000066"/>
                </a:solidFill>
                <a:latin typeface="微软雅黑" panose="020B0503020204020204" pitchFamily="34" charset="-122"/>
              </a:rPr>
              <a:t>(Stack)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752600" y="6412468"/>
            <a:ext cx="701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altLang="zh-CN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College of Computer </a:t>
            </a:r>
            <a:r>
              <a:rPr lang="en-US" altLang="zh-CN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&amp; Information </a:t>
            </a:r>
            <a:r>
              <a:rPr lang="en-US" altLang="zh-CN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Sciences, </a:t>
            </a:r>
            <a:r>
              <a:rPr lang="en-US" altLang="zh-CN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FAFU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87769"/>
            <a:ext cx="8735964" cy="40796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</a:t>
            </a:r>
            <a:r>
              <a:rPr lang="zh-CN" altLang="en-US" dirty="0" smtClean="0"/>
              <a:t>栈的</a:t>
            </a:r>
            <a:r>
              <a:rPr lang="zh-CN" altLang="en-US" dirty="0" smtClean="0">
                <a:solidFill>
                  <a:srgbClr val="7030A0"/>
                </a:solidFill>
              </a:rPr>
              <a:t>顺序存储</a:t>
            </a:r>
            <a:r>
              <a:rPr lang="zh-CN" altLang="en-US" dirty="0" smtClean="0"/>
              <a:t>表示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2/6</a:t>
            </a:r>
            <a:r>
              <a:rPr lang="zh-CN" altLang="en-US" sz="2000" dirty="0" smtClean="0"/>
              <a:t>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81075"/>
            <a:ext cx="6460146" cy="5419725"/>
          </a:xfrm>
        </p:spPr>
        <p:txBody>
          <a:bodyPr/>
          <a:lstStyle/>
          <a:p>
            <a:pPr>
              <a:spcBef>
                <a:spcPts val="900"/>
              </a:spcBef>
              <a:defRPr/>
            </a:pPr>
            <a:r>
              <a:rPr lang="zh-CN" altLang="en-US" sz="2400" dirty="0" smtClean="0"/>
              <a:t>基于数组</a:t>
            </a:r>
            <a:r>
              <a:rPr lang="en-US" altLang="zh-CN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sz="2400" dirty="0" smtClean="0"/>
              <a:t>[</a:t>
            </a:r>
            <a:r>
              <a:rPr lang="en-US" altLang="zh-CN" sz="2400" dirty="0" smtClean="0">
                <a:solidFill>
                  <a:srgbClr val="7030A0"/>
                </a:solidFill>
              </a:rPr>
              <a:t>0..</a:t>
            </a:r>
            <a:r>
              <a:rPr lang="en-US" altLang="zh-CN" sz="2400" i="1" dirty="0" smtClean="0">
                <a:solidFill>
                  <a:srgbClr val="7030A0"/>
                </a:solidFill>
              </a:rPr>
              <a:t>n</a:t>
            </a:r>
            <a:r>
              <a:rPr lang="en-US" altLang="zh-CN" sz="2400" dirty="0" smtClean="0">
                <a:solidFill>
                  <a:srgbClr val="7030A0"/>
                </a:solidFill>
              </a:rPr>
              <a:t>-1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的顺序栈，如何判断是</a:t>
            </a:r>
            <a:r>
              <a:rPr lang="zh-CN" altLang="en-US" sz="2400" dirty="0" smtClean="0">
                <a:solidFill>
                  <a:srgbClr val="0000FF"/>
                </a:solidFill>
              </a:rPr>
              <a:t>空</a:t>
            </a:r>
            <a:r>
              <a:rPr lang="zh-CN" altLang="en-US" sz="2400" dirty="0" smtClean="0"/>
              <a:t>？还是</a:t>
            </a:r>
            <a:r>
              <a:rPr lang="zh-CN" altLang="en-US" sz="2400" dirty="0" smtClean="0">
                <a:solidFill>
                  <a:srgbClr val="FF0000"/>
                </a:solidFill>
              </a:rPr>
              <a:t>满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lvl="1">
              <a:spcBef>
                <a:spcPts val="900"/>
              </a:spcBef>
              <a:defRPr/>
            </a:pPr>
            <a:r>
              <a:rPr lang="zh-CN" altLang="en-US" sz="2000" dirty="0" smtClean="0"/>
              <a:t>不同</a:t>
            </a:r>
            <a:r>
              <a:rPr lang="zh-CN" altLang="en-US" sz="2000" dirty="0"/>
              <a:t>的教科书，</a:t>
            </a:r>
            <a:r>
              <a:rPr lang="zh-CN" altLang="en-US" sz="2000" b="1" dirty="0" smtClean="0"/>
              <a:t>定义不一</a:t>
            </a:r>
            <a:r>
              <a:rPr lang="zh-CN" altLang="en-US" sz="2000" dirty="0" smtClean="0"/>
              <a:t>！</a:t>
            </a:r>
            <a:endParaRPr lang="en-US" altLang="zh-CN" sz="2000" dirty="0" smtClean="0"/>
          </a:p>
          <a:p>
            <a:pPr marL="901700" lvl="2">
              <a:spcBef>
                <a:spcPts val="900"/>
              </a:spcBef>
              <a:defRPr/>
            </a:pPr>
            <a:r>
              <a:rPr lang="zh-CN" altLang="en-US" sz="1800" b="1" dirty="0"/>
              <a:t>空</a:t>
            </a:r>
            <a:r>
              <a:rPr lang="zh-CN" altLang="en-US" sz="1800" dirty="0" smtClean="0"/>
              <a:t>：</a:t>
            </a:r>
            <a:r>
              <a:rPr lang="en-US" altLang="zh-CN" sz="1800" i="1" dirty="0">
                <a:solidFill>
                  <a:srgbClr val="FF00FF"/>
                </a:solidFill>
              </a:rPr>
              <a:t> top </a:t>
            </a:r>
            <a:r>
              <a:rPr lang="en-US" altLang="zh-CN" sz="1800" dirty="0" smtClean="0"/>
              <a:t>==</a:t>
            </a:r>
            <a:r>
              <a:rPr lang="en-US" altLang="zh-CN" sz="1800" b="1" i="1" dirty="0" smtClean="0">
                <a:solidFill>
                  <a:srgbClr val="0070C0"/>
                </a:solidFill>
              </a:rPr>
              <a:t>-1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或 </a:t>
            </a:r>
            <a:r>
              <a:rPr lang="en-US" altLang="zh-CN" sz="180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1800" dirty="0" smtClean="0"/>
              <a:t>==</a:t>
            </a:r>
            <a:r>
              <a:rPr lang="en-US" altLang="zh-CN" sz="1800" b="1" i="1" dirty="0">
                <a:solidFill>
                  <a:srgbClr val="0070C0"/>
                </a:solidFill>
              </a:rPr>
              <a:t>0</a:t>
            </a:r>
            <a:r>
              <a:rPr lang="zh-CN" altLang="en-US" sz="1800" dirty="0"/>
              <a:t>；</a:t>
            </a:r>
            <a:r>
              <a:rPr lang="en-US" altLang="zh-CN" sz="1800" dirty="0"/>
              <a:t> </a:t>
            </a:r>
          </a:p>
          <a:p>
            <a:pPr marL="901700" lvl="2">
              <a:spcBef>
                <a:spcPts val="900"/>
              </a:spcBef>
              <a:defRPr/>
            </a:pPr>
            <a:r>
              <a:rPr lang="zh-CN" altLang="en-US" sz="1800" b="1" dirty="0" smtClean="0"/>
              <a:t>满</a:t>
            </a:r>
            <a:r>
              <a:rPr lang="zh-CN" altLang="en-US" sz="1800" dirty="0" smtClean="0"/>
              <a:t>：</a:t>
            </a:r>
            <a:r>
              <a:rPr lang="en-US" altLang="zh-CN" sz="180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1800" dirty="0" smtClean="0"/>
              <a:t>==</a:t>
            </a:r>
            <a:r>
              <a:rPr lang="en-US" altLang="zh-CN" sz="1800" b="1" i="1" dirty="0" smtClean="0">
                <a:solidFill>
                  <a:srgbClr val="0070C0"/>
                </a:solidFill>
              </a:rPr>
              <a:t>n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-1</a:t>
            </a:r>
            <a:r>
              <a:rPr lang="en-US" altLang="zh-CN" sz="1800" dirty="0" smtClean="0"/>
              <a:t>, </a:t>
            </a:r>
            <a:r>
              <a:rPr lang="zh-CN" altLang="en-US" sz="1800" smtClean="0"/>
              <a:t>或</a:t>
            </a:r>
            <a:r>
              <a:rPr lang="en-US" altLang="zh-CN" sz="1800" smtClean="0"/>
              <a:t> </a:t>
            </a:r>
            <a:r>
              <a:rPr lang="en-US" altLang="zh-CN" sz="180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1800" dirty="0" smtClean="0"/>
              <a:t>==</a:t>
            </a:r>
            <a:r>
              <a:rPr lang="en-US" altLang="zh-CN" sz="1800" b="1" i="1" dirty="0" smtClean="0">
                <a:solidFill>
                  <a:srgbClr val="0070C0"/>
                </a:solidFill>
              </a:rPr>
              <a:t>n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lvl="1">
              <a:spcBef>
                <a:spcPts val="900"/>
              </a:spcBef>
              <a:defRPr/>
            </a:pPr>
            <a:r>
              <a:rPr lang="zh-CN" altLang="en-US" sz="2000" b="1" dirty="0" smtClean="0">
                <a:solidFill>
                  <a:schemeClr val="tx1"/>
                </a:solidFill>
              </a:rPr>
              <a:t>主要</a:t>
            </a:r>
            <a:r>
              <a:rPr lang="zh-CN" altLang="en-US" sz="2000" b="1" dirty="0">
                <a:solidFill>
                  <a:schemeClr val="tx1"/>
                </a:solidFill>
              </a:rPr>
              <a:t>起</a:t>
            </a:r>
            <a:r>
              <a:rPr lang="zh-CN" altLang="en-US" sz="2000" b="1" dirty="0" smtClean="0">
                <a:solidFill>
                  <a:schemeClr val="tx1"/>
                </a:solidFill>
              </a:rPr>
              <a:t>因</a:t>
            </a:r>
            <a:r>
              <a:rPr lang="zh-CN" altLang="en-US" sz="2000" dirty="0" smtClean="0"/>
              <a:t>：在于</a:t>
            </a:r>
            <a:r>
              <a:rPr lang="zh-CN" altLang="en-US" sz="2000" b="1" i="1" dirty="0" smtClean="0"/>
              <a:t>栈</a:t>
            </a:r>
            <a:r>
              <a:rPr lang="zh-CN" altLang="en-US" sz="2000" dirty="0" smtClean="0"/>
              <a:t>（主要</a:t>
            </a:r>
            <a:r>
              <a:rPr lang="zh-CN" altLang="en-US" sz="2000" dirty="0"/>
              <a:t>是</a:t>
            </a:r>
            <a:r>
              <a:rPr lang="en-US" altLang="zh-CN" sz="2000" dirty="0"/>
              <a:t>: </a:t>
            </a:r>
            <a:r>
              <a:rPr lang="zh-CN" altLang="en-US" sz="2000" dirty="0"/>
              <a:t>栈顶</a:t>
            </a:r>
            <a:r>
              <a:rPr lang="en-US" altLang="zh-CN" sz="2000" b="1" i="1" dirty="0">
                <a:solidFill>
                  <a:srgbClr val="FF00FF"/>
                </a:solidFill>
              </a:rPr>
              <a:t>top</a:t>
            </a:r>
            <a:r>
              <a:rPr lang="zh-CN" altLang="en-US" sz="2000" dirty="0"/>
              <a:t>和栈底</a:t>
            </a:r>
            <a:r>
              <a:rPr lang="en-US" altLang="zh-CN" sz="2000" b="1" i="1" dirty="0">
                <a:solidFill>
                  <a:srgbClr val="00B050"/>
                </a:solidFill>
              </a:rPr>
              <a:t>bottom</a:t>
            </a:r>
            <a:r>
              <a:rPr lang="zh-CN" altLang="en-US" sz="2000" dirty="0" smtClean="0"/>
              <a:t>指针</a:t>
            </a:r>
            <a:r>
              <a:rPr lang="zh-CN" altLang="en-US" sz="2000" dirty="0"/>
              <a:t>）</a:t>
            </a:r>
            <a:r>
              <a:rPr lang="zh-CN" altLang="en-US" sz="2000" dirty="0" smtClean="0"/>
              <a:t>是</a:t>
            </a:r>
            <a:r>
              <a:rPr lang="zh-CN" altLang="en-US" sz="2000" i="1" u="sng" dirty="0"/>
              <a:t>如何初始化</a:t>
            </a:r>
            <a:r>
              <a:rPr lang="zh-CN" altLang="en-US" sz="2000" dirty="0"/>
              <a:t>的</a:t>
            </a:r>
            <a:r>
              <a:rPr lang="en-US" altLang="zh-CN" sz="2000" dirty="0" smtClean="0"/>
              <a:t>?  </a:t>
            </a:r>
            <a:r>
              <a:rPr lang="zh-CN" altLang="en-US" sz="2000" dirty="0" smtClean="0"/>
              <a:t>常见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1714500" lvl="3" indent="-342900">
              <a:spcBef>
                <a:spcPts val="900"/>
              </a:spcBef>
              <a:buFont typeface="+mj-ea"/>
              <a:buAutoNum type="circleNumDbPlain"/>
              <a:defRPr/>
            </a:pPr>
            <a:r>
              <a:rPr lang="en-US" altLang="zh-CN" sz="160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16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1600" dirty="0" smtClean="0"/>
              <a:t>=</a:t>
            </a:r>
            <a:r>
              <a:rPr lang="en-US" altLang="zh-CN" sz="1600" i="1" dirty="0">
                <a:solidFill>
                  <a:srgbClr val="00B050"/>
                </a:solidFill>
              </a:rPr>
              <a:t> bottom </a:t>
            </a:r>
            <a:r>
              <a:rPr lang="en-US" altLang="zh-CN" sz="1600" dirty="0" smtClean="0"/>
              <a:t>= -1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1714500" lvl="3" indent="-342900">
              <a:spcBef>
                <a:spcPts val="900"/>
              </a:spcBef>
              <a:buFont typeface="+mj-ea"/>
              <a:buAutoNum type="circleNumDbPlain"/>
              <a:defRPr/>
            </a:pPr>
            <a:r>
              <a:rPr lang="en-US" altLang="zh-CN" sz="1600" i="1" dirty="0">
                <a:solidFill>
                  <a:srgbClr val="FF00FF"/>
                </a:solidFill>
              </a:rPr>
              <a:t>top</a:t>
            </a:r>
            <a:r>
              <a:rPr lang="en-US" altLang="zh-CN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dirty="0"/>
              <a:t>=</a:t>
            </a:r>
            <a:r>
              <a:rPr lang="en-US" altLang="zh-CN" sz="1600" i="1" dirty="0">
                <a:solidFill>
                  <a:srgbClr val="00B050"/>
                </a:solidFill>
              </a:rPr>
              <a:t> bottom </a:t>
            </a:r>
            <a:r>
              <a:rPr lang="en-US" altLang="zh-CN" sz="1600" dirty="0"/>
              <a:t>= 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；</a:t>
            </a:r>
            <a:endParaRPr lang="en-US" altLang="zh-CN" sz="1600" dirty="0" smtClean="0"/>
          </a:p>
          <a:p>
            <a:pPr marL="901700" lvl="2">
              <a:spcBef>
                <a:spcPts val="900"/>
              </a:spcBef>
              <a:defRPr/>
            </a:pPr>
            <a:r>
              <a:rPr lang="zh-CN" altLang="en-US" sz="1800" dirty="0" smtClean="0"/>
              <a:t>对于情形①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元素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a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, a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, …, a</a:t>
            </a:r>
            <a:r>
              <a:rPr lang="en-US" altLang="zh-CN" sz="1800" baseline="-25000" dirty="0"/>
              <a:t>n</a:t>
            </a:r>
            <a:r>
              <a:rPr lang="zh-CN" altLang="en-US" sz="1800" dirty="0" smtClean="0"/>
              <a:t>的</a:t>
            </a:r>
            <a:r>
              <a:rPr lang="zh-CN" altLang="en-US" sz="1800" b="1" dirty="0" smtClean="0"/>
              <a:t>次序</a:t>
            </a:r>
            <a:r>
              <a:rPr lang="zh-CN" altLang="en-US" sz="1800" dirty="0" smtClean="0"/>
              <a:t>进栈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分别存在下标</a:t>
            </a:r>
            <a:r>
              <a:rPr lang="en-US" altLang="zh-CN" sz="1800" dirty="0" smtClean="0"/>
              <a:t>0~</a:t>
            </a:r>
            <a:r>
              <a:rPr lang="en-US" altLang="zh-CN" sz="1800" i="1" dirty="0" smtClean="0"/>
              <a:t>n</a:t>
            </a:r>
            <a:r>
              <a:rPr lang="en-US" altLang="zh-CN" sz="1800" dirty="0" smtClean="0"/>
              <a:t>-1</a:t>
            </a:r>
            <a:r>
              <a:rPr lang="zh-CN" altLang="en-US" sz="1800" dirty="0" smtClean="0"/>
              <a:t>处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最终</a:t>
            </a:r>
            <a:r>
              <a:rPr lang="en-US" altLang="zh-CN" sz="1800" i="1" dirty="0" smtClean="0">
                <a:solidFill>
                  <a:srgbClr val="FF00FF"/>
                </a:solidFill>
              </a:rPr>
              <a:t>top</a:t>
            </a:r>
            <a:r>
              <a:rPr lang="zh-CN" altLang="en-US" sz="1800" dirty="0" smtClean="0"/>
              <a:t>指向</a:t>
            </a:r>
            <a:r>
              <a:rPr lang="en-US" altLang="zh-CN" sz="1800" b="1" i="1" dirty="0" smtClean="0">
                <a:solidFill>
                  <a:srgbClr val="0070C0"/>
                </a:solidFill>
              </a:rPr>
              <a:t>n</a:t>
            </a:r>
            <a:r>
              <a:rPr lang="en-US" altLang="zh-CN" sz="1800" b="1" dirty="0" smtClean="0">
                <a:solidFill>
                  <a:srgbClr val="0070C0"/>
                </a:solidFill>
              </a:rPr>
              <a:t>-1</a:t>
            </a:r>
            <a:r>
              <a:rPr lang="en-US" altLang="zh-CN" sz="1800" dirty="0" smtClean="0"/>
              <a:t>(</a:t>
            </a:r>
            <a:r>
              <a:rPr lang="zh-CN" altLang="en-US" sz="1800" dirty="0"/>
              <a:t>栈</a:t>
            </a:r>
            <a:r>
              <a:rPr lang="zh-CN" altLang="en-US" sz="1800" dirty="0" smtClean="0"/>
              <a:t>顶元素</a:t>
            </a:r>
            <a:r>
              <a:rPr lang="en-US" altLang="zh-CN" sz="1800" i="1" dirty="0" smtClean="0"/>
              <a:t>a</a:t>
            </a:r>
            <a:r>
              <a:rPr lang="en-US" altLang="zh-CN" sz="1800" i="1" baseline="-25000" dirty="0" smtClean="0"/>
              <a:t>n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处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栈</a:t>
            </a:r>
            <a:r>
              <a:rPr lang="zh-CN" altLang="en-US" sz="1800" b="1" dirty="0" smtClean="0"/>
              <a:t>满</a:t>
            </a:r>
            <a:r>
              <a:rPr lang="en-US" altLang="zh-CN" sz="1800" dirty="0" smtClean="0"/>
              <a:t>!</a:t>
            </a:r>
          </a:p>
          <a:p>
            <a:pPr marL="901700" lvl="2">
              <a:spcBef>
                <a:spcPts val="900"/>
              </a:spcBef>
              <a:defRPr/>
            </a:pPr>
            <a:r>
              <a:rPr lang="zh-CN" altLang="en-US" sz="1800" dirty="0"/>
              <a:t>对于情形</a:t>
            </a:r>
            <a:r>
              <a:rPr lang="zh-CN" altLang="en-US" sz="1800" dirty="0" smtClean="0"/>
              <a:t>②，情况</a:t>
            </a:r>
            <a:r>
              <a:rPr lang="zh-CN" altLang="en-US" sz="1800" i="1" u="sng" strike="sngStrike" dirty="0" smtClean="0"/>
              <a:t>稍微复杂</a:t>
            </a:r>
            <a:r>
              <a:rPr lang="zh-CN" altLang="en-US" sz="1800" dirty="0" smtClean="0"/>
              <a:t>一些！</a:t>
            </a:r>
            <a:endParaRPr lang="en-US" altLang="zh-CN" sz="1800" dirty="0" smtClean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66" y="1270586"/>
            <a:ext cx="1200000" cy="4685714"/>
          </a:xfrm>
          <a:prstGeom prst="rect">
            <a:avLst/>
          </a:prstGeom>
        </p:spPr>
      </p:pic>
      <p:sp>
        <p:nvSpPr>
          <p:cNvPr id="5" name="右大括号 4"/>
          <p:cNvSpPr/>
          <p:nvPr/>
        </p:nvSpPr>
        <p:spPr>
          <a:xfrm flipH="1">
            <a:off x="6638431" y="1829386"/>
            <a:ext cx="567646" cy="3581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248400" y="2464274"/>
            <a:ext cx="600164" cy="2298065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0" dirty="0" smtClean="0">
                <a:solidFill>
                  <a:srgbClr val="0070C0"/>
                </a:solidFill>
              </a:rPr>
              <a:t>数组的合法</a:t>
            </a:r>
            <a:r>
              <a:rPr lang="en-US" altLang="zh-CN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下标</a:t>
            </a:r>
            <a:r>
              <a:rPr lang="en-US" altLang="zh-CN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800" b="0" dirty="0" smtClean="0">
                <a:solidFill>
                  <a:srgbClr val="0070C0"/>
                </a:solidFill>
              </a:rPr>
              <a:t>范围</a:t>
            </a:r>
            <a:endParaRPr lang="zh-CN" altLang="en-US" sz="1800" b="0" dirty="0">
              <a:solidFill>
                <a:srgbClr val="0070C0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380980" y="4975344"/>
            <a:ext cx="543885" cy="37889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6" idx="1"/>
            <a:endCxn id="14" idx="3"/>
          </p:cNvCxnSpPr>
          <p:nvPr/>
        </p:nvCxnSpPr>
        <p:spPr>
          <a:xfrm flipH="1" flipV="1">
            <a:off x="7924865" y="5164792"/>
            <a:ext cx="380935" cy="227012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305800" y="5222527"/>
            <a:ext cx="8681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1" dirty="0" smtClean="0">
                <a:solidFill>
                  <a:srgbClr val="00B050"/>
                </a:solidFill>
              </a:rPr>
              <a:t>bottom</a:t>
            </a:r>
            <a:endParaRPr lang="zh-CN" altLang="en-US" sz="1200" b="0" i="1" dirty="0">
              <a:solidFill>
                <a:srgbClr val="00B050"/>
              </a:solidFill>
            </a:endParaRPr>
          </a:p>
        </p:txBody>
      </p:sp>
      <p:cxnSp>
        <p:nvCxnSpPr>
          <p:cNvPr id="17" name="直接箭头连接符 16"/>
          <p:cNvCxnSpPr>
            <a:stCxn id="16" idx="1"/>
          </p:cNvCxnSpPr>
          <p:nvPr/>
        </p:nvCxnSpPr>
        <p:spPr>
          <a:xfrm flipH="1">
            <a:off x="7957359" y="5391804"/>
            <a:ext cx="348441" cy="323196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7389972" y="5504218"/>
            <a:ext cx="543885" cy="378895"/>
          </a:xfrm>
          <a:prstGeom prst="round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404482" y="1333500"/>
            <a:ext cx="543885" cy="378895"/>
          </a:xfrm>
          <a:prstGeom prst="roundRect">
            <a:avLst/>
          </a:prstGeom>
          <a:noFill/>
          <a:ln>
            <a:solidFill>
              <a:srgbClr val="FF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箭头连接符 35"/>
          <p:cNvCxnSpPr>
            <a:stCxn id="37" idx="1"/>
            <a:endCxn id="35" idx="3"/>
          </p:cNvCxnSpPr>
          <p:nvPr/>
        </p:nvCxnSpPr>
        <p:spPr>
          <a:xfrm flipH="1" flipV="1">
            <a:off x="7948367" y="1522948"/>
            <a:ext cx="380935" cy="227012"/>
          </a:xfrm>
          <a:prstGeom prst="straightConnector1">
            <a:avLst/>
          </a:prstGeom>
          <a:ln w="28575">
            <a:solidFill>
              <a:srgbClr val="FF66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8329302" y="1580683"/>
            <a:ext cx="5891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1" dirty="0" smtClean="0">
                <a:solidFill>
                  <a:srgbClr val="FF00FF"/>
                </a:solidFill>
              </a:rPr>
              <a:t>top</a:t>
            </a:r>
            <a:endParaRPr lang="zh-CN" altLang="en-US" sz="1200" b="0" i="1" dirty="0">
              <a:solidFill>
                <a:srgbClr val="FF00FF"/>
              </a:solidFill>
            </a:endParaRPr>
          </a:p>
        </p:txBody>
      </p:sp>
      <p:cxnSp>
        <p:nvCxnSpPr>
          <p:cNvPr id="38" name="直接箭头连接符 37"/>
          <p:cNvCxnSpPr>
            <a:stCxn id="37" idx="1"/>
            <a:endCxn id="39" idx="3"/>
          </p:cNvCxnSpPr>
          <p:nvPr/>
        </p:nvCxnSpPr>
        <p:spPr>
          <a:xfrm flipH="1">
            <a:off x="7957359" y="1749960"/>
            <a:ext cx="371943" cy="301862"/>
          </a:xfrm>
          <a:prstGeom prst="straightConnector1">
            <a:avLst/>
          </a:prstGeom>
          <a:ln w="28575">
            <a:solidFill>
              <a:srgbClr val="FF66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/>
        </p:nvSpPr>
        <p:spPr>
          <a:xfrm>
            <a:off x="7413474" y="1862374"/>
            <a:ext cx="543885" cy="378895"/>
          </a:xfrm>
          <a:prstGeom prst="roundRect">
            <a:avLst/>
          </a:prstGeom>
          <a:noFill/>
          <a:ln>
            <a:solidFill>
              <a:srgbClr val="FF66C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822474" y="4157980"/>
            <a:ext cx="234230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2000" b="0" dirty="0" smtClean="0">
                <a:sym typeface="Wingdings" panose="05000000000000000000" pitchFamily="2" charset="2"/>
              </a:rPr>
              <a:t> </a:t>
            </a:r>
            <a:r>
              <a:rPr lang="en-US" altLang="zh-CN" sz="2000" b="0" i="1" dirty="0" smtClean="0">
                <a:solidFill>
                  <a:srgbClr val="FF00FF"/>
                </a:solidFill>
                <a:sym typeface="Wingdings" panose="05000000000000000000" pitchFamily="2" charset="2"/>
              </a:rPr>
              <a:t>top</a:t>
            </a:r>
            <a:r>
              <a:rPr lang="en-US" altLang="zh-CN" sz="2000" b="0" dirty="0" smtClean="0">
                <a:sym typeface="Wingdings" panose="05000000000000000000" pitchFamily="2" charset="2"/>
              </a:rPr>
              <a:t>==-1</a:t>
            </a:r>
            <a:r>
              <a:rPr lang="zh-CN" altLang="en-US" sz="2000" b="0" dirty="0" smtClean="0">
                <a:sym typeface="Wingdings" panose="05000000000000000000" pitchFamily="2" charset="2"/>
              </a:rPr>
              <a:t>时</a:t>
            </a:r>
            <a:r>
              <a:rPr lang="en-US" altLang="zh-CN" sz="2000" b="0" dirty="0" smtClean="0">
                <a:sym typeface="Wingdings" panose="05000000000000000000" pitchFamily="2" charset="2"/>
              </a:rPr>
              <a:t>, </a:t>
            </a:r>
            <a:r>
              <a:rPr lang="zh-CN" altLang="en-US" sz="2000" b="0" dirty="0" smtClean="0">
                <a:sym typeface="Wingdings" panose="05000000000000000000" pitchFamily="2" charset="2"/>
              </a:rPr>
              <a:t>栈</a:t>
            </a:r>
            <a:r>
              <a:rPr lang="zh-CN" alt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空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830248" y="4604415"/>
            <a:ext cx="2334533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000" b="0" dirty="0" smtClean="0">
                <a:sym typeface="Wingdings" panose="05000000000000000000" pitchFamily="2" charset="2"/>
              </a:rPr>
              <a:t> </a:t>
            </a:r>
            <a:r>
              <a:rPr lang="en-US" altLang="zh-CN" sz="2000" b="0" i="1" dirty="0" smtClean="0">
                <a:solidFill>
                  <a:srgbClr val="FF00FF"/>
                </a:solidFill>
                <a:sym typeface="Wingdings" panose="05000000000000000000" pitchFamily="2" charset="2"/>
              </a:rPr>
              <a:t>top</a:t>
            </a:r>
            <a:r>
              <a:rPr lang="en-US" altLang="zh-CN" sz="2000" b="0" dirty="0" smtClean="0">
                <a:sym typeface="Wingdings" panose="05000000000000000000" pitchFamily="2" charset="2"/>
              </a:rPr>
              <a:t>==0</a:t>
            </a:r>
            <a:r>
              <a:rPr lang="zh-CN" altLang="en-US" sz="2000" b="0" dirty="0" smtClean="0">
                <a:sym typeface="Wingdings" panose="05000000000000000000" pitchFamily="2" charset="2"/>
              </a:rPr>
              <a:t>时</a:t>
            </a:r>
            <a:r>
              <a:rPr lang="en-US" altLang="zh-CN" sz="2000" b="0" dirty="0" smtClean="0">
                <a:sym typeface="Wingdings" panose="05000000000000000000" pitchFamily="2" charset="2"/>
              </a:rPr>
              <a:t>, </a:t>
            </a:r>
            <a:r>
              <a:rPr lang="zh-CN" altLang="en-US" sz="2000" b="0" dirty="0" smtClean="0">
                <a:sym typeface="Wingdings" panose="05000000000000000000" pitchFamily="2" charset="2"/>
              </a:rPr>
              <a:t>栈</a:t>
            </a:r>
            <a:r>
              <a:rPr lang="zh-CN" alt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空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  <p:sp>
        <p:nvSpPr>
          <p:cNvPr id="47" name="左箭头 46"/>
          <p:cNvSpPr/>
          <p:nvPr/>
        </p:nvSpPr>
        <p:spPr>
          <a:xfrm>
            <a:off x="8053631" y="5721804"/>
            <a:ext cx="252169" cy="29966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8247417" y="5678331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bottom</a:t>
            </a:r>
            <a:endParaRPr lang="en-US" altLang="zh-CN" sz="1600" dirty="0" smtClean="0">
              <a:solidFill>
                <a:srgbClr val="00B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428655" y="4840100"/>
            <a:ext cx="51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932235" y="5410200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404797" y="4332953"/>
            <a:ext cx="51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7389972" y="3780052"/>
            <a:ext cx="51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3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58092" y="1755098"/>
            <a:ext cx="530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n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438180" y="2701106"/>
            <a:ext cx="615553" cy="810478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……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066291" y="4362229"/>
            <a:ext cx="3300904" cy="4001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2000" b="0" dirty="0" smtClean="0">
                <a:solidFill>
                  <a:schemeClr val="tx1"/>
                </a:solidFill>
                <a:sym typeface="Wingdings" panose="05000000000000000000" pitchFamily="2" charset="2"/>
              </a:rPr>
              <a:t>本质是：</a:t>
            </a:r>
            <a:r>
              <a:rPr lang="en-US" altLang="zh-CN" sz="2000" b="0" i="1" dirty="0" smtClean="0">
                <a:solidFill>
                  <a:srgbClr val="FF00FF"/>
                </a:solidFill>
                <a:sym typeface="Wingdings" panose="05000000000000000000" pitchFamily="2" charset="2"/>
              </a:rPr>
              <a:t>top</a:t>
            </a:r>
            <a:r>
              <a:rPr lang="en-US" altLang="zh-CN" sz="2000" b="0" dirty="0" smtClean="0">
                <a:sym typeface="Wingdings" panose="05000000000000000000" pitchFamily="2" charset="2"/>
              </a:rPr>
              <a:t>==</a:t>
            </a:r>
            <a:r>
              <a:rPr lang="en-US" altLang="zh-CN" sz="2000" b="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bottom</a:t>
            </a:r>
            <a:r>
              <a:rPr lang="en-US" altLang="zh-CN" sz="2000" b="0" dirty="0" smtClean="0">
                <a:sym typeface="Wingdings" panose="05000000000000000000" pitchFamily="2" charset="2"/>
              </a:rPr>
              <a:t>, </a:t>
            </a:r>
            <a:r>
              <a:rPr lang="zh-CN" altLang="en-US" sz="2000" b="0" dirty="0" smtClean="0">
                <a:sym typeface="Wingdings" panose="05000000000000000000" pitchFamily="2" charset="2"/>
              </a:rPr>
              <a:t>栈</a:t>
            </a:r>
            <a:r>
              <a:rPr lang="zh-CN" altLang="en-US" sz="2000" dirty="0" smtClean="0">
                <a:solidFill>
                  <a:srgbClr val="0000FF"/>
                </a:solidFill>
                <a:sym typeface="Wingdings" panose="05000000000000000000" pitchFamily="2" charset="2"/>
              </a:rPr>
              <a:t>空</a:t>
            </a:r>
            <a:endParaRPr lang="zh-CN" alt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62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3.7037E-6 L -0.00034 -0.06944 " pathEditMode="relative" rAng="0" ptsTypes="AA">
                                      <p:cBhvr>
                                        <p:cTn id="15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0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06944 L -0.00034 -0.14606 " pathEditMode="relative" rAng="0" ptsTypes="AA">
                                      <p:cBhvr>
                                        <p:cTn id="15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14606 L -0.00034 -0.21967 " pathEditMode="relative" rAng="0" ptsTypes="AA">
                                      <p:cBhvr>
                                        <p:cTn id="16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2500"/>
                            </p:stCondLst>
                            <p:childTnLst>
                              <p:par>
                                <p:cTn id="1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4 -0.21967 L 0.00174 -0.52384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0"/>
                            </p:stCondLst>
                            <p:childTnLst>
                              <p:par>
                                <p:cTn id="1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4" grpId="0" animBg="1"/>
      <p:bldP spid="14" grpId="1" animBg="1"/>
      <p:bldP spid="16" grpId="0"/>
      <p:bldP spid="16" grpId="1"/>
      <p:bldP spid="23" grpId="0" animBg="1"/>
      <p:bldP spid="23" grpId="1" animBg="1"/>
      <p:bldP spid="35" grpId="0" animBg="1"/>
      <p:bldP spid="35" grpId="1" animBg="1"/>
      <p:bldP spid="37" grpId="0"/>
      <p:bldP spid="37" grpId="1"/>
      <p:bldP spid="39" grpId="0" animBg="1"/>
      <p:bldP spid="39" grpId="1" animBg="1"/>
      <p:bldP spid="44" grpId="0" animBg="1"/>
      <p:bldP spid="46" grpId="0" animBg="1"/>
      <p:bldP spid="47" grpId="0" animBg="1"/>
      <p:bldP spid="48" grpId="0"/>
      <p:bldP spid="45" grpId="0"/>
      <p:bldP spid="51" grpId="0"/>
      <p:bldP spid="51" grpId="1"/>
      <p:bldP spid="51" grpId="2"/>
      <p:bldP spid="51" grpId="3"/>
      <p:bldP spid="51" grpId="4"/>
      <p:bldP spid="52" grpId="0"/>
      <p:bldP spid="53" grpId="0"/>
      <p:bldP spid="54" grpId="0"/>
      <p:bldP spid="55" grpId="0"/>
      <p:bldP spid="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636" y="4325480"/>
            <a:ext cx="1059821" cy="2313102"/>
          </a:xfrm>
          <a:prstGeom prst="rect">
            <a:avLst/>
          </a:prstGeom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</a:t>
            </a:r>
            <a:r>
              <a:rPr lang="zh-CN" altLang="en-US" dirty="0" smtClean="0"/>
              <a:t>栈的</a:t>
            </a:r>
            <a:r>
              <a:rPr lang="zh-CN" altLang="en-US" dirty="0" smtClean="0">
                <a:solidFill>
                  <a:srgbClr val="7030A0"/>
                </a:solidFill>
              </a:rPr>
              <a:t>顺序存储</a:t>
            </a:r>
            <a:r>
              <a:rPr lang="zh-CN" altLang="en-US" dirty="0" smtClean="0"/>
              <a:t>表示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3/6</a:t>
            </a:r>
            <a:r>
              <a:rPr lang="zh-CN" altLang="en-US" sz="2000" dirty="0" smtClean="0"/>
              <a:t>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1"/>
            <a:ext cx="8382000" cy="5486400"/>
          </a:xfrm>
        </p:spPr>
        <p:txBody>
          <a:bodyPr/>
          <a:lstStyle/>
          <a:p>
            <a:pPr>
              <a:spcBef>
                <a:spcPts val="900"/>
              </a:spcBef>
              <a:defRPr/>
            </a:pPr>
            <a:r>
              <a:rPr lang="zh-CN" altLang="en-US" sz="2400" dirty="0" smtClean="0"/>
              <a:t>对于</a:t>
            </a:r>
            <a:r>
              <a:rPr lang="en-US" altLang="zh-CN" sz="2400" i="1" dirty="0" smtClean="0">
                <a:solidFill>
                  <a:srgbClr val="FF00FF"/>
                </a:solidFill>
              </a:rPr>
              <a:t>top</a:t>
            </a:r>
            <a:r>
              <a:rPr lang="zh-CN" altLang="en-US" sz="2400" dirty="0" smtClean="0"/>
              <a:t>和</a:t>
            </a:r>
            <a:r>
              <a:rPr lang="en-US" altLang="zh-CN" sz="2400" i="1" dirty="0" smtClean="0">
                <a:solidFill>
                  <a:srgbClr val="00B050"/>
                </a:solidFill>
              </a:rPr>
              <a:t>bottom</a:t>
            </a:r>
            <a:r>
              <a:rPr lang="zh-CN" altLang="en-US" sz="2400" dirty="0" smtClean="0"/>
              <a:t>初始化为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的顺序栈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情形②</a:t>
            </a:r>
            <a:r>
              <a:rPr lang="en-US" altLang="zh-CN" sz="2400" dirty="0" smtClean="0"/>
              <a:t>)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000" dirty="0" smtClean="0"/>
              <a:t>若还是以</a:t>
            </a:r>
            <a:r>
              <a:rPr lang="en-US" altLang="zh-CN" sz="2000" i="1" dirty="0">
                <a:solidFill>
                  <a:srgbClr val="FF00FF"/>
                </a:solidFill>
                <a:sym typeface="Wingdings" panose="05000000000000000000" pitchFamily="2" charset="2"/>
              </a:rPr>
              <a:t>top</a:t>
            </a:r>
            <a:r>
              <a:rPr lang="en-US" altLang="zh-CN" sz="2000" dirty="0">
                <a:sym typeface="Wingdings" panose="05000000000000000000" pitchFamily="2" charset="2"/>
              </a:rPr>
              <a:t>==</a:t>
            </a:r>
            <a:r>
              <a:rPr lang="en-US" altLang="zh-CN" sz="2000" i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bottom</a:t>
            </a:r>
            <a:r>
              <a:rPr lang="zh-CN" altLang="en-US" sz="2000" dirty="0" smtClean="0">
                <a:sym typeface="Wingdings" panose="05000000000000000000" pitchFamily="2" charset="2"/>
              </a:rPr>
              <a:t>作为</a:t>
            </a:r>
            <a:r>
              <a:rPr lang="zh-CN" altLang="en-US" sz="2000" b="1" i="1" dirty="0" smtClean="0">
                <a:sym typeface="Wingdings" panose="05000000000000000000" pitchFamily="2" charset="2"/>
              </a:rPr>
              <a:t>栈</a:t>
            </a:r>
            <a:r>
              <a:rPr lang="zh-CN" altLang="en-US" sz="2000" b="1" i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空 </a:t>
            </a:r>
            <a:r>
              <a:rPr lang="zh-CN" altLang="en-US" sz="2000" dirty="0" smtClean="0"/>
              <a:t>判定条件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则</a:t>
            </a:r>
            <a:r>
              <a:rPr lang="zh-CN" altLang="en-US" sz="2000" i="1" u="sng" strike="sngStrike" dirty="0" smtClean="0">
                <a:solidFill>
                  <a:srgbClr val="C00000"/>
                </a:solidFill>
              </a:rPr>
              <a:t>无法</a:t>
            </a:r>
            <a:r>
              <a:rPr lang="zh-CN" altLang="en-US" sz="2000" dirty="0" smtClean="0"/>
              <a:t>区分</a:t>
            </a:r>
            <a:r>
              <a:rPr lang="en-US" altLang="zh-CN" sz="2000" dirty="0" smtClean="0"/>
              <a:t>(1)</a:t>
            </a:r>
            <a:r>
              <a:rPr lang="zh-CN" altLang="en-US" sz="2000" dirty="0" smtClean="0"/>
              <a:t>和</a:t>
            </a:r>
            <a:r>
              <a:rPr lang="en-US" altLang="zh-CN" sz="2000" dirty="0" smtClean="0"/>
              <a:t>(2)</a:t>
            </a:r>
            <a:r>
              <a:rPr lang="zh-CN" altLang="en-US" sz="2000" dirty="0" smtClean="0"/>
              <a:t>？</a:t>
            </a:r>
            <a:endParaRPr lang="en-US" altLang="zh-CN" sz="2000" dirty="0" smtClean="0"/>
          </a:p>
          <a:p>
            <a:pPr lvl="1">
              <a:spcBef>
                <a:spcPts val="900"/>
              </a:spcBef>
              <a:defRPr/>
            </a:pPr>
            <a:endParaRPr lang="en-US" altLang="zh-CN" sz="2000" dirty="0"/>
          </a:p>
          <a:p>
            <a:pPr lvl="1">
              <a:spcBef>
                <a:spcPts val="900"/>
              </a:spcBef>
              <a:defRPr/>
            </a:pPr>
            <a:endParaRPr lang="en-US" altLang="zh-CN" sz="2000" dirty="0" smtClean="0"/>
          </a:p>
          <a:p>
            <a:pPr lvl="1">
              <a:spcBef>
                <a:spcPts val="900"/>
              </a:spcBef>
              <a:defRPr/>
            </a:pPr>
            <a:endParaRPr lang="en-US" altLang="zh-CN" sz="2000" dirty="0"/>
          </a:p>
          <a:p>
            <a:pPr lvl="1">
              <a:spcBef>
                <a:spcPts val="900"/>
              </a:spcBef>
              <a:defRPr/>
            </a:pPr>
            <a:endParaRPr lang="en-US" altLang="zh-CN" sz="2000" dirty="0" smtClean="0"/>
          </a:p>
          <a:p>
            <a:pPr lvl="1">
              <a:spcBef>
                <a:spcPts val="600"/>
              </a:spcBef>
              <a:defRPr/>
            </a:pPr>
            <a:r>
              <a:rPr lang="zh-CN" altLang="en-US" sz="2000" dirty="0" smtClean="0"/>
              <a:t>因而，通常的做法</a:t>
            </a:r>
            <a:r>
              <a:rPr lang="zh-CN" altLang="en-US" sz="2000" dirty="0"/>
              <a:t>有</a:t>
            </a:r>
            <a:r>
              <a:rPr lang="zh-CN" altLang="en-US" sz="2000" dirty="0" smtClean="0"/>
              <a:t>以下 </a:t>
            </a:r>
            <a:r>
              <a:rPr lang="en-US" altLang="zh-CN" sz="2000" b="1" i="1" dirty="0" smtClean="0"/>
              <a:t>2 </a:t>
            </a:r>
            <a:r>
              <a:rPr lang="zh-CN" altLang="en-US" sz="2000" dirty="0" smtClean="0"/>
              <a:t>种：</a:t>
            </a:r>
            <a:endParaRPr lang="en-US" altLang="zh-CN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179" y="1905000"/>
            <a:ext cx="960203" cy="1257409"/>
          </a:xfrm>
          <a:prstGeom prst="rect">
            <a:avLst/>
          </a:prstGeom>
        </p:spPr>
      </p:pic>
      <p:sp>
        <p:nvSpPr>
          <p:cNvPr id="30" name="左箭头 29"/>
          <p:cNvSpPr/>
          <p:nvPr/>
        </p:nvSpPr>
        <p:spPr>
          <a:xfrm flipH="1">
            <a:off x="1976339" y="2802550"/>
            <a:ext cx="263414" cy="29966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149310" y="2783107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i="1" dirty="0">
                <a:solidFill>
                  <a:srgbClr val="00B050"/>
                </a:solidFill>
              </a:rPr>
              <a:t>bottom</a:t>
            </a:r>
            <a:endParaRPr lang="en-US" altLang="zh-CN" sz="1600" i="1" dirty="0" smtClean="0">
              <a:solidFill>
                <a:srgbClr val="00B05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183" y="1925255"/>
            <a:ext cx="960203" cy="125740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6485383" y="2741807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左箭头 33"/>
          <p:cNvSpPr/>
          <p:nvPr/>
        </p:nvSpPr>
        <p:spPr>
          <a:xfrm flipH="1">
            <a:off x="5530343" y="2822805"/>
            <a:ext cx="263414" cy="29966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4703314" y="2803362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i="1" dirty="0">
                <a:solidFill>
                  <a:srgbClr val="00B050"/>
                </a:solidFill>
              </a:rPr>
              <a:t>bottom</a:t>
            </a:r>
            <a:endParaRPr lang="en-US" altLang="zh-CN" sz="1600" i="1" dirty="0" smtClean="0">
              <a:solidFill>
                <a:srgbClr val="00B05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039413" y="2653421"/>
            <a:ext cx="51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81988" y="3276600"/>
            <a:ext cx="25042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</a:rPr>
              <a:t>(1)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栈中无元素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为</a:t>
            </a:r>
            <a:r>
              <a:rPr lang="zh-CN" altLang="en-US" sz="2000" i="1" dirty="0" smtClean="0">
                <a:solidFill>
                  <a:srgbClr val="0000FF"/>
                </a:solidFill>
              </a:rPr>
              <a:t>空</a:t>
            </a:r>
            <a:endParaRPr lang="zh-CN" altLang="en-US" sz="2000" i="1" dirty="0">
              <a:solidFill>
                <a:srgbClr val="0000FF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27716" y="3276600"/>
            <a:ext cx="3397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0" dirty="0" smtClean="0">
                <a:solidFill>
                  <a:schemeClr val="tx1"/>
                </a:solidFill>
              </a:rPr>
              <a:t>(2)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栈中有</a:t>
            </a:r>
            <a:r>
              <a:rPr lang="en-US" altLang="zh-CN" sz="2000" b="0" i="1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个元素</a:t>
            </a:r>
            <a:r>
              <a:rPr lang="en-US" altLang="zh-CN" sz="2000" b="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="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不为</a:t>
            </a:r>
            <a:r>
              <a:rPr lang="zh-CN" altLang="en-US" sz="2000" i="1" dirty="0" smtClean="0">
                <a:solidFill>
                  <a:srgbClr val="0000FF"/>
                </a:solidFill>
              </a:rPr>
              <a:t>空</a:t>
            </a:r>
            <a:endParaRPr lang="zh-CN" altLang="en-US" sz="2000" i="1" dirty="0">
              <a:solidFill>
                <a:srgbClr val="0000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965288" y="4255927"/>
            <a:ext cx="3942105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做法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1:</a:t>
            </a:r>
          </a:p>
          <a:p>
            <a:pPr>
              <a:lnSpc>
                <a:spcPct val="120000"/>
              </a:lnSpc>
            </a:pPr>
            <a:r>
              <a:rPr lang="zh-CN" altLang="zh-CN" sz="1800" b="0" dirty="0" smtClean="0">
                <a:solidFill>
                  <a:schemeClr val="tx1"/>
                </a:solidFill>
              </a:rPr>
              <a:t>☺</a:t>
            </a:r>
            <a:r>
              <a:rPr lang="en-US" altLang="zh-CN" sz="1800" b="0" i="1" dirty="0" smtClean="0">
                <a:solidFill>
                  <a:srgbClr val="FF00FF"/>
                </a:solidFill>
              </a:rPr>
              <a:t>top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指向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[</a:t>
            </a:r>
            <a:r>
              <a:rPr lang="zh-CN" altLang="en-US" sz="1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栈顶元素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</a:t>
            </a:r>
          </a:p>
          <a:p>
            <a:pPr>
              <a:lnSpc>
                <a:spcPct val="120000"/>
              </a:lnSpc>
            </a:pPr>
            <a:r>
              <a:rPr lang="zh-CN" altLang="zh-CN" sz="1800" b="0" dirty="0" smtClean="0">
                <a:solidFill>
                  <a:schemeClr val="tx1"/>
                </a:solidFill>
              </a:rPr>
              <a:t>☺</a:t>
            </a:r>
            <a:r>
              <a:rPr lang="en-US" altLang="zh-CN" sz="1800" b="0" i="1" dirty="0" smtClean="0">
                <a:solidFill>
                  <a:srgbClr val="00B050"/>
                </a:solidFill>
              </a:rPr>
              <a:t>bottom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指向</a:t>
            </a:r>
            <a:r>
              <a:rPr lang="en-US" altLang="zh-CN" sz="1800" b="0" dirty="0">
                <a:solidFill>
                  <a:schemeClr val="tx1"/>
                </a:solidFill>
              </a:rPr>
              <a:t>[</a:t>
            </a:r>
            <a:r>
              <a:rPr lang="zh-CN" altLang="en-US" sz="1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栈底元素</a:t>
            </a:r>
            <a:r>
              <a:rPr lang="zh-CN" altLang="en-US" sz="1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1800" b="0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</a:t>
            </a:r>
            <a:r>
              <a:rPr lang="zh-CN" altLang="en-US" sz="18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一个位置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351998" y="5334000"/>
            <a:ext cx="3584636" cy="11264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做法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2:</a:t>
            </a:r>
          </a:p>
          <a:p>
            <a:pPr algn="r">
              <a:lnSpc>
                <a:spcPct val="120000"/>
              </a:lnSpc>
            </a:pPr>
            <a:r>
              <a:rPr lang="en-US" altLang="zh-CN" sz="1800" b="0" i="1" dirty="0" smtClean="0">
                <a:solidFill>
                  <a:srgbClr val="FF00FF"/>
                </a:solidFill>
              </a:rPr>
              <a:t>top 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指向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[</a:t>
            </a:r>
            <a:r>
              <a:rPr lang="zh-CN" altLang="en-US" sz="1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栈顶元素</a:t>
            </a:r>
            <a:r>
              <a:rPr lang="zh-CN" altLang="en-US" sz="1200" b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</a:t>
            </a:r>
            <a:r>
              <a:rPr lang="zh-CN" altLang="en-US" sz="1800" b="0" dirty="0" smtClean="0">
                <a:solidFill>
                  <a:srgbClr val="FF5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</a:t>
            </a:r>
            <a:r>
              <a:rPr lang="zh-CN" altLang="en-US" sz="1800" b="0" dirty="0" smtClean="0">
                <a:solidFill>
                  <a:srgbClr val="99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</a:t>
            </a:r>
            <a:r>
              <a:rPr lang="zh-CN" altLang="en-US" sz="1800" b="0" dirty="0">
                <a:solidFill>
                  <a:srgbClr val="9966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个位置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]☼</a:t>
            </a:r>
          </a:p>
          <a:p>
            <a:pPr algn="r">
              <a:lnSpc>
                <a:spcPct val="120000"/>
              </a:lnSpc>
            </a:pPr>
            <a:r>
              <a:rPr lang="en-US" altLang="zh-CN" sz="1800" b="0" i="1" dirty="0" smtClean="0">
                <a:solidFill>
                  <a:srgbClr val="00B050"/>
                </a:solidFill>
              </a:rPr>
              <a:t>bottom</a:t>
            </a:r>
            <a:r>
              <a:rPr lang="zh-CN" altLang="en-US" sz="1800" b="0" dirty="0" smtClean="0">
                <a:solidFill>
                  <a:schemeClr val="tx1"/>
                </a:solidFill>
              </a:rPr>
              <a:t>指向</a:t>
            </a:r>
            <a:r>
              <a:rPr lang="en-US" altLang="zh-CN" sz="1800" b="0" dirty="0">
                <a:solidFill>
                  <a:schemeClr val="tx1"/>
                </a:solidFill>
              </a:rPr>
              <a:t>[</a:t>
            </a:r>
            <a:r>
              <a:rPr lang="zh-CN" altLang="en-US" sz="18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栈底元素</a:t>
            </a:r>
            <a:r>
              <a:rPr lang="en-US" altLang="zh-CN" sz="1800" b="0" dirty="0" smtClean="0">
                <a:solidFill>
                  <a:schemeClr val="tx1"/>
                </a:solidFill>
              </a:rPr>
              <a:t>]☼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sp>
        <p:nvSpPr>
          <p:cNvPr id="57" name="左箭头 56"/>
          <p:cNvSpPr/>
          <p:nvPr/>
        </p:nvSpPr>
        <p:spPr>
          <a:xfrm>
            <a:off x="1838637" y="6249059"/>
            <a:ext cx="289254" cy="31911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091586" y="6239338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i="1" dirty="0">
                <a:solidFill>
                  <a:srgbClr val="00B050"/>
                </a:solidFill>
              </a:rPr>
              <a:t>bottom</a:t>
            </a:r>
            <a:endParaRPr lang="en-US" altLang="zh-CN" sz="1600" i="1" dirty="0" smtClean="0">
              <a:solidFill>
                <a:srgbClr val="00B05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30800" y="6177783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7104" y="4255927"/>
            <a:ext cx="1042930" cy="2276237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2945285" y="2700744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1272236" y="5633629"/>
            <a:ext cx="51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264213" y="5155056"/>
            <a:ext cx="51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171005" y="4241046"/>
            <a:ext cx="74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i="1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-1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9105128" y="2988503"/>
            <a:ext cx="615553" cy="810478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</a:rPr>
              <a:t>……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>
          <a:xfrm rot="16200000">
            <a:off x="1207224" y="4733958"/>
            <a:ext cx="615553" cy="451406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…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左箭头 64"/>
          <p:cNvSpPr/>
          <p:nvPr/>
        </p:nvSpPr>
        <p:spPr>
          <a:xfrm rot="20106337" flipH="1">
            <a:off x="7117039" y="6280149"/>
            <a:ext cx="263414" cy="29966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 rot="20371111">
            <a:off x="6343756" y="6421794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i="1" dirty="0">
                <a:solidFill>
                  <a:srgbClr val="00B050"/>
                </a:solidFill>
              </a:rPr>
              <a:t>bottom</a:t>
            </a:r>
            <a:endParaRPr lang="en-US" altLang="zh-CN" sz="1600" i="1" dirty="0" smtClean="0">
              <a:solidFill>
                <a:srgbClr val="00B050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8085583" y="6070364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615176" y="5981190"/>
            <a:ext cx="51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1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615175" y="5502557"/>
            <a:ext cx="518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2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7536811" y="4604313"/>
            <a:ext cx="7441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a</a:t>
            </a:r>
            <a:r>
              <a:rPr lang="en-US" altLang="zh-CN" sz="2800" i="1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2800" baseline="-25000" dirty="0" smtClean="0">
                <a:solidFill>
                  <a:schemeClr val="tx1"/>
                </a:solidFill>
              </a:rPr>
              <a:t>-1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 rot="16200000">
            <a:off x="7543720" y="5056316"/>
            <a:ext cx="615553" cy="451406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US" altLang="zh-CN" sz="2800" dirty="0" smtClean="0">
                <a:solidFill>
                  <a:schemeClr val="tx1"/>
                </a:solidFill>
              </a:rPr>
              <a:t>…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341190" y="3643575"/>
            <a:ext cx="8763938" cy="92333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做法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中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2000" b="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2000" b="0" i="1" dirty="0" smtClean="0">
                <a:solidFill>
                  <a:schemeClr val="tx1"/>
                </a:solidFill>
              </a:rPr>
              <a:t>=n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-1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时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数组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2000" i="1" dirty="0" smtClean="0">
                <a:solidFill>
                  <a:schemeClr val="tx1"/>
                </a:solidFill>
              </a:rPr>
              <a:t>栈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]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已</a:t>
            </a:r>
            <a:r>
              <a:rPr lang="zh-CN" altLang="en-US" sz="2000" b="0" dirty="0" smtClean="0">
                <a:solidFill>
                  <a:srgbClr val="FF0000"/>
                </a:solidFill>
              </a:rPr>
              <a:t>满</a:t>
            </a:r>
            <a:r>
              <a:rPr lang="zh-CN" altLang="en-US" sz="2000" b="0" dirty="0">
                <a:solidFill>
                  <a:schemeClr val="tx1"/>
                </a:solidFill>
              </a:rPr>
              <a:t>！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做法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2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中</a:t>
            </a:r>
            <a:r>
              <a:rPr lang="en-US" altLang="zh-CN" sz="2000" b="0" dirty="0">
                <a:solidFill>
                  <a:schemeClr val="tx1"/>
                </a:solidFill>
              </a:rPr>
              <a:t>, </a:t>
            </a:r>
            <a:r>
              <a:rPr lang="en-US" altLang="zh-CN" sz="2000" b="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2000" b="0" i="1" dirty="0" smtClean="0">
                <a:solidFill>
                  <a:schemeClr val="tx1"/>
                </a:solidFill>
              </a:rPr>
              <a:t>=n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-1</a:t>
            </a:r>
            <a:r>
              <a:rPr lang="zh-CN" altLang="en-US" sz="2000" b="0" dirty="0">
                <a:solidFill>
                  <a:schemeClr val="tx1"/>
                </a:solidFill>
              </a:rPr>
              <a:t>时</a:t>
            </a:r>
            <a:r>
              <a:rPr lang="en-US" altLang="zh-CN" sz="2000" b="0" dirty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数组最后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1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个位置还空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但若再插入元素</a:t>
            </a:r>
            <a:r>
              <a:rPr lang="en-US" altLang="zh-CN" sz="2000" b="0" i="1" dirty="0" smtClean="0">
                <a:solidFill>
                  <a:schemeClr val="tx1"/>
                </a:solidFill>
              </a:rPr>
              <a:t>a</a:t>
            </a:r>
            <a:r>
              <a:rPr lang="en-US" altLang="zh-CN" sz="2000" b="0" i="1" baseline="-25000" dirty="0" smtClean="0">
                <a:solidFill>
                  <a:schemeClr val="tx1"/>
                </a:solidFill>
              </a:rPr>
              <a:t>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en-US" altLang="zh-CN" sz="2000" b="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=</a:t>
            </a:r>
            <a:r>
              <a:rPr lang="en-US" altLang="zh-CN" sz="2000" b="0" i="1" dirty="0" smtClean="0">
                <a:solidFill>
                  <a:srgbClr val="FF0000"/>
                </a:solidFill>
              </a:rPr>
              <a:t>n</a:t>
            </a:r>
            <a:r>
              <a:rPr lang="zh-CN" altLang="en-US" sz="2000" b="0" i="1" u="sng" strike="sngStrike" dirty="0" smtClean="0">
                <a:solidFill>
                  <a:schemeClr val="tx1"/>
                </a:solidFill>
              </a:rPr>
              <a:t>越界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!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13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0116 L -0.00209 -0.06782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6782 L -0.00209 -0.13449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13449 L -0.00209 -0.20116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20116 L -0.00573 -0.27014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-3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68375E-17 7.40741E-7 L -0.00017 -0.06782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0662 L -0.00017 -0.13403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331 L -0.00017 -0.19352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3000"/>
                            </p:stCondLst>
                            <p:childTnLst>
                              <p:par>
                                <p:cTn id="181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0.19167 L -0.00017 -0.26319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3" grpId="0"/>
      <p:bldP spid="34" grpId="0" animBg="1"/>
      <p:bldP spid="40" grpId="0"/>
      <p:bldP spid="41" grpId="0"/>
      <p:bldP spid="6" grpId="0"/>
      <p:bldP spid="42" grpId="0"/>
      <p:bldP spid="49" grpId="0"/>
      <p:bldP spid="50" grpId="0"/>
      <p:bldP spid="57" grpId="0" animBg="1"/>
      <p:bldP spid="58" grpId="0"/>
      <p:bldP spid="29" grpId="0"/>
      <p:bldP spid="29" grpId="1"/>
      <p:bldP spid="29" grpId="2"/>
      <p:bldP spid="29" grpId="3"/>
      <p:bldP spid="29" grpId="4"/>
      <p:bldP spid="59" grpId="0"/>
      <p:bldP spid="60" grpId="0"/>
      <p:bldP spid="61" grpId="0"/>
      <p:bldP spid="62" grpId="0"/>
      <p:bldP spid="64" grpId="0"/>
      <p:bldP spid="65" grpId="0" animBg="1"/>
      <p:bldP spid="66" grpId="0"/>
      <p:bldP spid="67" grpId="0"/>
      <p:bldP spid="67" grpId="1"/>
      <p:bldP spid="67" grpId="2"/>
      <p:bldP spid="67" grpId="3"/>
      <p:bldP spid="67" grpId="4"/>
      <p:bldP spid="68" grpId="0"/>
      <p:bldP spid="69" grpId="0"/>
      <p:bldP spid="70" grpId="0"/>
      <p:bldP spid="71" grpId="0"/>
      <p:bldP spid="7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</a:t>
            </a:r>
            <a:r>
              <a:rPr lang="zh-CN" altLang="en-US" dirty="0"/>
              <a:t>栈的</a:t>
            </a:r>
            <a:r>
              <a:rPr lang="zh-CN" altLang="en-US" dirty="0">
                <a:solidFill>
                  <a:srgbClr val="7030A0"/>
                </a:solidFill>
              </a:rPr>
              <a:t>顺序存储</a:t>
            </a:r>
            <a:r>
              <a:rPr lang="zh-CN" altLang="en-US" dirty="0"/>
              <a:t>表示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4/6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81075"/>
            <a:ext cx="8458200" cy="5419725"/>
          </a:xfrm>
        </p:spPr>
        <p:txBody>
          <a:bodyPr/>
          <a:lstStyle/>
          <a:p>
            <a:r>
              <a:rPr lang="zh-CN" altLang="en-US" sz="2400" dirty="0" smtClean="0"/>
              <a:t>鉴于以下</a:t>
            </a:r>
            <a:r>
              <a:rPr lang="en-US" altLang="zh-CN" sz="2400" b="1" i="1" dirty="0" smtClean="0"/>
              <a:t>2</a:t>
            </a:r>
            <a:r>
              <a:rPr lang="zh-CN" altLang="en-US" sz="2400" dirty="0" smtClean="0"/>
              <a:t>个原因，</a:t>
            </a:r>
            <a:endParaRPr lang="en-US" altLang="zh-CN" sz="2400" dirty="0" smtClean="0"/>
          </a:p>
          <a:p>
            <a:pPr marL="717550" lvl="1" indent="-346075">
              <a:buFont typeface="+mj-ea"/>
              <a:buAutoNum type="circleNumDbPlain"/>
            </a:pPr>
            <a:r>
              <a:rPr lang="zh-CN" altLang="en-US" sz="2000" dirty="0" smtClean="0"/>
              <a:t>栈顶</a:t>
            </a:r>
            <a:r>
              <a:rPr lang="en-US" altLang="zh-CN" sz="2000" i="1" dirty="0" smtClean="0">
                <a:solidFill>
                  <a:srgbClr val="FF00FF"/>
                </a:solidFill>
              </a:rPr>
              <a:t>top</a:t>
            </a:r>
            <a:r>
              <a:rPr lang="zh-CN" altLang="en-US" sz="2000" dirty="0" smtClean="0"/>
              <a:t>和栈底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bottom</a:t>
            </a:r>
            <a:r>
              <a:rPr lang="zh-CN" altLang="en-US" sz="2000" dirty="0" smtClean="0"/>
              <a:t>指针都指向</a:t>
            </a:r>
            <a:r>
              <a:rPr lang="zh-CN" altLang="en-US" sz="2000" i="1" u="sng" dirty="0" smtClean="0"/>
              <a:t>数组下标的合法值</a:t>
            </a:r>
            <a:r>
              <a:rPr lang="zh-CN" altLang="en-US" sz="2000" dirty="0" smtClean="0"/>
              <a:t>，避免可能出现的“</a:t>
            </a:r>
            <a:r>
              <a:rPr lang="zh-CN" altLang="en-US" sz="2000" dirty="0" smtClean="0">
                <a:solidFill>
                  <a:srgbClr val="7030A0"/>
                </a:solidFill>
              </a:rPr>
              <a:t>非法内存访问</a:t>
            </a:r>
            <a:r>
              <a:rPr lang="zh-CN" altLang="en-US" sz="2000" dirty="0" smtClean="0"/>
              <a:t>”！</a:t>
            </a:r>
            <a:endParaRPr lang="en-US" altLang="zh-CN" sz="2000" dirty="0" smtClean="0"/>
          </a:p>
          <a:p>
            <a:pPr marL="717550" lvl="1" indent="-346075">
              <a:buFont typeface="+mj-ea"/>
              <a:buAutoNum type="circleNumDbPlain"/>
            </a:pPr>
            <a:r>
              <a:rPr lang="zh-CN" altLang="en-US" sz="2000" dirty="0" smtClean="0"/>
              <a:t>为了</a:t>
            </a:r>
            <a:r>
              <a:rPr lang="zh-CN" altLang="en-US" sz="2000" dirty="0"/>
              <a:t>课程</a:t>
            </a:r>
            <a:r>
              <a:rPr lang="zh-CN" altLang="en-US" sz="2000" dirty="0" smtClean="0"/>
              <a:t>内容讲解</a:t>
            </a:r>
            <a:r>
              <a:rPr lang="zh-CN" altLang="en-US" sz="1600" dirty="0" smtClean="0"/>
              <a:t>的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统一</a:t>
            </a:r>
            <a:r>
              <a:rPr lang="zh-CN" altLang="en-US" sz="2000" dirty="0"/>
              <a:t>。</a:t>
            </a:r>
            <a:r>
              <a:rPr lang="zh-CN" altLang="en-US" sz="2000" dirty="0" smtClean="0"/>
              <a:t>后续基于数组</a:t>
            </a:r>
            <a:r>
              <a:rPr lang="zh-CN" altLang="en-US" sz="2000" b="1" dirty="0" smtClean="0"/>
              <a:t>循环队列</a:t>
            </a:r>
            <a:r>
              <a:rPr lang="zh-CN" altLang="en-US" sz="2000" dirty="0" smtClean="0"/>
              <a:t>中，数组下标只有</a:t>
            </a:r>
            <a:r>
              <a:rPr lang="en-US" altLang="zh-CN" sz="2000" dirty="0" smtClean="0"/>
              <a:t>0 ~ </a:t>
            </a:r>
            <a:r>
              <a:rPr lang="en-US" altLang="zh-CN" sz="2000" i="1" dirty="0" smtClean="0"/>
              <a:t>n</a:t>
            </a:r>
            <a:r>
              <a:rPr lang="en-US" altLang="zh-CN" sz="2000" dirty="0" smtClean="0"/>
              <a:t>-1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（没有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-1, 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04850" lvl="1" indent="-304800"/>
            <a:r>
              <a:rPr lang="zh-CN" altLang="en-US" sz="2000" dirty="0" smtClean="0"/>
              <a:t>上述</a:t>
            </a:r>
            <a:r>
              <a:rPr lang="en-US" altLang="zh-CN" sz="2000" dirty="0" smtClean="0"/>
              <a:t>【</a:t>
            </a:r>
            <a:r>
              <a:rPr lang="zh-CN" altLang="en-US" sz="2200" dirty="0" smtClean="0">
                <a:latin typeface="华文彩云" panose="02010800040101010101" pitchFamily="2" charset="-122"/>
                <a:ea typeface="华文彩云" panose="02010800040101010101" pitchFamily="2" charset="-122"/>
              </a:rPr>
              <a:t>做法</a:t>
            </a:r>
            <a:r>
              <a:rPr lang="en-US" altLang="zh-CN" sz="2200" dirty="0" smtClean="0"/>
              <a:t>2</a:t>
            </a:r>
            <a:r>
              <a:rPr lang="en-US" altLang="zh-CN" sz="2200" dirty="0"/>
              <a:t>】</a:t>
            </a:r>
            <a:r>
              <a:rPr lang="zh-CN" altLang="en-US" sz="2200" dirty="0" smtClean="0"/>
              <a:t>中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虽然数组最后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个位置</a:t>
            </a:r>
            <a:r>
              <a:rPr lang="en-US" altLang="zh-CN" sz="2200" dirty="0" smtClean="0"/>
              <a:t>(</a:t>
            </a:r>
            <a:r>
              <a:rPr lang="en-US" altLang="zh-CN" sz="2200" b="1" i="1" dirty="0" smtClean="0"/>
              <a:t>S</a:t>
            </a:r>
            <a:r>
              <a:rPr lang="en-US" altLang="zh-CN" sz="2200" dirty="0" smtClean="0"/>
              <a:t>[</a:t>
            </a:r>
            <a:r>
              <a:rPr lang="en-US" altLang="zh-CN" sz="2200" i="1" dirty="0" smtClean="0"/>
              <a:t>n</a:t>
            </a:r>
            <a:r>
              <a:rPr lang="en-US" altLang="zh-CN" sz="2200" dirty="0" smtClean="0"/>
              <a:t>-1])</a:t>
            </a:r>
            <a:r>
              <a:rPr lang="zh-CN" altLang="en-US" sz="2200" dirty="0" smtClean="0"/>
              <a:t>还能存储一个元素</a:t>
            </a:r>
            <a:r>
              <a:rPr lang="en-US" altLang="zh-CN" sz="2200" dirty="0" smtClean="0"/>
              <a:t>a</a:t>
            </a:r>
            <a:r>
              <a:rPr lang="en-US" altLang="zh-CN" sz="2200" baseline="-25000" dirty="0" smtClean="0"/>
              <a:t>n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但为使</a:t>
            </a:r>
            <a:r>
              <a:rPr lang="en-US" altLang="zh-CN" sz="2200" i="1" dirty="0" smtClean="0">
                <a:solidFill>
                  <a:srgbClr val="FF00FF"/>
                </a:solidFill>
              </a:rPr>
              <a:t>top</a:t>
            </a:r>
            <a:r>
              <a:rPr lang="zh-CN" altLang="en-US" sz="2200" dirty="0" smtClean="0"/>
              <a:t>指针</a:t>
            </a:r>
            <a:r>
              <a:rPr lang="zh-CN" altLang="en-US" sz="2200" dirty="0"/>
              <a:t>不</a:t>
            </a:r>
            <a:r>
              <a:rPr lang="zh-CN" altLang="en-US" sz="2200" dirty="0" smtClean="0"/>
              <a:t>越界</a:t>
            </a:r>
            <a:r>
              <a:rPr lang="en-US" altLang="zh-CN" sz="2200" dirty="0" smtClean="0"/>
              <a:t>, 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规定</a:t>
            </a:r>
            <a:r>
              <a:rPr lang="zh-CN" altLang="en-US" sz="2200" dirty="0" smtClean="0"/>
              <a:t>不再插入元素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即栈已</a:t>
            </a:r>
            <a:r>
              <a:rPr lang="zh-CN" altLang="en-US" sz="2200" dirty="0" smtClean="0">
                <a:solidFill>
                  <a:srgbClr val="FF0000"/>
                </a:solidFill>
              </a:rPr>
              <a:t>满</a:t>
            </a:r>
            <a:r>
              <a:rPr lang="zh-CN" altLang="en-US" sz="2200" dirty="0" smtClean="0"/>
              <a:t>！</a:t>
            </a:r>
            <a:endParaRPr lang="en-US" altLang="zh-CN" sz="2200" dirty="0" smtClean="0"/>
          </a:p>
          <a:p>
            <a:pPr marL="1562100" lvl="3" indent="-304800"/>
            <a:r>
              <a:rPr lang="zh-CN" alt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同理：课程将</a:t>
            </a:r>
            <a:r>
              <a:rPr lang="en-US" altLang="zh-CN" sz="1800" i="1" dirty="0" smtClean="0">
                <a:solidFill>
                  <a:srgbClr val="FF00FF"/>
                </a:solidFill>
              </a:rPr>
              <a:t>top</a:t>
            </a:r>
            <a:r>
              <a:rPr lang="zh-CN" altLang="en-US" sz="1800" dirty="0" smtClean="0"/>
              <a:t>和</a:t>
            </a:r>
            <a:r>
              <a:rPr lang="en-US" altLang="zh-CN" sz="1800" i="1" dirty="0" smtClean="0">
                <a:solidFill>
                  <a:srgbClr val="00B050"/>
                </a:solidFill>
              </a:rPr>
              <a:t>bottom</a:t>
            </a:r>
            <a:r>
              <a:rPr lang="zh-CN" alt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指针</a:t>
            </a:r>
            <a:r>
              <a:rPr lang="zh-CN" altLang="en-US" sz="1800" b="1" i="1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初始化</a:t>
            </a:r>
            <a:r>
              <a:rPr lang="zh-CN" altLang="en-US" sz="18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800" dirty="0" smtClean="0">
                <a:solidFill>
                  <a:schemeClr val="accent4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（而</a:t>
            </a:r>
            <a:r>
              <a:rPr lang="zh-CN" altLang="en-US" sz="1800" i="1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不是</a:t>
            </a:r>
            <a:r>
              <a:rPr lang="zh-CN" altLang="en-US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-1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04800" indent="-304800"/>
            <a:r>
              <a:rPr lang="zh-CN" altLang="en-US" sz="2400" dirty="0" smtClean="0"/>
              <a:t>从而，</a:t>
            </a:r>
            <a:r>
              <a:rPr lang="zh-CN" altLang="en-US" sz="2400" b="1" dirty="0" smtClean="0"/>
              <a:t>栈</a:t>
            </a:r>
            <a:r>
              <a:rPr lang="zh-CN" altLang="en-US" sz="2400" b="1" i="1" dirty="0" smtClean="0">
                <a:solidFill>
                  <a:srgbClr val="0000FF"/>
                </a:solidFill>
              </a:rPr>
              <a:t>空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/>
              <a:t>栈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满</a:t>
            </a:r>
            <a:r>
              <a:rPr lang="zh-CN" altLang="en-US" sz="2400" dirty="0" smtClean="0"/>
              <a:t>的判断 也获得了</a:t>
            </a:r>
            <a:r>
              <a:rPr lang="zh-CN" altLang="en-US" sz="2400" dirty="0" smtClean="0">
                <a:solidFill>
                  <a:schemeClr val="tx1"/>
                </a:solidFill>
              </a:rPr>
              <a:t>统一</a:t>
            </a: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pPr marL="704850" lvl="1" indent="-304800"/>
            <a:r>
              <a:rPr lang="zh-CN" altLang="en-US" sz="2000" b="1" dirty="0"/>
              <a:t>栈</a:t>
            </a:r>
            <a:r>
              <a:rPr lang="zh-CN" altLang="en-US" sz="2000" b="1" i="1" dirty="0" smtClean="0">
                <a:solidFill>
                  <a:srgbClr val="0000FF"/>
                </a:solidFill>
              </a:rPr>
              <a:t>空</a:t>
            </a:r>
            <a:r>
              <a:rPr lang="zh-CN" altLang="en-US" sz="2000" b="1" dirty="0" smtClean="0">
                <a:solidFill>
                  <a:srgbClr val="002060"/>
                </a:solidFill>
              </a:rPr>
              <a:t>：</a:t>
            </a:r>
            <a:r>
              <a:rPr lang="en-US" altLang="zh-CN" sz="200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==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 bottom</a:t>
            </a:r>
            <a:endParaRPr lang="en-US" altLang="zh-CN" sz="2000" dirty="0" smtClean="0"/>
          </a:p>
          <a:p>
            <a:pPr marL="704850" lvl="1" indent="-304800"/>
            <a:r>
              <a:rPr lang="zh-CN" altLang="en-US" sz="2000" b="1" dirty="0"/>
              <a:t>栈</a:t>
            </a:r>
            <a:r>
              <a:rPr lang="zh-CN" altLang="en-US" sz="2000" b="1" i="1" dirty="0">
                <a:solidFill>
                  <a:srgbClr val="FF0000"/>
                </a:solidFill>
              </a:rPr>
              <a:t>满</a:t>
            </a:r>
            <a:r>
              <a:rPr lang="zh-CN" altLang="en-US" sz="2000" dirty="0" smtClean="0"/>
              <a:t>：</a:t>
            </a:r>
            <a:r>
              <a:rPr lang="en-US" altLang="zh-CN" sz="2000" i="1" dirty="0">
                <a:solidFill>
                  <a:srgbClr val="FF00FF"/>
                </a:solidFill>
              </a:rPr>
              <a:t> top</a:t>
            </a:r>
            <a:r>
              <a:rPr lang="en-US" altLang="zh-CN" sz="2000" i="1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== </a:t>
            </a:r>
            <a:r>
              <a:rPr lang="en-US" altLang="zh-CN" sz="2000" b="1" i="1" dirty="0" smtClean="0"/>
              <a:t>n</a:t>
            </a:r>
            <a:r>
              <a:rPr lang="en-US" altLang="zh-CN" sz="2000" dirty="0" smtClean="0"/>
              <a:t>-1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en-US" altLang="zh-CN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为表示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栈容量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’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数组大小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04850" lvl="1" indent="-304800"/>
            <a:endParaRPr lang="zh-CN" altLang="en-US" sz="2200" b="1" dirty="0"/>
          </a:p>
        </p:txBody>
      </p:sp>
      <p:sp>
        <p:nvSpPr>
          <p:cNvPr id="4" name="矩形 3"/>
          <p:cNvSpPr/>
          <p:nvPr/>
        </p:nvSpPr>
        <p:spPr>
          <a:xfrm>
            <a:off x="3622875" y="5414240"/>
            <a:ext cx="529252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lvl="1"/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lang="zh-CN" alt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顺序栈，</a:t>
            </a:r>
            <a:r>
              <a:rPr lang="en-US" altLang="zh-CN" sz="1600" b="0" i="1" dirty="0" smtClean="0">
                <a:solidFill>
                  <a:srgbClr val="00B050"/>
                </a:solidFill>
              </a:rPr>
              <a:t>bottom</a:t>
            </a:r>
            <a:r>
              <a:rPr lang="zh-CN" alt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常取值为</a:t>
            </a:r>
            <a:r>
              <a:rPr lang="en-US" altLang="zh-CN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zh-CN" alt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，则</a:t>
            </a:r>
            <a:r>
              <a:rPr lang="zh-CN" altLang="en-US" sz="1600" b="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判空条件</a:t>
            </a:r>
            <a:r>
              <a:rPr lang="zh-CN" altLang="en-US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sz="1600" b="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16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==0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）</a:t>
            </a:r>
            <a:endParaRPr lang="en-US" altLang="zh-CN" sz="20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700" y="4290627"/>
            <a:ext cx="86868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</a:rPr>
              <a:t>细心的人可见：为</a:t>
            </a:r>
            <a:r>
              <a:rPr lang="zh-CN" altLang="en-US" sz="2000" b="0" dirty="0">
                <a:solidFill>
                  <a:schemeClr val="tx1"/>
                </a:solidFill>
              </a:rPr>
              <a:t>区分</a:t>
            </a:r>
            <a:r>
              <a:rPr lang="zh-CN" altLang="en-US" sz="2000" dirty="0">
                <a:solidFill>
                  <a:schemeClr val="tx1"/>
                </a:solidFill>
              </a:rPr>
              <a:t>栈</a:t>
            </a:r>
            <a:r>
              <a:rPr lang="zh-CN" altLang="en-US" sz="2000" dirty="0">
                <a:solidFill>
                  <a:srgbClr val="0000CC"/>
                </a:solidFill>
              </a:rPr>
              <a:t>空</a:t>
            </a:r>
            <a:r>
              <a:rPr lang="en-US" altLang="zh-CN" sz="2000" b="0" dirty="0">
                <a:solidFill>
                  <a:schemeClr val="tx1"/>
                </a:solidFill>
              </a:rPr>
              <a:t>&amp;</a:t>
            </a:r>
            <a:r>
              <a:rPr lang="zh-CN" altLang="en-US" sz="2000" dirty="0">
                <a:solidFill>
                  <a:schemeClr val="tx1"/>
                </a:solidFill>
              </a:rPr>
              <a:t>栈</a:t>
            </a:r>
            <a:r>
              <a:rPr lang="zh-CN" altLang="en-US" sz="2000" dirty="0" smtClean="0">
                <a:solidFill>
                  <a:srgbClr val="FF0000"/>
                </a:solidFill>
              </a:rPr>
              <a:t>满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做法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1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和 </a:t>
            </a:r>
            <a:r>
              <a:rPr lang="zh-CN" altLang="en-US" sz="2000" b="0" dirty="0" smtClean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做法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2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都浪费了</a:t>
            </a:r>
            <a:r>
              <a:rPr lang="zh-CN" altLang="en-US" sz="2000" b="0" dirty="0">
                <a:solidFill>
                  <a:schemeClr val="tx1"/>
                </a:solidFill>
              </a:rPr>
              <a:t>一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个数组位置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! </a:t>
            </a: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</a:rPr>
              <a:t>初始化</a:t>
            </a:r>
            <a:r>
              <a:rPr lang="en-US" altLang="zh-CN" sz="2000" b="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2000" b="0" i="1" dirty="0" smtClean="0">
                <a:solidFill>
                  <a:schemeClr val="tx1"/>
                </a:solidFill>
              </a:rPr>
              <a:t>=</a:t>
            </a:r>
            <a:r>
              <a:rPr lang="en-US" altLang="zh-CN" sz="2000" i="1" dirty="0" smtClean="0">
                <a:solidFill>
                  <a:srgbClr val="00B050"/>
                </a:solidFill>
              </a:rPr>
              <a:t>bottom</a:t>
            </a:r>
            <a:r>
              <a:rPr lang="en-US" altLang="zh-CN" sz="2000" b="0" i="1" dirty="0" smtClean="0">
                <a:solidFill>
                  <a:schemeClr val="tx1"/>
                </a:solidFill>
              </a:rPr>
              <a:t>=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-1,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及</a:t>
            </a:r>
            <a:r>
              <a:rPr lang="en-US" altLang="zh-CN" sz="2000" b="0" i="1" dirty="0" smtClean="0">
                <a:solidFill>
                  <a:srgbClr val="FF00FF"/>
                </a:solidFill>
              </a:rPr>
              <a:t>top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=</a:t>
            </a:r>
            <a:r>
              <a:rPr lang="en-US" altLang="zh-CN" sz="2000" b="0" i="1" dirty="0" smtClean="0">
                <a:solidFill>
                  <a:srgbClr val="FF0000"/>
                </a:solidFill>
              </a:rPr>
              <a:t>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才满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本质上是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隐式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使用了</a:t>
            </a:r>
            <a:r>
              <a:rPr lang="en-US" altLang="zh-CN" sz="2000" b="0" i="1" dirty="0" smtClean="0">
                <a:solidFill>
                  <a:srgbClr val="00B050"/>
                </a:solidFill>
              </a:rPr>
              <a:t>-1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或</a:t>
            </a:r>
            <a:r>
              <a:rPr lang="en-US" altLang="zh-CN" sz="2000" b="0" i="1" dirty="0" smtClean="0">
                <a:solidFill>
                  <a:srgbClr val="00B050"/>
                </a:solidFill>
              </a:rPr>
              <a:t>n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那位置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】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955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</a:t>
            </a:r>
            <a:r>
              <a:rPr lang="zh-CN" altLang="en-US" dirty="0"/>
              <a:t>栈的</a:t>
            </a:r>
            <a:r>
              <a:rPr lang="zh-CN" altLang="en-US" dirty="0">
                <a:solidFill>
                  <a:srgbClr val="7030A0"/>
                </a:solidFill>
              </a:rPr>
              <a:t>顺序存储</a:t>
            </a:r>
            <a:r>
              <a:rPr lang="zh-CN" altLang="en-US" dirty="0"/>
              <a:t>表示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5/6</a:t>
            </a:r>
            <a:r>
              <a:rPr lang="zh-CN" altLang="en-US" sz="2000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做法</a:t>
            </a:r>
            <a:r>
              <a:rPr lang="en-US" altLang="zh-CN" sz="2400" dirty="0">
                <a:solidFill>
                  <a:schemeClr val="tx1"/>
                </a:solidFill>
              </a:rPr>
              <a:t>1 </a:t>
            </a:r>
            <a:r>
              <a:rPr lang="zh-CN" altLang="en-US" sz="2400" dirty="0">
                <a:solidFill>
                  <a:schemeClr val="tx1"/>
                </a:solidFill>
              </a:rPr>
              <a:t>和 </a:t>
            </a:r>
            <a:r>
              <a:rPr lang="zh-CN" altLang="en-US" sz="2400" dirty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做法</a:t>
            </a:r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 smtClean="0"/>
              <a:t>的</a:t>
            </a:r>
            <a:r>
              <a:rPr lang="zh-CN" altLang="en-US" sz="2400" dirty="0">
                <a:solidFill>
                  <a:schemeClr val="tx1"/>
                </a:solidFill>
              </a:rPr>
              <a:t>栈</a:t>
            </a:r>
            <a:r>
              <a:rPr lang="zh-CN" altLang="en-US" sz="2400" dirty="0">
                <a:solidFill>
                  <a:srgbClr val="0000CC"/>
                </a:solidFill>
              </a:rPr>
              <a:t>空</a:t>
            </a:r>
            <a:r>
              <a:rPr lang="en-US" altLang="zh-CN" sz="2400" dirty="0">
                <a:solidFill>
                  <a:schemeClr val="tx1"/>
                </a:solidFill>
              </a:rPr>
              <a:t>&amp;</a:t>
            </a:r>
            <a:r>
              <a:rPr lang="zh-CN" altLang="en-US" sz="2400" dirty="0">
                <a:solidFill>
                  <a:schemeClr val="tx1"/>
                </a:solidFill>
              </a:rPr>
              <a:t>栈</a:t>
            </a:r>
            <a:r>
              <a:rPr lang="zh-CN" altLang="en-US" sz="2400" dirty="0">
                <a:solidFill>
                  <a:srgbClr val="FF0000"/>
                </a:solidFill>
              </a:rPr>
              <a:t>满</a:t>
            </a:r>
            <a:r>
              <a:rPr lang="zh-CN" altLang="en-US" sz="2400" dirty="0" smtClean="0"/>
              <a:t>栈判断方式</a:t>
            </a:r>
            <a:r>
              <a:rPr lang="zh-CN" alt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统一</a:t>
            </a:r>
            <a:r>
              <a:rPr lang="zh-CN" altLang="en-US" sz="2400" dirty="0" smtClean="0"/>
              <a:t>了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但不同的存储方式，导致了</a:t>
            </a:r>
            <a:r>
              <a:rPr lang="zh-CN" alt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进栈</a:t>
            </a:r>
            <a:r>
              <a:rPr lang="zh-CN" altLang="en-US" sz="2400" dirty="0" smtClean="0"/>
              <a:t>和</a:t>
            </a:r>
            <a:r>
              <a:rPr lang="zh-CN" altLang="en-US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出栈</a:t>
            </a:r>
            <a:r>
              <a:rPr lang="zh-CN" altLang="en-US" sz="2400" dirty="0" smtClean="0"/>
              <a:t>操作的</a:t>
            </a:r>
            <a:r>
              <a:rPr lang="zh-CN" altLang="en-US" sz="2400" i="1" u="sng" dirty="0" smtClean="0"/>
              <a:t>程序步骤</a:t>
            </a:r>
            <a:r>
              <a:rPr lang="zh-CN" altLang="en-US" sz="2400" dirty="0" smtClean="0"/>
              <a:t>不同！</a:t>
            </a: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43666"/>
            <a:ext cx="1066800" cy="232833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977571"/>
            <a:ext cx="990600" cy="2594429"/>
          </a:xfrm>
          <a:prstGeom prst="rect">
            <a:avLst/>
          </a:prstGeom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393565" y="2690580"/>
            <a:ext cx="2471169" cy="2841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kumimoji="1" lang="zh-CN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空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i="1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kumimoji="1"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bottom</a:t>
            </a:r>
            <a:endParaRPr kumimoji="1" lang="zh-CN" altLang="en-US" sz="2400" i="1" dirty="0">
              <a:solidFill>
                <a:srgbClr val="00B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93565" y="3548855"/>
            <a:ext cx="2471169" cy="284163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kumimoji="1"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满</a:t>
            </a:r>
            <a:r>
              <a:rPr kumimoji="1"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i="1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kumimoji="1" lang="en-US" altLang="zh-CN" sz="2400" i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7017152" y="4183326"/>
            <a:ext cx="289254" cy="31911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70101" y="4173605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i="1" dirty="0">
                <a:solidFill>
                  <a:srgbClr val="00B050"/>
                </a:solidFill>
              </a:rPr>
              <a:t>bottom</a:t>
            </a:r>
            <a:endParaRPr lang="en-US" altLang="zh-CN" sz="1600" i="1" dirty="0" smtClean="0">
              <a:solidFill>
                <a:srgbClr val="00B050"/>
              </a:solidFill>
            </a:endParaRPr>
          </a:p>
        </p:txBody>
      </p:sp>
      <p:sp>
        <p:nvSpPr>
          <p:cNvPr id="10" name="左箭头 9"/>
          <p:cNvSpPr/>
          <p:nvPr/>
        </p:nvSpPr>
        <p:spPr>
          <a:xfrm flipH="1">
            <a:off x="1649010" y="4193047"/>
            <a:ext cx="304800" cy="319112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79016" y="4173605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i="1" dirty="0">
                <a:solidFill>
                  <a:srgbClr val="00B050"/>
                </a:solidFill>
              </a:rPr>
              <a:t>bottom</a:t>
            </a:r>
            <a:endParaRPr lang="en-US" altLang="zh-CN" sz="1600" i="1" dirty="0" smtClean="0">
              <a:solidFill>
                <a:srgbClr val="00B05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58150" y="2243666"/>
            <a:ext cx="878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909641" y="1977571"/>
            <a:ext cx="906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4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top</a:t>
            </a:r>
            <a:endParaRPr lang="zh-CN" altLang="en-US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818676"/>
              </p:ext>
            </p:extLst>
          </p:nvPr>
        </p:nvGraphicFramePr>
        <p:xfrm>
          <a:off x="4928441" y="4909463"/>
          <a:ext cx="3962400" cy="127199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853359">
                  <a:extLst>
                    <a:ext uri="{9D8B030D-6E8A-4147-A177-3AD203B41FA5}">
                      <a16:colId xmlns:a16="http://schemas.microsoft.com/office/drawing/2014/main" val="2271750762"/>
                    </a:ext>
                  </a:extLst>
                </a:gridCol>
                <a:gridCol w="2109041">
                  <a:extLst>
                    <a:ext uri="{9D8B030D-6E8A-4147-A177-3AD203B41FA5}">
                      <a16:colId xmlns:a16="http://schemas.microsoft.com/office/drawing/2014/main" val="1609064593"/>
                    </a:ext>
                  </a:extLst>
                </a:gridCol>
              </a:tblGrid>
              <a:tr h="357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进栈</a:t>
                      </a:r>
                      <a:r>
                        <a:rPr lang="en-US" altLang="zh-CN" sz="1600" b="0" dirty="0" smtClean="0"/>
                        <a:t>(</a:t>
                      </a:r>
                      <a:r>
                        <a:rPr lang="zh-CN" altLang="en-US" sz="1600" b="0" dirty="0" smtClean="0"/>
                        <a:t>元素</a:t>
                      </a:r>
                      <a:r>
                        <a:rPr lang="en-US" altLang="zh-CN" sz="1600" b="0" dirty="0" smtClean="0"/>
                        <a:t>’a’)</a:t>
                      </a:r>
                      <a:endParaRPr lang="zh-CN" altLang="en-US" sz="1600" b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出栈</a:t>
                      </a:r>
                      <a:r>
                        <a:rPr lang="en-US" altLang="zh-CN" sz="1600" b="0" dirty="0" smtClean="0"/>
                        <a:t>(</a:t>
                      </a:r>
                      <a:r>
                        <a:rPr lang="zh-CN" altLang="en-US" sz="1600" b="0" dirty="0" smtClean="0"/>
                        <a:t>元素</a:t>
                      </a:r>
                      <a:r>
                        <a:rPr lang="en-US" altLang="zh-CN" sz="1600" b="0" dirty="0" smtClean="0"/>
                        <a:t>’a’)</a:t>
                      </a:r>
                      <a:endParaRPr lang="zh-CN" altLang="en-US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3662096"/>
                  </a:ext>
                </a:extLst>
              </a:tr>
              <a:tr h="906232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35000"/>
                        </a:lnSpc>
                        <a:buFont typeface="+mj-ea"/>
                        <a:buAutoNum type="circleNumDbPlain"/>
                      </a:pPr>
                      <a:r>
                        <a:rPr lang="en-US" altLang="zh-CN" dirty="0" smtClean="0"/>
                        <a:t>S[</a:t>
                      </a:r>
                      <a:r>
                        <a:rPr lang="en-US" altLang="zh-CN" i="1" dirty="0" smtClean="0">
                          <a:solidFill>
                            <a:srgbClr val="FF00FF"/>
                          </a:solidFill>
                        </a:rPr>
                        <a:t>top</a:t>
                      </a:r>
                      <a:r>
                        <a:rPr lang="en-US" altLang="zh-CN" dirty="0" smtClean="0"/>
                        <a:t>] = ‘</a:t>
                      </a:r>
                      <a:r>
                        <a:rPr lang="en-US" altLang="zh-CN" dirty="0" err="1" smtClean="0"/>
                        <a:t>a</a:t>
                      </a:r>
                      <a:r>
                        <a:rPr lang="en-US" altLang="zh-CN" baseline="-25000" dirty="0" err="1" smtClean="0"/>
                        <a:t>i</a:t>
                      </a:r>
                      <a:r>
                        <a:rPr lang="en-US" altLang="zh-CN" dirty="0" smtClean="0"/>
                        <a:t>’;</a:t>
                      </a:r>
                    </a:p>
                    <a:p>
                      <a:pPr marL="342900" indent="-342900">
                        <a:lnSpc>
                          <a:spcPct val="135000"/>
                        </a:lnSpc>
                        <a:buFont typeface="+mj-ea"/>
                        <a:buAutoNum type="circleNumDbPlain"/>
                      </a:pPr>
                      <a:r>
                        <a:rPr lang="en-US" altLang="zh-CN" i="1" dirty="0" smtClean="0">
                          <a:solidFill>
                            <a:srgbClr val="FF00FF"/>
                          </a:solidFill>
                        </a:rPr>
                        <a:t>top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++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35000"/>
                        </a:lnSpc>
                        <a:buFont typeface="+mj-ea"/>
                        <a:buAutoNum type="circleNumDbPlain"/>
                      </a:pPr>
                      <a:r>
                        <a:rPr lang="en-US" altLang="zh-CN" i="1" dirty="0" smtClean="0">
                          <a:solidFill>
                            <a:srgbClr val="FF00FF"/>
                          </a:solidFill>
                        </a:rPr>
                        <a:t>top</a:t>
                      </a: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--</a:t>
                      </a:r>
                      <a:r>
                        <a:rPr lang="en-US" altLang="zh-CN" dirty="0" smtClean="0"/>
                        <a:t>;</a:t>
                      </a:r>
                    </a:p>
                    <a:p>
                      <a:pPr marL="342900" indent="-342900">
                        <a:lnSpc>
                          <a:spcPct val="135000"/>
                        </a:lnSpc>
                        <a:buFont typeface="+mj-ea"/>
                        <a:buAutoNum type="circleNumDbPlain"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= S[</a:t>
                      </a:r>
                      <a:r>
                        <a:rPr lang="en-US" altLang="zh-CN" i="1" dirty="0" smtClean="0">
                          <a:solidFill>
                            <a:srgbClr val="FF00FF"/>
                          </a:solidFill>
                        </a:rPr>
                        <a:t>top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]; 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059146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07669"/>
              </p:ext>
            </p:extLst>
          </p:nvPr>
        </p:nvGraphicFramePr>
        <p:xfrm>
          <a:off x="609600" y="4930815"/>
          <a:ext cx="4152900" cy="1271992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076450">
                  <a:extLst>
                    <a:ext uri="{9D8B030D-6E8A-4147-A177-3AD203B41FA5}">
                      <a16:colId xmlns:a16="http://schemas.microsoft.com/office/drawing/2014/main" val="2271750762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1609064593"/>
                    </a:ext>
                  </a:extLst>
                </a:gridCol>
              </a:tblGrid>
              <a:tr h="35759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进栈</a:t>
                      </a:r>
                      <a:r>
                        <a:rPr lang="en-US" altLang="zh-CN" sz="1600" b="0" dirty="0" smtClean="0"/>
                        <a:t>(</a:t>
                      </a:r>
                      <a:r>
                        <a:rPr lang="zh-CN" altLang="en-US" sz="1600" b="0" dirty="0" smtClean="0"/>
                        <a:t>元素</a:t>
                      </a:r>
                      <a:r>
                        <a:rPr lang="en-US" altLang="zh-CN" sz="1600" b="0" dirty="0" smtClean="0"/>
                        <a:t>’a’)</a:t>
                      </a:r>
                      <a:endParaRPr lang="zh-CN" altLang="en-US" sz="1600" b="0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出栈</a:t>
                      </a:r>
                      <a:r>
                        <a:rPr lang="en-US" altLang="zh-CN" sz="1600" b="0" dirty="0" smtClean="0"/>
                        <a:t>(</a:t>
                      </a:r>
                      <a:r>
                        <a:rPr lang="zh-CN" altLang="en-US" sz="1600" b="0" dirty="0" smtClean="0"/>
                        <a:t>元素</a:t>
                      </a:r>
                      <a:r>
                        <a:rPr lang="en-US" altLang="zh-CN" sz="1600" b="0" dirty="0" smtClean="0"/>
                        <a:t>’a’)</a:t>
                      </a:r>
                      <a:endParaRPr lang="zh-CN" altLang="en-US" b="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23662096"/>
                  </a:ext>
                </a:extLst>
              </a:tr>
              <a:tr h="906232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i="1" dirty="0" smtClean="0">
                          <a:solidFill>
                            <a:srgbClr val="FF00FF"/>
                          </a:solidFill>
                        </a:rPr>
                        <a:t>top</a:t>
                      </a:r>
                      <a:r>
                        <a:rPr lang="en-US" altLang="zh-CN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++</a:t>
                      </a:r>
                      <a:r>
                        <a:rPr lang="en-US" altLang="zh-CN" dirty="0" smtClean="0"/>
                        <a:t>;</a:t>
                      </a:r>
                      <a:endParaRPr lang="zh-CN" altLang="en-US" dirty="0" smtClean="0"/>
                    </a:p>
                    <a:p>
                      <a:pPr marL="342900" indent="-342900">
                        <a:lnSpc>
                          <a:spcPct val="135000"/>
                        </a:lnSpc>
                        <a:buFont typeface="+mj-ea"/>
                        <a:buAutoNum type="circleNumDbPlain"/>
                      </a:pPr>
                      <a:r>
                        <a:rPr lang="en-US" altLang="zh-CN" dirty="0" smtClean="0"/>
                        <a:t>S[</a:t>
                      </a:r>
                      <a:r>
                        <a:rPr lang="en-US" altLang="zh-CN" i="1" dirty="0" smtClean="0">
                          <a:solidFill>
                            <a:srgbClr val="FF00FF"/>
                          </a:solidFill>
                        </a:rPr>
                        <a:t>top</a:t>
                      </a:r>
                      <a:r>
                        <a:rPr lang="en-US" altLang="zh-CN" dirty="0" smtClean="0"/>
                        <a:t>] = ‘</a:t>
                      </a:r>
                      <a:r>
                        <a:rPr lang="en-US" altLang="zh-CN" dirty="0" err="1" smtClean="0"/>
                        <a:t>a</a:t>
                      </a:r>
                      <a:r>
                        <a:rPr lang="en-US" altLang="zh-CN" baseline="-25000" dirty="0" err="1" smtClean="0"/>
                        <a:t>i</a:t>
                      </a:r>
                      <a:r>
                        <a:rPr lang="en-US" altLang="zh-CN" dirty="0" smtClean="0"/>
                        <a:t>’;</a:t>
                      </a:r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zh-CN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 = S[</a:t>
                      </a:r>
                      <a:r>
                        <a:rPr lang="en-US" altLang="zh-CN" i="1" dirty="0" smtClean="0">
                          <a:solidFill>
                            <a:srgbClr val="FF00FF"/>
                          </a:solidFill>
                        </a:rPr>
                        <a:t>top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];</a:t>
                      </a:r>
                      <a:endParaRPr lang="zh-CN" altLang="en-US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>
                        <a:lnSpc>
                          <a:spcPct val="135000"/>
                        </a:lnSpc>
                        <a:buFont typeface="+mj-ea"/>
                        <a:buAutoNum type="circleNumDbPlain"/>
                      </a:pPr>
                      <a:r>
                        <a:rPr lang="en-US" altLang="zh-CN" i="1" dirty="0" smtClean="0">
                          <a:solidFill>
                            <a:srgbClr val="FF00FF"/>
                          </a:solidFill>
                        </a:rPr>
                        <a:t>top</a:t>
                      </a:r>
                      <a:r>
                        <a:rPr lang="en-US" altLang="zh-CN" dirty="0" smtClean="0">
                          <a:solidFill>
                            <a:srgbClr val="FFC000"/>
                          </a:solidFill>
                        </a:rPr>
                        <a:t>--</a:t>
                      </a:r>
                      <a:r>
                        <a:rPr lang="en-US" altLang="zh-CN" dirty="0" smtClean="0"/>
                        <a:t>;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059146"/>
                  </a:ext>
                </a:extLst>
              </a:tr>
            </a:tbl>
          </a:graphicData>
        </a:graphic>
      </p:graphicFrame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1524000" y="6294708"/>
            <a:ext cx="2243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空出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kumimoji="1"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kumimoji="1"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062175" y="6294708"/>
            <a:ext cx="22436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空出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S[</a:t>
            </a:r>
            <a:r>
              <a:rPr kumimoji="1"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kumimoji="1"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328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5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/>
      <p:bldP spid="13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396" y="5609041"/>
            <a:ext cx="2743438" cy="1044030"/>
          </a:xfrm>
          <a:prstGeom prst="rect">
            <a:avLst/>
          </a:prstGeom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838200" y="198438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2.1.</a:t>
            </a:r>
            <a:r>
              <a:rPr lang="zh-CN" altLang="en-US" dirty="0" smtClean="0"/>
              <a:t>栈的</a:t>
            </a:r>
            <a:r>
              <a:rPr lang="zh-CN" altLang="en-US" dirty="0" smtClean="0">
                <a:solidFill>
                  <a:srgbClr val="7030A0"/>
                </a:solidFill>
              </a:rPr>
              <a:t>顺序存储</a:t>
            </a:r>
            <a:r>
              <a:rPr lang="zh-CN" altLang="en-US" dirty="0" smtClean="0"/>
              <a:t>表示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6/6</a:t>
            </a:r>
            <a:r>
              <a:rPr lang="zh-CN" altLang="en-US" sz="2000" dirty="0" smtClean="0"/>
              <a:t>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765175"/>
            <a:ext cx="8191500" cy="5635625"/>
          </a:xfrm>
        </p:spPr>
        <p:txBody>
          <a:bodyPr/>
          <a:lstStyle/>
          <a:p>
            <a:pPr>
              <a:spcBef>
                <a:spcPts val="600"/>
              </a:spcBef>
              <a:defRPr/>
            </a:pPr>
            <a:r>
              <a:rPr lang="zh-CN" altLang="en-US" sz="2400" dirty="0" smtClean="0"/>
              <a:t>根据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顺序栈 容量</a:t>
            </a:r>
            <a:r>
              <a:rPr lang="zh-CN" altLang="en-US" sz="2400" dirty="0"/>
              <a:t>（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数组大小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是否</a:t>
            </a:r>
            <a:r>
              <a:rPr lang="zh-CN" altLang="en-US" sz="2400" dirty="0" smtClean="0"/>
              <a:t>可以</a:t>
            </a:r>
            <a:r>
              <a:rPr lang="zh-CN" altLang="en-US" sz="2400" b="1" i="1" dirty="0" smtClean="0"/>
              <a:t>根据需要</a:t>
            </a:r>
            <a:r>
              <a:rPr lang="zh-CN" altLang="en-US" sz="2400" dirty="0" smtClean="0"/>
              <a:t>进行</a:t>
            </a:r>
            <a:r>
              <a:rPr lang="zh-CN" altLang="en-US" sz="2400" b="1" i="1" dirty="0" smtClean="0">
                <a:solidFill>
                  <a:srgbClr val="FF00FF"/>
                </a:solidFill>
              </a:rPr>
              <a:t>扩容</a:t>
            </a:r>
            <a:r>
              <a:rPr lang="en-US" altLang="zh-CN" sz="2400" dirty="0"/>
              <a:t>(</a:t>
            </a:r>
            <a:r>
              <a:rPr lang="zh-CN" altLang="en-US" sz="2400" i="1" dirty="0" smtClean="0">
                <a:solidFill>
                  <a:srgbClr val="FF00FF"/>
                </a:solidFill>
              </a:rPr>
              <a:t>增大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，可分为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静态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顺序栈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动态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顺序栈</a:t>
            </a:r>
            <a:r>
              <a:rPr lang="zh-CN" altLang="en-US" sz="2400" dirty="0" smtClean="0"/>
              <a:t>。</a:t>
            </a:r>
          </a:p>
          <a:p>
            <a:pPr marL="625475" lvl="1" indent="-254000">
              <a:spcBef>
                <a:spcPts val="600"/>
              </a:spcBef>
              <a:buFont typeface="+mj-lt"/>
              <a:buAutoNum type="alphaUcPeriod"/>
              <a:defRPr/>
            </a:pPr>
            <a:r>
              <a:rPr lang="zh-CN" altLang="en-US" sz="2000" dirty="0" smtClean="0">
                <a:solidFill>
                  <a:srgbClr val="0070C0"/>
                </a:solidFill>
              </a:rPr>
              <a:t>静态</a:t>
            </a:r>
            <a:r>
              <a:rPr lang="zh-CN" altLang="en-US" sz="2000" dirty="0" smtClean="0"/>
              <a:t>顺序栈</a:t>
            </a:r>
            <a:r>
              <a:rPr lang="en-US" altLang="zh-CN" sz="2000" dirty="0" smtClean="0"/>
              <a:t>: </a:t>
            </a:r>
            <a:r>
              <a:rPr lang="zh-CN" altLang="en-US" sz="2000" u="sng" dirty="0" smtClean="0">
                <a:solidFill>
                  <a:srgbClr val="C00000"/>
                </a:solidFill>
              </a:rPr>
              <a:t>不能</a:t>
            </a:r>
            <a:r>
              <a:rPr lang="zh-CN" altLang="en-US" sz="2000" u="sng" dirty="0" smtClean="0"/>
              <a:t>根据需要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增大</a:t>
            </a:r>
            <a:r>
              <a:rPr lang="zh-CN" altLang="en-US" sz="2000" u="sng" dirty="0" smtClean="0"/>
              <a:t>栈的存储空间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1200150" lvl="2" indent="-342900">
              <a:spcBef>
                <a:spcPts val="600"/>
              </a:spcBef>
              <a:defRPr/>
            </a:pPr>
            <a:r>
              <a:rPr lang="zh-CN" altLang="en-US" sz="1800" dirty="0" smtClean="0"/>
              <a:t>实现方法：</a:t>
            </a:r>
            <a:r>
              <a:rPr lang="zh-CN" altLang="en-US" sz="1800" dirty="0"/>
              <a:t>采用</a:t>
            </a:r>
            <a:r>
              <a:rPr lang="zh-CN" altLang="en-US" sz="1800" dirty="0" smtClean="0">
                <a:solidFill>
                  <a:srgbClr val="FF0000"/>
                </a:solidFill>
              </a:rPr>
              <a:t>静态</a:t>
            </a:r>
            <a:r>
              <a:rPr lang="zh-CN" altLang="en-US" sz="1800" dirty="0" smtClean="0"/>
              <a:t>一维数</a:t>
            </a:r>
            <a:r>
              <a:rPr lang="zh-CN" altLang="en-US" sz="1800" dirty="0"/>
              <a:t>组</a:t>
            </a:r>
            <a:r>
              <a:rPr lang="en-US" altLang="zh-CN" sz="1800" dirty="0"/>
              <a:t>: </a:t>
            </a:r>
            <a:r>
              <a:rPr lang="en-US" altLang="zh-CN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 </a:t>
            </a:r>
            <a:r>
              <a:rPr lang="en-US" altLang="zh-CN" sz="1800" i="1" u="sng" dirty="0" err="1">
                <a:solidFill>
                  <a:srgbClr val="0070C0"/>
                </a:solidFill>
              </a:rPr>
              <a:t>arr</a:t>
            </a:r>
            <a:r>
              <a:rPr lang="en-US" altLang="zh-CN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altLang="zh-CN" sz="18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 </a:t>
            </a:r>
            <a:endParaRPr lang="en-US" altLang="zh-CN" sz="1800" u="sng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200150" lvl="2" indent="-342900">
              <a:spcBef>
                <a:spcPts val="600"/>
              </a:spcBef>
              <a:defRPr/>
            </a:pPr>
            <a:endParaRPr lang="en-US" altLang="zh-CN" sz="1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57250" lvl="2" indent="0">
              <a:spcBef>
                <a:spcPts val="600"/>
              </a:spcBef>
              <a:buNone/>
              <a:defRPr/>
            </a:pPr>
            <a:endParaRPr lang="zh-CN" altLang="en-US" sz="2200" dirty="0" smtClean="0"/>
          </a:p>
          <a:p>
            <a:pPr marL="625475" lvl="1" indent="-277813">
              <a:spcBef>
                <a:spcPts val="1800"/>
              </a:spcBef>
              <a:buFont typeface="+mj-lt"/>
              <a:buAutoNum type="alphaUcPeriod"/>
              <a:defRPr/>
            </a:pPr>
            <a:r>
              <a:rPr lang="zh-CN" altLang="en-US" sz="2000" dirty="0" smtClean="0">
                <a:solidFill>
                  <a:srgbClr val="0070C0"/>
                </a:solidFill>
              </a:rPr>
              <a:t>动态</a:t>
            </a:r>
            <a:r>
              <a:rPr lang="zh-CN" altLang="en-US" sz="2000" dirty="0" smtClean="0"/>
              <a:t>顺序栈</a:t>
            </a:r>
            <a:r>
              <a:rPr lang="en-US" altLang="zh-CN" sz="2000" dirty="0" smtClean="0"/>
              <a:t>: </a:t>
            </a:r>
            <a:r>
              <a:rPr lang="zh-CN" altLang="en-US" sz="2000" u="sng" dirty="0" smtClean="0">
                <a:solidFill>
                  <a:srgbClr val="0000FF"/>
                </a:solidFill>
              </a:rPr>
              <a:t>可以</a:t>
            </a:r>
            <a:r>
              <a:rPr lang="zh-CN" altLang="en-US" sz="2000" u="sng" dirty="0" smtClean="0"/>
              <a:t>根据需要</a:t>
            </a:r>
            <a:r>
              <a:rPr lang="zh-CN" altLang="en-US" sz="2000" u="sng" dirty="0" smtClean="0">
                <a:solidFill>
                  <a:srgbClr val="7030A0"/>
                </a:solidFill>
              </a:rPr>
              <a:t>增大</a:t>
            </a:r>
            <a:r>
              <a:rPr lang="zh-CN" altLang="en-US" sz="2000" u="sng" dirty="0" smtClean="0"/>
              <a:t>栈的存储空间</a:t>
            </a:r>
            <a:r>
              <a:rPr lang="en-US" altLang="zh-CN" sz="2000" dirty="0" smtClean="0"/>
              <a:t>;</a:t>
            </a:r>
          </a:p>
          <a:p>
            <a:pPr marL="1200150" lvl="2" indent="-342900">
              <a:spcBef>
                <a:spcPts val="600"/>
              </a:spcBef>
              <a:defRPr/>
            </a:pPr>
            <a:r>
              <a:rPr lang="zh-CN" altLang="en-US" sz="1800" dirty="0" smtClean="0"/>
              <a:t>实现方法：</a:t>
            </a:r>
            <a:r>
              <a:rPr lang="zh-CN" altLang="en-US" sz="1800" dirty="0"/>
              <a:t>采用</a:t>
            </a:r>
            <a:r>
              <a:rPr lang="zh-CN" altLang="en-US" sz="1800" dirty="0" smtClean="0">
                <a:solidFill>
                  <a:srgbClr val="FF0000"/>
                </a:solidFill>
              </a:rPr>
              <a:t>动态</a:t>
            </a:r>
            <a:r>
              <a:rPr lang="zh-CN" altLang="en-US" sz="1800" dirty="0"/>
              <a:t>一维数组</a:t>
            </a:r>
            <a:r>
              <a:rPr lang="en-US" altLang="zh-CN" sz="1800" dirty="0" smtClean="0"/>
              <a:t>: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 *</a:t>
            </a:r>
            <a:r>
              <a:rPr lang="en-US" altLang="zh-CN" sz="1800" u="sng" dirty="0">
                <a:solidFill>
                  <a:srgbClr val="0070C0"/>
                </a:solidFill>
              </a:rPr>
              <a:t>p</a:t>
            </a:r>
            <a:r>
              <a:rPr lang="en-US" altLang="zh-CN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new T[</a:t>
            </a:r>
            <a:r>
              <a:rPr lang="en-US" altLang="zh-CN" sz="1800" b="1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18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];  </a:t>
            </a:r>
            <a:endParaRPr lang="en-US" altLang="zh-CN" sz="1800" dirty="0" smtClean="0"/>
          </a:p>
        </p:txBody>
      </p:sp>
      <p:sp>
        <p:nvSpPr>
          <p:cNvPr id="4" name="动作按钮: 第一张 3">
            <a:hlinkClick r:id="rId4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07058" y="5181600"/>
            <a:ext cx="777386" cy="533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925015" y="4730359"/>
            <a:ext cx="9877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指针变量</a:t>
            </a:r>
            <a:r>
              <a:rPr lang="en-US" altLang="zh-CN" sz="2400" dirty="0" smtClean="0">
                <a:solidFill>
                  <a:srgbClr val="0070C0"/>
                </a:solidFill>
              </a:rPr>
              <a:t>p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60751" y="5255231"/>
            <a:ext cx="470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00B050"/>
                </a:solidFill>
              </a:rPr>
              <a:t>##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396" y="4463050"/>
            <a:ext cx="2697714" cy="110499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2481946"/>
            <a:ext cx="3383573" cy="1112616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640517" y="4693606"/>
            <a:ext cx="20125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chemeClr val="tx1"/>
                </a:solidFill>
              </a:rPr>
              <a:t>动态分配大小为</a:t>
            </a:r>
            <a:r>
              <a:rPr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的数组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首地址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</a:t>
            </a:r>
            <a:r>
              <a:rPr lang="en-US" altLang="zh-CN" sz="1600" b="0" dirty="0" smtClean="0">
                <a:solidFill>
                  <a:srgbClr val="00B050"/>
                </a:solidFill>
              </a:rPr>
              <a:t>##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</a:t>
            </a:r>
            <a:endParaRPr lang="zh-CN" altLang="en-US" sz="3200" b="0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43600" y="2489537"/>
            <a:ext cx="2819400" cy="1015663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</a:rPr>
              <a:t>静态数组</a:t>
            </a:r>
            <a:r>
              <a:rPr lang="en-US" altLang="zh-CN" sz="2000" b="0" i="1" dirty="0" err="1" smtClean="0">
                <a:solidFill>
                  <a:srgbClr val="0070C0"/>
                </a:solidFill>
              </a:rPr>
              <a:t>arr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一旦创建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000" b="0" dirty="0" smtClean="0">
                <a:solidFill>
                  <a:schemeClr val="tx1"/>
                </a:solidFill>
              </a:rPr>
              <a:t>就无法更改大小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(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)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！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2702448" y="5359079"/>
            <a:ext cx="1284790" cy="314262"/>
          </a:xfrm>
          <a:custGeom>
            <a:avLst/>
            <a:gdLst>
              <a:gd name="connsiteX0" fmla="*/ 0 w 1284790"/>
              <a:gd name="connsiteY0" fmla="*/ 104173 h 360319"/>
              <a:gd name="connsiteX1" fmla="*/ 914400 w 1284790"/>
              <a:gd name="connsiteY1" fmla="*/ 358816 h 360319"/>
              <a:gd name="connsiteX2" fmla="*/ 1284790 w 1284790"/>
              <a:gd name="connsiteY2" fmla="*/ 0 h 36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4790" h="360319">
                <a:moveTo>
                  <a:pt x="0" y="104173"/>
                </a:moveTo>
                <a:cubicBezTo>
                  <a:pt x="350134" y="240175"/>
                  <a:pt x="700269" y="376178"/>
                  <a:pt x="914400" y="358816"/>
                </a:cubicBezTo>
                <a:cubicBezTo>
                  <a:pt x="1128531" y="341454"/>
                  <a:pt x="1206660" y="170727"/>
                  <a:pt x="1284790" y="0"/>
                </a:cubicBezTo>
              </a:path>
            </a:pathLst>
          </a:custGeom>
          <a:noFill/>
          <a:ln>
            <a:solidFill>
              <a:srgbClr val="0000CC"/>
            </a:solidFill>
            <a:prstDash val="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053349" y="5197875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FC000"/>
                </a:solidFill>
              </a:rPr>
              <a:t>@@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674268" y="5747050"/>
            <a:ext cx="201253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chemeClr val="tx1"/>
                </a:solidFill>
              </a:rPr>
              <a:t>动态分配大小为</a:t>
            </a:r>
            <a:r>
              <a:rPr lang="en-US" altLang="zh-CN" sz="1600" i="1" dirty="0" smtClean="0">
                <a:solidFill>
                  <a:srgbClr val="FFC000"/>
                </a:solidFill>
              </a:rPr>
              <a:t>m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的数组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(</a:t>
            </a:r>
            <a:r>
              <a:rPr lang="zh-CN" altLang="en-US" sz="1600" b="0" dirty="0" smtClean="0">
                <a:solidFill>
                  <a:schemeClr val="tx1"/>
                </a:solidFill>
              </a:rPr>
              <a:t>首地址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=</a:t>
            </a:r>
            <a:r>
              <a:rPr lang="en-US" altLang="zh-CN" sz="1600" b="0" dirty="0" smtClean="0">
                <a:solidFill>
                  <a:srgbClr val="FFC000"/>
                </a:solidFill>
              </a:rPr>
              <a:t>@@</a:t>
            </a:r>
            <a:r>
              <a:rPr lang="en-US" altLang="zh-CN" sz="1600" b="0" dirty="0" smtClean="0">
                <a:solidFill>
                  <a:schemeClr val="tx1"/>
                </a:solidFill>
              </a:rPr>
              <a:t>)</a:t>
            </a:r>
            <a:endParaRPr lang="en-US" altLang="zh-CN" sz="3200" b="0" dirty="0" smtClean="0">
              <a:solidFill>
                <a:srgbClr val="0070C0"/>
              </a:solidFill>
            </a:endParaRPr>
          </a:p>
          <a:p>
            <a:pPr algn="ctr"/>
            <a:r>
              <a:rPr lang="zh-CN" altLang="en-US" sz="2800" b="0" dirty="0" smtClean="0">
                <a:solidFill>
                  <a:srgbClr val="0070C0"/>
                </a:solidFill>
              </a:rPr>
              <a:t>（</a:t>
            </a:r>
            <a:r>
              <a:rPr lang="en-US" altLang="zh-CN" sz="2800" i="1" dirty="0" smtClean="0">
                <a:solidFill>
                  <a:srgbClr val="FFC000"/>
                </a:solidFill>
              </a:rPr>
              <a:t>m</a:t>
            </a:r>
            <a:r>
              <a:rPr lang="en-US" altLang="zh-CN" sz="2800" b="0" dirty="0" smtClean="0">
                <a:solidFill>
                  <a:srgbClr val="0070C0"/>
                </a:solidFill>
              </a:rPr>
              <a:t>&gt;</a:t>
            </a:r>
            <a:r>
              <a:rPr lang="en-US" altLang="zh-CN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2800" b="0" dirty="0" smtClean="0">
                <a:solidFill>
                  <a:srgbClr val="0070C0"/>
                </a:solidFill>
              </a:rPr>
              <a:t>）</a:t>
            </a:r>
            <a:endParaRPr lang="en-US" altLang="zh-CN" sz="1400" b="0" dirty="0" smtClean="0">
              <a:solidFill>
                <a:schemeClr val="tx1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2598276" y="5625296"/>
            <a:ext cx="1458410" cy="861121"/>
          </a:xfrm>
          <a:custGeom>
            <a:avLst/>
            <a:gdLst>
              <a:gd name="connsiteX0" fmla="*/ 0 w 1458410"/>
              <a:gd name="connsiteY0" fmla="*/ 0 h 861121"/>
              <a:gd name="connsiteX1" fmla="*/ 393539 w 1458410"/>
              <a:gd name="connsiteY1" fmla="*/ 567160 h 861121"/>
              <a:gd name="connsiteX2" fmla="*/ 937549 w 1458410"/>
              <a:gd name="connsiteY2" fmla="*/ 856527 h 861121"/>
              <a:gd name="connsiteX3" fmla="*/ 1458410 w 1458410"/>
              <a:gd name="connsiteY3" fmla="*/ 717631 h 861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8410" h="861121">
                <a:moveTo>
                  <a:pt x="0" y="0"/>
                </a:moveTo>
                <a:cubicBezTo>
                  <a:pt x="118640" y="212203"/>
                  <a:pt x="237281" y="424406"/>
                  <a:pt x="393539" y="567160"/>
                </a:cubicBezTo>
                <a:cubicBezTo>
                  <a:pt x="549797" y="709914"/>
                  <a:pt x="760071" y="831449"/>
                  <a:pt x="937549" y="856527"/>
                </a:cubicBezTo>
                <a:cubicBezTo>
                  <a:pt x="1115027" y="881605"/>
                  <a:pt x="1286718" y="799618"/>
                  <a:pt x="1458410" y="717631"/>
                </a:cubicBezTo>
              </a:path>
            </a:pathLst>
          </a:custGeom>
          <a:noFill/>
          <a:ln>
            <a:solidFill>
              <a:srgbClr val="FF505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200" y="3229213"/>
            <a:ext cx="1834181" cy="332398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000" b="0" dirty="0" smtClean="0">
                <a:solidFill>
                  <a:schemeClr val="tx1"/>
                </a:solidFill>
              </a:rPr>
              <a:t>其实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不管是</a:t>
            </a:r>
            <a:r>
              <a:rPr lang="zh-CN" altLang="en-US" sz="2000" b="0" dirty="0" smtClean="0">
                <a:solidFill>
                  <a:srgbClr val="0070C0"/>
                </a:solidFill>
              </a:rPr>
              <a:t>静态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|</a:t>
            </a:r>
            <a:r>
              <a:rPr lang="zh-CN" altLang="en-US" sz="2000" b="0" dirty="0" smtClean="0">
                <a:solidFill>
                  <a:srgbClr val="00B050"/>
                </a:solidFill>
              </a:rPr>
              <a:t>动态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数组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空间一经分配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都</a:t>
            </a:r>
            <a:r>
              <a:rPr lang="zh-CN" altLang="en-US" sz="2000" b="0" i="1" strike="sngStrike" dirty="0" smtClean="0">
                <a:solidFill>
                  <a:srgbClr val="FF0000"/>
                </a:solidFill>
              </a:rPr>
              <a:t>无法</a:t>
            </a:r>
            <a:r>
              <a:rPr lang="zh-CN" altLang="en-US" sz="2000" b="0" i="1" strike="sngStrike" dirty="0" smtClean="0">
                <a:solidFill>
                  <a:schemeClr val="tx1"/>
                </a:solidFill>
              </a:rPr>
              <a:t>更改大小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！</a:t>
            </a:r>
            <a:endParaRPr lang="en-US" altLang="zh-CN" sz="2000" b="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sz="2000" b="0" dirty="0" smtClean="0">
                <a:solidFill>
                  <a:schemeClr val="tx1"/>
                </a:solidFill>
              </a:rPr>
              <a:t>只是</a:t>
            </a:r>
            <a:r>
              <a:rPr lang="zh-CN" altLang="en-US" sz="2000" b="0" dirty="0" smtClean="0">
                <a:solidFill>
                  <a:srgbClr val="00B050"/>
                </a:solidFill>
              </a:rPr>
              <a:t>动态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数组由指针指向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,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程序后台帮助实现了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[</a:t>
            </a:r>
            <a:r>
              <a:rPr lang="zh-CN" altLang="en-US" sz="1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原数组</a:t>
            </a:r>
            <a:r>
              <a:rPr lang="en-US" altLang="zh-CN" sz="1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zh-CN" altLang="en-US" sz="13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信息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]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的拷贝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/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迁移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!</a:t>
            </a:r>
            <a:endParaRPr lang="en-US" altLang="zh-CN" sz="2000" b="0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98848" y="5318924"/>
            <a:ext cx="2825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0" dirty="0" smtClean="0">
                <a:solidFill>
                  <a:srgbClr val="FF0000"/>
                </a:solidFill>
              </a:rPr>
              <a:t>当数组空间不够用时</a:t>
            </a:r>
            <a:r>
              <a:rPr lang="en-US" altLang="zh-CN" sz="1600" b="0" dirty="0" smtClean="0">
                <a:solidFill>
                  <a:srgbClr val="FF0000"/>
                </a:solidFill>
              </a:rPr>
              <a:t>,……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01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xit" presetSubtype="3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4" grpId="0"/>
      <p:bldP spid="6" grpId="0" animBg="1"/>
      <p:bldP spid="13" grpId="0" animBg="1"/>
      <p:bldP spid="13" grpId="1" animBg="1"/>
      <p:bldP spid="16" grpId="0"/>
      <p:bldP spid="18" grpId="0"/>
      <p:bldP spid="21" grpId="0" animBg="1"/>
      <p:bldP spid="23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2.2.</a:t>
            </a:r>
            <a:r>
              <a:rPr lang="zh-CN" altLang="en-US" smtClean="0"/>
              <a:t>栈的</a:t>
            </a:r>
            <a:r>
              <a:rPr lang="zh-CN" altLang="en-US" smtClean="0">
                <a:solidFill>
                  <a:srgbClr val="7030A0"/>
                </a:solidFill>
              </a:rPr>
              <a:t>链式</a:t>
            </a:r>
            <a:r>
              <a:rPr lang="zh-CN" altLang="en-US" smtClean="0"/>
              <a:t>存储表示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7705725" cy="5419725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栈的</a:t>
            </a:r>
            <a:r>
              <a:rPr lang="zh-CN" altLang="en-US" sz="2400" b="1" dirty="0"/>
              <a:t>链式存储结构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链栈</a:t>
            </a:r>
            <a:r>
              <a:rPr lang="zh-CN" altLang="en-US" sz="2400" dirty="0"/>
              <a:t>，是</a:t>
            </a:r>
            <a:r>
              <a:rPr lang="zh-CN" altLang="en-US" sz="2400" i="1" u="sng" dirty="0">
                <a:solidFill>
                  <a:schemeClr val="accent6"/>
                </a:solidFill>
              </a:rPr>
              <a:t>运算受限</a:t>
            </a:r>
            <a:r>
              <a:rPr lang="zh-CN" altLang="en-US" sz="2400" u="sng" dirty="0"/>
              <a:t>的单链表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spcBef>
                <a:spcPts val="800"/>
              </a:spcBef>
              <a:defRPr/>
            </a:pPr>
            <a:r>
              <a:rPr lang="zh-CN" altLang="en-US" sz="2200" dirty="0"/>
              <a:t>栈</a:t>
            </a:r>
            <a:r>
              <a:rPr lang="zh-CN" altLang="en-US" sz="2200" dirty="0" smtClean="0"/>
              <a:t>结点中</a:t>
            </a:r>
            <a:r>
              <a:rPr lang="en-US" altLang="zh-CN" sz="2200" dirty="0" smtClean="0"/>
              <a:t>, </a:t>
            </a:r>
            <a:r>
              <a:rPr lang="zh-CN" altLang="en-US" sz="2200" dirty="0" smtClean="0"/>
              <a:t>附设</a:t>
            </a:r>
            <a:r>
              <a:rPr lang="en-US" altLang="zh-CN" sz="2200" dirty="0"/>
              <a:t>1</a:t>
            </a:r>
            <a:r>
              <a:rPr lang="zh-CN" altLang="en-US" sz="2200" dirty="0"/>
              <a:t>个</a:t>
            </a:r>
            <a:r>
              <a:rPr lang="zh-CN" altLang="en-US" sz="2200" dirty="0" smtClean="0"/>
              <a:t>指向</a:t>
            </a:r>
            <a:r>
              <a:rPr lang="zh-CN" altLang="en-US" sz="2200" b="1" dirty="0" smtClean="0">
                <a:solidFill>
                  <a:srgbClr val="7030A0"/>
                </a:solidFill>
              </a:rPr>
              <a:t>后趋</a:t>
            </a:r>
            <a:r>
              <a:rPr lang="zh-CN" altLang="en-US" sz="2200" dirty="0"/>
              <a:t>结点的</a:t>
            </a:r>
            <a:r>
              <a:rPr lang="zh-CN" altLang="en-US" sz="2200" dirty="0" smtClean="0"/>
              <a:t>指针</a:t>
            </a:r>
            <a:r>
              <a:rPr lang="en-US" altLang="zh-CN" sz="2200" i="1" dirty="0" smtClean="0">
                <a:solidFill>
                  <a:srgbClr val="7030A0"/>
                </a:solidFill>
              </a:rPr>
              <a:t>next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</p:txBody>
      </p:sp>
      <p:sp>
        <p:nvSpPr>
          <p:cNvPr id="43" name="动作按钮: 第一张 42">
            <a:hlinkClick r:id="rId3" action="ppaction://hlinksldjump" highlightClick="1"/>
          </p:cNvPr>
          <p:cNvSpPr/>
          <p:nvPr/>
        </p:nvSpPr>
        <p:spPr>
          <a:xfrm>
            <a:off x="8686800" y="6400800"/>
            <a:ext cx="457200" cy="4572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45839"/>
              </p:ext>
            </p:extLst>
          </p:nvPr>
        </p:nvGraphicFramePr>
        <p:xfrm>
          <a:off x="7772400" y="1880042"/>
          <a:ext cx="914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345359" y="3241300"/>
            <a:ext cx="76200" cy="76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7038479" y="1857000"/>
            <a:ext cx="533784" cy="29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7507078" y="2050192"/>
            <a:ext cx="26532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48514"/>
              </p:ext>
            </p:extLst>
          </p:nvPr>
        </p:nvGraphicFramePr>
        <p:xfrm>
          <a:off x="4794286" y="3088900"/>
          <a:ext cx="705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91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235095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链头</a:t>
                      </a:r>
                      <a:endParaRPr lang="zh-CN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sp>
        <p:nvSpPr>
          <p:cNvPr id="49" name="Rectangle 7"/>
          <p:cNvSpPr>
            <a:spLocks noChangeArrowheads="1"/>
          </p:cNvSpPr>
          <p:nvPr/>
        </p:nvSpPr>
        <p:spPr bwMode="auto">
          <a:xfrm>
            <a:off x="7391400" y="2390400"/>
            <a:ext cx="1295400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dirty="0" smtClean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 </a:t>
            </a:r>
            <a:r>
              <a:rPr kumimoji="1" lang="zh-CN" altLang="en-US" sz="2200" dirty="0" smtClean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</a:t>
            </a:r>
            <a:r>
              <a:rPr kumimoji="1" lang="zh-CN" altLang="en-US" sz="2200" dirty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</a:p>
        </p:txBody>
      </p:sp>
      <p:sp>
        <p:nvSpPr>
          <p:cNvPr id="52" name="Rectangle 9"/>
          <p:cNvSpPr>
            <a:spLocks noChangeArrowheads="1"/>
          </p:cNvSpPr>
          <p:nvPr/>
        </p:nvSpPr>
        <p:spPr bwMode="auto">
          <a:xfrm>
            <a:off x="4056991" y="3088900"/>
            <a:ext cx="533784" cy="29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4525590" y="3282092"/>
            <a:ext cx="26532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225106"/>
              </p:ext>
            </p:extLst>
          </p:nvPr>
        </p:nvGraphicFramePr>
        <p:xfrm>
          <a:off x="4794286" y="3756845"/>
          <a:ext cx="705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91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235095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736249"/>
              </p:ext>
            </p:extLst>
          </p:nvPr>
        </p:nvGraphicFramePr>
        <p:xfrm>
          <a:off x="5638801" y="2917374"/>
          <a:ext cx="3428999" cy="35016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43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5317">
                  <a:extLst>
                    <a:ext uri="{9D8B030D-6E8A-4147-A177-3AD203B41FA5}">
                      <a16:colId xmlns:a16="http://schemas.microsoft.com/office/drawing/2014/main" val="2271750762"/>
                    </a:ext>
                  </a:extLst>
                </a:gridCol>
              </a:tblGrid>
              <a:tr h="288111">
                <a:tc>
                  <a:txBody>
                    <a:bodyPr/>
                    <a:lstStyle/>
                    <a:p>
                      <a:pPr algn="ctr"/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 smtClean="0"/>
                        <a:t>主要特点</a:t>
                      </a:r>
                      <a:r>
                        <a:rPr lang="en-US" altLang="zh-CN" sz="2000" b="0" dirty="0" smtClean="0"/>
                        <a:t>&amp;</a:t>
                      </a:r>
                      <a:r>
                        <a:rPr lang="zh-CN" altLang="en-US" sz="2000" b="0" dirty="0" smtClean="0"/>
                        <a:t>优点</a:t>
                      </a:r>
                      <a:endParaRPr lang="zh-CN" alt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662096"/>
                  </a:ext>
                </a:extLst>
              </a:tr>
              <a:tr h="1224017">
                <a:tc>
                  <a:txBody>
                    <a:bodyPr/>
                    <a:lstStyle/>
                    <a:p>
                      <a:pPr marL="0" indent="0">
                        <a:lnSpc>
                          <a:spcPct val="135000"/>
                        </a:lnSpc>
                        <a:buFont typeface="+mj-ea"/>
                        <a:buNone/>
                      </a:pP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35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800" b="1" dirty="0" smtClean="0"/>
                        <a:t>栈顶</a:t>
                      </a:r>
                      <a:r>
                        <a:rPr lang="zh-CN" altLang="en-US" sz="1800" b="0" i="0" dirty="0" smtClean="0"/>
                        <a:t>在</a:t>
                      </a:r>
                      <a:r>
                        <a:rPr lang="zh-CN" altLang="en-US" sz="1800" b="0" i="0" dirty="0" smtClean="0">
                          <a:solidFill>
                            <a:srgbClr val="0070C0"/>
                          </a:solidFill>
                        </a:rPr>
                        <a:t>链尾</a:t>
                      </a:r>
                      <a:endParaRPr lang="en-US" altLang="zh-CN" sz="1800" b="0" i="0" u="none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444500" lvl="1" indent="-177800">
                        <a:lnSpc>
                          <a:spcPct val="135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700" b="0" i="0" u="none" dirty="0" smtClean="0">
                          <a:solidFill>
                            <a:schemeClr val="tx1"/>
                          </a:solidFill>
                        </a:rPr>
                        <a:t>入栈</a:t>
                      </a:r>
                      <a:r>
                        <a:rPr lang="en-US" altLang="zh-CN" sz="1700" b="0" i="0" u="non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CN" altLang="en-US" sz="1700" b="0" i="0" u="none" dirty="0" smtClean="0">
                          <a:solidFill>
                            <a:schemeClr val="tx1"/>
                          </a:solidFill>
                        </a:rPr>
                        <a:t>在链尾插入</a:t>
                      </a:r>
                      <a:r>
                        <a:rPr lang="en-US" altLang="zh-CN" sz="1700" b="0" i="0" u="non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1700" b="0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700" b="0" i="0" u="none" dirty="0" smtClean="0">
                          <a:solidFill>
                            <a:srgbClr val="0000CC"/>
                          </a:solidFill>
                        </a:rPr>
                        <a:t>便利</a:t>
                      </a:r>
                      <a:r>
                        <a:rPr lang="en-US" altLang="zh-CN" sz="1700" b="0" i="0" u="none" dirty="0" smtClean="0">
                          <a:solidFill>
                            <a:schemeClr val="tx1"/>
                          </a:solidFill>
                        </a:rPr>
                        <a:t>; </a:t>
                      </a:r>
                    </a:p>
                    <a:p>
                      <a:pPr marL="444500" lvl="1" indent="-177800">
                        <a:lnSpc>
                          <a:spcPct val="135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zh-CN" altLang="en-US" sz="1700" b="0" i="0" u="none" dirty="0" smtClean="0">
                          <a:solidFill>
                            <a:schemeClr val="tx1"/>
                          </a:solidFill>
                        </a:rPr>
                        <a:t>出栈</a:t>
                      </a:r>
                      <a:r>
                        <a:rPr lang="en-US" altLang="zh-CN" sz="1700" b="0" i="0" u="non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zh-CN" altLang="en-US" sz="1700" b="0" i="0" u="none" dirty="0" smtClean="0">
                          <a:solidFill>
                            <a:schemeClr val="tx1"/>
                          </a:solidFill>
                        </a:rPr>
                        <a:t>删除链尾</a:t>
                      </a:r>
                      <a:r>
                        <a:rPr lang="en-US" altLang="zh-CN" sz="1700" b="0" i="0" u="none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sz="1700" b="0" i="0" u="none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700" b="0" i="1" u="sng" baseline="0" dirty="0" smtClean="0">
                          <a:solidFill>
                            <a:schemeClr val="tx1"/>
                          </a:solidFill>
                        </a:rPr>
                        <a:t>需保存前序结点</a:t>
                      </a:r>
                      <a:r>
                        <a:rPr lang="en-US" altLang="zh-CN" sz="1700" b="0" i="0" u="none" baseline="0" dirty="0" smtClean="0">
                          <a:solidFill>
                            <a:schemeClr val="tx1"/>
                          </a:solidFill>
                        </a:rPr>
                        <a:t>;</a:t>
                      </a:r>
                      <a:endParaRPr lang="en-US" altLang="zh-CN" sz="1700" b="0" i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1800" i="0" u="none" dirty="0" smtClean="0"/>
                        <a:t>栈底的</a:t>
                      </a:r>
                      <a:r>
                        <a:rPr lang="zh-CN" altLang="en-US" sz="1800" b="1" i="0" u="none" dirty="0" smtClean="0"/>
                        <a:t>后趋指针为空</a:t>
                      </a:r>
                      <a:r>
                        <a:rPr lang="en-US" altLang="zh-CN" sz="1800" b="1" i="0" u="none" dirty="0" smtClean="0"/>
                        <a:t>!</a:t>
                      </a:r>
                      <a:endParaRPr lang="zh-CN" altLang="en-US" sz="18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059146"/>
                  </a:ext>
                </a:extLst>
              </a:tr>
              <a:tr h="1224017">
                <a:tc>
                  <a:txBody>
                    <a:bodyPr/>
                    <a:lstStyle/>
                    <a:p>
                      <a:pPr marL="0" indent="0">
                        <a:lnSpc>
                          <a:spcPct val="135000"/>
                        </a:lnSpc>
                        <a:buFont typeface="+mj-ea"/>
                        <a:buNone/>
                      </a:pPr>
                      <a:r>
                        <a:rPr lang="en-US" altLang="zh-CN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zh-CN" alt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1800" b="1" i="0" u="none" dirty="0" smtClean="0"/>
                        <a:t>栈顶</a:t>
                      </a:r>
                      <a:r>
                        <a:rPr lang="zh-CN" altLang="en-US" sz="1800" b="0" i="0" u="none" dirty="0" smtClean="0"/>
                        <a:t>在</a:t>
                      </a:r>
                      <a:r>
                        <a:rPr lang="zh-CN" altLang="en-US" sz="1800" b="0" i="0" u="none" dirty="0" smtClean="0">
                          <a:solidFill>
                            <a:srgbClr val="0070C0"/>
                          </a:solidFill>
                        </a:rPr>
                        <a:t>链头</a:t>
                      </a:r>
                      <a:r>
                        <a:rPr lang="en-US" altLang="zh-CN" sz="1800" b="0" i="0" u="none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marL="444500" marR="0" lvl="1" indent="-177800" algn="l" defTabSz="914400" rtl="0" eaLnBrk="1" fontAlgn="auto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zh-CN" altLang="en-US" sz="17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进</a:t>
                      </a:r>
                      <a:r>
                        <a:rPr lang="en-US" altLang="zh-CN" sz="17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zh-CN" altLang="en-US" sz="17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出栈</a:t>
                      </a:r>
                      <a:r>
                        <a:rPr lang="en-US" altLang="zh-CN" sz="17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7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都在链头</a:t>
                      </a:r>
                      <a:r>
                        <a:rPr lang="en-US" altLang="zh-CN" sz="17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zh-CN" altLang="en-US" sz="1700" b="0" i="0" u="none" kern="1200" dirty="0" smtClean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简单</a:t>
                      </a:r>
                      <a:r>
                        <a:rPr lang="en-US" altLang="zh-CN" sz="1700" b="0" i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3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zh-CN" altLang="en-US" sz="1800" i="0" u="none" dirty="0" smtClean="0"/>
                        <a:t>栈顶的</a:t>
                      </a:r>
                      <a:r>
                        <a:rPr lang="zh-CN" altLang="en-US" sz="1800" b="1" i="0" u="none" dirty="0" smtClean="0"/>
                        <a:t>后趋指针为空</a:t>
                      </a:r>
                      <a:r>
                        <a:rPr lang="en-US" altLang="zh-CN" sz="1800" b="1" i="0" u="none" dirty="0" smtClean="0"/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" name="Line 23"/>
          <p:cNvSpPr>
            <a:spLocks noChangeShapeType="1"/>
          </p:cNvSpPr>
          <p:nvPr/>
        </p:nvSpPr>
        <p:spPr bwMode="auto">
          <a:xfrm>
            <a:off x="5383458" y="3317500"/>
            <a:ext cx="1" cy="41850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44629" y="3729109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4</a:t>
            </a:r>
            <a:endParaRPr lang="zh-CN" altLang="en-US" sz="1800" baseline="-25000" dirty="0"/>
          </a:p>
        </p:txBody>
      </p:sp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25687"/>
              </p:ext>
            </p:extLst>
          </p:nvPr>
        </p:nvGraphicFramePr>
        <p:xfrm>
          <a:off x="4794286" y="4424790"/>
          <a:ext cx="705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91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235095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sp>
        <p:nvSpPr>
          <p:cNvPr id="61" name="椭圆 60"/>
          <p:cNvSpPr/>
          <p:nvPr/>
        </p:nvSpPr>
        <p:spPr>
          <a:xfrm>
            <a:off x="5338573" y="3903289"/>
            <a:ext cx="76200" cy="76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5338573" y="4581150"/>
            <a:ext cx="76200" cy="76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26622"/>
              </p:ext>
            </p:extLst>
          </p:nvPr>
        </p:nvGraphicFramePr>
        <p:xfrm>
          <a:off x="4794286" y="5092735"/>
          <a:ext cx="705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91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235095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651806"/>
              </p:ext>
            </p:extLst>
          </p:nvPr>
        </p:nvGraphicFramePr>
        <p:xfrm>
          <a:off x="4794286" y="5760681"/>
          <a:ext cx="7052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191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235095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sp>
        <p:nvSpPr>
          <p:cNvPr id="65" name="椭圆 64"/>
          <p:cNvSpPr/>
          <p:nvPr/>
        </p:nvSpPr>
        <p:spPr>
          <a:xfrm>
            <a:off x="5338573" y="5241550"/>
            <a:ext cx="76200" cy="76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Line 23"/>
          <p:cNvSpPr>
            <a:spLocks noChangeShapeType="1"/>
          </p:cNvSpPr>
          <p:nvPr/>
        </p:nvSpPr>
        <p:spPr bwMode="auto">
          <a:xfrm>
            <a:off x="5376673" y="3987294"/>
            <a:ext cx="1" cy="41850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Line 23"/>
          <p:cNvSpPr>
            <a:spLocks noChangeShapeType="1"/>
          </p:cNvSpPr>
          <p:nvPr/>
        </p:nvSpPr>
        <p:spPr bwMode="auto">
          <a:xfrm>
            <a:off x="5383457" y="4665045"/>
            <a:ext cx="1" cy="41850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" name="Line 23"/>
          <p:cNvSpPr>
            <a:spLocks noChangeShapeType="1"/>
          </p:cNvSpPr>
          <p:nvPr/>
        </p:nvSpPr>
        <p:spPr bwMode="auto">
          <a:xfrm>
            <a:off x="5376672" y="5324399"/>
            <a:ext cx="1" cy="418502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4842626" y="444650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3</a:t>
            </a:r>
            <a:endParaRPr lang="zh-CN" altLang="en-US" sz="1800" baseline="-25000" dirty="0"/>
          </a:p>
        </p:txBody>
      </p:sp>
      <p:sp>
        <p:nvSpPr>
          <p:cNvPr id="71" name="文本框 70"/>
          <p:cNvSpPr txBox="1"/>
          <p:nvPr/>
        </p:nvSpPr>
        <p:spPr>
          <a:xfrm>
            <a:off x="4873106" y="510182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2</a:t>
            </a:r>
            <a:endParaRPr lang="zh-CN" altLang="en-US" sz="1800" baseline="-25000" dirty="0"/>
          </a:p>
        </p:txBody>
      </p:sp>
      <p:sp>
        <p:nvSpPr>
          <p:cNvPr id="72" name="文本框 71"/>
          <p:cNvSpPr txBox="1"/>
          <p:nvPr/>
        </p:nvSpPr>
        <p:spPr>
          <a:xfrm>
            <a:off x="4864200" y="574190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1</a:t>
            </a:r>
            <a:endParaRPr lang="zh-CN" altLang="en-US" sz="1800" baseline="-25000" dirty="0"/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4077843" y="6242034"/>
            <a:ext cx="1462985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dirty="0" smtClean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B2. </a:t>
            </a:r>
            <a:r>
              <a:rPr kumimoji="1" lang="zh-CN" altLang="en-US" sz="2200" dirty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kumimoji="1" lang="zh-CN" altLang="en-US" sz="2200" dirty="0" smtClean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</a:t>
            </a:r>
            <a:r>
              <a:rPr kumimoji="1" lang="zh-CN" altLang="en-US" sz="2200" dirty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</a:t>
            </a:r>
            <a:r>
              <a:rPr kumimoji="1" lang="zh-CN" altLang="en-US" sz="2200" dirty="0" smtClean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endParaRPr kumimoji="1" lang="zh-CN" altLang="en-US" sz="2200" dirty="0">
              <a:solidFill>
                <a:srgbClr val="002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2442367" y="5946942"/>
            <a:ext cx="76200" cy="76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49745"/>
              </p:ext>
            </p:extLst>
          </p:nvPr>
        </p:nvGraphicFramePr>
        <p:xfrm>
          <a:off x="1880337" y="5794542"/>
          <a:ext cx="7104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42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236821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</a:rPr>
                        <a:t>链头</a:t>
                      </a:r>
                      <a:endParaRPr lang="zh-CN" altLang="en-US" sz="14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1094879" y="3079917"/>
            <a:ext cx="533784" cy="29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1563478" y="3273109"/>
            <a:ext cx="26532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270445"/>
              </p:ext>
            </p:extLst>
          </p:nvPr>
        </p:nvGraphicFramePr>
        <p:xfrm>
          <a:off x="1880337" y="3109687"/>
          <a:ext cx="7104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42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236821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^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sp>
        <p:nvSpPr>
          <p:cNvPr id="35" name="Line 23"/>
          <p:cNvSpPr>
            <a:spLocks noChangeShapeType="1"/>
          </p:cNvSpPr>
          <p:nvPr/>
        </p:nvSpPr>
        <p:spPr bwMode="auto">
          <a:xfrm flipH="1" flipV="1">
            <a:off x="2477074" y="5476742"/>
            <a:ext cx="6786" cy="470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16807" y="3094744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4</a:t>
            </a:r>
            <a:endParaRPr lang="zh-CN" altLang="en-US" sz="1800" baseline="-25000" dirty="0"/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05276"/>
              </p:ext>
            </p:extLst>
          </p:nvPr>
        </p:nvGraphicFramePr>
        <p:xfrm>
          <a:off x="1880337" y="3777632"/>
          <a:ext cx="7104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42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236821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sp>
        <p:nvSpPr>
          <p:cNvPr id="39" name="椭圆 38"/>
          <p:cNvSpPr/>
          <p:nvPr/>
        </p:nvSpPr>
        <p:spPr>
          <a:xfrm>
            <a:off x="2442367" y="3933992"/>
            <a:ext cx="76200" cy="76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03086"/>
              </p:ext>
            </p:extLst>
          </p:nvPr>
        </p:nvGraphicFramePr>
        <p:xfrm>
          <a:off x="1880337" y="4445577"/>
          <a:ext cx="7104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42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236821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47524"/>
              </p:ext>
            </p:extLst>
          </p:nvPr>
        </p:nvGraphicFramePr>
        <p:xfrm>
          <a:off x="1880337" y="5113523"/>
          <a:ext cx="71046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642">
                  <a:extLst>
                    <a:ext uri="{9D8B030D-6E8A-4147-A177-3AD203B41FA5}">
                      <a16:colId xmlns:a16="http://schemas.microsoft.com/office/drawing/2014/main" val="878554988"/>
                    </a:ext>
                  </a:extLst>
                </a:gridCol>
                <a:gridCol w="236821">
                  <a:extLst>
                    <a:ext uri="{9D8B030D-6E8A-4147-A177-3AD203B41FA5}">
                      <a16:colId xmlns:a16="http://schemas.microsoft.com/office/drawing/2014/main" val="41328646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458462"/>
                  </a:ext>
                </a:extLst>
              </a:tr>
            </a:tbl>
          </a:graphicData>
        </a:graphic>
      </p:graphicFrame>
      <p:sp>
        <p:nvSpPr>
          <p:cNvPr id="42" name="椭圆 41"/>
          <p:cNvSpPr/>
          <p:nvPr/>
        </p:nvSpPr>
        <p:spPr>
          <a:xfrm>
            <a:off x="2442367" y="4594392"/>
            <a:ext cx="76200" cy="76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914804" y="3752850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3</a:t>
            </a:r>
            <a:endParaRPr lang="zh-CN" altLang="en-US" sz="1800" baseline="-25000" dirty="0"/>
          </a:p>
        </p:txBody>
      </p:sp>
      <p:sp>
        <p:nvSpPr>
          <p:cNvPr id="57" name="文本框 56"/>
          <p:cNvSpPr txBox="1"/>
          <p:nvPr/>
        </p:nvSpPr>
        <p:spPr>
          <a:xfrm>
            <a:off x="1945284" y="442936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2</a:t>
            </a:r>
            <a:endParaRPr lang="zh-CN" altLang="en-US" sz="1800" baseline="-25000" dirty="0"/>
          </a:p>
        </p:txBody>
      </p:sp>
      <p:sp>
        <p:nvSpPr>
          <p:cNvPr id="58" name="文本框 57"/>
          <p:cNvSpPr txBox="1"/>
          <p:nvPr/>
        </p:nvSpPr>
        <p:spPr>
          <a:xfrm>
            <a:off x="1936378" y="5107543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a</a:t>
            </a:r>
            <a:r>
              <a:rPr lang="en-US" altLang="zh-CN" sz="1800" baseline="-25000" dirty="0" smtClean="0"/>
              <a:t>1</a:t>
            </a:r>
            <a:endParaRPr lang="zh-CN" altLang="en-US" sz="1800" baseline="-25000" dirty="0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961529" y="5785017"/>
            <a:ext cx="533784" cy="29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bottom</a:t>
            </a:r>
            <a:endParaRPr kumimoji="1" lang="en-US" altLang="zh-CN" sz="18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Line 10"/>
          <p:cNvSpPr>
            <a:spLocks noChangeShapeType="1"/>
          </p:cNvSpPr>
          <p:nvPr/>
        </p:nvSpPr>
        <p:spPr bwMode="auto">
          <a:xfrm>
            <a:off x="1601578" y="5978209"/>
            <a:ext cx="26532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4" name="椭圆 73"/>
          <p:cNvSpPr/>
          <p:nvPr/>
        </p:nvSpPr>
        <p:spPr>
          <a:xfrm>
            <a:off x="2442367" y="5274142"/>
            <a:ext cx="76200" cy="762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Line 23"/>
          <p:cNvSpPr>
            <a:spLocks noChangeShapeType="1"/>
          </p:cNvSpPr>
          <p:nvPr/>
        </p:nvSpPr>
        <p:spPr bwMode="auto">
          <a:xfrm flipH="1" flipV="1">
            <a:off x="2477074" y="4803942"/>
            <a:ext cx="6786" cy="470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6" name="Line 23"/>
          <p:cNvSpPr>
            <a:spLocks noChangeShapeType="1"/>
          </p:cNvSpPr>
          <p:nvPr/>
        </p:nvSpPr>
        <p:spPr bwMode="auto">
          <a:xfrm flipH="1" flipV="1">
            <a:off x="2477074" y="4134875"/>
            <a:ext cx="6786" cy="470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7" name="Line 23"/>
          <p:cNvSpPr>
            <a:spLocks noChangeShapeType="1"/>
          </p:cNvSpPr>
          <p:nvPr/>
        </p:nvSpPr>
        <p:spPr bwMode="auto">
          <a:xfrm flipH="1" flipV="1">
            <a:off x="2477074" y="3468257"/>
            <a:ext cx="6786" cy="470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8" name="Rectangle 9"/>
          <p:cNvSpPr>
            <a:spLocks noChangeArrowheads="1"/>
          </p:cNvSpPr>
          <p:nvPr/>
        </p:nvSpPr>
        <p:spPr bwMode="auto">
          <a:xfrm>
            <a:off x="3916985" y="5759598"/>
            <a:ext cx="485258" cy="29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bottom</a:t>
            </a:r>
            <a:endParaRPr kumimoji="1" lang="en-US" altLang="zh-CN" sz="18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Line 10"/>
          <p:cNvSpPr>
            <a:spLocks noChangeShapeType="1"/>
          </p:cNvSpPr>
          <p:nvPr/>
        </p:nvSpPr>
        <p:spPr bwMode="auto">
          <a:xfrm>
            <a:off x="4525590" y="5952790"/>
            <a:ext cx="26532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69870" y="2015389"/>
            <a:ext cx="4647348" cy="484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  <a:defRPr/>
            </a:pPr>
            <a:r>
              <a:rPr lang="zh-CN" altLang="en-US" sz="2000" u="sng" dirty="0">
                <a:solidFill>
                  <a:srgbClr val="00B050"/>
                </a:solidFill>
              </a:rPr>
              <a:t>空栈</a:t>
            </a:r>
            <a:r>
              <a:rPr lang="zh-CN" altLang="en-US" sz="2000" dirty="0">
                <a:solidFill>
                  <a:srgbClr val="002060"/>
                </a:solidFill>
              </a:rPr>
              <a:t>的</a:t>
            </a:r>
            <a:r>
              <a:rPr lang="zh-CN" altLang="en-US" sz="2000" b="0" i="1" dirty="0">
                <a:solidFill>
                  <a:srgbClr val="002060"/>
                </a:solidFill>
              </a:rPr>
              <a:t>链式存储</a:t>
            </a:r>
            <a:r>
              <a:rPr lang="zh-CN" altLang="en-US" sz="2000" b="0" dirty="0" smtClean="0">
                <a:solidFill>
                  <a:srgbClr val="002060"/>
                </a:solidFill>
              </a:rPr>
              <a:t>表示（</a:t>
            </a:r>
            <a:r>
              <a:rPr lang="zh-CN" altLang="en-US" sz="2000" b="0" dirty="0">
                <a:solidFill>
                  <a:srgbClr val="002060"/>
                </a:solidFill>
              </a:rPr>
              <a:t>如图</a:t>
            </a:r>
            <a:r>
              <a:rPr lang="en-US" altLang="zh-CN" sz="2000" b="0" dirty="0" smtClean="0">
                <a:solidFill>
                  <a:srgbClr val="002060"/>
                </a:solidFill>
              </a:rPr>
              <a:t>A</a:t>
            </a:r>
            <a:r>
              <a:rPr lang="zh-CN" altLang="en-US" sz="2000" b="0" dirty="0" smtClean="0">
                <a:solidFill>
                  <a:srgbClr val="002060"/>
                </a:solidFill>
              </a:rPr>
              <a:t>）</a:t>
            </a:r>
            <a:endParaRPr lang="zh-CN" altLang="en-US" sz="2000" b="0" dirty="0">
              <a:solidFill>
                <a:srgbClr val="00206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69870" y="2511602"/>
            <a:ext cx="5290231" cy="484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  <a:defRPr/>
            </a:pPr>
            <a:r>
              <a:rPr lang="zh-CN" altLang="en-US" sz="2000" u="sng" dirty="0">
                <a:solidFill>
                  <a:srgbClr val="00B050"/>
                </a:solidFill>
              </a:rPr>
              <a:t>非空栈</a:t>
            </a:r>
            <a:r>
              <a:rPr lang="zh-CN" altLang="en-US" sz="2000" dirty="0">
                <a:solidFill>
                  <a:srgbClr val="002060"/>
                </a:solidFill>
              </a:rPr>
              <a:t>的</a:t>
            </a:r>
            <a:r>
              <a:rPr lang="zh-CN" altLang="en-US" sz="2000" b="0" i="1" dirty="0">
                <a:solidFill>
                  <a:srgbClr val="002060"/>
                </a:solidFill>
              </a:rPr>
              <a:t>链式</a:t>
            </a:r>
            <a:r>
              <a:rPr lang="zh-CN" altLang="en-US" sz="2000" b="0" i="1" dirty="0" smtClean="0">
                <a:solidFill>
                  <a:srgbClr val="002060"/>
                </a:solidFill>
              </a:rPr>
              <a:t>存储</a:t>
            </a:r>
            <a:r>
              <a:rPr lang="zh-CN" altLang="en-US" sz="2000" b="0" dirty="0" smtClean="0">
                <a:solidFill>
                  <a:srgbClr val="002060"/>
                </a:solidFill>
              </a:rPr>
              <a:t>表示</a:t>
            </a:r>
            <a:r>
              <a:rPr lang="zh-CN" altLang="en-US" sz="2000" b="0" i="1" dirty="0" smtClean="0">
                <a:solidFill>
                  <a:srgbClr val="002060"/>
                </a:solidFill>
              </a:rPr>
              <a:t>，</a:t>
            </a:r>
            <a:r>
              <a:rPr lang="zh-CN" altLang="en-US" sz="2000" b="0" dirty="0" smtClean="0">
                <a:solidFill>
                  <a:srgbClr val="002060"/>
                </a:solidFill>
              </a:rPr>
              <a:t>有以下</a:t>
            </a:r>
            <a:r>
              <a:rPr lang="en-US" altLang="zh-CN" sz="2000" b="0" dirty="0" smtClean="0">
                <a:solidFill>
                  <a:srgbClr val="002060"/>
                </a:solidFill>
              </a:rPr>
              <a:t>2</a:t>
            </a:r>
            <a:r>
              <a:rPr lang="zh-CN" altLang="en-US" sz="2000" b="0" dirty="0">
                <a:solidFill>
                  <a:srgbClr val="002060"/>
                </a:solidFill>
              </a:rPr>
              <a:t>种方式：</a:t>
            </a:r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1369309" y="6263806"/>
            <a:ext cx="1602491" cy="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200" dirty="0" smtClean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B1. </a:t>
            </a:r>
            <a:r>
              <a:rPr kumimoji="1" lang="zh-CN" altLang="en-US" sz="2200" dirty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kumimoji="1" lang="zh-CN" altLang="en-US" sz="2200" dirty="0" smtClean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</a:t>
            </a:r>
            <a:r>
              <a:rPr kumimoji="1" lang="zh-CN" altLang="en-US" sz="2200" dirty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</a:t>
            </a:r>
            <a:r>
              <a:rPr kumimoji="1" lang="zh-CN" altLang="en-US" sz="2200" dirty="0" smtClean="0">
                <a:solidFill>
                  <a:srgbClr val="002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endParaRPr kumimoji="1" lang="zh-CN" altLang="en-US" sz="2200" dirty="0">
              <a:solidFill>
                <a:srgbClr val="00208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Rectangle 7"/>
          <p:cNvSpPr>
            <a:spLocks noChangeArrowheads="1"/>
          </p:cNvSpPr>
          <p:nvPr/>
        </p:nvSpPr>
        <p:spPr bwMode="auto">
          <a:xfrm>
            <a:off x="-67517" y="3714159"/>
            <a:ext cx="1896317" cy="16468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177800" indent="-165100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kumimoji="1"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入栈</a:t>
            </a:r>
            <a:r>
              <a:rPr kumimoji="1" lang="en-US" altLang="zh-CN" sz="18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(+</a:t>
            </a:r>
            <a:r>
              <a:rPr kumimoji="1" lang="zh-CN" alt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新结点</a:t>
            </a:r>
            <a:r>
              <a:rPr kumimoji="1"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18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271463" lvl="1" indent="-147638" eaLnBrk="1" hangingPunct="1">
              <a:spcBef>
                <a:spcPct val="0"/>
              </a:spcBef>
              <a:buClrTx/>
              <a:buFont typeface="+mj-ea"/>
              <a:buAutoNum type="circleNumDbPlain"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top-&gt;next=</a:t>
            </a:r>
            <a:r>
              <a:rPr kumimoji="1" lang="en-US" altLang="zh-CN" sz="16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271463" lvl="1" indent="-147638" eaLnBrk="1" hangingPunct="1">
              <a:spcBef>
                <a:spcPct val="0"/>
              </a:spcBef>
              <a:buClrTx/>
              <a:buFont typeface="+mj-ea"/>
              <a:buAutoNum type="circleNumDbPlain"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top=</a:t>
            </a:r>
            <a:r>
              <a:rPr kumimoji="1" lang="en-US" altLang="zh-CN" sz="16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177800" indent="-165100" eaLnBrk="1" hangingPunct="1">
              <a:lnSpc>
                <a:spcPct val="100000"/>
              </a:lnSpc>
              <a:buClrTx/>
              <a:buFont typeface="Wingdings" panose="05000000000000000000" pitchFamily="2" charset="2"/>
              <a:buChar char="n"/>
            </a:pPr>
            <a:r>
              <a:rPr kumimoji="1"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kumimoji="1" lang="en-US" altLang="zh-CN" sz="18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1050" i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zh-CN" altLang="en-US" sz="105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的前序结点</a:t>
            </a:r>
            <a:r>
              <a:rPr kumimoji="1" lang="en-US" altLang="zh-CN" sz="1050" i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8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1800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1463" lvl="1" indent="-147638" eaLnBrk="1" hangingPunct="1">
              <a:spcBef>
                <a:spcPct val="0"/>
              </a:spcBef>
              <a:buClrTx/>
              <a:buFont typeface="+mj-ea"/>
              <a:buAutoNum type="circleNumDbPlain"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delete(</a:t>
            </a:r>
            <a:r>
              <a:rPr kumimoji="1" lang="en-US" altLang="zh-CN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marL="271463" lvl="1" indent="-147638" eaLnBrk="1" hangingPunct="1">
              <a:spcBef>
                <a:spcPct val="0"/>
              </a:spcBef>
              <a:buClrTx/>
              <a:buFont typeface="+mj-ea"/>
              <a:buAutoNum type="circleNumDbPlain"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top=</a:t>
            </a:r>
            <a:r>
              <a:rPr kumimoji="1" lang="en-US" altLang="zh-CN" sz="1600" i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Rectangle 7"/>
          <p:cNvSpPr>
            <a:spLocks noChangeArrowheads="1"/>
          </p:cNvSpPr>
          <p:nvPr/>
        </p:nvSpPr>
        <p:spPr bwMode="auto">
          <a:xfrm>
            <a:off x="2679961" y="3657600"/>
            <a:ext cx="1998309" cy="1954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177800" indent="-165100" eaLnBrk="1" hangingPunct="1">
              <a:lnSpc>
                <a:spcPct val="10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n"/>
            </a:pPr>
            <a:r>
              <a:rPr kumimoji="1"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入栈</a:t>
            </a:r>
            <a:r>
              <a:rPr kumimoji="1" lang="en-US" altLang="zh-CN" sz="18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(+</a:t>
            </a:r>
            <a:r>
              <a:rPr kumimoji="1" lang="zh-CN" alt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新结点</a:t>
            </a:r>
            <a:r>
              <a:rPr kumimoji="1"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18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marL="271463" lvl="1" indent="-147638" eaLnBrk="1" hangingPunct="1">
              <a:spcBef>
                <a:spcPct val="0"/>
              </a:spcBef>
              <a:buClrTx/>
              <a:buFont typeface="+mj-ea"/>
              <a:buAutoNum type="circleNumDbPlain"/>
            </a:pPr>
            <a:r>
              <a:rPr kumimoji="1" lang="en-US" altLang="zh-CN" sz="1600" i="1" dirty="0" err="1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p.next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top.next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271463" lvl="1" indent="-147638" eaLnBrk="1" hangingPunct="1">
              <a:spcBef>
                <a:spcPct val="0"/>
              </a:spcBef>
              <a:buClrTx/>
              <a:buFont typeface="+mj-ea"/>
              <a:buAutoNum type="circleNumDbPlain"/>
            </a:pPr>
            <a:r>
              <a:rPr kumimoji="1"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top.next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600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1600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177800" indent="-165100" eaLnBrk="1" hangingPunct="1">
              <a:lnSpc>
                <a:spcPct val="100000"/>
              </a:lnSpc>
              <a:buClrTx/>
              <a:buFont typeface="Wingdings" panose="05000000000000000000" pitchFamily="2" charset="2"/>
              <a:buChar char="n"/>
            </a:pPr>
            <a:r>
              <a:rPr kumimoji="1"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出</a:t>
            </a:r>
            <a:r>
              <a:rPr kumimoji="1" lang="zh-CN" altLang="en-US" sz="18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endParaRPr kumimoji="1" lang="en-US" altLang="zh-CN" sz="1800" dirty="0" smtClean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71463" lvl="1" indent="-147638" eaLnBrk="1" hangingPunct="1">
              <a:spcBef>
                <a:spcPct val="0"/>
              </a:spcBef>
              <a:buClrTx/>
              <a:buFont typeface="+mj-ea"/>
              <a:buAutoNum type="circleNumDbPlain"/>
            </a:pPr>
            <a:r>
              <a:rPr kumimoji="1" lang="en-US" altLang="zh-CN" sz="1600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</a:t>
            </a:r>
            <a:r>
              <a:rPr kumimoji="1"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.next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271463" lvl="1" indent="-147638" eaLnBrk="1" hangingPunct="1">
              <a:spcBef>
                <a:spcPct val="0"/>
              </a:spcBef>
              <a:buClrTx/>
              <a:buFont typeface="+mj-ea"/>
              <a:buAutoNum type="circleNumDbPlain"/>
            </a:pPr>
            <a:r>
              <a:rPr kumimoji="1" lang="en-US" altLang="zh-CN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top.next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r>
              <a:rPr kumimoji="1" lang="en-US" altLang="zh-CN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.next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271463" lvl="1" indent="-147638" eaLnBrk="1" hangingPunct="1">
              <a:spcBef>
                <a:spcPct val="0"/>
              </a:spcBef>
              <a:buClrTx/>
              <a:buFont typeface="+mj-ea"/>
              <a:buAutoNum type="circleNumDbPlain"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delete(</a:t>
            </a:r>
            <a:r>
              <a:rPr kumimoji="1" lang="en-US" altLang="zh-CN" sz="1600" i="1" dirty="0" err="1" smtClean="0">
                <a:solidFill>
                  <a:srgbClr val="FFC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tmp</a:t>
            </a: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/>
      <p:bldP spid="46" grpId="0" animBg="1"/>
      <p:bldP spid="49" grpId="0"/>
      <p:bldP spid="52" grpId="0"/>
      <p:bldP spid="53" grpId="0" animBg="1"/>
      <p:bldP spid="56" grpId="0" animBg="1"/>
      <p:bldP spid="5" grpId="0"/>
      <p:bldP spid="61" grpId="0" animBg="1"/>
      <p:bldP spid="62" grpId="0" animBg="1"/>
      <p:bldP spid="65" grpId="0" animBg="1"/>
      <p:bldP spid="67" grpId="0" animBg="1"/>
      <p:bldP spid="68" grpId="0" animBg="1"/>
      <p:bldP spid="69" grpId="0" animBg="1"/>
      <p:bldP spid="70" grpId="0"/>
      <p:bldP spid="71" grpId="0"/>
      <p:bldP spid="72" grpId="0"/>
      <p:bldP spid="73" grpId="0"/>
      <p:bldP spid="30" grpId="0" animBg="1"/>
      <p:bldP spid="32" grpId="0"/>
      <p:bldP spid="33" grpId="0" animBg="1"/>
      <p:bldP spid="35" grpId="0" animBg="1"/>
      <p:bldP spid="36" grpId="0"/>
      <p:bldP spid="39" grpId="0" animBg="1"/>
      <p:bldP spid="42" grpId="0" animBg="1"/>
      <p:bldP spid="51" grpId="0"/>
      <p:bldP spid="57" grpId="0"/>
      <p:bldP spid="58" grpId="0"/>
      <p:bldP spid="60" grpId="0"/>
      <p:bldP spid="66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 animBg="1"/>
      <p:bldP spid="6" grpId="0"/>
      <p:bldP spid="7" grpId="0"/>
      <p:bldP spid="82" grpId="0"/>
      <p:bldP spid="84" grpId="0" animBg="1"/>
      <p:bldP spid="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600" y="1600200"/>
            <a:ext cx="7620000" cy="22748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0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栈的抽象数据类型定义与</a:t>
            </a:r>
            <a:r>
              <a:rPr lang="zh-CN" altLang="en-US" smtClean="0">
                <a:solidFill>
                  <a:srgbClr val="7030A0"/>
                </a:solidFill>
              </a:rPr>
              <a:t>基本运算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栈的</a:t>
            </a:r>
            <a:r>
              <a:rPr lang="zh-CN" altLang="en-US" b="1" dirty="0"/>
              <a:t>抽象数据类型</a:t>
            </a:r>
            <a:r>
              <a:rPr lang="zh-CN" altLang="en-US" b="1" dirty="0" smtClean="0"/>
              <a:t>定义</a:t>
            </a:r>
            <a:endParaRPr lang="en-US" altLang="zh-CN" b="1" dirty="0" smtClean="0"/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ADT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Stack {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数据对象：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={ 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| </a:t>
            </a:r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∈ElemSet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=1,2,…,n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n≥0 }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数据关系：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={&lt;a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i-1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&gt;|a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i-1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zh-CN" sz="2400" baseline="-25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∈D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en-US" altLang="zh-CN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=2,3,…,n }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基本操作：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初始化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进栈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出栈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取栈顶元素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等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 ADT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Stack</a:t>
            </a:r>
          </a:p>
          <a:p>
            <a:pPr marL="514350" indent="-457200">
              <a:lnSpc>
                <a:spcPct val="100000"/>
              </a:lnSpc>
              <a:defRPr/>
            </a:pPr>
            <a:r>
              <a:rPr lang="zh-CN" altLang="en-US" dirty="0">
                <a:solidFill>
                  <a:schemeClr val="tx2"/>
                </a:solidFill>
              </a:rPr>
              <a:t>栈的</a:t>
            </a:r>
            <a:r>
              <a:rPr lang="zh-CN" altLang="en-US" b="1" dirty="0" smtClean="0">
                <a:solidFill>
                  <a:schemeClr val="tx2"/>
                </a:solidFill>
              </a:rPr>
              <a:t>基本运算</a:t>
            </a:r>
            <a:endParaRPr lang="en-US" altLang="zh-CN" b="1" dirty="0" smtClean="0">
              <a:solidFill>
                <a:schemeClr val="tx2"/>
              </a:solidFill>
            </a:endParaRPr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zh-CN" altLang="en-US" dirty="0"/>
              <a:t>初始化 </a:t>
            </a:r>
            <a:r>
              <a:rPr lang="en-US" altLang="zh-CN" dirty="0"/>
              <a:t>initiate(S) </a:t>
            </a:r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zh-CN" altLang="en-US" b="1" dirty="0" smtClean="0"/>
              <a:t>入</a:t>
            </a:r>
            <a:r>
              <a:rPr lang="en-US" altLang="zh-CN" dirty="0" smtClean="0"/>
              <a:t>[</a:t>
            </a:r>
            <a:r>
              <a:rPr lang="zh-CN" altLang="en-US" b="1" dirty="0" smtClean="0"/>
              <a:t>进</a:t>
            </a:r>
            <a:r>
              <a:rPr lang="en-US" altLang="zh-CN" dirty="0" smtClean="0"/>
              <a:t>/</a:t>
            </a:r>
            <a:r>
              <a:rPr lang="zh-CN" altLang="en-US" b="1" dirty="0" smtClean="0"/>
              <a:t>压</a:t>
            </a:r>
            <a:r>
              <a:rPr lang="en-US" altLang="zh-CN" dirty="0" smtClean="0"/>
              <a:t>]</a:t>
            </a:r>
            <a:r>
              <a:rPr lang="zh-CN" altLang="en-US" dirty="0" smtClean="0"/>
              <a:t>栈 </a:t>
            </a:r>
            <a:r>
              <a:rPr lang="en-US" altLang="zh-CN" dirty="0"/>
              <a:t>push(</a:t>
            </a:r>
            <a:r>
              <a:rPr lang="en-US" altLang="zh-CN" dirty="0" err="1"/>
              <a:t>S,e</a:t>
            </a:r>
            <a:r>
              <a:rPr lang="en-US" altLang="zh-CN" dirty="0"/>
              <a:t>)</a:t>
            </a:r>
          </a:p>
          <a:p>
            <a:pPr marL="971550" lvl="1" indent="-514350">
              <a:lnSpc>
                <a:spcPct val="100000"/>
              </a:lnSpc>
              <a:buFont typeface="+mj-ea"/>
              <a:buAutoNum type="circleNumDbPlain"/>
              <a:defRPr/>
            </a:pPr>
            <a:r>
              <a:rPr lang="zh-CN" altLang="en-US" b="1" dirty="0" smtClean="0"/>
              <a:t>出</a:t>
            </a:r>
            <a:r>
              <a:rPr lang="en-US" altLang="zh-CN" dirty="0" smtClean="0"/>
              <a:t>[</a:t>
            </a:r>
            <a:r>
              <a:rPr lang="zh-CN" altLang="en-US" b="1" dirty="0" smtClean="0"/>
              <a:t>退</a:t>
            </a:r>
            <a:r>
              <a:rPr lang="en-US" altLang="zh-CN" dirty="0" smtClean="0"/>
              <a:t>]</a:t>
            </a:r>
            <a:r>
              <a:rPr lang="zh-CN" altLang="en-US" dirty="0" smtClean="0"/>
              <a:t>栈 </a:t>
            </a:r>
            <a:r>
              <a:rPr lang="en-US" altLang="zh-CN" dirty="0"/>
              <a:t>pop(S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657725" y="4449763"/>
            <a:ext cx="4019550" cy="13763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914400" lvl="1" indent="-514350">
              <a:buFont typeface="+mj-ea"/>
              <a:buAutoNum type="circleNumDbPlain" startAt="4"/>
              <a:defRPr/>
            </a:pPr>
            <a:r>
              <a:rPr lang="zh-CN" altLang="en-US" b="0" kern="0" dirty="0" smtClean="0"/>
              <a:t>取栈顶 </a:t>
            </a:r>
            <a:r>
              <a:rPr lang="en-US" altLang="zh-CN" b="0" kern="0" dirty="0" err="1" smtClean="0"/>
              <a:t>gettop</a:t>
            </a:r>
            <a:r>
              <a:rPr lang="en-US" altLang="zh-CN" b="0" kern="0" dirty="0" smtClean="0"/>
              <a:t>(S)</a:t>
            </a:r>
          </a:p>
          <a:p>
            <a:pPr marL="914400" lvl="1" indent="-514350">
              <a:buFont typeface="+mj-ea"/>
              <a:buAutoNum type="circleNumDbPlain" startAt="4"/>
              <a:defRPr/>
            </a:pPr>
            <a:r>
              <a:rPr lang="zh-CN" altLang="en-US" b="0" kern="0" dirty="0" smtClean="0"/>
              <a:t>判栈空 </a:t>
            </a:r>
            <a:r>
              <a:rPr lang="en-US" altLang="zh-CN" b="0" kern="0" dirty="0" smtClean="0"/>
              <a:t>empty(S)</a:t>
            </a:r>
            <a:endParaRPr lang="zh-CN" altLang="en-US" b="0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栈的计算机实现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dirty="0" smtClean="0"/>
              <a:t>栈</a:t>
            </a:r>
            <a:r>
              <a:rPr lang="zh-CN" altLang="en-US" dirty="0"/>
              <a:t>在计算机的实现有多种方式：</a:t>
            </a:r>
          </a:p>
          <a:p>
            <a:pPr marL="914400" lvl="1" indent="-457200">
              <a:lnSpc>
                <a:spcPct val="150000"/>
              </a:lnSpc>
              <a:spcBef>
                <a:spcPts val="900"/>
              </a:spcBef>
              <a:buFont typeface="+mj-ea"/>
              <a:buAutoNum type="circleNumDbPlain"/>
              <a:defRPr/>
            </a:pPr>
            <a:r>
              <a:rPr lang="zh-CN" altLang="en-US" sz="2400" b="1" dirty="0" smtClean="0">
                <a:solidFill>
                  <a:srgbClr val="00B0F0"/>
                </a:solidFill>
              </a:rPr>
              <a:t>硬</a:t>
            </a:r>
            <a:r>
              <a:rPr lang="zh-CN" altLang="en-US" sz="2400" b="1" dirty="0">
                <a:solidFill>
                  <a:srgbClr val="00B0F0"/>
                </a:solidFill>
              </a:rPr>
              <a:t>堆栈</a:t>
            </a:r>
            <a:r>
              <a:rPr lang="zh-CN" altLang="en-US" sz="2400" dirty="0"/>
              <a:t>：利用</a:t>
            </a:r>
            <a:r>
              <a:rPr lang="en-US" altLang="zh-CN" sz="2400" u="sng" dirty="0">
                <a:solidFill>
                  <a:schemeClr val="accent6"/>
                </a:solidFill>
              </a:rPr>
              <a:t>CPU</a:t>
            </a:r>
            <a:r>
              <a:rPr lang="zh-CN" altLang="en-US" sz="2400" u="sng" dirty="0">
                <a:solidFill>
                  <a:schemeClr val="accent6"/>
                </a:solidFill>
              </a:rPr>
              <a:t>中的某些寄存器组或类似的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硬件</a:t>
            </a:r>
            <a:r>
              <a:rPr lang="zh-CN" altLang="en-US" sz="2400" dirty="0" smtClean="0"/>
              <a:t>，或</a:t>
            </a:r>
            <a:r>
              <a:rPr lang="zh-CN" altLang="en-US" sz="2400" dirty="0"/>
              <a:t>使用</a:t>
            </a:r>
            <a:r>
              <a:rPr lang="zh-CN" altLang="en-US" sz="2400" u="sng" dirty="0">
                <a:solidFill>
                  <a:schemeClr val="accent6"/>
                </a:solidFill>
              </a:rPr>
              <a:t>内存的特殊区域</a:t>
            </a:r>
            <a:r>
              <a:rPr lang="zh-CN" altLang="en-US" sz="2400" dirty="0"/>
              <a:t>来实现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314450" lvl="2" indent="-45720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solidFill>
                  <a:srgbClr val="7030A0"/>
                </a:solidFill>
              </a:rPr>
              <a:t>特点</a:t>
            </a:r>
            <a:r>
              <a:rPr lang="zh-CN" altLang="en-US" dirty="0" smtClean="0"/>
              <a:t>：</a:t>
            </a:r>
            <a:r>
              <a:rPr lang="zh-CN" altLang="en-US" i="1" dirty="0" smtClean="0"/>
              <a:t>这</a:t>
            </a:r>
            <a:r>
              <a:rPr lang="zh-CN" altLang="en-US" i="1" dirty="0"/>
              <a:t>类堆栈容量有限，但速度很快</a:t>
            </a:r>
            <a:r>
              <a:rPr lang="zh-CN" altLang="en-US" dirty="0"/>
              <a:t>；</a:t>
            </a:r>
          </a:p>
          <a:p>
            <a:pPr marL="914400" lvl="1" indent="-457200">
              <a:lnSpc>
                <a:spcPct val="150000"/>
              </a:lnSpc>
              <a:spcBef>
                <a:spcPts val="900"/>
              </a:spcBef>
              <a:buFont typeface="+mj-ea"/>
              <a:buAutoNum type="circleNumDbPlain"/>
              <a:defRPr/>
            </a:pPr>
            <a:r>
              <a:rPr lang="zh-CN" altLang="en-US" sz="2400" b="1" dirty="0" smtClean="0">
                <a:solidFill>
                  <a:srgbClr val="00B0F0"/>
                </a:solidFill>
              </a:rPr>
              <a:t>软</a:t>
            </a:r>
            <a:r>
              <a:rPr lang="zh-CN" altLang="en-US" sz="2400" b="1" dirty="0">
                <a:solidFill>
                  <a:srgbClr val="00B0F0"/>
                </a:solidFill>
              </a:rPr>
              <a:t>堆栈</a:t>
            </a:r>
            <a:r>
              <a:rPr lang="zh-CN" altLang="en-US" sz="2400" dirty="0"/>
              <a:t>：这类堆栈主要</a:t>
            </a:r>
            <a:r>
              <a:rPr lang="zh-CN" altLang="en-US" sz="2400" u="sng" dirty="0">
                <a:solidFill>
                  <a:schemeClr val="accent6"/>
                </a:solidFill>
              </a:rPr>
              <a:t>在内存中实现</a:t>
            </a:r>
            <a:r>
              <a:rPr lang="zh-CN" altLang="en-US" sz="2400" dirty="0" smtClean="0"/>
              <a:t>。在</a:t>
            </a:r>
            <a:r>
              <a:rPr lang="zh-CN" altLang="en-US" sz="2400" dirty="0"/>
              <a:t>实现方式上，又有</a:t>
            </a:r>
            <a:r>
              <a:rPr lang="zh-CN" altLang="en-US" sz="2400" b="1" dirty="0"/>
              <a:t>动态</a:t>
            </a:r>
            <a:r>
              <a:rPr lang="zh-CN" altLang="en-US" sz="2400" dirty="0"/>
              <a:t>方式和</a:t>
            </a:r>
            <a:r>
              <a:rPr lang="zh-CN" altLang="en-US" sz="2400" b="1" dirty="0"/>
              <a:t>静态</a:t>
            </a:r>
            <a:r>
              <a:rPr lang="zh-CN" altLang="en-US" sz="2400" dirty="0"/>
              <a:t>方式两种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1314450" lvl="2" indent="-45720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b="1" dirty="0" smtClean="0">
                <a:solidFill>
                  <a:srgbClr val="7030A0"/>
                </a:solidFill>
              </a:rPr>
              <a:t>特点</a:t>
            </a:r>
            <a:r>
              <a:rPr lang="zh-CN" altLang="en-US" dirty="0"/>
              <a:t>：堆栈容量可以达到很大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</a:t>
            </a:r>
            <a:r>
              <a:rPr lang="en-US" altLang="zh-CN" dirty="0" smtClean="0"/>
              <a:t>.1.1.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chemeClr val="accent6"/>
                </a:solidFill>
              </a:rPr>
              <a:t>静态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栈的运算实现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400" dirty="0"/>
              <a:t>栈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类型定义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571500" indent="-514350">
              <a:buFont typeface="+mj-ea"/>
              <a:buAutoNum type="circleNumDbPlain"/>
              <a:defRPr/>
            </a:pPr>
            <a:r>
              <a:rPr lang="zh-CN" altLang="en-US" sz="2400" dirty="0" smtClean="0"/>
              <a:t>栈的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初始化</a:t>
            </a:r>
            <a:endParaRPr lang="en-US" altLang="zh-CN" sz="2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847" name="TextBox11" r:id="rId2" imgW="7459920" imgH="2621160"/>
        </mc:Choice>
        <mc:Fallback>
          <p:control name="TextBox11" r:id="rId2" imgW="7459920" imgH="2621160">
            <p:pic>
              <p:nvPicPr>
                <p:cNvPr id="6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147763" y="1490436"/>
                  <a:ext cx="7462837" cy="2624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54848" name="TextBox1" r:id="rId3" imgW="7459920" imgH="1676520"/>
        </mc:Choice>
        <mc:Fallback>
          <p:control name="TextBox1" r:id="rId3" imgW="7459920" imgH="1676520">
            <p:pic>
              <p:nvPicPr>
                <p:cNvPr id="7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147763" y="4724400"/>
                  <a:ext cx="7462837" cy="16764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3.1.1.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chemeClr val="accent6"/>
                </a:solidFill>
              </a:rPr>
              <a:t>静态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栈的运算实现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3"/>
              <a:defRPr/>
            </a:pPr>
            <a:r>
              <a:rPr lang="zh-CN" altLang="en-US" sz="2400" dirty="0"/>
              <a:t>栈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压</a:t>
            </a:r>
            <a:r>
              <a:rPr lang="zh-CN" altLang="en-US" sz="2400" b="1" dirty="0">
                <a:solidFill>
                  <a:srgbClr val="7030A0"/>
                </a:solidFill>
              </a:rPr>
              <a:t>栈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元素进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栈、入栈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)</a:t>
            </a:r>
            <a:endParaRPr lang="zh-CN" altLang="en-US" sz="2400" b="1" dirty="0" smtClean="0">
              <a:solidFill>
                <a:srgbClr val="7030A0"/>
              </a:solidFill>
            </a:endParaRP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/>
              <a:t>当栈满时做进栈运算必定产生空间溢出，简称“</a:t>
            </a: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上溢</a:t>
            </a:r>
            <a:r>
              <a:rPr lang="zh-CN" altLang="en-US" sz="2000" dirty="0"/>
              <a:t>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1800" dirty="0" smtClean="0"/>
              <a:t>上</a:t>
            </a:r>
            <a:r>
              <a:rPr lang="zh-CN" altLang="en-US" sz="1800" dirty="0"/>
              <a:t>溢是一种</a:t>
            </a:r>
            <a:r>
              <a:rPr lang="zh-CN" altLang="en-US" sz="1800" i="1" u="sng" dirty="0">
                <a:solidFill>
                  <a:srgbClr val="7030A0"/>
                </a:solidFill>
              </a:rPr>
              <a:t>出错状态</a:t>
            </a:r>
            <a:r>
              <a:rPr lang="zh-CN" altLang="en-US" sz="1800" dirty="0"/>
              <a:t>，应设法避免。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zh-CN" altLang="en-US" sz="2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5577" name="TextBox11" r:id="rId2" imgW="7459920" imgH="3916800"/>
        </mc:Choice>
        <mc:Fallback>
          <p:control name="TextBox11" r:id="rId2" imgW="7459920" imgH="3916800">
            <p:pic>
              <p:nvPicPr>
                <p:cNvPr id="5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47763" y="1490436"/>
                  <a:ext cx="7462837" cy="39197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414-yxak120126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3048000"/>
            <a:ext cx="5578475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9" descr="u=3731693906,1128492893&amp;fm=21&amp;gp=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0"/>
            <a:ext cx="5553075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12" descr="u=2240771388,2694583497&amp;fm=21&amp;gp=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35814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标题 1"/>
          <p:cNvSpPr>
            <a:spLocks noGrp="1"/>
          </p:cNvSpPr>
          <p:nvPr>
            <p:ph type="title"/>
          </p:nvPr>
        </p:nvSpPr>
        <p:spPr>
          <a:xfrm>
            <a:off x="533400" y="427038"/>
            <a:ext cx="6629400" cy="487362"/>
          </a:xfrm>
        </p:spPr>
        <p:txBody>
          <a:bodyPr/>
          <a:lstStyle/>
          <a:p>
            <a:pPr algn="l"/>
            <a:r>
              <a:rPr lang="zh-CN" altLang="en-US" smtClean="0"/>
              <a:t>什么是栈？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3.1.1.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chemeClr val="accent6"/>
                </a:solidFill>
              </a:rPr>
              <a:t>静态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栈的运算实现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4"/>
              <a:defRPr/>
            </a:pPr>
            <a:r>
              <a:rPr lang="zh-CN" altLang="en-US" sz="2400" dirty="0"/>
              <a:t>栈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弹</a:t>
            </a:r>
            <a:r>
              <a:rPr lang="zh-CN" altLang="en-US" sz="2400" b="1" dirty="0">
                <a:solidFill>
                  <a:srgbClr val="7030A0"/>
                </a:solidFill>
              </a:rPr>
              <a:t>栈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元素出栈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)</a:t>
            </a:r>
            <a:endParaRPr lang="zh-CN" altLang="en-US" sz="2400" b="1" dirty="0" smtClean="0">
              <a:solidFill>
                <a:srgbClr val="7030A0"/>
              </a:solidFill>
            </a:endParaRP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lvl="1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2000" dirty="0"/>
              <a:t>当栈空时做退栈运算也将产生溢出，简称“</a:t>
            </a:r>
            <a:r>
              <a:rPr lang="zh-CN" altLang="en-US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下溢</a:t>
            </a:r>
            <a:r>
              <a:rPr lang="zh-CN" altLang="en-US" sz="2000" dirty="0"/>
              <a:t>”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2">
              <a:lnSpc>
                <a:spcPct val="110000"/>
              </a:lnSpc>
              <a:spcBef>
                <a:spcPts val="600"/>
              </a:spcBef>
              <a:defRPr/>
            </a:pPr>
            <a:r>
              <a:rPr lang="zh-CN" altLang="en-US" sz="1800" dirty="0" smtClean="0"/>
              <a:t>下溢</a:t>
            </a:r>
            <a:r>
              <a:rPr lang="zh-CN" altLang="en-US" sz="1800" dirty="0"/>
              <a:t>则</a:t>
            </a:r>
            <a:r>
              <a:rPr lang="zh-CN" altLang="en-US" sz="1800" i="1" u="sng" dirty="0">
                <a:solidFill>
                  <a:srgbClr val="7030A0"/>
                </a:solidFill>
              </a:rPr>
              <a:t>可能是正常现象</a:t>
            </a:r>
            <a:r>
              <a:rPr lang="zh-CN" altLang="en-US" sz="1800" dirty="0"/>
              <a:t>，因为栈在使用时，其初态或终态都是空栈，所以</a:t>
            </a:r>
            <a:r>
              <a:rPr lang="zh-CN" altLang="en-US" sz="1800" i="1" dirty="0">
                <a:solidFill>
                  <a:schemeClr val="accent6"/>
                </a:solidFill>
              </a:rPr>
              <a:t>下溢常用来作为控制转移的条件</a:t>
            </a:r>
            <a:r>
              <a:rPr lang="zh-CN" altLang="en-US" sz="1800" dirty="0"/>
              <a:t>。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</p:txBody>
      </p:sp>
      <p:sp>
        <p:nvSpPr>
          <p:cNvPr id="5" name="动作按钮: 开始 4">
            <a:hlinkClick r:id="rId4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6595" name="TextBox11" r:id="rId2" imgW="7459920" imgH="3688200"/>
        </mc:Choice>
        <mc:Fallback>
          <p:control name="TextBox11" r:id="rId2" imgW="7459920" imgH="3688200">
            <p:pic>
              <p:nvPicPr>
                <p:cNvPr id="6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147763" y="1490436"/>
                  <a:ext cx="7462837" cy="36911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3.1.2.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chemeClr val="accent6"/>
                </a:solidFill>
              </a:rPr>
              <a:t>动态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栈的运算实现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400" dirty="0"/>
              <a:t>栈的</a:t>
            </a:r>
            <a:r>
              <a:rPr lang="zh-CN" altLang="en-US" sz="2400" b="1" dirty="0">
                <a:solidFill>
                  <a:srgbClr val="7030A0"/>
                </a:solidFill>
              </a:rPr>
              <a:t>类型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定义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7612" name="TextBox11" r:id="rId2" imgW="7459920" imgH="4876920"/>
        </mc:Choice>
        <mc:Fallback>
          <p:control name="TextBox11" r:id="rId2" imgW="7459920" imgH="4876920">
            <p:pic>
              <p:nvPicPr>
                <p:cNvPr id="5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90600" y="1524000"/>
                  <a:ext cx="7462837" cy="4876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3.1.2.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chemeClr val="accent6"/>
                </a:solidFill>
              </a:rPr>
              <a:t>动态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栈的运算实现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981075"/>
            <a:ext cx="8610600" cy="5419725"/>
          </a:xfrm>
        </p:spPr>
        <p:txBody>
          <a:bodyPr/>
          <a:lstStyle/>
          <a:p>
            <a:pPr marL="514350" indent="-514350">
              <a:buFont typeface="+mj-ea"/>
              <a:buAutoNum type="circleNumDbPlain" startAt="2"/>
              <a:defRPr/>
            </a:pPr>
            <a:r>
              <a:rPr lang="zh-CN" altLang="en-US" sz="2400" dirty="0"/>
              <a:t>栈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初始化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8636" name="TextBox11" r:id="rId2" imgW="7658280" imgH="4876920"/>
        </mc:Choice>
        <mc:Fallback>
          <p:control name="TextBox11" r:id="rId2" imgW="7658280" imgH="4876920">
            <p:pic>
              <p:nvPicPr>
                <p:cNvPr id="5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54881" y="1524000"/>
                  <a:ext cx="7655719" cy="4876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3.1.2.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chemeClr val="accent6"/>
                </a:solidFill>
              </a:rPr>
              <a:t>动态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栈的运算实现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3"/>
              <a:defRPr/>
            </a:pPr>
            <a:r>
              <a:rPr lang="zh-CN" altLang="en-US" sz="2400" dirty="0"/>
              <a:t>栈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压</a:t>
            </a:r>
            <a:r>
              <a:rPr lang="zh-CN" altLang="en-US" sz="2400" b="1" dirty="0">
                <a:solidFill>
                  <a:srgbClr val="7030A0"/>
                </a:solidFill>
              </a:rPr>
              <a:t>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(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进栈、入栈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)</a:t>
            </a:r>
            <a:endParaRPr lang="zh-CN" altLang="en-US" sz="2400" b="1" dirty="0">
              <a:solidFill>
                <a:srgbClr val="7030A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9654" name="TextBox11" r:id="rId2" imgW="8077320" imgH="4876920"/>
        </mc:Choice>
        <mc:Fallback>
          <p:control name="TextBox11" r:id="rId2" imgW="8077320" imgH="4876920">
            <p:pic>
              <p:nvPicPr>
                <p:cNvPr id="5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838200" y="1524000"/>
                  <a:ext cx="8077200" cy="4876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3.1.2.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chemeClr val="accent6"/>
                </a:solidFill>
              </a:rPr>
              <a:t>动态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栈的运算实现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4"/>
              <a:defRPr/>
            </a:pPr>
            <a:r>
              <a:rPr lang="zh-CN" altLang="en-US" sz="2400" dirty="0"/>
              <a:t>栈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弹</a:t>
            </a:r>
            <a:r>
              <a:rPr lang="zh-CN" altLang="en-US" sz="2400" b="1" dirty="0">
                <a:solidFill>
                  <a:srgbClr val="7030A0"/>
                </a:solidFill>
              </a:rPr>
              <a:t>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(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退栈、出栈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)</a:t>
            </a:r>
            <a:endParaRPr lang="zh-CN" alt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6" name="动作按钮: 开始 5">
            <a:hlinkClick r:id="rId4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0672" name="TextBox11" r:id="rId2" imgW="7772400" imgH="4876920"/>
        </mc:Choice>
        <mc:Fallback>
          <p:control name="TextBox11" r:id="rId2" imgW="7772400" imgH="4876920">
            <p:pic>
              <p:nvPicPr>
                <p:cNvPr id="7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838200" y="1524000"/>
                  <a:ext cx="7772400" cy="4876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3.2.</a:t>
            </a:r>
            <a:r>
              <a:rPr lang="zh-CN" altLang="en-US" smtClean="0"/>
              <a:t>基于</a:t>
            </a:r>
            <a:r>
              <a:rPr lang="zh-CN" altLang="en-US" smtClean="0">
                <a:solidFill>
                  <a:srgbClr val="7030A0"/>
                </a:solidFill>
              </a:rPr>
              <a:t>链</a:t>
            </a:r>
            <a:r>
              <a:rPr lang="zh-CN" altLang="en-US" smtClean="0"/>
              <a:t>栈的运算实现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400" b="1" dirty="0"/>
              <a:t>链栈</a:t>
            </a:r>
            <a:r>
              <a:rPr lang="zh-CN" altLang="en-US" sz="2400" dirty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结点类型定义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571500" indent="-514350">
              <a:buFont typeface="+mj-ea"/>
              <a:buAutoNum type="circleNumDbPlain"/>
              <a:defRPr/>
            </a:pPr>
            <a:r>
              <a:rPr lang="zh-CN" altLang="en-US" sz="2400" b="1" dirty="0" smtClean="0"/>
              <a:t>链栈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初始化</a:t>
            </a:r>
            <a:endParaRPr lang="en-US" altLang="zh-CN" sz="200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945" name="TextBox11" r:id="rId2" imgW="7772400" imgH="1546920"/>
        </mc:Choice>
        <mc:Fallback>
          <p:control name="TextBox11" r:id="rId2" imgW="7772400" imgH="1546920">
            <p:pic>
              <p:nvPicPr>
                <p:cNvPr id="6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047750" y="1579336"/>
                  <a:ext cx="7772400" cy="15448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61946" name="TextBox1" r:id="rId3" imgW="7772400" imgH="2956680"/>
        </mc:Choice>
        <mc:Fallback>
          <p:control name="TextBox1" r:id="rId3" imgW="7772400" imgH="2956680">
            <p:pic>
              <p:nvPicPr>
                <p:cNvPr id="7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047750" y="3660321"/>
                  <a:ext cx="7772400" cy="29591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3.2.</a:t>
            </a:r>
            <a:r>
              <a:rPr lang="zh-CN" altLang="en-US" smtClean="0"/>
              <a:t>基于</a:t>
            </a:r>
            <a:r>
              <a:rPr lang="zh-CN" altLang="en-US" smtClean="0">
                <a:solidFill>
                  <a:srgbClr val="7030A0"/>
                </a:solidFill>
              </a:rPr>
              <a:t>链</a:t>
            </a:r>
            <a:r>
              <a:rPr lang="zh-CN" altLang="en-US" smtClean="0"/>
              <a:t>栈的运算实现</a:t>
            </a: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微软雅黑" panose="020B0503020204020204" pitchFamily="34" charset="-122"/>
              <a:buAutoNum type="circleNumDbPlain" startAt="3"/>
            </a:pPr>
            <a:r>
              <a:rPr lang="zh-CN" altLang="en-US" sz="2400" b="1" dirty="0" smtClean="0"/>
              <a:t>链栈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压栈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(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元素进栈、入栈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)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79" y="1831975"/>
            <a:ext cx="8401050" cy="456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3.2.</a:t>
            </a:r>
            <a:r>
              <a:rPr lang="zh-CN" altLang="en-US" smtClean="0"/>
              <a:t>基于</a:t>
            </a:r>
            <a:r>
              <a:rPr lang="zh-CN" altLang="en-US" smtClean="0">
                <a:solidFill>
                  <a:srgbClr val="7030A0"/>
                </a:solidFill>
              </a:rPr>
              <a:t>链</a:t>
            </a:r>
            <a:r>
              <a:rPr lang="zh-CN" altLang="en-US" smtClean="0"/>
              <a:t>栈的运算实现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3"/>
              <a:defRPr/>
            </a:pPr>
            <a:r>
              <a:rPr lang="zh-CN" altLang="en-US" sz="2400" b="1" dirty="0"/>
              <a:t>链栈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压</a:t>
            </a:r>
            <a:r>
              <a:rPr lang="zh-CN" altLang="en-US" sz="2400" b="1" dirty="0">
                <a:solidFill>
                  <a:srgbClr val="7030A0"/>
                </a:solidFill>
              </a:rPr>
              <a:t>栈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元素进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, 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入栈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)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2707" name="TextBox1" r:id="rId2" imgW="7772400" imgH="4541400"/>
        </mc:Choice>
        <mc:Fallback>
          <p:control name="TextBox1" r:id="rId2" imgW="7772400" imgH="4541400">
            <p:pic>
              <p:nvPicPr>
                <p:cNvPr id="5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52500" y="1557336"/>
                  <a:ext cx="7772400" cy="4538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3.2.</a:t>
            </a:r>
            <a:r>
              <a:rPr lang="zh-CN" altLang="en-US" smtClean="0"/>
              <a:t>基于</a:t>
            </a:r>
            <a:r>
              <a:rPr lang="zh-CN" altLang="en-US" smtClean="0">
                <a:solidFill>
                  <a:srgbClr val="7030A0"/>
                </a:solidFill>
              </a:rPr>
              <a:t>链</a:t>
            </a:r>
            <a:r>
              <a:rPr lang="zh-CN" altLang="en-US" smtClean="0"/>
              <a:t>栈的运算实现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4"/>
              <a:defRPr/>
            </a:pPr>
            <a:r>
              <a:rPr lang="zh-CN" altLang="en-US" sz="2400" b="1" dirty="0"/>
              <a:t>链栈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弹</a:t>
            </a:r>
            <a:r>
              <a:rPr lang="zh-CN" altLang="en-US" sz="2400" b="1" dirty="0">
                <a:solidFill>
                  <a:srgbClr val="7030A0"/>
                </a:solidFill>
              </a:rPr>
              <a:t>栈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元素出栈</a:t>
            </a:r>
            <a:r>
              <a:rPr lang="en-US" altLang="zh-CN" sz="2400" b="1" dirty="0" smtClean="0">
                <a:solidFill>
                  <a:srgbClr val="7030A0"/>
                </a:solidFill>
              </a:rPr>
              <a:t>)</a:t>
            </a:r>
            <a:endParaRPr lang="zh-CN" altLang="en-US" sz="2400" b="1" dirty="0" smtClean="0">
              <a:solidFill>
                <a:srgbClr val="7030A0"/>
              </a:solidFill>
            </a:endParaRPr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3730" name="TextBox1" r:id="rId2" imgW="7772400" imgH="4541400"/>
        </mc:Choice>
        <mc:Fallback>
          <p:control name="TextBox1" r:id="rId2" imgW="7772400" imgH="4541400">
            <p:pic>
              <p:nvPicPr>
                <p:cNvPr id="6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952500" y="1557336"/>
                  <a:ext cx="7772400" cy="45386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由于栈具有的“</a:t>
            </a:r>
            <a:r>
              <a:rPr lang="zh-CN" altLang="en-US" smtClean="0">
                <a:solidFill>
                  <a:srgbClr val="FFC000"/>
                </a:solidFill>
              </a:rPr>
              <a:t>后进先出</a:t>
            </a:r>
            <a:r>
              <a:rPr lang="zh-CN" altLang="en-US" smtClean="0"/>
              <a:t>”的固有特性，因此，栈成为程序设计中常用的工具和数据结构。</a:t>
            </a:r>
            <a:endParaRPr lang="en-US" altLang="zh-CN" smtClean="0"/>
          </a:p>
          <a:p>
            <a:r>
              <a:rPr lang="zh-CN" altLang="en-US" smtClean="0"/>
              <a:t>以下是几个栈应用的例子。</a:t>
            </a:r>
          </a:p>
          <a:p>
            <a:pPr marL="971550" lvl="1" indent="-514350">
              <a:buFont typeface="微软雅黑" panose="020B0503020204020204" pitchFamily="34" charset="-122"/>
              <a:buAutoNum type="circleNumDbPlain"/>
            </a:pPr>
            <a:r>
              <a:rPr lang="zh-CN" altLang="en-US" smtClean="0"/>
              <a:t>数制转换</a:t>
            </a:r>
            <a:endParaRPr lang="en-US" altLang="zh-CN" smtClean="0"/>
          </a:p>
          <a:p>
            <a:pPr marL="971550" lvl="1" indent="-514350">
              <a:buFont typeface="微软雅黑" panose="020B0503020204020204" pitchFamily="34" charset="-122"/>
              <a:buAutoNum type="circleNumDbPlain"/>
            </a:pPr>
            <a:r>
              <a:rPr lang="zh-CN" altLang="en-US" smtClean="0"/>
              <a:t>括号匹配</a:t>
            </a:r>
            <a:endParaRPr lang="en-US" altLang="zh-CN" smtClean="0"/>
          </a:p>
          <a:p>
            <a:pPr marL="971550" lvl="1" indent="-514350">
              <a:buFont typeface="微软雅黑" panose="020B0503020204020204" pitchFamily="34" charset="-122"/>
              <a:buAutoNum type="circleNumDbPlain"/>
            </a:pPr>
            <a:r>
              <a:rPr lang="zh-CN" altLang="en-US" smtClean="0"/>
              <a:t>栈与递归调用的实现</a:t>
            </a:r>
            <a:endParaRPr lang="en-US" altLang="zh-CN" smtClean="0"/>
          </a:p>
          <a:p>
            <a:pPr marL="971550" lvl="1" indent="-514350">
              <a:buFont typeface="微软雅黑" panose="020B0503020204020204" pitchFamily="34" charset="-122"/>
              <a:buAutoNum type="circleNumDbPlain"/>
            </a:pPr>
            <a:r>
              <a:rPr lang="en-US" altLang="zh-CN" smtClean="0"/>
              <a:t>……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6608733_121820671000_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9575"/>
            <a:ext cx="9144000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5943600" cy="487363"/>
          </a:xfrm>
        </p:spPr>
        <p:txBody>
          <a:bodyPr/>
          <a:lstStyle/>
          <a:p>
            <a:pPr algn="l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1】</a:t>
            </a:r>
            <a:r>
              <a:rPr lang="zh-CN" altLang="en-US" sz="2800" smtClean="0"/>
              <a:t>：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福州→泉州→厦门</a:t>
            </a:r>
            <a:endParaRPr lang="zh-CN" altLang="en-US" sz="2400" smtClean="0"/>
          </a:p>
        </p:txBody>
      </p:sp>
      <p:sp>
        <p:nvSpPr>
          <p:cNvPr id="8196" name="内容占位符 2"/>
          <p:cNvSpPr>
            <a:spLocks noGrp="1"/>
          </p:cNvSpPr>
          <p:nvPr>
            <p:ph idx="1"/>
          </p:nvPr>
        </p:nvSpPr>
        <p:spPr>
          <a:xfrm>
            <a:off x="2133600" y="838200"/>
            <a:ext cx="6934200" cy="1382713"/>
          </a:xfrm>
        </p:spPr>
        <p:txBody>
          <a:bodyPr/>
          <a:lstStyle/>
          <a:p>
            <a:pPr marL="914400" lvl="1" indent="-5143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lphaUcPeriod"/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福州：装载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D, E, F (6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5143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lphaUcPeriod"/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泉州：卸下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F, E, D (3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装载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G, H (2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5143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AutoNum type="alphaUcPeriod"/>
            </a:pP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厦门：卸下 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H, G, C, B, A (5</a:t>
            </a:r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</a:t>
            </a:r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zh-CN" alt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A.</a:t>
            </a:r>
            <a:r>
              <a:rPr lang="zh-CN" altLang="en-US" smtClean="0"/>
              <a:t>数制转换</a:t>
            </a:r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十进制整数</a:t>
            </a:r>
            <a:r>
              <a:rPr lang="en-US" altLang="zh-CN" sz="2400" b="1" dirty="0"/>
              <a:t>N</a:t>
            </a:r>
            <a:r>
              <a:rPr lang="zh-CN" altLang="en-US" sz="2400" dirty="0"/>
              <a:t>向其它进制数</a:t>
            </a:r>
            <a:r>
              <a:rPr lang="en-US" altLang="zh-CN" sz="2400" b="1" dirty="0"/>
              <a:t>d</a:t>
            </a:r>
            <a:r>
              <a:rPr lang="en-US" altLang="zh-CN" sz="2400" dirty="0"/>
              <a:t>(</a:t>
            </a:r>
            <a:r>
              <a:rPr lang="zh-CN" altLang="en-US" sz="2400" dirty="0"/>
              <a:t>二、八、十六</a:t>
            </a:r>
            <a:r>
              <a:rPr lang="en-US" altLang="zh-CN" sz="2400" dirty="0"/>
              <a:t>)</a:t>
            </a:r>
            <a:r>
              <a:rPr lang="zh-CN" altLang="en-US" sz="2400" dirty="0"/>
              <a:t>的转换是计算机实现计算的基本问题。</a:t>
            </a:r>
          </a:p>
          <a:p>
            <a:pPr lvl="1">
              <a:defRPr/>
            </a:pPr>
            <a:r>
              <a:rPr lang="zh-CN" altLang="en-US" sz="2400" dirty="0"/>
              <a:t>转换法则：该转换法则对应于一个简单算法原理</a:t>
            </a:r>
            <a:r>
              <a:rPr lang="en-US" altLang="zh-CN" sz="2400" dirty="0"/>
              <a:t>: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/>
              <a:t>		n = (</a:t>
            </a:r>
            <a:r>
              <a:rPr lang="en-US" altLang="zh-CN" sz="2400" dirty="0"/>
              <a:t>n </a:t>
            </a:r>
            <a:r>
              <a:rPr lang="en-US" altLang="zh-CN" sz="2400" b="1" i="1" dirty="0"/>
              <a:t>div</a:t>
            </a:r>
            <a:r>
              <a:rPr lang="en-US" altLang="zh-CN" sz="2400" dirty="0"/>
              <a:t> d)*</a:t>
            </a:r>
            <a:r>
              <a:rPr lang="en-US" altLang="zh-CN" sz="2400" dirty="0" smtClean="0"/>
              <a:t>d + n </a:t>
            </a:r>
            <a:r>
              <a:rPr lang="en-US" altLang="zh-CN" sz="2400" b="1" i="1" dirty="0"/>
              <a:t>mod</a:t>
            </a:r>
            <a:r>
              <a:rPr lang="en-US" altLang="zh-CN" sz="2400" dirty="0"/>
              <a:t> d</a:t>
            </a:r>
          </a:p>
          <a:p>
            <a:pPr lvl="2">
              <a:defRPr/>
            </a:pPr>
            <a:r>
              <a:rPr lang="zh-CN" altLang="en-US" sz="2000" dirty="0" smtClean="0"/>
              <a:t>其中</a:t>
            </a:r>
            <a:r>
              <a:rPr lang="zh-CN" altLang="en-US" sz="2000" dirty="0"/>
              <a:t>：</a:t>
            </a:r>
            <a:r>
              <a:rPr lang="en-US" altLang="zh-CN" sz="2000" dirty="0"/>
              <a:t>div</a:t>
            </a:r>
            <a:r>
              <a:rPr lang="zh-CN" altLang="en-US" sz="2000" dirty="0"/>
              <a:t>为整除运算</a:t>
            </a:r>
            <a:r>
              <a:rPr lang="en-US" altLang="zh-CN" sz="2000" dirty="0" smtClean="0"/>
              <a:t>, mod</a:t>
            </a:r>
            <a:r>
              <a:rPr lang="zh-CN" altLang="en-US" sz="2000" dirty="0"/>
              <a:t>为求余运算</a:t>
            </a:r>
          </a:p>
          <a:p>
            <a:pPr lvl="1">
              <a:defRPr/>
            </a:pPr>
            <a:r>
              <a:rPr lang="zh-CN" altLang="en-US" sz="2400" dirty="0" smtClean="0"/>
              <a:t>例如</a:t>
            </a:r>
            <a:r>
              <a:rPr lang="zh-CN" altLang="en-US" sz="2400" dirty="0"/>
              <a:t>：</a:t>
            </a:r>
            <a:r>
              <a:rPr lang="en-US" altLang="zh-CN" sz="2400" dirty="0" smtClean="0"/>
              <a:t>(</a:t>
            </a:r>
            <a:r>
              <a:rPr lang="en-US" altLang="zh-CN" sz="2400" dirty="0"/>
              <a:t>1348)</a:t>
            </a:r>
            <a:r>
              <a:rPr lang="en-US" altLang="zh-CN" sz="2400" baseline="-25000" dirty="0"/>
              <a:t>10</a:t>
            </a:r>
            <a:r>
              <a:rPr lang="en-US" altLang="zh-CN" sz="2400" dirty="0"/>
              <a:t>= (2504)</a:t>
            </a:r>
            <a:r>
              <a:rPr lang="en-US" altLang="zh-CN" sz="2400" baseline="-25000" dirty="0"/>
              <a:t>8</a:t>
            </a:r>
            <a:r>
              <a:rPr lang="zh-CN" altLang="en-US" sz="2400" dirty="0"/>
              <a:t>，其运算过程如下：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        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div 8     n mod 8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1348       168             4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168        21              0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21         2                5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    2           0              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1490663"/>
            <a:ext cx="7886700" cy="47577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86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A.</a:t>
            </a:r>
            <a:r>
              <a:rPr lang="zh-CN" altLang="en-US" smtClean="0"/>
              <a:t>数制转换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 采用静态顺序栈方式</a:t>
            </a:r>
            <a:r>
              <a:rPr lang="zh-CN" altLang="en-US" dirty="0" smtClean="0"/>
              <a:t>实现：</a:t>
            </a:r>
            <a:r>
              <a:rPr lang="zh-CN" altLang="en-US" sz="2000" dirty="0" smtClean="0">
                <a:solidFill>
                  <a:srgbClr val="00B0F0"/>
                </a:solidFill>
              </a:rPr>
              <a:t>伪代码</a:t>
            </a:r>
            <a:endParaRPr lang="en-US" altLang="zh-CN" sz="2000" dirty="0" smtClean="0">
              <a:solidFill>
                <a:srgbClr val="00B0F0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/>
              <a:t>void </a:t>
            </a:r>
            <a:r>
              <a:rPr lang="en-US" altLang="zh-CN" sz="2000" dirty="0"/>
              <a:t>conversion(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n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i="1" dirty="0"/>
              <a:t>d</a:t>
            </a:r>
            <a:r>
              <a:rPr lang="en-US" altLang="zh-CN" sz="2000" dirty="0"/>
              <a:t> )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将十进制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整数</a:t>
            </a:r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转换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为</a:t>
            </a:r>
            <a:r>
              <a:rPr lang="en-US" altLang="zh-CN" sz="1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(2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8)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进制数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SqStack</a:t>
            </a:r>
            <a:r>
              <a:rPr lang="en-US" altLang="zh-CN" sz="2000" dirty="0"/>
              <a:t>  S;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k, *e;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S = </a:t>
            </a:r>
            <a:r>
              <a:rPr lang="en-US" altLang="zh-CN" sz="2000" dirty="0" err="1"/>
              <a:t>Init_Stack</a:t>
            </a:r>
            <a:r>
              <a:rPr lang="en-US" altLang="zh-CN" sz="2000" dirty="0"/>
              <a:t>();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初始化‘栈’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*/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while ( n &gt; 0 )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求出所有的余数，进栈*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k = </a:t>
            </a:r>
            <a:r>
              <a:rPr lang="en-US" altLang="zh-CN" sz="2000" dirty="0" err="1"/>
              <a:t>n%d</a:t>
            </a:r>
            <a:r>
              <a:rPr lang="en-US" altLang="zh-CN" sz="2000" dirty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push(S, k);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n = n/d;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}</a:t>
            </a:r>
            <a:r>
              <a:rPr lang="en-US" altLang="zh-CN" sz="2000" dirty="0"/>
              <a:t>	</a:t>
            </a:r>
          </a:p>
          <a:p>
            <a:pPr marL="45720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</a:t>
            </a:r>
            <a:r>
              <a:rPr lang="en-US" altLang="zh-CN" sz="2000" dirty="0" smtClean="0"/>
              <a:t>while  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S.top</a:t>
            </a:r>
            <a:r>
              <a:rPr lang="en-US" altLang="zh-CN" sz="2000" dirty="0"/>
              <a:t>!=0) </a:t>
            </a:r>
            <a:r>
              <a:rPr lang="en-US" altLang="zh-CN" sz="2000" dirty="0" smtClean="0"/>
              <a:t>{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/*(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栈不空时出栈，输出*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pop(S, e);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	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("%1d" , *e);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	}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B.</a:t>
            </a:r>
            <a:r>
              <a:rPr lang="zh-CN" altLang="en-US" smtClean="0"/>
              <a:t>括号匹配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在文字处理软件或编译程序设计时，常常需要检查一个字符串或一个表达式中的括号是否相匹配</a:t>
            </a:r>
            <a:r>
              <a:rPr lang="en-US" altLang="zh-CN" sz="2400" dirty="0"/>
              <a:t>?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匹配思想</a:t>
            </a:r>
            <a:r>
              <a:rPr lang="zh-CN" altLang="en-US" sz="2400" dirty="0"/>
              <a:t>：从左至右扫描一个字符串</a:t>
            </a:r>
            <a:r>
              <a:rPr lang="en-US" altLang="zh-CN" sz="2400" dirty="0"/>
              <a:t>(</a:t>
            </a:r>
            <a:r>
              <a:rPr lang="zh-CN" altLang="en-US" sz="2400" dirty="0"/>
              <a:t>或表达式</a:t>
            </a:r>
            <a:r>
              <a:rPr lang="en-US" altLang="zh-CN" sz="2400" dirty="0"/>
              <a:t>)</a:t>
            </a:r>
            <a:r>
              <a:rPr lang="zh-CN" altLang="en-US" sz="2400" dirty="0"/>
              <a:t>，则</a:t>
            </a:r>
            <a:r>
              <a:rPr lang="zh-CN" altLang="en-US" sz="2400" u="sng" dirty="0">
                <a:solidFill>
                  <a:schemeClr val="accent6"/>
                </a:solidFill>
              </a:rPr>
              <a:t>每个右括号将与最近遇到的那个左括号相匹配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200" dirty="0" smtClean="0"/>
              <a:t>则可以</a:t>
            </a:r>
            <a:r>
              <a:rPr lang="zh-CN" altLang="en-US" sz="2200" dirty="0"/>
              <a:t>：</a:t>
            </a:r>
            <a:r>
              <a:rPr lang="zh-CN" altLang="en-US" sz="2200" dirty="0" smtClean="0"/>
              <a:t>在</a:t>
            </a:r>
            <a:r>
              <a:rPr lang="zh-CN" altLang="en-US" sz="2200" dirty="0"/>
              <a:t>从左至右扫描过程中把所遇到的左括号存放到堆栈</a:t>
            </a:r>
            <a:r>
              <a:rPr lang="zh-CN" altLang="en-US" sz="2200" dirty="0" smtClean="0"/>
              <a:t>中，每当</a:t>
            </a:r>
            <a:r>
              <a:rPr lang="zh-CN" altLang="en-US" sz="2200" dirty="0"/>
              <a:t>遇到一个右括号时，就将它与栈顶的左括号</a:t>
            </a:r>
            <a:r>
              <a:rPr lang="en-US" altLang="zh-CN" sz="2200" dirty="0"/>
              <a:t>(</a:t>
            </a:r>
            <a:r>
              <a:rPr lang="zh-CN" altLang="en-US" sz="2200" dirty="0"/>
              <a:t>如果存在</a:t>
            </a:r>
            <a:r>
              <a:rPr lang="en-US" altLang="zh-CN" sz="2200" dirty="0"/>
              <a:t>)</a:t>
            </a:r>
            <a:r>
              <a:rPr lang="zh-CN" altLang="en-US" sz="2200" dirty="0"/>
              <a:t>相匹配，同时从栈顶删除该左括号。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算法思想</a:t>
            </a:r>
            <a:r>
              <a:rPr lang="zh-CN" altLang="en-US" sz="2400" dirty="0"/>
              <a:t>：设置一个栈，当读到左括号时，左括号进栈。当读到右括号时，则从栈中弹出一个元素，与读到的左括号进行匹配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r>
              <a:rPr lang="zh-CN" altLang="en-US" sz="2400" u="sng" dirty="0" smtClean="0"/>
              <a:t>若</a:t>
            </a:r>
            <a:r>
              <a:rPr lang="zh-CN" altLang="en-US" sz="2400" u="sng" dirty="0"/>
              <a:t>匹配成功，继续读入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r>
              <a:rPr lang="zh-CN" altLang="en-US" sz="2400" u="sng" dirty="0" smtClean="0"/>
              <a:t>否则</a:t>
            </a:r>
            <a:r>
              <a:rPr lang="zh-CN" altLang="en-US" sz="2400" u="sng" dirty="0"/>
              <a:t>匹配失败，返回</a:t>
            </a:r>
            <a:r>
              <a:rPr lang="en-US" altLang="zh-CN" sz="2400" u="sng" dirty="0"/>
              <a:t>FLASE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B.</a:t>
            </a:r>
            <a:r>
              <a:rPr lang="zh-CN" altLang="en-US" smtClean="0"/>
              <a:t>括号匹配</a:t>
            </a:r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 采用堆栈方式实现：</a:t>
            </a:r>
            <a:r>
              <a:rPr lang="zh-CN" altLang="en-US" sz="2000" smtClean="0">
                <a:solidFill>
                  <a:srgbClr val="00B0F0"/>
                </a:solidFill>
              </a:rPr>
              <a:t>伪代码</a:t>
            </a:r>
          </a:p>
          <a:p>
            <a:pPr lvl="1"/>
            <a:endParaRPr lang="zh-CN" altLang="en-US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9833" name="TextBox1" r:id="rId2" imgW="7917120" imgH="4678560"/>
        </mc:Choice>
        <mc:Fallback>
          <p:control name="TextBox1" r:id="rId2" imgW="7917120" imgH="4678560">
            <p:pic>
              <p:nvPicPr>
                <p:cNvPr id="38916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8338" y="1600200"/>
                  <a:ext cx="7920037" cy="4681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B.</a:t>
            </a:r>
            <a:r>
              <a:rPr lang="zh-CN" altLang="en-US" smtClean="0"/>
              <a:t>括号匹配</a:t>
            </a: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 采用堆栈方式实现：</a:t>
            </a:r>
            <a:r>
              <a:rPr lang="zh-CN" altLang="en-US" sz="2000" smtClean="0">
                <a:solidFill>
                  <a:srgbClr val="00B0F0"/>
                </a:solidFill>
              </a:rPr>
              <a:t>伪代码（</a:t>
            </a:r>
            <a:r>
              <a:rPr lang="en-US" altLang="zh-CN" sz="2000" smtClean="0">
                <a:solidFill>
                  <a:srgbClr val="00B0F0"/>
                </a:solidFill>
              </a:rPr>
              <a:t>2</a:t>
            </a:r>
            <a:r>
              <a:rPr lang="zh-CN" altLang="en-US" sz="2000" smtClean="0">
                <a:solidFill>
                  <a:srgbClr val="00B0F0"/>
                </a:solidFill>
              </a:rPr>
              <a:t>）</a:t>
            </a:r>
          </a:p>
          <a:p>
            <a:pPr lvl="1"/>
            <a:endParaRPr lang="zh-CN" altLang="en-US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0857" name="TextBox1" r:id="rId2" imgW="7917120" imgH="4678560"/>
        </mc:Choice>
        <mc:Fallback>
          <p:control name="TextBox1" r:id="rId2" imgW="7917120" imgH="4678560">
            <p:pic>
              <p:nvPicPr>
                <p:cNvPr id="3994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8338" y="1600200"/>
                  <a:ext cx="7920037" cy="4681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C.</a:t>
            </a:r>
            <a:r>
              <a:rPr lang="zh-CN" altLang="en-US" smtClean="0"/>
              <a:t>栈与递归调用的实现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栈的另一个重要应用是</a:t>
            </a:r>
            <a:r>
              <a:rPr lang="zh-CN" altLang="en-US" dirty="0">
                <a:solidFill>
                  <a:srgbClr val="00B0F0"/>
                </a:solidFill>
              </a:rPr>
              <a:t>在程序设计语言中实现递归调用</a:t>
            </a:r>
            <a:r>
              <a:rPr lang="zh-CN" altLang="en-US" dirty="0"/>
              <a:t>。</a:t>
            </a:r>
          </a:p>
          <a:p>
            <a:pPr lvl="1">
              <a:defRPr/>
            </a:pP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递归</a:t>
            </a:r>
            <a:r>
              <a:rPr lang="zh-CN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zh-CN" altLang="en-US" dirty="0"/>
              <a:t>：一个函数</a:t>
            </a:r>
            <a:r>
              <a:rPr lang="en-US" altLang="zh-CN" dirty="0"/>
              <a:t>(</a:t>
            </a:r>
            <a:r>
              <a:rPr lang="zh-CN" altLang="en-US" dirty="0"/>
              <a:t>或过程</a:t>
            </a:r>
            <a:r>
              <a:rPr lang="en-US" altLang="zh-CN" dirty="0"/>
              <a:t>)</a:t>
            </a:r>
            <a:r>
              <a:rPr lang="zh-CN" altLang="en-US" dirty="0"/>
              <a:t>直接或间接地调用自己本身，简称递归</a:t>
            </a:r>
            <a:r>
              <a:rPr lang="en-US" altLang="zh-CN" dirty="0"/>
              <a:t>(Recursive)</a:t>
            </a:r>
            <a:r>
              <a:rPr lang="zh-CN" altLang="en-US" dirty="0"/>
              <a:t>。</a:t>
            </a:r>
          </a:p>
          <a:p>
            <a:pPr lvl="1">
              <a:defRPr/>
            </a:pPr>
            <a:r>
              <a:rPr lang="zh-CN" altLang="en-US" dirty="0" smtClean="0"/>
              <a:t>递归</a:t>
            </a:r>
            <a:r>
              <a:rPr lang="zh-CN" altLang="en-US" dirty="0"/>
              <a:t>是</a:t>
            </a:r>
            <a:r>
              <a:rPr lang="zh-CN" altLang="en-US" dirty="0" smtClean="0"/>
              <a:t>程序设计的</a:t>
            </a:r>
            <a:r>
              <a:rPr lang="zh-CN" altLang="en-US" dirty="0"/>
              <a:t>一个强有力的工具</a:t>
            </a:r>
            <a:r>
              <a:rPr lang="zh-CN" altLang="en-US" dirty="0" smtClean="0"/>
              <a:t>。因为</a:t>
            </a:r>
            <a:r>
              <a:rPr lang="zh-CN" altLang="en-US" dirty="0"/>
              <a:t>递归函数结构清晰，程序易读，正确性很容易得到证明。</a:t>
            </a:r>
          </a:p>
          <a:p>
            <a:pPr>
              <a:defRPr/>
            </a:pPr>
            <a:r>
              <a:rPr lang="zh-CN" altLang="en-US" dirty="0" smtClean="0"/>
              <a:t>为了</a:t>
            </a:r>
            <a:r>
              <a:rPr lang="zh-CN" altLang="en-US" dirty="0"/>
              <a:t>使递归调用不至于无终止地进行下去，实际上有效的递归调用函数</a:t>
            </a:r>
            <a:r>
              <a:rPr lang="en-US" altLang="zh-CN" dirty="0"/>
              <a:t>(</a:t>
            </a:r>
            <a:r>
              <a:rPr lang="zh-CN" altLang="en-US" dirty="0"/>
              <a:t>或过程</a:t>
            </a:r>
            <a:r>
              <a:rPr lang="en-US" altLang="zh-CN" dirty="0"/>
              <a:t>)</a:t>
            </a:r>
            <a:r>
              <a:rPr lang="zh-CN" altLang="en-US" dirty="0"/>
              <a:t>应包括两部分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）递</a:t>
            </a:r>
            <a:r>
              <a:rPr lang="zh-CN" altLang="en-US" dirty="0"/>
              <a:t>推规则</a:t>
            </a:r>
            <a:r>
              <a:rPr lang="en-US" altLang="zh-CN" dirty="0"/>
              <a:t>(</a:t>
            </a:r>
            <a:r>
              <a:rPr lang="zh-CN" altLang="en-US" dirty="0"/>
              <a:t>方法</a:t>
            </a:r>
            <a:r>
              <a:rPr lang="en-US" altLang="zh-CN" dirty="0"/>
              <a:t>)</a:t>
            </a:r>
            <a:r>
              <a:rPr lang="zh-CN" altLang="en-US" dirty="0" smtClean="0"/>
              <a:t>，</a:t>
            </a:r>
            <a:r>
              <a:rPr lang="en-US" altLang="zh-CN" dirty="0"/>
              <a:t> 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）终止</a:t>
            </a:r>
            <a:r>
              <a:rPr lang="zh-CN" altLang="en-US" dirty="0"/>
              <a:t>条件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C.</a:t>
            </a:r>
            <a:r>
              <a:rPr lang="zh-CN" altLang="en-US" smtClean="0"/>
              <a:t>栈与递归调用的实现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递归</a:t>
            </a:r>
            <a:r>
              <a:rPr lang="zh-CN" altLang="en-US" dirty="0" smtClean="0"/>
              <a:t>例子：</a:t>
            </a:r>
            <a:r>
              <a:rPr lang="zh-CN" altLang="en-US" dirty="0"/>
              <a:t>求</a:t>
            </a:r>
            <a:r>
              <a:rPr lang="en-US" altLang="zh-CN" dirty="0"/>
              <a:t>n!</a:t>
            </a:r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sz="2400" dirty="0"/>
              <a:t>为保证递归调用正确执行，系统设立一个</a:t>
            </a:r>
            <a:r>
              <a:rPr lang="zh-CN" altLang="en-US" sz="2400" dirty="0" smtClean="0"/>
              <a:t>“递归工作栈”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 作为</a:t>
            </a:r>
            <a:r>
              <a:rPr lang="zh-CN" altLang="en-US" sz="2400" dirty="0"/>
              <a:t>整个递归调用过程期间使用的数据存储区。</a:t>
            </a:r>
          </a:p>
          <a:p>
            <a:pPr lvl="1">
              <a:defRPr/>
            </a:pPr>
            <a:r>
              <a:rPr lang="zh-CN" altLang="en-US" sz="2400" dirty="0" smtClean="0"/>
              <a:t>每</a:t>
            </a:r>
            <a:r>
              <a:rPr lang="zh-CN" altLang="en-US" sz="2400" dirty="0"/>
              <a:t>一层递归包含的信息如：参数、局部变量、上一层的返回地址构成一个“工作记录” 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2">
              <a:defRPr/>
            </a:pPr>
            <a:r>
              <a:rPr lang="zh-CN" altLang="en-US" sz="2200" dirty="0" smtClean="0"/>
              <a:t>每</a:t>
            </a:r>
            <a:r>
              <a:rPr lang="zh-CN" altLang="en-US" sz="2200" dirty="0">
                <a:solidFill>
                  <a:schemeClr val="accent6"/>
                </a:solidFill>
              </a:rPr>
              <a:t>进入</a:t>
            </a:r>
            <a:r>
              <a:rPr lang="zh-CN" altLang="en-US" sz="2200" dirty="0"/>
              <a:t>一层递归，就</a:t>
            </a:r>
            <a:r>
              <a:rPr lang="zh-CN" altLang="en-US" sz="2200" u="sng" dirty="0"/>
              <a:t>产生一个新的工作记录</a:t>
            </a:r>
            <a:r>
              <a:rPr lang="zh-CN" altLang="en-US" sz="2200" b="1" dirty="0"/>
              <a:t>压入栈顶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lvl="2">
              <a:defRPr/>
            </a:pPr>
            <a:r>
              <a:rPr lang="zh-CN" altLang="en-US" sz="2200" dirty="0" smtClean="0"/>
              <a:t>每</a:t>
            </a:r>
            <a:r>
              <a:rPr lang="zh-CN" altLang="en-US" sz="2200" dirty="0">
                <a:solidFill>
                  <a:schemeClr val="accent6"/>
                </a:solidFill>
              </a:rPr>
              <a:t>退出</a:t>
            </a:r>
            <a:r>
              <a:rPr lang="zh-CN" altLang="en-US" sz="2200" dirty="0"/>
              <a:t>一层递归，就从栈顶</a:t>
            </a:r>
            <a:r>
              <a:rPr lang="zh-CN" altLang="en-US" sz="2200" b="1" dirty="0"/>
              <a:t>弹出</a:t>
            </a:r>
            <a:r>
              <a:rPr lang="zh-CN" altLang="en-US" sz="2200" u="sng" dirty="0"/>
              <a:t>一个工作记录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grpSp>
        <p:nvGrpSpPr>
          <p:cNvPr id="41988" name="Group 2"/>
          <p:cNvGrpSpPr>
            <a:grpSpLocks/>
          </p:cNvGrpSpPr>
          <p:nvPr/>
        </p:nvGrpSpPr>
        <p:grpSpPr bwMode="auto">
          <a:xfrm>
            <a:off x="1219200" y="1524000"/>
            <a:ext cx="6029325" cy="1111250"/>
            <a:chOff x="340" y="96"/>
            <a:chExt cx="3798" cy="700"/>
          </a:xfrm>
        </p:grpSpPr>
        <p:sp>
          <p:nvSpPr>
            <p:cNvPr id="41990" name="Rectangle 3"/>
            <p:cNvSpPr>
              <a:spLocks noChangeArrowheads="1"/>
            </p:cNvSpPr>
            <p:nvPr/>
          </p:nvSpPr>
          <p:spPr bwMode="auto">
            <a:xfrm>
              <a:off x="340" y="307"/>
              <a:ext cx="79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Fact(n)=</a:t>
              </a:r>
            </a:p>
          </p:txBody>
        </p:sp>
        <p:sp>
          <p:nvSpPr>
            <p:cNvPr id="41991" name="Rectangle 4"/>
            <p:cNvSpPr>
              <a:spLocks noChangeArrowheads="1"/>
            </p:cNvSpPr>
            <p:nvPr/>
          </p:nvSpPr>
          <p:spPr bwMode="auto">
            <a:xfrm>
              <a:off x="1270" y="96"/>
              <a:ext cx="28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                 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n=0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      终止条件</a:t>
              </a:r>
            </a:p>
          </p:txBody>
        </p:sp>
        <p:sp>
          <p:nvSpPr>
            <p:cNvPr id="41992" name="Rectangle 5"/>
            <p:cNvSpPr>
              <a:spLocks noChangeArrowheads="1"/>
            </p:cNvSpPr>
            <p:nvPr/>
          </p:nvSpPr>
          <p:spPr bwMode="auto">
            <a:xfrm>
              <a:off x="1282" y="501"/>
              <a:ext cx="285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n*fact(n-1)  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n&gt;0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      递推规则</a:t>
              </a:r>
            </a:p>
          </p:txBody>
        </p:sp>
        <p:sp>
          <p:nvSpPr>
            <p:cNvPr id="41993" name="AutoShape 6"/>
            <p:cNvSpPr>
              <a:spLocks/>
            </p:cNvSpPr>
            <p:nvPr/>
          </p:nvSpPr>
          <p:spPr bwMode="auto">
            <a:xfrm>
              <a:off x="1127" y="197"/>
              <a:ext cx="93" cy="528"/>
            </a:xfrm>
            <a:prstGeom prst="leftBrace">
              <a:avLst>
                <a:gd name="adj1" fmla="val 47312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kumimoji="1"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" name="动作按钮: 第一张 8">
            <a:hlinkClick r:id="rId2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543800" cy="487362"/>
          </a:xfrm>
        </p:spPr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C.</a:t>
            </a:r>
            <a:r>
              <a:rPr lang="zh-CN" altLang="en-US" sz="2000" smtClean="0"/>
              <a:t>子程序（函数）嵌套调用和递归的实现</a:t>
            </a:r>
            <a:endParaRPr lang="zh-CN" altLang="en-US" smtClean="0"/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子程序（函数）嵌套调用和递归的实现</a:t>
            </a:r>
          </a:p>
        </p:txBody>
      </p:sp>
      <p:pic>
        <p:nvPicPr>
          <p:cNvPr id="4301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1714500"/>
            <a:ext cx="78486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0363"/>
            <a:ext cx="9144000" cy="565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4191000" y="6140450"/>
            <a:ext cx="4572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1600">
                <a:solidFill>
                  <a:schemeClr val="accent1"/>
                </a:solidFill>
              </a:rPr>
              <a:t>示意图摘自邓俊辉编著</a:t>
            </a:r>
            <a:r>
              <a:rPr lang="en-US" altLang="zh-CN" sz="1600">
                <a:solidFill>
                  <a:schemeClr val="accent1"/>
                </a:solidFill>
              </a:rPr>
              <a:t>《</a:t>
            </a:r>
            <a:r>
              <a:rPr lang="zh-CN" altLang="en-US" sz="1600">
                <a:solidFill>
                  <a:schemeClr val="accent1"/>
                </a:solidFill>
              </a:rPr>
              <a:t>数据结构</a:t>
            </a:r>
            <a:r>
              <a:rPr lang="en-US" altLang="zh-CN" sz="1600">
                <a:solidFill>
                  <a:schemeClr val="accent1"/>
                </a:solidFill>
              </a:rPr>
              <a:t>》(C++</a:t>
            </a:r>
            <a:r>
              <a:rPr lang="zh-CN" altLang="en-US" sz="1600">
                <a:solidFill>
                  <a:schemeClr val="accent1"/>
                </a:solidFill>
              </a:rPr>
              <a:t>语言版</a:t>
            </a:r>
            <a:r>
              <a:rPr lang="en-US" altLang="zh-CN" sz="1600">
                <a:solidFill>
                  <a:schemeClr val="accent1"/>
                </a:solidFill>
              </a:rPr>
              <a:t>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C.</a:t>
            </a:r>
            <a:r>
              <a:rPr lang="zh-CN" altLang="en-US" smtClean="0"/>
              <a:t>栈与递归调用的实现</a:t>
            </a:r>
          </a:p>
        </p:txBody>
      </p:sp>
      <p:sp>
        <p:nvSpPr>
          <p:cNvPr id="450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从被调函数返回调用函数的一般步骤：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zh-CN" altLang="en-US" smtClean="0"/>
              <a:t>若</a:t>
            </a:r>
            <a:r>
              <a:rPr lang="zh-CN" altLang="en-US" b="1" smtClean="0"/>
              <a:t>栈为空</a:t>
            </a:r>
            <a:r>
              <a:rPr lang="zh-CN" altLang="en-US" smtClean="0"/>
              <a:t>，则执行正常返回。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zh-CN" altLang="en-US" smtClean="0"/>
              <a:t>从栈顶弹出一个工作记录。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zh-CN" altLang="en-US" smtClean="0"/>
              <a:t>将“工作记录”中的参数值、局部变量值赋给相应的变量；读取返回地址。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zh-CN" altLang="en-US" smtClean="0"/>
              <a:t>将函数值赋给相应的变量。</a:t>
            </a:r>
          </a:p>
          <a:p>
            <a:pPr marL="971550" lvl="1" indent="-514350">
              <a:buFont typeface="Arial" panose="020B0604020202020204" pitchFamily="34" charset="0"/>
              <a:buAutoNum type="alphaUcPeriod"/>
            </a:pPr>
            <a:r>
              <a:rPr lang="zh-CN" altLang="en-US" smtClean="0"/>
              <a:t>转移到返回地址。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25513"/>
            <a:ext cx="9144000" cy="593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标题 1"/>
          <p:cNvSpPr>
            <a:spLocks noGrp="1"/>
          </p:cNvSpPr>
          <p:nvPr>
            <p:ph type="title"/>
          </p:nvPr>
        </p:nvSpPr>
        <p:spPr>
          <a:xfrm>
            <a:off x="2286000" y="255588"/>
            <a:ext cx="5943600" cy="487362"/>
          </a:xfrm>
        </p:spPr>
        <p:txBody>
          <a:bodyPr/>
          <a:lstStyle/>
          <a:p>
            <a:pPr algn="l"/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【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2】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smtClean="0"/>
              <a:t>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铁路编组站</a:t>
            </a:r>
            <a:endParaRPr lang="zh-CN" alt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838200" y="277813"/>
            <a:ext cx="7467600" cy="487362"/>
          </a:xfrm>
        </p:spPr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D.</a:t>
            </a:r>
            <a:r>
              <a:rPr lang="zh-CN" altLang="en-US" smtClean="0"/>
              <a:t>单链表元素的逆序输出</a:t>
            </a:r>
          </a:p>
        </p:txBody>
      </p:sp>
      <p:pic>
        <p:nvPicPr>
          <p:cNvPr id="4608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752600"/>
            <a:ext cx="8534400" cy="434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r>
              <a:rPr lang="zh-CN" altLang="en-US" smtClean="0"/>
              <a:t>栈的应用：</a:t>
            </a:r>
            <a:r>
              <a:rPr lang="en-US" altLang="zh-CN" smtClean="0"/>
              <a:t>D.</a:t>
            </a:r>
            <a:r>
              <a:rPr lang="zh-CN" altLang="en-US" smtClean="0"/>
              <a:t>单链表元素的逆序输出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单链表元素的逆序输出： </a:t>
            </a:r>
            <a:r>
              <a:rPr lang="zh-CN" altLang="en-US" sz="2000" smtClean="0">
                <a:solidFill>
                  <a:srgbClr val="00B0F0"/>
                </a:solidFill>
              </a:rPr>
              <a:t>伪代码</a:t>
            </a:r>
            <a:endParaRPr lang="zh-CN" altLang="en-US" smtClean="0">
              <a:solidFill>
                <a:srgbClr val="00B0F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8025" name="TextBox11" r:id="rId2" imgW="7917120" imgH="4678560"/>
        </mc:Choice>
        <mc:Fallback>
          <p:control name="TextBox11" r:id="rId2" imgW="7917120" imgH="4678560">
            <p:pic>
              <p:nvPicPr>
                <p:cNvPr id="47108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8338" y="1600200"/>
                  <a:ext cx="7920037" cy="4681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7848600" cy="487362"/>
          </a:xfrm>
        </p:spPr>
        <p:txBody>
          <a:bodyPr/>
          <a:lstStyle/>
          <a:p>
            <a:r>
              <a:rPr lang="en-US" altLang="zh-CN" smtClean="0"/>
              <a:t>4.</a:t>
            </a:r>
            <a:r>
              <a:rPr lang="zh-CN" altLang="en-US" smtClean="0"/>
              <a:t>栈的应用：</a:t>
            </a:r>
            <a:r>
              <a:rPr lang="en-US" altLang="zh-CN" smtClean="0"/>
              <a:t>E.</a:t>
            </a:r>
            <a:r>
              <a:rPr lang="zh-CN" altLang="en-US" smtClean="0"/>
              <a:t>十进制数转换成十六进制数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十进制数转换成十六进制数，并输出</a:t>
            </a:r>
          </a:p>
        </p:txBody>
      </p:sp>
      <p:pic>
        <p:nvPicPr>
          <p:cNvPr id="4813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981200"/>
            <a:ext cx="8878888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/>
          <p:cNvSpPr>
            <a:spLocks noGrp="1"/>
          </p:cNvSpPr>
          <p:nvPr>
            <p:ph type="title"/>
          </p:nvPr>
        </p:nvSpPr>
        <p:spPr>
          <a:xfrm>
            <a:off x="668338" y="277813"/>
            <a:ext cx="7920037" cy="487362"/>
          </a:xfrm>
        </p:spPr>
        <p:txBody>
          <a:bodyPr/>
          <a:lstStyle/>
          <a:p>
            <a:r>
              <a:rPr lang="en-US" altLang="zh-CN" smtClean="0"/>
              <a:t>4.</a:t>
            </a:r>
            <a:r>
              <a:rPr lang="zh-CN" altLang="en-US" smtClean="0"/>
              <a:t>栈的应用：</a:t>
            </a:r>
            <a:r>
              <a:rPr lang="en-US" altLang="zh-CN" smtClean="0"/>
              <a:t>E.</a:t>
            </a:r>
            <a:r>
              <a:rPr lang="zh-CN" altLang="en-US" smtClean="0"/>
              <a:t>十进制数转换成十六进制数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305800" cy="5419725"/>
          </a:xfrm>
        </p:spPr>
        <p:txBody>
          <a:bodyPr/>
          <a:lstStyle/>
          <a:p>
            <a:r>
              <a:rPr lang="en-US" altLang="zh-CN" smtClean="0"/>
              <a:t>10</a:t>
            </a:r>
            <a:r>
              <a:rPr lang="zh-CN" altLang="en-US" smtClean="0"/>
              <a:t>进制数转换成</a:t>
            </a:r>
            <a:r>
              <a:rPr lang="en-US" altLang="zh-CN" smtClean="0"/>
              <a:t>16</a:t>
            </a:r>
            <a:r>
              <a:rPr lang="zh-CN" altLang="en-US" smtClean="0"/>
              <a:t>进制数</a:t>
            </a:r>
            <a:r>
              <a:rPr lang="en-US" altLang="zh-CN" smtClean="0"/>
              <a:t>, </a:t>
            </a:r>
            <a:r>
              <a:rPr lang="zh-CN" altLang="en-US" smtClean="0"/>
              <a:t>并输出</a:t>
            </a:r>
            <a:r>
              <a:rPr lang="en-US" altLang="zh-CN" smtClean="0"/>
              <a:t>: </a:t>
            </a:r>
            <a:r>
              <a:rPr lang="zh-CN" altLang="en-US" sz="2000" smtClean="0">
                <a:solidFill>
                  <a:srgbClr val="00B0F0"/>
                </a:solidFill>
              </a:rPr>
              <a:t>伪代码（非递归）</a:t>
            </a:r>
          </a:p>
          <a:p>
            <a:endParaRPr lang="zh-CN" altLang="en-US" smtClean="0">
              <a:solidFill>
                <a:srgbClr val="00B0F0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0073" name="TextBox1" r:id="rId2" imgW="7917120" imgH="4678560"/>
        </mc:Choice>
        <mc:Fallback>
          <p:control name="TextBox1" r:id="rId2" imgW="7917120" imgH="4678560">
            <p:pic>
              <p:nvPicPr>
                <p:cNvPr id="49156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8338" y="1600200"/>
                  <a:ext cx="7920037" cy="4681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xfrm>
            <a:off x="762000" y="277813"/>
            <a:ext cx="7826375" cy="487362"/>
          </a:xfrm>
        </p:spPr>
        <p:txBody>
          <a:bodyPr/>
          <a:lstStyle/>
          <a:p>
            <a:r>
              <a:rPr lang="en-US" altLang="zh-CN" smtClean="0"/>
              <a:t>4.</a:t>
            </a:r>
            <a:r>
              <a:rPr lang="zh-CN" altLang="en-US" smtClean="0"/>
              <a:t>栈的应用：</a:t>
            </a:r>
            <a:r>
              <a:rPr lang="en-US" altLang="zh-CN" smtClean="0"/>
              <a:t>E.</a:t>
            </a:r>
            <a:r>
              <a:rPr lang="zh-CN" altLang="en-US" smtClean="0"/>
              <a:t>十进制数转换成十六进制数</a:t>
            </a:r>
          </a:p>
        </p:txBody>
      </p:sp>
      <p:sp>
        <p:nvSpPr>
          <p:cNvPr id="5017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10</a:t>
            </a:r>
            <a:r>
              <a:rPr lang="zh-CN" altLang="en-US" smtClean="0"/>
              <a:t>进制数转换成</a:t>
            </a:r>
            <a:r>
              <a:rPr lang="en-US" altLang="zh-CN" smtClean="0"/>
              <a:t>16</a:t>
            </a:r>
            <a:r>
              <a:rPr lang="zh-CN" altLang="en-US" smtClean="0"/>
              <a:t>进制数</a:t>
            </a:r>
            <a:r>
              <a:rPr lang="en-US" altLang="zh-CN" smtClean="0"/>
              <a:t>, </a:t>
            </a:r>
            <a:r>
              <a:rPr lang="zh-CN" altLang="en-US" smtClean="0"/>
              <a:t>并输出</a:t>
            </a:r>
            <a:r>
              <a:rPr lang="en-US" altLang="zh-CN" smtClean="0"/>
              <a:t>: </a:t>
            </a:r>
            <a:r>
              <a:rPr lang="zh-CN" altLang="en-US" sz="2000" smtClean="0">
                <a:solidFill>
                  <a:srgbClr val="00B0F0"/>
                </a:solidFill>
              </a:rPr>
              <a:t>伪代码（递归）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097" name="TextBox1" r:id="rId2" imgW="7917120" imgH="4678560"/>
        </mc:Choice>
        <mc:Fallback>
          <p:control name="TextBox1" r:id="rId2" imgW="7917120" imgH="4678560">
            <p:pic>
              <p:nvPicPr>
                <p:cNvPr id="50180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8338" y="1600200"/>
                  <a:ext cx="7920037" cy="4681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09600" y="277813"/>
            <a:ext cx="7924800" cy="487362"/>
          </a:xfrm>
        </p:spPr>
        <p:txBody>
          <a:bodyPr/>
          <a:lstStyle/>
          <a:p>
            <a:r>
              <a:rPr lang="en-US" altLang="zh-CN" smtClean="0"/>
              <a:t>4.</a:t>
            </a:r>
            <a:r>
              <a:rPr lang="zh-CN" altLang="en-US" smtClean="0"/>
              <a:t>栈的应用：</a:t>
            </a:r>
            <a:r>
              <a:rPr lang="en-US" altLang="zh-CN" smtClean="0"/>
              <a:t>F.</a:t>
            </a:r>
            <a:r>
              <a:rPr lang="zh-CN" altLang="en-US" smtClean="0"/>
              <a:t>计算机中断断点保护与恢复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计算机中断断点保护与恢复</a:t>
            </a:r>
          </a:p>
        </p:txBody>
      </p:sp>
      <p:pic>
        <p:nvPicPr>
          <p:cNvPr id="5120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90525" y="1711325"/>
            <a:ext cx="8305800" cy="438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G.</a:t>
            </a:r>
            <a:r>
              <a:rPr lang="zh-CN" altLang="en-US" smtClean="0"/>
              <a:t>表达式求值</a:t>
            </a:r>
          </a:p>
        </p:txBody>
      </p:sp>
      <p:pic>
        <p:nvPicPr>
          <p:cNvPr id="4" name="Picture 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944688" y="2514600"/>
            <a:ext cx="4027487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803400" y="1460500"/>
            <a:ext cx="4318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31000" y="1447800"/>
            <a:ext cx="4318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52600" y="1828800"/>
            <a:ext cx="547688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1788" y="3124200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29088" y="3090863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" name="Picture 1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00313" y="3109913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78388" y="3095625"/>
            <a:ext cx="62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2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01900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81263" y="3429000"/>
            <a:ext cx="3683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4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0200" y="3517900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2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695575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29088" y="3490913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2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78388" y="3490913"/>
            <a:ext cx="62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" name="Picture 2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938463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1788" y="3913188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" name="Picture 2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95550" y="3976688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2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124200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" name="Picture 3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1788" y="4308475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3" name="Picture 3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81263" y="42672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" name="Picture 3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290888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5" name="Picture 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16388" y="3884613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6" name="Picture 3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76800" y="3886200"/>
            <a:ext cx="62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7" name="Picture 3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568700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" name="Picture 3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81263" y="471011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9" name="Picture 3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1788" y="4722813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" name="Picture 3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3797300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" name="Picture 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1788" y="5119688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2" name="Picture 40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495550" y="507682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" name="Picture 4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011613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4" name="Picture 4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16388" y="4294188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5" name="Picture 43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78388" y="4295775"/>
            <a:ext cx="622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" name="Picture 45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225925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" name="Picture 4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1788" y="5513388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8" name="Picture 47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00313" y="54864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" name="Picture 48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635500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" name="Picture 49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16388" y="4695825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1" name="Picture 50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43463" y="47244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" name="Picture 5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016500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" name="Picture 5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01788" y="5927725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" name="Picture 55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14600" y="60198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5" name="Picture 56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243513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6" name="Picture 5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129088" y="5118100"/>
            <a:ext cx="698500" cy="44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7" name="Picture 58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932363" y="51054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8" name="Picture 5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459413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9" name="Picture 60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72300" y="38100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0" name="Picture 61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24700" y="3733800"/>
            <a:ext cx="520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1" name="Picture 62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008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" name="Picture 63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38700" y="47244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" name="Picture 64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70713" y="36576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" name="Picture 65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485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5" name="Picture 67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532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" name="Picture 68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38700" y="4281488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" name="Picture 69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667375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8" name="Picture 70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38700" y="47244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9" name="Picture 7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854700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0" name="Picture 72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75475" y="36576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1" name="Picture 73"/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485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2" name="Picture 74"/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77013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3" name="Picture 75"/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38700" y="4295775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4" name="Picture 7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19800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" name="Picture 77"/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62775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6" name="Picture 78"/>
          <p:cNvPicPr>
            <a:picLocks noChangeAspect="1" noChangeArrowheads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86600" y="3705225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7" name="Picture 79"/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53200" y="3705225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8" name="Picture 80"/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38700" y="38862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" name="Picture 8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159500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" name="Picture 82"/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89763" y="38100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1" name="Picture 83"/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485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2" name="Picture 84"/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5913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85"/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38700" y="35052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4" name="Picture 86"/>
          <p:cNvPicPr>
            <a:picLocks noChangeAspect="1" noChangeArrowheads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2500313" y="3914775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5" name="Picture 87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338888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6" name="Picture 88"/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38700" y="38862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2300" name="Picture 89"/>
          <p:cNvPicPr>
            <a:picLocks noChangeAspect="1" noChangeArrowheads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92288" y="1447800"/>
            <a:ext cx="5348287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8" name="Picture 90"/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692900" y="1765300"/>
            <a:ext cx="5461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9" name="Picture 91"/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75475" y="37338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0" name="Picture 92"/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0104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1" name="Picture 93"/>
          <p:cNvPicPr>
            <a:picLocks noChangeAspect="1" noChangeArrowheads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770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2" name="Picture 94"/>
          <p:cNvPicPr>
            <a:picLocks noChangeAspect="1" noChangeArrowheads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38700" y="35052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3" name="Picture 95"/>
          <p:cNvPicPr>
            <a:picLocks noChangeAspect="1" noChangeArrowheads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946900" y="3733800"/>
            <a:ext cx="368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4" name="Picture 96"/>
          <p:cNvPicPr>
            <a:picLocks noChangeAspect="1" noChangeArrowheads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71247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5" name="Picture 97"/>
          <p:cNvPicPr>
            <a:picLocks noChangeAspect="1" noChangeArrowheads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4389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6" name="Picture 98"/>
          <p:cNvPicPr>
            <a:picLocks noChangeAspect="1" noChangeArrowheads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838700" y="3095625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7" name="Picture 99"/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43700" y="3733800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6.35838E-7 L 0.04757 -0.00208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 nodeType="clickPar">
                      <p:stCondLst>
                        <p:cond delay="indefinite"/>
                      </p:stCondLst>
                      <p:childTnLst>
                        <p:par>
                          <p:cTn id="3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 nodeType="clickPar">
                      <p:stCondLst>
                        <p:cond delay="indefinite"/>
                      </p:stCondLst>
                      <p:childTnLst>
                        <p:par>
                          <p:cTn id="3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 nodeType="clickPar">
                      <p:stCondLst>
                        <p:cond delay="indefinite"/>
                      </p:stCondLst>
                      <p:childTnLst>
                        <p:par>
                          <p:cTn id="3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0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1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9" fill="hold" nodeType="clickPar">
                      <p:stCondLst>
                        <p:cond delay="indefinite"/>
                      </p:stCondLst>
                      <p:childTnLst>
                        <p:par>
                          <p:cTn id="4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 nodeType="clickPar">
                      <p:stCondLst>
                        <p:cond delay="indefinite"/>
                      </p:stCondLst>
                      <p:childTnLst>
                        <p:par>
                          <p:cTn id="4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 nodeType="clickPar">
                      <p:stCondLst>
                        <p:cond delay="indefinite"/>
                      </p:stCondLst>
                      <p:childTnLst>
                        <p:par>
                          <p:cTn id="4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 nodeType="clickPar">
                      <p:stCondLst>
                        <p:cond delay="indefinite"/>
                      </p:stCondLst>
                      <p:childTnLst>
                        <p:par>
                          <p:cTn id="4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0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1" fill="hold" nodeType="clickPar">
                      <p:stCondLst>
                        <p:cond delay="indefinite"/>
                      </p:stCondLst>
                      <p:childTnLst>
                        <p:par>
                          <p:cTn id="5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3" fill="hold" nodeType="clickPar">
                      <p:stCondLst>
                        <p:cond delay="indefinite"/>
                      </p:stCondLst>
                      <p:childTnLst>
                        <p:par>
                          <p:cTn id="5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 nodeType="clickPar">
                      <p:stCondLst>
                        <p:cond delay="indefinite"/>
                      </p:stCondLst>
                      <p:childTnLst>
                        <p:par>
                          <p:cTn id="6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0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6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8" fill="hold" nodeType="clickPar">
                      <p:stCondLst>
                        <p:cond delay="indefinite"/>
                      </p:stCondLst>
                      <p:childTnLst>
                        <p:par>
                          <p:cTn id="6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4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7" fill="hold" nodeType="clickPar">
                      <p:stCondLst>
                        <p:cond delay="indefinite"/>
                      </p:stCondLst>
                      <p:childTnLst>
                        <p:par>
                          <p:cTn id="6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7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7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8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0" fill="hold" nodeType="clickPar">
                      <p:stCondLst>
                        <p:cond delay="indefinite"/>
                      </p:stCondLst>
                      <p:childTnLst>
                        <p:par>
                          <p:cTn id="6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0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2" fill="hold" nodeType="clickPar">
                      <p:stCondLst>
                        <p:cond delay="indefinite"/>
                      </p:stCondLst>
                      <p:childTnLst>
                        <p:par>
                          <p:cTn id="7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4" fill="hold" nodeType="clickPar">
                      <p:stCondLst>
                        <p:cond delay="indefinite"/>
                      </p:stCondLst>
                      <p:childTnLst>
                        <p:par>
                          <p:cTn id="7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3" fill="hold" nodeType="clickPar">
                      <p:stCondLst>
                        <p:cond delay="indefinite"/>
                      </p:stCondLst>
                      <p:childTnLst>
                        <p:par>
                          <p:cTn id="7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 nodeType="clickPar">
                      <p:stCondLst>
                        <p:cond delay="indefinite"/>
                      </p:stCondLst>
                      <p:childTnLst>
                        <p:par>
                          <p:cTn id="7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7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4" fill="hold" nodeType="clickPar">
                      <p:stCondLst>
                        <p:cond delay="indefinite"/>
                      </p:stCondLst>
                      <p:childTnLst>
                        <p:par>
                          <p:cTn id="7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6" fill="hold" nodeType="clickPar">
                      <p:stCondLst>
                        <p:cond delay="indefinite"/>
                      </p:stCondLst>
                      <p:childTnLst>
                        <p:par>
                          <p:cTn id="8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3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3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6" fill="hold" nodeType="clickPar">
                      <p:stCondLst>
                        <p:cond delay="indefinite"/>
                      </p:stCondLst>
                      <p:childTnLst>
                        <p:par>
                          <p:cTn id="8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3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 nodeType="clickPar">
                      <p:stCondLst>
                        <p:cond delay="indefinite"/>
                      </p:stCondLst>
                      <p:childTnLst>
                        <p:par>
                          <p:cTn id="8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4" fill="hold" nodeType="clickPar">
                      <p:stCondLst>
                        <p:cond delay="indefinite"/>
                      </p:stCondLst>
                      <p:childTnLst>
                        <p:par>
                          <p:cTn id="8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597775" cy="487362"/>
          </a:xfrm>
        </p:spPr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G.</a:t>
            </a:r>
            <a:r>
              <a:rPr lang="zh-CN" altLang="en-US" smtClean="0"/>
              <a:t>表达式求值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表达式求值</a:t>
            </a:r>
            <a:r>
              <a:rPr lang="en-US" altLang="zh-CN" smtClean="0"/>
              <a:t>: </a:t>
            </a:r>
            <a:r>
              <a:rPr lang="zh-CN" altLang="en-US" sz="2000" smtClean="0">
                <a:solidFill>
                  <a:srgbClr val="00B0F0"/>
                </a:solidFill>
              </a:rPr>
              <a:t>伪代码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4169" name="TextBox1" r:id="rId2" imgW="7917120" imgH="4678560"/>
        </mc:Choice>
        <mc:Fallback>
          <p:control name="TextBox1" r:id="rId2" imgW="7917120" imgH="4678560">
            <p:pic>
              <p:nvPicPr>
                <p:cNvPr id="5325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68338" y="1600200"/>
                  <a:ext cx="7920037" cy="468153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栈的应用：</a:t>
            </a:r>
            <a:r>
              <a:rPr lang="en-US" altLang="zh-CN" smtClean="0"/>
              <a:t>H.</a:t>
            </a:r>
            <a:r>
              <a:rPr lang="zh-CN" altLang="en-US" smtClean="0"/>
              <a:t>回溯算法</a:t>
            </a:r>
          </a:p>
        </p:txBody>
      </p:sp>
      <p:sp>
        <p:nvSpPr>
          <p:cNvPr id="542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回溯算法：</a:t>
            </a:r>
            <a:r>
              <a:rPr lang="zh-CN" altLang="en-US" sz="2000" smtClean="0"/>
              <a:t>八皇后问题 </a:t>
            </a:r>
            <a:r>
              <a:rPr lang="en-US" altLang="zh-CN" sz="2000" smtClean="0"/>
              <a:t>+ </a:t>
            </a:r>
            <a:r>
              <a:rPr lang="zh-CN" altLang="en-US" sz="2000" smtClean="0"/>
              <a:t>迷宫探索 </a:t>
            </a:r>
            <a:r>
              <a:rPr lang="en-US" altLang="zh-CN" sz="2000" smtClean="0"/>
              <a:t>+ </a:t>
            </a:r>
            <a:r>
              <a:rPr lang="zh-CN" altLang="en-US" sz="2000" smtClean="0"/>
              <a:t>图的深度优先遍历</a:t>
            </a:r>
          </a:p>
          <a:p>
            <a:endParaRPr lang="zh-CN" altLang="en-US" smtClean="0"/>
          </a:p>
          <a:p>
            <a:endParaRPr lang="zh-CN" altLang="en-US" smtClean="0"/>
          </a:p>
        </p:txBody>
      </p:sp>
      <p:pic>
        <p:nvPicPr>
          <p:cNvPr id="5427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" y="2057400"/>
            <a:ext cx="3709988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524000"/>
            <a:ext cx="3771900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8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686300" y="4370388"/>
            <a:ext cx="3924300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  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sz="2600" dirty="0" smtClean="0"/>
              <a:t>设有</a:t>
            </a:r>
            <a:r>
              <a:rPr lang="zh-CN" altLang="en-US" sz="2600" dirty="0"/>
              <a:t>一个栈，元素进栈的次序为</a:t>
            </a:r>
            <a:r>
              <a:rPr lang="en-US" altLang="zh-CN" sz="2600" dirty="0"/>
              <a:t>a, b, c</a:t>
            </a:r>
            <a:r>
              <a:rPr lang="zh-CN" altLang="en-US" sz="2600" dirty="0"/>
              <a:t>。问经过栈操作后可以得到哪些输出序列</a:t>
            </a:r>
            <a:r>
              <a:rPr lang="zh-CN" altLang="en-US" sz="2600" dirty="0" smtClean="0"/>
              <a:t>？</a:t>
            </a:r>
            <a:endParaRPr lang="en-US" altLang="zh-CN" sz="2600" dirty="0" smtClean="0"/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sz="2600" dirty="0" smtClean="0"/>
              <a:t>利用</a:t>
            </a:r>
            <a:r>
              <a:rPr lang="zh-CN" altLang="en-US" sz="2600" dirty="0"/>
              <a:t>栈的基本操作，写一个返回栈</a:t>
            </a:r>
            <a:r>
              <a:rPr lang="en-US" altLang="zh-CN" sz="2600" dirty="0"/>
              <a:t>S</a:t>
            </a:r>
            <a:r>
              <a:rPr lang="zh-CN" altLang="en-US" sz="2600" dirty="0"/>
              <a:t>中结点个数的算法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StackSize</a:t>
            </a:r>
            <a:r>
              <a:rPr lang="en-US" altLang="zh-CN" sz="2600" dirty="0"/>
              <a:t>(</a:t>
            </a:r>
            <a:r>
              <a:rPr lang="en-US" altLang="zh-CN" sz="2600" dirty="0" err="1"/>
              <a:t>SeqStack</a:t>
            </a:r>
            <a:r>
              <a:rPr lang="en-US" altLang="zh-CN" sz="2600" dirty="0"/>
              <a:t> S) </a:t>
            </a:r>
            <a:r>
              <a:rPr lang="zh-CN" altLang="en-US" sz="2600" dirty="0"/>
              <a:t>，并说明</a:t>
            </a:r>
            <a:r>
              <a:rPr lang="en-US" altLang="zh-CN" sz="2600" dirty="0"/>
              <a:t>S</a:t>
            </a:r>
            <a:r>
              <a:rPr lang="zh-CN" altLang="en-US" sz="2600" dirty="0"/>
              <a:t>为何不作为指针参数的算法</a:t>
            </a:r>
            <a:r>
              <a:rPr lang="en-US" altLang="zh-CN" sz="2600" dirty="0"/>
              <a:t>?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zh-CN" altLang="en-US" sz="2600" dirty="0" smtClean="0"/>
              <a:t>一</a:t>
            </a:r>
            <a:r>
              <a:rPr lang="zh-CN" altLang="en-US" sz="2600" dirty="0"/>
              <a:t>个双向栈</a:t>
            </a:r>
            <a:r>
              <a:rPr lang="en-US" altLang="zh-CN" sz="2600" dirty="0"/>
              <a:t>S</a:t>
            </a:r>
            <a:r>
              <a:rPr lang="zh-CN" altLang="en-US" sz="2600" dirty="0"/>
              <a:t>是在同一向量空间内实现的两个栈，它们的栈底分别设在向量空间的两端。试为此双向栈设计初始化</a:t>
            </a:r>
            <a:r>
              <a:rPr lang="en-US" altLang="zh-CN" sz="2600" dirty="0" err="1"/>
              <a:t>InitStack</a:t>
            </a:r>
            <a:r>
              <a:rPr lang="en-US" altLang="zh-CN" sz="2600" dirty="0"/>
              <a:t>(S) </a:t>
            </a:r>
            <a:r>
              <a:rPr lang="zh-CN" altLang="en-US" sz="2600" dirty="0"/>
              <a:t>，入栈</a:t>
            </a:r>
            <a:r>
              <a:rPr lang="en-US" altLang="zh-CN" sz="2600" dirty="0"/>
              <a:t>Push(</a:t>
            </a:r>
            <a:r>
              <a:rPr lang="en-US" altLang="zh-CN" sz="2600" dirty="0" err="1"/>
              <a:t>S,i,x</a:t>
            </a:r>
            <a:r>
              <a:rPr lang="en-US" altLang="zh-CN" sz="2600" dirty="0"/>
              <a:t>)</a:t>
            </a:r>
            <a:r>
              <a:rPr lang="zh-CN" altLang="en-US" sz="2600" dirty="0"/>
              <a:t>，出栈</a:t>
            </a:r>
            <a:r>
              <a:rPr lang="en-US" altLang="zh-CN" sz="2600" dirty="0"/>
              <a:t>Pop(</a:t>
            </a:r>
            <a:r>
              <a:rPr lang="en-US" altLang="zh-CN" sz="2600" dirty="0" err="1"/>
              <a:t>S,i,x</a:t>
            </a:r>
            <a:r>
              <a:rPr lang="en-US" altLang="zh-CN" sz="2600" dirty="0"/>
              <a:t>)</a:t>
            </a:r>
            <a:r>
              <a:rPr lang="zh-CN" altLang="en-US" sz="2600" dirty="0"/>
              <a:t>算法，其中</a:t>
            </a:r>
            <a:r>
              <a:rPr lang="en-US" altLang="zh-CN" sz="2600" dirty="0" err="1"/>
              <a:t>i</a:t>
            </a:r>
            <a:r>
              <a:rPr lang="zh-CN" altLang="en-US" sz="2600" dirty="0"/>
              <a:t>为</a:t>
            </a:r>
            <a:r>
              <a:rPr lang="en-US" altLang="zh-CN" sz="2600" dirty="0"/>
              <a:t>0</a:t>
            </a:r>
            <a:r>
              <a:rPr lang="zh-CN" altLang="en-US" sz="2600" dirty="0"/>
              <a:t>或</a:t>
            </a:r>
            <a:r>
              <a:rPr lang="en-US" altLang="zh-CN" sz="2600" dirty="0"/>
              <a:t>1 </a:t>
            </a:r>
            <a:r>
              <a:rPr lang="zh-CN" altLang="en-US" sz="2600" dirty="0"/>
              <a:t>，用以表示栈号</a:t>
            </a:r>
            <a:r>
              <a:rPr lang="zh-CN" altLang="en-US" sz="2600" dirty="0" smtClean="0"/>
              <a:t>。</a:t>
            </a:r>
          </a:p>
          <a:p>
            <a:pPr eaLnBrk="1" hangingPunct="1">
              <a:defRPr/>
            </a:pPr>
            <a:endParaRPr lang="zh-CN" altLang="en-US" sz="2600" dirty="0"/>
          </a:p>
        </p:txBody>
      </p:sp>
      <p:sp>
        <p:nvSpPr>
          <p:cNvPr id="5" name="动作按钮: 第一张 4">
            <a:hlinkClick r:id="rId2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1591998" y="1570382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概念与术语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621027" y="2768735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存储结构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圆角矩形 59">
            <a:hlinkClick r:id="rId4" action="ppaction://hlinksldjump"/>
          </p:cNvPr>
          <p:cNvSpPr/>
          <p:nvPr/>
        </p:nvSpPr>
        <p:spPr>
          <a:xfrm>
            <a:off x="1631913" y="3967088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运算及实现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633532" y="5165440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栈的应用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58" name="标题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86600" cy="487363"/>
          </a:xfrm>
        </p:spPr>
        <p:txBody>
          <a:bodyPr/>
          <a:lstStyle/>
          <a:p>
            <a:pPr eaLnBrk="1" hangingPunct="1"/>
            <a:r>
              <a:rPr lang="zh-CN" altLang="en-US" smtClean="0"/>
              <a:t>内 容 提 纲</a:t>
            </a: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gray">
          <a:xfrm>
            <a:off x="609600" y="1891342"/>
            <a:ext cx="626320" cy="3677579"/>
          </a:xfrm>
          <a:prstGeom prst="roundRect">
            <a:avLst>
              <a:gd name="adj" fmla="val 14583"/>
            </a:avLst>
          </a:prstGeom>
          <a:solidFill>
            <a:schemeClr val="bg2"/>
          </a:solidFill>
          <a:ln w="12700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r>
              <a:rPr lang="zh-CN" altLang="en-US" sz="2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栈</a:t>
            </a:r>
          </a:p>
        </p:txBody>
      </p:sp>
      <p:cxnSp>
        <p:nvCxnSpPr>
          <p:cNvPr id="19" name="直接箭头连接符 18"/>
          <p:cNvCxnSpPr>
            <a:stCxn id="0" idx="3"/>
            <a:endCxn id="0" idx="1"/>
          </p:cNvCxnSpPr>
          <p:nvPr/>
        </p:nvCxnSpPr>
        <p:spPr>
          <a:xfrm flipV="1">
            <a:off x="1236663" y="1920875"/>
            <a:ext cx="355600" cy="1809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0" idx="3"/>
            <a:endCxn id="0" idx="1"/>
          </p:cNvCxnSpPr>
          <p:nvPr/>
        </p:nvCxnSpPr>
        <p:spPr>
          <a:xfrm>
            <a:off x="1236663" y="3730625"/>
            <a:ext cx="395287" cy="587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0" idx="3"/>
            <a:endCxn id="0" idx="1"/>
          </p:cNvCxnSpPr>
          <p:nvPr/>
        </p:nvCxnSpPr>
        <p:spPr>
          <a:xfrm flipV="1">
            <a:off x="1236663" y="3119438"/>
            <a:ext cx="384175" cy="611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0" idx="3"/>
            <a:endCxn id="0" idx="1"/>
          </p:cNvCxnSpPr>
          <p:nvPr/>
        </p:nvCxnSpPr>
        <p:spPr>
          <a:xfrm>
            <a:off x="1236663" y="3730625"/>
            <a:ext cx="396875" cy="1785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752975" y="2606675"/>
            <a:ext cx="2028825" cy="474663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7" action="ppaction://hlinksldjump"/>
              </a:rPr>
              <a:t>顺序存储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67" name="Oval 11"/>
          <p:cNvSpPr>
            <a:spLocks noChangeArrowheads="1"/>
          </p:cNvSpPr>
          <p:nvPr/>
        </p:nvSpPr>
        <p:spPr bwMode="auto">
          <a:xfrm>
            <a:off x="4132263" y="180657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800600" y="1724025"/>
            <a:ext cx="30480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</a:p>
        </p:txBody>
      </p:sp>
      <p:cxnSp>
        <p:nvCxnSpPr>
          <p:cNvPr id="76" name="直接箭头连接符 75"/>
          <p:cNvCxnSpPr>
            <a:stCxn id="6167" idx="6"/>
            <a:endCxn id="74" idx="1"/>
          </p:cNvCxnSpPr>
          <p:nvPr/>
        </p:nvCxnSpPr>
        <p:spPr>
          <a:xfrm flipV="1">
            <a:off x="4360863" y="1914525"/>
            <a:ext cx="439737" cy="63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0" idx="3"/>
            <a:endCxn id="24" idx="1"/>
          </p:cNvCxnSpPr>
          <p:nvPr/>
        </p:nvCxnSpPr>
        <p:spPr>
          <a:xfrm flipV="1">
            <a:off x="4254500" y="2843213"/>
            <a:ext cx="498475" cy="276225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4752975" y="3149600"/>
            <a:ext cx="2028825" cy="474663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8" action="ppaction://hlinksldjump"/>
              </a:rPr>
              <a:t>链式存储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/>
          <p:cNvCxnSpPr>
            <a:stCxn id="0" idx="3"/>
            <a:endCxn id="84" idx="1"/>
          </p:cNvCxnSpPr>
          <p:nvPr/>
        </p:nvCxnSpPr>
        <p:spPr>
          <a:xfrm>
            <a:off x="4254500" y="3119438"/>
            <a:ext cx="498475" cy="268287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4752975" y="3871913"/>
            <a:ext cx="2028825" cy="476250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9" action="ppaction://hlinksldjump"/>
              </a:rPr>
              <a:t>基于顺序栈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直接箭头连接符 105"/>
          <p:cNvCxnSpPr>
            <a:stCxn id="0" idx="3"/>
            <a:endCxn id="105" idx="1"/>
          </p:cNvCxnSpPr>
          <p:nvPr/>
        </p:nvCxnSpPr>
        <p:spPr>
          <a:xfrm flipV="1">
            <a:off x="4265613" y="4110038"/>
            <a:ext cx="487362" cy="207962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4752975" y="4422775"/>
            <a:ext cx="2028825" cy="476250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10" action="ppaction://hlinksldjump"/>
              </a:rPr>
              <a:t>基于链栈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8" name="直接箭头连接符 107"/>
          <p:cNvCxnSpPr>
            <a:stCxn id="0" idx="3"/>
            <a:endCxn id="107" idx="1"/>
          </p:cNvCxnSpPr>
          <p:nvPr/>
        </p:nvCxnSpPr>
        <p:spPr>
          <a:xfrm>
            <a:off x="4265613" y="4318000"/>
            <a:ext cx="487362" cy="34290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7" name="Oval 11"/>
          <p:cNvSpPr>
            <a:spLocks noChangeArrowheads="1"/>
          </p:cNvSpPr>
          <p:nvPr/>
        </p:nvSpPr>
        <p:spPr bwMode="auto">
          <a:xfrm>
            <a:off x="4138613" y="540861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4806950" y="5326063"/>
            <a:ext cx="1965325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数制、括号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等</a:t>
            </a:r>
          </a:p>
        </p:txBody>
      </p:sp>
      <p:cxnSp>
        <p:nvCxnSpPr>
          <p:cNvPr id="124" name="直接箭头连接符 123"/>
          <p:cNvCxnSpPr>
            <a:stCxn id="6177" idx="6"/>
            <a:endCxn id="123" idx="1"/>
          </p:cNvCxnSpPr>
          <p:nvPr/>
        </p:nvCxnSpPr>
        <p:spPr>
          <a:xfrm flipV="1">
            <a:off x="4367213" y="5516563"/>
            <a:ext cx="439737" cy="63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0" name="Oval 11"/>
          <p:cNvSpPr>
            <a:spLocks noChangeArrowheads="1"/>
          </p:cNvSpPr>
          <p:nvPr/>
        </p:nvSpPr>
        <p:spPr bwMode="auto">
          <a:xfrm>
            <a:off x="6611938" y="2736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81" name="Oval 11"/>
          <p:cNvSpPr>
            <a:spLocks noChangeArrowheads="1"/>
          </p:cNvSpPr>
          <p:nvPr/>
        </p:nvSpPr>
        <p:spPr bwMode="auto">
          <a:xfrm>
            <a:off x="6629400" y="39973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7297738" y="4029075"/>
            <a:ext cx="1693862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压栈、弹栈等</a:t>
            </a:r>
          </a:p>
        </p:txBody>
      </p:sp>
      <p:cxnSp>
        <p:nvCxnSpPr>
          <p:cNvPr id="142" name="直接箭头连接符 141"/>
          <p:cNvCxnSpPr>
            <a:stCxn id="6181" idx="6"/>
            <a:endCxn id="141" idx="1"/>
          </p:cNvCxnSpPr>
          <p:nvPr/>
        </p:nvCxnSpPr>
        <p:spPr>
          <a:xfrm>
            <a:off x="6858000" y="4111625"/>
            <a:ext cx="439738" cy="150813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4" name="Oval 11"/>
          <p:cNvSpPr>
            <a:spLocks noChangeArrowheads="1"/>
          </p:cNvSpPr>
          <p:nvPr/>
        </p:nvSpPr>
        <p:spPr bwMode="auto">
          <a:xfrm>
            <a:off x="6629400" y="45307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7297738" y="4410075"/>
            <a:ext cx="1693862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压栈、弹栈等</a:t>
            </a:r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6858000" y="4643438"/>
            <a:ext cx="439738" cy="15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动作按钮: 帮助 166">
            <a:hlinkClick r:id="rId11" action="ppaction://hlinksldjump" highlightClick="1"/>
          </p:cNvPr>
          <p:cNvSpPr/>
          <p:nvPr/>
        </p:nvSpPr>
        <p:spPr>
          <a:xfrm>
            <a:off x="8578850" y="6400800"/>
            <a:ext cx="565150" cy="457200"/>
          </a:xfrm>
          <a:prstGeom prst="actionButtonHelp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7297738" y="2614613"/>
            <a:ext cx="1693862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静态、动态</a:t>
            </a:r>
          </a:p>
        </p:txBody>
      </p:sp>
      <p:cxnSp>
        <p:nvCxnSpPr>
          <p:cNvPr id="51" name="直接箭头连接符 50"/>
          <p:cNvCxnSpPr>
            <a:stCxn id="6180" idx="6"/>
            <a:endCxn id="50" idx="1"/>
          </p:cNvCxnSpPr>
          <p:nvPr/>
        </p:nvCxnSpPr>
        <p:spPr>
          <a:xfrm flipV="1">
            <a:off x="6840538" y="2847975"/>
            <a:ext cx="457200" cy="3175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7297738" y="3648075"/>
            <a:ext cx="1693862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静态、动态</a:t>
            </a:r>
          </a:p>
        </p:txBody>
      </p:sp>
      <p:cxnSp>
        <p:nvCxnSpPr>
          <p:cNvPr id="53" name="直接箭头连接符 52"/>
          <p:cNvCxnSpPr>
            <a:stCxn id="6181" idx="6"/>
            <a:endCxn id="52" idx="1"/>
          </p:cNvCxnSpPr>
          <p:nvPr/>
        </p:nvCxnSpPr>
        <p:spPr>
          <a:xfrm flipV="1">
            <a:off x="6858000" y="3881438"/>
            <a:ext cx="439738" cy="2301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 课外阅读</a:t>
            </a:r>
          </a:p>
        </p:txBody>
      </p:sp>
      <p:sp>
        <p:nvSpPr>
          <p:cNvPr id="563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 计算机中断机制</a:t>
            </a:r>
          </a:p>
          <a:p>
            <a:pPr lvl="1" eaLnBrk="1" hangingPunct="1"/>
            <a:r>
              <a:rPr lang="en-US" altLang="zh-CN" sz="2200" smtClean="0">
                <a:hlinkClick r:id="rId2"/>
              </a:rPr>
              <a:t>http://blog.csdn.net/keminlau/article/details/4164414</a:t>
            </a:r>
            <a:endParaRPr lang="en-US" altLang="zh-CN" sz="2200" smtClean="0"/>
          </a:p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解析回溯算法</a:t>
            </a:r>
            <a:endParaRPr lang="en-US" altLang="zh-CN" smtClean="0"/>
          </a:p>
          <a:p>
            <a:pPr lvl="1" eaLnBrk="1" hangingPunct="1"/>
            <a:r>
              <a:rPr lang="en-US" altLang="zh-CN" sz="2200" smtClean="0">
                <a:hlinkClick r:id="rId3"/>
              </a:rPr>
              <a:t>http://www.cnblogs.com/wuyuegb2312/p/3273337.html</a:t>
            </a:r>
            <a:endParaRPr lang="en-US" altLang="zh-CN" sz="2200" smtClean="0"/>
          </a:p>
          <a:p>
            <a:pPr eaLnBrk="1" hangingPunct="1"/>
            <a:r>
              <a:rPr lang="en-US" altLang="zh-CN" smtClean="0"/>
              <a:t> Eight queens puzzle</a:t>
            </a:r>
          </a:p>
          <a:p>
            <a:pPr lvl="1" eaLnBrk="1" hangingPunct="1"/>
            <a:r>
              <a:rPr lang="en-US" altLang="zh-CN" sz="2200" smtClean="0">
                <a:hlinkClick r:id="rId4"/>
              </a:rPr>
              <a:t>https://en.wikipedia.org/wiki/Eight_queens_puzzle</a:t>
            </a:r>
            <a:endParaRPr lang="en-US" altLang="zh-CN" sz="2200" smtClean="0"/>
          </a:p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分形迷宫</a:t>
            </a:r>
          </a:p>
          <a:p>
            <a:pPr lvl="1" eaLnBrk="1" hangingPunct="1"/>
            <a:r>
              <a:rPr lang="en-US" altLang="zh-CN" sz="2200" smtClean="0">
                <a:hlinkClick r:id="rId5"/>
              </a:rPr>
              <a:t>http://www.matrix67.com/blog/archives/74</a:t>
            </a:r>
            <a:endParaRPr lang="zh-CN" altLang="en-US" sz="22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295400"/>
            <a:ext cx="1379303" cy="5013657"/>
          </a:xfrm>
          <a:prstGeom prst="rect">
            <a:avLst/>
          </a:prstGeom>
        </p:spPr>
      </p:pic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 smtClean="0"/>
              <a:t>栈</a:t>
            </a:r>
            <a:r>
              <a:rPr lang="en-US" altLang="zh-CN" dirty="0" smtClean="0"/>
              <a:t>(Stack)</a:t>
            </a:r>
            <a:r>
              <a:rPr lang="zh-CN" altLang="en-US" dirty="0" smtClean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1" y="914400"/>
            <a:ext cx="5835478" cy="56388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2000" b="1" dirty="0"/>
              <a:t>栈</a:t>
            </a:r>
            <a:r>
              <a:rPr lang="zh-CN" altLang="en-US" sz="2000" dirty="0"/>
              <a:t>和</a:t>
            </a:r>
            <a:r>
              <a:rPr lang="zh-CN" altLang="en-US" sz="2000" b="1" dirty="0" smtClean="0"/>
              <a:t>队列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是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种应用</a:t>
            </a:r>
            <a:r>
              <a:rPr lang="zh-CN" altLang="en-US" sz="2000" dirty="0"/>
              <a:t>非常</a:t>
            </a:r>
            <a:r>
              <a:rPr lang="zh-CN" altLang="en-US" sz="2000" dirty="0" smtClean="0"/>
              <a:t>广泛</a:t>
            </a:r>
            <a:r>
              <a:rPr lang="zh-CN" altLang="en-US" sz="2000" dirty="0"/>
              <a:t>的数据结构</a:t>
            </a:r>
            <a:r>
              <a:rPr lang="zh-CN" altLang="en-US" sz="2000" dirty="0" smtClean="0"/>
              <a:t>，都</a:t>
            </a:r>
            <a:r>
              <a:rPr lang="zh-CN" altLang="en-US" sz="2000" dirty="0"/>
              <a:t>来自</a:t>
            </a:r>
            <a:r>
              <a:rPr lang="zh-CN" altLang="en-US" sz="2000" dirty="0" smtClean="0"/>
              <a:t>线性表，</a:t>
            </a:r>
            <a:r>
              <a:rPr lang="zh-CN" altLang="en-US" sz="2000" dirty="0"/>
              <a:t>都是</a:t>
            </a:r>
            <a:r>
              <a:rPr lang="zh-CN" altLang="en-US" sz="2000" dirty="0">
                <a:solidFill>
                  <a:schemeClr val="accent6"/>
                </a:solidFill>
              </a:rPr>
              <a:t>“操作受限”</a:t>
            </a:r>
            <a:r>
              <a:rPr lang="zh-CN" altLang="en-US" sz="1050" dirty="0"/>
              <a:t>的</a:t>
            </a:r>
            <a:r>
              <a:rPr lang="zh-CN" altLang="en-US" sz="2000" b="1" i="1" u="sng" dirty="0" smtClean="0"/>
              <a:t>线性表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2000" b="1" dirty="0" smtClean="0">
                <a:solidFill>
                  <a:srgbClr val="00B0F0"/>
                </a:solidFill>
              </a:rPr>
              <a:t>栈</a:t>
            </a:r>
            <a:r>
              <a:rPr lang="zh-CN" altLang="en-US" sz="2000" dirty="0"/>
              <a:t>是</a:t>
            </a:r>
            <a:r>
              <a:rPr lang="zh-CN" alt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限制</a:t>
            </a:r>
            <a:r>
              <a:rPr lang="zh-CN" altLang="en-US" sz="2000" dirty="0"/>
              <a:t>在</a:t>
            </a:r>
            <a:r>
              <a:rPr lang="zh-CN" altLang="en-US" sz="2000" dirty="0">
                <a:solidFill>
                  <a:schemeClr val="accent6"/>
                </a:solidFill>
              </a:rPr>
              <a:t>表的一端进行</a:t>
            </a:r>
            <a:r>
              <a:rPr lang="zh-CN" altLang="en-US" sz="2000" dirty="0">
                <a:solidFill>
                  <a:srgbClr val="C00000"/>
                </a:solidFill>
              </a:rPr>
              <a:t>插入</a:t>
            </a:r>
            <a:r>
              <a:rPr lang="zh-CN" altLang="en-US" sz="2000" dirty="0">
                <a:solidFill>
                  <a:schemeClr val="accent6"/>
                </a:solidFill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</a:rPr>
              <a:t>删除</a:t>
            </a:r>
            <a:r>
              <a:rPr lang="zh-CN" altLang="en-US" sz="2000" dirty="0">
                <a:solidFill>
                  <a:schemeClr val="accent6"/>
                </a:solidFill>
              </a:rPr>
              <a:t>操作</a:t>
            </a:r>
            <a:r>
              <a:rPr lang="zh-CN" altLang="en-US" sz="2000" dirty="0"/>
              <a:t>的</a:t>
            </a:r>
            <a:r>
              <a:rPr lang="zh-CN" altLang="en-US" sz="2000" b="1" dirty="0" smtClean="0"/>
              <a:t>线性表</a:t>
            </a:r>
            <a:r>
              <a:rPr lang="en-US" altLang="zh-CN" sz="2000" dirty="0" smtClean="0"/>
              <a:t>. </a:t>
            </a:r>
            <a:r>
              <a:rPr lang="zh-CN" altLang="en-US" sz="2000" dirty="0" smtClean="0"/>
              <a:t>表中</a:t>
            </a:r>
            <a:r>
              <a:rPr lang="zh-CN" altLang="en-US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无</a:t>
            </a:r>
            <a:r>
              <a:rPr lang="zh-CN" altLang="en-US" sz="2000" dirty="0" smtClean="0"/>
              <a:t>元素时称</a:t>
            </a:r>
            <a:r>
              <a:rPr lang="zh-CN" altLang="en-US" sz="2000" b="1" dirty="0" smtClean="0">
                <a:solidFill>
                  <a:srgbClr val="00B0F0"/>
                </a:solidFill>
              </a:rPr>
              <a:t>空栈</a:t>
            </a:r>
            <a:r>
              <a:rPr lang="zh-CN" altLang="en-US" sz="2000" dirty="0" smtClean="0"/>
              <a:t>。其</a:t>
            </a:r>
            <a:r>
              <a:rPr lang="zh-CN" altLang="en-US" sz="2000" b="1" dirty="0" smtClean="0"/>
              <a:t>逻辑结构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如图</a:t>
            </a:r>
            <a:r>
              <a:rPr lang="en-US" altLang="zh-CN" sz="2000" dirty="0" smtClean="0"/>
              <a:t>):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1800" b="1" dirty="0">
                <a:solidFill>
                  <a:srgbClr val="00B0F0"/>
                </a:solidFill>
              </a:rPr>
              <a:t>栈顶</a:t>
            </a:r>
            <a:r>
              <a:rPr lang="zh-CN" altLang="en-US" sz="1800" dirty="0"/>
              <a:t>是允许进行</a:t>
            </a:r>
            <a:r>
              <a:rPr lang="zh-CN" altLang="en-US" sz="1800" i="1" dirty="0">
                <a:solidFill>
                  <a:srgbClr val="996633"/>
                </a:solidFill>
              </a:rPr>
              <a:t>插入</a:t>
            </a:r>
            <a:r>
              <a:rPr lang="en-US" altLang="zh-CN" sz="1800" dirty="0"/>
              <a:t>&amp;</a:t>
            </a:r>
            <a:r>
              <a:rPr lang="zh-CN" altLang="en-US" sz="1800" i="1" dirty="0">
                <a:solidFill>
                  <a:srgbClr val="996633"/>
                </a:solidFill>
              </a:rPr>
              <a:t>删除</a:t>
            </a:r>
            <a:r>
              <a:rPr lang="zh-CN" altLang="en-US" sz="1800" dirty="0"/>
              <a:t>操作的一端，又称为</a:t>
            </a:r>
            <a:r>
              <a:rPr lang="zh-CN" altLang="en-US" sz="1800" b="1" dirty="0">
                <a:solidFill>
                  <a:srgbClr val="00B0F0"/>
                </a:solidFill>
              </a:rPr>
              <a:t>表尾</a:t>
            </a:r>
            <a:r>
              <a:rPr lang="zh-CN" altLang="en-US" sz="1800" dirty="0" smtClean="0"/>
              <a:t>。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以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=(a</a:t>
            </a:r>
            <a:r>
              <a:rPr lang="en-US" altLang="zh-CN" sz="12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zh-CN" sz="12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为例</a:t>
            </a:r>
            <a:r>
              <a:rPr lang="en-US" altLang="zh-CN" sz="1800" dirty="0" smtClean="0"/>
              <a:t>.</a:t>
            </a:r>
          </a:p>
          <a:p>
            <a:pPr lvl="2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1600" dirty="0" smtClean="0"/>
              <a:t>表</a:t>
            </a:r>
            <a:r>
              <a:rPr lang="zh-CN" altLang="en-US" sz="1600" i="1" u="sng" dirty="0" smtClean="0"/>
              <a:t>尾</a:t>
            </a:r>
            <a:r>
              <a:rPr lang="zh-CN" altLang="en-US" sz="1600" dirty="0" smtClean="0"/>
              <a:t>元素</a:t>
            </a:r>
            <a:r>
              <a:rPr lang="en-US" altLang="zh-CN" sz="1600" i="1" dirty="0" smtClean="0"/>
              <a:t>a</a:t>
            </a:r>
            <a:r>
              <a:rPr lang="en-US" altLang="zh-CN" sz="1600" i="1" baseline="-25000" dirty="0" smtClean="0"/>
              <a:t>n</a:t>
            </a:r>
            <a:r>
              <a:rPr lang="en-US" altLang="zh-CN" sz="1600" i="1" dirty="0" smtClean="0"/>
              <a:t> </a:t>
            </a:r>
            <a:r>
              <a:rPr lang="zh-CN" altLang="en-US" sz="1600" dirty="0" smtClean="0"/>
              <a:t>称为‘栈</a:t>
            </a:r>
            <a:r>
              <a:rPr lang="zh-CN" altLang="en-US" sz="1600" i="1" u="sng" dirty="0" smtClean="0"/>
              <a:t>顶</a:t>
            </a:r>
            <a:r>
              <a:rPr lang="zh-CN" altLang="en-US" sz="1600" dirty="0" smtClean="0"/>
              <a:t>元素’</a:t>
            </a:r>
            <a:endParaRPr lang="en-US" altLang="zh-CN" sz="1600" dirty="0" smtClean="0"/>
          </a:p>
          <a:p>
            <a:pPr lvl="2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1600" dirty="0" smtClean="0"/>
              <a:t>常用</a:t>
            </a:r>
            <a:r>
              <a:rPr lang="zh-CN" altLang="en-US" sz="1600" b="1" dirty="0">
                <a:solidFill>
                  <a:srgbClr val="0070C0"/>
                </a:solidFill>
              </a:rPr>
              <a:t>栈顶指针</a:t>
            </a:r>
            <a:r>
              <a:rPr lang="en-US" altLang="zh-CN" sz="1600" dirty="0"/>
              <a:t>(</a:t>
            </a:r>
            <a:r>
              <a:rPr lang="en-US" altLang="zh-CN" sz="1600" b="1" i="1" dirty="0"/>
              <a:t>top</a:t>
            </a:r>
            <a:r>
              <a:rPr lang="en-US" altLang="zh-CN" sz="1600" dirty="0"/>
              <a:t>)</a:t>
            </a:r>
            <a:r>
              <a:rPr lang="zh-CN" altLang="en-US" sz="1600" dirty="0"/>
              <a:t>来</a:t>
            </a:r>
            <a:r>
              <a:rPr lang="zh-CN" altLang="en-US" sz="1600" dirty="0" smtClean="0"/>
              <a:t>指示‘栈</a:t>
            </a:r>
            <a:r>
              <a:rPr lang="zh-CN" altLang="en-US" sz="1600" i="1" u="sng" dirty="0" smtClean="0"/>
              <a:t>顶</a:t>
            </a:r>
            <a:r>
              <a:rPr lang="zh-CN" altLang="en-US" sz="1600" dirty="0" smtClean="0"/>
              <a:t>元素</a:t>
            </a:r>
            <a:r>
              <a:rPr lang="en-US" altLang="zh-CN" sz="1600" i="1" dirty="0"/>
              <a:t>a</a:t>
            </a:r>
            <a:r>
              <a:rPr lang="en-US" altLang="zh-CN" sz="1600" i="1" baseline="-25000" dirty="0"/>
              <a:t>n</a:t>
            </a:r>
            <a:r>
              <a:rPr lang="zh-CN" altLang="en-US" sz="1600" dirty="0" smtClean="0"/>
              <a:t>’</a:t>
            </a:r>
            <a:endParaRPr lang="zh-CN" altLang="en-US" sz="1600" dirty="0"/>
          </a:p>
          <a:p>
            <a:pPr lvl="1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1800" b="1" dirty="0">
                <a:solidFill>
                  <a:srgbClr val="00B0F0"/>
                </a:solidFill>
              </a:rPr>
              <a:t>栈</a:t>
            </a:r>
            <a:r>
              <a:rPr lang="zh-CN" altLang="en-US" sz="1800" b="1" dirty="0" smtClean="0">
                <a:solidFill>
                  <a:srgbClr val="00B0F0"/>
                </a:solidFill>
              </a:rPr>
              <a:t>底</a:t>
            </a:r>
            <a:r>
              <a:rPr lang="zh-CN" altLang="en-US" sz="1800" dirty="0" smtClean="0"/>
              <a:t>是</a:t>
            </a:r>
            <a:r>
              <a:rPr lang="zh-CN" altLang="en-US" sz="1800" b="1" dirty="0">
                <a:solidFill>
                  <a:srgbClr val="002060"/>
                </a:solidFill>
              </a:rPr>
              <a:t>固定端</a:t>
            </a:r>
            <a:r>
              <a:rPr lang="zh-CN" altLang="en-US" sz="1800" dirty="0"/>
              <a:t>，又称为</a:t>
            </a:r>
            <a:r>
              <a:rPr lang="zh-CN" altLang="en-US" sz="1800" b="1" dirty="0">
                <a:solidFill>
                  <a:srgbClr val="00B0F0"/>
                </a:solidFill>
              </a:rPr>
              <a:t>表头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  <a:p>
            <a:pPr lvl="2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1600" dirty="0" smtClean="0"/>
              <a:t>表</a:t>
            </a:r>
            <a:r>
              <a:rPr lang="zh-CN" altLang="en-US" sz="1600" i="1" u="sng" dirty="0">
                <a:solidFill>
                  <a:srgbClr val="002060"/>
                </a:solidFill>
              </a:rPr>
              <a:t>头</a:t>
            </a:r>
            <a:r>
              <a:rPr lang="zh-CN" altLang="en-US" sz="1600" dirty="0" smtClean="0"/>
              <a:t>元素</a:t>
            </a:r>
            <a:r>
              <a:rPr lang="en-US" altLang="zh-CN" sz="1600" i="1" dirty="0" smtClean="0"/>
              <a:t>a</a:t>
            </a:r>
            <a:r>
              <a:rPr lang="en-US" altLang="zh-CN" sz="1600" i="1" baseline="-25000" dirty="0" smtClean="0"/>
              <a:t>1</a:t>
            </a:r>
            <a:r>
              <a:rPr lang="en-US" altLang="zh-CN" sz="1600" i="1" dirty="0" smtClean="0"/>
              <a:t> </a:t>
            </a:r>
            <a:r>
              <a:rPr lang="zh-CN" altLang="en-US" sz="1600" dirty="0" smtClean="0"/>
              <a:t>称为‘栈</a:t>
            </a:r>
            <a:r>
              <a:rPr lang="zh-CN" altLang="en-US" sz="1600" i="1" u="sng" dirty="0" smtClean="0"/>
              <a:t>底</a:t>
            </a:r>
            <a:r>
              <a:rPr lang="zh-CN" altLang="en-US" sz="1600" dirty="0" smtClean="0"/>
              <a:t>元素’</a:t>
            </a:r>
            <a:endParaRPr lang="en-US" altLang="zh-CN" sz="1600" dirty="0"/>
          </a:p>
          <a:p>
            <a:pPr lvl="2"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1600" dirty="0" smtClean="0"/>
              <a:t>常用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栈底指针</a:t>
            </a:r>
            <a:r>
              <a:rPr lang="en-US" altLang="zh-CN" sz="1600" dirty="0" smtClean="0"/>
              <a:t>(</a:t>
            </a:r>
            <a:r>
              <a:rPr lang="en-US" altLang="zh-CN" sz="1600" b="1" i="1" dirty="0"/>
              <a:t>b</a:t>
            </a:r>
            <a:r>
              <a:rPr lang="en-US" altLang="zh-CN" sz="1600" b="1" i="1" dirty="0" smtClean="0"/>
              <a:t>ottom</a:t>
            </a:r>
            <a:r>
              <a:rPr lang="en-US" altLang="zh-CN" sz="1600" dirty="0" smtClean="0"/>
              <a:t>)</a:t>
            </a:r>
            <a:r>
              <a:rPr lang="zh-CN" altLang="en-US" sz="1600" dirty="0"/>
              <a:t>来指示</a:t>
            </a:r>
            <a:r>
              <a:rPr lang="zh-CN" altLang="en-US" sz="1600" dirty="0" smtClean="0"/>
              <a:t>‘栈</a:t>
            </a:r>
            <a:r>
              <a:rPr lang="zh-CN" altLang="en-US" sz="1600" i="1" u="sng" dirty="0" smtClean="0"/>
              <a:t>底</a:t>
            </a:r>
            <a:r>
              <a:rPr lang="zh-CN" altLang="en-US" sz="1600" dirty="0" smtClean="0"/>
              <a:t>元素</a:t>
            </a:r>
            <a:r>
              <a:rPr lang="en-US" altLang="zh-CN" sz="1600" i="1" dirty="0"/>
              <a:t>a</a:t>
            </a:r>
            <a:r>
              <a:rPr lang="en-US" altLang="zh-CN" sz="1600" i="1" baseline="-25000" dirty="0"/>
              <a:t>1</a:t>
            </a:r>
            <a:r>
              <a:rPr lang="zh-CN" altLang="en-US" sz="1600" dirty="0" smtClean="0"/>
              <a:t>’</a:t>
            </a:r>
            <a:endParaRPr lang="zh-CN" altLang="en-US" sz="1600" dirty="0"/>
          </a:p>
          <a:p>
            <a:pPr>
              <a:lnSpc>
                <a:spcPct val="114000"/>
              </a:lnSpc>
              <a:spcBef>
                <a:spcPts val="600"/>
              </a:spcBef>
              <a:defRPr/>
            </a:pPr>
            <a:r>
              <a:rPr lang="zh-CN" altLang="en-US" sz="2000" dirty="0" smtClean="0"/>
              <a:t>栈</a:t>
            </a:r>
            <a:r>
              <a:rPr lang="en-US" altLang="zh-CN" sz="2000" dirty="0" smtClean="0"/>
              <a:t>’</a:t>
            </a:r>
            <a:r>
              <a:rPr lang="zh-CN" altLang="en-US" sz="2000" u="sng" dirty="0" smtClean="0"/>
              <a:t>只在一端进行</a:t>
            </a:r>
            <a:r>
              <a:rPr lang="zh-CN" altLang="en-US" sz="2000" u="sng" dirty="0" smtClean="0">
                <a:solidFill>
                  <a:srgbClr val="C00000"/>
                </a:solidFill>
              </a:rPr>
              <a:t>插入</a:t>
            </a:r>
            <a:r>
              <a:rPr lang="zh-CN" altLang="en-US" sz="2000" u="sng" dirty="0" smtClean="0"/>
              <a:t>和</a:t>
            </a:r>
            <a:r>
              <a:rPr lang="zh-CN" altLang="en-US" sz="2000" u="sng" dirty="0" smtClean="0">
                <a:solidFill>
                  <a:srgbClr val="C00000"/>
                </a:solidFill>
              </a:rPr>
              <a:t>删除</a:t>
            </a:r>
            <a:r>
              <a:rPr lang="en-US" altLang="zh-CN" sz="2000" dirty="0" smtClean="0"/>
              <a:t>’, </a:t>
            </a:r>
            <a:r>
              <a:rPr lang="zh-CN" altLang="en-US" sz="2000" dirty="0"/>
              <a:t>使得</a:t>
            </a:r>
            <a:r>
              <a:rPr lang="zh-CN" altLang="en-US" sz="2000" dirty="0" smtClean="0"/>
              <a:t>元素的</a:t>
            </a:r>
            <a:r>
              <a:rPr lang="zh-CN" altLang="en-US" sz="2000" b="1" dirty="0" smtClean="0"/>
              <a:t>进出栈</a:t>
            </a:r>
            <a:r>
              <a:rPr lang="zh-CN" altLang="en-US" sz="2000" dirty="0" smtClean="0"/>
              <a:t>有</a:t>
            </a:r>
            <a:r>
              <a:rPr lang="zh-CN" alt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一定规律</a:t>
            </a:r>
            <a:r>
              <a:rPr lang="zh-CN" altLang="en-US" sz="2000" dirty="0" smtClean="0"/>
              <a:t>。因而</a:t>
            </a:r>
            <a:r>
              <a:rPr lang="en-US" altLang="zh-CN" sz="2000" dirty="0" smtClean="0"/>
              <a:t>, </a:t>
            </a:r>
            <a:r>
              <a:rPr lang="zh-CN" altLang="en-US" sz="2000" i="1" dirty="0" smtClean="0"/>
              <a:t>栈 </a:t>
            </a:r>
            <a:r>
              <a:rPr lang="zh-CN" altLang="en-US" sz="2000" dirty="0" smtClean="0"/>
              <a:t>又称为</a:t>
            </a:r>
            <a:r>
              <a:rPr lang="en-US" altLang="zh-CN" sz="2000" dirty="0" smtClean="0"/>
              <a:t>:</a:t>
            </a:r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1800" b="1" dirty="0" smtClean="0">
                <a:solidFill>
                  <a:srgbClr val="0070C0"/>
                </a:solidFill>
              </a:rPr>
              <a:t>后进先出</a:t>
            </a:r>
            <a:r>
              <a:rPr lang="en-US" altLang="zh-CN" sz="1800" b="1" dirty="0">
                <a:solidFill>
                  <a:srgbClr val="7030A0"/>
                </a:solidFill>
              </a:rPr>
              <a:t>LIFO </a:t>
            </a:r>
            <a:r>
              <a:rPr lang="en-US" altLang="zh-CN" sz="1800" dirty="0"/>
              <a:t>(</a:t>
            </a:r>
            <a:r>
              <a:rPr lang="en-US" altLang="zh-CN" sz="1800" b="1" i="1" dirty="0">
                <a:solidFill>
                  <a:srgbClr val="7030A0"/>
                </a:solidFill>
              </a:rPr>
              <a:t>L</a:t>
            </a:r>
            <a:r>
              <a:rPr lang="en-US" altLang="zh-CN" sz="1800" dirty="0"/>
              <a:t>ast </a:t>
            </a:r>
            <a:r>
              <a:rPr lang="en-US" altLang="zh-CN" sz="1800" b="1" i="1" dirty="0">
                <a:solidFill>
                  <a:srgbClr val="7030A0"/>
                </a:solidFill>
              </a:rPr>
              <a:t>I</a:t>
            </a:r>
            <a:r>
              <a:rPr lang="en-US" altLang="zh-CN" sz="1800" dirty="0"/>
              <a:t>n </a:t>
            </a:r>
            <a:r>
              <a:rPr lang="en-US" altLang="zh-CN" sz="1800" b="1" i="1" dirty="0">
                <a:solidFill>
                  <a:srgbClr val="7030A0"/>
                </a:solidFill>
              </a:rPr>
              <a:t>F</a:t>
            </a:r>
            <a:r>
              <a:rPr lang="en-US" altLang="zh-CN" sz="1800" dirty="0"/>
              <a:t>irst </a:t>
            </a:r>
            <a:r>
              <a:rPr lang="en-US" altLang="zh-CN" sz="1800" b="1" i="1" dirty="0">
                <a:solidFill>
                  <a:srgbClr val="7030A0"/>
                </a:solidFill>
              </a:rPr>
              <a:t>O</a:t>
            </a:r>
            <a:r>
              <a:rPr lang="en-US" altLang="zh-CN" sz="1800" dirty="0"/>
              <a:t>ut</a:t>
            </a:r>
            <a:r>
              <a:rPr lang="en-US" altLang="zh-CN" sz="1800" dirty="0" smtClean="0"/>
              <a:t>)</a:t>
            </a:r>
            <a:r>
              <a:rPr lang="zh-CN" altLang="en-US" sz="1800" dirty="0" smtClean="0"/>
              <a:t>的</a:t>
            </a:r>
            <a:r>
              <a:rPr lang="zh-CN" altLang="en-US" sz="1800" u="sng" dirty="0" smtClean="0"/>
              <a:t>线性表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或</a:t>
            </a:r>
            <a:endParaRPr lang="en-US" altLang="zh-CN" sz="1800" dirty="0" smtClean="0"/>
          </a:p>
          <a:p>
            <a:pPr marL="800100" lvl="1" indent="-342900">
              <a:lnSpc>
                <a:spcPct val="114000"/>
              </a:lnSpc>
              <a:spcBef>
                <a:spcPts val="600"/>
              </a:spcBef>
              <a:buFont typeface="+mj-ea"/>
              <a:buAutoNum type="circleNumDbPlain"/>
              <a:defRPr/>
            </a:pPr>
            <a:r>
              <a:rPr lang="zh-CN" altLang="en-US" sz="1800" b="1" dirty="0" smtClean="0">
                <a:solidFill>
                  <a:srgbClr val="0070C0"/>
                </a:solidFill>
              </a:rPr>
              <a:t>先进后出</a:t>
            </a:r>
            <a:r>
              <a:rPr lang="en-US" altLang="zh-CN" sz="1800" b="1" dirty="0">
                <a:solidFill>
                  <a:srgbClr val="7030A0"/>
                </a:solidFill>
              </a:rPr>
              <a:t>FILO</a:t>
            </a:r>
            <a:r>
              <a:rPr lang="en-US" altLang="zh-CN" sz="1800" b="1" dirty="0">
                <a:solidFill>
                  <a:srgbClr val="00B0F0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b="1" i="1" dirty="0">
                <a:solidFill>
                  <a:srgbClr val="7030A0"/>
                </a:solidFill>
              </a:rPr>
              <a:t>F</a:t>
            </a:r>
            <a:r>
              <a:rPr lang="en-US" altLang="zh-CN" sz="1800" dirty="0"/>
              <a:t>irst </a:t>
            </a:r>
            <a:r>
              <a:rPr lang="en-US" altLang="zh-CN" sz="1800" b="1" i="1" dirty="0">
                <a:solidFill>
                  <a:srgbClr val="7030A0"/>
                </a:solidFill>
              </a:rPr>
              <a:t>I</a:t>
            </a:r>
            <a:r>
              <a:rPr lang="en-US" altLang="zh-CN" sz="1800" dirty="0"/>
              <a:t>n </a:t>
            </a:r>
            <a:r>
              <a:rPr lang="en-US" altLang="zh-CN" sz="1800" b="1" i="1" dirty="0">
                <a:solidFill>
                  <a:srgbClr val="7030A0"/>
                </a:solidFill>
              </a:rPr>
              <a:t>L</a:t>
            </a:r>
            <a:r>
              <a:rPr lang="en-US" altLang="zh-CN" sz="1800" dirty="0"/>
              <a:t>ast </a:t>
            </a:r>
            <a:r>
              <a:rPr lang="en-US" altLang="zh-CN" sz="1800" b="1" i="1" dirty="0">
                <a:solidFill>
                  <a:srgbClr val="7030A0"/>
                </a:solidFill>
              </a:rPr>
              <a:t>O</a:t>
            </a:r>
            <a:r>
              <a:rPr lang="en-US" altLang="zh-CN" sz="1800" dirty="0"/>
              <a:t>ut</a:t>
            </a:r>
            <a:r>
              <a:rPr lang="en-US" altLang="zh-CN" sz="1800" dirty="0" smtClean="0"/>
              <a:t>) </a:t>
            </a:r>
            <a:r>
              <a:rPr lang="zh-CN" altLang="en-US" sz="1800" dirty="0" smtClean="0"/>
              <a:t>的</a:t>
            </a:r>
            <a:r>
              <a:rPr lang="zh-CN" altLang="en-US" sz="1800" u="sng" dirty="0"/>
              <a:t>线性表</a:t>
            </a:r>
            <a:r>
              <a:rPr lang="zh-CN" altLang="en-US" sz="1800" dirty="0" smtClean="0"/>
              <a:t>。</a:t>
            </a:r>
            <a:endParaRPr lang="en-US" altLang="zh-CN" sz="1800" dirty="0" smtClean="0"/>
          </a:p>
        </p:txBody>
      </p:sp>
      <p:sp>
        <p:nvSpPr>
          <p:cNvPr id="5" name="左箭头 4"/>
          <p:cNvSpPr/>
          <p:nvPr/>
        </p:nvSpPr>
        <p:spPr>
          <a:xfrm>
            <a:off x="7399103" y="2082226"/>
            <a:ext cx="449497" cy="228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6179903" y="1929826"/>
            <a:ext cx="1143000" cy="5334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772400" y="1905000"/>
            <a:ext cx="1159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00B0F0"/>
                </a:solidFill>
              </a:rPr>
              <a:t>栈顶</a:t>
            </a:r>
            <a:r>
              <a:rPr lang="en-US" altLang="zh-CN" sz="1800" dirty="0" smtClean="0">
                <a:solidFill>
                  <a:srgbClr val="002060"/>
                </a:solidFill>
              </a:rPr>
              <a:t>(</a:t>
            </a:r>
            <a:r>
              <a:rPr lang="zh-CN" altLang="en-US" sz="1400" dirty="0" smtClean="0">
                <a:solidFill>
                  <a:srgbClr val="00B0F0"/>
                </a:solidFill>
              </a:rPr>
              <a:t>表尾</a:t>
            </a:r>
            <a:r>
              <a:rPr lang="en-US" altLang="zh-CN" sz="1800" dirty="0" smtClean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允许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7399103" y="5816026"/>
            <a:ext cx="449497" cy="228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216479" y="5663626"/>
            <a:ext cx="1143000" cy="5334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772400" y="5739825"/>
            <a:ext cx="11592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00B0F0"/>
                </a:solidFill>
              </a:rPr>
              <a:t>栈底</a:t>
            </a:r>
            <a:r>
              <a:rPr lang="en-US" altLang="zh-CN" sz="1800" dirty="0" smtClean="0">
                <a:solidFill>
                  <a:srgbClr val="002060"/>
                </a:solidFill>
              </a:rPr>
              <a:t>(</a:t>
            </a:r>
            <a:r>
              <a:rPr lang="zh-CN" altLang="en-US" sz="1400" dirty="0" smtClean="0">
                <a:solidFill>
                  <a:srgbClr val="00B0F0"/>
                </a:solidFill>
              </a:rPr>
              <a:t>表头</a:t>
            </a:r>
            <a:r>
              <a:rPr lang="en-US" altLang="zh-CN" sz="1800" dirty="0" smtClean="0">
                <a:solidFill>
                  <a:srgbClr val="002060"/>
                </a:solidFill>
              </a:rPr>
              <a:t>)</a:t>
            </a:r>
          </a:p>
          <a:p>
            <a:pPr algn="ctr"/>
            <a:r>
              <a:rPr lang="zh-CN" altLang="en-US" sz="1400" i="1" u="sng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不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允许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I/O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483179" y="2369232"/>
            <a:ext cx="609600" cy="4572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6482459" y="5328649"/>
            <a:ext cx="609600" cy="4572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20" idx="1"/>
            <a:endCxn id="15" idx="3"/>
          </p:cNvCxnSpPr>
          <p:nvPr/>
        </p:nvCxnSpPr>
        <p:spPr>
          <a:xfrm flipH="1">
            <a:off x="7092059" y="5517059"/>
            <a:ext cx="616499" cy="40190"/>
          </a:xfrm>
          <a:prstGeom prst="straightConnector1">
            <a:avLst/>
          </a:prstGeom>
          <a:ln w="28575">
            <a:solidFill>
              <a:srgbClr val="FF7C8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08558" y="5332393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FF9999"/>
                </a:solidFill>
              </a:rPr>
              <a:t>栈</a:t>
            </a:r>
            <a:r>
              <a:rPr lang="zh-CN" altLang="en-US" sz="1800" dirty="0" smtClean="0">
                <a:solidFill>
                  <a:srgbClr val="C00000"/>
                </a:solidFill>
              </a:rPr>
              <a:t>底</a:t>
            </a:r>
            <a:r>
              <a:rPr lang="zh-CN" altLang="en-US" sz="1800" dirty="0" smtClean="0">
                <a:solidFill>
                  <a:srgbClr val="FF9999"/>
                </a:solidFill>
              </a:rPr>
              <a:t>元素</a:t>
            </a:r>
            <a:endParaRPr lang="zh-CN" altLang="en-US" sz="1400" dirty="0">
              <a:solidFill>
                <a:srgbClr val="FF9999"/>
              </a:solidFill>
            </a:endParaRPr>
          </a:p>
        </p:txBody>
      </p:sp>
      <p:cxnSp>
        <p:nvCxnSpPr>
          <p:cNvPr id="22" name="直接箭头连接符 21"/>
          <p:cNvCxnSpPr>
            <a:stCxn id="23" idx="1"/>
            <a:endCxn id="9" idx="3"/>
          </p:cNvCxnSpPr>
          <p:nvPr/>
        </p:nvCxnSpPr>
        <p:spPr>
          <a:xfrm flipH="1" flipV="1">
            <a:off x="7092779" y="2597832"/>
            <a:ext cx="615779" cy="89836"/>
          </a:xfrm>
          <a:prstGeom prst="straightConnector1">
            <a:avLst/>
          </a:prstGeom>
          <a:ln w="28575">
            <a:solidFill>
              <a:srgbClr val="FF7C8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7708558" y="2503002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FF9999"/>
                </a:solidFill>
              </a:rPr>
              <a:t>栈</a:t>
            </a:r>
            <a:r>
              <a:rPr lang="zh-CN" altLang="en-US" sz="1800" dirty="0" smtClean="0">
                <a:solidFill>
                  <a:srgbClr val="C00000"/>
                </a:solidFill>
              </a:rPr>
              <a:t>顶</a:t>
            </a:r>
            <a:r>
              <a:rPr lang="zh-CN" altLang="en-US" sz="1800" dirty="0" smtClean="0">
                <a:solidFill>
                  <a:srgbClr val="FF9999"/>
                </a:solidFill>
              </a:rPr>
              <a:t>元素</a:t>
            </a:r>
            <a:endParaRPr lang="zh-CN" altLang="en-US" sz="1400" dirty="0">
              <a:solidFill>
                <a:srgbClr val="FF9999"/>
              </a:solidFill>
            </a:endParaRPr>
          </a:p>
        </p:txBody>
      </p:sp>
      <p:cxnSp>
        <p:nvCxnSpPr>
          <p:cNvPr id="25" name="直接箭头连接符 24"/>
          <p:cNvCxnSpPr>
            <a:stCxn id="26" idx="1"/>
          </p:cNvCxnSpPr>
          <p:nvPr/>
        </p:nvCxnSpPr>
        <p:spPr>
          <a:xfrm flipH="1" flipV="1">
            <a:off x="7131282" y="2750232"/>
            <a:ext cx="564918" cy="341702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696200" y="2907268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 smtClean="0">
                <a:solidFill>
                  <a:srgbClr val="00B050"/>
                </a:solidFill>
              </a:rPr>
              <a:t>top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栈</a:t>
            </a:r>
            <a:r>
              <a:rPr lang="zh-CN" altLang="en-US" sz="12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顶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指针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直接箭头连接符 29"/>
          <p:cNvCxnSpPr>
            <a:stCxn id="31" idx="1"/>
          </p:cNvCxnSpPr>
          <p:nvPr/>
        </p:nvCxnSpPr>
        <p:spPr>
          <a:xfrm flipH="1">
            <a:off x="7056806" y="5137666"/>
            <a:ext cx="410132" cy="291043"/>
          </a:xfrm>
          <a:prstGeom prst="straightConnector1">
            <a:avLst/>
          </a:prstGeom>
          <a:ln w="2857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466938" y="4953000"/>
            <a:ext cx="1677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 smtClean="0">
                <a:solidFill>
                  <a:srgbClr val="00B050"/>
                </a:solidFill>
              </a:rPr>
              <a:t>bottom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栈</a:t>
            </a:r>
            <a:r>
              <a:rPr lang="zh-CN" altLang="en-US" sz="12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顶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指针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弧形 1"/>
          <p:cNvSpPr/>
          <p:nvPr/>
        </p:nvSpPr>
        <p:spPr>
          <a:xfrm rot="1209680">
            <a:off x="5643222" y="896459"/>
            <a:ext cx="1044154" cy="1396425"/>
          </a:xfrm>
          <a:prstGeom prst="arc">
            <a:avLst/>
          </a:prstGeom>
          <a:ln>
            <a:solidFill>
              <a:srgbClr val="FF000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弧形 23"/>
          <p:cNvSpPr/>
          <p:nvPr/>
        </p:nvSpPr>
        <p:spPr>
          <a:xfrm rot="15369954">
            <a:off x="7103875" y="940637"/>
            <a:ext cx="965017" cy="1124093"/>
          </a:xfrm>
          <a:prstGeom prst="arc">
            <a:avLst/>
          </a:prstGeom>
          <a:ln>
            <a:solidFill>
              <a:srgbClr val="0000C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496917" y="6302783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0" dirty="0">
                <a:solidFill>
                  <a:schemeClr val="tx1"/>
                </a:solidFill>
              </a:rPr>
              <a:t>栈</a:t>
            </a:r>
            <a:r>
              <a:rPr lang="en-US" altLang="zh-CN" sz="1800" i="1" dirty="0" smtClean="0">
                <a:solidFill>
                  <a:schemeClr val="tx1"/>
                </a:solidFill>
              </a:rPr>
              <a:t>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422706" y="853027"/>
            <a:ext cx="14093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 smtClean="0">
                <a:solidFill>
                  <a:srgbClr val="002060"/>
                </a:solidFill>
              </a:rPr>
              <a:t>S</a:t>
            </a:r>
            <a:r>
              <a:rPr lang="en-US" altLang="zh-CN" sz="1800" dirty="0" smtClean="0">
                <a:solidFill>
                  <a:srgbClr val="002060"/>
                </a:solidFill>
              </a:rPr>
              <a:t>[</a:t>
            </a:r>
            <a:r>
              <a:rPr lang="en-US" altLang="zh-CN" sz="1800" dirty="0" smtClean="0">
                <a:solidFill>
                  <a:srgbClr val="0000FF"/>
                </a:solidFill>
              </a:rPr>
              <a:t>++top</a:t>
            </a:r>
            <a:r>
              <a:rPr lang="en-US" altLang="zh-CN" sz="1800" dirty="0" smtClean="0">
                <a:solidFill>
                  <a:srgbClr val="002060"/>
                </a:solidFill>
              </a:rPr>
              <a:t>]</a:t>
            </a:r>
            <a:r>
              <a:rPr lang="en-US" altLang="zh-CN" sz="1800" dirty="0" smtClean="0">
                <a:solidFill>
                  <a:srgbClr val="0000FF"/>
                </a:solidFill>
              </a:rPr>
              <a:t>=</a:t>
            </a:r>
            <a:r>
              <a:rPr lang="en-US" altLang="zh-CN" sz="1800" i="1" dirty="0" smtClean="0">
                <a:solidFill>
                  <a:srgbClr val="00B050"/>
                </a:solidFill>
              </a:rPr>
              <a:t>X</a:t>
            </a:r>
            <a:endParaRPr lang="zh-CN" alt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89743" y="550902"/>
            <a:ext cx="16914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 smtClean="0">
                <a:solidFill>
                  <a:srgbClr val="00B050"/>
                </a:solidFill>
              </a:rPr>
              <a:t>temp</a:t>
            </a:r>
            <a:r>
              <a:rPr lang="en-US" altLang="zh-CN" sz="1800" i="1" dirty="0" smtClean="0">
                <a:solidFill>
                  <a:srgbClr val="002060"/>
                </a:solidFill>
              </a:rPr>
              <a:t>=S</a:t>
            </a:r>
            <a:r>
              <a:rPr lang="en-US" altLang="zh-CN" sz="1800" dirty="0" smtClean="0">
                <a:solidFill>
                  <a:srgbClr val="002060"/>
                </a:solidFill>
              </a:rPr>
              <a:t>[</a:t>
            </a:r>
            <a:r>
              <a:rPr lang="en-US" altLang="zh-CN" sz="1800" dirty="0" smtClean="0">
                <a:solidFill>
                  <a:srgbClr val="FF0000"/>
                </a:solidFill>
              </a:rPr>
              <a:t>top--</a:t>
            </a:r>
            <a:r>
              <a:rPr lang="en-US" altLang="zh-CN" sz="1800" dirty="0" smtClean="0">
                <a:solidFill>
                  <a:srgbClr val="002060"/>
                </a:solidFill>
              </a:rPr>
              <a:t>]</a:t>
            </a:r>
            <a:endParaRPr lang="zh-CN" altLang="en-US" sz="14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11" grpId="0" animBg="1"/>
      <p:bldP spid="12" grpId="0" animBg="1"/>
      <p:bldP spid="13" grpId="0"/>
      <p:bldP spid="9" grpId="0" animBg="1"/>
      <p:bldP spid="15" grpId="0" animBg="1"/>
      <p:bldP spid="20" grpId="0"/>
      <p:bldP spid="23" grpId="0"/>
      <p:bldP spid="26" grpId="0"/>
      <p:bldP spid="31" grpId="0"/>
      <p:bldP spid="2" grpId="0" animBg="1"/>
      <p:bldP spid="24" grpId="0" animBg="1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7816" y="1295400"/>
            <a:ext cx="1379303" cy="5013657"/>
          </a:xfrm>
          <a:prstGeom prst="rect">
            <a:avLst/>
          </a:prstGeom>
        </p:spPr>
      </p:pic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栈</a:t>
            </a:r>
            <a:r>
              <a:rPr lang="en-US" altLang="zh-CN" smtClean="0"/>
              <a:t>(Stack)</a:t>
            </a:r>
            <a:r>
              <a:rPr lang="zh-CN" altLang="en-US" smtClean="0"/>
              <a:t>相关概念（续）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381000" y="981075"/>
            <a:ext cx="5944232" cy="5419725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600"/>
              </a:spcBef>
            </a:pPr>
            <a:r>
              <a:rPr lang="zh-CN" altLang="en-US" sz="2400" dirty="0"/>
              <a:t>几</a:t>
            </a:r>
            <a:r>
              <a:rPr lang="zh-CN" altLang="en-US" sz="2400" dirty="0" smtClean="0"/>
              <a:t>点说明</a:t>
            </a:r>
            <a:endParaRPr lang="en-US" altLang="zh-CN" sz="2400" dirty="0" smtClean="0"/>
          </a:p>
          <a:p>
            <a:pPr marL="7112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dirty="0" smtClean="0"/>
              <a:t>栈</a:t>
            </a:r>
            <a:r>
              <a:rPr lang="zh-CN" altLang="en-US" sz="2000" b="1" i="1" dirty="0" smtClean="0"/>
              <a:t>顶</a:t>
            </a:r>
            <a:r>
              <a:rPr lang="zh-CN" altLang="en-US" sz="2000" dirty="0" smtClean="0"/>
              <a:t>，在</a:t>
            </a:r>
            <a:r>
              <a:rPr lang="zh-CN" altLang="en-US" sz="2000" i="1" u="sng" dirty="0" smtClean="0"/>
              <a:t>线性表</a:t>
            </a:r>
            <a:r>
              <a:rPr lang="zh-CN" altLang="en-US" sz="2000" dirty="0" smtClean="0"/>
              <a:t>的哪一端？</a:t>
            </a:r>
            <a:endParaRPr lang="en-US" altLang="zh-CN" sz="2000" dirty="0" smtClean="0"/>
          </a:p>
          <a:p>
            <a:pPr marL="447675" lvl="2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并无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强制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限定，两端都可以作为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栈顶！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47675" lvl="2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习惯上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把插入和删除</a:t>
            </a:r>
            <a:r>
              <a:rPr lang="zh-CN" altLang="en-US" sz="1800" dirty="0" smtClean="0">
                <a:solidFill>
                  <a:schemeClr val="accent2"/>
                </a:solidFill>
              </a:rPr>
              <a:t>容易实现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的一端作为栈顶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  <a:p>
            <a:pPr marL="447675" lvl="2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rgbClr val="7030A0"/>
                </a:solidFill>
              </a:rPr>
              <a:t>数组尾部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右侧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  </a:t>
            </a:r>
            <a:r>
              <a:rPr lang="zh-CN" alt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链表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600" dirty="0" smtClean="0">
                <a:solidFill>
                  <a:srgbClr val="7030A0"/>
                </a:solidFill>
              </a:rPr>
              <a:t>表头结点</a:t>
            </a:r>
            <a:r>
              <a:rPr lang="zh-CN" altLang="en-US" sz="1600" dirty="0" smtClean="0">
                <a:solidFill>
                  <a:srgbClr val="002060"/>
                </a:solidFill>
              </a:rPr>
              <a:t>处</a:t>
            </a:r>
            <a:endParaRPr lang="en-US" altLang="zh-CN" sz="1600" dirty="0" smtClean="0">
              <a:solidFill>
                <a:srgbClr val="002060"/>
              </a:solidFill>
            </a:endParaRPr>
          </a:p>
          <a:p>
            <a:pPr marL="7112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dirty="0" smtClean="0"/>
              <a:t>栈</a:t>
            </a:r>
            <a:r>
              <a:rPr lang="zh-CN" altLang="en-US" sz="2000" b="1" dirty="0" smtClean="0"/>
              <a:t>底</a:t>
            </a:r>
            <a:r>
              <a:rPr lang="zh-CN" altLang="en-US" sz="2000" dirty="0" smtClean="0"/>
              <a:t>，作为</a:t>
            </a:r>
            <a:r>
              <a:rPr lang="zh-CN" altLang="en-US" sz="2000" i="1" dirty="0" smtClean="0"/>
              <a:t>固定端</a:t>
            </a:r>
            <a:r>
              <a:rPr lang="zh-CN" altLang="en-US" sz="2000" dirty="0" smtClean="0"/>
              <a:t>，通常为：</a:t>
            </a:r>
            <a:endParaRPr lang="en-US" altLang="zh-CN" sz="2000" dirty="0" smtClean="0"/>
          </a:p>
          <a:p>
            <a:pPr marL="447675" lvl="2" indent="0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olidFill>
                  <a:srgbClr val="7030A0"/>
                </a:solidFill>
              </a:rPr>
              <a:t>数组头部</a:t>
            </a:r>
            <a:r>
              <a:rPr lang="en-US" altLang="zh-CN" sz="1800" dirty="0" smtClean="0">
                <a:solidFill>
                  <a:srgbClr val="7030A0"/>
                </a:solidFill>
              </a:rPr>
              <a:t>(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其始位置</a:t>
            </a:r>
            <a:r>
              <a:rPr lang="en-US" altLang="zh-CN" sz="1800" dirty="0" smtClean="0">
                <a:solidFill>
                  <a:srgbClr val="7030A0"/>
                </a:solidFill>
              </a:rPr>
              <a:t>)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 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链表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1800" dirty="0" smtClean="0">
                <a:solidFill>
                  <a:srgbClr val="7030A0"/>
                </a:solidFill>
                <a:sym typeface="Wingdings" panose="05000000000000000000" pitchFamily="2" charset="2"/>
              </a:rPr>
              <a:t>尾结点</a:t>
            </a:r>
            <a:r>
              <a:rPr lang="zh-CN" alt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处</a:t>
            </a:r>
            <a:endParaRPr lang="en-US" altLang="zh-CN" sz="1800" dirty="0" smtClean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895350" lvl="2" indent="-447675">
              <a:lnSpc>
                <a:spcPct val="125000"/>
              </a:lnSpc>
              <a:spcBef>
                <a:spcPts val="600"/>
              </a:spcBef>
              <a:buNone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对于栈的</a:t>
            </a:r>
            <a:r>
              <a:rPr lang="zh-CN" altLang="en-US" sz="18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顺序表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实现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栈底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bottom=</a:t>
            </a:r>
            <a:r>
              <a:rPr lang="en-US" altLang="zh-CN" sz="1800" b="1" i="1" dirty="0" err="1" smtClean="0">
                <a:solidFill>
                  <a:srgbClr val="00B050"/>
                </a:solidFill>
              </a:rPr>
              <a:t>i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(0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≤</a:t>
            </a:r>
            <a:r>
              <a:rPr lang="en-US" altLang="zh-CN" sz="1800" b="1" i="1" dirty="0" err="1" smtClean="0">
                <a:solidFill>
                  <a:srgbClr val="00B050"/>
                </a:solidFill>
              </a:rPr>
              <a:t>i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≤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n-1),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即指向下标</a:t>
            </a:r>
            <a:r>
              <a:rPr lang="en-US" altLang="zh-CN" sz="1800" i="1" dirty="0" err="1" smtClean="0">
                <a:solidFill>
                  <a:srgbClr val="00B050"/>
                </a:solidFill>
              </a:rPr>
              <a:t>i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的位置：</a:t>
            </a:r>
            <a:r>
              <a:rPr lang="zh-CN" altLang="en-US" sz="1800" i="1" dirty="0" smtClean="0">
                <a:solidFill>
                  <a:srgbClr val="C00000"/>
                </a:solidFill>
              </a:rPr>
              <a:t>都是可以的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！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11200" lvl="1" indent="-457200">
              <a:lnSpc>
                <a:spcPct val="125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sz="2000" dirty="0" smtClean="0"/>
              <a:t>设栈为</a:t>
            </a:r>
            <a:r>
              <a:rPr lang="en-US" altLang="zh-CN" sz="2000" dirty="0" smtClean="0"/>
              <a:t>S=(a</a:t>
            </a:r>
            <a:r>
              <a:rPr lang="en-US" altLang="zh-CN" sz="2000" baseline="-25000" dirty="0" smtClean="0"/>
              <a:t>1</a:t>
            </a:r>
            <a:r>
              <a:rPr lang="en-US" altLang="zh-CN" sz="2000" dirty="0" smtClean="0"/>
              <a:t>, a</a:t>
            </a:r>
            <a:r>
              <a:rPr lang="en-US" altLang="zh-CN" sz="2000" baseline="-25000" dirty="0" smtClean="0"/>
              <a:t>2</a:t>
            </a:r>
            <a:r>
              <a:rPr lang="en-US" altLang="zh-CN" sz="2000" dirty="0" smtClean="0"/>
              <a:t>, …, a</a:t>
            </a:r>
            <a:r>
              <a:rPr lang="en-US" altLang="zh-CN" sz="2000" baseline="-25000" dirty="0" smtClean="0"/>
              <a:t>n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，则认为</a:t>
            </a:r>
            <a:endParaRPr lang="en-US" altLang="zh-CN" sz="2000" dirty="0" smtClean="0"/>
          </a:p>
          <a:p>
            <a:pPr marL="1257300" lvl="2" indent="-342900">
              <a:lnSpc>
                <a:spcPct val="125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zh-CN" altLang="en-US" sz="1600" dirty="0" smtClean="0"/>
              <a:t>栈中元素按</a:t>
            </a:r>
            <a:r>
              <a:rPr lang="en-US" altLang="zh-CN" sz="1600" dirty="0" smtClean="0"/>
              <a:t>a</a:t>
            </a:r>
            <a:r>
              <a:rPr lang="en-US" altLang="zh-CN" sz="1600" baseline="-25000" dirty="0" smtClean="0"/>
              <a:t>1</a:t>
            </a:r>
            <a:r>
              <a:rPr lang="en-US" altLang="zh-CN" sz="1600" dirty="0" smtClean="0"/>
              <a:t>, a</a:t>
            </a:r>
            <a:r>
              <a:rPr lang="en-US" altLang="zh-CN" sz="1600" baseline="-25000" dirty="0" smtClean="0"/>
              <a:t>2</a:t>
            </a:r>
            <a:r>
              <a:rPr lang="en-US" altLang="zh-CN" sz="1600" dirty="0" smtClean="0"/>
              <a:t>, …, a</a:t>
            </a:r>
            <a:r>
              <a:rPr lang="en-US" altLang="zh-CN" sz="1600" baseline="-25000" dirty="0" smtClean="0"/>
              <a:t>n</a:t>
            </a:r>
            <a:r>
              <a:rPr lang="zh-CN" altLang="en-US" sz="1600" dirty="0" smtClean="0"/>
              <a:t>的</a:t>
            </a:r>
            <a:r>
              <a:rPr lang="zh-CN" altLang="en-US" sz="1600" b="1" dirty="0" smtClean="0"/>
              <a:t>顺序</a:t>
            </a:r>
            <a:r>
              <a:rPr lang="zh-CN" altLang="en-US" sz="1600" i="1" dirty="0"/>
              <a:t>依次</a:t>
            </a:r>
            <a:r>
              <a:rPr lang="zh-CN" altLang="en-US" sz="1600" dirty="0" smtClean="0"/>
              <a:t>进栈；</a:t>
            </a:r>
            <a:endParaRPr lang="en-US" altLang="zh-CN" sz="1600" dirty="0" smtClean="0"/>
          </a:p>
          <a:p>
            <a:pPr marL="1257300" lvl="2" indent="-342900">
              <a:lnSpc>
                <a:spcPct val="125000"/>
              </a:lnSpc>
              <a:spcBef>
                <a:spcPts val="600"/>
              </a:spcBef>
              <a:buFont typeface="+mj-lt"/>
              <a:buAutoNum type="alphaUcPeriod"/>
            </a:pPr>
            <a:r>
              <a:rPr lang="zh-CN" altLang="en-US" sz="1600" i="1" u="sng" dirty="0" smtClean="0"/>
              <a:t>退栈的第一个元素</a:t>
            </a:r>
            <a:r>
              <a:rPr lang="zh-CN" altLang="en-US" sz="1600" i="1" dirty="0" smtClean="0"/>
              <a:t> </a:t>
            </a:r>
            <a:r>
              <a:rPr lang="zh-CN" altLang="en-US" sz="1600" dirty="0" smtClean="0"/>
              <a:t>应为</a:t>
            </a:r>
            <a:r>
              <a:rPr lang="en-US" altLang="zh-CN" sz="1600" dirty="0" smtClean="0"/>
              <a:t>: </a:t>
            </a:r>
            <a:r>
              <a:rPr lang="zh-CN" altLang="en-US" sz="1600" dirty="0" smtClean="0"/>
              <a:t>栈顶元素；</a:t>
            </a:r>
            <a:endParaRPr lang="en-US" altLang="zh-CN" sz="1600" dirty="0" smtClean="0"/>
          </a:p>
          <a:p>
            <a:pPr marL="539750" lvl="1">
              <a:lnSpc>
                <a:spcPct val="125000"/>
              </a:lnSpc>
              <a:spcBef>
                <a:spcPts val="600"/>
              </a:spcBef>
            </a:pPr>
            <a:endParaRPr lang="en-US" altLang="zh-CN" sz="1800" dirty="0" smtClean="0"/>
          </a:p>
        </p:txBody>
      </p:sp>
      <p:sp>
        <p:nvSpPr>
          <p:cNvPr id="6" name="动作按钮: 第一张 5">
            <a:hlinkClick r:id="rId4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7679519" y="2082226"/>
            <a:ext cx="449497" cy="228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460319" y="1929826"/>
            <a:ext cx="1143000" cy="5334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71104" y="2011156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00B0F0"/>
                </a:solidFill>
              </a:rPr>
              <a:t>栈顶</a:t>
            </a:r>
            <a:r>
              <a:rPr lang="en-US" altLang="zh-CN" sz="1800" dirty="0" smtClean="0">
                <a:solidFill>
                  <a:srgbClr val="002060"/>
                </a:solidFill>
              </a:rPr>
              <a:t>(?)</a:t>
            </a:r>
          </a:p>
        </p:txBody>
      </p:sp>
      <p:sp>
        <p:nvSpPr>
          <p:cNvPr id="11" name="左箭头 10"/>
          <p:cNvSpPr/>
          <p:nvPr/>
        </p:nvSpPr>
        <p:spPr>
          <a:xfrm>
            <a:off x="7679519" y="5816026"/>
            <a:ext cx="449497" cy="22859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080248" y="5748969"/>
            <a:ext cx="941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rgbClr val="00B0F0"/>
                </a:solidFill>
              </a:rPr>
              <a:t>栈</a:t>
            </a:r>
            <a:r>
              <a:rPr lang="zh-CN" altLang="en-US" sz="1800" dirty="0">
                <a:solidFill>
                  <a:srgbClr val="00B0F0"/>
                </a:solidFill>
              </a:rPr>
              <a:t>顶</a:t>
            </a:r>
            <a:r>
              <a:rPr lang="en-US" altLang="zh-CN" sz="1800" dirty="0" smtClean="0">
                <a:solidFill>
                  <a:srgbClr val="002060"/>
                </a:solidFill>
              </a:rPr>
              <a:t>(?)</a:t>
            </a:r>
          </a:p>
        </p:txBody>
      </p:sp>
      <p:sp>
        <p:nvSpPr>
          <p:cNvPr id="13" name="椭圆 12"/>
          <p:cNvSpPr/>
          <p:nvPr/>
        </p:nvSpPr>
        <p:spPr>
          <a:xfrm>
            <a:off x="6489275" y="5584901"/>
            <a:ext cx="1143000" cy="53340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6735531" y="3538520"/>
            <a:ext cx="609600" cy="457200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6" idx="1"/>
            <a:endCxn id="14" idx="3"/>
          </p:cNvCxnSpPr>
          <p:nvPr/>
        </p:nvCxnSpPr>
        <p:spPr>
          <a:xfrm flipH="1" flipV="1">
            <a:off x="7345131" y="3767120"/>
            <a:ext cx="667512" cy="1141946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012643" y="4724400"/>
            <a:ext cx="96693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bottom</a:t>
            </a:r>
            <a:endParaRPr lang="zh-CN" altLang="en-US" sz="1400" dirty="0">
              <a:solidFill>
                <a:srgbClr val="FF9999"/>
              </a:solidFill>
            </a:endParaRPr>
          </a:p>
        </p:txBody>
      </p:sp>
      <p:cxnSp>
        <p:nvCxnSpPr>
          <p:cNvPr id="17" name="直接箭头连接符 16"/>
          <p:cNvCxnSpPr>
            <a:stCxn id="16" idx="1"/>
            <a:endCxn id="20" idx="3"/>
          </p:cNvCxnSpPr>
          <p:nvPr/>
        </p:nvCxnSpPr>
        <p:spPr>
          <a:xfrm flipH="1">
            <a:off x="7345131" y="4909066"/>
            <a:ext cx="667512" cy="626614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6735531" y="5307080"/>
            <a:ext cx="609600" cy="457200"/>
          </a:xfrm>
          <a:prstGeom prst="roundRect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0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4" grpId="0" animBg="1"/>
      <p:bldP spid="16" grpId="0" animBg="1"/>
      <p:bldP spid="16" grpId="1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栈的存储表示</a:t>
            </a:r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栈的存储表示包括：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顺序</a:t>
            </a:r>
            <a:r>
              <a:rPr lang="zh-CN" altLang="en-US" sz="2400" dirty="0" smtClean="0"/>
              <a:t>和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链式</a:t>
            </a:r>
            <a:r>
              <a:rPr lang="zh-CN" altLang="en-US" sz="2400" dirty="0" smtClean="0"/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3886200"/>
            <a:ext cx="16002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>
                <a:solidFill>
                  <a:srgbClr val="0070C0"/>
                </a:solidFill>
              </a:rPr>
              <a:t>栈</a:t>
            </a:r>
            <a:r>
              <a:rPr lang="zh-CN" altLang="en-US" sz="1800" dirty="0" smtClean="0">
                <a:solidFill>
                  <a:schemeClr val="tx1"/>
                </a:solidFill>
              </a:rPr>
              <a:t>的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存储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</a:p>
        </p:txBody>
      </p:sp>
      <p:sp>
        <p:nvSpPr>
          <p:cNvPr id="5" name="矩形 4"/>
          <p:cNvSpPr/>
          <p:nvPr/>
        </p:nvSpPr>
        <p:spPr>
          <a:xfrm>
            <a:off x="2571750" y="2819400"/>
            <a:ext cx="154305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存储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</a:p>
        </p:txBody>
      </p:sp>
      <p:sp>
        <p:nvSpPr>
          <p:cNvPr id="6" name="矩形 5"/>
          <p:cNvSpPr/>
          <p:nvPr/>
        </p:nvSpPr>
        <p:spPr>
          <a:xfrm>
            <a:off x="2571750" y="4953000"/>
            <a:ext cx="1543050" cy="9144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rgbClr val="FFC000"/>
                </a:solidFill>
              </a:rPr>
              <a:t>链式</a:t>
            </a:r>
            <a:endParaRPr lang="en-US" altLang="zh-CN" dirty="0" smtClean="0">
              <a:solidFill>
                <a:srgbClr val="FFC000"/>
              </a:solidFill>
            </a:endParaRPr>
          </a:p>
          <a:p>
            <a:pPr algn="ctr">
              <a:defRPr/>
            </a:pPr>
            <a:r>
              <a:rPr lang="zh-CN" altLang="en-US" dirty="0" smtClean="0">
                <a:solidFill>
                  <a:schemeClr val="tx1"/>
                </a:solidFill>
              </a:rPr>
              <a:t>存储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</a:p>
        </p:txBody>
      </p:sp>
      <p:cxnSp>
        <p:nvCxnSpPr>
          <p:cNvPr id="8" name="肘形连接符 7"/>
          <p:cNvCxnSpPr>
            <a:stCxn id="4" idx="3"/>
            <a:endCxn id="5" idx="1"/>
          </p:cNvCxnSpPr>
          <p:nvPr/>
        </p:nvCxnSpPr>
        <p:spPr>
          <a:xfrm flipV="1">
            <a:off x="2133600" y="3276600"/>
            <a:ext cx="438150" cy="10668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连接符 8"/>
          <p:cNvCxnSpPr>
            <a:stCxn id="4" idx="3"/>
            <a:endCxn id="6" idx="1"/>
          </p:cNvCxnSpPr>
          <p:nvPr/>
        </p:nvCxnSpPr>
        <p:spPr>
          <a:xfrm>
            <a:off x="2133600" y="4343400"/>
            <a:ext cx="438150" cy="10668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4584700" y="1981200"/>
            <a:ext cx="1663700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rgbClr val="0000CC"/>
                </a:solidFill>
              </a:rPr>
              <a:t>静</a:t>
            </a:r>
            <a:r>
              <a:rPr lang="zh-CN" altLang="en-US" dirty="0" smtClean="0">
                <a:solidFill>
                  <a:schemeClr val="tx1"/>
                </a:solidFill>
              </a:rPr>
              <a:t>态</a:t>
            </a:r>
            <a:r>
              <a:rPr lang="zh-CN" altLang="en-US" dirty="0">
                <a:solidFill>
                  <a:srgbClr val="7030A0"/>
                </a:solidFill>
              </a:rPr>
              <a:t>顺序</a:t>
            </a:r>
            <a:r>
              <a:rPr lang="zh-CN" altLang="en-US" dirty="0">
                <a:solidFill>
                  <a:schemeClr val="tx1"/>
                </a:solidFill>
              </a:rPr>
              <a:t>存储表示</a:t>
            </a:r>
          </a:p>
        </p:txBody>
      </p:sp>
      <p:sp>
        <p:nvSpPr>
          <p:cNvPr id="13" name="矩形 12"/>
          <p:cNvSpPr/>
          <p:nvPr/>
        </p:nvSpPr>
        <p:spPr>
          <a:xfrm>
            <a:off x="4584700" y="3657600"/>
            <a:ext cx="1663700" cy="9144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 smtClean="0">
                <a:solidFill>
                  <a:srgbClr val="FF00FF"/>
                </a:solidFill>
              </a:rPr>
              <a:t>动</a:t>
            </a:r>
            <a:r>
              <a:rPr lang="zh-CN" altLang="en-US" dirty="0" smtClean="0">
                <a:solidFill>
                  <a:schemeClr val="tx1"/>
                </a:solidFill>
              </a:rPr>
              <a:t>态</a:t>
            </a:r>
            <a:r>
              <a:rPr lang="zh-CN" altLang="en-US" dirty="0">
                <a:solidFill>
                  <a:srgbClr val="7030A0"/>
                </a:solidFill>
              </a:rPr>
              <a:t>顺序</a:t>
            </a:r>
            <a:r>
              <a:rPr lang="zh-CN" altLang="en-US" dirty="0">
                <a:solidFill>
                  <a:schemeClr val="tx1"/>
                </a:solidFill>
              </a:rPr>
              <a:t>存储表示</a:t>
            </a:r>
          </a:p>
        </p:txBody>
      </p:sp>
      <p:cxnSp>
        <p:nvCxnSpPr>
          <p:cNvPr id="14" name="肘形连接符 13"/>
          <p:cNvCxnSpPr>
            <a:stCxn id="5" idx="3"/>
            <a:endCxn id="12" idx="1"/>
          </p:cNvCxnSpPr>
          <p:nvPr/>
        </p:nvCxnSpPr>
        <p:spPr>
          <a:xfrm flipV="1">
            <a:off x="4114800" y="2438400"/>
            <a:ext cx="469900" cy="83820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3"/>
            <a:endCxn id="13" idx="1"/>
          </p:cNvCxnSpPr>
          <p:nvPr/>
        </p:nvCxnSpPr>
        <p:spPr>
          <a:xfrm>
            <a:off x="4114800" y="3276600"/>
            <a:ext cx="469900" cy="8382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动作按钮: 第一张 15">
            <a:hlinkClick r:id="rId2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803124" y="1981200"/>
            <a:ext cx="189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0000CC"/>
                </a:solidFill>
              </a:rPr>
              <a:t>静</a:t>
            </a:r>
            <a:r>
              <a:rPr lang="zh-CN" altLang="en-US" sz="2400" dirty="0" smtClean="0">
                <a:solidFill>
                  <a:schemeClr val="tx1"/>
                </a:solidFill>
              </a:rPr>
              <a:t>态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维数组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000" b="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zh-CN" sz="2000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p[n];  </a:t>
            </a:r>
            <a:endParaRPr lang="zh-CN" altLang="en-US" sz="28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803124" y="3670415"/>
            <a:ext cx="2238113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FF"/>
                </a:solidFill>
              </a:rPr>
              <a:t>动</a:t>
            </a:r>
            <a:r>
              <a:rPr lang="zh-CN" altLang="en-US" sz="2400" dirty="0" smtClean="0">
                <a:solidFill>
                  <a:schemeClr val="tx1"/>
                </a:solidFill>
              </a:rPr>
              <a:t>态</a:t>
            </a:r>
            <a:r>
              <a:rPr lang="en-US" altLang="zh-CN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维数组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 *q = new T[n];  </a:t>
            </a:r>
            <a:endParaRPr lang="zh-CN" altLang="en-US" sz="20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6248400" y="2458253"/>
            <a:ext cx="559221" cy="1182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>
            <a:off x="6255405" y="4071937"/>
            <a:ext cx="559221" cy="11825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/>
      <p:bldP spid="23" grpId="0" animBg="1"/>
      <p:bldP spid="21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524000"/>
            <a:ext cx="1200000" cy="4600000"/>
          </a:xfrm>
          <a:prstGeom prst="rect">
            <a:avLst/>
          </a:prstGeom>
        </p:spPr>
      </p:pic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</a:t>
            </a:r>
            <a:r>
              <a:rPr lang="zh-CN" altLang="en-US" dirty="0" smtClean="0"/>
              <a:t>栈的</a:t>
            </a:r>
            <a:r>
              <a:rPr lang="zh-CN" altLang="en-US" dirty="0" smtClean="0">
                <a:solidFill>
                  <a:srgbClr val="7030A0"/>
                </a:solidFill>
              </a:rPr>
              <a:t>顺序存储</a:t>
            </a:r>
            <a:r>
              <a:rPr lang="zh-CN" altLang="en-US" dirty="0" smtClean="0"/>
              <a:t>表示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1/6</a:t>
            </a:r>
            <a:r>
              <a:rPr lang="zh-CN" altLang="en-US" sz="2000" dirty="0" smtClean="0"/>
              <a:t>）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6324137" cy="5419725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栈的</a:t>
            </a:r>
            <a:r>
              <a:rPr lang="zh-CN" altLang="en-US" sz="2400" b="1" i="1" u="sng" dirty="0"/>
              <a:t>顺序</a:t>
            </a:r>
            <a:r>
              <a:rPr lang="zh-CN" altLang="en-US" sz="2400" dirty="0"/>
              <a:t>存储</a:t>
            </a:r>
            <a:r>
              <a:rPr lang="zh-CN" altLang="en-US" sz="2400" dirty="0" smtClean="0"/>
              <a:t>结构 简称“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顺序栈</a:t>
            </a:r>
            <a:r>
              <a:rPr lang="zh-CN" altLang="en-US" sz="2400" dirty="0"/>
              <a:t>”。</a:t>
            </a:r>
            <a:endParaRPr lang="en-US" altLang="zh-CN" sz="2400" dirty="0" smtClean="0"/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zh-CN" altLang="en-US" sz="2000" dirty="0" smtClean="0"/>
              <a:t>和</a:t>
            </a:r>
            <a:r>
              <a:rPr lang="zh-CN" altLang="en-US" sz="2000" i="1" dirty="0"/>
              <a:t>线性表</a:t>
            </a:r>
            <a:r>
              <a:rPr lang="zh-CN" altLang="en-US" sz="2000" dirty="0" smtClean="0"/>
              <a:t>相类似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用</a:t>
            </a:r>
            <a:r>
              <a:rPr lang="zh-CN" altLang="en-US" sz="2000" u="sng" dirty="0"/>
              <a:t>一维数组</a:t>
            </a:r>
            <a:r>
              <a:rPr lang="zh-CN" altLang="en-US" sz="2000" dirty="0"/>
              <a:t>来存储栈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914400" lvl="1" indent="-457200">
              <a:buFont typeface="+mj-ea"/>
              <a:buAutoNum type="circleNumDbPlain"/>
              <a:defRPr/>
            </a:pPr>
            <a:r>
              <a:rPr lang="zh-CN" altLang="en-US" sz="2000" dirty="0"/>
              <a:t>栈底指针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bottom</a:t>
            </a:r>
            <a:r>
              <a:rPr lang="zh-CN" altLang="en-US" sz="2000" dirty="0" smtClean="0">
                <a:solidFill>
                  <a:srgbClr val="0000FF"/>
                </a:solidFill>
              </a:rPr>
              <a:t>固定不变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栈</a:t>
            </a:r>
            <a:r>
              <a:rPr lang="zh-CN" altLang="en-US" sz="2000" dirty="0"/>
              <a:t>顶指针</a:t>
            </a:r>
            <a:r>
              <a:rPr lang="en-US" altLang="zh-CN" sz="2000" i="1" dirty="0" smtClean="0">
                <a:solidFill>
                  <a:srgbClr val="0070C0"/>
                </a:solidFill>
              </a:rPr>
              <a:t>top</a:t>
            </a:r>
            <a:r>
              <a:rPr lang="zh-CN" altLang="en-US" sz="2000" dirty="0" smtClean="0">
                <a:solidFill>
                  <a:srgbClr val="996633"/>
                </a:solidFill>
              </a:rPr>
              <a:t>随着元素的</a:t>
            </a:r>
            <a:r>
              <a:rPr lang="zh-CN" altLang="en-US" sz="2000" b="1" i="1" dirty="0" smtClean="0">
                <a:solidFill>
                  <a:srgbClr val="996633"/>
                </a:solidFill>
              </a:rPr>
              <a:t>插入</a:t>
            </a:r>
            <a:r>
              <a:rPr lang="en-US" altLang="zh-CN" sz="2000" b="1" i="1" dirty="0" smtClean="0">
                <a:solidFill>
                  <a:srgbClr val="996633"/>
                </a:solidFill>
              </a:rPr>
              <a:t>&amp;</a:t>
            </a:r>
            <a:r>
              <a:rPr lang="zh-CN" altLang="en-US" sz="2000" b="1" i="1" dirty="0" smtClean="0">
                <a:solidFill>
                  <a:srgbClr val="996633"/>
                </a:solidFill>
              </a:rPr>
              <a:t>删除操作 </a:t>
            </a:r>
            <a:r>
              <a:rPr lang="zh-CN" altLang="en-US" sz="2000" dirty="0" smtClean="0">
                <a:solidFill>
                  <a:srgbClr val="996633"/>
                </a:solidFill>
              </a:rPr>
              <a:t>而变化</a:t>
            </a:r>
            <a:r>
              <a:rPr lang="en-US" altLang="zh-CN" sz="2000" dirty="0" smtClean="0"/>
              <a:t>!</a:t>
            </a:r>
          </a:p>
          <a:p>
            <a:pPr lvl="2">
              <a:defRPr/>
            </a:pPr>
            <a:r>
              <a:rPr lang="zh-CN" altLang="en-US" sz="1800" dirty="0" smtClean="0"/>
              <a:t>元素</a:t>
            </a:r>
            <a:r>
              <a:rPr lang="zh-CN" altLang="en-US" sz="1800" b="1" i="1" dirty="0" smtClean="0"/>
              <a:t>插入</a:t>
            </a:r>
            <a:r>
              <a:rPr lang="zh-CN" altLang="en-US" sz="1800" dirty="0" smtClean="0"/>
              <a:t>专称为：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进</a:t>
            </a:r>
            <a:r>
              <a:rPr lang="zh-CN" altLang="en-US" sz="1800" b="1" dirty="0" smtClean="0"/>
              <a:t>栈</a:t>
            </a:r>
            <a:r>
              <a:rPr lang="zh-CN" altLang="en-US" sz="1800" dirty="0" smtClean="0"/>
              <a:t>、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入</a:t>
            </a:r>
            <a:r>
              <a:rPr lang="zh-CN" altLang="en-US" sz="1800" b="1" dirty="0" smtClean="0"/>
              <a:t>栈</a:t>
            </a:r>
            <a:r>
              <a:rPr lang="zh-CN" altLang="en-US" sz="1800" dirty="0" smtClean="0"/>
              <a:t>、</a:t>
            </a:r>
            <a:r>
              <a:rPr lang="zh-CN" altLang="en-US" sz="1800" b="1" dirty="0" smtClean="0">
                <a:solidFill>
                  <a:srgbClr val="0000FF"/>
                </a:solidFill>
              </a:rPr>
              <a:t>压</a:t>
            </a:r>
            <a:r>
              <a:rPr lang="zh-CN" altLang="en-US" sz="1800" b="1" dirty="0" smtClean="0"/>
              <a:t>栈</a:t>
            </a:r>
            <a:r>
              <a:rPr lang="en-US" altLang="zh-CN" sz="1800" dirty="0" smtClean="0"/>
              <a:t>……</a:t>
            </a:r>
          </a:p>
          <a:p>
            <a:pPr lvl="2">
              <a:defRPr/>
            </a:pPr>
            <a:r>
              <a:rPr lang="zh-CN" altLang="en-US" sz="1800" dirty="0" smtClean="0"/>
              <a:t>元素</a:t>
            </a:r>
            <a:r>
              <a:rPr lang="zh-CN" altLang="en-US" sz="1800" b="1" i="1" dirty="0" smtClean="0"/>
              <a:t>删除</a:t>
            </a:r>
            <a:r>
              <a:rPr lang="zh-CN" altLang="en-US" sz="1800" dirty="0" smtClean="0"/>
              <a:t>专称为：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出</a:t>
            </a:r>
            <a:r>
              <a:rPr lang="zh-CN" altLang="en-US" sz="1800" b="1" dirty="0" smtClean="0"/>
              <a:t>栈</a:t>
            </a:r>
            <a:r>
              <a:rPr lang="zh-CN" altLang="en-US" sz="1800" dirty="0" smtClean="0"/>
              <a:t>、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退</a:t>
            </a:r>
            <a:r>
              <a:rPr lang="zh-CN" altLang="en-US" sz="1800" b="1" dirty="0" smtClean="0"/>
              <a:t>栈</a:t>
            </a:r>
            <a:r>
              <a:rPr lang="zh-CN" altLang="en-US" sz="1800" dirty="0"/>
              <a:t>、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弹</a:t>
            </a:r>
            <a:r>
              <a:rPr lang="zh-CN" altLang="en-US" sz="1800" b="1" dirty="0" smtClean="0"/>
              <a:t>栈</a:t>
            </a:r>
            <a:r>
              <a:rPr lang="en-US" altLang="zh-CN" sz="1800" dirty="0" smtClean="0"/>
              <a:t>……</a:t>
            </a:r>
          </a:p>
          <a:p>
            <a:pPr marL="857250" lvl="1" indent="-457200">
              <a:buFont typeface="+mj-ea"/>
              <a:buAutoNum type="circleNumDbPlain"/>
              <a:defRPr/>
            </a:pPr>
            <a:r>
              <a:rPr lang="zh-CN" altLang="en-US" sz="2000" dirty="0" smtClean="0"/>
              <a:t>顺序栈涉及的主要操作包括：</a:t>
            </a:r>
            <a:endParaRPr lang="en-US" altLang="zh-CN" sz="2000" dirty="0" smtClean="0"/>
          </a:p>
          <a:p>
            <a:pPr lvl="2" indent="-342900">
              <a:spcBef>
                <a:spcPts val="600"/>
              </a:spcBef>
              <a:buFont typeface="+mj-lt"/>
              <a:buAutoNum type="alphaUcPeriod"/>
              <a:defRPr/>
            </a:pPr>
            <a:r>
              <a:rPr lang="zh-CN" altLang="en-US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判断</a:t>
            </a:r>
            <a:r>
              <a:rPr lang="zh-CN" altLang="en-US" sz="1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栈空</a:t>
            </a:r>
            <a:r>
              <a:rPr lang="zh-CN" altLang="en-US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栈满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 indent="-342900">
              <a:spcBef>
                <a:spcPts val="600"/>
              </a:spcBef>
              <a:buFont typeface="+mj-lt"/>
              <a:buAutoNum type="alphaUcPeriod"/>
              <a:defRPr/>
            </a:pPr>
            <a:r>
              <a:rPr lang="zh-CN" altLang="en-US" sz="1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进栈</a:t>
            </a:r>
            <a:r>
              <a:rPr lang="zh-CN" altLang="en-US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zh-CN" altLang="en-US" sz="1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出栈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 indent="-342900">
              <a:spcBef>
                <a:spcPts val="600"/>
              </a:spcBef>
              <a:buFont typeface="+mj-lt"/>
              <a:buAutoNum type="alphaUcPeriod"/>
              <a:defRPr/>
            </a:pPr>
            <a:r>
              <a:rPr lang="zh-CN" altLang="en-US" sz="1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取栈顶元素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01700" lvl="2" indent="-276225">
              <a:spcBef>
                <a:spcPts val="600"/>
              </a:spcBef>
              <a:defRPr/>
            </a:pPr>
            <a:r>
              <a:rPr lang="zh-CN" altLang="en-US" sz="1800" dirty="0" smtClean="0"/>
              <a:t>基于</a:t>
            </a:r>
            <a:r>
              <a:rPr lang="zh-CN" altLang="en-US" sz="1800" b="1" dirty="0" smtClean="0"/>
              <a:t>数组</a:t>
            </a:r>
            <a:r>
              <a:rPr lang="zh-CN" altLang="en-US" sz="1800" dirty="0" smtClean="0"/>
              <a:t>的</a:t>
            </a:r>
            <a:r>
              <a:rPr lang="zh-CN" altLang="en-US" sz="1800" dirty="0">
                <a:solidFill>
                  <a:srgbClr val="0070C0"/>
                </a:solidFill>
              </a:rPr>
              <a:t>顺序</a:t>
            </a:r>
            <a:r>
              <a:rPr lang="zh-CN" altLang="en-US" sz="1800" dirty="0" smtClean="0">
                <a:solidFill>
                  <a:srgbClr val="0070C0"/>
                </a:solidFill>
              </a:rPr>
              <a:t>栈</a:t>
            </a:r>
            <a:r>
              <a:rPr lang="zh-CN" altLang="en-US" sz="1800" dirty="0" smtClean="0"/>
              <a:t>运算（</a:t>
            </a:r>
            <a:r>
              <a:rPr lang="zh-CN" altLang="en-US" sz="1800" i="1" dirty="0" smtClean="0"/>
              <a:t>插入</a:t>
            </a:r>
            <a:r>
              <a:rPr lang="en-US" altLang="zh-CN" sz="1800" i="1" dirty="0"/>
              <a:t>&amp;</a:t>
            </a:r>
            <a:r>
              <a:rPr lang="zh-CN" altLang="en-US" sz="1800" i="1" dirty="0" smtClean="0"/>
              <a:t>删除</a:t>
            </a:r>
            <a:r>
              <a:rPr lang="zh-CN" altLang="en-US" sz="1800" dirty="0" smtClean="0"/>
              <a:t>操作发生在</a:t>
            </a:r>
            <a:r>
              <a:rPr lang="zh-CN" altLang="en-US" sz="1800" u="sng" dirty="0" smtClean="0"/>
              <a:t>数组尾部</a:t>
            </a:r>
            <a:r>
              <a:rPr lang="en-US" altLang="zh-CN" sz="1800" u="sng" dirty="0" smtClean="0"/>
              <a:t>(</a:t>
            </a:r>
            <a:r>
              <a:rPr lang="zh-CN" altLang="en-US" sz="1800" i="1" u="sng" dirty="0" smtClean="0"/>
              <a:t>栈顶</a:t>
            </a:r>
            <a:r>
              <a:rPr lang="en-US" altLang="zh-CN" sz="1800" u="sng" dirty="0" smtClean="0"/>
              <a:t>)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, </a:t>
            </a:r>
            <a:r>
              <a:rPr lang="zh-CN" altLang="en-US" sz="1800" dirty="0" smtClean="0"/>
              <a:t>时间</a:t>
            </a:r>
            <a:r>
              <a:rPr lang="zh-CN" altLang="en-US" sz="1800" dirty="0"/>
              <a:t>复杂</a:t>
            </a:r>
            <a:r>
              <a:rPr lang="zh-CN" altLang="en-US" sz="1800" dirty="0" smtClean="0"/>
              <a:t>度</a:t>
            </a:r>
            <a:r>
              <a:rPr lang="zh-CN" altLang="en-US" sz="1800" dirty="0"/>
              <a:t>皆</a:t>
            </a:r>
            <a:r>
              <a:rPr lang="zh-CN" altLang="en-US" sz="1800" dirty="0" smtClean="0"/>
              <a:t>为</a:t>
            </a:r>
            <a:r>
              <a:rPr lang="en-US" altLang="zh-CN" sz="1800" dirty="0" smtClean="0"/>
              <a:t>: T(</a:t>
            </a:r>
            <a:r>
              <a:rPr lang="en-US" altLang="zh-CN" sz="1800" i="1" dirty="0" smtClean="0"/>
              <a:t>n</a:t>
            </a:r>
            <a:r>
              <a:rPr lang="en-US" altLang="zh-CN" sz="1800" dirty="0"/>
              <a:t>)=O(1</a:t>
            </a:r>
            <a:r>
              <a:rPr lang="en-US" altLang="zh-CN" sz="1800" dirty="0" smtClean="0"/>
              <a:t>)</a:t>
            </a:r>
            <a:endParaRPr lang="zh-CN" altLang="en-US" sz="1800" dirty="0"/>
          </a:p>
          <a:p>
            <a:pPr>
              <a:defRPr/>
            </a:pPr>
            <a:endParaRPr lang="zh-CN" altLang="en-US" sz="2400" dirty="0"/>
          </a:p>
        </p:txBody>
      </p:sp>
      <p:sp>
        <p:nvSpPr>
          <p:cNvPr id="6" name="左箭头 5"/>
          <p:cNvSpPr/>
          <p:nvPr/>
        </p:nvSpPr>
        <p:spPr>
          <a:xfrm>
            <a:off x="8014448" y="2232213"/>
            <a:ext cx="309632" cy="29966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65459" y="2169459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B0F0"/>
                </a:solidFill>
              </a:rPr>
              <a:t>t</a:t>
            </a:r>
            <a:r>
              <a:rPr lang="en-US" altLang="zh-CN" sz="1600" dirty="0" smtClean="0">
                <a:solidFill>
                  <a:srgbClr val="00B0F0"/>
                </a:solidFill>
              </a:rPr>
              <a:t>op</a:t>
            </a:r>
            <a:endParaRPr lang="en-US" altLang="zh-CN" sz="1600" dirty="0" smtClean="0">
              <a:solidFill>
                <a:srgbClr val="002060"/>
              </a:solidFill>
            </a:endParaRPr>
          </a:p>
        </p:txBody>
      </p:sp>
      <p:sp>
        <p:nvSpPr>
          <p:cNvPr id="8" name="左箭头 7"/>
          <p:cNvSpPr/>
          <p:nvPr/>
        </p:nvSpPr>
        <p:spPr>
          <a:xfrm>
            <a:off x="7995248" y="5312237"/>
            <a:ext cx="309632" cy="299669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247417" y="5268764"/>
            <a:ext cx="8803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</a:rPr>
              <a:t>bottom</a:t>
            </a:r>
            <a:endParaRPr lang="en-US" altLang="zh-CN" sz="1600" dirty="0" smtClean="0">
              <a:solidFill>
                <a:srgbClr val="00B050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117864" y="2057400"/>
            <a:ext cx="945889" cy="467944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117864" y="5214327"/>
            <a:ext cx="945889" cy="467944"/>
          </a:xfrm>
          <a:prstGeom prst="ellipse">
            <a:avLst/>
          </a:prstGeom>
          <a:noFill/>
          <a:ln>
            <a:solidFill>
              <a:schemeClr val="accent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3.xml><?xml version="1.0" encoding="utf-8"?>
<a:theme xmlns:a="http://schemas.openxmlformats.org/drawingml/2006/main" name="2_Default Design">
  <a:themeElements>
    <a:clrScheme name="自定义 10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8234</TotalTime>
  <Words>3322</Words>
  <Application>Microsoft Office PowerPoint</Application>
  <PresentationFormat>全屏显示(4:3)</PresentationFormat>
  <Paragraphs>434</Paragraphs>
  <Slides>50</Slides>
  <Notes>5</Notes>
  <HiddenSlides>13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50</vt:i4>
      </vt:variant>
    </vt:vector>
  </HeadingPairs>
  <TitlesOfParts>
    <vt:vector size="61" baseType="lpstr">
      <vt:lpstr>等线</vt:lpstr>
      <vt:lpstr>华文彩云</vt:lpstr>
      <vt:lpstr>楷体</vt:lpstr>
      <vt:lpstr>宋体</vt:lpstr>
      <vt:lpstr>微软雅黑</vt:lpstr>
      <vt:lpstr>Arial</vt:lpstr>
      <vt:lpstr>Times New Roman</vt:lpstr>
      <vt:lpstr>Wingdings</vt:lpstr>
      <vt:lpstr>Default Design</vt:lpstr>
      <vt:lpstr>1_Default Design</vt:lpstr>
      <vt:lpstr>2_Default Design</vt:lpstr>
      <vt:lpstr>PowerPoint 演示文稿</vt:lpstr>
      <vt:lpstr>什么是栈？</vt:lpstr>
      <vt:lpstr>【例1】：福州→泉州→厦门</vt:lpstr>
      <vt:lpstr>【例2】： 铁路编组站</vt:lpstr>
      <vt:lpstr>内 容 提 纲</vt:lpstr>
      <vt:lpstr>1. 栈(Stack)概述</vt:lpstr>
      <vt:lpstr>1. 栈(Stack)相关概念（续）</vt:lpstr>
      <vt:lpstr>2. 栈的存储表示</vt:lpstr>
      <vt:lpstr>2.1.栈的顺序存储表示（1/6）</vt:lpstr>
      <vt:lpstr>2.1.栈的顺序存储表示（2/6）</vt:lpstr>
      <vt:lpstr>2.1.栈的顺序存储表示（3/6）</vt:lpstr>
      <vt:lpstr>2.1.栈的顺序存储表示（4/6）</vt:lpstr>
      <vt:lpstr>2.1.栈的顺序存储表示（5/6）</vt:lpstr>
      <vt:lpstr>2.1.栈的顺序存储表示（6/6）</vt:lpstr>
      <vt:lpstr>2.2.栈的链式存储表示</vt:lpstr>
      <vt:lpstr>3. 栈的抽象数据类型定义与基本运算</vt:lpstr>
      <vt:lpstr>3. 栈的计算机实现</vt:lpstr>
      <vt:lpstr>3.1.1.基于静态顺序栈的运算实现</vt:lpstr>
      <vt:lpstr>3.1.1.基于静态顺序栈的运算实现</vt:lpstr>
      <vt:lpstr>3.1.1.基于静态顺序栈的运算实现</vt:lpstr>
      <vt:lpstr>3.1.2.基于动态顺序栈的运算实现</vt:lpstr>
      <vt:lpstr>3.1.2.基于动态顺序栈的运算实现</vt:lpstr>
      <vt:lpstr>3.1.2.基于动态顺序栈的运算实现</vt:lpstr>
      <vt:lpstr>3.1.2.基于动态顺序栈的运算实现</vt:lpstr>
      <vt:lpstr>3.2.基于链栈的运算实现</vt:lpstr>
      <vt:lpstr>3.2.基于链栈的运算实现</vt:lpstr>
      <vt:lpstr>3.2.基于链栈的运算实现</vt:lpstr>
      <vt:lpstr>3.2.基于链栈的运算实现</vt:lpstr>
      <vt:lpstr>4. 栈的应用</vt:lpstr>
      <vt:lpstr>4. 栈的应用：A.数制转换</vt:lpstr>
      <vt:lpstr>4. 栈的应用：A.数制转换</vt:lpstr>
      <vt:lpstr>4. 栈的应用：B.括号匹配</vt:lpstr>
      <vt:lpstr>4. 栈的应用：B.括号匹配</vt:lpstr>
      <vt:lpstr>4. 栈的应用：B.括号匹配</vt:lpstr>
      <vt:lpstr>4. 栈的应用：C.栈与递归调用的实现</vt:lpstr>
      <vt:lpstr>4. 栈的应用：C.栈与递归调用的实现</vt:lpstr>
      <vt:lpstr>4. 栈的应用：C.子程序（函数）嵌套调用和递归的实现</vt:lpstr>
      <vt:lpstr>PowerPoint 演示文稿</vt:lpstr>
      <vt:lpstr>4. 栈的应用：C.栈与递归调用的实现</vt:lpstr>
      <vt:lpstr>4. 栈的应用：D.单链表元素的逆序输出</vt:lpstr>
      <vt:lpstr>4.栈的应用：D.单链表元素的逆序输出</vt:lpstr>
      <vt:lpstr>4.栈的应用：E.十进制数转换成十六进制数</vt:lpstr>
      <vt:lpstr>4.栈的应用：E.十进制数转换成十六进制数</vt:lpstr>
      <vt:lpstr>4.栈的应用：E.十进制数转换成十六进制数</vt:lpstr>
      <vt:lpstr>4.栈的应用：F.计算机中断断点保护与恢复</vt:lpstr>
      <vt:lpstr>4. 栈的应用：G.表达式求值</vt:lpstr>
      <vt:lpstr>4. 栈的应用：G.表达式求值</vt:lpstr>
      <vt:lpstr>4. 栈的应用：H.回溯算法</vt:lpstr>
      <vt:lpstr>习  题</vt:lpstr>
      <vt:lpstr> 课外阅读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JasoneLIN</dc:creator>
  <cp:lastModifiedBy>JasoneLIN</cp:lastModifiedBy>
  <cp:revision>1284</cp:revision>
  <cp:lastPrinted>1601-01-01T00:00:00Z</cp:lastPrinted>
  <dcterms:created xsi:type="dcterms:W3CDTF">1601-01-01T00:00:00Z</dcterms:created>
  <dcterms:modified xsi:type="dcterms:W3CDTF">2023-09-20T14:58:09Z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