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ctiveX/activeX1.xml" ContentType="application/vnd.ms-office.activeX+xml"/>
  <Override PartName="/ppt/activeX/activeX2.xml" ContentType="application/vnd.ms-office.activeX+xml"/>
  <Override PartName="/ppt/activeX/activeX3.xml" ContentType="application/vnd.ms-office.activeX+xml"/>
  <Override PartName="/ppt/activeX/activeX4.xml" ContentType="application/vnd.ms-office.activeX+xml"/>
  <Override PartName="/ppt/activeX/activeX5.xml" ContentType="application/vnd.ms-office.activeX+xml"/>
  <Override PartName="/ppt/activeX/activeX6.xml" ContentType="application/vnd.ms-office.activeX+xml"/>
  <Override PartName="/ppt/activeX/activeX7.xml" ContentType="application/vnd.ms-office.activeX+xml"/>
  <Override PartName="/ppt/activeX/activeX8.xml" ContentType="application/vnd.ms-office.activeX+xml"/>
  <Override PartName="/ppt/activeX/activeX9.xml" ContentType="application/vnd.ms-office.activeX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1" r:id="rId2"/>
  </p:sldMasterIdLst>
  <p:notesMasterIdLst>
    <p:notesMasterId r:id="rId46"/>
  </p:notesMasterIdLst>
  <p:sldIdLst>
    <p:sldId id="260" r:id="rId3"/>
    <p:sldId id="372" r:id="rId4"/>
    <p:sldId id="373" r:id="rId5"/>
    <p:sldId id="371" r:id="rId6"/>
    <p:sldId id="399" r:id="rId7"/>
    <p:sldId id="395" r:id="rId8"/>
    <p:sldId id="400" r:id="rId9"/>
    <p:sldId id="404" r:id="rId10"/>
    <p:sldId id="407" r:id="rId11"/>
    <p:sldId id="408" r:id="rId12"/>
    <p:sldId id="411" r:id="rId13"/>
    <p:sldId id="439" r:id="rId14"/>
    <p:sldId id="414" r:id="rId15"/>
    <p:sldId id="415" r:id="rId16"/>
    <p:sldId id="416" r:id="rId17"/>
    <p:sldId id="417" r:id="rId18"/>
    <p:sldId id="418" r:id="rId19"/>
    <p:sldId id="419" r:id="rId20"/>
    <p:sldId id="423" r:id="rId21"/>
    <p:sldId id="429" r:id="rId22"/>
    <p:sldId id="412" r:id="rId23"/>
    <p:sldId id="405" r:id="rId24"/>
    <p:sldId id="428" r:id="rId25"/>
    <p:sldId id="440" r:id="rId26"/>
    <p:sldId id="421" r:id="rId27"/>
    <p:sldId id="422" r:id="rId28"/>
    <p:sldId id="402" r:id="rId29"/>
    <p:sldId id="430" r:id="rId30"/>
    <p:sldId id="441" r:id="rId31"/>
    <p:sldId id="425" r:id="rId32"/>
    <p:sldId id="426" r:id="rId33"/>
    <p:sldId id="427" r:id="rId34"/>
    <p:sldId id="431" r:id="rId35"/>
    <p:sldId id="432" r:id="rId36"/>
    <p:sldId id="433" r:id="rId37"/>
    <p:sldId id="434" r:id="rId38"/>
    <p:sldId id="436" r:id="rId39"/>
    <p:sldId id="435" r:id="rId40"/>
    <p:sldId id="438" r:id="rId41"/>
    <p:sldId id="437" r:id="rId42"/>
    <p:sldId id="398" r:id="rId43"/>
    <p:sldId id="397" r:id="rId44"/>
    <p:sldId id="396" r:id="rId4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600" b="1" kern="1200">
        <a:solidFill>
          <a:srgbClr val="006600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00FF"/>
    <a:srgbClr val="006600"/>
    <a:srgbClr val="A1E9AD"/>
    <a:srgbClr val="FFFF00"/>
    <a:srgbClr val="002080"/>
    <a:srgbClr val="002040"/>
    <a:srgbClr val="000810"/>
    <a:srgbClr val="008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9" autoAdjust="0"/>
    <p:restoredTop sz="92151" autoAdjust="0"/>
  </p:normalViewPr>
  <p:slideViewPr>
    <p:cSldViewPr>
      <p:cViewPr varScale="1">
        <p:scale>
          <a:sx n="81" d="100"/>
          <a:sy n="81" d="100"/>
        </p:scale>
        <p:origin x="984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_rels/activeX9.xml.rels><?xml version="1.0" encoding="UTF-8" standalone="yes"?>
<Relationships xmlns="http://schemas.openxmlformats.org/package/2006/relationships"><Relationship Id="rId1" Type="http://schemas.microsoft.com/office/2006/relationships/activeXControlBinary" Target="activeX9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9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806E8F4-F9CC-47DB-9171-B8F8B2F47675}" type="datetimeFigureOut">
              <a:rPr lang="zh-CN" altLang="en-US"/>
              <a:pPr>
                <a:defRPr/>
              </a:pPr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 smtClean="0"/>
              <a:t>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6EC06B8-6EC6-4C3B-A8E7-2C5D2E7850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1322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200" b="1" dirty="0" smtClean="0"/>
              <a:t>队满</a:t>
            </a:r>
            <a:r>
              <a:rPr lang="zh-CN" altLang="en-US" sz="2200" dirty="0" smtClean="0"/>
              <a:t>：</a:t>
            </a:r>
            <a:r>
              <a:rPr lang="en-US" altLang="zh-CN" sz="2200" dirty="0" smtClean="0"/>
              <a:t>rear==MAX_SIZE-1</a:t>
            </a:r>
            <a:r>
              <a:rPr lang="zh-CN" altLang="en-US" sz="2200" dirty="0" smtClean="0"/>
              <a:t>（</a:t>
            </a:r>
            <a:r>
              <a:rPr lang="zh-CN" altLang="en-US" sz="2200" dirty="0" smtClean="0">
                <a:solidFill>
                  <a:srgbClr val="002060"/>
                </a:solidFill>
              </a:rPr>
              <a:t>或 </a:t>
            </a:r>
            <a:r>
              <a:rPr lang="en-US" altLang="zh-CN" sz="2200" dirty="0" smtClean="0">
                <a:solidFill>
                  <a:srgbClr val="C00000"/>
                </a:solidFill>
              </a:rPr>
              <a:t>front==rear</a:t>
            </a:r>
            <a:r>
              <a:rPr lang="zh-CN" altLang="en-US" sz="2200" dirty="0" smtClean="0"/>
              <a:t>）。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EC06B8-6EC6-4C3B-A8E7-2C5D2E785042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7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2048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006600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fld id="{BAFAE77E-B8A8-4143-B07A-B51726FB9659}" type="slidenum">
              <a:rPr lang="zh-CN" altLang="en-US" sz="1200" smtClean="0"/>
              <a:pPr/>
              <a:t>17</a:t>
            </a:fld>
            <a:endParaRPr lang="zh-CN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1769524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E973BC-FD6E-4B7C-A616-67E2D3306B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0656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E623CA-8061-41CB-B204-3E4A96CEA3B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509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77025" y="457200"/>
            <a:ext cx="2047875" cy="59436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33400" y="457200"/>
            <a:ext cx="5991225" cy="59436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18D22B-A710-4918-9FBB-F4672AF2C36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3119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570481-E0EF-4CE0-94C9-5D9EA7A20DD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12601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20000"/>
              </a:lnSpc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1pPr>
            <a:lvl2pPr marL="742950" indent="-285750">
              <a:lnSpc>
                <a:spcPct val="120000"/>
              </a:lnSpc>
              <a:buFont typeface="Wingdings" panose="05000000000000000000" pitchFamily="2" charset="2"/>
              <a:buChar char="Ø"/>
              <a:defRPr>
                <a:solidFill>
                  <a:schemeClr val="tx2"/>
                </a:solidFill>
              </a:defRPr>
            </a:lvl2pPr>
            <a:lvl3pPr marL="1143000" indent="-228600">
              <a:lnSpc>
                <a:spcPct val="120000"/>
              </a:lnSpc>
              <a:buFont typeface="Wingdings" panose="05000000000000000000" pitchFamily="2" charset="2"/>
              <a:buChar char="u"/>
              <a:defRPr/>
            </a:lvl3pPr>
            <a:lvl4pPr marL="1600200" indent="-228600">
              <a:lnSpc>
                <a:spcPct val="120000"/>
              </a:lnSpc>
              <a:buClr>
                <a:srgbClr val="FFC000"/>
              </a:buClr>
              <a:buFont typeface="Wingdings" panose="05000000000000000000" pitchFamily="2" charset="2"/>
              <a:buChar char="ü"/>
              <a:defRPr sz="2200"/>
            </a:lvl4pPr>
            <a:lvl5pPr>
              <a:lnSpc>
                <a:spcPct val="120000"/>
              </a:lnSpc>
              <a:buClr>
                <a:srgbClr val="7030A0"/>
              </a:buClr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39DDF-7894-4EC7-836D-3B41D88902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2166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009F81-635C-4583-AAC3-76478A6182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47747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05322-B9FE-4DC6-BD7C-339384D0526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096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8BA4ED-03CA-42DA-9C50-EDCBBE9A8C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32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980727"/>
            <a:ext cx="4040188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20490"/>
            <a:ext cx="4040188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980727"/>
            <a:ext cx="4041775" cy="65971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20490"/>
            <a:ext cx="4041775" cy="47608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C69AFE-276E-4E5F-BBA0-85F837CDBB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0927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277341"/>
            <a:ext cx="7086600" cy="4873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3340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908720"/>
            <a:ext cx="4019550" cy="547260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7DBAA-1501-40A6-8571-693E26E7A7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988200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8A30E-2091-465B-8AFD-7721451966D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2247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18B5E0-5E22-4682-AA60-BE6ED06EBE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5455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340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705350" y="1295400"/>
            <a:ext cx="401955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16DED-BC66-4FA2-B600-DAC7A0F26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8269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EBCEAF-1007-49F3-A82C-20541E7559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20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B02604-37E0-43BA-A786-53B76B30F5E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868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38268-C70A-428F-AE56-8027B3DA10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80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440462-09AA-4338-828A-7CC7F8B25C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1992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CE55D-BA3C-4117-B6D2-E5646A0155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95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1295400"/>
            <a:ext cx="81915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191000" y="6505575"/>
            <a:ext cx="8382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CCE0B6B-6880-4B9D-AF63-1C9352F0760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457200"/>
            <a:ext cx="7086600" cy="48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FontTx/>
              <a:buNone/>
              <a:defRPr sz="1000" b="0">
                <a:solidFill>
                  <a:schemeClr val="tx1"/>
                </a:solidFill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blipFill dpi="0" rotWithShape="0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533400" y="981075"/>
            <a:ext cx="819150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546821" name="Rectangle 5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8459788" y="6570663"/>
            <a:ext cx="674687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pPr>
              <a:defRPr/>
            </a:pPr>
            <a:fld id="{13BB04B7-C1D0-4177-8444-852193B1EB4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2052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990600" y="277813"/>
            <a:ext cx="7086600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46823" name="Rectangle 7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381000" y="6505575"/>
            <a:ext cx="1905000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+mn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微软雅黑" pitchFamily="34" charset="-122"/>
        </a:defRPr>
      </a:lvl9pPr>
    </p:titleStyle>
    <p:bodyStyle>
      <a:lvl1pPr marL="342900" indent="-342900" algn="l" rtl="0" eaLnBrk="0" fontAlgn="base" hangingPunct="0">
        <a:lnSpc>
          <a:spcPct val="125000"/>
        </a:lnSpc>
        <a:spcBef>
          <a:spcPts val="12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p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ts val="12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Ø"/>
        <a:defRPr sz="26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ts val="12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u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ts val="1200"/>
        </a:spcBef>
        <a:spcAft>
          <a:spcPct val="0"/>
        </a:spcAft>
        <a:buClr>
          <a:srgbClr val="FFC000"/>
        </a:buClr>
        <a:buFont typeface="Wingdings" panose="05000000000000000000" pitchFamily="2" charset="2"/>
        <a:buChar char="ü"/>
        <a:defRPr sz="22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ts val="1200"/>
        </a:spcBef>
        <a:spcAft>
          <a:spcPct val="0"/>
        </a:spcAft>
        <a:buClr>
          <a:srgbClr val="7030A0"/>
        </a:buClr>
        <a:buChar char="»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ontrol" Target="../activeX/activeX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image" Target="../media/image13.wmf"/><Relationship Id="rId4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5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wmf"/><Relationship Id="rId4" Type="http://schemas.openxmlformats.org/officeDocument/2006/relationships/slide" Target="slide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9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control" Target="../activeX/activeX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2.wmf"/><Relationship Id="rId4" Type="http://schemas.openxmlformats.org/officeDocument/2006/relationships/slide" Target="slide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nblogs.com/silence250627170/archive/2011/07/24/2115692.html" TargetMode="External"/><Relationship Id="rId2" Type="http://schemas.openxmlformats.org/officeDocument/2006/relationships/hyperlink" Target="https://en.wikipedia.org/wiki/Double-ended_queue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oschina.net/translate/top-10-uses-for-message-queue" TargetMode="External"/><Relationship Id="rId5" Type="http://schemas.openxmlformats.org/officeDocument/2006/relationships/hyperlink" Target="http://blog.sina.com.cn/s/blog_713bacc50101f1m7.html" TargetMode="External"/><Relationship Id="rId4" Type="http://schemas.openxmlformats.org/officeDocument/2006/relationships/hyperlink" Target="https://en.wikipedia.org/wiki/Priority_queu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9.xml"/><Relationship Id="rId7" Type="http://schemas.openxmlformats.org/officeDocument/2006/relationships/slide" Target="slide10.xml"/><Relationship Id="rId2" Type="http://schemas.openxmlformats.org/officeDocument/2006/relationships/slide" Target="slide7.xml"/><Relationship Id="rId1" Type="http://schemas.openxmlformats.org/officeDocument/2006/relationships/slideLayout" Target="../slideLayouts/slideLayout13.xml"/><Relationship Id="rId6" Type="http://schemas.openxmlformats.org/officeDocument/2006/relationships/slide" Target="slide33.xml"/><Relationship Id="rId11" Type="http://schemas.openxmlformats.org/officeDocument/2006/relationships/slide" Target="slide41.xml"/><Relationship Id="rId5" Type="http://schemas.openxmlformats.org/officeDocument/2006/relationships/slide" Target="slide22.xml"/><Relationship Id="rId10" Type="http://schemas.openxmlformats.org/officeDocument/2006/relationships/slide" Target="slide27.xml"/><Relationship Id="rId4" Type="http://schemas.openxmlformats.org/officeDocument/2006/relationships/slide" Target="slide3.xml"/><Relationship Id="rId9" Type="http://schemas.openxmlformats.org/officeDocument/2006/relationships/slide" Target="slide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ChangeArrowheads="1"/>
          </p:cNvSpPr>
          <p:nvPr/>
        </p:nvSpPr>
        <p:spPr bwMode="gray">
          <a:xfrm>
            <a:off x="609600" y="838200"/>
            <a:ext cx="799306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 anchorCtr="1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rgbClr val="000066"/>
                </a:solidFill>
                <a:latin typeface="微软雅黑" panose="020B0503020204020204" pitchFamily="34" charset="-122"/>
              </a:rPr>
              <a:t>第四章  队列 </a:t>
            </a:r>
            <a:r>
              <a:rPr lang="en-US" altLang="zh-CN" sz="3200" dirty="0">
                <a:solidFill>
                  <a:srgbClr val="000066"/>
                </a:solidFill>
                <a:latin typeface="微软雅黑" panose="020B0503020204020204" pitchFamily="34" charset="-122"/>
              </a:rPr>
              <a:t>(Queue)</a:t>
            </a:r>
          </a:p>
        </p:txBody>
      </p:sp>
      <p:sp>
        <p:nvSpPr>
          <p:cNvPr id="11307" name="Text Box 43"/>
          <p:cNvSpPr txBox="1">
            <a:spLocks noChangeArrowheads="1"/>
          </p:cNvSpPr>
          <p:nvPr/>
        </p:nvSpPr>
        <p:spPr bwMode="auto">
          <a:xfrm>
            <a:off x="1752600" y="6412468"/>
            <a:ext cx="7010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defRPr/>
            </a:pP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College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of Computer &amp; Information </a:t>
            </a:r>
            <a:r>
              <a:rPr lang="en-US" altLang="zh-CN" sz="18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Sciences, </a:t>
            </a:r>
            <a:r>
              <a:rPr lang="en-US" altLang="zh-CN" sz="1800" dirty="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charset="-122"/>
              </a:rPr>
              <a:t>FAFU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828800"/>
            <a:ext cx="8648102" cy="4038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2.1. </a:t>
            </a:r>
            <a:r>
              <a:rPr lang="zh-CN" altLang="en-US" dirty="0" smtClean="0"/>
              <a:t>队列的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存储表示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利用</a:t>
            </a:r>
            <a:r>
              <a:rPr lang="zh-CN" altLang="en-US" sz="2400" dirty="0">
                <a:solidFill>
                  <a:schemeClr val="accent6"/>
                </a:solidFill>
              </a:rPr>
              <a:t>一组连续的存储单元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一维数组</a:t>
            </a:r>
            <a:r>
              <a:rPr lang="en-US" altLang="zh-CN" sz="2400" dirty="0"/>
              <a:t>) </a:t>
            </a:r>
            <a:r>
              <a:rPr lang="zh-CN" altLang="en-US" sz="2400" u="sng" dirty="0"/>
              <a:t>依次存放从队首到队尾的各个元素</a:t>
            </a:r>
            <a:r>
              <a:rPr lang="zh-CN" altLang="en-US" sz="2400" dirty="0"/>
              <a:t>，称为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顺序队列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endParaRPr lang="zh-CN" altLang="en-US" sz="2400" dirty="0"/>
          </a:p>
          <a:p>
            <a:pPr>
              <a:defRPr/>
            </a:pPr>
            <a:r>
              <a:rPr lang="zh-CN" altLang="en-US" sz="2400" dirty="0" smtClean="0"/>
              <a:t>对于</a:t>
            </a:r>
            <a:r>
              <a:rPr lang="zh-CN" altLang="en-US" sz="2400" dirty="0"/>
              <a:t>队列，和顺序栈相类似，也有</a:t>
            </a:r>
            <a:r>
              <a:rPr lang="zh-CN" altLang="en-US" sz="2400" b="1" dirty="0"/>
              <a:t>动态</a:t>
            </a:r>
            <a:r>
              <a:rPr lang="zh-CN" altLang="en-US" sz="2400" dirty="0"/>
              <a:t>和</a:t>
            </a:r>
            <a:r>
              <a:rPr lang="zh-CN" altLang="en-US" sz="2400" b="1" dirty="0"/>
              <a:t>静态</a:t>
            </a:r>
            <a:r>
              <a:rPr lang="zh-CN" altLang="en-US" sz="2400" dirty="0"/>
              <a:t>之分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本课程主要讲授</a:t>
            </a:r>
            <a:r>
              <a:rPr lang="zh-CN" altLang="en-US" sz="2400" b="1" dirty="0" smtClean="0"/>
              <a:t>静态</a:t>
            </a:r>
            <a:r>
              <a:rPr lang="zh-CN" altLang="en-US" sz="2400" b="1" dirty="0"/>
              <a:t>顺序</a:t>
            </a:r>
            <a:r>
              <a:rPr lang="zh-CN" altLang="en-US" sz="2400" b="1" dirty="0" smtClean="0"/>
              <a:t>队列</a:t>
            </a:r>
            <a:r>
              <a:rPr lang="en-US" altLang="zh-CN" sz="2400" dirty="0" smtClean="0"/>
              <a:t>;</a:t>
            </a:r>
          </a:p>
          <a:p>
            <a:pPr lvl="1">
              <a:defRPr/>
            </a:pPr>
            <a:endParaRPr lang="en-US" altLang="zh-CN" sz="2400" dirty="0" smtClean="0"/>
          </a:p>
          <a:p>
            <a:pPr lvl="1">
              <a:defRPr/>
            </a:pPr>
            <a:r>
              <a:rPr lang="zh-CN" altLang="en-US" sz="2400" b="1" dirty="0" smtClean="0"/>
              <a:t>动态</a:t>
            </a:r>
            <a:r>
              <a:rPr lang="zh-CN" altLang="en-US" sz="2400" dirty="0" smtClean="0"/>
              <a:t>顺序队列与</a:t>
            </a:r>
            <a:r>
              <a:rPr lang="zh-CN" altLang="en-US" sz="2400" b="1" dirty="0" smtClean="0"/>
              <a:t>静态</a:t>
            </a:r>
            <a:r>
              <a:rPr lang="zh-CN" altLang="en-US" sz="2400" dirty="0" smtClean="0"/>
              <a:t>顺序队列类似，略过！</a:t>
            </a:r>
            <a:endParaRPr lang="zh-CN" altLang="en-US" sz="2400" dirty="0"/>
          </a:p>
          <a:p>
            <a:pPr lvl="1">
              <a:defRPr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62000" y="1600200"/>
            <a:ext cx="5347654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2.1.1. </a:t>
            </a:r>
            <a:r>
              <a:rPr lang="zh-CN" altLang="en-US" dirty="0" smtClean="0"/>
              <a:t>队列的</a:t>
            </a:r>
            <a:r>
              <a:rPr lang="zh-CN" altLang="en-US" dirty="0" smtClean="0">
                <a:solidFill>
                  <a:schemeClr val="accent6"/>
                </a:solidFill>
              </a:rPr>
              <a:t>静态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存储表示</a:t>
            </a:r>
            <a:endParaRPr lang="zh-CN" altLang="en-US" dirty="0"/>
          </a:p>
        </p:txBody>
      </p:sp>
      <p:sp>
        <p:nvSpPr>
          <p:cNvPr id="1434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600" b="1" dirty="0" smtClean="0"/>
              <a:t>静态顺序队列</a:t>
            </a:r>
            <a:r>
              <a:rPr lang="zh-CN" altLang="en-US" sz="2600" dirty="0" smtClean="0"/>
              <a:t>的</a:t>
            </a:r>
            <a:r>
              <a:rPr lang="zh-CN" altLang="en-US" sz="2600" b="1" dirty="0" smtClean="0"/>
              <a:t>类型定义</a:t>
            </a:r>
            <a:endParaRPr lang="en-US" altLang="zh-CN" sz="2600" b="1" dirty="0" smtClean="0"/>
          </a:p>
          <a:p>
            <a:pPr marL="457200" lvl="1" indent="0">
              <a:lnSpc>
                <a:spcPct val="114000"/>
              </a:lnSpc>
              <a:spcBef>
                <a:spcPts val="1800"/>
              </a:spcBef>
              <a:buFont typeface="Wingdings" panose="05000000000000000000" pitchFamily="2" charset="2"/>
              <a:buNone/>
            </a:pPr>
            <a:r>
              <a:rPr lang="en-US" altLang="zh-CN" sz="2400" dirty="0" smtClean="0"/>
              <a:t>#define  MAX_SIZE  100</a:t>
            </a:r>
          </a:p>
          <a:p>
            <a:pPr marL="457200" lvl="1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400" dirty="0" err="1" smtClean="0"/>
              <a:t>typedef</a:t>
            </a:r>
            <a:r>
              <a:rPr lang="en-US" altLang="zh-CN" sz="2400" dirty="0" smtClean="0"/>
              <a:t>  </a:t>
            </a:r>
            <a:r>
              <a:rPr lang="en-US" altLang="zh-CN" sz="2400" dirty="0" err="1" smtClean="0"/>
              <a:t>struct</a:t>
            </a:r>
            <a:r>
              <a:rPr lang="en-US" altLang="zh-CN" sz="2400" dirty="0" smtClean="0"/>
              <a:t>  </a:t>
            </a:r>
            <a:r>
              <a:rPr lang="en-US" altLang="zh-CN" sz="2400" b="1" dirty="0" smtClean="0"/>
              <a:t>queue</a:t>
            </a:r>
            <a:r>
              <a:rPr lang="en-US" altLang="zh-CN" sz="2400" dirty="0" smtClean="0"/>
              <a:t> {</a:t>
            </a:r>
          </a:p>
          <a:p>
            <a:pPr marL="457200" lvl="1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ElemType</a:t>
            </a:r>
            <a:r>
              <a:rPr lang="en-US" altLang="zh-CN" sz="2400" dirty="0" smtClean="0"/>
              <a:t>   </a:t>
            </a:r>
            <a:r>
              <a:rPr lang="en-US" altLang="zh-CN" sz="2400" b="1" i="1" dirty="0" smtClean="0">
                <a:solidFill>
                  <a:srgbClr val="7030A0"/>
                </a:solidFill>
              </a:rPr>
              <a:t>array</a:t>
            </a:r>
            <a:r>
              <a:rPr lang="en-US" altLang="zh-CN" sz="2400" dirty="0" smtClean="0"/>
              <a:t>[MAX_SIZE] ;</a:t>
            </a:r>
          </a:p>
          <a:p>
            <a:pPr marL="457200" lvl="1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</a:t>
            </a:r>
            <a:r>
              <a:rPr lang="en-US" altLang="zh-CN" sz="2400" i="1" dirty="0" smtClean="0">
                <a:solidFill>
                  <a:srgbClr val="0000CC"/>
                </a:solidFill>
              </a:rPr>
              <a:t>front</a:t>
            </a:r>
            <a:r>
              <a:rPr lang="en-US" altLang="zh-CN" sz="2400" dirty="0" smtClean="0"/>
              <a:t> ;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队头指针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	</a:t>
            </a:r>
            <a:r>
              <a:rPr lang="en-US" altLang="zh-CN" sz="2400" dirty="0" err="1" smtClean="0"/>
              <a:t>int</a:t>
            </a:r>
            <a:r>
              <a:rPr lang="en-US" altLang="zh-CN" sz="2400" dirty="0" smtClean="0"/>
              <a:t>  </a:t>
            </a:r>
            <a:r>
              <a:rPr lang="en-US" altLang="zh-CN" sz="2400" i="1" dirty="0" smtClean="0">
                <a:solidFill>
                  <a:srgbClr val="FF00FF"/>
                </a:solidFill>
              </a:rPr>
              <a:t>rear</a:t>
            </a:r>
            <a:r>
              <a:rPr lang="en-US" altLang="zh-CN" sz="2400" dirty="0" smtClean="0"/>
              <a:t> ;   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</a:t>
            </a:r>
            <a:r>
              <a:rPr lang="zh-CN" alt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队尾指针</a:t>
            </a:r>
            <a:endParaRPr lang="en-US" altLang="zh-CN" sz="2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457200" lvl="1" indent="0">
              <a:lnSpc>
                <a:spcPct val="114000"/>
              </a:lnSpc>
              <a:buFont typeface="Wingdings" panose="05000000000000000000" pitchFamily="2" charset="2"/>
              <a:buNone/>
            </a:pPr>
            <a:r>
              <a:rPr lang="en-US" altLang="zh-CN" sz="2400" dirty="0" smtClean="0"/>
              <a:t>} </a:t>
            </a:r>
            <a:r>
              <a:rPr lang="en-US" altLang="zh-CN" sz="2400" b="1" dirty="0" err="1" smtClean="0"/>
              <a:t>SqQueue</a:t>
            </a:r>
            <a:r>
              <a:rPr lang="en-US" altLang="zh-CN" sz="2400" dirty="0" smtClean="0"/>
              <a:t>;</a:t>
            </a:r>
          </a:p>
          <a:p>
            <a:pPr lvl="1">
              <a:spcBef>
                <a:spcPts val="3000"/>
              </a:spcBef>
            </a:pPr>
            <a:r>
              <a:rPr lang="zh-CN" altLang="en-US" sz="2200" b="1" dirty="0"/>
              <a:t>队首指针</a:t>
            </a:r>
            <a:r>
              <a:rPr lang="en-US" altLang="zh-CN" sz="2200" dirty="0"/>
              <a:t>(</a:t>
            </a:r>
            <a:r>
              <a:rPr lang="en-US" altLang="zh-CN" sz="2200" i="1" dirty="0" smtClean="0">
                <a:solidFill>
                  <a:srgbClr val="0000CC"/>
                </a:solidFill>
              </a:rPr>
              <a:t>front</a:t>
            </a:r>
            <a:r>
              <a:rPr lang="en-US" altLang="zh-CN" sz="2200" dirty="0" smtClean="0"/>
              <a:t>) </a:t>
            </a:r>
            <a:r>
              <a:rPr lang="zh-CN" altLang="en-US" sz="2200" dirty="0" smtClean="0"/>
              <a:t>和 </a:t>
            </a:r>
            <a:r>
              <a:rPr lang="zh-CN" altLang="en-US" sz="2200" b="1" dirty="0" smtClean="0"/>
              <a:t>队</a:t>
            </a:r>
            <a:r>
              <a:rPr lang="zh-CN" altLang="en-US" sz="2200" b="1" dirty="0"/>
              <a:t>尾指针</a:t>
            </a:r>
            <a:r>
              <a:rPr lang="en-US" altLang="zh-CN" sz="2200" dirty="0"/>
              <a:t>(</a:t>
            </a:r>
            <a:r>
              <a:rPr lang="en-US" altLang="zh-CN" sz="2200" i="1" dirty="0">
                <a:solidFill>
                  <a:srgbClr val="FF00FF"/>
                </a:solidFill>
              </a:rPr>
              <a:t>rear</a:t>
            </a:r>
            <a:r>
              <a:rPr lang="en-US" altLang="zh-CN" sz="2200" dirty="0"/>
              <a:t>)</a:t>
            </a:r>
            <a:r>
              <a:rPr lang="zh-CN" altLang="en-US" sz="2200" dirty="0"/>
              <a:t>，分别指向</a:t>
            </a:r>
            <a:r>
              <a:rPr lang="zh-CN" altLang="en-US" sz="2200" u="sng" dirty="0"/>
              <a:t>队</a:t>
            </a:r>
            <a:r>
              <a:rPr lang="zh-CN" altLang="en-US" sz="2200" u="sng" dirty="0" smtClean="0"/>
              <a:t>首</a:t>
            </a:r>
            <a:r>
              <a:rPr lang="zh-CN" altLang="en-US" sz="2200" dirty="0" smtClean="0"/>
              <a:t>元素和</a:t>
            </a:r>
            <a:r>
              <a:rPr lang="zh-CN" altLang="en-US" sz="2200" u="sng" dirty="0"/>
              <a:t>队尾</a:t>
            </a:r>
            <a:r>
              <a:rPr lang="zh-CN" altLang="en-US" sz="2200" dirty="0" smtClean="0"/>
              <a:t>元素。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521843"/>
              </p:ext>
            </p:extLst>
          </p:nvPr>
        </p:nvGraphicFramePr>
        <p:xfrm>
          <a:off x="7269842" y="2057400"/>
          <a:ext cx="854869" cy="246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69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1606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50466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8061211" y="4225746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8061211" y="2520318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061211" y="2946675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061211" y="3373032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061211" y="3799389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532879" y="3970611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Line 19"/>
          <p:cNvSpPr>
            <a:spLocks noChangeShapeType="1"/>
          </p:cNvSpPr>
          <p:nvPr/>
        </p:nvSpPr>
        <p:spPr bwMode="auto">
          <a:xfrm>
            <a:off x="7015162" y="4222519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6501327" y="4219848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Line 19"/>
          <p:cNvSpPr>
            <a:spLocks noChangeShapeType="1"/>
          </p:cNvSpPr>
          <p:nvPr/>
        </p:nvSpPr>
        <p:spPr bwMode="auto">
          <a:xfrm>
            <a:off x="7016721" y="4442728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307719" y="4549989"/>
            <a:ext cx="784702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endParaRPr kumimoji="1" lang="zh-CN" altLang="en-US" sz="2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6" grpId="0"/>
      <p:bldP spid="17" grpId="0" animBg="1"/>
      <p:bldP spid="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2.1.1. </a:t>
            </a:r>
            <a:r>
              <a:rPr lang="zh-CN" altLang="en-US" dirty="0"/>
              <a:t>队列的</a:t>
            </a:r>
            <a:r>
              <a:rPr lang="zh-CN" altLang="en-US" dirty="0">
                <a:solidFill>
                  <a:schemeClr val="accent6"/>
                </a:solidFill>
              </a:rPr>
              <a:t>静态</a:t>
            </a:r>
            <a:r>
              <a:rPr lang="zh-CN" altLang="en-US" dirty="0">
                <a:solidFill>
                  <a:srgbClr val="7030A0"/>
                </a:solidFill>
              </a:rPr>
              <a:t>顺序</a:t>
            </a:r>
            <a:r>
              <a:rPr lang="zh-CN" altLang="en-US" dirty="0"/>
              <a:t>存储表示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与</a:t>
            </a:r>
            <a:r>
              <a:rPr lang="zh-CN" altLang="en-US" sz="2400" b="1" i="1" u="sng" dirty="0" smtClean="0"/>
              <a:t>栈</a:t>
            </a:r>
            <a:r>
              <a:rPr lang="zh-CN" altLang="en-US" sz="2400" dirty="0" smtClean="0"/>
              <a:t>类似，</a:t>
            </a:r>
            <a:r>
              <a:rPr lang="zh-CN" altLang="en-US" sz="2400" b="1" dirty="0" smtClean="0"/>
              <a:t>队列</a:t>
            </a:r>
            <a:r>
              <a:rPr lang="zh-CN" altLang="en-US" sz="2400" dirty="0" smtClean="0"/>
              <a:t>进行</a:t>
            </a:r>
            <a:r>
              <a:rPr lang="zh-CN" altLang="en-US" sz="2400" dirty="0"/>
              <a:t>顺序存储时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也</a:t>
            </a:r>
            <a:r>
              <a:rPr lang="zh-CN" altLang="en-US" sz="2400" dirty="0" smtClean="0"/>
              <a:t>常</a:t>
            </a:r>
            <a:r>
              <a:rPr lang="zh-CN" altLang="en-US" sz="2400" i="1" u="sng" dirty="0"/>
              <a:t>空出</a:t>
            </a:r>
            <a:r>
              <a:rPr lang="en-US" altLang="zh-CN" sz="2400" i="1" u="sng" dirty="0"/>
              <a:t>1</a:t>
            </a:r>
            <a:r>
              <a:rPr lang="zh-CN" altLang="en-US" sz="2400" i="1" u="sng" dirty="0"/>
              <a:t>个数组元素空间</a:t>
            </a:r>
            <a:r>
              <a:rPr lang="zh-CN" altLang="en-US" sz="2400" dirty="0" smtClean="0"/>
              <a:t>！</a:t>
            </a:r>
            <a:r>
              <a:rPr lang="zh-CN" altLang="en-US" sz="2400" dirty="0"/>
              <a:t>目的：</a:t>
            </a:r>
            <a:endParaRPr lang="en-US" altLang="zh-CN" sz="2400" dirty="0"/>
          </a:p>
          <a:p>
            <a:pPr marL="457200" lvl="1" indent="0">
              <a:spcBef>
                <a:spcPts val="900"/>
              </a:spcBef>
              <a:buNone/>
            </a:pPr>
            <a:r>
              <a:rPr lang="en-US" altLang="zh-CN" sz="2200" dirty="0"/>
              <a:t>(1) </a:t>
            </a:r>
            <a:r>
              <a:rPr lang="zh-CN" altLang="en-US" sz="2200" b="1" dirty="0" smtClean="0"/>
              <a:t>识别</a:t>
            </a:r>
            <a:r>
              <a:rPr lang="zh-CN" altLang="en-US" sz="2200" dirty="0" smtClean="0">
                <a:solidFill>
                  <a:srgbClr val="0070C0"/>
                </a:solidFill>
              </a:rPr>
              <a:t>队列</a:t>
            </a:r>
            <a:r>
              <a:rPr lang="zh-CN" altLang="en-US" sz="2200" i="1" dirty="0" smtClean="0">
                <a:solidFill>
                  <a:srgbClr val="0070C0"/>
                </a:solidFill>
              </a:rPr>
              <a:t>空 </a:t>
            </a:r>
            <a:r>
              <a:rPr lang="zh-CN" altLang="en-US" sz="2200" dirty="0" smtClean="0"/>
              <a:t>和 </a:t>
            </a:r>
            <a:r>
              <a:rPr lang="zh-CN" altLang="en-US" sz="2200" dirty="0" smtClean="0">
                <a:solidFill>
                  <a:srgbClr val="0070C0"/>
                </a:solidFill>
              </a:rPr>
              <a:t>队列</a:t>
            </a:r>
            <a:r>
              <a:rPr lang="zh-CN" altLang="en-US" sz="2200" i="1" dirty="0" smtClean="0">
                <a:solidFill>
                  <a:srgbClr val="0070C0"/>
                </a:solidFill>
              </a:rPr>
              <a:t>满</a:t>
            </a:r>
            <a:r>
              <a:rPr lang="zh-CN" altLang="en-US" sz="2200" dirty="0" smtClean="0">
                <a:solidFill>
                  <a:srgbClr val="0070C0"/>
                </a:solidFill>
              </a:rPr>
              <a:t> </a:t>
            </a:r>
            <a:r>
              <a:rPr lang="en-US" altLang="zh-CN" sz="2200" dirty="0"/>
              <a:t>2</a:t>
            </a:r>
            <a:r>
              <a:rPr lang="zh-CN" altLang="en-US" sz="2200" dirty="0"/>
              <a:t>种状态</a:t>
            </a:r>
            <a:r>
              <a:rPr lang="en-US" altLang="zh-CN" sz="2200" dirty="0"/>
              <a:t>; </a:t>
            </a:r>
          </a:p>
          <a:p>
            <a:pPr marL="457200" lvl="1" indent="0">
              <a:spcBef>
                <a:spcPts val="900"/>
              </a:spcBef>
              <a:buNone/>
            </a:pPr>
            <a:r>
              <a:rPr lang="en-US" altLang="zh-CN" sz="2200" dirty="0"/>
              <a:t>(2) </a:t>
            </a:r>
            <a:r>
              <a:rPr lang="zh-CN" altLang="en-US" sz="2200" b="1" dirty="0" smtClean="0"/>
              <a:t>规避</a:t>
            </a:r>
            <a:r>
              <a:rPr lang="zh-CN" altLang="en-US" sz="2200" dirty="0" smtClean="0"/>
              <a:t>队列数组</a:t>
            </a:r>
            <a:r>
              <a:rPr lang="zh-CN" altLang="en-US" sz="2200" dirty="0">
                <a:solidFill>
                  <a:srgbClr val="0070C0"/>
                </a:solidFill>
              </a:rPr>
              <a:t>下标越界</a:t>
            </a:r>
            <a:r>
              <a:rPr lang="en-US" altLang="zh-CN" sz="2200" dirty="0">
                <a:solidFill>
                  <a:srgbClr val="0070C0"/>
                </a:solidFill>
              </a:rPr>
              <a:t>[</a:t>
            </a:r>
            <a:r>
              <a:rPr lang="zh-CN" altLang="en-US" sz="2200" dirty="0">
                <a:solidFill>
                  <a:srgbClr val="0070C0"/>
                </a:solidFill>
              </a:rPr>
              <a:t>非法</a:t>
            </a:r>
            <a:r>
              <a:rPr lang="en-US" altLang="zh-CN" sz="2200" dirty="0">
                <a:solidFill>
                  <a:srgbClr val="0070C0"/>
                </a:solidFill>
              </a:rPr>
              <a:t>]</a:t>
            </a:r>
            <a:r>
              <a:rPr lang="zh-CN" altLang="en-US" sz="2200" dirty="0"/>
              <a:t>的问题</a:t>
            </a:r>
            <a:r>
              <a:rPr lang="en-US" altLang="zh-CN" sz="2200" dirty="0" smtClean="0"/>
              <a:t>;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331630"/>
              </p:ext>
            </p:extLst>
          </p:nvPr>
        </p:nvGraphicFramePr>
        <p:xfrm>
          <a:off x="1431131" y="2971800"/>
          <a:ext cx="854869" cy="246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69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282827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50466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2222500" y="5140146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2222500" y="3434718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2222500" y="3861075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22500" y="4287432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2222500" y="4713789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94168" y="4885011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Line 19"/>
          <p:cNvSpPr>
            <a:spLocks noChangeShapeType="1"/>
          </p:cNvSpPr>
          <p:nvPr/>
        </p:nvSpPr>
        <p:spPr bwMode="auto">
          <a:xfrm>
            <a:off x="1176451" y="5136919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662616" y="5134248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Line 19"/>
          <p:cNvSpPr>
            <a:spLocks noChangeShapeType="1"/>
          </p:cNvSpPr>
          <p:nvPr/>
        </p:nvSpPr>
        <p:spPr bwMode="auto">
          <a:xfrm>
            <a:off x="1178010" y="5357128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09600" y="5789864"/>
            <a:ext cx="2209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初始时刻</a:t>
            </a:r>
            <a:r>
              <a:rPr kumimoji="1" lang="zh-CN" altLang="en-US" sz="1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空队列</a:t>
            </a:r>
            <a:endParaRPr kumimoji="1" lang="en-US" altLang="zh-CN" sz="20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front=0; rear</a:t>
            </a: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=0;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479974"/>
              </p:ext>
            </p:extLst>
          </p:nvPr>
        </p:nvGraphicFramePr>
        <p:xfrm>
          <a:off x="4145642" y="2971800"/>
          <a:ext cx="854869" cy="246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69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1606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50466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4937011" y="5140146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4937011" y="3434718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4937011" y="3861075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7"/>
          <p:cNvSpPr>
            <a:spLocks noChangeArrowheads="1"/>
          </p:cNvSpPr>
          <p:nvPr/>
        </p:nvSpPr>
        <p:spPr bwMode="auto">
          <a:xfrm>
            <a:off x="4937011" y="4287432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Rectangle 7"/>
          <p:cNvSpPr>
            <a:spLocks noChangeArrowheads="1"/>
          </p:cNvSpPr>
          <p:nvPr/>
        </p:nvSpPr>
        <p:spPr bwMode="auto">
          <a:xfrm>
            <a:off x="4937011" y="4713789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3408679" y="4113464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3890962" y="4365372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3377127" y="5134248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Line 19"/>
          <p:cNvSpPr>
            <a:spLocks noChangeShapeType="1"/>
          </p:cNvSpPr>
          <p:nvPr/>
        </p:nvSpPr>
        <p:spPr bwMode="auto">
          <a:xfrm>
            <a:off x="3892521" y="5357128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Rectangle 7"/>
          <p:cNvSpPr>
            <a:spLocks noChangeArrowheads="1"/>
          </p:cNvSpPr>
          <p:nvPr/>
        </p:nvSpPr>
        <p:spPr bwMode="auto">
          <a:xfrm>
            <a:off x="3276600" y="5898356"/>
            <a:ext cx="2209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空出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尾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endParaRPr kumimoji="1" lang="en-US" altLang="zh-CN" sz="20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zh-CN" altLang="en-US" sz="20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队头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endParaRPr kumimoji="1" lang="en-US" altLang="zh-CN" sz="2000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zh-CN" altLang="en-US" sz="20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队尾</a:t>
            </a:r>
            <a:r>
              <a:rPr kumimoji="1" lang="zh-CN" altLang="en-US" sz="1200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下一位置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47568"/>
              </p:ext>
            </p:extLst>
          </p:nvPr>
        </p:nvGraphicFramePr>
        <p:xfrm>
          <a:off x="7146131" y="2975227"/>
          <a:ext cx="854869" cy="246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69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1606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50466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28" name="Rectangle 7"/>
          <p:cNvSpPr>
            <a:spLocks noChangeArrowheads="1"/>
          </p:cNvSpPr>
          <p:nvPr/>
        </p:nvSpPr>
        <p:spPr bwMode="auto">
          <a:xfrm>
            <a:off x="7937500" y="5143573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Rectangle 7"/>
          <p:cNvSpPr>
            <a:spLocks noChangeArrowheads="1"/>
          </p:cNvSpPr>
          <p:nvPr/>
        </p:nvSpPr>
        <p:spPr bwMode="auto">
          <a:xfrm>
            <a:off x="7937500" y="3438145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Rectangle 7"/>
          <p:cNvSpPr>
            <a:spLocks noChangeArrowheads="1"/>
          </p:cNvSpPr>
          <p:nvPr/>
        </p:nvSpPr>
        <p:spPr bwMode="auto">
          <a:xfrm>
            <a:off x="7937500" y="3864502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" name="Rectangle 7"/>
          <p:cNvSpPr>
            <a:spLocks noChangeArrowheads="1"/>
          </p:cNvSpPr>
          <p:nvPr/>
        </p:nvSpPr>
        <p:spPr bwMode="auto">
          <a:xfrm>
            <a:off x="7937500" y="4290859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" name="Rectangle 7"/>
          <p:cNvSpPr>
            <a:spLocks noChangeArrowheads="1"/>
          </p:cNvSpPr>
          <p:nvPr/>
        </p:nvSpPr>
        <p:spPr bwMode="auto">
          <a:xfrm>
            <a:off x="7937500" y="4717216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Rectangle 18"/>
          <p:cNvSpPr>
            <a:spLocks noChangeArrowheads="1"/>
          </p:cNvSpPr>
          <p:nvPr/>
        </p:nvSpPr>
        <p:spPr bwMode="auto">
          <a:xfrm>
            <a:off x="6409168" y="4116891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" name="Line 19"/>
          <p:cNvSpPr>
            <a:spLocks noChangeShapeType="1"/>
          </p:cNvSpPr>
          <p:nvPr/>
        </p:nvSpPr>
        <p:spPr bwMode="auto">
          <a:xfrm>
            <a:off x="6891451" y="4368799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5" name="Rectangle 18"/>
          <p:cNvSpPr>
            <a:spLocks noChangeArrowheads="1"/>
          </p:cNvSpPr>
          <p:nvPr/>
        </p:nvSpPr>
        <p:spPr bwMode="auto">
          <a:xfrm>
            <a:off x="6377616" y="5137675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>
            <a:off x="6893010" y="5360555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7" name="Rectangle 7"/>
          <p:cNvSpPr>
            <a:spLocks noChangeArrowheads="1"/>
          </p:cNvSpPr>
          <p:nvPr/>
        </p:nvSpPr>
        <p:spPr bwMode="auto">
          <a:xfrm>
            <a:off x="6324600" y="5898356"/>
            <a:ext cx="22098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空出</a:t>
            </a:r>
            <a:r>
              <a:rPr kumimoji="1" lang="zh-CN" altLang="en-US" sz="2000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首</a:t>
            </a:r>
            <a:r>
              <a:rPr kumimoji="1" lang="zh-CN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r>
              <a:rPr kumimoji="1" lang="zh-CN" altLang="en-US" sz="14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000" dirty="0" smtClean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endParaRPr kumimoji="1" lang="en-US" altLang="zh-CN" sz="2000" dirty="0" smtClean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zh-CN" altLang="en-US" sz="20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队头</a:t>
            </a:r>
            <a:r>
              <a:rPr kumimoji="1" lang="zh-CN" altLang="en-US" sz="1200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kumimoji="1" lang="zh-CN" altLang="en-US" sz="2000" u="sng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上一位置</a:t>
            </a:r>
            <a:endParaRPr kumimoji="1" lang="en-US" altLang="zh-CN" sz="2000" u="sng" dirty="0" smtClean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i="1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指向</a:t>
            </a:r>
            <a:r>
              <a:rPr kumimoji="1" lang="zh-CN" altLang="en-US" sz="2000" u="sng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队尾</a:t>
            </a:r>
            <a:r>
              <a:rPr kumimoji="1" lang="zh-CN" altLang="en-US" sz="2000" dirty="0" smtClean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元素</a:t>
            </a:r>
            <a:endParaRPr kumimoji="1" lang="zh-CN" altLang="en-US" sz="2000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84387" y="1966901"/>
            <a:ext cx="1676400" cy="1786224"/>
            <a:chOff x="4984387" y="1966901"/>
            <a:chExt cx="1676400" cy="1786224"/>
          </a:xfrm>
        </p:grpSpPr>
        <p:sp>
          <p:nvSpPr>
            <p:cNvPr id="38" name="爆炸形 2 37"/>
            <p:cNvSpPr/>
            <p:nvPr/>
          </p:nvSpPr>
          <p:spPr>
            <a:xfrm>
              <a:off x="4984387" y="1966901"/>
              <a:ext cx="1676400" cy="1786224"/>
            </a:xfrm>
            <a:prstGeom prst="irregularSeal2">
              <a:avLst/>
            </a:prstGeom>
            <a:gradFill flip="none" rotWithShape="1">
              <a:gsLst>
                <a:gs pos="0">
                  <a:srgbClr val="FFFF00"/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5134460" y="2436785"/>
              <a:ext cx="1210588" cy="8309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</a:rPr>
                <a:t>后续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0000"/>
                  </a:solidFill>
                </a:rPr>
                <a:t>基于</a:t>
              </a:r>
              <a:r>
                <a:rPr lang="zh-CN" altLang="en-US" sz="1600" dirty="0" smtClean="0">
                  <a:solidFill>
                    <a:srgbClr val="FF0000"/>
                  </a:solidFill>
                </a:rPr>
                <a:t>此结构</a:t>
              </a:r>
              <a:endParaRPr lang="en-US" altLang="zh-CN" sz="1600" dirty="0" smtClean="0">
                <a:solidFill>
                  <a:srgbClr val="FF0000"/>
                </a:solidFill>
              </a:endParaRPr>
            </a:p>
            <a:p>
              <a:pPr algn="ctr"/>
              <a:r>
                <a:rPr lang="zh-CN" altLang="en-US" sz="1600" dirty="0" smtClean="0">
                  <a:solidFill>
                    <a:srgbClr val="FF0000"/>
                  </a:solidFill>
                </a:rPr>
                <a:t>进行介绍</a:t>
              </a:r>
              <a:endParaRPr lang="zh-CN" altLang="en-US" sz="1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672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 animBg="1"/>
      <p:bldP spid="12" grpId="0"/>
      <p:bldP spid="13" grpId="0" animBg="1"/>
      <p:bldP spid="15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/>
      <p:bldP spid="25" grpId="0" animBg="1"/>
      <p:bldP spid="26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36" grpId="0" animBg="1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2.1.1.</a:t>
            </a:r>
            <a:r>
              <a:rPr lang="zh-CN" altLang="en-US" dirty="0" smtClean="0"/>
              <a:t>队列的</a:t>
            </a:r>
            <a:r>
              <a:rPr lang="zh-CN" altLang="en-US" dirty="0" smtClean="0">
                <a:solidFill>
                  <a:schemeClr val="accent6"/>
                </a:solidFill>
              </a:rPr>
              <a:t>静态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存储表示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对于图右所示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“顺序队列”的存储表示</a:t>
            </a:r>
            <a:r>
              <a:rPr lang="en-US" altLang="zh-CN" sz="2400" dirty="0" smtClean="0"/>
              <a:t>:</a:t>
            </a:r>
            <a:endParaRPr lang="zh-CN" altLang="en-US" sz="2400" dirty="0"/>
          </a:p>
          <a:p>
            <a:pPr lvl="1">
              <a:defRPr/>
            </a:pPr>
            <a:r>
              <a:rPr lang="zh-CN" altLang="en-US" sz="2200" b="1" dirty="0" smtClean="0"/>
              <a:t>初始化</a:t>
            </a:r>
            <a:r>
              <a:rPr lang="zh-CN" altLang="en-US" sz="2200" dirty="0"/>
              <a:t>：</a:t>
            </a:r>
            <a:r>
              <a:rPr lang="en-US" altLang="zh-CN" sz="2200" dirty="0" smtClean="0"/>
              <a:t>front = rear = 0</a:t>
            </a:r>
            <a:r>
              <a:rPr lang="zh-CN" altLang="en-US" sz="2200" dirty="0"/>
              <a:t>。</a:t>
            </a:r>
          </a:p>
          <a:p>
            <a:pPr lvl="1">
              <a:defRPr/>
            </a:pPr>
            <a:r>
              <a:rPr lang="zh-CN" altLang="en-US" sz="2200" b="1" dirty="0" smtClean="0"/>
              <a:t>入队</a:t>
            </a:r>
            <a:endParaRPr lang="en-US" altLang="zh-CN" sz="2200" dirty="0" smtClean="0"/>
          </a:p>
          <a:p>
            <a:pPr lvl="2">
              <a:defRPr/>
            </a:pPr>
            <a:r>
              <a:rPr lang="zh-CN" altLang="en-US" sz="2000" dirty="0" smtClean="0"/>
              <a:t>将</a:t>
            </a:r>
            <a:r>
              <a:rPr lang="zh-CN" altLang="en-US" sz="2000" dirty="0"/>
              <a:t>新</a:t>
            </a:r>
            <a:r>
              <a:rPr lang="zh-CN" altLang="en-US" sz="2000" dirty="0" smtClean="0"/>
              <a:t>元素</a:t>
            </a:r>
            <a:r>
              <a:rPr lang="en-US" altLang="zh-CN" sz="2000" i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</a:t>
            </a:r>
            <a:r>
              <a:rPr lang="zh-CN" altLang="en-US" sz="2000" dirty="0" smtClean="0"/>
              <a:t>插入</a:t>
            </a:r>
            <a:r>
              <a:rPr lang="en-US" altLang="zh-CN" sz="2000" dirty="0"/>
              <a:t>rear</a:t>
            </a:r>
            <a:r>
              <a:rPr lang="zh-CN" altLang="en-US" sz="2000" dirty="0"/>
              <a:t>所指的位置，然后</a:t>
            </a:r>
            <a:r>
              <a:rPr lang="en-US" altLang="zh-CN" sz="2000" dirty="0"/>
              <a:t>rear</a:t>
            </a:r>
            <a:r>
              <a:rPr lang="zh-CN" altLang="en-US" sz="2000" dirty="0"/>
              <a:t>加</a:t>
            </a:r>
            <a:r>
              <a:rPr lang="en-US" altLang="zh-CN" sz="2000" dirty="0"/>
              <a:t>1</a:t>
            </a:r>
            <a:r>
              <a:rPr lang="zh-CN" altLang="en-US" sz="2000" dirty="0"/>
              <a:t>。</a:t>
            </a:r>
          </a:p>
          <a:p>
            <a:pPr lvl="1">
              <a:defRPr/>
            </a:pPr>
            <a:r>
              <a:rPr lang="zh-CN" altLang="en-US" sz="2200" b="1" dirty="0" smtClean="0"/>
              <a:t>出队</a:t>
            </a:r>
            <a:endParaRPr lang="en-US" altLang="zh-CN" sz="2200" dirty="0" smtClean="0"/>
          </a:p>
          <a:p>
            <a:pPr lvl="2">
              <a:defRPr/>
            </a:pPr>
            <a:r>
              <a:rPr lang="zh-CN" altLang="en-US" sz="2000" dirty="0" smtClean="0"/>
              <a:t>删去</a:t>
            </a:r>
            <a:r>
              <a:rPr lang="en-US" altLang="zh-CN" sz="2000" dirty="0"/>
              <a:t>front</a:t>
            </a:r>
            <a:r>
              <a:rPr lang="zh-CN" altLang="en-US" sz="2000" dirty="0"/>
              <a:t>所指的元素，</a:t>
            </a:r>
            <a:r>
              <a:rPr lang="zh-CN" altLang="en-US" sz="2000" dirty="0" smtClean="0"/>
              <a:t>然后</a:t>
            </a:r>
            <a:r>
              <a:rPr lang="en-US" altLang="zh-CN" sz="2000" dirty="0" smtClean="0"/>
              <a:t>front</a:t>
            </a:r>
            <a:r>
              <a:rPr lang="zh-CN" altLang="en-US" sz="2000" dirty="0" smtClean="0"/>
              <a:t>加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，并</a:t>
            </a:r>
            <a:r>
              <a:rPr lang="zh-CN" altLang="en-US" sz="2000" dirty="0"/>
              <a:t>返回被删元素。</a:t>
            </a:r>
          </a:p>
          <a:p>
            <a:pPr lvl="1">
              <a:defRPr/>
            </a:pPr>
            <a:r>
              <a:rPr lang="zh-CN" altLang="en-US" sz="2200" b="1" dirty="0" smtClean="0"/>
              <a:t>队列</a:t>
            </a:r>
            <a:r>
              <a:rPr lang="zh-CN" altLang="en-US" sz="2200" b="1" dirty="0"/>
              <a:t>为空</a:t>
            </a:r>
            <a:r>
              <a:rPr lang="zh-CN" altLang="en-US" sz="2200" dirty="0"/>
              <a:t>：</a:t>
            </a:r>
            <a:r>
              <a:rPr lang="en-US" altLang="zh-CN" sz="2200" dirty="0"/>
              <a:t>front</a:t>
            </a:r>
            <a:r>
              <a:rPr lang="en-US" altLang="zh-CN" sz="2200" dirty="0" smtClean="0"/>
              <a:t>==rear</a:t>
            </a:r>
            <a:r>
              <a:rPr lang="zh-CN" altLang="en-US" sz="2200" dirty="0"/>
              <a:t>。</a:t>
            </a:r>
          </a:p>
          <a:p>
            <a:pPr lvl="1">
              <a:defRPr/>
            </a:pPr>
            <a:r>
              <a:rPr lang="zh-CN" altLang="en-US" sz="2200" b="1" dirty="0" smtClean="0"/>
              <a:t>队</a:t>
            </a:r>
            <a:r>
              <a:rPr lang="zh-CN" altLang="en-US" sz="2200" b="1" dirty="0"/>
              <a:t>满</a:t>
            </a:r>
            <a:r>
              <a:rPr lang="zh-CN" altLang="en-US" sz="2200" dirty="0"/>
              <a:t>：</a:t>
            </a:r>
            <a:r>
              <a:rPr lang="en-US" altLang="zh-CN" sz="2200" dirty="0"/>
              <a:t>rear</a:t>
            </a:r>
            <a:r>
              <a:rPr lang="en-US" altLang="zh-CN" sz="2200" dirty="0" smtClean="0"/>
              <a:t>==MAX_SIZE-1</a:t>
            </a:r>
            <a:r>
              <a:rPr lang="zh-CN" altLang="en-US" sz="2200" dirty="0" smtClean="0"/>
              <a:t>。</a:t>
            </a:r>
            <a:endParaRPr lang="zh-CN" altLang="en-US" sz="2200" dirty="0"/>
          </a:p>
          <a:p>
            <a:pPr>
              <a:defRPr/>
            </a:pPr>
            <a:r>
              <a:rPr lang="zh-CN" altLang="en-US" sz="2400" dirty="0" smtClean="0"/>
              <a:t>可见，此结构下，非</a:t>
            </a:r>
            <a:r>
              <a:rPr lang="zh-CN" altLang="en-US" sz="2400" dirty="0"/>
              <a:t>空队列</a:t>
            </a:r>
            <a:r>
              <a:rPr lang="zh-CN" altLang="en-US" sz="2400" dirty="0" smtClean="0"/>
              <a:t>里：</a:t>
            </a:r>
            <a:r>
              <a:rPr lang="zh-CN" altLang="en-US" sz="2400" b="1" u="sng" dirty="0" smtClean="0">
                <a:solidFill>
                  <a:srgbClr val="0000CC"/>
                </a:solidFill>
              </a:rPr>
              <a:t>队</a:t>
            </a:r>
            <a:r>
              <a:rPr lang="zh-CN" altLang="en-US" sz="2400" b="1" u="sng" dirty="0">
                <a:solidFill>
                  <a:srgbClr val="0000CC"/>
                </a:solidFill>
              </a:rPr>
              <a:t>首</a:t>
            </a:r>
            <a:r>
              <a:rPr lang="zh-CN" altLang="en-US" sz="2400" b="1" u="sng" dirty="0"/>
              <a:t>指针</a:t>
            </a:r>
            <a:r>
              <a:rPr lang="zh-CN" altLang="en-US" sz="2400" u="sng" dirty="0"/>
              <a:t>始终指向</a:t>
            </a:r>
            <a:r>
              <a:rPr lang="zh-CN" altLang="en-US" sz="2400" u="sng" dirty="0">
                <a:solidFill>
                  <a:schemeClr val="accent6"/>
                </a:solidFill>
              </a:rPr>
              <a:t>队头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元素</a:t>
            </a:r>
            <a:r>
              <a:rPr lang="zh-CN" altLang="en-US" sz="2400" dirty="0" smtClean="0"/>
              <a:t>，</a:t>
            </a:r>
            <a:r>
              <a:rPr lang="zh-CN" altLang="en-US" sz="2400" dirty="0"/>
              <a:t>而</a:t>
            </a:r>
            <a:r>
              <a:rPr lang="zh-CN" altLang="en-US" sz="2400" b="1" u="sng" dirty="0">
                <a:solidFill>
                  <a:srgbClr val="FF00FF"/>
                </a:solidFill>
              </a:rPr>
              <a:t>队尾</a:t>
            </a:r>
            <a:r>
              <a:rPr lang="zh-CN" altLang="en-US" sz="2400" b="1" u="sng" dirty="0"/>
              <a:t>指针</a:t>
            </a:r>
            <a:r>
              <a:rPr lang="zh-CN" altLang="en-US" sz="2400" u="sng" dirty="0"/>
              <a:t>始终指向</a:t>
            </a:r>
            <a:r>
              <a:rPr lang="zh-CN" altLang="en-US" sz="2400" u="sng" dirty="0">
                <a:solidFill>
                  <a:schemeClr val="accent6"/>
                </a:solidFill>
              </a:rPr>
              <a:t>队尾</a:t>
            </a:r>
            <a:r>
              <a:rPr lang="zh-CN" altLang="en-US" sz="2400" u="sng" dirty="0" smtClean="0">
                <a:solidFill>
                  <a:schemeClr val="accent6"/>
                </a:solidFill>
              </a:rPr>
              <a:t>元素的下一位置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389787"/>
              </p:ext>
            </p:extLst>
          </p:nvPr>
        </p:nvGraphicFramePr>
        <p:xfrm>
          <a:off x="7778915" y="982389"/>
          <a:ext cx="854869" cy="24660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4869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16061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5750466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b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42005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endParaRPr lang="zh-CN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8570284" y="3150735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Rectangle 7"/>
          <p:cNvSpPr>
            <a:spLocks noChangeArrowheads="1"/>
          </p:cNvSpPr>
          <p:nvPr/>
        </p:nvSpPr>
        <p:spPr bwMode="auto">
          <a:xfrm>
            <a:off x="8570284" y="1445307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8570284" y="1871664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8570284" y="2298021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" name="Rectangle 7"/>
          <p:cNvSpPr>
            <a:spLocks noChangeArrowheads="1"/>
          </p:cNvSpPr>
          <p:nvPr/>
        </p:nvSpPr>
        <p:spPr bwMode="auto">
          <a:xfrm>
            <a:off x="8570284" y="2724378"/>
            <a:ext cx="396989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8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7041952" y="2124053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20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524235" y="2375961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Rectangle 18"/>
          <p:cNvSpPr>
            <a:spLocks noChangeArrowheads="1"/>
          </p:cNvSpPr>
          <p:nvPr/>
        </p:nvSpPr>
        <p:spPr bwMode="auto">
          <a:xfrm>
            <a:off x="7010400" y="3144837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20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7525794" y="3367717"/>
            <a:ext cx="260228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4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 animBg="1"/>
      <p:bldP spid="22" grpId="0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7813"/>
            <a:ext cx="8039100" cy="487362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2.1.1.</a:t>
            </a:r>
            <a:r>
              <a:rPr lang="zh-CN" altLang="en-US" dirty="0" smtClean="0"/>
              <a:t>队列的</a:t>
            </a:r>
            <a:r>
              <a:rPr lang="zh-CN" altLang="en-US" dirty="0" smtClean="0">
                <a:solidFill>
                  <a:schemeClr val="accent6"/>
                </a:solidFill>
              </a:rPr>
              <a:t>静态</a:t>
            </a:r>
            <a:r>
              <a:rPr lang="zh-CN" altLang="en-US" dirty="0" smtClean="0">
                <a:solidFill>
                  <a:srgbClr val="7030A0"/>
                </a:solidFill>
              </a:rPr>
              <a:t>顺序</a:t>
            </a:r>
            <a:r>
              <a:rPr lang="zh-CN" altLang="en-US" dirty="0" smtClean="0"/>
              <a:t>存储表示</a:t>
            </a:r>
            <a:r>
              <a:rPr lang="en-US" altLang="zh-CN" dirty="0" smtClean="0"/>
              <a:t>:</a:t>
            </a:r>
            <a:r>
              <a:rPr lang="zh-CN" altLang="en-US" dirty="0" smtClean="0"/>
              <a:t>“假溢出”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zh-CN" altLang="en-US" sz="2200" dirty="0" smtClean="0"/>
              <a:t>在</a:t>
            </a:r>
            <a:r>
              <a:rPr lang="zh-CN" altLang="en-US" sz="2200" dirty="0"/>
              <a:t>顺序</a:t>
            </a:r>
            <a:r>
              <a:rPr lang="zh-CN" altLang="en-US" sz="2200" dirty="0" smtClean="0"/>
              <a:t>队列的入队和出队操作中，</a:t>
            </a:r>
            <a:r>
              <a:rPr lang="zh-CN" altLang="en-US" sz="2200" b="1" dirty="0" smtClean="0"/>
              <a:t>头</a:t>
            </a:r>
            <a:r>
              <a:rPr lang="en-US" altLang="zh-CN" sz="2200" b="1" dirty="0" smtClean="0"/>
              <a:t>&amp;</a:t>
            </a:r>
            <a:r>
              <a:rPr lang="zh-CN" altLang="en-US" sz="2200" b="1" dirty="0" smtClean="0"/>
              <a:t>尾指针</a:t>
            </a:r>
            <a:r>
              <a:rPr lang="zh-CN" altLang="en-US" sz="2200" dirty="0" smtClean="0">
                <a:solidFill>
                  <a:srgbClr val="00B050"/>
                </a:solidFill>
              </a:rPr>
              <a:t>只增加不减小</a:t>
            </a:r>
            <a:r>
              <a:rPr lang="zh-CN" altLang="en-US" sz="2200" dirty="0" smtClean="0"/>
              <a:t>，致使</a:t>
            </a:r>
            <a:r>
              <a:rPr lang="zh-CN" altLang="en-US" sz="2200" i="1" u="sng" dirty="0" smtClean="0"/>
              <a:t>被删除元素的空间永远无法重新利用</a:t>
            </a:r>
            <a:r>
              <a:rPr lang="zh-CN" altLang="en-US" sz="2200" dirty="0" smtClean="0"/>
              <a:t>。</a:t>
            </a:r>
            <a:endParaRPr lang="en-US" altLang="zh-CN" sz="2200" dirty="0" smtClean="0"/>
          </a:p>
          <a:p>
            <a:pPr>
              <a:spcBef>
                <a:spcPts val="600"/>
              </a:spcBef>
            </a:pPr>
            <a:r>
              <a:rPr lang="zh-CN" altLang="en-US" sz="2200" dirty="0" smtClean="0"/>
              <a:t>因此，尽管队列中</a:t>
            </a:r>
            <a:r>
              <a:rPr lang="zh-CN" altLang="en-US" sz="2200" u="sng" dirty="0" smtClean="0"/>
              <a:t>实际元素个数可能</a:t>
            </a:r>
            <a:r>
              <a:rPr lang="zh-CN" altLang="en-US" sz="2200" b="1" u="sng" dirty="0" smtClean="0"/>
              <a:t>远远小于</a:t>
            </a:r>
            <a:r>
              <a:rPr lang="zh-CN" altLang="en-US" sz="2200" u="sng" dirty="0" smtClean="0"/>
              <a:t>数组大小</a:t>
            </a:r>
            <a:r>
              <a:rPr lang="zh-CN" altLang="en-US" sz="2200" dirty="0" smtClean="0"/>
              <a:t>，但可能由于</a:t>
            </a:r>
            <a:r>
              <a:rPr lang="zh-CN" altLang="en-US" sz="2200" i="1" u="sng" dirty="0" smtClean="0"/>
              <a:t>尾指针巳超出向量空间的上界</a:t>
            </a:r>
            <a:r>
              <a:rPr lang="zh-CN" altLang="en-US" sz="1600" u="sng" dirty="0" smtClean="0"/>
              <a:t>而</a:t>
            </a:r>
            <a:r>
              <a:rPr lang="zh-CN" altLang="en-US" sz="2200" u="sng" dirty="0" smtClean="0"/>
              <a:t>不能做</a:t>
            </a:r>
            <a:r>
              <a:rPr lang="zh-CN" altLang="en-US" sz="2200" b="1" u="sng" dirty="0" smtClean="0"/>
              <a:t>入队</a:t>
            </a:r>
            <a:r>
              <a:rPr lang="zh-CN" altLang="en-US" sz="2200" u="sng" dirty="0" smtClean="0"/>
              <a:t>操作</a:t>
            </a:r>
            <a:r>
              <a:rPr lang="zh-CN" altLang="en-US" sz="2200" dirty="0" smtClean="0"/>
              <a:t>。该现象称为“</a:t>
            </a:r>
            <a:r>
              <a:rPr lang="zh-CN" altLang="en-US" sz="2200" b="1" dirty="0" smtClean="0">
                <a:solidFill>
                  <a:srgbClr val="00B0F0"/>
                </a:solidFill>
              </a:rPr>
              <a:t>假溢出</a:t>
            </a:r>
            <a:r>
              <a:rPr lang="zh-CN" altLang="en-US" sz="2200" dirty="0" smtClean="0"/>
              <a:t>”</a:t>
            </a:r>
            <a:r>
              <a:rPr lang="en-US" altLang="zh-CN" sz="2200" dirty="0" smtClean="0"/>
              <a:t>!</a:t>
            </a:r>
          </a:p>
        </p:txBody>
      </p:sp>
      <p:sp>
        <p:nvSpPr>
          <p:cNvPr id="63" name="Rectangle 50"/>
          <p:cNvSpPr>
            <a:spLocks noChangeArrowheads="1"/>
          </p:cNvSpPr>
          <p:nvPr/>
        </p:nvSpPr>
        <p:spPr bwMode="auto">
          <a:xfrm>
            <a:off x="7291896" y="3162380"/>
            <a:ext cx="663206" cy="280235"/>
          </a:xfrm>
          <a:prstGeom prst="rect">
            <a:avLst/>
          </a:prstGeom>
          <a:noFill/>
          <a:ln w="3175">
            <a:solidFill>
              <a:schemeClr val="bg1">
                <a:lumMod val="9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kumimoji="1" lang="en-US" altLang="zh-CN" sz="2000" baseline="-25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54043" y="5921514"/>
            <a:ext cx="75708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9875" indent="-269875">
              <a:spcBef>
                <a:spcPts val="600"/>
              </a:spcBef>
            </a:pPr>
            <a:r>
              <a:rPr lang="en-US" altLang="zh-CN" sz="2000" b="0" dirty="0" smtClean="0">
                <a:solidFill>
                  <a:schemeClr val="tx1"/>
                </a:solidFill>
              </a:rPr>
              <a:t>【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例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】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数组</a:t>
            </a:r>
            <a:r>
              <a:rPr lang="zh-CN" altLang="en-US" sz="2000" b="0" dirty="0">
                <a:solidFill>
                  <a:schemeClr val="tx1"/>
                </a:solidFill>
              </a:rPr>
              <a:t>大小为</a:t>
            </a:r>
            <a:r>
              <a:rPr lang="en-US" altLang="zh-CN" sz="2000" b="0" dirty="0">
                <a:solidFill>
                  <a:schemeClr val="tx1"/>
                </a:solidFill>
              </a:rPr>
              <a:t>5 </a:t>
            </a:r>
            <a:r>
              <a:rPr lang="zh-CN" altLang="en-US" sz="2000" b="0" dirty="0">
                <a:solidFill>
                  <a:schemeClr val="tx1"/>
                </a:solidFill>
              </a:rPr>
              <a:t>的顺序队列中，</a:t>
            </a:r>
            <a:r>
              <a:rPr lang="zh-CN" altLang="en-US" sz="2000" b="0" u="sng" dirty="0">
                <a:solidFill>
                  <a:schemeClr val="tx1"/>
                </a:solidFill>
              </a:rPr>
              <a:t>队</a:t>
            </a:r>
            <a:r>
              <a:rPr lang="zh-CN" altLang="en-US" sz="2000" b="0" u="sng" dirty="0" smtClean="0">
                <a:solidFill>
                  <a:schemeClr val="tx1"/>
                </a:solidFill>
              </a:rPr>
              <a:t>首</a:t>
            </a:r>
            <a:r>
              <a:rPr lang="en-US" altLang="zh-CN" sz="2000" b="0" u="sng" dirty="0" smtClean="0">
                <a:solidFill>
                  <a:srgbClr val="0000CC"/>
                </a:solidFill>
              </a:rPr>
              <a:t>front 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&amp; </a:t>
            </a:r>
            <a:r>
              <a:rPr lang="zh-CN" altLang="en-US" sz="2000" b="0" u="sng" dirty="0" smtClean="0">
                <a:solidFill>
                  <a:schemeClr val="tx1"/>
                </a:solidFill>
              </a:rPr>
              <a:t>队尾</a:t>
            </a:r>
            <a:r>
              <a:rPr lang="en-US" altLang="zh-CN" sz="2000" b="0" u="sng" dirty="0" smtClean="0">
                <a:solidFill>
                  <a:srgbClr val="FF00FF"/>
                </a:solidFill>
              </a:rPr>
              <a:t>rear 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指针随</a:t>
            </a:r>
            <a:r>
              <a:rPr lang="zh-CN" altLang="en-US" sz="2000" b="0" dirty="0">
                <a:solidFill>
                  <a:schemeClr val="tx1"/>
                </a:solidFill>
              </a:rPr>
              <a:t>元素入队和出队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操作变化</a:t>
            </a:r>
            <a:r>
              <a:rPr lang="zh-CN" altLang="en-US" sz="2000" b="0" dirty="0">
                <a:solidFill>
                  <a:schemeClr val="tx1"/>
                </a:solidFill>
              </a:rPr>
              <a:t>的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情况</a:t>
            </a:r>
            <a:r>
              <a:rPr lang="zh-CN" altLang="en-US" sz="2000" b="0" dirty="0">
                <a:solidFill>
                  <a:schemeClr val="tx1"/>
                </a:solidFill>
              </a:rPr>
              <a:t>，如图所</a:t>
            </a:r>
            <a:r>
              <a:rPr lang="zh-CN" altLang="en-US" sz="2000" b="0" dirty="0" smtClean="0">
                <a:solidFill>
                  <a:schemeClr val="tx1"/>
                </a:solidFill>
              </a:rPr>
              <a:t>示</a:t>
            </a:r>
            <a:r>
              <a:rPr lang="en-US" altLang="zh-CN" sz="2000" b="0" dirty="0" smtClean="0">
                <a:solidFill>
                  <a:schemeClr val="tx1"/>
                </a:solidFill>
              </a:rPr>
              <a:t>!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graphicFrame>
        <p:nvGraphicFramePr>
          <p:cNvPr id="66" name="表格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614082"/>
              </p:ext>
            </p:extLst>
          </p:nvPr>
        </p:nvGraphicFramePr>
        <p:xfrm>
          <a:off x="1321991" y="3276600"/>
          <a:ext cx="51884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3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67" name="Rectangle 7"/>
          <p:cNvSpPr>
            <a:spLocks noChangeArrowheads="1"/>
          </p:cNvSpPr>
          <p:nvPr/>
        </p:nvSpPr>
        <p:spPr bwMode="auto">
          <a:xfrm>
            <a:off x="1836891" y="475773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8" name="Rectangle 7"/>
          <p:cNvSpPr>
            <a:spLocks noChangeArrowheads="1"/>
          </p:cNvSpPr>
          <p:nvPr/>
        </p:nvSpPr>
        <p:spPr bwMode="auto">
          <a:xfrm>
            <a:off x="1836891" y="3320348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" name="Rectangle 7"/>
          <p:cNvSpPr>
            <a:spLocks noChangeArrowheads="1"/>
          </p:cNvSpPr>
          <p:nvPr/>
        </p:nvSpPr>
        <p:spPr bwMode="auto">
          <a:xfrm>
            <a:off x="1836891" y="367969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" name="Rectangle 7"/>
          <p:cNvSpPr>
            <a:spLocks noChangeArrowheads="1"/>
          </p:cNvSpPr>
          <p:nvPr/>
        </p:nvSpPr>
        <p:spPr bwMode="auto">
          <a:xfrm>
            <a:off x="1836891" y="4039042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" name="Rectangle 7"/>
          <p:cNvSpPr>
            <a:spLocks noChangeArrowheads="1"/>
          </p:cNvSpPr>
          <p:nvPr/>
        </p:nvSpPr>
        <p:spPr bwMode="auto">
          <a:xfrm>
            <a:off x="1836891" y="4398389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2" name="Rectangle 18"/>
          <p:cNvSpPr>
            <a:spLocks noChangeArrowheads="1"/>
          </p:cNvSpPr>
          <p:nvPr/>
        </p:nvSpPr>
        <p:spPr bwMode="auto">
          <a:xfrm>
            <a:off x="662066" y="4537346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18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1131715" y="4789254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74" name="Rectangle 18"/>
          <p:cNvSpPr>
            <a:spLocks noChangeArrowheads="1"/>
          </p:cNvSpPr>
          <p:nvPr/>
        </p:nvSpPr>
        <p:spPr bwMode="auto">
          <a:xfrm>
            <a:off x="630514" y="4786583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1141240" y="5009463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4" name="矩形 3"/>
          <p:cNvSpPr/>
          <p:nvPr/>
        </p:nvSpPr>
        <p:spPr>
          <a:xfrm>
            <a:off x="799065" y="5258700"/>
            <a:ext cx="12570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(a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空</a:t>
            </a:r>
            <a:r>
              <a:rPr kumimoji="1"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</a:p>
        </p:txBody>
      </p:sp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19463"/>
              </p:ext>
            </p:extLst>
          </p:nvPr>
        </p:nvGraphicFramePr>
        <p:xfrm>
          <a:off x="3226991" y="3263900"/>
          <a:ext cx="51884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3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3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2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1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78" name="Rectangle 7"/>
          <p:cNvSpPr>
            <a:spLocks noChangeArrowheads="1"/>
          </p:cNvSpPr>
          <p:nvPr/>
        </p:nvSpPr>
        <p:spPr bwMode="auto">
          <a:xfrm>
            <a:off x="3741891" y="474503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3741891" y="3307648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0" name="Rectangle 7"/>
          <p:cNvSpPr>
            <a:spLocks noChangeArrowheads="1"/>
          </p:cNvSpPr>
          <p:nvPr/>
        </p:nvSpPr>
        <p:spPr bwMode="auto">
          <a:xfrm>
            <a:off x="3741891" y="366699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" name="Rectangle 7"/>
          <p:cNvSpPr>
            <a:spLocks noChangeArrowheads="1"/>
          </p:cNvSpPr>
          <p:nvPr/>
        </p:nvSpPr>
        <p:spPr bwMode="auto">
          <a:xfrm>
            <a:off x="3741891" y="4026342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" name="Rectangle 7"/>
          <p:cNvSpPr>
            <a:spLocks noChangeArrowheads="1"/>
          </p:cNvSpPr>
          <p:nvPr/>
        </p:nvSpPr>
        <p:spPr bwMode="auto">
          <a:xfrm>
            <a:off x="3741891" y="4385689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" name="Rectangle 18"/>
          <p:cNvSpPr>
            <a:spLocks noChangeArrowheads="1"/>
          </p:cNvSpPr>
          <p:nvPr/>
        </p:nvSpPr>
        <p:spPr bwMode="auto">
          <a:xfrm>
            <a:off x="2567066" y="3581400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18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4" name="Line 19"/>
          <p:cNvSpPr>
            <a:spLocks noChangeShapeType="1"/>
          </p:cNvSpPr>
          <p:nvPr/>
        </p:nvSpPr>
        <p:spPr bwMode="auto">
          <a:xfrm>
            <a:off x="3036715" y="3833308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5" name="Rectangle 18"/>
          <p:cNvSpPr>
            <a:spLocks noChangeArrowheads="1"/>
          </p:cNvSpPr>
          <p:nvPr/>
        </p:nvSpPr>
        <p:spPr bwMode="auto">
          <a:xfrm>
            <a:off x="2535514" y="4773883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3046240" y="4996763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87" name="矩形 86"/>
          <p:cNvSpPr/>
          <p:nvPr/>
        </p:nvSpPr>
        <p:spPr>
          <a:xfrm>
            <a:off x="2449795" y="5246000"/>
            <a:ext cx="19159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(b)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入队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88" name="表格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750614"/>
              </p:ext>
            </p:extLst>
          </p:nvPr>
        </p:nvGraphicFramePr>
        <p:xfrm>
          <a:off x="5450165" y="3231190"/>
          <a:ext cx="51884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3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89" name="Rectangle 7"/>
          <p:cNvSpPr>
            <a:spLocks noChangeArrowheads="1"/>
          </p:cNvSpPr>
          <p:nvPr/>
        </p:nvSpPr>
        <p:spPr bwMode="auto">
          <a:xfrm>
            <a:off x="5965065" y="471232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0" name="Rectangle 7"/>
          <p:cNvSpPr>
            <a:spLocks noChangeArrowheads="1"/>
          </p:cNvSpPr>
          <p:nvPr/>
        </p:nvSpPr>
        <p:spPr bwMode="auto">
          <a:xfrm>
            <a:off x="5965065" y="3274938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1" name="Rectangle 7"/>
          <p:cNvSpPr>
            <a:spLocks noChangeArrowheads="1"/>
          </p:cNvSpPr>
          <p:nvPr/>
        </p:nvSpPr>
        <p:spPr bwMode="auto">
          <a:xfrm>
            <a:off x="5965065" y="363428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" name="Rectangle 7"/>
          <p:cNvSpPr>
            <a:spLocks noChangeArrowheads="1"/>
          </p:cNvSpPr>
          <p:nvPr/>
        </p:nvSpPr>
        <p:spPr bwMode="auto">
          <a:xfrm>
            <a:off x="5965065" y="3993632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3" name="Rectangle 7"/>
          <p:cNvSpPr>
            <a:spLocks noChangeArrowheads="1"/>
          </p:cNvSpPr>
          <p:nvPr/>
        </p:nvSpPr>
        <p:spPr bwMode="auto">
          <a:xfrm>
            <a:off x="5965065" y="4352979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" name="Rectangle 18"/>
          <p:cNvSpPr>
            <a:spLocks noChangeArrowheads="1"/>
          </p:cNvSpPr>
          <p:nvPr/>
        </p:nvSpPr>
        <p:spPr bwMode="auto">
          <a:xfrm>
            <a:off x="4790240" y="3426996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18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" name="Line 19"/>
          <p:cNvSpPr>
            <a:spLocks noChangeShapeType="1"/>
          </p:cNvSpPr>
          <p:nvPr/>
        </p:nvSpPr>
        <p:spPr bwMode="auto">
          <a:xfrm>
            <a:off x="5259889" y="3678904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96" name="Rectangle 18"/>
          <p:cNvSpPr>
            <a:spLocks noChangeArrowheads="1"/>
          </p:cNvSpPr>
          <p:nvPr/>
        </p:nvSpPr>
        <p:spPr bwMode="auto">
          <a:xfrm>
            <a:off x="4758688" y="3676233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" name="Line 19"/>
          <p:cNvSpPr>
            <a:spLocks noChangeShapeType="1"/>
          </p:cNvSpPr>
          <p:nvPr/>
        </p:nvSpPr>
        <p:spPr bwMode="auto">
          <a:xfrm>
            <a:off x="5269414" y="3899113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98" name="矩形 97"/>
          <p:cNvSpPr/>
          <p:nvPr/>
        </p:nvSpPr>
        <p:spPr>
          <a:xfrm>
            <a:off x="4612249" y="5213290"/>
            <a:ext cx="18870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(c)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出队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99" name="表格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77733"/>
              </p:ext>
            </p:extLst>
          </p:nvPr>
        </p:nvGraphicFramePr>
        <p:xfrm>
          <a:off x="7570391" y="3218490"/>
          <a:ext cx="518843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843">
                  <a:extLst>
                    <a:ext uri="{9D8B030D-6E8A-4147-A177-3AD203B41FA5}">
                      <a16:colId xmlns="" xmlns:a16="http://schemas.microsoft.com/office/drawing/2014/main" val="183969452"/>
                    </a:ext>
                  </a:extLst>
                </a:gridCol>
              </a:tblGrid>
              <a:tr h="363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5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58692830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a</a:t>
                      </a:r>
                      <a:r>
                        <a:rPr lang="en-US" altLang="zh-CN" baseline="-25000" dirty="0" smtClean="0"/>
                        <a:t>4</a:t>
                      </a:r>
                      <a:endParaRPr lang="zh-CN" altLang="en-US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3798078916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191899791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800845223"/>
                  </a:ext>
                </a:extLst>
              </a:tr>
              <a:tr h="36399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91095295"/>
                  </a:ext>
                </a:extLst>
              </a:tr>
            </a:tbl>
          </a:graphicData>
        </a:graphic>
      </p:graphicFrame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8085291" y="469962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1" name="Rectangle 7"/>
          <p:cNvSpPr>
            <a:spLocks noChangeArrowheads="1"/>
          </p:cNvSpPr>
          <p:nvPr/>
        </p:nvSpPr>
        <p:spPr bwMode="auto">
          <a:xfrm>
            <a:off x="8085291" y="3262238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8085291" y="3621585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" name="Rectangle 7"/>
          <p:cNvSpPr>
            <a:spLocks noChangeArrowheads="1"/>
          </p:cNvSpPr>
          <p:nvPr/>
        </p:nvSpPr>
        <p:spPr bwMode="auto">
          <a:xfrm>
            <a:off x="8085291" y="3980932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4" name="Rectangle 7"/>
          <p:cNvSpPr>
            <a:spLocks noChangeArrowheads="1"/>
          </p:cNvSpPr>
          <p:nvPr/>
        </p:nvSpPr>
        <p:spPr bwMode="auto">
          <a:xfrm>
            <a:off x="8085291" y="4340279"/>
            <a:ext cx="242813" cy="297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kumimoji="1" lang="zh-CN" altLang="en-US" sz="16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5" name="Rectangle 18"/>
          <p:cNvSpPr>
            <a:spLocks noChangeArrowheads="1"/>
          </p:cNvSpPr>
          <p:nvPr/>
        </p:nvSpPr>
        <p:spPr bwMode="auto">
          <a:xfrm>
            <a:off x="6910466" y="2781300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endParaRPr kumimoji="1" lang="en-US" altLang="zh-CN" sz="1800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380115" y="3033208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7" name="Rectangle 18"/>
          <p:cNvSpPr>
            <a:spLocks noChangeArrowheads="1"/>
          </p:cNvSpPr>
          <p:nvPr/>
        </p:nvSpPr>
        <p:spPr bwMode="auto">
          <a:xfrm>
            <a:off x="6878914" y="3649663"/>
            <a:ext cx="478219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dirty="0" smtClean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front</a:t>
            </a:r>
            <a:endParaRPr kumimoji="1" lang="en-US" altLang="zh-CN" sz="180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8" name="Line 19"/>
          <p:cNvSpPr>
            <a:spLocks noChangeShapeType="1"/>
          </p:cNvSpPr>
          <p:nvPr/>
        </p:nvSpPr>
        <p:spPr bwMode="auto">
          <a:xfrm>
            <a:off x="7389640" y="3872543"/>
            <a:ext cx="195514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2400"/>
          </a:p>
        </p:txBody>
      </p:sp>
      <p:sp>
        <p:nvSpPr>
          <p:cNvPr id="109" name="矩形 108"/>
          <p:cNvSpPr/>
          <p:nvPr/>
        </p:nvSpPr>
        <p:spPr>
          <a:xfrm>
            <a:off x="6415563" y="5200590"/>
            <a:ext cx="2520883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(d)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再入队</a:t>
            </a:r>
            <a:r>
              <a:rPr kumimoji="1" lang="en-US" altLang="zh-CN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zh-CN" altLang="en-US" sz="2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个元素</a:t>
            </a:r>
            <a:endParaRPr kumimoji="1" lang="en-US" altLang="zh-CN" sz="20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ctr" eaLnBrk="1" hangingPunct="1"/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kumimoji="1" lang="en-US" altLang="zh-CN" sz="1800" dirty="0" smtClean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rear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越界</a:t>
            </a:r>
            <a:r>
              <a:rPr kumimoji="1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zh-CN" altLang="en-US" sz="1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队列</a:t>
            </a:r>
            <a:r>
              <a:rPr kumimoji="1"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假满</a:t>
            </a:r>
            <a:r>
              <a:rPr kumimoji="1" lang="zh-CN" altLang="en-US" sz="1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kumimoji="1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7" grpId="0"/>
      <p:bldP spid="68" grpId="0"/>
      <p:bldP spid="69" grpId="0"/>
      <p:bldP spid="70" grpId="0"/>
      <p:bldP spid="71" grpId="0"/>
      <p:bldP spid="72" grpId="0"/>
      <p:bldP spid="73" grpId="0" animBg="1"/>
      <p:bldP spid="74" grpId="0"/>
      <p:bldP spid="75" grpId="0" animBg="1"/>
      <p:bldP spid="4" grpId="0"/>
      <p:bldP spid="78" grpId="0"/>
      <p:bldP spid="79" grpId="0"/>
      <p:bldP spid="80" grpId="0"/>
      <p:bldP spid="81" grpId="0"/>
      <p:bldP spid="82" grpId="0"/>
      <p:bldP spid="83" grpId="0"/>
      <p:bldP spid="84" grpId="0" animBg="1"/>
      <p:bldP spid="85" grpId="0"/>
      <p:bldP spid="86" grpId="0" animBg="1"/>
      <p:bldP spid="87" grpId="0"/>
      <p:bldP spid="89" grpId="0"/>
      <p:bldP spid="90" grpId="0"/>
      <p:bldP spid="91" grpId="0"/>
      <p:bldP spid="92" grpId="0"/>
      <p:bldP spid="93" grpId="0"/>
      <p:bldP spid="94" grpId="0"/>
      <p:bldP spid="95" grpId="0" animBg="1"/>
      <p:bldP spid="96" grpId="0"/>
      <p:bldP spid="97" grpId="0" animBg="1"/>
      <p:bldP spid="98" grpId="0"/>
      <p:bldP spid="100" grpId="0"/>
      <p:bldP spid="101" grpId="0"/>
      <p:bldP spid="102" grpId="0"/>
      <p:bldP spid="103" grpId="0"/>
      <p:bldP spid="104" grpId="0"/>
      <p:bldP spid="105" grpId="0"/>
      <p:bldP spid="106" grpId="0" animBg="1"/>
      <p:bldP spid="107" grpId="0"/>
      <p:bldP spid="108" grpId="0" animBg="1"/>
      <p:bldP spid="10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2.1.2. </a:t>
            </a:r>
            <a:r>
              <a:rPr lang="zh-CN" altLang="en-US" smtClean="0"/>
              <a:t>循环队列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8077200" cy="1304925"/>
          </a:xfrm>
        </p:spPr>
        <p:txBody>
          <a:bodyPr/>
          <a:lstStyle/>
          <a:p>
            <a:pPr>
              <a:lnSpc>
                <a:spcPct val="100000"/>
              </a:lnSpc>
              <a:defRPr/>
            </a:pPr>
            <a:r>
              <a:rPr lang="zh-CN" altLang="en-US" sz="2400" dirty="0"/>
              <a:t>为充分</a:t>
            </a:r>
            <a:r>
              <a:rPr lang="zh-CN" altLang="en-US" sz="2400" dirty="0" smtClean="0"/>
              <a:t>利用数组空间</a:t>
            </a:r>
            <a:r>
              <a:rPr lang="zh-CN" altLang="en-US" sz="2400" dirty="0"/>
              <a:t>，</a:t>
            </a:r>
            <a:r>
              <a:rPr lang="zh-CN" altLang="en-US" sz="2400" dirty="0" smtClean="0"/>
              <a:t>克服 “假溢出”现象，常用方法</a:t>
            </a:r>
            <a:r>
              <a:rPr lang="zh-CN" altLang="en-US" sz="2400" dirty="0"/>
              <a:t>是：将为队列分配</a:t>
            </a:r>
            <a:r>
              <a:rPr lang="zh-CN" altLang="en-US" sz="2400" dirty="0" smtClean="0"/>
              <a:t>的</a:t>
            </a:r>
            <a:r>
              <a:rPr lang="zh-CN" altLang="en-US" sz="2400" dirty="0" smtClean="0">
                <a:solidFill>
                  <a:schemeClr val="accent6"/>
                </a:solidFill>
              </a:rPr>
              <a:t>数组空间</a:t>
            </a:r>
            <a:r>
              <a:rPr lang="zh-CN" altLang="en-US" sz="2400" dirty="0">
                <a:solidFill>
                  <a:schemeClr val="accent6"/>
                </a:solidFill>
              </a:rPr>
              <a:t>看成为一个首尾相接的圆环</a:t>
            </a:r>
            <a:r>
              <a:rPr lang="zh-CN" altLang="en-US" sz="2400" dirty="0"/>
              <a:t>，并称这种队列为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循环队列</a:t>
            </a:r>
            <a:r>
              <a:rPr lang="en-US" altLang="zh-CN" sz="2400" dirty="0"/>
              <a:t>(Circular Queue)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 bwMode="gray">
          <a:xfrm>
            <a:off x="152400" y="2286000"/>
            <a:ext cx="4038600" cy="382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lvl="1">
              <a:defRPr/>
            </a:pPr>
            <a:r>
              <a:rPr lang="zh-CN" altLang="en-US" sz="2000" kern="0" dirty="0"/>
              <a:t>物理上</a:t>
            </a:r>
            <a:r>
              <a:rPr lang="zh-CN" altLang="en-US" sz="2000" b="0" kern="0" dirty="0"/>
              <a:t>是</a:t>
            </a:r>
            <a:r>
              <a:rPr lang="zh-CN" altLang="en-US" sz="2000" b="0" kern="0" dirty="0">
                <a:solidFill>
                  <a:srgbClr val="7030A0"/>
                </a:solidFill>
              </a:rPr>
              <a:t>顺序表</a:t>
            </a:r>
            <a:r>
              <a:rPr lang="zh-CN" altLang="en-US" sz="2000" b="0" kern="0" dirty="0"/>
              <a:t>，</a:t>
            </a:r>
            <a:r>
              <a:rPr lang="zh-CN" altLang="en-US" sz="2000" kern="0" dirty="0"/>
              <a:t>逻辑上</a:t>
            </a:r>
            <a:r>
              <a:rPr lang="zh-CN" altLang="en-US" sz="2000" b="0" kern="0" dirty="0"/>
              <a:t>是</a:t>
            </a:r>
            <a:r>
              <a:rPr lang="zh-CN" altLang="en-US" sz="2000" b="0" kern="0" dirty="0">
                <a:solidFill>
                  <a:srgbClr val="7030A0"/>
                </a:solidFill>
              </a:rPr>
              <a:t>循环顺序表</a:t>
            </a:r>
            <a:r>
              <a:rPr lang="en-US" altLang="zh-CN" sz="2000" b="0" kern="0" dirty="0" smtClean="0"/>
              <a:t>;</a:t>
            </a:r>
          </a:p>
          <a:p>
            <a:pPr lvl="1">
              <a:defRPr/>
            </a:pPr>
            <a:r>
              <a:rPr lang="zh-CN" altLang="en-US" sz="2000" b="0" kern="0" dirty="0" smtClean="0"/>
              <a:t>在循环队列中进行</a:t>
            </a:r>
            <a:r>
              <a:rPr lang="zh-CN" altLang="en-US" sz="2000" kern="0" dirty="0" smtClean="0"/>
              <a:t>出队</a:t>
            </a:r>
            <a:r>
              <a:rPr lang="zh-CN" altLang="en-US" sz="2000" b="0" kern="0" dirty="0" smtClean="0"/>
              <a:t>、</a:t>
            </a:r>
            <a:r>
              <a:rPr lang="zh-CN" altLang="en-US" sz="2000" kern="0" dirty="0" smtClean="0"/>
              <a:t>入队</a:t>
            </a:r>
            <a:r>
              <a:rPr lang="zh-CN" altLang="en-US" sz="2000" b="0" kern="0" dirty="0" smtClean="0"/>
              <a:t>操作时，</a:t>
            </a:r>
            <a:r>
              <a:rPr lang="zh-CN" altLang="en-US" sz="2000" b="0" u="sng" kern="0" dirty="0" smtClean="0"/>
              <a:t>队首、队尾指针仍要加</a:t>
            </a:r>
            <a:r>
              <a:rPr lang="en-US" altLang="zh-CN" sz="2000" b="0" u="sng" kern="0" dirty="0" smtClean="0"/>
              <a:t>1</a:t>
            </a:r>
            <a:r>
              <a:rPr lang="zh-CN" altLang="en-US" sz="2000" b="0" u="sng" kern="0" dirty="0" smtClean="0"/>
              <a:t>，朝前移动</a:t>
            </a:r>
            <a:r>
              <a:rPr lang="en-US" altLang="zh-CN" sz="2000" b="0" u="sng" kern="0" dirty="0" smtClean="0"/>
              <a:t>;</a:t>
            </a:r>
            <a:endParaRPr lang="en-US" altLang="zh-CN" sz="2000" b="0" kern="0" dirty="0" smtClean="0"/>
          </a:p>
          <a:p>
            <a:pPr lvl="1">
              <a:defRPr/>
            </a:pPr>
            <a:r>
              <a:rPr lang="zh-CN" altLang="en-US" sz="2000" b="0" kern="0" dirty="0" smtClean="0"/>
              <a:t>只不过</a:t>
            </a:r>
            <a:r>
              <a:rPr lang="zh-CN" altLang="en-US" sz="2000" b="0" i="1" kern="0" dirty="0" smtClean="0"/>
              <a:t>当队首、队尾指针指向</a:t>
            </a:r>
            <a:r>
              <a:rPr lang="zh-CN" altLang="en-US" sz="2000" b="0" i="1" kern="0" dirty="0"/>
              <a:t>数组</a:t>
            </a:r>
            <a:r>
              <a:rPr lang="zh-CN" altLang="en-US" sz="2000" b="0" i="1" kern="0" dirty="0" smtClean="0"/>
              <a:t>上界</a:t>
            </a:r>
            <a:r>
              <a:rPr lang="en-US" altLang="zh-CN" sz="2000" b="0" kern="0" dirty="0" smtClean="0"/>
              <a:t>(</a:t>
            </a:r>
            <a:r>
              <a:rPr lang="en-US" altLang="zh-CN" sz="2000" b="0" i="1" kern="0" dirty="0" smtClean="0"/>
              <a:t>MAX_SIZE-</a:t>
            </a:r>
            <a:r>
              <a:rPr lang="en-US" altLang="zh-CN" sz="2000" b="0" kern="0" dirty="0" smtClean="0"/>
              <a:t>1)</a:t>
            </a:r>
            <a:r>
              <a:rPr lang="zh-CN" altLang="en-US" sz="2000" b="0" kern="0" dirty="0" smtClean="0"/>
              <a:t>时，其加</a:t>
            </a:r>
            <a:r>
              <a:rPr lang="en-US" altLang="zh-CN" sz="2000" b="0" kern="0" dirty="0" smtClean="0"/>
              <a:t>1</a:t>
            </a:r>
            <a:r>
              <a:rPr lang="zh-CN" altLang="en-US" sz="2000" b="0" kern="0" dirty="0" smtClean="0"/>
              <a:t>操作的结果是</a:t>
            </a:r>
            <a:r>
              <a:rPr lang="en-US" altLang="zh-CN" sz="2000" b="0" kern="0" dirty="0" smtClean="0"/>
              <a:t>:</a:t>
            </a:r>
            <a:r>
              <a:rPr lang="zh-CN" altLang="en-US" sz="2000" b="0" kern="0" dirty="0" smtClean="0"/>
              <a:t>指向数组的下界</a:t>
            </a:r>
            <a:r>
              <a:rPr lang="en-US" altLang="zh-CN" sz="2000" b="0" kern="0" dirty="0" smtClean="0"/>
              <a:t>0;</a:t>
            </a:r>
          </a:p>
          <a:p>
            <a:pPr lvl="1">
              <a:defRPr/>
            </a:pPr>
            <a:endParaRPr lang="zh-CN" altLang="en-US" sz="2000" b="0" kern="0" dirty="0" smtClean="0"/>
          </a:p>
          <a:p>
            <a:pPr>
              <a:defRPr/>
            </a:pPr>
            <a:endParaRPr lang="zh-CN" altLang="en-US" sz="2000" b="0" kern="0" dirty="0"/>
          </a:p>
        </p:txBody>
      </p:sp>
      <p:pic>
        <p:nvPicPr>
          <p:cNvPr id="17413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9900" y="2743200"/>
            <a:ext cx="4468812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95400" y="1676400"/>
            <a:ext cx="7239000" cy="1371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843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2.1.2. </a:t>
            </a:r>
            <a:r>
              <a:rPr lang="zh-CN" altLang="en-US" smtClean="0"/>
              <a:t>循环队列（续</a:t>
            </a:r>
            <a:r>
              <a:rPr lang="en-US" altLang="zh-CN" smtClean="0"/>
              <a:t>1/3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zh-CN" altLang="en-US" sz="2600" dirty="0" smtClean="0"/>
              <a:t>循环</a:t>
            </a:r>
            <a:r>
              <a:rPr lang="zh-CN" altLang="en-US" sz="2600" dirty="0"/>
              <a:t>意义下的加</a:t>
            </a:r>
            <a:r>
              <a:rPr lang="en-US" altLang="zh-CN" sz="2600" dirty="0"/>
              <a:t>1</a:t>
            </a:r>
            <a:r>
              <a:rPr lang="zh-CN" altLang="en-US" sz="2600" dirty="0"/>
              <a:t>操作可以描述为：</a:t>
            </a:r>
          </a:p>
          <a:p>
            <a:pPr marL="914400" lvl="2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if (i+1==</a:t>
            </a:r>
            <a:r>
              <a:rPr lang="en-US" altLang="zh-CN" sz="2200" dirty="0" smtClean="0"/>
              <a:t>MAX_SIZE</a:t>
            </a:r>
            <a:r>
              <a:rPr lang="en-US" altLang="zh-CN" sz="2200" dirty="0"/>
              <a:t>)   </a:t>
            </a:r>
            <a:r>
              <a:rPr lang="en-US" altLang="zh-CN" sz="2200" dirty="0" smtClean="0"/>
              <a:t>   </a:t>
            </a:r>
            <a:r>
              <a:rPr lang="en-US" altLang="zh-CN" sz="2200" dirty="0" err="1" smtClean="0"/>
              <a:t>i</a:t>
            </a:r>
            <a:r>
              <a:rPr lang="en-US" altLang="zh-CN" sz="2200" dirty="0" smtClean="0"/>
              <a:t>=0 ;</a:t>
            </a:r>
            <a:endParaRPr lang="en-US" altLang="zh-CN" sz="2200" dirty="0"/>
          </a:p>
          <a:p>
            <a:pPr marL="914400" lvl="2" indent="0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200" dirty="0"/>
              <a:t>else     </a:t>
            </a:r>
            <a:r>
              <a:rPr lang="en-US" altLang="zh-CN" sz="2200" dirty="0" err="1"/>
              <a:t>i</a:t>
            </a:r>
            <a:r>
              <a:rPr lang="en-US" altLang="zh-CN" sz="2200" dirty="0"/>
              <a:t>++ ;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200" dirty="0"/>
              <a:t>其中：</a:t>
            </a:r>
            <a:r>
              <a:rPr lang="en-US" altLang="zh-CN" sz="2200" dirty="0" err="1"/>
              <a:t>i</a:t>
            </a:r>
            <a:r>
              <a:rPr lang="en-US" altLang="zh-CN" sz="2200" dirty="0"/>
              <a:t> </a:t>
            </a:r>
            <a:r>
              <a:rPr lang="zh-CN" altLang="en-US" sz="2200" dirty="0"/>
              <a:t>代表 </a:t>
            </a:r>
            <a:r>
              <a:rPr lang="zh-CN" altLang="en-US" sz="2200" u="sng" dirty="0"/>
              <a:t>队首指针</a:t>
            </a:r>
            <a:r>
              <a:rPr lang="en-US" altLang="zh-CN" sz="2200" u="sng" dirty="0"/>
              <a:t>(</a:t>
            </a:r>
            <a:r>
              <a:rPr lang="en-US" altLang="zh-CN" sz="2200" i="1" u="sng" dirty="0"/>
              <a:t>front</a:t>
            </a:r>
            <a:r>
              <a:rPr lang="en-US" altLang="zh-CN" sz="2200" u="sng" dirty="0"/>
              <a:t>)</a:t>
            </a:r>
            <a:r>
              <a:rPr lang="en-US" altLang="zh-CN" sz="2200" dirty="0"/>
              <a:t> </a:t>
            </a:r>
            <a:r>
              <a:rPr lang="zh-CN" altLang="en-US" sz="2200" dirty="0"/>
              <a:t>或 </a:t>
            </a:r>
            <a:r>
              <a:rPr lang="zh-CN" altLang="en-US" sz="2200" u="sng" dirty="0"/>
              <a:t>队尾指针</a:t>
            </a:r>
            <a:r>
              <a:rPr lang="en-US" altLang="zh-CN" sz="2200" u="sng" dirty="0"/>
              <a:t>(</a:t>
            </a:r>
            <a:r>
              <a:rPr lang="en-US" altLang="zh-CN" sz="2200" i="1" u="sng" dirty="0"/>
              <a:t>rear</a:t>
            </a:r>
            <a:r>
              <a:rPr lang="en-US" altLang="zh-CN" sz="2200" u="sng" dirty="0" smtClean="0"/>
              <a:t>)</a:t>
            </a:r>
            <a:endParaRPr lang="en-US" altLang="zh-CN" dirty="0" smtClean="0"/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/>
              <a:t>用</a:t>
            </a:r>
            <a:r>
              <a:rPr lang="zh-CN" altLang="en-US" sz="2400" dirty="0"/>
              <a:t>模运算可简化为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= (</a:t>
            </a:r>
            <a:r>
              <a:rPr lang="en-US" altLang="zh-CN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i+1)%</a:t>
            </a:r>
            <a:r>
              <a:rPr lang="en-US" altLang="zh-CN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MAX_SIZE 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  <a:defRPr/>
            </a:pPr>
            <a:r>
              <a:rPr lang="zh-CN" altLang="en-US" sz="2400" dirty="0" smtClean="0"/>
              <a:t>显然</a:t>
            </a:r>
            <a:r>
              <a:rPr lang="zh-CN" altLang="en-US" sz="2400" dirty="0"/>
              <a:t>，为循环队列所分配的空间可以被充分利用，</a:t>
            </a:r>
            <a:r>
              <a:rPr lang="zh-CN" altLang="en-US" sz="2400" i="1" dirty="0">
                <a:solidFill>
                  <a:schemeClr val="accent6"/>
                </a:solidFill>
              </a:rPr>
              <a:t>除非向量空间真的被队列元素全部占用</a:t>
            </a:r>
            <a:r>
              <a:rPr lang="zh-CN" altLang="en-US" sz="2400" dirty="0"/>
              <a:t>，否则不会上溢</a:t>
            </a:r>
            <a:r>
              <a:rPr lang="zh-CN" altLang="en-US" sz="2400" dirty="0" smtClean="0"/>
              <a:t>。因此</a:t>
            </a:r>
            <a:r>
              <a:rPr lang="zh-CN" altLang="en-US" sz="2400" dirty="0"/>
              <a:t>，</a:t>
            </a:r>
            <a:r>
              <a:rPr lang="zh-CN" altLang="en-US" sz="2400" u="sng" dirty="0">
                <a:solidFill>
                  <a:srgbClr val="FF0000"/>
                </a:solidFill>
              </a:rPr>
              <a:t>真正实用</a:t>
            </a:r>
            <a:r>
              <a:rPr lang="zh-CN" altLang="en-US" sz="1400" u="sng" dirty="0"/>
              <a:t>的</a:t>
            </a:r>
            <a:r>
              <a:rPr lang="zh-CN" altLang="en-US" sz="2400" u="sng" dirty="0"/>
              <a:t>顺序队列</a:t>
            </a:r>
            <a:r>
              <a:rPr lang="zh-CN" altLang="en-US" sz="2400" u="sng" dirty="0" smtClean="0"/>
              <a:t>是</a:t>
            </a:r>
            <a:r>
              <a:rPr lang="en-US" altLang="zh-CN" sz="2400" u="sng" dirty="0" smtClean="0"/>
              <a:t>: </a:t>
            </a:r>
            <a:r>
              <a:rPr lang="zh-CN" altLang="en-US" sz="2400" b="1" u="sng" dirty="0" smtClean="0"/>
              <a:t>循环</a:t>
            </a:r>
            <a:r>
              <a:rPr lang="zh-CN" altLang="en-US" sz="2400" b="1" u="sng" dirty="0"/>
              <a:t>队列</a:t>
            </a:r>
            <a:r>
              <a:rPr lang="zh-CN" altLang="en-US" sz="2400" dirty="0" smtClean="0"/>
              <a:t>。</a:t>
            </a:r>
            <a:endParaRPr lang="zh-CN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2.1.2. </a:t>
            </a:r>
            <a:r>
              <a:rPr lang="zh-CN" altLang="en-US" smtClean="0"/>
              <a:t>循环队列（续</a:t>
            </a:r>
            <a:r>
              <a:rPr lang="en-US" altLang="zh-CN" smtClean="0"/>
              <a:t>2/3</a:t>
            </a:r>
            <a:r>
              <a:rPr lang="zh-CN" altLang="en-US" smtClean="0"/>
              <a:t>）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smtClean="0"/>
              <a:t>【</a:t>
            </a:r>
            <a:r>
              <a:rPr lang="zh-CN" altLang="en-US" sz="2000" b="1" smtClean="0"/>
              <a:t>例</a:t>
            </a:r>
            <a:r>
              <a:rPr lang="en-US" altLang="zh-CN" sz="2000" b="1" smtClean="0"/>
              <a:t>】</a:t>
            </a:r>
            <a:r>
              <a:rPr lang="zh-CN" altLang="en-US" sz="2000" smtClean="0"/>
              <a:t>设有循环队列</a:t>
            </a:r>
            <a:r>
              <a:rPr lang="en-US" altLang="zh-CN" sz="2000" smtClean="0"/>
              <a:t>QU[0</a:t>
            </a:r>
            <a:r>
              <a:rPr lang="zh-CN" altLang="en-US" sz="2000" smtClean="0"/>
              <a:t>，</a:t>
            </a:r>
            <a:r>
              <a:rPr lang="en-US" altLang="zh-CN" sz="2000" smtClean="0"/>
              <a:t>5]</a:t>
            </a:r>
            <a:r>
              <a:rPr lang="zh-CN" altLang="en-US" sz="2000" smtClean="0"/>
              <a:t>，其初始状态是</a:t>
            </a:r>
            <a:r>
              <a:rPr lang="en-US" altLang="zh-CN" sz="2000" smtClean="0"/>
              <a:t>front=rear=0</a:t>
            </a:r>
            <a:r>
              <a:rPr lang="zh-CN" altLang="en-US" sz="2000" smtClean="0"/>
              <a:t>，各种操作后队列的头、尾指针的状态变化情况如图所示。 </a:t>
            </a:r>
          </a:p>
        </p:txBody>
      </p:sp>
      <p:grpSp>
        <p:nvGrpSpPr>
          <p:cNvPr id="19460" name="Group 3"/>
          <p:cNvGrpSpPr>
            <a:grpSpLocks/>
          </p:cNvGrpSpPr>
          <p:nvPr/>
        </p:nvGrpSpPr>
        <p:grpSpPr bwMode="auto">
          <a:xfrm>
            <a:off x="1406525" y="1828800"/>
            <a:ext cx="6137275" cy="1960563"/>
            <a:chOff x="113" y="2412"/>
            <a:chExt cx="5520" cy="1835"/>
          </a:xfrm>
        </p:grpSpPr>
        <p:grpSp>
          <p:nvGrpSpPr>
            <p:cNvPr id="19556" name="Group 4"/>
            <p:cNvGrpSpPr>
              <a:grpSpLocks/>
            </p:cNvGrpSpPr>
            <p:nvPr/>
          </p:nvGrpSpPr>
          <p:grpSpPr bwMode="auto">
            <a:xfrm>
              <a:off x="113" y="2412"/>
              <a:ext cx="1593" cy="1835"/>
              <a:chOff x="198" y="2341"/>
              <a:chExt cx="1593" cy="1835"/>
            </a:xfrm>
          </p:grpSpPr>
          <p:grpSp>
            <p:nvGrpSpPr>
              <p:cNvPr id="19617" name="Group 5"/>
              <p:cNvGrpSpPr>
                <a:grpSpLocks/>
              </p:cNvGrpSpPr>
              <p:nvPr/>
            </p:nvGrpSpPr>
            <p:grpSpPr bwMode="auto">
              <a:xfrm>
                <a:off x="521" y="2679"/>
                <a:ext cx="1270" cy="1225"/>
                <a:chOff x="3107" y="2840"/>
                <a:chExt cx="1270" cy="1225"/>
              </a:xfrm>
            </p:grpSpPr>
            <p:grpSp>
              <p:nvGrpSpPr>
                <p:cNvPr id="19627" name="Group 6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9634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9635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9636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637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38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39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40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41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42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9628" name="Rectangle 16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9629" name="Rectangle 17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9630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9631" name="Rectangle 19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9632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9633" name="Rectangle 21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19618" name="Rectangle 22"/>
              <p:cNvSpPr>
                <a:spLocks noChangeArrowheads="1"/>
              </p:cNvSpPr>
              <p:nvPr/>
            </p:nvSpPr>
            <p:spPr bwMode="auto">
              <a:xfrm>
                <a:off x="703" y="3949"/>
                <a:ext cx="86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  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空队列</a:t>
                </a:r>
              </a:p>
            </p:txBody>
          </p:sp>
          <p:grpSp>
            <p:nvGrpSpPr>
              <p:cNvPr id="19619" name="Group 23"/>
              <p:cNvGrpSpPr>
                <a:grpSpLocks/>
              </p:cNvGrpSpPr>
              <p:nvPr/>
            </p:nvGrpSpPr>
            <p:grpSpPr bwMode="auto">
              <a:xfrm>
                <a:off x="198" y="2519"/>
                <a:ext cx="454" cy="408"/>
                <a:chOff x="198" y="2408"/>
                <a:chExt cx="454" cy="408"/>
              </a:xfrm>
            </p:grpSpPr>
            <p:sp>
              <p:nvSpPr>
                <p:cNvPr id="19624" name="Rectangle 24"/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19625" name="Line 25"/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626" name="Line 26"/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620" name="Group 27"/>
              <p:cNvGrpSpPr>
                <a:grpSpLocks/>
              </p:cNvGrpSpPr>
              <p:nvPr/>
            </p:nvGrpSpPr>
            <p:grpSpPr bwMode="auto">
              <a:xfrm>
                <a:off x="852" y="2341"/>
                <a:ext cx="363" cy="408"/>
                <a:chOff x="852" y="2230"/>
                <a:chExt cx="363" cy="408"/>
              </a:xfrm>
            </p:grpSpPr>
            <p:sp>
              <p:nvSpPr>
                <p:cNvPr id="19621" name="Rectangle 28"/>
                <p:cNvSpPr>
                  <a:spLocks noChangeArrowheads="1"/>
                </p:cNvSpPr>
                <p:nvPr/>
              </p:nvSpPr>
              <p:spPr bwMode="auto">
                <a:xfrm>
                  <a:off x="852" y="2230"/>
                  <a:ext cx="363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19622" name="Line 29"/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623" name="Line 30"/>
                <p:cNvSpPr>
                  <a:spLocks noChangeShapeType="1"/>
                </p:cNvSpPr>
                <p:nvPr/>
              </p:nvSpPr>
              <p:spPr bwMode="auto">
                <a:xfrm>
                  <a:off x="852" y="2457"/>
                  <a:ext cx="0" cy="18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557" name="Group 31"/>
            <p:cNvGrpSpPr>
              <a:grpSpLocks/>
            </p:cNvGrpSpPr>
            <p:nvPr/>
          </p:nvGrpSpPr>
          <p:grpSpPr bwMode="auto">
            <a:xfrm>
              <a:off x="1861" y="2570"/>
              <a:ext cx="1593" cy="1657"/>
              <a:chOff x="1837" y="2570"/>
              <a:chExt cx="1593" cy="1657"/>
            </a:xfrm>
          </p:grpSpPr>
          <p:grpSp>
            <p:nvGrpSpPr>
              <p:cNvPr id="19587" name="Group 32"/>
              <p:cNvGrpSpPr>
                <a:grpSpLocks/>
              </p:cNvGrpSpPr>
              <p:nvPr/>
            </p:nvGrpSpPr>
            <p:grpSpPr bwMode="auto">
              <a:xfrm>
                <a:off x="2160" y="2730"/>
                <a:ext cx="1270" cy="1225"/>
                <a:chOff x="3107" y="2840"/>
                <a:chExt cx="1270" cy="1225"/>
              </a:xfrm>
            </p:grpSpPr>
            <p:grpSp>
              <p:nvGrpSpPr>
                <p:cNvPr id="19601" name="Group 33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9608" name="Oval 34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9609" name="Group 35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9610" name="Oval 3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611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12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13" name="Line 39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14" name="Line 4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15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616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9602" name="Rectangle 43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9603" name="Rectangle 44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9604" name="Rectangle 45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9605" name="Rectangle 46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9606" name="Rectangle 47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9607" name="Rectangle 48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19588" name="Rectangle 49"/>
              <p:cNvSpPr>
                <a:spLocks noChangeArrowheads="1"/>
              </p:cNvSpPr>
              <p:nvPr/>
            </p:nvSpPr>
            <p:spPr bwMode="auto">
              <a:xfrm>
                <a:off x="2251" y="4000"/>
                <a:ext cx="113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(b)  d, e, b, g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队</a:t>
                </a:r>
              </a:p>
            </p:txBody>
          </p:sp>
          <p:grpSp>
            <p:nvGrpSpPr>
              <p:cNvPr id="19589" name="Group 50"/>
              <p:cNvGrpSpPr>
                <a:grpSpLocks/>
              </p:cNvGrpSpPr>
              <p:nvPr/>
            </p:nvGrpSpPr>
            <p:grpSpPr bwMode="auto">
              <a:xfrm>
                <a:off x="1837" y="2570"/>
                <a:ext cx="454" cy="408"/>
                <a:chOff x="198" y="2408"/>
                <a:chExt cx="454" cy="408"/>
              </a:xfrm>
            </p:grpSpPr>
            <p:sp>
              <p:nvSpPr>
                <p:cNvPr id="19598" name="Rectangle 51"/>
                <p:cNvSpPr>
                  <a:spLocks noChangeArrowheads="1"/>
                </p:cNvSpPr>
                <p:nvPr/>
              </p:nvSpPr>
              <p:spPr bwMode="auto">
                <a:xfrm>
                  <a:off x="198" y="2408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19599" name="Line 52"/>
                <p:cNvSpPr>
                  <a:spLocks noChangeShapeType="1"/>
                </p:cNvSpPr>
                <p:nvPr/>
              </p:nvSpPr>
              <p:spPr bwMode="auto">
                <a:xfrm>
                  <a:off x="212" y="2606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600" name="Line 53"/>
                <p:cNvSpPr>
                  <a:spLocks noChangeShapeType="1"/>
                </p:cNvSpPr>
                <p:nvPr/>
              </p:nvSpPr>
              <p:spPr bwMode="auto">
                <a:xfrm>
                  <a:off x="615" y="2606"/>
                  <a:ext cx="37" cy="21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590" name="Rectangle 54"/>
              <p:cNvSpPr>
                <a:spLocks noChangeArrowheads="1"/>
              </p:cNvSpPr>
              <p:nvPr/>
            </p:nvSpPr>
            <p:spPr bwMode="auto">
              <a:xfrm>
                <a:off x="2387" y="284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</a:t>
                </a:r>
              </a:p>
            </p:txBody>
          </p:sp>
          <p:sp>
            <p:nvSpPr>
              <p:cNvPr id="19591" name="Rectangle 55"/>
              <p:cNvSpPr>
                <a:spLocks noChangeArrowheads="1"/>
              </p:cNvSpPr>
              <p:nvPr/>
            </p:nvSpPr>
            <p:spPr bwMode="auto">
              <a:xfrm>
                <a:off x="2931" y="2866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</a:t>
                </a:r>
              </a:p>
            </p:txBody>
          </p:sp>
          <p:sp>
            <p:nvSpPr>
              <p:cNvPr id="19592" name="Rectangle 56"/>
              <p:cNvSpPr>
                <a:spLocks noChangeArrowheads="1"/>
              </p:cNvSpPr>
              <p:nvPr/>
            </p:nvSpPr>
            <p:spPr bwMode="auto">
              <a:xfrm>
                <a:off x="3158" y="3274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9593" name="Rectangle 57"/>
              <p:cNvSpPr>
                <a:spLocks noChangeArrowheads="1"/>
              </p:cNvSpPr>
              <p:nvPr/>
            </p:nvSpPr>
            <p:spPr bwMode="auto">
              <a:xfrm>
                <a:off x="2886" y="363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grpSp>
            <p:nvGrpSpPr>
              <p:cNvPr id="19594" name="Group 58"/>
              <p:cNvGrpSpPr>
                <a:grpSpLocks/>
              </p:cNvGrpSpPr>
              <p:nvPr/>
            </p:nvGrpSpPr>
            <p:grpSpPr bwMode="auto">
              <a:xfrm>
                <a:off x="1881" y="3664"/>
                <a:ext cx="500" cy="230"/>
                <a:chOff x="1881" y="3664"/>
                <a:chExt cx="500" cy="230"/>
              </a:xfrm>
            </p:grpSpPr>
            <p:sp>
              <p:nvSpPr>
                <p:cNvPr id="19595" name="Rectangle 59"/>
                <p:cNvSpPr>
                  <a:spLocks noChangeArrowheads="1"/>
                </p:cNvSpPr>
                <p:nvPr/>
              </p:nvSpPr>
              <p:spPr bwMode="auto">
                <a:xfrm>
                  <a:off x="1947" y="3664"/>
                  <a:ext cx="316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19596" name="Line 60"/>
                <p:cNvSpPr>
                  <a:spLocks noChangeShapeType="1"/>
                </p:cNvSpPr>
                <p:nvPr/>
              </p:nvSpPr>
              <p:spPr bwMode="auto">
                <a:xfrm>
                  <a:off x="1881" y="3894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9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290" y="3801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558" name="Group 62"/>
            <p:cNvGrpSpPr>
              <a:grpSpLocks/>
            </p:cNvGrpSpPr>
            <p:nvPr/>
          </p:nvGrpSpPr>
          <p:grpSpPr bwMode="auto">
            <a:xfrm>
              <a:off x="3621" y="2738"/>
              <a:ext cx="2012" cy="1497"/>
              <a:chOff x="3613" y="2730"/>
              <a:chExt cx="2012" cy="1497"/>
            </a:xfrm>
          </p:grpSpPr>
          <p:grpSp>
            <p:nvGrpSpPr>
              <p:cNvPr id="19559" name="Group 63"/>
              <p:cNvGrpSpPr>
                <a:grpSpLocks/>
              </p:cNvGrpSpPr>
              <p:nvPr/>
            </p:nvGrpSpPr>
            <p:grpSpPr bwMode="auto">
              <a:xfrm>
                <a:off x="3923" y="2730"/>
                <a:ext cx="1270" cy="1225"/>
                <a:chOff x="3107" y="2840"/>
                <a:chExt cx="1270" cy="1225"/>
              </a:xfrm>
            </p:grpSpPr>
            <p:grpSp>
              <p:nvGrpSpPr>
                <p:cNvPr id="19571" name="Group 64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9578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9579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9580" name="Oval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581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82" name="Line 6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83" name="Line 70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84" name="Line 71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85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86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9572" name="Rectangle 74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9573" name="Rectangle 75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9574" name="Rectangle 76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9575" name="Rectangle 77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9576" name="Rectangle 78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9577" name="Rectangle 79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19560" name="Rectangle 80"/>
              <p:cNvSpPr>
                <a:spLocks noChangeArrowheads="1"/>
              </p:cNvSpPr>
              <p:nvPr/>
            </p:nvSpPr>
            <p:spPr bwMode="auto">
              <a:xfrm>
                <a:off x="4150" y="4000"/>
                <a:ext cx="99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(c)   d, e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19561" name="Rectangle 81"/>
              <p:cNvSpPr>
                <a:spLocks noChangeArrowheads="1"/>
              </p:cNvSpPr>
              <p:nvPr/>
            </p:nvSpPr>
            <p:spPr bwMode="auto">
              <a:xfrm>
                <a:off x="4921" y="3274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9562" name="Rectangle 82"/>
              <p:cNvSpPr>
                <a:spLocks noChangeArrowheads="1"/>
              </p:cNvSpPr>
              <p:nvPr/>
            </p:nvSpPr>
            <p:spPr bwMode="auto">
              <a:xfrm>
                <a:off x="4649" y="363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grpSp>
            <p:nvGrpSpPr>
              <p:cNvPr id="19563" name="Group 83"/>
              <p:cNvGrpSpPr>
                <a:grpSpLocks/>
              </p:cNvGrpSpPr>
              <p:nvPr/>
            </p:nvGrpSpPr>
            <p:grpSpPr bwMode="auto">
              <a:xfrm>
                <a:off x="5171" y="2859"/>
                <a:ext cx="454" cy="301"/>
                <a:chOff x="5161" y="2886"/>
                <a:chExt cx="454" cy="301"/>
              </a:xfrm>
            </p:grpSpPr>
            <p:sp>
              <p:nvSpPr>
                <p:cNvPr id="19568" name="Rectangle 84"/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19569" name="Line 85"/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70" name="Line 86"/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64" name="Group 87"/>
              <p:cNvGrpSpPr>
                <a:grpSpLocks/>
              </p:cNvGrpSpPr>
              <p:nvPr/>
            </p:nvGrpSpPr>
            <p:grpSpPr bwMode="auto">
              <a:xfrm>
                <a:off x="3613" y="3667"/>
                <a:ext cx="514" cy="231"/>
                <a:chOff x="3613" y="3667"/>
                <a:chExt cx="514" cy="231"/>
              </a:xfrm>
            </p:grpSpPr>
            <p:sp>
              <p:nvSpPr>
                <p:cNvPr id="19565" name="Rectangle 88"/>
                <p:cNvSpPr>
                  <a:spLocks noChangeArrowheads="1"/>
                </p:cNvSpPr>
                <p:nvPr/>
              </p:nvSpPr>
              <p:spPr bwMode="auto">
                <a:xfrm>
                  <a:off x="3671" y="3667"/>
                  <a:ext cx="316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19566" name="Line 89"/>
                <p:cNvSpPr>
                  <a:spLocks noChangeShapeType="1"/>
                </p:cNvSpPr>
                <p:nvPr/>
              </p:nvSpPr>
              <p:spPr bwMode="auto">
                <a:xfrm>
                  <a:off x="3613" y="3897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67" name="Line 90"/>
                <p:cNvSpPr>
                  <a:spLocks noChangeShapeType="1"/>
                </p:cNvSpPr>
                <p:nvPr/>
              </p:nvSpPr>
              <p:spPr bwMode="auto">
                <a:xfrm flipV="1">
                  <a:off x="4014" y="3785"/>
                  <a:ext cx="113" cy="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19461" name="Group 3"/>
          <p:cNvGrpSpPr>
            <a:grpSpLocks/>
          </p:cNvGrpSpPr>
          <p:nvPr/>
        </p:nvGrpSpPr>
        <p:grpSpPr bwMode="auto">
          <a:xfrm>
            <a:off x="1787525" y="4419600"/>
            <a:ext cx="5715000" cy="1905000"/>
            <a:chOff x="249" y="118"/>
            <a:chExt cx="5270" cy="1719"/>
          </a:xfrm>
        </p:grpSpPr>
        <p:grpSp>
          <p:nvGrpSpPr>
            <p:cNvPr id="19462" name="Group 4"/>
            <p:cNvGrpSpPr>
              <a:grpSpLocks/>
            </p:cNvGrpSpPr>
            <p:nvPr/>
          </p:nvGrpSpPr>
          <p:grpSpPr bwMode="auto">
            <a:xfrm>
              <a:off x="249" y="118"/>
              <a:ext cx="1702" cy="1682"/>
              <a:chOff x="249" y="118"/>
              <a:chExt cx="1702" cy="1682"/>
            </a:xfrm>
          </p:grpSpPr>
          <p:grpSp>
            <p:nvGrpSpPr>
              <p:cNvPr id="19525" name="Group 5"/>
              <p:cNvGrpSpPr>
                <a:grpSpLocks/>
              </p:cNvGrpSpPr>
              <p:nvPr/>
            </p:nvGrpSpPr>
            <p:grpSpPr bwMode="auto">
              <a:xfrm>
                <a:off x="249" y="295"/>
                <a:ext cx="1270" cy="1225"/>
                <a:chOff x="3107" y="2840"/>
                <a:chExt cx="1270" cy="1225"/>
              </a:xfrm>
            </p:grpSpPr>
            <p:grpSp>
              <p:nvGrpSpPr>
                <p:cNvPr id="19540" name="Group 6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9547" name="Oval 7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9548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9549" name="Oval 9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550" name="Line 1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51" name="Line 1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52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53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54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55" name="Line 1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9541" name="Rectangle 16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9542" name="Rectangle 17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9543" name="Rectangle 18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9544" name="Rectangle 19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9545" name="Rectangle 20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9546" name="Rectangle 21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19526" name="Rectangle 22"/>
              <p:cNvSpPr>
                <a:spLocks noChangeArrowheads="1"/>
              </p:cNvSpPr>
              <p:nvPr/>
            </p:nvSpPr>
            <p:spPr bwMode="auto">
              <a:xfrm>
                <a:off x="412" y="1573"/>
                <a:ext cx="10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(d)   i, j, k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队</a:t>
                </a:r>
              </a:p>
            </p:txBody>
          </p:sp>
          <p:sp>
            <p:nvSpPr>
              <p:cNvPr id="19527" name="Rectangle 23"/>
              <p:cNvSpPr>
                <a:spLocks noChangeArrowheads="1"/>
              </p:cNvSpPr>
              <p:nvPr/>
            </p:nvSpPr>
            <p:spPr bwMode="auto">
              <a:xfrm>
                <a:off x="1247" y="839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</a:p>
            </p:txBody>
          </p:sp>
          <p:sp>
            <p:nvSpPr>
              <p:cNvPr id="19528" name="Rectangle 24"/>
              <p:cNvSpPr>
                <a:spLocks noChangeArrowheads="1"/>
              </p:cNvSpPr>
              <p:nvPr/>
            </p:nvSpPr>
            <p:spPr bwMode="auto">
              <a:xfrm>
                <a:off x="975" y="1202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g</a:t>
                </a:r>
              </a:p>
            </p:txBody>
          </p:sp>
          <p:grpSp>
            <p:nvGrpSpPr>
              <p:cNvPr id="19529" name="Group 25"/>
              <p:cNvGrpSpPr>
                <a:grpSpLocks/>
              </p:cNvGrpSpPr>
              <p:nvPr/>
            </p:nvGrpSpPr>
            <p:grpSpPr bwMode="auto">
              <a:xfrm>
                <a:off x="1497" y="424"/>
                <a:ext cx="454" cy="301"/>
                <a:chOff x="5161" y="2886"/>
                <a:chExt cx="454" cy="301"/>
              </a:xfrm>
            </p:grpSpPr>
            <p:sp>
              <p:nvSpPr>
                <p:cNvPr id="19537" name="Rectangle 26"/>
                <p:cNvSpPr>
                  <a:spLocks noChangeArrowheads="1"/>
                </p:cNvSpPr>
                <p:nvPr/>
              </p:nvSpPr>
              <p:spPr bwMode="auto">
                <a:xfrm>
                  <a:off x="5193" y="2886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19538" name="Line 27"/>
                <p:cNvSpPr>
                  <a:spLocks noChangeShapeType="1"/>
                </p:cNvSpPr>
                <p:nvPr/>
              </p:nvSpPr>
              <p:spPr bwMode="auto">
                <a:xfrm>
                  <a:off x="5207" y="3092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39" name="Line 28"/>
                <p:cNvSpPr>
                  <a:spLocks noChangeShapeType="1"/>
                </p:cNvSpPr>
                <p:nvPr/>
              </p:nvSpPr>
              <p:spPr bwMode="auto">
                <a:xfrm flipH="1">
                  <a:off x="5161" y="3097"/>
                  <a:ext cx="46" cy="9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530" name="Rectangle 29"/>
              <p:cNvSpPr>
                <a:spLocks noChangeArrowheads="1"/>
              </p:cNvSpPr>
              <p:nvPr/>
            </p:nvSpPr>
            <p:spPr bwMode="auto">
              <a:xfrm>
                <a:off x="542" y="1218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9531" name="Rectangle 30"/>
              <p:cNvSpPr>
                <a:spLocks noChangeArrowheads="1"/>
              </p:cNvSpPr>
              <p:nvPr/>
            </p:nvSpPr>
            <p:spPr bwMode="auto">
              <a:xfrm>
                <a:off x="294" y="840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19532" name="Rectangle 31"/>
              <p:cNvSpPr>
                <a:spLocks noChangeArrowheads="1"/>
              </p:cNvSpPr>
              <p:nvPr/>
            </p:nvSpPr>
            <p:spPr bwMode="auto">
              <a:xfrm>
                <a:off x="520" y="386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19533" name="Group 32"/>
              <p:cNvGrpSpPr>
                <a:grpSpLocks/>
              </p:cNvGrpSpPr>
              <p:nvPr/>
            </p:nvGrpSpPr>
            <p:grpSpPr bwMode="auto">
              <a:xfrm>
                <a:off x="1292" y="118"/>
                <a:ext cx="499" cy="318"/>
                <a:chOff x="1338" y="118"/>
                <a:chExt cx="499" cy="318"/>
              </a:xfrm>
            </p:grpSpPr>
            <p:sp>
              <p:nvSpPr>
                <p:cNvPr id="19534" name="Rectangle 33"/>
                <p:cNvSpPr>
                  <a:spLocks noChangeArrowheads="1"/>
                </p:cNvSpPr>
                <p:nvPr/>
              </p:nvSpPr>
              <p:spPr bwMode="auto">
                <a:xfrm>
                  <a:off x="1455" y="118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19535" name="Line 34"/>
                <p:cNvSpPr>
                  <a:spLocks noChangeShapeType="1"/>
                </p:cNvSpPr>
                <p:nvPr/>
              </p:nvSpPr>
              <p:spPr bwMode="auto">
                <a:xfrm>
                  <a:off x="1429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36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1338" y="345"/>
                  <a:ext cx="91" cy="9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63" name="Group 36"/>
            <p:cNvGrpSpPr>
              <a:grpSpLocks/>
            </p:cNvGrpSpPr>
            <p:nvPr/>
          </p:nvGrpSpPr>
          <p:grpSpPr bwMode="auto">
            <a:xfrm>
              <a:off x="1824" y="134"/>
              <a:ext cx="1837" cy="1703"/>
              <a:chOff x="1824" y="134"/>
              <a:chExt cx="1837" cy="1703"/>
            </a:xfrm>
          </p:grpSpPr>
          <p:grpSp>
            <p:nvGrpSpPr>
              <p:cNvPr id="19496" name="Group 37"/>
              <p:cNvGrpSpPr>
                <a:grpSpLocks/>
              </p:cNvGrpSpPr>
              <p:nvPr/>
            </p:nvGrpSpPr>
            <p:grpSpPr bwMode="auto">
              <a:xfrm>
                <a:off x="2130" y="332"/>
                <a:ext cx="1270" cy="1225"/>
                <a:chOff x="3107" y="2840"/>
                <a:chExt cx="1270" cy="1225"/>
              </a:xfrm>
            </p:grpSpPr>
            <p:grpSp>
              <p:nvGrpSpPr>
                <p:cNvPr id="19509" name="Group 3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9516" name="Oval 39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9517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9518" name="Oval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519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20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21" name="Line 4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22" name="Line 4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23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524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9510" name="Rectangle 48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9511" name="Rectangle 49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9512" name="Rectangle 50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9513" name="Rectangle 51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9514" name="Rectangle 52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9515" name="Rectangle 53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19497" name="Rectangle 54"/>
              <p:cNvSpPr>
                <a:spLocks noChangeArrowheads="1"/>
              </p:cNvSpPr>
              <p:nvPr/>
            </p:nvSpPr>
            <p:spPr bwMode="auto">
              <a:xfrm>
                <a:off x="2293" y="1610"/>
                <a:ext cx="1042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(e)   b, g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出队</a:t>
                </a:r>
              </a:p>
            </p:txBody>
          </p:sp>
          <p:sp>
            <p:nvSpPr>
              <p:cNvPr id="19498" name="Rectangle 55"/>
              <p:cNvSpPr>
                <a:spLocks noChangeArrowheads="1"/>
              </p:cNvSpPr>
              <p:nvPr/>
            </p:nvSpPr>
            <p:spPr bwMode="auto">
              <a:xfrm>
                <a:off x="2423" y="125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9499" name="Rectangle 56"/>
              <p:cNvSpPr>
                <a:spLocks noChangeArrowheads="1"/>
              </p:cNvSpPr>
              <p:nvPr/>
            </p:nvSpPr>
            <p:spPr bwMode="auto">
              <a:xfrm>
                <a:off x="2175" y="87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19500" name="Rectangle 57"/>
              <p:cNvSpPr>
                <a:spLocks noChangeArrowheads="1"/>
              </p:cNvSpPr>
              <p:nvPr/>
            </p:nvSpPr>
            <p:spPr bwMode="auto">
              <a:xfrm>
                <a:off x="2401" y="423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19501" name="Group 58"/>
              <p:cNvGrpSpPr>
                <a:grpSpLocks/>
              </p:cNvGrpSpPr>
              <p:nvPr/>
            </p:nvGrpSpPr>
            <p:grpSpPr bwMode="auto">
              <a:xfrm>
                <a:off x="3208" y="134"/>
                <a:ext cx="453" cy="364"/>
                <a:chOff x="3152" y="118"/>
                <a:chExt cx="453" cy="364"/>
              </a:xfrm>
            </p:grpSpPr>
            <p:sp>
              <p:nvSpPr>
                <p:cNvPr id="19506" name="Rectangle 59"/>
                <p:cNvSpPr>
                  <a:spLocks noChangeArrowheads="1"/>
                </p:cNvSpPr>
                <p:nvPr/>
              </p:nvSpPr>
              <p:spPr bwMode="auto">
                <a:xfrm>
                  <a:off x="3223" y="118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19507" name="Line 60"/>
                <p:cNvSpPr>
                  <a:spLocks noChangeShapeType="1"/>
                </p:cNvSpPr>
                <p:nvPr/>
              </p:nvSpPr>
              <p:spPr bwMode="auto">
                <a:xfrm>
                  <a:off x="3197" y="34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08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3152" y="345"/>
                  <a:ext cx="46" cy="13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9502" name="Group 62"/>
              <p:cNvGrpSpPr>
                <a:grpSpLocks/>
              </p:cNvGrpSpPr>
              <p:nvPr/>
            </p:nvGrpSpPr>
            <p:grpSpPr bwMode="auto">
              <a:xfrm>
                <a:off x="1824" y="1346"/>
                <a:ext cx="557" cy="226"/>
                <a:chOff x="1869" y="3612"/>
                <a:chExt cx="557" cy="226"/>
              </a:xfrm>
            </p:grpSpPr>
            <p:sp>
              <p:nvSpPr>
                <p:cNvPr id="19503" name="Rectangle 63"/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19504" name="Line 64"/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505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9464" name="Group 66"/>
            <p:cNvGrpSpPr>
              <a:grpSpLocks/>
            </p:cNvGrpSpPr>
            <p:nvPr/>
          </p:nvGrpSpPr>
          <p:grpSpPr bwMode="auto">
            <a:xfrm>
              <a:off x="3626" y="300"/>
              <a:ext cx="1893" cy="1505"/>
              <a:chOff x="3618" y="340"/>
              <a:chExt cx="1893" cy="1505"/>
            </a:xfrm>
          </p:grpSpPr>
          <p:grpSp>
            <p:nvGrpSpPr>
              <p:cNvPr id="19465" name="Group 67"/>
              <p:cNvGrpSpPr>
                <a:grpSpLocks/>
              </p:cNvGrpSpPr>
              <p:nvPr/>
            </p:nvGrpSpPr>
            <p:grpSpPr bwMode="auto">
              <a:xfrm>
                <a:off x="3924" y="340"/>
                <a:ext cx="1270" cy="1225"/>
                <a:chOff x="3107" y="2840"/>
                <a:chExt cx="1270" cy="1225"/>
              </a:xfrm>
            </p:grpSpPr>
            <p:grpSp>
              <p:nvGrpSpPr>
                <p:cNvPr id="19480" name="Group 68"/>
                <p:cNvGrpSpPr>
                  <a:grpSpLocks/>
                </p:cNvGrpSpPr>
                <p:nvPr/>
              </p:nvGrpSpPr>
              <p:grpSpPr bwMode="auto">
                <a:xfrm>
                  <a:off x="3107" y="2840"/>
                  <a:ext cx="1270" cy="1225"/>
                  <a:chOff x="3107" y="2840"/>
                  <a:chExt cx="1270" cy="1225"/>
                </a:xfrm>
              </p:grpSpPr>
              <p:sp>
                <p:nvSpPr>
                  <p:cNvPr id="19487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3547" y="3278"/>
                    <a:ext cx="363" cy="363"/>
                  </a:xfrm>
                  <a:prstGeom prst="ellips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endParaRPr kumimoji="1" lang="zh-CN" altLang="en-US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grpSp>
                <p:nvGrpSpPr>
                  <p:cNvPr id="19488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3107" y="2840"/>
                    <a:ext cx="1270" cy="1225"/>
                    <a:chOff x="3107" y="2840"/>
                    <a:chExt cx="1225" cy="1188"/>
                  </a:xfrm>
                </p:grpSpPr>
                <p:sp>
                  <p:nvSpPr>
                    <p:cNvPr id="19489" name="Oval 7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07" y="2840"/>
                      <a:ext cx="1225" cy="1180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19490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2840"/>
                      <a:ext cx="0" cy="409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1" name="Line 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696" y="3627"/>
                      <a:ext cx="0" cy="40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2" name="Line 7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862" y="3158"/>
                      <a:ext cx="408" cy="181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3" name="Line 7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198" y="3537"/>
                      <a:ext cx="354" cy="173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4" name="Line 7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854" y="3566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19495" name="Line 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52" y="3190"/>
                      <a:ext cx="387" cy="182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19481" name="Rectangle 78"/>
                <p:cNvSpPr>
                  <a:spLocks noChangeArrowheads="1"/>
                </p:cNvSpPr>
                <p:nvPr/>
              </p:nvSpPr>
              <p:spPr bwMode="auto">
                <a:xfrm>
                  <a:off x="3704" y="312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19482" name="Rectangle 79"/>
                <p:cNvSpPr>
                  <a:spLocks noChangeArrowheads="1"/>
                </p:cNvSpPr>
                <p:nvPr/>
              </p:nvSpPr>
              <p:spPr bwMode="auto">
                <a:xfrm>
                  <a:off x="3878" y="3339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19483" name="Rectangle 80"/>
                <p:cNvSpPr>
                  <a:spLocks noChangeArrowheads="1"/>
                </p:cNvSpPr>
                <p:nvPr/>
              </p:nvSpPr>
              <p:spPr bwMode="auto">
                <a:xfrm>
                  <a:off x="3728" y="3622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</a:t>
                  </a:r>
                </a:p>
              </p:txBody>
            </p:sp>
            <p:sp>
              <p:nvSpPr>
                <p:cNvPr id="19484" name="Rectangle 81"/>
                <p:cNvSpPr>
                  <a:spLocks noChangeArrowheads="1"/>
                </p:cNvSpPr>
                <p:nvPr/>
              </p:nvSpPr>
              <p:spPr bwMode="auto">
                <a:xfrm>
                  <a:off x="3477" y="3641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4</a:t>
                  </a:r>
                </a:p>
              </p:txBody>
            </p:sp>
            <p:sp>
              <p:nvSpPr>
                <p:cNvPr id="19485" name="Rectangle 82"/>
                <p:cNvSpPr>
                  <a:spLocks noChangeArrowheads="1"/>
                </p:cNvSpPr>
                <p:nvPr/>
              </p:nvSpPr>
              <p:spPr bwMode="auto">
                <a:xfrm>
                  <a:off x="3334" y="3385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</a:t>
                  </a:r>
                </a:p>
              </p:txBody>
            </p:sp>
            <p:sp>
              <p:nvSpPr>
                <p:cNvPr id="19486" name="Rectangle 83"/>
                <p:cNvSpPr>
                  <a:spLocks noChangeArrowheads="1"/>
                </p:cNvSpPr>
                <p:nvPr/>
              </p:nvSpPr>
              <p:spPr bwMode="auto">
                <a:xfrm>
                  <a:off x="3424" y="3113"/>
                  <a:ext cx="227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</a:p>
              </p:txBody>
            </p:sp>
          </p:grpSp>
          <p:sp>
            <p:nvSpPr>
              <p:cNvPr id="19466" name="Rectangle 84"/>
              <p:cNvSpPr>
                <a:spLocks noChangeArrowheads="1"/>
              </p:cNvSpPr>
              <p:nvPr/>
            </p:nvSpPr>
            <p:spPr bwMode="auto">
              <a:xfrm>
                <a:off x="4014" y="1618"/>
                <a:ext cx="1243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(f)   r, p, </a:t>
                </a:r>
                <a:r>
                  <a:rPr kumimoji="1" lang="en-US" altLang="zh-CN" sz="2000" i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s, t</a:t>
                </a:r>
                <a:r>
                  <a:rPr kumimoji="1" lang="zh-CN" alt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入队</a:t>
                </a:r>
              </a:p>
            </p:txBody>
          </p:sp>
          <p:sp>
            <p:nvSpPr>
              <p:cNvPr id="19467" name="Rectangle 85"/>
              <p:cNvSpPr>
                <a:spLocks noChangeArrowheads="1"/>
              </p:cNvSpPr>
              <p:nvPr/>
            </p:nvSpPr>
            <p:spPr bwMode="auto">
              <a:xfrm>
                <a:off x="4217" y="1263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</a:p>
            </p:txBody>
          </p:sp>
          <p:sp>
            <p:nvSpPr>
              <p:cNvPr id="19468" name="Rectangle 86"/>
              <p:cNvSpPr>
                <a:spLocks noChangeArrowheads="1"/>
              </p:cNvSpPr>
              <p:nvPr/>
            </p:nvSpPr>
            <p:spPr bwMode="auto">
              <a:xfrm>
                <a:off x="3969" y="88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j</a:t>
                </a:r>
              </a:p>
            </p:txBody>
          </p:sp>
          <p:sp>
            <p:nvSpPr>
              <p:cNvPr id="19469" name="Rectangle 87"/>
              <p:cNvSpPr>
                <a:spLocks noChangeArrowheads="1"/>
              </p:cNvSpPr>
              <p:nvPr/>
            </p:nvSpPr>
            <p:spPr bwMode="auto">
              <a:xfrm>
                <a:off x="4195" y="431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k</a:t>
                </a:r>
              </a:p>
            </p:txBody>
          </p:sp>
          <p:grpSp>
            <p:nvGrpSpPr>
              <p:cNvPr id="19470" name="Group 88"/>
              <p:cNvGrpSpPr>
                <a:grpSpLocks/>
              </p:cNvGrpSpPr>
              <p:nvPr/>
            </p:nvGrpSpPr>
            <p:grpSpPr bwMode="auto">
              <a:xfrm>
                <a:off x="3618" y="1354"/>
                <a:ext cx="557" cy="226"/>
                <a:chOff x="1869" y="3612"/>
                <a:chExt cx="557" cy="226"/>
              </a:xfrm>
            </p:grpSpPr>
            <p:sp>
              <p:nvSpPr>
                <p:cNvPr id="19477" name="Rectangle 89"/>
                <p:cNvSpPr>
                  <a:spLocks noChangeArrowheads="1"/>
                </p:cNvSpPr>
                <p:nvPr/>
              </p:nvSpPr>
              <p:spPr bwMode="auto">
                <a:xfrm>
                  <a:off x="1869" y="3612"/>
                  <a:ext cx="408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front</a:t>
                  </a:r>
                </a:p>
              </p:txBody>
            </p:sp>
            <p:sp>
              <p:nvSpPr>
                <p:cNvPr id="19478" name="Line 90"/>
                <p:cNvSpPr>
                  <a:spLocks noChangeShapeType="1"/>
                </p:cNvSpPr>
                <p:nvPr/>
              </p:nvSpPr>
              <p:spPr bwMode="auto">
                <a:xfrm>
                  <a:off x="1883" y="3818"/>
                  <a:ext cx="40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479" name="Line 91"/>
                <p:cNvSpPr>
                  <a:spLocks noChangeShapeType="1"/>
                </p:cNvSpPr>
                <p:nvPr/>
              </p:nvSpPr>
              <p:spPr bwMode="auto">
                <a:xfrm flipV="1">
                  <a:off x="2290" y="3686"/>
                  <a:ext cx="136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19471" name="Rectangle 92"/>
              <p:cNvSpPr>
                <a:spLocks noChangeArrowheads="1"/>
              </p:cNvSpPr>
              <p:nvPr/>
            </p:nvSpPr>
            <p:spPr bwMode="auto">
              <a:xfrm>
                <a:off x="4695" y="477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  <p:sp>
            <p:nvSpPr>
              <p:cNvPr id="19472" name="Rectangle 93"/>
              <p:cNvSpPr>
                <a:spLocks noChangeArrowheads="1"/>
              </p:cNvSpPr>
              <p:nvPr/>
            </p:nvSpPr>
            <p:spPr bwMode="auto">
              <a:xfrm>
                <a:off x="4922" y="885"/>
                <a:ext cx="227" cy="2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</a:p>
            </p:txBody>
          </p:sp>
          <p:grpSp>
            <p:nvGrpSpPr>
              <p:cNvPr id="19473" name="Group 94"/>
              <p:cNvGrpSpPr>
                <a:grpSpLocks/>
              </p:cNvGrpSpPr>
              <p:nvPr/>
            </p:nvGrpSpPr>
            <p:grpSpPr bwMode="auto">
              <a:xfrm>
                <a:off x="4971" y="1290"/>
                <a:ext cx="540" cy="230"/>
                <a:chOff x="5103" y="3563"/>
                <a:chExt cx="540" cy="230"/>
              </a:xfrm>
            </p:grpSpPr>
            <p:sp>
              <p:nvSpPr>
                <p:cNvPr id="19474" name="Rectangle 95"/>
                <p:cNvSpPr>
                  <a:spLocks noChangeArrowheads="1"/>
                </p:cNvSpPr>
                <p:nvPr/>
              </p:nvSpPr>
              <p:spPr bwMode="auto">
                <a:xfrm>
                  <a:off x="5281" y="3563"/>
                  <a:ext cx="362" cy="22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rear</a:t>
                  </a:r>
                </a:p>
              </p:txBody>
            </p:sp>
            <p:sp>
              <p:nvSpPr>
                <p:cNvPr id="19475" name="Line 96"/>
                <p:cNvSpPr>
                  <a:spLocks noChangeShapeType="1"/>
                </p:cNvSpPr>
                <p:nvPr/>
              </p:nvSpPr>
              <p:spPr bwMode="auto">
                <a:xfrm>
                  <a:off x="5289" y="3785"/>
                  <a:ext cx="31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19476" name="Line 97"/>
                <p:cNvSpPr>
                  <a:spLocks noChangeShapeType="1"/>
                </p:cNvSpPr>
                <p:nvPr/>
              </p:nvSpPr>
              <p:spPr bwMode="auto">
                <a:xfrm flipH="1" flipV="1">
                  <a:off x="5103" y="3657"/>
                  <a:ext cx="181" cy="1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619500" y="4476750"/>
            <a:ext cx="4419600" cy="4762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733800" y="3921125"/>
            <a:ext cx="43053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50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2.1.2. </a:t>
            </a:r>
            <a:r>
              <a:rPr lang="zh-CN" altLang="en-US" smtClean="0"/>
              <a:t>循环队列（续</a:t>
            </a:r>
            <a:r>
              <a:rPr lang="en-US" altLang="zh-CN" smtClean="0"/>
              <a:t>3/3</a:t>
            </a:r>
            <a:r>
              <a:rPr lang="zh-CN" altLang="en-US" smtClean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 smtClean="0"/>
              <a:t>循环队列，</a:t>
            </a:r>
            <a:r>
              <a:rPr lang="zh-CN" altLang="en-US" sz="2400" b="1" dirty="0" smtClean="0"/>
              <a:t>入队</a:t>
            </a:r>
            <a:r>
              <a:rPr lang="zh-CN" altLang="en-US" sz="2400" b="1" dirty="0"/>
              <a:t>时</a:t>
            </a:r>
            <a:r>
              <a:rPr lang="zh-CN" altLang="en-US" sz="2400" u="sng" dirty="0"/>
              <a:t>尾指针向前追赶头指针</a:t>
            </a:r>
            <a:r>
              <a:rPr lang="zh-CN" altLang="en-US" sz="2400" dirty="0"/>
              <a:t>，</a:t>
            </a:r>
            <a:r>
              <a:rPr lang="zh-CN" altLang="en-US" sz="2400" b="1" dirty="0"/>
              <a:t>出队时</a:t>
            </a:r>
            <a:r>
              <a:rPr lang="zh-CN" altLang="en-US" sz="2400" u="sng" dirty="0"/>
              <a:t>头指针向前追赶尾指针</a:t>
            </a:r>
            <a:r>
              <a:rPr lang="zh-CN" altLang="en-US" sz="2400" dirty="0"/>
              <a:t>，</a:t>
            </a:r>
            <a:r>
              <a:rPr lang="zh-CN" altLang="en-US" sz="2400" b="1" dirty="0"/>
              <a:t>故</a:t>
            </a:r>
            <a:r>
              <a:rPr lang="zh-CN" altLang="en-US" sz="2400" b="1" i="1" dirty="0">
                <a:solidFill>
                  <a:schemeClr val="accent6"/>
                </a:solidFill>
              </a:rPr>
              <a:t>队空</a:t>
            </a:r>
            <a:r>
              <a:rPr lang="zh-CN" altLang="en-US" sz="2400" b="1" i="1" dirty="0"/>
              <a:t>和</a:t>
            </a:r>
            <a:r>
              <a:rPr lang="zh-CN" altLang="en-US" sz="2400" b="1" i="1" dirty="0">
                <a:solidFill>
                  <a:schemeClr val="accent6"/>
                </a:solidFill>
              </a:rPr>
              <a:t>队满</a:t>
            </a:r>
            <a:r>
              <a:rPr lang="zh-CN" altLang="en-US" sz="2400" b="1" i="1" dirty="0"/>
              <a:t>时头尾指针均相等</a:t>
            </a:r>
            <a:r>
              <a:rPr lang="zh-CN" altLang="en-US" sz="2400" dirty="0" smtClean="0"/>
              <a:t>。</a:t>
            </a:r>
            <a:r>
              <a:rPr lang="zh-CN" altLang="en-US" sz="2400" b="1" dirty="0">
                <a:latin typeface="宋体" panose="02010600030101010101" pitchFamily="2" charset="-122"/>
              </a:rPr>
              <a:t>因此，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无法通过</a:t>
            </a:r>
            <a:r>
              <a:rPr lang="en-US" altLang="zh-CN" sz="2400" b="1" dirty="0">
                <a:solidFill>
                  <a:schemeClr val="accent1"/>
                </a:solidFill>
              </a:rPr>
              <a:t>front</a:t>
            </a:r>
            <a:r>
              <a:rPr lang="en-US" altLang="zh-CN" sz="2400" b="1" dirty="0" smtClean="0">
                <a:solidFill>
                  <a:schemeClr val="accent1"/>
                </a:solidFill>
              </a:rPr>
              <a:t>==rear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来判断</a:t>
            </a:r>
            <a:r>
              <a:rPr lang="zh-CN" altLang="en-US" sz="2400" b="1" dirty="0" smtClean="0">
                <a:solidFill>
                  <a:schemeClr val="accent1"/>
                </a:solidFill>
                <a:latin typeface="宋体" panose="02010600030101010101" pitchFamily="2" charset="-122"/>
              </a:rPr>
              <a:t>队列</a:t>
            </a:r>
            <a:r>
              <a:rPr lang="zh-CN" altLang="en-US" sz="2400" b="1" dirty="0" smtClean="0"/>
              <a:t>“</a:t>
            </a:r>
            <a:r>
              <a:rPr lang="zh-CN" altLang="en-US" sz="2400" b="1" dirty="0" smtClean="0">
                <a:solidFill>
                  <a:schemeClr val="folHlink"/>
                </a:solidFill>
                <a:latin typeface="宋体" panose="02010600030101010101" pitchFamily="2" charset="-122"/>
              </a:rPr>
              <a:t>空</a:t>
            </a:r>
            <a:r>
              <a:rPr lang="zh-CN" altLang="en-US" sz="2400" b="1" dirty="0" smtClean="0"/>
              <a:t>”</a:t>
            </a:r>
            <a:r>
              <a:rPr lang="zh-CN" altLang="en-US" sz="2400" b="1" dirty="0">
                <a:solidFill>
                  <a:schemeClr val="accent1"/>
                </a:solidFill>
                <a:latin typeface="宋体" panose="02010600030101010101" pitchFamily="2" charset="-122"/>
              </a:rPr>
              <a:t>还是</a:t>
            </a:r>
            <a:r>
              <a:rPr lang="zh-CN" altLang="en-US" sz="2400" b="1" dirty="0"/>
              <a:t>“</a:t>
            </a:r>
            <a:r>
              <a:rPr lang="zh-CN" altLang="en-US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满</a:t>
            </a:r>
            <a:r>
              <a:rPr lang="zh-CN" altLang="en-US" sz="2400" b="1" dirty="0"/>
              <a:t>”</a:t>
            </a:r>
            <a:r>
              <a:rPr lang="zh-CN" altLang="en-US" sz="2400" b="1" dirty="0" smtClean="0">
                <a:latin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sz="2200" dirty="0"/>
              <a:t>解决此问题的</a:t>
            </a:r>
            <a:r>
              <a:rPr lang="zh-CN" altLang="en-US" sz="2200" dirty="0" smtClean="0"/>
              <a:t>方法（</a:t>
            </a:r>
            <a:r>
              <a:rPr lang="en-US" altLang="zh-CN" sz="2200" dirty="0" smtClean="0"/>
              <a:t>1</a:t>
            </a:r>
            <a:r>
              <a:rPr lang="zh-CN" altLang="en-US" sz="2200" dirty="0" smtClean="0"/>
              <a:t>）：</a:t>
            </a:r>
            <a:r>
              <a:rPr lang="zh-CN" altLang="en-US" sz="2200" i="1" dirty="0">
                <a:solidFill>
                  <a:schemeClr val="accent6"/>
                </a:solidFill>
              </a:rPr>
              <a:t>约定入队前</a:t>
            </a:r>
            <a:r>
              <a:rPr lang="zh-CN" altLang="en-US" sz="2200" dirty="0"/>
              <a:t>，</a:t>
            </a:r>
            <a:r>
              <a:rPr lang="zh-CN" altLang="en-US" sz="2200" u="sng" dirty="0"/>
              <a:t>测试尾指针在循环意义下加</a:t>
            </a:r>
            <a:r>
              <a:rPr lang="en-US" altLang="zh-CN" sz="2200" u="sng" dirty="0"/>
              <a:t>1</a:t>
            </a:r>
            <a:r>
              <a:rPr lang="zh-CN" altLang="en-US" sz="2200" u="sng" dirty="0"/>
              <a:t>后是否等于头指针，若相等则</a:t>
            </a:r>
            <a:r>
              <a:rPr lang="zh-CN" altLang="en-US" sz="2200" u="sng" dirty="0" smtClean="0"/>
              <a:t>认为</a:t>
            </a:r>
            <a:r>
              <a:rPr lang="zh-CN" altLang="en-US" sz="2200" u="sng" dirty="0"/>
              <a:t>队满</a:t>
            </a:r>
            <a:r>
              <a:rPr lang="zh-CN" altLang="en-US" sz="2200" dirty="0" smtClean="0"/>
              <a:t>。即：</a:t>
            </a:r>
            <a:endParaRPr lang="en-US" altLang="zh-CN" sz="2200" dirty="0" smtClean="0"/>
          </a:p>
          <a:p>
            <a:pPr marL="1371600" lvl="2" indent="-457200">
              <a:buFont typeface="+mj-ea"/>
              <a:buAutoNum type="circleNumDbPlain"/>
              <a:defRPr/>
            </a:pPr>
            <a:r>
              <a:rPr lang="en-US" altLang="zh-CN" sz="2000" dirty="0" smtClean="0"/>
              <a:t>rear</a:t>
            </a:r>
            <a:r>
              <a:rPr lang="zh-CN" altLang="en-US" sz="2000" dirty="0"/>
              <a:t>所指的</a:t>
            </a:r>
            <a:r>
              <a:rPr lang="zh-CN" altLang="en-US" sz="2000" dirty="0" smtClean="0"/>
              <a:t>单元 </a:t>
            </a:r>
            <a:r>
              <a:rPr lang="zh-CN" altLang="en-US" sz="2000" u="sng" dirty="0" smtClean="0"/>
              <a:t>始终</a:t>
            </a:r>
            <a:r>
              <a:rPr lang="zh-CN" altLang="en-US" sz="2000" u="sng" dirty="0"/>
              <a:t>为空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1371600" lvl="2" indent="-457200">
              <a:buFont typeface="+mj-ea"/>
              <a:buAutoNum type="circleNumDbPlain"/>
              <a:defRPr/>
            </a:pPr>
            <a:r>
              <a:rPr lang="zh-CN" altLang="en-US" sz="2000" dirty="0" smtClean="0"/>
              <a:t>循环队列为</a:t>
            </a:r>
            <a:r>
              <a:rPr lang="zh-CN" altLang="en-US" sz="2000" b="1" dirty="0" smtClean="0">
                <a:solidFill>
                  <a:srgbClr val="7030A0"/>
                </a:solidFill>
              </a:rPr>
              <a:t>空</a:t>
            </a:r>
            <a:r>
              <a:rPr lang="zh-CN" altLang="en-US" sz="2000" dirty="0"/>
              <a:t>：</a:t>
            </a:r>
            <a:r>
              <a:rPr lang="en-US" altLang="zh-CN" sz="2000" dirty="0"/>
              <a:t>front</a:t>
            </a:r>
            <a:r>
              <a:rPr lang="en-US" altLang="zh-CN" sz="2000" dirty="0" smtClean="0"/>
              <a:t>==rear </a:t>
            </a:r>
            <a:r>
              <a:rPr lang="zh-CN" altLang="en-US" sz="2000" dirty="0"/>
              <a:t>。  </a:t>
            </a:r>
          </a:p>
          <a:p>
            <a:pPr marL="1371600" lvl="2" indent="-457200">
              <a:buFont typeface="+mj-ea"/>
              <a:buAutoNum type="circleNumDbPlain"/>
              <a:defRPr/>
            </a:pPr>
            <a:r>
              <a:rPr lang="zh-CN" altLang="en-US" sz="2000" dirty="0" smtClean="0"/>
              <a:t>循环</a:t>
            </a:r>
            <a:r>
              <a:rPr lang="zh-CN" altLang="en-US" sz="2000" dirty="0"/>
              <a:t>队列</a:t>
            </a:r>
            <a:r>
              <a:rPr lang="zh-CN" altLang="en-US" sz="2000" dirty="0">
                <a:solidFill>
                  <a:srgbClr val="7030A0"/>
                </a:solidFill>
              </a:rPr>
              <a:t>满</a:t>
            </a:r>
            <a:r>
              <a:rPr lang="zh-CN" altLang="en-US" sz="2000" dirty="0"/>
              <a:t>：</a:t>
            </a:r>
            <a:r>
              <a:rPr lang="en-US" altLang="zh-CN" sz="2000" dirty="0"/>
              <a:t>(rear+1)%</a:t>
            </a:r>
            <a:r>
              <a:rPr lang="en-US" altLang="zh-CN" sz="2000" dirty="0" smtClean="0"/>
              <a:t>MAX_SIZE ==front</a:t>
            </a:r>
            <a:r>
              <a:rPr lang="zh-CN" altLang="en-US" sz="2000" dirty="0"/>
              <a:t>。</a:t>
            </a:r>
          </a:p>
          <a:p>
            <a:pPr lvl="1">
              <a:defRPr/>
            </a:pPr>
            <a:r>
              <a:rPr lang="zh-CN" altLang="en-US" sz="2200" dirty="0" smtClean="0"/>
              <a:t>解决此问题的方法（</a:t>
            </a:r>
            <a:r>
              <a:rPr lang="en-US" altLang="zh-CN" sz="2200" dirty="0" smtClean="0"/>
              <a:t>2</a:t>
            </a:r>
            <a:r>
              <a:rPr lang="zh-CN" altLang="en-US" sz="2200" dirty="0"/>
              <a:t>）：增设一个队长分量 </a:t>
            </a:r>
            <a:r>
              <a:rPr lang="en-US" altLang="zh-CN" sz="2200" dirty="0" err="1"/>
              <a:t>len</a:t>
            </a:r>
            <a:endParaRPr lang="en-US" altLang="zh-CN" sz="2200" dirty="0"/>
          </a:p>
          <a:p>
            <a:pPr lvl="2">
              <a:lnSpc>
                <a:spcPct val="100000"/>
              </a:lnSpc>
              <a:defRPr/>
            </a:pPr>
            <a:r>
              <a:rPr lang="zh-CN" altLang="en-US" sz="2000" dirty="0"/>
              <a:t>队</a:t>
            </a:r>
            <a:r>
              <a:rPr lang="zh-CN" altLang="en-US" sz="2000" b="1" dirty="0">
                <a:solidFill>
                  <a:srgbClr val="7030A0"/>
                </a:solidFill>
              </a:rPr>
              <a:t>空</a:t>
            </a:r>
            <a:r>
              <a:rPr lang="zh-CN" altLang="en-US" sz="2000" dirty="0"/>
              <a:t>条件：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 == 0 </a:t>
            </a:r>
          </a:p>
          <a:p>
            <a:pPr lvl="2">
              <a:lnSpc>
                <a:spcPct val="100000"/>
              </a:lnSpc>
              <a:defRPr/>
            </a:pPr>
            <a:r>
              <a:rPr lang="zh-CN" altLang="en-US" sz="2000" dirty="0" smtClean="0"/>
              <a:t>队</a:t>
            </a:r>
            <a:r>
              <a:rPr lang="zh-CN" altLang="en-US" sz="2000" b="1" dirty="0">
                <a:solidFill>
                  <a:srgbClr val="7030A0"/>
                </a:solidFill>
              </a:rPr>
              <a:t>满</a:t>
            </a:r>
            <a:r>
              <a:rPr lang="zh-CN" altLang="en-US" sz="2000" dirty="0"/>
              <a:t>条件： </a:t>
            </a:r>
            <a:r>
              <a:rPr lang="en-US" altLang="zh-CN" sz="2000" dirty="0" err="1"/>
              <a:t>len</a:t>
            </a:r>
            <a:r>
              <a:rPr lang="en-US" altLang="zh-CN" sz="2000" dirty="0"/>
              <a:t> == </a:t>
            </a:r>
            <a:r>
              <a:rPr lang="en-US" altLang="zh-CN" sz="2000" dirty="0" smtClean="0"/>
              <a:t>M</a:t>
            </a:r>
            <a:endParaRPr lang="zh-CN" altLang="en-US" sz="2000" dirty="0"/>
          </a:p>
        </p:txBody>
      </p:sp>
      <p:sp>
        <p:nvSpPr>
          <p:cNvPr id="7" name="动作按钮: 开始 6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666750" y="3397250"/>
            <a:ext cx="3524250" cy="1884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4857750" y="3397250"/>
            <a:ext cx="3524250" cy="18843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5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 </a:t>
            </a:r>
            <a:r>
              <a:rPr lang="zh-CN" altLang="en-US" dirty="0" smtClean="0"/>
              <a:t>队列的</a:t>
            </a:r>
            <a:r>
              <a:rPr lang="zh-CN" altLang="en-US" dirty="0" smtClean="0">
                <a:solidFill>
                  <a:srgbClr val="7030A0"/>
                </a:solidFill>
              </a:rPr>
              <a:t>链式</a:t>
            </a:r>
            <a:r>
              <a:rPr lang="zh-CN" altLang="en-US" dirty="0" smtClean="0"/>
              <a:t>存储表示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981075"/>
            <a:ext cx="8610600" cy="12985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defRPr/>
            </a:pPr>
            <a:r>
              <a:rPr lang="zh-CN" altLang="en-US" sz="2400" dirty="0"/>
              <a:t>队列的链式存储结构简称为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链队列</a:t>
            </a:r>
            <a:r>
              <a:rPr lang="zh-CN" altLang="en-US" sz="2400" dirty="0"/>
              <a:t>，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200" dirty="0" smtClean="0"/>
              <a:t>是</a:t>
            </a:r>
            <a:r>
              <a:rPr lang="zh-CN" altLang="en-US" sz="2200" dirty="0"/>
              <a:t>限制仅在表头进行删除操作和表尾进行插入操作的</a:t>
            </a:r>
            <a:r>
              <a:rPr lang="zh-CN" altLang="en-US" sz="2200" b="1" dirty="0"/>
              <a:t>单链表</a:t>
            </a:r>
            <a:r>
              <a:rPr lang="zh-CN" altLang="en-US" sz="2200" dirty="0" smtClean="0"/>
              <a:t>。</a:t>
            </a:r>
            <a:endParaRPr lang="en-US" altLang="zh-CN" sz="2400" dirty="0" smtClean="0"/>
          </a:p>
          <a:p>
            <a:pPr>
              <a:spcBef>
                <a:spcPts val="600"/>
              </a:spcBef>
              <a:defRPr/>
            </a:pPr>
            <a:r>
              <a:rPr lang="zh-CN" altLang="en-US" sz="2400" dirty="0" smtClean="0"/>
              <a:t>链</a:t>
            </a:r>
            <a:r>
              <a:rPr lang="zh-CN" altLang="en-US" sz="2400" dirty="0"/>
              <a:t>队列需要两类不同的结点：</a:t>
            </a:r>
            <a:r>
              <a:rPr lang="zh-CN" altLang="en-US" sz="2400" b="1" u="sng" dirty="0"/>
              <a:t>数据元素结点</a:t>
            </a:r>
            <a:r>
              <a:rPr lang="zh-CN" altLang="en-US" sz="2400" dirty="0"/>
              <a:t>，队列的</a:t>
            </a:r>
            <a:r>
              <a:rPr lang="zh-CN" altLang="en-US" sz="2400" b="1" u="sng" dirty="0"/>
              <a:t>队首指针</a:t>
            </a:r>
            <a:r>
              <a:rPr lang="zh-CN" altLang="en-US" sz="2400" u="sng" dirty="0"/>
              <a:t>和</a:t>
            </a:r>
            <a:r>
              <a:rPr lang="zh-CN" altLang="en-US" sz="2400" b="1" u="sng" dirty="0"/>
              <a:t>队尾指针</a:t>
            </a:r>
            <a:r>
              <a:rPr lang="zh-CN" altLang="en-US" sz="2400" u="sng" dirty="0"/>
              <a:t>的结点</a:t>
            </a:r>
            <a:r>
              <a:rPr lang="zh-CN" altLang="en-US" sz="2400" dirty="0"/>
              <a:t>，如</a:t>
            </a:r>
            <a:r>
              <a:rPr lang="zh-CN" altLang="en-US" sz="2400" dirty="0" smtClean="0"/>
              <a:t>图所</a:t>
            </a:r>
            <a:r>
              <a:rPr lang="zh-CN" altLang="en-US" sz="2400" dirty="0"/>
              <a:t>示。</a:t>
            </a:r>
          </a:p>
        </p:txBody>
      </p:sp>
      <p:sp>
        <p:nvSpPr>
          <p:cNvPr id="4" name="文本占位符 4"/>
          <p:cNvSpPr txBox="1">
            <a:spLocks/>
          </p:cNvSpPr>
          <p:nvPr/>
        </p:nvSpPr>
        <p:spPr bwMode="gray">
          <a:xfrm>
            <a:off x="381000" y="2895600"/>
            <a:ext cx="4019550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2200" kern="0" dirty="0" smtClean="0">
                <a:solidFill>
                  <a:schemeClr val="accent6"/>
                </a:solidFill>
              </a:rPr>
              <a:t>数据元素</a:t>
            </a:r>
            <a:r>
              <a:rPr lang="zh-CN" altLang="en-US" sz="2200" kern="0" dirty="0" smtClean="0"/>
              <a:t>结点类型</a:t>
            </a:r>
            <a:r>
              <a:rPr lang="zh-CN" altLang="en-US" sz="2200" b="0" kern="0" dirty="0" smtClean="0"/>
              <a:t>定义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 err="1" smtClean="0"/>
              <a:t>typedef</a:t>
            </a:r>
            <a:r>
              <a:rPr lang="en-US" altLang="zh-CN" sz="2000" b="0" kern="0" dirty="0" smtClean="0"/>
              <a:t> </a:t>
            </a:r>
            <a:r>
              <a:rPr lang="en-US" altLang="zh-CN" sz="2000" b="0" kern="0" dirty="0" err="1" smtClean="0"/>
              <a:t>struct</a:t>
            </a:r>
            <a:r>
              <a:rPr lang="en-US" altLang="zh-CN" sz="2000" b="0" kern="0" dirty="0" smtClean="0"/>
              <a:t> </a:t>
            </a:r>
            <a:r>
              <a:rPr lang="en-US" altLang="zh-CN" sz="2000" b="0" kern="0" dirty="0" err="1" smtClean="0"/>
              <a:t>qnode</a:t>
            </a:r>
            <a:r>
              <a:rPr lang="en-US" altLang="zh-CN" sz="2000" b="0" kern="0" dirty="0" smtClean="0"/>
              <a:t> {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 smtClean="0"/>
              <a:t>    </a:t>
            </a:r>
            <a:r>
              <a:rPr lang="en-US" altLang="zh-CN" sz="2000" b="0" kern="0" dirty="0" err="1" smtClean="0"/>
              <a:t>ElemType</a:t>
            </a:r>
            <a:r>
              <a:rPr lang="en-US" altLang="zh-CN" sz="2000" b="0" kern="0" dirty="0" smtClean="0"/>
              <a:t>  data;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 smtClean="0"/>
              <a:t>    </a:t>
            </a:r>
            <a:r>
              <a:rPr lang="en-US" altLang="zh-CN" sz="2000" b="0" kern="0" dirty="0" err="1" smtClean="0"/>
              <a:t>struct</a:t>
            </a:r>
            <a:r>
              <a:rPr lang="en-US" altLang="zh-CN" sz="2000" b="0" kern="0" dirty="0" smtClean="0"/>
              <a:t> </a:t>
            </a:r>
            <a:r>
              <a:rPr lang="en-US" altLang="zh-CN" sz="2000" b="0" kern="0" dirty="0" err="1" smtClean="0"/>
              <a:t>qnode</a:t>
            </a:r>
            <a:r>
              <a:rPr lang="en-US" altLang="zh-CN" sz="2000" b="0" kern="0" dirty="0" smtClean="0"/>
              <a:t>  *next;</a:t>
            </a:r>
          </a:p>
          <a:p>
            <a:pPr marL="400050" lvl="1" indent="0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 smtClean="0"/>
              <a:t>} </a:t>
            </a:r>
            <a:r>
              <a:rPr lang="en-US" altLang="zh-CN" sz="2000" kern="0" dirty="0" err="1" smtClean="0"/>
              <a:t>QNode</a:t>
            </a:r>
            <a:r>
              <a:rPr lang="en-US" altLang="zh-CN" sz="2000" b="0" kern="0" dirty="0" smtClean="0"/>
              <a:t>;</a:t>
            </a:r>
            <a:endParaRPr lang="zh-CN" altLang="en-US" sz="2400" b="0" kern="0" dirty="0"/>
          </a:p>
        </p:txBody>
      </p:sp>
      <p:sp>
        <p:nvSpPr>
          <p:cNvPr id="5" name="内容占位符 5"/>
          <p:cNvSpPr txBox="1">
            <a:spLocks/>
          </p:cNvSpPr>
          <p:nvPr/>
        </p:nvSpPr>
        <p:spPr>
          <a:xfrm>
            <a:off x="4552950" y="2895600"/>
            <a:ext cx="4019550" cy="236855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125000"/>
              </a:lnSpc>
              <a:spcBef>
                <a:spcPts val="12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ü"/>
              <a:defRPr/>
            </a:pPr>
            <a:r>
              <a:rPr lang="zh-CN" altLang="en-US" sz="2200" kern="0" dirty="0">
                <a:solidFill>
                  <a:schemeClr val="accent6"/>
                </a:solidFill>
              </a:rPr>
              <a:t>队首</a:t>
            </a:r>
            <a:r>
              <a:rPr lang="en-US" altLang="zh-CN" sz="2200" kern="0" dirty="0">
                <a:solidFill>
                  <a:schemeClr val="accent6"/>
                </a:solidFill>
              </a:rPr>
              <a:t>&amp;</a:t>
            </a:r>
            <a:r>
              <a:rPr lang="zh-CN" altLang="en-US" sz="2200" kern="0" dirty="0">
                <a:solidFill>
                  <a:schemeClr val="accent6"/>
                </a:solidFill>
              </a:rPr>
              <a:t>尾指针</a:t>
            </a:r>
            <a:r>
              <a:rPr lang="zh-CN" altLang="en-US" sz="2200" kern="0" dirty="0" smtClean="0">
                <a:solidFill>
                  <a:srgbClr val="002060"/>
                </a:solidFill>
              </a:rPr>
              <a:t>结点</a:t>
            </a:r>
            <a:r>
              <a:rPr lang="zh-CN" altLang="en-US" sz="2200" kern="0" dirty="0" smtClean="0"/>
              <a:t>类型</a:t>
            </a:r>
            <a:r>
              <a:rPr lang="zh-CN" altLang="en-US" sz="2200" b="0" kern="0" dirty="0" smtClean="0"/>
              <a:t>定义</a:t>
            </a:r>
            <a:r>
              <a:rPr lang="en-US" altLang="zh-CN" sz="2000" b="0" kern="0" dirty="0" err="1" smtClean="0"/>
              <a:t>typedef</a:t>
            </a:r>
            <a:r>
              <a:rPr lang="en-US" altLang="zh-CN" sz="2000" b="0" kern="0" dirty="0" smtClean="0"/>
              <a:t> </a:t>
            </a:r>
            <a:r>
              <a:rPr lang="en-US" altLang="zh-CN" sz="2000" b="0" kern="0" dirty="0" err="1" smtClean="0"/>
              <a:t>struct</a:t>
            </a:r>
            <a:r>
              <a:rPr lang="en-US" altLang="zh-CN" sz="2000" b="0" kern="0" dirty="0" smtClean="0"/>
              <a:t> </a:t>
            </a:r>
            <a:r>
              <a:rPr lang="en-US" altLang="zh-CN" sz="2000" b="0" kern="0" dirty="0" err="1" smtClean="0"/>
              <a:t>linkqueue</a:t>
            </a:r>
            <a:r>
              <a:rPr lang="en-US" altLang="zh-CN" sz="2000" b="0" kern="0" dirty="0" smtClean="0"/>
              <a:t> {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 smtClean="0"/>
              <a:t>     </a:t>
            </a:r>
            <a:r>
              <a:rPr lang="en-US" altLang="zh-CN" sz="2000" b="0" kern="0" dirty="0" err="1" smtClean="0"/>
              <a:t>QNode</a:t>
            </a:r>
            <a:r>
              <a:rPr lang="en-US" altLang="zh-CN" sz="2000" b="0" kern="0" dirty="0" smtClean="0"/>
              <a:t>  *front, *rear;</a:t>
            </a:r>
          </a:p>
          <a:p>
            <a:pPr marL="457200" lvl="1" indent="0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b="0" kern="0" dirty="0" smtClean="0"/>
              <a:t>} </a:t>
            </a:r>
            <a:r>
              <a:rPr lang="en-US" altLang="zh-CN" sz="2000" kern="0" dirty="0" err="1" smtClean="0"/>
              <a:t>LinkQueue</a:t>
            </a:r>
            <a:r>
              <a:rPr lang="en-US" altLang="zh-CN" sz="2000" b="0" kern="0" dirty="0" smtClean="0"/>
              <a:t>;</a:t>
            </a:r>
            <a:endParaRPr lang="zh-CN" altLang="en-US" sz="2000" b="0" kern="0" dirty="0"/>
          </a:p>
        </p:txBody>
      </p:sp>
      <p:grpSp>
        <p:nvGrpSpPr>
          <p:cNvPr id="22536" name="Group 5"/>
          <p:cNvGrpSpPr>
            <a:grpSpLocks/>
          </p:cNvGrpSpPr>
          <p:nvPr/>
        </p:nvGrpSpPr>
        <p:grpSpPr bwMode="auto">
          <a:xfrm>
            <a:off x="1543050" y="5486400"/>
            <a:ext cx="6019800" cy="838200"/>
            <a:chOff x="1584" y="2928"/>
            <a:chExt cx="3792" cy="528"/>
          </a:xfrm>
        </p:grpSpPr>
        <p:sp>
          <p:nvSpPr>
            <p:cNvPr id="22537" name="Rectangle 6"/>
            <p:cNvSpPr>
              <a:spLocks noChangeArrowheads="1"/>
            </p:cNvSpPr>
            <p:nvPr/>
          </p:nvSpPr>
          <p:spPr bwMode="auto">
            <a:xfrm>
              <a:off x="1584" y="3232"/>
              <a:ext cx="1035" cy="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数据元素结点</a:t>
              </a:r>
            </a:p>
          </p:txBody>
        </p:sp>
        <p:grpSp>
          <p:nvGrpSpPr>
            <p:cNvPr id="22538" name="Group 7"/>
            <p:cNvGrpSpPr>
              <a:grpSpLocks/>
            </p:cNvGrpSpPr>
            <p:nvPr/>
          </p:nvGrpSpPr>
          <p:grpSpPr bwMode="auto">
            <a:xfrm>
              <a:off x="1797" y="2928"/>
              <a:ext cx="3579" cy="462"/>
              <a:chOff x="1797" y="2928"/>
              <a:chExt cx="3579" cy="462"/>
            </a:xfrm>
          </p:grpSpPr>
          <p:grpSp>
            <p:nvGrpSpPr>
              <p:cNvPr id="22539" name="Group 8"/>
              <p:cNvGrpSpPr>
                <a:grpSpLocks/>
              </p:cNvGrpSpPr>
              <p:nvPr/>
            </p:nvGrpSpPr>
            <p:grpSpPr bwMode="auto">
              <a:xfrm>
                <a:off x="1797" y="2928"/>
                <a:ext cx="795" cy="227"/>
                <a:chOff x="-960" y="192"/>
                <a:chExt cx="795" cy="227"/>
              </a:xfrm>
            </p:grpSpPr>
            <p:sp>
              <p:nvSpPr>
                <p:cNvPr id="22548" name="Rectangle 9"/>
                <p:cNvSpPr>
                  <a:spLocks noChangeArrowheads="1"/>
                </p:cNvSpPr>
                <p:nvPr/>
              </p:nvSpPr>
              <p:spPr bwMode="auto">
                <a:xfrm>
                  <a:off x="-960" y="192"/>
                  <a:ext cx="589" cy="22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en-US" altLang="zh-CN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data</a:t>
                  </a:r>
                  <a:endParaRPr kumimoji="1" lang="en-US" altLang="zh-CN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2549" name="Line 10"/>
                <p:cNvSpPr>
                  <a:spLocks noChangeShapeType="1"/>
                </p:cNvSpPr>
                <p:nvPr/>
              </p:nvSpPr>
              <p:spPr bwMode="auto">
                <a:xfrm>
                  <a:off x="-528" y="192"/>
                  <a:ext cx="0" cy="22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22550" name="Line 11"/>
                <p:cNvSpPr>
                  <a:spLocks noChangeShapeType="1"/>
                </p:cNvSpPr>
                <p:nvPr/>
              </p:nvSpPr>
              <p:spPr bwMode="auto">
                <a:xfrm>
                  <a:off x="-453" y="306"/>
                  <a:ext cx="288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2540" name="Group 12"/>
              <p:cNvGrpSpPr>
                <a:grpSpLocks/>
              </p:cNvGrpSpPr>
              <p:nvPr/>
            </p:nvGrpSpPr>
            <p:grpSpPr bwMode="auto">
              <a:xfrm>
                <a:off x="3800" y="2928"/>
                <a:ext cx="1576" cy="462"/>
                <a:chOff x="1880" y="48"/>
                <a:chExt cx="1576" cy="462"/>
              </a:xfrm>
            </p:grpSpPr>
            <p:sp>
              <p:nvSpPr>
                <p:cNvPr id="22541" name="Rectangle 13"/>
                <p:cNvSpPr>
                  <a:spLocks noChangeArrowheads="1"/>
                </p:cNvSpPr>
                <p:nvPr/>
              </p:nvSpPr>
              <p:spPr bwMode="auto">
                <a:xfrm>
                  <a:off x="1880" y="125"/>
                  <a:ext cx="748" cy="27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指针结点</a:t>
                  </a:r>
                </a:p>
              </p:txBody>
            </p:sp>
            <p:grpSp>
              <p:nvGrpSpPr>
                <p:cNvPr id="22542" name="Group 14"/>
                <p:cNvGrpSpPr>
                  <a:grpSpLocks/>
                </p:cNvGrpSpPr>
                <p:nvPr/>
              </p:nvGrpSpPr>
              <p:grpSpPr bwMode="auto">
                <a:xfrm>
                  <a:off x="2688" y="48"/>
                  <a:ext cx="768" cy="227"/>
                  <a:chOff x="2688" y="336"/>
                  <a:chExt cx="768" cy="227"/>
                </a:xfrm>
              </p:grpSpPr>
              <p:sp>
                <p:nvSpPr>
                  <p:cNvPr id="22546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  <a:endPara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47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2543" name="Group 17"/>
                <p:cNvGrpSpPr>
                  <a:grpSpLocks/>
                </p:cNvGrpSpPr>
                <p:nvPr/>
              </p:nvGrpSpPr>
              <p:grpSpPr bwMode="auto">
                <a:xfrm>
                  <a:off x="2688" y="283"/>
                  <a:ext cx="768" cy="227"/>
                  <a:chOff x="2688" y="336"/>
                  <a:chExt cx="768" cy="227"/>
                </a:xfrm>
              </p:grpSpPr>
              <p:sp>
                <p:nvSpPr>
                  <p:cNvPr id="22544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algn="ctr"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  <a:endParaRPr kumimoji="1" lang="en-US" altLang="zh-CN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2545" name="Line 1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6" descr="u=3575781295,1537178822&amp;fm=21&amp;g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429000"/>
            <a:ext cx="45720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4587875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2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904875"/>
            <a:ext cx="457200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队列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1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 </a:t>
            </a:r>
            <a:r>
              <a:rPr lang="zh-CN" altLang="en-US" dirty="0" smtClean="0"/>
              <a:t>队列的</a:t>
            </a:r>
            <a:r>
              <a:rPr lang="zh-CN" altLang="en-US" dirty="0" smtClean="0">
                <a:solidFill>
                  <a:srgbClr val="7030A0"/>
                </a:solidFill>
              </a:rPr>
              <a:t>链式</a:t>
            </a:r>
            <a:r>
              <a:rPr lang="zh-CN" altLang="en-US" dirty="0" smtClean="0"/>
              <a:t>存储表示</a:t>
            </a:r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链队列的示意图</a:t>
            </a:r>
          </a:p>
        </p:txBody>
      </p:sp>
      <p:pic>
        <p:nvPicPr>
          <p:cNvPr id="23556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5" y="3886200"/>
            <a:ext cx="7648575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1663700"/>
            <a:ext cx="3371850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8" name="Rectangle 5"/>
          <p:cNvSpPr>
            <a:spLocks noChangeArrowheads="1"/>
          </p:cNvSpPr>
          <p:nvPr/>
        </p:nvSpPr>
        <p:spPr bwMode="auto">
          <a:xfrm>
            <a:off x="6172200" y="2255838"/>
            <a:ext cx="1098550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(a) </a:t>
            </a: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空队列</a:t>
            </a: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3570288" y="5751513"/>
            <a:ext cx="1611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(b) </a:t>
            </a:r>
            <a:r>
              <a:rPr kumimoji="1" lang="zh-CN" altLang="en-US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非空队列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2.2. </a:t>
            </a:r>
            <a:r>
              <a:rPr lang="zh-CN" altLang="en-US" dirty="0" smtClean="0">
                <a:solidFill>
                  <a:srgbClr val="7030A0"/>
                </a:solidFill>
              </a:rPr>
              <a:t>链队列</a:t>
            </a:r>
            <a:r>
              <a:rPr lang="zh-CN" altLang="en-US" dirty="0" smtClean="0"/>
              <a:t>运算时的指针变化</a:t>
            </a:r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533400" y="981075"/>
            <a:ext cx="3622675" cy="5419725"/>
          </a:xfrm>
        </p:spPr>
        <p:txBody>
          <a:bodyPr/>
          <a:lstStyle/>
          <a:p>
            <a:r>
              <a:rPr lang="zh-CN" altLang="en-US" sz="2400" smtClean="0"/>
              <a:t>链队的操作实际上是单链表的操作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只不过是：</a:t>
            </a:r>
            <a:r>
              <a:rPr lang="zh-CN" altLang="en-US" sz="2400" b="1" smtClean="0"/>
              <a:t>删除</a:t>
            </a:r>
            <a:r>
              <a:rPr lang="zh-CN" altLang="en-US" sz="2400" smtClean="0"/>
              <a:t>在表头进行，</a:t>
            </a:r>
            <a:r>
              <a:rPr lang="zh-CN" altLang="en-US" sz="2400" b="1" smtClean="0"/>
              <a:t>插入</a:t>
            </a:r>
            <a:r>
              <a:rPr lang="zh-CN" altLang="en-US" sz="2400" smtClean="0"/>
              <a:t>在表尾进行。</a:t>
            </a:r>
            <a:endParaRPr lang="en-US" altLang="zh-CN" sz="2400" smtClean="0"/>
          </a:p>
          <a:p>
            <a:pPr lvl="1"/>
            <a:r>
              <a:rPr lang="zh-CN" altLang="en-US" sz="2400" smtClean="0"/>
              <a:t>插入、删除时分别修改不同的指针。</a:t>
            </a:r>
            <a:endParaRPr lang="en-US" altLang="zh-CN" sz="2400" smtClean="0"/>
          </a:p>
          <a:p>
            <a:r>
              <a:rPr lang="zh-CN" altLang="en-US" sz="2400" smtClean="0"/>
              <a:t>链队运算及指针变化如图所示。</a:t>
            </a:r>
          </a:p>
          <a:p>
            <a:endParaRPr lang="zh-CN" altLang="en-US" sz="2400" smtClean="0"/>
          </a:p>
        </p:txBody>
      </p:sp>
      <p:grpSp>
        <p:nvGrpSpPr>
          <p:cNvPr id="24580" name="Group 2"/>
          <p:cNvGrpSpPr>
            <a:grpSpLocks/>
          </p:cNvGrpSpPr>
          <p:nvPr/>
        </p:nvGrpSpPr>
        <p:grpSpPr bwMode="auto">
          <a:xfrm>
            <a:off x="4864100" y="1081088"/>
            <a:ext cx="3898900" cy="5548312"/>
            <a:chOff x="1927" y="73"/>
            <a:chExt cx="2737" cy="3956"/>
          </a:xfrm>
        </p:grpSpPr>
        <p:sp>
          <p:nvSpPr>
            <p:cNvPr id="24582" name="Rectangle 3"/>
            <p:cNvSpPr>
              <a:spLocks noChangeArrowheads="1"/>
            </p:cNvSpPr>
            <p:nvPr/>
          </p:nvSpPr>
          <p:spPr bwMode="auto">
            <a:xfrm>
              <a:off x="2064" y="3802"/>
              <a:ext cx="2223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/>
            <a:lstStyle>
              <a:lvl1pPr>
                <a:lnSpc>
                  <a:spcPct val="125000"/>
                </a:lnSpc>
                <a:spcBef>
                  <a:spcPts val="1200"/>
                </a:spcBef>
                <a:buClr>
                  <a:schemeClr val="tx2"/>
                </a:buClr>
                <a:buFont typeface="Wingdings" panose="05000000000000000000" pitchFamily="2" charset="2"/>
                <a:buChar char="p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ts val="1200"/>
                </a:spcBef>
                <a:buClr>
                  <a:schemeClr val="accent1"/>
                </a:buClr>
                <a:buFont typeface="Wingdings" panose="05000000000000000000" pitchFamily="2" charset="2"/>
                <a:buChar char="Ø"/>
                <a:defRPr sz="26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ts val="1200"/>
                </a:spcBef>
                <a:buClr>
                  <a:schemeClr val="accent2"/>
                </a:buClr>
                <a:buFont typeface="Wingdings" panose="05000000000000000000" pitchFamily="2" charset="2"/>
                <a:buChar char="u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ts val="1200"/>
                </a:spcBef>
                <a:buClr>
                  <a:srgbClr val="FFC000"/>
                </a:buClr>
                <a:buFont typeface="Wingdings" panose="05000000000000000000" pitchFamily="2" charset="2"/>
                <a:buChar char="ü"/>
                <a:defRPr sz="22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ts val="1200"/>
                </a:spcBef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ts val="1200"/>
                </a:spcBef>
                <a:spcAft>
                  <a:spcPct val="0"/>
                </a:spcAft>
                <a:buClr>
                  <a:srgbClr val="7030A0"/>
                </a:buClr>
                <a:buChar char="»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微软雅黑" panose="020B0503020204020204" pitchFamily="34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图</a:t>
              </a: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lang="zh-CN" altLang="en-US" sz="2000">
                  <a:solidFill>
                    <a:schemeClr val="tx1"/>
                  </a:solidFill>
                  <a:latin typeface="楷体_GB2312" pitchFamily="49" charset="-122"/>
                  <a:ea typeface="楷体_GB2312" pitchFamily="49" charset="-122"/>
                </a:rPr>
                <a:t>队列操作及指针变化</a:t>
              </a:r>
            </a:p>
          </p:txBody>
        </p:sp>
        <p:grpSp>
          <p:nvGrpSpPr>
            <p:cNvPr id="24583" name="Group 4"/>
            <p:cNvGrpSpPr>
              <a:grpSpLocks/>
            </p:cNvGrpSpPr>
            <p:nvPr/>
          </p:nvGrpSpPr>
          <p:grpSpPr bwMode="auto">
            <a:xfrm>
              <a:off x="2109" y="73"/>
              <a:ext cx="1357" cy="729"/>
              <a:chOff x="480" y="96"/>
              <a:chExt cx="1357" cy="729"/>
            </a:xfrm>
          </p:grpSpPr>
          <p:sp>
            <p:nvSpPr>
              <p:cNvPr id="24647" name="Rectangle 5"/>
              <p:cNvSpPr>
                <a:spLocks noChangeArrowheads="1"/>
              </p:cNvSpPr>
              <p:nvPr/>
            </p:nvSpPr>
            <p:spPr bwMode="auto">
              <a:xfrm>
                <a:off x="816" y="576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(a) 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空队列</a:t>
                </a:r>
              </a:p>
            </p:txBody>
          </p:sp>
          <p:grpSp>
            <p:nvGrpSpPr>
              <p:cNvPr id="24648" name="Group 6"/>
              <p:cNvGrpSpPr>
                <a:grpSpLocks/>
              </p:cNvGrpSpPr>
              <p:nvPr/>
            </p:nvGrpSpPr>
            <p:grpSpPr bwMode="auto">
              <a:xfrm>
                <a:off x="480" y="96"/>
                <a:ext cx="771" cy="408"/>
                <a:chOff x="2784" y="3019"/>
                <a:chExt cx="768" cy="453"/>
              </a:xfrm>
            </p:grpSpPr>
            <p:grpSp>
              <p:nvGrpSpPr>
                <p:cNvPr id="24652" name="Group 7"/>
                <p:cNvGrpSpPr>
                  <a:grpSpLocks/>
                </p:cNvGrpSpPr>
                <p:nvPr/>
              </p:nvGrpSpPr>
              <p:grpSpPr bwMode="auto">
                <a:xfrm>
                  <a:off x="2784" y="3019"/>
                  <a:ext cx="768" cy="227"/>
                  <a:chOff x="2688" y="336"/>
                  <a:chExt cx="768" cy="227"/>
                </a:xfrm>
              </p:grpSpPr>
              <p:sp>
                <p:nvSpPr>
                  <p:cNvPr id="24656" name="Rectangle 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4657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53" name="Group 10"/>
                <p:cNvGrpSpPr>
                  <a:grpSpLocks/>
                </p:cNvGrpSpPr>
                <p:nvPr/>
              </p:nvGrpSpPr>
              <p:grpSpPr bwMode="auto">
                <a:xfrm>
                  <a:off x="2784" y="3245"/>
                  <a:ext cx="768" cy="227"/>
                  <a:chOff x="2688" y="336"/>
                  <a:chExt cx="768" cy="227"/>
                </a:xfrm>
              </p:grpSpPr>
              <p:sp>
                <p:nvSpPr>
                  <p:cNvPr id="24654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4655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24649" name="Group 13"/>
              <p:cNvGrpSpPr>
                <a:grpSpLocks/>
              </p:cNvGrpSpPr>
              <p:nvPr/>
            </p:nvGrpSpPr>
            <p:grpSpPr bwMode="auto">
              <a:xfrm>
                <a:off x="1248" y="163"/>
                <a:ext cx="589" cy="317"/>
                <a:chOff x="1248" y="163"/>
                <a:chExt cx="589" cy="317"/>
              </a:xfrm>
            </p:grpSpPr>
            <p:sp>
              <p:nvSpPr>
                <p:cNvPr id="24650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163"/>
                  <a:ext cx="589" cy="317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125000"/>
                    </a:lnSpc>
                    <a:spcBef>
                      <a:spcPts val="12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p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1pPr>
                  <a:lvl2pPr marL="742950" indent="-285750">
                    <a:spcBef>
                      <a:spcPts val="1200"/>
                    </a:spcBef>
                    <a:buClr>
                      <a:schemeClr val="accent1"/>
                    </a:buClr>
                    <a:buFont typeface="Wingdings" panose="05000000000000000000" pitchFamily="2" charset="2"/>
                    <a:buChar char="Ø"/>
                    <a:defRPr sz="26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2pPr>
                  <a:lvl3pPr marL="1143000" indent="-228600">
                    <a:spcBef>
                      <a:spcPts val="1200"/>
                    </a:spcBef>
                    <a:buClr>
                      <a:schemeClr val="accent2"/>
                    </a:buClr>
                    <a:buFont typeface="Wingdings" panose="05000000000000000000" pitchFamily="2" charset="2"/>
                    <a:buChar char="u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3pPr>
                  <a:lvl4pPr marL="1600200" indent="-228600">
                    <a:spcBef>
                      <a:spcPts val="1200"/>
                    </a:spcBef>
                    <a:buClr>
                      <a:srgbClr val="FFC000"/>
                    </a:buClr>
                    <a:buFont typeface="Wingdings" panose="05000000000000000000" pitchFamily="2" charset="2"/>
                    <a:buChar char="ü"/>
                    <a:defRPr sz="22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4pPr>
                  <a:lvl5pPr marL="2057400" indent="-228600">
                    <a:spcBef>
                      <a:spcPts val="1200"/>
                    </a:spcBef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5pPr>
                  <a:lvl6pPr marL="25146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6pPr>
                  <a:lvl7pPr marL="29718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7pPr>
                  <a:lvl8pPr marL="34290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8pPr>
                  <a:lvl9pPr marL="3886200" indent="-228600" eaLnBrk="0" fontAlgn="base" hangingPunct="0">
                    <a:spcBef>
                      <a:spcPts val="1200"/>
                    </a:spcBef>
                    <a:spcAft>
                      <a:spcPct val="0"/>
                    </a:spcAft>
                    <a:buClr>
                      <a:srgbClr val="7030A0"/>
                    </a:buClr>
                    <a:buChar char="»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微软雅黑" panose="020B0503020204020204" pitchFamily="34" charset="-122"/>
                    </a:defRPr>
                  </a:lvl9pPr>
                </a:lstStyle>
                <a:p>
                  <a:pPr algn="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1" lang="zh-CN" altLang="en-US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∧</a:t>
                  </a:r>
                  <a:endPara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24651" name="Line 15"/>
                <p:cNvSpPr>
                  <a:spLocks noChangeShapeType="1"/>
                </p:cNvSpPr>
                <p:nvPr/>
              </p:nvSpPr>
              <p:spPr bwMode="auto">
                <a:xfrm>
                  <a:off x="1566" y="163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24584" name="Group 16"/>
            <p:cNvGrpSpPr>
              <a:grpSpLocks/>
            </p:cNvGrpSpPr>
            <p:nvPr/>
          </p:nvGrpSpPr>
          <p:grpSpPr bwMode="auto">
            <a:xfrm>
              <a:off x="1927" y="981"/>
              <a:ext cx="1996" cy="681"/>
              <a:chOff x="158" y="981"/>
              <a:chExt cx="1996" cy="681"/>
            </a:xfrm>
          </p:grpSpPr>
          <p:sp>
            <p:nvSpPr>
              <p:cNvPr id="24630" name="Rectangle 17"/>
              <p:cNvSpPr>
                <a:spLocks noChangeArrowheads="1"/>
              </p:cNvSpPr>
              <p:nvPr/>
            </p:nvSpPr>
            <p:spPr bwMode="auto">
              <a:xfrm>
                <a:off x="680" y="1413"/>
                <a:ext cx="77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(b)  x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入队</a:t>
                </a:r>
              </a:p>
            </p:txBody>
          </p:sp>
          <p:grpSp>
            <p:nvGrpSpPr>
              <p:cNvPr id="24631" name="Group 18"/>
              <p:cNvGrpSpPr>
                <a:grpSpLocks/>
              </p:cNvGrpSpPr>
              <p:nvPr/>
            </p:nvGrpSpPr>
            <p:grpSpPr bwMode="auto">
              <a:xfrm>
                <a:off x="158" y="981"/>
                <a:ext cx="1996" cy="408"/>
                <a:chOff x="158" y="981"/>
                <a:chExt cx="1996" cy="408"/>
              </a:xfrm>
            </p:grpSpPr>
            <p:grpSp>
              <p:nvGrpSpPr>
                <p:cNvPr id="24632" name="Group 19"/>
                <p:cNvGrpSpPr>
                  <a:grpSpLocks/>
                </p:cNvGrpSpPr>
                <p:nvPr/>
              </p:nvGrpSpPr>
              <p:grpSpPr bwMode="auto">
                <a:xfrm>
                  <a:off x="1579" y="995"/>
                  <a:ext cx="575" cy="231"/>
                  <a:chOff x="1579" y="995"/>
                  <a:chExt cx="575" cy="231"/>
                </a:xfrm>
              </p:grpSpPr>
              <p:sp>
                <p:nvSpPr>
                  <p:cNvPr id="24645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1579" y="999"/>
                    <a:ext cx="575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</a:t>
                    </a: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  </a:t>
                    </a: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∧</a:t>
                    </a:r>
                  </a:p>
                </p:txBody>
              </p:sp>
              <p:sp>
                <p:nvSpPr>
                  <p:cNvPr id="24646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1912" y="995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33" name="Group 22"/>
                <p:cNvGrpSpPr>
                  <a:grpSpLocks/>
                </p:cNvGrpSpPr>
                <p:nvPr/>
              </p:nvGrpSpPr>
              <p:grpSpPr bwMode="auto">
                <a:xfrm>
                  <a:off x="926" y="990"/>
                  <a:ext cx="645" cy="227"/>
                  <a:chOff x="1872" y="3408"/>
                  <a:chExt cx="645" cy="227"/>
                </a:xfrm>
              </p:grpSpPr>
              <p:grpSp>
                <p:nvGrpSpPr>
                  <p:cNvPr id="24641" name="Group 23"/>
                  <p:cNvGrpSpPr>
                    <a:grpSpLocks/>
                  </p:cNvGrpSpPr>
                  <p:nvPr/>
                </p:nvGrpSpPr>
                <p:grpSpPr bwMode="auto">
                  <a:xfrm>
                    <a:off x="1872" y="3408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24643" name="Rectangle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4644" name="Line 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642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2277" y="352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34" name="Group 27"/>
                <p:cNvGrpSpPr>
                  <a:grpSpLocks/>
                </p:cNvGrpSpPr>
                <p:nvPr/>
              </p:nvGrpSpPr>
              <p:grpSpPr bwMode="auto">
                <a:xfrm>
                  <a:off x="158" y="981"/>
                  <a:ext cx="771" cy="204"/>
                  <a:chOff x="2688" y="336"/>
                  <a:chExt cx="768" cy="227"/>
                </a:xfrm>
              </p:grpSpPr>
              <p:sp>
                <p:nvSpPr>
                  <p:cNvPr id="24639" name="Rectangle 28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4640" name="Line 29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35" name="Group 30"/>
                <p:cNvGrpSpPr>
                  <a:grpSpLocks/>
                </p:cNvGrpSpPr>
                <p:nvPr/>
              </p:nvGrpSpPr>
              <p:grpSpPr bwMode="auto">
                <a:xfrm>
                  <a:off x="158" y="1185"/>
                  <a:ext cx="1544" cy="204"/>
                  <a:chOff x="158" y="1185"/>
                  <a:chExt cx="1544" cy="204"/>
                </a:xfrm>
              </p:grpSpPr>
              <p:sp>
                <p:nvSpPr>
                  <p:cNvPr id="24636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58" y="1185"/>
                    <a:ext cx="591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4637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677" y="1344"/>
                    <a:ext cx="102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38" name="Line 3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702" y="1230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4585" name="Group 34"/>
            <p:cNvGrpSpPr>
              <a:grpSpLocks/>
            </p:cNvGrpSpPr>
            <p:nvPr/>
          </p:nvGrpSpPr>
          <p:grpSpPr bwMode="auto">
            <a:xfrm>
              <a:off x="1927" y="1890"/>
              <a:ext cx="2625" cy="724"/>
              <a:chOff x="1927" y="845"/>
              <a:chExt cx="2625" cy="724"/>
            </a:xfrm>
          </p:grpSpPr>
          <p:sp>
            <p:nvSpPr>
              <p:cNvPr id="24609" name="Rectangle 35"/>
              <p:cNvSpPr>
                <a:spLocks noChangeArrowheads="1"/>
              </p:cNvSpPr>
              <p:nvPr/>
            </p:nvSpPr>
            <p:spPr bwMode="auto">
              <a:xfrm>
                <a:off x="2471" y="1320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(c)  y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再入队</a:t>
                </a:r>
              </a:p>
            </p:txBody>
          </p:sp>
          <p:grpSp>
            <p:nvGrpSpPr>
              <p:cNvPr id="24610" name="Group 36"/>
              <p:cNvGrpSpPr>
                <a:grpSpLocks/>
              </p:cNvGrpSpPr>
              <p:nvPr/>
            </p:nvGrpSpPr>
            <p:grpSpPr bwMode="auto">
              <a:xfrm>
                <a:off x="1927" y="845"/>
                <a:ext cx="2625" cy="408"/>
                <a:chOff x="2024" y="144"/>
                <a:chExt cx="2625" cy="408"/>
              </a:xfrm>
            </p:grpSpPr>
            <p:grpSp>
              <p:nvGrpSpPr>
                <p:cNvPr id="24611" name="Group 37"/>
                <p:cNvGrpSpPr>
                  <a:grpSpLocks/>
                </p:cNvGrpSpPr>
                <p:nvPr/>
              </p:nvGrpSpPr>
              <p:grpSpPr bwMode="auto">
                <a:xfrm>
                  <a:off x="4122" y="162"/>
                  <a:ext cx="527" cy="227"/>
                  <a:chOff x="4122" y="162"/>
                  <a:chExt cx="527" cy="227"/>
                </a:xfrm>
              </p:grpSpPr>
              <p:sp>
                <p:nvSpPr>
                  <p:cNvPr id="24628" name="Rectangle 38"/>
                  <p:cNvSpPr>
                    <a:spLocks noChangeArrowheads="1"/>
                  </p:cNvSpPr>
                  <p:nvPr/>
                </p:nvSpPr>
                <p:spPr bwMode="auto">
                  <a:xfrm>
                    <a:off x="4122" y="162"/>
                    <a:ext cx="527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 </a:t>
                    </a:r>
                    <a:r>
                      <a:rPr kumimoji="1"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y  </a:t>
                    </a:r>
                    <a:r>
                      <a:rPr kumimoji="1"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∧</a:t>
                    </a:r>
                    <a:endPara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29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440" y="16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2" name="Group 40"/>
                <p:cNvGrpSpPr>
                  <a:grpSpLocks/>
                </p:cNvGrpSpPr>
                <p:nvPr/>
              </p:nvGrpSpPr>
              <p:grpSpPr bwMode="auto">
                <a:xfrm>
                  <a:off x="2784" y="153"/>
                  <a:ext cx="645" cy="227"/>
                  <a:chOff x="1872" y="3408"/>
                  <a:chExt cx="645" cy="227"/>
                </a:xfrm>
              </p:grpSpPr>
              <p:grpSp>
                <p:nvGrpSpPr>
                  <p:cNvPr id="24624" name="Group 41"/>
                  <p:cNvGrpSpPr>
                    <a:grpSpLocks/>
                  </p:cNvGrpSpPr>
                  <p:nvPr/>
                </p:nvGrpSpPr>
                <p:grpSpPr bwMode="auto">
                  <a:xfrm>
                    <a:off x="1872" y="3408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24626" name="Rectangle 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4627" name="Line 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625" name="Line 44"/>
                  <p:cNvSpPr>
                    <a:spLocks noChangeShapeType="1"/>
                  </p:cNvSpPr>
                  <p:nvPr/>
                </p:nvSpPr>
                <p:spPr bwMode="auto">
                  <a:xfrm>
                    <a:off x="2277" y="3522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3" name="Group 45"/>
                <p:cNvGrpSpPr>
                  <a:grpSpLocks/>
                </p:cNvGrpSpPr>
                <p:nvPr/>
              </p:nvGrpSpPr>
              <p:grpSpPr bwMode="auto">
                <a:xfrm>
                  <a:off x="2024" y="144"/>
                  <a:ext cx="771" cy="204"/>
                  <a:chOff x="2688" y="336"/>
                  <a:chExt cx="768" cy="227"/>
                </a:xfrm>
              </p:grpSpPr>
              <p:sp>
                <p:nvSpPr>
                  <p:cNvPr id="24622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4623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4" name="Group 48"/>
                <p:cNvGrpSpPr>
                  <a:grpSpLocks/>
                </p:cNvGrpSpPr>
                <p:nvPr/>
              </p:nvGrpSpPr>
              <p:grpSpPr bwMode="auto">
                <a:xfrm>
                  <a:off x="2024" y="348"/>
                  <a:ext cx="2239" cy="204"/>
                  <a:chOff x="2024" y="348"/>
                  <a:chExt cx="2239" cy="204"/>
                </a:xfrm>
              </p:grpSpPr>
              <p:sp>
                <p:nvSpPr>
                  <p:cNvPr id="24619" name="Rectangle 49"/>
                  <p:cNvSpPr>
                    <a:spLocks noChangeArrowheads="1"/>
                  </p:cNvSpPr>
                  <p:nvPr/>
                </p:nvSpPr>
                <p:spPr bwMode="auto">
                  <a:xfrm>
                    <a:off x="2024" y="348"/>
                    <a:ext cx="58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4620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562" y="505"/>
                    <a:ext cx="17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1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263" y="391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5" name="Group 52"/>
                <p:cNvGrpSpPr>
                  <a:grpSpLocks/>
                </p:cNvGrpSpPr>
                <p:nvPr/>
              </p:nvGrpSpPr>
              <p:grpSpPr bwMode="auto">
                <a:xfrm>
                  <a:off x="3437" y="162"/>
                  <a:ext cx="682" cy="231"/>
                  <a:chOff x="3437" y="162"/>
                  <a:chExt cx="682" cy="231"/>
                </a:xfrm>
              </p:grpSpPr>
              <p:sp>
                <p:nvSpPr>
                  <p:cNvPr id="24616" name="Rectangle 53"/>
                  <p:cNvSpPr>
                    <a:spLocks noChangeArrowheads="1"/>
                  </p:cNvSpPr>
                  <p:nvPr/>
                </p:nvSpPr>
                <p:spPr bwMode="auto">
                  <a:xfrm>
                    <a:off x="3437" y="162"/>
                    <a:ext cx="49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x</a:t>
                    </a:r>
                  </a:p>
                </p:txBody>
              </p:sp>
              <p:sp>
                <p:nvSpPr>
                  <p:cNvPr id="24617" name="Line 54"/>
                  <p:cNvSpPr>
                    <a:spLocks noChangeShapeType="1"/>
                  </p:cNvSpPr>
                  <p:nvPr/>
                </p:nvSpPr>
                <p:spPr bwMode="auto">
                  <a:xfrm>
                    <a:off x="3778" y="166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8" name="Line 55"/>
                  <p:cNvSpPr>
                    <a:spLocks noChangeShapeType="1"/>
                  </p:cNvSpPr>
                  <p:nvPr/>
                </p:nvSpPr>
                <p:spPr bwMode="auto">
                  <a:xfrm>
                    <a:off x="3879" y="27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24586" name="Group 56"/>
            <p:cNvGrpSpPr>
              <a:grpSpLocks/>
            </p:cNvGrpSpPr>
            <p:nvPr/>
          </p:nvGrpSpPr>
          <p:grpSpPr bwMode="auto">
            <a:xfrm>
              <a:off x="2018" y="2818"/>
              <a:ext cx="2646" cy="794"/>
              <a:chOff x="2018" y="1933"/>
              <a:chExt cx="2646" cy="794"/>
            </a:xfrm>
          </p:grpSpPr>
          <p:sp>
            <p:nvSpPr>
              <p:cNvPr id="24587" name="Rectangle 57"/>
              <p:cNvSpPr>
                <a:spLocks noChangeArrowheads="1"/>
              </p:cNvSpPr>
              <p:nvPr/>
            </p:nvSpPr>
            <p:spPr bwMode="auto">
              <a:xfrm>
                <a:off x="2471" y="2478"/>
                <a:ext cx="861" cy="2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(d)  x</a:t>
                </a:r>
                <a:r>
                  <a:rPr kumimoji="1" lang="zh-CN" alt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出队</a:t>
                </a:r>
              </a:p>
            </p:txBody>
          </p:sp>
          <p:grpSp>
            <p:nvGrpSpPr>
              <p:cNvPr id="24588" name="Group 58"/>
              <p:cNvGrpSpPr>
                <a:grpSpLocks/>
              </p:cNvGrpSpPr>
              <p:nvPr/>
            </p:nvGrpSpPr>
            <p:grpSpPr bwMode="auto">
              <a:xfrm>
                <a:off x="2018" y="1933"/>
                <a:ext cx="2646" cy="504"/>
                <a:chOff x="2819" y="885"/>
                <a:chExt cx="2646" cy="504"/>
              </a:xfrm>
            </p:grpSpPr>
            <p:grpSp>
              <p:nvGrpSpPr>
                <p:cNvPr id="24589" name="Group 59"/>
                <p:cNvGrpSpPr>
                  <a:grpSpLocks/>
                </p:cNvGrpSpPr>
                <p:nvPr/>
              </p:nvGrpSpPr>
              <p:grpSpPr bwMode="auto">
                <a:xfrm>
                  <a:off x="4925" y="999"/>
                  <a:ext cx="540" cy="227"/>
                  <a:chOff x="4925" y="999"/>
                  <a:chExt cx="540" cy="227"/>
                </a:xfrm>
              </p:grpSpPr>
              <p:sp>
                <p:nvSpPr>
                  <p:cNvPr id="24607" name="Rectangle 60"/>
                  <p:cNvSpPr>
                    <a:spLocks noChangeArrowheads="1"/>
                  </p:cNvSpPr>
                  <p:nvPr/>
                </p:nvSpPr>
                <p:spPr bwMode="auto">
                  <a:xfrm>
                    <a:off x="4925" y="999"/>
                    <a:ext cx="540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 </a:t>
                    </a:r>
                    <a:r>
                      <a:rPr kumimoji="1" lang="en-US" altLang="zh-CN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y  </a:t>
                    </a:r>
                    <a:r>
                      <a:rPr kumimoji="1" lang="en-US" altLang="zh-CN" sz="240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∧</a:t>
                    </a:r>
                    <a:endParaRPr kumimoji="1" lang="en-US" altLang="zh-CN" sz="24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24608" name="Line 61"/>
                  <p:cNvSpPr>
                    <a:spLocks noChangeShapeType="1"/>
                  </p:cNvSpPr>
                  <p:nvPr/>
                </p:nvSpPr>
                <p:spPr bwMode="auto">
                  <a:xfrm>
                    <a:off x="5243" y="999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0" name="Group 62"/>
                <p:cNvGrpSpPr>
                  <a:grpSpLocks/>
                </p:cNvGrpSpPr>
                <p:nvPr/>
              </p:nvGrpSpPr>
              <p:grpSpPr bwMode="auto">
                <a:xfrm>
                  <a:off x="4240" y="999"/>
                  <a:ext cx="545" cy="231"/>
                  <a:chOff x="720" y="3888"/>
                  <a:chExt cx="499" cy="231"/>
                </a:xfrm>
              </p:grpSpPr>
              <p:sp>
                <p:nvSpPr>
                  <p:cNvPr id="28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720" y="3888"/>
                    <a:ext cx="499" cy="226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accent2"/>
                      </a:buClr>
                      <a:buSzPct val="80000"/>
                      <a:buFont typeface="Wingdings" panose="05000000000000000000" pitchFamily="2" charset="2"/>
                      <a:buChar char="l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tx1"/>
                      </a:buClr>
                      <a:buSzPct val="90000"/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60000"/>
                      <a:buFont typeface="Wingdings" panose="05000000000000000000" pitchFamily="2" charset="2"/>
                      <a:buChar char="l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1"/>
                      </a:buClr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Char char="•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  <a:defRPr/>
                    </a:pPr>
                    <a:r>
                      <a:rPr lang="zh-CN" altLang="en-US" sz="2400" dirty="0" smtClean="0"/>
                      <a:t>  </a:t>
                    </a:r>
                    <a:r>
                      <a:rPr lang="en-US" altLang="zh-CN" sz="240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x</a:t>
                    </a:r>
                  </a:p>
                </p:txBody>
              </p:sp>
              <p:sp>
                <p:nvSpPr>
                  <p:cNvPr id="24606" name="Line 64"/>
                  <p:cNvSpPr>
                    <a:spLocks noChangeShapeType="1"/>
                  </p:cNvSpPr>
                  <p:nvPr/>
                </p:nvSpPr>
                <p:spPr bwMode="auto">
                  <a:xfrm>
                    <a:off x="1077" y="3892"/>
                    <a:ext cx="0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1" name="Group 65"/>
                <p:cNvGrpSpPr>
                  <a:grpSpLocks/>
                </p:cNvGrpSpPr>
                <p:nvPr/>
              </p:nvGrpSpPr>
              <p:grpSpPr bwMode="auto">
                <a:xfrm>
                  <a:off x="2819" y="981"/>
                  <a:ext cx="771" cy="204"/>
                  <a:chOff x="2688" y="336"/>
                  <a:chExt cx="768" cy="227"/>
                </a:xfrm>
              </p:grpSpPr>
              <p:sp>
                <p:nvSpPr>
                  <p:cNvPr id="24603" name="Rectangle 6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36"/>
                    <a:ext cx="589" cy="227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front</a:t>
                    </a:r>
                  </a:p>
                </p:txBody>
              </p:sp>
              <p:sp>
                <p:nvSpPr>
                  <p:cNvPr id="24604" name="Line 67"/>
                  <p:cNvSpPr>
                    <a:spLocks noChangeShapeType="1"/>
                  </p:cNvSpPr>
                  <p:nvPr/>
                </p:nvSpPr>
                <p:spPr bwMode="auto">
                  <a:xfrm>
                    <a:off x="3216" y="459"/>
                    <a:ext cx="24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2" name="Group 68"/>
                <p:cNvGrpSpPr>
                  <a:grpSpLocks/>
                </p:cNvGrpSpPr>
                <p:nvPr/>
              </p:nvGrpSpPr>
              <p:grpSpPr bwMode="auto">
                <a:xfrm>
                  <a:off x="2819" y="1185"/>
                  <a:ext cx="2228" cy="204"/>
                  <a:chOff x="2819" y="1185"/>
                  <a:chExt cx="2228" cy="204"/>
                </a:xfrm>
              </p:grpSpPr>
              <p:sp>
                <p:nvSpPr>
                  <p:cNvPr id="24600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2819" y="1185"/>
                    <a:ext cx="589" cy="204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125000"/>
                      </a:lnSpc>
                      <a:spcBef>
                        <a:spcPts val="12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p"/>
                      <a:defRPr sz="28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1pPr>
                    <a:lvl2pPr marL="742950" indent="-285750">
                      <a:spcBef>
                        <a:spcPts val="1200"/>
                      </a:spcBef>
                      <a:buClr>
                        <a:schemeClr val="accent1"/>
                      </a:buClr>
                      <a:buFont typeface="Wingdings" panose="05000000000000000000" pitchFamily="2" charset="2"/>
                      <a:buChar char="Ø"/>
                      <a:defRPr sz="26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2pPr>
                    <a:lvl3pPr marL="1143000" indent="-228600">
                      <a:spcBef>
                        <a:spcPts val="1200"/>
                      </a:spcBef>
                      <a:buClr>
                        <a:schemeClr val="accent2"/>
                      </a:buClr>
                      <a:buFont typeface="Wingdings" panose="05000000000000000000" pitchFamily="2" charset="2"/>
                      <a:buChar char="u"/>
                      <a:defRPr sz="24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3pPr>
                    <a:lvl4pPr marL="1600200" indent="-228600">
                      <a:spcBef>
                        <a:spcPts val="1200"/>
                      </a:spcBef>
                      <a:buClr>
                        <a:srgbClr val="FFC000"/>
                      </a:buClr>
                      <a:buFont typeface="Wingdings" panose="05000000000000000000" pitchFamily="2" charset="2"/>
                      <a:buChar char="ü"/>
                      <a:defRPr sz="22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4pPr>
                    <a:lvl5pPr marL="2057400" indent="-228600">
                      <a:spcBef>
                        <a:spcPts val="1200"/>
                      </a:spcBef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5pPr>
                    <a:lvl6pPr marL="25146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6pPr>
                    <a:lvl7pPr marL="29718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7pPr>
                    <a:lvl8pPr marL="34290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8pPr>
                    <a:lvl9pPr marL="3886200" indent="-228600" eaLnBrk="0" fontAlgn="base" hangingPunct="0">
                      <a:spcBef>
                        <a:spcPts val="1200"/>
                      </a:spcBef>
                      <a:spcAft>
                        <a:spcPct val="0"/>
                      </a:spcAft>
                      <a:buClr>
                        <a:srgbClr val="7030A0"/>
                      </a:buClr>
                      <a:buChar char="»"/>
                      <a:defRPr sz="200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</a:defRPr>
                    </a:lvl9pPr>
                  </a:lstStyle>
                  <a:p>
                    <a:pPr eaLnBrk="1" hangingPunct="1"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FontTx/>
                      <a:buNone/>
                    </a:pPr>
                    <a:r>
                      <a: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</a:t>
                    </a: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rear</a:t>
                    </a:r>
                  </a:p>
                </p:txBody>
              </p:sp>
              <p:sp>
                <p:nvSpPr>
                  <p:cNvPr id="24601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3347" y="1344"/>
                    <a:ext cx="170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2" name="Line 7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040" y="1230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3" name="Group 72"/>
                <p:cNvGrpSpPr>
                  <a:grpSpLocks/>
                </p:cNvGrpSpPr>
                <p:nvPr/>
              </p:nvGrpSpPr>
              <p:grpSpPr bwMode="auto">
                <a:xfrm>
                  <a:off x="3587" y="885"/>
                  <a:ext cx="1501" cy="332"/>
                  <a:chOff x="3587" y="3534"/>
                  <a:chExt cx="1501" cy="332"/>
                </a:xfrm>
              </p:grpSpPr>
              <p:grpSp>
                <p:nvGrpSpPr>
                  <p:cNvPr id="24594" name="Group 73"/>
                  <p:cNvGrpSpPr>
                    <a:grpSpLocks/>
                  </p:cNvGrpSpPr>
                  <p:nvPr/>
                </p:nvGrpSpPr>
                <p:grpSpPr bwMode="auto">
                  <a:xfrm>
                    <a:off x="3587" y="3639"/>
                    <a:ext cx="499" cy="227"/>
                    <a:chOff x="864" y="3168"/>
                    <a:chExt cx="499" cy="227"/>
                  </a:xfrm>
                </p:grpSpPr>
                <p:sp>
                  <p:nvSpPr>
                    <p:cNvPr id="24598" name="Rectangle 7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64" y="3168"/>
                      <a:ext cx="499" cy="227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wrap="none" anchor="ctr"/>
                    <a:lstStyle>
                      <a:lvl1pPr>
                        <a:lnSpc>
                          <a:spcPct val="125000"/>
                        </a:lnSpc>
                        <a:spcBef>
                          <a:spcPts val="12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p"/>
                        <a:defRPr sz="28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1pPr>
                      <a:lvl2pPr marL="742950" indent="-285750">
                        <a:spcBef>
                          <a:spcPts val="12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buChar char="Ø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2pPr>
                      <a:lvl3pPr marL="1143000" indent="-228600">
                        <a:spcBef>
                          <a:spcPts val="12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buChar char="u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3pPr>
                      <a:lvl4pPr marL="1600200" indent="-228600">
                        <a:spcBef>
                          <a:spcPts val="1200"/>
                        </a:spcBef>
                        <a:buClr>
                          <a:srgbClr val="FFC000"/>
                        </a:buClr>
                        <a:buFont typeface="Wingdings" panose="05000000000000000000" pitchFamily="2" charset="2"/>
                        <a:buChar char="ü"/>
                        <a:defRPr sz="22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4pPr>
                      <a:lvl5pPr marL="2057400" indent="-228600">
                        <a:spcBef>
                          <a:spcPts val="1200"/>
                        </a:spcBef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5pPr>
                      <a:lvl6pPr marL="25146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6pPr>
                      <a:lvl7pPr marL="29718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7pPr>
                      <a:lvl8pPr marL="34290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8pPr>
                      <a:lvl9pPr marL="3886200" indent="-228600" eaLnBrk="0" fontAlgn="base" hangingPunct="0">
                        <a:spcBef>
                          <a:spcPts val="1200"/>
                        </a:spcBef>
                        <a:spcAft>
                          <a:spcPct val="0"/>
                        </a:spcAft>
                        <a:buClr>
                          <a:srgbClr val="7030A0"/>
                        </a:buClr>
                        <a:buChar char="»"/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algn="r" ea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buClrTx/>
                        <a:buFontTx/>
                        <a:buNone/>
                      </a:pPr>
                      <a:endParaRPr kumimoji="1" lang="zh-CN" altLang="en-US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p:txBody>
                </p:sp>
                <p:sp>
                  <p:nvSpPr>
                    <p:cNvPr id="24599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182" y="3168"/>
                      <a:ext cx="0" cy="22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wrap="none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4595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0" cy="1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6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3984" y="3534"/>
                    <a:ext cx="1104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597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5088" y="3534"/>
                    <a:ext cx="0" cy="11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81" name="动作按钮: 第一张 80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914400" y="1524000"/>
            <a:ext cx="7620000" cy="4724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560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队列的抽象数据类型定义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dirty="0"/>
              <a:t>抽象数据类型</a:t>
            </a:r>
            <a:r>
              <a:rPr lang="zh-CN" altLang="en-US" sz="2400" dirty="0" smtClean="0"/>
              <a:t>定义</a:t>
            </a:r>
            <a:endParaRPr lang="en-US" altLang="zh-CN" sz="2400" dirty="0" smtClean="0"/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ADT Queue {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 b="1" dirty="0"/>
              <a:t>数据对象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 ={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ai|ai∈ElemSet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=1, 2, ..., n, n &gt;= 0 }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 b="1" dirty="0"/>
              <a:t>数据关系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 = {&lt;ai-1,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&gt; | ai-1,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ai∈D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 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=2, 3,…, n }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约定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a1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端为队首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an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端为队尾。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zh-CN" altLang="en-US" sz="2000" b="1" dirty="0"/>
              <a:t>基本操作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2000" b="1" i="1" dirty="0">
                <a:solidFill>
                  <a:srgbClr val="7030A0"/>
                </a:solidFill>
              </a:rPr>
              <a:t>Create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：创建一个空队列；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2000" b="1" i="1" dirty="0" err="1">
                <a:solidFill>
                  <a:srgbClr val="7030A0"/>
                </a:solidFill>
              </a:rPr>
              <a:t>EmptyQue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：若队列为空，则返回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true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，否则返回</a:t>
            </a: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flase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......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2000" b="1" i="1" dirty="0" err="1">
                <a:solidFill>
                  <a:srgbClr val="7030A0"/>
                </a:solidFill>
              </a:rPr>
              <a:t>InsertQue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(x)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：向队尾插入元素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sz="2000" b="1" i="1" dirty="0" err="1">
                <a:solidFill>
                  <a:srgbClr val="7030A0"/>
                </a:solidFill>
              </a:rPr>
              <a:t>DeleteQue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(x) 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：删除队首元素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；</a:t>
            </a:r>
          </a:p>
          <a:p>
            <a:pPr marL="457200" lvl="1" indent="0">
              <a:lnSpc>
                <a:spcPct val="100000"/>
              </a:lnSpc>
              <a:spcBef>
                <a:spcPts val="9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} ADT Queue;</a:t>
            </a:r>
            <a:endParaRPr lang="zh-CN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58800" y="2286000"/>
            <a:ext cx="76200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662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 </a:t>
            </a:r>
            <a:r>
              <a:rPr lang="zh-CN" altLang="en-US" smtClean="0"/>
              <a:t>队列的基本运算</a:t>
            </a:r>
          </a:p>
        </p:txBody>
      </p:sp>
      <p:sp>
        <p:nvSpPr>
          <p:cNvPr id="2662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微软雅黑" panose="020B0503020204020204" pitchFamily="34" charset="-122"/>
              <a:buAutoNum type="circleNumDbPlain"/>
            </a:pPr>
            <a:r>
              <a:rPr lang="zh-CN" altLang="en-US" dirty="0" smtClean="0"/>
              <a:t>初始化 </a:t>
            </a:r>
            <a:r>
              <a:rPr lang="en-US" altLang="zh-CN" dirty="0" smtClean="0"/>
              <a:t>initiate(Q) </a:t>
            </a:r>
          </a:p>
          <a:p>
            <a:pPr marL="514350" indent="-514350">
              <a:buFont typeface="微软雅黑" panose="020B0503020204020204" pitchFamily="34" charset="-122"/>
              <a:buAutoNum type="circleNumDbPlain"/>
            </a:pPr>
            <a:r>
              <a:rPr lang="zh-CN" altLang="en-US" dirty="0" smtClean="0"/>
              <a:t>求队长 </a:t>
            </a:r>
            <a:r>
              <a:rPr lang="en-US" altLang="zh-CN" dirty="0" smtClean="0"/>
              <a:t>length(Q)</a:t>
            </a:r>
          </a:p>
          <a:p>
            <a:pPr marL="514350" indent="-514350">
              <a:buFont typeface="微软雅黑" panose="020B0503020204020204" pitchFamily="34" charset="-122"/>
              <a:buAutoNum type="circleNumDbPlain"/>
            </a:pPr>
            <a:r>
              <a:rPr lang="zh-CN" altLang="en-US" b="1" dirty="0" smtClean="0"/>
              <a:t>入队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insert_queue</a:t>
            </a:r>
            <a:r>
              <a:rPr lang="en-US" altLang="zh-CN" dirty="0" smtClean="0"/>
              <a:t>(Q, e)</a:t>
            </a:r>
          </a:p>
          <a:p>
            <a:pPr marL="514350" indent="-514350">
              <a:buFont typeface="微软雅黑" panose="020B0503020204020204" pitchFamily="34" charset="-122"/>
              <a:buAutoNum type="circleNumDbPlain"/>
            </a:pPr>
            <a:r>
              <a:rPr lang="zh-CN" altLang="en-US" b="1" dirty="0" smtClean="0"/>
              <a:t>出队 </a:t>
            </a:r>
            <a:r>
              <a:rPr lang="en-US" altLang="zh-CN" dirty="0" err="1" smtClean="0"/>
              <a:t>delete_queue</a:t>
            </a:r>
            <a:r>
              <a:rPr lang="en-US" altLang="zh-CN" dirty="0" smtClean="0"/>
              <a:t>(Q)</a:t>
            </a:r>
          </a:p>
          <a:p>
            <a:pPr marL="514350" indent="-514350">
              <a:buFont typeface="微软雅黑" panose="020B0503020204020204" pitchFamily="34" charset="-122"/>
              <a:buAutoNum type="circleNumDbPlain"/>
            </a:pPr>
            <a:r>
              <a:rPr lang="zh-CN" altLang="en-US" dirty="0" smtClean="0"/>
              <a:t>取队首 </a:t>
            </a:r>
            <a:r>
              <a:rPr lang="en-US" altLang="zh-CN" dirty="0" err="1" smtClean="0"/>
              <a:t>getFront</a:t>
            </a:r>
            <a:r>
              <a:rPr lang="en-US" altLang="zh-CN" dirty="0" smtClean="0"/>
              <a:t>(Q)</a:t>
            </a:r>
          </a:p>
          <a:p>
            <a:pPr marL="514350" indent="-514350">
              <a:buFont typeface="微软雅黑" panose="020B0503020204020204" pitchFamily="34" charset="-122"/>
              <a:buAutoNum type="circleNumDbPlain"/>
            </a:pPr>
            <a:r>
              <a:rPr lang="zh-CN" altLang="en-US" dirty="0" smtClean="0"/>
              <a:t>判队空 </a:t>
            </a:r>
            <a:r>
              <a:rPr lang="en-US" altLang="zh-CN" dirty="0" smtClean="0"/>
              <a:t>empty(Q)</a:t>
            </a:r>
            <a:endParaRPr lang="zh-CN" altLang="en-US" dirty="0" smtClean="0"/>
          </a:p>
        </p:txBody>
      </p:sp>
      <p:sp>
        <p:nvSpPr>
          <p:cNvPr id="6" name="动作按钮: 开始 5">
            <a:hlinkClick r:id="rId2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3. </a:t>
            </a:r>
            <a:r>
              <a:rPr lang="zh-CN" altLang="en-US" dirty="0"/>
              <a:t>基于</a:t>
            </a:r>
            <a:r>
              <a:rPr lang="zh-CN" altLang="en-US" dirty="0">
                <a:solidFill>
                  <a:srgbClr val="7030A0"/>
                </a:solidFill>
              </a:rPr>
              <a:t>循环队列</a:t>
            </a:r>
            <a:r>
              <a:rPr lang="zh-CN" altLang="en-US" dirty="0"/>
              <a:t>的运算实现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400" b="1" dirty="0"/>
              <a:t>循环队列</a:t>
            </a:r>
            <a:r>
              <a:rPr lang="zh-CN" altLang="en-US" sz="2400" dirty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类型定义</a:t>
            </a:r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457200" lvl="1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en-US" altLang="zh-CN" sz="2000" dirty="0" smtClean="0"/>
          </a:p>
          <a:p>
            <a:pPr marL="571500" indent="-514350">
              <a:buFont typeface="+mj-ea"/>
              <a:buAutoNum type="circleNumDbPlain"/>
              <a:defRPr/>
            </a:pPr>
            <a:r>
              <a:rPr lang="zh-CN" altLang="en-US" sz="2400" b="1" dirty="0"/>
              <a:t>循环队列</a:t>
            </a:r>
            <a:r>
              <a:rPr lang="zh-CN" altLang="en-US" sz="2400" dirty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初始化</a:t>
            </a:r>
            <a:endParaRPr lang="en-US" altLang="zh-CN" sz="2000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24" name="TextBox11" r:id="rId2" imgW="7458120" imgH="2619360"/>
        </mc:Choice>
        <mc:Fallback>
          <p:control name="TextBox11" r:id="rId2" imgW="7458120" imgH="2619360">
            <p:pic>
              <p:nvPicPr>
                <p:cNvPr id="6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47763" y="1490436"/>
                  <a:ext cx="7462837" cy="2624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  <mc:AlternateContent xmlns:mc="http://schemas.openxmlformats.org/markup-compatibility/2006">
        <mc:Choice xmlns:v="urn:schemas-microsoft-com:vml" Requires="v">
          <p:control spid="1125" name="TextBox1" r:id="rId3" imgW="7458120" imgH="1447920"/>
        </mc:Choice>
        <mc:Fallback>
          <p:control name="TextBox1" r:id="rId3" imgW="7458120" imgH="1447920">
            <p:pic>
              <p:nvPicPr>
                <p:cNvPr id="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6"/>
                <a:srcRect/>
                <a:stretch>
                  <a:fillRect/>
                </a:stretch>
              </p:blipFill>
              <p:spPr bwMode="auto">
                <a:xfrm>
                  <a:off x="1147763" y="4724400"/>
                  <a:ext cx="7462837" cy="1447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63138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循环队列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2867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zh-CN" altLang="en-US" sz="2400" b="1" dirty="0" smtClean="0"/>
              <a:t>循环队列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入队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2096" name="TextBox11" r:id="rId2" imgW="7315200" imgH="4610160"/>
        </mc:Choice>
        <mc:Fallback>
          <p:control name="TextBox11" r:id="rId2" imgW="7315200" imgH="4610160">
            <p:pic>
              <p:nvPicPr>
                <p:cNvPr id="5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47763" y="1490436"/>
                  <a:ext cx="7310437" cy="46055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循环队列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2970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  <a:defRPr/>
            </a:pPr>
            <a:r>
              <a:rPr lang="zh-CN" altLang="en-US" sz="2400" b="1" dirty="0" smtClean="0"/>
              <a:t>循环队列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出队</a:t>
            </a:r>
          </a:p>
        </p:txBody>
      </p:sp>
      <p:sp>
        <p:nvSpPr>
          <p:cNvPr id="5" name="动作按钮: 开始 4">
            <a:hlinkClick r:id="rId4" action="ppaction://hlinksldjump" highlightClick="1"/>
          </p:cNvPr>
          <p:cNvSpPr/>
          <p:nvPr/>
        </p:nvSpPr>
        <p:spPr>
          <a:xfrm>
            <a:off x="8724900" y="6400800"/>
            <a:ext cx="419100" cy="457200"/>
          </a:xfrm>
          <a:prstGeom prst="actionButtonBeginning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3118" name="TextBox11" r:id="rId2" imgW="7315200" imgH="4610160"/>
        </mc:Choice>
        <mc:Fallback>
          <p:control name="TextBox11" r:id="rId2" imgW="7315200" imgH="4610160">
            <p:pic>
              <p:nvPicPr>
                <p:cNvPr id="8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143000" y="1524000"/>
                  <a:ext cx="7310437" cy="46055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链队列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3072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smtClean="0"/>
              <a:t>链队列</a:t>
            </a:r>
            <a:r>
              <a:rPr lang="zh-CN" altLang="en-US" sz="2400" smtClean="0"/>
              <a:t>的</a:t>
            </a:r>
            <a:r>
              <a:rPr lang="zh-CN" altLang="en-US" sz="2400" b="1" smtClean="0">
                <a:solidFill>
                  <a:srgbClr val="7030A0"/>
                </a:solidFill>
              </a:rPr>
              <a:t>入队</a:t>
            </a:r>
            <a:r>
              <a:rPr lang="zh-CN" altLang="en-US" sz="2400" smtClean="0"/>
              <a:t>和</a:t>
            </a:r>
            <a:r>
              <a:rPr lang="zh-CN" altLang="en-US" sz="2400" b="1" smtClean="0">
                <a:solidFill>
                  <a:srgbClr val="7030A0"/>
                </a:solidFill>
              </a:rPr>
              <a:t>出队</a:t>
            </a:r>
          </a:p>
          <a:p>
            <a:endParaRPr lang="zh-CN" altLang="en-US" sz="2200" smtClean="0"/>
          </a:p>
        </p:txBody>
      </p:sp>
      <p:pic>
        <p:nvPicPr>
          <p:cNvPr id="3072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09600" y="1865313"/>
            <a:ext cx="7924800" cy="430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链队列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zh-CN" altLang="en-US" sz="2400" b="1" dirty="0" smtClean="0"/>
              <a:t>链队列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类型</a:t>
            </a:r>
            <a:r>
              <a:rPr lang="en-US" altLang="zh-CN" sz="1800" dirty="0"/>
              <a:t>(</a:t>
            </a:r>
            <a:r>
              <a:rPr lang="zh-CN" altLang="en-US" sz="1800" u="sng" dirty="0"/>
              <a:t>数据</a:t>
            </a:r>
            <a:r>
              <a:rPr lang="zh-CN" altLang="en-US" sz="1800" u="sng" dirty="0" smtClean="0"/>
              <a:t>元素</a:t>
            </a:r>
            <a:r>
              <a:rPr lang="zh-CN" altLang="en-US" sz="1800" dirty="0" smtClean="0"/>
              <a:t> </a:t>
            </a:r>
            <a:r>
              <a:rPr lang="en-US" altLang="zh-CN" sz="1800" dirty="0" smtClean="0"/>
              <a:t>+ </a:t>
            </a:r>
            <a:r>
              <a:rPr lang="zh-CN" altLang="en-US" sz="1800" u="sng" dirty="0" smtClean="0"/>
              <a:t>队</a:t>
            </a:r>
            <a:r>
              <a:rPr lang="zh-CN" altLang="en-US" sz="1800" u="sng" dirty="0"/>
              <a:t>首</a:t>
            </a:r>
            <a:r>
              <a:rPr lang="en-US" altLang="zh-CN" sz="1800" u="sng" dirty="0"/>
              <a:t>&amp;</a:t>
            </a:r>
            <a:r>
              <a:rPr lang="zh-CN" altLang="en-US" sz="1800" u="sng" dirty="0"/>
              <a:t>尾指针</a:t>
            </a:r>
            <a:r>
              <a:rPr lang="en-US" altLang="zh-CN" sz="1800" dirty="0"/>
              <a:t>)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定义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4130" name="TextBox11" r:id="rId2" imgW="7315200" imgH="4610160"/>
        </mc:Choice>
        <mc:Fallback>
          <p:control name="TextBox11" r:id="rId2" imgW="7315200" imgH="4610160">
            <p:pic>
              <p:nvPicPr>
                <p:cNvPr id="5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143000" y="1524000"/>
                  <a:ext cx="7310437" cy="46055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链队列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2"/>
              <a:defRPr/>
            </a:pPr>
            <a:r>
              <a:rPr lang="zh-CN" altLang="en-US" sz="2400" b="1" dirty="0" smtClean="0"/>
              <a:t>链队列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初始化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5143" name="TextBox11" r:id="rId2" imgW="7810560" imgH="4610160"/>
        </mc:Choice>
        <mc:Fallback>
          <p:control name="TextBox11" r:id="rId2" imgW="7810560" imgH="4610160">
            <p:pic>
              <p:nvPicPr>
                <p:cNvPr id="5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14400" y="1566636"/>
                  <a:ext cx="7810500" cy="46055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58826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7338"/>
            <a:ext cx="9144000" cy="530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r>
              <a:rPr lang="en-US" altLang="zh-CN" dirty="0"/>
              <a:t>——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2</a:t>
            </a:r>
            <a:endParaRPr lang="zh-CN" altLang="en-US" dirty="0" smtClean="0"/>
          </a:p>
        </p:txBody>
      </p:sp>
      <p:sp>
        <p:nvSpPr>
          <p:cNvPr id="717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1】</a:t>
            </a:r>
            <a:r>
              <a:rPr lang="zh-CN" altLang="en-US" smtClean="0"/>
              <a:t>生产流水线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链队列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00000"/>
              </a:lnSpc>
              <a:buFont typeface="+mj-ea"/>
              <a:buAutoNum type="circleNumDbPlain" startAt="3"/>
              <a:defRPr/>
            </a:pPr>
            <a:r>
              <a:rPr lang="zh-CN" altLang="en-US" sz="2400" b="1" dirty="0" smtClean="0"/>
              <a:t>链队列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入队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6164" name="TextBox1" r:id="rId2" imgW="7458120" imgH="4876920"/>
        </mc:Choice>
        <mc:Fallback>
          <p:control name="TextBox1" r:id="rId2" imgW="7458120" imgH="4876920">
            <p:pic>
              <p:nvPicPr>
                <p:cNvPr id="6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1071563" y="1524000"/>
                  <a:ext cx="7462837" cy="487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链队列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4"/>
              <a:defRPr/>
            </a:pPr>
            <a:r>
              <a:rPr lang="zh-CN" altLang="en-US" sz="2400" b="1" dirty="0" smtClean="0"/>
              <a:t>链队列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出队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187" name="TextBox11" r:id="rId2" imgW="7458120" imgH="4876920"/>
        </mc:Choice>
        <mc:Fallback>
          <p:control name="TextBox11" r:id="rId2" imgW="7458120" imgH="4876920">
            <p:pic>
              <p:nvPicPr>
                <p:cNvPr id="6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4"/>
                <a:srcRect/>
                <a:stretch>
                  <a:fillRect/>
                </a:stretch>
              </p:blipFill>
              <p:spPr bwMode="auto">
                <a:xfrm>
                  <a:off x="990600" y="1524000"/>
                  <a:ext cx="7462837" cy="487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基于</a:t>
            </a:r>
            <a:r>
              <a:rPr lang="zh-CN" altLang="en-US" dirty="0" smtClean="0">
                <a:solidFill>
                  <a:srgbClr val="7030A0"/>
                </a:solidFill>
              </a:rPr>
              <a:t>链队列</a:t>
            </a:r>
            <a:r>
              <a:rPr lang="zh-CN" altLang="en-US" dirty="0" smtClean="0"/>
              <a:t>的运算实现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ea"/>
              <a:buAutoNum type="circleNumDbPlain" startAt="5"/>
              <a:defRPr/>
            </a:pPr>
            <a:r>
              <a:rPr lang="zh-CN" altLang="en-US" sz="2400" b="1" dirty="0" smtClean="0"/>
              <a:t>链队列</a:t>
            </a:r>
            <a:r>
              <a:rPr lang="zh-CN" altLang="en-US" sz="2400" dirty="0" smtClean="0"/>
              <a:t>的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销毁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400" dirty="0" smtClean="0"/>
          </a:p>
        </p:txBody>
      </p:sp>
      <p:sp>
        <p:nvSpPr>
          <p:cNvPr id="5" name="动作按钮: 第一张 4">
            <a:hlinkClick r:id="rId4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203" name="TextBox11" r:id="rId2" imgW="7458120" imgH="4876920"/>
        </mc:Choice>
        <mc:Fallback>
          <p:control name="TextBox11" r:id="rId2" imgW="7458120" imgH="4876920">
            <p:pic>
              <p:nvPicPr>
                <p:cNvPr id="6" name="TextBox1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990600" y="1524000"/>
                  <a:ext cx="7462837" cy="487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</a:extLst>
              </p:spPr>
            </p:pic>
          </p:control>
        </mc:Fallback>
      </mc:AlternateContent>
    </p:controls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4. </a:t>
            </a:r>
            <a:r>
              <a:rPr lang="zh-CN" altLang="en-US" dirty="0" smtClean="0"/>
              <a:t>队列的应用</a:t>
            </a:r>
            <a:r>
              <a:rPr lang="en-US" altLang="zh-CN" dirty="0" smtClean="0"/>
              <a:t>: </a:t>
            </a:r>
            <a:r>
              <a:rPr lang="en-US" altLang="zh-CN" dirty="0" err="1" smtClean="0"/>
              <a:t>A.Windows</a:t>
            </a:r>
            <a:r>
              <a:rPr lang="zh-CN" altLang="en-US" dirty="0" smtClean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1】Windows</a:t>
            </a:r>
            <a:r>
              <a:rPr lang="zh-CN" altLang="en-US" dirty="0"/>
              <a:t>的消息处理</a:t>
            </a:r>
          </a:p>
          <a:p>
            <a:pPr lvl="1">
              <a:defRPr/>
            </a:pPr>
            <a:r>
              <a:rPr lang="zh-CN" altLang="en-US" dirty="0"/>
              <a:t>消息 </a:t>
            </a:r>
            <a:r>
              <a:rPr lang="en-US" altLang="zh-CN" dirty="0"/>
              <a:t>(message): Windows</a:t>
            </a:r>
            <a:r>
              <a:rPr lang="zh-CN" altLang="en-US" dirty="0"/>
              <a:t>发出的一个通知</a:t>
            </a: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b="1" dirty="0" smtClean="0"/>
              <a:t>系统</a:t>
            </a:r>
            <a:r>
              <a:rPr lang="zh-CN" altLang="en-US" b="1" dirty="0"/>
              <a:t>消息</a:t>
            </a:r>
            <a:r>
              <a:rPr lang="zh-CN" altLang="en-US" dirty="0"/>
              <a:t>队列</a:t>
            </a:r>
            <a:r>
              <a:rPr lang="en-US" altLang="zh-CN" dirty="0"/>
              <a:t>(system message queue)</a:t>
            </a:r>
          </a:p>
          <a:p>
            <a:pPr lvl="2">
              <a:defRPr/>
            </a:pPr>
            <a:r>
              <a:rPr lang="en-US" altLang="zh-CN" dirty="0" smtClean="0"/>
              <a:t>Windows</a:t>
            </a:r>
            <a:r>
              <a:rPr lang="zh-CN" altLang="en-US" dirty="0"/>
              <a:t>维护</a:t>
            </a:r>
          </a:p>
          <a:p>
            <a:pPr marL="971550" lvl="1" indent="-514350">
              <a:buFont typeface="+mj-ea"/>
              <a:buAutoNum type="circleNumDbPlain"/>
              <a:defRPr/>
            </a:pPr>
            <a:r>
              <a:rPr lang="zh-CN" altLang="en-US" b="1" dirty="0" smtClean="0"/>
              <a:t>线程</a:t>
            </a:r>
            <a:r>
              <a:rPr lang="zh-CN" altLang="en-US" b="1" dirty="0"/>
              <a:t>消息</a:t>
            </a:r>
            <a:r>
              <a:rPr lang="zh-CN" altLang="en-US" dirty="0"/>
              <a:t>队列</a:t>
            </a:r>
            <a:r>
              <a:rPr lang="en-US" altLang="zh-CN" dirty="0"/>
              <a:t>(thread message queue)</a:t>
            </a:r>
          </a:p>
          <a:p>
            <a:pPr lvl="2">
              <a:defRPr/>
            </a:pPr>
            <a:r>
              <a:rPr lang="zh-CN" altLang="en-US" dirty="0" smtClean="0"/>
              <a:t>每个</a:t>
            </a:r>
            <a:r>
              <a:rPr lang="en-US" altLang="zh-CN" dirty="0"/>
              <a:t>GUI</a:t>
            </a:r>
            <a:r>
              <a:rPr lang="zh-CN" altLang="en-US" dirty="0"/>
              <a:t>线程有一个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队列的应用</a:t>
            </a:r>
            <a:r>
              <a:rPr lang="en-US" altLang="zh-CN" smtClean="0"/>
              <a:t>: A.Windows</a:t>
            </a:r>
            <a:r>
              <a:rPr lang="zh-CN" altLang="en-US" smtClean="0"/>
              <a:t>消息</a:t>
            </a:r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1】Windows</a:t>
            </a:r>
            <a:r>
              <a:rPr lang="zh-CN" altLang="en-US" smtClean="0"/>
              <a:t>的消息处理</a:t>
            </a:r>
            <a:r>
              <a:rPr lang="en-US" altLang="zh-CN" smtClean="0"/>
              <a:t>: </a:t>
            </a:r>
            <a:r>
              <a:rPr lang="zh-CN" altLang="en-US" smtClean="0"/>
              <a:t>示意图</a:t>
            </a:r>
          </a:p>
        </p:txBody>
      </p:sp>
      <p:pic>
        <p:nvPicPr>
          <p:cNvPr id="36868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950" y="1700213"/>
            <a:ext cx="7140575" cy="488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9150" y="1524000"/>
            <a:ext cx="7620000" cy="4572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zh-CN" altLang="en-US" dirty="0"/>
          </a:p>
        </p:txBody>
      </p:sp>
      <p:sp>
        <p:nvSpPr>
          <p:cNvPr id="3789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队列的应用</a:t>
            </a:r>
            <a:r>
              <a:rPr lang="en-US" altLang="zh-CN" smtClean="0"/>
              <a:t>: A.Windows</a:t>
            </a:r>
            <a:r>
              <a:rPr lang="zh-CN" altLang="en-US" smtClean="0"/>
              <a:t>消息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消息数据类型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err="1"/>
              <a:t>typedef</a:t>
            </a:r>
            <a:r>
              <a:rPr lang="en-US" altLang="zh-CN" dirty="0"/>
              <a:t> </a:t>
            </a:r>
            <a:r>
              <a:rPr lang="en-US" altLang="zh-CN" dirty="0" err="1"/>
              <a:t>struct</a:t>
            </a:r>
            <a:r>
              <a:rPr lang="en-US" altLang="zh-CN" dirty="0"/>
              <a:t> {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HWND </a:t>
            </a:r>
            <a:r>
              <a:rPr lang="en-US" altLang="zh-CN" dirty="0" err="1"/>
              <a:t>hwnd</a:t>
            </a:r>
            <a:r>
              <a:rPr lang="en-US" altLang="zh-CN" dirty="0"/>
              <a:t>; 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窗口句柄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发生在哪个窗口上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/>
              <a:t>  </a:t>
            </a:r>
            <a:r>
              <a:rPr lang="en-US" altLang="zh-CN" dirty="0"/>
              <a:t>UINT message;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消息标识号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US" altLang="zh-CN" dirty="0" smtClean="0"/>
              <a:t>						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WM_MOUSEMOVE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				</a:t>
            </a:r>
            <a:r>
              <a:rPr lang="en-US" altLang="zh-CN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WM_LBUTTONDOWN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... )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WPARAM </a:t>
            </a:r>
            <a:r>
              <a:rPr lang="en-US" altLang="zh-CN" dirty="0" err="1"/>
              <a:t>wParam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消息参数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LPARAM </a:t>
            </a:r>
            <a:r>
              <a:rPr lang="en-US" altLang="zh-CN" dirty="0" err="1"/>
              <a:t>lParam</a:t>
            </a:r>
            <a:r>
              <a:rPr lang="en-US" altLang="zh-CN" dirty="0"/>
              <a:t>;  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// 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消息参数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DWORD time;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/>
              <a:t>  POINT </a:t>
            </a:r>
            <a:r>
              <a:rPr lang="en-US" altLang="zh-CN" dirty="0" err="1"/>
              <a:t>pt</a:t>
            </a:r>
            <a:r>
              <a:rPr lang="en-US" altLang="zh-CN" dirty="0"/>
              <a:t>;</a:t>
            </a:r>
          </a:p>
          <a:p>
            <a:pPr marL="457200" lvl="1" indent="0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} MSG</a:t>
            </a:r>
            <a:r>
              <a:rPr lang="en-US" altLang="zh-CN" dirty="0"/>
              <a:t>;</a:t>
            </a:r>
            <a:endParaRPr lang="zh-CN" altLang="en-US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819150" y="1524000"/>
            <a:ext cx="7620000" cy="4953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300"/>
              </a:spcBef>
              <a:defRPr/>
            </a:pPr>
            <a:endParaRPr lang="zh-CN" altLang="en-US" dirty="0"/>
          </a:p>
        </p:txBody>
      </p:sp>
      <p:sp>
        <p:nvSpPr>
          <p:cNvPr id="3891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队列的应用</a:t>
            </a:r>
            <a:r>
              <a:rPr lang="en-US" altLang="zh-CN" smtClean="0"/>
              <a:t>: A.Windows</a:t>
            </a:r>
            <a:r>
              <a:rPr lang="zh-CN" altLang="en-US" smtClean="0"/>
              <a:t>消息</a:t>
            </a:r>
          </a:p>
        </p:txBody>
      </p:sp>
      <p:sp>
        <p:nvSpPr>
          <p:cNvPr id="3891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 Message loop in Microsoft Windows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int WINAPI WinMain(HINSTANCE hInstance, HINSTANCE, LPSTR lpCmdLine, int nCmdShow) {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MSG msg;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BOOL bRet;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while((bRet = GetMessage(&amp;msg, NULL, 0, 0)) != 0) {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if(bRet == -1) {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	// Handle Error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} else {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	TranslateMessage(&amp;msg);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	DispatchMessage(&amp;msg);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	}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}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	return msg.wParam;</a:t>
            </a:r>
          </a:p>
          <a:p>
            <a:pPr marL="457200" lvl="1" indent="0">
              <a:lnSpc>
                <a:spcPct val="100000"/>
              </a:lnSpc>
              <a:spcBef>
                <a:spcPts val="400"/>
              </a:spcBef>
              <a:buFont typeface="Wingdings" panose="05000000000000000000" pitchFamily="2" charset="2"/>
              <a:buNone/>
            </a:pPr>
            <a:r>
              <a:rPr lang="en-US" altLang="zh-CN" sz="2000" smtClean="0"/>
              <a:t>}</a:t>
            </a:r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6800"/>
            <a:ext cx="7239000" cy="542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3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队列的应用</a:t>
            </a:r>
            <a:r>
              <a:rPr lang="en-US" altLang="zh-CN" smtClean="0"/>
              <a:t>: A.Windows</a:t>
            </a:r>
            <a:r>
              <a:rPr lang="zh-CN" altLang="en-US" smtClean="0"/>
              <a:t>消息</a:t>
            </a:r>
          </a:p>
        </p:txBody>
      </p:sp>
      <p:sp>
        <p:nvSpPr>
          <p:cNvPr id="3994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r>
              <a:rPr lang="zh-CN" altLang="en-US" smtClean="0"/>
              <a:t>消息处理流程示意图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队列的应用</a:t>
            </a:r>
            <a:r>
              <a:rPr lang="en-US" altLang="zh-CN" smtClean="0"/>
              <a:t>: B.</a:t>
            </a:r>
            <a:r>
              <a:rPr lang="zh-CN" altLang="en-US" smtClean="0"/>
              <a:t>电子阻尼</a:t>
            </a:r>
          </a:p>
        </p:txBody>
      </p:sp>
      <p:sp>
        <p:nvSpPr>
          <p:cNvPr id="4096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2】</a:t>
            </a:r>
            <a:r>
              <a:rPr lang="zh-CN" altLang="en-US" smtClean="0"/>
              <a:t>电子阻尼的实现原理</a:t>
            </a:r>
          </a:p>
          <a:p>
            <a:pPr lvl="1"/>
            <a:endParaRPr lang="zh-CN" altLang="en-US" smtClean="0"/>
          </a:p>
        </p:txBody>
      </p:sp>
      <p:pic>
        <p:nvPicPr>
          <p:cNvPr id="4096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457200" y="1600200"/>
            <a:ext cx="832326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队列的应用</a:t>
            </a:r>
            <a:r>
              <a:rPr lang="en-US" altLang="zh-CN" smtClean="0"/>
              <a:t>: C.</a:t>
            </a:r>
            <a:r>
              <a:rPr lang="zh-CN" altLang="en-US" smtClean="0"/>
              <a:t>股票交易曲线</a:t>
            </a:r>
          </a:p>
        </p:txBody>
      </p:sp>
      <p:sp>
        <p:nvSpPr>
          <p:cNvPr id="4198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3】</a:t>
            </a:r>
            <a:r>
              <a:rPr lang="zh-CN" altLang="en-US" smtClean="0"/>
              <a:t>股票交易曲线</a:t>
            </a:r>
          </a:p>
        </p:txBody>
      </p:sp>
      <p:pic>
        <p:nvPicPr>
          <p:cNvPr id="4198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0" y="1590675"/>
            <a:ext cx="6400800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539875"/>
            <a:ext cx="76200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r>
              <a:rPr lang="en-US" altLang="zh-CN" dirty="0"/>
              <a:t>——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3</a:t>
            </a:r>
            <a:endParaRPr lang="zh-CN" altLang="en-US" dirty="0" smtClean="0"/>
          </a:p>
        </p:txBody>
      </p:sp>
      <p:sp>
        <p:nvSpPr>
          <p:cNvPr id="8196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2】</a:t>
            </a:r>
            <a:r>
              <a:rPr lang="zh-CN" altLang="en-US" smtClean="0"/>
              <a:t>消息队列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4. </a:t>
            </a:r>
            <a:r>
              <a:rPr lang="zh-CN" altLang="en-US" smtClean="0"/>
              <a:t>队列的应用</a:t>
            </a:r>
            <a:r>
              <a:rPr lang="en-US" altLang="zh-CN" smtClean="0"/>
              <a:t>: D.</a:t>
            </a:r>
            <a:r>
              <a:rPr lang="zh-CN" altLang="en-US" smtClean="0"/>
              <a:t>图的广度优先搜索</a:t>
            </a:r>
          </a:p>
        </p:txBody>
      </p:sp>
      <p:sp>
        <p:nvSpPr>
          <p:cNvPr id="430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mtClean="0"/>
              <a:t>【</a:t>
            </a:r>
            <a:r>
              <a:rPr lang="zh-CN" altLang="en-US" smtClean="0"/>
              <a:t>例</a:t>
            </a:r>
            <a:r>
              <a:rPr lang="en-US" altLang="zh-CN" smtClean="0"/>
              <a:t>4】</a:t>
            </a:r>
            <a:r>
              <a:rPr lang="zh-CN" altLang="en-US" smtClean="0"/>
              <a:t>图的广度优先搜索</a:t>
            </a:r>
          </a:p>
        </p:txBody>
      </p:sp>
      <p:pic>
        <p:nvPicPr>
          <p:cNvPr id="43012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600200"/>
            <a:ext cx="7569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动作按钮: 第一张 4">
            <a:hlinkClick r:id="rId3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  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+mn-ea"/>
              </a:rPr>
              <a:t>循环</a:t>
            </a:r>
            <a:r>
              <a:rPr lang="zh-CN" altLang="en-US" sz="2400" dirty="0">
                <a:latin typeface="+mn-ea"/>
              </a:rPr>
              <a:t>队列的优点是什么</a:t>
            </a:r>
            <a:r>
              <a:rPr lang="en-US" altLang="zh-CN" sz="2400" dirty="0">
                <a:latin typeface="+mn-ea"/>
              </a:rPr>
              <a:t>?</a:t>
            </a:r>
            <a:r>
              <a:rPr lang="zh-CN" altLang="en-US" sz="2400" dirty="0">
                <a:latin typeface="+mn-ea"/>
              </a:rPr>
              <a:t>如何判断它的空和满</a:t>
            </a:r>
            <a:r>
              <a:rPr lang="en-US" altLang="zh-CN" sz="2400" dirty="0" smtClean="0">
                <a:latin typeface="+mn-ea"/>
              </a:rPr>
              <a:t>?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+mn-ea"/>
              </a:rPr>
              <a:t>设有</a:t>
            </a:r>
            <a:r>
              <a:rPr lang="zh-CN" altLang="en-US" sz="2400" dirty="0">
                <a:latin typeface="+mn-ea"/>
              </a:rPr>
              <a:t>一个静态顺序队列，向量大小为</a:t>
            </a:r>
            <a:r>
              <a:rPr lang="en-US" altLang="zh-CN" sz="2400" dirty="0">
                <a:latin typeface="+mn-ea"/>
              </a:rPr>
              <a:t>MAX</a:t>
            </a:r>
            <a:r>
              <a:rPr lang="zh-CN" altLang="en-US" sz="2400" dirty="0">
                <a:latin typeface="+mn-ea"/>
              </a:rPr>
              <a:t>，判断队列为空的条件是什么？队列满的条件是</a:t>
            </a:r>
            <a:r>
              <a:rPr lang="zh-CN" altLang="en-US" sz="2400" dirty="0" smtClean="0">
                <a:latin typeface="+mn-ea"/>
              </a:rPr>
              <a:t>什么</a:t>
            </a:r>
            <a:r>
              <a:rPr lang="en-US" altLang="zh-CN" sz="2400" dirty="0" smtClean="0">
                <a:latin typeface="+mn-ea"/>
              </a:rPr>
              <a:t>?</a:t>
            </a:r>
          </a:p>
          <a:p>
            <a:pPr marL="514350" indent="-514350" eaLnBrk="1" hangingPunct="1">
              <a:lnSpc>
                <a:spcPct val="130000"/>
              </a:lnSpc>
              <a:buFont typeface="+mj-lt"/>
              <a:buAutoNum type="arabicPeriod"/>
              <a:defRPr/>
            </a:pPr>
            <a:r>
              <a:rPr lang="zh-CN" altLang="en-US" sz="2400" dirty="0" smtClean="0">
                <a:latin typeface="+mn-ea"/>
              </a:rPr>
              <a:t>设</a:t>
            </a:r>
            <a:r>
              <a:rPr lang="en-US" altLang="zh-CN" sz="2400" dirty="0">
                <a:latin typeface="+mn-ea"/>
              </a:rPr>
              <a:t>Q[0,6]</a:t>
            </a:r>
            <a:r>
              <a:rPr lang="zh-CN" altLang="en-US" sz="2400" dirty="0">
                <a:latin typeface="+mn-ea"/>
              </a:rPr>
              <a:t>是一个静态顺序队列，初始状态为</a:t>
            </a:r>
            <a:r>
              <a:rPr lang="en-US" altLang="zh-CN" sz="2400" dirty="0" smtClean="0">
                <a:latin typeface="+mn-ea"/>
              </a:rPr>
              <a:t>front = rear = 0</a:t>
            </a:r>
            <a:r>
              <a:rPr lang="zh-CN" altLang="en-US" sz="2400" dirty="0">
                <a:latin typeface="+mn-ea"/>
              </a:rPr>
              <a:t>，请画出做完下列操作后队列的头尾指针的状态变化情况，若不能入对，请指出其元素，并说明理由。</a:t>
            </a:r>
          </a:p>
          <a:p>
            <a:pPr marL="80010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a, b, c,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 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入队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a, b,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c 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出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队</a:t>
            </a:r>
          </a:p>
          <a:p>
            <a:pPr marL="80010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</a:t>
            </a: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, j , k , l ,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 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入队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d, i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出</a:t>
            </a:r>
            <a:r>
              <a:rPr lang="zh-CN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队</a:t>
            </a:r>
          </a:p>
          <a:p>
            <a:pPr marL="800100" lvl="2" indent="0"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n, o, p, q, </a:t>
            </a:r>
            <a:r>
              <a:rPr lang="en-US" altLang="zh-CN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 </a:t>
            </a:r>
            <a:r>
              <a:rPr lang="zh-CN" altLang="en-US" sz="2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入队</a:t>
            </a:r>
            <a:endParaRPr lang="zh-CN" altLang="en-US" sz="22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514350" indent="-514350" eaLnBrk="1" hangingPunct="1">
              <a:buFont typeface="+mj-lt"/>
              <a:buAutoNum type="arabicPeriod"/>
              <a:defRPr/>
            </a:pPr>
            <a:endParaRPr lang="zh-CN" altLang="en-US" sz="2400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习  题（续）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zh-CN" altLang="en-US" sz="2400" dirty="0" smtClean="0">
                <a:latin typeface="+mn-ea"/>
              </a:rPr>
              <a:t>设有</a:t>
            </a:r>
            <a:r>
              <a:rPr lang="zh-CN" altLang="en-US" sz="2400" dirty="0">
                <a:latin typeface="+mn-ea"/>
              </a:rPr>
              <a:t>一个静态循环队列，向量大小为</a:t>
            </a:r>
            <a:r>
              <a:rPr lang="en-US" altLang="zh-CN" sz="2400" dirty="0">
                <a:latin typeface="+mn-ea"/>
              </a:rPr>
              <a:t>MAX</a:t>
            </a:r>
            <a:r>
              <a:rPr lang="zh-CN" altLang="en-US" sz="2400" dirty="0">
                <a:latin typeface="+mn-ea"/>
              </a:rPr>
              <a:t>，判断队列为空的条件是什么？队列满的条件是</a:t>
            </a:r>
            <a:r>
              <a:rPr lang="zh-CN" altLang="en-US" sz="2400" dirty="0" smtClean="0">
                <a:latin typeface="+mn-ea"/>
              </a:rPr>
              <a:t>什么</a:t>
            </a:r>
            <a:r>
              <a:rPr lang="en-US" altLang="zh-CN" sz="2400" dirty="0" smtClean="0">
                <a:latin typeface="+mn-ea"/>
              </a:rPr>
              <a:t>?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 startAt="4"/>
              <a:defRPr/>
            </a:pPr>
            <a:r>
              <a:rPr lang="zh-CN" altLang="en-US" sz="2400" dirty="0">
                <a:latin typeface="+mn-ea"/>
              </a:rPr>
              <a:t>假设</a:t>
            </a:r>
            <a:r>
              <a:rPr lang="en-US" altLang="zh-CN" sz="2400" dirty="0">
                <a:latin typeface="+mn-ea"/>
              </a:rPr>
              <a:t>Q[0,5]</a:t>
            </a:r>
            <a:r>
              <a:rPr lang="zh-CN" altLang="en-US" sz="2400" dirty="0">
                <a:latin typeface="+mn-ea"/>
              </a:rPr>
              <a:t>是一个循环队列，初始状态为</a:t>
            </a:r>
            <a:r>
              <a:rPr lang="en-US" altLang="zh-CN" sz="2400" dirty="0">
                <a:latin typeface="+mn-ea"/>
              </a:rPr>
              <a:t>front=rear=0</a:t>
            </a:r>
            <a:r>
              <a:rPr lang="zh-CN" altLang="en-US" sz="2400" dirty="0">
                <a:latin typeface="+mn-ea"/>
              </a:rPr>
              <a:t>，请画出做完下列操作后队列的头尾指针的状态变化情况，若不能入对，请指出其元素，并说明理由。</a:t>
            </a:r>
          </a:p>
          <a:p>
            <a:pPr marL="800100" lvl="2" indent="0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d, e, b, g,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h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入队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2" indent="0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d,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e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出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队</a:t>
            </a:r>
          </a:p>
          <a:p>
            <a:pPr marL="800100" lvl="2" indent="0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i</a:t>
            </a: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, j , k , l ,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m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入队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marL="800100" lvl="2" indent="0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b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出</a:t>
            </a: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队</a:t>
            </a:r>
          </a:p>
          <a:p>
            <a:pPr marL="800100" lvl="2" indent="0" eaLnBrk="1" hangingPunct="1">
              <a:lnSpc>
                <a:spcPct val="10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n, o, p, q, </a:t>
            </a:r>
            <a:r>
              <a:rPr lang="en-US" altLang="zh-CN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r </a:t>
            </a:r>
            <a:r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入队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4" name="动作按钮: 第一张 3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 课外阅读</a:t>
            </a:r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smtClean="0"/>
              <a:t>双端队列</a:t>
            </a:r>
          </a:p>
          <a:p>
            <a:pPr lvl="1" eaLnBrk="1" hangingPunct="1"/>
            <a:r>
              <a:rPr lang="en-US" altLang="zh-CN" sz="2200" smtClean="0">
                <a:hlinkClick r:id="rId2"/>
              </a:rPr>
              <a:t>https://en.wikipedia.org/wiki/Double-ended_queue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>
                <a:hlinkClick r:id="rId3"/>
              </a:rPr>
              <a:t>http://www.cnblogs.com/silence250627170/archive/2011/07/24/2115692.html</a:t>
            </a:r>
            <a:endParaRPr lang="en-US" altLang="zh-CN" sz="2200" smtClean="0"/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优先队列</a:t>
            </a:r>
          </a:p>
          <a:p>
            <a:pPr lvl="1" eaLnBrk="1" hangingPunct="1"/>
            <a:r>
              <a:rPr lang="en-US" altLang="zh-CN" sz="2200" smtClean="0">
                <a:hlinkClick r:id="rId4"/>
              </a:rPr>
              <a:t>https://en.wikipedia.org/wiki/Priority_queue</a:t>
            </a:r>
            <a:endParaRPr lang="en-US" altLang="zh-CN" sz="2200" smtClean="0"/>
          </a:p>
          <a:p>
            <a:pPr lvl="1" eaLnBrk="1" hangingPunct="1"/>
            <a:r>
              <a:rPr lang="en-US" altLang="zh-CN" sz="2200" smtClean="0">
                <a:hlinkClick r:id="rId5"/>
              </a:rPr>
              <a:t>http://blog.sina.com.cn/s/blog_713bacc50101f1m7.html</a:t>
            </a:r>
            <a:endParaRPr lang="en-US" altLang="zh-CN" sz="2200" smtClean="0"/>
          </a:p>
          <a:p>
            <a:pPr eaLnBrk="1" hangingPunct="1"/>
            <a:r>
              <a:rPr lang="en-US" altLang="zh-CN" smtClean="0"/>
              <a:t> </a:t>
            </a:r>
            <a:r>
              <a:rPr lang="zh-CN" altLang="en-US" smtClean="0"/>
              <a:t>消息队列</a:t>
            </a:r>
          </a:p>
          <a:p>
            <a:pPr lvl="1" eaLnBrk="1" hangingPunct="1"/>
            <a:r>
              <a:rPr lang="en-US" altLang="zh-CN" sz="2200" smtClean="0">
                <a:hlinkClick r:id="rId6"/>
              </a:rPr>
              <a:t>http://www.oschina.net/translate/top-10-uses-for-message-queue</a:t>
            </a:r>
            <a:endParaRPr lang="en-US" altLang="zh-CN" sz="2200" smtClean="0"/>
          </a:p>
          <a:p>
            <a:pPr eaLnBrk="1" hangingPunct="1"/>
            <a:endParaRPr lang="zh-CN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</a:t>
            </a:r>
            <a:r>
              <a:rPr lang="en-US" altLang="zh-CN" dirty="0"/>
              <a:t>——</a:t>
            </a:r>
            <a:r>
              <a:rPr lang="zh-CN" altLang="en-US" dirty="0" smtClean="0"/>
              <a:t>示例</a:t>
            </a:r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dirty="0" smtClean="0"/>
              <a:t>【</a:t>
            </a:r>
            <a:r>
              <a:rPr lang="zh-CN" altLang="en-US" dirty="0" smtClean="0"/>
              <a:t>例</a:t>
            </a:r>
            <a:r>
              <a:rPr lang="en-US" altLang="zh-CN" dirty="0" smtClean="0"/>
              <a:t>3</a:t>
            </a:r>
            <a:r>
              <a:rPr lang="en-US" altLang="zh-CN" dirty="0"/>
              <a:t>】</a:t>
            </a:r>
            <a:r>
              <a:rPr lang="zh-CN" altLang="en-US" dirty="0"/>
              <a:t>计算机中的缓冲区</a:t>
            </a:r>
          </a:p>
          <a:p>
            <a:pPr lvl="1">
              <a:defRPr/>
            </a:pPr>
            <a:r>
              <a:rPr lang="zh-CN" altLang="en-US" dirty="0"/>
              <a:t> 高速缓冲存储器 </a:t>
            </a:r>
            <a:r>
              <a:rPr lang="en-US" altLang="zh-CN" dirty="0"/>
              <a:t>Cache</a:t>
            </a:r>
          </a:p>
          <a:p>
            <a:pPr lvl="1">
              <a:defRPr/>
            </a:pPr>
            <a:r>
              <a:rPr lang="en-US" altLang="zh-CN" dirty="0"/>
              <a:t> </a:t>
            </a:r>
            <a:r>
              <a:rPr lang="zh-CN" altLang="en-US" dirty="0"/>
              <a:t>文件缓冲区</a:t>
            </a:r>
          </a:p>
          <a:p>
            <a:pPr lvl="1">
              <a:defRPr/>
            </a:pPr>
            <a:r>
              <a:rPr lang="zh-CN" altLang="en-US" dirty="0"/>
              <a:t> 打印缓冲区</a:t>
            </a:r>
          </a:p>
          <a:p>
            <a:pPr lvl="1">
              <a:defRPr/>
            </a:pPr>
            <a:r>
              <a:rPr lang="zh-CN" altLang="en-US" dirty="0"/>
              <a:t> 键盘缓冲区</a:t>
            </a:r>
          </a:p>
          <a:p>
            <a:pPr lvl="1">
              <a:defRPr/>
            </a:pPr>
            <a:r>
              <a:rPr lang="zh-CN" altLang="en-US" dirty="0"/>
              <a:t> 采样数据缓冲区</a:t>
            </a:r>
          </a:p>
          <a:p>
            <a:pPr lvl="1">
              <a:defRPr/>
            </a:pPr>
            <a:r>
              <a:rPr lang="zh-CN" altLang="en-US" dirty="0"/>
              <a:t> </a:t>
            </a:r>
            <a:r>
              <a:rPr lang="en-US" altLang="zh-CN" dirty="0"/>
              <a:t>Windows</a:t>
            </a:r>
            <a:r>
              <a:rPr lang="zh-CN" altLang="en-US" dirty="0"/>
              <a:t>消息队列</a:t>
            </a:r>
          </a:p>
          <a:p>
            <a:pPr>
              <a:defRPr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圆角矩形 38"/>
          <p:cNvSpPr/>
          <p:nvPr/>
        </p:nvSpPr>
        <p:spPr>
          <a:xfrm>
            <a:off x="1591998" y="1570382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5"/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en-US" altLang="zh-CN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2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2" action="ppaction://hlinksldjump"/>
              </a:rPr>
              <a:t>概念与术语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9" name="圆角矩形 58"/>
          <p:cNvSpPr/>
          <p:nvPr/>
        </p:nvSpPr>
        <p:spPr>
          <a:xfrm>
            <a:off x="1621027" y="2768735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3" action="ppaction://hlinksldjump"/>
              </a:rPr>
              <a:t>存储结构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0" name="圆角矩形 59">
            <a:hlinkClick r:id="rId4" action="ppaction://hlinksldjump"/>
          </p:cNvPr>
          <p:cNvSpPr/>
          <p:nvPr/>
        </p:nvSpPr>
        <p:spPr>
          <a:xfrm>
            <a:off x="1631913" y="3967088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5" action="ppaction://hlinksldjump"/>
              </a:rPr>
              <a:t>运算及实现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1" name="圆角矩形 60"/>
          <p:cNvSpPr/>
          <p:nvPr/>
        </p:nvSpPr>
        <p:spPr>
          <a:xfrm>
            <a:off x="1633532" y="5165440"/>
            <a:ext cx="2633668" cy="701960"/>
          </a:xfrm>
          <a:prstGeom prst="roundRect">
            <a:avLst>
              <a:gd name="adj" fmla="val 12125"/>
            </a:avLst>
          </a:prstGeom>
          <a:solidFill>
            <a:schemeClr val="accent2">
              <a:lumMod val="60000"/>
              <a:lumOff val="40000"/>
            </a:schemeClr>
          </a:solidFill>
          <a:ln w="12700">
            <a:noFill/>
            <a:prstDash val="dashDot"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hlinkClick r:id="rId6" action="ppaction://hlinksldjump"/>
              </a:rPr>
              <a:t>队列的应用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134" name="标题 1"/>
          <p:cNvSpPr>
            <a:spLocks noGrp="1"/>
          </p:cNvSpPr>
          <p:nvPr>
            <p:ph type="title"/>
          </p:nvPr>
        </p:nvSpPr>
        <p:spPr>
          <a:xfrm>
            <a:off x="990600" y="533400"/>
            <a:ext cx="7086600" cy="487363"/>
          </a:xfrm>
        </p:spPr>
        <p:txBody>
          <a:bodyPr/>
          <a:lstStyle/>
          <a:p>
            <a:pPr eaLnBrk="1" hangingPunct="1"/>
            <a:r>
              <a:rPr lang="zh-CN" altLang="en-US" smtClean="0"/>
              <a:t>内 容 提 纲</a:t>
            </a:r>
          </a:p>
        </p:txBody>
      </p:sp>
      <p:sp>
        <p:nvSpPr>
          <p:cNvPr id="18" name="AutoShape 2"/>
          <p:cNvSpPr>
            <a:spLocks noChangeArrowheads="1"/>
          </p:cNvSpPr>
          <p:nvPr/>
        </p:nvSpPr>
        <p:spPr bwMode="gray">
          <a:xfrm>
            <a:off x="609600" y="1891342"/>
            <a:ext cx="626320" cy="3677579"/>
          </a:xfrm>
          <a:prstGeom prst="roundRect">
            <a:avLst>
              <a:gd name="adj" fmla="val 14583"/>
            </a:avLst>
          </a:prstGeom>
          <a:solidFill>
            <a:schemeClr val="bg2"/>
          </a:solidFill>
          <a:ln w="12700" algn="ctr">
            <a:noFill/>
            <a:round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anchor="ctr"/>
          <a:lstStyle/>
          <a:p>
            <a:pPr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队</a:t>
            </a:r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defRPr/>
            </a:pPr>
            <a:r>
              <a:rPr lang="zh-CN" altLang="en-US" sz="2800" dirty="0">
                <a:latin typeface="楷体" panose="02010609060101010101" pitchFamily="49" charset="-122"/>
                <a:ea typeface="楷体" panose="02010609060101010101" pitchFamily="49" charset="-122"/>
              </a:rPr>
              <a:t>列</a:t>
            </a:r>
          </a:p>
        </p:txBody>
      </p:sp>
      <p:cxnSp>
        <p:nvCxnSpPr>
          <p:cNvPr id="19" name="直接箭头连接符 18"/>
          <p:cNvCxnSpPr>
            <a:stCxn id="0" idx="3"/>
            <a:endCxn id="0" idx="1"/>
          </p:cNvCxnSpPr>
          <p:nvPr/>
        </p:nvCxnSpPr>
        <p:spPr>
          <a:xfrm flipV="1">
            <a:off x="1236663" y="1920875"/>
            <a:ext cx="355600" cy="18097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5287" cy="5873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0" idx="3"/>
            <a:endCxn id="0" idx="1"/>
          </p:cNvCxnSpPr>
          <p:nvPr/>
        </p:nvCxnSpPr>
        <p:spPr>
          <a:xfrm flipV="1">
            <a:off x="1236663" y="3119438"/>
            <a:ext cx="384175" cy="611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0" idx="3"/>
            <a:endCxn id="0" idx="1"/>
          </p:cNvCxnSpPr>
          <p:nvPr/>
        </p:nvCxnSpPr>
        <p:spPr>
          <a:xfrm>
            <a:off x="1236663" y="3730625"/>
            <a:ext cx="396875" cy="17859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圆角矩形 23"/>
          <p:cNvSpPr/>
          <p:nvPr/>
        </p:nvSpPr>
        <p:spPr>
          <a:xfrm>
            <a:off x="4752975" y="2606675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7" action="ppaction://hlinksldjump"/>
              </a:rPr>
              <a:t>顺序存储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143" name="Oval 11"/>
          <p:cNvSpPr>
            <a:spLocks noChangeArrowheads="1"/>
          </p:cNvSpPr>
          <p:nvPr/>
        </p:nvSpPr>
        <p:spPr bwMode="auto">
          <a:xfrm>
            <a:off x="4132263" y="180657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4" name="圆角矩形 73"/>
          <p:cNvSpPr/>
          <p:nvPr/>
        </p:nvSpPr>
        <p:spPr>
          <a:xfrm>
            <a:off x="4800600" y="1724025"/>
            <a:ext cx="259080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定义与特点</a:t>
            </a:r>
          </a:p>
        </p:txBody>
      </p:sp>
      <p:cxnSp>
        <p:nvCxnSpPr>
          <p:cNvPr id="76" name="直接箭头连接符 75"/>
          <p:cNvCxnSpPr>
            <a:stCxn id="5143" idx="6"/>
            <a:endCxn id="74" idx="1"/>
          </p:cNvCxnSpPr>
          <p:nvPr/>
        </p:nvCxnSpPr>
        <p:spPr>
          <a:xfrm flipV="1">
            <a:off x="4360863" y="1914525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0" idx="3"/>
            <a:endCxn id="24" idx="1"/>
          </p:cNvCxnSpPr>
          <p:nvPr/>
        </p:nvCxnSpPr>
        <p:spPr>
          <a:xfrm flipV="1">
            <a:off x="4254500" y="2843213"/>
            <a:ext cx="498475" cy="276225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圆角矩形 83"/>
          <p:cNvSpPr/>
          <p:nvPr/>
        </p:nvSpPr>
        <p:spPr>
          <a:xfrm>
            <a:off x="4752975" y="3149600"/>
            <a:ext cx="2028825" cy="474663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8" action="ppaction://hlinksldjump"/>
              </a:rPr>
              <a:t>链式存储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85" name="直接箭头连接符 84"/>
          <p:cNvCxnSpPr>
            <a:stCxn id="0" idx="3"/>
            <a:endCxn id="84" idx="1"/>
          </p:cNvCxnSpPr>
          <p:nvPr/>
        </p:nvCxnSpPr>
        <p:spPr>
          <a:xfrm>
            <a:off x="4254500" y="3119438"/>
            <a:ext cx="498475" cy="268287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圆角矩形 104"/>
          <p:cNvSpPr/>
          <p:nvPr/>
        </p:nvSpPr>
        <p:spPr>
          <a:xfrm>
            <a:off x="4752975" y="3871913"/>
            <a:ext cx="2028825" cy="476250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9" action="ppaction://hlinksldjump"/>
              </a:rPr>
              <a:t>基于顺序队列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6" name="直接箭头连接符 105"/>
          <p:cNvCxnSpPr>
            <a:stCxn id="0" idx="3"/>
            <a:endCxn id="105" idx="1"/>
          </p:cNvCxnSpPr>
          <p:nvPr/>
        </p:nvCxnSpPr>
        <p:spPr>
          <a:xfrm flipV="1">
            <a:off x="4265613" y="4110038"/>
            <a:ext cx="487362" cy="207962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圆角矩形 106"/>
          <p:cNvSpPr/>
          <p:nvPr/>
        </p:nvSpPr>
        <p:spPr>
          <a:xfrm>
            <a:off x="4752975" y="4422775"/>
            <a:ext cx="2028825" cy="476250"/>
          </a:xfrm>
          <a:prstGeom prst="roundRect">
            <a:avLst>
              <a:gd name="adj" fmla="val 32911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2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hlinkClick r:id="rId10" action="ppaction://hlinksldjump"/>
              </a:rPr>
              <a:t>基于链队列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108" name="直接箭头连接符 107"/>
          <p:cNvCxnSpPr>
            <a:stCxn id="0" idx="3"/>
            <a:endCxn id="107" idx="1"/>
          </p:cNvCxnSpPr>
          <p:nvPr/>
        </p:nvCxnSpPr>
        <p:spPr>
          <a:xfrm>
            <a:off x="4265613" y="4318000"/>
            <a:ext cx="487362" cy="342900"/>
          </a:xfrm>
          <a:prstGeom prst="straightConnector1">
            <a:avLst/>
          </a:prstGeom>
          <a:ln w="12700">
            <a:solidFill>
              <a:schemeClr val="tx2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3" name="Oval 11"/>
          <p:cNvSpPr>
            <a:spLocks noChangeArrowheads="1"/>
          </p:cNvSpPr>
          <p:nvPr/>
        </p:nvSpPr>
        <p:spPr bwMode="auto">
          <a:xfrm>
            <a:off x="4138613" y="5408613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3" name="圆角矩形 122"/>
          <p:cNvSpPr/>
          <p:nvPr/>
        </p:nvSpPr>
        <p:spPr>
          <a:xfrm>
            <a:off x="4806950" y="5326063"/>
            <a:ext cx="2965450" cy="381000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消息队列、电子阻尼</a:t>
            </a:r>
            <a:r>
              <a:rPr lang="en-US" altLang="zh-CN" sz="20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124" name="直接箭头连接符 123"/>
          <p:cNvCxnSpPr>
            <a:stCxn id="5153" idx="6"/>
            <a:endCxn id="123" idx="1"/>
          </p:cNvCxnSpPr>
          <p:nvPr/>
        </p:nvCxnSpPr>
        <p:spPr>
          <a:xfrm flipV="1">
            <a:off x="4367213" y="5516563"/>
            <a:ext cx="439737" cy="63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6" name="Oval 11"/>
          <p:cNvSpPr>
            <a:spLocks noChangeArrowheads="1"/>
          </p:cNvSpPr>
          <p:nvPr/>
        </p:nvSpPr>
        <p:spPr bwMode="auto">
          <a:xfrm>
            <a:off x="6611938" y="2736850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29" name="圆角矩形 128"/>
          <p:cNvSpPr/>
          <p:nvPr/>
        </p:nvSpPr>
        <p:spPr>
          <a:xfrm>
            <a:off x="7280275" y="2286000"/>
            <a:ext cx="1693863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静态、动态</a:t>
            </a:r>
          </a:p>
        </p:txBody>
      </p:sp>
      <p:cxnSp>
        <p:nvCxnSpPr>
          <p:cNvPr id="130" name="直接箭头连接符 129"/>
          <p:cNvCxnSpPr>
            <a:stCxn id="5156" idx="6"/>
            <a:endCxn id="129" idx="1"/>
          </p:cNvCxnSpPr>
          <p:nvPr/>
        </p:nvCxnSpPr>
        <p:spPr>
          <a:xfrm flipV="1">
            <a:off x="6840538" y="2519363"/>
            <a:ext cx="439737" cy="3317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59" name="Oval 11"/>
          <p:cNvSpPr>
            <a:spLocks noChangeArrowheads="1"/>
          </p:cNvSpPr>
          <p:nvPr/>
        </p:nvSpPr>
        <p:spPr bwMode="auto">
          <a:xfrm>
            <a:off x="6629400" y="32226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34" name="圆角矩形 133"/>
          <p:cNvSpPr/>
          <p:nvPr/>
        </p:nvSpPr>
        <p:spPr>
          <a:xfrm>
            <a:off x="7297738" y="3101975"/>
            <a:ext cx="1693862" cy="465138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定义、特点</a:t>
            </a:r>
          </a:p>
        </p:txBody>
      </p:sp>
      <p:cxnSp>
        <p:nvCxnSpPr>
          <p:cNvPr id="135" name="直接箭头连接符 134"/>
          <p:cNvCxnSpPr>
            <a:stCxn id="5159" idx="6"/>
            <a:endCxn id="134" idx="1"/>
          </p:cNvCxnSpPr>
          <p:nvPr/>
        </p:nvCxnSpPr>
        <p:spPr>
          <a:xfrm flipV="1">
            <a:off x="6858000" y="3335338"/>
            <a:ext cx="439738" cy="15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2" name="Oval 11"/>
          <p:cNvSpPr>
            <a:spLocks noChangeArrowheads="1"/>
          </p:cNvSpPr>
          <p:nvPr/>
        </p:nvSpPr>
        <p:spPr bwMode="auto">
          <a:xfrm>
            <a:off x="6629400" y="39973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7297738" y="3876675"/>
            <a:ext cx="16938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入队、出队等</a:t>
            </a:r>
          </a:p>
        </p:txBody>
      </p:sp>
      <p:cxnSp>
        <p:nvCxnSpPr>
          <p:cNvPr id="142" name="直接箭头连接符 141"/>
          <p:cNvCxnSpPr>
            <a:stCxn id="5162" idx="6"/>
            <a:endCxn id="141" idx="1"/>
          </p:cNvCxnSpPr>
          <p:nvPr/>
        </p:nvCxnSpPr>
        <p:spPr>
          <a:xfrm flipV="1">
            <a:off x="6858000" y="4110038"/>
            <a:ext cx="439738" cy="15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5" name="Oval 11"/>
          <p:cNvSpPr>
            <a:spLocks noChangeArrowheads="1"/>
          </p:cNvSpPr>
          <p:nvPr/>
        </p:nvSpPr>
        <p:spPr bwMode="auto">
          <a:xfrm>
            <a:off x="6629400" y="4530725"/>
            <a:ext cx="228600" cy="228600"/>
          </a:xfrm>
          <a:prstGeom prst="ellipse">
            <a:avLst/>
          </a:prstGeom>
          <a:gradFill rotWithShape="1">
            <a:gsLst>
              <a:gs pos="0">
                <a:srgbClr val="DCDC48"/>
              </a:gs>
              <a:gs pos="100000">
                <a:srgbClr val="939330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5000"/>
              </a:lnSpc>
              <a:spcBef>
                <a:spcPts val="1200"/>
              </a:spcBef>
              <a:buClr>
                <a:schemeClr val="tx2"/>
              </a:buClr>
              <a:buFont typeface="Wingdings" panose="05000000000000000000" pitchFamily="2" charset="2"/>
              <a:buChar char="p"/>
              <a:defRPr sz="28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26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ts val="1200"/>
              </a:spcBef>
              <a:buClr>
                <a:schemeClr val="accent2"/>
              </a:buClr>
              <a:buFont typeface="Wingdings" panose="05000000000000000000" pitchFamily="2" charset="2"/>
              <a:buChar char="u"/>
              <a:defRPr sz="24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ts val="1200"/>
              </a:spcBef>
              <a:buClr>
                <a:srgbClr val="FFC000"/>
              </a:buClr>
              <a:buFont typeface="Wingdings" panose="05000000000000000000" pitchFamily="2" charset="2"/>
              <a:buChar char="ü"/>
              <a:defRPr sz="22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ts val="1200"/>
              </a:spcBef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ts val="1200"/>
              </a:spcBef>
              <a:spcAft>
                <a:spcPct val="0"/>
              </a:spcAft>
              <a:buClr>
                <a:srgbClr val="7030A0"/>
              </a:buClr>
              <a:buChar char="»"/>
              <a:defRPr sz="2000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zh-CN" altLang="en-US" sz="26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144" name="圆角矩形 143"/>
          <p:cNvSpPr/>
          <p:nvPr/>
        </p:nvSpPr>
        <p:spPr>
          <a:xfrm>
            <a:off x="7297738" y="4410075"/>
            <a:ext cx="1693862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入</a:t>
            </a:r>
            <a:r>
              <a:rPr lang="en-US" altLang="zh-CN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lang="zh-CN" altLang="en-US" sz="1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出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队</a:t>
            </a:r>
          </a:p>
        </p:txBody>
      </p:sp>
      <p:cxnSp>
        <p:nvCxnSpPr>
          <p:cNvPr id="145" name="直接箭头连接符 144"/>
          <p:cNvCxnSpPr/>
          <p:nvPr/>
        </p:nvCxnSpPr>
        <p:spPr>
          <a:xfrm flipV="1">
            <a:off x="6858000" y="4643438"/>
            <a:ext cx="439738" cy="15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动作按钮: 帮助 166">
            <a:hlinkClick r:id="rId11" action="ppaction://hlinksldjump" highlightClick="1"/>
          </p:cNvPr>
          <p:cNvSpPr/>
          <p:nvPr/>
        </p:nvSpPr>
        <p:spPr>
          <a:xfrm>
            <a:off x="8578850" y="6400800"/>
            <a:ext cx="565150" cy="457200"/>
          </a:xfrm>
          <a:prstGeom prst="actionButtonHelp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7297738" y="2590800"/>
            <a:ext cx="1676400" cy="466725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循环</a:t>
            </a: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队列</a:t>
            </a:r>
          </a:p>
        </p:txBody>
      </p:sp>
      <p:cxnSp>
        <p:nvCxnSpPr>
          <p:cNvPr id="50" name="直接箭头连接符 49"/>
          <p:cNvCxnSpPr>
            <a:stCxn id="5156" idx="6"/>
            <a:endCxn id="49" idx="1"/>
          </p:cNvCxnSpPr>
          <p:nvPr/>
        </p:nvCxnSpPr>
        <p:spPr>
          <a:xfrm flipV="1">
            <a:off x="6840538" y="2824163"/>
            <a:ext cx="457200" cy="26987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圆角矩形 52"/>
          <p:cNvSpPr/>
          <p:nvPr/>
        </p:nvSpPr>
        <p:spPr>
          <a:xfrm>
            <a:off x="7288213" y="1952625"/>
            <a:ext cx="1693862" cy="465138"/>
          </a:xfrm>
          <a:prstGeom prst="roundRect">
            <a:avLst>
              <a:gd name="adj" fmla="val 32911"/>
            </a:avLst>
          </a:prstGeom>
          <a:noFill/>
          <a:ln w="12700">
            <a:noFill/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18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定义、特点</a:t>
            </a:r>
          </a:p>
        </p:txBody>
      </p:sp>
      <p:cxnSp>
        <p:nvCxnSpPr>
          <p:cNvPr id="54" name="直接箭头连接符 53"/>
          <p:cNvCxnSpPr>
            <a:stCxn id="5156" idx="6"/>
            <a:endCxn id="53" idx="1"/>
          </p:cNvCxnSpPr>
          <p:nvPr/>
        </p:nvCxnSpPr>
        <p:spPr>
          <a:xfrm flipV="1">
            <a:off x="6840538" y="2184400"/>
            <a:ext cx="447675" cy="666750"/>
          </a:xfrm>
          <a:prstGeom prst="straightConnector1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队列</a:t>
            </a:r>
            <a:r>
              <a:rPr lang="en-US" altLang="zh-CN" smtClean="0"/>
              <a:t>(Queue)</a:t>
            </a:r>
            <a:r>
              <a:rPr lang="zh-CN" altLang="en-US" smtClean="0"/>
              <a:t>概述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/>
              <a:t>栈</a:t>
            </a:r>
            <a:r>
              <a:rPr lang="zh-CN" altLang="en-US" sz="2400" dirty="0"/>
              <a:t>和</a:t>
            </a:r>
            <a:r>
              <a:rPr lang="zh-CN" altLang="en-US" sz="2400" b="1" dirty="0"/>
              <a:t>队列</a:t>
            </a:r>
            <a:r>
              <a:rPr lang="zh-CN" altLang="en-US" sz="2400" dirty="0"/>
              <a:t>是两种应用非常广泛的数据结构，它们都来自线性表数据结构，都是</a:t>
            </a:r>
            <a:r>
              <a:rPr lang="zh-CN" altLang="en-US" sz="2400" dirty="0">
                <a:solidFill>
                  <a:schemeClr val="accent6"/>
                </a:solidFill>
              </a:rPr>
              <a:t>“操作受限”的线性表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>
              <a:defRPr/>
            </a:pPr>
            <a:r>
              <a:rPr lang="zh-CN" altLang="en-US" sz="2400" dirty="0" smtClean="0"/>
              <a:t>队列的</a:t>
            </a:r>
            <a:r>
              <a:rPr lang="zh-CN" altLang="en-US" sz="2400" b="1" dirty="0" smtClean="0"/>
              <a:t>逻辑结构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队列：是限制</a:t>
            </a:r>
            <a:r>
              <a:rPr lang="zh-CN" altLang="en-US" sz="2400" dirty="0"/>
              <a:t>仅在</a:t>
            </a:r>
            <a:r>
              <a:rPr lang="zh-CN" altLang="en-US" sz="2400" b="1" dirty="0">
                <a:solidFill>
                  <a:srgbClr val="7030A0"/>
                </a:solidFill>
              </a:rPr>
              <a:t>表尾插入</a:t>
            </a:r>
            <a:r>
              <a:rPr lang="zh-CN" altLang="en-US" sz="2400" dirty="0"/>
              <a:t>和</a:t>
            </a:r>
            <a:r>
              <a:rPr lang="zh-CN" altLang="en-US" sz="2400" b="1" dirty="0"/>
              <a:t>表首删除</a:t>
            </a:r>
            <a:r>
              <a:rPr lang="zh-CN" altLang="en-US" sz="2400" dirty="0"/>
              <a:t>元素的</a:t>
            </a:r>
            <a:r>
              <a:rPr lang="zh-CN" altLang="en-US" sz="2400" dirty="0" smtClean="0"/>
              <a:t>线性表</a:t>
            </a:r>
            <a:endParaRPr lang="en-US" altLang="zh-CN" sz="2400" dirty="0" smtClean="0"/>
          </a:p>
          <a:p>
            <a:pPr lvl="2">
              <a:defRPr/>
            </a:pPr>
            <a:r>
              <a:rPr lang="zh-CN" altLang="en-US" sz="2000" dirty="0"/>
              <a:t>先进先出 </a:t>
            </a:r>
            <a:r>
              <a:rPr lang="en-US" altLang="zh-CN" sz="2000" dirty="0"/>
              <a:t>(FIFO)</a:t>
            </a:r>
            <a:r>
              <a:rPr lang="zh-CN" altLang="en-US" sz="2000" dirty="0"/>
              <a:t>，后进后出 </a:t>
            </a:r>
            <a:r>
              <a:rPr lang="en-US" altLang="zh-CN" sz="2000" dirty="0"/>
              <a:t>(LILO)</a:t>
            </a:r>
          </a:p>
          <a:p>
            <a:pPr lvl="1">
              <a:defRPr/>
            </a:pPr>
            <a:endParaRPr lang="zh-CN" altLang="en-US" sz="2400" dirty="0"/>
          </a:p>
          <a:p>
            <a:pPr>
              <a:defRPr/>
            </a:pPr>
            <a:endParaRPr lang="zh-CN" altLang="en-US" sz="2400" dirty="0"/>
          </a:p>
        </p:txBody>
      </p:sp>
      <p:pic>
        <p:nvPicPr>
          <p:cNvPr id="10244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06475" y="3751263"/>
            <a:ext cx="6918325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1. </a:t>
            </a:r>
            <a:r>
              <a:rPr lang="zh-CN" altLang="en-US" smtClean="0"/>
              <a:t>队列相关概念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队列</a:t>
            </a:r>
            <a:r>
              <a:rPr lang="en-US" altLang="zh-CN" sz="2400" dirty="0"/>
              <a:t>(Queue)</a:t>
            </a:r>
            <a:r>
              <a:rPr lang="zh-CN" altLang="en-US" sz="2400" dirty="0"/>
              <a:t>：也是运算受限的线性表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Bef>
                <a:spcPts val="600"/>
              </a:spcBef>
              <a:defRPr/>
            </a:pPr>
            <a:r>
              <a:rPr lang="zh-CN" altLang="en-US" sz="2400" dirty="0" smtClean="0"/>
              <a:t>是</a:t>
            </a:r>
            <a:r>
              <a:rPr lang="zh-CN" altLang="en-US" sz="2400" dirty="0"/>
              <a:t>一种</a:t>
            </a:r>
            <a:r>
              <a:rPr lang="zh-CN" altLang="en-US" sz="2400" b="1" dirty="0"/>
              <a:t>先进先出</a:t>
            </a:r>
            <a:r>
              <a:rPr lang="en-US" altLang="zh-CN" sz="2400" dirty="0"/>
              <a:t>(First In First Out </a:t>
            </a:r>
            <a:r>
              <a:rPr lang="zh-CN" altLang="en-US" sz="2400" dirty="0"/>
              <a:t>，简称</a:t>
            </a:r>
            <a:r>
              <a:rPr lang="en-US" altLang="zh-CN" sz="2400" dirty="0"/>
              <a:t>FIFO)</a:t>
            </a:r>
            <a:r>
              <a:rPr lang="zh-CN" altLang="en-US" sz="2400" dirty="0"/>
              <a:t>的</a:t>
            </a:r>
            <a:r>
              <a:rPr lang="zh-CN" altLang="en-US" sz="2400" u="sng" dirty="0"/>
              <a:t>线性表</a:t>
            </a:r>
            <a:r>
              <a:rPr lang="zh-CN" altLang="en-US" sz="2400" dirty="0" smtClean="0"/>
              <a:t>。</a:t>
            </a:r>
            <a:r>
              <a:rPr lang="zh-CN" altLang="en-US" sz="2200" dirty="0"/>
              <a:t>只允许在表的一端进行插入，而在另一端进行删除。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队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首</a:t>
            </a:r>
            <a:r>
              <a:rPr lang="en-US" altLang="zh-CN" sz="2400" dirty="0"/>
              <a:t>(front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允许进行删除的一端称为队首。</a:t>
            </a:r>
          </a:p>
          <a:p>
            <a:pPr lvl="1">
              <a:spcBef>
                <a:spcPts val="600"/>
              </a:spcBef>
              <a:defRPr/>
            </a:pPr>
            <a:r>
              <a:rPr lang="zh-CN" altLang="en-US" sz="24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队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尾</a:t>
            </a:r>
            <a:r>
              <a:rPr lang="en-US" altLang="zh-CN" sz="2400" dirty="0"/>
              <a:t>(rear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</a:t>
            </a:r>
            <a:r>
              <a:rPr lang="zh-CN" altLang="en-US" sz="2400" dirty="0"/>
              <a:t>允许进行插入的一端称为队尾</a:t>
            </a:r>
            <a:r>
              <a:rPr lang="zh-CN" altLang="en-US" sz="2400" dirty="0" smtClean="0"/>
              <a:t>。</a:t>
            </a:r>
            <a:r>
              <a:rPr lang="zh-CN" altLang="en-US" sz="2000" dirty="0"/>
              <a:t>　　</a:t>
            </a:r>
          </a:p>
          <a:p>
            <a:pPr>
              <a:defRPr/>
            </a:pPr>
            <a:r>
              <a:rPr lang="zh-CN" altLang="en-US" sz="2400" dirty="0"/>
              <a:t>队列中没有元素时称为</a:t>
            </a:r>
            <a:r>
              <a:rPr lang="zh-CN" altLang="en-US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空队列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lvl="1">
              <a:spcBef>
                <a:spcPts val="600"/>
              </a:spcBef>
              <a:defRPr/>
            </a:pPr>
            <a:r>
              <a:rPr lang="zh-CN" altLang="en-US" sz="2200" dirty="0" smtClean="0"/>
              <a:t>在</a:t>
            </a:r>
            <a:r>
              <a:rPr lang="zh-CN" altLang="en-US" sz="2200" dirty="0"/>
              <a:t>空队列中依次加入元素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a</a:t>
            </a:r>
            <a:r>
              <a:rPr lang="en-US" altLang="zh-CN" sz="2200" baseline="-25000" dirty="0"/>
              <a:t>n</a:t>
            </a:r>
            <a:r>
              <a:rPr lang="zh-CN" altLang="en-US" sz="2200" dirty="0"/>
              <a:t>之后，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1</a:t>
            </a:r>
            <a:r>
              <a:rPr lang="zh-CN" altLang="en-US" sz="2200" dirty="0"/>
              <a:t>是</a:t>
            </a:r>
            <a:r>
              <a:rPr lang="zh-CN" altLang="en-US" sz="2200" b="1" dirty="0"/>
              <a:t>队首元素</a:t>
            </a:r>
            <a:r>
              <a:rPr lang="zh-CN" altLang="en-US" sz="2200" dirty="0"/>
              <a:t>，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n</a:t>
            </a:r>
            <a:r>
              <a:rPr lang="zh-CN" altLang="en-US" sz="2200" dirty="0"/>
              <a:t>是</a:t>
            </a:r>
            <a:r>
              <a:rPr lang="zh-CN" altLang="en-US" sz="2200" b="1" dirty="0"/>
              <a:t>队尾元素</a:t>
            </a:r>
            <a:r>
              <a:rPr lang="zh-CN" altLang="en-US" sz="2200" dirty="0"/>
              <a:t>。</a:t>
            </a:r>
            <a:r>
              <a:rPr lang="zh-CN" altLang="en-US" sz="2200" dirty="0" smtClean="0"/>
              <a:t>显然</a:t>
            </a:r>
            <a:r>
              <a:rPr lang="zh-CN" altLang="en-US" sz="2200" dirty="0"/>
              <a:t>，</a:t>
            </a:r>
            <a:r>
              <a:rPr lang="zh-CN" altLang="en-US" sz="2200" dirty="0" smtClean="0"/>
              <a:t>退出</a:t>
            </a:r>
            <a:r>
              <a:rPr lang="zh-CN" altLang="en-US" sz="2200" dirty="0"/>
              <a:t>队列的次序也只能是</a:t>
            </a:r>
            <a:r>
              <a:rPr lang="en-US" altLang="zh-CN" sz="2200" dirty="0"/>
              <a:t>a</a:t>
            </a:r>
            <a:r>
              <a:rPr lang="en-US" altLang="zh-CN" sz="2200" baseline="-25000" dirty="0"/>
              <a:t>1</a:t>
            </a:r>
            <a:r>
              <a:rPr lang="en-US" altLang="zh-CN" sz="2200" dirty="0"/>
              <a:t>, a</a:t>
            </a:r>
            <a:r>
              <a:rPr lang="en-US" altLang="zh-CN" sz="2200" baseline="-25000" dirty="0"/>
              <a:t>2</a:t>
            </a:r>
            <a:r>
              <a:rPr lang="en-US" altLang="zh-CN" sz="2200" dirty="0"/>
              <a:t>, …, a</a:t>
            </a:r>
            <a:r>
              <a:rPr lang="en-US" altLang="zh-CN" sz="2200" baseline="-25000" dirty="0"/>
              <a:t>n</a:t>
            </a:r>
            <a:r>
              <a:rPr lang="en-US" altLang="zh-CN" sz="2200" dirty="0"/>
              <a:t> </a:t>
            </a:r>
            <a:r>
              <a:rPr lang="zh-CN" altLang="en-US" sz="2200" dirty="0"/>
              <a:t>，即</a:t>
            </a:r>
            <a:r>
              <a:rPr lang="zh-CN" altLang="en-US" sz="2200" u="sng" dirty="0"/>
              <a:t>队列的修改是依先进先出的原则进行</a:t>
            </a:r>
            <a:r>
              <a:rPr lang="zh-CN" altLang="en-US" sz="2200" u="sng" dirty="0" smtClean="0"/>
              <a:t>的</a:t>
            </a:r>
            <a:r>
              <a:rPr lang="zh-CN" altLang="en-US" sz="2200" dirty="0" smtClean="0"/>
              <a:t>。</a:t>
            </a:r>
            <a:endParaRPr lang="zh-CN" altLang="en-US" sz="2200" dirty="0"/>
          </a:p>
        </p:txBody>
      </p:sp>
      <p:grpSp>
        <p:nvGrpSpPr>
          <p:cNvPr id="11268" name="Group 4"/>
          <p:cNvGrpSpPr>
            <a:grpSpLocks/>
          </p:cNvGrpSpPr>
          <p:nvPr/>
        </p:nvGrpSpPr>
        <p:grpSpPr bwMode="auto">
          <a:xfrm>
            <a:off x="1981200" y="5618163"/>
            <a:ext cx="4343400" cy="782637"/>
            <a:chOff x="1056" y="1392"/>
            <a:chExt cx="3523" cy="829"/>
          </a:xfrm>
        </p:grpSpPr>
        <p:grpSp>
          <p:nvGrpSpPr>
            <p:cNvPr id="11270" name="Group 5"/>
            <p:cNvGrpSpPr>
              <a:grpSpLocks/>
            </p:cNvGrpSpPr>
            <p:nvPr/>
          </p:nvGrpSpPr>
          <p:grpSpPr bwMode="auto">
            <a:xfrm>
              <a:off x="2016" y="1392"/>
              <a:ext cx="1632" cy="336"/>
              <a:chOff x="2016" y="1392"/>
              <a:chExt cx="1480" cy="336"/>
            </a:xfrm>
          </p:grpSpPr>
          <p:sp>
            <p:nvSpPr>
              <p:cNvPr id="11283" name="Rectangle 6"/>
              <p:cNvSpPr>
                <a:spLocks noChangeArrowheads="1"/>
              </p:cNvSpPr>
              <p:nvPr/>
            </p:nvSpPr>
            <p:spPr bwMode="auto">
              <a:xfrm>
                <a:off x="2130" y="1392"/>
                <a:ext cx="1292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kumimoji="1" lang="en-US" altLang="zh-CN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a</a:t>
                </a:r>
                <a:r>
                  <a:rPr kumimoji="1" lang="en-US" altLang="zh-CN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 </a:t>
                </a:r>
                <a:r>
                  <a:rPr kumimoji="1" lang="en-US" altLang="zh-CN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, … ,  a</a:t>
                </a:r>
                <a:r>
                  <a:rPr kumimoji="1" lang="en-US" altLang="zh-CN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</a:p>
            </p:txBody>
          </p:sp>
          <p:sp>
            <p:nvSpPr>
              <p:cNvPr id="11284" name="Line 7"/>
              <p:cNvSpPr>
                <a:spLocks noChangeShapeType="1"/>
              </p:cNvSpPr>
              <p:nvPr/>
            </p:nvSpPr>
            <p:spPr bwMode="auto">
              <a:xfrm>
                <a:off x="2022" y="1392"/>
                <a:ext cx="1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1285" name="Line 8"/>
              <p:cNvSpPr>
                <a:spLocks noChangeShapeType="1"/>
              </p:cNvSpPr>
              <p:nvPr/>
            </p:nvSpPr>
            <p:spPr bwMode="auto">
              <a:xfrm>
                <a:off x="2016" y="1728"/>
                <a:ext cx="147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271" name="Group 9"/>
            <p:cNvGrpSpPr>
              <a:grpSpLocks/>
            </p:cNvGrpSpPr>
            <p:nvPr/>
          </p:nvGrpSpPr>
          <p:grpSpPr bwMode="auto">
            <a:xfrm>
              <a:off x="1056" y="1392"/>
              <a:ext cx="933" cy="272"/>
              <a:chOff x="2784" y="2016"/>
              <a:chExt cx="933" cy="272"/>
            </a:xfrm>
          </p:grpSpPr>
          <p:sp>
            <p:nvSpPr>
              <p:cNvPr id="11281" name="Rectangle 10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出队</a:t>
                </a:r>
              </a:p>
            </p:txBody>
          </p:sp>
          <p:sp>
            <p:nvSpPr>
              <p:cNvPr id="11282" name="Line 11"/>
              <p:cNvSpPr>
                <a:spLocks noChangeShapeType="1"/>
              </p:cNvSpPr>
              <p:nvPr/>
            </p:nvSpPr>
            <p:spPr bwMode="auto">
              <a:xfrm flipH="1">
                <a:off x="3309" y="2172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272" name="Group 12"/>
            <p:cNvGrpSpPr>
              <a:grpSpLocks/>
            </p:cNvGrpSpPr>
            <p:nvPr/>
          </p:nvGrpSpPr>
          <p:grpSpPr bwMode="auto">
            <a:xfrm>
              <a:off x="3696" y="1440"/>
              <a:ext cx="883" cy="272"/>
              <a:chOff x="4512" y="1776"/>
              <a:chExt cx="883" cy="272"/>
            </a:xfrm>
          </p:grpSpPr>
          <p:sp>
            <p:nvSpPr>
              <p:cNvPr id="11279" name="Rectangle 13"/>
              <p:cNvSpPr>
                <a:spLocks noChangeArrowheads="1"/>
              </p:cNvSpPr>
              <p:nvPr/>
            </p:nvSpPr>
            <p:spPr bwMode="auto">
              <a:xfrm>
                <a:off x="4896" y="1776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入队</a:t>
                </a:r>
              </a:p>
            </p:txBody>
          </p:sp>
          <p:sp>
            <p:nvSpPr>
              <p:cNvPr id="11280" name="Line 14"/>
              <p:cNvSpPr>
                <a:spLocks noChangeShapeType="1"/>
              </p:cNvSpPr>
              <p:nvPr/>
            </p:nvSpPr>
            <p:spPr bwMode="auto">
              <a:xfrm flipH="1">
                <a:off x="4512" y="1920"/>
                <a:ext cx="4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273" name="Group 15"/>
            <p:cNvGrpSpPr>
              <a:grpSpLocks/>
            </p:cNvGrpSpPr>
            <p:nvPr/>
          </p:nvGrpSpPr>
          <p:grpSpPr bwMode="auto">
            <a:xfrm>
              <a:off x="3168" y="1728"/>
              <a:ext cx="499" cy="493"/>
              <a:chOff x="3198" y="1843"/>
              <a:chExt cx="499" cy="493"/>
            </a:xfrm>
          </p:grpSpPr>
          <p:sp>
            <p:nvSpPr>
              <p:cNvPr id="11277" name="Rectangle 16"/>
              <p:cNvSpPr>
                <a:spLocks noChangeArrowheads="1"/>
              </p:cNvSpPr>
              <p:nvPr/>
            </p:nvSpPr>
            <p:spPr bwMode="auto">
              <a:xfrm>
                <a:off x="3198" y="2064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队尾</a:t>
                </a:r>
              </a:p>
            </p:txBody>
          </p:sp>
          <p:sp>
            <p:nvSpPr>
              <p:cNvPr id="11278" name="Line 17"/>
              <p:cNvSpPr>
                <a:spLocks noChangeShapeType="1"/>
              </p:cNvSpPr>
              <p:nvPr/>
            </p:nvSpPr>
            <p:spPr bwMode="auto">
              <a:xfrm flipV="1">
                <a:off x="3456" y="184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11274" name="Group 18"/>
            <p:cNvGrpSpPr>
              <a:grpSpLocks/>
            </p:cNvGrpSpPr>
            <p:nvPr/>
          </p:nvGrpSpPr>
          <p:grpSpPr bwMode="auto">
            <a:xfrm>
              <a:off x="2064" y="1728"/>
              <a:ext cx="499" cy="493"/>
              <a:chOff x="3198" y="1843"/>
              <a:chExt cx="499" cy="493"/>
            </a:xfrm>
          </p:grpSpPr>
          <p:sp>
            <p:nvSpPr>
              <p:cNvPr id="11275" name="Rectangle 19"/>
              <p:cNvSpPr>
                <a:spLocks noChangeArrowheads="1"/>
              </p:cNvSpPr>
              <p:nvPr/>
            </p:nvSpPr>
            <p:spPr bwMode="auto">
              <a:xfrm>
                <a:off x="3198" y="2064"/>
                <a:ext cx="499" cy="2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125000"/>
                  </a:lnSpc>
                  <a:spcBef>
                    <a:spcPts val="12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p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1pPr>
                <a:lvl2pPr marL="742950" indent="-285750">
                  <a:spcBef>
                    <a:spcPts val="1200"/>
                  </a:spcBef>
                  <a:buClr>
                    <a:schemeClr val="accent1"/>
                  </a:buClr>
                  <a:buFont typeface="Wingdings" panose="05000000000000000000" pitchFamily="2" charset="2"/>
                  <a:buChar char="Ø"/>
                  <a:defRPr sz="26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2pPr>
                <a:lvl3pPr marL="1143000" indent="-228600">
                  <a:spcBef>
                    <a:spcPts val="1200"/>
                  </a:spcBef>
                  <a:buClr>
                    <a:schemeClr val="accent2"/>
                  </a:buClr>
                  <a:buFont typeface="Wingdings" panose="05000000000000000000" pitchFamily="2" charset="2"/>
                  <a:buChar char="u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3pPr>
                <a:lvl4pPr marL="1600200" indent="-228600">
                  <a:spcBef>
                    <a:spcPts val="1200"/>
                  </a:spcBef>
                  <a:buClr>
                    <a:srgbClr val="FFC000"/>
                  </a:buClr>
                  <a:buFont typeface="Wingdings" panose="05000000000000000000" pitchFamily="2" charset="2"/>
                  <a:buChar char="ü"/>
                  <a:defRPr sz="22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4pPr>
                <a:lvl5pPr marL="2057400" indent="-228600">
                  <a:spcBef>
                    <a:spcPts val="1200"/>
                  </a:spcBef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5pPr>
                <a:lvl6pPr marL="25146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6pPr>
                <a:lvl7pPr marL="29718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7pPr>
                <a:lvl8pPr marL="34290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8pPr>
                <a:lvl9pPr marL="3886200" indent="-228600" eaLnBrk="0" fontAlgn="base" hangingPunct="0">
                  <a:spcBef>
                    <a:spcPts val="1200"/>
                  </a:spcBef>
                  <a:spcAft>
                    <a:spcPct val="0"/>
                  </a:spcAft>
                  <a:buClr>
                    <a:srgbClr val="7030A0"/>
                  </a:buClr>
                  <a:buChar char="»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  <a:ea typeface="微软雅黑" panose="020B0503020204020204" pitchFamily="34" charset="-122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kumimoji="1" lang="zh-CN" altLang="en-US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队首</a:t>
                </a:r>
              </a:p>
            </p:txBody>
          </p:sp>
          <p:sp>
            <p:nvSpPr>
              <p:cNvPr id="11276" name="Line 20"/>
              <p:cNvSpPr>
                <a:spLocks noChangeShapeType="1"/>
              </p:cNvSpPr>
              <p:nvPr/>
            </p:nvSpPr>
            <p:spPr bwMode="auto">
              <a:xfrm flipV="1">
                <a:off x="3456" y="1843"/>
                <a:ext cx="0" cy="22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21" name="动作按钮: 第一张 20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2. </a:t>
            </a:r>
            <a:r>
              <a:rPr lang="zh-CN" altLang="en-US" smtClean="0"/>
              <a:t>队列的存储结构</a:t>
            </a:r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队列的存储结构分为：</a:t>
            </a:r>
            <a:r>
              <a:rPr lang="zh-CN" altLang="en-US" b="1" smtClean="0"/>
              <a:t>顺序</a:t>
            </a:r>
            <a:r>
              <a:rPr lang="zh-CN" altLang="en-US" smtClean="0"/>
              <a:t>和</a:t>
            </a:r>
            <a:r>
              <a:rPr lang="zh-CN" altLang="en-US" b="1" smtClean="0"/>
              <a:t>链式</a:t>
            </a:r>
            <a:r>
              <a:rPr lang="zh-CN" altLang="en-US" smtClean="0"/>
              <a:t>存储</a:t>
            </a:r>
            <a:r>
              <a:rPr lang="en-US" altLang="zh-CN" smtClean="0"/>
              <a:t>2</a:t>
            </a:r>
            <a:r>
              <a:rPr lang="zh-CN" altLang="en-US" smtClean="0"/>
              <a:t>种方式</a:t>
            </a:r>
          </a:p>
        </p:txBody>
      </p:sp>
      <p:sp>
        <p:nvSpPr>
          <p:cNvPr id="4" name="矩形 3"/>
          <p:cNvSpPr/>
          <p:nvPr/>
        </p:nvSpPr>
        <p:spPr>
          <a:xfrm>
            <a:off x="533400" y="3581400"/>
            <a:ext cx="1752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队列的</a:t>
            </a:r>
            <a:r>
              <a:rPr lang="zh-CN" altLang="en-US" dirty="0">
                <a:solidFill>
                  <a:schemeClr val="tx1"/>
                </a:solidFill>
              </a:rPr>
              <a:t>存储表示</a:t>
            </a:r>
          </a:p>
        </p:txBody>
      </p:sp>
      <p:sp>
        <p:nvSpPr>
          <p:cNvPr id="5" name="矩形 4"/>
          <p:cNvSpPr/>
          <p:nvPr/>
        </p:nvSpPr>
        <p:spPr>
          <a:xfrm>
            <a:off x="2819400" y="2514600"/>
            <a:ext cx="1847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队列的</a:t>
            </a:r>
            <a:r>
              <a:rPr lang="zh-CN" altLang="en-US" dirty="0">
                <a:solidFill>
                  <a:srgbClr val="7030A0"/>
                </a:solidFill>
              </a:rPr>
              <a:t>顺序</a:t>
            </a:r>
            <a:r>
              <a:rPr lang="zh-CN" altLang="en-US" dirty="0"/>
              <a:t>存储表示</a:t>
            </a:r>
          </a:p>
        </p:txBody>
      </p:sp>
      <p:sp>
        <p:nvSpPr>
          <p:cNvPr id="6" name="矩形 5"/>
          <p:cNvSpPr/>
          <p:nvPr/>
        </p:nvSpPr>
        <p:spPr>
          <a:xfrm>
            <a:off x="2819400" y="4648200"/>
            <a:ext cx="184785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队列的</a:t>
            </a:r>
            <a:r>
              <a:rPr lang="zh-CN" altLang="en-US" dirty="0">
                <a:solidFill>
                  <a:srgbClr val="7030A0"/>
                </a:solidFill>
              </a:rPr>
              <a:t>链式</a:t>
            </a:r>
            <a:r>
              <a:rPr lang="zh-CN" altLang="en-US" dirty="0"/>
              <a:t>存储表示</a:t>
            </a:r>
          </a:p>
        </p:txBody>
      </p:sp>
      <p:cxnSp>
        <p:nvCxnSpPr>
          <p:cNvPr id="7" name="肘形连接符 6"/>
          <p:cNvCxnSpPr>
            <a:stCxn id="4" idx="3"/>
            <a:endCxn id="5" idx="1"/>
          </p:cNvCxnSpPr>
          <p:nvPr/>
        </p:nvCxnSpPr>
        <p:spPr>
          <a:xfrm flipV="1">
            <a:off x="2286000" y="2971800"/>
            <a:ext cx="533400" cy="10668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肘形连接符 7"/>
          <p:cNvCxnSpPr>
            <a:stCxn id="4" idx="3"/>
            <a:endCxn id="6" idx="1"/>
          </p:cNvCxnSpPr>
          <p:nvPr/>
        </p:nvCxnSpPr>
        <p:spPr>
          <a:xfrm>
            <a:off x="2286000" y="4038600"/>
            <a:ext cx="533400" cy="10668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7262813" y="2238375"/>
            <a:ext cx="1423987" cy="58896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循环队列</a:t>
            </a:r>
          </a:p>
        </p:txBody>
      </p:sp>
      <p:cxnSp>
        <p:nvCxnSpPr>
          <p:cNvPr id="11" name="肘形连接符 10"/>
          <p:cNvCxnSpPr>
            <a:stCxn id="6" idx="3"/>
            <a:endCxn id="10" idx="2"/>
          </p:cNvCxnSpPr>
          <p:nvPr/>
        </p:nvCxnSpPr>
        <p:spPr>
          <a:xfrm flipV="1">
            <a:off x="4667250" y="2827338"/>
            <a:ext cx="3308350" cy="2278062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>
            <a:stCxn id="29" idx="3"/>
            <a:endCxn id="10" idx="1"/>
          </p:cNvCxnSpPr>
          <p:nvPr/>
        </p:nvCxnSpPr>
        <p:spPr>
          <a:xfrm>
            <a:off x="6934200" y="2527300"/>
            <a:ext cx="328613" cy="635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动作按钮: 第一张 16">
            <a:hlinkClick r:id="rId2" action="ppaction://hlinksldjump" highlightClick="1"/>
          </p:cNvPr>
          <p:cNvSpPr/>
          <p:nvPr/>
        </p:nvSpPr>
        <p:spPr>
          <a:xfrm>
            <a:off x="8534400" y="6324600"/>
            <a:ext cx="609600" cy="533400"/>
          </a:xfrm>
          <a:prstGeom prst="actionButtonHom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183188" y="2157413"/>
            <a:ext cx="1751012" cy="74136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队列的</a:t>
            </a:r>
            <a:r>
              <a:rPr lang="zh-CN" altLang="en-US" sz="1800" dirty="0">
                <a:solidFill>
                  <a:schemeClr val="accent6"/>
                </a:solidFill>
              </a:rPr>
              <a:t>静态</a:t>
            </a:r>
            <a:r>
              <a:rPr lang="zh-CN" altLang="en-US" sz="1800" dirty="0">
                <a:solidFill>
                  <a:srgbClr val="7030A0"/>
                </a:solidFill>
              </a:rPr>
              <a:t>顺序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存储表示</a:t>
            </a:r>
          </a:p>
        </p:txBody>
      </p:sp>
      <p:sp>
        <p:nvSpPr>
          <p:cNvPr id="30" name="矩形 29"/>
          <p:cNvSpPr/>
          <p:nvPr/>
        </p:nvSpPr>
        <p:spPr>
          <a:xfrm>
            <a:off x="5183188" y="3051175"/>
            <a:ext cx="1751012" cy="741363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队列的</a:t>
            </a:r>
            <a:r>
              <a:rPr lang="zh-CN" altLang="en-US" sz="1800" dirty="0">
                <a:solidFill>
                  <a:schemeClr val="accent6"/>
                </a:solidFill>
              </a:rPr>
              <a:t>动态</a:t>
            </a:r>
            <a:r>
              <a:rPr lang="zh-CN" altLang="en-US" sz="1800" dirty="0">
                <a:solidFill>
                  <a:srgbClr val="7030A0"/>
                </a:solidFill>
              </a:rPr>
              <a:t>顺序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存储表示</a:t>
            </a:r>
          </a:p>
        </p:txBody>
      </p:sp>
      <p:cxnSp>
        <p:nvCxnSpPr>
          <p:cNvPr id="31" name="肘形连接符 30"/>
          <p:cNvCxnSpPr>
            <a:stCxn id="5" idx="3"/>
            <a:endCxn id="29" idx="1"/>
          </p:cNvCxnSpPr>
          <p:nvPr/>
        </p:nvCxnSpPr>
        <p:spPr>
          <a:xfrm flipV="1">
            <a:off x="4667250" y="2527300"/>
            <a:ext cx="515938" cy="4445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肘形连接符 31"/>
          <p:cNvCxnSpPr>
            <a:stCxn id="5" idx="3"/>
            <a:endCxn id="30" idx="1"/>
          </p:cNvCxnSpPr>
          <p:nvPr/>
        </p:nvCxnSpPr>
        <p:spPr>
          <a:xfrm>
            <a:off x="4667250" y="2971800"/>
            <a:ext cx="515938" cy="4492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9999FF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tx2"/>
          </a:buClr>
          <a:buSzTx/>
          <a:buFont typeface="Wingdings" pitchFamily="2" charset="2"/>
          <a:buNone/>
          <a:tabLst/>
          <a:defRPr kumimoji="0" lang="zh-CN" altLang="en-US" sz="2600" b="1" i="0" u="none" strike="noStrike" cap="none" normalizeH="0" baseline="0" smtClean="0">
            <a:ln>
              <a:noFill/>
            </a:ln>
            <a:solidFill>
              <a:srgbClr val="006600"/>
            </a:solidFill>
            <a:effectLst/>
            <a:latin typeface="Arial" charset="0"/>
            <a:ea typeface="微软雅黑" pitchFamily="34" charset="-122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自定义 9">
      <a:dk1>
        <a:srgbClr val="000000"/>
      </a:dk1>
      <a:lt1>
        <a:srgbClr val="FFFFFF"/>
      </a:lt1>
      <a:dk2>
        <a:srgbClr val="003366"/>
      </a:dk2>
      <a:lt2>
        <a:srgbClr val="C0C0C0"/>
      </a:lt2>
      <a:accent1>
        <a:srgbClr val="4EA7EA"/>
      </a:accent1>
      <a:accent2>
        <a:srgbClr val="93C052"/>
      </a:accent2>
      <a:accent3>
        <a:srgbClr val="FFFFFF"/>
      </a:accent3>
      <a:accent4>
        <a:srgbClr val="000000"/>
      </a:accent4>
      <a:accent5>
        <a:srgbClr val="B2D0F3"/>
      </a:accent5>
      <a:accent6>
        <a:srgbClr val="85AE49"/>
      </a:accent6>
      <a:hlink>
        <a:srgbClr val="0000CC"/>
      </a:hlink>
      <a:folHlink>
        <a:srgbClr val="855ADA"/>
      </a:folHlink>
    </a:clrScheme>
    <a:fontScheme name="Default Design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193583"/>
        </a:dk2>
        <a:lt2>
          <a:srgbClr val="C0C0C0"/>
        </a:lt2>
        <a:accent1>
          <a:srgbClr val="E46C22"/>
        </a:accent1>
        <a:accent2>
          <a:srgbClr val="14CAEE"/>
        </a:accent2>
        <a:accent3>
          <a:srgbClr val="FFFFFF"/>
        </a:accent3>
        <a:accent4>
          <a:srgbClr val="000000"/>
        </a:accent4>
        <a:accent5>
          <a:srgbClr val="EFBAAB"/>
        </a:accent5>
        <a:accent6>
          <a:srgbClr val="11B7D8"/>
        </a:accent6>
        <a:hlink>
          <a:srgbClr val="6A6AE2"/>
        </a:hlink>
        <a:folHlink>
          <a:srgbClr val="66A44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76CA2A"/>
        </a:accent1>
        <a:accent2>
          <a:srgbClr val="E5772D"/>
        </a:accent2>
        <a:accent3>
          <a:srgbClr val="FFFFFF"/>
        </a:accent3>
        <a:accent4>
          <a:srgbClr val="000000"/>
        </a:accent4>
        <a:accent5>
          <a:srgbClr val="BDE1AC"/>
        </a:accent5>
        <a:accent6>
          <a:srgbClr val="CF6B28"/>
        </a:accent6>
        <a:hlink>
          <a:srgbClr val="1A50B2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EA7EA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2D0F3"/>
        </a:accent5>
        <a:accent6>
          <a:srgbClr val="85AE49"/>
        </a:accent6>
        <a:hlink>
          <a:srgbClr val="9999FF"/>
        </a:hlink>
        <a:folHlink>
          <a:srgbClr val="855AD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[T]第x章 标题1.pot [兼容模式]" id="{2AE36AE5-71B4-44F1-87D3-646BA9B97CA1}" vid="{4A8FBFA4-462D-4003-B4A5-5A80720345A9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7010</TotalTime>
  <Words>2305</Words>
  <Application>Microsoft Office PowerPoint</Application>
  <PresentationFormat>全屏显示(4:3)</PresentationFormat>
  <Paragraphs>442</Paragraphs>
  <Slides>43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4" baseType="lpstr">
      <vt:lpstr>Arial Unicode MS</vt:lpstr>
      <vt:lpstr>等线</vt:lpstr>
      <vt:lpstr>楷体</vt:lpstr>
      <vt:lpstr>楷体_GB2312</vt:lpstr>
      <vt:lpstr>宋体</vt:lpstr>
      <vt:lpstr>微软雅黑</vt:lpstr>
      <vt:lpstr>Arial</vt:lpstr>
      <vt:lpstr>Times New Roman</vt:lpstr>
      <vt:lpstr>Wingdings</vt:lpstr>
      <vt:lpstr>Default Design</vt:lpstr>
      <vt:lpstr>1_Default Design</vt:lpstr>
      <vt:lpstr>PowerPoint 演示文稿</vt:lpstr>
      <vt:lpstr>队列——示例1</vt:lpstr>
      <vt:lpstr>队列——示例2</vt:lpstr>
      <vt:lpstr>队列——示例3</vt:lpstr>
      <vt:lpstr>队列——示例4</vt:lpstr>
      <vt:lpstr>内 容 提 纲</vt:lpstr>
      <vt:lpstr>1. 队列(Queue)概述</vt:lpstr>
      <vt:lpstr>1. 队列相关概念</vt:lpstr>
      <vt:lpstr>2. 队列的存储结构</vt:lpstr>
      <vt:lpstr>2.1. 队列的顺序存储表示</vt:lpstr>
      <vt:lpstr>2.1.1. 队列的静态顺序存储表示</vt:lpstr>
      <vt:lpstr>2.1.1. 队列的静态顺序存储表示</vt:lpstr>
      <vt:lpstr>2.1.1.队列的静态顺序存储表示</vt:lpstr>
      <vt:lpstr>2.1.1.队列的静态顺序存储表示:“假溢出”</vt:lpstr>
      <vt:lpstr>2.1.2. 循环队列</vt:lpstr>
      <vt:lpstr>2.1.2. 循环队列（续1/3）</vt:lpstr>
      <vt:lpstr>2.1.2. 循环队列（续2/3）</vt:lpstr>
      <vt:lpstr>2.1.2. 循环队列（续3/3）</vt:lpstr>
      <vt:lpstr>2.2. 队列的链式存储表示</vt:lpstr>
      <vt:lpstr>2.2. 队列的链式存储表示</vt:lpstr>
      <vt:lpstr>2.2. 链队列运算时的指针变化</vt:lpstr>
      <vt:lpstr>3. 队列的抽象数据类型定义</vt:lpstr>
      <vt:lpstr>3. 队列的基本运算</vt:lpstr>
      <vt:lpstr>3. 基于循环队列的运算实现</vt:lpstr>
      <vt:lpstr>3. 基于循环队列的运算实现</vt:lpstr>
      <vt:lpstr>3. 基于循环队列的运算实现</vt:lpstr>
      <vt:lpstr>3. 基于链队列的运算实现</vt:lpstr>
      <vt:lpstr>3. 基于链队列的运算实现</vt:lpstr>
      <vt:lpstr>3. 基于链队列的运算实现</vt:lpstr>
      <vt:lpstr>3. 基于链队列的运算实现</vt:lpstr>
      <vt:lpstr>3. 基于链队列的运算实现</vt:lpstr>
      <vt:lpstr>3. 基于链队列的运算实现</vt:lpstr>
      <vt:lpstr>4. 队列的应用: A.Windows消息</vt:lpstr>
      <vt:lpstr>4. 队列的应用: A.Windows消息</vt:lpstr>
      <vt:lpstr>4. 队列的应用: A.Windows消息</vt:lpstr>
      <vt:lpstr>4. 队列的应用: A.Windows消息</vt:lpstr>
      <vt:lpstr>4. 队列的应用: A.Windows消息</vt:lpstr>
      <vt:lpstr>4. 队列的应用: B.电子阻尼</vt:lpstr>
      <vt:lpstr>4. 队列的应用: C.股票交易曲线</vt:lpstr>
      <vt:lpstr>4. 队列的应用: D.图的广度优先搜索</vt:lpstr>
      <vt:lpstr>习  题</vt:lpstr>
      <vt:lpstr>习  题（续）</vt:lpstr>
      <vt:lpstr> 课外阅读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JasoneLIN</dc:creator>
  <cp:lastModifiedBy>Jasone Lin</cp:lastModifiedBy>
  <cp:revision>653</cp:revision>
  <cp:lastPrinted>1601-01-01T00:00:00Z</cp:lastPrinted>
  <dcterms:created xsi:type="dcterms:W3CDTF">1601-01-01T00:00:00Z</dcterms:created>
  <dcterms:modified xsi:type="dcterms:W3CDTF">2022-04-29T02:21:21Z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