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4" r:id="rId2"/>
  </p:sldMasterIdLst>
  <p:notesMasterIdLst>
    <p:notesMasterId r:id="rId52"/>
  </p:notesMasterIdLst>
  <p:sldIdLst>
    <p:sldId id="260" r:id="rId3"/>
    <p:sldId id="307" r:id="rId4"/>
    <p:sldId id="305" r:id="rId5"/>
    <p:sldId id="308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22" r:id="rId15"/>
    <p:sldId id="321" r:id="rId16"/>
    <p:sldId id="319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9" r:id="rId31"/>
    <p:sldId id="354" r:id="rId32"/>
    <p:sldId id="355" r:id="rId33"/>
    <p:sldId id="356" r:id="rId34"/>
    <p:sldId id="309" r:id="rId35"/>
    <p:sldId id="340" r:id="rId36"/>
    <p:sldId id="341" r:id="rId37"/>
    <p:sldId id="342" r:id="rId38"/>
    <p:sldId id="343" r:id="rId39"/>
    <p:sldId id="345" r:id="rId40"/>
    <p:sldId id="347" r:id="rId41"/>
    <p:sldId id="344" r:id="rId42"/>
    <p:sldId id="348" r:id="rId43"/>
    <p:sldId id="346" r:id="rId44"/>
    <p:sldId id="349" r:id="rId45"/>
    <p:sldId id="350" r:id="rId46"/>
    <p:sldId id="351" r:id="rId47"/>
    <p:sldId id="353" r:id="rId48"/>
    <p:sldId id="352" r:id="rId49"/>
    <p:sldId id="306" r:id="rId50"/>
    <p:sldId id="323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FF00FF"/>
    <a:srgbClr val="FFCCFF"/>
    <a:srgbClr val="A1E9AD"/>
    <a:srgbClr val="0000CC"/>
    <a:srgbClr val="002080"/>
    <a:srgbClr val="002040"/>
    <a:srgbClr val="00081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050" autoAdjust="0"/>
  </p:normalViewPr>
  <p:slideViewPr>
    <p:cSldViewPr>
      <p:cViewPr varScale="1">
        <p:scale>
          <a:sx n="79" d="100"/>
          <a:sy n="79" d="100"/>
        </p:scale>
        <p:origin x="1430" y="6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C23EDAB-6A6B-4910-B052-6A0757444919}" type="datetimeFigureOut">
              <a:rPr lang="zh-CN" altLang="en-US"/>
              <a:pPr>
                <a:defRPr/>
              </a:pPr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DD4F174-DB6F-4982-A2E7-97BA129A3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4F174-DB6F-4982-A2E7-97BA129A33A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0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常见特殊矩阵：</a:t>
            </a:r>
          </a:p>
          <a:p>
            <a:pPr marL="971550" lvl="1" indent="-514350">
              <a:spcBef>
                <a:spcPct val="0"/>
              </a:spcBef>
              <a:buFontTx/>
              <a:buAutoNum type="circleNumDbPlain"/>
            </a:pPr>
            <a:r>
              <a:rPr lang="zh-CN" altLang="en-US" dirty="0" smtClean="0"/>
              <a:t>对称矩阵</a:t>
            </a:r>
            <a:endParaRPr lang="en-US" altLang="zh-CN" dirty="0" smtClean="0"/>
          </a:p>
          <a:p>
            <a:pPr marL="971550" lvl="1" indent="-514350">
              <a:spcBef>
                <a:spcPct val="0"/>
              </a:spcBef>
              <a:buFontTx/>
              <a:buAutoNum type="circleNumDbPlain"/>
            </a:pPr>
            <a:r>
              <a:rPr lang="zh-CN" altLang="en-US" dirty="0" smtClean="0"/>
              <a:t>三角矩阵</a:t>
            </a:r>
            <a:endParaRPr lang="en-US" altLang="zh-CN" dirty="0" smtClean="0"/>
          </a:p>
          <a:p>
            <a:pPr marL="971550" lvl="1" indent="-514350">
              <a:spcBef>
                <a:spcPct val="0"/>
              </a:spcBef>
              <a:buFontTx/>
              <a:buAutoNum type="circleNumDbPlain"/>
            </a:pPr>
            <a:r>
              <a:rPr lang="zh-CN" altLang="en-US" dirty="0" smtClean="0"/>
              <a:t>对角矩阵</a:t>
            </a:r>
            <a:endParaRPr lang="en-US" altLang="zh-CN" dirty="0" smtClean="0"/>
          </a:p>
          <a:p>
            <a:pPr marL="971550" lvl="1" indent="-514350">
              <a:spcBef>
                <a:spcPct val="0"/>
              </a:spcBef>
              <a:buFontTx/>
              <a:buAutoNum type="circleNumDbPlain"/>
            </a:pPr>
            <a:r>
              <a:rPr lang="zh-CN" altLang="en-US" dirty="0" smtClean="0"/>
              <a:t>稀疏矩阵</a:t>
            </a: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027E16-92B1-4DE6-96AD-0DBACFFBFB36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7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smtClean="0">
                <a:latin typeface="宋体" panose="02010600030101010101" pitchFamily="2" charset="-122"/>
              </a:rPr>
              <a:t>根据上述的下标对应关系，</a:t>
            </a:r>
            <a:endParaRPr lang="en-US" altLang="zh-CN" b="1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smtClean="0">
                <a:latin typeface="宋体" panose="02010600030101010101" pitchFamily="2" charset="-122"/>
              </a:rPr>
              <a:t>（</a:t>
            </a:r>
            <a:r>
              <a:rPr lang="en-US" altLang="zh-CN" b="1" smtClean="0">
                <a:latin typeface="宋体" panose="02010600030101010101" pitchFamily="2" charset="-122"/>
              </a:rPr>
              <a:t>1</a:t>
            </a:r>
            <a:r>
              <a:rPr lang="zh-CN" altLang="en-US" b="1" smtClean="0">
                <a:latin typeface="宋体" panose="02010600030101010101" pitchFamily="2" charset="-122"/>
              </a:rPr>
              <a:t>）对于矩阵中的任意元素</a:t>
            </a:r>
            <a:r>
              <a:rPr lang="en-US" altLang="zh-CN" b="1" smtClean="0"/>
              <a:t>a</a:t>
            </a:r>
            <a:r>
              <a:rPr lang="en-US" altLang="zh-CN" b="1" baseline="-20000" smtClean="0"/>
              <a:t>ij</a:t>
            </a:r>
            <a:r>
              <a:rPr lang="zh-CN" altLang="en-US" b="1" smtClean="0">
                <a:latin typeface="宋体" panose="02010600030101010101" pitchFamily="2" charset="-122"/>
              </a:rPr>
              <a:t>，均可在一维数组</a:t>
            </a:r>
            <a:r>
              <a:rPr lang="en-US" altLang="zh-CN" b="1" smtClean="0"/>
              <a:t>sa</a:t>
            </a:r>
            <a:r>
              <a:rPr lang="zh-CN" altLang="en-US" b="1" smtClean="0">
                <a:latin typeface="宋体" panose="02010600030101010101" pitchFamily="2" charset="-122"/>
              </a:rPr>
              <a:t>中唯一确定其位置</a:t>
            </a:r>
            <a:r>
              <a:rPr lang="en-US" altLang="zh-CN" b="1" smtClean="0"/>
              <a:t>k</a:t>
            </a:r>
            <a:r>
              <a:rPr lang="zh-CN" altLang="en-US" b="1" smtClean="0">
                <a:cs typeface="Times New Roman" panose="02020603050405020304" pitchFamily="18" charset="0"/>
              </a:rPr>
              <a:t>；</a:t>
            </a:r>
            <a:endParaRPr lang="en-US" altLang="zh-CN" b="1" smtClean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smtClean="0">
                <a:latin typeface="宋体" panose="02010600030101010101" pitchFamily="2" charset="-122"/>
              </a:rPr>
              <a:t>（</a:t>
            </a:r>
            <a:r>
              <a:rPr lang="en-US" altLang="zh-CN" b="1" smtClean="0">
                <a:latin typeface="宋体" panose="02010600030101010101" pitchFamily="2" charset="-122"/>
              </a:rPr>
              <a:t>2</a:t>
            </a:r>
            <a:r>
              <a:rPr lang="zh-CN" altLang="en-US" b="1" smtClean="0">
                <a:latin typeface="宋体" panose="02010600030101010101" pitchFamily="2" charset="-122"/>
              </a:rPr>
              <a:t>）反之，对所有</a:t>
            </a:r>
            <a:r>
              <a:rPr lang="en-US" altLang="zh-CN" b="1" smtClean="0"/>
              <a:t>k=1,2, </a:t>
            </a:r>
            <a:r>
              <a:rPr lang="en-US" altLang="zh-CN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  <a:r>
              <a:rPr lang="en-US" altLang="zh-CN" b="1" smtClean="0"/>
              <a:t>,n(n+1)/2</a:t>
            </a:r>
            <a:r>
              <a:rPr lang="zh-CN" altLang="en-US" b="1" smtClean="0">
                <a:latin typeface="宋体" panose="02010600030101010101" pitchFamily="2" charset="-122"/>
              </a:rPr>
              <a:t>，都能确定</a:t>
            </a:r>
            <a:r>
              <a:rPr lang="en-US" altLang="zh-CN" b="1" smtClean="0"/>
              <a:t>sa[k]</a:t>
            </a:r>
            <a:r>
              <a:rPr lang="zh-CN" altLang="en-US" b="1" smtClean="0">
                <a:latin typeface="宋体" panose="02010600030101010101" pitchFamily="2" charset="-122"/>
              </a:rPr>
              <a:t>中的元素在矩阵中的位置</a:t>
            </a:r>
            <a:r>
              <a:rPr lang="en-US" altLang="zh-CN" b="1" smtClean="0"/>
              <a:t>(i, j)</a:t>
            </a:r>
            <a:r>
              <a:rPr lang="zh-CN" altLang="en-US" b="1" smtClean="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smtClean="0">
                <a:latin typeface="宋体" panose="02010600030101010101" pitchFamily="2" charset="-122"/>
              </a:rPr>
              <a:t>    称</a:t>
            </a:r>
            <a:r>
              <a:rPr lang="en-US" altLang="zh-CN" b="1" smtClean="0"/>
              <a:t>sa[0</a:t>
            </a:r>
            <a:r>
              <a:rPr lang="en-US" altLang="zh-CN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  <a:r>
              <a:rPr lang="en-US" altLang="zh-CN" b="1" smtClean="0"/>
              <a:t>n(n+1)/2]</a:t>
            </a:r>
            <a:r>
              <a:rPr lang="zh-CN" altLang="en-US" b="1" smtClean="0">
                <a:latin typeface="宋体" panose="02010600030101010101" pitchFamily="2" charset="-122"/>
              </a:rPr>
              <a:t>为 </a:t>
            </a:r>
            <a:r>
              <a:rPr lang="en-US" altLang="zh-CN" b="1" smtClean="0"/>
              <a:t>n </a:t>
            </a:r>
            <a:r>
              <a:rPr lang="zh-CN" altLang="en-US" b="1" smtClean="0">
                <a:latin typeface="宋体" panose="02010600030101010101" pitchFamily="2" charset="-122"/>
              </a:rPr>
              <a:t>阶对称矩阵</a:t>
            </a:r>
            <a:r>
              <a:rPr lang="en-US" altLang="zh-CN" b="1" smtClean="0"/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的压缩存储。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883093-4933-49B0-98E1-3B1DB743AD93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4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DE70F5-BCFB-444F-A140-47C5DE9852F6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8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01186C-B193-4E92-80C5-51A849C050CA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F163-33DF-4FB7-9AB9-A2AB325233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6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94F9-712E-449D-870F-5012E8E21E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16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3116F-4732-4F5D-BD19-6E89A7D6D1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68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B01C9-9B31-434C-8A6F-677FB4ED3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81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4F8E5-8E21-447A-A41B-156740F361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01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B3A20-43E7-4098-85F3-5ED5821E79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22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3A314-7982-46D1-8D99-60E6D6A83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0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u"/>
              <a:defRPr sz="2200"/>
            </a:lvl4pPr>
            <a:lvl5pPr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D985A-FB5C-46B6-9B13-4306654F8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41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7B1A-2F8C-47DB-A8F6-7239E31C73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40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488DB-A966-477F-8506-5F6F55B5CC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4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5792B-B70A-4898-A1AD-9FFCA04D4E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E1D14-CFEB-4AC0-BB43-855759281E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1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02B4C-E902-40EC-B036-FD06B9400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94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D3BBA-D246-45F9-BAA8-0E045108C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78364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8AF9C-EE18-488A-B4A1-6AEB3F859A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23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EBE83EEC-DC28-4D60-A479-92FD394BB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53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u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EE5F8FEC-1667-4A65-834D-1145A92B1C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34.xml"/><Relationship Id="rId5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slide" Target="slide4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slide" Target="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gray">
          <a:xfrm>
            <a:off x="609600" y="838200"/>
            <a:ext cx="799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</a:rPr>
              <a:t>章  数组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</a:rPr>
              <a:t>(Array</a:t>
            </a:r>
            <a:r>
              <a:rPr lang="en-US" altLang="zh-CN" sz="3200" b="1" dirty="0" smtClean="0">
                <a:solidFill>
                  <a:srgbClr val="000066"/>
                </a:solidFill>
                <a:latin typeface="微软雅黑" panose="020B0503020204020204" pitchFamily="34" charset="-122"/>
              </a:rPr>
              <a:t>)/</a:t>
            </a:r>
            <a:r>
              <a:rPr lang="zh-CN" altLang="en-US" sz="3200" b="1" dirty="0" smtClean="0">
                <a:solidFill>
                  <a:srgbClr val="000066"/>
                </a:solidFill>
                <a:latin typeface="微软雅黑" panose="020B0503020204020204" pitchFamily="34" charset="-122"/>
              </a:rPr>
              <a:t>矩阵</a:t>
            </a:r>
            <a:r>
              <a:rPr lang="en-US" altLang="zh-CN" sz="3200" b="1" dirty="0" smtClean="0">
                <a:solidFill>
                  <a:srgbClr val="000066"/>
                </a:solidFill>
                <a:latin typeface="微软雅黑" panose="020B0503020204020204" pitchFamily="34" charset="-122"/>
              </a:rPr>
              <a:t>(Matrix)</a:t>
            </a:r>
            <a:endParaRPr lang="en-US" altLang="zh-CN" sz="3200" b="1" dirty="0">
              <a:solidFill>
                <a:srgbClr val="00006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752600" y="6341258"/>
            <a:ext cx="701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College </a:t>
            </a:r>
            <a:r>
              <a:rPr lang="en-US" altLang="zh-CN" sz="2000" b="1" dirty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of Computer &amp; Information </a:t>
            </a:r>
            <a:r>
              <a:rPr lang="en-US" altLang="zh-CN" sz="2000" b="1" dirty="0" smtClean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Sciences, </a:t>
            </a:r>
            <a:r>
              <a:rPr lang="en-US" altLang="zh-CN" sz="2000" b="1" dirty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FAFU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9" y="1916832"/>
            <a:ext cx="8480733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83968" y="4257169"/>
            <a:ext cx="648072" cy="5040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11960" y="5957228"/>
            <a:ext cx="1368152" cy="5040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82445" y="5957228"/>
            <a:ext cx="11521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69566" y="4270048"/>
            <a:ext cx="11521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69566" y="3140968"/>
            <a:ext cx="11521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 </a:t>
            </a:r>
            <a:r>
              <a:rPr lang="zh-CN" altLang="en-US" smtClean="0">
                <a:solidFill>
                  <a:srgbClr val="7030A0"/>
                </a:solidFill>
              </a:rPr>
              <a:t>行优先</a:t>
            </a:r>
            <a:r>
              <a:rPr lang="zh-CN" altLang="en-US" smtClean="0"/>
              <a:t>数组元素寻址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设有二维数组</a:t>
            </a:r>
            <a:r>
              <a:rPr lang="en-US" altLang="zh-CN" sz="2400" dirty="0"/>
              <a:t>A=(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)</a:t>
            </a:r>
            <a:r>
              <a:rPr lang="en-US" altLang="zh-CN" sz="2400" baseline="-25000" dirty="0" err="1"/>
              <a:t>m×n</a:t>
            </a:r>
            <a:r>
              <a:rPr lang="zh-CN" altLang="en-US" sz="2400" dirty="0"/>
              <a:t>，若每个元素占用的存储单元数为</a:t>
            </a:r>
            <a:r>
              <a:rPr lang="en-US" altLang="zh-CN" sz="2400" i="1" dirty="0">
                <a:solidFill>
                  <a:srgbClr val="C00000"/>
                </a:solidFill>
              </a:rPr>
              <a:t>l</a:t>
            </a:r>
            <a:r>
              <a:rPr lang="en-US" altLang="zh-CN" sz="2400" dirty="0"/>
              <a:t>(</a:t>
            </a:r>
            <a:r>
              <a:rPr lang="zh-CN" altLang="en-US" sz="2400" dirty="0"/>
              <a:t>个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LOC[a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]</a:t>
            </a:r>
            <a:r>
              <a:rPr lang="zh-CN" altLang="en-US" sz="2400" dirty="0"/>
              <a:t>表示</a:t>
            </a:r>
            <a:r>
              <a:rPr lang="zh-CN" altLang="en-US" sz="2400" dirty="0" smtClean="0"/>
              <a:t>元素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11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首地址，即</a:t>
            </a:r>
            <a:r>
              <a:rPr lang="zh-CN" altLang="en-US" sz="2400" b="1" dirty="0">
                <a:solidFill>
                  <a:srgbClr val="00B0F0"/>
                </a:solidFill>
              </a:rPr>
              <a:t>数组的首地址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 eaLnBrk="1" hangingPunct="1">
              <a:buFont typeface="+mj-ea"/>
              <a:buAutoNum type="ea1JpnChsDbPeriod"/>
              <a:defRPr/>
            </a:pPr>
            <a:r>
              <a:rPr lang="zh-CN" altLang="en-US" sz="2400" dirty="0" smtClean="0"/>
              <a:t>以</a:t>
            </a:r>
            <a:r>
              <a:rPr lang="zh-CN" altLang="en-US" sz="2400" dirty="0"/>
              <a:t>“</a:t>
            </a:r>
            <a:r>
              <a:rPr lang="zh-CN" altLang="en-US" sz="2400" b="1" dirty="0">
                <a:solidFill>
                  <a:schemeClr val="accent6"/>
                </a:solidFill>
              </a:rPr>
              <a:t>行优先</a:t>
            </a:r>
            <a:r>
              <a:rPr lang="zh-CN" altLang="en-US" sz="2400" dirty="0"/>
              <a:t>顺序”</a:t>
            </a:r>
            <a:r>
              <a:rPr lang="zh-CN" altLang="en-US" sz="2400" dirty="0" smtClean="0"/>
              <a:t>存储</a:t>
            </a:r>
            <a:endParaRPr lang="zh-CN" altLang="en-US" sz="2400" dirty="0"/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zh-CN" altLang="en-US" sz="2200" dirty="0" smtClean="0"/>
              <a:t>第</a:t>
            </a:r>
            <a:r>
              <a:rPr lang="en-US" altLang="zh-CN" sz="2200" dirty="0"/>
              <a:t>1</a:t>
            </a:r>
            <a:r>
              <a:rPr lang="zh-CN" altLang="en-US" sz="2200" dirty="0"/>
              <a:t>行中的每个元素对应的</a:t>
            </a:r>
            <a:r>
              <a:rPr lang="en-US" altLang="zh-CN" sz="2200" dirty="0"/>
              <a:t>(</a:t>
            </a:r>
            <a:r>
              <a:rPr lang="zh-CN" altLang="en-US" sz="2200" dirty="0"/>
              <a:t>首</a:t>
            </a:r>
            <a:r>
              <a:rPr lang="en-US" altLang="zh-CN" sz="2200" dirty="0"/>
              <a:t>)</a:t>
            </a:r>
            <a:r>
              <a:rPr lang="zh-CN" altLang="en-US" sz="2200" dirty="0"/>
              <a:t>地址是：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    </a:t>
            </a:r>
            <a:r>
              <a:rPr lang="en-US" altLang="zh-CN" sz="2200" dirty="0"/>
              <a:t>LOC[a</a:t>
            </a:r>
            <a:r>
              <a:rPr lang="en-US" altLang="zh-CN" sz="2200" baseline="-25000" dirty="0"/>
              <a:t>1j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</a:t>
            </a:r>
            <a:r>
              <a:rPr lang="en-US" altLang="zh-CN" sz="2200" dirty="0" smtClean="0"/>
              <a:t>] + (</a:t>
            </a:r>
            <a:r>
              <a:rPr lang="en-US" altLang="zh-CN" sz="2200" dirty="0"/>
              <a:t>j-1) </a:t>
            </a:r>
            <a:r>
              <a:rPr lang="en-US" altLang="zh-CN" sz="2200" dirty="0" smtClean="0"/>
              <a:t>×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          </a:t>
            </a:r>
            <a:r>
              <a:rPr lang="en-US" altLang="zh-CN" sz="2200" dirty="0"/>
              <a:t>j=1,2, …,n</a:t>
            </a:r>
          </a:p>
          <a:p>
            <a:pPr marL="914400" lvl="1" indent="-457200" eaLnBrk="1" hangingPunct="1">
              <a:buFont typeface="+mj-ea"/>
              <a:buAutoNum type="circleNumDbPlain" startAt="2"/>
              <a:defRPr/>
            </a:pPr>
            <a:r>
              <a:rPr lang="zh-CN" altLang="en-US" sz="2200" dirty="0"/>
              <a:t>第</a:t>
            </a:r>
            <a:r>
              <a:rPr lang="en-US" altLang="zh-CN" sz="2200" dirty="0"/>
              <a:t>2</a:t>
            </a:r>
            <a:r>
              <a:rPr lang="zh-CN" altLang="en-US" sz="2200" dirty="0"/>
              <a:t>行中的每个元素对应的</a:t>
            </a:r>
            <a:r>
              <a:rPr lang="en-US" altLang="zh-CN" sz="2200" dirty="0"/>
              <a:t>(</a:t>
            </a:r>
            <a:r>
              <a:rPr lang="zh-CN" altLang="en-US" sz="2200" dirty="0"/>
              <a:t>首</a:t>
            </a:r>
            <a:r>
              <a:rPr lang="en-US" altLang="zh-CN" sz="2200" dirty="0"/>
              <a:t>)</a:t>
            </a:r>
            <a:r>
              <a:rPr lang="zh-CN" altLang="en-US" sz="2200" dirty="0"/>
              <a:t>地址是：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LOC[a</a:t>
            </a:r>
            <a:r>
              <a:rPr lang="en-US" altLang="zh-CN" sz="2200" baseline="-25000" dirty="0" smtClean="0"/>
              <a:t>2j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</a:t>
            </a:r>
            <a:r>
              <a:rPr lang="en-US" altLang="zh-CN" sz="2200" dirty="0" smtClean="0"/>
              <a:t>] + n </a:t>
            </a:r>
            <a:r>
              <a:rPr lang="en-US" altLang="zh-CN" sz="2200" dirty="0"/>
              <a:t>× 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 + (</a:t>
            </a:r>
            <a:r>
              <a:rPr lang="en-US" altLang="zh-CN" sz="2200" dirty="0"/>
              <a:t>j-1</a:t>
            </a:r>
            <a:r>
              <a:rPr lang="en-US" altLang="zh-CN" sz="2200" dirty="0" smtClean="0"/>
              <a:t>)×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         </a:t>
            </a:r>
            <a:r>
              <a:rPr lang="en-US" altLang="zh-CN" sz="2200" dirty="0"/>
              <a:t>j=1,2, …,n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… </a:t>
            </a:r>
            <a:r>
              <a:rPr lang="en-US" altLang="zh-CN" sz="2200" dirty="0"/>
              <a:t>… …</a:t>
            </a:r>
          </a:p>
          <a:p>
            <a:pPr marL="914400" lvl="1" indent="-457200" eaLnBrk="1" hangingPunct="1">
              <a:buFont typeface="+mj-ea"/>
              <a:buAutoNum type="circleNumDbPlain" startAt="3"/>
              <a:defRPr/>
            </a:pPr>
            <a:r>
              <a:rPr lang="zh-CN" altLang="en-US" sz="2200" dirty="0" smtClean="0"/>
              <a:t>第</a:t>
            </a:r>
            <a:r>
              <a:rPr lang="en-US" altLang="zh-CN" sz="2200" dirty="0"/>
              <a:t>m</a:t>
            </a:r>
            <a:r>
              <a:rPr lang="zh-CN" altLang="en-US" sz="2200" dirty="0"/>
              <a:t>行中的每个元素对应的</a:t>
            </a:r>
            <a:r>
              <a:rPr lang="en-US" altLang="zh-CN" sz="2200" dirty="0"/>
              <a:t>(</a:t>
            </a:r>
            <a:r>
              <a:rPr lang="zh-CN" altLang="en-US" sz="2200" dirty="0"/>
              <a:t>首</a:t>
            </a:r>
            <a:r>
              <a:rPr lang="en-US" altLang="zh-CN" sz="2200" dirty="0"/>
              <a:t>)</a:t>
            </a:r>
            <a:r>
              <a:rPr lang="zh-CN" altLang="en-US" sz="2200" dirty="0"/>
              <a:t>地址是：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LOC[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mj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</a:t>
            </a:r>
            <a:r>
              <a:rPr lang="en-US" altLang="zh-CN" sz="2200" dirty="0"/>
              <a:t>]+(m-1</a:t>
            </a:r>
            <a:r>
              <a:rPr lang="en-US" altLang="zh-CN" sz="2200" dirty="0" smtClean="0"/>
              <a:t>)×</a:t>
            </a:r>
            <a:r>
              <a:rPr lang="en-US" altLang="zh-CN" sz="2200" dirty="0" err="1" smtClean="0"/>
              <a:t>n×</a:t>
            </a:r>
            <a:r>
              <a:rPr lang="en-US" altLang="zh-CN" sz="2200" i="1" dirty="0" err="1" smtClean="0"/>
              <a:t>l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+(</a:t>
            </a:r>
            <a:r>
              <a:rPr lang="en-US" altLang="zh-CN" sz="2200" dirty="0" smtClean="0"/>
              <a:t>j-1)×</a:t>
            </a:r>
            <a:r>
              <a:rPr lang="en-US" altLang="zh-CN" sz="2200" i="1" dirty="0" smtClean="0"/>
              <a:t>l </a:t>
            </a:r>
            <a:r>
              <a:rPr lang="en-US" altLang="zh-CN" sz="2200" dirty="0" smtClean="0"/>
              <a:t>      j=1,2</a:t>
            </a:r>
            <a:r>
              <a:rPr lang="en-US" altLang="zh-CN" sz="2200" dirty="0"/>
              <a:t>, …,n 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95936" y="5229200"/>
            <a:ext cx="1393910" cy="504056"/>
          </a:xfrm>
          <a:prstGeom prst="rect">
            <a:avLst/>
          </a:prstGeom>
          <a:solidFill>
            <a:srgbClr val="A1E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62352" y="5229200"/>
            <a:ext cx="617959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5229200"/>
            <a:ext cx="875878" cy="5040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11760" y="5229200"/>
            <a:ext cx="129614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9846" y="1680316"/>
            <a:ext cx="57606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72186" y="1687589"/>
            <a:ext cx="875878" cy="5040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71800" y="1680316"/>
            <a:ext cx="11521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 </a:t>
            </a:r>
            <a:r>
              <a:rPr lang="zh-CN" altLang="en-US" smtClean="0">
                <a:solidFill>
                  <a:srgbClr val="7030A0"/>
                </a:solidFill>
              </a:rPr>
              <a:t>行优先</a:t>
            </a:r>
            <a:r>
              <a:rPr lang="zh-CN" altLang="en-US" smtClean="0"/>
              <a:t>数组元素寻址（续</a:t>
            </a:r>
            <a:r>
              <a:rPr lang="en-US" altLang="zh-CN" smtClean="0"/>
              <a:t>1/2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dirty="0" smtClean="0"/>
              <a:t>由上述关系可知，二维数组中</a:t>
            </a:r>
            <a:r>
              <a:rPr lang="zh-CN" altLang="en-US" sz="2400" b="1" dirty="0" smtClean="0"/>
              <a:t>任一元素</a:t>
            </a:r>
            <a:r>
              <a:rPr lang="en-US" altLang="zh-CN" sz="2400" b="1" dirty="0" err="1" smtClean="0"/>
              <a:t>a</a:t>
            </a:r>
            <a:r>
              <a:rPr lang="en-US" altLang="zh-CN" sz="2400" b="1" baseline="-25000" dirty="0" err="1" smtClean="0"/>
              <a:t>ij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首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地址</a:t>
            </a:r>
            <a:r>
              <a:rPr lang="zh-CN" altLang="en-US" sz="2400" dirty="0" smtClean="0"/>
              <a:t>是：</a:t>
            </a:r>
          </a:p>
          <a:p>
            <a:pPr marL="457200" lvl="1" indent="0" algn="r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LOC[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ij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</a:t>
            </a:r>
            <a:r>
              <a:rPr lang="en-US" altLang="zh-CN" sz="2200" dirty="0" smtClean="0"/>
              <a:t>] + [(i-1)×n + (j-1)] ×</a:t>
            </a:r>
            <a:r>
              <a:rPr lang="en-US" altLang="zh-CN" sz="2200" i="1" dirty="0" smtClean="0"/>
              <a:t>l                  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200" dirty="0" smtClean="0"/>
              <a:t>其中，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=1,2, …,m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>    j=1,2, …,n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dirty="0" smtClean="0"/>
              <a:t>根据</a:t>
            </a:r>
            <a:r>
              <a:rPr lang="zh-CN" altLang="en-US" sz="2400" dirty="0"/>
              <a:t>式</a:t>
            </a:r>
            <a:r>
              <a:rPr lang="en-US" altLang="zh-CN" sz="2400" dirty="0" smtClean="0"/>
              <a:t>(1)</a:t>
            </a:r>
            <a:r>
              <a:rPr lang="zh-CN" altLang="en-US" sz="2400" dirty="0" smtClean="0"/>
              <a:t> 可知，</a:t>
            </a:r>
            <a:r>
              <a:rPr lang="zh-CN" altLang="en-US" sz="2400" dirty="0"/>
              <a:t>对于三维数组</a:t>
            </a:r>
            <a:r>
              <a:rPr lang="en-US" altLang="zh-CN" sz="2400" dirty="0"/>
              <a:t>A=(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ijk</a:t>
            </a:r>
            <a:r>
              <a:rPr lang="en-US" altLang="zh-CN" sz="2400" dirty="0" smtClean="0"/>
              <a:t>)</a:t>
            </a:r>
            <a:r>
              <a:rPr lang="en-US" altLang="zh-CN" sz="2400" baseline="-25000" dirty="0" err="1"/>
              <a:t>m×n×p</a:t>
            </a:r>
            <a:r>
              <a:rPr lang="zh-CN" altLang="en-US" sz="2400" dirty="0"/>
              <a:t>，若每个元素占用的存储单元数为</a:t>
            </a:r>
            <a:r>
              <a:rPr lang="en-US" altLang="zh-CN" sz="2400" i="1" dirty="0">
                <a:solidFill>
                  <a:srgbClr val="C00000"/>
                </a:solidFill>
              </a:rPr>
              <a:t>l</a:t>
            </a:r>
            <a:r>
              <a:rPr lang="en-US" altLang="zh-CN" sz="2400" dirty="0"/>
              <a:t>(</a:t>
            </a:r>
            <a:r>
              <a:rPr lang="zh-CN" altLang="en-US" sz="2400" dirty="0"/>
              <a:t>个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LOC[a</a:t>
            </a:r>
            <a:r>
              <a:rPr lang="en-US" altLang="zh-CN" sz="2400" baseline="-25000" dirty="0"/>
              <a:t>111</a:t>
            </a:r>
            <a:r>
              <a:rPr lang="en-US" altLang="zh-CN" sz="2400" dirty="0"/>
              <a:t>]</a:t>
            </a:r>
            <a:r>
              <a:rPr lang="zh-CN" altLang="en-US" sz="2400" dirty="0"/>
              <a:t>表示元素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111</a:t>
            </a:r>
            <a:r>
              <a:rPr lang="zh-CN" altLang="en-US" sz="2400" dirty="0"/>
              <a:t>的首地址，即</a:t>
            </a:r>
            <a:r>
              <a:rPr lang="zh-CN" altLang="en-US" sz="2400" dirty="0">
                <a:solidFill>
                  <a:srgbClr val="00B0F0"/>
                </a:solidFill>
              </a:rPr>
              <a:t>数组的首地址</a:t>
            </a:r>
            <a:r>
              <a:rPr lang="zh-CN" altLang="en-US" sz="2400" dirty="0"/>
              <a:t>。以“</a:t>
            </a:r>
            <a:r>
              <a:rPr lang="zh-CN" altLang="en-US" sz="2400" b="1" dirty="0">
                <a:solidFill>
                  <a:schemeClr val="accent6"/>
                </a:solidFill>
              </a:rPr>
              <a:t>行优先</a:t>
            </a:r>
            <a:r>
              <a:rPr lang="zh-CN" altLang="en-US" sz="2400" dirty="0"/>
              <a:t>顺序”存储在内存中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200" dirty="0" smtClean="0"/>
              <a:t>则</a:t>
            </a:r>
            <a:r>
              <a:rPr lang="zh-CN" altLang="en-US" sz="2200" dirty="0"/>
              <a:t>三维数组中</a:t>
            </a:r>
            <a:r>
              <a:rPr lang="zh-CN" altLang="en-US" sz="2200" b="1" dirty="0"/>
              <a:t>任一元素</a:t>
            </a:r>
            <a:r>
              <a:rPr lang="en-US" altLang="zh-CN" sz="2200" b="1" dirty="0" err="1"/>
              <a:t>a</a:t>
            </a:r>
            <a:r>
              <a:rPr lang="en-US" altLang="zh-CN" sz="2200" b="1" baseline="-25000" dirty="0" err="1"/>
              <a:t>ijk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首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地址</a:t>
            </a:r>
            <a:r>
              <a:rPr lang="zh-CN" altLang="en-US" sz="2200" dirty="0"/>
              <a:t>是：</a:t>
            </a:r>
          </a:p>
          <a:p>
            <a:pPr marL="457200" lvl="1" indent="0" algn="r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</a:t>
            </a:r>
            <a:r>
              <a:rPr lang="en-US" altLang="zh-CN" sz="2200" dirty="0"/>
              <a:t>LOC(</a:t>
            </a:r>
            <a:r>
              <a:rPr lang="en-US" altLang="zh-CN" sz="2200" dirty="0" err="1"/>
              <a:t>a</a:t>
            </a:r>
            <a:r>
              <a:rPr lang="en-US" altLang="zh-CN" sz="2200" baseline="-25000" dirty="0" err="1"/>
              <a:t>ijk</a:t>
            </a:r>
            <a:r>
              <a:rPr lang="en-US" altLang="zh-CN" sz="2200" dirty="0"/>
              <a:t>)=LOC[a</a:t>
            </a:r>
            <a:r>
              <a:rPr lang="en-US" altLang="zh-CN" sz="2200" baseline="-25000" dirty="0"/>
              <a:t>111</a:t>
            </a:r>
            <a:r>
              <a:rPr lang="en-US" altLang="zh-CN" sz="2200" dirty="0" smtClean="0"/>
              <a:t>] + [(</a:t>
            </a:r>
            <a:r>
              <a:rPr lang="en-US" altLang="zh-CN" sz="2200" dirty="0"/>
              <a:t>i-1) ×</a:t>
            </a:r>
            <a:r>
              <a:rPr lang="en-US" altLang="zh-CN" sz="2200" dirty="0" err="1" smtClean="0"/>
              <a:t>n×p</a:t>
            </a:r>
            <a:r>
              <a:rPr lang="en-US" altLang="zh-CN" sz="2200" dirty="0" smtClean="0"/>
              <a:t> + (j-1)×p + (k-1)]×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   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pt-BR" sz="2200" dirty="0"/>
              <a:t>其中，</a:t>
            </a:r>
            <a:r>
              <a:rPr lang="pt-BR" altLang="zh-CN" sz="2200" dirty="0"/>
              <a:t>i=1,2, …,m</a:t>
            </a:r>
            <a:r>
              <a:rPr lang="zh-CN" altLang="pt-BR" sz="2200" dirty="0"/>
              <a:t>； </a:t>
            </a:r>
            <a:r>
              <a:rPr lang="zh-CN" altLang="pt-BR" sz="2200" dirty="0" smtClean="0"/>
              <a:t> </a:t>
            </a:r>
            <a:r>
              <a:rPr lang="pt-BR" altLang="zh-CN" sz="2200" dirty="0"/>
              <a:t>j=1,2, …,</a:t>
            </a:r>
            <a:r>
              <a:rPr lang="pt-BR" altLang="zh-CN" sz="2200" dirty="0" smtClean="0"/>
              <a:t>n</a:t>
            </a:r>
            <a:r>
              <a:rPr lang="zh-CN" altLang="en-US" sz="2200" dirty="0" smtClean="0"/>
              <a:t>；  </a:t>
            </a:r>
            <a:r>
              <a:rPr lang="en-US" altLang="zh-CN" sz="2200" dirty="0" smtClean="0"/>
              <a:t>k=1,2,…,p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660232" y="4077072"/>
            <a:ext cx="7200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5013176"/>
            <a:ext cx="72008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14534" y="5013176"/>
            <a:ext cx="1477546" cy="5040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4534" y="4077072"/>
            <a:ext cx="2557665" cy="504056"/>
          </a:xfrm>
          <a:prstGeom prst="rect">
            <a:avLst/>
          </a:prstGeom>
          <a:solidFill>
            <a:srgbClr val="A1E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31854" y="3212976"/>
            <a:ext cx="265251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 </a:t>
            </a:r>
            <a:r>
              <a:rPr lang="zh-CN" altLang="en-US" smtClean="0">
                <a:solidFill>
                  <a:srgbClr val="7030A0"/>
                </a:solidFill>
              </a:rPr>
              <a:t>行优先</a:t>
            </a:r>
            <a:r>
              <a:rPr lang="zh-CN" altLang="en-US" smtClean="0"/>
              <a:t>数组元素寻址（续</a:t>
            </a:r>
            <a:r>
              <a:rPr lang="en-US" altLang="zh-CN" smtClean="0"/>
              <a:t>2/2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推而广之</a:t>
            </a:r>
            <a:r>
              <a:rPr lang="zh-CN" altLang="en-US" sz="2400" dirty="0"/>
              <a:t>，对</a:t>
            </a:r>
            <a:r>
              <a:rPr lang="en-US" altLang="zh-CN" sz="2400" dirty="0"/>
              <a:t>n</a:t>
            </a:r>
            <a:r>
              <a:rPr lang="zh-CN" altLang="en-US" sz="2400" dirty="0"/>
              <a:t>维数组</a:t>
            </a:r>
            <a:r>
              <a:rPr lang="en-US" altLang="zh-CN" sz="2400" dirty="0"/>
              <a:t>A=(a</a:t>
            </a:r>
            <a:r>
              <a:rPr lang="en-US" altLang="zh-CN" sz="2400" baseline="-25000" dirty="0"/>
              <a:t>j1j2…</a:t>
            </a:r>
            <a:r>
              <a:rPr lang="en-US" altLang="zh-CN" sz="2400" baseline="-25000" dirty="0" err="1"/>
              <a:t>jn</a:t>
            </a:r>
            <a:r>
              <a:rPr lang="en-US" altLang="zh-CN" sz="2400" dirty="0"/>
              <a:t>) </a:t>
            </a:r>
            <a:r>
              <a:rPr lang="zh-CN" altLang="en-US" sz="2400" dirty="0"/>
              <a:t>，若每个元素占用的存储单元数</a:t>
            </a:r>
            <a:r>
              <a:rPr lang="zh-CN" altLang="en-US" sz="2400" dirty="0" smtClean="0"/>
              <a:t>为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l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个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LOC[a</a:t>
            </a:r>
            <a:r>
              <a:rPr lang="en-US" altLang="zh-CN" sz="2400" baseline="-25000" dirty="0"/>
              <a:t>11 …1</a:t>
            </a:r>
            <a:r>
              <a:rPr lang="en-US" altLang="zh-CN" sz="2400" dirty="0"/>
              <a:t>]</a:t>
            </a:r>
            <a:r>
              <a:rPr lang="zh-CN" altLang="en-US" sz="2400" dirty="0"/>
              <a:t>表示元素</a:t>
            </a:r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11 …1</a:t>
            </a:r>
            <a:r>
              <a:rPr lang="zh-CN" altLang="en-US" sz="2400" dirty="0">
                <a:solidFill>
                  <a:srgbClr val="00B0F0"/>
                </a:solidFill>
              </a:rPr>
              <a:t>的首地址</a:t>
            </a:r>
            <a:r>
              <a:rPr lang="zh-CN" altLang="en-US" sz="2400" dirty="0"/>
              <a:t>。则 以“</a:t>
            </a:r>
            <a:r>
              <a:rPr lang="zh-CN" altLang="en-US" sz="2400" b="1" dirty="0">
                <a:solidFill>
                  <a:schemeClr val="accent6"/>
                </a:solidFill>
              </a:rPr>
              <a:t>行优先</a:t>
            </a:r>
            <a:r>
              <a:rPr lang="zh-CN" altLang="en-US" sz="2400" dirty="0"/>
              <a:t>顺序”存储在内存中。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/>
              <a:t> n</a:t>
            </a:r>
            <a:r>
              <a:rPr lang="zh-CN" altLang="en-US" sz="2400" dirty="0"/>
              <a:t>维数组</a:t>
            </a:r>
            <a:r>
              <a:rPr lang="zh-CN" altLang="en-US" sz="2400" dirty="0" smtClean="0"/>
              <a:t>中</a:t>
            </a:r>
            <a:r>
              <a:rPr lang="zh-CN" altLang="en-US" sz="2400" b="1" dirty="0" smtClean="0"/>
              <a:t>任一元素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j1j2…</a:t>
            </a:r>
            <a:r>
              <a:rPr lang="en-US" altLang="zh-CN" sz="2400" b="1" baseline="-25000" dirty="0" err="1" smtClean="0"/>
              <a:t>jn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首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地址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：</a:t>
            </a:r>
          </a:p>
          <a:p>
            <a:pPr marL="457200" lvl="1" indent="0"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LOC[a</a:t>
            </a:r>
            <a:r>
              <a:rPr lang="en-US" altLang="zh-CN" sz="2200" baseline="-25000" dirty="0" smtClean="0"/>
              <a:t>j1j2…</a:t>
            </a:r>
            <a:r>
              <a:rPr lang="en-US" altLang="zh-CN" sz="2200" baseline="-25000" dirty="0" err="1" smtClean="0"/>
              <a:t>jn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 </a:t>
            </a:r>
            <a:r>
              <a:rPr lang="en-US" altLang="zh-CN" sz="2200" baseline="-25000" dirty="0"/>
              <a:t>…1</a:t>
            </a:r>
            <a:r>
              <a:rPr lang="en-US" altLang="zh-CN" sz="2200" dirty="0" smtClean="0"/>
              <a:t>] + [ (</a:t>
            </a:r>
            <a:r>
              <a:rPr lang="en-US" altLang="zh-CN" sz="2200" dirty="0"/>
              <a:t>b2×…×</a:t>
            </a:r>
            <a:r>
              <a:rPr lang="en-US" altLang="zh-CN" sz="2200" dirty="0" err="1"/>
              <a:t>bn</a:t>
            </a:r>
            <a:r>
              <a:rPr lang="en-US" altLang="zh-CN" sz="2200" dirty="0"/>
              <a:t>) </a:t>
            </a:r>
            <a:r>
              <a:rPr lang="en-US" altLang="zh-CN" sz="2200" dirty="0" smtClean="0"/>
              <a:t>× (</a:t>
            </a:r>
            <a:r>
              <a:rPr lang="en-US" altLang="zh-CN" sz="2200" dirty="0"/>
              <a:t>j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-1)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        </a:t>
            </a:r>
            <a:r>
              <a:rPr lang="en-US" altLang="zh-CN" sz="2400" dirty="0" smtClean="0"/>
              <a:t>      +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b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/>
              <a:t>×</a:t>
            </a:r>
            <a:r>
              <a:rPr lang="en-US" altLang="zh-CN" sz="2400" dirty="0" smtClean="0"/>
              <a:t>…×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 ×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-1</a:t>
            </a:r>
            <a:r>
              <a:rPr lang="en-US" altLang="zh-CN" sz="2400" dirty="0" smtClean="0"/>
              <a:t>) + …… </a:t>
            </a:r>
            <a:endParaRPr lang="en-US" altLang="zh-CN" sz="2400" dirty="0"/>
          </a:p>
          <a:p>
            <a:pPr marL="0" indent="0" algn="r"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        +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/>
              <a:t>×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-1)+ (j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-1)] </a:t>
            </a:r>
            <a:r>
              <a:rPr lang="en-US" altLang="zh-CN" sz="2400" dirty="0" smtClean="0"/>
              <a:t>× </a:t>
            </a:r>
            <a:r>
              <a:rPr lang="en-US" altLang="zh-CN" sz="2400" i="1" dirty="0" smtClean="0"/>
              <a:t>l </a:t>
            </a:r>
            <a:r>
              <a:rPr lang="en-US" altLang="zh-CN" sz="2400" dirty="0" smtClean="0"/>
              <a:t>                 (3)</a:t>
            </a:r>
            <a:endParaRPr lang="en-US" altLang="zh-CN" sz="2400" dirty="0"/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 </a:t>
            </a:r>
            <a:r>
              <a:rPr lang="zh-CN" altLang="en-US" smtClean="0">
                <a:solidFill>
                  <a:srgbClr val="7030A0"/>
                </a:solidFill>
              </a:rPr>
              <a:t>列优先</a:t>
            </a:r>
            <a:r>
              <a:rPr lang="zh-CN" altLang="en-US" smtClean="0"/>
              <a:t>数组元素寻址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4000"/>
              </a:lnSpc>
              <a:spcBef>
                <a:spcPts val="600"/>
              </a:spcBef>
              <a:buFont typeface="+mj-ea"/>
              <a:buAutoNum type="ea1JpnChsDbPeriod" startAt="2"/>
              <a:defRPr/>
            </a:pPr>
            <a:r>
              <a:rPr lang="zh-CN" altLang="en-US" sz="2400" dirty="0" smtClean="0"/>
              <a:t>以“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列优先</a:t>
            </a:r>
            <a:r>
              <a:rPr lang="zh-CN" altLang="en-US" sz="2400" dirty="0" smtClean="0"/>
              <a:t>顺序”</a:t>
            </a:r>
            <a:r>
              <a:rPr lang="zh-CN" altLang="en-US" sz="2400" dirty="0"/>
              <a:t>存储</a:t>
            </a:r>
          </a:p>
          <a:p>
            <a:pPr marL="914400" lvl="1" indent="-457200" eaLnBrk="1" hangingPunct="1">
              <a:lnSpc>
                <a:spcPct val="114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200" dirty="0"/>
              <a:t>第</a:t>
            </a:r>
            <a:r>
              <a:rPr lang="en-US" altLang="zh-CN" sz="2200" dirty="0"/>
              <a:t>1</a:t>
            </a:r>
            <a:r>
              <a:rPr lang="zh-CN" altLang="en-US" sz="2200" dirty="0"/>
              <a:t>列中的每个元素对应的</a:t>
            </a:r>
            <a:r>
              <a:rPr lang="en-US" altLang="zh-CN" sz="2200" dirty="0"/>
              <a:t>(</a:t>
            </a:r>
            <a:r>
              <a:rPr lang="zh-CN" altLang="en-US" sz="2200" dirty="0"/>
              <a:t>首</a:t>
            </a:r>
            <a:r>
              <a:rPr lang="en-US" altLang="zh-CN" sz="2200" dirty="0"/>
              <a:t>)</a:t>
            </a:r>
            <a:r>
              <a:rPr lang="zh-CN" altLang="en-US" sz="2200" dirty="0"/>
              <a:t>地址是：</a:t>
            </a:r>
          </a:p>
          <a:p>
            <a:pPr marL="457200" lvl="1" indent="0" eaLnBrk="1" hangingPunct="1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    </a:t>
            </a:r>
            <a:r>
              <a:rPr lang="en-US" altLang="zh-CN" sz="2200" dirty="0" smtClean="0"/>
              <a:t>LOC[a</a:t>
            </a:r>
            <a:r>
              <a:rPr lang="en-US" altLang="zh-CN" sz="2200" baseline="-25000" dirty="0" smtClean="0"/>
              <a:t>j1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</a:t>
            </a:r>
            <a:r>
              <a:rPr lang="en-US" altLang="zh-CN" sz="2200" dirty="0" smtClean="0"/>
              <a:t>] + (</a:t>
            </a:r>
            <a:r>
              <a:rPr lang="en-US" altLang="zh-CN" sz="2200" dirty="0"/>
              <a:t>j-1) </a:t>
            </a:r>
            <a:r>
              <a:rPr lang="en-US" altLang="zh-CN" sz="2200" dirty="0" smtClean="0"/>
              <a:t>×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          </a:t>
            </a:r>
            <a:r>
              <a:rPr lang="en-US" altLang="zh-CN" sz="2200" dirty="0"/>
              <a:t>j=1,2, </a:t>
            </a:r>
            <a:r>
              <a:rPr lang="en-US" altLang="zh-CN" sz="2200" dirty="0" smtClean="0"/>
              <a:t>…,m</a:t>
            </a:r>
            <a:endParaRPr lang="en-US" altLang="zh-CN" sz="2200" dirty="0"/>
          </a:p>
          <a:p>
            <a:pPr marL="914400" lvl="1" indent="-457200" eaLnBrk="1" hangingPunct="1">
              <a:lnSpc>
                <a:spcPct val="114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zh-CN" altLang="en-US" sz="2200" dirty="0"/>
              <a:t>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列中</a:t>
            </a:r>
            <a:r>
              <a:rPr lang="zh-CN" altLang="en-US" sz="2200" dirty="0"/>
              <a:t>的每个元素对应的</a:t>
            </a:r>
            <a:r>
              <a:rPr lang="en-US" altLang="zh-CN" sz="2200" dirty="0"/>
              <a:t>(</a:t>
            </a:r>
            <a:r>
              <a:rPr lang="zh-CN" altLang="en-US" sz="2200" dirty="0"/>
              <a:t>首</a:t>
            </a:r>
            <a:r>
              <a:rPr lang="en-US" altLang="zh-CN" sz="2200" dirty="0"/>
              <a:t>)</a:t>
            </a:r>
            <a:r>
              <a:rPr lang="zh-CN" altLang="en-US" sz="2200" dirty="0"/>
              <a:t>地址是：</a:t>
            </a:r>
          </a:p>
          <a:p>
            <a:pPr marL="457200" lvl="1" indent="0" eaLnBrk="1" hangingPunct="1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LOC[a</a:t>
            </a:r>
            <a:r>
              <a:rPr lang="en-US" altLang="zh-CN" sz="2200" baseline="-25000" dirty="0" smtClean="0"/>
              <a:t>j2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</a:t>
            </a:r>
            <a:r>
              <a:rPr lang="en-US" altLang="zh-CN" sz="2200" dirty="0" smtClean="0"/>
              <a:t>] + m </a:t>
            </a:r>
            <a:r>
              <a:rPr lang="en-US" altLang="zh-CN" sz="2200" dirty="0"/>
              <a:t>× 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 + (</a:t>
            </a:r>
            <a:r>
              <a:rPr lang="en-US" altLang="zh-CN" sz="2200" dirty="0"/>
              <a:t>j-1</a:t>
            </a:r>
            <a:r>
              <a:rPr lang="en-US" altLang="zh-CN" sz="2200" dirty="0" smtClean="0"/>
              <a:t>)×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         </a:t>
            </a:r>
            <a:r>
              <a:rPr lang="en-US" altLang="zh-CN" sz="2200" dirty="0"/>
              <a:t>j=1,2, </a:t>
            </a:r>
            <a:r>
              <a:rPr lang="en-US" altLang="zh-CN" sz="2200" dirty="0" smtClean="0"/>
              <a:t>…,m</a:t>
            </a:r>
            <a:endParaRPr lang="en-US" altLang="zh-CN" sz="2200" dirty="0"/>
          </a:p>
          <a:p>
            <a:pPr marL="457200" lvl="1" indent="0" eaLnBrk="1" hangingPunct="1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… </a:t>
            </a:r>
            <a:r>
              <a:rPr lang="en-US" altLang="zh-CN" sz="2200" dirty="0"/>
              <a:t>… …</a:t>
            </a:r>
          </a:p>
          <a:p>
            <a:pPr marL="914400" lvl="1" indent="-457200" eaLnBrk="1" hangingPunct="1">
              <a:lnSpc>
                <a:spcPct val="114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zh-CN" altLang="en-US" sz="2200" dirty="0" smtClean="0"/>
              <a:t>第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列中</a:t>
            </a:r>
            <a:r>
              <a:rPr lang="zh-CN" altLang="en-US" sz="2200" dirty="0"/>
              <a:t>的每个元素对应的</a:t>
            </a:r>
            <a:r>
              <a:rPr lang="en-US" altLang="zh-CN" sz="2200" dirty="0"/>
              <a:t>(</a:t>
            </a:r>
            <a:r>
              <a:rPr lang="zh-CN" altLang="en-US" sz="2200" dirty="0"/>
              <a:t>首</a:t>
            </a:r>
            <a:r>
              <a:rPr lang="en-US" altLang="zh-CN" sz="2200" dirty="0"/>
              <a:t>)</a:t>
            </a:r>
            <a:r>
              <a:rPr lang="zh-CN" altLang="en-US" sz="2200" dirty="0"/>
              <a:t>地址是：</a:t>
            </a:r>
          </a:p>
          <a:p>
            <a:pPr marL="457200" lvl="1" indent="0" eaLnBrk="1" hangingPunct="1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LOC[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jn</a:t>
            </a:r>
            <a:r>
              <a:rPr lang="en-US" altLang="zh-CN" sz="2200" dirty="0" smtClean="0"/>
              <a:t>] = LOC[a</a:t>
            </a:r>
            <a:r>
              <a:rPr lang="en-US" altLang="zh-CN" sz="2200" baseline="-25000" dirty="0" smtClean="0"/>
              <a:t>11</a:t>
            </a:r>
            <a:r>
              <a:rPr lang="en-US" altLang="zh-CN" sz="2200" dirty="0" smtClean="0"/>
              <a:t>]+(n-1)×</a:t>
            </a:r>
            <a:r>
              <a:rPr lang="en-US" altLang="zh-CN" sz="2200" dirty="0" err="1" smtClean="0"/>
              <a:t>m×</a:t>
            </a:r>
            <a:r>
              <a:rPr lang="en-US" altLang="zh-CN" sz="2200" i="1" dirty="0" err="1" smtClean="0"/>
              <a:t>l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+(</a:t>
            </a:r>
            <a:r>
              <a:rPr lang="en-US" altLang="zh-CN" sz="2200" dirty="0" smtClean="0"/>
              <a:t>j-1)×</a:t>
            </a:r>
            <a:r>
              <a:rPr lang="en-US" altLang="zh-CN" sz="2200" i="1" dirty="0" smtClean="0"/>
              <a:t>l </a:t>
            </a:r>
            <a:r>
              <a:rPr lang="en-US" altLang="zh-CN" sz="2200" dirty="0" smtClean="0"/>
              <a:t>      j=1,2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…,m </a:t>
            </a:r>
          </a:p>
          <a:p>
            <a:pPr lvl="1" eaLnBrk="1" hangingPunct="1">
              <a:lnSpc>
                <a:spcPct val="114000"/>
              </a:lnSpc>
              <a:spcBef>
                <a:spcPts val="1800"/>
              </a:spcBef>
              <a:defRPr/>
            </a:pPr>
            <a:r>
              <a:rPr lang="zh-CN" altLang="en-US" sz="2200" dirty="0"/>
              <a:t>由上述关系可知，二维数组中</a:t>
            </a:r>
            <a:r>
              <a:rPr lang="zh-CN" altLang="en-US" sz="2200" b="1" dirty="0"/>
              <a:t>任一元素</a:t>
            </a:r>
            <a:r>
              <a:rPr lang="en-US" altLang="zh-CN" sz="2200" b="1" dirty="0" err="1"/>
              <a:t>a</a:t>
            </a:r>
            <a:r>
              <a:rPr lang="en-US" altLang="zh-CN" sz="2200" b="1" baseline="-25000" dirty="0" err="1"/>
              <a:t>ij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首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地址</a:t>
            </a:r>
            <a:r>
              <a:rPr lang="zh-CN" altLang="en-US" sz="2200" dirty="0"/>
              <a:t>是：</a:t>
            </a:r>
          </a:p>
          <a:p>
            <a:pPr marL="457200" lvl="1" indent="0" eaLnBrk="1" hangingPunct="1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	</a:t>
            </a:r>
            <a:r>
              <a:rPr lang="en-US" altLang="zh-CN" sz="2200" dirty="0" smtClean="0"/>
              <a:t>LOC[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ji</a:t>
            </a:r>
            <a:r>
              <a:rPr lang="en-US" altLang="zh-CN" sz="2200" dirty="0" smtClean="0"/>
              <a:t>] </a:t>
            </a:r>
            <a:r>
              <a:rPr lang="en-US" altLang="zh-CN" sz="2200" dirty="0"/>
              <a:t>= LOC[a</a:t>
            </a:r>
            <a:r>
              <a:rPr lang="en-US" altLang="zh-CN" sz="2200" baseline="-25000" dirty="0"/>
              <a:t>11</a:t>
            </a:r>
            <a:r>
              <a:rPr lang="en-US" altLang="zh-CN" sz="2200" dirty="0"/>
              <a:t>] + [(</a:t>
            </a:r>
            <a:r>
              <a:rPr lang="en-US" altLang="zh-CN" sz="2200"/>
              <a:t>i-1</a:t>
            </a:r>
            <a:r>
              <a:rPr lang="en-US" altLang="zh-CN" sz="2200" smtClean="0"/>
              <a:t>)×m </a:t>
            </a:r>
            <a:r>
              <a:rPr lang="en-US" altLang="zh-CN" sz="2200" dirty="0"/>
              <a:t>+ (j-1)] ×</a:t>
            </a:r>
            <a:r>
              <a:rPr lang="en-US" altLang="zh-CN" sz="2200" i="1"/>
              <a:t>l</a:t>
            </a:r>
            <a:r>
              <a:rPr lang="en-US" altLang="zh-CN" sz="2200"/>
              <a:t>          </a:t>
            </a:r>
            <a:r>
              <a:rPr lang="en-US" altLang="zh-CN" sz="2200" smtClean="0"/>
              <a:t>       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</a:p>
          <a:p>
            <a:pPr marL="457200" lvl="1" indent="0" eaLnBrk="1" hangingPunct="1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其中，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=1,2, </a:t>
            </a:r>
            <a:r>
              <a:rPr lang="en-US" altLang="zh-CN" sz="2200" dirty="0" smtClean="0"/>
              <a:t>…,n</a:t>
            </a:r>
            <a:r>
              <a:rPr lang="zh-CN" altLang="en-US" sz="2200" dirty="0" smtClean="0"/>
              <a:t>；    </a:t>
            </a:r>
            <a:r>
              <a:rPr lang="en-US" altLang="zh-CN" sz="2200" dirty="0"/>
              <a:t>j=1,2, </a:t>
            </a:r>
            <a:r>
              <a:rPr lang="en-US" altLang="zh-CN" sz="2200" dirty="0" smtClean="0"/>
              <a:t>…,m</a:t>
            </a:r>
            <a:endParaRPr lang="zh-CN" altLang="en-US" sz="2200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矩阵的压缩存储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77416" y="981075"/>
            <a:ext cx="7783016" cy="5419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在科学与工程计算问题中，矩阵是一种常用的数学对象，在高级语言编程时，通常将一个矩阵描述为一个二维数组。这样，可以对其元素进行随机存取，各种矩阵运算也非常简单。</a:t>
            </a:r>
          </a:p>
          <a:p>
            <a:pPr eaLnBrk="1" hangingPunct="1">
              <a:defRPr/>
            </a:pPr>
            <a:r>
              <a:rPr lang="zh-CN" altLang="en-US" sz="2400" dirty="0" smtClean="0"/>
              <a:t>对于</a:t>
            </a:r>
            <a:r>
              <a:rPr lang="zh-CN" altLang="en-US" sz="2400" b="1" dirty="0">
                <a:solidFill>
                  <a:srgbClr val="7030A0"/>
                </a:solidFill>
              </a:rPr>
              <a:t>高阶矩阵</a:t>
            </a:r>
            <a:r>
              <a:rPr lang="zh-CN" altLang="en-US" sz="2400" dirty="0"/>
              <a:t>，若其中非零元素呈某种规律分布或者矩阵中有大量的零元素，</a:t>
            </a:r>
            <a:r>
              <a:rPr lang="zh-CN" altLang="en-US" sz="2400" u="sng" dirty="0"/>
              <a:t>若仍然用常规方法存储，可能存储重复的非零元素或零元素，将造成存储空间的大量浪费</a:t>
            </a:r>
            <a:r>
              <a:rPr lang="zh-CN" altLang="en-US" sz="2400" dirty="0"/>
              <a:t>。对这类矩阵进行</a:t>
            </a:r>
            <a:r>
              <a:rPr lang="zh-CN" altLang="en-US" sz="2400" b="1" dirty="0"/>
              <a:t>压缩存储</a:t>
            </a:r>
            <a:r>
              <a:rPr lang="zh-CN" altLang="en-US" sz="2400" dirty="0"/>
              <a:t>：</a:t>
            </a:r>
          </a:p>
          <a:p>
            <a:pPr lvl="1" eaLnBrk="1" hangingPunct="1">
              <a:defRPr/>
            </a:pPr>
            <a:r>
              <a:rPr lang="zh-CN" altLang="en-US" sz="2200" dirty="0" smtClean="0"/>
              <a:t>多</a:t>
            </a:r>
            <a:r>
              <a:rPr lang="zh-CN" altLang="en-US" sz="2200" dirty="0"/>
              <a:t>个相同的非零元素</a:t>
            </a:r>
            <a:r>
              <a:rPr lang="zh-CN" altLang="en-US" sz="2200" dirty="0">
                <a:solidFill>
                  <a:schemeClr val="accent6"/>
                </a:solidFill>
              </a:rPr>
              <a:t>只分配一个存储空间</a:t>
            </a:r>
            <a:r>
              <a:rPr lang="zh-CN" altLang="en-US" sz="2200" dirty="0"/>
              <a:t>；</a:t>
            </a:r>
          </a:p>
          <a:p>
            <a:pPr lvl="1" eaLnBrk="1" hangingPunct="1">
              <a:defRPr/>
            </a:pPr>
            <a:r>
              <a:rPr lang="zh-CN" altLang="en-US" sz="2200" dirty="0" smtClean="0"/>
              <a:t>零元素</a:t>
            </a:r>
            <a:r>
              <a:rPr lang="zh-CN" altLang="en-US" sz="2200" dirty="0">
                <a:solidFill>
                  <a:schemeClr val="accent6"/>
                </a:solidFill>
              </a:rPr>
              <a:t>不分配空间</a:t>
            </a:r>
            <a:r>
              <a:rPr lang="zh-CN" altLang="en-US" sz="2200" dirty="0"/>
              <a:t>。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矩阵的压缩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:</a:t>
            </a:r>
            <a:r>
              <a:rPr lang="zh-CN" altLang="en-US" sz="2400" dirty="0" smtClean="0">
                <a:solidFill>
                  <a:srgbClr val="7030A0"/>
                </a:solidFill>
              </a:rPr>
              <a:t> 特殊矩阵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54801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特殊矩阵</a:t>
            </a:r>
            <a:r>
              <a:rPr lang="zh-CN" altLang="en-US" dirty="0"/>
              <a:t>：是指非零元素或零元素的分布有一定规律的矩阵。</a:t>
            </a:r>
          </a:p>
          <a:p>
            <a:pPr eaLnBrk="1" hangingPunct="1">
              <a:defRPr/>
            </a:pPr>
            <a:r>
              <a:rPr lang="zh-CN" altLang="en-US" dirty="0" smtClean="0"/>
              <a:t>常见特殊矩阵：</a:t>
            </a:r>
          </a:p>
        </p:txBody>
      </p:sp>
      <p:sp>
        <p:nvSpPr>
          <p:cNvPr id="2" name="矩形 1"/>
          <p:cNvSpPr/>
          <p:nvPr/>
        </p:nvSpPr>
        <p:spPr>
          <a:xfrm>
            <a:off x="4823396" y="2204666"/>
            <a:ext cx="2052860" cy="57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70C0"/>
                </a:solidFill>
              </a:rPr>
              <a:t>对称</a:t>
            </a:r>
            <a:r>
              <a:rPr lang="zh-CN" altLang="en-US" sz="2400" dirty="0">
                <a:solidFill>
                  <a:schemeClr val="tx1"/>
                </a:solidFill>
              </a:rPr>
              <a:t>矩阵</a:t>
            </a:r>
          </a:p>
        </p:txBody>
      </p:sp>
      <p:sp>
        <p:nvSpPr>
          <p:cNvPr id="5" name="矩形 4"/>
          <p:cNvSpPr/>
          <p:nvPr/>
        </p:nvSpPr>
        <p:spPr>
          <a:xfrm>
            <a:off x="4823396" y="3044759"/>
            <a:ext cx="2052860" cy="57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70C0"/>
                </a:solidFill>
              </a:rPr>
              <a:t>三角</a:t>
            </a:r>
            <a:r>
              <a:rPr lang="zh-CN" altLang="en-US" sz="2400" dirty="0">
                <a:solidFill>
                  <a:schemeClr val="tx1"/>
                </a:solidFill>
              </a:rPr>
              <a:t>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823396" y="3884852"/>
            <a:ext cx="2052860" cy="57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70C0"/>
                </a:solidFill>
              </a:rPr>
              <a:t>对角</a:t>
            </a:r>
            <a:r>
              <a:rPr lang="zh-CN" altLang="en-US" sz="2400" dirty="0">
                <a:solidFill>
                  <a:schemeClr val="tx1"/>
                </a:solidFill>
              </a:rPr>
              <a:t>矩阵</a:t>
            </a:r>
          </a:p>
        </p:txBody>
      </p:sp>
      <p:sp>
        <p:nvSpPr>
          <p:cNvPr id="7" name="矩形 6"/>
          <p:cNvSpPr/>
          <p:nvPr/>
        </p:nvSpPr>
        <p:spPr>
          <a:xfrm>
            <a:off x="4823396" y="4724946"/>
            <a:ext cx="2052860" cy="576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70C0"/>
                </a:solidFill>
              </a:rPr>
              <a:t>稀疏</a:t>
            </a:r>
            <a:r>
              <a:rPr lang="zh-CN" altLang="en-US" sz="2400" dirty="0">
                <a:solidFill>
                  <a:schemeClr val="tx1"/>
                </a:solidFill>
              </a:rPr>
              <a:t>矩阵</a:t>
            </a:r>
          </a:p>
        </p:txBody>
      </p:sp>
      <p:sp>
        <p:nvSpPr>
          <p:cNvPr id="8" name="矩形 7"/>
          <p:cNvSpPr/>
          <p:nvPr/>
        </p:nvSpPr>
        <p:spPr>
          <a:xfrm>
            <a:off x="1548383" y="3461396"/>
            <a:ext cx="1676400" cy="615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</a:rPr>
              <a:t>特殊</a:t>
            </a:r>
            <a:r>
              <a:rPr lang="zh-CN" altLang="en-US" sz="2400" dirty="0">
                <a:solidFill>
                  <a:schemeClr val="tx1"/>
                </a:solidFill>
              </a:rPr>
              <a:t>矩阵</a:t>
            </a:r>
          </a:p>
        </p:txBody>
      </p:sp>
      <p:cxnSp>
        <p:nvCxnSpPr>
          <p:cNvPr id="4" name="直接箭头连接符 3"/>
          <p:cNvCxnSpPr>
            <a:stCxn id="8" idx="3"/>
            <a:endCxn id="2" idx="1"/>
          </p:cNvCxnSpPr>
          <p:nvPr/>
        </p:nvCxnSpPr>
        <p:spPr>
          <a:xfrm flipV="1">
            <a:off x="3224783" y="2492798"/>
            <a:ext cx="1598613" cy="12765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5" idx="1"/>
          </p:cNvCxnSpPr>
          <p:nvPr/>
        </p:nvCxnSpPr>
        <p:spPr>
          <a:xfrm flipV="1">
            <a:off x="3224783" y="3332891"/>
            <a:ext cx="1598613" cy="4364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6" idx="1"/>
          </p:cNvCxnSpPr>
          <p:nvPr/>
        </p:nvCxnSpPr>
        <p:spPr>
          <a:xfrm>
            <a:off x="3224783" y="3769371"/>
            <a:ext cx="1598613" cy="4036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7" idx="1"/>
          </p:cNvCxnSpPr>
          <p:nvPr/>
        </p:nvCxnSpPr>
        <p:spPr>
          <a:xfrm>
            <a:off x="3224783" y="3769371"/>
            <a:ext cx="1598613" cy="124370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动作按钮: 开始 12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5616" y="5550331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后续讲解时，不失一般性地，约定：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</a:t>
            </a:r>
            <a:r>
              <a:rPr lang="zh-CN" altLang="en-US" sz="2400" dirty="0" smtClean="0"/>
              <a:t>二维数</a:t>
            </a:r>
            <a:r>
              <a:rPr lang="zh-CN" altLang="en-US" sz="2400" dirty="0"/>
              <a:t>组</a:t>
            </a:r>
            <a:r>
              <a:rPr lang="en-US" altLang="zh-CN" sz="2400" dirty="0"/>
              <a:t>A=(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 smtClean="0"/>
              <a:t>)</a:t>
            </a:r>
            <a:r>
              <a:rPr lang="en-US" altLang="zh-CN" sz="2400" baseline="-25000" dirty="0" err="1" smtClean="0"/>
              <a:t>m×n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首元素</a:t>
            </a:r>
            <a:r>
              <a:rPr lang="zh-CN" altLang="en-US" sz="2400" dirty="0" smtClean="0"/>
              <a:t>为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11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 </a:t>
            </a:r>
            <a:r>
              <a:rPr lang="zh-CN" altLang="en-US" dirty="0" smtClean="0"/>
              <a:t>对称矩阵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2400" dirty="0"/>
              <a:t>若一个</a:t>
            </a:r>
            <a:r>
              <a:rPr lang="en-US" altLang="zh-CN" sz="2400" dirty="0"/>
              <a:t>n</a:t>
            </a:r>
            <a:r>
              <a:rPr lang="zh-CN" altLang="en-US" sz="2400" dirty="0"/>
              <a:t>阶方阵</a:t>
            </a:r>
            <a:r>
              <a:rPr lang="en-US" altLang="zh-CN" sz="2400" dirty="0"/>
              <a:t>A=(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 smtClean="0"/>
              <a:t>)</a:t>
            </a:r>
            <a:r>
              <a:rPr lang="en-US" altLang="zh-CN" sz="2400" baseline="-25000" dirty="0" err="1" smtClean="0"/>
              <a:t>n×n</a:t>
            </a:r>
            <a:r>
              <a:rPr lang="zh-CN" altLang="en-US" sz="2400" dirty="0"/>
              <a:t>中的元素满足性质：</a:t>
            </a:r>
          </a:p>
          <a:p>
            <a:pPr marL="857250" lvl="2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ij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ji</a:t>
            </a:r>
            <a:r>
              <a:rPr lang="en-US" altLang="zh-CN" sz="2000" dirty="0" smtClean="0"/>
              <a:t>      1</a:t>
            </a:r>
            <a:r>
              <a:rPr lang="en-US" altLang="zh-CN" sz="2000" dirty="0"/>
              <a:t>≦i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</a:t>
            </a:r>
            <a:r>
              <a:rPr lang="en-US" altLang="zh-CN" sz="2000" dirty="0" err="1"/>
              <a:t>≦</a:t>
            </a:r>
            <a:r>
              <a:rPr lang="en-US" altLang="zh-CN" sz="2000" dirty="0" err="1" smtClean="0"/>
              <a:t>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且 </a:t>
            </a:r>
            <a:r>
              <a:rPr lang="en-US" altLang="zh-CN" sz="2000" dirty="0" err="1" smtClean="0"/>
              <a:t>i</a:t>
            </a:r>
            <a:r>
              <a:rPr lang="en-US" altLang="zh-CN" sz="2000" dirty="0" err="1"/>
              <a:t>≠j</a:t>
            </a:r>
            <a:endParaRPr lang="en-US" altLang="zh-CN" sz="20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400" dirty="0"/>
              <a:t>则称</a:t>
            </a:r>
            <a:r>
              <a:rPr lang="en-US" altLang="zh-CN" sz="2400" dirty="0"/>
              <a:t>A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对称矩阵</a:t>
            </a:r>
            <a:r>
              <a:rPr lang="zh-CN" altLang="en-US" sz="2400" dirty="0"/>
              <a:t>，如</a:t>
            </a:r>
            <a:r>
              <a:rPr lang="zh-CN" altLang="en-US" sz="2400" dirty="0" smtClean="0"/>
              <a:t>图所</a:t>
            </a:r>
            <a:r>
              <a:rPr lang="zh-CN" altLang="en-US" sz="2400" dirty="0"/>
              <a:t>示。</a:t>
            </a:r>
          </a:p>
          <a:p>
            <a:pPr>
              <a:lnSpc>
                <a:spcPct val="100000"/>
              </a:lnSpc>
              <a:defRPr/>
            </a:pPr>
            <a:endParaRPr lang="en-US" altLang="zh-CN" sz="2400" dirty="0" smtClean="0"/>
          </a:p>
          <a:p>
            <a:pPr>
              <a:lnSpc>
                <a:spcPct val="100000"/>
              </a:lnSpc>
              <a:defRPr/>
            </a:pPr>
            <a:endParaRPr lang="en-US" altLang="zh-CN" sz="2400" dirty="0"/>
          </a:p>
          <a:p>
            <a:pPr>
              <a:lnSpc>
                <a:spcPct val="100000"/>
              </a:lnSpc>
              <a:defRPr/>
            </a:pPr>
            <a:endParaRPr lang="en-US" altLang="zh-CN" sz="2400" dirty="0" smtClean="0"/>
          </a:p>
          <a:p>
            <a:pPr>
              <a:lnSpc>
                <a:spcPct val="100000"/>
              </a:lnSpc>
              <a:defRPr/>
            </a:pPr>
            <a:endParaRPr lang="en-US" altLang="zh-CN" sz="2400" dirty="0"/>
          </a:p>
          <a:p>
            <a:pPr>
              <a:lnSpc>
                <a:spcPct val="100000"/>
              </a:lnSpc>
              <a:defRPr/>
            </a:pPr>
            <a:endParaRPr lang="en-US" altLang="zh-CN" sz="2400" dirty="0" smtClean="0"/>
          </a:p>
          <a:p>
            <a:pPr>
              <a:lnSpc>
                <a:spcPct val="110000"/>
              </a:lnSpc>
              <a:defRPr/>
            </a:pPr>
            <a:r>
              <a:rPr lang="zh-CN" altLang="en-US" sz="2400" dirty="0"/>
              <a:t>对称矩阵中的</a:t>
            </a:r>
            <a:r>
              <a:rPr lang="zh-CN" altLang="en-US" sz="2400" i="1" dirty="0">
                <a:solidFill>
                  <a:schemeClr val="accent6"/>
                </a:solidFill>
              </a:rPr>
              <a:t>元素关于主对角线对称</a:t>
            </a:r>
            <a:r>
              <a:rPr lang="zh-CN" altLang="en-US" sz="2400" dirty="0"/>
              <a:t>，因此，让每一对</a:t>
            </a:r>
            <a:r>
              <a:rPr lang="zh-CN" altLang="en-US" sz="2400" dirty="0" smtClean="0"/>
              <a:t>对称元素 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baseline="-250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ji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err="1"/>
              <a:t>≠j</a:t>
            </a:r>
            <a:r>
              <a:rPr lang="en-US" altLang="zh-CN" sz="2400" dirty="0"/>
              <a:t>)</a:t>
            </a:r>
            <a:r>
              <a:rPr lang="zh-CN" altLang="en-US" sz="2400" dirty="0"/>
              <a:t>分配一个存储空间，则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个元素压缩存储到</a:t>
            </a:r>
            <a:r>
              <a:rPr lang="en-US" altLang="zh-CN" sz="2400" dirty="0"/>
              <a:t>n(n+1)/2</a:t>
            </a:r>
            <a:r>
              <a:rPr lang="zh-CN" altLang="en-US" sz="2400" dirty="0"/>
              <a:t>个存储空间，</a:t>
            </a:r>
            <a:r>
              <a:rPr lang="zh-CN" altLang="en-US" sz="2400" u="sng" dirty="0">
                <a:solidFill>
                  <a:srgbClr val="7030A0"/>
                </a:solidFill>
              </a:rPr>
              <a:t>能节约近一半的存储空间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258888" y="2557463"/>
            <a:ext cx="6610350" cy="2489200"/>
            <a:chOff x="432" y="2748"/>
            <a:chExt cx="4164" cy="156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739" y="4076"/>
              <a:ext cx="16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 i="1" dirty="0" smtClean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对称矩阵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示例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432" y="2748"/>
              <a:ext cx="4164" cy="1272"/>
              <a:chOff x="432" y="2856"/>
              <a:chExt cx="4164" cy="1272"/>
            </a:xfrm>
          </p:grpSpPr>
          <p:grpSp>
            <p:nvGrpSpPr>
              <p:cNvPr id="22535" name="Group 7"/>
              <p:cNvGrpSpPr>
                <a:grpSpLocks/>
              </p:cNvGrpSpPr>
              <p:nvPr/>
            </p:nvGrpSpPr>
            <p:grpSpPr bwMode="auto">
              <a:xfrm>
                <a:off x="432" y="2904"/>
                <a:ext cx="1653" cy="1224"/>
                <a:chOff x="287" y="2904"/>
                <a:chExt cx="1653" cy="1362"/>
              </a:xfrm>
            </p:grpSpPr>
            <p:sp>
              <p:nvSpPr>
                <p:cNvPr id="22541" name="AutoShape 8"/>
                <p:cNvSpPr>
                  <a:spLocks/>
                </p:cNvSpPr>
                <p:nvPr/>
              </p:nvSpPr>
              <p:spPr bwMode="auto">
                <a:xfrm>
                  <a:off x="624" y="2976"/>
                  <a:ext cx="68" cy="1270"/>
                </a:xfrm>
                <a:prstGeom prst="leftBracket">
                  <a:avLst>
                    <a:gd name="adj" fmla="val 1556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2" name="AutoShape 9"/>
                <p:cNvSpPr>
                  <a:spLocks/>
                </p:cNvSpPr>
                <p:nvPr/>
              </p:nvSpPr>
              <p:spPr bwMode="auto">
                <a:xfrm>
                  <a:off x="1872" y="2976"/>
                  <a:ext cx="68" cy="1270"/>
                </a:xfrm>
                <a:prstGeom prst="rightBracket">
                  <a:avLst>
                    <a:gd name="adj" fmla="val 1556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3" name="Rectangle 10"/>
                <p:cNvSpPr>
                  <a:spLocks noChangeArrowheads="1"/>
                </p:cNvSpPr>
                <p:nvPr/>
              </p:nvSpPr>
              <p:spPr bwMode="auto">
                <a:xfrm>
                  <a:off x="699" y="2904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1   5   1   3   7</a:t>
                  </a:r>
                </a:p>
              </p:txBody>
            </p:sp>
            <p:sp>
              <p:nvSpPr>
                <p:cNvPr id="22544" name="Rectangle 11"/>
                <p:cNvSpPr>
                  <a:spLocks noChangeArrowheads="1"/>
                </p:cNvSpPr>
                <p:nvPr/>
              </p:nvSpPr>
              <p:spPr bwMode="auto">
                <a:xfrm>
                  <a:off x="702" y="3768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3   0   2   5   1</a:t>
                  </a:r>
                </a:p>
              </p:txBody>
            </p:sp>
            <p:sp>
              <p:nvSpPr>
                <p:cNvPr id="22545" name="Rectangle 12"/>
                <p:cNvSpPr>
                  <a:spLocks noChangeArrowheads="1"/>
                </p:cNvSpPr>
                <p:nvPr/>
              </p:nvSpPr>
              <p:spPr bwMode="auto">
                <a:xfrm>
                  <a:off x="699" y="4039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7   0   6   1   3</a:t>
                  </a:r>
                </a:p>
              </p:txBody>
            </p:sp>
            <p:sp>
              <p:nvSpPr>
                <p:cNvPr id="22546" name="Rectangle 13"/>
                <p:cNvSpPr>
                  <a:spLocks noChangeArrowheads="1"/>
                </p:cNvSpPr>
                <p:nvPr/>
              </p:nvSpPr>
              <p:spPr bwMode="auto">
                <a:xfrm>
                  <a:off x="699" y="3192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5   0   8   0   0</a:t>
                  </a:r>
                </a:p>
              </p:txBody>
            </p:sp>
            <p:sp>
              <p:nvSpPr>
                <p:cNvPr id="22547" name="Rectangle 14"/>
                <p:cNvSpPr>
                  <a:spLocks noChangeArrowheads="1"/>
                </p:cNvSpPr>
                <p:nvPr/>
              </p:nvSpPr>
              <p:spPr bwMode="auto">
                <a:xfrm>
                  <a:off x="699" y="3480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1   8   9   2   6</a:t>
                  </a:r>
                </a:p>
              </p:txBody>
            </p:sp>
            <p:sp>
              <p:nvSpPr>
                <p:cNvPr id="22548" name="Rectangle 15"/>
                <p:cNvSpPr>
                  <a:spLocks noChangeArrowheads="1"/>
                </p:cNvSpPr>
                <p:nvPr/>
              </p:nvSpPr>
              <p:spPr bwMode="auto">
                <a:xfrm>
                  <a:off x="287" y="3469"/>
                  <a:ext cx="38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A=</a:t>
                  </a:r>
                </a:p>
              </p:txBody>
            </p:sp>
          </p:grpSp>
          <p:grpSp>
            <p:nvGrpSpPr>
              <p:cNvPr id="22536" name="Group 16"/>
              <p:cNvGrpSpPr>
                <a:grpSpLocks/>
              </p:cNvGrpSpPr>
              <p:nvPr/>
            </p:nvGrpSpPr>
            <p:grpSpPr bwMode="auto">
              <a:xfrm>
                <a:off x="2645" y="2856"/>
                <a:ext cx="1951" cy="1224"/>
                <a:chOff x="2645" y="2832"/>
                <a:chExt cx="1951" cy="1230"/>
              </a:xfrm>
            </p:grpSpPr>
            <p:sp>
              <p:nvSpPr>
                <p:cNvPr id="22537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5" y="2832"/>
                  <a:ext cx="1437" cy="1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   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31   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32   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33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… … …  …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n1   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n2   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    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nn</a:t>
                  </a:r>
                </a:p>
              </p:txBody>
            </p:sp>
            <p:sp>
              <p:nvSpPr>
                <p:cNvPr id="225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645" y="3312"/>
                  <a:ext cx="340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A=</a:t>
                  </a:r>
                </a:p>
              </p:txBody>
            </p:sp>
            <p:sp>
              <p:nvSpPr>
                <p:cNvPr id="22539" name="AutoShape 19"/>
                <p:cNvSpPr>
                  <a:spLocks/>
                </p:cNvSpPr>
                <p:nvPr/>
              </p:nvSpPr>
              <p:spPr bwMode="auto">
                <a:xfrm>
                  <a:off x="3024" y="2898"/>
                  <a:ext cx="45" cy="1134"/>
                </a:xfrm>
                <a:prstGeom prst="leftBracket">
                  <a:avLst>
                    <a:gd name="adj" fmla="val 21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0" name="AutoShape 20"/>
                <p:cNvSpPr>
                  <a:spLocks/>
                </p:cNvSpPr>
                <p:nvPr/>
              </p:nvSpPr>
              <p:spPr bwMode="auto">
                <a:xfrm>
                  <a:off x="4551" y="2928"/>
                  <a:ext cx="45" cy="1134"/>
                </a:xfrm>
                <a:prstGeom prst="rightBracket">
                  <a:avLst>
                    <a:gd name="adj" fmla="val 21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对称矩阵的存储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不失一般性，假设按“</a:t>
            </a:r>
            <a:r>
              <a:rPr lang="zh-CN" altLang="en-US" sz="2400" b="1" dirty="0">
                <a:solidFill>
                  <a:schemeClr val="accent6"/>
                </a:solidFill>
              </a:rPr>
              <a:t>行优先</a:t>
            </a:r>
            <a:r>
              <a:rPr lang="zh-CN" altLang="en-US" sz="2400" dirty="0"/>
              <a:t>顺序”存储下三角形</a:t>
            </a:r>
            <a:r>
              <a:rPr lang="en-US" altLang="zh-CN" sz="2400" dirty="0"/>
              <a:t>(</a:t>
            </a:r>
            <a:r>
              <a:rPr lang="zh-CN" altLang="en-US" sz="2400" dirty="0"/>
              <a:t>包括对角线</a:t>
            </a:r>
            <a:r>
              <a:rPr lang="en-US" altLang="zh-CN" sz="2400" dirty="0"/>
              <a:t>)</a:t>
            </a:r>
            <a:r>
              <a:rPr lang="zh-CN" altLang="en-US" sz="2400" dirty="0"/>
              <a:t>中的</a:t>
            </a:r>
            <a:r>
              <a:rPr lang="zh-CN" altLang="en-US" sz="2400" dirty="0" smtClean="0"/>
              <a:t>元素，矩阵首元素位置（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/>
              <a:t>=1, </a:t>
            </a:r>
            <a:r>
              <a:rPr lang="en-US" altLang="zh-CN" sz="2400" dirty="0" smtClean="0">
                <a:solidFill>
                  <a:srgbClr val="00B0F0"/>
                </a:solidFill>
              </a:rPr>
              <a:t>j</a:t>
            </a:r>
            <a:r>
              <a:rPr lang="en-US" altLang="zh-CN" sz="2400" dirty="0" smtClean="0"/>
              <a:t>=1</a:t>
            </a:r>
            <a:r>
              <a:rPr lang="zh-CN" altLang="en-US" sz="2400" dirty="0"/>
              <a:t>）。</a:t>
            </a:r>
          </a:p>
          <a:p>
            <a:pPr lvl="1">
              <a:defRPr/>
            </a:pPr>
            <a:r>
              <a:rPr lang="zh-CN" altLang="en-US" sz="2400" dirty="0" smtClean="0"/>
              <a:t>设</a:t>
            </a:r>
            <a:r>
              <a:rPr lang="zh-CN" altLang="en-US" sz="2400" dirty="0"/>
              <a:t>用一维数组</a:t>
            </a:r>
            <a:r>
              <a:rPr lang="en-US" altLang="zh-CN" sz="2400" dirty="0"/>
              <a:t>(</a:t>
            </a:r>
            <a:r>
              <a:rPr lang="zh-CN" altLang="en-US" sz="2400" dirty="0"/>
              <a:t>向量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sa</a:t>
            </a:r>
            <a:r>
              <a:rPr lang="en-US" altLang="zh-CN" sz="2400" dirty="0" smtClean="0">
                <a:solidFill>
                  <a:srgbClr val="7030A0"/>
                </a:solidFill>
              </a:rPr>
              <a:t>[0,…,n(n+1</a:t>
            </a:r>
            <a:r>
              <a:rPr lang="en-US" altLang="zh-CN" sz="2400" dirty="0">
                <a:solidFill>
                  <a:srgbClr val="7030A0"/>
                </a:solidFill>
              </a:rPr>
              <a:t>)/2</a:t>
            </a:r>
            <a:r>
              <a:rPr lang="en-US" altLang="zh-CN" sz="2400" dirty="0" smtClean="0">
                <a:solidFill>
                  <a:srgbClr val="7030A0"/>
                </a:solidFill>
              </a:rPr>
              <a:t>]</a:t>
            </a:r>
            <a:r>
              <a:rPr lang="zh-CN" altLang="en-US" sz="2400" dirty="0" smtClean="0">
                <a:solidFill>
                  <a:srgbClr val="7030A0"/>
                </a:solidFill>
              </a:rPr>
              <a:t> </a:t>
            </a:r>
            <a:r>
              <a:rPr lang="zh-CN" altLang="en-US" sz="2400" dirty="0" smtClean="0"/>
              <a:t>存储 </a:t>
            </a:r>
            <a:r>
              <a:rPr lang="en-US" altLang="zh-CN" sz="2400" i="1" dirty="0" smtClean="0"/>
              <a:t>n </a:t>
            </a:r>
            <a:r>
              <a:rPr lang="zh-CN" altLang="en-US" sz="2400" dirty="0" smtClean="0"/>
              <a:t>阶</a:t>
            </a:r>
            <a:r>
              <a:rPr lang="zh-CN" altLang="en-US" sz="2400" dirty="0"/>
              <a:t>对称矩阵，如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: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2200" dirty="0" smtClean="0"/>
              <a:t>为便于</a:t>
            </a:r>
            <a:r>
              <a:rPr lang="zh-CN" altLang="en-US" sz="2200" dirty="0"/>
              <a:t>访问，必须找出矩阵</a:t>
            </a:r>
            <a:r>
              <a:rPr lang="en-US" altLang="zh-CN" sz="2200" dirty="0"/>
              <a:t>A</a:t>
            </a:r>
            <a:r>
              <a:rPr lang="zh-CN" altLang="en-US" sz="2200" dirty="0"/>
              <a:t>中的元素的下标值</a:t>
            </a:r>
            <a:r>
              <a:rPr lang="zh-CN" altLang="en-US" sz="2200" i="1" dirty="0">
                <a:solidFill>
                  <a:srgbClr val="00B0F0"/>
                </a:solidFill>
              </a:rPr>
              <a:t>（</a:t>
            </a:r>
            <a:r>
              <a:rPr lang="en-US" altLang="zh-CN" sz="2200" i="1" dirty="0" err="1">
                <a:solidFill>
                  <a:srgbClr val="00B0F0"/>
                </a:solidFill>
              </a:rPr>
              <a:t>i</a:t>
            </a:r>
            <a:r>
              <a:rPr lang="en-US" altLang="zh-CN" sz="2200" i="1" dirty="0" smtClean="0">
                <a:solidFill>
                  <a:srgbClr val="00B0F0"/>
                </a:solidFill>
              </a:rPr>
              <a:t>, j</a:t>
            </a:r>
            <a:r>
              <a:rPr lang="zh-CN" altLang="en-US" sz="2200" i="1" dirty="0">
                <a:solidFill>
                  <a:srgbClr val="00B0F0"/>
                </a:solidFill>
              </a:rPr>
              <a:t>）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200" dirty="0" smtClean="0"/>
              <a:t> 向量</a:t>
            </a:r>
            <a:r>
              <a:rPr lang="en-US" altLang="zh-CN" sz="2200" b="1" i="1" dirty="0" err="1">
                <a:solidFill>
                  <a:srgbClr val="C00000"/>
                </a:solidFill>
              </a:rPr>
              <a:t>sa</a:t>
            </a:r>
            <a:r>
              <a:rPr lang="en-US" altLang="zh-CN" sz="2200" dirty="0"/>
              <a:t>[</a:t>
            </a:r>
            <a:r>
              <a:rPr lang="en-US" altLang="zh-CN" sz="2200" i="1" dirty="0">
                <a:solidFill>
                  <a:srgbClr val="FF0000"/>
                </a:solidFill>
              </a:rPr>
              <a:t>k</a:t>
            </a:r>
            <a:r>
              <a:rPr lang="en-US" altLang="zh-CN" sz="2200" dirty="0"/>
              <a:t>]</a:t>
            </a:r>
            <a:r>
              <a:rPr lang="zh-CN" altLang="en-US" sz="2200" dirty="0"/>
              <a:t>的下标</a:t>
            </a:r>
            <a:r>
              <a:rPr lang="zh-CN" altLang="en-US" sz="2200" dirty="0" smtClean="0"/>
              <a:t>值 </a:t>
            </a:r>
            <a:r>
              <a:rPr lang="en-US" altLang="zh-CN" sz="2200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sz="2200" i="1" dirty="0" smtClean="0">
                <a:solidFill>
                  <a:srgbClr val="0070C0"/>
                </a:solidFill>
              </a:rPr>
              <a:t> </a:t>
            </a:r>
            <a:r>
              <a:rPr lang="zh-CN" altLang="en-US" sz="2200" dirty="0" smtClean="0"/>
              <a:t>之间</a:t>
            </a:r>
            <a:r>
              <a:rPr lang="zh-CN" altLang="en-US" sz="2200" dirty="0"/>
              <a:t>的对应关系。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1177926" y="4365626"/>
            <a:ext cx="6923088" cy="1046163"/>
            <a:chOff x="860" y="3185"/>
            <a:chExt cx="4361" cy="659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860" y="3506"/>
              <a:ext cx="31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sa</a:t>
              </a:r>
              <a:endParaRPr kumimoji="1" lang="en-US" altLang="zh-CN" sz="2400" b="1" baseline="-18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560" name="Group 6"/>
            <p:cNvGrpSpPr>
              <a:grpSpLocks/>
            </p:cNvGrpSpPr>
            <p:nvPr/>
          </p:nvGrpSpPr>
          <p:grpSpPr bwMode="auto">
            <a:xfrm>
              <a:off x="1152" y="3504"/>
              <a:ext cx="3899" cy="340"/>
              <a:chOff x="1152" y="3504"/>
              <a:chExt cx="3899" cy="340"/>
            </a:xfrm>
          </p:grpSpPr>
          <p:sp>
            <p:nvSpPr>
              <p:cNvPr id="23562" name="Rectangle 7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3899" cy="3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21 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32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33 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n1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n2    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  </a:t>
                </a:r>
                <a:r>
                  <a: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18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nn</a:t>
                </a:r>
                <a:endParaRPr kumimoji="1" lang="en-US" altLang="zh-CN" sz="2400" b="1" baseline="-18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3" name="Line 8"/>
              <p:cNvSpPr>
                <a:spLocks noChangeShapeType="1"/>
              </p:cNvSpPr>
              <p:nvPr/>
            </p:nvSpPr>
            <p:spPr bwMode="auto">
              <a:xfrm>
                <a:off x="1536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4" name="Line 9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5" name="Line 1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6" name="Line 11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7" name="Line 12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8" name="Line 13"/>
              <p:cNvSpPr>
                <a:spLocks noChangeShapeType="1"/>
              </p:cNvSpPr>
              <p:nvPr/>
            </p:nvSpPr>
            <p:spPr bwMode="auto">
              <a:xfrm>
                <a:off x="3282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9" name="Line 14"/>
              <p:cNvSpPr>
                <a:spLocks noChangeShapeType="1"/>
              </p:cNvSpPr>
              <p:nvPr/>
            </p:nvSpPr>
            <p:spPr bwMode="auto">
              <a:xfrm>
                <a:off x="3618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0" name="Line 15"/>
              <p:cNvSpPr>
                <a:spLocks noChangeShapeType="1"/>
              </p:cNvSpPr>
              <p:nvPr/>
            </p:nvSpPr>
            <p:spPr bwMode="auto">
              <a:xfrm>
                <a:off x="3954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1" name="Line 16"/>
              <p:cNvSpPr>
                <a:spLocks noChangeShapeType="1"/>
              </p:cNvSpPr>
              <p:nvPr/>
            </p:nvSpPr>
            <p:spPr bwMode="auto">
              <a:xfrm>
                <a:off x="4338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2" name="Line 17"/>
              <p:cNvSpPr>
                <a:spLocks noChangeShapeType="1"/>
              </p:cNvSpPr>
              <p:nvPr/>
            </p:nvSpPr>
            <p:spPr bwMode="auto">
              <a:xfrm>
                <a:off x="4674" y="3504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61" name="Rectangle 18"/>
            <p:cNvSpPr>
              <a:spLocks noChangeArrowheads="1"/>
            </p:cNvSpPr>
            <p:nvPr/>
          </p:nvSpPr>
          <p:spPr bwMode="auto">
            <a:xfrm>
              <a:off x="914" y="3185"/>
              <a:ext cx="430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0       1       2       3         </a:t>
              </a:r>
              <a:r>
                <a:rPr kumimoji="1"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</a:t>
              </a:r>
              <a:r>
                <a:rPr kumimoji="1"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n(n-1)/2  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n(n+1)/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0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831139" y="4869835"/>
            <a:ext cx="629293" cy="5397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endParaRPr lang="zh-CN" altLang="en-US" b="1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61042" y="5440819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n(n+1)/2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524328" y="4717524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96136" y="4702284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907704" y="4702284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17676" y="4705013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068" y="4706476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92468" y="4702284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2590800" y="5592254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对称</a:t>
            </a:r>
            <a:r>
              <a:rPr kumimoji="1" lang="zh-CN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kumimoji="1" lang="zh-CN" altLang="en-US" sz="1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1800" b="1" i="1" u="sng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kumimoji="1" lang="zh-CN" altLang="en-US" sz="1800" b="1" i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endParaRPr kumimoji="1" lang="zh-CN" altLang="en-US" sz="18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95513" y="4283075"/>
            <a:ext cx="6264275" cy="519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95513" y="3125788"/>
            <a:ext cx="6264275" cy="519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7450" y="5373688"/>
            <a:ext cx="7272338" cy="1223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对称矩阵的存储</a:t>
            </a:r>
            <a:r>
              <a:rPr lang="zh-CN" altLang="en-US" sz="2000" dirty="0" smtClean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sz="2400" dirty="0"/>
              <a:t>下标</a:t>
            </a:r>
            <a:r>
              <a:rPr lang="zh-CN" altLang="en-US" sz="2400" dirty="0" smtClean="0"/>
              <a:t>映射：元素下标</a:t>
            </a:r>
            <a:r>
              <a:rPr lang="zh-CN" altLang="en-US" sz="2400" dirty="0"/>
              <a:t>值</a:t>
            </a:r>
            <a:r>
              <a:rPr lang="zh-CN" altLang="en-US" sz="2400" dirty="0">
                <a:solidFill>
                  <a:srgbClr val="00B0F0"/>
                </a:solidFill>
              </a:rPr>
              <a:t>（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, j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r>
              <a:rPr lang="en-US" altLang="zh-CN" sz="2400" dirty="0" smtClean="0">
                <a:sym typeface="Wingdings" panose="05000000000000000000" pitchFamily="2" charset="2"/>
              </a:rPr>
              <a:t>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向量</a:t>
            </a:r>
            <a:r>
              <a:rPr lang="en-US" altLang="zh-CN" sz="2400" i="1" dirty="0" err="1">
                <a:solidFill>
                  <a:srgbClr val="C00000"/>
                </a:solidFill>
              </a:rPr>
              <a:t>sa</a:t>
            </a:r>
            <a:r>
              <a:rPr lang="en-US" altLang="zh-CN" sz="2400" dirty="0"/>
              <a:t>[</a:t>
            </a:r>
            <a:r>
              <a:rPr lang="en-US" altLang="zh-CN" sz="2400" b="1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/>
              <a:t>]</a:t>
            </a:r>
            <a:r>
              <a:rPr lang="zh-CN" altLang="en-US" sz="2400" dirty="0"/>
              <a:t>的下标值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 smtClean="0"/>
              <a:t>若 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≧</a:t>
            </a:r>
            <a:r>
              <a:rPr lang="en-US" altLang="zh-CN" sz="2000" dirty="0" smtClean="0">
                <a:solidFill>
                  <a:srgbClr val="00B0F0"/>
                </a:solidFill>
              </a:rPr>
              <a:t> j</a:t>
            </a:r>
            <a:r>
              <a:rPr lang="zh-CN" altLang="en-US" sz="2000" dirty="0" smtClean="0"/>
              <a:t>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ij</a:t>
            </a:r>
            <a:r>
              <a:rPr lang="zh-CN" altLang="en-US" sz="1800" dirty="0"/>
              <a:t>在</a:t>
            </a:r>
            <a:r>
              <a:rPr lang="zh-CN" altLang="en-US" sz="1800" b="1" dirty="0"/>
              <a:t>下三角形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，元素保存</a:t>
            </a:r>
            <a:r>
              <a:rPr lang="zh-CN" altLang="en-US" sz="1800" dirty="0"/>
              <a:t>在</a:t>
            </a:r>
            <a:r>
              <a:rPr lang="en-US" altLang="zh-CN" sz="1800" i="1" dirty="0" err="1">
                <a:solidFill>
                  <a:srgbClr val="C00000"/>
                </a:solidFill>
              </a:rPr>
              <a:t>sa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457200" lvl="1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2</a:t>
            </a:r>
            <a:r>
              <a:rPr lang="zh-CN" altLang="en-US" sz="1800" dirty="0" smtClean="0"/>
              <a:t>）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ij</a:t>
            </a:r>
            <a:r>
              <a:rPr lang="zh-CN" altLang="en-US" sz="1800" dirty="0" smtClean="0"/>
              <a:t>之前</a:t>
            </a:r>
            <a:r>
              <a:rPr lang="zh-CN" altLang="en-US" sz="1800" dirty="0"/>
              <a:t>的</a:t>
            </a:r>
            <a:r>
              <a:rPr lang="en-US" altLang="zh-CN" sz="1800" dirty="0"/>
              <a:t>i-1</a:t>
            </a:r>
            <a:r>
              <a:rPr lang="zh-CN" altLang="en-US" sz="1800" dirty="0"/>
              <a:t>行共有元素个数： </a:t>
            </a:r>
            <a:r>
              <a:rPr lang="en-US" altLang="zh-CN" sz="1800" dirty="0"/>
              <a:t>1+2+…+(i-1</a:t>
            </a:r>
            <a:r>
              <a:rPr lang="en-US" altLang="zh-CN" sz="1800" dirty="0" smtClean="0"/>
              <a:t>) =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×(</a:t>
            </a:r>
            <a:r>
              <a:rPr lang="en-US" altLang="zh-CN" sz="1800" dirty="0"/>
              <a:t>i-1)/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457200" lvl="1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3</a:t>
            </a:r>
            <a:r>
              <a:rPr lang="zh-CN" altLang="en-US" sz="1800" dirty="0" smtClean="0"/>
              <a:t>）而</a:t>
            </a:r>
            <a:r>
              <a:rPr lang="zh-CN" altLang="en-US" sz="1800" dirty="0"/>
              <a:t>在第</a:t>
            </a:r>
            <a:r>
              <a:rPr lang="en-US" altLang="zh-CN" sz="1800" dirty="0" err="1"/>
              <a:t>i</a:t>
            </a:r>
            <a:r>
              <a:rPr lang="zh-CN" altLang="en-US" sz="1800" dirty="0"/>
              <a:t>行上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ij</a:t>
            </a:r>
            <a:r>
              <a:rPr lang="zh-CN" altLang="en-US" sz="1800" dirty="0" smtClean="0"/>
              <a:t>之前</a:t>
            </a:r>
            <a:r>
              <a:rPr lang="zh-CN" altLang="en-US" sz="1800" dirty="0"/>
              <a:t>恰</a:t>
            </a:r>
            <a:r>
              <a:rPr lang="zh-CN" altLang="en-US" sz="1800" dirty="0" smtClean="0"/>
              <a:t>有 </a:t>
            </a:r>
            <a:r>
              <a:rPr lang="en-US" altLang="zh-CN" sz="1800" dirty="0" smtClean="0"/>
              <a:t>j-1 </a:t>
            </a:r>
            <a:r>
              <a:rPr lang="zh-CN" altLang="en-US" sz="1800" dirty="0" smtClean="0"/>
              <a:t>个元素；</a:t>
            </a:r>
            <a:endParaRPr lang="en-US" altLang="zh-CN" sz="1800" dirty="0" smtClean="0"/>
          </a:p>
          <a:p>
            <a:pPr lvl="2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800" dirty="0" smtClean="0"/>
              <a:t>因此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元素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ij</a:t>
            </a:r>
            <a:r>
              <a:rPr lang="zh-CN" altLang="en-US" sz="1800" dirty="0" smtClean="0"/>
              <a:t>保存</a:t>
            </a:r>
            <a:r>
              <a:rPr lang="zh-CN" altLang="en-US" sz="1800" dirty="0"/>
              <a:t>在向量</a:t>
            </a:r>
            <a:r>
              <a:rPr lang="en-US" altLang="zh-CN" sz="1800" i="1" dirty="0" err="1">
                <a:solidFill>
                  <a:srgbClr val="C00000"/>
                </a:solidFill>
              </a:rPr>
              <a:t>sa</a:t>
            </a:r>
            <a:r>
              <a:rPr lang="zh-CN" altLang="en-US" sz="1800" dirty="0" smtClean="0"/>
              <a:t>中的</a:t>
            </a:r>
            <a:r>
              <a:rPr lang="zh-CN" altLang="en-US" sz="1800" dirty="0"/>
              <a:t>下标值</a:t>
            </a:r>
            <a:r>
              <a:rPr lang="en-US" altLang="zh-CN" sz="1800" b="1" i="1" dirty="0">
                <a:solidFill>
                  <a:srgbClr val="FF0000"/>
                </a:solidFill>
              </a:rPr>
              <a:t>k</a:t>
            </a:r>
            <a:r>
              <a:rPr lang="zh-CN" altLang="en-US" sz="1800" dirty="0"/>
              <a:t>之间的对应关系是：</a:t>
            </a:r>
          </a:p>
          <a:p>
            <a:pPr marL="857250" lvl="2" indent="0">
              <a:spcBef>
                <a:spcPts val="600"/>
              </a:spcBef>
              <a:buNone/>
              <a:defRPr/>
            </a:pPr>
            <a:r>
              <a:rPr lang="en-US" altLang="zh-CN" sz="1800" dirty="0" smtClean="0"/>
              <a:t>		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k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000" dirty="0" smtClean="0"/>
              <a:t>×(</a:t>
            </a:r>
            <a:r>
              <a:rPr lang="en-US" altLang="zh-CN" sz="2000" dirty="0">
                <a:solidFill>
                  <a:srgbClr val="00B0F0"/>
                </a:solidFill>
              </a:rPr>
              <a:t>i</a:t>
            </a:r>
            <a:r>
              <a:rPr lang="en-US" altLang="zh-CN" sz="2000" dirty="0"/>
              <a:t>-1)/</a:t>
            </a:r>
            <a:r>
              <a:rPr lang="en-US" altLang="zh-CN" sz="2000" dirty="0" smtClean="0"/>
              <a:t>2 + (</a:t>
            </a:r>
            <a:r>
              <a:rPr lang="en-US" altLang="zh-CN" sz="2000" dirty="0" smtClean="0">
                <a:solidFill>
                  <a:srgbClr val="00B0F0"/>
                </a:solidFill>
              </a:rPr>
              <a:t>j</a:t>
            </a:r>
            <a:r>
              <a:rPr lang="en-US" altLang="zh-CN" sz="2000" dirty="0" smtClean="0"/>
              <a:t>-1)       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</a:rPr>
              <a:t>≧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</a:rPr>
              <a:t>j</a:t>
            </a:r>
            <a:endParaRPr lang="en-US" altLang="zh-CN" sz="2000" dirty="0" smtClean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 smtClean="0"/>
              <a:t>若 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&lt;</a:t>
            </a:r>
            <a:r>
              <a:rPr lang="en-US" altLang="zh-CN" sz="2000" dirty="0" smtClean="0">
                <a:solidFill>
                  <a:srgbClr val="00B0F0"/>
                </a:solidFill>
              </a:rPr>
              <a:t> j</a:t>
            </a:r>
            <a:r>
              <a:rPr lang="zh-CN" altLang="en-US" sz="1800" dirty="0" smtClean="0"/>
              <a:t>：则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ij</a:t>
            </a:r>
            <a:r>
              <a:rPr lang="zh-CN" altLang="en-US" sz="1800" dirty="0" smtClean="0"/>
              <a:t>在</a:t>
            </a:r>
            <a:r>
              <a:rPr lang="zh-CN" altLang="en-US" sz="1800" b="1" dirty="0" smtClean="0"/>
              <a:t>上三角矩阵</a:t>
            </a:r>
            <a:r>
              <a:rPr lang="zh-CN" altLang="en-US" sz="1800" dirty="0" smtClean="0"/>
              <a:t>中。因为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ij</a:t>
            </a:r>
            <a:r>
              <a:rPr lang="en-US" altLang="zh-CN" sz="1800" baseline="-25000" dirty="0" smtClean="0"/>
              <a:t> 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ji</a:t>
            </a:r>
            <a:r>
              <a:rPr lang="zh-CN" altLang="en-US" sz="1800" dirty="0" smtClean="0"/>
              <a:t>，向量</a:t>
            </a:r>
            <a:r>
              <a:rPr lang="en-US" altLang="zh-CN" sz="1800" i="1" dirty="0" err="1" smtClean="0">
                <a:solidFill>
                  <a:srgbClr val="C00000"/>
                </a:solidFill>
              </a:rPr>
              <a:t>sa</a:t>
            </a:r>
            <a:r>
              <a:rPr lang="zh-CN" altLang="en-US" sz="1800" dirty="0" smtClean="0"/>
              <a:t>中保存的是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ji</a:t>
            </a:r>
            <a:r>
              <a:rPr lang="zh-CN" altLang="en-US" sz="1800" dirty="0" smtClean="0"/>
              <a:t>。依上述分析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可得：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00B0F0"/>
                </a:solidFill>
              </a:rPr>
              <a:t>j</a:t>
            </a:r>
            <a:r>
              <a:rPr lang="en-US" altLang="zh-CN" sz="2000" dirty="0"/>
              <a:t>× </a:t>
            </a:r>
            <a:r>
              <a:rPr lang="en-US" altLang="zh-CN" sz="2000" dirty="0" smtClean="0"/>
              <a:t>(</a:t>
            </a:r>
            <a:r>
              <a:rPr lang="en-US" altLang="zh-CN" sz="2000" dirty="0">
                <a:solidFill>
                  <a:srgbClr val="00B0F0"/>
                </a:solidFill>
              </a:rPr>
              <a:t>j</a:t>
            </a:r>
            <a:r>
              <a:rPr lang="en-US" altLang="zh-CN" sz="2000" dirty="0"/>
              <a:t>-1)/</a:t>
            </a:r>
            <a:r>
              <a:rPr lang="en-US" altLang="zh-CN" sz="2000" dirty="0" smtClean="0"/>
              <a:t>2 + (</a:t>
            </a:r>
            <a:r>
              <a:rPr lang="en-US" altLang="zh-CN" sz="2000" dirty="0" smtClean="0">
                <a:solidFill>
                  <a:srgbClr val="00B0F0"/>
                </a:solidFill>
              </a:rPr>
              <a:t>i</a:t>
            </a:r>
            <a:r>
              <a:rPr lang="en-US" altLang="zh-CN" sz="2000" dirty="0" smtClean="0"/>
              <a:t>-1)      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&lt;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</a:rPr>
              <a:t>j</a:t>
            </a:r>
            <a:endParaRPr lang="en-US" altLang="zh-CN" sz="200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 smtClean="0"/>
              <a:t>总之，</a:t>
            </a:r>
            <a:r>
              <a:rPr lang="zh-CN" altLang="en-US" sz="2000" dirty="0" smtClean="0">
                <a:solidFill>
                  <a:srgbClr val="00B0F0"/>
                </a:solidFill>
              </a:rPr>
              <a:t>（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</a:rPr>
              <a:t>, j</a:t>
            </a:r>
            <a:r>
              <a:rPr lang="zh-CN" altLang="en-US" sz="2000" dirty="0">
                <a:solidFill>
                  <a:srgbClr val="00B0F0"/>
                </a:solidFill>
              </a:rPr>
              <a:t>）</a:t>
            </a:r>
            <a:r>
              <a:rPr lang="zh-CN" altLang="en-US" sz="2000" dirty="0" smtClean="0"/>
              <a:t>与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之间</a:t>
            </a:r>
            <a:r>
              <a:rPr lang="zh-CN" altLang="en-US" sz="2000" dirty="0"/>
              <a:t>的对应关系是： </a:t>
            </a:r>
          </a:p>
        </p:txBody>
      </p:sp>
      <p:grpSp>
        <p:nvGrpSpPr>
          <p:cNvPr id="24583" name="Group 3"/>
          <p:cNvGrpSpPr>
            <a:grpSpLocks/>
          </p:cNvGrpSpPr>
          <p:nvPr/>
        </p:nvGrpSpPr>
        <p:grpSpPr bwMode="auto">
          <a:xfrm>
            <a:off x="1547440" y="5373688"/>
            <a:ext cx="6985000" cy="1027112"/>
            <a:chOff x="867" y="3312"/>
            <a:chExt cx="4701" cy="768"/>
          </a:xfrm>
        </p:grpSpPr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1348" y="3312"/>
              <a:ext cx="238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b="1" dirty="0" err="1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(</a:t>
              </a:r>
              <a:r>
                <a:rPr kumimoji="1" lang="en-US" altLang="zh-CN" sz="2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-1)/2 </a:t>
              </a:r>
              <a:r>
                <a:rPr kumimoji="1" lang="en-US" altLang="zh-CN" sz="2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 (</a:t>
              </a:r>
              <a:r>
                <a:rPr kumimoji="1" lang="en-US" altLang="zh-CN" sz="22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       </a:t>
              </a:r>
              <a:r>
                <a:rPr kumimoji="1" lang="zh-CN" altLang="en-US" sz="2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</a:t>
              </a:r>
              <a:r>
                <a:rPr lang="en-US" altLang="zh-CN" sz="2400" dirty="0" err="1">
                  <a:solidFill>
                    <a:srgbClr val="00B0F0"/>
                  </a:solidFill>
                </a:rPr>
                <a:t>i</a:t>
              </a:r>
              <a:r>
                <a:rPr lang="en-US" altLang="zh-CN" sz="2400" dirty="0">
                  <a:solidFill>
                    <a:srgbClr val="00B0F0"/>
                  </a:solidFill>
                </a:rPr>
                <a:t> </a:t>
              </a:r>
              <a:r>
                <a:rPr lang="en-US" altLang="zh-CN" sz="2400" b="1" dirty="0">
                  <a:solidFill>
                    <a:srgbClr val="FFC000"/>
                  </a:solidFill>
                </a:rPr>
                <a:t>≧</a:t>
              </a:r>
              <a:r>
                <a:rPr lang="en-US" altLang="zh-CN" sz="2400" dirty="0">
                  <a:solidFill>
                    <a:srgbClr val="00B0F0"/>
                  </a:solidFill>
                </a:rPr>
                <a:t> j </a:t>
              </a:r>
              <a:r>
                <a:rPr kumimoji="1" lang="zh-CN" altLang="en-US" sz="2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1348" y="3763"/>
              <a:ext cx="238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(</a:t>
              </a:r>
              <a:r>
                <a:rPr kumimoji="1" lang="en-US" altLang="zh-CN" sz="2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-1)/2 </a:t>
              </a:r>
              <a:r>
                <a:rPr kumimoji="1" lang="en-US" altLang="zh-CN" sz="2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 (</a:t>
              </a:r>
              <a:r>
                <a:rPr kumimoji="1" lang="en-US" altLang="zh-CN" sz="22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</a:t>
              </a:r>
              <a:r>
                <a:rPr kumimoji="1" lang="zh-CN" altLang="en-US" sz="2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</a:t>
              </a:r>
              <a:r>
                <a:rPr lang="en-US" altLang="zh-CN" sz="2400" dirty="0" err="1">
                  <a:solidFill>
                    <a:srgbClr val="00B0F0"/>
                  </a:solidFill>
                </a:rPr>
                <a:t>i</a:t>
              </a:r>
              <a:r>
                <a:rPr lang="en-US" altLang="zh-CN" sz="2400" dirty="0">
                  <a:solidFill>
                    <a:srgbClr val="00B0F0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&lt;</a:t>
              </a:r>
              <a:r>
                <a:rPr lang="en-US" altLang="zh-CN" sz="2400" dirty="0">
                  <a:solidFill>
                    <a:srgbClr val="00B0F0"/>
                  </a:solidFill>
                </a:rPr>
                <a:t> j</a:t>
              </a:r>
              <a:r>
                <a:rPr kumimoji="1" lang="zh-CN" altLang="en-US" sz="2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AutoShape 6"/>
            <p:cNvSpPr>
              <a:spLocks/>
            </p:cNvSpPr>
            <p:nvPr/>
          </p:nvSpPr>
          <p:spPr bwMode="auto">
            <a:xfrm>
              <a:off x="1252" y="3466"/>
              <a:ext cx="96" cy="502"/>
            </a:xfrm>
            <a:prstGeom prst="leftBrace">
              <a:avLst>
                <a:gd name="adj1" fmla="val 555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867" y="3575"/>
              <a:ext cx="3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</a:t>
              </a:r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4360" y="3456"/>
              <a:ext cx="12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≦</a:t>
              </a:r>
              <a:r>
                <a:rPr kumimoji="1" lang="en-US" altLang="zh-CN" sz="2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sz="2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≦</a:t>
              </a:r>
              <a:r>
                <a: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  <a:endPara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动作按钮: 开始 12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84559" y="97176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3.2. </a:t>
            </a:r>
            <a:r>
              <a:rPr lang="zh-CN" altLang="en-US" dirty="0" smtClean="0"/>
              <a:t>三角矩阵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12" y="601563"/>
            <a:ext cx="8256587" cy="5419725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以主对角线划分，三角矩阵有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上三角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下三角</a:t>
            </a:r>
            <a:r>
              <a:rPr lang="zh-CN" altLang="en-US" sz="2400" dirty="0"/>
              <a:t>两种。如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b="1" dirty="0"/>
              <a:t>上三角</a:t>
            </a:r>
            <a:r>
              <a:rPr lang="zh-CN" altLang="en-US" sz="2000" dirty="0"/>
              <a:t>矩阵的</a:t>
            </a:r>
            <a:r>
              <a:rPr lang="zh-CN" altLang="en-US" sz="2000" i="1" dirty="0">
                <a:solidFill>
                  <a:schemeClr val="accent6"/>
                </a:solidFill>
              </a:rPr>
              <a:t>下三角</a:t>
            </a:r>
            <a:r>
              <a:rPr lang="zh-CN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（不包括主对角线）</a:t>
            </a:r>
            <a:r>
              <a:rPr lang="zh-CN" altLang="en-US" sz="2000" dirty="0"/>
              <a:t>中的元素均为常数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 </a:t>
            </a:r>
            <a:r>
              <a:rPr lang="en-US" altLang="zh-CN" sz="1600" dirty="0" smtClean="0"/>
              <a:t>(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一般为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b="1" dirty="0" smtClean="0"/>
              <a:t>下</a:t>
            </a:r>
            <a:r>
              <a:rPr lang="zh-CN" altLang="en-US" sz="2000" b="1" dirty="0"/>
              <a:t>三角</a:t>
            </a:r>
            <a:r>
              <a:rPr lang="zh-CN" altLang="en-US" sz="2000" dirty="0"/>
              <a:t>矩阵正好相反，它的主对角线上方均为</a:t>
            </a:r>
            <a:r>
              <a:rPr lang="zh-CN" altLang="en-US" sz="2000" dirty="0" smtClean="0"/>
              <a:t>常数</a:t>
            </a:r>
            <a:r>
              <a:rPr lang="en-US" altLang="zh-CN" sz="2000" i="1" dirty="0">
                <a:solidFill>
                  <a:srgbClr val="FF0000"/>
                </a:solidFill>
              </a:rPr>
              <a:t>c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>
              <a:defRPr/>
            </a:pPr>
            <a:endParaRPr lang="en-US" altLang="zh-CN" sz="2000" dirty="0" smtClean="0"/>
          </a:p>
          <a:p>
            <a:pPr lvl="1">
              <a:defRPr/>
            </a:pPr>
            <a:endParaRPr lang="en-US" altLang="zh-CN" sz="2000" dirty="0"/>
          </a:p>
          <a:p>
            <a:pPr lvl="1">
              <a:defRPr/>
            </a:pPr>
            <a:endParaRPr lang="en-US" altLang="zh-CN" sz="2000" dirty="0" smtClean="0"/>
          </a:p>
          <a:p>
            <a:pPr lvl="1">
              <a:defRPr/>
            </a:pPr>
            <a:endParaRPr lang="en-US" altLang="zh-CN" sz="2000" dirty="0" smtClean="0"/>
          </a:p>
          <a:p>
            <a:pPr lvl="1">
              <a:spcBef>
                <a:spcPts val="2400"/>
              </a:spcBef>
              <a:defRPr/>
            </a:pPr>
            <a:r>
              <a:rPr lang="zh-CN" altLang="en-US" sz="2000" dirty="0" smtClean="0"/>
              <a:t>三</a:t>
            </a:r>
            <a:r>
              <a:rPr lang="zh-CN" altLang="en-US" sz="2000" dirty="0"/>
              <a:t>角矩阵中的</a:t>
            </a:r>
            <a:r>
              <a:rPr lang="zh-CN" altLang="en-US" sz="2000" dirty="0">
                <a:solidFill>
                  <a:schemeClr val="accent6"/>
                </a:solidFill>
              </a:rPr>
              <a:t>重复元素</a:t>
            </a:r>
            <a:r>
              <a:rPr lang="en-US" altLang="zh-CN" sz="2000" dirty="0">
                <a:solidFill>
                  <a:schemeClr val="accent6"/>
                </a:solidFill>
              </a:rPr>
              <a:t>c</a:t>
            </a:r>
            <a:r>
              <a:rPr lang="zh-CN" altLang="en-US" sz="2000" dirty="0">
                <a:solidFill>
                  <a:schemeClr val="accent6"/>
                </a:solidFill>
              </a:rPr>
              <a:t>可共享一个</a:t>
            </a:r>
            <a:r>
              <a:rPr lang="zh-CN" altLang="en-US" sz="2000" dirty="0" smtClean="0">
                <a:solidFill>
                  <a:schemeClr val="accent6"/>
                </a:solidFill>
              </a:rPr>
              <a:t>存储空间</a:t>
            </a:r>
            <a:r>
              <a:rPr lang="zh-CN" altLang="en-US" sz="2000" dirty="0" smtClean="0"/>
              <a:t>；其余</a:t>
            </a:r>
            <a:r>
              <a:rPr lang="zh-CN" altLang="en-US" sz="2000" dirty="0"/>
              <a:t>的元素正好有</a:t>
            </a:r>
            <a:r>
              <a:rPr lang="en-US" altLang="zh-CN" sz="2000" dirty="0"/>
              <a:t>n(n+1)/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，因此三</a:t>
            </a:r>
            <a:r>
              <a:rPr lang="zh-CN" altLang="en-US" sz="2000" dirty="0"/>
              <a:t>角矩阵可压缩存储到向量</a:t>
            </a:r>
            <a:r>
              <a:rPr lang="en-US" altLang="zh-CN" sz="2000" i="1" dirty="0" err="1">
                <a:solidFill>
                  <a:srgbClr val="C00000"/>
                </a:solidFill>
              </a:rPr>
              <a:t>sa</a:t>
            </a:r>
            <a:r>
              <a:rPr lang="en-US" altLang="zh-CN" sz="2000" dirty="0"/>
              <a:t>[0…n(n+1)/2]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800" dirty="0"/>
              <a:t>其中，</a:t>
            </a:r>
            <a:r>
              <a:rPr lang="en-US" altLang="zh-CN" sz="1800" i="1" dirty="0" smtClean="0">
                <a:solidFill>
                  <a:srgbClr val="FF00FF"/>
                </a:solidFill>
              </a:rPr>
              <a:t>c</a:t>
            </a:r>
            <a:r>
              <a:rPr lang="en-US" altLang="zh-CN" sz="1800" i="1" dirty="0" smtClean="0"/>
              <a:t> </a:t>
            </a:r>
            <a:r>
              <a:rPr lang="zh-CN" altLang="en-US" sz="1800" dirty="0" smtClean="0"/>
              <a:t>存放</a:t>
            </a:r>
            <a:r>
              <a:rPr lang="zh-CN" altLang="en-US" sz="1800" dirty="0"/>
              <a:t>在向量</a:t>
            </a:r>
            <a:r>
              <a:rPr lang="zh-CN" altLang="en-US" sz="1800" dirty="0" smtClean="0"/>
              <a:t>的最后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个分量</a:t>
            </a:r>
            <a:r>
              <a:rPr lang="zh-CN" altLang="en-US" sz="1400" dirty="0"/>
              <a:t>（</a:t>
            </a:r>
            <a:r>
              <a:rPr lang="zh-CN" altLang="en-US" sz="1400" dirty="0" smtClean="0"/>
              <a:t>下标</a:t>
            </a:r>
            <a:r>
              <a:rPr lang="en-US" altLang="zh-CN" sz="1400" dirty="0" smtClean="0"/>
              <a:t>=</a:t>
            </a:r>
            <a:r>
              <a:rPr lang="en-US" altLang="zh-CN" sz="1400" i="1" dirty="0" smtClean="0">
                <a:solidFill>
                  <a:srgbClr val="7030A0"/>
                </a:solidFill>
              </a:rPr>
              <a:t>n(n+1</a:t>
            </a:r>
            <a:r>
              <a:rPr lang="en-US" altLang="zh-CN" sz="1400" i="1" dirty="0">
                <a:solidFill>
                  <a:srgbClr val="7030A0"/>
                </a:solidFill>
              </a:rPr>
              <a:t>)/2</a:t>
            </a:r>
            <a:r>
              <a:rPr lang="zh-CN" altLang="en-US" sz="1400" dirty="0" smtClean="0"/>
              <a:t>）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1619110" y="2018084"/>
            <a:ext cx="6999828" cy="2058988"/>
            <a:chOff x="945" y="46"/>
            <a:chExt cx="4623" cy="1479"/>
          </a:xfrm>
        </p:grpSpPr>
        <p:grpSp>
          <p:nvGrpSpPr>
            <p:cNvPr id="26629" name="Group 3"/>
            <p:cNvGrpSpPr>
              <a:grpSpLocks/>
            </p:cNvGrpSpPr>
            <p:nvPr/>
          </p:nvGrpSpPr>
          <p:grpSpPr bwMode="auto">
            <a:xfrm>
              <a:off x="1152" y="46"/>
              <a:ext cx="3264" cy="1161"/>
              <a:chOff x="1152" y="2295"/>
              <a:chExt cx="3264" cy="1161"/>
            </a:xfrm>
          </p:grpSpPr>
          <p:grpSp>
            <p:nvGrpSpPr>
              <p:cNvPr id="26633" name="Group 4"/>
              <p:cNvGrpSpPr>
                <a:grpSpLocks/>
              </p:cNvGrpSpPr>
              <p:nvPr/>
            </p:nvGrpSpPr>
            <p:grpSpPr bwMode="auto">
              <a:xfrm>
                <a:off x="1152" y="2304"/>
                <a:ext cx="1412" cy="1152"/>
                <a:chOff x="1152" y="3024"/>
                <a:chExt cx="1412" cy="1152"/>
              </a:xfrm>
            </p:grpSpPr>
            <p:sp>
              <p:nvSpPr>
                <p:cNvPr id="26641" name="AutoShape 5"/>
                <p:cNvSpPr>
                  <a:spLocks/>
                </p:cNvSpPr>
                <p:nvPr/>
              </p:nvSpPr>
              <p:spPr bwMode="auto">
                <a:xfrm>
                  <a:off x="1152" y="3120"/>
                  <a:ext cx="68" cy="1043"/>
                </a:xfrm>
                <a:prstGeom prst="leftBracket">
                  <a:avLst>
                    <a:gd name="adj" fmla="val 12781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2" name="AutoShape 6"/>
                <p:cNvSpPr>
                  <a:spLocks/>
                </p:cNvSpPr>
                <p:nvPr/>
              </p:nvSpPr>
              <p:spPr bwMode="auto">
                <a:xfrm>
                  <a:off x="2496" y="3133"/>
                  <a:ext cx="68" cy="1043"/>
                </a:xfrm>
                <a:prstGeom prst="rightBracket">
                  <a:avLst>
                    <a:gd name="adj" fmla="val 12781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3" name="Rectangle 7"/>
                <p:cNvSpPr>
                  <a:spLocks noChangeArrowheads="1"/>
                </p:cNvSpPr>
                <p:nvPr/>
              </p:nvSpPr>
              <p:spPr bwMode="auto">
                <a:xfrm>
                  <a:off x="1230" y="3024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11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12</a:t>
                  </a: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…  a</a:t>
                  </a:r>
                  <a:r>
                    <a:rPr kumimoji="1" lang="en-US" altLang="zh-CN" sz="24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1n</a:t>
                  </a:r>
                </a:p>
              </p:txBody>
            </p:sp>
            <p:sp>
              <p:nvSpPr>
                <p:cNvPr id="26644" name="Rectangle 8"/>
                <p:cNvSpPr>
                  <a:spLocks noChangeArrowheads="1"/>
                </p:cNvSpPr>
                <p:nvPr/>
              </p:nvSpPr>
              <p:spPr bwMode="auto">
                <a:xfrm>
                  <a:off x="1227" y="3360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r>
                    <a:rPr kumimoji="1"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a</a:t>
                  </a:r>
                  <a:r>
                    <a:rPr kumimoji="1"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22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…  a</a:t>
                  </a:r>
                  <a:r>
                    <a:rPr kumimoji="1"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2n</a:t>
                  </a:r>
                </a:p>
              </p:txBody>
            </p:sp>
            <p:sp>
              <p:nvSpPr>
                <p:cNvPr id="26645" name="Rectangle 9"/>
                <p:cNvSpPr>
                  <a:spLocks noChangeArrowheads="1"/>
                </p:cNvSpPr>
                <p:nvPr/>
              </p:nvSpPr>
              <p:spPr bwMode="auto">
                <a:xfrm>
                  <a:off x="1227" y="3919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 </a:t>
                  </a:r>
                  <a:r>
                    <a:rPr kumimoji="1" lang="en-US" altLang="zh-CN" sz="2400" dirty="0" smtClean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 …    c  </a:t>
                  </a:r>
                  <a:r>
                    <a:rPr kumimoji="1" lang="en-US" altLang="zh-CN" sz="24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aseline="-250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nn</a:t>
                  </a:r>
                  <a:endPara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64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27" y="3648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 smtClean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    </a:t>
                  </a:r>
                  <a:r>
                    <a:rPr kumimoji="1" lang="en-US" altLang="zh-CN" sz="2400" dirty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…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…</a:t>
                  </a:r>
                </a:p>
              </p:txBody>
            </p:sp>
          </p:grpSp>
          <p:grpSp>
            <p:nvGrpSpPr>
              <p:cNvPr id="26634" name="Group 11"/>
              <p:cNvGrpSpPr>
                <a:grpSpLocks/>
              </p:cNvGrpSpPr>
              <p:nvPr/>
            </p:nvGrpSpPr>
            <p:grpSpPr bwMode="auto">
              <a:xfrm>
                <a:off x="3004" y="2295"/>
                <a:ext cx="1412" cy="1152"/>
                <a:chOff x="1152" y="3024"/>
                <a:chExt cx="1412" cy="1152"/>
              </a:xfrm>
            </p:grpSpPr>
            <p:sp>
              <p:nvSpPr>
                <p:cNvPr id="26635" name="AutoShape 12"/>
                <p:cNvSpPr>
                  <a:spLocks/>
                </p:cNvSpPr>
                <p:nvPr/>
              </p:nvSpPr>
              <p:spPr bwMode="auto">
                <a:xfrm>
                  <a:off x="1152" y="3120"/>
                  <a:ext cx="68" cy="1043"/>
                </a:xfrm>
                <a:prstGeom prst="leftBracket">
                  <a:avLst>
                    <a:gd name="adj" fmla="val 12781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6" name="AutoShape 13"/>
                <p:cNvSpPr>
                  <a:spLocks/>
                </p:cNvSpPr>
                <p:nvPr/>
              </p:nvSpPr>
              <p:spPr bwMode="auto">
                <a:xfrm>
                  <a:off x="2496" y="3133"/>
                  <a:ext cx="68" cy="1043"/>
                </a:xfrm>
                <a:prstGeom prst="rightBracket">
                  <a:avLst>
                    <a:gd name="adj" fmla="val 12781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7" name="Rectangle 14"/>
                <p:cNvSpPr>
                  <a:spLocks noChangeArrowheads="1"/>
                </p:cNvSpPr>
                <p:nvPr/>
              </p:nvSpPr>
              <p:spPr bwMode="auto">
                <a:xfrm>
                  <a:off x="1230" y="3024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11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</a:t>
                  </a:r>
                  <a:r>
                    <a:rPr kumimoji="1" lang="en-US" altLang="zh-CN" sz="2400" dirty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    …  </a:t>
                  </a:r>
                  <a:r>
                    <a:rPr kumimoji="1" lang="en-US" altLang="zh-CN" sz="2400" dirty="0" smtClean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c</a:t>
                  </a:r>
                  <a:endParaRPr kumimoji="1" lang="en-US" altLang="zh-CN" sz="2400" baseline="-250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638" name="Rectangle 15"/>
                <p:cNvSpPr>
                  <a:spLocks noChangeArrowheads="1"/>
                </p:cNvSpPr>
                <p:nvPr/>
              </p:nvSpPr>
              <p:spPr bwMode="auto">
                <a:xfrm>
                  <a:off x="1227" y="3360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21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a</a:t>
                  </a:r>
                  <a:r>
                    <a:rPr kumimoji="1"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22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</a:t>
                  </a:r>
                  <a:r>
                    <a:rPr kumimoji="1" lang="en-US" altLang="zh-CN" sz="2400" dirty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…  c</a:t>
                  </a:r>
                  <a:endParaRPr kumimoji="1" lang="en-US" altLang="zh-CN" sz="2400" baseline="-250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63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27" y="3919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n1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a</a:t>
                  </a:r>
                  <a:r>
                    <a:rPr kumimoji="1"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n2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…  </a:t>
                  </a:r>
                  <a:r>
                    <a:rPr kumimoji="1" lang="en-US" altLang="zh-CN" sz="24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aseline="-25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nn</a:t>
                  </a:r>
                  <a:endPara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1227" y="3648"/>
                  <a:ext cx="131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…    …  </a:t>
                  </a:r>
                  <a:r>
                    <a:rPr kumimoji="1" lang="en-US" altLang="zh-CN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…  </a:t>
                  </a:r>
                  <a:r>
                    <a:rPr kumimoji="1" lang="en-US" altLang="zh-CN" sz="2400" dirty="0" smtClean="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endParaRPr kumimoji="1"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6630" name="Rectangle 18"/>
            <p:cNvSpPr>
              <a:spLocks noChangeArrowheads="1"/>
            </p:cNvSpPr>
            <p:nvPr/>
          </p:nvSpPr>
          <p:spPr bwMode="auto">
            <a:xfrm>
              <a:off x="4324" y="416"/>
              <a:ext cx="1244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三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角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endParaRPr kumimoji="1"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示例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Rectangle 19"/>
            <p:cNvSpPr>
              <a:spLocks noChangeArrowheads="1"/>
            </p:cNvSpPr>
            <p:nvPr/>
          </p:nvSpPr>
          <p:spPr bwMode="auto">
            <a:xfrm>
              <a:off x="2880" y="1285"/>
              <a:ext cx="17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  <a:r>
                <a:rPr lang="en-US" altLang="zh-CN" sz="2000" b="1" dirty="0">
                  <a:solidFill>
                    <a:srgbClr val="00206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2060"/>
                  </a:solidFill>
                  <a:ea typeface="宋体" panose="02010600030101010101" pitchFamily="2" charset="-122"/>
                </a:rPr>
                <a:t>下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三</a:t>
              </a:r>
              <a:r>
                <a:rPr kumimoji="1" lang="zh-CN" altLang="en-US" sz="2000" b="1" dirty="0" smtClean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角</a:t>
              </a:r>
              <a:endParaRPr kumimoji="1"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Rectangle 20"/>
            <p:cNvSpPr>
              <a:spLocks noChangeArrowheads="1"/>
            </p:cNvSpPr>
            <p:nvPr/>
          </p:nvSpPr>
          <p:spPr bwMode="auto">
            <a:xfrm>
              <a:off x="945" y="1285"/>
              <a:ext cx="17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  <a:r>
                <a:rPr lang="en-US" altLang="zh-CN" sz="2000" b="1" dirty="0">
                  <a:solidFill>
                    <a:srgbClr val="00206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2060"/>
                  </a:solidFill>
                  <a:ea typeface="宋体" panose="02010600030101010101" pitchFamily="2" charset="-122"/>
                </a:rPr>
                <a:t>上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三</a:t>
              </a:r>
              <a:r>
                <a:rPr kumimoji="1" lang="zh-CN" altLang="en-US" sz="2000" b="1" dirty="0" smtClean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角</a:t>
              </a:r>
              <a:endParaRPr kumimoji="1"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1087409" y="5400501"/>
            <a:ext cx="6923088" cy="1412875"/>
            <a:chOff x="601" y="3249"/>
            <a:chExt cx="4361" cy="890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601" y="3249"/>
              <a:ext cx="4361" cy="659"/>
              <a:chOff x="860" y="3185"/>
              <a:chExt cx="4361" cy="659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860" y="3506"/>
                <a:ext cx="31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sa</a:t>
                </a:r>
                <a:endParaRPr kumimoji="1" lang="en-US" altLang="zh-CN" sz="2400" b="1" baseline="-18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1152" y="3504"/>
                <a:ext cx="3899" cy="340"/>
                <a:chOff x="1152" y="3504"/>
                <a:chExt cx="3899" cy="340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3504"/>
                  <a:ext cx="3899" cy="3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 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31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32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33 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n1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 baseline="-18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n2    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</a:t>
                  </a:r>
                  <a:r>
                    <a:rPr kumimoji="1" lang="en-US" altLang="zh-CN" sz="2400" b="1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="1" baseline="-18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nn</a:t>
                  </a:r>
                  <a:endParaRPr kumimoji="1" lang="en-US" altLang="zh-CN" sz="2400" b="1" baseline="-18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8"/>
                <p:cNvSpPr>
                  <a:spLocks noChangeShapeType="1"/>
                </p:cNvSpPr>
                <p:nvPr/>
              </p:nvSpPr>
              <p:spPr bwMode="auto">
                <a:xfrm>
                  <a:off x="1536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" name="Line 9"/>
                <p:cNvSpPr>
                  <a:spLocks noChangeShapeType="1"/>
                </p:cNvSpPr>
                <p:nvPr/>
              </p:nvSpPr>
              <p:spPr bwMode="auto">
                <a:xfrm>
                  <a:off x="1872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" name="Line 10"/>
                <p:cNvSpPr>
                  <a:spLocks noChangeShapeType="1"/>
                </p:cNvSpPr>
                <p:nvPr/>
              </p:nvSpPr>
              <p:spPr bwMode="auto">
                <a:xfrm>
                  <a:off x="2208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" name="Line 11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" name="Line 12"/>
                <p:cNvSpPr>
                  <a:spLocks noChangeShapeType="1"/>
                </p:cNvSpPr>
                <p:nvPr/>
              </p:nvSpPr>
              <p:spPr bwMode="auto">
                <a:xfrm>
                  <a:off x="2928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>
                  <a:off x="3282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" name="Line 14"/>
                <p:cNvSpPr>
                  <a:spLocks noChangeShapeType="1"/>
                </p:cNvSpPr>
                <p:nvPr/>
              </p:nvSpPr>
              <p:spPr bwMode="auto">
                <a:xfrm>
                  <a:off x="3618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" name="Line 15"/>
                <p:cNvSpPr>
                  <a:spLocks noChangeShapeType="1"/>
                </p:cNvSpPr>
                <p:nvPr/>
              </p:nvSpPr>
              <p:spPr bwMode="auto">
                <a:xfrm>
                  <a:off x="3954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" name="Line 16"/>
                <p:cNvSpPr>
                  <a:spLocks noChangeShapeType="1"/>
                </p:cNvSpPr>
                <p:nvPr/>
              </p:nvSpPr>
              <p:spPr bwMode="auto">
                <a:xfrm>
                  <a:off x="4338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" name="Line 17"/>
                <p:cNvSpPr>
                  <a:spLocks noChangeShapeType="1"/>
                </p:cNvSpPr>
                <p:nvPr/>
              </p:nvSpPr>
              <p:spPr bwMode="auto">
                <a:xfrm>
                  <a:off x="4674" y="3504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914" y="3185"/>
                <a:ext cx="4307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0       1       2      3        </a:t>
                </a:r>
                <a:r>
                  <a:rPr kumimoji="1" lang="en-US" altLang="zh-CN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</a:t>
                </a:r>
                <a:r>
                  <a:rPr kumimoji="1" lang="en-US" altLang="zh-CN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</a:t>
                </a:r>
                <a:r>
                  <a:rPr kumimoji="1" lang="en-US" altLang="zh-CN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n(n-1)/2  </a:t>
                </a:r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</a:t>
                </a:r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n(n+1)/</a:t>
                </a:r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20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kumimoji="1" lang="en-US" altLang="zh-CN" sz="2000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563" y="3899"/>
              <a:ext cx="24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三角</a:t>
              </a:r>
              <a:r>
                <a:rPr kumimoji="1" lang="zh-CN" alt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kumimoji="1" lang="zh-CN" altLang="en-US" sz="18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kumimoji="1" lang="zh-CN" altLang="en-US" sz="1800" b="1" i="1" u="sng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压缩</a:t>
              </a:r>
              <a:r>
                <a:rPr kumimoji="1" lang="zh-CN" altLang="en-US" sz="1800" b="1" i="1" u="sng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</a:t>
              </a:r>
              <a:endParaRPr kumimoji="1" lang="zh-C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740622" y="5904713"/>
            <a:ext cx="629293" cy="5397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b="1" i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12950" y="643294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n(n+1)/2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433811" y="5752402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705619" y="5737162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817187" y="5737162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427159" y="5739891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968551" y="5741354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501951" y="5737162"/>
            <a:ext cx="0" cy="1641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前  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数组是一种人们非常熟悉的数据结构，</a:t>
            </a:r>
            <a:r>
              <a:rPr lang="zh-CN" altLang="en-US" dirty="0">
                <a:solidFill>
                  <a:schemeClr val="accent6"/>
                </a:solidFill>
              </a:rPr>
              <a:t>几乎所有的程序设计语言都支持这种数据结构</a:t>
            </a:r>
            <a:r>
              <a:rPr lang="zh-CN" altLang="en-US" dirty="0"/>
              <a:t>或将这种数据结构设定为语言的</a:t>
            </a:r>
            <a:r>
              <a:rPr lang="zh-CN" altLang="en-US" dirty="0">
                <a:solidFill>
                  <a:schemeClr val="accent6"/>
                </a:solidFill>
              </a:rPr>
              <a:t>固有类型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数组</a:t>
            </a:r>
            <a:r>
              <a:rPr lang="zh-CN" altLang="en-US" dirty="0"/>
              <a:t>这种数据结构可以看成是</a:t>
            </a:r>
            <a:r>
              <a:rPr lang="zh-CN" altLang="en-US" i="1" dirty="0">
                <a:solidFill>
                  <a:schemeClr val="accent6"/>
                </a:solidFill>
              </a:rPr>
              <a:t>线性表的推广</a:t>
            </a:r>
            <a:r>
              <a:rPr lang="zh-CN" altLang="en-US" dirty="0"/>
              <a:t>。 </a:t>
            </a:r>
          </a:p>
          <a:p>
            <a:pPr eaLnBrk="1" hangingPunct="1">
              <a:defRPr/>
            </a:pPr>
            <a:r>
              <a:rPr lang="zh-CN" altLang="en-US" dirty="0" smtClean="0"/>
              <a:t>科学</a:t>
            </a:r>
            <a:r>
              <a:rPr lang="zh-CN" altLang="en-US" dirty="0"/>
              <a:t>计算中涉及到</a:t>
            </a:r>
            <a:r>
              <a:rPr lang="zh-CN" altLang="en-US" dirty="0" smtClean="0"/>
              <a:t>大量矩阵</a:t>
            </a:r>
            <a:r>
              <a:rPr lang="zh-CN" altLang="en-US" dirty="0"/>
              <a:t>问题，在程序设计语言中一般都采用数组来存储，被描述成一个二维数组。但</a:t>
            </a:r>
            <a:r>
              <a:rPr lang="zh-CN" altLang="en-US" u="sng" dirty="0"/>
              <a:t>当矩阵规模</a:t>
            </a:r>
            <a:r>
              <a:rPr lang="zh-CN" altLang="en-US" u="sng" dirty="0" smtClean="0"/>
              <a:t>很大</a:t>
            </a:r>
            <a:r>
              <a:rPr lang="zh-CN" alt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zh-CN" altLang="en-US" u="sng" dirty="0" smtClean="0"/>
              <a:t>具有</a:t>
            </a:r>
            <a:r>
              <a:rPr lang="zh-CN" altLang="en-US" u="sng" dirty="0"/>
              <a:t>特殊结构</a:t>
            </a:r>
            <a:r>
              <a:rPr lang="en-US" altLang="zh-CN" dirty="0"/>
              <a:t>(</a:t>
            </a:r>
            <a:r>
              <a:rPr lang="zh-CN" altLang="en-US" b="1" dirty="0"/>
              <a:t>对角矩阵</a:t>
            </a:r>
            <a:r>
              <a:rPr lang="zh-CN" altLang="en-US" dirty="0"/>
              <a:t>、</a:t>
            </a:r>
            <a:r>
              <a:rPr lang="zh-CN" altLang="en-US" b="1" dirty="0"/>
              <a:t>三角矩阵</a:t>
            </a:r>
            <a:r>
              <a:rPr lang="zh-CN" altLang="en-US" dirty="0"/>
              <a:t>、</a:t>
            </a:r>
            <a:r>
              <a:rPr lang="zh-CN" altLang="en-US" b="1" dirty="0"/>
              <a:t>对称矩阵</a:t>
            </a:r>
            <a:r>
              <a:rPr lang="zh-CN" altLang="en-US" dirty="0"/>
              <a:t>、</a:t>
            </a:r>
            <a:r>
              <a:rPr lang="zh-CN" altLang="en-US" b="1" dirty="0"/>
              <a:t>稀疏矩阵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，为减少程序的时间和空间需求，采用自定义的描述方式。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三角矩阵的存储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400" b="1" dirty="0"/>
              <a:t>下</a:t>
            </a:r>
            <a:r>
              <a:rPr lang="zh-CN" altLang="en-US" sz="2400" b="1" dirty="0" smtClean="0"/>
              <a:t>三</a:t>
            </a:r>
            <a:r>
              <a:rPr lang="zh-CN" altLang="en-US" sz="2400" b="1" dirty="0"/>
              <a:t>角</a:t>
            </a:r>
            <a:r>
              <a:rPr lang="zh-CN" altLang="en-US" sz="2400" dirty="0"/>
              <a:t>矩阵元素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ij</a:t>
            </a:r>
            <a:r>
              <a:rPr lang="zh-CN" altLang="en-US" sz="2400" dirty="0"/>
              <a:t>保存在向量</a:t>
            </a:r>
            <a:r>
              <a:rPr lang="en-US" altLang="zh-CN" sz="2400" i="1" dirty="0" err="1">
                <a:solidFill>
                  <a:srgbClr val="C00000"/>
                </a:solidFill>
              </a:rPr>
              <a:t>sa</a:t>
            </a:r>
            <a:r>
              <a:rPr lang="zh-CN" altLang="en-US" sz="2400" dirty="0"/>
              <a:t>中时的下标值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00B0F0"/>
                </a:solidFill>
              </a:rPr>
              <a:t>（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, j</a:t>
            </a:r>
            <a:r>
              <a:rPr lang="zh-CN" altLang="en-US" sz="2400" dirty="0">
                <a:solidFill>
                  <a:srgbClr val="00B0F0"/>
                </a:solidFill>
              </a:rPr>
              <a:t>）</a:t>
            </a:r>
            <a:r>
              <a:rPr lang="zh-CN" altLang="en-US" sz="2400" dirty="0"/>
              <a:t>之间的对应关系是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  <a:defRPr/>
            </a:pP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  <a:defRPr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  <a:defRPr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400" b="1" dirty="0" smtClean="0"/>
              <a:t>上三</a:t>
            </a:r>
            <a:r>
              <a:rPr lang="zh-CN" altLang="en-US" sz="2400" b="1" dirty="0"/>
              <a:t>角</a:t>
            </a:r>
            <a:r>
              <a:rPr lang="zh-CN" altLang="en-US" sz="2400" dirty="0"/>
              <a:t>矩阵</a:t>
            </a:r>
            <a:r>
              <a:rPr lang="zh-CN" altLang="en-US" sz="2400" dirty="0" smtClean="0"/>
              <a:t>元素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ij</a:t>
            </a:r>
            <a:r>
              <a:rPr lang="zh-CN" altLang="en-US" sz="2400" dirty="0" smtClean="0"/>
              <a:t>保存</a:t>
            </a:r>
            <a:r>
              <a:rPr lang="zh-CN" altLang="en-US" sz="2400" dirty="0"/>
              <a:t>在向量</a:t>
            </a:r>
            <a:r>
              <a:rPr lang="en-US" altLang="zh-CN" sz="2400" i="1" dirty="0" err="1">
                <a:solidFill>
                  <a:srgbClr val="C00000"/>
                </a:solidFill>
              </a:rPr>
              <a:t>sa</a:t>
            </a:r>
            <a:r>
              <a:rPr lang="zh-CN" altLang="en-US" sz="2400" dirty="0"/>
              <a:t>中时的下标值</a:t>
            </a:r>
            <a:r>
              <a:rPr lang="en-US" altLang="zh-CN" sz="2400" b="1" i="1" dirty="0">
                <a:solidFill>
                  <a:srgbClr val="FF0000"/>
                </a:solidFill>
              </a:rPr>
              <a:t>k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0080FF"/>
                </a:solidFill>
              </a:rPr>
              <a:t>（</a:t>
            </a:r>
            <a:r>
              <a:rPr lang="en-US" altLang="zh-CN" sz="2400" dirty="0" err="1">
                <a:solidFill>
                  <a:srgbClr val="0080FF"/>
                </a:solidFill>
              </a:rPr>
              <a:t>i</a:t>
            </a:r>
            <a:r>
              <a:rPr lang="en-US" altLang="zh-CN" sz="2400" dirty="0" smtClean="0">
                <a:solidFill>
                  <a:srgbClr val="0080FF"/>
                </a:solidFill>
              </a:rPr>
              <a:t>, j</a:t>
            </a:r>
            <a:r>
              <a:rPr lang="zh-CN" altLang="en-US" sz="2400" dirty="0">
                <a:solidFill>
                  <a:srgbClr val="0080FF"/>
                </a:solidFill>
              </a:rPr>
              <a:t>）</a:t>
            </a:r>
            <a:r>
              <a:rPr lang="zh-CN" altLang="en-US" sz="2400" dirty="0"/>
              <a:t>之间的对应关系是：</a:t>
            </a:r>
          </a:p>
          <a:p>
            <a:pPr>
              <a:defRPr/>
            </a:pPr>
            <a:endParaRPr lang="zh-CN" altLang="en-US" sz="2400" dirty="0"/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116013" y="2138363"/>
            <a:ext cx="7416801" cy="1219200"/>
            <a:chOff x="476" y="96"/>
            <a:chExt cx="4672" cy="768"/>
          </a:xfrm>
        </p:grpSpPr>
        <p:sp>
          <p:nvSpPr>
            <p:cNvPr id="27659" name="Rectangle 4"/>
            <p:cNvSpPr>
              <a:spLocks noChangeArrowheads="1"/>
            </p:cNvSpPr>
            <p:nvPr/>
          </p:nvSpPr>
          <p:spPr bwMode="auto">
            <a:xfrm>
              <a:off x="1012" y="96"/>
              <a:ext cx="238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 dirty="0" err="1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(</a:t>
              </a:r>
              <a:r>
                <a:rPr kumimoji="1" lang="en-US" altLang="zh-CN" b="1" dirty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-1)/2 + </a:t>
              </a: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1" dirty="0" smtClean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      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lang="en-US" altLang="zh-CN" dirty="0" err="1">
                  <a:solidFill>
                    <a:srgbClr val="00B0F0"/>
                  </a:solidFill>
                </a:rPr>
                <a:t>i</a:t>
              </a:r>
              <a:r>
                <a:rPr lang="en-US" altLang="zh-CN" dirty="0">
                  <a:solidFill>
                    <a:srgbClr val="00B0F0"/>
                  </a:solidFill>
                </a:rPr>
                <a:t> </a:t>
              </a:r>
              <a:r>
                <a:rPr lang="en-US" altLang="zh-CN" b="1" dirty="0">
                  <a:solidFill>
                    <a:srgbClr val="FFC000"/>
                  </a:solidFill>
                </a:rPr>
                <a:t>≧</a:t>
              </a:r>
              <a:r>
                <a:rPr lang="en-US" altLang="zh-CN" dirty="0">
                  <a:solidFill>
                    <a:srgbClr val="00B0F0"/>
                  </a:solidFill>
                </a:rPr>
                <a:t> j 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Rectangle 5"/>
            <p:cNvSpPr>
              <a:spLocks noChangeArrowheads="1"/>
            </p:cNvSpPr>
            <p:nvPr/>
          </p:nvSpPr>
          <p:spPr bwMode="auto">
            <a:xfrm>
              <a:off x="1012" y="547"/>
              <a:ext cx="238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n(n+1)/</a:t>
              </a:r>
              <a:r>
                <a:rPr kumimoji="1" lang="en-US" altLang="zh-CN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kumimoji="1" lang="en-US" altLang="zh-CN" b="1" dirty="0" smtClean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 </a:t>
              </a:r>
              <a:r>
                <a:rPr kumimoji="1" lang="zh-CN" altLang="en-US" b="1" dirty="0" smtClean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值</a:t>
              </a:r>
              <a:r>
                <a:rPr kumimoji="1" lang="en-US" altLang="zh-CN" b="1" i="1" dirty="0" smtClean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c</a:t>
              </a:r>
              <a:r>
                <a:rPr kumimoji="1"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lang="en-US" altLang="zh-CN" dirty="0" err="1">
                  <a:solidFill>
                    <a:srgbClr val="00B0F0"/>
                  </a:solidFill>
                </a:rPr>
                <a:t>i</a:t>
              </a:r>
              <a:r>
                <a:rPr lang="en-US" altLang="zh-CN" dirty="0">
                  <a:solidFill>
                    <a:srgbClr val="00B0F0"/>
                  </a:solidFill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</a:rPr>
                <a:t>&lt;</a:t>
              </a:r>
              <a:r>
                <a:rPr lang="en-US" altLang="zh-CN" dirty="0">
                  <a:solidFill>
                    <a:srgbClr val="00B0F0"/>
                  </a:solidFill>
                </a:rPr>
                <a:t> j 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AutoShape 6"/>
            <p:cNvSpPr>
              <a:spLocks/>
            </p:cNvSpPr>
            <p:nvPr/>
          </p:nvSpPr>
          <p:spPr bwMode="auto">
            <a:xfrm>
              <a:off x="916" y="240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Rectangle 7"/>
            <p:cNvSpPr>
              <a:spLocks noChangeArrowheads="1"/>
            </p:cNvSpPr>
            <p:nvPr/>
          </p:nvSpPr>
          <p:spPr bwMode="auto">
            <a:xfrm>
              <a:off x="476" y="298"/>
              <a:ext cx="3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32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3696" y="240"/>
              <a:ext cx="145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≦</a:t>
              </a:r>
              <a:r>
                <a:rPr kumimoji="1" lang="en-US" altLang="zh-CN" sz="2400" b="1" dirty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sz="2400" b="1" dirty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≦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  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</a:p>
          </p:txBody>
        </p:sp>
      </p:grp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904789" y="4797152"/>
            <a:ext cx="8060170" cy="1512888"/>
            <a:chOff x="574" y="1728"/>
            <a:chExt cx="5238" cy="953"/>
          </a:xfrm>
        </p:grpSpPr>
        <p:sp>
          <p:nvSpPr>
            <p:cNvPr id="27654" name="Rectangle 10"/>
            <p:cNvSpPr>
              <a:spLocks noChangeArrowheads="1"/>
            </p:cNvSpPr>
            <p:nvPr/>
          </p:nvSpPr>
          <p:spPr bwMode="auto">
            <a:xfrm>
              <a:off x="1108" y="1728"/>
              <a:ext cx="420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{n+[n-(i-2)]}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i-1)/2 + 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(j-</a:t>
              </a:r>
              <a:r>
                <a:rPr kumimoji="1"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=(2n-</a:t>
              </a:r>
              <a:r>
                <a:rPr kumimoji="1" lang="en-US" altLang="zh-CN" sz="2400" b="1" dirty="0" smtClean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+2)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 dirty="0" smtClean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-1)/2 + (</a:t>
              </a:r>
              <a:r>
                <a:rPr kumimoji="1" lang="en-US" altLang="zh-CN" sz="2400" b="1" dirty="0" smtClean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dirty="0" err="1" smtClean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lang="en-US" altLang="zh-CN" sz="2400" dirty="0" err="1">
                  <a:solidFill>
                    <a:srgbClr val="00B0F0"/>
                  </a:solidFill>
                </a:rPr>
                <a:t>i</a:t>
              </a:r>
              <a:r>
                <a:rPr lang="en-US" altLang="zh-CN" sz="2400" dirty="0">
                  <a:solidFill>
                    <a:srgbClr val="00B0F0"/>
                  </a:solidFill>
                </a:rPr>
                <a:t> </a:t>
              </a:r>
              <a:r>
                <a:rPr kumimoji="1" lang="en-US" altLang="zh-CN" sz="2400" dirty="0" smtClean="0">
                  <a:solidFill>
                    <a:srgbClr val="7030A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≦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00B0F0"/>
                  </a:solidFill>
                </a:rPr>
                <a:t>j </a:t>
              </a:r>
              <a:r>
                <a:rPr kumimoji="1"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Rectangle 11"/>
            <p:cNvSpPr>
              <a:spLocks noChangeArrowheads="1"/>
            </p:cNvSpPr>
            <p:nvPr/>
          </p:nvSpPr>
          <p:spPr bwMode="auto">
            <a:xfrm>
              <a:off x="1108" y="2364"/>
              <a:ext cx="306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n(n+1)/2 </a:t>
              </a:r>
              <a:r>
                <a:rPr kumimoji="1"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 </a:t>
              </a:r>
              <a:r>
                <a:rPr kumimoji="1" lang="zh-CN" altLang="en-US" b="1" dirty="0" smtClean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值</a:t>
              </a:r>
              <a:r>
                <a:rPr kumimoji="1" lang="en-US" altLang="zh-CN" b="1" i="1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c</a:t>
              </a:r>
              <a:r>
                <a:rPr kumimoji="1"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lang="en-US" altLang="zh-CN" dirty="0" err="1">
                  <a:solidFill>
                    <a:srgbClr val="00B0F0"/>
                  </a:solidFill>
                </a:rPr>
                <a:t>i</a:t>
              </a:r>
              <a:r>
                <a:rPr lang="en-US" altLang="zh-CN" dirty="0">
                  <a:solidFill>
                    <a:srgbClr val="00B0F0"/>
                  </a:solidFill>
                </a:rPr>
                <a:t> </a:t>
              </a:r>
              <a:r>
                <a:rPr kumimoji="1" lang="en-US" altLang="zh-CN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&gt;</a:t>
              </a: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dirty="0">
                  <a:solidFill>
                    <a:srgbClr val="00B0F0"/>
                  </a:solidFill>
                </a:rPr>
                <a:t>j 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AutoShape 12"/>
            <p:cNvSpPr>
              <a:spLocks/>
            </p:cNvSpPr>
            <p:nvPr/>
          </p:nvSpPr>
          <p:spPr bwMode="auto">
            <a:xfrm>
              <a:off x="1012" y="1872"/>
              <a:ext cx="66" cy="684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Rectangle 13"/>
            <p:cNvSpPr>
              <a:spLocks noChangeArrowheads="1"/>
            </p:cNvSpPr>
            <p:nvPr/>
          </p:nvSpPr>
          <p:spPr bwMode="auto">
            <a:xfrm>
              <a:off x="574" y="2050"/>
              <a:ext cx="3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32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4322" y="2059"/>
              <a:ext cx="149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≦</a:t>
              </a:r>
              <a:r>
                <a:rPr kumimoji="1" lang="en-US" altLang="zh-CN" sz="2400" b="1" dirty="0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sz="2400" b="1" dirty="0" err="1">
                  <a:solidFill>
                    <a:srgbClr val="008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≦</a:t>
              </a:r>
              <a:r>
                <a:rPr kumimoji="1" lang="en-US" altLang="zh-CN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</a:p>
          </p:txBody>
        </p:sp>
      </p:grpSp>
      <p:sp>
        <p:nvSpPr>
          <p:cNvPr id="16" name="动作按钮: 开始 15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 </a:t>
            </a:r>
            <a:r>
              <a:rPr lang="zh-CN" altLang="en-US" dirty="0" smtClean="0"/>
              <a:t>对角矩阵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600" dirty="0" smtClean="0"/>
              <a:t>除了</a:t>
            </a:r>
            <a:r>
              <a:rPr lang="zh-CN" altLang="en-US" sz="2600" dirty="0"/>
              <a:t>主对角线和主对角线上或下方若干条对角线上的元素之外，其余元素皆为</a:t>
            </a:r>
            <a:r>
              <a:rPr lang="zh-CN" altLang="en-US" sz="2600" dirty="0" smtClean="0"/>
              <a:t>零的矩阵称为</a:t>
            </a:r>
            <a:r>
              <a:rPr lang="zh-CN" altLang="en-US" sz="2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对角矩阵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defRPr/>
            </a:pPr>
            <a:r>
              <a:rPr lang="zh-CN" altLang="en-US" sz="2400" dirty="0" smtClean="0"/>
              <a:t>即</a:t>
            </a:r>
            <a:r>
              <a:rPr lang="zh-CN" altLang="en-US" sz="2400" dirty="0"/>
              <a:t>所有的非零元素集中在以主对角线为了中心的带状区域中，如</a:t>
            </a:r>
            <a:r>
              <a:rPr lang="zh-CN" altLang="en-US" sz="2400" dirty="0" smtClean="0"/>
              <a:t>图所示，亦称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三</a:t>
            </a:r>
            <a:r>
              <a:rPr lang="zh-CN" altLang="en-US" sz="2400" b="1" dirty="0" smtClean="0"/>
              <a:t>对角矩阵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</p:txBody>
      </p:sp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1908175" y="3132138"/>
            <a:ext cx="5256213" cy="2741766"/>
            <a:chOff x="693" y="2394"/>
            <a:chExt cx="3147" cy="1840"/>
          </a:xfrm>
        </p:grpSpPr>
        <p:sp>
          <p:nvSpPr>
            <p:cNvPr id="28679" name="AutoShape 4"/>
            <p:cNvSpPr>
              <a:spLocks/>
            </p:cNvSpPr>
            <p:nvPr/>
          </p:nvSpPr>
          <p:spPr bwMode="auto">
            <a:xfrm>
              <a:off x="1084" y="2413"/>
              <a:ext cx="68" cy="1768"/>
            </a:xfrm>
            <a:prstGeom prst="leftBracket">
              <a:avLst>
                <a:gd name="adj" fmla="val 2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AutoShape 5"/>
            <p:cNvSpPr>
              <a:spLocks/>
            </p:cNvSpPr>
            <p:nvPr/>
          </p:nvSpPr>
          <p:spPr bwMode="auto">
            <a:xfrm>
              <a:off x="3772" y="2466"/>
              <a:ext cx="68" cy="1768"/>
            </a:xfrm>
            <a:prstGeom prst="rightBracket">
              <a:avLst>
                <a:gd name="adj" fmla="val 2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Rectangle 6"/>
            <p:cNvSpPr>
              <a:spLocks noChangeArrowheads="1"/>
            </p:cNvSpPr>
            <p:nvPr/>
          </p:nvSpPr>
          <p:spPr bwMode="auto">
            <a:xfrm>
              <a:off x="1232" y="2394"/>
              <a:ext cx="149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  <a:r>
                <a:rPr kumimoji="1"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682" name="Rectangle 7"/>
            <p:cNvSpPr>
              <a:spLocks noChangeArrowheads="1"/>
            </p:cNvSpPr>
            <p:nvPr/>
          </p:nvSpPr>
          <p:spPr bwMode="auto">
            <a:xfrm>
              <a:off x="1248" y="2688"/>
              <a:ext cx="167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 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1248" y="2979"/>
              <a:ext cx="208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a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1248" y="3270"/>
              <a:ext cx="167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    …     …    …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 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5" name="Rectangle 10"/>
            <p:cNvSpPr>
              <a:spLocks noChangeArrowheads="1"/>
            </p:cNvSpPr>
            <p:nvPr/>
          </p:nvSpPr>
          <p:spPr bwMode="auto">
            <a:xfrm>
              <a:off x="1248" y="3916"/>
              <a:ext cx="249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  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         a</a:t>
              </a:r>
              <a:r>
                <a:rPr kumimoji="1"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n-1</a:t>
              </a:r>
              <a:r>
                <a:rPr kumimoji="1"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n</a:t>
              </a:r>
              <a:endPara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1248" y="3592"/>
              <a:ext cx="249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 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a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 n-2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 n-1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 n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693" y="3280"/>
              <a:ext cx="36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63888" y="5954205"/>
            <a:ext cx="259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i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三对角矩阵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8538" y="5445125"/>
            <a:ext cx="2087562" cy="588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3038" y="3530600"/>
            <a:ext cx="1368425" cy="588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对角矩阵</a:t>
            </a:r>
            <a:r>
              <a:rPr lang="zh-CN" altLang="en-US" sz="2000" dirty="0" smtClean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三</a:t>
            </a:r>
            <a:r>
              <a:rPr lang="zh-CN" altLang="en-US" b="1" dirty="0" smtClean="0"/>
              <a:t>对角矩阵</a:t>
            </a:r>
            <a:r>
              <a:rPr lang="zh-CN" altLang="en-US" dirty="0" smtClean="0"/>
              <a:t>中，</a:t>
            </a:r>
            <a:r>
              <a:rPr lang="zh-CN" altLang="en-US" dirty="0"/>
              <a:t>非零元素仅出现</a:t>
            </a:r>
            <a:r>
              <a:rPr lang="zh-CN" altLang="en-US" dirty="0" smtClean="0"/>
              <a:t>在：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eriod"/>
              <a:defRPr/>
            </a:pPr>
            <a:r>
              <a:rPr lang="zh-CN" altLang="en-US" dirty="0" smtClean="0"/>
              <a:t>主</a:t>
            </a:r>
            <a:r>
              <a:rPr lang="zh-CN" altLang="en-US" dirty="0"/>
              <a:t>对角</a:t>
            </a:r>
            <a:r>
              <a:rPr lang="en-US" altLang="zh-CN" dirty="0"/>
              <a:t>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ii</a:t>
            </a:r>
            <a:r>
              <a:rPr lang="en-US" altLang="zh-CN" dirty="0" smtClean="0"/>
              <a:t>, 1≦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≦</a:t>
            </a:r>
            <a:r>
              <a:rPr lang="en-US" altLang="zh-CN" dirty="0"/>
              <a:t>n)</a:t>
            </a:r>
            <a:r>
              <a:rPr lang="zh-CN" altLang="en-US" dirty="0" smtClean="0"/>
              <a:t>上</a:t>
            </a:r>
            <a:r>
              <a:rPr lang="en-US" altLang="zh-CN" dirty="0" smtClean="0"/>
              <a:t>;</a:t>
            </a:r>
          </a:p>
          <a:p>
            <a:pPr marL="971550" lvl="1" indent="-514350">
              <a:buFont typeface="+mj-lt"/>
              <a:buAutoNum type="alphaLcPeriod"/>
              <a:defRPr/>
            </a:pPr>
            <a:r>
              <a:rPr lang="zh-CN" altLang="en-US" dirty="0" smtClean="0"/>
              <a:t>主对角线之上</a:t>
            </a:r>
            <a:r>
              <a:rPr lang="zh-CN" altLang="en-US" dirty="0"/>
              <a:t>的那条对角线</a:t>
            </a:r>
            <a:r>
              <a:rPr lang="en-US" altLang="zh-CN" dirty="0"/>
              <a:t>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i+1</a:t>
            </a:r>
            <a:r>
              <a:rPr lang="en-US" altLang="zh-CN" dirty="0" smtClean="0"/>
              <a:t>, 1≦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≦</a:t>
            </a:r>
            <a:r>
              <a:rPr lang="en-US" altLang="zh-CN" dirty="0"/>
              <a:t>n-1</a:t>
            </a:r>
            <a:r>
              <a:rPr lang="en-US" altLang="zh-CN" dirty="0" smtClean="0"/>
              <a:t>)</a:t>
            </a:r>
            <a:r>
              <a:rPr lang="zh-CN" altLang="en-US" dirty="0"/>
              <a:t>上</a:t>
            </a:r>
            <a:r>
              <a:rPr lang="en-US" altLang="zh-CN" dirty="0" smtClean="0"/>
              <a:t>;</a:t>
            </a:r>
          </a:p>
          <a:p>
            <a:pPr marL="971550" lvl="1" indent="-514350">
              <a:buFont typeface="+mj-lt"/>
              <a:buAutoNum type="alphaLcPeriod"/>
              <a:defRPr/>
            </a:pPr>
            <a:r>
              <a:rPr lang="zh-CN" altLang="en-US" dirty="0" smtClean="0"/>
              <a:t>主对角线</a:t>
            </a:r>
            <a:r>
              <a:rPr lang="zh-CN" altLang="en-US" dirty="0"/>
              <a:t>之</a:t>
            </a:r>
            <a:r>
              <a:rPr lang="zh-CN" altLang="en-US" dirty="0" smtClean="0"/>
              <a:t>下</a:t>
            </a:r>
            <a:r>
              <a:rPr lang="zh-CN" altLang="en-US" dirty="0"/>
              <a:t>的那条</a:t>
            </a:r>
            <a:r>
              <a:rPr lang="zh-CN" altLang="en-US" dirty="0" smtClean="0"/>
              <a:t>对角线</a:t>
            </a:r>
            <a:r>
              <a:rPr lang="en-US" altLang="zh-CN" dirty="0" smtClean="0"/>
              <a:t>(</a:t>
            </a:r>
            <a:r>
              <a:rPr lang="en-US" altLang="zh-CN" dirty="0"/>
              <a:t>a</a:t>
            </a:r>
            <a:r>
              <a:rPr lang="en-US" altLang="zh-CN" baseline="-25000" dirty="0"/>
              <a:t>i+1 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, 1≦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≦</a:t>
            </a:r>
            <a:r>
              <a:rPr lang="en-US" altLang="zh-CN" dirty="0"/>
              <a:t>n-1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</a:t>
            </a:r>
            <a:r>
              <a:rPr lang="en-US" altLang="zh-CN" dirty="0" smtClean="0"/>
              <a:t>;</a:t>
            </a:r>
          </a:p>
          <a:p>
            <a:pPr lvl="1">
              <a:defRPr/>
            </a:pPr>
            <a:r>
              <a:rPr lang="zh-CN" altLang="en-US" dirty="0" smtClean="0"/>
              <a:t>显然</a:t>
            </a:r>
            <a:r>
              <a:rPr lang="zh-CN" altLang="en-US" dirty="0"/>
              <a:t>，</a:t>
            </a:r>
            <a:r>
              <a:rPr lang="zh-CN" altLang="en-US" dirty="0" smtClean="0"/>
              <a:t>当 </a:t>
            </a:r>
            <a:r>
              <a:rPr lang="en-US" altLang="zh-CN" dirty="0" smtClean="0">
                <a:solidFill>
                  <a:schemeClr val="tx1"/>
                </a:solidFill>
              </a:rPr>
              <a:t>| </a:t>
            </a:r>
            <a:r>
              <a:rPr lang="en-US" altLang="zh-CN" dirty="0" err="1" smtClean="0">
                <a:solidFill>
                  <a:srgbClr val="0080FF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 - </a:t>
            </a:r>
            <a:r>
              <a:rPr lang="en-US" altLang="zh-CN" dirty="0" smtClean="0">
                <a:solidFill>
                  <a:srgbClr val="0080FF"/>
                </a:solidFill>
              </a:rPr>
              <a:t>j</a:t>
            </a:r>
            <a:r>
              <a:rPr lang="en-US" altLang="zh-CN" dirty="0" smtClean="0">
                <a:solidFill>
                  <a:schemeClr val="tx1"/>
                </a:solidFill>
              </a:rPr>
              <a:t> | &gt;1 </a:t>
            </a:r>
            <a:r>
              <a:rPr lang="zh-CN" altLang="en-US" dirty="0" smtClean="0"/>
              <a:t>时</a:t>
            </a:r>
            <a:r>
              <a:rPr lang="zh-CN" altLang="en-US" dirty="0"/>
              <a:t>，元素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=0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 smtClean="0"/>
              <a:t>由此可知，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一个 </a:t>
            </a:r>
            <a:r>
              <a:rPr lang="en-US" altLang="zh-CN" i="1" dirty="0" smtClean="0"/>
              <a:t>k</a:t>
            </a:r>
            <a:r>
              <a:rPr lang="zh-CN" altLang="en-US" dirty="0"/>
              <a:t>对角矩阵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zh-CN" altLang="en-US" dirty="0"/>
              <a:t>为奇数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：是</a:t>
            </a:r>
            <a:r>
              <a:rPr lang="zh-CN" altLang="en-US" dirty="0"/>
              <a:t>满足下述条件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 当 </a:t>
            </a:r>
            <a:r>
              <a:rPr lang="en-US" altLang="zh-CN" dirty="0" smtClean="0"/>
              <a:t>| </a:t>
            </a:r>
            <a:r>
              <a:rPr lang="en-US" altLang="zh-CN" dirty="0" err="1" smtClean="0">
                <a:solidFill>
                  <a:srgbClr val="0080FF"/>
                </a:solidFill>
              </a:rPr>
              <a:t>i</a:t>
            </a:r>
            <a:r>
              <a:rPr lang="en-US" altLang="zh-CN" dirty="0" smtClean="0"/>
              <a:t> - </a:t>
            </a:r>
            <a:r>
              <a:rPr lang="en-US" altLang="zh-CN" dirty="0" smtClean="0">
                <a:solidFill>
                  <a:srgbClr val="0080FF"/>
                </a:solidFill>
              </a:rPr>
              <a:t>j</a:t>
            </a:r>
            <a:r>
              <a:rPr lang="en-US" altLang="zh-CN" dirty="0" smtClean="0"/>
              <a:t> | &gt; (</a:t>
            </a:r>
            <a:r>
              <a:rPr lang="en-US" altLang="zh-CN" b="1" i="1" dirty="0">
                <a:solidFill>
                  <a:srgbClr val="FFC000"/>
                </a:solidFill>
              </a:rPr>
              <a:t>k</a:t>
            </a:r>
            <a:r>
              <a:rPr lang="en-US" altLang="zh-CN" dirty="0"/>
              <a:t>-1)/</a:t>
            </a:r>
            <a:r>
              <a:rPr lang="en-US" altLang="zh-CN" dirty="0" smtClean="0"/>
              <a:t>2  </a:t>
            </a:r>
            <a:r>
              <a:rPr lang="zh-CN" altLang="en-US" dirty="0" smtClean="0"/>
              <a:t>时</a:t>
            </a:r>
            <a:r>
              <a:rPr lang="zh-CN" altLang="en-US" dirty="0"/>
              <a:t>，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=0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对角矩阵的存储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2400" dirty="0"/>
              <a:t>对角矩阵可按</a:t>
            </a:r>
            <a:r>
              <a:rPr lang="zh-CN" altLang="en-US" sz="2400" b="1" dirty="0">
                <a:solidFill>
                  <a:schemeClr val="accent6"/>
                </a:solidFill>
              </a:rPr>
              <a:t>行优先</a:t>
            </a:r>
            <a:r>
              <a:rPr lang="zh-CN" altLang="en-US" sz="2400" dirty="0"/>
              <a:t>顺序或</a:t>
            </a:r>
            <a:r>
              <a:rPr lang="zh-CN" altLang="en-US" sz="2400" b="1" dirty="0">
                <a:solidFill>
                  <a:schemeClr val="accent6"/>
                </a:solidFill>
              </a:rPr>
              <a:t>对角线</a:t>
            </a:r>
            <a:r>
              <a:rPr lang="zh-CN" altLang="en-US" sz="2400" dirty="0"/>
              <a:t>顺序，将其压缩存储到一个向量中，并且也能找到每个非零元素和向量下标的对应关系。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400" dirty="0" smtClean="0"/>
              <a:t>仍然</a:t>
            </a:r>
            <a:r>
              <a:rPr lang="zh-CN" altLang="en-US" sz="2400" dirty="0"/>
              <a:t>以</a:t>
            </a:r>
            <a:r>
              <a:rPr lang="zh-CN" altLang="en-US" sz="2400" b="1" dirty="0"/>
              <a:t>三对角矩阵</a:t>
            </a:r>
            <a:r>
              <a:rPr lang="zh-CN" altLang="en-US" sz="2400" dirty="0"/>
              <a:t>为例讨论。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sz="2200" dirty="0" smtClean="0"/>
              <a:t>当</a:t>
            </a:r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）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=1</a:t>
            </a:r>
            <a:r>
              <a:rPr lang="zh-CN" altLang="en-US" sz="2200" dirty="0"/>
              <a:t>，</a:t>
            </a:r>
            <a:r>
              <a:rPr lang="en-US" altLang="zh-CN" sz="2200" dirty="0"/>
              <a:t>j=1</a:t>
            </a:r>
            <a:r>
              <a:rPr lang="zh-CN" altLang="en-US" sz="2200" dirty="0"/>
              <a:t>、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或 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）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=n</a:t>
            </a:r>
            <a:r>
              <a:rPr lang="zh-CN" altLang="en-US" sz="2200" dirty="0"/>
              <a:t>， </a:t>
            </a:r>
            <a:r>
              <a:rPr lang="en-US" altLang="zh-CN" sz="2200" dirty="0"/>
              <a:t>j=n-1</a:t>
            </a:r>
            <a:r>
              <a:rPr lang="zh-CN" altLang="en-US" sz="2200" dirty="0"/>
              <a:t>、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，或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）</a:t>
            </a:r>
            <a:r>
              <a:rPr lang="en-US" altLang="zh-CN" sz="2200" dirty="0" smtClean="0"/>
              <a:t>1&lt;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&lt;n-1,  j=i-1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i</a:t>
            </a:r>
            <a:r>
              <a:rPr lang="zh-CN" altLang="en-US" sz="2200" dirty="0"/>
              <a:t>、</a:t>
            </a:r>
            <a:r>
              <a:rPr lang="en-US" altLang="zh-CN" sz="2200" dirty="0" smtClean="0"/>
              <a:t>i+1 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元素</a:t>
            </a:r>
            <a:r>
              <a:rPr lang="en-US" altLang="zh-CN" sz="2200" dirty="0" err="1"/>
              <a:t>a</a:t>
            </a:r>
            <a:r>
              <a:rPr lang="en-US" altLang="zh-CN" sz="2200" baseline="-25000" dirty="0" err="1"/>
              <a:t>ij</a:t>
            </a:r>
            <a:r>
              <a:rPr lang="zh-CN" altLang="en-US" sz="2200" dirty="0"/>
              <a:t>外，其余元素都是</a:t>
            </a:r>
            <a:r>
              <a:rPr lang="en-US" altLang="zh-CN" sz="2200" dirty="0"/>
              <a:t>0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sz="2200" dirty="0"/>
              <a:t>对这种矩阵，当以按“</a:t>
            </a:r>
            <a:r>
              <a:rPr lang="zh-CN" altLang="en-US" sz="2200" b="1" dirty="0">
                <a:solidFill>
                  <a:schemeClr val="accent6"/>
                </a:solidFill>
              </a:rPr>
              <a:t>行优先</a:t>
            </a:r>
            <a:r>
              <a:rPr lang="zh-CN" altLang="en-US" sz="2200" dirty="0"/>
              <a:t>顺序”存储时， 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dirty="0">
                <a:solidFill>
                  <a:srgbClr val="C00000"/>
                </a:solidFill>
              </a:rPr>
              <a:t>行</a:t>
            </a:r>
            <a:r>
              <a:rPr lang="zh-CN" altLang="en-US" sz="2200" dirty="0"/>
              <a:t>和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n</a:t>
            </a:r>
            <a:r>
              <a:rPr lang="zh-CN" altLang="en-US" sz="2200" dirty="0">
                <a:solidFill>
                  <a:srgbClr val="C00000"/>
                </a:solidFill>
              </a:rPr>
              <a:t>行</a:t>
            </a:r>
            <a:r>
              <a:rPr lang="zh-CN" altLang="en-US" sz="2200" dirty="0"/>
              <a:t>是</a:t>
            </a:r>
            <a:r>
              <a:rPr lang="en-US" altLang="zh-CN" sz="2200" dirty="0"/>
              <a:t>2</a:t>
            </a:r>
            <a:r>
              <a:rPr lang="zh-CN" altLang="en-US" sz="2200" dirty="0"/>
              <a:t>个非零元素，</a:t>
            </a:r>
            <a:r>
              <a:rPr lang="zh-CN" altLang="en-US" sz="2200" b="1" dirty="0">
                <a:solidFill>
                  <a:srgbClr val="0070C0"/>
                </a:solidFill>
              </a:rPr>
              <a:t>其余每行</a:t>
            </a:r>
            <a:r>
              <a:rPr lang="zh-CN" altLang="en-US" sz="2200" dirty="0"/>
              <a:t>的非零元素都要是</a:t>
            </a:r>
            <a:r>
              <a:rPr lang="en-US" altLang="zh-CN" sz="2200" dirty="0"/>
              <a:t>3</a:t>
            </a:r>
            <a:r>
              <a:rPr lang="zh-CN" altLang="en-US" sz="2200" dirty="0"/>
              <a:t>个，则需存储的元素个数为</a:t>
            </a:r>
            <a:r>
              <a:rPr lang="en-US" altLang="zh-CN" sz="2200" dirty="0"/>
              <a:t>3n-2</a:t>
            </a:r>
            <a:r>
              <a:rPr lang="zh-CN" altLang="en-US" sz="2200" dirty="0"/>
              <a:t>。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1109663" y="4873625"/>
            <a:ext cx="7038975" cy="1579563"/>
            <a:chOff x="528" y="48"/>
            <a:chExt cx="4434" cy="995"/>
          </a:xfrm>
        </p:grpSpPr>
        <p:grpSp>
          <p:nvGrpSpPr>
            <p:cNvPr id="30725" name="Group 4"/>
            <p:cNvGrpSpPr>
              <a:grpSpLocks/>
            </p:cNvGrpSpPr>
            <p:nvPr/>
          </p:nvGrpSpPr>
          <p:grpSpPr bwMode="auto">
            <a:xfrm>
              <a:off x="528" y="48"/>
              <a:ext cx="4434" cy="659"/>
              <a:chOff x="528" y="48"/>
              <a:chExt cx="4434" cy="659"/>
            </a:xfrm>
          </p:grpSpPr>
          <p:sp>
            <p:nvSpPr>
              <p:cNvPr id="30727" name="Rectangle 5"/>
              <p:cNvSpPr>
                <a:spLocks noChangeArrowheads="1"/>
              </p:cNvSpPr>
              <p:nvPr/>
            </p:nvSpPr>
            <p:spPr bwMode="auto">
              <a:xfrm>
                <a:off x="528" y="390"/>
                <a:ext cx="31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sa</a:t>
                </a:r>
                <a:endParaRPr kumimoji="1" lang="en-US" altLang="zh-CN" sz="2400" b="1" i="1" baseline="-18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28" name="Group 6"/>
              <p:cNvGrpSpPr>
                <a:grpSpLocks/>
              </p:cNvGrpSpPr>
              <p:nvPr/>
            </p:nvGrpSpPr>
            <p:grpSpPr bwMode="auto">
              <a:xfrm>
                <a:off x="893" y="367"/>
                <a:ext cx="4035" cy="340"/>
                <a:chOff x="893" y="367"/>
                <a:chExt cx="4035" cy="340"/>
              </a:xfrm>
            </p:grpSpPr>
            <p:sp>
              <p:nvSpPr>
                <p:cNvPr id="30730" name="Rectangle 7"/>
                <p:cNvSpPr>
                  <a:spLocks noChangeArrowheads="1"/>
                </p:cNvSpPr>
                <p:nvPr/>
              </p:nvSpPr>
              <p:spPr bwMode="auto">
                <a:xfrm>
                  <a:off x="893" y="367"/>
                  <a:ext cx="4035" cy="3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32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r>
                    <a:rPr kumimoji="1" lang="en-US" altLang="zh-CN" sz="2400" baseline="-18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33</a:t>
                  </a:r>
                  <a:r>
                    <a:rPr kumimoji="1" lang="en-US" altLang="zh-CN" sz="2400" baseline="-18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34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 n-1</a:t>
                  </a:r>
                  <a:r>
                    <a:rPr kumimoji="1" lang="en-US" altLang="zh-CN" sz="2400" baseline="-18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 </a:t>
                  </a:r>
                  <a:r>
                    <a:rPr kumimoji="1" lang="en-US" altLang="zh-CN" sz="24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400" baseline="-18000" dirty="0" err="1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nn</a:t>
                  </a:r>
                  <a:endParaRPr kumimoji="1" lang="en-US" altLang="zh-CN" sz="2400" baseline="-180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1" name="Line 8"/>
                <p:cNvSpPr>
                  <a:spLocks noChangeShapeType="1"/>
                </p:cNvSpPr>
                <p:nvPr/>
              </p:nvSpPr>
              <p:spPr bwMode="auto">
                <a:xfrm>
                  <a:off x="1277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2" name="Line 9"/>
                <p:cNvSpPr>
                  <a:spLocks noChangeShapeType="1"/>
                </p:cNvSpPr>
                <p:nvPr/>
              </p:nvSpPr>
              <p:spPr bwMode="auto">
                <a:xfrm>
                  <a:off x="1613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3" name="Line 10"/>
                <p:cNvSpPr>
                  <a:spLocks noChangeShapeType="1"/>
                </p:cNvSpPr>
                <p:nvPr/>
              </p:nvSpPr>
              <p:spPr bwMode="auto">
                <a:xfrm>
                  <a:off x="1949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4" name="Line 11"/>
                <p:cNvSpPr>
                  <a:spLocks noChangeShapeType="1"/>
                </p:cNvSpPr>
                <p:nvPr/>
              </p:nvSpPr>
              <p:spPr bwMode="auto">
                <a:xfrm>
                  <a:off x="2333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5" name="Line 12"/>
                <p:cNvSpPr>
                  <a:spLocks noChangeShapeType="1"/>
                </p:cNvSpPr>
                <p:nvPr/>
              </p:nvSpPr>
              <p:spPr bwMode="auto">
                <a:xfrm>
                  <a:off x="2669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6" name="Line 13"/>
                <p:cNvSpPr>
                  <a:spLocks noChangeShapeType="1"/>
                </p:cNvSpPr>
                <p:nvPr/>
              </p:nvSpPr>
              <p:spPr bwMode="auto">
                <a:xfrm>
                  <a:off x="3023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7" name="Line 14"/>
                <p:cNvSpPr>
                  <a:spLocks noChangeShapeType="1"/>
                </p:cNvSpPr>
                <p:nvPr/>
              </p:nvSpPr>
              <p:spPr bwMode="auto">
                <a:xfrm>
                  <a:off x="3359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8" name="Line 15"/>
                <p:cNvSpPr>
                  <a:spLocks noChangeShapeType="1"/>
                </p:cNvSpPr>
                <p:nvPr/>
              </p:nvSpPr>
              <p:spPr bwMode="auto">
                <a:xfrm>
                  <a:off x="3695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9" name="Line 16"/>
                <p:cNvSpPr>
                  <a:spLocks noChangeShapeType="1"/>
                </p:cNvSpPr>
                <p:nvPr/>
              </p:nvSpPr>
              <p:spPr bwMode="auto">
                <a:xfrm>
                  <a:off x="4079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40" name="Line 17"/>
                <p:cNvSpPr>
                  <a:spLocks noChangeShapeType="1"/>
                </p:cNvSpPr>
                <p:nvPr/>
              </p:nvSpPr>
              <p:spPr bwMode="auto">
                <a:xfrm>
                  <a:off x="4512" y="367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0729" name="Rectangle 18"/>
              <p:cNvSpPr>
                <a:spLocks noChangeArrowheads="1"/>
              </p:cNvSpPr>
              <p:nvPr/>
            </p:nvSpPr>
            <p:spPr bwMode="auto">
              <a:xfrm>
                <a:off x="655" y="48"/>
                <a:ext cx="4307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  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   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4     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 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   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3n-3   </a:t>
                </a:r>
                <a:r>
                  <a:rPr kumimoji="1"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3n-2</a:t>
                </a:r>
                <a:endParaRPr kumimoji="1"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26" name="Rectangle 19"/>
            <p:cNvSpPr>
              <a:spLocks noChangeArrowheads="1"/>
            </p:cNvSpPr>
            <p:nvPr/>
          </p:nvSpPr>
          <p:spPr bwMode="auto">
            <a:xfrm>
              <a:off x="1536" y="803"/>
              <a:ext cx="25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   </a:t>
              </a: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三</a:t>
              </a:r>
              <a:r>
                <a:rPr kumimoji="1"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对角矩阵的</a:t>
              </a:r>
              <a:r>
                <a:rPr kumimoji="1"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压缩存储示例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8105335" y="5383469"/>
            <a:ext cx="629293" cy="53975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b="1" i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7663" y="5901971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n(n+1)/2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813" y="4208463"/>
            <a:ext cx="6840537" cy="1136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对角矩阵的存储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续）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根据</a:t>
            </a:r>
            <a:r>
              <a:rPr lang="zh-CN" altLang="en-US" b="1" dirty="0" smtClean="0">
                <a:solidFill>
                  <a:srgbClr val="00B0F0"/>
                </a:solidFill>
              </a:rPr>
              <a:t>三</a:t>
            </a:r>
            <a:r>
              <a:rPr lang="zh-CN" altLang="en-US" b="1" dirty="0" smtClean="0"/>
              <a:t>对角矩阵</a:t>
            </a:r>
            <a:r>
              <a:rPr lang="zh-CN" altLang="en-US" dirty="0"/>
              <a:t>的压缩存储形式。数组</a:t>
            </a:r>
            <a:r>
              <a:rPr lang="en-US" altLang="zh-CN" i="1" dirty="0" err="1">
                <a:solidFill>
                  <a:srgbClr val="C00000"/>
                </a:solidFill>
              </a:rPr>
              <a:t>sa</a:t>
            </a:r>
            <a:r>
              <a:rPr lang="zh-CN" altLang="en-US" dirty="0"/>
              <a:t>中的元素</a:t>
            </a:r>
            <a:r>
              <a:rPr lang="en-US" altLang="zh-CN" i="1" dirty="0" err="1">
                <a:solidFill>
                  <a:srgbClr val="C00000"/>
                </a:solidFill>
              </a:rPr>
              <a:t>sa</a:t>
            </a:r>
            <a:r>
              <a:rPr lang="en-US" altLang="zh-CN" dirty="0"/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]</a:t>
            </a:r>
            <a:r>
              <a:rPr lang="zh-CN" altLang="en-US" dirty="0"/>
              <a:t>与三对角矩阵中的元素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 smtClean="0"/>
              <a:t>存在一一对应的关系：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 smtClean="0"/>
              <a:t>之前有 </a:t>
            </a:r>
            <a:r>
              <a:rPr lang="en-US" altLang="zh-CN" dirty="0" smtClean="0"/>
              <a:t>i-1 </a:t>
            </a:r>
            <a:r>
              <a:rPr lang="zh-CN" altLang="en-US" dirty="0" smtClean="0"/>
              <a:t>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共有</a:t>
            </a:r>
            <a:r>
              <a:rPr lang="en-US" altLang="zh-CN" dirty="0" smtClean="0"/>
              <a:t>3×(i-1</a:t>
            </a:r>
            <a:r>
              <a:rPr lang="en-US" altLang="zh-CN" dirty="0"/>
              <a:t>)</a:t>
            </a:r>
            <a:r>
              <a:rPr lang="en-US" altLang="zh-CN" dirty="0" smtClean="0"/>
              <a:t>-1 </a:t>
            </a:r>
            <a:r>
              <a:rPr lang="zh-CN" altLang="en-US" dirty="0" smtClean="0"/>
              <a:t>个</a:t>
            </a:r>
            <a:r>
              <a:rPr lang="zh-CN" altLang="en-US" dirty="0"/>
              <a:t>非</a:t>
            </a:r>
            <a:r>
              <a:rPr lang="zh-CN" altLang="en-US" dirty="0" smtClean="0"/>
              <a:t>零元素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</a:t>
            </a:r>
            <a:r>
              <a:rPr lang="zh-CN" altLang="en-US" dirty="0"/>
              <a:t>，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j-i+1 </a:t>
            </a:r>
            <a:r>
              <a:rPr lang="zh-CN" altLang="en-US" dirty="0" smtClean="0"/>
              <a:t>个</a:t>
            </a:r>
            <a:r>
              <a:rPr lang="zh-CN" altLang="en-US" dirty="0"/>
              <a:t>非零元素</a:t>
            </a:r>
            <a:r>
              <a:rPr lang="zh-CN" altLang="en-US" dirty="0" smtClean="0"/>
              <a:t>，这样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非</a:t>
            </a:r>
            <a:r>
              <a:rPr lang="zh-CN" altLang="en-US" dirty="0"/>
              <a:t>零元素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的地址为：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</a:t>
            </a:r>
            <a:r>
              <a:rPr lang="en-US" altLang="zh-CN" sz="2400" dirty="0" smtClean="0"/>
              <a:t>LOC[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LOC[a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altLang="zh-CN" sz="2400" dirty="0" smtClean="0"/>
              <a:t>+ [(3×(</a:t>
            </a:r>
            <a:r>
              <a:rPr lang="en-US" altLang="zh-CN" sz="2400" dirty="0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/>
              <a:t>-1) -1) + (</a:t>
            </a:r>
            <a:r>
              <a:rPr lang="en-US" altLang="zh-CN" sz="2400" dirty="0" smtClean="0">
                <a:solidFill>
                  <a:srgbClr val="00B0F0"/>
                </a:solidFill>
              </a:rPr>
              <a:t>j</a:t>
            </a:r>
            <a:r>
              <a:rPr lang="en-US" altLang="zh-CN" sz="2400" dirty="0" smtClean="0"/>
              <a:t> -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/>
              <a:t> +1)]×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l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LOC[a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altLang="zh-CN" sz="2400" dirty="0" smtClean="0"/>
              <a:t>+ (2×</a:t>
            </a:r>
            <a:r>
              <a:rPr lang="en-US" altLang="zh-CN" sz="2400" dirty="0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00B0F0"/>
                </a:solidFill>
              </a:rPr>
              <a:t>j</a:t>
            </a:r>
            <a:r>
              <a:rPr lang="en-US" altLang="zh-CN" sz="2400" dirty="0" smtClean="0"/>
              <a:t> - 3) </a:t>
            </a:r>
            <a:r>
              <a:rPr lang="en-US" altLang="zh-CN" sz="2400" dirty="0"/>
              <a:t>×</a:t>
            </a:r>
            <a:r>
              <a:rPr lang="en-US" altLang="zh-CN" sz="2400" b="1" i="1" dirty="0">
                <a:solidFill>
                  <a:srgbClr val="C00000"/>
                </a:solidFill>
              </a:rPr>
              <a:t>l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2">
              <a:defRPr/>
            </a:pPr>
            <a:r>
              <a:rPr lang="en-US" altLang="zh-CN" dirty="0"/>
              <a:t>a</a:t>
            </a:r>
            <a:r>
              <a:rPr lang="en-US" altLang="zh-CN" baseline="-25000" dirty="0"/>
              <a:t>34</a:t>
            </a:r>
            <a:r>
              <a:rPr lang="zh-CN" altLang="en-US" dirty="0"/>
              <a:t>对应</a:t>
            </a:r>
            <a:r>
              <a:rPr lang="zh-CN" altLang="en-US" dirty="0" smtClean="0"/>
              <a:t>着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[7] </a:t>
            </a:r>
            <a:r>
              <a:rPr lang="en-US" altLang="zh-CN" dirty="0"/>
              <a:t>,  </a:t>
            </a:r>
            <a:r>
              <a:rPr lang="en-US" altLang="zh-CN" dirty="0" smtClean="0"/>
              <a:t>k = 2×i + j -3 = 2×3 + 4 - 3=7</a:t>
            </a:r>
          </a:p>
          <a:p>
            <a:pPr lvl="1">
              <a:defRPr/>
            </a:pPr>
            <a:r>
              <a:rPr lang="zh-CN" altLang="en-US" dirty="0"/>
              <a:t>称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sa</a:t>
            </a:r>
            <a:r>
              <a:rPr lang="en-US" altLang="zh-CN" dirty="0" smtClean="0"/>
              <a:t>[0…3</a:t>
            </a:r>
            <a:r>
              <a:rPr lang="en-US" altLang="zh-CN" dirty="0"/>
              <a:t>×</a:t>
            </a:r>
            <a:r>
              <a:rPr lang="en-US" altLang="zh-CN" dirty="0" smtClean="0"/>
              <a:t>n-2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阶</a:t>
            </a:r>
            <a:r>
              <a:rPr lang="zh-CN" altLang="en-US" b="1" dirty="0" smtClean="0">
                <a:solidFill>
                  <a:srgbClr val="00B0F0"/>
                </a:solidFill>
              </a:rPr>
              <a:t>三</a:t>
            </a:r>
            <a:r>
              <a:rPr lang="zh-CN" altLang="en-US" b="1" dirty="0" smtClean="0"/>
              <a:t>对角矩阵</a:t>
            </a:r>
            <a:r>
              <a:rPr lang="zh-CN" altLang="en-US" dirty="0" smtClean="0"/>
              <a:t>的</a:t>
            </a:r>
            <a:r>
              <a:rPr lang="zh-CN" altLang="en-US" dirty="0"/>
              <a:t>压缩存储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 </a:t>
            </a:r>
            <a:r>
              <a:rPr lang="zh-CN" altLang="en-US" dirty="0" smtClean="0"/>
              <a:t>稀疏矩阵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对称</a:t>
            </a:r>
            <a:r>
              <a:rPr lang="zh-CN" altLang="en-US" sz="2400" dirty="0" smtClean="0">
                <a:solidFill>
                  <a:schemeClr val="accent6"/>
                </a:solidFill>
              </a:rPr>
              <a:t>、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三角</a:t>
            </a:r>
            <a:r>
              <a:rPr lang="zh-CN" altLang="en-US" sz="2400" dirty="0" smtClean="0">
                <a:solidFill>
                  <a:schemeClr val="accent6"/>
                </a:solidFill>
              </a:rPr>
              <a:t>、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对角</a:t>
            </a:r>
            <a:r>
              <a:rPr lang="zh-CN" altLang="en-US" sz="2400" dirty="0" smtClean="0">
                <a:solidFill>
                  <a:schemeClr val="accent6"/>
                </a:solidFill>
              </a:rPr>
              <a:t>矩阵中</a:t>
            </a:r>
            <a:r>
              <a:rPr lang="zh-CN" altLang="en-US" sz="2400" dirty="0" smtClean="0"/>
              <a:t>，</a:t>
            </a:r>
            <a:r>
              <a:rPr lang="zh-CN" altLang="en-US" sz="2400" u="sng" dirty="0" smtClean="0"/>
              <a:t>非</a:t>
            </a:r>
            <a:r>
              <a:rPr lang="zh-CN" altLang="en-US" sz="2400" u="sng" dirty="0"/>
              <a:t>零元素的</a:t>
            </a:r>
            <a:r>
              <a:rPr lang="zh-CN" altLang="en-US" sz="2400" u="sng" dirty="0">
                <a:solidFill>
                  <a:srgbClr val="7030A0"/>
                </a:solidFill>
              </a:rPr>
              <a:t>分布都是有规律的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因此：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总能</a:t>
            </a:r>
            <a:r>
              <a:rPr lang="zh-CN" altLang="en-US" sz="2400" dirty="0"/>
              <a:t>找到一种方法将它们压缩存储到一个向量中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并且</a:t>
            </a:r>
            <a:r>
              <a:rPr lang="zh-CN" altLang="en-US" sz="2400" dirty="0"/>
              <a:t>一般都能找到矩阵中的元素与该向量的对应关系，通过这个关系，仍能对矩阵的元素进行随机存取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稀疏矩阵</a:t>
            </a:r>
            <a:r>
              <a:rPr lang="en-US" altLang="zh-CN" sz="2600" dirty="0"/>
              <a:t>(Sparse Matrix)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>
              <a:defRPr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稀疏矩阵，目前还没有一个确切的定义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设一</a:t>
            </a:r>
            <a:r>
              <a:rPr lang="zh-CN" altLang="en-US" sz="2400" dirty="0"/>
              <a:t>个</a:t>
            </a:r>
            <a:r>
              <a:rPr lang="en-US" altLang="zh-CN" sz="2400" dirty="0" err="1" smtClean="0"/>
              <a:t>n×m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矩阵</a:t>
            </a:r>
            <a:r>
              <a:rPr lang="en-US" altLang="zh-CN" sz="2400" b="1" dirty="0"/>
              <a:t>A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有</a:t>
            </a:r>
            <a:r>
              <a:rPr lang="en-US" altLang="zh-CN" sz="2400" dirty="0"/>
              <a:t>s</a:t>
            </a:r>
            <a:r>
              <a:rPr lang="zh-CN" altLang="en-US" sz="2400" dirty="0"/>
              <a:t>个非零元素，</a:t>
            </a:r>
            <a:r>
              <a:rPr lang="zh-CN" altLang="en-US" sz="2400" dirty="0" smtClean="0"/>
              <a:t>设 </a:t>
            </a:r>
            <a:r>
              <a:rPr lang="en-US" altLang="zh-CN" sz="2400" dirty="0"/>
              <a:t>δ=s/(</a:t>
            </a:r>
            <a:r>
              <a:rPr lang="en-US" altLang="zh-CN" sz="2400" dirty="0" err="1" smtClean="0"/>
              <a:t>n×m</a:t>
            </a:r>
            <a:r>
              <a:rPr lang="en-US" altLang="zh-CN" sz="2400" dirty="0"/>
              <a:t>)</a:t>
            </a:r>
            <a:r>
              <a:rPr lang="zh-CN" altLang="en-US" sz="2400" dirty="0"/>
              <a:t>，称</a:t>
            </a:r>
            <a:r>
              <a:rPr lang="en-US" altLang="zh-CN" sz="2400" dirty="0"/>
              <a:t>δ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00B0F0"/>
                </a:solidFill>
              </a:rPr>
              <a:t>稀疏因子</a:t>
            </a:r>
            <a:r>
              <a:rPr lang="zh-CN" altLang="en-US" sz="2400" dirty="0"/>
              <a:t>，如果某一矩阵的</a:t>
            </a:r>
            <a:r>
              <a:rPr lang="zh-CN" altLang="en-US" sz="2400" u="sng" dirty="0">
                <a:solidFill>
                  <a:schemeClr val="accent6"/>
                </a:solidFill>
              </a:rPr>
              <a:t>稀疏因子</a:t>
            </a:r>
            <a:r>
              <a:rPr lang="en-US" altLang="zh-CN" sz="2400" u="sng" dirty="0">
                <a:solidFill>
                  <a:schemeClr val="accent6"/>
                </a:solidFill>
              </a:rPr>
              <a:t>δ</a:t>
            </a:r>
            <a:r>
              <a:rPr lang="zh-CN" altLang="en-US" sz="2400" u="sng" dirty="0">
                <a:solidFill>
                  <a:schemeClr val="accent6"/>
                </a:solidFill>
              </a:rPr>
              <a:t>满足</a:t>
            </a:r>
            <a:r>
              <a:rPr lang="en-US" altLang="zh-CN" sz="2400" u="sng" dirty="0">
                <a:solidFill>
                  <a:schemeClr val="accent6"/>
                </a:solidFill>
              </a:rPr>
              <a:t>δ≦0.05</a:t>
            </a:r>
            <a:r>
              <a:rPr lang="zh-CN" altLang="en-US" sz="2400" u="sng" dirty="0">
                <a:solidFill>
                  <a:schemeClr val="accent6"/>
                </a:solidFill>
              </a:rPr>
              <a:t>时</a:t>
            </a:r>
            <a:r>
              <a:rPr lang="zh-CN" altLang="en-US" sz="2400" dirty="0"/>
              <a:t>称为</a:t>
            </a:r>
            <a:r>
              <a:rPr lang="zh-CN" altLang="en-US" sz="2400" b="1" dirty="0" smtClean="0"/>
              <a:t>稀疏矩阵</a:t>
            </a:r>
            <a:r>
              <a:rPr lang="zh-CN" altLang="en-US" sz="2400" dirty="0" smtClean="0"/>
              <a:t>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3.4a. </a:t>
            </a:r>
            <a:r>
              <a:rPr lang="zh-CN" altLang="en-US" dirty="0" smtClean="0"/>
              <a:t>稀疏矩阵的压缩存储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3751263" cy="3763963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对稀疏矩阵进行压缩存储时：</a:t>
            </a:r>
            <a:r>
              <a:rPr lang="zh-CN" altLang="en-US" sz="2400" dirty="0" smtClean="0">
                <a:solidFill>
                  <a:schemeClr val="accent6"/>
                </a:solidFill>
              </a:rPr>
              <a:t>只</a:t>
            </a:r>
            <a:r>
              <a:rPr lang="zh-CN" altLang="en-US" sz="2400" dirty="0">
                <a:solidFill>
                  <a:schemeClr val="accent6"/>
                </a:solidFill>
              </a:rPr>
              <a:t>存储非</a:t>
            </a:r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r>
              <a:rPr lang="zh-CN" altLang="en-US" sz="2400" dirty="0">
                <a:solidFill>
                  <a:schemeClr val="accent6"/>
                </a:solidFill>
              </a:rPr>
              <a:t>元素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200" dirty="0" smtClean="0"/>
              <a:t>必须</a:t>
            </a:r>
            <a:r>
              <a:rPr lang="zh-CN" altLang="en-US" sz="2200" dirty="0"/>
              <a:t>存储非</a:t>
            </a:r>
            <a:r>
              <a:rPr lang="en-US" altLang="zh-CN" sz="2200" dirty="0"/>
              <a:t>0</a:t>
            </a:r>
            <a:r>
              <a:rPr lang="zh-CN" altLang="en-US" sz="2200" dirty="0"/>
              <a:t>元素的</a:t>
            </a:r>
            <a:r>
              <a:rPr lang="zh-CN" altLang="en-US" sz="2200" b="1" dirty="0"/>
              <a:t>行下标值</a:t>
            </a:r>
            <a:r>
              <a:rPr lang="zh-CN" altLang="en-US" sz="2200" dirty="0"/>
              <a:t>、</a:t>
            </a:r>
            <a:r>
              <a:rPr lang="zh-CN" altLang="en-US" sz="2200" b="1" dirty="0"/>
              <a:t>列下标值</a:t>
            </a:r>
            <a:r>
              <a:rPr lang="zh-CN" altLang="en-US" sz="2200" dirty="0"/>
              <a:t>、</a:t>
            </a:r>
            <a:r>
              <a:rPr lang="zh-CN" altLang="en-US" sz="2200" b="1" dirty="0"/>
              <a:t>元素值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defRPr/>
            </a:pPr>
            <a:r>
              <a:rPr lang="zh-CN" altLang="en-US" sz="2200" dirty="0" smtClean="0"/>
              <a:t>因此</a:t>
            </a:r>
            <a:r>
              <a:rPr lang="zh-CN" altLang="en-US" sz="2200" dirty="0"/>
              <a:t>，一个三元组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 j, </a:t>
            </a:r>
            <a:r>
              <a:rPr lang="en-US" altLang="zh-CN" sz="2200" dirty="0" err="1"/>
              <a:t>a</a:t>
            </a:r>
            <a:r>
              <a:rPr lang="en-US" altLang="zh-CN" sz="2200" baseline="-25000" dirty="0" err="1"/>
              <a:t>ij</a:t>
            </a:r>
            <a:r>
              <a:rPr lang="en-US" altLang="zh-CN" sz="2200" dirty="0"/>
              <a:t>)</a:t>
            </a:r>
            <a:r>
              <a:rPr lang="zh-CN" altLang="en-US" sz="2200" dirty="0"/>
              <a:t>唯一确定稀疏矩阵的一个非零元素</a:t>
            </a:r>
            <a:r>
              <a:rPr lang="zh-CN" altLang="en-US" sz="2200" dirty="0" smtClean="0"/>
              <a:t>。</a:t>
            </a:r>
            <a:endParaRPr lang="zh-CN" altLang="en-US" sz="2400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4356100" y="1171575"/>
            <a:ext cx="4319588" cy="3552825"/>
            <a:chOff x="2018" y="2069"/>
            <a:chExt cx="2832" cy="2311"/>
          </a:xfrm>
        </p:grpSpPr>
        <p:grpSp>
          <p:nvGrpSpPr>
            <p:cNvPr id="34822" name="Group 5"/>
            <p:cNvGrpSpPr>
              <a:grpSpLocks/>
            </p:cNvGrpSpPr>
            <p:nvPr/>
          </p:nvGrpSpPr>
          <p:grpSpPr bwMode="auto">
            <a:xfrm>
              <a:off x="2018" y="2069"/>
              <a:ext cx="2832" cy="1920"/>
              <a:chOff x="336" y="2496"/>
              <a:chExt cx="2832" cy="1920"/>
            </a:xfrm>
          </p:grpSpPr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763" y="2496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12  9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0  0  0  0  0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769" y="2755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0  0   0  0  0  0  0  0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769" y="3064"/>
                <a:ext cx="233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-3 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0   0  0  0  0  0 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769" y="3373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24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 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769" y="3661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18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0   0  0  0  0  0</a:t>
                </a:r>
              </a:p>
            </p:txBody>
          </p:sp>
          <p:sp>
            <p:nvSpPr>
              <p:cNvPr id="34829" name="Rectangle 11"/>
              <p:cNvSpPr>
                <a:spLocks noChangeArrowheads="1"/>
              </p:cNvSpPr>
              <p:nvPr/>
            </p:nvSpPr>
            <p:spPr bwMode="auto">
              <a:xfrm>
                <a:off x="769" y="3949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0  0  0   0  0  0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-7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</a:t>
                </a:r>
              </a:p>
            </p:txBody>
          </p:sp>
          <p:sp>
            <p:nvSpPr>
              <p:cNvPr id="34830" name="AutoShape 12"/>
              <p:cNvSpPr>
                <a:spLocks/>
              </p:cNvSpPr>
              <p:nvPr/>
            </p:nvSpPr>
            <p:spPr bwMode="auto">
              <a:xfrm>
                <a:off x="720" y="2512"/>
                <a:ext cx="68" cy="1904"/>
              </a:xfrm>
              <a:prstGeom prst="leftBracket">
                <a:avLst>
                  <a:gd name="adj" fmla="val 233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1" name="AutoShape 13"/>
              <p:cNvSpPr>
                <a:spLocks/>
              </p:cNvSpPr>
              <p:nvPr/>
            </p:nvSpPr>
            <p:spPr bwMode="auto">
              <a:xfrm>
                <a:off x="3100" y="2496"/>
                <a:ext cx="68" cy="1904"/>
              </a:xfrm>
              <a:prstGeom prst="rightBracket">
                <a:avLst>
                  <a:gd name="adj" fmla="val 233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2" name="Rectangle 14"/>
              <p:cNvSpPr>
                <a:spLocks noChangeArrowheads="1"/>
              </p:cNvSpPr>
              <p:nvPr/>
            </p:nvSpPr>
            <p:spPr bwMode="auto">
              <a:xfrm>
                <a:off x="336" y="3399"/>
                <a:ext cx="38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A=</a:t>
                </a:r>
              </a:p>
            </p:txBody>
          </p:sp>
          <p:sp>
            <p:nvSpPr>
              <p:cNvPr id="34833" name="Rectangle 15"/>
              <p:cNvSpPr>
                <a:spLocks noChangeArrowheads="1"/>
              </p:cNvSpPr>
              <p:nvPr/>
            </p:nvSpPr>
            <p:spPr bwMode="auto">
              <a:xfrm>
                <a:off x="768" y="4189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-6  </a:t>
                </a:r>
                <a:r>
                  <a:rPr kumimoji="1" lang="en-US" altLang="zh-CN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0  0  0  0</a:t>
                </a:r>
              </a:p>
            </p:txBody>
          </p:sp>
        </p:grpSp>
        <p:sp>
          <p:nvSpPr>
            <p:cNvPr id="34823" name="Rectangle 16"/>
            <p:cNvSpPr>
              <a:spLocks noChangeArrowheads="1"/>
            </p:cNvSpPr>
            <p:nvPr/>
          </p:nvSpPr>
          <p:spPr bwMode="auto">
            <a:xfrm>
              <a:off x="2742" y="4140"/>
              <a:ext cx="16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稀疏</a:t>
              </a:r>
              <a:r>
                <a:rPr kumimoji="1"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kumimoji="1"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示例</a:t>
              </a: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 bwMode="gray">
          <a:xfrm>
            <a:off x="539750" y="4914900"/>
            <a:ext cx="7821613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图示</a:t>
            </a:r>
            <a:r>
              <a:rPr lang="zh-CN" altLang="en-US" sz="2400" kern="0" dirty="0" smtClean="0"/>
              <a:t>稀疏矩阵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的</a:t>
            </a:r>
            <a:r>
              <a:rPr lang="zh-CN" altLang="en-US" sz="2400" b="1" kern="0" dirty="0"/>
              <a:t>三元组线性表</a:t>
            </a:r>
            <a:r>
              <a:rPr lang="zh-CN" altLang="en-US" sz="2400" kern="0" dirty="0"/>
              <a:t>为：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kern="0" dirty="0"/>
              <a:t>( (1,2,12), (1,3,9), (3,1,-3), (3,8,4), (4,3,24), (5,2,18), (6,7,-7), (7,4,-6)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088" y="2565400"/>
            <a:ext cx="7561262" cy="3527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3.4a</a:t>
            </a:r>
            <a:r>
              <a:rPr lang="en-US" altLang="zh-CN" dirty="0" smtClean="0"/>
              <a:t>. </a:t>
            </a:r>
            <a:r>
              <a:rPr lang="zh-CN" altLang="en-US" dirty="0" smtClean="0"/>
              <a:t>稀疏矩阵的压缩存储</a:t>
            </a:r>
            <a:r>
              <a:rPr lang="en-US" altLang="zh-CN" dirty="0" smtClean="0"/>
              <a:t>: </a:t>
            </a:r>
            <a:r>
              <a:rPr lang="zh-CN" altLang="en-US" sz="1800" dirty="0" smtClean="0"/>
              <a:t>三元组顺序表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若以行序为主序，稀疏矩阵中所有非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元素的三元组，就可以得构成该稀疏矩阵的一个</a:t>
            </a:r>
            <a:r>
              <a:rPr lang="zh-CN" altLang="en-US" sz="2400" b="1" dirty="0"/>
              <a:t>三元组顺序表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/>
              <a:t>三元组</a:t>
            </a:r>
            <a:r>
              <a:rPr lang="zh-CN" altLang="en-US" sz="2400" b="1" dirty="0">
                <a:solidFill>
                  <a:srgbClr val="7030A0"/>
                </a:solidFill>
              </a:rPr>
              <a:t>结点</a:t>
            </a:r>
            <a:r>
              <a:rPr lang="zh-CN" altLang="en-US" sz="2400" b="1" dirty="0" smtClean="0"/>
              <a:t>定义</a:t>
            </a:r>
            <a:endParaRPr lang="en-US" altLang="zh-CN" sz="2400" b="1" dirty="0" smtClean="0"/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#define MAX_SIZE 101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 err="1"/>
              <a:t>typedef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elemtype</a:t>
            </a:r>
            <a:r>
              <a:rPr lang="en-US" altLang="zh-CN" sz="2200" dirty="0"/>
              <a:t>;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 err="1"/>
              <a:t>typedef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{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 row;  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行下标*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col;      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列下标*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elemtype</a:t>
            </a:r>
            <a:r>
              <a:rPr lang="en-US" altLang="zh-CN" sz="2200" dirty="0"/>
              <a:t> value;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元素值*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} </a:t>
            </a:r>
            <a:r>
              <a:rPr lang="en-US" altLang="zh-CN" sz="2200" b="1" i="1" dirty="0">
                <a:solidFill>
                  <a:srgbClr val="0070C0"/>
                </a:solidFill>
              </a:rPr>
              <a:t>Triple</a:t>
            </a:r>
            <a:r>
              <a:rPr lang="en-US" altLang="zh-CN" sz="2200" dirty="0"/>
              <a:t>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088" y="1628775"/>
            <a:ext cx="7561262" cy="4392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541840" cy="487362"/>
          </a:xfrm>
        </p:spPr>
        <p:txBody>
          <a:bodyPr/>
          <a:lstStyle/>
          <a:p>
            <a:r>
              <a:rPr lang="en-US" altLang="zh-CN" dirty="0"/>
              <a:t>3.4a</a:t>
            </a:r>
            <a:r>
              <a:rPr lang="en-US" altLang="zh-CN" dirty="0" smtClean="0"/>
              <a:t>. </a:t>
            </a:r>
            <a:r>
              <a:rPr lang="zh-CN" altLang="en-US" dirty="0" smtClean="0"/>
              <a:t>稀疏矩阵的压缩存储</a:t>
            </a:r>
            <a:r>
              <a:rPr lang="en-US" altLang="zh-CN" dirty="0" smtClean="0"/>
              <a:t>: </a:t>
            </a:r>
            <a:r>
              <a:rPr lang="zh-CN" altLang="en-US" sz="1800" dirty="0" smtClean="0"/>
              <a:t>三元组顺序表（续</a:t>
            </a:r>
            <a:r>
              <a:rPr lang="en-US" altLang="zh-CN" sz="1800" dirty="0" smtClean="0"/>
              <a:t>1/2</a:t>
            </a:r>
            <a:r>
              <a:rPr lang="zh-CN" altLang="en-US" sz="1800" dirty="0" smtClean="0"/>
              <a:t>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三元组</a:t>
            </a:r>
            <a:r>
              <a:rPr lang="zh-CN" altLang="en-US" b="1" dirty="0" smtClean="0">
                <a:solidFill>
                  <a:srgbClr val="7030A0"/>
                </a:solidFill>
              </a:rPr>
              <a:t>顺序表</a:t>
            </a: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rn</a:t>
            </a:r>
            <a:r>
              <a:rPr lang="en-US" altLang="zh-CN" sz="2400" dirty="0"/>
              <a:t>;  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行数*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;  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列数*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tn</a:t>
            </a:r>
            <a:r>
              <a:rPr lang="en-US" altLang="zh-CN" sz="2400" dirty="0"/>
              <a:t>;  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元素个数*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b="1" i="1" dirty="0">
                <a:solidFill>
                  <a:srgbClr val="0070C0"/>
                </a:solidFill>
              </a:rPr>
              <a:t>Triple</a:t>
            </a:r>
            <a:r>
              <a:rPr lang="en-US" altLang="zh-CN" sz="2400" dirty="0"/>
              <a:t>  data[MAX_SIZE</a:t>
            </a:r>
            <a:r>
              <a:rPr lang="en-US" altLang="zh-CN" sz="2400" dirty="0" smtClean="0"/>
              <a:t>];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三元组结点数组*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 </a:t>
            </a:r>
            <a:r>
              <a:rPr lang="en-US" altLang="zh-CN" sz="2400" b="1" dirty="0" err="1">
                <a:solidFill>
                  <a:srgbClr val="7030A0"/>
                </a:solidFill>
              </a:rPr>
              <a:t>TMatrix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613848" cy="487362"/>
          </a:xfrm>
        </p:spPr>
        <p:txBody>
          <a:bodyPr/>
          <a:lstStyle/>
          <a:p>
            <a:r>
              <a:rPr lang="en-US" altLang="zh-CN" dirty="0"/>
              <a:t>3.4a</a:t>
            </a:r>
            <a:r>
              <a:rPr lang="en-US" altLang="zh-CN" dirty="0" smtClean="0"/>
              <a:t>. </a:t>
            </a:r>
            <a:r>
              <a:rPr lang="zh-CN" altLang="en-US" dirty="0" smtClean="0"/>
              <a:t>稀疏矩阵的压缩存储</a:t>
            </a:r>
            <a:r>
              <a:rPr lang="en-US" altLang="zh-CN" dirty="0" smtClean="0"/>
              <a:t>: </a:t>
            </a:r>
            <a:r>
              <a:rPr lang="zh-CN" altLang="en-US" sz="1800" dirty="0" smtClean="0"/>
              <a:t>三元组顺序表（续</a:t>
            </a:r>
            <a:r>
              <a:rPr lang="en-US" altLang="zh-CN" sz="1800" dirty="0" smtClean="0"/>
              <a:t>2/2</a:t>
            </a:r>
            <a:r>
              <a:rPr lang="zh-CN" altLang="en-US" sz="1800" dirty="0" smtClean="0"/>
              <a:t>）</a:t>
            </a:r>
            <a:endParaRPr lang="zh-CN" altLang="en-US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/>
              <a:t>稀疏矩阵</a:t>
            </a:r>
            <a:r>
              <a:rPr lang="zh-CN" altLang="en-US" sz="2400" smtClean="0"/>
              <a:t>及其相应的</a:t>
            </a:r>
            <a:r>
              <a:rPr lang="zh-CN" altLang="en-US" sz="2400" b="1" smtClean="0"/>
              <a:t>转置矩阵</a:t>
            </a:r>
            <a:r>
              <a:rPr lang="zh-CN" altLang="en-US" sz="2400" smtClean="0"/>
              <a:t>所对应的三元组顺序表</a:t>
            </a:r>
            <a:r>
              <a:rPr lang="en-US" altLang="zh-CN" sz="2400" smtClean="0"/>
              <a:t>:</a:t>
            </a:r>
            <a:endParaRPr lang="en-US" altLang="zh-CN" sz="2400" b="1" smtClean="0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3140075" y="1638300"/>
            <a:ext cx="5969000" cy="5013726"/>
            <a:chOff x="476" y="192"/>
            <a:chExt cx="4166" cy="3395"/>
          </a:xfrm>
        </p:grpSpPr>
        <p:grpSp>
          <p:nvGrpSpPr>
            <p:cNvPr id="37906" name="Group 4"/>
            <p:cNvGrpSpPr>
              <a:grpSpLocks/>
            </p:cNvGrpSpPr>
            <p:nvPr/>
          </p:nvGrpSpPr>
          <p:grpSpPr bwMode="auto">
            <a:xfrm>
              <a:off x="476" y="192"/>
              <a:ext cx="1851" cy="3395"/>
              <a:chOff x="2245" y="192"/>
              <a:chExt cx="1851" cy="3395"/>
            </a:xfrm>
          </p:grpSpPr>
          <p:grpSp>
            <p:nvGrpSpPr>
              <p:cNvPr id="37963" name="Group 5"/>
              <p:cNvGrpSpPr>
                <a:grpSpLocks/>
              </p:cNvGrpSpPr>
              <p:nvPr/>
            </p:nvGrpSpPr>
            <p:grpSpPr bwMode="auto">
              <a:xfrm>
                <a:off x="2608" y="192"/>
                <a:ext cx="1425" cy="3129"/>
                <a:chOff x="2688" y="192"/>
                <a:chExt cx="1425" cy="3129"/>
              </a:xfrm>
            </p:grpSpPr>
            <p:grpSp>
              <p:nvGrpSpPr>
                <p:cNvPr id="37965" name="Group 6"/>
                <p:cNvGrpSpPr>
                  <a:grpSpLocks/>
                </p:cNvGrpSpPr>
                <p:nvPr/>
              </p:nvGrpSpPr>
              <p:grpSpPr bwMode="auto">
                <a:xfrm>
                  <a:off x="2688" y="264"/>
                  <a:ext cx="317" cy="675"/>
                  <a:chOff x="3120" y="864"/>
                  <a:chExt cx="317" cy="675"/>
                </a:xfrm>
              </p:grpSpPr>
              <p:sp>
                <p:nvSpPr>
                  <p:cNvPr id="3801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1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</a:t>
                    </a:r>
                  </a:p>
                </p:txBody>
              </p:sp>
              <p:sp>
                <p:nvSpPr>
                  <p:cNvPr id="3801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312"/>
                    <a:ext cx="31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</a:t>
                    </a:r>
                  </a:p>
                </p:txBody>
              </p:sp>
              <p:sp>
                <p:nvSpPr>
                  <p:cNvPr id="3801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086"/>
                    <a:ext cx="31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</a:t>
                    </a:r>
                  </a:p>
                </p:txBody>
              </p:sp>
            </p:grpSp>
            <p:sp>
              <p:nvSpPr>
                <p:cNvPr id="37966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0" y="192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rn</a:t>
                  </a:r>
                  <a:r>
                    <a:rPr kumimoji="1"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行数</a:t>
                  </a:r>
                </a:p>
              </p:txBody>
            </p:sp>
            <p:sp>
              <p:nvSpPr>
                <p:cNvPr id="37967" name="Rectangle 11"/>
                <p:cNvSpPr>
                  <a:spLocks noChangeArrowheads="1"/>
                </p:cNvSpPr>
                <p:nvPr/>
              </p:nvSpPr>
              <p:spPr bwMode="auto">
                <a:xfrm>
                  <a:off x="3062" y="447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cn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列数</a:t>
                  </a:r>
                </a:p>
              </p:txBody>
            </p:sp>
            <p:sp>
              <p:nvSpPr>
                <p:cNvPr id="37968" name="Rectangle 12"/>
                <p:cNvSpPr>
                  <a:spLocks noChangeArrowheads="1"/>
                </p:cNvSpPr>
                <p:nvPr/>
              </p:nvSpPr>
              <p:spPr bwMode="auto">
                <a:xfrm>
                  <a:off x="3070" y="700"/>
                  <a:ext cx="1043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tn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元素个数</a:t>
                  </a:r>
                </a:p>
              </p:txBody>
            </p:sp>
            <p:grpSp>
              <p:nvGrpSpPr>
                <p:cNvPr id="37969" name="Group 13"/>
                <p:cNvGrpSpPr>
                  <a:grpSpLocks/>
                </p:cNvGrpSpPr>
                <p:nvPr/>
              </p:nvGrpSpPr>
              <p:grpSpPr bwMode="auto">
                <a:xfrm>
                  <a:off x="2695" y="2971"/>
                  <a:ext cx="278" cy="350"/>
                  <a:chOff x="3072" y="3503"/>
                  <a:chExt cx="278" cy="350"/>
                </a:xfrm>
              </p:grpSpPr>
              <p:sp>
                <p:nvSpPr>
                  <p:cNvPr id="3801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626"/>
                    <a:ext cx="278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row</a:t>
                    </a:r>
                  </a:p>
                </p:txBody>
              </p:sp>
              <p:sp>
                <p:nvSpPr>
                  <p:cNvPr id="38014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9" y="3503"/>
                    <a:ext cx="0" cy="1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70" name="Group 16"/>
                <p:cNvGrpSpPr>
                  <a:grpSpLocks/>
                </p:cNvGrpSpPr>
                <p:nvPr/>
              </p:nvGrpSpPr>
              <p:grpSpPr bwMode="auto">
                <a:xfrm>
                  <a:off x="3043" y="2971"/>
                  <a:ext cx="278" cy="338"/>
                  <a:chOff x="3072" y="3515"/>
                  <a:chExt cx="278" cy="338"/>
                </a:xfrm>
              </p:grpSpPr>
              <p:sp>
                <p:nvSpPr>
                  <p:cNvPr id="3801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626"/>
                    <a:ext cx="278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col</a:t>
                    </a:r>
                  </a:p>
                </p:txBody>
              </p:sp>
              <p:sp>
                <p:nvSpPr>
                  <p:cNvPr id="38012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7" y="3515"/>
                    <a:ext cx="0" cy="1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71" name="Group 19"/>
                <p:cNvGrpSpPr>
                  <a:grpSpLocks/>
                </p:cNvGrpSpPr>
                <p:nvPr/>
              </p:nvGrpSpPr>
              <p:grpSpPr bwMode="auto">
                <a:xfrm>
                  <a:off x="3460" y="2971"/>
                  <a:ext cx="227" cy="329"/>
                  <a:chOff x="3072" y="3524"/>
                  <a:chExt cx="227" cy="329"/>
                </a:xfrm>
              </p:grpSpPr>
              <p:sp>
                <p:nvSpPr>
                  <p:cNvPr id="3800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626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value</a:t>
                    </a:r>
                  </a:p>
                </p:txBody>
              </p:sp>
              <p:sp>
                <p:nvSpPr>
                  <p:cNvPr id="38010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87" y="3524"/>
                    <a:ext cx="0" cy="1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72" name="Group 22"/>
                <p:cNvGrpSpPr>
                  <a:grpSpLocks/>
                </p:cNvGrpSpPr>
                <p:nvPr/>
              </p:nvGrpSpPr>
              <p:grpSpPr bwMode="auto">
                <a:xfrm>
                  <a:off x="2688" y="936"/>
                  <a:ext cx="952" cy="2037"/>
                  <a:chOff x="2688" y="936"/>
                  <a:chExt cx="952" cy="2037"/>
                </a:xfrm>
              </p:grpSpPr>
              <p:grpSp>
                <p:nvGrpSpPr>
                  <p:cNvPr id="3797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688" y="936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800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1    2    12</a:t>
                      </a:r>
                    </a:p>
                  </p:txBody>
                </p:sp>
                <p:sp>
                  <p:nvSpPr>
                    <p:cNvPr id="3800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74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688" y="1158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8003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1    3     9</a:t>
                      </a:r>
                    </a:p>
                  </p:txBody>
                </p:sp>
                <p:sp>
                  <p:nvSpPr>
                    <p:cNvPr id="3800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5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7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688" y="1381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8000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1    -3</a:t>
                      </a:r>
                    </a:p>
                  </p:txBody>
                </p:sp>
                <p:sp>
                  <p:nvSpPr>
                    <p:cNvPr id="3800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2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7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688" y="1604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97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3    8     4</a:t>
                      </a:r>
                    </a:p>
                  </p:txBody>
                </p:sp>
                <p:sp>
                  <p:nvSpPr>
                    <p:cNvPr id="3799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9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7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688" y="1827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94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4    3    24</a:t>
                      </a:r>
                    </a:p>
                  </p:txBody>
                </p:sp>
                <p:sp>
                  <p:nvSpPr>
                    <p:cNvPr id="37995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96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78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688" y="2286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91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5    2   18</a:t>
                      </a:r>
                    </a:p>
                  </p:txBody>
                </p:sp>
                <p:sp>
                  <p:nvSpPr>
                    <p:cNvPr id="37992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93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79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2688" y="2509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88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   7    -7</a:t>
                      </a:r>
                    </a:p>
                  </p:txBody>
                </p:sp>
                <p:sp>
                  <p:nvSpPr>
                    <p:cNvPr id="37989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90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80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688" y="2741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85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4    -6</a:t>
                      </a:r>
                    </a:p>
                  </p:txBody>
                </p:sp>
                <p:sp>
                  <p:nvSpPr>
                    <p:cNvPr id="37986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87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81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688" y="2055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82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4    6     2</a:t>
                      </a:r>
                    </a:p>
                  </p:txBody>
                </p:sp>
                <p:sp>
                  <p:nvSpPr>
                    <p:cNvPr id="3798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8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7964" name="Rectangle 59"/>
              <p:cNvSpPr>
                <a:spLocks noChangeArrowheads="1"/>
              </p:cNvSpPr>
              <p:nvPr/>
            </p:nvSpPr>
            <p:spPr bwMode="auto">
              <a:xfrm>
                <a:off x="2245" y="3347"/>
                <a:ext cx="185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18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原</a:t>
                </a:r>
                <a:r>
                  <a:rPr kumimoji="1" lang="zh-CN" altLang="en-US" sz="18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矩阵的三元组表</a:t>
                </a:r>
              </a:p>
            </p:txBody>
          </p:sp>
        </p:grpSp>
        <p:grpSp>
          <p:nvGrpSpPr>
            <p:cNvPr id="37907" name="Group 60"/>
            <p:cNvGrpSpPr>
              <a:grpSpLocks/>
            </p:cNvGrpSpPr>
            <p:nvPr/>
          </p:nvGrpSpPr>
          <p:grpSpPr bwMode="auto">
            <a:xfrm>
              <a:off x="2699" y="192"/>
              <a:ext cx="1943" cy="3395"/>
              <a:chOff x="3936" y="192"/>
              <a:chExt cx="1943" cy="3395"/>
            </a:xfrm>
          </p:grpSpPr>
          <p:grpSp>
            <p:nvGrpSpPr>
              <p:cNvPr id="37908" name="Group 61"/>
              <p:cNvGrpSpPr>
                <a:grpSpLocks/>
              </p:cNvGrpSpPr>
              <p:nvPr/>
            </p:nvGrpSpPr>
            <p:grpSpPr bwMode="auto">
              <a:xfrm>
                <a:off x="4295" y="192"/>
                <a:ext cx="1405" cy="3107"/>
                <a:chOff x="4272" y="192"/>
                <a:chExt cx="1405" cy="3107"/>
              </a:xfrm>
            </p:grpSpPr>
            <p:grpSp>
              <p:nvGrpSpPr>
                <p:cNvPr id="37910" name="Group 62"/>
                <p:cNvGrpSpPr>
                  <a:grpSpLocks/>
                </p:cNvGrpSpPr>
                <p:nvPr/>
              </p:nvGrpSpPr>
              <p:grpSpPr bwMode="auto">
                <a:xfrm>
                  <a:off x="4272" y="255"/>
                  <a:ext cx="317" cy="675"/>
                  <a:chOff x="3120" y="864"/>
                  <a:chExt cx="317" cy="675"/>
                </a:xfrm>
              </p:grpSpPr>
              <p:sp>
                <p:nvSpPr>
                  <p:cNvPr id="37960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1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37961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312"/>
                    <a:ext cx="31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</a:t>
                    </a:r>
                  </a:p>
                </p:txBody>
              </p:sp>
              <p:sp>
                <p:nvSpPr>
                  <p:cNvPr id="3796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086"/>
                    <a:ext cx="31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</a:t>
                    </a:r>
                  </a:p>
                </p:txBody>
              </p:sp>
            </p:grpSp>
            <p:sp>
              <p:nvSpPr>
                <p:cNvPr id="37911" name="Rectangle 66"/>
                <p:cNvSpPr>
                  <a:spLocks noChangeArrowheads="1"/>
                </p:cNvSpPr>
                <p:nvPr/>
              </p:nvSpPr>
              <p:spPr bwMode="auto">
                <a:xfrm>
                  <a:off x="4634" y="192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rn</a:t>
                  </a:r>
                  <a:r>
                    <a:rPr kumimoji="1"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行数</a:t>
                  </a:r>
                </a:p>
              </p:txBody>
            </p:sp>
            <p:sp>
              <p:nvSpPr>
                <p:cNvPr id="37912" name="Rectangle 67"/>
                <p:cNvSpPr>
                  <a:spLocks noChangeArrowheads="1"/>
                </p:cNvSpPr>
                <p:nvPr/>
              </p:nvSpPr>
              <p:spPr bwMode="auto">
                <a:xfrm>
                  <a:off x="4626" y="447"/>
                  <a:ext cx="68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cn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列数</a:t>
                  </a:r>
                </a:p>
              </p:txBody>
            </p:sp>
            <p:sp>
              <p:nvSpPr>
                <p:cNvPr id="37913" name="Rectangle 68"/>
                <p:cNvSpPr>
                  <a:spLocks noChangeArrowheads="1"/>
                </p:cNvSpPr>
                <p:nvPr/>
              </p:nvSpPr>
              <p:spPr bwMode="auto">
                <a:xfrm>
                  <a:off x="4634" y="700"/>
                  <a:ext cx="1043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tn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元素个数</a:t>
                  </a:r>
                </a:p>
              </p:txBody>
            </p:sp>
            <p:grpSp>
              <p:nvGrpSpPr>
                <p:cNvPr id="37914" name="Group 69"/>
                <p:cNvGrpSpPr>
                  <a:grpSpLocks/>
                </p:cNvGrpSpPr>
                <p:nvPr/>
              </p:nvGrpSpPr>
              <p:grpSpPr bwMode="auto">
                <a:xfrm>
                  <a:off x="4330" y="2943"/>
                  <a:ext cx="227" cy="356"/>
                  <a:chOff x="3114" y="3497"/>
                  <a:chExt cx="227" cy="356"/>
                </a:xfrm>
              </p:grpSpPr>
              <p:sp>
                <p:nvSpPr>
                  <p:cNvPr id="3795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114" y="3626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row</a:t>
                    </a:r>
                  </a:p>
                </p:txBody>
              </p:sp>
              <p:sp>
                <p:nvSpPr>
                  <p:cNvPr id="37959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9" y="3497"/>
                    <a:ext cx="0" cy="1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15" name="Group 72"/>
                <p:cNvGrpSpPr>
                  <a:grpSpLocks/>
                </p:cNvGrpSpPr>
                <p:nvPr/>
              </p:nvGrpSpPr>
              <p:grpSpPr bwMode="auto">
                <a:xfrm>
                  <a:off x="4654" y="2943"/>
                  <a:ext cx="227" cy="344"/>
                  <a:chOff x="3072" y="3509"/>
                  <a:chExt cx="227" cy="344"/>
                </a:xfrm>
              </p:grpSpPr>
              <p:sp>
                <p:nvSpPr>
                  <p:cNvPr id="37956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626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col</a:t>
                    </a:r>
                  </a:p>
                </p:txBody>
              </p:sp>
              <p:sp>
                <p:nvSpPr>
                  <p:cNvPr id="37957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7" y="3509"/>
                    <a:ext cx="0" cy="1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16" name="Group 75"/>
                <p:cNvGrpSpPr>
                  <a:grpSpLocks/>
                </p:cNvGrpSpPr>
                <p:nvPr/>
              </p:nvGrpSpPr>
              <p:grpSpPr bwMode="auto">
                <a:xfrm>
                  <a:off x="5023" y="2943"/>
                  <a:ext cx="227" cy="335"/>
                  <a:chOff x="3051" y="3518"/>
                  <a:chExt cx="227" cy="335"/>
                </a:xfrm>
              </p:grpSpPr>
              <p:sp>
                <p:nvSpPr>
                  <p:cNvPr id="37954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051" y="3626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value</a:t>
                    </a:r>
                  </a:p>
                </p:txBody>
              </p:sp>
              <p:sp>
                <p:nvSpPr>
                  <p:cNvPr id="37955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8" y="3518"/>
                    <a:ext cx="0" cy="1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17" name="Group 78"/>
                <p:cNvGrpSpPr>
                  <a:grpSpLocks/>
                </p:cNvGrpSpPr>
                <p:nvPr/>
              </p:nvGrpSpPr>
              <p:grpSpPr bwMode="auto">
                <a:xfrm>
                  <a:off x="4272" y="927"/>
                  <a:ext cx="952" cy="2015"/>
                  <a:chOff x="4272" y="927"/>
                  <a:chExt cx="952" cy="2015"/>
                </a:xfrm>
              </p:grpSpPr>
              <p:grpSp>
                <p:nvGrpSpPr>
                  <p:cNvPr id="37918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4272" y="927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51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3    -3</a:t>
                      </a:r>
                    </a:p>
                  </p:txBody>
                </p:sp>
                <p:sp>
                  <p:nvSpPr>
                    <p:cNvPr id="37952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53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1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4272" y="1149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2    1    12</a:t>
                      </a:r>
                    </a:p>
                  </p:txBody>
                </p:sp>
                <p:sp>
                  <p:nvSpPr>
                    <p:cNvPr id="3794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5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20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4272" y="1372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45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2    5    18</a:t>
                      </a:r>
                    </a:p>
                  </p:txBody>
                </p:sp>
                <p:sp>
                  <p:nvSpPr>
                    <p:cNvPr id="37946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7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2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272" y="1595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42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3    1     9</a:t>
                      </a:r>
                    </a:p>
                  </p:txBody>
                </p:sp>
                <p:sp>
                  <p:nvSpPr>
                    <p:cNvPr id="37943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4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22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272" y="1818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39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3    4    24</a:t>
                      </a:r>
                    </a:p>
                  </p:txBody>
                </p:sp>
                <p:sp>
                  <p:nvSpPr>
                    <p:cNvPr id="37940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1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2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272" y="2041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36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7    -6</a:t>
                      </a:r>
                    </a:p>
                  </p:txBody>
                </p:sp>
                <p:sp>
                  <p:nvSpPr>
                    <p:cNvPr id="37937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38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24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272" y="2487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3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6    -7</a:t>
                      </a:r>
                    </a:p>
                  </p:txBody>
                </p:sp>
                <p:sp>
                  <p:nvSpPr>
                    <p:cNvPr id="37934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35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2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4272" y="2710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30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   </a:t>
                      </a:r>
                      <a:r>
                        <a:rPr kumimoji="1"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 </a:t>
                      </a:r>
                      <a:r>
                        <a:rPr kumimoji="1"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37931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32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26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272" y="2265"/>
                    <a:ext cx="952" cy="232"/>
                    <a:chOff x="3120" y="1545"/>
                    <a:chExt cx="952" cy="232"/>
                  </a:xfrm>
                </p:grpSpPr>
                <p:sp>
                  <p:nvSpPr>
                    <p:cNvPr id="37927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45"/>
                      <a:ext cx="95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6    4     2</a:t>
                      </a:r>
                    </a:p>
                  </p:txBody>
                </p:sp>
                <p:sp>
                  <p:nvSpPr>
                    <p:cNvPr id="37928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8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29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4" y="1550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7909" name="Rectangle 115"/>
              <p:cNvSpPr>
                <a:spLocks noChangeArrowheads="1"/>
              </p:cNvSpPr>
              <p:nvPr/>
            </p:nvSpPr>
            <p:spPr bwMode="auto">
              <a:xfrm>
                <a:off x="3936" y="3347"/>
                <a:ext cx="194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(b)</a:t>
                </a:r>
                <a:r>
                  <a:rPr kumimoji="1" lang="zh-CN" altLang="en-US" sz="1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转置矩阵的三元组表</a:t>
                </a:r>
              </a:p>
            </p:txBody>
          </p:sp>
        </p:grpSp>
      </p:grp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4925" y="2420938"/>
            <a:ext cx="3170238" cy="3168650"/>
            <a:chOff x="2018" y="2069"/>
            <a:chExt cx="2832" cy="2327"/>
          </a:xfrm>
        </p:grpSpPr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2018" y="2069"/>
              <a:ext cx="2832" cy="1920"/>
              <a:chOff x="336" y="2496"/>
              <a:chExt cx="2832" cy="1920"/>
            </a:xfrm>
          </p:grpSpPr>
          <p:sp>
            <p:nvSpPr>
              <p:cNvPr id="37896" name="Rectangle 6"/>
              <p:cNvSpPr>
                <a:spLocks noChangeArrowheads="1"/>
              </p:cNvSpPr>
              <p:nvPr/>
            </p:nvSpPr>
            <p:spPr bwMode="auto">
              <a:xfrm>
                <a:off x="763" y="2496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12  9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0  0  0  0  0</a:t>
                </a:r>
              </a:p>
            </p:txBody>
          </p:sp>
          <p:sp>
            <p:nvSpPr>
              <p:cNvPr id="37897" name="Rectangle 7"/>
              <p:cNvSpPr>
                <a:spLocks noChangeArrowheads="1"/>
              </p:cNvSpPr>
              <p:nvPr/>
            </p:nvSpPr>
            <p:spPr bwMode="auto">
              <a:xfrm>
                <a:off x="769" y="2755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0  0   0  0  0  0  0  0</a:t>
                </a:r>
              </a:p>
            </p:txBody>
          </p:sp>
          <p:sp>
            <p:nvSpPr>
              <p:cNvPr id="37898" name="Rectangle 8"/>
              <p:cNvSpPr>
                <a:spLocks noChangeArrowheads="1"/>
              </p:cNvSpPr>
              <p:nvPr/>
            </p:nvSpPr>
            <p:spPr bwMode="auto">
              <a:xfrm>
                <a:off x="769" y="3064"/>
                <a:ext cx="233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-3 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0   0  0  0  0  0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7899" name="Rectangle 9"/>
              <p:cNvSpPr>
                <a:spLocks noChangeArrowheads="1"/>
              </p:cNvSpPr>
              <p:nvPr/>
            </p:nvSpPr>
            <p:spPr bwMode="auto">
              <a:xfrm>
                <a:off x="769" y="3373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24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</a:t>
                </a:r>
              </a:p>
            </p:txBody>
          </p:sp>
          <p:sp>
            <p:nvSpPr>
              <p:cNvPr id="37900" name="Rectangle 10"/>
              <p:cNvSpPr>
                <a:spLocks noChangeArrowheads="1"/>
              </p:cNvSpPr>
              <p:nvPr/>
            </p:nvSpPr>
            <p:spPr bwMode="auto">
              <a:xfrm>
                <a:off x="769" y="3661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</a:t>
                </a:r>
                <a:r>
                  <a:rPr kumimoji="1" lang="en-US" altLang="zh-CN" sz="1600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18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0   0  0  0  0  0</a:t>
                </a:r>
              </a:p>
            </p:txBody>
          </p:sp>
          <p:sp>
            <p:nvSpPr>
              <p:cNvPr id="37901" name="Rectangle 11"/>
              <p:cNvSpPr>
                <a:spLocks noChangeArrowheads="1"/>
              </p:cNvSpPr>
              <p:nvPr/>
            </p:nvSpPr>
            <p:spPr bwMode="auto">
              <a:xfrm>
                <a:off x="769" y="3949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0  0  0   0  0  0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-7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</a:t>
                </a:r>
              </a:p>
            </p:txBody>
          </p:sp>
          <p:sp>
            <p:nvSpPr>
              <p:cNvPr id="37902" name="AutoShape 12"/>
              <p:cNvSpPr>
                <a:spLocks/>
              </p:cNvSpPr>
              <p:nvPr/>
            </p:nvSpPr>
            <p:spPr bwMode="auto">
              <a:xfrm>
                <a:off x="720" y="2512"/>
                <a:ext cx="68" cy="1904"/>
              </a:xfrm>
              <a:prstGeom prst="leftBracket">
                <a:avLst>
                  <a:gd name="adj" fmla="val 233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03" name="AutoShape 13"/>
              <p:cNvSpPr>
                <a:spLocks/>
              </p:cNvSpPr>
              <p:nvPr/>
            </p:nvSpPr>
            <p:spPr bwMode="auto">
              <a:xfrm>
                <a:off x="3100" y="2496"/>
                <a:ext cx="68" cy="1904"/>
              </a:xfrm>
              <a:prstGeom prst="rightBracket">
                <a:avLst>
                  <a:gd name="adj" fmla="val 233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04" name="Rectangle 14"/>
              <p:cNvSpPr>
                <a:spLocks noChangeArrowheads="1"/>
              </p:cNvSpPr>
              <p:nvPr/>
            </p:nvSpPr>
            <p:spPr bwMode="auto">
              <a:xfrm>
                <a:off x="336" y="3399"/>
                <a:ext cx="38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A=</a:t>
                </a:r>
              </a:p>
            </p:txBody>
          </p:sp>
          <p:sp>
            <p:nvSpPr>
              <p:cNvPr id="37905" name="Rectangle 15"/>
              <p:cNvSpPr>
                <a:spLocks noChangeArrowheads="1"/>
              </p:cNvSpPr>
              <p:nvPr/>
            </p:nvSpPr>
            <p:spPr bwMode="auto">
              <a:xfrm>
                <a:off x="768" y="4189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-6  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0  0  0  0</a:t>
                </a:r>
              </a:p>
            </p:txBody>
          </p:sp>
        </p:grpSp>
        <p:sp>
          <p:nvSpPr>
            <p:cNvPr id="37895" name="Rectangle 16"/>
            <p:cNvSpPr>
              <a:spLocks noChangeArrowheads="1"/>
            </p:cNvSpPr>
            <p:nvPr/>
          </p:nvSpPr>
          <p:spPr bwMode="auto">
            <a:xfrm>
              <a:off x="2598" y="4156"/>
              <a:ext cx="18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稀疏</a:t>
              </a:r>
              <a:r>
                <a:rPr kumimoji="1" lang="zh-CN" altLang="en-US" sz="18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kumimoji="1" lang="en-US" altLang="zh-CN" sz="18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1" lang="zh-CN" alt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示例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0" name="动作按钮: 开始 129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1591998" y="1570382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数组概述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621027" y="2768735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存储结构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圆角矩形 59">
            <a:hlinkClick r:id="rId4" action="ppaction://hlinksldjump"/>
          </p:cNvPr>
          <p:cNvSpPr/>
          <p:nvPr/>
        </p:nvSpPr>
        <p:spPr>
          <a:xfrm>
            <a:off x="1631912" y="3967088"/>
            <a:ext cx="3387241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压缩存储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矩阵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633532" y="5165440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矩阵运算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8" name="标题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86600" cy="487363"/>
          </a:xfrm>
        </p:spPr>
        <p:txBody>
          <a:bodyPr/>
          <a:lstStyle/>
          <a:p>
            <a:pPr eaLnBrk="1" hangingPunct="1"/>
            <a:r>
              <a:rPr lang="zh-CN" altLang="en-US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609600" y="1891342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︵</a:t>
            </a:r>
          </a:p>
          <a:p>
            <a:pPr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矩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阵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0" idx="3"/>
            <a:endCxn id="0" idx="1"/>
          </p:cNvCxnSpPr>
          <p:nvPr/>
        </p:nvCxnSpPr>
        <p:spPr>
          <a:xfrm flipV="1">
            <a:off x="1236663" y="1920875"/>
            <a:ext cx="355600" cy="1809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5287" cy="587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0" idx="3"/>
            <a:endCxn id="0" idx="1"/>
          </p:cNvCxnSpPr>
          <p:nvPr/>
        </p:nvCxnSpPr>
        <p:spPr>
          <a:xfrm flipV="1">
            <a:off x="1236663" y="3119438"/>
            <a:ext cx="384175" cy="611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6875" cy="1785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752975" y="2606675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7" action="ppaction://hlinksldjump"/>
              </a:rPr>
              <a:t>顺序存储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7" name="Oval 11"/>
          <p:cNvSpPr>
            <a:spLocks noChangeArrowheads="1"/>
          </p:cNvSpPr>
          <p:nvPr/>
        </p:nvSpPr>
        <p:spPr bwMode="auto">
          <a:xfrm>
            <a:off x="4132263" y="180657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00600" y="1724025"/>
            <a:ext cx="25908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定义、特点与基本运算</a:t>
            </a:r>
          </a:p>
        </p:txBody>
      </p:sp>
      <p:cxnSp>
        <p:nvCxnSpPr>
          <p:cNvPr id="76" name="直接箭头连接符 75"/>
          <p:cNvCxnSpPr>
            <a:stCxn id="6167" idx="6"/>
            <a:endCxn id="74" idx="1"/>
          </p:cNvCxnSpPr>
          <p:nvPr/>
        </p:nvCxnSpPr>
        <p:spPr>
          <a:xfrm flipV="1">
            <a:off x="4360863" y="1914525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0" idx="3"/>
            <a:endCxn id="24" idx="1"/>
          </p:cNvCxnSpPr>
          <p:nvPr/>
        </p:nvCxnSpPr>
        <p:spPr>
          <a:xfrm flipV="1">
            <a:off x="4254500" y="2843213"/>
            <a:ext cx="498475" cy="276225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752975" y="3149600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8" action="ppaction://hlinksldjump"/>
              </a:rPr>
              <a:t>链式存储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/>
          <p:cNvCxnSpPr>
            <a:stCxn id="0" idx="3"/>
            <a:endCxn id="84" idx="1"/>
          </p:cNvCxnSpPr>
          <p:nvPr/>
        </p:nvCxnSpPr>
        <p:spPr>
          <a:xfrm>
            <a:off x="4254500" y="3119438"/>
            <a:ext cx="498475" cy="268287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5508104" y="3795563"/>
            <a:ext cx="3131393" cy="121761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直接箭头连接符 105"/>
          <p:cNvCxnSpPr>
            <a:stCxn id="60" idx="3"/>
            <a:endCxn id="105" idx="1"/>
          </p:cNvCxnSpPr>
          <p:nvPr/>
        </p:nvCxnSpPr>
        <p:spPr>
          <a:xfrm>
            <a:off x="5019153" y="4318068"/>
            <a:ext cx="488951" cy="86302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7" name="Oval 11"/>
          <p:cNvSpPr>
            <a:spLocks noChangeArrowheads="1"/>
          </p:cNvSpPr>
          <p:nvPr/>
        </p:nvSpPr>
        <p:spPr bwMode="auto">
          <a:xfrm>
            <a:off x="4138613" y="540861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4806950" y="5326063"/>
            <a:ext cx="3263478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转置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、求逆、加减、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乘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除等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4" name="直接箭头连接符 123"/>
          <p:cNvCxnSpPr>
            <a:stCxn id="6177" idx="6"/>
            <a:endCxn id="123" idx="1"/>
          </p:cNvCxnSpPr>
          <p:nvPr/>
        </p:nvCxnSpPr>
        <p:spPr>
          <a:xfrm flipV="1">
            <a:off x="4367213" y="5516563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0" name="Oval 11"/>
          <p:cNvSpPr>
            <a:spLocks noChangeArrowheads="1"/>
          </p:cNvSpPr>
          <p:nvPr/>
        </p:nvSpPr>
        <p:spPr bwMode="auto">
          <a:xfrm>
            <a:off x="6611938" y="2736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7280275" y="2614613"/>
            <a:ext cx="1612205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优先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0" name="直接箭头连接符 129"/>
          <p:cNvCxnSpPr>
            <a:stCxn id="6180" idx="6"/>
            <a:endCxn id="129" idx="1"/>
          </p:cNvCxnSpPr>
          <p:nvPr/>
        </p:nvCxnSpPr>
        <p:spPr>
          <a:xfrm flipV="1">
            <a:off x="6840538" y="2847976"/>
            <a:ext cx="439737" cy="31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3" name="Oval 11"/>
          <p:cNvSpPr>
            <a:spLocks noChangeArrowheads="1"/>
          </p:cNvSpPr>
          <p:nvPr/>
        </p:nvSpPr>
        <p:spPr bwMode="auto">
          <a:xfrm>
            <a:off x="6629400" y="32226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7" name="动作按钮: 帮助 166">
            <a:hlinkClick r:id="rId9" action="ppaction://hlinksldjump" highlightClick="1"/>
          </p:cNvPr>
          <p:cNvSpPr/>
          <p:nvPr/>
        </p:nvSpPr>
        <p:spPr>
          <a:xfrm>
            <a:off x="8582025" y="6405563"/>
            <a:ext cx="565150" cy="457200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6950" y="3149600"/>
            <a:ext cx="1853282" cy="417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806950" y="3222625"/>
            <a:ext cx="1925290" cy="4016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59177" y="3890739"/>
            <a:ext cx="1224136" cy="455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对称</a:t>
            </a:r>
            <a:r>
              <a:rPr lang="zh-CN" altLang="en-US" dirty="0" smtClean="0">
                <a:solidFill>
                  <a:schemeClr val="tx2"/>
                </a:solidFill>
              </a:rPr>
              <a:t>矩阵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99337" y="3882107"/>
            <a:ext cx="1224136" cy="4556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三角</a:t>
            </a:r>
            <a:r>
              <a:rPr lang="zh-CN" altLang="en-US" dirty="0" smtClean="0">
                <a:solidFill>
                  <a:schemeClr val="tx2"/>
                </a:solidFill>
              </a:rPr>
              <a:t>矩阵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59177" y="4481140"/>
            <a:ext cx="1224136" cy="4556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对角</a:t>
            </a:r>
            <a:r>
              <a:rPr lang="zh-CN" altLang="en-US" dirty="0" smtClean="0">
                <a:solidFill>
                  <a:schemeClr val="tx2"/>
                </a:solidFill>
              </a:rPr>
              <a:t>矩阵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99337" y="4472508"/>
            <a:ext cx="1224136" cy="455687"/>
          </a:xfrm>
          <a:prstGeom prst="rect">
            <a:avLst/>
          </a:prstGeom>
          <a:solidFill>
            <a:srgbClr val="FF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稀疏</a:t>
            </a:r>
            <a:r>
              <a:rPr lang="zh-CN" altLang="en-US" dirty="0" smtClean="0">
                <a:solidFill>
                  <a:schemeClr val="tx2"/>
                </a:solidFill>
              </a:rPr>
              <a:t>矩阵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3.4b. </a:t>
            </a:r>
            <a:r>
              <a:rPr lang="zh-CN" altLang="en-US" dirty="0"/>
              <a:t>稀疏矩阵的压缩存储</a:t>
            </a:r>
            <a:r>
              <a:rPr lang="en-US" altLang="zh-CN" dirty="0" smtClean="0"/>
              <a:t>: </a:t>
            </a:r>
            <a:r>
              <a:rPr lang="zh-CN" altLang="en-US" sz="2000" dirty="0" smtClean="0"/>
              <a:t>十字链表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416" y="981075"/>
            <a:ext cx="7999040" cy="5419725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对于</a:t>
            </a:r>
            <a:r>
              <a:rPr lang="zh-CN" altLang="en-US" sz="2400" b="1" dirty="0">
                <a:solidFill>
                  <a:schemeClr val="tx2"/>
                </a:solidFill>
              </a:rPr>
              <a:t>稀疏矩阵</a:t>
            </a:r>
            <a:r>
              <a:rPr lang="zh-CN" altLang="en-US" sz="2400" dirty="0"/>
              <a:t>，当非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元素的个数和位置在操作过程中</a:t>
            </a:r>
            <a:r>
              <a:rPr lang="zh-CN" altLang="en-US" sz="2400" dirty="0">
                <a:solidFill>
                  <a:schemeClr val="accent6"/>
                </a:solidFill>
              </a:rPr>
              <a:t>变化较大</a:t>
            </a:r>
            <a:r>
              <a:rPr lang="zh-CN" altLang="en-US" sz="2400" dirty="0"/>
              <a:t>时，采用链式存储结构表示比三元组的线性表更方便。</a:t>
            </a:r>
          </a:p>
          <a:p>
            <a:pPr>
              <a:defRPr/>
            </a:pPr>
            <a:r>
              <a:rPr lang="zh-CN" altLang="en-US" sz="2400" dirty="0" smtClean="0"/>
              <a:t>矩阵</a:t>
            </a:r>
            <a:r>
              <a:rPr lang="zh-CN" altLang="en-US" sz="2400" dirty="0"/>
              <a:t>中非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元素的结点所含的域有：</a:t>
            </a:r>
            <a:r>
              <a:rPr lang="zh-CN" altLang="en-US" sz="2400" dirty="0">
                <a:solidFill>
                  <a:srgbClr val="0070C0"/>
                </a:solidFill>
              </a:rPr>
              <a:t>行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70C0"/>
                </a:solidFill>
              </a:rPr>
              <a:t>列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70C0"/>
                </a:solidFill>
              </a:rPr>
              <a:t>值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chemeClr val="accent6"/>
                </a:solidFill>
              </a:rPr>
              <a:t>行指针</a:t>
            </a:r>
            <a:r>
              <a:rPr lang="en-US" altLang="zh-CN" sz="2400" dirty="0"/>
              <a:t>(</a:t>
            </a:r>
            <a:r>
              <a:rPr lang="zh-CN" altLang="en-US" sz="2400" dirty="0"/>
              <a:t>指向同一行的下一个非</a:t>
            </a:r>
            <a:r>
              <a:rPr lang="en-US" altLang="zh-CN" sz="2400" dirty="0"/>
              <a:t>0</a:t>
            </a:r>
            <a:r>
              <a:rPr lang="zh-CN" altLang="en-US" sz="2400" dirty="0"/>
              <a:t>元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chemeClr val="accent6"/>
                </a:solidFill>
              </a:rPr>
              <a:t>列指针</a:t>
            </a:r>
            <a:r>
              <a:rPr lang="en-US" altLang="zh-CN" sz="2400" dirty="0"/>
              <a:t>(</a:t>
            </a:r>
            <a:r>
              <a:rPr lang="zh-CN" altLang="en-US" sz="2400" dirty="0"/>
              <a:t>指向同一列的下一个非</a:t>
            </a:r>
            <a:r>
              <a:rPr lang="en-US" altLang="zh-CN" sz="2400" dirty="0"/>
              <a:t>0</a:t>
            </a:r>
            <a:r>
              <a:rPr lang="zh-CN" altLang="en-US" sz="2400" dirty="0"/>
              <a:t>元</a:t>
            </a:r>
            <a:r>
              <a:rPr lang="en-US" altLang="zh-CN" sz="2400" dirty="0"/>
              <a:t>)</a:t>
            </a:r>
            <a:r>
              <a:rPr lang="zh-CN" altLang="en-US" sz="2400" dirty="0"/>
              <a:t>。其次，十字交叉链表还有一个头结点，结点的结构如</a:t>
            </a:r>
            <a:r>
              <a:rPr lang="zh-CN" altLang="en-US" sz="2400" dirty="0" smtClean="0"/>
              <a:t>图所</a:t>
            </a:r>
            <a:r>
              <a:rPr lang="zh-CN" altLang="en-US" sz="2400" dirty="0"/>
              <a:t>示。</a:t>
            </a:r>
          </a:p>
          <a:p>
            <a:pPr>
              <a:defRPr/>
            </a:pPr>
            <a:endParaRPr lang="zh-CN" altLang="en-US" sz="2400" dirty="0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879600" y="4508500"/>
            <a:ext cx="5140325" cy="1774825"/>
            <a:chOff x="1152" y="2880"/>
            <a:chExt cx="3238" cy="1118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920" y="3758"/>
              <a:ext cx="20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图（</a:t>
              </a: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）</a:t>
              </a: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十字链</a:t>
              </a:r>
              <a:r>
                <a:rPr kumimoji="1"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表结点结构</a:t>
              </a:r>
            </a:p>
          </p:txBody>
        </p:sp>
        <p:grpSp>
          <p:nvGrpSpPr>
            <p:cNvPr id="55302" name="Group 6"/>
            <p:cNvGrpSpPr>
              <a:grpSpLocks/>
            </p:cNvGrpSpPr>
            <p:nvPr/>
          </p:nvGrpSpPr>
          <p:grpSpPr bwMode="auto">
            <a:xfrm>
              <a:off x="1152" y="2880"/>
              <a:ext cx="3238" cy="830"/>
              <a:chOff x="1152" y="3154"/>
              <a:chExt cx="3238" cy="830"/>
            </a:xfrm>
          </p:grpSpPr>
          <p:grpSp>
            <p:nvGrpSpPr>
              <p:cNvPr id="55303" name="Group 7"/>
              <p:cNvGrpSpPr>
                <a:grpSpLocks/>
              </p:cNvGrpSpPr>
              <p:nvPr/>
            </p:nvGrpSpPr>
            <p:grpSpPr bwMode="auto">
              <a:xfrm>
                <a:off x="1152" y="3154"/>
                <a:ext cx="3238" cy="542"/>
                <a:chOff x="1152" y="3024"/>
                <a:chExt cx="3238" cy="542"/>
              </a:xfrm>
            </p:grpSpPr>
            <p:grpSp>
              <p:nvGrpSpPr>
                <p:cNvPr id="55306" name="Group 8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1318" cy="542"/>
                  <a:chOff x="4176" y="3216"/>
                  <a:chExt cx="1318" cy="542"/>
                </a:xfrm>
              </p:grpSpPr>
              <p:grpSp>
                <p:nvGrpSpPr>
                  <p:cNvPr id="5531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4176" y="3216"/>
                    <a:ext cx="1315" cy="272"/>
                    <a:chOff x="4176" y="3216"/>
                    <a:chExt cx="1315" cy="272"/>
                  </a:xfrm>
                </p:grpSpPr>
                <p:sp>
                  <p:nvSpPr>
                    <p:cNvPr id="55319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3216"/>
                      <a:ext cx="1315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   col   value</a:t>
                      </a:r>
                    </a:p>
                  </p:txBody>
                </p:sp>
                <p:sp>
                  <p:nvSpPr>
                    <p:cNvPr id="55320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3216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21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2" y="3216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531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179" y="3486"/>
                    <a:ext cx="1315" cy="272"/>
                    <a:chOff x="4224" y="3616"/>
                    <a:chExt cx="1315" cy="272"/>
                  </a:xfrm>
                </p:grpSpPr>
                <p:sp>
                  <p:nvSpPr>
                    <p:cNvPr id="55317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3616"/>
                      <a:ext cx="1315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zh-CN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down      right</a:t>
                      </a:r>
                    </a:p>
                  </p:txBody>
                </p:sp>
                <p:sp>
                  <p:nvSpPr>
                    <p:cNvPr id="55318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5" y="3616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5307" name="Group 16"/>
                <p:cNvGrpSpPr>
                  <a:grpSpLocks/>
                </p:cNvGrpSpPr>
                <p:nvPr/>
              </p:nvGrpSpPr>
              <p:grpSpPr bwMode="auto">
                <a:xfrm>
                  <a:off x="3072" y="3024"/>
                  <a:ext cx="1318" cy="542"/>
                  <a:chOff x="4176" y="3216"/>
                  <a:chExt cx="1318" cy="542"/>
                </a:xfrm>
              </p:grpSpPr>
              <p:grpSp>
                <p:nvGrpSpPr>
                  <p:cNvPr id="5530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176" y="3216"/>
                    <a:ext cx="1315" cy="272"/>
                    <a:chOff x="4176" y="3216"/>
                    <a:chExt cx="1315" cy="272"/>
                  </a:xfrm>
                </p:grpSpPr>
                <p:sp>
                  <p:nvSpPr>
                    <p:cNvPr id="55312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3216"/>
                      <a:ext cx="1315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zh-CN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rn     cn     tn</a:t>
                      </a:r>
                    </a:p>
                  </p:txBody>
                </p:sp>
                <p:sp>
                  <p:nvSpPr>
                    <p:cNvPr id="5531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3216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1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2" y="3216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530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179" y="3486"/>
                    <a:ext cx="1315" cy="272"/>
                    <a:chOff x="4224" y="3616"/>
                    <a:chExt cx="1315" cy="272"/>
                  </a:xfrm>
                </p:grpSpPr>
                <p:sp>
                  <p:nvSpPr>
                    <p:cNvPr id="5531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3616"/>
                      <a:ext cx="1315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zh-CN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down      right</a:t>
                      </a:r>
                    </a:p>
                  </p:txBody>
                </p:sp>
                <p:sp>
                  <p:nvSpPr>
                    <p:cNvPr id="5531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5" y="3616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5304" name="Rectangle 24"/>
              <p:cNvSpPr>
                <a:spLocks noChangeArrowheads="1"/>
              </p:cNvSpPr>
              <p:nvPr/>
            </p:nvSpPr>
            <p:spPr bwMode="auto">
              <a:xfrm>
                <a:off x="1200" y="3744"/>
                <a:ext cx="129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</a:t>
                </a:r>
                <a:r>
                  <a:rPr lang="en-US" altLang="zh-CN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  </a:t>
                </a:r>
                <a:r>
                  <a:rPr kumimoji="1" lang="zh-CN" altLang="en-US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结点结构</a:t>
                </a:r>
              </a:p>
            </p:txBody>
          </p:sp>
          <p:sp>
            <p:nvSpPr>
              <p:cNvPr id="55305" name="Rectangle 25"/>
              <p:cNvSpPr>
                <a:spLocks noChangeArrowheads="1"/>
              </p:cNvSpPr>
              <p:nvPr/>
            </p:nvSpPr>
            <p:spPr bwMode="auto">
              <a:xfrm>
                <a:off x="3120" y="3744"/>
                <a:ext cx="124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(b)</a:t>
                </a:r>
                <a:r>
                  <a:rPr lang="en-US" altLang="zh-CN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zh-CN" altLang="en-US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头</a:t>
                </a:r>
                <a:r>
                  <a:rPr kumimoji="1" lang="zh-CN" altLang="en-US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结点结构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7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397824" cy="48736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3.4b. </a:t>
            </a:r>
            <a:r>
              <a:rPr lang="zh-CN" altLang="en-US" dirty="0"/>
              <a:t>稀疏矩阵的压缩存储</a:t>
            </a:r>
            <a:r>
              <a:rPr lang="en-US" altLang="zh-CN" dirty="0"/>
              <a:t>: </a:t>
            </a:r>
            <a:r>
              <a:rPr lang="zh-CN" altLang="en-US" sz="2000" dirty="0"/>
              <a:t>十字</a:t>
            </a:r>
            <a:r>
              <a:rPr lang="zh-CN" altLang="en-US" sz="2000" dirty="0" smtClean="0"/>
              <a:t>链表（定义）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稀疏矩阵中同一行的非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元素的由</a:t>
            </a:r>
            <a:r>
              <a:rPr lang="en-US" altLang="zh-CN" sz="2400" dirty="0"/>
              <a:t>right</a:t>
            </a:r>
            <a:r>
              <a:rPr lang="zh-CN" altLang="en-US" sz="2400" dirty="0"/>
              <a:t>指针域链接成一个行链表， 由</a:t>
            </a:r>
            <a:r>
              <a:rPr lang="en-US" altLang="zh-CN" sz="2400" dirty="0"/>
              <a:t>down</a:t>
            </a:r>
            <a:r>
              <a:rPr lang="zh-CN" altLang="en-US" sz="2400" dirty="0"/>
              <a:t>指针域链接成一个列链表。则每个非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元素既是某个行链表中的一个结点，同时又是某个列链表中的一个结点，所有的</a:t>
            </a:r>
            <a:r>
              <a:rPr lang="zh-CN" altLang="en-US" sz="2400" dirty="0">
                <a:solidFill>
                  <a:schemeClr val="accent6"/>
                </a:solidFill>
              </a:rPr>
              <a:t>非</a:t>
            </a:r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r>
              <a:rPr lang="zh-CN" altLang="en-US" sz="2400" dirty="0">
                <a:solidFill>
                  <a:schemeClr val="accent6"/>
                </a:solidFill>
              </a:rPr>
              <a:t>元素</a:t>
            </a:r>
            <a:r>
              <a:rPr lang="zh-CN" altLang="en-US" sz="2400" dirty="0"/>
              <a:t>构成一个十字交叉的</a:t>
            </a:r>
            <a:r>
              <a:rPr lang="zh-CN" altLang="en-US" sz="2400" dirty="0" smtClean="0"/>
              <a:t>链表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称为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十字链表</a:t>
            </a:r>
            <a:r>
              <a:rPr lang="zh-CN" altLang="en-US" sz="2400" dirty="0"/>
              <a:t>。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 bwMode="gray">
          <a:xfrm>
            <a:off x="4651375" y="3500438"/>
            <a:ext cx="4019550" cy="230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err="1" smtClean="0"/>
              <a:t>typedef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 smtClean="0"/>
              <a:t> </a:t>
            </a:r>
            <a:r>
              <a:rPr lang="en-US" altLang="zh-CN" sz="2000" b="1" i="1" kern="0" dirty="0" err="1" smtClean="0"/>
              <a:t>Clnode</a:t>
            </a:r>
            <a:r>
              <a:rPr lang="en-US" altLang="zh-CN" sz="2000" kern="0" dirty="0" smtClean="0"/>
              <a:t> {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 row, col; 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行号和列号*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elemtype</a:t>
            </a:r>
            <a:r>
              <a:rPr lang="en-US" altLang="zh-CN" sz="2000" kern="0" dirty="0" smtClean="0"/>
              <a:t> value;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元素值*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Clnode</a:t>
            </a:r>
            <a:r>
              <a:rPr lang="en-US" altLang="zh-CN" sz="2000" kern="0" dirty="0" smtClean="0"/>
              <a:t> *down, *right;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} </a:t>
            </a:r>
            <a:r>
              <a:rPr lang="en-US" altLang="zh-CN" sz="2000" b="1" i="1" kern="0" dirty="0" err="1" smtClean="0"/>
              <a:t>OLNode</a:t>
            </a:r>
            <a:r>
              <a:rPr lang="en-US" altLang="zh-CN" sz="2000" kern="0" dirty="0" smtClean="0"/>
              <a:t> ;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非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元素结点*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endParaRPr lang="zh-CN" altLang="en-US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 bwMode="gray">
          <a:xfrm>
            <a:off x="609600" y="3500438"/>
            <a:ext cx="40195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此外，还可用两个一维数组分别存储</a:t>
            </a:r>
            <a:r>
              <a:rPr lang="zh-CN" altLang="en-US" sz="2400" b="1" kern="0" dirty="0" smtClean="0">
                <a:solidFill>
                  <a:schemeClr val="accent6"/>
                </a:solidFill>
              </a:rPr>
              <a:t>行链表</a:t>
            </a:r>
            <a:r>
              <a:rPr lang="zh-CN" altLang="en-US" sz="2400" kern="0" dirty="0" smtClean="0"/>
              <a:t>的</a:t>
            </a:r>
            <a:r>
              <a:rPr lang="zh-CN" altLang="en-US" sz="2400" b="1" kern="0" dirty="0" smtClean="0"/>
              <a:t>头指针</a:t>
            </a:r>
            <a:r>
              <a:rPr lang="zh-CN" altLang="en-US" sz="2400" kern="0" dirty="0" smtClean="0"/>
              <a:t>和</a:t>
            </a:r>
            <a:r>
              <a:rPr lang="zh-CN" altLang="en-US" sz="2400" b="1" kern="0" dirty="0" smtClean="0">
                <a:solidFill>
                  <a:schemeClr val="accent6"/>
                </a:solidFill>
              </a:rPr>
              <a:t>列链表</a:t>
            </a:r>
            <a:r>
              <a:rPr lang="zh-CN" altLang="en-US" sz="2400" kern="0" dirty="0" smtClean="0"/>
              <a:t>的</a:t>
            </a:r>
            <a:r>
              <a:rPr lang="zh-CN" altLang="en-US" sz="2400" b="1" kern="0" dirty="0" smtClean="0"/>
              <a:t>头指针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  <a:p>
            <a:pPr>
              <a:defRPr/>
            </a:pPr>
            <a:r>
              <a:rPr lang="zh-CN" altLang="en-US" sz="2400" kern="0" dirty="0" smtClean="0"/>
              <a:t>结点的描述如右：</a:t>
            </a:r>
          </a:p>
        </p:txBody>
      </p:sp>
    </p:spTree>
    <p:extLst>
      <p:ext uri="{BB962C8B-B14F-4D97-AF65-F5344CB8AC3E}">
        <p14:creationId xmlns:p14="http://schemas.microsoft.com/office/powerpoint/2010/main" val="32978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382930" cy="48736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3.4b. </a:t>
            </a:r>
            <a:r>
              <a:rPr lang="zh-CN" altLang="en-US" dirty="0"/>
              <a:t>稀疏矩阵的压缩存储</a:t>
            </a:r>
            <a:r>
              <a:rPr lang="en-US" altLang="zh-CN" dirty="0"/>
              <a:t>: </a:t>
            </a:r>
            <a:r>
              <a:rPr lang="zh-CN" altLang="en-US" sz="2000" dirty="0"/>
              <a:t>十字链表</a:t>
            </a:r>
            <a:r>
              <a:rPr lang="zh-CN" altLang="en-US" sz="2000" dirty="0" smtClean="0"/>
              <a:t>（例子）</a:t>
            </a:r>
            <a:endParaRPr lang="zh-CN" altLang="en-US" dirty="0" smtClean="0"/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547813" y="1700213"/>
            <a:ext cx="7324725" cy="4931871"/>
            <a:chOff x="793" y="1027"/>
            <a:chExt cx="4932" cy="315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26" y="3938"/>
              <a:ext cx="273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>
                <a:defRPr/>
              </a:pPr>
              <a:r>
                <a:rPr lang="zh-CN" altLang="en-US" b="1" dirty="0" smtClean="0">
                  <a:latin typeface="Arial" charset="0"/>
                </a:rPr>
                <a:t>图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</a:t>
              </a:r>
              <a:r>
                <a:rPr lang="zh-CN" altLang="en-US" b="1" dirty="0">
                  <a:latin typeface="Arial" charset="0"/>
                </a:rPr>
                <a:t>稀疏</a:t>
              </a:r>
              <a:r>
                <a:rPr lang="zh-CN" altLang="en-US" b="1" dirty="0">
                  <a:latin typeface="宋体" pitchFamily="2" charset="-122"/>
                </a:rPr>
                <a:t>矩阵</a:t>
              </a:r>
              <a:r>
                <a:rPr lang="zh-CN" altLang="en-US" b="1" dirty="0"/>
                <a:t>及其</a:t>
              </a:r>
              <a:r>
                <a:rPr lang="zh-CN" altLang="en-US" b="1" dirty="0">
                  <a:latin typeface="宋体" pitchFamily="2" charset="-122"/>
                </a:rPr>
                <a:t>十字交叉链表</a:t>
              </a:r>
              <a:endParaRPr lang="zh-CN" altLang="en-US" b="1" dirty="0"/>
            </a:p>
          </p:txBody>
        </p:sp>
        <p:grpSp>
          <p:nvGrpSpPr>
            <p:cNvPr id="57350" name="Group 5"/>
            <p:cNvGrpSpPr>
              <a:grpSpLocks/>
            </p:cNvGrpSpPr>
            <p:nvPr/>
          </p:nvGrpSpPr>
          <p:grpSpPr bwMode="auto">
            <a:xfrm>
              <a:off x="793" y="2478"/>
              <a:ext cx="1859" cy="1326"/>
              <a:chOff x="793" y="2659"/>
              <a:chExt cx="1859" cy="1326"/>
            </a:xfrm>
          </p:grpSpPr>
          <p:grpSp>
            <p:nvGrpSpPr>
              <p:cNvPr id="57401" name="Group 6"/>
              <p:cNvGrpSpPr>
                <a:grpSpLocks/>
              </p:cNvGrpSpPr>
              <p:nvPr/>
            </p:nvGrpSpPr>
            <p:grpSpPr bwMode="auto">
              <a:xfrm>
                <a:off x="793" y="2659"/>
                <a:ext cx="1859" cy="997"/>
                <a:chOff x="3024" y="2016"/>
                <a:chExt cx="1940" cy="1104"/>
              </a:xfrm>
            </p:grpSpPr>
            <p:sp>
              <p:nvSpPr>
                <p:cNvPr id="57403" name="Rectangle 7"/>
                <p:cNvSpPr>
                  <a:spLocks noChangeArrowheads="1"/>
                </p:cNvSpPr>
                <p:nvPr/>
              </p:nvSpPr>
              <p:spPr bwMode="auto">
                <a:xfrm>
                  <a:off x="3451" y="2016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rPr>
                    <a:t>0  12  0  0  0</a:t>
                  </a:r>
                </a:p>
              </p:txBody>
            </p:sp>
            <p:sp>
              <p:nvSpPr>
                <p:cNvPr id="57404" name="Rectangle 8"/>
                <p:cNvSpPr>
                  <a:spLocks noChangeArrowheads="1"/>
                </p:cNvSpPr>
                <p:nvPr/>
              </p:nvSpPr>
              <p:spPr bwMode="auto">
                <a:xfrm>
                  <a:off x="3457" y="2275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rPr>
                    <a:t>0  0   0  0 -4</a:t>
                  </a:r>
                </a:p>
              </p:txBody>
            </p:sp>
            <p:sp>
              <p:nvSpPr>
                <p:cNvPr id="57405" name="Rectangle 9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rPr>
                    <a:t>0  5   0  0  0</a:t>
                  </a:r>
                </a:p>
              </p:txBody>
            </p:sp>
            <p:sp>
              <p:nvSpPr>
                <p:cNvPr id="57406" name="Rectangle 10"/>
                <p:cNvSpPr>
                  <a:spLocks noChangeArrowheads="1"/>
                </p:cNvSpPr>
                <p:nvPr/>
              </p:nvSpPr>
              <p:spPr bwMode="auto">
                <a:xfrm>
                  <a:off x="3456" y="2893"/>
                  <a:ext cx="1406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rPr>
                    <a:t>0  0   3  0  0</a:t>
                  </a:r>
                </a:p>
              </p:txBody>
            </p:sp>
            <p:sp>
              <p:nvSpPr>
                <p:cNvPr id="57407" name="AutoShape 11"/>
                <p:cNvSpPr>
                  <a:spLocks/>
                </p:cNvSpPr>
                <p:nvPr/>
              </p:nvSpPr>
              <p:spPr bwMode="auto">
                <a:xfrm>
                  <a:off x="3408" y="2032"/>
                  <a:ext cx="68" cy="1088"/>
                </a:xfrm>
                <a:prstGeom prst="leftBracket">
                  <a:avLst>
                    <a:gd name="adj" fmla="val 133333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8" name="AutoShape 12"/>
                <p:cNvSpPr>
                  <a:spLocks/>
                </p:cNvSpPr>
                <p:nvPr/>
              </p:nvSpPr>
              <p:spPr bwMode="auto">
                <a:xfrm>
                  <a:off x="4896" y="2016"/>
                  <a:ext cx="68" cy="1088"/>
                </a:xfrm>
                <a:prstGeom prst="rightBracket">
                  <a:avLst>
                    <a:gd name="adj" fmla="val 133333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9" name="Rectangle 13"/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385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A=</a:t>
                  </a:r>
                </a:p>
              </p:txBody>
            </p:sp>
          </p:grpSp>
          <p:sp>
            <p:nvSpPr>
              <p:cNvPr id="57402" name="Rectangle 14"/>
              <p:cNvSpPr>
                <a:spLocks noChangeArrowheads="1"/>
              </p:cNvSpPr>
              <p:nvPr/>
            </p:nvSpPr>
            <p:spPr bwMode="auto">
              <a:xfrm>
                <a:off x="1181" y="3793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</a:t>
                </a:r>
                <a:r>
                  <a:rPr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稀疏</a:t>
                </a:r>
                <a:r>
                  <a:rPr kumimoji="1" lang="zh-CN" altLang="en-US" sz="1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:endPara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51" name="Group 15"/>
            <p:cNvGrpSpPr>
              <a:grpSpLocks/>
            </p:cNvGrpSpPr>
            <p:nvPr/>
          </p:nvGrpSpPr>
          <p:grpSpPr bwMode="auto">
            <a:xfrm>
              <a:off x="3264" y="1027"/>
              <a:ext cx="2461" cy="2811"/>
              <a:chOff x="3264" y="539"/>
              <a:chExt cx="2461" cy="2811"/>
            </a:xfrm>
          </p:grpSpPr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3361" y="3158"/>
                <a:ext cx="228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 anchor="ctr"/>
              <a:lstStyle/>
              <a:p>
                <a:pPr algn="ctr"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(b</a:t>
                </a:r>
                <a:r>
                  <a:rPr lang="en-US" altLang="zh-CN" b="1" dirty="0"/>
                  <a:t>)</a:t>
                </a:r>
                <a:r>
                  <a:rPr lang="en-US" altLang="zh-CN" b="1" dirty="0">
                    <a:latin typeface="Arial" charset="0"/>
                  </a:rPr>
                  <a:t>   </a:t>
                </a:r>
                <a:r>
                  <a:rPr lang="zh-CN" altLang="en-US" b="1" dirty="0">
                    <a:latin typeface="Arial" charset="0"/>
                  </a:rPr>
                  <a:t>稀疏</a:t>
                </a:r>
                <a:r>
                  <a:rPr lang="zh-CN" altLang="en-US" b="1" dirty="0">
                    <a:latin typeface="宋体" pitchFamily="2" charset="-122"/>
                  </a:rPr>
                  <a:t>矩阵的十字交叉链表</a:t>
                </a:r>
              </a:p>
            </p:txBody>
          </p:sp>
          <p:grpSp>
            <p:nvGrpSpPr>
              <p:cNvPr id="57353" name="Group 17"/>
              <p:cNvGrpSpPr>
                <a:grpSpLocks/>
              </p:cNvGrpSpPr>
              <p:nvPr/>
            </p:nvGrpSpPr>
            <p:grpSpPr bwMode="auto">
              <a:xfrm>
                <a:off x="3264" y="539"/>
                <a:ext cx="2461" cy="2483"/>
                <a:chOff x="3299" y="1565"/>
                <a:chExt cx="2461" cy="2483"/>
              </a:xfrm>
            </p:grpSpPr>
            <p:grpSp>
              <p:nvGrpSpPr>
                <p:cNvPr id="57354" name="Group 18"/>
                <p:cNvGrpSpPr>
                  <a:grpSpLocks/>
                </p:cNvGrpSpPr>
                <p:nvPr/>
              </p:nvGrpSpPr>
              <p:grpSpPr bwMode="auto">
                <a:xfrm>
                  <a:off x="3299" y="1565"/>
                  <a:ext cx="2461" cy="2483"/>
                  <a:chOff x="3299" y="1597"/>
                  <a:chExt cx="2461" cy="2483"/>
                </a:xfrm>
              </p:grpSpPr>
              <p:sp>
                <p:nvSpPr>
                  <p:cNvPr id="5736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83" y="1597"/>
                    <a:ext cx="58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A.chead</a:t>
                    </a:r>
                  </a:p>
                </p:txBody>
              </p:sp>
              <p:sp>
                <p:nvSpPr>
                  <p:cNvPr id="5736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299" y="1885"/>
                    <a:ext cx="58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A.rchead</a:t>
                    </a:r>
                  </a:p>
                </p:txBody>
              </p:sp>
              <p:grpSp>
                <p:nvGrpSpPr>
                  <p:cNvPr id="57362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540" y="1824"/>
                    <a:ext cx="2220" cy="2256"/>
                    <a:chOff x="3540" y="1824"/>
                    <a:chExt cx="2220" cy="2256"/>
                  </a:xfrm>
                </p:grpSpPr>
                <p:sp>
                  <p:nvSpPr>
                    <p:cNvPr id="5736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4" y="1824"/>
                      <a:ext cx="1632" cy="20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kumimoji="1"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⋀                   ⋀</a:t>
                      </a:r>
                    </a:p>
                  </p:txBody>
                </p:sp>
                <p:sp>
                  <p:nvSpPr>
                    <p:cNvPr id="5736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968"/>
                      <a:ext cx="0" cy="20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7365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2" y="2176"/>
                      <a:ext cx="612" cy="408"/>
                      <a:chOff x="4148" y="2176"/>
                      <a:chExt cx="612" cy="408"/>
                    </a:xfrm>
                  </p:grpSpPr>
                  <p:sp>
                    <p:nvSpPr>
                      <p:cNvPr id="57396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176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en-US" altLang="zh-CN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1 2  12</a:t>
                        </a:r>
                      </a:p>
                    </p:txBody>
                  </p:sp>
                  <p:sp>
                    <p:nvSpPr>
                      <p:cNvPr id="57397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8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98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99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380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a:t>        ⋀</a:t>
                        </a:r>
                      </a:p>
                    </p:txBody>
                  </p:sp>
                  <p:sp>
                    <p:nvSpPr>
                      <p:cNvPr id="57400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380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7366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2" y="3088"/>
                      <a:ext cx="612" cy="408"/>
                      <a:chOff x="4148" y="2176"/>
                      <a:chExt cx="612" cy="408"/>
                    </a:xfrm>
                  </p:grpSpPr>
                  <p:sp>
                    <p:nvSpPr>
                      <p:cNvPr id="57391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176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en-US" altLang="zh-CN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3 2   5</a:t>
                        </a:r>
                      </a:p>
                    </p:txBody>
                  </p:sp>
                  <p:sp>
                    <p:nvSpPr>
                      <p:cNvPr id="57392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8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93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94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380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a:t> ⋀</a:t>
                        </a: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    </a:t>
                        </a: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a:t>⋀</a:t>
                        </a:r>
                        <a:endParaRPr kumimoji="1"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57395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380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7367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48" y="2616"/>
                      <a:ext cx="612" cy="408"/>
                      <a:chOff x="4148" y="2176"/>
                      <a:chExt cx="612" cy="408"/>
                    </a:xfrm>
                  </p:grpSpPr>
                  <p:sp>
                    <p:nvSpPr>
                      <p:cNvPr id="57386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176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en-US" altLang="zh-CN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2 5  -4</a:t>
                        </a:r>
                      </a:p>
                    </p:txBody>
                  </p:sp>
                  <p:sp>
                    <p:nvSpPr>
                      <p:cNvPr id="57387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8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88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89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380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a:t> ⋀    </a:t>
                        </a: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</a:t>
                        </a: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a:t>⋀</a:t>
                        </a:r>
                        <a:endParaRPr kumimoji="1"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57390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380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736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3672"/>
                      <a:ext cx="612" cy="408"/>
                      <a:chOff x="4148" y="2176"/>
                      <a:chExt cx="612" cy="408"/>
                    </a:xfrm>
                  </p:grpSpPr>
                  <p:sp>
                    <p:nvSpPr>
                      <p:cNvPr id="57381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176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en-US" altLang="zh-CN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4 3   3</a:t>
                        </a:r>
                      </a:p>
                    </p:txBody>
                  </p:sp>
                  <p:sp>
                    <p:nvSpPr>
                      <p:cNvPr id="57382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8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8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176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84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8" y="2380"/>
                        <a:ext cx="612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a:t> ⋀    </a:t>
                        </a: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</a:t>
                        </a:r>
                        <a:r>
                          <a:rPr kumimoji="1" lang="zh-CN" altLang="en-US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a:t>⋀</a:t>
                        </a:r>
                        <a:endParaRPr kumimoji="1"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57385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84" y="2380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736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1968"/>
                      <a:ext cx="0" cy="17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0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4" y="1959"/>
                      <a:ext cx="0" cy="65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1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2512"/>
                      <a:ext cx="0" cy="56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7372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40" y="2112"/>
                      <a:ext cx="204" cy="1950"/>
                      <a:chOff x="3456" y="2112"/>
                      <a:chExt cx="204" cy="1950"/>
                    </a:xfrm>
                  </p:grpSpPr>
                  <p:sp>
                    <p:nvSpPr>
                      <p:cNvPr id="57377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2112"/>
                        <a:ext cx="204" cy="1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125000"/>
                          </a:lnSpc>
                          <a:spcBef>
                            <a:spcPts val="12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p"/>
                          <a:defRPr sz="28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1pPr>
                        <a:lvl2pPr marL="742950" indent="-285750">
                          <a:spcBef>
                            <a:spcPts val="12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Ø"/>
                          <a:defRPr sz="26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2pPr>
                        <a:lvl3pPr marL="1143000" indent="-228600">
                          <a:spcBef>
                            <a:spcPts val="12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buChar char="u"/>
                          <a:defRPr sz="24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3pPr>
                        <a:lvl4pPr marL="1600200" indent="-228600">
                          <a:spcBef>
                            <a:spcPts val="1200"/>
                          </a:spcBef>
                          <a:buClr>
                            <a:srgbClr val="FFC000"/>
                          </a:buClr>
                          <a:buFont typeface="Wingdings" panose="05000000000000000000" pitchFamily="2" charset="2"/>
                          <a:buChar char="ü"/>
                          <a:defRPr sz="22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4pPr>
                        <a:lvl5pPr marL="2057400" indent="-228600">
                          <a:spcBef>
                            <a:spcPts val="1200"/>
                          </a:spcBef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5pPr>
                        <a:lvl6pPr marL="25146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6pPr>
                        <a:lvl7pPr marL="29718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7pPr>
                        <a:lvl8pPr marL="34290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8pPr>
                        <a:lvl9pPr marL="3886200" indent="-228600" eaLnBrk="0" fontAlgn="base" hangingPunct="0">
                          <a:spcBef>
                            <a:spcPts val="1200"/>
                          </a:spcBef>
                          <a:spcAft>
                            <a:spcPct val="0"/>
                          </a:spcAft>
                          <a:buClr>
                            <a:srgbClr val="7030A0"/>
                          </a:buClr>
                          <a:buChar char="»"/>
                          <a:defRPr sz="2000">
                            <a:solidFill>
                              <a:schemeClr val="tx2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kumimoji="1"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57378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6" y="2640"/>
                        <a:ext cx="20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79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6" y="3168"/>
                        <a:ext cx="20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80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6" y="3648"/>
                        <a:ext cx="20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7373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448"/>
                      <a:ext cx="38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4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880"/>
                      <a:ext cx="14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72" y="3408"/>
                      <a:ext cx="36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6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0" y="3936"/>
                      <a:ext cx="97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7355" name="Group 60"/>
                <p:cNvGrpSpPr>
                  <a:grpSpLocks/>
                </p:cNvGrpSpPr>
                <p:nvPr/>
              </p:nvGrpSpPr>
              <p:grpSpPr bwMode="auto">
                <a:xfrm>
                  <a:off x="4272" y="1792"/>
                  <a:ext cx="1008" cy="204"/>
                  <a:chOff x="4216" y="1296"/>
                  <a:chExt cx="1008" cy="204"/>
                </a:xfrm>
              </p:grpSpPr>
              <p:sp>
                <p:nvSpPr>
                  <p:cNvPr id="573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552" y="129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5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888" y="129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5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5224" y="129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5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216" y="129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66" name="文本占位符 4"/>
          <p:cNvSpPr txBox="1">
            <a:spLocks/>
          </p:cNvSpPr>
          <p:nvPr/>
        </p:nvSpPr>
        <p:spPr bwMode="gray">
          <a:xfrm>
            <a:off x="841375" y="981075"/>
            <a:ext cx="4019550" cy="2808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err="1" smtClean="0"/>
              <a:t>typedef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Clnode</a:t>
            </a:r>
            <a:r>
              <a:rPr lang="en-US" altLang="zh-CN" sz="2000" kern="0" dirty="0" smtClean="0"/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  </a:t>
            </a:r>
            <a:r>
              <a:rPr lang="en-US" altLang="zh-CN" sz="2000" kern="0" dirty="0" err="1" smtClean="0"/>
              <a:t>rn</a:t>
            </a:r>
            <a:r>
              <a:rPr lang="en-US" altLang="zh-CN" sz="2000" kern="0" dirty="0" smtClean="0"/>
              <a:t>;      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矩阵的行数*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  </a:t>
            </a:r>
            <a:r>
              <a:rPr lang="en-US" altLang="zh-CN" sz="2000" kern="0" dirty="0" err="1" smtClean="0"/>
              <a:t>cn</a:t>
            </a:r>
            <a:r>
              <a:rPr lang="en-US" altLang="zh-CN" sz="2000" kern="0" dirty="0" smtClean="0"/>
              <a:t>;      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矩阵的列数*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  </a:t>
            </a:r>
            <a:r>
              <a:rPr lang="en-US" altLang="zh-CN" sz="2000" kern="0" dirty="0" err="1" smtClean="0"/>
              <a:t>tn</a:t>
            </a:r>
            <a:r>
              <a:rPr lang="en-US" altLang="zh-CN" sz="2000" kern="0" dirty="0" smtClean="0"/>
              <a:t>;      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非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元素总数*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OLNode</a:t>
            </a:r>
            <a:r>
              <a:rPr lang="en-US" altLang="zh-CN" sz="2000" kern="0" dirty="0" smtClean="0"/>
              <a:t> *</a:t>
            </a:r>
            <a:r>
              <a:rPr lang="en-US" altLang="zh-CN" sz="2000" kern="0" dirty="0" err="1" smtClean="0"/>
              <a:t>rhead</a:t>
            </a:r>
            <a:r>
              <a:rPr lang="en-US" altLang="zh-CN" sz="2000" kern="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OLNode</a:t>
            </a:r>
            <a:r>
              <a:rPr lang="en-US" altLang="zh-CN" sz="2000" kern="0" dirty="0" smtClean="0"/>
              <a:t> *</a:t>
            </a:r>
            <a:r>
              <a:rPr lang="en-US" altLang="zh-CN" sz="2000" kern="0" dirty="0" err="1" smtClean="0"/>
              <a:t>chead</a:t>
            </a:r>
            <a:r>
              <a:rPr lang="en-US" altLang="zh-CN" sz="2000" kern="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} </a:t>
            </a:r>
            <a:r>
              <a:rPr lang="en-US" altLang="zh-CN" sz="2000" kern="0" dirty="0" err="1" smtClean="0"/>
              <a:t>CrossList</a:t>
            </a:r>
            <a:r>
              <a:rPr lang="en-US" altLang="zh-CN" sz="2000" kern="0" dirty="0" smtClean="0"/>
              <a:t>;</a:t>
            </a:r>
            <a:endParaRPr lang="zh-CN" altLang="en-US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动作按钮: 第一张 66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088" y="1557338"/>
            <a:ext cx="7921625" cy="3743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 </a:t>
            </a:r>
            <a:r>
              <a:rPr lang="zh-CN" altLang="en-US" dirty="0" smtClean="0"/>
              <a:t>数组的抽象数据类型定义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数组的</a:t>
            </a:r>
            <a:r>
              <a:rPr lang="zh-CN" altLang="en-US" dirty="0" smtClean="0">
                <a:solidFill>
                  <a:srgbClr val="7030A0"/>
                </a:solidFill>
              </a:rPr>
              <a:t>抽象数据类型定义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ADT Array {</a:t>
            </a:r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</a:t>
            </a:r>
            <a:r>
              <a:rPr lang="zh-CN" altLang="en-US" sz="2000" b="1" dirty="0" smtClean="0"/>
              <a:t>数据</a:t>
            </a:r>
            <a:r>
              <a:rPr lang="zh-CN" altLang="en-US" sz="2000" b="1" dirty="0"/>
              <a:t>对象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j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= 0,1,…,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-1;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=1,2</a:t>
            </a:r>
            <a:r>
              <a:rPr lang="en-US" altLang="zh-CN" sz="2000" dirty="0"/>
              <a:t>, …,n ;</a:t>
            </a:r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D </a:t>
            </a:r>
            <a:r>
              <a:rPr lang="en-US" altLang="zh-CN" sz="2000" dirty="0"/>
              <a:t>= { a</a:t>
            </a:r>
            <a:r>
              <a:rPr lang="en-US" altLang="zh-CN" sz="2000" baseline="-25000" dirty="0"/>
              <a:t>j1j2…</a:t>
            </a:r>
            <a:r>
              <a:rPr lang="en-US" altLang="zh-CN" sz="2000" baseline="-25000" dirty="0" err="1"/>
              <a:t>jn</a:t>
            </a:r>
            <a:r>
              <a:rPr lang="en-US" altLang="zh-CN" sz="2000" dirty="0"/>
              <a:t> | n&gt;0</a:t>
            </a:r>
            <a:r>
              <a:rPr lang="zh-CN" altLang="en-US" sz="2000" dirty="0"/>
              <a:t>称为</a:t>
            </a:r>
            <a:r>
              <a:rPr lang="zh-CN" altLang="en-US" sz="2000" b="1" dirty="0">
                <a:solidFill>
                  <a:srgbClr val="00B0F0"/>
                </a:solidFill>
              </a:rPr>
              <a:t>数组的维数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是数组</a:t>
            </a:r>
            <a:r>
              <a:rPr lang="zh-CN" altLang="en-US" sz="2000" dirty="0">
                <a:solidFill>
                  <a:srgbClr val="00B0F0"/>
                </a:solidFill>
              </a:rPr>
              <a:t>第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zh-CN" altLang="en-US" sz="2000" dirty="0">
                <a:solidFill>
                  <a:srgbClr val="00B0F0"/>
                </a:solidFill>
              </a:rPr>
              <a:t>维的长度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j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是数组元素</a:t>
            </a:r>
            <a:r>
              <a:rPr lang="zh-CN" altLang="en-US" sz="2000" dirty="0">
                <a:solidFill>
                  <a:srgbClr val="00B0F0"/>
                </a:solidFill>
              </a:rPr>
              <a:t>第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zh-CN" altLang="en-US" sz="2000" dirty="0">
                <a:solidFill>
                  <a:srgbClr val="00B0F0"/>
                </a:solidFill>
              </a:rPr>
              <a:t>维的下标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j1j2…</a:t>
            </a:r>
            <a:r>
              <a:rPr lang="en-US" altLang="zh-CN" sz="2000" baseline="-25000" dirty="0" err="1"/>
              <a:t>jn</a:t>
            </a:r>
            <a:r>
              <a:rPr lang="en-US" altLang="zh-CN" sz="2000" dirty="0" err="1"/>
              <a:t>∈ElemSet</a:t>
            </a:r>
            <a:r>
              <a:rPr lang="en-US" altLang="zh-CN" sz="2000" dirty="0"/>
              <a:t> }</a:t>
            </a:r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</a:t>
            </a:r>
            <a:r>
              <a:rPr lang="zh-CN" altLang="en-US" sz="2000" b="1" dirty="0" smtClean="0"/>
              <a:t>数据</a:t>
            </a:r>
            <a:r>
              <a:rPr lang="zh-CN" altLang="en-US" sz="2000" b="1" dirty="0"/>
              <a:t>关系</a:t>
            </a:r>
            <a:r>
              <a:rPr lang="zh-CN" altLang="en-US" sz="2000" dirty="0"/>
              <a:t>：</a:t>
            </a:r>
            <a:r>
              <a:rPr lang="en-US" altLang="zh-CN" sz="2000" dirty="0"/>
              <a:t>R = {R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R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}</a:t>
            </a:r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R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={ &lt;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j1j2 …</a:t>
            </a:r>
            <a:r>
              <a:rPr lang="en-US" altLang="zh-CN" sz="2000" baseline="-25000" dirty="0" err="1"/>
              <a:t>ji</a:t>
            </a:r>
            <a:r>
              <a:rPr lang="en-US" altLang="zh-CN" sz="2000" baseline="-25000" dirty="0"/>
              <a:t>…</a:t>
            </a:r>
            <a:r>
              <a:rPr lang="en-US" altLang="zh-CN" sz="2000" baseline="-25000" dirty="0" err="1"/>
              <a:t>jn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j1j2 …ji+1…</a:t>
            </a:r>
            <a:r>
              <a:rPr lang="en-US" altLang="zh-CN" sz="2000" baseline="-25000" dirty="0" err="1"/>
              <a:t>jn</a:t>
            </a:r>
            <a:r>
              <a:rPr lang="en-US" altLang="zh-CN" sz="2000" dirty="0" smtClean="0"/>
              <a:t>&gt; | 0</a:t>
            </a:r>
            <a:r>
              <a:rPr lang="en-US" altLang="zh-CN" sz="2000" dirty="0"/>
              <a:t>≦j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≦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k</a:t>
            </a:r>
            <a:r>
              <a:rPr lang="en-US" altLang="zh-CN" sz="2000" dirty="0" smtClean="0"/>
              <a:t>-1, 1</a:t>
            </a:r>
            <a:r>
              <a:rPr lang="en-US" altLang="zh-CN" sz="2000" dirty="0"/>
              <a:t>≦k≦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且 </a:t>
            </a:r>
            <a:r>
              <a:rPr lang="en-US" altLang="zh-CN" sz="2000" dirty="0" err="1" smtClean="0"/>
              <a:t>k≠i</a:t>
            </a:r>
            <a:r>
              <a:rPr lang="en-US" altLang="zh-CN" sz="2000" dirty="0" smtClean="0"/>
              <a:t>, 0</a:t>
            </a:r>
            <a:r>
              <a:rPr lang="en-US" altLang="zh-CN" sz="2000" dirty="0"/>
              <a:t>≦j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≦b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-2</a:t>
            </a:r>
            <a:r>
              <a:rPr lang="zh-CN" altLang="en-US" sz="2000" dirty="0"/>
              <a:t>，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j1j2 …ji+1…</a:t>
            </a:r>
            <a:r>
              <a:rPr lang="en-US" altLang="zh-CN" sz="2000" baseline="-25000" dirty="0" err="1"/>
              <a:t>jn</a:t>
            </a:r>
            <a:r>
              <a:rPr lang="en-US" altLang="zh-CN" sz="2000" dirty="0" err="1"/>
              <a:t>∈D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</a:t>
            </a:r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1800" b="1" dirty="0" smtClean="0"/>
              <a:t>基本操作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   ……</a:t>
            </a:r>
            <a:endParaRPr lang="en-US" altLang="zh-CN" sz="2000" dirty="0"/>
          </a:p>
          <a:p>
            <a:pPr marL="85725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} ADT Array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sz="2400" dirty="0"/>
              <a:t>n</a:t>
            </a:r>
            <a:r>
              <a:rPr lang="zh-CN" altLang="en-US" sz="2400" dirty="0"/>
              <a:t>维数组中有</a:t>
            </a:r>
            <a:r>
              <a:rPr lang="en-US" altLang="zh-CN" sz="2400" dirty="0" smtClean="0"/>
              <a:t>b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×b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×…×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/>
              <a:t>个数据元素，</a:t>
            </a:r>
            <a:r>
              <a:rPr lang="zh-CN" altLang="en-US" sz="2400" dirty="0">
                <a:solidFill>
                  <a:schemeClr val="accent6"/>
                </a:solidFill>
              </a:rPr>
              <a:t>每个数据元素都受到</a:t>
            </a:r>
            <a:r>
              <a:rPr lang="en-US" altLang="zh-CN" sz="2400" dirty="0">
                <a:solidFill>
                  <a:schemeClr val="accent6"/>
                </a:solidFill>
              </a:rPr>
              <a:t>n</a:t>
            </a:r>
            <a:r>
              <a:rPr lang="zh-CN" altLang="en-US" sz="2400" dirty="0">
                <a:solidFill>
                  <a:schemeClr val="accent6"/>
                </a:solidFill>
              </a:rPr>
              <a:t>维关系的约束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088" y="3530600"/>
            <a:ext cx="7561262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088" y="1628775"/>
            <a:ext cx="7561262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矩阵运算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矩阵的</a:t>
            </a:r>
            <a:r>
              <a:rPr lang="zh-CN" altLang="en-US" b="1" dirty="0"/>
              <a:t>运算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zh-CN" altLang="en-US" dirty="0" smtClean="0"/>
              <a:t>矩阵</a:t>
            </a:r>
            <a:r>
              <a:rPr lang="zh-CN" altLang="en-US" dirty="0"/>
              <a:t>的</a:t>
            </a:r>
            <a:r>
              <a:rPr lang="zh-CN" altLang="en-US" b="1" dirty="0" smtClean="0">
                <a:solidFill>
                  <a:srgbClr val="0070C0"/>
                </a:solidFill>
              </a:rPr>
              <a:t>转置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zh-CN" altLang="en-US" dirty="0" smtClean="0"/>
              <a:t>矩阵</a:t>
            </a:r>
            <a:r>
              <a:rPr lang="zh-CN" altLang="en-US" b="1" dirty="0" smtClean="0">
                <a:solidFill>
                  <a:srgbClr val="0070C0"/>
                </a:solidFill>
              </a:rPr>
              <a:t>求逆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zh-CN" altLang="en-US" dirty="0" smtClean="0"/>
              <a:t>矩阵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70C0"/>
                </a:solidFill>
              </a:rPr>
              <a:t>加</a:t>
            </a:r>
            <a:r>
              <a:rPr lang="zh-CN" altLang="en-US" b="1" dirty="0" smtClean="0">
                <a:solidFill>
                  <a:srgbClr val="0070C0"/>
                </a:solidFill>
              </a:rPr>
              <a:t>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zh-CN" altLang="en-US" dirty="0" smtClean="0"/>
              <a:t>矩阵</a:t>
            </a:r>
            <a:r>
              <a:rPr lang="zh-CN" altLang="en-US" dirty="0"/>
              <a:t>的</a:t>
            </a:r>
            <a:r>
              <a:rPr lang="zh-CN" altLang="en-US" b="1" dirty="0" smtClean="0">
                <a:solidFill>
                  <a:srgbClr val="0070C0"/>
                </a:solidFill>
              </a:rPr>
              <a:t>乘除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zh-CN" altLang="en-US" dirty="0" smtClean="0"/>
              <a:t>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我们主要讨论：</a:t>
            </a:r>
            <a:r>
              <a:rPr lang="zh-CN" altLang="en-US" i="1" dirty="0" smtClean="0">
                <a:solidFill>
                  <a:schemeClr val="accent6"/>
                </a:solidFill>
              </a:rPr>
              <a:t>压缩</a:t>
            </a:r>
            <a:r>
              <a:rPr lang="zh-CN" altLang="en-US" i="1" dirty="0">
                <a:solidFill>
                  <a:schemeClr val="accent6"/>
                </a:solidFill>
              </a:rPr>
              <a:t>存储结构</a:t>
            </a:r>
            <a:r>
              <a:rPr lang="zh-CN" altLang="en-US" i="1" dirty="0" smtClean="0">
                <a:solidFill>
                  <a:schemeClr val="accent6"/>
                </a:solidFill>
              </a:rPr>
              <a:t>下</a:t>
            </a:r>
            <a:r>
              <a:rPr lang="zh-CN" altLang="en-US" b="1" dirty="0" smtClean="0"/>
              <a:t>求</a:t>
            </a:r>
            <a:r>
              <a:rPr lang="zh-CN" altLang="en-US" b="1" dirty="0"/>
              <a:t>矩阵的转置</a:t>
            </a:r>
            <a:r>
              <a:rPr lang="zh-CN" altLang="en-US" dirty="0"/>
              <a:t>的运算。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动作按钮: 开始 5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endParaRPr lang="zh-CN" altLang="en-US" sz="4000" dirty="0" smtClean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 smtClean="0"/>
              <a:t>m×n</a:t>
            </a:r>
            <a:r>
              <a:rPr lang="zh-CN" altLang="en-US" dirty="0"/>
              <a:t>的矩阵</a:t>
            </a:r>
            <a:r>
              <a:rPr lang="en-US" altLang="zh-CN" i="1" dirty="0">
                <a:solidFill>
                  <a:srgbClr val="0070C0"/>
                </a:solidFill>
              </a:rPr>
              <a:t>A</a:t>
            </a:r>
            <a:r>
              <a:rPr lang="zh-CN" altLang="en-US" dirty="0"/>
              <a:t>，它的转置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zh-CN" altLang="en-US" dirty="0"/>
              <a:t>是一个</a:t>
            </a:r>
            <a:r>
              <a:rPr lang="en-US" altLang="zh-CN" dirty="0" err="1" smtClean="0"/>
              <a:t>n</a:t>
            </a:r>
            <a:r>
              <a:rPr lang="en-US" altLang="zh-CN" dirty="0" err="1"/>
              <a:t>×</a:t>
            </a:r>
            <a:r>
              <a:rPr lang="en-US" altLang="zh-CN" dirty="0" err="1" smtClean="0"/>
              <a:t>m</a:t>
            </a:r>
            <a:r>
              <a:rPr lang="zh-CN" altLang="en-US" dirty="0"/>
              <a:t>的矩阵，且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][j]=a[j][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0≦i≦n</a:t>
            </a:r>
            <a:r>
              <a:rPr lang="zh-CN" altLang="en-US" dirty="0"/>
              <a:t>，</a:t>
            </a:r>
            <a:r>
              <a:rPr lang="en-US" altLang="zh-CN" dirty="0"/>
              <a:t>0≦j≦m</a:t>
            </a:r>
            <a:r>
              <a:rPr lang="zh-CN" altLang="en-US" dirty="0"/>
              <a:t>，即</a:t>
            </a:r>
            <a:r>
              <a:rPr lang="en-US" altLang="zh-CN" dirty="0"/>
              <a:t>B</a:t>
            </a:r>
            <a:r>
              <a:rPr lang="zh-CN" altLang="en-US" dirty="0"/>
              <a:t>的行是</a:t>
            </a:r>
            <a:r>
              <a:rPr lang="en-US" altLang="zh-CN" dirty="0"/>
              <a:t>A</a:t>
            </a:r>
            <a:r>
              <a:rPr lang="zh-CN" altLang="en-US" dirty="0"/>
              <a:t>的列，</a:t>
            </a:r>
            <a:r>
              <a:rPr lang="en-US" altLang="zh-CN" dirty="0"/>
              <a:t>B</a:t>
            </a:r>
            <a:r>
              <a:rPr lang="zh-CN" altLang="en-US" dirty="0"/>
              <a:t>的列是</a:t>
            </a:r>
            <a:r>
              <a:rPr lang="en-US" altLang="zh-CN" dirty="0"/>
              <a:t>A</a:t>
            </a:r>
            <a:r>
              <a:rPr lang="zh-CN" altLang="en-US" dirty="0"/>
              <a:t>的行。</a:t>
            </a:r>
          </a:p>
          <a:p>
            <a:pPr lvl="1">
              <a:defRPr/>
            </a:pPr>
            <a:r>
              <a:rPr lang="zh-CN" altLang="en-US" dirty="0" smtClean="0"/>
              <a:t>设</a:t>
            </a:r>
            <a:r>
              <a:rPr lang="zh-CN" altLang="en-US" dirty="0"/>
              <a:t>稀疏矩阵</a:t>
            </a:r>
            <a:r>
              <a:rPr lang="en-US" altLang="zh-CN" dirty="0"/>
              <a:t>A</a:t>
            </a:r>
            <a:r>
              <a:rPr lang="zh-CN" altLang="en-US" dirty="0"/>
              <a:t>是按</a:t>
            </a:r>
            <a:r>
              <a:rPr lang="zh-CN" altLang="en-US" b="1" i="1" dirty="0">
                <a:solidFill>
                  <a:schemeClr val="accent6"/>
                </a:solidFill>
              </a:rPr>
              <a:t>行</a:t>
            </a:r>
            <a:r>
              <a:rPr lang="zh-CN" altLang="en-US" b="1" dirty="0">
                <a:solidFill>
                  <a:schemeClr val="accent6"/>
                </a:solidFill>
              </a:rPr>
              <a:t>优先</a:t>
            </a:r>
            <a:r>
              <a:rPr lang="zh-CN" altLang="en-US" b="1" dirty="0"/>
              <a:t>顺序</a:t>
            </a:r>
            <a:r>
              <a:rPr lang="zh-CN" altLang="en-US" dirty="0"/>
              <a:t>压缩存储在三元组表</a:t>
            </a:r>
            <a:r>
              <a:rPr lang="en-US" altLang="zh-CN" dirty="0" err="1"/>
              <a:t>a.data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若</a:t>
            </a:r>
            <a:r>
              <a:rPr lang="zh-CN" altLang="en-US" dirty="0"/>
              <a:t>仅仅是</a:t>
            </a:r>
            <a:r>
              <a:rPr lang="zh-CN" altLang="en-US" dirty="0">
                <a:solidFill>
                  <a:srgbClr val="0070C0"/>
                </a:solidFill>
              </a:rPr>
              <a:t>简单地交换</a:t>
            </a:r>
            <a:r>
              <a:rPr lang="en-US" altLang="zh-CN" dirty="0" err="1">
                <a:solidFill>
                  <a:srgbClr val="0070C0"/>
                </a:solidFill>
              </a:rPr>
              <a:t>a.data</a:t>
            </a:r>
            <a:r>
              <a:rPr lang="zh-CN" altLang="en-US" dirty="0" smtClean="0">
                <a:solidFill>
                  <a:srgbClr val="0070C0"/>
                </a:solidFill>
              </a:rPr>
              <a:t>中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和 </a:t>
            </a:r>
            <a:r>
              <a:rPr lang="en-US" altLang="zh-CN" dirty="0" smtClean="0">
                <a:solidFill>
                  <a:srgbClr val="0070C0"/>
                </a:solidFill>
              </a:rPr>
              <a:t>j </a:t>
            </a:r>
            <a:r>
              <a:rPr lang="zh-CN" altLang="en-US" dirty="0" smtClean="0">
                <a:solidFill>
                  <a:srgbClr val="0070C0"/>
                </a:solidFill>
              </a:rPr>
              <a:t>的</a:t>
            </a:r>
            <a:r>
              <a:rPr lang="zh-CN" altLang="en-US" dirty="0">
                <a:solidFill>
                  <a:srgbClr val="0070C0"/>
                </a:solidFill>
              </a:rPr>
              <a:t>内容</a:t>
            </a:r>
            <a:r>
              <a:rPr lang="zh-CN" altLang="en-US" dirty="0"/>
              <a:t>，得到三元组表</a:t>
            </a:r>
            <a:r>
              <a:rPr lang="en-US" altLang="zh-CN" dirty="0" err="1"/>
              <a:t>b.data</a:t>
            </a:r>
            <a:r>
              <a:rPr lang="zh-CN" altLang="en-US" dirty="0"/>
              <a:t>，</a:t>
            </a:r>
            <a:r>
              <a:rPr lang="en-US" altLang="zh-CN" dirty="0" err="1"/>
              <a:t>b.data</a:t>
            </a:r>
            <a:r>
              <a:rPr lang="zh-CN" altLang="en-US" dirty="0"/>
              <a:t>将是一个按</a:t>
            </a:r>
            <a:r>
              <a:rPr lang="zh-CN" altLang="en-US" b="1" i="1" dirty="0">
                <a:solidFill>
                  <a:schemeClr val="accent6"/>
                </a:solidFill>
              </a:rPr>
              <a:t>列</a:t>
            </a:r>
            <a:r>
              <a:rPr lang="zh-CN" altLang="en-US" b="1" dirty="0">
                <a:solidFill>
                  <a:schemeClr val="accent6"/>
                </a:solidFill>
              </a:rPr>
              <a:t>优先</a:t>
            </a:r>
            <a:r>
              <a:rPr lang="zh-CN" altLang="en-US" b="1" dirty="0"/>
              <a:t>顺序</a:t>
            </a:r>
            <a:r>
              <a:rPr lang="zh-CN" altLang="en-US" dirty="0"/>
              <a:t>存储的稀疏矩阵</a:t>
            </a:r>
            <a:r>
              <a:rPr lang="en-US" altLang="zh-CN" dirty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u="sng" dirty="0" smtClean="0"/>
              <a:t>要得</a:t>
            </a:r>
            <a:r>
              <a:rPr lang="zh-CN" altLang="en-US" u="sng" dirty="0"/>
              <a:t>到按</a:t>
            </a:r>
            <a:r>
              <a:rPr lang="zh-CN" altLang="en-US" b="1" u="sng" dirty="0"/>
              <a:t>行优先</a:t>
            </a:r>
            <a:r>
              <a:rPr lang="zh-CN" altLang="en-US" u="sng" dirty="0"/>
              <a:t>顺序存储的</a:t>
            </a:r>
            <a:r>
              <a:rPr lang="en-US" altLang="zh-CN" u="sng" dirty="0" err="1"/>
              <a:t>b.data</a:t>
            </a:r>
            <a:r>
              <a:rPr lang="zh-CN" altLang="en-US" dirty="0"/>
              <a:t>，就必须重新排列三元组表</a:t>
            </a:r>
            <a:r>
              <a:rPr lang="en-US" altLang="zh-CN" dirty="0" err="1"/>
              <a:t>b.data</a:t>
            </a:r>
            <a:r>
              <a:rPr lang="zh-CN" altLang="en-US" dirty="0"/>
              <a:t>中元素的顺序。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r>
              <a:rPr lang="zh-CN" altLang="en-US" sz="2400" dirty="0" smtClean="0"/>
              <a:t>（续）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保持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行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</a:t>
            </a:r>
            <a:r>
              <a:rPr lang="zh-CN" altLang="en-US" sz="2400" b="1" i="1" dirty="0" smtClean="0">
                <a:solidFill>
                  <a:schemeClr val="tx2"/>
                </a:solidFill>
              </a:rPr>
              <a:t>列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优先</a:t>
            </a:r>
            <a:r>
              <a:rPr lang="zh-CN" altLang="en-US" sz="2400" b="1" dirty="0" smtClean="0"/>
              <a:t>顺序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矩阵</a:t>
            </a:r>
            <a:r>
              <a:rPr lang="zh-CN" altLang="en-US" sz="2400" b="1" dirty="0"/>
              <a:t>转置</a:t>
            </a:r>
            <a:r>
              <a:rPr lang="zh-CN" altLang="en-US" sz="2400" dirty="0" smtClean="0"/>
              <a:t>的</a:t>
            </a:r>
            <a:r>
              <a:rPr lang="zh-CN" altLang="en-US" sz="2400" dirty="0">
                <a:solidFill>
                  <a:srgbClr val="7030A0"/>
                </a:solidFill>
              </a:rPr>
              <a:t>基本算法思想</a:t>
            </a:r>
            <a:r>
              <a:rPr lang="zh-CN" altLang="en-US" sz="2400" dirty="0"/>
              <a:t>是：</a:t>
            </a: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矩阵的行、列下标值</a:t>
            </a:r>
            <a:r>
              <a:rPr lang="zh-CN" altLang="en-US" sz="2400" b="1" dirty="0"/>
              <a:t>交换</a:t>
            </a:r>
            <a:r>
              <a:rPr lang="zh-CN" altLang="en-US" sz="2400" dirty="0"/>
              <a:t>。即将三元组表中的行、列位置</a:t>
            </a:r>
            <a:r>
              <a:rPr lang="zh-CN" altLang="en-US" sz="2400" dirty="0" smtClean="0"/>
              <a:t>值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j </a:t>
            </a:r>
            <a:r>
              <a:rPr lang="zh-CN" altLang="en-US" sz="2400" dirty="0" smtClean="0"/>
              <a:t>相互交换</a:t>
            </a:r>
            <a:r>
              <a:rPr lang="zh-CN" altLang="en-US" sz="2400" dirty="0"/>
              <a:t>； </a:t>
            </a: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2400" b="1" dirty="0" smtClean="0"/>
              <a:t>重排</a:t>
            </a:r>
            <a:r>
              <a:rPr lang="zh-CN" altLang="en-US" sz="2400" dirty="0"/>
              <a:t>三元组表中元素的顺序。即交换后仍然是按</a:t>
            </a:r>
            <a:r>
              <a:rPr lang="zh-CN" altLang="en-US" sz="2400" b="1" i="1" dirty="0"/>
              <a:t>行</a:t>
            </a:r>
            <a:r>
              <a:rPr lang="zh-CN" altLang="en-US" sz="2400" dirty="0"/>
              <a:t>优先顺序排序的。</a:t>
            </a:r>
          </a:p>
          <a:p>
            <a:pPr>
              <a:defRPr/>
            </a:pPr>
            <a:r>
              <a:rPr lang="zh-CN" altLang="en-US" sz="2400" dirty="0" smtClean="0"/>
              <a:t>常用的转置算法有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种：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lphaUcPeriod"/>
              <a:defRPr/>
            </a:pPr>
            <a:r>
              <a:rPr lang="zh-CN" altLang="en-US" sz="2400" dirty="0" smtClean="0"/>
              <a:t>常规算法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lphaUcPeriod"/>
              <a:defRPr/>
            </a:pPr>
            <a:r>
              <a:rPr lang="zh-CN" altLang="en-US" sz="2400" dirty="0" smtClean="0"/>
              <a:t>快速算法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r>
              <a:rPr lang="en-US" altLang="zh-CN" dirty="0" smtClean="0"/>
              <a:t>: 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>
                <a:sym typeface="Wingdings 2" panose="05020102010507070707" pitchFamily="18" charset="2"/>
              </a:rPr>
              <a:t></a:t>
            </a:r>
            <a:endParaRPr lang="zh-CN" altLang="en-US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zh-CN" altLang="en-US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</a:t>
            </a:r>
            <a:r>
              <a:rPr lang="zh-CN" altLang="en-US" dirty="0" smtClean="0">
                <a:solidFill>
                  <a:srgbClr val="7030A0"/>
                </a:solidFill>
              </a:rPr>
              <a:t>思想</a:t>
            </a:r>
            <a:r>
              <a:rPr lang="zh-CN" altLang="en-US" dirty="0" smtClean="0"/>
              <a:t>：按稀疏矩阵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的三元组表</a:t>
            </a:r>
            <a:r>
              <a:rPr lang="en-US" altLang="zh-CN" dirty="0" err="1" smtClean="0"/>
              <a:t>a.data</a:t>
            </a:r>
            <a:r>
              <a:rPr lang="zh-CN" altLang="en-US" dirty="0" smtClean="0"/>
              <a:t>中的列次序依次找到相应的三元组存入</a:t>
            </a:r>
            <a:r>
              <a:rPr lang="en-US" altLang="zh-CN" dirty="0" err="1" smtClean="0"/>
              <a:t>b.data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寻找</a:t>
            </a:r>
            <a:r>
              <a:rPr lang="zh-CN" altLang="en-US" dirty="0" smtClean="0"/>
              <a:t>转置后矩阵的一个三元组元素，需从头至尾扫描整个三元组表</a:t>
            </a:r>
            <a:r>
              <a:rPr lang="en-US" altLang="zh-CN" dirty="0" err="1" smtClean="0"/>
              <a:t>a.data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找到之后自然就成为按</a:t>
            </a:r>
            <a:r>
              <a:rPr lang="zh-CN" altLang="en-US" b="1" i="1" dirty="0" smtClean="0"/>
              <a:t>行</a:t>
            </a:r>
            <a:r>
              <a:rPr lang="zh-CN" altLang="en-US" dirty="0" smtClean="0"/>
              <a:t>优先的转置矩阵的压缩存储表示。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r>
              <a:rPr lang="en-US" altLang="zh-CN" dirty="0" smtClean="0"/>
              <a:t>: </a:t>
            </a:r>
            <a:r>
              <a:rPr lang="zh-CN" altLang="en-US" sz="2400" dirty="0" smtClean="0"/>
              <a:t>算法</a:t>
            </a:r>
            <a:r>
              <a:rPr lang="zh-CN" altLang="en-US" sz="2400" dirty="0" smtClean="0">
                <a:sym typeface="Wingdings 2" panose="05020102010507070707" pitchFamily="18" charset="2"/>
              </a:rPr>
              <a:t></a:t>
            </a:r>
            <a:r>
              <a:rPr lang="zh-CN" altLang="en-US" sz="2400" dirty="0" smtClean="0"/>
              <a:t>（续</a:t>
            </a:r>
            <a:r>
              <a:rPr lang="en-US" altLang="zh-CN" sz="2400" dirty="0" smtClean="0"/>
              <a:t>1/2</a:t>
            </a:r>
            <a:r>
              <a:rPr lang="zh-CN" altLang="en-US" sz="2400" dirty="0" smtClean="0"/>
              <a:t>）</a:t>
            </a:r>
            <a:endParaRPr lang="zh-CN" altLang="en-US" dirty="0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zh-CN" altLang="en-US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</a:t>
            </a:r>
            <a:r>
              <a:rPr lang="zh-CN" altLang="en-US" dirty="0" smtClean="0"/>
              <a:t>：</a:t>
            </a:r>
            <a:r>
              <a:rPr lang="zh-CN" altLang="en-US" sz="2000" dirty="0" smtClean="0">
                <a:solidFill>
                  <a:srgbClr val="00B0F0"/>
                </a:solidFill>
              </a:rPr>
              <a:t>伪代码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zh-CN" altLang="en-US" sz="2000" b="1" dirty="0" smtClean="0">
                <a:solidFill>
                  <a:schemeClr val="tx2"/>
                </a:solidFill>
              </a:rPr>
              <a:t>算法分析</a:t>
            </a:r>
            <a:r>
              <a:rPr lang="zh-CN" altLang="en-US" sz="2000" dirty="0" smtClean="0">
                <a:solidFill>
                  <a:schemeClr val="tx2"/>
                </a:solidFill>
              </a:rPr>
              <a:t>：算法主要工作量在于：</a:t>
            </a:r>
            <a:r>
              <a:rPr lang="en-US" altLang="zh-CN" sz="2000" dirty="0" smtClean="0">
                <a:solidFill>
                  <a:schemeClr val="tx2"/>
                </a:solidFill>
              </a:rPr>
              <a:t>p</a:t>
            </a:r>
            <a:r>
              <a:rPr lang="zh-CN" altLang="en-US" sz="2000" dirty="0" smtClean="0">
                <a:solidFill>
                  <a:schemeClr val="tx2"/>
                </a:solidFill>
              </a:rPr>
              <a:t>和</a:t>
            </a:r>
            <a:r>
              <a:rPr lang="en-US" altLang="zh-CN" sz="2000" dirty="0" smtClean="0">
                <a:solidFill>
                  <a:schemeClr val="tx2"/>
                </a:solidFill>
              </a:rPr>
              <a:t>col</a:t>
            </a:r>
            <a:r>
              <a:rPr lang="zh-CN" altLang="en-US" sz="2000" dirty="0" smtClean="0">
                <a:solidFill>
                  <a:schemeClr val="tx2"/>
                </a:solidFill>
              </a:rPr>
              <a:t>的两个循环，故算法的时间复杂度为</a:t>
            </a:r>
            <a:r>
              <a:rPr lang="en-US" altLang="zh-CN" sz="2000" dirty="0" smtClean="0">
                <a:solidFill>
                  <a:schemeClr val="tx2"/>
                </a:solidFill>
              </a:rPr>
              <a:t>O(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cn×tn</a:t>
            </a:r>
            <a:r>
              <a:rPr lang="en-US" altLang="zh-CN" sz="2000" dirty="0" smtClean="0">
                <a:solidFill>
                  <a:schemeClr val="tx2"/>
                </a:solidFill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</a:rPr>
              <a:t>，即矩阵的列数和非</a:t>
            </a:r>
            <a:r>
              <a:rPr lang="en-US" altLang="zh-CN" sz="2000" dirty="0" smtClean="0">
                <a:solidFill>
                  <a:schemeClr val="tx2"/>
                </a:solidFill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</a:rPr>
              <a:t>元素的个数的乘积成正比。</a:t>
            </a:r>
            <a:endParaRPr lang="zh-CN" altLang="en-US" dirty="0" smtClean="0">
              <a:solidFill>
                <a:srgbClr val="00B0F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42498" y="116632"/>
            <a:ext cx="2194340" cy="1350987"/>
            <a:chOff x="254" y="2496"/>
            <a:chExt cx="2914" cy="192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63" y="2496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1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</a:t>
              </a:r>
              <a:r>
                <a:rPr kumimoji="1" lang="en-US" altLang="zh-CN" sz="11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12  9</a:t>
              </a:r>
              <a:r>
                <a:rPr kumimoji="1" lang="en-US" altLang="zh-CN" sz="11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 0  0  0  0  0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69" y="2755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1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0  0   0  0  0  0  0  0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69" y="3064"/>
              <a:ext cx="233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1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-3 </a:t>
              </a:r>
              <a:r>
                <a:rPr kumimoji="1" lang="en-US" altLang="zh-CN" sz="1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0   0  0  0  0  0  </a:t>
              </a:r>
              <a:r>
                <a:rPr kumimoji="1" lang="en-US" altLang="zh-CN" sz="11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69" y="3373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</a:t>
              </a:r>
              <a:r>
                <a:rPr kumimoji="1" lang="en-US" altLang="zh-CN" sz="11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24</a:t>
              </a:r>
              <a:r>
                <a:rPr kumimoji="1" lang="en-US" altLang="zh-CN" sz="1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 0  0  </a:t>
              </a:r>
              <a:r>
                <a:rPr kumimoji="1" lang="en-US" altLang="zh-CN" sz="11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en-US" altLang="zh-CN" sz="1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 0  0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69" y="3661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</a:t>
              </a:r>
              <a:r>
                <a:rPr kumimoji="1" lang="en-US" altLang="zh-CN" sz="11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18</a:t>
              </a:r>
              <a:r>
                <a:rPr kumimoji="1" lang="en-US" altLang="zh-CN" sz="1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 0   0  0  0  0  0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69" y="3949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1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0  0  0   0  0  0 </a:t>
              </a:r>
              <a:r>
                <a:rPr kumimoji="1" lang="en-US" altLang="zh-CN" sz="11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-7</a:t>
              </a:r>
              <a:r>
                <a:rPr kumimoji="1" lang="en-US" altLang="zh-CN" sz="11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 0</a:t>
              </a:r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720" y="2512"/>
              <a:ext cx="68" cy="1904"/>
            </a:xfrm>
            <a:prstGeom prst="leftBracket">
              <a:avLst>
                <a:gd name="adj" fmla="val 2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3100" y="2496"/>
              <a:ext cx="68" cy="1904"/>
            </a:xfrm>
            <a:prstGeom prst="rightBracket">
              <a:avLst>
                <a:gd name="adj" fmla="val 2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54" y="3359"/>
              <a:ext cx="38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68" y="4189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1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0  0  0  </a:t>
              </a:r>
              <a:r>
                <a:rPr kumimoji="1" lang="en-US" altLang="zh-CN" sz="11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-6  </a:t>
              </a:r>
              <a:r>
                <a:rPr kumimoji="1" lang="en-US" altLang="zh-CN" sz="11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0  0  0  0</a:t>
              </a: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5283" name="TextBox1" r:id="rId2" imgW="7917120" imgH="3817800"/>
        </mc:Choice>
        <mc:Fallback>
          <p:control name="TextBox1" r:id="rId2" imgW="7917120" imgH="3817800">
            <p:pic>
              <p:nvPicPr>
                <p:cNvPr id="4506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5975" y="1557338"/>
                  <a:ext cx="7920038" cy="3816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4075" y="1584325"/>
            <a:ext cx="7564438" cy="1584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r>
              <a:rPr lang="en-US" altLang="zh-CN" dirty="0" smtClean="0"/>
              <a:t>: </a:t>
            </a:r>
            <a:r>
              <a:rPr lang="zh-CN" altLang="en-US" sz="2400" dirty="0" smtClean="0"/>
              <a:t>算法</a:t>
            </a:r>
            <a:r>
              <a:rPr lang="zh-CN" altLang="en-US" sz="2400" dirty="0" smtClean="0">
                <a:sym typeface="Wingdings 2" panose="05020102010507070707" pitchFamily="18" charset="2"/>
              </a:rPr>
              <a:t></a:t>
            </a:r>
            <a:r>
              <a:rPr lang="zh-CN" altLang="en-US" sz="2400" dirty="0" smtClean="0"/>
              <a:t>（续</a:t>
            </a:r>
            <a:r>
              <a:rPr lang="en-US" altLang="zh-CN" sz="2400" dirty="0" smtClean="0"/>
              <a:t>2/2</a:t>
            </a:r>
            <a:r>
              <a:rPr lang="zh-CN" altLang="en-US" sz="2400" dirty="0" smtClean="0"/>
              <a:t>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算法</a:t>
            </a:r>
            <a:r>
              <a:rPr lang="zh-CN" altLang="en-US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</a:t>
            </a:r>
            <a:r>
              <a:rPr lang="zh-CN" altLang="en-US" dirty="0" smtClean="0">
                <a:solidFill>
                  <a:srgbClr val="7030A0"/>
                </a:solidFill>
              </a:rPr>
              <a:t>的弊端</a:t>
            </a:r>
            <a:r>
              <a:rPr lang="zh-CN" altLang="en-US" dirty="0"/>
              <a:t>：传统矩阵的转置算法为：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for(col=1; col&lt;=</a:t>
            </a:r>
            <a:r>
              <a:rPr lang="en-US" altLang="zh-CN" sz="2400" dirty="0">
                <a:solidFill>
                  <a:srgbClr val="7030A0"/>
                </a:solidFill>
              </a:rPr>
              <a:t>n</a:t>
            </a:r>
            <a:r>
              <a:rPr lang="en-US" altLang="zh-CN" sz="2400" dirty="0"/>
              <a:t> ;++col)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for(row=0 </a:t>
            </a:r>
            <a:r>
              <a:rPr lang="en-US" altLang="zh-CN" sz="2400" dirty="0"/>
              <a:t>; row&lt;=</a:t>
            </a:r>
            <a:r>
              <a:rPr lang="en-US" altLang="zh-CN" sz="2400" dirty="0">
                <a:solidFill>
                  <a:srgbClr val="7030A0"/>
                </a:solidFill>
              </a:rPr>
              <a:t>m</a:t>
            </a:r>
            <a:r>
              <a:rPr lang="en-US" altLang="zh-CN" sz="2400" dirty="0"/>
              <a:t> ;++row)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b[col</a:t>
            </a:r>
            <a:r>
              <a:rPr lang="en-US" altLang="zh-CN" sz="2400" dirty="0"/>
              <a:t>][row</a:t>
            </a:r>
            <a:r>
              <a:rPr lang="en-US" altLang="zh-CN" sz="2400" dirty="0" smtClean="0"/>
              <a:t>] = a[row</a:t>
            </a:r>
            <a:r>
              <a:rPr lang="en-US" altLang="zh-CN" sz="2400" dirty="0"/>
              <a:t>][col] ;</a:t>
            </a:r>
          </a:p>
          <a:p>
            <a:pPr lvl="1">
              <a:defRPr/>
            </a:pPr>
            <a:r>
              <a:rPr lang="zh-CN" altLang="en-US" sz="2400" dirty="0"/>
              <a:t>其时间复杂度为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n×m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lvl="1">
              <a:defRPr/>
            </a:pPr>
            <a:r>
              <a:rPr lang="zh-CN" altLang="en-US" sz="2400" dirty="0"/>
              <a:t>当非零元素的个数</a:t>
            </a:r>
            <a:r>
              <a:rPr lang="en-US" altLang="zh-CN" sz="2400" i="1" dirty="0" err="1">
                <a:solidFill>
                  <a:srgbClr val="FFC000"/>
                </a:solidFill>
              </a:rPr>
              <a:t>tn</a:t>
            </a:r>
            <a:r>
              <a:rPr lang="zh-CN" altLang="en-US" sz="2400" dirty="0"/>
              <a:t>和</a:t>
            </a:r>
            <a:r>
              <a:rPr lang="en-US" altLang="zh-CN" sz="2400" dirty="0" err="1" smtClean="0"/>
              <a:t>m</a:t>
            </a:r>
            <a:r>
              <a:rPr lang="en-US" altLang="zh-CN" sz="2400" dirty="0" err="1"/>
              <a:t>×</a:t>
            </a:r>
            <a:r>
              <a:rPr lang="en-US" altLang="zh-CN" sz="2400" dirty="0" err="1" smtClean="0"/>
              <a:t>n</a:t>
            </a:r>
            <a:r>
              <a:rPr lang="zh-CN" altLang="en-US" sz="2400" dirty="0"/>
              <a:t>同数量级</a:t>
            </a:r>
            <a:r>
              <a:rPr lang="zh-CN" altLang="en-US" sz="2400" dirty="0" smtClean="0"/>
              <a:t>时（非</a:t>
            </a:r>
            <a:r>
              <a:rPr lang="zh-CN" altLang="en-US" sz="2400" dirty="0" smtClean="0"/>
              <a:t>稀疏 满</a:t>
            </a:r>
            <a:r>
              <a:rPr lang="zh-CN" altLang="en-US" sz="2400" dirty="0" smtClean="0"/>
              <a:t>矩阵），</a:t>
            </a:r>
            <a:r>
              <a:rPr lang="zh-CN" altLang="en-US" sz="2400" dirty="0"/>
              <a:t>算法</a:t>
            </a:r>
            <a:r>
              <a:rPr lang="en-US" altLang="zh-CN" sz="2400" dirty="0" err="1"/>
              <a:t>TransMatrix</a:t>
            </a:r>
            <a:r>
              <a:rPr lang="zh-CN" altLang="en-US" sz="2400" dirty="0"/>
              <a:t>的时间复杂度为</a:t>
            </a:r>
            <a:r>
              <a:rPr lang="en-US" altLang="zh-CN" sz="2400" dirty="0" smtClean="0"/>
              <a:t>O(m</a:t>
            </a:r>
            <a:r>
              <a:rPr lang="en-US" altLang="zh-CN" sz="2400" dirty="0"/>
              <a:t>×</a:t>
            </a:r>
            <a:r>
              <a:rPr lang="en-US" altLang="zh-CN" sz="2400" dirty="0" smtClean="0"/>
              <a:t>n</a:t>
            </a:r>
            <a:r>
              <a:rPr lang="en-US" altLang="zh-CN" sz="2400" baseline="300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600" dirty="0"/>
              <a:t>由此可见</a:t>
            </a:r>
            <a:r>
              <a:rPr lang="zh-CN" altLang="en-US" sz="2600" dirty="0" smtClean="0"/>
              <a:t>，此算法虽然</a:t>
            </a:r>
            <a:r>
              <a:rPr lang="zh-CN" altLang="en-US" sz="2600" b="1" dirty="0">
                <a:solidFill>
                  <a:schemeClr val="accent6"/>
                </a:solidFill>
              </a:rPr>
              <a:t>节省</a:t>
            </a:r>
            <a:r>
              <a:rPr lang="zh-CN" altLang="en-US" sz="2600" dirty="0">
                <a:solidFill>
                  <a:schemeClr val="accent6"/>
                </a:solidFill>
              </a:rPr>
              <a:t>了存储空间</a:t>
            </a:r>
            <a:r>
              <a:rPr lang="zh-CN" altLang="en-US" sz="2600" dirty="0"/>
              <a:t>，但</a:t>
            </a:r>
            <a:r>
              <a:rPr lang="zh-CN" altLang="en-US" sz="2600" dirty="0">
                <a:solidFill>
                  <a:srgbClr val="FF0000"/>
                </a:solidFill>
              </a:rPr>
              <a:t>时间复杂度却大大增加</a:t>
            </a:r>
            <a:r>
              <a:rPr lang="zh-CN" altLang="en-US" sz="2600" dirty="0" smtClean="0"/>
              <a:t>。所以</a:t>
            </a:r>
            <a:r>
              <a:rPr lang="zh-CN" altLang="en-US" sz="2600" dirty="0"/>
              <a:t>上述</a:t>
            </a:r>
            <a:r>
              <a:rPr lang="zh-CN" altLang="en-US" sz="2600" dirty="0" smtClean="0"/>
              <a:t>算法：</a:t>
            </a:r>
            <a:r>
              <a:rPr lang="zh-CN" altLang="en-US" sz="2600" i="1" u="sng" dirty="0" smtClean="0">
                <a:solidFill>
                  <a:srgbClr val="FF00FF"/>
                </a:solidFill>
              </a:rPr>
              <a:t>只</a:t>
            </a:r>
            <a:r>
              <a:rPr lang="zh-CN" altLang="en-US" sz="2600" i="1" u="sng" dirty="0">
                <a:solidFill>
                  <a:srgbClr val="FF00FF"/>
                </a:solidFill>
              </a:rPr>
              <a:t>适合于稀疏矩阵中非</a:t>
            </a:r>
            <a:r>
              <a:rPr lang="en-US" altLang="zh-CN" sz="2600" i="1" u="sng" dirty="0">
                <a:solidFill>
                  <a:srgbClr val="FF00FF"/>
                </a:solidFill>
              </a:rPr>
              <a:t>0</a:t>
            </a:r>
            <a:r>
              <a:rPr lang="zh-CN" altLang="en-US" sz="2600" i="1" u="sng" dirty="0">
                <a:solidFill>
                  <a:srgbClr val="FF00FF"/>
                </a:solidFill>
              </a:rPr>
              <a:t>元素的</a:t>
            </a:r>
            <a:r>
              <a:rPr lang="zh-CN" altLang="en-US" sz="2600" i="1" u="sng" dirty="0" smtClean="0">
                <a:solidFill>
                  <a:srgbClr val="FF00FF"/>
                </a:solidFill>
              </a:rPr>
              <a:t>个数 </a:t>
            </a:r>
            <a:r>
              <a:rPr lang="en-US" altLang="zh-CN" sz="2600" i="1" u="sng" dirty="0" err="1" smtClean="0">
                <a:solidFill>
                  <a:srgbClr val="FFC000"/>
                </a:solidFill>
              </a:rPr>
              <a:t>tn</a:t>
            </a:r>
            <a:r>
              <a:rPr lang="zh-CN" altLang="en-US" sz="2600" i="1" u="sng" dirty="0">
                <a:solidFill>
                  <a:srgbClr val="FF00FF"/>
                </a:solidFill>
              </a:rPr>
              <a:t>远远小于</a:t>
            </a:r>
            <a:r>
              <a:rPr lang="en-US" altLang="zh-CN" sz="2600" i="1" u="sng" dirty="0" err="1" smtClean="0">
                <a:solidFill>
                  <a:srgbClr val="FF00FF"/>
                </a:solidFill>
              </a:rPr>
              <a:t>m</a:t>
            </a:r>
            <a:r>
              <a:rPr lang="en-US" altLang="zh-CN" i="1" u="sng" dirty="0" err="1">
                <a:solidFill>
                  <a:srgbClr val="FF00FF"/>
                </a:solidFill>
              </a:rPr>
              <a:t>×</a:t>
            </a:r>
            <a:r>
              <a:rPr lang="en-US" altLang="zh-CN" sz="2600" i="1" u="sng" dirty="0" err="1" smtClean="0">
                <a:solidFill>
                  <a:srgbClr val="FF00FF"/>
                </a:solidFill>
              </a:rPr>
              <a:t>n</a:t>
            </a:r>
            <a:r>
              <a:rPr lang="zh-CN" altLang="en-US" sz="2600" i="1" u="sng" dirty="0">
                <a:solidFill>
                  <a:srgbClr val="FF00FF"/>
                </a:solidFill>
              </a:rPr>
              <a:t>的情况</a:t>
            </a:r>
            <a:r>
              <a:rPr lang="zh-CN" altLang="en-US" sz="2600" dirty="0"/>
              <a:t>。</a:t>
            </a:r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(Array)</a:t>
            </a:r>
            <a:r>
              <a:rPr lang="zh-CN" altLang="en-US" dirty="0" smtClean="0"/>
              <a:t>的</a:t>
            </a:r>
            <a:r>
              <a:rPr lang="zh-CN" altLang="en-US" dirty="0"/>
              <a:t>定义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chemeClr val="accent6"/>
                </a:solidFill>
              </a:rPr>
              <a:t>一组偶对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7030A0"/>
                </a:solidFill>
              </a:rPr>
              <a:t>下标值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7030A0"/>
                </a:solidFill>
              </a:rPr>
              <a:t>数据元素值</a:t>
            </a:r>
            <a:r>
              <a:rPr lang="en-US" altLang="zh-CN" sz="2400" dirty="0"/>
              <a:t>)</a:t>
            </a:r>
            <a:r>
              <a:rPr lang="zh-CN" altLang="en-US" sz="2400" dirty="0"/>
              <a:t>的集合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200" dirty="0" smtClean="0"/>
              <a:t>数组</a:t>
            </a:r>
            <a:r>
              <a:rPr lang="zh-CN" altLang="en-US" sz="2200" dirty="0"/>
              <a:t>中，对于一组有意义的下标，都存在一个与其对应的值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维数</a:t>
            </a:r>
            <a:r>
              <a:rPr lang="zh-CN" altLang="en-US" sz="2200" dirty="0"/>
              <a:t>组对应</a:t>
            </a:r>
            <a:r>
              <a:rPr lang="zh-CN" altLang="en-US" sz="2200" dirty="0" smtClean="0"/>
              <a:t>着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下标值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维数</a:t>
            </a:r>
            <a:r>
              <a:rPr lang="zh-CN" altLang="en-US" sz="2200" dirty="0"/>
              <a:t>组对应</a:t>
            </a:r>
            <a:r>
              <a:rPr lang="zh-CN" altLang="en-US" sz="2200" dirty="0" smtClean="0"/>
              <a:t>着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下标值</a:t>
            </a:r>
            <a:r>
              <a:rPr lang="zh-CN" altLang="en-US" sz="2200" dirty="0" smtClean="0"/>
              <a:t>，依此类推</a:t>
            </a:r>
            <a:r>
              <a:rPr lang="zh-CN" altLang="en-US" sz="2200" dirty="0"/>
              <a:t>。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</a:t>
            </a:r>
            <a:r>
              <a:rPr lang="zh-CN" altLang="en-US" sz="2400" dirty="0"/>
              <a:t>是由</a:t>
            </a:r>
            <a:r>
              <a:rPr lang="en-US" altLang="zh-CN" sz="2400" dirty="0"/>
              <a:t>n(n&gt;1)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chemeClr val="accent6"/>
                </a:solidFill>
              </a:rPr>
              <a:t>具有相同数据类型</a:t>
            </a:r>
            <a:r>
              <a:rPr lang="zh-CN" altLang="en-US" sz="2400" dirty="0"/>
              <a:t>的数据元素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a</a:t>
            </a:r>
            <a:r>
              <a:rPr lang="en-US" altLang="zh-CN" sz="2400" baseline="-25000" dirty="0" smtClean="0"/>
              <a:t>n</a:t>
            </a:r>
            <a:r>
              <a:rPr lang="zh-CN" altLang="en-US" sz="2400" dirty="0"/>
              <a:t>组成的</a:t>
            </a:r>
            <a:r>
              <a:rPr lang="zh-CN" altLang="en-US" sz="2400" dirty="0">
                <a:solidFill>
                  <a:schemeClr val="accent6"/>
                </a:solidFill>
              </a:rPr>
              <a:t>有序序列</a:t>
            </a:r>
            <a:r>
              <a:rPr lang="zh-CN" altLang="en-US" sz="2400" dirty="0"/>
              <a:t>，且该序列必须</a:t>
            </a:r>
            <a:r>
              <a:rPr lang="zh-CN" altLang="en-US" sz="2400" dirty="0">
                <a:solidFill>
                  <a:schemeClr val="accent6"/>
                </a:solidFill>
              </a:rPr>
              <a:t>存储在一块</a:t>
            </a:r>
            <a:r>
              <a:rPr lang="zh-CN" altLang="en-US" sz="2400" i="1" u="sng" dirty="0">
                <a:solidFill>
                  <a:schemeClr val="accent6"/>
                </a:solidFill>
              </a:rPr>
              <a:t>地址连续的</a:t>
            </a:r>
            <a:r>
              <a:rPr lang="zh-CN" altLang="en-US" sz="2400" dirty="0">
                <a:solidFill>
                  <a:schemeClr val="accent6"/>
                </a:solidFill>
              </a:rPr>
              <a:t>存储单元中</a:t>
            </a:r>
            <a:r>
              <a:rPr lang="zh-CN" altLang="en-US" sz="2400" dirty="0"/>
              <a:t>。</a:t>
            </a:r>
          </a:p>
          <a:p>
            <a:pPr marL="914400" lvl="1" indent="-457200" eaLnBrk="1" hangingPunct="1"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200" dirty="0" smtClean="0"/>
              <a:t>数组</a:t>
            </a:r>
            <a:r>
              <a:rPr lang="zh-CN" altLang="en-US" sz="2200" dirty="0"/>
              <a:t>中的数据元素</a:t>
            </a:r>
            <a:r>
              <a:rPr lang="zh-CN" altLang="en-US" sz="2200" u="sng" dirty="0"/>
              <a:t>具有相同数据类型</a:t>
            </a:r>
            <a:r>
              <a:rPr lang="zh-CN" altLang="en-US" sz="2200" dirty="0"/>
              <a:t>。</a:t>
            </a:r>
          </a:p>
          <a:p>
            <a:pPr marL="914400" lvl="1" indent="-457200" eaLnBrk="1" hangingPunct="1"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200" dirty="0" smtClean="0"/>
              <a:t>数组</a:t>
            </a:r>
            <a:r>
              <a:rPr lang="zh-CN" altLang="en-US" sz="2200" dirty="0"/>
              <a:t>是一种随机存取结构，</a:t>
            </a:r>
            <a:r>
              <a:rPr lang="zh-CN" altLang="en-US" sz="2200" u="sng" dirty="0"/>
              <a:t>给定一组下标，就可以访问与其对应的数据元素</a:t>
            </a:r>
            <a:r>
              <a:rPr lang="zh-CN" altLang="en-US" sz="2200" dirty="0"/>
              <a:t>。</a:t>
            </a:r>
          </a:p>
          <a:p>
            <a:pPr marL="914400" lvl="1" indent="-457200" eaLnBrk="1" hangingPunct="1"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200" dirty="0" smtClean="0"/>
              <a:t>数组</a:t>
            </a:r>
            <a:r>
              <a:rPr lang="zh-CN" altLang="en-US" sz="2200" dirty="0"/>
              <a:t>中的数据</a:t>
            </a:r>
            <a:r>
              <a:rPr lang="zh-CN" altLang="en-US" sz="2200" u="sng" dirty="0"/>
              <a:t>元素个数是固定的</a:t>
            </a:r>
            <a:r>
              <a:rPr lang="zh-CN" altLang="en-US" sz="2200" dirty="0"/>
              <a:t>。</a:t>
            </a:r>
          </a:p>
          <a:p>
            <a:pPr eaLnBrk="1" hangingPunct="1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r>
              <a:rPr lang="en-US" altLang="zh-CN" dirty="0" smtClean="0"/>
              <a:t>: </a:t>
            </a:r>
            <a:r>
              <a:rPr lang="zh-CN" altLang="en-US" sz="2400" dirty="0" smtClean="0"/>
              <a:t>算法</a:t>
            </a:r>
            <a:r>
              <a:rPr lang="zh-CN" altLang="en-US" sz="2400" dirty="0" smtClean="0">
                <a:sym typeface="Wingdings 2" panose="05020102010507070707" pitchFamily="18" charset="2"/>
              </a:rPr>
              <a:t>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算法</a:t>
            </a:r>
            <a:r>
              <a:rPr lang="zh-CN" altLang="en-US" sz="24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</a:t>
            </a:r>
            <a:r>
              <a:rPr lang="en-US" altLang="zh-CN" sz="2400" b="1" dirty="0" smtClean="0">
                <a:solidFill>
                  <a:schemeClr val="tx2"/>
                </a:solidFill>
                <a:sym typeface="Wingdings 2" panose="05020102010507070707" pitchFamily="18" charset="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sym typeface="Wingdings 2" panose="05020102010507070707" pitchFamily="18" charset="2"/>
              </a:rPr>
              <a:t>快速转置的</a:t>
            </a:r>
            <a:r>
              <a:rPr lang="zh-CN" altLang="en-US" sz="2400" b="1" dirty="0" smtClean="0">
                <a:solidFill>
                  <a:srgbClr val="00B0F0"/>
                </a:solidFill>
                <a:sym typeface="Wingdings 2" panose="05020102010507070707" pitchFamily="18" charset="2"/>
              </a:rPr>
              <a:t>算法</a:t>
            </a:r>
            <a:r>
              <a:rPr lang="zh-CN" altLang="en-US" sz="2400" dirty="0" smtClean="0"/>
              <a:t>：</a:t>
            </a:r>
            <a:r>
              <a:rPr lang="zh-CN" altLang="en-US" sz="2400" dirty="0">
                <a:solidFill>
                  <a:schemeClr val="tx2"/>
                </a:solidFill>
              </a:rPr>
              <a:t>思想是</a:t>
            </a:r>
            <a:r>
              <a:rPr lang="zh-CN" altLang="en-US" sz="2400" dirty="0">
                <a:solidFill>
                  <a:schemeClr val="accent6"/>
                </a:solidFill>
              </a:rPr>
              <a:t>直接按照稀疏矩阵</a:t>
            </a:r>
            <a:r>
              <a:rPr lang="en-US" altLang="zh-CN" sz="2400" dirty="0">
                <a:solidFill>
                  <a:schemeClr val="accent6"/>
                </a:solidFill>
              </a:rPr>
              <a:t>A</a:t>
            </a:r>
            <a:r>
              <a:rPr lang="zh-CN" altLang="en-US" sz="2400" dirty="0">
                <a:solidFill>
                  <a:schemeClr val="accent6"/>
                </a:solidFill>
              </a:rPr>
              <a:t>的三元组</a:t>
            </a:r>
            <a:r>
              <a:rPr lang="zh-CN" altLang="en-US" sz="2400" dirty="0" smtClean="0">
                <a:solidFill>
                  <a:schemeClr val="accent6"/>
                </a:solidFill>
              </a:rPr>
              <a:t>表 </a:t>
            </a:r>
            <a:r>
              <a:rPr lang="en-US" altLang="zh-CN" sz="2400" dirty="0" err="1" smtClean="0">
                <a:solidFill>
                  <a:schemeClr val="accent6"/>
                </a:solidFill>
              </a:rPr>
              <a:t>a.data</a:t>
            </a:r>
            <a:r>
              <a:rPr lang="en-US" altLang="zh-CN" sz="2400" dirty="0" smtClean="0">
                <a:solidFill>
                  <a:schemeClr val="accent6"/>
                </a:solidFill>
              </a:rPr>
              <a:t> </a:t>
            </a:r>
            <a:r>
              <a:rPr lang="zh-CN" altLang="en-US" sz="2400" dirty="0" smtClean="0">
                <a:solidFill>
                  <a:schemeClr val="accent6"/>
                </a:solidFill>
              </a:rPr>
              <a:t>的</a:t>
            </a:r>
            <a:r>
              <a:rPr lang="zh-CN" altLang="en-US" sz="2400" dirty="0">
                <a:solidFill>
                  <a:schemeClr val="accent6"/>
                </a:solidFill>
              </a:rPr>
              <a:t>次序</a:t>
            </a:r>
            <a:r>
              <a:rPr lang="zh-CN" altLang="en-US" sz="2400" i="1" u="sng" dirty="0">
                <a:solidFill>
                  <a:schemeClr val="accent6"/>
                </a:solidFill>
              </a:rPr>
              <a:t>依次顺序转换</a:t>
            </a:r>
            <a:r>
              <a:rPr lang="zh-CN" altLang="en-US" sz="2400" dirty="0">
                <a:solidFill>
                  <a:schemeClr val="tx2"/>
                </a:solidFill>
              </a:rPr>
              <a:t>，并将转换后的三元组</a:t>
            </a:r>
            <a:r>
              <a:rPr lang="zh-CN" altLang="en-US" sz="2400" u="sng" dirty="0">
                <a:solidFill>
                  <a:schemeClr val="tx2"/>
                </a:solidFill>
              </a:rPr>
              <a:t>放置于三元组表</a:t>
            </a:r>
            <a:r>
              <a:rPr lang="en-US" altLang="zh-CN" sz="2400" u="sng" dirty="0" err="1">
                <a:solidFill>
                  <a:schemeClr val="tx2"/>
                </a:solidFill>
              </a:rPr>
              <a:t>b.data</a:t>
            </a:r>
            <a:r>
              <a:rPr lang="zh-CN" altLang="en-US" sz="2400" u="sng" dirty="0">
                <a:solidFill>
                  <a:schemeClr val="tx2"/>
                </a:solidFill>
              </a:rPr>
              <a:t>的恰当位置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zh-CN" altLang="en-US" sz="2400" b="1" dirty="0">
                <a:solidFill>
                  <a:srgbClr val="7030A0"/>
                </a:solidFill>
              </a:rPr>
              <a:t>前提</a:t>
            </a:r>
            <a:r>
              <a:rPr lang="zh-CN" altLang="en-US" sz="2400" dirty="0"/>
              <a:t>：若能</a:t>
            </a:r>
            <a:r>
              <a:rPr lang="zh-CN" altLang="en-US" sz="2400" dirty="0">
                <a:solidFill>
                  <a:schemeClr val="accent6"/>
                </a:solidFill>
              </a:rPr>
              <a:t>预先确定原矩阵</a:t>
            </a:r>
            <a:r>
              <a:rPr lang="en-US" altLang="zh-CN" sz="2400" dirty="0">
                <a:solidFill>
                  <a:schemeClr val="accent6"/>
                </a:solidFill>
              </a:rPr>
              <a:t>A</a:t>
            </a:r>
            <a:r>
              <a:rPr lang="zh-CN" altLang="en-US" sz="2400" dirty="0">
                <a:solidFill>
                  <a:schemeClr val="accent6"/>
                </a:solidFill>
              </a:rPr>
              <a:t>中每一列</a:t>
            </a:r>
            <a:r>
              <a:rPr lang="zh-CN" altLang="en-US" sz="2400" dirty="0" smtClean="0">
                <a:solidFill>
                  <a:schemeClr val="accent6"/>
                </a:solidFill>
              </a:rPr>
              <a:t>的（即</a:t>
            </a:r>
            <a:r>
              <a:rPr lang="en-US" altLang="zh-CN" sz="2400" dirty="0">
                <a:solidFill>
                  <a:schemeClr val="accent6"/>
                </a:solidFill>
              </a:rPr>
              <a:t>B</a:t>
            </a:r>
            <a:r>
              <a:rPr lang="zh-CN" altLang="en-US" sz="2400" dirty="0">
                <a:solidFill>
                  <a:schemeClr val="accent6"/>
                </a:solidFill>
              </a:rPr>
              <a:t>中每</a:t>
            </a:r>
            <a:r>
              <a:rPr lang="zh-CN" altLang="en-US" sz="2400" dirty="0" smtClean="0">
                <a:solidFill>
                  <a:schemeClr val="accent6"/>
                </a:solidFill>
              </a:rPr>
              <a:t>一行）第一</a:t>
            </a:r>
            <a:r>
              <a:rPr lang="zh-CN" altLang="en-US" sz="2400" dirty="0">
                <a:solidFill>
                  <a:schemeClr val="accent6"/>
                </a:solidFill>
              </a:rPr>
              <a:t>个非</a:t>
            </a:r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r>
              <a:rPr lang="zh-CN" altLang="en-US" sz="2400" dirty="0">
                <a:solidFill>
                  <a:schemeClr val="accent6"/>
                </a:solidFill>
              </a:rPr>
              <a:t>元素在</a:t>
            </a:r>
            <a:r>
              <a:rPr lang="en-US" altLang="zh-CN" sz="2400" dirty="0" err="1">
                <a:solidFill>
                  <a:schemeClr val="accent6"/>
                </a:solidFill>
              </a:rPr>
              <a:t>b.data</a:t>
            </a:r>
            <a:r>
              <a:rPr lang="zh-CN" altLang="en-US" sz="2400" dirty="0">
                <a:solidFill>
                  <a:schemeClr val="accent6"/>
                </a:solidFill>
              </a:rPr>
              <a:t>中应有的位置</a:t>
            </a:r>
            <a:r>
              <a:rPr lang="zh-CN" altLang="en-US" sz="2400" dirty="0"/>
              <a:t>，则在作转置时就可直接放在</a:t>
            </a:r>
            <a:r>
              <a:rPr lang="en-US" altLang="zh-CN" sz="2400" dirty="0" err="1"/>
              <a:t>b.data</a:t>
            </a:r>
            <a:r>
              <a:rPr lang="zh-CN" altLang="en-US" sz="2400" dirty="0"/>
              <a:t>中恰当的位置。因此，</a:t>
            </a:r>
            <a:r>
              <a:rPr lang="zh-CN" altLang="en-US" sz="2400" dirty="0">
                <a:solidFill>
                  <a:srgbClr val="7030A0"/>
                </a:solidFill>
              </a:rPr>
              <a:t>应先求得</a:t>
            </a:r>
            <a:r>
              <a:rPr lang="en-US" altLang="zh-CN" sz="2400" dirty="0">
                <a:solidFill>
                  <a:srgbClr val="7030A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中每一列的非</a:t>
            </a:r>
            <a:r>
              <a:rPr lang="en-US" altLang="zh-CN" sz="2400" dirty="0">
                <a:solidFill>
                  <a:srgbClr val="7030A0"/>
                </a:solidFill>
              </a:rPr>
              <a:t>0</a:t>
            </a:r>
            <a:r>
              <a:rPr lang="zh-CN" altLang="en-US" sz="2400" dirty="0">
                <a:solidFill>
                  <a:srgbClr val="7030A0"/>
                </a:solidFill>
              </a:rPr>
              <a:t>元素个数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/>
              <a:t>附设两个辅助</a:t>
            </a:r>
            <a:r>
              <a:rPr lang="zh-CN" altLang="en-US" sz="2400" dirty="0" smtClean="0"/>
              <a:t>向量 </a:t>
            </a:r>
            <a:r>
              <a:rPr lang="en-US" altLang="zh-CN" sz="2400" dirty="0" err="1" smtClean="0"/>
              <a:t>num</a:t>
            </a:r>
            <a:r>
              <a:rPr lang="en-US" altLang="zh-CN" sz="2400" dirty="0"/>
              <a:t>[ 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cpot</a:t>
            </a:r>
            <a:r>
              <a:rPr lang="en-US" altLang="zh-CN" sz="2400" dirty="0"/>
              <a:t>[ ] </a:t>
            </a:r>
            <a:r>
              <a:rPr lang="zh-CN" altLang="en-US" sz="2400" dirty="0"/>
              <a:t>。</a:t>
            </a:r>
          </a:p>
          <a:p>
            <a:pPr lvl="2">
              <a:defRPr/>
            </a:pPr>
            <a:r>
              <a:rPr lang="en-US" altLang="zh-CN" sz="2200" b="1" dirty="0" err="1" smtClean="0">
                <a:solidFill>
                  <a:srgbClr val="0070C0"/>
                </a:solidFill>
              </a:rPr>
              <a:t>num</a:t>
            </a:r>
            <a:r>
              <a:rPr lang="en-US" altLang="zh-CN" sz="2200" dirty="0" smtClean="0"/>
              <a:t>[col]: </a:t>
            </a:r>
            <a:r>
              <a:rPr lang="zh-CN" altLang="en-US" sz="2200" dirty="0" smtClean="0"/>
              <a:t>统计</a:t>
            </a:r>
            <a:r>
              <a:rPr lang="en-US" altLang="zh-CN" sz="2200" dirty="0"/>
              <a:t>A</a:t>
            </a:r>
            <a:r>
              <a:rPr lang="zh-CN" altLang="en-US" sz="2200" dirty="0"/>
              <a:t>中</a:t>
            </a:r>
            <a:r>
              <a:rPr lang="zh-CN" altLang="en-US" sz="2200" dirty="0">
                <a:solidFill>
                  <a:schemeClr val="accent6"/>
                </a:solidFill>
              </a:rPr>
              <a:t>第</a:t>
            </a:r>
            <a:r>
              <a:rPr lang="en-US" altLang="zh-CN" sz="2200" dirty="0">
                <a:solidFill>
                  <a:schemeClr val="accent6"/>
                </a:solidFill>
              </a:rPr>
              <a:t>col</a:t>
            </a:r>
            <a:r>
              <a:rPr lang="zh-CN" altLang="en-US" sz="2200" dirty="0">
                <a:solidFill>
                  <a:schemeClr val="accent6"/>
                </a:solidFill>
              </a:rPr>
              <a:t>列中非</a:t>
            </a:r>
            <a:r>
              <a:rPr lang="en-US" altLang="zh-CN" sz="2200" dirty="0">
                <a:solidFill>
                  <a:schemeClr val="accent6"/>
                </a:solidFill>
              </a:rPr>
              <a:t>0</a:t>
            </a:r>
            <a:r>
              <a:rPr lang="zh-CN" altLang="en-US" sz="2200" dirty="0">
                <a:solidFill>
                  <a:schemeClr val="accent6"/>
                </a:solidFill>
              </a:rPr>
              <a:t>元素的个数</a:t>
            </a:r>
            <a:r>
              <a:rPr lang="zh-CN" altLang="en-US" sz="2200" dirty="0"/>
              <a:t>；</a:t>
            </a:r>
          </a:p>
          <a:p>
            <a:pPr lvl="2">
              <a:defRPr/>
            </a:pPr>
            <a:r>
              <a:rPr lang="en-US" altLang="zh-CN" sz="2200" b="1" dirty="0" err="1" smtClean="0">
                <a:solidFill>
                  <a:srgbClr val="0070C0"/>
                </a:solidFill>
              </a:rPr>
              <a:t>cpot</a:t>
            </a:r>
            <a:r>
              <a:rPr lang="en-US" altLang="zh-CN" sz="2200" dirty="0" smtClean="0"/>
              <a:t>[col]: </a:t>
            </a:r>
            <a:r>
              <a:rPr lang="zh-CN" altLang="en-US" sz="2200" dirty="0" smtClean="0"/>
              <a:t>指示</a:t>
            </a:r>
            <a:r>
              <a:rPr lang="en-US" altLang="zh-CN" sz="2200" dirty="0"/>
              <a:t>A</a:t>
            </a:r>
            <a:r>
              <a:rPr lang="zh-CN" altLang="en-US" sz="2200" dirty="0"/>
              <a:t>中</a:t>
            </a:r>
            <a:r>
              <a:rPr lang="zh-CN" altLang="en-US" sz="2000" dirty="0">
                <a:solidFill>
                  <a:schemeClr val="accent6"/>
                </a:solidFill>
              </a:rPr>
              <a:t>第一个非</a:t>
            </a:r>
            <a:r>
              <a:rPr lang="en-US" altLang="zh-CN" sz="2000" dirty="0">
                <a:solidFill>
                  <a:schemeClr val="accent6"/>
                </a:solidFill>
              </a:rPr>
              <a:t>0</a:t>
            </a:r>
            <a:r>
              <a:rPr lang="zh-CN" altLang="en-US" sz="2000" dirty="0">
                <a:solidFill>
                  <a:schemeClr val="accent6"/>
                </a:solidFill>
              </a:rPr>
              <a:t>元素在</a:t>
            </a:r>
            <a:r>
              <a:rPr lang="en-US" altLang="zh-CN" sz="2000" dirty="0" err="1">
                <a:solidFill>
                  <a:schemeClr val="accent6"/>
                </a:solidFill>
              </a:rPr>
              <a:t>b.data</a:t>
            </a:r>
            <a:r>
              <a:rPr lang="zh-CN" altLang="en-US" sz="2000" dirty="0">
                <a:solidFill>
                  <a:schemeClr val="accent6"/>
                </a:solidFill>
              </a:rPr>
              <a:t>中的恰当位置</a:t>
            </a:r>
            <a:r>
              <a:rPr lang="zh-CN" altLang="en-US" sz="2200" dirty="0"/>
              <a:t>。</a:t>
            </a:r>
          </a:p>
          <a:p>
            <a:pPr lvl="1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r>
              <a:rPr lang="en-US" altLang="zh-CN" dirty="0" smtClean="0"/>
              <a:t>: </a:t>
            </a:r>
            <a:r>
              <a:rPr lang="zh-CN" altLang="en-US" sz="2400" dirty="0" smtClean="0"/>
              <a:t>算法</a:t>
            </a:r>
            <a:r>
              <a:rPr lang="zh-CN" altLang="en-US" sz="2400" dirty="0" smtClean="0">
                <a:sym typeface="Wingdings 2" panose="05020102010507070707" pitchFamily="18" charset="2"/>
              </a:rPr>
              <a:t>（续</a:t>
            </a:r>
            <a:r>
              <a:rPr lang="en-US" altLang="zh-CN" sz="2400" dirty="0" smtClean="0">
                <a:sym typeface="Wingdings 2" panose="05020102010507070707" pitchFamily="18" charset="2"/>
              </a:rPr>
              <a:t>1/2</a:t>
            </a:r>
            <a:r>
              <a:rPr lang="zh-CN" altLang="en-US" sz="2400" dirty="0" smtClean="0">
                <a:sym typeface="Wingdings 2" panose="05020102010507070707" pitchFamily="18" charset="2"/>
              </a:rPr>
              <a:t>）</a:t>
            </a:r>
            <a:endParaRPr lang="zh-CN" alt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快速转置的算法，有位置对应关系：</a:t>
            </a:r>
          </a:p>
          <a:p>
            <a:endParaRPr lang="zh-CN" altLang="en-US" sz="2400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827088" y="1412875"/>
            <a:ext cx="7604125" cy="984250"/>
            <a:chOff x="363" y="3435"/>
            <a:chExt cx="4790" cy="620"/>
          </a:xfrm>
        </p:grpSpPr>
        <p:sp>
          <p:nvSpPr>
            <p:cNvPr id="48235" name="Rectangle 5"/>
            <p:cNvSpPr>
              <a:spLocks noChangeArrowheads="1"/>
            </p:cNvSpPr>
            <p:nvPr/>
          </p:nvSpPr>
          <p:spPr bwMode="auto">
            <a:xfrm>
              <a:off x="431" y="3738"/>
              <a:ext cx="102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= 1</a:t>
              </a:r>
              <a:endPara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36" name="Rectangle 6"/>
            <p:cNvSpPr>
              <a:spLocks noChangeArrowheads="1"/>
            </p:cNvSpPr>
            <p:nvPr/>
          </p:nvSpPr>
          <p:spPr bwMode="auto">
            <a:xfrm>
              <a:off x="438" y="3435"/>
              <a:ext cx="471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col</a:t>
              </a:r>
              <a:r>
                <a:rPr kumimoji="1" lang="en-US" altLang="zh-CN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= </a:t>
              </a:r>
              <a:r>
                <a:rPr kumimoji="1" lang="en-US" altLang="zh-CN" sz="2000" b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kumimoji="1" lang="en-US" altLang="zh-CN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kumimoji="1" lang="en-US" altLang="zh-CN" sz="20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col-1</a:t>
              </a:r>
              <a:r>
                <a:rPr kumimoji="1" lang="en-US" altLang="zh-CN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+ </a:t>
              </a:r>
              <a:r>
                <a:rPr kumimoji="1" lang="en-US" altLang="zh-CN" sz="2000" b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</a:t>
              </a:r>
              <a:r>
                <a:rPr kumimoji="1" lang="en-US" altLang="zh-CN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kumimoji="1" lang="en-US" altLang="zh-CN" sz="20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col-1</a:t>
              </a:r>
              <a:r>
                <a:rPr kumimoji="1" lang="en-US" altLang="zh-CN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          2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≦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col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≦a.cn</a:t>
              </a:r>
            </a:p>
          </p:txBody>
        </p:sp>
        <p:sp>
          <p:nvSpPr>
            <p:cNvPr id="48237" name="AutoShape 7"/>
            <p:cNvSpPr>
              <a:spLocks/>
            </p:cNvSpPr>
            <p:nvPr/>
          </p:nvSpPr>
          <p:spPr bwMode="auto">
            <a:xfrm>
              <a:off x="363" y="3570"/>
              <a:ext cx="75" cy="393"/>
            </a:xfrm>
            <a:prstGeom prst="leftBrace">
              <a:avLst>
                <a:gd name="adj1" fmla="val 61158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1020763" y="1969314"/>
            <a:ext cx="4603472" cy="4720411"/>
            <a:chOff x="813" y="199"/>
            <a:chExt cx="3213" cy="3196"/>
          </a:xfrm>
        </p:grpSpPr>
        <p:grpSp>
          <p:nvGrpSpPr>
            <p:cNvPr id="48180" name="Group 5"/>
            <p:cNvGrpSpPr>
              <a:grpSpLocks/>
            </p:cNvGrpSpPr>
            <p:nvPr/>
          </p:nvGrpSpPr>
          <p:grpSpPr bwMode="auto">
            <a:xfrm>
              <a:off x="2608" y="199"/>
              <a:ext cx="1418" cy="3192"/>
              <a:chOff x="2688" y="199"/>
              <a:chExt cx="1418" cy="3192"/>
            </a:xfrm>
          </p:grpSpPr>
          <p:grpSp>
            <p:nvGrpSpPr>
              <p:cNvPr id="48182" name="Group 6"/>
              <p:cNvGrpSpPr>
                <a:grpSpLocks/>
              </p:cNvGrpSpPr>
              <p:nvPr/>
            </p:nvGrpSpPr>
            <p:grpSpPr bwMode="auto">
              <a:xfrm>
                <a:off x="2688" y="264"/>
                <a:ext cx="317" cy="675"/>
                <a:chOff x="3120" y="864"/>
                <a:chExt cx="317" cy="675"/>
              </a:xfrm>
            </p:grpSpPr>
            <p:sp>
              <p:nvSpPr>
                <p:cNvPr id="48232" name="Rectangle 7"/>
                <p:cNvSpPr>
                  <a:spLocks noChangeArrowheads="1"/>
                </p:cNvSpPr>
                <p:nvPr/>
              </p:nvSpPr>
              <p:spPr bwMode="auto">
                <a:xfrm>
                  <a:off x="3120" y="864"/>
                  <a:ext cx="31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8233" name="Rectangle 8"/>
                <p:cNvSpPr>
                  <a:spLocks noChangeArrowheads="1"/>
                </p:cNvSpPr>
                <p:nvPr/>
              </p:nvSpPr>
              <p:spPr bwMode="auto">
                <a:xfrm>
                  <a:off x="3120" y="1312"/>
                  <a:ext cx="31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  <p:sp>
              <p:nvSpPr>
                <p:cNvPr id="48234" name="Rectangle 9"/>
                <p:cNvSpPr>
                  <a:spLocks noChangeArrowheads="1"/>
                </p:cNvSpPr>
                <p:nvPr/>
              </p:nvSpPr>
              <p:spPr bwMode="auto">
                <a:xfrm>
                  <a:off x="3120" y="1086"/>
                  <a:ext cx="31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sp>
            <p:nvSpPr>
              <p:cNvPr id="48183" name="Rectangle 10"/>
              <p:cNvSpPr>
                <a:spLocks noChangeArrowheads="1"/>
              </p:cNvSpPr>
              <p:nvPr/>
            </p:nvSpPr>
            <p:spPr bwMode="auto">
              <a:xfrm>
                <a:off x="3063" y="199"/>
                <a:ext cx="68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rn</a:t>
                </a:r>
                <a:r>
                  <a:rPr kumimoji="1" lang="zh-CN" altLang="en-US" sz="18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行数</a:t>
                </a:r>
              </a:p>
            </p:txBody>
          </p:sp>
          <p:sp>
            <p:nvSpPr>
              <p:cNvPr id="48184" name="Rectangle 11"/>
              <p:cNvSpPr>
                <a:spLocks noChangeArrowheads="1"/>
              </p:cNvSpPr>
              <p:nvPr/>
            </p:nvSpPr>
            <p:spPr bwMode="auto">
              <a:xfrm>
                <a:off x="3055" y="454"/>
                <a:ext cx="68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cn</a:t>
                </a:r>
                <a:r>
                  <a:rPr kumimoji="1" lang="zh-CN" altLang="en-US" sz="1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列数</a:t>
                </a:r>
              </a:p>
            </p:txBody>
          </p:sp>
          <p:sp>
            <p:nvSpPr>
              <p:cNvPr id="48185" name="Rectangle 12"/>
              <p:cNvSpPr>
                <a:spLocks noChangeArrowheads="1"/>
              </p:cNvSpPr>
              <p:nvPr/>
            </p:nvSpPr>
            <p:spPr bwMode="auto">
              <a:xfrm>
                <a:off x="3063" y="707"/>
                <a:ext cx="10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tn</a:t>
                </a:r>
                <a:r>
                  <a:rPr kumimoji="1" lang="zh-CN" altLang="en-US" sz="1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元素个数</a:t>
                </a:r>
              </a:p>
            </p:txBody>
          </p:sp>
          <p:grpSp>
            <p:nvGrpSpPr>
              <p:cNvPr id="48186" name="Group 13"/>
              <p:cNvGrpSpPr>
                <a:grpSpLocks/>
              </p:cNvGrpSpPr>
              <p:nvPr/>
            </p:nvGrpSpPr>
            <p:grpSpPr bwMode="auto">
              <a:xfrm>
                <a:off x="2695" y="2972"/>
                <a:ext cx="227" cy="419"/>
                <a:chOff x="3072" y="3504"/>
                <a:chExt cx="227" cy="419"/>
              </a:xfrm>
            </p:grpSpPr>
            <p:sp>
              <p:nvSpPr>
                <p:cNvPr id="48230" name="Rectangle 14"/>
                <p:cNvSpPr>
                  <a:spLocks noChangeArrowheads="1"/>
                </p:cNvSpPr>
                <p:nvPr/>
              </p:nvSpPr>
              <p:spPr bwMode="auto">
                <a:xfrm>
                  <a:off x="3072" y="3696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row</a:t>
                  </a:r>
                </a:p>
              </p:txBody>
            </p:sp>
            <p:sp>
              <p:nvSpPr>
                <p:cNvPr id="4823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47" y="3504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87" name="Group 16"/>
              <p:cNvGrpSpPr>
                <a:grpSpLocks/>
              </p:cNvGrpSpPr>
              <p:nvPr/>
            </p:nvGrpSpPr>
            <p:grpSpPr bwMode="auto">
              <a:xfrm>
                <a:off x="3043" y="2960"/>
                <a:ext cx="227" cy="419"/>
                <a:chOff x="3072" y="3504"/>
                <a:chExt cx="227" cy="419"/>
              </a:xfrm>
            </p:grpSpPr>
            <p:sp>
              <p:nvSpPr>
                <p:cNvPr id="48228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2" y="3696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col</a:t>
                  </a:r>
                </a:p>
              </p:txBody>
            </p:sp>
            <p:sp>
              <p:nvSpPr>
                <p:cNvPr id="4822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77" y="3504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88" name="Group 19"/>
              <p:cNvGrpSpPr>
                <a:grpSpLocks/>
              </p:cNvGrpSpPr>
              <p:nvPr/>
            </p:nvGrpSpPr>
            <p:grpSpPr bwMode="auto">
              <a:xfrm>
                <a:off x="3460" y="2970"/>
                <a:ext cx="227" cy="400"/>
                <a:chOff x="3072" y="3523"/>
                <a:chExt cx="227" cy="400"/>
              </a:xfrm>
            </p:grpSpPr>
            <p:sp>
              <p:nvSpPr>
                <p:cNvPr id="48226" name="Rectangle 20"/>
                <p:cNvSpPr>
                  <a:spLocks noChangeArrowheads="1"/>
                </p:cNvSpPr>
                <p:nvPr/>
              </p:nvSpPr>
              <p:spPr bwMode="auto">
                <a:xfrm>
                  <a:off x="3072" y="3696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value</a:t>
                  </a:r>
                </a:p>
              </p:txBody>
            </p:sp>
            <p:sp>
              <p:nvSpPr>
                <p:cNvPr id="4822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100" y="3523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89" name="Group 22"/>
              <p:cNvGrpSpPr>
                <a:grpSpLocks/>
              </p:cNvGrpSpPr>
              <p:nvPr/>
            </p:nvGrpSpPr>
            <p:grpSpPr bwMode="auto">
              <a:xfrm>
                <a:off x="2688" y="936"/>
                <a:ext cx="952" cy="2037"/>
                <a:chOff x="2688" y="936"/>
                <a:chExt cx="952" cy="2037"/>
              </a:xfrm>
            </p:grpSpPr>
            <p:grpSp>
              <p:nvGrpSpPr>
                <p:cNvPr id="48190" name="Group 23"/>
                <p:cNvGrpSpPr>
                  <a:grpSpLocks/>
                </p:cNvGrpSpPr>
                <p:nvPr/>
              </p:nvGrpSpPr>
              <p:grpSpPr bwMode="auto">
                <a:xfrm>
                  <a:off x="2688" y="936"/>
                  <a:ext cx="952" cy="232"/>
                  <a:chOff x="3120" y="1545"/>
                  <a:chExt cx="952" cy="232"/>
                </a:xfrm>
              </p:grpSpPr>
              <p:sp>
                <p:nvSpPr>
                  <p:cNvPr id="4822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1    2    12</a:t>
                    </a:r>
                  </a:p>
                </p:txBody>
              </p:sp>
              <p:sp>
                <p:nvSpPr>
                  <p:cNvPr id="4822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2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1" name="Group 27"/>
                <p:cNvGrpSpPr>
                  <a:grpSpLocks/>
                </p:cNvGrpSpPr>
                <p:nvPr/>
              </p:nvGrpSpPr>
              <p:grpSpPr bwMode="auto">
                <a:xfrm>
                  <a:off x="2688" y="1158"/>
                  <a:ext cx="952" cy="232"/>
                  <a:chOff x="3120" y="1545"/>
                  <a:chExt cx="952" cy="232"/>
                </a:xfrm>
              </p:grpSpPr>
              <p:sp>
                <p:nvSpPr>
                  <p:cNvPr id="4822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1    3     9</a:t>
                    </a:r>
                  </a:p>
                </p:txBody>
              </p:sp>
              <p:sp>
                <p:nvSpPr>
                  <p:cNvPr id="4822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2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2" name="Group 31"/>
                <p:cNvGrpSpPr>
                  <a:grpSpLocks/>
                </p:cNvGrpSpPr>
                <p:nvPr/>
              </p:nvGrpSpPr>
              <p:grpSpPr bwMode="auto">
                <a:xfrm>
                  <a:off x="2688" y="1381"/>
                  <a:ext cx="952" cy="232"/>
                  <a:chOff x="3120" y="1545"/>
                  <a:chExt cx="952" cy="232"/>
                </a:xfrm>
              </p:grpSpPr>
              <p:sp>
                <p:nvSpPr>
                  <p:cNvPr id="4821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1    -3</a:t>
                    </a:r>
                  </a:p>
                </p:txBody>
              </p:sp>
              <p:sp>
                <p:nvSpPr>
                  <p:cNvPr id="4821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1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3" name="Group 35"/>
                <p:cNvGrpSpPr>
                  <a:grpSpLocks/>
                </p:cNvGrpSpPr>
                <p:nvPr/>
              </p:nvGrpSpPr>
              <p:grpSpPr bwMode="auto">
                <a:xfrm>
                  <a:off x="2688" y="1604"/>
                  <a:ext cx="952" cy="232"/>
                  <a:chOff x="3120" y="1545"/>
                  <a:chExt cx="952" cy="232"/>
                </a:xfrm>
              </p:grpSpPr>
              <p:sp>
                <p:nvSpPr>
                  <p:cNvPr id="4821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3    8     4</a:t>
                    </a:r>
                  </a:p>
                </p:txBody>
              </p:sp>
              <p:sp>
                <p:nvSpPr>
                  <p:cNvPr id="4821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1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4" name="Group 39"/>
                <p:cNvGrpSpPr>
                  <a:grpSpLocks/>
                </p:cNvGrpSpPr>
                <p:nvPr/>
              </p:nvGrpSpPr>
              <p:grpSpPr bwMode="auto">
                <a:xfrm>
                  <a:off x="2688" y="1827"/>
                  <a:ext cx="952" cy="232"/>
                  <a:chOff x="3120" y="1545"/>
                  <a:chExt cx="952" cy="232"/>
                </a:xfrm>
              </p:grpSpPr>
              <p:sp>
                <p:nvSpPr>
                  <p:cNvPr id="4821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4    3    24</a:t>
                    </a:r>
                  </a:p>
                </p:txBody>
              </p:sp>
              <p:sp>
                <p:nvSpPr>
                  <p:cNvPr id="4821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1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5" name="Group 43"/>
                <p:cNvGrpSpPr>
                  <a:grpSpLocks/>
                </p:cNvGrpSpPr>
                <p:nvPr/>
              </p:nvGrpSpPr>
              <p:grpSpPr bwMode="auto">
                <a:xfrm>
                  <a:off x="2688" y="2286"/>
                  <a:ext cx="952" cy="232"/>
                  <a:chOff x="3120" y="1545"/>
                  <a:chExt cx="952" cy="232"/>
                </a:xfrm>
              </p:grpSpPr>
              <p:sp>
                <p:nvSpPr>
                  <p:cNvPr id="4820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5    2   18</a:t>
                    </a:r>
                  </a:p>
                </p:txBody>
              </p:sp>
              <p:sp>
                <p:nvSpPr>
                  <p:cNvPr id="4820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1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6" name="Group 47"/>
                <p:cNvGrpSpPr>
                  <a:grpSpLocks/>
                </p:cNvGrpSpPr>
                <p:nvPr/>
              </p:nvGrpSpPr>
              <p:grpSpPr bwMode="auto">
                <a:xfrm>
                  <a:off x="2688" y="2509"/>
                  <a:ext cx="952" cy="232"/>
                  <a:chOff x="3120" y="1545"/>
                  <a:chExt cx="952" cy="232"/>
                </a:xfrm>
              </p:grpSpPr>
              <p:sp>
                <p:nvSpPr>
                  <p:cNvPr id="4820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6    7    -7</a:t>
                    </a:r>
                  </a:p>
                </p:txBody>
              </p:sp>
              <p:sp>
                <p:nvSpPr>
                  <p:cNvPr id="4820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0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7" name="Group 51"/>
                <p:cNvGrpSpPr>
                  <a:grpSpLocks/>
                </p:cNvGrpSpPr>
                <p:nvPr/>
              </p:nvGrpSpPr>
              <p:grpSpPr bwMode="auto">
                <a:xfrm>
                  <a:off x="2688" y="2741"/>
                  <a:ext cx="952" cy="232"/>
                  <a:chOff x="3120" y="1545"/>
                  <a:chExt cx="952" cy="232"/>
                </a:xfrm>
              </p:grpSpPr>
              <p:sp>
                <p:nvSpPr>
                  <p:cNvPr id="4820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4    -6</a:t>
                    </a:r>
                  </a:p>
                </p:txBody>
              </p:sp>
              <p:sp>
                <p:nvSpPr>
                  <p:cNvPr id="4820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0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98" name="Group 55"/>
                <p:cNvGrpSpPr>
                  <a:grpSpLocks/>
                </p:cNvGrpSpPr>
                <p:nvPr/>
              </p:nvGrpSpPr>
              <p:grpSpPr bwMode="auto">
                <a:xfrm>
                  <a:off x="2688" y="2055"/>
                  <a:ext cx="952" cy="232"/>
                  <a:chOff x="3120" y="1545"/>
                  <a:chExt cx="952" cy="232"/>
                </a:xfrm>
              </p:grpSpPr>
              <p:sp>
                <p:nvSpPr>
                  <p:cNvPr id="4819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545"/>
                    <a:ext cx="952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4    6     2</a:t>
                    </a:r>
                  </a:p>
                </p:txBody>
              </p:sp>
              <p:sp>
                <p:nvSpPr>
                  <p:cNvPr id="4820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438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0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24" y="155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8181" name="Rectangle 59"/>
            <p:cNvSpPr>
              <a:spLocks noChangeArrowheads="1"/>
            </p:cNvSpPr>
            <p:nvPr/>
          </p:nvSpPr>
          <p:spPr bwMode="auto">
            <a:xfrm>
              <a:off x="813" y="3155"/>
              <a:ext cx="18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1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矩阵的三元组表</a:t>
              </a:r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5292725" y="4211638"/>
            <a:ext cx="3694113" cy="1639887"/>
            <a:chOff x="1158" y="1933"/>
            <a:chExt cx="3582" cy="1270"/>
          </a:xfrm>
        </p:grpSpPr>
        <p:grpSp>
          <p:nvGrpSpPr>
            <p:cNvPr id="48148" name="Group 10"/>
            <p:cNvGrpSpPr>
              <a:grpSpLocks/>
            </p:cNvGrpSpPr>
            <p:nvPr/>
          </p:nvGrpSpPr>
          <p:grpSpPr bwMode="auto">
            <a:xfrm>
              <a:off x="1158" y="2253"/>
              <a:ext cx="3582" cy="950"/>
              <a:chOff x="1008" y="1968"/>
              <a:chExt cx="3582" cy="950"/>
            </a:xfrm>
          </p:grpSpPr>
          <p:grpSp>
            <p:nvGrpSpPr>
              <p:cNvPr id="48150" name="Group 11"/>
              <p:cNvGrpSpPr>
                <a:grpSpLocks/>
              </p:cNvGrpSpPr>
              <p:nvPr/>
            </p:nvGrpSpPr>
            <p:grpSpPr bwMode="auto">
              <a:xfrm>
                <a:off x="1008" y="2283"/>
                <a:ext cx="3582" cy="317"/>
                <a:chOff x="1008" y="2283"/>
                <a:chExt cx="3582" cy="317"/>
              </a:xfrm>
            </p:grpSpPr>
            <p:sp>
              <p:nvSpPr>
                <p:cNvPr id="48171" name="Rectangle 12"/>
                <p:cNvSpPr>
                  <a:spLocks noChangeArrowheads="1"/>
                </p:cNvSpPr>
                <p:nvPr/>
              </p:nvSpPr>
              <p:spPr bwMode="auto">
                <a:xfrm>
                  <a:off x="1008" y="2283"/>
                  <a:ext cx="3582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kumimoji="1" lang="en-US" altLang="zh-CN" sz="1800" b="1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num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[col]  </a:t>
                  </a:r>
                  <a:r>
                    <a:rPr kumimoji="1" lang="en-US" altLang="zh-CN" sz="18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1    2    2    1    0    1   1    1</a:t>
                  </a:r>
                </a:p>
              </p:txBody>
            </p:sp>
            <p:sp>
              <p:nvSpPr>
                <p:cNvPr id="48172" name="Line 13"/>
                <p:cNvSpPr>
                  <a:spLocks noChangeShapeType="1"/>
                </p:cNvSpPr>
                <p:nvPr/>
              </p:nvSpPr>
              <p:spPr bwMode="auto">
                <a:xfrm>
                  <a:off x="1965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3" name="Line 14"/>
                <p:cNvSpPr>
                  <a:spLocks noChangeShapeType="1"/>
                </p:cNvSpPr>
                <p:nvPr/>
              </p:nvSpPr>
              <p:spPr bwMode="auto">
                <a:xfrm>
                  <a:off x="2300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4" name="Line 15"/>
                <p:cNvSpPr>
                  <a:spLocks noChangeShapeType="1"/>
                </p:cNvSpPr>
                <p:nvPr/>
              </p:nvSpPr>
              <p:spPr bwMode="auto">
                <a:xfrm>
                  <a:off x="2636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5" name="Line 16"/>
                <p:cNvSpPr>
                  <a:spLocks noChangeShapeType="1"/>
                </p:cNvSpPr>
                <p:nvPr/>
              </p:nvSpPr>
              <p:spPr bwMode="auto">
                <a:xfrm>
                  <a:off x="2972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6" name="Line 17"/>
                <p:cNvSpPr>
                  <a:spLocks noChangeShapeType="1"/>
                </p:cNvSpPr>
                <p:nvPr/>
              </p:nvSpPr>
              <p:spPr bwMode="auto">
                <a:xfrm>
                  <a:off x="3308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7" name="Line 18"/>
                <p:cNvSpPr>
                  <a:spLocks noChangeShapeType="1"/>
                </p:cNvSpPr>
                <p:nvPr/>
              </p:nvSpPr>
              <p:spPr bwMode="auto">
                <a:xfrm>
                  <a:off x="3652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8" name="Line 19"/>
                <p:cNvSpPr>
                  <a:spLocks noChangeShapeType="1"/>
                </p:cNvSpPr>
                <p:nvPr/>
              </p:nvSpPr>
              <p:spPr bwMode="auto">
                <a:xfrm>
                  <a:off x="3988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9" name="Line 20"/>
                <p:cNvSpPr>
                  <a:spLocks noChangeShapeType="1"/>
                </p:cNvSpPr>
                <p:nvPr/>
              </p:nvSpPr>
              <p:spPr bwMode="auto">
                <a:xfrm>
                  <a:off x="4275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51" name="Group 21"/>
              <p:cNvGrpSpPr>
                <a:grpSpLocks/>
              </p:cNvGrpSpPr>
              <p:nvPr/>
            </p:nvGrpSpPr>
            <p:grpSpPr bwMode="auto">
              <a:xfrm>
                <a:off x="1008" y="1968"/>
                <a:ext cx="3582" cy="317"/>
                <a:chOff x="1008" y="1968"/>
                <a:chExt cx="3582" cy="317"/>
              </a:xfrm>
            </p:grpSpPr>
            <p:sp>
              <p:nvSpPr>
                <p:cNvPr id="48162" name="Rectangle 22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3582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 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col       </a:t>
                  </a:r>
                  <a:r>
                    <a:rPr kumimoji="1" lang="en-US" altLang="zh-CN" sz="18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</a:t>
                  </a:r>
                  <a:r>
                    <a:rPr kumimoji="1" lang="en-US" altLang="zh-CN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   </a:t>
                  </a:r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2   3   4   5   </a:t>
                  </a:r>
                  <a:r>
                    <a:rPr kumimoji="1" lang="en-US" altLang="zh-CN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6   </a:t>
                  </a:r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7   8</a:t>
                  </a:r>
                </a:p>
              </p:txBody>
            </p:sp>
            <p:sp>
              <p:nvSpPr>
                <p:cNvPr id="48163" name="Line 23"/>
                <p:cNvSpPr>
                  <a:spLocks noChangeShapeType="1"/>
                </p:cNvSpPr>
                <p:nvPr/>
              </p:nvSpPr>
              <p:spPr bwMode="auto">
                <a:xfrm>
                  <a:off x="1968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4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5" name="Line 25"/>
                <p:cNvSpPr>
                  <a:spLocks noChangeShapeType="1"/>
                </p:cNvSpPr>
                <p:nvPr/>
              </p:nvSpPr>
              <p:spPr bwMode="auto">
                <a:xfrm>
                  <a:off x="2640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6" name="Line 26"/>
                <p:cNvSpPr>
                  <a:spLocks noChangeShapeType="1"/>
                </p:cNvSpPr>
                <p:nvPr/>
              </p:nvSpPr>
              <p:spPr bwMode="auto">
                <a:xfrm>
                  <a:off x="2976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7" name="Line 27"/>
                <p:cNvSpPr>
                  <a:spLocks noChangeShapeType="1"/>
                </p:cNvSpPr>
                <p:nvPr/>
              </p:nvSpPr>
              <p:spPr bwMode="auto">
                <a:xfrm>
                  <a:off x="3312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8" name="Line 28"/>
                <p:cNvSpPr>
                  <a:spLocks noChangeShapeType="1"/>
                </p:cNvSpPr>
                <p:nvPr/>
              </p:nvSpPr>
              <p:spPr bwMode="auto">
                <a:xfrm>
                  <a:off x="3648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9" name="Line 29"/>
                <p:cNvSpPr>
                  <a:spLocks noChangeShapeType="1"/>
                </p:cNvSpPr>
                <p:nvPr/>
              </p:nvSpPr>
              <p:spPr bwMode="auto">
                <a:xfrm>
                  <a:off x="3984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0" name="Line 30"/>
                <p:cNvSpPr>
                  <a:spLocks noChangeShapeType="1"/>
                </p:cNvSpPr>
                <p:nvPr/>
              </p:nvSpPr>
              <p:spPr bwMode="auto">
                <a:xfrm>
                  <a:off x="4272" y="1968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52" name="Group 31"/>
              <p:cNvGrpSpPr>
                <a:grpSpLocks/>
              </p:cNvGrpSpPr>
              <p:nvPr/>
            </p:nvGrpSpPr>
            <p:grpSpPr bwMode="auto">
              <a:xfrm>
                <a:off x="1008" y="2601"/>
                <a:ext cx="3582" cy="317"/>
                <a:chOff x="1008" y="2283"/>
                <a:chExt cx="3582" cy="317"/>
              </a:xfrm>
            </p:grpSpPr>
            <p:sp>
              <p:nvSpPr>
                <p:cNvPr id="48153" name="Rectangle 32"/>
                <p:cNvSpPr>
                  <a:spLocks noChangeArrowheads="1"/>
                </p:cNvSpPr>
                <p:nvPr/>
              </p:nvSpPr>
              <p:spPr bwMode="auto">
                <a:xfrm>
                  <a:off x="1008" y="2283"/>
                  <a:ext cx="3582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kumimoji="1" lang="en-US" altLang="zh-CN" sz="1800" b="1" dirty="0" err="1">
                      <a:solidFill>
                        <a:srgbClr val="FFC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cpot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[col]    1    </a:t>
                  </a:r>
                  <a:r>
                    <a:rPr kumimoji="1" lang="en-US" altLang="zh-CN" sz="18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2    4   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6    </a:t>
                  </a:r>
                  <a:r>
                    <a:rPr kumimoji="1" lang="en-US" altLang="zh-CN" sz="18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7   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7   8    9</a:t>
                  </a:r>
                </a:p>
              </p:txBody>
            </p:sp>
            <p:sp>
              <p:nvSpPr>
                <p:cNvPr id="48154" name="Line 33"/>
                <p:cNvSpPr>
                  <a:spLocks noChangeShapeType="1"/>
                </p:cNvSpPr>
                <p:nvPr/>
              </p:nvSpPr>
              <p:spPr bwMode="auto">
                <a:xfrm>
                  <a:off x="1965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5" name="Line 34"/>
                <p:cNvSpPr>
                  <a:spLocks noChangeShapeType="1"/>
                </p:cNvSpPr>
                <p:nvPr/>
              </p:nvSpPr>
              <p:spPr bwMode="auto">
                <a:xfrm>
                  <a:off x="2300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6" name="Line 35"/>
                <p:cNvSpPr>
                  <a:spLocks noChangeShapeType="1"/>
                </p:cNvSpPr>
                <p:nvPr/>
              </p:nvSpPr>
              <p:spPr bwMode="auto">
                <a:xfrm>
                  <a:off x="2636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7" name="Line 36"/>
                <p:cNvSpPr>
                  <a:spLocks noChangeShapeType="1"/>
                </p:cNvSpPr>
                <p:nvPr/>
              </p:nvSpPr>
              <p:spPr bwMode="auto">
                <a:xfrm>
                  <a:off x="2972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8" name="Line 37"/>
                <p:cNvSpPr>
                  <a:spLocks noChangeShapeType="1"/>
                </p:cNvSpPr>
                <p:nvPr/>
              </p:nvSpPr>
              <p:spPr bwMode="auto">
                <a:xfrm>
                  <a:off x="3308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9" name="Line 38"/>
                <p:cNvSpPr>
                  <a:spLocks noChangeShapeType="1"/>
                </p:cNvSpPr>
                <p:nvPr/>
              </p:nvSpPr>
              <p:spPr bwMode="auto">
                <a:xfrm>
                  <a:off x="3652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0" name="Line 39"/>
                <p:cNvSpPr>
                  <a:spLocks noChangeShapeType="1"/>
                </p:cNvSpPr>
                <p:nvPr/>
              </p:nvSpPr>
              <p:spPr bwMode="auto">
                <a:xfrm>
                  <a:off x="3988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1" name="Line 40"/>
                <p:cNvSpPr>
                  <a:spLocks noChangeShapeType="1"/>
                </p:cNvSpPr>
                <p:nvPr/>
              </p:nvSpPr>
              <p:spPr bwMode="auto">
                <a:xfrm>
                  <a:off x="4275" y="228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49" name="Rectangle 41"/>
            <p:cNvSpPr>
              <a:spLocks noChangeArrowheads="1"/>
            </p:cNvSpPr>
            <p:nvPr/>
          </p:nvSpPr>
          <p:spPr bwMode="auto">
            <a:xfrm>
              <a:off x="1177" y="1933"/>
              <a:ext cx="343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(c) </a:t>
              </a:r>
              <a:r>
                <a:rPr kumimoji="1"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[col]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kumimoji="1" lang="en-US" altLang="zh-CN" sz="1800" b="1" dirty="0" err="1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[col]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的值表</a:t>
              </a:r>
            </a:p>
          </p:txBody>
        </p:sp>
      </p:grpSp>
      <p:grpSp>
        <p:nvGrpSpPr>
          <p:cNvPr id="48135" name="Group 4"/>
          <p:cNvGrpSpPr>
            <a:grpSpLocks/>
          </p:cNvGrpSpPr>
          <p:nvPr/>
        </p:nvGrpSpPr>
        <p:grpSpPr bwMode="auto">
          <a:xfrm>
            <a:off x="34925" y="2781300"/>
            <a:ext cx="3168650" cy="3168650"/>
            <a:chOff x="2018" y="2069"/>
            <a:chExt cx="2832" cy="2327"/>
          </a:xfrm>
        </p:grpSpPr>
        <p:grpSp>
          <p:nvGrpSpPr>
            <p:cNvPr id="48136" name="Group 5"/>
            <p:cNvGrpSpPr>
              <a:grpSpLocks/>
            </p:cNvGrpSpPr>
            <p:nvPr/>
          </p:nvGrpSpPr>
          <p:grpSpPr bwMode="auto">
            <a:xfrm>
              <a:off x="2018" y="2069"/>
              <a:ext cx="2832" cy="1920"/>
              <a:chOff x="336" y="2496"/>
              <a:chExt cx="2832" cy="1920"/>
            </a:xfrm>
          </p:grpSpPr>
          <p:sp>
            <p:nvSpPr>
              <p:cNvPr id="48138" name="Rectangle 6"/>
              <p:cNvSpPr>
                <a:spLocks noChangeArrowheads="1"/>
              </p:cNvSpPr>
              <p:nvPr/>
            </p:nvSpPr>
            <p:spPr bwMode="auto">
              <a:xfrm>
                <a:off x="763" y="2496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12  9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0  0  0  0  0</a:t>
                </a:r>
              </a:p>
            </p:txBody>
          </p:sp>
          <p:sp>
            <p:nvSpPr>
              <p:cNvPr id="48139" name="Rectangle 7"/>
              <p:cNvSpPr>
                <a:spLocks noChangeArrowheads="1"/>
              </p:cNvSpPr>
              <p:nvPr/>
            </p:nvSpPr>
            <p:spPr bwMode="auto">
              <a:xfrm>
                <a:off x="769" y="2755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0  0   0  0  0  0  0  0</a:t>
                </a:r>
              </a:p>
            </p:txBody>
          </p:sp>
          <p:sp>
            <p:nvSpPr>
              <p:cNvPr id="48140" name="Rectangle 8"/>
              <p:cNvSpPr>
                <a:spLocks noChangeArrowheads="1"/>
              </p:cNvSpPr>
              <p:nvPr/>
            </p:nvSpPr>
            <p:spPr bwMode="auto">
              <a:xfrm>
                <a:off x="769" y="3064"/>
                <a:ext cx="233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-3 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0   0  0  0  0  0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48141" name="Rectangle 9"/>
              <p:cNvSpPr>
                <a:spLocks noChangeArrowheads="1"/>
              </p:cNvSpPr>
              <p:nvPr/>
            </p:nvSpPr>
            <p:spPr bwMode="auto">
              <a:xfrm>
                <a:off x="769" y="3373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24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0  0</a:t>
                </a:r>
              </a:p>
            </p:txBody>
          </p:sp>
          <p:sp>
            <p:nvSpPr>
              <p:cNvPr id="48142" name="Rectangle 10"/>
              <p:cNvSpPr>
                <a:spLocks noChangeArrowheads="1"/>
              </p:cNvSpPr>
              <p:nvPr/>
            </p:nvSpPr>
            <p:spPr bwMode="auto">
              <a:xfrm>
                <a:off x="769" y="3661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18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0   0  0  0  0  0</a:t>
                </a:r>
              </a:p>
            </p:txBody>
          </p:sp>
          <p:sp>
            <p:nvSpPr>
              <p:cNvPr id="48143" name="Rectangle 11"/>
              <p:cNvSpPr>
                <a:spLocks noChangeArrowheads="1"/>
              </p:cNvSpPr>
              <p:nvPr/>
            </p:nvSpPr>
            <p:spPr bwMode="auto">
              <a:xfrm>
                <a:off x="769" y="3949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0  0  0   0  0  0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-7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0</a:t>
                </a:r>
              </a:p>
            </p:txBody>
          </p:sp>
          <p:sp>
            <p:nvSpPr>
              <p:cNvPr id="48144" name="AutoShape 12"/>
              <p:cNvSpPr>
                <a:spLocks/>
              </p:cNvSpPr>
              <p:nvPr/>
            </p:nvSpPr>
            <p:spPr bwMode="auto">
              <a:xfrm>
                <a:off x="720" y="2512"/>
                <a:ext cx="68" cy="1904"/>
              </a:xfrm>
              <a:prstGeom prst="leftBracket">
                <a:avLst>
                  <a:gd name="adj" fmla="val 233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5" name="AutoShape 13"/>
              <p:cNvSpPr>
                <a:spLocks/>
              </p:cNvSpPr>
              <p:nvPr/>
            </p:nvSpPr>
            <p:spPr bwMode="auto">
              <a:xfrm>
                <a:off x="3100" y="2496"/>
                <a:ext cx="68" cy="1904"/>
              </a:xfrm>
              <a:prstGeom prst="rightBracket">
                <a:avLst>
                  <a:gd name="adj" fmla="val 233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6" name="Rectangle 14"/>
              <p:cNvSpPr>
                <a:spLocks noChangeArrowheads="1"/>
              </p:cNvSpPr>
              <p:nvPr/>
            </p:nvSpPr>
            <p:spPr bwMode="auto">
              <a:xfrm>
                <a:off x="336" y="3399"/>
                <a:ext cx="38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A=</a:t>
                </a:r>
              </a:p>
            </p:txBody>
          </p:sp>
          <p:sp>
            <p:nvSpPr>
              <p:cNvPr id="48147" name="Rectangle 15"/>
              <p:cNvSpPr>
                <a:spLocks noChangeArrowheads="1"/>
              </p:cNvSpPr>
              <p:nvPr/>
            </p:nvSpPr>
            <p:spPr bwMode="auto">
              <a:xfrm>
                <a:off x="768" y="4189"/>
                <a:ext cx="226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-6  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0  0  0  0</a:t>
                </a:r>
              </a:p>
            </p:txBody>
          </p:sp>
        </p:grpSp>
        <p:sp>
          <p:nvSpPr>
            <p:cNvPr id="48137" name="Rectangle 16"/>
            <p:cNvSpPr>
              <a:spLocks noChangeArrowheads="1"/>
            </p:cNvSpPr>
            <p:nvPr/>
          </p:nvSpPr>
          <p:spPr bwMode="auto">
            <a:xfrm>
              <a:off x="2479" y="4156"/>
              <a:ext cx="211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(a)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稀疏</a:t>
              </a:r>
              <a:r>
                <a:rPr kumimoji="1" lang="zh-CN" altLang="en-US" sz="1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转置</a:t>
            </a:r>
            <a:r>
              <a:rPr lang="en-US" altLang="zh-CN" dirty="0" smtClean="0"/>
              <a:t>: </a:t>
            </a:r>
            <a:r>
              <a:rPr lang="zh-CN" altLang="en-US" sz="2400" dirty="0" smtClean="0"/>
              <a:t>算法</a:t>
            </a:r>
            <a:r>
              <a:rPr lang="zh-CN" altLang="en-US" sz="2400" dirty="0" smtClean="0">
                <a:sym typeface="Wingdings 2" panose="05020102010507070707" pitchFamily="18" charset="2"/>
              </a:rPr>
              <a:t></a:t>
            </a:r>
            <a:r>
              <a:rPr lang="zh-CN" altLang="en-US" sz="2400" dirty="0" smtClean="0"/>
              <a:t>（续</a:t>
            </a:r>
            <a:r>
              <a:rPr lang="en-US" altLang="zh-CN" sz="2400" dirty="0" smtClean="0"/>
              <a:t>2/2</a:t>
            </a:r>
            <a:r>
              <a:rPr lang="zh-CN" altLang="en-US" sz="2400" dirty="0" smtClean="0"/>
              <a:t>）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算法</a:t>
            </a:r>
            <a:r>
              <a:rPr lang="zh-CN" altLang="en-US" b="1" smtClean="0">
                <a:solidFill>
                  <a:srgbClr val="7030A0"/>
                </a:solidFill>
                <a:sym typeface="Wingdings 2" panose="05020102010507070707" pitchFamily="18" charset="2"/>
              </a:rPr>
              <a:t></a:t>
            </a:r>
            <a:r>
              <a:rPr lang="zh-CN" altLang="en-US" smtClean="0"/>
              <a:t>：</a:t>
            </a:r>
            <a:r>
              <a:rPr lang="zh-CN" altLang="en-US" sz="2000" smtClean="0">
                <a:solidFill>
                  <a:srgbClr val="00B0F0"/>
                </a:solidFill>
              </a:rPr>
              <a:t>伪代码</a:t>
            </a:r>
            <a:endParaRPr lang="zh-CN" altLang="en-US" smtClean="0">
              <a:solidFill>
                <a:srgbClr val="00B0F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378" name="TextBox1" r:id="rId2" imgW="7917120" imgH="4678560"/>
        </mc:Choice>
        <mc:Fallback>
          <p:control name="TextBox1" r:id="rId2" imgW="7917120" imgH="4678560">
            <p:pic>
              <p:nvPicPr>
                <p:cNvPr id="4915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84213" y="1484313"/>
                  <a:ext cx="7920037" cy="4681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0113" y="2997200"/>
            <a:ext cx="7488237" cy="3384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179" name="标题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777163" cy="487362"/>
          </a:xfrm>
        </p:spPr>
        <p:txBody>
          <a:bodyPr/>
          <a:lstStyle/>
          <a:p>
            <a:r>
              <a:rPr lang="en-US" altLang="zh-CN" dirty="0" smtClean="0"/>
              <a:t>4.2.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乘法</a:t>
            </a:r>
            <a:r>
              <a:rPr lang="en-US" altLang="zh-CN" dirty="0" smtClean="0"/>
              <a:t>: </a:t>
            </a:r>
            <a:r>
              <a:rPr lang="zh-CN" altLang="en-US" sz="2400" dirty="0" smtClean="0">
                <a:solidFill>
                  <a:srgbClr val="7030A0"/>
                </a:solidFill>
              </a:rPr>
              <a:t>行逻辑链接</a:t>
            </a:r>
            <a:r>
              <a:rPr lang="zh-CN" altLang="en-US" sz="2400" dirty="0" smtClean="0"/>
              <a:t>的三元组顺序表</a:t>
            </a:r>
            <a:endParaRPr lang="zh-CN" altLang="en-US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将</a:t>
            </a:r>
            <a:r>
              <a:rPr lang="zh-CN" altLang="en-US" sz="2400" b="1" dirty="0" smtClean="0"/>
              <a:t>矩阵转置算法</a:t>
            </a:r>
            <a:r>
              <a:rPr lang="zh-CN" altLang="en-US" sz="2400" b="1" dirty="0" smtClean="0">
                <a:sym typeface="Wingdings 2" panose="05020102010507070707" pitchFamily="18" charset="2"/>
              </a:rPr>
              <a:t></a:t>
            </a:r>
            <a:r>
              <a:rPr lang="en-US" altLang="zh-CN" sz="2400" b="1" dirty="0" smtClean="0"/>
              <a:t>-</a:t>
            </a:r>
            <a:r>
              <a:rPr lang="zh-CN" altLang="en-US" sz="2400" b="1" dirty="0"/>
              <a:t>快速转置的</a:t>
            </a:r>
            <a:r>
              <a:rPr lang="zh-CN" altLang="en-US" sz="2400" b="1" dirty="0" smtClean="0"/>
              <a:t>算法</a:t>
            </a:r>
            <a:r>
              <a:rPr lang="zh-CN" altLang="en-US" sz="2400" dirty="0"/>
              <a:t>中，</a:t>
            </a:r>
            <a:r>
              <a:rPr lang="zh-CN" altLang="en-US" sz="2400" dirty="0">
                <a:solidFill>
                  <a:schemeClr val="accent6"/>
                </a:solidFill>
              </a:rPr>
              <a:t>辅助向量</a:t>
            </a:r>
            <a:r>
              <a:rPr lang="en-US" altLang="zh-CN" sz="2400" dirty="0" err="1">
                <a:solidFill>
                  <a:schemeClr val="accent6"/>
                </a:solidFill>
              </a:rPr>
              <a:t>cpot</a:t>
            </a:r>
            <a:r>
              <a:rPr lang="en-US" altLang="zh-CN" sz="2400" dirty="0">
                <a:solidFill>
                  <a:schemeClr val="accent6"/>
                </a:solidFill>
              </a:rPr>
              <a:t>[ ]</a:t>
            </a:r>
            <a:r>
              <a:rPr lang="zh-CN" altLang="en-US" sz="2400" dirty="0">
                <a:solidFill>
                  <a:schemeClr val="accent6"/>
                </a:solidFill>
              </a:rPr>
              <a:t>固定在稀疏矩阵的三元组表中，用来指示“行”的信息</a:t>
            </a:r>
            <a:r>
              <a:rPr lang="zh-CN" altLang="en-US" sz="2400" dirty="0"/>
              <a:t>。得到另一种顺序存储结构：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行逻辑链接的三元组顺序表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其</a:t>
            </a:r>
            <a:r>
              <a:rPr lang="zh-CN" altLang="en-US" sz="2400" dirty="0"/>
              <a:t>类型描述如下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#define MAX_ROW 100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 err="1"/>
              <a:t>typedef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{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Triple data[MAX_SIZE</a:t>
            </a:r>
            <a:r>
              <a:rPr lang="en-US" altLang="zh-CN" sz="2200" dirty="0" smtClean="0"/>
              <a:t>];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元素的三元组表*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rpos</a:t>
            </a:r>
            <a:r>
              <a:rPr lang="en-US" altLang="zh-CN" sz="2200" dirty="0"/>
              <a:t>[MAX_ROW];  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各行第一个非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位置表*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rn</a:t>
            </a:r>
            <a:r>
              <a:rPr lang="en-US" altLang="zh-CN" sz="2200" dirty="0"/>
              <a:t> ,</a:t>
            </a:r>
            <a:r>
              <a:rPr lang="en-US" altLang="zh-CN" sz="2200" dirty="0" err="1"/>
              <a:t>cn</a:t>
            </a:r>
            <a:r>
              <a:rPr lang="en-US" altLang="zh-CN" sz="2200" dirty="0"/>
              <a:t> , </a:t>
            </a:r>
            <a:r>
              <a:rPr lang="en-US" altLang="zh-CN" sz="2200" dirty="0" err="1"/>
              <a:t>tn</a:t>
            </a:r>
            <a:r>
              <a:rPr lang="en-US" altLang="zh-CN" sz="2200" dirty="0"/>
              <a:t>;    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矩阵的行、列数和非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元个数*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} </a:t>
            </a:r>
            <a:r>
              <a:rPr lang="en-US" altLang="zh-CN" sz="2200" dirty="0" err="1"/>
              <a:t>RLSMatrix</a:t>
            </a:r>
            <a:r>
              <a:rPr lang="en-US" altLang="zh-CN" sz="2200" dirty="0"/>
              <a:t>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550" y="3217863"/>
            <a:ext cx="7200900" cy="2808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03" name="标题 1"/>
          <p:cNvSpPr>
            <a:spLocks noGrp="1"/>
          </p:cNvSpPr>
          <p:nvPr>
            <p:ph type="title"/>
          </p:nvPr>
        </p:nvSpPr>
        <p:spPr>
          <a:xfrm>
            <a:off x="533400" y="277813"/>
            <a:ext cx="7999413" cy="487362"/>
          </a:xfrm>
        </p:spPr>
        <p:txBody>
          <a:bodyPr/>
          <a:lstStyle/>
          <a:p>
            <a:r>
              <a:rPr lang="en-US" altLang="zh-CN" dirty="0" smtClean="0"/>
              <a:t>4.2. 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乘法</a:t>
            </a:r>
            <a:r>
              <a:rPr lang="en-US" altLang="zh-CN" dirty="0" smtClean="0"/>
              <a:t>: </a:t>
            </a:r>
            <a:r>
              <a:rPr lang="zh-CN" altLang="en-US" sz="2400" dirty="0" smtClean="0">
                <a:solidFill>
                  <a:srgbClr val="7030A0"/>
                </a:solidFill>
              </a:rPr>
              <a:t>行逻辑链接</a:t>
            </a:r>
            <a:r>
              <a:rPr lang="zh-CN" altLang="en-US" sz="2400" dirty="0" smtClean="0"/>
              <a:t>的三元组顺序表（续</a:t>
            </a:r>
            <a:r>
              <a:rPr lang="en-US" altLang="zh-CN" sz="2400" dirty="0" smtClean="0"/>
              <a:t>1/4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设有两个矩阵：</a:t>
            </a:r>
            <a:r>
              <a:rPr lang="en-US" altLang="zh-CN" sz="2400" dirty="0"/>
              <a:t>A=(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 smtClean="0"/>
              <a:t>)</a:t>
            </a:r>
            <a:r>
              <a:rPr lang="en-US" altLang="zh-CN" sz="2400" baseline="-25000" dirty="0" err="1" smtClean="0"/>
              <a:t>m×n</a:t>
            </a:r>
            <a:r>
              <a:rPr lang="en-US" altLang="zh-CN" sz="2400" baseline="-25000" dirty="0" smtClean="0"/>
              <a:t> </a:t>
            </a:r>
            <a:r>
              <a:rPr lang="zh-CN" altLang="en-US" sz="2400" dirty="0"/>
              <a:t>，</a:t>
            </a:r>
            <a:r>
              <a:rPr lang="en-US" altLang="zh-CN" sz="2400" dirty="0"/>
              <a:t>B=(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 smtClean="0"/>
              <a:t>)</a:t>
            </a:r>
            <a:r>
              <a:rPr lang="en-US" altLang="zh-CN" sz="2400" baseline="-25000" dirty="0" err="1" smtClean="0"/>
              <a:t>n</a:t>
            </a:r>
            <a:r>
              <a:rPr lang="en-US" altLang="zh-CN" sz="2400" baseline="-25000" dirty="0" err="1"/>
              <a:t>×</a:t>
            </a:r>
            <a:r>
              <a:rPr lang="en-US" altLang="zh-CN" sz="2400" baseline="-25000" dirty="0" err="1" smtClean="0"/>
              <a:t>p</a:t>
            </a:r>
            <a:endParaRPr lang="en-US" altLang="zh-CN" sz="2400" baseline="-25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则： </a:t>
            </a:r>
            <a:r>
              <a:rPr lang="en-US" altLang="zh-CN" sz="2200" dirty="0"/>
              <a:t>C=(</a:t>
            </a:r>
            <a:r>
              <a:rPr lang="en-US" altLang="zh-CN" sz="2200" dirty="0" err="1" smtClean="0"/>
              <a:t>c</a:t>
            </a:r>
            <a:r>
              <a:rPr lang="en-US" altLang="zh-CN" sz="2200" baseline="-25000" dirty="0" err="1" smtClean="0"/>
              <a:t>ij</a:t>
            </a:r>
            <a:r>
              <a:rPr lang="en-US" altLang="zh-CN" sz="2200" dirty="0" smtClean="0"/>
              <a:t>)</a:t>
            </a:r>
            <a:r>
              <a:rPr lang="en-US" altLang="zh-CN" sz="2200" baseline="-25000" dirty="0" err="1" smtClean="0"/>
              <a:t>m×p</a:t>
            </a:r>
            <a:r>
              <a:rPr lang="en-US" altLang="zh-CN" sz="2200" dirty="0" smtClean="0"/>
              <a:t>       </a:t>
            </a:r>
            <a:r>
              <a:rPr lang="zh-CN" altLang="en-US" sz="2200" dirty="0" smtClean="0"/>
              <a:t>其中</a:t>
            </a:r>
            <a:r>
              <a:rPr lang="zh-CN" altLang="en-US" sz="2200" dirty="0"/>
              <a:t>：</a:t>
            </a:r>
            <a:r>
              <a:rPr lang="en-US" altLang="zh-CN" sz="2200" dirty="0" err="1" smtClean="0"/>
              <a:t>c</a:t>
            </a:r>
            <a:r>
              <a:rPr lang="en-US" altLang="zh-CN" sz="2200" baseline="-25000" dirty="0" err="1" smtClean="0"/>
              <a:t>ij</a:t>
            </a:r>
            <a:r>
              <a:rPr lang="en-US" altLang="zh-CN" sz="2200" dirty="0"/>
              <a:t>=∑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ik</a:t>
            </a:r>
            <a:r>
              <a:rPr lang="en-US" altLang="zh-CN" sz="2200" dirty="0" err="1" smtClean="0"/>
              <a:t>×b</a:t>
            </a:r>
            <a:r>
              <a:rPr lang="en-US" altLang="zh-CN" sz="2200" baseline="-25000" dirty="0" err="1" smtClean="0"/>
              <a:t>kj</a:t>
            </a:r>
            <a:endParaRPr lang="en-US" altLang="zh-CN" sz="2200" baseline="-25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 	   1</a:t>
            </a:r>
            <a:r>
              <a:rPr lang="en-US" altLang="zh-CN" sz="2200" dirty="0"/>
              <a:t>≦k≦n </a:t>
            </a:r>
            <a:r>
              <a:rPr lang="zh-CN" altLang="en-US" sz="2200" dirty="0"/>
              <a:t>， </a:t>
            </a:r>
            <a:r>
              <a:rPr lang="en-US" altLang="zh-CN" sz="2200" dirty="0"/>
              <a:t>1≦i≦m </a:t>
            </a:r>
            <a:r>
              <a:rPr lang="zh-CN" altLang="en-US" sz="2200" dirty="0"/>
              <a:t>，</a:t>
            </a:r>
            <a:r>
              <a:rPr lang="en-US" altLang="zh-CN" sz="2200" dirty="0"/>
              <a:t>1≦j≦p</a:t>
            </a:r>
          </a:p>
          <a:p>
            <a:pPr>
              <a:defRPr/>
            </a:pPr>
            <a:r>
              <a:rPr lang="zh-CN" altLang="en-US" sz="2400" dirty="0"/>
              <a:t>经典算法是三重循环：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nn-NO" altLang="zh-CN" sz="2000" dirty="0"/>
              <a:t>for ( i = 1; i &lt;= m; ++i)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nn-NO" altLang="zh-CN" sz="2000" dirty="0"/>
              <a:t>	for ( j = 1; j &lt;= p; ++j ) {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nn-NO" altLang="zh-CN" sz="2000" dirty="0"/>
              <a:t>		c[i][j] = 0;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nn-NO" altLang="zh-CN" sz="2000" dirty="0"/>
              <a:t>		for ( k = 1; k &lt;= n; ++k)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nn-NO" altLang="zh-CN" sz="2000" dirty="0"/>
              <a:t>			c[i][j] = c[i][j] + a[i][k</a:t>
            </a:r>
            <a:r>
              <a:rPr lang="nn-NO" altLang="zh-CN" sz="2000" dirty="0" smtClean="0"/>
              <a:t>]×b[k</a:t>
            </a:r>
            <a:r>
              <a:rPr lang="nn-NO" altLang="zh-CN" sz="2000" dirty="0"/>
              <a:t>][j];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nn-NO" altLang="zh-CN" sz="2000" dirty="0"/>
              <a:t>	}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200" dirty="0"/>
              <a:t>此算法的复杂度为</a:t>
            </a:r>
            <a:r>
              <a:rPr lang="en-US" altLang="zh-CN" sz="2200" dirty="0" smtClean="0"/>
              <a:t>O(</a:t>
            </a:r>
            <a:r>
              <a:rPr lang="en-US" altLang="zh-CN" sz="2200" dirty="0" err="1" smtClean="0"/>
              <a:t>m×n×p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>
                <a:latin typeface="+mn-ea"/>
              </a:rPr>
              <a:t>设有</a:t>
            </a:r>
            <a:r>
              <a:rPr lang="zh-CN" altLang="en-US" sz="2400" dirty="0">
                <a:latin typeface="+mn-ea"/>
              </a:rPr>
              <a:t>两个稀疏矩阵</a:t>
            </a:r>
            <a:r>
              <a:rPr lang="en-US" altLang="zh-CN" sz="2400" dirty="0">
                <a:latin typeface="+mn-ea"/>
              </a:rPr>
              <a:t>A=(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baseline="-16000" dirty="0" err="1">
                <a:latin typeface="+mn-ea"/>
              </a:rPr>
              <a:t>ij</a:t>
            </a:r>
            <a:r>
              <a:rPr lang="en-US" altLang="zh-CN" sz="2400" dirty="0">
                <a:latin typeface="+mn-ea"/>
              </a:rPr>
              <a:t>)</a:t>
            </a:r>
            <a:r>
              <a:rPr lang="en-US" altLang="zh-CN" sz="2400" baseline="-16000" dirty="0" err="1">
                <a:latin typeface="+mn-ea"/>
              </a:rPr>
              <a:t>m</a:t>
            </a:r>
            <a:r>
              <a:rPr lang="en-US" altLang="zh-CN" sz="2400" baseline="-16000" dirty="0" err="1"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400" baseline="-16000" dirty="0" err="1">
                <a:latin typeface="+mn-ea"/>
              </a:rPr>
              <a:t>n</a:t>
            </a:r>
            <a:r>
              <a:rPr lang="en-US" altLang="zh-CN" sz="2400" baseline="-250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B=(</a:t>
            </a:r>
            <a:r>
              <a:rPr lang="en-US" altLang="zh-CN" sz="2400" dirty="0" err="1">
                <a:latin typeface="+mn-ea"/>
              </a:rPr>
              <a:t>b</a:t>
            </a:r>
            <a:r>
              <a:rPr lang="en-US" altLang="zh-CN" sz="2400" baseline="-16000" dirty="0" err="1">
                <a:latin typeface="+mn-ea"/>
              </a:rPr>
              <a:t>ij</a:t>
            </a:r>
            <a:r>
              <a:rPr lang="en-US" altLang="zh-CN" sz="2400" dirty="0">
                <a:latin typeface="+mn-ea"/>
              </a:rPr>
              <a:t>)</a:t>
            </a:r>
            <a:r>
              <a:rPr lang="en-US" altLang="zh-CN" sz="2400" baseline="-16000" dirty="0" err="1">
                <a:latin typeface="+mn-ea"/>
              </a:rPr>
              <a:t>n</a:t>
            </a:r>
            <a:r>
              <a:rPr lang="en-US" altLang="zh-CN" sz="2400" baseline="-16000" dirty="0" err="1">
                <a:latin typeface="+mn-ea"/>
                <a:sym typeface="Symbol" panose="05050102010706020507" pitchFamily="18" charset="2"/>
              </a:rPr>
              <a:t>p</a:t>
            </a:r>
            <a:r>
              <a:rPr lang="en-US" altLang="zh-CN" sz="2400" baseline="-16000" dirty="0">
                <a:latin typeface="+mn-ea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+mn-ea"/>
              </a:rPr>
              <a:t>，其存储结构采用</a:t>
            </a:r>
            <a:r>
              <a:rPr lang="zh-CN" altLang="en-US" sz="2400" b="1" i="1" dirty="0">
                <a:latin typeface="+mn-ea"/>
              </a:rPr>
              <a:t>行逻辑链接的三元组顺序表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baseline="-16000" dirty="0">
              <a:latin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folHlink"/>
                </a:solidFill>
                <a:latin typeface="+mn-ea"/>
              </a:rPr>
              <a:t>算法思想</a:t>
            </a:r>
            <a:r>
              <a:rPr lang="zh-CN" altLang="en-US" sz="2400" dirty="0">
                <a:latin typeface="+mn-ea"/>
              </a:rPr>
              <a:t>：对于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中的每个元素</a:t>
            </a:r>
            <a:r>
              <a:rPr lang="en-US" altLang="zh-CN" sz="2400" dirty="0" err="1">
                <a:latin typeface="+mn-ea"/>
              </a:rPr>
              <a:t>a.data</a:t>
            </a:r>
            <a:r>
              <a:rPr lang="en-US" altLang="zh-CN" sz="2400" dirty="0">
                <a:latin typeface="+mn-ea"/>
              </a:rPr>
              <a:t>[p</a:t>
            </a:r>
            <a:r>
              <a:rPr lang="en-US" altLang="zh-CN" sz="2400" dirty="0" smtClean="0">
                <a:latin typeface="+mn-ea"/>
              </a:rPr>
              <a:t>] (</a:t>
            </a:r>
            <a:r>
              <a:rPr lang="en-US" altLang="zh-CN" sz="2400" dirty="0">
                <a:latin typeface="+mn-ea"/>
              </a:rPr>
              <a:t>p=1, 2, </a:t>
            </a: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…</a:t>
            </a:r>
            <a:r>
              <a:rPr lang="en-US" altLang="zh-CN" sz="2400" dirty="0">
                <a:latin typeface="+mn-ea"/>
              </a:rPr>
              <a:t> , a.tn)</a:t>
            </a:r>
            <a:r>
              <a:rPr lang="zh-CN" altLang="en-US" sz="2400" dirty="0">
                <a:latin typeface="+mn-ea"/>
              </a:rPr>
              <a:t>，找到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中所有满足条件：</a:t>
            </a:r>
          </a:p>
          <a:p>
            <a:pPr marL="914400" lvl="1" indent="-457200" eaLnBrk="1" hangingPunct="1">
              <a:lnSpc>
                <a:spcPct val="110000"/>
              </a:lnSpc>
              <a:buFont typeface="+mj-ea"/>
              <a:buAutoNum type="circleNumDbPlain"/>
              <a:defRPr/>
            </a:pPr>
            <a:r>
              <a:rPr lang="en-US" altLang="zh-CN" sz="2200" dirty="0" err="1" smtClean="0">
                <a:latin typeface="+mn-ea"/>
              </a:rPr>
              <a:t>a.data</a:t>
            </a:r>
            <a:r>
              <a:rPr lang="en-US" altLang="zh-CN" sz="2200" dirty="0" smtClean="0">
                <a:latin typeface="+mn-ea"/>
              </a:rPr>
              <a:t>[p</a:t>
            </a:r>
            <a:r>
              <a:rPr lang="en-US" altLang="zh-CN" sz="2200" dirty="0">
                <a:latin typeface="+mn-ea"/>
              </a:rPr>
              <a:t>].col=</a:t>
            </a:r>
            <a:r>
              <a:rPr lang="en-US" altLang="zh-CN" sz="2200" dirty="0" err="1">
                <a:latin typeface="+mn-ea"/>
              </a:rPr>
              <a:t>b.data</a:t>
            </a:r>
            <a:r>
              <a:rPr lang="en-US" altLang="zh-CN" sz="2200" dirty="0">
                <a:latin typeface="+mn-ea"/>
              </a:rPr>
              <a:t>[q].row</a:t>
            </a:r>
            <a:r>
              <a:rPr lang="zh-CN" altLang="en-US" sz="2200" dirty="0">
                <a:latin typeface="+mn-ea"/>
              </a:rPr>
              <a:t>的元素</a:t>
            </a:r>
            <a:r>
              <a:rPr lang="en-US" altLang="zh-CN" sz="2200" dirty="0" err="1">
                <a:latin typeface="+mn-ea"/>
              </a:rPr>
              <a:t>b.data</a:t>
            </a:r>
            <a:r>
              <a:rPr lang="en-US" altLang="zh-CN" sz="2200" dirty="0">
                <a:latin typeface="+mn-ea"/>
              </a:rPr>
              <a:t>[q]</a:t>
            </a:r>
            <a:r>
              <a:rPr lang="zh-CN" altLang="en-US" sz="2200" dirty="0">
                <a:latin typeface="+mn-ea"/>
              </a:rPr>
              <a:t>，求得</a:t>
            </a:r>
            <a:r>
              <a:rPr lang="en-US" altLang="zh-CN" sz="2200" dirty="0" err="1">
                <a:latin typeface="+mn-ea"/>
              </a:rPr>
              <a:t>a.data</a:t>
            </a:r>
            <a:r>
              <a:rPr lang="en-US" altLang="zh-CN" sz="2200" dirty="0">
                <a:latin typeface="+mn-ea"/>
              </a:rPr>
              <a:t>[p].</a:t>
            </a:r>
            <a:r>
              <a:rPr lang="en-US" altLang="zh-CN" sz="2200" dirty="0" err="1">
                <a:latin typeface="+mn-ea"/>
              </a:rPr>
              <a:t>value</a:t>
            </a:r>
            <a:r>
              <a:rPr lang="en-US" altLang="zh-CN" sz="2200" dirty="0" err="1"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200" dirty="0" err="1">
                <a:latin typeface="+mn-ea"/>
              </a:rPr>
              <a:t>b.data</a:t>
            </a:r>
            <a:r>
              <a:rPr lang="en-US" altLang="zh-CN" sz="2200" dirty="0">
                <a:latin typeface="+mn-ea"/>
              </a:rPr>
              <a:t>[q].value</a:t>
            </a:r>
            <a:r>
              <a:rPr lang="zh-CN" altLang="en-US" sz="2200" dirty="0">
                <a:latin typeface="+mn-ea"/>
              </a:rPr>
              <a:t>，该乘积是</a:t>
            </a:r>
            <a:r>
              <a:rPr lang="en-US" altLang="zh-CN" sz="2200" dirty="0" err="1">
                <a:latin typeface="+mn-ea"/>
              </a:rPr>
              <a:t>c</a:t>
            </a:r>
            <a:r>
              <a:rPr lang="en-US" altLang="zh-CN" sz="2200" baseline="-16000" dirty="0" err="1">
                <a:latin typeface="+mn-ea"/>
              </a:rPr>
              <a:t>ij</a:t>
            </a:r>
            <a:r>
              <a:rPr lang="zh-CN" altLang="en-US" sz="2200" dirty="0">
                <a:latin typeface="+mn-ea"/>
              </a:rPr>
              <a:t>中的一部分。求得所有这样的乘积并累加求和就能得到</a:t>
            </a:r>
            <a:r>
              <a:rPr lang="en-US" altLang="zh-CN" sz="2200" dirty="0" err="1">
                <a:latin typeface="+mn-ea"/>
              </a:rPr>
              <a:t>c</a:t>
            </a:r>
            <a:r>
              <a:rPr lang="en-US" altLang="zh-CN" sz="2200" baseline="-16000" dirty="0" err="1">
                <a:latin typeface="+mn-ea"/>
              </a:rPr>
              <a:t>ij</a:t>
            </a:r>
            <a:r>
              <a:rPr lang="zh-CN" altLang="en-US" sz="2200" dirty="0">
                <a:latin typeface="+mn-ea"/>
              </a:rPr>
              <a:t>。</a:t>
            </a:r>
          </a:p>
          <a:p>
            <a:pPr marL="914400" lvl="1" indent="-457200" eaLnBrk="1" hangingPunct="1">
              <a:lnSpc>
                <a:spcPct val="110000"/>
              </a:lnSpc>
              <a:buFont typeface="+mj-ea"/>
              <a:buAutoNum type="circleNumDbPlain"/>
              <a:defRPr/>
            </a:pPr>
            <a:r>
              <a:rPr lang="zh-CN" altLang="en-US" sz="2200" dirty="0" smtClean="0">
                <a:latin typeface="+mn-ea"/>
              </a:rPr>
              <a:t>为</a:t>
            </a:r>
            <a:r>
              <a:rPr lang="zh-CN" altLang="en-US" sz="2200" dirty="0">
                <a:latin typeface="+mn-ea"/>
              </a:rPr>
              <a:t>得到非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的乘积，只要对</a:t>
            </a:r>
            <a:r>
              <a:rPr lang="en-US" altLang="zh-CN" sz="2200" dirty="0" err="1">
                <a:latin typeface="+mn-ea"/>
              </a:rPr>
              <a:t>a.data</a:t>
            </a:r>
            <a:r>
              <a:rPr lang="en-US" altLang="zh-CN" sz="2200" dirty="0">
                <a:latin typeface="+mn-ea"/>
              </a:rPr>
              <a:t>[1</a:t>
            </a:r>
            <a:r>
              <a:rPr lang="en-US" altLang="zh-CN" sz="2200" dirty="0">
                <a:latin typeface="+mn-ea"/>
                <a:cs typeface="Arial Unicode MS" panose="020B0604020202020204" pitchFamily="34" charset="-122"/>
              </a:rPr>
              <a:t>…</a:t>
            </a:r>
            <a:r>
              <a:rPr lang="en-US" altLang="zh-CN" sz="2200" dirty="0">
                <a:latin typeface="+mn-ea"/>
              </a:rPr>
              <a:t>a.tn] </a:t>
            </a:r>
            <a:r>
              <a:rPr lang="zh-CN" altLang="en-US" sz="2200" dirty="0">
                <a:latin typeface="+mn-ea"/>
              </a:rPr>
              <a:t>中每个元素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err="1">
                <a:latin typeface="+mn-ea"/>
              </a:rPr>
              <a:t>i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k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 err="1">
                <a:latin typeface="+mn-ea"/>
              </a:rPr>
              <a:t>a</a:t>
            </a:r>
            <a:r>
              <a:rPr lang="en-US" altLang="zh-CN" sz="2200" baseline="-18000" dirty="0" err="1">
                <a:latin typeface="+mn-ea"/>
              </a:rPr>
              <a:t>ik</a:t>
            </a:r>
            <a:r>
              <a:rPr lang="en-US" altLang="zh-CN" sz="2200" dirty="0">
                <a:latin typeface="+mn-ea"/>
              </a:rPr>
              <a:t>)(1≦i≦a.rn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1≦k≦a.cn) </a:t>
            </a:r>
            <a:r>
              <a:rPr lang="zh-CN" altLang="en-US" sz="2200" dirty="0">
                <a:latin typeface="+mn-ea"/>
              </a:rPr>
              <a:t>，找到</a:t>
            </a:r>
            <a:r>
              <a:rPr lang="en-US" altLang="zh-CN" sz="2200" dirty="0" err="1">
                <a:latin typeface="+mn-ea"/>
              </a:rPr>
              <a:t>b.data</a:t>
            </a:r>
            <a:r>
              <a:rPr lang="zh-CN" altLang="en-US" sz="2200" dirty="0">
                <a:latin typeface="+mn-ea"/>
              </a:rPr>
              <a:t>中所有相应的元素</a:t>
            </a:r>
            <a:r>
              <a:rPr lang="en-US" altLang="zh-CN" sz="2200" dirty="0">
                <a:latin typeface="+mn-ea"/>
              </a:rPr>
              <a:t>(k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j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 err="1">
                <a:latin typeface="+mn-ea"/>
              </a:rPr>
              <a:t>b</a:t>
            </a:r>
            <a:r>
              <a:rPr lang="en-US" altLang="zh-CN" sz="2200" baseline="-18000" dirty="0" err="1">
                <a:latin typeface="+mn-ea"/>
              </a:rPr>
              <a:t>kj</a:t>
            </a:r>
            <a:r>
              <a:rPr lang="en-US" altLang="zh-CN" sz="2200" dirty="0">
                <a:latin typeface="+mn-ea"/>
              </a:rPr>
              <a:t>)(1≦k≦b.rn</a:t>
            </a:r>
            <a:r>
              <a:rPr lang="zh-CN" altLang="en-US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1≦j≦b.cn) </a:t>
            </a:r>
            <a:r>
              <a:rPr lang="zh-CN" altLang="en-US" sz="2200" dirty="0">
                <a:latin typeface="+mn-ea"/>
              </a:rPr>
              <a:t>相乘即可。则必须知道矩阵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中第</a:t>
            </a:r>
            <a:r>
              <a:rPr lang="en-US" altLang="zh-CN" sz="2200" dirty="0">
                <a:latin typeface="+mn-ea"/>
              </a:rPr>
              <a:t>k</a:t>
            </a:r>
            <a:r>
              <a:rPr lang="zh-CN" altLang="en-US" sz="2200" dirty="0">
                <a:latin typeface="+mn-ea"/>
              </a:rPr>
              <a:t>行的所有非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元素，而</a:t>
            </a:r>
            <a:r>
              <a:rPr lang="en-US" altLang="zh-CN" sz="2200" dirty="0" err="1">
                <a:latin typeface="+mn-ea"/>
              </a:rPr>
              <a:t>b.rpos</a:t>
            </a:r>
            <a:r>
              <a:rPr lang="en-US" altLang="zh-CN" sz="2200" dirty="0">
                <a:latin typeface="+mn-ea"/>
              </a:rPr>
              <a:t>[ ]</a:t>
            </a:r>
            <a:r>
              <a:rPr lang="zh-CN" altLang="en-US" sz="2200" dirty="0">
                <a:latin typeface="+mn-ea"/>
              </a:rPr>
              <a:t>向量中提供了相应的信息。</a:t>
            </a:r>
          </a:p>
        </p:txBody>
      </p:sp>
      <p:sp>
        <p:nvSpPr>
          <p:cNvPr id="52227" name="标题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777163" cy="487362"/>
          </a:xfrm>
        </p:spPr>
        <p:txBody>
          <a:bodyPr/>
          <a:lstStyle/>
          <a:p>
            <a:r>
              <a:rPr lang="en-US" altLang="zh-CN" dirty="0" smtClean="0"/>
              <a:t>4.2.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乘法</a:t>
            </a:r>
            <a:r>
              <a:rPr lang="en-US" altLang="zh-CN" dirty="0" smtClean="0"/>
              <a:t>: </a:t>
            </a:r>
            <a:r>
              <a:rPr lang="zh-CN" altLang="en-US" sz="2400" dirty="0" smtClean="0">
                <a:solidFill>
                  <a:srgbClr val="7030A0"/>
                </a:solidFill>
              </a:rPr>
              <a:t>行逻辑链接</a:t>
            </a:r>
            <a:r>
              <a:rPr lang="zh-CN" altLang="en-US" sz="2400" dirty="0" smtClean="0"/>
              <a:t>的三元组顺序表（续</a:t>
            </a:r>
            <a:r>
              <a:rPr lang="en-US" altLang="zh-CN" sz="2400" dirty="0" smtClean="0"/>
              <a:t>2/4</a:t>
            </a:r>
            <a:r>
              <a:rPr lang="zh-CN" altLang="en-US" sz="2400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>
                <a:latin typeface="+mn-ea"/>
              </a:rPr>
              <a:t>设有</a:t>
            </a:r>
            <a:r>
              <a:rPr lang="zh-CN" altLang="en-US" sz="2400" dirty="0">
                <a:latin typeface="+mn-ea"/>
              </a:rPr>
              <a:t>两个稀疏矩阵</a:t>
            </a:r>
            <a:r>
              <a:rPr lang="en-US" altLang="zh-CN" sz="2400" dirty="0">
                <a:latin typeface="+mn-ea"/>
              </a:rPr>
              <a:t>A=(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baseline="-16000" dirty="0" err="1">
                <a:latin typeface="+mn-ea"/>
              </a:rPr>
              <a:t>ij</a:t>
            </a:r>
            <a:r>
              <a:rPr lang="en-US" altLang="zh-CN" sz="2400" dirty="0">
                <a:latin typeface="+mn-ea"/>
              </a:rPr>
              <a:t>)</a:t>
            </a:r>
            <a:r>
              <a:rPr lang="en-US" altLang="zh-CN" sz="2400" baseline="-16000" dirty="0" err="1">
                <a:latin typeface="+mn-ea"/>
              </a:rPr>
              <a:t>m</a:t>
            </a:r>
            <a:r>
              <a:rPr lang="en-US" altLang="zh-CN" sz="2400" baseline="-16000" dirty="0" err="1"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400" baseline="-16000" dirty="0" err="1">
                <a:latin typeface="+mn-ea"/>
              </a:rPr>
              <a:t>n</a:t>
            </a:r>
            <a:r>
              <a:rPr lang="en-US" altLang="zh-CN" sz="2400" baseline="-250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B=(</a:t>
            </a:r>
            <a:r>
              <a:rPr lang="en-US" altLang="zh-CN" sz="2400" dirty="0" err="1">
                <a:latin typeface="+mn-ea"/>
              </a:rPr>
              <a:t>b</a:t>
            </a:r>
            <a:r>
              <a:rPr lang="en-US" altLang="zh-CN" sz="2400" baseline="-16000" dirty="0" err="1">
                <a:latin typeface="+mn-ea"/>
              </a:rPr>
              <a:t>ij</a:t>
            </a:r>
            <a:r>
              <a:rPr lang="en-US" altLang="zh-CN" sz="2400" dirty="0">
                <a:latin typeface="+mn-ea"/>
              </a:rPr>
              <a:t>)</a:t>
            </a:r>
            <a:r>
              <a:rPr lang="en-US" altLang="zh-CN" sz="2400" baseline="-16000" dirty="0" err="1">
                <a:latin typeface="+mn-ea"/>
              </a:rPr>
              <a:t>n</a:t>
            </a:r>
            <a:r>
              <a:rPr lang="en-US" altLang="zh-CN" sz="2400" baseline="-16000" dirty="0" err="1">
                <a:latin typeface="+mn-ea"/>
                <a:sym typeface="Symbol" panose="05050102010706020507" pitchFamily="18" charset="2"/>
              </a:rPr>
              <a:t>p</a:t>
            </a:r>
            <a:r>
              <a:rPr lang="en-US" altLang="zh-CN" sz="2400" baseline="-16000" dirty="0">
                <a:latin typeface="+mn-ea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+mn-ea"/>
              </a:rPr>
              <a:t>，其存储结构采用</a:t>
            </a:r>
            <a:r>
              <a:rPr lang="zh-CN" altLang="en-US" sz="2400" b="1" i="1" dirty="0">
                <a:latin typeface="+mn-ea"/>
              </a:rPr>
              <a:t>行逻辑链接的三元组顺序表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baseline="-16000" dirty="0">
              <a:latin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folHlink"/>
                </a:solidFill>
                <a:latin typeface="+mn-ea"/>
              </a:rPr>
              <a:t>算法思想</a:t>
            </a:r>
            <a:r>
              <a:rPr lang="zh-CN" altLang="en-US" sz="2400" dirty="0">
                <a:latin typeface="+mn-ea"/>
              </a:rPr>
              <a:t>：对于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中的每个元素</a:t>
            </a:r>
            <a:r>
              <a:rPr lang="en-US" altLang="zh-CN" sz="2400" dirty="0" err="1">
                <a:latin typeface="+mn-ea"/>
              </a:rPr>
              <a:t>a.data</a:t>
            </a:r>
            <a:r>
              <a:rPr lang="en-US" altLang="zh-CN" sz="2400" dirty="0">
                <a:latin typeface="+mn-ea"/>
              </a:rPr>
              <a:t>[p</a:t>
            </a:r>
            <a:r>
              <a:rPr lang="en-US" altLang="zh-CN" sz="2400" dirty="0" smtClean="0">
                <a:latin typeface="+mn-ea"/>
              </a:rPr>
              <a:t>] (</a:t>
            </a:r>
            <a:r>
              <a:rPr lang="en-US" altLang="zh-CN" sz="2400" dirty="0">
                <a:latin typeface="+mn-ea"/>
              </a:rPr>
              <a:t>p=1, 2, </a:t>
            </a: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…</a:t>
            </a:r>
            <a:r>
              <a:rPr lang="en-US" altLang="zh-CN" sz="2400" dirty="0">
                <a:latin typeface="+mn-ea"/>
              </a:rPr>
              <a:t> , a.tn)</a:t>
            </a:r>
            <a:r>
              <a:rPr lang="zh-CN" altLang="en-US" sz="2400" dirty="0">
                <a:latin typeface="+mn-ea"/>
              </a:rPr>
              <a:t>，找到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中所有满足条件：</a:t>
            </a:r>
          </a:p>
          <a:p>
            <a:pPr marL="857250" lvl="1" indent="-457200" eaLnBrk="1" hangingPunct="1">
              <a:lnSpc>
                <a:spcPct val="110000"/>
              </a:lnSpc>
              <a:buFont typeface="+mj-ea"/>
              <a:buAutoNum type="circleNumDbPlain" startAt="3"/>
              <a:defRPr/>
            </a:pPr>
            <a:r>
              <a:rPr lang="en-US" altLang="zh-CN" sz="2200" dirty="0" err="1" smtClean="0"/>
              <a:t>b.rpos</a:t>
            </a:r>
            <a:r>
              <a:rPr lang="en-US" altLang="zh-CN" sz="2200" dirty="0" smtClean="0"/>
              <a:t>[row</a:t>
            </a:r>
            <a:r>
              <a:rPr lang="en-US" altLang="zh-CN" sz="2200" dirty="0"/>
              <a:t>]</a:t>
            </a:r>
            <a:r>
              <a:rPr lang="zh-CN" altLang="en-US" sz="2200" dirty="0"/>
              <a:t>指示了</a:t>
            </a:r>
            <a:r>
              <a:rPr lang="zh-CN" altLang="en-US" sz="2200" dirty="0">
                <a:latin typeface="宋体" panose="02010600030101010101" pitchFamily="2" charset="-122"/>
              </a:rPr>
              <a:t>矩阵</a:t>
            </a:r>
            <a:r>
              <a:rPr lang="en-US" altLang="zh-CN" sz="2200" dirty="0"/>
              <a:t>B</a:t>
            </a:r>
            <a:r>
              <a:rPr lang="zh-CN" altLang="en-US" sz="2200" dirty="0"/>
              <a:t>的第</a:t>
            </a:r>
            <a:r>
              <a:rPr lang="en-US" altLang="zh-CN" sz="2200" dirty="0"/>
              <a:t>row</a:t>
            </a:r>
            <a:r>
              <a:rPr lang="zh-CN" altLang="en-US" sz="2200" dirty="0"/>
              <a:t>行中第一个非</a:t>
            </a:r>
            <a:r>
              <a:rPr lang="en-US" altLang="zh-CN" sz="2200" dirty="0"/>
              <a:t>0</a:t>
            </a:r>
            <a:r>
              <a:rPr lang="zh-CN" altLang="en-US" sz="2200" dirty="0"/>
              <a:t>元素在</a:t>
            </a:r>
            <a:r>
              <a:rPr lang="en-US" altLang="zh-CN" sz="2200" dirty="0" err="1"/>
              <a:t>b.data</a:t>
            </a:r>
            <a:r>
              <a:rPr lang="en-US" altLang="zh-CN" sz="2200" dirty="0"/>
              <a:t>[ ]</a:t>
            </a:r>
            <a:r>
              <a:rPr lang="zh-CN" altLang="en-US" sz="2200" dirty="0"/>
              <a:t>中的位置</a:t>
            </a:r>
            <a:r>
              <a:rPr lang="en-US" altLang="zh-CN" sz="2200" dirty="0"/>
              <a:t>(</a:t>
            </a:r>
            <a:r>
              <a:rPr lang="zh-CN" altLang="en-US" sz="2200" dirty="0"/>
              <a:t>序号</a:t>
            </a:r>
            <a:r>
              <a:rPr lang="en-US" altLang="zh-CN" sz="2200" dirty="0"/>
              <a:t>)</a:t>
            </a:r>
            <a:r>
              <a:rPr lang="zh-CN" altLang="en-US" sz="2200" dirty="0"/>
              <a:t>，显然，</a:t>
            </a:r>
            <a:r>
              <a:rPr lang="en-US" altLang="zh-CN" sz="2200" dirty="0" err="1"/>
              <a:t>b.rpos</a:t>
            </a:r>
            <a:r>
              <a:rPr lang="en-US" altLang="zh-CN" sz="2200" dirty="0"/>
              <a:t>[row+1]-1</a:t>
            </a:r>
            <a:r>
              <a:rPr lang="zh-CN" altLang="en-US" sz="2200" dirty="0"/>
              <a:t>指示了第</a:t>
            </a:r>
            <a:r>
              <a:rPr lang="en-US" altLang="zh-CN" sz="2200" dirty="0"/>
              <a:t>row</a:t>
            </a:r>
            <a:r>
              <a:rPr lang="zh-CN" altLang="en-US" sz="2200" dirty="0"/>
              <a:t>行中最后一个非</a:t>
            </a:r>
            <a:r>
              <a:rPr lang="en-US" altLang="zh-CN" sz="2200" dirty="0"/>
              <a:t>0</a:t>
            </a:r>
            <a:r>
              <a:rPr lang="zh-CN" altLang="en-US" sz="2200" dirty="0"/>
              <a:t>元素在</a:t>
            </a:r>
            <a:r>
              <a:rPr lang="en-US" altLang="zh-CN" sz="2200" dirty="0" err="1"/>
              <a:t>b.data</a:t>
            </a:r>
            <a:r>
              <a:rPr lang="en-US" altLang="zh-CN" sz="2200" dirty="0"/>
              <a:t>[ ]</a:t>
            </a:r>
            <a:r>
              <a:rPr lang="zh-CN" altLang="en-US" sz="2200" dirty="0"/>
              <a:t>中的位置</a:t>
            </a:r>
            <a:r>
              <a:rPr lang="en-US" altLang="zh-CN" sz="2200" dirty="0"/>
              <a:t>(</a:t>
            </a:r>
            <a:r>
              <a:rPr lang="zh-CN" altLang="en-US" sz="2200" dirty="0"/>
              <a:t>序号</a:t>
            </a:r>
            <a:r>
              <a:rPr lang="en-US" altLang="zh-CN" sz="2200" dirty="0"/>
              <a:t>) </a:t>
            </a:r>
            <a:r>
              <a:rPr lang="zh-CN" altLang="en-US" sz="2200" dirty="0">
                <a:latin typeface="宋体" panose="02010600030101010101" pitchFamily="2" charset="-122"/>
              </a:rPr>
              <a:t>。最后一</a:t>
            </a:r>
            <a:r>
              <a:rPr lang="zh-CN" altLang="en-US" sz="2200" dirty="0"/>
              <a:t>行中最后一个非</a:t>
            </a:r>
            <a:r>
              <a:rPr lang="en-US" altLang="zh-CN" sz="2200" dirty="0"/>
              <a:t>0</a:t>
            </a:r>
            <a:r>
              <a:rPr lang="zh-CN" altLang="en-US" sz="2200" dirty="0"/>
              <a:t>元素在</a:t>
            </a:r>
            <a:r>
              <a:rPr lang="en-US" altLang="zh-CN" sz="2200" dirty="0" err="1"/>
              <a:t>b.data</a:t>
            </a:r>
            <a:r>
              <a:rPr lang="en-US" altLang="zh-CN" sz="2200" dirty="0"/>
              <a:t>[ ]</a:t>
            </a:r>
            <a:r>
              <a:rPr lang="zh-CN" altLang="en-US" sz="2200" dirty="0"/>
              <a:t>中的位置显然就是</a:t>
            </a:r>
            <a:r>
              <a:rPr lang="en-US" altLang="zh-CN" sz="2200" dirty="0"/>
              <a:t>b.tn </a:t>
            </a:r>
            <a:r>
              <a:rPr lang="zh-CN" altLang="en-US" sz="22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53251" name="标题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777163" cy="487362"/>
          </a:xfrm>
        </p:spPr>
        <p:txBody>
          <a:bodyPr/>
          <a:lstStyle/>
          <a:p>
            <a:r>
              <a:rPr lang="en-US" altLang="zh-CN" dirty="0" smtClean="0"/>
              <a:t>4.2.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乘法</a:t>
            </a:r>
            <a:r>
              <a:rPr lang="en-US" altLang="zh-CN" dirty="0" smtClean="0"/>
              <a:t>: </a:t>
            </a:r>
            <a:r>
              <a:rPr lang="zh-CN" altLang="en-US" sz="2400" dirty="0" smtClean="0">
                <a:solidFill>
                  <a:srgbClr val="7030A0"/>
                </a:solidFill>
              </a:rPr>
              <a:t>行逻辑链接</a:t>
            </a:r>
            <a:r>
              <a:rPr lang="zh-CN" altLang="en-US" sz="2400" dirty="0" smtClean="0"/>
              <a:t>的三元组顺序表（续</a:t>
            </a:r>
            <a:r>
              <a:rPr lang="en-US" altLang="zh-CN" sz="2400" dirty="0" smtClean="0"/>
              <a:t>3/4</a:t>
            </a:r>
            <a:r>
              <a:rPr lang="zh-CN" altLang="en-US" sz="2400" dirty="0" smtClean="0"/>
              <a:t>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两个稀疏矩阵相乘的算法如下：</a:t>
            </a:r>
          </a:p>
          <a:p>
            <a:endParaRPr lang="zh-CN" altLang="en-US" sz="2400" smtClean="0"/>
          </a:p>
        </p:txBody>
      </p:sp>
      <p:sp>
        <p:nvSpPr>
          <p:cNvPr id="54276" name="标题 1"/>
          <p:cNvSpPr>
            <a:spLocks noGrp="1"/>
          </p:cNvSpPr>
          <p:nvPr>
            <p:ph type="title"/>
          </p:nvPr>
        </p:nvSpPr>
        <p:spPr>
          <a:xfrm>
            <a:off x="755650" y="277813"/>
            <a:ext cx="7777163" cy="487362"/>
          </a:xfrm>
        </p:spPr>
        <p:txBody>
          <a:bodyPr/>
          <a:lstStyle/>
          <a:p>
            <a:r>
              <a:rPr lang="en-US" altLang="zh-CN" dirty="0" smtClean="0"/>
              <a:t>4.2.</a:t>
            </a:r>
            <a:r>
              <a:rPr lang="zh-CN" altLang="en-US" dirty="0" smtClean="0"/>
              <a:t>矩阵</a:t>
            </a:r>
            <a:r>
              <a:rPr lang="zh-CN" altLang="en-US" dirty="0" smtClean="0">
                <a:solidFill>
                  <a:schemeClr val="accent6"/>
                </a:solidFill>
              </a:rPr>
              <a:t>乘法</a:t>
            </a:r>
            <a:r>
              <a:rPr lang="en-US" altLang="zh-CN" dirty="0" smtClean="0"/>
              <a:t>: </a:t>
            </a:r>
            <a:r>
              <a:rPr lang="zh-CN" altLang="en-US" sz="2400" dirty="0" smtClean="0">
                <a:solidFill>
                  <a:srgbClr val="7030A0"/>
                </a:solidFill>
              </a:rPr>
              <a:t>行逻辑链接</a:t>
            </a:r>
            <a:r>
              <a:rPr lang="zh-CN" altLang="en-US" sz="2400" dirty="0" smtClean="0"/>
              <a:t>的三元组顺序表（续</a:t>
            </a:r>
            <a:r>
              <a:rPr lang="en-US" altLang="zh-CN" sz="2400" dirty="0" smtClean="0"/>
              <a:t>4/4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498" name="TextBox1" r:id="rId2" imgW="7917120" imgH="4678560"/>
        </mc:Choice>
        <mc:Fallback>
          <p:control name="TextBox1" r:id="rId2" imgW="7917120" imgH="4678560">
            <p:pic>
              <p:nvPicPr>
                <p:cNvPr id="54275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84213" y="1484313"/>
                  <a:ext cx="7920037" cy="4681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习  </a:t>
            </a:r>
            <a:r>
              <a:rPr lang="zh-CN" altLang="en-US" dirty="0"/>
              <a:t>题</a:t>
            </a:r>
            <a:r>
              <a:rPr lang="zh-CN" altLang="en-US" dirty="0" smtClean="0"/>
              <a:t>（</a:t>
            </a:r>
            <a:r>
              <a:rPr lang="en-US" altLang="zh-CN" smtClean="0"/>
              <a:t>1/2</a:t>
            </a:r>
            <a:r>
              <a:rPr lang="zh-CN" altLang="en-US" dirty="0"/>
              <a:t>）</a:t>
            </a:r>
            <a:endParaRPr lang="zh-CN" altLang="en-US" dirty="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zh-CN" altLang="en-US" smtClean="0"/>
              <a:t>设有二维数组</a:t>
            </a:r>
            <a:r>
              <a:rPr lang="en-US" altLang="zh-CN" smtClean="0"/>
              <a:t>a[6][8]</a:t>
            </a:r>
            <a:r>
              <a:rPr lang="zh-CN" altLang="en-US" smtClean="0"/>
              <a:t>，每个元素占相邻的</a:t>
            </a:r>
            <a:r>
              <a:rPr lang="en-US" altLang="zh-CN" smtClean="0"/>
              <a:t>4</a:t>
            </a:r>
            <a:r>
              <a:rPr lang="zh-CN" altLang="en-US" smtClean="0"/>
              <a:t>个字节，存储器按字节编址，已知</a:t>
            </a:r>
            <a:r>
              <a:rPr lang="en-US" altLang="zh-CN" smtClean="0"/>
              <a:t>a</a:t>
            </a:r>
            <a:r>
              <a:rPr lang="zh-CN" altLang="en-US" smtClean="0"/>
              <a:t>的起始地址是</a:t>
            </a:r>
            <a:r>
              <a:rPr lang="en-US" altLang="zh-CN" smtClean="0"/>
              <a:t>1000</a:t>
            </a:r>
            <a:r>
              <a:rPr lang="zh-CN" altLang="en-US" smtClean="0"/>
              <a:t>，试计算：</a:t>
            </a:r>
          </a:p>
          <a:p>
            <a:pPr marL="971550" lvl="1" indent="-514350" eaLnBrk="1" hangingPunct="1">
              <a:buFont typeface="微软雅黑" panose="020B0503020204020204" pitchFamily="34" charset="-122"/>
              <a:buAutoNum type="circleNumDbPlain"/>
            </a:pPr>
            <a:r>
              <a:rPr lang="zh-CN" altLang="en-US" smtClean="0"/>
              <a:t>数组</a:t>
            </a:r>
            <a:r>
              <a:rPr lang="en-US" altLang="zh-CN" smtClean="0"/>
              <a:t>a</a:t>
            </a:r>
            <a:r>
              <a:rPr lang="zh-CN" altLang="en-US" smtClean="0"/>
              <a:t>的最后一个元素</a:t>
            </a:r>
            <a:r>
              <a:rPr lang="en-US" altLang="zh-CN" smtClean="0"/>
              <a:t>a[5][7]</a:t>
            </a:r>
            <a:r>
              <a:rPr lang="zh-CN" altLang="en-US" smtClean="0"/>
              <a:t>起始地址；</a:t>
            </a:r>
          </a:p>
          <a:p>
            <a:pPr marL="971550" lvl="1" indent="-514350" eaLnBrk="1" hangingPunct="1">
              <a:buFont typeface="微软雅黑" panose="020B0503020204020204" pitchFamily="34" charset="-122"/>
              <a:buAutoNum type="circleNumDbPlain"/>
            </a:pPr>
            <a:r>
              <a:rPr lang="zh-CN" altLang="en-US" smtClean="0"/>
              <a:t>按行序优先时，元素</a:t>
            </a:r>
            <a:r>
              <a:rPr lang="en-US" altLang="zh-CN" smtClean="0"/>
              <a:t>a[4][6]</a:t>
            </a:r>
            <a:r>
              <a:rPr lang="zh-CN" altLang="en-US" smtClean="0"/>
              <a:t>起始地址；</a:t>
            </a:r>
          </a:p>
          <a:p>
            <a:pPr marL="971550" lvl="1" indent="-514350" eaLnBrk="1" hangingPunct="1">
              <a:buFont typeface="微软雅黑" panose="020B0503020204020204" pitchFamily="34" charset="-122"/>
              <a:buAutoNum type="circleNumDbPlain"/>
            </a:pPr>
            <a:r>
              <a:rPr lang="zh-CN" altLang="en-US" smtClean="0"/>
              <a:t>按行序优先时，元素</a:t>
            </a:r>
            <a:r>
              <a:rPr lang="en-US" altLang="zh-CN" smtClean="0"/>
              <a:t>a[4][6]</a:t>
            </a:r>
            <a:r>
              <a:rPr lang="zh-CN" altLang="en-US" smtClean="0"/>
              <a:t>起始地址。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是稀疏矩阵，都以三元组作为存储结构，请写出矩阵相加的算法，其结果存放在三元组表</a:t>
            </a:r>
            <a:r>
              <a:rPr lang="en-US" altLang="zh-CN" smtClean="0"/>
              <a:t>C</a:t>
            </a:r>
            <a:r>
              <a:rPr lang="zh-CN" altLang="en-US" smtClean="0"/>
              <a:t>中，并分析时间复杂度。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习  题（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 startAt="3"/>
            </a:pPr>
            <a:r>
              <a:rPr lang="zh-CN" altLang="en-US" smtClean="0"/>
              <a:t>设有稀疏矩阵</a:t>
            </a:r>
            <a:r>
              <a:rPr lang="en-US" altLang="zh-CN" smtClean="0"/>
              <a:t>B</a:t>
            </a:r>
            <a:r>
              <a:rPr lang="zh-CN" altLang="en-US" smtClean="0"/>
              <a:t>如下图所示，请画出该稀疏矩阵的三元组表和十字链表存储结构。</a:t>
            </a: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2092325" y="2276475"/>
            <a:ext cx="4495800" cy="3048000"/>
            <a:chOff x="336" y="2496"/>
            <a:chExt cx="2832" cy="1920"/>
          </a:xfrm>
        </p:grpSpPr>
        <p:sp>
          <p:nvSpPr>
            <p:cNvPr id="59397" name="Rectangle 3"/>
            <p:cNvSpPr>
              <a:spLocks noChangeArrowheads="1"/>
            </p:cNvSpPr>
            <p:nvPr/>
          </p:nvSpPr>
          <p:spPr bwMode="auto">
            <a:xfrm>
              <a:off x="763" y="2496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0  3  0  0  0  0  0  0</a:t>
              </a:r>
            </a:p>
          </p:txBody>
        </p:sp>
        <p:sp>
          <p:nvSpPr>
            <p:cNvPr id="59398" name="Rectangle 4"/>
            <p:cNvSpPr>
              <a:spLocks noChangeArrowheads="1"/>
            </p:cNvSpPr>
            <p:nvPr/>
          </p:nvSpPr>
          <p:spPr bwMode="auto">
            <a:xfrm>
              <a:off x="769" y="2755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0  0  0  0  0  0  0  0</a:t>
              </a:r>
            </a:p>
          </p:txBody>
        </p:sp>
        <p:sp>
          <p:nvSpPr>
            <p:cNvPr id="59399" name="Rectangle 5"/>
            <p:cNvSpPr>
              <a:spLocks noChangeArrowheads="1"/>
            </p:cNvSpPr>
            <p:nvPr/>
          </p:nvSpPr>
          <p:spPr bwMode="auto">
            <a:xfrm>
              <a:off x="769" y="3064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-3 0  0  0  0  0  0  4</a:t>
              </a:r>
            </a:p>
          </p:txBody>
        </p:sp>
        <p:sp>
          <p:nvSpPr>
            <p:cNvPr id="59400" name="Rectangle 6"/>
            <p:cNvSpPr>
              <a:spLocks noChangeArrowheads="1"/>
            </p:cNvSpPr>
            <p:nvPr/>
          </p:nvSpPr>
          <p:spPr bwMode="auto">
            <a:xfrm>
              <a:off x="769" y="3373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0  0  2  0  0  2  0  0</a:t>
              </a:r>
            </a:p>
          </p:txBody>
        </p:sp>
        <p:sp>
          <p:nvSpPr>
            <p:cNvPr id="59401" name="Rectangle 7"/>
            <p:cNvSpPr>
              <a:spLocks noChangeArrowheads="1"/>
            </p:cNvSpPr>
            <p:nvPr/>
          </p:nvSpPr>
          <p:spPr bwMode="auto">
            <a:xfrm>
              <a:off x="769" y="3661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0 18  0  0  0  0  0  0</a:t>
              </a:r>
            </a:p>
          </p:txBody>
        </p:sp>
        <p:sp>
          <p:nvSpPr>
            <p:cNvPr id="59402" name="Rectangle 8"/>
            <p:cNvSpPr>
              <a:spLocks noChangeArrowheads="1"/>
            </p:cNvSpPr>
            <p:nvPr/>
          </p:nvSpPr>
          <p:spPr bwMode="auto">
            <a:xfrm>
              <a:off x="769" y="3949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0  0  0  0  4  0  5  0</a:t>
              </a:r>
            </a:p>
          </p:txBody>
        </p:sp>
        <p:sp>
          <p:nvSpPr>
            <p:cNvPr id="59403" name="AutoShape 9"/>
            <p:cNvSpPr>
              <a:spLocks/>
            </p:cNvSpPr>
            <p:nvPr/>
          </p:nvSpPr>
          <p:spPr bwMode="auto">
            <a:xfrm>
              <a:off x="720" y="2512"/>
              <a:ext cx="68" cy="1904"/>
            </a:xfrm>
            <a:prstGeom prst="leftBracket">
              <a:avLst>
                <a:gd name="adj" fmla="val 2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4" name="AutoShape 10"/>
            <p:cNvSpPr>
              <a:spLocks/>
            </p:cNvSpPr>
            <p:nvPr/>
          </p:nvSpPr>
          <p:spPr bwMode="auto">
            <a:xfrm>
              <a:off x="3100" y="2496"/>
              <a:ext cx="68" cy="1904"/>
            </a:xfrm>
            <a:prstGeom prst="rightBracket">
              <a:avLst>
                <a:gd name="adj" fmla="val 2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5" name="Rectangle 11"/>
            <p:cNvSpPr>
              <a:spLocks noChangeArrowheads="1"/>
            </p:cNvSpPr>
            <p:nvPr/>
          </p:nvSpPr>
          <p:spPr bwMode="auto">
            <a:xfrm>
              <a:off x="336" y="3399"/>
              <a:ext cx="38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</a:t>
              </a:r>
            </a:p>
          </p:txBody>
        </p:sp>
        <p:sp>
          <p:nvSpPr>
            <p:cNvPr id="59406" name="Rectangle 12"/>
            <p:cNvSpPr>
              <a:spLocks noChangeArrowheads="1"/>
            </p:cNvSpPr>
            <p:nvPr/>
          </p:nvSpPr>
          <p:spPr bwMode="auto">
            <a:xfrm>
              <a:off x="768" y="4189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0  0 -3  0  0  0  0  0</a:t>
              </a:r>
            </a:p>
          </p:txBody>
        </p:sp>
      </p:grpSp>
      <p:sp>
        <p:nvSpPr>
          <p:cNvPr id="15" name="动作按钮: 第一张 14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数组：直观的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维数组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以二维数组为例，</a:t>
            </a:r>
            <a:r>
              <a:rPr lang="en-US" altLang="zh-CN" dirty="0" smtClean="0"/>
              <a:t>……</a:t>
            </a:r>
          </a:p>
          <a:p>
            <a:pPr eaLnBrk="1" hangingPunct="1"/>
            <a:r>
              <a:rPr lang="zh-CN" altLang="en-US" dirty="0" smtClean="0"/>
              <a:t>二维数组</a:t>
            </a:r>
            <a:r>
              <a:rPr lang="en-US" altLang="zh-CN" dirty="0"/>
              <a:t> </a:t>
            </a:r>
            <a:r>
              <a:rPr lang="zh-CN" altLang="en-US" dirty="0"/>
              <a:t>可</a:t>
            </a:r>
            <a:r>
              <a:rPr lang="zh-CN" altLang="en-US" dirty="0" smtClean="0"/>
              <a:t>看成是一个</a:t>
            </a:r>
            <a:r>
              <a:rPr lang="zh-CN" altLang="en-US" b="1" dirty="0" smtClean="0"/>
              <a:t>定长的线性表</a:t>
            </a:r>
            <a:r>
              <a:rPr lang="zh-CN" altLang="en-US" dirty="0" smtClean="0"/>
              <a:t>，其每个元素又是一个</a:t>
            </a:r>
            <a:r>
              <a:rPr lang="zh-CN" altLang="en-US" b="1" dirty="0" smtClean="0"/>
              <a:t>定长的线性表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设二维数组</a:t>
            </a:r>
            <a:r>
              <a:rPr lang="en-US" altLang="zh-CN" dirty="0" smtClean="0"/>
              <a:t>A=(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)</a:t>
            </a:r>
            <a:r>
              <a:rPr lang="en-US" altLang="zh-CN" baseline="-25000" dirty="0" err="1" smtClean="0"/>
              <a:t>m×n</a:t>
            </a:r>
            <a:r>
              <a:rPr lang="zh-CN" altLang="en-US" dirty="0" smtClean="0"/>
              <a:t>，则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A = (</a:t>
            </a:r>
            <a:r>
              <a:rPr lang="el-GR" altLang="zh-CN" dirty="0" smtClean="0"/>
              <a:t>α</a:t>
            </a:r>
            <a:r>
              <a:rPr lang="el-GR" altLang="zh-CN" baseline="-25000" dirty="0" smtClean="0"/>
              <a:t>1</a:t>
            </a:r>
            <a:r>
              <a:rPr lang="zh-CN" altLang="el-GR" dirty="0" smtClean="0"/>
              <a:t>，</a:t>
            </a:r>
            <a:r>
              <a:rPr lang="el-GR" altLang="zh-CN" dirty="0" smtClean="0"/>
              <a:t>α</a:t>
            </a:r>
            <a:r>
              <a:rPr lang="el-GR" altLang="zh-CN" baseline="-25000" dirty="0" smtClean="0"/>
              <a:t>2</a:t>
            </a:r>
            <a:r>
              <a:rPr lang="zh-CN" altLang="el-GR" dirty="0" smtClean="0"/>
              <a:t>，</a:t>
            </a:r>
            <a:r>
              <a:rPr lang="el-GR" altLang="zh-CN" dirty="0" smtClean="0"/>
              <a:t>…</a:t>
            </a:r>
            <a:r>
              <a:rPr lang="zh-CN" altLang="el-GR" dirty="0" smtClean="0"/>
              <a:t>，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p</a:t>
            </a:r>
            <a:r>
              <a:rPr lang="en-US" altLang="zh-CN" dirty="0" smtClean="0"/>
              <a:t>)      (</a:t>
            </a:r>
            <a:r>
              <a:rPr lang="en-US" altLang="zh-CN" dirty="0" smtClean="0">
                <a:solidFill>
                  <a:srgbClr val="0070C0"/>
                </a:solidFill>
              </a:rPr>
              <a:t>p=m</a:t>
            </a:r>
            <a:r>
              <a:rPr lang="zh-CN" altLang="en-US" dirty="0" smtClean="0">
                <a:solidFill>
                  <a:srgbClr val="0070C0"/>
                </a:solidFill>
              </a:rPr>
              <a:t>或</a:t>
            </a:r>
            <a:r>
              <a:rPr lang="en-US" altLang="zh-CN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其中，每个数据元素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j</a:t>
            </a:r>
            <a:r>
              <a:rPr lang="zh-CN" altLang="en-US" dirty="0" smtClean="0"/>
              <a:t>是一个</a:t>
            </a:r>
            <a:r>
              <a:rPr lang="zh-CN" altLang="en-US" b="1" dirty="0" smtClean="0">
                <a:solidFill>
                  <a:srgbClr val="0070C0"/>
                </a:solidFill>
              </a:rPr>
              <a:t>列向量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线性表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l-GR" altLang="zh-CN" dirty="0" smtClean="0"/>
              <a:t>α</a:t>
            </a:r>
            <a:r>
              <a:rPr lang="en-US" altLang="zh-CN" baseline="-25000" dirty="0" smtClean="0"/>
              <a:t>j</a:t>
            </a:r>
            <a:r>
              <a:rPr lang="en-US" altLang="zh-CN" dirty="0" smtClean="0"/>
              <a:t> =(a</a:t>
            </a:r>
            <a:r>
              <a:rPr lang="en-US" altLang="zh-CN" baseline="-25000" dirty="0" smtClean="0"/>
              <a:t>1j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2j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mj</a:t>
            </a:r>
            <a:r>
              <a:rPr lang="en-US" altLang="zh-CN" dirty="0" smtClean="0"/>
              <a:t>)      1≦j≦n</a:t>
            </a:r>
          </a:p>
          <a:p>
            <a:pPr lvl="1" eaLnBrk="1" hangingPunct="1"/>
            <a:r>
              <a:rPr lang="zh-CN" altLang="en-US" dirty="0" smtClean="0"/>
              <a:t>或是一个</a:t>
            </a:r>
            <a:r>
              <a:rPr lang="zh-CN" altLang="en-US" b="1" dirty="0" smtClean="0">
                <a:solidFill>
                  <a:srgbClr val="0070C0"/>
                </a:solidFill>
              </a:rPr>
              <a:t>行向量</a:t>
            </a:r>
            <a:r>
              <a:rPr lang="zh-CN" altLang="en-US" dirty="0" smtClean="0"/>
              <a:t>：  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l-GR" altLang="zh-CN" dirty="0" smtClean="0"/>
              <a:t>α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=(a</a:t>
            </a:r>
            <a:r>
              <a:rPr lang="en-US" altLang="zh-CN" baseline="-25000" dirty="0" smtClean="0"/>
              <a:t>i1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i2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in</a:t>
            </a:r>
            <a:r>
              <a:rPr lang="en-US" altLang="zh-CN" dirty="0" smtClean="0"/>
              <a:t>)       1≦i≦m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数组：直观的</a:t>
            </a:r>
            <a:r>
              <a:rPr lang="en-US" altLang="zh-CN" smtClean="0"/>
              <a:t>n</a:t>
            </a:r>
            <a:r>
              <a:rPr lang="zh-CN" altLang="en-US" smtClean="0"/>
              <a:t>维数组</a:t>
            </a:r>
            <a:r>
              <a:rPr lang="en-US" altLang="zh-CN" smtClean="0"/>
              <a:t>-</a:t>
            </a:r>
            <a:r>
              <a:rPr lang="zh-CN" altLang="en-US" smtClean="0"/>
              <a:t>例子</a:t>
            </a: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398462" y="919163"/>
            <a:ext cx="8205788" cy="5181600"/>
            <a:chOff x="138" y="48"/>
            <a:chExt cx="5169" cy="3264"/>
          </a:xfrm>
        </p:grpSpPr>
        <p:grpSp>
          <p:nvGrpSpPr>
            <p:cNvPr id="11268" name="Group 3"/>
            <p:cNvGrpSpPr>
              <a:grpSpLocks/>
            </p:cNvGrpSpPr>
            <p:nvPr/>
          </p:nvGrpSpPr>
          <p:grpSpPr bwMode="auto">
            <a:xfrm>
              <a:off x="289" y="270"/>
              <a:ext cx="2059" cy="1154"/>
              <a:chOff x="146" y="3120"/>
              <a:chExt cx="2059" cy="1154"/>
            </a:xfrm>
          </p:grpSpPr>
          <p:sp>
            <p:nvSpPr>
              <p:cNvPr id="11307" name="Rectangle 4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1564" cy="1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 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1n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21 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2n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 … … … …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m1 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m2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 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mn</a:t>
                </a:r>
              </a:p>
            </p:txBody>
          </p:sp>
          <p:sp>
            <p:nvSpPr>
              <p:cNvPr id="11308" name="Rectangle 5"/>
              <p:cNvSpPr>
                <a:spLocks noChangeArrowheads="1"/>
              </p:cNvSpPr>
              <p:nvPr/>
            </p:nvSpPr>
            <p:spPr bwMode="auto">
              <a:xfrm>
                <a:off x="146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A=</a:t>
                </a:r>
              </a:p>
            </p:txBody>
          </p:sp>
          <p:sp>
            <p:nvSpPr>
              <p:cNvPr id="11309" name="AutoShape 6"/>
              <p:cNvSpPr>
                <a:spLocks/>
              </p:cNvSpPr>
              <p:nvPr/>
            </p:nvSpPr>
            <p:spPr bwMode="auto">
              <a:xfrm>
                <a:off x="566" y="3186"/>
                <a:ext cx="45" cy="1088"/>
              </a:xfrm>
              <a:prstGeom prst="lef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10" name="AutoShape 7"/>
              <p:cNvSpPr>
                <a:spLocks/>
              </p:cNvSpPr>
              <p:nvPr/>
            </p:nvSpPr>
            <p:spPr bwMode="auto">
              <a:xfrm>
                <a:off x="2160" y="3168"/>
                <a:ext cx="45" cy="1088"/>
              </a:xfrm>
              <a:prstGeom prst="righ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69" name="Group 8"/>
            <p:cNvGrpSpPr>
              <a:grpSpLocks/>
            </p:cNvGrpSpPr>
            <p:nvPr/>
          </p:nvGrpSpPr>
          <p:grpSpPr bwMode="auto">
            <a:xfrm>
              <a:off x="2832" y="48"/>
              <a:ext cx="2187" cy="1370"/>
              <a:chOff x="2180" y="2968"/>
              <a:chExt cx="2187" cy="1370"/>
            </a:xfrm>
          </p:grpSpPr>
          <p:sp>
            <p:nvSpPr>
              <p:cNvPr id="11291" name="Rectangle 9"/>
              <p:cNvSpPr>
                <a:spLocks noChangeArrowheads="1"/>
              </p:cNvSpPr>
              <p:nvPr/>
            </p:nvSpPr>
            <p:spPr bwMode="auto">
              <a:xfrm>
                <a:off x="2726" y="3744"/>
                <a:ext cx="144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 … … … …</a:t>
                </a:r>
              </a:p>
            </p:txBody>
          </p:sp>
          <p:sp>
            <p:nvSpPr>
              <p:cNvPr id="11292" name="Rectangle 10"/>
              <p:cNvSpPr>
                <a:spLocks noChangeArrowheads="1"/>
              </p:cNvSpPr>
              <p:nvPr/>
            </p:nvSpPr>
            <p:spPr bwMode="auto">
              <a:xfrm>
                <a:off x="2180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A=</a:t>
                </a:r>
              </a:p>
            </p:txBody>
          </p:sp>
          <p:sp>
            <p:nvSpPr>
              <p:cNvPr id="11293" name="AutoShape 11"/>
              <p:cNvSpPr>
                <a:spLocks/>
              </p:cNvSpPr>
              <p:nvPr/>
            </p:nvSpPr>
            <p:spPr bwMode="auto">
              <a:xfrm>
                <a:off x="2589" y="3065"/>
                <a:ext cx="45" cy="1247"/>
              </a:xfrm>
              <a:prstGeom prst="lef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4" name="AutoShape 12"/>
              <p:cNvSpPr>
                <a:spLocks/>
              </p:cNvSpPr>
              <p:nvPr/>
            </p:nvSpPr>
            <p:spPr bwMode="auto">
              <a:xfrm>
                <a:off x="4322" y="3072"/>
                <a:ext cx="45" cy="1247"/>
              </a:xfrm>
              <a:prstGeom prst="righ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295" name="Group 13"/>
              <p:cNvGrpSpPr>
                <a:grpSpLocks/>
              </p:cNvGrpSpPr>
              <p:nvPr/>
            </p:nvGrpSpPr>
            <p:grpSpPr bwMode="auto">
              <a:xfrm>
                <a:off x="2698" y="2968"/>
                <a:ext cx="1468" cy="283"/>
                <a:chOff x="2804" y="2968"/>
                <a:chExt cx="1468" cy="283"/>
              </a:xfrm>
            </p:grpSpPr>
            <p:sp>
              <p:nvSpPr>
                <p:cNvPr id="11304" name="Rectangle 14"/>
                <p:cNvSpPr>
                  <a:spLocks noChangeArrowheads="1"/>
                </p:cNvSpPr>
                <p:nvPr/>
              </p:nvSpPr>
              <p:spPr bwMode="auto">
                <a:xfrm>
                  <a:off x="2832" y="296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1n</a:t>
                  </a:r>
                </a:p>
              </p:txBody>
            </p:sp>
            <p:sp>
              <p:nvSpPr>
                <p:cNvPr id="11305" name="AutoShape 15"/>
                <p:cNvSpPr>
                  <a:spLocks/>
                </p:cNvSpPr>
                <p:nvPr/>
              </p:nvSpPr>
              <p:spPr bwMode="auto">
                <a:xfrm>
                  <a:off x="2804" y="301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06" name="AutoShape 16"/>
                <p:cNvSpPr>
                  <a:spLocks/>
                </p:cNvSpPr>
                <p:nvPr/>
              </p:nvSpPr>
              <p:spPr bwMode="auto">
                <a:xfrm>
                  <a:off x="4204" y="3024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96" name="Group 17"/>
              <p:cNvGrpSpPr>
                <a:grpSpLocks/>
              </p:cNvGrpSpPr>
              <p:nvPr/>
            </p:nvGrpSpPr>
            <p:grpSpPr bwMode="auto">
              <a:xfrm>
                <a:off x="2708" y="3352"/>
                <a:ext cx="1458" cy="276"/>
                <a:chOff x="2814" y="3352"/>
                <a:chExt cx="1458" cy="276"/>
              </a:xfrm>
            </p:grpSpPr>
            <p:sp>
              <p:nvSpPr>
                <p:cNvPr id="113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2" y="3352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 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2n</a:t>
                  </a:r>
                </a:p>
              </p:txBody>
            </p:sp>
            <p:sp>
              <p:nvSpPr>
                <p:cNvPr id="11302" name="AutoShape 19"/>
                <p:cNvSpPr>
                  <a:spLocks/>
                </p:cNvSpPr>
                <p:nvPr/>
              </p:nvSpPr>
              <p:spPr bwMode="auto">
                <a:xfrm>
                  <a:off x="2814" y="339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03" name="AutoShape 20"/>
                <p:cNvSpPr>
                  <a:spLocks/>
                </p:cNvSpPr>
                <p:nvPr/>
              </p:nvSpPr>
              <p:spPr bwMode="auto">
                <a:xfrm>
                  <a:off x="4194" y="340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97" name="Group 21"/>
              <p:cNvGrpSpPr>
                <a:grpSpLocks/>
              </p:cNvGrpSpPr>
              <p:nvPr/>
            </p:nvGrpSpPr>
            <p:grpSpPr bwMode="auto">
              <a:xfrm>
                <a:off x="2698" y="4058"/>
                <a:ext cx="1551" cy="280"/>
                <a:chOff x="2804" y="4058"/>
                <a:chExt cx="1551" cy="280"/>
              </a:xfrm>
            </p:grpSpPr>
            <p:sp>
              <p:nvSpPr>
                <p:cNvPr id="11298" name="Rectangle 22"/>
                <p:cNvSpPr>
                  <a:spLocks noChangeArrowheads="1"/>
                </p:cNvSpPr>
                <p:nvPr/>
              </p:nvSpPr>
              <p:spPr bwMode="auto">
                <a:xfrm>
                  <a:off x="2832" y="405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m1 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m2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mn</a:t>
                  </a:r>
                </a:p>
              </p:txBody>
            </p:sp>
            <p:sp>
              <p:nvSpPr>
                <p:cNvPr id="11299" name="AutoShape 23"/>
                <p:cNvSpPr>
                  <a:spLocks/>
                </p:cNvSpPr>
                <p:nvPr/>
              </p:nvSpPr>
              <p:spPr bwMode="auto">
                <a:xfrm>
                  <a:off x="2804" y="4096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00" name="AutoShape 24"/>
                <p:cNvSpPr>
                  <a:spLocks/>
                </p:cNvSpPr>
                <p:nvPr/>
              </p:nvSpPr>
              <p:spPr bwMode="auto">
                <a:xfrm>
                  <a:off x="4310" y="411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1270" name="Group 25"/>
            <p:cNvGrpSpPr>
              <a:grpSpLocks/>
            </p:cNvGrpSpPr>
            <p:nvPr/>
          </p:nvGrpSpPr>
          <p:grpSpPr bwMode="auto">
            <a:xfrm>
              <a:off x="1299" y="1728"/>
              <a:ext cx="2589" cy="1250"/>
              <a:chOff x="48" y="1872"/>
              <a:chExt cx="2589" cy="1250"/>
            </a:xfrm>
          </p:grpSpPr>
          <p:grpSp>
            <p:nvGrpSpPr>
              <p:cNvPr id="11275" name="Group 26"/>
              <p:cNvGrpSpPr>
                <a:grpSpLocks/>
              </p:cNvGrpSpPr>
              <p:nvPr/>
            </p:nvGrpSpPr>
            <p:grpSpPr bwMode="auto">
              <a:xfrm>
                <a:off x="576" y="1872"/>
                <a:ext cx="457" cy="1164"/>
                <a:chOff x="576" y="1872"/>
                <a:chExt cx="457" cy="1164"/>
              </a:xfrm>
            </p:grpSpPr>
            <p:sp>
              <p:nvSpPr>
                <p:cNvPr id="11288" name="Rectangle 27"/>
                <p:cNvSpPr>
                  <a:spLocks noChangeArrowheads="1"/>
                </p:cNvSpPr>
                <p:nvPr/>
              </p:nvSpPr>
              <p:spPr bwMode="auto">
                <a:xfrm>
                  <a:off x="624" y="1872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 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┆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 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m1</a:t>
                  </a:r>
                </a:p>
              </p:txBody>
            </p:sp>
            <p:sp>
              <p:nvSpPr>
                <p:cNvPr id="11289" name="AutoShape 28"/>
                <p:cNvSpPr>
                  <a:spLocks/>
                </p:cNvSpPr>
                <p:nvPr/>
              </p:nvSpPr>
              <p:spPr bwMode="auto">
                <a:xfrm>
                  <a:off x="576" y="2016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90" name="AutoShape 29"/>
                <p:cNvSpPr>
                  <a:spLocks/>
                </p:cNvSpPr>
                <p:nvPr/>
              </p:nvSpPr>
              <p:spPr bwMode="auto">
                <a:xfrm>
                  <a:off x="988" y="2014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6" name="Group 30"/>
              <p:cNvGrpSpPr>
                <a:grpSpLocks/>
              </p:cNvGrpSpPr>
              <p:nvPr/>
            </p:nvGrpSpPr>
            <p:grpSpPr bwMode="auto">
              <a:xfrm>
                <a:off x="1153" y="1880"/>
                <a:ext cx="476" cy="1162"/>
                <a:chOff x="1153" y="1920"/>
                <a:chExt cx="476" cy="1162"/>
              </a:xfrm>
            </p:grpSpPr>
            <p:sp>
              <p:nvSpPr>
                <p:cNvPr id="1128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┆ 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m2</a:t>
                  </a:r>
                </a:p>
              </p:txBody>
            </p:sp>
            <p:sp>
              <p:nvSpPr>
                <p:cNvPr id="11286" name="AutoShape 32"/>
                <p:cNvSpPr>
                  <a:spLocks/>
                </p:cNvSpPr>
                <p:nvPr/>
              </p:nvSpPr>
              <p:spPr bwMode="auto">
                <a:xfrm>
                  <a:off x="1153" y="2062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87" name="AutoShape 33"/>
                <p:cNvSpPr>
                  <a:spLocks/>
                </p:cNvSpPr>
                <p:nvPr/>
              </p:nvSpPr>
              <p:spPr bwMode="auto">
                <a:xfrm>
                  <a:off x="1584" y="205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7" name="Group 34"/>
              <p:cNvGrpSpPr>
                <a:grpSpLocks/>
              </p:cNvGrpSpPr>
              <p:nvPr/>
            </p:nvGrpSpPr>
            <p:grpSpPr bwMode="auto">
              <a:xfrm>
                <a:off x="2064" y="1920"/>
                <a:ext cx="466" cy="1146"/>
                <a:chOff x="2267" y="1920"/>
                <a:chExt cx="466" cy="1146"/>
              </a:xfrm>
            </p:grpSpPr>
            <p:sp>
              <p:nvSpPr>
                <p:cNvPr id="11282" name="Rectangle 35"/>
                <p:cNvSpPr>
                  <a:spLocks noChangeArrowheads="1"/>
                </p:cNvSpPr>
                <p:nvPr/>
              </p:nvSpPr>
              <p:spPr bwMode="auto">
                <a:xfrm>
                  <a:off x="2304" y="1920"/>
                  <a:ext cx="385" cy="1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1n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2n 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┆ 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mn</a:t>
                  </a:r>
                </a:p>
              </p:txBody>
            </p:sp>
            <p:sp>
              <p:nvSpPr>
                <p:cNvPr id="11283" name="AutoShape 36"/>
                <p:cNvSpPr>
                  <a:spLocks/>
                </p:cNvSpPr>
                <p:nvPr/>
              </p:nvSpPr>
              <p:spPr bwMode="auto">
                <a:xfrm>
                  <a:off x="2267" y="2044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84" name="AutoShape 37"/>
                <p:cNvSpPr>
                  <a:spLocks/>
                </p:cNvSpPr>
                <p:nvPr/>
              </p:nvSpPr>
              <p:spPr bwMode="auto">
                <a:xfrm>
                  <a:off x="2688" y="204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278" name="Rectangle 38"/>
              <p:cNvSpPr>
                <a:spLocks noChangeArrowheads="1"/>
              </p:cNvSpPr>
              <p:nvPr/>
            </p:nvSpPr>
            <p:spPr bwMode="auto">
              <a:xfrm>
                <a:off x="1702" y="2034"/>
                <a:ext cx="317" cy="1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┆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┆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┆</a:t>
                </a:r>
              </a:p>
            </p:txBody>
          </p:sp>
          <p:sp>
            <p:nvSpPr>
              <p:cNvPr id="11279" name="AutoShape 39"/>
              <p:cNvSpPr>
                <a:spLocks/>
              </p:cNvSpPr>
              <p:nvPr/>
            </p:nvSpPr>
            <p:spPr bwMode="auto">
              <a:xfrm>
                <a:off x="483" y="1988"/>
                <a:ext cx="45" cy="1134"/>
              </a:xfrm>
              <a:prstGeom prst="lef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0" name="AutoShape 40"/>
              <p:cNvSpPr>
                <a:spLocks/>
              </p:cNvSpPr>
              <p:nvPr/>
            </p:nvSpPr>
            <p:spPr bwMode="auto">
              <a:xfrm>
                <a:off x="2592" y="1986"/>
                <a:ext cx="45" cy="1134"/>
              </a:xfrm>
              <a:prstGeom prst="righ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1" name="Rectangle 41"/>
              <p:cNvSpPr>
                <a:spLocks noChangeArrowheads="1"/>
              </p:cNvSpPr>
              <p:nvPr/>
            </p:nvSpPr>
            <p:spPr bwMode="auto">
              <a:xfrm>
                <a:off x="48" y="2400"/>
                <a:ext cx="385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A=</a:t>
                </a:r>
              </a:p>
            </p:txBody>
          </p:sp>
        </p:grpSp>
        <p:sp>
          <p:nvSpPr>
            <p:cNvPr id="11271" name="Rectangle 42"/>
            <p:cNvSpPr>
              <a:spLocks noChangeArrowheads="1"/>
            </p:cNvSpPr>
            <p:nvPr/>
          </p:nvSpPr>
          <p:spPr bwMode="auto">
            <a:xfrm>
              <a:off x="138" y="3072"/>
              <a:ext cx="11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二维数组的图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例形式</a:t>
              </a:r>
              <a:endPara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2" name="Rectangle 43"/>
            <p:cNvSpPr>
              <a:spLocks noChangeArrowheads="1"/>
            </p:cNvSpPr>
            <p:nvPr/>
          </p:nvSpPr>
          <p:spPr bwMode="auto">
            <a:xfrm>
              <a:off x="672" y="1488"/>
              <a:ext cx="17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矩阵</a:t>
              </a:r>
              <a:r>
                <a:rPr lang="zh-CN" altLang="en-US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表示形式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Rectangle 44"/>
            <p:cNvSpPr>
              <a:spLocks noChangeArrowheads="1"/>
            </p:cNvSpPr>
            <p:nvPr/>
          </p:nvSpPr>
          <p:spPr bwMode="auto">
            <a:xfrm>
              <a:off x="3051" y="1514"/>
              <a:ext cx="22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列向量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的一维数组形式</a:t>
              </a:r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1632" y="3072"/>
              <a:ext cx="22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>
                <a:defRPr/>
              </a:pPr>
              <a:r>
                <a:rPr lang="en-US" altLang="zh-CN" sz="2000" b="1" dirty="0"/>
                <a:t>(c)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zh-CN" altLang="en-US" sz="2000" b="1" dirty="0">
                  <a:solidFill>
                    <a:srgbClr val="C00000"/>
                  </a:solidFill>
                  <a:latin typeface="Arial" charset="0"/>
                </a:rPr>
                <a:t>行向量</a:t>
              </a:r>
              <a:r>
                <a:rPr lang="zh-CN" altLang="en-US" sz="2000" b="1" dirty="0">
                  <a:latin typeface="Arial" charset="0"/>
                </a:rPr>
                <a:t>的一维数组形式</a:t>
              </a:r>
              <a:endParaRPr lang="zh-CN" altLang="en-US" sz="2000" b="1" dirty="0"/>
            </a:p>
          </p:txBody>
        </p:sp>
      </p:grpSp>
      <p:sp>
        <p:nvSpPr>
          <p:cNvPr id="47" name="动作按钮: 第一张 46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数组的存储结构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数组</a:t>
            </a:r>
            <a:r>
              <a:rPr lang="zh-CN" altLang="en-US" sz="2400" dirty="0">
                <a:solidFill>
                  <a:schemeClr val="accent6"/>
                </a:solidFill>
              </a:rPr>
              <a:t>一般不做插入和删除操作</a:t>
            </a:r>
            <a:r>
              <a:rPr lang="zh-CN" altLang="en-US" sz="2400" dirty="0"/>
              <a:t>，也就是说，</a:t>
            </a:r>
            <a:r>
              <a:rPr lang="zh-CN" altLang="en-US" sz="2400" i="1" dirty="0">
                <a:solidFill>
                  <a:schemeClr val="accent6"/>
                </a:solidFill>
              </a:rPr>
              <a:t>数组一旦建立，结构中的元素个数和元素间的关系就不再发生变化</a:t>
            </a:r>
            <a:r>
              <a:rPr lang="zh-CN" altLang="en-US" sz="2400" dirty="0"/>
              <a:t>。因此，</a:t>
            </a:r>
            <a:r>
              <a:rPr lang="zh-CN" altLang="en-US" sz="2400" u="sng" dirty="0"/>
              <a:t>一般都是采用</a:t>
            </a:r>
            <a:r>
              <a:rPr lang="zh-CN" altLang="en-US" sz="2400" u="sng" dirty="0">
                <a:solidFill>
                  <a:srgbClr val="FF0000"/>
                </a:solidFill>
              </a:rPr>
              <a:t>顺序存储</a:t>
            </a:r>
            <a:r>
              <a:rPr lang="zh-CN" altLang="en-US" sz="2400" u="sng" dirty="0"/>
              <a:t>的方法来表示数组</a:t>
            </a:r>
            <a:r>
              <a:rPr lang="zh-CN" altLang="en-US" sz="2400" dirty="0"/>
              <a:t>。</a:t>
            </a:r>
          </a:p>
          <a:p>
            <a:pPr eaLnBrk="1" hangingPunct="1">
              <a:defRPr/>
            </a:pPr>
            <a:r>
              <a:rPr lang="zh-CN" altLang="en-US" sz="2400" dirty="0" smtClean="0"/>
              <a:t>问题</a:t>
            </a:r>
            <a:r>
              <a:rPr lang="zh-CN" altLang="en-US" sz="2400" dirty="0"/>
              <a:t>：计算机的</a:t>
            </a:r>
            <a:r>
              <a:rPr lang="zh-CN" altLang="en-US" sz="2400" dirty="0">
                <a:solidFill>
                  <a:schemeClr val="accent6"/>
                </a:solidFill>
              </a:rPr>
              <a:t>内存结构是一维</a:t>
            </a:r>
            <a:r>
              <a:rPr lang="en-US" altLang="zh-CN" sz="2400" dirty="0">
                <a:solidFill>
                  <a:schemeClr val="accent6"/>
                </a:solidFill>
              </a:rPr>
              <a:t>(</a:t>
            </a:r>
            <a:r>
              <a:rPr lang="zh-CN" altLang="en-US" sz="2400" dirty="0">
                <a:solidFill>
                  <a:schemeClr val="accent6"/>
                </a:solidFill>
              </a:rPr>
              <a:t>线性</a:t>
            </a:r>
            <a:r>
              <a:rPr lang="en-US" altLang="zh-CN" sz="2400" dirty="0">
                <a:solidFill>
                  <a:schemeClr val="accent6"/>
                </a:solidFill>
              </a:rPr>
              <a:t>)</a:t>
            </a:r>
            <a:r>
              <a:rPr lang="zh-CN" altLang="en-US" sz="2400" dirty="0">
                <a:solidFill>
                  <a:schemeClr val="accent6"/>
                </a:solidFill>
              </a:rPr>
              <a:t>地址结构</a:t>
            </a:r>
            <a:r>
              <a:rPr lang="zh-CN" altLang="en-US" sz="2400" dirty="0"/>
              <a:t>，对于多维数组，将其存放</a:t>
            </a:r>
            <a:r>
              <a:rPr lang="en-US" altLang="zh-CN" sz="2400" dirty="0"/>
              <a:t>(</a:t>
            </a:r>
            <a:r>
              <a:rPr lang="zh-CN" altLang="en-US" sz="2400" dirty="0"/>
              <a:t>映射</a:t>
            </a:r>
            <a:r>
              <a:rPr lang="en-US" altLang="zh-CN" sz="2400" dirty="0"/>
              <a:t>)</a:t>
            </a:r>
            <a:r>
              <a:rPr lang="zh-CN" altLang="en-US" sz="2400" dirty="0"/>
              <a:t>到内存一维结构时，有个</a:t>
            </a:r>
            <a:r>
              <a:rPr lang="zh-CN" altLang="en-US" sz="2400" b="1" u="sng" dirty="0">
                <a:solidFill>
                  <a:srgbClr val="00B0F0"/>
                </a:solidFill>
              </a:rPr>
              <a:t>次序约定</a:t>
            </a:r>
            <a:r>
              <a:rPr lang="zh-CN" altLang="en-US" sz="2400" b="1" u="sng" dirty="0">
                <a:solidFill>
                  <a:schemeClr val="tx2"/>
                </a:solidFill>
              </a:rPr>
              <a:t>问题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即</a:t>
            </a:r>
            <a:r>
              <a:rPr lang="zh-CN" altLang="en-US" sz="2200" dirty="0"/>
              <a:t>必须按某种次序将数组元素排成一列序列，然后将这个线性序列存放到内存中。</a:t>
            </a:r>
          </a:p>
          <a:p>
            <a:pPr eaLnBrk="1" hangingPunct="1">
              <a:defRPr/>
            </a:pPr>
            <a:r>
              <a:rPr lang="zh-CN" altLang="en-US" sz="2400" dirty="0" smtClean="0"/>
              <a:t>二</a:t>
            </a:r>
            <a:r>
              <a:rPr lang="zh-CN" altLang="en-US" sz="2400" dirty="0"/>
              <a:t>维数组是最简单的多维</a:t>
            </a:r>
            <a:r>
              <a:rPr lang="zh-CN" altLang="en-US" sz="2400" dirty="0" smtClean="0"/>
              <a:t>数组</a:t>
            </a:r>
            <a:r>
              <a:rPr lang="en-US" altLang="zh-CN" sz="2400" dirty="0"/>
              <a:t>——</a:t>
            </a:r>
            <a:r>
              <a:rPr lang="zh-CN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以此</a:t>
            </a:r>
            <a:r>
              <a:rPr lang="zh-CN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为例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: </a:t>
            </a:r>
            <a:r>
              <a:rPr lang="zh-CN" altLang="en-US" sz="2400" u="sng" dirty="0" smtClean="0"/>
              <a:t>多维</a:t>
            </a:r>
            <a:r>
              <a:rPr lang="zh-CN" altLang="en-US" sz="2400" u="sng" dirty="0"/>
              <a:t>数组存放</a:t>
            </a:r>
            <a:r>
              <a:rPr lang="en-US" altLang="zh-CN" sz="2400" u="sng" dirty="0"/>
              <a:t>(</a:t>
            </a:r>
            <a:r>
              <a:rPr lang="zh-CN" altLang="en-US" sz="2400" u="sng" dirty="0"/>
              <a:t>映射</a:t>
            </a:r>
            <a:r>
              <a:rPr lang="en-US" altLang="zh-CN" sz="2400" u="sng" dirty="0"/>
              <a:t>)</a:t>
            </a:r>
            <a:r>
              <a:rPr lang="zh-CN" altLang="en-US" sz="2400" u="sng" dirty="0"/>
              <a:t>到内存一维结构时的</a:t>
            </a:r>
            <a:r>
              <a:rPr lang="zh-CN" altLang="en-US" sz="2400" b="1" u="sng" dirty="0"/>
              <a:t>次序约定</a:t>
            </a:r>
            <a:r>
              <a:rPr lang="zh-CN" altLang="en-US" sz="2400" u="sng" dirty="0"/>
              <a:t>问题</a:t>
            </a:r>
            <a:r>
              <a:rPr lang="zh-CN" altLang="en-US" sz="2400" dirty="0"/>
              <a:t>。</a:t>
            </a:r>
          </a:p>
          <a:p>
            <a:pPr eaLnBrk="1" hangingPunct="1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766399" y="5600598"/>
            <a:ext cx="1512168" cy="28803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96136" y="3140968"/>
            <a:ext cx="1512168" cy="28803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9712" y="5627877"/>
            <a:ext cx="136815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3140968"/>
            <a:ext cx="136815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5623136"/>
            <a:ext cx="136815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63888" y="3140968"/>
            <a:ext cx="136815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数组的存储结构（续</a:t>
            </a:r>
            <a:r>
              <a:rPr lang="en-US" altLang="zh-CN" smtClean="0"/>
              <a:t>1/2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通常</a:t>
            </a:r>
            <a:r>
              <a:rPr lang="zh-CN" altLang="en-US" sz="2400" dirty="0" smtClean="0"/>
              <a:t>有 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种</a:t>
            </a:r>
            <a:r>
              <a:rPr lang="zh-CN" altLang="en-US" sz="2400" b="1" dirty="0"/>
              <a:t>顺序存储</a:t>
            </a:r>
            <a:r>
              <a:rPr lang="zh-CN" altLang="en-US" sz="2400" dirty="0" smtClean="0"/>
              <a:t>方式：</a:t>
            </a:r>
            <a:endParaRPr lang="zh-CN" altLang="en-US" sz="2400" dirty="0"/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zh-CN" alt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</a:t>
            </a:r>
            <a:r>
              <a:rPr lang="zh-CN" altLang="en-US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优先顺序</a:t>
            </a:r>
            <a:r>
              <a:rPr lang="en-US" altLang="zh-CN" sz="2200" dirty="0"/>
              <a:t>(Row Major Order) </a:t>
            </a:r>
            <a:r>
              <a:rPr lang="zh-CN" altLang="en-US" sz="2200" dirty="0"/>
              <a:t>：将数组元素</a:t>
            </a:r>
            <a:r>
              <a:rPr lang="zh-CN" altLang="en-US" sz="2200" b="1" dirty="0"/>
              <a:t>按</a:t>
            </a:r>
            <a:r>
              <a:rPr lang="zh-CN" altLang="en-US" sz="2200" b="1" dirty="0">
                <a:solidFill>
                  <a:srgbClr val="7030A0"/>
                </a:solidFill>
              </a:rPr>
              <a:t>行</a:t>
            </a:r>
            <a:r>
              <a:rPr lang="zh-CN" altLang="en-US" sz="2200" b="1" dirty="0"/>
              <a:t>排列</a:t>
            </a:r>
            <a:r>
              <a:rPr lang="zh-CN" altLang="en-US" sz="2200" dirty="0"/>
              <a:t>，第</a:t>
            </a:r>
            <a:r>
              <a:rPr lang="en-US" altLang="zh-CN" sz="2200" dirty="0"/>
              <a:t>i+1</a:t>
            </a:r>
            <a:r>
              <a:rPr lang="zh-CN" altLang="en-US" sz="2200" dirty="0"/>
              <a:t>个行向量紧接在第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个行向量后面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 eaLnBrk="1" hangingPunct="1">
              <a:defRPr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二维数组，按</a:t>
            </a:r>
            <a:r>
              <a:rPr lang="zh-CN" altLang="en-US" sz="2000" b="1" dirty="0">
                <a:solidFill>
                  <a:schemeClr val="accent6"/>
                </a:solidFill>
              </a:rPr>
              <a:t>行优先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存储的线性序列为：</a:t>
            </a: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11</a:t>
            </a:r>
            <a:r>
              <a:rPr lang="en-US" altLang="zh-CN" sz="1800" dirty="0" smtClean="0"/>
              <a:t>,a</a:t>
            </a:r>
            <a:r>
              <a:rPr lang="en-US" altLang="zh-CN" sz="1800" baseline="-25000" dirty="0" smtClean="0"/>
              <a:t>12</a:t>
            </a:r>
            <a:r>
              <a:rPr lang="en-US" altLang="zh-CN" sz="1800" dirty="0"/>
              <a:t>,…,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1n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a</a:t>
            </a:r>
            <a:r>
              <a:rPr lang="en-US" altLang="zh-CN" sz="1800" baseline="-25000" dirty="0"/>
              <a:t>21</a:t>
            </a:r>
            <a:r>
              <a:rPr lang="en-US" altLang="zh-CN" sz="1800" dirty="0"/>
              <a:t>,a</a:t>
            </a:r>
            <a:r>
              <a:rPr lang="en-US" altLang="zh-CN" sz="1800" baseline="-25000" dirty="0"/>
              <a:t>22</a:t>
            </a:r>
            <a:r>
              <a:rPr lang="en-US" altLang="zh-CN" sz="1800" dirty="0"/>
              <a:t>,…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2n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……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m1</a:t>
            </a:r>
            <a:r>
              <a:rPr lang="en-US" altLang="zh-CN" sz="1800" dirty="0" smtClean="0"/>
              <a:t>,a</a:t>
            </a:r>
            <a:r>
              <a:rPr lang="en-US" altLang="zh-CN" sz="1800" baseline="-25000" dirty="0" smtClean="0"/>
              <a:t>m2</a:t>
            </a:r>
            <a:r>
              <a:rPr lang="en-US" altLang="zh-CN" sz="1800" dirty="0"/>
              <a:t>,…,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mn</a:t>
            </a:r>
            <a:r>
              <a:rPr lang="en-US" altLang="zh-CN" sz="1800" dirty="0"/>
              <a:t>   </a:t>
            </a:r>
          </a:p>
          <a:p>
            <a:pPr lvl="2" eaLnBrk="1" hangingPunct="1">
              <a:defRPr/>
            </a:pPr>
            <a:r>
              <a:rPr lang="en-US" altLang="zh-CN" sz="2000" dirty="0" smtClean="0">
                <a:solidFill>
                  <a:srgbClr val="C00000"/>
                </a:solidFill>
              </a:rPr>
              <a:t>PASCAL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zh-CN" altLang="en-US" sz="2000" dirty="0"/>
              <a:t>是按</a:t>
            </a:r>
            <a:r>
              <a:rPr lang="zh-CN" altLang="en-US" sz="2000" b="1" i="1" dirty="0">
                <a:solidFill>
                  <a:schemeClr val="accent6"/>
                </a:solidFill>
              </a:rPr>
              <a:t>行优先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存储</a:t>
            </a:r>
            <a:r>
              <a:rPr lang="zh-CN" altLang="en-US" sz="2000" dirty="0" smtClean="0"/>
              <a:t>的。</a:t>
            </a:r>
            <a:endParaRPr lang="zh-CN" altLang="en-US" sz="2000" dirty="0"/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zh-CN" alt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</a:t>
            </a:r>
            <a:r>
              <a:rPr lang="zh-CN" altLang="en-US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优先顺序</a:t>
            </a:r>
            <a:r>
              <a:rPr lang="en-US" altLang="zh-CN" sz="2200" dirty="0"/>
              <a:t>(Column Major Order) </a:t>
            </a:r>
            <a:r>
              <a:rPr lang="zh-CN" altLang="en-US" sz="2200" dirty="0"/>
              <a:t>：将数组元素</a:t>
            </a:r>
            <a:r>
              <a:rPr lang="zh-CN" altLang="en-US" sz="2200" b="1" dirty="0"/>
              <a:t>按</a:t>
            </a:r>
            <a:r>
              <a:rPr lang="zh-CN" altLang="en-US" sz="2200" b="1" dirty="0">
                <a:solidFill>
                  <a:srgbClr val="7030A0"/>
                </a:solidFill>
              </a:rPr>
              <a:t>列向量</a:t>
            </a:r>
            <a:r>
              <a:rPr lang="zh-CN" altLang="en-US" sz="2200" b="1" dirty="0"/>
              <a:t>排列</a:t>
            </a:r>
            <a:r>
              <a:rPr lang="zh-CN" altLang="en-US" sz="2200" dirty="0"/>
              <a:t>，第</a:t>
            </a:r>
            <a:r>
              <a:rPr lang="en-US" altLang="zh-CN" sz="2200" dirty="0"/>
              <a:t>j+1</a:t>
            </a:r>
            <a:r>
              <a:rPr lang="zh-CN" altLang="en-US" sz="2200" dirty="0"/>
              <a:t>个列向量紧接在第</a:t>
            </a:r>
            <a:r>
              <a:rPr lang="en-US" altLang="zh-CN" sz="2200" dirty="0"/>
              <a:t>j</a:t>
            </a:r>
            <a:r>
              <a:rPr lang="zh-CN" altLang="en-US" sz="2200" dirty="0"/>
              <a:t>个列向量</a:t>
            </a:r>
            <a:r>
              <a:rPr lang="zh-CN" altLang="en-US" sz="2200" dirty="0" smtClean="0"/>
              <a:t>之后</a:t>
            </a:r>
            <a:endParaRPr lang="en-US" altLang="zh-CN" sz="2200" dirty="0" smtClean="0"/>
          </a:p>
          <a:p>
            <a:pPr lvl="2" eaLnBrk="1" hangingPunct="1">
              <a:defRPr/>
            </a:pPr>
            <a:r>
              <a:rPr lang="zh-CN" altLang="en-US" sz="2000" dirty="0"/>
              <a:t>对二维数组，按</a:t>
            </a:r>
            <a:r>
              <a:rPr lang="zh-CN" altLang="en-US" sz="2000" b="1" dirty="0">
                <a:solidFill>
                  <a:schemeClr val="accent6"/>
                </a:solidFill>
              </a:rPr>
              <a:t>列优先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存储的线性序列为：</a:t>
            </a: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11</a:t>
            </a:r>
            <a:r>
              <a:rPr lang="en-US" altLang="zh-CN" sz="1800" dirty="0" smtClean="0"/>
              <a:t>,a</a:t>
            </a:r>
            <a:r>
              <a:rPr lang="en-US" altLang="zh-CN" sz="1800" baseline="-25000" dirty="0" smtClean="0"/>
              <a:t>21</a:t>
            </a:r>
            <a:r>
              <a:rPr lang="en-US" altLang="zh-CN" sz="1800" dirty="0"/>
              <a:t>,…,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m1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12</a:t>
            </a:r>
            <a:r>
              <a:rPr lang="en-US" altLang="zh-CN" sz="1800" dirty="0" smtClean="0"/>
              <a:t>,a</a:t>
            </a:r>
            <a:r>
              <a:rPr lang="en-US" altLang="zh-CN" sz="1800" baseline="-25000" dirty="0" smtClean="0"/>
              <a:t>22</a:t>
            </a:r>
            <a:r>
              <a:rPr lang="en-US" altLang="zh-CN" sz="1800" dirty="0"/>
              <a:t>,…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m2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……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n1</a:t>
            </a:r>
            <a:r>
              <a:rPr lang="en-US" altLang="zh-CN" sz="1800" dirty="0" smtClean="0"/>
              <a:t>,a</a:t>
            </a:r>
            <a:r>
              <a:rPr lang="en-US" altLang="zh-CN" sz="1800" baseline="-25000" dirty="0" smtClean="0"/>
              <a:t>n2</a:t>
            </a:r>
            <a:r>
              <a:rPr lang="en-US" altLang="zh-CN" sz="1800" dirty="0"/>
              <a:t>,…,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nm</a:t>
            </a:r>
            <a:endParaRPr lang="en-US" altLang="zh-CN" sz="1800" baseline="-25000" dirty="0"/>
          </a:p>
          <a:p>
            <a:pPr lvl="2" eaLnBrk="1" hangingPunct="1">
              <a:defRPr/>
            </a:pPr>
            <a:r>
              <a:rPr lang="en-US" altLang="zh-CN" sz="2000" dirty="0" smtClean="0">
                <a:solidFill>
                  <a:srgbClr val="C00000"/>
                </a:solidFill>
              </a:rPr>
              <a:t>FORTRAN</a:t>
            </a:r>
            <a:r>
              <a:rPr lang="zh-CN" altLang="en-US" sz="2000" dirty="0"/>
              <a:t>是按</a:t>
            </a:r>
            <a:r>
              <a:rPr lang="zh-CN" altLang="en-US" sz="2000" b="1" i="1" dirty="0">
                <a:solidFill>
                  <a:schemeClr val="accent6"/>
                </a:solidFill>
              </a:rPr>
              <a:t>列优先</a:t>
            </a:r>
            <a:r>
              <a:rPr lang="zh-CN" altLang="en-US" sz="2000" dirty="0"/>
              <a:t>顺序存储</a:t>
            </a:r>
            <a:r>
              <a:rPr lang="zh-CN" altLang="en-US" sz="2000" dirty="0" smtClean="0"/>
              <a:t>的。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2"/>
          <p:cNvGrpSpPr>
            <a:grpSpLocks/>
          </p:cNvGrpSpPr>
          <p:nvPr/>
        </p:nvGrpSpPr>
        <p:grpSpPr bwMode="auto">
          <a:xfrm>
            <a:off x="425450" y="742951"/>
            <a:ext cx="8539163" cy="6015038"/>
            <a:chOff x="192" y="451"/>
            <a:chExt cx="5379" cy="3789"/>
          </a:xfrm>
        </p:grpSpPr>
        <p:sp>
          <p:nvSpPr>
            <p:cNvPr id="14340" name="Rectangle 3"/>
            <p:cNvSpPr>
              <a:spLocks noChangeArrowheads="1"/>
            </p:cNvSpPr>
            <p:nvPr/>
          </p:nvSpPr>
          <p:spPr bwMode="auto">
            <a:xfrm>
              <a:off x="362" y="3631"/>
              <a:ext cx="180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图 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二维数组及其顺序存储图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例形式</a:t>
              </a:r>
              <a:endPara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4341" name="Group 4"/>
            <p:cNvGrpSpPr>
              <a:grpSpLocks/>
            </p:cNvGrpSpPr>
            <p:nvPr/>
          </p:nvGrpSpPr>
          <p:grpSpPr bwMode="auto">
            <a:xfrm>
              <a:off x="192" y="1190"/>
              <a:ext cx="2208" cy="1517"/>
              <a:chOff x="192" y="1190"/>
              <a:chExt cx="2208" cy="1517"/>
            </a:xfrm>
          </p:grpSpPr>
          <p:grpSp>
            <p:nvGrpSpPr>
              <p:cNvPr id="14404" name="Group 5"/>
              <p:cNvGrpSpPr>
                <a:grpSpLocks/>
              </p:cNvGrpSpPr>
              <p:nvPr/>
            </p:nvGrpSpPr>
            <p:grpSpPr bwMode="auto">
              <a:xfrm>
                <a:off x="192" y="1190"/>
                <a:ext cx="2059" cy="1154"/>
                <a:chOff x="146" y="4146"/>
                <a:chExt cx="2059" cy="1154"/>
              </a:xfrm>
            </p:grpSpPr>
            <p:sp>
              <p:nvSpPr>
                <p:cNvPr id="14406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4146"/>
                  <a:ext cx="1564" cy="1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1n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 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2n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… … … … …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m1 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m2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  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mn</a:t>
                  </a:r>
                  <a:endPara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07" name="Rectangle 7"/>
                <p:cNvSpPr>
                  <a:spLocks noChangeArrowheads="1"/>
                </p:cNvSpPr>
                <p:nvPr/>
              </p:nvSpPr>
              <p:spPr bwMode="auto">
                <a:xfrm>
                  <a:off x="146" y="4626"/>
                  <a:ext cx="340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A=</a:t>
                  </a:r>
                </a:p>
              </p:txBody>
            </p:sp>
            <p:sp>
              <p:nvSpPr>
                <p:cNvPr id="14408" name="AutoShape 8"/>
                <p:cNvSpPr>
                  <a:spLocks/>
                </p:cNvSpPr>
                <p:nvPr/>
              </p:nvSpPr>
              <p:spPr bwMode="auto">
                <a:xfrm>
                  <a:off x="566" y="4212"/>
                  <a:ext cx="45" cy="1088"/>
                </a:xfrm>
                <a:prstGeom prst="leftBracket">
                  <a:avLst>
                    <a:gd name="adj" fmla="val 20148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09" name="AutoShape 9"/>
                <p:cNvSpPr>
                  <a:spLocks/>
                </p:cNvSpPr>
                <p:nvPr/>
              </p:nvSpPr>
              <p:spPr bwMode="auto">
                <a:xfrm>
                  <a:off x="2160" y="4194"/>
                  <a:ext cx="45" cy="1088"/>
                </a:xfrm>
                <a:prstGeom prst="rightBracket">
                  <a:avLst>
                    <a:gd name="adj" fmla="val 20148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405" name="Rectangle 10"/>
              <p:cNvSpPr>
                <a:spLocks noChangeArrowheads="1"/>
              </p:cNvSpPr>
              <p:nvPr/>
            </p:nvSpPr>
            <p:spPr bwMode="auto">
              <a:xfrm>
                <a:off x="432" y="2467"/>
                <a:ext cx="19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 </a:t>
                </a:r>
                <a:r>
                  <a:rPr lang="en-US" altLang="zh-CN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二维数组的表示形式</a:t>
                </a:r>
              </a:p>
            </p:txBody>
          </p:sp>
        </p:grpSp>
        <p:sp>
          <p:nvSpPr>
            <p:cNvPr id="14342" name="Rectangle 11"/>
            <p:cNvSpPr>
              <a:spLocks noChangeArrowheads="1"/>
            </p:cNvSpPr>
            <p:nvPr/>
          </p:nvSpPr>
          <p:spPr bwMode="auto">
            <a:xfrm>
              <a:off x="2352" y="4048"/>
              <a:ext cx="1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行优先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顺序存储</a:t>
              </a:r>
            </a:p>
          </p:txBody>
        </p:sp>
        <p:sp>
          <p:nvSpPr>
            <p:cNvPr id="14343" name="Rectangle 12"/>
            <p:cNvSpPr>
              <a:spLocks noChangeArrowheads="1"/>
            </p:cNvSpPr>
            <p:nvPr/>
          </p:nvSpPr>
          <p:spPr bwMode="auto">
            <a:xfrm>
              <a:off x="3984" y="4048"/>
              <a:ext cx="1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(c)</a:t>
              </a:r>
              <a:r>
                <a:rPr lang="zh-CN" altLang="en-US" sz="2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列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优先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顺序存储</a:t>
              </a:r>
            </a:p>
          </p:txBody>
        </p:sp>
        <p:grpSp>
          <p:nvGrpSpPr>
            <p:cNvPr id="14344" name="Group 13"/>
            <p:cNvGrpSpPr>
              <a:grpSpLocks/>
            </p:cNvGrpSpPr>
            <p:nvPr/>
          </p:nvGrpSpPr>
          <p:grpSpPr bwMode="auto">
            <a:xfrm>
              <a:off x="3395" y="451"/>
              <a:ext cx="476" cy="3209"/>
              <a:chOff x="4883" y="518"/>
              <a:chExt cx="475" cy="3275"/>
            </a:xfrm>
          </p:grpSpPr>
          <p:grpSp>
            <p:nvGrpSpPr>
              <p:cNvPr id="14375" name="Group 14"/>
              <p:cNvGrpSpPr>
                <a:grpSpLocks/>
              </p:cNvGrpSpPr>
              <p:nvPr/>
            </p:nvGrpSpPr>
            <p:grpSpPr bwMode="auto">
              <a:xfrm>
                <a:off x="4883" y="518"/>
                <a:ext cx="459" cy="949"/>
                <a:chOff x="4739" y="614"/>
                <a:chExt cx="459" cy="1134"/>
              </a:xfrm>
            </p:grpSpPr>
            <p:sp>
              <p:nvSpPr>
                <p:cNvPr id="14398" name="AutoShape 20"/>
                <p:cNvSpPr>
                  <a:spLocks/>
                </p:cNvSpPr>
                <p:nvPr/>
              </p:nvSpPr>
              <p:spPr bwMode="auto">
                <a:xfrm>
                  <a:off x="4739" y="614"/>
                  <a:ext cx="113" cy="1134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9" name="Rectangle 21"/>
                <p:cNvSpPr>
                  <a:spLocks noChangeArrowheads="1"/>
                </p:cNvSpPr>
                <p:nvPr/>
              </p:nvSpPr>
              <p:spPr bwMode="auto">
                <a:xfrm>
                  <a:off x="4881" y="902"/>
                  <a:ext cx="317" cy="6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第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行</a:t>
                  </a:r>
                </a:p>
              </p:txBody>
            </p:sp>
          </p:grpSp>
          <p:grpSp>
            <p:nvGrpSpPr>
              <p:cNvPr id="14376" name="Group 22"/>
              <p:cNvGrpSpPr>
                <a:grpSpLocks/>
              </p:cNvGrpSpPr>
              <p:nvPr/>
            </p:nvGrpSpPr>
            <p:grpSpPr bwMode="auto">
              <a:xfrm>
                <a:off x="4884" y="1574"/>
                <a:ext cx="459" cy="932"/>
                <a:chOff x="4740" y="506"/>
                <a:chExt cx="459" cy="1116"/>
              </a:xfrm>
            </p:grpSpPr>
            <p:sp>
              <p:nvSpPr>
                <p:cNvPr id="14391" name="AutoShape 28"/>
                <p:cNvSpPr>
                  <a:spLocks/>
                </p:cNvSpPr>
                <p:nvPr/>
              </p:nvSpPr>
              <p:spPr bwMode="auto">
                <a:xfrm>
                  <a:off x="4740" y="506"/>
                  <a:ext cx="113" cy="1116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2" name="Rectangle 29"/>
                <p:cNvSpPr>
                  <a:spLocks noChangeArrowheads="1"/>
                </p:cNvSpPr>
                <p:nvPr/>
              </p:nvSpPr>
              <p:spPr bwMode="auto">
                <a:xfrm>
                  <a:off x="4882" y="794"/>
                  <a:ext cx="317" cy="6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第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行</a:t>
                  </a:r>
                </a:p>
              </p:txBody>
            </p:sp>
          </p:grpSp>
          <p:grpSp>
            <p:nvGrpSpPr>
              <p:cNvPr id="14377" name="Group 30"/>
              <p:cNvGrpSpPr>
                <a:grpSpLocks/>
              </p:cNvGrpSpPr>
              <p:nvPr/>
            </p:nvGrpSpPr>
            <p:grpSpPr bwMode="auto">
              <a:xfrm>
                <a:off x="4894" y="2856"/>
                <a:ext cx="459" cy="937"/>
                <a:chOff x="4750" y="329"/>
                <a:chExt cx="459" cy="1124"/>
              </a:xfrm>
            </p:grpSpPr>
            <p:sp>
              <p:nvSpPr>
                <p:cNvPr id="14384" name="AutoShape 36"/>
                <p:cNvSpPr>
                  <a:spLocks/>
                </p:cNvSpPr>
                <p:nvPr/>
              </p:nvSpPr>
              <p:spPr bwMode="auto">
                <a:xfrm>
                  <a:off x="4750" y="329"/>
                  <a:ext cx="113" cy="1124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5" name="Rectangle 37"/>
                <p:cNvSpPr>
                  <a:spLocks noChangeArrowheads="1"/>
                </p:cNvSpPr>
                <p:nvPr/>
              </p:nvSpPr>
              <p:spPr bwMode="auto">
                <a:xfrm>
                  <a:off x="4892" y="617"/>
                  <a:ext cx="317" cy="6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第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行</a:t>
                  </a:r>
                </a:p>
              </p:txBody>
            </p:sp>
          </p:grpSp>
          <p:sp>
            <p:nvSpPr>
              <p:cNvPr id="14382" name="Rectangle 40"/>
              <p:cNvSpPr>
                <a:spLocks noChangeArrowheads="1"/>
              </p:cNvSpPr>
              <p:nvPr/>
            </p:nvSpPr>
            <p:spPr bwMode="auto">
              <a:xfrm>
                <a:off x="5022" y="2589"/>
                <a:ext cx="3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┆</a:t>
                </a:r>
              </a:p>
            </p:txBody>
          </p:sp>
        </p:grpSp>
        <p:grpSp>
          <p:nvGrpSpPr>
            <p:cNvPr id="14345" name="Group 43"/>
            <p:cNvGrpSpPr>
              <a:grpSpLocks/>
            </p:cNvGrpSpPr>
            <p:nvPr/>
          </p:nvGrpSpPr>
          <p:grpSpPr bwMode="auto">
            <a:xfrm>
              <a:off x="4975" y="465"/>
              <a:ext cx="468" cy="3289"/>
              <a:chOff x="5041" y="533"/>
              <a:chExt cx="467" cy="3358"/>
            </a:xfrm>
          </p:grpSpPr>
          <p:grpSp>
            <p:nvGrpSpPr>
              <p:cNvPr id="14346" name="Group 44"/>
              <p:cNvGrpSpPr>
                <a:grpSpLocks/>
              </p:cNvGrpSpPr>
              <p:nvPr/>
            </p:nvGrpSpPr>
            <p:grpSpPr bwMode="auto">
              <a:xfrm>
                <a:off x="5048" y="533"/>
                <a:ext cx="459" cy="966"/>
                <a:chOff x="4904" y="624"/>
                <a:chExt cx="459" cy="1158"/>
              </a:xfrm>
            </p:grpSpPr>
            <p:sp>
              <p:nvSpPr>
                <p:cNvPr id="14369" name="AutoShape 50"/>
                <p:cNvSpPr>
                  <a:spLocks/>
                </p:cNvSpPr>
                <p:nvPr/>
              </p:nvSpPr>
              <p:spPr bwMode="auto">
                <a:xfrm>
                  <a:off x="4904" y="624"/>
                  <a:ext cx="113" cy="1158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0" name="Rectangle 51"/>
                <p:cNvSpPr>
                  <a:spLocks noChangeArrowheads="1"/>
                </p:cNvSpPr>
                <p:nvPr/>
              </p:nvSpPr>
              <p:spPr bwMode="auto">
                <a:xfrm>
                  <a:off x="5046" y="912"/>
                  <a:ext cx="317" cy="6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第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列</a:t>
                  </a:r>
                </a:p>
              </p:txBody>
            </p:sp>
          </p:grpSp>
          <p:grpSp>
            <p:nvGrpSpPr>
              <p:cNvPr id="14347" name="Group 52"/>
              <p:cNvGrpSpPr>
                <a:grpSpLocks/>
              </p:cNvGrpSpPr>
              <p:nvPr/>
            </p:nvGrpSpPr>
            <p:grpSpPr bwMode="auto">
              <a:xfrm>
                <a:off x="5049" y="1567"/>
                <a:ext cx="459" cy="997"/>
                <a:chOff x="4905" y="496"/>
                <a:chExt cx="459" cy="1195"/>
              </a:xfrm>
            </p:grpSpPr>
            <p:sp>
              <p:nvSpPr>
                <p:cNvPr id="14362" name="AutoShape 58"/>
                <p:cNvSpPr>
                  <a:spLocks/>
                </p:cNvSpPr>
                <p:nvPr/>
              </p:nvSpPr>
              <p:spPr bwMode="auto">
                <a:xfrm>
                  <a:off x="4905" y="496"/>
                  <a:ext cx="113" cy="1195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3" name="Rectangle 59"/>
                <p:cNvSpPr>
                  <a:spLocks noChangeArrowheads="1"/>
                </p:cNvSpPr>
                <p:nvPr/>
              </p:nvSpPr>
              <p:spPr bwMode="auto">
                <a:xfrm>
                  <a:off x="5047" y="784"/>
                  <a:ext cx="317" cy="7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第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列</a:t>
                  </a:r>
                </a:p>
              </p:txBody>
            </p:sp>
          </p:grpSp>
          <p:grpSp>
            <p:nvGrpSpPr>
              <p:cNvPr id="14348" name="Group 60"/>
              <p:cNvGrpSpPr>
                <a:grpSpLocks/>
              </p:cNvGrpSpPr>
              <p:nvPr/>
            </p:nvGrpSpPr>
            <p:grpSpPr bwMode="auto">
              <a:xfrm>
                <a:off x="5041" y="2860"/>
                <a:ext cx="459" cy="1031"/>
                <a:chOff x="4897" y="331"/>
                <a:chExt cx="459" cy="1236"/>
              </a:xfrm>
            </p:grpSpPr>
            <p:sp>
              <p:nvSpPr>
                <p:cNvPr id="14355" name="AutoShape 66"/>
                <p:cNvSpPr>
                  <a:spLocks/>
                </p:cNvSpPr>
                <p:nvPr/>
              </p:nvSpPr>
              <p:spPr bwMode="auto">
                <a:xfrm>
                  <a:off x="4897" y="331"/>
                  <a:ext cx="113" cy="1236"/>
                </a:xfrm>
                <a:prstGeom prst="rightBrace">
                  <a:avLst>
                    <a:gd name="adj1" fmla="val 9948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56" name="Rectangle 67"/>
                <p:cNvSpPr>
                  <a:spLocks noChangeArrowheads="1"/>
                </p:cNvSpPr>
                <p:nvPr/>
              </p:nvSpPr>
              <p:spPr bwMode="auto">
                <a:xfrm>
                  <a:off x="5039" y="619"/>
                  <a:ext cx="317" cy="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第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列</a:t>
                  </a:r>
                </a:p>
              </p:txBody>
            </p:sp>
          </p:grpSp>
          <p:sp>
            <p:nvSpPr>
              <p:cNvPr id="14353" name="Rectangle 70"/>
              <p:cNvSpPr>
                <a:spLocks noChangeArrowheads="1"/>
              </p:cNvSpPr>
              <p:nvPr/>
            </p:nvSpPr>
            <p:spPr bwMode="auto">
              <a:xfrm>
                <a:off x="5161" y="2585"/>
                <a:ext cx="3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┆</a:t>
                </a: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76" y="260648"/>
            <a:ext cx="728320" cy="6038574"/>
          </a:xfrm>
          <a:prstGeom prst="rect">
            <a:avLst/>
          </a:prstGeom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7086600" cy="487362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/>
              <a:t>2. </a:t>
            </a:r>
            <a:r>
              <a:rPr lang="zh-CN" altLang="en-US" sz="2800" dirty="0" smtClean="0"/>
              <a:t>数组的存储结构</a:t>
            </a:r>
            <a:r>
              <a:rPr lang="zh-CN" altLang="en-US" sz="2000" dirty="0" smtClean="0"/>
              <a:t>（续</a:t>
            </a:r>
            <a:r>
              <a:rPr lang="en-US" altLang="zh-CN" sz="2000" dirty="0" smtClean="0"/>
              <a:t>2/2</a:t>
            </a:r>
            <a:r>
              <a:rPr lang="zh-CN" altLang="en-US" sz="2000" dirty="0" smtClean="0"/>
              <a:t>）</a:t>
            </a:r>
          </a:p>
        </p:txBody>
      </p:sp>
      <p:sp>
        <p:nvSpPr>
          <p:cNvPr id="74" name="动作按钮: 开始 7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427" y="285033"/>
            <a:ext cx="751949" cy="6024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04章 串.ppt [兼容模式]" id="{FFE69267-F7E8-4A33-97BE-470EF0933E69}" vid="{509C518B-A78C-44D1-8AC8-ACCF011FE17F}"/>
    </a:ext>
  </a:extLst>
</a:theme>
</file>

<file path=ppt/theme/theme2.xml><?xml version="1.0" encoding="utf-8"?>
<a:theme xmlns:a="http://schemas.openxmlformats.org/drawingml/2006/main" name="1_Default Design">
  <a:themeElements>
    <a:clrScheme name="自定义 7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[T]第x章 标题</Template>
  <TotalTime>862</TotalTime>
  <Words>5333</Words>
  <Application>Microsoft Office PowerPoint</Application>
  <PresentationFormat>全屏显示(4:3)</PresentationFormat>
  <Paragraphs>601</Paragraphs>
  <Slides>49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 Unicode MS</vt:lpstr>
      <vt:lpstr>等线</vt:lpstr>
      <vt:lpstr>楷体</vt:lpstr>
      <vt:lpstr>楷体_GB2312</vt:lpstr>
      <vt:lpstr>宋体</vt:lpstr>
      <vt:lpstr>微软雅黑</vt:lpstr>
      <vt:lpstr>Arial</vt:lpstr>
      <vt:lpstr>Symbol</vt:lpstr>
      <vt:lpstr>Times New Roman</vt:lpstr>
      <vt:lpstr>Wingdings</vt:lpstr>
      <vt:lpstr>Wingdings 2</vt:lpstr>
      <vt:lpstr>Default Design</vt:lpstr>
      <vt:lpstr>1_Default Design</vt:lpstr>
      <vt:lpstr>PowerPoint 演示文稿</vt:lpstr>
      <vt:lpstr>前  言</vt:lpstr>
      <vt:lpstr>内 容 提 纲</vt:lpstr>
      <vt:lpstr>1. 数组(Array)的定义</vt:lpstr>
      <vt:lpstr>1. 数组：直观的n维数组</vt:lpstr>
      <vt:lpstr>1. 数组：直观的n维数组-例子</vt:lpstr>
      <vt:lpstr>2. 数组的存储结构</vt:lpstr>
      <vt:lpstr>2. 数组的存储结构（续1/2）</vt:lpstr>
      <vt:lpstr>2. 数组的存储结构（续2/2）</vt:lpstr>
      <vt:lpstr>2.1. 行优先数组元素寻址</vt:lpstr>
      <vt:lpstr>2.1. 行优先数组元素寻址（续1/2）</vt:lpstr>
      <vt:lpstr>2.1. 行优先数组元素寻址（续2/2）</vt:lpstr>
      <vt:lpstr>2.2. 列优先数组元素寻址</vt:lpstr>
      <vt:lpstr>3. 矩阵的压缩存储</vt:lpstr>
      <vt:lpstr>3. 矩阵的压缩存储: 特殊矩阵</vt:lpstr>
      <vt:lpstr>3.1. 对称矩阵</vt:lpstr>
      <vt:lpstr>3.1. 对称矩阵的存储</vt:lpstr>
      <vt:lpstr>3.1. 对称矩阵的存储（续）</vt:lpstr>
      <vt:lpstr>3.2. 三角矩阵</vt:lpstr>
      <vt:lpstr>3.2. 三角矩阵的存储</vt:lpstr>
      <vt:lpstr>3.3. 对角矩阵</vt:lpstr>
      <vt:lpstr>3.3. 对角矩阵（续）</vt:lpstr>
      <vt:lpstr>3.3. 对角矩阵的存储</vt:lpstr>
      <vt:lpstr>3.3. 对角矩阵的存储（续）</vt:lpstr>
      <vt:lpstr>3.4. 稀疏矩阵</vt:lpstr>
      <vt:lpstr>3.4a. 稀疏矩阵的压缩存储</vt:lpstr>
      <vt:lpstr>3.4a. 稀疏矩阵的压缩存储: 三元组顺序表</vt:lpstr>
      <vt:lpstr>3.4a. 稀疏矩阵的压缩存储: 三元组顺序表（续1/2）</vt:lpstr>
      <vt:lpstr>3.4a. 稀疏矩阵的压缩存储: 三元组顺序表（续2/2）</vt:lpstr>
      <vt:lpstr>*3.4b. 稀疏矩阵的压缩存储: 十字链表</vt:lpstr>
      <vt:lpstr>*3.4b. 稀疏矩阵的压缩存储: 十字链表（定义）</vt:lpstr>
      <vt:lpstr>*3.4b. 稀疏矩阵的压缩存储: 十字链表（例子）</vt:lpstr>
      <vt:lpstr>4. 数组的抽象数据类型定义</vt:lpstr>
      <vt:lpstr>4. 矩阵运算</vt:lpstr>
      <vt:lpstr>4.1. 矩阵转置</vt:lpstr>
      <vt:lpstr>4.1. 矩阵转置（续）</vt:lpstr>
      <vt:lpstr>4.1. 矩阵转置: 算法</vt:lpstr>
      <vt:lpstr>4.1. 矩阵转置: 算法（续1/2）</vt:lpstr>
      <vt:lpstr>4.1. 矩阵转置: 算法（续2/2）</vt:lpstr>
      <vt:lpstr>4.1. 矩阵转置: 算法</vt:lpstr>
      <vt:lpstr>4.1. 矩阵转置: 算法（续1/2）</vt:lpstr>
      <vt:lpstr>4.1. 矩阵转置: 算法（续2/2）</vt:lpstr>
      <vt:lpstr>4.2. 矩阵乘法: 行逻辑链接的三元组顺序表</vt:lpstr>
      <vt:lpstr>4.2. 矩阵乘法: 行逻辑链接的三元组顺序表（续1/4）</vt:lpstr>
      <vt:lpstr>4.2.矩阵乘法: 行逻辑链接的三元组顺序表（续2/4）</vt:lpstr>
      <vt:lpstr>4.2.矩阵乘法: 行逻辑链接的三元组顺序表（续3/4）</vt:lpstr>
      <vt:lpstr>4.2.矩阵乘法: 行逻辑链接的三元组顺序表（续4/4）</vt:lpstr>
      <vt:lpstr>习  题（1/2）</vt:lpstr>
      <vt:lpstr>习  题（2/2）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JasoneLIN</dc:creator>
  <cp:lastModifiedBy>JasoneLIN</cp:lastModifiedBy>
  <cp:revision>424</cp:revision>
  <cp:lastPrinted>1601-01-01T00:00:00Z</cp:lastPrinted>
  <dcterms:created xsi:type="dcterms:W3CDTF">2018-09-03T04:19:08Z</dcterms:created>
  <dcterms:modified xsi:type="dcterms:W3CDTF">2021-10-31T13:03:09Z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